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Lst>
  <p:sldSz cy="6858000" cx="12192000"/>
  <p:notesSz cx="12192000" cy="6858000"/>
  <p:embeddedFontLst>
    <p:embeddedFont>
      <p:font typeface="Cambria Math"/>
      <p:regular r:id="rId2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221" roundtripDataSignature="AMtx7mgPydwYNsYqrpLldzUUBI4TMNYH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E748B9-09B7-4BA4-8390-5D87ABDDDFA8}">
  <a:tblStyle styleId="{A6E748B9-09B7-4BA4-8390-5D87ABDDDFA8}"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220" Type="http://schemas.openxmlformats.org/officeDocument/2006/relationships/font" Target="fonts/CambriaMath-regular.fntdata"/><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221" Type="http://customschemas.google.com/relationships/presentationmetadata" Target="metadata"/><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10" Type="http://schemas.openxmlformats.org/officeDocument/2006/relationships/slide" Target="slides/slide103.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3" name="Shape 2743"/>
        <p:cNvGrpSpPr/>
        <p:nvPr/>
      </p:nvGrpSpPr>
      <p:grpSpPr>
        <a:xfrm>
          <a:off x="0" y="0"/>
          <a:ext cx="0" cy="0"/>
          <a:chOff x="0" y="0"/>
          <a:chExt cx="0" cy="0"/>
        </a:xfrm>
      </p:grpSpPr>
      <p:sp>
        <p:nvSpPr>
          <p:cNvPr id="2744" name="Google Shape;2744;p10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0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7" name="Shape 2777"/>
        <p:cNvGrpSpPr/>
        <p:nvPr/>
      </p:nvGrpSpPr>
      <p:grpSpPr>
        <a:xfrm>
          <a:off x="0" y="0"/>
          <a:ext cx="0" cy="0"/>
          <a:chOff x="0" y="0"/>
          <a:chExt cx="0" cy="0"/>
        </a:xfrm>
      </p:grpSpPr>
      <p:sp>
        <p:nvSpPr>
          <p:cNvPr id="2778" name="Google Shape;2778;p10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0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p10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0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p10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0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p10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0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p10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0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7" name="Shape 2907"/>
        <p:cNvGrpSpPr/>
        <p:nvPr/>
      </p:nvGrpSpPr>
      <p:grpSpPr>
        <a:xfrm>
          <a:off x="0" y="0"/>
          <a:ext cx="0" cy="0"/>
          <a:chOff x="0" y="0"/>
          <a:chExt cx="0" cy="0"/>
        </a:xfrm>
      </p:grpSpPr>
      <p:sp>
        <p:nvSpPr>
          <p:cNvPr id="2908" name="Google Shape;2908;p10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0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6" name="Shape 2946"/>
        <p:cNvGrpSpPr/>
        <p:nvPr/>
      </p:nvGrpSpPr>
      <p:grpSpPr>
        <a:xfrm>
          <a:off x="0" y="0"/>
          <a:ext cx="0" cy="0"/>
          <a:chOff x="0" y="0"/>
          <a:chExt cx="0" cy="0"/>
        </a:xfrm>
      </p:grpSpPr>
      <p:sp>
        <p:nvSpPr>
          <p:cNvPr id="2947" name="Google Shape;2947;p10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0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8" name="Shape 2988"/>
        <p:cNvGrpSpPr/>
        <p:nvPr/>
      </p:nvGrpSpPr>
      <p:grpSpPr>
        <a:xfrm>
          <a:off x="0" y="0"/>
          <a:ext cx="0" cy="0"/>
          <a:chOff x="0" y="0"/>
          <a:chExt cx="0" cy="0"/>
        </a:xfrm>
      </p:grpSpPr>
      <p:sp>
        <p:nvSpPr>
          <p:cNvPr id="2989" name="Google Shape;2989;p10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0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1" name="Shape 3021"/>
        <p:cNvGrpSpPr/>
        <p:nvPr/>
      </p:nvGrpSpPr>
      <p:grpSpPr>
        <a:xfrm>
          <a:off x="0" y="0"/>
          <a:ext cx="0" cy="0"/>
          <a:chOff x="0" y="0"/>
          <a:chExt cx="0" cy="0"/>
        </a:xfrm>
      </p:grpSpPr>
      <p:sp>
        <p:nvSpPr>
          <p:cNvPr id="3022" name="Google Shape;3022;p10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0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4" name="Shape 3064"/>
        <p:cNvGrpSpPr/>
        <p:nvPr/>
      </p:nvGrpSpPr>
      <p:grpSpPr>
        <a:xfrm>
          <a:off x="0" y="0"/>
          <a:ext cx="0" cy="0"/>
          <a:chOff x="0" y="0"/>
          <a:chExt cx="0" cy="0"/>
        </a:xfrm>
      </p:grpSpPr>
      <p:sp>
        <p:nvSpPr>
          <p:cNvPr id="3065" name="Google Shape;3065;p1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4" name="Shape 3144"/>
        <p:cNvGrpSpPr/>
        <p:nvPr/>
      </p:nvGrpSpPr>
      <p:grpSpPr>
        <a:xfrm>
          <a:off x="0" y="0"/>
          <a:ext cx="0" cy="0"/>
          <a:chOff x="0" y="0"/>
          <a:chExt cx="0" cy="0"/>
        </a:xfrm>
      </p:grpSpPr>
      <p:sp>
        <p:nvSpPr>
          <p:cNvPr id="3145" name="Google Shape;3145;p1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3" name="Shape 3173"/>
        <p:cNvGrpSpPr/>
        <p:nvPr/>
      </p:nvGrpSpPr>
      <p:grpSpPr>
        <a:xfrm>
          <a:off x="0" y="0"/>
          <a:ext cx="0" cy="0"/>
          <a:chOff x="0" y="0"/>
          <a:chExt cx="0" cy="0"/>
        </a:xfrm>
      </p:grpSpPr>
      <p:sp>
        <p:nvSpPr>
          <p:cNvPr id="3174" name="Google Shape;3174;p1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1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4" name="Shape 3194"/>
        <p:cNvGrpSpPr/>
        <p:nvPr/>
      </p:nvGrpSpPr>
      <p:grpSpPr>
        <a:xfrm>
          <a:off x="0" y="0"/>
          <a:ext cx="0" cy="0"/>
          <a:chOff x="0" y="0"/>
          <a:chExt cx="0" cy="0"/>
        </a:xfrm>
      </p:grpSpPr>
      <p:sp>
        <p:nvSpPr>
          <p:cNvPr id="3195" name="Google Shape;3195;p1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1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3" name="Shape 3213"/>
        <p:cNvGrpSpPr/>
        <p:nvPr/>
      </p:nvGrpSpPr>
      <p:grpSpPr>
        <a:xfrm>
          <a:off x="0" y="0"/>
          <a:ext cx="0" cy="0"/>
          <a:chOff x="0" y="0"/>
          <a:chExt cx="0" cy="0"/>
        </a:xfrm>
      </p:grpSpPr>
      <p:sp>
        <p:nvSpPr>
          <p:cNvPr id="3214" name="Google Shape;3214;p11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1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8" name="Shape 3248"/>
        <p:cNvGrpSpPr/>
        <p:nvPr/>
      </p:nvGrpSpPr>
      <p:grpSpPr>
        <a:xfrm>
          <a:off x="0" y="0"/>
          <a:ext cx="0" cy="0"/>
          <a:chOff x="0" y="0"/>
          <a:chExt cx="0" cy="0"/>
        </a:xfrm>
      </p:grpSpPr>
      <p:sp>
        <p:nvSpPr>
          <p:cNvPr id="3249" name="Google Shape;3249;p1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1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8" name="Shape 3278"/>
        <p:cNvGrpSpPr/>
        <p:nvPr/>
      </p:nvGrpSpPr>
      <p:grpSpPr>
        <a:xfrm>
          <a:off x="0" y="0"/>
          <a:ext cx="0" cy="0"/>
          <a:chOff x="0" y="0"/>
          <a:chExt cx="0" cy="0"/>
        </a:xfrm>
      </p:grpSpPr>
      <p:sp>
        <p:nvSpPr>
          <p:cNvPr id="3279" name="Google Shape;3279;p11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1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2" name="Shape 3302"/>
        <p:cNvGrpSpPr/>
        <p:nvPr/>
      </p:nvGrpSpPr>
      <p:grpSpPr>
        <a:xfrm>
          <a:off x="0" y="0"/>
          <a:ext cx="0" cy="0"/>
          <a:chOff x="0" y="0"/>
          <a:chExt cx="0" cy="0"/>
        </a:xfrm>
      </p:grpSpPr>
      <p:sp>
        <p:nvSpPr>
          <p:cNvPr id="3303" name="Google Shape;3303;p11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1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1" name="Shape 3331"/>
        <p:cNvGrpSpPr/>
        <p:nvPr/>
      </p:nvGrpSpPr>
      <p:grpSpPr>
        <a:xfrm>
          <a:off x="0" y="0"/>
          <a:ext cx="0" cy="0"/>
          <a:chOff x="0" y="0"/>
          <a:chExt cx="0" cy="0"/>
        </a:xfrm>
      </p:grpSpPr>
      <p:sp>
        <p:nvSpPr>
          <p:cNvPr id="3332" name="Google Shape;3332;p1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1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8" name="Shape 3368"/>
        <p:cNvGrpSpPr/>
        <p:nvPr/>
      </p:nvGrpSpPr>
      <p:grpSpPr>
        <a:xfrm>
          <a:off x="0" y="0"/>
          <a:ext cx="0" cy="0"/>
          <a:chOff x="0" y="0"/>
          <a:chExt cx="0" cy="0"/>
        </a:xfrm>
      </p:grpSpPr>
      <p:sp>
        <p:nvSpPr>
          <p:cNvPr id="3369" name="Google Shape;3369;p11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1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5" name="Shape 3395"/>
        <p:cNvGrpSpPr/>
        <p:nvPr/>
      </p:nvGrpSpPr>
      <p:grpSpPr>
        <a:xfrm>
          <a:off x="0" y="0"/>
          <a:ext cx="0" cy="0"/>
          <a:chOff x="0" y="0"/>
          <a:chExt cx="0" cy="0"/>
        </a:xfrm>
      </p:grpSpPr>
      <p:sp>
        <p:nvSpPr>
          <p:cNvPr id="3396" name="Google Shape;3396;p1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2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9" name="Shape 3419"/>
        <p:cNvGrpSpPr/>
        <p:nvPr/>
      </p:nvGrpSpPr>
      <p:grpSpPr>
        <a:xfrm>
          <a:off x="0" y="0"/>
          <a:ext cx="0" cy="0"/>
          <a:chOff x="0" y="0"/>
          <a:chExt cx="0" cy="0"/>
        </a:xfrm>
      </p:grpSpPr>
      <p:sp>
        <p:nvSpPr>
          <p:cNvPr id="3420" name="Google Shape;3420;p12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2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3" name="Shape 3443"/>
        <p:cNvGrpSpPr/>
        <p:nvPr/>
      </p:nvGrpSpPr>
      <p:grpSpPr>
        <a:xfrm>
          <a:off x="0" y="0"/>
          <a:ext cx="0" cy="0"/>
          <a:chOff x="0" y="0"/>
          <a:chExt cx="0" cy="0"/>
        </a:xfrm>
      </p:grpSpPr>
      <p:sp>
        <p:nvSpPr>
          <p:cNvPr id="3444" name="Google Shape;3444;p12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2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5" name="Shape 3475"/>
        <p:cNvGrpSpPr/>
        <p:nvPr/>
      </p:nvGrpSpPr>
      <p:grpSpPr>
        <a:xfrm>
          <a:off x="0" y="0"/>
          <a:ext cx="0" cy="0"/>
          <a:chOff x="0" y="0"/>
          <a:chExt cx="0" cy="0"/>
        </a:xfrm>
      </p:grpSpPr>
      <p:sp>
        <p:nvSpPr>
          <p:cNvPr id="3476" name="Google Shape;3476;p12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2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3" name="Shape 3513"/>
        <p:cNvGrpSpPr/>
        <p:nvPr/>
      </p:nvGrpSpPr>
      <p:grpSpPr>
        <a:xfrm>
          <a:off x="0" y="0"/>
          <a:ext cx="0" cy="0"/>
          <a:chOff x="0" y="0"/>
          <a:chExt cx="0" cy="0"/>
        </a:xfrm>
      </p:grpSpPr>
      <p:sp>
        <p:nvSpPr>
          <p:cNvPr id="3514" name="Google Shape;3514;p12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2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6" name="Shape 3536"/>
        <p:cNvGrpSpPr/>
        <p:nvPr/>
      </p:nvGrpSpPr>
      <p:grpSpPr>
        <a:xfrm>
          <a:off x="0" y="0"/>
          <a:ext cx="0" cy="0"/>
          <a:chOff x="0" y="0"/>
          <a:chExt cx="0" cy="0"/>
        </a:xfrm>
      </p:grpSpPr>
      <p:sp>
        <p:nvSpPr>
          <p:cNvPr id="3537" name="Google Shape;3537;p12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2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5" name="Shape 3565"/>
        <p:cNvGrpSpPr/>
        <p:nvPr/>
      </p:nvGrpSpPr>
      <p:grpSpPr>
        <a:xfrm>
          <a:off x="0" y="0"/>
          <a:ext cx="0" cy="0"/>
          <a:chOff x="0" y="0"/>
          <a:chExt cx="0" cy="0"/>
        </a:xfrm>
      </p:grpSpPr>
      <p:sp>
        <p:nvSpPr>
          <p:cNvPr id="3566" name="Google Shape;3566;p12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2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5" name="Shape 3605"/>
        <p:cNvGrpSpPr/>
        <p:nvPr/>
      </p:nvGrpSpPr>
      <p:grpSpPr>
        <a:xfrm>
          <a:off x="0" y="0"/>
          <a:ext cx="0" cy="0"/>
          <a:chOff x="0" y="0"/>
          <a:chExt cx="0" cy="0"/>
        </a:xfrm>
      </p:grpSpPr>
      <p:sp>
        <p:nvSpPr>
          <p:cNvPr id="3606" name="Google Shape;3606;p12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2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8" name="Shape 3628"/>
        <p:cNvGrpSpPr/>
        <p:nvPr/>
      </p:nvGrpSpPr>
      <p:grpSpPr>
        <a:xfrm>
          <a:off x="0" y="0"/>
          <a:ext cx="0" cy="0"/>
          <a:chOff x="0" y="0"/>
          <a:chExt cx="0" cy="0"/>
        </a:xfrm>
      </p:grpSpPr>
      <p:sp>
        <p:nvSpPr>
          <p:cNvPr id="3629" name="Google Shape;3629;p12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2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5" name="Shape 3655"/>
        <p:cNvGrpSpPr/>
        <p:nvPr/>
      </p:nvGrpSpPr>
      <p:grpSpPr>
        <a:xfrm>
          <a:off x="0" y="0"/>
          <a:ext cx="0" cy="0"/>
          <a:chOff x="0" y="0"/>
          <a:chExt cx="0" cy="0"/>
        </a:xfrm>
      </p:grpSpPr>
      <p:sp>
        <p:nvSpPr>
          <p:cNvPr id="3656" name="Google Shape;3656;p12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2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1" name="Shape 3681"/>
        <p:cNvGrpSpPr/>
        <p:nvPr/>
      </p:nvGrpSpPr>
      <p:grpSpPr>
        <a:xfrm>
          <a:off x="0" y="0"/>
          <a:ext cx="0" cy="0"/>
          <a:chOff x="0" y="0"/>
          <a:chExt cx="0" cy="0"/>
        </a:xfrm>
      </p:grpSpPr>
      <p:sp>
        <p:nvSpPr>
          <p:cNvPr id="3682" name="Google Shape;3682;p13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3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5" name="Shape 3705"/>
        <p:cNvGrpSpPr/>
        <p:nvPr/>
      </p:nvGrpSpPr>
      <p:grpSpPr>
        <a:xfrm>
          <a:off x="0" y="0"/>
          <a:ext cx="0" cy="0"/>
          <a:chOff x="0" y="0"/>
          <a:chExt cx="0" cy="0"/>
        </a:xfrm>
      </p:grpSpPr>
      <p:sp>
        <p:nvSpPr>
          <p:cNvPr id="3706" name="Google Shape;3706;p13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3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5" name="Shape 3735"/>
        <p:cNvGrpSpPr/>
        <p:nvPr/>
      </p:nvGrpSpPr>
      <p:grpSpPr>
        <a:xfrm>
          <a:off x="0" y="0"/>
          <a:ext cx="0" cy="0"/>
          <a:chOff x="0" y="0"/>
          <a:chExt cx="0" cy="0"/>
        </a:xfrm>
      </p:grpSpPr>
      <p:sp>
        <p:nvSpPr>
          <p:cNvPr id="3736" name="Google Shape;3736;p13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3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1" name="Shape 3811"/>
        <p:cNvGrpSpPr/>
        <p:nvPr/>
      </p:nvGrpSpPr>
      <p:grpSpPr>
        <a:xfrm>
          <a:off x="0" y="0"/>
          <a:ext cx="0" cy="0"/>
          <a:chOff x="0" y="0"/>
          <a:chExt cx="0" cy="0"/>
        </a:xfrm>
      </p:grpSpPr>
      <p:sp>
        <p:nvSpPr>
          <p:cNvPr id="3812" name="Google Shape;3812;p13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3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4" name="Shape 3854"/>
        <p:cNvGrpSpPr/>
        <p:nvPr/>
      </p:nvGrpSpPr>
      <p:grpSpPr>
        <a:xfrm>
          <a:off x="0" y="0"/>
          <a:ext cx="0" cy="0"/>
          <a:chOff x="0" y="0"/>
          <a:chExt cx="0" cy="0"/>
        </a:xfrm>
      </p:grpSpPr>
      <p:sp>
        <p:nvSpPr>
          <p:cNvPr id="3855" name="Google Shape;3855;p13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3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8" name="Shape 3878"/>
        <p:cNvGrpSpPr/>
        <p:nvPr/>
      </p:nvGrpSpPr>
      <p:grpSpPr>
        <a:xfrm>
          <a:off x="0" y="0"/>
          <a:ext cx="0" cy="0"/>
          <a:chOff x="0" y="0"/>
          <a:chExt cx="0" cy="0"/>
        </a:xfrm>
      </p:grpSpPr>
      <p:sp>
        <p:nvSpPr>
          <p:cNvPr id="3879" name="Google Shape;3879;p13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3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1" name="Shape 3911"/>
        <p:cNvGrpSpPr/>
        <p:nvPr/>
      </p:nvGrpSpPr>
      <p:grpSpPr>
        <a:xfrm>
          <a:off x="0" y="0"/>
          <a:ext cx="0" cy="0"/>
          <a:chOff x="0" y="0"/>
          <a:chExt cx="0" cy="0"/>
        </a:xfrm>
      </p:grpSpPr>
      <p:sp>
        <p:nvSpPr>
          <p:cNvPr id="3912" name="Google Shape;3912;p13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3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8" name="Shape 3938"/>
        <p:cNvGrpSpPr/>
        <p:nvPr/>
      </p:nvGrpSpPr>
      <p:grpSpPr>
        <a:xfrm>
          <a:off x="0" y="0"/>
          <a:ext cx="0" cy="0"/>
          <a:chOff x="0" y="0"/>
          <a:chExt cx="0" cy="0"/>
        </a:xfrm>
      </p:grpSpPr>
      <p:sp>
        <p:nvSpPr>
          <p:cNvPr id="3939" name="Google Shape;3939;p13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3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4" name="Shape 3964"/>
        <p:cNvGrpSpPr/>
        <p:nvPr/>
      </p:nvGrpSpPr>
      <p:grpSpPr>
        <a:xfrm>
          <a:off x="0" y="0"/>
          <a:ext cx="0" cy="0"/>
          <a:chOff x="0" y="0"/>
          <a:chExt cx="0" cy="0"/>
        </a:xfrm>
      </p:grpSpPr>
      <p:sp>
        <p:nvSpPr>
          <p:cNvPr id="3965" name="Google Shape;3965;p13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3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9" name="Shape 3989"/>
        <p:cNvGrpSpPr/>
        <p:nvPr/>
      </p:nvGrpSpPr>
      <p:grpSpPr>
        <a:xfrm>
          <a:off x="0" y="0"/>
          <a:ext cx="0" cy="0"/>
          <a:chOff x="0" y="0"/>
          <a:chExt cx="0" cy="0"/>
        </a:xfrm>
      </p:grpSpPr>
      <p:sp>
        <p:nvSpPr>
          <p:cNvPr id="3990" name="Google Shape;3990;p13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3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2" name="Shape 4022"/>
        <p:cNvGrpSpPr/>
        <p:nvPr/>
      </p:nvGrpSpPr>
      <p:grpSpPr>
        <a:xfrm>
          <a:off x="0" y="0"/>
          <a:ext cx="0" cy="0"/>
          <a:chOff x="0" y="0"/>
          <a:chExt cx="0" cy="0"/>
        </a:xfrm>
      </p:grpSpPr>
      <p:sp>
        <p:nvSpPr>
          <p:cNvPr id="4023" name="Google Shape;4023;p14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4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3" name="Shape 4053"/>
        <p:cNvGrpSpPr/>
        <p:nvPr/>
      </p:nvGrpSpPr>
      <p:grpSpPr>
        <a:xfrm>
          <a:off x="0" y="0"/>
          <a:ext cx="0" cy="0"/>
          <a:chOff x="0" y="0"/>
          <a:chExt cx="0" cy="0"/>
        </a:xfrm>
      </p:grpSpPr>
      <p:sp>
        <p:nvSpPr>
          <p:cNvPr id="4054" name="Google Shape;4054;p14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4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4" name="Shape 4074"/>
        <p:cNvGrpSpPr/>
        <p:nvPr/>
      </p:nvGrpSpPr>
      <p:grpSpPr>
        <a:xfrm>
          <a:off x="0" y="0"/>
          <a:ext cx="0" cy="0"/>
          <a:chOff x="0" y="0"/>
          <a:chExt cx="0" cy="0"/>
        </a:xfrm>
      </p:grpSpPr>
      <p:sp>
        <p:nvSpPr>
          <p:cNvPr id="4075" name="Google Shape;4075;p14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4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3" name="Shape 4103"/>
        <p:cNvGrpSpPr/>
        <p:nvPr/>
      </p:nvGrpSpPr>
      <p:grpSpPr>
        <a:xfrm>
          <a:off x="0" y="0"/>
          <a:ext cx="0" cy="0"/>
          <a:chOff x="0" y="0"/>
          <a:chExt cx="0" cy="0"/>
        </a:xfrm>
      </p:grpSpPr>
      <p:sp>
        <p:nvSpPr>
          <p:cNvPr id="4104" name="Google Shape;4104;p14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4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6" name="Shape 4126"/>
        <p:cNvGrpSpPr/>
        <p:nvPr/>
      </p:nvGrpSpPr>
      <p:grpSpPr>
        <a:xfrm>
          <a:off x="0" y="0"/>
          <a:ext cx="0" cy="0"/>
          <a:chOff x="0" y="0"/>
          <a:chExt cx="0" cy="0"/>
        </a:xfrm>
      </p:grpSpPr>
      <p:sp>
        <p:nvSpPr>
          <p:cNvPr id="4127" name="Google Shape;4127;p14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4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1" name="Shape 4151"/>
        <p:cNvGrpSpPr/>
        <p:nvPr/>
      </p:nvGrpSpPr>
      <p:grpSpPr>
        <a:xfrm>
          <a:off x="0" y="0"/>
          <a:ext cx="0" cy="0"/>
          <a:chOff x="0" y="0"/>
          <a:chExt cx="0" cy="0"/>
        </a:xfrm>
      </p:grpSpPr>
      <p:sp>
        <p:nvSpPr>
          <p:cNvPr id="4152" name="Google Shape;4152;p14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4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4" name="Shape 4184"/>
        <p:cNvGrpSpPr/>
        <p:nvPr/>
      </p:nvGrpSpPr>
      <p:grpSpPr>
        <a:xfrm>
          <a:off x="0" y="0"/>
          <a:ext cx="0" cy="0"/>
          <a:chOff x="0" y="0"/>
          <a:chExt cx="0" cy="0"/>
        </a:xfrm>
      </p:grpSpPr>
      <p:sp>
        <p:nvSpPr>
          <p:cNvPr id="4185" name="Google Shape;4185;p14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4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3" name="Shape 4213"/>
        <p:cNvGrpSpPr/>
        <p:nvPr/>
      </p:nvGrpSpPr>
      <p:grpSpPr>
        <a:xfrm>
          <a:off x="0" y="0"/>
          <a:ext cx="0" cy="0"/>
          <a:chOff x="0" y="0"/>
          <a:chExt cx="0" cy="0"/>
        </a:xfrm>
      </p:grpSpPr>
      <p:sp>
        <p:nvSpPr>
          <p:cNvPr id="4214" name="Google Shape;4214;p14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4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8" name="Shape 4238"/>
        <p:cNvGrpSpPr/>
        <p:nvPr/>
      </p:nvGrpSpPr>
      <p:grpSpPr>
        <a:xfrm>
          <a:off x="0" y="0"/>
          <a:ext cx="0" cy="0"/>
          <a:chOff x="0" y="0"/>
          <a:chExt cx="0" cy="0"/>
        </a:xfrm>
      </p:grpSpPr>
      <p:sp>
        <p:nvSpPr>
          <p:cNvPr id="4239" name="Google Shape;4239;p14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4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1" name="Shape 4271"/>
        <p:cNvGrpSpPr/>
        <p:nvPr/>
      </p:nvGrpSpPr>
      <p:grpSpPr>
        <a:xfrm>
          <a:off x="0" y="0"/>
          <a:ext cx="0" cy="0"/>
          <a:chOff x="0" y="0"/>
          <a:chExt cx="0" cy="0"/>
        </a:xfrm>
      </p:grpSpPr>
      <p:sp>
        <p:nvSpPr>
          <p:cNvPr id="4272" name="Google Shape;4272;p14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4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7" name="Shape 4287"/>
        <p:cNvGrpSpPr/>
        <p:nvPr/>
      </p:nvGrpSpPr>
      <p:grpSpPr>
        <a:xfrm>
          <a:off x="0" y="0"/>
          <a:ext cx="0" cy="0"/>
          <a:chOff x="0" y="0"/>
          <a:chExt cx="0" cy="0"/>
        </a:xfrm>
      </p:grpSpPr>
      <p:sp>
        <p:nvSpPr>
          <p:cNvPr id="4288" name="Google Shape;4288;p15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5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6" name="Shape 4296"/>
        <p:cNvGrpSpPr/>
        <p:nvPr/>
      </p:nvGrpSpPr>
      <p:grpSpPr>
        <a:xfrm>
          <a:off x="0" y="0"/>
          <a:ext cx="0" cy="0"/>
          <a:chOff x="0" y="0"/>
          <a:chExt cx="0" cy="0"/>
        </a:xfrm>
      </p:grpSpPr>
      <p:sp>
        <p:nvSpPr>
          <p:cNvPr id="4297" name="Google Shape;4297;p15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5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9" name="Shape 4329"/>
        <p:cNvGrpSpPr/>
        <p:nvPr/>
      </p:nvGrpSpPr>
      <p:grpSpPr>
        <a:xfrm>
          <a:off x="0" y="0"/>
          <a:ext cx="0" cy="0"/>
          <a:chOff x="0" y="0"/>
          <a:chExt cx="0" cy="0"/>
        </a:xfrm>
      </p:grpSpPr>
      <p:sp>
        <p:nvSpPr>
          <p:cNvPr id="4330" name="Google Shape;4330;p15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5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4" name="Shape 4344"/>
        <p:cNvGrpSpPr/>
        <p:nvPr/>
      </p:nvGrpSpPr>
      <p:grpSpPr>
        <a:xfrm>
          <a:off x="0" y="0"/>
          <a:ext cx="0" cy="0"/>
          <a:chOff x="0" y="0"/>
          <a:chExt cx="0" cy="0"/>
        </a:xfrm>
      </p:grpSpPr>
      <p:sp>
        <p:nvSpPr>
          <p:cNvPr id="4345" name="Google Shape;4345;p15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5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1" name="Shape 4381"/>
        <p:cNvGrpSpPr/>
        <p:nvPr/>
      </p:nvGrpSpPr>
      <p:grpSpPr>
        <a:xfrm>
          <a:off x="0" y="0"/>
          <a:ext cx="0" cy="0"/>
          <a:chOff x="0" y="0"/>
          <a:chExt cx="0" cy="0"/>
        </a:xfrm>
      </p:grpSpPr>
      <p:sp>
        <p:nvSpPr>
          <p:cNvPr id="4382" name="Google Shape;4382;p15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5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3" name="Shape 4433"/>
        <p:cNvGrpSpPr/>
        <p:nvPr/>
      </p:nvGrpSpPr>
      <p:grpSpPr>
        <a:xfrm>
          <a:off x="0" y="0"/>
          <a:ext cx="0" cy="0"/>
          <a:chOff x="0" y="0"/>
          <a:chExt cx="0" cy="0"/>
        </a:xfrm>
      </p:grpSpPr>
      <p:sp>
        <p:nvSpPr>
          <p:cNvPr id="4434" name="Google Shape;4434;p15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5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2" name="Shape 4462"/>
        <p:cNvGrpSpPr/>
        <p:nvPr/>
      </p:nvGrpSpPr>
      <p:grpSpPr>
        <a:xfrm>
          <a:off x="0" y="0"/>
          <a:ext cx="0" cy="0"/>
          <a:chOff x="0" y="0"/>
          <a:chExt cx="0" cy="0"/>
        </a:xfrm>
      </p:grpSpPr>
      <p:sp>
        <p:nvSpPr>
          <p:cNvPr id="4463" name="Google Shape;4463;p15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5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9" name="Shape 4489"/>
        <p:cNvGrpSpPr/>
        <p:nvPr/>
      </p:nvGrpSpPr>
      <p:grpSpPr>
        <a:xfrm>
          <a:off x="0" y="0"/>
          <a:ext cx="0" cy="0"/>
          <a:chOff x="0" y="0"/>
          <a:chExt cx="0" cy="0"/>
        </a:xfrm>
      </p:grpSpPr>
      <p:sp>
        <p:nvSpPr>
          <p:cNvPr id="4490" name="Google Shape;4490;p15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5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5" name="Shape 4525"/>
        <p:cNvGrpSpPr/>
        <p:nvPr/>
      </p:nvGrpSpPr>
      <p:grpSpPr>
        <a:xfrm>
          <a:off x="0" y="0"/>
          <a:ext cx="0" cy="0"/>
          <a:chOff x="0" y="0"/>
          <a:chExt cx="0" cy="0"/>
        </a:xfrm>
      </p:grpSpPr>
      <p:sp>
        <p:nvSpPr>
          <p:cNvPr id="4526" name="Google Shape;4526;p15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5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8" name="Shape 4568"/>
        <p:cNvGrpSpPr/>
        <p:nvPr/>
      </p:nvGrpSpPr>
      <p:grpSpPr>
        <a:xfrm>
          <a:off x="0" y="0"/>
          <a:ext cx="0" cy="0"/>
          <a:chOff x="0" y="0"/>
          <a:chExt cx="0" cy="0"/>
        </a:xfrm>
      </p:grpSpPr>
      <p:sp>
        <p:nvSpPr>
          <p:cNvPr id="4569" name="Google Shape;4569;p15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5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2" name="Shape 4582"/>
        <p:cNvGrpSpPr/>
        <p:nvPr/>
      </p:nvGrpSpPr>
      <p:grpSpPr>
        <a:xfrm>
          <a:off x="0" y="0"/>
          <a:ext cx="0" cy="0"/>
          <a:chOff x="0" y="0"/>
          <a:chExt cx="0" cy="0"/>
        </a:xfrm>
      </p:grpSpPr>
      <p:sp>
        <p:nvSpPr>
          <p:cNvPr id="4583" name="Google Shape;4583;p16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6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7" name="Shape 4607"/>
        <p:cNvGrpSpPr/>
        <p:nvPr/>
      </p:nvGrpSpPr>
      <p:grpSpPr>
        <a:xfrm>
          <a:off x="0" y="0"/>
          <a:ext cx="0" cy="0"/>
          <a:chOff x="0" y="0"/>
          <a:chExt cx="0" cy="0"/>
        </a:xfrm>
      </p:grpSpPr>
      <p:sp>
        <p:nvSpPr>
          <p:cNvPr id="4608" name="Google Shape;4608;p16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6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7" name="Shape 4627"/>
        <p:cNvGrpSpPr/>
        <p:nvPr/>
      </p:nvGrpSpPr>
      <p:grpSpPr>
        <a:xfrm>
          <a:off x="0" y="0"/>
          <a:ext cx="0" cy="0"/>
          <a:chOff x="0" y="0"/>
          <a:chExt cx="0" cy="0"/>
        </a:xfrm>
      </p:grpSpPr>
      <p:sp>
        <p:nvSpPr>
          <p:cNvPr id="4628" name="Google Shape;4628;p16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6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7" name="Shape 4647"/>
        <p:cNvGrpSpPr/>
        <p:nvPr/>
      </p:nvGrpSpPr>
      <p:grpSpPr>
        <a:xfrm>
          <a:off x="0" y="0"/>
          <a:ext cx="0" cy="0"/>
          <a:chOff x="0" y="0"/>
          <a:chExt cx="0" cy="0"/>
        </a:xfrm>
      </p:grpSpPr>
      <p:sp>
        <p:nvSpPr>
          <p:cNvPr id="4648" name="Google Shape;4648;p16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6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1" name="Shape 4661"/>
        <p:cNvGrpSpPr/>
        <p:nvPr/>
      </p:nvGrpSpPr>
      <p:grpSpPr>
        <a:xfrm>
          <a:off x="0" y="0"/>
          <a:ext cx="0" cy="0"/>
          <a:chOff x="0" y="0"/>
          <a:chExt cx="0" cy="0"/>
        </a:xfrm>
      </p:grpSpPr>
      <p:sp>
        <p:nvSpPr>
          <p:cNvPr id="4662" name="Google Shape;4662;p16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6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6" name="Shape 4686"/>
        <p:cNvGrpSpPr/>
        <p:nvPr/>
      </p:nvGrpSpPr>
      <p:grpSpPr>
        <a:xfrm>
          <a:off x="0" y="0"/>
          <a:ext cx="0" cy="0"/>
          <a:chOff x="0" y="0"/>
          <a:chExt cx="0" cy="0"/>
        </a:xfrm>
      </p:grpSpPr>
      <p:sp>
        <p:nvSpPr>
          <p:cNvPr id="4687" name="Google Shape;4687;p16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6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4" name="Shape 4724"/>
        <p:cNvGrpSpPr/>
        <p:nvPr/>
      </p:nvGrpSpPr>
      <p:grpSpPr>
        <a:xfrm>
          <a:off x="0" y="0"/>
          <a:ext cx="0" cy="0"/>
          <a:chOff x="0" y="0"/>
          <a:chExt cx="0" cy="0"/>
        </a:xfrm>
      </p:grpSpPr>
      <p:sp>
        <p:nvSpPr>
          <p:cNvPr id="4725" name="Google Shape;4725;p16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6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8" name="Shape 4738"/>
        <p:cNvGrpSpPr/>
        <p:nvPr/>
      </p:nvGrpSpPr>
      <p:grpSpPr>
        <a:xfrm>
          <a:off x="0" y="0"/>
          <a:ext cx="0" cy="0"/>
          <a:chOff x="0" y="0"/>
          <a:chExt cx="0" cy="0"/>
        </a:xfrm>
      </p:grpSpPr>
      <p:sp>
        <p:nvSpPr>
          <p:cNvPr id="4739" name="Google Shape;4739;p16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16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3" name="Shape 4763"/>
        <p:cNvGrpSpPr/>
        <p:nvPr/>
      </p:nvGrpSpPr>
      <p:grpSpPr>
        <a:xfrm>
          <a:off x="0" y="0"/>
          <a:ext cx="0" cy="0"/>
          <a:chOff x="0" y="0"/>
          <a:chExt cx="0" cy="0"/>
        </a:xfrm>
      </p:grpSpPr>
      <p:sp>
        <p:nvSpPr>
          <p:cNvPr id="4764" name="Google Shape;4764;p16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16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1" name="Shape 4801"/>
        <p:cNvGrpSpPr/>
        <p:nvPr/>
      </p:nvGrpSpPr>
      <p:grpSpPr>
        <a:xfrm>
          <a:off x="0" y="0"/>
          <a:ext cx="0" cy="0"/>
          <a:chOff x="0" y="0"/>
          <a:chExt cx="0" cy="0"/>
        </a:xfrm>
      </p:grpSpPr>
      <p:sp>
        <p:nvSpPr>
          <p:cNvPr id="4802" name="Google Shape;4802;p16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6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1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6" name="Shape 4816"/>
        <p:cNvGrpSpPr/>
        <p:nvPr/>
      </p:nvGrpSpPr>
      <p:grpSpPr>
        <a:xfrm>
          <a:off x="0" y="0"/>
          <a:ext cx="0" cy="0"/>
          <a:chOff x="0" y="0"/>
          <a:chExt cx="0" cy="0"/>
        </a:xfrm>
      </p:grpSpPr>
      <p:sp>
        <p:nvSpPr>
          <p:cNvPr id="4817" name="Google Shape;4817;p17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7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2" name="Shape 4842"/>
        <p:cNvGrpSpPr/>
        <p:nvPr/>
      </p:nvGrpSpPr>
      <p:grpSpPr>
        <a:xfrm>
          <a:off x="0" y="0"/>
          <a:ext cx="0" cy="0"/>
          <a:chOff x="0" y="0"/>
          <a:chExt cx="0" cy="0"/>
        </a:xfrm>
      </p:grpSpPr>
      <p:sp>
        <p:nvSpPr>
          <p:cNvPr id="4843" name="Google Shape;4843;p17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7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6" name="Shape 4856"/>
        <p:cNvGrpSpPr/>
        <p:nvPr/>
      </p:nvGrpSpPr>
      <p:grpSpPr>
        <a:xfrm>
          <a:off x="0" y="0"/>
          <a:ext cx="0" cy="0"/>
          <a:chOff x="0" y="0"/>
          <a:chExt cx="0" cy="0"/>
        </a:xfrm>
      </p:grpSpPr>
      <p:sp>
        <p:nvSpPr>
          <p:cNvPr id="4857" name="Google Shape;4857;p17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7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1" name="Shape 4881"/>
        <p:cNvGrpSpPr/>
        <p:nvPr/>
      </p:nvGrpSpPr>
      <p:grpSpPr>
        <a:xfrm>
          <a:off x="0" y="0"/>
          <a:ext cx="0" cy="0"/>
          <a:chOff x="0" y="0"/>
          <a:chExt cx="0" cy="0"/>
        </a:xfrm>
      </p:grpSpPr>
      <p:sp>
        <p:nvSpPr>
          <p:cNvPr id="4882" name="Google Shape;4882;p17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7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8" name="Shape 4918"/>
        <p:cNvGrpSpPr/>
        <p:nvPr/>
      </p:nvGrpSpPr>
      <p:grpSpPr>
        <a:xfrm>
          <a:off x="0" y="0"/>
          <a:ext cx="0" cy="0"/>
          <a:chOff x="0" y="0"/>
          <a:chExt cx="0" cy="0"/>
        </a:xfrm>
      </p:grpSpPr>
      <p:sp>
        <p:nvSpPr>
          <p:cNvPr id="4919" name="Google Shape;4919;p17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7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2" name="Shape 4972"/>
        <p:cNvGrpSpPr/>
        <p:nvPr/>
      </p:nvGrpSpPr>
      <p:grpSpPr>
        <a:xfrm>
          <a:off x="0" y="0"/>
          <a:ext cx="0" cy="0"/>
          <a:chOff x="0" y="0"/>
          <a:chExt cx="0" cy="0"/>
        </a:xfrm>
      </p:grpSpPr>
      <p:sp>
        <p:nvSpPr>
          <p:cNvPr id="4973" name="Google Shape;4973;p17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7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6" name="Shape 4986"/>
        <p:cNvGrpSpPr/>
        <p:nvPr/>
      </p:nvGrpSpPr>
      <p:grpSpPr>
        <a:xfrm>
          <a:off x="0" y="0"/>
          <a:ext cx="0" cy="0"/>
          <a:chOff x="0" y="0"/>
          <a:chExt cx="0" cy="0"/>
        </a:xfrm>
      </p:grpSpPr>
      <p:sp>
        <p:nvSpPr>
          <p:cNvPr id="4987" name="Google Shape;4987;p17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7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1" name="Shape 5011"/>
        <p:cNvGrpSpPr/>
        <p:nvPr/>
      </p:nvGrpSpPr>
      <p:grpSpPr>
        <a:xfrm>
          <a:off x="0" y="0"/>
          <a:ext cx="0" cy="0"/>
          <a:chOff x="0" y="0"/>
          <a:chExt cx="0" cy="0"/>
        </a:xfrm>
      </p:grpSpPr>
      <p:sp>
        <p:nvSpPr>
          <p:cNvPr id="5012" name="Google Shape;5012;p17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7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3" name="Shape 5053"/>
        <p:cNvGrpSpPr/>
        <p:nvPr/>
      </p:nvGrpSpPr>
      <p:grpSpPr>
        <a:xfrm>
          <a:off x="0" y="0"/>
          <a:ext cx="0" cy="0"/>
          <a:chOff x="0" y="0"/>
          <a:chExt cx="0" cy="0"/>
        </a:xfrm>
      </p:grpSpPr>
      <p:sp>
        <p:nvSpPr>
          <p:cNvPr id="5054" name="Google Shape;5054;p17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7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8" name="Shape 5068"/>
        <p:cNvGrpSpPr/>
        <p:nvPr/>
      </p:nvGrpSpPr>
      <p:grpSpPr>
        <a:xfrm>
          <a:off x="0" y="0"/>
          <a:ext cx="0" cy="0"/>
          <a:chOff x="0" y="0"/>
          <a:chExt cx="0" cy="0"/>
        </a:xfrm>
      </p:grpSpPr>
      <p:sp>
        <p:nvSpPr>
          <p:cNvPr id="5069" name="Google Shape;5069;p17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7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4" name="Shape 5094"/>
        <p:cNvGrpSpPr/>
        <p:nvPr/>
      </p:nvGrpSpPr>
      <p:grpSpPr>
        <a:xfrm>
          <a:off x="0" y="0"/>
          <a:ext cx="0" cy="0"/>
          <a:chOff x="0" y="0"/>
          <a:chExt cx="0" cy="0"/>
        </a:xfrm>
      </p:grpSpPr>
      <p:sp>
        <p:nvSpPr>
          <p:cNvPr id="5095" name="Google Shape;5095;p18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8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5" name="Shape 5125"/>
        <p:cNvGrpSpPr/>
        <p:nvPr/>
      </p:nvGrpSpPr>
      <p:grpSpPr>
        <a:xfrm>
          <a:off x="0" y="0"/>
          <a:ext cx="0" cy="0"/>
          <a:chOff x="0" y="0"/>
          <a:chExt cx="0" cy="0"/>
        </a:xfrm>
      </p:grpSpPr>
      <p:sp>
        <p:nvSpPr>
          <p:cNvPr id="5126" name="Google Shape;5126;p18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8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5" name="Shape 5165"/>
        <p:cNvGrpSpPr/>
        <p:nvPr/>
      </p:nvGrpSpPr>
      <p:grpSpPr>
        <a:xfrm>
          <a:off x="0" y="0"/>
          <a:ext cx="0" cy="0"/>
          <a:chOff x="0" y="0"/>
          <a:chExt cx="0" cy="0"/>
        </a:xfrm>
      </p:grpSpPr>
      <p:sp>
        <p:nvSpPr>
          <p:cNvPr id="5166" name="Google Shape;5166;p18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8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0" name="Shape 5180"/>
        <p:cNvGrpSpPr/>
        <p:nvPr/>
      </p:nvGrpSpPr>
      <p:grpSpPr>
        <a:xfrm>
          <a:off x="0" y="0"/>
          <a:ext cx="0" cy="0"/>
          <a:chOff x="0" y="0"/>
          <a:chExt cx="0" cy="0"/>
        </a:xfrm>
      </p:grpSpPr>
      <p:sp>
        <p:nvSpPr>
          <p:cNvPr id="5181" name="Google Shape;5181;p18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8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8" name="Shape 5208"/>
        <p:cNvGrpSpPr/>
        <p:nvPr/>
      </p:nvGrpSpPr>
      <p:grpSpPr>
        <a:xfrm>
          <a:off x="0" y="0"/>
          <a:ext cx="0" cy="0"/>
          <a:chOff x="0" y="0"/>
          <a:chExt cx="0" cy="0"/>
        </a:xfrm>
      </p:grpSpPr>
      <p:sp>
        <p:nvSpPr>
          <p:cNvPr id="5209" name="Google Shape;5209;p18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8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7" name="Shape 5227"/>
        <p:cNvGrpSpPr/>
        <p:nvPr/>
      </p:nvGrpSpPr>
      <p:grpSpPr>
        <a:xfrm>
          <a:off x="0" y="0"/>
          <a:ext cx="0" cy="0"/>
          <a:chOff x="0" y="0"/>
          <a:chExt cx="0" cy="0"/>
        </a:xfrm>
      </p:grpSpPr>
      <p:sp>
        <p:nvSpPr>
          <p:cNvPr id="5228" name="Google Shape;5228;p18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8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1" name="Shape 5241"/>
        <p:cNvGrpSpPr/>
        <p:nvPr/>
      </p:nvGrpSpPr>
      <p:grpSpPr>
        <a:xfrm>
          <a:off x="0" y="0"/>
          <a:ext cx="0" cy="0"/>
          <a:chOff x="0" y="0"/>
          <a:chExt cx="0" cy="0"/>
        </a:xfrm>
      </p:grpSpPr>
      <p:sp>
        <p:nvSpPr>
          <p:cNvPr id="5242" name="Google Shape;5242;p18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8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7" name="Shape 5267"/>
        <p:cNvGrpSpPr/>
        <p:nvPr/>
      </p:nvGrpSpPr>
      <p:grpSpPr>
        <a:xfrm>
          <a:off x="0" y="0"/>
          <a:ext cx="0" cy="0"/>
          <a:chOff x="0" y="0"/>
          <a:chExt cx="0" cy="0"/>
        </a:xfrm>
      </p:grpSpPr>
      <p:sp>
        <p:nvSpPr>
          <p:cNvPr id="5268" name="Google Shape;5268;p18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8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4" name="Shape 5294"/>
        <p:cNvGrpSpPr/>
        <p:nvPr/>
      </p:nvGrpSpPr>
      <p:grpSpPr>
        <a:xfrm>
          <a:off x="0" y="0"/>
          <a:ext cx="0" cy="0"/>
          <a:chOff x="0" y="0"/>
          <a:chExt cx="0" cy="0"/>
        </a:xfrm>
      </p:grpSpPr>
      <p:sp>
        <p:nvSpPr>
          <p:cNvPr id="5295" name="Google Shape;5295;p18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18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0" name="Shape 5320"/>
        <p:cNvGrpSpPr/>
        <p:nvPr/>
      </p:nvGrpSpPr>
      <p:grpSpPr>
        <a:xfrm>
          <a:off x="0" y="0"/>
          <a:ext cx="0" cy="0"/>
          <a:chOff x="0" y="0"/>
          <a:chExt cx="0" cy="0"/>
        </a:xfrm>
      </p:grpSpPr>
      <p:sp>
        <p:nvSpPr>
          <p:cNvPr id="5321" name="Google Shape;5321;p18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18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1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4" name="Shape 5344"/>
        <p:cNvGrpSpPr/>
        <p:nvPr/>
      </p:nvGrpSpPr>
      <p:grpSpPr>
        <a:xfrm>
          <a:off x="0" y="0"/>
          <a:ext cx="0" cy="0"/>
          <a:chOff x="0" y="0"/>
          <a:chExt cx="0" cy="0"/>
        </a:xfrm>
      </p:grpSpPr>
      <p:sp>
        <p:nvSpPr>
          <p:cNvPr id="5345" name="Google Shape;5345;p19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9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8" name="Shape 5358"/>
        <p:cNvGrpSpPr/>
        <p:nvPr/>
      </p:nvGrpSpPr>
      <p:grpSpPr>
        <a:xfrm>
          <a:off x="0" y="0"/>
          <a:ext cx="0" cy="0"/>
          <a:chOff x="0" y="0"/>
          <a:chExt cx="0" cy="0"/>
        </a:xfrm>
      </p:grpSpPr>
      <p:sp>
        <p:nvSpPr>
          <p:cNvPr id="5359" name="Google Shape;5359;p19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9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4" name="Shape 5384"/>
        <p:cNvGrpSpPr/>
        <p:nvPr/>
      </p:nvGrpSpPr>
      <p:grpSpPr>
        <a:xfrm>
          <a:off x="0" y="0"/>
          <a:ext cx="0" cy="0"/>
          <a:chOff x="0" y="0"/>
          <a:chExt cx="0" cy="0"/>
        </a:xfrm>
      </p:grpSpPr>
      <p:sp>
        <p:nvSpPr>
          <p:cNvPr id="5385" name="Google Shape;5385;p19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9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2" name="Shape 5422"/>
        <p:cNvGrpSpPr/>
        <p:nvPr/>
      </p:nvGrpSpPr>
      <p:grpSpPr>
        <a:xfrm>
          <a:off x="0" y="0"/>
          <a:ext cx="0" cy="0"/>
          <a:chOff x="0" y="0"/>
          <a:chExt cx="0" cy="0"/>
        </a:xfrm>
      </p:grpSpPr>
      <p:sp>
        <p:nvSpPr>
          <p:cNvPr id="5423" name="Google Shape;5423;p19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9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4" name="Shape 5454"/>
        <p:cNvGrpSpPr/>
        <p:nvPr/>
      </p:nvGrpSpPr>
      <p:grpSpPr>
        <a:xfrm>
          <a:off x="0" y="0"/>
          <a:ext cx="0" cy="0"/>
          <a:chOff x="0" y="0"/>
          <a:chExt cx="0" cy="0"/>
        </a:xfrm>
      </p:grpSpPr>
      <p:sp>
        <p:nvSpPr>
          <p:cNvPr id="5455" name="Google Shape;5455;p19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9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6" name="Shape 5486"/>
        <p:cNvGrpSpPr/>
        <p:nvPr/>
      </p:nvGrpSpPr>
      <p:grpSpPr>
        <a:xfrm>
          <a:off x="0" y="0"/>
          <a:ext cx="0" cy="0"/>
          <a:chOff x="0" y="0"/>
          <a:chExt cx="0" cy="0"/>
        </a:xfrm>
      </p:grpSpPr>
      <p:sp>
        <p:nvSpPr>
          <p:cNvPr id="5487" name="Google Shape;5487;p19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9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4" name="Shape 5514"/>
        <p:cNvGrpSpPr/>
        <p:nvPr/>
      </p:nvGrpSpPr>
      <p:grpSpPr>
        <a:xfrm>
          <a:off x="0" y="0"/>
          <a:ext cx="0" cy="0"/>
          <a:chOff x="0" y="0"/>
          <a:chExt cx="0" cy="0"/>
        </a:xfrm>
      </p:grpSpPr>
      <p:sp>
        <p:nvSpPr>
          <p:cNvPr id="5515" name="Google Shape;5515;p19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19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8" name="Shape 5528"/>
        <p:cNvGrpSpPr/>
        <p:nvPr/>
      </p:nvGrpSpPr>
      <p:grpSpPr>
        <a:xfrm>
          <a:off x="0" y="0"/>
          <a:ext cx="0" cy="0"/>
          <a:chOff x="0" y="0"/>
          <a:chExt cx="0" cy="0"/>
        </a:xfrm>
      </p:grpSpPr>
      <p:sp>
        <p:nvSpPr>
          <p:cNvPr id="5529" name="Google Shape;5529;p19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9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7" name="Shape 5537"/>
        <p:cNvGrpSpPr/>
        <p:nvPr/>
      </p:nvGrpSpPr>
      <p:grpSpPr>
        <a:xfrm>
          <a:off x="0" y="0"/>
          <a:ext cx="0" cy="0"/>
          <a:chOff x="0" y="0"/>
          <a:chExt cx="0" cy="0"/>
        </a:xfrm>
      </p:grpSpPr>
      <p:sp>
        <p:nvSpPr>
          <p:cNvPr id="5538" name="Google Shape;5538;p19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9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4" name="Shape 5564"/>
        <p:cNvGrpSpPr/>
        <p:nvPr/>
      </p:nvGrpSpPr>
      <p:grpSpPr>
        <a:xfrm>
          <a:off x="0" y="0"/>
          <a:ext cx="0" cy="0"/>
          <a:chOff x="0" y="0"/>
          <a:chExt cx="0" cy="0"/>
        </a:xfrm>
      </p:grpSpPr>
      <p:sp>
        <p:nvSpPr>
          <p:cNvPr id="5565" name="Google Shape;5565;p19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9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3" name="Shape 5583"/>
        <p:cNvGrpSpPr/>
        <p:nvPr/>
      </p:nvGrpSpPr>
      <p:grpSpPr>
        <a:xfrm>
          <a:off x="0" y="0"/>
          <a:ext cx="0" cy="0"/>
          <a:chOff x="0" y="0"/>
          <a:chExt cx="0" cy="0"/>
        </a:xfrm>
      </p:grpSpPr>
      <p:sp>
        <p:nvSpPr>
          <p:cNvPr id="5584" name="Google Shape;5584;p20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20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0" name="Shape 5600"/>
        <p:cNvGrpSpPr/>
        <p:nvPr/>
      </p:nvGrpSpPr>
      <p:grpSpPr>
        <a:xfrm>
          <a:off x="0" y="0"/>
          <a:ext cx="0" cy="0"/>
          <a:chOff x="0" y="0"/>
          <a:chExt cx="0" cy="0"/>
        </a:xfrm>
      </p:grpSpPr>
      <p:sp>
        <p:nvSpPr>
          <p:cNvPr id="5601" name="Google Shape;5601;p20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20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9" name="Shape 5619"/>
        <p:cNvGrpSpPr/>
        <p:nvPr/>
      </p:nvGrpSpPr>
      <p:grpSpPr>
        <a:xfrm>
          <a:off x="0" y="0"/>
          <a:ext cx="0" cy="0"/>
          <a:chOff x="0" y="0"/>
          <a:chExt cx="0" cy="0"/>
        </a:xfrm>
      </p:grpSpPr>
      <p:sp>
        <p:nvSpPr>
          <p:cNvPr id="5620" name="Google Shape;5620;p20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20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3" name="Shape 5643"/>
        <p:cNvGrpSpPr/>
        <p:nvPr/>
      </p:nvGrpSpPr>
      <p:grpSpPr>
        <a:xfrm>
          <a:off x="0" y="0"/>
          <a:ext cx="0" cy="0"/>
          <a:chOff x="0" y="0"/>
          <a:chExt cx="0" cy="0"/>
        </a:xfrm>
      </p:grpSpPr>
      <p:sp>
        <p:nvSpPr>
          <p:cNvPr id="5644" name="Google Shape;5644;p20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20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2" name="Shape 5662"/>
        <p:cNvGrpSpPr/>
        <p:nvPr/>
      </p:nvGrpSpPr>
      <p:grpSpPr>
        <a:xfrm>
          <a:off x="0" y="0"/>
          <a:ext cx="0" cy="0"/>
          <a:chOff x="0" y="0"/>
          <a:chExt cx="0" cy="0"/>
        </a:xfrm>
      </p:grpSpPr>
      <p:sp>
        <p:nvSpPr>
          <p:cNvPr id="5663" name="Google Shape;5663;p20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20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3" name="Shape 5683"/>
        <p:cNvGrpSpPr/>
        <p:nvPr/>
      </p:nvGrpSpPr>
      <p:grpSpPr>
        <a:xfrm>
          <a:off x="0" y="0"/>
          <a:ext cx="0" cy="0"/>
          <a:chOff x="0" y="0"/>
          <a:chExt cx="0" cy="0"/>
        </a:xfrm>
      </p:grpSpPr>
      <p:sp>
        <p:nvSpPr>
          <p:cNvPr id="5684" name="Google Shape;5684;p20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20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2" name="Shape 5692"/>
        <p:cNvGrpSpPr/>
        <p:nvPr/>
      </p:nvGrpSpPr>
      <p:grpSpPr>
        <a:xfrm>
          <a:off x="0" y="0"/>
          <a:ext cx="0" cy="0"/>
          <a:chOff x="0" y="0"/>
          <a:chExt cx="0" cy="0"/>
        </a:xfrm>
      </p:grpSpPr>
      <p:sp>
        <p:nvSpPr>
          <p:cNvPr id="5693" name="Google Shape;5693;p20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20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1" name="Shape 5721"/>
        <p:cNvGrpSpPr/>
        <p:nvPr/>
      </p:nvGrpSpPr>
      <p:grpSpPr>
        <a:xfrm>
          <a:off x="0" y="0"/>
          <a:ext cx="0" cy="0"/>
          <a:chOff x="0" y="0"/>
          <a:chExt cx="0" cy="0"/>
        </a:xfrm>
      </p:grpSpPr>
      <p:sp>
        <p:nvSpPr>
          <p:cNvPr id="5722" name="Google Shape;5722;p20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20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4" name="Shape 5754"/>
        <p:cNvGrpSpPr/>
        <p:nvPr/>
      </p:nvGrpSpPr>
      <p:grpSpPr>
        <a:xfrm>
          <a:off x="0" y="0"/>
          <a:ext cx="0" cy="0"/>
          <a:chOff x="0" y="0"/>
          <a:chExt cx="0" cy="0"/>
        </a:xfrm>
      </p:grpSpPr>
      <p:sp>
        <p:nvSpPr>
          <p:cNvPr id="5755" name="Google Shape;5755;p20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20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3" name="Shape 5773"/>
        <p:cNvGrpSpPr/>
        <p:nvPr/>
      </p:nvGrpSpPr>
      <p:grpSpPr>
        <a:xfrm>
          <a:off x="0" y="0"/>
          <a:ext cx="0" cy="0"/>
          <a:chOff x="0" y="0"/>
          <a:chExt cx="0" cy="0"/>
        </a:xfrm>
      </p:grpSpPr>
      <p:sp>
        <p:nvSpPr>
          <p:cNvPr id="5774" name="Google Shape;5774;p20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20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2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2" name="Shape 5792"/>
        <p:cNvGrpSpPr/>
        <p:nvPr/>
      </p:nvGrpSpPr>
      <p:grpSpPr>
        <a:xfrm>
          <a:off x="0" y="0"/>
          <a:ext cx="0" cy="0"/>
          <a:chOff x="0" y="0"/>
          <a:chExt cx="0" cy="0"/>
        </a:xfrm>
      </p:grpSpPr>
      <p:sp>
        <p:nvSpPr>
          <p:cNvPr id="5793" name="Google Shape;5793;p2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2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0" name="Shape 5810"/>
        <p:cNvGrpSpPr/>
        <p:nvPr/>
      </p:nvGrpSpPr>
      <p:grpSpPr>
        <a:xfrm>
          <a:off x="0" y="0"/>
          <a:ext cx="0" cy="0"/>
          <a:chOff x="0" y="0"/>
          <a:chExt cx="0" cy="0"/>
        </a:xfrm>
      </p:grpSpPr>
      <p:sp>
        <p:nvSpPr>
          <p:cNvPr id="5811" name="Google Shape;5811;p2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2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9" name="Shape 5829"/>
        <p:cNvGrpSpPr/>
        <p:nvPr/>
      </p:nvGrpSpPr>
      <p:grpSpPr>
        <a:xfrm>
          <a:off x="0" y="0"/>
          <a:ext cx="0" cy="0"/>
          <a:chOff x="0" y="0"/>
          <a:chExt cx="0" cy="0"/>
        </a:xfrm>
      </p:grpSpPr>
      <p:sp>
        <p:nvSpPr>
          <p:cNvPr id="5830" name="Google Shape;5830;p2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21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2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2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2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2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2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2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2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2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3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3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3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3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3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3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3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3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3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3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4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4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4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4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4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4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4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4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p4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4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p5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5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p5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p5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p5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p5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p5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p5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p5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p5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p6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p6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p6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p6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p6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p6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p6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p6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p6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p6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p7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p7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p7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p7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p7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p7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p7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p7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p7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p7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p8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p8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p8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p8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p8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1" name="Shape 2311"/>
        <p:cNvGrpSpPr/>
        <p:nvPr/>
      </p:nvGrpSpPr>
      <p:grpSpPr>
        <a:xfrm>
          <a:off x="0" y="0"/>
          <a:ext cx="0" cy="0"/>
          <a:chOff x="0" y="0"/>
          <a:chExt cx="0" cy="0"/>
        </a:xfrm>
      </p:grpSpPr>
      <p:sp>
        <p:nvSpPr>
          <p:cNvPr id="2312" name="Google Shape;2312;p8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p8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p8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5" name="Shape 2445"/>
        <p:cNvGrpSpPr/>
        <p:nvPr/>
      </p:nvGrpSpPr>
      <p:grpSpPr>
        <a:xfrm>
          <a:off x="0" y="0"/>
          <a:ext cx="0" cy="0"/>
          <a:chOff x="0" y="0"/>
          <a:chExt cx="0" cy="0"/>
        </a:xfrm>
      </p:grpSpPr>
      <p:sp>
        <p:nvSpPr>
          <p:cNvPr id="2446" name="Google Shape;2446;p8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6" name="Shape 2466"/>
        <p:cNvGrpSpPr/>
        <p:nvPr/>
      </p:nvGrpSpPr>
      <p:grpSpPr>
        <a:xfrm>
          <a:off x="0" y="0"/>
          <a:ext cx="0" cy="0"/>
          <a:chOff x="0" y="0"/>
          <a:chExt cx="0" cy="0"/>
        </a:xfrm>
      </p:grpSpPr>
      <p:sp>
        <p:nvSpPr>
          <p:cNvPr id="2467" name="Google Shape;2467;p8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p9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9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p9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9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3" name="Shape 2543"/>
        <p:cNvGrpSpPr/>
        <p:nvPr/>
      </p:nvGrpSpPr>
      <p:grpSpPr>
        <a:xfrm>
          <a:off x="0" y="0"/>
          <a:ext cx="0" cy="0"/>
          <a:chOff x="0" y="0"/>
          <a:chExt cx="0" cy="0"/>
        </a:xfrm>
      </p:grpSpPr>
      <p:sp>
        <p:nvSpPr>
          <p:cNvPr id="2544" name="Google Shape;2544;p9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9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p9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9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7" name="Shape 2597"/>
        <p:cNvGrpSpPr/>
        <p:nvPr/>
      </p:nvGrpSpPr>
      <p:grpSpPr>
        <a:xfrm>
          <a:off x="0" y="0"/>
          <a:ext cx="0" cy="0"/>
          <a:chOff x="0" y="0"/>
          <a:chExt cx="0" cy="0"/>
        </a:xfrm>
      </p:grpSpPr>
      <p:sp>
        <p:nvSpPr>
          <p:cNvPr id="2598" name="Google Shape;2598;p9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9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0" name="Shape 2620"/>
        <p:cNvGrpSpPr/>
        <p:nvPr/>
      </p:nvGrpSpPr>
      <p:grpSpPr>
        <a:xfrm>
          <a:off x="0" y="0"/>
          <a:ext cx="0" cy="0"/>
          <a:chOff x="0" y="0"/>
          <a:chExt cx="0" cy="0"/>
        </a:xfrm>
      </p:grpSpPr>
      <p:sp>
        <p:nvSpPr>
          <p:cNvPr id="2621" name="Google Shape;2621;p9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9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p9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9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0" name="Shape 2660"/>
        <p:cNvGrpSpPr/>
        <p:nvPr/>
      </p:nvGrpSpPr>
      <p:grpSpPr>
        <a:xfrm>
          <a:off x="0" y="0"/>
          <a:ext cx="0" cy="0"/>
          <a:chOff x="0" y="0"/>
          <a:chExt cx="0" cy="0"/>
        </a:xfrm>
      </p:grpSpPr>
      <p:sp>
        <p:nvSpPr>
          <p:cNvPr id="2661" name="Google Shape;2661;p9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9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9" name="Shape 2669"/>
        <p:cNvGrpSpPr/>
        <p:nvPr/>
      </p:nvGrpSpPr>
      <p:grpSpPr>
        <a:xfrm>
          <a:off x="0" y="0"/>
          <a:ext cx="0" cy="0"/>
          <a:chOff x="0" y="0"/>
          <a:chExt cx="0" cy="0"/>
        </a:xfrm>
      </p:grpSpPr>
      <p:sp>
        <p:nvSpPr>
          <p:cNvPr id="2670" name="Google Shape;2670;p9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9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1" name="Shape 2701"/>
        <p:cNvGrpSpPr/>
        <p:nvPr/>
      </p:nvGrpSpPr>
      <p:grpSpPr>
        <a:xfrm>
          <a:off x="0" y="0"/>
          <a:ext cx="0" cy="0"/>
          <a:chOff x="0" y="0"/>
          <a:chExt cx="0" cy="0"/>
        </a:xfrm>
      </p:grpSpPr>
      <p:sp>
        <p:nvSpPr>
          <p:cNvPr id="2702" name="Google Shape;2702;p9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9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14"/>
          <p:cNvSpPr txBox="1"/>
          <p:nvPr>
            <p:ph type="title"/>
          </p:nvPr>
        </p:nvSpPr>
        <p:spPr>
          <a:xfrm>
            <a:off x="0" y="2657347"/>
            <a:ext cx="12192000" cy="103123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6600">
                <a:solidFill>
                  <a:srgbClr val="F2D06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14"/>
          <p:cNvSpPr txBox="1"/>
          <p:nvPr>
            <p:ph idx="1" type="body"/>
          </p:nvPr>
        </p:nvSpPr>
        <p:spPr>
          <a:xfrm>
            <a:off x="891311" y="1402891"/>
            <a:ext cx="10149840" cy="472122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 name="Google Shape;14;p214"/>
          <p:cNvSpPr txBox="1"/>
          <p:nvPr>
            <p:ph idx="11" type="ftr"/>
          </p:nvPr>
        </p:nvSpPr>
        <p:spPr>
          <a:xfrm>
            <a:off x="11082504" y="6714834"/>
            <a:ext cx="1032509" cy="11874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1" sz="600">
                <a:solidFill>
                  <a:srgbClr val="7F7F7F"/>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1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14"/>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9" name="Shape 69"/>
        <p:cNvGrpSpPr/>
        <p:nvPr/>
      </p:nvGrpSpPr>
      <p:grpSpPr>
        <a:xfrm>
          <a:off x="0" y="0"/>
          <a:ext cx="0" cy="0"/>
          <a:chOff x="0" y="0"/>
          <a:chExt cx="0" cy="0"/>
        </a:xfrm>
      </p:grpSpPr>
      <p:sp>
        <p:nvSpPr>
          <p:cNvPr id="70" name="Google Shape;70;p224"/>
          <p:cNvSpPr txBox="1"/>
          <p:nvPr>
            <p:ph idx="11" type="ftr"/>
          </p:nvPr>
        </p:nvSpPr>
        <p:spPr>
          <a:xfrm>
            <a:off x="11082504" y="6714834"/>
            <a:ext cx="1032509" cy="11874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1" sz="600">
                <a:solidFill>
                  <a:srgbClr val="7F7F7F"/>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2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24"/>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7" name="Shape 17"/>
        <p:cNvGrpSpPr/>
        <p:nvPr/>
      </p:nvGrpSpPr>
      <p:grpSpPr>
        <a:xfrm>
          <a:off x="0" y="0"/>
          <a:ext cx="0" cy="0"/>
          <a:chOff x="0" y="0"/>
          <a:chExt cx="0" cy="0"/>
        </a:xfrm>
      </p:grpSpPr>
      <p:sp>
        <p:nvSpPr>
          <p:cNvPr id="18" name="Google Shape;18;p215"/>
          <p:cNvSpPr txBox="1"/>
          <p:nvPr>
            <p:ph type="title"/>
          </p:nvPr>
        </p:nvSpPr>
        <p:spPr>
          <a:xfrm>
            <a:off x="0" y="2657347"/>
            <a:ext cx="12192000" cy="103123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6600">
                <a:solidFill>
                  <a:srgbClr val="F2D06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15"/>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 name="Google Shape;20;p215"/>
          <p:cNvSpPr txBox="1"/>
          <p:nvPr>
            <p:ph idx="2" type="body"/>
          </p:nvPr>
        </p:nvSpPr>
        <p:spPr>
          <a:xfrm>
            <a:off x="6385534" y="1455420"/>
            <a:ext cx="5356859" cy="42367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i="1" sz="2000">
                <a:solidFill>
                  <a:srgbClr val="404040"/>
                </a:solidFill>
                <a:latin typeface="Calibri"/>
                <a:ea typeface="Calibri"/>
                <a:cs typeface="Calibri"/>
                <a:sym typeface="Calibri"/>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 name="Google Shape;21;p215"/>
          <p:cNvSpPr txBox="1"/>
          <p:nvPr>
            <p:ph idx="11" type="ftr"/>
          </p:nvPr>
        </p:nvSpPr>
        <p:spPr>
          <a:xfrm>
            <a:off x="11082504" y="6714834"/>
            <a:ext cx="1032509" cy="11874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1" sz="600">
                <a:solidFill>
                  <a:srgbClr val="7F7F7F"/>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15"/>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15"/>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4" name="Shape 24"/>
        <p:cNvGrpSpPr/>
        <p:nvPr/>
      </p:nvGrpSpPr>
      <p:grpSpPr>
        <a:xfrm>
          <a:off x="0" y="0"/>
          <a:ext cx="0" cy="0"/>
          <a:chOff x="0" y="0"/>
          <a:chExt cx="0" cy="0"/>
        </a:xfrm>
      </p:grpSpPr>
      <p:sp>
        <p:nvSpPr>
          <p:cNvPr id="25" name="Google Shape;25;p216"/>
          <p:cNvSpPr txBox="1"/>
          <p:nvPr>
            <p:ph type="ctrTitle"/>
          </p:nvPr>
        </p:nvSpPr>
        <p:spPr>
          <a:xfrm>
            <a:off x="3196653" y="242315"/>
            <a:ext cx="5798692" cy="5130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2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216"/>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16"/>
          <p:cNvSpPr txBox="1"/>
          <p:nvPr>
            <p:ph idx="11" type="ftr"/>
          </p:nvPr>
        </p:nvSpPr>
        <p:spPr>
          <a:xfrm>
            <a:off x="11082504" y="6714834"/>
            <a:ext cx="1032509" cy="11874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1" sz="600">
                <a:solidFill>
                  <a:srgbClr val="7F7F7F"/>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1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16"/>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 name="Shape 30"/>
        <p:cNvGrpSpPr/>
        <p:nvPr/>
      </p:nvGrpSpPr>
      <p:grpSpPr>
        <a:xfrm>
          <a:off x="0" y="0"/>
          <a:ext cx="0" cy="0"/>
          <a:chOff x="0" y="0"/>
          <a:chExt cx="0" cy="0"/>
        </a:xfrm>
      </p:grpSpPr>
      <p:sp>
        <p:nvSpPr>
          <p:cNvPr id="31" name="Google Shape;31;p217"/>
          <p:cNvSpPr txBox="1"/>
          <p:nvPr>
            <p:ph type="title"/>
          </p:nvPr>
        </p:nvSpPr>
        <p:spPr>
          <a:xfrm>
            <a:off x="0" y="2657347"/>
            <a:ext cx="12192000" cy="103123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6600">
                <a:solidFill>
                  <a:srgbClr val="F2D06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17"/>
          <p:cNvSpPr txBox="1"/>
          <p:nvPr>
            <p:ph idx="11" type="ftr"/>
          </p:nvPr>
        </p:nvSpPr>
        <p:spPr>
          <a:xfrm>
            <a:off x="11082504" y="6714834"/>
            <a:ext cx="1032509" cy="11874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1" sz="600">
                <a:solidFill>
                  <a:srgbClr val="7F7F7F"/>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17"/>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17"/>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5" name="Shape 35"/>
        <p:cNvGrpSpPr/>
        <p:nvPr/>
      </p:nvGrpSpPr>
      <p:grpSpPr>
        <a:xfrm>
          <a:off x="0" y="0"/>
          <a:ext cx="0" cy="0"/>
          <a:chOff x="0" y="0"/>
          <a:chExt cx="0" cy="0"/>
        </a:xfrm>
      </p:grpSpPr>
      <p:sp>
        <p:nvSpPr>
          <p:cNvPr id="36" name="Google Shape;36;p222"/>
          <p:cNvSpPr txBox="1"/>
          <p:nvPr>
            <p:ph idx="11" type="ftr"/>
          </p:nvPr>
        </p:nvSpPr>
        <p:spPr>
          <a:xfrm>
            <a:off x="11082504" y="6714834"/>
            <a:ext cx="1032509" cy="11874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1" sz="600">
                <a:solidFill>
                  <a:srgbClr val="7F7F7F"/>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2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22"/>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obj">
  <p:cSld name="OBJECT">
    <p:spTree>
      <p:nvGrpSpPr>
        <p:cNvPr id="45" name="Shape 45"/>
        <p:cNvGrpSpPr/>
        <p:nvPr/>
      </p:nvGrpSpPr>
      <p:grpSpPr>
        <a:xfrm>
          <a:off x="0" y="0"/>
          <a:ext cx="0" cy="0"/>
          <a:chOff x="0" y="0"/>
          <a:chExt cx="0" cy="0"/>
        </a:xfrm>
      </p:grpSpPr>
      <p:sp>
        <p:nvSpPr>
          <p:cNvPr id="46" name="Google Shape;46;p219"/>
          <p:cNvSpPr txBox="1"/>
          <p:nvPr>
            <p:ph type="title"/>
          </p:nvPr>
        </p:nvSpPr>
        <p:spPr>
          <a:xfrm>
            <a:off x="4174490" y="242315"/>
            <a:ext cx="3843019" cy="5130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200">
                <a:solidFill>
                  <a:srgbClr val="262626"/>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19"/>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219"/>
          <p:cNvSpPr txBox="1"/>
          <p:nvPr>
            <p:ph idx="2" type="body"/>
          </p:nvPr>
        </p:nvSpPr>
        <p:spPr>
          <a:xfrm>
            <a:off x="6660183" y="1455420"/>
            <a:ext cx="4712334" cy="46685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i="1" sz="2000">
                <a:solidFill>
                  <a:srgbClr val="404040"/>
                </a:solidFill>
                <a:latin typeface="Calibri"/>
                <a:ea typeface="Calibri"/>
                <a:cs typeface="Calibri"/>
                <a:sym typeface="Calibri"/>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219"/>
          <p:cNvSpPr txBox="1"/>
          <p:nvPr>
            <p:ph idx="11" type="ftr"/>
          </p:nvPr>
        </p:nvSpPr>
        <p:spPr>
          <a:xfrm>
            <a:off x="11082504" y="6714834"/>
            <a:ext cx="1032509" cy="11874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1" sz="600">
                <a:solidFill>
                  <a:srgbClr val="7F7F7F"/>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19"/>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19"/>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2" name="Shape 52"/>
        <p:cNvGrpSpPr/>
        <p:nvPr/>
      </p:nvGrpSpPr>
      <p:grpSpPr>
        <a:xfrm>
          <a:off x="0" y="0"/>
          <a:ext cx="0" cy="0"/>
          <a:chOff x="0" y="0"/>
          <a:chExt cx="0" cy="0"/>
        </a:xfrm>
      </p:grpSpPr>
      <p:sp>
        <p:nvSpPr>
          <p:cNvPr id="53" name="Google Shape;53;p220"/>
          <p:cNvSpPr txBox="1"/>
          <p:nvPr>
            <p:ph type="title"/>
          </p:nvPr>
        </p:nvSpPr>
        <p:spPr>
          <a:xfrm>
            <a:off x="4174490" y="242315"/>
            <a:ext cx="3843019" cy="5130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200">
                <a:solidFill>
                  <a:srgbClr val="262626"/>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220"/>
          <p:cNvSpPr txBox="1"/>
          <p:nvPr>
            <p:ph idx="1" type="body"/>
          </p:nvPr>
        </p:nvSpPr>
        <p:spPr>
          <a:xfrm>
            <a:off x="5527675" y="1213170"/>
            <a:ext cx="6153150" cy="27559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220"/>
          <p:cNvSpPr txBox="1"/>
          <p:nvPr>
            <p:ph idx="11" type="ftr"/>
          </p:nvPr>
        </p:nvSpPr>
        <p:spPr>
          <a:xfrm>
            <a:off x="11082504" y="6714834"/>
            <a:ext cx="1032509" cy="11874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1" sz="600">
                <a:solidFill>
                  <a:srgbClr val="7F7F7F"/>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20"/>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20"/>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221"/>
          <p:cNvSpPr txBox="1"/>
          <p:nvPr>
            <p:ph type="title"/>
          </p:nvPr>
        </p:nvSpPr>
        <p:spPr>
          <a:xfrm>
            <a:off x="4174490" y="242315"/>
            <a:ext cx="3843019" cy="5130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200">
                <a:solidFill>
                  <a:srgbClr val="262626"/>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21"/>
          <p:cNvSpPr txBox="1"/>
          <p:nvPr>
            <p:ph idx="11" type="ftr"/>
          </p:nvPr>
        </p:nvSpPr>
        <p:spPr>
          <a:xfrm>
            <a:off x="11082504" y="6714834"/>
            <a:ext cx="1032509" cy="11874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1" sz="600">
                <a:solidFill>
                  <a:srgbClr val="7F7F7F"/>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2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21"/>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3" name="Shape 63"/>
        <p:cNvGrpSpPr/>
        <p:nvPr/>
      </p:nvGrpSpPr>
      <p:grpSpPr>
        <a:xfrm>
          <a:off x="0" y="0"/>
          <a:ext cx="0" cy="0"/>
          <a:chOff x="0" y="0"/>
          <a:chExt cx="0" cy="0"/>
        </a:xfrm>
      </p:grpSpPr>
      <p:sp>
        <p:nvSpPr>
          <p:cNvPr id="64" name="Google Shape;64;p223"/>
          <p:cNvSpPr txBox="1"/>
          <p:nvPr>
            <p:ph type="ctrTitle"/>
          </p:nvPr>
        </p:nvSpPr>
        <p:spPr>
          <a:xfrm>
            <a:off x="914400" y="2125980"/>
            <a:ext cx="10363200" cy="14401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23"/>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23"/>
          <p:cNvSpPr txBox="1"/>
          <p:nvPr>
            <p:ph idx="11" type="ftr"/>
          </p:nvPr>
        </p:nvSpPr>
        <p:spPr>
          <a:xfrm>
            <a:off x="11082504" y="6714834"/>
            <a:ext cx="1032509" cy="11874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1" sz="600">
                <a:solidFill>
                  <a:srgbClr val="7F7F7F"/>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2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23"/>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13"/>
          <p:cNvSpPr txBox="1"/>
          <p:nvPr>
            <p:ph type="title"/>
          </p:nvPr>
        </p:nvSpPr>
        <p:spPr>
          <a:xfrm>
            <a:off x="0" y="2657347"/>
            <a:ext cx="12192000" cy="103123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6600" u="none" cap="none" strike="noStrike">
                <a:solidFill>
                  <a:srgbClr val="F2D060"/>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13"/>
          <p:cNvSpPr txBox="1"/>
          <p:nvPr>
            <p:ph idx="1" type="body"/>
          </p:nvPr>
        </p:nvSpPr>
        <p:spPr>
          <a:xfrm>
            <a:off x="891311" y="1402891"/>
            <a:ext cx="10149840" cy="472122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213"/>
          <p:cNvSpPr txBox="1"/>
          <p:nvPr>
            <p:ph idx="11" type="ftr"/>
          </p:nvPr>
        </p:nvSpPr>
        <p:spPr>
          <a:xfrm>
            <a:off x="11082504" y="6714834"/>
            <a:ext cx="1032509" cy="11874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1" sz="600" u="none" cap="none" strike="noStrike">
                <a:solidFill>
                  <a:srgbClr val="7F7F7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1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13"/>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 name="Shape 39"/>
        <p:cNvGrpSpPr/>
        <p:nvPr/>
      </p:nvGrpSpPr>
      <p:grpSpPr>
        <a:xfrm>
          <a:off x="0" y="0"/>
          <a:ext cx="0" cy="0"/>
          <a:chOff x="0" y="0"/>
          <a:chExt cx="0" cy="0"/>
        </a:xfrm>
      </p:grpSpPr>
      <p:sp>
        <p:nvSpPr>
          <p:cNvPr id="40" name="Google Shape;40;p218"/>
          <p:cNvSpPr txBox="1"/>
          <p:nvPr>
            <p:ph type="title"/>
          </p:nvPr>
        </p:nvSpPr>
        <p:spPr>
          <a:xfrm>
            <a:off x="4174490" y="242315"/>
            <a:ext cx="3843019" cy="51308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3200" u="none" cap="none" strike="noStrik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1" name="Google Shape;41;p218"/>
          <p:cNvSpPr txBox="1"/>
          <p:nvPr>
            <p:ph idx="1" type="body"/>
          </p:nvPr>
        </p:nvSpPr>
        <p:spPr>
          <a:xfrm>
            <a:off x="5527675" y="1213170"/>
            <a:ext cx="6153150" cy="275590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42" name="Google Shape;42;p218"/>
          <p:cNvSpPr txBox="1"/>
          <p:nvPr>
            <p:ph idx="11" type="ftr"/>
          </p:nvPr>
        </p:nvSpPr>
        <p:spPr>
          <a:xfrm>
            <a:off x="11082504" y="6714834"/>
            <a:ext cx="1032509" cy="11874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1" sz="600">
                <a:solidFill>
                  <a:srgbClr val="7F7F7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218"/>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218"/>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1800">
                <a:solidFill>
                  <a:srgbClr val="888888"/>
                </a:solidFill>
                <a:latin typeface="Calibri"/>
                <a:ea typeface="Calibri"/>
                <a:cs typeface="Calibri"/>
                <a:sym typeface="Calibri"/>
              </a:defRPr>
            </a:lvl1pPr>
            <a:lvl2pPr indent="0" lvl="1" marL="0" marR="0" rtl="0" algn="r">
              <a:spcBef>
                <a:spcPts val="0"/>
              </a:spcBef>
              <a:buNone/>
              <a:defRPr sz="1800">
                <a:solidFill>
                  <a:srgbClr val="888888"/>
                </a:solidFill>
                <a:latin typeface="Calibri"/>
                <a:ea typeface="Calibri"/>
                <a:cs typeface="Calibri"/>
                <a:sym typeface="Calibri"/>
              </a:defRPr>
            </a:lvl2pPr>
            <a:lvl3pPr indent="0" lvl="2" marL="0" marR="0" rtl="0" algn="r">
              <a:spcBef>
                <a:spcPts val="0"/>
              </a:spcBef>
              <a:buNone/>
              <a:defRPr sz="1800">
                <a:solidFill>
                  <a:srgbClr val="888888"/>
                </a:solidFill>
                <a:latin typeface="Calibri"/>
                <a:ea typeface="Calibri"/>
                <a:cs typeface="Calibri"/>
                <a:sym typeface="Calibri"/>
              </a:defRPr>
            </a:lvl3pPr>
            <a:lvl4pPr indent="0" lvl="3" marL="0" marR="0" rtl="0" algn="r">
              <a:spcBef>
                <a:spcPts val="0"/>
              </a:spcBef>
              <a:buNone/>
              <a:defRPr sz="1800">
                <a:solidFill>
                  <a:srgbClr val="888888"/>
                </a:solidFill>
                <a:latin typeface="Calibri"/>
                <a:ea typeface="Calibri"/>
                <a:cs typeface="Calibri"/>
                <a:sym typeface="Calibri"/>
              </a:defRPr>
            </a:lvl4pPr>
            <a:lvl5pPr indent="0" lvl="4" marL="0" marR="0" rtl="0" algn="r">
              <a:spcBef>
                <a:spcPts val="0"/>
              </a:spcBef>
              <a:buNone/>
              <a:defRPr sz="1800">
                <a:solidFill>
                  <a:srgbClr val="888888"/>
                </a:solidFill>
                <a:latin typeface="Calibri"/>
                <a:ea typeface="Calibri"/>
                <a:cs typeface="Calibri"/>
                <a:sym typeface="Calibri"/>
              </a:defRPr>
            </a:lvl5pPr>
            <a:lvl6pPr indent="0" lvl="5" marL="0" marR="0" rtl="0" algn="r">
              <a:spcBef>
                <a:spcPts val="0"/>
              </a:spcBef>
              <a:buNone/>
              <a:defRPr sz="1800">
                <a:solidFill>
                  <a:srgbClr val="888888"/>
                </a:solidFill>
                <a:latin typeface="Calibri"/>
                <a:ea typeface="Calibri"/>
                <a:cs typeface="Calibri"/>
                <a:sym typeface="Calibri"/>
              </a:defRPr>
            </a:lvl6pPr>
            <a:lvl7pPr indent="0" lvl="6" marL="0" marR="0" rtl="0" algn="r">
              <a:spcBef>
                <a:spcPts val="0"/>
              </a:spcBef>
              <a:buNone/>
              <a:defRPr sz="1800">
                <a:solidFill>
                  <a:srgbClr val="888888"/>
                </a:solidFill>
                <a:latin typeface="Calibri"/>
                <a:ea typeface="Calibri"/>
                <a:cs typeface="Calibri"/>
                <a:sym typeface="Calibri"/>
              </a:defRPr>
            </a:lvl7pPr>
            <a:lvl8pPr indent="0" lvl="7" marL="0" marR="0" rtl="0" algn="r">
              <a:spcBef>
                <a:spcPts val="0"/>
              </a:spcBef>
              <a:buNone/>
              <a:defRPr sz="1800">
                <a:solidFill>
                  <a:srgbClr val="888888"/>
                </a:solidFill>
                <a:latin typeface="Calibri"/>
                <a:ea typeface="Calibri"/>
                <a:cs typeface="Calibri"/>
                <a:sym typeface="Calibri"/>
              </a:defRPr>
            </a:lvl8pPr>
            <a:lvl9pPr indent="0" lvl="8" marL="0" marR="0" rt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30.jp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s>
</file>

<file path=ppt/slides/_rels/slide10.xml.rels><?xml version="1.0" encoding="UTF-8" standalone="yes"?><Relationships xmlns="http://schemas.openxmlformats.org/package/2006/relationships"><Relationship Id="rId11" Type="http://schemas.openxmlformats.org/officeDocument/2006/relationships/image" Target="../media/image95.png"/><Relationship Id="rId10" Type="http://schemas.openxmlformats.org/officeDocument/2006/relationships/image" Target="../media/image107.png"/><Relationship Id="rId13" Type="http://schemas.openxmlformats.org/officeDocument/2006/relationships/image" Target="../media/image61.png"/><Relationship Id="rId12" Type="http://schemas.openxmlformats.org/officeDocument/2006/relationships/image" Target="../media/image57.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1.png"/><Relationship Id="rId4" Type="http://schemas.openxmlformats.org/officeDocument/2006/relationships/image" Target="../media/image33.jpg"/><Relationship Id="rId9" Type="http://schemas.openxmlformats.org/officeDocument/2006/relationships/image" Target="../media/image35.png"/><Relationship Id="rId14" Type="http://schemas.openxmlformats.org/officeDocument/2006/relationships/image" Target="../media/image38.png"/><Relationship Id="rId5" Type="http://schemas.openxmlformats.org/officeDocument/2006/relationships/image" Target="../media/image26.png"/><Relationship Id="rId6" Type="http://schemas.openxmlformats.org/officeDocument/2006/relationships/image" Target="../media/image34.png"/><Relationship Id="rId7" Type="http://schemas.openxmlformats.org/officeDocument/2006/relationships/image" Target="../media/image76.png"/><Relationship Id="rId8" Type="http://schemas.openxmlformats.org/officeDocument/2006/relationships/image" Target="../media/image36.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 Id="rId3" Type="http://schemas.openxmlformats.org/officeDocument/2006/relationships/image" Target="../media/image717.png"/><Relationship Id="rId4" Type="http://schemas.openxmlformats.org/officeDocument/2006/relationships/image" Target="../media/image725.jpg"/><Relationship Id="rId9" Type="http://schemas.openxmlformats.org/officeDocument/2006/relationships/image" Target="../media/image724.png"/><Relationship Id="rId5" Type="http://schemas.openxmlformats.org/officeDocument/2006/relationships/image" Target="../media/image721.png"/><Relationship Id="rId6" Type="http://schemas.openxmlformats.org/officeDocument/2006/relationships/image" Target="../media/image722.png"/><Relationship Id="rId7" Type="http://schemas.openxmlformats.org/officeDocument/2006/relationships/image" Target="../media/image727.png"/><Relationship Id="rId8" Type="http://schemas.openxmlformats.org/officeDocument/2006/relationships/image" Target="../media/image728.jpg"/><Relationship Id="rId11" Type="http://schemas.openxmlformats.org/officeDocument/2006/relationships/image" Target="../media/image738.png"/><Relationship Id="rId10" Type="http://schemas.openxmlformats.org/officeDocument/2006/relationships/image" Target="../media/image733.jpg"/><Relationship Id="rId13" Type="http://schemas.openxmlformats.org/officeDocument/2006/relationships/image" Target="../media/image719.png"/><Relationship Id="rId12" Type="http://schemas.openxmlformats.org/officeDocument/2006/relationships/image" Target="../media/image26.png"/><Relationship Id="rId15" Type="http://schemas.openxmlformats.org/officeDocument/2006/relationships/image" Target="../media/image771.png"/><Relationship Id="rId14" Type="http://schemas.openxmlformats.org/officeDocument/2006/relationships/image" Target="../media/image731.png"/><Relationship Id="rId16" Type="http://schemas.openxmlformats.org/officeDocument/2006/relationships/image" Target="../media/image74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 Id="rId3" Type="http://schemas.openxmlformats.org/officeDocument/2006/relationships/image" Target="../media/image837.png"/><Relationship Id="rId4" Type="http://schemas.openxmlformats.org/officeDocument/2006/relationships/image" Target="../media/image732.jpg"/><Relationship Id="rId5" Type="http://schemas.openxmlformats.org/officeDocument/2006/relationships/image" Target="../media/image334.png"/><Relationship Id="rId6" Type="http://schemas.openxmlformats.org/officeDocument/2006/relationships/image" Target="../media/image26.png"/><Relationship Id="rId7" Type="http://schemas.openxmlformats.org/officeDocument/2006/relationships/image" Target="../media/image71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 Id="rId3" Type="http://schemas.openxmlformats.org/officeDocument/2006/relationships/image" Target="../media/image735.png"/><Relationship Id="rId4" Type="http://schemas.openxmlformats.org/officeDocument/2006/relationships/image" Target="../media/image744.jpg"/><Relationship Id="rId9" Type="http://schemas.openxmlformats.org/officeDocument/2006/relationships/image" Target="../media/image739.png"/><Relationship Id="rId5" Type="http://schemas.openxmlformats.org/officeDocument/2006/relationships/image" Target="../media/image734.png"/><Relationship Id="rId6" Type="http://schemas.openxmlformats.org/officeDocument/2006/relationships/image" Target="../media/image763.jpg"/><Relationship Id="rId7" Type="http://schemas.openxmlformats.org/officeDocument/2006/relationships/image" Target="../media/image737.png"/><Relationship Id="rId8" Type="http://schemas.openxmlformats.org/officeDocument/2006/relationships/image" Target="../media/image736.png"/><Relationship Id="rId11" Type="http://schemas.openxmlformats.org/officeDocument/2006/relationships/image" Target="../media/image740.png"/><Relationship Id="rId10" Type="http://schemas.openxmlformats.org/officeDocument/2006/relationships/image" Target="../media/image26.png"/><Relationship Id="rId13" Type="http://schemas.openxmlformats.org/officeDocument/2006/relationships/image" Target="../media/image800.png"/><Relationship Id="rId12" Type="http://schemas.openxmlformats.org/officeDocument/2006/relationships/image" Target="../media/image741.png"/><Relationship Id="rId14" Type="http://schemas.openxmlformats.org/officeDocument/2006/relationships/image" Target="../media/image71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 Id="rId3" Type="http://schemas.openxmlformats.org/officeDocument/2006/relationships/image" Target="../media/image848.png"/><Relationship Id="rId4" Type="http://schemas.openxmlformats.org/officeDocument/2006/relationships/image" Target="../media/image732.jpg"/><Relationship Id="rId5" Type="http://schemas.openxmlformats.org/officeDocument/2006/relationships/image" Target="../media/image334.png"/><Relationship Id="rId6" Type="http://schemas.openxmlformats.org/officeDocument/2006/relationships/image" Target="../media/image26.png"/><Relationship Id="rId7" Type="http://schemas.openxmlformats.org/officeDocument/2006/relationships/image" Target="../media/image71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4.xml"/><Relationship Id="rId3" Type="http://schemas.openxmlformats.org/officeDocument/2006/relationships/image" Target="../media/image749.png"/><Relationship Id="rId4" Type="http://schemas.openxmlformats.org/officeDocument/2006/relationships/image" Target="../media/image750.jpg"/><Relationship Id="rId9" Type="http://schemas.openxmlformats.org/officeDocument/2006/relationships/image" Target="../media/image719.png"/><Relationship Id="rId5" Type="http://schemas.openxmlformats.org/officeDocument/2006/relationships/image" Target="../media/image743.png"/><Relationship Id="rId6" Type="http://schemas.openxmlformats.org/officeDocument/2006/relationships/image" Target="../media/image747.png"/><Relationship Id="rId7" Type="http://schemas.openxmlformats.org/officeDocument/2006/relationships/image" Target="../media/image334.png"/><Relationship Id="rId8" Type="http://schemas.openxmlformats.org/officeDocument/2006/relationships/image" Target="../media/image2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5.xml"/><Relationship Id="rId3" Type="http://schemas.openxmlformats.org/officeDocument/2006/relationships/image" Target="../media/image748.png"/><Relationship Id="rId4" Type="http://schemas.openxmlformats.org/officeDocument/2006/relationships/image" Target="../media/image752.jpg"/><Relationship Id="rId9" Type="http://schemas.openxmlformats.org/officeDocument/2006/relationships/image" Target="../media/image758.png"/><Relationship Id="rId5" Type="http://schemas.openxmlformats.org/officeDocument/2006/relationships/image" Target="../media/image881.png"/><Relationship Id="rId6" Type="http://schemas.openxmlformats.org/officeDocument/2006/relationships/image" Target="../media/image732.jpg"/><Relationship Id="rId7" Type="http://schemas.openxmlformats.org/officeDocument/2006/relationships/image" Target="../media/image26.png"/><Relationship Id="rId8" Type="http://schemas.openxmlformats.org/officeDocument/2006/relationships/image" Target="../media/image751.png"/><Relationship Id="rId11" Type="http://schemas.openxmlformats.org/officeDocument/2006/relationships/image" Target="../media/image757.png"/><Relationship Id="rId10" Type="http://schemas.openxmlformats.org/officeDocument/2006/relationships/image" Target="../media/image754.jpg"/><Relationship Id="rId12" Type="http://schemas.openxmlformats.org/officeDocument/2006/relationships/image" Target="../media/image71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 Id="rId3" Type="http://schemas.openxmlformats.org/officeDocument/2006/relationships/image" Target="../media/image755.png"/><Relationship Id="rId4" Type="http://schemas.openxmlformats.org/officeDocument/2006/relationships/image" Target="../media/image759.png"/><Relationship Id="rId9" Type="http://schemas.openxmlformats.org/officeDocument/2006/relationships/image" Target="../media/image765.png"/><Relationship Id="rId5" Type="http://schemas.openxmlformats.org/officeDocument/2006/relationships/image" Target="../media/image760.png"/><Relationship Id="rId6" Type="http://schemas.openxmlformats.org/officeDocument/2006/relationships/image" Target="../media/image764.jpg"/><Relationship Id="rId7" Type="http://schemas.openxmlformats.org/officeDocument/2006/relationships/image" Target="../media/image767.png"/><Relationship Id="rId8" Type="http://schemas.openxmlformats.org/officeDocument/2006/relationships/image" Target="../media/image761.png"/><Relationship Id="rId11" Type="http://schemas.openxmlformats.org/officeDocument/2006/relationships/image" Target="../media/image770.png"/><Relationship Id="rId10" Type="http://schemas.openxmlformats.org/officeDocument/2006/relationships/image" Target="../media/image26.png"/><Relationship Id="rId13" Type="http://schemas.openxmlformats.org/officeDocument/2006/relationships/image" Target="../media/image762.png"/><Relationship Id="rId12" Type="http://schemas.openxmlformats.org/officeDocument/2006/relationships/image" Target="../media/image768.png"/><Relationship Id="rId15" Type="http://schemas.openxmlformats.org/officeDocument/2006/relationships/image" Target="../media/image815.png"/><Relationship Id="rId14" Type="http://schemas.openxmlformats.org/officeDocument/2006/relationships/image" Target="../media/image766.png"/><Relationship Id="rId17" Type="http://schemas.openxmlformats.org/officeDocument/2006/relationships/image" Target="../media/image719.png"/><Relationship Id="rId16" Type="http://schemas.openxmlformats.org/officeDocument/2006/relationships/image" Target="../media/image76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 Id="rId3" Type="http://schemas.openxmlformats.org/officeDocument/2006/relationships/image" Target="../media/image772.png"/><Relationship Id="rId4" Type="http://schemas.openxmlformats.org/officeDocument/2006/relationships/image" Target="../media/image778.jpg"/><Relationship Id="rId9" Type="http://schemas.openxmlformats.org/officeDocument/2006/relationships/image" Target="../media/image779.png"/><Relationship Id="rId5" Type="http://schemas.openxmlformats.org/officeDocument/2006/relationships/image" Target="../media/image810.png"/><Relationship Id="rId6" Type="http://schemas.openxmlformats.org/officeDocument/2006/relationships/image" Target="../media/image774.png"/><Relationship Id="rId7" Type="http://schemas.openxmlformats.org/officeDocument/2006/relationships/image" Target="../media/image773.png"/><Relationship Id="rId8" Type="http://schemas.openxmlformats.org/officeDocument/2006/relationships/image" Target="../media/image776.png"/><Relationship Id="rId11" Type="http://schemas.openxmlformats.org/officeDocument/2006/relationships/image" Target="../media/image775.png"/><Relationship Id="rId10" Type="http://schemas.openxmlformats.org/officeDocument/2006/relationships/image" Target="../media/image780.png"/><Relationship Id="rId13" Type="http://schemas.openxmlformats.org/officeDocument/2006/relationships/image" Target="../media/image782.png"/><Relationship Id="rId12" Type="http://schemas.openxmlformats.org/officeDocument/2006/relationships/image" Target="../media/image806.jpg"/><Relationship Id="rId15" Type="http://schemas.openxmlformats.org/officeDocument/2006/relationships/image" Target="../media/image823.png"/><Relationship Id="rId14" Type="http://schemas.openxmlformats.org/officeDocument/2006/relationships/image" Target="../media/image26.png"/><Relationship Id="rId17" Type="http://schemas.openxmlformats.org/officeDocument/2006/relationships/image" Target="../media/image719.png"/><Relationship Id="rId16" Type="http://schemas.openxmlformats.org/officeDocument/2006/relationships/image" Target="../media/image78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8.xml"/><Relationship Id="rId3" Type="http://schemas.openxmlformats.org/officeDocument/2006/relationships/image" Target="../media/image792.png"/><Relationship Id="rId4" Type="http://schemas.openxmlformats.org/officeDocument/2006/relationships/image" Target="../media/image786.jpg"/><Relationship Id="rId9" Type="http://schemas.openxmlformats.org/officeDocument/2006/relationships/image" Target="../media/image788.png"/><Relationship Id="rId5" Type="http://schemas.openxmlformats.org/officeDocument/2006/relationships/image" Target="../media/image785.png"/><Relationship Id="rId6" Type="http://schemas.openxmlformats.org/officeDocument/2006/relationships/image" Target="../media/image790.png"/><Relationship Id="rId7" Type="http://schemas.openxmlformats.org/officeDocument/2006/relationships/image" Target="../media/image26.png"/><Relationship Id="rId8" Type="http://schemas.openxmlformats.org/officeDocument/2006/relationships/image" Target="../media/image783.png"/><Relationship Id="rId11" Type="http://schemas.openxmlformats.org/officeDocument/2006/relationships/image" Target="../media/image784.jpg"/><Relationship Id="rId10" Type="http://schemas.openxmlformats.org/officeDocument/2006/relationships/image" Target="../media/image787.png"/><Relationship Id="rId13" Type="http://schemas.openxmlformats.org/officeDocument/2006/relationships/image" Target="../media/image791.jpg"/><Relationship Id="rId12" Type="http://schemas.openxmlformats.org/officeDocument/2006/relationships/image" Target="../media/image789.png"/><Relationship Id="rId15" Type="http://schemas.openxmlformats.org/officeDocument/2006/relationships/image" Target="../media/image719.png"/><Relationship Id="rId14" Type="http://schemas.openxmlformats.org/officeDocument/2006/relationships/image" Target="../media/image81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 Id="rId3" Type="http://schemas.openxmlformats.org/officeDocument/2006/relationships/image" Target="../media/image1262.png"/><Relationship Id="rId4" Type="http://schemas.openxmlformats.org/officeDocument/2006/relationships/image" Target="../media/image841.jpg"/><Relationship Id="rId9" Type="http://schemas.openxmlformats.org/officeDocument/2006/relationships/image" Target="../media/image797.png"/><Relationship Id="rId5" Type="http://schemas.openxmlformats.org/officeDocument/2006/relationships/image" Target="../media/image793.png"/><Relationship Id="rId6" Type="http://schemas.openxmlformats.org/officeDocument/2006/relationships/image" Target="../media/image794.png"/><Relationship Id="rId7" Type="http://schemas.openxmlformats.org/officeDocument/2006/relationships/image" Target="../media/image795.png"/><Relationship Id="rId8" Type="http://schemas.openxmlformats.org/officeDocument/2006/relationships/image" Target="../media/image796.png"/><Relationship Id="rId11" Type="http://schemas.openxmlformats.org/officeDocument/2006/relationships/image" Target="../media/image26.png"/><Relationship Id="rId10" Type="http://schemas.openxmlformats.org/officeDocument/2006/relationships/image" Target="../media/image799.png"/><Relationship Id="rId13" Type="http://schemas.openxmlformats.org/officeDocument/2006/relationships/image" Target="../media/image801.png"/><Relationship Id="rId12" Type="http://schemas.openxmlformats.org/officeDocument/2006/relationships/image" Target="../media/image798.png"/><Relationship Id="rId15" Type="http://schemas.openxmlformats.org/officeDocument/2006/relationships/image" Target="../media/image802.png"/><Relationship Id="rId14" Type="http://schemas.openxmlformats.org/officeDocument/2006/relationships/image" Target="../media/image804.png"/><Relationship Id="rId16" Type="http://schemas.openxmlformats.org/officeDocument/2006/relationships/image" Target="../media/image719.png"/></Relationships>
</file>

<file path=ppt/slides/_rels/slide11.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75.png"/><Relationship Id="rId13" Type="http://schemas.openxmlformats.org/officeDocument/2006/relationships/image" Target="../media/image50.png"/><Relationship Id="rId12"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45.jpg"/><Relationship Id="rId9" Type="http://schemas.openxmlformats.org/officeDocument/2006/relationships/image" Target="../media/image90.png"/><Relationship Id="rId15" Type="http://schemas.openxmlformats.org/officeDocument/2006/relationships/image" Target="../media/image54.png"/><Relationship Id="rId14" Type="http://schemas.openxmlformats.org/officeDocument/2006/relationships/image" Target="../media/image49.png"/><Relationship Id="rId17" Type="http://schemas.openxmlformats.org/officeDocument/2006/relationships/image" Target="../media/image96.png"/><Relationship Id="rId16" Type="http://schemas.openxmlformats.org/officeDocument/2006/relationships/image" Target="../media/image62.png"/><Relationship Id="rId5" Type="http://schemas.openxmlformats.org/officeDocument/2006/relationships/image" Target="../media/image44.png"/><Relationship Id="rId6" Type="http://schemas.openxmlformats.org/officeDocument/2006/relationships/image" Target="../media/image52.jpg"/><Relationship Id="rId7" Type="http://schemas.openxmlformats.org/officeDocument/2006/relationships/image" Target="../media/image46.png"/><Relationship Id="rId8" Type="http://schemas.openxmlformats.org/officeDocument/2006/relationships/image" Target="../media/image82.jpg"/></Relationships>
</file>

<file path=ppt/slides/_rels/slide110.xml.rels><?xml version="1.0" encoding="UTF-8" standalone="yes"?><Relationships xmlns="http://schemas.openxmlformats.org/package/2006/relationships"><Relationship Id="rId20" Type="http://schemas.openxmlformats.org/officeDocument/2006/relationships/image" Target="../media/image822.png"/><Relationship Id="rId22" Type="http://schemas.openxmlformats.org/officeDocument/2006/relationships/image" Target="../media/image923.png"/><Relationship Id="rId21" Type="http://schemas.openxmlformats.org/officeDocument/2006/relationships/image" Target="../media/image824.png"/><Relationship Id="rId24" Type="http://schemas.openxmlformats.org/officeDocument/2006/relationships/image" Target="../media/image829.png"/><Relationship Id="rId23" Type="http://schemas.openxmlformats.org/officeDocument/2006/relationships/image" Target="../media/image719.png"/><Relationship Id="rId1" Type="http://schemas.openxmlformats.org/officeDocument/2006/relationships/slideLayout" Target="../slideLayouts/slideLayout7.xml"/><Relationship Id="rId2" Type="http://schemas.openxmlformats.org/officeDocument/2006/relationships/notesSlide" Target="../notesSlides/notesSlide110.xml"/><Relationship Id="rId3" Type="http://schemas.openxmlformats.org/officeDocument/2006/relationships/image" Target="../media/image805.png"/><Relationship Id="rId4" Type="http://schemas.openxmlformats.org/officeDocument/2006/relationships/image" Target="../media/image845.png"/><Relationship Id="rId9" Type="http://schemas.openxmlformats.org/officeDocument/2006/relationships/image" Target="../media/image902.png"/><Relationship Id="rId26" Type="http://schemas.openxmlformats.org/officeDocument/2006/relationships/image" Target="../media/image859.png"/><Relationship Id="rId25" Type="http://schemas.openxmlformats.org/officeDocument/2006/relationships/image" Target="../media/image825.png"/><Relationship Id="rId27" Type="http://schemas.openxmlformats.org/officeDocument/2006/relationships/image" Target="../media/image828.jpg"/><Relationship Id="rId5" Type="http://schemas.openxmlformats.org/officeDocument/2006/relationships/image" Target="../media/image803.png"/><Relationship Id="rId6" Type="http://schemas.openxmlformats.org/officeDocument/2006/relationships/image" Target="../media/image827.png"/><Relationship Id="rId7" Type="http://schemas.openxmlformats.org/officeDocument/2006/relationships/image" Target="../media/image807.jpg"/><Relationship Id="rId8" Type="http://schemas.openxmlformats.org/officeDocument/2006/relationships/image" Target="../media/image811.png"/><Relationship Id="rId11" Type="http://schemas.openxmlformats.org/officeDocument/2006/relationships/image" Target="../media/image861.png"/><Relationship Id="rId10" Type="http://schemas.openxmlformats.org/officeDocument/2006/relationships/image" Target="../media/image820.png"/><Relationship Id="rId13" Type="http://schemas.openxmlformats.org/officeDocument/2006/relationships/image" Target="../media/image813.png"/><Relationship Id="rId12" Type="http://schemas.openxmlformats.org/officeDocument/2006/relationships/image" Target="../media/image812.png"/><Relationship Id="rId15" Type="http://schemas.openxmlformats.org/officeDocument/2006/relationships/image" Target="../media/image818.png"/><Relationship Id="rId14" Type="http://schemas.openxmlformats.org/officeDocument/2006/relationships/image" Target="../media/image814.png"/><Relationship Id="rId17" Type="http://schemas.openxmlformats.org/officeDocument/2006/relationships/image" Target="../media/image26.png"/><Relationship Id="rId16" Type="http://schemas.openxmlformats.org/officeDocument/2006/relationships/image" Target="../media/image817.png"/><Relationship Id="rId19" Type="http://schemas.openxmlformats.org/officeDocument/2006/relationships/image" Target="../media/image826.jpg"/><Relationship Id="rId18" Type="http://schemas.openxmlformats.org/officeDocument/2006/relationships/image" Target="../media/image81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1.xml"/><Relationship Id="rId3" Type="http://schemas.openxmlformats.org/officeDocument/2006/relationships/image" Target="../media/image835.png"/><Relationship Id="rId4" Type="http://schemas.openxmlformats.org/officeDocument/2006/relationships/image" Target="../media/image732.jpg"/><Relationship Id="rId5" Type="http://schemas.openxmlformats.org/officeDocument/2006/relationships/image" Target="../media/image26.png"/><Relationship Id="rId6" Type="http://schemas.openxmlformats.org/officeDocument/2006/relationships/image" Target="../media/image71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2.xml"/><Relationship Id="rId3" Type="http://schemas.openxmlformats.org/officeDocument/2006/relationships/image" Target="../media/image849.png"/><Relationship Id="rId4" Type="http://schemas.openxmlformats.org/officeDocument/2006/relationships/image" Target="../media/image26.png"/><Relationship Id="rId5" Type="http://schemas.openxmlformats.org/officeDocument/2006/relationships/image" Target="../media/image71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3.xml"/><Relationship Id="rId3" Type="http://schemas.openxmlformats.org/officeDocument/2006/relationships/image" Target="../media/image830.png"/><Relationship Id="rId4" Type="http://schemas.openxmlformats.org/officeDocument/2006/relationships/image" Target="../media/image832.png"/><Relationship Id="rId9" Type="http://schemas.openxmlformats.org/officeDocument/2006/relationships/image" Target="../media/image840.png"/><Relationship Id="rId5" Type="http://schemas.openxmlformats.org/officeDocument/2006/relationships/image" Target="../media/image838.png"/><Relationship Id="rId6" Type="http://schemas.openxmlformats.org/officeDocument/2006/relationships/image" Target="../media/image833.png"/><Relationship Id="rId7" Type="http://schemas.openxmlformats.org/officeDocument/2006/relationships/image" Target="../media/image834.png"/><Relationship Id="rId8" Type="http://schemas.openxmlformats.org/officeDocument/2006/relationships/image" Target="../media/image836.png"/><Relationship Id="rId11" Type="http://schemas.openxmlformats.org/officeDocument/2006/relationships/image" Target="../media/image719.png"/><Relationship Id="rId10" Type="http://schemas.openxmlformats.org/officeDocument/2006/relationships/image" Target="../media/image2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4.xml"/><Relationship Id="rId3" Type="http://schemas.openxmlformats.org/officeDocument/2006/relationships/image" Target="../media/image839.png"/><Relationship Id="rId4" Type="http://schemas.openxmlformats.org/officeDocument/2006/relationships/image" Target="../media/image846.png"/><Relationship Id="rId9" Type="http://schemas.openxmlformats.org/officeDocument/2006/relationships/image" Target="../media/image851.png"/><Relationship Id="rId5" Type="http://schemas.openxmlformats.org/officeDocument/2006/relationships/image" Target="../media/image842.png"/><Relationship Id="rId6" Type="http://schemas.openxmlformats.org/officeDocument/2006/relationships/image" Target="../media/image843.png"/><Relationship Id="rId7" Type="http://schemas.openxmlformats.org/officeDocument/2006/relationships/image" Target="../media/image844.png"/><Relationship Id="rId8" Type="http://schemas.openxmlformats.org/officeDocument/2006/relationships/image" Target="../media/image922.png"/><Relationship Id="rId11" Type="http://schemas.openxmlformats.org/officeDocument/2006/relationships/image" Target="../media/image876.png"/><Relationship Id="rId10" Type="http://schemas.openxmlformats.org/officeDocument/2006/relationships/image" Target="../media/image885.png"/><Relationship Id="rId13" Type="http://schemas.openxmlformats.org/officeDocument/2006/relationships/image" Target="../media/image26.png"/><Relationship Id="rId12" Type="http://schemas.openxmlformats.org/officeDocument/2006/relationships/image" Target="../media/image853.png"/><Relationship Id="rId14" Type="http://schemas.openxmlformats.org/officeDocument/2006/relationships/image" Target="../media/image71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5.xml"/><Relationship Id="rId3" Type="http://schemas.openxmlformats.org/officeDocument/2006/relationships/image" Target="../media/image847.png"/><Relationship Id="rId4" Type="http://schemas.openxmlformats.org/officeDocument/2006/relationships/image" Target="../media/image878.png"/><Relationship Id="rId9" Type="http://schemas.openxmlformats.org/officeDocument/2006/relationships/image" Target="../media/image856.png"/><Relationship Id="rId5" Type="http://schemas.openxmlformats.org/officeDocument/2006/relationships/image" Target="../media/image850.png"/><Relationship Id="rId6" Type="http://schemas.openxmlformats.org/officeDocument/2006/relationships/image" Target="../media/image852.png"/><Relationship Id="rId7" Type="http://schemas.openxmlformats.org/officeDocument/2006/relationships/image" Target="../media/image882.png"/><Relationship Id="rId8" Type="http://schemas.openxmlformats.org/officeDocument/2006/relationships/image" Target="../media/image871.png"/><Relationship Id="rId11" Type="http://schemas.openxmlformats.org/officeDocument/2006/relationships/image" Target="../media/image26.png"/><Relationship Id="rId10" Type="http://schemas.openxmlformats.org/officeDocument/2006/relationships/image" Target="../media/image854.png"/><Relationship Id="rId12" Type="http://schemas.openxmlformats.org/officeDocument/2006/relationships/image" Target="../media/image71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6.xml"/><Relationship Id="rId3" Type="http://schemas.openxmlformats.org/officeDocument/2006/relationships/image" Target="../media/image26.png"/><Relationship Id="rId4" Type="http://schemas.openxmlformats.org/officeDocument/2006/relationships/image" Target="../media/image170.png"/><Relationship Id="rId5" Type="http://schemas.openxmlformats.org/officeDocument/2006/relationships/image" Target="../media/image200.png"/><Relationship Id="rId6" Type="http://schemas.openxmlformats.org/officeDocument/2006/relationships/image" Target="../media/image172.png"/><Relationship Id="rId7" Type="http://schemas.openxmlformats.org/officeDocument/2006/relationships/image" Target="../media/image858.jpg"/><Relationship Id="rId8" Type="http://schemas.openxmlformats.org/officeDocument/2006/relationships/image" Target="../media/image71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7.xml"/><Relationship Id="rId3" Type="http://schemas.openxmlformats.org/officeDocument/2006/relationships/image" Target="../media/image26.png"/><Relationship Id="rId4" Type="http://schemas.openxmlformats.org/officeDocument/2006/relationships/image" Target="../media/image170.png"/><Relationship Id="rId9" Type="http://schemas.openxmlformats.org/officeDocument/2006/relationships/image" Target="../media/image860.jpg"/><Relationship Id="rId5" Type="http://schemas.openxmlformats.org/officeDocument/2006/relationships/image" Target="../media/image200.png"/><Relationship Id="rId6" Type="http://schemas.openxmlformats.org/officeDocument/2006/relationships/image" Target="../media/image172.png"/><Relationship Id="rId7" Type="http://schemas.openxmlformats.org/officeDocument/2006/relationships/image" Target="../media/image858.jpg"/><Relationship Id="rId8" Type="http://schemas.openxmlformats.org/officeDocument/2006/relationships/image" Target="../media/image855.png"/><Relationship Id="rId11" Type="http://schemas.openxmlformats.org/officeDocument/2006/relationships/image" Target="../media/image863.jpg"/><Relationship Id="rId10" Type="http://schemas.openxmlformats.org/officeDocument/2006/relationships/image" Target="../media/image862.png"/><Relationship Id="rId12" Type="http://schemas.openxmlformats.org/officeDocument/2006/relationships/image" Target="../media/image71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8.xml"/><Relationship Id="rId3" Type="http://schemas.openxmlformats.org/officeDocument/2006/relationships/image" Target="../media/image866.png"/><Relationship Id="rId4" Type="http://schemas.openxmlformats.org/officeDocument/2006/relationships/image" Target="../media/image893.png"/><Relationship Id="rId9" Type="http://schemas.openxmlformats.org/officeDocument/2006/relationships/image" Target="../media/image865.png"/><Relationship Id="rId5" Type="http://schemas.openxmlformats.org/officeDocument/2006/relationships/image" Target="../media/image872.png"/><Relationship Id="rId6" Type="http://schemas.openxmlformats.org/officeDocument/2006/relationships/image" Target="../media/image868.png"/><Relationship Id="rId7" Type="http://schemas.openxmlformats.org/officeDocument/2006/relationships/image" Target="../media/image864.png"/><Relationship Id="rId8" Type="http://schemas.openxmlformats.org/officeDocument/2006/relationships/image" Target="../media/image26.png"/><Relationship Id="rId11" Type="http://schemas.openxmlformats.org/officeDocument/2006/relationships/image" Target="../media/image870.png"/><Relationship Id="rId10" Type="http://schemas.openxmlformats.org/officeDocument/2006/relationships/image" Target="../media/image867.png"/><Relationship Id="rId13" Type="http://schemas.openxmlformats.org/officeDocument/2006/relationships/image" Target="../media/image869.png"/><Relationship Id="rId12" Type="http://schemas.openxmlformats.org/officeDocument/2006/relationships/image" Target="../media/image918.png"/><Relationship Id="rId14" Type="http://schemas.openxmlformats.org/officeDocument/2006/relationships/image" Target="../media/image71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9.xml"/><Relationship Id="rId3" Type="http://schemas.openxmlformats.org/officeDocument/2006/relationships/image" Target="../media/image873.png"/><Relationship Id="rId4" Type="http://schemas.openxmlformats.org/officeDocument/2006/relationships/image" Target="../media/image941.png"/><Relationship Id="rId5" Type="http://schemas.openxmlformats.org/officeDocument/2006/relationships/image" Target="../media/image26.png"/><Relationship Id="rId6" Type="http://schemas.openxmlformats.org/officeDocument/2006/relationships/image" Target="../media/image980.png"/><Relationship Id="rId7" Type="http://schemas.openxmlformats.org/officeDocument/2006/relationships/image" Target="../media/image874.jpg"/><Relationship Id="rId8" Type="http://schemas.openxmlformats.org/officeDocument/2006/relationships/image" Target="../media/image719.png"/></Relationships>
</file>

<file path=ppt/slides/_rels/slide12.xml.rels><?xml version="1.0" encoding="UTF-8" standalone="yes"?><Relationships xmlns="http://schemas.openxmlformats.org/package/2006/relationships"><Relationship Id="rId11" Type="http://schemas.openxmlformats.org/officeDocument/2006/relationships/image" Target="../media/image64.png"/><Relationship Id="rId10" Type="http://schemas.openxmlformats.org/officeDocument/2006/relationships/image" Target="../media/image72.jpg"/><Relationship Id="rId13" Type="http://schemas.openxmlformats.org/officeDocument/2006/relationships/image" Target="../media/image65.png"/><Relationship Id="rId12" Type="http://schemas.openxmlformats.org/officeDocument/2006/relationships/image" Target="../media/image119.jp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7.png"/><Relationship Id="rId4" Type="http://schemas.openxmlformats.org/officeDocument/2006/relationships/image" Target="../media/image69.png"/><Relationship Id="rId9" Type="http://schemas.openxmlformats.org/officeDocument/2006/relationships/image" Target="../media/image111.png"/><Relationship Id="rId15" Type="http://schemas.openxmlformats.org/officeDocument/2006/relationships/image" Target="../media/image78.png"/><Relationship Id="rId14" Type="http://schemas.openxmlformats.org/officeDocument/2006/relationships/image" Target="../media/image26.png"/><Relationship Id="rId16" Type="http://schemas.openxmlformats.org/officeDocument/2006/relationships/image" Target="../media/image108.png"/><Relationship Id="rId5" Type="http://schemas.openxmlformats.org/officeDocument/2006/relationships/image" Target="../media/image63.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6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0.xml"/><Relationship Id="rId3" Type="http://schemas.openxmlformats.org/officeDocument/2006/relationships/image" Target="../media/image26.png"/><Relationship Id="rId4" Type="http://schemas.openxmlformats.org/officeDocument/2006/relationships/image" Target="../media/image170.png"/><Relationship Id="rId5" Type="http://schemas.openxmlformats.org/officeDocument/2006/relationships/image" Target="../media/image200.png"/><Relationship Id="rId6" Type="http://schemas.openxmlformats.org/officeDocument/2006/relationships/image" Target="../media/image172.png"/><Relationship Id="rId7" Type="http://schemas.openxmlformats.org/officeDocument/2006/relationships/image" Target="../media/image858.jpg"/><Relationship Id="rId8" Type="http://schemas.openxmlformats.org/officeDocument/2006/relationships/image" Target="../media/image71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1.xml"/><Relationship Id="rId3" Type="http://schemas.openxmlformats.org/officeDocument/2006/relationships/image" Target="../media/image26.png"/><Relationship Id="rId4" Type="http://schemas.openxmlformats.org/officeDocument/2006/relationships/image" Target="../media/image170.png"/><Relationship Id="rId5" Type="http://schemas.openxmlformats.org/officeDocument/2006/relationships/image" Target="../media/image200.png"/><Relationship Id="rId6" Type="http://schemas.openxmlformats.org/officeDocument/2006/relationships/image" Target="../media/image172.png"/><Relationship Id="rId7" Type="http://schemas.openxmlformats.org/officeDocument/2006/relationships/image" Target="../media/image858.jpg"/><Relationship Id="rId8" Type="http://schemas.openxmlformats.org/officeDocument/2006/relationships/image" Target="../media/image71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2.xml"/><Relationship Id="rId3" Type="http://schemas.openxmlformats.org/officeDocument/2006/relationships/image" Target="../media/image26.png"/><Relationship Id="rId4" Type="http://schemas.openxmlformats.org/officeDocument/2006/relationships/image" Target="../media/image170.png"/><Relationship Id="rId9" Type="http://schemas.openxmlformats.org/officeDocument/2006/relationships/image" Target="../media/image875.jpg"/><Relationship Id="rId5" Type="http://schemas.openxmlformats.org/officeDocument/2006/relationships/image" Target="../media/image200.png"/><Relationship Id="rId6" Type="http://schemas.openxmlformats.org/officeDocument/2006/relationships/image" Target="../media/image172.png"/><Relationship Id="rId7" Type="http://schemas.openxmlformats.org/officeDocument/2006/relationships/image" Target="../media/image858.jpg"/><Relationship Id="rId8" Type="http://schemas.openxmlformats.org/officeDocument/2006/relationships/image" Target="../media/image879.png"/><Relationship Id="rId11" Type="http://schemas.openxmlformats.org/officeDocument/2006/relationships/image" Target="../media/image877.png"/><Relationship Id="rId10" Type="http://schemas.openxmlformats.org/officeDocument/2006/relationships/image" Target="../media/image719.png"/><Relationship Id="rId13" Type="http://schemas.openxmlformats.org/officeDocument/2006/relationships/image" Target="../media/image880.png"/><Relationship Id="rId12" Type="http://schemas.openxmlformats.org/officeDocument/2006/relationships/image" Target="../media/image898.png"/><Relationship Id="rId14" Type="http://schemas.openxmlformats.org/officeDocument/2006/relationships/image" Target="../media/image88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3.xml"/><Relationship Id="rId3" Type="http://schemas.openxmlformats.org/officeDocument/2006/relationships/image" Target="../media/image884.png"/><Relationship Id="rId4" Type="http://schemas.openxmlformats.org/officeDocument/2006/relationships/image" Target="../media/image887.png"/><Relationship Id="rId9" Type="http://schemas.openxmlformats.org/officeDocument/2006/relationships/image" Target="../media/image888.png"/><Relationship Id="rId5" Type="http://schemas.openxmlformats.org/officeDocument/2006/relationships/image" Target="../media/image894.png"/><Relationship Id="rId6" Type="http://schemas.openxmlformats.org/officeDocument/2006/relationships/image" Target="../media/image891.png"/><Relationship Id="rId7" Type="http://schemas.openxmlformats.org/officeDocument/2006/relationships/image" Target="../media/image886.png"/><Relationship Id="rId8" Type="http://schemas.openxmlformats.org/officeDocument/2006/relationships/image" Target="../media/image895.png"/><Relationship Id="rId11" Type="http://schemas.openxmlformats.org/officeDocument/2006/relationships/image" Target="../media/image896.png"/><Relationship Id="rId10" Type="http://schemas.openxmlformats.org/officeDocument/2006/relationships/image" Target="../media/image892.png"/><Relationship Id="rId13" Type="http://schemas.openxmlformats.org/officeDocument/2006/relationships/image" Target="../media/image890.png"/><Relationship Id="rId12" Type="http://schemas.openxmlformats.org/officeDocument/2006/relationships/image" Target="../media/image889.png"/><Relationship Id="rId15" Type="http://schemas.openxmlformats.org/officeDocument/2006/relationships/image" Target="../media/image26.png"/><Relationship Id="rId14" Type="http://schemas.openxmlformats.org/officeDocument/2006/relationships/image" Target="../media/image897.png"/><Relationship Id="rId16" Type="http://schemas.openxmlformats.org/officeDocument/2006/relationships/image" Target="../media/image71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4.xml"/><Relationship Id="rId3" Type="http://schemas.openxmlformats.org/officeDocument/2006/relationships/image" Target="../media/image26.png"/><Relationship Id="rId4" Type="http://schemas.openxmlformats.org/officeDocument/2006/relationships/image" Target="../media/image170.png"/><Relationship Id="rId5" Type="http://schemas.openxmlformats.org/officeDocument/2006/relationships/image" Target="../media/image200.png"/><Relationship Id="rId6" Type="http://schemas.openxmlformats.org/officeDocument/2006/relationships/image" Target="../media/image172.png"/><Relationship Id="rId7" Type="http://schemas.openxmlformats.org/officeDocument/2006/relationships/image" Target="../media/image858.jpg"/><Relationship Id="rId8" Type="http://schemas.openxmlformats.org/officeDocument/2006/relationships/image" Target="../media/image71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5.xml"/><Relationship Id="rId3" Type="http://schemas.openxmlformats.org/officeDocument/2006/relationships/image" Target="../media/image26.png"/><Relationship Id="rId4" Type="http://schemas.openxmlformats.org/officeDocument/2006/relationships/image" Target="../media/image170.png"/><Relationship Id="rId9" Type="http://schemas.openxmlformats.org/officeDocument/2006/relationships/image" Target="../media/image904.jpg"/><Relationship Id="rId5" Type="http://schemas.openxmlformats.org/officeDocument/2006/relationships/image" Target="../media/image200.png"/><Relationship Id="rId6" Type="http://schemas.openxmlformats.org/officeDocument/2006/relationships/image" Target="../media/image172.png"/><Relationship Id="rId7" Type="http://schemas.openxmlformats.org/officeDocument/2006/relationships/image" Target="../media/image858.jpg"/><Relationship Id="rId8" Type="http://schemas.openxmlformats.org/officeDocument/2006/relationships/image" Target="../media/image899.png"/><Relationship Id="rId11" Type="http://schemas.openxmlformats.org/officeDocument/2006/relationships/image" Target="../media/image901.jpg"/><Relationship Id="rId10" Type="http://schemas.openxmlformats.org/officeDocument/2006/relationships/image" Target="../media/image900.png"/><Relationship Id="rId12" Type="http://schemas.openxmlformats.org/officeDocument/2006/relationships/image" Target="../media/image71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6.xml"/><Relationship Id="rId3" Type="http://schemas.openxmlformats.org/officeDocument/2006/relationships/image" Target="../media/image911.png"/><Relationship Id="rId4" Type="http://schemas.openxmlformats.org/officeDocument/2006/relationships/image" Target="../media/image906.png"/><Relationship Id="rId9" Type="http://schemas.openxmlformats.org/officeDocument/2006/relationships/image" Target="../media/image908.png"/><Relationship Id="rId5" Type="http://schemas.openxmlformats.org/officeDocument/2006/relationships/image" Target="../media/image905.png"/><Relationship Id="rId6" Type="http://schemas.openxmlformats.org/officeDocument/2006/relationships/image" Target="../media/image903.png"/><Relationship Id="rId7" Type="http://schemas.openxmlformats.org/officeDocument/2006/relationships/image" Target="../media/image926.png"/><Relationship Id="rId8" Type="http://schemas.openxmlformats.org/officeDocument/2006/relationships/image" Target="../media/image907.png"/><Relationship Id="rId11" Type="http://schemas.openxmlformats.org/officeDocument/2006/relationships/image" Target="../media/image910.png"/><Relationship Id="rId10" Type="http://schemas.openxmlformats.org/officeDocument/2006/relationships/image" Target="../media/image909.png"/><Relationship Id="rId13" Type="http://schemas.openxmlformats.org/officeDocument/2006/relationships/image" Target="../media/image914.png"/><Relationship Id="rId12" Type="http://schemas.openxmlformats.org/officeDocument/2006/relationships/image" Target="../media/image915.png"/><Relationship Id="rId15" Type="http://schemas.openxmlformats.org/officeDocument/2006/relationships/image" Target="../media/image26.png"/><Relationship Id="rId14" Type="http://schemas.openxmlformats.org/officeDocument/2006/relationships/image" Target="../media/image912.png"/><Relationship Id="rId16" Type="http://schemas.openxmlformats.org/officeDocument/2006/relationships/image" Target="../media/image71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7.xml"/><Relationship Id="rId3" Type="http://schemas.openxmlformats.org/officeDocument/2006/relationships/image" Target="../media/image26.png"/><Relationship Id="rId4" Type="http://schemas.openxmlformats.org/officeDocument/2006/relationships/image" Target="../media/image170.png"/><Relationship Id="rId5" Type="http://schemas.openxmlformats.org/officeDocument/2006/relationships/image" Target="../media/image200.png"/><Relationship Id="rId6" Type="http://schemas.openxmlformats.org/officeDocument/2006/relationships/image" Target="../media/image172.png"/><Relationship Id="rId7" Type="http://schemas.openxmlformats.org/officeDocument/2006/relationships/image" Target="../media/image858.jpg"/><Relationship Id="rId8" Type="http://schemas.openxmlformats.org/officeDocument/2006/relationships/image" Target="../media/image71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8.xml"/><Relationship Id="rId3" Type="http://schemas.openxmlformats.org/officeDocument/2006/relationships/image" Target="../media/image26.png"/><Relationship Id="rId4" Type="http://schemas.openxmlformats.org/officeDocument/2006/relationships/image" Target="../media/image170.png"/><Relationship Id="rId9" Type="http://schemas.openxmlformats.org/officeDocument/2006/relationships/image" Target="../media/image916.jpg"/><Relationship Id="rId5" Type="http://schemas.openxmlformats.org/officeDocument/2006/relationships/image" Target="../media/image200.png"/><Relationship Id="rId6" Type="http://schemas.openxmlformats.org/officeDocument/2006/relationships/image" Target="../media/image172.png"/><Relationship Id="rId7" Type="http://schemas.openxmlformats.org/officeDocument/2006/relationships/image" Target="../media/image858.jpg"/><Relationship Id="rId8" Type="http://schemas.openxmlformats.org/officeDocument/2006/relationships/image" Target="../media/image913.png"/><Relationship Id="rId10" Type="http://schemas.openxmlformats.org/officeDocument/2006/relationships/image" Target="../media/image71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9.xml"/><Relationship Id="rId3" Type="http://schemas.openxmlformats.org/officeDocument/2006/relationships/image" Target="../media/image991.png"/><Relationship Id="rId4" Type="http://schemas.openxmlformats.org/officeDocument/2006/relationships/image" Target="../media/image917.png"/><Relationship Id="rId9" Type="http://schemas.openxmlformats.org/officeDocument/2006/relationships/image" Target="../media/image719.png"/><Relationship Id="rId5" Type="http://schemas.openxmlformats.org/officeDocument/2006/relationships/image" Target="../media/image968.png"/><Relationship Id="rId6" Type="http://schemas.openxmlformats.org/officeDocument/2006/relationships/image" Target="../media/image933.jpg"/><Relationship Id="rId7" Type="http://schemas.openxmlformats.org/officeDocument/2006/relationships/image" Target="../media/image26.png"/><Relationship Id="rId8" Type="http://schemas.openxmlformats.org/officeDocument/2006/relationships/image" Target="../media/image334.png"/></Relationships>
</file>

<file path=ppt/slides/_rels/slide13.xml.rels><?xml version="1.0" encoding="UTF-8" standalone="yes"?><Relationships xmlns="http://schemas.openxmlformats.org/package/2006/relationships"><Relationship Id="rId11" Type="http://schemas.openxmlformats.org/officeDocument/2006/relationships/image" Target="../media/image60.png"/><Relationship Id="rId10" Type="http://schemas.openxmlformats.org/officeDocument/2006/relationships/image" Target="../media/image81.png"/><Relationship Id="rId13" Type="http://schemas.openxmlformats.org/officeDocument/2006/relationships/image" Target="../media/image89.png"/><Relationship Id="rId12" Type="http://schemas.openxmlformats.org/officeDocument/2006/relationships/image" Target="../media/image80.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96.png"/><Relationship Id="rId4" Type="http://schemas.openxmlformats.org/officeDocument/2006/relationships/image" Target="../media/image72.jpg"/><Relationship Id="rId9" Type="http://schemas.openxmlformats.org/officeDocument/2006/relationships/image" Target="../media/image69.png"/><Relationship Id="rId14" Type="http://schemas.openxmlformats.org/officeDocument/2006/relationships/image" Target="../media/image108.png"/><Relationship Id="rId5" Type="http://schemas.openxmlformats.org/officeDocument/2006/relationships/image" Target="../media/image26.png"/><Relationship Id="rId6" Type="http://schemas.openxmlformats.org/officeDocument/2006/relationships/image" Target="../media/image79.png"/><Relationship Id="rId7" Type="http://schemas.openxmlformats.org/officeDocument/2006/relationships/image" Target="../media/image55.png"/><Relationship Id="rId8" Type="http://schemas.openxmlformats.org/officeDocument/2006/relationships/image" Target="../media/image6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0.xml"/><Relationship Id="rId3" Type="http://schemas.openxmlformats.org/officeDocument/2006/relationships/image" Target="../media/image1007.png"/><Relationship Id="rId4" Type="http://schemas.openxmlformats.org/officeDocument/2006/relationships/image" Target="../media/image939.jpg"/><Relationship Id="rId5" Type="http://schemas.openxmlformats.org/officeDocument/2006/relationships/image" Target="../media/image945.png"/><Relationship Id="rId6" Type="http://schemas.openxmlformats.org/officeDocument/2006/relationships/image" Target="../media/image952.png"/><Relationship Id="rId7" Type="http://schemas.openxmlformats.org/officeDocument/2006/relationships/image" Target="../media/image26.png"/><Relationship Id="rId8" Type="http://schemas.openxmlformats.org/officeDocument/2006/relationships/image" Target="../media/image71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1.xml"/><Relationship Id="rId3" Type="http://schemas.openxmlformats.org/officeDocument/2006/relationships/image" Target="../media/image921.png"/><Relationship Id="rId4" Type="http://schemas.openxmlformats.org/officeDocument/2006/relationships/image" Target="../media/image919.jpg"/><Relationship Id="rId9" Type="http://schemas.openxmlformats.org/officeDocument/2006/relationships/image" Target="../media/image1009.png"/><Relationship Id="rId5" Type="http://schemas.openxmlformats.org/officeDocument/2006/relationships/image" Target="../media/image920.png"/><Relationship Id="rId6" Type="http://schemas.openxmlformats.org/officeDocument/2006/relationships/image" Target="../media/image334.png"/><Relationship Id="rId7" Type="http://schemas.openxmlformats.org/officeDocument/2006/relationships/image" Target="../media/image26.png"/><Relationship Id="rId8" Type="http://schemas.openxmlformats.org/officeDocument/2006/relationships/image" Target="../media/image719.png"/><Relationship Id="rId11" Type="http://schemas.openxmlformats.org/officeDocument/2006/relationships/image" Target="../media/image924.jpg"/><Relationship Id="rId10" Type="http://schemas.openxmlformats.org/officeDocument/2006/relationships/image" Target="../media/image983.png"/><Relationship Id="rId13" Type="http://schemas.openxmlformats.org/officeDocument/2006/relationships/image" Target="../media/image927.png"/><Relationship Id="rId12" Type="http://schemas.openxmlformats.org/officeDocument/2006/relationships/image" Target="../media/image925.png"/></Relationships>
</file>

<file path=ppt/slides/_rels/slide132.xml.rels><?xml version="1.0" encoding="UTF-8" standalone="yes"?><Relationships xmlns="http://schemas.openxmlformats.org/package/2006/relationships"><Relationship Id="rId20" Type="http://schemas.openxmlformats.org/officeDocument/2006/relationships/image" Target="../media/image960.png"/><Relationship Id="rId22" Type="http://schemas.openxmlformats.org/officeDocument/2006/relationships/image" Target="../media/image825.png"/><Relationship Id="rId21" Type="http://schemas.openxmlformats.org/officeDocument/2006/relationships/image" Target="../media/image942.png"/><Relationship Id="rId24" Type="http://schemas.openxmlformats.org/officeDocument/2006/relationships/image" Target="../media/image845.png"/><Relationship Id="rId23" Type="http://schemas.openxmlformats.org/officeDocument/2006/relationships/image" Target="../media/image964.png"/><Relationship Id="rId1" Type="http://schemas.openxmlformats.org/officeDocument/2006/relationships/slideLayout" Target="../slideLayouts/slideLayout7.xml"/><Relationship Id="rId2" Type="http://schemas.openxmlformats.org/officeDocument/2006/relationships/notesSlide" Target="../notesSlides/notesSlide132.xml"/><Relationship Id="rId3" Type="http://schemas.openxmlformats.org/officeDocument/2006/relationships/image" Target="../media/image928.png"/><Relationship Id="rId4" Type="http://schemas.openxmlformats.org/officeDocument/2006/relationships/image" Target="../media/image956.png"/><Relationship Id="rId9" Type="http://schemas.openxmlformats.org/officeDocument/2006/relationships/image" Target="../media/image930.png"/><Relationship Id="rId25" Type="http://schemas.openxmlformats.org/officeDocument/2006/relationships/image" Target="../media/image719.png"/><Relationship Id="rId5" Type="http://schemas.openxmlformats.org/officeDocument/2006/relationships/image" Target="../media/image944.png"/><Relationship Id="rId6" Type="http://schemas.openxmlformats.org/officeDocument/2006/relationships/image" Target="../media/image931.jpg"/><Relationship Id="rId7" Type="http://schemas.openxmlformats.org/officeDocument/2006/relationships/image" Target="../media/image938.png"/><Relationship Id="rId8" Type="http://schemas.openxmlformats.org/officeDocument/2006/relationships/image" Target="../media/image929.png"/><Relationship Id="rId11" Type="http://schemas.openxmlformats.org/officeDocument/2006/relationships/image" Target="../media/image934.png"/><Relationship Id="rId10" Type="http://schemas.openxmlformats.org/officeDocument/2006/relationships/image" Target="../media/image932.png"/><Relationship Id="rId13" Type="http://schemas.openxmlformats.org/officeDocument/2006/relationships/image" Target="../media/image936.png"/><Relationship Id="rId12" Type="http://schemas.openxmlformats.org/officeDocument/2006/relationships/image" Target="../media/image954.png"/><Relationship Id="rId15" Type="http://schemas.openxmlformats.org/officeDocument/2006/relationships/image" Target="../media/image951.png"/><Relationship Id="rId14" Type="http://schemas.openxmlformats.org/officeDocument/2006/relationships/image" Target="../media/image935.png"/><Relationship Id="rId17" Type="http://schemas.openxmlformats.org/officeDocument/2006/relationships/image" Target="../media/image26.png"/><Relationship Id="rId16" Type="http://schemas.openxmlformats.org/officeDocument/2006/relationships/image" Target="../media/image803.png"/><Relationship Id="rId19" Type="http://schemas.openxmlformats.org/officeDocument/2006/relationships/image" Target="../media/image965.png"/><Relationship Id="rId18" Type="http://schemas.openxmlformats.org/officeDocument/2006/relationships/image" Target="../media/image93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3.xml"/><Relationship Id="rId3" Type="http://schemas.openxmlformats.org/officeDocument/2006/relationships/image" Target="../media/image946.png"/><Relationship Id="rId4" Type="http://schemas.openxmlformats.org/officeDocument/2006/relationships/image" Target="../media/image947.png"/><Relationship Id="rId9" Type="http://schemas.openxmlformats.org/officeDocument/2006/relationships/image" Target="../media/image26.png"/><Relationship Id="rId5" Type="http://schemas.openxmlformats.org/officeDocument/2006/relationships/image" Target="../media/image478.jpg"/><Relationship Id="rId6" Type="http://schemas.openxmlformats.org/officeDocument/2006/relationships/image" Target="../media/image949.png"/><Relationship Id="rId7" Type="http://schemas.openxmlformats.org/officeDocument/2006/relationships/image" Target="../media/image953.jpg"/><Relationship Id="rId8" Type="http://schemas.openxmlformats.org/officeDocument/2006/relationships/image" Target="../media/image955.png"/><Relationship Id="rId11" Type="http://schemas.openxmlformats.org/officeDocument/2006/relationships/image" Target="../media/image958.png"/><Relationship Id="rId10" Type="http://schemas.openxmlformats.org/officeDocument/2006/relationships/image" Target="../media/image957.png"/><Relationship Id="rId13" Type="http://schemas.openxmlformats.org/officeDocument/2006/relationships/image" Target="../media/image971.png"/><Relationship Id="rId12" Type="http://schemas.openxmlformats.org/officeDocument/2006/relationships/image" Target="../media/image961.jpg"/><Relationship Id="rId15" Type="http://schemas.openxmlformats.org/officeDocument/2006/relationships/image" Target="../media/image719.png"/><Relationship Id="rId14" Type="http://schemas.openxmlformats.org/officeDocument/2006/relationships/image" Target="../media/image959.png"/><Relationship Id="rId17" Type="http://schemas.openxmlformats.org/officeDocument/2006/relationships/image" Target="../media/image939.jpg"/><Relationship Id="rId16" Type="http://schemas.openxmlformats.org/officeDocument/2006/relationships/image" Target="../media/image96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4.xml"/><Relationship Id="rId3" Type="http://schemas.openxmlformats.org/officeDocument/2006/relationships/image" Target="../media/image26.png"/><Relationship Id="rId4" Type="http://schemas.openxmlformats.org/officeDocument/2006/relationships/image" Target="../media/image170.png"/><Relationship Id="rId5" Type="http://schemas.openxmlformats.org/officeDocument/2006/relationships/image" Target="../media/image200.png"/><Relationship Id="rId6" Type="http://schemas.openxmlformats.org/officeDocument/2006/relationships/image" Target="../media/image172.png"/><Relationship Id="rId7" Type="http://schemas.openxmlformats.org/officeDocument/2006/relationships/image" Target="../media/image858.jpg"/><Relationship Id="rId8" Type="http://schemas.openxmlformats.org/officeDocument/2006/relationships/image" Target="../media/image71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5.xml"/><Relationship Id="rId3" Type="http://schemas.openxmlformats.org/officeDocument/2006/relationships/image" Target="../media/image26.png"/><Relationship Id="rId4" Type="http://schemas.openxmlformats.org/officeDocument/2006/relationships/image" Target="../media/image170.png"/><Relationship Id="rId9" Type="http://schemas.openxmlformats.org/officeDocument/2006/relationships/image" Target="../media/image966.jpg"/><Relationship Id="rId5" Type="http://schemas.openxmlformats.org/officeDocument/2006/relationships/image" Target="../media/image200.png"/><Relationship Id="rId6" Type="http://schemas.openxmlformats.org/officeDocument/2006/relationships/image" Target="../media/image172.png"/><Relationship Id="rId7" Type="http://schemas.openxmlformats.org/officeDocument/2006/relationships/image" Target="../media/image858.jpg"/><Relationship Id="rId8" Type="http://schemas.openxmlformats.org/officeDocument/2006/relationships/image" Target="../media/image993.png"/><Relationship Id="rId11" Type="http://schemas.openxmlformats.org/officeDocument/2006/relationships/image" Target="../media/image969.png"/><Relationship Id="rId10" Type="http://schemas.openxmlformats.org/officeDocument/2006/relationships/image" Target="../media/image719.png"/><Relationship Id="rId13" Type="http://schemas.openxmlformats.org/officeDocument/2006/relationships/image" Target="../media/image970.png"/><Relationship Id="rId12" Type="http://schemas.openxmlformats.org/officeDocument/2006/relationships/image" Target="../media/image963.png"/><Relationship Id="rId14" Type="http://schemas.openxmlformats.org/officeDocument/2006/relationships/image" Target="../media/image97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6.xml"/><Relationship Id="rId3" Type="http://schemas.openxmlformats.org/officeDocument/2006/relationships/image" Target="../media/image26.png"/><Relationship Id="rId4" Type="http://schemas.openxmlformats.org/officeDocument/2006/relationships/image" Target="../media/image170.png"/><Relationship Id="rId9" Type="http://schemas.openxmlformats.org/officeDocument/2006/relationships/image" Target="../media/image972.png"/><Relationship Id="rId5" Type="http://schemas.openxmlformats.org/officeDocument/2006/relationships/image" Target="../media/image200.png"/><Relationship Id="rId6" Type="http://schemas.openxmlformats.org/officeDocument/2006/relationships/image" Target="../media/image172.png"/><Relationship Id="rId7" Type="http://schemas.openxmlformats.org/officeDocument/2006/relationships/image" Target="../media/image858.jpg"/><Relationship Id="rId8" Type="http://schemas.openxmlformats.org/officeDocument/2006/relationships/image" Target="../media/image719.png"/><Relationship Id="rId10" Type="http://schemas.openxmlformats.org/officeDocument/2006/relationships/image" Target="../media/image97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7.xml"/><Relationship Id="rId3" Type="http://schemas.openxmlformats.org/officeDocument/2006/relationships/image" Target="../media/image1104.png"/><Relationship Id="rId4" Type="http://schemas.openxmlformats.org/officeDocument/2006/relationships/image" Target="../media/image975.jpg"/><Relationship Id="rId5" Type="http://schemas.openxmlformats.org/officeDocument/2006/relationships/image" Target="../media/image976.png"/><Relationship Id="rId6" Type="http://schemas.openxmlformats.org/officeDocument/2006/relationships/image" Target="../media/image1041.png"/><Relationship Id="rId7" Type="http://schemas.openxmlformats.org/officeDocument/2006/relationships/image" Target="../media/image26.png"/><Relationship Id="rId8" Type="http://schemas.openxmlformats.org/officeDocument/2006/relationships/image" Target="../media/image71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8.xml"/><Relationship Id="rId3" Type="http://schemas.openxmlformats.org/officeDocument/2006/relationships/image" Target="../media/image26.png"/><Relationship Id="rId4" Type="http://schemas.openxmlformats.org/officeDocument/2006/relationships/image" Target="../media/image170.png"/><Relationship Id="rId5" Type="http://schemas.openxmlformats.org/officeDocument/2006/relationships/image" Target="../media/image200.png"/><Relationship Id="rId6" Type="http://schemas.openxmlformats.org/officeDocument/2006/relationships/image" Target="../media/image172.png"/><Relationship Id="rId7" Type="http://schemas.openxmlformats.org/officeDocument/2006/relationships/image" Target="../media/image858.jpg"/><Relationship Id="rId8" Type="http://schemas.openxmlformats.org/officeDocument/2006/relationships/image" Target="../media/image71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9.xml"/><Relationship Id="rId3" Type="http://schemas.openxmlformats.org/officeDocument/2006/relationships/image" Target="../media/image26.png"/><Relationship Id="rId4" Type="http://schemas.openxmlformats.org/officeDocument/2006/relationships/image" Target="../media/image170.png"/><Relationship Id="rId9" Type="http://schemas.openxmlformats.org/officeDocument/2006/relationships/image" Target="../media/image985.jpg"/><Relationship Id="rId5" Type="http://schemas.openxmlformats.org/officeDocument/2006/relationships/image" Target="../media/image200.png"/><Relationship Id="rId6" Type="http://schemas.openxmlformats.org/officeDocument/2006/relationships/image" Target="../media/image172.png"/><Relationship Id="rId7" Type="http://schemas.openxmlformats.org/officeDocument/2006/relationships/image" Target="../media/image858.jpg"/><Relationship Id="rId8" Type="http://schemas.openxmlformats.org/officeDocument/2006/relationships/image" Target="../media/image978.png"/><Relationship Id="rId11" Type="http://schemas.openxmlformats.org/officeDocument/2006/relationships/image" Target="../media/image979.jpg"/><Relationship Id="rId10" Type="http://schemas.openxmlformats.org/officeDocument/2006/relationships/image" Target="../media/image974.png"/><Relationship Id="rId13" Type="http://schemas.openxmlformats.org/officeDocument/2006/relationships/image" Target="../media/image981.png"/><Relationship Id="rId12" Type="http://schemas.openxmlformats.org/officeDocument/2006/relationships/image" Target="../media/image719.png"/><Relationship Id="rId14" Type="http://schemas.openxmlformats.org/officeDocument/2006/relationships/image" Target="../media/image982.png"/></Relationships>
</file>

<file path=ppt/slides/_rels/slide14.xml.rels><?xml version="1.0" encoding="UTF-8" standalone="yes"?><Relationships xmlns="http://schemas.openxmlformats.org/package/2006/relationships"><Relationship Id="rId11" Type="http://schemas.openxmlformats.org/officeDocument/2006/relationships/image" Target="../media/image69.png"/><Relationship Id="rId10" Type="http://schemas.openxmlformats.org/officeDocument/2006/relationships/image" Target="../media/image68.png"/><Relationship Id="rId13" Type="http://schemas.openxmlformats.org/officeDocument/2006/relationships/image" Target="../media/image60.png"/><Relationship Id="rId12" Type="http://schemas.openxmlformats.org/officeDocument/2006/relationships/image" Target="../media/image81.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16.png"/><Relationship Id="rId4" Type="http://schemas.openxmlformats.org/officeDocument/2006/relationships/image" Target="../media/image92.jpg"/><Relationship Id="rId9" Type="http://schemas.openxmlformats.org/officeDocument/2006/relationships/image" Target="../media/image55.png"/><Relationship Id="rId15" Type="http://schemas.openxmlformats.org/officeDocument/2006/relationships/image" Target="../media/image89.png"/><Relationship Id="rId14" Type="http://schemas.openxmlformats.org/officeDocument/2006/relationships/image" Target="../media/image80.png"/><Relationship Id="rId16" Type="http://schemas.openxmlformats.org/officeDocument/2006/relationships/image" Target="../media/image108.png"/><Relationship Id="rId5" Type="http://schemas.openxmlformats.org/officeDocument/2006/relationships/image" Target="../media/image88.png"/><Relationship Id="rId6" Type="http://schemas.openxmlformats.org/officeDocument/2006/relationships/image" Target="../media/image26.png"/><Relationship Id="rId7" Type="http://schemas.openxmlformats.org/officeDocument/2006/relationships/image" Target="../media/image86.png"/><Relationship Id="rId8" Type="http://schemas.openxmlformats.org/officeDocument/2006/relationships/image" Target="../media/image7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0.xml"/><Relationship Id="rId3" Type="http://schemas.openxmlformats.org/officeDocument/2006/relationships/image" Target="../media/image1104.png"/><Relationship Id="rId4" Type="http://schemas.openxmlformats.org/officeDocument/2006/relationships/image" Target="../media/image975.jpg"/><Relationship Id="rId9" Type="http://schemas.openxmlformats.org/officeDocument/2006/relationships/image" Target="../media/image719.png"/><Relationship Id="rId5" Type="http://schemas.openxmlformats.org/officeDocument/2006/relationships/image" Target="../media/image984.png"/><Relationship Id="rId6" Type="http://schemas.openxmlformats.org/officeDocument/2006/relationships/image" Target="../media/image976.png"/><Relationship Id="rId7" Type="http://schemas.openxmlformats.org/officeDocument/2006/relationships/image" Target="../media/image1041.png"/><Relationship Id="rId8" Type="http://schemas.openxmlformats.org/officeDocument/2006/relationships/image" Target="../media/image26.png"/><Relationship Id="rId10" Type="http://schemas.openxmlformats.org/officeDocument/2006/relationships/image" Target="../media/image98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1.xml"/><Relationship Id="rId3" Type="http://schemas.openxmlformats.org/officeDocument/2006/relationships/image" Target="../media/image989.png"/><Relationship Id="rId4" Type="http://schemas.openxmlformats.org/officeDocument/2006/relationships/image" Target="../media/image976.png"/><Relationship Id="rId5" Type="http://schemas.openxmlformats.org/officeDocument/2006/relationships/image" Target="../media/image1041.png"/><Relationship Id="rId6" Type="http://schemas.openxmlformats.org/officeDocument/2006/relationships/image" Target="../media/image26.png"/><Relationship Id="rId7" Type="http://schemas.openxmlformats.org/officeDocument/2006/relationships/image" Target="../media/image719.png"/><Relationship Id="rId8" Type="http://schemas.openxmlformats.org/officeDocument/2006/relationships/image" Target="../media/image99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2.xml"/><Relationship Id="rId3" Type="http://schemas.openxmlformats.org/officeDocument/2006/relationships/image" Target="../media/image1156.png"/><Relationship Id="rId4" Type="http://schemas.openxmlformats.org/officeDocument/2006/relationships/image" Target="../media/image1000.jpg"/><Relationship Id="rId9" Type="http://schemas.openxmlformats.org/officeDocument/2006/relationships/image" Target="../media/image719.png"/><Relationship Id="rId5" Type="http://schemas.openxmlformats.org/officeDocument/2006/relationships/image" Target="../media/image992.png"/><Relationship Id="rId6" Type="http://schemas.openxmlformats.org/officeDocument/2006/relationships/image" Target="../media/image1056.png"/><Relationship Id="rId7" Type="http://schemas.openxmlformats.org/officeDocument/2006/relationships/image" Target="../media/image334.png"/><Relationship Id="rId8" Type="http://schemas.openxmlformats.org/officeDocument/2006/relationships/image" Target="../media/image2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3.xml"/><Relationship Id="rId3" Type="http://schemas.openxmlformats.org/officeDocument/2006/relationships/image" Target="../media/image1094.png"/><Relationship Id="rId4" Type="http://schemas.openxmlformats.org/officeDocument/2006/relationships/image" Target="../media/image994.jpg"/><Relationship Id="rId5" Type="http://schemas.openxmlformats.org/officeDocument/2006/relationships/image" Target="../media/image26.png"/><Relationship Id="rId6" Type="http://schemas.openxmlformats.org/officeDocument/2006/relationships/image" Target="../media/image71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4.xml"/><Relationship Id="rId3" Type="http://schemas.openxmlformats.org/officeDocument/2006/relationships/image" Target="../media/image26.png"/><Relationship Id="rId4" Type="http://schemas.openxmlformats.org/officeDocument/2006/relationships/image" Target="../media/image170.png"/><Relationship Id="rId5" Type="http://schemas.openxmlformats.org/officeDocument/2006/relationships/image" Target="../media/image200.png"/><Relationship Id="rId6" Type="http://schemas.openxmlformats.org/officeDocument/2006/relationships/image" Target="../media/image172.png"/><Relationship Id="rId7" Type="http://schemas.openxmlformats.org/officeDocument/2006/relationships/image" Target="../media/image858.jpg"/><Relationship Id="rId8" Type="http://schemas.openxmlformats.org/officeDocument/2006/relationships/image" Target="../media/image71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5.xml"/><Relationship Id="rId3" Type="http://schemas.openxmlformats.org/officeDocument/2006/relationships/image" Target="../media/image26.png"/><Relationship Id="rId4" Type="http://schemas.openxmlformats.org/officeDocument/2006/relationships/image" Target="../media/image170.png"/><Relationship Id="rId9" Type="http://schemas.openxmlformats.org/officeDocument/2006/relationships/image" Target="../media/image996.jpg"/><Relationship Id="rId5" Type="http://schemas.openxmlformats.org/officeDocument/2006/relationships/image" Target="../media/image200.png"/><Relationship Id="rId6" Type="http://schemas.openxmlformats.org/officeDocument/2006/relationships/image" Target="../media/image172.png"/><Relationship Id="rId7" Type="http://schemas.openxmlformats.org/officeDocument/2006/relationships/image" Target="../media/image858.jpg"/><Relationship Id="rId8" Type="http://schemas.openxmlformats.org/officeDocument/2006/relationships/image" Target="../media/image997.png"/><Relationship Id="rId11" Type="http://schemas.openxmlformats.org/officeDocument/2006/relationships/image" Target="../media/image998.png"/><Relationship Id="rId10" Type="http://schemas.openxmlformats.org/officeDocument/2006/relationships/image" Target="../media/image995.png"/><Relationship Id="rId13" Type="http://schemas.openxmlformats.org/officeDocument/2006/relationships/image" Target="../media/image999.png"/><Relationship Id="rId12" Type="http://schemas.openxmlformats.org/officeDocument/2006/relationships/image" Target="../media/image719.png"/><Relationship Id="rId14" Type="http://schemas.openxmlformats.org/officeDocument/2006/relationships/image" Target="../media/image100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6.xml"/><Relationship Id="rId3" Type="http://schemas.openxmlformats.org/officeDocument/2006/relationships/image" Target="../media/image1001.png"/><Relationship Id="rId4" Type="http://schemas.openxmlformats.org/officeDocument/2006/relationships/image" Target="../media/image1002.png"/><Relationship Id="rId9" Type="http://schemas.openxmlformats.org/officeDocument/2006/relationships/image" Target="../media/image719.png"/><Relationship Id="rId5" Type="http://schemas.openxmlformats.org/officeDocument/2006/relationships/image" Target="../media/image1003.png"/><Relationship Id="rId6" Type="http://schemas.openxmlformats.org/officeDocument/2006/relationships/image" Target="../media/image1089.png"/><Relationship Id="rId7" Type="http://schemas.openxmlformats.org/officeDocument/2006/relationships/image" Target="../media/image1004.jpg"/><Relationship Id="rId8" Type="http://schemas.openxmlformats.org/officeDocument/2006/relationships/image" Target="../media/image2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7.xml"/><Relationship Id="rId3" Type="http://schemas.openxmlformats.org/officeDocument/2006/relationships/image" Target="../media/image26.png"/><Relationship Id="rId4" Type="http://schemas.openxmlformats.org/officeDocument/2006/relationships/image" Target="../media/image170.png"/><Relationship Id="rId5" Type="http://schemas.openxmlformats.org/officeDocument/2006/relationships/image" Target="../media/image200.png"/><Relationship Id="rId6" Type="http://schemas.openxmlformats.org/officeDocument/2006/relationships/image" Target="../media/image172.png"/><Relationship Id="rId7" Type="http://schemas.openxmlformats.org/officeDocument/2006/relationships/image" Target="../media/image858.jpg"/><Relationship Id="rId8" Type="http://schemas.openxmlformats.org/officeDocument/2006/relationships/image" Target="../media/image71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8.xml"/><Relationship Id="rId3" Type="http://schemas.openxmlformats.org/officeDocument/2006/relationships/image" Target="../media/image26.png"/><Relationship Id="rId4" Type="http://schemas.openxmlformats.org/officeDocument/2006/relationships/image" Target="../media/image170.png"/><Relationship Id="rId9" Type="http://schemas.openxmlformats.org/officeDocument/2006/relationships/image" Target="../media/image1005.jpg"/><Relationship Id="rId5" Type="http://schemas.openxmlformats.org/officeDocument/2006/relationships/image" Target="../media/image200.png"/><Relationship Id="rId6" Type="http://schemas.openxmlformats.org/officeDocument/2006/relationships/image" Target="../media/image172.png"/><Relationship Id="rId7" Type="http://schemas.openxmlformats.org/officeDocument/2006/relationships/image" Target="../media/image858.jpg"/><Relationship Id="rId8" Type="http://schemas.openxmlformats.org/officeDocument/2006/relationships/image" Target="../media/image1008.png"/><Relationship Id="rId11" Type="http://schemas.openxmlformats.org/officeDocument/2006/relationships/image" Target="../media/image1010.jpg"/><Relationship Id="rId10" Type="http://schemas.openxmlformats.org/officeDocument/2006/relationships/image" Target="../media/image1011.png"/><Relationship Id="rId13" Type="http://schemas.openxmlformats.org/officeDocument/2006/relationships/image" Target="../media/image1013.png"/><Relationship Id="rId12" Type="http://schemas.openxmlformats.org/officeDocument/2006/relationships/image" Target="../media/image719.png"/><Relationship Id="rId14" Type="http://schemas.openxmlformats.org/officeDocument/2006/relationships/image" Target="../media/image101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9.xml"/><Relationship Id="rId3" Type="http://schemas.openxmlformats.org/officeDocument/2006/relationships/image" Target="../media/image1016.png"/><Relationship Id="rId4" Type="http://schemas.openxmlformats.org/officeDocument/2006/relationships/image" Target="../media/image1014.png"/><Relationship Id="rId9" Type="http://schemas.openxmlformats.org/officeDocument/2006/relationships/image" Target="../media/image1018.png"/><Relationship Id="rId5" Type="http://schemas.openxmlformats.org/officeDocument/2006/relationships/image" Target="../media/image1015.png"/><Relationship Id="rId6" Type="http://schemas.openxmlformats.org/officeDocument/2006/relationships/image" Target="../media/image719.png"/><Relationship Id="rId7" Type="http://schemas.openxmlformats.org/officeDocument/2006/relationships/image" Target="../media/image26.png"/><Relationship Id="rId8" Type="http://schemas.openxmlformats.org/officeDocument/2006/relationships/image" Target="../media/image1017.png"/></Relationships>
</file>

<file path=ppt/slides/_rels/slide15.xml.rels><?xml version="1.0" encoding="UTF-8" standalone="yes"?><Relationships xmlns="http://schemas.openxmlformats.org/package/2006/relationships"><Relationship Id="rId11" Type="http://schemas.openxmlformats.org/officeDocument/2006/relationships/image" Target="../media/image68.png"/><Relationship Id="rId10" Type="http://schemas.openxmlformats.org/officeDocument/2006/relationships/image" Target="../media/image55.png"/><Relationship Id="rId13" Type="http://schemas.openxmlformats.org/officeDocument/2006/relationships/image" Target="../media/image81.png"/><Relationship Id="rId12" Type="http://schemas.openxmlformats.org/officeDocument/2006/relationships/image" Target="../media/image69.pn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16.png"/><Relationship Id="rId4" Type="http://schemas.openxmlformats.org/officeDocument/2006/relationships/image" Target="../media/image101.jpg"/><Relationship Id="rId9" Type="http://schemas.openxmlformats.org/officeDocument/2006/relationships/image" Target="../media/image79.png"/><Relationship Id="rId15" Type="http://schemas.openxmlformats.org/officeDocument/2006/relationships/image" Target="../media/image80.png"/><Relationship Id="rId14" Type="http://schemas.openxmlformats.org/officeDocument/2006/relationships/image" Target="../media/image60.png"/><Relationship Id="rId17" Type="http://schemas.openxmlformats.org/officeDocument/2006/relationships/image" Target="../media/image108.png"/><Relationship Id="rId16" Type="http://schemas.openxmlformats.org/officeDocument/2006/relationships/image" Target="../media/image89.png"/><Relationship Id="rId5" Type="http://schemas.openxmlformats.org/officeDocument/2006/relationships/image" Target="../media/image94.png"/><Relationship Id="rId6" Type="http://schemas.openxmlformats.org/officeDocument/2006/relationships/image" Target="../media/image26.png"/><Relationship Id="rId7" Type="http://schemas.openxmlformats.org/officeDocument/2006/relationships/image" Target="../media/image86.png"/><Relationship Id="rId8" Type="http://schemas.openxmlformats.org/officeDocument/2006/relationships/image" Target="../media/image9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0.xml"/><Relationship Id="rId3" Type="http://schemas.openxmlformats.org/officeDocument/2006/relationships/image" Target="../media/image1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1.xml"/><Relationship Id="rId3" Type="http://schemas.openxmlformats.org/officeDocument/2006/relationships/image" Target="../media/image26.png"/><Relationship Id="rId4" Type="http://schemas.openxmlformats.org/officeDocument/2006/relationships/image" Target="../media/image1039.png"/><Relationship Id="rId9" Type="http://schemas.openxmlformats.org/officeDocument/2006/relationships/image" Target="../media/image1024.png"/><Relationship Id="rId5" Type="http://schemas.openxmlformats.org/officeDocument/2006/relationships/image" Target="../media/image13.png"/><Relationship Id="rId6" Type="http://schemas.openxmlformats.org/officeDocument/2006/relationships/image" Target="../media/image1065.png"/><Relationship Id="rId7" Type="http://schemas.openxmlformats.org/officeDocument/2006/relationships/image" Target="../media/image1020.png"/><Relationship Id="rId8" Type="http://schemas.openxmlformats.org/officeDocument/2006/relationships/image" Target="../media/image1021.png"/><Relationship Id="rId11" Type="http://schemas.openxmlformats.org/officeDocument/2006/relationships/image" Target="../media/image1025.png"/><Relationship Id="rId10" Type="http://schemas.openxmlformats.org/officeDocument/2006/relationships/image" Target="../media/image1022.png"/><Relationship Id="rId12" Type="http://schemas.openxmlformats.org/officeDocument/2006/relationships/image" Target="../media/image102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2.xml"/><Relationship Id="rId3" Type="http://schemas.openxmlformats.org/officeDocument/2006/relationships/image" Target="../media/image1027.png"/><Relationship Id="rId4" Type="http://schemas.openxmlformats.org/officeDocument/2006/relationships/image" Target="../media/image1029.png"/><Relationship Id="rId5" Type="http://schemas.openxmlformats.org/officeDocument/2006/relationships/image" Target="../media/image1028.png"/><Relationship Id="rId6" Type="http://schemas.openxmlformats.org/officeDocument/2006/relationships/image" Target="../media/image669.png"/><Relationship Id="rId7" Type="http://schemas.openxmlformats.org/officeDocument/2006/relationships/image" Target="../media/image2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3.xml"/><Relationship Id="rId3" Type="http://schemas.openxmlformats.org/officeDocument/2006/relationships/image" Target="../media/image1030.png"/><Relationship Id="rId4" Type="http://schemas.openxmlformats.org/officeDocument/2006/relationships/image" Target="../media/image1031.png"/><Relationship Id="rId9" Type="http://schemas.openxmlformats.org/officeDocument/2006/relationships/image" Target="../media/image1036.png"/><Relationship Id="rId5" Type="http://schemas.openxmlformats.org/officeDocument/2006/relationships/image" Target="../media/image1032.png"/><Relationship Id="rId6" Type="http://schemas.openxmlformats.org/officeDocument/2006/relationships/image" Target="../media/image1037.png"/><Relationship Id="rId7" Type="http://schemas.openxmlformats.org/officeDocument/2006/relationships/image" Target="../media/image1035.png"/><Relationship Id="rId8" Type="http://schemas.openxmlformats.org/officeDocument/2006/relationships/image" Target="../media/image1033.png"/><Relationship Id="rId11" Type="http://schemas.openxmlformats.org/officeDocument/2006/relationships/image" Target="../media/image1064.png"/><Relationship Id="rId10" Type="http://schemas.openxmlformats.org/officeDocument/2006/relationships/image" Target="../media/image1034.png"/><Relationship Id="rId13" Type="http://schemas.openxmlformats.org/officeDocument/2006/relationships/image" Target="../media/image669.png"/><Relationship Id="rId12" Type="http://schemas.openxmlformats.org/officeDocument/2006/relationships/image" Target="../media/image1044.png"/><Relationship Id="rId14" Type="http://schemas.openxmlformats.org/officeDocument/2006/relationships/image" Target="../media/image2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4.xml"/><Relationship Id="rId3" Type="http://schemas.openxmlformats.org/officeDocument/2006/relationships/image" Target="../media/image1042.png"/><Relationship Id="rId4" Type="http://schemas.openxmlformats.org/officeDocument/2006/relationships/image" Target="../media/image1038.png"/><Relationship Id="rId9" Type="http://schemas.openxmlformats.org/officeDocument/2006/relationships/image" Target="../media/image26.png"/><Relationship Id="rId5" Type="http://schemas.openxmlformats.org/officeDocument/2006/relationships/image" Target="../media/image1040.png"/><Relationship Id="rId6" Type="http://schemas.openxmlformats.org/officeDocument/2006/relationships/image" Target="../media/image1043.png"/><Relationship Id="rId7" Type="http://schemas.openxmlformats.org/officeDocument/2006/relationships/image" Target="../media/image1045.png"/><Relationship Id="rId8" Type="http://schemas.openxmlformats.org/officeDocument/2006/relationships/image" Target="../media/image66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5.xml"/><Relationship Id="rId3" Type="http://schemas.openxmlformats.org/officeDocument/2006/relationships/image" Target="../media/image1082.png"/><Relationship Id="rId4" Type="http://schemas.openxmlformats.org/officeDocument/2006/relationships/image" Target="../media/image1053.png"/><Relationship Id="rId5" Type="http://schemas.openxmlformats.org/officeDocument/2006/relationships/image" Target="../media/image1046.png"/><Relationship Id="rId6" Type="http://schemas.openxmlformats.org/officeDocument/2006/relationships/image" Target="../media/image1048.png"/><Relationship Id="rId7" Type="http://schemas.openxmlformats.org/officeDocument/2006/relationships/image" Target="../media/image669.png"/><Relationship Id="rId8" Type="http://schemas.openxmlformats.org/officeDocument/2006/relationships/image" Target="../media/image2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6.xml"/><Relationship Id="rId3" Type="http://schemas.openxmlformats.org/officeDocument/2006/relationships/image" Target="../media/image1047.png"/><Relationship Id="rId4" Type="http://schemas.openxmlformats.org/officeDocument/2006/relationships/image" Target="../media/image1049.png"/><Relationship Id="rId9" Type="http://schemas.openxmlformats.org/officeDocument/2006/relationships/image" Target="../media/image26.png"/><Relationship Id="rId5" Type="http://schemas.openxmlformats.org/officeDocument/2006/relationships/image" Target="../media/image1050.png"/><Relationship Id="rId6" Type="http://schemas.openxmlformats.org/officeDocument/2006/relationships/image" Target="../media/image1051.png"/><Relationship Id="rId7" Type="http://schemas.openxmlformats.org/officeDocument/2006/relationships/image" Target="../media/image1057.png"/><Relationship Id="rId8" Type="http://schemas.openxmlformats.org/officeDocument/2006/relationships/image" Target="../media/image1054.png"/><Relationship Id="rId10" Type="http://schemas.openxmlformats.org/officeDocument/2006/relationships/image" Target="../media/image66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7.xml"/><Relationship Id="rId3" Type="http://schemas.openxmlformats.org/officeDocument/2006/relationships/image" Target="../media/image1055.png"/><Relationship Id="rId4" Type="http://schemas.openxmlformats.org/officeDocument/2006/relationships/image" Target="../media/image1058.png"/><Relationship Id="rId9" Type="http://schemas.openxmlformats.org/officeDocument/2006/relationships/image" Target="../media/image1060.png"/><Relationship Id="rId5" Type="http://schemas.openxmlformats.org/officeDocument/2006/relationships/image" Target="../media/image1063.png"/><Relationship Id="rId6" Type="http://schemas.openxmlformats.org/officeDocument/2006/relationships/image" Target="../media/image1061.png"/><Relationship Id="rId7" Type="http://schemas.openxmlformats.org/officeDocument/2006/relationships/image" Target="../media/image1059.png"/><Relationship Id="rId8" Type="http://schemas.openxmlformats.org/officeDocument/2006/relationships/image" Target="../media/image1074.png"/><Relationship Id="rId11" Type="http://schemas.openxmlformats.org/officeDocument/2006/relationships/image" Target="../media/image669.png"/><Relationship Id="rId10" Type="http://schemas.openxmlformats.org/officeDocument/2006/relationships/image" Target="../media/image2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8.xml"/><Relationship Id="rId3" Type="http://schemas.openxmlformats.org/officeDocument/2006/relationships/image" Target="../media/image1382.png"/><Relationship Id="rId4" Type="http://schemas.openxmlformats.org/officeDocument/2006/relationships/image" Target="../media/image1071.jpg"/><Relationship Id="rId9" Type="http://schemas.openxmlformats.org/officeDocument/2006/relationships/image" Target="../media/image26.png"/><Relationship Id="rId5" Type="http://schemas.openxmlformats.org/officeDocument/2006/relationships/image" Target="../media/image1161.png"/><Relationship Id="rId6" Type="http://schemas.openxmlformats.org/officeDocument/2006/relationships/image" Target="../media/image1062.png"/><Relationship Id="rId7" Type="http://schemas.openxmlformats.org/officeDocument/2006/relationships/image" Target="../media/image1066.png"/><Relationship Id="rId8" Type="http://schemas.openxmlformats.org/officeDocument/2006/relationships/image" Target="../media/image1067.png"/><Relationship Id="rId11" Type="http://schemas.openxmlformats.org/officeDocument/2006/relationships/image" Target="../media/image1068.png"/><Relationship Id="rId10" Type="http://schemas.openxmlformats.org/officeDocument/2006/relationships/image" Target="../media/image669.png"/><Relationship Id="rId13" Type="http://schemas.openxmlformats.org/officeDocument/2006/relationships/image" Target="../media/image1069.png"/><Relationship Id="rId12" Type="http://schemas.openxmlformats.org/officeDocument/2006/relationships/image" Target="../media/image1123.png"/><Relationship Id="rId15" Type="http://schemas.openxmlformats.org/officeDocument/2006/relationships/image" Target="../media/image1072.png"/><Relationship Id="rId14" Type="http://schemas.openxmlformats.org/officeDocument/2006/relationships/image" Target="../media/image1076.png"/><Relationship Id="rId17" Type="http://schemas.openxmlformats.org/officeDocument/2006/relationships/image" Target="../media/image1073.png"/><Relationship Id="rId16" Type="http://schemas.openxmlformats.org/officeDocument/2006/relationships/image" Target="../media/image107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9.xml"/><Relationship Id="rId3" Type="http://schemas.openxmlformats.org/officeDocument/2006/relationships/image" Target="../media/image26.png"/><Relationship Id="rId4" Type="http://schemas.openxmlformats.org/officeDocument/2006/relationships/image" Target="../media/image669.png"/></Relationships>
</file>

<file path=ppt/slides/_rels/slide16.xml.rels><?xml version="1.0" encoding="UTF-8" standalone="yes"?><Relationships xmlns="http://schemas.openxmlformats.org/package/2006/relationships"><Relationship Id="rId11" Type="http://schemas.openxmlformats.org/officeDocument/2006/relationships/image" Target="../media/image55.png"/><Relationship Id="rId10" Type="http://schemas.openxmlformats.org/officeDocument/2006/relationships/image" Target="../media/image79.png"/><Relationship Id="rId13" Type="http://schemas.openxmlformats.org/officeDocument/2006/relationships/image" Target="../media/image69.png"/><Relationship Id="rId12" Type="http://schemas.openxmlformats.org/officeDocument/2006/relationships/image" Target="../media/image68.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96.png"/><Relationship Id="rId4" Type="http://schemas.openxmlformats.org/officeDocument/2006/relationships/image" Target="../media/image104.jpg"/><Relationship Id="rId9" Type="http://schemas.openxmlformats.org/officeDocument/2006/relationships/image" Target="../media/image97.png"/><Relationship Id="rId15" Type="http://schemas.openxmlformats.org/officeDocument/2006/relationships/image" Target="../media/image60.png"/><Relationship Id="rId14" Type="http://schemas.openxmlformats.org/officeDocument/2006/relationships/image" Target="../media/image81.png"/><Relationship Id="rId17" Type="http://schemas.openxmlformats.org/officeDocument/2006/relationships/image" Target="../media/image89.png"/><Relationship Id="rId16" Type="http://schemas.openxmlformats.org/officeDocument/2006/relationships/image" Target="../media/image80.png"/><Relationship Id="rId5" Type="http://schemas.openxmlformats.org/officeDocument/2006/relationships/image" Target="../media/image98.png"/><Relationship Id="rId6" Type="http://schemas.openxmlformats.org/officeDocument/2006/relationships/image" Target="../media/image26.png"/><Relationship Id="rId18" Type="http://schemas.openxmlformats.org/officeDocument/2006/relationships/image" Target="../media/image108.png"/><Relationship Id="rId7" Type="http://schemas.openxmlformats.org/officeDocument/2006/relationships/image" Target="../media/image86.png"/><Relationship Id="rId8" Type="http://schemas.openxmlformats.org/officeDocument/2006/relationships/image" Target="../media/image9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0.xml"/><Relationship Id="rId3" Type="http://schemas.openxmlformats.org/officeDocument/2006/relationships/image" Target="../media/image26.png"/><Relationship Id="rId4" Type="http://schemas.openxmlformats.org/officeDocument/2006/relationships/image" Target="../media/image170.png"/><Relationship Id="rId9" Type="http://schemas.openxmlformats.org/officeDocument/2006/relationships/image" Target="../media/image1079.png"/><Relationship Id="rId5" Type="http://schemas.openxmlformats.org/officeDocument/2006/relationships/image" Target="../media/image1075.jpg"/><Relationship Id="rId6" Type="http://schemas.openxmlformats.org/officeDocument/2006/relationships/image" Target="../media/image200.png"/><Relationship Id="rId7" Type="http://schemas.openxmlformats.org/officeDocument/2006/relationships/image" Target="../media/image172.png"/><Relationship Id="rId8" Type="http://schemas.openxmlformats.org/officeDocument/2006/relationships/image" Target="../media/image1081.png"/><Relationship Id="rId10" Type="http://schemas.openxmlformats.org/officeDocument/2006/relationships/image" Target="../media/image66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1.xml"/><Relationship Id="rId3" Type="http://schemas.openxmlformats.org/officeDocument/2006/relationships/image" Target="../media/image26.png"/><Relationship Id="rId4" Type="http://schemas.openxmlformats.org/officeDocument/2006/relationships/image" Target="../media/image669.png"/><Relationship Id="rId9" Type="http://schemas.openxmlformats.org/officeDocument/2006/relationships/image" Target="../media/image1083.png"/><Relationship Id="rId5" Type="http://schemas.openxmlformats.org/officeDocument/2006/relationships/image" Target="../media/image1077.png"/><Relationship Id="rId6" Type="http://schemas.openxmlformats.org/officeDocument/2006/relationships/image" Target="../media/image1078.png"/><Relationship Id="rId7" Type="http://schemas.openxmlformats.org/officeDocument/2006/relationships/image" Target="../media/image1090.png"/><Relationship Id="rId8" Type="http://schemas.openxmlformats.org/officeDocument/2006/relationships/image" Target="../media/image108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2.xml"/><Relationship Id="rId3" Type="http://schemas.openxmlformats.org/officeDocument/2006/relationships/image" Target="../media/image26.png"/><Relationship Id="rId4" Type="http://schemas.openxmlformats.org/officeDocument/2006/relationships/image" Target="../media/image669.png"/><Relationship Id="rId5" Type="http://schemas.openxmlformats.org/officeDocument/2006/relationships/image" Target="../media/image1168.png"/><Relationship Id="rId6" Type="http://schemas.openxmlformats.org/officeDocument/2006/relationships/image" Target="../media/image1121.png"/><Relationship Id="rId7" Type="http://schemas.openxmlformats.org/officeDocument/2006/relationships/image" Target="../media/image1084.png"/><Relationship Id="rId8" Type="http://schemas.openxmlformats.org/officeDocument/2006/relationships/image" Target="../media/image1091.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3.xml"/><Relationship Id="rId3" Type="http://schemas.openxmlformats.org/officeDocument/2006/relationships/image" Target="../media/image26.png"/><Relationship Id="rId4" Type="http://schemas.openxmlformats.org/officeDocument/2006/relationships/image" Target="../media/image66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4.xml"/><Relationship Id="rId3" Type="http://schemas.openxmlformats.org/officeDocument/2006/relationships/image" Target="../media/image26.png"/><Relationship Id="rId4" Type="http://schemas.openxmlformats.org/officeDocument/2006/relationships/image" Target="../media/image170.png"/><Relationship Id="rId9" Type="http://schemas.openxmlformats.org/officeDocument/2006/relationships/image" Target="../media/image1088.jpg"/><Relationship Id="rId5" Type="http://schemas.openxmlformats.org/officeDocument/2006/relationships/image" Target="../media/image1075.jpg"/><Relationship Id="rId6" Type="http://schemas.openxmlformats.org/officeDocument/2006/relationships/image" Target="../media/image200.png"/><Relationship Id="rId7" Type="http://schemas.openxmlformats.org/officeDocument/2006/relationships/image" Target="../media/image172.png"/><Relationship Id="rId8" Type="http://schemas.openxmlformats.org/officeDocument/2006/relationships/image" Target="../media/image1086.png"/><Relationship Id="rId10" Type="http://schemas.openxmlformats.org/officeDocument/2006/relationships/image" Target="../media/image66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5.xml"/><Relationship Id="rId3" Type="http://schemas.openxmlformats.org/officeDocument/2006/relationships/image" Target="../media/image1099.png"/><Relationship Id="rId4" Type="http://schemas.openxmlformats.org/officeDocument/2006/relationships/image" Target="../media/image1093.png"/><Relationship Id="rId9" Type="http://schemas.openxmlformats.org/officeDocument/2006/relationships/image" Target="../media/image1096.png"/><Relationship Id="rId5" Type="http://schemas.openxmlformats.org/officeDocument/2006/relationships/image" Target="../media/image1092.png"/><Relationship Id="rId6" Type="http://schemas.openxmlformats.org/officeDocument/2006/relationships/image" Target="../media/image1145.jpg"/><Relationship Id="rId7" Type="http://schemas.openxmlformats.org/officeDocument/2006/relationships/image" Target="../media/image1095.png"/><Relationship Id="rId8" Type="http://schemas.openxmlformats.org/officeDocument/2006/relationships/image" Target="../media/image1097.jpg"/><Relationship Id="rId11" Type="http://schemas.openxmlformats.org/officeDocument/2006/relationships/image" Target="../media/image26.png"/><Relationship Id="rId10" Type="http://schemas.openxmlformats.org/officeDocument/2006/relationships/image" Target="../media/image1098.jpg"/><Relationship Id="rId13" Type="http://schemas.openxmlformats.org/officeDocument/2006/relationships/image" Target="../media/image1100.png"/><Relationship Id="rId12" Type="http://schemas.openxmlformats.org/officeDocument/2006/relationships/image" Target="../media/image1101.png"/><Relationship Id="rId15" Type="http://schemas.openxmlformats.org/officeDocument/2006/relationships/image" Target="../media/image1102.png"/><Relationship Id="rId14" Type="http://schemas.openxmlformats.org/officeDocument/2006/relationships/image" Target="../media/image1132.png"/><Relationship Id="rId17" Type="http://schemas.openxmlformats.org/officeDocument/2006/relationships/image" Target="../media/image1107.png"/><Relationship Id="rId16" Type="http://schemas.openxmlformats.org/officeDocument/2006/relationships/image" Target="../media/image1105.jpg"/><Relationship Id="rId18" Type="http://schemas.openxmlformats.org/officeDocument/2006/relationships/image" Target="../media/image669.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6.xml"/><Relationship Id="rId3" Type="http://schemas.openxmlformats.org/officeDocument/2006/relationships/image" Target="../media/image26.png"/><Relationship Id="rId4" Type="http://schemas.openxmlformats.org/officeDocument/2006/relationships/image" Target="../media/image66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7.xml"/><Relationship Id="rId3" Type="http://schemas.openxmlformats.org/officeDocument/2006/relationships/image" Target="../media/image26.png"/><Relationship Id="rId4" Type="http://schemas.openxmlformats.org/officeDocument/2006/relationships/image" Target="../media/image170.png"/><Relationship Id="rId9" Type="http://schemas.openxmlformats.org/officeDocument/2006/relationships/image" Target="../media/image1103.png"/><Relationship Id="rId5" Type="http://schemas.openxmlformats.org/officeDocument/2006/relationships/image" Target="../media/image1075.jpg"/><Relationship Id="rId6" Type="http://schemas.openxmlformats.org/officeDocument/2006/relationships/image" Target="../media/image200.png"/><Relationship Id="rId7" Type="http://schemas.openxmlformats.org/officeDocument/2006/relationships/image" Target="../media/image172.png"/><Relationship Id="rId8" Type="http://schemas.openxmlformats.org/officeDocument/2006/relationships/image" Target="../media/image669.png"/><Relationship Id="rId10" Type="http://schemas.openxmlformats.org/officeDocument/2006/relationships/image" Target="../media/image1120.png"/></Relationships>
</file>

<file path=ppt/slides/_rels/slide168.xml.rels><?xml version="1.0" encoding="UTF-8" standalone="yes"?><Relationships xmlns="http://schemas.openxmlformats.org/package/2006/relationships"><Relationship Id="rId20" Type="http://schemas.openxmlformats.org/officeDocument/2006/relationships/image" Target="../media/image1129.png"/><Relationship Id="rId21" Type="http://schemas.openxmlformats.org/officeDocument/2006/relationships/image" Target="../media/image1119.png"/><Relationship Id="rId1" Type="http://schemas.openxmlformats.org/officeDocument/2006/relationships/slideLayout" Target="../slideLayouts/slideLayout7.xml"/><Relationship Id="rId2" Type="http://schemas.openxmlformats.org/officeDocument/2006/relationships/notesSlide" Target="../notesSlides/notesSlide168.xml"/><Relationship Id="rId3" Type="http://schemas.openxmlformats.org/officeDocument/2006/relationships/image" Target="../media/image1106.png"/><Relationship Id="rId4" Type="http://schemas.openxmlformats.org/officeDocument/2006/relationships/image" Target="../media/image1109.jpg"/><Relationship Id="rId9" Type="http://schemas.openxmlformats.org/officeDocument/2006/relationships/image" Target="../media/image669.png"/><Relationship Id="rId5" Type="http://schemas.openxmlformats.org/officeDocument/2006/relationships/image" Target="../media/image1108.png"/><Relationship Id="rId6" Type="http://schemas.openxmlformats.org/officeDocument/2006/relationships/image" Target="../media/image1113.png"/><Relationship Id="rId7" Type="http://schemas.openxmlformats.org/officeDocument/2006/relationships/image" Target="../media/image1112.png"/><Relationship Id="rId8" Type="http://schemas.openxmlformats.org/officeDocument/2006/relationships/image" Target="../media/image26.png"/><Relationship Id="rId11" Type="http://schemas.openxmlformats.org/officeDocument/2006/relationships/image" Target="../media/image1110.png"/><Relationship Id="rId10" Type="http://schemas.openxmlformats.org/officeDocument/2006/relationships/image" Target="../media/image1147.png"/><Relationship Id="rId13" Type="http://schemas.openxmlformats.org/officeDocument/2006/relationships/image" Target="../media/image1114.png"/><Relationship Id="rId12" Type="http://schemas.openxmlformats.org/officeDocument/2006/relationships/image" Target="../media/image1111.png"/><Relationship Id="rId15" Type="http://schemas.openxmlformats.org/officeDocument/2006/relationships/image" Target="../media/image1118.png"/><Relationship Id="rId14" Type="http://schemas.openxmlformats.org/officeDocument/2006/relationships/image" Target="../media/image1117.png"/><Relationship Id="rId17" Type="http://schemas.openxmlformats.org/officeDocument/2006/relationships/image" Target="../media/image1115.png"/><Relationship Id="rId16" Type="http://schemas.openxmlformats.org/officeDocument/2006/relationships/image" Target="../media/image1213.png"/><Relationship Id="rId19" Type="http://schemas.openxmlformats.org/officeDocument/2006/relationships/image" Target="../media/image1116.png"/><Relationship Id="rId18" Type="http://schemas.openxmlformats.org/officeDocument/2006/relationships/image" Target="../media/image116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9.xml"/><Relationship Id="rId3" Type="http://schemas.openxmlformats.org/officeDocument/2006/relationships/image" Target="../media/image26.png"/><Relationship Id="rId4" Type="http://schemas.openxmlformats.org/officeDocument/2006/relationships/image" Target="../media/image669.png"/></Relationships>
</file>

<file path=ppt/slides/_rels/slide17.xml.rels><?xml version="1.0" encoding="UTF-8" standalone="yes"?><Relationships xmlns="http://schemas.openxmlformats.org/package/2006/relationships"><Relationship Id="rId11" Type="http://schemas.openxmlformats.org/officeDocument/2006/relationships/image" Target="../media/image129.jpg"/><Relationship Id="rId10" Type="http://schemas.openxmlformats.org/officeDocument/2006/relationships/image" Target="../media/image106.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0.png"/><Relationship Id="rId4" Type="http://schemas.openxmlformats.org/officeDocument/2006/relationships/image" Target="../media/image105.jpg"/><Relationship Id="rId9" Type="http://schemas.openxmlformats.org/officeDocument/2006/relationships/image" Target="../media/image112.jpg"/><Relationship Id="rId5" Type="http://schemas.openxmlformats.org/officeDocument/2006/relationships/image" Target="../media/image26.png"/><Relationship Id="rId6" Type="http://schemas.openxmlformats.org/officeDocument/2006/relationships/image" Target="../media/image103.png"/><Relationship Id="rId7" Type="http://schemas.openxmlformats.org/officeDocument/2006/relationships/image" Target="../media/image139.jpg"/><Relationship Id="rId8" Type="http://schemas.openxmlformats.org/officeDocument/2006/relationships/image" Target="../media/image14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0.xml"/><Relationship Id="rId3" Type="http://schemas.openxmlformats.org/officeDocument/2006/relationships/image" Target="../media/image26.png"/><Relationship Id="rId4" Type="http://schemas.openxmlformats.org/officeDocument/2006/relationships/image" Target="../media/image170.png"/><Relationship Id="rId9" Type="http://schemas.openxmlformats.org/officeDocument/2006/relationships/image" Target="../media/image1124.png"/><Relationship Id="rId5" Type="http://schemas.openxmlformats.org/officeDocument/2006/relationships/image" Target="../media/image1075.jpg"/><Relationship Id="rId6" Type="http://schemas.openxmlformats.org/officeDocument/2006/relationships/image" Target="../media/image200.png"/><Relationship Id="rId7" Type="http://schemas.openxmlformats.org/officeDocument/2006/relationships/image" Target="../media/image172.png"/><Relationship Id="rId8" Type="http://schemas.openxmlformats.org/officeDocument/2006/relationships/image" Target="../media/image1126.png"/><Relationship Id="rId10" Type="http://schemas.openxmlformats.org/officeDocument/2006/relationships/image" Target="../media/image66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1.xml"/><Relationship Id="rId3" Type="http://schemas.openxmlformats.org/officeDocument/2006/relationships/image" Target="../media/image26.png"/><Relationship Id="rId4" Type="http://schemas.openxmlformats.org/officeDocument/2006/relationships/image" Target="../media/image66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2.xml"/><Relationship Id="rId3" Type="http://schemas.openxmlformats.org/officeDocument/2006/relationships/image" Target="../media/image26.png"/><Relationship Id="rId4" Type="http://schemas.openxmlformats.org/officeDocument/2006/relationships/image" Target="../media/image170.png"/><Relationship Id="rId9" Type="http://schemas.openxmlformats.org/officeDocument/2006/relationships/image" Target="../media/image1128.png"/><Relationship Id="rId5" Type="http://schemas.openxmlformats.org/officeDocument/2006/relationships/image" Target="../media/image1075.jpg"/><Relationship Id="rId6" Type="http://schemas.openxmlformats.org/officeDocument/2006/relationships/image" Target="../media/image200.png"/><Relationship Id="rId7" Type="http://schemas.openxmlformats.org/officeDocument/2006/relationships/image" Target="../media/image172.png"/><Relationship Id="rId8" Type="http://schemas.openxmlformats.org/officeDocument/2006/relationships/image" Target="../media/image1122.png"/><Relationship Id="rId10" Type="http://schemas.openxmlformats.org/officeDocument/2006/relationships/image" Target="../media/image669.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3.xml"/><Relationship Id="rId3" Type="http://schemas.openxmlformats.org/officeDocument/2006/relationships/image" Target="../media/image26.png"/><Relationship Id="rId4" Type="http://schemas.openxmlformats.org/officeDocument/2006/relationships/image" Target="../media/image669.png"/><Relationship Id="rId9" Type="http://schemas.openxmlformats.org/officeDocument/2006/relationships/image" Target="../media/image1186.jpg"/><Relationship Id="rId5" Type="http://schemas.openxmlformats.org/officeDocument/2006/relationships/image" Target="../media/image1127.png"/><Relationship Id="rId6" Type="http://schemas.openxmlformats.org/officeDocument/2006/relationships/image" Target="../media/image1125.png"/><Relationship Id="rId7" Type="http://schemas.openxmlformats.org/officeDocument/2006/relationships/image" Target="../media/image1131.png"/><Relationship Id="rId8" Type="http://schemas.openxmlformats.org/officeDocument/2006/relationships/image" Target="../media/image1130.png"/><Relationship Id="rId11" Type="http://schemas.openxmlformats.org/officeDocument/2006/relationships/image" Target="../media/image1134.png"/><Relationship Id="rId10" Type="http://schemas.openxmlformats.org/officeDocument/2006/relationships/image" Target="../media/image1135.png"/><Relationship Id="rId13" Type="http://schemas.openxmlformats.org/officeDocument/2006/relationships/image" Target="../media/image1133.png"/><Relationship Id="rId12" Type="http://schemas.openxmlformats.org/officeDocument/2006/relationships/image" Target="../media/image1137.jpg"/><Relationship Id="rId15" Type="http://schemas.openxmlformats.org/officeDocument/2006/relationships/image" Target="../media/image1138.png"/><Relationship Id="rId14" Type="http://schemas.openxmlformats.org/officeDocument/2006/relationships/image" Target="../media/image1136.jpg"/><Relationship Id="rId17" Type="http://schemas.openxmlformats.org/officeDocument/2006/relationships/image" Target="../media/image334.png"/><Relationship Id="rId16" Type="http://schemas.openxmlformats.org/officeDocument/2006/relationships/image" Target="../media/image1139.jpg"/></Relationships>
</file>

<file path=ppt/slides/_rels/slide174.xml.rels><?xml version="1.0" encoding="UTF-8" standalone="yes"?><Relationships xmlns="http://schemas.openxmlformats.org/package/2006/relationships"><Relationship Id="rId20" Type="http://schemas.openxmlformats.org/officeDocument/2006/relationships/image" Target="../media/image1152.png"/><Relationship Id="rId22" Type="http://schemas.openxmlformats.org/officeDocument/2006/relationships/image" Target="../media/image1153.png"/><Relationship Id="rId21" Type="http://schemas.openxmlformats.org/officeDocument/2006/relationships/image" Target="../media/image1189.png"/><Relationship Id="rId24" Type="http://schemas.openxmlformats.org/officeDocument/2006/relationships/image" Target="../media/image1157.png"/><Relationship Id="rId23" Type="http://schemas.openxmlformats.org/officeDocument/2006/relationships/image" Target="../media/image1170.png"/><Relationship Id="rId1" Type="http://schemas.openxmlformats.org/officeDocument/2006/relationships/slideLayout" Target="../slideLayouts/slideLayout7.xml"/><Relationship Id="rId2" Type="http://schemas.openxmlformats.org/officeDocument/2006/relationships/notesSlide" Target="../notesSlides/notesSlide174.xml"/><Relationship Id="rId3" Type="http://schemas.openxmlformats.org/officeDocument/2006/relationships/image" Target="../media/image26.png"/><Relationship Id="rId4" Type="http://schemas.openxmlformats.org/officeDocument/2006/relationships/image" Target="../media/image669.png"/><Relationship Id="rId9" Type="http://schemas.openxmlformats.org/officeDocument/2006/relationships/image" Target="../media/image1216.png"/><Relationship Id="rId26" Type="http://schemas.openxmlformats.org/officeDocument/2006/relationships/image" Target="../media/image1187.png"/><Relationship Id="rId25" Type="http://schemas.openxmlformats.org/officeDocument/2006/relationships/image" Target="../media/image1158.png"/><Relationship Id="rId28" Type="http://schemas.openxmlformats.org/officeDocument/2006/relationships/image" Target="../media/image1165.png"/><Relationship Id="rId27" Type="http://schemas.openxmlformats.org/officeDocument/2006/relationships/image" Target="../media/image1159.png"/><Relationship Id="rId5" Type="http://schemas.openxmlformats.org/officeDocument/2006/relationships/image" Target="../media/image1201.png"/><Relationship Id="rId6" Type="http://schemas.openxmlformats.org/officeDocument/2006/relationships/image" Target="../media/image1140.jpg"/><Relationship Id="rId29" Type="http://schemas.openxmlformats.org/officeDocument/2006/relationships/image" Target="../media/image1215.png"/><Relationship Id="rId7" Type="http://schemas.openxmlformats.org/officeDocument/2006/relationships/image" Target="../media/image1142.png"/><Relationship Id="rId8" Type="http://schemas.openxmlformats.org/officeDocument/2006/relationships/image" Target="../media/image1141.png"/><Relationship Id="rId31" Type="http://schemas.openxmlformats.org/officeDocument/2006/relationships/image" Target="../media/image1167.png"/><Relationship Id="rId30" Type="http://schemas.openxmlformats.org/officeDocument/2006/relationships/image" Target="../media/image1162.png"/><Relationship Id="rId11" Type="http://schemas.openxmlformats.org/officeDocument/2006/relationships/image" Target="../media/image1146.png"/><Relationship Id="rId10" Type="http://schemas.openxmlformats.org/officeDocument/2006/relationships/image" Target="../media/image1143.png"/><Relationship Id="rId32" Type="http://schemas.openxmlformats.org/officeDocument/2006/relationships/image" Target="../media/image1184.jpg"/><Relationship Id="rId13" Type="http://schemas.openxmlformats.org/officeDocument/2006/relationships/image" Target="../media/image1144.png"/><Relationship Id="rId12" Type="http://schemas.openxmlformats.org/officeDocument/2006/relationships/image" Target="../media/image1160.png"/><Relationship Id="rId15" Type="http://schemas.openxmlformats.org/officeDocument/2006/relationships/image" Target="../media/image1148.png"/><Relationship Id="rId14" Type="http://schemas.openxmlformats.org/officeDocument/2006/relationships/image" Target="../media/image1163.png"/><Relationship Id="rId17" Type="http://schemas.openxmlformats.org/officeDocument/2006/relationships/image" Target="../media/image1154.png"/><Relationship Id="rId16" Type="http://schemas.openxmlformats.org/officeDocument/2006/relationships/image" Target="../media/image1149.png"/><Relationship Id="rId19" Type="http://schemas.openxmlformats.org/officeDocument/2006/relationships/image" Target="../media/image1151.png"/><Relationship Id="rId18" Type="http://schemas.openxmlformats.org/officeDocument/2006/relationships/image" Target="../media/image115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5.xml"/><Relationship Id="rId3" Type="http://schemas.openxmlformats.org/officeDocument/2006/relationships/image" Target="../media/image26.png"/><Relationship Id="rId4" Type="http://schemas.openxmlformats.org/officeDocument/2006/relationships/image" Target="../media/image66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6.xml"/><Relationship Id="rId3" Type="http://schemas.openxmlformats.org/officeDocument/2006/relationships/image" Target="../media/image26.png"/><Relationship Id="rId4" Type="http://schemas.openxmlformats.org/officeDocument/2006/relationships/image" Target="../media/image170.png"/><Relationship Id="rId9" Type="http://schemas.openxmlformats.org/officeDocument/2006/relationships/image" Target="../media/image1166.png"/><Relationship Id="rId5" Type="http://schemas.openxmlformats.org/officeDocument/2006/relationships/image" Target="../media/image1075.jpg"/><Relationship Id="rId6" Type="http://schemas.openxmlformats.org/officeDocument/2006/relationships/image" Target="../media/image200.png"/><Relationship Id="rId7" Type="http://schemas.openxmlformats.org/officeDocument/2006/relationships/image" Target="../media/image172.png"/><Relationship Id="rId8" Type="http://schemas.openxmlformats.org/officeDocument/2006/relationships/image" Target="../media/image1164.png"/><Relationship Id="rId10" Type="http://schemas.openxmlformats.org/officeDocument/2006/relationships/image" Target="../media/image669.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7.xml"/><Relationship Id="rId3" Type="http://schemas.openxmlformats.org/officeDocument/2006/relationships/image" Target="../media/image1172.png"/><Relationship Id="rId4" Type="http://schemas.openxmlformats.org/officeDocument/2006/relationships/image" Target="../media/image1203.jpg"/><Relationship Id="rId9" Type="http://schemas.openxmlformats.org/officeDocument/2006/relationships/image" Target="../media/image26.png"/><Relationship Id="rId5" Type="http://schemas.openxmlformats.org/officeDocument/2006/relationships/image" Target="../media/image1174.png"/><Relationship Id="rId6" Type="http://schemas.openxmlformats.org/officeDocument/2006/relationships/image" Target="../media/image1176.jpg"/><Relationship Id="rId7" Type="http://schemas.openxmlformats.org/officeDocument/2006/relationships/image" Target="../media/image1171.png"/><Relationship Id="rId8" Type="http://schemas.openxmlformats.org/officeDocument/2006/relationships/image" Target="../media/image1173.jpg"/><Relationship Id="rId11" Type="http://schemas.openxmlformats.org/officeDocument/2006/relationships/image" Target="../media/image1175.png"/><Relationship Id="rId10" Type="http://schemas.openxmlformats.org/officeDocument/2006/relationships/image" Target="../media/image669.png"/><Relationship Id="rId13" Type="http://schemas.openxmlformats.org/officeDocument/2006/relationships/image" Target="../media/image1178.png"/><Relationship Id="rId12" Type="http://schemas.openxmlformats.org/officeDocument/2006/relationships/image" Target="../media/image1177.png"/><Relationship Id="rId15" Type="http://schemas.openxmlformats.org/officeDocument/2006/relationships/image" Target="../media/image1179.png"/><Relationship Id="rId14" Type="http://schemas.openxmlformats.org/officeDocument/2006/relationships/image" Target="../media/image1180.png"/><Relationship Id="rId17" Type="http://schemas.openxmlformats.org/officeDocument/2006/relationships/image" Target="../media/image939.jpg"/><Relationship Id="rId16" Type="http://schemas.openxmlformats.org/officeDocument/2006/relationships/image" Target="../media/image1205.png"/><Relationship Id="rId19" Type="http://schemas.openxmlformats.org/officeDocument/2006/relationships/image" Target="../media/image1182.png"/><Relationship Id="rId18" Type="http://schemas.openxmlformats.org/officeDocument/2006/relationships/image" Target="../media/image125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8.xml"/><Relationship Id="rId3" Type="http://schemas.openxmlformats.org/officeDocument/2006/relationships/image" Target="../media/image26.png"/><Relationship Id="rId4" Type="http://schemas.openxmlformats.org/officeDocument/2006/relationships/image" Target="../media/image66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9.xml"/><Relationship Id="rId3" Type="http://schemas.openxmlformats.org/officeDocument/2006/relationships/image" Target="../media/image26.png"/><Relationship Id="rId4" Type="http://schemas.openxmlformats.org/officeDocument/2006/relationships/image" Target="../media/image170.png"/><Relationship Id="rId9" Type="http://schemas.openxmlformats.org/officeDocument/2006/relationships/image" Target="../media/image1183.png"/><Relationship Id="rId5" Type="http://schemas.openxmlformats.org/officeDocument/2006/relationships/image" Target="../media/image1075.jpg"/><Relationship Id="rId6" Type="http://schemas.openxmlformats.org/officeDocument/2006/relationships/image" Target="../media/image200.png"/><Relationship Id="rId7" Type="http://schemas.openxmlformats.org/officeDocument/2006/relationships/image" Target="../media/image172.png"/><Relationship Id="rId8" Type="http://schemas.openxmlformats.org/officeDocument/2006/relationships/image" Target="../media/image669.png"/><Relationship Id="rId10" Type="http://schemas.openxmlformats.org/officeDocument/2006/relationships/image" Target="../media/image119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167.png"/><Relationship Id="rId5" Type="http://schemas.openxmlformats.org/officeDocument/2006/relationships/image" Target="../media/image110.jpg"/><Relationship Id="rId6" Type="http://schemas.openxmlformats.org/officeDocument/2006/relationships/image" Target="../media/image114.jpg"/><Relationship Id="rId7" Type="http://schemas.openxmlformats.org/officeDocument/2006/relationships/image" Target="../media/image113.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0.xml"/><Relationship Id="rId3" Type="http://schemas.openxmlformats.org/officeDocument/2006/relationships/image" Target="../media/image1185.png"/><Relationship Id="rId4" Type="http://schemas.openxmlformats.org/officeDocument/2006/relationships/image" Target="../media/image1191.jpg"/><Relationship Id="rId9" Type="http://schemas.openxmlformats.org/officeDocument/2006/relationships/image" Target="../media/image26.png"/><Relationship Id="rId5" Type="http://schemas.openxmlformats.org/officeDocument/2006/relationships/image" Target="../media/image1188.png"/><Relationship Id="rId6" Type="http://schemas.openxmlformats.org/officeDocument/2006/relationships/image" Target="../media/image1192.png"/><Relationship Id="rId7" Type="http://schemas.openxmlformats.org/officeDocument/2006/relationships/image" Target="../media/image1195.png"/><Relationship Id="rId8" Type="http://schemas.openxmlformats.org/officeDocument/2006/relationships/image" Target="../media/image1211.png"/><Relationship Id="rId11" Type="http://schemas.openxmlformats.org/officeDocument/2006/relationships/image" Target="../media/image1190.png"/><Relationship Id="rId10" Type="http://schemas.openxmlformats.org/officeDocument/2006/relationships/image" Target="../media/image669.png"/><Relationship Id="rId13" Type="http://schemas.openxmlformats.org/officeDocument/2006/relationships/image" Target="../media/image1199.png"/><Relationship Id="rId12" Type="http://schemas.openxmlformats.org/officeDocument/2006/relationships/image" Target="../media/image1194.png"/><Relationship Id="rId15" Type="http://schemas.openxmlformats.org/officeDocument/2006/relationships/image" Target="../media/image1197.png"/><Relationship Id="rId14" Type="http://schemas.openxmlformats.org/officeDocument/2006/relationships/image" Target="../media/image1196.png"/><Relationship Id="rId17" Type="http://schemas.openxmlformats.org/officeDocument/2006/relationships/image" Target="../media/image1243.png"/><Relationship Id="rId16" Type="http://schemas.openxmlformats.org/officeDocument/2006/relationships/image" Target="../media/image1200.png"/><Relationship Id="rId18" Type="http://schemas.openxmlformats.org/officeDocument/2006/relationships/image" Target="../media/image119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1.xml"/><Relationship Id="rId3" Type="http://schemas.openxmlformats.org/officeDocument/2006/relationships/image" Target="../media/image1383.png"/><Relationship Id="rId4" Type="http://schemas.openxmlformats.org/officeDocument/2006/relationships/image" Target="../media/image1223.jpg"/><Relationship Id="rId9" Type="http://schemas.openxmlformats.org/officeDocument/2006/relationships/image" Target="../media/image1204.png"/><Relationship Id="rId5" Type="http://schemas.openxmlformats.org/officeDocument/2006/relationships/image" Target="../media/image1219.png"/><Relationship Id="rId6" Type="http://schemas.openxmlformats.org/officeDocument/2006/relationships/image" Target="../media/image1225.png"/><Relationship Id="rId7" Type="http://schemas.openxmlformats.org/officeDocument/2006/relationships/image" Target="../media/image1202.png"/><Relationship Id="rId8" Type="http://schemas.openxmlformats.org/officeDocument/2006/relationships/image" Target="../media/image1241.png"/><Relationship Id="rId11" Type="http://schemas.openxmlformats.org/officeDocument/2006/relationships/image" Target="../media/image1206.png"/><Relationship Id="rId10" Type="http://schemas.openxmlformats.org/officeDocument/2006/relationships/image" Target="../media/image1220.png"/><Relationship Id="rId13" Type="http://schemas.openxmlformats.org/officeDocument/2006/relationships/image" Target="../media/image26.png"/><Relationship Id="rId12" Type="http://schemas.openxmlformats.org/officeDocument/2006/relationships/image" Target="../media/image1207.png"/><Relationship Id="rId15" Type="http://schemas.openxmlformats.org/officeDocument/2006/relationships/image" Target="../media/image1208.png"/><Relationship Id="rId14" Type="http://schemas.openxmlformats.org/officeDocument/2006/relationships/image" Target="../media/image669.png"/><Relationship Id="rId17" Type="http://schemas.openxmlformats.org/officeDocument/2006/relationships/image" Target="../media/image1212.png"/><Relationship Id="rId16" Type="http://schemas.openxmlformats.org/officeDocument/2006/relationships/image" Target="../media/image120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2.xml"/><Relationship Id="rId3" Type="http://schemas.openxmlformats.org/officeDocument/2006/relationships/image" Target="../media/image26.png"/><Relationship Id="rId4" Type="http://schemas.openxmlformats.org/officeDocument/2006/relationships/image" Target="../media/image66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3.xml"/><Relationship Id="rId3" Type="http://schemas.openxmlformats.org/officeDocument/2006/relationships/image" Target="../media/image26.png"/><Relationship Id="rId4" Type="http://schemas.openxmlformats.org/officeDocument/2006/relationships/image" Target="../media/image170.png"/><Relationship Id="rId9" Type="http://schemas.openxmlformats.org/officeDocument/2006/relationships/image" Target="../media/image1214.jpg"/><Relationship Id="rId5" Type="http://schemas.openxmlformats.org/officeDocument/2006/relationships/image" Target="../media/image1075.jpg"/><Relationship Id="rId6" Type="http://schemas.openxmlformats.org/officeDocument/2006/relationships/image" Target="../media/image200.png"/><Relationship Id="rId7" Type="http://schemas.openxmlformats.org/officeDocument/2006/relationships/image" Target="../media/image172.png"/><Relationship Id="rId8" Type="http://schemas.openxmlformats.org/officeDocument/2006/relationships/image" Target="../media/image1210.png"/><Relationship Id="rId11" Type="http://schemas.openxmlformats.org/officeDocument/2006/relationships/image" Target="../media/image1267.jpg"/><Relationship Id="rId10" Type="http://schemas.openxmlformats.org/officeDocument/2006/relationships/image" Target="../media/image1254.png"/><Relationship Id="rId12" Type="http://schemas.openxmlformats.org/officeDocument/2006/relationships/image" Target="../media/image66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4.xml"/><Relationship Id="rId3" Type="http://schemas.openxmlformats.org/officeDocument/2006/relationships/image" Target="../media/image1217.png"/><Relationship Id="rId4" Type="http://schemas.openxmlformats.org/officeDocument/2006/relationships/image" Target="../media/image1221.jpg"/><Relationship Id="rId9" Type="http://schemas.openxmlformats.org/officeDocument/2006/relationships/image" Target="../media/image1218.png"/><Relationship Id="rId5" Type="http://schemas.openxmlformats.org/officeDocument/2006/relationships/image" Target="../media/image1258.png"/><Relationship Id="rId6" Type="http://schemas.openxmlformats.org/officeDocument/2006/relationships/image" Target="../media/image1222.jpg"/><Relationship Id="rId7" Type="http://schemas.openxmlformats.org/officeDocument/2006/relationships/image" Target="../media/image26.png"/><Relationship Id="rId8" Type="http://schemas.openxmlformats.org/officeDocument/2006/relationships/image" Target="../media/image66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5.xml"/><Relationship Id="rId3" Type="http://schemas.openxmlformats.org/officeDocument/2006/relationships/image" Target="../media/image26.png"/><Relationship Id="rId4" Type="http://schemas.openxmlformats.org/officeDocument/2006/relationships/image" Target="../media/image669.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6.xml"/><Relationship Id="rId3" Type="http://schemas.openxmlformats.org/officeDocument/2006/relationships/image" Target="../media/image26.png"/><Relationship Id="rId4" Type="http://schemas.openxmlformats.org/officeDocument/2006/relationships/image" Target="../media/image170.png"/><Relationship Id="rId9" Type="http://schemas.openxmlformats.org/officeDocument/2006/relationships/image" Target="../media/image1224.png"/><Relationship Id="rId5" Type="http://schemas.openxmlformats.org/officeDocument/2006/relationships/image" Target="../media/image1075.jpg"/><Relationship Id="rId6" Type="http://schemas.openxmlformats.org/officeDocument/2006/relationships/image" Target="../media/image200.png"/><Relationship Id="rId7" Type="http://schemas.openxmlformats.org/officeDocument/2006/relationships/image" Target="../media/image172.png"/><Relationship Id="rId8" Type="http://schemas.openxmlformats.org/officeDocument/2006/relationships/image" Target="../media/image669.png"/><Relationship Id="rId10" Type="http://schemas.openxmlformats.org/officeDocument/2006/relationships/image" Target="../media/image1227.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7.xml"/><Relationship Id="rId3" Type="http://schemas.openxmlformats.org/officeDocument/2006/relationships/image" Target="../media/image26.png"/><Relationship Id="rId4" Type="http://schemas.openxmlformats.org/officeDocument/2006/relationships/image" Target="../media/image1228.png"/><Relationship Id="rId9" Type="http://schemas.openxmlformats.org/officeDocument/2006/relationships/image" Target="../media/image1252.png"/><Relationship Id="rId5" Type="http://schemas.openxmlformats.org/officeDocument/2006/relationships/image" Target="../media/image1231.jpg"/><Relationship Id="rId6" Type="http://schemas.openxmlformats.org/officeDocument/2006/relationships/image" Target="../media/image1229.png"/><Relationship Id="rId7" Type="http://schemas.openxmlformats.org/officeDocument/2006/relationships/image" Target="../media/image1226.png"/><Relationship Id="rId8" Type="http://schemas.openxmlformats.org/officeDocument/2006/relationships/image" Target="../media/image1233.png"/><Relationship Id="rId11" Type="http://schemas.openxmlformats.org/officeDocument/2006/relationships/image" Target="../media/image1232.jpg"/><Relationship Id="rId10" Type="http://schemas.openxmlformats.org/officeDocument/2006/relationships/image" Target="../media/image1230.png"/><Relationship Id="rId13" Type="http://schemas.openxmlformats.org/officeDocument/2006/relationships/image" Target="../media/image669.png"/><Relationship Id="rId12" Type="http://schemas.openxmlformats.org/officeDocument/2006/relationships/image" Target="../media/image123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8.xml"/><Relationship Id="rId3" Type="http://schemas.openxmlformats.org/officeDocument/2006/relationships/image" Target="../media/image1236.png"/><Relationship Id="rId4" Type="http://schemas.openxmlformats.org/officeDocument/2006/relationships/image" Target="../media/image1239.jpg"/><Relationship Id="rId9" Type="http://schemas.openxmlformats.org/officeDocument/2006/relationships/image" Target="../media/image26.png"/><Relationship Id="rId5" Type="http://schemas.openxmlformats.org/officeDocument/2006/relationships/image" Target="../media/image1237.png"/><Relationship Id="rId6" Type="http://schemas.openxmlformats.org/officeDocument/2006/relationships/image" Target="../media/image1380.png"/><Relationship Id="rId7" Type="http://schemas.openxmlformats.org/officeDocument/2006/relationships/image" Target="../media/image1245.jpg"/><Relationship Id="rId8" Type="http://schemas.openxmlformats.org/officeDocument/2006/relationships/image" Target="../media/image1242.png"/><Relationship Id="rId11" Type="http://schemas.openxmlformats.org/officeDocument/2006/relationships/image" Target="../media/image1240.png"/><Relationship Id="rId10" Type="http://schemas.openxmlformats.org/officeDocument/2006/relationships/image" Target="../media/image1238.png"/><Relationship Id="rId13" Type="http://schemas.openxmlformats.org/officeDocument/2006/relationships/image" Target="../media/image1255.png"/><Relationship Id="rId12" Type="http://schemas.openxmlformats.org/officeDocument/2006/relationships/image" Target="../media/image1235.png"/><Relationship Id="rId14" Type="http://schemas.openxmlformats.org/officeDocument/2006/relationships/image" Target="../media/image669.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9.xml"/><Relationship Id="rId3" Type="http://schemas.openxmlformats.org/officeDocument/2006/relationships/image" Target="../media/image1248.png"/><Relationship Id="rId4" Type="http://schemas.openxmlformats.org/officeDocument/2006/relationships/image" Target="../media/image1246.jpg"/><Relationship Id="rId9" Type="http://schemas.openxmlformats.org/officeDocument/2006/relationships/image" Target="../media/image1288.png"/><Relationship Id="rId5" Type="http://schemas.openxmlformats.org/officeDocument/2006/relationships/image" Target="../media/image1249.png"/><Relationship Id="rId6" Type="http://schemas.openxmlformats.org/officeDocument/2006/relationships/image" Target="../media/image26.png"/><Relationship Id="rId7" Type="http://schemas.openxmlformats.org/officeDocument/2006/relationships/image" Target="../media/image669.png"/><Relationship Id="rId8" Type="http://schemas.openxmlformats.org/officeDocument/2006/relationships/image" Target="../media/image1244.png"/><Relationship Id="rId11" Type="http://schemas.openxmlformats.org/officeDocument/2006/relationships/image" Target="../media/image1247.png"/><Relationship Id="rId10" Type="http://schemas.openxmlformats.org/officeDocument/2006/relationships/image" Target="../media/image126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0.xml"/><Relationship Id="rId3" Type="http://schemas.openxmlformats.org/officeDocument/2006/relationships/image" Target="../media/image26.png"/><Relationship Id="rId4" Type="http://schemas.openxmlformats.org/officeDocument/2006/relationships/image" Target="../media/image669.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1.xml"/><Relationship Id="rId3" Type="http://schemas.openxmlformats.org/officeDocument/2006/relationships/image" Target="../media/image26.png"/><Relationship Id="rId4" Type="http://schemas.openxmlformats.org/officeDocument/2006/relationships/image" Target="../media/image170.png"/><Relationship Id="rId9" Type="http://schemas.openxmlformats.org/officeDocument/2006/relationships/image" Target="../media/image1253.jpg"/><Relationship Id="rId5" Type="http://schemas.openxmlformats.org/officeDocument/2006/relationships/image" Target="../media/image1075.jpg"/><Relationship Id="rId6" Type="http://schemas.openxmlformats.org/officeDocument/2006/relationships/image" Target="../media/image200.png"/><Relationship Id="rId7" Type="http://schemas.openxmlformats.org/officeDocument/2006/relationships/image" Target="../media/image172.png"/><Relationship Id="rId8" Type="http://schemas.openxmlformats.org/officeDocument/2006/relationships/image" Target="../media/image1250.png"/><Relationship Id="rId11" Type="http://schemas.openxmlformats.org/officeDocument/2006/relationships/image" Target="../media/image669.png"/><Relationship Id="rId10" Type="http://schemas.openxmlformats.org/officeDocument/2006/relationships/image" Target="../media/image1256.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2.xml"/><Relationship Id="rId3" Type="http://schemas.openxmlformats.org/officeDocument/2006/relationships/image" Target="../media/image26.png"/><Relationship Id="rId4" Type="http://schemas.openxmlformats.org/officeDocument/2006/relationships/image" Target="../media/image669.png"/><Relationship Id="rId9" Type="http://schemas.openxmlformats.org/officeDocument/2006/relationships/image" Target="../media/image1257.png"/><Relationship Id="rId5" Type="http://schemas.openxmlformats.org/officeDocument/2006/relationships/image" Target="../media/image1299.png"/><Relationship Id="rId6" Type="http://schemas.openxmlformats.org/officeDocument/2006/relationships/image" Target="../media/image1261.jpg"/><Relationship Id="rId7" Type="http://schemas.openxmlformats.org/officeDocument/2006/relationships/image" Target="../media/image1259.png"/><Relationship Id="rId8" Type="http://schemas.openxmlformats.org/officeDocument/2006/relationships/image" Target="../media/image1263.png"/><Relationship Id="rId11" Type="http://schemas.openxmlformats.org/officeDocument/2006/relationships/image" Target="../media/image1260.png"/><Relationship Id="rId10" Type="http://schemas.openxmlformats.org/officeDocument/2006/relationships/image" Target="../media/image1270.png"/><Relationship Id="rId13" Type="http://schemas.openxmlformats.org/officeDocument/2006/relationships/image" Target="../media/image1269.png"/><Relationship Id="rId12" Type="http://schemas.openxmlformats.org/officeDocument/2006/relationships/image" Target="../media/image1264.png"/><Relationship Id="rId15" Type="http://schemas.openxmlformats.org/officeDocument/2006/relationships/image" Target="../media/image1272.png"/><Relationship Id="rId14" Type="http://schemas.openxmlformats.org/officeDocument/2006/relationships/image" Target="../media/image1265.png"/><Relationship Id="rId17" Type="http://schemas.openxmlformats.org/officeDocument/2006/relationships/image" Target="../media/image1273.png"/><Relationship Id="rId16" Type="http://schemas.openxmlformats.org/officeDocument/2006/relationships/image" Target="../media/image1268.png"/><Relationship Id="rId19" Type="http://schemas.openxmlformats.org/officeDocument/2006/relationships/image" Target="../media/image1275.jpg"/><Relationship Id="rId18" Type="http://schemas.openxmlformats.org/officeDocument/2006/relationships/image" Target="../media/image130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3.xml"/><Relationship Id="rId3" Type="http://schemas.openxmlformats.org/officeDocument/2006/relationships/image" Target="../media/image26.png"/><Relationship Id="rId4" Type="http://schemas.openxmlformats.org/officeDocument/2006/relationships/image" Target="../media/image1286.png"/><Relationship Id="rId9" Type="http://schemas.openxmlformats.org/officeDocument/2006/relationships/image" Target="../media/image1279.png"/><Relationship Id="rId5" Type="http://schemas.openxmlformats.org/officeDocument/2006/relationships/image" Target="../media/image669.png"/><Relationship Id="rId6" Type="http://schemas.openxmlformats.org/officeDocument/2006/relationships/image" Target="../media/image1271.png"/><Relationship Id="rId7" Type="http://schemas.openxmlformats.org/officeDocument/2006/relationships/image" Target="../media/image1276.png"/><Relationship Id="rId8" Type="http://schemas.openxmlformats.org/officeDocument/2006/relationships/image" Target="../media/image1274.png"/><Relationship Id="rId11" Type="http://schemas.openxmlformats.org/officeDocument/2006/relationships/image" Target="../media/image1277.png"/><Relationship Id="rId10" Type="http://schemas.openxmlformats.org/officeDocument/2006/relationships/image" Target="../media/image1315.png"/><Relationship Id="rId13" Type="http://schemas.openxmlformats.org/officeDocument/2006/relationships/image" Target="../media/image1296.png"/><Relationship Id="rId12" Type="http://schemas.openxmlformats.org/officeDocument/2006/relationships/image" Target="../media/image1281.jpg"/><Relationship Id="rId15" Type="http://schemas.openxmlformats.org/officeDocument/2006/relationships/image" Target="../media/image1284.jpg"/><Relationship Id="rId14" Type="http://schemas.openxmlformats.org/officeDocument/2006/relationships/image" Target="../media/image1280.png"/><Relationship Id="rId16" Type="http://schemas.openxmlformats.org/officeDocument/2006/relationships/image" Target="../media/image131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4.xml"/><Relationship Id="rId3" Type="http://schemas.openxmlformats.org/officeDocument/2006/relationships/image" Target="../media/image1278.png"/><Relationship Id="rId4" Type="http://schemas.openxmlformats.org/officeDocument/2006/relationships/image" Target="../media/image1282.jpg"/><Relationship Id="rId9" Type="http://schemas.openxmlformats.org/officeDocument/2006/relationships/image" Target="../media/image1289.png"/><Relationship Id="rId5" Type="http://schemas.openxmlformats.org/officeDocument/2006/relationships/image" Target="../media/image1336.png"/><Relationship Id="rId6" Type="http://schemas.openxmlformats.org/officeDocument/2006/relationships/image" Target="../media/image1290.jpg"/><Relationship Id="rId7" Type="http://schemas.openxmlformats.org/officeDocument/2006/relationships/image" Target="../media/image1283.png"/><Relationship Id="rId8" Type="http://schemas.openxmlformats.org/officeDocument/2006/relationships/image" Target="../media/image1285.png"/><Relationship Id="rId11" Type="http://schemas.openxmlformats.org/officeDocument/2006/relationships/image" Target="../media/image26.png"/><Relationship Id="rId10" Type="http://schemas.openxmlformats.org/officeDocument/2006/relationships/image" Target="../media/image1338.png"/><Relationship Id="rId13" Type="http://schemas.openxmlformats.org/officeDocument/2006/relationships/image" Target="../media/image334.png"/><Relationship Id="rId12" Type="http://schemas.openxmlformats.org/officeDocument/2006/relationships/image" Target="../media/image669.png"/><Relationship Id="rId15" Type="http://schemas.openxmlformats.org/officeDocument/2006/relationships/image" Target="../media/image1323.jpg"/><Relationship Id="rId14" Type="http://schemas.openxmlformats.org/officeDocument/2006/relationships/image" Target="../media/image1287.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5.xml"/><Relationship Id="rId3" Type="http://schemas.openxmlformats.org/officeDocument/2006/relationships/image" Target="../media/image1292.png"/><Relationship Id="rId4" Type="http://schemas.openxmlformats.org/officeDocument/2006/relationships/image" Target="../media/image1291.png"/><Relationship Id="rId9" Type="http://schemas.openxmlformats.org/officeDocument/2006/relationships/image" Target="../media/image1221.jpg"/><Relationship Id="rId5" Type="http://schemas.openxmlformats.org/officeDocument/2006/relationships/image" Target="../media/image1293.png"/><Relationship Id="rId6" Type="http://schemas.openxmlformats.org/officeDocument/2006/relationships/image" Target="../media/image26.png"/><Relationship Id="rId7" Type="http://schemas.openxmlformats.org/officeDocument/2006/relationships/image" Target="../media/image669.png"/><Relationship Id="rId8" Type="http://schemas.openxmlformats.org/officeDocument/2006/relationships/image" Target="../media/image1294.png"/><Relationship Id="rId11" Type="http://schemas.openxmlformats.org/officeDocument/2006/relationships/image" Target="../media/image1298.png"/><Relationship Id="rId10" Type="http://schemas.openxmlformats.org/officeDocument/2006/relationships/image" Target="../media/image1297.png"/><Relationship Id="rId13" Type="http://schemas.openxmlformats.org/officeDocument/2006/relationships/image" Target="../media/image1300.png"/><Relationship Id="rId12" Type="http://schemas.openxmlformats.org/officeDocument/2006/relationships/image" Target="../media/image1295.png"/><Relationship Id="rId15" Type="http://schemas.openxmlformats.org/officeDocument/2006/relationships/image" Target="../media/image1326.png"/><Relationship Id="rId14" Type="http://schemas.openxmlformats.org/officeDocument/2006/relationships/image" Target="../media/image1304.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6.xml"/><Relationship Id="rId3" Type="http://schemas.openxmlformats.org/officeDocument/2006/relationships/image" Target="../media/image26.png"/><Relationship Id="rId4" Type="http://schemas.openxmlformats.org/officeDocument/2006/relationships/image" Target="../media/image1303.png"/><Relationship Id="rId5" Type="http://schemas.openxmlformats.org/officeDocument/2006/relationships/image" Target="../media/image1324.png"/><Relationship Id="rId6" Type="http://schemas.openxmlformats.org/officeDocument/2006/relationships/image" Target="../media/image1360.png"/><Relationship Id="rId7" Type="http://schemas.openxmlformats.org/officeDocument/2006/relationships/image" Target="../media/image1307.png"/><Relationship Id="rId8" Type="http://schemas.openxmlformats.org/officeDocument/2006/relationships/image" Target="../media/image66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7.xml"/><Relationship Id="rId3" Type="http://schemas.openxmlformats.org/officeDocument/2006/relationships/image" Target="../media/image18.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8.xml"/><Relationship Id="rId3" Type="http://schemas.openxmlformats.org/officeDocument/2006/relationships/image" Target="../media/image26.png"/><Relationship Id="rId4" Type="http://schemas.openxmlformats.org/officeDocument/2006/relationships/image" Target="../media/image1313.png"/><Relationship Id="rId9" Type="http://schemas.openxmlformats.org/officeDocument/2006/relationships/image" Target="../media/image1309.png"/><Relationship Id="rId5" Type="http://schemas.openxmlformats.org/officeDocument/2006/relationships/image" Target="../media/image1306.png"/><Relationship Id="rId6" Type="http://schemas.openxmlformats.org/officeDocument/2006/relationships/image" Target="../media/image1308.png"/><Relationship Id="rId7" Type="http://schemas.openxmlformats.org/officeDocument/2006/relationships/image" Target="../media/image1305.png"/><Relationship Id="rId8" Type="http://schemas.openxmlformats.org/officeDocument/2006/relationships/image" Target="../media/image1310.png"/><Relationship Id="rId10" Type="http://schemas.openxmlformats.org/officeDocument/2006/relationships/image" Target="../media/image131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9.xml"/><Relationship Id="rId3" Type="http://schemas.openxmlformats.org/officeDocument/2006/relationships/image" Target="../media/image26.png"/><Relationship Id="rId4" Type="http://schemas.openxmlformats.org/officeDocument/2006/relationships/image" Target="../media/image1312.png"/><Relationship Id="rId9" Type="http://schemas.openxmlformats.org/officeDocument/2006/relationships/image" Target="../media/image1322.png"/><Relationship Id="rId5" Type="http://schemas.openxmlformats.org/officeDocument/2006/relationships/image" Target="../media/image1318.png"/><Relationship Id="rId6" Type="http://schemas.openxmlformats.org/officeDocument/2006/relationships/image" Target="../media/image1364.png"/><Relationship Id="rId7" Type="http://schemas.openxmlformats.org/officeDocument/2006/relationships/image" Target="../media/image1346.png"/><Relationship Id="rId8" Type="http://schemas.openxmlformats.org/officeDocument/2006/relationships/image" Target="../media/image1317.png"/><Relationship Id="rId10" Type="http://schemas.openxmlformats.org/officeDocument/2006/relationships/image" Target="../media/image13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8.png"/><Relationship Id="rId4" Type="http://schemas.openxmlformats.org/officeDocument/2006/relationships/image" Target="../media/image47.png"/><Relationship Id="rId5" Type="http://schemas.openxmlformats.org/officeDocument/2006/relationships/image" Target="../media/image26.pn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3.png"/><Relationship Id="rId4" Type="http://schemas.openxmlformats.org/officeDocument/2006/relationships/image" Target="../media/image115.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0.xml"/><Relationship Id="rId3" Type="http://schemas.openxmlformats.org/officeDocument/2006/relationships/image" Target="../media/image1325.png"/><Relationship Id="rId4" Type="http://schemas.openxmlformats.org/officeDocument/2006/relationships/image" Target="../media/image1378.png"/><Relationship Id="rId5" Type="http://schemas.openxmlformats.org/officeDocument/2006/relationships/image" Target="../media/image1321.png"/><Relationship Id="rId6" Type="http://schemas.openxmlformats.org/officeDocument/2006/relationships/image" Target="../media/image1319.png"/><Relationship Id="rId7" Type="http://schemas.openxmlformats.org/officeDocument/2006/relationships/image" Target="../media/image26.png"/><Relationship Id="rId8" Type="http://schemas.openxmlformats.org/officeDocument/2006/relationships/image" Target="../media/image1312.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1.xml"/><Relationship Id="rId3" Type="http://schemas.openxmlformats.org/officeDocument/2006/relationships/image" Target="../media/image1385.png"/><Relationship Id="rId4" Type="http://schemas.openxmlformats.org/officeDocument/2006/relationships/image" Target="../media/image1334.png"/><Relationship Id="rId5" Type="http://schemas.openxmlformats.org/officeDocument/2006/relationships/image" Target="../media/image1312.png"/><Relationship Id="rId6" Type="http://schemas.openxmlformats.org/officeDocument/2006/relationships/image" Target="../media/image26.png"/><Relationship Id="rId7" Type="http://schemas.openxmlformats.org/officeDocument/2006/relationships/image" Target="../media/image1384.png"/><Relationship Id="rId8" Type="http://schemas.openxmlformats.org/officeDocument/2006/relationships/image" Target="../media/image132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2.xml"/><Relationship Id="rId3" Type="http://schemas.openxmlformats.org/officeDocument/2006/relationships/image" Target="../media/image26.png"/><Relationship Id="rId4" Type="http://schemas.openxmlformats.org/officeDocument/2006/relationships/image" Target="../media/image1312.png"/><Relationship Id="rId9" Type="http://schemas.openxmlformats.org/officeDocument/2006/relationships/image" Target="../media/image1332.png"/><Relationship Id="rId5" Type="http://schemas.openxmlformats.org/officeDocument/2006/relationships/image" Target="../media/image1330.png"/><Relationship Id="rId6" Type="http://schemas.openxmlformats.org/officeDocument/2006/relationships/image" Target="../media/image1335.png"/><Relationship Id="rId7" Type="http://schemas.openxmlformats.org/officeDocument/2006/relationships/image" Target="../media/image1329.png"/><Relationship Id="rId8" Type="http://schemas.openxmlformats.org/officeDocument/2006/relationships/image" Target="../media/image1328.png"/><Relationship Id="rId10" Type="http://schemas.openxmlformats.org/officeDocument/2006/relationships/image" Target="../media/image1331.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3.xml"/><Relationship Id="rId3" Type="http://schemas.openxmlformats.org/officeDocument/2006/relationships/image" Target="../media/image1333.png"/><Relationship Id="rId4" Type="http://schemas.openxmlformats.org/officeDocument/2006/relationships/image" Target="../media/image1343.png"/><Relationship Id="rId5" Type="http://schemas.openxmlformats.org/officeDocument/2006/relationships/image" Target="../media/image26.png"/><Relationship Id="rId6" Type="http://schemas.openxmlformats.org/officeDocument/2006/relationships/image" Target="../media/image1312.png"/><Relationship Id="rId7" Type="http://schemas.openxmlformats.org/officeDocument/2006/relationships/image" Target="../media/image1368.png"/><Relationship Id="rId8" Type="http://schemas.openxmlformats.org/officeDocument/2006/relationships/image" Target="../media/image133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4.xml"/><Relationship Id="rId3" Type="http://schemas.openxmlformats.org/officeDocument/2006/relationships/image" Target="../media/image1341.png"/><Relationship Id="rId4" Type="http://schemas.openxmlformats.org/officeDocument/2006/relationships/image" Target="../media/image1367.png"/><Relationship Id="rId9" Type="http://schemas.openxmlformats.org/officeDocument/2006/relationships/image" Target="../media/image1340.png"/><Relationship Id="rId5" Type="http://schemas.openxmlformats.org/officeDocument/2006/relationships/image" Target="../media/image1339.png"/><Relationship Id="rId6" Type="http://schemas.openxmlformats.org/officeDocument/2006/relationships/image" Target="../media/image26.png"/><Relationship Id="rId7" Type="http://schemas.openxmlformats.org/officeDocument/2006/relationships/image" Target="../media/image1312.png"/><Relationship Id="rId8" Type="http://schemas.openxmlformats.org/officeDocument/2006/relationships/image" Target="../media/image1342.jp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5.xml"/><Relationship Id="rId3" Type="http://schemas.openxmlformats.org/officeDocument/2006/relationships/image" Target="../media/image18.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6.xml"/><Relationship Id="rId3" Type="http://schemas.openxmlformats.org/officeDocument/2006/relationships/image" Target="../media/image1344.png"/><Relationship Id="rId4" Type="http://schemas.openxmlformats.org/officeDocument/2006/relationships/image" Target="../media/image26.png"/><Relationship Id="rId9"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6.png"/><Relationship Id="rId10" Type="http://schemas.openxmlformats.org/officeDocument/2006/relationships/image" Target="../media/image21.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7.xml"/><Relationship Id="rId3" Type="http://schemas.openxmlformats.org/officeDocument/2006/relationships/image" Target="../media/image1381.png"/><Relationship Id="rId4" Type="http://schemas.openxmlformats.org/officeDocument/2006/relationships/image" Target="../media/image1350.jpg"/><Relationship Id="rId9" Type="http://schemas.openxmlformats.org/officeDocument/2006/relationships/image" Target="../media/image1351.png"/><Relationship Id="rId5" Type="http://schemas.openxmlformats.org/officeDocument/2006/relationships/image" Target="../media/image1377.png"/><Relationship Id="rId6" Type="http://schemas.openxmlformats.org/officeDocument/2006/relationships/image" Target="../media/image26.png"/><Relationship Id="rId7" Type="http://schemas.openxmlformats.org/officeDocument/2006/relationships/image" Target="../media/image1356.png"/><Relationship Id="rId8" Type="http://schemas.openxmlformats.org/officeDocument/2006/relationships/image" Target="../media/image1352.png"/><Relationship Id="rId10" Type="http://schemas.openxmlformats.org/officeDocument/2006/relationships/image" Target="../media/image1355.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8.xml"/><Relationship Id="rId3" Type="http://schemas.openxmlformats.org/officeDocument/2006/relationships/image" Target="../media/image1353.png"/><Relationship Id="rId4" Type="http://schemas.openxmlformats.org/officeDocument/2006/relationships/image" Target="../media/image1358.jpg"/><Relationship Id="rId5" Type="http://schemas.openxmlformats.org/officeDocument/2006/relationships/image" Target="../media/image1376.png"/><Relationship Id="rId6" Type="http://schemas.openxmlformats.org/officeDocument/2006/relationships/image" Target="../media/image1357.png"/><Relationship Id="rId7" Type="http://schemas.openxmlformats.org/officeDocument/2006/relationships/image" Target="../media/image26.png"/><Relationship Id="rId8" Type="http://schemas.openxmlformats.org/officeDocument/2006/relationships/image" Target="../media/image135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9.xml"/><Relationship Id="rId3" Type="http://schemas.openxmlformats.org/officeDocument/2006/relationships/image" Target="../media/image1361.png"/><Relationship Id="rId4" Type="http://schemas.openxmlformats.org/officeDocument/2006/relationships/image" Target="../media/image1363.jpg"/><Relationship Id="rId5" Type="http://schemas.openxmlformats.org/officeDocument/2006/relationships/image" Target="../media/image26.png"/><Relationship Id="rId6" Type="http://schemas.openxmlformats.org/officeDocument/2006/relationships/image" Target="../media/image1356.png"/><Relationship Id="rId7" Type="http://schemas.openxmlformats.org/officeDocument/2006/relationships/image" Target="../media/image1362.png"/></Relationships>
</file>

<file path=ppt/slides/_rels/slide21.xml.rels><?xml version="1.0" encoding="UTF-8" standalone="yes"?><Relationships xmlns="http://schemas.openxmlformats.org/package/2006/relationships"><Relationship Id="rId11" Type="http://schemas.openxmlformats.org/officeDocument/2006/relationships/image" Target="../media/image120.png"/><Relationship Id="rId10" Type="http://schemas.openxmlformats.org/officeDocument/2006/relationships/image" Target="../media/image136.png"/><Relationship Id="rId13" Type="http://schemas.openxmlformats.org/officeDocument/2006/relationships/image" Target="../media/image121.png"/><Relationship Id="rId12" Type="http://schemas.openxmlformats.org/officeDocument/2006/relationships/image" Target="../media/image146.png"/><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118.png"/><Relationship Id="rId9" Type="http://schemas.openxmlformats.org/officeDocument/2006/relationships/image" Target="../media/image117.png"/><Relationship Id="rId5" Type="http://schemas.openxmlformats.org/officeDocument/2006/relationships/image" Target="../media/image141.png"/><Relationship Id="rId6" Type="http://schemas.openxmlformats.org/officeDocument/2006/relationships/image" Target="../media/image125.png"/><Relationship Id="rId7" Type="http://schemas.openxmlformats.org/officeDocument/2006/relationships/image" Target="../media/image148.png"/><Relationship Id="rId8" Type="http://schemas.openxmlformats.org/officeDocument/2006/relationships/image" Target="../media/image130.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0.xml"/><Relationship Id="rId3" Type="http://schemas.openxmlformats.org/officeDocument/2006/relationships/image" Target="../media/image1365.png"/><Relationship Id="rId4" Type="http://schemas.openxmlformats.org/officeDocument/2006/relationships/image" Target="../media/image1372.jpg"/><Relationship Id="rId5" Type="http://schemas.openxmlformats.org/officeDocument/2006/relationships/image" Target="../media/image1369.png"/><Relationship Id="rId6" Type="http://schemas.openxmlformats.org/officeDocument/2006/relationships/image" Target="../media/image26.png"/><Relationship Id="rId7" Type="http://schemas.openxmlformats.org/officeDocument/2006/relationships/image" Target="../media/image135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1.xml"/><Relationship Id="rId3" Type="http://schemas.openxmlformats.org/officeDocument/2006/relationships/image" Target="../media/image1370.png"/><Relationship Id="rId4" Type="http://schemas.openxmlformats.org/officeDocument/2006/relationships/image" Target="../media/image1379.jpg"/><Relationship Id="rId5" Type="http://schemas.openxmlformats.org/officeDocument/2006/relationships/image" Target="../media/image1366.png"/><Relationship Id="rId6" Type="http://schemas.openxmlformats.org/officeDocument/2006/relationships/image" Target="../media/image1371.png"/><Relationship Id="rId7" Type="http://schemas.openxmlformats.org/officeDocument/2006/relationships/image" Target="../media/image26.png"/><Relationship Id="rId8" Type="http://schemas.openxmlformats.org/officeDocument/2006/relationships/image" Target="../media/image135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2.xml"/><Relationship Id="rId3" Type="http://schemas.openxmlformats.org/officeDocument/2006/relationships/image" Target="../media/image26.png"/><Relationship Id="rId4" Type="http://schemas.openxmlformats.org/officeDocument/2006/relationships/image" Target="../media/image1373.png"/><Relationship Id="rId5" Type="http://schemas.openxmlformats.org/officeDocument/2006/relationships/image" Target="../media/image1375.jpg"/><Relationship Id="rId6" Type="http://schemas.openxmlformats.org/officeDocument/2006/relationships/image" Target="../media/image1374.png"/><Relationship Id="rId7" Type="http://schemas.openxmlformats.org/officeDocument/2006/relationships/image" Target="../media/image13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122.png"/><Relationship Id="rId5" Type="http://schemas.openxmlformats.org/officeDocument/2006/relationships/image" Target="../media/image124.png"/><Relationship Id="rId6" Type="http://schemas.openxmlformats.org/officeDocument/2006/relationships/image" Target="../media/image127.png"/><Relationship Id="rId7" Type="http://schemas.openxmlformats.org/officeDocument/2006/relationships/image" Target="../media/image126.png"/></Relationships>
</file>

<file path=ppt/slides/_rels/slide23.xml.rels><?xml version="1.0" encoding="UTF-8" standalone="yes"?><Relationships xmlns="http://schemas.openxmlformats.org/package/2006/relationships"><Relationship Id="rId11" Type="http://schemas.openxmlformats.org/officeDocument/2006/relationships/image" Target="../media/image126.png"/><Relationship Id="rId10" Type="http://schemas.openxmlformats.org/officeDocument/2006/relationships/image" Target="../media/image127.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8.png"/><Relationship Id="rId4" Type="http://schemas.openxmlformats.org/officeDocument/2006/relationships/image" Target="../media/image133.jpg"/><Relationship Id="rId9" Type="http://schemas.openxmlformats.org/officeDocument/2006/relationships/image" Target="../media/image26.png"/><Relationship Id="rId5" Type="http://schemas.openxmlformats.org/officeDocument/2006/relationships/image" Target="../media/image132.png"/><Relationship Id="rId6" Type="http://schemas.openxmlformats.org/officeDocument/2006/relationships/image" Target="../media/image131.jpg"/><Relationship Id="rId7" Type="http://schemas.openxmlformats.org/officeDocument/2006/relationships/image" Target="../media/image171.png"/><Relationship Id="rId8" Type="http://schemas.openxmlformats.org/officeDocument/2006/relationships/image" Target="../media/image152.png"/></Relationships>
</file>

<file path=ppt/slides/_rels/slide24.xml.rels><?xml version="1.0" encoding="UTF-8" standalone="yes"?><Relationships xmlns="http://schemas.openxmlformats.org/package/2006/relationships"><Relationship Id="rId11" Type="http://schemas.openxmlformats.org/officeDocument/2006/relationships/image" Target="../media/image147.png"/><Relationship Id="rId10" Type="http://schemas.openxmlformats.org/officeDocument/2006/relationships/image" Target="../media/image159.png"/><Relationship Id="rId13" Type="http://schemas.openxmlformats.org/officeDocument/2006/relationships/image" Target="../media/image142.png"/><Relationship Id="rId12" Type="http://schemas.openxmlformats.org/officeDocument/2006/relationships/image" Target="../media/image166.pn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7.png"/><Relationship Id="rId4" Type="http://schemas.openxmlformats.org/officeDocument/2006/relationships/image" Target="../media/image163.jpg"/><Relationship Id="rId9" Type="http://schemas.openxmlformats.org/officeDocument/2006/relationships/image" Target="../media/image140.png"/><Relationship Id="rId15" Type="http://schemas.openxmlformats.org/officeDocument/2006/relationships/image" Target="../media/image144.png"/><Relationship Id="rId14" Type="http://schemas.openxmlformats.org/officeDocument/2006/relationships/image" Target="../media/image180.png"/><Relationship Id="rId17" Type="http://schemas.openxmlformats.org/officeDocument/2006/relationships/image" Target="../media/image127.png"/><Relationship Id="rId16" Type="http://schemas.openxmlformats.org/officeDocument/2006/relationships/image" Target="../media/image143.png"/><Relationship Id="rId5" Type="http://schemas.openxmlformats.org/officeDocument/2006/relationships/image" Target="../media/image495.png"/><Relationship Id="rId19" Type="http://schemas.openxmlformats.org/officeDocument/2006/relationships/image" Target="../media/image158.png"/><Relationship Id="rId6" Type="http://schemas.openxmlformats.org/officeDocument/2006/relationships/image" Target="../media/image174.jpg"/><Relationship Id="rId18" Type="http://schemas.openxmlformats.org/officeDocument/2006/relationships/image" Target="../media/image126.png"/><Relationship Id="rId7" Type="http://schemas.openxmlformats.org/officeDocument/2006/relationships/image" Target="../media/image26.png"/><Relationship Id="rId8" Type="http://schemas.openxmlformats.org/officeDocument/2006/relationships/image" Target="../media/image138.png"/></Relationships>
</file>

<file path=ppt/slides/_rels/slide25.xml.rels><?xml version="1.0" encoding="UTF-8" standalone="yes"?><Relationships xmlns="http://schemas.openxmlformats.org/package/2006/relationships"><Relationship Id="rId11" Type="http://schemas.openxmlformats.org/officeDocument/2006/relationships/image" Target="../media/image126.png"/><Relationship Id="rId10" Type="http://schemas.openxmlformats.org/officeDocument/2006/relationships/image" Target="../media/image127.png"/><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99.png"/><Relationship Id="rId4" Type="http://schemas.openxmlformats.org/officeDocument/2006/relationships/image" Target="../media/image149.jpg"/><Relationship Id="rId9" Type="http://schemas.openxmlformats.org/officeDocument/2006/relationships/image" Target="../media/image26.png"/><Relationship Id="rId5" Type="http://schemas.openxmlformats.org/officeDocument/2006/relationships/image" Target="../media/image248.png"/><Relationship Id="rId6" Type="http://schemas.openxmlformats.org/officeDocument/2006/relationships/image" Target="../media/image150.jpg"/><Relationship Id="rId7" Type="http://schemas.openxmlformats.org/officeDocument/2006/relationships/image" Target="../media/image192.png"/><Relationship Id="rId8" Type="http://schemas.openxmlformats.org/officeDocument/2006/relationships/image" Target="../media/image151.jpg"/></Relationships>
</file>

<file path=ppt/slides/_rels/slide26.xml.rels><?xml version="1.0" encoding="UTF-8" standalone="yes"?><Relationships xmlns="http://schemas.openxmlformats.org/package/2006/relationships"><Relationship Id="rId11" Type="http://schemas.openxmlformats.org/officeDocument/2006/relationships/image" Target="../media/image161.png"/><Relationship Id="rId10" Type="http://schemas.openxmlformats.org/officeDocument/2006/relationships/image" Target="../media/image162.png"/><Relationship Id="rId13" Type="http://schemas.openxmlformats.org/officeDocument/2006/relationships/image" Target="../media/image164.png"/><Relationship Id="rId12"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53.png"/><Relationship Id="rId4" Type="http://schemas.openxmlformats.org/officeDocument/2006/relationships/image" Target="../media/image154.png"/><Relationship Id="rId9" Type="http://schemas.openxmlformats.org/officeDocument/2006/relationships/image" Target="../media/image160.png"/><Relationship Id="rId15" Type="http://schemas.openxmlformats.org/officeDocument/2006/relationships/image" Target="../media/image165.png"/><Relationship Id="rId14" Type="http://schemas.openxmlformats.org/officeDocument/2006/relationships/image" Target="../media/image293.png"/><Relationship Id="rId17" Type="http://schemas.openxmlformats.org/officeDocument/2006/relationships/image" Target="../media/image169.png"/><Relationship Id="rId16" Type="http://schemas.openxmlformats.org/officeDocument/2006/relationships/image" Target="../media/image168.png"/><Relationship Id="rId5" Type="http://schemas.openxmlformats.org/officeDocument/2006/relationships/image" Target="../media/image196.png"/><Relationship Id="rId19" Type="http://schemas.openxmlformats.org/officeDocument/2006/relationships/image" Target="../media/image126.png"/><Relationship Id="rId6" Type="http://schemas.openxmlformats.org/officeDocument/2006/relationships/image" Target="../media/image156.jpg"/><Relationship Id="rId18" Type="http://schemas.openxmlformats.org/officeDocument/2006/relationships/image" Target="../media/image127.png"/><Relationship Id="rId7" Type="http://schemas.openxmlformats.org/officeDocument/2006/relationships/image" Target="../media/image155.png"/><Relationship Id="rId8" Type="http://schemas.openxmlformats.org/officeDocument/2006/relationships/image" Target="../media/image157.png"/></Relationships>
</file>

<file path=ppt/slides/_rels/slide27.xml.rels><?xml version="1.0" encoding="UTF-8" standalone="yes"?><Relationships xmlns="http://schemas.openxmlformats.org/package/2006/relationships"><Relationship Id="rId10" Type="http://schemas.openxmlformats.org/officeDocument/2006/relationships/image" Target="../media/image186.png"/><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127.png"/><Relationship Id="rId9" Type="http://schemas.openxmlformats.org/officeDocument/2006/relationships/image" Target="../media/image172.png"/><Relationship Id="rId5" Type="http://schemas.openxmlformats.org/officeDocument/2006/relationships/image" Target="../media/image126.png"/><Relationship Id="rId6" Type="http://schemas.openxmlformats.org/officeDocument/2006/relationships/image" Target="../media/image170.png"/><Relationship Id="rId7" Type="http://schemas.openxmlformats.org/officeDocument/2006/relationships/image" Target="../media/image200.png"/><Relationship Id="rId8" Type="http://schemas.openxmlformats.org/officeDocument/2006/relationships/image" Target="../media/image175.png"/></Relationships>
</file>

<file path=ppt/slides/_rels/slide28.xml.rels><?xml version="1.0" encoding="UTF-8" standalone="yes"?><Relationships xmlns="http://schemas.openxmlformats.org/package/2006/relationships"><Relationship Id="rId11" Type="http://schemas.openxmlformats.org/officeDocument/2006/relationships/image" Target="../media/image172.png"/><Relationship Id="rId10" Type="http://schemas.openxmlformats.org/officeDocument/2006/relationships/image" Target="../media/image175.png"/><Relationship Id="rId13" Type="http://schemas.openxmlformats.org/officeDocument/2006/relationships/image" Target="../media/image183.png"/><Relationship Id="rId12" Type="http://schemas.openxmlformats.org/officeDocument/2006/relationships/image" Target="../media/image186.pn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73.png"/><Relationship Id="rId4" Type="http://schemas.openxmlformats.org/officeDocument/2006/relationships/image" Target="../media/image178.png"/><Relationship Id="rId9" Type="http://schemas.openxmlformats.org/officeDocument/2006/relationships/image" Target="../media/image200.png"/><Relationship Id="rId14" Type="http://schemas.openxmlformats.org/officeDocument/2006/relationships/image" Target="../media/image182.jpg"/><Relationship Id="rId5" Type="http://schemas.openxmlformats.org/officeDocument/2006/relationships/image" Target="../media/image26.png"/><Relationship Id="rId6" Type="http://schemas.openxmlformats.org/officeDocument/2006/relationships/image" Target="../media/image127.png"/><Relationship Id="rId7" Type="http://schemas.openxmlformats.org/officeDocument/2006/relationships/image" Target="../media/image126.png"/><Relationship Id="rId8" Type="http://schemas.openxmlformats.org/officeDocument/2006/relationships/image" Target="../media/image170.png"/></Relationships>
</file>

<file path=ppt/slides/_rels/slide29.xml.rels><?xml version="1.0" encoding="UTF-8" standalone="yes"?><Relationships xmlns="http://schemas.openxmlformats.org/package/2006/relationships"><Relationship Id="rId10" Type="http://schemas.openxmlformats.org/officeDocument/2006/relationships/image" Target="../media/image228.png"/><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127.png"/><Relationship Id="rId9" Type="http://schemas.openxmlformats.org/officeDocument/2006/relationships/image" Target="../media/image193.png"/><Relationship Id="rId5" Type="http://schemas.openxmlformats.org/officeDocument/2006/relationships/image" Target="../media/image126.png"/><Relationship Id="rId6" Type="http://schemas.openxmlformats.org/officeDocument/2006/relationships/image" Target="../media/image198.png"/><Relationship Id="rId7" Type="http://schemas.openxmlformats.org/officeDocument/2006/relationships/image" Target="../media/image181.png"/><Relationship Id="rId8" Type="http://schemas.openxmlformats.org/officeDocument/2006/relationships/image" Target="../media/image1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9.png"/><Relationship Id="rId9" Type="http://schemas.openxmlformats.org/officeDocument/2006/relationships/image" Target="../media/image26.png"/><Relationship Id="rId5" Type="http://schemas.openxmlformats.org/officeDocument/2006/relationships/image" Target="../media/image8.png"/><Relationship Id="rId6" Type="http://schemas.openxmlformats.org/officeDocument/2006/relationships/image" Target="../media/image43.png"/><Relationship Id="rId7" Type="http://schemas.openxmlformats.org/officeDocument/2006/relationships/image" Target="../media/image11.png"/><Relationship Id="rId8" Type="http://schemas.openxmlformats.org/officeDocument/2006/relationships/image" Target="../media/image5.png"/></Relationships>
</file>

<file path=ppt/slides/_rels/slide30.xml.rels><?xml version="1.0" encoding="UTF-8" standalone="yes"?><Relationships xmlns="http://schemas.openxmlformats.org/package/2006/relationships"><Relationship Id="rId11" Type="http://schemas.openxmlformats.org/officeDocument/2006/relationships/image" Target="../media/image126.png"/><Relationship Id="rId10" Type="http://schemas.openxmlformats.org/officeDocument/2006/relationships/image" Target="../media/image127.png"/><Relationship Id="rId13" Type="http://schemas.openxmlformats.org/officeDocument/2006/relationships/image" Target="../media/image195.png"/><Relationship Id="rId12" Type="http://schemas.openxmlformats.org/officeDocument/2006/relationships/image" Target="../media/image211.png"/><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85.png"/><Relationship Id="rId4" Type="http://schemas.openxmlformats.org/officeDocument/2006/relationships/image" Target="../media/image231.png"/><Relationship Id="rId9" Type="http://schemas.openxmlformats.org/officeDocument/2006/relationships/image" Target="../media/image26.png"/><Relationship Id="rId15" Type="http://schemas.openxmlformats.org/officeDocument/2006/relationships/image" Target="../media/image194.png"/><Relationship Id="rId14" Type="http://schemas.openxmlformats.org/officeDocument/2006/relationships/image" Target="../media/image197.png"/><Relationship Id="rId5" Type="http://schemas.openxmlformats.org/officeDocument/2006/relationships/image" Target="../media/image208.png"/><Relationship Id="rId6" Type="http://schemas.openxmlformats.org/officeDocument/2006/relationships/image" Target="../media/image189.png"/><Relationship Id="rId7" Type="http://schemas.openxmlformats.org/officeDocument/2006/relationships/image" Target="../media/image191.png"/><Relationship Id="rId8" Type="http://schemas.openxmlformats.org/officeDocument/2006/relationships/image" Target="../media/image18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2.png"/><Relationship Id="rId4" Type="http://schemas.openxmlformats.org/officeDocument/2006/relationships/image" Target="../media/image210.png"/><Relationship Id="rId9" Type="http://schemas.openxmlformats.org/officeDocument/2006/relationships/image" Target="../media/image207.png"/><Relationship Id="rId5" Type="http://schemas.openxmlformats.org/officeDocument/2006/relationships/image" Target="../media/image204.png"/><Relationship Id="rId6" Type="http://schemas.openxmlformats.org/officeDocument/2006/relationships/image" Target="../media/image127.png"/><Relationship Id="rId7" Type="http://schemas.openxmlformats.org/officeDocument/2006/relationships/image" Target="../media/image126.png"/><Relationship Id="rId8" Type="http://schemas.openxmlformats.org/officeDocument/2006/relationships/image" Target="../media/image218.png"/></Relationships>
</file>

<file path=ppt/slides/_rels/slide32.xml.rels><?xml version="1.0" encoding="UTF-8" standalone="yes"?><Relationships xmlns="http://schemas.openxmlformats.org/package/2006/relationships"><Relationship Id="rId11" Type="http://schemas.openxmlformats.org/officeDocument/2006/relationships/image" Target="../media/image241.png"/><Relationship Id="rId10" Type="http://schemas.openxmlformats.org/officeDocument/2006/relationships/image" Target="../media/image26.png"/><Relationship Id="rId13" Type="http://schemas.openxmlformats.org/officeDocument/2006/relationships/image" Target="../media/image213.png"/><Relationship Id="rId12" Type="http://schemas.openxmlformats.org/officeDocument/2006/relationships/image" Target="../media/image292.png"/><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1.png"/><Relationship Id="rId4" Type="http://schemas.openxmlformats.org/officeDocument/2006/relationships/image" Target="../media/image232.png"/><Relationship Id="rId9" Type="http://schemas.openxmlformats.org/officeDocument/2006/relationships/image" Target="../media/image205.png"/><Relationship Id="rId15" Type="http://schemas.openxmlformats.org/officeDocument/2006/relationships/image" Target="../media/image126.png"/><Relationship Id="rId14" Type="http://schemas.openxmlformats.org/officeDocument/2006/relationships/image" Target="../media/image127.png"/><Relationship Id="rId5" Type="http://schemas.openxmlformats.org/officeDocument/2006/relationships/image" Target="../media/image203.png"/><Relationship Id="rId6" Type="http://schemas.openxmlformats.org/officeDocument/2006/relationships/image" Target="../media/image209.png"/><Relationship Id="rId7" Type="http://schemas.openxmlformats.org/officeDocument/2006/relationships/image" Target="../media/image206.png"/><Relationship Id="rId8" Type="http://schemas.openxmlformats.org/officeDocument/2006/relationships/image" Target="../media/image250.png"/></Relationships>
</file>

<file path=ppt/slides/_rels/slide33.xml.rels><?xml version="1.0" encoding="UTF-8" standalone="yes"?><Relationships xmlns="http://schemas.openxmlformats.org/package/2006/relationships"><Relationship Id="rId11" Type="http://schemas.openxmlformats.org/officeDocument/2006/relationships/image" Target="../media/image220.png"/><Relationship Id="rId10" Type="http://schemas.openxmlformats.org/officeDocument/2006/relationships/image" Target="../media/image222.png"/><Relationship Id="rId13" Type="http://schemas.openxmlformats.org/officeDocument/2006/relationships/image" Target="../media/image127.png"/><Relationship Id="rId12"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12.png"/><Relationship Id="rId4" Type="http://schemas.openxmlformats.org/officeDocument/2006/relationships/image" Target="../media/image216.jpg"/><Relationship Id="rId9" Type="http://schemas.openxmlformats.org/officeDocument/2006/relationships/image" Target="../media/image221.png"/><Relationship Id="rId14" Type="http://schemas.openxmlformats.org/officeDocument/2006/relationships/image" Target="../media/image126.png"/><Relationship Id="rId5" Type="http://schemas.openxmlformats.org/officeDocument/2006/relationships/image" Target="../media/image214.png"/><Relationship Id="rId6" Type="http://schemas.openxmlformats.org/officeDocument/2006/relationships/image" Target="../media/image215.png"/><Relationship Id="rId7" Type="http://schemas.openxmlformats.org/officeDocument/2006/relationships/image" Target="../media/image217.png"/><Relationship Id="rId8" Type="http://schemas.openxmlformats.org/officeDocument/2006/relationships/image" Target="../media/image219.png"/></Relationships>
</file>

<file path=ppt/slides/_rels/slide34.xml.rels><?xml version="1.0" encoding="UTF-8" standalone="yes"?><Relationships xmlns="http://schemas.openxmlformats.org/package/2006/relationships"><Relationship Id="rId11" Type="http://schemas.openxmlformats.org/officeDocument/2006/relationships/image" Target="../media/image127.png"/><Relationship Id="rId10" Type="http://schemas.openxmlformats.org/officeDocument/2006/relationships/image" Target="../media/image259.png"/><Relationship Id="rId12" Type="http://schemas.openxmlformats.org/officeDocument/2006/relationships/image" Target="../media/image126.png"/><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23.png"/><Relationship Id="rId4" Type="http://schemas.openxmlformats.org/officeDocument/2006/relationships/image" Target="../media/image224.png"/><Relationship Id="rId9" Type="http://schemas.openxmlformats.org/officeDocument/2006/relationships/image" Target="../media/image235.png"/><Relationship Id="rId5" Type="http://schemas.openxmlformats.org/officeDocument/2006/relationships/image" Target="../media/image26.png"/><Relationship Id="rId6" Type="http://schemas.openxmlformats.org/officeDocument/2006/relationships/image" Target="../media/image263.png"/><Relationship Id="rId7" Type="http://schemas.openxmlformats.org/officeDocument/2006/relationships/image" Target="../media/image225.png"/><Relationship Id="rId8" Type="http://schemas.openxmlformats.org/officeDocument/2006/relationships/image" Target="../media/image226.png"/></Relationships>
</file>

<file path=ppt/slides/_rels/slide35.xml.rels><?xml version="1.0" encoding="UTF-8" standalone="yes"?><Relationships xmlns="http://schemas.openxmlformats.org/package/2006/relationships"><Relationship Id="rId11" Type="http://schemas.openxmlformats.org/officeDocument/2006/relationships/image" Target="../media/image236.png"/><Relationship Id="rId10" Type="http://schemas.openxmlformats.org/officeDocument/2006/relationships/image" Target="../media/image246.png"/><Relationship Id="rId13" Type="http://schemas.openxmlformats.org/officeDocument/2006/relationships/image" Target="../media/image237.png"/><Relationship Id="rId12" Type="http://schemas.openxmlformats.org/officeDocument/2006/relationships/image" Target="../media/image267.png"/><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55.png"/><Relationship Id="rId4" Type="http://schemas.openxmlformats.org/officeDocument/2006/relationships/image" Target="../media/image227.png"/><Relationship Id="rId9" Type="http://schemas.openxmlformats.org/officeDocument/2006/relationships/image" Target="../media/image26.png"/><Relationship Id="rId15" Type="http://schemas.openxmlformats.org/officeDocument/2006/relationships/image" Target="../media/image126.png"/><Relationship Id="rId14" Type="http://schemas.openxmlformats.org/officeDocument/2006/relationships/image" Target="../media/image127.png"/><Relationship Id="rId5" Type="http://schemas.openxmlformats.org/officeDocument/2006/relationships/image" Target="../media/image230.png"/><Relationship Id="rId6" Type="http://schemas.openxmlformats.org/officeDocument/2006/relationships/image" Target="../media/image229.png"/><Relationship Id="rId7" Type="http://schemas.openxmlformats.org/officeDocument/2006/relationships/image" Target="../media/image234.png"/><Relationship Id="rId8" Type="http://schemas.openxmlformats.org/officeDocument/2006/relationships/image" Target="../media/image2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png"/><Relationship Id="rId4" Type="http://schemas.openxmlformats.org/officeDocument/2006/relationships/image" Target="../media/image127.png"/><Relationship Id="rId9" Type="http://schemas.openxmlformats.org/officeDocument/2006/relationships/image" Target="../media/image186.png"/><Relationship Id="rId5" Type="http://schemas.openxmlformats.org/officeDocument/2006/relationships/image" Target="../media/image126.png"/><Relationship Id="rId6" Type="http://schemas.openxmlformats.org/officeDocument/2006/relationships/image" Target="../media/image170.png"/><Relationship Id="rId7" Type="http://schemas.openxmlformats.org/officeDocument/2006/relationships/image" Target="../media/image200.png"/><Relationship Id="rId8" Type="http://schemas.openxmlformats.org/officeDocument/2006/relationships/image" Target="../media/image172.png"/></Relationships>
</file>

<file path=ppt/slides/_rels/slide37.xml.rels><?xml version="1.0" encoding="UTF-8" standalone="yes"?><Relationships xmlns="http://schemas.openxmlformats.org/package/2006/relationships"><Relationship Id="rId11" Type="http://schemas.openxmlformats.org/officeDocument/2006/relationships/image" Target="../media/image258.png"/><Relationship Id="rId10" Type="http://schemas.openxmlformats.org/officeDocument/2006/relationships/image" Target="../media/image238.png"/><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127.png"/><Relationship Id="rId9" Type="http://schemas.openxmlformats.org/officeDocument/2006/relationships/image" Target="../media/image186.png"/><Relationship Id="rId5" Type="http://schemas.openxmlformats.org/officeDocument/2006/relationships/image" Target="../media/image126.png"/><Relationship Id="rId6" Type="http://schemas.openxmlformats.org/officeDocument/2006/relationships/image" Target="../media/image170.png"/><Relationship Id="rId7" Type="http://schemas.openxmlformats.org/officeDocument/2006/relationships/image" Target="../media/image200.png"/><Relationship Id="rId8" Type="http://schemas.openxmlformats.org/officeDocument/2006/relationships/image" Target="../media/image172.png"/></Relationships>
</file>

<file path=ppt/slides/_rels/slide38.xml.rels><?xml version="1.0" encoding="UTF-8" standalone="yes"?><Relationships xmlns="http://schemas.openxmlformats.org/package/2006/relationships"><Relationship Id="rId11" Type="http://schemas.openxmlformats.org/officeDocument/2006/relationships/image" Target="../media/image247.png"/><Relationship Id="rId10" Type="http://schemas.openxmlformats.org/officeDocument/2006/relationships/image" Target="../media/image273.png"/><Relationship Id="rId13" Type="http://schemas.openxmlformats.org/officeDocument/2006/relationships/image" Target="../media/image252.png"/><Relationship Id="rId12" Type="http://schemas.openxmlformats.org/officeDocument/2006/relationships/image" Target="../media/image249.png"/><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19.png"/><Relationship Id="rId4" Type="http://schemas.openxmlformats.org/officeDocument/2006/relationships/image" Target="../media/image243.jpg"/><Relationship Id="rId9" Type="http://schemas.openxmlformats.org/officeDocument/2006/relationships/image" Target="../media/image245.png"/><Relationship Id="rId15" Type="http://schemas.openxmlformats.org/officeDocument/2006/relationships/image" Target="../media/image251.png"/><Relationship Id="rId14" Type="http://schemas.openxmlformats.org/officeDocument/2006/relationships/image" Target="../media/image253.png"/><Relationship Id="rId17" Type="http://schemas.openxmlformats.org/officeDocument/2006/relationships/image" Target="../media/image127.png"/><Relationship Id="rId16" Type="http://schemas.openxmlformats.org/officeDocument/2006/relationships/image" Target="../media/image26.png"/><Relationship Id="rId5" Type="http://schemas.openxmlformats.org/officeDocument/2006/relationships/image" Target="../media/image239.png"/><Relationship Id="rId6" Type="http://schemas.openxmlformats.org/officeDocument/2006/relationships/image" Target="../media/image240.png"/><Relationship Id="rId18" Type="http://schemas.openxmlformats.org/officeDocument/2006/relationships/image" Target="../media/image126.png"/><Relationship Id="rId7" Type="http://schemas.openxmlformats.org/officeDocument/2006/relationships/image" Target="../media/image242.png"/><Relationship Id="rId8" Type="http://schemas.openxmlformats.org/officeDocument/2006/relationships/image" Target="../media/image2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png"/><Relationship Id="rId4" Type="http://schemas.openxmlformats.org/officeDocument/2006/relationships/image" Target="../media/image127.png"/><Relationship Id="rId9" Type="http://schemas.openxmlformats.org/officeDocument/2006/relationships/image" Target="../media/image186.png"/><Relationship Id="rId5" Type="http://schemas.openxmlformats.org/officeDocument/2006/relationships/image" Target="../media/image126.png"/><Relationship Id="rId6" Type="http://schemas.openxmlformats.org/officeDocument/2006/relationships/image" Target="../media/image170.png"/><Relationship Id="rId7" Type="http://schemas.openxmlformats.org/officeDocument/2006/relationships/image" Target="../media/image200.png"/><Relationship Id="rId8" Type="http://schemas.openxmlformats.org/officeDocument/2006/relationships/image" Target="../media/image1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9.png"/><Relationship Id="rId5" Type="http://schemas.openxmlformats.org/officeDocument/2006/relationships/image" Target="../media/image59.png"/><Relationship Id="rId6"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6.png"/><Relationship Id="rId4" Type="http://schemas.openxmlformats.org/officeDocument/2006/relationships/image" Target="../media/image127.png"/><Relationship Id="rId9" Type="http://schemas.openxmlformats.org/officeDocument/2006/relationships/image" Target="../media/image186.png"/><Relationship Id="rId5" Type="http://schemas.openxmlformats.org/officeDocument/2006/relationships/image" Target="../media/image126.png"/><Relationship Id="rId6" Type="http://schemas.openxmlformats.org/officeDocument/2006/relationships/image" Target="../media/image170.png"/><Relationship Id="rId7" Type="http://schemas.openxmlformats.org/officeDocument/2006/relationships/image" Target="../media/image200.png"/><Relationship Id="rId8" Type="http://schemas.openxmlformats.org/officeDocument/2006/relationships/image" Target="../media/image172.png"/></Relationships>
</file>

<file path=ppt/slides/_rels/slide41.xml.rels><?xml version="1.0" encoding="UTF-8" standalone="yes"?><Relationships xmlns="http://schemas.openxmlformats.org/package/2006/relationships"><Relationship Id="rId11" Type="http://schemas.openxmlformats.org/officeDocument/2006/relationships/image" Target="../media/image127.png"/><Relationship Id="rId10" Type="http://schemas.openxmlformats.org/officeDocument/2006/relationships/image" Target="../media/image26.png"/><Relationship Id="rId12" Type="http://schemas.openxmlformats.org/officeDocument/2006/relationships/image" Target="../media/image126.png"/><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16.png"/><Relationship Id="rId4" Type="http://schemas.openxmlformats.org/officeDocument/2006/relationships/image" Target="../media/image254.png"/><Relationship Id="rId9" Type="http://schemas.openxmlformats.org/officeDocument/2006/relationships/image" Target="../media/image260.png"/><Relationship Id="rId5" Type="http://schemas.openxmlformats.org/officeDocument/2006/relationships/image" Target="../media/image332.png"/><Relationship Id="rId6" Type="http://schemas.openxmlformats.org/officeDocument/2006/relationships/image" Target="../media/image256.jpg"/><Relationship Id="rId7" Type="http://schemas.openxmlformats.org/officeDocument/2006/relationships/image" Target="../media/image257.png"/><Relationship Id="rId8" Type="http://schemas.openxmlformats.org/officeDocument/2006/relationships/image" Target="../media/image255.png"/></Relationships>
</file>

<file path=ppt/slides/_rels/slide42.xml.rels><?xml version="1.0" encoding="UTF-8" standalone="yes"?><Relationships xmlns="http://schemas.openxmlformats.org/package/2006/relationships"><Relationship Id="rId11" Type="http://schemas.openxmlformats.org/officeDocument/2006/relationships/image" Target="../media/image286.png"/><Relationship Id="rId10" Type="http://schemas.openxmlformats.org/officeDocument/2006/relationships/image" Target="../media/image26.png"/><Relationship Id="rId13" Type="http://schemas.openxmlformats.org/officeDocument/2006/relationships/image" Target="../media/image266.png"/><Relationship Id="rId12" Type="http://schemas.openxmlformats.org/officeDocument/2006/relationships/image" Target="../media/image265.png"/><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64.png"/><Relationship Id="rId4" Type="http://schemas.openxmlformats.org/officeDocument/2006/relationships/image" Target="../media/image262.png"/><Relationship Id="rId9" Type="http://schemas.openxmlformats.org/officeDocument/2006/relationships/image" Target="../media/image275.png"/><Relationship Id="rId15" Type="http://schemas.openxmlformats.org/officeDocument/2006/relationships/image" Target="../media/image126.png"/><Relationship Id="rId14" Type="http://schemas.openxmlformats.org/officeDocument/2006/relationships/image" Target="../media/image127.png"/><Relationship Id="rId5" Type="http://schemas.openxmlformats.org/officeDocument/2006/relationships/image" Target="../media/image278.png"/><Relationship Id="rId6" Type="http://schemas.openxmlformats.org/officeDocument/2006/relationships/image" Target="../media/image261.png"/><Relationship Id="rId7" Type="http://schemas.openxmlformats.org/officeDocument/2006/relationships/image" Target="../media/image271.png"/><Relationship Id="rId8" Type="http://schemas.openxmlformats.org/officeDocument/2006/relationships/image" Target="../media/image290.png"/></Relationships>
</file>

<file path=ppt/slides/_rels/slide43.xml.rels><?xml version="1.0" encoding="UTF-8" standalone="yes"?><Relationships xmlns="http://schemas.openxmlformats.org/package/2006/relationships"><Relationship Id="rId11" Type="http://schemas.openxmlformats.org/officeDocument/2006/relationships/image" Target="../media/image277.png"/><Relationship Id="rId10" Type="http://schemas.openxmlformats.org/officeDocument/2006/relationships/image" Target="../media/image274.png"/><Relationship Id="rId13" Type="http://schemas.openxmlformats.org/officeDocument/2006/relationships/image" Target="../media/image280.png"/><Relationship Id="rId12" Type="http://schemas.openxmlformats.org/officeDocument/2006/relationships/image" Target="../media/image314.png"/><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68.png"/><Relationship Id="rId4" Type="http://schemas.openxmlformats.org/officeDocument/2006/relationships/image" Target="../media/image269.png"/><Relationship Id="rId9" Type="http://schemas.openxmlformats.org/officeDocument/2006/relationships/image" Target="../media/image276.png"/><Relationship Id="rId15" Type="http://schemas.openxmlformats.org/officeDocument/2006/relationships/image" Target="../media/image303.png"/><Relationship Id="rId14" Type="http://schemas.openxmlformats.org/officeDocument/2006/relationships/image" Target="../media/image289.png"/><Relationship Id="rId17" Type="http://schemas.openxmlformats.org/officeDocument/2006/relationships/image" Target="../media/image282.png"/><Relationship Id="rId16" Type="http://schemas.openxmlformats.org/officeDocument/2006/relationships/image" Target="../media/image279.png"/><Relationship Id="rId5" Type="http://schemas.openxmlformats.org/officeDocument/2006/relationships/image" Target="../media/image270.jpg"/><Relationship Id="rId19" Type="http://schemas.openxmlformats.org/officeDocument/2006/relationships/image" Target="../media/image126.png"/><Relationship Id="rId6" Type="http://schemas.openxmlformats.org/officeDocument/2006/relationships/image" Target="../media/image26.png"/><Relationship Id="rId18" Type="http://schemas.openxmlformats.org/officeDocument/2006/relationships/image" Target="../media/image127.png"/><Relationship Id="rId7" Type="http://schemas.openxmlformats.org/officeDocument/2006/relationships/image" Target="../media/image281.png"/><Relationship Id="rId8" Type="http://schemas.openxmlformats.org/officeDocument/2006/relationships/image" Target="../media/image272.png"/></Relationships>
</file>

<file path=ppt/slides/_rels/slide44.xml.rels><?xml version="1.0" encoding="UTF-8" standalone="yes"?><Relationships xmlns="http://schemas.openxmlformats.org/package/2006/relationships"><Relationship Id="rId11" Type="http://schemas.openxmlformats.org/officeDocument/2006/relationships/image" Target="../media/image287.png"/><Relationship Id="rId10" Type="http://schemas.openxmlformats.org/officeDocument/2006/relationships/image" Target="../media/image307.jpg"/><Relationship Id="rId13" Type="http://schemas.openxmlformats.org/officeDocument/2006/relationships/image" Target="../media/image291.png"/><Relationship Id="rId12" Type="http://schemas.openxmlformats.org/officeDocument/2006/relationships/image" Target="../media/image288.png"/><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83.png"/><Relationship Id="rId4" Type="http://schemas.openxmlformats.org/officeDocument/2006/relationships/image" Target="../media/image304.jpg"/><Relationship Id="rId9" Type="http://schemas.openxmlformats.org/officeDocument/2006/relationships/image" Target="../media/image284.png"/><Relationship Id="rId15" Type="http://schemas.openxmlformats.org/officeDocument/2006/relationships/image" Target="../media/image325.png"/><Relationship Id="rId14" Type="http://schemas.openxmlformats.org/officeDocument/2006/relationships/image" Target="../media/image294.png"/><Relationship Id="rId17" Type="http://schemas.openxmlformats.org/officeDocument/2006/relationships/image" Target="../media/image298.png"/><Relationship Id="rId16" Type="http://schemas.openxmlformats.org/officeDocument/2006/relationships/image" Target="../media/image309.png"/><Relationship Id="rId5" Type="http://schemas.openxmlformats.org/officeDocument/2006/relationships/image" Target="../media/image285.png"/><Relationship Id="rId19" Type="http://schemas.openxmlformats.org/officeDocument/2006/relationships/image" Target="../media/image295.png"/><Relationship Id="rId6" Type="http://schemas.openxmlformats.org/officeDocument/2006/relationships/image" Target="../media/image26.png"/><Relationship Id="rId18" Type="http://schemas.openxmlformats.org/officeDocument/2006/relationships/image" Target="../media/image306.jpg"/><Relationship Id="rId7" Type="http://schemas.openxmlformats.org/officeDocument/2006/relationships/image" Target="../media/image127.png"/><Relationship Id="rId8" Type="http://schemas.openxmlformats.org/officeDocument/2006/relationships/image" Target="../media/image126.png"/></Relationships>
</file>

<file path=ppt/slides/_rels/slide45.xml.rels><?xml version="1.0" encoding="UTF-8" standalone="yes"?><Relationships xmlns="http://schemas.openxmlformats.org/package/2006/relationships"><Relationship Id="rId11" Type="http://schemas.openxmlformats.org/officeDocument/2006/relationships/image" Target="../media/image322.png"/><Relationship Id="rId10" Type="http://schemas.openxmlformats.org/officeDocument/2006/relationships/image" Target="../media/image302.png"/><Relationship Id="rId13" Type="http://schemas.openxmlformats.org/officeDocument/2006/relationships/image" Target="../media/image305.jpg"/><Relationship Id="rId12" Type="http://schemas.openxmlformats.org/officeDocument/2006/relationships/image" Target="../media/image301.png"/><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6.png"/><Relationship Id="rId4" Type="http://schemas.openxmlformats.org/officeDocument/2006/relationships/image" Target="../media/image127.png"/><Relationship Id="rId9" Type="http://schemas.openxmlformats.org/officeDocument/2006/relationships/image" Target="../media/image300.png"/><Relationship Id="rId15" Type="http://schemas.openxmlformats.org/officeDocument/2006/relationships/image" Target="../media/image308.jpg"/><Relationship Id="rId14" Type="http://schemas.openxmlformats.org/officeDocument/2006/relationships/image" Target="../media/image335.png"/><Relationship Id="rId17" Type="http://schemas.openxmlformats.org/officeDocument/2006/relationships/image" Target="../media/image311.jpg"/><Relationship Id="rId16" Type="http://schemas.openxmlformats.org/officeDocument/2006/relationships/image" Target="../media/image310.png"/><Relationship Id="rId5" Type="http://schemas.openxmlformats.org/officeDocument/2006/relationships/image" Target="../media/image126.png"/><Relationship Id="rId19" Type="http://schemas.openxmlformats.org/officeDocument/2006/relationships/image" Target="../media/image358.png"/><Relationship Id="rId6" Type="http://schemas.openxmlformats.org/officeDocument/2006/relationships/image" Target="../media/image296.png"/><Relationship Id="rId18" Type="http://schemas.openxmlformats.org/officeDocument/2006/relationships/image" Target="../media/image350.png"/><Relationship Id="rId7" Type="http://schemas.openxmlformats.org/officeDocument/2006/relationships/image" Target="../media/image297.png"/><Relationship Id="rId8" Type="http://schemas.openxmlformats.org/officeDocument/2006/relationships/image" Target="../media/image29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6.png"/><Relationship Id="rId4" Type="http://schemas.openxmlformats.org/officeDocument/2006/relationships/image" Target="../media/image127.png"/><Relationship Id="rId9" Type="http://schemas.openxmlformats.org/officeDocument/2006/relationships/image" Target="../media/image186.png"/><Relationship Id="rId5" Type="http://schemas.openxmlformats.org/officeDocument/2006/relationships/image" Target="../media/image126.png"/><Relationship Id="rId6" Type="http://schemas.openxmlformats.org/officeDocument/2006/relationships/image" Target="../media/image170.png"/><Relationship Id="rId7" Type="http://schemas.openxmlformats.org/officeDocument/2006/relationships/image" Target="../media/image200.png"/><Relationship Id="rId8" Type="http://schemas.openxmlformats.org/officeDocument/2006/relationships/image" Target="../media/image172.png"/></Relationships>
</file>

<file path=ppt/slides/_rels/slide47.xml.rels><?xml version="1.0" encoding="UTF-8" standalone="yes"?><Relationships xmlns="http://schemas.openxmlformats.org/package/2006/relationships"><Relationship Id="rId11" Type="http://schemas.openxmlformats.org/officeDocument/2006/relationships/image" Target="../media/image186.png"/><Relationship Id="rId10" Type="http://schemas.openxmlformats.org/officeDocument/2006/relationships/image" Target="../media/image172.png"/><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6.png"/><Relationship Id="rId4" Type="http://schemas.openxmlformats.org/officeDocument/2006/relationships/image" Target="../media/image127.png"/><Relationship Id="rId9" Type="http://schemas.openxmlformats.org/officeDocument/2006/relationships/image" Target="../media/image200.png"/><Relationship Id="rId5" Type="http://schemas.openxmlformats.org/officeDocument/2006/relationships/image" Target="../media/image126.png"/><Relationship Id="rId6" Type="http://schemas.openxmlformats.org/officeDocument/2006/relationships/image" Target="../media/image312.png"/><Relationship Id="rId7" Type="http://schemas.openxmlformats.org/officeDocument/2006/relationships/image" Target="../media/image313.jpg"/><Relationship Id="rId8" Type="http://schemas.openxmlformats.org/officeDocument/2006/relationships/image" Target="../media/image170.png"/></Relationships>
</file>

<file path=ppt/slides/_rels/slide48.xml.rels><?xml version="1.0" encoding="UTF-8" standalone="yes"?><Relationships xmlns="http://schemas.openxmlformats.org/package/2006/relationships"><Relationship Id="rId11" Type="http://schemas.openxmlformats.org/officeDocument/2006/relationships/image" Target="../media/image126.png"/><Relationship Id="rId10" Type="http://schemas.openxmlformats.org/officeDocument/2006/relationships/image" Target="../media/image127.png"/><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17.png"/><Relationship Id="rId4" Type="http://schemas.openxmlformats.org/officeDocument/2006/relationships/image" Target="../media/image330.png"/><Relationship Id="rId9" Type="http://schemas.openxmlformats.org/officeDocument/2006/relationships/image" Target="../media/image26.png"/><Relationship Id="rId5" Type="http://schemas.openxmlformats.org/officeDocument/2006/relationships/image" Target="../media/image315.png"/><Relationship Id="rId6" Type="http://schemas.openxmlformats.org/officeDocument/2006/relationships/image" Target="../media/image337.png"/><Relationship Id="rId7" Type="http://schemas.openxmlformats.org/officeDocument/2006/relationships/image" Target="../media/image318.png"/><Relationship Id="rId8" Type="http://schemas.openxmlformats.org/officeDocument/2006/relationships/image" Target="../media/image321.png"/></Relationships>
</file>

<file path=ppt/slides/_rels/slide49.xml.rels><?xml version="1.0" encoding="UTF-8" standalone="yes"?><Relationships xmlns="http://schemas.openxmlformats.org/package/2006/relationships"><Relationship Id="rId10" Type="http://schemas.openxmlformats.org/officeDocument/2006/relationships/image" Target="../media/image126.png"/><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20.png"/><Relationship Id="rId4" Type="http://schemas.openxmlformats.org/officeDocument/2006/relationships/image" Target="../media/image333.jpg"/><Relationship Id="rId9" Type="http://schemas.openxmlformats.org/officeDocument/2006/relationships/image" Target="../media/image127.png"/><Relationship Id="rId5" Type="http://schemas.openxmlformats.org/officeDocument/2006/relationships/image" Target="../media/image352.png"/><Relationship Id="rId6" Type="http://schemas.openxmlformats.org/officeDocument/2006/relationships/image" Target="../media/image346.png"/><Relationship Id="rId7" Type="http://schemas.openxmlformats.org/officeDocument/2006/relationships/image" Target="../media/image329.png"/><Relationship Id="rId8"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1" Type="http://schemas.openxmlformats.org/officeDocument/2006/relationships/image" Target="../media/image356.png"/><Relationship Id="rId10" Type="http://schemas.openxmlformats.org/officeDocument/2006/relationships/image" Target="../media/image338.png"/><Relationship Id="rId13" Type="http://schemas.openxmlformats.org/officeDocument/2006/relationships/image" Target="../media/image334.png"/><Relationship Id="rId12" Type="http://schemas.openxmlformats.org/officeDocument/2006/relationships/image" Target="../media/image331.png"/><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6.png"/><Relationship Id="rId4" Type="http://schemas.openxmlformats.org/officeDocument/2006/relationships/image" Target="../media/image323.png"/><Relationship Id="rId9" Type="http://schemas.openxmlformats.org/officeDocument/2006/relationships/image" Target="../media/image336.png"/><Relationship Id="rId15" Type="http://schemas.openxmlformats.org/officeDocument/2006/relationships/image" Target="../media/image126.png"/><Relationship Id="rId14" Type="http://schemas.openxmlformats.org/officeDocument/2006/relationships/image" Target="../media/image127.png"/><Relationship Id="rId5" Type="http://schemas.openxmlformats.org/officeDocument/2006/relationships/image" Target="../media/image324.png"/><Relationship Id="rId6" Type="http://schemas.openxmlformats.org/officeDocument/2006/relationships/image" Target="../media/image326.png"/><Relationship Id="rId7" Type="http://schemas.openxmlformats.org/officeDocument/2006/relationships/image" Target="../media/image327.png"/><Relationship Id="rId8" Type="http://schemas.openxmlformats.org/officeDocument/2006/relationships/image" Target="../media/image328.png"/></Relationships>
</file>

<file path=ppt/slides/_rels/slide51.xml.rels><?xml version="1.0" encoding="UTF-8" standalone="yes"?><Relationships xmlns="http://schemas.openxmlformats.org/package/2006/relationships"><Relationship Id="rId11" Type="http://schemas.openxmlformats.org/officeDocument/2006/relationships/image" Target="../media/image349.png"/><Relationship Id="rId10" Type="http://schemas.openxmlformats.org/officeDocument/2006/relationships/image" Target="../media/image398.jpg"/><Relationship Id="rId13" Type="http://schemas.openxmlformats.org/officeDocument/2006/relationships/image" Target="../media/image345.png"/><Relationship Id="rId12" Type="http://schemas.openxmlformats.org/officeDocument/2006/relationships/image" Target="../media/image379.png"/><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44.png"/><Relationship Id="rId4" Type="http://schemas.openxmlformats.org/officeDocument/2006/relationships/image" Target="../media/image340.png"/><Relationship Id="rId9" Type="http://schemas.openxmlformats.org/officeDocument/2006/relationships/image" Target="../media/image342.png"/><Relationship Id="rId15" Type="http://schemas.openxmlformats.org/officeDocument/2006/relationships/image" Target="../media/image127.png"/><Relationship Id="rId14" Type="http://schemas.openxmlformats.org/officeDocument/2006/relationships/image" Target="../media/image26.png"/><Relationship Id="rId16" Type="http://schemas.openxmlformats.org/officeDocument/2006/relationships/image" Target="../media/image126.png"/><Relationship Id="rId5" Type="http://schemas.openxmlformats.org/officeDocument/2006/relationships/image" Target="../media/image339.png"/><Relationship Id="rId6" Type="http://schemas.openxmlformats.org/officeDocument/2006/relationships/image" Target="../media/image367.png"/><Relationship Id="rId7" Type="http://schemas.openxmlformats.org/officeDocument/2006/relationships/image" Target="../media/image341.png"/><Relationship Id="rId8" Type="http://schemas.openxmlformats.org/officeDocument/2006/relationships/image" Target="../media/image343.png"/></Relationships>
</file>

<file path=ppt/slides/_rels/slide52.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353.jpg"/><Relationship Id="rId13" Type="http://schemas.openxmlformats.org/officeDocument/2006/relationships/image" Target="../media/image126.png"/><Relationship Id="rId12" Type="http://schemas.openxmlformats.org/officeDocument/2006/relationships/image" Target="../media/image127.png"/><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61.png"/><Relationship Id="rId4" Type="http://schemas.openxmlformats.org/officeDocument/2006/relationships/image" Target="../media/image378.png"/><Relationship Id="rId9" Type="http://schemas.openxmlformats.org/officeDocument/2006/relationships/image" Target="../media/image372.png"/><Relationship Id="rId5" Type="http://schemas.openxmlformats.org/officeDocument/2006/relationships/image" Target="../media/image348.png"/><Relationship Id="rId6" Type="http://schemas.openxmlformats.org/officeDocument/2006/relationships/image" Target="../media/image347.png"/><Relationship Id="rId7" Type="http://schemas.openxmlformats.org/officeDocument/2006/relationships/image" Target="../media/image354.jpg"/><Relationship Id="rId8" Type="http://schemas.openxmlformats.org/officeDocument/2006/relationships/image" Target="../media/image351.png"/></Relationships>
</file>

<file path=ppt/slides/_rels/slide53.xml.rels><?xml version="1.0" encoding="UTF-8" standalone="yes"?><Relationships xmlns="http://schemas.openxmlformats.org/package/2006/relationships"><Relationship Id="rId11" Type="http://schemas.openxmlformats.org/officeDocument/2006/relationships/image" Target="../media/image363.png"/><Relationship Id="rId10" Type="http://schemas.openxmlformats.org/officeDocument/2006/relationships/image" Target="../media/image365.png"/><Relationship Id="rId13" Type="http://schemas.openxmlformats.org/officeDocument/2006/relationships/image" Target="../media/image362.png"/><Relationship Id="rId12" Type="http://schemas.openxmlformats.org/officeDocument/2006/relationships/image" Target="../media/image364.png"/><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57.png"/><Relationship Id="rId4" Type="http://schemas.openxmlformats.org/officeDocument/2006/relationships/image" Target="../media/image359.png"/><Relationship Id="rId9" Type="http://schemas.openxmlformats.org/officeDocument/2006/relationships/image" Target="../media/image369.jpg"/><Relationship Id="rId15" Type="http://schemas.openxmlformats.org/officeDocument/2006/relationships/image" Target="../media/image127.png"/><Relationship Id="rId14" Type="http://schemas.openxmlformats.org/officeDocument/2006/relationships/image" Target="../media/image26.png"/><Relationship Id="rId16" Type="http://schemas.openxmlformats.org/officeDocument/2006/relationships/image" Target="../media/image126.png"/><Relationship Id="rId5" Type="http://schemas.openxmlformats.org/officeDocument/2006/relationships/image" Target="../media/image397.png"/><Relationship Id="rId6" Type="http://schemas.openxmlformats.org/officeDocument/2006/relationships/image" Target="../media/image360.png"/><Relationship Id="rId7" Type="http://schemas.openxmlformats.org/officeDocument/2006/relationships/image" Target="../media/image366.jpg"/><Relationship Id="rId8" Type="http://schemas.openxmlformats.org/officeDocument/2006/relationships/image" Target="../media/image419.png"/></Relationships>
</file>

<file path=ppt/slides/_rels/slide54.xml.rels><?xml version="1.0" encoding="UTF-8" standalone="yes"?><Relationships xmlns="http://schemas.openxmlformats.org/package/2006/relationships"><Relationship Id="rId11" Type="http://schemas.openxmlformats.org/officeDocument/2006/relationships/image" Target="../media/image376.png"/><Relationship Id="rId10" Type="http://schemas.openxmlformats.org/officeDocument/2006/relationships/image" Target="../media/image371.png"/><Relationship Id="rId13" Type="http://schemas.openxmlformats.org/officeDocument/2006/relationships/image" Target="../media/image126.png"/><Relationship Id="rId12" Type="http://schemas.openxmlformats.org/officeDocument/2006/relationships/image" Target="../media/image127.png"/><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68.png"/><Relationship Id="rId4" Type="http://schemas.openxmlformats.org/officeDocument/2006/relationships/image" Target="../media/image370.png"/><Relationship Id="rId9" Type="http://schemas.openxmlformats.org/officeDocument/2006/relationships/image" Target="../media/image26.png"/><Relationship Id="rId5" Type="http://schemas.openxmlformats.org/officeDocument/2006/relationships/image" Target="../media/image377.png"/><Relationship Id="rId6" Type="http://schemas.openxmlformats.org/officeDocument/2006/relationships/image" Target="../media/image375.png"/><Relationship Id="rId7" Type="http://schemas.openxmlformats.org/officeDocument/2006/relationships/image" Target="../media/image374.png"/><Relationship Id="rId8" Type="http://schemas.openxmlformats.org/officeDocument/2006/relationships/image" Target="../media/image334.png"/></Relationships>
</file>

<file path=ppt/slides/_rels/slide55.xml.rels><?xml version="1.0" encoding="UTF-8" standalone="yes"?><Relationships xmlns="http://schemas.openxmlformats.org/package/2006/relationships"><Relationship Id="rId11" Type="http://schemas.openxmlformats.org/officeDocument/2006/relationships/image" Target="../media/image383.png"/><Relationship Id="rId10" Type="http://schemas.openxmlformats.org/officeDocument/2006/relationships/image" Target="../media/image411.png"/><Relationship Id="rId13" Type="http://schemas.openxmlformats.org/officeDocument/2006/relationships/image" Target="../media/image127.png"/><Relationship Id="rId12"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75.png"/><Relationship Id="rId4" Type="http://schemas.openxmlformats.org/officeDocument/2006/relationships/image" Target="../media/image381.png"/><Relationship Id="rId9" Type="http://schemas.openxmlformats.org/officeDocument/2006/relationships/image" Target="../media/image387.png"/><Relationship Id="rId14" Type="http://schemas.openxmlformats.org/officeDocument/2006/relationships/image" Target="../media/image126.png"/><Relationship Id="rId5" Type="http://schemas.openxmlformats.org/officeDocument/2006/relationships/image" Target="../media/image382.png"/><Relationship Id="rId6" Type="http://schemas.openxmlformats.org/officeDocument/2006/relationships/image" Target="../media/image384.png"/><Relationship Id="rId7" Type="http://schemas.openxmlformats.org/officeDocument/2006/relationships/image" Target="../media/image385.png"/><Relationship Id="rId8" Type="http://schemas.openxmlformats.org/officeDocument/2006/relationships/image" Target="../media/image375.png"/></Relationships>
</file>

<file path=ppt/slides/_rels/slide56.xml.rels><?xml version="1.0" encoding="UTF-8" standalone="yes"?><Relationships xmlns="http://schemas.openxmlformats.org/package/2006/relationships"><Relationship Id="rId11" Type="http://schemas.openxmlformats.org/officeDocument/2006/relationships/image" Target="../media/image420.png"/><Relationship Id="rId10" Type="http://schemas.openxmlformats.org/officeDocument/2006/relationships/image" Target="../media/image394.png"/><Relationship Id="rId13" Type="http://schemas.openxmlformats.org/officeDocument/2006/relationships/image" Target="../media/image395.png"/><Relationship Id="rId12" Type="http://schemas.openxmlformats.org/officeDocument/2006/relationships/image" Target="../media/image390.png"/><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26.png"/><Relationship Id="rId4" Type="http://schemas.openxmlformats.org/officeDocument/2006/relationships/image" Target="../media/image386.png"/><Relationship Id="rId9" Type="http://schemas.openxmlformats.org/officeDocument/2006/relationships/image" Target="../media/image392.png"/><Relationship Id="rId15" Type="http://schemas.openxmlformats.org/officeDocument/2006/relationships/image" Target="../media/image396.png"/><Relationship Id="rId14" Type="http://schemas.openxmlformats.org/officeDocument/2006/relationships/image" Target="../media/image391.png"/><Relationship Id="rId17" Type="http://schemas.openxmlformats.org/officeDocument/2006/relationships/image" Target="../media/image127.png"/><Relationship Id="rId16" Type="http://schemas.openxmlformats.org/officeDocument/2006/relationships/image" Target="../media/image400.png"/><Relationship Id="rId5" Type="http://schemas.openxmlformats.org/officeDocument/2006/relationships/image" Target="../media/image393.png"/><Relationship Id="rId6" Type="http://schemas.openxmlformats.org/officeDocument/2006/relationships/image" Target="../media/image404.png"/><Relationship Id="rId18" Type="http://schemas.openxmlformats.org/officeDocument/2006/relationships/image" Target="../media/image126.png"/><Relationship Id="rId7" Type="http://schemas.openxmlformats.org/officeDocument/2006/relationships/image" Target="../media/image388.png"/><Relationship Id="rId8" Type="http://schemas.openxmlformats.org/officeDocument/2006/relationships/image" Target="../media/image389.jpg"/></Relationships>
</file>

<file path=ppt/slides/_rels/slide57.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464.png"/><Relationship Id="rId13" Type="http://schemas.openxmlformats.org/officeDocument/2006/relationships/image" Target="../media/image127.png"/><Relationship Id="rId12" Type="http://schemas.openxmlformats.org/officeDocument/2006/relationships/image" Target="../media/image334.png"/><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25.png"/><Relationship Id="rId4" Type="http://schemas.openxmlformats.org/officeDocument/2006/relationships/image" Target="../media/image403.jpg"/><Relationship Id="rId9" Type="http://schemas.openxmlformats.org/officeDocument/2006/relationships/image" Target="../media/image402.png"/><Relationship Id="rId14" Type="http://schemas.openxmlformats.org/officeDocument/2006/relationships/image" Target="../media/image126.png"/><Relationship Id="rId5" Type="http://schemas.openxmlformats.org/officeDocument/2006/relationships/image" Target="../media/image410.png"/><Relationship Id="rId6" Type="http://schemas.openxmlformats.org/officeDocument/2006/relationships/image" Target="../media/image418.jpg"/><Relationship Id="rId7" Type="http://schemas.openxmlformats.org/officeDocument/2006/relationships/image" Target="../media/image401.png"/><Relationship Id="rId8" Type="http://schemas.openxmlformats.org/officeDocument/2006/relationships/image" Target="../media/image399.png"/></Relationships>
</file>

<file path=ppt/slides/_rels/slide58.xml.rels><?xml version="1.0" encoding="UTF-8" standalone="yes"?><Relationships xmlns="http://schemas.openxmlformats.org/package/2006/relationships"><Relationship Id="rId11" Type="http://schemas.openxmlformats.org/officeDocument/2006/relationships/image" Target="../media/image126.png"/><Relationship Id="rId10" Type="http://schemas.openxmlformats.org/officeDocument/2006/relationships/image" Target="../media/image127.png"/><Relationship Id="rId13" Type="http://schemas.openxmlformats.org/officeDocument/2006/relationships/image" Target="../media/image453.png"/><Relationship Id="rId12" Type="http://schemas.openxmlformats.org/officeDocument/2006/relationships/image" Target="../media/image448.png"/><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415.png"/><Relationship Id="rId4" Type="http://schemas.openxmlformats.org/officeDocument/2006/relationships/image" Target="../media/image407.png"/><Relationship Id="rId9" Type="http://schemas.openxmlformats.org/officeDocument/2006/relationships/image" Target="../media/image26.png"/><Relationship Id="rId5" Type="http://schemas.openxmlformats.org/officeDocument/2006/relationships/image" Target="../media/image408.png"/><Relationship Id="rId6" Type="http://schemas.openxmlformats.org/officeDocument/2006/relationships/image" Target="../media/image406.png"/><Relationship Id="rId7" Type="http://schemas.openxmlformats.org/officeDocument/2006/relationships/image" Target="../media/image409.png"/><Relationship Id="rId8" Type="http://schemas.openxmlformats.org/officeDocument/2006/relationships/image" Target="../media/image405.png"/></Relationships>
</file>

<file path=ppt/slides/_rels/slide59.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437.png"/><Relationship Id="rId13" Type="http://schemas.openxmlformats.org/officeDocument/2006/relationships/image" Target="../media/image126.png"/><Relationship Id="rId12" Type="http://schemas.openxmlformats.org/officeDocument/2006/relationships/image" Target="../media/image127.png"/><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38.png"/><Relationship Id="rId4" Type="http://schemas.openxmlformats.org/officeDocument/2006/relationships/image" Target="../media/image414.png"/><Relationship Id="rId9" Type="http://schemas.openxmlformats.org/officeDocument/2006/relationships/image" Target="../media/image426.jpg"/><Relationship Id="rId5" Type="http://schemas.openxmlformats.org/officeDocument/2006/relationships/image" Target="../media/image412.png"/><Relationship Id="rId6" Type="http://schemas.openxmlformats.org/officeDocument/2006/relationships/image" Target="../media/image435.jpg"/><Relationship Id="rId7" Type="http://schemas.openxmlformats.org/officeDocument/2006/relationships/image" Target="../media/image413.png"/><Relationship Id="rId8" Type="http://schemas.openxmlformats.org/officeDocument/2006/relationships/image" Target="../media/image4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6.png"/><Relationship Id="rId10" Type="http://schemas.openxmlformats.org/officeDocument/2006/relationships/image" Target="../media/image21.png"/><Relationship Id="rId9"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6.png"/></Relationships>
</file>

<file path=ppt/slides/_rels/slide60.xml.rels><?xml version="1.0" encoding="UTF-8" standalone="yes"?><Relationships xmlns="http://schemas.openxmlformats.org/package/2006/relationships"><Relationship Id="rId10" Type="http://schemas.openxmlformats.org/officeDocument/2006/relationships/image" Target="../media/image126.png"/><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22.png"/><Relationship Id="rId4" Type="http://schemas.openxmlformats.org/officeDocument/2006/relationships/image" Target="../media/image421.jpg"/><Relationship Id="rId9" Type="http://schemas.openxmlformats.org/officeDocument/2006/relationships/image" Target="../media/image127.png"/><Relationship Id="rId5" Type="http://schemas.openxmlformats.org/officeDocument/2006/relationships/image" Target="../media/image502.png"/><Relationship Id="rId6" Type="http://schemas.openxmlformats.org/officeDocument/2006/relationships/image" Target="../media/image424.png"/><Relationship Id="rId7" Type="http://schemas.openxmlformats.org/officeDocument/2006/relationships/image" Target="../media/image26.png"/><Relationship Id="rId8" Type="http://schemas.openxmlformats.org/officeDocument/2006/relationships/image" Target="../media/image4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6.png"/><Relationship Id="rId4" Type="http://schemas.openxmlformats.org/officeDocument/2006/relationships/image" Target="../media/image430.png"/><Relationship Id="rId5" Type="http://schemas.openxmlformats.org/officeDocument/2006/relationships/image" Target="../media/image447.png"/><Relationship Id="rId6" Type="http://schemas.openxmlformats.org/officeDocument/2006/relationships/image" Target="../media/image428.png"/><Relationship Id="rId7" Type="http://schemas.openxmlformats.org/officeDocument/2006/relationships/image" Target="../media/image127.png"/><Relationship Id="rId8" Type="http://schemas.openxmlformats.org/officeDocument/2006/relationships/image" Target="../media/image1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8.png"/></Relationships>
</file>

<file path=ppt/slides/_rels/slide63.xml.rels><?xml version="1.0" encoding="UTF-8" standalone="yes"?><Relationships xmlns="http://schemas.openxmlformats.org/package/2006/relationships"><Relationship Id="rId11" Type="http://schemas.openxmlformats.org/officeDocument/2006/relationships/image" Target="../media/image439.png"/><Relationship Id="rId10" Type="http://schemas.openxmlformats.org/officeDocument/2006/relationships/image" Target="../media/image476.png"/><Relationship Id="rId12" Type="http://schemas.openxmlformats.org/officeDocument/2006/relationships/image" Target="../media/image436.png"/><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31.png"/><Relationship Id="rId4" Type="http://schemas.openxmlformats.org/officeDocument/2006/relationships/image" Target="../media/image26.png"/><Relationship Id="rId9" Type="http://schemas.openxmlformats.org/officeDocument/2006/relationships/image" Target="../media/image455.png"/><Relationship Id="rId5" Type="http://schemas.openxmlformats.org/officeDocument/2006/relationships/image" Target="../media/image427.png"/><Relationship Id="rId6" Type="http://schemas.openxmlformats.org/officeDocument/2006/relationships/image" Target="../media/image429.png"/><Relationship Id="rId7" Type="http://schemas.openxmlformats.org/officeDocument/2006/relationships/image" Target="../media/image432.png"/><Relationship Id="rId8" Type="http://schemas.openxmlformats.org/officeDocument/2006/relationships/image" Target="../media/image433.png"/></Relationships>
</file>

<file path=ppt/slides/_rels/slide64.xml.rels><?xml version="1.0" encoding="UTF-8" standalone="yes"?><Relationships xmlns="http://schemas.openxmlformats.org/package/2006/relationships"><Relationship Id="rId10" Type="http://schemas.openxmlformats.org/officeDocument/2006/relationships/image" Target="../media/image443.png"/><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6.png"/><Relationship Id="rId4" Type="http://schemas.openxmlformats.org/officeDocument/2006/relationships/image" Target="../media/image434.png"/><Relationship Id="rId9" Type="http://schemas.openxmlformats.org/officeDocument/2006/relationships/image" Target="../media/image440.png"/><Relationship Id="rId5" Type="http://schemas.openxmlformats.org/officeDocument/2006/relationships/image" Target="../media/image459.png"/><Relationship Id="rId6" Type="http://schemas.openxmlformats.org/officeDocument/2006/relationships/image" Target="../media/image454.png"/><Relationship Id="rId7" Type="http://schemas.openxmlformats.org/officeDocument/2006/relationships/image" Target="../media/image441.png"/><Relationship Id="rId8" Type="http://schemas.openxmlformats.org/officeDocument/2006/relationships/image" Target="../media/image442.png"/></Relationships>
</file>

<file path=ppt/slides/_rels/slide65.xml.rels><?xml version="1.0" encoding="UTF-8" standalone="yes"?><Relationships xmlns="http://schemas.openxmlformats.org/package/2006/relationships"><Relationship Id="rId11" Type="http://schemas.openxmlformats.org/officeDocument/2006/relationships/image" Target="../media/image434.png"/><Relationship Id="rId10" Type="http://schemas.openxmlformats.org/officeDocument/2006/relationships/image" Target="../media/image524.png"/><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45.png"/><Relationship Id="rId4" Type="http://schemas.openxmlformats.org/officeDocument/2006/relationships/image" Target="../media/image444.png"/><Relationship Id="rId9" Type="http://schemas.openxmlformats.org/officeDocument/2006/relationships/image" Target="../media/image442.png"/><Relationship Id="rId5" Type="http://schemas.openxmlformats.org/officeDocument/2006/relationships/image" Target="../media/image479.png"/><Relationship Id="rId6" Type="http://schemas.openxmlformats.org/officeDocument/2006/relationships/image" Target="../media/image26.png"/><Relationship Id="rId7" Type="http://schemas.openxmlformats.org/officeDocument/2006/relationships/image" Target="../media/image451.png"/><Relationship Id="rId8" Type="http://schemas.openxmlformats.org/officeDocument/2006/relationships/image" Target="../media/image450.png"/></Relationships>
</file>

<file path=ppt/slides/_rels/slide66.xml.rels><?xml version="1.0" encoding="UTF-8" standalone="yes"?><Relationships xmlns="http://schemas.openxmlformats.org/package/2006/relationships"><Relationship Id="rId10" Type="http://schemas.openxmlformats.org/officeDocument/2006/relationships/image" Target="../media/image457.png"/><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452.png"/><Relationship Id="rId4" Type="http://schemas.openxmlformats.org/officeDocument/2006/relationships/image" Target="../media/image477.png"/><Relationship Id="rId9" Type="http://schemas.openxmlformats.org/officeDocument/2006/relationships/image" Target="../media/image434.png"/><Relationship Id="rId5" Type="http://schemas.openxmlformats.org/officeDocument/2006/relationships/image" Target="../media/image481.png"/><Relationship Id="rId6" Type="http://schemas.openxmlformats.org/officeDocument/2006/relationships/image" Target="../media/image465.png"/><Relationship Id="rId7" Type="http://schemas.openxmlformats.org/officeDocument/2006/relationships/image" Target="../media/image456.png"/><Relationship Id="rId8" Type="http://schemas.openxmlformats.org/officeDocument/2006/relationships/image" Target="../media/image26.png"/></Relationships>
</file>

<file path=ppt/slides/_rels/slide67.xml.rels><?xml version="1.0" encoding="UTF-8" standalone="yes"?><Relationships xmlns="http://schemas.openxmlformats.org/package/2006/relationships"><Relationship Id="rId11" Type="http://schemas.openxmlformats.org/officeDocument/2006/relationships/image" Target="../media/image473.png"/><Relationship Id="rId10" Type="http://schemas.openxmlformats.org/officeDocument/2006/relationships/image" Target="../media/image466.png"/><Relationship Id="rId13" Type="http://schemas.openxmlformats.org/officeDocument/2006/relationships/image" Target="../media/image26.png"/><Relationship Id="rId12" Type="http://schemas.openxmlformats.org/officeDocument/2006/relationships/image" Target="../media/image519.png"/><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60.png"/><Relationship Id="rId4" Type="http://schemas.openxmlformats.org/officeDocument/2006/relationships/image" Target="../media/image461.jpg"/><Relationship Id="rId9" Type="http://schemas.openxmlformats.org/officeDocument/2006/relationships/image" Target="../media/image467.png"/><Relationship Id="rId14" Type="http://schemas.openxmlformats.org/officeDocument/2006/relationships/image" Target="../media/image434.png"/><Relationship Id="rId5" Type="http://schemas.openxmlformats.org/officeDocument/2006/relationships/image" Target="../media/image458.png"/><Relationship Id="rId6" Type="http://schemas.openxmlformats.org/officeDocument/2006/relationships/image" Target="../media/image463.png"/><Relationship Id="rId7" Type="http://schemas.openxmlformats.org/officeDocument/2006/relationships/image" Target="../media/image462.jpg"/><Relationship Id="rId8" Type="http://schemas.openxmlformats.org/officeDocument/2006/relationships/image" Target="../media/image500.png"/></Relationships>
</file>

<file path=ppt/slides/_rels/slide68.xml.rels><?xml version="1.0" encoding="UTF-8" standalone="yes"?><Relationships xmlns="http://schemas.openxmlformats.org/package/2006/relationships"><Relationship Id="rId11" Type="http://schemas.openxmlformats.org/officeDocument/2006/relationships/image" Target="../media/image489.png"/><Relationship Id="rId10" Type="http://schemas.openxmlformats.org/officeDocument/2006/relationships/image" Target="../media/image26.png"/><Relationship Id="rId12" Type="http://schemas.openxmlformats.org/officeDocument/2006/relationships/image" Target="../media/image434.png"/><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68.png"/><Relationship Id="rId4" Type="http://schemas.openxmlformats.org/officeDocument/2006/relationships/image" Target="../media/image461.jpg"/><Relationship Id="rId9" Type="http://schemas.openxmlformats.org/officeDocument/2006/relationships/image" Target="../media/image490.png"/><Relationship Id="rId5" Type="http://schemas.openxmlformats.org/officeDocument/2006/relationships/image" Target="../media/image470.png"/><Relationship Id="rId6" Type="http://schemas.openxmlformats.org/officeDocument/2006/relationships/image" Target="../media/image462.jpg"/><Relationship Id="rId7" Type="http://schemas.openxmlformats.org/officeDocument/2006/relationships/image" Target="../media/image471.png"/><Relationship Id="rId8" Type="http://schemas.openxmlformats.org/officeDocument/2006/relationships/image" Target="../media/image4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654.png"/><Relationship Id="rId4" Type="http://schemas.openxmlformats.org/officeDocument/2006/relationships/image" Target="../media/image483.jpg"/><Relationship Id="rId5" Type="http://schemas.openxmlformats.org/officeDocument/2006/relationships/image" Target="../media/image478.jpg"/><Relationship Id="rId6" Type="http://schemas.openxmlformats.org/officeDocument/2006/relationships/image" Target="../media/image26.png"/><Relationship Id="rId7" Type="http://schemas.openxmlformats.org/officeDocument/2006/relationships/image" Target="../media/image4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jpg"/><Relationship Id="rId4" Type="http://schemas.openxmlformats.org/officeDocument/2006/relationships/image" Target="../media/image19.jpg"/><Relationship Id="rId5" Type="http://schemas.openxmlformats.org/officeDocument/2006/relationships/image" Target="../media/image37.png"/><Relationship Id="rId6" Type="http://schemas.openxmlformats.org/officeDocument/2006/relationships/image" Target="../media/image20.png"/><Relationship Id="rId7" Type="http://schemas.openxmlformats.org/officeDocument/2006/relationships/image" Target="../media/image26.png"/><Relationship Id="rId8" Type="http://schemas.openxmlformats.org/officeDocument/2006/relationships/image" Target="../media/image22.png"/></Relationships>
</file>

<file path=ppt/slides/_rels/slide70.xml.rels><?xml version="1.0" encoding="UTF-8" standalone="yes"?><Relationships xmlns="http://schemas.openxmlformats.org/package/2006/relationships"><Relationship Id="rId11" Type="http://schemas.openxmlformats.org/officeDocument/2006/relationships/image" Target="../media/image532.png"/><Relationship Id="rId10" Type="http://schemas.openxmlformats.org/officeDocument/2006/relationships/image" Target="../media/image26.png"/><Relationship Id="rId13" Type="http://schemas.openxmlformats.org/officeDocument/2006/relationships/image" Target="../media/image487.png"/><Relationship Id="rId12" Type="http://schemas.openxmlformats.org/officeDocument/2006/relationships/image" Target="../media/image488.png"/><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087.png"/><Relationship Id="rId4" Type="http://schemas.openxmlformats.org/officeDocument/2006/relationships/image" Target="../media/image482.jpg"/><Relationship Id="rId9" Type="http://schemas.openxmlformats.org/officeDocument/2006/relationships/image" Target="../media/image486.png"/><Relationship Id="rId14" Type="http://schemas.openxmlformats.org/officeDocument/2006/relationships/image" Target="../media/image434.png"/><Relationship Id="rId5" Type="http://schemas.openxmlformats.org/officeDocument/2006/relationships/image" Target="../media/image590.png"/><Relationship Id="rId6" Type="http://schemas.openxmlformats.org/officeDocument/2006/relationships/image" Target="../media/image480.png"/><Relationship Id="rId7" Type="http://schemas.openxmlformats.org/officeDocument/2006/relationships/image" Target="../media/image485.png"/><Relationship Id="rId8" Type="http://schemas.openxmlformats.org/officeDocument/2006/relationships/image" Target="../media/image484.png"/></Relationships>
</file>

<file path=ppt/slides/_rels/slide71.xml.rels><?xml version="1.0" encoding="UTF-8" standalone="yes"?><Relationships xmlns="http://schemas.openxmlformats.org/package/2006/relationships"><Relationship Id="rId11" Type="http://schemas.openxmlformats.org/officeDocument/2006/relationships/image" Target="../media/image497.png"/><Relationship Id="rId10" Type="http://schemas.openxmlformats.org/officeDocument/2006/relationships/image" Target="../media/image499.png"/><Relationship Id="rId13" Type="http://schemas.openxmlformats.org/officeDocument/2006/relationships/image" Target="../media/image528.png"/><Relationship Id="rId12"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494.png"/><Relationship Id="rId4" Type="http://schemas.openxmlformats.org/officeDocument/2006/relationships/image" Target="../media/image549.jpg"/><Relationship Id="rId9" Type="http://schemas.openxmlformats.org/officeDocument/2006/relationships/image" Target="../media/image498.jpg"/><Relationship Id="rId14" Type="http://schemas.openxmlformats.org/officeDocument/2006/relationships/image" Target="../media/image434.png"/><Relationship Id="rId5" Type="http://schemas.openxmlformats.org/officeDocument/2006/relationships/image" Target="../media/image491.png"/><Relationship Id="rId6" Type="http://schemas.openxmlformats.org/officeDocument/2006/relationships/image" Target="../media/image493.jpg"/><Relationship Id="rId7" Type="http://schemas.openxmlformats.org/officeDocument/2006/relationships/image" Target="../media/image521.png"/><Relationship Id="rId8" Type="http://schemas.openxmlformats.org/officeDocument/2006/relationships/image" Target="../media/image492.png"/></Relationships>
</file>

<file path=ppt/slides/_rels/slide72.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541.png"/><Relationship Id="rId12" Type="http://schemas.openxmlformats.org/officeDocument/2006/relationships/image" Target="../media/image434.png"/><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501.png"/><Relationship Id="rId4" Type="http://schemas.openxmlformats.org/officeDocument/2006/relationships/image" Target="../media/image508.jpg"/><Relationship Id="rId9" Type="http://schemas.openxmlformats.org/officeDocument/2006/relationships/image" Target="../media/image505.png"/><Relationship Id="rId5" Type="http://schemas.openxmlformats.org/officeDocument/2006/relationships/image" Target="../media/image509.png"/><Relationship Id="rId6" Type="http://schemas.openxmlformats.org/officeDocument/2006/relationships/image" Target="../media/image503.jpg"/><Relationship Id="rId7" Type="http://schemas.openxmlformats.org/officeDocument/2006/relationships/image" Target="../media/image504.png"/><Relationship Id="rId8" Type="http://schemas.openxmlformats.org/officeDocument/2006/relationships/image" Target="../media/image507.jpg"/></Relationships>
</file>

<file path=ppt/slides/_rels/slide73.xml.rels><?xml version="1.0" encoding="UTF-8" standalone="yes"?><Relationships xmlns="http://schemas.openxmlformats.org/package/2006/relationships"><Relationship Id="rId11" Type="http://schemas.openxmlformats.org/officeDocument/2006/relationships/image" Target="../media/image518.png"/><Relationship Id="rId10" Type="http://schemas.openxmlformats.org/officeDocument/2006/relationships/image" Target="../media/image513.png"/><Relationship Id="rId13" Type="http://schemas.openxmlformats.org/officeDocument/2006/relationships/image" Target="../media/image515.png"/><Relationship Id="rId12" Type="http://schemas.openxmlformats.org/officeDocument/2006/relationships/image" Target="../media/image517.png"/><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26.png"/><Relationship Id="rId4" Type="http://schemas.openxmlformats.org/officeDocument/2006/relationships/image" Target="../media/image506.png"/><Relationship Id="rId9" Type="http://schemas.openxmlformats.org/officeDocument/2006/relationships/image" Target="../media/image526.jpg"/><Relationship Id="rId15" Type="http://schemas.openxmlformats.org/officeDocument/2006/relationships/image" Target="../media/image516.png"/><Relationship Id="rId14" Type="http://schemas.openxmlformats.org/officeDocument/2006/relationships/image" Target="../media/image514.png"/><Relationship Id="rId5" Type="http://schemas.openxmlformats.org/officeDocument/2006/relationships/image" Target="../media/image512.jpg"/><Relationship Id="rId6" Type="http://schemas.openxmlformats.org/officeDocument/2006/relationships/image" Target="../media/image511.png"/><Relationship Id="rId7" Type="http://schemas.openxmlformats.org/officeDocument/2006/relationships/image" Target="../media/image434.png"/><Relationship Id="rId8" Type="http://schemas.openxmlformats.org/officeDocument/2006/relationships/image" Target="../media/image51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 Id="rId3" Type="http://schemas.openxmlformats.org/officeDocument/2006/relationships/image" Target="../media/image170.png"/><Relationship Id="rId4" Type="http://schemas.openxmlformats.org/officeDocument/2006/relationships/image" Target="../media/image522.jpg"/><Relationship Id="rId5" Type="http://schemas.openxmlformats.org/officeDocument/2006/relationships/image" Target="../media/image200.png"/><Relationship Id="rId6" Type="http://schemas.openxmlformats.org/officeDocument/2006/relationships/image" Target="../media/image172.png"/><Relationship Id="rId7" Type="http://schemas.openxmlformats.org/officeDocument/2006/relationships/image" Target="../media/image26.png"/><Relationship Id="rId8" Type="http://schemas.openxmlformats.org/officeDocument/2006/relationships/image" Target="../media/image434.png"/></Relationships>
</file>

<file path=ppt/slides/_rels/slide75.xml.rels><?xml version="1.0" encoding="UTF-8" standalone="yes"?><Relationships xmlns="http://schemas.openxmlformats.org/package/2006/relationships"><Relationship Id="rId10" Type="http://schemas.openxmlformats.org/officeDocument/2006/relationships/image" Target="../media/image525.jpg"/><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26.png"/><Relationship Id="rId4" Type="http://schemas.openxmlformats.org/officeDocument/2006/relationships/image" Target="../media/image434.png"/><Relationship Id="rId9" Type="http://schemas.openxmlformats.org/officeDocument/2006/relationships/image" Target="../media/image520.png"/><Relationship Id="rId5" Type="http://schemas.openxmlformats.org/officeDocument/2006/relationships/image" Target="../media/image170.png"/><Relationship Id="rId6" Type="http://schemas.openxmlformats.org/officeDocument/2006/relationships/image" Target="../media/image522.jpg"/><Relationship Id="rId7" Type="http://schemas.openxmlformats.org/officeDocument/2006/relationships/image" Target="../media/image200.png"/><Relationship Id="rId8" Type="http://schemas.openxmlformats.org/officeDocument/2006/relationships/image" Target="../media/image172.png"/></Relationships>
</file>

<file path=ppt/slides/_rels/slide76.xml.rels><?xml version="1.0" encoding="UTF-8" standalone="yes"?><Relationships xmlns="http://schemas.openxmlformats.org/package/2006/relationships"><Relationship Id="rId11" Type="http://schemas.openxmlformats.org/officeDocument/2006/relationships/image" Target="../media/image434.png"/><Relationship Id="rId10" Type="http://schemas.openxmlformats.org/officeDocument/2006/relationships/image" Target="../media/image533.png"/><Relationship Id="rId13" Type="http://schemas.openxmlformats.org/officeDocument/2006/relationships/image" Target="../media/image537.png"/><Relationship Id="rId12" Type="http://schemas.openxmlformats.org/officeDocument/2006/relationships/image" Target="../media/image531.png"/><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523.png"/><Relationship Id="rId4" Type="http://schemas.openxmlformats.org/officeDocument/2006/relationships/image" Target="../media/image527.jpg"/><Relationship Id="rId9" Type="http://schemas.openxmlformats.org/officeDocument/2006/relationships/image" Target="../media/image530.png"/><Relationship Id="rId14" Type="http://schemas.openxmlformats.org/officeDocument/2006/relationships/image" Target="../media/image534.png"/><Relationship Id="rId5" Type="http://schemas.openxmlformats.org/officeDocument/2006/relationships/image" Target="../media/image529.png"/><Relationship Id="rId6" Type="http://schemas.openxmlformats.org/officeDocument/2006/relationships/image" Target="../media/image538.png"/><Relationship Id="rId7" Type="http://schemas.openxmlformats.org/officeDocument/2006/relationships/image" Target="../media/image584.png"/><Relationship Id="rId8" Type="http://schemas.openxmlformats.org/officeDocument/2006/relationships/image" Target="../media/image26.png"/></Relationships>
</file>

<file path=ppt/slides/_rels/slide77.xml.rels><?xml version="1.0" encoding="UTF-8" standalone="yes"?><Relationships xmlns="http://schemas.openxmlformats.org/package/2006/relationships"><Relationship Id="rId11" Type="http://schemas.openxmlformats.org/officeDocument/2006/relationships/image" Target="../media/image553.png"/><Relationship Id="rId10" Type="http://schemas.openxmlformats.org/officeDocument/2006/relationships/image" Target="../media/image534.png"/><Relationship Id="rId13" Type="http://schemas.openxmlformats.org/officeDocument/2006/relationships/image" Target="../media/image544.png"/><Relationship Id="rId12" Type="http://schemas.openxmlformats.org/officeDocument/2006/relationships/image" Target="../media/image581.jpg"/><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image" Target="../media/image535.png"/><Relationship Id="rId4" Type="http://schemas.openxmlformats.org/officeDocument/2006/relationships/image" Target="../media/image539.png"/><Relationship Id="rId9" Type="http://schemas.openxmlformats.org/officeDocument/2006/relationships/image" Target="../media/image434.png"/><Relationship Id="rId14" Type="http://schemas.openxmlformats.org/officeDocument/2006/relationships/image" Target="../media/image548.png"/><Relationship Id="rId5" Type="http://schemas.openxmlformats.org/officeDocument/2006/relationships/image" Target="../media/image529.png"/><Relationship Id="rId6" Type="http://schemas.openxmlformats.org/officeDocument/2006/relationships/image" Target="../media/image538.png"/><Relationship Id="rId7" Type="http://schemas.openxmlformats.org/officeDocument/2006/relationships/image" Target="../media/image543.png"/><Relationship Id="rId8" Type="http://schemas.openxmlformats.org/officeDocument/2006/relationships/image" Target="../media/image26.png"/></Relationships>
</file>

<file path=ppt/slides/_rels/slide78.xml.rels><?xml version="1.0" encoding="UTF-8" standalone="yes"?><Relationships xmlns="http://schemas.openxmlformats.org/package/2006/relationships"><Relationship Id="rId10" Type="http://schemas.openxmlformats.org/officeDocument/2006/relationships/image" Target="../media/image434.png"/><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545.png"/><Relationship Id="rId4" Type="http://schemas.openxmlformats.org/officeDocument/2006/relationships/image" Target="../media/image547.png"/><Relationship Id="rId9" Type="http://schemas.openxmlformats.org/officeDocument/2006/relationships/image" Target="../media/image26.png"/><Relationship Id="rId5" Type="http://schemas.openxmlformats.org/officeDocument/2006/relationships/image" Target="../media/image546.png"/><Relationship Id="rId6" Type="http://schemas.openxmlformats.org/officeDocument/2006/relationships/image" Target="../media/image550.png"/><Relationship Id="rId7" Type="http://schemas.openxmlformats.org/officeDocument/2006/relationships/image" Target="../media/image552.png"/><Relationship Id="rId8" Type="http://schemas.openxmlformats.org/officeDocument/2006/relationships/image" Target="../media/image551.png"/></Relationships>
</file>

<file path=ppt/slides/_rels/slide79.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674.png"/><Relationship Id="rId12" Type="http://schemas.openxmlformats.org/officeDocument/2006/relationships/image" Target="../media/image434.png"/><Relationship Id="rId1" Type="http://schemas.openxmlformats.org/officeDocument/2006/relationships/slideLayout" Target="../slideLayouts/slideLayout7.xml"/><Relationship Id="rId2" Type="http://schemas.openxmlformats.org/officeDocument/2006/relationships/notesSlide" Target="../notesSlides/notesSlide79.xml"/><Relationship Id="rId3" Type="http://schemas.openxmlformats.org/officeDocument/2006/relationships/image" Target="../media/image555.png"/><Relationship Id="rId4" Type="http://schemas.openxmlformats.org/officeDocument/2006/relationships/image" Target="../media/image559.png"/><Relationship Id="rId9" Type="http://schemas.openxmlformats.org/officeDocument/2006/relationships/image" Target="../media/image561.png"/><Relationship Id="rId5" Type="http://schemas.openxmlformats.org/officeDocument/2006/relationships/image" Target="../media/image556.png"/><Relationship Id="rId6" Type="http://schemas.openxmlformats.org/officeDocument/2006/relationships/image" Target="../media/image557.png"/><Relationship Id="rId7" Type="http://schemas.openxmlformats.org/officeDocument/2006/relationships/image" Target="../media/image558.png"/><Relationship Id="rId8" Type="http://schemas.openxmlformats.org/officeDocument/2006/relationships/image" Target="../media/image560.png"/></Relationships>
</file>

<file path=ppt/slides/_rels/slide8.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27.png"/><Relationship Id="rId13" Type="http://schemas.openxmlformats.org/officeDocument/2006/relationships/image" Target="../media/image31.png"/><Relationship Id="rId12"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71.png"/><Relationship Id="rId9" Type="http://schemas.openxmlformats.org/officeDocument/2006/relationships/image" Target="../media/image29.png"/><Relationship Id="rId5" Type="http://schemas.openxmlformats.org/officeDocument/2006/relationships/image" Target="../media/image66.png"/><Relationship Id="rId6" Type="http://schemas.openxmlformats.org/officeDocument/2006/relationships/image" Target="../media/image24.png"/><Relationship Id="rId7" Type="http://schemas.openxmlformats.org/officeDocument/2006/relationships/image" Target="../media/image42.png"/><Relationship Id="rId8" Type="http://schemas.openxmlformats.org/officeDocument/2006/relationships/image" Target="../media/image58.png"/></Relationships>
</file>

<file path=ppt/slides/_rels/slide80.xml.rels><?xml version="1.0" encoding="UTF-8" standalone="yes"?><Relationships xmlns="http://schemas.openxmlformats.org/package/2006/relationships"><Relationship Id="rId11" Type="http://schemas.openxmlformats.org/officeDocument/2006/relationships/image" Target="../media/image566.jpg"/><Relationship Id="rId10" Type="http://schemas.openxmlformats.org/officeDocument/2006/relationships/image" Target="../media/image680.png"/><Relationship Id="rId12" Type="http://schemas.openxmlformats.org/officeDocument/2006/relationships/image" Target="../media/image434.png"/><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574.png"/><Relationship Id="rId4" Type="http://schemas.openxmlformats.org/officeDocument/2006/relationships/image" Target="../media/image568.png"/><Relationship Id="rId9" Type="http://schemas.openxmlformats.org/officeDocument/2006/relationships/image" Target="../media/image26.png"/><Relationship Id="rId5" Type="http://schemas.openxmlformats.org/officeDocument/2006/relationships/image" Target="../media/image563.png"/><Relationship Id="rId6" Type="http://schemas.openxmlformats.org/officeDocument/2006/relationships/image" Target="../media/image564.png"/><Relationship Id="rId7" Type="http://schemas.openxmlformats.org/officeDocument/2006/relationships/image" Target="../media/image565.png"/><Relationship Id="rId8" Type="http://schemas.openxmlformats.org/officeDocument/2006/relationships/image" Target="../media/image57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 Id="rId3" Type="http://schemas.openxmlformats.org/officeDocument/2006/relationships/image" Target="../media/image334.png"/><Relationship Id="rId4" Type="http://schemas.openxmlformats.org/officeDocument/2006/relationships/image" Target="../media/image26.png"/><Relationship Id="rId5" Type="http://schemas.openxmlformats.org/officeDocument/2006/relationships/image" Target="../media/image434.png"/><Relationship Id="rId6" Type="http://schemas.openxmlformats.org/officeDocument/2006/relationships/image" Target="../media/image567.jpg"/><Relationship Id="rId7" Type="http://schemas.openxmlformats.org/officeDocument/2006/relationships/image" Target="../media/image571.png"/><Relationship Id="rId8" Type="http://schemas.openxmlformats.org/officeDocument/2006/relationships/image" Target="../media/image569.png"/></Relationships>
</file>

<file path=ppt/slides/_rels/slide82.xml.rels><?xml version="1.0" encoding="UTF-8" standalone="yes"?><Relationships xmlns="http://schemas.openxmlformats.org/package/2006/relationships"><Relationship Id="rId10" Type="http://schemas.openxmlformats.org/officeDocument/2006/relationships/image" Target="../media/image434.png"/><Relationship Id="rId1" Type="http://schemas.openxmlformats.org/officeDocument/2006/relationships/slideLayout" Target="../slideLayouts/slideLayout7.xml"/><Relationship Id="rId2" Type="http://schemas.openxmlformats.org/officeDocument/2006/relationships/notesSlide" Target="../notesSlides/notesSlide82.xml"/><Relationship Id="rId3" Type="http://schemas.openxmlformats.org/officeDocument/2006/relationships/image" Target="../media/image655.png"/><Relationship Id="rId4" Type="http://schemas.openxmlformats.org/officeDocument/2006/relationships/image" Target="../media/image570.png"/><Relationship Id="rId9" Type="http://schemas.openxmlformats.org/officeDocument/2006/relationships/image" Target="../media/image26.png"/><Relationship Id="rId5" Type="http://schemas.openxmlformats.org/officeDocument/2006/relationships/image" Target="../media/image572.png"/><Relationship Id="rId6" Type="http://schemas.openxmlformats.org/officeDocument/2006/relationships/image" Target="../media/image598.jpg"/><Relationship Id="rId7" Type="http://schemas.openxmlformats.org/officeDocument/2006/relationships/image" Target="../media/image679.png"/><Relationship Id="rId8" Type="http://schemas.openxmlformats.org/officeDocument/2006/relationships/image" Target="../media/image575.png"/></Relationships>
</file>

<file path=ppt/slides/_rels/slide83.xml.rels><?xml version="1.0" encoding="UTF-8" standalone="yes"?><Relationships xmlns="http://schemas.openxmlformats.org/package/2006/relationships"><Relationship Id="rId20" Type="http://schemas.openxmlformats.org/officeDocument/2006/relationships/image" Target="../media/image592.png"/><Relationship Id="rId22" Type="http://schemas.openxmlformats.org/officeDocument/2006/relationships/image" Target="../media/image612.png"/><Relationship Id="rId21" Type="http://schemas.openxmlformats.org/officeDocument/2006/relationships/image" Target="../media/image593.png"/><Relationship Id="rId24" Type="http://schemas.openxmlformats.org/officeDocument/2006/relationships/image" Target="../media/image591.png"/><Relationship Id="rId23" Type="http://schemas.openxmlformats.org/officeDocument/2006/relationships/image" Target="../media/image434.png"/><Relationship Id="rId1" Type="http://schemas.openxmlformats.org/officeDocument/2006/relationships/slideLayout" Target="../slideLayouts/slideLayout7.xml"/><Relationship Id="rId2" Type="http://schemas.openxmlformats.org/officeDocument/2006/relationships/notesSlide" Target="../notesSlides/notesSlide83.xml"/><Relationship Id="rId3" Type="http://schemas.openxmlformats.org/officeDocument/2006/relationships/image" Target="../media/image577.png"/><Relationship Id="rId4" Type="http://schemas.openxmlformats.org/officeDocument/2006/relationships/image" Target="../media/image808.jpg"/><Relationship Id="rId9" Type="http://schemas.openxmlformats.org/officeDocument/2006/relationships/image" Target="../media/image579.png"/><Relationship Id="rId25" Type="http://schemas.openxmlformats.org/officeDocument/2006/relationships/image" Target="../media/image594.png"/><Relationship Id="rId5" Type="http://schemas.openxmlformats.org/officeDocument/2006/relationships/image" Target="../media/image580.png"/><Relationship Id="rId6" Type="http://schemas.openxmlformats.org/officeDocument/2006/relationships/image" Target="../media/image616.png"/><Relationship Id="rId7" Type="http://schemas.openxmlformats.org/officeDocument/2006/relationships/image" Target="../media/image576.png"/><Relationship Id="rId8" Type="http://schemas.openxmlformats.org/officeDocument/2006/relationships/image" Target="../media/image578.png"/><Relationship Id="rId11" Type="http://schemas.openxmlformats.org/officeDocument/2006/relationships/image" Target="../media/image583.png"/><Relationship Id="rId10" Type="http://schemas.openxmlformats.org/officeDocument/2006/relationships/image" Target="../media/image582.png"/><Relationship Id="rId13" Type="http://schemas.openxmlformats.org/officeDocument/2006/relationships/image" Target="../media/image586.png"/><Relationship Id="rId12" Type="http://schemas.openxmlformats.org/officeDocument/2006/relationships/image" Target="../media/image26.png"/><Relationship Id="rId15" Type="http://schemas.openxmlformats.org/officeDocument/2006/relationships/image" Target="../media/image614.png"/><Relationship Id="rId14" Type="http://schemas.openxmlformats.org/officeDocument/2006/relationships/image" Target="../media/image587.png"/><Relationship Id="rId17" Type="http://schemas.openxmlformats.org/officeDocument/2006/relationships/image" Target="../media/image588.png"/><Relationship Id="rId16" Type="http://schemas.openxmlformats.org/officeDocument/2006/relationships/image" Target="../media/image585.png"/><Relationship Id="rId19" Type="http://schemas.openxmlformats.org/officeDocument/2006/relationships/image" Target="../media/image595.png"/><Relationship Id="rId18" Type="http://schemas.openxmlformats.org/officeDocument/2006/relationships/image" Target="../media/image58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 Id="rId3" Type="http://schemas.openxmlformats.org/officeDocument/2006/relationships/image" Target="../media/image597.png"/><Relationship Id="rId4" Type="http://schemas.openxmlformats.org/officeDocument/2006/relationships/image" Target="../media/image617.jpg"/><Relationship Id="rId9" Type="http://schemas.openxmlformats.org/officeDocument/2006/relationships/image" Target="../media/image605.png"/><Relationship Id="rId5" Type="http://schemas.openxmlformats.org/officeDocument/2006/relationships/image" Target="../media/image599.png"/><Relationship Id="rId6" Type="http://schemas.openxmlformats.org/officeDocument/2006/relationships/image" Target="../media/image600.png"/><Relationship Id="rId7" Type="http://schemas.openxmlformats.org/officeDocument/2006/relationships/image" Target="../media/image603.png"/><Relationship Id="rId8" Type="http://schemas.openxmlformats.org/officeDocument/2006/relationships/image" Target="../media/image602.png"/><Relationship Id="rId11" Type="http://schemas.openxmlformats.org/officeDocument/2006/relationships/image" Target="../media/image601.png"/><Relationship Id="rId10" Type="http://schemas.openxmlformats.org/officeDocument/2006/relationships/image" Target="../media/image606.png"/><Relationship Id="rId13" Type="http://schemas.openxmlformats.org/officeDocument/2006/relationships/image" Target="../media/image434.png"/><Relationship Id="rId12" Type="http://schemas.openxmlformats.org/officeDocument/2006/relationships/image" Target="../media/image26.png"/></Relationships>
</file>

<file path=ppt/slides/_rels/slide85.xml.rels><?xml version="1.0" encoding="UTF-8" standalone="yes"?><Relationships xmlns="http://schemas.openxmlformats.org/package/2006/relationships"><Relationship Id="rId20" Type="http://schemas.openxmlformats.org/officeDocument/2006/relationships/image" Target="../media/image648.png"/><Relationship Id="rId22" Type="http://schemas.openxmlformats.org/officeDocument/2006/relationships/image" Target="../media/image624.png"/><Relationship Id="rId21" Type="http://schemas.openxmlformats.org/officeDocument/2006/relationships/image" Target="../media/image625.png"/><Relationship Id="rId24" Type="http://schemas.openxmlformats.org/officeDocument/2006/relationships/image" Target="../media/image591.png"/><Relationship Id="rId23" Type="http://schemas.openxmlformats.org/officeDocument/2006/relationships/image" Target="../media/image434.png"/><Relationship Id="rId1" Type="http://schemas.openxmlformats.org/officeDocument/2006/relationships/slideLayout" Target="../slideLayouts/slideLayout7.xml"/><Relationship Id="rId2" Type="http://schemas.openxmlformats.org/officeDocument/2006/relationships/notesSlide" Target="../notesSlides/notesSlide85.xml"/><Relationship Id="rId3" Type="http://schemas.openxmlformats.org/officeDocument/2006/relationships/image" Target="../media/image726.png"/><Relationship Id="rId4" Type="http://schemas.openxmlformats.org/officeDocument/2006/relationships/image" Target="../media/image617.jpg"/><Relationship Id="rId9" Type="http://schemas.openxmlformats.org/officeDocument/2006/relationships/image" Target="../media/image614.png"/><Relationship Id="rId25" Type="http://schemas.openxmlformats.org/officeDocument/2006/relationships/image" Target="../media/image627.png"/><Relationship Id="rId5" Type="http://schemas.openxmlformats.org/officeDocument/2006/relationships/image" Target="../media/image604.png"/><Relationship Id="rId6" Type="http://schemas.openxmlformats.org/officeDocument/2006/relationships/image" Target="../media/image611.png"/><Relationship Id="rId7" Type="http://schemas.openxmlformats.org/officeDocument/2006/relationships/image" Target="../media/image610.png"/><Relationship Id="rId8" Type="http://schemas.openxmlformats.org/officeDocument/2006/relationships/image" Target="../media/image587.png"/><Relationship Id="rId11" Type="http://schemas.openxmlformats.org/officeDocument/2006/relationships/image" Target="../media/image588.png"/><Relationship Id="rId10" Type="http://schemas.openxmlformats.org/officeDocument/2006/relationships/image" Target="../media/image585.png"/><Relationship Id="rId13" Type="http://schemas.openxmlformats.org/officeDocument/2006/relationships/image" Target="../media/image618.png"/><Relationship Id="rId12" Type="http://schemas.openxmlformats.org/officeDocument/2006/relationships/image" Target="../media/image652.png"/><Relationship Id="rId15" Type="http://schemas.openxmlformats.org/officeDocument/2006/relationships/image" Target="../media/image619.png"/><Relationship Id="rId14" Type="http://schemas.openxmlformats.org/officeDocument/2006/relationships/image" Target="../media/image620.png"/><Relationship Id="rId17" Type="http://schemas.openxmlformats.org/officeDocument/2006/relationships/image" Target="../media/image26.png"/><Relationship Id="rId16" Type="http://schemas.openxmlformats.org/officeDocument/2006/relationships/image" Target="../media/image623.png"/><Relationship Id="rId19" Type="http://schemas.openxmlformats.org/officeDocument/2006/relationships/image" Target="../media/image595.png"/><Relationship Id="rId18" Type="http://schemas.openxmlformats.org/officeDocument/2006/relationships/image" Target="../media/image622.png"/></Relationships>
</file>

<file path=ppt/slides/_rels/slide86.xml.rels><?xml version="1.0" encoding="UTF-8" standalone="yes"?><Relationships xmlns="http://schemas.openxmlformats.org/package/2006/relationships"><Relationship Id="rId20" Type="http://schemas.openxmlformats.org/officeDocument/2006/relationships/image" Target="../media/image638.png"/><Relationship Id="rId22" Type="http://schemas.openxmlformats.org/officeDocument/2006/relationships/image" Target="../media/image641.png"/><Relationship Id="rId21" Type="http://schemas.openxmlformats.org/officeDocument/2006/relationships/image" Target="../media/image643.png"/><Relationship Id="rId24" Type="http://schemas.openxmlformats.org/officeDocument/2006/relationships/image" Target="../media/image642.png"/><Relationship Id="rId23"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86.xml"/><Relationship Id="rId3" Type="http://schemas.openxmlformats.org/officeDocument/2006/relationships/image" Target="../media/image629.png"/><Relationship Id="rId4" Type="http://schemas.openxmlformats.org/officeDocument/2006/relationships/image" Target="../media/image632.jpg"/><Relationship Id="rId9" Type="http://schemas.openxmlformats.org/officeDocument/2006/relationships/image" Target="../media/image610.png"/><Relationship Id="rId26" Type="http://schemas.openxmlformats.org/officeDocument/2006/relationships/image" Target="../media/image591.png"/><Relationship Id="rId25" Type="http://schemas.openxmlformats.org/officeDocument/2006/relationships/image" Target="../media/image434.png"/><Relationship Id="rId27" Type="http://schemas.openxmlformats.org/officeDocument/2006/relationships/image" Target="../media/image646.png"/><Relationship Id="rId5" Type="http://schemas.openxmlformats.org/officeDocument/2006/relationships/image" Target="../media/image631.png"/><Relationship Id="rId6" Type="http://schemas.openxmlformats.org/officeDocument/2006/relationships/image" Target="../media/image628.png"/><Relationship Id="rId7" Type="http://schemas.openxmlformats.org/officeDocument/2006/relationships/image" Target="../media/image635.png"/><Relationship Id="rId8" Type="http://schemas.openxmlformats.org/officeDocument/2006/relationships/image" Target="../media/image630.png"/><Relationship Id="rId11" Type="http://schemas.openxmlformats.org/officeDocument/2006/relationships/image" Target="../media/image614.png"/><Relationship Id="rId10" Type="http://schemas.openxmlformats.org/officeDocument/2006/relationships/image" Target="../media/image587.png"/><Relationship Id="rId13" Type="http://schemas.openxmlformats.org/officeDocument/2006/relationships/image" Target="../media/image588.png"/><Relationship Id="rId12" Type="http://schemas.openxmlformats.org/officeDocument/2006/relationships/image" Target="../media/image585.png"/><Relationship Id="rId15" Type="http://schemas.openxmlformats.org/officeDocument/2006/relationships/image" Target="../media/image634.png"/><Relationship Id="rId14" Type="http://schemas.openxmlformats.org/officeDocument/2006/relationships/image" Target="../media/image640.png"/><Relationship Id="rId17" Type="http://schemas.openxmlformats.org/officeDocument/2006/relationships/image" Target="../media/image578.png"/><Relationship Id="rId16" Type="http://schemas.openxmlformats.org/officeDocument/2006/relationships/image" Target="../media/image636.png"/><Relationship Id="rId19" Type="http://schemas.openxmlformats.org/officeDocument/2006/relationships/image" Target="../media/image639.png"/><Relationship Id="rId18" Type="http://schemas.openxmlformats.org/officeDocument/2006/relationships/image" Target="../media/image68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 Id="rId3" Type="http://schemas.openxmlformats.org/officeDocument/2006/relationships/image" Target="../media/image645.png"/><Relationship Id="rId4" Type="http://schemas.openxmlformats.org/officeDocument/2006/relationships/image" Target="../media/image647.png"/><Relationship Id="rId9" Type="http://schemas.openxmlformats.org/officeDocument/2006/relationships/image" Target="../media/image26.png"/><Relationship Id="rId5" Type="http://schemas.openxmlformats.org/officeDocument/2006/relationships/image" Target="../media/image649.png"/><Relationship Id="rId6" Type="http://schemas.openxmlformats.org/officeDocument/2006/relationships/image" Target="../media/image651.jpg"/><Relationship Id="rId7" Type="http://schemas.openxmlformats.org/officeDocument/2006/relationships/image" Target="../media/image709.png"/><Relationship Id="rId8" Type="http://schemas.openxmlformats.org/officeDocument/2006/relationships/image" Target="../media/image692.png"/><Relationship Id="rId11" Type="http://schemas.openxmlformats.org/officeDocument/2006/relationships/image" Target="../media/image434.png"/><Relationship Id="rId10" Type="http://schemas.openxmlformats.org/officeDocument/2006/relationships/image" Target="../media/image653.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 Id="rId3" Type="http://schemas.openxmlformats.org/officeDocument/2006/relationships/image" Target="../media/image650.png"/><Relationship Id="rId4" Type="http://schemas.openxmlformats.org/officeDocument/2006/relationships/image" Target="../media/image657.png"/><Relationship Id="rId9" Type="http://schemas.openxmlformats.org/officeDocument/2006/relationships/image" Target="../media/image434.png"/><Relationship Id="rId5" Type="http://schemas.openxmlformats.org/officeDocument/2006/relationships/image" Target="../media/image756.png"/><Relationship Id="rId6" Type="http://schemas.openxmlformats.org/officeDocument/2006/relationships/image" Target="../media/image659.jpg"/><Relationship Id="rId7" Type="http://schemas.openxmlformats.org/officeDocument/2006/relationships/image" Target="../media/image658.png"/><Relationship Id="rId8" Type="http://schemas.openxmlformats.org/officeDocument/2006/relationships/image" Target="../media/image2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 Id="rId3" Type="http://schemas.openxmlformats.org/officeDocument/2006/relationships/image" Target="../media/image26.png"/><Relationship Id="rId4" Type="http://schemas.openxmlformats.org/officeDocument/2006/relationships/image" Target="../media/image434.png"/><Relationship Id="rId9" Type="http://schemas.openxmlformats.org/officeDocument/2006/relationships/image" Target="../media/image172.png"/><Relationship Id="rId5" Type="http://schemas.openxmlformats.org/officeDocument/2006/relationships/image" Target="../media/image170.png"/><Relationship Id="rId6" Type="http://schemas.openxmlformats.org/officeDocument/2006/relationships/image" Target="../media/image200.png"/><Relationship Id="rId7" Type="http://schemas.openxmlformats.org/officeDocument/2006/relationships/image" Target="../media/image656.png"/><Relationship Id="rId8" Type="http://schemas.openxmlformats.org/officeDocument/2006/relationships/image" Target="../media/image522.jpg"/><Relationship Id="rId11" Type="http://schemas.openxmlformats.org/officeDocument/2006/relationships/image" Target="../media/image660.png"/><Relationship Id="rId10" Type="http://schemas.openxmlformats.org/officeDocument/2006/relationships/image" Target="../media/image7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 Id="rId3" Type="http://schemas.openxmlformats.org/officeDocument/2006/relationships/image" Target="../media/image26.png"/><Relationship Id="rId4" Type="http://schemas.openxmlformats.org/officeDocument/2006/relationships/image" Target="../media/image434.png"/><Relationship Id="rId9" Type="http://schemas.openxmlformats.org/officeDocument/2006/relationships/image" Target="../media/image662.png"/><Relationship Id="rId5" Type="http://schemas.openxmlformats.org/officeDocument/2006/relationships/image" Target="../media/image170.png"/><Relationship Id="rId6" Type="http://schemas.openxmlformats.org/officeDocument/2006/relationships/image" Target="../media/image200.png"/><Relationship Id="rId7" Type="http://schemas.openxmlformats.org/officeDocument/2006/relationships/image" Target="../media/image522.jpg"/><Relationship Id="rId8" Type="http://schemas.openxmlformats.org/officeDocument/2006/relationships/image" Target="../media/image172.png"/><Relationship Id="rId11" Type="http://schemas.openxmlformats.org/officeDocument/2006/relationships/image" Target="../media/image656.png"/><Relationship Id="rId10" Type="http://schemas.openxmlformats.org/officeDocument/2006/relationships/image" Target="../media/image66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 Id="rId3" Type="http://schemas.openxmlformats.org/officeDocument/2006/relationships/image" Target="../media/image663.png"/><Relationship Id="rId4" Type="http://schemas.openxmlformats.org/officeDocument/2006/relationships/image" Target="../media/image665.jpg"/><Relationship Id="rId9" Type="http://schemas.openxmlformats.org/officeDocument/2006/relationships/image" Target="../media/image669.png"/><Relationship Id="rId5" Type="http://schemas.openxmlformats.org/officeDocument/2006/relationships/image" Target="../media/image664.png"/><Relationship Id="rId6" Type="http://schemas.openxmlformats.org/officeDocument/2006/relationships/image" Target="../media/image668.jpg"/><Relationship Id="rId7" Type="http://schemas.openxmlformats.org/officeDocument/2006/relationships/image" Target="../media/image667.png"/><Relationship Id="rId8" Type="http://schemas.openxmlformats.org/officeDocument/2006/relationships/image" Target="../media/image26.png"/><Relationship Id="rId10" Type="http://schemas.openxmlformats.org/officeDocument/2006/relationships/image" Target="../media/image67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 Id="rId3" Type="http://schemas.openxmlformats.org/officeDocument/2006/relationships/image" Target="../media/image671.png"/><Relationship Id="rId4" Type="http://schemas.openxmlformats.org/officeDocument/2006/relationships/image" Target="../media/image672.jpg"/><Relationship Id="rId9" Type="http://schemas.openxmlformats.org/officeDocument/2006/relationships/image" Target="../media/image673.jpg"/><Relationship Id="rId5" Type="http://schemas.openxmlformats.org/officeDocument/2006/relationships/image" Target="../media/image676.png"/><Relationship Id="rId6" Type="http://schemas.openxmlformats.org/officeDocument/2006/relationships/image" Target="../media/image677.png"/><Relationship Id="rId7" Type="http://schemas.openxmlformats.org/officeDocument/2006/relationships/image" Target="../media/image26.png"/><Relationship Id="rId8" Type="http://schemas.openxmlformats.org/officeDocument/2006/relationships/image" Target="../media/image675.png"/><Relationship Id="rId10" Type="http://schemas.openxmlformats.org/officeDocument/2006/relationships/image" Target="../media/image43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 Id="rId3" Type="http://schemas.openxmlformats.org/officeDocument/2006/relationships/image" Target="../media/image685.png"/><Relationship Id="rId4" Type="http://schemas.openxmlformats.org/officeDocument/2006/relationships/image" Target="../media/image678.png"/><Relationship Id="rId9" Type="http://schemas.openxmlformats.org/officeDocument/2006/relationships/image" Target="../media/image682.png"/><Relationship Id="rId5" Type="http://schemas.openxmlformats.org/officeDocument/2006/relationships/image" Target="../media/image681.png"/><Relationship Id="rId6" Type="http://schemas.openxmlformats.org/officeDocument/2006/relationships/image" Target="../media/image686.png"/><Relationship Id="rId7" Type="http://schemas.openxmlformats.org/officeDocument/2006/relationships/image" Target="../media/image683.png"/><Relationship Id="rId8" Type="http://schemas.openxmlformats.org/officeDocument/2006/relationships/image" Target="../media/image684.png"/><Relationship Id="rId11" Type="http://schemas.openxmlformats.org/officeDocument/2006/relationships/image" Target="../media/image689.png"/><Relationship Id="rId10" Type="http://schemas.openxmlformats.org/officeDocument/2006/relationships/image" Target="../media/image26.png"/><Relationship Id="rId13" Type="http://schemas.openxmlformats.org/officeDocument/2006/relationships/image" Target="../media/image434.png"/><Relationship Id="rId12" Type="http://schemas.openxmlformats.org/officeDocument/2006/relationships/image" Target="../media/image68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4.xml"/><Relationship Id="rId3" Type="http://schemas.openxmlformats.org/officeDocument/2006/relationships/image" Target="../media/image26.png"/><Relationship Id="rId4" Type="http://schemas.openxmlformats.org/officeDocument/2006/relationships/image" Target="../media/image434.png"/><Relationship Id="rId5" Type="http://schemas.openxmlformats.org/officeDocument/2006/relationships/image" Target="../media/image170.png"/><Relationship Id="rId6" Type="http://schemas.openxmlformats.org/officeDocument/2006/relationships/image" Target="../media/image200.png"/><Relationship Id="rId7" Type="http://schemas.openxmlformats.org/officeDocument/2006/relationships/image" Target="../media/image522.jpg"/><Relationship Id="rId8" Type="http://schemas.openxmlformats.org/officeDocument/2006/relationships/image" Target="../media/image17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 Id="rId3" Type="http://schemas.openxmlformats.org/officeDocument/2006/relationships/image" Target="../media/image26.png"/><Relationship Id="rId4" Type="http://schemas.openxmlformats.org/officeDocument/2006/relationships/image" Target="../media/image434.png"/><Relationship Id="rId9" Type="http://schemas.openxmlformats.org/officeDocument/2006/relationships/image" Target="../media/image730.png"/><Relationship Id="rId5" Type="http://schemas.openxmlformats.org/officeDocument/2006/relationships/image" Target="../media/image170.png"/><Relationship Id="rId6" Type="http://schemas.openxmlformats.org/officeDocument/2006/relationships/image" Target="../media/image200.png"/><Relationship Id="rId7" Type="http://schemas.openxmlformats.org/officeDocument/2006/relationships/image" Target="../media/image522.jpg"/><Relationship Id="rId8" Type="http://schemas.openxmlformats.org/officeDocument/2006/relationships/image" Target="../media/image172.png"/><Relationship Id="rId10" Type="http://schemas.openxmlformats.org/officeDocument/2006/relationships/image" Target="../media/image69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 Id="rId3" Type="http://schemas.openxmlformats.org/officeDocument/2006/relationships/image" Target="../media/image26.png"/><Relationship Id="rId4" Type="http://schemas.openxmlformats.org/officeDocument/2006/relationships/image" Target="../media/image714.png"/><Relationship Id="rId5" Type="http://schemas.openxmlformats.org/officeDocument/2006/relationships/image" Target="../media/image690.png"/><Relationship Id="rId6" Type="http://schemas.openxmlformats.org/officeDocument/2006/relationships/image" Target="../media/image693.png"/><Relationship Id="rId7" Type="http://schemas.openxmlformats.org/officeDocument/2006/relationships/image" Target="../media/image696.png"/><Relationship Id="rId8" Type="http://schemas.openxmlformats.org/officeDocument/2006/relationships/image" Target="../media/image43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 Id="rId3" Type="http://schemas.openxmlformats.org/officeDocument/2006/relationships/image" Target="../media/image1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 Id="rId3" Type="http://schemas.openxmlformats.org/officeDocument/2006/relationships/image" Target="../media/image695.png"/><Relationship Id="rId4" Type="http://schemas.openxmlformats.org/officeDocument/2006/relationships/image" Target="../media/image26.png"/><Relationship Id="rId9" Type="http://schemas.openxmlformats.org/officeDocument/2006/relationships/image" Target="../media/image745.png"/><Relationship Id="rId5" Type="http://schemas.openxmlformats.org/officeDocument/2006/relationships/image" Target="../media/image694.png"/><Relationship Id="rId6" Type="http://schemas.openxmlformats.org/officeDocument/2006/relationships/image" Target="../media/image702.png"/><Relationship Id="rId7" Type="http://schemas.openxmlformats.org/officeDocument/2006/relationships/image" Target="../media/image753.png"/><Relationship Id="rId8" Type="http://schemas.openxmlformats.org/officeDocument/2006/relationships/image" Target="../media/image698.png"/><Relationship Id="rId11" Type="http://schemas.openxmlformats.org/officeDocument/2006/relationships/image" Target="../media/image706.png"/><Relationship Id="rId10" Type="http://schemas.openxmlformats.org/officeDocument/2006/relationships/image" Target="../media/image697.png"/><Relationship Id="rId12" Type="http://schemas.openxmlformats.org/officeDocument/2006/relationships/image" Target="../media/image70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 Id="rId3" Type="http://schemas.openxmlformats.org/officeDocument/2006/relationships/image" Target="../media/image699.png"/><Relationship Id="rId4" Type="http://schemas.openxmlformats.org/officeDocument/2006/relationships/image" Target="../media/image701.png"/><Relationship Id="rId9" Type="http://schemas.openxmlformats.org/officeDocument/2006/relationships/image" Target="../media/image708.png"/><Relationship Id="rId5" Type="http://schemas.openxmlformats.org/officeDocument/2006/relationships/image" Target="../media/image700.png"/><Relationship Id="rId6" Type="http://schemas.openxmlformats.org/officeDocument/2006/relationships/image" Target="../media/image705.jpg"/><Relationship Id="rId7" Type="http://schemas.openxmlformats.org/officeDocument/2006/relationships/image" Target="../media/image710.png"/><Relationship Id="rId8" Type="http://schemas.openxmlformats.org/officeDocument/2006/relationships/image" Target="../media/image707.png"/><Relationship Id="rId11" Type="http://schemas.openxmlformats.org/officeDocument/2006/relationships/image" Target="../media/image712.png"/><Relationship Id="rId10" Type="http://schemas.openxmlformats.org/officeDocument/2006/relationships/image" Target="../media/image711.png"/><Relationship Id="rId13" Type="http://schemas.openxmlformats.org/officeDocument/2006/relationships/image" Target="../media/image713.png"/><Relationship Id="rId12" Type="http://schemas.openxmlformats.org/officeDocument/2006/relationships/image" Target="../media/image715.png"/><Relationship Id="rId15" Type="http://schemas.openxmlformats.org/officeDocument/2006/relationships/image" Target="../media/image720.png"/><Relationship Id="rId14" Type="http://schemas.openxmlformats.org/officeDocument/2006/relationships/image" Target="../media/image716.png"/><Relationship Id="rId17" Type="http://schemas.openxmlformats.org/officeDocument/2006/relationships/image" Target="../media/image718.png"/><Relationship Id="rId16" Type="http://schemas.openxmlformats.org/officeDocument/2006/relationships/image" Target="../media/image777.png"/><Relationship Id="rId19" Type="http://schemas.openxmlformats.org/officeDocument/2006/relationships/image" Target="../media/image719.png"/><Relationship Id="rId18" Type="http://schemas.openxmlformats.org/officeDocument/2006/relationships/image" Target="../media/image7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 name="Shape 76"/>
        <p:cNvGrpSpPr/>
        <p:nvPr/>
      </p:nvGrpSpPr>
      <p:grpSpPr>
        <a:xfrm>
          <a:off x="0" y="0"/>
          <a:ext cx="0" cy="0"/>
          <a:chOff x="0" y="0"/>
          <a:chExt cx="0" cy="0"/>
        </a:xfrm>
      </p:grpSpPr>
      <p:grpSp>
        <p:nvGrpSpPr>
          <p:cNvPr id="77" name="Google Shape;77;p1"/>
          <p:cNvGrpSpPr/>
          <p:nvPr/>
        </p:nvGrpSpPr>
        <p:grpSpPr>
          <a:xfrm>
            <a:off x="0" y="1389301"/>
            <a:ext cx="12191998" cy="3739629"/>
            <a:chOff x="0" y="1389301"/>
            <a:chExt cx="12191998" cy="3739629"/>
          </a:xfrm>
        </p:grpSpPr>
        <p:pic>
          <p:nvPicPr>
            <p:cNvPr id="78" name="Google Shape;78;p1"/>
            <p:cNvPicPr preferRelativeResize="0"/>
            <p:nvPr/>
          </p:nvPicPr>
          <p:blipFill rotWithShape="1">
            <a:blip r:embed="rId3">
              <a:alphaModFix/>
            </a:blip>
            <a:srcRect b="0" l="0" r="0" t="0"/>
            <a:stretch/>
          </p:blipFill>
          <p:spPr>
            <a:xfrm>
              <a:off x="0" y="1389301"/>
              <a:ext cx="12191998" cy="3733904"/>
            </a:xfrm>
            <a:prstGeom prst="rect">
              <a:avLst/>
            </a:prstGeom>
            <a:noFill/>
            <a:ln>
              <a:noFill/>
            </a:ln>
          </p:spPr>
        </p:pic>
        <p:pic>
          <p:nvPicPr>
            <p:cNvPr id="79" name="Google Shape;79;p1"/>
            <p:cNvPicPr preferRelativeResize="0"/>
            <p:nvPr/>
          </p:nvPicPr>
          <p:blipFill rotWithShape="1">
            <a:blip r:embed="rId4">
              <a:alphaModFix/>
            </a:blip>
            <a:srcRect b="0" l="0" r="0" t="0"/>
            <a:stretch/>
          </p:blipFill>
          <p:spPr>
            <a:xfrm>
              <a:off x="0" y="1411987"/>
              <a:ext cx="12189379" cy="3709004"/>
            </a:xfrm>
            <a:prstGeom prst="rect">
              <a:avLst/>
            </a:prstGeom>
            <a:noFill/>
            <a:ln>
              <a:noFill/>
            </a:ln>
          </p:spPr>
        </p:pic>
        <p:sp>
          <p:nvSpPr>
            <p:cNvPr id="80" name="Google Shape;80;p1"/>
            <p:cNvSpPr/>
            <p:nvPr/>
          </p:nvSpPr>
          <p:spPr>
            <a:xfrm>
              <a:off x="0" y="1394495"/>
              <a:ext cx="12188190" cy="3734435"/>
            </a:xfrm>
            <a:custGeom>
              <a:rect b="b" l="l" r="r" t="t"/>
              <a:pathLst>
                <a:path extrusionOk="0" h="3734435" w="12188190">
                  <a:moveTo>
                    <a:pt x="12187975" y="0"/>
                  </a:moveTo>
                  <a:lnTo>
                    <a:pt x="0" y="0"/>
                  </a:lnTo>
                  <a:lnTo>
                    <a:pt x="0" y="3733902"/>
                  </a:lnTo>
                  <a:lnTo>
                    <a:pt x="12187975" y="3733902"/>
                  </a:lnTo>
                  <a:lnTo>
                    <a:pt x="12187975" y="0"/>
                  </a:lnTo>
                  <a:close/>
                </a:path>
              </a:pathLst>
            </a:custGeom>
            <a:solidFill>
              <a:srgbClr val="000000">
                <a:alpha val="7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1" name="Google Shape;81;p1"/>
            <p:cNvPicPr preferRelativeResize="0"/>
            <p:nvPr/>
          </p:nvPicPr>
          <p:blipFill rotWithShape="1">
            <a:blip r:embed="rId5">
              <a:alphaModFix/>
            </a:blip>
            <a:srcRect b="0" l="0" r="0" t="0"/>
            <a:stretch/>
          </p:blipFill>
          <p:spPr>
            <a:xfrm>
              <a:off x="3555860" y="3595630"/>
              <a:ext cx="7853920" cy="631527"/>
            </a:xfrm>
            <a:prstGeom prst="rect">
              <a:avLst/>
            </a:prstGeom>
            <a:noFill/>
            <a:ln>
              <a:noFill/>
            </a:ln>
          </p:spPr>
        </p:pic>
      </p:grpSp>
      <p:sp>
        <p:nvSpPr>
          <p:cNvPr id="82" name="Google Shape;82;p1"/>
          <p:cNvSpPr txBox="1"/>
          <p:nvPr>
            <p:ph type="title"/>
          </p:nvPr>
        </p:nvSpPr>
        <p:spPr>
          <a:xfrm>
            <a:off x="0" y="2181859"/>
            <a:ext cx="12188190" cy="391160"/>
          </a:xfrm>
          <a:prstGeom prst="rect">
            <a:avLst/>
          </a:prstGeom>
          <a:noFill/>
          <a:ln>
            <a:noFill/>
          </a:ln>
        </p:spPr>
        <p:txBody>
          <a:bodyPr anchorCtr="0" anchor="t" bIns="0" lIns="0" spcFirstLastPara="1" rIns="0" wrap="square" tIns="12700">
            <a:spAutoFit/>
          </a:bodyPr>
          <a:lstStyle/>
          <a:p>
            <a:pPr indent="0" lvl="0" marL="3525520" rtl="0" algn="l">
              <a:lnSpc>
                <a:spcPct val="100000"/>
              </a:lnSpc>
              <a:spcBef>
                <a:spcPts val="0"/>
              </a:spcBef>
              <a:spcAft>
                <a:spcPts val="0"/>
              </a:spcAft>
              <a:buNone/>
            </a:pPr>
            <a:r>
              <a:rPr lang="en-US" sz="2400">
                <a:solidFill>
                  <a:srgbClr val="FFFFFF"/>
                </a:solidFill>
                <a:latin typeface="Calibri"/>
                <a:ea typeface="Calibri"/>
                <a:cs typeface="Calibri"/>
                <a:sym typeface="Calibri"/>
              </a:rPr>
              <a:t>UP &amp; RUNNING WITH</a:t>
            </a:r>
            <a:endParaRPr sz="2400">
              <a:latin typeface="Calibri"/>
              <a:ea typeface="Calibri"/>
              <a:cs typeface="Calibri"/>
              <a:sym typeface="Calibri"/>
            </a:endParaRPr>
          </a:p>
        </p:txBody>
      </p:sp>
      <p:grpSp>
        <p:nvGrpSpPr>
          <p:cNvPr id="83" name="Google Shape;83;p1"/>
          <p:cNvGrpSpPr/>
          <p:nvPr/>
        </p:nvGrpSpPr>
        <p:grpSpPr>
          <a:xfrm>
            <a:off x="0" y="1379778"/>
            <a:ext cx="12192000" cy="3796665"/>
            <a:chOff x="0" y="1379778"/>
            <a:chExt cx="12192000" cy="3796665"/>
          </a:xfrm>
        </p:grpSpPr>
        <p:sp>
          <p:nvSpPr>
            <p:cNvPr id="84" name="Google Shape;84;p1"/>
            <p:cNvSpPr/>
            <p:nvPr/>
          </p:nvSpPr>
          <p:spPr>
            <a:xfrm>
              <a:off x="0" y="1379778"/>
              <a:ext cx="12192000" cy="3796665"/>
            </a:xfrm>
            <a:custGeom>
              <a:rect b="b" l="l" r="r" t="t"/>
              <a:pathLst>
                <a:path extrusionOk="0" h="3796665" w="12192000">
                  <a:moveTo>
                    <a:pt x="12189371" y="3750360"/>
                  </a:moveTo>
                  <a:lnTo>
                    <a:pt x="0" y="3750360"/>
                  </a:lnTo>
                  <a:lnTo>
                    <a:pt x="0" y="3796080"/>
                  </a:lnTo>
                  <a:lnTo>
                    <a:pt x="12189371" y="3796080"/>
                  </a:lnTo>
                  <a:lnTo>
                    <a:pt x="12189371" y="3750360"/>
                  </a:lnTo>
                  <a:close/>
                </a:path>
                <a:path extrusionOk="0" h="3796665" w="12192000">
                  <a:moveTo>
                    <a:pt x="12192000" y="0"/>
                  </a:moveTo>
                  <a:lnTo>
                    <a:pt x="0" y="0"/>
                  </a:lnTo>
                  <a:lnTo>
                    <a:pt x="0" y="45720"/>
                  </a:lnTo>
                  <a:lnTo>
                    <a:pt x="12192000" y="45720"/>
                  </a:lnTo>
                  <a:lnTo>
                    <a:pt x="12192000" y="0"/>
                  </a:lnTo>
                  <a:close/>
                </a:path>
              </a:pathLst>
            </a:custGeom>
            <a:solidFill>
              <a:srgbClr val="F2D06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5" name="Google Shape;85;p1"/>
            <p:cNvPicPr preferRelativeResize="0"/>
            <p:nvPr/>
          </p:nvPicPr>
          <p:blipFill rotWithShape="1">
            <a:blip r:embed="rId6">
              <a:alphaModFix/>
            </a:blip>
            <a:srcRect b="0" l="0" r="0" t="0"/>
            <a:stretch/>
          </p:blipFill>
          <p:spPr>
            <a:xfrm>
              <a:off x="539771" y="1860369"/>
              <a:ext cx="2828343" cy="2828343"/>
            </a:xfrm>
            <a:prstGeom prst="rect">
              <a:avLst/>
            </a:prstGeom>
            <a:noFill/>
            <a:ln>
              <a:noFill/>
            </a:ln>
          </p:spPr>
        </p:pic>
        <p:pic>
          <p:nvPicPr>
            <p:cNvPr id="86" name="Google Shape;86;p1"/>
            <p:cNvPicPr preferRelativeResize="0"/>
            <p:nvPr/>
          </p:nvPicPr>
          <p:blipFill rotWithShape="1">
            <a:blip r:embed="rId7">
              <a:alphaModFix/>
            </a:blip>
            <a:srcRect b="0" l="0" r="0" t="0"/>
            <a:stretch/>
          </p:blipFill>
          <p:spPr>
            <a:xfrm>
              <a:off x="3556767" y="2748207"/>
              <a:ext cx="4754068" cy="631527"/>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5" name="Shape 225"/>
        <p:cNvGrpSpPr/>
        <p:nvPr/>
      </p:nvGrpSpPr>
      <p:grpSpPr>
        <a:xfrm>
          <a:off x="0" y="0"/>
          <a:ext cx="0" cy="0"/>
          <a:chOff x="0" y="0"/>
          <a:chExt cx="0" cy="0"/>
        </a:xfrm>
      </p:grpSpPr>
      <p:grpSp>
        <p:nvGrpSpPr>
          <p:cNvPr id="226" name="Google Shape;226;p10"/>
          <p:cNvGrpSpPr/>
          <p:nvPr/>
        </p:nvGrpSpPr>
        <p:grpSpPr>
          <a:xfrm>
            <a:off x="755904" y="2100072"/>
            <a:ext cx="2977896" cy="2764535"/>
            <a:chOff x="755904" y="2100072"/>
            <a:chExt cx="2977896" cy="2764535"/>
          </a:xfrm>
        </p:grpSpPr>
        <p:pic>
          <p:nvPicPr>
            <p:cNvPr id="227" name="Google Shape;227;p10"/>
            <p:cNvPicPr preferRelativeResize="0"/>
            <p:nvPr/>
          </p:nvPicPr>
          <p:blipFill rotWithShape="1">
            <a:blip r:embed="rId3">
              <a:alphaModFix/>
            </a:blip>
            <a:srcRect b="0" l="0" r="0" t="0"/>
            <a:stretch/>
          </p:blipFill>
          <p:spPr>
            <a:xfrm>
              <a:off x="755904" y="2100072"/>
              <a:ext cx="2977896" cy="2764535"/>
            </a:xfrm>
            <a:prstGeom prst="rect">
              <a:avLst/>
            </a:prstGeom>
            <a:noFill/>
            <a:ln>
              <a:noFill/>
            </a:ln>
          </p:spPr>
        </p:pic>
        <p:pic>
          <p:nvPicPr>
            <p:cNvPr id="228" name="Google Shape;228;p10"/>
            <p:cNvPicPr preferRelativeResize="0"/>
            <p:nvPr/>
          </p:nvPicPr>
          <p:blipFill rotWithShape="1">
            <a:blip r:embed="rId4">
              <a:alphaModFix/>
            </a:blip>
            <a:srcRect b="0" l="0" r="0" t="0"/>
            <a:stretch/>
          </p:blipFill>
          <p:spPr>
            <a:xfrm>
              <a:off x="779829" y="2125351"/>
              <a:ext cx="2874579" cy="2660904"/>
            </a:xfrm>
            <a:prstGeom prst="rect">
              <a:avLst/>
            </a:prstGeom>
            <a:noFill/>
            <a:ln>
              <a:noFill/>
            </a:ln>
          </p:spPr>
        </p:pic>
        <p:sp>
          <p:nvSpPr>
            <p:cNvPr id="229" name="Google Shape;229;p10"/>
            <p:cNvSpPr/>
            <p:nvPr/>
          </p:nvSpPr>
          <p:spPr>
            <a:xfrm>
              <a:off x="1806498" y="3855689"/>
              <a:ext cx="807720" cy="133985"/>
            </a:xfrm>
            <a:custGeom>
              <a:rect b="b" l="l" r="r" t="t"/>
              <a:pathLst>
                <a:path extrusionOk="0" h="133985" w="807719">
                  <a:moveTo>
                    <a:pt x="802449" y="0"/>
                  </a:moveTo>
                  <a:lnTo>
                    <a:pt x="4986" y="0"/>
                  </a:lnTo>
                  <a:lnTo>
                    <a:pt x="0" y="4984"/>
                  </a:lnTo>
                  <a:lnTo>
                    <a:pt x="0" y="11134"/>
                  </a:lnTo>
                  <a:lnTo>
                    <a:pt x="0" y="128611"/>
                  </a:lnTo>
                  <a:lnTo>
                    <a:pt x="4986" y="133596"/>
                  </a:lnTo>
                  <a:lnTo>
                    <a:pt x="802449" y="133596"/>
                  </a:lnTo>
                  <a:lnTo>
                    <a:pt x="807434" y="128611"/>
                  </a:lnTo>
                  <a:lnTo>
                    <a:pt x="807434" y="4984"/>
                  </a:lnTo>
                  <a:lnTo>
                    <a:pt x="802449" y="0"/>
                  </a:lnTo>
                  <a:close/>
                </a:path>
              </a:pathLst>
            </a:custGeom>
            <a:solidFill>
              <a:srgbClr val="0067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0" name="Google Shape;230;p10"/>
          <p:cNvSpPr txBox="1"/>
          <p:nvPr/>
        </p:nvSpPr>
        <p:spPr>
          <a:xfrm>
            <a:off x="1726704" y="3810073"/>
            <a:ext cx="981075" cy="262255"/>
          </a:xfrm>
          <a:prstGeom prst="rect">
            <a:avLst/>
          </a:prstGeom>
          <a:noFill/>
          <a:ln cap="flat" cmpd="sng" w="25400">
            <a:solidFill>
              <a:srgbClr val="E6AF00"/>
            </a:solidFill>
            <a:prstDash val="solid"/>
            <a:round/>
            <a:headEnd len="sm" w="sm" type="none"/>
            <a:tailEnd len="sm" w="sm" type="none"/>
          </a:ln>
        </p:spPr>
        <p:txBody>
          <a:bodyPr anchorCtr="0" anchor="t" bIns="0" lIns="0" spcFirstLastPara="1" rIns="0" wrap="square" tIns="38100">
            <a:spAutoFit/>
          </a:bodyPr>
          <a:lstStyle/>
          <a:p>
            <a:pPr indent="0" lvl="0" marL="0" marR="5715" rtl="0" algn="ctr">
              <a:lnSpc>
                <a:spcPct val="100000"/>
              </a:lnSpc>
              <a:spcBef>
                <a:spcPts val="0"/>
              </a:spcBef>
              <a:spcAft>
                <a:spcPts val="0"/>
              </a:spcAft>
              <a:buNone/>
            </a:pPr>
            <a:r>
              <a:rPr lang="en-US" sz="800">
                <a:solidFill>
                  <a:srgbClr val="FFFFFF"/>
                </a:solidFill>
                <a:latin typeface="Calibri"/>
                <a:ea typeface="Calibri"/>
                <a:cs typeface="Calibri"/>
                <a:sym typeface="Calibri"/>
              </a:rPr>
              <a:t>Get</a:t>
            </a:r>
            <a:endParaRPr sz="800">
              <a:solidFill>
                <a:schemeClr val="dk1"/>
              </a:solidFill>
              <a:latin typeface="Calibri"/>
              <a:ea typeface="Calibri"/>
              <a:cs typeface="Calibri"/>
              <a:sym typeface="Calibri"/>
            </a:endParaRPr>
          </a:p>
        </p:txBody>
      </p:sp>
      <p:sp>
        <p:nvSpPr>
          <p:cNvPr id="231" name="Google Shape;231;p10"/>
          <p:cNvSpPr txBox="1"/>
          <p:nvPr>
            <p:ph type="title"/>
          </p:nvPr>
        </p:nvSpPr>
        <p:spPr>
          <a:xfrm>
            <a:off x="3441922" y="242315"/>
            <a:ext cx="530923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INSTALLING POWER BI DESKTOP</a:t>
            </a:r>
            <a:endParaRPr sz="3200"/>
          </a:p>
        </p:txBody>
      </p:sp>
      <p:pic>
        <p:nvPicPr>
          <p:cNvPr id="232" name="Google Shape;232;p10"/>
          <p:cNvPicPr preferRelativeResize="0"/>
          <p:nvPr/>
        </p:nvPicPr>
        <p:blipFill rotWithShape="1">
          <a:blip r:embed="rId5">
            <a:alphaModFix/>
          </a:blip>
          <a:srcRect b="0" l="0" r="0" t="0"/>
          <a:stretch/>
        </p:blipFill>
        <p:spPr>
          <a:xfrm>
            <a:off x="0" y="806332"/>
            <a:ext cx="12192000" cy="45720"/>
          </a:xfrm>
          <a:prstGeom prst="rect">
            <a:avLst/>
          </a:prstGeom>
          <a:noFill/>
          <a:ln>
            <a:noFill/>
          </a:ln>
        </p:spPr>
      </p:pic>
      <p:sp>
        <p:nvSpPr>
          <p:cNvPr id="233" name="Google Shape;233;p10"/>
          <p:cNvSpPr txBox="1"/>
          <p:nvPr/>
        </p:nvSpPr>
        <p:spPr>
          <a:xfrm>
            <a:off x="858569" y="1225078"/>
            <a:ext cx="2846070" cy="661670"/>
          </a:xfrm>
          <a:prstGeom prst="rect">
            <a:avLst/>
          </a:prstGeom>
          <a:noFill/>
          <a:ln>
            <a:noFill/>
          </a:ln>
        </p:spPr>
        <p:txBody>
          <a:bodyPr anchorCtr="0" anchor="t" bIns="0" lIns="0" spcFirstLastPara="1" rIns="0" wrap="square" tIns="107950">
            <a:spAutoFit/>
          </a:bodyPr>
          <a:lstStyle/>
          <a:p>
            <a:pPr indent="0" lvl="0" marL="12700" marR="0" rtl="0" algn="l">
              <a:lnSpc>
                <a:spcPct val="100000"/>
              </a:lnSpc>
              <a:spcBef>
                <a:spcPts val="0"/>
              </a:spcBef>
              <a:spcAft>
                <a:spcPts val="0"/>
              </a:spcAft>
              <a:buNone/>
            </a:pPr>
            <a:r>
              <a:rPr b="1" lang="en-US" sz="1600">
                <a:solidFill>
                  <a:srgbClr val="404040"/>
                </a:solidFill>
                <a:latin typeface="Calibri"/>
                <a:ea typeface="Calibri"/>
                <a:cs typeface="Calibri"/>
                <a:sym typeface="Calibri"/>
              </a:rPr>
              <a:t>1) </a:t>
            </a:r>
            <a:r>
              <a:rPr lang="en-US" sz="1600">
                <a:solidFill>
                  <a:srgbClr val="404040"/>
                </a:solidFill>
                <a:latin typeface="Calibri"/>
                <a:ea typeface="Calibri"/>
                <a:cs typeface="Calibri"/>
                <a:sym typeface="Calibri"/>
              </a:rPr>
              <a:t>Download from </a:t>
            </a:r>
            <a:r>
              <a:rPr b="1" lang="en-US" sz="1600">
                <a:solidFill>
                  <a:srgbClr val="404040"/>
                </a:solidFill>
                <a:latin typeface="Calibri"/>
                <a:ea typeface="Calibri"/>
                <a:cs typeface="Calibri"/>
                <a:sym typeface="Calibri"/>
              </a:rPr>
              <a:t>Microsoft store</a:t>
            </a:r>
            <a:endParaRPr sz="1600">
              <a:solidFill>
                <a:schemeClr val="dk1"/>
              </a:solidFill>
              <a:latin typeface="Calibri"/>
              <a:ea typeface="Calibri"/>
              <a:cs typeface="Calibri"/>
              <a:sym typeface="Calibri"/>
            </a:endParaRPr>
          </a:p>
          <a:p>
            <a:pPr indent="0" lvl="0" marL="252095" marR="0" rtl="0" algn="l">
              <a:lnSpc>
                <a:spcPct val="100000"/>
              </a:lnSpc>
              <a:spcBef>
                <a:spcPts val="655"/>
              </a:spcBef>
              <a:spcAft>
                <a:spcPts val="0"/>
              </a:spcAft>
              <a:buNone/>
            </a:pPr>
            <a:r>
              <a:rPr b="1" i="1" lang="en-US" sz="1400">
                <a:solidFill>
                  <a:srgbClr val="44546A"/>
                </a:solidFill>
                <a:latin typeface="Calibri"/>
                <a:ea typeface="Calibri"/>
                <a:cs typeface="Calibri"/>
                <a:sym typeface="Calibri"/>
              </a:rPr>
              <a:t>apps.microsoft.com</a:t>
            </a:r>
            <a:endParaRPr sz="1400">
              <a:solidFill>
                <a:schemeClr val="dk1"/>
              </a:solidFill>
              <a:latin typeface="Calibri"/>
              <a:ea typeface="Calibri"/>
              <a:cs typeface="Calibri"/>
              <a:sym typeface="Calibri"/>
            </a:endParaRPr>
          </a:p>
        </p:txBody>
      </p:sp>
      <p:sp>
        <p:nvSpPr>
          <p:cNvPr id="234" name="Google Shape;234;p10"/>
          <p:cNvSpPr txBox="1"/>
          <p:nvPr/>
        </p:nvSpPr>
        <p:spPr>
          <a:xfrm>
            <a:off x="4512981" y="1225078"/>
            <a:ext cx="2856230" cy="661670"/>
          </a:xfrm>
          <a:prstGeom prst="rect">
            <a:avLst/>
          </a:prstGeom>
          <a:noFill/>
          <a:ln>
            <a:noFill/>
          </a:ln>
        </p:spPr>
        <p:txBody>
          <a:bodyPr anchorCtr="0" anchor="t" bIns="0" lIns="0" spcFirstLastPara="1" rIns="0" wrap="square" tIns="107950">
            <a:spAutoFit/>
          </a:bodyPr>
          <a:lstStyle/>
          <a:p>
            <a:pPr indent="0" lvl="0" marL="12700" marR="0" rtl="0" algn="l">
              <a:lnSpc>
                <a:spcPct val="100000"/>
              </a:lnSpc>
              <a:spcBef>
                <a:spcPts val="0"/>
              </a:spcBef>
              <a:spcAft>
                <a:spcPts val="0"/>
              </a:spcAft>
              <a:buNone/>
            </a:pPr>
            <a:r>
              <a:rPr b="1" lang="en-US" sz="1600">
                <a:solidFill>
                  <a:srgbClr val="404040"/>
                </a:solidFill>
                <a:latin typeface="Calibri"/>
                <a:ea typeface="Calibri"/>
                <a:cs typeface="Calibri"/>
                <a:sym typeface="Calibri"/>
              </a:rPr>
              <a:t>2) </a:t>
            </a:r>
            <a:r>
              <a:rPr lang="en-US" sz="1600">
                <a:solidFill>
                  <a:srgbClr val="404040"/>
                </a:solidFill>
                <a:latin typeface="Calibri"/>
                <a:ea typeface="Calibri"/>
                <a:cs typeface="Calibri"/>
                <a:sym typeface="Calibri"/>
              </a:rPr>
              <a:t>Download </a:t>
            </a:r>
            <a:r>
              <a:rPr b="1" lang="en-US" sz="1600">
                <a:solidFill>
                  <a:srgbClr val="404040"/>
                </a:solidFill>
                <a:latin typeface="Calibri"/>
                <a:ea typeface="Calibri"/>
                <a:cs typeface="Calibri"/>
                <a:sym typeface="Calibri"/>
              </a:rPr>
              <a:t>manually from web</a:t>
            </a:r>
            <a:endParaRPr sz="1600">
              <a:solidFill>
                <a:schemeClr val="dk1"/>
              </a:solidFill>
              <a:latin typeface="Calibri"/>
              <a:ea typeface="Calibri"/>
              <a:cs typeface="Calibri"/>
              <a:sym typeface="Calibri"/>
            </a:endParaRPr>
          </a:p>
          <a:p>
            <a:pPr indent="0" lvl="0" marL="252095" marR="0" rtl="0" algn="l">
              <a:lnSpc>
                <a:spcPct val="100000"/>
              </a:lnSpc>
              <a:spcBef>
                <a:spcPts val="655"/>
              </a:spcBef>
              <a:spcAft>
                <a:spcPts val="0"/>
              </a:spcAft>
              <a:buNone/>
            </a:pPr>
            <a:r>
              <a:rPr b="1" i="1" lang="en-US" sz="1400">
                <a:solidFill>
                  <a:srgbClr val="44546A"/>
                </a:solidFill>
                <a:latin typeface="Calibri"/>
                <a:ea typeface="Calibri"/>
                <a:cs typeface="Calibri"/>
                <a:sym typeface="Calibri"/>
              </a:rPr>
              <a:t>powerbi.microsoft.com/downloads</a:t>
            </a:r>
            <a:endParaRPr sz="1400">
              <a:solidFill>
                <a:schemeClr val="dk1"/>
              </a:solidFill>
              <a:latin typeface="Calibri"/>
              <a:ea typeface="Calibri"/>
              <a:cs typeface="Calibri"/>
              <a:sym typeface="Calibri"/>
            </a:endParaRPr>
          </a:p>
        </p:txBody>
      </p:sp>
      <p:sp>
        <p:nvSpPr>
          <p:cNvPr id="235" name="Google Shape;235;p10"/>
          <p:cNvSpPr txBox="1"/>
          <p:nvPr/>
        </p:nvSpPr>
        <p:spPr>
          <a:xfrm>
            <a:off x="8447708" y="1225078"/>
            <a:ext cx="2887980" cy="661670"/>
          </a:xfrm>
          <a:prstGeom prst="rect">
            <a:avLst/>
          </a:prstGeom>
          <a:noFill/>
          <a:ln>
            <a:noFill/>
          </a:ln>
        </p:spPr>
        <p:txBody>
          <a:bodyPr anchorCtr="0" anchor="t" bIns="0" lIns="0" spcFirstLastPara="1" rIns="0" wrap="square" tIns="107950">
            <a:spAutoFit/>
          </a:bodyPr>
          <a:lstStyle/>
          <a:p>
            <a:pPr indent="0" lvl="0" marL="12700" marR="0" rtl="0" algn="l">
              <a:lnSpc>
                <a:spcPct val="100000"/>
              </a:lnSpc>
              <a:spcBef>
                <a:spcPts val="0"/>
              </a:spcBef>
              <a:spcAft>
                <a:spcPts val="0"/>
              </a:spcAft>
              <a:buNone/>
            </a:pPr>
            <a:r>
              <a:rPr b="1" lang="en-US" sz="1600">
                <a:solidFill>
                  <a:srgbClr val="404040"/>
                </a:solidFill>
                <a:latin typeface="Calibri"/>
                <a:ea typeface="Calibri"/>
                <a:cs typeface="Calibri"/>
                <a:sym typeface="Calibri"/>
              </a:rPr>
              <a:t>3) </a:t>
            </a:r>
            <a:r>
              <a:rPr lang="en-US" sz="1600">
                <a:solidFill>
                  <a:srgbClr val="404040"/>
                </a:solidFill>
                <a:latin typeface="Calibri"/>
                <a:ea typeface="Calibri"/>
                <a:cs typeface="Calibri"/>
                <a:sym typeface="Calibri"/>
              </a:rPr>
              <a:t>Install as part of </a:t>
            </a:r>
            <a:r>
              <a:rPr b="1" lang="en-US" sz="1600">
                <a:solidFill>
                  <a:srgbClr val="404040"/>
                </a:solidFill>
                <a:latin typeface="Calibri"/>
                <a:ea typeface="Calibri"/>
                <a:cs typeface="Calibri"/>
                <a:sym typeface="Calibri"/>
              </a:rPr>
              <a:t>Microsoft 365</a:t>
            </a:r>
            <a:endParaRPr sz="1600">
              <a:solidFill>
                <a:schemeClr val="dk1"/>
              </a:solidFill>
              <a:latin typeface="Calibri"/>
              <a:ea typeface="Calibri"/>
              <a:cs typeface="Calibri"/>
              <a:sym typeface="Calibri"/>
            </a:endParaRPr>
          </a:p>
          <a:p>
            <a:pPr indent="0" lvl="0" marL="254634" marR="0" rtl="0" algn="l">
              <a:lnSpc>
                <a:spcPct val="100000"/>
              </a:lnSpc>
              <a:spcBef>
                <a:spcPts val="655"/>
              </a:spcBef>
              <a:spcAft>
                <a:spcPts val="0"/>
              </a:spcAft>
              <a:buNone/>
            </a:pPr>
            <a:r>
              <a:rPr b="1" i="1" lang="en-US" sz="1400">
                <a:solidFill>
                  <a:srgbClr val="44546A"/>
                </a:solidFill>
                <a:latin typeface="Calibri"/>
                <a:ea typeface="Calibri"/>
                <a:cs typeface="Calibri"/>
                <a:sym typeface="Calibri"/>
              </a:rPr>
              <a:t>microsoft.com/en-us/microsoft-365</a:t>
            </a:r>
            <a:endParaRPr sz="1400">
              <a:solidFill>
                <a:schemeClr val="dk1"/>
              </a:solidFill>
              <a:latin typeface="Calibri"/>
              <a:ea typeface="Calibri"/>
              <a:cs typeface="Calibri"/>
              <a:sym typeface="Calibri"/>
            </a:endParaRPr>
          </a:p>
        </p:txBody>
      </p:sp>
      <p:sp>
        <p:nvSpPr>
          <p:cNvPr id="236" name="Google Shape;236;p10"/>
          <p:cNvSpPr/>
          <p:nvPr/>
        </p:nvSpPr>
        <p:spPr>
          <a:xfrm>
            <a:off x="8220228" y="5286818"/>
            <a:ext cx="3428365" cy="984885"/>
          </a:xfrm>
          <a:custGeom>
            <a:rect b="b" l="l" r="r" t="t"/>
            <a:pathLst>
              <a:path extrusionOk="0" h="984885" w="3428365">
                <a:moveTo>
                  <a:pt x="0" y="0"/>
                </a:moveTo>
                <a:lnTo>
                  <a:pt x="3427986" y="0"/>
                </a:lnTo>
                <a:lnTo>
                  <a:pt x="3427986" y="984885"/>
                </a:lnTo>
                <a:lnTo>
                  <a:pt x="0" y="984885"/>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10"/>
          <p:cNvSpPr txBox="1"/>
          <p:nvPr/>
        </p:nvSpPr>
        <p:spPr>
          <a:xfrm>
            <a:off x="8694208" y="5382598"/>
            <a:ext cx="2642235" cy="687070"/>
          </a:xfrm>
          <a:prstGeom prst="rect">
            <a:avLst/>
          </a:prstGeom>
          <a:noFill/>
          <a:ln>
            <a:noFill/>
          </a:ln>
        </p:spPr>
        <p:txBody>
          <a:bodyPr anchorCtr="0" anchor="t" bIns="0" lIns="0" spcFirstLastPara="1" rIns="0" wrap="square" tIns="59675">
            <a:spAutoFit/>
          </a:bodyPr>
          <a:lstStyle/>
          <a:p>
            <a:pPr indent="0" lvl="0" marL="12700" marR="0" rtl="0" algn="l">
              <a:lnSpc>
                <a:spcPct val="100000"/>
              </a:lnSpc>
              <a:spcBef>
                <a:spcPts val="0"/>
              </a:spcBef>
              <a:spcAft>
                <a:spcPts val="0"/>
              </a:spcAft>
              <a:buNone/>
            </a:pPr>
            <a:r>
              <a:rPr b="1" lang="en-US" sz="1400">
                <a:solidFill>
                  <a:srgbClr val="D7B10F"/>
                </a:solidFill>
                <a:latin typeface="Calibri"/>
                <a:ea typeface="Calibri"/>
                <a:cs typeface="Calibri"/>
                <a:sym typeface="Calibri"/>
              </a:rPr>
              <a:t>HEY THIS IS IMPORTANT!</a:t>
            </a:r>
            <a:endParaRPr sz="1400">
              <a:solidFill>
                <a:schemeClr val="dk1"/>
              </a:solidFill>
              <a:latin typeface="Calibri"/>
              <a:ea typeface="Calibri"/>
              <a:cs typeface="Calibri"/>
              <a:sym typeface="Calibri"/>
            </a:endParaRPr>
          </a:p>
          <a:p>
            <a:pPr indent="0" lvl="0" marL="12700" marR="5080" rtl="0" algn="l">
              <a:lnSpc>
                <a:spcPct val="115833"/>
              </a:lnSpc>
              <a:spcBef>
                <a:spcPts val="409"/>
              </a:spcBef>
              <a:spcAft>
                <a:spcPts val="0"/>
              </a:spcAft>
              <a:buNone/>
            </a:pPr>
            <a:r>
              <a:rPr lang="en-US" sz="1200">
                <a:solidFill>
                  <a:srgbClr val="404040"/>
                </a:solidFill>
                <a:latin typeface="Calibri"/>
                <a:ea typeface="Calibri"/>
                <a:cs typeface="Calibri"/>
                <a:sym typeface="Calibri"/>
              </a:rPr>
              <a:t>You do </a:t>
            </a:r>
            <a:r>
              <a:rPr b="1" lang="en-US" sz="1200">
                <a:solidFill>
                  <a:srgbClr val="404040"/>
                </a:solidFill>
                <a:latin typeface="Calibri"/>
                <a:ea typeface="Calibri"/>
                <a:cs typeface="Calibri"/>
                <a:sym typeface="Calibri"/>
              </a:rPr>
              <a:t>NOT </a:t>
            </a:r>
            <a:r>
              <a:rPr lang="en-US" sz="1200">
                <a:solidFill>
                  <a:srgbClr val="404040"/>
                </a:solidFill>
                <a:latin typeface="Calibri"/>
                <a:ea typeface="Calibri"/>
                <a:cs typeface="Calibri"/>
                <a:sym typeface="Calibri"/>
              </a:rPr>
              <a:t>need to register for a Power BI  Pro account to access Power BI Desktop</a:t>
            </a:r>
            <a:endParaRPr sz="1200">
              <a:solidFill>
                <a:schemeClr val="dk1"/>
              </a:solidFill>
              <a:latin typeface="Calibri"/>
              <a:ea typeface="Calibri"/>
              <a:cs typeface="Calibri"/>
              <a:sym typeface="Calibri"/>
            </a:endParaRPr>
          </a:p>
        </p:txBody>
      </p:sp>
      <p:pic>
        <p:nvPicPr>
          <p:cNvPr id="238" name="Google Shape;238;p10"/>
          <p:cNvPicPr preferRelativeResize="0"/>
          <p:nvPr/>
        </p:nvPicPr>
        <p:blipFill rotWithShape="1">
          <a:blip r:embed="rId6">
            <a:alphaModFix/>
          </a:blip>
          <a:srcRect b="0" l="0" r="0" t="0"/>
          <a:stretch/>
        </p:blipFill>
        <p:spPr>
          <a:xfrm>
            <a:off x="7903394" y="5464053"/>
            <a:ext cx="640079" cy="640079"/>
          </a:xfrm>
          <a:prstGeom prst="rect">
            <a:avLst/>
          </a:prstGeom>
          <a:noFill/>
          <a:ln>
            <a:noFill/>
          </a:ln>
        </p:spPr>
      </p:pic>
      <p:grpSp>
        <p:nvGrpSpPr>
          <p:cNvPr id="239" name="Google Shape;239;p10"/>
          <p:cNvGrpSpPr/>
          <p:nvPr/>
        </p:nvGrpSpPr>
        <p:grpSpPr>
          <a:xfrm>
            <a:off x="4407408" y="2109216"/>
            <a:ext cx="3194304" cy="2983514"/>
            <a:chOff x="4407408" y="2109216"/>
            <a:chExt cx="3194304" cy="2983514"/>
          </a:xfrm>
        </p:grpSpPr>
        <p:pic>
          <p:nvPicPr>
            <p:cNvPr id="240" name="Google Shape;240;p10"/>
            <p:cNvPicPr preferRelativeResize="0"/>
            <p:nvPr/>
          </p:nvPicPr>
          <p:blipFill rotWithShape="1">
            <a:blip r:embed="rId7">
              <a:alphaModFix/>
            </a:blip>
            <a:srcRect b="0" l="0" r="0" t="0"/>
            <a:stretch/>
          </p:blipFill>
          <p:spPr>
            <a:xfrm>
              <a:off x="4407408" y="2109216"/>
              <a:ext cx="3194304" cy="2764536"/>
            </a:xfrm>
            <a:prstGeom prst="rect">
              <a:avLst/>
            </a:prstGeom>
            <a:noFill/>
            <a:ln>
              <a:noFill/>
            </a:ln>
          </p:spPr>
        </p:pic>
        <p:pic>
          <p:nvPicPr>
            <p:cNvPr id="241" name="Google Shape;241;p10"/>
            <p:cNvPicPr preferRelativeResize="0"/>
            <p:nvPr/>
          </p:nvPicPr>
          <p:blipFill rotWithShape="1">
            <a:blip r:embed="rId8">
              <a:alphaModFix/>
            </a:blip>
            <a:srcRect b="0" l="0" r="0" t="0"/>
            <a:stretch/>
          </p:blipFill>
          <p:spPr>
            <a:xfrm>
              <a:off x="4434240" y="2133640"/>
              <a:ext cx="3086989" cy="2659984"/>
            </a:xfrm>
            <a:prstGeom prst="rect">
              <a:avLst/>
            </a:prstGeom>
            <a:noFill/>
            <a:ln>
              <a:noFill/>
            </a:ln>
          </p:spPr>
        </p:pic>
        <p:pic>
          <p:nvPicPr>
            <p:cNvPr id="242" name="Google Shape;242;p10"/>
            <p:cNvPicPr preferRelativeResize="0"/>
            <p:nvPr/>
          </p:nvPicPr>
          <p:blipFill rotWithShape="1">
            <a:blip r:embed="rId9">
              <a:alphaModFix/>
            </a:blip>
            <a:srcRect b="0" l="0" r="0" t="0"/>
            <a:stretch/>
          </p:blipFill>
          <p:spPr>
            <a:xfrm>
              <a:off x="4511040" y="4270248"/>
              <a:ext cx="1868424" cy="560832"/>
            </a:xfrm>
            <a:prstGeom prst="rect">
              <a:avLst/>
            </a:prstGeom>
            <a:noFill/>
            <a:ln>
              <a:noFill/>
            </a:ln>
          </p:spPr>
        </p:pic>
        <p:sp>
          <p:nvSpPr>
            <p:cNvPr id="243" name="Google Shape;243;p10"/>
            <p:cNvSpPr/>
            <p:nvPr/>
          </p:nvSpPr>
          <p:spPr>
            <a:xfrm>
              <a:off x="4549230" y="4308023"/>
              <a:ext cx="1737995" cy="432434"/>
            </a:xfrm>
            <a:custGeom>
              <a:rect b="b" l="l" r="r" t="t"/>
              <a:pathLst>
                <a:path extrusionOk="0" h="432435" w="1737995">
                  <a:moveTo>
                    <a:pt x="0" y="432066"/>
                  </a:moveTo>
                  <a:lnTo>
                    <a:pt x="1737595" y="432066"/>
                  </a:lnTo>
                  <a:lnTo>
                    <a:pt x="1737595" y="0"/>
                  </a:lnTo>
                  <a:lnTo>
                    <a:pt x="0" y="0"/>
                  </a:lnTo>
                  <a:lnTo>
                    <a:pt x="0" y="432066"/>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10"/>
            <p:cNvSpPr/>
            <p:nvPr/>
          </p:nvSpPr>
          <p:spPr>
            <a:xfrm>
              <a:off x="5351178" y="4737765"/>
              <a:ext cx="76200" cy="354965"/>
            </a:xfrm>
            <a:custGeom>
              <a:rect b="b" l="l" r="r" t="t"/>
              <a:pathLst>
                <a:path extrusionOk="0" h="354964" w="76200">
                  <a:moveTo>
                    <a:pt x="25399" y="278383"/>
                  </a:moveTo>
                  <a:lnTo>
                    <a:pt x="0" y="278383"/>
                  </a:lnTo>
                  <a:lnTo>
                    <a:pt x="38100" y="354583"/>
                  </a:lnTo>
                  <a:lnTo>
                    <a:pt x="69850" y="291083"/>
                  </a:lnTo>
                  <a:lnTo>
                    <a:pt x="25400" y="291083"/>
                  </a:lnTo>
                  <a:lnTo>
                    <a:pt x="25399" y="278383"/>
                  </a:lnTo>
                  <a:close/>
                </a:path>
                <a:path extrusionOk="0" h="354964" w="76200">
                  <a:moveTo>
                    <a:pt x="50798" y="0"/>
                  </a:moveTo>
                  <a:lnTo>
                    <a:pt x="25398" y="0"/>
                  </a:lnTo>
                  <a:lnTo>
                    <a:pt x="25400" y="291083"/>
                  </a:lnTo>
                  <a:lnTo>
                    <a:pt x="50800" y="291083"/>
                  </a:lnTo>
                  <a:lnTo>
                    <a:pt x="50798" y="0"/>
                  </a:lnTo>
                  <a:close/>
                </a:path>
                <a:path extrusionOk="0" h="354964" w="76200">
                  <a:moveTo>
                    <a:pt x="76200" y="278383"/>
                  </a:moveTo>
                  <a:lnTo>
                    <a:pt x="50799" y="278383"/>
                  </a:lnTo>
                  <a:lnTo>
                    <a:pt x="50800" y="291083"/>
                  </a:lnTo>
                  <a:lnTo>
                    <a:pt x="69850" y="291083"/>
                  </a:lnTo>
                  <a:lnTo>
                    <a:pt x="76200" y="278383"/>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5" name="Google Shape;245;p10"/>
          <p:cNvGrpSpPr/>
          <p:nvPr/>
        </p:nvGrpSpPr>
        <p:grpSpPr>
          <a:xfrm>
            <a:off x="8485631" y="2221992"/>
            <a:ext cx="3087623" cy="893063"/>
            <a:chOff x="8485631" y="2221992"/>
            <a:chExt cx="3087623" cy="893063"/>
          </a:xfrm>
        </p:grpSpPr>
        <p:pic>
          <p:nvPicPr>
            <p:cNvPr id="246" name="Google Shape;246;p10"/>
            <p:cNvPicPr preferRelativeResize="0"/>
            <p:nvPr/>
          </p:nvPicPr>
          <p:blipFill rotWithShape="1">
            <a:blip r:embed="rId10">
              <a:alphaModFix/>
            </a:blip>
            <a:srcRect b="0" l="0" r="0" t="0"/>
            <a:stretch/>
          </p:blipFill>
          <p:spPr>
            <a:xfrm>
              <a:off x="9372599" y="2368296"/>
              <a:ext cx="2200655" cy="633984"/>
            </a:xfrm>
            <a:prstGeom prst="rect">
              <a:avLst/>
            </a:prstGeom>
            <a:noFill/>
            <a:ln>
              <a:noFill/>
            </a:ln>
          </p:spPr>
        </p:pic>
        <p:pic>
          <p:nvPicPr>
            <p:cNvPr id="247" name="Google Shape;247;p10"/>
            <p:cNvPicPr preferRelativeResize="0"/>
            <p:nvPr/>
          </p:nvPicPr>
          <p:blipFill rotWithShape="1">
            <a:blip r:embed="rId11">
              <a:alphaModFix/>
            </a:blip>
            <a:srcRect b="0" l="0" r="0" t="0"/>
            <a:stretch/>
          </p:blipFill>
          <p:spPr>
            <a:xfrm>
              <a:off x="9398472" y="2393669"/>
              <a:ext cx="2095336" cy="528496"/>
            </a:xfrm>
            <a:prstGeom prst="rect">
              <a:avLst/>
            </a:prstGeom>
            <a:noFill/>
            <a:ln>
              <a:noFill/>
            </a:ln>
          </p:spPr>
        </p:pic>
        <p:pic>
          <p:nvPicPr>
            <p:cNvPr id="248" name="Google Shape;248;p10"/>
            <p:cNvPicPr preferRelativeResize="0"/>
            <p:nvPr/>
          </p:nvPicPr>
          <p:blipFill rotWithShape="1">
            <a:blip r:embed="rId12">
              <a:alphaModFix/>
            </a:blip>
            <a:srcRect b="0" l="0" r="0" t="0"/>
            <a:stretch/>
          </p:blipFill>
          <p:spPr>
            <a:xfrm>
              <a:off x="8485631" y="2221992"/>
              <a:ext cx="893064" cy="893063"/>
            </a:xfrm>
            <a:prstGeom prst="rect">
              <a:avLst/>
            </a:prstGeom>
            <a:noFill/>
            <a:ln>
              <a:noFill/>
            </a:ln>
          </p:spPr>
        </p:pic>
        <p:pic>
          <p:nvPicPr>
            <p:cNvPr id="249" name="Google Shape;249;p10"/>
            <p:cNvPicPr preferRelativeResize="0"/>
            <p:nvPr/>
          </p:nvPicPr>
          <p:blipFill rotWithShape="1">
            <a:blip r:embed="rId13">
              <a:alphaModFix/>
            </a:blip>
            <a:srcRect b="0" l="0" r="0" t="0"/>
            <a:stretch/>
          </p:blipFill>
          <p:spPr>
            <a:xfrm>
              <a:off x="8511300" y="2247030"/>
              <a:ext cx="788178" cy="788178"/>
            </a:xfrm>
            <a:prstGeom prst="rect">
              <a:avLst/>
            </a:prstGeom>
            <a:noFill/>
            <a:ln>
              <a:noFill/>
            </a:ln>
          </p:spPr>
        </p:pic>
      </p:grpSp>
      <p:sp>
        <p:nvSpPr>
          <p:cNvPr id="250" name="Google Shape;250;p10"/>
          <p:cNvSpPr txBox="1"/>
          <p:nvPr/>
        </p:nvSpPr>
        <p:spPr>
          <a:xfrm>
            <a:off x="647018" y="5147564"/>
            <a:ext cx="3219450" cy="808990"/>
          </a:xfrm>
          <a:prstGeom prst="rect">
            <a:avLst/>
          </a:prstGeom>
          <a:noFill/>
          <a:ln>
            <a:noFill/>
          </a:ln>
        </p:spPr>
        <p:txBody>
          <a:bodyPr anchorCtr="0" anchor="t" bIns="0" lIns="0" spcFirstLastPara="1" rIns="0" wrap="square" tIns="94600">
            <a:spAutoFit/>
          </a:bodyPr>
          <a:lstStyle/>
          <a:p>
            <a:pPr indent="-285750" lvl="0" marL="298450" marR="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Windows handles </a:t>
            </a:r>
            <a:r>
              <a:rPr b="1" lang="en-US" sz="1200">
                <a:solidFill>
                  <a:schemeClr val="dk1"/>
                </a:solidFill>
                <a:latin typeface="Calibri"/>
                <a:ea typeface="Calibri"/>
                <a:cs typeface="Calibri"/>
                <a:sym typeface="Calibri"/>
              </a:rPr>
              <a:t>automatic updates</a:t>
            </a:r>
            <a:endParaRPr sz="1200">
              <a:solidFill>
                <a:schemeClr val="dk1"/>
              </a:solidFill>
              <a:latin typeface="Calibri"/>
              <a:ea typeface="Calibri"/>
              <a:cs typeface="Calibri"/>
              <a:sym typeface="Calibri"/>
            </a:endParaRPr>
          </a:p>
          <a:p>
            <a:pPr indent="-285750" lvl="0" marL="298450" marR="0" rtl="0" algn="l">
              <a:lnSpc>
                <a:spcPct val="100000"/>
              </a:lnSpc>
              <a:spcBef>
                <a:spcPts val="65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Updates only elements that have been changed</a:t>
            </a:r>
            <a:endParaRPr sz="1200">
              <a:solidFill>
                <a:schemeClr val="dk1"/>
              </a:solidFill>
              <a:latin typeface="Calibri"/>
              <a:ea typeface="Calibri"/>
              <a:cs typeface="Calibri"/>
              <a:sym typeface="Calibri"/>
            </a:endParaRPr>
          </a:p>
          <a:p>
            <a:pPr indent="-285750" lvl="0" marL="298450" marR="0" rtl="0" algn="l">
              <a:lnSpc>
                <a:spcPct val="100000"/>
              </a:lnSpc>
              <a:spcBef>
                <a:spcPts val="55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Doesn’t require administrator access</a:t>
            </a:r>
            <a:endParaRPr sz="1200">
              <a:solidFill>
                <a:schemeClr val="dk1"/>
              </a:solidFill>
              <a:latin typeface="Calibri"/>
              <a:ea typeface="Calibri"/>
              <a:cs typeface="Calibri"/>
              <a:sym typeface="Calibri"/>
            </a:endParaRPr>
          </a:p>
        </p:txBody>
      </p:sp>
      <p:sp>
        <p:nvSpPr>
          <p:cNvPr id="251" name="Google Shape;251;p10"/>
          <p:cNvSpPr txBox="1"/>
          <p:nvPr/>
        </p:nvSpPr>
        <p:spPr>
          <a:xfrm>
            <a:off x="4448116" y="5141467"/>
            <a:ext cx="3164205" cy="815340"/>
          </a:xfrm>
          <a:prstGeom prst="rect">
            <a:avLst/>
          </a:prstGeom>
          <a:noFill/>
          <a:ln>
            <a:noFill/>
          </a:ln>
        </p:spPr>
        <p:txBody>
          <a:bodyPr anchorCtr="0" anchor="t" bIns="0" lIns="0" spcFirstLastPara="1" rIns="0" wrap="square" tIns="97775">
            <a:spAutoFit/>
          </a:bodyPr>
          <a:lstStyle/>
          <a:p>
            <a:pPr indent="-285750" lvl="0" marL="298450" marR="0" rtl="0" algn="l">
              <a:lnSpc>
                <a:spcPct val="100000"/>
              </a:lnSpc>
              <a:spcBef>
                <a:spcPts val="0"/>
              </a:spcBef>
              <a:spcAft>
                <a:spcPts val="0"/>
              </a:spcAft>
              <a:buClr>
                <a:schemeClr val="dk1"/>
              </a:buClr>
              <a:buSzPts val="1200"/>
              <a:buFont typeface="Arial"/>
              <a:buChar char="•"/>
            </a:pPr>
            <a:r>
              <a:rPr b="1" lang="en-US" sz="1200">
                <a:solidFill>
                  <a:schemeClr val="dk1"/>
                </a:solidFill>
                <a:latin typeface="Calibri"/>
                <a:ea typeface="Calibri"/>
                <a:cs typeface="Calibri"/>
                <a:sym typeface="Calibri"/>
              </a:rPr>
              <a:t>No automatic updates </a:t>
            </a:r>
            <a:r>
              <a:rPr lang="en-US" sz="1200">
                <a:solidFill>
                  <a:schemeClr val="dk1"/>
                </a:solidFill>
                <a:latin typeface="Calibri"/>
                <a:ea typeface="Calibri"/>
                <a:cs typeface="Calibri"/>
                <a:sym typeface="Calibri"/>
              </a:rPr>
              <a:t>(allows version control)</a:t>
            </a:r>
            <a:endParaRPr sz="1200">
              <a:solidFill>
                <a:schemeClr val="dk1"/>
              </a:solidFill>
              <a:latin typeface="Calibri"/>
              <a:ea typeface="Calibri"/>
              <a:cs typeface="Calibri"/>
              <a:sym typeface="Calibri"/>
            </a:endParaRPr>
          </a:p>
          <a:p>
            <a:pPr indent="-285750" lvl="0" marL="298450" marR="0" rtl="0" algn="l">
              <a:lnSpc>
                <a:spcPct val="100000"/>
              </a:lnSpc>
              <a:spcBef>
                <a:spcPts val="675"/>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Downloads an executable installation file</a:t>
            </a:r>
            <a:endParaRPr sz="1200">
              <a:solidFill>
                <a:schemeClr val="dk1"/>
              </a:solidFill>
              <a:latin typeface="Calibri"/>
              <a:ea typeface="Calibri"/>
              <a:cs typeface="Calibri"/>
              <a:sym typeface="Calibri"/>
            </a:endParaRPr>
          </a:p>
          <a:p>
            <a:pPr indent="-285750" lvl="0" marL="298450" marR="0" rtl="0" algn="l">
              <a:lnSpc>
                <a:spcPct val="100000"/>
              </a:lnSpc>
              <a:spcBef>
                <a:spcPts val="55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Administrator access may be required</a:t>
            </a:r>
            <a:endParaRPr sz="1200">
              <a:solidFill>
                <a:schemeClr val="dk1"/>
              </a:solidFill>
              <a:latin typeface="Calibri"/>
              <a:ea typeface="Calibri"/>
              <a:cs typeface="Calibri"/>
              <a:sym typeface="Calibri"/>
            </a:endParaRPr>
          </a:p>
        </p:txBody>
      </p:sp>
      <p:sp>
        <p:nvSpPr>
          <p:cNvPr id="252" name="Google Shape;252;p10"/>
          <p:cNvSpPr txBox="1"/>
          <p:nvPr/>
        </p:nvSpPr>
        <p:spPr>
          <a:xfrm>
            <a:off x="8347506" y="3337052"/>
            <a:ext cx="3092450" cy="1022350"/>
          </a:xfrm>
          <a:prstGeom prst="rect">
            <a:avLst/>
          </a:prstGeom>
          <a:noFill/>
          <a:ln>
            <a:noFill/>
          </a:ln>
        </p:spPr>
        <p:txBody>
          <a:bodyPr anchorCtr="0" anchor="t" bIns="0" lIns="0" spcFirstLastPara="1" rIns="0" wrap="square" tIns="6350">
            <a:spAutoFit/>
          </a:bodyPr>
          <a:lstStyle/>
          <a:p>
            <a:pPr indent="-285750" lvl="0" marL="297815" marR="5080" rtl="0" algn="just">
              <a:lnSpc>
                <a:spcPct val="103299"/>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Power BI Desktop is included as part of select  enterprise Office/Microsoft 365 subscriptions</a:t>
            </a:r>
            <a:endParaRPr sz="1200">
              <a:solidFill>
                <a:schemeClr val="dk1"/>
              </a:solidFill>
              <a:latin typeface="Calibri"/>
              <a:ea typeface="Calibri"/>
              <a:cs typeface="Calibri"/>
              <a:sym typeface="Calibri"/>
            </a:endParaRPr>
          </a:p>
          <a:p>
            <a:pPr indent="-285750" lvl="0" marL="297815" marR="8255" rtl="0" algn="just">
              <a:lnSpc>
                <a:spcPct val="100800"/>
              </a:lnSpc>
              <a:spcBef>
                <a:spcPts val="565"/>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If your company uses a compatible version of  Microsoft 365, talk to an admin about getting  access to Power BI</a:t>
            </a:r>
            <a:endParaRPr sz="1200">
              <a:solidFill>
                <a:schemeClr val="dk1"/>
              </a:solidFill>
              <a:latin typeface="Calibri"/>
              <a:ea typeface="Calibri"/>
              <a:cs typeface="Calibri"/>
              <a:sym typeface="Calibri"/>
            </a:endParaRPr>
          </a:p>
        </p:txBody>
      </p:sp>
      <p:grpSp>
        <p:nvGrpSpPr>
          <p:cNvPr id="253" name="Google Shape;253;p10"/>
          <p:cNvGrpSpPr/>
          <p:nvPr/>
        </p:nvGrpSpPr>
        <p:grpSpPr>
          <a:xfrm>
            <a:off x="1688592" y="3773423"/>
            <a:ext cx="1109471" cy="1330205"/>
            <a:chOff x="1688592" y="3773423"/>
            <a:chExt cx="1109471" cy="1330205"/>
          </a:xfrm>
        </p:grpSpPr>
        <p:pic>
          <p:nvPicPr>
            <p:cNvPr id="254" name="Google Shape;254;p10"/>
            <p:cNvPicPr preferRelativeResize="0"/>
            <p:nvPr/>
          </p:nvPicPr>
          <p:blipFill rotWithShape="1">
            <a:blip r:embed="rId14">
              <a:alphaModFix/>
            </a:blip>
            <a:srcRect b="0" l="0" r="0" t="0"/>
            <a:stretch/>
          </p:blipFill>
          <p:spPr>
            <a:xfrm>
              <a:off x="1688592" y="3773423"/>
              <a:ext cx="1109471" cy="390144"/>
            </a:xfrm>
            <a:prstGeom prst="rect">
              <a:avLst/>
            </a:prstGeom>
            <a:noFill/>
            <a:ln>
              <a:noFill/>
            </a:ln>
          </p:spPr>
        </p:pic>
        <p:sp>
          <p:nvSpPr>
            <p:cNvPr id="255" name="Google Shape;255;p10"/>
            <p:cNvSpPr/>
            <p:nvPr/>
          </p:nvSpPr>
          <p:spPr>
            <a:xfrm>
              <a:off x="2175190" y="4066673"/>
              <a:ext cx="76200" cy="1036955"/>
            </a:xfrm>
            <a:custGeom>
              <a:rect b="b" l="l" r="r" t="t"/>
              <a:pathLst>
                <a:path extrusionOk="0" h="1036954" w="76200">
                  <a:moveTo>
                    <a:pt x="25400" y="960362"/>
                  </a:moveTo>
                  <a:lnTo>
                    <a:pt x="0" y="960362"/>
                  </a:lnTo>
                  <a:lnTo>
                    <a:pt x="38100" y="1036562"/>
                  </a:lnTo>
                  <a:lnTo>
                    <a:pt x="69850" y="973062"/>
                  </a:lnTo>
                  <a:lnTo>
                    <a:pt x="25400" y="973062"/>
                  </a:lnTo>
                  <a:lnTo>
                    <a:pt x="25400" y="960362"/>
                  </a:lnTo>
                  <a:close/>
                </a:path>
                <a:path extrusionOk="0" h="1036954" w="76200">
                  <a:moveTo>
                    <a:pt x="50800" y="0"/>
                  </a:moveTo>
                  <a:lnTo>
                    <a:pt x="25400" y="0"/>
                  </a:lnTo>
                  <a:lnTo>
                    <a:pt x="25400" y="973062"/>
                  </a:lnTo>
                  <a:lnTo>
                    <a:pt x="50800" y="973062"/>
                  </a:lnTo>
                  <a:lnTo>
                    <a:pt x="50800" y="0"/>
                  </a:lnTo>
                  <a:close/>
                </a:path>
                <a:path extrusionOk="0" h="1036954" w="76200">
                  <a:moveTo>
                    <a:pt x="76200" y="960362"/>
                  </a:moveTo>
                  <a:lnTo>
                    <a:pt x="50800" y="960362"/>
                  </a:lnTo>
                  <a:lnTo>
                    <a:pt x="50800" y="973062"/>
                  </a:lnTo>
                  <a:lnTo>
                    <a:pt x="69850" y="973062"/>
                  </a:lnTo>
                  <a:lnTo>
                    <a:pt x="76200" y="960362"/>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46" name="Shape 2746"/>
        <p:cNvGrpSpPr/>
        <p:nvPr/>
      </p:nvGrpSpPr>
      <p:grpSpPr>
        <a:xfrm>
          <a:off x="0" y="0"/>
          <a:ext cx="0" cy="0"/>
          <a:chOff x="0" y="0"/>
          <a:chExt cx="0" cy="0"/>
        </a:xfrm>
      </p:grpSpPr>
      <p:grpSp>
        <p:nvGrpSpPr>
          <p:cNvPr id="2747" name="Google Shape;2747;p100"/>
          <p:cNvGrpSpPr/>
          <p:nvPr/>
        </p:nvGrpSpPr>
        <p:grpSpPr>
          <a:xfrm>
            <a:off x="6178296" y="5105400"/>
            <a:ext cx="5105400" cy="886968"/>
            <a:chOff x="6178296" y="5105400"/>
            <a:chExt cx="5105400" cy="886968"/>
          </a:xfrm>
        </p:grpSpPr>
        <p:pic>
          <p:nvPicPr>
            <p:cNvPr id="2748" name="Google Shape;2748;p100"/>
            <p:cNvPicPr preferRelativeResize="0"/>
            <p:nvPr/>
          </p:nvPicPr>
          <p:blipFill rotWithShape="1">
            <a:blip r:embed="rId3">
              <a:alphaModFix/>
            </a:blip>
            <a:srcRect b="0" l="0" r="0" t="0"/>
            <a:stretch/>
          </p:blipFill>
          <p:spPr>
            <a:xfrm>
              <a:off x="6178296" y="5105400"/>
              <a:ext cx="5105400" cy="886968"/>
            </a:xfrm>
            <a:prstGeom prst="rect">
              <a:avLst/>
            </a:prstGeom>
            <a:noFill/>
            <a:ln>
              <a:noFill/>
            </a:ln>
          </p:spPr>
        </p:pic>
        <p:pic>
          <p:nvPicPr>
            <p:cNvPr id="2749" name="Google Shape;2749;p100"/>
            <p:cNvPicPr preferRelativeResize="0"/>
            <p:nvPr/>
          </p:nvPicPr>
          <p:blipFill rotWithShape="1">
            <a:blip r:embed="rId4">
              <a:alphaModFix/>
            </a:blip>
            <a:srcRect b="0" l="0" r="0" t="0"/>
            <a:stretch/>
          </p:blipFill>
          <p:spPr>
            <a:xfrm>
              <a:off x="6204742" y="5131466"/>
              <a:ext cx="5000576" cy="782747"/>
            </a:xfrm>
            <a:prstGeom prst="rect">
              <a:avLst/>
            </a:prstGeom>
            <a:noFill/>
            <a:ln>
              <a:noFill/>
            </a:ln>
          </p:spPr>
        </p:pic>
      </p:grpSp>
      <p:grpSp>
        <p:nvGrpSpPr>
          <p:cNvPr id="2750" name="Google Shape;2750;p100"/>
          <p:cNvGrpSpPr/>
          <p:nvPr/>
        </p:nvGrpSpPr>
        <p:grpSpPr>
          <a:xfrm>
            <a:off x="6160008" y="3429000"/>
            <a:ext cx="2767584" cy="1405127"/>
            <a:chOff x="6160008" y="3429000"/>
            <a:chExt cx="2767584" cy="1405127"/>
          </a:xfrm>
        </p:grpSpPr>
        <p:pic>
          <p:nvPicPr>
            <p:cNvPr id="2751" name="Google Shape;2751;p100"/>
            <p:cNvPicPr preferRelativeResize="0"/>
            <p:nvPr/>
          </p:nvPicPr>
          <p:blipFill rotWithShape="1">
            <a:blip r:embed="rId5">
              <a:alphaModFix/>
            </a:blip>
            <a:srcRect b="0" l="0" r="0" t="0"/>
            <a:stretch/>
          </p:blipFill>
          <p:spPr>
            <a:xfrm>
              <a:off x="6160008" y="3429000"/>
              <a:ext cx="2767584" cy="1405127"/>
            </a:xfrm>
            <a:prstGeom prst="rect">
              <a:avLst/>
            </a:prstGeom>
            <a:noFill/>
            <a:ln>
              <a:noFill/>
            </a:ln>
          </p:spPr>
        </p:pic>
        <p:pic>
          <p:nvPicPr>
            <p:cNvPr id="2752" name="Google Shape;2752;p100"/>
            <p:cNvPicPr preferRelativeResize="0"/>
            <p:nvPr/>
          </p:nvPicPr>
          <p:blipFill rotWithShape="1">
            <a:blip r:embed="rId6">
              <a:alphaModFix/>
            </a:blip>
            <a:srcRect b="0" l="0" r="0" t="0"/>
            <a:stretch/>
          </p:blipFill>
          <p:spPr>
            <a:xfrm>
              <a:off x="6185312" y="3455877"/>
              <a:ext cx="2661645" cy="1299785"/>
            </a:xfrm>
            <a:prstGeom prst="rect">
              <a:avLst/>
            </a:prstGeom>
            <a:noFill/>
            <a:ln>
              <a:noFill/>
            </a:ln>
          </p:spPr>
        </p:pic>
      </p:grpSp>
      <p:grpSp>
        <p:nvGrpSpPr>
          <p:cNvPr id="2753" name="Google Shape;2753;p100"/>
          <p:cNvGrpSpPr/>
          <p:nvPr/>
        </p:nvGrpSpPr>
        <p:grpSpPr>
          <a:xfrm>
            <a:off x="859536" y="5105400"/>
            <a:ext cx="4626864" cy="1328928"/>
            <a:chOff x="859536" y="5105400"/>
            <a:chExt cx="4626864" cy="1328928"/>
          </a:xfrm>
        </p:grpSpPr>
        <p:pic>
          <p:nvPicPr>
            <p:cNvPr id="2754" name="Google Shape;2754;p100"/>
            <p:cNvPicPr preferRelativeResize="0"/>
            <p:nvPr/>
          </p:nvPicPr>
          <p:blipFill rotWithShape="1">
            <a:blip r:embed="rId7">
              <a:alphaModFix/>
            </a:blip>
            <a:srcRect b="0" l="0" r="0" t="0"/>
            <a:stretch/>
          </p:blipFill>
          <p:spPr>
            <a:xfrm>
              <a:off x="859536" y="5105400"/>
              <a:ext cx="4626864" cy="1328928"/>
            </a:xfrm>
            <a:prstGeom prst="rect">
              <a:avLst/>
            </a:prstGeom>
            <a:noFill/>
            <a:ln>
              <a:noFill/>
            </a:ln>
          </p:spPr>
        </p:pic>
        <p:pic>
          <p:nvPicPr>
            <p:cNvPr id="2755" name="Google Shape;2755;p100"/>
            <p:cNvPicPr preferRelativeResize="0"/>
            <p:nvPr/>
          </p:nvPicPr>
          <p:blipFill rotWithShape="1">
            <a:blip r:embed="rId8">
              <a:alphaModFix/>
            </a:blip>
            <a:srcRect b="0" l="0" r="0" t="0"/>
            <a:stretch/>
          </p:blipFill>
          <p:spPr>
            <a:xfrm>
              <a:off x="885321" y="5131466"/>
              <a:ext cx="4521147" cy="1223499"/>
            </a:xfrm>
            <a:prstGeom prst="rect">
              <a:avLst/>
            </a:prstGeom>
            <a:noFill/>
            <a:ln>
              <a:noFill/>
            </a:ln>
          </p:spPr>
        </p:pic>
      </p:grpSp>
      <p:grpSp>
        <p:nvGrpSpPr>
          <p:cNvPr id="2756" name="Google Shape;2756;p100"/>
          <p:cNvGrpSpPr/>
          <p:nvPr/>
        </p:nvGrpSpPr>
        <p:grpSpPr>
          <a:xfrm>
            <a:off x="938783" y="3429000"/>
            <a:ext cx="1834895" cy="1613764"/>
            <a:chOff x="938783" y="3429000"/>
            <a:chExt cx="1834895" cy="1613764"/>
          </a:xfrm>
        </p:grpSpPr>
        <p:pic>
          <p:nvPicPr>
            <p:cNvPr id="2757" name="Google Shape;2757;p100"/>
            <p:cNvPicPr preferRelativeResize="0"/>
            <p:nvPr/>
          </p:nvPicPr>
          <p:blipFill rotWithShape="1">
            <a:blip r:embed="rId9">
              <a:alphaModFix/>
            </a:blip>
            <a:srcRect b="0" l="0" r="0" t="0"/>
            <a:stretch/>
          </p:blipFill>
          <p:spPr>
            <a:xfrm>
              <a:off x="938783" y="3429000"/>
              <a:ext cx="1834895" cy="1514856"/>
            </a:xfrm>
            <a:prstGeom prst="rect">
              <a:avLst/>
            </a:prstGeom>
            <a:noFill/>
            <a:ln>
              <a:noFill/>
            </a:ln>
          </p:spPr>
        </p:pic>
        <p:pic>
          <p:nvPicPr>
            <p:cNvPr id="2758" name="Google Shape;2758;p100"/>
            <p:cNvPicPr preferRelativeResize="0"/>
            <p:nvPr/>
          </p:nvPicPr>
          <p:blipFill rotWithShape="1">
            <a:blip r:embed="rId10">
              <a:alphaModFix/>
            </a:blip>
            <a:srcRect b="0" l="0" r="0" t="0"/>
            <a:stretch/>
          </p:blipFill>
          <p:spPr>
            <a:xfrm>
              <a:off x="963876" y="3453587"/>
              <a:ext cx="1730137" cy="1411305"/>
            </a:xfrm>
            <a:prstGeom prst="rect">
              <a:avLst/>
            </a:prstGeom>
            <a:noFill/>
            <a:ln>
              <a:noFill/>
            </a:ln>
          </p:spPr>
        </p:pic>
        <p:pic>
          <p:nvPicPr>
            <p:cNvPr id="2759" name="Google Shape;2759;p100"/>
            <p:cNvPicPr preferRelativeResize="0"/>
            <p:nvPr/>
          </p:nvPicPr>
          <p:blipFill rotWithShape="1">
            <a:blip r:embed="rId11">
              <a:alphaModFix/>
            </a:blip>
            <a:srcRect b="0" l="0" r="0" t="0"/>
            <a:stretch/>
          </p:blipFill>
          <p:spPr>
            <a:xfrm>
              <a:off x="1060703" y="4562855"/>
              <a:ext cx="1667256" cy="283463"/>
            </a:xfrm>
            <a:prstGeom prst="rect">
              <a:avLst/>
            </a:prstGeom>
            <a:noFill/>
            <a:ln>
              <a:noFill/>
            </a:ln>
          </p:spPr>
        </p:pic>
        <p:sp>
          <p:nvSpPr>
            <p:cNvPr id="2760" name="Google Shape;2760;p100"/>
            <p:cNvSpPr/>
            <p:nvPr/>
          </p:nvSpPr>
          <p:spPr>
            <a:xfrm>
              <a:off x="1098275" y="4600554"/>
              <a:ext cx="1537335" cy="155575"/>
            </a:xfrm>
            <a:custGeom>
              <a:rect b="b" l="l" r="r" t="t"/>
              <a:pathLst>
                <a:path extrusionOk="0" h="155575" w="1537335">
                  <a:moveTo>
                    <a:pt x="1536967" y="0"/>
                  </a:moveTo>
                  <a:lnTo>
                    <a:pt x="0" y="0"/>
                  </a:lnTo>
                  <a:lnTo>
                    <a:pt x="0" y="155108"/>
                  </a:lnTo>
                  <a:lnTo>
                    <a:pt x="1536967" y="155108"/>
                  </a:lnTo>
                  <a:lnTo>
                    <a:pt x="1536967"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61" name="Google Shape;2761;p100"/>
            <p:cNvSpPr/>
            <p:nvPr/>
          </p:nvSpPr>
          <p:spPr>
            <a:xfrm>
              <a:off x="1510945" y="4756379"/>
              <a:ext cx="76200" cy="286385"/>
            </a:xfrm>
            <a:custGeom>
              <a:rect b="b" l="l" r="r" t="t"/>
              <a:pathLst>
                <a:path extrusionOk="0" h="286385" w="76200">
                  <a:moveTo>
                    <a:pt x="25399" y="210037"/>
                  </a:moveTo>
                  <a:lnTo>
                    <a:pt x="0" y="210037"/>
                  </a:lnTo>
                  <a:lnTo>
                    <a:pt x="38100" y="286237"/>
                  </a:lnTo>
                  <a:lnTo>
                    <a:pt x="69850" y="222737"/>
                  </a:lnTo>
                  <a:lnTo>
                    <a:pt x="25400" y="222737"/>
                  </a:lnTo>
                  <a:lnTo>
                    <a:pt x="25399" y="210037"/>
                  </a:lnTo>
                  <a:close/>
                </a:path>
                <a:path extrusionOk="0" h="286385" w="76200">
                  <a:moveTo>
                    <a:pt x="50798" y="0"/>
                  </a:moveTo>
                  <a:lnTo>
                    <a:pt x="25398" y="0"/>
                  </a:lnTo>
                  <a:lnTo>
                    <a:pt x="25400" y="222737"/>
                  </a:lnTo>
                  <a:lnTo>
                    <a:pt x="50800" y="222737"/>
                  </a:lnTo>
                  <a:lnTo>
                    <a:pt x="50798" y="0"/>
                  </a:lnTo>
                  <a:close/>
                </a:path>
                <a:path extrusionOk="0" h="286385" w="76200">
                  <a:moveTo>
                    <a:pt x="76200" y="210037"/>
                  </a:moveTo>
                  <a:lnTo>
                    <a:pt x="50799" y="210037"/>
                  </a:lnTo>
                  <a:lnTo>
                    <a:pt x="50800" y="222737"/>
                  </a:lnTo>
                  <a:lnTo>
                    <a:pt x="69850" y="222737"/>
                  </a:lnTo>
                  <a:lnTo>
                    <a:pt x="76200" y="210037"/>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762" name="Google Shape;2762;p100"/>
          <p:cNvSpPr txBox="1"/>
          <p:nvPr>
            <p:ph type="title"/>
          </p:nvPr>
        </p:nvSpPr>
        <p:spPr>
          <a:xfrm>
            <a:off x="5212777" y="242315"/>
            <a:ext cx="176657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 VS. DAX</a:t>
            </a:r>
            <a:endParaRPr/>
          </a:p>
        </p:txBody>
      </p:sp>
      <p:pic>
        <p:nvPicPr>
          <p:cNvPr id="2763" name="Google Shape;2763;p100"/>
          <p:cNvPicPr preferRelativeResize="0"/>
          <p:nvPr/>
        </p:nvPicPr>
        <p:blipFill rotWithShape="1">
          <a:blip r:embed="rId12">
            <a:alphaModFix/>
          </a:blip>
          <a:srcRect b="0" l="0" r="0" t="0"/>
          <a:stretch/>
        </p:blipFill>
        <p:spPr>
          <a:xfrm>
            <a:off x="0" y="806332"/>
            <a:ext cx="12192000" cy="45720"/>
          </a:xfrm>
          <a:prstGeom prst="rect">
            <a:avLst/>
          </a:prstGeom>
          <a:noFill/>
          <a:ln>
            <a:noFill/>
          </a:ln>
        </p:spPr>
      </p:pic>
      <p:grpSp>
        <p:nvGrpSpPr>
          <p:cNvPr id="2764" name="Google Shape;2764;p100"/>
          <p:cNvGrpSpPr/>
          <p:nvPr/>
        </p:nvGrpSpPr>
        <p:grpSpPr>
          <a:xfrm>
            <a:off x="11458578" y="174170"/>
            <a:ext cx="548640" cy="548640"/>
            <a:chOff x="11458578" y="174170"/>
            <a:chExt cx="548640" cy="548640"/>
          </a:xfrm>
        </p:grpSpPr>
        <p:sp>
          <p:nvSpPr>
            <p:cNvPr id="2765" name="Google Shape;2765;p100"/>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66" name="Google Shape;2766;p100"/>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767" name="Google Shape;2767;p100"/>
            <p:cNvPicPr preferRelativeResize="0"/>
            <p:nvPr/>
          </p:nvPicPr>
          <p:blipFill rotWithShape="1">
            <a:blip r:embed="rId13">
              <a:alphaModFix/>
            </a:blip>
            <a:srcRect b="0" l="0" r="0" t="0"/>
            <a:stretch/>
          </p:blipFill>
          <p:spPr>
            <a:xfrm>
              <a:off x="11536680" y="252984"/>
              <a:ext cx="387096" cy="387096"/>
            </a:xfrm>
            <a:prstGeom prst="rect">
              <a:avLst/>
            </a:prstGeom>
            <a:noFill/>
            <a:ln>
              <a:noFill/>
            </a:ln>
          </p:spPr>
        </p:pic>
      </p:grpSp>
      <p:sp>
        <p:nvSpPr>
          <p:cNvPr id="2768" name="Google Shape;2768;p100"/>
          <p:cNvSpPr txBox="1"/>
          <p:nvPr/>
        </p:nvSpPr>
        <p:spPr>
          <a:xfrm>
            <a:off x="964061" y="3228340"/>
            <a:ext cx="5901690"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000"/>
              <a:buFont typeface="Calibri"/>
              <a:buNone/>
            </a:pPr>
            <a:r>
              <a:rPr b="0" i="1" lang="en-US" sz="1000" u="none" cap="none" strike="noStrike">
                <a:solidFill>
                  <a:srgbClr val="000000"/>
                </a:solidFill>
                <a:latin typeface="Calibri"/>
                <a:ea typeface="Calibri"/>
                <a:cs typeface="Calibri"/>
                <a:sym typeface="Calibri"/>
              </a:rPr>
              <a:t>Query Editor:	Report View:</a:t>
            </a:r>
            <a:endParaRPr b="0" i="0" sz="1000" u="none" cap="none" strike="noStrike">
              <a:solidFill>
                <a:srgbClr val="000000"/>
              </a:solidFill>
              <a:latin typeface="Calibri"/>
              <a:ea typeface="Calibri"/>
              <a:cs typeface="Calibri"/>
              <a:sym typeface="Calibri"/>
            </a:endParaRPr>
          </a:p>
        </p:txBody>
      </p:sp>
      <p:grpSp>
        <p:nvGrpSpPr>
          <p:cNvPr id="2769" name="Google Shape;2769;p100"/>
          <p:cNvGrpSpPr/>
          <p:nvPr/>
        </p:nvGrpSpPr>
        <p:grpSpPr>
          <a:xfrm>
            <a:off x="7921752" y="3499103"/>
            <a:ext cx="853440" cy="1543970"/>
            <a:chOff x="7921752" y="3499103"/>
            <a:chExt cx="853440" cy="1543970"/>
          </a:xfrm>
        </p:grpSpPr>
        <p:pic>
          <p:nvPicPr>
            <p:cNvPr id="2770" name="Google Shape;2770;p100"/>
            <p:cNvPicPr preferRelativeResize="0"/>
            <p:nvPr/>
          </p:nvPicPr>
          <p:blipFill rotWithShape="1">
            <a:blip r:embed="rId14">
              <a:alphaModFix/>
            </a:blip>
            <a:srcRect b="0" l="0" r="0" t="0"/>
            <a:stretch/>
          </p:blipFill>
          <p:spPr>
            <a:xfrm>
              <a:off x="7921752" y="3499103"/>
              <a:ext cx="853440" cy="1216152"/>
            </a:xfrm>
            <a:prstGeom prst="rect">
              <a:avLst/>
            </a:prstGeom>
            <a:noFill/>
            <a:ln>
              <a:noFill/>
            </a:ln>
          </p:spPr>
        </p:pic>
        <p:sp>
          <p:nvSpPr>
            <p:cNvPr id="2771" name="Google Shape;2771;p100"/>
            <p:cNvSpPr/>
            <p:nvPr/>
          </p:nvSpPr>
          <p:spPr>
            <a:xfrm>
              <a:off x="7960868" y="3538357"/>
              <a:ext cx="723900" cy="1083945"/>
            </a:xfrm>
            <a:custGeom>
              <a:rect b="b" l="l" r="r" t="t"/>
              <a:pathLst>
                <a:path extrusionOk="0" h="1083945" w="723900">
                  <a:moveTo>
                    <a:pt x="723332" y="0"/>
                  </a:moveTo>
                  <a:lnTo>
                    <a:pt x="0" y="0"/>
                  </a:lnTo>
                  <a:lnTo>
                    <a:pt x="0" y="1083418"/>
                  </a:lnTo>
                  <a:lnTo>
                    <a:pt x="723332" y="1083418"/>
                  </a:lnTo>
                  <a:lnTo>
                    <a:pt x="723332"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72" name="Google Shape;2772;p100"/>
            <p:cNvSpPr/>
            <p:nvPr/>
          </p:nvSpPr>
          <p:spPr>
            <a:xfrm>
              <a:off x="8273543" y="4612543"/>
              <a:ext cx="76200" cy="430530"/>
            </a:xfrm>
            <a:custGeom>
              <a:rect b="b" l="l" r="r" t="t"/>
              <a:pathLst>
                <a:path extrusionOk="0" h="430529" w="76200">
                  <a:moveTo>
                    <a:pt x="25400" y="353874"/>
                  </a:moveTo>
                  <a:lnTo>
                    <a:pt x="0" y="353874"/>
                  </a:lnTo>
                  <a:lnTo>
                    <a:pt x="38100" y="430074"/>
                  </a:lnTo>
                  <a:lnTo>
                    <a:pt x="69850" y="366574"/>
                  </a:lnTo>
                  <a:lnTo>
                    <a:pt x="25400" y="366574"/>
                  </a:lnTo>
                  <a:lnTo>
                    <a:pt x="25400" y="353874"/>
                  </a:lnTo>
                  <a:close/>
                </a:path>
                <a:path extrusionOk="0" h="430529" w="76200">
                  <a:moveTo>
                    <a:pt x="50800" y="0"/>
                  </a:moveTo>
                  <a:lnTo>
                    <a:pt x="25400" y="0"/>
                  </a:lnTo>
                  <a:lnTo>
                    <a:pt x="25400" y="366574"/>
                  </a:lnTo>
                  <a:lnTo>
                    <a:pt x="50800" y="366574"/>
                  </a:lnTo>
                  <a:lnTo>
                    <a:pt x="50800" y="0"/>
                  </a:lnTo>
                  <a:close/>
                </a:path>
                <a:path extrusionOk="0" h="430529" w="76200">
                  <a:moveTo>
                    <a:pt x="76200" y="353874"/>
                  </a:moveTo>
                  <a:lnTo>
                    <a:pt x="50800" y="353874"/>
                  </a:lnTo>
                  <a:lnTo>
                    <a:pt x="50800" y="366574"/>
                  </a:lnTo>
                  <a:lnTo>
                    <a:pt x="69850" y="366574"/>
                  </a:lnTo>
                  <a:lnTo>
                    <a:pt x="76200" y="353874"/>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id="2773" name="Google Shape;2773;p100"/>
          <p:cNvPicPr preferRelativeResize="0"/>
          <p:nvPr/>
        </p:nvPicPr>
        <p:blipFill rotWithShape="1">
          <a:blip r:embed="rId15">
            <a:alphaModFix/>
          </a:blip>
          <a:srcRect b="0" l="0" r="0" t="0"/>
          <a:stretch/>
        </p:blipFill>
        <p:spPr>
          <a:xfrm>
            <a:off x="963167" y="2734055"/>
            <a:ext cx="4443983" cy="365760"/>
          </a:xfrm>
          <a:prstGeom prst="rect">
            <a:avLst/>
          </a:prstGeom>
          <a:noFill/>
          <a:ln>
            <a:noFill/>
          </a:ln>
        </p:spPr>
      </p:pic>
      <p:sp>
        <p:nvSpPr>
          <p:cNvPr id="2774" name="Google Shape;2774;p100"/>
          <p:cNvSpPr/>
          <p:nvPr/>
        </p:nvSpPr>
        <p:spPr>
          <a:xfrm>
            <a:off x="5808007" y="2575271"/>
            <a:ext cx="0" cy="4030979"/>
          </a:xfrm>
          <a:custGeom>
            <a:rect b="b" l="l" r="r" t="t"/>
            <a:pathLst>
              <a:path extrusionOk="0" h="4030979" w="120000">
                <a:moveTo>
                  <a:pt x="0" y="0"/>
                </a:moveTo>
                <a:lnTo>
                  <a:pt x="0" y="4030579"/>
                </a:lnTo>
              </a:path>
            </a:pathLst>
          </a:custGeom>
          <a:noFill/>
          <a:ln cap="flat" cmpd="sng" w="12700">
            <a:solidFill>
              <a:srgbClr val="BFBFB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775" name="Google Shape;2775;p100"/>
          <p:cNvPicPr preferRelativeResize="0"/>
          <p:nvPr/>
        </p:nvPicPr>
        <p:blipFill rotWithShape="1">
          <a:blip r:embed="rId16">
            <a:alphaModFix/>
          </a:blip>
          <a:srcRect b="0" l="0" r="0" t="0"/>
          <a:stretch/>
        </p:blipFill>
        <p:spPr>
          <a:xfrm>
            <a:off x="6202679" y="2734055"/>
            <a:ext cx="5004816" cy="365760"/>
          </a:xfrm>
          <a:prstGeom prst="rect">
            <a:avLst/>
          </a:prstGeom>
          <a:noFill/>
          <a:ln>
            <a:noFill/>
          </a:ln>
        </p:spPr>
      </p:pic>
      <p:sp>
        <p:nvSpPr>
          <p:cNvPr id="2776" name="Google Shape;2776;p100"/>
          <p:cNvSpPr txBox="1"/>
          <p:nvPr/>
        </p:nvSpPr>
        <p:spPr>
          <a:xfrm>
            <a:off x="563372" y="1154684"/>
            <a:ext cx="10968355" cy="191452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400"/>
              <a:buFont typeface="Calibri"/>
              <a:buNone/>
            </a:pPr>
            <a:r>
              <a:rPr b="1" i="0" lang="en-US" sz="2400" u="none" cap="none" strike="noStrike">
                <a:solidFill>
                  <a:srgbClr val="000000"/>
                </a:solidFill>
                <a:latin typeface="Calibri"/>
                <a:ea typeface="Calibri"/>
                <a:cs typeface="Calibri"/>
                <a:sym typeface="Calibri"/>
              </a:rPr>
              <a:t>M </a:t>
            </a:r>
            <a:r>
              <a:rPr b="0" i="0" lang="en-US" sz="2400" u="none" cap="none" strike="noStrike">
                <a:solidFill>
                  <a:srgbClr val="000000"/>
                </a:solidFill>
                <a:latin typeface="Calibri"/>
                <a:ea typeface="Calibri"/>
                <a:cs typeface="Calibri"/>
                <a:sym typeface="Calibri"/>
              </a:rPr>
              <a:t>and </a:t>
            </a:r>
            <a:r>
              <a:rPr b="1" i="0" lang="en-US" sz="2400" u="none" cap="none" strike="noStrike">
                <a:solidFill>
                  <a:srgbClr val="000000"/>
                </a:solidFill>
                <a:latin typeface="Calibri"/>
                <a:ea typeface="Calibri"/>
                <a:cs typeface="Calibri"/>
                <a:sym typeface="Calibri"/>
              </a:rPr>
              <a:t>DAX </a:t>
            </a:r>
            <a:r>
              <a:rPr b="0" i="0" lang="en-US" sz="2400" u="none" cap="none" strike="noStrike">
                <a:solidFill>
                  <a:srgbClr val="000000"/>
                </a:solidFill>
                <a:latin typeface="Calibri"/>
                <a:ea typeface="Calibri"/>
                <a:cs typeface="Calibri"/>
                <a:sym typeface="Calibri"/>
              </a:rPr>
              <a:t>are two distinct functional languages used within Power BI Desktop:</a:t>
            </a:r>
            <a:endParaRPr b="0" i="0" sz="2400" u="none" cap="none" strike="noStrike">
              <a:solidFill>
                <a:srgbClr val="000000"/>
              </a:solidFill>
              <a:latin typeface="Calibri"/>
              <a:ea typeface="Calibri"/>
              <a:cs typeface="Calibri"/>
              <a:sym typeface="Calibri"/>
            </a:endParaRPr>
          </a:p>
          <a:p>
            <a:pPr indent="-457200" lvl="0" marL="927100" marR="0" rtl="0" algn="l">
              <a:lnSpc>
                <a:spcPct val="100000"/>
              </a:lnSpc>
              <a:spcBef>
                <a:spcPts val="1320"/>
              </a:spcBef>
              <a:spcAft>
                <a:spcPts val="0"/>
              </a:spcAft>
              <a:buClr>
                <a:srgbClr val="262626"/>
              </a:buClr>
              <a:buSzPts val="1800"/>
              <a:buFont typeface="Arial"/>
              <a:buChar char="•"/>
            </a:pPr>
            <a:r>
              <a:rPr b="1" i="0" lang="en-US" sz="1800" u="none" cap="none" strike="noStrike">
                <a:solidFill>
                  <a:srgbClr val="262626"/>
                </a:solidFill>
                <a:latin typeface="Calibri"/>
                <a:ea typeface="Calibri"/>
                <a:cs typeface="Calibri"/>
                <a:sym typeface="Calibri"/>
              </a:rPr>
              <a:t>M </a:t>
            </a:r>
            <a:r>
              <a:rPr b="0" i="0" lang="en-US" sz="1800" u="none" cap="none" strike="noStrike">
                <a:solidFill>
                  <a:srgbClr val="262626"/>
                </a:solidFill>
                <a:latin typeface="Calibri"/>
                <a:ea typeface="Calibri"/>
                <a:cs typeface="Calibri"/>
                <a:sym typeface="Calibri"/>
              </a:rPr>
              <a:t>is used in the Power Query editor, and is designed specifically for extracting, transforming and loading data</a:t>
            </a:r>
            <a:endParaRPr b="0" i="0" sz="1800" u="none" cap="none" strike="noStrike">
              <a:solidFill>
                <a:srgbClr val="000000"/>
              </a:solidFill>
              <a:latin typeface="Calibri"/>
              <a:ea typeface="Calibri"/>
              <a:cs typeface="Calibri"/>
              <a:sym typeface="Calibri"/>
            </a:endParaRPr>
          </a:p>
          <a:p>
            <a:pPr indent="-457200" lvl="0" marL="927100" marR="0" rtl="0" algn="l">
              <a:lnSpc>
                <a:spcPct val="100000"/>
              </a:lnSpc>
              <a:spcBef>
                <a:spcPts val="525"/>
              </a:spcBef>
              <a:spcAft>
                <a:spcPts val="0"/>
              </a:spcAft>
              <a:buClr>
                <a:srgbClr val="262626"/>
              </a:buClr>
              <a:buSzPts val="1800"/>
              <a:buFont typeface="Arial"/>
              <a:buChar char="•"/>
            </a:pPr>
            <a:r>
              <a:rPr b="1" i="0" lang="en-US" sz="1800" u="none" cap="none" strike="noStrike">
                <a:solidFill>
                  <a:srgbClr val="262626"/>
                </a:solidFill>
                <a:latin typeface="Calibri"/>
                <a:ea typeface="Calibri"/>
                <a:cs typeface="Calibri"/>
                <a:sym typeface="Calibri"/>
              </a:rPr>
              <a:t>DAX </a:t>
            </a:r>
            <a:r>
              <a:rPr b="0" i="0" lang="en-US" sz="1800" u="none" cap="none" strike="noStrike">
                <a:solidFill>
                  <a:srgbClr val="262626"/>
                </a:solidFill>
                <a:latin typeface="Calibri"/>
                <a:ea typeface="Calibri"/>
                <a:cs typeface="Calibri"/>
                <a:sym typeface="Calibri"/>
              </a:rPr>
              <a:t>is used in the Power BI front-end, and is designed specifically for analyzing relational data models</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5"/>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a:p>
            <a:pPr indent="0" lvl="0" marL="0" marR="83185" rtl="0" algn="ctr">
              <a:lnSpc>
                <a:spcPct val="100000"/>
              </a:lnSpc>
              <a:spcBef>
                <a:spcPts val="5"/>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M	DAX</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80" name="Shape 2780"/>
        <p:cNvGrpSpPr/>
        <p:nvPr/>
      </p:nvGrpSpPr>
      <p:grpSpPr>
        <a:xfrm>
          <a:off x="0" y="0"/>
          <a:ext cx="0" cy="0"/>
          <a:chOff x="0" y="0"/>
          <a:chExt cx="0" cy="0"/>
        </a:xfrm>
      </p:grpSpPr>
      <p:sp>
        <p:nvSpPr>
          <p:cNvPr id="2781" name="Google Shape;2781;p101"/>
          <p:cNvSpPr txBox="1"/>
          <p:nvPr/>
        </p:nvSpPr>
        <p:spPr>
          <a:xfrm>
            <a:off x="563372" y="1203452"/>
            <a:ext cx="1061339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400"/>
              <a:buFont typeface="Calibri"/>
              <a:buNone/>
            </a:pPr>
            <a:r>
              <a:rPr b="1" i="0" lang="en-US" sz="2400" u="none" cap="none" strike="noStrike">
                <a:solidFill>
                  <a:srgbClr val="000000"/>
                </a:solidFill>
                <a:latin typeface="Calibri"/>
                <a:ea typeface="Calibri"/>
                <a:cs typeface="Calibri"/>
                <a:sym typeface="Calibri"/>
              </a:rPr>
              <a:t>Calculated columns </a:t>
            </a:r>
            <a:r>
              <a:rPr b="0" i="0" lang="en-US" sz="2400" u="none" cap="none" strike="noStrike">
                <a:solidFill>
                  <a:srgbClr val="000000"/>
                </a:solidFill>
                <a:latin typeface="Calibri"/>
                <a:ea typeface="Calibri"/>
                <a:cs typeface="Calibri"/>
                <a:sym typeface="Calibri"/>
              </a:rPr>
              <a:t>allow you to add new, formula-based columns to tables in a model</a:t>
            </a:r>
            <a:endParaRPr b="0" i="0" sz="2400" u="none" cap="none" strike="noStrike">
              <a:solidFill>
                <a:srgbClr val="000000"/>
              </a:solidFill>
              <a:latin typeface="Calibri"/>
              <a:ea typeface="Calibri"/>
              <a:cs typeface="Calibri"/>
              <a:sym typeface="Calibri"/>
            </a:endParaRPr>
          </a:p>
        </p:txBody>
      </p:sp>
      <p:grpSp>
        <p:nvGrpSpPr>
          <p:cNvPr id="2782" name="Google Shape;2782;p101"/>
          <p:cNvGrpSpPr/>
          <p:nvPr/>
        </p:nvGrpSpPr>
        <p:grpSpPr>
          <a:xfrm>
            <a:off x="518159" y="5181600"/>
            <a:ext cx="11207496" cy="1075944"/>
            <a:chOff x="518159" y="5181600"/>
            <a:chExt cx="11207496" cy="1075944"/>
          </a:xfrm>
        </p:grpSpPr>
        <p:pic>
          <p:nvPicPr>
            <p:cNvPr id="2783" name="Google Shape;2783;p101"/>
            <p:cNvPicPr preferRelativeResize="0"/>
            <p:nvPr/>
          </p:nvPicPr>
          <p:blipFill rotWithShape="1">
            <a:blip r:embed="rId3">
              <a:alphaModFix/>
            </a:blip>
            <a:srcRect b="0" l="0" r="0" t="0"/>
            <a:stretch/>
          </p:blipFill>
          <p:spPr>
            <a:xfrm>
              <a:off x="518159" y="5181600"/>
              <a:ext cx="11207496" cy="1075944"/>
            </a:xfrm>
            <a:prstGeom prst="rect">
              <a:avLst/>
            </a:prstGeom>
            <a:noFill/>
            <a:ln>
              <a:noFill/>
            </a:ln>
          </p:spPr>
        </p:pic>
        <p:sp>
          <p:nvSpPr>
            <p:cNvPr id="2784" name="Google Shape;2784;p101"/>
            <p:cNvSpPr/>
            <p:nvPr/>
          </p:nvSpPr>
          <p:spPr>
            <a:xfrm>
              <a:off x="582082" y="5207000"/>
              <a:ext cx="11079480" cy="946785"/>
            </a:xfrm>
            <a:custGeom>
              <a:rect b="b" l="l" r="r" t="t"/>
              <a:pathLst>
                <a:path extrusionOk="0" h="946785" w="11079480">
                  <a:moveTo>
                    <a:pt x="11078875" y="0"/>
                  </a:moveTo>
                  <a:lnTo>
                    <a:pt x="370289" y="0"/>
                  </a:lnTo>
                  <a:lnTo>
                    <a:pt x="323841" y="2885"/>
                  </a:lnTo>
                  <a:lnTo>
                    <a:pt x="279114" y="11309"/>
                  </a:lnTo>
                  <a:lnTo>
                    <a:pt x="236456" y="24924"/>
                  </a:lnTo>
                  <a:lnTo>
                    <a:pt x="196214" y="43385"/>
                  </a:lnTo>
                  <a:lnTo>
                    <a:pt x="158735" y="66344"/>
                  </a:lnTo>
                  <a:lnTo>
                    <a:pt x="124365" y="93453"/>
                  </a:lnTo>
                  <a:lnTo>
                    <a:pt x="93452" y="124366"/>
                  </a:lnTo>
                  <a:lnTo>
                    <a:pt x="66343" y="158736"/>
                  </a:lnTo>
                  <a:lnTo>
                    <a:pt x="43385" y="196215"/>
                  </a:lnTo>
                  <a:lnTo>
                    <a:pt x="24924" y="236458"/>
                  </a:lnTo>
                  <a:lnTo>
                    <a:pt x="11308" y="279116"/>
                  </a:lnTo>
                  <a:lnTo>
                    <a:pt x="2885" y="323842"/>
                  </a:lnTo>
                  <a:lnTo>
                    <a:pt x="0" y="370291"/>
                  </a:lnTo>
                  <a:lnTo>
                    <a:pt x="0" y="946616"/>
                  </a:lnTo>
                  <a:lnTo>
                    <a:pt x="10708586" y="946616"/>
                  </a:lnTo>
                  <a:lnTo>
                    <a:pt x="10755034" y="943731"/>
                  </a:lnTo>
                  <a:lnTo>
                    <a:pt x="10799761" y="935307"/>
                  </a:lnTo>
                  <a:lnTo>
                    <a:pt x="10842418" y="921692"/>
                  </a:lnTo>
                  <a:lnTo>
                    <a:pt x="10882661" y="903231"/>
                  </a:lnTo>
                  <a:lnTo>
                    <a:pt x="10920140" y="880273"/>
                  </a:lnTo>
                  <a:lnTo>
                    <a:pt x="10954509" y="853163"/>
                  </a:lnTo>
                  <a:lnTo>
                    <a:pt x="10985422" y="822250"/>
                  </a:lnTo>
                  <a:lnTo>
                    <a:pt x="11012531" y="787880"/>
                  </a:lnTo>
                  <a:lnTo>
                    <a:pt x="11035490" y="750401"/>
                  </a:lnTo>
                  <a:lnTo>
                    <a:pt x="11053950" y="710159"/>
                  </a:lnTo>
                  <a:lnTo>
                    <a:pt x="11067566" y="667500"/>
                  </a:lnTo>
                  <a:lnTo>
                    <a:pt x="11075990" y="622774"/>
                  </a:lnTo>
                  <a:lnTo>
                    <a:pt x="11078875" y="576325"/>
                  </a:lnTo>
                  <a:lnTo>
                    <a:pt x="1107887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785" name="Google Shape;2785;p101"/>
            <p:cNvPicPr preferRelativeResize="0"/>
            <p:nvPr/>
          </p:nvPicPr>
          <p:blipFill rotWithShape="1">
            <a:blip r:embed="rId4">
              <a:alphaModFix/>
            </a:blip>
            <a:srcRect b="0" l="0" r="0" t="0"/>
            <a:stretch/>
          </p:blipFill>
          <p:spPr>
            <a:xfrm>
              <a:off x="639234" y="5331194"/>
              <a:ext cx="689470" cy="715008"/>
            </a:xfrm>
            <a:prstGeom prst="rect">
              <a:avLst/>
            </a:prstGeom>
            <a:noFill/>
            <a:ln>
              <a:noFill/>
            </a:ln>
          </p:spPr>
        </p:pic>
      </p:grpSp>
      <p:sp>
        <p:nvSpPr>
          <p:cNvPr id="2786" name="Google Shape;2786;p101"/>
          <p:cNvSpPr txBox="1"/>
          <p:nvPr/>
        </p:nvSpPr>
        <p:spPr>
          <a:xfrm>
            <a:off x="1413413" y="5298947"/>
            <a:ext cx="10024110" cy="645795"/>
          </a:xfrm>
          <a:prstGeom prst="rect">
            <a:avLst/>
          </a:prstGeom>
          <a:noFill/>
          <a:ln>
            <a:noFill/>
          </a:ln>
        </p:spPr>
        <p:txBody>
          <a:bodyPr anchorCtr="0" anchor="t" bIns="0" lIns="0" spcFirstLastPara="1" rIns="0" wrap="square" tIns="43175">
            <a:spAutoFit/>
          </a:bodyPr>
          <a:lstStyle/>
          <a:p>
            <a:pPr indent="0" lvl="0" marL="14604" marR="0" rtl="0" algn="l">
              <a:lnSpc>
                <a:spcPct val="100000"/>
              </a:lnSpc>
              <a:spcBef>
                <a:spcPts val="0"/>
              </a:spcBef>
              <a:spcAft>
                <a:spcPts val="0"/>
              </a:spcAft>
              <a:buClr>
                <a:srgbClr val="FFC000"/>
              </a:buClr>
              <a:buSzPts val="2000"/>
              <a:buFont typeface="Calibri"/>
              <a:buNone/>
            </a:pPr>
            <a:r>
              <a:rPr b="1" i="0" lang="en-US" sz="2000" u="none" cap="none" strike="noStrike">
                <a:solidFill>
                  <a:srgbClr val="FFC000"/>
                </a:solidFill>
                <a:latin typeface="Calibri"/>
                <a:ea typeface="Calibri"/>
                <a:cs typeface="Calibri"/>
                <a:sym typeface="Calibri"/>
              </a:rPr>
              <a:t>PRO TIP:</a:t>
            </a:r>
            <a:endParaRPr b="0" i="0" sz="2000" u="none" cap="none" strike="noStrike">
              <a:solidFill>
                <a:srgbClr val="000000"/>
              </a:solidFill>
              <a:latin typeface="Calibri"/>
              <a:ea typeface="Calibri"/>
              <a:cs typeface="Calibri"/>
              <a:sym typeface="Calibri"/>
            </a:endParaRPr>
          </a:p>
          <a:p>
            <a:pPr indent="0" lvl="0" marL="12700" marR="0" rtl="0" algn="l">
              <a:lnSpc>
                <a:spcPct val="100000"/>
              </a:lnSpc>
              <a:spcBef>
                <a:spcPts val="204"/>
              </a:spcBef>
              <a:spcAft>
                <a:spcPts val="0"/>
              </a:spcAft>
              <a:buClr>
                <a:srgbClr val="000000"/>
              </a:buClr>
              <a:buSzPts val="1700"/>
              <a:buFont typeface="Calibri"/>
              <a:buNone/>
            </a:pPr>
            <a:r>
              <a:rPr b="0" i="0" lang="en-US" sz="1700" u="none" cap="none" strike="noStrike">
                <a:solidFill>
                  <a:srgbClr val="000000"/>
                </a:solidFill>
                <a:latin typeface="Calibri"/>
                <a:ea typeface="Calibri"/>
                <a:cs typeface="Calibri"/>
                <a:sym typeface="Calibri"/>
              </a:rPr>
              <a:t>Calculated columns are typically used for </a:t>
            </a:r>
            <a:r>
              <a:rPr b="1" i="0" lang="en-US" sz="1700" u="none" cap="none" strike="noStrike">
                <a:solidFill>
                  <a:srgbClr val="000000"/>
                </a:solidFill>
                <a:latin typeface="Calibri"/>
                <a:ea typeface="Calibri"/>
                <a:cs typeface="Calibri"/>
                <a:sym typeface="Calibri"/>
              </a:rPr>
              <a:t>filtering </a:t>
            </a:r>
            <a:r>
              <a:rPr b="0" i="0" lang="en-US" sz="1700" u="none" cap="none" strike="noStrike">
                <a:solidFill>
                  <a:srgbClr val="000000"/>
                </a:solidFill>
                <a:latin typeface="Calibri"/>
                <a:ea typeface="Calibri"/>
                <a:cs typeface="Calibri"/>
                <a:sym typeface="Calibri"/>
              </a:rPr>
              <a:t>&amp; </a:t>
            </a:r>
            <a:r>
              <a:rPr b="1" i="0" lang="en-US" sz="1700" u="none" cap="none" strike="noStrike">
                <a:solidFill>
                  <a:srgbClr val="000000"/>
                </a:solidFill>
                <a:latin typeface="Calibri"/>
                <a:ea typeface="Calibri"/>
                <a:cs typeface="Calibri"/>
                <a:sym typeface="Calibri"/>
              </a:rPr>
              <a:t>grouping </a:t>
            </a:r>
            <a:r>
              <a:rPr b="0" i="0" lang="en-US" sz="1700" u="none" cap="none" strike="noStrike">
                <a:solidFill>
                  <a:srgbClr val="000000"/>
                </a:solidFill>
                <a:latin typeface="Calibri"/>
                <a:ea typeface="Calibri"/>
                <a:cs typeface="Calibri"/>
                <a:sym typeface="Calibri"/>
              </a:rPr>
              <a:t>data, rather than creating aggregate numerical values</a:t>
            </a:r>
            <a:endParaRPr b="0" i="0" sz="1700" u="none" cap="none" strike="noStrike">
              <a:solidFill>
                <a:srgbClr val="000000"/>
              </a:solidFill>
              <a:latin typeface="Calibri"/>
              <a:ea typeface="Calibri"/>
              <a:cs typeface="Calibri"/>
              <a:sym typeface="Calibri"/>
            </a:endParaRPr>
          </a:p>
        </p:txBody>
      </p:sp>
      <p:sp>
        <p:nvSpPr>
          <p:cNvPr id="2787" name="Google Shape;2787;p101"/>
          <p:cNvSpPr txBox="1"/>
          <p:nvPr/>
        </p:nvSpPr>
        <p:spPr>
          <a:xfrm>
            <a:off x="8411553" y="2190622"/>
            <a:ext cx="2980055" cy="2249170"/>
          </a:xfrm>
          <a:prstGeom prst="rect">
            <a:avLst/>
          </a:prstGeom>
          <a:noFill/>
          <a:ln>
            <a:noFill/>
          </a:ln>
        </p:spPr>
        <p:txBody>
          <a:bodyPr anchorCtr="0" anchor="t" bIns="0" lIns="0" spcFirstLastPara="1" rIns="0" wrap="square" tIns="61575">
            <a:spAutoFit/>
          </a:bodyPr>
          <a:lstStyle/>
          <a:p>
            <a:pPr indent="0" lvl="0" marL="12700" marR="0" rtl="0" algn="l">
              <a:lnSpc>
                <a:spcPct val="100000"/>
              </a:lnSpc>
              <a:spcBef>
                <a:spcPts val="0"/>
              </a:spcBef>
              <a:spcAft>
                <a:spcPts val="0"/>
              </a:spcAft>
              <a:buClr>
                <a:srgbClr val="D7B10F"/>
              </a:buClr>
              <a:buSzPts val="1800"/>
              <a:buFont typeface="Calibri"/>
              <a:buNone/>
            </a:pPr>
            <a:r>
              <a:rPr b="1" i="0" lang="en-US" sz="1800" u="none" cap="none" strike="noStrike">
                <a:solidFill>
                  <a:srgbClr val="D7B10F"/>
                </a:solidFill>
                <a:latin typeface="Calibri"/>
                <a:ea typeface="Calibri"/>
                <a:cs typeface="Calibri"/>
                <a:sym typeface="Calibri"/>
              </a:rPr>
              <a:t>HEY THIS IS IMPORTANT!</a:t>
            </a:r>
            <a:endParaRPr b="0" i="0" sz="1800" u="none" cap="none" strike="noStrike">
              <a:solidFill>
                <a:srgbClr val="000000"/>
              </a:solidFill>
              <a:latin typeface="Calibri"/>
              <a:ea typeface="Calibri"/>
              <a:cs typeface="Calibri"/>
              <a:sym typeface="Calibri"/>
            </a:endParaRPr>
          </a:p>
          <a:p>
            <a:pPr indent="0" lvl="0" marL="12700" marR="5080" rtl="0" algn="l">
              <a:lnSpc>
                <a:spcPct val="118750"/>
              </a:lnSpc>
              <a:spcBef>
                <a:spcPts val="425"/>
              </a:spcBef>
              <a:spcAft>
                <a:spcPts val="0"/>
              </a:spcAft>
              <a:buClr>
                <a:srgbClr val="0D0D0D"/>
              </a:buClr>
              <a:buSzPts val="1600"/>
              <a:buFont typeface="Calibri"/>
              <a:buNone/>
            </a:pPr>
            <a:r>
              <a:rPr b="0" i="0" lang="en-US" sz="1600" u="none" cap="none" strike="noStrike">
                <a:solidFill>
                  <a:srgbClr val="0D0D0D"/>
                </a:solidFill>
                <a:latin typeface="Calibri"/>
                <a:ea typeface="Calibri"/>
                <a:cs typeface="Calibri"/>
                <a:sym typeface="Calibri"/>
              </a:rPr>
              <a:t>As a rule of thumb, use calculated  columns to “stamp” static, fixed  values to each row in a table (</a:t>
            </a:r>
            <a:r>
              <a:rPr b="0" i="1" lang="en-US" sz="1600" u="none" cap="none" strike="noStrike">
                <a:solidFill>
                  <a:srgbClr val="0D0D0D"/>
                </a:solidFill>
                <a:latin typeface="Calibri"/>
                <a:ea typeface="Calibri"/>
                <a:cs typeface="Calibri"/>
                <a:sym typeface="Calibri"/>
              </a:rPr>
              <a:t>or go  upstream and use the Query Editor!</a:t>
            </a:r>
            <a:r>
              <a:rPr b="0" i="0" lang="en-US" sz="1600" u="none" cap="none" strike="noStrike">
                <a:solidFill>
                  <a:srgbClr val="0D0D0D"/>
                </a:solidFill>
                <a:latin typeface="Calibri"/>
                <a:ea typeface="Calibri"/>
                <a:cs typeface="Calibri"/>
                <a:sym typeface="Calibri"/>
              </a:rPr>
              <a:t>)</a:t>
            </a:r>
            <a:endParaRPr b="0" i="0" sz="1600" u="none" cap="none" strike="noStrike">
              <a:solidFill>
                <a:srgbClr val="000000"/>
              </a:solidFill>
              <a:latin typeface="Calibri"/>
              <a:ea typeface="Calibri"/>
              <a:cs typeface="Calibri"/>
              <a:sym typeface="Calibri"/>
            </a:endParaRPr>
          </a:p>
          <a:p>
            <a:pPr indent="0" lvl="0" marL="12700" marR="25400" rtl="0" algn="just">
              <a:lnSpc>
                <a:spcPct val="101899"/>
              </a:lnSpc>
              <a:spcBef>
                <a:spcPts val="1065"/>
              </a:spcBef>
              <a:spcAft>
                <a:spcPts val="0"/>
              </a:spcAft>
              <a:buClr>
                <a:srgbClr val="0D0D0D"/>
              </a:buClr>
              <a:buSzPts val="1600"/>
              <a:buFont typeface="Calibri"/>
              <a:buNone/>
            </a:pPr>
            <a:r>
              <a:rPr b="1" i="0" lang="en-US" sz="1600" u="none" cap="none" strike="noStrike">
                <a:solidFill>
                  <a:srgbClr val="0D0D0D"/>
                </a:solidFill>
                <a:latin typeface="Calibri"/>
                <a:ea typeface="Calibri"/>
                <a:cs typeface="Calibri"/>
                <a:sym typeface="Calibri"/>
              </a:rPr>
              <a:t>DO NOT </a:t>
            </a:r>
            <a:r>
              <a:rPr b="0" i="0" lang="en-US" sz="1600" u="none" cap="none" strike="noStrike">
                <a:solidFill>
                  <a:srgbClr val="0D0D0D"/>
                </a:solidFill>
                <a:latin typeface="Calibri"/>
                <a:ea typeface="Calibri"/>
                <a:cs typeface="Calibri"/>
                <a:sym typeface="Calibri"/>
              </a:rPr>
              <a:t>use calculated columns for  aggregation – this is what </a:t>
            </a:r>
            <a:r>
              <a:rPr b="1" i="0" lang="en-US" sz="1600" u="none" cap="none" strike="noStrike">
                <a:solidFill>
                  <a:srgbClr val="0D0D0D"/>
                </a:solidFill>
                <a:latin typeface="Calibri"/>
                <a:ea typeface="Calibri"/>
                <a:cs typeface="Calibri"/>
                <a:sym typeface="Calibri"/>
              </a:rPr>
              <a:t>measures  </a:t>
            </a:r>
            <a:r>
              <a:rPr b="0" i="0" lang="en-US" sz="1600" u="none" cap="none" strike="noStrike">
                <a:solidFill>
                  <a:srgbClr val="0D0D0D"/>
                </a:solidFill>
                <a:latin typeface="Calibri"/>
                <a:ea typeface="Calibri"/>
                <a:cs typeface="Calibri"/>
                <a:sym typeface="Calibri"/>
              </a:rPr>
              <a:t>are for!</a:t>
            </a:r>
            <a:endParaRPr b="0" i="0" sz="1600" u="none" cap="none" strike="noStrike">
              <a:solidFill>
                <a:srgbClr val="000000"/>
              </a:solidFill>
              <a:latin typeface="Calibri"/>
              <a:ea typeface="Calibri"/>
              <a:cs typeface="Calibri"/>
              <a:sym typeface="Calibri"/>
            </a:endParaRPr>
          </a:p>
        </p:txBody>
      </p:sp>
      <p:grpSp>
        <p:nvGrpSpPr>
          <p:cNvPr id="2788" name="Google Shape;2788;p101"/>
          <p:cNvGrpSpPr/>
          <p:nvPr/>
        </p:nvGrpSpPr>
        <p:grpSpPr>
          <a:xfrm>
            <a:off x="7478811" y="2125772"/>
            <a:ext cx="4182372" cy="2479675"/>
            <a:chOff x="7478811" y="2125772"/>
            <a:chExt cx="4182372" cy="2479675"/>
          </a:xfrm>
        </p:grpSpPr>
        <p:sp>
          <p:nvSpPr>
            <p:cNvPr id="2789" name="Google Shape;2789;p101"/>
            <p:cNvSpPr/>
            <p:nvPr/>
          </p:nvSpPr>
          <p:spPr>
            <a:xfrm>
              <a:off x="7883568" y="2125772"/>
              <a:ext cx="3777615" cy="2479675"/>
            </a:xfrm>
            <a:custGeom>
              <a:rect b="b" l="l" r="r" t="t"/>
              <a:pathLst>
                <a:path extrusionOk="0" h="2479675" w="3777615">
                  <a:moveTo>
                    <a:pt x="0" y="0"/>
                  </a:moveTo>
                  <a:lnTo>
                    <a:pt x="3777391" y="0"/>
                  </a:lnTo>
                  <a:lnTo>
                    <a:pt x="3777391" y="2479109"/>
                  </a:lnTo>
                  <a:lnTo>
                    <a:pt x="0" y="2479109"/>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790" name="Google Shape;2790;p101"/>
            <p:cNvPicPr preferRelativeResize="0"/>
            <p:nvPr/>
          </p:nvPicPr>
          <p:blipFill rotWithShape="1">
            <a:blip r:embed="rId5">
              <a:alphaModFix/>
            </a:blip>
            <a:srcRect b="0" l="0" r="0" t="0"/>
            <a:stretch/>
          </p:blipFill>
          <p:spPr>
            <a:xfrm>
              <a:off x="7478811" y="2995787"/>
              <a:ext cx="821900" cy="821900"/>
            </a:xfrm>
            <a:prstGeom prst="rect">
              <a:avLst/>
            </a:prstGeom>
            <a:noFill/>
            <a:ln>
              <a:noFill/>
            </a:ln>
          </p:spPr>
        </p:pic>
      </p:grpSp>
      <p:sp>
        <p:nvSpPr>
          <p:cNvPr id="2791" name="Google Shape;2791;p101"/>
          <p:cNvSpPr txBox="1"/>
          <p:nvPr/>
        </p:nvSpPr>
        <p:spPr>
          <a:xfrm>
            <a:off x="781015" y="2010155"/>
            <a:ext cx="6426200" cy="2616200"/>
          </a:xfrm>
          <a:prstGeom prst="rect">
            <a:avLst/>
          </a:prstGeom>
          <a:noFill/>
          <a:ln>
            <a:noFill/>
          </a:ln>
        </p:spPr>
        <p:txBody>
          <a:bodyPr anchorCtr="0" anchor="t" bIns="0" lIns="0" spcFirstLastPara="1" rIns="0" wrap="square" tIns="12700">
            <a:spAutoFit/>
          </a:bodyPr>
          <a:lstStyle/>
          <a:p>
            <a:pPr indent="-457200" lvl="0" marL="469900" marR="110489"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Calculated columns refer to </a:t>
            </a:r>
            <a:r>
              <a:rPr b="1" i="0" lang="en-US" sz="2000" u="none" cap="none" strike="noStrike">
                <a:solidFill>
                  <a:srgbClr val="000000"/>
                </a:solidFill>
                <a:latin typeface="Calibri"/>
                <a:ea typeface="Calibri"/>
                <a:cs typeface="Calibri"/>
                <a:sym typeface="Calibri"/>
              </a:rPr>
              <a:t>entire tables </a:t>
            </a:r>
            <a:r>
              <a:rPr b="0" i="0" lang="en-US" sz="2000" u="none" cap="none" strike="noStrike">
                <a:solidFill>
                  <a:srgbClr val="000000"/>
                </a:solidFill>
                <a:latin typeface="Calibri"/>
                <a:ea typeface="Calibri"/>
                <a:cs typeface="Calibri"/>
                <a:sym typeface="Calibri"/>
              </a:rPr>
              <a:t>or </a:t>
            </a:r>
            <a:r>
              <a:rPr b="1" i="0" lang="en-US" sz="2000" u="none" cap="none" strike="noStrike">
                <a:solidFill>
                  <a:srgbClr val="000000"/>
                </a:solidFill>
                <a:latin typeface="Calibri"/>
                <a:ea typeface="Calibri"/>
                <a:cs typeface="Calibri"/>
                <a:sym typeface="Calibri"/>
              </a:rPr>
              <a:t>columns </a:t>
            </a:r>
            <a:r>
              <a:rPr b="0" i="1" lang="en-US" sz="2000" u="none" cap="none" strike="noStrike">
                <a:solidFill>
                  <a:srgbClr val="000000"/>
                </a:solidFill>
                <a:latin typeface="Calibri"/>
                <a:ea typeface="Calibri"/>
                <a:cs typeface="Calibri"/>
                <a:sym typeface="Calibri"/>
              </a:rPr>
              <a:t>(no  A1-style cell references)</a:t>
            </a:r>
            <a:endParaRPr b="0" i="0" sz="2000" u="none" cap="none" strike="noStrike">
              <a:solidFill>
                <a:srgbClr val="000000"/>
              </a:solidFill>
              <a:latin typeface="Calibri"/>
              <a:ea typeface="Calibri"/>
              <a:cs typeface="Calibri"/>
              <a:sym typeface="Calibri"/>
            </a:endParaRPr>
          </a:p>
          <a:p>
            <a:pPr indent="-457200" lvl="0" marL="469900" marR="146050" rtl="0" algn="l">
              <a:lnSpc>
                <a:spcPct val="100000"/>
              </a:lnSpc>
              <a:spcBef>
                <a:spcPts val="180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Calculated columns </a:t>
            </a:r>
            <a:r>
              <a:rPr b="1" i="0" lang="en-US" sz="2000" u="none" cap="none" strike="noStrike">
                <a:solidFill>
                  <a:srgbClr val="000000"/>
                </a:solidFill>
                <a:latin typeface="Calibri"/>
                <a:ea typeface="Calibri"/>
                <a:cs typeface="Calibri"/>
                <a:sym typeface="Calibri"/>
              </a:rPr>
              <a:t>generate values for each row</a:t>
            </a:r>
            <a:r>
              <a:rPr b="0" i="0" lang="en-US" sz="2000" u="none" cap="none" strike="noStrike">
                <a:solidFill>
                  <a:srgbClr val="000000"/>
                </a:solidFill>
                <a:latin typeface="Calibri"/>
                <a:ea typeface="Calibri"/>
                <a:cs typeface="Calibri"/>
                <a:sym typeface="Calibri"/>
              </a:rPr>
              <a:t>, which  are visible within tables in the Data view</a:t>
            </a:r>
            <a:endParaRPr b="0" i="0" sz="2000" u="none" cap="none" strike="noStrike">
              <a:solidFill>
                <a:srgbClr val="000000"/>
              </a:solidFill>
              <a:latin typeface="Calibri"/>
              <a:ea typeface="Calibri"/>
              <a:cs typeface="Calibri"/>
              <a:sym typeface="Calibri"/>
            </a:endParaRPr>
          </a:p>
          <a:p>
            <a:pPr indent="-457200" lvl="0" marL="469900" marR="5080" rtl="0" algn="l">
              <a:lnSpc>
                <a:spcPct val="100000"/>
              </a:lnSpc>
              <a:spcBef>
                <a:spcPts val="180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Calculated columns understand </a:t>
            </a:r>
            <a:r>
              <a:rPr b="1" i="0" lang="en-US" sz="2000" u="none" cap="none" strike="noStrike">
                <a:solidFill>
                  <a:srgbClr val="000000"/>
                </a:solidFill>
                <a:latin typeface="Calibri"/>
                <a:ea typeface="Calibri"/>
                <a:cs typeface="Calibri"/>
                <a:sym typeface="Calibri"/>
              </a:rPr>
              <a:t>row context</a:t>
            </a:r>
            <a:r>
              <a:rPr b="0" i="0" lang="en-US" sz="2000" u="none" cap="none" strike="noStrike">
                <a:solidFill>
                  <a:srgbClr val="000000"/>
                </a:solidFill>
                <a:latin typeface="Calibri"/>
                <a:ea typeface="Calibri"/>
                <a:cs typeface="Calibri"/>
                <a:sym typeface="Calibri"/>
              </a:rPr>
              <a:t>; they’re great  for defining properties based on information in each row,  but generally useless for aggregation </a:t>
            </a:r>
            <a:r>
              <a:rPr b="0" i="1" lang="en-US" sz="2000" u="none" cap="none" strike="noStrike">
                <a:solidFill>
                  <a:srgbClr val="000000"/>
                </a:solidFill>
                <a:latin typeface="Calibri"/>
                <a:ea typeface="Calibri"/>
                <a:cs typeface="Calibri"/>
                <a:sym typeface="Calibri"/>
              </a:rPr>
              <a:t>(sum, count, etc.)</a:t>
            </a:r>
            <a:endParaRPr b="0" i="0" sz="2000" u="none" cap="none" strike="noStrike">
              <a:solidFill>
                <a:srgbClr val="000000"/>
              </a:solidFill>
              <a:latin typeface="Calibri"/>
              <a:ea typeface="Calibri"/>
              <a:cs typeface="Calibri"/>
              <a:sym typeface="Calibri"/>
            </a:endParaRPr>
          </a:p>
        </p:txBody>
      </p:sp>
      <p:sp>
        <p:nvSpPr>
          <p:cNvPr id="2792" name="Google Shape;2792;p101"/>
          <p:cNvSpPr txBox="1"/>
          <p:nvPr>
            <p:ph type="title"/>
          </p:nvPr>
        </p:nvSpPr>
        <p:spPr>
          <a:xfrm>
            <a:off x="4125530" y="242315"/>
            <a:ext cx="393954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CALCULATED COLUMNS</a:t>
            </a:r>
            <a:endParaRPr/>
          </a:p>
        </p:txBody>
      </p:sp>
      <p:pic>
        <p:nvPicPr>
          <p:cNvPr id="2793" name="Google Shape;2793;p101"/>
          <p:cNvPicPr preferRelativeResize="0"/>
          <p:nvPr/>
        </p:nvPicPr>
        <p:blipFill rotWithShape="1">
          <a:blip r:embed="rId6">
            <a:alphaModFix/>
          </a:blip>
          <a:srcRect b="0" l="0" r="0" t="0"/>
          <a:stretch/>
        </p:blipFill>
        <p:spPr>
          <a:xfrm>
            <a:off x="0" y="806332"/>
            <a:ext cx="12192000" cy="45720"/>
          </a:xfrm>
          <a:prstGeom prst="rect">
            <a:avLst/>
          </a:prstGeom>
          <a:noFill/>
          <a:ln>
            <a:noFill/>
          </a:ln>
        </p:spPr>
      </p:pic>
      <p:grpSp>
        <p:nvGrpSpPr>
          <p:cNvPr id="2794" name="Google Shape;2794;p101"/>
          <p:cNvGrpSpPr/>
          <p:nvPr/>
        </p:nvGrpSpPr>
        <p:grpSpPr>
          <a:xfrm>
            <a:off x="11458578" y="174170"/>
            <a:ext cx="548640" cy="548640"/>
            <a:chOff x="11458578" y="174170"/>
            <a:chExt cx="548640" cy="548640"/>
          </a:xfrm>
        </p:grpSpPr>
        <p:sp>
          <p:nvSpPr>
            <p:cNvPr id="2795" name="Google Shape;2795;p101"/>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96" name="Google Shape;2796;p101"/>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797" name="Google Shape;2797;p101"/>
            <p:cNvPicPr preferRelativeResize="0"/>
            <p:nvPr/>
          </p:nvPicPr>
          <p:blipFill rotWithShape="1">
            <a:blip r:embed="rId7">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01" name="Shape 2801"/>
        <p:cNvGrpSpPr/>
        <p:nvPr/>
      </p:nvGrpSpPr>
      <p:grpSpPr>
        <a:xfrm>
          <a:off x="0" y="0"/>
          <a:ext cx="0" cy="0"/>
          <a:chOff x="0" y="0"/>
          <a:chExt cx="0" cy="0"/>
        </a:xfrm>
      </p:grpSpPr>
      <p:grpSp>
        <p:nvGrpSpPr>
          <p:cNvPr id="2802" name="Google Shape;2802;p102"/>
          <p:cNvGrpSpPr/>
          <p:nvPr/>
        </p:nvGrpSpPr>
        <p:grpSpPr>
          <a:xfrm>
            <a:off x="5105400" y="4020311"/>
            <a:ext cx="6809232" cy="2362200"/>
            <a:chOff x="5105400" y="4020311"/>
            <a:chExt cx="6809232" cy="2362200"/>
          </a:xfrm>
        </p:grpSpPr>
        <p:pic>
          <p:nvPicPr>
            <p:cNvPr id="2803" name="Google Shape;2803;p102"/>
            <p:cNvPicPr preferRelativeResize="0"/>
            <p:nvPr/>
          </p:nvPicPr>
          <p:blipFill rotWithShape="1">
            <a:blip r:embed="rId3">
              <a:alphaModFix/>
            </a:blip>
            <a:srcRect b="0" l="0" r="0" t="0"/>
            <a:stretch/>
          </p:blipFill>
          <p:spPr>
            <a:xfrm>
              <a:off x="5105400" y="4020311"/>
              <a:ext cx="6809232" cy="2362200"/>
            </a:xfrm>
            <a:prstGeom prst="rect">
              <a:avLst/>
            </a:prstGeom>
            <a:noFill/>
            <a:ln>
              <a:noFill/>
            </a:ln>
          </p:spPr>
        </p:pic>
        <p:pic>
          <p:nvPicPr>
            <p:cNvPr id="2804" name="Google Shape;2804;p102"/>
            <p:cNvPicPr preferRelativeResize="0"/>
            <p:nvPr/>
          </p:nvPicPr>
          <p:blipFill rotWithShape="1">
            <a:blip r:embed="rId4">
              <a:alphaModFix/>
            </a:blip>
            <a:srcRect b="0" l="0" r="0" t="0"/>
            <a:stretch/>
          </p:blipFill>
          <p:spPr>
            <a:xfrm>
              <a:off x="5132023" y="4045963"/>
              <a:ext cx="6702531" cy="2258568"/>
            </a:xfrm>
            <a:prstGeom prst="rect">
              <a:avLst/>
            </a:prstGeom>
            <a:noFill/>
            <a:ln>
              <a:noFill/>
            </a:ln>
          </p:spPr>
        </p:pic>
      </p:grpSp>
      <p:grpSp>
        <p:nvGrpSpPr>
          <p:cNvPr id="2805" name="Google Shape;2805;p102"/>
          <p:cNvGrpSpPr/>
          <p:nvPr/>
        </p:nvGrpSpPr>
        <p:grpSpPr>
          <a:xfrm>
            <a:off x="399288" y="1283208"/>
            <a:ext cx="6362406" cy="2188464"/>
            <a:chOff x="399288" y="1283208"/>
            <a:chExt cx="6362406" cy="2188464"/>
          </a:xfrm>
        </p:grpSpPr>
        <p:pic>
          <p:nvPicPr>
            <p:cNvPr id="2806" name="Google Shape;2806;p102"/>
            <p:cNvPicPr preferRelativeResize="0"/>
            <p:nvPr/>
          </p:nvPicPr>
          <p:blipFill rotWithShape="1">
            <a:blip r:embed="rId5">
              <a:alphaModFix/>
            </a:blip>
            <a:srcRect b="0" l="0" r="0" t="0"/>
            <a:stretch/>
          </p:blipFill>
          <p:spPr>
            <a:xfrm>
              <a:off x="399288" y="1295400"/>
              <a:ext cx="6352032" cy="2173224"/>
            </a:xfrm>
            <a:prstGeom prst="rect">
              <a:avLst/>
            </a:prstGeom>
            <a:noFill/>
            <a:ln>
              <a:noFill/>
            </a:ln>
          </p:spPr>
        </p:pic>
        <p:pic>
          <p:nvPicPr>
            <p:cNvPr id="2807" name="Google Shape;2807;p102"/>
            <p:cNvPicPr preferRelativeResize="0"/>
            <p:nvPr/>
          </p:nvPicPr>
          <p:blipFill rotWithShape="1">
            <a:blip r:embed="rId6">
              <a:alphaModFix/>
            </a:blip>
            <a:srcRect b="0" l="0" r="0" t="0"/>
            <a:stretch/>
          </p:blipFill>
          <p:spPr>
            <a:xfrm>
              <a:off x="423801" y="1322185"/>
              <a:ext cx="6249427" cy="2066543"/>
            </a:xfrm>
            <a:prstGeom prst="rect">
              <a:avLst/>
            </a:prstGeom>
            <a:noFill/>
            <a:ln>
              <a:noFill/>
            </a:ln>
          </p:spPr>
        </p:pic>
        <p:pic>
          <p:nvPicPr>
            <p:cNvPr id="2808" name="Google Shape;2808;p102"/>
            <p:cNvPicPr preferRelativeResize="0"/>
            <p:nvPr/>
          </p:nvPicPr>
          <p:blipFill rotWithShape="1">
            <a:blip r:embed="rId7">
              <a:alphaModFix/>
            </a:blip>
            <a:srcRect b="0" l="0" r="0" t="0"/>
            <a:stretch/>
          </p:blipFill>
          <p:spPr>
            <a:xfrm>
              <a:off x="4626864" y="1712976"/>
              <a:ext cx="630936" cy="1758696"/>
            </a:xfrm>
            <a:prstGeom prst="rect">
              <a:avLst/>
            </a:prstGeom>
            <a:noFill/>
            <a:ln>
              <a:noFill/>
            </a:ln>
          </p:spPr>
        </p:pic>
        <p:sp>
          <p:nvSpPr>
            <p:cNvPr id="2809" name="Google Shape;2809;p102"/>
            <p:cNvSpPr/>
            <p:nvPr/>
          </p:nvSpPr>
          <p:spPr>
            <a:xfrm>
              <a:off x="4665598" y="1750081"/>
              <a:ext cx="499745" cy="1628775"/>
            </a:xfrm>
            <a:custGeom>
              <a:rect b="b" l="l" r="r" t="t"/>
              <a:pathLst>
                <a:path extrusionOk="0" h="1628775" w="499745">
                  <a:moveTo>
                    <a:pt x="499256" y="0"/>
                  </a:moveTo>
                  <a:lnTo>
                    <a:pt x="0" y="0"/>
                  </a:lnTo>
                  <a:lnTo>
                    <a:pt x="0" y="1628530"/>
                  </a:lnTo>
                  <a:lnTo>
                    <a:pt x="499256" y="1628530"/>
                  </a:lnTo>
                  <a:lnTo>
                    <a:pt x="499256"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810" name="Google Shape;2810;p102"/>
            <p:cNvPicPr preferRelativeResize="0"/>
            <p:nvPr/>
          </p:nvPicPr>
          <p:blipFill rotWithShape="1">
            <a:blip r:embed="rId8">
              <a:alphaModFix/>
            </a:blip>
            <a:srcRect b="0" l="0" r="0" t="0"/>
            <a:stretch/>
          </p:blipFill>
          <p:spPr>
            <a:xfrm>
              <a:off x="1335024" y="1283208"/>
              <a:ext cx="3989832" cy="347472"/>
            </a:xfrm>
            <a:prstGeom prst="rect">
              <a:avLst/>
            </a:prstGeom>
            <a:noFill/>
            <a:ln>
              <a:noFill/>
            </a:ln>
          </p:spPr>
        </p:pic>
        <p:sp>
          <p:nvSpPr>
            <p:cNvPr id="2811" name="Google Shape;2811;p102"/>
            <p:cNvSpPr/>
            <p:nvPr/>
          </p:nvSpPr>
          <p:spPr>
            <a:xfrm>
              <a:off x="1371599" y="1322185"/>
              <a:ext cx="3862070" cy="217804"/>
            </a:xfrm>
            <a:custGeom>
              <a:rect b="b" l="l" r="r" t="t"/>
              <a:pathLst>
                <a:path extrusionOk="0" h="217805" w="3862070">
                  <a:moveTo>
                    <a:pt x="3861881" y="0"/>
                  </a:moveTo>
                  <a:lnTo>
                    <a:pt x="0" y="0"/>
                  </a:lnTo>
                  <a:lnTo>
                    <a:pt x="0" y="217709"/>
                  </a:lnTo>
                  <a:lnTo>
                    <a:pt x="3861881" y="217709"/>
                  </a:lnTo>
                  <a:lnTo>
                    <a:pt x="3861881"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12" name="Google Shape;2812;p102"/>
            <p:cNvSpPr/>
            <p:nvPr/>
          </p:nvSpPr>
          <p:spPr>
            <a:xfrm>
              <a:off x="5158319" y="1501288"/>
              <a:ext cx="1603375" cy="585470"/>
            </a:xfrm>
            <a:custGeom>
              <a:rect b="b" l="l" r="r" t="t"/>
              <a:pathLst>
                <a:path extrusionOk="0" h="585469" w="1603375">
                  <a:moveTo>
                    <a:pt x="1304122" y="7557"/>
                  </a:moveTo>
                  <a:lnTo>
                    <a:pt x="1263595" y="8371"/>
                  </a:lnTo>
                  <a:lnTo>
                    <a:pt x="1222079" y="10736"/>
                  </a:lnTo>
                  <a:lnTo>
                    <a:pt x="1179475" y="14823"/>
                  </a:lnTo>
                  <a:lnTo>
                    <a:pt x="1135684" y="20805"/>
                  </a:lnTo>
                  <a:lnTo>
                    <a:pt x="1090608" y="28851"/>
                  </a:lnTo>
                  <a:lnTo>
                    <a:pt x="1044147" y="39132"/>
                  </a:lnTo>
                  <a:lnTo>
                    <a:pt x="996201" y="51814"/>
                  </a:lnTo>
                  <a:lnTo>
                    <a:pt x="946674" y="67066"/>
                  </a:lnTo>
                  <a:lnTo>
                    <a:pt x="895518" y="84988"/>
                  </a:lnTo>
                  <a:lnTo>
                    <a:pt x="842822" y="105456"/>
                  </a:lnTo>
                  <a:lnTo>
                    <a:pt x="788685" y="128297"/>
                  </a:lnTo>
                  <a:lnTo>
                    <a:pt x="733205" y="153339"/>
                  </a:lnTo>
                  <a:lnTo>
                    <a:pt x="676482" y="180412"/>
                  </a:lnTo>
                  <a:lnTo>
                    <a:pt x="618616" y="209346"/>
                  </a:lnTo>
                  <a:lnTo>
                    <a:pt x="559711" y="239971"/>
                  </a:lnTo>
                  <a:lnTo>
                    <a:pt x="499870" y="272117"/>
                  </a:lnTo>
                  <a:lnTo>
                    <a:pt x="439197" y="305616"/>
                  </a:lnTo>
                  <a:lnTo>
                    <a:pt x="377776" y="340306"/>
                  </a:lnTo>
                  <a:lnTo>
                    <a:pt x="253234" y="412518"/>
                  </a:lnTo>
                  <a:lnTo>
                    <a:pt x="216269" y="434459"/>
                  </a:lnTo>
                  <a:lnTo>
                    <a:pt x="90656" y="509261"/>
                  </a:lnTo>
                  <a:lnTo>
                    <a:pt x="0" y="563680"/>
                  </a:lnTo>
                  <a:lnTo>
                    <a:pt x="13072" y="585457"/>
                  </a:lnTo>
                  <a:lnTo>
                    <a:pt x="140009" y="509261"/>
                  </a:lnTo>
                  <a:lnTo>
                    <a:pt x="266031" y="434459"/>
                  </a:lnTo>
                  <a:lnTo>
                    <a:pt x="390332" y="362386"/>
                  </a:lnTo>
                  <a:lnTo>
                    <a:pt x="451529" y="327822"/>
                  </a:lnTo>
                  <a:lnTo>
                    <a:pt x="511957" y="294459"/>
                  </a:lnTo>
                  <a:lnTo>
                    <a:pt x="571508" y="262468"/>
                  </a:lnTo>
                  <a:lnTo>
                    <a:pt x="630069" y="232020"/>
                  </a:lnTo>
                  <a:lnTo>
                    <a:pt x="687534" y="203285"/>
                  </a:lnTo>
                  <a:lnTo>
                    <a:pt x="743783" y="176434"/>
                  </a:lnTo>
                  <a:lnTo>
                    <a:pt x="798712" y="151639"/>
                  </a:lnTo>
                  <a:lnTo>
                    <a:pt x="852203" y="129067"/>
                  </a:lnTo>
                  <a:lnTo>
                    <a:pt x="904137" y="108889"/>
                  </a:lnTo>
                  <a:lnTo>
                    <a:pt x="954413" y="91269"/>
                  </a:lnTo>
                  <a:lnTo>
                    <a:pt x="1002979" y="76305"/>
                  </a:lnTo>
                  <a:lnTo>
                    <a:pt x="1049927" y="63877"/>
                  </a:lnTo>
                  <a:lnTo>
                    <a:pt x="1095376" y="53811"/>
                  </a:lnTo>
                  <a:lnTo>
                    <a:pt x="1139437" y="45937"/>
                  </a:lnTo>
                  <a:lnTo>
                    <a:pt x="1182223" y="40083"/>
                  </a:lnTo>
                  <a:lnTo>
                    <a:pt x="1223875" y="36080"/>
                  </a:lnTo>
                  <a:lnTo>
                    <a:pt x="1264494" y="33761"/>
                  </a:lnTo>
                  <a:lnTo>
                    <a:pt x="1264339" y="33761"/>
                  </a:lnTo>
                  <a:lnTo>
                    <a:pt x="1304197" y="32960"/>
                  </a:lnTo>
                  <a:lnTo>
                    <a:pt x="1303980" y="32957"/>
                  </a:lnTo>
                  <a:lnTo>
                    <a:pt x="1528221" y="32956"/>
                  </a:lnTo>
                  <a:lnTo>
                    <a:pt x="1529315" y="25344"/>
                  </a:lnTo>
                  <a:lnTo>
                    <a:pt x="1458320" y="16322"/>
                  </a:lnTo>
                  <a:lnTo>
                    <a:pt x="1382679" y="9888"/>
                  </a:lnTo>
                  <a:lnTo>
                    <a:pt x="1343759" y="8120"/>
                  </a:lnTo>
                  <a:lnTo>
                    <a:pt x="1304122" y="7557"/>
                  </a:lnTo>
                  <a:close/>
                </a:path>
                <a:path extrusionOk="0" h="585469" w="1603375">
                  <a:moveTo>
                    <a:pt x="1525704" y="50489"/>
                  </a:moveTo>
                  <a:lnTo>
                    <a:pt x="1522122" y="75426"/>
                  </a:lnTo>
                  <a:lnTo>
                    <a:pt x="1592221" y="52116"/>
                  </a:lnTo>
                  <a:lnTo>
                    <a:pt x="1538508" y="52116"/>
                  </a:lnTo>
                  <a:lnTo>
                    <a:pt x="1525704" y="50489"/>
                  </a:lnTo>
                  <a:close/>
                </a:path>
                <a:path extrusionOk="0" h="585469" w="1603375">
                  <a:moveTo>
                    <a:pt x="1529315" y="25344"/>
                  </a:moveTo>
                  <a:lnTo>
                    <a:pt x="1525704" y="50489"/>
                  </a:lnTo>
                  <a:lnTo>
                    <a:pt x="1538508" y="52116"/>
                  </a:lnTo>
                  <a:lnTo>
                    <a:pt x="1541710" y="26920"/>
                  </a:lnTo>
                  <a:lnTo>
                    <a:pt x="1529315" y="25344"/>
                  </a:lnTo>
                  <a:close/>
                </a:path>
                <a:path extrusionOk="0" h="585469" w="1603375">
                  <a:moveTo>
                    <a:pt x="1532954" y="0"/>
                  </a:moveTo>
                  <a:lnTo>
                    <a:pt x="1529315" y="25344"/>
                  </a:lnTo>
                  <a:lnTo>
                    <a:pt x="1541710" y="26920"/>
                  </a:lnTo>
                  <a:lnTo>
                    <a:pt x="1538508" y="52116"/>
                  </a:lnTo>
                  <a:lnTo>
                    <a:pt x="1592221" y="52116"/>
                  </a:lnTo>
                  <a:lnTo>
                    <a:pt x="1602964" y="48544"/>
                  </a:lnTo>
                  <a:lnTo>
                    <a:pt x="1532954" y="0"/>
                  </a:lnTo>
                  <a:close/>
                </a:path>
                <a:path extrusionOk="0" h="585469" w="1603375">
                  <a:moveTo>
                    <a:pt x="1526987" y="41553"/>
                  </a:moveTo>
                  <a:lnTo>
                    <a:pt x="1455380" y="41553"/>
                  </a:lnTo>
                  <a:lnTo>
                    <a:pt x="1455905" y="41609"/>
                  </a:lnTo>
                  <a:lnTo>
                    <a:pt x="1525704" y="50489"/>
                  </a:lnTo>
                  <a:lnTo>
                    <a:pt x="1526987" y="41553"/>
                  </a:lnTo>
                  <a:close/>
                </a:path>
                <a:path extrusionOk="0" h="585469" w="1603375">
                  <a:moveTo>
                    <a:pt x="1455648" y="41587"/>
                  </a:moveTo>
                  <a:lnTo>
                    <a:pt x="1455820" y="41609"/>
                  </a:lnTo>
                  <a:lnTo>
                    <a:pt x="1455648" y="41587"/>
                  </a:lnTo>
                  <a:close/>
                </a:path>
                <a:path extrusionOk="0" h="585469" w="1603375">
                  <a:moveTo>
                    <a:pt x="1527897" y="35218"/>
                  </a:moveTo>
                  <a:lnTo>
                    <a:pt x="1380777" y="35218"/>
                  </a:lnTo>
                  <a:lnTo>
                    <a:pt x="1381276" y="35251"/>
                  </a:lnTo>
                  <a:lnTo>
                    <a:pt x="1455648" y="41587"/>
                  </a:lnTo>
                  <a:lnTo>
                    <a:pt x="1455380" y="41553"/>
                  </a:lnTo>
                  <a:lnTo>
                    <a:pt x="1526987" y="41553"/>
                  </a:lnTo>
                  <a:lnTo>
                    <a:pt x="1527897" y="35218"/>
                  </a:lnTo>
                  <a:close/>
                </a:path>
                <a:path extrusionOk="0" h="585469" w="1603375">
                  <a:moveTo>
                    <a:pt x="1381037" y="35240"/>
                  </a:moveTo>
                  <a:lnTo>
                    <a:pt x="1381165" y="35251"/>
                  </a:lnTo>
                  <a:lnTo>
                    <a:pt x="1381037" y="35240"/>
                  </a:lnTo>
                  <a:close/>
                </a:path>
                <a:path extrusionOk="0" h="585469" w="1603375">
                  <a:moveTo>
                    <a:pt x="1528143" y="33502"/>
                  </a:moveTo>
                  <a:lnTo>
                    <a:pt x="1342804" y="33502"/>
                  </a:lnTo>
                  <a:lnTo>
                    <a:pt x="1343200" y="33514"/>
                  </a:lnTo>
                  <a:lnTo>
                    <a:pt x="1343055" y="33514"/>
                  </a:lnTo>
                  <a:lnTo>
                    <a:pt x="1381037" y="35240"/>
                  </a:lnTo>
                  <a:lnTo>
                    <a:pt x="1380777" y="35218"/>
                  </a:lnTo>
                  <a:lnTo>
                    <a:pt x="1527897" y="35218"/>
                  </a:lnTo>
                  <a:lnTo>
                    <a:pt x="1528141" y="33514"/>
                  </a:lnTo>
                  <a:lnTo>
                    <a:pt x="1342989" y="33511"/>
                  </a:lnTo>
                  <a:lnTo>
                    <a:pt x="1528143" y="33502"/>
                  </a:lnTo>
                  <a:close/>
                </a:path>
                <a:path extrusionOk="0" h="585469" w="1603375">
                  <a:moveTo>
                    <a:pt x="1528221" y="32956"/>
                  </a:moveTo>
                  <a:lnTo>
                    <a:pt x="1304197" y="32960"/>
                  </a:lnTo>
                  <a:lnTo>
                    <a:pt x="1342989" y="33511"/>
                  </a:lnTo>
                  <a:lnTo>
                    <a:pt x="1342804" y="33502"/>
                  </a:lnTo>
                  <a:lnTo>
                    <a:pt x="1528143" y="33502"/>
                  </a:lnTo>
                  <a:lnTo>
                    <a:pt x="1528221" y="32956"/>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813" name="Google Shape;2813;p102"/>
            <p:cNvPicPr preferRelativeResize="0"/>
            <p:nvPr/>
          </p:nvPicPr>
          <p:blipFill rotWithShape="1">
            <a:blip r:embed="rId9">
              <a:alphaModFix/>
            </a:blip>
            <a:srcRect b="0" l="0" r="0" t="0"/>
            <a:stretch/>
          </p:blipFill>
          <p:spPr>
            <a:xfrm>
              <a:off x="4739640" y="2252472"/>
              <a:ext cx="381000" cy="381000"/>
            </a:xfrm>
            <a:prstGeom prst="rect">
              <a:avLst/>
            </a:prstGeom>
            <a:noFill/>
            <a:ln>
              <a:noFill/>
            </a:ln>
          </p:spPr>
        </p:pic>
      </p:grpSp>
      <p:sp>
        <p:nvSpPr>
          <p:cNvPr id="2814" name="Google Shape;2814;p102"/>
          <p:cNvSpPr txBox="1"/>
          <p:nvPr/>
        </p:nvSpPr>
        <p:spPr>
          <a:xfrm>
            <a:off x="6911032" y="1274571"/>
            <a:ext cx="4829175" cy="2294255"/>
          </a:xfrm>
          <a:prstGeom prst="rect">
            <a:avLst/>
          </a:prstGeom>
          <a:noFill/>
          <a:ln>
            <a:noFill/>
          </a:ln>
        </p:spPr>
        <p:txBody>
          <a:bodyPr anchorCtr="0" anchor="t" bIns="0" lIns="0" spcFirstLastPara="1" rIns="0" wrap="square" tIns="22850">
            <a:spAutoFit/>
          </a:bodyPr>
          <a:lstStyle/>
          <a:p>
            <a:pPr indent="0" lvl="0" marL="12700" marR="28829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In this case we’ve added a </a:t>
            </a:r>
            <a:r>
              <a:rPr b="1" i="0" lang="en-US" sz="1600" u="none" cap="none" strike="noStrike">
                <a:solidFill>
                  <a:srgbClr val="000000"/>
                </a:solidFill>
                <a:latin typeface="Calibri"/>
                <a:ea typeface="Calibri"/>
                <a:cs typeface="Calibri"/>
                <a:sym typeface="Calibri"/>
              </a:rPr>
              <a:t>calculated column </a:t>
            </a:r>
            <a:r>
              <a:rPr b="0" i="0" lang="en-US" sz="1600" u="none" cap="none" strike="noStrike">
                <a:solidFill>
                  <a:srgbClr val="000000"/>
                </a:solidFill>
                <a:latin typeface="Calibri"/>
                <a:ea typeface="Calibri"/>
                <a:cs typeface="Calibri"/>
                <a:sym typeface="Calibri"/>
              </a:rPr>
              <a:t>named  </a:t>
            </a:r>
            <a:r>
              <a:rPr b="1" i="0" lang="en-US" sz="1600" u="none" cap="none" strike="noStrike">
                <a:solidFill>
                  <a:srgbClr val="000000"/>
                </a:solidFill>
                <a:latin typeface="Calibri"/>
                <a:ea typeface="Calibri"/>
                <a:cs typeface="Calibri"/>
                <a:sym typeface="Calibri"/>
              </a:rPr>
              <a:t>Parent</a:t>
            </a:r>
            <a:r>
              <a:rPr b="0" i="0" lang="en-US" sz="1600" u="none" cap="none" strike="noStrike">
                <a:solidFill>
                  <a:srgbClr val="000000"/>
                </a:solidFill>
                <a:latin typeface="Calibri"/>
                <a:ea typeface="Calibri"/>
                <a:cs typeface="Calibri"/>
                <a:sym typeface="Calibri"/>
              </a:rPr>
              <a:t>, which equals “</a:t>
            </a:r>
            <a:r>
              <a:rPr b="1" i="1" lang="en-US" sz="1600" u="none" cap="none" strike="noStrike">
                <a:solidFill>
                  <a:srgbClr val="000000"/>
                </a:solidFill>
                <a:latin typeface="Calibri"/>
                <a:ea typeface="Calibri"/>
                <a:cs typeface="Calibri"/>
                <a:sym typeface="Calibri"/>
              </a:rPr>
              <a:t>Yes</a:t>
            </a:r>
            <a:r>
              <a:rPr b="0" i="0" lang="en-US" sz="1600" u="none" cap="none" strike="noStrike">
                <a:solidFill>
                  <a:srgbClr val="000000"/>
                </a:solidFill>
                <a:latin typeface="Calibri"/>
                <a:ea typeface="Calibri"/>
                <a:cs typeface="Calibri"/>
                <a:sym typeface="Calibri"/>
              </a:rPr>
              <a:t>” if the [Total Children] field is  greater than 0, and “</a:t>
            </a:r>
            <a:r>
              <a:rPr b="1" i="1" lang="en-US" sz="1600" u="none" cap="none" strike="noStrike">
                <a:solidFill>
                  <a:srgbClr val="000000"/>
                </a:solidFill>
                <a:latin typeface="Calibri"/>
                <a:ea typeface="Calibri"/>
                <a:cs typeface="Calibri"/>
                <a:sym typeface="Calibri"/>
              </a:rPr>
              <a:t>No</a:t>
            </a:r>
            <a:r>
              <a:rPr b="0" i="0" lang="en-US" sz="1600" u="none" cap="none" strike="noStrike">
                <a:solidFill>
                  <a:srgbClr val="000000"/>
                </a:solidFill>
                <a:latin typeface="Calibri"/>
                <a:ea typeface="Calibri"/>
                <a:cs typeface="Calibri"/>
                <a:sym typeface="Calibri"/>
              </a:rPr>
              <a:t>” otherwise</a:t>
            </a:r>
            <a:endParaRPr b="0" i="0" sz="1600" u="none" cap="none" strike="noStrike">
              <a:solidFill>
                <a:srgbClr val="000000"/>
              </a:solidFill>
              <a:latin typeface="Calibri"/>
              <a:ea typeface="Calibri"/>
              <a:cs typeface="Calibri"/>
              <a:sym typeface="Calibri"/>
            </a:endParaRPr>
          </a:p>
          <a:p>
            <a:pPr indent="-285750" lvl="0" marL="755650" marR="5080" rtl="0" algn="l">
              <a:lnSpc>
                <a:spcPct val="98600"/>
              </a:lnSpc>
              <a:spcBef>
                <a:spcPts val="1235"/>
              </a:spcBef>
              <a:spcAft>
                <a:spcPts val="0"/>
              </a:spcAft>
              <a:buClr>
                <a:srgbClr val="262626"/>
              </a:buClr>
              <a:buSzPts val="1400"/>
              <a:buFont typeface="Arial"/>
              <a:buChar char="•"/>
            </a:pPr>
            <a:r>
              <a:rPr b="0" i="0" lang="en-US" sz="1400" u="none" cap="none" strike="noStrike">
                <a:solidFill>
                  <a:srgbClr val="262626"/>
                </a:solidFill>
                <a:latin typeface="Calibri"/>
                <a:ea typeface="Calibri"/>
                <a:cs typeface="Calibri"/>
                <a:sym typeface="Calibri"/>
              </a:rPr>
              <a:t>Since calculated columns understand </a:t>
            </a:r>
            <a:r>
              <a:rPr b="1" i="0" lang="en-US" sz="1400" u="none" cap="none" strike="noStrike">
                <a:solidFill>
                  <a:srgbClr val="262626"/>
                </a:solidFill>
                <a:latin typeface="Calibri"/>
                <a:ea typeface="Calibri"/>
                <a:cs typeface="Calibri"/>
                <a:sym typeface="Calibri"/>
              </a:rPr>
              <a:t>row context</a:t>
            </a:r>
            <a:r>
              <a:rPr b="0" i="0" lang="en-US" sz="1400" u="none" cap="none" strike="noStrike">
                <a:solidFill>
                  <a:srgbClr val="262626"/>
                </a:solidFill>
                <a:latin typeface="Calibri"/>
                <a:ea typeface="Calibri"/>
                <a:cs typeface="Calibri"/>
                <a:sym typeface="Calibri"/>
              </a:rPr>
              <a:t>, a new  value is calculated in each row based on the value in the  [Total Children] column</a:t>
            </a:r>
            <a:endParaRPr b="0" i="0" sz="1400" u="none" cap="none" strike="noStrike">
              <a:solidFill>
                <a:srgbClr val="000000"/>
              </a:solidFill>
              <a:latin typeface="Calibri"/>
              <a:ea typeface="Calibri"/>
              <a:cs typeface="Calibri"/>
              <a:sym typeface="Calibri"/>
            </a:endParaRPr>
          </a:p>
          <a:p>
            <a:pPr indent="-285750" lvl="0" marL="755650" marR="63500" rtl="0" algn="l">
              <a:lnSpc>
                <a:spcPct val="99500"/>
              </a:lnSpc>
              <a:spcBef>
                <a:spcPts val="625"/>
              </a:spcBef>
              <a:spcAft>
                <a:spcPts val="0"/>
              </a:spcAft>
              <a:buClr>
                <a:srgbClr val="262626"/>
              </a:buClr>
              <a:buSzPts val="1400"/>
              <a:buFont typeface="Arial"/>
              <a:buChar char="•"/>
            </a:pPr>
            <a:r>
              <a:rPr b="0" i="0" lang="en-US" sz="1400" u="none" cap="none" strike="noStrike">
                <a:solidFill>
                  <a:srgbClr val="262626"/>
                </a:solidFill>
                <a:latin typeface="Calibri"/>
                <a:ea typeface="Calibri"/>
                <a:cs typeface="Calibri"/>
                <a:sym typeface="Calibri"/>
              </a:rPr>
              <a:t>This is a </a:t>
            </a:r>
            <a:r>
              <a:rPr b="1" i="0" lang="en-US" sz="1600" u="none" cap="none" strike="noStrike">
                <a:solidFill>
                  <a:srgbClr val="E6AF00"/>
                </a:solidFill>
                <a:latin typeface="Calibri"/>
                <a:ea typeface="Calibri"/>
                <a:cs typeface="Calibri"/>
                <a:sym typeface="Calibri"/>
              </a:rPr>
              <a:t>valid use </a:t>
            </a:r>
            <a:r>
              <a:rPr b="0" i="0" lang="en-US" sz="1400" u="none" cap="none" strike="noStrike">
                <a:solidFill>
                  <a:srgbClr val="262626"/>
                </a:solidFill>
                <a:latin typeface="Calibri"/>
                <a:ea typeface="Calibri"/>
                <a:cs typeface="Calibri"/>
                <a:sym typeface="Calibri"/>
              </a:rPr>
              <a:t>of calculated columns; it creates a  new row “property” that we can use to filter or segment  any related data within the model</a:t>
            </a:r>
            <a:endParaRPr b="0" i="0" sz="1400" u="none" cap="none" strike="noStrike">
              <a:solidFill>
                <a:srgbClr val="000000"/>
              </a:solidFill>
              <a:latin typeface="Calibri"/>
              <a:ea typeface="Calibri"/>
              <a:cs typeface="Calibri"/>
              <a:sym typeface="Calibri"/>
            </a:endParaRPr>
          </a:p>
        </p:txBody>
      </p:sp>
      <p:sp>
        <p:nvSpPr>
          <p:cNvPr id="2815" name="Google Shape;2815;p102"/>
          <p:cNvSpPr txBox="1"/>
          <p:nvPr/>
        </p:nvSpPr>
        <p:spPr>
          <a:xfrm>
            <a:off x="444352" y="4097020"/>
            <a:ext cx="4163060" cy="1840230"/>
          </a:xfrm>
          <a:prstGeom prst="rect">
            <a:avLst/>
          </a:prstGeom>
          <a:noFill/>
          <a:ln>
            <a:noFill/>
          </a:ln>
        </p:spPr>
        <p:txBody>
          <a:bodyPr anchorCtr="0" anchor="t" bIns="0" lIns="0" spcFirstLastPara="1" rIns="0" wrap="square" tIns="22850">
            <a:spAutoFit/>
          </a:bodyPr>
          <a:lstStyle/>
          <a:p>
            <a:pPr indent="0" lvl="0" marL="12700" marR="14604"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Here we’re using an aggregation function (SUM) to  calculate a new column named </a:t>
            </a:r>
            <a:r>
              <a:rPr b="1" i="0" lang="en-US" sz="1600" u="none" cap="none" strike="noStrike">
                <a:solidFill>
                  <a:srgbClr val="000000"/>
                </a:solidFill>
                <a:latin typeface="Calibri"/>
                <a:ea typeface="Calibri"/>
                <a:cs typeface="Calibri"/>
                <a:sym typeface="Calibri"/>
              </a:rPr>
              <a:t>TotalQuantity</a:t>
            </a:r>
            <a:endParaRPr b="0" i="0" sz="1600" u="none" cap="none" strike="noStrike">
              <a:solidFill>
                <a:srgbClr val="000000"/>
              </a:solidFill>
              <a:latin typeface="Calibri"/>
              <a:ea typeface="Calibri"/>
              <a:cs typeface="Calibri"/>
              <a:sym typeface="Calibri"/>
            </a:endParaRPr>
          </a:p>
          <a:p>
            <a:pPr indent="-285750" lvl="0" marL="755650" marR="5080" rtl="0" algn="l">
              <a:lnSpc>
                <a:spcPct val="115000"/>
              </a:lnSpc>
              <a:spcBef>
                <a:spcPts val="1325"/>
              </a:spcBef>
              <a:spcAft>
                <a:spcPts val="0"/>
              </a:spcAft>
              <a:buClr>
                <a:srgbClr val="262626"/>
              </a:buClr>
              <a:buSzPts val="1400"/>
              <a:buFont typeface="Arial"/>
              <a:buChar char="•"/>
            </a:pPr>
            <a:r>
              <a:rPr b="0" i="0" lang="en-US" sz="1400" u="none" cap="none" strike="noStrike">
                <a:solidFill>
                  <a:srgbClr val="262626"/>
                </a:solidFill>
                <a:latin typeface="Calibri"/>
                <a:ea typeface="Calibri"/>
                <a:cs typeface="Calibri"/>
                <a:sym typeface="Calibri"/>
              </a:rPr>
              <a:t>Since this is an aggregation function, </a:t>
            </a:r>
            <a:r>
              <a:rPr b="1" i="0" lang="en-US" sz="1400" u="none" cap="none" strike="noStrike">
                <a:solidFill>
                  <a:srgbClr val="262626"/>
                </a:solidFill>
                <a:latin typeface="Calibri"/>
                <a:ea typeface="Calibri"/>
                <a:cs typeface="Calibri"/>
                <a:sym typeface="Calibri"/>
              </a:rPr>
              <a:t>the same  grand total </a:t>
            </a:r>
            <a:r>
              <a:rPr b="0" i="0" lang="en-US" sz="1400" u="none" cap="none" strike="noStrike">
                <a:solidFill>
                  <a:srgbClr val="262626"/>
                </a:solidFill>
                <a:latin typeface="Calibri"/>
                <a:ea typeface="Calibri"/>
                <a:cs typeface="Calibri"/>
                <a:sym typeface="Calibri"/>
              </a:rPr>
              <a:t>is returned in </a:t>
            </a:r>
            <a:r>
              <a:rPr b="0" i="1" lang="en-US" sz="1400" u="none" cap="none" strike="noStrike">
                <a:solidFill>
                  <a:srgbClr val="262626"/>
                </a:solidFill>
                <a:latin typeface="Calibri"/>
                <a:ea typeface="Calibri"/>
                <a:cs typeface="Calibri"/>
                <a:sym typeface="Calibri"/>
              </a:rPr>
              <a:t>every row </a:t>
            </a:r>
            <a:r>
              <a:rPr b="0" i="0" lang="en-US" sz="1400" u="none" cap="none" strike="noStrike">
                <a:solidFill>
                  <a:srgbClr val="262626"/>
                </a:solidFill>
                <a:latin typeface="Calibri"/>
                <a:ea typeface="Calibri"/>
                <a:cs typeface="Calibri"/>
                <a:sym typeface="Calibri"/>
              </a:rPr>
              <a:t>of the table</a:t>
            </a:r>
            <a:endParaRPr b="0" i="0" sz="1400" u="none" cap="none" strike="noStrike">
              <a:solidFill>
                <a:srgbClr val="000000"/>
              </a:solidFill>
              <a:latin typeface="Calibri"/>
              <a:ea typeface="Calibri"/>
              <a:cs typeface="Calibri"/>
              <a:sym typeface="Calibri"/>
            </a:endParaRPr>
          </a:p>
          <a:p>
            <a:pPr indent="-285750" lvl="0" marL="755650" marR="64135" rtl="0" algn="l">
              <a:lnSpc>
                <a:spcPct val="100299"/>
              </a:lnSpc>
              <a:spcBef>
                <a:spcPts val="570"/>
              </a:spcBef>
              <a:spcAft>
                <a:spcPts val="0"/>
              </a:spcAft>
              <a:buClr>
                <a:srgbClr val="262626"/>
              </a:buClr>
              <a:buSzPts val="1400"/>
              <a:buFont typeface="Arial"/>
              <a:buChar char="•"/>
            </a:pPr>
            <a:r>
              <a:rPr b="0" i="0" lang="en-US" sz="1400" u="none" cap="none" strike="noStrike">
                <a:solidFill>
                  <a:srgbClr val="262626"/>
                </a:solidFill>
                <a:latin typeface="Calibri"/>
                <a:ea typeface="Calibri"/>
                <a:cs typeface="Calibri"/>
                <a:sym typeface="Calibri"/>
              </a:rPr>
              <a:t>This is </a:t>
            </a:r>
            <a:r>
              <a:rPr b="1" i="0" lang="en-US" sz="1600" u="none" cap="none" strike="noStrike">
                <a:solidFill>
                  <a:srgbClr val="E6AF00"/>
                </a:solidFill>
                <a:latin typeface="Calibri"/>
                <a:ea typeface="Calibri"/>
                <a:cs typeface="Calibri"/>
                <a:sym typeface="Calibri"/>
              </a:rPr>
              <a:t>not a valid use </a:t>
            </a:r>
            <a:r>
              <a:rPr b="0" i="0" lang="en-US" sz="1400" u="none" cap="none" strike="noStrike">
                <a:solidFill>
                  <a:srgbClr val="262626"/>
                </a:solidFill>
                <a:latin typeface="Calibri"/>
                <a:ea typeface="Calibri"/>
                <a:cs typeface="Calibri"/>
                <a:sym typeface="Calibri"/>
              </a:rPr>
              <a:t>of calculated columns;  these values are statically “stamped” onto the  table and can’t be filtered, sliced, etc.</a:t>
            </a:r>
            <a:endParaRPr b="0" i="0" sz="1400" u="none" cap="none" strike="noStrike">
              <a:solidFill>
                <a:srgbClr val="000000"/>
              </a:solidFill>
              <a:latin typeface="Calibri"/>
              <a:ea typeface="Calibri"/>
              <a:cs typeface="Calibri"/>
              <a:sym typeface="Calibri"/>
            </a:endParaRPr>
          </a:p>
        </p:txBody>
      </p:sp>
      <p:sp>
        <p:nvSpPr>
          <p:cNvPr id="2816" name="Google Shape;2816;p102"/>
          <p:cNvSpPr txBox="1"/>
          <p:nvPr>
            <p:ph type="title"/>
          </p:nvPr>
        </p:nvSpPr>
        <p:spPr>
          <a:xfrm>
            <a:off x="3219862" y="242315"/>
            <a:ext cx="575246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EXAMPLE</a:t>
            </a:r>
            <a:r>
              <a:rPr lang="en-US"/>
              <a:t>: CALCULATED COLUMNS</a:t>
            </a:r>
            <a:endParaRPr/>
          </a:p>
        </p:txBody>
      </p:sp>
      <p:pic>
        <p:nvPicPr>
          <p:cNvPr id="2817" name="Google Shape;2817;p102"/>
          <p:cNvPicPr preferRelativeResize="0"/>
          <p:nvPr/>
        </p:nvPicPr>
        <p:blipFill rotWithShape="1">
          <a:blip r:embed="rId10">
            <a:alphaModFix/>
          </a:blip>
          <a:srcRect b="0" l="0" r="0" t="0"/>
          <a:stretch/>
        </p:blipFill>
        <p:spPr>
          <a:xfrm>
            <a:off x="0" y="806332"/>
            <a:ext cx="12192000" cy="45720"/>
          </a:xfrm>
          <a:prstGeom prst="rect">
            <a:avLst/>
          </a:prstGeom>
          <a:noFill/>
          <a:ln>
            <a:noFill/>
          </a:ln>
        </p:spPr>
      </p:pic>
      <p:grpSp>
        <p:nvGrpSpPr>
          <p:cNvPr id="2818" name="Google Shape;2818;p102"/>
          <p:cNvGrpSpPr/>
          <p:nvPr/>
        </p:nvGrpSpPr>
        <p:grpSpPr>
          <a:xfrm>
            <a:off x="4817845" y="3761357"/>
            <a:ext cx="5770907" cy="2630298"/>
            <a:chOff x="4817845" y="3761357"/>
            <a:chExt cx="5770907" cy="2630298"/>
          </a:xfrm>
        </p:grpSpPr>
        <p:pic>
          <p:nvPicPr>
            <p:cNvPr id="2819" name="Google Shape;2819;p102"/>
            <p:cNvPicPr preferRelativeResize="0"/>
            <p:nvPr/>
          </p:nvPicPr>
          <p:blipFill rotWithShape="1">
            <a:blip r:embed="rId11">
              <a:alphaModFix/>
            </a:blip>
            <a:srcRect b="0" l="0" r="0" t="0"/>
            <a:stretch/>
          </p:blipFill>
          <p:spPr>
            <a:xfrm>
              <a:off x="5836920" y="3989831"/>
              <a:ext cx="4751832" cy="320039"/>
            </a:xfrm>
            <a:prstGeom prst="rect">
              <a:avLst/>
            </a:prstGeom>
            <a:noFill/>
            <a:ln>
              <a:noFill/>
            </a:ln>
          </p:spPr>
        </p:pic>
        <p:sp>
          <p:nvSpPr>
            <p:cNvPr id="2820" name="Google Shape;2820;p102"/>
            <p:cNvSpPr/>
            <p:nvPr/>
          </p:nvSpPr>
          <p:spPr>
            <a:xfrm>
              <a:off x="5875182" y="4027770"/>
              <a:ext cx="4621530" cy="189865"/>
            </a:xfrm>
            <a:custGeom>
              <a:rect b="b" l="l" r="r" t="t"/>
              <a:pathLst>
                <a:path extrusionOk="0" h="189864" w="4621530">
                  <a:moveTo>
                    <a:pt x="4620960" y="0"/>
                  </a:moveTo>
                  <a:lnTo>
                    <a:pt x="0" y="0"/>
                  </a:lnTo>
                  <a:lnTo>
                    <a:pt x="0" y="189420"/>
                  </a:lnTo>
                  <a:lnTo>
                    <a:pt x="4620960" y="189420"/>
                  </a:lnTo>
                  <a:lnTo>
                    <a:pt x="462096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821" name="Google Shape;2821;p102"/>
            <p:cNvPicPr preferRelativeResize="0"/>
            <p:nvPr/>
          </p:nvPicPr>
          <p:blipFill rotWithShape="1">
            <a:blip r:embed="rId12">
              <a:alphaModFix/>
            </a:blip>
            <a:srcRect b="0" l="0" r="0" t="0"/>
            <a:stretch/>
          </p:blipFill>
          <p:spPr>
            <a:xfrm>
              <a:off x="9902952" y="4340351"/>
              <a:ext cx="664464" cy="2051304"/>
            </a:xfrm>
            <a:prstGeom prst="rect">
              <a:avLst/>
            </a:prstGeom>
            <a:noFill/>
            <a:ln>
              <a:noFill/>
            </a:ln>
          </p:spPr>
        </p:pic>
        <p:sp>
          <p:nvSpPr>
            <p:cNvPr id="2822" name="Google Shape;2822;p102"/>
            <p:cNvSpPr/>
            <p:nvPr/>
          </p:nvSpPr>
          <p:spPr>
            <a:xfrm>
              <a:off x="9941666" y="4377447"/>
              <a:ext cx="535305" cy="1922780"/>
            </a:xfrm>
            <a:custGeom>
              <a:rect b="b" l="l" r="r" t="t"/>
              <a:pathLst>
                <a:path extrusionOk="0" h="1922779" w="535304">
                  <a:moveTo>
                    <a:pt x="535017" y="0"/>
                  </a:moveTo>
                  <a:lnTo>
                    <a:pt x="0" y="0"/>
                  </a:lnTo>
                  <a:lnTo>
                    <a:pt x="0" y="1922639"/>
                  </a:lnTo>
                  <a:lnTo>
                    <a:pt x="535017" y="1922639"/>
                  </a:lnTo>
                  <a:lnTo>
                    <a:pt x="535017"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23" name="Google Shape;2823;p102"/>
            <p:cNvSpPr/>
            <p:nvPr/>
          </p:nvSpPr>
          <p:spPr>
            <a:xfrm>
              <a:off x="4817845" y="3761357"/>
              <a:ext cx="1423035" cy="315595"/>
            </a:xfrm>
            <a:custGeom>
              <a:rect b="b" l="l" r="r" t="t"/>
              <a:pathLst>
                <a:path extrusionOk="0" h="315595" w="1423035">
                  <a:moveTo>
                    <a:pt x="38514" y="239223"/>
                  </a:moveTo>
                  <a:lnTo>
                    <a:pt x="0" y="315215"/>
                  </a:lnTo>
                  <a:lnTo>
                    <a:pt x="83901" y="300431"/>
                  </a:lnTo>
                  <a:lnTo>
                    <a:pt x="74381" y="287592"/>
                  </a:lnTo>
                  <a:lnTo>
                    <a:pt x="58571" y="287592"/>
                  </a:lnTo>
                  <a:lnTo>
                    <a:pt x="43441" y="267190"/>
                  </a:lnTo>
                  <a:lnTo>
                    <a:pt x="53642" y="259625"/>
                  </a:lnTo>
                  <a:lnTo>
                    <a:pt x="38514" y="239223"/>
                  </a:lnTo>
                  <a:close/>
                </a:path>
                <a:path extrusionOk="0" h="315595" w="1423035">
                  <a:moveTo>
                    <a:pt x="53642" y="259625"/>
                  </a:moveTo>
                  <a:lnTo>
                    <a:pt x="43441" y="267190"/>
                  </a:lnTo>
                  <a:lnTo>
                    <a:pt x="58571" y="287592"/>
                  </a:lnTo>
                  <a:lnTo>
                    <a:pt x="68772" y="280028"/>
                  </a:lnTo>
                  <a:lnTo>
                    <a:pt x="53642" y="259625"/>
                  </a:lnTo>
                  <a:close/>
                </a:path>
                <a:path extrusionOk="0" h="315595" w="1423035">
                  <a:moveTo>
                    <a:pt x="68772" y="280028"/>
                  </a:moveTo>
                  <a:lnTo>
                    <a:pt x="58571" y="287592"/>
                  </a:lnTo>
                  <a:lnTo>
                    <a:pt x="74381" y="287592"/>
                  </a:lnTo>
                  <a:lnTo>
                    <a:pt x="68772" y="280028"/>
                  </a:lnTo>
                  <a:close/>
                </a:path>
                <a:path extrusionOk="0" h="315595" w="1423035">
                  <a:moveTo>
                    <a:pt x="674466" y="0"/>
                  </a:moveTo>
                  <a:lnTo>
                    <a:pt x="628834" y="143"/>
                  </a:lnTo>
                  <a:lnTo>
                    <a:pt x="584086" y="3506"/>
                  </a:lnTo>
                  <a:lnTo>
                    <a:pt x="540246" y="9949"/>
                  </a:lnTo>
                  <a:lnTo>
                    <a:pt x="497279" y="19259"/>
                  </a:lnTo>
                  <a:lnTo>
                    <a:pt x="455137" y="31221"/>
                  </a:lnTo>
                  <a:lnTo>
                    <a:pt x="413767" y="45620"/>
                  </a:lnTo>
                  <a:lnTo>
                    <a:pt x="373112" y="62245"/>
                  </a:lnTo>
                  <a:lnTo>
                    <a:pt x="333113" y="80882"/>
                  </a:lnTo>
                  <a:lnTo>
                    <a:pt x="293709" y="101323"/>
                  </a:lnTo>
                  <a:lnTo>
                    <a:pt x="254838" y="123357"/>
                  </a:lnTo>
                  <a:lnTo>
                    <a:pt x="216435" y="146778"/>
                  </a:lnTo>
                  <a:lnTo>
                    <a:pt x="178441" y="171383"/>
                  </a:lnTo>
                  <a:lnTo>
                    <a:pt x="140756" y="196989"/>
                  </a:lnTo>
                  <a:lnTo>
                    <a:pt x="66300" y="250239"/>
                  </a:lnTo>
                  <a:lnTo>
                    <a:pt x="53642" y="259625"/>
                  </a:lnTo>
                  <a:lnTo>
                    <a:pt x="68772" y="280028"/>
                  </a:lnTo>
                  <a:lnTo>
                    <a:pt x="81169" y="270836"/>
                  </a:lnTo>
                  <a:lnTo>
                    <a:pt x="155165" y="217912"/>
                  </a:lnTo>
                  <a:lnTo>
                    <a:pt x="192370" y="192627"/>
                  </a:lnTo>
                  <a:lnTo>
                    <a:pt x="229818" y="168374"/>
                  </a:lnTo>
                  <a:lnTo>
                    <a:pt x="267552" y="145354"/>
                  </a:lnTo>
                  <a:lnTo>
                    <a:pt x="305632" y="123761"/>
                  </a:lnTo>
                  <a:lnTo>
                    <a:pt x="344110" y="103792"/>
                  </a:lnTo>
                  <a:lnTo>
                    <a:pt x="383040" y="85641"/>
                  </a:lnTo>
                  <a:lnTo>
                    <a:pt x="383564" y="85397"/>
                  </a:lnTo>
                  <a:lnTo>
                    <a:pt x="422483" y="69498"/>
                  </a:lnTo>
                  <a:lnTo>
                    <a:pt x="423067" y="69259"/>
                  </a:lnTo>
                  <a:lnTo>
                    <a:pt x="462495" y="55554"/>
                  </a:lnTo>
                  <a:lnTo>
                    <a:pt x="463137" y="55331"/>
                  </a:lnTo>
                  <a:lnTo>
                    <a:pt x="503144" y="43997"/>
                  </a:lnTo>
                  <a:lnTo>
                    <a:pt x="503829" y="43803"/>
                  </a:lnTo>
                  <a:lnTo>
                    <a:pt x="544496" y="35017"/>
                  </a:lnTo>
                  <a:lnTo>
                    <a:pt x="544363" y="35017"/>
                  </a:lnTo>
                  <a:lnTo>
                    <a:pt x="545205" y="34864"/>
                  </a:lnTo>
                  <a:lnTo>
                    <a:pt x="545409" y="34864"/>
                  </a:lnTo>
                  <a:lnTo>
                    <a:pt x="586660" y="28801"/>
                  </a:lnTo>
                  <a:lnTo>
                    <a:pt x="586439" y="28801"/>
                  </a:lnTo>
                  <a:lnTo>
                    <a:pt x="587334" y="28702"/>
                  </a:lnTo>
                  <a:lnTo>
                    <a:pt x="587757" y="28702"/>
                  </a:lnTo>
                  <a:lnTo>
                    <a:pt x="629809" y="25542"/>
                  </a:lnTo>
                  <a:lnTo>
                    <a:pt x="629371" y="25542"/>
                  </a:lnTo>
                  <a:lnTo>
                    <a:pt x="630283" y="25506"/>
                  </a:lnTo>
                  <a:lnTo>
                    <a:pt x="640660" y="25506"/>
                  </a:lnTo>
                  <a:lnTo>
                    <a:pt x="673710" y="25402"/>
                  </a:lnTo>
                  <a:lnTo>
                    <a:pt x="673286" y="25375"/>
                  </a:lnTo>
                  <a:lnTo>
                    <a:pt x="852627" y="25375"/>
                  </a:lnTo>
                  <a:lnTo>
                    <a:pt x="815849" y="17136"/>
                  </a:lnTo>
                  <a:lnTo>
                    <a:pt x="768033" y="8712"/>
                  </a:lnTo>
                  <a:lnTo>
                    <a:pt x="720888" y="2928"/>
                  </a:lnTo>
                  <a:lnTo>
                    <a:pt x="674466" y="0"/>
                  </a:lnTo>
                  <a:close/>
                </a:path>
                <a:path extrusionOk="0" h="315595" w="1423035">
                  <a:moveTo>
                    <a:pt x="1369336" y="223927"/>
                  </a:moveTo>
                  <a:lnTo>
                    <a:pt x="1308832" y="223927"/>
                  </a:lnTo>
                  <a:lnTo>
                    <a:pt x="1308962" y="223987"/>
                  </a:lnTo>
                  <a:lnTo>
                    <a:pt x="1412252" y="271764"/>
                  </a:lnTo>
                  <a:lnTo>
                    <a:pt x="1422915" y="248710"/>
                  </a:lnTo>
                  <a:lnTo>
                    <a:pt x="1369336" y="223927"/>
                  </a:lnTo>
                  <a:close/>
                </a:path>
                <a:path extrusionOk="0" h="315595" w="1423035">
                  <a:moveTo>
                    <a:pt x="1308945" y="223979"/>
                  </a:moveTo>
                  <a:close/>
                </a:path>
                <a:path extrusionOk="0" h="315595" w="1423035">
                  <a:moveTo>
                    <a:pt x="1268020" y="177761"/>
                  </a:moveTo>
                  <a:lnTo>
                    <a:pt x="1206007" y="177761"/>
                  </a:lnTo>
                  <a:lnTo>
                    <a:pt x="1206191" y="177841"/>
                  </a:lnTo>
                  <a:lnTo>
                    <a:pt x="1308945" y="223979"/>
                  </a:lnTo>
                  <a:lnTo>
                    <a:pt x="1369336" y="223927"/>
                  </a:lnTo>
                  <a:lnTo>
                    <a:pt x="1319430" y="200844"/>
                  </a:lnTo>
                  <a:lnTo>
                    <a:pt x="1268020" y="177761"/>
                  </a:lnTo>
                  <a:close/>
                </a:path>
                <a:path extrusionOk="0" h="315595" w="1423035">
                  <a:moveTo>
                    <a:pt x="1206049" y="177780"/>
                  </a:moveTo>
                  <a:lnTo>
                    <a:pt x="1206185" y="177841"/>
                  </a:lnTo>
                  <a:lnTo>
                    <a:pt x="1206049" y="177780"/>
                  </a:lnTo>
                  <a:close/>
                </a:path>
                <a:path extrusionOk="0" h="315595" w="1423035">
                  <a:moveTo>
                    <a:pt x="1219187" y="155836"/>
                  </a:moveTo>
                  <a:lnTo>
                    <a:pt x="1155033" y="155836"/>
                  </a:lnTo>
                  <a:lnTo>
                    <a:pt x="1155205" y="155909"/>
                  </a:lnTo>
                  <a:lnTo>
                    <a:pt x="1206049" y="177780"/>
                  </a:lnTo>
                  <a:lnTo>
                    <a:pt x="1268020" y="177761"/>
                  </a:lnTo>
                  <a:lnTo>
                    <a:pt x="1219187" y="155836"/>
                  </a:lnTo>
                  <a:close/>
                </a:path>
                <a:path extrusionOk="0" h="315595" w="1423035">
                  <a:moveTo>
                    <a:pt x="1155096" y="155863"/>
                  </a:moveTo>
                  <a:close/>
                </a:path>
                <a:path extrusionOk="0" h="315595" w="1423035">
                  <a:moveTo>
                    <a:pt x="1170665" y="134910"/>
                  </a:moveTo>
                  <a:lnTo>
                    <a:pt x="1104339" y="134910"/>
                  </a:lnTo>
                  <a:lnTo>
                    <a:pt x="1104553" y="134995"/>
                  </a:lnTo>
                  <a:lnTo>
                    <a:pt x="1155096" y="155863"/>
                  </a:lnTo>
                  <a:lnTo>
                    <a:pt x="1219187" y="155836"/>
                  </a:lnTo>
                  <a:lnTo>
                    <a:pt x="1216319" y="154548"/>
                  </a:lnTo>
                  <a:lnTo>
                    <a:pt x="1170665" y="134910"/>
                  </a:lnTo>
                  <a:close/>
                </a:path>
                <a:path extrusionOk="0" h="315595" w="1423035">
                  <a:moveTo>
                    <a:pt x="1104411" y="134940"/>
                  </a:moveTo>
                  <a:lnTo>
                    <a:pt x="1104546" y="134995"/>
                  </a:lnTo>
                  <a:lnTo>
                    <a:pt x="1104411" y="134940"/>
                  </a:lnTo>
                  <a:close/>
                </a:path>
                <a:path extrusionOk="0" h="315595" w="1423035">
                  <a:moveTo>
                    <a:pt x="1123173" y="115205"/>
                  </a:moveTo>
                  <a:lnTo>
                    <a:pt x="1054036" y="115205"/>
                  </a:lnTo>
                  <a:lnTo>
                    <a:pt x="1054294" y="115303"/>
                  </a:lnTo>
                  <a:lnTo>
                    <a:pt x="1104411" y="134940"/>
                  </a:lnTo>
                  <a:lnTo>
                    <a:pt x="1170665" y="134910"/>
                  </a:lnTo>
                  <a:lnTo>
                    <a:pt x="1164984" y="132467"/>
                  </a:lnTo>
                  <a:lnTo>
                    <a:pt x="1123173" y="115205"/>
                  </a:lnTo>
                  <a:close/>
                </a:path>
                <a:path extrusionOk="0" h="315595" w="1423035">
                  <a:moveTo>
                    <a:pt x="1054165" y="115256"/>
                  </a:moveTo>
                  <a:lnTo>
                    <a:pt x="1054294" y="115303"/>
                  </a:lnTo>
                  <a:lnTo>
                    <a:pt x="1054165" y="115256"/>
                  </a:lnTo>
                  <a:close/>
                </a:path>
                <a:path extrusionOk="0" h="315595" w="1423035">
                  <a:moveTo>
                    <a:pt x="1077002" y="96922"/>
                  </a:moveTo>
                  <a:lnTo>
                    <a:pt x="1004185" y="96922"/>
                  </a:lnTo>
                  <a:lnTo>
                    <a:pt x="1004493" y="97030"/>
                  </a:lnTo>
                  <a:lnTo>
                    <a:pt x="1054165" y="115256"/>
                  </a:lnTo>
                  <a:lnTo>
                    <a:pt x="1054036" y="115205"/>
                  </a:lnTo>
                  <a:lnTo>
                    <a:pt x="1123173" y="115205"/>
                  </a:lnTo>
                  <a:lnTo>
                    <a:pt x="1113925" y="111387"/>
                  </a:lnTo>
                  <a:lnTo>
                    <a:pt x="1077002" y="96922"/>
                  </a:lnTo>
                  <a:close/>
                </a:path>
                <a:path extrusionOk="0" h="315595" w="1423035">
                  <a:moveTo>
                    <a:pt x="1004312" y="96969"/>
                  </a:moveTo>
                  <a:lnTo>
                    <a:pt x="1004479" y="97030"/>
                  </a:lnTo>
                  <a:lnTo>
                    <a:pt x="1004312" y="96969"/>
                  </a:lnTo>
                  <a:close/>
                </a:path>
                <a:path extrusionOk="0" h="315595" w="1423035">
                  <a:moveTo>
                    <a:pt x="1032517" y="80260"/>
                  </a:moveTo>
                  <a:lnTo>
                    <a:pt x="954849" y="80260"/>
                  </a:lnTo>
                  <a:lnTo>
                    <a:pt x="955215" y="80377"/>
                  </a:lnTo>
                  <a:lnTo>
                    <a:pt x="1004312" y="96969"/>
                  </a:lnTo>
                  <a:lnTo>
                    <a:pt x="1004185" y="96922"/>
                  </a:lnTo>
                  <a:lnTo>
                    <a:pt x="1077002" y="96922"/>
                  </a:lnTo>
                  <a:lnTo>
                    <a:pt x="1063172" y="91504"/>
                  </a:lnTo>
                  <a:lnTo>
                    <a:pt x="1032517" y="80260"/>
                  </a:lnTo>
                  <a:close/>
                </a:path>
                <a:path extrusionOk="0" h="315595" w="1423035">
                  <a:moveTo>
                    <a:pt x="383286" y="85526"/>
                  </a:moveTo>
                  <a:lnTo>
                    <a:pt x="383006" y="85641"/>
                  </a:lnTo>
                  <a:lnTo>
                    <a:pt x="383286" y="85526"/>
                  </a:lnTo>
                  <a:close/>
                </a:path>
                <a:path extrusionOk="0" h="315595" w="1423035">
                  <a:moveTo>
                    <a:pt x="383602" y="85397"/>
                  </a:moveTo>
                  <a:lnTo>
                    <a:pt x="383286" y="85526"/>
                  </a:lnTo>
                  <a:lnTo>
                    <a:pt x="383602" y="85397"/>
                  </a:lnTo>
                  <a:close/>
                </a:path>
                <a:path extrusionOk="0" h="315595" w="1423035">
                  <a:moveTo>
                    <a:pt x="955013" y="80315"/>
                  </a:moveTo>
                  <a:lnTo>
                    <a:pt x="955195" y="80377"/>
                  </a:lnTo>
                  <a:lnTo>
                    <a:pt x="955013" y="80315"/>
                  </a:lnTo>
                  <a:close/>
                </a:path>
                <a:path extrusionOk="0" h="315595" w="1423035">
                  <a:moveTo>
                    <a:pt x="990275" y="65417"/>
                  </a:moveTo>
                  <a:lnTo>
                    <a:pt x="906094" y="65417"/>
                  </a:lnTo>
                  <a:lnTo>
                    <a:pt x="906520" y="65539"/>
                  </a:lnTo>
                  <a:lnTo>
                    <a:pt x="955013" y="80315"/>
                  </a:lnTo>
                  <a:lnTo>
                    <a:pt x="954849" y="80260"/>
                  </a:lnTo>
                  <a:lnTo>
                    <a:pt x="1032517" y="80260"/>
                  </a:lnTo>
                  <a:lnTo>
                    <a:pt x="1012779" y="73019"/>
                  </a:lnTo>
                  <a:lnTo>
                    <a:pt x="990275" y="65417"/>
                  </a:lnTo>
                  <a:close/>
                </a:path>
                <a:path extrusionOk="0" h="315595" w="1423035">
                  <a:moveTo>
                    <a:pt x="422754" y="69387"/>
                  </a:moveTo>
                  <a:lnTo>
                    <a:pt x="422436" y="69498"/>
                  </a:lnTo>
                  <a:lnTo>
                    <a:pt x="422754" y="69387"/>
                  </a:lnTo>
                  <a:close/>
                </a:path>
                <a:path extrusionOk="0" h="315595" w="1423035">
                  <a:moveTo>
                    <a:pt x="423122" y="69259"/>
                  </a:moveTo>
                  <a:lnTo>
                    <a:pt x="422754" y="69387"/>
                  </a:lnTo>
                  <a:lnTo>
                    <a:pt x="423122" y="69259"/>
                  </a:lnTo>
                  <a:close/>
                </a:path>
                <a:path extrusionOk="0" h="315595" w="1423035">
                  <a:moveTo>
                    <a:pt x="906308" y="65483"/>
                  </a:moveTo>
                  <a:lnTo>
                    <a:pt x="906494" y="65539"/>
                  </a:lnTo>
                  <a:lnTo>
                    <a:pt x="906308" y="65483"/>
                  </a:lnTo>
                  <a:close/>
                </a:path>
                <a:path extrusionOk="0" h="315595" w="1423035">
                  <a:moveTo>
                    <a:pt x="951171" y="52594"/>
                  </a:moveTo>
                  <a:lnTo>
                    <a:pt x="857982" y="52594"/>
                  </a:lnTo>
                  <a:lnTo>
                    <a:pt x="858479" y="52716"/>
                  </a:lnTo>
                  <a:lnTo>
                    <a:pt x="906308" y="65483"/>
                  </a:lnTo>
                  <a:lnTo>
                    <a:pt x="906094" y="65417"/>
                  </a:lnTo>
                  <a:lnTo>
                    <a:pt x="990275" y="65417"/>
                  </a:lnTo>
                  <a:lnTo>
                    <a:pt x="962798" y="56135"/>
                  </a:lnTo>
                  <a:lnTo>
                    <a:pt x="951171" y="52594"/>
                  </a:lnTo>
                  <a:close/>
                </a:path>
                <a:path extrusionOk="0" h="315595" w="1423035">
                  <a:moveTo>
                    <a:pt x="462783" y="55454"/>
                  </a:moveTo>
                  <a:lnTo>
                    <a:pt x="462429" y="55554"/>
                  </a:lnTo>
                  <a:lnTo>
                    <a:pt x="462783" y="55454"/>
                  </a:lnTo>
                  <a:close/>
                </a:path>
                <a:path extrusionOk="0" h="315595" w="1423035">
                  <a:moveTo>
                    <a:pt x="463217" y="55331"/>
                  </a:moveTo>
                  <a:lnTo>
                    <a:pt x="462783" y="55454"/>
                  </a:lnTo>
                  <a:lnTo>
                    <a:pt x="463217" y="55331"/>
                  </a:lnTo>
                  <a:close/>
                </a:path>
                <a:path extrusionOk="0" h="315595" w="1423035">
                  <a:moveTo>
                    <a:pt x="858232" y="52661"/>
                  </a:moveTo>
                  <a:lnTo>
                    <a:pt x="858439" y="52716"/>
                  </a:lnTo>
                  <a:lnTo>
                    <a:pt x="858232" y="52661"/>
                  </a:lnTo>
                  <a:close/>
                </a:path>
                <a:path extrusionOk="0" h="315595" w="1423035">
                  <a:moveTo>
                    <a:pt x="916333" y="41984"/>
                  </a:moveTo>
                  <a:lnTo>
                    <a:pt x="810581" y="41984"/>
                  </a:lnTo>
                  <a:lnTo>
                    <a:pt x="811154" y="42100"/>
                  </a:lnTo>
                  <a:lnTo>
                    <a:pt x="858232" y="52661"/>
                  </a:lnTo>
                  <a:lnTo>
                    <a:pt x="857982" y="52594"/>
                  </a:lnTo>
                  <a:lnTo>
                    <a:pt x="951171" y="52594"/>
                  </a:lnTo>
                  <a:lnTo>
                    <a:pt x="916333" y="41984"/>
                  </a:lnTo>
                  <a:close/>
                </a:path>
                <a:path extrusionOk="0" h="315595" w="1423035">
                  <a:moveTo>
                    <a:pt x="503447" y="43911"/>
                  </a:moveTo>
                  <a:lnTo>
                    <a:pt x="503050" y="43997"/>
                  </a:lnTo>
                  <a:lnTo>
                    <a:pt x="503447" y="43911"/>
                  </a:lnTo>
                  <a:close/>
                </a:path>
                <a:path extrusionOk="0" h="315595" w="1423035">
                  <a:moveTo>
                    <a:pt x="503947" y="43803"/>
                  </a:moveTo>
                  <a:lnTo>
                    <a:pt x="503447" y="43911"/>
                  </a:lnTo>
                  <a:lnTo>
                    <a:pt x="503947" y="43803"/>
                  </a:lnTo>
                  <a:close/>
                </a:path>
                <a:path extrusionOk="0" h="315595" w="1423035">
                  <a:moveTo>
                    <a:pt x="810887" y="42053"/>
                  </a:moveTo>
                  <a:lnTo>
                    <a:pt x="811097" y="42100"/>
                  </a:lnTo>
                  <a:lnTo>
                    <a:pt x="810887" y="42053"/>
                  </a:lnTo>
                  <a:close/>
                </a:path>
                <a:path extrusionOk="0" h="315595" w="1423035">
                  <a:moveTo>
                    <a:pt x="886019" y="33784"/>
                  </a:moveTo>
                  <a:lnTo>
                    <a:pt x="763954" y="33784"/>
                  </a:lnTo>
                  <a:lnTo>
                    <a:pt x="764611" y="33883"/>
                  </a:lnTo>
                  <a:lnTo>
                    <a:pt x="810887" y="42053"/>
                  </a:lnTo>
                  <a:lnTo>
                    <a:pt x="810581" y="41984"/>
                  </a:lnTo>
                  <a:lnTo>
                    <a:pt x="916333" y="41984"/>
                  </a:lnTo>
                  <a:lnTo>
                    <a:pt x="913281" y="41055"/>
                  </a:lnTo>
                  <a:lnTo>
                    <a:pt x="886019" y="33784"/>
                  </a:lnTo>
                  <a:close/>
                </a:path>
                <a:path extrusionOk="0" h="315595" w="1423035">
                  <a:moveTo>
                    <a:pt x="545205" y="34864"/>
                  </a:moveTo>
                  <a:lnTo>
                    <a:pt x="544363" y="35017"/>
                  </a:lnTo>
                  <a:lnTo>
                    <a:pt x="544776" y="34957"/>
                  </a:lnTo>
                  <a:lnTo>
                    <a:pt x="545205" y="34864"/>
                  </a:lnTo>
                  <a:close/>
                </a:path>
                <a:path extrusionOk="0" h="315595" w="1423035">
                  <a:moveTo>
                    <a:pt x="544776" y="34957"/>
                  </a:moveTo>
                  <a:lnTo>
                    <a:pt x="544363" y="35017"/>
                  </a:lnTo>
                  <a:lnTo>
                    <a:pt x="544496" y="35017"/>
                  </a:lnTo>
                  <a:lnTo>
                    <a:pt x="544776" y="34957"/>
                  </a:lnTo>
                  <a:close/>
                </a:path>
                <a:path extrusionOk="0" h="315595" w="1423035">
                  <a:moveTo>
                    <a:pt x="545409" y="34864"/>
                  </a:moveTo>
                  <a:lnTo>
                    <a:pt x="545205" y="34864"/>
                  </a:lnTo>
                  <a:lnTo>
                    <a:pt x="544776" y="34957"/>
                  </a:lnTo>
                  <a:lnTo>
                    <a:pt x="545409" y="34864"/>
                  </a:lnTo>
                  <a:close/>
                </a:path>
                <a:path extrusionOk="0" h="315595" w="1423035">
                  <a:moveTo>
                    <a:pt x="764300" y="33845"/>
                  </a:moveTo>
                  <a:lnTo>
                    <a:pt x="764516" y="33883"/>
                  </a:lnTo>
                  <a:lnTo>
                    <a:pt x="764300" y="33845"/>
                  </a:lnTo>
                  <a:close/>
                </a:path>
                <a:path extrusionOk="0" h="315595" w="1423035">
                  <a:moveTo>
                    <a:pt x="718549" y="28231"/>
                  </a:moveTo>
                  <a:lnTo>
                    <a:pt x="764300" y="33845"/>
                  </a:lnTo>
                  <a:lnTo>
                    <a:pt x="763954" y="33784"/>
                  </a:lnTo>
                  <a:lnTo>
                    <a:pt x="886019" y="33784"/>
                  </a:lnTo>
                  <a:lnTo>
                    <a:pt x="865286" y="28254"/>
                  </a:lnTo>
                  <a:lnTo>
                    <a:pt x="718915" y="28254"/>
                  </a:lnTo>
                  <a:lnTo>
                    <a:pt x="718549" y="28231"/>
                  </a:lnTo>
                  <a:close/>
                </a:path>
                <a:path extrusionOk="0" h="315595" w="1423035">
                  <a:moveTo>
                    <a:pt x="587334" y="28702"/>
                  </a:moveTo>
                  <a:lnTo>
                    <a:pt x="586439" y="28801"/>
                  </a:lnTo>
                  <a:lnTo>
                    <a:pt x="586891" y="28767"/>
                  </a:lnTo>
                  <a:lnTo>
                    <a:pt x="587334" y="28702"/>
                  </a:lnTo>
                  <a:close/>
                </a:path>
                <a:path extrusionOk="0" h="315595" w="1423035">
                  <a:moveTo>
                    <a:pt x="586891" y="28767"/>
                  </a:moveTo>
                  <a:lnTo>
                    <a:pt x="586439" y="28801"/>
                  </a:lnTo>
                  <a:lnTo>
                    <a:pt x="586660" y="28801"/>
                  </a:lnTo>
                  <a:lnTo>
                    <a:pt x="586891" y="28767"/>
                  </a:lnTo>
                  <a:close/>
                </a:path>
                <a:path extrusionOk="0" h="315595" w="1423035">
                  <a:moveTo>
                    <a:pt x="587757" y="28702"/>
                  </a:moveTo>
                  <a:lnTo>
                    <a:pt x="587334" y="28702"/>
                  </a:lnTo>
                  <a:lnTo>
                    <a:pt x="586891" y="28767"/>
                  </a:lnTo>
                  <a:lnTo>
                    <a:pt x="587757" y="28702"/>
                  </a:lnTo>
                  <a:close/>
                </a:path>
                <a:path extrusionOk="0" h="315595" w="1423035">
                  <a:moveTo>
                    <a:pt x="865024" y="28185"/>
                  </a:moveTo>
                  <a:lnTo>
                    <a:pt x="718168" y="28185"/>
                  </a:lnTo>
                  <a:lnTo>
                    <a:pt x="718915" y="28254"/>
                  </a:lnTo>
                  <a:lnTo>
                    <a:pt x="865286" y="28254"/>
                  </a:lnTo>
                  <a:lnTo>
                    <a:pt x="865024" y="28185"/>
                  </a:lnTo>
                  <a:close/>
                </a:path>
                <a:path extrusionOk="0" h="315595" w="1423035">
                  <a:moveTo>
                    <a:pt x="852627" y="25375"/>
                  </a:moveTo>
                  <a:lnTo>
                    <a:pt x="673286" y="25375"/>
                  </a:lnTo>
                  <a:lnTo>
                    <a:pt x="674126" y="25401"/>
                  </a:lnTo>
                  <a:lnTo>
                    <a:pt x="673710" y="25402"/>
                  </a:lnTo>
                  <a:lnTo>
                    <a:pt x="718549" y="28231"/>
                  </a:lnTo>
                  <a:lnTo>
                    <a:pt x="718168" y="28185"/>
                  </a:lnTo>
                  <a:lnTo>
                    <a:pt x="865024" y="28185"/>
                  </a:lnTo>
                  <a:lnTo>
                    <a:pt x="864281" y="27986"/>
                  </a:lnTo>
                  <a:lnTo>
                    <a:pt x="852627" y="25375"/>
                  </a:lnTo>
                  <a:close/>
                </a:path>
                <a:path extrusionOk="0" h="315595" w="1423035">
                  <a:moveTo>
                    <a:pt x="630283" y="25506"/>
                  </a:moveTo>
                  <a:lnTo>
                    <a:pt x="629371" y="25542"/>
                  </a:lnTo>
                  <a:lnTo>
                    <a:pt x="629829" y="25540"/>
                  </a:lnTo>
                  <a:lnTo>
                    <a:pt x="630283" y="25506"/>
                  </a:lnTo>
                  <a:close/>
                </a:path>
                <a:path extrusionOk="0" h="315595" w="1423035">
                  <a:moveTo>
                    <a:pt x="640660" y="25506"/>
                  </a:moveTo>
                  <a:lnTo>
                    <a:pt x="630283" y="25506"/>
                  </a:lnTo>
                  <a:lnTo>
                    <a:pt x="629829" y="25540"/>
                  </a:lnTo>
                  <a:lnTo>
                    <a:pt x="640660" y="25506"/>
                  </a:lnTo>
                  <a:close/>
                </a:path>
                <a:path extrusionOk="0" h="315595" w="1423035">
                  <a:moveTo>
                    <a:pt x="673286" y="25375"/>
                  </a:moveTo>
                  <a:lnTo>
                    <a:pt x="673710" y="25402"/>
                  </a:lnTo>
                  <a:lnTo>
                    <a:pt x="674126" y="25401"/>
                  </a:lnTo>
                  <a:lnTo>
                    <a:pt x="673286" y="25375"/>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824" name="Google Shape;2824;p102"/>
            <p:cNvPicPr preferRelativeResize="0"/>
            <p:nvPr/>
          </p:nvPicPr>
          <p:blipFill rotWithShape="1">
            <a:blip r:embed="rId13">
              <a:alphaModFix/>
            </a:blip>
            <a:srcRect b="0" l="0" r="0" t="0"/>
            <a:stretch/>
          </p:blipFill>
          <p:spPr>
            <a:xfrm>
              <a:off x="10091928" y="5193791"/>
              <a:ext cx="377951" cy="381000"/>
            </a:xfrm>
            <a:prstGeom prst="rect">
              <a:avLst/>
            </a:prstGeom>
            <a:noFill/>
            <a:ln>
              <a:noFill/>
            </a:ln>
          </p:spPr>
        </p:pic>
      </p:grpSp>
      <p:grpSp>
        <p:nvGrpSpPr>
          <p:cNvPr id="2825" name="Google Shape;2825;p102"/>
          <p:cNvGrpSpPr/>
          <p:nvPr/>
        </p:nvGrpSpPr>
        <p:grpSpPr>
          <a:xfrm>
            <a:off x="11458578" y="174170"/>
            <a:ext cx="548640" cy="548640"/>
            <a:chOff x="11458578" y="174170"/>
            <a:chExt cx="548640" cy="548640"/>
          </a:xfrm>
        </p:grpSpPr>
        <p:sp>
          <p:nvSpPr>
            <p:cNvPr id="2826" name="Google Shape;2826;p102"/>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27" name="Google Shape;2827;p102"/>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828" name="Google Shape;2828;p102"/>
            <p:cNvPicPr preferRelativeResize="0"/>
            <p:nvPr/>
          </p:nvPicPr>
          <p:blipFill rotWithShape="1">
            <a:blip r:embed="rId14">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32" name="Shape 2832"/>
        <p:cNvGrpSpPr/>
        <p:nvPr/>
      </p:nvGrpSpPr>
      <p:grpSpPr>
        <a:xfrm>
          <a:off x="0" y="0"/>
          <a:ext cx="0" cy="0"/>
          <a:chOff x="0" y="0"/>
          <a:chExt cx="0" cy="0"/>
        </a:xfrm>
      </p:grpSpPr>
      <p:grpSp>
        <p:nvGrpSpPr>
          <p:cNvPr id="2833" name="Google Shape;2833;p103"/>
          <p:cNvGrpSpPr/>
          <p:nvPr/>
        </p:nvGrpSpPr>
        <p:grpSpPr>
          <a:xfrm>
            <a:off x="478536" y="5166359"/>
            <a:ext cx="11311128" cy="1075944"/>
            <a:chOff x="478536" y="5166359"/>
            <a:chExt cx="11311128" cy="1075944"/>
          </a:xfrm>
        </p:grpSpPr>
        <p:pic>
          <p:nvPicPr>
            <p:cNvPr id="2834" name="Google Shape;2834;p103"/>
            <p:cNvPicPr preferRelativeResize="0"/>
            <p:nvPr/>
          </p:nvPicPr>
          <p:blipFill rotWithShape="1">
            <a:blip r:embed="rId3">
              <a:alphaModFix/>
            </a:blip>
            <a:srcRect b="0" l="0" r="0" t="0"/>
            <a:stretch/>
          </p:blipFill>
          <p:spPr>
            <a:xfrm>
              <a:off x="478536" y="5166359"/>
              <a:ext cx="11311128" cy="1075944"/>
            </a:xfrm>
            <a:prstGeom prst="rect">
              <a:avLst/>
            </a:prstGeom>
            <a:noFill/>
            <a:ln>
              <a:noFill/>
            </a:ln>
          </p:spPr>
        </p:pic>
        <p:sp>
          <p:nvSpPr>
            <p:cNvPr id="2835" name="Google Shape;2835;p103"/>
            <p:cNvSpPr/>
            <p:nvPr/>
          </p:nvSpPr>
          <p:spPr>
            <a:xfrm>
              <a:off x="542923" y="5193027"/>
              <a:ext cx="11182350" cy="946785"/>
            </a:xfrm>
            <a:custGeom>
              <a:rect b="b" l="l" r="r" t="t"/>
              <a:pathLst>
                <a:path extrusionOk="0" h="946785" w="11182350">
                  <a:moveTo>
                    <a:pt x="11182349" y="0"/>
                  </a:moveTo>
                  <a:lnTo>
                    <a:pt x="370286" y="0"/>
                  </a:lnTo>
                  <a:lnTo>
                    <a:pt x="323838" y="2885"/>
                  </a:lnTo>
                  <a:lnTo>
                    <a:pt x="279112" y="11309"/>
                  </a:lnTo>
                  <a:lnTo>
                    <a:pt x="236455" y="24924"/>
                  </a:lnTo>
                  <a:lnTo>
                    <a:pt x="196213" y="43385"/>
                  </a:lnTo>
                  <a:lnTo>
                    <a:pt x="158734" y="66343"/>
                  </a:lnTo>
                  <a:lnTo>
                    <a:pt x="124364" y="93452"/>
                  </a:lnTo>
                  <a:lnTo>
                    <a:pt x="93451" y="124365"/>
                  </a:lnTo>
                  <a:lnTo>
                    <a:pt x="66343" y="158735"/>
                  </a:lnTo>
                  <a:lnTo>
                    <a:pt x="43384" y="196214"/>
                  </a:lnTo>
                  <a:lnTo>
                    <a:pt x="24924" y="236457"/>
                  </a:lnTo>
                  <a:lnTo>
                    <a:pt x="11308" y="279115"/>
                  </a:lnTo>
                  <a:lnTo>
                    <a:pt x="2885" y="323841"/>
                  </a:lnTo>
                  <a:lnTo>
                    <a:pt x="0" y="370290"/>
                  </a:lnTo>
                  <a:lnTo>
                    <a:pt x="0" y="946617"/>
                  </a:lnTo>
                  <a:lnTo>
                    <a:pt x="10812063" y="946617"/>
                  </a:lnTo>
                  <a:lnTo>
                    <a:pt x="10858511" y="943732"/>
                  </a:lnTo>
                  <a:lnTo>
                    <a:pt x="10903237" y="935308"/>
                  </a:lnTo>
                  <a:lnTo>
                    <a:pt x="10945894" y="921692"/>
                  </a:lnTo>
                  <a:lnTo>
                    <a:pt x="10986136" y="903232"/>
                  </a:lnTo>
                  <a:lnTo>
                    <a:pt x="11023615" y="880274"/>
                  </a:lnTo>
                  <a:lnTo>
                    <a:pt x="11057985" y="853164"/>
                  </a:lnTo>
                  <a:lnTo>
                    <a:pt x="11088897" y="822252"/>
                  </a:lnTo>
                  <a:lnTo>
                    <a:pt x="11116006" y="787882"/>
                  </a:lnTo>
                  <a:lnTo>
                    <a:pt x="11138964" y="750403"/>
                  </a:lnTo>
                  <a:lnTo>
                    <a:pt x="11157425" y="710161"/>
                  </a:lnTo>
                  <a:lnTo>
                    <a:pt x="11171040" y="667503"/>
                  </a:lnTo>
                  <a:lnTo>
                    <a:pt x="11179464" y="622776"/>
                  </a:lnTo>
                  <a:lnTo>
                    <a:pt x="11182349" y="576328"/>
                  </a:lnTo>
                  <a:lnTo>
                    <a:pt x="1118234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836" name="Google Shape;2836;p103"/>
            <p:cNvPicPr preferRelativeResize="0"/>
            <p:nvPr/>
          </p:nvPicPr>
          <p:blipFill rotWithShape="1">
            <a:blip r:embed="rId4">
              <a:alphaModFix/>
            </a:blip>
            <a:srcRect b="0" l="0" r="0" t="0"/>
            <a:stretch/>
          </p:blipFill>
          <p:spPr>
            <a:xfrm>
              <a:off x="581022" y="5345798"/>
              <a:ext cx="709868" cy="715007"/>
            </a:xfrm>
            <a:prstGeom prst="rect">
              <a:avLst/>
            </a:prstGeom>
            <a:noFill/>
            <a:ln>
              <a:noFill/>
            </a:ln>
          </p:spPr>
        </p:pic>
      </p:grpSp>
      <p:sp>
        <p:nvSpPr>
          <p:cNvPr id="2837" name="Google Shape;2837;p103"/>
          <p:cNvSpPr txBox="1"/>
          <p:nvPr/>
        </p:nvSpPr>
        <p:spPr>
          <a:xfrm>
            <a:off x="1397929" y="5295900"/>
            <a:ext cx="9749155" cy="645795"/>
          </a:xfrm>
          <a:prstGeom prst="rect">
            <a:avLst/>
          </a:prstGeom>
          <a:noFill/>
          <a:ln>
            <a:noFill/>
          </a:ln>
        </p:spPr>
        <p:txBody>
          <a:bodyPr anchorCtr="0" anchor="t" bIns="0" lIns="0" spcFirstLastPara="1" rIns="0" wrap="square" tIns="43175">
            <a:spAutoFit/>
          </a:bodyPr>
          <a:lstStyle/>
          <a:p>
            <a:pPr indent="0" lvl="0" marL="14604" marR="0" rtl="0" algn="l">
              <a:lnSpc>
                <a:spcPct val="100000"/>
              </a:lnSpc>
              <a:spcBef>
                <a:spcPts val="0"/>
              </a:spcBef>
              <a:spcAft>
                <a:spcPts val="0"/>
              </a:spcAft>
              <a:buClr>
                <a:srgbClr val="FFC000"/>
              </a:buClr>
              <a:buSzPts val="2000"/>
              <a:buFont typeface="Calibri"/>
              <a:buNone/>
            </a:pPr>
            <a:r>
              <a:rPr b="1" i="0" lang="en-US" sz="2000" u="none" cap="none" strike="noStrike">
                <a:solidFill>
                  <a:srgbClr val="FFC000"/>
                </a:solidFill>
                <a:latin typeface="Calibri"/>
                <a:ea typeface="Calibri"/>
                <a:cs typeface="Calibri"/>
                <a:sym typeface="Calibri"/>
              </a:rPr>
              <a:t>PRO TIP:</a:t>
            </a:r>
            <a:endParaRPr b="0" i="0" sz="2000" u="none" cap="none" strike="noStrike">
              <a:solidFill>
                <a:srgbClr val="000000"/>
              </a:solidFill>
              <a:latin typeface="Calibri"/>
              <a:ea typeface="Calibri"/>
              <a:cs typeface="Calibri"/>
              <a:sym typeface="Calibri"/>
            </a:endParaRPr>
          </a:p>
          <a:p>
            <a:pPr indent="0" lvl="0" marL="12700" marR="0" rtl="0" algn="l">
              <a:lnSpc>
                <a:spcPct val="100000"/>
              </a:lnSpc>
              <a:spcBef>
                <a:spcPts val="204"/>
              </a:spcBef>
              <a:spcAft>
                <a:spcPts val="0"/>
              </a:spcAft>
              <a:buClr>
                <a:srgbClr val="000000"/>
              </a:buClr>
              <a:buSzPts val="1700"/>
              <a:buFont typeface="Calibri"/>
              <a:buNone/>
            </a:pPr>
            <a:r>
              <a:rPr b="0" i="0" lang="en-US" sz="1700" u="none" cap="none" strike="noStrike">
                <a:solidFill>
                  <a:srgbClr val="000000"/>
                </a:solidFill>
                <a:latin typeface="Calibri"/>
                <a:ea typeface="Calibri"/>
                <a:cs typeface="Calibri"/>
                <a:sym typeface="Calibri"/>
              </a:rPr>
              <a:t>Use measures to create </a:t>
            </a:r>
            <a:r>
              <a:rPr b="1" i="0" lang="en-US" sz="1700" u="none" cap="none" strike="noStrike">
                <a:solidFill>
                  <a:srgbClr val="000000"/>
                </a:solidFill>
                <a:latin typeface="Calibri"/>
                <a:ea typeface="Calibri"/>
                <a:cs typeface="Calibri"/>
                <a:sym typeface="Calibri"/>
              </a:rPr>
              <a:t>numerical</a:t>
            </a:r>
            <a:r>
              <a:rPr b="0" i="0" lang="en-US" sz="1650" u="none" cap="none" strike="noStrike">
                <a:solidFill>
                  <a:srgbClr val="000000"/>
                </a:solidFill>
                <a:latin typeface="Calibri"/>
                <a:ea typeface="Calibri"/>
                <a:cs typeface="Calibri"/>
                <a:sym typeface="Calibri"/>
              </a:rPr>
              <a:t>, </a:t>
            </a:r>
            <a:r>
              <a:rPr b="1" i="0" lang="en-US" sz="1700" u="none" cap="none" strike="noStrike">
                <a:solidFill>
                  <a:srgbClr val="000000"/>
                </a:solidFill>
                <a:latin typeface="Calibri"/>
                <a:ea typeface="Calibri"/>
                <a:cs typeface="Calibri"/>
                <a:sym typeface="Calibri"/>
              </a:rPr>
              <a:t>calculated values </a:t>
            </a:r>
            <a:r>
              <a:rPr b="0" i="0" lang="en-US" sz="1700" u="none" cap="none" strike="noStrike">
                <a:solidFill>
                  <a:srgbClr val="000000"/>
                </a:solidFill>
                <a:latin typeface="Calibri"/>
                <a:ea typeface="Calibri"/>
                <a:cs typeface="Calibri"/>
                <a:sym typeface="Calibri"/>
              </a:rPr>
              <a:t>that can be analyzed in the “</a:t>
            </a:r>
            <a:r>
              <a:rPr b="1" i="0" lang="en-US" sz="1700" u="none" cap="none" strike="noStrike">
                <a:solidFill>
                  <a:srgbClr val="000000"/>
                </a:solidFill>
                <a:latin typeface="Calibri"/>
                <a:ea typeface="Calibri"/>
                <a:cs typeface="Calibri"/>
                <a:sym typeface="Calibri"/>
              </a:rPr>
              <a:t>values</a:t>
            </a:r>
            <a:r>
              <a:rPr b="0" i="0" lang="en-US" sz="1700" u="none" cap="none" strike="noStrike">
                <a:solidFill>
                  <a:srgbClr val="000000"/>
                </a:solidFill>
                <a:latin typeface="Calibri"/>
                <a:ea typeface="Calibri"/>
                <a:cs typeface="Calibri"/>
                <a:sym typeface="Calibri"/>
              </a:rPr>
              <a:t>” field of a report visual</a:t>
            </a:r>
            <a:endParaRPr b="0" i="0" sz="1700" u="none" cap="none" strike="noStrike">
              <a:solidFill>
                <a:srgbClr val="000000"/>
              </a:solidFill>
              <a:latin typeface="Calibri"/>
              <a:ea typeface="Calibri"/>
              <a:cs typeface="Calibri"/>
              <a:sym typeface="Calibri"/>
            </a:endParaRPr>
          </a:p>
        </p:txBody>
      </p:sp>
      <p:sp>
        <p:nvSpPr>
          <p:cNvPr id="2838" name="Google Shape;2838;p103"/>
          <p:cNvSpPr txBox="1"/>
          <p:nvPr/>
        </p:nvSpPr>
        <p:spPr>
          <a:xfrm>
            <a:off x="668875" y="1961388"/>
            <a:ext cx="6954520" cy="2616200"/>
          </a:xfrm>
          <a:prstGeom prst="rect">
            <a:avLst/>
          </a:prstGeom>
          <a:noFill/>
          <a:ln>
            <a:noFill/>
          </a:ln>
        </p:spPr>
        <p:txBody>
          <a:bodyPr anchorCtr="0" anchor="t" bIns="0" lIns="0" spcFirstLastPara="1" rIns="0" wrap="square" tIns="12700">
            <a:spAutoFit/>
          </a:bodyPr>
          <a:lstStyle/>
          <a:p>
            <a:pPr indent="-457200" lvl="0" marL="469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Like calculated columns, measures reference </a:t>
            </a:r>
            <a:r>
              <a:rPr b="1" i="0" lang="en-US" sz="2000" u="none" cap="none" strike="noStrike">
                <a:solidFill>
                  <a:srgbClr val="000000"/>
                </a:solidFill>
                <a:latin typeface="Calibri"/>
                <a:ea typeface="Calibri"/>
                <a:cs typeface="Calibri"/>
                <a:sym typeface="Calibri"/>
              </a:rPr>
              <a:t>entire tables </a:t>
            </a:r>
            <a:r>
              <a:rPr b="0" i="0" lang="en-US" sz="2000" u="none" cap="none" strike="noStrike">
                <a:solidFill>
                  <a:srgbClr val="000000"/>
                </a:solidFill>
                <a:latin typeface="Calibri"/>
                <a:ea typeface="Calibri"/>
                <a:cs typeface="Calibri"/>
                <a:sym typeface="Calibri"/>
              </a:rPr>
              <a:t>or</a:t>
            </a:r>
            <a:endParaRPr b="0" i="0" sz="2000" u="none" cap="none" strike="noStrike">
              <a:solidFill>
                <a:srgbClr val="000000"/>
              </a:solidFill>
              <a:latin typeface="Calibri"/>
              <a:ea typeface="Calibri"/>
              <a:cs typeface="Calibri"/>
              <a:sym typeface="Calibri"/>
            </a:endParaRPr>
          </a:p>
          <a:p>
            <a:pPr indent="0" lvl="0" marL="46990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columns </a:t>
            </a:r>
            <a:r>
              <a:rPr b="0" i="1" lang="en-US" sz="2000" u="none" cap="none" strike="noStrike">
                <a:solidFill>
                  <a:srgbClr val="000000"/>
                </a:solidFill>
                <a:latin typeface="Calibri"/>
                <a:ea typeface="Calibri"/>
                <a:cs typeface="Calibri"/>
                <a:sym typeface="Calibri"/>
              </a:rPr>
              <a:t>(no A1-style cell references)</a:t>
            </a:r>
            <a:endParaRPr b="0" i="0" sz="2000" u="none" cap="none" strike="noStrike">
              <a:solidFill>
                <a:srgbClr val="000000"/>
              </a:solidFill>
              <a:latin typeface="Calibri"/>
              <a:ea typeface="Calibri"/>
              <a:cs typeface="Calibri"/>
              <a:sym typeface="Calibri"/>
            </a:endParaRPr>
          </a:p>
          <a:p>
            <a:pPr indent="-457200" lvl="0" marL="469900" marR="5080" rtl="0" algn="l">
              <a:lnSpc>
                <a:spcPct val="100000"/>
              </a:lnSpc>
              <a:spcBef>
                <a:spcPts val="180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Unlike calculated columns, </a:t>
            </a:r>
            <a:r>
              <a:rPr b="1" i="0" lang="en-US" sz="2000" u="none" cap="none" strike="noStrike">
                <a:solidFill>
                  <a:srgbClr val="000000"/>
                </a:solidFill>
                <a:latin typeface="Calibri"/>
                <a:ea typeface="Calibri"/>
                <a:cs typeface="Calibri"/>
                <a:sym typeface="Calibri"/>
              </a:rPr>
              <a:t>measures </a:t>
            </a:r>
            <a:r>
              <a:rPr b="0" i="0" lang="en-US" sz="2000" u="none" cap="none" strike="noStrike">
                <a:solidFill>
                  <a:srgbClr val="000000"/>
                </a:solidFill>
                <a:latin typeface="Calibri"/>
                <a:ea typeface="Calibri"/>
                <a:cs typeface="Calibri"/>
                <a:sym typeface="Calibri"/>
              </a:rPr>
              <a:t>aren’t visible within  tables; they can only be “seen” within a visualization like a chart  or matrix (</a:t>
            </a:r>
            <a:r>
              <a:rPr b="0" i="1" lang="en-US" sz="2000" u="none" cap="none" strike="noStrike">
                <a:solidFill>
                  <a:srgbClr val="000000"/>
                </a:solidFill>
                <a:latin typeface="Calibri"/>
                <a:ea typeface="Calibri"/>
                <a:cs typeface="Calibri"/>
                <a:sym typeface="Calibri"/>
              </a:rPr>
              <a:t>similar to a calculated field in a PivotTable</a:t>
            </a:r>
            <a:r>
              <a:rPr b="0" i="0" lang="en-US" sz="20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a:p>
            <a:pPr indent="-457200" lvl="0" marL="469900" marR="198755" rtl="0" algn="l">
              <a:lnSpc>
                <a:spcPct val="100000"/>
              </a:lnSpc>
              <a:spcBef>
                <a:spcPts val="180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Measures evaluate based on </a:t>
            </a:r>
            <a:r>
              <a:rPr b="1" i="0" lang="en-US" sz="2000" u="none" cap="none" strike="noStrike">
                <a:solidFill>
                  <a:srgbClr val="000000"/>
                </a:solidFill>
                <a:latin typeface="Calibri"/>
                <a:ea typeface="Calibri"/>
                <a:cs typeface="Calibri"/>
                <a:sym typeface="Calibri"/>
              </a:rPr>
              <a:t>filter context</a:t>
            </a:r>
            <a:r>
              <a:rPr b="0" i="0" lang="en-US" sz="2000" u="none" cap="none" strike="noStrike">
                <a:solidFill>
                  <a:srgbClr val="000000"/>
                </a:solidFill>
                <a:latin typeface="Calibri"/>
                <a:ea typeface="Calibri"/>
                <a:cs typeface="Calibri"/>
                <a:sym typeface="Calibri"/>
              </a:rPr>
              <a:t>, which means they  recalculate when the fields or filters around them change</a:t>
            </a:r>
            <a:endParaRPr b="0" i="0" sz="2000" u="none" cap="none" strike="noStrike">
              <a:solidFill>
                <a:srgbClr val="000000"/>
              </a:solidFill>
              <a:latin typeface="Calibri"/>
              <a:ea typeface="Calibri"/>
              <a:cs typeface="Calibri"/>
              <a:sym typeface="Calibri"/>
            </a:endParaRPr>
          </a:p>
        </p:txBody>
      </p:sp>
      <p:sp>
        <p:nvSpPr>
          <p:cNvPr id="2839" name="Google Shape;2839;p103"/>
          <p:cNvSpPr txBox="1"/>
          <p:nvPr/>
        </p:nvSpPr>
        <p:spPr>
          <a:xfrm>
            <a:off x="563372" y="1203452"/>
            <a:ext cx="830580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400"/>
              <a:buFont typeface="Calibri"/>
              <a:buNone/>
            </a:pPr>
            <a:r>
              <a:rPr b="1" i="0" lang="en-US" sz="2400" u="none" cap="none" strike="noStrike">
                <a:solidFill>
                  <a:srgbClr val="000000"/>
                </a:solidFill>
                <a:latin typeface="Calibri"/>
                <a:ea typeface="Calibri"/>
                <a:cs typeface="Calibri"/>
                <a:sym typeface="Calibri"/>
              </a:rPr>
              <a:t>Measures </a:t>
            </a:r>
            <a:r>
              <a:rPr b="0" i="0" lang="en-US" sz="2400" u="none" cap="none" strike="noStrike">
                <a:solidFill>
                  <a:srgbClr val="000000"/>
                </a:solidFill>
                <a:latin typeface="Calibri"/>
                <a:ea typeface="Calibri"/>
                <a:cs typeface="Calibri"/>
                <a:sym typeface="Calibri"/>
              </a:rPr>
              <a:t>are DAX formulas used to generate new calculated values</a:t>
            </a:r>
            <a:endParaRPr b="0" i="0" sz="2400" u="none" cap="none" strike="noStrike">
              <a:solidFill>
                <a:srgbClr val="000000"/>
              </a:solidFill>
              <a:latin typeface="Calibri"/>
              <a:ea typeface="Calibri"/>
              <a:cs typeface="Calibri"/>
              <a:sym typeface="Calibri"/>
            </a:endParaRPr>
          </a:p>
        </p:txBody>
      </p:sp>
      <p:sp>
        <p:nvSpPr>
          <p:cNvPr id="2840" name="Google Shape;2840;p103"/>
          <p:cNvSpPr txBox="1"/>
          <p:nvPr/>
        </p:nvSpPr>
        <p:spPr>
          <a:xfrm>
            <a:off x="8767931" y="2489326"/>
            <a:ext cx="2746375" cy="1602740"/>
          </a:xfrm>
          <a:prstGeom prst="rect">
            <a:avLst/>
          </a:prstGeom>
          <a:noFill/>
          <a:ln>
            <a:noFill/>
          </a:ln>
        </p:spPr>
        <p:txBody>
          <a:bodyPr anchorCtr="0" anchor="t" bIns="0" lIns="0" spcFirstLastPara="1" rIns="0" wrap="square" tIns="61575">
            <a:spAutoFit/>
          </a:bodyPr>
          <a:lstStyle/>
          <a:p>
            <a:pPr indent="0" lvl="0" marL="12700" marR="0" rtl="0" algn="l">
              <a:lnSpc>
                <a:spcPct val="100000"/>
              </a:lnSpc>
              <a:spcBef>
                <a:spcPts val="0"/>
              </a:spcBef>
              <a:spcAft>
                <a:spcPts val="0"/>
              </a:spcAft>
              <a:buClr>
                <a:srgbClr val="D7B10F"/>
              </a:buClr>
              <a:buSzPts val="1800"/>
              <a:buFont typeface="Calibri"/>
              <a:buNone/>
            </a:pPr>
            <a:r>
              <a:rPr b="1" i="0" lang="en-US" sz="1800" u="none" cap="none" strike="noStrike">
                <a:solidFill>
                  <a:srgbClr val="D7B10F"/>
                </a:solidFill>
                <a:latin typeface="Calibri"/>
                <a:ea typeface="Calibri"/>
                <a:cs typeface="Calibri"/>
                <a:sym typeface="Calibri"/>
              </a:rPr>
              <a:t>HEY THIS IS IMPORTANT!</a:t>
            </a:r>
            <a:endParaRPr b="0" i="0" sz="1800" u="none" cap="none" strike="noStrike">
              <a:solidFill>
                <a:srgbClr val="000000"/>
              </a:solidFill>
              <a:latin typeface="Calibri"/>
              <a:ea typeface="Calibri"/>
              <a:cs typeface="Calibri"/>
              <a:sym typeface="Calibri"/>
            </a:endParaRPr>
          </a:p>
          <a:p>
            <a:pPr indent="0" lvl="0" marL="12700" marR="5080" rtl="0" algn="l">
              <a:lnSpc>
                <a:spcPct val="99100"/>
              </a:lnSpc>
              <a:spcBef>
                <a:spcPts val="360"/>
              </a:spcBef>
              <a:spcAft>
                <a:spcPts val="0"/>
              </a:spcAft>
              <a:buClr>
                <a:srgbClr val="0D0D0D"/>
              </a:buClr>
              <a:buSzPts val="1600"/>
              <a:buFont typeface="Calibri"/>
              <a:buNone/>
            </a:pPr>
            <a:r>
              <a:rPr b="0" i="0" lang="en-US" sz="1600" u="none" cap="none" strike="noStrike">
                <a:solidFill>
                  <a:srgbClr val="0D0D0D"/>
                </a:solidFill>
                <a:latin typeface="Calibri"/>
                <a:ea typeface="Calibri"/>
                <a:cs typeface="Calibri"/>
                <a:sym typeface="Calibri"/>
              </a:rPr>
              <a:t>As a rule of thumb, use measures  when a </a:t>
            </a:r>
            <a:r>
              <a:rPr b="0" i="0" lang="en-US" sz="1600" u="none" cap="none" strike="noStrike">
                <a:solidFill>
                  <a:srgbClr val="000000"/>
                </a:solidFill>
                <a:latin typeface="Calibri"/>
                <a:ea typeface="Calibri"/>
                <a:cs typeface="Calibri"/>
                <a:sym typeface="Calibri"/>
              </a:rPr>
              <a:t>single row can’t give you  the answer, or when you need to  </a:t>
            </a:r>
            <a:r>
              <a:rPr b="1" i="0" lang="en-US" sz="1600" u="none" cap="none" strike="noStrike">
                <a:solidFill>
                  <a:srgbClr val="000000"/>
                </a:solidFill>
                <a:latin typeface="Calibri"/>
                <a:ea typeface="Calibri"/>
                <a:cs typeface="Calibri"/>
                <a:sym typeface="Calibri"/>
              </a:rPr>
              <a:t>aggregate </a:t>
            </a:r>
            <a:r>
              <a:rPr b="0" i="0" lang="en-US" sz="1600" u="none" cap="none" strike="noStrike">
                <a:solidFill>
                  <a:srgbClr val="000000"/>
                </a:solidFill>
                <a:latin typeface="Calibri"/>
                <a:ea typeface="Calibri"/>
                <a:cs typeface="Calibri"/>
                <a:sym typeface="Calibri"/>
              </a:rPr>
              <a:t>values across multiple  rows in a table</a:t>
            </a:r>
            <a:endParaRPr b="0" i="0" sz="1600" u="none" cap="none" strike="noStrike">
              <a:solidFill>
                <a:srgbClr val="000000"/>
              </a:solidFill>
              <a:latin typeface="Calibri"/>
              <a:ea typeface="Calibri"/>
              <a:cs typeface="Calibri"/>
              <a:sym typeface="Calibri"/>
            </a:endParaRPr>
          </a:p>
        </p:txBody>
      </p:sp>
      <p:grpSp>
        <p:nvGrpSpPr>
          <p:cNvPr id="2841" name="Google Shape;2841;p103"/>
          <p:cNvGrpSpPr/>
          <p:nvPr/>
        </p:nvGrpSpPr>
        <p:grpSpPr>
          <a:xfrm>
            <a:off x="7808391" y="2434164"/>
            <a:ext cx="3898283" cy="1862455"/>
            <a:chOff x="7808391" y="2434164"/>
            <a:chExt cx="3898283" cy="1862455"/>
          </a:xfrm>
        </p:grpSpPr>
        <p:sp>
          <p:nvSpPr>
            <p:cNvPr id="2842" name="Google Shape;2842;p103"/>
            <p:cNvSpPr/>
            <p:nvPr/>
          </p:nvSpPr>
          <p:spPr>
            <a:xfrm>
              <a:off x="8196395" y="2434164"/>
              <a:ext cx="3510279" cy="1862455"/>
            </a:xfrm>
            <a:custGeom>
              <a:rect b="b" l="l" r="r" t="t"/>
              <a:pathLst>
                <a:path extrusionOk="0" h="1862454" w="3510279">
                  <a:moveTo>
                    <a:pt x="0" y="0"/>
                  </a:moveTo>
                  <a:lnTo>
                    <a:pt x="3509828" y="0"/>
                  </a:lnTo>
                  <a:lnTo>
                    <a:pt x="3509828" y="1862099"/>
                  </a:lnTo>
                  <a:lnTo>
                    <a:pt x="0" y="1862099"/>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843" name="Google Shape;2843;p103"/>
            <p:cNvPicPr preferRelativeResize="0"/>
            <p:nvPr/>
          </p:nvPicPr>
          <p:blipFill rotWithShape="1">
            <a:blip r:embed="rId5">
              <a:alphaModFix/>
            </a:blip>
            <a:srcRect b="0" l="0" r="0" t="0"/>
            <a:stretch/>
          </p:blipFill>
          <p:spPr>
            <a:xfrm>
              <a:off x="7808391" y="2971525"/>
              <a:ext cx="821900" cy="821900"/>
            </a:xfrm>
            <a:prstGeom prst="rect">
              <a:avLst/>
            </a:prstGeom>
            <a:noFill/>
            <a:ln>
              <a:noFill/>
            </a:ln>
          </p:spPr>
        </p:pic>
      </p:grpSp>
      <p:sp>
        <p:nvSpPr>
          <p:cNvPr id="2844" name="Google Shape;2844;p103"/>
          <p:cNvSpPr txBox="1"/>
          <p:nvPr>
            <p:ph type="title"/>
          </p:nvPr>
        </p:nvSpPr>
        <p:spPr>
          <a:xfrm>
            <a:off x="4778406" y="242315"/>
            <a:ext cx="263525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DAX MEASURES</a:t>
            </a:r>
            <a:endParaRPr/>
          </a:p>
        </p:txBody>
      </p:sp>
      <p:pic>
        <p:nvPicPr>
          <p:cNvPr id="2845" name="Google Shape;2845;p103"/>
          <p:cNvPicPr preferRelativeResize="0"/>
          <p:nvPr/>
        </p:nvPicPr>
        <p:blipFill rotWithShape="1">
          <a:blip r:embed="rId6">
            <a:alphaModFix/>
          </a:blip>
          <a:srcRect b="0" l="0" r="0" t="0"/>
          <a:stretch/>
        </p:blipFill>
        <p:spPr>
          <a:xfrm>
            <a:off x="0" y="806332"/>
            <a:ext cx="12192000" cy="45720"/>
          </a:xfrm>
          <a:prstGeom prst="rect">
            <a:avLst/>
          </a:prstGeom>
          <a:noFill/>
          <a:ln>
            <a:noFill/>
          </a:ln>
        </p:spPr>
      </p:pic>
      <p:grpSp>
        <p:nvGrpSpPr>
          <p:cNvPr id="2846" name="Google Shape;2846;p103"/>
          <p:cNvGrpSpPr/>
          <p:nvPr/>
        </p:nvGrpSpPr>
        <p:grpSpPr>
          <a:xfrm>
            <a:off x="11458578" y="174170"/>
            <a:ext cx="548640" cy="548640"/>
            <a:chOff x="11458578" y="174170"/>
            <a:chExt cx="548640" cy="548640"/>
          </a:xfrm>
        </p:grpSpPr>
        <p:sp>
          <p:nvSpPr>
            <p:cNvPr id="2847" name="Google Shape;2847;p103"/>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48" name="Google Shape;2848;p103"/>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849" name="Google Shape;2849;p103"/>
            <p:cNvPicPr preferRelativeResize="0"/>
            <p:nvPr/>
          </p:nvPicPr>
          <p:blipFill rotWithShape="1">
            <a:blip r:embed="rId7">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53" name="Shape 2853"/>
        <p:cNvGrpSpPr/>
        <p:nvPr/>
      </p:nvGrpSpPr>
      <p:grpSpPr>
        <a:xfrm>
          <a:off x="0" y="0"/>
          <a:ext cx="0" cy="0"/>
          <a:chOff x="0" y="0"/>
          <a:chExt cx="0" cy="0"/>
        </a:xfrm>
      </p:grpSpPr>
      <p:grpSp>
        <p:nvGrpSpPr>
          <p:cNvPr id="2854" name="Google Shape;2854;p104"/>
          <p:cNvGrpSpPr/>
          <p:nvPr/>
        </p:nvGrpSpPr>
        <p:grpSpPr>
          <a:xfrm>
            <a:off x="533400" y="1572767"/>
            <a:ext cx="3453384" cy="4367784"/>
            <a:chOff x="533400" y="1572767"/>
            <a:chExt cx="3453384" cy="4367784"/>
          </a:xfrm>
        </p:grpSpPr>
        <p:pic>
          <p:nvPicPr>
            <p:cNvPr id="2855" name="Google Shape;2855;p104"/>
            <p:cNvPicPr preferRelativeResize="0"/>
            <p:nvPr/>
          </p:nvPicPr>
          <p:blipFill rotWithShape="1">
            <a:blip r:embed="rId3">
              <a:alphaModFix/>
            </a:blip>
            <a:srcRect b="0" l="0" r="0" t="0"/>
            <a:stretch/>
          </p:blipFill>
          <p:spPr>
            <a:xfrm>
              <a:off x="533400" y="1572767"/>
              <a:ext cx="3453384" cy="4367784"/>
            </a:xfrm>
            <a:prstGeom prst="rect">
              <a:avLst/>
            </a:prstGeom>
            <a:noFill/>
            <a:ln>
              <a:noFill/>
            </a:ln>
          </p:spPr>
        </p:pic>
        <p:pic>
          <p:nvPicPr>
            <p:cNvPr id="2856" name="Google Shape;2856;p104"/>
            <p:cNvPicPr preferRelativeResize="0"/>
            <p:nvPr/>
          </p:nvPicPr>
          <p:blipFill rotWithShape="1">
            <a:blip r:embed="rId4">
              <a:alphaModFix/>
            </a:blip>
            <a:srcRect b="0" l="0" r="0" t="0"/>
            <a:stretch/>
          </p:blipFill>
          <p:spPr>
            <a:xfrm>
              <a:off x="560296" y="1597331"/>
              <a:ext cx="3346586" cy="4263175"/>
            </a:xfrm>
            <a:prstGeom prst="rect">
              <a:avLst/>
            </a:prstGeom>
            <a:noFill/>
            <a:ln>
              <a:noFill/>
            </a:ln>
          </p:spPr>
        </p:pic>
        <p:pic>
          <p:nvPicPr>
            <p:cNvPr id="2857" name="Google Shape;2857;p104"/>
            <p:cNvPicPr preferRelativeResize="0"/>
            <p:nvPr/>
          </p:nvPicPr>
          <p:blipFill rotWithShape="1">
            <a:blip r:embed="rId5">
              <a:alphaModFix/>
            </a:blip>
            <a:srcRect b="0" l="0" r="0" t="0"/>
            <a:stretch/>
          </p:blipFill>
          <p:spPr>
            <a:xfrm>
              <a:off x="880872" y="3666743"/>
              <a:ext cx="1267967" cy="362712"/>
            </a:xfrm>
            <a:prstGeom prst="rect">
              <a:avLst/>
            </a:prstGeom>
            <a:noFill/>
            <a:ln>
              <a:noFill/>
            </a:ln>
          </p:spPr>
        </p:pic>
        <p:sp>
          <p:nvSpPr>
            <p:cNvPr id="2858" name="Google Shape;2858;p104"/>
            <p:cNvSpPr/>
            <p:nvPr/>
          </p:nvSpPr>
          <p:spPr>
            <a:xfrm>
              <a:off x="917855" y="3703652"/>
              <a:ext cx="1139825" cy="232410"/>
            </a:xfrm>
            <a:custGeom>
              <a:rect b="b" l="l" r="r" t="t"/>
              <a:pathLst>
                <a:path extrusionOk="0" h="232410" w="1139825">
                  <a:moveTo>
                    <a:pt x="1139273" y="0"/>
                  </a:moveTo>
                  <a:lnTo>
                    <a:pt x="0" y="0"/>
                  </a:lnTo>
                  <a:lnTo>
                    <a:pt x="0" y="232318"/>
                  </a:lnTo>
                  <a:lnTo>
                    <a:pt x="1139273" y="232318"/>
                  </a:lnTo>
                  <a:lnTo>
                    <a:pt x="1139273"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59" name="Google Shape;2859;p104"/>
            <p:cNvSpPr/>
            <p:nvPr/>
          </p:nvSpPr>
          <p:spPr>
            <a:xfrm>
              <a:off x="1899238" y="4012934"/>
              <a:ext cx="334010" cy="123825"/>
            </a:xfrm>
            <a:custGeom>
              <a:rect b="b" l="l" r="r" t="t"/>
              <a:pathLst>
                <a:path extrusionOk="0" h="123825" w="334010">
                  <a:moveTo>
                    <a:pt x="50305" y="58717"/>
                  </a:moveTo>
                  <a:lnTo>
                    <a:pt x="29012" y="71423"/>
                  </a:lnTo>
                  <a:lnTo>
                    <a:pt x="28917" y="71615"/>
                  </a:lnTo>
                  <a:lnTo>
                    <a:pt x="32625" y="76973"/>
                  </a:lnTo>
                  <a:lnTo>
                    <a:pt x="71201" y="95727"/>
                  </a:lnTo>
                  <a:lnTo>
                    <a:pt x="122712" y="107588"/>
                  </a:lnTo>
                  <a:lnTo>
                    <a:pt x="186029" y="115093"/>
                  </a:lnTo>
                  <a:lnTo>
                    <a:pt x="257422" y="119852"/>
                  </a:lnTo>
                  <a:lnTo>
                    <a:pt x="332724" y="123253"/>
                  </a:lnTo>
                  <a:lnTo>
                    <a:pt x="333870" y="97878"/>
                  </a:lnTo>
                  <a:lnTo>
                    <a:pt x="258665" y="94481"/>
                  </a:lnTo>
                  <a:lnTo>
                    <a:pt x="222560" y="92375"/>
                  </a:lnTo>
                  <a:lnTo>
                    <a:pt x="188098" y="89777"/>
                  </a:lnTo>
                  <a:lnTo>
                    <a:pt x="155895" y="86526"/>
                  </a:lnTo>
                  <a:lnTo>
                    <a:pt x="127302" y="82580"/>
                  </a:lnTo>
                  <a:lnTo>
                    <a:pt x="127168" y="82580"/>
                  </a:lnTo>
                  <a:lnTo>
                    <a:pt x="126509" y="82471"/>
                  </a:lnTo>
                  <a:lnTo>
                    <a:pt x="101708" y="77696"/>
                  </a:lnTo>
                  <a:lnTo>
                    <a:pt x="101502" y="77696"/>
                  </a:lnTo>
                  <a:lnTo>
                    <a:pt x="100537" y="77471"/>
                  </a:lnTo>
                  <a:lnTo>
                    <a:pt x="100682" y="77471"/>
                  </a:lnTo>
                  <a:lnTo>
                    <a:pt x="80313" y="71888"/>
                  </a:lnTo>
                  <a:lnTo>
                    <a:pt x="79997" y="71888"/>
                  </a:lnTo>
                  <a:lnTo>
                    <a:pt x="78618" y="71423"/>
                  </a:lnTo>
                  <a:lnTo>
                    <a:pt x="78841" y="71423"/>
                  </a:lnTo>
                  <a:lnTo>
                    <a:pt x="63199" y="65135"/>
                  </a:lnTo>
                  <a:lnTo>
                    <a:pt x="62852" y="65135"/>
                  </a:lnTo>
                  <a:lnTo>
                    <a:pt x="61219" y="64339"/>
                  </a:lnTo>
                  <a:lnTo>
                    <a:pt x="61478" y="64339"/>
                  </a:lnTo>
                  <a:lnTo>
                    <a:pt x="54311" y="60185"/>
                  </a:lnTo>
                  <a:lnTo>
                    <a:pt x="51896" y="60185"/>
                  </a:lnTo>
                  <a:lnTo>
                    <a:pt x="50305" y="58717"/>
                  </a:lnTo>
                  <a:close/>
                </a:path>
                <a:path extrusionOk="0" h="123825" w="334010">
                  <a:moveTo>
                    <a:pt x="258713" y="94484"/>
                  </a:moveTo>
                  <a:lnTo>
                    <a:pt x="258848" y="94490"/>
                  </a:lnTo>
                  <a:lnTo>
                    <a:pt x="258713" y="94484"/>
                  </a:lnTo>
                  <a:close/>
                </a:path>
                <a:path extrusionOk="0" h="123825" w="334010">
                  <a:moveTo>
                    <a:pt x="258665" y="94481"/>
                  </a:moveTo>
                  <a:close/>
                </a:path>
                <a:path extrusionOk="0" h="123825" w="334010">
                  <a:moveTo>
                    <a:pt x="222607" y="92379"/>
                  </a:moveTo>
                  <a:lnTo>
                    <a:pt x="222763" y="92391"/>
                  </a:lnTo>
                  <a:lnTo>
                    <a:pt x="222607" y="92379"/>
                  </a:lnTo>
                  <a:close/>
                </a:path>
                <a:path extrusionOk="0" h="123825" w="334010">
                  <a:moveTo>
                    <a:pt x="222560" y="92375"/>
                  </a:moveTo>
                  <a:close/>
                </a:path>
                <a:path extrusionOk="0" h="123825" w="334010">
                  <a:moveTo>
                    <a:pt x="188268" y="89790"/>
                  </a:moveTo>
                  <a:lnTo>
                    <a:pt x="188418" y="89805"/>
                  </a:lnTo>
                  <a:lnTo>
                    <a:pt x="188268" y="89790"/>
                  </a:lnTo>
                  <a:close/>
                </a:path>
                <a:path extrusionOk="0" h="123825" w="334010">
                  <a:moveTo>
                    <a:pt x="188141" y="89777"/>
                  </a:moveTo>
                  <a:lnTo>
                    <a:pt x="188268" y="89790"/>
                  </a:lnTo>
                  <a:lnTo>
                    <a:pt x="188141" y="89777"/>
                  </a:lnTo>
                  <a:close/>
                </a:path>
                <a:path extrusionOk="0" h="123825" w="334010">
                  <a:moveTo>
                    <a:pt x="156096" y="86546"/>
                  </a:moveTo>
                  <a:lnTo>
                    <a:pt x="156354" y="86582"/>
                  </a:lnTo>
                  <a:lnTo>
                    <a:pt x="156096" y="86546"/>
                  </a:lnTo>
                  <a:close/>
                </a:path>
                <a:path extrusionOk="0" h="123825" w="334010">
                  <a:moveTo>
                    <a:pt x="155949" y="86526"/>
                  </a:moveTo>
                  <a:lnTo>
                    <a:pt x="156096" y="86546"/>
                  </a:lnTo>
                  <a:lnTo>
                    <a:pt x="155949" y="86526"/>
                  </a:lnTo>
                  <a:close/>
                </a:path>
                <a:path extrusionOk="0" h="123825" w="334010">
                  <a:moveTo>
                    <a:pt x="0" y="0"/>
                  </a:moveTo>
                  <a:lnTo>
                    <a:pt x="6329" y="84959"/>
                  </a:lnTo>
                  <a:lnTo>
                    <a:pt x="28851" y="71519"/>
                  </a:lnTo>
                  <a:lnTo>
                    <a:pt x="22095" y="61755"/>
                  </a:lnTo>
                  <a:lnTo>
                    <a:pt x="42984" y="47303"/>
                  </a:lnTo>
                  <a:lnTo>
                    <a:pt x="69432" y="47303"/>
                  </a:lnTo>
                  <a:lnTo>
                    <a:pt x="71765" y="45911"/>
                  </a:lnTo>
                  <a:lnTo>
                    <a:pt x="0" y="0"/>
                  </a:lnTo>
                  <a:close/>
                </a:path>
                <a:path extrusionOk="0" h="123825" w="334010">
                  <a:moveTo>
                    <a:pt x="126828" y="82515"/>
                  </a:moveTo>
                  <a:lnTo>
                    <a:pt x="127168" y="82580"/>
                  </a:lnTo>
                  <a:lnTo>
                    <a:pt x="127302" y="82580"/>
                  </a:lnTo>
                  <a:lnTo>
                    <a:pt x="126828" y="82515"/>
                  </a:lnTo>
                  <a:close/>
                </a:path>
                <a:path extrusionOk="0" h="123825" w="334010">
                  <a:moveTo>
                    <a:pt x="126599" y="82471"/>
                  </a:moveTo>
                  <a:lnTo>
                    <a:pt x="126828" y="82515"/>
                  </a:lnTo>
                  <a:lnTo>
                    <a:pt x="126599" y="82471"/>
                  </a:lnTo>
                  <a:close/>
                </a:path>
                <a:path extrusionOk="0" h="123825" w="334010">
                  <a:moveTo>
                    <a:pt x="100537" y="77471"/>
                  </a:moveTo>
                  <a:lnTo>
                    <a:pt x="101502" y="77696"/>
                  </a:lnTo>
                  <a:lnTo>
                    <a:pt x="101020" y="77564"/>
                  </a:lnTo>
                  <a:lnTo>
                    <a:pt x="100537" y="77471"/>
                  </a:lnTo>
                  <a:close/>
                </a:path>
                <a:path extrusionOk="0" h="123825" w="334010">
                  <a:moveTo>
                    <a:pt x="101020" y="77564"/>
                  </a:moveTo>
                  <a:lnTo>
                    <a:pt x="101502" y="77696"/>
                  </a:lnTo>
                  <a:lnTo>
                    <a:pt x="101708" y="77696"/>
                  </a:lnTo>
                  <a:lnTo>
                    <a:pt x="101020" y="77564"/>
                  </a:lnTo>
                  <a:close/>
                </a:path>
                <a:path extrusionOk="0" h="123825" w="334010">
                  <a:moveTo>
                    <a:pt x="100682" y="77471"/>
                  </a:moveTo>
                  <a:lnTo>
                    <a:pt x="100537" y="77471"/>
                  </a:lnTo>
                  <a:lnTo>
                    <a:pt x="101020" y="77564"/>
                  </a:lnTo>
                  <a:lnTo>
                    <a:pt x="100682" y="77471"/>
                  </a:lnTo>
                  <a:close/>
                </a:path>
                <a:path extrusionOk="0" h="123825" w="334010">
                  <a:moveTo>
                    <a:pt x="78618" y="71423"/>
                  </a:moveTo>
                  <a:lnTo>
                    <a:pt x="79997" y="71888"/>
                  </a:lnTo>
                  <a:lnTo>
                    <a:pt x="79318" y="71615"/>
                  </a:lnTo>
                  <a:lnTo>
                    <a:pt x="78618" y="71423"/>
                  </a:lnTo>
                  <a:close/>
                </a:path>
                <a:path extrusionOk="0" h="123825" w="334010">
                  <a:moveTo>
                    <a:pt x="79318" y="71615"/>
                  </a:moveTo>
                  <a:lnTo>
                    <a:pt x="79997" y="71888"/>
                  </a:lnTo>
                  <a:lnTo>
                    <a:pt x="80313" y="71888"/>
                  </a:lnTo>
                  <a:lnTo>
                    <a:pt x="79318" y="71615"/>
                  </a:lnTo>
                  <a:close/>
                </a:path>
                <a:path extrusionOk="0" h="123825" w="334010">
                  <a:moveTo>
                    <a:pt x="78841" y="71423"/>
                  </a:moveTo>
                  <a:lnTo>
                    <a:pt x="78618" y="71423"/>
                  </a:lnTo>
                  <a:lnTo>
                    <a:pt x="79318" y="71615"/>
                  </a:lnTo>
                  <a:lnTo>
                    <a:pt x="78841" y="71423"/>
                  </a:lnTo>
                  <a:close/>
                </a:path>
                <a:path extrusionOk="0" h="123825" w="334010">
                  <a:moveTo>
                    <a:pt x="42984" y="47303"/>
                  </a:moveTo>
                  <a:lnTo>
                    <a:pt x="22095" y="61755"/>
                  </a:lnTo>
                  <a:lnTo>
                    <a:pt x="28851" y="71519"/>
                  </a:lnTo>
                  <a:lnTo>
                    <a:pt x="50305" y="58717"/>
                  </a:lnTo>
                  <a:lnTo>
                    <a:pt x="47821" y="56423"/>
                  </a:lnTo>
                  <a:lnTo>
                    <a:pt x="49293" y="56423"/>
                  </a:lnTo>
                  <a:lnTo>
                    <a:pt x="42984" y="47303"/>
                  </a:lnTo>
                  <a:close/>
                </a:path>
                <a:path extrusionOk="0" h="123825" w="334010">
                  <a:moveTo>
                    <a:pt x="61219" y="64339"/>
                  </a:moveTo>
                  <a:lnTo>
                    <a:pt x="62852" y="65135"/>
                  </a:lnTo>
                  <a:lnTo>
                    <a:pt x="62065" y="64679"/>
                  </a:lnTo>
                  <a:lnTo>
                    <a:pt x="61219" y="64339"/>
                  </a:lnTo>
                  <a:close/>
                </a:path>
                <a:path extrusionOk="0" h="123825" w="334010">
                  <a:moveTo>
                    <a:pt x="62065" y="64679"/>
                  </a:moveTo>
                  <a:lnTo>
                    <a:pt x="62852" y="65135"/>
                  </a:lnTo>
                  <a:lnTo>
                    <a:pt x="63199" y="65135"/>
                  </a:lnTo>
                  <a:lnTo>
                    <a:pt x="62065" y="64679"/>
                  </a:lnTo>
                  <a:close/>
                </a:path>
                <a:path extrusionOk="0" h="123825" w="334010">
                  <a:moveTo>
                    <a:pt x="61478" y="64339"/>
                  </a:moveTo>
                  <a:lnTo>
                    <a:pt x="61219" y="64339"/>
                  </a:lnTo>
                  <a:lnTo>
                    <a:pt x="62065" y="64679"/>
                  </a:lnTo>
                  <a:lnTo>
                    <a:pt x="61478" y="64339"/>
                  </a:lnTo>
                  <a:close/>
                </a:path>
                <a:path extrusionOk="0" h="123825" w="334010">
                  <a:moveTo>
                    <a:pt x="50712" y="58474"/>
                  </a:moveTo>
                  <a:lnTo>
                    <a:pt x="50305" y="58717"/>
                  </a:lnTo>
                  <a:lnTo>
                    <a:pt x="51896" y="60185"/>
                  </a:lnTo>
                  <a:lnTo>
                    <a:pt x="50712" y="58474"/>
                  </a:lnTo>
                  <a:close/>
                </a:path>
                <a:path extrusionOk="0" h="123825" w="334010">
                  <a:moveTo>
                    <a:pt x="51031" y="58284"/>
                  </a:moveTo>
                  <a:lnTo>
                    <a:pt x="50712" y="58474"/>
                  </a:lnTo>
                  <a:lnTo>
                    <a:pt x="51896" y="60185"/>
                  </a:lnTo>
                  <a:lnTo>
                    <a:pt x="54311" y="60185"/>
                  </a:lnTo>
                  <a:lnTo>
                    <a:pt x="51031" y="58284"/>
                  </a:lnTo>
                  <a:close/>
                </a:path>
                <a:path extrusionOk="0" h="123825" w="334010">
                  <a:moveTo>
                    <a:pt x="47821" y="56423"/>
                  </a:moveTo>
                  <a:lnTo>
                    <a:pt x="50305" y="58717"/>
                  </a:lnTo>
                  <a:lnTo>
                    <a:pt x="50712" y="58474"/>
                  </a:lnTo>
                  <a:lnTo>
                    <a:pt x="50278" y="57847"/>
                  </a:lnTo>
                  <a:lnTo>
                    <a:pt x="47821" y="56423"/>
                  </a:lnTo>
                  <a:close/>
                </a:path>
                <a:path extrusionOk="0" h="123825" w="334010">
                  <a:moveTo>
                    <a:pt x="50278" y="57847"/>
                  </a:moveTo>
                  <a:lnTo>
                    <a:pt x="50712" y="58474"/>
                  </a:lnTo>
                  <a:lnTo>
                    <a:pt x="51031" y="58284"/>
                  </a:lnTo>
                  <a:lnTo>
                    <a:pt x="50278" y="57847"/>
                  </a:lnTo>
                  <a:close/>
                </a:path>
                <a:path extrusionOk="0" h="123825" w="334010">
                  <a:moveTo>
                    <a:pt x="69432" y="47303"/>
                  </a:moveTo>
                  <a:lnTo>
                    <a:pt x="42984" y="47303"/>
                  </a:lnTo>
                  <a:lnTo>
                    <a:pt x="50278" y="57847"/>
                  </a:lnTo>
                  <a:lnTo>
                    <a:pt x="51031" y="58284"/>
                  </a:lnTo>
                  <a:lnTo>
                    <a:pt x="69432" y="47303"/>
                  </a:lnTo>
                  <a:close/>
                </a:path>
                <a:path extrusionOk="0" h="123825" w="334010">
                  <a:moveTo>
                    <a:pt x="49293" y="56423"/>
                  </a:moveTo>
                  <a:lnTo>
                    <a:pt x="47821" y="56423"/>
                  </a:lnTo>
                  <a:lnTo>
                    <a:pt x="50278" y="57847"/>
                  </a:lnTo>
                  <a:lnTo>
                    <a:pt x="49293" y="56423"/>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860" name="Google Shape;2860;p104"/>
            <p:cNvPicPr preferRelativeResize="0"/>
            <p:nvPr/>
          </p:nvPicPr>
          <p:blipFill rotWithShape="1">
            <a:blip r:embed="rId6">
              <a:alphaModFix/>
            </a:blip>
            <a:srcRect b="0" l="0" r="0" t="0"/>
            <a:stretch/>
          </p:blipFill>
          <p:spPr>
            <a:xfrm>
              <a:off x="2200655" y="3974591"/>
              <a:ext cx="1575816" cy="310895"/>
            </a:xfrm>
            <a:prstGeom prst="rect">
              <a:avLst/>
            </a:prstGeom>
            <a:noFill/>
            <a:ln>
              <a:noFill/>
            </a:ln>
          </p:spPr>
        </p:pic>
        <p:sp>
          <p:nvSpPr>
            <p:cNvPr id="2861" name="Google Shape;2861;p104"/>
            <p:cNvSpPr/>
            <p:nvPr/>
          </p:nvSpPr>
          <p:spPr>
            <a:xfrm>
              <a:off x="2238785" y="4012934"/>
              <a:ext cx="1445895" cy="179705"/>
            </a:xfrm>
            <a:custGeom>
              <a:rect b="b" l="l" r="r" t="t"/>
              <a:pathLst>
                <a:path extrusionOk="0" h="179704" w="1445895">
                  <a:moveTo>
                    <a:pt x="1445312" y="0"/>
                  </a:moveTo>
                  <a:lnTo>
                    <a:pt x="0" y="0"/>
                  </a:lnTo>
                  <a:lnTo>
                    <a:pt x="0" y="179432"/>
                  </a:lnTo>
                  <a:lnTo>
                    <a:pt x="1445312" y="179432"/>
                  </a:lnTo>
                  <a:lnTo>
                    <a:pt x="1445312"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862" name="Google Shape;2862;p104"/>
          <p:cNvSpPr txBox="1"/>
          <p:nvPr/>
        </p:nvSpPr>
        <p:spPr>
          <a:xfrm>
            <a:off x="4325170" y="1699259"/>
            <a:ext cx="7062470" cy="1851660"/>
          </a:xfrm>
          <a:prstGeom prst="rect">
            <a:avLst/>
          </a:prstGeom>
          <a:noFill/>
          <a:ln>
            <a:noFill/>
          </a:ln>
        </p:spPr>
        <p:txBody>
          <a:bodyPr anchorCtr="0" anchor="t" bIns="0" lIns="0" spcFirstLastPara="1" rIns="0" wrap="square" tIns="12700">
            <a:spAutoFit/>
          </a:bodyPr>
          <a:lstStyle/>
          <a:p>
            <a:pPr indent="0" lvl="0" marL="12700" marR="15113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Implicit measures </a:t>
            </a:r>
            <a:r>
              <a:rPr b="0" i="0" lang="en-US" sz="2000" u="none" cap="none" strike="noStrike">
                <a:solidFill>
                  <a:srgbClr val="000000"/>
                </a:solidFill>
                <a:latin typeface="Calibri"/>
                <a:ea typeface="Calibri"/>
                <a:cs typeface="Calibri"/>
                <a:sym typeface="Calibri"/>
              </a:rPr>
              <a:t>are created when you drag raw numerical fields  into a report visual and manually select an aggregation mode (</a:t>
            </a:r>
            <a:r>
              <a:rPr b="0" i="1" lang="en-US" sz="2000" u="none" cap="none" strike="noStrike">
                <a:solidFill>
                  <a:srgbClr val="000000"/>
                </a:solidFill>
                <a:latin typeface="Calibri"/>
                <a:ea typeface="Calibri"/>
                <a:cs typeface="Calibri"/>
                <a:sym typeface="Calibri"/>
              </a:rPr>
              <a:t>Sum,  Average, Min, Max, Count, etc.</a:t>
            </a:r>
            <a:r>
              <a:rPr b="0" i="0" lang="en-US" sz="20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1900"/>
              <a:buFont typeface="Calibri"/>
              <a:buNone/>
            </a:pPr>
            <a:r>
              <a:t/>
            </a:r>
            <a:endParaRPr b="0" i="0" sz="1900" u="none" cap="none" strike="noStrike">
              <a:solidFill>
                <a:srgbClr val="000000"/>
              </a:solidFill>
              <a:latin typeface="Calibri"/>
              <a:ea typeface="Calibri"/>
              <a:cs typeface="Calibri"/>
              <a:sym typeface="Calibri"/>
            </a:endParaRPr>
          </a:p>
          <a:p>
            <a:pPr indent="0" lvl="0" marL="12700" marR="508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Explicit measures </a:t>
            </a:r>
            <a:r>
              <a:rPr b="0" i="0" lang="en-US" sz="2000" u="none" cap="none" strike="noStrike">
                <a:solidFill>
                  <a:srgbClr val="000000"/>
                </a:solidFill>
                <a:latin typeface="Calibri"/>
                <a:ea typeface="Calibri"/>
                <a:cs typeface="Calibri"/>
                <a:sym typeface="Calibri"/>
              </a:rPr>
              <a:t>are created when you actually write a DAX formula  and define a new measure that can be used within the model</a:t>
            </a:r>
            <a:endParaRPr b="0" i="0" sz="2000" u="none" cap="none" strike="noStrike">
              <a:solidFill>
                <a:srgbClr val="000000"/>
              </a:solidFill>
              <a:latin typeface="Calibri"/>
              <a:ea typeface="Calibri"/>
              <a:cs typeface="Calibri"/>
              <a:sym typeface="Calibri"/>
            </a:endParaRPr>
          </a:p>
        </p:txBody>
      </p:sp>
      <p:sp>
        <p:nvSpPr>
          <p:cNvPr id="2863" name="Google Shape;2863;p104"/>
          <p:cNvSpPr txBox="1"/>
          <p:nvPr/>
        </p:nvSpPr>
        <p:spPr>
          <a:xfrm>
            <a:off x="5287516" y="4184015"/>
            <a:ext cx="5838190" cy="1435100"/>
          </a:xfrm>
          <a:prstGeom prst="rect">
            <a:avLst/>
          </a:prstGeom>
          <a:noFill/>
          <a:ln>
            <a:noFill/>
          </a:ln>
        </p:spPr>
        <p:txBody>
          <a:bodyPr anchorCtr="0" anchor="t" bIns="0" lIns="0" spcFirstLastPara="1" rIns="0" wrap="square" tIns="61575">
            <a:spAutoFit/>
          </a:bodyPr>
          <a:lstStyle/>
          <a:p>
            <a:pPr indent="0" lvl="0" marL="12700" marR="0" rtl="0" algn="l">
              <a:lnSpc>
                <a:spcPct val="100000"/>
              </a:lnSpc>
              <a:spcBef>
                <a:spcPts val="0"/>
              </a:spcBef>
              <a:spcAft>
                <a:spcPts val="0"/>
              </a:spcAft>
              <a:buClr>
                <a:srgbClr val="D7B10F"/>
              </a:buClr>
              <a:buSzPts val="1800"/>
              <a:buFont typeface="Calibri"/>
              <a:buNone/>
            </a:pPr>
            <a:r>
              <a:rPr b="1" i="0" lang="en-US" sz="1800" u="none" cap="none" strike="noStrike">
                <a:solidFill>
                  <a:srgbClr val="D7B10F"/>
                </a:solidFill>
                <a:latin typeface="Calibri"/>
                <a:ea typeface="Calibri"/>
                <a:cs typeface="Calibri"/>
                <a:sym typeface="Calibri"/>
              </a:rPr>
              <a:t>HEY THIS IS IMPORTANT!</a:t>
            </a:r>
            <a:endParaRPr b="0" i="0" sz="1800" u="none" cap="none" strike="noStrike">
              <a:solidFill>
                <a:srgbClr val="000000"/>
              </a:solidFill>
              <a:latin typeface="Calibri"/>
              <a:ea typeface="Calibri"/>
              <a:cs typeface="Calibri"/>
              <a:sym typeface="Calibri"/>
            </a:endParaRPr>
          </a:p>
          <a:p>
            <a:pPr indent="0" lvl="0" marL="12700" marR="0" rtl="0" algn="l">
              <a:lnSpc>
                <a:spcPct val="119375"/>
              </a:lnSpc>
              <a:spcBef>
                <a:spcPts val="345"/>
              </a:spcBef>
              <a:spcAft>
                <a:spcPts val="0"/>
              </a:spcAft>
              <a:buClr>
                <a:srgbClr val="0D0D0D"/>
              </a:buClr>
              <a:buSzPts val="1600"/>
              <a:buFont typeface="Calibri"/>
              <a:buNone/>
            </a:pPr>
            <a:r>
              <a:rPr b="1" i="0" lang="en-US" sz="1600" u="none" cap="none" strike="noStrike">
                <a:solidFill>
                  <a:srgbClr val="0D0D0D"/>
                </a:solidFill>
                <a:latin typeface="Calibri"/>
                <a:ea typeface="Calibri"/>
                <a:cs typeface="Calibri"/>
                <a:sym typeface="Calibri"/>
              </a:rPr>
              <a:t>Implicit measures </a:t>
            </a:r>
            <a:r>
              <a:rPr b="0" i="0" lang="en-US" sz="1600" u="none" cap="none" strike="noStrike">
                <a:solidFill>
                  <a:srgbClr val="0D0D0D"/>
                </a:solidFill>
                <a:latin typeface="Calibri"/>
                <a:ea typeface="Calibri"/>
                <a:cs typeface="Calibri"/>
                <a:sym typeface="Calibri"/>
              </a:rPr>
              <a:t>are only accessible within the </a:t>
            </a:r>
            <a:r>
              <a:rPr b="1" i="0" lang="en-US" sz="1600" u="none" cap="none" strike="noStrike">
                <a:solidFill>
                  <a:srgbClr val="0D0D0D"/>
                </a:solidFill>
                <a:latin typeface="Calibri"/>
                <a:ea typeface="Calibri"/>
                <a:cs typeface="Calibri"/>
                <a:sym typeface="Calibri"/>
              </a:rPr>
              <a:t>specific visualization</a:t>
            </a:r>
            <a:endParaRPr b="0" i="0" sz="1600" u="none" cap="none" strike="noStrike">
              <a:solidFill>
                <a:srgbClr val="000000"/>
              </a:solidFill>
              <a:latin typeface="Calibri"/>
              <a:ea typeface="Calibri"/>
              <a:cs typeface="Calibri"/>
              <a:sym typeface="Calibri"/>
            </a:endParaRPr>
          </a:p>
          <a:p>
            <a:pPr indent="0" lvl="0" marL="12700" marR="0" rtl="0" algn="l">
              <a:lnSpc>
                <a:spcPct val="119375"/>
              </a:lnSpc>
              <a:spcBef>
                <a:spcPts val="0"/>
              </a:spcBef>
              <a:spcAft>
                <a:spcPts val="0"/>
              </a:spcAft>
              <a:buClr>
                <a:srgbClr val="0D0D0D"/>
              </a:buClr>
              <a:buSzPts val="1600"/>
              <a:buFont typeface="Calibri"/>
              <a:buNone/>
            </a:pPr>
            <a:r>
              <a:rPr b="0" i="0" lang="en-US" sz="1600" u="none" cap="none" strike="noStrike">
                <a:solidFill>
                  <a:srgbClr val="0D0D0D"/>
                </a:solidFill>
                <a:latin typeface="Calibri"/>
                <a:ea typeface="Calibri"/>
                <a:cs typeface="Calibri"/>
                <a:sym typeface="Calibri"/>
              </a:rPr>
              <a:t>in which they were created, and cannot be referenced elsewhere</a:t>
            </a:r>
            <a:endParaRPr b="0" i="0" sz="1600" u="none" cap="none" strike="noStrike">
              <a:solidFill>
                <a:srgbClr val="000000"/>
              </a:solidFill>
              <a:latin typeface="Calibri"/>
              <a:ea typeface="Calibri"/>
              <a:cs typeface="Calibri"/>
              <a:sym typeface="Calibri"/>
            </a:endParaRPr>
          </a:p>
          <a:p>
            <a:pPr indent="0" lvl="0" marL="12700" marR="5080" rtl="0" algn="l">
              <a:lnSpc>
                <a:spcPct val="118750"/>
              </a:lnSpc>
              <a:spcBef>
                <a:spcPts val="655"/>
              </a:spcBef>
              <a:spcAft>
                <a:spcPts val="0"/>
              </a:spcAft>
              <a:buClr>
                <a:srgbClr val="0D0D0D"/>
              </a:buClr>
              <a:buSzPts val="1600"/>
              <a:buFont typeface="Calibri"/>
              <a:buNone/>
            </a:pPr>
            <a:r>
              <a:rPr b="1" i="0" lang="en-US" sz="1600" u="none" cap="none" strike="noStrike">
                <a:solidFill>
                  <a:srgbClr val="0D0D0D"/>
                </a:solidFill>
                <a:latin typeface="Calibri"/>
                <a:ea typeface="Calibri"/>
                <a:cs typeface="Calibri"/>
                <a:sym typeface="Calibri"/>
              </a:rPr>
              <a:t>Explicit measures </a:t>
            </a:r>
            <a:r>
              <a:rPr b="0" i="0" lang="en-US" sz="1600" u="none" cap="none" strike="noStrike">
                <a:solidFill>
                  <a:srgbClr val="0D0D0D"/>
                </a:solidFill>
                <a:latin typeface="Calibri"/>
                <a:ea typeface="Calibri"/>
                <a:cs typeface="Calibri"/>
                <a:sym typeface="Calibri"/>
              </a:rPr>
              <a:t>can be used </a:t>
            </a:r>
            <a:r>
              <a:rPr b="1" i="0" lang="en-US" sz="1600" u="none" cap="none" strike="noStrike">
                <a:solidFill>
                  <a:srgbClr val="0D0D0D"/>
                </a:solidFill>
                <a:latin typeface="Calibri"/>
                <a:ea typeface="Calibri"/>
                <a:cs typeface="Calibri"/>
                <a:sym typeface="Calibri"/>
              </a:rPr>
              <a:t>anywhere in the report</a:t>
            </a:r>
            <a:r>
              <a:rPr b="0" i="0" lang="en-US" sz="1600" u="none" cap="none" strike="noStrike">
                <a:solidFill>
                  <a:srgbClr val="0D0D0D"/>
                </a:solidFill>
                <a:latin typeface="Calibri"/>
                <a:ea typeface="Calibri"/>
                <a:cs typeface="Calibri"/>
                <a:sym typeface="Calibri"/>
              </a:rPr>
              <a:t>, and referenced  by other DAX calculations to create “measure trees”</a:t>
            </a:r>
            <a:endParaRPr b="0" i="0" sz="1600" u="none" cap="none" strike="noStrike">
              <a:solidFill>
                <a:srgbClr val="000000"/>
              </a:solidFill>
              <a:latin typeface="Calibri"/>
              <a:ea typeface="Calibri"/>
              <a:cs typeface="Calibri"/>
              <a:sym typeface="Calibri"/>
            </a:endParaRPr>
          </a:p>
        </p:txBody>
      </p:sp>
      <p:grpSp>
        <p:nvGrpSpPr>
          <p:cNvPr id="2864" name="Google Shape;2864;p104"/>
          <p:cNvGrpSpPr/>
          <p:nvPr/>
        </p:nvGrpSpPr>
        <p:grpSpPr>
          <a:xfrm>
            <a:off x="4331406" y="4147347"/>
            <a:ext cx="7022714" cy="1602105"/>
            <a:chOff x="4331406" y="4147347"/>
            <a:chExt cx="7022714" cy="1602105"/>
          </a:xfrm>
        </p:grpSpPr>
        <p:sp>
          <p:nvSpPr>
            <p:cNvPr id="2865" name="Google Shape;2865;p104"/>
            <p:cNvSpPr/>
            <p:nvPr/>
          </p:nvSpPr>
          <p:spPr>
            <a:xfrm>
              <a:off x="4735515" y="4147347"/>
              <a:ext cx="6618605" cy="1602105"/>
            </a:xfrm>
            <a:custGeom>
              <a:rect b="b" l="l" r="r" t="t"/>
              <a:pathLst>
                <a:path extrusionOk="0" h="1602104" w="6618605">
                  <a:moveTo>
                    <a:pt x="0" y="0"/>
                  </a:moveTo>
                  <a:lnTo>
                    <a:pt x="6618287" y="0"/>
                  </a:lnTo>
                  <a:lnTo>
                    <a:pt x="6618287" y="1601519"/>
                  </a:lnTo>
                  <a:lnTo>
                    <a:pt x="0" y="1601519"/>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866" name="Google Shape;2866;p104"/>
            <p:cNvPicPr preferRelativeResize="0"/>
            <p:nvPr/>
          </p:nvPicPr>
          <p:blipFill rotWithShape="1">
            <a:blip r:embed="rId7">
              <a:alphaModFix/>
            </a:blip>
            <a:srcRect b="0" l="0" r="0" t="0"/>
            <a:stretch/>
          </p:blipFill>
          <p:spPr>
            <a:xfrm>
              <a:off x="4331406" y="4528633"/>
              <a:ext cx="821900" cy="821900"/>
            </a:xfrm>
            <a:prstGeom prst="rect">
              <a:avLst/>
            </a:prstGeom>
            <a:noFill/>
            <a:ln>
              <a:noFill/>
            </a:ln>
          </p:spPr>
        </p:pic>
      </p:grpSp>
      <p:sp>
        <p:nvSpPr>
          <p:cNvPr id="2867" name="Google Shape;2867;p104"/>
          <p:cNvSpPr txBox="1"/>
          <p:nvPr>
            <p:ph type="title"/>
          </p:nvPr>
        </p:nvSpPr>
        <p:spPr>
          <a:xfrm>
            <a:off x="3344480" y="242315"/>
            <a:ext cx="550291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IMPLICIT </a:t>
            </a:r>
            <a:r>
              <a:rPr lang="en-US">
                <a:latin typeface="Calibri"/>
                <a:ea typeface="Calibri"/>
                <a:cs typeface="Calibri"/>
                <a:sym typeface="Calibri"/>
              </a:rPr>
              <a:t>VS. </a:t>
            </a:r>
            <a:r>
              <a:rPr lang="en-US"/>
              <a:t>EXPLICIT MEASURES</a:t>
            </a:r>
            <a:endParaRPr/>
          </a:p>
        </p:txBody>
      </p:sp>
      <p:pic>
        <p:nvPicPr>
          <p:cNvPr id="2868" name="Google Shape;2868;p104"/>
          <p:cNvPicPr preferRelativeResize="0"/>
          <p:nvPr/>
        </p:nvPicPr>
        <p:blipFill rotWithShape="1">
          <a:blip r:embed="rId8">
            <a:alphaModFix/>
          </a:blip>
          <a:srcRect b="0" l="0" r="0" t="0"/>
          <a:stretch/>
        </p:blipFill>
        <p:spPr>
          <a:xfrm>
            <a:off x="0" y="806332"/>
            <a:ext cx="12192000" cy="45720"/>
          </a:xfrm>
          <a:prstGeom prst="rect">
            <a:avLst/>
          </a:prstGeom>
          <a:noFill/>
          <a:ln>
            <a:noFill/>
          </a:ln>
        </p:spPr>
      </p:pic>
      <p:sp>
        <p:nvSpPr>
          <p:cNvPr id="2869" name="Google Shape;2869;p104"/>
          <p:cNvSpPr txBox="1"/>
          <p:nvPr/>
        </p:nvSpPr>
        <p:spPr>
          <a:xfrm>
            <a:off x="1325280" y="5949696"/>
            <a:ext cx="1815464"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Calibri"/>
              <a:buNone/>
            </a:pPr>
            <a:r>
              <a:rPr b="0" i="1" lang="en-US" sz="1100" u="none" cap="none" strike="noStrike">
                <a:solidFill>
                  <a:srgbClr val="000000"/>
                </a:solidFill>
                <a:latin typeface="Calibri"/>
                <a:ea typeface="Calibri"/>
                <a:cs typeface="Calibri"/>
                <a:sym typeface="Calibri"/>
              </a:rPr>
              <a:t>Example of an </a:t>
            </a:r>
            <a:r>
              <a:rPr b="1" i="1" lang="en-US" sz="1100" u="none" cap="none" strike="noStrike">
                <a:solidFill>
                  <a:srgbClr val="000000"/>
                </a:solidFill>
                <a:latin typeface="Calibri"/>
                <a:ea typeface="Calibri"/>
                <a:cs typeface="Calibri"/>
                <a:sym typeface="Calibri"/>
              </a:rPr>
              <a:t>implicit measure</a:t>
            </a:r>
            <a:endParaRPr b="0" i="0" sz="1100" u="none" cap="none" strike="noStrike">
              <a:solidFill>
                <a:srgbClr val="000000"/>
              </a:solidFill>
              <a:latin typeface="Calibri"/>
              <a:ea typeface="Calibri"/>
              <a:cs typeface="Calibri"/>
              <a:sym typeface="Calibri"/>
            </a:endParaRPr>
          </a:p>
        </p:txBody>
      </p:sp>
      <p:grpSp>
        <p:nvGrpSpPr>
          <p:cNvPr id="2870" name="Google Shape;2870;p104"/>
          <p:cNvGrpSpPr/>
          <p:nvPr/>
        </p:nvGrpSpPr>
        <p:grpSpPr>
          <a:xfrm>
            <a:off x="11458578" y="174170"/>
            <a:ext cx="548640" cy="548640"/>
            <a:chOff x="11458578" y="174170"/>
            <a:chExt cx="548640" cy="548640"/>
          </a:xfrm>
        </p:grpSpPr>
        <p:sp>
          <p:nvSpPr>
            <p:cNvPr id="2871" name="Google Shape;2871;p104"/>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72" name="Google Shape;2872;p104"/>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873" name="Google Shape;2873;p104"/>
            <p:cNvPicPr preferRelativeResize="0"/>
            <p:nvPr/>
          </p:nvPicPr>
          <p:blipFill rotWithShape="1">
            <a:blip r:embed="rId9">
              <a:alphaModFix/>
            </a:blip>
            <a:srcRect b="0" l="0" r="0" t="0"/>
            <a:stretch/>
          </p:blipFill>
          <p:spPr>
            <a:xfrm>
              <a:off x="11536680" y="252984"/>
              <a:ext cx="387096" cy="387096"/>
            </a:xfrm>
            <a:prstGeom prst="rect">
              <a:avLst/>
            </a:prstGeom>
            <a:noFill/>
            <a:ln>
              <a:noFill/>
            </a:ln>
          </p:spPr>
        </p:pic>
      </p:grpSp>
      <p:sp>
        <p:nvSpPr>
          <p:cNvPr id="2874" name="Google Shape;2874;p104"/>
          <p:cNvSpPr/>
          <p:nvPr/>
        </p:nvSpPr>
        <p:spPr>
          <a:xfrm>
            <a:off x="6083298" y="3429000"/>
            <a:ext cx="25400" cy="0"/>
          </a:xfrm>
          <a:custGeom>
            <a:rect b="b" l="l" r="r" t="t"/>
            <a:pathLst>
              <a:path extrusionOk="0" h="120000" w="25400">
                <a:moveTo>
                  <a:pt x="0" y="0"/>
                </a:moveTo>
                <a:lnTo>
                  <a:pt x="25401" y="0"/>
                </a:lnTo>
              </a:path>
            </a:pathLst>
          </a:custGeom>
          <a:noFill/>
          <a:ln cap="flat" cmpd="sng" w="9525">
            <a:solidFill>
              <a:srgbClr val="FEFEF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78" name="Shape 2878"/>
        <p:cNvGrpSpPr/>
        <p:nvPr/>
      </p:nvGrpSpPr>
      <p:grpSpPr>
        <a:xfrm>
          <a:off x="0" y="0"/>
          <a:ext cx="0" cy="0"/>
          <a:chOff x="0" y="0"/>
          <a:chExt cx="0" cy="0"/>
        </a:xfrm>
      </p:grpSpPr>
      <p:grpSp>
        <p:nvGrpSpPr>
          <p:cNvPr id="2879" name="Google Shape;2879;p105"/>
          <p:cNvGrpSpPr/>
          <p:nvPr/>
        </p:nvGrpSpPr>
        <p:grpSpPr>
          <a:xfrm>
            <a:off x="1237488" y="1767839"/>
            <a:ext cx="2237232" cy="3291839"/>
            <a:chOff x="1237488" y="1767839"/>
            <a:chExt cx="2237232" cy="3291839"/>
          </a:xfrm>
        </p:grpSpPr>
        <p:pic>
          <p:nvPicPr>
            <p:cNvPr id="2880" name="Google Shape;2880;p105"/>
            <p:cNvPicPr preferRelativeResize="0"/>
            <p:nvPr/>
          </p:nvPicPr>
          <p:blipFill rotWithShape="1">
            <a:blip r:embed="rId3">
              <a:alphaModFix/>
            </a:blip>
            <a:srcRect b="0" l="0" r="0" t="0"/>
            <a:stretch/>
          </p:blipFill>
          <p:spPr>
            <a:xfrm>
              <a:off x="1237488" y="1767839"/>
              <a:ext cx="2237232" cy="3291839"/>
            </a:xfrm>
            <a:prstGeom prst="rect">
              <a:avLst/>
            </a:prstGeom>
            <a:noFill/>
            <a:ln>
              <a:noFill/>
            </a:ln>
          </p:spPr>
        </p:pic>
        <p:pic>
          <p:nvPicPr>
            <p:cNvPr id="2881" name="Google Shape;2881;p105"/>
            <p:cNvPicPr preferRelativeResize="0"/>
            <p:nvPr/>
          </p:nvPicPr>
          <p:blipFill rotWithShape="1">
            <a:blip r:embed="rId4">
              <a:alphaModFix/>
            </a:blip>
            <a:srcRect b="0" l="0" r="0" t="0"/>
            <a:stretch/>
          </p:blipFill>
          <p:spPr>
            <a:xfrm>
              <a:off x="1262329" y="1793335"/>
              <a:ext cx="2132924" cy="3186551"/>
            </a:xfrm>
            <a:prstGeom prst="rect">
              <a:avLst/>
            </a:prstGeom>
            <a:noFill/>
            <a:ln>
              <a:noFill/>
            </a:ln>
          </p:spPr>
        </p:pic>
      </p:grpSp>
      <p:grpSp>
        <p:nvGrpSpPr>
          <p:cNvPr id="2882" name="Google Shape;2882;p105"/>
          <p:cNvGrpSpPr/>
          <p:nvPr/>
        </p:nvGrpSpPr>
        <p:grpSpPr>
          <a:xfrm>
            <a:off x="1197863" y="5334000"/>
            <a:ext cx="9851136" cy="1051560"/>
            <a:chOff x="1197863" y="5334000"/>
            <a:chExt cx="9851136" cy="1051560"/>
          </a:xfrm>
        </p:grpSpPr>
        <p:pic>
          <p:nvPicPr>
            <p:cNvPr id="2883" name="Google Shape;2883;p105"/>
            <p:cNvPicPr preferRelativeResize="0"/>
            <p:nvPr/>
          </p:nvPicPr>
          <p:blipFill rotWithShape="1">
            <a:blip r:embed="rId5">
              <a:alphaModFix/>
            </a:blip>
            <a:srcRect b="0" l="0" r="0" t="0"/>
            <a:stretch/>
          </p:blipFill>
          <p:spPr>
            <a:xfrm>
              <a:off x="1197863" y="5334000"/>
              <a:ext cx="9851136" cy="1051560"/>
            </a:xfrm>
            <a:prstGeom prst="rect">
              <a:avLst/>
            </a:prstGeom>
            <a:noFill/>
            <a:ln>
              <a:noFill/>
            </a:ln>
          </p:spPr>
        </p:pic>
        <p:sp>
          <p:nvSpPr>
            <p:cNvPr id="2884" name="Google Shape;2884;p105"/>
            <p:cNvSpPr/>
            <p:nvPr/>
          </p:nvSpPr>
          <p:spPr>
            <a:xfrm>
              <a:off x="1262329" y="5361279"/>
              <a:ext cx="9720580" cy="922019"/>
            </a:xfrm>
            <a:custGeom>
              <a:rect b="b" l="l" r="r" t="t"/>
              <a:pathLst>
                <a:path extrusionOk="0" h="922020" w="9720580">
                  <a:moveTo>
                    <a:pt x="9720169" y="0"/>
                  </a:moveTo>
                  <a:lnTo>
                    <a:pt x="360540" y="0"/>
                  </a:lnTo>
                  <a:lnTo>
                    <a:pt x="311617" y="3291"/>
                  </a:lnTo>
                  <a:lnTo>
                    <a:pt x="264694" y="12878"/>
                  </a:lnTo>
                  <a:lnTo>
                    <a:pt x="220202" y="28333"/>
                  </a:lnTo>
                  <a:lnTo>
                    <a:pt x="178569" y="49224"/>
                  </a:lnTo>
                  <a:lnTo>
                    <a:pt x="140225" y="75123"/>
                  </a:lnTo>
                  <a:lnTo>
                    <a:pt x="105600" y="105600"/>
                  </a:lnTo>
                  <a:lnTo>
                    <a:pt x="75123" y="140225"/>
                  </a:lnTo>
                  <a:lnTo>
                    <a:pt x="49224" y="178569"/>
                  </a:lnTo>
                  <a:lnTo>
                    <a:pt x="28333" y="220202"/>
                  </a:lnTo>
                  <a:lnTo>
                    <a:pt x="12878" y="264695"/>
                  </a:lnTo>
                  <a:lnTo>
                    <a:pt x="3291" y="311618"/>
                  </a:lnTo>
                  <a:lnTo>
                    <a:pt x="0" y="360541"/>
                  </a:lnTo>
                  <a:lnTo>
                    <a:pt x="0" y="921705"/>
                  </a:lnTo>
                  <a:lnTo>
                    <a:pt x="9359627" y="921705"/>
                  </a:lnTo>
                  <a:lnTo>
                    <a:pt x="9408550" y="918413"/>
                  </a:lnTo>
                  <a:lnTo>
                    <a:pt x="9455473" y="908826"/>
                  </a:lnTo>
                  <a:lnTo>
                    <a:pt x="9499966" y="893371"/>
                  </a:lnTo>
                  <a:lnTo>
                    <a:pt x="9541599" y="872480"/>
                  </a:lnTo>
                  <a:lnTo>
                    <a:pt x="9579943" y="846581"/>
                  </a:lnTo>
                  <a:lnTo>
                    <a:pt x="9614568" y="816104"/>
                  </a:lnTo>
                  <a:lnTo>
                    <a:pt x="9645045" y="781479"/>
                  </a:lnTo>
                  <a:lnTo>
                    <a:pt x="9670944" y="743135"/>
                  </a:lnTo>
                  <a:lnTo>
                    <a:pt x="9691835" y="701502"/>
                  </a:lnTo>
                  <a:lnTo>
                    <a:pt x="9707290" y="657009"/>
                  </a:lnTo>
                  <a:lnTo>
                    <a:pt x="9716877" y="610086"/>
                  </a:lnTo>
                  <a:lnTo>
                    <a:pt x="9720169" y="561163"/>
                  </a:lnTo>
                  <a:lnTo>
                    <a:pt x="972016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885" name="Google Shape;2885;p105"/>
            <p:cNvPicPr preferRelativeResize="0"/>
            <p:nvPr/>
          </p:nvPicPr>
          <p:blipFill rotWithShape="1">
            <a:blip r:embed="rId6">
              <a:alphaModFix/>
            </a:blip>
            <a:srcRect b="0" l="0" r="0" t="0"/>
            <a:stretch/>
          </p:blipFill>
          <p:spPr>
            <a:xfrm>
              <a:off x="1320243" y="5473804"/>
              <a:ext cx="689471" cy="715008"/>
            </a:xfrm>
            <a:prstGeom prst="rect">
              <a:avLst/>
            </a:prstGeom>
            <a:noFill/>
            <a:ln>
              <a:noFill/>
            </a:ln>
          </p:spPr>
        </p:pic>
      </p:grpSp>
      <p:sp>
        <p:nvSpPr>
          <p:cNvPr id="2886" name="Google Shape;2886;p105"/>
          <p:cNvSpPr txBox="1"/>
          <p:nvPr/>
        </p:nvSpPr>
        <p:spPr>
          <a:xfrm>
            <a:off x="2141285" y="5378196"/>
            <a:ext cx="8547100" cy="792480"/>
          </a:xfrm>
          <a:prstGeom prst="rect">
            <a:avLst/>
          </a:prstGeom>
          <a:noFill/>
          <a:ln>
            <a:noFill/>
          </a:ln>
        </p:spPr>
        <p:txBody>
          <a:bodyPr anchorCtr="0" anchor="t" bIns="0" lIns="0" spcFirstLastPara="1" rIns="0" wrap="square" tIns="12700">
            <a:spAutoFit/>
          </a:bodyPr>
          <a:lstStyle/>
          <a:p>
            <a:pPr indent="0" lvl="0" marL="14604" marR="0" rtl="0" algn="l">
              <a:lnSpc>
                <a:spcPct val="115500"/>
              </a:lnSpc>
              <a:spcBef>
                <a:spcPts val="0"/>
              </a:spcBef>
              <a:spcAft>
                <a:spcPts val="0"/>
              </a:spcAft>
              <a:buClr>
                <a:srgbClr val="FFC000"/>
              </a:buClr>
              <a:buSzPts val="2000"/>
              <a:buFont typeface="Calibri"/>
              <a:buNone/>
            </a:pPr>
            <a:r>
              <a:rPr b="1" i="0" lang="en-US" sz="2000" u="none" cap="none" strike="noStrike">
                <a:solidFill>
                  <a:srgbClr val="FFC000"/>
                </a:solidFill>
                <a:latin typeface="Calibri"/>
                <a:ea typeface="Calibri"/>
                <a:cs typeface="Calibri"/>
                <a:sym typeface="Calibri"/>
              </a:rPr>
              <a:t>PRO TIP:</a:t>
            </a:r>
            <a:endParaRPr b="0" i="0" sz="2000" u="none" cap="none" strike="noStrike">
              <a:solidFill>
                <a:srgbClr val="000000"/>
              </a:solidFill>
              <a:latin typeface="Calibri"/>
              <a:ea typeface="Calibri"/>
              <a:cs typeface="Calibri"/>
              <a:sym typeface="Calibri"/>
            </a:endParaRPr>
          </a:p>
          <a:p>
            <a:pPr indent="0" lvl="0" marL="12700" marR="0" rtl="0" algn="l">
              <a:lnSpc>
                <a:spcPct val="113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Quick measures can be a great learning tool for beginners or for building more complex formulas but use</a:t>
            </a:r>
            <a:endParaRPr b="0" i="0" sz="1600" u="none" cap="none" strike="noStrike">
              <a:solidFill>
                <a:srgbClr val="000000"/>
              </a:solidFill>
              <a:latin typeface="Calibri"/>
              <a:ea typeface="Calibri"/>
              <a:cs typeface="Calibri"/>
              <a:sym typeface="Calibri"/>
            </a:endParaRPr>
          </a:p>
          <a:p>
            <a:pPr indent="0" lvl="0" marL="12700" marR="0" rtl="0" algn="l">
              <a:lnSpc>
                <a:spcPct val="119375"/>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them with caution; </a:t>
            </a:r>
            <a:r>
              <a:rPr b="1" i="0" lang="en-US" sz="1600" u="none" cap="none" strike="noStrike">
                <a:solidFill>
                  <a:srgbClr val="000000"/>
                </a:solidFill>
                <a:latin typeface="Calibri"/>
                <a:ea typeface="Calibri"/>
                <a:cs typeface="Calibri"/>
                <a:sym typeface="Calibri"/>
              </a:rPr>
              <a:t>mastering DAX requires a deep understanding of the underlying theory</a:t>
            </a:r>
            <a:r>
              <a:rPr b="0" i="0" lang="en-US" sz="1600" u="none" cap="none" strike="noStrike">
                <a:solidFill>
                  <a:srgbClr val="000000"/>
                </a:solidFill>
                <a:latin typeface="Calibri"/>
                <a:ea typeface="Calibri"/>
                <a:cs typeface="Calibri"/>
                <a:sym typeface="Calibri"/>
              </a:rPr>
              <a:t>!</a:t>
            </a:r>
            <a:endParaRPr b="0" i="0" sz="1600" u="none" cap="none" strike="noStrike">
              <a:solidFill>
                <a:srgbClr val="000000"/>
              </a:solidFill>
              <a:latin typeface="Calibri"/>
              <a:ea typeface="Calibri"/>
              <a:cs typeface="Calibri"/>
              <a:sym typeface="Calibri"/>
            </a:endParaRPr>
          </a:p>
        </p:txBody>
      </p:sp>
      <p:sp>
        <p:nvSpPr>
          <p:cNvPr id="2887" name="Google Shape;2887;p105"/>
          <p:cNvSpPr txBox="1"/>
          <p:nvPr>
            <p:ph type="title"/>
          </p:nvPr>
        </p:nvSpPr>
        <p:spPr>
          <a:xfrm>
            <a:off x="4591272" y="242315"/>
            <a:ext cx="300926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QUICK MEASURES</a:t>
            </a:r>
            <a:endParaRPr/>
          </a:p>
        </p:txBody>
      </p:sp>
      <p:pic>
        <p:nvPicPr>
          <p:cNvPr id="2888" name="Google Shape;2888;p105"/>
          <p:cNvPicPr preferRelativeResize="0"/>
          <p:nvPr/>
        </p:nvPicPr>
        <p:blipFill rotWithShape="1">
          <a:blip r:embed="rId7">
            <a:alphaModFix/>
          </a:blip>
          <a:srcRect b="0" l="0" r="0" t="0"/>
          <a:stretch/>
        </p:blipFill>
        <p:spPr>
          <a:xfrm>
            <a:off x="0" y="806332"/>
            <a:ext cx="12192000" cy="45720"/>
          </a:xfrm>
          <a:prstGeom prst="rect">
            <a:avLst/>
          </a:prstGeom>
          <a:noFill/>
          <a:ln>
            <a:noFill/>
          </a:ln>
        </p:spPr>
      </p:pic>
      <p:grpSp>
        <p:nvGrpSpPr>
          <p:cNvPr id="2889" name="Google Shape;2889;p105"/>
          <p:cNvGrpSpPr/>
          <p:nvPr/>
        </p:nvGrpSpPr>
        <p:grpSpPr>
          <a:xfrm>
            <a:off x="1286255" y="2370311"/>
            <a:ext cx="2295268" cy="446041"/>
            <a:chOff x="1286255" y="2370311"/>
            <a:chExt cx="2295268" cy="446041"/>
          </a:xfrm>
        </p:grpSpPr>
        <p:pic>
          <p:nvPicPr>
            <p:cNvPr id="2890" name="Google Shape;2890;p105"/>
            <p:cNvPicPr preferRelativeResize="0"/>
            <p:nvPr/>
          </p:nvPicPr>
          <p:blipFill rotWithShape="1">
            <a:blip r:embed="rId8">
              <a:alphaModFix/>
            </a:blip>
            <a:srcRect b="0" l="0" r="0" t="0"/>
            <a:stretch/>
          </p:blipFill>
          <p:spPr>
            <a:xfrm>
              <a:off x="1286255" y="2432304"/>
              <a:ext cx="783336" cy="384048"/>
            </a:xfrm>
            <a:prstGeom prst="rect">
              <a:avLst/>
            </a:prstGeom>
            <a:noFill/>
            <a:ln>
              <a:noFill/>
            </a:ln>
          </p:spPr>
        </p:pic>
        <p:sp>
          <p:nvSpPr>
            <p:cNvPr id="2891" name="Google Shape;2891;p105"/>
            <p:cNvSpPr/>
            <p:nvPr/>
          </p:nvSpPr>
          <p:spPr>
            <a:xfrm>
              <a:off x="1325093" y="2471741"/>
              <a:ext cx="654050" cy="252095"/>
            </a:xfrm>
            <a:custGeom>
              <a:rect b="b" l="l" r="r" t="t"/>
              <a:pathLst>
                <a:path extrusionOk="0" h="252094" w="654050">
                  <a:moveTo>
                    <a:pt x="653432" y="0"/>
                  </a:moveTo>
                  <a:lnTo>
                    <a:pt x="0" y="0"/>
                  </a:lnTo>
                  <a:lnTo>
                    <a:pt x="0" y="252098"/>
                  </a:lnTo>
                  <a:lnTo>
                    <a:pt x="653432" y="252098"/>
                  </a:lnTo>
                  <a:lnTo>
                    <a:pt x="653432"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92" name="Google Shape;2892;p105"/>
            <p:cNvSpPr/>
            <p:nvPr/>
          </p:nvSpPr>
          <p:spPr>
            <a:xfrm>
              <a:off x="1979418" y="2370311"/>
              <a:ext cx="1602105" cy="147955"/>
            </a:xfrm>
            <a:custGeom>
              <a:rect b="b" l="l" r="r" t="t"/>
              <a:pathLst>
                <a:path extrusionOk="0" h="147955" w="1602104">
                  <a:moveTo>
                    <a:pt x="1175696" y="23262"/>
                  </a:moveTo>
                  <a:lnTo>
                    <a:pt x="1070662" y="24237"/>
                  </a:lnTo>
                  <a:lnTo>
                    <a:pt x="966734" y="26363"/>
                  </a:lnTo>
                  <a:lnTo>
                    <a:pt x="864111" y="29870"/>
                  </a:lnTo>
                  <a:lnTo>
                    <a:pt x="763022" y="34988"/>
                  </a:lnTo>
                  <a:lnTo>
                    <a:pt x="663637" y="41873"/>
                  </a:lnTo>
                  <a:lnTo>
                    <a:pt x="565834" y="50366"/>
                  </a:lnTo>
                  <a:lnTo>
                    <a:pt x="468433" y="60350"/>
                  </a:lnTo>
                  <a:lnTo>
                    <a:pt x="374086" y="71260"/>
                  </a:lnTo>
                  <a:lnTo>
                    <a:pt x="186103" y="95812"/>
                  </a:lnTo>
                  <a:lnTo>
                    <a:pt x="0" y="122189"/>
                  </a:lnTo>
                  <a:lnTo>
                    <a:pt x="3563" y="147337"/>
                  </a:lnTo>
                  <a:lnTo>
                    <a:pt x="189465" y="120989"/>
                  </a:lnTo>
                  <a:lnTo>
                    <a:pt x="377107" y="96481"/>
                  </a:lnTo>
                  <a:lnTo>
                    <a:pt x="472081" y="85497"/>
                  </a:lnTo>
                  <a:lnTo>
                    <a:pt x="568151" y="75662"/>
                  </a:lnTo>
                  <a:lnTo>
                    <a:pt x="665519" y="67204"/>
                  </a:lnTo>
                  <a:lnTo>
                    <a:pt x="764457" y="60350"/>
                  </a:lnTo>
                  <a:lnTo>
                    <a:pt x="865116" y="55251"/>
                  </a:lnTo>
                  <a:lnTo>
                    <a:pt x="967366" y="51756"/>
                  </a:lnTo>
                  <a:lnTo>
                    <a:pt x="1070986" y="49636"/>
                  </a:lnTo>
                  <a:lnTo>
                    <a:pt x="1175821" y="48662"/>
                  </a:lnTo>
                  <a:lnTo>
                    <a:pt x="1525667" y="48662"/>
                  </a:lnTo>
                  <a:lnTo>
                    <a:pt x="1525929" y="25397"/>
                  </a:lnTo>
                  <a:lnTo>
                    <a:pt x="1175696" y="23262"/>
                  </a:lnTo>
                  <a:close/>
                </a:path>
                <a:path extrusionOk="0" h="147955" w="1602104">
                  <a:moveTo>
                    <a:pt x="1525642" y="50796"/>
                  </a:moveTo>
                  <a:lnTo>
                    <a:pt x="1525356" y="76194"/>
                  </a:lnTo>
                  <a:lnTo>
                    <a:pt x="1577325" y="50939"/>
                  </a:lnTo>
                  <a:lnTo>
                    <a:pt x="1538342" y="50939"/>
                  </a:lnTo>
                  <a:lnTo>
                    <a:pt x="1525642" y="50796"/>
                  </a:lnTo>
                  <a:close/>
                </a:path>
                <a:path extrusionOk="0" h="147955" w="1602104">
                  <a:moveTo>
                    <a:pt x="1525929" y="25397"/>
                  </a:moveTo>
                  <a:lnTo>
                    <a:pt x="1525642" y="50796"/>
                  </a:lnTo>
                  <a:lnTo>
                    <a:pt x="1538342" y="50939"/>
                  </a:lnTo>
                  <a:lnTo>
                    <a:pt x="1538629" y="25540"/>
                  </a:lnTo>
                  <a:lnTo>
                    <a:pt x="1525929" y="25397"/>
                  </a:lnTo>
                  <a:close/>
                </a:path>
                <a:path extrusionOk="0" h="147955" w="1602104">
                  <a:moveTo>
                    <a:pt x="1526216" y="0"/>
                  </a:moveTo>
                  <a:lnTo>
                    <a:pt x="1525929" y="25397"/>
                  </a:lnTo>
                  <a:lnTo>
                    <a:pt x="1538629" y="25540"/>
                  </a:lnTo>
                  <a:lnTo>
                    <a:pt x="1538342" y="50939"/>
                  </a:lnTo>
                  <a:lnTo>
                    <a:pt x="1577325" y="50939"/>
                  </a:lnTo>
                  <a:lnTo>
                    <a:pt x="1601981" y="38957"/>
                  </a:lnTo>
                  <a:lnTo>
                    <a:pt x="1526216" y="0"/>
                  </a:lnTo>
                  <a:close/>
                </a:path>
                <a:path extrusionOk="0" h="147955" w="1602104">
                  <a:moveTo>
                    <a:pt x="1525660" y="49240"/>
                  </a:moveTo>
                  <a:lnTo>
                    <a:pt x="1387822" y="49240"/>
                  </a:lnTo>
                  <a:lnTo>
                    <a:pt x="1525642" y="50796"/>
                  </a:lnTo>
                  <a:lnTo>
                    <a:pt x="1525660" y="49240"/>
                  </a:lnTo>
                  <a:close/>
                </a:path>
                <a:path extrusionOk="0" h="147955" w="1602104">
                  <a:moveTo>
                    <a:pt x="1525667" y="48662"/>
                  </a:moveTo>
                  <a:lnTo>
                    <a:pt x="1175821" y="48662"/>
                  </a:lnTo>
                  <a:lnTo>
                    <a:pt x="1387932" y="49241"/>
                  </a:lnTo>
                  <a:lnTo>
                    <a:pt x="1525660" y="49240"/>
                  </a:lnTo>
                  <a:lnTo>
                    <a:pt x="1525667" y="48662"/>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893" name="Google Shape;2893;p105"/>
          <p:cNvSpPr txBox="1"/>
          <p:nvPr/>
        </p:nvSpPr>
        <p:spPr>
          <a:xfrm>
            <a:off x="3682408" y="2275332"/>
            <a:ext cx="3688715" cy="671830"/>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Quick measure </a:t>
            </a:r>
            <a:r>
              <a:rPr b="1" i="0" lang="en-US" sz="1400" u="none" cap="none" strike="noStrike">
                <a:solidFill>
                  <a:srgbClr val="FFC000"/>
                </a:solidFill>
                <a:latin typeface="Calibri"/>
                <a:ea typeface="Calibri"/>
                <a:cs typeface="Calibri"/>
                <a:sym typeface="Calibri"/>
              </a:rPr>
              <a:t>calculations </a:t>
            </a:r>
            <a:r>
              <a:rPr b="0" i="0" lang="en-US" sz="1400" u="none" cap="none" strike="noStrike">
                <a:solidFill>
                  <a:srgbClr val="000000"/>
                </a:solidFill>
                <a:latin typeface="Calibri"/>
                <a:ea typeface="Calibri"/>
                <a:cs typeface="Calibri"/>
                <a:sym typeface="Calibri"/>
              </a:rPr>
              <a:t>can be used to build  measures using </a:t>
            </a:r>
            <a:r>
              <a:rPr b="1" i="0" lang="en-US" sz="1400" u="none" cap="none" strike="noStrike">
                <a:solidFill>
                  <a:srgbClr val="000000"/>
                </a:solidFill>
                <a:latin typeface="Calibri"/>
                <a:ea typeface="Calibri"/>
                <a:cs typeface="Calibri"/>
                <a:sym typeface="Calibri"/>
              </a:rPr>
              <a:t>predefined templates </a:t>
            </a:r>
            <a:r>
              <a:rPr b="0" i="1" lang="en-US" sz="1400" u="none" cap="none" strike="noStrike">
                <a:solidFill>
                  <a:srgbClr val="000000"/>
                </a:solidFill>
                <a:latin typeface="Calibri"/>
                <a:ea typeface="Calibri"/>
                <a:cs typeface="Calibri"/>
                <a:sym typeface="Calibri"/>
              </a:rPr>
              <a:t>(weighted  averages, percent difference, time intelligence, etc.)</a:t>
            </a:r>
            <a:endParaRPr b="0" i="0" sz="1400" u="none" cap="none" strike="noStrike">
              <a:solidFill>
                <a:srgbClr val="000000"/>
              </a:solidFill>
              <a:latin typeface="Calibri"/>
              <a:ea typeface="Calibri"/>
              <a:cs typeface="Calibri"/>
              <a:sym typeface="Calibri"/>
            </a:endParaRPr>
          </a:p>
        </p:txBody>
      </p:sp>
      <p:sp>
        <p:nvSpPr>
          <p:cNvPr id="2894" name="Google Shape;2894;p105"/>
          <p:cNvSpPr txBox="1"/>
          <p:nvPr/>
        </p:nvSpPr>
        <p:spPr>
          <a:xfrm>
            <a:off x="563372" y="1117091"/>
            <a:ext cx="1072134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Quick measures </a:t>
            </a:r>
            <a:r>
              <a:rPr b="0" i="0" lang="en-US" sz="2000" u="none" cap="none" strike="noStrike">
                <a:solidFill>
                  <a:srgbClr val="000000"/>
                </a:solidFill>
                <a:latin typeface="Calibri"/>
                <a:ea typeface="Calibri"/>
                <a:cs typeface="Calibri"/>
                <a:sym typeface="Calibri"/>
              </a:rPr>
              <a:t>automatically create formulas based on pre-built templates or natural language prompts</a:t>
            </a:r>
            <a:endParaRPr b="0" i="0" sz="2000" u="none" cap="none" strike="noStrike">
              <a:solidFill>
                <a:srgbClr val="000000"/>
              </a:solidFill>
              <a:latin typeface="Calibri"/>
              <a:ea typeface="Calibri"/>
              <a:cs typeface="Calibri"/>
              <a:sym typeface="Calibri"/>
            </a:endParaRPr>
          </a:p>
        </p:txBody>
      </p:sp>
      <p:grpSp>
        <p:nvGrpSpPr>
          <p:cNvPr id="2895" name="Google Shape;2895;p105"/>
          <p:cNvGrpSpPr/>
          <p:nvPr/>
        </p:nvGrpSpPr>
        <p:grpSpPr>
          <a:xfrm>
            <a:off x="8275319" y="1813560"/>
            <a:ext cx="2785872" cy="3288791"/>
            <a:chOff x="8275319" y="1813560"/>
            <a:chExt cx="2785872" cy="3288791"/>
          </a:xfrm>
        </p:grpSpPr>
        <p:pic>
          <p:nvPicPr>
            <p:cNvPr id="2896" name="Google Shape;2896;p105"/>
            <p:cNvPicPr preferRelativeResize="0"/>
            <p:nvPr/>
          </p:nvPicPr>
          <p:blipFill rotWithShape="1">
            <a:blip r:embed="rId9">
              <a:alphaModFix/>
            </a:blip>
            <a:srcRect b="0" l="0" r="0" t="0"/>
            <a:stretch/>
          </p:blipFill>
          <p:spPr>
            <a:xfrm>
              <a:off x="8275319" y="1813560"/>
              <a:ext cx="2785872" cy="3288791"/>
            </a:xfrm>
            <a:prstGeom prst="rect">
              <a:avLst/>
            </a:prstGeom>
            <a:noFill/>
            <a:ln>
              <a:noFill/>
            </a:ln>
          </p:spPr>
        </p:pic>
        <p:pic>
          <p:nvPicPr>
            <p:cNvPr id="2897" name="Google Shape;2897;p105"/>
            <p:cNvPicPr preferRelativeResize="0"/>
            <p:nvPr/>
          </p:nvPicPr>
          <p:blipFill rotWithShape="1">
            <a:blip r:embed="rId10">
              <a:alphaModFix/>
            </a:blip>
            <a:srcRect b="0" l="0" r="0" t="0"/>
            <a:stretch/>
          </p:blipFill>
          <p:spPr>
            <a:xfrm>
              <a:off x="8299612" y="1837870"/>
              <a:ext cx="2682886" cy="3186553"/>
            </a:xfrm>
            <a:prstGeom prst="rect">
              <a:avLst/>
            </a:prstGeom>
            <a:noFill/>
            <a:ln>
              <a:noFill/>
            </a:ln>
          </p:spPr>
        </p:pic>
      </p:grpSp>
      <p:sp>
        <p:nvSpPr>
          <p:cNvPr id="2898" name="Google Shape;2898;p105"/>
          <p:cNvSpPr txBox="1"/>
          <p:nvPr/>
        </p:nvSpPr>
        <p:spPr>
          <a:xfrm>
            <a:off x="3998921" y="3534155"/>
            <a:ext cx="4020820" cy="671830"/>
          </a:xfrm>
          <a:prstGeom prst="rect">
            <a:avLst/>
          </a:prstGeom>
          <a:noFill/>
          <a:ln>
            <a:noFill/>
          </a:ln>
        </p:spPr>
        <p:txBody>
          <a:bodyPr anchorCtr="0" anchor="t" bIns="0" lIns="0" spcFirstLastPara="1" rIns="0" wrap="square" tIns="9525">
            <a:spAutoFit/>
          </a:bodyPr>
          <a:lstStyle/>
          <a:p>
            <a:pPr indent="635635" lvl="0" marL="12700" marR="5080" rtl="0" algn="r">
              <a:lnSpc>
                <a:spcPct val="1014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Quick measure </a:t>
            </a:r>
            <a:r>
              <a:rPr b="1" i="0" lang="en-US" sz="1400" u="none" cap="none" strike="noStrike">
                <a:solidFill>
                  <a:srgbClr val="FFC000"/>
                </a:solidFill>
                <a:latin typeface="Calibri"/>
                <a:ea typeface="Calibri"/>
                <a:cs typeface="Calibri"/>
                <a:sym typeface="Calibri"/>
              </a:rPr>
              <a:t>suggestions </a:t>
            </a:r>
            <a:r>
              <a:rPr b="0" i="0" lang="en-US" sz="1400" u="none" cap="none" strike="noStrike">
                <a:solidFill>
                  <a:srgbClr val="000000"/>
                </a:solidFill>
                <a:latin typeface="Calibri"/>
                <a:ea typeface="Calibri"/>
                <a:cs typeface="Calibri"/>
                <a:sym typeface="Calibri"/>
              </a:rPr>
              <a:t>can be used to find  suggested measures based on </a:t>
            </a:r>
            <a:r>
              <a:rPr b="1" i="0" lang="en-US" sz="1400" u="none" cap="none" strike="noStrike">
                <a:solidFill>
                  <a:srgbClr val="000000"/>
                </a:solidFill>
                <a:latin typeface="Calibri"/>
                <a:ea typeface="Calibri"/>
                <a:cs typeface="Calibri"/>
                <a:sym typeface="Calibri"/>
              </a:rPr>
              <a:t>natural language queries  </a:t>
            </a:r>
            <a:r>
              <a:rPr b="0" i="1" lang="en-US" sz="1400" u="none" cap="none" strike="noStrike">
                <a:solidFill>
                  <a:srgbClr val="000000"/>
                </a:solidFill>
                <a:latin typeface="Calibri"/>
                <a:ea typeface="Calibri"/>
                <a:cs typeface="Calibri"/>
                <a:sym typeface="Calibri"/>
              </a:rPr>
              <a:t>(i.e. “sum of quantity sold by calendar year”)</a:t>
            </a:r>
            <a:endParaRPr b="0" i="0" sz="1400" u="none" cap="none" strike="noStrike">
              <a:solidFill>
                <a:srgbClr val="000000"/>
              </a:solidFill>
              <a:latin typeface="Calibri"/>
              <a:ea typeface="Calibri"/>
              <a:cs typeface="Calibri"/>
              <a:sym typeface="Calibri"/>
            </a:endParaRPr>
          </a:p>
        </p:txBody>
      </p:sp>
      <p:grpSp>
        <p:nvGrpSpPr>
          <p:cNvPr id="2899" name="Google Shape;2899;p105"/>
          <p:cNvGrpSpPr/>
          <p:nvPr/>
        </p:nvGrpSpPr>
        <p:grpSpPr>
          <a:xfrm>
            <a:off x="7810500" y="2673095"/>
            <a:ext cx="2290570" cy="837968"/>
            <a:chOff x="7810500" y="2673095"/>
            <a:chExt cx="2290570" cy="837968"/>
          </a:xfrm>
        </p:grpSpPr>
        <p:pic>
          <p:nvPicPr>
            <p:cNvPr id="2900" name="Google Shape;2900;p105"/>
            <p:cNvPicPr preferRelativeResize="0"/>
            <p:nvPr/>
          </p:nvPicPr>
          <p:blipFill rotWithShape="1">
            <a:blip r:embed="rId11">
              <a:alphaModFix/>
            </a:blip>
            <a:srcRect b="0" l="0" r="0" t="0"/>
            <a:stretch/>
          </p:blipFill>
          <p:spPr>
            <a:xfrm>
              <a:off x="9159239" y="2673095"/>
              <a:ext cx="941831" cy="481584"/>
            </a:xfrm>
            <a:prstGeom prst="rect">
              <a:avLst/>
            </a:prstGeom>
            <a:noFill/>
            <a:ln>
              <a:noFill/>
            </a:ln>
          </p:spPr>
        </p:pic>
        <p:sp>
          <p:nvSpPr>
            <p:cNvPr id="2901" name="Google Shape;2901;p105"/>
            <p:cNvSpPr/>
            <p:nvPr/>
          </p:nvSpPr>
          <p:spPr>
            <a:xfrm>
              <a:off x="9197169" y="2712189"/>
              <a:ext cx="810895" cy="349250"/>
            </a:xfrm>
            <a:custGeom>
              <a:rect b="b" l="l" r="r" t="t"/>
              <a:pathLst>
                <a:path extrusionOk="0" h="349250" w="810895">
                  <a:moveTo>
                    <a:pt x="810837" y="0"/>
                  </a:moveTo>
                  <a:lnTo>
                    <a:pt x="0" y="0"/>
                  </a:lnTo>
                  <a:lnTo>
                    <a:pt x="0" y="349131"/>
                  </a:lnTo>
                  <a:lnTo>
                    <a:pt x="810837" y="349131"/>
                  </a:lnTo>
                  <a:lnTo>
                    <a:pt x="810837"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02" name="Google Shape;2902;p105"/>
            <p:cNvSpPr/>
            <p:nvPr/>
          </p:nvSpPr>
          <p:spPr>
            <a:xfrm>
              <a:off x="7810500" y="2959248"/>
              <a:ext cx="1402715" cy="551815"/>
            </a:xfrm>
            <a:custGeom>
              <a:rect b="b" l="l" r="r" t="t"/>
              <a:pathLst>
                <a:path extrusionOk="0" h="551814" w="1402715">
                  <a:moveTo>
                    <a:pt x="2395" y="466520"/>
                  </a:moveTo>
                  <a:lnTo>
                    <a:pt x="0" y="551681"/>
                  </a:lnTo>
                  <a:lnTo>
                    <a:pt x="69565" y="502502"/>
                  </a:lnTo>
                  <a:lnTo>
                    <a:pt x="68413" y="501884"/>
                  </a:lnTo>
                  <a:lnTo>
                    <a:pt x="41079" y="501884"/>
                  </a:lnTo>
                  <a:lnTo>
                    <a:pt x="18888" y="489527"/>
                  </a:lnTo>
                  <a:lnTo>
                    <a:pt x="24966" y="478611"/>
                  </a:lnTo>
                  <a:lnTo>
                    <a:pt x="2395" y="466520"/>
                  </a:lnTo>
                  <a:close/>
                </a:path>
                <a:path extrusionOk="0" h="551814" w="1402715">
                  <a:moveTo>
                    <a:pt x="24966" y="478611"/>
                  </a:moveTo>
                  <a:lnTo>
                    <a:pt x="18888" y="489527"/>
                  </a:lnTo>
                  <a:lnTo>
                    <a:pt x="41079" y="501884"/>
                  </a:lnTo>
                  <a:lnTo>
                    <a:pt x="47359" y="490606"/>
                  </a:lnTo>
                  <a:lnTo>
                    <a:pt x="24966" y="478611"/>
                  </a:lnTo>
                  <a:close/>
                </a:path>
                <a:path extrusionOk="0" h="551814" w="1402715">
                  <a:moveTo>
                    <a:pt x="47359" y="490606"/>
                  </a:moveTo>
                  <a:lnTo>
                    <a:pt x="41079" y="501884"/>
                  </a:lnTo>
                  <a:lnTo>
                    <a:pt x="68413" y="501884"/>
                  </a:lnTo>
                  <a:lnTo>
                    <a:pt x="47359" y="490606"/>
                  </a:lnTo>
                  <a:close/>
                </a:path>
                <a:path extrusionOk="0" h="551814" w="1402715">
                  <a:moveTo>
                    <a:pt x="1398228" y="0"/>
                  </a:moveTo>
                  <a:lnTo>
                    <a:pt x="1088623" y="48740"/>
                  </a:lnTo>
                  <a:lnTo>
                    <a:pt x="946447" y="72687"/>
                  </a:lnTo>
                  <a:lnTo>
                    <a:pt x="877998" y="84870"/>
                  </a:lnTo>
                  <a:lnTo>
                    <a:pt x="808720" y="97795"/>
                  </a:lnTo>
                  <a:lnTo>
                    <a:pt x="741445" y="111043"/>
                  </a:lnTo>
                  <a:lnTo>
                    <a:pt x="676435" y="124654"/>
                  </a:lnTo>
                  <a:lnTo>
                    <a:pt x="613939" y="138670"/>
                  </a:lnTo>
                  <a:lnTo>
                    <a:pt x="554210" y="153131"/>
                  </a:lnTo>
                  <a:lnTo>
                    <a:pt x="497493" y="168083"/>
                  </a:lnTo>
                  <a:lnTo>
                    <a:pt x="444032" y="183570"/>
                  </a:lnTo>
                  <a:lnTo>
                    <a:pt x="394069" y="199643"/>
                  </a:lnTo>
                  <a:lnTo>
                    <a:pt x="347850" y="216352"/>
                  </a:lnTo>
                  <a:lnTo>
                    <a:pt x="305556" y="233728"/>
                  </a:lnTo>
                  <a:lnTo>
                    <a:pt x="267044" y="251744"/>
                  </a:lnTo>
                  <a:lnTo>
                    <a:pt x="232068" y="270366"/>
                  </a:lnTo>
                  <a:lnTo>
                    <a:pt x="171748" y="309275"/>
                  </a:lnTo>
                  <a:lnTo>
                    <a:pt x="122671" y="350122"/>
                  </a:lnTo>
                  <a:lnTo>
                    <a:pt x="82927" y="392493"/>
                  </a:lnTo>
                  <a:lnTo>
                    <a:pt x="50571" y="435908"/>
                  </a:lnTo>
                  <a:lnTo>
                    <a:pt x="24966" y="478611"/>
                  </a:lnTo>
                  <a:lnTo>
                    <a:pt x="47359" y="490606"/>
                  </a:lnTo>
                  <a:lnTo>
                    <a:pt x="58090" y="471336"/>
                  </a:lnTo>
                  <a:lnTo>
                    <a:pt x="58460" y="470672"/>
                  </a:lnTo>
                  <a:lnTo>
                    <a:pt x="71510" y="450311"/>
                  </a:lnTo>
                  <a:lnTo>
                    <a:pt x="86145" y="429535"/>
                  </a:lnTo>
                  <a:lnTo>
                    <a:pt x="86517" y="429008"/>
                  </a:lnTo>
                  <a:lnTo>
                    <a:pt x="102243" y="409022"/>
                  </a:lnTo>
                  <a:lnTo>
                    <a:pt x="102678" y="408468"/>
                  </a:lnTo>
                  <a:lnTo>
                    <a:pt x="120059" y="388790"/>
                  </a:lnTo>
                  <a:lnTo>
                    <a:pt x="120550" y="388232"/>
                  </a:lnTo>
                  <a:lnTo>
                    <a:pt x="139862" y="368856"/>
                  </a:lnTo>
                  <a:lnTo>
                    <a:pt x="140399" y="368316"/>
                  </a:lnTo>
                  <a:lnTo>
                    <a:pt x="161923" y="349242"/>
                  </a:lnTo>
                  <a:lnTo>
                    <a:pt x="162491" y="348738"/>
                  </a:lnTo>
                  <a:lnTo>
                    <a:pt x="186510" y="329976"/>
                  </a:lnTo>
                  <a:lnTo>
                    <a:pt x="187095" y="329519"/>
                  </a:lnTo>
                  <a:lnTo>
                    <a:pt x="213897" y="311090"/>
                  </a:lnTo>
                  <a:lnTo>
                    <a:pt x="214483" y="310686"/>
                  </a:lnTo>
                  <a:lnTo>
                    <a:pt x="244351" y="292621"/>
                  </a:lnTo>
                  <a:lnTo>
                    <a:pt x="244925" y="292273"/>
                  </a:lnTo>
                  <a:lnTo>
                    <a:pt x="278140" y="274613"/>
                  </a:lnTo>
                  <a:lnTo>
                    <a:pt x="278691" y="274319"/>
                  </a:lnTo>
                  <a:lnTo>
                    <a:pt x="315524" y="257107"/>
                  </a:lnTo>
                  <a:lnTo>
                    <a:pt x="316045" y="256863"/>
                  </a:lnTo>
                  <a:lnTo>
                    <a:pt x="356771" y="240146"/>
                  </a:lnTo>
                  <a:lnTo>
                    <a:pt x="402088" y="223753"/>
                  </a:lnTo>
                  <a:lnTo>
                    <a:pt x="451294" y="207916"/>
                  </a:lnTo>
                  <a:lnTo>
                    <a:pt x="504131" y="192604"/>
                  </a:lnTo>
                  <a:lnTo>
                    <a:pt x="560325" y="177787"/>
                  </a:lnTo>
                  <a:lnTo>
                    <a:pt x="619612" y="163429"/>
                  </a:lnTo>
                  <a:lnTo>
                    <a:pt x="681735" y="149496"/>
                  </a:lnTo>
                  <a:lnTo>
                    <a:pt x="746430" y="135949"/>
                  </a:lnTo>
                  <a:lnTo>
                    <a:pt x="813444" y="122751"/>
                  </a:lnTo>
                  <a:lnTo>
                    <a:pt x="882516" y="109865"/>
                  </a:lnTo>
                  <a:lnTo>
                    <a:pt x="953395" y="97250"/>
                  </a:lnTo>
                  <a:lnTo>
                    <a:pt x="1025808" y="84870"/>
                  </a:lnTo>
                  <a:lnTo>
                    <a:pt x="1099573" y="72674"/>
                  </a:lnTo>
                  <a:lnTo>
                    <a:pt x="1249821" y="48731"/>
                  </a:lnTo>
                  <a:lnTo>
                    <a:pt x="1402121" y="25100"/>
                  </a:lnTo>
                  <a:lnTo>
                    <a:pt x="1398228" y="0"/>
                  </a:lnTo>
                  <a:close/>
                </a:path>
                <a:path extrusionOk="0" h="551814" w="1402715">
                  <a:moveTo>
                    <a:pt x="58276" y="471002"/>
                  </a:moveTo>
                  <a:lnTo>
                    <a:pt x="58063" y="471336"/>
                  </a:lnTo>
                  <a:lnTo>
                    <a:pt x="58276" y="471002"/>
                  </a:lnTo>
                  <a:close/>
                </a:path>
                <a:path extrusionOk="0" h="551814" w="1402715">
                  <a:moveTo>
                    <a:pt x="58487" y="470672"/>
                  </a:moveTo>
                  <a:lnTo>
                    <a:pt x="58276" y="471002"/>
                  </a:lnTo>
                  <a:lnTo>
                    <a:pt x="58487" y="470672"/>
                  </a:lnTo>
                  <a:close/>
                </a:path>
                <a:path extrusionOk="0" h="551814" w="1402715">
                  <a:moveTo>
                    <a:pt x="71672" y="450057"/>
                  </a:moveTo>
                  <a:lnTo>
                    <a:pt x="71493" y="450311"/>
                  </a:lnTo>
                  <a:lnTo>
                    <a:pt x="71672" y="450057"/>
                  </a:lnTo>
                  <a:close/>
                </a:path>
                <a:path extrusionOk="0" h="551814" w="1402715">
                  <a:moveTo>
                    <a:pt x="86327" y="429278"/>
                  </a:moveTo>
                  <a:lnTo>
                    <a:pt x="86125" y="429535"/>
                  </a:lnTo>
                  <a:lnTo>
                    <a:pt x="86327" y="429278"/>
                  </a:lnTo>
                  <a:close/>
                </a:path>
                <a:path extrusionOk="0" h="551814" w="1402715">
                  <a:moveTo>
                    <a:pt x="86539" y="429008"/>
                  </a:moveTo>
                  <a:lnTo>
                    <a:pt x="86327" y="429278"/>
                  </a:lnTo>
                  <a:lnTo>
                    <a:pt x="86539" y="429008"/>
                  </a:lnTo>
                  <a:close/>
                </a:path>
                <a:path extrusionOk="0" h="551814" w="1402715">
                  <a:moveTo>
                    <a:pt x="102465" y="408739"/>
                  </a:moveTo>
                  <a:lnTo>
                    <a:pt x="102215" y="409022"/>
                  </a:lnTo>
                  <a:lnTo>
                    <a:pt x="102465" y="408739"/>
                  </a:lnTo>
                  <a:close/>
                </a:path>
                <a:path extrusionOk="0" h="551814" w="1402715">
                  <a:moveTo>
                    <a:pt x="102704" y="408468"/>
                  </a:moveTo>
                  <a:lnTo>
                    <a:pt x="102465" y="408739"/>
                  </a:lnTo>
                  <a:lnTo>
                    <a:pt x="102704" y="408468"/>
                  </a:lnTo>
                  <a:close/>
                </a:path>
                <a:path extrusionOk="0" h="551814" w="1402715">
                  <a:moveTo>
                    <a:pt x="120295" y="388522"/>
                  </a:moveTo>
                  <a:lnTo>
                    <a:pt x="120028" y="388790"/>
                  </a:lnTo>
                  <a:lnTo>
                    <a:pt x="120295" y="388522"/>
                  </a:lnTo>
                  <a:close/>
                </a:path>
                <a:path extrusionOk="0" h="551814" w="1402715">
                  <a:moveTo>
                    <a:pt x="120583" y="388232"/>
                  </a:moveTo>
                  <a:lnTo>
                    <a:pt x="120295" y="388522"/>
                  </a:lnTo>
                  <a:lnTo>
                    <a:pt x="120583" y="388232"/>
                  </a:lnTo>
                  <a:close/>
                </a:path>
                <a:path extrusionOk="0" h="551814" w="1402715">
                  <a:moveTo>
                    <a:pt x="140123" y="368594"/>
                  </a:moveTo>
                  <a:lnTo>
                    <a:pt x="139828" y="368856"/>
                  </a:lnTo>
                  <a:lnTo>
                    <a:pt x="140123" y="368594"/>
                  </a:lnTo>
                  <a:close/>
                </a:path>
                <a:path extrusionOk="0" h="551814" w="1402715">
                  <a:moveTo>
                    <a:pt x="140436" y="368316"/>
                  </a:moveTo>
                  <a:lnTo>
                    <a:pt x="140123" y="368594"/>
                  </a:lnTo>
                  <a:lnTo>
                    <a:pt x="140436" y="368316"/>
                  </a:lnTo>
                  <a:close/>
                </a:path>
                <a:path extrusionOk="0" h="551814" w="1402715">
                  <a:moveTo>
                    <a:pt x="162204" y="348993"/>
                  </a:moveTo>
                  <a:lnTo>
                    <a:pt x="161885" y="349242"/>
                  </a:lnTo>
                  <a:lnTo>
                    <a:pt x="162204" y="348993"/>
                  </a:lnTo>
                  <a:close/>
                </a:path>
                <a:path extrusionOk="0" h="551814" w="1402715">
                  <a:moveTo>
                    <a:pt x="162530" y="348738"/>
                  </a:moveTo>
                  <a:lnTo>
                    <a:pt x="162204" y="348993"/>
                  </a:lnTo>
                  <a:lnTo>
                    <a:pt x="162530" y="348738"/>
                  </a:lnTo>
                  <a:close/>
                </a:path>
                <a:path extrusionOk="0" h="551814" w="1402715">
                  <a:moveTo>
                    <a:pt x="186789" y="329758"/>
                  </a:moveTo>
                  <a:lnTo>
                    <a:pt x="186472" y="329976"/>
                  </a:lnTo>
                  <a:lnTo>
                    <a:pt x="186789" y="329758"/>
                  </a:lnTo>
                  <a:close/>
                </a:path>
                <a:path extrusionOk="0" h="551814" w="1402715">
                  <a:moveTo>
                    <a:pt x="187136" y="329519"/>
                  </a:moveTo>
                  <a:lnTo>
                    <a:pt x="186789" y="329758"/>
                  </a:lnTo>
                  <a:lnTo>
                    <a:pt x="187136" y="329519"/>
                  </a:lnTo>
                  <a:close/>
                </a:path>
                <a:path extrusionOk="0" h="551814" w="1402715">
                  <a:moveTo>
                    <a:pt x="214177" y="310897"/>
                  </a:moveTo>
                  <a:lnTo>
                    <a:pt x="213859" y="311090"/>
                  </a:lnTo>
                  <a:lnTo>
                    <a:pt x="214177" y="310897"/>
                  </a:lnTo>
                  <a:close/>
                </a:path>
                <a:path extrusionOk="0" h="551814" w="1402715">
                  <a:moveTo>
                    <a:pt x="214525" y="310686"/>
                  </a:moveTo>
                  <a:lnTo>
                    <a:pt x="214177" y="310897"/>
                  </a:lnTo>
                  <a:lnTo>
                    <a:pt x="214525" y="310686"/>
                  </a:lnTo>
                  <a:close/>
                </a:path>
                <a:path extrusionOk="0" h="551814" w="1402715">
                  <a:moveTo>
                    <a:pt x="244615" y="292462"/>
                  </a:moveTo>
                  <a:lnTo>
                    <a:pt x="244314" y="292621"/>
                  </a:lnTo>
                  <a:lnTo>
                    <a:pt x="244615" y="292462"/>
                  </a:lnTo>
                  <a:close/>
                </a:path>
                <a:path extrusionOk="0" h="551814" w="1402715">
                  <a:moveTo>
                    <a:pt x="244968" y="292273"/>
                  </a:moveTo>
                  <a:lnTo>
                    <a:pt x="244615" y="292462"/>
                  </a:lnTo>
                  <a:lnTo>
                    <a:pt x="244968" y="292273"/>
                  </a:lnTo>
                  <a:close/>
                </a:path>
                <a:path extrusionOk="0" h="551814" w="1402715">
                  <a:moveTo>
                    <a:pt x="278398" y="274475"/>
                  </a:moveTo>
                  <a:lnTo>
                    <a:pt x="278104" y="274613"/>
                  </a:lnTo>
                  <a:lnTo>
                    <a:pt x="278398" y="274475"/>
                  </a:lnTo>
                  <a:close/>
                </a:path>
                <a:path extrusionOk="0" h="551814" w="1402715">
                  <a:moveTo>
                    <a:pt x="278731" y="274319"/>
                  </a:moveTo>
                  <a:lnTo>
                    <a:pt x="278398" y="274475"/>
                  </a:lnTo>
                  <a:lnTo>
                    <a:pt x="278731" y="274319"/>
                  </a:lnTo>
                  <a:close/>
                </a:path>
                <a:path extrusionOk="0" h="551814" w="1402715">
                  <a:moveTo>
                    <a:pt x="315768" y="256993"/>
                  </a:moveTo>
                  <a:lnTo>
                    <a:pt x="315490" y="257107"/>
                  </a:lnTo>
                  <a:lnTo>
                    <a:pt x="315768" y="256993"/>
                  </a:lnTo>
                  <a:close/>
                </a:path>
                <a:path extrusionOk="0" h="551814" w="1402715">
                  <a:moveTo>
                    <a:pt x="316084" y="256863"/>
                  </a:moveTo>
                  <a:lnTo>
                    <a:pt x="315768" y="256993"/>
                  </a:lnTo>
                  <a:lnTo>
                    <a:pt x="316084" y="256863"/>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903" name="Google Shape;2903;p105"/>
          <p:cNvGrpSpPr/>
          <p:nvPr/>
        </p:nvGrpSpPr>
        <p:grpSpPr>
          <a:xfrm>
            <a:off x="11458578" y="174170"/>
            <a:ext cx="548640" cy="548640"/>
            <a:chOff x="11458578" y="174170"/>
            <a:chExt cx="548640" cy="548640"/>
          </a:xfrm>
        </p:grpSpPr>
        <p:sp>
          <p:nvSpPr>
            <p:cNvPr id="2904" name="Google Shape;2904;p105"/>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05" name="Google Shape;2905;p105"/>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906" name="Google Shape;2906;p105"/>
            <p:cNvPicPr preferRelativeResize="0"/>
            <p:nvPr/>
          </p:nvPicPr>
          <p:blipFill rotWithShape="1">
            <a:blip r:embed="rId12">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10" name="Shape 2910"/>
        <p:cNvGrpSpPr/>
        <p:nvPr/>
      </p:nvGrpSpPr>
      <p:grpSpPr>
        <a:xfrm>
          <a:off x="0" y="0"/>
          <a:ext cx="0" cy="0"/>
          <a:chOff x="0" y="0"/>
          <a:chExt cx="0" cy="0"/>
        </a:xfrm>
      </p:grpSpPr>
      <p:grpSp>
        <p:nvGrpSpPr>
          <p:cNvPr id="2911" name="Google Shape;2911;p106"/>
          <p:cNvGrpSpPr/>
          <p:nvPr/>
        </p:nvGrpSpPr>
        <p:grpSpPr>
          <a:xfrm>
            <a:off x="6806183" y="4422647"/>
            <a:ext cx="1246631" cy="1780032"/>
            <a:chOff x="6806183" y="4422647"/>
            <a:chExt cx="1246631" cy="1780032"/>
          </a:xfrm>
        </p:grpSpPr>
        <p:pic>
          <p:nvPicPr>
            <p:cNvPr id="2912" name="Google Shape;2912;p106"/>
            <p:cNvPicPr preferRelativeResize="0"/>
            <p:nvPr/>
          </p:nvPicPr>
          <p:blipFill rotWithShape="1">
            <a:blip r:embed="rId3">
              <a:alphaModFix/>
            </a:blip>
            <a:srcRect b="0" l="0" r="0" t="0"/>
            <a:stretch/>
          </p:blipFill>
          <p:spPr>
            <a:xfrm>
              <a:off x="6806183" y="4422647"/>
              <a:ext cx="1246631" cy="1780032"/>
            </a:xfrm>
            <a:prstGeom prst="rect">
              <a:avLst/>
            </a:prstGeom>
            <a:noFill/>
            <a:ln>
              <a:noFill/>
            </a:ln>
          </p:spPr>
        </p:pic>
        <p:pic>
          <p:nvPicPr>
            <p:cNvPr id="2913" name="Google Shape;2913;p106"/>
            <p:cNvPicPr preferRelativeResize="0"/>
            <p:nvPr/>
          </p:nvPicPr>
          <p:blipFill rotWithShape="1">
            <a:blip r:embed="rId4">
              <a:alphaModFix/>
            </a:blip>
            <a:srcRect b="0" l="0" r="0" t="0"/>
            <a:stretch/>
          </p:blipFill>
          <p:spPr>
            <a:xfrm>
              <a:off x="6832446" y="4449476"/>
              <a:ext cx="1141632" cy="1673352"/>
            </a:xfrm>
            <a:prstGeom prst="rect">
              <a:avLst/>
            </a:prstGeom>
            <a:noFill/>
            <a:ln>
              <a:noFill/>
            </a:ln>
          </p:spPr>
        </p:pic>
      </p:grpSp>
      <p:grpSp>
        <p:nvGrpSpPr>
          <p:cNvPr id="2914" name="Google Shape;2914;p106"/>
          <p:cNvGrpSpPr/>
          <p:nvPr/>
        </p:nvGrpSpPr>
        <p:grpSpPr>
          <a:xfrm>
            <a:off x="1143000" y="4434839"/>
            <a:ext cx="4230623" cy="1970187"/>
            <a:chOff x="1143000" y="4434839"/>
            <a:chExt cx="4230623" cy="1970187"/>
          </a:xfrm>
        </p:grpSpPr>
        <p:pic>
          <p:nvPicPr>
            <p:cNvPr id="2915" name="Google Shape;2915;p106"/>
            <p:cNvPicPr preferRelativeResize="0"/>
            <p:nvPr/>
          </p:nvPicPr>
          <p:blipFill rotWithShape="1">
            <a:blip r:embed="rId5">
              <a:alphaModFix/>
            </a:blip>
            <a:srcRect b="0" l="0" r="0" t="0"/>
            <a:stretch/>
          </p:blipFill>
          <p:spPr>
            <a:xfrm>
              <a:off x="1143000" y="4434839"/>
              <a:ext cx="4187952" cy="1776983"/>
            </a:xfrm>
            <a:prstGeom prst="rect">
              <a:avLst/>
            </a:prstGeom>
            <a:noFill/>
            <a:ln>
              <a:noFill/>
            </a:ln>
          </p:spPr>
        </p:pic>
        <p:pic>
          <p:nvPicPr>
            <p:cNvPr id="2916" name="Google Shape;2916;p106"/>
            <p:cNvPicPr preferRelativeResize="0"/>
            <p:nvPr/>
          </p:nvPicPr>
          <p:blipFill rotWithShape="1">
            <a:blip r:embed="rId6">
              <a:alphaModFix/>
            </a:blip>
            <a:srcRect b="0" l="0" r="0" t="0"/>
            <a:stretch/>
          </p:blipFill>
          <p:spPr>
            <a:xfrm>
              <a:off x="1168534" y="4459056"/>
              <a:ext cx="4084112" cy="1673352"/>
            </a:xfrm>
            <a:prstGeom prst="rect">
              <a:avLst/>
            </a:prstGeom>
            <a:noFill/>
            <a:ln>
              <a:noFill/>
            </a:ln>
          </p:spPr>
        </p:pic>
        <p:pic>
          <p:nvPicPr>
            <p:cNvPr id="2917" name="Google Shape;2917;p106"/>
            <p:cNvPicPr preferRelativeResize="0"/>
            <p:nvPr/>
          </p:nvPicPr>
          <p:blipFill rotWithShape="1">
            <a:blip r:embed="rId7">
              <a:alphaModFix/>
            </a:blip>
            <a:srcRect b="0" l="0" r="0" t="0"/>
            <a:stretch/>
          </p:blipFill>
          <p:spPr>
            <a:xfrm>
              <a:off x="4809744" y="4590287"/>
              <a:ext cx="563879" cy="1624584"/>
            </a:xfrm>
            <a:prstGeom prst="rect">
              <a:avLst/>
            </a:prstGeom>
            <a:noFill/>
            <a:ln>
              <a:noFill/>
            </a:ln>
          </p:spPr>
        </p:pic>
        <p:sp>
          <p:nvSpPr>
            <p:cNvPr id="2918" name="Google Shape;2918;p106"/>
            <p:cNvSpPr/>
            <p:nvPr/>
          </p:nvSpPr>
          <p:spPr>
            <a:xfrm>
              <a:off x="4846845" y="4628911"/>
              <a:ext cx="434340" cy="1494155"/>
            </a:xfrm>
            <a:custGeom>
              <a:rect b="b" l="l" r="r" t="t"/>
              <a:pathLst>
                <a:path extrusionOk="0" h="1494154" w="434339">
                  <a:moveTo>
                    <a:pt x="434025" y="0"/>
                  </a:moveTo>
                  <a:lnTo>
                    <a:pt x="0" y="0"/>
                  </a:lnTo>
                  <a:lnTo>
                    <a:pt x="0" y="1493917"/>
                  </a:lnTo>
                  <a:lnTo>
                    <a:pt x="434025" y="1493917"/>
                  </a:lnTo>
                  <a:lnTo>
                    <a:pt x="434025"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19" name="Google Shape;2919;p106"/>
            <p:cNvSpPr/>
            <p:nvPr/>
          </p:nvSpPr>
          <p:spPr>
            <a:xfrm>
              <a:off x="4160175" y="6117371"/>
              <a:ext cx="922019" cy="287655"/>
            </a:xfrm>
            <a:custGeom>
              <a:rect b="b" l="l" r="r" t="t"/>
              <a:pathLst>
                <a:path extrusionOk="0" h="287654" w="922020">
                  <a:moveTo>
                    <a:pt x="75111" y="211055"/>
                  </a:moveTo>
                  <a:lnTo>
                    <a:pt x="0" y="251257"/>
                  </a:lnTo>
                  <a:lnTo>
                    <a:pt x="77228" y="287225"/>
                  </a:lnTo>
                  <a:lnTo>
                    <a:pt x="76532" y="262188"/>
                  </a:lnTo>
                  <a:lnTo>
                    <a:pt x="63827" y="262188"/>
                  </a:lnTo>
                  <a:lnTo>
                    <a:pt x="63122" y="236798"/>
                  </a:lnTo>
                  <a:lnTo>
                    <a:pt x="75817" y="236445"/>
                  </a:lnTo>
                  <a:lnTo>
                    <a:pt x="75111" y="211055"/>
                  </a:lnTo>
                  <a:close/>
                </a:path>
                <a:path extrusionOk="0" h="287654" w="922020">
                  <a:moveTo>
                    <a:pt x="75817" y="236445"/>
                  </a:moveTo>
                  <a:lnTo>
                    <a:pt x="63122" y="236798"/>
                  </a:lnTo>
                  <a:lnTo>
                    <a:pt x="63827" y="262188"/>
                  </a:lnTo>
                  <a:lnTo>
                    <a:pt x="76523" y="261835"/>
                  </a:lnTo>
                  <a:lnTo>
                    <a:pt x="75817" y="236445"/>
                  </a:lnTo>
                  <a:close/>
                </a:path>
                <a:path extrusionOk="0" h="287654" w="922020">
                  <a:moveTo>
                    <a:pt x="76523" y="261835"/>
                  </a:moveTo>
                  <a:lnTo>
                    <a:pt x="63827" y="262188"/>
                  </a:lnTo>
                  <a:lnTo>
                    <a:pt x="76532" y="262188"/>
                  </a:lnTo>
                  <a:lnTo>
                    <a:pt x="76523" y="261835"/>
                  </a:lnTo>
                  <a:close/>
                </a:path>
                <a:path extrusionOk="0" h="287654" w="922020">
                  <a:moveTo>
                    <a:pt x="535434" y="235770"/>
                  </a:moveTo>
                  <a:lnTo>
                    <a:pt x="100039" y="235772"/>
                  </a:lnTo>
                  <a:lnTo>
                    <a:pt x="75817" y="236445"/>
                  </a:lnTo>
                  <a:lnTo>
                    <a:pt x="76523" y="261835"/>
                  </a:lnTo>
                  <a:lnTo>
                    <a:pt x="296456" y="253989"/>
                  </a:lnTo>
                  <a:lnTo>
                    <a:pt x="388937" y="248815"/>
                  </a:lnTo>
                  <a:lnTo>
                    <a:pt x="433236" y="245656"/>
                  </a:lnTo>
                  <a:lnTo>
                    <a:pt x="476025" y="242049"/>
                  </a:lnTo>
                  <a:lnTo>
                    <a:pt x="517138" y="237941"/>
                  </a:lnTo>
                  <a:lnTo>
                    <a:pt x="535434" y="235770"/>
                  </a:lnTo>
                  <a:close/>
                </a:path>
                <a:path extrusionOk="0" h="287654" w="922020">
                  <a:moveTo>
                    <a:pt x="561337" y="232586"/>
                  </a:moveTo>
                  <a:lnTo>
                    <a:pt x="199002" y="232590"/>
                  </a:lnTo>
                  <a:lnTo>
                    <a:pt x="100061" y="235771"/>
                  </a:lnTo>
                  <a:lnTo>
                    <a:pt x="535434" y="235770"/>
                  </a:lnTo>
                  <a:lnTo>
                    <a:pt x="556411" y="233282"/>
                  </a:lnTo>
                  <a:lnTo>
                    <a:pt x="561337" y="232586"/>
                  </a:lnTo>
                  <a:close/>
                </a:path>
                <a:path extrusionOk="0" h="287654" w="922020">
                  <a:moveTo>
                    <a:pt x="589455" y="228614"/>
                  </a:moveTo>
                  <a:lnTo>
                    <a:pt x="295214" y="228620"/>
                  </a:lnTo>
                  <a:lnTo>
                    <a:pt x="199054" y="232588"/>
                  </a:lnTo>
                  <a:lnTo>
                    <a:pt x="561337" y="232586"/>
                  </a:lnTo>
                  <a:lnTo>
                    <a:pt x="589455" y="228614"/>
                  </a:lnTo>
                  <a:close/>
                </a:path>
                <a:path extrusionOk="0" h="287654" w="922020">
                  <a:moveTo>
                    <a:pt x="604374" y="226212"/>
                  </a:moveTo>
                  <a:lnTo>
                    <a:pt x="341816" y="226218"/>
                  </a:lnTo>
                  <a:lnTo>
                    <a:pt x="295274" y="228617"/>
                  </a:lnTo>
                  <a:lnTo>
                    <a:pt x="589455" y="228614"/>
                  </a:lnTo>
                  <a:lnTo>
                    <a:pt x="593683" y="228017"/>
                  </a:lnTo>
                  <a:lnTo>
                    <a:pt x="604374" y="226212"/>
                  </a:lnTo>
                  <a:close/>
                </a:path>
                <a:path extrusionOk="0" h="287654" w="922020">
                  <a:moveTo>
                    <a:pt x="620648" y="223465"/>
                  </a:moveTo>
                  <a:lnTo>
                    <a:pt x="387198" y="223474"/>
                  </a:lnTo>
                  <a:lnTo>
                    <a:pt x="341861" y="226216"/>
                  </a:lnTo>
                  <a:lnTo>
                    <a:pt x="604374" y="226212"/>
                  </a:lnTo>
                  <a:lnTo>
                    <a:pt x="620648" y="223465"/>
                  </a:lnTo>
                  <a:close/>
                </a:path>
                <a:path extrusionOk="0" h="287654" w="922020">
                  <a:moveTo>
                    <a:pt x="637501" y="220326"/>
                  </a:moveTo>
                  <a:lnTo>
                    <a:pt x="431184" y="220339"/>
                  </a:lnTo>
                  <a:lnTo>
                    <a:pt x="387265" y="223470"/>
                  </a:lnTo>
                  <a:lnTo>
                    <a:pt x="620648" y="223465"/>
                  </a:lnTo>
                  <a:lnTo>
                    <a:pt x="628793" y="222091"/>
                  </a:lnTo>
                  <a:lnTo>
                    <a:pt x="637501" y="220326"/>
                  </a:lnTo>
                  <a:close/>
                </a:path>
                <a:path extrusionOk="0" h="287654" w="922020">
                  <a:moveTo>
                    <a:pt x="655165" y="216746"/>
                  </a:moveTo>
                  <a:lnTo>
                    <a:pt x="473598" y="216764"/>
                  </a:lnTo>
                  <a:lnTo>
                    <a:pt x="431272" y="220331"/>
                  </a:lnTo>
                  <a:lnTo>
                    <a:pt x="637501" y="220326"/>
                  </a:lnTo>
                  <a:lnTo>
                    <a:pt x="655165" y="216746"/>
                  </a:lnTo>
                  <a:close/>
                </a:path>
                <a:path extrusionOk="0" h="287654" w="922020">
                  <a:moveTo>
                    <a:pt x="672881" y="212679"/>
                  </a:moveTo>
                  <a:lnTo>
                    <a:pt x="514388" y="212690"/>
                  </a:lnTo>
                  <a:lnTo>
                    <a:pt x="473697" y="216755"/>
                  </a:lnTo>
                  <a:lnTo>
                    <a:pt x="655165" y="216746"/>
                  </a:lnTo>
                  <a:lnTo>
                    <a:pt x="661591" y="215444"/>
                  </a:lnTo>
                  <a:lnTo>
                    <a:pt x="672881" y="212679"/>
                  </a:lnTo>
                  <a:close/>
                </a:path>
                <a:path extrusionOk="0" h="287654" w="922020">
                  <a:moveTo>
                    <a:pt x="691671" y="208075"/>
                  </a:moveTo>
                  <a:lnTo>
                    <a:pt x="553278" y="208075"/>
                  </a:lnTo>
                  <a:lnTo>
                    <a:pt x="514378" y="212690"/>
                  </a:lnTo>
                  <a:lnTo>
                    <a:pt x="672881" y="212679"/>
                  </a:lnTo>
                  <a:lnTo>
                    <a:pt x="691671" y="208075"/>
                  </a:lnTo>
                  <a:close/>
                </a:path>
                <a:path extrusionOk="0" h="287654" w="922020">
                  <a:moveTo>
                    <a:pt x="709128" y="202890"/>
                  </a:moveTo>
                  <a:lnTo>
                    <a:pt x="589960" y="202890"/>
                  </a:lnTo>
                  <a:lnTo>
                    <a:pt x="553138" y="208092"/>
                  </a:lnTo>
                  <a:lnTo>
                    <a:pt x="553278" y="208075"/>
                  </a:lnTo>
                  <a:lnTo>
                    <a:pt x="691671" y="208075"/>
                  </a:lnTo>
                  <a:lnTo>
                    <a:pt x="709128" y="202890"/>
                  </a:lnTo>
                  <a:close/>
                </a:path>
                <a:path extrusionOk="0" h="287654" w="922020">
                  <a:moveTo>
                    <a:pt x="727106" y="197079"/>
                  </a:moveTo>
                  <a:lnTo>
                    <a:pt x="624361" y="197079"/>
                  </a:lnTo>
                  <a:lnTo>
                    <a:pt x="589797" y="202913"/>
                  </a:lnTo>
                  <a:lnTo>
                    <a:pt x="589960" y="202890"/>
                  </a:lnTo>
                  <a:lnTo>
                    <a:pt x="709128" y="202890"/>
                  </a:lnTo>
                  <a:lnTo>
                    <a:pt x="719649" y="199757"/>
                  </a:lnTo>
                  <a:lnTo>
                    <a:pt x="727106" y="197079"/>
                  </a:lnTo>
                  <a:close/>
                </a:path>
                <a:path extrusionOk="0" h="287654" w="922020">
                  <a:moveTo>
                    <a:pt x="745101" y="190601"/>
                  </a:moveTo>
                  <a:lnTo>
                    <a:pt x="656295" y="190601"/>
                  </a:lnTo>
                  <a:lnTo>
                    <a:pt x="624156" y="197114"/>
                  </a:lnTo>
                  <a:lnTo>
                    <a:pt x="624361" y="197079"/>
                  </a:lnTo>
                  <a:lnTo>
                    <a:pt x="727106" y="197079"/>
                  </a:lnTo>
                  <a:lnTo>
                    <a:pt x="745101" y="190601"/>
                  </a:lnTo>
                  <a:close/>
                </a:path>
                <a:path extrusionOk="0" h="287654" w="922020">
                  <a:moveTo>
                    <a:pt x="761836" y="183418"/>
                  </a:moveTo>
                  <a:lnTo>
                    <a:pt x="685571" y="183418"/>
                  </a:lnTo>
                  <a:lnTo>
                    <a:pt x="684969" y="183582"/>
                  </a:lnTo>
                  <a:lnTo>
                    <a:pt x="656049" y="190651"/>
                  </a:lnTo>
                  <a:lnTo>
                    <a:pt x="656295" y="190601"/>
                  </a:lnTo>
                  <a:lnTo>
                    <a:pt x="745101" y="190601"/>
                  </a:lnTo>
                  <a:lnTo>
                    <a:pt x="761836" y="183418"/>
                  </a:lnTo>
                  <a:close/>
                </a:path>
                <a:path extrusionOk="0" h="287654" w="922020">
                  <a:moveTo>
                    <a:pt x="685269" y="183492"/>
                  </a:moveTo>
                  <a:lnTo>
                    <a:pt x="684904" y="183582"/>
                  </a:lnTo>
                  <a:lnTo>
                    <a:pt x="685269" y="183492"/>
                  </a:lnTo>
                  <a:close/>
                </a:path>
                <a:path extrusionOk="0" h="287654" w="922020">
                  <a:moveTo>
                    <a:pt x="778283" y="175514"/>
                  </a:moveTo>
                  <a:lnTo>
                    <a:pt x="712063" y="175514"/>
                  </a:lnTo>
                  <a:lnTo>
                    <a:pt x="711395" y="175733"/>
                  </a:lnTo>
                  <a:lnTo>
                    <a:pt x="685269" y="183492"/>
                  </a:lnTo>
                  <a:lnTo>
                    <a:pt x="685571" y="183418"/>
                  </a:lnTo>
                  <a:lnTo>
                    <a:pt x="761836" y="183418"/>
                  </a:lnTo>
                  <a:lnTo>
                    <a:pt x="767741" y="180884"/>
                  </a:lnTo>
                  <a:lnTo>
                    <a:pt x="778283" y="175514"/>
                  </a:lnTo>
                  <a:close/>
                </a:path>
                <a:path extrusionOk="0" h="287654" w="922020">
                  <a:moveTo>
                    <a:pt x="711726" y="175614"/>
                  </a:moveTo>
                  <a:lnTo>
                    <a:pt x="711327" y="175733"/>
                  </a:lnTo>
                  <a:lnTo>
                    <a:pt x="711726" y="175614"/>
                  </a:lnTo>
                  <a:close/>
                </a:path>
                <a:path extrusionOk="0" h="287654" w="922020">
                  <a:moveTo>
                    <a:pt x="794117" y="166925"/>
                  </a:moveTo>
                  <a:lnTo>
                    <a:pt x="735924" y="166925"/>
                  </a:lnTo>
                  <a:lnTo>
                    <a:pt x="735206" y="167207"/>
                  </a:lnTo>
                  <a:lnTo>
                    <a:pt x="711726" y="175614"/>
                  </a:lnTo>
                  <a:lnTo>
                    <a:pt x="712063" y="175514"/>
                  </a:lnTo>
                  <a:lnTo>
                    <a:pt x="778283" y="175514"/>
                  </a:lnTo>
                  <a:lnTo>
                    <a:pt x="788418" y="170351"/>
                  </a:lnTo>
                  <a:lnTo>
                    <a:pt x="794117" y="166925"/>
                  </a:lnTo>
                  <a:close/>
                </a:path>
                <a:path extrusionOk="0" h="287654" w="922020">
                  <a:moveTo>
                    <a:pt x="735556" y="167057"/>
                  </a:moveTo>
                  <a:lnTo>
                    <a:pt x="735138" y="167207"/>
                  </a:lnTo>
                  <a:lnTo>
                    <a:pt x="735556" y="167057"/>
                  </a:lnTo>
                  <a:close/>
                </a:path>
                <a:path extrusionOk="0" h="287654" w="922020">
                  <a:moveTo>
                    <a:pt x="809094" y="157707"/>
                  </a:moveTo>
                  <a:lnTo>
                    <a:pt x="757339" y="157707"/>
                  </a:lnTo>
                  <a:lnTo>
                    <a:pt x="756583" y="158062"/>
                  </a:lnTo>
                  <a:lnTo>
                    <a:pt x="735556" y="167057"/>
                  </a:lnTo>
                  <a:lnTo>
                    <a:pt x="735924" y="166925"/>
                  </a:lnTo>
                  <a:lnTo>
                    <a:pt x="794117" y="166925"/>
                  </a:lnTo>
                  <a:lnTo>
                    <a:pt x="807054" y="159147"/>
                  </a:lnTo>
                  <a:lnTo>
                    <a:pt x="809094" y="157707"/>
                  </a:lnTo>
                  <a:close/>
                </a:path>
                <a:path extrusionOk="0" h="287654" w="922020">
                  <a:moveTo>
                    <a:pt x="756955" y="157872"/>
                  </a:moveTo>
                  <a:lnTo>
                    <a:pt x="756513" y="158062"/>
                  </a:lnTo>
                  <a:lnTo>
                    <a:pt x="756955" y="157872"/>
                  </a:lnTo>
                  <a:close/>
                </a:path>
                <a:path extrusionOk="0" h="287654" w="922020">
                  <a:moveTo>
                    <a:pt x="757339" y="157707"/>
                  </a:moveTo>
                  <a:lnTo>
                    <a:pt x="756955" y="157872"/>
                  </a:lnTo>
                  <a:lnTo>
                    <a:pt x="756583" y="158062"/>
                  </a:lnTo>
                  <a:lnTo>
                    <a:pt x="757339" y="157707"/>
                  </a:lnTo>
                  <a:close/>
                </a:path>
                <a:path extrusionOk="0" h="287654" w="922020">
                  <a:moveTo>
                    <a:pt x="822956" y="147920"/>
                  </a:moveTo>
                  <a:lnTo>
                    <a:pt x="776491" y="147920"/>
                  </a:lnTo>
                  <a:lnTo>
                    <a:pt x="775713" y="148352"/>
                  </a:lnTo>
                  <a:lnTo>
                    <a:pt x="756955" y="157872"/>
                  </a:lnTo>
                  <a:lnTo>
                    <a:pt x="757339" y="157707"/>
                  </a:lnTo>
                  <a:lnTo>
                    <a:pt x="809094" y="157707"/>
                  </a:lnTo>
                  <a:lnTo>
                    <a:pt x="822956" y="147920"/>
                  </a:lnTo>
                  <a:close/>
                </a:path>
                <a:path extrusionOk="0" h="287654" w="922020">
                  <a:moveTo>
                    <a:pt x="776097" y="148121"/>
                  </a:moveTo>
                  <a:lnTo>
                    <a:pt x="775644" y="148352"/>
                  </a:lnTo>
                  <a:lnTo>
                    <a:pt x="776097" y="148121"/>
                  </a:lnTo>
                  <a:close/>
                </a:path>
                <a:path extrusionOk="0" h="287654" w="922020">
                  <a:moveTo>
                    <a:pt x="776491" y="147920"/>
                  </a:moveTo>
                  <a:lnTo>
                    <a:pt x="776097" y="148121"/>
                  </a:lnTo>
                  <a:lnTo>
                    <a:pt x="775713" y="148352"/>
                  </a:lnTo>
                  <a:lnTo>
                    <a:pt x="776491" y="147920"/>
                  </a:lnTo>
                  <a:close/>
                </a:path>
                <a:path extrusionOk="0" h="287654" w="922020">
                  <a:moveTo>
                    <a:pt x="835560" y="137619"/>
                  </a:moveTo>
                  <a:lnTo>
                    <a:pt x="793567" y="137619"/>
                  </a:lnTo>
                  <a:lnTo>
                    <a:pt x="792786" y="138128"/>
                  </a:lnTo>
                  <a:lnTo>
                    <a:pt x="776097" y="148121"/>
                  </a:lnTo>
                  <a:lnTo>
                    <a:pt x="776491" y="147920"/>
                  </a:lnTo>
                  <a:lnTo>
                    <a:pt x="822956" y="147920"/>
                  </a:lnTo>
                  <a:lnTo>
                    <a:pt x="823798" y="147326"/>
                  </a:lnTo>
                  <a:lnTo>
                    <a:pt x="835560" y="137619"/>
                  </a:lnTo>
                  <a:close/>
                </a:path>
                <a:path extrusionOk="0" h="287654" w="922020">
                  <a:moveTo>
                    <a:pt x="793168" y="137858"/>
                  </a:moveTo>
                  <a:lnTo>
                    <a:pt x="792719" y="138128"/>
                  </a:lnTo>
                  <a:lnTo>
                    <a:pt x="793168" y="137858"/>
                  </a:lnTo>
                  <a:close/>
                </a:path>
                <a:path extrusionOk="0" h="287654" w="922020">
                  <a:moveTo>
                    <a:pt x="793567" y="137619"/>
                  </a:moveTo>
                  <a:lnTo>
                    <a:pt x="793168" y="137858"/>
                  </a:lnTo>
                  <a:lnTo>
                    <a:pt x="792786" y="138128"/>
                  </a:lnTo>
                  <a:lnTo>
                    <a:pt x="793567" y="137619"/>
                  </a:lnTo>
                  <a:close/>
                </a:path>
                <a:path extrusionOk="0" h="287654" w="922020">
                  <a:moveTo>
                    <a:pt x="847228" y="126852"/>
                  </a:moveTo>
                  <a:lnTo>
                    <a:pt x="808758" y="126852"/>
                  </a:lnTo>
                  <a:lnTo>
                    <a:pt x="807999" y="127432"/>
                  </a:lnTo>
                  <a:lnTo>
                    <a:pt x="793168" y="137858"/>
                  </a:lnTo>
                  <a:lnTo>
                    <a:pt x="793567" y="137619"/>
                  </a:lnTo>
                  <a:lnTo>
                    <a:pt x="835560" y="137619"/>
                  </a:lnTo>
                  <a:lnTo>
                    <a:pt x="838796" y="134948"/>
                  </a:lnTo>
                  <a:lnTo>
                    <a:pt x="847228" y="126852"/>
                  </a:lnTo>
                  <a:close/>
                </a:path>
                <a:path extrusionOk="0" h="287654" w="922020">
                  <a:moveTo>
                    <a:pt x="808367" y="127128"/>
                  </a:moveTo>
                  <a:lnTo>
                    <a:pt x="807937" y="127432"/>
                  </a:lnTo>
                  <a:lnTo>
                    <a:pt x="808367" y="127128"/>
                  </a:lnTo>
                  <a:close/>
                </a:path>
                <a:path extrusionOk="0" h="287654" w="922020">
                  <a:moveTo>
                    <a:pt x="808758" y="126852"/>
                  </a:moveTo>
                  <a:lnTo>
                    <a:pt x="808367" y="127128"/>
                  </a:lnTo>
                  <a:lnTo>
                    <a:pt x="807999" y="127432"/>
                  </a:lnTo>
                  <a:lnTo>
                    <a:pt x="808758" y="126852"/>
                  </a:lnTo>
                  <a:close/>
                </a:path>
                <a:path extrusionOk="0" h="287654" w="922020">
                  <a:moveTo>
                    <a:pt x="857976" y="115662"/>
                  </a:moveTo>
                  <a:lnTo>
                    <a:pt x="822260" y="115662"/>
                  </a:lnTo>
                  <a:lnTo>
                    <a:pt x="821549" y="116296"/>
                  </a:lnTo>
                  <a:lnTo>
                    <a:pt x="808367" y="127128"/>
                  </a:lnTo>
                  <a:lnTo>
                    <a:pt x="808758" y="126852"/>
                  </a:lnTo>
                  <a:lnTo>
                    <a:pt x="847228" y="126852"/>
                  </a:lnTo>
                  <a:lnTo>
                    <a:pt x="852195" y="122083"/>
                  </a:lnTo>
                  <a:lnTo>
                    <a:pt x="857976" y="115662"/>
                  </a:lnTo>
                  <a:close/>
                </a:path>
                <a:path extrusionOk="0" h="287654" w="922020">
                  <a:moveTo>
                    <a:pt x="821897" y="115961"/>
                  </a:moveTo>
                  <a:lnTo>
                    <a:pt x="821492" y="116296"/>
                  </a:lnTo>
                  <a:lnTo>
                    <a:pt x="821897" y="115961"/>
                  </a:lnTo>
                  <a:close/>
                </a:path>
                <a:path extrusionOk="0" h="287654" w="922020">
                  <a:moveTo>
                    <a:pt x="822260" y="115662"/>
                  </a:moveTo>
                  <a:lnTo>
                    <a:pt x="821897" y="115961"/>
                  </a:lnTo>
                  <a:lnTo>
                    <a:pt x="821549" y="116296"/>
                  </a:lnTo>
                  <a:lnTo>
                    <a:pt x="822260" y="115662"/>
                  </a:lnTo>
                  <a:close/>
                </a:path>
                <a:path extrusionOk="0" h="287654" w="922020">
                  <a:moveTo>
                    <a:pt x="867851" y="104081"/>
                  </a:moveTo>
                  <a:lnTo>
                    <a:pt x="834269" y="104081"/>
                  </a:lnTo>
                  <a:lnTo>
                    <a:pt x="833626" y="104745"/>
                  </a:lnTo>
                  <a:lnTo>
                    <a:pt x="821897" y="115961"/>
                  </a:lnTo>
                  <a:lnTo>
                    <a:pt x="822260" y="115662"/>
                  </a:lnTo>
                  <a:lnTo>
                    <a:pt x="857976" y="115662"/>
                  </a:lnTo>
                  <a:lnTo>
                    <a:pt x="864146" y="108808"/>
                  </a:lnTo>
                  <a:lnTo>
                    <a:pt x="867851" y="104081"/>
                  </a:lnTo>
                  <a:close/>
                </a:path>
                <a:path extrusionOk="0" h="287654" w="922020">
                  <a:moveTo>
                    <a:pt x="833934" y="104402"/>
                  </a:moveTo>
                  <a:lnTo>
                    <a:pt x="833578" y="104745"/>
                  </a:lnTo>
                  <a:lnTo>
                    <a:pt x="833934" y="104402"/>
                  </a:lnTo>
                  <a:close/>
                </a:path>
                <a:path extrusionOk="0" h="287654" w="922020">
                  <a:moveTo>
                    <a:pt x="834269" y="104081"/>
                  </a:moveTo>
                  <a:lnTo>
                    <a:pt x="833934" y="104402"/>
                  </a:lnTo>
                  <a:lnTo>
                    <a:pt x="833626" y="104745"/>
                  </a:lnTo>
                  <a:lnTo>
                    <a:pt x="834269" y="104081"/>
                  </a:lnTo>
                  <a:close/>
                </a:path>
                <a:path extrusionOk="0" h="287654" w="922020">
                  <a:moveTo>
                    <a:pt x="876823" y="92135"/>
                  </a:moveTo>
                  <a:lnTo>
                    <a:pt x="844979" y="92135"/>
                  </a:lnTo>
                  <a:lnTo>
                    <a:pt x="844423" y="92798"/>
                  </a:lnTo>
                  <a:lnTo>
                    <a:pt x="833934" y="104402"/>
                  </a:lnTo>
                  <a:lnTo>
                    <a:pt x="834269" y="104081"/>
                  </a:lnTo>
                  <a:lnTo>
                    <a:pt x="867851" y="104081"/>
                  </a:lnTo>
                  <a:lnTo>
                    <a:pt x="874913" y="95072"/>
                  </a:lnTo>
                  <a:lnTo>
                    <a:pt x="876823" y="92135"/>
                  </a:lnTo>
                  <a:close/>
                </a:path>
                <a:path extrusionOk="0" h="287654" w="922020">
                  <a:moveTo>
                    <a:pt x="844695" y="92451"/>
                  </a:moveTo>
                  <a:lnTo>
                    <a:pt x="844382" y="92798"/>
                  </a:lnTo>
                  <a:lnTo>
                    <a:pt x="844695" y="92451"/>
                  </a:lnTo>
                  <a:close/>
                </a:path>
                <a:path extrusionOk="0" h="287654" w="922020">
                  <a:moveTo>
                    <a:pt x="844979" y="92135"/>
                  </a:moveTo>
                  <a:lnTo>
                    <a:pt x="844695" y="92451"/>
                  </a:lnTo>
                  <a:lnTo>
                    <a:pt x="844423" y="92798"/>
                  </a:lnTo>
                  <a:lnTo>
                    <a:pt x="844979" y="92135"/>
                  </a:lnTo>
                  <a:close/>
                </a:path>
                <a:path extrusionOk="0" h="287654" w="922020">
                  <a:moveTo>
                    <a:pt x="884818" y="79843"/>
                  </a:moveTo>
                  <a:lnTo>
                    <a:pt x="854576" y="79843"/>
                  </a:lnTo>
                  <a:lnTo>
                    <a:pt x="853926" y="80753"/>
                  </a:lnTo>
                  <a:lnTo>
                    <a:pt x="844695" y="92451"/>
                  </a:lnTo>
                  <a:lnTo>
                    <a:pt x="844979" y="92135"/>
                  </a:lnTo>
                  <a:lnTo>
                    <a:pt x="876823" y="92135"/>
                  </a:lnTo>
                  <a:lnTo>
                    <a:pt x="884818" y="79843"/>
                  </a:lnTo>
                  <a:close/>
                </a:path>
                <a:path extrusionOk="0" h="287654" w="922020">
                  <a:moveTo>
                    <a:pt x="854232" y="80282"/>
                  </a:moveTo>
                  <a:lnTo>
                    <a:pt x="853863" y="80753"/>
                  </a:lnTo>
                  <a:lnTo>
                    <a:pt x="854232" y="80282"/>
                  </a:lnTo>
                  <a:close/>
                </a:path>
                <a:path extrusionOk="0" h="287654" w="922020">
                  <a:moveTo>
                    <a:pt x="854576" y="79843"/>
                  </a:moveTo>
                  <a:lnTo>
                    <a:pt x="854232" y="80282"/>
                  </a:lnTo>
                  <a:lnTo>
                    <a:pt x="853926" y="80753"/>
                  </a:lnTo>
                  <a:lnTo>
                    <a:pt x="854576" y="79843"/>
                  </a:lnTo>
                  <a:close/>
                </a:path>
                <a:path extrusionOk="0" h="287654" w="922020">
                  <a:moveTo>
                    <a:pt x="900046" y="54004"/>
                  </a:moveTo>
                  <a:lnTo>
                    <a:pt x="871326" y="54004"/>
                  </a:lnTo>
                  <a:lnTo>
                    <a:pt x="870761" y="54961"/>
                  </a:lnTo>
                  <a:lnTo>
                    <a:pt x="854232" y="80282"/>
                  </a:lnTo>
                  <a:lnTo>
                    <a:pt x="854576" y="79843"/>
                  </a:lnTo>
                  <a:lnTo>
                    <a:pt x="884818" y="79843"/>
                  </a:lnTo>
                  <a:lnTo>
                    <a:pt x="892920" y="67388"/>
                  </a:lnTo>
                  <a:lnTo>
                    <a:pt x="900046" y="54004"/>
                  </a:lnTo>
                  <a:close/>
                </a:path>
                <a:path extrusionOk="0" h="287654" w="922020">
                  <a:moveTo>
                    <a:pt x="871018" y="54477"/>
                  </a:moveTo>
                  <a:lnTo>
                    <a:pt x="870704" y="54961"/>
                  </a:lnTo>
                  <a:lnTo>
                    <a:pt x="871018" y="54477"/>
                  </a:lnTo>
                  <a:close/>
                </a:path>
                <a:path extrusionOk="0" h="287654" w="922020">
                  <a:moveTo>
                    <a:pt x="871326" y="54004"/>
                  </a:moveTo>
                  <a:lnTo>
                    <a:pt x="871018" y="54477"/>
                  </a:lnTo>
                  <a:lnTo>
                    <a:pt x="870761" y="54961"/>
                  </a:lnTo>
                  <a:lnTo>
                    <a:pt x="871326" y="54004"/>
                  </a:lnTo>
                  <a:close/>
                </a:path>
                <a:path extrusionOk="0" h="287654" w="922020">
                  <a:moveTo>
                    <a:pt x="913539" y="27422"/>
                  </a:moveTo>
                  <a:lnTo>
                    <a:pt x="885423" y="27422"/>
                  </a:lnTo>
                  <a:lnTo>
                    <a:pt x="871018" y="54477"/>
                  </a:lnTo>
                  <a:lnTo>
                    <a:pt x="871326" y="54004"/>
                  </a:lnTo>
                  <a:lnTo>
                    <a:pt x="900046" y="54004"/>
                  </a:lnTo>
                  <a:lnTo>
                    <a:pt x="907978" y="39106"/>
                  </a:lnTo>
                  <a:lnTo>
                    <a:pt x="913539" y="27422"/>
                  </a:lnTo>
                  <a:close/>
                </a:path>
                <a:path extrusionOk="0" h="287654" w="922020">
                  <a:moveTo>
                    <a:pt x="898458" y="0"/>
                  </a:moveTo>
                  <a:lnTo>
                    <a:pt x="885286" y="27679"/>
                  </a:lnTo>
                  <a:lnTo>
                    <a:pt x="885423" y="27422"/>
                  </a:lnTo>
                  <a:lnTo>
                    <a:pt x="913539" y="27422"/>
                  </a:lnTo>
                  <a:lnTo>
                    <a:pt x="921395" y="10914"/>
                  </a:lnTo>
                  <a:lnTo>
                    <a:pt x="898458"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920" name="Google Shape;2920;p106"/>
          <p:cNvSpPr txBox="1"/>
          <p:nvPr/>
        </p:nvSpPr>
        <p:spPr>
          <a:xfrm>
            <a:off x="834962" y="1890267"/>
            <a:ext cx="4685030" cy="2189480"/>
          </a:xfrm>
          <a:prstGeom prst="rect">
            <a:avLst/>
          </a:prstGeom>
          <a:noFill/>
          <a:ln>
            <a:noFill/>
          </a:ln>
        </p:spPr>
        <p:txBody>
          <a:bodyPr anchorCtr="0" anchor="t" bIns="0" lIns="0" spcFirstLastPara="1" rIns="0" wrap="square" tIns="12700">
            <a:spAutoFit/>
          </a:bodyPr>
          <a:lstStyle/>
          <a:p>
            <a:pPr indent="-285750" lvl="0" marL="298450" marR="508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Values are calculated based on information from each  row of a table (</a:t>
            </a:r>
            <a:r>
              <a:rPr b="1" i="0" lang="en-US" sz="1600" u="none" cap="none" strike="noStrike">
                <a:solidFill>
                  <a:srgbClr val="000000"/>
                </a:solidFill>
                <a:latin typeface="Calibri"/>
                <a:ea typeface="Calibri"/>
                <a:cs typeface="Calibri"/>
                <a:sym typeface="Calibri"/>
              </a:rPr>
              <a:t>row context</a:t>
            </a:r>
            <a:r>
              <a:rPr b="0" i="0" lang="en-US" sz="1600" u="none" cap="none" strike="noStrike">
                <a:solidFill>
                  <a:srgbClr val="000000"/>
                </a:solidFill>
                <a:latin typeface="Calibri"/>
                <a:ea typeface="Calibri"/>
                <a:cs typeface="Calibri"/>
                <a:sym typeface="Calibri"/>
              </a:rPr>
              <a:t>)</a:t>
            </a:r>
            <a:endParaRPr b="0" i="0" sz="1600" u="none" cap="none" strike="noStrike">
              <a:solidFill>
                <a:srgbClr val="000000"/>
              </a:solidFill>
              <a:latin typeface="Calibri"/>
              <a:ea typeface="Calibri"/>
              <a:cs typeface="Calibri"/>
              <a:sym typeface="Calibri"/>
            </a:endParaRPr>
          </a:p>
          <a:p>
            <a:pPr indent="-285750" lvl="0" marL="298450" marR="248920" rtl="0" algn="l">
              <a:lnSpc>
                <a:spcPct val="103800"/>
              </a:lnSpc>
              <a:spcBef>
                <a:spcPts val="110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Appends static values to each row in a table and  stores them in the model (</a:t>
            </a:r>
            <a:r>
              <a:rPr b="0" i="1" lang="en-US" sz="1600" u="none" cap="none" strike="noStrike">
                <a:solidFill>
                  <a:srgbClr val="000000"/>
                </a:solidFill>
                <a:latin typeface="Calibri"/>
                <a:ea typeface="Calibri"/>
                <a:cs typeface="Calibri"/>
                <a:sym typeface="Calibri"/>
              </a:rPr>
              <a:t>which increases file size</a:t>
            </a:r>
            <a:r>
              <a:rPr b="0" i="0" lang="en-US" sz="1600" u="none" cap="none" strike="noStrike">
                <a:solidFill>
                  <a:srgbClr val="000000"/>
                </a:solidFill>
                <a:latin typeface="Calibri"/>
                <a:ea typeface="Calibri"/>
                <a:cs typeface="Calibri"/>
                <a:sym typeface="Calibri"/>
              </a:rPr>
              <a:t>)</a:t>
            </a:r>
            <a:endParaRPr b="0" i="0" sz="1600" u="none" cap="none" strike="noStrike">
              <a:solidFill>
                <a:srgbClr val="000000"/>
              </a:solidFill>
              <a:latin typeface="Calibri"/>
              <a:ea typeface="Calibri"/>
              <a:cs typeface="Calibri"/>
              <a:sym typeface="Calibri"/>
            </a:endParaRPr>
          </a:p>
          <a:p>
            <a:pPr indent="-285750" lvl="0" marL="298450" marR="143510" rtl="0" algn="l">
              <a:lnSpc>
                <a:spcPct val="118750"/>
              </a:lnSpc>
              <a:spcBef>
                <a:spcPts val="126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Recalculate on data source refresh or when changes  are made to component columns</a:t>
            </a:r>
            <a:endParaRPr b="0" i="0" sz="1600" u="none" cap="none" strike="noStrike">
              <a:solidFill>
                <a:srgbClr val="000000"/>
              </a:solidFill>
              <a:latin typeface="Calibri"/>
              <a:ea typeface="Calibri"/>
              <a:cs typeface="Calibri"/>
              <a:sym typeface="Calibri"/>
            </a:endParaRPr>
          </a:p>
          <a:p>
            <a:pPr indent="-285750" lvl="0" marL="298450" marR="0" rtl="0" algn="l">
              <a:lnSpc>
                <a:spcPct val="100000"/>
              </a:lnSpc>
              <a:spcBef>
                <a:spcPts val="1135"/>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Primarily used for </a:t>
            </a:r>
            <a:r>
              <a:rPr b="1" i="0" lang="en-US" sz="1600" u="none" cap="none" strike="noStrike">
                <a:solidFill>
                  <a:srgbClr val="000000"/>
                </a:solidFill>
                <a:latin typeface="Calibri"/>
                <a:ea typeface="Calibri"/>
                <a:cs typeface="Calibri"/>
                <a:sym typeface="Calibri"/>
              </a:rPr>
              <a:t>filtering </a:t>
            </a:r>
            <a:r>
              <a:rPr b="0" i="0" lang="en-US" sz="1600" u="none" cap="none" strike="noStrike">
                <a:solidFill>
                  <a:srgbClr val="000000"/>
                </a:solidFill>
                <a:latin typeface="Calibri"/>
                <a:ea typeface="Calibri"/>
                <a:cs typeface="Calibri"/>
                <a:sym typeface="Calibri"/>
              </a:rPr>
              <a:t>data in reports</a:t>
            </a:r>
            <a:endParaRPr b="0" i="0" sz="1600" u="none" cap="none" strike="noStrike">
              <a:solidFill>
                <a:srgbClr val="000000"/>
              </a:solidFill>
              <a:latin typeface="Calibri"/>
              <a:ea typeface="Calibri"/>
              <a:cs typeface="Calibri"/>
              <a:sym typeface="Calibri"/>
            </a:endParaRPr>
          </a:p>
        </p:txBody>
      </p:sp>
      <p:pic>
        <p:nvPicPr>
          <p:cNvPr id="2921" name="Google Shape;2921;p106"/>
          <p:cNvPicPr preferRelativeResize="0"/>
          <p:nvPr/>
        </p:nvPicPr>
        <p:blipFill rotWithShape="1">
          <a:blip r:embed="rId8">
            <a:alphaModFix/>
          </a:blip>
          <a:srcRect b="0" l="0" r="0" t="0"/>
          <a:stretch/>
        </p:blipFill>
        <p:spPr>
          <a:xfrm>
            <a:off x="1283208" y="1188719"/>
            <a:ext cx="3855720" cy="460248"/>
          </a:xfrm>
          <a:prstGeom prst="rect">
            <a:avLst/>
          </a:prstGeom>
          <a:noFill/>
          <a:ln>
            <a:noFill/>
          </a:ln>
        </p:spPr>
      </p:pic>
      <p:sp>
        <p:nvSpPr>
          <p:cNvPr id="2922" name="Google Shape;2922;p106"/>
          <p:cNvSpPr txBox="1"/>
          <p:nvPr/>
        </p:nvSpPr>
        <p:spPr>
          <a:xfrm>
            <a:off x="1956117" y="1242059"/>
            <a:ext cx="250888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CALCULATED COLUMNS</a:t>
            </a:r>
            <a:endParaRPr b="0" i="0" sz="2000" u="none" cap="none" strike="noStrike">
              <a:solidFill>
                <a:srgbClr val="000000"/>
              </a:solidFill>
              <a:latin typeface="Calibri"/>
              <a:ea typeface="Calibri"/>
              <a:cs typeface="Calibri"/>
              <a:sym typeface="Calibri"/>
            </a:endParaRPr>
          </a:p>
        </p:txBody>
      </p:sp>
      <p:pic>
        <p:nvPicPr>
          <p:cNvPr id="2923" name="Google Shape;2923;p106"/>
          <p:cNvPicPr preferRelativeResize="0"/>
          <p:nvPr/>
        </p:nvPicPr>
        <p:blipFill rotWithShape="1">
          <a:blip r:embed="rId9">
            <a:alphaModFix/>
          </a:blip>
          <a:srcRect b="0" l="0" r="0" t="0"/>
          <a:stretch/>
        </p:blipFill>
        <p:spPr>
          <a:xfrm>
            <a:off x="6943343" y="1188719"/>
            <a:ext cx="3852672" cy="460248"/>
          </a:xfrm>
          <a:prstGeom prst="rect">
            <a:avLst/>
          </a:prstGeom>
          <a:noFill/>
          <a:ln>
            <a:noFill/>
          </a:ln>
        </p:spPr>
      </p:pic>
      <p:sp>
        <p:nvSpPr>
          <p:cNvPr id="2924" name="Google Shape;2924;p106"/>
          <p:cNvSpPr txBox="1"/>
          <p:nvPr/>
        </p:nvSpPr>
        <p:spPr>
          <a:xfrm>
            <a:off x="8272495" y="1242059"/>
            <a:ext cx="119253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MEASURES</a:t>
            </a:r>
            <a:endParaRPr b="0" i="0" sz="2000" u="none" cap="none" strike="noStrike">
              <a:solidFill>
                <a:srgbClr val="000000"/>
              </a:solidFill>
              <a:latin typeface="Calibri"/>
              <a:ea typeface="Calibri"/>
              <a:cs typeface="Calibri"/>
              <a:sym typeface="Calibri"/>
            </a:endParaRPr>
          </a:p>
        </p:txBody>
      </p:sp>
      <p:sp>
        <p:nvSpPr>
          <p:cNvPr id="2925" name="Google Shape;2925;p106"/>
          <p:cNvSpPr txBox="1"/>
          <p:nvPr/>
        </p:nvSpPr>
        <p:spPr>
          <a:xfrm>
            <a:off x="6491480" y="1890267"/>
            <a:ext cx="4700270" cy="2189480"/>
          </a:xfrm>
          <a:prstGeom prst="rect">
            <a:avLst/>
          </a:prstGeom>
          <a:noFill/>
          <a:ln>
            <a:noFill/>
          </a:ln>
        </p:spPr>
        <p:txBody>
          <a:bodyPr anchorCtr="0" anchor="t" bIns="0" lIns="0" spcFirstLastPara="1" rIns="0" wrap="square" tIns="12700">
            <a:spAutoFit/>
          </a:bodyPr>
          <a:lstStyle/>
          <a:p>
            <a:pPr indent="-285750" lvl="0" marL="298450" marR="119379"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Values are calculated based on information from any  filters in the report (</a:t>
            </a:r>
            <a:r>
              <a:rPr b="1" i="0" lang="en-US" sz="1600" u="none" cap="none" strike="noStrike">
                <a:solidFill>
                  <a:srgbClr val="000000"/>
                </a:solidFill>
                <a:latin typeface="Calibri"/>
                <a:ea typeface="Calibri"/>
                <a:cs typeface="Calibri"/>
                <a:sym typeface="Calibri"/>
              </a:rPr>
              <a:t>filter context</a:t>
            </a:r>
            <a:r>
              <a:rPr b="0" i="0" lang="en-US" sz="1600" u="none" cap="none" strike="noStrike">
                <a:solidFill>
                  <a:srgbClr val="000000"/>
                </a:solidFill>
                <a:latin typeface="Calibri"/>
                <a:ea typeface="Calibri"/>
                <a:cs typeface="Calibri"/>
                <a:sym typeface="Calibri"/>
              </a:rPr>
              <a:t>)</a:t>
            </a:r>
            <a:endParaRPr b="0" i="0" sz="1600" u="none" cap="none" strike="noStrike">
              <a:solidFill>
                <a:srgbClr val="000000"/>
              </a:solidFill>
              <a:latin typeface="Calibri"/>
              <a:ea typeface="Calibri"/>
              <a:cs typeface="Calibri"/>
              <a:sym typeface="Calibri"/>
            </a:endParaRPr>
          </a:p>
          <a:p>
            <a:pPr indent="-285750" lvl="0" marL="298450" marR="284480" rtl="0" algn="l">
              <a:lnSpc>
                <a:spcPct val="103800"/>
              </a:lnSpc>
              <a:spcBef>
                <a:spcPts val="110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Does not create new data in the tables themselves  (</a:t>
            </a:r>
            <a:r>
              <a:rPr b="0" i="1" lang="en-US" sz="1600" u="none" cap="none" strike="noStrike">
                <a:solidFill>
                  <a:srgbClr val="000000"/>
                </a:solidFill>
                <a:latin typeface="Calibri"/>
                <a:ea typeface="Calibri"/>
                <a:cs typeface="Calibri"/>
                <a:sym typeface="Calibri"/>
              </a:rPr>
              <a:t>doesn’t increase file size</a:t>
            </a:r>
            <a:r>
              <a:rPr b="0" i="0" lang="en-US" sz="1600" u="none" cap="none" strike="noStrike">
                <a:solidFill>
                  <a:srgbClr val="000000"/>
                </a:solidFill>
                <a:latin typeface="Calibri"/>
                <a:ea typeface="Calibri"/>
                <a:cs typeface="Calibri"/>
                <a:sym typeface="Calibri"/>
              </a:rPr>
              <a:t>)</a:t>
            </a:r>
            <a:endParaRPr b="0" i="0" sz="1600" u="none" cap="none" strike="noStrike">
              <a:solidFill>
                <a:srgbClr val="000000"/>
              </a:solidFill>
              <a:latin typeface="Calibri"/>
              <a:ea typeface="Calibri"/>
              <a:cs typeface="Calibri"/>
              <a:sym typeface="Calibri"/>
            </a:endParaRPr>
          </a:p>
          <a:p>
            <a:pPr indent="-285750" lvl="0" marL="298450" marR="22860" rtl="0" algn="l">
              <a:lnSpc>
                <a:spcPct val="118750"/>
              </a:lnSpc>
              <a:spcBef>
                <a:spcPts val="126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Recalculate in response to any change to filters within  the report</a:t>
            </a:r>
            <a:endParaRPr b="0" i="0" sz="1600" u="none" cap="none" strike="noStrike">
              <a:solidFill>
                <a:srgbClr val="000000"/>
              </a:solidFill>
              <a:latin typeface="Calibri"/>
              <a:ea typeface="Calibri"/>
              <a:cs typeface="Calibri"/>
              <a:sym typeface="Calibri"/>
            </a:endParaRPr>
          </a:p>
          <a:p>
            <a:pPr indent="-285750" lvl="0" marL="298450" marR="0" rtl="0" algn="l">
              <a:lnSpc>
                <a:spcPct val="100000"/>
              </a:lnSpc>
              <a:spcBef>
                <a:spcPts val="1135"/>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Primarily used for </a:t>
            </a:r>
            <a:r>
              <a:rPr b="1" i="0" lang="en-US" sz="1600" u="none" cap="none" strike="noStrike">
                <a:solidFill>
                  <a:srgbClr val="000000"/>
                </a:solidFill>
                <a:latin typeface="Calibri"/>
                <a:ea typeface="Calibri"/>
                <a:cs typeface="Calibri"/>
                <a:sym typeface="Calibri"/>
              </a:rPr>
              <a:t>aggregating values </a:t>
            </a:r>
            <a:r>
              <a:rPr b="0" i="0" lang="en-US" sz="1600" u="none" cap="none" strike="noStrike">
                <a:solidFill>
                  <a:srgbClr val="000000"/>
                </a:solidFill>
                <a:latin typeface="Calibri"/>
                <a:ea typeface="Calibri"/>
                <a:cs typeface="Calibri"/>
                <a:sym typeface="Calibri"/>
              </a:rPr>
              <a:t>in report visuals</a:t>
            </a:r>
            <a:endParaRPr b="0" i="0" sz="1600" u="none" cap="none" strike="noStrike">
              <a:solidFill>
                <a:srgbClr val="000000"/>
              </a:solidFill>
              <a:latin typeface="Calibri"/>
              <a:ea typeface="Calibri"/>
              <a:cs typeface="Calibri"/>
              <a:sym typeface="Calibri"/>
            </a:endParaRPr>
          </a:p>
        </p:txBody>
      </p:sp>
      <p:sp>
        <p:nvSpPr>
          <p:cNvPr id="2926" name="Google Shape;2926;p106"/>
          <p:cNvSpPr/>
          <p:nvPr/>
        </p:nvSpPr>
        <p:spPr>
          <a:xfrm>
            <a:off x="6038850" y="1220257"/>
            <a:ext cx="0" cy="5076190"/>
          </a:xfrm>
          <a:custGeom>
            <a:rect b="b" l="l" r="r" t="t"/>
            <a:pathLst>
              <a:path extrusionOk="0" h="5076190" w="120000">
                <a:moveTo>
                  <a:pt x="0" y="0"/>
                </a:moveTo>
                <a:lnTo>
                  <a:pt x="0" y="5076007"/>
                </a:lnTo>
              </a:path>
            </a:pathLst>
          </a:custGeom>
          <a:noFill/>
          <a:ln cap="flat" cmpd="sng" w="12700">
            <a:solidFill>
              <a:srgbClr val="BFBFB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27" name="Google Shape;2927;p106"/>
          <p:cNvSpPr txBox="1"/>
          <p:nvPr/>
        </p:nvSpPr>
        <p:spPr>
          <a:xfrm>
            <a:off x="2150590" y="6257544"/>
            <a:ext cx="196342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Calibri"/>
              <a:buNone/>
            </a:pPr>
            <a:r>
              <a:rPr b="0" i="1" lang="en-US" sz="1100" u="none" cap="none" strike="noStrike">
                <a:solidFill>
                  <a:srgbClr val="000000"/>
                </a:solidFill>
                <a:latin typeface="Calibri"/>
                <a:ea typeface="Calibri"/>
                <a:cs typeface="Calibri"/>
                <a:sym typeface="Calibri"/>
              </a:rPr>
              <a:t>Calculated columns “live” in </a:t>
            </a:r>
            <a:r>
              <a:rPr b="1" i="1" lang="en-US" sz="1100" u="none" cap="none" strike="noStrike">
                <a:solidFill>
                  <a:srgbClr val="000000"/>
                </a:solidFill>
                <a:latin typeface="Calibri"/>
                <a:ea typeface="Calibri"/>
                <a:cs typeface="Calibri"/>
                <a:sym typeface="Calibri"/>
              </a:rPr>
              <a:t>tables</a:t>
            </a:r>
            <a:endParaRPr b="0" i="0" sz="1100" u="none" cap="none" strike="noStrike">
              <a:solidFill>
                <a:srgbClr val="000000"/>
              </a:solidFill>
              <a:latin typeface="Calibri"/>
              <a:ea typeface="Calibri"/>
              <a:cs typeface="Calibri"/>
              <a:sym typeface="Calibri"/>
            </a:endParaRPr>
          </a:p>
        </p:txBody>
      </p:sp>
      <p:sp>
        <p:nvSpPr>
          <p:cNvPr id="2928" name="Google Shape;2928;p106"/>
          <p:cNvSpPr txBox="1"/>
          <p:nvPr/>
        </p:nvSpPr>
        <p:spPr>
          <a:xfrm>
            <a:off x="8522841" y="6257544"/>
            <a:ext cx="146050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Calibri"/>
              <a:buNone/>
            </a:pPr>
            <a:r>
              <a:rPr b="0" i="1" lang="en-US" sz="1100" u="none" cap="none" strike="noStrike">
                <a:solidFill>
                  <a:srgbClr val="000000"/>
                </a:solidFill>
                <a:latin typeface="Calibri"/>
                <a:ea typeface="Calibri"/>
                <a:cs typeface="Calibri"/>
                <a:sym typeface="Calibri"/>
              </a:rPr>
              <a:t>Measures “live” in </a:t>
            </a:r>
            <a:r>
              <a:rPr b="1" i="1" lang="en-US" sz="1100" u="none" cap="none" strike="noStrike">
                <a:solidFill>
                  <a:srgbClr val="000000"/>
                </a:solidFill>
                <a:latin typeface="Calibri"/>
                <a:ea typeface="Calibri"/>
                <a:cs typeface="Calibri"/>
                <a:sym typeface="Calibri"/>
              </a:rPr>
              <a:t>visuals</a:t>
            </a:r>
            <a:endParaRPr b="0" i="0" sz="1100" u="none" cap="none" strike="noStrike">
              <a:solidFill>
                <a:srgbClr val="000000"/>
              </a:solidFill>
              <a:latin typeface="Calibri"/>
              <a:ea typeface="Calibri"/>
              <a:cs typeface="Calibri"/>
              <a:sym typeface="Calibri"/>
            </a:endParaRPr>
          </a:p>
        </p:txBody>
      </p:sp>
      <p:sp>
        <p:nvSpPr>
          <p:cNvPr id="2929" name="Google Shape;2929;p106"/>
          <p:cNvSpPr txBox="1"/>
          <p:nvPr>
            <p:ph type="title"/>
          </p:nvPr>
        </p:nvSpPr>
        <p:spPr>
          <a:xfrm>
            <a:off x="2214403" y="242315"/>
            <a:ext cx="776287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RECAP: </a:t>
            </a:r>
            <a:r>
              <a:rPr lang="en-US"/>
              <a:t>CALCULATED COLUMNS </a:t>
            </a:r>
            <a:r>
              <a:rPr lang="en-US">
                <a:latin typeface="Calibri"/>
                <a:ea typeface="Calibri"/>
                <a:cs typeface="Calibri"/>
                <a:sym typeface="Calibri"/>
              </a:rPr>
              <a:t>VS. </a:t>
            </a:r>
            <a:r>
              <a:rPr lang="en-US"/>
              <a:t>MEASURES</a:t>
            </a:r>
            <a:endParaRPr/>
          </a:p>
        </p:txBody>
      </p:sp>
      <p:pic>
        <p:nvPicPr>
          <p:cNvPr id="2930" name="Google Shape;2930;p106"/>
          <p:cNvPicPr preferRelativeResize="0"/>
          <p:nvPr/>
        </p:nvPicPr>
        <p:blipFill rotWithShape="1">
          <a:blip r:embed="rId10">
            <a:alphaModFix/>
          </a:blip>
          <a:srcRect b="0" l="0" r="0" t="0"/>
          <a:stretch/>
        </p:blipFill>
        <p:spPr>
          <a:xfrm>
            <a:off x="0" y="806332"/>
            <a:ext cx="12192000" cy="45720"/>
          </a:xfrm>
          <a:prstGeom prst="rect">
            <a:avLst/>
          </a:prstGeom>
          <a:noFill/>
          <a:ln>
            <a:noFill/>
          </a:ln>
        </p:spPr>
      </p:pic>
      <p:grpSp>
        <p:nvGrpSpPr>
          <p:cNvPr id="2931" name="Google Shape;2931;p106"/>
          <p:cNvGrpSpPr/>
          <p:nvPr/>
        </p:nvGrpSpPr>
        <p:grpSpPr>
          <a:xfrm>
            <a:off x="6790943" y="4428744"/>
            <a:ext cx="4459223" cy="1998871"/>
            <a:chOff x="6790943" y="4428744"/>
            <a:chExt cx="4459223" cy="1998871"/>
          </a:xfrm>
        </p:grpSpPr>
        <p:pic>
          <p:nvPicPr>
            <p:cNvPr id="2932" name="Google Shape;2932;p106"/>
            <p:cNvPicPr preferRelativeResize="0"/>
            <p:nvPr/>
          </p:nvPicPr>
          <p:blipFill rotWithShape="1">
            <a:blip r:embed="rId11">
              <a:alphaModFix/>
            </a:blip>
            <a:srcRect b="0" l="0" r="0" t="0"/>
            <a:stretch/>
          </p:blipFill>
          <p:spPr>
            <a:xfrm>
              <a:off x="8068055" y="4428744"/>
              <a:ext cx="2855976" cy="1304544"/>
            </a:xfrm>
            <a:prstGeom prst="rect">
              <a:avLst/>
            </a:prstGeom>
            <a:noFill/>
            <a:ln>
              <a:noFill/>
            </a:ln>
          </p:spPr>
        </p:pic>
        <p:pic>
          <p:nvPicPr>
            <p:cNvPr id="2933" name="Google Shape;2933;p106"/>
            <p:cNvPicPr preferRelativeResize="0"/>
            <p:nvPr/>
          </p:nvPicPr>
          <p:blipFill rotWithShape="1">
            <a:blip r:embed="rId12">
              <a:alphaModFix/>
            </a:blip>
            <a:srcRect b="0" l="0" r="0" t="0"/>
            <a:stretch/>
          </p:blipFill>
          <p:spPr>
            <a:xfrm>
              <a:off x="8094175" y="4454448"/>
              <a:ext cx="2751623" cy="1198624"/>
            </a:xfrm>
            <a:prstGeom prst="rect">
              <a:avLst/>
            </a:prstGeom>
            <a:noFill/>
            <a:ln>
              <a:noFill/>
            </a:ln>
          </p:spPr>
        </p:pic>
        <p:pic>
          <p:nvPicPr>
            <p:cNvPr id="2934" name="Google Shape;2934;p106"/>
            <p:cNvPicPr preferRelativeResize="0"/>
            <p:nvPr/>
          </p:nvPicPr>
          <p:blipFill rotWithShape="1">
            <a:blip r:embed="rId13">
              <a:alphaModFix/>
            </a:blip>
            <a:srcRect b="0" l="0" r="0" t="0"/>
            <a:stretch/>
          </p:blipFill>
          <p:spPr>
            <a:xfrm>
              <a:off x="6797039" y="5462016"/>
              <a:ext cx="1130807" cy="283463"/>
            </a:xfrm>
            <a:prstGeom prst="rect">
              <a:avLst/>
            </a:prstGeom>
            <a:noFill/>
            <a:ln>
              <a:noFill/>
            </a:ln>
          </p:spPr>
        </p:pic>
        <p:sp>
          <p:nvSpPr>
            <p:cNvPr id="2935" name="Google Shape;2935;p106"/>
            <p:cNvSpPr/>
            <p:nvPr/>
          </p:nvSpPr>
          <p:spPr>
            <a:xfrm>
              <a:off x="6834431" y="5500291"/>
              <a:ext cx="1000760" cy="152400"/>
            </a:xfrm>
            <a:custGeom>
              <a:rect b="b" l="l" r="r" t="t"/>
              <a:pathLst>
                <a:path extrusionOk="0" h="152400" w="1000759">
                  <a:moveTo>
                    <a:pt x="1000719" y="0"/>
                  </a:moveTo>
                  <a:lnTo>
                    <a:pt x="0" y="0"/>
                  </a:lnTo>
                  <a:lnTo>
                    <a:pt x="0" y="152401"/>
                  </a:lnTo>
                  <a:lnTo>
                    <a:pt x="1000719" y="152401"/>
                  </a:lnTo>
                  <a:lnTo>
                    <a:pt x="1000719"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36" name="Google Shape;2936;p106"/>
            <p:cNvSpPr/>
            <p:nvPr/>
          </p:nvSpPr>
          <p:spPr>
            <a:xfrm>
              <a:off x="7568485" y="5664345"/>
              <a:ext cx="869315" cy="763270"/>
            </a:xfrm>
            <a:custGeom>
              <a:rect b="b" l="l" r="r" t="t"/>
              <a:pathLst>
                <a:path extrusionOk="0" h="763270" w="869315">
                  <a:moveTo>
                    <a:pt x="793784" y="686717"/>
                  </a:moveTo>
                  <a:lnTo>
                    <a:pt x="793236" y="712111"/>
                  </a:lnTo>
                  <a:lnTo>
                    <a:pt x="805933" y="712385"/>
                  </a:lnTo>
                  <a:lnTo>
                    <a:pt x="805385" y="737779"/>
                  </a:lnTo>
                  <a:lnTo>
                    <a:pt x="792683" y="737779"/>
                  </a:lnTo>
                  <a:lnTo>
                    <a:pt x="792142" y="762900"/>
                  </a:lnTo>
                  <a:lnTo>
                    <a:pt x="845211" y="737779"/>
                  </a:lnTo>
                  <a:lnTo>
                    <a:pt x="805385" y="737779"/>
                  </a:lnTo>
                  <a:lnTo>
                    <a:pt x="792689" y="737506"/>
                  </a:lnTo>
                  <a:lnTo>
                    <a:pt x="845790" y="737506"/>
                  </a:lnTo>
                  <a:lnTo>
                    <a:pt x="869144" y="726451"/>
                  </a:lnTo>
                  <a:lnTo>
                    <a:pt x="793784" y="686717"/>
                  </a:lnTo>
                  <a:close/>
                </a:path>
                <a:path extrusionOk="0" h="763270" w="869315">
                  <a:moveTo>
                    <a:pt x="793236" y="712111"/>
                  </a:moveTo>
                  <a:lnTo>
                    <a:pt x="792689" y="737506"/>
                  </a:lnTo>
                  <a:lnTo>
                    <a:pt x="805385" y="737779"/>
                  </a:lnTo>
                  <a:lnTo>
                    <a:pt x="805933" y="712385"/>
                  </a:lnTo>
                  <a:lnTo>
                    <a:pt x="793236" y="712111"/>
                  </a:lnTo>
                  <a:close/>
                </a:path>
                <a:path extrusionOk="0" h="763270" w="869315">
                  <a:moveTo>
                    <a:pt x="24847" y="0"/>
                  </a:moveTo>
                  <a:lnTo>
                    <a:pt x="0" y="5269"/>
                  </a:lnTo>
                  <a:lnTo>
                    <a:pt x="18806" y="93937"/>
                  </a:lnTo>
                  <a:lnTo>
                    <a:pt x="38748" y="181436"/>
                  </a:lnTo>
                  <a:lnTo>
                    <a:pt x="60916" y="266333"/>
                  </a:lnTo>
                  <a:lnTo>
                    <a:pt x="73226" y="307527"/>
                  </a:lnTo>
                  <a:lnTo>
                    <a:pt x="86504" y="347532"/>
                  </a:lnTo>
                  <a:lnTo>
                    <a:pt x="100916" y="386244"/>
                  </a:lnTo>
                  <a:lnTo>
                    <a:pt x="116608" y="423495"/>
                  </a:lnTo>
                  <a:lnTo>
                    <a:pt x="133734" y="459118"/>
                  </a:lnTo>
                  <a:lnTo>
                    <a:pt x="152444" y="492941"/>
                  </a:lnTo>
                  <a:lnTo>
                    <a:pt x="195244" y="554477"/>
                  </a:lnTo>
                  <a:lnTo>
                    <a:pt x="246226" y="606586"/>
                  </a:lnTo>
                  <a:lnTo>
                    <a:pt x="305874" y="647940"/>
                  </a:lnTo>
                  <a:lnTo>
                    <a:pt x="373002" y="679255"/>
                  </a:lnTo>
                  <a:lnTo>
                    <a:pt x="446369" y="702029"/>
                  </a:lnTo>
                  <a:lnTo>
                    <a:pt x="485039" y="710685"/>
                  </a:lnTo>
                  <a:lnTo>
                    <a:pt x="524857" y="717769"/>
                  </a:lnTo>
                  <a:lnTo>
                    <a:pt x="565691" y="723461"/>
                  </a:lnTo>
                  <a:lnTo>
                    <a:pt x="607475" y="727947"/>
                  </a:lnTo>
                  <a:lnTo>
                    <a:pt x="692945" y="733966"/>
                  </a:lnTo>
                  <a:lnTo>
                    <a:pt x="780467" y="737242"/>
                  </a:lnTo>
                  <a:lnTo>
                    <a:pt x="792689" y="737506"/>
                  </a:lnTo>
                  <a:lnTo>
                    <a:pt x="793236" y="712111"/>
                  </a:lnTo>
                  <a:lnTo>
                    <a:pt x="781155" y="711850"/>
                  </a:lnTo>
                  <a:lnTo>
                    <a:pt x="694103" y="708591"/>
                  </a:lnTo>
                  <a:lnTo>
                    <a:pt x="609492" y="702626"/>
                  </a:lnTo>
                  <a:lnTo>
                    <a:pt x="568601" y="698227"/>
                  </a:lnTo>
                  <a:lnTo>
                    <a:pt x="528600" y="692645"/>
                  </a:lnTo>
                  <a:lnTo>
                    <a:pt x="489765" y="685727"/>
                  </a:lnTo>
                  <a:lnTo>
                    <a:pt x="452946" y="677472"/>
                  </a:lnTo>
                  <a:lnTo>
                    <a:pt x="452236" y="677313"/>
                  </a:lnTo>
                  <a:lnTo>
                    <a:pt x="416958" y="667470"/>
                  </a:lnTo>
                  <a:lnTo>
                    <a:pt x="416156" y="667247"/>
                  </a:lnTo>
                  <a:lnTo>
                    <a:pt x="382554" y="655679"/>
                  </a:lnTo>
                  <a:lnTo>
                    <a:pt x="381662" y="655373"/>
                  </a:lnTo>
                  <a:lnTo>
                    <a:pt x="349865" y="641950"/>
                  </a:lnTo>
                  <a:lnTo>
                    <a:pt x="348891" y="641540"/>
                  </a:lnTo>
                  <a:lnTo>
                    <a:pt x="319006" y="626131"/>
                  </a:lnTo>
                  <a:lnTo>
                    <a:pt x="317969" y="625598"/>
                  </a:lnTo>
                  <a:lnTo>
                    <a:pt x="290089" y="608070"/>
                  </a:lnTo>
                  <a:lnTo>
                    <a:pt x="289017" y="607398"/>
                  </a:lnTo>
                  <a:lnTo>
                    <a:pt x="263188" y="587581"/>
                  </a:lnTo>
                  <a:lnTo>
                    <a:pt x="262144" y="586783"/>
                  </a:lnTo>
                  <a:lnTo>
                    <a:pt x="238281" y="564463"/>
                  </a:lnTo>
                  <a:lnTo>
                    <a:pt x="237385" y="563629"/>
                  </a:lnTo>
                  <a:lnTo>
                    <a:pt x="215278" y="538778"/>
                  </a:lnTo>
                  <a:lnTo>
                    <a:pt x="214547" y="537959"/>
                  </a:lnTo>
                  <a:lnTo>
                    <a:pt x="194056" y="510666"/>
                  </a:lnTo>
                  <a:lnTo>
                    <a:pt x="193473" y="509891"/>
                  </a:lnTo>
                  <a:lnTo>
                    <a:pt x="174501" y="480282"/>
                  </a:lnTo>
                  <a:lnTo>
                    <a:pt x="174042" y="479567"/>
                  </a:lnTo>
                  <a:lnTo>
                    <a:pt x="156493" y="447786"/>
                  </a:lnTo>
                  <a:lnTo>
                    <a:pt x="156136" y="447141"/>
                  </a:lnTo>
                  <a:lnTo>
                    <a:pt x="139912" y="413345"/>
                  </a:lnTo>
                  <a:lnTo>
                    <a:pt x="139637" y="412773"/>
                  </a:lnTo>
                  <a:lnTo>
                    <a:pt x="124526" y="376879"/>
                  </a:lnTo>
                  <a:lnTo>
                    <a:pt x="110396" y="338884"/>
                  </a:lnTo>
                  <a:lnTo>
                    <a:pt x="97399" y="299707"/>
                  </a:lnTo>
                  <a:lnTo>
                    <a:pt x="85325" y="259274"/>
                  </a:lnTo>
                  <a:lnTo>
                    <a:pt x="63381" y="175211"/>
                  </a:lnTo>
                  <a:lnTo>
                    <a:pt x="43593" y="88386"/>
                  </a:lnTo>
                  <a:lnTo>
                    <a:pt x="24847" y="0"/>
                  </a:lnTo>
                  <a:close/>
                </a:path>
                <a:path extrusionOk="0" h="763270" w="869315">
                  <a:moveTo>
                    <a:pt x="781211" y="711852"/>
                  </a:moveTo>
                  <a:lnTo>
                    <a:pt x="781391" y="711856"/>
                  </a:lnTo>
                  <a:lnTo>
                    <a:pt x="781211" y="711852"/>
                  </a:lnTo>
                  <a:close/>
                </a:path>
                <a:path extrusionOk="0" h="763270" w="869315">
                  <a:moveTo>
                    <a:pt x="781155" y="711850"/>
                  </a:moveTo>
                  <a:close/>
                </a:path>
                <a:path extrusionOk="0" h="763270" w="869315">
                  <a:moveTo>
                    <a:pt x="694313" y="708599"/>
                  </a:moveTo>
                  <a:lnTo>
                    <a:pt x="694521" y="708614"/>
                  </a:lnTo>
                  <a:lnTo>
                    <a:pt x="694703" y="708614"/>
                  </a:lnTo>
                  <a:lnTo>
                    <a:pt x="694313" y="708599"/>
                  </a:lnTo>
                  <a:close/>
                </a:path>
                <a:path extrusionOk="0" h="763270" w="869315">
                  <a:moveTo>
                    <a:pt x="694201" y="708591"/>
                  </a:moveTo>
                  <a:close/>
                </a:path>
                <a:path extrusionOk="0" h="763270" w="869315">
                  <a:moveTo>
                    <a:pt x="609725" y="702643"/>
                  </a:moveTo>
                  <a:lnTo>
                    <a:pt x="609955" y="702667"/>
                  </a:lnTo>
                  <a:lnTo>
                    <a:pt x="609725" y="702643"/>
                  </a:lnTo>
                  <a:close/>
                </a:path>
                <a:path extrusionOk="0" h="763270" w="869315">
                  <a:moveTo>
                    <a:pt x="609572" y="702626"/>
                  </a:moveTo>
                  <a:lnTo>
                    <a:pt x="609725" y="702643"/>
                  </a:lnTo>
                  <a:lnTo>
                    <a:pt x="609572" y="702626"/>
                  </a:lnTo>
                  <a:close/>
                </a:path>
                <a:path extrusionOk="0" h="763270" w="869315">
                  <a:moveTo>
                    <a:pt x="568797" y="698248"/>
                  </a:moveTo>
                  <a:lnTo>
                    <a:pt x="568999" y="698276"/>
                  </a:lnTo>
                  <a:lnTo>
                    <a:pt x="568797" y="698248"/>
                  </a:lnTo>
                  <a:close/>
                </a:path>
                <a:path extrusionOk="0" h="763270" w="869315">
                  <a:moveTo>
                    <a:pt x="568646" y="698227"/>
                  </a:moveTo>
                  <a:lnTo>
                    <a:pt x="568797" y="698248"/>
                  </a:lnTo>
                  <a:lnTo>
                    <a:pt x="568646" y="698227"/>
                  </a:lnTo>
                  <a:close/>
                </a:path>
                <a:path extrusionOk="0" h="763270" w="869315">
                  <a:moveTo>
                    <a:pt x="528838" y="692678"/>
                  </a:moveTo>
                  <a:lnTo>
                    <a:pt x="529071" y="692720"/>
                  </a:lnTo>
                  <a:lnTo>
                    <a:pt x="528838" y="692678"/>
                  </a:lnTo>
                  <a:close/>
                </a:path>
                <a:path extrusionOk="0" h="763270" w="869315">
                  <a:moveTo>
                    <a:pt x="528652" y="692645"/>
                  </a:moveTo>
                  <a:lnTo>
                    <a:pt x="528838" y="692678"/>
                  </a:lnTo>
                  <a:lnTo>
                    <a:pt x="528652" y="692645"/>
                  </a:lnTo>
                  <a:close/>
                </a:path>
                <a:path extrusionOk="0" h="763270" w="869315">
                  <a:moveTo>
                    <a:pt x="490039" y="685776"/>
                  </a:moveTo>
                  <a:lnTo>
                    <a:pt x="490315" y="685838"/>
                  </a:lnTo>
                  <a:lnTo>
                    <a:pt x="490039" y="685776"/>
                  </a:lnTo>
                  <a:close/>
                </a:path>
                <a:path extrusionOk="0" h="763270" w="869315">
                  <a:moveTo>
                    <a:pt x="489821" y="685727"/>
                  </a:moveTo>
                  <a:lnTo>
                    <a:pt x="490039" y="685776"/>
                  </a:lnTo>
                  <a:lnTo>
                    <a:pt x="489821" y="685727"/>
                  </a:lnTo>
                  <a:close/>
                </a:path>
                <a:path extrusionOk="0" h="763270" w="869315">
                  <a:moveTo>
                    <a:pt x="452552" y="677384"/>
                  </a:moveTo>
                  <a:lnTo>
                    <a:pt x="452869" y="677472"/>
                  </a:lnTo>
                  <a:lnTo>
                    <a:pt x="452552" y="677384"/>
                  </a:lnTo>
                  <a:close/>
                </a:path>
                <a:path extrusionOk="0" h="763270" w="869315">
                  <a:moveTo>
                    <a:pt x="452298" y="677313"/>
                  </a:moveTo>
                  <a:lnTo>
                    <a:pt x="452552" y="677384"/>
                  </a:lnTo>
                  <a:lnTo>
                    <a:pt x="452298" y="677313"/>
                  </a:lnTo>
                  <a:close/>
                </a:path>
                <a:path extrusionOk="0" h="763270" w="869315">
                  <a:moveTo>
                    <a:pt x="416518" y="667348"/>
                  </a:moveTo>
                  <a:lnTo>
                    <a:pt x="416874" y="667470"/>
                  </a:lnTo>
                  <a:lnTo>
                    <a:pt x="416518" y="667348"/>
                  </a:lnTo>
                  <a:close/>
                </a:path>
                <a:path extrusionOk="0" h="763270" w="869315">
                  <a:moveTo>
                    <a:pt x="416224" y="667247"/>
                  </a:moveTo>
                  <a:lnTo>
                    <a:pt x="416518" y="667348"/>
                  </a:lnTo>
                  <a:lnTo>
                    <a:pt x="416224" y="667247"/>
                  </a:lnTo>
                  <a:close/>
                </a:path>
                <a:path extrusionOk="0" h="763270" w="869315">
                  <a:moveTo>
                    <a:pt x="381662" y="655373"/>
                  </a:moveTo>
                  <a:lnTo>
                    <a:pt x="382465" y="655679"/>
                  </a:lnTo>
                  <a:lnTo>
                    <a:pt x="382069" y="655513"/>
                  </a:lnTo>
                  <a:lnTo>
                    <a:pt x="381662" y="655373"/>
                  </a:lnTo>
                  <a:close/>
                </a:path>
                <a:path extrusionOk="0" h="763270" w="869315">
                  <a:moveTo>
                    <a:pt x="382069" y="655513"/>
                  </a:moveTo>
                  <a:lnTo>
                    <a:pt x="382465" y="655679"/>
                  </a:lnTo>
                  <a:lnTo>
                    <a:pt x="382069" y="655513"/>
                  </a:lnTo>
                  <a:close/>
                </a:path>
                <a:path extrusionOk="0" h="763270" w="869315">
                  <a:moveTo>
                    <a:pt x="381737" y="655373"/>
                  </a:moveTo>
                  <a:lnTo>
                    <a:pt x="382069" y="655513"/>
                  </a:lnTo>
                  <a:lnTo>
                    <a:pt x="381737" y="655373"/>
                  </a:lnTo>
                  <a:close/>
                </a:path>
                <a:path extrusionOk="0" h="763270" w="869315">
                  <a:moveTo>
                    <a:pt x="348891" y="641540"/>
                  </a:moveTo>
                  <a:lnTo>
                    <a:pt x="349769" y="641950"/>
                  </a:lnTo>
                  <a:lnTo>
                    <a:pt x="349334" y="641726"/>
                  </a:lnTo>
                  <a:lnTo>
                    <a:pt x="348891" y="641540"/>
                  </a:lnTo>
                  <a:close/>
                </a:path>
                <a:path extrusionOk="0" h="763270" w="869315">
                  <a:moveTo>
                    <a:pt x="349334" y="641726"/>
                  </a:moveTo>
                  <a:lnTo>
                    <a:pt x="349769" y="641950"/>
                  </a:lnTo>
                  <a:lnTo>
                    <a:pt x="349334" y="641726"/>
                  </a:lnTo>
                  <a:close/>
                </a:path>
                <a:path extrusionOk="0" h="763270" w="869315">
                  <a:moveTo>
                    <a:pt x="348971" y="641540"/>
                  </a:moveTo>
                  <a:lnTo>
                    <a:pt x="349334" y="641726"/>
                  </a:lnTo>
                  <a:lnTo>
                    <a:pt x="348971" y="641540"/>
                  </a:lnTo>
                  <a:close/>
                </a:path>
                <a:path extrusionOk="0" h="763270" w="869315">
                  <a:moveTo>
                    <a:pt x="317969" y="625598"/>
                  </a:moveTo>
                  <a:lnTo>
                    <a:pt x="318907" y="626131"/>
                  </a:lnTo>
                  <a:lnTo>
                    <a:pt x="318451" y="625846"/>
                  </a:lnTo>
                  <a:lnTo>
                    <a:pt x="317969" y="625598"/>
                  </a:lnTo>
                  <a:close/>
                </a:path>
                <a:path extrusionOk="0" h="763270" w="869315">
                  <a:moveTo>
                    <a:pt x="318451" y="625846"/>
                  </a:moveTo>
                  <a:lnTo>
                    <a:pt x="318907" y="626131"/>
                  </a:lnTo>
                  <a:lnTo>
                    <a:pt x="318451" y="625846"/>
                  </a:lnTo>
                  <a:close/>
                </a:path>
                <a:path extrusionOk="0" h="763270" w="869315">
                  <a:moveTo>
                    <a:pt x="318056" y="625598"/>
                  </a:moveTo>
                  <a:lnTo>
                    <a:pt x="318451" y="625846"/>
                  </a:lnTo>
                  <a:lnTo>
                    <a:pt x="318056" y="625598"/>
                  </a:lnTo>
                  <a:close/>
                </a:path>
                <a:path extrusionOk="0" h="763270" w="869315">
                  <a:moveTo>
                    <a:pt x="289017" y="607398"/>
                  </a:moveTo>
                  <a:lnTo>
                    <a:pt x="289986" y="608070"/>
                  </a:lnTo>
                  <a:lnTo>
                    <a:pt x="289517" y="607711"/>
                  </a:lnTo>
                  <a:lnTo>
                    <a:pt x="289017" y="607398"/>
                  </a:lnTo>
                  <a:close/>
                </a:path>
                <a:path extrusionOk="0" h="763270" w="869315">
                  <a:moveTo>
                    <a:pt x="289517" y="607711"/>
                  </a:moveTo>
                  <a:lnTo>
                    <a:pt x="289986" y="608070"/>
                  </a:lnTo>
                  <a:lnTo>
                    <a:pt x="289517" y="607711"/>
                  </a:lnTo>
                  <a:close/>
                </a:path>
                <a:path extrusionOk="0" h="763270" w="869315">
                  <a:moveTo>
                    <a:pt x="289107" y="607398"/>
                  </a:moveTo>
                  <a:lnTo>
                    <a:pt x="289517" y="607711"/>
                  </a:lnTo>
                  <a:lnTo>
                    <a:pt x="289107" y="607398"/>
                  </a:lnTo>
                  <a:close/>
                </a:path>
                <a:path extrusionOk="0" h="763270" w="869315">
                  <a:moveTo>
                    <a:pt x="262144" y="586783"/>
                  </a:moveTo>
                  <a:lnTo>
                    <a:pt x="263089" y="587581"/>
                  </a:lnTo>
                  <a:lnTo>
                    <a:pt x="262638" y="587161"/>
                  </a:lnTo>
                  <a:lnTo>
                    <a:pt x="262144" y="586783"/>
                  </a:lnTo>
                  <a:close/>
                </a:path>
                <a:path extrusionOk="0" h="763270" w="869315">
                  <a:moveTo>
                    <a:pt x="262638" y="587161"/>
                  </a:moveTo>
                  <a:lnTo>
                    <a:pt x="263089" y="587581"/>
                  </a:lnTo>
                  <a:lnTo>
                    <a:pt x="262638" y="587161"/>
                  </a:lnTo>
                  <a:close/>
                </a:path>
                <a:path extrusionOk="0" h="763270" w="869315">
                  <a:moveTo>
                    <a:pt x="262233" y="586783"/>
                  </a:moveTo>
                  <a:lnTo>
                    <a:pt x="262638" y="587161"/>
                  </a:lnTo>
                  <a:lnTo>
                    <a:pt x="262233" y="586783"/>
                  </a:lnTo>
                  <a:close/>
                </a:path>
                <a:path extrusionOk="0" h="763270" w="869315">
                  <a:moveTo>
                    <a:pt x="237385" y="563629"/>
                  </a:moveTo>
                  <a:lnTo>
                    <a:pt x="238203" y="564463"/>
                  </a:lnTo>
                  <a:lnTo>
                    <a:pt x="237819" y="564033"/>
                  </a:lnTo>
                  <a:lnTo>
                    <a:pt x="237385" y="563629"/>
                  </a:lnTo>
                  <a:close/>
                </a:path>
                <a:path extrusionOk="0" h="763270" w="869315">
                  <a:moveTo>
                    <a:pt x="237819" y="564033"/>
                  </a:moveTo>
                  <a:lnTo>
                    <a:pt x="238203" y="564463"/>
                  </a:lnTo>
                  <a:lnTo>
                    <a:pt x="237819" y="564033"/>
                  </a:lnTo>
                  <a:close/>
                </a:path>
                <a:path extrusionOk="0" h="763270" w="869315">
                  <a:moveTo>
                    <a:pt x="237458" y="563629"/>
                  </a:moveTo>
                  <a:lnTo>
                    <a:pt x="237819" y="564033"/>
                  </a:lnTo>
                  <a:lnTo>
                    <a:pt x="237458" y="563629"/>
                  </a:lnTo>
                  <a:close/>
                </a:path>
                <a:path extrusionOk="0" h="763270" w="869315">
                  <a:moveTo>
                    <a:pt x="214547" y="537959"/>
                  </a:moveTo>
                  <a:lnTo>
                    <a:pt x="215218" y="538778"/>
                  </a:lnTo>
                  <a:lnTo>
                    <a:pt x="214893" y="538347"/>
                  </a:lnTo>
                  <a:lnTo>
                    <a:pt x="214547" y="537959"/>
                  </a:lnTo>
                  <a:close/>
                </a:path>
                <a:path extrusionOk="0" h="763270" w="869315">
                  <a:moveTo>
                    <a:pt x="214893" y="538347"/>
                  </a:moveTo>
                  <a:lnTo>
                    <a:pt x="215218" y="538778"/>
                  </a:lnTo>
                  <a:lnTo>
                    <a:pt x="214893" y="538347"/>
                  </a:lnTo>
                  <a:close/>
                </a:path>
                <a:path extrusionOk="0" h="763270" w="869315">
                  <a:moveTo>
                    <a:pt x="214601" y="537959"/>
                  </a:moveTo>
                  <a:lnTo>
                    <a:pt x="214893" y="538347"/>
                  </a:lnTo>
                  <a:lnTo>
                    <a:pt x="214601" y="537959"/>
                  </a:lnTo>
                  <a:close/>
                </a:path>
                <a:path extrusionOk="0" h="763270" w="869315">
                  <a:moveTo>
                    <a:pt x="193473" y="509891"/>
                  </a:moveTo>
                  <a:lnTo>
                    <a:pt x="194012" y="510666"/>
                  </a:lnTo>
                  <a:lnTo>
                    <a:pt x="193756" y="510268"/>
                  </a:lnTo>
                  <a:lnTo>
                    <a:pt x="193473" y="509891"/>
                  </a:lnTo>
                  <a:close/>
                </a:path>
                <a:path extrusionOk="0" h="763270" w="869315">
                  <a:moveTo>
                    <a:pt x="193756" y="510268"/>
                  </a:moveTo>
                  <a:lnTo>
                    <a:pt x="194012" y="510666"/>
                  </a:lnTo>
                  <a:lnTo>
                    <a:pt x="193756" y="510268"/>
                  </a:lnTo>
                  <a:close/>
                </a:path>
                <a:path extrusionOk="0" h="763270" w="869315">
                  <a:moveTo>
                    <a:pt x="193514" y="509891"/>
                  </a:moveTo>
                  <a:lnTo>
                    <a:pt x="193756" y="510268"/>
                  </a:lnTo>
                  <a:lnTo>
                    <a:pt x="193514" y="509891"/>
                  </a:lnTo>
                  <a:close/>
                </a:path>
                <a:path extrusionOk="0" h="763270" w="869315">
                  <a:moveTo>
                    <a:pt x="174042" y="479567"/>
                  </a:moveTo>
                  <a:lnTo>
                    <a:pt x="174468" y="480282"/>
                  </a:lnTo>
                  <a:lnTo>
                    <a:pt x="174267" y="479918"/>
                  </a:lnTo>
                  <a:lnTo>
                    <a:pt x="174042" y="479567"/>
                  </a:lnTo>
                  <a:close/>
                </a:path>
                <a:path extrusionOk="0" h="763270" w="869315">
                  <a:moveTo>
                    <a:pt x="174267" y="479918"/>
                  </a:moveTo>
                  <a:lnTo>
                    <a:pt x="174468" y="480282"/>
                  </a:lnTo>
                  <a:lnTo>
                    <a:pt x="174267" y="479918"/>
                  </a:lnTo>
                  <a:close/>
                </a:path>
                <a:path extrusionOk="0" h="763270" w="869315">
                  <a:moveTo>
                    <a:pt x="174073" y="479567"/>
                  </a:moveTo>
                  <a:lnTo>
                    <a:pt x="174267" y="479918"/>
                  </a:lnTo>
                  <a:lnTo>
                    <a:pt x="174073" y="479567"/>
                  </a:lnTo>
                  <a:close/>
                </a:path>
                <a:path extrusionOk="0" h="763270" w="869315">
                  <a:moveTo>
                    <a:pt x="156309" y="447454"/>
                  </a:moveTo>
                  <a:lnTo>
                    <a:pt x="156469" y="447786"/>
                  </a:lnTo>
                  <a:lnTo>
                    <a:pt x="156309" y="447454"/>
                  </a:lnTo>
                  <a:close/>
                </a:path>
                <a:path extrusionOk="0" h="763270" w="869315">
                  <a:moveTo>
                    <a:pt x="156159" y="447141"/>
                  </a:moveTo>
                  <a:lnTo>
                    <a:pt x="156309" y="447454"/>
                  </a:lnTo>
                  <a:lnTo>
                    <a:pt x="156159" y="447141"/>
                  </a:lnTo>
                  <a:close/>
                </a:path>
                <a:path extrusionOk="0" h="763270" w="869315">
                  <a:moveTo>
                    <a:pt x="139774" y="413057"/>
                  </a:moveTo>
                  <a:lnTo>
                    <a:pt x="139895" y="413345"/>
                  </a:lnTo>
                  <a:lnTo>
                    <a:pt x="139774" y="413057"/>
                  </a:lnTo>
                  <a:close/>
                </a:path>
                <a:path extrusionOk="0" h="763270" w="869315">
                  <a:moveTo>
                    <a:pt x="139654" y="412773"/>
                  </a:moveTo>
                  <a:lnTo>
                    <a:pt x="139774" y="413057"/>
                  </a:lnTo>
                  <a:lnTo>
                    <a:pt x="139654" y="412773"/>
                  </a:lnTo>
                  <a:close/>
                </a:path>
                <a:path extrusionOk="0" h="763270" w="869315">
                  <a:moveTo>
                    <a:pt x="124532" y="376879"/>
                  </a:moveTo>
                  <a:lnTo>
                    <a:pt x="124626" y="377130"/>
                  </a:lnTo>
                  <a:lnTo>
                    <a:pt x="124532" y="376879"/>
                  </a:lnTo>
                  <a:close/>
                </a:path>
                <a:path extrusionOk="0" h="763270" w="869315">
                  <a:moveTo>
                    <a:pt x="124440" y="376631"/>
                  </a:moveTo>
                  <a:lnTo>
                    <a:pt x="124532" y="376879"/>
                  </a:lnTo>
                  <a:lnTo>
                    <a:pt x="124440" y="376631"/>
                  </a:lnTo>
                  <a:close/>
                </a:path>
                <a:path extrusionOk="0" h="763270" w="869315">
                  <a:moveTo>
                    <a:pt x="110465" y="339090"/>
                  </a:moveTo>
                  <a:lnTo>
                    <a:pt x="110539" y="339315"/>
                  </a:lnTo>
                  <a:lnTo>
                    <a:pt x="110465" y="339090"/>
                  </a:lnTo>
                  <a:close/>
                </a:path>
                <a:path extrusionOk="0" h="763270" w="869315">
                  <a:moveTo>
                    <a:pt x="110396" y="338884"/>
                  </a:moveTo>
                  <a:lnTo>
                    <a:pt x="110465" y="339090"/>
                  </a:lnTo>
                  <a:lnTo>
                    <a:pt x="110396" y="338884"/>
                  </a:lnTo>
                  <a:close/>
                </a:path>
                <a:path extrusionOk="0" h="763270" w="869315">
                  <a:moveTo>
                    <a:pt x="97447" y="299869"/>
                  </a:moveTo>
                  <a:lnTo>
                    <a:pt x="97508" y="300072"/>
                  </a:lnTo>
                  <a:lnTo>
                    <a:pt x="97447" y="299869"/>
                  </a:lnTo>
                  <a:close/>
                </a:path>
                <a:path extrusionOk="0" h="763270" w="869315">
                  <a:moveTo>
                    <a:pt x="97399" y="299707"/>
                  </a:moveTo>
                  <a:lnTo>
                    <a:pt x="97447" y="299869"/>
                  </a:lnTo>
                  <a:lnTo>
                    <a:pt x="97399" y="299707"/>
                  </a:lnTo>
                  <a:close/>
                </a:path>
                <a:path extrusionOk="0" h="763270" w="869315">
                  <a:moveTo>
                    <a:pt x="85378" y="259479"/>
                  </a:moveTo>
                  <a:lnTo>
                    <a:pt x="85436" y="259701"/>
                  </a:lnTo>
                  <a:lnTo>
                    <a:pt x="85378" y="259479"/>
                  </a:lnTo>
                  <a:close/>
                </a:path>
                <a:path extrusionOk="0" h="763270" w="869315">
                  <a:moveTo>
                    <a:pt x="85325" y="259274"/>
                  </a:moveTo>
                  <a:lnTo>
                    <a:pt x="85378" y="259479"/>
                  </a:lnTo>
                  <a:lnTo>
                    <a:pt x="85325" y="259274"/>
                  </a:lnTo>
                  <a:close/>
                </a:path>
                <a:path extrusionOk="0" h="763270" w="869315">
                  <a:moveTo>
                    <a:pt x="63422" y="175390"/>
                  </a:moveTo>
                  <a:lnTo>
                    <a:pt x="63469" y="175598"/>
                  </a:lnTo>
                  <a:lnTo>
                    <a:pt x="63422" y="175390"/>
                  </a:lnTo>
                  <a:close/>
                </a:path>
                <a:path extrusionOk="0" h="763270" w="869315">
                  <a:moveTo>
                    <a:pt x="63381" y="175211"/>
                  </a:moveTo>
                  <a:lnTo>
                    <a:pt x="63422" y="175390"/>
                  </a:lnTo>
                  <a:lnTo>
                    <a:pt x="63381" y="175211"/>
                  </a:lnTo>
                  <a:close/>
                </a:path>
                <a:path extrusionOk="0" h="763270" w="869315">
                  <a:moveTo>
                    <a:pt x="43605" y="88443"/>
                  </a:moveTo>
                  <a:lnTo>
                    <a:pt x="43633" y="88573"/>
                  </a:lnTo>
                  <a:lnTo>
                    <a:pt x="43605" y="88443"/>
                  </a:lnTo>
                  <a:close/>
                </a:path>
                <a:path extrusionOk="0" h="763270" w="869315">
                  <a:moveTo>
                    <a:pt x="43593" y="88386"/>
                  </a:move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937" name="Google Shape;2937;p106"/>
            <p:cNvPicPr preferRelativeResize="0"/>
            <p:nvPr/>
          </p:nvPicPr>
          <p:blipFill rotWithShape="1">
            <a:blip r:embed="rId14">
              <a:alphaModFix/>
            </a:blip>
            <a:srcRect b="0" l="0" r="0" t="0"/>
            <a:stretch/>
          </p:blipFill>
          <p:spPr>
            <a:xfrm>
              <a:off x="6790943" y="5001768"/>
              <a:ext cx="1130807" cy="283463"/>
            </a:xfrm>
            <a:prstGeom prst="rect">
              <a:avLst/>
            </a:prstGeom>
            <a:noFill/>
            <a:ln>
              <a:noFill/>
            </a:ln>
          </p:spPr>
        </p:pic>
        <p:sp>
          <p:nvSpPr>
            <p:cNvPr id="2938" name="Google Shape;2938;p106"/>
            <p:cNvSpPr/>
            <p:nvPr/>
          </p:nvSpPr>
          <p:spPr>
            <a:xfrm>
              <a:off x="6829361" y="5039715"/>
              <a:ext cx="1000760" cy="152400"/>
            </a:xfrm>
            <a:custGeom>
              <a:rect b="b" l="l" r="r" t="t"/>
              <a:pathLst>
                <a:path extrusionOk="0" h="152400" w="1000759">
                  <a:moveTo>
                    <a:pt x="1000719" y="0"/>
                  </a:moveTo>
                  <a:lnTo>
                    <a:pt x="0" y="0"/>
                  </a:lnTo>
                  <a:lnTo>
                    <a:pt x="0" y="152401"/>
                  </a:lnTo>
                  <a:lnTo>
                    <a:pt x="1000719" y="152401"/>
                  </a:lnTo>
                  <a:lnTo>
                    <a:pt x="1000719"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39" name="Google Shape;2939;p106"/>
            <p:cNvSpPr/>
            <p:nvPr/>
          </p:nvSpPr>
          <p:spPr>
            <a:xfrm>
              <a:off x="7822455" y="5158266"/>
              <a:ext cx="872490" cy="1050925"/>
            </a:xfrm>
            <a:custGeom>
              <a:rect b="b" l="l" r="r" t="t"/>
              <a:pathLst>
                <a:path extrusionOk="0" h="1050925" w="872490">
                  <a:moveTo>
                    <a:pt x="824665" y="984484"/>
                  </a:moveTo>
                  <a:lnTo>
                    <a:pt x="801118" y="993689"/>
                  </a:lnTo>
                  <a:lnTo>
                    <a:pt x="864344" y="1050789"/>
                  </a:lnTo>
                  <a:lnTo>
                    <a:pt x="869310" y="996379"/>
                  </a:lnTo>
                  <a:lnTo>
                    <a:pt x="829442" y="996379"/>
                  </a:lnTo>
                  <a:lnTo>
                    <a:pt x="824665" y="984484"/>
                  </a:lnTo>
                  <a:close/>
                </a:path>
                <a:path extrusionOk="0" h="1050925" w="872490">
                  <a:moveTo>
                    <a:pt x="848323" y="975237"/>
                  </a:moveTo>
                  <a:lnTo>
                    <a:pt x="824665" y="984484"/>
                  </a:lnTo>
                  <a:lnTo>
                    <a:pt x="829442" y="996379"/>
                  </a:lnTo>
                  <a:lnTo>
                    <a:pt x="853012" y="986914"/>
                  </a:lnTo>
                  <a:lnTo>
                    <a:pt x="848323" y="975237"/>
                  </a:lnTo>
                  <a:close/>
                </a:path>
                <a:path extrusionOk="0" h="1050925" w="872490">
                  <a:moveTo>
                    <a:pt x="872088" y="965948"/>
                  </a:moveTo>
                  <a:lnTo>
                    <a:pt x="848323" y="975237"/>
                  </a:lnTo>
                  <a:lnTo>
                    <a:pt x="853012" y="986914"/>
                  </a:lnTo>
                  <a:lnTo>
                    <a:pt x="829442" y="996379"/>
                  </a:lnTo>
                  <a:lnTo>
                    <a:pt x="869310" y="996379"/>
                  </a:lnTo>
                  <a:lnTo>
                    <a:pt x="872088" y="965948"/>
                  </a:lnTo>
                  <a:close/>
                </a:path>
                <a:path extrusionOk="0" h="1050925" w="872490">
                  <a:moveTo>
                    <a:pt x="824166" y="915075"/>
                  </a:moveTo>
                  <a:lnTo>
                    <a:pt x="796794" y="915075"/>
                  </a:lnTo>
                  <a:lnTo>
                    <a:pt x="796907" y="915347"/>
                  </a:lnTo>
                  <a:lnTo>
                    <a:pt x="824665" y="984484"/>
                  </a:lnTo>
                  <a:lnTo>
                    <a:pt x="848323" y="975237"/>
                  </a:lnTo>
                  <a:lnTo>
                    <a:pt x="824166" y="915075"/>
                  </a:lnTo>
                  <a:close/>
                </a:path>
                <a:path extrusionOk="0" h="1050925" w="872490">
                  <a:moveTo>
                    <a:pt x="796847" y="915207"/>
                  </a:moveTo>
                  <a:lnTo>
                    <a:pt x="796903" y="915347"/>
                  </a:lnTo>
                  <a:lnTo>
                    <a:pt x="796847" y="915207"/>
                  </a:lnTo>
                  <a:close/>
                </a:path>
                <a:path extrusionOk="0" h="1050925" w="872490">
                  <a:moveTo>
                    <a:pt x="794613" y="845537"/>
                  </a:moveTo>
                  <a:lnTo>
                    <a:pt x="766977" y="845537"/>
                  </a:lnTo>
                  <a:lnTo>
                    <a:pt x="767144" y="845909"/>
                  </a:lnTo>
                  <a:lnTo>
                    <a:pt x="796847" y="915207"/>
                  </a:lnTo>
                  <a:lnTo>
                    <a:pt x="796794" y="915075"/>
                  </a:lnTo>
                  <a:lnTo>
                    <a:pt x="824166" y="915075"/>
                  </a:lnTo>
                  <a:lnTo>
                    <a:pt x="820310" y="905474"/>
                  </a:lnTo>
                  <a:lnTo>
                    <a:pt x="794613" y="845537"/>
                  </a:lnTo>
                  <a:close/>
                </a:path>
                <a:path extrusionOk="0" h="1050925" w="872490">
                  <a:moveTo>
                    <a:pt x="767044" y="845695"/>
                  </a:moveTo>
                  <a:lnTo>
                    <a:pt x="767136" y="845909"/>
                  </a:lnTo>
                  <a:lnTo>
                    <a:pt x="767044" y="845695"/>
                  </a:lnTo>
                  <a:close/>
                </a:path>
                <a:path extrusionOk="0" h="1050925" w="872490">
                  <a:moveTo>
                    <a:pt x="762793" y="776596"/>
                  </a:moveTo>
                  <a:lnTo>
                    <a:pt x="734757" y="776596"/>
                  </a:lnTo>
                  <a:lnTo>
                    <a:pt x="734993" y="777074"/>
                  </a:lnTo>
                  <a:lnTo>
                    <a:pt x="767044" y="845695"/>
                  </a:lnTo>
                  <a:lnTo>
                    <a:pt x="766977" y="845537"/>
                  </a:lnTo>
                  <a:lnTo>
                    <a:pt x="794613" y="845537"/>
                  </a:lnTo>
                  <a:lnTo>
                    <a:pt x="790242" y="835341"/>
                  </a:lnTo>
                  <a:lnTo>
                    <a:pt x="762793" y="776596"/>
                  </a:lnTo>
                  <a:close/>
                </a:path>
                <a:path extrusionOk="0" h="1050925" w="872490">
                  <a:moveTo>
                    <a:pt x="734866" y="776830"/>
                  </a:moveTo>
                  <a:lnTo>
                    <a:pt x="734980" y="777074"/>
                  </a:lnTo>
                  <a:lnTo>
                    <a:pt x="734866" y="776830"/>
                  </a:lnTo>
                  <a:close/>
                </a:path>
                <a:path extrusionOk="0" h="1050925" w="872490">
                  <a:moveTo>
                    <a:pt x="727952" y="708423"/>
                  </a:moveTo>
                  <a:lnTo>
                    <a:pt x="699330" y="708423"/>
                  </a:lnTo>
                  <a:lnTo>
                    <a:pt x="699555" y="708838"/>
                  </a:lnTo>
                  <a:lnTo>
                    <a:pt x="734866" y="776830"/>
                  </a:lnTo>
                  <a:lnTo>
                    <a:pt x="734757" y="776596"/>
                  </a:lnTo>
                  <a:lnTo>
                    <a:pt x="762793" y="776596"/>
                  </a:lnTo>
                  <a:lnTo>
                    <a:pt x="757656" y="765602"/>
                  </a:lnTo>
                  <a:lnTo>
                    <a:pt x="727952" y="708423"/>
                  </a:lnTo>
                  <a:close/>
                </a:path>
                <a:path extrusionOk="0" h="1050925" w="872490">
                  <a:moveTo>
                    <a:pt x="699448" y="708650"/>
                  </a:moveTo>
                  <a:lnTo>
                    <a:pt x="699546" y="708838"/>
                  </a:lnTo>
                  <a:lnTo>
                    <a:pt x="699448" y="708650"/>
                  </a:lnTo>
                  <a:close/>
                </a:path>
                <a:path extrusionOk="0" h="1050925" w="872490">
                  <a:moveTo>
                    <a:pt x="709447" y="674812"/>
                  </a:moveTo>
                  <a:lnTo>
                    <a:pt x="680239" y="674812"/>
                  </a:lnTo>
                  <a:lnTo>
                    <a:pt x="680417" y="675115"/>
                  </a:lnTo>
                  <a:lnTo>
                    <a:pt x="699448" y="708650"/>
                  </a:lnTo>
                  <a:lnTo>
                    <a:pt x="699330" y="708423"/>
                  </a:lnTo>
                  <a:lnTo>
                    <a:pt x="727952" y="708423"/>
                  </a:lnTo>
                  <a:lnTo>
                    <a:pt x="721761" y="696504"/>
                  </a:lnTo>
                  <a:lnTo>
                    <a:pt x="709447" y="674812"/>
                  </a:lnTo>
                  <a:close/>
                </a:path>
                <a:path extrusionOk="0" h="1050925" w="872490">
                  <a:moveTo>
                    <a:pt x="680321" y="674955"/>
                  </a:moveTo>
                  <a:lnTo>
                    <a:pt x="680411" y="675115"/>
                  </a:lnTo>
                  <a:lnTo>
                    <a:pt x="680321" y="674955"/>
                  </a:lnTo>
                  <a:close/>
                </a:path>
                <a:path extrusionOk="0" h="1050925" w="872490">
                  <a:moveTo>
                    <a:pt x="689660" y="641316"/>
                  </a:moveTo>
                  <a:lnTo>
                    <a:pt x="659975" y="641316"/>
                  </a:lnTo>
                  <a:lnTo>
                    <a:pt x="660173" y="641634"/>
                  </a:lnTo>
                  <a:lnTo>
                    <a:pt x="680321" y="674955"/>
                  </a:lnTo>
                  <a:lnTo>
                    <a:pt x="680239" y="674812"/>
                  </a:lnTo>
                  <a:lnTo>
                    <a:pt x="709447" y="674812"/>
                  </a:lnTo>
                  <a:lnTo>
                    <a:pt x="702242" y="662120"/>
                  </a:lnTo>
                  <a:lnTo>
                    <a:pt x="689660" y="641316"/>
                  </a:lnTo>
                  <a:close/>
                </a:path>
                <a:path extrusionOk="0" h="1050925" w="872490">
                  <a:moveTo>
                    <a:pt x="660084" y="641496"/>
                  </a:moveTo>
                  <a:lnTo>
                    <a:pt x="660168" y="641634"/>
                  </a:lnTo>
                  <a:lnTo>
                    <a:pt x="660084" y="641496"/>
                  </a:lnTo>
                  <a:close/>
                </a:path>
                <a:path extrusionOk="0" h="1050925" w="872490">
                  <a:moveTo>
                    <a:pt x="668741" y="608084"/>
                  </a:moveTo>
                  <a:lnTo>
                    <a:pt x="638503" y="608084"/>
                  </a:lnTo>
                  <a:lnTo>
                    <a:pt x="638723" y="608414"/>
                  </a:lnTo>
                  <a:lnTo>
                    <a:pt x="660084" y="641496"/>
                  </a:lnTo>
                  <a:lnTo>
                    <a:pt x="659975" y="641316"/>
                  </a:lnTo>
                  <a:lnTo>
                    <a:pt x="689660" y="641316"/>
                  </a:lnTo>
                  <a:lnTo>
                    <a:pt x="681612" y="628011"/>
                  </a:lnTo>
                  <a:lnTo>
                    <a:pt x="668741" y="608084"/>
                  </a:lnTo>
                  <a:close/>
                </a:path>
                <a:path extrusionOk="0" h="1050925" w="872490">
                  <a:moveTo>
                    <a:pt x="638621" y="608266"/>
                  </a:moveTo>
                  <a:lnTo>
                    <a:pt x="638716" y="608414"/>
                  </a:lnTo>
                  <a:lnTo>
                    <a:pt x="638621" y="608266"/>
                  </a:lnTo>
                  <a:close/>
                </a:path>
                <a:path extrusionOk="0" h="1050925" w="872490">
                  <a:moveTo>
                    <a:pt x="646598" y="575132"/>
                  </a:moveTo>
                  <a:lnTo>
                    <a:pt x="615722" y="575132"/>
                  </a:lnTo>
                  <a:lnTo>
                    <a:pt x="615963" y="575471"/>
                  </a:lnTo>
                  <a:lnTo>
                    <a:pt x="638621" y="608266"/>
                  </a:lnTo>
                  <a:lnTo>
                    <a:pt x="638503" y="608084"/>
                  </a:lnTo>
                  <a:lnTo>
                    <a:pt x="668741" y="608084"/>
                  </a:lnTo>
                  <a:lnTo>
                    <a:pt x="659731" y="594136"/>
                  </a:lnTo>
                  <a:lnTo>
                    <a:pt x="646598" y="575132"/>
                  </a:lnTo>
                  <a:close/>
                </a:path>
                <a:path extrusionOk="0" h="1050925" w="872490">
                  <a:moveTo>
                    <a:pt x="615849" y="575316"/>
                  </a:moveTo>
                  <a:lnTo>
                    <a:pt x="615956" y="575471"/>
                  </a:lnTo>
                  <a:lnTo>
                    <a:pt x="615849" y="575316"/>
                  </a:lnTo>
                  <a:close/>
                </a:path>
                <a:path extrusionOk="0" h="1050925" w="872490">
                  <a:moveTo>
                    <a:pt x="623137" y="542478"/>
                  </a:moveTo>
                  <a:lnTo>
                    <a:pt x="591529" y="542478"/>
                  </a:lnTo>
                  <a:lnTo>
                    <a:pt x="591792" y="542821"/>
                  </a:lnTo>
                  <a:lnTo>
                    <a:pt x="615849" y="575316"/>
                  </a:lnTo>
                  <a:lnTo>
                    <a:pt x="615722" y="575132"/>
                  </a:lnTo>
                  <a:lnTo>
                    <a:pt x="646598" y="575132"/>
                  </a:lnTo>
                  <a:lnTo>
                    <a:pt x="636499" y="560520"/>
                  </a:lnTo>
                  <a:lnTo>
                    <a:pt x="623137" y="542478"/>
                  </a:lnTo>
                  <a:close/>
                </a:path>
                <a:path extrusionOk="0" h="1050925" w="872490">
                  <a:moveTo>
                    <a:pt x="591656" y="542650"/>
                  </a:moveTo>
                  <a:lnTo>
                    <a:pt x="591782" y="542821"/>
                  </a:lnTo>
                  <a:lnTo>
                    <a:pt x="591656" y="542650"/>
                  </a:lnTo>
                  <a:close/>
                </a:path>
                <a:path extrusionOk="0" h="1050925" w="872490">
                  <a:moveTo>
                    <a:pt x="598265" y="510139"/>
                  </a:moveTo>
                  <a:lnTo>
                    <a:pt x="565821" y="510139"/>
                  </a:lnTo>
                  <a:lnTo>
                    <a:pt x="566098" y="510475"/>
                  </a:lnTo>
                  <a:lnTo>
                    <a:pt x="591656" y="542650"/>
                  </a:lnTo>
                  <a:lnTo>
                    <a:pt x="591529" y="542478"/>
                  </a:lnTo>
                  <a:lnTo>
                    <a:pt x="623137" y="542478"/>
                  </a:lnTo>
                  <a:lnTo>
                    <a:pt x="611812" y="527188"/>
                  </a:lnTo>
                  <a:lnTo>
                    <a:pt x="598265" y="510139"/>
                  </a:lnTo>
                  <a:close/>
                </a:path>
                <a:path extrusionOk="0" h="1050925" w="872490">
                  <a:moveTo>
                    <a:pt x="565956" y="510308"/>
                  </a:moveTo>
                  <a:lnTo>
                    <a:pt x="566089" y="510475"/>
                  </a:lnTo>
                  <a:lnTo>
                    <a:pt x="565956" y="510308"/>
                  </a:lnTo>
                  <a:close/>
                </a:path>
                <a:path extrusionOk="0" h="1050925" w="872490">
                  <a:moveTo>
                    <a:pt x="571896" y="478118"/>
                  </a:moveTo>
                  <a:lnTo>
                    <a:pt x="538524" y="478118"/>
                  </a:lnTo>
                  <a:lnTo>
                    <a:pt x="538789" y="478419"/>
                  </a:lnTo>
                  <a:lnTo>
                    <a:pt x="565956" y="510308"/>
                  </a:lnTo>
                  <a:lnTo>
                    <a:pt x="565821" y="510139"/>
                  </a:lnTo>
                  <a:lnTo>
                    <a:pt x="598265" y="510139"/>
                  </a:lnTo>
                  <a:lnTo>
                    <a:pt x="585572" y="494166"/>
                  </a:lnTo>
                  <a:lnTo>
                    <a:pt x="571896" y="478118"/>
                  </a:lnTo>
                  <a:close/>
                </a:path>
                <a:path extrusionOk="0" h="1050925" w="872490">
                  <a:moveTo>
                    <a:pt x="538655" y="478272"/>
                  </a:moveTo>
                  <a:lnTo>
                    <a:pt x="538781" y="478419"/>
                  </a:lnTo>
                  <a:lnTo>
                    <a:pt x="538655" y="478272"/>
                  </a:lnTo>
                  <a:close/>
                </a:path>
                <a:path extrusionOk="0" h="1050925" w="872490">
                  <a:moveTo>
                    <a:pt x="543994" y="446372"/>
                  </a:moveTo>
                  <a:lnTo>
                    <a:pt x="509680" y="446372"/>
                  </a:lnTo>
                  <a:lnTo>
                    <a:pt x="509926" y="446636"/>
                  </a:lnTo>
                  <a:lnTo>
                    <a:pt x="538655" y="478272"/>
                  </a:lnTo>
                  <a:lnTo>
                    <a:pt x="538524" y="478118"/>
                  </a:lnTo>
                  <a:lnTo>
                    <a:pt x="571896" y="478118"/>
                  </a:lnTo>
                  <a:lnTo>
                    <a:pt x="557726" y="461490"/>
                  </a:lnTo>
                  <a:lnTo>
                    <a:pt x="543994" y="446372"/>
                  </a:lnTo>
                  <a:close/>
                </a:path>
                <a:path extrusionOk="0" h="1050925" w="872490">
                  <a:moveTo>
                    <a:pt x="509812" y="446518"/>
                  </a:moveTo>
                  <a:close/>
                </a:path>
                <a:path extrusionOk="0" h="1050925" w="872490">
                  <a:moveTo>
                    <a:pt x="514624" y="414878"/>
                  </a:moveTo>
                  <a:lnTo>
                    <a:pt x="479383" y="414878"/>
                  </a:lnTo>
                  <a:lnTo>
                    <a:pt x="479611" y="415109"/>
                  </a:lnTo>
                  <a:lnTo>
                    <a:pt x="509812" y="446518"/>
                  </a:lnTo>
                  <a:lnTo>
                    <a:pt x="509680" y="446372"/>
                  </a:lnTo>
                  <a:lnTo>
                    <a:pt x="543994" y="446372"/>
                  </a:lnTo>
                  <a:lnTo>
                    <a:pt x="528359" y="429159"/>
                  </a:lnTo>
                  <a:lnTo>
                    <a:pt x="514624" y="414878"/>
                  </a:lnTo>
                  <a:close/>
                </a:path>
                <a:path extrusionOk="0" h="1050925" w="872490">
                  <a:moveTo>
                    <a:pt x="479485" y="414984"/>
                  </a:moveTo>
                  <a:close/>
                </a:path>
                <a:path extrusionOk="0" h="1050925" w="872490">
                  <a:moveTo>
                    <a:pt x="483879" y="383621"/>
                  </a:moveTo>
                  <a:lnTo>
                    <a:pt x="447737" y="383621"/>
                  </a:lnTo>
                  <a:lnTo>
                    <a:pt x="447945" y="383821"/>
                  </a:lnTo>
                  <a:lnTo>
                    <a:pt x="479485" y="414984"/>
                  </a:lnTo>
                  <a:lnTo>
                    <a:pt x="514624" y="414878"/>
                  </a:lnTo>
                  <a:lnTo>
                    <a:pt x="497578" y="397154"/>
                  </a:lnTo>
                  <a:lnTo>
                    <a:pt x="483879" y="383621"/>
                  </a:lnTo>
                  <a:close/>
                </a:path>
                <a:path extrusionOk="0" h="1050925" w="872490">
                  <a:moveTo>
                    <a:pt x="447830" y="383712"/>
                  </a:moveTo>
                  <a:close/>
                </a:path>
                <a:path extrusionOk="0" h="1050925" w="872490">
                  <a:moveTo>
                    <a:pt x="451849" y="352581"/>
                  </a:moveTo>
                  <a:lnTo>
                    <a:pt x="414842" y="352581"/>
                  </a:lnTo>
                  <a:lnTo>
                    <a:pt x="415032" y="352756"/>
                  </a:lnTo>
                  <a:lnTo>
                    <a:pt x="447830" y="383712"/>
                  </a:lnTo>
                  <a:lnTo>
                    <a:pt x="483879" y="383621"/>
                  </a:lnTo>
                  <a:lnTo>
                    <a:pt x="465485" y="365450"/>
                  </a:lnTo>
                  <a:lnTo>
                    <a:pt x="451849" y="352581"/>
                  </a:lnTo>
                  <a:close/>
                </a:path>
                <a:path extrusionOk="0" h="1050925" w="872490">
                  <a:moveTo>
                    <a:pt x="414943" y="352676"/>
                  </a:moveTo>
                  <a:close/>
                </a:path>
                <a:path extrusionOk="0" h="1050925" w="872490">
                  <a:moveTo>
                    <a:pt x="418632" y="321743"/>
                  </a:moveTo>
                  <a:lnTo>
                    <a:pt x="380803" y="321743"/>
                  </a:lnTo>
                  <a:lnTo>
                    <a:pt x="381049" y="321960"/>
                  </a:lnTo>
                  <a:lnTo>
                    <a:pt x="414943" y="352676"/>
                  </a:lnTo>
                  <a:lnTo>
                    <a:pt x="451849" y="352581"/>
                  </a:lnTo>
                  <a:lnTo>
                    <a:pt x="432182" y="334020"/>
                  </a:lnTo>
                  <a:lnTo>
                    <a:pt x="418632" y="321743"/>
                  </a:lnTo>
                  <a:close/>
                </a:path>
                <a:path extrusionOk="0" h="1050925" w="872490">
                  <a:moveTo>
                    <a:pt x="380917" y="321846"/>
                  </a:moveTo>
                  <a:lnTo>
                    <a:pt x="381049" y="321960"/>
                  </a:lnTo>
                  <a:lnTo>
                    <a:pt x="380917" y="321846"/>
                  </a:lnTo>
                  <a:close/>
                </a:path>
                <a:path extrusionOk="0" h="1050925" w="872490">
                  <a:moveTo>
                    <a:pt x="348577" y="260532"/>
                  </a:moveTo>
                  <a:lnTo>
                    <a:pt x="309623" y="260532"/>
                  </a:lnTo>
                  <a:lnTo>
                    <a:pt x="309890" y="260756"/>
                  </a:lnTo>
                  <a:lnTo>
                    <a:pt x="380917" y="321846"/>
                  </a:lnTo>
                  <a:lnTo>
                    <a:pt x="418632" y="321743"/>
                  </a:lnTo>
                  <a:lnTo>
                    <a:pt x="397736" y="302809"/>
                  </a:lnTo>
                  <a:lnTo>
                    <a:pt x="348577" y="260532"/>
                  </a:lnTo>
                  <a:close/>
                </a:path>
                <a:path extrusionOk="0" h="1050925" w="872490">
                  <a:moveTo>
                    <a:pt x="309764" y="260654"/>
                  </a:moveTo>
                  <a:close/>
                </a:path>
                <a:path extrusionOk="0" h="1050925" w="872490">
                  <a:moveTo>
                    <a:pt x="275437" y="199989"/>
                  </a:moveTo>
                  <a:lnTo>
                    <a:pt x="235186" y="199989"/>
                  </a:lnTo>
                  <a:lnTo>
                    <a:pt x="235383" y="200146"/>
                  </a:lnTo>
                  <a:lnTo>
                    <a:pt x="309764" y="260654"/>
                  </a:lnTo>
                  <a:lnTo>
                    <a:pt x="309623" y="260532"/>
                  </a:lnTo>
                  <a:lnTo>
                    <a:pt x="348577" y="260532"/>
                  </a:lnTo>
                  <a:lnTo>
                    <a:pt x="326053" y="241161"/>
                  </a:lnTo>
                  <a:lnTo>
                    <a:pt x="275437" y="199989"/>
                  </a:lnTo>
                  <a:close/>
                </a:path>
                <a:path extrusionOk="0" h="1050925" w="872490">
                  <a:moveTo>
                    <a:pt x="235301" y="200083"/>
                  </a:moveTo>
                  <a:close/>
                </a:path>
                <a:path extrusionOk="0" h="1050925" w="872490">
                  <a:moveTo>
                    <a:pt x="199485" y="139876"/>
                  </a:moveTo>
                  <a:lnTo>
                    <a:pt x="158222" y="139876"/>
                  </a:lnTo>
                  <a:lnTo>
                    <a:pt x="235301" y="200083"/>
                  </a:lnTo>
                  <a:lnTo>
                    <a:pt x="275437" y="199989"/>
                  </a:lnTo>
                  <a:lnTo>
                    <a:pt x="251117" y="180206"/>
                  </a:lnTo>
                  <a:lnTo>
                    <a:pt x="199485" y="139876"/>
                  </a:lnTo>
                  <a:close/>
                </a:path>
                <a:path extrusionOk="0" h="1050925" w="872490">
                  <a:moveTo>
                    <a:pt x="121508" y="80037"/>
                  </a:moveTo>
                  <a:lnTo>
                    <a:pt x="79554" y="80037"/>
                  </a:lnTo>
                  <a:lnTo>
                    <a:pt x="158351" y="139976"/>
                  </a:lnTo>
                  <a:lnTo>
                    <a:pt x="158222" y="139876"/>
                  </a:lnTo>
                  <a:lnTo>
                    <a:pt x="199485" y="139876"/>
                  </a:lnTo>
                  <a:lnTo>
                    <a:pt x="173794" y="119809"/>
                  </a:lnTo>
                  <a:lnTo>
                    <a:pt x="121508" y="80037"/>
                  </a:lnTo>
                  <a:close/>
                </a:path>
                <a:path extrusionOk="0" h="1050925" w="872490">
                  <a:moveTo>
                    <a:pt x="79613" y="80082"/>
                  </a:moveTo>
                  <a:close/>
                </a:path>
                <a:path extrusionOk="0" h="1050925" w="872490">
                  <a:moveTo>
                    <a:pt x="15250" y="0"/>
                  </a:moveTo>
                  <a:lnTo>
                    <a:pt x="0" y="20313"/>
                  </a:lnTo>
                  <a:lnTo>
                    <a:pt x="79613" y="80082"/>
                  </a:lnTo>
                  <a:lnTo>
                    <a:pt x="121508" y="80037"/>
                  </a:lnTo>
                  <a:lnTo>
                    <a:pt x="15250"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940" name="Google Shape;2940;p106"/>
            <p:cNvPicPr preferRelativeResize="0"/>
            <p:nvPr/>
          </p:nvPicPr>
          <p:blipFill rotWithShape="1">
            <a:blip r:embed="rId15">
              <a:alphaModFix/>
            </a:blip>
            <a:srcRect b="0" l="0" r="0" t="0"/>
            <a:stretch/>
          </p:blipFill>
          <p:spPr>
            <a:xfrm>
              <a:off x="9741407" y="5157216"/>
              <a:ext cx="1508759" cy="1045463"/>
            </a:xfrm>
            <a:prstGeom prst="rect">
              <a:avLst/>
            </a:prstGeom>
            <a:noFill/>
            <a:ln>
              <a:noFill/>
            </a:ln>
          </p:spPr>
        </p:pic>
        <p:pic>
          <p:nvPicPr>
            <p:cNvPr id="2941" name="Google Shape;2941;p106"/>
            <p:cNvPicPr preferRelativeResize="0"/>
            <p:nvPr/>
          </p:nvPicPr>
          <p:blipFill rotWithShape="1">
            <a:blip r:embed="rId16">
              <a:alphaModFix/>
            </a:blip>
            <a:srcRect b="0" l="0" r="0" t="0"/>
            <a:stretch/>
          </p:blipFill>
          <p:spPr>
            <a:xfrm>
              <a:off x="9765338" y="5181295"/>
              <a:ext cx="1405121" cy="943554"/>
            </a:xfrm>
            <a:prstGeom prst="rect">
              <a:avLst/>
            </a:prstGeom>
            <a:noFill/>
            <a:ln>
              <a:noFill/>
            </a:ln>
          </p:spPr>
        </p:pic>
      </p:grpSp>
      <p:grpSp>
        <p:nvGrpSpPr>
          <p:cNvPr id="2942" name="Google Shape;2942;p106"/>
          <p:cNvGrpSpPr/>
          <p:nvPr/>
        </p:nvGrpSpPr>
        <p:grpSpPr>
          <a:xfrm>
            <a:off x="11458578" y="174170"/>
            <a:ext cx="548640" cy="548640"/>
            <a:chOff x="11458578" y="174170"/>
            <a:chExt cx="548640" cy="548640"/>
          </a:xfrm>
        </p:grpSpPr>
        <p:sp>
          <p:nvSpPr>
            <p:cNvPr id="2943" name="Google Shape;2943;p106"/>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44" name="Google Shape;2944;p106"/>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945" name="Google Shape;2945;p106"/>
            <p:cNvPicPr preferRelativeResize="0"/>
            <p:nvPr/>
          </p:nvPicPr>
          <p:blipFill rotWithShape="1">
            <a:blip r:embed="rId17">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49" name="Shape 2949"/>
        <p:cNvGrpSpPr/>
        <p:nvPr/>
      </p:nvGrpSpPr>
      <p:grpSpPr>
        <a:xfrm>
          <a:off x="0" y="0"/>
          <a:ext cx="0" cy="0"/>
          <a:chOff x="0" y="0"/>
          <a:chExt cx="0" cy="0"/>
        </a:xfrm>
      </p:grpSpPr>
      <p:grpSp>
        <p:nvGrpSpPr>
          <p:cNvPr id="2950" name="Google Shape;2950;p107"/>
          <p:cNvGrpSpPr/>
          <p:nvPr/>
        </p:nvGrpSpPr>
        <p:grpSpPr>
          <a:xfrm>
            <a:off x="859536" y="5221223"/>
            <a:ext cx="4392168" cy="1027176"/>
            <a:chOff x="859536" y="5221223"/>
            <a:chExt cx="4392168" cy="1027176"/>
          </a:xfrm>
        </p:grpSpPr>
        <p:pic>
          <p:nvPicPr>
            <p:cNvPr id="2951" name="Google Shape;2951;p107"/>
            <p:cNvPicPr preferRelativeResize="0"/>
            <p:nvPr/>
          </p:nvPicPr>
          <p:blipFill rotWithShape="1">
            <a:blip r:embed="rId3">
              <a:alphaModFix/>
            </a:blip>
            <a:srcRect b="0" l="0" r="0" t="0"/>
            <a:stretch/>
          </p:blipFill>
          <p:spPr>
            <a:xfrm>
              <a:off x="859536" y="5221223"/>
              <a:ext cx="4392168" cy="1027176"/>
            </a:xfrm>
            <a:prstGeom prst="rect">
              <a:avLst/>
            </a:prstGeom>
            <a:noFill/>
            <a:ln>
              <a:noFill/>
            </a:ln>
          </p:spPr>
        </p:pic>
        <p:pic>
          <p:nvPicPr>
            <p:cNvPr id="2952" name="Google Shape;2952;p107"/>
            <p:cNvPicPr preferRelativeResize="0"/>
            <p:nvPr/>
          </p:nvPicPr>
          <p:blipFill rotWithShape="1">
            <a:blip r:embed="rId4">
              <a:alphaModFix/>
            </a:blip>
            <a:srcRect b="0" l="0" r="0" t="0"/>
            <a:stretch/>
          </p:blipFill>
          <p:spPr>
            <a:xfrm>
              <a:off x="884717" y="5246475"/>
              <a:ext cx="4286250" cy="922854"/>
            </a:xfrm>
            <a:prstGeom prst="rect">
              <a:avLst/>
            </a:prstGeom>
            <a:noFill/>
            <a:ln>
              <a:noFill/>
            </a:ln>
          </p:spPr>
        </p:pic>
      </p:grpSp>
      <p:grpSp>
        <p:nvGrpSpPr>
          <p:cNvPr id="2953" name="Google Shape;2953;p107"/>
          <p:cNvGrpSpPr/>
          <p:nvPr/>
        </p:nvGrpSpPr>
        <p:grpSpPr>
          <a:xfrm>
            <a:off x="5559552" y="5221223"/>
            <a:ext cx="3361944" cy="1231392"/>
            <a:chOff x="5559552" y="5221223"/>
            <a:chExt cx="3361944" cy="1231392"/>
          </a:xfrm>
        </p:grpSpPr>
        <p:pic>
          <p:nvPicPr>
            <p:cNvPr id="2954" name="Google Shape;2954;p107"/>
            <p:cNvPicPr preferRelativeResize="0"/>
            <p:nvPr/>
          </p:nvPicPr>
          <p:blipFill rotWithShape="1">
            <a:blip r:embed="rId5">
              <a:alphaModFix/>
            </a:blip>
            <a:srcRect b="0" l="0" r="0" t="0"/>
            <a:stretch/>
          </p:blipFill>
          <p:spPr>
            <a:xfrm>
              <a:off x="5559552" y="5221223"/>
              <a:ext cx="3361944" cy="1231392"/>
            </a:xfrm>
            <a:prstGeom prst="rect">
              <a:avLst/>
            </a:prstGeom>
            <a:noFill/>
            <a:ln>
              <a:noFill/>
            </a:ln>
          </p:spPr>
        </p:pic>
        <p:pic>
          <p:nvPicPr>
            <p:cNvPr id="2955" name="Google Shape;2955;p107"/>
            <p:cNvPicPr preferRelativeResize="0"/>
            <p:nvPr/>
          </p:nvPicPr>
          <p:blipFill rotWithShape="1">
            <a:blip r:embed="rId6">
              <a:alphaModFix/>
            </a:blip>
            <a:srcRect b="0" l="0" r="0" t="0"/>
            <a:stretch/>
          </p:blipFill>
          <p:spPr>
            <a:xfrm>
              <a:off x="5584361" y="5246475"/>
              <a:ext cx="3256743" cy="1126706"/>
            </a:xfrm>
            <a:prstGeom prst="rect">
              <a:avLst/>
            </a:prstGeom>
            <a:noFill/>
            <a:ln>
              <a:noFill/>
            </a:ln>
          </p:spPr>
        </p:pic>
      </p:grpSp>
      <p:grpSp>
        <p:nvGrpSpPr>
          <p:cNvPr id="2956" name="Google Shape;2956;p107"/>
          <p:cNvGrpSpPr/>
          <p:nvPr/>
        </p:nvGrpSpPr>
        <p:grpSpPr>
          <a:xfrm>
            <a:off x="859536" y="2663951"/>
            <a:ext cx="8061960" cy="1801368"/>
            <a:chOff x="859536" y="2663951"/>
            <a:chExt cx="8061960" cy="1801368"/>
          </a:xfrm>
        </p:grpSpPr>
        <p:pic>
          <p:nvPicPr>
            <p:cNvPr id="2957" name="Google Shape;2957;p107"/>
            <p:cNvPicPr preferRelativeResize="0"/>
            <p:nvPr/>
          </p:nvPicPr>
          <p:blipFill rotWithShape="1">
            <a:blip r:embed="rId7">
              <a:alphaModFix/>
            </a:blip>
            <a:srcRect b="0" l="0" r="0" t="0"/>
            <a:stretch/>
          </p:blipFill>
          <p:spPr>
            <a:xfrm>
              <a:off x="5437632" y="2663951"/>
              <a:ext cx="3483864" cy="1801368"/>
            </a:xfrm>
            <a:prstGeom prst="rect">
              <a:avLst/>
            </a:prstGeom>
            <a:noFill/>
            <a:ln>
              <a:noFill/>
            </a:ln>
          </p:spPr>
        </p:pic>
        <p:pic>
          <p:nvPicPr>
            <p:cNvPr id="2958" name="Google Shape;2958;p107"/>
            <p:cNvPicPr preferRelativeResize="0"/>
            <p:nvPr/>
          </p:nvPicPr>
          <p:blipFill rotWithShape="1">
            <a:blip r:embed="rId8">
              <a:alphaModFix/>
            </a:blip>
            <a:srcRect b="0" l="0" r="0" t="0"/>
            <a:stretch/>
          </p:blipFill>
          <p:spPr>
            <a:xfrm>
              <a:off x="5463504" y="2688046"/>
              <a:ext cx="3377600" cy="1697253"/>
            </a:xfrm>
            <a:prstGeom prst="rect">
              <a:avLst/>
            </a:prstGeom>
            <a:noFill/>
            <a:ln>
              <a:noFill/>
            </a:ln>
          </p:spPr>
        </p:pic>
        <p:pic>
          <p:nvPicPr>
            <p:cNvPr id="2959" name="Google Shape;2959;p107"/>
            <p:cNvPicPr preferRelativeResize="0"/>
            <p:nvPr/>
          </p:nvPicPr>
          <p:blipFill rotWithShape="1">
            <a:blip r:embed="rId9">
              <a:alphaModFix/>
            </a:blip>
            <a:srcRect b="0" l="0" r="0" t="0"/>
            <a:stretch/>
          </p:blipFill>
          <p:spPr>
            <a:xfrm>
              <a:off x="5541264" y="3770375"/>
              <a:ext cx="1484376" cy="377951"/>
            </a:xfrm>
            <a:prstGeom prst="rect">
              <a:avLst/>
            </a:prstGeom>
            <a:noFill/>
            <a:ln>
              <a:noFill/>
            </a:ln>
          </p:spPr>
        </p:pic>
        <p:sp>
          <p:nvSpPr>
            <p:cNvPr id="2960" name="Google Shape;2960;p107"/>
            <p:cNvSpPr/>
            <p:nvPr/>
          </p:nvSpPr>
          <p:spPr>
            <a:xfrm>
              <a:off x="5580325" y="3809881"/>
              <a:ext cx="1353820" cy="245745"/>
            </a:xfrm>
            <a:custGeom>
              <a:rect b="b" l="l" r="r" t="t"/>
              <a:pathLst>
                <a:path extrusionOk="0" h="245745" w="1353820">
                  <a:moveTo>
                    <a:pt x="1353746" y="0"/>
                  </a:moveTo>
                  <a:lnTo>
                    <a:pt x="0" y="0"/>
                  </a:lnTo>
                  <a:lnTo>
                    <a:pt x="0" y="245275"/>
                  </a:lnTo>
                  <a:lnTo>
                    <a:pt x="1353746" y="245275"/>
                  </a:lnTo>
                  <a:lnTo>
                    <a:pt x="1353746"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961" name="Google Shape;2961;p107"/>
            <p:cNvPicPr preferRelativeResize="0"/>
            <p:nvPr/>
          </p:nvPicPr>
          <p:blipFill rotWithShape="1">
            <a:blip r:embed="rId10">
              <a:alphaModFix/>
            </a:blip>
            <a:srcRect b="0" l="0" r="0" t="0"/>
            <a:stretch/>
          </p:blipFill>
          <p:spPr>
            <a:xfrm>
              <a:off x="7741919" y="4093463"/>
              <a:ext cx="630935" cy="371856"/>
            </a:xfrm>
            <a:prstGeom prst="rect">
              <a:avLst/>
            </a:prstGeom>
            <a:noFill/>
            <a:ln>
              <a:noFill/>
            </a:ln>
          </p:spPr>
        </p:pic>
        <p:sp>
          <p:nvSpPr>
            <p:cNvPr id="2962" name="Google Shape;2962;p107"/>
            <p:cNvSpPr/>
            <p:nvPr/>
          </p:nvSpPr>
          <p:spPr>
            <a:xfrm>
              <a:off x="7780596" y="4132779"/>
              <a:ext cx="499745" cy="241300"/>
            </a:xfrm>
            <a:custGeom>
              <a:rect b="b" l="l" r="r" t="t"/>
              <a:pathLst>
                <a:path extrusionOk="0" h="241300" w="499745">
                  <a:moveTo>
                    <a:pt x="499433" y="0"/>
                  </a:moveTo>
                  <a:lnTo>
                    <a:pt x="0" y="0"/>
                  </a:lnTo>
                  <a:lnTo>
                    <a:pt x="0" y="241250"/>
                  </a:lnTo>
                  <a:lnTo>
                    <a:pt x="499433" y="241250"/>
                  </a:lnTo>
                  <a:lnTo>
                    <a:pt x="499433"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963" name="Google Shape;2963;p107"/>
            <p:cNvPicPr preferRelativeResize="0"/>
            <p:nvPr/>
          </p:nvPicPr>
          <p:blipFill rotWithShape="1">
            <a:blip r:embed="rId11">
              <a:alphaModFix/>
            </a:blip>
            <a:srcRect b="0" l="0" r="0" t="0"/>
            <a:stretch/>
          </p:blipFill>
          <p:spPr>
            <a:xfrm>
              <a:off x="859536" y="2666999"/>
              <a:ext cx="3483864" cy="935736"/>
            </a:xfrm>
            <a:prstGeom prst="rect">
              <a:avLst/>
            </a:prstGeom>
            <a:noFill/>
            <a:ln>
              <a:noFill/>
            </a:ln>
          </p:spPr>
        </p:pic>
        <p:pic>
          <p:nvPicPr>
            <p:cNvPr id="2964" name="Google Shape;2964;p107"/>
            <p:cNvPicPr preferRelativeResize="0"/>
            <p:nvPr/>
          </p:nvPicPr>
          <p:blipFill rotWithShape="1">
            <a:blip r:embed="rId12">
              <a:alphaModFix/>
            </a:blip>
            <a:srcRect b="0" l="0" r="0" t="0"/>
            <a:stretch/>
          </p:blipFill>
          <p:spPr>
            <a:xfrm>
              <a:off x="885343" y="2692074"/>
              <a:ext cx="3377600" cy="830996"/>
            </a:xfrm>
            <a:prstGeom prst="rect">
              <a:avLst/>
            </a:prstGeom>
            <a:noFill/>
            <a:ln>
              <a:noFill/>
            </a:ln>
          </p:spPr>
        </p:pic>
        <p:pic>
          <p:nvPicPr>
            <p:cNvPr id="2965" name="Google Shape;2965;p107"/>
            <p:cNvPicPr preferRelativeResize="0"/>
            <p:nvPr/>
          </p:nvPicPr>
          <p:blipFill rotWithShape="1">
            <a:blip r:embed="rId13">
              <a:alphaModFix/>
            </a:blip>
            <a:srcRect b="0" l="0" r="0" t="0"/>
            <a:stretch/>
          </p:blipFill>
          <p:spPr>
            <a:xfrm>
              <a:off x="3145536" y="2822447"/>
              <a:ext cx="420624" cy="719327"/>
            </a:xfrm>
            <a:prstGeom prst="rect">
              <a:avLst/>
            </a:prstGeom>
            <a:noFill/>
            <a:ln>
              <a:noFill/>
            </a:ln>
          </p:spPr>
        </p:pic>
        <p:sp>
          <p:nvSpPr>
            <p:cNvPr id="2966" name="Google Shape;2966;p107"/>
            <p:cNvSpPr/>
            <p:nvPr/>
          </p:nvSpPr>
          <p:spPr>
            <a:xfrm>
              <a:off x="3184323" y="2861589"/>
              <a:ext cx="290830" cy="588010"/>
            </a:xfrm>
            <a:custGeom>
              <a:rect b="b" l="l" r="r" t="t"/>
              <a:pathLst>
                <a:path extrusionOk="0" h="588010" w="290829">
                  <a:moveTo>
                    <a:pt x="290818" y="0"/>
                  </a:moveTo>
                  <a:lnTo>
                    <a:pt x="0" y="0"/>
                  </a:lnTo>
                  <a:lnTo>
                    <a:pt x="0" y="587704"/>
                  </a:lnTo>
                  <a:lnTo>
                    <a:pt x="290818" y="587704"/>
                  </a:lnTo>
                  <a:lnTo>
                    <a:pt x="290818"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967" name="Google Shape;2967;p107"/>
          <p:cNvSpPr txBox="1"/>
          <p:nvPr>
            <p:ph type="title"/>
          </p:nvPr>
        </p:nvSpPr>
        <p:spPr>
          <a:xfrm>
            <a:off x="3860641" y="242315"/>
            <a:ext cx="447040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PRO TIP</a:t>
            </a:r>
            <a:r>
              <a:rPr lang="en-US"/>
              <a:t>: MEASURE TABLES</a:t>
            </a:r>
            <a:endParaRPr/>
          </a:p>
        </p:txBody>
      </p:sp>
      <p:pic>
        <p:nvPicPr>
          <p:cNvPr id="2968" name="Google Shape;2968;p107"/>
          <p:cNvPicPr preferRelativeResize="0"/>
          <p:nvPr/>
        </p:nvPicPr>
        <p:blipFill rotWithShape="1">
          <a:blip r:embed="rId14">
            <a:alphaModFix/>
          </a:blip>
          <a:srcRect b="0" l="0" r="0" t="0"/>
          <a:stretch/>
        </p:blipFill>
        <p:spPr>
          <a:xfrm>
            <a:off x="0" y="806332"/>
            <a:ext cx="12192000" cy="45720"/>
          </a:xfrm>
          <a:prstGeom prst="rect">
            <a:avLst/>
          </a:prstGeom>
          <a:noFill/>
          <a:ln>
            <a:noFill/>
          </a:ln>
        </p:spPr>
      </p:pic>
      <p:sp>
        <p:nvSpPr>
          <p:cNvPr id="2969" name="Google Shape;2969;p107"/>
          <p:cNvSpPr txBox="1"/>
          <p:nvPr/>
        </p:nvSpPr>
        <p:spPr>
          <a:xfrm>
            <a:off x="563372" y="1117091"/>
            <a:ext cx="10459720" cy="132016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It’s a common best practice to </a:t>
            </a:r>
            <a:r>
              <a:rPr b="1" i="0" lang="en-US" sz="2000" u="none" cap="none" strike="noStrike">
                <a:solidFill>
                  <a:srgbClr val="000000"/>
                </a:solidFill>
                <a:latin typeface="Calibri"/>
                <a:ea typeface="Calibri"/>
                <a:cs typeface="Calibri"/>
                <a:sym typeface="Calibri"/>
              </a:rPr>
              <a:t>create a dedicated table to store your measures</a:t>
            </a:r>
            <a:r>
              <a:rPr b="0" i="0" lang="en-US" sz="2000" u="none" cap="none" strike="noStrike">
                <a:solidFill>
                  <a:srgbClr val="000000"/>
                </a:solidFill>
                <a:latin typeface="Calibri"/>
                <a:ea typeface="Calibri"/>
                <a:cs typeface="Calibri"/>
                <a:sym typeface="Calibri"/>
              </a:rPr>
              <a:t>; this will help you stay  organized, find measures quickly, and allow you to group related measures into folders</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5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a:p>
            <a:pPr indent="0" lvl="0" marL="344170" marR="0" rtl="0" algn="l">
              <a:lnSpc>
                <a:spcPct val="100000"/>
              </a:lnSpc>
              <a:spcBef>
                <a:spcPts val="5"/>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Option 1</a:t>
            </a:r>
            <a:r>
              <a:rPr b="0" i="0" lang="en-US" sz="1600" u="none" cap="none" strike="noStrike">
                <a:solidFill>
                  <a:srgbClr val="000000"/>
                </a:solidFill>
                <a:latin typeface="Calibri"/>
                <a:ea typeface="Calibri"/>
                <a:cs typeface="Calibri"/>
                <a:sym typeface="Calibri"/>
              </a:rPr>
              <a:t>: </a:t>
            </a:r>
            <a:r>
              <a:rPr b="1" i="0" lang="en-US" sz="1600" u="none" cap="none" strike="noStrike">
                <a:solidFill>
                  <a:srgbClr val="000000"/>
                </a:solidFill>
                <a:latin typeface="Calibri"/>
                <a:ea typeface="Calibri"/>
                <a:cs typeface="Calibri"/>
                <a:sym typeface="Calibri"/>
              </a:rPr>
              <a:t>Enter Data </a:t>
            </a:r>
            <a:r>
              <a:rPr b="0" i="0" lang="en-US" sz="1600" u="none" cap="none" strike="noStrike">
                <a:solidFill>
                  <a:srgbClr val="000000"/>
                </a:solidFill>
                <a:latin typeface="Calibri"/>
                <a:ea typeface="Calibri"/>
                <a:cs typeface="Calibri"/>
                <a:sym typeface="Calibri"/>
              </a:rPr>
              <a:t>into </a:t>
            </a:r>
            <a:r>
              <a:rPr b="1" i="0" lang="en-US" sz="1600" u="none" cap="none" strike="noStrike">
                <a:solidFill>
                  <a:srgbClr val="000000"/>
                </a:solidFill>
                <a:latin typeface="Calibri"/>
                <a:ea typeface="Calibri"/>
                <a:cs typeface="Calibri"/>
                <a:sym typeface="Calibri"/>
              </a:rPr>
              <a:t>Power Query </a:t>
            </a:r>
            <a:r>
              <a:rPr b="0" i="0" lang="en-US" sz="1600" u="none" cap="none" strike="noStrike">
                <a:solidFill>
                  <a:srgbClr val="000000"/>
                </a:solidFill>
                <a:latin typeface="Calibri"/>
                <a:ea typeface="Calibri"/>
                <a:cs typeface="Calibri"/>
                <a:sym typeface="Calibri"/>
              </a:rPr>
              <a:t>(loads the table to the data model – table is visible in Power Query)</a:t>
            </a:r>
            <a:endParaRPr b="0" i="0" sz="1600" u="none" cap="none" strike="noStrike">
              <a:solidFill>
                <a:srgbClr val="000000"/>
              </a:solidFill>
              <a:latin typeface="Calibri"/>
              <a:ea typeface="Calibri"/>
              <a:cs typeface="Calibri"/>
              <a:sym typeface="Calibri"/>
            </a:endParaRPr>
          </a:p>
        </p:txBody>
      </p:sp>
      <p:grpSp>
        <p:nvGrpSpPr>
          <p:cNvPr id="2970" name="Google Shape;2970;p107"/>
          <p:cNvGrpSpPr/>
          <p:nvPr/>
        </p:nvGrpSpPr>
        <p:grpSpPr>
          <a:xfrm>
            <a:off x="4803647" y="5218176"/>
            <a:ext cx="4130040" cy="944880"/>
            <a:chOff x="4803647" y="5218176"/>
            <a:chExt cx="4130040" cy="944880"/>
          </a:xfrm>
        </p:grpSpPr>
        <p:pic>
          <p:nvPicPr>
            <p:cNvPr id="2971" name="Google Shape;2971;p107"/>
            <p:cNvPicPr preferRelativeResize="0"/>
            <p:nvPr/>
          </p:nvPicPr>
          <p:blipFill rotWithShape="1">
            <a:blip r:embed="rId15">
              <a:alphaModFix/>
            </a:blip>
            <a:srcRect b="0" l="0" r="0" t="0"/>
            <a:stretch/>
          </p:blipFill>
          <p:spPr>
            <a:xfrm>
              <a:off x="4803647" y="5443728"/>
              <a:ext cx="448055" cy="719328"/>
            </a:xfrm>
            <a:prstGeom prst="rect">
              <a:avLst/>
            </a:prstGeom>
            <a:noFill/>
            <a:ln>
              <a:noFill/>
            </a:ln>
          </p:spPr>
        </p:pic>
        <p:sp>
          <p:nvSpPr>
            <p:cNvPr id="2972" name="Google Shape;2972;p107"/>
            <p:cNvSpPr/>
            <p:nvPr/>
          </p:nvSpPr>
          <p:spPr>
            <a:xfrm>
              <a:off x="4840882" y="5483018"/>
              <a:ext cx="320040" cy="588010"/>
            </a:xfrm>
            <a:custGeom>
              <a:rect b="b" l="l" r="r" t="t"/>
              <a:pathLst>
                <a:path extrusionOk="0" h="588010" w="320039">
                  <a:moveTo>
                    <a:pt x="319900" y="0"/>
                  </a:moveTo>
                  <a:lnTo>
                    <a:pt x="0" y="0"/>
                  </a:lnTo>
                  <a:lnTo>
                    <a:pt x="0" y="587704"/>
                  </a:lnTo>
                  <a:lnTo>
                    <a:pt x="319900" y="587704"/>
                  </a:lnTo>
                  <a:lnTo>
                    <a:pt x="31990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973" name="Google Shape;2973;p107"/>
            <p:cNvPicPr preferRelativeResize="0"/>
            <p:nvPr/>
          </p:nvPicPr>
          <p:blipFill rotWithShape="1">
            <a:blip r:embed="rId16">
              <a:alphaModFix/>
            </a:blip>
            <a:srcRect b="0" l="0" r="0" t="0"/>
            <a:stretch/>
          </p:blipFill>
          <p:spPr>
            <a:xfrm>
              <a:off x="6708647" y="5218176"/>
              <a:ext cx="2225040" cy="414527"/>
            </a:xfrm>
            <a:prstGeom prst="rect">
              <a:avLst/>
            </a:prstGeom>
            <a:noFill/>
            <a:ln>
              <a:noFill/>
            </a:ln>
          </p:spPr>
        </p:pic>
        <p:sp>
          <p:nvSpPr>
            <p:cNvPr id="2974" name="Google Shape;2974;p107"/>
            <p:cNvSpPr/>
            <p:nvPr/>
          </p:nvSpPr>
          <p:spPr>
            <a:xfrm>
              <a:off x="6747910" y="5256173"/>
              <a:ext cx="2093595" cy="286385"/>
            </a:xfrm>
            <a:custGeom>
              <a:rect b="b" l="l" r="r" t="t"/>
              <a:pathLst>
                <a:path extrusionOk="0" h="286385" w="2093595">
                  <a:moveTo>
                    <a:pt x="2093194" y="0"/>
                  </a:moveTo>
                  <a:lnTo>
                    <a:pt x="0" y="0"/>
                  </a:lnTo>
                  <a:lnTo>
                    <a:pt x="0" y="285948"/>
                  </a:lnTo>
                  <a:lnTo>
                    <a:pt x="2093194" y="285948"/>
                  </a:lnTo>
                  <a:lnTo>
                    <a:pt x="2093194"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75" name="Google Shape;2975;p107"/>
            <p:cNvSpPr/>
            <p:nvPr/>
          </p:nvSpPr>
          <p:spPr>
            <a:xfrm>
              <a:off x="5164607" y="5345092"/>
              <a:ext cx="1527175" cy="370205"/>
            </a:xfrm>
            <a:custGeom>
              <a:rect b="b" l="l" r="r" t="t"/>
              <a:pathLst>
                <a:path extrusionOk="0" h="370204" w="1527175">
                  <a:moveTo>
                    <a:pt x="1449743" y="25280"/>
                  </a:moveTo>
                  <a:lnTo>
                    <a:pt x="1025270" y="69618"/>
                  </a:lnTo>
                  <a:lnTo>
                    <a:pt x="912923" y="83412"/>
                  </a:lnTo>
                  <a:lnTo>
                    <a:pt x="859066" y="90550"/>
                  </a:lnTo>
                  <a:lnTo>
                    <a:pt x="806700" y="97892"/>
                  </a:lnTo>
                  <a:lnTo>
                    <a:pt x="760462" y="104729"/>
                  </a:lnTo>
                  <a:lnTo>
                    <a:pt x="705030" y="113550"/>
                  </a:lnTo>
                  <a:lnTo>
                    <a:pt x="651597" y="122754"/>
                  </a:lnTo>
                  <a:lnTo>
                    <a:pt x="600312" y="132372"/>
                  </a:lnTo>
                  <a:lnTo>
                    <a:pt x="551331" y="142433"/>
                  </a:lnTo>
                  <a:lnTo>
                    <a:pt x="504762" y="152958"/>
                  </a:lnTo>
                  <a:lnTo>
                    <a:pt x="460519" y="163925"/>
                  </a:lnTo>
                  <a:lnTo>
                    <a:pt x="418448" y="175304"/>
                  </a:lnTo>
                  <a:lnTo>
                    <a:pt x="378397" y="187065"/>
                  </a:lnTo>
                  <a:lnTo>
                    <a:pt x="340215" y="199181"/>
                  </a:lnTo>
                  <a:lnTo>
                    <a:pt x="303747" y="211620"/>
                  </a:lnTo>
                  <a:lnTo>
                    <a:pt x="235348" y="237342"/>
                  </a:lnTo>
                  <a:lnTo>
                    <a:pt x="171950" y="264004"/>
                  </a:lnTo>
                  <a:lnTo>
                    <a:pt x="112473" y="291291"/>
                  </a:lnTo>
                  <a:lnTo>
                    <a:pt x="55548" y="319017"/>
                  </a:lnTo>
                  <a:lnTo>
                    <a:pt x="0" y="346912"/>
                  </a:lnTo>
                  <a:lnTo>
                    <a:pt x="11398" y="369611"/>
                  </a:lnTo>
                  <a:lnTo>
                    <a:pt x="66742" y="341819"/>
                  </a:lnTo>
                  <a:lnTo>
                    <a:pt x="123206" y="314316"/>
                  </a:lnTo>
                  <a:lnTo>
                    <a:pt x="182151" y="287270"/>
                  </a:lnTo>
                  <a:lnTo>
                    <a:pt x="212865" y="274022"/>
                  </a:lnTo>
                  <a:lnTo>
                    <a:pt x="244655" y="260979"/>
                  </a:lnTo>
                  <a:lnTo>
                    <a:pt x="277673" y="248168"/>
                  </a:lnTo>
                  <a:lnTo>
                    <a:pt x="312081" y="235616"/>
                  </a:lnTo>
                  <a:lnTo>
                    <a:pt x="348032" y="223351"/>
                  </a:lnTo>
                  <a:lnTo>
                    <a:pt x="385697" y="211397"/>
                  </a:lnTo>
                  <a:lnTo>
                    <a:pt x="425220" y="199787"/>
                  </a:lnTo>
                  <a:lnTo>
                    <a:pt x="466773" y="188546"/>
                  </a:lnTo>
                  <a:lnTo>
                    <a:pt x="510501" y="177704"/>
                  </a:lnTo>
                  <a:lnTo>
                    <a:pt x="556572" y="167289"/>
                  </a:lnTo>
                  <a:lnTo>
                    <a:pt x="605112" y="157316"/>
                  </a:lnTo>
                  <a:lnTo>
                    <a:pt x="656003" y="147770"/>
                  </a:lnTo>
                  <a:lnTo>
                    <a:pt x="709107" y="138623"/>
                  </a:lnTo>
                  <a:lnTo>
                    <a:pt x="764248" y="129846"/>
                  </a:lnTo>
                  <a:lnTo>
                    <a:pt x="821392" y="121395"/>
                  </a:lnTo>
                  <a:lnTo>
                    <a:pt x="880029" y="113295"/>
                  </a:lnTo>
                  <a:lnTo>
                    <a:pt x="940444" y="105453"/>
                  </a:lnTo>
                  <a:lnTo>
                    <a:pt x="1002089" y="97892"/>
                  </a:lnTo>
                  <a:lnTo>
                    <a:pt x="1065145" y="90543"/>
                  </a:lnTo>
                  <a:lnTo>
                    <a:pt x="1129150" y="83412"/>
                  </a:lnTo>
                  <a:lnTo>
                    <a:pt x="1260012" y="69618"/>
                  </a:lnTo>
                  <a:lnTo>
                    <a:pt x="1452203" y="50560"/>
                  </a:lnTo>
                  <a:lnTo>
                    <a:pt x="1449743" y="25280"/>
                  </a:lnTo>
                  <a:close/>
                </a:path>
                <a:path extrusionOk="0" h="370204" w="1527175">
                  <a:moveTo>
                    <a:pt x="1509914" y="24049"/>
                  </a:moveTo>
                  <a:lnTo>
                    <a:pt x="1462384" y="24049"/>
                  </a:lnTo>
                  <a:lnTo>
                    <a:pt x="1464844" y="49330"/>
                  </a:lnTo>
                  <a:lnTo>
                    <a:pt x="1452203" y="50560"/>
                  </a:lnTo>
                  <a:lnTo>
                    <a:pt x="1454664" y="75841"/>
                  </a:lnTo>
                  <a:lnTo>
                    <a:pt x="1526815" y="30539"/>
                  </a:lnTo>
                  <a:lnTo>
                    <a:pt x="1509914" y="24049"/>
                  </a:lnTo>
                  <a:close/>
                </a:path>
                <a:path extrusionOk="0" h="370204" w="1527175">
                  <a:moveTo>
                    <a:pt x="1462384" y="24049"/>
                  </a:moveTo>
                  <a:lnTo>
                    <a:pt x="1449743" y="25280"/>
                  </a:lnTo>
                  <a:lnTo>
                    <a:pt x="1452203" y="50560"/>
                  </a:lnTo>
                  <a:lnTo>
                    <a:pt x="1464844" y="49330"/>
                  </a:lnTo>
                  <a:lnTo>
                    <a:pt x="1462384" y="24049"/>
                  </a:lnTo>
                  <a:close/>
                </a:path>
                <a:path extrusionOk="0" h="370204" w="1527175">
                  <a:moveTo>
                    <a:pt x="1447283" y="0"/>
                  </a:moveTo>
                  <a:lnTo>
                    <a:pt x="1449743" y="25280"/>
                  </a:lnTo>
                  <a:lnTo>
                    <a:pt x="1462384" y="24049"/>
                  </a:lnTo>
                  <a:lnTo>
                    <a:pt x="1509914" y="24049"/>
                  </a:lnTo>
                  <a:lnTo>
                    <a:pt x="1447283"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976" name="Google Shape;2976;p107"/>
          <p:cNvSpPr txBox="1"/>
          <p:nvPr/>
        </p:nvSpPr>
        <p:spPr>
          <a:xfrm>
            <a:off x="9224260" y="3257803"/>
            <a:ext cx="2120900" cy="397510"/>
          </a:xfrm>
          <a:prstGeom prst="rect">
            <a:avLst/>
          </a:prstGeom>
          <a:noFill/>
          <a:ln>
            <a:noFill/>
          </a:ln>
        </p:spPr>
        <p:txBody>
          <a:bodyPr anchorCtr="0" anchor="t" bIns="0" lIns="0" spcFirstLastPara="1" rIns="0" wrap="square" tIns="6350">
            <a:spAutoFit/>
          </a:bodyPr>
          <a:lstStyle/>
          <a:p>
            <a:pPr indent="0" lvl="0" marL="12700" marR="5080" rtl="0" algn="l">
              <a:lnSpc>
                <a:spcPct val="103299"/>
              </a:lnSpc>
              <a:spcBef>
                <a:spcPts val="0"/>
              </a:spcBef>
              <a:spcAft>
                <a:spcPts val="0"/>
              </a:spcAft>
              <a:buClr>
                <a:srgbClr val="000000"/>
              </a:buClr>
              <a:buSzPts val="1200"/>
              <a:buFont typeface="Calibri"/>
              <a:buNone/>
            </a:pPr>
            <a:r>
              <a:rPr b="1" i="0" lang="en-US" sz="1200" u="none" cap="none" strike="noStrike">
                <a:solidFill>
                  <a:srgbClr val="000000"/>
                </a:solidFill>
                <a:latin typeface="Calibri"/>
                <a:ea typeface="Calibri"/>
                <a:cs typeface="Calibri"/>
                <a:sym typeface="Calibri"/>
              </a:rPr>
              <a:t>Add a table Name </a:t>
            </a:r>
            <a:r>
              <a:rPr b="0" i="0" lang="en-US" sz="1200" u="none" cap="none" strike="noStrike">
                <a:solidFill>
                  <a:srgbClr val="000000"/>
                </a:solidFill>
                <a:latin typeface="Calibri"/>
                <a:ea typeface="Calibri"/>
                <a:cs typeface="Calibri"/>
                <a:sym typeface="Calibri"/>
              </a:rPr>
              <a:t>and </a:t>
            </a:r>
            <a:r>
              <a:rPr b="1" i="0" lang="en-US" sz="1200" u="none" cap="none" strike="noStrike">
                <a:solidFill>
                  <a:srgbClr val="000000"/>
                </a:solidFill>
                <a:latin typeface="Calibri"/>
                <a:ea typeface="Calibri"/>
                <a:cs typeface="Calibri"/>
                <a:sym typeface="Calibri"/>
              </a:rPr>
              <a:t>click OK </a:t>
            </a:r>
            <a:r>
              <a:rPr b="0" i="0" lang="en-US" sz="1200" u="none" cap="none" strike="noStrike">
                <a:solidFill>
                  <a:srgbClr val="000000"/>
                </a:solidFill>
                <a:latin typeface="Calibri"/>
                <a:ea typeface="Calibri"/>
                <a:cs typeface="Calibri"/>
                <a:sym typeface="Calibri"/>
              </a:rPr>
              <a:t>to  load the table to the data model</a:t>
            </a:r>
            <a:endParaRPr b="0" i="0" sz="1200" u="none" cap="none" strike="noStrike">
              <a:solidFill>
                <a:srgbClr val="000000"/>
              </a:solidFill>
              <a:latin typeface="Calibri"/>
              <a:ea typeface="Calibri"/>
              <a:cs typeface="Calibri"/>
              <a:sym typeface="Calibri"/>
            </a:endParaRPr>
          </a:p>
        </p:txBody>
      </p:sp>
      <p:sp>
        <p:nvSpPr>
          <p:cNvPr id="2977" name="Google Shape;2977;p107"/>
          <p:cNvSpPr txBox="1"/>
          <p:nvPr/>
        </p:nvSpPr>
        <p:spPr>
          <a:xfrm>
            <a:off x="895243" y="4700523"/>
            <a:ext cx="843915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Option 2</a:t>
            </a:r>
            <a:r>
              <a:rPr b="0" i="0" lang="en-US" sz="1600" u="none" cap="none" strike="noStrike">
                <a:solidFill>
                  <a:srgbClr val="000000"/>
                </a:solidFill>
                <a:latin typeface="Calibri"/>
                <a:ea typeface="Calibri"/>
                <a:cs typeface="Calibri"/>
                <a:sym typeface="Calibri"/>
              </a:rPr>
              <a:t>: Create a </a:t>
            </a:r>
            <a:r>
              <a:rPr b="1" i="0" lang="en-US" sz="1600" u="none" cap="none" strike="noStrike">
                <a:solidFill>
                  <a:srgbClr val="000000"/>
                </a:solidFill>
                <a:latin typeface="Calibri"/>
                <a:ea typeface="Calibri"/>
                <a:cs typeface="Calibri"/>
                <a:sym typeface="Calibri"/>
              </a:rPr>
              <a:t>calculated table </a:t>
            </a:r>
            <a:r>
              <a:rPr b="0" i="0" lang="en-US" sz="1600" u="none" cap="none" strike="noStrike">
                <a:solidFill>
                  <a:srgbClr val="000000"/>
                </a:solidFill>
                <a:latin typeface="Calibri"/>
                <a:ea typeface="Calibri"/>
                <a:cs typeface="Calibri"/>
                <a:sym typeface="Calibri"/>
              </a:rPr>
              <a:t>using </a:t>
            </a:r>
            <a:r>
              <a:rPr b="1" i="0" lang="en-US" sz="1600" u="none" cap="none" strike="noStrike">
                <a:solidFill>
                  <a:srgbClr val="000000"/>
                </a:solidFill>
                <a:latin typeface="Calibri"/>
                <a:ea typeface="Calibri"/>
                <a:cs typeface="Calibri"/>
                <a:sym typeface="Calibri"/>
              </a:rPr>
              <a:t>DAX </a:t>
            </a:r>
            <a:r>
              <a:rPr b="0" i="0" lang="en-US" sz="1600" u="none" cap="none" strike="noStrike">
                <a:solidFill>
                  <a:srgbClr val="000000"/>
                </a:solidFill>
                <a:latin typeface="Calibri"/>
                <a:ea typeface="Calibri"/>
                <a:cs typeface="Calibri"/>
                <a:sym typeface="Calibri"/>
              </a:rPr>
              <a:t>directly in the model (table is not visible in Power Query)</a:t>
            </a:r>
            <a:endParaRPr b="0" i="0" sz="1600" u="none" cap="none" strike="noStrike">
              <a:solidFill>
                <a:srgbClr val="000000"/>
              </a:solidFill>
              <a:latin typeface="Calibri"/>
              <a:ea typeface="Calibri"/>
              <a:cs typeface="Calibri"/>
              <a:sym typeface="Calibri"/>
            </a:endParaRPr>
          </a:p>
        </p:txBody>
      </p:sp>
      <p:sp>
        <p:nvSpPr>
          <p:cNvPr id="2978" name="Google Shape;2978;p107"/>
          <p:cNvSpPr txBox="1"/>
          <p:nvPr/>
        </p:nvSpPr>
        <p:spPr>
          <a:xfrm>
            <a:off x="928031" y="3567684"/>
            <a:ext cx="948055" cy="1473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800"/>
              <a:buFont typeface="Calibri"/>
              <a:buNone/>
            </a:pPr>
            <a:r>
              <a:rPr b="0" i="1" lang="en-US" sz="800" u="none" cap="none" strike="noStrike">
                <a:solidFill>
                  <a:srgbClr val="000000"/>
                </a:solidFill>
                <a:latin typeface="Calibri"/>
                <a:ea typeface="Calibri"/>
                <a:cs typeface="Calibri"/>
                <a:sym typeface="Calibri"/>
              </a:rPr>
              <a:t>*from the Report view</a:t>
            </a:r>
            <a:endParaRPr b="0" i="0" sz="800" u="none" cap="none" strike="noStrike">
              <a:solidFill>
                <a:srgbClr val="000000"/>
              </a:solidFill>
              <a:latin typeface="Calibri"/>
              <a:ea typeface="Calibri"/>
              <a:cs typeface="Calibri"/>
              <a:sym typeface="Calibri"/>
            </a:endParaRPr>
          </a:p>
        </p:txBody>
      </p:sp>
      <p:sp>
        <p:nvSpPr>
          <p:cNvPr id="2979" name="Google Shape;2979;p107"/>
          <p:cNvSpPr txBox="1"/>
          <p:nvPr/>
        </p:nvSpPr>
        <p:spPr>
          <a:xfrm>
            <a:off x="9224260" y="5568188"/>
            <a:ext cx="2353310" cy="400685"/>
          </a:xfrm>
          <a:prstGeom prst="rect">
            <a:avLst/>
          </a:prstGeom>
          <a:noFill/>
          <a:ln>
            <a:noFill/>
          </a:ln>
        </p:spPr>
        <p:txBody>
          <a:bodyPr anchorCtr="0" anchor="t" bIns="0" lIns="0" spcFirstLastPara="1" rIns="0" wrap="square" tIns="3175">
            <a:spAutoFit/>
          </a:bodyPr>
          <a:lstStyle/>
          <a:p>
            <a:pPr indent="0" lvl="0" marL="12700" marR="5080" rtl="0" algn="l">
              <a:lnSpc>
                <a:spcPct val="105000"/>
              </a:lnSpc>
              <a:spcBef>
                <a:spcPts val="0"/>
              </a:spcBef>
              <a:spcAft>
                <a:spcPts val="0"/>
              </a:spcAft>
              <a:buClr>
                <a:srgbClr val="000000"/>
              </a:buClr>
              <a:buSzPts val="1200"/>
              <a:buFont typeface="Calibri"/>
              <a:buNone/>
            </a:pPr>
            <a:r>
              <a:rPr b="1" i="0" lang="en-US" sz="1200" u="none" cap="none" strike="noStrike">
                <a:solidFill>
                  <a:srgbClr val="000000"/>
                </a:solidFill>
                <a:latin typeface="Calibri"/>
                <a:ea typeface="Calibri"/>
                <a:cs typeface="Calibri"/>
                <a:sym typeface="Calibri"/>
              </a:rPr>
              <a:t>Create new table </a:t>
            </a:r>
            <a:r>
              <a:rPr b="0" i="0" lang="en-US" sz="1200" u="none" cap="none" strike="noStrike">
                <a:solidFill>
                  <a:srgbClr val="000000"/>
                </a:solidFill>
                <a:latin typeface="Calibri"/>
                <a:ea typeface="Calibri"/>
                <a:cs typeface="Calibri"/>
                <a:sym typeface="Calibri"/>
              </a:rPr>
              <a:t>&amp; use a table  constructor { } to </a:t>
            </a:r>
            <a:r>
              <a:rPr b="1" i="0" lang="en-US" sz="1200" u="none" cap="none" strike="noStrike">
                <a:solidFill>
                  <a:srgbClr val="000000"/>
                </a:solidFill>
                <a:latin typeface="Calibri"/>
                <a:ea typeface="Calibri"/>
                <a:cs typeface="Calibri"/>
                <a:sym typeface="Calibri"/>
              </a:rPr>
              <a:t>add a single column</a:t>
            </a:r>
            <a:endParaRPr b="0" i="0" sz="1200" u="none" cap="none" strike="noStrike">
              <a:solidFill>
                <a:srgbClr val="000000"/>
              </a:solidFill>
              <a:latin typeface="Calibri"/>
              <a:ea typeface="Calibri"/>
              <a:cs typeface="Calibri"/>
              <a:sym typeface="Calibri"/>
            </a:endParaRPr>
          </a:p>
        </p:txBody>
      </p:sp>
      <p:sp>
        <p:nvSpPr>
          <p:cNvPr id="2980" name="Google Shape;2980;p107"/>
          <p:cNvSpPr txBox="1"/>
          <p:nvPr/>
        </p:nvSpPr>
        <p:spPr>
          <a:xfrm>
            <a:off x="963457" y="6210300"/>
            <a:ext cx="869950" cy="1473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800"/>
              <a:buFont typeface="Calibri"/>
              <a:buNone/>
            </a:pPr>
            <a:r>
              <a:rPr b="0" i="1" lang="en-US" sz="800" u="none" cap="none" strike="noStrike">
                <a:solidFill>
                  <a:srgbClr val="000000"/>
                </a:solidFill>
                <a:latin typeface="Calibri"/>
                <a:ea typeface="Calibri"/>
                <a:cs typeface="Calibri"/>
                <a:sym typeface="Calibri"/>
              </a:rPr>
              <a:t>*from the Data view</a:t>
            </a:r>
            <a:endParaRPr b="0" i="0" sz="800" u="none" cap="none" strike="noStrike">
              <a:solidFill>
                <a:srgbClr val="000000"/>
              </a:solidFill>
              <a:latin typeface="Calibri"/>
              <a:ea typeface="Calibri"/>
              <a:cs typeface="Calibri"/>
              <a:sym typeface="Calibri"/>
            </a:endParaRPr>
          </a:p>
        </p:txBody>
      </p:sp>
      <p:sp>
        <p:nvSpPr>
          <p:cNvPr id="2981" name="Google Shape;2981;p107"/>
          <p:cNvSpPr/>
          <p:nvPr/>
        </p:nvSpPr>
        <p:spPr>
          <a:xfrm>
            <a:off x="3459010" y="3460568"/>
            <a:ext cx="2081530" cy="544830"/>
          </a:xfrm>
          <a:custGeom>
            <a:rect b="b" l="l" r="r" t="t"/>
            <a:pathLst>
              <a:path extrusionOk="0" h="544829" w="2081529">
                <a:moveTo>
                  <a:pt x="2056523" y="493342"/>
                </a:moveTo>
                <a:lnTo>
                  <a:pt x="2017459" y="493342"/>
                </a:lnTo>
                <a:lnTo>
                  <a:pt x="2017772" y="518741"/>
                </a:lnTo>
                <a:lnTo>
                  <a:pt x="2005073" y="518897"/>
                </a:lnTo>
                <a:lnTo>
                  <a:pt x="2005385" y="544295"/>
                </a:lnTo>
                <a:lnTo>
                  <a:pt x="2081110" y="505260"/>
                </a:lnTo>
                <a:lnTo>
                  <a:pt x="2056523" y="493342"/>
                </a:lnTo>
                <a:close/>
              </a:path>
              <a:path extrusionOk="0" h="544829" w="2081529">
                <a:moveTo>
                  <a:pt x="10845" y="0"/>
                </a:moveTo>
                <a:lnTo>
                  <a:pt x="85348" y="63267"/>
                </a:lnTo>
                <a:lnTo>
                  <a:pt x="218394" y="125484"/>
                </a:lnTo>
                <a:lnTo>
                  <a:pt x="267990" y="148548"/>
                </a:lnTo>
                <a:lnTo>
                  <a:pt x="401756" y="208838"/>
                </a:lnTo>
                <a:lnTo>
                  <a:pt x="535156" y="266086"/>
                </a:lnTo>
                <a:lnTo>
                  <a:pt x="601745" y="293279"/>
                </a:lnTo>
                <a:lnTo>
                  <a:pt x="668174" y="319319"/>
                </a:lnTo>
                <a:lnTo>
                  <a:pt x="734461" y="344093"/>
                </a:lnTo>
                <a:lnTo>
                  <a:pt x="800586" y="367471"/>
                </a:lnTo>
                <a:lnTo>
                  <a:pt x="866537" y="389327"/>
                </a:lnTo>
                <a:lnTo>
                  <a:pt x="932299" y="409530"/>
                </a:lnTo>
                <a:lnTo>
                  <a:pt x="997855" y="427953"/>
                </a:lnTo>
                <a:lnTo>
                  <a:pt x="1063188" y="444465"/>
                </a:lnTo>
                <a:lnTo>
                  <a:pt x="1128267" y="458975"/>
                </a:lnTo>
                <a:lnTo>
                  <a:pt x="1193084" y="471566"/>
                </a:lnTo>
                <a:lnTo>
                  <a:pt x="1257651" y="482362"/>
                </a:lnTo>
                <a:lnTo>
                  <a:pt x="1321983" y="491495"/>
                </a:lnTo>
                <a:lnTo>
                  <a:pt x="1386094" y="499089"/>
                </a:lnTo>
                <a:lnTo>
                  <a:pt x="1449999" y="505278"/>
                </a:lnTo>
                <a:lnTo>
                  <a:pt x="1513714" y="510186"/>
                </a:lnTo>
                <a:lnTo>
                  <a:pt x="1577300" y="513946"/>
                </a:lnTo>
                <a:lnTo>
                  <a:pt x="1703870" y="518520"/>
                </a:lnTo>
                <a:lnTo>
                  <a:pt x="1829993" y="520031"/>
                </a:lnTo>
                <a:lnTo>
                  <a:pt x="2005073" y="518897"/>
                </a:lnTo>
                <a:lnTo>
                  <a:pt x="2004774" y="494633"/>
                </a:lnTo>
                <a:lnTo>
                  <a:pt x="1829989" y="494631"/>
                </a:lnTo>
                <a:lnTo>
                  <a:pt x="1704327" y="493124"/>
                </a:lnTo>
                <a:lnTo>
                  <a:pt x="1704457" y="493124"/>
                </a:lnTo>
                <a:lnTo>
                  <a:pt x="1578418" y="488567"/>
                </a:lnTo>
                <a:lnTo>
                  <a:pt x="1515355" y="484837"/>
                </a:lnTo>
                <a:lnTo>
                  <a:pt x="1452099" y="479962"/>
                </a:lnTo>
                <a:lnTo>
                  <a:pt x="1388700" y="473821"/>
                </a:lnTo>
                <a:lnTo>
                  <a:pt x="1325139" y="466288"/>
                </a:lnTo>
                <a:lnTo>
                  <a:pt x="1261376" y="457236"/>
                </a:lnTo>
                <a:lnTo>
                  <a:pt x="1197457" y="446540"/>
                </a:lnTo>
                <a:lnTo>
                  <a:pt x="1133281" y="434075"/>
                </a:lnTo>
                <a:lnTo>
                  <a:pt x="1068890" y="419713"/>
                </a:lnTo>
                <a:lnTo>
                  <a:pt x="1004242" y="403368"/>
                </a:lnTo>
                <a:lnTo>
                  <a:pt x="939318" y="385118"/>
                </a:lnTo>
                <a:lnTo>
                  <a:pt x="874130" y="365088"/>
                </a:lnTo>
                <a:lnTo>
                  <a:pt x="808700" y="343400"/>
                </a:lnTo>
                <a:lnTo>
                  <a:pt x="743039" y="320183"/>
                </a:lnTo>
                <a:lnTo>
                  <a:pt x="677162" y="295563"/>
                </a:lnTo>
                <a:lnTo>
                  <a:pt x="611103" y="269664"/>
                </a:lnTo>
                <a:lnTo>
                  <a:pt x="544861" y="242614"/>
                </a:lnTo>
                <a:lnTo>
                  <a:pt x="411882" y="185541"/>
                </a:lnTo>
                <a:lnTo>
                  <a:pt x="278496" y="125421"/>
                </a:lnTo>
                <a:lnTo>
                  <a:pt x="144772" y="63235"/>
                </a:lnTo>
                <a:lnTo>
                  <a:pt x="10845" y="0"/>
                </a:lnTo>
                <a:close/>
              </a:path>
              <a:path extrusionOk="0" h="544829" w="2081529">
                <a:moveTo>
                  <a:pt x="2017459" y="493342"/>
                </a:moveTo>
                <a:lnTo>
                  <a:pt x="2004760" y="493499"/>
                </a:lnTo>
                <a:lnTo>
                  <a:pt x="2005073" y="518897"/>
                </a:lnTo>
                <a:lnTo>
                  <a:pt x="2017772" y="518741"/>
                </a:lnTo>
                <a:lnTo>
                  <a:pt x="2017459" y="493342"/>
                </a:lnTo>
                <a:close/>
              </a:path>
              <a:path extrusionOk="0" h="544829" w="2081529">
                <a:moveTo>
                  <a:pt x="1830063" y="494631"/>
                </a:moveTo>
                <a:lnTo>
                  <a:pt x="1830195" y="494633"/>
                </a:lnTo>
                <a:lnTo>
                  <a:pt x="1830063" y="494631"/>
                </a:lnTo>
                <a:close/>
              </a:path>
              <a:path extrusionOk="0" h="544829" w="2081529">
                <a:moveTo>
                  <a:pt x="1955590" y="494104"/>
                </a:moveTo>
                <a:lnTo>
                  <a:pt x="1830063" y="494631"/>
                </a:lnTo>
                <a:lnTo>
                  <a:pt x="1830195" y="494633"/>
                </a:lnTo>
                <a:lnTo>
                  <a:pt x="2004774" y="494633"/>
                </a:lnTo>
                <a:lnTo>
                  <a:pt x="2004767" y="494106"/>
                </a:lnTo>
                <a:lnTo>
                  <a:pt x="1955487" y="494106"/>
                </a:lnTo>
                <a:close/>
              </a:path>
              <a:path extrusionOk="0" h="544829" w="2081529">
                <a:moveTo>
                  <a:pt x="2004760" y="493499"/>
                </a:moveTo>
                <a:lnTo>
                  <a:pt x="1955487" y="494106"/>
                </a:lnTo>
                <a:lnTo>
                  <a:pt x="2004767" y="494106"/>
                </a:lnTo>
                <a:lnTo>
                  <a:pt x="2004760" y="493499"/>
                </a:lnTo>
                <a:close/>
              </a:path>
              <a:path extrusionOk="0" h="544829" w="2081529">
                <a:moveTo>
                  <a:pt x="2004447" y="468101"/>
                </a:moveTo>
                <a:lnTo>
                  <a:pt x="2004760" y="493499"/>
                </a:lnTo>
                <a:lnTo>
                  <a:pt x="2017459" y="493342"/>
                </a:lnTo>
                <a:lnTo>
                  <a:pt x="2056523" y="493342"/>
                </a:lnTo>
                <a:lnTo>
                  <a:pt x="2004447" y="468101"/>
                </a:lnTo>
                <a:close/>
              </a:path>
              <a:path extrusionOk="0" h="544829" w="2081529">
                <a:moveTo>
                  <a:pt x="1704522" y="493126"/>
                </a:moveTo>
                <a:lnTo>
                  <a:pt x="1704857" y="493130"/>
                </a:lnTo>
                <a:lnTo>
                  <a:pt x="1704522" y="493126"/>
                </a:lnTo>
                <a:close/>
              </a:path>
              <a:path extrusionOk="0" h="544829" w="2081529">
                <a:moveTo>
                  <a:pt x="1704457" y="493124"/>
                </a:moveTo>
                <a:lnTo>
                  <a:pt x="1704327" y="493124"/>
                </a:lnTo>
                <a:lnTo>
                  <a:pt x="1704522" y="493126"/>
                </a:lnTo>
                <a:close/>
              </a:path>
              <a:path extrusionOk="0" h="544829" w="2081529">
                <a:moveTo>
                  <a:pt x="1578503" y="488572"/>
                </a:moveTo>
                <a:lnTo>
                  <a:pt x="1578654" y="488581"/>
                </a:lnTo>
                <a:lnTo>
                  <a:pt x="1578503" y="488572"/>
                </a:lnTo>
                <a:close/>
              </a:path>
              <a:path extrusionOk="0" h="544829" w="2081529">
                <a:moveTo>
                  <a:pt x="1578418" y="488567"/>
                </a:moveTo>
                <a:close/>
              </a:path>
              <a:path extrusionOk="0" h="544829" w="2081529">
                <a:moveTo>
                  <a:pt x="1515448" y="484844"/>
                </a:moveTo>
                <a:lnTo>
                  <a:pt x="1515584" y="484852"/>
                </a:lnTo>
                <a:lnTo>
                  <a:pt x="1515448" y="484844"/>
                </a:lnTo>
                <a:close/>
              </a:path>
              <a:path extrusionOk="0" h="544829" w="2081529">
                <a:moveTo>
                  <a:pt x="1515355" y="484837"/>
                </a:moveTo>
                <a:close/>
              </a:path>
              <a:path extrusionOk="0" h="544829" w="2081529">
                <a:moveTo>
                  <a:pt x="1452195" y="479971"/>
                </a:moveTo>
                <a:lnTo>
                  <a:pt x="1452355" y="479983"/>
                </a:lnTo>
                <a:lnTo>
                  <a:pt x="1452195" y="479971"/>
                </a:lnTo>
                <a:close/>
              </a:path>
              <a:path extrusionOk="0" h="544829" w="2081529">
                <a:moveTo>
                  <a:pt x="1452099" y="479962"/>
                </a:moveTo>
                <a:close/>
              </a:path>
              <a:path extrusionOk="0" h="544829" w="2081529">
                <a:moveTo>
                  <a:pt x="1388801" y="473833"/>
                </a:moveTo>
                <a:lnTo>
                  <a:pt x="1388946" y="473850"/>
                </a:lnTo>
                <a:lnTo>
                  <a:pt x="1388801" y="473833"/>
                </a:lnTo>
                <a:close/>
              </a:path>
              <a:path extrusionOk="0" h="544829" w="2081529">
                <a:moveTo>
                  <a:pt x="1388700" y="473821"/>
                </a:moveTo>
                <a:close/>
              </a:path>
              <a:path extrusionOk="0" h="544829" w="2081529">
                <a:moveTo>
                  <a:pt x="1325246" y="466303"/>
                </a:moveTo>
                <a:lnTo>
                  <a:pt x="1325407" y="466326"/>
                </a:lnTo>
                <a:lnTo>
                  <a:pt x="1325246" y="466303"/>
                </a:lnTo>
                <a:close/>
              </a:path>
              <a:path extrusionOk="0" h="544829" w="2081529">
                <a:moveTo>
                  <a:pt x="1325139" y="466288"/>
                </a:moveTo>
                <a:close/>
              </a:path>
              <a:path extrusionOk="0" h="544829" w="2081529">
                <a:moveTo>
                  <a:pt x="1261517" y="457256"/>
                </a:moveTo>
                <a:lnTo>
                  <a:pt x="1261686" y="457285"/>
                </a:lnTo>
                <a:lnTo>
                  <a:pt x="1261517" y="457256"/>
                </a:lnTo>
                <a:close/>
              </a:path>
              <a:path extrusionOk="0" h="544829" w="2081529">
                <a:moveTo>
                  <a:pt x="1261397" y="457236"/>
                </a:moveTo>
                <a:close/>
              </a:path>
              <a:path extrusionOk="0" h="544829" w="2081529">
                <a:moveTo>
                  <a:pt x="1197575" y="446563"/>
                </a:moveTo>
                <a:lnTo>
                  <a:pt x="1197764" y="446600"/>
                </a:lnTo>
                <a:lnTo>
                  <a:pt x="1197575" y="446563"/>
                </a:lnTo>
                <a:close/>
              </a:path>
              <a:path extrusionOk="0" h="544829" w="2081529">
                <a:moveTo>
                  <a:pt x="1197457" y="446540"/>
                </a:moveTo>
                <a:close/>
              </a:path>
              <a:path extrusionOk="0" h="544829" w="2081529">
                <a:moveTo>
                  <a:pt x="1133467" y="434111"/>
                </a:moveTo>
                <a:lnTo>
                  <a:pt x="1133624" y="434146"/>
                </a:lnTo>
                <a:lnTo>
                  <a:pt x="1133467" y="434111"/>
                </a:lnTo>
                <a:close/>
              </a:path>
              <a:path extrusionOk="0" h="544829" w="2081529">
                <a:moveTo>
                  <a:pt x="1133305" y="434075"/>
                </a:moveTo>
                <a:lnTo>
                  <a:pt x="1133467" y="434111"/>
                </a:lnTo>
                <a:lnTo>
                  <a:pt x="1133305" y="434075"/>
                </a:lnTo>
                <a:close/>
              </a:path>
              <a:path extrusionOk="0" h="544829" w="2081529">
                <a:moveTo>
                  <a:pt x="1069071" y="419753"/>
                </a:moveTo>
                <a:lnTo>
                  <a:pt x="1069238" y="419795"/>
                </a:lnTo>
                <a:lnTo>
                  <a:pt x="1069071" y="419753"/>
                </a:lnTo>
                <a:close/>
              </a:path>
              <a:path extrusionOk="0" h="544829" w="2081529">
                <a:moveTo>
                  <a:pt x="1068911" y="419713"/>
                </a:moveTo>
                <a:lnTo>
                  <a:pt x="1069071" y="419753"/>
                </a:lnTo>
                <a:lnTo>
                  <a:pt x="1068911" y="419713"/>
                </a:lnTo>
                <a:close/>
              </a:path>
              <a:path extrusionOk="0" h="544829" w="2081529">
                <a:moveTo>
                  <a:pt x="1004406" y="403410"/>
                </a:moveTo>
                <a:lnTo>
                  <a:pt x="1004566" y="403454"/>
                </a:lnTo>
                <a:lnTo>
                  <a:pt x="1004406" y="403410"/>
                </a:lnTo>
                <a:close/>
              </a:path>
              <a:path extrusionOk="0" h="544829" w="2081529">
                <a:moveTo>
                  <a:pt x="1004258" y="403368"/>
                </a:moveTo>
                <a:lnTo>
                  <a:pt x="1004406" y="403410"/>
                </a:lnTo>
                <a:lnTo>
                  <a:pt x="1004258" y="403368"/>
                </a:lnTo>
                <a:close/>
              </a:path>
              <a:path extrusionOk="0" h="544829" w="2081529">
                <a:moveTo>
                  <a:pt x="939462" y="385159"/>
                </a:moveTo>
                <a:lnTo>
                  <a:pt x="939612" y="385204"/>
                </a:lnTo>
                <a:lnTo>
                  <a:pt x="939462" y="385159"/>
                </a:lnTo>
                <a:close/>
              </a:path>
              <a:path extrusionOk="0" h="544829" w="2081529">
                <a:moveTo>
                  <a:pt x="939330" y="385118"/>
                </a:moveTo>
                <a:lnTo>
                  <a:pt x="939462" y="385159"/>
                </a:lnTo>
                <a:lnTo>
                  <a:pt x="939330" y="385118"/>
                </a:lnTo>
                <a:close/>
              </a:path>
              <a:path extrusionOk="0" h="544829" w="2081529">
                <a:moveTo>
                  <a:pt x="874302" y="365140"/>
                </a:moveTo>
                <a:close/>
              </a:path>
              <a:path extrusionOk="0" h="544829" w="2081529">
                <a:moveTo>
                  <a:pt x="874143" y="365088"/>
                </a:moveTo>
                <a:lnTo>
                  <a:pt x="874302" y="365140"/>
                </a:lnTo>
                <a:lnTo>
                  <a:pt x="874143" y="365088"/>
                </a:lnTo>
                <a:close/>
              </a:path>
              <a:path extrusionOk="0" h="544829" w="2081529">
                <a:moveTo>
                  <a:pt x="808760" y="343421"/>
                </a:moveTo>
                <a:lnTo>
                  <a:pt x="808934" y="343482"/>
                </a:lnTo>
                <a:lnTo>
                  <a:pt x="808760" y="343421"/>
                </a:lnTo>
                <a:close/>
              </a:path>
              <a:path extrusionOk="0" h="544829" w="2081529">
                <a:moveTo>
                  <a:pt x="808700" y="343400"/>
                </a:moveTo>
                <a:close/>
              </a:path>
              <a:path extrusionOk="0" h="544829" w="2081529">
                <a:moveTo>
                  <a:pt x="743146" y="320223"/>
                </a:moveTo>
                <a:close/>
              </a:path>
              <a:path extrusionOk="0" h="544829" w="2081529">
                <a:moveTo>
                  <a:pt x="743039" y="320183"/>
                </a:moveTo>
                <a:close/>
              </a:path>
              <a:path extrusionOk="0" h="544829" w="2081529">
                <a:moveTo>
                  <a:pt x="677302" y="295615"/>
                </a:moveTo>
                <a:close/>
              </a:path>
              <a:path extrusionOk="0" h="544829" w="2081529">
                <a:moveTo>
                  <a:pt x="677169" y="295563"/>
                </a:moveTo>
                <a:lnTo>
                  <a:pt x="677302" y="295615"/>
                </a:lnTo>
                <a:lnTo>
                  <a:pt x="677169" y="295563"/>
                </a:lnTo>
                <a:close/>
              </a:path>
              <a:path extrusionOk="0" h="544829" w="2081529">
                <a:moveTo>
                  <a:pt x="611214" y="269709"/>
                </a:moveTo>
                <a:close/>
              </a:path>
              <a:path extrusionOk="0" h="544829" w="2081529">
                <a:moveTo>
                  <a:pt x="611103" y="269664"/>
                </a:moveTo>
                <a:close/>
              </a:path>
              <a:path extrusionOk="0" h="544829" w="2081529">
                <a:moveTo>
                  <a:pt x="545007" y="242673"/>
                </a:moveTo>
                <a:close/>
              </a:path>
              <a:path extrusionOk="0" h="544829" w="2081529">
                <a:moveTo>
                  <a:pt x="544868" y="242614"/>
                </a:moveTo>
                <a:lnTo>
                  <a:pt x="545007" y="242673"/>
                </a:lnTo>
                <a:lnTo>
                  <a:pt x="544868" y="242614"/>
                </a:lnTo>
                <a:close/>
              </a:path>
              <a:path extrusionOk="0" h="544829" w="2081529">
                <a:moveTo>
                  <a:pt x="411959" y="185576"/>
                </a:moveTo>
                <a:lnTo>
                  <a:pt x="412088" y="185634"/>
                </a:lnTo>
                <a:lnTo>
                  <a:pt x="411959" y="185576"/>
                </a:lnTo>
                <a:close/>
              </a:path>
              <a:path extrusionOk="0" h="544829" w="2081529">
                <a:moveTo>
                  <a:pt x="411882" y="185541"/>
                </a:moveTo>
                <a:close/>
              </a:path>
              <a:path extrusionOk="0" h="544829" w="2081529">
                <a:moveTo>
                  <a:pt x="278515" y="125430"/>
                </a:moveTo>
                <a:close/>
              </a:path>
              <a:path extrusionOk="0" h="544829" w="2081529">
                <a:moveTo>
                  <a:pt x="278496" y="125421"/>
                </a:moveTo>
                <a:close/>
              </a:path>
              <a:path extrusionOk="0" h="544829" w="2081529">
                <a:moveTo>
                  <a:pt x="144776" y="63237"/>
                </a:moveTo>
                <a:close/>
              </a:path>
              <a:path extrusionOk="0" h="544829" w="2081529">
                <a:moveTo>
                  <a:pt x="144772" y="63235"/>
                </a:move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982" name="Google Shape;2982;p107"/>
          <p:cNvGrpSpPr/>
          <p:nvPr/>
        </p:nvGrpSpPr>
        <p:grpSpPr>
          <a:xfrm>
            <a:off x="11458578" y="174170"/>
            <a:ext cx="548640" cy="548640"/>
            <a:chOff x="11458578" y="174170"/>
            <a:chExt cx="548640" cy="548640"/>
          </a:xfrm>
        </p:grpSpPr>
        <p:sp>
          <p:nvSpPr>
            <p:cNvPr id="2983" name="Google Shape;2983;p107"/>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84" name="Google Shape;2984;p107"/>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985" name="Google Shape;2985;p107"/>
            <p:cNvPicPr preferRelativeResize="0"/>
            <p:nvPr/>
          </p:nvPicPr>
          <p:blipFill rotWithShape="1">
            <a:blip r:embed="rId17">
              <a:alphaModFix/>
            </a:blip>
            <a:srcRect b="0" l="0" r="0" t="0"/>
            <a:stretch/>
          </p:blipFill>
          <p:spPr>
            <a:xfrm>
              <a:off x="11536680" y="252984"/>
              <a:ext cx="387096" cy="387096"/>
            </a:xfrm>
            <a:prstGeom prst="rect">
              <a:avLst/>
            </a:prstGeom>
            <a:noFill/>
            <a:ln>
              <a:noFill/>
            </a:ln>
          </p:spPr>
        </p:pic>
      </p:grpSp>
      <p:sp>
        <p:nvSpPr>
          <p:cNvPr id="2986" name="Google Shape;2986;p107"/>
          <p:cNvSpPr/>
          <p:nvPr/>
        </p:nvSpPr>
        <p:spPr>
          <a:xfrm>
            <a:off x="8981973" y="2706306"/>
            <a:ext cx="116205" cy="1683385"/>
          </a:xfrm>
          <a:custGeom>
            <a:rect b="b" l="l" r="r" t="t"/>
            <a:pathLst>
              <a:path extrusionOk="0" h="1683385" w="116204">
                <a:moveTo>
                  <a:pt x="0" y="0"/>
                </a:moveTo>
                <a:lnTo>
                  <a:pt x="22561" y="6452"/>
                </a:lnTo>
                <a:lnTo>
                  <a:pt x="40984" y="24049"/>
                </a:lnTo>
                <a:lnTo>
                  <a:pt x="53406" y="50149"/>
                </a:lnTo>
                <a:lnTo>
                  <a:pt x="57961" y="82111"/>
                </a:lnTo>
                <a:lnTo>
                  <a:pt x="57961" y="679972"/>
                </a:lnTo>
                <a:lnTo>
                  <a:pt x="62516" y="711934"/>
                </a:lnTo>
                <a:lnTo>
                  <a:pt x="74938" y="738033"/>
                </a:lnTo>
                <a:lnTo>
                  <a:pt x="93361" y="755631"/>
                </a:lnTo>
                <a:lnTo>
                  <a:pt x="115923" y="762083"/>
                </a:lnTo>
                <a:lnTo>
                  <a:pt x="93361" y="768536"/>
                </a:lnTo>
                <a:lnTo>
                  <a:pt x="74938" y="786133"/>
                </a:lnTo>
                <a:lnTo>
                  <a:pt x="62516" y="812233"/>
                </a:lnTo>
                <a:lnTo>
                  <a:pt x="57961" y="844194"/>
                </a:lnTo>
                <a:lnTo>
                  <a:pt x="57961" y="1601161"/>
                </a:lnTo>
                <a:lnTo>
                  <a:pt x="53406" y="1633122"/>
                </a:lnTo>
                <a:lnTo>
                  <a:pt x="40984" y="1659222"/>
                </a:lnTo>
                <a:lnTo>
                  <a:pt x="22561" y="1676819"/>
                </a:lnTo>
                <a:lnTo>
                  <a:pt x="0" y="1683272"/>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87" name="Google Shape;2987;p107"/>
          <p:cNvSpPr/>
          <p:nvPr/>
        </p:nvSpPr>
        <p:spPr>
          <a:xfrm>
            <a:off x="9001685" y="5225013"/>
            <a:ext cx="116205" cy="1188720"/>
          </a:xfrm>
          <a:custGeom>
            <a:rect b="b" l="l" r="r" t="t"/>
            <a:pathLst>
              <a:path extrusionOk="0" h="1188720" w="116204">
                <a:moveTo>
                  <a:pt x="0" y="0"/>
                </a:moveTo>
                <a:lnTo>
                  <a:pt x="22561" y="6452"/>
                </a:lnTo>
                <a:lnTo>
                  <a:pt x="40985" y="24049"/>
                </a:lnTo>
                <a:lnTo>
                  <a:pt x="53407" y="50149"/>
                </a:lnTo>
                <a:lnTo>
                  <a:pt x="57962" y="82110"/>
                </a:lnTo>
                <a:lnTo>
                  <a:pt x="57962" y="456069"/>
                </a:lnTo>
                <a:lnTo>
                  <a:pt x="62517" y="488031"/>
                </a:lnTo>
                <a:lnTo>
                  <a:pt x="74938" y="514130"/>
                </a:lnTo>
                <a:lnTo>
                  <a:pt x="93362" y="531727"/>
                </a:lnTo>
                <a:lnTo>
                  <a:pt x="115924" y="538180"/>
                </a:lnTo>
                <a:lnTo>
                  <a:pt x="93362" y="544633"/>
                </a:lnTo>
                <a:lnTo>
                  <a:pt x="74938" y="562230"/>
                </a:lnTo>
                <a:lnTo>
                  <a:pt x="62517" y="588329"/>
                </a:lnTo>
                <a:lnTo>
                  <a:pt x="57962" y="620291"/>
                </a:lnTo>
                <a:lnTo>
                  <a:pt x="57962" y="1106609"/>
                </a:lnTo>
                <a:lnTo>
                  <a:pt x="53407" y="1138570"/>
                </a:lnTo>
                <a:lnTo>
                  <a:pt x="40985" y="1164670"/>
                </a:lnTo>
                <a:lnTo>
                  <a:pt x="22561" y="1182267"/>
                </a:lnTo>
                <a:lnTo>
                  <a:pt x="0" y="118872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91" name="Shape 2991"/>
        <p:cNvGrpSpPr/>
        <p:nvPr/>
      </p:nvGrpSpPr>
      <p:grpSpPr>
        <a:xfrm>
          <a:off x="0" y="0"/>
          <a:ext cx="0" cy="0"/>
          <a:chOff x="0" y="0"/>
          <a:chExt cx="0" cy="0"/>
        </a:xfrm>
      </p:grpSpPr>
      <p:grpSp>
        <p:nvGrpSpPr>
          <p:cNvPr id="2992" name="Google Shape;2992;p108"/>
          <p:cNvGrpSpPr/>
          <p:nvPr/>
        </p:nvGrpSpPr>
        <p:grpSpPr>
          <a:xfrm>
            <a:off x="460248" y="2276716"/>
            <a:ext cx="4028148" cy="2030108"/>
            <a:chOff x="460248" y="2276716"/>
            <a:chExt cx="4028148" cy="2030108"/>
          </a:xfrm>
        </p:grpSpPr>
        <p:pic>
          <p:nvPicPr>
            <p:cNvPr id="2993" name="Google Shape;2993;p108"/>
            <p:cNvPicPr preferRelativeResize="0"/>
            <p:nvPr/>
          </p:nvPicPr>
          <p:blipFill rotWithShape="1">
            <a:blip r:embed="rId3">
              <a:alphaModFix/>
            </a:blip>
            <a:srcRect b="0" l="0" r="0" t="0"/>
            <a:stretch/>
          </p:blipFill>
          <p:spPr>
            <a:xfrm>
              <a:off x="460248" y="2380488"/>
              <a:ext cx="3898391" cy="1926336"/>
            </a:xfrm>
            <a:prstGeom prst="rect">
              <a:avLst/>
            </a:prstGeom>
            <a:noFill/>
            <a:ln>
              <a:noFill/>
            </a:ln>
          </p:spPr>
        </p:pic>
        <p:pic>
          <p:nvPicPr>
            <p:cNvPr id="2994" name="Google Shape;2994;p108"/>
            <p:cNvPicPr preferRelativeResize="0"/>
            <p:nvPr/>
          </p:nvPicPr>
          <p:blipFill rotWithShape="1">
            <a:blip r:embed="rId4">
              <a:alphaModFix/>
            </a:blip>
            <a:srcRect b="0" l="0" r="0" t="0"/>
            <a:stretch/>
          </p:blipFill>
          <p:spPr>
            <a:xfrm>
              <a:off x="484632" y="2407038"/>
              <a:ext cx="3796153" cy="1820796"/>
            </a:xfrm>
            <a:prstGeom prst="rect">
              <a:avLst/>
            </a:prstGeom>
            <a:noFill/>
            <a:ln>
              <a:noFill/>
            </a:ln>
          </p:spPr>
        </p:pic>
        <p:pic>
          <p:nvPicPr>
            <p:cNvPr id="2995" name="Google Shape;2995;p108"/>
            <p:cNvPicPr preferRelativeResize="0"/>
            <p:nvPr/>
          </p:nvPicPr>
          <p:blipFill rotWithShape="1">
            <a:blip r:embed="rId5">
              <a:alphaModFix/>
            </a:blip>
            <a:srcRect b="0" l="0" r="0" t="0"/>
            <a:stretch/>
          </p:blipFill>
          <p:spPr>
            <a:xfrm>
              <a:off x="2246376" y="4026408"/>
              <a:ext cx="667512" cy="280415"/>
            </a:xfrm>
            <a:prstGeom prst="rect">
              <a:avLst/>
            </a:prstGeom>
            <a:noFill/>
            <a:ln>
              <a:noFill/>
            </a:ln>
          </p:spPr>
        </p:pic>
        <p:sp>
          <p:nvSpPr>
            <p:cNvPr id="2996" name="Google Shape;2996;p108"/>
            <p:cNvSpPr/>
            <p:nvPr/>
          </p:nvSpPr>
          <p:spPr>
            <a:xfrm>
              <a:off x="2283675" y="4065370"/>
              <a:ext cx="538480" cy="149225"/>
            </a:xfrm>
            <a:custGeom>
              <a:rect b="b" l="l" r="r" t="t"/>
              <a:pathLst>
                <a:path extrusionOk="0" h="149225" w="538480">
                  <a:moveTo>
                    <a:pt x="538426" y="0"/>
                  </a:moveTo>
                  <a:lnTo>
                    <a:pt x="0" y="0"/>
                  </a:lnTo>
                  <a:lnTo>
                    <a:pt x="0" y="148860"/>
                  </a:lnTo>
                  <a:lnTo>
                    <a:pt x="538426" y="148860"/>
                  </a:lnTo>
                  <a:lnTo>
                    <a:pt x="538426"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997" name="Google Shape;2997;p108"/>
            <p:cNvPicPr preferRelativeResize="0"/>
            <p:nvPr/>
          </p:nvPicPr>
          <p:blipFill rotWithShape="1">
            <a:blip r:embed="rId6">
              <a:alphaModFix/>
            </a:blip>
            <a:srcRect b="0" l="0" r="0" t="0"/>
            <a:stretch/>
          </p:blipFill>
          <p:spPr>
            <a:xfrm>
              <a:off x="1962912" y="2901696"/>
              <a:ext cx="1130808" cy="277367"/>
            </a:xfrm>
            <a:prstGeom prst="rect">
              <a:avLst/>
            </a:prstGeom>
            <a:noFill/>
            <a:ln>
              <a:noFill/>
            </a:ln>
          </p:spPr>
        </p:pic>
        <p:sp>
          <p:nvSpPr>
            <p:cNvPr id="2998" name="Google Shape;2998;p108"/>
            <p:cNvSpPr/>
            <p:nvPr/>
          </p:nvSpPr>
          <p:spPr>
            <a:xfrm>
              <a:off x="2000248" y="2939356"/>
              <a:ext cx="1000125" cy="149225"/>
            </a:xfrm>
            <a:custGeom>
              <a:rect b="b" l="l" r="r" t="t"/>
              <a:pathLst>
                <a:path extrusionOk="0" h="149225" w="1000125">
                  <a:moveTo>
                    <a:pt x="1000125" y="0"/>
                  </a:moveTo>
                  <a:lnTo>
                    <a:pt x="0" y="0"/>
                  </a:lnTo>
                  <a:lnTo>
                    <a:pt x="0" y="148859"/>
                  </a:lnTo>
                  <a:lnTo>
                    <a:pt x="1000125" y="148859"/>
                  </a:lnTo>
                  <a:lnTo>
                    <a:pt x="1000125"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99" name="Google Shape;2999;p108"/>
            <p:cNvSpPr/>
            <p:nvPr/>
          </p:nvSpPr>
          <p:spPr>
            <a:xfrm>
              <a:off x="2813901" y="2276716"/>
              <a:ext cx="1674495" cy="1819275"/>
            </a:xfrm>
            <a:custGeom>
              <a:rect b="b" l="l" r="r" t="t"/>
              <a:pathLst>
                <a:path extrusionOk="0" h="1819275" w="1674495">
                  <a:moveTo>
                    <a:pt x="1673948" y="1212456"/>
                  </a:moveTo>
                  <a:lnTo>
                    <a:pt x="1650415" y="1201483"/>
                  </a:lnTo>
                  <a:lnTo>
                    <a:pt x="1596745" y="1176426"/>
                  </a:lnTo>
                  <a:lnTo>
                    <a:pt x="1597431" y="1201826"/>
                  </a:lnTo>
                  <a:lnTo>
                    <a:pt x="1426451" y="1207528"/>
                  </a:lnTo>
                  <a:lnTo>
                    <a:pt x="1304239" y="1214081"/>
                  </a:lnTo>
                  <a:lnTo>
                    <a:pt x="1183830" y="1223860"/>
                  </a:lnTo>
                  <a:lnTo>
                    <a:pt x="1124381" y="1230299"/>
                  </a:lnTo>
                  <a:lnTo>
                    <a:pt x="1065644" y="1237945"/>
                  </a:lnTo>
                  <a:lnTo>
                    <a:pt x="1007630" y="1246924"/>
                  </a:lnTo>
                  <a:lnTo>
                    <a:pt x="950442" y="1257401"/>
                  </a:lnTo>
                  <a:lnTo>
                    <a:pt x="894143" y="1269492"/>
                  </a:lnTo>
                  <a:lnTo>
                    <a:pt x="838809" y="1283335"/>
                  </a:lnTo>
                  <a:lnTo>
                    <a:pt x="784517" y="1299083"/>
                  </a:lnTo>
                  <a:lnTo>
                    <a:pt x="731354" y="1316850"/>
                  </a:lnTo>
                  <a:lnTo>
                    <a:pt x="679411" y="1336738"/>
                  </a:lnTo>
                  <a:lnTo>
                    <a:pt x="628637" y="1358633"/>
                  </a:lnTo>
                  <a:lnTo>
                    <a:pt x="578993" y="1382407"/>
                  </a:lnTo>
                  <a:lnTo>
                    <a:pt x="530390" y="1407909"/>
                  </a:lnTo>
                  <a:lnTo>
                    <a:pt x="482752" y="1434998"/>
                  </a:lnTo>
                  <a:lnTo>
                    <a:pt x="436003" y="1463560"/>
                  </a:lnTo>
                  <a:lnTo>
                    <a:pt x="390055" y="1493431"/>
                  </a:lnTo>
                  <a:lnTo>
                    <a:pt x="344792" y="1524533"/>
                  </a:lnTo>
                  <a:lnTo>
                    <a:pt x="256298" y="1589633"/>
                  </a:lnTo>
                  <a:lnTo>
                    <a:pt x="169722" y="1657908"/>
                  </a:lnTo>
                  <a:lnTo>
                    <a:pt x="84505" y="1728228"/>
                  </a:lnTo>
                  <a:lnTo>
                    <a:pt x="0" y="1799526"/>
                  </a:lnTo>
                  <a:lnTo>
                    <a:pt x="16383" y="1818932"/>
                  </a:lnTo>
                  <a:lnTo>
                    <a:pt x="100838" y="1747685"/>
                  </a:lnTo>
                  <a:lnTo>
                    <a:pt x="185572" y="1677758"/>
                  </a:lnTo>
                  <a:lnTo>
                    <a:pt x="271538" y="1609966"/>
                  </a:lnTo>
                  <a:lnTo>
                    <a:pt x="359359" y="1545361"/>
                  </a:lnTo>
                  <a:lnTo>
                    <a:pt x="404050" y="1514640"/>
                  </a:lnTo>
                  <a:lnTo>
                    <a:pt x="449402" y="1485138"/>
                  </a:lnTo>
                  <a:lnTo>
                    <a:pt x="495490" y="1456982"/>
                  </a:lnTo>
                  <a:lnTo>
                    <a:pt x="542404" y="1430299"/>
                  </a:lnTo>
                  <a:lnTo>
                    <a:pt x="590194" y="1405216"/>
                  </a:lnTo>
                  <a:lnTo>
                    <a:pt x="638949" y="1381861"/>
                  </a:lnTo>
                  <a:lnTo>
                    <a:pt x="688759" y="1360360"/>
                  </a:lnTo>
                  <a:lnTo>
                    <a:pt x="739698" y="1340853"/>
                  </a:lnTo>
                  <a:lnTo>
                    <a:pt x="791870" y="1323403"/>
                  </a:lnTo>
                  <a:lnTo>
                    <a:pt x="845235" y="1307922"/>
                  </a:lnTo>
                  <a:lnTo>
                    <a:pt x="899718" y="1294282"/>
                  </a:lnTo>
                  <a:lnTo>
                    <a:pt x="955230" y="1282357"/>
                  </a:lnTo>
                  <a:lnTo>
                    <a:pt x="1011732" y="1272006"/>
                  </a:lnTo>
                  <a:lnTo>
                    <a:pt x="1069098" y="1263103"/>
                  </a:lnTo>
                  <a:lnTo>
                    <a:pt x="1127277" y="1255534"/>
                  </a:lnTo>
                  <a:lnTo>
                    <a:pt x="1186103" y="1249159"/>
                  </a:lnTo>
                  <a:lnTo>
                    <a:pt x="1305839" y="1239443"/>
                  </a:lnTo>
                  <a:lnTo>
                    <a:pt x="1427505" y="1232903"/>
                  </a:lnTo>
                  <a:lnTo>
                    <a:pt x="1550555" y="1228496"/>
                  </a:lnTo>
                  <a:lnTo>
                    <a:pt x="1598117" y="1227213"/>
                  </a:lnTo>
                  <a:lnTo>
                    <a:pt x="1598803" y="1252601"/>
                  </a:lnTo>
                  <a:lnTo>
                    <a:pt x="1673948" y="1212456"/>
                  </a:lnTo>
                  <a:close/>
                </a:path>
                <a:path extrusionOk="0" h="1819275" w="1674495">
                  <a:moveTo>
                    <a:pt x="1673948" y="29616"/>
                  </a:moveTo>
                  <a:lnTo>
                    <a:pt x="1658442" y="23876"/>
                  </a:lnTo>
                  <a:lnTo>
                    <a:pt x="1594065" y="0"/>
                  </a:lnTo>
                  <a:lnTo>
                    <a:pt x="1596821" y="25247"/>
                  </a:lnTo>
                  <a:lnTo>
                    <a:pt x="1464132" y="40601"/>
                  </a:lnTo>
                  <a:lnTo>
                    <a:pt x="1359763" y="54686"/>
                  </a:lnTo>
                  <a:lnTo>
                    <a:pt x="1255280" y="71501"/>
                  </a:lnTo>
                  <a:lnTo>
                    <a:pt x="1150772" y="91948"/>
                  </a:lnTo>
                  <a:lnTo>
                    <a:pt x="1098397" y="103835"/>
                  </a:lnTo>
                  <a:lnTo>
                    <a:pt x="1046048" y="116979"/>
                  </a:lnTo>
                  <a:lnTo>
                    <a:pt x="993686" y="131470"/>
                  </a:lnTo>
                  <a:lnTo>
                    <a:pt x="941311" y="147459"/>
                  </a:lnTo>
                  <a:lnTo>
                    <a:pt x="888911" y="165023"/>
                  </a:lnTo>
                  <a:lnTo>
                    <a:pt x="836510" y="184315"/>
                  </a:lnTo>
                  <a:lnTo>
                    <a:pt x="784110" y="205371"/>
                  </a:lnTo>
                  <a:lnTo>
                    <a:pt x="731748" y="228117"/>
                  </a:lnTo>
                  <a:lnTo>
                    <a:pt x="679424" y="252437"/>
                  </a:lnTo>
                  <a:lnTo>
                    <a:pt x="627113" y="278218"/>
                  </a:lnTo>
                  <a:lnTo>
                    <a:pt x="574840" y="305346"/>
                  </a:lnTo>
                  <a:lnTo>
                    <a:pt x="522554" y="333730"/>
                  </a:lnTo>
                  <a:lnTo>
                    <a:pt x="418160" y="393674"/>
                  </a:lnTo>
                  <a:lnTo>
                    <a:pt x="313817" y="457212"/>
                  </a:lnTo>
                  <a:lnTo>
                    <a:pt x="209537" y="523417"/>
                  </a:lnTo>
                  <a:lnTo>
                    <a:pt x="176733" y="544817"/>
                  </a:lnTo>
                  <a:lnTo>
                    <a:pt x="73177" y="612635"/>
                  </a:lnTo>
                  <a:lnTo>
                    <a:pt x="1193" y="660209"/>
                  </a:lnTo>
                  <a:lnTo>
                    <a:pt x="15201" y="681405"/>
                  </a:lnTo>
                  <a:lnTo>
                    <a:pt x="119240" y="612635"/>
                  </a:lnTo>
                  <a:lnTo>
                    <a:pt x="223215" y="544817"/>
                  </a:lnTo>
                  <a:lnTo>
                    <a:pt x="327126" y="478840"/>
                  </a:lnTo>
                  <a:lnTo>
                    <a:pt x="430961" y="415620"/>
                  </a:lnTo>
                  <a:lnTo>
                    <a:pt x="534809" y="355981"/>
                  </a:lnTo>
                  <a:lnTo>
                    <a:pt x="586651" y="327837"/>
                  </a:lnTo>
                  <a:lnTo>
                    <a:pt x="638467" y="300939"/>
                  </a:lnTo>
                  <a:lnTo>
                    <a:pt x="690270" y="275412"/>
                  </a:lnTo>
                  <a:lnTo>
                    <a:pt x="742022" y="251345"/>
                  </a:lnTo>
                  <a:lnTo>
                    <a:pt x="793762" y="228866"/>
                  </a:lnTo>
                  <a:lnTo>
                    <a:pt x="845464" y="208076"/>
                  </a:lnTo>
                  <a:lnTo>
                    <a:pt x="897178" y="189052"/>
                  </a:lnTo>
                  <a:lnTo>
                    <a:pt x="948893" y="171691"/>
                  </a:lnTo>
                  <a:lnTo>
                    <a:pt x="1000633" y="155905"/>
                  </a:lnTo>
                  <a:lnTo>
                    <a:pt x="1052398" y="141566"/>
                  </a:lnTo>
                  <a:lnTo>
                    <a:pt x="1104163" y="128574"/>
                  </a:lnTo>
                  <a:lnTo>
                    <a:pt x="1155865" y="116840"/>
                  </a:lnTo>
                  <a:lnTo>
                    <a:pt x="1259560" y="96545"/>
                  </a:lnTo>
                  <a:lnTo>
                    <a:pt x="1363332" y="79844"/>
                  </a:lnTo>
                  <a:lnTo>
                    <a:pt x="1467218" y="65824"/>
                  </a:lnTo>
                  <a:lnTo>
                    <a:pt x="1571332" y="53581"/>
                  </a:lnTo>
                  <a:lnTo>
                    <a:pt x="1599565" y="50495"/>
                  </a:lnTo>
                  <a:lnTo>
                    <a:pt x="1602320" y="75755"/>
                  </a:lnTo>
                  <a:lnTo>
                    <a:pt x="1673948" y="29616"/>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000" name="Google Shape;3000;p108"/>
          <p:cNvSpPr txBox="1"/>
          <p:nvPr/>
        </p:nvSpPr>
        <p:spPr>
          <a:xfrm>
            <a:off x="563372" y="1105915"/>
            <a:ext cx="10149840" cy="75692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Measures are evaluated based on </a:t>
            </a:r>
            <a:r>
              <a:rPr b="1" i="0" lang="en-US" sz="2400" u="none" cap="none" strike="noStrike">
                <a:solidFill>
                  <a:srgbClr val="000000"/>
                </a:solidFill>
                <a:latin typeface="Calibri"/>
                <a:ea typeface="Calibri"/>
                <a:cs typeface="Calibri"/>
                <a:sym typeface="Calibri"/>
              </a:rPr>
              <a:t>filter context</a:t>
            </a:r>
            <a:r>
              <a:rPr b="0" i="0" lang="en-US" sz="2400" u="none" cap="none" strike="noStrike">
                <a:solidFill>
                  <a:srgbClr val="000000"/>
                </a:solidFill>
                <a:latin typeface="Calibri"/>
                <a:ea typeface="Calibri"/>
                <a:cs typeface="Calibri"/>
                <a:sym typeface="Calibri"/>
              </a:rPr>
              <a:t>, which means that they recalculate  whenever the fields or filters around them change</a:t>
            </a:r>
            <a:endParaRPr b="0" i="0" sz="2400" u="none" cap="none" strike="noStrike">
              <a:solidFill>
                <a:srgbClr val="000000"/>
              </a:solidFill>
              <a:latin typeface="Calibri"/>
              <a:ea typeface="Calibri"/>
              <a:cs typeface="Calibri"/>
              <a:sym typeface="Calibri"/>
            </a:endParaRPr>
          </a:p>
        </p:txBody>
      </p:sp>
      <p:sp>
        <p:nvSpPr>
          <p:cNvPr id="3001" name="Google Shape;3001;p108"/>
          <p:cNvSpPr txBox="1"/>
          <p:nvPr/>
        </p:nvSpPr>
        <p:spPr>
          <a:xfrm>
            <a:off x="4595168" y="2170684"/>
            <a:ext cx="6889115" cy="2193925"/>
          </a:xfrm>
          <a:prstGeom prst="rect">
            <a:avLst/>
          </a:prstGeom>
          <a:noFill/>
          <a:ln>
            <a:noFill/>
          </a:ln>
        </p:spPr>
        <p:txBody>
          <a:bodyPr anchorCtr="0" anchor="t" bIns="0" lIns="0" spcFirstLastPara="1" rIns="0" wrap="square" tIns="22850">
            <a:spAutoFit/>
          </a:bodyPr>
          <a:lstStyle/>
          <a:p>
            <a:pPr indent="0" lvl="0" marL="12700" marR="177165" rtl="0" algn="l">
              <a:lnSpc>
                <a:spcPct val="118750"/>
              </a:lnSpc>
              <a:spcBef>
                <a:spcPts val="0"/>
              </a:spcBef>
              <a:spcAft>
                <a:spcPts val="0"/>
              </a:spcAft>
              <a:buClr>
                <a:srgbClr val="262626"/>
              </a:buClr>
              <a:buSzPts val="1600"/>
              <a:buFont typeface="Calibri"/>
              <a:buNone/>
            </a:pPr>
            <a:r>
              <a:rPr b="0" i="0" lang="en-US" sz="1600" u="none" cap="none" strike="noStrike">
                <a:solidFill>
                  <a:srgbClr val="262626"/>
                </a:solidFill>
                <a:latin typeface="Calibri"/>
                <a:ea typeface="Calibri"/>
                <a:cs typeface="Calibri"/>
                <a:sym typeface="Calibri"/>
              </a:rPr>
              <a:t>For this value in the matrix (2,846), the </a:t>
            </a:r>
            <a:r>
              <a:rPr b="1" i="0" lang="en-US" sz="1600" u="none" cap="none" strike="noStrike">
                <a:solidFill>
                  <a:srgbClr val="262626"/>
                </a:solidFill>
                <a:latin typeface="Calibri"/>
                <a:ea typeface="Calibri"/>
                <a:cs typeface="Calibri"/>
                <a:sym typeface="Calibri"/>
              </a:rPr>
              <a:t>Orders </a:t>
            </a:r>
            <a:r>
              <a:rPr b="0" i="0" lang="en-US" sz="1600" u="none" cap="none" strike="noStrike">
                <a:solidFill>
                  <a:srgbClr val="262626"/>
                </a:solidFill>
                <a:latin typeface="Calibri"/>
                <a:ea typeface="Calibri"/>
                <a:cs typeface="Calibri"/>
                <a:sym typeface="Calibri"/>
              </a:rPr>
              <a:t>measure is calculated based on the  following filter context: </a:t>
            </a:r>
            <a:r>
              <a:rPr b="0" i="1" lang="en-US" sz="1600" u="none" cap="none" strike="noStrike">
                <a:solidFill>
                  <a:srgbClr val="262626"/>
                </a:solidFill>
                <a:latin typeface="Calibri"/>
                <a:ea typeface="Calibri"/>
                <a:cs typeface="Calibri"/>
                <a:sym typeface="Calibri"/>
              </a:rPr>
              <a:t>Products[</a:t>
            </a:r>
            <a:r>
              <a:rPr b="1" i="1" lang="en-US" sz="1600" u="none" cap="none" strike="noStrike">
                <a:solidFill>
                  <a:srgbClr val="262626"/>
                </a:solidFill>
                <a:latin typeface="Calibri"/>
                <a:ea typeface="Calibri"/>
                <a:cs typeface="Calibri"/>
                <a:sym typeface="Calibri"/>
              </a:rPr>
              <a:t>Product Name</a:t>
            </a:r>
            <a:r>
              <a:rPr b="0" i="1" lang="en-US" sz="1600" u="none" cap="none" strike="noStrike">
                <a:solidFill>
                  <a:srgbClr val="262626"/>
                </a:solidFill>
                <a:latin typeface="Calibri"/>
                <a:ea typeface="Calibri"/>
                <a:cs typeface="Calibri"/>
                <a:sym typeface="Calibri"/>
              </a:rPr>
              <a:t>] = “</a:t>
            </a:r>
            <a:r>
              <a:rPr b="1" i="1" lang="en-US" sz="1600" u="none" cap="none" strike="noStrike">
                <a:solidFill>
                  <a:srgbClr val="E6AF00"/>
                </a:solidFill>
                <a:latin typeface="Calibri"/>
                <a:ea typeface="Calibri"/>
                <a:cs typeface="Calibri"/>
                <a:sym typeface="Calibri"/>
              </a:rPr>
              <a:t>Mountain Tire Tube</a:t>
            </a:r>
            <a:r>
              <a:rPr b="0" i="1" lang="en-US" sz="1600" u="none" cap="none" strike="noStrike">
                <a:solidFill>
                  <a:srgbClr val="262626"/>
                </a:solidFill>
                <a:latin typeface="Calibri"/>
                <a:ea typeface="Calibri"/>
                <a:cs typeface="Calibri"/>
                <a:sym typeface="Calibri"/>
              </a:rPr>
              <a:t>”</a:t>
            </a:r>
            <a:endParaRPr b="0" i="0" sz="1600" u="none" cap="none" strike="noStrike">
              <a:solidFill>
                <a:srgbClr val="000000"/>
              </a:solidFill>
              <a:latin typeface="Calibri"/>
              <a:ea typeface="Calibri"/>
              <a:cs typeface="Calibri"/>
              <a:sym typeface="Calibri"/>
            </a:endParaRPr>
          </a:p>
          <a:p>
            <a:pPr indent="-285750" lvl="0" marL="755650" marR="9525" rtl="0" algn="l">
              <a:lnSpc>
                <a:spcPct val="115833"/>
              </a:lnSpc>
              <a:spcBef>
                <a:spcPts val="710"/>
              </a:spcBef>
              <a:spcAft>
                <a:spcPts val="0"/>
              </a:spcAft>
              <a:buClr>
                <a:srgbClr val="262626"/>
              </a:buClr>
              <a:buSzPts val="1200"/>
              <a:buFont typeface="Arial"/>
              <a:buChar char="•"/>
            </a:pPr>
            <a:r>
              <a:rPr b="0" i="0" lang="en-US" sz="1200" u="none" cap="none" strike="noStrike">
                <a:solidFill>
                  <a:srgbClr val="262626"/>
                </a:solidFill>
                <a:latin typeface="Calibri"/>
                <a:ea typeface="Calibri"/>
                <a:cs typeface="Calibri"/>
                <a:sym typeface="Calibri"/>
              </a:rPr>
              <a:t>This allows the measure to return the total order quantity for each product specifically </a:t>
            </a:r>
            <a:r>
              <a:rPr b="0" i="1" lang="en-US" sz="1200" u="none" cap="none" strike="noStrike">
                <a:solidFill>
                  <a:srgbClr val="262626"/>
                </a:solidFill>
                <a:latin typeface="Calibri"/>
                <a:ea typeface="Calibri"/>
                <a:cs typeface="Calibri"/>
                <a:sym typeface="Calibri"/>
              </a:rPr>
              <a:t>(or whatever  context the row and column labels dictate – years, countries, categories, customer names, etc.)</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4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a:p>
            <a:pPr indent="0" lvl="0" marL="13334" marR="70485" rtl="0" algn="l">
              <a:lnSpc>
                <a:spcPct val="118750"/>
              </a:lnSpc>
              <a:spcBef>
                <a:spcPts val="5"/>
              </a:spcBef>
              <a:spcAft>
                <a:spcPts val="0"/>
              </a:spcAft>
              <a:buClr>
                <a:srgbClr val="262626"/>
              </a:buClr>
              <a:buSzPts val="1600"/>
              <a:buFont typeface="Calibri"/>
              <a:buNone/>
            </a:pPr>
            <a:r>
              <a:rPr b="0" i="0" lang="en-US" sz="1600" u="none" cap="none" strike="noStrike">
                <a:solidFill>
                  <a:srgbClr val="262626"/>
                </a:solidFill>
                <a:latin typeface="Calibri"/>
                <a:ea typeface="Calibri"/>
                <a:cs typeface="Calibri"/>
                <a:sym typeface="Calibri"/>
              </a:rPr>
              <a:t>This total (15,587) does </a:t>
            </a:r>
            <a:r>
              <a:rPr b="1" i="0" lang="en-US" sz="1600" u="none" cap="none" strike="noStrike">
                <a:solidFill>
                  <a:srgbClr val="262626"/>
                </a:solidFill>
                <a:latin typeface="Calibri"/>
                <a:ea typeface="Calibri"/>
                <a:cs typeface="Calibri"/>
                <a:sym typeface="Calibri"/>
              </a:rPr>
              <a:t>NOT </a:t>
            </a:r>
            <a:r>
              <a:rPr b="0" i="0" lang="en-US" sz="1600" u="none" cap="none" strike="noStrike">
                <a:solidFill>
                  <a:srgbClr val="262626"/>
                </a:solidFill>
                <a:latin typeface="Calibri"/>
                <a:ea typeface="Calibri"/>
                <a:cs typeface="Calibri"/>
                <a:sym typeface="Calibri"/>
              </a:rPr>
              <a:t>calculate by summing the values above; it evaluates as  an independent measure with </a:t>
            </a:r>
            <a:r>
              <a:rPr b="1" i="0" lang="en-US" sz="1600" u="none" cap="none" strike="noStrike">
                <a:solidFill>
                  <a:srgbClr val="262626"/>
                </a:solidFill>
                <a:latin typeface="Calibri"/>
                <a:ea typeface="Calibri"/>
                <a:cs typeface="Calibri"/>
                <a:sym typeface="Calibri"/>
              </a:rPr>
              <a:t>no filter context </a:t>
            </a:r>
            <a:r>
              <a:rPr b="0" i="0" lang="en-US" sz="1600" u="none" cap="none" strike="noStrike">
                <a:solidFill>
                  <a:srgbClr val="262626"/>
                </a:solidFill>
                <a:latin typeface="Calibri"/>
                <a:ea typeface="Calibri"/>
                <a:cs typeface="Calibri"/>
                <a:sym typeface="Calibri"/>
              </a:rPr>
              <a:t>applied</a:t>
            </a:r>
            <a:endParaRPr b="0" i="0" sz="1600" u="none" cap="none" strike="noStrike">
              <a:solidFill>
                <a:srgbClr val="000000"/>
              </a:solidFill>
              <a:latin typeface="Calibri"/>
              <a:ea typeface="Calibri"/>
              <a:cs typeface="Calibri"/>
              <a:sym typeface="Calibri"/>
            </a:endParaRPr>
          </a:p>
          <a:p>
            <a:pPr indent="-285750" lvl="0" marL="756285" marR="5080" rtl="0" algn="l">
              <a:lnSpc>
                <a:spcPct val="115000"/>
              </a:lnSpc>
              <a:spcBef>
                <a:spcPts val="725"/>
              </a:spcBef>
              <a:spcAft>
                <a:spcPts val="0"/>
              </a:spcAft>
              <a:buClr>
                <a:srgbClr val="0D0D0D"/>
              </a:buClr>
              <a:buSzPts val="1400"/>
              <a:buFont typeface="Arial"/>
              <a:buChar char="•"/>
            </a:pPr>
            <a:r>
              <a:rPr b="1" i="0" lang="en-US" sz="1400" u="none" cap="none" strike="noStrike">
                <a:solidFill>
                  <a:srgbClr val="0D0D0D"/>
                </a:solidFill>
                <a:latin typeface="Calibri"/>
                <a:ea typeface="Calibri"/>
                <a:cs typeface="Calibri"/>
                <a:sym typeface="Calibri"/>
              </a:rPr>
              <a:t>IMPORTANT</a:t>
            </a:r>
            <a:r>
              <a:rPr b="0" i="0" lang="en-US" sz="1400" u="none" cap="none" strike="noStrike">
                <a:solidFill>
                  <a:srgbClr val="0D0D0D"/>
                </a:solidFill>
                <a:latin typeface="Calibri"/>
                <a:ea typeface="Calibri"/>
                <a:cs typeface="Calibri"/>
                <a:sym typeface="Calibri"/>
              </a:rPr>
              <a:t>: Every measure value in a report evaluates </a:t>
            </a:r>
            <a:r>
              <a:rPr b="1" i="0" lang="en-US" sz="1400" u="none" cap="none" strike="noStrike">
                <a:solidFill>
                  <a:srgbClr val="0D0D0D"/>
                </a:solidFill>
                <a:latin typeface="Calibri"/>
                <a:ea typeface="Calibri"/>
                <a:cs typeface="Calibri"/>
                <a:sym typeface="Calibri"/>
              </a:rPr>
              <a:t>independently </a:t>
            </a:r>
            <a:r>
              <a:rPr b="0" i="0" lang="en-US" sz="1400" u="none" cap="none" strike="noStrike">
                <a:solidFill>
                  <a:srgbClr val="0D0D0D"/>
                </a:solidFill>
                <a:latin typeface="Calibri"/>
                <a:ea typeface="Calibri"/>
                <a:cs typeface="Calibri"/>
                <a:sym typeface="Calibri"/>
              </a:rPr>
              <a:t>(like an island)  and calculates based on its own filter context</a:t>
            </a:r>
            <a:endParaRPr b="0" i="0" sz="1400" u="none" cap="none" strike="noStrike">
              <a:solidFill>
                <a:srgbClr val="000000"/>
              </a:solidFill>
              <a:latin typeface="Calibri"/>
              <a:ea typeface="Calibri"/>
              <a:cs typeface="Calibri"/>
              <a:sym typeface="Calibri"/>
            </a:endParaRPr>
          </a:p>
        </p:txBody>
      </p:sp>
      <p:sp>
        <p:nvSpPr>
          <p:cNvPr id="3002" name="Google Shape;3002;p108"/>
          <p:cNvSpPr txBox="1"/>
          <p:nvPr>
            <p:ph type="title"/>
          </p:nvPr>
        </p:nvSpPr>
        <p:spPr>
          <a:xfrm>
            <a:off x="4736306" y="242315"/>
            <a:ext cx="271907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FILTER CONTEXT</a:t>
            </a:r>
            <a:endParaRPr/>
          </a:p>
        </p:txBody>
      </p:sp>
      <p:pic>
        <p:nvPicPr>
          <p:cNvPr id="3003" name="Google Shape;3003;p108"/>
          <p:cNvPicPr preferRelativeResize="0"/>
          <p:nvPr/>
        </p:nvPicPr>
        <p:blipFill rotWithShape="1">
          <a:blip r:embed="rId7">
            <a:alphaModFix/>
          </a:blip>
          <a:srcRect b="0" l="0" r="0" t="0"/>
          <a:stretch/>
        </p:blipFill>
        <p:spPr>
          <a:xfrm>
            <a:off x="0" y="806332"/>
            <a:ext cx="12192000" cy="45720"/>
          </a:xfrm>
          <a:prstGeom prst="rect">
            <a:avLst/>
          </a:prstGeom>
          <a:noFill/>
          <a:ln>
            <a:noFill/>
          </a:ln>
        </p:spPr>
      </p:pic>
      <p:grpSp>
        <p:nvGrpSpPr>
          <p:cNvPr id="3004" name="Google Shape;3004;p108"/>
          <p:cNvGrpSpPr/>
          <p:nvPr/>
        </p:nvGrpSpPr>
        <p:grpSpPr>
          <a:xfrm>
            <a:off x="420623" y="4986527"/>
            <a:ext cx="5492496" cy="1063752"/>
            <a:chOff x="420623" y="4986527"/>
            <a:chExt cx="5492496" cy="1063752"/>
          </a:xfrm>
        </p:grpSpPr>
        <p:pic>
          <p:nvPicPr>
            <p:cNvPr id="3005" name="Google Shape;3005;p108"/>
            <p:cNvPicPr preferRelativeResize="0"/>
            <p:nvPr/>
          </p:nvPicPr>
          <p:blipFill rotWithShape="1">
            <a:blip r:embed="rId8">
              <a:alphaModFix/>
            </a:blip>
            <a:srcRect b="0" l="0" r="0" t="0"/>
            <a:stretch/>
          </p:blipFill>
          <p:spPr>
            <a:xfrm>
              <a:off x="420623" y="4986527"/>
              <a:ext cx="5492496" cy="1063752"/>
            </a:xfrm>
            <a:prstGeom prst="rect">
              <a:avLst/>
            </a:prstGeom>
            <a:noFill/>
            <a:ln>
              <a:noFill/>
            </a:ln>
          </p:spPr>
        </p:pic>
        <p:sp>
          <p:nvSpPr>
            <p:cNvPr id="3006" name="Google Shape;3006;p108"/>
            <p:cNvSpPr/>
            <p:nvPr/>
          </p:nvSpPr>
          <p:spPr>
            <a:xfrm>
              <a:off x="484631" y="5013886"/>
              <a:ext cx="5363845" cy="932815"/>
            </a:xfrm>
            <a:custGeom>
              <a:rect b="b" l="l" r="r" t="t"/>
              <a:pathLst>
                <a:path extrusionOk="0" h="932814" w="5363845">
                  <a:moveTo>
                    <a:pt x="5363718" y="0"/>
                  </a:moveTo>
                  <a:lnTo>
                    <a:pt x="364848" y="0"/>
                  </a:lnTo>
                  <a:lnTo>
                    <a:pt x="315341" y="3330"/>
                  </a:lnTo>
                  <a:lnTo>
                    <a:pt x="267857" y="13032"/>
                  </a:lnTo>
                  <a:lnTo>
                    <a:pt x="222833" y="28671"/>
                  </a:lnTo>
                  <a:lnTo>
                    <a:pt x="180702" y="49812"/>
                  </a:lnTo>
                  <a:lnTo>
                    <a:pt x="141900" y="76020"/>
                  </a:lnTo>
                  <a:lnTo>
                    <a:pt x="106861" y="106861"/>
                  </a:lnTo>
                  <a:lnTo>
                    <a:pt x="76020" y="141900"/>
                  </a:lnTo>
                  <a:lnTo>
                    <a:pt x="49812" y="180702"/>
                  </a:lnTo>
                  <a:lnTo>
                    <a:pt x="28671" y="222833"/>
                  </a:lnTo>
                  <a:lnTo>
                    <a:pt x="13032" y="267857"/>
                  </a:lnTo>
                  <a:lnTo>
                    <a:pt x="3330" y="315341"/>
                  </a:lnTo>
                  <a:lnTo>
                    <a:pt x="0" y="364849"/>
                  </a:lnTo>
                  <a:lnTo>
                    <a:pt x="0" y="932709"/>
                  </a:lnTo>
                  <a:lnTo>
                    <a:pt x="4998868" y="932709"/>
                  </a:lnTo>
                  <a:lnTo>
                    <a:pt x="5048376" y="929378"/>
                  </a:lnTo>
                  <a:lnTo>
                    <a:pt x="5095860" y="919676"/>
                  </a:lnTo>
                  <a:lnTo>
                    <a:pt x="5140884" y="904037"/>
                  </a:lnTo>
                  <a:lnTo>
                    <a:pt x="5183015" y="882896"/>
                  </a:lnTo>
                  <a:lnTo>
                    <a:pt x="5221817" y="856688"/>
                  </a:lnTo>
                  <a:lnTo>
                    <a:pt x="5256856" y="825847"/>
                  </a:lnTo>
                  <a:lnTo>
                    <a:pt x="5287697" y="790808"/>
                  </a:lnTo>
                  <a:lnTo>
                    <a:pt x="5313905" y="752006"/>
                  </a:lnTo>
                  <a:lnTo>
                    <a:pt x="5335046" y="709876"/>
                  </a:lnTo>
                  <a:lnTo>
                    <a:pt x="5350685" y="664851"/>
                  </a:lnTo>
                  <a:lnTo>
                    <a:pt x="5360387" y="617368"/>
                  </a:lnTo>
                  <a:lnTo>
                    <a:pt x="5363718" y="567860"/>
                  </a:lnTo>
                  <a:lnTo>
                    <a:pt x="5363718"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007" name="Google Shape;3007;p108"/>
          <p:cNvSpPr txBox="1"/>
          <p:nvPr/>
        </p:nvSpPr>
        <p:spPr>
          <a:xfrm>
            <a:off x="1356205" y="5186172"/>
            <a:ext cx="4236085" cy="57340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FFC000"/>
              </a:buClr>
              <a:buSzPts val="2000"/>
              <a:buFont typeface="Calibri"/>
              <a:buNone/>
            </a:pPr>
            <a:r>
              <a:rPr b="1" i="0" lang="en-US" sz="2000" u="none" cap="none" strike="noStrike">
                <a:solidFill>
                  <a:srgbClr val="FFC000"/>
                </a:solidFill>
                <a:latin typeface="Calibri"/>
                <a:ea typeface="Calibri"/>
                <a:cs typeface="Calibri"/>
                <a:sym typeface="Calibri"/>
              </a:rPr>
              <a:t>PRO TIP</a:t>
            </a:r>
            <a:r>
              <a:rPr b="0" i="0" lang="en-US" sz="2000" u="none" cap="none" strike="noStrike">
                <a:solidFill>
                  <a:srgbClr val="FFC000"/>
                </a:solidFill>
                <a:latin typeface="Calibri"/>
                <a:ea typeface="Calibri"/>
                <a:cs typeface="Calibri"/>
                <a:sym typeface="Calibri"/>
              </a:rPr>
              <a:t>: </a:t>
            </a:r>
            <a:r>
              <a:rPr b="0" i="0" lang="en-US" sz="1600" u="none" cap="none" strike="noStrike">
                <a:solidFill>
                  <a:srgbClr val="000000"/>
                </a:solidFill>
                <a:latin typeface="Calibri"/>
                <a:ea typeface="Calibri"/>
                <a:cs typeface="Calibri"/>
                <a:sym typeface="Calibri"/>
              </a:rPr>
              <a:t>Clicking the </a:t>
            </a:r>
            <a:r>
              <a:rPr b="1" i="0" lang="en-US" sz="1600" u="none" cap="none" strike="noStrike">
                <a:solidFill>
                  <a:srgbClr val="000000"/>
                </a:solidFill>
                <a:latin typeface="Calibri"/>
                <a:ea typeface="Calibri"/>
                <a:cs typeface="Calibri"/>
                <a:sym typeface="Calibri"/>
              </a:rPr>
              <a:t>filter icon </a:t>
            </a:r>
            <a:r>
              <a:rPr b="0" i="0" lang="en-US" sz="1600" u="none" cap="none" strike="noStrike">
                <a:solidFill>
                  <a:srgbClr val="000000"/>
                </a:solidFill>
                <a:latin typeface="Calibri"/>
                <a:ea typeface="Calibri"/>
                <a:cs typeface="Calibri"/>
                <a:sym typeface="Calibri"/>
              </a:rPr>
              <a:t>will show you the  filters currently applied to a selected visual</a:t>
            </a:r>
            <a:endParaRPr b="0" i="0" sz="1600" u="none" cap="none" strike="noStrike">
              <a:solidFill>
                <a:srgbClr val="000000"/>
              </a:solidFill>
              <a:latin typeface="Calibri"/>
              <a:ea typeface="Calibri"/>
              <a:cs typeface="Calibri"/>
              <a:sym typeface="Calibri"/>
            </a:endParaRPr>
          </a:p>
        </p:txBody>
      </p:sp>
      <p:pic>
        <p:nvPicPr>
          <p:cNvPr id="3008" name="Google Shape;3008;p108"/>
          <p:cNvPicPr preferRelativeResize="0"/>
          <p:nvPr/>
        </p:nvPicPr>
        <p:blipFill rotWithShape="1">
          <a:blip r:embed="rId9">
            <a:alphaModFix/>
          </a:blip>
          <a:srcRect b="0" l="0" r="0" t="0"/>
          <a:stretch/>
        </p:blipFill>
        <p:spPr>
          <a:xfrm>
            <a:off x="484631" y="5126735"/>
            <a:ext cx="707136" cy="734568"/>
          </a:xfrm>
          <a:prstGeom prst="rect">
            <a:avLst/>
          </a:prstGeom>
          <a:noFill/>
          <a:ln>
            <a:noFill/>
          </a:ln>
        </p:spPr>
      </p:pic>
      <p:grpSp>
        <p:nvGrpSpPr>
          <p:cNvPr id="3009" name="Google Shape;3009;p108"/>
          <p:cNvGrpSpPr/>
          <p:nvPr/>
        </p:nvGrpSpPr>
        <p:grpSpPr>
          <a:xfrm>
            <a:off x="6422135" y="4764023"/>
            <a:ext cx="3800856" cy="1511808"/>
            <a:chOff x="6422135" y="4764023"/>
            <a:chExt cx="3800856" cy="1511808"/>
          </a:xfrm>
        </p:grpSpPr>
        <p:pic>
          <p:nvPicPr>
            <p:cNvPr id="3010" name="Google Shape;3010;p108"/>
            <p:cNvPicPr preferRelativeResize="0"/>
            <p:nvPr/>
          </p:nvPicPr>
          <p:blipFill rotWithShape="1">
            <a:blip r:embed="rId10">
              <a:alphaModFix/>
            </a:blip>
            <a:srcRect b="0" l="0" r="0" t="0"/>
            <a:stretch/>
          </p:blipFill>
          <p:spPr>
            <a:xfrm>
              <a:off x="8165591" y="4764023"/>
              <a:ext cx="2057400" cy="1511808"/>
            </a:xfrm>
            <a:prstGeom prst="rect">
              <a:avLst/>
            </a:prstGeom>
            <a:noFill/>
            <a:ln>
              <a:noFill/>
            </a:ln>
          </p:spPr>
        </p:pic>
        <p:pic>
          <p:nvPicPr>
            <p:cNvPr id="3011" name="Google Shape;3011;p108"/>
            <p:cNvPicPr preferRelativeResize="0"/>
            <p:nvPr/>
          </p:nvPicPr>
          <p:blipFill rotWithShape="1">
            <a:blip r:embed="rId11">
              <a:alphaModFix/>
            </a:blip>
            <a:srcRect b="0" l="0" r="0" t="0"/>
            <a:stretch/>
          </p:blipFill>
          <p:spPr>
            <a:xfrm>
              <a:off x="8191446" y="4789631"/>
              <a:ext cx="1952730" cy="1405874"/>
            </a:xfrm>
            <a:prstGeom prst="rect">
              <a:avLst/>
            </a:prstGeom>
            <a:noFill/>
            <a:ln>
              <a:noFill/>
            </a:ln>
          </p:spPr>
        </p:pic>
        <p:pic>
          <p:nvPicPr>
            <p:cNvPr id="3012" name="Google Shape;3012;p108"/>
            <p:cNvPicPr preferRelativeResize="0"/>
            <p:nvPr/>
          </p:nvPicPr>
          <p:blipFill rotWithShape="1">
            <a:blip r:embed="rId12">
              <a:alphaModFix/>
            </a:blip>
            <a:srcRect b="0" l="0" r="0" t="0"/>
            <a:stretch/>
          </p:blipFill>
          <p:spPr>
            <a:xfrm>
              <a:off x="6422135" y="4764023"/>
              <a:ext cx="1496567" cy="1511808"/>
            </a:xfrm>
            <a:prstGeom prst="rect">
              <a:avLst/>
            </a:prstGeom>
            <a:noFill/>
            <a:ln>
              <a:noFill/>
            </a:ln>
          </p:spPr>
        </p:pic>
        <p:pic>
          <p:nvPicPr>
            <p:cNvPr id="3013" name="Google Shape;3013;p108"/>
            <p:cNvPicPr preferRelativeResize="0"/>
            <p:nvPr/>
          </p:nvPicPr>
          <p:blipFill rotWithShape="1">
            <a:blip r:embed="rId13">
              <a:alphaModFix/>
            </a:blip>
            <a:srcRect b="0" l="0" r="0" t="0"/>
            <a:stretch/>
          </p:blipFill>
          <p:spPr>
            <a:xfrm>
              <a:off x="6447779" y="4789631"/>
              <a:ext cx="1391338" cy="1405873"/>
            </a:xfrm>
            <a:prstGeom prst="rect">
              <a:avLst/>
            </a:prstGeom>
            <a:noFill/>
            <a:ln>
              <a:noFill/>
            </a:ln>
          </p:spPr>
        </p:pic>
        <p:pic>
          <p:nvPicPr>
            <p:cNvPr id="3014" name="Google Shape;3014;p108"/>
            <p:cNvPicPr preferRelativeResize="0"/>
            <p:nvPr/>
          </p:nvPicPr>
          <p:blipFill rotWithShape="1">
            <a:blip r:embed="rId14">
              <a:alphaModFix/>
            </a:blip>
            <a:srcRect b="0" l="0" r="0" t="0"/>
            <a:stretch/>
          </p:blipFill>
          <p:spPr>
            <a:xfrm>
              <a:off x="7150607" y="4764024"/>
              <a:ext cx="335279" cy="310895"/>
            </a:xfrm>
            <a:prstGeom prst="rect">
              <a:avLst/>
            </a:prstGeom>
            <a:noFill/>
            <a:ln>
              <a:noFill/>
            </a:ln>
          </p:spPr>
        </p:pic>
        <p:sp>
          <p:nvSpPr>
            <p:cNvPr id="3015" name="Google Shape;3015;p108"/>
            <p:cNvSpPr/>
            <p:nvPr/>
          </p:nvSpPr>
          <p:spPr>
            <a:xfrm>
              <a:off x="7189918" y="4802016"/>
              <a:ext cx="203835" cy="182880"/>
            </a:xfrm>
            <a:custGeom>
              <a:rect b="b" l="l" r="r" t="t"/>
              <a:pathLst>
                <a:path extrusionOk="0" h="182879" w="203834">
                  <a:moveTo>
                    <a:pt x="203540" y="0"/>
                  </a:moveTo>
                  <a:lnTo>
                    <a:pt x="0" y="0"/>
                  </a:lnTo>
                  <a:lnTo>
                    <a:pt x="0" y="182392"/>
                  </a:lnTo>
                  <a:lnTo>
                    <a:pt x="203540" y="182392"/>
                  </a:lnTo>
                  <a:lnTo>
                    <a:pt x="20354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16" name="Google Shape;3016;p108"/>
            <p:cNvSpPr/>
            <p:nvPr/>
          </p:nvSpPr>
          <p:spPr>
            <a:xfrm>
              <a:off x="7391617" y="4776928"/>
              <a:ext cx="830580" cy="83185"/>
            </a:xfrm>
            <a:custGeom>
              <a:rect b="b" l="l" r="r" t="t"/>
              <a:pathLst>
                <a:path extrusionOk="0" h="83185" w="830579">
                  <a:moveTo>
                    <a:pt x="753303" y="57906"/>
                  </a:moveTo>
                  <a:lnTo>
                    <a:pt x="748344" y="82816"/>
                  </a:lnTo>
                  <a:lnTo>
                    <a:pt x="830303" y="60385"/>
                  </a:lnTo>
                  <a:lnTo>
                    <a:pt x="765759" y="60385"/>
                  </a:lnTo>
                  <a:lnTo>
                    <a:pt x="753303" y="57906"/>
                  </a:lnTo>
                  <a:close/>
                </a:path>
                <a:path extrusionOk="0" h="83185" w="830579">
                  <a:moveTo>
                    <a:pt x="459046" y="0"/>
                  </a:moveTo>
                  <a:lnTo>
                    <a:pt x="405784" y="1080"/>
                  </a:lnTo>
                  <a:lnTo>
                    <a:pt x="350786" y="4133"/>
                  </a:lnTo>
                  <a:lnTo>
                    <a:pt x="294552" y="8848"/>
                  </a:lnTo>
                  <a:lnTo>
                    <a:pt x="236988" y="14972"/>
                  </a:lnTo>
                  <a:lnTo>
                    <a:pt x="119425" y="30259"/>
                  </a:lnTo>
                  <a:lnTo>
                    <a:pt x="0" y="47762"/>
                  </a:lnTo>
                  <a:lnTo>
                    <a:pt x="3682" y="72892"/>
                  </a:lnTo>
                  <a:lnTo>
                    <a:pt x="122815" y="55434"/>
                  </a:lnTo>
                  <a:lnTo>
                    <a:pt x="239852" y="40213"/>
                  </a:lnTo>
                  <a:lnTo>
                    <a:pt x="296846" y="34147"/>
                  </a:lnTo>
                  <a:lnTo>
                    <a:pt x="352547" y="29475"/>
                  </a:lnTo>
                  <a:lnTo>
                    <a:pt x="406692" y="26469"/>
                  </a:lnTo>
                  <a:lnTo>
                    <a:pt x="406544" y="26469"/>
                  </a:lnTo>
                  <a:lnTo>
                    <a:pt x="459032" y="25405"/>
                  </a:lnTo>
                  <a:lnTo>
                    <a:pt x="458774" y="25400"/>
                  </a:lnTo>
                  <a:lnTo>
                    <a:pt x="715822" y="25400"/>
                  </a:lnTo>
                  <a:lnTo>
                    <a:pt x="654707" y="15024"/>
                  </a:lnTo>
                  <a:lnTo>
                    <a:pt x="607959" y="8874"/>
                  </a:lnTo>
                  <a:lnTo>
                    <a:pt x="559956" y="4133"/>
                  </a:lnTo>
                  <a:lnTo>
                    <a:pt x="510334" y="1079"/>
                  </a:lnTo>
                  <a:lnTo>
                    <a:pt x="459046" y="0"/>
                  </a:lnTo>
                  <a:close/>
                </a:path>
                <a:path extrusionOk="0" h="83185" w="830579">
                  <a:moveTo>
                    <a:pt x="758262" y="32994"/>
                  </a:moveTo>
                  <a:lnTo>
                    <a:pt x="753303" y="57906"/>
                  </a:lnTo>
                  <a:lnTo>
                    <a:pt x="765759" y="60385"/>
                  </a:lnTo>
                  <a:lnTo>
                    <a:pt x="770718" y="35473"/>
                  </a:lnTo>
                  <a:lnTo>
                    <a:pt x="758262" y="32994"/>
                  </a:lnTo>
                  <a:close/>
                </a:path>
                <a:path extrusionOk="0" h="83185" w="830579">
                  <a:moveTo>
                    <a:pt x="763221" y="8083"/>
                  </a:moveTo>
                  <a:lnTo>
                    <a:pt x="758262" y="32994"/>
                  </a:lnTo>
                  <a:lnTo>
                    <a:pt x="770718" y="35473"/>
                  </a:lnTo>
                  <a:lnTo>
                    <a:pt x="765759" y="60385"/>
                  </a:lnTo>
                  <a:lnTo>
                    <a:pt x="830303" y="60385"/>
                  </a:lnTo>
                  <a:lnTo>
                    <a:pt x="830516" y="60327"/>
                  </a:lnTo>
                  <a:lnTo>
                    <a:pt x="763221" y="8083"/>
                  </a:lnTo>
                  <a:close/>
                </a:path>
                <a:path extrusionOk="0" h="83185" w="830579">
                  <a:moveTo>
                    <a:pt x="753823" y="55295"/>
                  </a:moveTo>
                  <a:lnTo>
                    <a:pt x="740191" y="55295"/>
                  </a:lnTo>
                  <a:lnTo>
                    <a:pt x="740544" y="55360"/>
                  </a:lnTo>
                  <a:lnTo>
                    <a:pt x="753303" y="57906"/>
                  </a:lnTo>
                  <a:lnTo>
                    <a:pt x="753823" y="55295"/>
                  </a:lnTo>
                  <a:close/>
                </a:path>
                <a:path extrusionOk="0" h="83185" w="830579">
                  <a:moveTo>
                    <a:pt x="740356" y="55328"/>
                  </a:moveTo>
                  <a:lnTo>
                    <a:pt x="740516" y="55360"/>
                  </a:lnTo>
                  <a:lnTo>
                    <a:pt x="740356" y="55328"/>
                  </a:lnTo>
                  <a:close/>
                </a:path>
                <a:path extrusionOk="0" h="83185" w="830579">
                  <a:moveTo>
                    <a:pt x="756847" y="40105"/>
                  </a:moveTo>
                  <a:lnTo>
                    <a:pt x="650689" y="40105"/>
                  </a:lnTo>
                  <a:lnTo>
                    <a:pt x="740356" y="55328"/>
                  </a:lnTo>
                  <a:lnTo>
                    <a:pt x="740191" y="55295"/>
                  </a:lnTo>
                  <a:lnTo>
                    <a:pt x="753823" y="55295"/>
                  </a:lnTo>
                  <a:lnTo>
                    <a:pt x="756847" y="40105"/>
                  </a:lnTo>
                  <a:close/>
                </a:path>
                <a:path extrusionOk="0" h="83185" w="830579">
                  <a:moveTo>
                    <a:pt x="650937" y="40147"/>
                  </a:moveTo>
                  <a:lnTo>
                    <a:pt x="651108" y="40176"/>
                  </a:lnTo>
                  <a:lnTo>
                    <a:pt x="650937" y="40147"/>
                  </a:lnTo>
                  <a:close/>
                </a:path>
                <a:path extrusionOk="0" h="83185" w="830579">
                  <a:moveTo>
                    <a:pt x="758045" y="34084"/>
                  </a:moveTo>
                  <a:lnTo>
                    <a:pt x="604850" y="34084"/>
                  </a:lnTo>
                  <a:lnTo>
                    <a:pt x="650937" y="40147"/>
                  </a:lnTo>
                  <a:lnTo>
                    <a:pt x="650689" y="40105"/>
                  </a:lnTo>
                  <a:lnTo>
                    <a:pt x="756847" y="40105"/>
                  </a:lnTo>
                  <a:lnTo>
                    <a:pt x="758045" y="34084"/>
                  </a:lnTo>
                  <a:close/>
                </a:path>
                <a:path extrusionOk="0" h="83185" w="830579">
                  <a:moveTo>
                    <a:pt x="605051" y="34110"/>
                  </a:moveTo>
                  <a:lnTo>
                    <a:pt x="605207" y="34131"/>
                  </a:lnTo>
                  <a:lnTo>
                    <a:pt x="605051" y="34110"/>
                  </a:lnTo>
                  <a:close/>
                </a:path>
                <a:path extrusionOk="0" h="83185" w="830579">
                  <a:moveTo>
                    <a:pt x="739579" y="29433"/>
                  </a:moveTo>
                  <a:lnTo>
                    <a:pt x="557693" y="29433"/>
                  </a:lnTo>
                  <a:lnTo>
                    <a:pt x="558161" y="29471"/>
                  </a:lnTo>
                  <a:lnTo>
                    <a:pt x="605051" y="34110"/>
                  </a:lnTo>
                  <a:lnTo>
                    <a:pt x="604850" y="34084"/>
                  </a:lnTo>
                  <a:lnTo>
                    <a:pt x="758045" y="34084"/>
                  </a:lnTo>
                  <a:lnTo>
                    <a:pt x="758262" y="32994"/>
                  </a:lnTo>
                  <a:lnTo>
                    <a:pt x="744973" y="30349"/>
                  </a:lnTo>
                  <a:lnTo>
                    <a:pt x="739579" y="29433"/>
                  </a:lnTo>
                  <a:close/>
                </a:path>
                <a:path extrusionOk="0" h="83185" w="830579">
                  <a:moveTo>
                    <a:pt x="557944" y="29458"/>
                  </a:moveTo>
                  <a:lnTo>
                    <a:pt x="558079" y="29471"/>
                  </a:lnTo>
                  <a:lnTo>
                    <a:pt x="557944" y="29458"/>
                  </a:lnTo>
                  <a:close/>
                </a:path>
                <a:path extrusionOk="0" h="83185" w="830579">
                  <a:moveTo>
                    <a:pt x="509355" y="26464"/>
                  </a:moveTo>
                  <a:lnTo>
                    <a:pt x="557944" y="29458"/>
                  </a:lnTo>
                  <a:lnTo>
                    <a:pt x="557693" y="29433"/>
                  </a:lnTo>
                  <a:lnTo>
                    <a:pt x="739579" y="29433"/>
                  </a:lnTo>
                  <a:lnTo>
                    <a:pt x="722120" y="26469"/>
                  </a:lnTo>
                  <a:lnTo>
                    <a:pt x="509355" y="26464"/>
                  </a:lnTo>
                  <a:close/>
                </a:path>
                <a:path extrusionOk="0" h="83185" w="830579">
                  <a:moveTo>
                    <a:pt x="721993" y="26447"/>
                  </a:moveTo>
                  <a:lnTo>
                    <a:pt x="509089" y="26447"/>
                  </a:lnTo>
                  <a:lnTo>
                    <a:pt x="509604" y="26469"/>
                  </a:lnTo>
                  <a:lnTo>
                    <a:pt x="722120" y="26469"/>
                  </a:lnTo>
                  <a:lnTo>
                    <a:pt x="721993" y="26447"/>
                  </a:lnTo>
                  <a:close/>
                </a:path>
                <a:path extrusionOk="0" h="83185" w="830579">
                  <a:moveTo>
                    <a:pt x="715822" y="25400"/>
                  </a:moveTo>
                  <a:lnTo>
                    <a:pt x="459032" y="25405"/>
                  </a:lnTo>
                  <a:lnTo>
                    <a:pt x="509355" y="26464"/>
                  </a:lnTo>
                  <a:lnTo>
                    <a:pt x="509089" y="26447"/>
                  </a:lnTo>
                  <a:lnTo>
                    <a:pt x="721993" y="26447"/>
                  </a:lnTo>
                  <a:lnTo>
                    <a:pt x="715822" y="2540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017" name="Google Shape;3017;p108"/>
          <p:cNvGrpSpPr/>
          <p:nvPr/>
        </p:nvGrpSpPr>
        <p:grpSpPr>
          <a:xfrm>
            <a:off x="11458578" y="174170"/>
            <a:ext cx="548640" cy="548640"/>
            <a:chOff x="11458578" y="174170"/>
            <a:chExt cx="548640" cy="548640"/>
          </a:xfrm>
        </p:grpSpPr>
        <p:sp>
          <p:nvSpPr>
            <p:cNvPr id="3018" name="Google Shape;3018;p108"/>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19" name="Google Shape;3019;p108"/>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020" name="Google Shape;3020;p108"/>
            <p:cNvPicPr preferRelativeResize="0"/>
            <p:nvPr/>
          </p:nvPicPr>
          <p:blipFill rotWithShape="1">
            <a:blip r:embed="rId15">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24" name="Shape 3024"/>
        <p:cNvGrpSpPr/>
        <p:nvPr/>
      </p:nvGrpSpPr>
      <p:grpSpPr>
        <a:xfrm>
          <a:off x="0" y="0"/>
          <a:ext cx="0" cy="0"/>
          <a:chOff x="0" y="0"/>
          <a:chExt cx="0" cy="0"/>
        </a:xfrm>
      </p:grpSpPr>
      <p:grpSp>
        <p:nvGrpSpPr>
          <p:cNvPr id="3025" name="Google Shape;3025;p109"/>
          <p:cNvGrpSpPr/>
          <p:nvPr/>
        </p:nvGrpSpPr>
        <p:grpSpPr>
          <a:xfrm>
            <a:off x="1600200" y="1813559"/>
            <a:ext cx="8098535" cy="3972917"/>
            <a:chOff x="1600200" y="1813559"/>
            <a:chExt cx="8098535" cy="3972917"/>
          </a:xfrm>
        </p:grpSpPr>
        <p:pic>
          <p:nvPicPr>
            <p:cNvPr id="3026" name="Google Shape;3026;p109"/>
            <p:cNvPicPr preferRelativeResize="0"/>
            <p:nvPr/>
          </p:nvPicPr>
          <p:blipFill rotWithShape="1">
            <a:blip r:embed="rId3">
              <a:alphaModFix/>
            </a:blip>
            <a:srcRect b="0" l="0" r="0" t="0"/>
            <a:stretch/>
          </p:blipFill>
          <p:spPr>
            <a:xfrm>
              <a:off x="1600200" y="1813559"/>
              <a:ext cx="8098535" cy="3849624"/>
            </a:xfrm>
            <a:prstGeom prst="rect">
              <a:avLst/>
            </a:prstGeom>
            <a:noFill/>
            <a:ln>
              <a:noFill/>
            </a:ln>
          </p:spPr>
        </p:pic>
        <p:pic>
          <p:nvPicPr>
            <p:cNvPr id="3027" name="Google Shape;3027;p109"/>
            <p:cNvPicPr preferRelativeResize="0"/>
            <p:nvPr/>
          </p:nvPicPr>
          <p:blipFill rotWithShape="1">
            <a:blip r:embed="rId4">
              <a:alphaModFix/>
            </a:blip>
            <a:srcRect b="0" l="0" r="0" t="0"/>
            <a:stretch/>
          </p:blipFill>
          <p:spPr>
            <a:xfrm>
              <a:off x="1625461" y="1837885"/>
              <a:ext cx="7995222" cy="3745605"/>
            </a:xfrm>
            <a:prstGeom prst="rect">
              <a:avLst/>
            </a:prstGeom>
            <a:noFill/>
            <a:ln>
              <a:noFill/>
            </a:ln>
          </p:spPr>
        </p:pic>
        <p:pic>
          <p:nvPicPr>
            <p:cNvPr id="3028" name="Google Shape;3028;p109"/>
            <p:cNvPicPr preferRelativeResize="0"/>
            <p:nvPr/>
          </p:nvPicPr>
          <p:blipFill rotWithShape="1">
            <a:blip r:embed="rId5">
              <a:alphaModFix/>
            </a:blip>
            <a:srcRect b="0" l="0" r="0" t="0"/>
            <a:stretch/>
          </p:blipFill>
          <p:spPr>
            <a:xfrm>
              <a:off x="4803648" y="2395727"/>
              <a:ext cx="1091184" cy="502920"/>
            </a:xfrm>
            <a:prstGeom prst="rect">
              <a:avLst/>
            </a:prstGeom>
            <a:noFill/>
            <a:ln>
              <a:noFill/>
            </a:ln>
          </p:spPr>
        </p:pic>
        <p:pic>
          <p:nvPicPr>
            <p:cNvPr id="3029" name="Google Shape;3029;p109"/>
            <p:cNvPicPr preferRelativeResize="0"/>
            <p:nvPr/>
          </p:nvPicPr>
          <p:blipFill rotWithShape="1">
            <a:blip r:embed="rId6">
              <a:alphaModFix/>
            </a:blip>
            <a:srcRect b="0" l="0" r="0" t="0"/>
            <a:stretch/>
          </p:blipFill>
          <p:spPr>
            <a:xfrm>
              <a:off x="4828327" y="2421459"/>
              <a:ext cx="987048" cy="398004"/>
            </a:xfrm>
            <a:prstGeom prst="rect">
              <a:avLst/>
            </a:prstGeom>
            <a:noFill/>
            <a:ln>
              <a:noFill/>
            </a:ln>
          </p:spPr>
        </p:pic>
        <p:pic>
          <p:nvPicPr>
            <p:cNvPr id="3030" name="Google Shape;3030;p109"/>
            <p:cNvPicPr preferRelativeResize="0"/>
            <p:nvPr/>
          </p:nvPicPr>
          <p:blipFill rotWithShape="1">
            <a:blip r:embed="rId7">
              <a:alphaModFix/>
            </a:blip>
            <a:srcRect b="0" l="0" r="0" t="0"/>
            <a:stretch/>
          </p:blipFill>
          <p:spPr>
            <a:xfrm>
              <a:off x="5111496" y="5257800"/>
              <a:ext cx="594360" cy="265175"/>
            </a:xfrm>
            <a:prstGeom prst="rect">
              <a:avLst/>
            </a:prstGeom>
            <a:noFill/>
            <a:ln>
              <a:noFill/>
            </a:ln>
          </p:spPr>
        </p:pic>
        <p:sp>
          <p:nvSpPr>
            <p:cNvPr id="3031" name="Google Shape;3031;p109"/>
            <p:cNvSpPr/>
            <p:nvPr/>
          </p:nvSpPr>
          <p:spPr>
            <a:xfrm>
              <a:off x="5150035" y="5295899"/>
              <a:ext cx="464820" cy="135255"/>
            </a:xfrm>
            <a:custGeom>
              <a:rect b="b" l="l" r="r" t="t"/>
              <a:pathLst>
                <a:path extrusionOk="0" h="135254" w="464820">
                  <a:moveTo>
                    <a:pt x="464372" y="135172"/>
                  </a:moveTo>
                  <a:lnTo>
                    <a:pt x="464372" y="0"/>
                  </a:lnTo>
                  <a:lnTo>
                    <a:pt x="0" y="0"/>
                  </a:lnTo>
                  <a:lnTo>
                    <a:pt x="0" y="135172"/>
                  </a:lnTo>
                  <a:lnTo>
                    <a:pt x="464372" y="135172"/>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032" name="Google Shape;3032;p109"/>
            <p:cNvPicPr preferRelativeResize="0"/>
            <p:nvPr/>
          </p:nvPicPr>
          <p:blipFill rotWithShape="1">
            <a:blip r:embed="rId8">
              <a:alphaModFix/>
            </a:blip>
            <a:srcRect b="0" l="0" r="0" t="0"/>
            <a:stretch/>
          </p:blipFill>
          <p:spPr>
            <a:xfrm>
              <a:off x="2069591" y="2609087"/>
              <a:ext cx="1267968" cy="618743"/>
            </a:xfrm>
            <a:prstGeom prst="rect">
              <a:avLst/>
            </a:prstGeom>
            <a:noFill/>
            <a:ln>
              <a:noFill/>
            </a:ln>
          </p:spPr>
        </p:pic>
        <p:sp>
          <p:nvSpPr>
            <p:cNvPr id="3033" name="Google Shape;3033;p109"/>
            <p:cNvSpPr/>
            <p:nvPr/>
          </p:nvSpPr>
          <p:spPr>
            <a:xfrm>
              <a:off x="2108346" y="2646939"/>
              <a:ext cx="1139190" cy="490855"/>
            </a:xfrm>
            <a:custGeom>
              <a:rect b="b" l="l" r="r" t="t"/>
              <a:pathLst>
                <a:path extrusionOk="0" h="490855" w="1139189">
                  <a:moveTo>
                    <a:pt x="1138707" y="0"/>
                  </a:moveTo>
                  <a:lnTo>
                    <a:pt x="0" y="0"/>
                  </a:lnTo>
                  <a:lnTo>
                    <a:pt x="0" y="490252"/>
                  </a:lnTo>
                  <a:lnTo>
                    <a:pt x="1138707" y="490252"/>
                  </a:lnTo>
                  <a:lnTo>
                    <a:pt x="1138707"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034" name="Google Shape;3034;p109"/>
            <p:cNvPicPr preferRelativeResize="0"/>
            <p:nvPr/>
          </p:nvPicPr>
          <p:blipFill rotWithShape="1">
            <a:blip r:embed="rId9">
              <a:alphaModFix/>
            </a:blip>
            <a:srcRect b="0" l="0" r="0" t="0"/>
            <a:stretch/>
          </p:blipFill>
          <p:spPr>
            <a:xfrm>
              <a:off x="2072640" y="5172455"/>
              <a:ext cx="783336" cy="402335"/>
            </a:xfrm>
            <a:prstGeom prst="rect">
              <a:avLst/>
            </a:prstGeom>
            <a:noFill/>
            <a:ln>
              <a:noFill/>
            </a:ln>
          </p:spPr>
        </p:pic>
        <p:sp>
          <p:nvSpPr>
            <p:cNvPr id="3035" name="Google Shape;3035;p109"/>
            <p:cNvSpPr/>
            <p:nvPr/>
          </p:nvSpPr>
          <p:spPr>
            <a:xfrm>
              <a:off x="2110835" y="5209726"/>
              <a:ext cx="654050" cy="273685"/>
            </a:xfrm>
            <a:custGeom>
              <a:rect b="b" l="l" r="r" t="t"/>
              <a:pathLst>
                <a:path extrusionOk="0" h="273685" w="654050">
                  <a:moveTo>
                    <a:pt x="653722" y="0"/>
                  </a:moveTo>
                  <a:lnTo>
                    <a:pt x="0" y="0"/>
                  </a:lnTo>
                  <a:lnTo>
                    <a:pt x="0" y="273395"/>
                  </a:lnTo>
                  <a:lnTo>
                    <a:pt x="653722" y="273395"/>
                  </a:lnTo>
                  <a:lnTo>
                    <a:pt x="653722"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036" name="Google Shape;3036;p109"/>
            <p:cNvPicPr preferRelativeResize="0"/>
            <p:nvPr/>
          </p:nvPicPr>
          <p:blipFill rotWithShape="1">
            <a:blip r:embed="rId10">
              <a:alphaModFix/>
            </a:blip>
            <a:srcRect b="0" l="0" r="0" t="0"/>
            <a:stretch/>
          </p:blipFill>
          <p:spPr>
            <a:xfrm>
              <a:off x="7101840" y="4392167"/>
              <a:ext cx="966216" cy="600456"/>
            </a:xfrm>
            <a:prstGeom prst="rect">
              <a:avLst/>
            </a:prstGeom>
            <a:noFill/>
            <a:ln>
              <a:noFill/>
            </a:ln>
          </p:spPr>
        </p:pic>
        <p:sp>
          <p:nvSpPr>
            <p:cNvPr id="3037" name="Google Shape;3037;p109"/>
            <p:cNvSpPr/>
            <p:nvPr/>
          </p:nvSpPr>
          <p:spPr>
            <a:xfrm>
              <a:off x="7139762" y="4431630"/>
              <a:ext cx="836930" cy="468630"/>
            </a:xfrm>
            <a:custGeom>
              <a:rect b="b" l="l" r="r" t="t"/>
              <a:pathLst>
                <a:path extrusionOk="0" h="468629" w="836929">
                  <a:moveTo>
                    <a:pt x="836869" y="0"/>
                  </a:moveTo>
                  <a:lnTo>
                    <a:pt x="0" y="0"/>
                  </a:lnTo>
                  <a:lnTo>
                    <a:pt x="0" y="468552"/>
                  </a:lnTo>
                  <a:lnTo>
                    <a:pt x="836869" y="468552"/>
                  </a:lnTo>
                  <a:lnTo>
                    <a:pt x="836869"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38" name="Google Shape;3038;p109"/>
            <p:cNvSpPr/>
            <p:nvPr/>
          </p:nvSpPr>
          <p:spPr>
            <a:xfrm>
              <a:off x="7825575" y="4896841"/>
              <a:ext cx="568960" cy="889635"/>
            </a:xfrm>
            <a:custGeom>
              <a:rect b="b" l="l" r="r" t="t"/>
              <a:pathLst>
                <a:path extrusionOk="0" h="889635" w="568959">
                  <a:moveTo>
                    <a:pt x="494083" y="866146"/>
                  </a:moveTo>
                  <a:lnTo>
                    <a:pt x="483344" y="889173"/>
                  </a:lnTo>
                  <a:lnTo>
                    <a:pt x="568506" y="886851"/>
                  </a:lnTo>
                  <a:lnTo>
                    <a:pt x="556340" y="871518"/>
                  </a:lnTo>
                  <a:lnTo>
                    <a:pt x="505583" y="871518"/>
                  </a:lnTo>
                  <a:lnTo>
                    <a:pt x="494083" y="866146"/>
                  </a:lnTo>
                  <a:close/>
                </a:path>
                <a:path extrusionOk="0" h="889635" w="568959">
                  <a:moveTo>
                    <a:pt x="504811" y="843145"/>
                  </a:moveTo>
                  <a:lnTo>
                    <a:pt x="494083" y="866146"/>
                  </a:lnTo>
                  <a:lnTo>
                    <a:pt x="505583" y="871518"/>
                  </a:lnTo>
                  <a:lnTo>
                    <a:pt x="516333" y="848505"/>
                  </a:lnTo>
                  <a:lnTo>
                    <a:pt x="505177" y="843294"/>
                  </a:lnTo>
                  <a:lnTo>
                    <a:pt x="504811" y="843145"/>
                  </a:lnTo>
                  <a:close/>
                </a:path>
                <a:path extrusionOk="0" h="889635" w="568959">
                  <a:moveTo>
                    <a:pt x="515552" y="820114"/>
                  </a:moveTo>
                  <a:lnTo>
                    <a:pt x="504931" y="842888"/>
                  </a:lnTo>
                  <a:lnTo>
                    <a:pt x="504858" y="843145"/>
                  </a:lnTo>
                  <a:lnTo>
                    <a:pt x="516333" y="848505"/>
                  </a:lnTo>
                  <a:lnTo>
                    <a:pt x="505583" y="871518"/>
                  </a:lnTo>
                  <a:lnTo>
                    <a:pt x="556340" y="871518"/>
                  </a:lnTo>
                  <a:lnTo>
                    <a:pt x="515552" y="820114"/>
                  </a:lnTo>
                  <a:close/>
                </a:path>
                <a:path extrusionOk="0" h="889635" w="568959">
                  <a:moveTo>
                    <a:pt x="23841" y="0"/>
                  </a:moveTo>
                  <a:lnTo>
                    <a:pt x="34795" y="103485"/>
                  </a:lnTo>
                  <a:lnTo>
                    <a:pt x="69611" y="197022"/>
                  </a:lnTo>
                  <a:lnTo>
                    <a:pt x="104440" y="288109"/>
                  </a:lnTo>
                  <a:lnTo>
                    <a:pt x="121876" y="332386"/>
                  </a:lnTo>
                  <a:lnTo>
                    <a:pt x="139315" y="375578"/>
                  </a:lnTo>
                  <a:lnTo>
                    <a:pt x="156763" y="417548"/>
                  </a:lnTo>
                  <a:lnTo>
                    <a:pt x="174223" y="458143"/>
                  </a:lnTo>
                  <a:lnTo>
                    <a:pt x="191697" y="497212"/>
                  </a:lnTo>
                  <a:lnTo>
                    <a:pt x="209190" y="534605"/>
                  </a:lnTo>
                  <a:lnTo>
                    <a:pt x="226707" y="570170"/>
                  </a:lnTo>
                  <a:lnTo>
                    <a:pt x="261838" y="635227"/>
                  </a:lnTo>
                  <a:lnTo>
                    <a:pt x="297158" y="691222"/>
                  </a:lnTo>
                  <a:lnTo>
                    <a:pt x="332644" y="738032"/>
                  </a:lnTo>
                  <a:lnTo>
                    <a:pt x="368274" y="776760"/>
                  </a:lnTo>
                  <a:lnTo>
                    <a:pt x="404000" y="808578"/>
                  </a:lnTo>
                  <a:lnTo>
                    <a:pt x="439737" y="834663"/>
                  </a:lnTo>
                  <a:lnTo>
                    <a:pt x="493153" y="865712"/>
                  </a:lnTo>
                  <a:lnTo>
                    <a:pt x="494083" y="866146"/>
                  </a:lnTo>
                  <a:lnTo>
                    <a:pt x="504741" y="843294"/>
                  </a:lnTo>
                  <a:lnTo>
                    <a:pt x="504674" y="843075"/>
                  </a:lnTo>
                  <a:lnTo>
                    <a:pt x="504309" y="842888"/>
                  </a:lnTo>
                  <a:lnTo>
                    <a:pt x="470970" y="824323"/>
                  </a:lnTo>
                  <a:lnTo>
                    <a:pt x="470316" y="823959"/>
                  </a:lnTo>
                  <a:lnTo>
                    <a:pt x="453536" y="813336"/>
                  </a:lnTo>
                  <a:lnTo>
                    <a:pt x="437105" y="801915"/>
                  </a:lnTo>
                  <a:lnTo>
                    <a:pt x="436603" y="801566"/>
                  </a:lnTo>
                  <a:lnTo>
                    <a:pt x="420194" y="788986"/>
                  </a:lnTo>
                  <a:lnTo>
                    <a:pt x="419688" y="788598"/>
                  </a:lnTo>
                  <a:lnTo>
                    <a:pt x="403273" y="774693"/>
                  </a:lnTo>
                  <a:lnTo>
                    <a:pt x="402776" y="774272"/>
                  </a:lnTo>
                  <a:lnTo>
                    <a:pt x="386330" y="758870"/>
                  </a:lnTo>
                  <a:lnTo>
                    <a:pt x="385855" y="758426"/>
                  </a:lnTo>
                  <a:lnTo>
                    <a:pt x="369357" y="741354"/>
                  </a:lnTo>
                  <a:lnTo>
                    <a:pt x="368913" y="740895"/>
                  </a:lnTo>
                  <a:lnTo>
                    <a:pt x="352350" y="721979"/>
                  </a:lnTo>
                  <a:lnTo>
                    <a:pt x="351943" y="721515"/>
                  </a:lnTo>
                  <a:lnTo>
                    <a:pt x="335305" y="700584"/>
                  </a:lnTo>
                  <a:lnTo>
                    <a:pt x="334938" y="700122"/>
                  </a:lnTo>
                  <a:lnTo>
                    <a:pt x="317894" y="676553"/>
                  </a:lnTo>
                  <a:lnTo>
                    <a:pt x="283699" y="622278"/>
                  </a:lnTo>
                  <a:lnTo>
                    <a:pt x="249294" y="558543"/>
                  </a:lnTo>
                  <a:lnTo>
                    <a:pt x="232037" y="523496"/>
                  </a:lnTo>
                  <a:lnTo>
                    <a:pt x="214752" y="486547"/>
                  </a:lnTo>
                  <a:lnTo>
                    <a:pt x="197449" y="447856"/>
                  </a:lnTo>
                  <a:lnTo>
                    <a:pt x="180128" y="407583"/>
                  </a:lnTo>
                  <a:lnTo>
                    <a:pt x="162794" y="365886"/>
                  </a:lnTo>
                  <a:lnTo>
                    <a:pt x="145451" y="322927"/>
                  </a:lnTo>
                  <a:lnTo>
                    <a:pt x="128097" y="278861"/>
                  </a:lnTo>
                  <a:lnTo>
                    <a:pt x="93356" y="188004"/>
                  </a:lnTo>
                  <a:lnTo>
                    <a:pt x="58609" y="94650"/>
                  </a:lnTo>
                  <a:lnTo>
                    <a:pt x="23841" y="0"/>
                  </a:lnTo>
                  <a:close/>
                </a:path>
                <a:path extrusionOk="0" h="889635" w="568959">
                  <a:moveTo>
                    <a:pt x="504819" y="843126"/>
                  </a:moveTo>
                  <a:lnTo>
                    <a:pt x="505103" y="843294"/>
                  </a:lnTo>
                  <a:lnTo>
                    <a:pt x="504819" y="843126"/>
                  </a:lnTo>
                  <a:close/>
                </a:path>
                <a:path extrusionOk="0" h="889635" w="568959">
                  <a:moveTo>
                    <a:pt x="504309" y="842888"/>
                  </a:moveTo>
                  <a:lnTo>
                    <a:pt x="504811" y="843145"/>
                  </a:lnTo>
                  <a:lnTo>
                    <a:pt x="504309" y="842888"/>
                  </a:lnTo>
                  <a:close/>
                </a:path>
                <a:path extrusionOk="0" h="889635" w="568959">
                  <a:moveTo>
                    <a:pt x="504373" y="842888"/>
                  </a:moveTo>
                  <a:lnTo>
                    <a:pt x="504708" y="843075"/>
                  </a:lnTo>
                  <a:lnTo>
                    <a:pt x="504373" y="842888"/>
                  </a:lnTo>
                  <a:close/>
                </a:path>
                <a:path extrusionOk="0" h="889635" w="568959">
                  <a:moveTo>
                    <a:pt x="470632" y="824135"/>
                  </a:moveTo>
                  <a:lnTo>
                    <a:pt x="470929" y="824323"/>
                  </a:lnTo>
                  <a:lnTo>
                    <a:pt x="470632" y="824135"/>
                  </a:lnTo>
                  <a:close/>
                </a:path>
                <a:path extrusionOk="0" h="889635" w="568959">
                  <a:moveTo>
                    <a:pt x="470354" y="823959"/>
                  </a:moveTo>
                  <a:lnTo>
                    <a:pt x="470632" y="824135"/>
                  </a:lnTo>
                  <a:lnTo>
                    <a:pt x="470354" y="823959"/>
                  </a:lnTo>
                  <a:close/>
                </a:path>
                <a:path extrusionOk="0" h="889635" w="568959">
                  <a:moveTo>
                    <a:pt x="453769" y="813483"/>
                  </a:moveTo>
                  <a:lnTo>
                    <a:pt x="453995" y="813640"/>
                  </a:lnTo>
                  <a:lnTo>
                    <a:pt x="453769" y="813483"/>
                  </a:lnTo>
                  <a:close/>
                </a:path>
                <a:path extrusionOk="0" h="889635" w="568959">
                  <a:moveTo>
                    <a:pt x="453557" y="813336"/>
                  </a:moveTo>
                  <a:lnTo>
                    <a:pt x="453769" y="813483"/>
                  </a:lnTo>
                  <a:lnTo>
                    <a:pt x="453557" y="813336"/>
                  </a:lnTo>
                  <a:close/>
                </a:path>
                <a:path extrusionOk="0" h="889635" w="568959">
                  <a:moveTo>
                    <a:pt x="436839" y="801730"/>
                  </a:moveTo>
                  <a:lnTo>
                    <a:pt x="437080" y="801915"/>
                  </a:lnTo>
                  <a:lnTo>
                    <a:pt x="436839" y="801730"/>
                  </a:lnTo>
                  <a:close/>
                </a:path>
                <a:path extrusionOk="0" h="889635" w="568959">
                  <a:moveTo>
                    <a:pt x="436625" y="801566"/>
                  </a:moveTo>
                  <a:lnTo>
                    <a:pt x="436839" y="801730"/>
                  </a:lnTo>
                  <a:lnTo>
                    <a:pt x="436625" y="801566"/>
                  </a:lnTo>
                  <a:close/>
                </a:path>
                <a:path extrusionOk="0" h="889635" w="568959">
                  <a:moveTo>
                    <a:pt x="419927" y="788781"/>
                  </a:moveTo>
                  <a:lnTo>
                    <a:pt x="420169" y="788986"/>
                  </a:lnTo>
                  <a:lnTo>
                    <a:pt x="419927" y="788781"/>
                  </a:lnTo>
                  <a:close/>
                </a:path>
                <a:path extrusionOk="0" h="889635" w="568959">
                  <a:moveTo>
                    <a:pt x="419710" y="788598"/>
                  </a:moveTo>
                  <a:lnTo>
                    <a:pt x="419927" y="788781"/>
                  </a:lnTo>
                  <a:lnTo>
                    <a:pt x="419710" y="788598"/>
                  </a:lnTo>
                  <a:close/>
                </a:path>
                <a:path extrusionOk="0" h="889635" w="568959">
                  <a:moveTo>
                    <a:pt x="403017" y="774476"/>
                  </a:moveTo>
                  <a:lnTo>
                    <a:pt x="403249" y="774693"/>
                  </a:lnTo>
                  <a:lnTo>
                    <a:pt x="403017" y="774476"/>
                  </a:lnTo>
                  <a:close/>
                </a:path>
                <a:path extrusionOk="0" h="889635" w="568959">
                  <a:moveTo>
                    <a:pt x="402799" y="774272"/>
                  </a:moveTo>
                  <a:lnTo>
                    <a:pt x="403017" y="774476"/>
                  </a:lnTo>
                  <a:lnTo>
                    <a:pt x="402799" y="774272"/>
                  </a:lnTo>
                  <a:close/>
                </a:path>
                <a:path extrusionOk="0" h="889635" w="568959">
                  <a:moveTo>
                    <a:pt x="386089" y="758644"/>
                  </a:moveTo>
                  <a:lnTo>
                    <a:pt x="386307" y="758870"/>
                  </a:lnTo>
                  <a:lnTo>
                    <a:pt x="386089" y="758644"/>
                  </a:lnTo>
                  <a:close/>
                </a:path>
                <a:path extrusionOk="0" h="889635" w="568959">
                  <a:moveTo>
                    <a:pt x="385877" y="758426"/>
                  </a:moveTo>
                  <a:lnTo>
                    <a:pt x="386089" y="758644"/>
                  </a:lnTo>
                  <a:lnTo>
                    <a:pt x="385877" y="758426"/>
                  </a:lnTo>
                  <a:close/>
                </a:path>
                <a:path extrusionOk="0" h="889635" w="568959">
                  <a:moveTo>
                    <a:pt x="369131" y="741120"/>
                  </a:moveTo>
                  <a:lnTo>
                    <a:pt x="369336" y="741354"/>
                  </a:lnTo>
                  <a:lnTo>
                    <a:pt x="369131" y="741120"/>
                  </a:lnTo>
                  <a:close/>
                </a:path>
                <a:path extrusionOk="0" h="889635" w="568959">
                  <a:moveTo>
                    <a:pt x="368933" y="740895"/>
                  </a:moveTo>
                  <a:lnTo>
                    <a:pt x="369131" y="741120"/>
                  </a:lnTo>
                  <a:lnTo>
                    <a:pt x="368933" y="740895"/>
                  </a:lnTo>
                  <a:close/>
                </a:path>
                <a:path extrusionOk="0" h="889635" w="568959">
                  <a:moveTo>
                    <a:pt x="352136" y="721735"/>
                  </a:moveTo>
                  <a:lnTo>
                    <a:pt x="352331" y="721979"/>
                  </a:lnTo>
                  <a:lnTo>
                    <a:pt x="352136" y="721735"/>
                  </a:lnTo>
                  <a:close/>
                </a:path>
                <a:path extrusionOk="0" h="889635" w="568959">
                  <a:moveTo>
                    <a:pt x="351961" y="721515"/>
                  </a:moveTo>
                  <a:lnTo>
                    <a:pt x="352136" y="721735"/>
                  </a:lnTo>
                  <a:lnTo>
                    <a:pt x="351961" y="721515"/>
                  </a:lnTo>
                  <a:close/>
                </a:path>
                <a:path extrusionOk="0" h="889635" w="568959">
                  <a:moveTo>
                    <a:pt x="335119" y="700350"/>
                  </a:moveTo>
                  <a:lnTo>
                    <a:pt x="335288" y="700584"/>
                  </a:lnTo>
                  <a:lnTo>
                    <a:pt x="335119" y="700350"/>
                  </a:lnTo>
                  <a:close/>
                </a:path>
                <a:path extrusionOk="0" h="889635" w="568959">
                  <a:moveTo>
                    <a:pt x="334954" y="700122"/>
                  </a:moveTo>
                  <a:lnTo>
                    <a:pt x="335119" y="700350"/>
                  </a:lnTo>
                  <a:lnTo>
                    <a:pt x="334954" y="700122"/>
                  </a:lnTo>
                  <a:close/>
                </a:path>
                <a:path extrusionOk="0" h="889635" w="568959">
                  <a:moveTo>
                    <a:pt x="318063" y="676786"/>
                  </a:moveTo>
                  <a:lnTo>
                    <a:pt x="318207" y="677003"/>
                  </a:lnTo>
                  <a:lnTo>
                    <a:pt x="318063" y="676786"/>
                  </a:lnTo>
                  <a:close/>
                </a:path>
                <a:path extrusionOk="0" h="889635" w="568959">
                  <a:moveTo>
                    <a:pt x="317909" y="676553"/>
                  </a:moveTo>
                  <a:lnTo>
                    <a:pt x="318063" y="676786"/>
                  </a:lnTo>
                  <a:lnTo>
                    <a:pt x="317909" y="676553"/>
                  </a:lnTo>
                  <a:close/>
                </a:path>
                <a:path extrusionOk="0" h="889635" w="568959">
                  <a:moveTo>
                    <a:pt x="300941" y="650835"/>
                  </a:moveTo>
                  <a:lnTo>
                    <a:pt x="301083" y="651071"/>
                  </a:lnTo>
                  <a:lnTo>
                    <a:pt x="300941" y="650835"/>
                  </a:lnTo>
                  <a:close/>
                </a:path>
                <a:path extrusionOk="0" h="889635" w="568959">
                  <a:moveTo>
                    <a:pt x="300825" y="650643"/>
                  </a:moveTo>
                  <a:lnTo>
                    <a:pt x="300941" y="650835"/>
                  </a:lnTo>
                  <a:lnTo>
                    <a:pt x="300825" y="650643"/>
                  </a:lnTo>
                  <a:close/>
                </a:path>
                <a:path extrusionOk="0" h="889635" w="568959">
                  <a:moveTo>
                    <a:pt x="283806" y="622469"/>
                  </a:moveTo>
                  <a:lnTo>
                    <a:pt x="283907" y="622649"/>
                  </a:lnTo>
                  <a:lnTo>
                    <a:pt x="283806" y="622469"/>
                  </a:lnTo>
                  <a:close/>
                </a:path>
                <a:path extrusionOk="0" h="889635" w="568959">
                  <a:moveTo>
                    <a:pt x="283699" y="622278"/>
                  </a:moveTo>
                  <a:lnTo>
                    <a:pt x="283806" y="622469"/>
                  </a:lnTo>
                  <a:lnTo>
                    <a:pt x="283699" y="622278"/>
                  </a:lnTo>
                  <a:close/>
                </a:path>
                <a:path extrusionOk="0" h="889635" w="568959">
                  <a:moveTo>
                    <a:pt x="266589" y="591662"/>
                  </a:moveTo>
                  <a:lnTo>
                    <a:pt x="266683" y="591841"/>
                  </a:lnTo>
                  <a:lnTo>
                    <a:pt x="266589" y="591662"/>
                  </a:lnTo>
                  <a:close/>
                </a:path>
                <a:path extrusionOk="0" h="889635" w="568959">
                  <a:moveTo>
                    <a:pt x="266518" y="591525"/>
                  </a:moveTo>
                  <a:lnTo>
                    <a:pt x="266589" y="591662"/>
                  </a:lnTo>
                  <a:lnTo>
                    <a:pt x="266518" y="591525"/>
                  </a:lnTo>
                  <a:close/>
                </a:path>
                <a:path extrusionOk="0" h="889635" w="568959">
                  <a:moveTo>
                    <a:pt x="249348" y="558653"/>
                  </a:moveTo>
                  <a:lnTo>
                    <a:pt x="249426" y="558812"/>
                  </a:lnTo>
                  <a:lnTo>
                    <a:pt x="249348" y="558653"/>
                  </a:lnTo>
                  <a:close/>
                </a:path>
                <a:path extrusionOk="0" h="889635" w="568959">
                  <a:moveTo>
                    <a:pt x="249294" y="558543"/>
                  </a:moveTo>
                  <a:close/>
                </a:path>
                <a:path extrusionOk="0" h="889635" w="568959">
                  <a:moveTo>
                    <a:pt x="232092" y="523616"/>
                  </a:moveTo>
                  <a:close/>
                </a:path>
                <a:path extrusionOk="0" h="889635" w="568959">
                  <a:moveTo>
                    <a:pt x="232037" y="523496"/>
                  </a:moveTo>
                  <a:close/>
                </a:path>
                <a:path extrusionOk="0" h="889635" w="568959">
                  <a:moveTo>
                    <a:pt x="214798" y="486650"/>
                  </a:moveTo>
                  <a:close/>
                </a:path>
                <a:path extrusionOk="0" h="889635" w="568959">
                  <a:moveTo>
                    <a:pt x="214752" y="486547"/>
                  </a:moveTo>
                  <a:close/>
                </a:path>
                <a:path extrusionOk="0" h="889635" w="568959">
                  <a:moveTo>
                    <a:pt x="197501" y="447979"/>
                  </a:moveTo>
                  <a:close/>
                </a:path>
                <a:path extrusionOk="0" h="889635" w="568959">
                  <a:moveTo>
                    <a:pt x="197449" y="447856"/>
                  </a:moveTo>
                  <a:close/>
                </a:path>
                <a:path extrusionOk="0" h="889635" w="568959">
                  <a:moveTo>
                    <a:pt x="180144" y="407622"/>
                  </a:moveTo>
                  <a:close/>
                </a:path>
                <a:path extrusionOk="0" h="889635" w="568959">
                  <a:moveTo>
                    <a:pt x="180128" y="407583"/>
                  </a:moveTo>
                  <a:close/>
                </a:path>
                <a:path extrusionOk="0" h="889635" w="568959">
                  <a:moveTo>
                    <a:pt x="162794" y="365886"/>
                  </a:moveTo>
                  <a:close/>
                </a:path>
                <a:path extrusionOk="0" h="889635" w="568959">
                  <a:moveTo>
                    <a:pt x="145451" y="322927"/>
                  </a:moveTo>
                  <a:close/>
                </a:path>
                <a:path extrusionOk="0" h="889635" w="568959">
                  <a:moveTo>
                    <a:pt x="128116" y="278910"/>
                  </a:moveTo>
                  <a:close/>
                </a:path>
                <a:path extrusionOk="0" h="889635" w="568959">
                  <a:moveTo>
                    <a:pt x="128097" y="278861"/>
                  </a:moveTo>
                  <a:close/>
                </a:path>
                <a:path extrusionOk="0" h="889635" w="568959">
                  <a:moveTo>
                    <a:pt x="93361" y="188017"/>
                  </a:moveTo>
                  <a:close/>
                </a:path>
                <a:path extrusionOk="0" h="889635" w="568959">
                  <a:moveTo>
                    <a:pt x="93356" y="188004"/>
                  </a:moveTo>
                  <a:close/>
                </a:path>
                <a:path extrusionOk="0" h="889635" w="568959">
                  <a:moveTo>
                    <a:pt x="58609" y="94650"/>
                  </a:move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039" name="Google Shape;3039;p109"/>
          <p:cNvSpPr txBox="1"/>
          <p:nvPr/>
        </p:nvSpPr>
        <p:spPr>
          <a:xfrm>
            <a:off x="685059" y="1011935"/>
            <a:ext cx="1970405" cy="687070"/>
          </a:xfrm>
          <a:prstGeom prst="rect">
            <a:avLst/>
          </a:prstGeom>
          <a:noFill/>
          <a:ln>
            <a:noFill/>
          </a:ln>
        </p:spPr>
        <p:txBody>
          <a:bodyPr anchorCtr="0" anchor="t" bIns="0" lIns="0" spcFirstLastPara="1" rIns="0" wrap="square" tIns="12700">
            <a:spAutoFit/>
          </a:bodyPr>
          <a:lstStyle/>
          <a:p>
            <a:pPr indent="0" lvl="0" marL="12700" marR="67945" rtl="0" algn="l">
              <a:lnSpc>
                <a:spcPct val="136400"/>
              </a:lnSpc>
              <a:spcBef>
                <a:spcPts val="0"/>
              </a:spcBef>
              <a:spcAft>
                <a:spcPts val="0"/>
              </a:spcAft>
              <a:buClr>
                <a:srgbClr val="262626"/>
              </a:buClr>
              <a:buSzPts val="1100"/>
              <a:buFont typeface="Calibri"/>
              <a:buNone/>
            </a:pPr>
            <a:r>
              <a:rPr b="1" i="0" lang="en-US" sz="1100" u="none" cap="none" strike="noStrike">
                <a:solidFill>
                  <a:srgbClr val="262626"/>
                </a:solidFill>
                <a:latin typeface="Calibri"/>
                <a:ea typeface="Calibri"/>
                <a:cs typeface="Calibri"/>
                <a:sym typeface="Calibri"/>
              </a:rPr>
              <a:t>MEASURE</a:t>
            </a:r>
            <a:r>
              <a:rPr b="0" i="0" lang="en-US" sz="1100" u="none" cap="none" strike="noStrike">
                <a:solidFill>
                  <a:srgbClr val="262626"/>
                </a:solidFill>
                <a:latin typeface="Calibri"/>
                <a:ea typeface="Calibri"/>
                <a:cs typeface="Calibri"/>
                <a:sym typeface="Calibri"/>
              </a:rPr>
              <a:t>: </a:t>
            </a:r>
            <a:r>
              <a:rPr b="1" i="0" lang="en-US" sz="1100" u="none" cap="none" strike="noStrike">
                <a:solidFill>
                  <a:srgbClr val="E6AF00"/>
                </a:solidFill>
                <a:latin typeface="Calibri"/>
                <a:ea typeface="Calibri"/>
                <a:cs typeface="Calibri"/>
                <a:sym typeface="Calibri"/>
              </a:rPr>
              <a:t>Revenue Per Customer  </a:t>
            </a:r>
            <a:r>
              <a:rPr b="1" i="0" lang="en-US" sz="1100" u="none" cap="none" strike="noStrike">
                <a:solidFill>
                  <a:srgbClr val="262626"/>
                </a:solidFill>
                <a:latin typeface="Calibri"/>
                <a:ea typeface="Calibri"/>
                <a:cs typeface="Calibri"/>
                <a:sym typeface="Calibri"/>
              </a:rPr>
              <a:t>FILTER CONTEXT</a:t>
            </a:r>
            <a:r>
              <a:rPr b="0" i="0" lang="en-US" sz="1100" u="none" cap="none" strike="noStrike">
                <a:solidFill>
                  <a:srgbClr val="262626"/>
                </a:solidFill>
                <a:latin typeface="Calibri"/>
                <a:ea typeface="Calibri"/>
                <a:cs typeface="Calibri"/>
                <a:sym typeface="Calibri"/>
              </a:rPr>
              <a:t>:</a:t>
            </a:r>
            <a:endParaRPr b="0" i="0" sz="1100" u="none" cap="none" strike="noStrike">
              <a:solidFill>
                <a:srgbClr val="000000"/>
              </a:solidFill>
              <a:latin typeface="Calibri"/>
              <a:ea typeface="Calibri"/>
              <a:cs typeface="Calibri"/>
              <a:sym typeface="Calibri"/>
            </a:endParaRPr>
          </a:p>
          <a:p>
            <a:pPr indent="-285750" lvl="0" marL="298450" marR="0" rtl="0" algn="l">
              <a:lnSpc>
                <a:spcPct val="100000"/>
              </a:lnSpc>
              <a:spcBef>
                <a:spcPts val="285"/>
              </a:spcBef>
              <a:spcAft>
                <a:spcPts val="0"/>
              </a:spcAft>
              <a:buClr>
                <a:srgbClr val="262626"/>
              </a:buClr>
              <a:buSzPts val="1100"/>
              <a:buFont typeface="Arial"/>
              <a:buChar char="•"/>
            </a:pPr>
            <a:r>
              <a:rPr b="0" i="1" lang="en-US" sz="1100" u="none" cap="none" strike="noStrike">
                <a:solidFill>
                  <a:srgbClr val="262626"/>
                </a:solidFill>
                <a:latin typeface="Calibri"/>
                <a:ea typeface="Calibri"/>
                <a:cs typeface="Calibri"/>
                <a:sym typeface="Calibri"/>
              </a:rPr>
              <a:t>Calendar[</a:t>
            </a:r>
            <a:r>
              <a:rPr b="1" i="1" lang="en-US" sz="1100" u="none" cap="none" strike="noStrike">
                <a:solidFill>
                  <a:srgbClr val="262626"/>
                </a:solidFill>
                <a:latin typeface="Calibri"/>
                <a:ea typeface="Calibri"/>
                <a:cs typeface="Calibri"/>
                <a:sym typeface="Calibri"/>
              </a:rPr>
              <a:t>Year</a:t>
            </a:r>
            <a:r>
              <a:rPr b="0" i="1" lang="en-US" sz="1100" u="none" cap="none" strike="noStrike">
                <a:solidFill>
                  <a:srgbClr val="262626"/>
                </a:solidFill>
                <a:latin typeface="Calibri"/>
                <a:ea typeface="Calibri"/>
                <a:cs typeface="Calibri"/>
                <a:sym typeface="Calibri"/>
              </a:rPr>
              <a:t>] </a:t>
            </a:r>
            <a:r>
              <a:rPr b="0" i="0" lang="en-US" sz="1100" u="none" cap="none" strike="noStrike">
                <a:solidFill>
                  <a:srgbClr val="262626"/>
                </a:solidFill>
                <a:latin typeface="Calibri"/>
                <a:ea typeface="Calibri"/>
                <a:cs typeface="Calibri"/>
                <a:sym typeface="Calibri"/>
              </a:rPr>
              <a:t>= </a:t>
            </a:r>
            <a:r>
              <a:rPr b="1" i="0" lang="en-US" sz="1100" u="none" cap="none" strike="noStrike">
                <a:solidFill>
                  <a:srgbClr val="E6AF00"/>
                </a:solidFill>
                <a:latin typeface="Calibri"/>
                <a:ea typeface="Calibri"/>
                <a:cs typeface="Calibri"/>
                <a:sym typeface="Calibri"/>
              </a:rPr>
              <a:t>2021 </a:t>
            </a:r>
            <a:r>
              <a:rPr b="0" i="1" lang="en-US" sz="1100" u="none" cap="none" strike="noStrike">
                <a:solidFill>
                  <a:srgbClr val="262626"/>
                </a:solidFill>
                <a:latin typeface="Calibri"/>
                <a:ea typeface="Calibri"/>
                <a:cs typeface="Calibri"/>
                <a:sym typeface="Calibri"/>
              </a:rPr>
              <a:t>or </a:t>
            </a:r>
            <a:r>
              <a:rPr b="1" i="0" lang="en-US" sz="1100" u="none" cap="none" strike="noStrike">
                <a:solidFill>
                  <a:srgbClr val="E6AF00"/>
                </a:solidFill>
                <a:latin typeface="Calibri"/>
                <a:ea typeface="Calibri"/>
                <a:cs typeface="Calibri"/>
                <a:sym typeface="Calibri"/>
              </a:rPr>
              <a:t>2022</a:t>
            </a:r>
            <a:endParaRPr b="0" i="0" sz="1100" u="none" cap="none" strike="noStrike">
              <a:solidFill>
                <a:srgbClr val="000000"/>
              </a:solidFill>
              <a:latin typeface="Calibri"/>
              <a:ea typeface="Calibri"/>
              <a:cs typeface="Calibri"/>
              <a:sym typeface="Calibri"/>
            </a:endParaRPr>
          </a:p>
        </p:txBody>
      </p:sp>
      <p:sp>
        <p:nvSpPr>
          <p:cNvPr id="3040" name="Google Shape;3040;p109"/>
          <p:cNvSpPr txBox="1"/>
          <p:nvPr>
            <p:ph type="title"/>
          </p:nvPr>
        </p:nvSpPr>
        <p:spPr>
          <a:xfrm>
            <a:off x="3830636" y="242315"/>
            <a:ext cx="453072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EXAMPLE</a:t>
            </a:r>
            <a:r>
              <a:rPr lang="en-US"/>
              <a:t>: FILTER CONTEXT</a:t>
            </a:r>
            <a:endParaRPr/>
          </a:p>
        </p:txBody>
      </p:sp>
      <p:pic>
        <p:nvPicPr>
          <p:cNvPr id="3041" name="Google Shape;3041;p109"/>
          <p:cNvPicPr preferRelativeResize="0"/>
          <p:nvPr/>
        </p:nvPicPr>
        <p:blipFill rotWithShape="1">
          <a:blip r:embed="rId11">
            <a:alphaModFix/>
          </a:blip>
          <a:srcRect b="0" l="0" r="0" t="0"/>
          <a:stretch/>
        </p:blipFill>
        <p:spPr>
          <a:xfrm>
            <a:off x="0" y="806332"/>
            <a:ext cx="12192000" cy="45720"/>
          </a:xfrm>
          <a:prstGeom prst="rect">
            <a:avLst/>
          </a:prstGeom>
          <a:noFill/>
          <a:ln>
            <a:noFill/>
          </a:ln>
        </p:spPr>
      </p:pic>
      <p:sp>
        <p:nvSpPr>
          <p:cNvPr id="3042" name="Google Shape;3042;p109"/>
          <p:cNvSpPr txBox="1"/>
          <p:nvPr/>
        </p:nvSpPr>
        <p:spPr>
          <a:xfrm>
            <a:off x="685058" y="5638800"/>
            <a:ext cx="2567940" cy="851535"/>
          </a:xfrm>
          <a:prstGeom prst="rect">
            <a:avLst/>
          </a:prstGeom>
          <a:noFill/>
          <a:ln>
            <a:noFill/>
          </a:ln>
        </p:spPr>
        <p:txBody>
          <a:bodyPr anchorCtr="0" anchor="t" bIns="0" lIns="0" spcFirstLastPara="1" rIns="0" wrap="square" tIns="12700">
            <a:spAutoFit/>
          </a:bodyPr>
          <a:lstStyle/>
          <a:p>
            <a:pPr indent="0" lvl="0" marL="12700" marR="1236980" rtl="0" algn="l">
              <a:lnSpc>
                <a:spcPct val="136400"/>
              </a:lnSpc>
              <a:spcBef>
                <a:spcPts val="0"/>
              </a:spcBef>
              <a:spcAft>
                <a:spcPts val="0"/>
              </a:spcAft>
              <a:buClr>
                <a:srgbClr val="262626"/>
              </a:buClr>
              <a:buSzPts val="1100"/>
              <a:buFont typeface="Calibri"/>
              <a:buNone/>
            </a:pPr>
            <a:r>
              <a:rPr b="1" i="0" lang="en-US" sz="1100" u="none" cap="none" strike="noStrike">
                <a:solidFill>
                  <a:srgbClr val="262626"/>
                </a:solidFill>
                <a:latin typeface="Calibri"/>
                <a:ea typeface="Calibri"/>
                <a:cs typeface="Calibri"/>
                <a:sym typeface="Calibri"/>
              </a:rPr>
              <a:t>MEASURE</a:t>
            </a:r>
            <a:r>
              <a:rPr b="0" i="0" lang="en-US" sz="1100" u="none" cap="none" strike="noStrike">
                <a:solidFill>
                  <a:srgbClr val="262626"/>
                </a:solidFill>
                <a:latin typeface="Calibri"/>
                <a:ea typeface="Calibri"/>
                <a:cs typeface="Calibri"/>
                <a:sym typeface="Calibri"/>
              </a:rPr>
              <a:t>: </a:t>
            </a:r>
            <a:r>
              <a:rPr b="1" i="0" lang="en-US" sz="1100" u="none" cap="none" strike="noStrike">
                <a:solidFill>
                  <a:srgbClr val="E6AF00"/>
                </a:solidFill>
                <a:latin typeface="Calibri"/>
                <a:ea typeface="Calibri"/>
                <a:cs typeface="Calibri"/>
                <a:sym typeface="Calibri"/>
              </a:rPr>
              <a:t>Total Orders  </a:t>
            </a:r>
            <a:r>
              <a:rPr b="1" i="0" lang="en-US" sz="1100" u="none" cap="none" strike="noStrike">
                <a:solidFill>
                  <a:srgbClr val="262626"/>
                </a:solidFill>
                <a:latin typeface="Calibri"/>
                <a:ea typeface="Calibri"/>
                <a:cs typeface="Calibri"/>
                <a:sym typeface="Calibri"/>
              </a:rPr>
              <a:t>FILTER CONTEXT</a:t>
            </a:r>
            <a:r>
              <a:rPr b="0" i="0" lang="en-US" sz="1100" u="none" cap="none" strike="noStrike">
                <a:solidFill>
                  <a:srgbClr val="262626"/>
                </a:solidFill>
                <a:latin typeface="Calibri"/>
                <a:ea typeface="Calibri"/>
                <a:cs typeface="Calibri"/>
                <a:sym typeface="Calibri"/>
              </a:rPr>
              <a:t>:</a:t>
            </a:r>
            <a:endParaRPr b="0" i="0" sz="1100" u="none" cap="none" strike="noStrike">
              <a:solidFill>
                <a:srgbClr val="000000"/>
              </a:solidFill>
              <a:latin typeface="Calibri"/>
              <a:ea typeface="Calibri"/>
              <a:cs typeface="Calibri"/>
              <a:sym typeface="Calibri"/>
            </a:endParaRPr>
          </a:p>
          <a:p>
            <a:pPr indent="-285750" lvl="0" marL="298450" marR="0" rtl="0" algn="l">
              <a:lnSpc>
                <a:spcPct val="119090"/>
              </a:lnSpc>
              <a:spcBef>
                <a:spcPts val="285"/>
              </a:spcBef>
              <a:spcAft>
                <a:spcPts val="0"/>
              </a:spcAft>
              <a:buClr>
                <a:srgbClr val="262626"/>
              </a:buClr>
              <a:buSzPts val="1100"/>
              <a:buFont typeface="Arial"/>
              <a:buChar char="•"/>
            </a:pPr>
            <a:r>
              <a:rPr b="0" i="1" lang="en-US" sz="1100" u="none" cap="none" strike="noStrike">
                <a:solidFill>
                  <a:srgbClr val="262626"/>
                </a:solidFill>
                <a:latin typeface="Calibri"/>
                <a:ea typeface="Calibri"/>
                <a:cs typeface="Calibri"/>
                <a:sym typeface="Calibri"/>
              </a:rPr>
              <a:t>Calendar[</a:t>
            </a:r>
            <a:r>
              <a:rPr b="1" i="1" lang="en-US" sz="1100" u="none" cap="none" strike="noStrike">
                <a:solidFill>
                  <a:srgbClr val="262626"/>
                </a:solidFill>
                <a:latin typeface="Calibri"/>
                <a:ea typeface="Calibri"/>
                <a:cs typeface="Calibri"/>
                <a:sym typeface="Calibri"/>
              </a:rPr>
              <a:t>Year</a:t>
            </a:r>
            <a:r>
              <a:rPr b="0" i="1" lang="en-US" sz="1100" u="none" cap="none" strike="noStrike">
                <a:solidFill>
                  <a:srgbClr val="262626"/>
                </a:solidFill>
                <a:latin typeface="Calibri"/>
                <a:ea typeface="Calibri"/>
                <a:cs typeface="Calibri"/>
                <a:sym typeface="Calibri"/>
              </a:rPr>
              <a:t>] </a:t>
            </a:r>
            <a:r>
              <a:rPr b="0" i="0" lang="en-US" sz="1100" u="none" cap="none" strike="noStrike">
                <a:solidFill>
                  <a:srgbClr val="262626"/>
                </a:solidFill>
                <a:latin typeface="Calibri"/>
                <a:ea typeface="Calibri"/>
                <a:cs typeface="Calibri"/>
                <a:sym typeface="Calibri"/>
              </a:rPr>
              <a:t>= </a:t>
            </a:r>
            <a:r>
              <a:rPr b="1" i="0" lang="en-US" sz="1100" u="none" cap="none" strike="noStrike">
                <a:solidFill>
                  <a:srgbClr val="E6AF00"/>
                </a:solidFill>
                <a:latin typeface="Calibri"/>
                <a:ea typeface="Calibri"/>
                <a:cs typeface="Calibri"/>
                <a:sym typeface="Calibri"/>
              </a:rPr>
              <a:t>2021 </a:t>
            </a:r>
            <a:r>
              <a:rPr b="0" i="1" lang="en-US" sz="1100" u="none" cap="none" strike="noStrike">
                <a:solidFill>
                  <a:srgbClr val="262626"/>
                </a:solidFill>
                <a:latin typeface="Calibri"/>
                <a:ea typeface="Calibri"/>
                <a:cs typeface="Calibri"/>
                <a:sym typeface="Calibri"/>
              </a:rPr>
              <a:t>or </a:t>
            </a:r>
            <a:r>
              <a:rPr b="1" i="0" lang="en-US" sz="1100" u="none" cap="none" strike="noStrike">
                <a:solidFill>
                  <a:srgbClr val="E6AF00"/>
                </a:solidFill>
                <a:latin typeface="Calibri"/>
                <a:ea typeface="Calibri"/>
                <a:cs typeface="Calibri"/>
                <a:sym typeface="Calibri"/>
              </a:rPr>
              <a:t>2022</a:t>
            </a:r>
            <a:endParaRPr b="0" i="0" sz="1100" u="none" cap="none" strike="noStrike">
              <a:solidFill>
                <a:srgbClr val="000000"/>
              </a:solidFill>
              <a:latin typeface="Calibri"/>
              <a:ea typeface="Calibri"/>
              <a:cs typeface="Calibri"/>
              <a:sym typeface="Calibri"/>
            </a:endParaRPr>
          </a:p>
          <a:p>
            <a:pPr indent="-285750" lvl="0" marL="298450" marR="0" rtl="0" algn="l">
              <a:lnSpc>
                <a:spcPct val="119090"/>
              </a:lnSpc>
              <a:spcBef>
                <a:spcPts val="0"/>
              </a:spcBef>
              <a:spcAft>
                <a:spcPts val="0"/>
              </a:spcAft>
              <a:buClr>
                <a:srgbClr val="262626"/>
              </a:buClr>
              <a:buSzPts val="1100"/>
              <a:buFont typeface="Arial"/>
              <a:buChar char="•"/>
            </a:pPr>
            <a:r>
              <a:rPr b="0" i="1" lang="en-US" sz="1100" u="none" cap="none" strike="noStrike">
                <a:solidFill>
                  <a:srgbClr val="262626"/>
                </a:solidFill>
                <a:latin typeface="Calibri"/>
                <a:ea typeface="Calibri"/>
                <a:cs typeface="Calibri"/>
                <a:sym typeface="Calibri"/>
              </a:rPr>
              <a:t>Customers[</a:t>
            </a:r>
            <a:r>
              <a:rPr b="1" i="1" lang="en-US" sz="1100" u="none" cap="none" strike="noStrike">
                <a:solidFill>
                  <a:srgbClr val="262626"/>
                </a:solidFill>
                <a:latin typeface="Calibri"/>
                <a:ea typeface="Calibri"/>
                <a:cs typeface="Calibri"/>
                <a:sym typeface="Calibri"/>
              </a:rPr>
              <a:t>Occupation</a:t>
            </a:r>
            <a:r>
              <a:rPr b="0" i="1" lang="en-US" sz="1100" u="none" cap="none" strike="noStrike">
                <a:solidFill>
                  <a:srgbClr val="262626"/>
                </a:solidFill>
                <a:latin typeface="Calibri"/>
                <a:ea typeface="Calibri"/>
                <a:cs typeface="Calibri"/>
                <a:sym typeface="Calibri"/>
              </a:rPr>
              <a:t>] </a:t>
            </a:r>
            <a:r>
              <a:rPr b="0" i="0" lang="en-US" sz="1100" u="none" cap="none" strike="noStrike">
                <a:solidFill>
                  <a:srgbClr val="262626"/>
                </a:solidFill>
                <a:latin typeface="Calibri"/>
                <a:ea typeface="Calibri"/>
                <a:cs typeface="Calibri"/>
                <a:sym typeface="Calibri"/>
              </a:rPr>
              <a:t>=  </a:t>
            </a:r>
            <a:r>
              <a:rPr b="1" i="0" lang="en-US" sz="1100" u="none" cap="none" strike="noStrike">
                <a:solidFill>
                  <a:srgbClr val="E6AF00"/>
                </a:solidFill>
                <a:latin typeface="Calibri"/>
                <a:ea typeface="Calibri"/>
                <a:cs typeface="Calibri"/>
                <a:sym typeface="Calibri"/>
              </a:rPr>
              <a:t>Skilled Manual</a:t>
            </a:r>
            <a:endParaRPr b="0" i="0" sz="1100" u="none" cap="none" strike="noStrike">
              <a:solidFill>
                <a:srgbClr val="000000"/>
              </a:solidFill>
              <a:latin typeface="Calibri"/>
              <a:ea typeface="Calibri"/>
              <a:cs typeface="Calibri"/>
              <a:sym typeface="Calibri"/>
            </a:endParaRPr>
          </a:p>
        </p:txBody>
      </p:sp>
      <p:sp>
        <p:nvSpPr>
          <p:cNvPr id="3043" name="Google Shape;3043;p109"/>
          <p:cNvSpPr txBox="1"/>
          <p:nvPr/>
        </p:nvSpPr>
        <p:spPr>
          <a:xfrm>
            <a:off x="8475743" y="5638800"/>
            <a:ext cx="2586355" cy="851535"/>
          </a:xfrm>
          <a:prstGeom prst="rect">
            <a:avLst/>
          </a:prstGeom>
          <a:noFill/>
          <a:ln>
            <a:noFill/>
          </a:ln>
        </p:spPr>
        <p:txBody>
          <a:bodyPr anchorCtr="0" anchor="t" bIns="0" lIns="0" spcFirstLastPara="1" rIns="0" wrap="square" tIns="12700">
            <a:spAutoFit/>
          </a:bodyPr>
          <a:lstStyle/>
          <a:p>
            <a:pPr indent="0" lvl="0" marL="12700" marR="1150620" rtl="0" algn="l">
              <a:lnSpc>
                <a:spcPct val="136400"/>
              </a:lnSpc>
              <a:spcBef>
                <a:spcPts val="0"/>
              </a:spcBef>
              <a:spcAft>
                <a:spcPts val="0"/>
              </a:spcAft>
              <a:buClr>
                <a:srgbClr val="262626"/>
              </a:buClr>
              <a:buSzPts val="1100"/>
              <a:buFont typeface="Calibri"/>
              <a:buNone/>
            </a:pPr>
            <a:r>
              <a:rPr b="1" i="0" lang="en-US" sz="1100" u="none" cap="none" strike="noStrike">
                <a:solidFill>
                  <a:srgbClr val="262626"/>
                </a:solidFill>
                <a:latin typeface="Calibri"/>
                <a:ea typeface="Calibri"/>
                <a:cs typeface="Calibri"/>
                <a:sym typeface="Calibri"/>
              </a:rPr>
              <a:t>MEASURE</a:t>
            </a:r>
            <a:r>
              <a:rPr b="0" i="0" lang="en-US" sz="1100" u="none" cap="none" strike="noStrike">
                <a:solidFill>
                  <a:srgbClr val="262626"/>
                </a:solidFill>
                <a:latin typeface="Calibri"/>
                <a:ea typeface="Calibri"/>
                <a:cs typeface="Calibri"/>
                <a:sym typeface="Calibri"/>
              </a:rPr>
              <a:t>: </a:t>
            </a:r>
            <a:r>
              <a:rPr b="1" i="0" lang="en-US" sz="1100" u="none" cap="none" strike="noStrike">
                <a:solidFill>
                  <a:srgbClr val="E6AF00"/>
                </a:solidFill>
                <a:latin typeface="Calibri"/>
                <a:ea typeface="Calibri"/>
                <a:cs typeface="Calibri"/>
                <a:sym typeface="Calibri"/>
              </a:rPr>
              <a:t>Total Revenue  </a:t>
            </a:r>
            <a:r>
              <a:rPr b="1" i="0" lang="en-US" sz="1100" u="none" cap="none" strike="noStrike">
                <a:solidFill>
                  <a:srgbClr val="262626"/>
                </a:solidFill>
                <a:latin typeface="Calibri"/>
                <a:ea typeface="Calibri"/>
                <a:cs typeface="Calibri"/>
                <a:sym typeface="Calibri"/>
              </a:rPr>
              <a:t>FILTER CONTEXT:</a:t>
            </a:r>
            <a:endParaRPr b="0" i="0" sz="1100" u="none" cap="none" strike="noStrike">
              <a:solidFill>
                <a:srgbClr val="000000"/>
              </a:solidFill>
              <a:latin typeface="Calibri"/>
              <a:ea typeface="Calibri"/>
              <a:cs typeface="Calibri"/>
              <a:sym typeface="Calibri"/>
            </a:endParaRPr>
          </a:p>
          <a:p>
            <a:pPr indent="-285750" lvl="0" marL="298450" marR="0" rtl="0" algn="l">
              <a:lnSpc>
                <a:spcPct val="119090"/>
              </a:lnSpc>
              <a:spcBef>
                <a:spcPts val="285"/>
              </a:spcBef>
              <a:spcAft>
                <a:spcPts val="0"/>
              </a:spcAft>
              <a:buClr>
                <a:srgbClr val="262626"/>
              </a:buClr>
              <a:buSzPts val="1100"/>
              <a:buFont typeface="Arial"/>
              <a:buChar char="•"/>
            </a:pPr>
            <a:r>
              <a:rPr b="0" i="1" lang="en-US" sz="1100" u="none" cap="none" strike="noStrike">
                <a:solidFill>
                  <a:srgbClr val="262626"/>
                </a:solidFill>
                <a:latin typeface="Calibri"/>
                <a:ea typeface="Calibri"/>
                <a:cs typeface="Calibri"/>
                <a:sym typeface="Calibri"/>
              </a:rPr>
              <a:t>Calendar[</a:t>
            </a:r>
            <a:r>
              <a:rPr b="1" i="1" lang="en-US" sz="1100" u="none" cap="none" strike="noStrike">
                <a:solidFill>
                  <a:srgbClr val="262626"/>
                </a:solidFill>
                <a:latin typeface="Calibri"/>
                <a:ea typeface="Calibri"/>
                <a:cs typeface="Calibri"/>
                <a:sym typeface="Calibri"/>
              </a:rPr>
              <a:t>Year</a:t>
            </a:r>
            <a:r>
              <a:rPr b="0" i="1" lang="en-US" sz="1100" u="none" cap="none" strike="noStrike">
                <a:solidFill>
                  <a:srgbClr val="262626"/>
                </a:solidFill>
                <a:latin typeface="Calibri"/>
                <a:ea typeface="Calibri"/>
                <a:cs typeface="Calibri"/>
                <a:sym typeface="Calibri"/>
              </a:rPr>
              <a:t>] </a:t>
            </a:r>
            <a:r>
              <a:rPr b="0" i="0" lang="en-US" sz="1100" u="none" cap="none" strike="noStrike">
                <a:solidFill>
                  <a:srgbClr val="262626"/>
                </a:solidFill>
                <a:latin typeface="Calibri"/>
                <a:ea typeface="Calibri"/>
                <a:cs typeface="Calibri"/>
                <a:sym typeface="Calibri"/>
              </a:rPr>
              <a:t>= </a:t>
            </a:r>
            <a:r>
              <a:rPr b="1" i="0" lang="en-US" sz="1100" u="none" cap="none" strike="noStrike">
                <a:solidFill>
                  <a:srgbClr val="E6AF00"/>
                </a:solidFill>
                <a:latin typeface="Calibri"/>
                <a:ea typeface="Calibri"/>
                <a:cs typeface="Calibri"/>
                <a:sym typeface="Calibri"/>
              </a:rPr>
              <a:t>2021 </a:t>
            </a:r>
            <a:r>
              <a:rPr b="0" i="1" lang="en-US" sz="1100" u="none" cap="none" strike="noStrike">
                <a:solidFill>
                  <a:srgbClr val="262626"/>
                </a:solidFill>
                <a:latin typeface="Calibri"/>
                <a:ea typeface="Calibri"/>
                <a:cs typeface="Calibri"/>
                <a:sym typeface="Calibri"/>
              </a:rPr>
              <a:t>or </a:t>
            </a:r>
            <a:r>
              <a:rPr b="1" i="0" lang="en-US" sz="1100" u="none" cap="none" strike="noStrike">
                <a:solidFill>
                  <a:srgbClr val="E6AF00"/>
                </a:solidFill>
                <a:latin typeface="Calibri"/>
                <a:ea typeface="Calibri"/>
                <a:cs typeface="Calibri"/>
                <a:sym typeface="Calibri"/>
              </a:rPr>
              <a:t>2022</a:t>
            </a:r>
            <a:endParaRPr b="0" i="0" sz="1100" u="none" cap="none" strike="noStrike">
              <a:solidFill>
                <a:srgbClr val="000000"/>
              </a:solidFill>
              <a:latin typeface="Calibri"/>
              <a:ea typeface="Calibri"/>
              <a:cs typeface="Calibri"/>
              <a:sym typeface="Calibri"/>
            </a:endParaRPr>
          </a:p>
          <a:p>
            <a:pPr indent="-285750" lvl="0" marL="298450" marR="0" rtl="0" algn="l">
              <a:lnSpc>
                <a:spcPct val="119090"/>
              </a:lnSpc>
              <a:spcBef>
                <a:spcPts val="0"/>
              </a:spcBef>
              <a:spcAft>
                <a:spcPts val="0"/>
              </a:spcAft>
              <a:buClr>
                <a:srgbClr val="262626"/>
              </a:buClr>
              <a:buSzPts val="1100"/>
              <a:buFont typeface="Arial"/>
              <a:buChar char="•"/>
            </a:pPr>
            <a:r>
              <a:rPr b="0" i="1" lang="en-US" sz="1100" u="none" cap="none" strike="noStrike">
                <a:solidFill>
                  <a:srgbClr val="262626"/>
                </a:solidFill>
                <a:latin typeface="Calibri"/>
                <a:ea typeface="Calibri"/>
                <a:cs typeface="Calibri"/>
                <a:sym typeface="Calibri"/>
              </a:rPr>
              <a:t>Customer[</a:t>
            </a:r>
            <a:r>
              <a:rPr b="1" i="1" lang="en-US" sz="1100" u="none" cap="none" strike="noStrike">
                <a:solidFill>
                  <a:srgbClr val="262626"/>
                </a:solidFill>
                <a:latin typeface="Calibri"/>
                <a:ea typeface="Calibri"/>
                <a:cs typeface="Calibri"/>
                <a:sym typeface="Calibri"/>
              </a:rPr>
              <a:t>Full Name</a:t>
            </a:r>
            <a:r>
              <a:rPr b="0" i="1" lang="en-US" sz="1100" u="none" cap="none" strike="noStrike">
                <a:solidFill>
                  <a:srgbClr val="262626"/>
                </a:solidFill>
                <a:latin typeface="Calibri"/>
                <a:ea typeface="Calibri"/>
                <a:cs typeface="Calibri"/>
                <a:sym typeface="Calibri"/>
              </a:rPr>
              <a:t>] = </a:t>
            </a:r>
            <a:r>
              <a:rPr b="1" i="0" lang="en-US" sz="1100" u="none" cap="none" strike="noStrike">
                <a:solidFill>
                  <a:srgbClr val="E6AF00"/>
                </a:solidFill>
                <a:latin typeface="Calibri"/>
                <a:ea typeface="Calibri"/>
                <a:cs typeface="Calibri"/>
                <a:sym typeface="Calibri"/>
              </a:rPr>
              <a:t>Mr. Maurice Shan</a:t>
            </a:r>
            <a:endParaRPr b="0" i="0" sz="1100" u="none" cap="none" strike="noStrike">
              <a:solidFill>
                <a:srgbClr val="000000"/>
              </a:solidFill>
              <a:latin typeface="Calibri"/>
              <a:ea typeface="Calibri"/>
              <a:cs typeface="Calibri"/>
              <a:sym typeface="Calibri"/>
            </a:endParaRPr>
          </a:p>
        </p:txBody>
      </p:sp>
      <p:sp>
        <p:nvSpPr>
          <p:cNvPr id="3044" name="Google Shape;3044;p109"/>
          <p:cNvSpPr txBox="1"/>
          <p:nvPr/>
        </p:nvSpPr>
        <p:spPr>
          <a:xfrm>
            <a:off x="4490300" y="5638800"/>
            <a:ext cx="2950210" cy="851535"/>
          </a:xfrm>
          <a:prstGeom prst="rect">
            <a:avLst/>
          </a:prstGeom>
          <a:noFill/>
          <a:ln>
            <a:noFill/>
          </a:ln>
        </p:spPr>
        <p:txBody>
          <a:bodyPr anchorCtr="0" anchor="t" bIns="0" lIns="0" spcFirstLastPara="1" rIns="0" wrap="square" tIns="12700">
            <a:spAutoFit/>
          </a:bodyPr>
          <a:lstStyle/>
          <a:p>
            <a:pPr indent="0" lvl="0" marL="12700" marR="1513840" rtl="0" algn="l">
              <a:lnSpc>
                <a:spcPct val="136400"/>
              </a:lnSpc>
              <a:spcBef>
                <a:spcPts val="0"/>
              </a:spcBef>
              <a:spcAft>
                <a:spcPts val="0"/>
              </a:spcAft>
              <a:buClr>
                <a:srgbClr val="262626"/>
              </a:buClr>
              <a:buSzPts val="1100"/>
              <a:buFont typeface="Calibri"/>
              <a:buNone/>
            </a:pPr>
            <a:r>
              <a:rPr b="1" i="0" lang="en-US" sz="1100" u="none" cap="none" strike="noStrike">
                <a:solidFill>
                  <a:srgbClr val="262626"/>
                </a:solidFill>
                <a:latin typeface="Calibri"/>
                <a:ea typeface="Calibri"/>
                <a:cs typeface="Calibri"/>
                <a:sym typeface="Calibri"/>
              </a:rPr>
              <a:t>MEASURE</a:t>
            </a:r>
            <a:r>
              <a:rPr b="0" i="0" lang="en-US" sz="1100" u="none" cap="none" strike="noStrike">
                <a:solidFill>
                  <a:srgbClr val="262626"/>
                </a:solidFill>
                <a:latin typeface="Calibri"/>
                <a:ea typeface="Calibri"/>
                <a:cs typeface="Calibri"/>
                <a:sym typeface="Calibri"/>
              </a:rPr>
              <a:t>: </a:t>
            </a:r>
            <a:r>
              <a:rPr b="1" i="0" lang="en-US" sz="1100" u="none" cap="none" strike="noStrike">
                <a:solidFill>
                  <a:srgbClr val="E6AF00"/>
                </a:solidFill>
                <a:latin typeface="Calibri"/>
                <a:ea typeface="Calibri"/>
                <a:cs typeface="Calibri"/>
                <a:sym typeface="Calibri"/>
              </a:rPr>
              <a:t>Total Revenue  </a:t>
            </a:r>
            <a:r>
              <a:rPr b="1" i="0" lang="en-US" sz="1100" u="none" cap="none" strike="noStrike">
                <a:solidFill>
                  <a:srgbClr val="262626"/>
                </a:solidFill>
                <a:latin typeface="Calibri"/>
                <a:ea typeface="Calibri"/>
                <a:cs typeface="Calibri"/>
                <a:sym typeface="Calibri"/>
              </a:rPr>
              <a:t>FILTER CONTEXT</a:t>
            </a:r>
            <a:r>
              <a:rPr b="0" i="0" lang="en-US" sz="1100" u="none" cap="none" strike="noStrike">
                <a:solidFill>
                  <a:srgbClr val="262626"/>
                </a:solidFill>
                <a:latin typeface="Calibri"/>
                <a:ea typeface="Calibri"/>
                <a:cs typeface="Calibri"/>
                <a:sym typeface="Calibri"/>
              </a:rPr>
              <a:t>:</a:t>
            </a:r>
            <a:endParaRPr b="0" i="0" sz="1100" u="none" cap="none" strike="noStrike">
              <a:solidFill>
                <a:srgbClr val="000000"/>
              </a:solidFill>
              <a:latin typeface="Calibri"/>
              <a:ea typeface="Calibri"/>
              <a:cs typeface="Calibri"/>
              <a:sym typeface="Calibri"/>
            </a:endParaRPr>
          </a:p>
          <a:p>
            <a:pPr indent="-285750" lvl="0" marL="298450" marR="0" rtl="0" algn="l">
              <a:lnSpc>
                <a:spcPct val="119090"/>
              </a:lnSpc>
              <a:spcBef>
                <a:spcPts val="285"/>
              </a:spcBef>
              <a:spcAft>
                <a:spcPts val="0"/>
              </a:spcAft>
              <a:buClr>
                <a:srgbClr val="262626"/>
              </a:buClr>
              <a:buSzPts val="1100"/>
              <a:buFont typeface="Arial"/>
              <a:buChar char="•"/>
            </a:pPr>
            <a:r>
              <a:rPr b="0" i="1" lang="en-US" sz="1100" u="none" cap="none" strike="noStrike">
                <a:solidFill>
                  <a:srgbClr val="262626"/>
                </a:solidFill>
                <a:latin typeface="Calibri"/>
                <a:ea typeface="Calibri"/>
                <a:cs typeface="Calibri"/>
                <a:sym typeface="Calibri"/>
              </a:rPr>
              <a:t>Calendar[</a:t>
            </a:r>
            <a:r>
              <a:rPr b="1" i="1" lang="en-US" sz="1100" u="none" cap="none" strike="noStrike">
                <a:solidFill>
                  <a:srgbClr val="262626"/>
                </a:solidFill>
                <a:latin typeface="Calibri"/>
                <a:ea typeface="Calibri"/>
                <a:cs typeface="Calibri"/>
                <a:sym typeface="Calibri"/>
              </a:rPr>
              <a:t>Year</a:t>
            </a:r>
            <a:r>
              <a:rPr b="0" i="1" lang="en-US" sz="1100" u="none" cap="none" strike="noStrike">
                <a:solidFill>
                  <a:srgbClr val="262626"/>
                </a:solidFill>
                <a:latin typeface="Calibri"/>
                <a:ea typeface="Calibri"/>
                <a:cs typeface="Calibri"/>
                <a:sym typeface="Calibri"/>
              </a:rPr>
              <a:t>] </a:t>
            </a:r>
            <a:r>
              <a:rPr b="0" i="0" lang="en-US" sz="1100" u="none" cap="none" strike="noStrike">
                <a:solidFill>
                  <a:srgbClr val="262626"/>
                </a:solidFill>
                <a:latin typeface="Calibri"/>
                <a:ea typeface="Calibri"/>
                <a:cs typeface="Calibri"/>
                <a:sym typeface="Calibri"/>
              </a:rPr>
              <a:t>= </a:t>
            </a:r>
            <a:r>
              <a:rPr b="1" i="0" lang="en-US" sz="1100" u="none" cap="none" strike="noStrike">
                <a:solidFill>
                  <a:srgbClr val="E6AF00"/>
                </a:solidFill>
                <a:latin typeface="Calibri"/>
                <a:ea typeface="Calibri"/>
                <a:cs typeface="Calibri"/>
                <a:sym typeface="Calibri"/>
              </a:rPr>
              <a:t>2021 </a:t>
            </a:r>
            <a:r>
              <a:rPr b="0" i="1" lang="en-US" sz="1100" u="none" cap="none" strike="noStrike">
                <a:solidFill>
                  <a:srgbClr val="262626"/>
                </a:solidFill>
                <a:latin typeface="Calibri"/>
                <a:ea typeface="Calibri"/>
                <a:cs typeface="Calibri"/>
                <a:sym typeface="Calibri"/>
              </a:rPr>
              <a:t>or </a:t>
            </a:r>
            <a:r>
              <a:rPr b="1" i="0" lang="en-US" sz="1100" u="none" cap="none" strike="noStrike">
                <a:solidFill>
                  <a:srgbClr val="E6AF00"/>
                </a:solidFill>
                <a:latin typeface="Calibri"/>
                <a:ea typeface="Calibri"/>
                <a:cs typeface="Calibri"/>
                <a:sym typeface="Calibri"/>
              </a:rPr>
              <a:t>2022</a:t>
            </a:r>
            <a:endParaRPr b="0" i="0" sz="1100" u="none" cap="none" strike="noStrike">
              <a:solidFill>
                <a:srgbClr val="000000"/>
              </a:solidFill>
              <a:latin typeface="Calibri"/>
              <a:ea typeface="Calibri"/>
              <a:cs typeface="Calibri"/>
              <a:sym typeface="Calibri"/>
            </a:endParaRPr>
          </a:p>
          <a:p>
            <a:pPr indent="-285750" lvl="0" marL="298450" marR="0" rtl="0" algn="l">
              <a:lnSpc>
                <a:spcPct val="119090"/>
              </a:lnSpc>
              <a:spcBef>
                <a:spcPts val="0"/>
              </a:spcBef>
              <a:spcAft>
                <a:spcPts val="0"/>
              </a:spcAft>
              <a:buClr>
                <a:srgbClr val="262626"/>
              </a:buClr>
              <a:buSzPts val="1100"/>
              <a:buFont typeface="Arial"/>
              <a:buChar char="•"/>
            </a:pPr>
            <a:r>
              <a:rPr b="0" i="1" lang="en-US" sz="1100" u="none" cap="none" strike="noStrike">
                <a:solidFill>
                  <a:srgbClr val="262626"/>
                </a:solidFill>
                <a:latin typeface="Calibri"/>
                <a:ea typeface="Calibri"/>
                <a:cs typeface="Calibri"/>
                <a:sym typeface="Calibri"/>
              </a:rPr>
              <a:t>Customer[</a:t>
            </a:r>
            <a:r>
              <a:rPr b="1" i="1" lang="en-US" sz="1100" u="none" cap="none" strike="noStrike">
                <a:solidFill>
                  <a:srgbClr val="262626"/>
                </a:solidFill>
                <a:latin typeface="Calibri"/>
                <a:ea typeface="Calibri"/>
                <a:cs typeface="Calibri"/>
                <a:sym typeface="Calibri"/>
              </a:rPr>
              <a:t>Full Name</a:t>
            </a:r>
            <a:r>
              <a:rPr b="0" i="1" lang="en-US" sz="1100" u="none" cap="none" strike="noStrike">
                <a:solidFill>
                  <a:srgbClr val="262626"/>
                </a:solidFill>
                <a:latin typeface="Calibri"/>
                <a:ea typeface="Calibri"/>
                <a:cs typeface="Calibri"/>
                <a:sym typeface="Calibri"/>
              </a:rPr>
              <a:t>] </a:t>
            </a:r>
            <a:r>
              <a:rPr b="0" i="0" lang="en-US" sz="1100" u="none" cap="none" strike="noStrike">
                <a:solidFill>
                  <a:srgbClr val="262626"/>
                </a:solidFill>
                <a:latin typeface="Calibri"/>
                <a:ea typeface="Calibri"/>
                <a:cs typeface="Calibri"/>
                <a:sym typeface="Calibri"/>
              </a:rPr>
              <a:t>= </a:t>
            </a:r>
            <a:r>
              <a:rPr b="1" i="0" lang="en-US" sz="1100" u="none" cap="none" strike="noStrike">
                <a:solidFill>
                  <a:srgbClr val="E6AF00"/>
                </a:solidFill>
                <a:latin typeface="Calibri"/>
                <a:ea typeface="Calibri"/>
                <a:cs typeface="Calibri"/>
                <a:sym typeface="Calibri"/>
              </a:rPr>
              <a:t>Top 100 by Total Orders</a:t>
            </a:r>
            <a:endParaRPr b="0" i="0" sz="1100" u="none" cap="none" strike="noStrike">
              <a:solidFill>
                <a:srgbClr val="000000"/>
              </a:solidFill>
              <a:latin typeface="Calibri"/>
              <a:ea typeface="Calibri"/>
              <a:cs typeface="Calibri"/>
              <a:sym typeface="Calibri"/>
            </a:endParaRPr>
          </a:p>
        </p:txBody>
      </p:sp>
      <p:grpSp>
        <p:nvGrpSpPr>
          <p:cNvPr id="3045" name="Google Shape;3045;p109"/>
          <p:cNvGrpSpPr/>
          <p:nvPr/>
        </p:nvGrpSpPr>
        <p:grpSpPr>
          <a:xfrm>
            <a:off x="1254366" y="1150022"/>
            <a:ext cx="8600023" cy="4525645"/>
            <a:chOff x="1254366" y="1150022"/>
            <a:chExt cx="8600023" cy="4525645"/>
          </a:xfrm>
        </p:grpSpPr>
        <p:pic>
          <p:nvPicPr>
            <p:cNvPr id="3046" name="Google Shape;3046;p109"/>
            <p:cNvPicPr preferRelativeResize="0"/>
            <p:nvPr/>
          </p:nvPicPr>
          <p:blipFill rotWithShape="1">
            <a:blip r:embed="rId12">
              <a:alphaModFix/>
            </a:blip>
            <a:srcRect b="0" l="0" r="0" t="0"/>
            <a:stretch/>
          </p:blipFill>
          <p:spPr>
            <a:xfrm>
              <a:off x="4791456" y="2380488"/>
              <a:ext cx="1057655" cy="533400"/>
            </a:xfrm>
            <a:prstGeom prst="rect">
              <a:avLst/>
            </a:prstGeom>
            <a:noFill/>
            <a:ln>
              <a:noFill/>
            </a:ln>
          </p:spPr>
        </p:pic>
        <p:sp>
          <p:nvSpPr>
            <p:cNvPr id="3047" name="Google Shape;3047;p109"/>
            <p:cNvSpPr/>
            <p:nvPr/>
          </p:nvSpPr>
          <p:spPr>
            <a:xfrm>
              <a:off x="4828326" y="2419469"/>
              <a:ext cx="930910" cy="402590"/>
            </a:xfrm>
            <a:custGeom>
              <a:rect b="b" l="l" r="r" t="t"/>
              <a:pathLst>
                <a:path extrusionOk="0" h="402589" w="930910">
                  <a:moveTo>
                    <a:pt x="930337" y="0"/>
                  </a:moveTo>
                  <a:lnTo>
                    <a:pt x="0" y="0"/>
                  </a:lnTo>
                  <a:lnTo>
                    <a:pt x="0" y="401984"/>
                  </a:lnTo>
                  <a:lnTo>
                    <a:pt x="930337" y="401984"/>
                  </a:lnTo>
                  <a:lnTo>
                    <a:pt x="930337"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48" name="Google Shape;3048;p109"/>
            <p:cNvSpPr/>
            <p:nvPr/>
          </p:nvSpPr>
          <p:spPr>
            <a:xfrm>
              <a:off x="1254366" y="1150022"/>
              <a:ext cx="4907280" cy="4525645"/>
            </a:xfrm>
            <a:custGeom>
              <a:rect b="b" l="l" r="r" t="t"/>
              <a:pathLst>
                <a:path extrusionOk="0" h="4525645" w="4907280">
                  <a:moveTo>
                    <a:pt x="478663" y="1482001"/>
                  </a:moveTo>
                  <a:lnTo>
                    <a:pt x="478459" y="1481924"/>
                  </a:lnTo>
                  <a:lnTo>
                    <a:pt x="478663" y="1482001"/>
                  </a:lnTo>
                  <a:close/>
                </a:path>
                <a:path extrusionOk="0" h="4525645" w="4907280">
                  <a:moveTo>
                    <a:pt x="846429" y="1580349"/>
                  </a:moveTo>
                  <a:lnTo>
                    <a:pt x="750722" y="1558759"/>
                  </a:lnTo>
                  <a:lnTo>
                    <a:pt x="750531" y="1558709"/>
                  </a:lnTo>
                  <a:lnTo>
                    <a:pt x="656653" y="1535988"/>
                  </a:lnTo>
                  <a:lnTo>
                    <a:pt x="656424" y="1535938"/>
                  </a:lnTo>
                  <a:lnTo>
                    <a:pt x="656259" y="1535887"/>
                  </a:lnTo>
                  <a:lnTo>
                    <a:pt x="565454" y="1510804"/>
                  </a:lnTo>
                  <a:lnTo>
                    <a:pt x="565226" y="1510741"/>
                  </a:lnTo>
                  <a:lnTo>
                    <a:pt x="565023" y="1510677"/>
                  </a:lnTo>
                  <a:lnTo>
                    <a:pt x="521512" y="1496961"/>
                  </a:lnTo>
                  <a:lnTo>
                    <a:pt x="521296" y="1496898"/>
                  </a:lnTo>
                  <a:lnTo>
                    <a:pt x="521144" y="1496834"/>
                  </a:lnTo>
                  <a:lnTo>
                    <a:pt x="478891" y="1482090"/>
                  </a:lnTo>
                  <a:lnTo>
                    <a:pt x="478751" y="1482039"/>
                  </a:lnTo>
                  <a:lnTo>
                    <a:pt x="478434" y="1481924"/>
                  </a:lnTo>
                  <a:lnTo>
                    <a:pt x="437730" y="1466024"/>
                  </a:lnTo>
                  <a:lnTo>
                    <a:pt x="437565" y="1465961"/>
                  </a:lnTo>
                  <a:lnTo>
                    <a:pt x="437438" y="1465910"/>
                  </a:lnTo>
                  <a:lnTo>
                    <a:pt x="437261" y="1465821"/>
                  </a:lnTo>
                  <a:lnTo>
                    <a:pt x="398297" y="1448650"/>
                  </a:lnTo>
                  <a:lnTo>
                    <a:pt x="397687" y="1448384"/>
                  </a:lnTo>
                  <a:lnTo>
                    <a:pt x="397992" y="1448511"/>
                  </a:lnTo>
                  <a:lnTo>
                    <a:pt x="397725" y="1448384"/>
                  </a:lnTo>
                  <a:lnTo>
                    <a:pt x="360692" y="1429804"/>
                  </a:lnTo>
                  <a:lnTo>
                    <a:pt x="360324" y="1429626"/>
                  </a:lnTo>
                  <a:lnTo>
                    <a:pt x="360641" y="1429804"/>
                  </a:lnTo>
                  <a:lnTo>
                    <a:pt x="360006" y="1429461"/>
                  </a:lnTo>
                  <a:lnTo>
                    <a:pt x="360324" y="1429626"/>
                  </a:lnTo>
                  <a:lnTo>
                    <a:pt x="360045" y="1429461"/>
                  </a:lnTo>
                  <a:lnTo>
                    <a:pt x="325094" y="1409369"/>
                  </a:lnTo>
                  <a:lnTo>
                    <a:pt x="324688" y="1409141"/>
                  </a:lnTo>
                  <a:lnTo>
                    <a:pt x="324383" y="1408938"/>
                  </a:lnTo>
                  <a:lnTo>
                    <a:pt x="291693" y="1387195"/>
                  </a:lnTo>
                  <a:lnTo>
                    <a:pt x="291261" y="1386916"/>
                  </a:lnTo>
                  <a:lnTo>
                    <a:pt x="290931" y="1386662"/>
                  </a:lnTo>
                  <a:lnTo>
                    <a:pt x="260629" y="1363154"/>
                  </a:lnTo>
                  <a:lnTo>
                    <a:pt x="260184" y="1362811"/>
                  </a:lnTo>
                  <a:lnTo>
                    <a:pt x="259842" y="1362494"/>
                  </a:lnTo>
                  <a:lnTo>
                    <a:pt x="232067" y="1337094"/>
                  </a:lnTo>
                  <a:lnTo>
                    <a:pt x="231622" y="1336687"/>
                  </a:lnTo>
                  <a:lnTo>
                    <a:pt x="231267" y="1336294"/>
                  </a:lnTo>
                  <a:lnTo>
                    <a:pt x="206133" y="1308836"/>
                  </a:lnTo>
                  <a:lnTo>
                    <a:pt x="205701" y="1308366"/>
                  </a:lnTo>
                  <a:lnTo>
                    <a:pt x="205371" y="1307934"/>
                  </a:lnTo>
                  <a:lnTo>
                    <a:pt x="182854" y="1278204"/>
                  </a:lnTo>
                  <a:lnTo>
                    <a:pt x="182486" y="1277721"/>
                  </a:lnTo>
                  <a:lnTo>
                    <a:pt x="182206" y="1277277"/>
                  </a:lnTo>
                  <a:lnTo>
                    <a:pt x="162102" y="1245222"/>
                  </a:lnTo>
                  <a:lnTo>
                    <a:pt x="161823" y="1244777"/>
                  </a:lnTo>
                  <a:lnTo>
                    <a:pt x="161594" y="1244333"/>
                  </a:lnTo>
                  <a:lnTo>
                    <a:pt x="143738" y="1210030"/>
                  </a:lnTo>
                  <a:lnTo>
                    <a:pt x="143522" y="1209611"/>
                  </a:lnTo>
                  <a:lnTo>
                    <a:pt x="143344" y="1209205"/>
                  </a:lnTo>
                  <a:lnTo>
                    <a:pt x="127584" y="1172768"/>
                  </a:lnTo>
                  <a:lnTo>
                    <a:pt x="127419" y="1172387"/>
                  </a:lnTo>
                  <a:lnTo>
                    <a:pt x="127292" y="1172019"/>
                  </a:lnTo>
                  <a:lnTo>
                    <a:pt x="113499" y="1133589"/>
                  </a:lnTo>
                  <a:lnTo>
                    <a:pt x="113385" y="1133259"/>
                  </a:lnTo>
                  <a:lnTo>
                    <a:pt x="113474" y="1133589"/>
                  </a:lnTo>
                  <a:lnTo>
                    <a:pt x="113334" y="1133144"/>
                  </a:lnTo>
                  <a:lnTo>
                    <a:pt x="113284" y="1132916"/>
                  </a:lnTo>
                  <a:lnTo>
                    <a:pt x="101307" y="1092644"/>
                  </a:lnTo>
                  <a:lnTo>
                    <a:pt x="101219" y="1092377"/>
                  </a:lnTo>
                  <a:lnTo>
                    <a:pt x="101142" y="1092047"/>
                  </a:lnTo>
                  <a:lnTo>
                    <a:pt x="90855" y="1050086"/>
                  </a:lnTo>
                  <a:lnTo>
                    <a:pt x="90741" y="1049566"/>
                  </a:lnTo>
                  <a:lnTo>
                    <a:pt x="81965" y="1006068"/>
                  </a:lnTo>
                  <a:lnTo>
                    <a:pt x="81927" y="1005852"/>
                  </a:lnTo>
                  <a:lnTo>
                    <a:pt x="81889" y="1005624"/>
                  </a:lnTo>
                  <a:lnTo>
                    <a:pt x="74472" y="960755"/>
                  </a:lnTo>
                  <a:lnTo>
                    <a:pt x="74447" y="960577"/>
                  </a:lnTo>
                  <a:lnTo>
                    <a:pt x="74422" y="960386"/>
                  </a:lnTo>
                  <a:lnTo>
                    <a:pt x="68237" y="914438"/>
                  </a:lnTo>
                  <a:lnTo>
                    <a:pt x="68211" y="914209"/>
                  </a:lnTo>
                  <a:lnTo>
                    <a:pt x="68186" y="914006"/>
                  </a:lnTo>
                  <a:lnTo>
                    <a:pt x="58699" y="818705"/>
                  </a:lnTo>
                  <a:lnTo>
                    <a:pt x="58686" y="818515"/>
                  </a:lnTo>
                  <a:lnTo>
                    <a:pt x="58674" y="818311"/>
                  </a:lnTo>
                  <a:lnTo>
                    <a:pt x="51993" y="720318"/>
                  </a:lnTo>
                  <a:lnTo>
                    <a:pt x="51981" y="720128"/>
                  </a:lnTo>
                  <a:lnTo>
                    <a:pt x="50736" y="696607"/>
                  </a:lnTo>
                  <a:lnTo>
                    <a:pt x="76098" y="695261"/>
                  </a:lnTo>
                  <a:lnTo>
                    <a:pt x="69659" y="683920"/>
                  </a:lnTo>
                  <a:lnTo>
                    <a:pt x="34010" y="621182"/>
                  </a:lnTo>
                  <a:lnTo>
                    <a:pt x="0" y="699300"/>
                  </a:lnTo>
                  <a:lnTo>
                    <a:pt x="25361" y="697953"/>
                  </a:lnTo>
                  <a:lnTo>
                    <a:pt x="26631" y="721766"/>
                  </a:lnTo>
                  <a:lnTo>
                    <a:pt x="33375" y="820635"/>
                  </a:lnTo>
                  <a:lnTo>
                    <a:pt x="42976" y="917168"/>
                  </a:lnTo>
                  <a:lnTo>
                    <a:pt x="49326" y="964336"/>
                  </a:lnTo>
                  <a:lnTo>
                    <a:pt x="56934" y="1010424"/>
                  </a:lnTo>
                  <a:lnTo>
                    <a:pt x="66001" y="1055357"/>
                  </a:lnTo>
                  <a:lnTo>
                    <a:pt x="76695" y="1098994"/>
                  </a:lnTo>
                  <a:lnTo>
                    <a:pt x="89230" y="1141158"/>
                  </a:lnTo>
                  <a:lnTo>
                    <a:pt x="103784" y="1181722"/>
                  </a:lnTo>
                  <a:lnTo>
                    <a:pt x="120561" y="1220533"/>
                  </a:lnTo>
                  <a:lnTo>
                    <a:pt x="139763" y="1257401"/>
                  </a:lnTo>
                  <a:lnTo>
                    <a:pt x="161569" y="1292174"/>
                  </a:lnTo>
                  <a:lnTo>
                    <a:pt x="186169" y="1324648"/>
                  </a:lnTo>
                  <a:lnTo>
                    <a:pt x="213639" y="1354658"/>
                  </a:lnTo>
                  <a:lnTo>
                    <a:pt x="243801" y="1382242"/>
                  </a:lnTo>
                  <a:lnTo>
                    <a:pt x="276428" y="1407553"/>
                  </a:lnTo>
                  <a:lnTo>
                    <a:pt x="311327" y="1430756"/>
                  </a:lnTo>
                  <a:lnTo>
                    <a:pt x="348297" y="1452003"/>
                  </a:lnTo>
                  <a:lnTo>
                    <a:pt x="387159" y="1471498"/>
                  </a:lnTo>
                  <a:lnTo>
                    <a:pt x="427736" y="1489379"/>
                  </a:lnTo>
                  <a:lnTo>
                    <a:pt x="469836" y="1505826"/>
                  </a:lnTo>
                  <a:lnTo>
                    <a:pt x="513295" y="1521002"/>
                  </a:lnTo>
                  <a:lnTo>
                    <a:pt x="558012" y="1535099"/>
                  </a:lnTo>
                  <a:lnTo>
                    <a:pt x="650062" y="1560537"/>
                  </a:lnTo>
                  <a:lnTo>
                    <a:pt x="744842" y="1583461"/>
                  </a:lnTo>
                  <a:lnTo>
                    <a:pt x="840841" y="1605127"/>
                  </a:lnTo>
                  <a:lnTo>
                    <a:pt x="846429" y="1580349"/>
                  </a:lnTo>
                  <a:close/>
                </a:path>
                <a:path extrusionOk="0" h="4525645" w="4907280">
                  <a:moveTo>
                    <a:pt x="856056" y="4291317"/>
                  </a:moveTo>
                  <a:lnTo>
                    <a:pt x="407682" y="4342981"/>
                  </a:lnTo>
                  <a:lnTo>
                    <a:pt x="363740" y="4351477"/>
                  </a:lnTo>
                  <a:lnTo>
                    <a:pt x="321716" y="4359935"/>
                  </a:lnTo>
                  <a:lnTo>
                    <a:pt x="282206" y="4368292"/>
                  </a:lnTo>
                  <a:lnTo>
                    <a:pt x="212940" y="4384256"/>
                  </a:lnTo>
                  <a:lnTo>
                    <a:pt x="154292" y="4400042"/>
                  </a:lnTo>
                  <a:lnTo>
                    <a:pt x="108000" y="4415510"/>
                  </a:lnTo>
                  <a:lnTo>
                    <a:pt x="72923" y="4430814"/>
                  </a:lnTo>
                  <a:lnTo>
                    <a:pt x="47752" y="4451375"/>
                  </a:lnTo>
                  <a:lnTo>
                    <a:pt x="21755" y="4440047"/>
                  </a:lnTo>
                  <a:lnTo>
                    <a:pt x="26238" y="4525124"/>
                  </a:lnTo>
                  <a:lnTo>
                    <a:pt x="86410" y="4474832"/>
                  </a:lnTo>
                  <a:lnTo>
                    <a:pt x="91605" y="4470489"/>
                  </a:lnTo>
                  <a:lnTo>
                    <a:pt x="71869" y="4461878"/>
                  </a:lnTo>
                  <a:lnTo>
                    <a:pt x="72986" y="4460468"/>
                  </a:lnTo>
                  <a:lnTo>
                    <a:pt x="73964" y="4459249"/>
                  </a:lnTo>
                  <a:lnTo>
                    <a:pt x="77533" y="4457281"/>
                  </a:lnTo>
                  <a:lnTo>
                    <a:pt x="84162" y="4453610"/>
                  </a:lnTo>
                  <a:lnTo>
                    <a:pt x="84480" y="4453445"/>
                  </a:lnTo>
                  <a:lnTo>
                    <a:pt x="84912" y="4453242"/>
                  </a:lnTo>
                  <a:lnTo>
                    <a:pt x="99098" y="4446562"/>
                  </a:lnTo>
                  <a:lnTo>
                    <a:pt x="137515" y="4431970"/>
                  </a:lnTo>
                  <a:lnTo>
                    <a:pt x="188582" y="4416755"/>
                  </a:lnTo>
                  <a:lnTo>
                    <a:pt x="252247" y="4401007"/>
                  </a:lnTo>
                  <a:lnTo>
                    <a:pt x="326796" y="4384827"/>
                  </a:lnTo>
                  <a:lnTo>
                    <a:pt x="367626" y="4376598"/>
                  </a:lnTo>
                  <a:lnTo>
                    <a:pt x="410527" y="4368292"/>
                  </a:lnTo>
                  <a:lnTo>
                    <a:pt x="455371" y="4359910"/>
                  </a:lnTo>
                  <a:lnTo>
                    <a:pt x="501764" y="4351477"/>
                  </a:lnTo>
                  <a:lnTo>
                    <a:pt x="549656" y="4342981"/>
                  </a:lnTo>
                  <a:lnTo>
                    <a:pt x="856056" y="4291317"/>
                  </a:lnTo>
                  <a:close/>
                </a:path>
                <a:path extrusionOk="0" h="4525645" w="4907280">
                  <a:moveTo>
                    <a:pt x="4906797" y="31699"/>
                  </a:moveTo>
                  <a:lnTo>
                    <a:pt x="4888268" y="24282"/>
                  </a:lnTo>
                  <a:lnTo>
                    <a:pt x="4827714" y="0"/>
                  </a:lnTo>
                  <a:lnTo>
                    <a:pt x="4829810" y="25425"/>
                  </a:lnTo>
                  <a:lnTo>
                    <a:pt x="4790262" y="30251"/>
                  </a:lnTo>
                  <a:lnTo>
                    <a:pt x="4733582" y="41795"/>
                  </a:lnTo>
                  <a:lnTo>
                    <a:pt x="4678731" y="60566"/>
                  </a:lnTo>
                  <a:lnTo>
                    <a:pt x="4626711" y="89014"/>
                  </a:lnTo>
                  <a:lnTo>
                    <a:pt x="4578667" y="129438"/>
                  </a:lnTo>
                  <a:lnTo>
                    <a:pt x="4535690" y="183896"/>
                  </a:lnTo>
                  <a:lnTo>
                    <a:pt x="4516463" y="216877"/>
                  </a:lnTo>
                  <a:lnTo>
                    <a:pt x="4498695" y="254342"/>
                  </a:lnTo>
                  <a:lnTo>
                    <a:pt x="4482592" y="296151"/>
                  </a:lnTo>
                  <a:lnTo>
                    <a:pt x="4468101" y="341909"/>
                  </a:lnTo>
                  <a:lnTo>
                    <a:pt x="4455007" y="391668"/>
                  </a:lnTo>
                  <a:lnTo>
                    <a:pt x="4443209" y="445046"/>
                  </a:lnTo>
                  <a:lnTo>
                    <a:pt x="4432605" y="501789"/>
                  </a:lnTo>
                  <a:lnTo>
                    <a:pt x="4423092" y="561619"/>
                  </a:lnTo>
                  <a:lnTo>
                    <a:pt x="4414545" y="624255"/>
                  </a:lnTo>
                  <a:lnTo>
                    <a:pt x="4406900" y="689432"/>
                  </a:lnTo>
                  <a:lnTo>
                    <a:pt x="4400029" y="756856"/>
                  </a:lnTo>
                  <a:lnTo>
                    <a:pt x="4393831" y="826249"/>
                  </a:lnTo>
                  <a:lnTo>
                    <a:pt x="4388231" y="897331"/>
                  </a:lnTo>
                  <a:lnTo>
                    <a:pt x="4382998" y="971575"/>
                  </a:lnTo>
                  <a:lnTo>
                    <a:pt x="4378274" y="1045044"/>
                  </a:lnTo>
                  <a:lnTo>
                    <a:pt x="4373854" y="1119390"/>
                  </a:lnTo>
                  <a:lnTo>
                    <a:pt x="4365549" y="1268183"/>
                  </a:lnTo>
                  <a:lnTo>
                    <a:pt x="4390910" y="1269593"/>
                  </a:lnTo>
                  <a:lnTo>
                    <a:pt x="4399381" y="1117904"/>
                  </a:lnTo>
                  <a:lnTo>
                    <a:pt x="4403725" y="1045044"/>
                  </a:lnTo>
                  <a:lnTo>
                    <a:pt x="4408449" y="971575"/>
                  </a:lnTo>
                  <a:lnTo>
                    <a:pt x="4413555" y="899287"/>
                  </a:lnTo>
                  <a:lnTo>
                    <a:pt x="4419143" y="828446"/>
                  </a:lnTo>
                  <a:lnTo>
                    <a:pt x="4425302" y="759345"/>
                  </a:lnTo>
                  <a:lnTo>
                    <a:pt x="4432135" y="692289"/>
                  </a:lnTo>
                  <a:lnTo>
                    <a:pt x="4439742" y="627570"/>
                  </a:lnTo>
                  <a:lnTo>
                    <a:pt x="4448200" y="565467"/>
                  </a:lnTo>
                  <a:lnTo>
                    <a:pt x="4457611" y="506285"/>
                  </a:lnTo>
                  <a:lnTo>
                    <a:pt x="4468063" y="450329"/>
                  </a:lnTo>
                  <a:lnTo>
                    <a:pt x="4479645" y="397891"/>
                  </a:lnTo>
                  <a:lnTo>
                    <a:pt x="4492422" y="349288"/>
                  </a:lnTo>
                  <a:lnTo>
                    <a:pt x="4492460" y="349097"/>
                  </a:lnTo>
                  <a:lnTo>
                    <a:pt x="4492599" y="348678"/>
                  </a:lnTo>
                  <a:lnTo>
                    <a:pt x="4506544" y="304622"/>
                  </a:lnTo>
                  <a:lnTo>
                    <a:pt x="4506620" y="304368"/>
                  </a:lnTo>
                  <a:lnTo>
                    <a:pt x="4506671" y="304215"/>
                  </a:lnTo>
                  <a:lnTo>
                    <a:pt x="4506734" y="304076"/>
                  </a:lnTo>
                  <a:lnTo>
                    <a:pt x="4514075" y="284010"/>
                  </a:lnTo>
                  <a:lnTo>
                    <a:pt x="4521962" y="264553"/>
                  </a:lnTo>
                  <a:lnTo>
                    <a:pt x="4530191" y="246253"/>
                  </a:lnTo>
                  <a:lnTo>
                    <a:pt x="4538650" y="229323"/>
                  </a:lnTo>
                  <a:lnTo>
                    <a:pt x="4538815" y="228981"/>
                  </a:lnTo>
                  <a:lnTo>
                    <a:pt x="4539031" y="228600"/>
                  </a:lnTo>
                  <a:lnTo>
                    <a:pt x="4556772" y="198183"/>
                  </a:lnTo>
                  <a:lnTo>
                    <a:pt x="4557052" y="197700"/>
                  </a:lnTo>
                  <a:lnTo>
                    <a:pt x="4557407" y="197192"/>
                  </a:lnTo>
                  <a:lnTo>
                    <a:pt x="4576089" y="171043"/>
                  </a:lnTo>
                  <a:lnTo>
                    <a:pt x="4576419" y="170573"/>
                  </a:lnTo>
                  <a:lnTo>
                    <a:pt x="4576864" y="170065"/>
                  </a:lnTo>
                  <a:lnTo>
                    <a:pt x="4596536" y="147586"/>
                  </a:lnTo>
                  <a:lnTo>
                    <a:pt x="4596930" y="147142"/>
                  </a:lnTo>
                  <a:lnTo>
                    <a:pt x="4597451" y="146659"/>
                  </a:lnTo>
                  <a:lnTo>
                    <a:pt x="4618050" y="127469"/>
                  </a:lnTo>
                  <a:lnTo>
                    <a:pt x="4618469" y="127076"/>
                  </a:lnTo>
                  <a:lnTo>
                    <a:pt x="4619066" y="126631"/>
                  </a:lnTo>
                  <a:lnTo>
                    <a:pt x="4640567" y="110375"/>
                  </a:lnTo>
                  <a:lnTo>
                    <a:pt x="4641012" y="110045"/>
                  </a:lnTo>
                  <a:lnTo>
                    <a:pt x="4641647" y="109664"/>
                  </a:lnTo>
                  <a:lnTo>
                    <a:pt x="4664062" y="96012"/>
                  </a:lnTo>
                  <a:lnTo>
                    <a:pt x="4664494" y="95745"/>
                  </a:lnTo>
                  <a:lnTo>
                    <a:pt x="4665129" y="95427"/>
                  </a:lnTo>
                  <a:lnTo>
                    <a:pt x="4688471" y="84074"/>
                  </a:lnTo>
                  <a:lnTo>
                    <a:pt x="4688878" y="83870"/>
                  </a:lnTo>
                  <a:lnTo>
                    <a:pt x="4689487" y="83642"/>
                  </a:lnTo>
                  <a:lnTo>
                    <a:pt x="4713744" y="74307"/>
                  </a:lnTo>
                  <a:lnTo>
                    <a:pt x="4714100" y="74168"/>
                  </a:lnTo>
                  <a:lnTo>
                    <a:pt x="4714672" y="74002"/>
                  </a:lnTo>
                  <a:lnTo>
                    <a:pt x="4766564" y="60223"/>
                  </a:lnTo>
                  <a:lnTo>
                    <a:pt x="4767250" y="60096"/>
                  </a:lnTo>
                  <a:lnTo>
                    <a:pt x="4793945" y="55384"/>
                  </a:lnTo>
                  <a:lnTo>
                    <a:pt x="4821745" y="51663"/>
                  </a:lnTo>
                  <a:lnTo>
                    <a:pt x="4831905" y="50736"/>
                  </a:lnTo>
                  <a:lnTo>
                    <a:pt x="4833988" y="75933"/>
                  </a:lnTo>
                  <a:lnTo>
                    <a:pt x="4906797" y="31699"/>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049" name="Google Shape;3049;p109"/>
            <p:cNvPicPr preferRelativeResize="0"/>
            <p:nvPr/>
          </p:nvPicPr>
          <p:blipFill rotWithShape="1">
            <a:blip r:embed="rId13">
              <a:alphaModFix/>
            </a:blip>
            <a:srcRect b="0" l="0" r="0" t="0"/>
            <a:stretch/>
          </p:blipFill>
          <p:spPr>
            <a:xfrm>
              <a:off x="5242072" y="5438329"/>
              <a:ext cx="76200" cy="211845"/>
            </a:xfrm>
            <a:prstGeom prst="rect">
              <a:avLst/>
            </a:prstGeom>
            <a:noFill/>
            <a:ln>
              <a:noFill/>
            </a:ln>
          </p:spPr>
        </p:pic>
        <p:pic>
          <p:nvPicPr>
            <p:cNvPr id="3050" name="Google Shape;3050;p109"/>
            <p:cNvPicPr preferRelativeResize="0"/>
            <p:nvPr/>
          </p:nvPicPr>
          <p:blipFill rotWithShape="1">
            <a:blip r:embed="rId14">
              <a:alphaModFix/>
            </a:blip>
            <a:srcRect b="0" l="0" r="0" t="0"/>
            <a:stretch/>
          </p:blipFill>
          <p:spPr>
            <a:xfrm>
              <a:off x="8366760" y="2587752"/>
              <a:ext cx="1292352" cy="441960"/>
            </a:xfrm>
            <a:prstGeom prst="rect">
              <a:avLst/>
            </a:prstGeom>
            <a:noFill/>
            <a:ln>
              <a:noFill/>
            </a:ln>
          </p:spPr>
        </p:pic>
        <p:sp>
          <p:nvSpPr>
            <p:cNvPr id="3051" name="Google Shape;3051;p109"/>
            <p:cNvSpPr/>
            <p:nvPr/>
          </p:nvSpPr>
          <p:spPr>
            <a:xfrm>
              <a:off x="8403606" y="2625100"/>
              <a:ext cx="1163320" cy="313055"/>
            </a:xfrm>
            <a:custGeom>
              <a:rect b="b" l="l" r="r" t="t"/>
              <a:pathLst>
                <a:path extrusionOk="0" h="313055" w="1163320">
                  <a:moveTo>
                    <a:pt x="1163255" y="0"/>
                  </a:moveTo>
                  <a:lnTo>
                    <a:pt x="0" y="0"/>
                  </a:lnTo>
                  <a:lnTo>
                    <a:pt x="0" y="312606"/>
                  </a:lnTo>
                  <a:lnTo>
                    <a:pt x="1163255" y="312606"/>
                  </a:lnTo>
                  <a:lnTo>
                    <a:pt x="1163255"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52" name="Google Shape;3052;p109"/>
            <p:cNvSpPr/>
            <p:nvPr/>
          </p:nvSpPr>
          <p:spPr>
            <a:xfrm>
              <a:off x="9566863" y="2651315"/>
              <a:ext cx="266700" cy="76200"/>
            </a:xfrm>
            <a:custGeom>
              <a:rect b="b" l="l" r="r" t="t"/>
              <a:pathLst>
                <a:path extrusionOk="0" h="76200" w="266700">
                  <a:moveTo>
                    <a:pt x="190061" y="0"/>
                  </a:moveTo>
                  <a:lnTo>
                    <a:pt x="190061" y="76200"/>
                  </a:lnTo>
                  <a:lnTo>
                    <a:pt x="240861" y="50800"/>
                  </a:lnTo>
                  <a:lnTo>
                    <a:pt x="202761" y="50800"/>
                  </a:lnTo>
                  <a:lnTo>
                    <a:pt x="202761" y="25400"/>
                  </a:lnTo>
                  <a:lnTo>
                    <a:pt x="240861" y="25400"/>
                  </a:lnTo>
                  <a:lnTo>
                    <a:pt x="190061" y="0"/>
                  </a:lnTo>
                  <a:close/>
                </a:path>
                <a:path extrusionOk="0" h="76200" w="266700">
                  <a:moveTo>
                    <a:pt x="190061" y="25400"/>
                  </a:moveTo>
                  <a:lnTo>
                    <a:pt x="0" y="25400"/>
                  </a:lnTo>
                  <a:lnTo>
                    <a:pt x="0" y="50800"/>
                  </a:lnTo>
                  <a:lnTo>
                    <a:pt x="190061" y="50800"/>
                  </a:lnTo>
                  <a:lnTo>
                    <a:pt x="190061" y="25400"/>
                  </a:lnTo>
                  <a:close/>
                </a:path>
                <a:path extrusionOk="0" h="76200" w="266700">
                  <a:moveTo>
                    <a:pt x="240861" y="25400"/>
                  </a:moveTo>
                  <a:lnTo>
                    <a:pt x="202761" y="25400"/>
                  </a:lnTo>
                  <a:lnTo>
                    <a:pt x="202761" y="50800"/>
                  </a:lnTo>
                  <a:lnTo>
                    <a:pt x="240861" y="50800"/>
                  </a:lnTo>
                  <a:lnTo>
                    <a:pt x="266261" y="38100"/>
                  </a:lnTo>
                  <a:lnTo>
                    <a:pt x="240861" y="2540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053" name="Google Shape;3053;p109"/>
            <p:cNvPicPr preferRelativeResize="0"/>
            <p:nvPr/>
          </p:nvPicPr>
          <p:blipFill rotWithShape="1">
            <a:blip r:embed="rId15">
              <a:alphaModFix/>
            </a:blip>
            <a:srcRect b="0" l="0" r="0" t="0"/>
            <a:stretch/>
          </p:blipFill>
          <p:spPr>
            <a:xfrm>
              <a:off x="6108191" y="3925824"/>
              <a:ext cx="1972056" cy="432815"/>
            </a:xfrm>
            <a:prstGeom prst="rect">
              <a:avLst/>
            </a:prstGeom>
            <a:noFill/>
            <a:ln>
              <a:noFill/>
            </a:ln>
          </p:spPr>
        </p:pic>
        <p:sp>
          <p:nvSpPr>
            <p:cNvPr id="3054" name="Google Shape;3054;p109"/>
            <p:cNvSpPr/>
            <p:nvPr/>
          </p:nvSpPr>
          <p:spPr>
            <a:xfrm>
              <a:off x="6144920" y="3962523"/>
              <a:ext cx="1842770" cy="304165"/>
            </a:xfrm>
            <a:custGeom>
              <a:rect b="b" l="l" r="r" t="t"/>
              <a:pathLst>
                <a:path extrusionOk="0" h="304164" w="1842770">
                  <a:moveTo>
                    <a:pt x="1842343" y="0"/>
                  </a:moveTo>
                  <a:lnTo>
                    <a:pt x="0" y="0"/>
                  </a:lnTo>
                  <a:lnTo>
                    <a:pt x="0" y="304038"/>
                  </a:lnTo>
                  <a:lnTo>
                    <a:pt x="1842343" y="304038"/>
                  </a:lnTo>
                  <a:lnTo>
                    <a:pt x="1842343"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55" name="Google Shape;3055;p109"/>
            <p:cNvSpPr/>
            <p:nvPr/>
          </p:nvSpPr>
          <p:spPr>
            <a:xfrm>
              <a:off x="7997014" y="4114353"/>
              <a:ext cx="1857375" cy="76200"/>
            </a:xfrm>
            <a:custGeom>
              <a:rect b="b" l="l" r="r" t="t"/>
              <a:pathLst>
                <a:path extrusionOk="0" h="76200" w="1857375">
                  <a:moveTo>
                    <a:pt x="1781175" y="0"/>
                  </a:moveTo>
                  <a:lnTo>
                    <a:pt x="1781175" y="76200"/>
                  </a:lnTo>
                  <a:lnTo>
                    <a:pt x="1831975" y="50800"/>
                  </a:lnTo>
                  <a:lnTo>
                    <a:pt x="1793875" y="50800"/>
                  </a:lnTo>
                  <a:lnTo>
                    <a:pt x="1793875" y="25400"/>
                  </a:lnTo>
                  <a:lnTo>
                    <a:pt x="1831975" y="25400"/>
                  </a:lnTo>
                  <a:lnTo>
                    <a:pt x="1781175" y="0"/>
                  </a:lnTo>
                  <a:close/>
                </a:path>
                <a:path extrusionOk="0" h="76200" w="1857375">
                  <a:moveTo>
                    <a:pt x="1781175" y="25400"/>
                  </a:moveTo>
                  <a:lnTo>
                    <a:pt x="0" y="25400"/>
                  </a:lnTo>
                  <a:lnTo>
                    <a:pt x="0" y="50800"/>
                  </a:lnTo>
                  <a:lnTo>
                    <a:pt x="1781175" y="50800"/>
                  </a:lnTo>
                  <a:lnTo>
                    <a:pt x="1781175" y="25400"/>
                  </a:lnTo>
                  <a:close/>
                </a:path>
                <a:path extrusionOk="0" h="76200" w="1857375">
                  <a:moveTo>
                    <a:pt x="1831975" y="25400"/>
                  </a:moveTo>
                  <a:lnTo>
                    <a:pt x="1793875" y="25400"/>
                  </a:lnTo>
                  <a:lnTo>
                    <a:pt x="1793875" y="50800"/>
                  </a:lnTo>
                  <a:lnTo>
                    <a:pt x="1831975" y="50800"/>
                  </a:lnTo>
                  <a:lnTo>
                    <a:pt x="1857375" y="38100"/>
                  </a:lnTo>
                  <a:lnTo>
                    <a:pt x="1831975" y="2540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056" name="Google Shape;3056;p109"/>
          <p:cNvSpPr txBox="1"/>
          <p:nvPr/>
        </p:nvSpPr>
        <p:spPr>
          <a:xfrm>
            <a:off x="6239327" y="1005839"/>
            <a:ext cx="1546225" cy="482600"/>
          </a:xfrm>
          <a:prstGeom prst="rect">
            <a:avLst/>
          </a:prstGeom>
          <a:noFill/>
          <a:ln>
            <a:noFill/>
          </a:ln>
        </p:spPr>
        <p:txBody>
          <a:bodyPr anchorCtr="0" anchor="t" bIns="0" lIns="0" spcFirstLastPara="1" rIns="0" wrap="square" tIns="12700">
            <a:spAutoFit/>
          </a:bodyPr>
          <a:lstStyle/>
          <a:p>
            <a:pPr indent="0" lvl="0" marL="12700" marR="5080" rtl="0" algn="l">
              <a:lnSpc>
                <a:spcPct val="136400"/>
              </a:lnSpc>
              <a:spcBef>
                <a:spcPts val="0"/>
              </a:spcBef>
              <a:spcAft>
                <a:spcPts val="0"/>
              </a:spcAft>
              <a:buClr>
                <a:srgbClr val="262626"/>
              </a:buClr>
              <a:buSzPts val="1100"/>
              <a:buFont typeface="Calibri"/>
              <a:buNone/>
            </a:pPr>
            <a:r>
              <a:rPr b="1" i="0" lang="en-US" sz="1100" u="none" cap="none" strike="noStrike">
                <a:solidFill>
                  <a:srgbClr val="262626"/>
                </a:solidFill>
                <a:latin typeface="Calibri"/>
                <a:ea typeface="Calibri"/>
                <a:cs typeface="Calibri"/>
                <a:sym typeface="Calibri"/>
              </a:rPr>
              <a:t>MEASURE</a:t>
            </a:r>
            <a:r>
              <a:rPr b="0" i="0" lang="en-US" sz="1100" u="none" cap="none" strike="noStrike">
                <a:solidFill>
                  <a:srgbClr val="262626"/>
                </a:solidFill>
                <a:latin typeface="Calibri"/>
                <a:ea typeface="Calibri"/>
                <a:cs typeface="Calibri"/>
                <a:sym typeface="Calibri"/>
              </a:rPr>
              <a:t>: </a:t>
            </a:r>
            <a:r>
              <a:rPr b="1" i="0" lang="en-US" sz="1100" u="none" cap="none" strike="noStrike">
                <a:solidFill>
                  <a:srgbClr val="E6AF00"/>
                </a:solidFill>
                <a:latin typeface="Calibri"/>
                <a:ea typeface="Calibri"/>
                <a:cs typeface="Calibri"/>
                <a:sym typeface="Calibri"/>
              </a:rPr>
              <a:t>Total Customers  </a:t>
            </a:r>
            <a:r>
              <a:rPr b="1" i="0" lang="en-US" sz="1100" u="none" cap="none" strike="noStrike">
                <a:solidFill>
                  <a:srgbClr val="262626"/>
                </a:solidFill>
                <a:latin typeface="Calibri"/>
                <a:ea typeface="Calibri"/>
                <a:cs typeface="Calibri"/>
                <a:sym typeface="Calibri"/>
              </a:rPr>
              <a:t>FILTER CONTEXT</a:t>
            </a:r>
            <a:r>
              <a:rPr b="0" i="0" lang="en-US" sz="1100" u="none" cap="none" strike="noStrike">
                <a:solidFill>
                  <a:srgbClr val="262626"/>
                </a:solidFill>
                <a:latin typeface="Calibri"/>
                <a:ea typeface="Calibri"/>
                <a:cs typeface="Calibri"/>
                <a:sym typeface="Calibri"/>
              </a:rPr>
              <a:t>:</a:t>
            </a:r>
            <a:endParaRPr b="0" i="0" sz="1100" u="none" cap="none" strike="noStrike">
              <a:solidFill>
                <a:srgbClr val="000000"/>
              </a:solidFill>
              <a:latin typeface="Calibri"/>
              <a:ea typeface="Calibri"/>
              <a:cs typeface="Calibri"/>
              <a:sym typeface="Calibri"/>
            </a:endParaRPr>
          </a:p>
        </p:txBody>
      </p:sp>
      <p:sp>
        <p:nvSpPr>
          <p:cNvPr id="3057" name="Google Shape;3057;p109"/>
          <p:cNvSpPr txBox="1"/>
          <p:nvPr/>
        </p:nvSpPr>
        <p:spPr>
          <a:xfrm>
            <a:off x="6239327" y="1499615"/>
            <a:ext cx="2373630" cy="193040"/>
          </a:xfrm>
          <a:prstGeom prst="rect">
            <a:avLst/>
          </a:prstGeom>
          <a:noFill/>
          <a:ln>
            <a:noFill/>
          </a:ln>
        </p:spPr>
        <p:txBody>
          <a:bodyPr anchorCtr="0" anchor="t" bIns="0" lIns="0" spcFirstLastPara="1" rIns="0" wrap="square" tIns="12700">
            <a:spAutoFit/>
          </a:bodyPr>
          <a:lstStyle/>
          <a:p>
            <a:pPr indent="-285750" lvl="0" marL="298450" marR="0" rtl="0" algn="l">
              <a:lnSpc>
                <a:spcPct val="100000"/>
              </a:lnSpc>
              <a:spcBef>
                <a:spcPts val="0"/>
              </a:spcBef>
              <a:spcAft>
                <a:spcPts val="0"/>
              </a:spcAft>
              <a:buClr>
                <a:srgbClr val="262626"/>
              </a:buClr>
              <a:buSzPts val="1100"/>
              <a:buFont typeface="Arial"/>
              <a:buChar char="•"/>
            </a:pPr>
            <a:r>
              <a:rPr b="0" i="1" lang="en-US" sz="1100" u="none" cap="none" strike="noStrike">
                <a:solidFill>
                  <a:srgbClr val="262626"/>
                </a:solidFill>
                <a:latin typeface="Calibri"/>
                <a:ea typeface="Calibri"/>
                <a:cs typeface="Calibri"/>
                <a:sym typeface="Calibri"/>
              </a:rPr>
              <a:t>Calendar[</a:t>
            </a:r>
            <a:r>
              <a:rPr b="1" i="1" lang="en-US" sz="1100" u="none" cap="none" strike="noStrike">
                <a:solidFill>
                  <a:srgbClr val="262626"/>
                </a:solidFill>
                <a:latin typeface="Calibri"/>
                <a:ea typeface="Calibri"/>
                <a:cs typeface="Calibri"/>
                <a:sym typeface="Calibri"/>
              </a:rPr>
              <a:t>Date</a:t>
            </a:r>
            <a:r>
              <a:rPr b="0" i="1" lang="en-US" sz="1100" u="none" cap="none" strike="noStrike">
                <a:solidFill>
                  <a:srgbClr val="262626"/>
                </a:solidFill>
                <a:latin typeface="Calibri"/>
                <a:ea typeface="Calibri"/>
                <a:cs typeface="Calibri"/>
                <a:sym typeface="Calibri"/>
              </a:rPr>
              <a:t>] </a:t>
            </a:r>
            <a:r>
              <a:rPr b="0" i="0" lang="en-US" sz="1100" u="none" cap="none" strike="noStrike">
                <a:solidFill>
                  <a:srgbClr val="262626"/>
                </a:solidFill>
                <a:latin typeface="Calibri"/>
                <a:ea typeface="Calibri"/>
                <a:cs typeface="Calibri"/>
                <a:sym typeface="Calibri"/>
              </a:rPr>
              <a:t>= </a:t>
            </a:r>
            <a:r>
              <a:rPr b="1" i="0" lang="en-US" sz="1100" u="none" cap="none" strike="noStrike">
                <a:solidFill>
                  <a:srgbClr val="E6AF00"/>
                </a:solidFill>
                <a:latin typeface="Calibri"/>
                <a:ea typeface="Calibri"/>
                <a:cs typeface="Calibri"/>
                <a:sym typeface="Calibri"/>
              </a:rPr>
              <a:t>September 26</a:t>
            </a:r>
            <a:r>
              <a:rPr b="0" i="0" lang="en-US" sz="1050" u="none" cap="none" strike="noStrike">
                <a:solidFill>
                  <a:srgbClr val="E6AF00"/>
                </a:solidFill>
                <a:latin typeface="Calibri"/>
                <a:ea typeface="Calibri"/>
                <a:cs typeface="Calibri"/>
                <a:sym typeface="Calibri"/>
              </a:rPr>
              <a:t>, </a:t>
            </a:r>
            <a:r>
              <a:rPr b="1" i="0" lang="en-US" sz="1100" u="none" cap="none" strike="noStrike">
                <a:solidFill>
                  <a:srgbClr val="E6AF00"/>
                </a:solidFill>
                <a:latin typeface="Calibri"/>
                <a:ea typeface="Calibri"/>
                <a:cs typeface="Calibri"/>
                <a:sym typeface="Calibri"/>
              </a:rPr>
              <a:t>2021</a:t>
            </a:r>
            <a:endParaRPr b="0" i="0" sz="1100" u="none" cap="none" strike="noStrike">
              <a:solidFill>
                <a:srgbClr val="000000"/>
              </a:solidFill>
              <a:latin typeface="Calibri"/>
              <a:ea typeface="Calibri"/>
              <a:cs typeface="Calibri"/>
              <a:sym typeface="Calibri"/>
            </a:endParaRPr>
          </a:p>
        </p:txBody>
      </p:sp>
      <p:sp>
        <p:nvSpPr>
          <p:cNvPr id="3058" name="Google Shape;3058;p109"/>
          <p:cNvSpPr txBox="1"/>
          <p:nvPr/>
        </p:nvSpPr>
        <p:spPr>
          <a:xfrm>
            <a:off x="9945458" y="2572511"/>
            <a:ext cx="1896745" cy="534670"/>
          </a:xfrm>
          <a:prstGeom prst="rect">
            <a:avLst/>
          </a:prstGeom>
          <a:noFill/>
          <a:ln>
            <a:noFill/>
          </a:ln>
        </p:spPr>
        <p:txBody>
          <a:bodyPr anchorCtr="0" anchor="t" bIns="0" lIns="0" spcFirstLastPara="1" rIns="0" wrap="square" tIns="9525">
            <a:spAutoFit/>
          </a:bodyPr>
          <a:lstStyle/>
          <a:p>
            <a:pPr indent="0" lvl="0" marL="12700" marR="5080" rtl="0" algn="l">
              <a:lnSpc>
                <a:spcPct val="101800"/>
              </a:lnSpc>
              <a:spcBef>
                <a:spcPts val="0"/>
              </a:spcBef>
              <a:spcAft>
                <a:spcPts val="0"/>
              </a:spcAft>
              <a:buClr>
                <a:srgbClr val="262626"/>
              </a:buClr>
              <a:buSzPts val="1100"/>
              <a:buFont typeface="Calibri"/>
              <a:buNone/>
            </a:pPr>
            <a:r>
              <a:rPr b="0" i="0" lang="en-US" sz="1100" u="none" cap="none" strike="noStrike">
                <a:solidFill>
                  <a:srgbClr val="262626"/>
                </a:solidFill>
                <a:latin typeface="Calibri"/>
                <a:ea typeface="Calibri"/>
                <a:cs typeface="Calibri"/>
                <a:sym typeface="Calibri"/>
              </a:rPr>
              <a:t>This is </a:t>
            </a:r>
            <a:r>
              <a:rPr b="1" i="0" lang="en-US" sz="1100" u="none" cap="none" strike="noStrike">
                <a:solidFill>
                  <a:srgbClr val="262626"/>
                </a:solidFill>
                <a:latin typeface="Calibri"/>
                <a:ea typeface="Calibri"/>
                <a:cs typeface="Calibri"/>
                <a:sym typeface="Calibri"/>
              </a:rPr>
              <a:t>a page-level filter</a:t>
            </a:r>
            <a:r>
              <a:rPr b="0" i="0" lang="en-US" sz="1100" u="none" cap="none" strike="noStrike">
                <a:solidFill>
                  <a:srgbClr val="262626"/>
                </a:solidFill>
                <a:latin typeface="Calibri"/>
                <a:ea typeface="Calibri"/>
                <a:cs typeface="Calibri"/>
                <a:sym typeface="Calibri"/>
              </a:rPr>
              <a:t>, which  impacts </a:t>
            </a:r>
            <a:r>
              <a:rPr b="1" i="0" lang="en-US" sz="1100" u="none" cap="none" strike="noStrike">
                <a:solidFill>
                  <a:srgbClr val="262626"/>
                </a:solidFill>
                <a:latin typeface="Calibri"/>
                <a:ea typeface="Calibri"/>
                <a:cs typeface="Calibri"/>
                <a:sym typeface="Calibri"/>
              </a:rPr>
              <a:t>ALL </a:t>
            </a:r>
            <a:r>
              <a:rPr b="0" i="0" lang="en-US" sz="1100" u="none" cap="none" strike="noStrike">
                <a:solidFill>
                  <a:srgbClr val="262626"/>
                </a:solidFill>
                <a:latin typeface="Calibri"/>
                <a:ea typeface="Calibri"/>
                <a:cs typeface="Calibri"/>
                <a:sym typeface="Calibri"/>
              </a:rPr>
              <a:t>visuals on this report  page </a:t>
            </a:r>
            <a:r>
              <a:rPr b="0" i="1" lang="en-US" sz="1100" u="none" cap="none" strike="noStrike">
                <a:solidFill>
                  <a:srgbClr val="262626"/>
                </a:solidFill>
                <a:latin typeface="Calibri"/>
                <a:ea typeface="Calibri"/>
                <a:cs typeface="Calibri"/>
                <a:sym typeface="Calibri"/>
              </a:rPr>
              <a:t>(more on this later!)</a:t>
            </a:r>
            <a:endParaRPr b="0" i="0" sz="1100" u="none" cap="none" strike="noStrike">
              <a:solidFill>
                <a:srgbClr val="000000"/>
              </a:solidFill>
              <a:latin typeface="Calibri"/>
              <a:ea typeface="Calibri"/>
              <a:cs typeface="Calibri"/>
              <a:sym typeface="Calibri"/>
            </a:endParaRPr>
          </a:p>
        </p:txBody>
      </p:sp>
      <p:sp>
        <p:nvSpPr>
          <p:cNvPr id="3059" name="Google Shape;3059;p109"/>
          <p:cNvSpPr txBox="1"/>
          <p:nvPr/>
        </p:nvSpPr>
        <p:spPr>
          <a:xfrm>
            <a:off x="9954983" y="3977640"/>
            <a:ext cx="1907539" cy="1168400"/>
          </a:xfrm>
          <a:prstGeom prst="rect">
            <a:avLst/>
          </a:prstGeom>
          <a:noFill/>
          <a:ln>
            <a:noFill/>
          </a:ln>
        </p:spPr>
        <p:txBody>
          <a:bodyPr anchorCtr="0" anchor="t" bIns="0" lIns="0" spcFirstLastPara="1" rIns="0" wrap="square" tIns="12700">
            <a:spAutoFit/>
          </a:bodyPr>
          <a:lstStyle/>
          <a:p>
            <a:pPr indent="0" lvl="0" marL="12700" marR="187960" rtl="0" algn="l">
              <a:lnSpc>
                <a:spcPct val="136400"/>
              </a:lnSpc>
              <a:spcBef>
                <a:spcPts val="0"/>
              </a:spcBef>
              <a:spcAft>
                <a:spcPts val="0"/>
              </a:spcAft>
              <a:buClr>
                <a:srgbClr val="262626"/>
              </a:buClr>
              <a:buSzPts val="1100"/>
              <a:buFont typeface="Calibri"/>
              <a:buNone/>
            </a:pPr>
            <a:r>
              <a:rPr b="1" i="0" lang="en-US" sz="1100" u="none" cap="none" strike="noStrike">
                <a:solidFill>
                  <a:srgbClr val="262626"/>
                </a:solidFill>
                <a:latin typeface="Calibri"/>
                <a:ea typeface="Calibri"/>
                <a:cs typeface="Calibri"/>
                <a:sym typeface="Calibri"/>
              </a:rPr>
              <a:t>COLUMN</a:t>
            </a:r>
            <a:r>
              <a:rPr b="0" i="0" lang="en-US" sz="1100" u="none" cap="none" strike="noStrike">
                <a:solidFill>
                  <a:srgbClr val="262626"/>
                </a:solidFill>
                <a:latin typeface="Calibri"/>
                <a:ea typeface="Calibri"/>
                <a:cs typeface="Calibri"/>
                <a:sym typeface="Calibri"/>
              </a:rPr>
              <a:t>: </a:t>
            </a:r>
            <a:r>
              <a:rPr b="1" i="0" lang="en-US" sz="1100" u="none" cap="none" strike="noStrike">
                <a:solidFill>
                  <a:srgbClr val="E6AF00"/>
                </a:solidFill>
                <a:latin typeface="Calibri"/>
                <a:ea typeface="Calibri"/>
                <a:cs typeface="Calibri"/>
                <a:sym typeface="Calibri"/>
              </a:rPr>
              <a:t>Customer Full Name  </a:t>
            </a:r>
            <a:r>
              <a:rPr b="1" i="0" lang="en-US" sz="1100" u="none" cap="none" strike="noStrike">
                <a:solidFill>
                  <a:srgbClr val="262626"/>
                </a:solidFill>
                <a:latin typeface="Calibri"/>
                <a:ea typeface="Calibri"/>
                <a:cs typeface="Calibri"/>
                <a:sym typeface="Calibri"/>
              </a:rPr>
              <a:t>FILTER CONTEXT:</a:t>
            </a:r>
            <a:endParaRPr b="0" i="0" sz="1100" u="none" cap="none" strike="noStrike">
              <a:solidFill>
                <a:srgbClr val="000000"/>
              </a:solidFill>
              <a:latin typeface="Calibri"/>
              <a:ea typeface="Calibri"/>
              <a:cs typeface="Calibri"/>
              <a:sym typeface="Calibri"/>
            </a:endParaRPr>
          </a:p>
          <a:p>
            <a:pPr indent="-285750" lvl="0" marL="298450" marR="0" rtl="0" algn="l">
              <a:lnSpc>
                <a:spcPct val="119090"/>
              </a:lnSpc>
              <a:spcBef>
                <a:spcPts val="260"/>
              </a:spcBef>
              <a:spcAft>
                <a:spcPts val="0"/>
              </a:spcAft>
              <a:buClr>
                <a:srgbClr val="262626"/>
              </a:buClr>
              <a:buSzPts val="1100"/>
              <a:buFont typeface="Arial"/>
              <a:buChar char="•"/>
            </a:pPr>
            <a:r>
              <a:rPr b="0" i="1" lang="en-US" sz="1100" u="none" cap="none" strike="noStrike">
                <a:solidFill>
                  <a:srgbClr val="262626"/>
                </a:solidFill>
                <a:latin typeface="Calibri"/>
                <a:ea typeface="Calibri"/>
                <a:cs typeface="Calibri"/>
                <a:sym typeface="Calibri"/>
              </a:rPr>
              <a:t>Calendar[</a:t>
            </a:r>
            <a:r>
              <a:rPr b="1" i="1" lang="en-US" sz="1100" u="none" cap="none" strike="noStrike">
                <a:solidFill>
                  <a:srgbClr val="262626"/>
                </a:solidFill>
                <a:latin typeface="Calibri"/>
                <a:ea typeface="Calibri"/>
                <a:cs typeface="Calibri"/>
                <a:sym typeface="Calibri"/>
              </a:rPr>
              <a:t>Year</a:t>
            </a:r>
            <a:r>
              <a:rPr b="0" i="1" lang="en-US" sz="1100" u="none" cap="none" strike="noStrike">
                <a:solidFill>
                  <a:srgbClr val="262626"/>
                </a:solidFill>
                <a:latin typeface="Calibri"/>
                <a:ea typeface="Calibri"/>
                <a:cs typeface="Calibri"/>
                <a:sym typeface="Calibri"/>
              </a:rPr>
              <a:t>] </a:t>
            </a:r>
            <a:r>
              <a:rPr b="0" i="0" lang="en-US" sz="1100" u="none" cap="none" strike="noStrike">
                <a:solidFill>
                  <a:srgbClr val="262626"/>
                </a:solidFill>
                <a:latin typeface="Calibri"/>
                <a:ea typeface="Calibri"/>
                <a:cs typeface="Calibri"/>
                <a:sym typeface="Calibri"/>
              </a:rPr>
              <a:t>= </a:t>
            </a:r>
            <a:r>
              <a:rPr b="1" i="0" lang="en-US" sz="1100" u="none" cap="none" strike="noStrike">
                <a:solidFill>
                  <a:srgbClr val="E6AF00"/>
                </a:solidFill>
                <a:latin typeface="Calibri"/>
                <a:ea typeface="Calibri"/>
                <a:cs typeface="Calibri"/>
                <a:sym typeface="Calibri"/>
              </a:rPr>
              <a:t>2021 </a:t>
            </a:r>
            <a:r>
              <a:rPr b="0" i="1" lang="en-US" sz="1100" u="none" cap="none" strike="noStrike">
                <a:solidFill>
                  <a:srgbClr val="262626"/>
                </a:solidFill>
                <a:latin typeface="Calibri"/>
                <a:ea typeface="Calibri"/>
                <a:cs typeface="Calibri"/>
                <a:sym typeface="Calibri"/>
              </a:rPr>
              <a:t>or</a:t>
            </a:r>
            <a:endParaRPr b="0" i="0" sz="1100" u="none" cap="none" strike="noStrike">
              <a:solidFill>
                <a:srgbClr val="000000"/>
              </a:solidFill>
              <a:latin typeface="Calibri"/>
              <a:ea typeface="Calibri"/>
              <a:cs typeface="Calibri"/>
              <a:sym typeface="Calibri"/>
            </a:endParaRPr>
          </a:p>
          <a:p>
            <a:pPr indent="0" lvl="0" marL="298450" marR="0" rtl="0" algn="l">
              <a:lnSpc>
                <a:spcPct val="113636"/>
              </a:lnSpc>
              <a:spcBef>
                <a:spcPts val="0"/>
              </a:spcBef>
              <a:spcAft>
                <a:spcPts val="0"/>
              </a:spcAft>
              <a:buClr>
                <a:srgbClr val="E6AF00"/>
              </a:buClr>
              <a:buSzPts val="1100"/>
              <a:buFont typeface="Calibri"/>
              <a:buNone/>
            </a:pPr>
            <a:r>
              <a:rPr b="1" i="0" lang="en-US" sz="1100" u="none" cap="none" strike="noStrike">
                <a:solidFill>
                  <a:srgbClr val="E6AF00"/>
                </a:solidFill>
                <a:latin typeface="Calibri"/>
                <a:ea typeface="Calibri"/>
                <a:cs typeface="Calibri"/>
                <a:sym typeface="Calibri"/>
              </a:rPr>
              <a:t>2022</a:t>
            </a:r>
            <a:endParaRPr b="0" i="0" sz="1100" u="none" cap="none" strike="noStrike">
              <a:solidFill>
                <a:srgbClr val="000000"/>
              </a:solidFill>
              <a:latin typeface="Calibri"/>
              <a:ea typeface="Calibri"/>
              <a:cs typeface="Calibri"/>
              <a:sym typeface="Calibri"/>
            </a:endParaRPr>
          </a:p>
          <a:p>
            <a:pPr indent="-285750" lvl="0" marL="298450" marR="0" rtl="0" algn="l">
              <a:lnSpc>
                <a:spcPct val="114545"/>
              </a:lnSpc>
              <a:spcBef>
                <a:spcPts val="0"/>
              </a:spcBef>
              <a:spcAft>
                <a:spcPts val="0"/>
              </a:spcAft>
              <a:buClr>
                <a:srgbClr val="262626"/>
              </a:buClr>
              <a:buSzPts val="1100"/>
              <a:buFont typeface="Arial"/>
              <a:buChar char="•"/>
            </a:pPr>
            <a:r>
              <a:rPr b="0" i="1" lang="en-US" sz="1100" u="none" cap="none" strike="noStrike">
                <a:solidFill>
                  <a:srgbClr val="262626"/>
                </a:solidFill>
                <a:latin typeface="Calibri"/>
                <a:ea typeface="Calibri"/>
                <a:cs typeface="Calibri"/>
                <a:sym typeface="Calibri"/>
              </a:rPr>
              <a:t>Customer[</a:t>
            </a:r>
            <a:r>
              <a:rPr b="1" i="1" lang="en-US" sz="1100" u="none" cap="none" strike="noStrike">
                <a:solidFill>
                  <a:srgbClr val="262626"/>
                </a:solidFill>
                <a:latin typeface="Calibri"/>
                <a:ea typeface="Calibri"/>
                <a:cs typeface="Calibri"/>
                <a:sym typeface="Calibri"/>
              </a:rPr>
              <a:t>Full Name</a:t>
            </a:r>
            <a:r>
              <a:rPr b="0" i="1" lang="en-US" sz="1100" u="none" cap="none" strike="noStrike">
                <a:solidFill>
                  <a:srgbClr val="262626"/>
                </a:solidFill>
                <a:latin typeface="Calibri"/>
                <a:ea typeface="Calibri"/>
                <a:cs typeface="Calibri"/>
                <a:sym typeface="Calibri"/>
              </a:rPr>
              <a:t>] </a:t>
            </a:r>
            <a:r>
              <a:rPr b="0" i="0" lang="en-US" sz="1100" u="none" cap="none" strike="noStrike">
                <a:solidFill>
                  <a:srgbClr val="262626"/>
                </a:solidFill>
                <a:latin typeface="Calibri"/>
                <a:ea typeface="Calibri"/>
                <a:cs typeface="Calibri"/>
                <a:sym typeface="Calibri"/>
              </a:rPr>
              <a:t>= </a:t>
            </a:r>
            <a:r>
              <a:rPr b="1" i="0" lang="en-US" sz="1100" u="none" cap="none" strike="noStrike">
                <a:solidFill>
                  <a:srgbClr val="E6AF00"/>
                </a:solidFill>
                <a:latin typeface="Calibri"/>
                <a:ea typeface="Calibri"/>
                <a:cs typeface="Calibri"/>
                <a:sym typeface="Calibri"/>
              </a:rPr>
              <a:t>Top 1</a:t>
            </a:r>
            <a:endParaRPr b="0" i="0" sz="1100" u="none" cap="none" strike="noStrike">
              <a:solidFill>
                <a:srgbClr val="000000"/>
              </a:solidFill>
              <a:latin typeface="Calibri"/>
              <a:ea typeface="Calibri"/>
              <a:cs typeface="Calibri"/>
              <a:sym typeface="Calibri"/>
            </a:endParaRPr>
          </a:p>
          <a:p>
            <a:pPr indent="0" lvl="0" marL="298450" marR="0" rtl="0" algn="l">
              <a:lnSpc>
                <a:spcPct val="100000"/>
              </a:lnSpc>
              <a:spcBef>
                <a:spcPts val="0"/>
              </a:spcBef>
              <a:spcAft>
                <a:spcPts val="0"/>
              </a:spcAft>
              <a:buClr>
                <a:srgbClr val="E6AF00"/>
              </a:buClr>
              <a:buSzPts val="1100"/>
              <a:buFont typeface="Calibri"/>
              <a:buNone/>
            </a:pPr>
            <a:r>
              <a:rPr b="1" i="0" lang="en-US" sz="1100" u="none" cap="none" strike="noStrike">
                <a:solidFill>
                  <a:srgbClr val="E6AF00"/>
                </a:solidFill>
                <a:latin typeface="Calibri"/>
                <a:ea typeface="Calibri"/>
                <a:cs typeface="Calibri"/>
                <a:sym typeface="Calibri"/>
              </a:rPr>
              <a:t>by Total Revenue</a:t>
            </a:r>
            <a:endParaRPr b="0" i="0" sz="1100" u="none" cap="none" strike="noStrike">
              <a:solidFill>
                <a:srgbClr val="000000"/>
              </a:solidFill>
              <a:latin typeface="Calibri"/>
              <a:ea typeface="Calibri"/>
              <a:cs typeface="Calibri"/>
              <a:sym typeface="Calibri"/>
            </a:endParaRPr>
          </a:p>
        </p:txBody>
      </p:sp>
      <p:grpSp>
        <p:nvGrpSpPr>
          <p:cNvPr id="3060" name="Google Shape;3060;p109"/>
          <p:cNvGrpSpPr/>
          <p:nvPr/>
        </p:nvGrpSpPr>
        <p:grpSpPr>
          <a:xfrm>
            <a:off x="11458578" y="174170"/>
            <a:ext cx="548640" cy="548640"/>
            <a:chOff x="11458578" y="174170"/>
            <a:chExt cx="548640" cy="548640"/>
          </a:xfrm>
        </p:grpSpPr>
        <p:sp>
          <p:nvSpPr>
            <p:cNvPr id="3061" name="Google Shape;3061;p109"/>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62" name="Google Shape;3062;p109"/>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063" name="Google Shape;3063;p109"/>
            <p:cNvPicPr preferRelativeResize="0"/>
            <p:nvPr/>
          </p:nvPicPr>
          <p:blipFill rotWithShape="1">
            <a:blip r:embed="rId16">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9" name="Shape 259"/>
        <p:cNvGrpSpPr/>
        <p:nvPr/>
      </p:nvGrpSpPr>
      <p:grpSpPr>
        <a:xfrm>
          <a:off x="0" y="0"/>
          <a:ext cx="0" cy="0"/>
          <a:chOff x="0" y="0"/>
          <a:chExt cx="0" cy="0"/>
        </a:xfrm>
      </p:grpSpPr>
      <p:grpSp>
        <p:nvGrpSpPr>
          <p:cNvPr id="260" name="Google Shape;260;p11"/>
          <p:cNvGrpSpPr/>
          <p:nvPr/>
        </p:nvGrpSpPr>
        <p:grpSpPr>
          <a:xfrm>
            <a:off x="548640" y="1466088"/>
            <a:ext cx="3197352" cy="3020568"/>
            <a:chOff x="548640" y="1466088"/>
            <a:chExt cx="3197352" cy="3020568"/>
          </a:xfrm>
        </p:grpSpPr>
        <p:pic>
          <p:nvPicPr>
            <p:cNvPr id="261" name="Google Shape;261;p11"/>
            <p:cNvPicPr preferRelativeResize="0"/>
            <p:nvPr/>
          </p:nvPicPr>
          <p:blipFill rotWithShape="1">
            <a:blip r:embed="rId3">
              <a:alphaModFix/>
            </a:blip>
            <a:srcRect b="0" l="0" r="0" t="0"/>
            <a:stretch/>
          </p:blipFill>
          <p:spPr>
            <a:xfrm>
              <a:off x="548640" y="1466088"/>
              <a:ext cx="3197352" cy="3020568"/>
            </a:xfrm>
            <a:prstGeom prst="rect">
              <a:avLst/>
            </a:prstGeom>
            <a:noFill/>
            <a:ln>
              <a:noFill/>
            </a:ln>
          </p:spPr>
        </p:pic>
        <p:pic>
          <p:nvPicPr>
            <p:cNvPr id="262" name="Google Shape;262;p11"/>
            <p:cNvPicPr preferRelativeResize="0"/>
            <p:nvPr/>
          </p:nvPicPr>
          <p:blipFill rotWithShape="1">
            <a:blip r:embed="rId4">
              <a:alphaModFix/>
            </a:blip>
            <a:srcRect b="0" l="0" r="0" t="0"/>
            <a:stretch/>
          </p:blipFill>
          <p:spPr>
            <a:xfrm>
              <a:off x="573458" y="1491366"/>
              <a:ext cx="3092168" cy="2916935"/>
            </a:xfrm>
            <a:prstGeom prst="rect">
              <a:avLst/>
            </a:prstGeom>
            <a:noFill/>
            <a:ln>
              <a:noFill/>
            </a:ln>
          </p:spPr>
        </p:pic>
      </p:grpSp>
      <p:grpSp>
        <p:nvGrpSpPr>
          <p:cNvPr id="263" name="Google Shape;263;p11"/>
          <p:cNvGrpSpPr/>
          <p:nvPr/>
        </p:nvGrpSpPr>
        <p:grpSpPr>
          <a:xfrm>
            <a:off x="8424671" y="1423416"/>
            <a:ext cx="3191255" cy="3075431"/>
            <a:chOff x="8424671" y="1423416"/>
            <a:chExt cx="3191255" cy="3075431"/>
          </a:xfrm>
        </p:grpSpPr>
        <p:pic>
          <p:nvPicPr>
            <p:cNvPr id="264" name="Google Shape;264;p11"/>
            <p:cNvPicPr preferRelativeResize="0"/>
            <p:nvPr/>
          </p:nvPicPr>
          <p:blipFill rotWithShape="1">
            <a:blip r:embed="rId5">
              <a:alphaModFix/>
            </a:blip>
            <a:srcRect b="0" l="0" r="0" t="0"/>
            <a:stretch/>
          </p:blipFill>
          <p:spPr>
            <a:xfrm>
              <a:off x="8424671" y="1423416"/>
              <a:ext cx="3191255" cy="3075431"/>
            </a:xfrm>
            <a:prstGeom prst="rect">
              <a:avLst/>
            </a:prstGeom>
            <a:noFill/>
            <a:ln>
              <a:noFill/>
            </a:ln>
          </p:spPr>
        </p:pic>
        <p:pic>
          <p:nvPicPr>
            <p:cNvPr id="265" name="Google Shape;265;p11"/>
            <p:cNvPicPr preferRelativeResize="0"/>
            <p:nvPr/>
          </p:nvPicPr>
          <p:blipFill rotWithShape="1">
            <a:blip r:embed="rId6">
              <a:alphaModFix/>
            </a:blip>
            <a:srcRect b="0" l="0" r="0" t="0"/>
            <a:stretch/>
          </p:blipFill>
          <p:spPr>
            <a:xfrm>
              <a:off x="8449937" y="1448032"/>
              <a:ext cx="3085816" cy="2971800"/>
            </a:xfrm>
            <a:prstGeom prst="rect">
              <a:avLst/>
            </a:prstGeom>
            <a:noFill/>
            <a:ln>
              <a:noFill/>
            </a:ln>
          </p:spPr>
        </p:pic>
      </p:grpSp>
      <p:grpSp>
        <p:nvGrpSpPr>
          <p:cNvPr id="266" name="Google Shape;266;p11"/>
          <p:cNvGrpSpPr/>
          <p:nvPr/>
        </p:nvGrpSpPr>
        <p:grpSpPr>
          <a:xfrm>
            <a:off x="4486655" y="1414272"/>
            <a:ext cx="3188207" cy="3075432"/>
            <a:chOff x="4486655" y="1414272"/>
            <a:chExt cx="3188207" cy="3075432"/>
          </a:xfrm>
        </p:grpSpPr>
        <p:pic>
          <p:nvPicPr>
            <p:cNvPr id="267" name="Google Shape;267;p11"/>
            <p:cNvPicPr preferRelativeResize="0"/>
            <p:nvPr/>
          </p:nvPicPr>
          <p:blipFill rotWithShape="1">
            <a:blip r:embed="rId7">
              <a:alphaModFix/>
            </a:blip>
            <a:srcRect b="0" l="0" r="0" t="0"/>
            <a:stretch/>
          </p:blipFill>
          <p:spPr>
            <a:xfrm>
              <a:off x="4486655" y="1414272"/>
              <a:ext cx="3188207" cy="3075432"/>
            </a:xfrm>
            <a:prstGeom prst="rect">
              <a:avLst/>
            </a:prstGeom>
            <a:noFill/>
            <a:ln>
              <a:noFill/>
            </a:ln>
          </p:spPr>
        </p:pic>
        <p:pic>
          <p:nvPicPr>
            <p:cNvPr id="268" name="Google Shape;268;p11"/>
            <p:cNvPicPr preferRelativeResize="0"/>
            <p:nvPr/>
          </p:nvPicPr>
          <p:blipFill rotWithShape="1">
            <a:blip r:embed="rId8">
              <a:alphaModFix/>
            </a:blip>
            <a:srcRect b="0" l="0" r="0" t="0"/>
            <a:stretch/>
          </p:blipFill>
          <p:spPr>
            <a:xfrm>
              <a:off x="4511081" y="1438150"/>
              <a:ext cx="3085675" cy="2971799"/>
            </a:xfrm>
            <a:prstGeom prst="rect">
              <a:avLst/>
            </a:prstGeom>
            <a:noFill/>
            <a:ln>
              <a:noFill/>
            </a:ln>
          </p:spPr>
        </p:pic>
        <p:pic>
          <p:nvPicPr>
            <p:cNvPr id="269" name="Google Shape;269;p11"/>
            <p:cNvPicPr preferRelativeResize="0"/>
            <p:nvPr/>
          </p:nvPicPr>
          <p:blipFill rotWithShape="1">
            <a:blip r:embed="rId9">
              <a:alphaModFix/>
            </a:blip>
            <a:srcRect b="0" l="0" r="0" t="0"/>
            <a:stretch/>
          </p:blipFill>
          <p:spPr>
            <a:xfrm>
              <a:off x="5394959" y="2225040"/>
              <a:ext cx="1639824" cy="368808"/>
            </a:xfrm>
            <a:prstGeom prst="rect">
              <a:avLst/>
            </a:prstGeom>
            <a:noFill/>
            <a:ln>
              <a:noFill/>
            </a:ln>
          </p:spPr>
        </p:pic>
        <p:sp>
          <p:nvSpPr>
            <p:cNvPr id="270" name="Google Shape;270;p11"/>
            <p:cNvSpPr/>
            <p:nvPr/>
          </p:nvSpPr>
          <p:spPr>
            <a:xfrm>
              <a:off x="5433692" y="2262551"/>
              <a:ext cx="1510665" cy="240665"/>
            </a:xfrm>
            <a:custGeom>
              <a:rect b="b" l="l" r="r" t="t"/>
              <a:pathLst>
                <a:path extrusionOk="0" h="240664" w="1510665">
                  <a:moveTo>
                    <a:pt x="0" y="240145"/>
                  </a:moveTo>
                  <a:lnTo>
                    <a:pt x="1510197" y="240145"/>
                  </a:lnTo>
                  <a:lnTo>
                    <a:pt x="1510197" y="0"/>
                  </a:lnTo>
                  <a:lnTo>
                    <a:pt x="0" y="0"/>
                  </a:lnTo>
                  <a:lnTo>
                    <a:pt x="0" y="240145"/>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1" name="Google Shape;271;p11"/>
            <p:cNvPicPr preferRelativeResize="0"/>
            <p:nvPr/>
          </p:nvPicPr>
          <p:blipFill rotWithShape="1">
            <a:blip r:embed="rId10">
              <a:alphaModFix/>
            </a:blip>
            <a:srcRect b="0" l="0" r="0" t="0"/>
            <a:stretch/>
          </p:blipFill>
          <p:spPr>
            <a:xfrm>
              <a:off x="4602479" y="3602736"/>
              <a:ext cx="762000" cy="262127"/>
            </a:xfrm>
            <a:prstGeom prst="rect">
              <a:avLst/>
            </a:prstGeom>
            <a:noFill/>
            <a:ln>
              <a:noFill/>
            </a:ln>
          </p:spPr>
        </p:pic>
        <p:sp>
          <p:nvSpPr>
            <p:cNvPr id="272" name="Google Shape;272;p11"/>
            <p:cNvSpPr/>
            <p:nvPr/>
          </p:nvSpPr>
          <p:spPr>
            <a:xfrm>
              <a:off x="4639533" y="3641972"/>
              <a:ext cx="632460" cy="130810"/>
            </a:xfrm>
            <a:custGeom>
              <a:rect b="b" l="l" r="r" t="t"/>
              <a:pathLst>
                <a:path extrusionOk="0" h="130810" w="632460">
                  <a:moveTo>
                    <a:pt x="0" y="130316"/>
                  </a:moveTo>
                  <a:lnTo>
                    <a:pt x="632222" y="130316"/>
                  </a:lnTo>
                  <a:lnTo>
                    <a:pt x="632222" y="0"/>
                  </a:lnTo>
                  <a:lnTo>
                    <a:pt x="0" y="0"/>
                  </a:lnTo>
                  <a:lnTo>
                    <a:pt x="0" y="130316"/>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11"/>
            <p:cNvSpPr/>
            <p:nvPr/>
          </p:nvSpPr>
          <p:spPr>
            <a:xfrm>
              <a:off x="5105604" y="2421619"/>
              <a:ext cx="251460" cy="1210310"/>
            </a:xfrm>
            <a:custGeom>
              <a:rect b="b" l="l" r="r" t="t"/>
              <a:pathLst>
                <a:path extrusionOk="0" h="1210310" w="251460">
                  <a:moveTo>
                    <a:pt x="194046" y="51667"/>
                  </a:moveTo>
                  <a:lnTo>
                    <a:pt x="159344" y="99995"/>
                  </a:lnTo>
                  <a:lnTo>
                    <a:pt x="133513" y="142650"/>
                  </a:lnTo>
                  <a:lnTo>
                    <a:pt x="109357" y="190585"/>
                  </a:lnTo>
                  <a:lnTo>
                    <a:pt x="87279" y="245116"/>
                  </a:lnTo>
                  <a:lnTo>
                    <a:pt x="67704" y="307482"/>
                  </a:lnTo>
                  <a:lnTo>
                    <a:pt x="51037" y="378941"/>
                  </a:lnTo>
                  <a:lnTo>
                    <a:pt x="43900" y="418405"/>
                  </a:lnTo>
                  <a:lnTo>
                    <a:pt x="37537" y="460264"/>
                  </a:lnTo>
                  <a:lnTo>
                    <a:pt x="31890" y="504365"/>
                  </a:lnTo>
                  <a:lnTo>
                    <a:pt x="26907" y="550550"/>
                  </a:lnTo>
                  <a:lnTo>
                    <a:pt x="22534" y="598665"/>
                  </a:lnTo>
                  <a:lnTo>
                    <a:pt x="18718" y="648549"/>
                  </a:lnTo>
                  <a:lnTo>
                    <a:pt x="15408" y="700045"/>
                  </a:lnTo>
                  <a:lnTo>
                    <a:pt x="12494" y="754303"/>
                  </a:lnTo>
                  <a:lnTo>
                    <a:pt x="10061" y="808328"/>
                  </a:lnTo>
                  <a:lnTo>
                    <a:pt x="7976" y="863516"/>
                  </a:lnTo>
                  <a:lnTo>
                    <a:pt x="4649" y="976750"/>
                  </a:lnTo>
                  <a:lnTo>
                    <a:pt x="2121" y="1092615"/>
                  </a:lnTo>
                  <a:lnTo>
                    <a:pt x="0" y="1209375"/>
                  </a:lnTo>
                  <a:lnTo>
                    <a:pt x="25394" y="1209837"/>
                  </a:lnTo>
                  <a:lnTo>
                    <a:pt x="27525" y="1092615"/>
                  </a:lnTo>
                  <a:lnTo>
                    <a:pt x="30055" y="976750"/>
                  </a:lnTo>
                  <a:lnTo>
                    <a:pt x="33422" y="862608"/>
                  </a:lnTo>
                  <a:lnTo>
                    <a:pt x="35479" y="808328"/>
                  </a:lnTo>
                  <a:lnTo>
                    <a:pt x="37921" y="754303"/>
                  </a:lnTo>
                  <a:lnTo>
                    <a:pt x="40761" y="701608"/>
                  </a:lnTo>
                  <a:lnTo>
                    <a:pt x="44051" y="650410"/>
                  </a:lnTo>
                  <a:lnTo>
                    <a:pt x="47839" y="600873"/>
                  </a:lnTo>
                  <a:lnTo>
                    <a:pt x="52175" y="553168"/>
                  </a:lnTo>
                  <a:lnTo>
                    <a:pt x="57103" y="507465"/>
                  </a:lnTo>
                  <a:lnTo>
                    <a:pt x="62674" y="463934"/>
                  </a:lnTo>
                  <a:lnTo>
                    <a:pt x="68931" y="422749"/>
                  </a:lnTo>
                  <a:lnTo>
                    <a:pt x="75920" y="384078"/>
                  </a:lnTo>
                  <a:lnTo>
                    <a:pt x="83673" y="348000"/>
                  </a:lnTo>
                  <a:lnTo>
                    <a:pt x="92156" y="314396"/>
                  </a:lnTo>
                  <a:lnTo>
                    <a:pt x="101319" y="283098"/>
                  </a:lnTo>
                  <a:lnTo>
                    <a:pt x="111111" y="253933"/>
                  </a:lnTo>
                  <a:lnTo>
                    <a:pt x="121482" y="226735"/>
                  </a:lnTo>
                  <a:lnTo>
                    <a:pt x="132385" y="201328"/>
                  </a:lnTo>
                  <a:lnTo>
                    <a:pt x="143776" y="177540"/>
                  </a:lnTo>
                  <a:lnTo>
                    <a:pt x="155609" y="155199"/>
                  </a:lnTo>
                  <a:lnTo>
                    <a:pt x="167843" y="134131"/>
                  </a:lnTo>
                  <a:lnTo>
                    <a:pt x="180340" y="114316"/>
                  </a:lnTo>
                  <a:lnTo>
                    <a:pt x="180660" y="113811"/>
                  </a:lnTo>
                  <a:lnTo>
                    <a:pt x="206434" y="77028"/>
                  </a:lnTo>
                  <a:lnTo>
                    <a:pt x="206833" y="76457"/>
                  </a:lnTo>
                  <a:lnTo>
                    <a:pt x="213892" y="67520"/>
                  </a:lnTo>
                  <a:lnTo>
                    <a:pt x="194046" y="51667"/>
                  </a:lnTo>
                  <a:close/>
                </a:path>
                <a:path extrusionOk="0" h="1210310" w="251460">
                  <a:moveTo>
                    <a:pt x="180489" y="114081"/>
                  </a:moveTo>
                  <a:lnTo>
                    <a:pt x="180324" y="114316"/>
                  </a:lnTo>
                  <a:lnTo>
                    <a:pt x="180489" y="114081"/>
                  </a:lnTo>
                  <a:close/>
                </a:path>
                <a:path extrusionOk="0" h="1210310" w="251460">
                  <a:moveTo>
                    <a:pt x="180678" y="113811"/>
                  </a:moveTo>
                  <a:lnTo>
                    <a:pt x="180489" y="114081"/>
                  </a:lnTo>
                  <a:lnTo>
                    <a:pt x="180678" y="113811"/>
                  </a:lnTo>
                  <a:close/>
                </a:path>
                <a:path extrusionOk="0" h="1210310" w="251460">
                  <a:moveTo>
                    <a:pt x="242540" y="41758"/>
                  </a:moveTo>
                  <a:lnTo>
                    <a:pt x="201844" y="41758"/>
                  </a:lnTo>
                  <a:lnTo>
                    <a:pt x="221804" y="57468"/>
                  </a:lnTo>
                  <a:lnTo>
                    <a:pt x="213892" y="67520"/>
                  </a:lnTo>
                  <a:lnTo>
                    <a:pt x="233667" y="83315"/>
                  </a:lnTo>
                  <a:lnTo>
                    <a:pt x="242540" y="41758"/>
                  </a:lnTo>
                  <a:close/>
                </a:path>
                <a:path extrusionOk="0" h="1210310" w="251460">
                  <a:moveTo>
                    <a:pt x="206634" y="76741"/>
                  </a:moveTo>
                  <a:lnTo>
                    <a:pt x="206409" y="77028"/>
                  </a:lnTo>
                  <a:lnTo>
                    <a:pt x="206634" y="76741"/>
                  </a:lnTo>
                  <a:close/>
                </a:path>
                <a:path extrusionOk="0" h="1210310" w="251460">
                  <a:moveTo>
                    <a:pt x="206858" y="76457"/>
                  </a:moveTo>
                  <a:lnTo>
                    <a:pt x="206634" y="76741"/>
                  </a:lnTo>
                  <a:lnTo>
                    <a:pt x="206858" y="76457"/>
                  </a:lnTo>
                  <a:close/>
                </a:path>
                <a:path extrusionOk="0" h="1210310" w="251460">
                  <a:moveTo>
                    <a:pt x="201844" y="41758"/>
                  </a:moveTo>
                  <a:lnTo>
                    <a:pt x="194046" y="51667"/>
                  </a:lnTo>
                  <a:lnTo>
                    <a:pt x="213892" y="67520"/>
                  </a:lnTo>
                  <a:lnTo>
                    <a:pt x="221804" y="57468"/>
                  </a:lnTo>
                  <a:lnTo>
                    <a:pt x="201844" y="41758"/>
                  </a:lnTo>
                  <a:close/>
                </a:path>
                <a:path extrusionOk="0" h="1210310" w="251460">
                  <a:moveTo>
                    <a:pt x="251457" y="0"/>
                  </a:moveTo>
                  <a:lnTo>
                    <a:pt x="174129" y="35758"/>
                  </a:lnTo>
                  <a:lnTo>
                    <a:pt x="194046" y="51667"/>
                  </a:lnTo>
                  <a:lnTo>
                    <a:pt x="201844" y="41758"/>
                  </a:lnTo>
                  <a:lnTo>
                    <a:pt x="242540" y="41758"/>
                  </a:lnTo>
                  <a:lnTo>
                    <a:pt x="251457"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4" name="Google Shape;274;p11"/>
            <p:cNvPicPr preferRelativeResize="0"/>
            <p:nvPr/>
          </p:nvPicPr>
          <p:blipFill rotWithShape="1">
            <a:blip r:embed="rId11">
              <a:alphaModFix/>
            </a:blip>
            <a:srcRect b="0" l="0" r="0" t="0"/>
            <a:stretch/>
          </p:blipFill>
          <p:spPr>
            <a:xfrm>
              <a:off x="5394959" y="2578608"/>
              <a:ext cx="1639824" cy="402336"/>
            </a:xfrm>
            <a:prstGeom prst="rect">
              <a:avLst/>
            </a:prstGeom>
            <a:noFill/>
            <a:ln>
              <a:noFill/>
            </a:ln>
          </p:spPr>
        </p:pic>
        <p:sp>
          <p:nvSpPr>
            <p:cNvPr id="275" name="Google Shape;275;p11"/>
            <p:cNvSpPr/>
            <p:nvPr/>
          </p:nvSpPr>
          <p:spPr>
            <a:xfrm>
              <a:off x="5433691" y="2617959"/>
              <a:ext cx="1510665" cy="271780"/>
            </a:xfrm>
            <a:custGeom>
              <a:rect b="b" l="l" r="r" t="t"/>
              <a:pathLst>
                <a:path extrusionOk="0" h="271780" w="1510665">
                  <a:moveTo>
                    <a:pt x="0" y="271216"/>
                  </a:moveTo>
                  <a:lnTo>
                    <a:pt x="1510197" y="271216"/>
                  </a:lnTo>
                  <a:lnTo>
                    <a:pt x="1510197" y="0"/>
                  </a:lnTo>
                  <a:lnTo>
                    <a:pt x="0" y="0"/>
                  </a:lnTo>
                  <a:lnTo>
                    <a:pt x="0" y="271216"/>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11"/>
            <p:cNvSpPr/>
            <p:nvPr/>
          </p:nvSpPr>
          <p:spPr>
            <a:xfrm>
              <a:off x="5105605" y="2819985"/>
              <a:ext cx="251460" cy="822325"/>
            </a:xfrm>
            <a:custGeom>
              <a:rect b="b" l="l" r="r" t="t"/>
              <a:pathLst>
                <a:path extrusionOk="0" h="822325" w="251460">
                  <a:moveTo>
                    <a:pt x="185749" y="40458"/>
                  </a:moveTo>
                  <a:lnTo>
                    <a:pt x="134755" y="93106"/>
                  </a:lnTo>
                  <a:lnTo>
                    <a:pt x="110439" y="125896"/>
                  </a:lnTo>
                  <a:lnTo>
                    <a:pt x="87998" y="163554"/>
                  </a:lnTo>
                  <a:lnTo>
                    <a:pt x="68168" y="206490"/>
                  </a:lnTo>
                  <a:lnTo>
                    <a:pt x="51299" y="255634"/>
                  </a:lnTo>
                  <a:lnTo>
                    <a:pt x="37673" y="311406"/>
                  </a:lnTo>
                  <a:lnTo>
                    <a:pt x="26977" y="373141"/>
                  </a:lnTo>
                  <a:lnTo>
                    <a:pt x="18747" y="440066"/>
                  </a:lnTo>
                  <a:lnTo>
                    <a:pt x="12570" y="511185"/>
                  </a:lnTo>
                  <a:lnTo>
                    <a:pt x="8012" y="585812"/>
                  </a:lnTo>
                  <a:lnTo>
                    <a:pt x="4635" y="664046"/>
                  </a:lnTo>
                  <a:lnTo>
                    <a:pt x="2111" y="742704"/>
                  </a:lnTo>
                  <a:lnTo>
                    <a:pt x="0" y="821646"/>
                  </a:lnTo>
                  <a:lnTo>
                    <a:pt x="25391" y="822326"/>
                  </a:lnTo>
                  <a:lnTo>
                    <a:pt x="27520" y="742704"/>
                  </a:lnTo>
                  <a:lnTo>
                    <a:pt x="30048" y="664046"/>
                  </a:lnTo>
                  <a:lnTo>
                    <a:pt x="33373" y="587249"/>
                  </a:lnTo>
                  <a:lnTo>
                    <a:pt x="37893" y="513220"/>
                  </a:lnTo>
                  <a:lnTo>
                    <a:pt x="44010" y="442747"/>
                  </a:lnTo>
                  <a:lnTo>
                    <a:pt x="47779" y="409225"/>
                  </a:lnTo>
                  <a:lnTo>
                    <a:pt x="52090" y="376971"/>
                  </a:lnTo>
                  <a:lnTo>
                    <a:pt x="56988" y="346102"/>
                  </a:lnTo>
                  <a:lnTo>
                    <a:pt x="62515" y="316741"/>
                  </a:lnTo>
                  <a:lnTo>
                    <a:pt x="68712" y="289008"/>
                  </a:lnTo>
                  <a:lnTo>
                    <a:pt x="75619" y="263016"/>
                  </a:lnTo>
                  <a:lnTo>
                    <a:pt x="83269" y="238795"/>
                  </a:lnTo>
                  <a:lnTo>
                    <a:pt x="83458" y="238201"/>
                  </a:lnTo>
                  <a:lnTo>
                    <a:pt x="91638" y="216250"/>
                  </a:lnTo>
                  <a:lnTo>
                    <a:pt x="91862" y="215647"/>
                  </a:lnTo>
                  <a:lnTo>
                    <a:pt x="100672" y="195259"/>
                  </a:lnTo>
                  <a:lnTo>
                    <a:pt x="100931" y="194657"/>
                  </a:lnTo>
                  <a:lnTo>
                    <a:pt x="110326" y="175703"/>
                  </a:lnTo>
                  <a:lnTo>
                    <a:pt x="110618" y="175113"/>
                  </a:lnTo>
                  <a:lnTo>
                    <a:pt x="120556" y="157457"/>
                  </a:lnTo>
                  <a:lnTo>
                    <a:pt x="120874" y="156890"/>
                  </a:lnTo>
                  <a:lnTo>
                    <a:pt x="131163" y="140647"/>
                  </a:lnTo>
                  <a:lnTo>
                    <a:pt x="131655" y="139868"/>
                  </a:lnTo>
                  <a:lnTo>
                    <a:pt x="154162" y="109578"/>
                  </a:lnTo>
                  <a:lnTo>
                    <a:pt x="154818" y="108694"/>
                  </a:lnTo>
                  <a:lnTo>
                    <a:pt x="178678" y="81993"/>
                  </a:lnTo>
                  <a:lnTo>
                    <a:pt x="179401" y="81182"/>
                  </a:lnTo>
                  <a:lnTo>
                    <a:pt x="202324" y="59737"/>
                  </a:lnTo>
                  <a:lnTo>
                    <a:pt x="185749" y="40458"/>
                  </a:lnTo>
                  <a:close/>
                </a:path>
                <a:path extrusionOk="0" h="822325" w="251460">
                  <a:moveTo>
                    <a:pt x="75696" y="262725"/>
                  </a:moveTo>
                  <a:lnTo>
                    <a:pt x="75604" y="263016"/>
                  </a:lnTo>
                  <a:lnTo>
                    <a:pt x="75696" y="262725"/>
                  </a:lnTo>
                  <a:close/>
                </a:path>
                <a:path extrusionOk="0" h="822325" w="251460">
                  <a:moveTo>
                    <a:pt x="75783" y="262451"/>
                  </a:moveTo>
                  <a:lnTo>
                    <a:pt x="75696" y="262725"/>
                  </a:lnTo>
                  <a:lnTo>
                    <a:pt x="75783" y="262451"/>
                  </a:lnTo>
                  <a:close/>
                </a:path>
                <a:path extrusionOk="0" h="822325" w="251460">
                  <a:moveTo>
                    <a:pt x="83356" y="238522"/>
                  </a:moveTo>
                  <a:lnTo>
                    <a:pt x="83254" y="238795"/>
                  </a:lnTo>
                  <a:lnTo>
                    <a:pt x="83356" y="238522"/>
                  </a:lnTo>
                  <a:close/>
                </a:path>
                <a:path extrusionOk="0" h="822325" w="251460">
                  <a:moveTo>
                    <a:pt x="83475" y="238201"/>
                  </a:moveTo>
                  <a:lnTo>
                    <a:pt x="83356" y="238522"/>
                  </a:lnTo>
                  <a:lnTo>
                    <a:pt x="83475" y="238201"/>
                  </a:lnTo>
                  <a:close/>
                </a:path>
                <a:path extrusionOk="0" h="822325" w="251460">
                  <a:moveTo>
                    <a:pt x="91752" y="215943"/>
                  </a:moveTo>
                  <a:lnTo>
                    <a:pt x="91620" y="216250"/>
                  </a:lnTo>
                  <a:lnTo>
                    <a:pt x="91752" y="215943"/>
                  </a:lnTo>
                  <a:close/>
                </a:path>
                <a:path extrusionOk="0" h="822325" w="251460">
                  <a:moveTo>
                    <a:pt x="91880" y="215647"/>
                  </a:moveTo>
                  <a:lnTo>
                    <a:pt x="91752" y="215943"/>
                  </a:lnTo>
                  <a:lnTo>
                    <a:pt x="91880" y="215647"/>
                  </a:lnTo>
                  <a:close/>
                </a:path>
                <a:path extrusionOk="0" h="822325" w="251460">
                  <a:moveTo>
                    <a:pt x="100798" y="194967"/>
                  </a:moveTo>
                  <a:lnTo>
                    <a:pt x="100653" y="195259"/>
                  </a:lnTo>
                  <a:lnTo>
                    <a:pt x="100798" y="194967"/>
                  </a:lnTo>
                  <a:close/>
                </a:path>
                <a:path extrusionOk="0" h="822325" w="251460">
                  <a:moveTo>
                    <a:pt x="100951" y="194657"/>
                  </a:moveTo>
                  <a:lnTo>
                    <a:pt x="100798" y="194967"/>
                  </a:lnTo>
                  <a:lnTo>
                    <a:pt x="100951" y="194657"/>
                  </a:lnTo>
                  <a:close/>
                </a:path>
                <a:path extrusionOk="0" h="822325" w="251460">
                  <a:moveTo>
                    <a:pt x="110471" y="175409"/>
                  </a:moveTo>
                  <a:lnTo>
                    <a:pt x="110307" y="175703"/>
                  </a:lnTo>
                  <a:lnTo>
                    <a:pt x="110471" y="175409"/>
                  </a:lnTo>
                  <a:close/>
                </a:path>
                <a:path extrusionOk="0" h="822325" w="251460">
                  <a:moveTo>
                    <a:pt x="110638" y="175113"/>
                  </a:moveTo>
                  <a:lnTo>
                    <a:pt x="110471" y="175409"/>
                  </a:lnTo>
                  <a:lnTo>
                    <a:pt x="110638" y="175113"/>
                  </a:lnTo>
                  <a:close/>
                </a:path>
                <a:path extrusionOk="0" h="822325" w="251460">
                  <a:moveTo>
                    <a:pt x="120723" y="157160"/>
                  </a:moveTo>
                  <a:lnTo>
                    <a:pt x="120535" y="157457"/>
                  </a:lnTo>
                  <a:lnTo>
                    <a:pt x="120723" y="157160"/>
                  </a:lnTo>
                  <a:close/>
                </a:path>
                <a:path extrusionOk="0" h="822325" w="251460">
                  <a:moveTo>
                    <a:pt x="120893" y="156890"/>
                  </a:moveTo>
                  <a:lnTo>
                    <a:pt x="120723" y="157160"/>
                  </a:lnTo>
                  <a:lnTo>
                    <a:pt x="120893" y="156890"/>
                  </a:lnTo>
                  <a:close/>
                </a:path>
                <a:path extrusionOk="0" h="822325" w="251460">
                  <a:moveTo>
                    <a:pt x="131655" y="139868"/>
                  </a:moveTo>
                  <a:lnTo>
                    <a:pt x="131122" y="140647"/>
                  </a:lnTo>
                  <a:lnTo>
                    <a:pt x="131401" y="140270"/>
                  </a:lnTo>
                  <a:lnTo>
                    <a:pt x="131655" y="139868"/>
                  </a:lnTo>
                  <a:close/>
                </a:path>
                <a:path extrusionOk="0" h="822325" w="251460">
                  <a:moveTo>
                    <a:pt x="131401" y="140270"/>
                  </a:moveTo>
                  <a:lnTo>
                    <a:pt x="131122" y="140647"/>
                  </a:lnTo>
                  <a:lnTo>
                    <a:pt x="131401" y="140270"/>
                  </a:lnTo>
                  <a:close/>
                </a:path>
                <a:path extrusionOk="0" h="822325" w="251460">
                  <a:moveTo>
                    <a:pt x="131699" y="139868"/>
                  </a:moveTo>
                  <a:lnTo>
                    <a:pt x="131401" y="140270"/>
                  </a:lnTo>
                  <a:lnTo>
                    <a:pt x="131699" y="139868"/>
                  </a:lnTo>
                  <a:close/>
                </a:path>
                <a:path extrusionOk="0" h="822325" w="251460">
                  <a:moveTo>
                    <a:pt x="154818" y="108694"/>
                  </a:moveTo>
                  <a:lnTo>
                    <a:pt x="154097" y="109578"/>
                  </a:lnTo>
                  <a:lnTo>
                    <a:pt x="154482" y="109146"/>
                  </a:lnTo>
                  <a:lnTo>
                    <a:pt x="154818" y="108694"/>
                  </a:lnTo>
                  <a:close/>
                </a:path>
                <a:path extrusionOk="0" h="822325" w="251460">
                  <a:moveTo>
                    <a:pt x="154482" y="109146"/>
                  </a:moveTo>
                  <a:lnTo>
                    <a:pt x="154097" y="109578"/>
                  </a:lnTo>
                  <a:lnTo>
                    <a:pt x="154482" y="109146"/>
                  </a:lnTo>
                  <a:close/>
                </a:path>
                <a:path extrusionOk="0" h="822325" w="251460">
                  <a:moveTo>
                    <a:pt x="154885" y="108694"/>
                  </a:moveTo>
                  <a:lnTo>
                    <a:pt x="154482" y="109146"/>
                  </a:lnTo>
                  <a:lnTo>
                    <a:pt x="154885" y="108694"/>
                  </a:lnTo>
                  <a:close/>
                </a:path>
                <a:path extrusionOk="0" h="822325" w="251460">
                  <a:moveTo>
                    <a:pt x="179401" y="81182"/>
                  </a:moveTo>
                  <a:lnTo>
                    <a:pt x="178611" y="81993"/>
                  </a:lnTo>
                  <a:lnTo>
                    <a:pt x="179019" y="81610"/>
                  </a:lnTo>
                  <a:lnTo>
                    <a:pt x="179401" y="81182"/>
                  </a:lnTo>
                  <a:close/>
                </a:path>
                <a:path extrusionOk="0" h="822325" w="251460">
                  <a:moveTo>
                    <a:pt x="179019" y="81610"/>
                  </a:moveTo>
                  <a:lnTo>
                    <a:pt x="178611" y="81993"/>
                  </a:lnTo>
                  <a:lnTo>
                    <a:pt x="179019" y="81610"/>
                  </a:lnTo>
                  <a:close/>
                </a:path>
                <a:path extrusionOk="0" h="822325" w="251460">
                  <a:moveTo>
                    <a:pt x="179476" y="81182"/>
                  </a:moveTo>
                  <a:lnTo>
                    <a:pt x="179019" y="81610"/>
                  </a:lnTo>
                  <a:lnTo>
                    <a:pt x="179476" y="81182"/>
                  </a:lnTo>
                  <a:close/>
                </a:path>
                <a:path extrusionOk="0" h="822325" w="251460">
                  <a:moveTo>
                    <a:pt x="237981" y="32138"/>
                  </a:moveTo>
                  <a:lnTo>
                    <a:pt x="194614" y="32138"/>
                  </a:lnTo>
                  <a:lnTo>
                    <a:pt x="211997" y="50659"/>
                  </a:lnTo>
                  <a:lnTo>
                    <a:pt x="202324" y="59737"/>
                  </a:lnTo>
                  <a:lnTo>
                    <a:pt x="218514" y="78568"/>
                  </a:lnTo>
                  <a:lnTo>
                    <a:pt x="237981" y="32138"/>
                  </a:lnTo>
                  <a:close/>
                </a:path>
                <a:path extrusionOk="0" h="822325" w="251460">
                  <a:moveTo>
                    <a:pt x="194614" y="32138"/>
                  </a:moveTo>
                  <a:lnTo>
                    <a:pt x="185749" y="40458"/>
                  </a:lnTo>
                  <a:lnTo>
                    <a:pt x="202324" y="59737"/>
                  </a:lnTo>
                  <a:lnTo>
                    <a:pt x="211997" y="50659"/>
                  </a:lnTo>
                  <a:lnTo>
                    <a:pt x="194614" y="32138"/>
                  </a:lnTo>
                  <a:close/>
                </a:path>
                <a:path extrusionOk="0" h="822325" w="251460">
                  <a:moveTo>
                    <a:pt x="251456" y="0"/>
                  </a:moveTo>
                  <a:lnTo>
                    <a:pt x="168837" y="20788"/>
                  </a:lnTo>
                  <a:lnTo>
                    <a:pt x="185749" y="40458"/>
                  </a:lnTo>
                  <a:lnTo>
                    <a:pt x="194614" y="32138"/>
                  </a:lnTo>
                  <a:lnTo>
                    <a:pt x="237981" y="32138"/>
                  </a:lnTo>
                  <a:lnTo>
                    <a:pt x="251456"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7" name="Google Shape;277;p11"/>
          <p:cNvSpPr txBox="1"/>
          <p:nvPr>
            <p:ph type="title"/>
          </p:nvPr>
        </p:nvSpPr>
        <p:spPr>
          <a:xfrm>
            <a:off x="4402328" y="242315"/>
            <a:ext cx="338709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POWER BI SETTINGS</a:t>
            </a:r>
            <a:endParaRPr sz="3200"/>
          </a:p>
        </p:txBody>
      </p:sp>
      <p:pic>
        <p:nvPicPr>
          <p:cNvPr id="278" name="Google Shape;278;p11"/>
          <p:cNvPicPr preferRelativeResize="0"/>
          <p:nvPr/>
        </p:nvPicPr>
        <p:blipFill rotWithShape="1">
          <a:blip r:embed="rId12">
            <a:alphaModFix/>
          </a:blip>
          <a:srcRect b="0" l="0" r="0" t="0"/>
          <a:stretch/>
        </p:blipFill>
        <p:spPr>
          <a:xfrm>
            <a:off x="0" y="806332"/>
            <a:ext cx="12192000" cy="45720"/>
          </a:xfrm>
          <a:prstGeom prst="rect">
            <a:avLst/>
          </a:prstGeom>
          <a:noFill/>
          <a:ln>
            <a:noFill/>
          </a:ln>
        </p:spPr>
      </p:pic>
      <p:sp>
        <p:nvSpPr>
          <p:cNvPr id="279" name="Google Shape;279;p11"/>
          <p:cNvSpPr txBox="1"/>
          <p:nvPr/>
        </p:nvSpPr>
        <p:spPr>
          <a:xfrm>
            <a:off x="643467" y="4580635"/>
            <a:ext cx="2919095" cy="397510"/>
          </a:xfrm>
          <a:prstGeom prst="rect">
            <a:avLst/>
          </a:prstGeom>
          <a:noFill/>
          <a:ln>
            <a:noFill/>
          </a:ln>
        </p:spPr>
        <p:txBody>
          <a:bodyPr anchorCtr="0" anchor="t" bIns="0" lIns="0" spcFirstLastPara="1" rIns="0" wrap="square" tIns="6350">
            <a:spAutoFit/>
          </a:bodyPr>
          <a:lstStyle/>
          <a:p>
            <a:pPr indent="0" lvl="0" marL="12700" marR="5080" rtl="0" algn="l">
              <a:lnSpc>
                <a:spcPct val="103299"/>
              </a:lnSpc>
              <a:spcBef>
                <a:spcPts val="0"/>
              </a:spcBef>
              <a:spcAft>
                <a:spcPts val="0"/>
              </a:spcAft>
              <a:buNone/>
            </a:pPr>
            <a:r>
              <a:rPr lang="en-US" sz="1200">
                <a:solidFill>
                  <a:srgbClr val="404040"/>
                </a:solidFill>
                <a:latin typeface="Calibri"/>
                <a:ea typeface="Calibri"/>
                <a:cs typeface="Calibri"/>
                <a:sym typeface="Calibri"/>
              </a:rPr>
              <a:t>Select </a:t>
            </a:r>
            <a:r>
              <a:rPr b="1" lang="en-US" sz="1200">
                <a:solidFill>
                  <a:srgbClr val="404040"/>
                </a:solidFill>
                <a:latin typeface="Calibri"/>
                <a:ea typeface="Calibri"/>
                <a:cs typeface="Calibri"/>
                <a:sym typeface="Calibri"/>
              </a:rPr>
              <a:t>all available preview features </a:t>
            </a:r>
            <a:r>
              <a:rPr lang="en-US" sz="1200">
                <a:solidFill>
                  <a:srgbClr val="404040"/>
                </a:solidFill>
                <a:latin typeface="Calibri"/>
                <a:ea typeface="Calibri"/>
                <a:cs typeface="Calibri"/>
                <a:sym typeface="Calibri"/>
              </a:rPr>
              <a:t>by default  (these change with each monthly release)</a:t>
            </a:r>
            <a:endParaRPr sz="1200">
              <a:solidFill>
                <a:schemeClr val="dk1"/>
              </a:solidFill>
              <a:latin typeface="Calibri"/>
              <a:ea typeface="Calibri"/>
              <a:cs typeface="Calibri"/>
              <a:sym typeface="Calibri"/>
            </a:endParaRPr>
          </a:p>
        </p:txBody>
      </p:sp>
      <p:sp>
        <p:nvSpPr>
          <p:cNvPr id="280" name="Google Shape;280;p11"/>
          <p:cNvSpPr txBox="1"/>
          <p:nvPr/>
        </p:nvSpPr>
        <p:spPr>
          <a:xfrm>
            <a:off x="4511423" y="4530205"/>
            <a:ext cx="3222625" cy="802005"/>
          </a:xfrm>
          <a:prstGeom prst="rect">
            <a:avLst/>
          </a:prstGeom>
          <a:noFill/>
          <a:ln>
            <a:noFill/>
          </a:ln>
        </p:spPr>
        <p:txBody>
          <a:bodyPr anchorCtr="0" anchor="t" bIns="0" lIns="0" spcFirstLastPara="1" rIns="0" wrap="square" tIns="62850">
            <a:spAutoFit/>
          </a:bodyPr>
          <a:lstStyle/>
          <a:p>
            <a:pPr indent="0" lvl="0" marL="12700" marR="0" rtl="0" algn="l">
              <a:lnSpc>
                <a:spcPct val="100000"/>
              </a:lnSpc>
              <a:spcBef>
                <a:spcPts val="0"/>
              </a:spcBef>
              <a:spcAft>
                <a:spcPts val="0"/>
              </a:spcAft>
              <a:buNone/>
            </a:pPr>
            <a:r>
              <a:rPr lang="en-US" sz="1200">
                <a:solidFill>
                  <a:srgbClr val="404040"/>
                </a:solidFill>
                <a:latin typeface="Calibri"/>
                <a:ea typeface="Calibri"/>
                <a:cs typeface="Calibri"/>
                <a:sym typeface="Calibri"/>
              </a:rPr>
              <a:t>Make sure the following options are </a:t>
            </a:r>
            <a:r>
              <a:rPr b="1" lang="en-US" sz="1200">
                <a:solidFill>
                  <a:srgbClr val="404040"/>
                </a:solidFill>
                <a:latin typeface="Calibri"/>
                <a:ea typeface="Calibri"/>
                <a:cs typeface="Calibri"/>
                <a:sym typeface="Calibri"/>
              </a:rPr>
              <a:t>NOT selected</a:t>
            </a:r>
            <a:r>
              <a:rPr lang="en-US" sz="1200">
                <a:solidFill>
                  <a:srgbClr val="404040"/>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171450" lvl="0" marL="184150" marR="0" rtl="0" algn="l">
              <a:lnSpc>
                <a:spcPct val="119090"/>
              </a:lnSpc>
              <a:spcBef>
                <a:spcPts val="365"/>
              </a:spcBef>
              <a:spcAft>
                <a:spcPts val="0"/>
              </a:spcAft>
              <a:buClr>
                <a:srgbClr val="404040"/>
              </a:buClr>
              <a:buSzPts val="1100"/>
              <a:buFont typeface="Arial"/>
              <a:buChar char="•"/>
            </a:pPr>
            <a:r>
              <a:rPr b="1" i="1" lang="en-US" sz="1100">
                <a:solidFill>
                  <a:srgbClr val="404040"/>
                </a:solidFill>
                <a:latin typeface="Calibri"/>
                <a:ea typeface="Calibri"/>
                <a:cs typeface="Calibri"/>
                <a:sym typeface="Calibri"/>
              </a:rPr>
              <a:t>Update or delete relationships when refreshing data</a:t>
            </a:r>
            <a:endParaRPr sz="1100">
              <a:solidFill>
                <a:schemeClr val="dk1"/>
              </a:solidFill>
              <a:latin typeface="Calibri"/>
              <a:ea typeface="Calibri"/>
              <a:cs typeface="Calibri"/>
              <a:sym typeface="Calibri"/>
            </a:endParaRPr>
          </a:p>
          <a:p>
            <a:pPr indent="-171450" lvl="0" marL="184150" marR="0" rtl="0" algn="l">
              <a:lnSpc>
                <a:spcPct val="117727"/>
              </a:lnSpc>
              <a:spcBef>
                <a:spcPts val="0"/>
              </a:spcBef>
              <a:spcAft>
                <a:spcPts val="0"/>
              </a:spcAft>
              <a:buClr>
                <a:srgbClr val="404040"/>
              </a:buClr>
              <a:buSzPts val="1100"/>
              <a:buFont typeface="Arial"/>
              <a:buChar char="•"/>
            </a:pPr>
            <a:r>
              <a:rPr b="1" i="1" lang="en-US" sz="1100">
                <a:solidFill>
                  <a:srgbClr val="404040"/>
                </a:solidFill>
                <a:latin typeface="Calibri"/>
                <a:ea typeface="Calibri"/>
                <a:cs typeface="Calibri"/>
                <a:sym typeface="Calibri"/>
              </a:rPr>
              <a:t>Autodetect new relationships after data is loaded</a:t>
            </a:r>
            <a:endParaRPr sz="1100">
              <a:solidFill>
                <a:schemeClr val="dk1"/>
              </a:solidFill>
              <a:latin typeface="Calibri"/>
              <a:ea typeface="Calibri"/>
              <a:cs typeface="Calibri"/>
              <a:sym typeface="Calibri"/>
            </a:endParaRPr>
          </a:p>
          <a:p>
            <a:pPr indent="-171450" lvl="0" marL="184150" marR="0" rtl="0" algn="l">
              <a:lnSpc>
                <a:spcPct val="119090"/>
              </a:lnSpc>
              <a:spcBef>
                <a:spcPts val="0"/>
              </a:spcBef>
              <a:spcAft>
                <a:spcPts val="0"/>
              </a:spcAft>
              <a:buClr>
                <a:srgbClr val="404040"/>
              </a:buClr>
              <a:buSzPts val="1100"/>
              <a:buFont typeface="Arial"/>
              <a:buChar char="•"/>
            </a:pPr>
            <a:r>
              <a:rPr b="1" i="1" lang="en-US" sz="1100">
                <a:solidFill>
                  <a:srgbClr val="404040"/>
                </a:solidFill>
                <a:latin typeface="Calibri"/>
                <a:ea typeface="Calibri"/>
                <a:cs typeface="Calibri"/>
                <a:sym typeface="Calibri"/>
              </a:rPr>
              <a:t>Time Intelligence &gt; Auto date/time</a:t>
            </a:r>
            <a:endParaRPr sz="1100">
              <a:solidFill>
                <a:schemeClr val="dk1"/>
              </a:solidFill>
              <a:latin typeface="Calibri"/>
              <a:ea typeface="Calibri"/>
              <a:cs typeface="Calibri"/>
              <a:sym typeface="Calibri"/>
            </a:endParaRPr>
          </a:p>
        </p:txBody>
      </p:sp>
      <p:sp>
        <p:nvSpPr>
          <p:cNvPr id="281" name="Google Shape;281;p11"/>
          <p:cNvSpPr txBox="1"/>
          <p:nvPr/>
        </p:nvSpPr>
        <p:spPr>
          <a:xfrm>
            <a:off x="1153301" y="1120140"/>
            <a:ext cx="191643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rgbClr val="404040"/>
                </a:solidFill>
                <a:latin typeface="Calibri"/>
                <a:ea typeface="Calibri"/>
                <a:cs typeface="Calibri"/>
                <a:sym typeface="Calibri"/>
              </a:rPr>
              <a:t>Global &gt; </a:t>
            </a:r>
            <a:r>
              <a:rPr b="1" lang="en-US" sz="1400">
                <a:solidFill>
                  <a:srgbClr val="404040"/>
                </a:solidFill>
                <a:latin typeface="Calibri"/>
                <a:ea typeface="Calibri"/>
                <a:cs typeface="Calibri"/>
                <a:sym typeface="Calibri"/>
              </a:rPr>
              <a:t>Preview Features</a:t>
            </a:r>
            <a:endParaRPr sz="1400">
              <a:solidFill>
                <a:schemeClr val="dk1"/>
              </a:solidFill>
              <a:latin typeface="Calibri"/>
              <a:ea typeface="Calibri"/>
              <a:cs typeface="Calibri"/>
              <a:sym typeface="Calibri"/>
            </a:endParaRPr>
          </a:p>
        </p:txBody>
      </p:sp>
      <p:sp>
        <p:nvSpPr>
          <p:cNvPr id="282" name="Google Shape;282;p11"/>
          <p:cNvSpPr txBox="1"/>
          <p:nvPr/>
        </p:nvSpPr>
        <p:spPr>
          <a:xfrm>
            <a:off x="5186371" y="1120140"/>
            <a:ext cx="176593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rgbClr val="404040"/>
                </a:solidFill>
                <a:latin typeface="Calibri"/>
                <a:ea typeface="Calibri"/>
                <a:cs typeface="Calibri"/>
                <a:sym typeface="Calibri"/>
              </a:rPr>
              <a:t>Current File &gt; </a:t>
            </a:r>
            <a:r>
              <a:rPr b="1" lang="en-US" sz="1400">
                <a:solidFill>
                  <a:srgbClr val="404040"/>
                </a:solidFill>
                <a:latin typeface="Calibri"/>
                <a:ea typeface="Calibri"/>
                <a:cs typeface="Calibri"/>
                <a:sym typeface="Calibri"/>
              </a:rPr>
              <a:t>Data Load</a:t>
            </a:r>
            <a:endParaRPr sz="1400">
              <a:solidFill>
                <a:schemeClr val="dk1"/>
              </a:solidFill>
              <a:latin typeface="Calibri"/>
              <a:ea typeface="Calibri"/>
              <a:cs typeface="Calibri"/>
              <a:sym typeface="Calibri"/>
            </a:endParaRPr>
          </a:p>
        </p:txBody>
      </p:sp>
      <p:grpSp>
        <p:nvGrpSpPr>
          <p:cNvPr id="283" name="Google Shape;283;p11"/>
          <p:cNvGrpSpPr/>
          <p:nvPr/>
        </p:nvGrpSpPr>
        <p:grpSpPr>
          <a:xfrm>
            <a:off x="8534400" y="1682495"/>
            <a:ext cx="3029711" cy="2304288"/>
            <a:chOff x="8534400" y="1682495"/>
            <a:chExt cx="3029711" cy="2304288"/>
          </a:xfrm>
        </p:grpSpPr>
        <p:pic>
          <p:nvPicPr>
            <p:cNvPr id="284" name="Google Shape;284;p11"/>
            <p:cNvPicPr preferRelativeResize="0"/>
            <p:nvPr/>
          </p:nvPicPr>
          <p:blipFill rotWithShape="1">
            <a:blip r:embed="rId13">
              <a:alphaModFix/>
            </a:blip>
            <a:srcRect b="0" l="0" r="0" t="0"/>
            <a:stretch/>
          </p:blipFill>
          <p:spPr>
            <a:xfrm>
              <a:off x="9320783" y="1682495"/>
              <a:ext cx="2243328" cy="658367"/>
            </a:xfrm>
            <a:prstGeom prst="rect">
              <a:avLst/>
            </a:prstGeom>
            <a:noFill/>
            <a:ln>
              <a:noFill/>
            </a:ln>
          </p:spPr>
        </p:pic>
        <p:sp>
          <p:nvSpPr>
            <p:cNvPr id="285" name="Google Shape;285;p11"/>
            <p:cNvSpPr/>
            <p:nvPr/>
          </p:nvSpPr>
          <p:spPr>
            <a:xfrm>
              <a:off x="9358439" y="1720771"/>
              <a:ext cx="2113280" cy="528955"/>
            </a:xfrm>
            <a:custGeom>
              <a:rect b="b" l="l" r="r" t="t"/>
              <a:pathLst>
                <a:path extrusionOk="0" h="528955" w="2113279">
                  <a:moveTo>
                    <a:pt x="0" y="528359"/>
                  </a:moveTo>
                  <a:lnTo>
                    <a:pt x="2112824" y="528359"/>
                  </a:lnTo>
                  <a:lnTo>
                    <a:pt x="2112824" y="0"/>
                  </a:lnTo>
                  <a:lnTo>
                    <a:pt x="0" y="0"/>
                  </a:lnTo>
                  <a:lnTo>
                    <a:pt x="0" y="528359"/>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6" name="Google Shape;286;p11"/>
            <p:cNvPicPr preferRelativeResize="0"/>
            <p:nvPr/>
          </p:nvPicPr>
          <p:blipFill rotWithShape="1">
            <a:blip r:embed="rId14">
              <a:alphaModFix/>
            </a:blip>
            <a:srcRect b="0" l="0" r="0" t="0"/>
            <a:stretch/>
          </p:blipFill>
          <p:spPr>
            <a:xfrm>
              <a:off x="8534400" y="3727703"/>
              <a:ext cx="762000" cy="259080"/>
            </a:xfrm>
            <a:prstGeom prst="rect">
              <a:avLst/>
            </a:prstGeom>
            <a:noFill/>
            <a:ln>
              <a:noFill/>
            </a:ln>
          </p:spPr>
        </p:pic>
        <p:sp>
          <p:nvSpPr>
            <p:cNvPr id="287" name="Google Shape;287;p11"/>
            <p:cNvSpPr/>
            <p:nvPr/>
          </p:nvSpPr>
          <p:spPr>
            <a:xfrm>
              <a:off x="8571142" y="3764690"/>
              <a:ext cx="632460" cy="130810"/>
            </a:xfrm>
            <a:custGeom>
              <a:rect b="b" l="l" r="r" t="t"/>
              <a:pathLst>
                <a:path extrusionOk="0" h="130810" w="632459">
                  <a:moveTo>
                    <a:pt x="0" y="130316"/>
                  </a:moveTo>
                  <a:lnTo>
                    <a:pt x="632222" y="130316"/>
                  </a:lnTo>
                  <a:lnTo>
                    <a:pt x="632222" y="0"/>
                  </a:lnTo>
                  <a:lnTo>
                    <a:pt x="0" y="0"/>
                  </a:lnTo>
                  <a:lnTo>
                    <a:pt x="0" y="130316"/>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11"/>
            <p:cNvSpPr/>
            <p:nvPr/>
          </p:nvSpPr>
          <p:spPr>
            <a:xfrm>
              <a:off x="9042293" y="2189639"/>
              <a:ext cx="251460" cy="1564005"/>
            </a:xfrm>
            <a:custGeom>
              <a:rect b="b" l="l" r="r" t="t"/>
              <a:pathLst>
                <a:path extrusionOk="0" h="1564004" w="251459">
                  <a:moveTo>
                    <a:pt x="200567" y="58087"/>
                  </a:moveTo>
                  <a:lnTo>
                    <a:pt x="171884" y="107290"/>
                  </a:lnTo>
                  <a:lnTo>
                    <a:pt x="145595" y="159208"/>
                  </a:lnTo>
                  <a:lnTo>
                    <a:pt x="120713" y="217161"/>
                  </a:lnTo>
                  <a:lnTo>
                    <a:pt x="97684" y="282770"/>
                  </a:lnTo>
                  <a:lnTo>
                    <a:pt x="76931" y="357668"/>
                  </a:lnTo>
                  <a:lnTo>
                    <a:pt x="67533" y="399115"/>
                  </a:lnTo>
                  <a:lnTo>
                    <a:pt x="58854" y="443504"/>
                  </a:lnTo>
                  <a:lnTo>
                    <a:pt x="50943" y="491042"/>
                  </a:lnTo>
                  <a:lnTo>
                    <a:pt x="43834" y="541856"/>
                  </a:lnTo>
                  <a:lnTo>
                    <a:pt x="37489" y="595796"/>
                  </a:lnTo>
                  <a:lnTo>
                    <a:pt x="31857" y="652655"/>
                  </a:lnTo>
                  <a:lnTo>
                    <a:pt x="26884" y="712231"/>
                  </a:lnTo>
                  <a:lnTo>
                    <a:pt x="22518" y="774317"/>
                  </a:lnTo>
                  <a:lnTo>
                    <a:pt x="18707" y="838706"/>
                  </a:lnTo>
                  <a:lnTo>
                    <a:pt x="15350" y="906401"/>
                  </a:lnTo>
                  <a:lnTo>
                    <a:pt x="12513" y="974577"/>
                  </a:lnTo>
                  <a:lnTo>
                    <a:pt x="10074" y="1044460"/>
                  </a:lnTo>
                  <a:lnTo>
                    <a:pt x="7984" y="1115838"/>
                  </a:lnTo>
                  <a:lnTo>
                    <a:pt x="6195" y="1188497"/>
                  </a:lnTo>
                  <a:lnTo>
                    <a:pt x="4654" y="1262226"/>
                  </a:lnTo>
                  <a:lnTo>
                    <a:pt x="2124" y="1412016"/>
                  </a:lnTo>
                  <a:lnTo>
                    <a:pt x="0" y="1563227"/>
                  </a:lnTo>
                  <a:lnTo>
                    <a:pt x="25397" y="1563585"/>
                  </a:lnTo>
                  <a:lnTo>
                    <a:pt x="27533" y="1411659"/>
                  </a:lnTo>
                  <a:lnTo>
                    <a:pt x="30058" y="1262226"/>
                  </a:lnTo>
                  <a:lnTo>
                    <a:pt x="31600" y="1188497"/>
                  </a:lnTo>
                  <a:lnTo>
                    <a:pt x="33413" y="1115123"/>
                  </a:lnTo>
                  <a:lnTo>
                    <a:pt x="35485" y="1044460"/>
                  </a:lnTo>
                  <a:lnTo>
                    <a:pt x="37929" y="974577"/>
                  </a:lnTo>
                  <a:lnTo>
                    <a:pt x="40772" y="906401"/>
                  </a:lnTo>
                  <a:lnTo>
                    <a:pt x="44066" y="840146"/>
                  </a:lnTo>
                  <a:lnTo>
                    <a:pt x="47860" y="776028"/>
                  </a:lnTo>
                  <a:lnTo>
                    <a:pt x="52204" y="714261"/>
                  </a:lnTo>
                  <a:lnTo>
                    <a:pt x="57145" y="655062"/>
                  </a:lnTo>
                  <a:lnTo>
                    <a:pt x="62731" y="598647"/>
                  </a:lnTo>
                  <a:lnTo>
                    <a:pt x="69010" y="545238"/>
                  </a:lnTo>
                  <a:lnTo>
                    <a:pt x="76030" y="495051"/>
                  </a:lnTo>
                  <a:lnTo>
                    <a:pt x="83822" y="448203"/>
                  </a:lnTo>
                  <a:lnTo>
                    <a:pt x="92352" y="404547"/>
                  </a:lnTo>
                  <a:lnTo>
                    <a:pt x="101570" y="363867"/>
                  </a:lnTo>
                  <a:lnTo>
                    <a:pt x="111423" y="325950"/>
                  </a:lnTo>
                  <a:lnTo>
                    <a:pt x="121862" y="290579"/>
                  </a:lnTo>
                  <a:lnTo>
                    <a:pt x="132838" y="257535"/>
                  </a:lnTo>
                  <a:lnTo>
                    <a:pt x="144302" y="226599"/>
                  </a:lnTo>
                  <a:lnTo>
                    <a:pt x="156208" y="197553"/>
                  </a:lnTo>
                  <a:lnTo>
                    <a:pt x="168513" y="170174"/>
                  </a:lnTo>
                  <a:lnTo>
                    <a:pt x="181171" y="144242"/>
                  </a:lnTo>
                  <a:lnTo>
                    <a:pt x="194141" y="119538"/>
                  </a:lnTo>
                  <a:lnTo>
                    <a:pt x="207300" y="95989"/>
                  </a:lnTo>
                  <a:lnTo>
                    <a:pt x="222140" y="71496"/>
                  </a:lnTo>
                  <a:lnTo>
                    <a:pt x="200567" y="58087"/>
                  </a:lnTo>
                  <a:close/>
                </a:path>
                <a:path extrusionOk="0" h="1564004" w="251459">
                  <a:moveTo>
                    <a:pt x="247068" y="47348"/>
                  </a:moveTo>
                  <a:lnTo>
                    <a:pt x="207078" y="47348"/>
                  </a:lnTo>
                  <a:lnTo>
                    <a:pt x="228798" y="60516"/>
                  </a:lnTo>
                  <a:lnTo>
                    <a:pt x="222140" y="71496"/>
                  </a:lnTo>
                  <a:lnTo>
                    <a:pt x="243593" y="84829"/>
                  </a:lnTo>
                  <a:lnTo>
                    <a:pt x="247068" y="47348"/>
                  </a:lnTo>
                  <a:close/>
                </a:path>
                <a:path extrusionOk="0" h="1564004" w="251459">
                  <a:moveTo>
                    <a:pt x="207078" y="47348"/>
                  </a:moveTo>
                  <a:lnTo>
                    <a:pt x="200567" y="58087"/>
                  </a:lnTo>
                  <a:lnTo>
                    <a:pt x="222140" y="71496"/>
                  </a:lnTo>
                  <a:lnTo>
                    <a:pt x="228798" y="60516"/>
                  </a:lnTo>
                  <a:lnTo>
                    <a:pt x="207078" y="47348"/>
                  </a:lnTo>
                  <a:close/>
                </a:path>
                <a:path extrusionOk="0" h="1564004" w="251459">
                  <a:moveTo>
                    <a:pt x="251458" y="0"/>
                  </a:moveTo>
                  <a:lnTo>
                    <a:pt x="178875" y="44606"/>
                  </a:lnTo>
                  <a:lnTo>
                    <a:pt x="200567" y="58087"/>
                  </a:lnTo>
                  <a:lnTo>
                    <a:pt x="207078" y="47348"/>
                  </a:lnTo>
                  <a:lnTo>
                    <a:pt x="247068" y="47348"/>
                  </a:lnTo>
                  <a:lnTo>
                    <a:pt x="251458"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9" name="Google Shape;289;p11"/>
          <p:cNvSpPr txBox="1"/>
          <p:nvPr/>
        </p:nvSpPr>
        <p:spPr>
          <a:xfrm>
            <a:off x="8528677" y="4580635"/>
            <a:ext cx="2764155" cy="577215"/>
          </a:xfrm>
          <a:prstGeom prst="rect">
            <a:avLst/>
          </a:prstGeom>
          <a:noFill/>
          <a:ln>
            <a:noFill/>
          </a:ln>
        </p:spPr>
        <p:txBody>
          <a:bodyPr anchorCtr="0" anchor="t" bIns="0" lIns="0" spcFirstLastPara="1" rIns="0" wrap="square" tIns="10775">
            <a:spAutoFit/>
          </a:bodyPr>
          <a:lstStyle/>
          <a:p>
            <a:pPr indent="0" lvl="0" marL="12700" marR="5080" rtl="0" algn="l">
              <a:lnSpc>
                <a:spcPct val="100800"/>
              </a:lnSpc>
              <a:spcBef>
                <a:spcPts val="0"/>
              </a:spcBef>
              <a:spcAft>
                <a:spcPts val="0"/>
              </a:spcAft>
              <a:buNone/>
            </a:pPr>
            <a:r>
              <a:rPr lang="en-US" sz="1200">
                <a:solidFill>
                  <a:srgbClr val="404040"/>
                </a:solidFill>
                <a:latin typeface="Calibri"/>
                <a:ea typeface="Calibri"/>
                <a:cs typeface="Calibri"/>
                <a:sym typeface="Calibri"/>
              </a:rPr>
              <a:t>Select </a:t>
            </a:r>
            <a:r>
              <a:rPr lang="en-US" sz="1150">
                <a:solidFill>
                  <a:srgbClr val="404040"/>
                </a:solidFill>
                <a:latin typeface="Calibri"/>
                <a:ea typeface="Calibri"/>
                <a:cs typeface="Calibri"/>
                <a:sym typeface="Calibri"/>
              </a:rPr>
              <a:t>“</a:t>
            </a:r>
            <a:r>
              <a:rPr b="1" i="1" lang="en-US" sz="1200">
                <a:solidFill>
                  <a:srgbClr val="404040"/>
                </a:solidFill>
                <a:latin typeface="Calibri"/>
                <a:ea typeface="Calibri"/>
                <a:cs typeface="Calibri"/>
                <a:sym typeface="Calibri"/>
              </a:rPr>
              <a:t>English (United States)” </a:t>
            </a:r>
            <a:r>
              <a:rPr lang="en-US" sz="1200">
                <a:solidFill>
                  <a:srgbClr val="404040"/>
                </a:solidFill>
                <a:latin typeface="Calibri"/>
                <a:ea typeface="Calibri"/>
                <a:cs typeface="Calibri"/>
                <a:sym typeface="Calibri"/>
              </a:rPr>
              <a:t>from the  dropdown menu (this will align with the data  in course project files)</a:t>
            </a:r>
            <a:endParaRPr sz="1200">
              <a:solidFill>
                <a:schemeClr val="dk1"/>
              </a:solidFill>
              <a:latin typeface="Calibri"/>
              <a:ea typeface="Calibri"/>
              <a:cs typeface="Calibri"/>
              <a:sym typeface="Calibri"/>
            </a:endParaRPr>
          </a:p>
        </p:txBody>
      </p:sp>
      <p:sp>
        <p:nvSpPr>
          <p:cNvPr id="290" name="Google Shape;290;p11"/>
          <p:cNvSpPr txBox="1"/>
          <p:nvPr/>
        </p:nvSpPr>
        <p:spPr>
          <a:xfrm>
            <a:off x="8901798" y="1114044"/>
            <a:ext cx="229298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rgbClr val="404040"/>
                </a:solidFill>
                <a:latin typeface="Calibri"/>
                <a:ea typeface="Calibri"/>
                <a:cs typeface="Calibri"/>
                <a:sym typeface="Calibri"/>
              </a:rPr>
              <a:t>Current File &gt; </a:t>
            </a:r>
            <a:r>
              <a:rPr b="1" lang="en-US" sz="1400">
                <a:solidFill>
                  <a:srgbClr val="404040"/>
                </a:solidFill>
                <a:latin typeface="Calibri"/>
                <a:ea typeface="Calibri"/>
                <a:cs typeface="Calibri"/>
                <a:sym typeface="Calibri"/>
              </a:rPr>
              <a:t>Regional Settings</a:t>
            </a:r>
            <a:endParaRPr sz="1400">
              <a:solidFill>
                <a:schemeClr val="dk1"/>
              </a:solidFill>
              <a:latin typeface="Calibri"/>
              <a:ea typeface="Calibri"/>
              <a:cs typeface="Calibri"/>
              <a:sym typeface="Calibri"/>
            </a:endParaRPr>
          </a:p>
        </p:txBody>
      </p:sp>
      <p:sp>
        <p:nvSpPr>
          <p:cNvPr id="291" name="Google Shape;291;p11"/>
          <p:cNvSpPr/>
          <p:nvPr/>
        </p:nvSpPr>
        <p:spPr>
          <a:xfrm>
            <a:off x="1105984" y="5577639"/>
            <a:ext cx="10222230" cy="739140"/>
          </a:xfrm>
          <a:custGeom>
            <a:rect b="b" l="l" r="r" t="t"/>
            <a:pathLst>
              <a:path extrusionOk="0" h="739139" w="10222230">
                <a:moveTo>
                  <a:pt x="0" y="0"/>
                </a:moveTo>
                <a:lnTo>
                  <a:pt x="10221941" y="0"/>
                </a:lnTo>
                <a:lnTo>
                  <a:pt x="10221941" y="738664"/>
                </a:lnTo>
                <a:lnTo>
                  <a:pt x="0" y="738664"/>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 name="Google Shape;292;p11"/>
          <p:cNvSpPr txBox="1"/>
          <p:nvPr/>
        </p:nvSpPr>
        <p:spPr>
          <a:xfrm>
            <a:off x="1501654" y="5650822"/>
            <a:ext cx="9288780" cy="509905"/>
          </a:xfrm>
          <a:prstGeom prst="rect">
            <a:avLst/>
          </a:prstGeom>
          <a:noFill/>
          <a:ln>
            <a:noFill/>
          </a:ln>
        </p:spPr>
        <p:txBody>
          <a:bodyPr anchorCtr="0" anchor="t" bIns="0" lIns="0" spcFirstLastPara="1" rIns="0" wrap="square" tIns="59675">
            <a:spAutoFit/>
          </a:bodyPr>
          <a:lstStyle/>
          <a:p>
            <a:pPr indent="0" lvl="0" marL="12700" marR="0" rtl="0" algn="l">
              <a:lnSpc>
                <a:spcPct val="100000"/>
              </a:lnSpc>
              <a:spcBef>
                <a:spcPts val="0"/>
              </a:spcBef>
              <a:spcAft>
                <a:spcPts val="0"/>
              </a:spcAft>
              <a:buNone/>
            </a:pPr>
            <a:r>
              <a:rPr b="1" lang="en-US" sz="1400">
                <a:solidFill>
                  <a:srgbClr val="D7B10F"/>
                </a:solidFill>
                <a:latin typeface="Calibri"/>
                <a:ea typeface="Calibri"/>
                <a:cs typeface="Calibri"/>
                <a:sym typeface="Calibri"/>
              </a:rPr>
              <a:t>HEY THIS IS IMPORTANT!</a:t>
            </a:r>
            <a:endParaRPr sz="1400">
              <a:solidFill>
                <a:schemeClr val="dk1"/>
              </a:solidFill>
              <a:latin typeface="Calibri"/>
              <a:ea typeface="Calibri"/>
              <a:cs typeface="Calibri"/>
              <a:sym typeface="Calibri"/>
            </a:endParaRPr>
          </a:p>
          <a:p>
            <a:pPr indent="0" lvl="0" marL="12700" marR="0" rtl="0" algn="l">
              <a:lnSpc>
                <a:spcPct val="100000"/>
              </a:lnSpc>
              <a:spcBef>
                <a:spcPts val="320"/>
              </a:spcBef>
              <a:spcAft>
                <a:spcPts val="0"/>
              </a:spcAft>
              <a:buNone/>
            </a:pPr>
            <a:r>
              <a:rPr lang="en-US" sz="1200">
                <a:solidFill>
                  <a:srgbClr val="404040"/>
                </a:solidFill>
                <a:latin typeface="Calibri"/>
                <a:ea typeface="Calibri"/>
                <a:cs typeface="Calibri"/>
                <a:sym typeface="Calibri"/>
              </a:rPr>
              <a:t>Options under </a:t>
            </a:r>
            <a:r>
              <a:rPr b="1" lang="en-US" sz="1200">
                <a:solidFill>
                  <a:srgbClr val="404040"/>
                </a:solidFill>
                <a:latin typeface="Calibri"/>
                <a:ea typeface="Calibri"/>
                <a:cs typeface="Calibri"/>
                <a:sym typeface="Calibri"/>
              </a:rPr>
              <a:t>CURRENT FILE </a:t>
            </a:r>
            <a:r>
              <a:rPr lang="en-US" sz="1200">
                <a:solidFill>
                  <a:srgbClr val="404040"/>
                </a:solidFill>
                <a:latin typeface="Calibri"/>
                <a:ea typeface="Calibri"/>
                <a:cs typeface="Calibri"/>
                <a:sym typeface="Calibri"/>
              </a:rPr>
              <a:t>need to be adjusted </a:t>
            </a:r>
            <a:r>
              <a:rPr b="1" lang="en-US" sz="1200">
                <a:solidFill>
                  <a:srgbClr val="404040"/>
                </a:solidFill>
                <a:latin typeface="Calibri"/>
                <a:ea typeface="Calibri"/>
                <a:cs typeface="Calibri"/>
                <a:sym typeface="Calibri"/>
              </a:rPr>
              <a:t>every time you open a new Power BI workbook </a:t>
            </a:r>
            <a:r>
              <a:rPr lang="en-US" sz="1200">
                <a:solidFill>
                  <a:srgbClr val="404040"/>
                </a:solidFill>
                <a:latin typeface="Calibri"/>
                <a:ea typeface="Calibri"/>
                <a:cs typeface="Calibri"/>
                <a:sym typeface="Calibri"/>
              </a:rPr>
              <a:t>(these settings do not persist across new .pbix files)</a:t>
            </a:r>
            <a:endParaRPr sz="1200">
              <a:solidFill>
                <a:schemeClr val="dk1"/>
              </a:solidFill>
              <a:latin typeface="Calibri"/>
              <a:ea typeface="Calibri"/>
              <a:cs typeface="Calibri"/>
              <a:sym typeface="Calibri"/>
            </a:endParaRPr>
          </a:p>
        </p:txBody>
      </p:sp>
      <p:pic>
        <p:nvPicPr>
          <p:cNvPr id="293" name="Google Shape;293;p11"/>
          <p:cNvPicPr preferRelativeResize="0"/>
          <p:nvPr/>
        </p:nvPicPr>
        <p:blipFill rotWithShape="1">
          <a:blip r:embed="rId15">
            <a:alphaModFix/>
          </a:blip>
          <a:srcRect b="0" l="0" r="0" t="0"/>
          <a:stretch/>
        </p:blipFill>
        <p:spPr>
          <a:xfrm>
            <a:off x="861715" y="5691245"/>
            <a:ext cx="498984" cy="498985"/>
          </a:xfrm>
          <a:prstGeom prst="rect">
            <a:avLst/>
          </a:prstGeom>
          <a:noFill/>
          <a:ln>
            <a:noFill/>
          </a:ln>
        </p:spPr>
      </p:pic>
      <p:grpSp>
        <p:nvGrpSpPr>
          <p:cNvPr id="294" name="Google Shape;294;p11"/>
          <p:cNvGrpSpPr/>
          <p:nvPr/>
        </p:nvGrpSpPr>
        <p:grpSpPr>
          <a:xfrm>
            <a:off x="637031" y="2103120"/>
            <a:ext cx="3051048" cy="2051303"/>
            <a:chOff x="637031" y="2103120"/>
            <a:chExt cx="3051048" cy="2051303"/>
          </a:xfrm>
        </p:grpSpPr>
        <p:pic>
          <p:nvPicPr>
            <p:cNvPr id="295" name="Google Shape;295;p11"/>
            <p:cNvPicPr preferRelativeResize="0"/>
            <p:nvPr/>
          </p:nvPicPr>
          <p:blipFill rotWithShape="1">
            <a:blip r:embed="rId16">
              <a:alphaModFix/>
            </a:blip>
            <a:srcRect b="0" l="0" r="0" t="0"/>
            <a:stretch/>
          </p:blipFill>
          <p:spPr>
            <a:xfrm>
              <a:off x="1383791" y="2103120"/>
              <a:ext cx="2304288" cy="2051303"/>
            </a:xfrm>
            <a:prstGeom prst="rect">
              <a:avLst/>
            </a:prstGeom>
            <a:noFill/>
            <a:ln>
              <a:noFill/>
            </a:ln>
          </p:spPr>
        </p:pic>
        <p:sp>
          <p:nvSpPr>
            <p:cNvPr id="296" name="Google Shape;296;p11"/>
            <p:cNvSpPr/>
            <p:nvPr/>
          </p:nvSpPr>
          <p:spPr>
            <a:xfrm>
              <a:off x="1421663" y="2140022"/>
              <a:ext cx="2175510" cy="1922780"/>
            </a:xfrm>
            <a:custGeom>
              <a:rect b="b" l="l" r="r" t="t"/>
              <a:pathLst>
                <a:path extrusionOk="0" h="1922779" w="2175510">
                  <a:moveTo>
                    <a:pt x="0" y="1922691"/>
                  </a:moveTo>
                  <a:lnTo>
                    <a:pt x="2175234" y="1922691"/>
                  </a:lnTo>
                  <a:lnTo>
                    <a:pt x="2175234" y="0"/>
                  </a:lnTo>
                  <a:lnTo>
                    <a:pt x="0" y="0"/>
                  </a:lnTo>
                  <a:lnTo>
                    <a:pt x="0" y="1922691"/>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97" name="Google Shape;297;p11"/>
            <p:cNvPicPr preferRelativeResize="0"/>
            <p:nvPr/>
          </p:nvPicPr>
          <p:blipFill rotWithShape="1">
            <a:blip r:embed="rId17">
              <a:alphaModFix/>
            </a:blip>
            <a:srcRect b="0" l="0" r="0" t="0"/>
            <a:stretch/>
          </p:blipFill>
          <p:spPr>
            <a:xfrm>
              <a:off x="637031" y="3139440"/>
              <a:ext cx="762000" cy="259079"/>
            </a:xfrm>
            <a:prstGeom prst="rect">
              <a:avLst/>
            </a:prstGeom>
            <a:noFill/>
            <a:ln>
              <a:noFill/>
            </a:ln>
          </p:spPr>
        </p:pic>
        <p:sp>
          <p:nvSpPr>
            <p:cNvPr id="298" name="Google Shape;298;p11"/>
            <p:cNvSpPr/>
            <p:nvPr/>
          </p:nvSpPr>
          <p:spPr>
            <a:xfrm>
              <a:off x="675639" y="3176282"/>
              <a:ext cx="632460" cy="130810"/>
            </a:xfrm>
            <a:custGeom>
              <a:rect b="b" l="l" r="r" t="t"/>
              <a:pathLst>
                <a:path extrusionOk="0" h="130810" w="632460">
                  <a:moveTo>
                    <a:pt x="0" y="130316"/>
                  </a:moveTo>
                  <a:lnTo>
                    <a:pt x="632222" y="130316"/>
                  </a:lnTo>
                  <a:lnTo>
                    <a:pt x="632222" y="0"/>
                  </a:lnTo>
                  <a:lnTo>
                    <a:pt x="0" y="0"/>
                  </a:lnTo>
                  <a:lnTo>
                    <a:pt x="0" y="130316"/>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 name="Google Shape;299;p11"/>
            <p:cNvSpPr/>
            <p:nvPr/>
          </p:nvSpPr>
          <p:spPr>
            <a:xfrm>
              <a:off x="1154276" y="2868417"/>
              <a:ext cx="198120" cy="289560"/>
            </a:xfrm>
            <a:custGeom>
              <a:rect b="b" l="l" r="r" t="t"/>
              <a:pathLst>
                <a:path extrusionOk="0" h="289560" w="198119">
                  <a:moveTo>
                    <a:pt x="122874" y="24002"/>
                  </a:moveTo>
                  <a:lnTo>
                    <a:pt x="71674" y="55148"/>
                  </a:lnTo>
                  <a:lnTo>
                    <a:pt x="41488" y="88633"/>
                  </a:lnTo>
                  <a:lnTo>
                    <a:pt x="21462" y="131329"/>
                  </a:lnTo>
                  <a:lnTo>
                    <a:pt x="9880" y="180304"/>
                  </a:lnTo>
                  <a:lnTo>
                    <a:pt x="3634" y="233281"/>
                  </a:lnTo>
                  <a:lnTo>
                    <a:pt x="0" y="287840"/>
                  </a:lnTo>
                  <a:lnTo>
                    <a:pt x="25343" y="289529"/>
                  </a:lnTo>
                  <a:lnTo>
                    <a:pt x="28938" y="235562"/>
                  </a:lnTo>
                  <a:lnTo>
                    <a:pt x="31474" y="209645"/>
                  </a:lnTo>
                  <a:lnTo>
                    <a:pt x="34893" y="184852"/>
                  </a:lnTo>
                  <a:lnTo>
                    <a:pt x="34991" y="184142"/>
                  </a:lnTo>
                  <a:lnTo>
                    <a:pt x="39460" y="161524"/>
                  </a:lnTo>
                  <a:lnTo>
                    <a:pt x="39648" y="160569"/>
                  </a:lnTo>
                  <a:lnTo>
                    <a:pt x="45414" y="139999"/>
                  </a:lnTo>
                  <a:lnTo>
                    <a:pt x="45757" y="138769"/>
                  </a:lnTo>
                  <a:lnTo>
                    <a:pt x="52961" y="120582"/>
                  </a:lnTo>
                  <a:lnTo>
                    <a:pt x="53553" y="119072"/>
                  </a:lnTo>
                  <a:lnTo>
                    <a:pt x="62326" y="103437"/>
                  </a:lnTo>
                  <a:lnTo>
                    <a:pt x="62151" y="103437"/>
                  </a:lnTo>
                  <a:lnTo>
                    <a:pt x="63236" y="101791"/>
                  </a:lnTo>
                  <a:lnTo>
                    <a:pt x="63430" y="101791"/>
                  </a:lnTo>
                  <a:lnTo>
                    <a:pt x="73859" y="88371"/>
                  </a:lnTo>
                  <a:lnTo>
                    <a:pt x="73685" y="88371"/>
                  </a:lnTo>
                  <a:lnTo>
                    <a:pt x="74935" y="86986"/>
                  </a:lnTo>
                  <a:lnTo>
                    <a:pt x="75134" y="86986"/>
                  </a:lnTo>
                  <a:lnTo>
                    <a:pt x="87583" y="75079"/>
                  </a:lnTo>
                  <a:lnTo>
                    <a:pt x="87440" y="75079"/>
                  </a:lnTo>
                  <a:lnTo>
                    <a:pt x="88655" y="74054"/>
                  </a:lnTo>
                  <a:lnTo>
                    <a:pt x="88823" y="74054"/>
                  </a:lnTo>
                  <a:lnTo>
                    <a:pt x="103326" y="63303"/>
                  </a:lnTo>
                  <a:lnTo>
                    <a:pt x="104282" y="62594"/>
                  </a:lnTo>
                  <a:lnTo>
                    <a:pt x="120502" y="53008"/>
                  </a:lnTo>
                  <a:lnTo>
                    <a:pt x="120343" y="53008"/>
                  </a:lnTo>
                  <a:lnTo>
                    <a:pt x="121619" y="52343"/>
                  </a:lnTo>
                  <a:lnTo>
                    <a:pt x="121818" y="52343"/>
                  </a:lnTo>
                  <a:lnTo>
                    <a:pt x="132406" y="47566"/>
                  </a:lnTo>
                  <a:lnTo>
                    <a:pt x="122874" y="24002"/>
                  </a:lnTo>
                  <a:close/>
                </a:path>
                <a:path extrusionOk="0" h="289560" w="198119">
                  <a:moveTo>
                    <a:pt x="34942" y="184497"/>
                  </a:moveTo>
                  <a:lnTo>
                    <a:pt x="34872" y="184852"/>
                  </a:lnTo>
                  <a:lnTo>
                    <a:pt x="34942" y="184497"/>
                  </a:lnTo>
                  <a:close/>
                </a:path>
                <a:path extrusionOk="0" h="289560" w="198119">
                  <a:moveTo>
                    <a:pt x="35012" y="184142"/>
                  </a:moveTo>
                  <a:lnTo>
                    <a:pt x="34942" y="184497"/>
                  </a:lnTo>
                  <a:lnTo>
                    <a:pt x="35012" y="184142"/>
                  </a:lnTo>
                  <a:close/>
                </a:path>
                <a:path extrusionOk="0" h="289560" w="198119">
                  <a:moveTo>
                    <a:pt x="39648" y="160569"/>
                  </a:moveTo>
                  <a:lnTo>
                    <a:pt x="39421" y="161524"/>
                  </a:lnTo>
                  <a:lnTo>
                    <a:pt x="39553" y="161050"/>
                  </a:lnTo>
                  <a:lnTo>
                    <a:pt x="39648" y="160569"/>
                  </a:lnTo>
                  <a:close/>
                </a:path>
                <a:path extrusionOk="0" h="289560" w="198119">
                  <a:moveTo>
                    <a:pt x="39553" y="161050"/>
                  </a:moveTo>
                  <a:lnTo>
                    <a:pt x="39421" y="161524"/>
                  </a:lnTo>
                  <a:lnTo>
                    <a:pt x="39553" y="161050"/>
                  </a:lnTo>
                  <a:close/>
                </a:path>
                <a:path extrusionOk="0" h="289560" w="198119">
                  <a:moveTo>
                    <a:pt x="39687" y="160569"/>
                  </a:moveTo>
                  <a:lnTo>
                    <a:pt x="39553" y="161050"/>
                  </a:lnTo>
                  <a:lnTo>
                    <a:pt x="39687" y="160569"/>
                  </a:lnTo>
                  <a:close/>
                </a:path>
                <a:path extrusionOk="0" h="289560" w="198119">
                  <a:moveTo>
                    <a:pt x="45757" y="138769"/>
                  </a:moveTo>
                  <a:lnTo>
                    <a:pt x="45345" y="139999"/>
                  </a:lnTo>
                  <a:lnTo>
                    <a:pt x="45583" y="139393"/>
                  </a:lnTo>
                  <a:lnTo>
                    <a:pt x="45757" y="138769"/>
                  </a:lnTo>
                  <a:close/>
                </a:path>
                <a:path extrusionOk="0" h="289560" w="198119">
                  <a:moveTo>
                    <a:pt x="45583" y="139393"/>
                  </a:moveTo>
                  <a:lnTo>
                    <a:pt x="45345" y="139999"/>
                  </a:lnTo>
                  <a:lnTo>
                    <a:pt x="45583" y="139393"/>
                  </a:lnTo>
                  <a:close/>
                </a:path>
                <a:path extrusionOk="0" h="289560" w="198119">
                  <a:moveTo>
                    <a:pt x="45828" y="138769"/>
                  </a:moveTo>
                  <a:lnTo>
                    <a:pt x="45583" y="139393"/>
                  </a:lnTo>
                  <a:lnTo>
                    <a:pt x="45828" y="138769"/>
                  </a:lnTo>
                  <a:close/>
                </a:path>
                <a:path extrusionOk="0" h="289560" w="198119">
                  <a:moveTo>
                    <a:pt x="53553" y="119072"/>
                  </a:moveTo>
                  <a:lnTo>
                    <a:pt x="52844" y="120582"/>
                  </a:lnTo>
                  <a:lnTo>
                    <a:pt x="53247" y="119854"/>
                  </a:lnTo>
                  <a:lnTo>
                    <a:pt x="53553" y="119072"/>
                  </a:lnTo>
                  <a:close/>
                </a:path>
                <a:path extrusionOk="0" h="289560" w="198119">
                  <a:moveTo>
                    <a:pt x="53247" y="119854"/>
                  </a:moveTo>
                  <a:lnTo>
                    <a:pt x="52844" y="120582"/>
                  </a:lnTo>
                  <a:lnTo>
                    <a:pt x="53247" y="119854"/>
                  </a:lnTo>
                  <a:close/>
                </a:path>
                <a:path extrusionOk="0" h="289560" w="198119">
                  <a:moveTo>
                    <a:pt x="53679" y="119072"/>
                  </a:moveTo>
                  <a:lnTo>
                    <a:pt x="53247" y="119854"/>
                  </a:lnTo>
                  <a:lnTo>
                    <a:pt x="53679" y="119072"/>
                  </a:lnTo>
                  <a:close/>
                </a:path>
                <a:path extrusionOk="0" h="289560" w="198119">
                  <a:moveTo>
                    <a:pt x="63236" y="101791"/>
                  </a:moveTo>
                  <a:lnTo>
                    <a:pt x="62151" y="103437"/>
                  </a:lnTo>
                  <a:lnTo>
                    <a:pt x="62759" y="102655"/>
                  </a:lnTo>
                  <a:lnTo>
                    <a:pt x="63236" y="101791"/>
                  </a:lnTo>
                  <a:close/>
                </a:path>
                <a:path extrusionOk="0" h="289560" w="198119">
                  <a:moveTo>
                    <a:pt x="62759" y="102655"/>
                  </a:moveTo>
                  <a:lnTo>
                    <a:pt x="62151" y="103437"/>
                  </a:lnTo>
                  <a:lnTo>
                    <a:pt x="62326" y="103437"/>
                  </a:lnTo>
                  <a:lnTo>
                    <a:pt x="62759" y="102655"/>
                  </a:lnTo>
                  <a:close/>
                </a:path>
                <a:path extrusionOk="0" h="289560" w="198119">
                  <a:moveTo>
                    <a:pt x="63430" y="101791"/>
                  </a:moveTo>
                  <a:lnTo>
                    <a:pt x="63236" y="101791"/>
                  </a:lnTo>
                  <a:lnTo>
                    <a:pt x="62759" y="102655"/>
                  </a:lnTo>
                  <a:lnTo>
                    <a:pt x="63430" y="101791"/>
                  </a:lnTo>
                  <a:close/>
                </a:path>
                <a:path extrusionOk="0" h="289560" w="198119">
                  <a:moveTo>
                    <a:pt x="74935" y="86986"/>
                  </a:moveTo>
                  <a:lnTo>
                    <a:pt x="73685" y="88371"/>
                  </a:lnTo>
                  <a:lnTo>
                    <a:pt x="74361" y="87725"/>
                  </a:lnTo>
                  <a:lnTo>
                    <a:pt x="74935" y="86986"/>
                  </a:lnTo>
                  <a:close/>
                </a:path>
                <a:path extrusionOk="0" h="289560" w="198119">
                  <a:moveTo>
                    <a:pt x="74361" y="87725"/>
                  </a:moveTo>
                  <a:lnTo>
                    <a:pt x="73685" y="88371"/>
                  </a:lnTo>
                  <a:lnTo>
                    <a:pt x="73859" y="88371"/>
                  </a:lnTo>
                  <a:lnTo>
                    <a:pt x="74361" y="87725"/>
                  </a:lnTo>
                  <a:close/>
                </a:path>
                <a:path extrusionOk="0" h="289560" w="198119">
                  <a:moveTo>
                    <a:pt x="75134" y="86986"/>
                  </a:moveTo>
                  <a:lnTo>
                    <a:pt x="74935" y="86986"/>
                  </a:lnTo>
                  <a:lnTo>
                    <a:pt x="74361" y="87725"/>
                  </a:lnTo>
                  <a:lnTo>
                    <a:pt x="75134" y="86986"/>
                  </a:lnTo>
                  <a:close/>
                </a:path>
                <a:path extrusionOk="0" h="289560" w="198119">
                  <a:moveTo>
                    <a:pt x="88655" y="74054"/>
                  </a:moveTo>
                  <a:lnTo>
                    <a:pt x="87440" y="75079"/>
                  </a:lnTo>
                  <a:lnTo>
                    <a:pt x="88075" y="74609"/>
                  </a:lnTo>
                  <a:lnTo>
                    <a:pt x="88655" y="74054"/>
                  </a:lnTo>
                  <a:close/>
                </a:path>
                <a:path extrusionOk="0" h="289560" w="198119">
                  <a:moveTo>
                    <a:pt x="88075" y="74609"/>
                  </a:moveTo>
                  <a:lnTo>
                    <a:pt x="87440" y="75079"/>
                  </a:lnTo>
                  <a:lnTo>
                    <a:pt x="87583" y="75079"/>
                  </a:lnTo>
                  <a:lnTo>
                    <a:pt x="88075" y="74609"/>
                  </a:lnTo>
                  <a:close/>
                </a:path>
                <a:path extrusionOk="0" h="289560" w="198119">
                  <a:moveTo>
                    <a:pt x="88823" y="74054"/>
                  </a:moveTo>
                  <a:lnTo>
                    <a:pt x="88655" y="74054"/>
                  </a:lnTo>
                  <a:lnTo>
                    <a:pt x="88075" y="74609"/>
                  </a:lnTo>
                  <a:lnTo>
                    <a:pt x="88823" y="74054"/>
                  </a:lnTo>
                  <a:close/>
                </a:path>
                <a:path extrusionOk="0" h="289560" w="198119">
                  <a:moveTo>
                    <a:pt x="187299" y="18981"/>
                  </a:moveTo>
                  <a:lnTo>
                    <a:pt x="134003" y="18981"/>
                  </a:lnTo>
                  <a:lnTo>
                    <a:pt x="144447" y="42133"/>
                  </a:lnTo>
                  <a:lnTo>
                    <a:pt x="132406" y="47566"/>
                  </a:lnTo>
                  <a:lnTo>
                    <a:pt x="141740" y="70639"/>
                  </a:lnTo>
                  <a:lnTo>
                    <a:pt x="187299" y="18981"/>
                  </a:lnTo>
                  <a:close/>
                </a:path>
                <a:path extrusionOk="0" h="289560" w="198119">
                  <a:moveTo>
                    <a:pt x="104282" y="62594"/>
                  </a:moveTo>
                  <a:lnTo>
                    <a:pt x="103217" y="63303"/>
                  </a:lnTo>
                  <a:lnTo>
                    <a:pt x="103771" y="62973"/>
                  </a:lnTo>
                  <a:lnTo>
                    <a:pt x="104282" y="62594"/>
                  </a:lnTo>
                  <a:close/>
                </a:path>
                <a:path extrusionOk="0" h="289560" w="198119">
                  <a:moveTo>
                    <a:pt x="103771" y="62973"/>
                  </a:moveTo>
                  <a:lnTo>
                    <a:pt x="103217" y="63303"/>
                  </a:lnTo>
                  <a:lnTo>
                    <a:pt x="103771" y="62973"/>
                  </a:lnTo>
                  <a:close/>
                </a:path>
                <a:path extrusionOk="0" h="289560" w="198119">
                  <a:moveTo>
                    <a:pt x="104407" y="62594"/>
                  </a:moveTo>
                  <a:lnTo>
                    <a:pt x="103771" y="62973"/>
                  </a:lnTo>
                  <a:lnTo>
                    <a:pt x="104407" y="62594"/>
                  </a:lnTo>
                  <a:close/>
                </a:path>
                <a:path extrusionOk="0" h="289560" w="198119">
                  <a:moveTo>
                    <a:pt x="121619" y="52343"/>
                  </a:moveTo>
                  <a:lnTo>
                    <a:pt x="120343" y="53008"/>
                  </a:lnTo>
                  <a:lnTo>
                    <a:pt x="120998" y="52712"/>
                  </a:lnTo>
                  <a:lnTo>
                    <a:pt x="121619" y="52343"/>
                  </a:lnTo>
                  <a:close/>
                </a:path>
                <a:path extrusionOk="0" h="289560" w="198119">
                  <a:moveTo>
                    <a:pt x="120998" y="52712"/>
                  </a:moveTo>
                  <a:lnTo>
                    <a:pt x="120343" y="53008"/>
                  </a:lnTo>
                  <a:lnTo>
                    <a:pt x="120502" y="53008"/>
                  </a:lnTo>
                  <a:lnTo>
                    <a:pt x="120998" y="52712"/>
                  </a:lnTo>
                  <a:close/>
                </a:path>
                <a:path extrusionOk="0" h="289560" w="198119">
                  <a:moveTo>
                    <a:pt x="121818" y="52343"/>
                  </a:moveTo>
                  <a:lnTo>
                    <a:pt x="121619" y="52343"/>
                  </a:lnTo>
                  <a:lnTo>
                    <a:pt x="120998" y="52712"/>
                  </a:lnTo>
                  <a:lnTo>
                    <a:pt x="121818" y="52343"/>
                  </a:lnTo>
                  <a:close/>
                </a:path>
                <a:path extrusionOk="0" h="289560" w="198119">
                  <a:moveTo>
                    <a:pt x="134003" y="18981"/>
                  </a:moveTo>
                  <a:lnTo>
                    <a:pt x="122874" y="24002"/>
                  </a:lnTo>
                  <a:lnTo>
                    <a:pt x="132406" y="47566"/>
                  </a:lnTo>
                  <a:lnTo>
                    <a:pt x="144447" y="42133"/>
                  </a:lnTo>
                  <a:lnTo>
                    <a:pt x="134003" y="18981"/>
                  </a:lnTo>
                  <a:close/>
                </a:path>
                <a:path extrusionOk="0" h="289560" w="198119">
                  <a:moveTo>
                    <a:pt x="113165" y="0"/>
                  </a:moveTo>
                  <a:lnTo>
                    <a:pt x="122874" y="24002"/>
                  </a:lnTo>
                  <a:lnTo>
                    <a:pt x="134003" y="18981"/>
                  </a:lnTo>
                  <a:lnTo>
                    <a:pt x="187299" y="18981"/>
                  </a:lnTo>
                  <a:lnTo>
                    <a:pt x="198091" y="6744"/>
                  </a:lnTo>
                  <a:lnTo>
                    <a:pt x="113165"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67" name="Shape 3067"/>
        <p:cNvGrpSpPr/>
        <p:nvPr/>
      </p:nvGrpSpPr>
      <p:grpSpPr>
        <a:xfrm>
          <a:off x="0" y="0"/>
          <a:ext cx="0" cy="0"/>
          <a:chOff x="0" y="0"/>
          <a:chExt cx="0" cy="0"/>
        </a:xfrm>
      </p:grpSpPr>
      <p:grpSp>
        <p:nvGrpSpPr>
          <p:cNvPr id="3068" name="Google Shape;3068;p110"/>
          <p:cNvGrpSpPr/>
          <p:nvPr/>
        </p:nvGrpSpPr>
        <p:grpSpPr>
          <a:xfrm>
            <a:off x="4300728" y="5413247"/>
            <a:ext cx="1670303" cy="1191768"/>
            <a:chOff x="4300728" y="5413247"/>
            <a:chExt cx="1670303" cy="1191768"/>
          </a:xfrm>
        </p:grpSpPr>
        <p:pic>
          <p:nvPicPr>
            <p:cNvPr id="3069" name="Google Shape;3069;p110"/>
            <p:cNvPicPr preferRelativeResize="0"/>
            <p:nvPr/>
          </p:nvPicPr>
          <p:blipFill rotWithShape="1">
            <a:blip r:embed="rId3">
              <a:alphaModFix/>
            </a:blip>
            <a:srcRect b="0" l="0" r="0" t="0"/>
            <a:stretch/>
          </p:blipFill>
          <p:spPr>
            <a:xfrm>
              <a:off x="4300728" y="5413247"/>
              <a:ext cx="1670303" cy="1191768"/>
            </a:xfrm>
            <a:prstGeom prst="rect">
              <a:avLst/>
            </a:prstGeom>
            <a:noFill/>
            <a:ln>
              <a:noFill/>
            </a:ln>
          </p:spPr>
        </p:pic>
        <p:pic>
          <p:nvPicPr>
            <p:cNvPr id="3070" name="Google Shape;3070;p110"/>
            <p:cNvPicPr preferRelativeResize="0"/>
            <p:nvPr/>
          </p:nvPicPr>
          <p:blipFill rotWithShape="1">
            <a:blip r:embed="rId4">
              <a:alphaModFix/>
            </a:blip>
            <a:srcRect b="0" l="0" r="0" t="0"/>
            <a:stretch/>
          </p:blipFill>
          <p:spPr>
            <a:xfrm>
              <a:off x="4326182" y="5438893"/>
              <a:ext cx="1564712" cy="1088135"/>
            </a:xfrm>
            <a:prstGeom prst="rect">
              <a:avLst/>
            </a:prstGeom>
            <a:noFill/>
            <a:ln>
              <a:noFill/>
            </a:ln>
          </p:spPr>
        </p:pic>
      </p:grpSp>
      <p:sp>
        <p:nvSpPr>
          <p:cNvPr id="3071" name="Google Shape;3071;p110"/>
          <p:cNvSpPr txBox="1"/>
          <p:nvPr/>
        </p:nvSpPr>
        <p:spPr>
          <a:xfrm>
            <a:off x="4326182" y="5439395"/>
            <a:ext cx="984885" cy="231140"/>
          </a:xfrm>
          <a:prstGeom prst="rect">
            <a:avLst/>
          </a:prstGeom>
          <a:solidFill>
            <a:srgbClr val="1F4E79">
              <a:alpha val="59607"/>
            </a:srgbClr>
          </a:solidFill>
          <a:ln>
            <a:noFill/>
          </a:ln>
        </p:spPr>
        <p:txBody>
          <a:bodyPr anchorCtr="0" anchor="t" bIns="0" lIns="0" spcFirstLastPara="1" rIns="0" wrap="square" tIns="33000">
            <a:spAutoFit/>
          </a:bodyPr>
          <a:lstStyle/>
          <a:p>
            <a:pPr indent="0" lvl="0" marL="90805" marR="0" rtl="0" algn="l">
              <a:lnSpc>
                <a:spcPct val="100000"/>
              </a:lnSpc>
              <a:spcBef>
                <a:spcPts val="0"/>
              </a:spcBef>
              <a:spcAft>
                <a:spcPts val="0"/>
              </a:spcAft>
              <a:buClr>
                <a:srgbClr val="FFFFFF"/>
              </a:buClr>
              <a:buSzPts val="900"/>
              <a:buFont typeface="Calibri"/>
              <a:buNone/>
            </a:pPr>
            <a:r>
              <a:rPr b="0" i="0" lang="en-US" sz="900" u="none" cap="none" strike="noStrike">
                <a:solidFill>
                  <a:srgbClr val="FFFFFF"/>
                </a:solidFill>
                <a:latin typeface="Calibri"/>
                <a:ea typeface="Calibri"/>
                <a:cs typeface="Calibri"/>
                <a:sym typeface="Calibri"/>
              </a:rPr>
              <a:t>Returns Data</a:t>
            </a:r>
            <a:endParaRPr b="0" i="0" sz="900" u="none" cap="none" strike="noStrike">
              <a:solidFill>
                <a:srgbClr val="000000"/>
              </a:solidFill>
              <a:latin typeface="Calibri"/>
              <a:ea typeface="Calibri"/>
              <a:cs typeface="Calibri"/>
              <a:sym typeface="Calibri"/>
            </a:endParaRPr>
          </a:p>
        </p:txBody>
      </p:sp>
      <p:sp>
        <p:nvSpPr>
          <p:cNvPr id="3072" name="Google Shape;3072;p110"/>
          <p:cNvSpPr txBox="1"/>
          <p:nvPr/>
        </p:nvSpPr>
        <p:spPr>
          <a:xfrm>
            <a:off x="4879510" y="5715876"/>
            <a:ext cx="526415" cy="277495"/>
          </a:xfrm>
          <a:prstGeom prst="rect">
            <a:avLst/>
          </a:prstGeom>
          <a:solidFill>
            <a:srgbClr val="FFFFFF">
              <a:alpha val="74509"/>
            </a:srgbClr>
          </a:solidFill>
          <a:ln>
            <a:noFill/>
          </a:ln>
        </p:spPr>
        <p:txBody>
          <a:bodyPr anchorCtr="0" anchor="t" bIns="0" lIns="0" spcFirstLastPara="1" rIns="0" wrap="square" tIns="32375">
            <a:spAutoFit/>
          </a:bodyPr>
          <a:lstStyle/>
          <a:p>
            <a:pPr indent="0" lvl="0" marL="95250" marR="0" rtl="0" algn="l">
              <a:lnSpc>
                <a:spcPct val="100000"/>
              </a:lnSpc>
              <a:spcBef>
                <a:spcPts val="0"/>
              </a:spcBef>
              <a:spcAft>
                <a:spcPts val="0"/>
              </a:spcAft>
              <a:buClr>
                <a:srgbClr val="E6AF00"/>
              </a:buClr>
              <a:buSzPts val="1200"/>
              <a:buFont typeface="Calibri"/>
              <a:buNone/>
            </a:pPr>
            <a:r>
              <a:rPr b="1" i="0" lang="en-US" sz="1200" u="none" cap="none" strike="noStrike">
                <a:solidFill>
                  <a:srgbClr val="E6AF00"/>
                </a:solidFill>
                <a:latin typeface="Calibri"/>
                <a:ea typeface="Calibri"/>
                <a:cs typeface="Calibri"/>
                <a:sym typeface="Calibri"/>
              </a:rPr>
              <a:t>Black</a:t>
            </a:r>
            <a:endParaRPr b="0" i="0" sz="1200" u="none" cap="none" strike="noStrike">
              <a:solidFill>
                <a:srgbClr val="000000"/>
              </a:solidFill>
              <a:latin typeface="Calibri"/>
              <a:ea typeface="Calibri"/>
              <a:cs typeface="Calibri"/>
              <a:sym typeface="Calibri"/>
            </a:endParaRPr>
          </a:p>
        </p:txBody>
      </p:sp>
      <p:pic>
        <p:nvPicPr>
          <p:cNvPr id="3073" name="Google Shape;3073;p110"/>
          <p:cNvPicPr preferRelativeResize="0"/>
          <p:nvPr/>
        </p:nvPicPr>
        <p:blipFill rotWithShape="1">
          <a:blip r:embed="rId5">
            <a:alphaModFix/>
          </a:blip>
          <a:srcRect b="0" l="0" r="0" t="0"/>
          <a:stretch/>
        </p:blipFill>
        <p:spPr>
          <a:xfrm>
            <a:off x="4993801" y="6006210"/>
            <a:ext cx="322080" cy="322082"/>
          </a:xfrm>
          <a:prstGeom prst="rect">
            <a:avLst/>
          </a:prstGeom>
          <a:noFill/>
          <a:ln>
            <a:noFill/>
          </a:ln>
        </p:spPr>
      </p:pic>
      <p:grpSp>
        <p:nvGrpSpPr>
          <p:cNvPr id="3074" name="Google Shape;3074;p110"/>
          <p:cNvGrpSpPr/>
          <p:nvPr/>
        </p:nvGrpSpPr>
        <p:grpSpPr>
          <a:xfrm>
            <a:off x="1267967" y="3660647"/>
            <a:ext cx="1893982" cy="938007"/>
            <a:chOff x="1267967" y="3660647"/>
            <a:chExt cx="1893982" cy="938007"/>
          </a:xfrm>
        </p:grpSpPr>
        <p:pic>
          <p:nvPicPr>
            <p:cNvPr id="3075" name="Google Shape;3075;p110"/>
            <p:cNvPicPr preferRelativeResize="0"/>
            <p:nvPr/>
          </p:nvPicPr>
          <p:blipFill rotWithShape="1">
            <a:blip r:embed="rId6">
              <a:alphaModFix/>
            </a:blip>
            <a:srcRect b="0" l="0" r="0" t="0"/>
            <a:stretch/>
          </p:blipFill>
          <p:spPr>
            <a:xfrm>
              <a:off x="1267967" y="3660647"/>
              <a:ext cx="1627632" cy="917447"/>
            </a:xfrm>
            <a:prstGeom prst="rect">
              <a:avLst/>
            </a:prstGeom>
            <a:noFill/>
            <a:ln>
              <a:noFill/>
            </a:ln>
          </p:spPr>
        </p:pic>
        <p:pic>
          <p:nvPicPr>
            <p:cNvPr id="3076" name="Google Shape;3076;p110"/>
            <p:cNvPicPr preferRelativeResize="0"/>
            <p:nvPr/>
          </p:nvPicPr>
          <p:blipFill rotWithShape="1">
            <a:blip r:embed="rId7">
              <a:alphaModFix/>
            </a:blip>
            <a:srcRect b="0" l="0" r="0" t="0"/>
            <a:stretch/>
          </p:blipFill>
          <p:spPr>
            <a:xfrm>
              <a:off x="1292136" y="3687451"/>
              <a:ext cx="1524077" cy="812841"/>
            </a:xfrm>
            <a:prstGeom prst="rect">
              <a:avLst/>
            </a:prstGeom>
            <a:noFill/>
            <a:ln>
              <a:noFill/>
            </a:ln>
          </p:spPr>
        </p:pic>
        <p:pic>
          <p:nvPicPr>
            <p:cNvPr id="3077" name="Google Shape;3077;p110"/>
            <p:cNvPicPr preferRelativeResize="0"/>
            <p:nvPr/>
          </p:nvPicPr>
          <p:blipFill rotWithShape="1">
            <a:blip r:embed="rId8">
              <a:alphaModFix/>
            </a:blip>
            <a:srcRect b="0" l="0" r="0" t="0"/>
            <a:stretch/>
          </p:blipFill>
          <p:spPr>
            <a:xfrm>
              <a:off x="1286255" y="3916679"/>
              <a:ext cx="1600200" cy="316992"/>
            </a:xfrm>
            <a:prstGeom prst="rect">
              <a:avLst/>
            </a:prstGeom>
            <a:noFill/>
            <a:ln>
              <a:noFill/>
            </a:ln>
          </p:spPr>
        </p:pic>
        <p:sp>
          <p:nvSpPr>
            <p:cNvPr id="3078" name="Google Shape;3078;p110"/>
            <p:cNvSpPr/>
            <p:nvPr/>
          </p:nvSpPr>
          <p:spPr>
            <a:xfrm>
              <a:off x="1323871" y="3955496"/>
              <a:ext cx="1470660" cy="186690"/>
            </a:xfrm>
            <a:custGeom>
              <a:rect b="b" l="l" r="r" t="t"/>
              <a:pathLst>
                <a:path extrusionOk="0" h="186689" w="1470660">
                  <a:moveTo>
                    <a:pt x="1470405" y="0"/>
                  </a:moveTo>
                  <a:lnTo>
                    <a:pt x="0" y="0"/>
                  </a:lnTo>
                  <a:lnTo>
                    <a:pt x="0" y="186485"/>
                  </a:lnTo>
                  <a:lnTo>
                    <a:pt x="1470405" y="186485"/>
                  </a:lnTo>
                  <a:lnTo>
                    <a:pt x="1470405"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79" name="Google Shape;3079;p110"/>
            <p:cNvSpPr/>
            <p:nvPr/>
          </p:nvSpPr>
          <p:spPr>
            <a:xfrm>
              <a:off x="2791744" y="4041759"/>
              <a:ext cx="370205" cy="556895"/>
            </a:xfrm>
            <a:custGeom>
              <a:rect b="b" l="l" r="r" t="t"/>
              <a:pathLst>
                <a:path extrusionOk="0" h="556895" w="370205">
                  <a:moveTo>
                    <a:pt x="293893" y="480424"/>
                  </a:moveTo>
                  <a:lnTo>
                    <a:pt x="331680" y="556779"/>
                  </a:lnTo>
                  <a:lnTo>
                    <a:pt x="363740" y="493309"/>
                  </a:lnTo>
                  <a:lnTo>
                    <a:pt x="319241" y="493309"/>
                  </a:lnTo>
                  <a:lnTo>
                    <a:pt x="319211" y="480527"/>
                  </a:lnTo>
                  <a:lnTo>
                    <a:pt x="293893" y="480424"/>
                  </a:lnTo>
                  <a:close/>
                </a:path>
                <a:path extrusionOk="0" h="556895" w="370205">
                  <a:moveTo>
                    <a:pt x="319211" y="480527"/>
                  </a:moveTo>
                  <a:lnTo>
                    <a:pt x="319241" y="493309"/>
                  </a:lnTo>
                  <a:lnTo>
                    <a:pt x="344641" y="493250"/>
                  </a:lnTo>
                  <a:lnTo>
                    <a:pt x="344611" y="480631"/>
                  </a:lnTo>
                  <a:lnTo>
                    <a:pt x="319211" y="480527"/>
                  </a:lnTo>
                  <a:close/>
                </a:path>
                <a:path extrusionOk="0" h="556895" w="370205">
                  <a:moveTo>
                    <a:pt x="344611" y="480631"/>
                  </a:moveTo>
                  <a:lnTo>
                    <a:pt x="344641" y="493250"/>
                  </a:lnTo>
                  <a:lnTo>
                    <a:pt x="319241" y="493309"/>
                  </a:lnTo>
                  <a:lnTo>
                    <a:pt x="363740" y="493309"/>
                  </a:lnTo>
                  <a:lnTo>
                    <a:pt x="370091" y="480735"/>
                  </a:lnTo>
                  <a:lnTo>
                    <a:pt x="344611" y="480631"/>
                  </a:lnTo>
                  <a:close/>
                </a:path>
                <a:path extrusionOk="0" h="556895" w="370205">
                  <a:moveTo>
                    <a:pt x="344526" y="444162"/>
                  </a:moveTo>
                  <a:lnTo>
                    <a:pt x="319125" y="444162"/>
                  </a:lnTo>
                  <a:lnTo>
                    <a:pt x="319211" y="480527"/>
                  </a:lnTo>
                  <a:lnTo>
                    <a:pt x="344611" y="480631"/>
                  </a:lnTo>
                  <a:lnTo>
                    <a:pt x="344526" y="444162"/>
                  </a:lnTo>
                  <a:close/>
                </a:path>
                <a:path extrusionOk="0" h="556895" w="370205">
                  <a:moveTo>
                    <a:pt x="319126" y="444336"/>
                  </a:moveTo>
                  <a:lnTo>
                    <a:pt x="319126" y="444498"/>
                  </a:lnTo>
                  <a:lnTo>
                    <a:pt x="319126" y="444336"/>
                  </a:lnTo>
                  <a:close/>
                </a:path>
                <a:path extrusionOk="0" h="556895" w="370205">
                  <a:moveTo>
                    <a:pt x="342971" y="389953"/>
                  </a:moveTo>
                  <a:lnTo>
                    <a:pt x="317560" y="389953"/>
                  </a:lnTo>
                  <a:lnTo>
                    <a:pt x="317583" y="390444"/>
                  </a:lnTo>
                  <a:lnTo>
                    <a:pt x="319126" y="444336"/>
                  </a:lnTo>
                  <a:lnTo>
                    <a:pt x="319125" y="444162"/>
                  </a:lnTo>
                  <a:lnTo>
                    <a:pt x="344526" y="444162"/>
                  </a:lnTo>
                  <a:lnTo>
                    <a:pt x="342971" y="389953"/>
                  </a:lnTo>
                  <a:close/>
                </a:path>
                <a:path extrusionOk="0" h="556895" w="370205">
                  <a:moveTo>
                    <a:pt x="317568" y="390220"/>
                  </a:moveTo>
                  <a:lnTo>
                    <a:pt x="317575" y="390444"/>
                  </a:lnTo>
                  <a:lnTo>
                    <a:pt x="317568" y="390220"/>
                  </a:lnTo>
                  <a:close/>
                </a:path>
                <a:path extrusionOk="0" h="556895" w="370205">
                  <a:moveTo>
                    <a:pt x="339499" y="338033"/>
                  </a:moveTo>
                  <a:lnTo>
                    <a:pt x="314041" y="338033"/>
                  </a:lnTo>
                  <a:lnTo>
                    <a:pt x="314086" y="338538"/>
                  </a:lnTo>
                  <a:lnTo>
                    <a:pt x="317568" y="390220"/>
                  </a:lnTo>
                  <a:lnTo>
                    <a:pt x="317560" y="389953"/>
                  </a:lnTo>
                  <a:lnTo>
                    <a:pt x="342971" y="389953"/>
                  </a:lnTo>
                  <a:lnTo>
                    <a:pt x="342943" y="388976"/>
                  </a:lnTo>
                  <a:lnTo>
                    <a:pt x="339499" y="338033"/>
                  </a:lnTo>
                  <a:close/>
                </a:path>
                <a:path extrusionOk="0" h="556895" w="370205">
                  <a:moveTo>
                    <a:pt x="314058" y="338283"/>
                  </a:moveTo>
                  <a:lnTo>
                    <a:pt x="314075" y="338538"/>
                  </a:lnTo>
                  <a:lnTo>
                    <a:pt x="314058" y="338283"/>
                  </a:lnTo>
                  <a:close/>
                </a:path>
                <a:path extrusionOk="0" h="556895" w="370205">
                  <a:moveTo>
                    <a:pt x="336918" y="313355"/>
                  </a:moveTo>
                  <a:lnTo>
                    <a:pt x="311370" y="313355"/>
                  </a:lnTo>
                  <a:lnTo>
                    <a:pt x="311423" y="313776"/>
                  </a:lnTo>
                  <a:lnTo>
                    <a:pt x="314058" y="338283"/>
                  </a:lnTo>
                  <a:lnTo>
                    <a:pt x="314041" y="338033"/>
                  </a:lnTo>
                  <a:lnTo>
                    <a:pt x="339499" y="338033"/>
                  </a:lnTo>
                  <a:lnTo>
                    <a:pt x="339366" y="336067"/>
                  </a:lnTo>
                  <a:lnTo>
                    <a:pt x="336918" y="313355"/>
                  </a:lnTo>
                  <a:close/>
                </a:path>
                <a:path extrusionOk="0" h="556895" w="370205">
                  <a:moveTo>
                    <a:pt x="311394" y="313577"/>
                  </a:moveTo>
                  <a:lnTo>
                    <a:pt x="311416" y="313776"/>
                  </a:lnTo>
                  <a:lnTo>
                    <a:pt x="311394" y="313577"/>
                  </a:lnTo>
                  <a:close/>
                </a:path>
                <a:path extrusionOk="0" h="556895" w="370205">
                  <a:moveTo>
                    <a:pt x="333621" y="289394"/>
                  </a:moveTo>
                  <a:lnTo>
                    <a:pt x="307967" y="289394"/>
                  </a:lnTo>
                  <a:lnTo>
                    <a:pt x="308047" y="289886"/>
                  </a:lnTo>
                  <a:lnTo>
                    <a:pt x="311394" y="313577"/>
                  </a:lnTo>
                  <a:lnTo>
                    <a:pt x="311370" y="313355"/>
                  </a:lnTo>
                  <a:lnTo>
                    <a:pt x="336918" y="313355"/>
                  </a:lnTo>
                  <a:lnTo>
                    <a:pt x="336602" y="310422"/>
                  </a:lnTo>
                  <a:lnTo>
                    <a:pt x="333621" y="289394"/>
                  </a:lnTo>
                  <a:close/>
                </a:path>
                <a:path extrusionOk="0" h="556895" w="370205">
                  <a:moveTo>
                    <a:pt x="308000" y="289629"/>
                  </a:moveTo>
                  <a:lnTo>
                    <a:pt x="308037" y="289886"/>
                  </a:lnTo>
                  <a:lnTo>
                    <a:pt x="308000" y="289629"/>
                  </a:lnTo>
                  <a:close/>
                </a:path>
                <a:path extrusionOk="0" h="556895" w="370205">
                  <a:moveTo>
                    <a:pt x="329588" y="266393"/>
                  </a:moveTo>
                  <a:lnTo>
                    <a:pt x="303771" y="266393"/>
                  </a:lnTo>
                  <a:lnTo>
                    <a:pt x="303889" y="266966"/>
                  </a:lnTo>
                  <a:lnTo>
                    <a:pt x="308000" y="289629"/>
                  </a:lnTo>
                  <a:lnTo>
                    <a:pt x="307967" y="289394"/>
                  </a:lnTo>
                  <a:lnTo>
                    <a:pt x="333621" y="289394"/>
                  </a:lnTo>
                  <a:lnTo>
                    <a:pt x="333081" y="285583"/>
                  </a:lnTo>
                  <a:lnTo>
                    <a:pt x="329588" y="266393"/>
                  </a:lnTo>
                  <a:close/>
                </a:path>
                <a:path extrusionOk="0" h="556895" w="370205">
                  <a:moveTo>
                    <a:pt x="303823" y="266678"/>
                  </a:moveTo>
                  <a:lnTo>
                    <a:pt x="303875" y="266966"/>
                  </a:lnTo>
                  <a:lnTo>
                    <a:pt x="303823" y="266678"/>
                  </a:lnTo>
                  <a:close/>
                </a:path>
                <a:path extrusionOk="0" h="556895" w="370205">
                  <a:moveTo>
                    <a:pt x="324772" y="244452"/>
                  </a:moveTo>
                  <a:lnTo>
                    <a:pt x="298709" y="244452"/>
                  </a:lnTo>
                  <a:lnTo>
                    <a:pt x="298879" y="245113"/>
                  </a:lnTo>
                  <a:lnTo>
                    <a:pt x="303823" y="266678"/>
                  </a:lnTo>
                  <a:lnTo>
                    <a:pt x="303771" y="266393"/>
                  </a:lnTo>
                  <a:lnTo>
                    <a:pt x="329588" y="266393"/>
                  </a:lnTo>
                  <a:lnTo>
                    <a:pt x="328707" y="261556"/>
                  </a:lnTo>
                  <a:lnTo>
                    <a:pt x="324772" y="244452"/>
                  </a:lnTo>
                  <a:close/>
                </a:path>
                <a:path extrusionOk="0" h="556895" w="370205">
                  <a:moveTo>
                    <a:pt x="298789" y="244801"/>
                  </a:moveTo>
                  <a:lnTo>
                    <a:pt x="298861" y="245113"/>
                  </a:lnTo>
                  <a:lnTo>
                    <a:pt x="298789" y="244801"/>
                  </a:lnTo>
                  <a:close/>
                </a:path>
                <a:path extrusionOk="0" h="556895" w="370205">
                  <a:moveTo>
                    <a:pt x="319142" y="223664"/>
                  </a:moveTo>
                  <a:lnTo>
                    <a:pt x="292713" y="223664"/>
                  </a:lnTo>
                  <a:lnTo>
                    <a:pt x="292957" y="224420"/>
                  </a:lnTo>
                  <a:lnTo>
                    <a:pt x="298789" y="244801"/>
                  </a:lnTo>
                  <a:lnTo>
                    <a:pt x="298709" y="244452"/>
                  </a:lnTo>
                  <a:lnTo>
                    <a:pt x="324772" y="244452"/>
                  </a:lnTo>
                  <a:lnTo>
                    <a:pt x="323385" y="238423"/>
                  </a:lnTo>
                  <a:lnTo>
                    <a:pt x="319142" y="223664"/>
                  </a:lnTo>
                  <a:close/>
                </a:path>
                <a:path extrusionOk="0" h="556895" w="370205">
                  <a:moveTo>
                    <a:pt x="292819" y="224035"/>
                  </a:moveTo>
                  <a:lnTo>
                    <a:pt x="292930" y="224420"/>
                  </a:lnTo>
                  <a:lnTo>
                    <a:pt x="292819" y="224035"/>
                  </a:lnTo>
                  <a:close/>
                </a:path>
                <a:path extrusionOk="0" h="556895" w="370205">
                  <a:moveTo>
                    <a:pt x="312688" y="204128"/>
                  </a:moveTo>
                  <a:lnTo>
                    <a:pt x="285722" y="204128"/>
                  </a:lnTo>
                  <a:lnTo>
                    <a:pt x="286061" y="204980"/>
                  </a:lnTo>
                  <a:lnTo>
                    <a:pt x="292819" y="224035"/>
                  </a:lnTo>
                  <a:lnTo>
                    <a:pt x="292713" y="223664"/>
                  </a:lnTo>
                  <a:lnTo>
                    <a:pt x="319142" y="223664"/>
                  </a:lnTo>
                  <a:lnTo>
                    <a:pt x="317014" y="216265"/>
                  </a:lnTo>
                  <a:lnTo>
                    <a:pt x="312688" y="204128"/>
                  </a:lnTo>
                  <a:close/>
                </a:path>
                <a:path extrusionOk="0" h="556895" w="370205">
                  <a:moveTo>
                    <a:pt x="285875" y="204558"/>
                  </a:moveTo>
                  <a:lnTo>
                    <a:pt x="286025" y="204980"/>
                  </a:lnTo>
                  <a:lnTo>
                    <a:pt x="285875" y="204558"/>
                  </a:lnTo>
                  <a:close/>
                </a:path>
                <a:path extrusionOk="0" h="556895" w="370205">
                  <a:moveTo>
                    <a:pt x="285722" y="204128"/>
                  </a:moveTo>
                  <a:lnTo>
                    <a:pt x="285875" y="204558"/>
                  </a:lnTo>
                  <a:lnTo>
                    <a:pt x="286061" y="204980"/>
                  </a:lnTo>
                  <a:lnTo>
                    <a:pt x="285722" y="204128"/>
                  </a:lnTo>
                  <a:close/>
                </a:path>
                <a:path extrusionOk="0" h="556895" w="370205">
                  <a:moveTo>
                    <a:pt x="305429" y="185933"/>
                  </a:moveTo>
                  <a:lnTo>
                    <a:pt x="277677" y="185933"/>
                  </a:lnTo>
                  <a:lnTo>
                    <a:pt x="278140" y="186876"/>
                  </a:lnTo>
                  <a:lnTo>
                    <a:pt x="285875" y="204558"/>
                  </a:lnTo>
                  <a:lnTo>
                    <a:pt x="285722" y="204128"/>
                  </a:lnTo>
                  <a:lnTo>
                    <a:pt x="312688" y="204128"/>
                  </a:lnTo>
                  <a:lnTo>
                    <a:pt x="309493" y="195167"/>
                  </a:lnTo>
                  <a:lnTo>
                    <a:pt x="305429" y="185933"/>
                  </a:lnTo>
                  <a:close/>
                </a:path>
                <a:path extrusionOk="0" h="556895" w="370205">
                  <a:moveTo>
                    <a:pt x="277891" y="186419"/>
                  </a:moveTo>
                  <a:lnTo>
                    <a:pt x="278093" y="186876"/>
                  </a:lnTo>
                  <a:lnTo>
                    <a:pt x="277891" y="186419"/>
                  </a:lnTo>
                  <a:close/>
                </a:path>
                <a:path extrusionOk="0" h="556895" w="370205">
                  <a:moveTo>
                    <a:pt x="277677" y="185933"/>
                  </a:moveTo>
                  <a:lnTo>
                    <a:pt x="277891" y="186419"/>
                  </a:lnTo>
                  <a:lnTo>
                    <a:pt x="278140" y="186876"/>
                  </a:lnTo>
                  <a:lnTo>
                    <a:pt x="277677" y="185933"/>
                  </a:lnTo>
                  <a:close/>
                </a:path>
                <a:path extrusionOk="0" h="556895" w="370205">
                  <a:moveTo>
                    <a:pt x="297425" y="169162"/>
                  </a:moveTo>
                  <a:lnTo>
                    <a:pt x="268523" y="169162"/>
                  </a:lnTo>
                  <a:lnTo>
                    <a:pt x="269124" y="170158"/>
                  </a:lnTo>
                  <a:lnTo>
                    <a:pt x="277891" y="186419"/>
                  </a:lnTo>
                  <a:lnTo>
                    <a:pt x="277677" y="185933"/>
                  </a:lnTo>
                  <a:lnTo>
                    <a:pt x="305429" y="185933"/>
                  </a:lnTo>
                  <a:lnTo>
                    <a:pt x="300713" y="175219"/>
                  </a:lnTo>
                  <a:lnTo>
                    <a:pt x="297425" y="169162"/>
                  </a:lnTo>
                  <a:close/>
                </a:path>
                <a:path extrusionOk="0" h="556895" w="370205">
                  <a:moveTo>
                    <a:pt x="268803" y="169677"/>
                  </a:moveTo>
                  <a:lnTo>
                    <a:pt x="269064" y="170158"/>
                  </a:lnTo>
                  <a:lnTo>
                    <a:pt x="268803" y="169677"/>
                  </a:lnTo>
                  <a:close/>
                </a:path>
                <a:path extrusionOk="0" h="556895" w="370205">
                  <a:moveTo>
                    <a:pt x="268523" y="169162"/>
                  </a:moveTo>
                  <a:lnTo>
                    <a:pt x="268803" y="169677"/>
                  </a:lnTo>
                  <a:lnTo>
                    <a:pt x="269124" y="170158"/>
                  </a:lnTo>
                  <a:lnTo>
                    <a:pt x="268523" y="169162"/>
                  </a:lnTo>
                  <a:close/>
                </a:path>
                <a:path extrusionOk="0" h="556895" w="370205">
                  <a:moveTo>
                    <a:pt x="288768" y="153838"/>
                  </a:moveTo>
                  <a:lnTo>
                    <a:pt x="258221" y="153838"/>
                  </a:lnTo>
                  <a:lnTo>
                    <a:pt x="258911" y="154776"/>
                  </a:lnTo>
                  <a:lnTo>
                    <a:pt x="268803" y="169677"/>
                  </a:lnTo>
                  <a:lnTo>
                    <a:pt x="268523" y="169162"/>
                  </a:lnTo>
                  <a:lnTo>
                    <a:pt x="297425" y="169162"/>
                  </a:lnTo>
                  <a:lnTo>
                    <a:pt x="290568" y="156532"/>
                  </a:lnTo>
                  <a:lnTo>
                    <a:pt x="288768" y="153838"/>
                  </a:lnTo>
                  <a:close/>
                </a:path>
                <a:path extrusionOk="0" h="556895" w="370205">
                  <a:moveTo>
                    <a:pt x="258548" y="154328"/>
                  </a:moveTo>
                  <a:lnTo>
                    <a:pt x="258847" y="154776"/>
                  </a:lnTo>
                  <a:lnTo>
                    <a:pt x="258548" y="154328"/>
                  </a:lnTo>
                  <a:close/>
                </a:path>
                <a:path extrusionOk="0" h="556895" w="370205">
                  <a:moveTo>
                    <a:pt x="258221" y="153838"/>
                  </a:moveTo>
                  <a:lnTo>
                    <a:pt x="258548" y="154328"/>
                  </a:lnTo>
                  <a:lnTo>
                    <a:pt x="258911" y="154776"/>
                  </a:lnTo>
                  <a:lnTo>
                    <a:pt x="258221" y="153838"/>
                  </a:lnTo>
                  <a:close/>
                </a:path>
                <a:path extrusionOk="0" h="556895" w="370205">
                  <a:moveTo>
                    <a:pt x="279381" y="139788"/>
                  </a:moveTo>
                  <a:lnTo>
                    <a:pt x="246776" y="139788"/>
                  </a:lnTo>
                  <a:lnTo>
                    <a:pt x="247515" y="140624"/>
                  </a:lnTo>
                  <a:lnTo>
                    <a:pt x="258548" y="154328"/>
                  </a:lnTo>
                  <a:lnTo>
                    <a:pt x="258221" y="153838"/>
                  </a:lnTo>
                  <a:lnTo>
                    <a:pt x="288768" y="153838"/>
                  </a:lnTo>
                  <a:lnTo>
                    <a:pt x="279381" y="139788"/>
                  </a:lnTo>
                  <a:close/>
                </a:path>
                <a:path extrusionOk="0" h="556895" w="370205">
                  <a:moveTo>
                    <a:pt x="247130" y="140226"/>
                  </a:moveTo>
                  <a:lnTo>
                    <a:pt x="247452" y="140624"/>
                  </a:lnTo>
                  <a:lnTo>
                    <a:pt x="247130" y="140226"/>
                  </a:lnTo>
                  <a:close/>
                </a:path>
                <a:path extrusionOk="0" h="556895" w="370205">
                  <a:moveTo>
                    <a:pt x="246776" y="139788"/>
                  </a:moveTo>
                  <a:lnTo>
                    <a:pt x="247130" y="140226"/>
                  </a:lnTo>
                  <a:lnTo>
                    <a:pt x="247515" y="140624"/>
                  </a:lnTo>
                  <a:lnTo>
                    <a:pt x="246776" y="139788"/>
                  </a:lnTo>
                  <a:close/>
                </a:path>
                <a:path extrusionOk="0" h="556895" w="370205">
                  <a:moveTo>
                    <a:pt x="269008" y="126883"/>
                  </a:moveTo>
                  <a:lnTo>
                    <a:pt x="234229" y="126883"/>
                  </a:lnTo>
                  <a:lnTo>
                    <a:pt x="234986" y="127604"/>
                  </a:lnTo>
                  <a:lnTo>
                    <a:pt x="247130" y="140226"/>
                  </a:lnTo>
                  <a:lnTo>
                    <a:pt x="246776" y="139788"/>
                  </a:lnTo>
                  <a:lnTo>
                    <a:pt x="279381" y="139788"/>
                  </a:lnTo>
                  <a:lnTo>
                    <a:pt x="279017" y="139244"/>
                  </a:lnTo>
                  <a:lnTo>
                    <a:pt x="269008" y="126883"/>
                  </a:lnTo>
                  <a:close/>
                </a:path>
                <a:path extrusionOk="0" h="556895" w="370205">
                  <a:moveTo>
                    <a:pt x="234596" y="127261"/>
                  </a:moveTo>
                  <a:lnTo>
                    <a:pt x="234927" y="127604"/>
                  </a:lnTo>
                  <a:lnTo>
                    <a:pt x="234596" y="127261"/>
                  </a:lnTo>
                  <a:close/>
                </a:path>
                <a:path extrusionOk="0" h="556895" w="370205">
                  <a:moveTo>
                    <a:pt x="234229" y="126883"/>
                  </a:moveTo>
                  <a:lnTo>
                    <a:pt x="234596" y="127261"/>
                  </a:lnTo>
                  <a:lnTo>
                    <a:pt x="234986" y="127604"/>
                  </a:lnTo>
                  <a:lnTo>
                    <a:pt x="234229" y="126883"/>
                  </a:lnTo>
                  <a:close/>
                </a:path>
                <a:path extrusionOk="0" h="556895" w="370205">
                  <a:moveTo>
                    <a:pt x="258089" y="115018"/>
                  </a:moveTo>
                  <a:lnTo>
                    <a:pt x="220633" y="115018"/>
                  </a:lnTo>
                  <a:lnTo>
                    <a:pt x="221380" y="115625"/>
                  </a:lnTo>
                  <a:lnTo>
                    <a:pt x="234596" y="127261"/>
                  </a:lnTo>
                  <a:lnTo>
                    <a:pt x="234229" y="126883"/>
                  </a:lnTo>
                  <a:lnTo>
                    <a:pt x="269008" y="126883"/>
                  </a:lnTo>
                  <a:lnTo>
                    <a:pt x="266164" y="123370"/>
                  </a:lnTo>
                  <a:lnTo>
                    <a:pt x="258089" y="115018"/>
                  </a:lnTo>
                  <a:close/>
                </a:path>
                <a:path extrusionOk="0" h="556895" w="370205">
                  <a:moveTo>
                    <a:pt x="221000" y="115341"/>
                  </a:moveTo>
                  <a:lnTo>
                    <a:pt x="221325" y="115625"/>
                  </a:lnTo>
                  <a:lnTo>
                    <a:pt x="221000" y="115341"/>
                  </a:lnTo>
                  <a:close/>
                </a:path>
                <a:path extrusionOk="0" h="556895" w="370205">
                  <a:moveTo>
                    <a:pt x="220633" y="115018"/>
                  </a:moveTo>
                  <a:lnTo>
                    <a:pt x="221000" y="115341"/>
                  </a:lnTo>
                  <a:lnTo>
                    <a:pt x="221380" y="115625"/>
                  </a:lnTo>
                  <a:lnTo>
                    <a:pt x="220633" y="115018"/>
                  </a:lnTo>
                  <a:close/>
                </a:path>
                <a:path extrusionOk="0" h="556895" w="370205">
                  <a:moveTo>
                    <a:pt x="246715" y="104106"/>
                  </a:moveTo>
                  <a:lnTo>
                    <a:pt x="206040" y="104106"/>
                  </a:lnTo>
                  <a:lnTo>
                    <a:pt x="206753" y="104604"/>
                  </a:lnTo>
                  <a:lnTo>
                    <a:pt x="221000" y="115341"/>
                  </a:lnTo>
                  <a:lnTo>
                    <a:pt x="220633" y="115018"/>
                  </a:lnTo>
                  <a:lnTo>
                    <a:pt x="258089" y="115018"/>
                  </a:lnTo>
                  <a:lnTo>
                    <a:pt x="252126" y="108851"/>
                  </a:lnTo>
                  <a:lnTo>
                    <a:pt x="246715" y="104106"/>
                  </a:lnTo>
                  <a:close/>
                </a:path>
                <a:path extrusionOk="0" h="556895" w="370205">
                  <a:moveTo>
                    <a:pt x="206388" y="104368"/>
                  </a:moveTo>
                  <a:lnTo>
                    <a:pt x="206703" y="104604"/>
                  </a:lnTo>
                  <a:lnTo>
                    <a:pt x="206388" y="104368"/>
                  </a:lnTo>
                  <a:close/>
                </a:path>
                <a:path extrusionOk="0" h="556895" w="370205">
                  <a:moveTo>
                    <a:pt x="206040" y="104106"/>
                  </a:moveTo>
                  <a:lnTo>
                    <a:pt x="206388" y="104368"/>
                  </a:lnTo>
                  <a:lnTo>
                    <a:pt x="206753" y="104604"/>
                  </a:lnTo>
                  <a:lnTo>
                    <a:pt x="206040" y="104106"/>
                  </a:lnTo>
                  <a:close/>
                </a:path>
                <a:path extrusionOk="0" h="556895" w="370205">
                  <a:moveTo>
                    <a:pt x="234969" y="94065"/>
                  </a:moveTo>
                  <a:lnTo>
                    <a:pt x="190511" y="94065"/>
                  </a:lnTo>
                  <a:lnTo>
                    <a:pt x="191171" y="94466"/>
                  </a:lnTo>
                  <a:lnTo>
                    <a:pt x="206388" y="104368"/>
                  </a:lnTo>
                  <a:lnTo>
                    <a:pt x="206040" y="104106"/>
                  </a:lnTo>
                  <a:lnTo>
                    <a:pt x="246715" y="104106"/>
                  </a:lnTo>
                  <a:lnTo>
                    <a:pt x="237017" y="95603"/>
                  </a:lnTo>
                  <a:lnTo>
                    <a:pt x="234969" y="94065"/>
                  </a:lnTo>
                  <a:close/>
                </a:path>
                <a:path extrusionOk="0" h="556895" w="370205">
                  <a:moveTo>
                    <a:pt x="190845" y="94281"/>
                  </a:moveTo>
                  <a:lnTo>
                    <a:pt x="191129" y="94466"/>
                  </a:lnTo>
                  <a:lnTo>
                    <a:pt x="190845" y="94281"/>
                  </a:lnTo>
                  <a:close/>
                </a:path>
                <a:path extrusionOk="0" h="556895" w="370205">
                  <a:moveTo>
                    <a:pt x="222650" y="84815"/>
                  </a:moveTo>
                  <a:lnTo>
                    <a:pt x="174108" y="84815"/>
                  </a:lnTo>
                  <a:lnTo>
                    <a:pt x="174706" y="85133"/>
                  </a:lnTo>
                  <a:lnTo>
                    <a:pt x="190845" y="94281"/>
                  </a:lnTo>
                  <a:lnTo>
                    <a:pt x="190511" y="94065"/>
                  </a:lnTo>
                  <a:lnTo>
                    <a:pt x="234969" y="94065"/>
                  </a:lnTo>
                  <a:lnTo>
                    <a:pt x="222650" y="84815"/>
                  </a:lnTo>
                  <a:close/>
                </a:path>
                <a:path extrusionOk="0" h="556895" w="370205">
                  <a:moveTo>
                    <a:pt x="174402" y="84982"/>
                  </a:moveTo>
                  <a:lnTo>
                    <a:pt x="174669" y="85133"/>
                  </a:lnTo>
                  <a:lnTo>
                    <a:pt x="174402" y="84982"/>
                  </a:lnTo>
                  <a:close/>
                </a:path>
                <a:path extrusionOk="0" h="556895" w="370205">
                  <a:moveTo>
                    <a:pt x="209768" y="76282"/>
                  </a:moveTo>
                  <a:lnTo>
                    <a:pt x="156902" y="76282"/>
                  </a:lnTo>
                  <a:lnTo>
                    <a:pt x="157662" y="76629"/>
                  </a:lnTo>
                  <a:lnTo>
                    <a:pt x="174402" y="84982"/>
                  </a:lnTo>
                  <a:lnTo>
                    <a:pt x="174108" y="84815"/>
                  </a:lnTo>
                  <a:lnTo>
                    <a:pt x="222650" y="84815"/>
                  </a:lnTo>
                  <a:lnTo>
                    <a:pt x="220945" y="83535"/>
                  </a:lnTo>
                  <a:lnTo>
                    <a:pt x="209768" y="76282"/>
                  </a:lnTo>
                  <a:close/>
                </a:path>
                <a:path extrusionOk="0" h="556895" w="370205">
                  <a:moveTo>
                    <a:pt x="157267" y="76464"/>
                  </a:moveTo>
                  <a:lnTo>
                    <a:pt x="157599" y="76629"/>
                  </a:lnTo>
                  <a:lnTo>
                    <a:pt x="157267" y="76464"/>
                  </a:lnTo>
                  <a:close/>
                </a:path>
                <a:path extrusionOk="0" h="556895" w="370205">
                  <a:moveTo>
                    <a:pt x="156902" y="76282"/>
                  </a:moveTo>
                  <a:lnTo>
                    <a:pt x="157267" y="76464"/>
                  </a:lnTo>
                  <a:lnTo>
                    <a:pt x="157662" y="76629"/>
                  </a:lnTo>
                  <a:lnTo>
                    <a:pt x="156902" y="76282"/>
                  </a:lnTo>
                  <a:close/>
                </a:path>
                <a:path extrusionOk="0" h="556895" w="370205">
                  <a:moveTo>
                    <a:pt x="183166" y="60972"/>
                  </a:moveTo>
                  <a:lnTo>
                    <a:pt x="120164" y="60972"/>
                  </a:lnTo>
                  <a:lnTo>
                    <a:pt x="120942" y="61268"/>
                  </a:lnTo>
                  <a:lnTo>
                    <a:pt x="157267" y="76464"/>
                  </a:lnTo>
                  <a:lnTo>
                    <a:pt x="156902" y="76282"/>
                  </a:lnTo>
                  <a:lnTo>
                    <a:pt x="209768" y="76282"/>
                  </a:lnTo>
                  <a:lnTo>
                    <a:pt x="204012" y="72547"/>
                  </a:lnTo>
                  <a:lnTo>
                    <a:pt x="186316" y="62538"/>
                  </a:lnTo>
                  <a:lnTo>
                    <a:pt x="183166" y="60972"/>
                  </a:lnTo>
                  <a:close/>
                </a:path>
                <a:path extrusionOk="0" h="556895" w="370205">
                  <a:moveTo>
                    <a:pt x="120560" y="61137"/>
                  </a:moveTo>
                  <a:lnTo>
                    <a:pt x="120873" y="61268"/>
                  </a:lnTo>
                  <a:lnTo>
                    <a:pt x="120560" y="61137"/>
                  </a:lnTo>
                  <a:close/>
                </a:path>
                <a:path extrusionOk="0" h="556895" w="370205">
                  <a:moveTo>
                    <a:pt x="120164" y="60972"/>
                  </a:moveTo>
                  <a:lnTo>
                    <a:pt x="120560" y="61137"/>
                  </a:lnTo>
                  <a:lnTo>
                    <a:pt x="120942" y="61268"/>
                  </a:lnTo>
                  <a:lnTo>
                    <a:pt x="120164" y="60972"/>
                  </a:lnTo>
                  <a:close/>
                </a:path>
                <a:path extrusionOk="0" h="556895" w="370205">
                  <a:moveTo>
                    <a:pt x="154411" y="47746"/>
                  </a:moveTo>
                  <a:lnTo>
                    <a:pt x="81473" y="47746"/>
                  </a:lnTo>
                  <a:lnTo>
                    <a:pt x="81977" y="47906"/>
                  </a:lnTo>
                  <a:lnTo>
                    <a:pt x="120560" y="61137"/>
                  </a:lnTo>
                  <a:lnTo>
                    <a:pt x="120164" y="60972"/>
                  </a:lnTo>
                  <a:lnTo>
                    <a:pt x="183166" y="60972"/>
                  </a:lnTo>
                  <a:lnTo>
                    <a:pt x="167834" y="53351"/>
                  </a:lnTo>
                  <a:lnTo>
                    <a:pt x="154411" y="47746"/>
                  </a:lnTo>
                  <a:close/>
                </a:path>
                <a:path extrusionOk="0" h="556895" w="370205">
                  <a:moveTo>
                    <a:pt x="81700" y="47824"/>
                  </a:moveTo>
                  <a:lnTo>
                    <a:pt x="81940" y="47906"/>
                  </a:lnTo>
                  <a:lnTo>
                    <a:pt x="81700" y="47824"/>
                  </a:lnTo>
                  <a:close/>
                </a:path>
                <a:path extrusionOk="0" h="556895" w="370205">
                  <a:moveTo>
                    <a:pt x="125000" y="35808"/>
                  </a:moveTo>
                  <a:lnTo>
                    <a:pt x="41193" y="35808"/>
                  </a:lnTo>
                  <a:lnTo>
                    <a:pt x="41441" y="35878"/>
                  </a:lnTo>
                  <a:lnTo>
                    <a:pt x="81700" y="47824"/>
                  </a:lnTo>
                  <a:lnTo>
                    <a:pt x="81473" y="47746"/>
                  </a:lnTo>
                  <a:lnTo>
                    <a:pt x="154411" y="47746"/>
                  </a:lnTo>
                  <a:lnTo>
                    <a:pt x="129567" y="37373"/>
                  </a:lnTo>
                  <a:lnTo>
                    <a:pt x="125000" y="35808"/>
                  </a:lnTo>
                  <a:close/>
                </a:path>
                <a:path extrusionOk="0" h="556895" w="370205">
                  <a:moveTo>
                    <a:pt x="41276" y="35833"/>
                  </a:moveTo>
                  <a:lnTo>
                    <a:pt x="41429" y="35878"/>
                  </a:lnTo>
                  <a:lnTo>
                    <a:pt x="41276" y="35833"/>
                  </a:lnTo>
                  <a:close/>
                </a:path>
                <a:path extrusionOk="0" h="556895" w="370205">
                  <a:moveTo>
                    <a:pt x="6731" y="0"/>
                  </a:moveTo>
                  <a:lnTo>
                    <a:pt x="0" y="24491"/>
                  </a:lnTo>
                  <a:lnTo>
                    <a:pt x="41276" y="35833"/>
                  </a:lnTo>
                  <a:lnTo>
                    <a:pt x="125000" y="35808"/>
                  </a:lnTo>
                  <a:lnTo>
                    <a:pt x="89454" y="23632"/>
                  </a:lnTo>
                  <a:lnTo>
                    <a:pt x="48295" y="11421"/>
                  </a:lnTo>
                  <a:lnTo>
                    <a:pt x="6731"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080" name="Google Shape;3080;p110"/>
          <p:cNvGrpSpPr/>
          <p:nvPr/>
        </p:nvGrpSpPr>
        <p:grpSpPr>
          <a:xfrm>
            <a:off x="899160" y="1136903"/>
            <a:ext cx="1841268" cy="917448"/>
            <a:chOff x="899160" y="1136903"/>
            <a:chExt cx="1841268" cy="917448"/>
          </a:xfrm>
        </p:grpSpPr>
        <p:pic>
          <p:nvPicPr>
            <p:cNvPr id="3081" name="Google Shape;3081;p110"/>
            <p:cNvPicPr preferRelativeResize="0"/>
            <p:nvPr/>
          </p:nvPicPr>
          <p:blipFill rotWithShape="1">
            <a:blip r:embed="rId9">
              <a:alphaModFix/>
            </a:blip>
            <a:srcRect b="0" l="0" r="0" t="0"/>
            <a:stretch/>
          </p:blipFill>
          <p:spPr>
            <a:xfrm>
              <a:off x="899160" y="1136903"/>
              <a:ext cx="1630679" cy="917448"/>
            </a:xfrm>
            <a:prstGeom prst="rect">
              <a:avLst/>
            </a:prstGeom>
            <a:noFill/>
            <a:ln>
              <a:noFill/>
            </a:ln>
          </p:spPr>
        </p:pic>
        <p:pic>
          <p:nvPicPr>
            <p:cNvPr id="3082" name="Google Shape;3082;p110"/>
            <p:cNvPicPr preferRelativeResize="0"/>
            <p:nvPr/>
          </p:nvPicPr>
          <p:blipFill rotWithShape="1">
            <a:blip r:embed="rId7">
              <a:alphaModFix/>
            </a:blip>
            <a:srcRect b="0" l="0" r="0" t="0"/>
            <a:stretch/>
          </p:blipFill>
          <p:spPr>
            <a:xfrm>
              <a:off x="925289" y="1162392"/>
              <a:ext cx="1524077" cy="812841"/>
            </a:xfrm>
            <a:prstGeom prst="rect">
              <a:avLst/>
            </a:prstGeom>
            <a:noFill/>
            <a:ln>
              <a:noFill/>
            </a:ln>
          </p:spPr>
        </p:pic>
        <p:pic>
          <p:nvPicPr>
            <p:cNvPr id="3083" name="Google Shape;3083;p110"/>
            <p:cNvPicPr preferRelativeResize="0"/>
            <p:nvPr/>
          </p:nvPicPr>
          <p:blipFill rotWithShape="1">
            <a:blip r:embed="rId10">
              <a:alphaModFix/>
            </a:blip>
            <a:srcRect b="0" l="0" r="0" t="0"/>
            <a:stretch/>
          </p:blipFill>
          <p:spPr>
            <a:xfrm>
              <a:off x="1923288" y="1389887"/>
              <a:ext cx="573024" cy="320039"/>
            </a:xfrm>
            <a:prstGeom prst="rect">
              <a:avLst/>
            </a:prstGeom>
            <a:noFill/>
            <a:ln>
              <a:noFill/>
            </a:ln>
          </p:spPr>
        </p:pic>
        <p:sp>
          <p:nvSpPr>
            <p:cNvPr id="3084" name="Google Shape;3084;p110"/>
            <p:cNvSpPr/>
            <p:nvPr/>
          </p:nvSpPr>
          <p:spPr>
            <a:xfrm>
              <a:off x="1961478" y="1427530"/>
              <a:ext cx="444500" cy="189865"/>
            </a:xfrm>
            <a:custGeom>
              <a:rect b="b" l="l" r="r" t="t"/>
              <a:pathLst>
                <a:path extrusionOk="0" h="189865" w="444500">
                  <a:moveTo>
                    <a:pt x="444252" y="0"/>
                  </a:moveTo>
                  <a:lnTo>
                    <a:pt x="0" y="0"/>
                  </a:lnTo>
                  <a:lnTo>
                    <a:pt x="0" y="189416"/>
                  </a:lnTo>
                  <a:lnTo>
                    <a:pt x="444252" y="189416"/>
                  </a:lnTo>
                  <a:lnTo>
                    <a:pt x="444252"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85" name="Google Shape;3085;p110"/>
            <p:cNvSpPr/>
            <p:nvPr/>
          </p:nvSpPr>
          <p:spPr>
            <a:xfrm>
              <a:off x="2422928" y="1471518"/>
              <a:ext cx="317500" cy="71755"/>
            </a:xfrm>
            <a:custGeom>
              <a:rect b="b" l="l" r="r" t="t"/>
              <a:pathLst>
                <a:path extrusionOk="0" h="71755" w="317500">
                  <a:moveTo>
                    <a:pt x="307463" y="18990"/>
                  </a:moveTo>
                  <a:lnTo>
                    <a:pt x="253902" y="18990"/>
                  </a:lnTo>
                  <a:lnTo>
                    <a:pt x="261599" y="43196"/>
                  </a:lnTo>
                  <a:lnTo>
                    <a:pt x="250153" y="46836"/>
                  </a:lnTo>
                  <a:lnTo>
                    <a:pt x="259430" y="71219"/>
                  </a:lnTo>
                  <a:lnTo>
                    <a:pt x="307463" y="18990"/>
                  </a:lnTo>
                  <a:close/>
                </a:path>
                <a:path extrusionOk="0" h="71755" w="317500">
                  <a:moveTo>
                    <a:pt x="1290" y="37533"/>
                  </a:moveTo>
                  <a:lnTo>
                    <a:pt x="0" y="62900"/>
                  </a:lnTo>
                  <a:lnTo>
                    <a:pt x="48202" y="65350"/>
                  </a:lnTo>
                  <a:lnTo>
                    <a:pt x="95584" y="66829"/>
                  </a:lnTo>
                  <a:lnTo>
                    <a:pt x="141118" y="66333"/>
                  </a:lnTo>
                  <a:lnTo>
                    <a:pt x="183769" y="62820"/>
                  </a:lnTo>
                  <a:lnTo>
                    <a:pt x="222742" y="55552"/>
                  </a:lnTo>
                  <a:lnTo>
                    <a:pt x="250153" y="46836"/>
                  </a:lnTo>
                  <a:lnTo>
                    <a:pt x="248097" y="41433"/>
                  </a:lnTo>
                  <a:lnTo>
                    <a:pt x="95575" y="41428"/>
                  </a:lnTo>
                  <a:lnTo>
                    <a:pt x="95850" y="41425"/>
                  </a:lnTo>
                  <a:lnTo>
                    <a:pt x="49167" y="39966"/>
                  </a:lnTo>
                  <a:lnTo>
                    <a:pt x="1290" y="37533"/>
                  </a:lnTo>
                  <a:close/>
                </a:path>
                <a:path extrusionOk="0" h="71755" w="317500">
                  <a:moveTo>
                    <a:pt x="253902" y="18990"/>
                  </a:moveTo>
                  <a:lnTo>
                    <a:pt x="241106" y="23059"/>
                  </a:lnTo>
                  <a:lnTo>
                    <a:pt x="250153" y="46836"/>
                  </a:lnTo>
                  <a:lnTo>
                    <a:pt x="261599" y="43196"/>
                  </a:lnTo>
                  <a:lnTo>
                    <a:pt x="253902" y="18990"/>
                  </a:lnTo>
                  <a:close/>
                </a:path>
                <a:path extrusionOk="0" h="71755" w="317500">
                  <a:moveTo>
                    <a:pt x="95850" y="41425"/>
                  </a:moveTo>
                  <a:lnTo>
                    <a:pt x="95575" y="41428"/>
                  </a:lnTo>
                  <a:lnTo>
                    <a:pt x="96109" y="41433"/>
                  </a:lnTo>
                  <a:lnTo>
                    <a:pt x="95850" y="41425"/>
                  </a:lnTo>
                  <a:close/>
                </a:path>
                <a:path extrusionOk="0" h="71755" w="317500">
                  <a:moveTo>
                    <a:pt x="139933" y="40944"/>
                  </a:moveTo>
                  <a:lnTo>
                    <a:pt x="95850" y="41425"/>
                  </a:lnTo>
                  <a:lnTo>
                    <a:pt x="96109" y="41433"/>
                  </a:lnTo>
                  <a:lnTo>
                    <a:pt x="248097" y="41433"/>
                  </a:lnTo>
                  <a:lnTo>
                    <a:pt x="247925" y="40981"/>
                  </a:lnTo>
                  <a:lnTo>
                    <a:pt x="139485" y="40981"/>
                  </a:lnTo>
                  <a:lnTo>
                    <a:pt x="139933" y="40944"/>
                  </a:lnTo>
                  <a:close/>
                </a:path>
                <a:path extrusionOk="0" h="71755" w="317500">
                  <a:moveTo>
                    <a:pt x="140389" y="40939"/>
                  </a:moveTo>
                  <a:lnTo>
                    <a:pt x="139933" y="40944"/>
                  </a:lnTo>
                  <a:lnTo>
                    <a:pt x="139485" y="40981"/>
                  </a:lnTo>
                  <a:lnTo>
                    <a:pt x="140389" y="40939"/>
                  </a:lnTo>
                  <a:close/>
                </a:path>
                <a:path extrusionOk="0" h="71755" w="317500">
                  <a:moveTo>
                    <a:pt x="247909" y="40939"/>
                  </a:moveTo>
                  <a:lnTo>
                    <a:pt x="140282" y="40944"/>
                  </a:lnTo>
                  <a:lnTo>
                    <a:pt x="139485" y="40981"/>
                  </a:lnTo>
                  <a:lnTo>
                    <a:pt x="247925" y="40981"/>
                  </a:lnTo>
                  <a:close/>
                </a:path>
                <a:path extrusionOk="0" h="71755" w="317500">
                  <a:moveTo>
                    <a:pt x="180391" y="37613"/>
                  </a:moveTo>
                  <a:lnTo>
                    <a:pt x="139933" y="40944"/>
                  </a:lnTo>
                  <a:lnTo>
                    <a:pt x="140389" y="40939"/>
                  </a:lnTo>
                  <a:lnTo>
                    <a:pt x="247909" y="40939"/>
                  </a:lnTo>
                  <a:lnTo>
                    <a:pt x="246689" y="37732"/>
                  </a:lnTo>
                  <a:lnTo>
                    <a:pt x="179750" y="37732"/>
                  </a:lnTo>
                  <a:lnTo>
                    <a:pt x="180391" y="37613"/>
                  </a:lnTo>
                  <a:close/>
                </a:path>
                <a:path extrusionOk="0" h="71755" w="317500">
                  <a:moveTo>
                    <a:pt x="49243" y="39970"/>
                  </a:moveTo>
                  <a:lnTo>
                    <a:pt x="49445" y="39977"/>
                  </a:lnTo>
                  <a:lnTo>
                    <a:pt x="49243" y="39970"/>
                  </a:lnTo>
                  <a:close/>
                </a:path>
                <a:path extrusionOk="0" h="71755" w="317500">
                  <a:moveTo>
                    <a:pt x="49167" y="39966"/>
                  </a:moveTo>
                  <a:close/>
                </a:path>
                <a:path extrusionOk="0" h="71755" w="317500">
                  <a:moveTo>
                    <a:pt x="181037" y="37560"/>
                  </a:moveTo>
                  <a:lnTo>
                    <a:pt x="180391" y="37613"/>
                  </a:lnTo>
                  <a:lnTo>
                    <a:pt x="179750" y="37732"/>
                  </a:lnTo>
                  <a:lnTo>
                    <a:pt x="181037" y="37560"/>
                  </a:lnTo>
                  <a:close/>
                </a:path>
                <a:path extrusionOk="0" h="71755" w="317500">
                  <a:moveTo>
                    <a:pt x="246623" y="37560"/>
                  </a:moveTo>
                  <a:lnTo>
                    <a:pt x="181037" y="37560"/>
                  </a:lnTo>
                  <a:lnTo>
                    <a:pt x="179750" y="37732"/>
                  </a:lnTo>
                  <a:lnTo>
                    <a:pt x="246689" y="37732"/>
                  </a:lnTo>
                  <a:lnTo>
                    <a:pt x="246623" y="37560"/>
                  </a:lnTo>
                  <a:close/>
                </a:path>
                <a:path extrusionOk="0" h="71755" w="317500">
                  <a:moveTo>
                    <a:pt x="216534" y="30872"/>
                  </a:moveTo>
                  <a:lnTo>
                    <a:pt x="180391" y="37613"/>
                  </a:lnTo>
                  <a:lnTo>
                    <a:pt x="181037" y="37560"/>
                  </a:lnTo>
                  <a:lnTo>
                    <a:pt x="246623" y="37560"/>
                  </a:lnTo>
                  <a:lnTo>
                    <a:pt x="244168" y="31108"/>
                  </a:lnTo>
                  <a:lnTo>
                    <a:pt x="215793" y="31108"/>
                  </a:lnTo>
                  <a:lnTo>
                    <a:pt x="216534" y="30872"/>
                  </a:lnTo>
                  <a:close/>
                </a:path>
                <a:path extrusionOk="0" h="71755" w="317500">
                  <a:moveTo>
                    <a:pt x="217313" y="30727"/>
                  </a:moveTo>
                  <a:lnTo>
                    <a:pt x="216534" y="30872"/>
                  </a:lnTo>
                  <a:lnTo>
                    <a:pt x="215793" y="31108"/>
                  </a:lnTo>
                  <a:lnTo>
                    <a:pt x="217313" y="30727"/>
                  </a:lnTo>
                  <a:close/>
                </a:path>
                <a:path extrusionOk="0" h="71755" w="317500">
                  <a:moveTo>
                    <a:pt x="244024" y="30727"/>
                  </a:moveTo>
                  <a:lnTo>
                    <a:pt x="217313" y="30727"/>
                  </a:lnTo>
                  <a:lnTo>
                    <a:pt x="215793" y="31108"/>
                  </a:lnTo>
                  <a:lnTo>
                    <a:pt x="244168" y="31108"/>
                  </a:lnTo>
                  <a:lnTo>
                    <a:pt x="244024" y="30727"/>
                  </a:lnTo>
                  <a:close/>
                </a:path>
                <a:path extrusionOk="0" h="71755" w="317500">
                  <a:moveTo>
                    <a:pt x="241106" y="23059"/>
                  </a:moveTo>
                  <a:lnTo>
                    <a:pt x="216534" y="30872"/>
                  </a:lnTo>
                  <a:lnTo>
                    <a:pt x="217313" y="30727"/>
                  </a:lnTo>
                  <a:lnTo>
                    <a:pt x="244024" y="30727"/>
                  </a:lnTo>
                  <a:lnTo>
                    <a:pt x="241106" y="23059"/>
                  </a:lnTo>
                  <a:close/>
                </a:path>
                <a:path extrusionOk="0" h="71755" w="317500">
                  <a:moveTo>
                    <a:pt x="232332" y="0"/>
                  </a:moveTo>
                  <a:lnTo>
                    <a:pt x="241106" y="23059"/>
                  </a:lnTo>
                  <a:lnTo>
                    <a:pt x="253902" y="18990"/>
                  </a:lnTo>
                  <a:lnTo>
                    <a:pt x="307463" y="18990"/>
                  </a:lnTo>
                  <a:lnTo>
                    <a:pt x="317099" y="8511"/>
                  </a:lnTo>
                  <a:lnTo>
                    <a:pt x="232332"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086" name="Google Shape;3086;p110"/>
          <p:cNvSpPr txBox="1"/>
          <p:nvPr/>
        </p:nvSpPr>
        <p:spPr>
          <a:xfrm>
            <a:off x="816692" y="4611116"/>
            <a:ext cx="259651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1200"/>
              <a:buFont typeface="Calibri"/>
              <a:buNone/>
            </a:pPr>
            <a:r>
              <a:rPr b="0" i="0" lang="en-US" sz="1200" u="none" cap="none" strike="noStrike">
                <a:solidFill>
                  <a:srgbClr val="262626"/>
                </a:solidFill>
                <a:latin typeface="Calibri"/>
                <a:ea typeface="Calibri"/>
                <a:cs typeface="Calibri"/>
                <a:sym typeface="Calibri"/>
              </a:rPr>
              <a:t>’Product Lookup’[Product Color] = </a:t>
            </a:r>
            <a:r>
              <a:rPr b="0" i="0" lang="en-US" sz="1200" u="none" cap="none" strike="noStrike">
                <a:solidFill>
                  <a:srgbClr val="E6AF00"/>
                </a:solidFill>
                <a:latin typeface="Calibri"/>
                <a:ea typeface="Calibri"/>
                <a:cs typeface="Calibri"/>
                <a:sym typeface="Calibri"/>
              </a:rPr>
              <a:t>“</a:t>
            </a:r>
            <a:r>
              <a:rPr b="1" i="0" lang="en-US" sz="1200" u="none" cap="none" strike="noStrike">
                <a:solidFill>
                  <a:srgbClr val="E6AF00"/>
                </a:solidFill>
                <a:latin typeface="Calibri"/>
                <a:ea typeface="Calibri"/>
                <a:cs typeface="Calibri"/>
                <a:sym typeface="Calibri"/>
              </a:rPr>
              <a:t>Black</a:t>
            </a:r>
            <a:r>
              <a:rPr b="0" i="0" lang="en-US" sz="1200" u="none" cap="none" strike="noStrike">
                <a:solidFill>
                  <a:srgbClr val="E6AF00"/>
                </a:solidFill>
                <a:latin typeface="Calibri"/>
                <a:ea typeface="Calibri"/>
                <a:cs typeface="Calibri"/>
                <a:sym typeface="Calibri"/>
              </a:rPr>
              <a:t>”</a:t>
            </a:r>
            <a:endParaRPr b="0" i="0" sz="1200" u="none" cap="none" strike="noStrike">
              <a:solidFill>
                <a:srgbClr val="000000"/>
              </a:solidFill>
              <a:latin typeface="Calibri"/>
              <a:ea typeface="Calibri"/>
              <a:cs typeface="Calibri"/>
              <a:sym typeface="Calibri"/>
            </a:endParaRPr>
          </a:p>
        </p:txBody>
      </p:sp>
      <p:sp>
        <p:nvSpPr>
          <p:cNvPr id="3087" name="Google Shape;3087;p110"/>
          <p:cNvSpPr txBox="1"/>
          <p:nvPr/>
        </p:nvSpPr>
        <p:spPr>
          <a:xfrm>
            <a:off x="5313874" y="4870704"/>
            <a:ext cx="294005"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1   1</a:t>
            </a:r>
            <a:endParaRPr b="0" i="0" sz="1100" u="none" cap="none" strike="noStrike">
              <a:solidFill>
                <a:srgbClr val="000000"/>
              </a:solidFill>
              <a:latin typeface="Calibri"/>
              <a:ea typeface="Calibri"/>
              <a:cs typeface="Calibri"/>
              <a:sym typeface="Calibri"/>
            </a:endParaRPr>
          </a:p>
        </p:txBody>
      </p:sp>
      <p:sp>
        <p:nvSpPr>
          <p:cNvPr id="3088" name="Google Shape;3088;p110"/>
          <p:cNvSpPr/>
          <p:nvPr/>
        </p:nvSpPr>
        <p:spPr>
          <a:xfrm>
            <a:off x="5614691" y="4978608"/>
            <a:ext cx="535940" cy="262890"/>
          </a:xfrm>
          <a:custGeom>
            <a:rect b="b" l="l" r="r" t="t"/>
            <a:pathLst>
              <a:path extrusionOk="0" h="262889" w="535939">
                <a:moveTo>
                  <a:pt x="0" y="0"/>
                </a:moveTo>
                <a:lnTo>
                  <a:pt x="267848" y="0"/>
                </a:lnTo>
                <a:lnTo>
                  <a:pt x="267848" y="262558"/>
                </a:lnTo>
                <a:lnTo>
                  <a:pt x="535697" y="262558"/>
                </a:lnTo>
              </a:path>
            </a:pathLst>
          </a:custGeom>
          <a:noFill/>
          <a:ln cap="flat" cmpd="sng" w="95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89" name="Google Shape;3089;p110"/>
          <p:cNvSpPr txBox="1"/>
          <p:nvPr/>
        </p:nvSpPr>
        <p:spPr>
          <a:xfrm>
            <a:off x="6152929" y="5149596"/>
            <a:ext cx="11430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
        <p:nvSpPr>
          <p:cNvPr id="3090" name="Google Shape;3090;p110"/>
          <p:cNvSpPr/>
          <p:nvPr/>
        </p:nvSpPr>
        <p:spPr>
          <a:xfrm>
            <a:off x="5116623" y="4991279"/>
            <a:ext cx="167005" cy="277495"/>
          </a:xfrm>
          <a:custGeom>
            <a:rect b="b" l="l" r="r" t="t"/>
            <a:pathLst>
              <a:path extrusionOk="0" h="277495" w="167004">
                <a:moveTo>
                  <a:pt x="166983" y="0"/>
                </a:moveTo>
                <a:lnTo>
                  <a:pt x="0" y="0"/>
                </a:lnTo>
                <a:lnTo>
                  <a:pt x="0" y="276951"/>
                </a:lnTo>
              </a:path>
            </a:pathLst>
          </a:custGeom>
          <a:noFill/>
          <a:ln cap="flat" cmpd="sng" w="95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91" name="Google Shape;3091;p110"/>
          <p:cNvSpPr txBox="1"/>
          <p:nvPr/>
        </p:nvSpPr>
        <p:spPr>
          <a:xfrm>
            <a:off x="5068458" y="5247132"/>
            <a:ext cx="11430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
        <p:nvSpPr>
          <p:cNvPr id="3092" name="Google Shape;3092;p110"/>
          <p:cNvSpPr txBox="1"/>
          <p:nvPr/>
        </p:nvSpPr>
        <p:spPr>
          <a:xfrm>
            <a:off x="8871900" y="4940808"/>
            <a:ext cx="2400300" cy="1115060"/>
          </a:xfrm>
          <a:prstGeom prst="rect">
            <a:avLst/>
          </a:prstGeom>
          <a:noFill/>
          <a:ln>
            <a:noFill/>
          </a:ln>
        </p:spPr>
        <p:txBody>
          <a:bodyPr anchorCtr="0" anchor="t" bIns="0" lIns="0" spcFirstLastPara="1" rIns="0" wrap="square" tIns="8250">
            <a:spAutoFit/>
          </a:bodyPr>
          <a:lstStyle/>
          <a:p>
            <a:pPr indent="0" lvl="0" marL="12700" marR="5080" rtl="0" algn="l">
              <a:lnSpc>
                <a:spcPct val="102699"/>
              </a:lnSpc>
              <a:spcBef>
                <a:spcPts val="0"/>
              </a:spcBef>
              <a:spcAft>
                <a:spcPts val="0"/>
              </a:spcAft>
              <a:buClr>
                <a:srgbClr val="000000"/>
              </a:buClr>
              <a:buSzPts val="1100"/>
              <a:buFont typeface="Calibri"/>
              <a:buNone/>
            </a:pPr>
            <a:r>
              <a:rPr b="0" i="1" lang="en-US" sz="1100" u="none" cap="none" strike="noStrike">
                <a:solidFill>
                  <a:srgbClr val="000000"/>
                </a:solidFill>
                <a:latin typeface="Calibri"/>
                <a:ea typeface="Calibri"/>
                <a:cs typeface="Calibri"/>
                <a:sym typeface="Calibri"/>
              </a:rPr>
              <a:t>Sum of values in the </a:t>
            </a:r>
            <a:r>
              <a:rPr b="1" i="1" lang="en-US" sz="1100" u="none" cap="none" strike="noStrike">
                <a:solidFill>
                  <a:srgbClr val="000000"/>
                </a:solidFill>
                <a:latin typeface="Calibri"/>
                <a:ea typeface="Calibri"/>
                <a:cs typeface="Calibri"/>
                <a:sym typeface="Calibri"/>
              </a:rPr>
              <a:t>Order Quantity  </a:t>
            </a:r>
            <a:r>
              <a:rPr b="0" i="1" lang="en-US" sz="1100" u="none" cap="none" strike="noStrike">
                <a:solidFill>
                  <a:srgbClr val="000000"/>
                </a:solidFill>
                <a:latin typeface="Calibri"/>
                <a:ea typeface="Calibri"/>
                <a:cs typeface="Calibri"/>
                <a:sym typeface="Calibri"/>
              </a:rPr>
              <a:t>column of the </a:t>
            </a:r>
            <a:r>
              <a:rPr b="1" i="1" lang="en-US" sz="1100" u="none" cap="none" strike="noStrike">
                <a:solidFill>
                  <a:srgbClr val="000000"/>
                </a:solidFill>
                <a:latin typeface="Calibri"/>
                <a:ea typeface="Calibri"/>
                <a:cs typeface="Calibri"/>
                <a:sym typeface="Calibri"/>
              </a:rPr>
              <a:t>Sales Data </a:t>
            </a:r>
            <a:r>
              <a:rPr b="0" i="1" lang="en-US" sz="1100" u="none" cap="none" strike="noStrike">
                <a:solidFill>
                  <a:srgbClr val="000000"/>
                </a:solidFill>
                <a:latin typeface="Calibri"/>
                <a:ea typeface="Calibri"/>
                <a:cs typeface="Calibri"/>
                <a:sym typeface="Calibri"/>
              </a:rPr>
              <a:t>table, filtered to  rows where the product color is “</a:t>
            </a:r>
            <a:r>
              <a:rPr b="1" i="1" lang="en-US" sz="1100" u="none" cap="none" strike="noStrike">
                <a:solidFill>
                  <a:srgbClr val="E6AF00"/>
                </a:solidFill>
                <a:latin typeface="Calibri"/>
                <a:ea typeface="Calibri"/>
                <a:cs typeface="Calibri"/>
                <a:sym typeface="Calibri"/>
              </a:rPr>
              <a:t>Black</a:t>
            </a:r>
            <a:r>
              <a:rPr b="0" i="1" lang="en-US" sz="1100" u="none" cap="none" strike="noStrike">
                <a:solidFill>
                  <a:srgbClr val="000000"/>
                </a:solidFill>
                <a:latin typeface="Calibri"/>
                <a:ea typeface="Calibri"/>
                <a:cs typeface="Calibri"/>
                <a:sym typeface="Calibri"/>
              </a:rPr>
              <a:t>”</a:t>
            </a:r>
            <a:endParaRPr b="0" i="0" sz="1100" u="none" cap="none" strike="noStrike">
              <a:solidFill>
                <a:srgbClr val="000000"/>
              </a:solidFill>
              <a:latin typeface="Calibri"/>
              <a:ea typeface="Calibri"/>
              <a:cs typeface="Calibri"/>
              <a:sym typeface="Calibri"/>
            </a:endParaRPr>
          </a:p>
          <a:p>
            <a:pPr indent="0" lvl="0" marL="426084" marR="0" rtl="0" algn="l">
              <a:lnSpc>
                <a:spcPct val="100000"/>
              </a:lnSpc>
              <a:spcBef>
                <a:spcPts val="705"/>
              </a:spcBef>
              <a:spcAft>
                <a:spcPts val="0"/>
              </a:spcAft>
              <a:buClr>
                <a:srgbClr val="000000"/>
              </a:buClr>
              <a:buSzPts val="4800"/>
              <a:buFont typeface="Calibri"/>
              <a:buNone/>
            </a:pPr>
            <a:r>
              <a:rPr b="0" baseline="30000" i="0" lang="en-US" sz="4800" u="none" cap="none" strike="noStrike">
                <a:solidFill>
                  <a:srgbClr val="000000"/>
                </a:solidFill>
                <a:latin typeface="Calibri"/>
                <a:ea typeface="Calibri"/>
                <a:cs typeface="Calibri"/>
                <a:sym typeface="Calibri"/>
              </a:rPr>
              <a:t>= </a:t>
            </a:r>
            <a:r>
              <a:rPr b="1" i="0" lang="en-US" sz="3200" u="none" cap="none" strike="noStrike">
                <a:solidFill>
                  <a:srgbClr val="E6AF00"/>
                </a:solidFill>
                <a:latin typeface="Calibri"/>
                <a:ea typeface="Calibri"/>
                <a:cs typeface="Calibri"/>
                <a:sym typeface="Calibri"/>
              </a:rPr>
              <a:t>10,590</a:t>
            </a:r>
            <a:endParaRPr b="0" i="0" sz="3200" u="none" cap="none" strike="noStrike">
              <a:solidFill>
                <a:srgbClr val="000000"/>
              </a:solidFill>
              <a:latin typeface="Calibri"/>
              <a:ea typeface="Calibri"/>
              <a:cs typeface="Calibri"/>
              <a:sym typeface="Calibri"/>
            </a:endParaRPr>
          </a:p>
        </p:txBody>
      </p:sp>
      <p:sp>
        <p:nvSpPr>
          <p:cNvPr id="3093" name="Google Shape;3093;p110"/>
          <p:cNvSpPr txBox="1"/>
          <p:nvPr/>
        </p:nvSpPr>
        <p:spPr>
          <a:xfrm>
            <a:off x="2818768" y="1092200"/>
            <a:ext cx="8042275" cy="866140"/>
          </a:xfrm>
          <a:prstGeom prst="rect">
            <a:avLst/>
          </a:prstGeom>
          <a:noFill/>
          <a:ln>
            <a:noFill/>
          </a:ln>
        </p:spPr>
        <p:txBody>
          <a:bodyPr anchorCtr="0" anchor="t" bIns="0" lIns="0" spcFirstLastPara="1" rIns="0" wrap="square" tIns="151125">
            <a:spAutoFit/>
          </a:bodyPr>
          <a:lstStyle/>
          <a:p>
            <a:pPr indent="0" lvl="0" marL="1270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How </a:t>
            </a:r>
            <a:r>
              <a:rPr b="0" i="1" lang="en-US" sz="2400" u="none" cap="none" strike="noStrike">
                <a:solidFill>
                  <a:srgbClr val="000000"/>
                </a:solidFill>
                <a:latin typeface="Calibri"/>
                <a:ea typeface="Calibri"/>
                <a:cs typeface="Calibri"/>
                <a:sym typeface="Calibri"/>
              </a:rPr>
              <a:t>exactly </a:t>
            </a:r>
            <a:r>
              <a:rPr b="0" i="0" lang="en-US" sz="2400" u="none" cap="none" strike="noStrike">
                <a:solidFill>
                  <a:srgbClr val="000000"/>
                </a:solidFill>
                <a:latin typeface="Calibri"/>
                <a:ea typeface="Calibri"/>
                <a:cs typeface="Calibri"/>
                <a:sym typeface="Calibri"/>
              </a:rPr>
              <a:t>is this measure value calculated?</a:t>
            </a:r>
            <a:endParaRPr b="0" i="0" sz="2400" u="none" cap="none" strike="noStrike">
              <a:solidFill>
                <a:srgbClr val="000000"/>
              </a:solidFill>
              <a:latin typeface="Calibri"/>
              <a:ea typeface="Calibri"/>
              <a:cs typeface="Calibri"/>
              <a:sym typeface="Calibri"/>
            </a:endParaRPr>
          </a:p>
          <a:p>
            <a:pPr indent="-342900" lvl="0" marL="812800" marR="0" rtl="0" algn="l">
              <a:lnSpc>
                <a:spcPct val="100000"/>
              </a:lnSpc>
              <a:spcBef>
                <a:spcPts val="730"/>
              </a:spcBef>
              <a:spcAft>
                <a:spcPts val="0"/>
              </a:spcAft>
              <a:buClr>
                <a:srgbClr val="000000"/>
              </a:buClr>
              <a:buSzPts val="1600"/>
              <a:buFont typeface="Arial"/>
              <a:buChar char="•"/>
            </a:pPr>
            <a:r>
              <a:rPr b="1" i="0" lang="en-US" sz="1600" u="none" cap="none" strike="noStrike">
                <a:solidFill>
                  <a:srgbClr val="000000"/>
                </a:solidFill>
                <a:latin typeface="Calibri"/>
                <a:ea typeface="Calibri"/>
                <a:cs typeface="Calibri"/>
                <a:sym typeface="Calibri"/>
              </a:rPr>
              <a:t>NOTE</a:t>
            </a:r>
            <a:r>
              <a:rPr b="0" i="0" lang="en-US" sz="1600" u="none" cap="none" strike="noStrike">
                <a:solidFill>
                  <a:srgbClr val="000000"/>
                </a:solidFill>
                <a:latin typeface="Calibri"/>
                <a:ea typeface="Calibri"/>
                <a:cs typeface="Calibri"/>
                <a:sym typeface="Calibri"/>
              </a:rPr>
              <a:t>: This all happens </a:t>
            </a:r>
            <a:r>
              <a:rPr b="0" i="1" lang="en-US" sz="1600" u="none" cap="none" strike="noStrike">
                <a:solidFill>
                  <a:srgbClr val="000000"/>
                </a:solidFill>
                <a:latin typeface="Calibri"/>
                <a:ea typeface="Calibri"/>
                <a:cs typeface="Calibri"/>
                <a:sym typeface="Calibri"/>
              </a:rPr>
              <a:t>instantly </a:t>
            </a:r>
            <a:r>
              <a:rPr b="0" i="0" lang="en-US" sz="1600" u="none" cap="none" strike="noStrike">
                <a:solidFill>
                  <a:srgbClr val="000000"/>
                </a:solidFill>
                <a:latin typeface="Calibri"/>
                <a:ea typeface="Calibri"/>
                <a:cs typeface="Calibri"/>
                <a:sym typeface="Calibri"/>
              </a:rPr>
              <a:t>behind the scenes, every time the filter context changes</a:t>
            </a:r>
            <a:endParaRPr b="0" i="0" sz="1600" u="none" cap="none" strike="noStrike">
              <a:solidFill>
                <a:srgbClr val="000000"/>
              </a:solidFill>
              <a:latin typeface="Calibri"/>
              <a:ea typeface="Calibri"/>
              <a:cs typeface="Calibri"/>
              <a:sym typeface="Calibri"/>
            </a:endParaRPr>
          </a:p>
        </p:txBody>
      </p:sp>
      <p:pic>
        <p:nvPicPr>
          <p:cNvPr id="3094" name="Google Shape;3094;p110"/>
          <p:cNvPicPr preferRelativeResize="0"/>
          <p:nvPr/>
        </p:nvPicPr>
        <p:blipFill rotWithShape="1">
          <a:blip r:embed="rId11">
            <a:alphaModFix/>
          </a:blip>
          <a:srcRect b="0" l="0" r="0" t="0"/>
          <a:stretch/>
        </p:blipFill>
        <p:spPr>
          <a:xfrm>
            <a:off x="1115567" y="2432304"/>
            <a:ext cx="1868424" cy="359663"/>
          </a:xfrm>
          <a:prstGeom prst="rect">
            <a:avLst/>
          </a:prstGeom>
          <a:noFill/>
          <a:ln>
            <a:noFill/>
          </a:ln>
        </p:spPr>
      </p:pic>
      <p:sp>
        <p:nvSpPr>
          <p:cNvPr id="3095" name="Google Shape;3095;p110"/>
          <p:cNvSpPr txBox="1"/>
          <p:nvPr/>
        </p:nvSpPr>
        <p:spPr>
          <a:xfrm>
            <a:off x="775529" y="2290137"/>
            <a:ext cx="2600325" cy="788035"/>
          </a:xfrm>
          <a:prstGeom prst="rect">
            <a:avLst/>
          </a:prstGeom>
          <a:noFill/>
          <a:ln>
            <a:noFill/>
          </a:ln>
        </p:spPr>
        <p:txBody>
          <a:bodyPr anchorCtr="0" anchor="t" bIns="0" lIns="0" spcFirstLastPara="1" rIns="0" wrap="square" tIns="156200">
            <a:spAutoFit/>
          </a:bodyPr>
          <a:lstStyle/>
          <a:p>
            <a:pPr indent="0" lvl="0" marL="0" marR="44450" rtl="0" algn="ctr">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STEP 1</a:t>
            </a:r>
            <a:endParaRPr b="0" i="0" sz="2000" u="none" cap="none" strike="noStrike">
              <a:solidFill>
                <a:srgbClr val="000000"/>
              </a:solidFill>
              <a:latin typeface="Calibri"/>
              <a:ea typeface="Calibri"/>
              <a:cs typeface="Calibri"/>
              <a:sym typeface="Calibri"/>
            </a:endParaRPr>
          </a:p>
          <a:p>
            <a:pPr indent="0" lvl="0" marL="0" marR="0" rtl="0" algn="ctr">
              <a:lnSpc>
                <a:spcPct val="100000"/>
              </a:lnSpc>
              <a:spcBef>
                <a:spcPts val="790"/>
              </a:spcBef>
              <a:spcAft>
                <a:spcPts val="0"/>
              </a:spcAft>
              <a:buClr>
                <a:srgbClr val="404040"/>
              </a:buClr>
              <a:buSzPts val="1400"/>
              <a:buFont typeface="Calibri"/>
              <a:buNone/>
            </a:pPr>
            <a:r>
              <a:rPr b="1" i="0" lang="en-US" sz="1400" u="none" cap="none" strike="noStrike">
                <a:solidFill>
                  <a:srgbClr val="404040"/>
                </a:solidFill>
                <a:latin typeface="Calibri"/>
                <a:ea typeface="Calibri"/>
                <a:cs typeface="Calibri"/>
                <a:sym typeface="Calibri"/>
              </a:rPr>
              <a:t>Filter context is detected &amp; applied</a:t>
            </a:r>
            <a:endParaRPr b="0" i="0" sz="1400" u="none" cap="none" strike="noStrike">
              <a:solidFill>
                <a:srgbClr val="000000"/>
              </a:solidFill>
              <a:latin typeface="Calibri"/>
              <a:ea typeface="Calibri"/>
              <a:cs typeface="Calibri"/>
              <a:sym typeface="Calibri"/>
            </a:endParaRPr>
          </a:p>
        </p:txBody>
      </p:sp>
      <p:pic>
        <p:nvPicPr>
          <p:cNvPr id="3096" name="Google Shape;3096;p110"/>
          <p:cNvPicPr preferRelativeResize="0"/>
          <p:nvPr/>
        </p:nvPicPr>
        <p:blipFill rotWithShape="1">
          <a:blip r:embed="rId12">
            <a:alphaModFix/>
          </a:blip>
          <a:srcRect b="0" l="0" r="0" t="0"/>
          <a:stretch/>
        </p:blipFill>
        <p:spPr>
          <a:xfrm>
            <a:off x="1692681" y="3158779"/>
            <a:ext cx="628650" cy="323669"/>
          </a:xfrm>
          <a:prstGeom prst="rect">
            <a:avLst/>
          </a:prstGeom>
          <a:noFill/>
          <a:ln>
            <a:noFill/>
          </a:ln>
        </p:spPr>
      </p:pic>
      <p:pic>
        <p:nvPicPr>
          <p:cNvPr id="3097" name="Google Shape;3097;p110"/>
          <p:cNvPicPr preferRelativeResize="0"/>
          <p:nvPr/>
        </p:nvPicPr>
        <p:blipFill rotWithShape="1">
          <a:blip r:embed="rId13">
            <a:alphaModFix/>
          </a:blip>
          <a:srcRect b="0" l="0" r="0" t="0"/>
          <a:stretch/>
        </p:blipFill>
        <p:spPr>
          <a:xfrm>
            <a:off x="5126735" y="2432304"/>
            <a:ext cx="1868423" cy="359663"/>
          </a:xfrm>
          <a:prstGeom prst="rect">
            <a:avLst/>
          </a:prstGeom>
          <a:noFill/>
          <a:ln>
            <a:noFill/>
          </a:ln>
        </p:spPr>
      </p:pic>
      <p:sp>
        <p:nvSpPr>
          <p:cNvPr id="3098" name="Google Shape;3098;p110"/>
          <p:cNvSpPr txBox="1"/>
          <p:nvPr/>
        </p:nvSpPr>
        <p:spPr>
          <a:xfrm>
            <a:off x="4449368" y="2281428"/>
            <a:ext cx="3209925" cy="802640"/>
          </a:xfrm>
          <a:prstGeom prst="rect">
            <a:avLst/>
          </a:prstGeom>
          <a:noFill/>
          <a:ln>
            <a:noFill/>
          </a:ln>
        </p:spPr>
        <p:txBody>
          <a:bodyPr anchorCtr="0" anchor="t" bIns="0" lIns="0" spcFirstLastPara="1" rIns="0" wrap="square" tIns="165100">
            <a:spAutoFit/>
          </a:bodyPr>
          <a:lstStyle/>
          <a:p>
            <a:pPr indent="0" lvl="0" marL="12700" marR="0" rtl="0" algn="ctr">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STEP 2</a:t>
            </a:r>
            <a:endParaRPr b="0" i="0" sz="2000" u="none" cap="none" strike="noStrike">
              <a:solidFill>
                <a:srgbClr val="000000"/>
              </a:solidFill>
              <a:latin typeface="Calibri"/>
              <a:ea typeface="Calibri"/>
              <a:cs typeface="Calibri"/>
              <a:sym typeface="Calibri"/>
            </a:endParaRPr>
          </a:p>
          <a:p>
            <a:pPr indent="0" lvl="0" marL="0" marR="0" rtl="0" algn="ctr">
              <a:lnSpc>
                <a:spcPct val="100000"/>
              </a:lnSpc>
              <a:spcBef>
                <a:spcPts val="840"/>
              </a:spcBef>
              <a:spcAft>
                <a:spcPts val="0"/>
              </a:spcAft>
              <a:buClr>
                <a:srgbClr val="404040"/>
              </a:buClr>
              <a:buSzPts val="1400"/>
              <a:buFont typeface="Calibri"/>
              <a:buNone/>
            </a:pPr>
            <a:r>
              <a:rPr b="1" i="0" lang="en-US" sz="1400" u="none" cap="none" strike="noStrike">
                <a:solidFill>
                  <a:srgbClr val="404040"/>
                </a:solidFill>
                <a:latin typeface="Calibri"/>
                <a:ea typeface="Calibri"/>
                <a:cs typeface="Calibri"/>
                <a:sym typeface="Calibri"/>
              </a:rPr>
              <a:t>Filters flow “downstream” to related tables</a:t>
            </a:r>
            <a:endParaRPr b="0" i="0" sz="1400" u="none" cap="none" strike="noStrike">
              <a:solidFill>
                <a:srgbClr val="000000"/>
              </a:solidFill>
              <a:latin typeface="Calibri"/>
              <a:ea typeface="Calibri"/>
              <a:cs typeface="Calibri"/>
              <a:sym typeface="Calibri"/>
            </a:endParaRPr>
          </a:p>
        </p:txBody>
      </p:sp>
      <p:pic>
        <p:nvPicPr>
          <p:cNvPr id="3099" name="Google Shape;3099;p110"/>
          <p:cNvPicPr preferRelativeResize="0"/>
          <p:nvPr/>
        </p:nvPicPr>
        <p:blipFill rotWithShape="1">
          <a:blip r:embed="rId14">
            <a:alphaModFix/>
          </a:blip>
          <a:srcRect b="0" l="0" r="0" t="0"/>
          <a:stretch/>
        </p:blipFill>
        <p:spPr>
          <a:xfrm>
            <a:off x="9137904" y="2432304"/>
            <a:ext cx="1868424" cy="359663"/>
          </a:xfrm>
          <a:prstGeom prst="rect">
            <a:avLst/>
          </a:prstGeom>
          <a:noFill/>
          <a:ln>
            <a:noFill/>
          </a:ln>
        </p:spPr>
      </p:pic>
      <p:sp>
        <p:nvSpPr>
          <p:cNvPr id="3100" name="Google Shape;3100;p110"/>
          <p:cNvSpPr txBox="1"/>
          <p:nvPr/>
        </p:nvSpPr>
        <p:spPr>
          <a:xfrm>
            <a:off x="8937159" y="2281428"/>
            <a:ext cx="2269490" cy="1019175"/>
          </a:xfrm>
          <a:prstGeom prst="rect">
            <a:avLst/>
          </a:prstGeom>
          <a:noFill/>
          <a:ln>
            <a:noFill/>
          </a:ln>
        </p:spPr>
        <p:txBody>
          <a:bodyPr anchorCtr="0" anchor="t" bIns="0" lIns="0" spcFirstLastPara="1" rIns="0" wrap="square" tIns="165100">
            <a:spAutoFit/>
          </a:bodyPr>
          <a:lstStyle/>
          <a:p>
            <a:pPr indent="0" lvl="0" marL="0" marR="0" rtl="0" algn="ctr">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STEP 3</a:t>
            </a:r>
            <a:endParaRPr b="0" i="0" sz="2000" u="none" cap="none" strike="noStrike">
              <a:solidFill>
                <a:srgbClr val="000000"/>
              </a:solidFill>
              <a:latin typeface="Calibri"/>
              <a:ea typeface="Calibri"/>
              <a:cs typeface="Calibri"/>
              <a:sym typeface="Calibri"/>
            </a:endParaRPr>
          </a:p>
          <a:p>
            <a:pPr indent="0" lvl="0" marL="12700" marR="5080" rtl="0" algn="ctr">
              <a:lnSpc>
                <a:spcPct val="101400"/>
              </a:lnSpc>
              <a:spcBef>
                <a:spcPts val="815"/>
              </a:spcBef>
              <a:spcAft>
                <a:spcPts val="0"/>
              </a:spcAft>
              <a:buClr>
                <a:srgbClr val="404040"/>
              </a:buClr>
              <a:buSzPts val="1400"/>
              <a:buFont typeface="Calibri"/>
              <a:buNone/>
            </a:pPr>
            <a:r>
              <a:rPr b="1" i="0" lang="en-US" sz="1400" u="none" cap="none" strike="noStrike">
                <a:solidFill>
                  <a:srgbClr val="404040"/>
                </a:solidFill>
                <a:latin typeface="Calibri"/>
                <a:ea typeface="Calibri"/>
                <a:cs typeface="Calibri"/>
                <a:sym typeface="Calibri"/>
              </a:rPr>
              <a:t>Measure evaluates against the  filtered table</a:t>
            </a:r>
            <a:endParaRPr b="0" i="0" sz="1400" u="none" cap="none" strike="noStrike">
              <a:solidFill>
                <a:srgbClr val="000000"/>
              </a:solidFill>
              <a:latin typeface="Calibri"/>
              <a:ea typeface="Calibri"/>
              <a:cs typeface="Calibri"/>
              <a:sym typeface="Calibri"/>
            </a:endParaRPr>
          </a:p>
        </p:txBody>
      </p:sp>
      <p:pic>
        <p:nvPicPr>
          <p:cNvPr id="3101" name="Google Shape;3101;p110"/>
          <p:cNvPicPr preferRelativeResize="0"/>
          <p:nvPr/>
        </p:nvPicPr>
        <p:blipFill rotWithShape="1">
          <a:blip r:embed="rId15">
            <a:alphaModFix/>
          </a:blip>
          <a:srcRect b="0" l="0" r="0" t="0"/>
          <a:stretch/>
        </p:blipFill>
        <p:spPr>
          <a:xfrm>
            <a:off x="5745327" y="3158779"/>
            <a:ext cx="628650" cy="323251"/>
          </a:xfrm>
          <a:prstGeom prst="rect">
            <a:avLst/>
          </a:prstGeom>
          <a:noFill/>
          <a:ln>
            <a:noFill/>
          </a:ln>
        </p:spPr>
      </p:pic>
      <p:pic>
        <p:nvPicPr>
          <p:cNvPr id="3102" name="Google Shape;3102;p110"/>
          <p:cNvPicPr preferRelativeResize="0"/>
          <p:nvPr/>
        </p:nvPicPr>
        <p:blipFill rotWithShape="1">
          <a:blip r:embed="rId16">
            <a:alphaModFix/>
          </a:blip>
          <a:srcRect b="0" l="0" r="0" t="0"/>
          <a:stretch/>
        </p:blipFill>
        <p:spPr>
          <a:xfrm>
            <a:off x="9774173" y="3381179"/>
            <a:ext cx="628650" cy="420662"/>
          </a:xfrm>
          <a:prstGeom prst="rect">
            <a:avLst/>
          </a:prstGeom>
          <a:noFill/>
          <a:ln>
            <a:noFill/>
          </a:ln>
        </p:spPr>
      </p:pic>
      <p:sp>
        <p:nvSpPr>
          <p:cNvPr id="3103" name="Google Shape;3103;p110"/>
          <p:cNvSpPr/>
          <p:nvPr/>
        </p:nvSpPr>
        <p:spPr>
          <a:xfrm>
            <a:off x="5085762" y="5106798"/>
            <a:ext cx="76200" cy="66040"/>
          </a:xfrm>
          <a:custGeom>
            <a:rect b="b" l="l" r="r" t="t"/>
            <a:pathLst>
              <a:path extrusionOk="0" h="66039" w="76200">
                <a:moveTo>
                  <a:pt x="76200" y="0"/>
                </a:moveTo>
                <a:lnTo>
                  <a:pt x="0" y="0"/>
                </a:lnTo>
                <a:lnTo>
                  <a:pt x="38100" y="65689"/>
                </a:lnTo>
                <a:lnTo>
                  <a:pt x="76200" y="0"/>
                </a:lnTo>
                <a:close/>
              </a:path>
            </a:pathLst>
          </a:custGeom>
          <a:solidFill>
            <a:srgbClr val="7F7F7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04" name="Google Shape;3104;p110"/>
          <p:cNvSpPr/>
          <p:nvPr/>
        </p:nvSpPr>
        <p:spPr>
          <a:xfrm>
            <a:off x="5845252" y="5076950"/>
            <a:ext cx="76200" cy="66040"/>
          </a:xfrm>
          <a:custGeom>
            <a:rect b="b" l="l" r="r" t="t"/>
            <a:pathLst>
              <a:path extrusionOk="0" h="66039" w="76200">
                <a:moveTo>
                  <a:pt x="76200" y="0"/>
                </a:moveTo>
                <a:lnTo>
                  <a:pt x="0" y="0"/>
                </a:lnTo>
                <a:lnTo>
                  <a:pt x="38100" y="65689"/>
                </a:lnTo>
                <a:lnTo>
                  <a:pt x="76200" y="0"/>
                </a:lnTo>
                <a:close/>
              </a:path>
            </a:pathLst>
          </a:custGeom>
          <a:solidFill>
            <a:srgbClr val="7F7F7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05" name="Google Shape;3105;p110"/>
          <p:cNvSpPr txBox="1"/>
          <p:nvPr>
            <p:ph type="title"/>
          </p:nvPr>
        </p:nvSpPr>
        <p:spPr>
          <a:xfrm>
            <a:off x="2915792" y="242315"/>
            <a:ext cx="636143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STEP-BY-STEP MEASURE CALCULATION</a:t>
            </a:r>
            <a:endParaRPr/>
          </a:p>
        </p:txBody>
      </p:sp>
      <p:pic>
        <p:nvPicPr>
          <p:cNvPr id="3106" name="Google Shape;3106;p110"/>
          <p:cNvPicPr preferRelativeResize="0"/>
          <p:nvPr/>
        </p:nvPicPr>
        <p:blipFill rotWithShape="1">
          <a:blip r:embed="rId17">
            <a:alphaModFix/>
          </a:blip>
          <a:srcRect b="0" l="0" r="0" t="0"/>
          <a:stretch/>
        </p:blipFill>
        <p:spPr>
          <a:xfrm>
            <a:off x="0" y="806332"/>
            <a:ext cx="12192000" cy="45720"/>
          </a:xfrm>
          <a:prstGeom prst="rect">
            <a:avLst/>
          </a:prstGeom>
          <a:noFill/>
          <a:ln>
            <a:noFill/>
          </a:ln>
        </p:spPr>
      </p:pic>
      <p:sp>
        <p:nvSpPr>
          <p:cNvPr id="3107" name="Google Shape;3107;p110"/>
          <p:cNvSpPr/>
          <p:nvPr/>
        </p:nvSpPr>
        <p:spPr>
          <a:xfrm>
            <a:off x="966460" y="2148406"/>
            <a:ext cx="10209530" cy="151130"/>
          </a:xfrm>
          <a:custGeom>
            <a:rect b="b" l="l" r="r" t="t"/>
            <a:pathLst>
              <a:path extrusionOk="0" h="151130" w="10209530">
                <a:moveTo>
                  <a:pt x="0" y="150714"/>
                </a:moveTo>
                <a:lnTo>
                  <a:pt x="8388" y="121381"/>
                </a:lnTo>
                <a:lnTo>
                  <a:pt x="31263" y="97428"/>
                </a:lnTo>
                <a:lnTo>
                  <a:pt x="65192" y="81279"/>
                </a:lnTo>
                <a:lnTo>
                  <a:pt x="106740" y="75357"/>
                </a:lnTo>
                <a:lnTo>
                  <a:pt x="939022" y="75357"/>
                </a:lnTo>
                <a:lnTo>
                  <a:pt x="980570" y="69435"/>
                </a:lnTo>
                <a:lnTo>
                  <a:pt x="1014499" y="53285"/>
                </a:lnTo>
                <a:lnTo>
                  <a:pt x="1037374" y="29332"/>
                </a:lnTo>
                <a:lnTo>
                  <a:pt x="1045763" y="0"/>
                </a:lnTo>
                <a:lnTo>
                  <a:pt x="1054151" y="29332"/>
                </a:lnTo>
                <a:lnTo>
                  <a:pt x="1077026" y="53285"/>
                </a:lnTo>
                <a:lnTo>
                  <a:pt x="1110954" y="69435"/>
                </a:lnTo>
                <a:lnTo>
                  <a:pt x="1152503" y="75357"/>
                </a:lnTo>
                <a:lnTo>
                  <a:pt x="10102795" y="75357"/>
                </a:lnTo>
                <a:lnTo>
                  <a:pt x="10144342" y="81279"/>
                </a:lnTo>
                <a:lnTo>
                  <a:pt x="10178271" y="97428"/>
                </a:lnTo>
                <a:lnTo>
                  <a:pt x="10201146" y="121381"/>
                </a:lnTo>
                <a:lnTo>
                  <a:pt x="10209535" y="150714"/>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108" name="Google Shape;3108;p110"/>
          <p:cNvGrpSpPr/>
          <p:nvPr/>
        </p:nvGrpSpPr>
        <p:grpSpPr>
          <a:xfrm>
            <a:off x="502919" y="4910327"/>
            <a:ext cx="3282696" cy="1210055"/>
            <a:chOff x="502919" y="4910327"/>
            <a:chExt cx="3282696" cy="1210055"/>
          </a:xfrm>
        </p:grpSpPr>
        <p:pic>
          <p:nvPicPr>
            <p:cNvPr id="3109" name="Google Shape;3109;p110"/>
            <p:cNvPicPr preferRelativeResize="0"/>
            <p:nvPr/>
          </p:nvPicPr>
          <p:blipFill rotWithShape="1">
            <a:blip r:embed="rId18">
              <a:alphaModFix/>
            </a:blip>
            <a:srcRect b="0" l="0" r="0" t="0"/>
            <a:stretch/>
          </p:blipFill>
          <p:spPr>
            <a:xfrm>
              <a:off x="502919" y="4910327"/>
              <a:ext cx="3282696" cy="1210055"/>
            </a:xfrm>
            <a:prstGeom prst="rect">
              <a:avLst/>
            </a:prstGeom>
            <a:noFill/>
            <a:ln>
              <a:noFill/>
            </a:ln>
          </p:spPr>
        </p:pic>
        <p:pic>
          <p:nvPicPr>
            <p:cNvPr id="3110" name="Google Shape;3110;p110"/>
            <p:cNvPicPr preferRelativeResize="0"/>
            <p:nvPr/>
          </p:nvPicPr>
          <p:blipFill rotWithShape="1">
            <a:blip r:embed="rId19">
              <a:alphaModFix/>
            </a:blip>
            <a:srcRect b="0" l="0" r="0" t="0"/>
            <a:stretch/>
          </p:blipFill>
          <p:spPr>
            <a:xfrm>
              <a:off x="529254" y="4934892"/>
              <a:ext cx="3175717" cy="1106423"/>
            </a:xfrm>
            <a:prstGeom prst="rect">
              <a:avLst/>
            </a:prstGeom>
            <a:noFill/>
            <a:ln>
              <a:noFill/>
            </a:ln>
          </p:spPr>
        </p:pic>
        <p:sp>
          <p:nvSpPr>
            <p:cNvPr id="3111" name="Google Shape;3111;p110"/>
            <p:cNvSpPr/>
            <p:nvPr/>
          </p:nvSpPr>
          <p:spPr>
            <a:xfrm>
              <a:off x="529254" y="4919525"/>
              <a:ext cx="1336675" cy="246379"/>
            </a:xfrm>
            <a:custGeom>
              <a:rect b="b" l="l" r="r" t="t"/>
              <a:pathLst>
                <a:path extrusionOk="0" h="246379" w="1336675">
                  <a:moveTo>
                    <a:pt x="1336254" y="0"/>
                  </a:moveTo>
                  <a:lnTo>
                    <a:pt x="0" y="0"/>
                  </a:lnTo>
                  <a:lnTo>
                    <a:pt x="0" y="246221"/>
                  </a:lnTo>
                  <a:lnTo>
                    <a:pt x="1336254" y="246221"/>
                  </a:lnTo>
                  <a:lnTo>
                    <a:pt x="1336254" y="0"/>
                  </a:lnTo>
                  <a:close/>
                </a:path>
              </a:pathLst>
            </a:custGeom>
            <a:solidFill>
              <a:srgbClr val="404040">
                <a:alpha val="5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112" name="Google Shape;3112;p110"/>
          <p:cNvSpPr txBox="1"/>
          <p:nvPr/>
        </p:nvSpPr>
        <p:spPr>
          <a:xfrm>
            <a:off x="607994" y="4941316"/>
            <a:ext cx="1148080"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1000"/>
              <a:buFont typeface="Calibri"/>
              <a:buNone/>
            </a:pPr>
            <a:r>
              <a:rPr b="0" i="0" lang="en-US" sz="1000" u="none" cap="none" strike="noStrike">
                <a:solidFill>
                  <a:srgbClr val="FFFFFF"/>
                </a:solidFill>
                <a:latin typeface="Calibri"/>
                <a:ea typeface="Calibri"/>
                <a:cs typeface="Calibri"/>
                <a:sym typeface="Calibri"/>
              </a:rPr>
              <a:t>Product Lookup Table</a:t>
            </a:r>
            <a:endParaRPr b="0" i="0" sz="1000" u="none" cap="none" strike="noStrike">
              <a:solidFill>
                <a:srgbClr val="000000"/>
              </a:solidFill>
              <a:latin typeface="Calibri"/>
              <a:ea typeface="Calibri"/>
              <a:cs typeface="Calibri"/>
              <a:sym typeface="Calibri"/>
            </a:endParaRPr>
          </a:p>
        </p:txBody>
      </p:sp>
      <p:sp>
        <p:nvSpPr>
          <p:cNvPr id="3113" name="Google Shape;3113;p110"/>
          <p:cNvSpPr/>
          <p:nvPr/>
        </p:nvSpPr>
        <p:spPr>
          <a:xfrm>
            <a:off x="1728553" y="5180327"/>
            <a:ext cx="687070" cy="307975"/>
          </a:xfrm>
          <a:custGeom>
            <a:rect b="b" l="l" r="r" t="t"/>
            <a:pathLst>
              <a:path extrusionOk="0" h="307975" w="687069">
                <a:moveTo>
                  <a:pt x="686859" y="0"/>
                </a:moveTo>
                <a:lnTo>
                  <a:pt x="0" y="0"/>
                </a:lnTo>
                <a:lnTo>
                  <a:pt x="0" y="307776"/>
                </a:lnTo>
                <a:lnTo>
                  <a:pt x="686859" y="307776"/>
                </a:lnTo>
                <a:lnTo>
                  <a:pt x="686859" y="0"/>
                </a:lnTo>
                <a:close/>
              </a:path>
            </a:pathLst>
          </a:custGeom>
          <a:solidFill>
            <a:srgbClr val="FFFFFF">
              <a:alpha val="7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14" name="Google Shape;3114;p110"/>
          <p:cNvSpPr txBox="1"/>
          <p:nvPr/>
        </p:nvSpPr>
        <p:spPr>
          <a:xfrm>
            <a:off x="1863227" y="5201411"/>
            <a:ext cx="41783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E6AF00"/>
              </a:buClr>
              <a:buSzPts val="1400"/>
              <a:buFont typeface="Calibri"/>
              <a:buNone/>
            </a:pPr>
            <a:r>
              <a:rPr b="1" i="0" lang="en-US" sz="1400" u="none" cap="none" strike="noStrike">
                <a:solidFill>
                  <a:srgbClr val="E6AF00"/>
                </a:solidFill>
                <a:latin typeface="Calibri"/>
                <a:ea typeface="Calibri"/>
                <a:cs typeface="Calibri"/>
                <a:sym typeface="Calibri"/>
              </a:rPr>
              <a:t>Black</a:t>
            </a:r>
            <a:endParaRPr b="0" i="0" sz="1400" u="none" cap="none" strike="noStrike">
              <a:solidFill>
                <a:srgbClr val="000000"/>
              </a:solidFill>
              <a:latin typeface="Calibri"/>
              <a:ea typeface="Calibri"/>
              <a:cs typeface="Calibri"/>
              <a:sym typeface="Calibri"/>
            </a:endParaRPr>
          </a:p>
        </p:txBody>
      </p:sp>
      <p:grpSp>
        <p:nvGrpSpPr>
          <p:cNvPr id="3115" name="Google Shape;3115;p110"/>
          <p:cNvGrpSpPr/>
          <p:nvPr/>
        </p:nvGrpSpPr>
        <p:grpSpPr>
          <a:xfrm>
            <a:off x="1840992" y="5446776"/>
            <a:ext cx="527304" cy="530352"/>
            <a:chOff x="1840992" y="5446776"/>
            <a:chExt cx="527304" cy="530352"/>
          </a:xfrm>
        </p:grpSpPr>
        <p:pic>
          <p:nvPicPr>
            <p:cNvPr id="3116" name="Google Shape;3116;p110"/>
            <p:cNvPicPr preferRelativeResize="0"/>
            <p:nvPr/>
          </p:nvPicPr>
          <p:blipFill rotWithShape="1">
            <a:blip r:embed="rId20">
              <a:alphaModFix/>
            </a:blip>
            <a:srcRect b="0" l="0" r="0" t="0"/>
            <a:stretch/>
          </p:blipFill>
          <p:spPr>
            <a:xfrm>
              <a:off x="1840992" y="5446776"/>
              <a:ext cx="527304" cy="530352"/>
            </a:xfrm>
            <a:prstGeom prst="rect">
              <a:avLst/>
            </a:prstGeom>
            <a:noFill/>
            <a:ln>
              <a:noFill/>
            </a:ln>
          </p:spPr>
        </p:pic>
        <p:pic>
          <p:nvPicPr>
            <p:cNvPr id="3117" name="Google Shape;3117;p110"/>
            <p:cNvPicPr preferRelativeResize="0"/>
            <p:nvPr/>
          </p:nvPicPr>
          <p:blipFill rotWithShape="1">
            <a:blip r:embed="rId5">
              <a:alphaModFix/>
            </a:blip>
            <a:srcRect b="0" l="0" r="0" t="0"/>
            <a:stretch/>
          </p:blipFill>
          <p:spPr>
            <a:xfrm>
              <a:off x="1865509" y="5473441"/>
              <a:ext cx="424876" cy="424876"/>
            </a:xfrm>
            <a:prstGeom prst="rect">
              <a:avLst/>
            </a:prstGeom>
            <a:noFill/>
            <a:ln>
              <a:noFill/>
            </a:ln>
          </p:spPr>
        </p:pic>
      </p:grpSp>
      <p:grpSp>
        <p:nvGrpSpPr>
          <p:cNvPr id="3118" name="Google Shape;3118;p110"/>
          <p:cNvGrpSpPr/>
          <p:nvPr/>
        </p:nvGrpSpPr>
        <p:grpSpPr>
          <a:xfrm>
            <a:off x="4447032" y="3666744"/>
            <a:ext cx="3279648" cy="1210056"/>
            <a:chOff x="4447032" y="3666744"/>
            <a:chExt cx="3279648" cy="1210056"/>
          </a:xfrm>
        </p:grpSpPr>
        <p:pic>
          <p:nvPicPr>
            <p:cNvPr id="3119" name="Google Shape;3119;p110"/>
            <p:cNvPicPr preferRelativeResize="0"/>
            <p:nvPr/>
          </p:nvPicPr>
          <p:blipFill rotWithShape="1">
            <a:blip r:embed="rId21">
              <a:alphaModFix/>
            </a:blip>
            <a:srcRect b="0" l="0" r="0" t="0"/>
            <a:stretch/>
          </p:blipFill>
          <p:spPr>
            <a:xfrm>
              <a:off x="4447032" y="3666744"/>
              <a:ext cx="3279648" cy="1210056"/>
            </a:xfrm>
            <a:prstGeom prst="rect">
              <a:avLst/>
            </a:prstGeom>
            <a:noFill/>
            <a:ln>
              <a:noFill/>
            </a:ln>
          </p:spPr>
        </p:pic>
        <p:pic>
          <p:nvPicPr>
            <p:cNvPr id="3120" name="Google Shape;3120;p110"/>
            <p:cNvPicPr preferRelativeResize="0"/>
            <p:nvPr/>
          </p:nvPicPr>
          <p:blipFill rotWithShape="1">
            <a:blip r:embed="rId19">
              <a:alphaModFix/>
            </a:blip>
            <a:srcRect b="0" l="0" r="0" t="0"/>
            <a:stretch/>
          </p:blipFill>
          <p:spPr>
            <a:xfrm>
              <a:off x="4471794" y="3691856"/>
              <a:ext cx="3175716" cy="1106424"/>
            </a:xfrm>
            <a:prstGeom prst="rect">
              <a:avLst/>
            </a:prstGeom>
            <a:noFill/>
            <a:ln>
              <a:noFill/>
            </a:ln>
          </p:spPr>
        </p:pic>
        <p:sp>
          <p:nvSpPr>
            <p:cNvPr id="3121" name="Google Shape;3121;p110"/>
            <p:cNvSpPr/>
            <p:nvPr/>
          </p:nvSpPr>
          <p:spPr>
            <a:xfrm>
              <a:off x="4471794" y="3676491"/>
              <a:ext cx="1336675" cy="246379"/>
            </a:xfrm>
            <a:custGeom>
              <a:rect b="b" l="l" r="r" t="t"/>
              <a:pathLst>
                <a:path extrusionOk="0" h="246379" w="1336675">
                  <a:moveTo>
                    <a:pt x="1336253" y="0"/>
                  </a:moveTo>
                  <a:lnTo>
                    <a:pt x="0" y="0"/>
                  </a:lnTo>
                  <a:lnTo>
                    <a:pt x="0" y="246221"/>
                  </a:lnTo>
                  <a:lnTo>
                    <a:pt x="1336253" y="246221"/>
                  </a:lnTo>
                  <a:lnTo>
                    <a:pt x="1336253" y="0"/>
                  </a:lnTo>
                  <a:close/>
                </a:path>
              </a:pathLst>
            </a:custGeom>
            <a:solidFill>
              <a:srgbClr val="404040">
                <a:alpha val="5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22" name="Google Shape;3122;p110"/>
            <p:cNvSpPr/>
            <p:nvPr/>
          </p:nvSpPr>
          <p:spPr>
            <a:xfrm>
              <a:off x="5641117" y="3939984"/>
              <a:ext cx="758825" cy="307975"/>
            </a:xfrm>
            <a:custGeom>
              <a:rect b="b" l="l" r="r" t="t"/>
              <a:pathLst>
                <a:path extrusionOk="0" h="307975" w="758825">
                  <a:moveTo>
                    <a:pt x="758736" y="0"/>
                  </a:moveTo>
                  <a:lnTo>
                    <a:pt x="0" y="0"/>
                  </a:lnTo>
                  <a:lnTo>
                    <a:pt x="0" y="307776"/>
                  </a:lnTo>
                  <a:lnTo>
                    <a:pt x="758736" y="307776"/>
                  </a:lnTo>
                  <a:lnTo>
                    <a:pt x="758736" y="0"/>
                  </a:lnTo>
                  <a:close/>
                </a:path>
              </a:pathLst>
            </a:custGeom>
            <a:solidFill>
              <a:srgbClr val="FFFFFF">
                <a:alpha val="7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123" name="Google Shape;3123;p110"/>
          <p:cNvSpPr txBox="1"/>
          <p:nvPr/>
        </p:nvSpPr>
        <p:spPr>
          <a:xfrm>
            <a:off x="4550534" y="3618629"/>
            <a:ext cx="1678939" cy="581025"/>
          </a:xfrm>
          <a:prstGeom prst="rect">
            <a:avLst/>
          </a:prstGeom>
          <a:noFill/>
          <a:ln>
            <a:noFill/>
          </a:ln>
        </p:spPr>
        <p:txBody>
          <a:bodyPr anchorCtr="0" anchor="t" bIns="0" lIns="0" spcFirstLastPara="1" rIns="0" wrap="square" tIns="91425">
            <a:spAutoFit/>
          </a:bodyPr>
          <a:lstStyle/>
          <a:p>
            <a:pPr indent="0" lvl="0" marL="12700" marR="0" rtl="0" algn="l">
              <a:lnSpc>
                <a:spcPct val="100000"/>
              </a:lnSpc>
              <a:spcBef>
                <a:spcPts val="0"/>
              </a:spcBef>
              <a:spcAft>
                <a:spcPts val="0"/>
              </a:spcAft>
              <a:buClr>
                <a:srgbClr val="FFFFFF"/>
              </a:buClr>
              <a:buSzPts val="1000"/>
              <a:buFont typeface="Calibri"/>
              <a:buNone/>
            </a:pPr>
            <a:r>
              <a:rPr b="0" i="0" lang="en-US" sz="1000" u="none" cap="none" strike="noStrike">
                <a:solidFill>
                  <a:srgbClr val="FFFFFF"/>
                </a:solidFill>
                <a:latin typeface="Calibri"/>
                <a:ea typeface="Calibri"/>
                <a:cs typeface="Calibri"/>
                <a:sym typeface="Calibri"/>
              </a:rPr>
              <a:t>Product Lookup Table</a:t>
            </a:r>
            <a:endParaRPr b="0" i="0" sz="1000" u="none" cap="none" strike="noStrike">
              <a:solidFill>
                <a:srgbClr val="000000"/>
              </a:solidFill>
              <a:latin typeface="Calibri"/>
              <a:ea typeface="Calibri"/>
              <a:cs typeface="Calibri"/>
              <a:sym typeface="Calibri"/>
            </a:endParaRPr>
          </a:p>
          <a:p>
            <a:pPr indent="0" lvl="0" marL="0" marR="5080" rtl="0" algn="r">
              <a:lnSpc>
                <a:spcPct val="100000"/>
              </a:lnSpc>
              <a:spcBef>
                <a:spcPts val="875"/>
              </a:spcBef>
              <a:spcAft>
                <a:spcPts val="0"/>
              </a:spcAft>
              <a:buClr>
                <a:srgbClr val="E6AF00"/>
              </a:buClr>
              <a:buSzPts val="1400"/>
              <a:buFont typeface="Calibri"/>
              <a:buNone/>
            </a:pPr>
            <a:r>
              <a:rPr b="1" i="0" lang="en-US" sz="1400" u="none" cap="none" strike="noStrike">
                <a:solidFill>
                  <a:srgbClr val="E6AF00"/>
                </a:solidFill>
                <a:latin typeface="Calibri"/>
                <a:ea typeface="Calibri"/>
                <a:cs typeface="Calibri"/>
                <a:sym typeface="Calibri"/>
              </a:rPr>
              <a:t>Black</a:t>
            </a:r>
            <a:endParaRPr b="0" i="0" sz="1400" u="none" cap="none" strike="noStrike">
              <a:solidFill>
                <a:srgbClr val="000000"/>
              </a:solidFill>
              <a:latin typeface="Calibri"/>
              <a:ea typeface="Calibri"/>
              <a:cs typeface="Calibri"/>
              <a:sym typeface="Calibri"/>
            </a:endParaRPr>
          </a:p>
        </p:txBody>
      </p:sp>
      <p:grpSp>
        <p:nvGrpSpPr>
          <p:cNvPr id="3124" name="Google Shape;3124;p110"/>
          <p:cNvGrpSpPr/>
          <p:nvPr/>
        </p:nvGrpSpPr>
        <p:grpSpPr>
          <a:xfrm>
            <a:off x="5782055" y="4206240"/>
            <a:ext cx="530351" cy="527304"/>
            <a:chOff x="5782055" y="4206240"/>
            <a:chExt cx="530351" cy="527304"/>
          </a:xfrm>
        </p:grpSpPr>
        <p:pic>
          <p:nvPicPr>
            <p:cNvPr id="3125" name="Google Shape;3125;p110"/>
            <p:cNvPicPr preferRelativeResize="0"/>
            <p:nvPr/>
          </p:nvPicPr>
          <p:blipFill rotWithShape="1">
            <a:blip r:embed="rId22">
              <a:alphaModFix/>
            </a:blip>
            <a:srcRect b="0" l="0" r="0" t="0"/>
            <a:stretch/>
          </p:blipFill>
          <p:spPr>
            <a:xfrm>
              <a:off x="5782055" y="4206240"/>
              <a:ext cx="530351" cy="527304"/>
            </a:xfrm>
            <a:prstGeom prst="rect">
              <a:avLst/>
            </a:prstGeom>
            <a:noFill/>
            <a:ln>
              <a:noFill/>
            </a:ln>
          </p:spPr>
        </p:pic>
        <p:pic>
          <p:nvPicPr>
            <p:cNvPr id="3126" name="Google Shape;3126;p110"/>
            <p:cNvPicPr preferRelativeResize="0"/>
            <p:nvPr/>
          </p:nvPicPr>
          <p:blipFill rotWithShape="1">
            <a:blip r:embed="rId5">
              <a:alphaModFix/>
            </a:blip>
            <a:srcRect b="0" l="0" r="0" t="0"/>
            <a:stretch/>
          </p:blipFill>
          <p:spPr>
            <a:xfrm>
              <a:off x="5808047" y="4230405"/>
              <a:ext cx="424876" cy="424876"/>
            </a:xfrm>
            <a:prstGeom prst="rect">
              <a:avLst/>
            </a:prstGeom>
            <a:noFill/>
            <a:ln>
              <a:noFill/>
            </a:ln>
          </p:spPr>
        </p:pic>
      </p:grpSp>
      <p:grpSp>
        <p:nvGrpSpPr>
          <p:cNvPr id="3127" name="Google Shape;3127;p110"/>
          <p:cNvGrpSpPr/>
          <p:nvPr/>
        </p:nvGrpSpPr>
        <p:grpSpPr>
          <a:xfrm>
            <a:off x="11458578" y="174170"/>
            <a:ext cx="548640" cy="548640"/>
            <a:chOff x="11458578" y="174170"/>
            <a:chExt cx="548640" cy="548640"/>
          </a:xfrm>
        </p:grpSpPr>
        <p:sp>
          <p:nvSpPr>
            <p:cNvPr id="3128" name="Google Shape;3128;p110"/>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29" name="Google Shape;3129;p110"/>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130" name="Google Shape;3130;p110"/>
            <p:cNvPicPr preferRelativeResize="0"/>
            <p:nvPr/>
          </p:nvPicPr>
          <p:blipFill rotWithShape="1">
            <a:blip r:embed="rId23">
              <a:alphaModFix/>
            </a:blip>
            <a:srcRect b="0" l="0" r="0" t="0"/>
            <a:stretch/>
          </p:blipFill>
          <p:spPr>
            <a:xfrm>
              <a:off x="11536680" y="252984"/>
              <a:ext cx="387096" cy="387096"/>
            </a:xfrm>
            <a:prstGeom prst="rect">
              <a:avLst/>
            </a:prstGeom>
            <a:noFill/>
            <a:ln>
              <a:noFill/>
            </a:ln>
          </p:spPr>
        </p:pic>
      </p:grpSp>
      <p:grpSp>
        <p:nvGrpSpPr>
          <p:cNvPr id="3131" name="Google Shape;3131;p110"/>
          <p:cNvGrpSpPr/>
          <p:nvPr/>
        </p:nvGrpSpPr>
        <p:grpSpPr>
          <a:xfrm>
            <a:off x="6236208" y="5014562"/>
            <a:ext cx="2540283" cy="1044862"/>
            <a:chOff x="6236208" y="5014562"/>
            <a:chExt cx="2540283" cy="1044862"/>
          </a:xfrm>
        </p:grpSpPr>
        <p:sp>
          <p:nvSpPr>
            <p:cNvPr id="3132" name="Google Shape;3132;p110"/>
            <p:cNvSpPr/>
            <p:nvPr/>
          </p:nvSpPr>
          <p:spPr>
            <a:xfrm>
              <a:off x="7938926" y="5014562"/>
              <a:ext cx="837565" cy="444500"/>
            </a:xfrm>
            <a:custGeom>
              <a:rect b="b" l="l" r="r" t="t"/>
              <a:pathLst>
                <a:path extrusionOk="0" h="444500" w="837565">
                  <a:moveTo>
                    <a:pt x="47252" y="413548"/>
                  </a:moveTo>
                  <a:lnTo>
                    <a:pt x="0" y="432196"/>
                  </a:lnTo>
                  <a:lnTo>
                    <a:pt x="4660" y="444009"/>
                  </a:lnTo>
                  <a:lnTo>
                    <a:pt x="51915" y="425362"/>
                  </a:lnTo>
                  <a:lnTo>
                    <a:pt x="47252" y="413548"/>
                  </a:lnTo>
                  <a:close/>
                </a:path>
                <a:path extrusionOk="0" h="444500" w="837565">
                  <a:moveTo>
                    <a:pt x="126119" y="395544"/>
                  </a:moveTo>
                  <a:lnTo>
                    <a:pt x="92877" y="395544"/>
                  </a:lnTo>
                  <a:lnTo>
                    <a:pt x="82693" y="399563"/>
                  </a:lnTo>
                  <a:lnTo>
                    <a:pt x="87355" y="411377"/>
                  </a:lnTo>
                  <a:lnTo>
                    <a:pt x="97588" y="407338"/>
                  </a:lnTo>
                  <a:lnTo>
                    <a:pt x="126119" y="395544"/>
                  </a:lnTo>
                  <a:close/>
                </a:path>
                <a:path extrusionOk="0" h="444500" w="837565">
                  <a:moveTo>
                    <a:pt x="129611" y="380358"/>
                  </a:moveTo>
                  <a:lnTo>
                    <a:pt x="92837" y="395559"/>
                  </a:lnTo>
                  <a:lnTo>
                    <a:pt x="126119" y="395544"/>
                  </a:lnTo>
                  <a:lnTo>
                    <a:pt x="134463" y="392094"/>
                  </a:lnTo>
                  <a:lnTo>
                    <a:pt x="129611" y="380358"/>
                  </a:lnTo>
                  <a:close/>
                </a:path>
                <a:path extrusionOk="0" h="444500" w="837565">
                  <a:moveTo>
                    <a:pt x="211227" y="357873"/>
                  </a:moveTo>
                  <a:lnTo>
                    <a:pt x="181481" y="357873"/>
                  </a:lnTo>
                  <a:lnTo>
                    <a:pt x="164472" y="365311"/>
                  </a:lnTo>
                  <a:lnTo>
                    <a:pt x="169561" y="376947"/>
                  </a:lnTo>
                  <a:lnTo>
                    <a:pt x="186653" y="369472"/>
                  </a:lnTo>
                  <a:lnTo>
                    <a:pt x="211227" y="357873"/>
                  </a:lnTo>
                  <a:close/>
                </a:path>
                <a:path extrusionOk="0" h="444500" w="837565">
                  <a:moveTo>
                    <a:pt x="210466" y="344189"/>
                  </a:moveTo>
                  <a:lnTo>
                    <a:pt x="181378" y="357918"/>
                  </a:lnTo>
                  <a:lnTo>
                    <a:pt x="211227" y="357873"/>
                  </a:lnTo>
                  <a:lnTo>
                    <a:pt x="215887" y="355673"/>
                  </a:lnTo>
                  <a:lnTo>
                    <a:pt x="210466" y="344189"/>
                  </a:lnTo>
                  <a:close/>
                </a:path>
                <a:path extrusionOk="0" h="444500" w="837565">
                  <a:moveTo>
                    <a:pt x="286840" y="318080"/>
                  </a:moveTo>
                  <a:lnTo>
                    <a:pt x="261786" y="318080"/>
                  </a:lnTo>
                  <a:lnTo>
                    <a:pt x="244280" y="327190"/>
                  </a:lnTo>
                  <a:lnTo>
                    <a:pt x="250144" y="338455"/>
                  </a:lnTo>
                  <a:lnTo>
                    <a:pt x="267793" y="329270"/>
                  </a:lnTo>
                  <a:lnTo>
                    <a:pt x="286840" y="318080"/>
                  </a:lnTo>
                  <a:close/>
                </a:path>
                <a:path extrusionOk="0" h="444500" w="837565">
                  <a:moveTo>
                    <a:pt x="288287" y="302501"/>
                  </a:moveTo>
                  <a:lnTo>
                    <a:pt x="261631" y="318160"/>
                  </a:lnTo>
                  <a:lnTo>
                    <a:pt x="261786" y="318080"/>
                  </a:lnTo>
                  <a:lnTo>
                    <a:pt x="286840" y="318080"/>
                  </a:lnTo>
                  <a:lnTo>
                    <a:pt x="294720" y="313451"/>
                  </a:lnTo>
                  <a:lnTo>
                    <a:pt x="288287" y="302501"/>
                  </a:lnTo>
                  <a:close/>
                </a:path>
                <a:path extrusionOk="0" h="444500" w="837565">
                  <a:moveTo>
                    <a:pt x="349503" y="275162"/>
                  </a:moveTo>
                  <a:lnTo>
                    <a:pt x="329645" y="275162"/>
                  </a:lnTo>
                  <a:lnTo>
                    <a:pt x="329170" y="275520"/>
                  </a:lnTo>
                  <a:lnTo>
                    <a:pt x="319793" y="281877"/>
                  </a:lnTo>
                  <a:lnTo>
                    <a:pt x="326947" y="292371"/>
                  </a:lnTo>
                  <a:lnTo>
                    <a:pt x="337045" y="285488"/>
                  </a:lnTo>
                  <a:lnTo>
                    <a:pt x="349503" y="275162"/>
                  </a:lnTo>
                  <a:close/>
                </a:path>
                <a:path extrusionOk="0" h="444500" w="837565">
                  <a:moveTo>
                    <a:pt x="329403" y="275326"/>
                  </a:moveTo>
                  <a:lnTo>
                    <a:pt x="329119" y="275520"/>
                  </a:lnTo>
                  <a:lnTo>
                    <a:pt x="329403" y="275326"/>
                  </a:lnTo>
                  <a:close/>
                </a:path>
                <a:path extrusionOk="0" h="444500" w="837565">
                  <a:moveTo>
                    <a:pt x="329645" y="275162"/>
                  </a:moveTo>
                  <a:lnTo>
                    <a:pt x="329403" y="275326"/>
                  </a:lnTo>
                  <a:lnTo>
                    <a:pt x="329170" y="275520"/>
                  </a:lnTo>
                  <a:lnTo>
                    <a:pt x="329645" y="275162"/>
                  </a:lnTo>
                  <a:close/>
                </a:path>
                <a:path extrusionOk="0" h="444500" w="837565">
                  <a:moveTo>
                    <a:pt x="361164" y="263698"/>
                  </a:moveTo>
                  <a:lnTo>
                    <a:pt x="343432" y="263698"/>
                  </a:lnTo>
                  <a:lnTo>
                    <a:pt x="342949" y="264143"/>
                  </a:lnTo>
                  <a:lnTo>
                    <a:pt x="329403" y="275326"/>
                  </a:lnTo>
                  <a:lnTo>
                    <a:pt x="329645" y="275162"/>
                  </a:lnTo>
                  <a:lnTo>
                    <a:pt x="349503" y="275162"/>
                  </a:lnTo>
                  <a:lnTo>
                    <a:pt x="351790" y="273267"/>
                  </a:lnTo>
                  <a:lnTo>
                    <a:pt x="361164" y="263698"/>
                  </a:lnTo>
                  <a:close/>
                </a:path>
                <a:path extrusionOk="0" h="444500" w="837565">
                  <a:moveTo>
                    <a:pt x="343181" y="263906"/>
                  </a:moveTo>
                  <a:lnTo>
                    <a:pt x="342895" y="264143"/>
                  </a:lnTo>
                  <a:lnTo>
                    <a:pt x="343181" y="263906"/>
                  </a:lnTo>
                  <a:close/>
                </a:path>
                <a:path extrusionOk="0" h="444500" w="837565">
                  <a:moveTo>
                    <a:pt x="343432" y="263698"/>
                  </a:moveTo>
                  <a:lnTo>
                    <a:pt x="343181" y="263906"/>
                  </a:lnTo>
                  <a:lnTo>
                    <a:pt x="342949" y="264143"/>
                  </a:lnTo>
                  <a:lnTo>
                    <a:pt x="343432" y="263698"/>
                  </a:lnTo>
                  <a:close/>
                </a:path>
                <a:path extrusionOk="0" h="444500" w="837565">
                  <a:moveTo>
                    <a:pt x="358545" y="251453"/>
                  </a:moveTo>
                  <a:lnTo>
                    <a:pt x="355384" y="251453"/>
                  </a:lnTo>
                  <a:lnTo>
                    <a:pt x="354989" y="251896"/>
                  </a:lnTo>
                  <a:lnTo>
                    <a:pt x="343181" y="263906"/>
                  </a:lnTo>
                  <a:lnTo>
                    <a:pt x="343432" y="263698"/>
                  </a:lnTo>
                  <a:lnTo>
                    <a:pt x="361164" y="263698"/>
                  </a:lnTo>
                  <a:lnTo>
                    <a:pt x="364662" y="260129"/>
                  </a:lnTo>
                  <a:lnTo>
                    <a:pt x="366480" y="257891"/>
                  </a:lnTo>
                  <a:lnTo>
                    <a:pt x="358545" y="251453"/>
                  </a:lnTo>
                  <a:close/>
                </a:path>
                <a:path extrusionOk="0" h="444500" w="837565">
                  <a:moveTo>
                    <a:pt x="355177" y="251664"/>
                  </a:moveTo>
                  <a:lnTo>
                    <a:pt x="354949" y="251896"/>
                  </a:lnTo>
                  <a:lnTo>
                    <a:pt x="355177" y="251664"/>
                  </a:lnTo>
                  <a:close/>
                </a:path>
                <a:path extrusionOk="0" h="444500" w="837565">
                  <a:moveTo>
                    <a:pt x="355384" y="251453"/>
                  </a:moveTo>
                  <a:lnTo>
                    <a:pt x="355177" y="251664"/>
                  </a:lnTo>
                  <a:lnTo>
                    <a:pt x="354989" y="251896"/>
                  </a:lnTo>
                  <a:lnTo>
                    <a:pt x="355384" y="251453"/>
                  </a:lnTo>
                  <a:close/>
                </a:path>
                <a:path extrusionOk="0" h="444500" w="837565">
                  <a:moveTo>
                    <a:pt x="356617" y="249889"/>
                  </a:moveTo>
                  <a:lnTo>
                    <a:pt x="355177" y="251664"/>
                  </a:lnTo>
                  <a:lnTo>
                    <a:pt x="355384" y="251453"/>
                  </a:lnTo>
                  <a:lnTo>
                    <a:pt x="358545" y="251453"/>
                  </a:lnTo>
                  <a:lnTo>
                    <a:pt x="356617" y="249889"/>
                  </a:lnTo>
                  <a:close/>
                </a:path>
                <a:path extrusionOk="0" h="444500" w="837565">
                  <a:moveTo>
                    <a:pt x="405294" y="196485"/>
                  </a:moveTo>
                  <a:lnTo>
                    <a:pt x="391165" y="196485"/>
                  </a:lnTo>
                  <a:lnTo>
                    <a:pt x="378034" y="219758"/>
                  </a:lnTo>
                  <a:lnTo>
                    <a:pt x="389096" y="225997"/>
                  </a:lnTo>
                  <a:lnTo>
                    <a:pt x="402316" y="202565"/>
                  </a:lnTo>
                  <a:lnTo>
                    <a:pt x="405294" y="196485"/>
                  </a:lnTo>
                  <a:close/>
                </a:path>
                <a:path extrusionOk="0" h="444500" w="837565">
                  <a:moveTo>
                    <a:pt x="401582" y="175187"/>
                  </a:moveTo>
                  <a:lnTo>
                    <a:pt x="391072" y="196650"/>
                  </a:lnTo>
                  <a:lnTo>
                    <a:pt x="391165" y="196485"/>
                  </a:lnTo>
                  <a:lnTo>
                    <a:pt x="405294" y="196485"/>
                  </a:lnTo>
                  <a:lnTo>
                    <a:pt x="412988" y="180773"/>
                  </a:lnTo>
                  <a:lnTo>
                    <a:pt x="401582" y="175187"/>
                  </a:lnTo>
                  <a:close/>
                </a:path>
                <a:path extrusionOk="0" h="444500" w="837565">
                  <a:moveTo>
                    <a:pt x="449226" y="97983"/>
                  </a:moveTo>
                  <a:lnTo>
                    <a:pt x="447362" y="99778"/>
                  </a:lnTo>
                  <a:lnTo>
                    <a:pt x="437031" y="112181"/>
                  </a:lnTo>
                  <a:lnTo>
                    <a:pt x="419954" y="138880"/>
                  </a:lnTo>
                  <a:lnTo>
                    <a:pt x="418824" y="141095"/>
                  </a:lnTo>
                  <a:lnTo>
                    <a:pt x="430136" y="146869"/>
                  </a:lnTo>
                  <a:lnTo>
                    <a:pt x="430853" y="145463"/>
                  </a:lnTo>
                  <a:lnTo>
                    <a:pt x="431125" y="144928"/>
                  </a:lnTo>
                  <a:lnTo>
                    <a:pt x="447103" y="120003"/>
                  </a:lnTo>
                  <a:lnTo>
                    <a:pt x="447514" y="119360"/>
                  </a:lnTo>
                  <a:lnTo>
                    <a:pt x="456474" y="108682"/>
                  </a:lnTo>
                  <a:lnTo>
                    <a:pt x="456897" y="108174"/>
                  </a:lnTo>
                  <a:lnTo>
                    <a:pt x="458039" y="107127"/>
                  </a:lnTo>
                  <a:lnTo>
                    <a:pt x="449226" y="97983"/>
                  </a:lnTo>
                  <a:close/>
                </a:path>
                <a:path extrusionOk="0" h="444500" w="837565">
                  <a:moveTo>
                    <a:pt x="431125" y="144928"/>
                  </a:moveTo>
                  <a:lnTo>
                    <a:pt x="430819" y="145463"/>
                  </a:lnTo>
                  <a:lnTo>
                    <a:pt x="430984" y="145205"/>
                  </a:lnTo>
                  <a:lnTo>
                    <a:pt x="431125" y="144928"/>
                  </a:lnTo>
                  <a:close/>
                </a:path>
                <a:path extrusionOk="0" h="444500" w="837565">
                  <a:moveTo>
                    <a:pt x="430984" y="145205"/>
                  </a:moveTo>
                  <a:lnTo>
                    <a:pt x="430819" y="145463"/>
                  </a:lnTo>
                  <a:lnTo>
                    <a:pt x="430984" y="145205"/>
                  </a:lnTo>
                  <a:close/>
                </a:path>
                <a:path extrusionOk="0" h="444500" w="837565">
                  <a:moveTo>
                    <a:pt x="431161" y="144928"/>
                  </a:moveTo>
                  <a:lnTo>
                    <a:pt x="430984" y="145205"/>
                  </a:lnTo>
                  <a:lnTo>
                    <a:pt x="431161" y="144928"/>
                  </a:lnTo>
                  <a:close/>
                </a:path>
                <a:path extrusionOk="0" h="444500" w="837565">
                  <a:moveTo>
                    <a:pt x="447514" y="119360"/>
                  </a:moveTo>
                  <a:lnTo>
                    <a:pt x="447043" y="120003"/>
                  </a:lnTo>
                  <a:lnTo>
                    <a:pt x="447302" y="119692"/>
                  </a:lnTo>
                  <a:lnTo>
                    <a:pt x="447514" y="119360"/>
                  </a:lnTo>
                  <a:close/>
                </a:path>
                <a:path extrusionOk="0" h="444500" w="837565">
                  <a:moveTo>
                    <a:pt x="447302" y="119692"/>
                  </a:moveTo>
                  <a:lnTo>
                    <a:pt x="447043" y="120003"/>
                  </a:lnTo>
                  <a:lnTo>
                    <a:pt x="447302" y="119692"/>
                  </a:lnTo>
                  <a:close/>
                </a:path>
                <a:path extrusionOk="0" h="444500" w="837565">
                  <a:moveTo>
                    <a:pt x="447579" y="119360"/>
                  </a:moveTo>
                  <a:lnTo>
                    <a:pt x="447302" y="119692"/>
                  </a:lnTo>
                  <a:lnTo>
                    <a:pt x="447579" y="119360"/>
                  </a:lnTo>
                  <a:close/>
                </a:path>
                <a:path extrusionOk="0" h="444500" w="837565">
                  <a:moveTo>
                    <a:pt x="456897" y="108174"/>
                  </a:moveTo>
                  <a:lnTo>
                    <a:pt x="456425" y="108682"/>
                  </a:lnTo>
                  <a:lnTo>
                    <a:pt x="456675" y="108441"/>
                  </a:lnTo>
                  <a:lnTo>
                    <a:pt x="456897" y="108174"/>
                  </a:lnTo>
                  <a:close/>
                </a:path>
                <a:path extrusionOk="0" h="444500" w="837565">
                  <a:moveTo>
                    <a:pt x="456675" y="108441"/>
                  </a:moveTo>
                  <a:lnTo>
                    <a:pt x="456425" y="108682"/>
                  </a:lnTo>
                  <a:lnTo>
                    <a:pt x="456675" y="108441"/>
                  </a:lnTo>
                  <a:close/>
                </a:path>
                <a:path extrusionOk="0" h="444500" w="837565">
                  <a:moveTo>
                    <a:pt x="456952" y="108174"/>
                  </a:moveTo>
                  <a:lnTo>
                    <a:pt x="456675" y="108441"/>
                  </a:lnTo>
                  <a:lnTo>
                    <a:pt x="456952" y="108174"/>
                  </a:lnTo>
                  <a:close/>
                </a:path>
                <a:path extrusionOk="0" h="444500" w="837565">
                  <a:moveTo>
                    <a:pt x="529112" y="54401"/>
                  </a:moveTo>
                  <a:lnTo>
                    <a:pt x="522457" y="56135"/>
                  </a:lnTo>
                  <a:lnTo>
                    <a:pt x="488058" y="69658"/>
                  </a:lnTo>
                  <a:lnTo>
                    <a:pt x="480564" y="73872"/>
                  </a:lnTo>
                  <a:lnTo>
                    <a:pt x="486788" y="84941"/>
                  </a:lnTo>
                  <a:lnTo>
                    <a:pt x="493235" y="81316"/>
                  </a:lnTo>
                  <a:lnTo>
                    <a:pt x="493901" y="80942"/>
                  </a:lnTo>
                  <a:lnTo>
                    <a:pt x="494066" y="80942"/>
                  </a:lnTo>
                  <a:lnTo>
                    <a:pt x="526152" y="68328"/>
                  </a:lnTo>
                  <a:lnTo>
                    <a:pt x="526750" y="68093"/>
                  </a:lnTo>
                  <a:lnTo>
                    <a:pt x="526929" y="68093"/>
                  </a:lnTo>
                  <a:lnTo>
                    <a:pt x="532314" y="66690"/>
                  </a:lnTo>
                  <a:lnTo>
                    <a:pt x="529112" y="54401"/>
                  </a:lnTo>
                  <a:close/>
                </a:path>
                <a:path extrusionOk="0" h="444500" w="837565">
                  <a:moveTo>
                    <a:pt x="493901" y="80942"/>
                  </a:moveTo>
                  <a:lnTo>
                    <a:pt x="493113" y="81316"/>
                  </a:lnTo>
                  <a:lnTo>
                    <a:pt x="493519" y="81156"/>
                  </a:lnTo>
                  <a:lnTo>
                    <a:pt x="493901" y="80942"/>
                  </a:lnTo>
                  <a:close/>
                </a:path>
                <a:path extrusionOk="0" h="444500" w="837565">
                  <a:moveTo>
                    <a:pt x="493519" y="81156"/>
                  </a:moveTo>
                  <a:lnTo>
                    <a:pt x="493113" y="81316"/>
                  </a:lnTo>
                  <a:lnTo>
                    <a:pt x="493519" y="81156"/>
                  </a:lnTo>
                  <a:close/>
                </a:path>
                <a:path extrusionOk="0" h="444500" w="837565">
                  <a:moveTo>
                    <a:pt x="494066" y="80942"/>
                  </a:moveTo>
                  <a:lnTo>
                    <a:pt x="493901" y="80942"/>
                  </a:lnTo>
                  <a:lnTo>
                    <a:pt x="493519" y="81156"/>
                  </a:lnTo>
                  <a:lnTo>
                    <a:pt x="494066" y="80942"/>
                  </a:lnTo>
                  <a:close/>
                </a:path>
                <a:path extrusionOk="0" h="444500" w="837565">
                  <a:moveTo>
                    <a:pt x="526750" y="68093"/>
                  </a:moveTo>
                  <a:lnTo>
                    <a:pt x="526027" y="68328"/>
                  </a:lnTo>
                  <a:lnTo>
                    <a:pt x="526398" y="68231"/>
                  </a:lnTo>
                  <a:lnTo>
                    <a:pt x="526750" y="68093"/>
                  </a:lnTo>
                  <a:close/>
                </a:path>
                <a:path extrusionOk="0" h="444500" w="837565">
                  <a:moveTo>
                    <a:pt x="526398" y="68231"/>
                  </a:moveTo>
                  <a:lnTo>
                    <a:pt x="526027" y="68328"/>
                  </a:lnTo>
                  <a:lnTo>
                    <a:pt x="526398" y="68231"/>
                  </a:lnTo>
                  <a:close/>
                </a:path>
                <a:path extrusionOk="0" h="444500" w="837565">
                  <a:moveTo>
                    <a:pt x="526929" y="68093"/>
                  </a:moveTo>
                  <a:lnTo>
                    <a:pt x="526750" y="68093"/>
                  </a:lnTo>
                  <a:lnTo>
                    <a:pt x="526398" y="68231"/>
                  </a:lnTo>
                  <a:lnTo>
                    <a:pt x="526929" y="68093"/>
                  </a:lnTo>
                  <a:close/>
                </a:path>
                <a:path extrusionOk="0" h="444500" w="837565">
                  <a:moveTo>
                    <a:pt x="617300" y="37762"/>
                  </a:moveTo>
                  <a:lnTo>
                    <a:pt x="601940" y="39295"/>
                  </a:lnTo>
                  <a:lnTo>
                    <a:pt x="566646" y="45186"/>
                  </a:lnTo>
                  <a:lnTo>
                    <a:pt x="568736" y="57713"/>
                  </a:lnTo>
                  <a:lnTo>
                    <a:pt x="603498" y="51911"/>
                  </a:lnTo>
                  <a:lnTo>
                    <a:pt x="603825" y="51856"/>
                  </a:lnTo>
                  <a:lnTo>
                    <a:pt x="603957" y="51856"/>
                  </a:lnTo>
                  <a:lnTo>
                    <a:pt x="618561" y="50399"/>
                  </a:lnTo>
                  <a:lnTo>
                    <a:pt x="617300" y="37762"/>
                  </a:lnTo>
                  <a:close/>
                </a:path>
                <a:path extrusionOk="0" h="444500" w="837565">
                  <a:moveTo>
                    <a:pt x="603957" y="51856"/>
                  </a:moveTo>
                  <a:lnTo>
                    <a:pt x="603825" y="51856"/>
                  </a:lnTo>
                  <a:lnTo>
                    <a:pt x="603629" y="51889"/>
                  </a:lnTo>
                  <a:lnTo>
                    <a:pt x="603957" y="51856"/>
                  </a:lnTo>
                  <a:close/>
                </a:path>
                <a:path extrusionOk="0" h="444500" w="837565">
                  <a:moveTo>
                    <a:pt x="706503" y="32235"/>
                  </a:moveTo>
                  <a:lnTo>
                    <a:pt x="691986" y="32512"/>
                  </a:lnTo>
                  <a:lnTo>
                    <a:pt x="655547" y="34405"/>
                  </a:lnTo>
                  <a:lnTo>
                    <a:pt x="656206" y="47089"/>
                  </a:lnTo>
                  <a:lnTo>
                    <a:pt x="692394" y="45206"/>
                  </a:lnTo>
                  <a:lnTo>
                    <a:pt x="706746" y="44932"/>
                  </a:lnTo>
                  <a:lnTo>
                    <a:pt x="706503" y="32235"/>
                  </a:lnTo>
                  <a:close/>
                </a:path>
                <a:path extrusionOk="0" h="444500" w="837565">
                  <a:moveTo>
                    <a:pt x="761495" y="0"/>
                  </a:moveTo>
                  <a:lnTo>
                    <a:pt x="761282" y="31749"/>
                  </a:lnTo>
                  <a:lnTo>
                    <a:pt x="773982" y="31835"/>
                  </a:lnTo>
                  <a:lnTo>
                    <a:pt x="773897" y="44535"/>
                  </a:lnTo>
                  <a:lnTo>
                    <a:pt x="761196" y="44535"/>
                  </a:lnTo>
                  <a:lnTo>
                    <a:pt x="760983" y="76198"/>
                  </a:lnTo>
                  <a:lnTo>
                    <a:pt x="825389" y="44535"/>
                  </a:lnTo>
                  <a:lnTo>
                    <a:pt x="773897" y="44535"/>
                  </a:lnTo>
                  <a:lnTo>
                    <a:pt x="825563" y="44449"/>
                  </a:lnTo>
                  <a:lnTo>
                    <a:pt x="837437" y="38611"/>
                  </a:lnTo>
                  <a:lnTo>
                    <a:pt x="761495" y="0"/>
                  </a:lnTo>
                  <a:close/>
                </a:path>
                <a:path extrusionOk="0" h="444500" w="837565">
                  <a:moveTo>
                    <a:pt x="761282" y="31749"/>
                  </a:moveTo>
                  <a:lnTo>
                    <a:pt x="761197" y="44449"/>
                  </a:lnTo>
                  <a:lnTo>
                    <a:pt x="773897" y="44535"/>
                  </a:lnTo>
                  <a:lnTo>
                    <a:pt x="773982" y="31835"/>
                  </a:lnTo>
                  <a:lnTo>
                    <a:pt x="761282" y="31749"/>
                  </a:lnTo>
                  <a:close/>
                </a:path>
                <a:path extrusionOk="0" h="444500" w="837565">
                  <a:moveTo>
                    <a:pt x="744761" y="31638"/>
                  </a:moveTo>
                  <a:lnTo>
                    <a:pt x="744675" y="44338"/>
                  </a:lnTo>
                  <a:lnTo>
                    <a:pt x="761197" y="44449"/>
                  </a:lnTo>
                  <a:lnTo>
                    <a:pt x="761282" y="31749"/>
                  </a:lnTo>
                  <a:lnTo>
                    <a:pt x="744761" y="31638"/>
                  </a:lnTo>
                  <a:close/>
                </a:path>
              </a:pathLst>
            </a:custGeom>
            <a:solidFill>
              <a:srgbClr val="BFBFB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133" name="Google Shape;3133;p110"/>
            <p:cNvPicPr preferRelativeResize="0"/>
            <p:nvPr/>
          </p:nvPicPr>
          <p:blipFill rotWithShape="1">
            <a:blip r:embed="rId24">
              <a:alphaModFix/>
            </a:blip>
            <a:srcRect b="0" l="0" r="0" t="0"/>
            <a:stretch/>
          </p:blipFill>
          <p:spPr>
            <a:xfrm>
              <a:off x="6236208" y="5032248"/>
              <a:ext cx="1853184" cy="1027176"/>
            </a:xfrm>
            <a:prstGeom prst="rect">
              <a:avLst/>
            </a:prstGeom>
            <a:noFill/>
            <a:ln>
              <a:noFill/>
            </a:ln>
          </p:spPr>
        </p:pic>
        <p:pic>
          <p:nvPicPr>
            <p:cNvPr id="3134" name="Google Shape;3134;p110"/>
            <p:cNvPicPr preferRelativeResize="0"/>
            <p:nvPr/>
          </p:nvPicPr>
          <p:blipFill rotWithShape="1">
            <a:blip r:embed="rId25">
              <a:alphaModFix/>
            </a:blip>
            <a:srcRect b="0" l="0" r="0" t="0"/>
            <a:stretch/>
          </p:blipFill>
          <p:spPr>
            <a:xfrm>
              <a:off x="6260763" y="5056778"/>
              <a:ext cx="1748327" cy="923543"/>
            </a:xfrm>
            <a:prstGeom prst="rect">
              <a:avLst/>
            </a:prstGeom>
            <a:noFill/>
            <a:ln>
              <a:noFill/>
            </a:ln>
          </p:spPr>
        </p:pic>
        <p:sp>
          <p:nvSpPr>
            <p:cNvPr id="3135" name="Google Shape;3135;p110"/>
            <p:cNvSpPr/>
            <p:nvPr/>
          </p:nvSpPr>
          <p:spPr>
            <a:xfrm>
              <a:off x="6258435" y="5063054"/>
              <a:ext cx="1177290" cy="231140"/>
            </a:xfrm>
            <a:custGeom>
              <a:rect b="b" l="l" r="r" t="t"/>
              <a:pathLst>
                <a:path extrusionOk="0" h="231139" w="1177290">
                  <a:moveTo>
                    <a:pt x="1176901" y="0"/>
                  </a:moveTo>
                  <a:lnTo>
                    <a:pt x="0" y="0"/>
                  </a:lnTo>
                  <a:lnTo>
                    <a:pt x="0" y="230831"/>
                  </a:lnTo>
                  <a:lnTo>
                    <a:pt x="1176901" y="230831"/>
                  </a:lnTo>
                  <a:lnTo>
                    <a:pt x="1176901" y="0"/>
                  </a:lnTo>
                  <a:close/>
                </a:path>
              </a:pathLst>
            </a:custGeom>
            <a:solidFill>
              <a:srgbClr val="548235">
                <a:alpha val="5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136" name="Google Shape;3136;p110"/>
          <p:cNvGrpSpPr/>
          <p:nvPr/>
        </p:nvGrpSpPr>
        <p:grpSpPr>
          <a:xfrm>
            <a:off x="8884919" y="3968496"/>
            <a:ext cx="2459735" cy="838200"/>
            <a:chOff x="8884919" y="3968496"/>
            <a:chExt cx="2459735" cy="838200"/>
          </a:xfrm>
        </p:grpSpPr>
        <p:pic>
          <p:nvPicPr>
            <p:cNvPr id="3137" name="Google Shape;3137;p110"/>
            <p:cNvPicPr preferRelativeResize="0"/>
            <p:nvPr/>
          </p:nvPicPr>
          <p:blipFill rotWithShape="1">
            <a:blip r:embed="rId26">
              <a:alphaModFix/>
            </a:blip>
            <a:srcRect b="0" l="0" r="0" t="0"/>
            <a:stretch/>
          </p:blipFill>
          <p:spPr>
            <a:xfrm>
              <a:off x="8884919" y="3968496"/>
              <a:ext cx="2459735" cy="838200"/>
            </a:xfrm>
            <a:prstGeom prst="rect">
              <a:avLst/>
            </a:prstGeom>
            <a:noFill/>
            <a:ln>
              <a:noFill/>
            </a:ln>
          </p:spPr>
        </p:pic>
        <p:pic>
          <p:nvPicPr>
            <p:cNvPr id="3138" name="Google Shape;3138;p110"/>
            <p:cNvPicPr preferRelativeResize="0"/>
            <p:nvPr/>
          </p:nvPicPr>
          <p:blipFill rotWithShape="1">
            <a:blip r:embed="rId27">
              <a:alphaModFix/>
            </a:blip>
            <a:srcRect b="0" l="0" r="0" t="0"/>
            <a:stretch/>
          </p:blipFill>
          <p:spPr>
            <a:xfrm>
              <a:off x="8910583" y="3995085"/>
              <a:ext cx="2355277" cy="733500"/>
            </a:xfrm>
            <a:prstGeom prst="rect">
              <a:avLst/>
            </a:prstGeom>
            <a:noFill/>
            <a:ln>
              <a:noFill/>
            </a:ln>
          </p:spPr>
        </p:pic>
      </p:grpSp>
      <p:sp>
        <p:nvSpPr>
          <p:cNvPr id="3139" name="Google Shape;3139;p110"/>
          <p:cNvSpPr txBox="1"/>
          <p:nvPr/>
        </p:nvSpPr>
        <p:spPr>
          <a:xfrm>
            <a:off x="6337175" y="5082032"/>
            <a:ext cx="502920"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900"/>
              <a:buFont typeface="Calibri"/>
              <a:buNone/>
            </a:pPr>
            <a:r>
              <a:rPr b="0" i="0" lang="en-US" sz="900" u="none" cap="none" strike="noStrike">
                <a:solidFill>
                  <a:srgbClr val="FFFFFF"/>
                </a:solidFill>
                <a:latin typeface="Calibri"/>
                <a:ea typeface="Calibri"/>
                <a:cs typeface="Calibri"/>
                <a:sym typeface="Calibri"/>
              </a:rPr>
              <a:t>Sales Data</a:t>
            </a:r>
            <a:endParaRPr b="0" i="0" sz="900" u="none" cap="none" strike="noStrike">
              <a:solidFill>
                <a:srgbClr val="000000"/>
              </a:solidFill>
              <a:latin typeface="Calibri"/>
              <a:ea typeface="Calibri"/>
              <a:cs typeface="Calibri"/>
              <a:sym typeface="Calibri"/>
            </a:endParaRPr>
          </a:p>
        </p:txBody>
      </p:sp>
      <p:grpSp>
        <p:nvGrpSpPr>
          <p:cNvPr id="3140" name="Google Shape;3140;p110"/>
          <p:cNvGrpSpPr/>
          <p:nvPr/>
        </p:nvGrpSpPr>
        <p:grpSpPr>
          <a:xfrm>
            <a:off x="6839840" y="5303410"/>
            <a:ext cx="594995" cy="600774"/>
            <a:chOff x="6839840" y="5303410"/>
            <a:chExt cx="594995" cy="600774"/>
          </a:xfrm>
        </p:grpSpPr>
        <p:pic>
          <p:nvPicPr>
            <p:cNvPr id="3141" name="Google Shape;3141;p110"/>
            <p:cNvPicPr preferRelativeResize="0"/>
            <p:nvPr/>
          </p:nvPicPr>
          <p:blipFill rotWithShape="1">
            <a:blip r:embed="rId5">
              <a:alphaModFix/>
            </a:blip>
            <a:srcRect b="0" l="0" r="0" t="0"/>
            <a:stretch/>
          </p:blipFill>
          <p:spPr>
            <a:xfrm>
              <a:off x="6985550" y="5582103"/>
              <a:ext cx="322082" cy="322081"/>
            </a:xfrm>
            <a:prstGeom prst="rect">
              <a:avLst/>
            </a:prstGeom>
            <a:noFill/>
            <a:ln>
              <a:noFill/>
            </a:ln>
          </p:spPr>
        </p:pic>
        <p:sp>
          <p:nvSpPr>
            <p:cNvPr id="3142" name="Google Shape;3142;p110"/>
            <p:cNvSpPr/>
            <p:nvPr/>
          </p:nvSpPr>
          <p:spPr>
            <a:xfrm>
              <a:off x="6839840" y="5303410"/>
              <a:ext cx="594995" cy="277495"/>
            </a:xfrm>
            <a:custGeom>
              <a:rect b="b" l="l" r="r" t="t"/>
              <a:pathLst>
                <a:path extrusionOk="0" h="277495" w="594995">
                  <a:moveTo>
                    <a:pt x="594600" y="0"/>
                  </a:moveTo>
                  <a:lnTo>
                    <a:pt x="0" y="0"/>
                  </a:lnTo>
                  <a:lnTo>
                    <a:pt x="0" y="276999"/>
                  </a:lnTo>
                  <a:lnTo>
                    <a:pt x="594600" y="276999"/>
                  </a:lnTo>
                  <a:lnTo>
                    <a:pt x="594600" y="0"/>
                  </a:lnTo>
                  <a:close/>
                </a:path>
              </a:pathLst>
            </a:custGeom>
            <a:solidFill>
              <a:srgbClr val="FFFFFF">
                <a:alpha val="7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143" name="Google Shape;3143;p110"/>
          <p:cNvSpPr txBox="1"/>
          <p:nvPr/>
        </p:nvSpPr>
        <p:spPr>
          <a:xfrm>
            <a:off x="6956958" y="5324347"/>
            <a:ext cx="36068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E6AF00"/>
              </a:buClr>
              <a:buSzPts val="1200"/>
              <a:buFont typeface="Calibri"/>
              <a:buNone/>
            </a:pPr>
            <a:r>
              <a:rPr b="1" i="0" lang="en-US" sz="1200" u="none" cap="none" strike="noStrike">
                <a:solidFill>
                  <a:srgbClr val="E6AF00"/>
                </a:solidFill>
                <a:latin typeface="Calibri"/>
                <a:ea typeface="Calibri"/>
                <a:cs typeface="Calibri"/>
                <a:sym typeface="Calibri"/>
              </a:rPr>
              <a:t>Black</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47" name="Shape 3147"/>
        <p:cNvGrpSpPr/>
        <p:nvPr/>
      </p:nvGrpSpPr>
      <p:grpSpPr>
        <a:xfrm>
          <a:off x="0" y="0"/>
          <a:ext cx="0" cy="0"/>
          <a:chOff x="0" y="0"/>
          <a:chExt cx="0" cy="0"/>
        </a:xfrm>
      </p:grpSpPr>
      <p:grpSp>
        <p:nvGrpSpPr>
          <p:cNvPr id="3148" name="Google Shape;3148;p111"/>
          <p:cNvGrpSpPr/>
          <p:nvPr/>
        </p:nvGrpSpPr>
        <p:grpSpPr>
          <a:xfrm>
            <a:off x="5440679" y="4693919"/>
            <a:ext cx="6254496" cy="1459992"/>
            <a:chOff x="5440679" y="4693919"/>
            <a:chExt cx="6254496" cy="1459992"/>
          </a:xfrm>
        </p:grpSpPr>
        <p:pic>
          <p:nvPicPr>
            <p:cNvPr id="3149" name="Google Shape;3149;p111"/>
            <p:cNvPicPr preferRelativeResize="0"/>
            <p:nvPr/>
          </p:nvPicPr>
          <p:blipFill rotWithShape="1">
            <a:blip r:embed="rId3">
              <a:alphaModFix/>
            </a:blip>
            <a:srcRect b="0" l="0" r="0" t="0"/>
            <a:stretch/>
          </p:blipFill>
          <p:spPr>
            <a:xfrm>
              <a:off x="5440679" y="4693919"/>
              <a:ext cx="6254496" cy="1459992"/>
            </a:xfrm>
            <a:prstGeom prst="rect">
              <a:avLst/>
            </a:prstGeom>
            <a:noFill/>
            <a:ln>
              <a:noFill/>
            </a:ln>
          </p:spPr>
        </p:pic>
        <p:sp>
          <p:nvSpPr>
            <p:cNvPr id="3150" name="Google Shape;3150;p111"/>
            <p:cNvSpPr/>
            <p:nvPr/>
          </p:nvSpPr>
          <p:spPr>
            <a:xfrm>
              <a:off x="5505451" y="4719745"/>
              <a:ext cx="6124575" cy="1332230"/>
            </a:xfrm>
            <a:custGeom>
              <a:rect b="b" l="l" r="r" t="t"/>
              <a:pathLst>
                <a:path extrusionOk="0" h="1332229" w="6124575">
                  <a:moveTo>
                    <a:pt x="6124573" y="0"/>
                  </a:moveTo>
                  <a:lnTo>
                    <a:pt x="521011" y="0"/>
                  </a:lnTo>
                  <a:lnTo>
                    <a:pt x="473588" y="2129"/>
                  </a:lnTo>
                  <a:lnTo>
                    <a:pt x="427358" y="8394"/>
                  </a:lnTo>
                  <a:lnTo>
                    <a:pt x="382505" y="18611"/>
                  </a:lnTo>
                  <a:lnTo>
                    <a:pt x="339213" y="32595"/>
                  </a:lnTo>
                  <a:lnTo>
                    <a:pt x="297665" y="50164"/>
                  </a:lnTo>
                  <a:lnTo>
                    <a:pt x="258046" y="71133"/>
                  </a:lnTo>
                  <a:lnTo>
                    <a:pt x="220540" y="95318"/>
                  </a:lnTo>
                  <a:lnTo>
                    <a:pt x="185330" y="122535"/>
                  </a:lnTo>
                  <a:lnTo>
                    <a:pt x="152600" y="152600"/>
                  </a:lnTo>
                  <a:lnTo>
                    <a:pt x="122535" y="185330"/>
                  </a:lnTo>
                  <a:lnTo>
                    <a:pt x="95318" y="220540"/>
                  </a:lnTo>
                  <a:lnTo>
                    <a:pt x="71133" y="258046"/>
                  </a:lnTo>
                  <a:lnTo>
                    <a:pt x="50164" y="297665"/>
                  </a:lnTo>
                  <a:lnTo>
                    <a:pt x="32595" y="339213"/>
                  </a:lnTo>
                  <a:lnTo>
                    <a:pt x="18611" y="382505"/>
                  </a:lnTo>
                  <a:lnTo>
                    <a:pt x="8394" y="427358"/>
                  </a:lnTo>
                  <a:lnTo>
                    <a:pt x="2129" y="473588"/>
                  </a:lnTo>
                  <a:lnTo>
                    <a:pt x="0" y="521011"/>
                  </a:lnTo>
                  <a:lnTo>
                    <a:pt x="0" y="1331921"/>
                  </a:lnTo>
                  <a:lnTo>
                    <a:pt x="5603563" y="1331921"/>
                  </a:lnTo>
                  <a:lnTo>
                    <a:pt x="5650986" y="1329792"/>
                  </a:lnTo>
                  <a:lnTo>
                    <a:pt x="5697216" y="1323527"/>
                  </a:lnTo>
                  <a:lnTo>
                    <a:pt x="5742069" y="1313310"/>
                  </a:lnTo>
                  <a:lnTo>
                    <a:pt x="5785361" y="1299325"/>
                  </a:lnTo>
                  <a:lnTo>
                    <a:pt x="5826908" y="1281757"/>
                  </a:lnTo>
                  <a:lnTo>
                    <a:pt x="5866527" y="1260788"/>
                  </a:lnTo>
                  <a:lnTo>
                    <a:pt x="5904034" y="1236603"/>
                  </a:lnTo>
                  <a:lnTo>
                    <a:pt x="5939244" y="1209386"/>
                  </a:lnTo>
                  <a:lnTo>
                    <a:pt x="5971973" y="1179320"/>
                  </a:lnTo>
                  <a:lnTo>
                    <a:pt x="6002038" y="1146591"/>
                  </a:lnTo>
                  <a:lnTo>
                    <a:pt x="6029255" y="1111381"/>
                  </a:lnTo>
                  <a:lnTo>
                    <a:pt x="6053440" y="1073874"/>
                  </a:lnTo>
                  <a:lnTo>
                    <a:pt x="6074409" y="1034255"/>
                  </a:lnTo>
                  <a:lnTo>
                    <a:pt x="6091978" y="992708"/>
                  </a:lnTo>
                  <a:lnTo>
                    <a:pt x="6105962" y="949415"/>
                  </a:lnTo>
                  <a:lnTo>
                    <a:pt x="6116179" y="904562"/>
                  </a:lnTo>
                  <a:lnTo>
                    <a:pt x="6122444" y="858332"/>
                  </a:lnTo>
                  <a:lnTo>
                    <a:pt x="6124573" y="810910"/>
                  </a:lnTo>
                  <a:lnTo>
                    <a:pt x="612457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151" name="Google Shape;3151;p111"/>
            <p:cNvPicPr preferRelativeResize="0"/>
            <p:nvPr/>
          </p:nvPicPr>
          <p:blipFill rotWithShape="1">
            <a:blip r:embed="rId4">
              <a:alphaModFix/>
            </a:blip>
            <a:srcRect b="0" l="0" r="0" t="0"/>
            <a:stretch/>
          </p:blipFill>
          <p:spPr>
            <a:xfrm>
              <a:off x="5505452" y="4924224"/>
              <a:ext cx="689471" cy="715007"/>
            </a:xfrm>
            <a:prstGeom prst="rect">
              <a:avLst/>
            </a:prstGeom>
            <a:noFill/>
            <a:ln>
              <a:noFill/>
            </a:ln>
          </p:spPr>
        </p:pic>
      </p:grpSp>
      <p:sp>
        <p:nvSpPr>
          <p:cNvPr id="3152" name="Google Shape;3152;p111"/>
          <p:cNvSpPr txBox="1"/>
          <p:nvPr/>
        </p:nvSpPr>
        <p:spPr>
          <a:xfrm>
            <a:off x="6384407" y="4802559"/>
            <a:ext cx="4890135" cy="1119505"/>
          </a:xfrm>
          <a:prstGeom prst="rect">
            <a:avLst/>
          </a:prstGeom>
          <a:noFill/>
          <a:ln>
            <a:noFill/>
          </a:ln>
        </p:spPr>
        <p:txBody>
          <a:bodyPr anchorCtr="0" anchor="t" bIns="0" lIns="0" spcFirstLastPara="1" rIns="0" wrap="square" tIns="51425">
            <a:spAutoFit/>
          </a:bodyPr>
          <a:lstStyle/>
          <a:p>
            <a:pPr indent="0" lvl="0" marL="14604" marR="0" rtl="0" algn="l">
              <a:lnSpc>
                <a:spcPct val="100000"/>
              </a:lnSpc>
              <a:spcBef>
                <a:spcPts val="0"/>
              </a:spcBef>
              <a:spcAft>
                <a:spcPts val="0"/>
              </a:spcAft>
              <a:buClr>
                <a:srgbClr val="FFC000"/>
              </a:buClr>
              <a:buSzPts val="2000"/>
              <a:buFont typeface="Calibri"/>
              <a:buNone/>
            </a:pPr>
            <a:r>
              <a:rPr b="1" i="0" lang="en-US" sz="2000" u="none" cap="none" strike="noStrike">
                <a:solidFill>
                  <a:srgbClr val="FFC000"/>
                </a:solidFill>
                <a:latin typeface="Calibri"/>
                <a:ea typeface="Calibri"/>
                <a:cs typeface="Calibri"/>
                <a:sym typeface="Calibri"/>
              </a:rPr>
              <a:t>PRO TIP:</a:t>
            </a:r>
            <a:endParaRPr b="0" i="0" sz="2000" u="none" cap="none" strike="noStrike">
              <a:solidFill>
                <a:srgbClr val="000000"/>
              </a:solidFill>
              <a:latin typeface="Calibri"/>
              <a:ea typeface="Calibri"/>
              <a:cs typeface="Calibri"/>
              <a:sym typeface="Calibri"/>
            </a:endParaRPr>
          </a:p>
          <a:p>
            <a:pPr indent="0" lvl="0" marL="12700" marR="0" rtl="0" algn="l">
              <a:lnSpc>
                <a:spcPct val="100000"/>
              </a:lnSpc>
              <a:spcBef>
                <a:spcPts val="219"/>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Column </a:t>
            </a:r>
            <a:r>
              <a:rPr b="0" i="0" lang="en-US" sz="1400" u="none" cap="none" strike="noStrike">
                <a:solidFill>
                  <a:srgbClr val="000000"/>
                </a:solidFill>
                <a:latin typeface="Calibri"/>
                <a:ea typeface="Calibri"/>
                <a:cs typeface="Calibri"/>
                <a:sym typeface="Calibri"/>
              </a:rPr>
              <a:t>references use fully qualified names (i.e. </a:t>
            </a:r>
            <a:r>
              <a:rPr b="1" i="0" lang="en-US" sz="1400" u="none" cap="none" strike="noStrike">
                <a:solidFill>
                  <a:srgbClr val="000000"/>
                </a:solidFill>
                <a:latin typeface="Calibri"/>
                <a:ea typeface="Calibri"/>
                <a:cs typeface="Calibri"/>
                <a:sym typeface="Calibri"/>
              </a:rPr>
              <a:t>’Table</a:t>
            </a:r>
            <a:r>
              <a:rPr b="0" i="0" lang="en-US" sz="1350" u="none" cap="none" strike="noStrike">
                <a:solidFill>
                  <a:srgbClr val="000000"/>
                </a:solidFill>
                <a:latin typeface="Calibri"/>
                <a:ea typeface="Calibri"/>
                <a:cs typeface="Calibri"/>
                <a:sym typeface="Calibri"/>
              </a:rPr>
              <a:t>’[</a:t>
            </a:r>
            <a:r>
              <a:rPr b="1" i="0" lang="en-US" sz="1400" u="none" cap="none" strike="noStrike">
                <a:solidFill>
                  <a:srgbClr val="000000"/>
                </a:solidFill>
                <a:latin typeface="Calibri"/>
                <a:ea typeface="Calibri"/>
                <a:cs typeface="Calibri"/>
                <a:sym typeface="Calibri"/>
              </a:rPr>
              <a:t>Column</a:t>
            </a:r>
            <a:r>
              <a:rPr b="0" i="0" lang="en-US" sz="1350" u="none" cap="none" strike="noStrike">
                <a:solidFill>
                  <a:srgbClr val="000000"/>
                </a:solidFill>
                <a:latin typeface="Calibri"/>
                <a:ea typeface="Calibri"/>
                <a:cs typeface="Calibri"/>
                <a:sym typeface="Calibri"/>
              </a:rPr>
              <a:t>]</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a:p>
            <a:pPr indent="0" lvl="0" marL="12700" marR="5080" rtl="0" algn="l">
              <a:lnSpc>
                <a:spcPct val="101400"/>
              </a:lnSpc>
              <a:spcBef>
                <a:spcPts val="60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Measure </a:t>
            </a:r>
            <a:r>
              <a:rPr b="0" i="0" lang="en-US" sz="1400" u="none" cap="none" strike="noStrike">
                <a:solidFill>
                  <a:srgbClr val="000000"/>
                </a:solidFill>
                <a:latin typeface="Calibri"/>
                <a:ea typeface="Calibri"/>
                <a:cs typeface="Calibri"/>
                <a:sym typeface="Calibri"/>
              </a:rPr>
              <a:t>references just use the measure name (i.e. </a:t>
            </a:r>
            <a:r>
              <a:rPr b="0" i="0" lang="en-US" sz="1350" u="none" cap="none" strike="noStrike">
                <a:solidFill>
                  <a:srgbClr val="000000"/>
                </a:solidFill>
                <a:latin typeface="Calibri"/>
                <a:ea typeface="Calibri"/>
                <a:cs typeface="Calibri"/>
                <a:sym typeface="Calibri"/>
              </a:rPr>
              <a:t>[</a:t>
            </a:r>
            <a:r>
              <a:rPr b="1" i="0" lang="en-US" sz="1400" u="none" cap="none" strike="noStrike">
                <a:solidFill>
                  <a:srgbClr val="000000"/>
                </a:solidFill>
                <a:latin typeface="Calibri"/>
                <a:ea typeface="Calibri"/>
                <a:cs typeface="Calibri"/>
                <a:sym typeface="Calibri"/>
              </a:rPr>
              <a:t>Measure</a:t>
            </a:r>
            <a:r>
              <a:rPr b="0" i="0" lang="en-US" sz="1350" u="none" cap="none" strike="noStrike">
                <a:solidFill>
                  <a:srgbClr val="000000"/>
                </a:solidFill>
                <a:latin typeface="Calibri"/>
                <a:ea typeface="Calibri"/>
                <a:cs typeface="Calibri"/>
                <a:sym typeface="Calibri"/>
              </a:rPr>
              <a:t>]</a:t>
            </a:r>
            <a:r>
              <a:rPr b="0" i="0" lang="en-US" sz="1400" u="none" cap="none" strike="noStrike">
                <a:solidFill>
                  <a:srgbClr val="000000"/>
                </a:solidFill>
                <a:latin typeface="Calibri"/>
                <a:ea typeface="Calibri"/>
                <a:cs typeface="Calibri"/>
                <a:sym typeface="Calibri"/>
              </a:rPr>
              <a:t>) and  can be called by typing an open square bracket “ [ “</a:t>
            </a:r>
            <a:endParaRPr b="0" i="0" sz="1400" u="none" cap="none" strike="noStrike">
              <a:solidFill>
                <a:srgbClr val="000000"/>
              </a:solidFill>
              <a:latin typeface="Calibri"/>
              <a:ea typeface="Calibri"/>
              <a:cs typeface="Calibri"/>
              <a:sym typeface="Calibri"/>
            </a:endParaRPr>
          </a:p>
        </p:txBody>
      </p:sp>
      <p:sp>
        <p:nvSpPr>
          <p:cNvPr id="3153" name="Google Shape;3153;p111"/>
          <p:cNvSpPr txBox="1"/>
          <p:nvPr/>
        </p:nvSpPr>
        <p:spPr>
          <a:xfrm>
            <a:off x="2535323" y="2439924"/>
            <a:ext cx="7499984" cy="5130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595959"/>
              </a:buClr>
              <a:buSzPts val="3100"/>
              <a:buFont typeface="Calibri"/>
              <a:buNone/>
            </a:pPr>
            <a:r>
              <a:rPr b="0" i="0" lang="en-US" sz="3100" u="none" cap="none" strike="noStrike">
                <a:solidFill>
                  <a:srgbClr val="595959"/>
                </a:solidFill>
                <a:latin typeface="Calibri"/>
                <a:ea typeface="Calibri"/>
                <a:cs typeface="Calibri"/>
                <a:sym typeface="Calibri"/>
              </a:rPr>
              <a:t>Total Quantity: </a:t>
            </a:r>
            <a:r>
              <a:rPr b="0" i="0" lang="en-US" sz="3100" u="none" cap="none" strike="noStrike">
                <a:solidFill>
                  <a:srgbClr val="000000"/>
                </a:solidFill>
                <a:latin typeface="Calibri"/>
                <a:ea typeface="Calibri"/>
                <a:cs typeface="Calibri"/>
                <a:sym typeface="Calibri"/>
              </a:rPr>
              <a:t>= </a:t>
            </a:r>
            <a:r>
              <a:rPr b="1" i="0" lang="en-US" sz="3200" u="none" cap="none" strike="noStrike">
                <a:solidFill>
                  <a:srgbClr val="E6AF00"/>
                </a:solidFill>
                <a:latin typeface="Calibri"/>
                <a:ea typeface="Calibri"/>
                <a:cs typeface="Calibri"/>
                <a:sym typeface="Calibri"/>
              </a:rPr>
              <a:t>SUM</a:t>
            </a:r>
            <a:r>
              <a:rPr b="0" i="0" lang="en-US" sz="3100" u="none" cap="none" strike="noStrike">
                <a:solidFill>
                  <a:srgbClr val="000000"/>
                </a:solidFill>
                <a:latin typeface="Calibri"/>
                <a:ea typeface="Calibri"/>
                <a:cs typeface="Calibri"/>
                <a:sym typeface="Calibri"/>
              </a:rPr>
              <a:t>(</a:t>
            </a:r>
            <a:r>
              <a:rPr b="0" i="0" lang="en-US" sz="3100" u="none" cap="none" strike="noStrike">
                <a:solidFill>
                  <a:srgbClr val="ED7D31"/>
                </a:solidFill>
                <a:latin typeface="Calibri"/>
                <a:ea typeface="Calibri"/>
                <a:cs typeface="Calibri"/>
                <a:sym typeface="Calibri"/>
              </a:rPr>
              <a:t>Transactions</a:t>
            </a:r>
            <a:r>
              <a:rPr b="0" i="0" lang="en-US" sz="3100" u="none" cap="none" strike="noStrike">
                <a:solidFill>
                  <a:srgbClr val="2E75B6"/>
                </a:solidFill>
                <a:latin typeface="Calibri"/>
                <a:ea typeface="Calibri"/>
                <a:cs typeface="Calibri"/>
                <a:sym typeface="Calibri"/>
              </a:rPr>
              <a:t>[quantity]</a:t>
            </a:r>
            <a:r>
              <a:rPr b="0" i="0" lang="en-US" sz="3100" u="none" cap="none" strike="noStrike">
                <a:solidFill>
                  <a:srgbClr val="000000"/>
                </a:solidFill>
                <a:latin typeface="Calibri"/>
                <a:ea typeface="Calibri"/>
                <a:cs typeface="Calibri"/>
                <a:sym typeface="Calibri"/>
              </a:rPr>
              <a:t>)</a:t>
            </a:r>
            <a:endParaRPr b="0" i="0" sz="3100" u="none" cap="none" strike="noStrike">
              <a:solidFill>
                <a:srgbClr val="000000"/>
              </a:solidFill>
              <a:latin typeface="Calibri"/>
              <a:ea typeface="Calibri"/>
              <a:cs typeface="Calibri"/>
              <a:sym typeface="Calibri"/>
            </a:endParaRPr>
          </a:p>
        </p:txBody>
      </p:sp>
      <p:sp>
        <p:nvSpPr>
          <p:cNvPr id="3154" name="Google Shape;3154;p111"/>
          <p:cNvSpPr/>
          <p:nvPr/>
        </p:nvSpPr>
        <p:spPr>
          <a:xfrm>
            <a:off x="7119386" y="2003228"/>
            <a:ext cx="76200" cy="537210"/>
          </a:xfrm>
          <a:custGeom>
            <a:rect b="b" l="l" r="r" t="t"/>
            <a:pathLst>
              <a:path extrusionOk="0" h="537210" w="76200">
                <a:moveTo>
                  <a:pt x="50748" y="75552"/>
                </a:moveTo>
                <a:lnTo>
                  <a:pt x="25373" y="76693"/>
                </a:lnTo>
                <a:lnTo>
                  <a:pt x="46065" y="536855"/>
                </a:lnTo>
                <a:lnTo>
                  <a:pt x="71440" y="535713"/>
                </a:lnTo>
                <a:lnTo>
                  <a:pt x="50748" y="75552"/>
                </a:lnTo>
                <a:close/>
              </a:path>
              <a:path extrusionOk="0" h="537210" w="76200">
                <a:moveTo>
                  <a:pt x="34637" y="0"/>
                </a:moveTo>
                <a:lnTo>
                  <a:pt x="0" y="77834"/>
                </a:lnTo>
                <a:lnTo>
                  <a:pt x="25373" y="76693"/>
                </a:lnTo>
                <a:lnTo>
                  <a:pt x="24803" y="64006"/>
                </a:lnTo>
                <a:lnTo>
                  <a:pt x="50177" y="62864"/>
                </a:lnTo>
                <a:lnTo>
                  <a:pt x="69685" y="62864"/>
                </a:lnTo>
                <a:lnTo>
                  <a:pt x="34637" y="0"/>
                </a:lnTo>
                <a:close/>
              </a:path>
              <a:path extrusionOk="0" h="537210" w="76200">
                <a:moveTo>
                  <a:pt x="50177" y="62864"/>
                </a:moveTo>
                <a:lnTo>
                  <a:pt x="24803" y="64006"/>
                </a:lnTo>
                <a:lnTo>
                  <a:pt x="25373" y="76693"/>
                </a:lnTo>
                <a:lnTo>
                  <a:pt x="50748" y="75552"/>
                </a:lnTo>
                <a:lnTo>
                  <a:pt x="50177" y="62864"/>
                </a:lnTo>
                <a:close/>
              </a:path>
              <a:path extrusionOk="0" h="537210" w="76200">
                <a:moveTo>
                  <a:pt x="69685" y="62864"/>
                </a:moveTo>
                <a:lnTo>
                  <a:pt x="50177" y="62864"/>
                </a:lnTo>
                <a:lnTo>
                  <a:pt x="50748" y="75552"/>
                </a:lnTo>
                <a:lnTo>
                  <a:pt x="76122" y="74411"/>
                </a:lnTo>
                <a:lnTo>
                  <a:pt x="69685" y="62864"/>
                </a:lnTo>
                <a:close/>
              </a:path>
            </a:pathLst>
          </a:custGeom>
          <a:solidFill>
            <a:srgbClr val="ED7D3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55" name="Google Shape;3155;p111"/>
          <p:cNvSpPr/>
          <p:nvPr/>
        </p:nvSpPr>
        <p:spPr>
          <a:xfrm>
            <a:off x="9045624" y="2003228"/>
            <a:ext cx="92075" cy="537845"/>
          </a:xfrm>
          <a:custGeom>
            <a:rect b="b" l="l" r="r" t="t"/>
            <a:pathLst>
              <a:path extrusionOk="0" h="537844" w="92075">
                <a:moveTo>
                  <a:pt x="40884" y="74777"/>
                </a:moveTo>
                <a:lnTo>
                  <a:pt x="0" y="535161"/>
                </a:lnTo>
                <a:lnTo>
                  <a:pt x="25300" y="537408"/>
                </a:lnTo>
                <a:lnTo>
                  <a:pt x="66185" y="77024"/>
                </a:lnTo>
                <a:lnTo>
                  <a:pt x="40884" y="74777"/>
                </a:lnTo>
                <a:close/>
              </a:path>
              <a:path extrusionOk="0" h="537844" w="92075">
                <a:moveTo>
                  <a:pt x="84735" y="62127"/>
                </a:moveTo>
                <a:lnTo>
                  <a:pt x="42007" y="62127"/>
                </a:lnTo>
                <a:lnTo>
                  <a:pt x="67308" y="64375"/>
                </a:lnTo>
                <a:lnTo>
                  <a:pt x="66185" y="77024"/>
                </a:lnTo>
                <a:lnTo>
                  <a:pt x="91485" y="79270"/>
                </a:lnTo>
                <a:lnTo>
                  <a:pt x="84735" y="62127"/>
                </a:lnTo>
                <a:close/>
              </a:path>
              <a:path extrusionOk="0" h="537844" w="92075">
                <a:moveTo>
                  <a:pt x="42007" y="62127"/>
                </a:moveTo>
                <a:lnTo>
                  <a:pt x="40884" y="74777"/>
                </a:lnTo>
                <a:lnTo>
                  <a:pt x="66185" y="77024"/>
                </a:lnTo>
                <a:lnTo>
                  <a:pt x="67308" y="64375"/>
                </a:lnTo>
                <a:lnTo>
                  <a:pt x="42007" y="62127"/>
                </a:lnTo>
                <a:close/>
              </a:path>
              <a:path extrusionOk="0" h="537844" w="92075">
                <a:moveTo>
                  <a:pt x="60275" y="0"/>
                </a:moveTo>
                <a:lnTo>
                  <a:pt x="15584" y="72530"/>
                </a:lnTo>
                <a:lnTo>
                  <a:pt x="40884" y="74777"/>
                </a:lnTo>
                <a:lnTo>
                  <a:pt x="42007" y="62127"/>
                </a:lnTo>
                <a:lnTo>
                  <a:pt x="84735" y="62127"/>
                </a:lnTo>
                <a:lnTo>
                  <a:pt x="60275" y="0"/>
                </a:lnTo>
                <a:close/>
              </a:path>
            </a:pathLst>
          </a:custGeom>
          <a:solidFill>
            <a:srgbClr val="2E75B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56" name="Google Shape;3156;p111"/>
          <p:cNvSpPr txBox="1"/>
          <p:nvPr/>
        </p:nvSpPr>
        <p:spPr>
          <a:xfrm>
            <a:off x="640953" y="1206500"/>
            <a:ext cx="162179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595959"/>
              </a:buClr>
              <a:buSzPts val="1800"/>
              <a:buFont typeface="Calibri"/>
              <a:buNone/>
            </a:pPr>
            <a:r>
              <a:rPr b="1" i="0" lang="en-US" sz="1800" u="none" cap="none" strike="noStrike">
                <a:solidFill>
                  <a:srgbClr val="595959"/>
                </a:solidFill>
                <a:latin typeface="Calibri"/>
                <a:ea typeface="Calibri"/>
                <a:cs typeface="Calibri"/>
                <a:sym typeface="Calibri"/>
              </a:rPr>
              <a:t>MEASURE NAME</a:t>
            </a:r>
            <a:endParaRPr b="0" i="0" sz="1800" u="none" cap="none" strike="noStrike">
              <a:solidFill>
                <a:srgbClr val="000000"/>
              </a:solidFill>
              <a:latin typeface="Calibri"/>
              <a:ea typeface="Calibri"/>
              <a:cs typeface="Calibri"/>
              <a:sym typeface="Calibri"/>
            </a:endParaRPr>
          </a:p>
        </p:txBody>
      </p:sp>
      <p:sp>
        <p:nvSpPr>
          <p:cNvPr id="3157" name="Google Shape;3157;p111"/>
          <p:cNvSpPr txBox="1"/>
          <p:nvPr/>
        </p:nvSpPr>
        <p:spPr>
          <a:xfrm>
            <a:off x="640953" y="1562100"/>
            <a:ext cx="3199765" cy="656590"/>
          </a:xfrm>
          <a:prstGeom prst="rect">
            <a:avLst/>
          </a:prstGeom>
          <a:noFill/>
          <a:ln>
            <a:noFill/>
          </a:ln>
        </p:spPr>
        <p:txBody>
          <a:bodyPr anchorCtr="0" anchor="t" bIns="0" lIns="0" spcFirstLastPara="1" rIns="0" wrap="square" tIns="17125">
            <a:spAutoFit/>
          </a:bodyPr>
          <a:lstStyle/>
          <a:p>
            <a:pPr indent="-285750" lvl="0" marL="297815" marR="5080" rtl="0" algn="l">
              <a:lnSpc>
                <a:spcPct val="97900"/>
              </a:lnSpc>
              <a:spcBef>
                <a:spcPts val="0"/>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Measures are always surrounded by  brackets (i.e. </a:t>
            </a:r>
            <a:r>
              <a:rPr b="1" i="0" lang="en-US" sz="1400" u="none" cap="none" strike="noStrike">
                <a:solidFill>
                  <a:srgbClr val="000000"/>
                </a:solidFill>
                <a:latin typeface="Calibri"/>
                <a:ea typeface="Calibri"/>
                <a:cs typeface="Calibri"/>
                <a:sym typeface="Calibri"/>
              </a:rPr>
              <a:t>[Total Quantity]</a:t>
            </a:r>
            <a:r>
              <a:rPr b="0" i="0" lang="en-US" sz="1400" u="none" cap="none" strike="noStrike">
                <a:solidFill>
                  <a:srgbClr val="000000"/>
                </a:solidFill>
                <a:latin typeface="Calibri"/>
                <a:ea typeface="Calibri"/>
                <a:cs typeface="Calibri"/>
                <a:sym typeface="Calibri"/>
              </a:rPr>
              <a:t>) when  referenced in formulas, so spaces are OK</a:t>
            </a:r>
            <a:endParaRPr b="0" i="0" sz="1400" u="none" cap="none" strike="noStrike">
              <a:solidFill>
                <a:srgbClr val="000000"/>
              </a:solidFill>
              <a:latin typeface="Calibri"/>
              <a:ea typeface="Calibri"/>
              <a:cs typeface="Calibri"/>
              <a:sym typeface="Calibri"/>
            </a:endParaRPr>
          </a:p>
        </p:txBody>
      </p:sp>
      <p:sp>
        <p:nvSpPr>
          <p:cNvPr id="3158" name="Google Shape;3158;p111"/>
          <p:cNvSpPr txBox="1"/>
          <p:nvPr/>
        </p:nvSpPr>
        <p:spPr>
          <a:xfrm>
            <a:off x="781473" y="3544316"/>
            <a:ext cx="168275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E6AF00"/>
              </a:buClr>
              <a:buSzPts val="1800"/>
              <a:buFont typeface="Calibri"/>
              <a:buNone/>
            </a:pPr>
            <a:r>
              <a:rPr b="1" i="0" lang="en-US" sz="1800" u="none" cap="none" strike="noStrike">
                <a:solidFill>
                  <a:srgbClr val="E6AF00"/>
                </a:solidFill>
                <a:latin typeface="Calibri"/>
                <a:ea typeface="Calibri"/>
                <a:cs typeface="Calibri"/>
                <a:sym typeface="Calibri"/>
              </a:rPr>
              <a:t>FUNCTION NAME</a:t>
            </a:r>
            <a:endParaRPr b="0" i="0" sz="1800" u="none" cap="none" strike="noStrike">
              <a:solidFill>
                <a:srgbClr val="000000"/>
              </a:solidFill>
              <a:latin typeface="Calibri"/>
              <a:ea typeface="Calibri"/>
              <a:cs typeface="Calibri"/>
              <a:sym typeface="Calibri"/>
            </a:endParaRPr>
          </a:p>
        </p:txBody>
      </p:sp>
      <p:sp>
        <p:nvSpPr>
          <p:cNvPr id="3159" name="Google Shape;3159;p111"/>
          <p:cNvSpPr txBox="1"/>
          <p:nvPr/>
        </p:nvSpPr>
        <p:spPr>
          <a:xfrm>
            <a:off x="781473" y="3899916"/>
            <a:ext cx="3939540" cy="455295"/>
          </a:xfrm>
          <a:prstGeom prst="rect">
            <a:avLst/>
          </a:prstGeom>
          <a:noFill/>
          <a:ln>
            <a:noFill/>
          </a:ln>
        </p:spPr>
        <p:txBody>
          <a:bodyPr anchorCtr="0" anchor="t" bIns="0" lIns="0" spcFirstLastPara="1" rIns="0" wrap="square" tIns="9525">
            <a:spAutoFit/>
          </a:bodyPr>
          <a:lstStyle/>
          <a:p>
            <a:pPr indent="-285750" lvl="0" marL="298450" marR="5080" rtl="0" algn="l">
              <a:lnSpc>
                <a:spcPct val="101400"/>
              </a:lnSpc>
              <a:spcBef>
                <a:spcPts val="0"/>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Calculated columns don’t always use functions, but  measures do:</a:t>
            </a:r>
            <a:endParaRPr b="0" i="0" sz="1400" u="none" cap="none" strike="noStrike">
              <a:solidFill>
                <a:srgbClr val="000000"/>
              </a:solidFill>
              <a:latin typeface="Calibri"/>
              <a:ea typeface="Calibri"/>
              <a:cs typeface="Calibri"/>
              <a:sym typeface="Calibri"/>
            </a:endParaRPr>
          </a:p>
        </p:txBody>
      </p:sp>
      <p:sp>
        <p:nvSpPr>
          <p:cNvPr id="3160" name="Google Shape;3160;p111"/>
          <p:cNvSpPr txBox="1"/>
          <p:nvPr/>
        </p:nvSpPr>
        <p:spPr>
          <a:xfrm>
            <a:off x="1238673" y="4393692"/>
            <a:ext cx="3819525" cy="1674495"/>
          </a:xfrm>
          <a:prstGeom prst="rect">
            <a:avLst/>
          </a:prstGeom>
          <a:noFill/>
          <a:ln>
            <a:noFill/>
          </a:ln>
        </p:spPr>
        <p:txBody>
          <a:bodyPr anchorCtr="0" anchor="t" bIns="0" lIns="0" spcFirstLastPara="1" rIns="0" wrap="square" tIns="9525">
            <a:spAutoFit/>
          </a:bodyPr>
          <a:lstStyle/>
          <a:p>
            <a:pPr indent="-285750" lvl="0" marL="297815" marR="5080" rtl="0" algn="l">
              <a:lnSpc>
                <a:spcPct val="101400"/>
              </a:lnSpc>
              <a:spcBef>
                <a:spcPts val="0"/>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In a </a:t>
            </a:r>
            <a:r>
              <a:rPr b="1" i="0" lang="en-US" sz="1400" u="none" cap="none" strike="noStrike">
                <a:solidFill>
                  <a:srgbClr val="000000"/>
                </a:solidFill>
                <a:latin typeface="Calibri"/>
                <a:ea typeface="Calibri"/>
                <a:cs typeface="Calibri"/>
                <a:sym typeface="Calibri"/>
              </a:rPr>
              <a:t>Calculated Column</a:t>
            </a:r>
            <a:r>
              <a:rPr b="0" i="0" lang="en-US" sz="1400" u="none" cap="none" strike="noStrike">
                <a:solidFill>
                  <a:srgbClr val="000000"/>
                </a:solidFill>
                <a:latin typeface="Calibri"/>
                <a:ea typeface="Calibri"/>
                <a:cs typeface="Calibri"/>
                <a:sym typeface="Calibri"/>
              </a:rPr>
              <a:t>, </a:t>
            </a:r>
            <a:r>
              <a:rPr b="0" i="0" lang="en-US" sz="1350" u="none" cap="none" strike="noStrike">
                <a:solidFill>
                  <a:srgbClr val="E6AF00"/>
                </a:solidFill>
                <a:latin typeface="Calibri"/>
                <a:ea typeface="Calibri"/>
                <a:cs typeface="Calibri"/>
                <a:sym typeface="Calibri"/>
              </a:rPr>
              <a:t>=</a:t>
            </a:r>
            <a:r>
              <a:rPr b="1" i="0" lang="en-US" sz="1400" u="none" cap="none" strike="noStrike">
                <a:solidFill>
                  <a:srgbClr val="E6AF00"/>
                </a:solidFill>
                <a:latin typeface="Calibri"/>
                <a:ea typeface="Calibri"/>
                <a:cs typeface="Calibri"/>
                <a:sym typeface="Calibri"/>
              </a:rPr>
              <a:t>Transactions[quantity]  </a:t>
            </a:r>
            <a:r>
              <a:rPr b="0" i="0" lang="en-US" sz="1400" u="none" cap="none" strike="noStrike">
                <a:solidFill>
                  <a:srgbClr val="000000"/>
                </a:solidFill>
                <a:latin typeface="Calibri"/>
                <a:ea typeface="Calibri"/>
                <a:cs typeface="Calibri"/>
                <a:sym typeface="Calibri"/>
              </a:rPr>
              <a:t>returns the value from the quantity column in  each row (</a:t>
            </a:r>
            <a:r>
              <a:rPr b="0" i="1" lang="en-US" sz="1400" u="none" cap="none" strike="noStrike">
                <a:solidFill>
                  <a:srgbClr val="000000"/>
                </a:solidFill>
                <a:latin typeface="Calibri"/>
                <a:ea typeface="Calibri"/>
                <a:cs typeface="Calibri"/>
                <a:sym typeface="Calibri"/>
              </a:rPr>
              <a:t>since it evaluates one row at a time</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a:p>
            <a:pPr indent="-285750" lvl="0" marL="297815" marR="26034" rtl="0" algn="l">
              <a:lnSpc>
                <a:spcPct val="99000"/>
              </a:lnSpc>
              <a:spcBef>
                <a:spcPts val="1240"/>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In a </a:t>
            </a:r>
            <a:r>
              <a:rPr b="1" i="0" lang="en-US" sz="1400" u="none" cap="none" strike="noStrike">
                <a:solidFill>
                  <a:srgbClr val="000000"/>
                </a:solidFill>
                <a:latin typeface="Calibri"/>
                <a:ea typeface="Calibri"/>
                <a:cs typeface="Calibri"/>
                <a:sym typeface="Calibri"/>
              </a:rPr>
              <a:t>Measure</a:t>
            </a:r>
            <a:r>
              <a:rPr b="0" i="0" lang="en-US" sz="1400" u="none" cap="none" strike="noStrike">
                <a:solidFill>
                  <a:srgbClr val="000000"/>
                </a:solidFill>
                <a:latin typeface="Calibri"/>
                <a:ea typeface="Calibri"/>
                <a:cs typeface="Calibri"/>
                <a:sym typeface="Calibri"/>
              </a:rPr>
              <a:t>, </a:t>
            </a:r>
            <a:r>
              <a:rPr b="0" i="0" lang="en-US" sz="1350" u="none" cap="none" strike="noStrike">
                <a:solidFill>
                  <a:srgbClr val="E6AF00"/>
                </a:solidFill>
                <a:latin typeface="Calibri"/>
                <a:ea typeface="Calibri"/>
                <a:cs typeface="Calibri"/>
                <a:sym typeface="Calibri"/>
              </a:rPr>
              <a:t>=</a:t>
            </a:r>
            <a:r>
              <a:rPr b="1" i="0" lang="en-US" sz="1400" u="none" cap="none" strike="noStrike">
                <a:solidFill>
                  <a:srgbClr val="E6AF00"/>
                </a:solidFill>
                <a:latin typeface="Calibri"/>
                <a:ea typeface="Calibri"/>
                <a:cs typeface="Calibri"/>
                <a:sym typeface="Calibri"/>
              </a:rPr>
              <a:t>Transactions[quantity] </a:t>
            </a:r>
            <a:r>
              <a:rPr b="0" i="0" lang="en-US" sz="1400" u="none" cap="none" strike="noStrike">
                <a:solidFill>
                  <a:srgbClr val="000000"/>
                </a:solidFill>
                <a:latin typeface="Calibri"/>
                <a:ea typeface="Calibri"/>
                <a:cs typeface="Calibri"/>
                <a:sym typeface="Calibri"/>
              </a:rPr>
              <a:t>will  return an </a:t>
            </a:r>
            <a:r>
              <a:rPr b="1" i="1" lang="en-US" sz="1400" u="none" cap="none" strike="noStrike">
                <a:solidFill>
                  <a:srgbClr val="000000"/>
                </a:solidFill>
                <a:latin typeface="Calibri"/>
                <a:ea typeface="Calibri"/>
                <a:cs typeface="Calibri"/>
                <a:sym typeface="Calibri"/>
              </a:rPr>
              <a:t>error </a:t>
            </a:r>
            <a:r>
              <a:rPr b="0" i="0" lang="en-US" sz="1400" u="none" cap="none" strike="noStrike">
                <a:solidFill>
                  <a:srgbClr val="000000"/>
                </a:solidFill>
                <a:latin typeface="Calibri"/>
                <a:ea typeface="Calibri"/>
                <a:cs typeface="Calibri"/>
                <a:sym typeface="Calibri"/>
              </a:rPr>
              <a:t>since Power BI doesn’t know how  to translate that as a single value – you need  some sort of aggregation</a:t>
            </a:r>
            <a:endParaRPr b="0" i="0" sz="1400" u="none" cap="none" strike="noStrike">
              <a:solidFill>
                <a:srgbClr val="000000"/>
              </a:solidFill>
              <a:latin typeface="Calibri"/>
              <a:ea typeface="Calibri"/>
              <a:cs typeface="Calibri"/>
              <a:sym typeface="Calibri"/>
            </a:endParaRPr>
          </a:p>
        </p:txBody>
      </p:sp>
      <p:sp>
        <p:nvSpPr>
          <p:cNvPr id="3161" name="Google Shape;3161;p111"/>
          <p:cNvSpPr txBox="1"/>
          <p:nvPr/>
        </p:nvSpPr>
        <p:spPr>
          <a:xfrm>
            <a:off x="6511512" y="1417828"/>
            <a:ext cx="1247775" cy="542925"/>
          </a:xfrm>
          <a:prstGeom prst="rect">
            <a:avLst/>
          </a:prstGeom>
          <a:noFill/>
          <a:ln>
            <a:noFill/>
          </a:ln>
        </p:spPr>
        <p:txBody>
          <a:bodyPr anchorCtr="0" anchor="t" bIns="0" lIns="0" spcFirstLastPara="1" rIns="0" wrap="square" tIns="12700">
            <a:spAutoFit/>
          </a:bodyPr>
          <a:lstStyle/>
          <a:p>
            <a:pPr indent="0" lvl="0" marL="12700" marR="0" rtl="0" algn="l">
              <a:lnSpc>
                <a:spcPct val="119625"/>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Referenced</a:t>
            </a:r>
            <a:endParaRPr b="0" i="0" sz="1600" u="none" cap="none" strike="noStrike">
              <a:solidFill>
                <a:srgbClr val="000000"/>
              </a:solidFill>
              <a:latin typeface="Calibri"/>
              <a:ea typeface="Calibri"/>
              <a:cs typeface="Calibri"/>
              <a:sym typeface="Calibri"/>
            </a:endParaRPr>
          </a:p>
          <a:p>
            <a:pPr indent="0" lvl="0" marL="12700" marR="0" rtl="0" algn="l">
              <a:lnSpc>
                <a:spcPct val="119722"/>
              </a:lnSpc>
              <a:spcBef>
                <a:spcPts val="0"/>
              </a:spcBef>
              <a:spcAft>
                <a:spcPts val="0"/>
              </a:spcAft>
              <a:buClr>
                <a:srgbClr val="ED7D31"/>
              </a:buClr>
              <a:buSzPts val="1800"/>
              <a:buFont typeface="Calibri"/>
              <a:buNone/>
            </a:pPr>
            <a:r>
              <a:rPr b="1" i="0" lang="en-US" sz="1800" u="none" cap="none" strike="noStrike">
                <a:solidFill>
                  <a:srgbClr val="ED7D31"/>
                </a:solidFill>
                <a:latin typeface="Calibri"/>
                <a:ea typeface="Calibri"/>
                <a:cs typeface="Calibri"/>
                <a:sym typeface="Calibri"/>
              </a:rPr>
              <a:t>TABLE NAME</a:t>
            </a:r>
            <a:endParaRPr b="0" i="0" sz="1800" u="none" cap="none" strike="noStrike">
              <a:solidFill>
                <a:srgbClr val="000000"/>
              </a:solidFill>
              <a:latin typeface="Calibri"/>
              <a:ea typeface="Calibri"/>
              <a:cs typeface="Calibri"/>
              <a:sym typeface="Calibri"/>
            </a:endParaRPr>
          </a:p>
        </p:txBody>
      </p:sp>
      <p:sp>
        <p:nvSpPr>
          <p:cNvPr id="3162" name="Google Shape;3162;p111"/>
          <p:cNvSpPr txBox="1"/>
          <p:nvPr/>
        </p:nvSpPr>
        <p:spPr>
          <a:xfrm>
            <a:off x="8376614" y="1417828"/>
            <a:ext cx="1543050" cy="542925"/>
          </a:xfrm>
          <a:prstGeom prst="rect">
            <a:avLst/>
          </a:prstGeom>
          <a:noFill/>
          <a:ln>
            <a:noFill/>
          </a:ln>
        </p:spPr>
        <p:txBody>
          <a:bodyPr anchorCtr="0" anchor="t" bIns="0" lIns="0" spcFirstLastPara="1" rIns="0" wrap="square" tIns="12700">
            <a:spAutoFit/>
          </a:bodyPr>
          <a:lstStyle/>
          <a:p>
            <a:pPr indent="0" lvl="0" marL="12700" marR="0" rtl="0" algn="l">
              <a:lnSpc>
                <a:spcPct val="119625"/>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Referenced</a:t>
            </a:r>
            <a:endParaRPr b="0" i="0" sz="1600" u="none" cap="none" strike="noStrike">
              <a:solidFill>
                <a:srgbClr val="000000"/>
              </a:solidFill>
              <a:latin typeface="Calibri"/>
              <a:ea typeface="Calibri"/>
              <a:cs typeface="Calibri"/>
              <a:sym typeface="Calibri"/>
            </a:endParaRPr>
          </a:p>
          <a:p>
            <a:pPr indent="0" lvl="0" marL="12700" marR="0" rtl="0" algn="l">
              <a:lnSpc>
                <a:spcPct val="119722"/>
              </a:lnSpc>
              <a:spcBef>
                <a:spcPts val="0"/>
              </a:spcBef>
              <a:spcAft>
                <a:spcPts val="0"/>
              </a:spcAft>
              <a:buClr>
                <a:srgbClr val="2E75B6"/>
              </a:buClr>
              <a:buSzPts val="1800"/>
              <a:buFont typeface="Calibri"/>
              <a:buNone/>
            </a:pPr>
            <a:r>
              <a:rPr b="1" i="0" lang="en-US" sz="1800" u="none" cap="none" strike="noStrike">
                <a:solidFill>
                  <a:srgbClr val="2E75B6"/>
                </a:solidFill>
                <a:latin typeface="Calibri"/>
                <a:ea typeface="Calibri"/>
                <a:cs typeface="Calibri"/>
                <a:sym typeface="Calibri"/>
              </a:rPr>
              <a:t>COLUMN NAME</a:t>
            </a:r>
            <a:endParaRPr b="0" i="0" sz="1800" u="none" cap="none" strike="noStrike">
              <a:solidFill>
                <a:srgbClr val="000000"/>
              </a:solidFill>
              <a:latin typeface="Calibri"/>
              <a:ea typeface="Calibri"/>
              <a:cs typeface="Calibri"/>
              <a:sym typeface="Calibri"/>
            </a:endParaRPr>
          </a:p>
        </p:txBody>
      </p:sp>
      <p:sp>
        <p:nvSpPr>
          <p:cNvPr id="3163" name="Google Shape;3163;p111"/>
          <p:cNvSpPr txBox="1"/>
          <p:nvPr/>
        </p:nvSpPr>
        <p:spPr>
          <a:xfrm>
            <a:off x="6317613" y="3430523"/>
            <a:ext cx="5132070" cy="96456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This is a </a:t>
            </a:r>
            <a:r>
              <a:rPr b="0" i="0" lang="en-US" sz="1350" u="none" cap="none" strike="noStrike">
                <a:solidFill>
                  <a:srgbClr val="000000"/>
                </a:solidFill>
                <a:latin typeface="Calibri"/>
                <a:ea typeface="Calibri"/>
                <a:cs typeface="Calibri"/>
                <a:sym typeface="Calibri"/>
              </a:rPr>
              <a:t>“</a:t>
            </a:r>
            <a:r>
              <a:rPr b="1" i="0" lang="en-US" sz="1400" u="none" cap="none" strike="noStrike">
                <a:solidFill>
                  <a:srgbClr val="000000"/>
                </a:solidFill>
                <a:latin typeface="Calibri"/>
                <a:ea typeface="Calibri"/>
                <a:cs typeface="Calibri"/>
                <a:sym typeface="Calibri"/>
              </a:rPr>
              <a:t>fully qualified</a:t>
            </a:r>
            <a:r>
              <a:rPr b="0" i="0" lang="en-US" sz="1350" u="none" cap="none" strike="noStrike">
                <a:solidFill>
                  <a:srgbClr val="000000"/>
                </a:solidFill>
                <a:latin typeface="Calibri"/>
                <a:ea typeface="Calibri"/>
                <a:cs typeface="Calibri"/>
                <a:sym typeface="Calibri"/>
              </a:rPr>
              <a:t>” </a:t>
            </a:r>
            <a:r>
              <a:rPr b="0" i="0" lang="en-US" sz="1400" u="none" cap="none" strike="noStrike">
                <a:solidFill>
                  <a:srgbClr val="000000"/>
                </a:solidFill>
                <a:latin typeface="Calibri"/>
                <a:ea typeface="Calibri"/>
                <a:cs typeface="Calibri"/>
                <a:sym typeface="Calibri"/>
              </a:rPr>
              <a:t>column, since it’s preceded by the table name.</a:t>
            </a:r>
            <a:endParaRPr b="0" i="0" sz="1400" u="none" cap="none" strike="noStrike">
              <a:solidFill>
                <a:srgbClr val="000000"/>
              </a:solidFill>
              <a:latin typeface="Calibri"/>
              <a:ea typeface="Calibri"/>
              <a:cs typeface="Calibri"/>
              <a:sym typeface="Calibri"/>
            </a:endParaRPr>
          </a:p>
          <a:p>
            <a:pPr indent="0" lvl="0" marL="12700" marR="0" rtl="0" algn="l">
              <a:lnSpc>
                <a:spcPct val="100000"/>
              </a:lnSpc>
              <a:spcBef>
                <a:spcPts val="25"/>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NOTE</a:t>
            </a:r>
            <a:r>
              <a:rPr b="0" i="0" lang="en-US" sz="1400" u="none" cap="none" strike="noStrike">
                <a:solidFill>
                  <a:srgbClr val="000000"/>
                </a:solidFill>
                <a:latin typeface="Calibri"/>
                <a:ea typeface="Calibri"/>
                <a:cs typeface="Calibri"/>
                <a:sym typeface="Calibri"/>
              </a:rPr>
              <a:t>: Table names with spaces must be surrounded by </a:t>
            </a:r>
            <a:r>
              <a:rPr b="1" i="0" lang="en-US" sz="1400" u="none" cap="none" strike="noStrike">
                <a:solidFill>
                  <a:srgbClr val="000000"/>
                </a:solidFill>
                <a:latin typeface="Calibri"/>
                <a:ea typeface="Calibri"/>
                <a:cs typeface="Calibri"/>
                <a:sym typeface="Calibri"/>
              </a:rPr>
              <a:t>single quotes</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a:p>
            <a:pPr indent="-286385" lvl="0" marL="755650" marR="0" rtl="0" algn="l">
              <a:lnSpc>
                <a:spcPct val="100000"/>
              </a:lnSpc>
              <a:spcBef>
                <a:spcPts val="620"/>
              </a:spcBef>
              <a:spcAft>
                <a:spcPts val="0"/>
              </a:spcAft>
              <a:buClr>
                <a:srgbClr val="000000"/>
              </a:buClr>
              <a:buSzPts val="1400"/>
              <a:buFont typeface="Arial"/>
              <a:buChar char="•"/>
            </a:pPr>
            <a:r>
              <a:rPr b="0" i="1" lang="en-US" sz="1400" u="none" cap="none" strike="noStrike">
                <a:solidFill>
                  <a:srgbClr val="000000"/>
                </a:solidFill>
                <a:latin typeface="Calibri"/>
                <a:ea typeface="Calibri"/>
                <a:cs typeface="Calibri"/>
                <a:sym typeface="Calibri"/>
              </a:rPr>
              <a:t>Without a space: </a:t>
            </a:r>
            <a:r>
              <a:rPr b="1" i="1" lang="en-US" sz="1400" u="none" cap="none" strike="noStrike">
                <a:solidFill>
                  <a:srgbClr val="000000"/>
                </a:solidFill>
                <a:latin typeface="Calibri"/>
                <a:ea typeface="Calibri"/>
                <a:cs typeface="Calibri"/>
                <a:sym typeface="Calibri"/>
              </a:rPr>
              <a:t>Transactions</a:t>
            </a:r>
            <a:r>
              <a:rPr b="0" i="1" lang="en-US" sz="1400" u="none" cap="none" strike="noStrike">
                <a:solidFill>
                  <a:srgbClr val="000000"/>
                </a:solidFill>
                <a:latin typeface="Calibri"/>
                <a:ea typeface="Calibri"/>
                <a:cs typeface="Calibri"/>
                <a:sym typeface="Calibri"/>
              </a:rPr>
              <a:t>[quantity]</a:t>
            </a:r>
            <a:endParaRPr b="0" i="0" sz="1400" u="none" cap="none" strike="noStrike">
              <a:solidFill>
                <a:srgbClr val="000000"/>
              </a:solidFill>
              <a:latin typeface="Calibri"/>
              <a:ea typeface="Calibri"/>
              <a:cs typeface="Calibri"/>
              <a:sym typeface="Calibri"/>
            </a:endParaRPr>
          </a:p>
          <a:p>
            <a:pPr indent="-286385" lvl="0" marL="755650" marR="0" rtl="0" algn="l">
              <a:lnSpc>
                <a:spcPct val="100000"/>
              </a:lnSpc>
              <a:spcBef>
                <a:spcPts val="25"/>
              </a:spcBef>
              <a:spcAft>
                <a:spcPts val="0"/>
              </a:spcAft>
              <a:buClr>
                <a:srgbClr val="000000"/>
              </a:buClr>
              <a:buSzPts val="1400"/>
              <a:buFont typeface="Arial"/>
              <a:buChar char="•"/>
            </a:pPr>
            <a:r>
              <a:rPr b="0" i="1" lang="en-US" sz="1400" u="none" cap="none" strike="noStrike">
                <a:solidFill>
                  <a:srgbClr val="000000"/>
                </a:solidFill>
                <a:latin typeface="Calibri"/>
                <a:ea typeface="Calibri"/>
                <a:cs typeface="Calibri"/>
                <a:sym typeface="Calibri"/>
              </a:rPr>
              <a:t>With a space: </a:t>
            </a:r>
            <a:r>
              <a:rPr b="0" i="1" lang="en-US" sz="1350" u="none" cap="none" strike="noStrike">
                <a:solidFill>
                  <a:srgbClr val="000000"/>
                </a:solidFill>
                <a:latin typeface="Calibri"/>
                <a:ea typeface="Calibri"/>
                <a:cs typeface="Calibri"/>
                <a:sym typeface="Calibri"/>
              </a:rPr>
              <a:t>‘</a:t>
            </a:r>
            <a:r>
              <a:rPr b="1" i="1" lang="en-US" sz="1400" u="none" cap="none" strike="noStrike">
                <a:solidFill>
                  <a:srgbClr val="000000"/>
                </a:solidFill>
                <a:latin typeface="Calibri"/>
                <a:ea typeface="Calibri"/>
                <a:cs typeface="Calibri"/>
                <a:sym typeface="Calibri"/>
              </a:rPr>
              <a:t>Transactions Table</a:t>
            </a:r>
            <a:r>
              <a:rPr b="0" i="1" lang="en-US" sz="1350" u="none" cap="none" strike="noStrike">
                <a:solidFill>
                  <a:srgbClr val="000000"/>
                </a:solidFill>
                <a:latin typeface="Calibri"/>
                <a:ea typeface="Calibri"/>
                <a:cs typeface="Calibri"/>
                <a:sym typeface="Calibri"/>
              </a:rPr>
              <a:t>’</a:t>
            </a:r>
            <a:r>
              <a:rPr b="0" i="1" lang="en-US" sz="1400" u="none" cap="none" strike="noStrike">
                <a:solidFill>
                  <a:srgbClr val="000000"/>
                </a:solidFill>
                <a:latin typeface="Calibri"/>
                <a:ea typeface="Calibri"/>
                <a:cs typeface="Calibri"/>
                <a:sym typeface="Calibri"/>
              </a:rPr>
              <a:t>[quantity]</a:t>
            </a:r>
            <a:endParaRPr b="0" i="0" sz="1400" u="none" cap="none" strike="noStrike">
              <a:solidFill>
                <a:srgbClr val="000000"/>
              </a:solidFill>
              <a:latin typeface="Calibri"/>
              <a:ea typeface="Calibri"/>
              <a:cs typeface="Calibri"/>
              <a:sym typeface="Calibri"/>
            </a:endParaRPr>
          </a:p>
        </p:txBody>
      </p:sp>
      <p:sp>
        <p:nvSpPr>
          <p:cNvPr id="3164" name="Google Shape;3164;p111"/>
          <p:cNvSpPr/>
          <p:nvPr/>
        </p:nvSpPr>
        <p:spPr>
          <a:xfrm>
            <a:off x="2609850" y="2936974"/>
            <a:ext cx="2802255" cy="794385"/>
          </a:xfrm>
          <a:custGeom>
            <a:rect b="b" l="l" r="r" t="t"/>
            <a:pathLst>
              <a:path extrusionOk="0" h="794385" w="2802254">
                <a:moveTo>
                  <a:pt x="74814" y="717971"/>
                </a:moveTo>
                <a:lnTo>
                  <a:pt x="0" y="758725"/>
                </a:lnTo>
                <a:lnTo>
                  <a:pt x="77491" y="794124"/>
                </a:lnTo>
                <a:lnTo>
                  <a:pt x="76614" y="769185"/>
                </a:lnTo>
                <a:lnTo>
                  <a:pt x="63907" y="769185"/>
                </a:lnTo>
                <a:lnTo>
                  <a:pt x="63014" y="743802"/>
                </a:lnTo>
                <a:lnTo>
                  <a:pt x="75706" y="743355"/>
                </a:lnTo>
                <a:lnTo>
                  <a:pt x="74814" y="717971"/>
                </a:lnTo>
                <a:close/>
              </a:path>
              <a:path extrusionOk="0" h="794385" w="2802254">
                <a:moveTo>
                  <a:pt x="75706" y="743355"/>
                </a:moveTo>
                <a:lnTo>
                  <a:pt x="63014" y="743802"/>
                </a:lnTo>
                <a:lnTo>
                  <a:pt x="63907" y="769185"/>
                </a:lnTo>
                <a:lnTo>
                  <a:pt x="76599" y="768739"/>
                </a:lnTo>
                <a:lnTo>
                  <a:pt x="75706" y="743355"/>
                </a:lnTo>
                <a:close/>
              </a:path>
              <a:path extrusionOk="0" h="794385" w="2802254">
                <a:moveTo>
                  <a:pt x="76599" y="768739"/>
                </a:moveTo>
                <a:lnTo>
                  <a:pt x="63907" y="769185"/>
                </a:lnTo>
                <a:lnTo>
                  <a:pt x="76614" y="769185"/>
                </a:lnTo>
                <a:lnTo>
                  <a:pt x="76599" y="768739"/>
                </a:lnTo>
                <a:close/>
              </a:path>
              <a:path extrusionOk="0" h="794385" w="2802254">
                <a:moveTo>
                  <a:pt x="1076230" y="723675"/>
                </a:moveTo>
                <a:lnTo>
                  <a:pt x="598770" y="723677"/>
                </a:lnTo>
                <a:lnTo>
                  <a:pt x="450738" y="729766"/>
                </a:lnTo>
                <a:lnTo>
                  <a:pt x="75706" y="743355"/>
                </a:lnTo>
                <a:lnTo>
                  <a:pt x="76599" y="768739"/>
                </a:lnTo>
                <a:lnTo>
                  <a:pt x="746053" y="742386"/>
                </a:lnTo>
                <a:lnTo>
                  <a:pt x="979173" y="729763"/>
                </a:lnTo>
                <a:lnTo>
                  <a:pt x="1076230" y="723675"/>
                </a:lnTo>
                <a:close/>
              </a:path>
              <a:path extrusionOk="0" h="794385" w="2802254">
                <a:moveTo>
                  <a:pt x="1268641" y="709639"/>
                </a:moveTo>
                <a:lnTo>
                  <a:pt x="888287" y="709644"/>
                </a:lnTo>
                <a:lnTo>
                  <a:pt x="744787" y="717017"/>
                </a:lnTo>
                <a:lnTo>
                  <a:pt x="598824" y="723675"/>
                </a:lnTo>
                <a:lnTo>
                  <a:pt x="1076230" y="723675"/>
                </a:lnTo>
                <a:lnTo>
                  <a:pt x="1167640" y="717516"/>
                </a:lnTo>
                <a:lnTo>
                  <a:pt x="1268641" y="709639"/>
                </a:lnTo>
                <a:close/>
              </a:path>
              <a:path extrusionOk="0" h="794385" w="2802254">
                <a:moveTo>
                  <a:pt x="1461680" y="692177"/>
                </a:moveTo>
                <a:lnTo>
                  <a:pt x="1165731" y="692188"/>
                </a:lnTo>
                <a:lnTo>
                  <a:pt x="1028769" y="701415"/>
                </a:lnTo>
                <a:lnTo>
                  <a:pt x="888340" y="709641"/>
                </a:lnTo>
                <a:lnTo>
                  <a:pt x="1268641" y="709639"/>
                </a:lnTo>
                <a:lnTo>
                  <a:pt x="1366319" y="701408"/>
                </a:lnTo>
                <a:lnTo>
                  <a:pt x="1461680" y="692177"/>
                </a:lnTo>
                <a:close/>
              </a:path>
              <a:path extrusionOk="0" h="794385" w="2802254">
                <a:moveTo>
                  <a:pt x="1557763" y="681807"/>
                </a:moveTo>
                <a:lnTo>
                  <a:pt x="1298716" y="681816"/>
                </a:lnTo>
                <a:lnTo>
                  <a:pt x="1165834" y="692180"/>
                </a:lnTo>
                <a:lnTo>
                  <a:pt x="1461680" y="692177"/>
                </a:lnTo>
                <a:lnTo>
                  <a:pt x="1553472" y="682318"/>
                </a:lnTo>
                <a:lnTo>
                  <a:pt x="1557763" y="681807"/>
                </a:lnTo>
                <a:close/>
              </a:path>
              <a:path extrusionOk="0" h="794385" w="2802254">
                <a:moveTo>
                  <a:pt x="1605167" y="676151"/>
                </a:moveTo>
                <a:lnTo>
                  <a:pt x="1363521" y="676159"/>
                </a:lnTo>
                <a:lnTo>
                  <a:pt x="1298713" y="681816"/>
                </a:lnTo>
                <a:lnTo>
                  <a:pt x="1557763" y="681807"/>
                </a:lnTo>
                <a:lnTo>
                  <a:pt x="1605167" y="676151"/>
                </a:lnTo>
                <a:close/>
              </a:path>
              <a:path extrusionOk="0" h="794385" w="2802254">
                <a:moveTo>
                  <a:pt x="1652181" y="670156"/>
                </a:moveTo>
                <a:lnTo>
                  <a:pt x="1427134" y="670165"/>
                </a:lnTo>
                <a:lnTo>
                  <a:pt x="1363533" y="676158"/>
                </a:lnTo>
                <a:lnTo>
                  <a:pt x="1605167" y="676151"/>
                </a:lnTo>
                <a:lnTo>
                  <a:pt x="1652181" y="670156"/>
                </a:lnTo>
                <a:close/>
              </a:path>
              <a:path extrusionOk="0" h="794385" w="2802254">
                <a:moveTo>
                  <a:pt x="1699015" y="663803"/>
                </a:moveTo>
                <a:lnTo>
                  <a:pt x="1489487" y="663815"/>
                </a:lnTo>
                <a:lnTo>
                  <a:pt x="1427133" y="670165"/>
                </a:lnTo>
                <a:lnTo>
                  <a:pt x="1652181" y="670156"/>
                </a:lnTo>
                <a:lnTo>
                  <a:pt x="1671830" y="667616"/>
                </a:lnTo>
                <a:lnTo>
                  <a:pt x="1699015" y="663803"/>
                </a:lnTo>
                <a:close/>
              </a:path>
              <a:path extrusionOk="0" h="794385" w="2802254">
                <a:moveTo>
                  <a:pt x="1745540" y="657077"/>
                </a:moveTo>
                <a:lnTo>
                  <a:pt x="1550521" y="657090"/>
                </a:lnTo>
                <a:lnTo>
                  <a:pt x="1489586" y="663804"/>
                </a:lnTo>
                <a:lnTo>
                  <a:pt x="1699015" y="663803"/>
                </a:lnTo>
                <a:lnTo>
                  <a:pt x="1728809" y="659625"/>
                </a:lnTo>
                <a:lnTo>
                  <a:pt x="1745540" y="657077"/>
                </a:lnTo>
                <a:close/>
              </a:path>
              <a:path extrusionOk="0" h="794385" w="2802254">
                <a:moveTo>
                  <a:pt x="1791635" y="649960"/>
                </a:moveTo>
                <a:lnTo>
                  <a:pt x="1610293" y="649960"/>
                </a:lnTo>
                <a:lnTo>
                  <a:pt x="1550548" y="657087"/>
                </a:lnTo>
                <a:lnTo>
                  <a:pt x="1745540" y="657077"/>
                </a:lnTo>
                <a:lnTo>
                  <a:pt x="1784240" y="651184"/>
                </a:lnTo>
                <a:lnTo>
                  <a:pt x="1791635" y="649960"/>
                </a:lnTo>
                <a:close/>
              </a:path>
              <a:path extrusionOk="0" h="794385" w="2802254">
                <a:moveTo>
                  <a:pt x="1837095" y="642434"/>
                </a:moveTo>
                <a:lnTo>
                  <a:pt x="1668505" y="642434"/>
                </a:lnTo>
                <a:lnTo>
                  <a:pt x="1610208" y="649970"/>
                </a:lnTo>
                <a:lnTo>
                  <a:pt x="1791635" y="649960"/>
                </a:lnTo>
                <a:lnTo>
                  <a:pt x="1837095" y="642434"/>
                </a:lnTo>
                <a:close/>
              </a:path>
              <a:path extrusionOk="0" h="794385" w="2802254">
                <a:moveTo>
                  <a:pt x="1881300" y="634481"/>
                </a:moveTo>
                <a:lnTo>
                  <a:pt x="1725060" y="634503"/>
                </a:lnTo>
                <a:lnTo>
                  <a:pt x="1668389" y="642449"/>
                </a:lnTo>
                <a:lnTo>
                  <a:pt x="1837095" y="642434"/>
                </a:lnTo>
                <a:lnTo>
                  <a:pt x="1838062" y="642274"/>
                </a:lnTo>
                <a:lnTo>
                  <a:pt x="1881300" y="634481"/>
                </a:lnTo>
                <a:close/>
              </a:path>
              <a:path extrusionOk="0" h="794385" w="2802254">
                <a:moveTo>
                  <a:pt x="1924773" y="626085"/>
                </a:moveTo>
                <a:lnTo>
                  <a:pt x="1780318" y="626088"/>
                </a:lnTo>
                <a:lnTo>
                  <a:pt x="1725137" y="634491"/>
                </a:lnTo>
                <a:lnTo>
                  <a:pt x="1881300" y="634481"/>
                </a:lnTo>
                <a:lnTo>
                  <a:pt x="1890214" y="632875"/>
                </a:lnTo>
                <a:lnTo>
                  <a:pt x="1924773" y="626085"/>
                </a:lnTo>
                <a:close/>
              </a:path>
              <a:path extrusionOk="0" h="794385" w="2802254">
                <a:moveTo>
                  <a:pt x="1967392" y="617230"/>
                </a:moveTo>
                <a:lnTo>
                  <a:pt x="1833825" y="617230"/>
                </a:lnTo>
                <a:lnTo>
                  <a:pt x="1780317" y="626088"/>
                </a:lnTo>
                <a:lnTo>
                  <a:pt x="1924773" y="626085"/>
                </a:lnTo>
                <a:lnTo>
                  <a:pt x="1940637" y="622969"/>
                </a:lnTo>
                <a:lnTo>
                  <a:pt x="1967392" y="617230"/>
                </a:lnTo>
                <a:close/>
              </a:path>
              <a:path extrusionOk="0" h="794385" w="2802254">
                <a:moveTo>
                  <a:pt x="2009048" y="607895"/>
                </a:moveTo>
                <a:lnTo>
                  <a:pt x="1885612" y="607895"/>
                </a:lnTo>
                <a:lnTo>
                  <a:pt x="1833703" y="617250"/>
                </a:lnTo>
                <a:lnTo>
                  <a:pt x="1967392" y="617230"/>
                </a:lnTo>
                <a:lnTo>
                  <a:pt x="1989269" y="612537"/>
                </a:lnTo>
                <a:lnTo>
                  <a:pt x="2009048" y="607895"/>
                </a:lnTo>
                <a:close/>
              </a:path>
              <a:path extrusionOk="0" h="794385" w="2802254">
                <a:moveTo>
                  <a:pt x="2049620" y="598067"/>
                </a:moveTo>
                <a:lnTo>
                  <a:pt x="1935632" y="598067"/>
                </a:lnTo>
                <a:lnTo>
                  <a:pt x="1885514" y="607913"/>
                </a:lnTo>
                <a:lnTo>
                  <a:pt x="2009048" y="607895"/>
                </a:lnTo>
                <a:lnTo>
                  <a:pt x="2036052" y="601558"/>
                </a:lnTo>
                <a:lnTo>
                  <a:pt x="2049620" y="598067"/>
                </a:lnTo>
                <a:close/>
              </a:path>
              <a:path extrusionOk="0" h="794385" w="2802254">
                <a:moveTo>
                  <a:pt x="2089010" y="587728"/>
                </a:moveTo>
                <a:lnTo>
                  <a:pt x="1983822" y="587728"/>
                </a:lnTo>
                <a:lnTo>
                  <a:pt x="1935544" y="598084"/>
                </a:lnTo>
                <a:lnTo>
                  <a:pt x="2049620" y="598067"/>
                </a:lnTo>
                <a:lnTo>
                  <a:pt x="2080922" y="590012"/>
                </a:lnTo>
                <a:lnTo>
                  <a:pt x="2089010" y="587728"/>
                </a:lnTo>
                <a:close/>
              </a:path>
              <a:path extrusionOk="0" h="794385" w="2802254">
                <a:moveTo>
                  <a:pt x="2127158" y="576860"/>
                </a:moveTo>
                <a:lnTo>
                  <a:pt x="2030116" y="576860"/>
                </a:lnTo>
                <a:lnTo>
                  <a:pt x="1983703" y="587753"/>
                </a:lnTo>
                <a:lnTo>
                  <a:pt x="2089010" y="587728"/>
                </a:lnTo>
                <a:lnTo>
                  <a:pt x="2123836" y="577889"/>
                </a:lnTo>
                <a:lnTo>
                  <a:pt x="2127158" y="576860"/>
                </a:lnTo>
                <a:close/>
              </a:path>
              <a:path extrusionOk="0" h="794385" w="2802254">
                <a:moveTo>
                  <a:pt x="2164010" y="565450"/>
                </a:moveTo>
                <a:lnTo>
                  <a:pt x="2074449" y="565450"/>
                </a:lnTo>
                <a:lnTo>
                  <a:pt x="2029989" y="576890"/>
                </a:lnTo>
                <a:lnTo>
                  <a:pt x="2030116" y="576860"/>
                </a:lnTo>
                <a:lnTo>
                  <a:pt x="2127158" y="576860"/>
                </a:lnTo>
                <a:lnTo>
                  <a:pt x="2164010" y="565450"/>
                </a:lnTo>
                <a:close/>
              </a:path>
              <a:path extrusionOk="0" h="794385" w="2802254">
                <a:moveTo>
                  <a:pt x="2199435" y="553488"/>
                </a:moveTo>
                <a:lnTo>
                  <a:pt x="2116778" y="553488"/>
                </a:lnTo>
                <a:lnTo>
                  <a:pt x="2074342" y="565478"/>
                </a:lnTo>
                <a:lnTo>
                  <a:pt x="2164010" y="565450"/>
                </a:lnTo>
                <a:lnTo>
                  <a:pt x="2164826" y="565198"/>
                </a:lnTo>
                <a:lnTo>
                  <a:pt x="2199435" y="553488"/>
                </a:lnTo>
                <a:close/>
              </a:path>
              <a:path extrusionOk="0" h="794385" w="2802254">
                <a:moveTo>
                  <a:pt x="2233702" y="540984"/>
                </a:moveTo>
                <a:lnTo>
                  <a:pt x="2157157" y="540984"/>
                </a:lnTo>
                <a:lnTo>
                  <a:pt x="2116638" y="553528"/>
                </a:lnTo>
                <a:lnTo>
                  <a:pt x="2116778" y="553488"/>
                </a:lnTo>
                <a:lnTo>
                  <a:pt x="2199435" y="553488"/>
                </a:lnTo>
                <a:lnTo>
                  <a:pt x="2203955" y="551959"/>
                </a:lnTo>
                <a:lnTo>
                  <a:pt x="2233702" y="540984"/>
                </a:lnTo>
                <a:close/>
              </a:path>
              <a:path extrusionOk="0" h="794385" w="2802254">
                <a:moveTo>
                  <a:pt x="2266771" y="527955"/>
                </a:moveTo>
                <a:lnTo>
                  <a:pt x="2195650" y="527955"/>
                </a:lnTo>
                <a:lnTo>
                  <a:pt x="2156984" y="541037"/>
                </a:lnTo>
                <a:lnTo>
                  <a:pt x="2157157" y="540984"/>
                </a:lnTo>
                <a:lnTo>
                  <a:pt x="2233702" y="540984"/>
                </a:lnTo>
                <a:lnTo>
                  <a:pt x="2241282" y="538187"/>
                </a:lnTo>
                <a:lnTo>
                  <a:pt x="2266771" y="527955"/>
                </a:lnTo>
                <a:close/>
              </a:path>
              <a:path extrusionOk="0" h="794385" w="2802254">
                <a:moveTo>
                  <a:pt x="2298615" y="514421"/>
                </a:moveTo>
                <a:lnTo>
                  <a:pt x="2232322" y="514421"/>
                </a:lnTo>
                <a:lnTo>
                  <a:pt x="2195466" y="528017"/>
                </a:lnTo>
                <a:lnTo>
                  <a:pt x="2195650" y="527955"/>
                </a:lnTo>
                <a:lnTo>
                  <a:pt x="2266771" y="527955"/>
                </a:lnTo>
                <a:lnTo>
                  <a:pt x="2276869" y="523901"/>
                </a:lnTo>
                <a:lnTo>
                  <a:pt x="2298615" y="514421"/>
                </a:lnTo>
                <a:close/>
              </a:path>
              <a:path extrusionOk="0" h="794385" w="2802254">
                <a:moveTo>
                  <a:pt x="2329220" y="500400"/>
                </a:moveTo>
                <a:lnTo>
                  <a:pt x="2267234" y="500400"/>
                </a:lnTo>
                <a:lnTo>
                  <a:pt x="2232127" y="514492"/>
                </a:lnTo>
                <a:lnTo>
                  <a:pt x="2232322" y="514421"/>
                </a:lnTo>
                <a:lnTo>
                  <a:pt x="2298615" y="514421"/>
                </a:lnTo>
                <a:lnTo>
                  <a:pt x="2310780" y="509117"/>
                </a:lnTo>
                <a:lnTo>
                  <a:pt x="2329220" y="500400"/>
                </a:lnTo>
                <a:close/>
              </a:path>
              <a:path extrusionOk="0" h="794385" w="2802254">
                <a:moveTo>
                  <a:pt x="2358590" y="485910"/>
                </a:moveTo>
                <a:lnTo>
                  <a:pt x="2300451" y="485910"/>
                </a:lnTo>
                <a:lnTo>
                  <a:pt x="2267029" y="500482"/>
                </a:lnTo>
                <a:lnTo>
                  <a:pt x="2267234" y="500400"/>
                </a:lnTo>
                <a:lnTo>
                  <a:pt x="2329220" y="500400"/>
                </a:lnTo>
                <a:lnTo>
                  <a:pt x="2343072" y="493852"/>
                </a:lnTo>
                <a:lnTo>
                  <a:pt x="2358590" y="485910"/>
                </a:lnTo>
                <a:close/>
              </a:path>
              <a:path extrusionOk="0" h="794385" w="2802254">
                <a:moveTo>
                  <a:pt x="2386732" y="470974"/>
                </a:moveTo>
                <a:lnTo>
                  <a:pt x="2332037" y="470974"/>
                </a:lnTo>
                <a:lnTo>
                  <a:pt x="2300280" y="485985"/>
                </a:lnTo>
                <a:lnTo>
                  <a:pt x="2300451" y="485910"/>
                </a:lnTo>
                <a:lnTo>
                  <a:pt x="2358590" y="485910"/>
                </a:lnTo>
                <a:lnTo>
                  <a:pt x="2373807" y="478123"/>
                </a:lnTo>
                <a:lnTo>
                  <a:pt x="2386732" y="470974"/>
                </a:lnTo>
                <a:close/>
              </a:path>
              <a:path extrusionOk="0" h="794385" w="2802254">
                <a:moveTo>
                  <a:pt x="2413672" y="455606"/>
                </a:moveTo>
                <a:lnTo>
                  <a:pt x="2362055" y="455606"/>
                </a:lnTo>
                <a:lnTo>
                  <a:pt x="2331832" y="471071"/>
                </a:lnTo>
                <a:lnTo>
                  <a:pt x="2332037" y="470974"/>
                </a:lnTo>
                <a:lnTo>
                  <a:pt x="2386732" y="470974"/>
                </a:lnTo>
                <a:lnTo>
                  <a:pt x="2403048" y="461949"/>
                </a:lnTo>
                <a:lnTo>
                  <a:pt x="2413672" y="455606"/>
                </a:lnTo>
                <a:close/>
              </a:path>
              <a:path extrusionOk="0" h="794385" w="2802254">
                <a:moveTo>
                  <a:pt x="2439433" y="439825"/>
                </a:moveTo>
                <a:lnTo>
                  <a:pt x="2390570" y="439825"/>
                </a:lnTo>
                <a:lnTo>
                  <a:pt x="2361851" y="455710"/>
                </a:lnTo>
                <a:lnTo>
                  <a:pt x="2362055" y="455606"/>
                </a:lnTo>
                <a:lnTo>
                  <a:pt x="2413672" y="455606"/>
                </a:lnTo>
                <a:lnTo>
                  <a:pt x="2430852" y="445348"/>
                </a:lnTo>
                <a:lnTo>
                  <a:pt x="2439433" y="439825"/>
                </a:lnTo>
                <a:close/>
              </a:path>
              <a:path extrusionOk="0" h="794385" w="2802254">
                <a:moveTo>
                  <a:pt x="2464046" y="423649"/>
                </a:moveTo>
                <a:lnTo>
                  <a:pt x="2417646" y="423649"/>
                </a:lnTo>
                <a:lnTo>
                  <a:pt x="2390374" y="439933"/>
                </a:lnTo>
                <a:lnTo>
                  <a:pt x="2390570" y="439825"/>
                </a:lnTo>
                <a:lnTo>
                  <a:pt x="2439433" y="439825"/>
                </a:lnTo>
                <a:lnTo>
                  <a:pt x="2457279" y="428337"/>
                </a:lnTo>
                <a:lnTo>
                  <a:pt x="2464046" y="423649"/>
                </a:lnTo>
                <a:close/>
              </a:path>
              <a:path extrusionOk="0" h="794385" w="2802254">
                <a:moveTo>
                  <a:pt x="2487548" y="407095"/>
                </a:moveTo>
                <a:lnTo>
                  <a:pt x="2443350" y="407095"/>
                </a:lnTo>
                <a:lnTo>
                  <a:pt x="2417471" y="423754"/>
                </a:lnTo>
                <a:lnTo>
                  <a:pt x="2417646" y="423649"/>
                </a:lnTo>
                <a:lnTo>
                  <a:pt x="2464046" y="423649"/>
                </a:lnTo>
                <a:lnTo>
                  <a:pt x="2482391" y="410937"/>
                </a:lnTo>
                <a:lnTo>
                  <a:pt x="2487548" y="407095"/>
                </a:lnTo>
                <a:close/>
              </a:path>
              <a:path extrusionOk="0" h="794385" w="2802254">
                <a:moveTo>
                  <a:pt x="2509975" y="390183"/>
                </a:moveTo>
                <a:lnTo>
                  <a:pt x="2467745" y="390183"/>
                </a:lnTo>
                <a:lnTo>
                  <a:pt x="2443193" y="407197"/>
                </a:lnTo>
                <a:lnTo>
                  <a:pt x="2443350" y="407095"/>
                </a:lnTo>
                <a:lnTo>
                  <a:pt x="2487548" y="407095"/>
                </a:lnTo>
                <a:lnTo>
                  <a:pt x="2506247" y="393165"/>
                </a:lnTo>
                <a:lnTo>
                  <a:pt x="2509975" y="390183"/>
                </a:lnTo>
                <a:close/>
              </a:path>
              <a:path extrusionOk="0" h="794385" w="2802254">
                <a:moveTo>
                  <a:pt x="2531302" y="372926"/>
                </a:moveTo>
                <a:lnTo>
                  <a:pt x="2490897" y="372926"/>
                </a:lnTo>
                <a:lnTo>
                  <a:pt x="2467572" y="390303"/>
                </a:lnTo>
                <a:lnTo>
                  <a:pt x="2467745" y="390183"/>
                </a:lnTo>
                <a:lnTo>
                  <a:pt x="2509975" y="390183"/>
                </a:lnTo>
                <a:lnTo>
                  <a:pt x="2528989" y="374977"/>
                </a:lnTo>
                <a:lnTo>
                  <a:pt x="2531302" y="372926"/>
                </a:lnTo>
                <a:close/>
              </a:path>
              <a:path extrusionOk="0" h="794385" w="2802254">
                <a:moveTo>
                  <a:pt x="2551130" y="355343"/>
                </a:moveTo>
                <a:lnTo>
                  <a:pt x="2512871" y="355343"/>
                </a:lnTo>
                <a:lnTo>
                  <a:pt x="2512377" y="355758"/>
                </a:lnTo>
                <a:lnTo>
                  <a:pt x="2490723" y="373056"/>
                </a:lnTo>
                <a:lnTo>
                  <a:pt x="2490897" y="372926"/>
                </a:lnTo>
                <a:lnTo>
                  <a:pt x="2531302" y="372926"/>
                </a:lnTo>
                <a:lnTo>
                  <a:pt x="2551130" y="355343"/>
                </a:lnTo>
                <a:close/>
              </a:path>
              <a:path extrusionOk="0" h="794385" w="2802254">
                <a:moveTo>
                  <a:pt x="2512609" y="355553"/>
                </a:moveTo>
                <a:lnTo>
                  <a:pt x="2512352" y="355758"/>
                </a:lnTo>
                <a:lnTo>
                  <a:pt x="2512609" y="355553"/>
                </a:lnTo>
                <a:close/>
              </a:path>
              <a:path extrusionOk="0" h="794385" w="2802254">
                <a:moveTo>
                  <a:pt x="2589369" y="319110"/>
                </a:moveTo>
                <a:lnTo>
                  <a:pt x="2553705" y="319110"/>
                </a:lnTo>
                <a:lnTo>
                  <a:pt x="2553097" y="319688"/>
                </a:lnTo>
                <a:lnTo>
                  <a:pt x="2512609" y="355553"/>
                </a:lnTo>
                <a:lnTo>
                  <a:pt x="2512871" y="355343"/>
                </a:lnTo>
                <a:lnTo>
                  <a:pt x="2551130" y="355343"/>
                </a:lnTo>
                <a:lnTo>
                  <a:pt x="2570872" y="337836"/>
                </a:lnTo>
                <a:lnTo>
                  <a:pt x="2589369" y="319110"/>
                </a:lnTo>
                <a:close/>
              </a:path>
              <a:path extrusionOk="0" h="794385" w="2802254">
                <a:moveTo>
                  <a:pt x="2553403" y="319378"/>
                </a:moveTo>
                <a:lnTo>
                  <a:pt x="2553054" y="319688"/>
                </a:lnTo>
                <a:lnTo>
                  <a:pt x="2553403" y="319378"/>
                </a:lnTo>
                <a:close/>
              </a:path>
              <a:path extrusionOk="0" h="794385" w="2802254">
                <a:moveTo>
                  <a:pt x="2553705" y="319110"/>
                </a:moveTo>
                <a:lnTo>
                  <a:pt x="2553403" y="319378"/>
                </a:lnTo>
                <a:lnTo>
                  <a:pt x="2553097" y="319688"/>
                </a:lnTo>
                <a:lnTo>
                  <a:pt x="2553705" y="319110"/>
                </a:lnTo>
                <a:close/>
              </a:path>
              <a:path extrusionOk="0" h="794385" w="2802254">
                <a:moveTo>
                  <a:pt x="2624098" y="281895"/>
                </a:moveTo>
                <a:lnTo>
                  <a:pt x="2590427" y="281895"/>
                </a:lnTo>
                <a:lnTo>
                  <a:pt x="2589891" y="282473"/>
                </a:lnTo>
                <a:lnTo>
                  <a:pt x="2553403" y="319378"/>
                </a:lnTo>
                <a:lnTo>
                  <a:pt x="2553705" y="319110"/>
                </a:lnTo>
                <a:lnTo>
                  <a:pt x="2589369" y="319110"/>
                </a:lnTo>
                <a:lnTo>
                  <a:pt x="2608775" y="299464"/>
                </a:lnTo>
                <a:lnTo>
                  <a:pt x="2624098" y="281895"/>
                </a:lnTo>
                <a:close/>
              </a:path>
              <a:path extrusionOk="0" h="794385" w="2802254">
                <a:moveTo>
                  <a:pt x="2590154" y="282172"/>
                </a:moveTo>
                <a:lnTo>
                  <a:pt x="2589857" y="282473"/>
                </a:lnTo>
                <a:lnTo>
                  <a:pt x="2590154" y="282172"/>
                </a:lnTo>
                <a:close/>
              </a:path>
              <a:path extrusionOk="0" h="794385" w="2802254">
                <a:moveTo>
                  <a:pt x="2655874" y="243679"/>
                </a:moveTo>
                <a:lnTo>
                  <a:pt x="2623724" y="243679"/>
                </a:lnTo>
                <a:lnTo>
                  <a:pt x="2623270" y="244231"/>
                </a:lnTo>
                <a:lnTo>
                  <a:pt x="2590154" y="282172"/>
                </a:lnTo>
                <a:lnTo>
                  <a:pt x="2590427" y="281895"/>
                </a:lnTo>
                <a:lnTo>
                  <a:pt x="2624098" y="281895"/>
                </a:lnTo>
                <a:lnTo>
                  <a:pt x="2643102" y="260104"/>
                </a:lnTo>
                <a:lnTo>
                  <a:pt x="2655874" y="243679"/>
                </a:lnTo>
                <a:close/>
              </a:path>
              <a:path extrusionOk="0" h="794385" w="2802254">
                <a:moveTo>
                  <a:pt x="2623484" y="243955"/>
                </a:moveTo>
                <a:lnTo>
                  <a:pt x="2623244" y="244231"/>
                </a:lnTo>
                <a:lnTo>
                  <a:pt x="2623484" y="243955"/>
                </a:lnTo>
                <a:close/>
              </a:path>
              <a:path extrusionOk="0" h="794385" w="2802254">
                <a:moveTo>
                  <a:pt x="2685120" y="204579"/>
                </a:moveTo>
                <a:lnTo>
                  <a:pt x="2654105" y="204579"/>
                </a:lnTo>
                <a:lnTo>
                  <a:pt x="2653736" y="205078"/>
                </a:lnTo>
                <a:lnTo>
                  <a:pt x="2623484" y="243955"/>
                </a:lnTo>
                <a:lnTo>
                  <a:pt x="2623724" y="243679"/>
                </a:lnTo>
                <a:lnTo>
                  <a:pt x="2655874" y="243679"/>
                </a:lnTo>
                <a:lnTo>
                  <a:pt x="2674346" y="219925"/>
                </a:lnTo>
                <a:lnTo>
                  <a:pt x="2685120" y="204579"/>
                </a:lnTo>
                <a:close/>
              </a:path>
              <a:path extrusionOk="0" h="794385" w="2802254">
                <a:moveTo>
                  <a:pt x="2653908" y="204832"/>
                </a:moveTo>
                <a:lnTo>
                  <a:pt x="2653717" y="205078"/>
                </a:lnTo>
                <a:lnTo>
                  <a:pt x="2653908" y="204832"/>
                </a:lnTo>
                <a:close/>
              </a:path>
              <a:path extrusionOk="0" h="794385" w="2802254">
                <a:moveTo>
                  <a:pt x="2712263" y="164711"/>
                </a:moveTo>
                <a:lnTo>
                  <a:pt x="2682073" y="164711"/>
                </a:lnTo>
                <a:lnTo>
                  <a:pt x="2653908" y="204832"/>
                </a:lnTo>
                <a:lnTo>
                  <a:pt x="2654105" y="204579"/>
                </a:lnTo>
                <a:lnTo>
                  <a:pt x="2685120" y="204579"/>
                </a:lnTo>
                <a:lnTo>
                  <a:pt x="2703009" y="179095"/>
                </a:lnTo>
                <a:lnTo>
                  <a:pt x="2712263" y="164711"/>
                </a:lnTo>
                <a:close/>
              </a:path>
              <a:path extrusionOk="0" h="794385" w="2802254">
                <a:moveTo>
                  <a:pt x="2737745" y="124198"/>
                </a:moveTo>
                <a:lnTo>
                  <a:pt x="2708125" y="124198"/>
                </a:lnTo>
                <a:lnTo>
                  <a:pt x="2681914" y="164938"/>
                </a:lnTo>
                <a:lnTo>
                  <a:pt x="2682073" y="164711"/>
                </a:lnTo>
                <a:lnTo>
                  <a:pt x="2712263" y="164711"/>
                </a:lnTo>
                <a:lnTo>
                  <a:pt x="2729593" y="137775"/>
                </a:lnTo>
                <a:lnTo>
                  <a:pt x="2737745" y="124198"/>
                </a:lnTo>
                <a:close/>
              </a:path>
              <a:path extrusionOk="0" h="794385" w="2802254">
                <a:moveTo>
                  <a:pt x="2761929" y="83164"/>
                </a:moveTo>
                <a:lnTo>
                  <a:pt x="2732756" y="83164"/>
                </a:lnTo>
                <a:lnTo>
                  <a:pt x="2708028" y="124348"/>
                </a:lnTo>
                <a:lnTo>
                  <a:pt x="2708125" y="124198"/>
                </a:lnTo>
                <a:lnTo>
                  <a:pt x="2737745" y="124198"/>
                </a:lnTo>
                <a:lnTo>
                  <a:pt x="2754618" y="96097"/>
                </a:lnTo>
                <a:lnTo>
                  <a:pt x="2761929" y="83164"/>
                </a:lnTo>
                <a:close/>
              </a:path>
              <a:path extrusionOk="0" h="794385" w="2802254">
                <a:moveTo>
                  <a:pt x="2779769" y="0"/>
                </a:moveTo>
                <a:lnTo>
                  <a:pt x="2732664" y="83317"/>
                </a:lnTo>
                <a:lnTo>
                  <a:pt x="2732756" y="83164"/>
                </a:lnTo>
                <a:lnTo>
                  <a:pt x="2761929" y="83164"/>
                </a:lnTo>
                <a:lnTo>
                  <a:pt x="2801880" y="12500"/>
                </a:lnTo>
                <a:lnTo>
                  <a:pt x="2779769"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65" name="Google Shape;3165;p111"/>
          <p:cNvSpPr/>
          <p:nvPr/>
        </p:nvSpPr>
        <p:spPr>
          <a:xfrm>
            <a:off x="2397126" y="1312143"/>
            <a:ext cx="1818639" cy="1215390"/>
          </a:xfrm>
          <a:custGeom>
            <a:rect b="b" l="l" r="r" t="t"/>
            <a:pathLst>
              <a:path extrusionOk="0" h="1215389" w="1818639">
                <a:moveTo>
                  <a:pt x="1755084" y="1054996"/>
                </a:moveTo>
                <a:lnTo>
                  <a:pt x="1729074" y="1054996"/>
                </a:lnTo>
                <a:lnTo>
                  <a:pt x="1692616" y="1209056"/>
                </a:lnTo>
                <a:lnTo>
                  <a:pt x="1717333" y="1214906"/>
                </a:lnTo>
                <a:lnTo>
                  <a:pt x="1753814" y="1060752"/>
                </a:lnTo>
                <a:lnTo>
                  <a:pt x="1755084" y="1054996"/>
                </a:lnTo>
                <a:close/>
              </a:path>
              <a:path extrusionOk="0" h="1215389" w="1818639">
                <a:moveTo>
                  <a:pt x="1771762" y="978947"/>
                </a:moveTo>
                <a:lnTo>
                  <a:pt x="1745856" y="978947"/>
                </a:lnTo>
                <a:lnTo>
                  <a:pt x="1729049" y="1055103"/>
                </a:lnTo>
                <a:lnTo>
                  <a:pt x="1755084" y="1054996"/>
                </a:lnTo>
                <a:lnTo>
                  <a:pt x="1770684" y="984304"/>
                </a:lnTo>
                <a:lnTo>
                  <a:pt x="1771762" y="978947"/>
                </a:lnTo>
                <a:close/>
              </a:path>
              <a:path extrusionOk="0" h="1215389" w="1818639">
                <a:moveTo>
                  <a:pt x="1786725" y="903895"/>
                </a:moveTo>
                <a:lnTo>
                  <a:pt x="1760947" y="903895"/>
                </a:lnTo>
                <a:lnTo>
                  <a:pt x="1745839" y="979025"/>
                </a:lnTo>
                <a:lnTo>
                  <a:pt x="1771762" y="978947"/>
                </a:lnTo>
                <a:lnTo>
                  <a:pt x="1785881" y="908742"/>
                </a:lnTo>
                <a:lnTo>
                  <a:pt x="1786725" y="903895"/>
                </a:lnTo>
                <a:close/>
              </a:path>
              <a:path extrusionOk="0" h="1215389" w="1818639">
                <a:moveTo>
                  <a:pt x="1799418" y="830205"/>
                </a:moveTo>
                <a:lnTo>
                  <a:pt x="1773781" y="830205"/>
                </a:lnTo>
                <a:lnTo>
                  <a:pt x="1760915" y="904056"/>
                </a:lnTo>
                <a:lnTo>
                  <a:pt x="1760947" y="903895"/>
                </a:lnTo>
                <a:lnTo>
                  <a:pt x="1786725" y="903895"/>
                </a:lnTo>
                <a:lnTo>
                  <a:pt x="1798840" y="834351"/>
                </a:lnTo>
                <a:lnTo>
                  <a:pt x="1799418" y="830205"/>
                </a:lnTo>
                <a:close/>
              </a:path>
              <a:path extrusionOk="0" h="1215389" w="1818639">
                <a:moveTo>
                  <a:pt x="1809303" y="758206"/>
                </a:moveTo>
                <a:lnTo>
                  <a:pt x="1783800" y="758206"/>
                </a:lnTo>
                <a:lnTo>
                  <a:pt x="1773742" y="830425"/>
                </a:lnTo>
                <a:lnTo>
                  <a:pt x="1773781" y="830205"/>
                </a:lnTo>
                <a:lnTo>
                  <a:pt x="1799418" y="830205"/>
                </a:lnTo>
                <a:lnTo>
                  <a:pt x="1808995" y="761436"/>
                </a:lnTo>
                <a:lnTo>
                  <a:pt x="1809303" y="758206"/>
                </a:lnTo>
                <a:close/>
              </a:path>
              <a:path extrusionOk="0" h="1215389" w="1818639">
                <a:moveTo>
                  <a:pt x="1815855" y="688230"/>
                </a:moveTo>
                <a:lnTo>
                  <a:pt x="1790452" y="688230"/>
                </a:lnTo>
                <a:lnTo>
                  <a:pt x="1790405" y="688917"/>
                </a:lnTo>
                <a:lnTo>
                  <a:pt x="1783760" y="758493"/>
                </a:lnTo>
                <a:lnTo>
                  <a:pt x="1783800" y="758206"/>
                </a:lnTo>
                <a:lnTo>
                  <a:pt x="1809303" y="758206"/>
                </a:lnTo>
                <a:lnTo>
                  <a:pt x="1815771" y="690295"/>
                </a:lnTo>
                <a:lnTo>
                  <a:pt x="1815855" y="688230"/>
                </a:lnTo>
                <a:close/>
              </a:path>
              <a:path extrusionOk="0" h="1215389" w="1818639">
                <a:moveTo>
                  <a:pt x="1790419" y="688579"/>
                </a:moveTo>
                <a:lnTo>
                  <a:pt x="1790386" y="688917"/>
                </a:lnTo>
                <a:lnTo>
                  <a:pt x="1790419" y="688579"/>
                </a:lnTo>
                <a:close/>
              </a:path>
              <a:path extrusionOk="0" h="1215389" w="1818639">
                <a:moveTo>
                  <a:pt x="1818577" y="620615"/>
                </a:moveTo>
                <a:lnTo>
                  <a:pt x="1793190" y="620615"/>
                </a:lnTo>
                <a:lnTo>
                  <a:pt x="1793180" y="621231"/>
                </a:lnTo>
                <a:lnTo>
                  <a:pt x="1790419" y="688579"/>
                </a:lnTo>
                <a:lnTo>
                  <a:pt x="1790452" y="688230"/>
                </a:lnTo>
                <a:lnTo>
                  <a:pt x="1815855" y="688230"/>
                </a:lnTo>
                <a:lnTo>
                  <a:pt x="1818582" y="621343"/>
                </a:lnTo>
                <a:lnTo>
                  <a:pt x="1818577" y="620615"/>
                </a:lnTo>
                <a:close/>
              </a:path>
              <a:path extrusionOk="0" h="1215389" w="1818639">
                <a:moveTo>
                  <a:pt x="1793177" y="620923"/>
                </a:moveTo>
                <a:lnTo>
                  <a:pt x="1793165" y="621231"/>
                </a:lnTo>
                <a:lnTo>
                  <a:pt x="1793177" y="620923"/>
                </a:lnTo>
                <a:close/>
              </a:path>
              <a:path extrusionOk="0" h="1215389" w="1818639">
                <a:moveTo>
                  <a:pt x="1818324" y="588013"/>
                </a:moveTo>
                <a:lnTo>
                  <a:pt x="1792923" y="588013"/>
                </a:lnTo>
                <a:lnTo>
                  <a:pt x="1792936" y="588481"/>
                </a:lnTo>
                <a:lnTo>
                  <a:pt x="1793177" y="620923"/>
                </a:lnTo>
                <a:lnTo>
                  <a:pt x="1793190" y="620615"/>
                </a:lnTo>
                <a:lnTo>
                  <a:pt x="1818577" y="620615"/>
                </a:lnTo>
                <a:lnTo>
                  <a:pt x="1818324" y="588013"/>
                </a:lnTo>
                <a:close/>
              </a:path>
              <a:path extrusionOk="0" h="1215389" w="1818639">
                <a:moveTo>
                  <a:pt x="1792925" y="588234"/>
                </a:moveTo>
                <a:lnTo>
                  <a:pt x="1792927" y="588481"/>
                </a:lnTo>
                <a:lnTo>
                  <a:pt x="1792925" y="588234"/>
                </a:lnTo>
                <a:close/>
              </a:path>
              <a:path extrusionOk="0" h="1215389" w="1818639">
                <a:moveTo>
                  <a:pt x="1816911" y="555937"/>
                </a:moveTo>
                <a:lnTo>
                  <a:pt x="1791486" y="555937"/>
                </a:lnTo>
                <a:lnTo>
                  <a:pt x="1791519" y="556451"/>
                </a:lnTo>
                <a:lnTo>
                  <a:pt x="1792925" y="588234"/>
                </a:lnTo>
                <a:lnTo>
                  <a:pt x="1792923" y="588013"/>
                </a:lnTo>
                <a:lnTo>
                  <a:pt x="1818324" y="588013"/>
                </a:lnTo>
                <a:lnTo>
                  <a:pt x="1818321" y="587583"/>
                </a:lnTo>
                <a:lnTo>
                  <a:pt x="1816911" y="555937"/>
                </a:lnTo>
                <a:close/>
              </a:path>
              <a:path extrusionOk="0" h="1215389" w="1818639">
                <a:moveTo>
                  <a:pt x="1791497" y="556203"/>
                </a:moveTo>
                <a:lnTo>
                  <a:pt x="1791509" y="556451"/>
                </a:lnTo>
                <a:lnTo>
                  <a:pt x="1791497" y="556203"/>
                </a:lnTo>
                <a:close/>
              </a:path>
              <a:path extrusionOk="0" h="1215389" w="1818639">
                <a:moveTo>
                  <a:pt x="1814297" y="524621"/>
                </a:moveTo>
                <a:lnTo>
                  <a:pt x="1788805" y="524621"/>
                </a:lnTo>
                <a:lnTo>
                  <a:pt x="1788864" y="525183"/>
                </a:lnTo>
                <a:lnTo>
                  <a:pt x="1791497" y="556203"/>
                </a:lnTo>
                <a:lnTo>
                  <a:pt x="1791486" y="555937"/>
                </a:lnTo>
                <a:lnTo>
                  <a:pt x="1816911" y="555937"/>
                </a:lnTo>
                <a:lnTo>
                  <a:pt x="1816849" y="554549"/>
                </a:lnTo>
                <a:lnTo>
                  <a:pt x="1814297" y="524621"/>
                </a:lnTo>
                <a:close/>
              </a:path>
              <a:path extrusionOk="0" h="1215389" w="1818639">
                <a:moveTo>
                  <a:pt x="1788830" y="524920"/>
                </a:moveTo>
                <a:lnTo>
                  <a:pt x="1788853" y="525183"/>
                </a:lnTo>
                <a:lnTo>
                  <a:pt x="1788830" y="524920"/>
                </a:lnTo>
                <a:close/>
              </a:path>
              <a:path extrusionOk="0" h="1215389" w="1818639">
                <a:moveTo>
                  <a:pt x="1810431" y="494107"/>
                </a:moveTo>
                <a:lnTo>
                  <a:pt x="1784817" y="494107"/>
                </a:lnTo>
                <a:lnTo>
                  <a:pt x="1784912" y="494717"/>
                </a:lnTo>
                <a:lnTo>
                  <a:pt x="1788830" y="524920"/>
                </a:lnTo>
                <a:lnTo>
                  <a:pt x="1788805" y="524621"/>
                </a:lnTo>
                <a:lnTo>
                  <a:pt x="1814297" y="524621"/>
                </a:lnTo>
                <a:lnTo>
                  <a:pt x="1814089" y="522182"/>
                </a:lnTo>
                <a:lnTo>
                  <a:pt x="1810431" y="494107"/>
                </a:lnTo>
                <a:close/>
              </a:path>
              <a:path extrusionOk="0" h="1215389" w="1818639">
                <a:moveTo>
                  <a:pt x="1784855" y="494398"/>
                </a:moveTo>
                <a:lnTo>
                  <a:pt x="1784896" y="494717"/>
                </a:lnTo>
                <a:lnTo>
                  <a:pt x="1784855" y="494398"/>
                </a:lnTo>
                <a:close/>
              </a:path>
              <a:path extrusionOk="0" h="1215389" w="1818639">
                <a:moveTo>
                  <a:pt x="1805269" y="464435"/>
                </a:moveTo>
                <a:lnTo>
                  <a:pt x="1779460" y="464435"/>
                </a:lnTo>
                <a:lnTo>
                  <a:pt x="1779596" y="465093"/>
                </a:lnTo>
                <a:lnTo>
                  <a:pt x="1784855" y="494398"/>
                </a:lnTo>
                <a:lnTo>
                  <a:pt x="1784817" y="494107"/>
                </a:lnTo>
                <a:lnTo>
                  <a:pt x="1810431" y="494107"/>
                </a:lnTo>
                <a:lnTo>
                  <a:pt x="1809964" y="490520"/>
                </a:lnTo>
                <a:lnTo>
                  <a:pt x="1805269" y="464435"/>
                </a:lnTo>
                <a:close/>
              </a:path>
              <a:path extrusionOk="0" h="1215389" w="1818639">
                <a:moveTo>
                  <a:pt x="1779521" y="464776"/>
                </a:moveTo>
                <a:lnTo>
                  <a:pt x="1779578" y="465093"/>
                </a:lnTo>
                <a:lnTo>
                  <a:pt x="1779521" y="464776"/>
                </a:lnTo>
                <a:close/>
              </a:path>
              <a:path extrusionOk="0" h="1215389" w="1818639">
                <a:moveTo>
                  <a:pt x="1798763" y="435644"/>
                </a:moveTo>
                <a:lnTo>
                  <a:pt x="1772671" y="435644"/>
                </a:lnTo>
                <a:lnTo>
                  <a:pt x="1772856" y="436345"/>
                </a:lnTo>
                <a:lnTo>
                  <a:pt x="1779521" y="464776"/>
                </a:lnTo>
                <a:lnTo>
                  <a:pt x="1779460" y="464435"/>
                </a:lnTo>
                <a:lnTo>
                  <a:pt x="1805269" y="464435"/>
                </a:lnTo>
                <a:lnTo>
                  <a:pt x="1804399" y="459604"/>
                </a:lnTo>
                <a:lnTo>
                  <a:pt x="1798763" y="435644"/>
                </a:lnTo>
                <a:close/>
              </a:path>
              <a:path extrusionOk="0" h="1215389" w="1818639">
                <a:moveTo>
                  <a:pt x="1772756" y="436009"/>
                </a:moveTo>
                <a:lnTo>
                  <a:pt x="1772835" y="436345"/>
                </a:lnTo>
                <a:lnTo>
                  <a:pt x="1772756" y="436009"/>
                </a:lnTo>
                <a:close/>
              </a:path>
              <a:path extrusionOk="0" h="1215389" w="1818639">
                <a:moveTo>
                  <a:pt x="1790879" y="407770"/>
                </a:moveTo>
                <a:lnTo>
                  <a:pt x="1764386" y="407770"/>
                </a:lnTo>
                <a:lnTo>
                  <a:pt x="1764630" y="408510"/>
                </a:lnTo>
                <a:lnTo>
                  <a:pt x="1772756" y="436009"/>
                </a:lnTo>
                <a:lnTo>
                  <a:pt x="1772671" y="435644"/>
                </a:lnTo>
                <a:lnTo>
                  <a:pt x="1798763" y="435644"/>
                </a:lnTo>
                <a:lnTo>
                  <a:pt x="1797312" y="429475"/>
                </a:lnTo>
                <a:lnTo>
                  <a:pt x="1790879" y="407770"/>
                </a:lnTo>
                <a:close/>
              </a:path>
              <a:path extrusionOk="0" h="1215389" w="1818639">
                <a:moveTo>
                  <a:pt x="1764500" y="408152"/>
                </a:moveTo>
                <a:lnTo>
                  <a:pt x="1764606" y="408510"/>
                </a:lnTo>
                <a:lnTo>
                  <a:pt x="1764500" y="408152"/>
                </a:lnTo>
                <a:close/>
              </a:path>
              <a:path extrusionOk="0" h="1215389" w="1818639">
                <a:moveTo>
                  <a:pt x="1781582" y="380847"/>
                </a:moveTo>
                <a:lnTo>
                  <a:pt x="1754546" y="380847"/>
                </a:lnTo>
                <a:lnTo>
                  <a:pt x="1754856" y="381618"/>
                </a:lnTo>
                <a:lnTo>
                  <a:pt x="1764500" y="408152"/>
                </a:lnTo>
                <a:lnTo>
                  <a:pt x="1764386" y="407770"/>
                </a:lnTo>
                <a:lnTo>
                  <a:pt x="1790879" y="407770"/>
                </a:lnTo>
                <a:lnTo>
                  <a:pt x="1788628" y="400176"/>
                </a:lnTo>
                <a:lnTo>
                  <a:pt x="1781582" y="380847"/>
                </a:lnTo>
                <a:close/>
              </a:path>
              <a:path extrusionOk="0" h="1215389" w="1818639">
                <a:moveTo>
                  <a:pt x="1754689" y="381239"/>
                </a:moveTo>
                <a:lnTo>
                  <a:pt x="1754827" y="381618"/>
                </a:lnTo>
                <a:lnTo>
                  <a:pt x="1754689" y="381239"/>
                </a:lnTo>
                <a:close/>
              </a:path>
              <a:path extrusionOk="0" h="1215389" w="1818639">
                <a:moveTo>
                  <a:pt x="1754546" y="380847"/>
                </a:moveTo>
                <a:lnTo>
                  <a:pt x="1754689" y="381239"/>
                </a:lnTo>
                <a:lnTo>
                  <a:pt x="1754856" y="381618"/>
                </a:lnTo>
                <a:lnTo>
                  <a:pt x="1754546" y="380847"/>
                </a:lnTo>
                <a:close/>
              </a:path>
              <a:path extrusionOk="0" h="1215389" w="1818639">
                <a:moveTo>
                  <a:pt x="1770843" y="354907"/>
                </a:moveTo>
                <a:lnTo>
                  <a:pt x="1743086" y="354907"/>
                </a:lnTo>
                <a:lnTo>
                  <a:pt x="1743467" y="355697"/>
                </a:lnTo>
                <a:lnTo>
                  <a:pt x="1754689" y="381239"/>
                </a:lnTo>
                <a:lnTo>
                  <a:pt x="1754546" y="380847"/>
                </a:lnTo>
                <a:lnTo>
                  <a:pt x="1781582" y="380847"/>
                </a:lnTo>
                <a:lnTo>
                  <a:pt x="1778267" y="371756"/>
                </a:lnTo>
                <a:lnTo>
                  <a:pt x="1770843" y="354907"/>
                </a:lnTo>
                <a:close/>
              </a:path>
              <a:path extrusionOk="0" h="1215389" w="1818639">
                <a:moveTo>
                  <a:pt x="1743264" y="355311"/>
                </a:moveTo>
                <a:lnTo>
                  <a:pt x="1743434" y="355697"/>
                </a:lnTo>
                <a:lnTo>
                  <a:pt x="1743264" y="355311"/>
                </a:lnTo>
                <a:close/>
              </a:path>
              <a:path extrusionOk="0" h="1215389" w="1818639">
                <a:moveTo>
                  <a:pt x="1743086" y="354907"/>
                </a:moveTo>
                <a:lnTo>
                  <a:pt x="1743264" y="355311"/>
                </a:lnTo>
                <a:lnTo>
                  <a:pt x="1743467" y="355697"/>
                </a:lnTo>
                <a:lnTo>
                  <a:pt x="1743086" y="354907"/>
                </a:lnTo>
                <a:close/>
              </a:path>
              <a:path extrusionOk="0" h="1215389" w="1818639">
                <a:moveTo>
                  <a:pt x="1758641" y="329979"/>
                </a:moveTo>
                <a:lnTo>
                  <a:pt x="1729943" y="329979"/>
                </a:lnTo>
                <a:lnTo>
                  <a:pt x="1730397" y="330774"/>
                </a:lnTo>
                <a:lnTo>
                  <a:pt x="1743264" y="355311"/>
                </a:lnTo>
                <a:lnTo>
                  <a:pt x="1743086" y="354907"/>
                </a:lnTo>
                <a:lnTo>
                  <a:pt x="1770843" y="354907"/>
                </a:lnTo>
                <a:lnTo>
                  <a:pt x="1766153" y="344263"/>
                </a:lnTo>
                <a:lnTo>
                  <a:pt x="1758641" y="329979"/>
                </a:lnTo>
                <a:close/>
              </a:path>
              <a:path extrusionOk="0" h="1215389" w="1818639">
                <a:moveTo>
                  <a:pt x="1730160" y="330392"/>
                </a:moveTo>
                <a:lnTo>
                  <a:pt x="1730361" y="330774"/>
                </a:lnTo>
                <a:lnTo>
                  <a:pt x="1730160" y="330392"/>
                </a:lnTo>
                <a:close/>
              </a:path>
              <a:path extrusionOk="0" h="1215389" w="1818639">
                <a:moveTo>
                  <a:pt x="1729943" y="329979"/>
                </a:moveTo>
                <a:lnTo>
                  <a:pt x="1730160" y="330392"/>
                </a:lnTo>
                <a:lnTo>
                  <a:pt x="1730397" y="330774"/>
                </a:lnTo>
                <a:lnTo>
                  <a:pt x="1729943" y="329979"/>
                </a:lnTo>
                <a:close/>
              </a:path>
              <a:path extrusionOk="0" h="1215389" w="1818639">
                <a:moveTo>
                  <a:pt x="1744958" y="306086"/>
                </a:moveTo>
                <a:lnTo>
                  <a:pt x="1715048" y="306086"/>
                </a:lnTo>
                <a:lnTo>
                  <a:pt x="1715576" y="306870"/>
                </a:lnTo>
                <a:lnTo>
                  <a:pt x="1730160" y="330392"/>
                </a:lnTo>
                <a:lnTo>
                  <a:pt x="1729943" y="329979"/>
                </a:lnTo>
                <a:lnTo>
                  <a:pt x="1758641" y="329979"/>
                </a:lnTo>
                <a:lnTo>
                  <a:pt x="1752211" y="317751"/>
                </a:lnTo>
                <a:lnTo>
                  <a:pt x="1744958" y="306086"/>
                </a:lnTo>
                <a:close/>
              </a:path>
              <a:path extrusionOk="0" h="1215389" w="1818639">
                <a:moveTo>
                  <a:pt x="1715300" y="306490"/>
                </a:moveTo>
                <a:lnTo>
                  <a:pt x="1715535" y="306870"/>
                </a:lnTo>
                <a:lnTo>
                  <a:pt x="1715300" y="306490"/>
                </a:lnTo>
                <a:close/>
              </a:path>
              <a:path extrusionOk="0" h="1215389" w="1818639">
                <a:moveTo>
                  <a:pt x="1715048" y="306086"/>
                </a:moveTo>
                <a:lnTo>
                  <a:pt x="1715300" y="306490"/>
                </a:lnTo>
                <a:lnTo>
                  <a:pt x="1715576" y="306870"/>
                </a:lnTo>
                <a:lnTo>
                  <a:pt x="1715048" y="306086"/>
                </a:lnTo>
                <a:close/>
              </a:path>
              <a:path extrusionOk="0" h="1215389" w="1818639">
                <a:moveTo>
                  <a:pt x="1729782" y="283253"/>
                </a:moveTo>
                <a:lnTo>
                  <a:pt x="1698331" y="283253"/>
                </a:lnTo>
                <a:lnTo>
                  <a:pt x="1698929" y="284010"/>
                </a:lnTo>
                <a:lnTo>
                  <a:pt x="1715300" y="306490"/>
                </a:lnTo>
                <a:lnTo>
                  <a:pt x="1715048" y="306086"/>
                </a:lnTo>
                <a:lnTo>
                  <a:pt x="1744958" y="306086"/>
                </a:lnTo>
                <a:lnTo>
                  <a:pt x="1736369" y="292272"/>
                </a:lnTo>
                <a:lnTo>
                  <a:pt x="1729782" y="283253"/>
                </a:lnTo>
                <a:close/>
              </a:path>
              <a:path extrusionOk="0" h="1215389" w="1818639">
                <a:moveTo>
                  <a:pt x="1698615" y="283641"/>
                </a:moveTo>
                <a:lnTo>
                  <a:pt x="1698884" y="284010"/>
                </a:lnTo>
                <a:lnTo>
                  <a:pt x="1698615" y="283641"/>
                </a:lnTo>
                <a:close/>
              </a:path>
              <a:path extrusionOk="0" h="1215389" w="1818639">
                <a:moveTo>
                  <a:pt x="1698331" y="283253"/>
                </a:moveTo>
                <a:lnTo>
                  <a:pt x="1698615" y="283641"/>
                </a:lnTo>
                <a:lnTo>
                  <a:pt x="1698929" y="284010"/>
                </a:lnTo>
                <a:lnTo>
                  <a:pt x="1698331" y="283253"/>
                </a:lnTo>
                <a:close/>
              </a:path>
              <a:path extrusionOk="0" h="1215389" w="1818639">
                <a:moveTo>
                  <a:pt x="1713113" y="261504"/>
                </a:moveTo>
                <a:lnTo>
                  <a:pt x="1679718" y="261504"/>
                </a:lnTo>
                <a:lnTo>
                  <a:pt x="1680375" y="262216"/>
                </a:lnTo>
                <a:lnTo>
                  <a:pt x="1698615" y="283641"/>
                </a:lnTo>
                <a:lnTo>
                  <a:pt x="1698331" y="283253"/>
                </a:lnTo>
                <a:lnTo>
                  <a:pt x="1729782" y="283253"/>
                </a:lnTo>
                <a:lnTo>
                  <a:pt x="1718560" y="267884"/>
                </a:lnTo>
                <a:lnTo>
                  <a:pt x="1713113" y="261504"/>
                </a:lnTo>
                <a:close/>
              </a:path>
              <a:path extrusionOk="0" h="1215389" w="1818639">
                <a:moveTo>
                  <a:pt x="1680034" y="261874"/>
                </a:moveTo>
                <a:lnTo>
                  <a:pt x="1680326" y="262216"/>
                </a:lnTo>
                <a:lnTo>
                  <a:pt x="1680034" y="261874"/>
                </a:lnTo>
                <a:close/>
              </a:path>
              <a:path extrusionOk="0" h="1215389" w="1818639">
                <a:moveTo>
                  <a:pt x="1679718" y="261504"/>
                </a:moveTo>
                <a:lnTo>
                  <a:pt x="1680034" y="261874"/>
                </a:lnTo>
                <a:lnTo>
                  <a:pt x="1680375" y="262216"/>
                </a:lnTo>
                <a:lnTo>
                  <a:pt x="1679718" y="261504"/>
                </a:lnTo>
                <a:close/>
              </a:path>
              <a:path extrusionOk="0" h="1215389" w="1818639">
                <a:moveTo>
                  <a:pt x="1694958" y="240861"/>
                </a:moveTo>
                <a:lnTo>
                  <a:pt x="1659128" y="240861"/>
                </a:lnTo>
                <a:lnTo>
                  <a:pt x="1659831" y="241517"/>
                </a:lnTo>
                <a:lnTo>
                  <a:pt x="1680034" y="261874"/>
                </a:lnTo>
                <a:lnTo>
                  <a:pt x="1679718" y="261504"/>
                </a:lnTo>
                <a:lnTo>
                  <a:pt x="1713113" y="261504"/>
                </a:lnTo>
                <a:lnTo>
                  <a:pt x="1698722" y="244645"/>
                </a:lnTo>
                <a:lnTo>
                  <a:pt x="1694958" y="240861"/>
                </a:lnTo>
                <a:close/>
              </a:path>
              <a:path extrusionOk="0" h="1215389" w="1818639">
                <a:moveTo>
                  <a:pt x="1659465" y="241201"/>
                </a:moveTo>
                <a:lnTo>
                  <a:pt x="1659780" y="241517"/>
                </a:lnTo>
                <a:lnTo>
                  <a:pt x="1659465" y="241201"/>
                </a:lnTo>
                <a:close/>
              </a:path>
              <a:path extrusionOk="0" h="1215389" w="1818639">
                <a:moveTo>
                  <a:pt x="1659128" y="240861"/>
                </a:moveTo>
                <a:lnTo>
                  <a:pt x="1659465" y="241201"/>
                </a:lnTo>
                <a:lnTo>
                  <a:pt x="1659831" y="241517"/>
                </a:lnTo>
                <a:lnTo>
                  <a:pt x="1659128" y="240861"/>
                </a:lnTo>
                <a:close/>
              </a:path>
              <a:path extrusionOk="0" h="1215389" w="1818639">
                <a:moveTo>
                  <a:pt x="1675343" y="221353"/>
                </a:moveTo>
                <a:lnTo>
                  <a:pt x="1636478" y="221353"/>
                </a:lnTo>
                <a:lnTo>
                  <a:pt x="1637212" y="221941"/>
                </a:lnTo>
                <a:lnTo>
                  <a:pt x="1659465" y="241201"/>
                </a:lnTo>
                <a:lnTo>
                  <a:pt x="1659128" y="240861"/>
                </a:lnTo>
                <a:lnTo>
                  <a:pt x="1694958" y="240861"/>
                </a:lnTo>
                <a:lnTo>
                  <a:pt x="1676794" y="222606"/>
                </a:lnTo>
                <a:lnTo>
                  <a:pt x="1675343" y="221353"/>
                </a:lnTo>
                <a:close/>
              </a:path>
              <a:path extrusionOk="0" h="1215389" w="1818639">
                <a:moveTo>
                  <a:pt x="1636836" y="221662"/>
                </a:moveTo>
                <a:lnTo>
                  <a:pt x="1637159" y="221941"/>
                </a:lnTo>
                <a:lnTo>
                  <a:pt x="1636836" y="221662"/>
                </a:lnTo>
                <a:close/>
              </a:path>
              <a:path extrusionOk="0" h="1215389" w="1818639">
                <a:moveTo>
                  <a:pt x="1636478" y="221353"/>
                </a:moveTo>
                <a:lnTo>
                  <a:pt x="1636836" y="221662"/>
                </a:lnTo>
                <a:lnTo>
                  <a:pt x="1637212" y="221941"/>
                </a:lnTo>
                <a:lnTo>
                  <a:pt x="1636478" y="221353"/>
                </a:lnTo>
                <a:close/>
              </a:path>
              <a:path extrusionOk="0" h="1215389" w="1818639">
                <a:moveTo>
                  <a:pt x="1654095" y="203006"/>
                </a:moveTo>
                <a:lnTo>
                  <a:pt x="1611684" y="203006"/>
                </a:lnTo>
                <a:lnTo>
                  <a:pt x="1612426" y="203517"/>
                </a:lnTo>
                <a:lnTo>
                  <a:pt x="1636836" y="221662"/>
                </a:lnTo>
                <a:lnTo>
                  <a:pt x="1636478" y="221353"/>
                </a:lnTo>
                <a:lnTo>
                  <a:pt x="1675343" y="221353"/>
                </a:lnTo>
                <a:lnTo>
                  <a:pt x="1654095" y="203006"/>
                </a:lnTo>
                <a:close/>
              </a:path>
              <a:path extrusionOk="0" h="1215389" w="1818639">
                <a:moveTo>
                  <a:pt x="1612048" y="203276"/>
                </a:moveTo>
                <a:lnTo>
                  <a:pt x="1612372" y="203517"/>
                </a:lnTo>
                <a:lnTo>
                  <a:pt x="1612048" y="203276"/>
                </a:lnTo>
                <a:close/>
              </a:path>
              <a:path extrusionOk="0" h="1215389" w="1818639">
                <a:moveTo>
                  <a:pt x="1611684" y="203006"/>
                </a:moveTo>
                <a:lnTo>
                  <a:pt x="1612048" y="203276"/>
                </a:lnTo>
                <a:lnTo>
                  <a:pt x="1612426" y="203517"/>
                </a:lnTo>
                <a:lnTo>
                  <a:pt x="1611684" y="203006"/>
                </a:lnTo>
                <a:close/>
              </a:path>
              <a:path extrusionOk="0" h="1215389" w="1818639">
                <a:moveTo>
                  <a:pt x="1631176" y="185840"/>
                </a:moveTo>
                <a:lnTo>
                  <a:pt x="1584674" y="185840"/>
                </a:lnTo>
                <a:lnTo>
                  <a:pt x="1585381" y="186258"/>
                </a:lnTo>
                <a:lnTo>
                  <a:pt x="1612048" y="203276"/>
                </a:lnTo>
                <a:lnTo>
                  <a:pt x="1611684" y="203006"/>
                </a:lnTo>
                <a:lnTo>
                  <a:pt x="1654095" y="203006"/>
                </a:lnTo>
                <a:lnTo>
                  <a:pt x="1652722" y="201820"/>
                </a:lnTo>
                <a:lnTo>
                  <a:pt x="1631176" y="185840"/>
                </a:lnTo>
                <a:close/>
              </a:path>
              <a:path extrusionOk="0" h="1215389" w="1818639">
                <a:moveTo>
                  <a:pt x="1585006" y="186052"/>
                </a:moveTo>
                <a:lnTo>
                  <a:pt x="1585330" y="186258"/>
                </a:lnTo>
                <a:lnTo>
                  <a:pt x="1585006" y="186052"/>
                </a:lnTo>
                <a:close/>
              </a:path>
              <a:path extrusionOk="0" h="1215389" w="1818639">
                <a:moveTo>
                  <a:pt x="1584674" y="185840"/>
                </a:moveTo>
                <a:lnTo>
                  <a:pt x="1585006" y="186052"/>
                </a:lnTo>
                <a:lnTo>
                  <a:pt x="1585381" y="186258"/>
                </a:lnTo>
                <a:lnTo>
                  <a:pt x="1584674" y="185840"/>
                </a:lnTo>
                <a:close/>
              </a:path>
              <a:path extrusionOk="0" h="1215389" w="1818639">
                <a:moveTo>
                  <a:pt x="1606787" y="169810"/>
                </a:moveTo>
                <a:lnTo>
                  <a:pt x="1555452" y="169810"/>
                </a:lnTo>
                <a:lnTo>
                  <a:pt x="1556109" y="170146"/>
                </a:lnTo>
                <a:lnTo>
                  <a:pt x="1585006" y="186052"/>
                </a:lnTo>
                <a:lnTo>
                  <a:pt x="1584674" y="185840"/>
                </a:lnTo>
                <a:lnTo>
                  <a:pt x="1631176" y="185840"/>
                </a:lnTo>
                <a:lnTo>
                  <a:pt x="1626453" y="182337"/>
                </a:lnTo>
                <a:lnTo>
                  <a:pt x="1606787" y="169810"/>
                </a:lnTo>
                <a:close/>
              </a:path>
              <a:path extrusionOk="0" h="1215389" w="1818639">
                <a:moveTo>
                  <a:pt x="1555777" y="169989"/>
                </a:moveTo>
                <a:lnTo>
                  <a:pt x="1556065" y="170146"/>
                </a:lnTo>
                <a:lnTo>
                  <a:pt x="1555777" y="169989"/>
                </a:lnTo>
                <a:close/>
              </a:path>
              <a:path extrusionOk="0" h="1215389" w="1818639">
                <a:moveTo>
                  <a:pt x="1581039" y="154889"/>
                </a:moveTo>
                <a:lnTo>
                  <a:pt x="1524074" y="154889"/>
                </a:lnTo>
                <a:lnTo>
                  <a:pt x="1524678" y="155157"/>
                </a:lnTo>
                <a:lnTo>
                  <a:pt x="1555777" y="169989"/>
                </a:lnTo>
                <a:lnTo>
                  <a:pt x="1555452" y="169810"/>
                </a:lnTo>
                <a:lnTo>
                  <a:pt x="1606787" y="169810"/>
                </a:lnTo>
                <a:lnTo>
                  <a:pt x="1597974" y="164197"/>
                </a:lnTo>
                <a:lnTo>
                  <a:pt x="1581039" y="154889"/>
                </a:lnTo>
                <a:close/>
              </a:path>
              <a:path extrusionOk="0" h="1215389" w="1818639">
                <a:moveTo>
                  <a:pt x="1524367" y="155028"/>
                </a:moveTo>
                <a:lnTo>
                  <a:pt x="1524637" y="155157"/>
                </a:lnTo>
                <a:lnTo>
                  <a:pt x="1524367" y="155028"/>
                </a:lnTo>
                <a:close/>
              </a:path>
              <a:path extrusionOk="0" h="1215389" w="1818639">
                <a:moveTo>
                  <a:pt x="1554090" y="141051"/>
                </a:moveTo>
                <a:lnTo>
                  <a:pt x="1490607" y="141051"/>
                </a:lnTo>
                <a:lnTo>
                  <a:pt x="1491157" y="141263"/>
                </a:lnTo>
                <a:lnTo>
                  <a:pt x="1524367" y="155028"/>
                </a:lnTo>
                <a:lnTo>
                  <a:pt x="1524074" y="154889"/>
                </a:lnTo>
                <a:lnTo>
                  <a:pt x="1581039" y="154889"/>
                </a:lnTo>
                <a:lnTo>
                  <a:pt x="1567364" y="147373"/>
                </a:lnTo>
                <a:lnTo>
                  <a:pt x="1554090" y="141051"/>
                </a:lnTo>
                <a:close/>
              </a:path>
              <a:path extrusionOk="0" h="1215389" w="1818639">
                <a:moveTo>
                  <a:pt x="1490865" y="141158"/>
                </a:moveTo>
                <a:lnTo>
                  <a:pt x="1491120" y="141263"/>
                </a:lnTo>
                <a:lnTo>
                  <a:pt x="1490865" y="141158"/>
                </a:lnTo>
                <a:close/>
              </a:path>
              <a:path extrusionOk="0" h="1215389" w="1818639">
                <a:moveTo>
                  <a:pt x="1526133" y="128268"/>
                </a:moveTo>
                <a:lnTo>
                  <a:pt x="1455122" y="128268"/>
                </a:lnTo>
                <a:lnTo>
                  <a:pt x="1455621" y="128436"/>
                </a:lnTo>
                <a:lnTo>
                  <a:pt x="1490865" y="141158"/>
                </a:lnTo>
                <a:lnTo>
                  <a:pt x="1490607" y="141051"/>
                </a:lnTo>
                <a:lnTo>
                  <a:pt x="1554090" y="141051"/>
                </a:lnTo>
                <a:lnTo>
                  <a:pt x="1534699" y="131815"/>
                </a:lnTo>
                <a:lnTo>
                  <a:pt x="1526133" y="128268"/>
                </a:lnTo>
                <a:close/>
              </a:path>
              <a:path extrusionOk="0" h="1215389" w="1818639">
                <a:moveTo>
                  <a:pt x="1455354" y="128352"/>
                </a:moveTo>
                <a:lnTo>
                  <a:pt x="1455587" y="128436"/>
                </a:lnTo>
                <a:lnTo>
                  <a:pt x="1455354" y="128352"/>
                </a:lnTo>
                <a:close/>
              </a:path>
              <a:path extrusionOk="0" h="1215389" w="1818639">
                <a:moveTo>
                  <a:pt x="1497397" y="116512"/>
                </a:moveTo>
                <a:lnTo>
                  <a:pt x="1417692" y="116512"/>
                </a:lnTo>
                <a:lnTo>
                  <a:pt x="1418144" y="116645"/>
                </a:lnTo>
                <a:lnTo>
                  <a:pt x="1455354" y="128352"/>
                </a:lnTo>
                <a:lnTo>
                  <a:pt x="1455122" y="128268"/>
                </a:lnTo>
                <a:lnTo>
                  <a:pt x="1526133" y="128268"/>
                </a:lnTo>
                <a:lnTo>
                  <a:pt x="1500052" y="117469"/>
                </a:lnTo>
                <a:lnTo>
                  <a:pt x="1497397" y="116512"/>
                </a:lnTo>
                <a:close/>
              </a:path>
              <a:path extrusionOk="0" h="1215389" w="1818639">
                <a:moveTo>
                  <a:pt x="1417926" y="116586"/>
                </a:moveTo>
                <a:lnTo>
                  <a:pt x="1418116" y="116645"/>
                </a:lnTo>
                <a:lnTo>
                  <a:pt x="1417926" y="116586"/>
                </a:lnTo>
                <a:close/>
              </a:path>
              <a:path extrusionOk="0" h="1215389" w="1818639">
                <a:moveTo>
                  <a:pt x="1467561" y="105752"/>
                </a:moveTo>
                <a:lnTo>
                  <a:pt x="1378388" y="105752"/>
                </a:lnTo>
                <a:lnTo>
                  <a:pt x="1378798" y="105857"/>
                </a:lnTo>
                <a:lnTo>
                  <a:pt x="1417926" y="116586"/>
                </a:lnTo>
                <a:lnTo>
                  <a:pt x="1417692" y="116512"/>
                </a:lnTo>
                <a:lnTo>
                  <a:pt x="1497397" y="116512"/>
                </a:lnTo>
                <a:lnTo>
                  <a:pt x="1467561" y="105752"/>
                </a:lnTo>
                <a:close/>
              </a:path>
              <a:path extrusionOk="0" h="1215389" w="1818639">
                <a:moveTo>
                  <a:pt x="1378565" y="105801"/>
                </a:moveTo>
                <a:lnTo>
                  <a:pt x="1378768" y="105857"/>
                </a:lnTo>
                <a:lnTo>
                  <a:pt x="1378565" y="105801"/>
                </a:lnTo>
                <a:close/>
              </a:path>
              <a:path extrusionOk="0" h="1215389" w="1818639">
                <a:moveTo>
                  <a:pt x="1437001" y="95957"/>
                </a:moveTo>
                <a:lnTo>
                  <a:pt x="1337287" y="95957"/>
                </a:lnTo>
                <a:lnTo>
                  <a:pt x="1337657" y="96038"/>
                </a:lnTo>
                <a:lnTo>
                  <a:pt x="1378565" y="105801"/>
                </a:lnTo>
                <a:lnTo>
                  <a:pt x="1378388" y="105752"/>
                </a:lnTo>
                <a:lnTo>
                  <a:pt x="1467561" y="105752"/>
                </a:lnTo>
                <a:lnTo>
                  <a:pt x="1463490" y="104284"/>
                </a:lnTo>
                <a:lnTo>
                  <a:pt x="1437001" y="95957"/>
                </a:lnTo>
                <a:close/>
              </a:path>
              <a:path extrusionOk="0" h="1215389" w="1818639">
                <a:moveTo>
                  <a:pt x="1337429" y="95991"/>
                </a:moveTo>
                <a:lnTo>
                  <a:pt x="1337627" y="96038"/>
                </a:lnTo>
                <a:lnTo>
                  <a:pt x="1337429" y="95991"/>
                </a:lnTo>
                <a:close/>
              </a:path>
              <a:path extrusionOk="0" h="1215389" w="1818639">
                <a:moveTo>
                  <a:pt x="1406394" y="87090"/>
                </a:moveTo>
                <a:lnTo>
                  <a:pt x="1294461" y="87090"/>
                </a:lnTo>
                <a:lnTo>
                  <a:pt x="1294796" y="87155"/>
                </a:lnTo>
                <a:lnTo>
                  <a:pt x="1337429" y="95991"/>
                </a:lnTo>
                <a:lnTo>
                  <a:pt x="1337287" y="95957"/>
                </a:lnTo>
                <a:lnTo>
                  <a:pt x="1437001" y="95957"/>
                </a:lnTo>
                <a:lnTo>
                  <a:pt x="1425083" y="92210"/>
                </a:lnTo>
                <a:lnTo>
                  <a:pt x="1406394" y="87090"/>
                </a:lnTo>
                <a:close/>
              </a:path>
              <a:path extrusionOk="0" h="1215389" w="1818639">
                <a:moveTo>
                  <a:pt x="1294628" y="87124"/>
                </a:moveTo>
                <a:lnTo>
                  <a:pt x="1294774" y="87155"/>
                </a:lnTo>
                <a:lnTo>
                  <a:pt x="1294628" y="87124"/>
                </a:lnTo>
                <a:close/>
              </a:path>
              <a:path extrusionOk="0" h="1215389" w="1818639">
                <a:moveTo>
                  <a:pt x="1376174" y="79119"/>
                </a:moveTo>
                <a:lnTo>
                  <a:pt x="1249986" y="79119"/>
                </a:lnTo>
                <a:lnTo>
                  <a:pt x="1250288" y="79169"/>
                </a:lnTo>
                <a:lnTo>
                  <a:pt x="1294628" y="87124"/>
                </a:lnTo>
                <a:lnTo>
                  <a:pt x="1294461" y="87090"/>
                </a:lnTo>
                <a:lnTo>
                  <a:pt x="1406394" y="87090"/>
                </a:lnTo>
                <a:lnTo>
                  <a:pt x="1384896" y="81199"/>
                </a:lnTo>
                <a:lnTo>
                  <a:pt x="1376174" y="79119"/>
                </a:lnTo>
                <a:close/>
              </a:path>
              <a:path extrusionOk="0" h="1215389" w="1818639">
                <a:moveTo>
                  <a:pt x="1250099" y="79140"/>
                </a:moveTo>
                <a:lnTo>
                  <a:pt x="1250262" y="79169"/>
                </a:lnTo>
                <a:lnTo>
                  <a:pt x="1250099" y="79140"/>
                </a:lnTo>
                <a:close/>
              </a:path>
              <a:path extrusionOk="0" h="1215389" w="1818639">
                <a:moveTo>
                  <a:pt x="1346350" y="72006"/>
                </a:moveTo>
                <a:lnTo>
                  <a:pt x="1203934" y="72006"/>
                </a:lnTo>
                <a:lnTo>
                  <a:pt x="1204207" y="72045"/>
                </a:lnTo>
                <a:lnTo>
                  <a:pt x="1250099" y="79140"/>
                </a:lnTo>
                <a:lnTo>
                  <a:pt x="1376174" y="79119"/>
                </a:lnTo>
                <a:lnTo>
                  <a:pt x="1346350" y="72006"/>
                </a:lnTo>
                <a:close/>
              </a:path>
              <a:path extrusionOk="0" h="1215389" w="1818639">
                <a:moveTo>
                  <a:pt x="75002" y="0"/>
                </a:moveTo>
                <a:lnTo>
                  <a:pt x="0" y="40406"/>
                </a:lnTo>
                <a:lnTo>
                  <a:pt x="77326" y="76164"/>
                </a:lnTo>
                <a:lnTo>
                  <a:pt x="76563" y="51164"/>
                </a:lnTo>
                <a:lnTo>
                  <a:pt x="63856" y="51164"/>
                </a:lnTo>
                <a:lnTo>
                  <a:pt x="63083" y="25775"/>
                </a:lnTo>
                <a:lnTo>
                  <a:pt x="75777" y="25388"/>
                </a:lnTo>
                <a:lnTo>
                  <a:pt x="75002" y="0"/>
                </a:lnTo>
                <a:close/>
              </a:path>
              <a:path extrusionOk="0" h="1215389" w="1818639">
                <a:moveTo>
                  <a:pt x="1204080" y="72028"/>
                </a:moveTo>
                <a:lnTo>
                  <a:pt x="1204207" y="72045"/>
                </a:lnTo>
                <a:lnTo>
                  <a:pt x="1204080" y="72028"/>
                </a:lnTo>
                <a:close/>
              </a:path>
              <a:path extrusionOk="0" h="1215389" w="1818639">
                <a:moveTo>
                  <a:pt x="1316495" y="65716"/>
                </a:moveTo>
                <a:lnTo>
                  <a:pt x="1156378" y="65716"/>
                </a:lnTo>
                <a:lnTo>
                  <a:pt x="1156625" y="65746"/>
                </a:lnTo>
                <a:lnTo>
                  <a:pt x="1204080" y="72028"/>
                </a:lnTo>
                <a:lnTo>
                  <a:pt x="1203934" y="72006"/>
                </a:lnTo>
                <a:lnTo>
                  <a:pt x="1346350" y="72006"/>
                </a:lnTo>
                <a:lnTo>
                  <a:pt x="1342995" y="71206"/>
                </a:lnTo>
                <a:lnTo>
                  <a:pt x="1316495" y="65716"/>
                </a:lnTo>
                <a:close/>
              </a:path>
              <a:path extrusionOk="0" h="1215389" w="1818639">
                <a:moveTo>
                  <a:pt x="1156510" y="65733"/>
                </a:moveTo>
                <a:close/>
              </a:path>
              <a:path extrusionOk="0" h="1215389" w="1818639">
                <a:moveTo>
                  <a:pt x="1288441" y="60210"/>
                </a:moveTo>
                <a:lnTo>
                  <a:pt x="1107393" y="60210"/>
                </a:lnTo>
                <a:lnTo>
                  <a:pt x="1107616" y="60233"/>
                </a:lnTo>
                <a:lnTo>
                  <a:pt x="1156510" y="65733"/>
                </a:lnTo>
                <a:lnTo>
                  <a:pt x="1156378" y="65716"/>
                </a:lnTo>
                <a:lnTo>
                  <a:pt x="1316495" y="65716"/>
                </a:lnTo>
                <a:lnTo>
                  <a:pt x="1299447" y="62184"/>
                </a:lnTo>
                <a:lnTo>
                  <a:pt x="1288441" y="60210"/>
                </a:lnTo>
                <a:close/>
              </a:path>
              <a:path extrusionOk="0" h="1215389" w="1818639">
                <a:moveTo>
                  <a:pt x="1107489" y="60221"/>
                </a:moveTo>
                <a:lnTo>
                  <a:pt x="1107616" y="60233"/>
                </a:lnTo>
                <a:lnTo>
                  <a:pt x="1107489" y="60221"/>
                </a:lnTo>
                <a:close/>
              </a:path>
              <a:path extrusionOk="0" h="1215389" w="1818639">
                <a:moveTo>
                  <a:pt x="1261897" y="55450"/>
                </a:moveTo>
                <a:lnTo>
                  <a:pt x="1057050" y="55450"/>
                </a:lnTo>
                <a:lnTo>
                  <a:pt x="1057252" y="55468"/>
                </a:lnTo>
                <a:lnTo>
                  <a:pt x="1107489" y="60221"/>
                </a:lnTo>
                <a:lnTo>
                  <a:pt x="1288441" y="60210"/>
                </a:lnTo>
                <a:lnTo>
                  <a:pt x="1261897" y="55450"/>
                </a:lnTo>
                <a:close/>
              </a:path>
              <a:path extrusionOk="0" h="1215389" w="1818639">
                <a:moveTo>
                  <a:pt x="1057170" y="55462"/>
                </a:moveTo>
                <a:close/>
              </a:path>
              <a:path extrusionOk="0" h="1215389" w="1818639">
                <a:moveTo>
                  <a:pt x="1236906" y="51400"/>
                </a:moveTo>
                <a:lnTo>
                  <a:pt x="1005422" y="51400"/>
                </a:lnTo>
                <a:lnTo>
                  <a:pt x="1005605" y="51413"/>
                </a:lnTo>
                <a:lnTo>
                  <a:pt x="1057170" y="55462"/>
                </a:lnTo>
                <a:lnTo>
                  <a:pt x="1261897" y="55450"/>
                </a:lnTo>
                <a:lnTo>
                  <a:pt x="1254319" y="54091"/>
                </a:lnTo>
                <a:lnTo>
                  <a:pt x="1236906" y="51400"/>
                </a:lnTo>
                <a:close/>
              </a:path>
              <a:path extrusionOk="0" h="1215389" w="1818639">
                <a:moveTo>
                  <a:pt x="1005490" y="51406"/>
                </a:moveTo>
                <a:close/>
              </a:path>
              <a:path extrusionOk="0" h="1215389" w="1818639">
                <a:moveTo>
                  <a:pt x="1215030" y="48019"/>
                </a:moveTo>
                <a:lnTo>
                  <a:pt x="952581" y="48019"/>
                </a:lnTo>
                <a:lnTo>
                  <a:pt x="952821" y="48032"/>
                </a:lnTo>
                <a:lnTo>
                  <a:pt x="1005490" y="51406"/>
                </a:lnTo>
                <a:lnTo>
                  <a:pt x="1236906" y="51400"/>
                </a:lnTo>
                <a:lnTo>
                  <a:pt x="1215030" y="48019"/>
                </a:lnTo>
                <a:close/>
              </a:path>
              <a:path extrusionOk="0" h="1215389" w="1818639">
                <a:moveTo>
                  <a:pt x="75777" y="25388"/>
                </a:moveTo>
                <a:lnTo>
                  <a:pt x="63083" y="25775"/>
                </a:lnTo>
                <a:lnTo>
                  <a:pt x="63856" y="51164"/>
                </a:lnTo>
                <a:lnTo>
                  <a:pt x="76551" y="50777"/>
                </a:lnTo>
                <a:lnTo>
                  <a:pt x="75777" y="25388"/>
                </a:lnTo>
                <a:close/>
              </a:path>
              <a:path extrusionOk="0" h="1215389" w="1818639">
                <a:moveTo>
                  <a:pt x="76551" y="50777"/>
                </a:moveTo>
                <a:lnTo>
                  <a:pt x="63856" y="51164"/>
                </a:lnTo>
                <a:lnTo>
                  <a:pt x="76563" y="51164"/>
                </a:lnTo>
                <a:lnTo>
                  <a:pt x="76551" y="50777"/>
                </a:lnTo>
                <a:close/>
              </a:path>
              <a:path extrusionOk="0" h="1215389" w="1818639">
                <a:moveTo>
                  <a:pt x="614122" y="14226"/>
                </a:moveTo>
                <a:lnTo>
                  <a:pt x="494517" y="15019"/>
                </a:lnTo>
                <a:lnTo>
                  <a:pt x="372703" y="17081"/>
                </a:lnTo>
                <a:lnTo>
                  <a:pt x="75777" y="25388"/>
                </a:lnTo>
                <a:lnTo>
                  <a:pt x="76551" y="50777"/>
                </a:lnTo>
                <a:lnTo>
                  <a:pt x="249994" y="45486"/>
                </a:lnTo>
                <a:lnTo>
                  <a:pt x="373275" y="42475"/>
                </a:lnTo>
                <a:lnTo>
                  <a:pt x="494882" y="40416"/>
                </a:lnTo>
                <a:lnTo>
                  <a:pt x="614119" y="39627"/>
                </a:lnTo>
                <a:lnTo>
                  <a:pt x="1151647" y="39626"/>
                </a:lnTo>
                <a:lnTo>
                  <a:pt x="1110119" y="34956"/>
                </a:lnTo>
                <a:lnTo>
                  <a:pt x="1059340" y="30154"/>
                </a:lnTo>
                <a:lnTo>
                  <a:pt x="1007318" y="26070"/>
                </a:lnTo>
                <a:lnTo>
                  <a:pt x="954083" y="22664"/>
                </a:lnTo>
                <a:lnTo>
                  <a:pt x="844482" y="17730"/>
                </a:lnTo>
                <a:lnTo>
                  <a:pt x="730963" y="15024"/>
                </a:lnTo>
                <a:lnTo>
                  <a:pt x="614122" y="14226"/>
                </a:lnTo>
                <a:close/>
              </a:path>
              <a:path extrusionOk="0" h="1215389" w="1818639">
                <a:moveTo>
                  <a:pt x="952681" y="48026"/>
                </a:moveTo>
                <a:lnTo>
                  <a:pt x="952821" y="48032"/>
                </a:lnTo>
                <a:lnTo>
                  <a:pt x="952681" y="48026"/>
                </a:lnTo>
                <a:close/>
              </a:path>
              <a:path extrusionOk="0" h="1215389" w="1818639">
                <a:moveTo>
                  <a:pt x="1179164" y="43110"/>
                </a:moveTo>
                <a:lnTo>
                  <a:pt x="843474" y="43110"/>
                </a:lnTo>
                <a:lnTo>
                  <a:pt x="843743" y="43119"/>
                </a:lnTo>
                <a:lnTo>
                  <a:pt x="952681" y="48026"/>
                </a:lnTo>
                <a:lnTo>
                  <a:pt x="1215030" y="48019"/>
                </a:lnTo>
                <a:lnTo>
                  <a:pt x="1207676" y="46883"/>
                </a:lnTo>
                <a:lnTo>
                  <a:pt x="1179164" y="43110"/>
                </a:lnTo>
                <a:close/>
              </a:path>
              <a:path extrusionOk="0" h="1215389" w="1818639">
                <a:moveTo>
                  <a:pt x="843591" y="43115"/>
                </a:moveTo>
                <a:lnTo>
                  <a:pt x="843743" y="43119"/>
                </a:lnTo>
                <a:lnTo>
                  <a:pt x="843591" y="43115"/>
                </a:lnTo>
                <a:close/>
              </a:path>
              <a:path extrusionOk="0" h="1215389" w="1818639">
                <a:moveTo>
                  <a:pt x="1158695" y="40419"/>
                </a:moveTo>
                <a:lnTo>
                  <a:pt x="730465" y="40419"/>
                </a:lnTo>
                <a:lnTo>
                  <a:pt x="730681" y="40422"/>
                </a:lnTo>
                <a:lnTo>
                  <a:pt x="843591" y="43115"/>
                </a:lnTo>
                <a:lnTo>
                  <a:pt x="1179164" y="43110"/>
                </a:lnTo>
                <a:lnTo>
                  <a:pt x="1159587" y="40519"/>
                </a:lnTo>
                <a:lnTo>
                  <a:pt x="1158695" y="40419"/>
                </a:lnTo>
                <a:close/>
              </a:path>
              <a:path extrusionOk="0" h="1215389" w="1818639">
                <a:moveTo>
                  <a:pt x="730603" y="40422"/>
                </a:moveTo>
                <a:close/>
              </a:path>
              <a:path extrusionOk="0" h="1215389" w="1818639">
                <a:moveTo>
                  <a:pt x="1151647" y="39626"/>
                </a:moveTo>
                <a:lnTo>
                  <a:pt x="614119" y="39627"/>
                </a:lnTo>
                <a:lnTo>
                  <a:pt x="730603" y="40422"/>
                </a:lnTo>
                <a:lnTo>
                  <a:pt x="730465" y="40419"/>
                </a:lnTo>
                <a:lnTo>
                  <a:pt x="1158695" y="40419"/>
                </a:lnTo>
                <a:lnTo>
                  <a:pt x="1151647" y="39626"/>
                </a:lnTo>
                <a:close/>
              </a:path>
            </a:pathLst>
          </a:custGeom>
          <a:solidFill>
            <a:srgbClr val="7F7F7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66" name="Google Shape;3166;p111"/>
          <p:cNvSpPr txBox="1"/>
          <p:nvPr>
            <p:ph type="title"/>
          </p:nvPr>
        </p:nvSpPr>
        <p:spPr>
          <a:xfrm>
            <a:off x="5063552" y="242315"/>
            <a:ext cx="206565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DAX SYNTAX</a:t>
            </a:r>
            <a:endParaRPr/>
          </a:p>
        </p:txBody>
      </p:sp>
      <p:pic>
        <p:nvPicPr>
          <p:cNvPr id="3167" name="Google Shape;3167;p111"/>
          <p:cNvPicPr preferRelativeResize="0"/>
          <p:nvPr/>
        </p:nvPicPr>
        <p:blipFill rotWithShape="1">
          <a:blip r:embed="rId5">
            <a:alphaModFix/>
          </a:blip>
          <a:srcRect b="0" l="0" r="0" t="0"/>
          <a:stretch/>
        </p:blipFill>
        <p:spPr>
          <a:xfrm>
            <a:off x="0" y="806332"/>
            <a:ext cx="12192000" cy="45720"/>
          </a:xfrm>
          <a:prstGeom prst="rect">
            <a:avLst/>
          </a:prstGeom>
          <a:noFill/>
          <a:ln>
            <a:noFill/>
          </a:ln>
        </p:spPr>
      </p:pic>
      <p:sp>
        <p:nvSpPr>
          <p:cNvPr id="3168" name="Google Shape;3168;p111"/>
          <p:cNvSpPr/>
          <p:nvPr/>
        </p:nvSpPr>
        <p:spPr>
          <a:xfrm>
            <a:off x="6058672" y="3051506"/>
            <a:ext cx="4023360" cy="172720"/>
          </a:xfrm>
          <a:custGeom>
            <a:rect b="b" l="l" r="r" t="t"/>
            <a:pathLst>
              <a:path extrusionOk="0" h="172719" w="4023359">
                <a:moveTo>
                  <a:pt x="4022816" y="0"/>
                </a:moveTo>
                <a:lnTo>
                  <a:pt x="4013202" y="33613"/>
                </a:lnTo>
                <a:lnTo>
                  <a:pt x="3986983" y="61062"/>
                </a:lnTo>
                <a:lnTo>
                  <a:pt x="3948097" y="79569"/>
                </a:lnTo>
                <a:lnTo>
                  <a:pt x="3900477" y="86356"/>
                </a:lnTo>
                <a:lnTo>
                  <a:pt x="2283432" y="86356"/>
                </a:lnTo>
                <a:lnTo>
                  <a:pt x="2235812" y="93142"/>
                </a:lnTo>
                <a:lnTo>
                  <a:pt x="2196925" y="111649"/>
                </a:lnTo>
                <a:lnTo>
                  <a:pt x="2170707" y="139098"/>
                </a:lnTo>
                <a:lnTo>
                  <a:pt x="2161093" y="172712"/>
                </a:lnTo>
                <a:lnTo>
                  <a:pt x="2151479" y="139098"/>
                </a:lnTo>
                <a:lnTo>
                  <a:pt x="2125261" y="111649"/>
                </a:lnTo>
                <a:lnTo>
                  <a:pt x="2086374" y="93142"/>
                </a:lnTo>
                <a:lnTo>
                  <a:pt x="2038755" y="86356"/>
                </a:lnTo>
                <a:lnTo>
                  <a:pt x="122339" y="86356"/>
                </a:lnTo>
                <a:lnTo>
                  <a:pt x="74719" y="79569"/>
                </a:lnTo>
                <a:lnTo>
                  <a:pt x="35832" y="61062"/>
                </a:lnTo>
                <a:lnTo>
                  <a:pt x="9614" y="33613"/>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169" name="Google Shape;3169;p111"/>
          <p:cNvGrpSpPr/>
          <p:nvPr/>
        </p:nvGrpSpPr>
        <p:grpSpPr>
          <a:xfrm>
            <a:off x="11458578" y="174170"/>
            <a:ext cx="548640" cy="548640"/>
            <a:chOff x="11458578" y="174170"/>
            <a:chExt cx="548640" cy="548640"/>
          </a:xfrm>
        </p:grpSpPr>
        <p:sp>
          <p:nvSpPr>
            <p:cNvPr id="3170" name="Google Shape;3170;p111"/>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71" name="Google Shape;3171;p111"/>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172" name="Google Shape;3172;p111"/>
            <p:cNvPicPr preferRelativeResize="0"/>
            <p:nvPr/>
          </p:nvPicPr>
          <p:blipFill rotWithShape="1">
            <a:blip r:embed="rId6">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76" name="Shape 3176"/>
        <p:cNvGrpSpPr/>
        <p:nvPr/>
      </p:nvGrpSpPr>
      <p:grpSpPr>
        <a:xfrm>
          <a:off x="0" y="0"/>
          <a:ext cx="0" cy="0"/>
          <a:chOff x="0" y="0"/>
          <a:chExt cx="0" cy="0"/>
        </a:xfrm>
      </p:grpSpPr>
      <p:graphicFrame>
        <p:nvGraphicFramePr>
          <p:cNvPr id="3177" name="Google Shape;3177;p112"/>
          <p:cNvGraphicFramePr/>
          <p:nvPr/>
        </p:nvGraphicFramePr>
        <p:xfrm>
          <a:off x="546098" y="1213170"/>
          <a:ext cx="3000000" cy="3000000"/>
        </p:xfrm>
        <a:graphic>
          <a:graphicData uri="http://schemas.openxmlformats.org/drawingml/2006/table">
            <a:tbl>
              <a:tblPr bandRow="1" firstRow="1">
                <a:noFill/>
                <a:tableStyleId>{A6E748B9-09B7-4BA4-8390-5D87ABDDDFA8}</a:tableStyleId>
              </a:tblPr>
              <a:tblGrid>
                <a:gridCol w="1341750"/>
                <a:gridCol w="1849750"/>
                <a:gridCol w="1486525"/>
              </a:tblGrid>
              <a:tr h="518150">
                <a:tc>
                  <a:txBody>
                    <a:bodyPr/>
                    <a:lstStyle/>
                    <a:p>
                      <a:pPr indent="-59055" lvl="0" marL="335915" marR="269875" rtl="0" algn="l">
                        <a:lnSpc>
                          <a:spcPct val="101400"/>
                        </a:lnSpc>
                        <a:spcBef>
                          <a:spcPts val="0"/>
                        </a:spcBef>
                        <a:spcAft>
                          <a:spcPts val="0"/>
                        </a:spcAft>
                        <a:buNone/>
                      </a:pPr>
                      <a:r>
                        <a:rPr b="1" lang="en-US" sz="1400" u="none" cap="none" strike="noStrike">
                          <a:latin typeface="Calibri"/>
                          <a:ea typeface="Calibri"/>
                          <a:cs typeface="Calibri"/>
                          <a:sym typeface="Calibri"/>
                        </a:rPr>
                        <a:t>Arithmetic  Operator</a:t>
                      </a:r>
                      <a:endParaRPr sz="1400" u="none" cap="none" strike="noStrike">
                        <a:latin typeface="Calibri"/>
                        <a:ea typeface="Calibri"/>
                        <a:cs typeface="Calibri"/>
                        <a:sym typeface="Calibri"/>
                      </a:endParaRPr>
                    </a:p>
                  </a:txBody>
                  <a:tcPr marT="2920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c>
                  <a:txBody>
                    <a:bodyPr/>
                    <a:lstStyle/>
                    <a:p>
                      <a:pPr indent="0" lvl="0" marL="0" marR="0" rtl="0" algn="ctr">
                        <a:lnSpc>
                          <a:spcPct val="100000"/>
                        </a:lnSpc>
                        <a:spcBef>
                          <a:spcPts val="0"/>
                        </a:spcBef>
                        <a:spcAft>
                          <a:spcPts val="0"/>
                        </a:spcAft>
                        <a:buNone/>
                      </a:pPr>
                      <a:r>
                        <a:rPr b="1" lang="en-US" sz="1400" u="none" cap="none" strike="noStrike">
                          <a:latin typeface="Calibri"/>
                          <a:ea typeface="Calibri"/>
                          <a:cs typeface="Calibri"/>
                          <a:sym typeface="Calibri"/>
                        </a:rPr>
                        <a:t>Meaning</a:t>
                      </a:r>
                      <a:endParaRPr sz="1400" u="none" cap="none" strike="noStrike">
                        <a:latin typeface="Calibri"/>
                        <a:ea typeface="Calibri"/>
                        <a:cs typeface="Calibri"/>
                        <a:sym typeface="Calibri"/>
                      </a:endParaRPr>
                    </a:p>
                  </a:txBody>
                  <a:tcPr marT="13842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c>
                  <a:txBody>
                    <a:bodyPr/>
                    <a:lstStyle/>
                    <a:p>
                      <a:pPr indent="0" lvl="0" marL="635" marR="0" rtl="0" algn="ctr">
                        <a:lnSpc>
                          <a:spcPct val="100000"/>
                        </a:lnSpc>
                        <a:spcBef>
                          <a:spcPts val="0"/>
                        </a:spcBef>
                        <a:spcAft>
                          <a:spcPts val="0"/>
                        </a:spcAft>
                        <a:buNone/>
                      </a:pPr>
                      <a:r>
                        <a:rPr b="1" lang="en-US" sz="1400" u="none" cap="none" strike="noStrike">
                          <a:latin typeface="Calibri"/>
                          <a:ea typeface="Calibri"/>
                          <a:cs typeface="Calibri"/>
                          <a:sym typeface="Calibri"/>
                        </a:rPr>
                        <a:t>Example</a:t>
                      </a:r>
                      <a:endParaRPr sz="1400" u="none" cap="none" strike="noStrike">
                        <a:latin typeface="Calibri"/>
                        <a:ea typeface="Calibri"/>
                        <a:cs typeface="Calibri"/>
                        <a:sym typeface="Calibri"/>
                      </a:endParaRPr>
                    </a:p>
                  </a:txBody>
                  <a:tcPr marT="13842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r>
              <a:tr h="370850">
                <a:tc>
                  <a:txBody>
                    <a:bodyPr/>
                    <a:lstStyle/>
                    <a:p>
                      <a:pPr indent="0" lvl="0" marL="0" marR="0" rtl="0" algn="ctr">
                        <a:lnSpc>
                          <a:spcPct val="100000"/>
                        </a:lnSpc>
                        <a:spcBef>
                          <a:spcPts val="0"/>
                        </a:spcBef>
                        <a:spcAft>
                          <a:spcPts val="0"/>
                        </a:spcAft>
                        <a:buNone/>
                      </a:pPr>
                      <a:r>
                        <a:rPr b="1" lang="en-US" sz="1800" u="none" cap="none" strike="noStrike">
                          <a:latin typeface="Calibri"/>
                          <a:ea typeface="Calibri"/>
                          <a:cs typeface="Calibri"/>
                          <a:sym typeface="Calibri"/>
                        </a:rPr>
                        <a:t>+</a:t>
                      </a:r>
                      <a:endParaRPr sz="1800" u="none" cap="none" strike="noStrike">
                        <a:latin typeface="Calibri"/>
                        <a:ea typeface="Calibri"/>
                        <a:cs typeface="Calibri"/>
                        <a:sym typeface="Calibri"/>
                      </a:endParaRPr>
                    </a:p>
                  </a:txBody>
                  <a:tcPr marT="3302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c>
                  <a:txBody>
                    <a:bodyPr/>
                    <a:lstStyle/>
                    <a:p>
                      <a:pPr indent="0" lvl="0" marL="0" marR="0" rtl="0" algn="ctr">
                        <a:lnSpc>
                          <a:spcPct val="100000"/>
                        </a:lnSpc>
                        <a:spcBef>
                          <a:spcPts val="0"/>
                        </a:spcBef>
                        <a:spcAft>
                          <a:spcPts val="0"/>
                        </a:spcAft>
                        <a:buNone/>
                      </a:pPr>
                      <a:r>
                        <a:rPr lang="en-US" sz="1400" u="none" cap="none" strike="noStrike">
                          <a:latin typeface="Calibri"/>
                          <a:ea typeface="Calibri"/>
                          <a:cs typeface="Calibri"/>
                          <a:sym typeface="Calibri"/>
                        </a:rPr>
                        <a:t>Addition</a:t>
                      </a:r>
                      <a:endParaRPr sz="1400" u="none" cap="none" strike="noStrike">
                        <a:latin typeface="Calibri"/>
                        <a:ea typeface="Calibri"/>
                        <a:cs typeface="Calibri"/>
                        <a:sym typeface="Calibri"/>
                      </a:endParaRPr>
                    </a:p>
                  </a:txBody>
                  <a:tcPr marT="3175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c>
                  <a:txBody>
                    <a:bodyPr/>
                    <a:lstStyle/>
                    <a:p>
                      <a:pPr indent="0" lvl="0" marL="0" marR="0" rtl="0" algn="ctr">
                        <a:lnSpc>
                          <a:spcPct val="100000"/>
                        </a:lnSpc>
                        <a:spcBef>
                          <a:spcPts val="0"/>
                        </a:spcBef>
                        <a:spcAft>
                          <a:spcPts val="0"/>
                        </a:spcAft>
                        <a:buNone/>
                      </a:pPr>
                      <a:r>
                        <a:rPr lang="en-US" sz="1400" u="none" cap="none" strike="noStrike">
                          <a:latin typeface="Calibri"/>
                          <a:ea typeface="Calibri"/>
                          <a:cs typeface="Calibri"/>
                          <a:sym typeface="Calibri"/>
                        </a:rPr>
                        <a:t>2 + 7</a:t>
                      </a:r>
                      <a:endParaRPr sz="1400" u="none" cap="none" strike="noStrike">
                        <a:latin typeface="Calibri"/>
                        <a:ea typeface="Calibri"/>
                        <a:cs typeface="Calibri"/>
                        <a:sym typeface="Calibri"/>
                      </a:endParaRPr>
                    </a:p>
                  </a:txBody>
                  <a:tcPr marT="3175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r>
              <a:tr h="370850">
                <a:tc>
                  <a:txBody>
                    <a:bodyPr/>
                    <a:lstStyle/>
                    <a:p>
                      <a:pPr indent="0" lvl="0" marL="0" marR="0" rtl="0" algn="ctr">
                        <a:lnSpc>
                          <a:spcPct val="100000"/>
                        </a:lnSpc>
                        <a:spcBef>
                          <a:spcPts val="0"/>
                        </a:spcBef>
                        <a:spcAft>
                          <a:spcPts val="0"/>
                        </a:spcAft>
                        <a:buNone/>
                      </a:pPr>
                      <a:r>
                        <a:rPr b="1" lang="en-US" sz="1800" u="none" cap="none" strike="noStrike">
                          <a:latin typeface="Calibri"/>
                          <a:ea typeface="Calibri"/>
                          <a:cs typeface="Calibri"/>
                          <a:sym typeface="Calibri"/>
                        </a:rPr>
                        <a:t>-</a:t>
                      </a:r>
                      <a:endParaRPr sz="1800" u="none" cap="none" strike="noStrike">
                        <a:latin typeface="Calibri"/>
                        <a:ea typeface="Calibri"/>
                        <a:cs typeface="Calibri"/>
                        <a:sym typeface="Calibri"/>
                      </a:endParaRPr>
                    </a:p>
                  </a:txBody>
                  <a:tcPr marT="3430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c>
                  <a:txBody>
                    <a:bodyPr/>
                    <a:lstStyle/>
                    <a:p>
                      <a:pPr indent="0" lvl="0" marL="0" marR="0" rtl="0" algn="ctr">
                        <a:lnSpc>
                          <a:spcPct val="100000"/>
                        </a:lnSpc>
                        <a:spcBef>
                          <a:spcPts val="0"/>
                        </a:spcBef>
                        <a:spcAft>
                          <a:spcPts val="0"/>
                        </a:spcAft>
                        <a:buNone/>
                      </a:pPr>
                      <a:r>
                        <a:rPr lang="en-US" sz="1400" u="none" cap="none" strike="noStrike">
                          <a:latin typeface="Calibri"/>
                          <a:ea typeface="Calibri"/>
                          <a:cs typeface="Calibri"/>
                          <a:sym typeface="Calibri"/>
                        </a:rPr>
                        <a:t>Subtraction</a:t>
                      </a:r>
                      <a:endParaRPr sz="1400" u="none" cap="none" strike="noStrike">
                        <a:latin typeface="Calibri"/>
                        <a:ea typeface="Calibri"/>
                        <a:cs typeface="Calibri"/>
                        <a:sym typeface="Calibri"/>
                      </a:endParaRPr>
                    </a:p>
                  </a:txBody>
                  <a:tcPr marT="3302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c>
                  <a:txBody>
                    <a:bodyPr/>
                    <a:lstStyle/>
                    <a:p>
                      <a:pPr indent="0" lvl="0" marL="0" marR="0" rtl="0" algn="ctr">
                        <a:lnSpc>
                          <a:spcPct val="100000"/>
                        </a:lnSpc>
                        <a:spcBef>
                          <a:spcPts val="0"/>
                        </a:spcBef>
                        <a:spcAft>
                          <a:spcPts val="0"/>
                        </a:spcAft>
                        <a:buNone/>
                      </a:pPr>
                      <a:r>
                        <a:rPr lang="en-US" sz="1400" u="none" cap="none" strike="noStrike">
                          <a:latin typeface="Calibri"/>
                          <a:ea typeface="Calibri"/>
                          <a:cs typeface="Calibri"/>
                          <a:sym typeface="Calibri"/>
                        </a:rPr>
                        <a:t>5 – 3</a:t>
                      </a:r>
                      <a:endParaRPr sz="1400" u="none" cap="none" strike="noStrike">
                        <a:latin typeface="Calibri"/>
                        <a:ea typeface="Calibri"/>
                        <a:cs typeface="Calibri"/>
                        <a:sym typeface="Calibri"/>
                      </a:endParaRPr>
                    </a:p>
                  </a:txBody>
                  <a:tcPr marT="3302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r>
              <a:tr h="370850">
                <a:tc>
                  <a:txBody>
                    <a:bodyPr/>
                    <a:lstStyle/>
                    <a:p>
                      <a:pPr indent="0" lvl="0" marL="0" marR="0" rtl="0" algn="ctr">
                        <a:lnSpc>
                          <a:spcPct val="100000"/>
                        </a:lnSpc>
                        <a:spcBef>
                          <a:spcPts val="0"/>
                        </a:spcBef>
                        <a:spcAft>
                          <a:spcPts val="0"/>
                        </a:spcAft>
                        <a:buNone/>
                      </a:pPr>
                      <a:r>
                        <a:rPr b="1" lang="en-US" sz="1800" u="none" cap="none" strike="noStrike">
                          <a:latin typeface="Calibri"/>
                          <a:ea typeface="Calibri"/>
                          <a:cs typeface="Calibri"/>
                          <a:sym typeface="Calibri"/>
                        </a:rPr>
                        <a:t>*</a:t>
                      </a:r>
                      <a:endParaRPr sz="1800" u="none" cap="none" strike="noStrike">
                        <a:latin typeface="Calibri"/>
                        <a:ea typeface="Calibri"/>
                        <a:cs typeface="Calibri"/>
                        <a:sym typeface="Calibri"/>
                      </a:endParaRPr>
                    </a:p>
                  </a:txBody>
                  <a:tcPr marT="3175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c>
                  <a:txBody>
                    <a:bodyPr/>
                    <a:lstStyle/>
                    <a:p>
                      <a:pPr indent="0" lvl="0" marL="0" marR="0" rtl="0" algn="ctr">
                        <a:lnSpc>
                          <a:spcPct val="100000"/>
                        </a:lnSpc>
                        <a:spcBef>
                          <a:spcPts val="0"/>
                        </a:spcBef>
                        <a:spcAft>
                          <a:spcPts val="0"/>
                        </a:spcAft>
                        <a:buNone/>
                      </a:pPr>
                      <a:r>
                        <a:rPr lang="en-US" sz="1400" u="none" cap="none" strike="noStrike">
                          <a:latin typeface="Calibri"/>
                          <a:ea typeface="Calibri"/>
                          <a:cs typeface="Calibri"/>
                          <a:sym typeface="Calibri"/>
                        </a:rPr>
                        <a:t>Multiplication</a:t>
                      </a:r>
                      <a:endParaRPr sz="1400" u="none" cap="none" strike="noStrike">
                        <a:latin typeface="Calibri"/>
                        <a:ea typeface="Calibri"/>
                        <a:cs typeface="Calibri"/>
                        <a:sym typeface="Calibri"/>
                      </a:endParaRPr>
                    </a:p>
                  </a:txBody>
                  <a:tcPr marT="3430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c>
                  <a:txBody>
                    <a:bodyPr/>
                    <a:lstStyle/>
                    <a:p>
                      <a:pPr indent="0" lvl="0" marL="0" marR="0" rtl="0" algn="ctr">
                        <a:lnSpc>
                          <a:spcPct val="100000"/>
                        </a:lnSpc>
                        <a:spcBef>
                          <a:spcPts val="0"/>
                        </a:spcBef>
                        <a:spcAft>
                          <a:spcPts val="0"/>
                        </a:spcAft>
                        <a:buNone/>
                      </a:pPr>
                      <a:r>
                        <a:rPr lang="en-US" sz="1400" u="none" cap="none" strike="noStrike">
                          <a:latin typeface="Calibri"/>
                          <a:ea typeface="Calibri"/>
                          <a:cs typeface="Calibri"/>
                          <a:sym typeface="Calibri"/>
                        </a:rPr>
                        <a:t>2 * 6</a:t>
                      </a:r>
                      <a:endParaRPr sz="1400" u="none" cap="none" strike="noStrike">
                        <a:latin typeface="Calibri"/>
                        <a:ea typeface="Calibri"/>
                        <a:cs typeface="Calibri"/>
                        <a:sym typeface="Calibri"/>
                      </a:endParaRPr>
                    </a:p>
                  </a:txBody>
                  <a:tcPr marT="3430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r>
              <a:tr h="370850">
                <a:tc>
                  <a:txBody>
                    <a:bodyPr/>
                    <a:lstStyle/>
                    <a:p>
                      <a:pPr indent="0" lvl="0" marL="0" marR="0" rtl="0" algn="ctr">
                        <a:lnSpc>
                          <a:spcPct val="100000"/>
                        </a:lnSpc>
                        <a:spcBef>
                          <a:spcPts val="0"/>
                        </a:spcBef>
                        <a:spcAft>
                          <a:spcPts val="0"/>
                        </a:spcAft>
                        <a:buNone/>
                      </a:pPr>
                      <a:r>
                        <a:rPr b="1" lang="en-US" sz="1800" u="none" cap="none" strike="noStrike">
                          <a:latin typeface="Calibri"/>
                          <a:ea typeface="Calibri"/>
                          <a:cs typeface="Calibri"/>
                          <a:sym typeface="Calibri"/>
                        </a:rPr>
                        <a:t>/</a:t>
                      </a:r>
                      <a:endParaRPr sz="1800" u="none" cap="none" strike="noStrike">
                        <a:latin typeface="Calibri"/>
                        <a:ea typeface="Calibri"/>
                        <a:cs typeface="Calibri"/>
                        <a:sym typeface="Calibri"/>
                      </a:endParaRPr>
                    </a:p>
                  </a:txBody>
                  <a:tcPr marT="3302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c>
                  <a:txBody>
                    <a:bodyPr/>
                    <a:lstStyle/>
                    <a:p>
                      <a:pPr indent="0" lvl="0" marL="0" marR="0" rtl="0" algn="ctr">
                        <a:lnSpc>
                          <a:spcPct val="100000"/>
                        </a:lnSpc>
                        <a:spcBef>
                          <a:spcPts val="0"/>
                        </a:spcBef>
                        <a:spcAft>
                          <a:spcPts val="0"/>
                        </a:spcAft>
                        <a:buNone/>
                      </a:pPr>
                      <a:r>
                        <a:rPr lang="en-US" sz="1400" u="none" cap="none" strike="noStrike">
                          <a:latin typeface="Calibri"/>
                          <a:ea typeface="Calibri"/>
                          <a:cs typeface="Calibri"/>
                          <a:sym typeface="Calibri"/>
                        </a:rPr>
                        <a:t>Division</a:t>
                      </a:r>
                      <a:endParaRPr sz="1400" u="none" cap="none" strike="noStrike">
                        <a:latin typeface="Calibri"/>
                        <a:ea typeface="Calibri"/>
                        <a:cs typeface="Calibri"/>
                        <a:sym typeface="Calibri"/>
                      </a:endParaRPr>
                    </a:p>
                  </a:txBody>
                  <a:tcPr marT="3175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c>
                  <a:txBody>
                    <a:bodyPr/>
                    <a:lstStyle/>
                    <a:p>
                      <a:pPr indent="0" lvl="0" marL="0" marR="0" rtl="0" algn="ctr">
                        <a:lnSpc>
                          <a:spcPct val="100000"/>
                        </a:lnSpc>
                        <a:spcBef>
                          <a:spcPts val="0"/>
                        </a:spcBef>
                        <a:spcAft>
                          <a:spcPts val="0"/>
                        </a:spcAft>
                        <a:buNone/>
                      </a:pPr>
                      <a:r>
                        <a:rPr lang="en-US" sz="1400" u="none" cap="none" strike="noStrike">
                          <a:latin typeface="Calibri"/>
                          <a:ea typeface="Calibri"/>
                          <a:cs typeface="Calibri"/>
                          <a:sym typeface="Calibri"/>
                        </a:rPr>
                        <a:t>4 / 2</a:t>
                      </a:r>
                      <a:endParaRPr sz="1400" u="none" cap="none" strike="noStrike">
                        <a:latin typeface="Calibri"/>
                        <a:ea typeface="Calibri"/>
                        <a:cs typeface="Calibri"/>
                        <a:sym typeface="Calibri"/>
                      </a:endParaRPr>
                    </a:p>
                  </a:txBody>
                  <a:tcPr marT="3175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r>
              <a:tr h="370850">
                <a:tc>
                  <a:txBody>
                    <a:bodyPr/>
                    <a:lstStyle/>
                    <a:p>
                      <a:pPr indent="0" lvl="0" marL="0" marR="0" rtl="0" algn="ctr">
                        <a:lnSpc>
                          <a:spcPct val="100000"/>
                        </a:lnSpc>
                        <a:spcBef>
                          <a:spcPts val="0"/>
                        </a:spcBef>
                        <a:spcAft>
                          <a:spcPts val="0"/>
                        </a:spcAft>
                        <a:buNone/>
                      </a:pPr>
                      <a:r>
                        <a:rPr b="1" lang="en-US" sz="1800" u="none" cap="none" strike="noStrike">
                          <a:latin typeface="Calibri"/>
                          <a:ea typeface="Calibri"/>
                          <a:cs typeface="Calibri"/>
                          <a:sym typeface="Calibri"/>
                        </a:rPr>
                        <a:t>^</a:t>
                      </a:r>
                      <a:endParaRPr sz="1800" u="none" cap="none" strike="noStrike">
                        <a:latin typeface="Calibri"/>
                        <a:ea typeface="Calibri"/>
                        <a:cs typeface="Calibri"/>
                        <a:sym typeface="Calibri"/>
                      </a:endParaRPr>
                    </a:p>
                  </a:txBody>
                  <a:tcPr marT="3430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c>
                  <a:txBody>
                    <a:bodyPr/>
                    <a:lstStyle/>
                    <a:p>
                      <a:pPr indent="0" lvl="0" marL="0" marR="0" rtl="0" algn="ctr">
                        <a:lnSpc>
                          <a:spcPct val="100000"/>
                        </a:lnSpc>
                        <a:spcBef>
                          <a:spcPts val="0"/>
                        </a:spcBef>
                        <a:spcAft>
                          <a:spcPts val="0"/>
                        </a:spcAft>
                        <a:buNone/>
                      </a:pPr>
                      <a:r>
                        <a:rPr lang="en-US" sz="1400" u="none" cap="none" strike="noStrike">
                          <a:latin typeface="Calibri"/>
                          <a:ea typeface="Calibri"/>
                          <a:cs typeface="Calibri"/>
                          <a:sym typeface="Calibri"/>
                        </a:rPr>
                        <a:t>Exponent</a:t>
                      </a:r>
                      <a:endParaRPr sz="1400" u="none" cap="none" strike="noStrike">
                        <a:latin typeface="Calibri"/>
                        <a:ea typeface="Calibri"/>
                        <a:cs typeface="Calibri"/>
                        <a:sym typeface="Calibri"/>
                      </a:endParaRPr>
                    </a:p>
                  </a:txBody>
                  <a:tcPr marT="3302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c>
                  <a:txBody>
                    <a:bodyPr/>
                    <a:lstStyle/>
                    <a:p>
                      <a:pPr indent="0" lvl="0" marL="0" marR="0" rtl="0" algn="ctr">
                        <a:lnSpc>
                          <a:spcPct val="100000"/>
                        </a:lnSpc>
                        <a:spcBef>
                          <a:spcPts val="0"/>
                        </a:spcBef>
                        <a:spcAft>
                          <a:spcPts val="0"/>
                        </a:spcAft>
                        <a:buNone/>
                      </a:pPr>
                      <a:r>
                        <a:rPr lang="en-US" sz="1400" u="none" cap="none" strike="noStrike">
                          <a:latin typeface="Calibri"/>
                          <a:ea typeface="Calibri"/>
                          <a:cs typeface="Calibri"/>
                          <a:sym typeface="Calibri"/>
                        </a:rPr>
                        <a:t>2 ^ 5</a:t>
                      </a:r>
                      <a:endParaRPr sz="1400" u="none" cap="none" strike="noStrike">
                        <a:latin typeface="Calibri"/>
                        <a:ea typeface="Calibri"/>
                        <a:cs typeface="Calibri"/>
                        <a:sym typeface="Calibri"/>
                      </a:endParaRPr>
                    </a:p>
                  </a:txBody>
                  <a:tcPr marT="3302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r>
            </a:tbl>
          </a:graphicData>
        </a:graphic>
      </p:graphicFrame>
      <p:graphicFrame>
        <p:nvGraphicFramePr>
          <p:cNvPr id="3178" name="Google Shape;3178;p112"/>
          <p:cNvGraphicFramePr/>
          <p:nvPr/>
        </p:nvGraphicFramePr>
        <p:xfrm>
          <a:off x="5527675" y="1213170"/>
          <a:ext cx="3000000" cy="3000000"/>
        </p:xfrm>
        <a:graphic>
          <a:graphicData uri="http://schemas.openxmlformats.org/drawingml/2006/table">
            <a:tbl>
              <a:tblPr bandRow="1" firstRow="1">
                <a:noFill/>
                <a:tableStyleId>{A6E748B9-09B7-4BA4-8390-5D87ABDDDFA8}</a:tableStyleId>
              </a:tblPr>
              <a:tblGrid>
                <a:gridCol w="1419225"/>
                <a:gridCol w="2495550"/>
                <a:gridCol w="2219325"/>
              </a:tblGrid>
              <a:tr h="518150">
                <a:tc>
                  <a:txBody>
                    <a:bodyPr/>
                    <a:lstStyle/>
                    <a:p>
                      <a:pPr indent="-108584" lvl="0" marL="374650" marR="259079" rtl="0" algn="l">
                        <a:lnSpc>
                          <a:spcPct val="101400"/>
                        </a:lnSpc>
                        <a:spcBef>
                          <a:spcPts val="0"/>
                        </a:spcBef>
                        <a:spcAft>
                          <a:spcPts val="0"/>
                        </a:spcAft>
                        <a:buNone/>
                      </a:pPr>
                      <a:r>
                        <a:rPr b="1" lang="en-US" sz="1400" u="none" cap="none" strike="noStrike">
                          <a:latin typeface="Calibri"/>
                          <a:ea typeface="Calibri"/>
                          <a:cs typeface="Calibri"/>
                          <a:sym typeface="Calibri"/>
                        </a:rPr>
                        <a:t>Comparison  Operator</a:t>
                      </a:r>
                      <a:endParaRPr sz="1400" u="none" cap="none" strike="noStrike">
                        <a:latin typeface="Calibri"/>
                        <a:ea typeface="Calibri"/>
                        <a:cs typeface="Calibri"/>
                        <a:sym typeface="Calibri"/>
                      </a:endParaRPr>
                    </a:p>
                  </a:txBody>
                  <a:tcPr marT="2920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c>
                  <a:txBody>
                    <a:bodyPr/>
                    <a:lstStyle/>
                    <a:p>
                      <a:pPr indent="0" lvl="0" marL="0" marR="0" rtl="0" algn="ctr">
                        <a:lnSpc>
                          <a:spcPct val="100000"/>
                        </a:lnSpc>
                        <a:spcBef>
                          <a:spcPts val="0"/>
                        </a:spcBef>
                        <a:spcAft>
                          <a:spcPts val="0"/>
                        </a:spcAft>
                        <a:buNone/>
                      </a:pPr>
                      <a:r>
                        <a:rPr b="1" lang="en-US" sz="1400" u="none" cap="none" strike="noStrike">
                          <a:latin typeface="Calibri"/>
                          <a:ea typeface="Calibri"/>
                          <a:cs typeface="Calibri"/>
                          <a:sym typeface="Calibri"/>
                        </a:rPr>
                        <a:t>Meaning</a:t>
                      </a:r>
                      <a:endParaRPr sz="1400" u="none" cap="none" strike="noStrike">
                        <a:latin typeface="Calibri"/>
                        <a:ea typeface="Calibri"/>
                        <a:cs typeface="Calibri"/>
                        <a:sym typeface="Calibri"/>
                      </a:endParaRPr>
                    </a:p>
                  </a:txBody>
                  <a:tcPr marT="13842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c>
                  <a:txBody>
                    <a:bodyPr/>
                    <a:lstStyle/>
                    <a:p>
                      <a:pPr indent="0" lvl="0" marL="635" marR="0" rtl="0" algn="ctr">
                        <a:lnSpc>
                          <a:spcPct val="100000"/>
                        </a:lnSpc>
                        <a:spcBef>
                          <a:spcPts val="0"/>
                        </a:spcBef>
                        <a:spcAft>
                          <a:spcPts val="0"/>
                        </a:spcAft>
                        <a:buNone/>
                      </a:pPr>
                      <a:r>
                        <a:rPr b="1" lang="en-US" sz="1400" u="none" cap="none" strike="noStrike">
                          <a:latin typeface="Calibri"/>
                          <a:ea typeface="Calibri"/>
                          <a:cs typeface="Calibri"/>
                          <a:sym typeface="Calibri"/>
                        </a:rPr>
                        <a:t>Example</a:t>
                      </a:r>
                      <a:endParaRPr sz="1400" u="none" cap="none" strike="noStrike">
                        <a:latin typeface="Calibri"/>
                        <a:ea typeface="Calibri"/>
                        <a:cs typeface="Calibri"/>
                        <a:sym typeface="Calibri"/>
                      </a:endParaRPr>
                    </a:p>
                  </a:txBody>
                  <a:tcPr marT="13842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r>
              <a:tr h="370850">
                <a:tc>
                  <a:txBody>
                    <a:bodyPr/>
                    <a:lstStyle/>
                    <a:p>
                      <a:pPr indent="0" lvl="0" marL="0" marR="0" rtl="0" algn="ctr">
                        <a:lnSpc>
                          <a:spcPct val="100000"/>
                        </a:lnSpc>
                        <a:spcBef>
                          <a:spcPts val="0"/>
                        </a:spcBef>
                        <a:spcAft>
                          <a:spcPts val="0"/>
                        </a:spcAft>
                        <a:buNone/>
                      </a:pPr>
                      <a:r>
                        <a:rPr b="1" lang="en-US" sz="1800" u="none" cap="none" strike="noStrike">
                          <a:latin typeface="Calibri"/>
                          <a:ea typeface="Calibri"/>
                          <a:cs typeface="Calibri"/>
                          <a:sym typeface="Calibri"/>
                        </a:rPr>
                        <a:t>=</a:t>
                      </a:r>
                      <a:endParaRPr sz="1800" u="none" cap="none" strike="noStrike">
                        <a:latin typeface="Calibri"/>
                        <a:ea typeface="Calibri"/>
                        <a:cs typeface="Calibri"/>
                        <a:sym typeface="Calibri"/>
                      </a:endParaRPr>
                    </a:p>
                  </a:txBody>
                  <a:tcPr marT="3302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c>
                  <a:txBody>
                    <a:bodyPr/>
                    <a:lstStyle/>
                    <a:p>
                      <a:pPr indent="0" lvl="0" marL="635" marR="0" rtl="0" algn="ctr">
                        <a:lnSpc>
                          <a:spcPct val="100000"/>
                        </a:lnSpc>
                        <a:spcBef>
                          <a:spcPts val="0"/>
                        </a:spcBef>
                        <a:spcAft>
                          <a:spcPts val="0"/>
                        </a:spcAft>
                        <a:buNone/>
                      </a:pPr>
                      <a:r>
                        <a:rPr lang="en-US" sz="1400" u="none" cap="none" strike="noStrike">
                          <a:latin typeface="Calibri"/>
                          <a:ea typeface="Calibri"/>
                          <a:cs typeface="Calibri"/>
                          <a:sym typeface="Calibri"/>
                        </a:rPr>
                        <a:t>Equal to</a:t>
                      </a:r>
                      <a:endParaRPr sz="1400" u="none" cap="none" strike="noStrike">
                        <a:latin typeface="Calibri"/>
                        <a:ea typeface="Calibri"/>
                        <a:cs typeface="Calibri"/>
                        <a:sym typeface="Calibri"/>
                      </a:endParaRPr>
                    </a:p>
                  </a:txBody>
                  <a:tcPr marT="3175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c>
                  <a:txBody>
                    <a:bodyPr/>
                    <a:lstStyle/>
                    <a:p>
                      <a:pPr indent="0" lvl="0" marL="0" marR="0" rtl="0" algn="ctr">
                        <a:lnSpc>
                          <a:spcPct val="100000"/>
                        </a:lnSpc>
                        <a:spcBef>
                          <a:spcPts val="0"/>
                        </a:spcBef>
                        <a:spcAft>
                          <a:spcPts val="0"/>
                        </a:spcAft>
                        <a:buNone/>
                      </a:pPr>
                      <a:r>
                        <a:rPr lang="en-US" sz="1400" u="none" cap="none" strike="noStrike">
                          <a:latin typeface="Calibri"/>
                          <a:ea typeface="Calibri"/>
                          <a:cs typeface="Calibri"/>
                          <a:sym typeface="Calibri"/>
                        </a:rPr>
                        <a:t>[City]=“Boston”</a:t>
                      </a:r>
                      <a:endParaRPr sz="1400" u="none" cap="none" strike="noStrike">
                        <a:latin typeface="Calibri"/>
                        <a:ea typeface="Calibri"/>
                        <a:cs typeface="Calibri"/>
                        <a:sym typeface="Calibri"/>
                      </a:endParaRPr>
                    </a:p>
                  </a:txBody>
                  <a:tcPr marT="3175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r>
              <a:tr h="370850">
                <a:tc>
                  <a:txBody>
                    <a:bodyPr/>
                    <a:lstStyle/>
                    <a:p>
                      <a:pPr indent="0" lvl="0" marL="0" marR="0" rtl="0" algn="ctr">
                        <a:lnSpc>
                          <a:spcPct val="100000"/>
                        </a:lnSpc>
                        <a:spcBef>
                          <a:spcPts val="0"/>
                        </a:spcBef>
                        <a:spcAft>
                          <a:spcPts val="0"/>
                        </a:spcAft>
                        <a:buNone/>
                      </a:pPr>
                      <a:r>
                        <a:rPr b="1" lang="en-US" sz="1800" u="none" cap="none" strike="noStrike">
                          <a:latin typeface="Calibri"/>
                          <a:ea typeface="Calibri"/>
                          <a:cs typeface="Calibri"/>
                          <a:sym typeface="Calibri"/>
                        </a:rPr>
                        <a:t>&gt;</a:t>
                      </a:r>
                      <a:endParaRPr sz="1800" u="none" cap="none" strike="noStrike">
                        <a:latin typeface="Calibri"/>
                        <a:ea typeface="Calibri"/>
                        <a:cs typeface="Calibri"/>
                        <a:sym typeface="Calibri"/>
                      </a:endParaRPr>
                    </a:p>
                  </a:txBody>
                  <a:tcPr marT="3430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c>
                  <a:txBody>
                    <a:bodyPr/>
                    <a:lstStyle/>
                    <a:p>
                      <a:pPr indent="0" lvl="0" marL="0" marR="0" rtl="0" algn="ctr">
                        <a:lnSpc>
                          <a:spcPct val="100000"/>
                        </a:lnSpc>
                        <a:spcBef>
                          <a:spcPts val="0"/>
                        </a:spcBef>
                        <a:spcAft>
                          <a:spcPts val="0"/>
                        </a:spcAft>
                        <a:buNone/>
                      </a:pPr>
                      <a:r>
                        <a:rPr lang="en-US" sz="1400" u="none" cap="none" strike="noStrike">
                          <a:latin typeface="Calibri"/>
                          <a:ea typeface="Calibri"/>
                          <a:cs typeface="Calibri"/>
                          <a:sym typeface="Calibri"/>
                        </a:rPr>
                        <a:t>Greater than</a:t>
                      </a:r>
                      <a:endParaRPr sz="1400" u="none" cap="none" strike="noStrike">
                        <a:latin typeface="Calibri"/>
                        <a:ea typeface="Calibri"/>
                        <a:cs typeface="Calibri"/>
                        <a:sym typeface="Calibri"/>
                      </a:endParaRPr>
                    </a:p>
                  </a:txBody>
                  <a:tcPr marT="3302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c>
                  <a:txBody>
                    <a:bodyPr/>
                    <a:lstStyle/>
                    <a:p>
                      <a:pPr indent="0" lvl="0" marL="0" marR="0" rtl="0" algn="ctr">
                        <a:lnSpc>
                          <a:spcPct val="100000"/>
                        </a:lnSpc>
                        <a:spcBef>
                          <a:spcPts val="0"/>
                        </a:spcBef>
                        <a:spcAft>
                          <a:spcPts val="0"/>
                        </a:spcAft>
                        <a:buNone/>
                      </a:pPr>
                      <a:r>
                        <a:rPr lang="en-US" sz="1400" u="none" cap="none" strike="noStrike">
                          <a:latin typeface="Calibri"/>
                          <a:ea typeface="Calibri"/>
                          <a:cs typeface="Calibri"/>
                          <a:sym typeface="Calibri"/>
                        </a:rPr>
                        <a:t>[Quantity]&gt;10</a:t>
                      </a:r>
                      <a:endParaRPr sz="1400" u="none" cap="none" strike="noStrike">
                        <a:latin typeface="Calibri"/>
                        <a:ea typeface="Calibri"/>
                        <a:cs typeface="Calibri"/>
                        <a:sym typeface="Calibri"/>
                      </a:endParaRPr>
                    </a:p>
                  </a:txBody>
                  <a:tcPr marT="3302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r>
              <a:tr h="370850">
                <a:tc>
                  <a:txBody>
                    <a:bodyPr/>
                    <a:lstStyle/>
                    <a:p>
                      <a:pPr indent="0" lvl="0" marL="0" marR="0" rtl="0" algn="ctr">
                        <a:lnSpc>
                          <a:spcPct val="100000"/>
                        </a:lnSpc>
                        <a:spcBef>
                          <a:spcPts val="0"/>
                        </a:spcBef>
                        <a:spcAft>
                          <a:spcPts val="0"/>
                        </a:spcAft>
                        <a:buNone/>
                      </a:pPr>
                      <a:r>
                        <a:rPr b="1" lang="en-US" sz="1800" u="none" cap="none" strike="noStrike">
                          <a:latin typeface="Calibri"/>
                          <a:ea typeface="Calibri"/>
                          <a:cs typeface="Calibri"/>
                          <a:sym typeface="Calibri"/>
                        </a:rPr>
                        <a:t>&lt;</a:t>
                      </a:r>
                      <a:endParaRPr sz="1800" u="none" cap="none" strike="noStrike">
                        <a:latin typeface="Calibri"/>
                        <a:ea typeface="Calibri"/>
                        <a:cs typeface="Calibri"/>
                        <a:sym typeface="Calibri"/>
                      </a:endParaRPr>
                    </a:p>
                  </a:txBody>
                  <a:tcPr marT="3175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c>
                  <a:txBody>
                    <a:bodyPr/>
                    <a:lstStyle/>
                    <a:p>
                      <a:pPr indent="0" lvl="0" marL="0" marR="0" rtl="0" algn="ctr">
                        <a:lnSpc>
                          <a:spcPct val="100000"/>
                        </a:lnSpc>
                        <a:spcBef>
                          <a:spcPts val="0"/>
                        </a:spcBef>
                        <a:spcAft>
                          <a:spcPts val="0"/>
                        </a:spcAft>
                        <a:buNone/>
                      </a:pPr>
                      <a:r>
                        <a:rPr lang="en-US" sz="1400" u="none" cap="none" strike="noStrike">
                          <a:latin typeface="Calibri"/>
                          <a:ea typeface="Calibri"/>
                          <a:cs typeface="Calibri"/>
                          <a:sym typeface="Calibri"/>
                        </a:rPr>
                        <a:t>Less than</a:t>
                      </a:r>
                      <a:endParaRPr sz="1400" u="none" cap="none" strike="noStrike">
                        <a:latin typeface="Calibri"/>
                        <a:ea typeface="Calibri"/>
                        <a:cs typeface="Calibri"/>
                        <a:sym typeface="Calibri"/>
                      </a:endParaRPr>
                    </a:p>
                  </a:txBody>
                  <a:tcPr marT="3430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c>
                  <a:txBody>
                    <a:bodyPr/>
                    <a:lstStyle/>
                    <a:p>
                      <a:pPr indent="0" lvl="0" marL="0" marR="0" rtl="0" algn="ctr">
                        <a:lnSpc>
                          <a:spcPct val="100000"/>
                        </a:lnSpc>
                        <a:spcBef>
                          <a:spcPts val="0"/>
                        </a:spcBef>
                        <a:spcAft>
                          <a:spcPts val="0"/>
                        </a:spcAft>
                        <a:buNone/>
                      </a:pPr>
                      <a:r>
                        <a:rPr lang="en-US" sz="1400" u="none" cap="none" strike="noStrike">
                          <a:latin typeface="Calibri"/>
                          <a:ea typeface="Calibri"/>
                          <a:cs typeface="Calibri"/>
                          <a:sym typeface="Calibri"/>
                        </a:rPr>
                        <a:t>[Quantity]&lt;10</a:t>
                      </a:r>
                      <a:endParaRPr sz="1400" u="none" cap="none" strike="noStrike">
                        <a:latin typeface="Calibri"/>
                        <a:ea typeface="Calibri"/>
                        <a:cs typeface="Calibri"/>
                        <a:sym typeface="Calibri"/>
                      </a:endParaRPr>
                    </a:p>
                  </a:txBody>
                  <a:tcPr marT="3430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r>
              <a:tr h="370850">
                <a:tc>
                  <a:txBody>
                    <a:bodyPr/>
                    <a:lstStyle/>
                    <a:p>
                      <a:pPr indent="0" lvl="0" marL="0" marR="0" rtl="0" algn="ctr">
                        <a:lnSpc>
                          <a:spcPct val="100000"/>
                        </a:lnSpc>
                        <a:spcBef>
                          <a:spcPts val="0"/>
                        </a:spcBef>
                        <a:spcAft>
                          <a:spcPts val="0"/>
                        </a:spcAft>
                        <a:buNone/>
                      </a:pPr>
                      <a:r>
                        <a:rPr b="1" lang="en-US" sz="1800" u="none" cap="none" strike="noStrike">
                          <a:latin typeface="Calibri"/>
                          <a:ea typeface="Calibri"/>
                          <a:cs typeface="Calibri"/>
                          <a:sym typeface="Calibri"/>
                        </a:rPr>
                        <a:t>&gt;=</a:t>
                      </a:r>
                      <a:endParaRPr sz="1800" u="none" cap="none" strike="noStrike">
                        <a:latin typeface="Calibri"/>
                        <a:ea typeface="Calibri"/>
                        <a:cs typeface="Calibri"/>
                        <a:sym typeface="Calibri"/>
                      </a:endParaRPr>
                    </a:p>
                  </a:txBody>
                  <a:tcPr marT="3302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c>
                  <a:txBody>
                    <a:bodyPr/>
                    <a:lstStyle/>
                    <a:p>
                      <a:pPr indent="0" lvl="0" marL="0" marR="0" rtl="0" algn="ctr">
                        <a:lnSpc>
                          <a:spcPct val="100000"/>
                        </a:lnSpc>
                        <a:spcBef>
                          <a:spcPts val="0"/>
                        </a:spcBef>
                        <a:spcAft>
                          <a:spcPts val="0"/>
                        </a:spcAft>
                        <a:buNone/>
                      </a:pPr>
                      <a:r>
                        <a:rPr lang="en-US" sz="1400" u="none" cap="none" strike="noStrike">
                          <a:latin typeface="Calibri"/>
                          <a:ea typeface="Calibri"/>
                          <a:cs typeface="Calibri"/>
                          <a:sym typeface="Calibri"/>
                        </a:rPr>
                        <a:t>Greater than or equal to</a:t>
                      </a:r>
                      <a:endParaRPr sz="1400" u="none" cap="none" strike="noStrike">
                        <a:latin typeface="Calibri"/>
                        <a:ea typeface="Calibri"/>
                        <a:cs typeface="Calibri"/>
                        <a:sym typeface="Calibri"/>
                      </a:endParaRPr>
                    </a:p>
                  </a:txBody>
                  <a:tcPr marT="3175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c>
                  <a:txBody>
                    <a:bodyPr/>
                    <a:lstStyle/>
                    <a:p>
                      <a:pPr indent="0" lvl="0" marL="0" marR="0" rtl="0" algn="ctr">
                        <a:lnSpc>
                          <a:spcPct val="100000"/>
                        </a:lnSpc>
                        <a:spcBef>
                          <a:spcPts val="0"/>
                        </a:spcBef>
                        <a:spcAft>
                          <a:spcPts val="0"/>
                        </a:spcAft>
                        <a:buNone/>
                      </a:pPr>
                      <a:r>
                        <a:rPr lang="en-US" sz="1400" u="none" cap="none" strike="noStrike">
                          <a:latin typeface="Calibri"/>
                          <a:ea typeface="Calibri"/>
                          <a:cs typeface="Calibri"/>
                          <a:sym typeface="Calibri"/>
                        </a:rPr>
                        <a:t>[Unit Price]&gt;=2.5</a:t>
                      </a:r>
                      <a:endParaRPr sz="1400" u="none" cap="none" strike="noStrike">
                        <a:latin typeface="Calibri"/>
                        <a:ea typeface="Calibri"/>
                        <a:cs typeface="Calibri"/>
                        <a:sym typeface="Calibri"/>
                      </a:endParaRPr>
                    </a:p>
                  </a:txBody>
                  <a:tcPr marT="3175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r>
              <a:tr h="370850">
                <a:tc>
                  <a:txBody>
                    <a:bodyPr/>
                    <a:lstStyle/>
                    <a:p>
                      <a:pPr indent="0" lvl="0" marL="0" marR="0" rtl="0" algn="ctr">
                        <a:lnSpc>
                          <a:spcPct val="100000"/>
                        </a:lnSpc>
                        <a:spcBef>
                          <a:spcPts val="0"/>
                        </a:spcBef>
                        <a:spcAft>
                          <a:spcPts val="0"/>
                        </a:spcAft>
                        <a:buNone/>
                      </a:pPr>
                      <a:r>
                        <a:rPr b="1" lang="en-US" sz="1800" u="none" cap="none" strike="noStrike">
                          <a:latin typeface="Calibri"/>
                          <a:ea typeface="Calibri"/>
                          <a:cs typeface="Calibri"/>
                          <a:sym typeface="Calibri"/>
                        </a:rPr>
                        <a:t>&lt;=</a:t>
                      </a:r>
                      <a:endParaRPr sz="1800" u="none" cap="none" strike="noStrike">
                        <a:latin typeface="Calibri"/>
                        <a:ea typeface="Calibri"/>
                        <a:cs typeface="Calibri"/>
                        <a:sym typeface="Calibri"/>
                      </a:endParaRPr>
                    </a:p>
                  </a:txBody>
                  <a:tcPr marT="3430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c>
                  <a:txBody>
                    <a:bodyPr/>
                    <a:lstStyle/>
                    <a:p>
                      <a:pPr indent="0" lvl="0" marL="635" marR="0" rtl="0" algn="ctr">
                        <a:lnSpc>
                          <a:spcPct val="100000"/>
                        </a:lnSpc>
                        <a:spcBef>
                          <a:spcPts val="0"/>
                        </a:spcBef>
                        <a:spcAft>
                          <a:spcPts val="0"/>
                        </a:spcAft>
                        <a:buNone/>
                      </a:pPr>
                      <a:r>
                        <a:rPr lang="en-US" sz="1400" u="none" cap="none" strike="noStrike">
                          <a:latin typeface="Calibri"/>
                          <a:ea typeface="Calibri"/>
                          <a:cs typeface="Calibri"/>
                          <a:sym typeface="Calibri"/>
                        </a:rPr>
                        <a:t>Less than or equal to</a:t>
                      </a:r>
                      <a:endParaRPr sz="1400" u="none" cap="none" strike="noStrike">
                        <a:latin typeface="Calibri"/>
                        <a:ea typeface="Calibri"/>
                        <a:cs typeface="Calibri"/>
                        <a:sym typeface="Calibri"/>
                      </a:endParaRPr>
                    </a:p>
                  </a:txBody>
                  <a:tcPr marT="3302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c>
                  <a:txBody>
                    <a:bodyPr/>
                    <a:lstStyle/>
                    <a:p>
                      <a:pPr indent="0" lvl="0" marL="0" marR="0" rtl="0" algn="ctr">
                        <a:lnSpc>
                          <a:spcPct val="100000"/>
                        </a:lnSpc>
                        <a:spcBef>
                          <a:spcPts val="0"/>
                        </a:spcBef>
                        <a:spcAft>
                          <a:spcPts val="0"/>
                        </a:spcAft>
                        <a:buNone/>
                      </a:pPr>
                      <a:r>
                        <a:rPr lang="en-US" sz="1400" u="none" cap="none" strike="noStrike">
                          <a:latin typeface="Calibri"/>
                          <a:ea typeface="Calibri"/>
                          <a:cs typeface="Calibri"/>
                          <a:sym typeface="Calibri"/>
                        </a:rPr>
                        <a:t>[Unit Price]&lt;=2.5</a:t>
                      </a:r>
                      <a:endParaRPr sz="1400" u="none" cap="none" strike="noStrike">
                        <a:latin typeface="Calibri"/>
                        <a:ea typeface="Calibri"/>
                        <a:cs typeface="Calibri"/>
                        <a:sym typeface="Calibri"/>
                      </a:endParaRPr>
                    </a:p>
                  </a:txBody>
                  <a:tcPr marT="3302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r>
              <a:tr h="370850">
                <a:tc>
                  <a:txBody>
                    <a:bodyPr/>
                    <a:lstStyle/>
                    <a:p>
                      <a:pPr indent="0" lvl="0" marL="0" marR="0" rtl="0" algn="ctr">
                        <a:lnSpc>
                          <a:spcPct val="100000"/>
                        </a:lnSpc>
                        <a:spcBef>
                          <a:spcPts val="0"/>
                        </a:spcBef>
                        <a:spcAft>
                          <a:spcPts val="0"/>
                        </a:spcAft>
                        <a:buNone/>
                      </a:pPr>
                      <a:r>
                        <a:rPr b="1" lang="en-US" sz="1800" u="none" cap="none" strike="noStrike">
                          <a:latin typeface="Calibri"/>
                          <a:ea typeface="Calibri"/>
                          <a:cs typeface="Calibri"/>
                          <a:sym typeface="Calibri"/>
                        </a:rPr>
                        <a:t>&lt;&gt;</a:t>
                      </a:r>
                      <a:endParaRPr sz="1800" u="none" cap="none" strike="noStrike">
                        <a:latin typeface="Calibri"/>
                        <a:ea typeface="Calibri"/>
                        <a:cs typeface="Calibri"/>
                        <a:sym typeface="Calibri"/>
                      </a:endParaRPr>
                    </a:p>
                  </a:txBody>
                  <a:tcPr marT="3175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c>
                  <a:txBody>
                    <a:bodyPr/>
                    <a:lstStyle/>
                    <a:p>
                      <a:pPr indent="0" lvl="0" marL="0" marR="0" rtl="0" algn="ctr">
                        <a:lnSpc>
                          <a:spcPct val="100000"/>
                        </a:lnSpc>
                        <a:spcBef>
                          <a:spcPts val="0"/>
                        </a:spcBef>
                        <a:spcAft>
                          <a:spcPts val="0"/>
                        </a:spcAft>
                        <a:buNone/>
                      </a:pPr>
                      <a:r>
                        <a:rPr lang="en-US" sz="1400" u="none" cap="none" strike="noStrike">
                          <a:latin typeface="Calibri"/>
                          <a:ea typeface="Calibri"/>
                          <a:cs typeface="Calibri"/>
                          <a:sym typeface="Calibri"/>
                        </a:rPr>
                        <a:t>Not equal to</a:t>
                      </a:r>
                      <a:endParaRPr sz="1400" u="none" cap="none" strike="noStrike">
                        <a:latin typeface="Calibri"/>
                        <a:ea typeface="Calibri"/>
                        <a:cs typeface="Calibri"/>
                        <a:sym typeface="Calibri"/>
                      </a:endParaRPr>
                    </a:p>
                  </a:txBody>
                  <a:tcPr marT="3430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c>
                  <a:txBody>
                    <a:bodyPr/>
                    <a:lstStyle/>
                    <a:p>
                      <a:pPr indent="0" lvl="0" marL="0" marR="0" rtl="0" algn="ctr">
                        <a:lnSpc>
                          <a:spcPct val="100000"/>
                        </a:lnSpc>
                        <a:spcBef>
                          <a:spcPts val="0"/>
                        </a:spcBef>
                        <a:spcAft>
                          <a:spcPts val="0"/>
                        </a:spcAft>
                        <a:buNone/>
                      </a:pPr>
                      <a:r>
                        <a:rPr lang="en-US" sz="1400" u="none" cap="none" strike="noStrike">
                          <a:latin typeface="Calibri"/>
                          <a:ea typeface="Calibri"/>
                          <a:cs typeface="Calibri"/>
                          <a:sym typeface="Calibri"/>
                        </a:rPr>
                        <a:t>[Country]&lt;&gt;”Mexico”</a:t>
                      </a:r>
                      <a:endParaRPr sz="1400" u="none" cap="none" strike="noStrike">
                        <a:latin typeface="Calibri"/>
                        <a:ea typeface="Calibri"/>
                        <a:cs typeface="Calibri"/>
                        <a:sym typeface="Calibri"/>
                      </a:endParaRPr>
                    </a:p>
                  </a:txBody>
                  <a:tcPr marT="3430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r>
            </a:tbl>
          </a:graphicData>
        </a:graphic>
      </p:graphicFrame>
      <p:grpSp>
        <p:nvGrpSpPr>
          <p:cNvPr id="3179" name="Google Shape;3179;p112"/>
          <p:cNvGrpSpPr/>
          <p:nvPr/>
        </p:nvGrpSpPr>
        <p:grpSpPr>
          <a:xfrm>
            <a:off x="552450" y="4925479"/>
            <a:ext cx="1962150" cy="1112519"/>
            <a:chOff x="552450" y="4925479"/>
            <a:chExt cx="1962150" cy="1112519"/>
          </a:xfrm>
        </p:grpSpPr>
        <p:sp>
          <p:nvSpPr>
            <p:cNvPr id="3180" name="Google Shape;3180;p112"/>
            <p:cNvSpPr/>
            <p:nvPr/>
          </p:nvSpPr>
          <p:spPr>
            <a:xfrm>
              <a:off x="552450" y="4925479"/>
              <a:ext cx="1962150" cy="370840"/>
            </a:xfrm>
            <a:custGeom>
              <a:rect b="b" l="l" r="r" t="t"/>
              <a:pathLst>
                <a:path extrusionOk="0" h="370839" w="1962150">
                  <a:moveTo>
                    <a:pt x="1962150" y="0"/>
                  </a:moveTo>
                  <a:lnTo>
                    <a:pt x="0" y="0"/>
                  </a:lnTo>
                  <a:lnTo>
                    <a:pt x="0" y="370840"/>
                  </a:lnTo>
                  <a:lnTo>
                    <a:pt x="1962150" y="370840"/>
                  </a:lnTo>
                  <a:lnTo>
                    <a:pt x="1962150" y="0"/>
                  </a:lnTo>
                  <a:close/>
                </a:path>
              </a:pathLst>
            </a:custGeom>
            <a:solidFill>
              <a:srgbClr val="F0F0F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81" name="Google Shape;3181;p112"/>
            <p:cNvSpPr/>
            <p:nvPr/>
          </p:nvSpPr>
          <p:spPr>
            <a:xfrm>
              <a:off x="552450" y="5296318"/>
              <a:ext cx="1962150" cy="370840"/>
            </a:xfrm>
            <a:custGeom>
              <a:rect b="b" l="l" r="r" t="t"/>
              <a:pathLst>
                <a:path extrusionOk="0" h="370839" w="1962150">
                  <a:moveTo>
                    <a:pt x="1962150" y="0"/>
                  </a:moveTo>
                  <a:lnTo>
                    <a:pt x="0" y="0"/>
                  </a:lnTo>
                  <a:lnTo>
                    <a:pt x="0" y="370839"/>
                  </a:lnTo>
                  <a:lnTo>
                    <a:pt x="1962150" y="370839"/>
                  </a:lnTo>
                  <a:lnTo>
                    <a:pt x="1962150" y="0"/>
                  </a:lnTo>
                  <a:close/>
                </a:path>
              </a:pathLst>
            </a:custGeom>
            <a:solidFill>
              <a:srgbClr val="E1E1E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82" name="Google Shape;3182;p112"/>
            <p:cNvSpPr/>
            <p:nvPr/>
          </p:nvSpPr>
          <p:spPr>
            <a:xfrm>
              <a:off x="552450" y="5667158"/>
              <a:ext cx="1962150" cy="370840"/>
            </a:xfrm>
            <a:custGeom>
              <a:rect b="b" l="l" r="r" t="t"/>
              <a:pathLst>
                <a:path extrusionOk="0" h="370839" w="1962150">
                  <a:moveTo>
                    <a:pt x="1962150" y="0"/>
                  </a:moveTo>
                  <a:lnTo>
                    <a:pt x="0" y="0"/>
                  </a:lnTo>
                  <a:lnTo>
                    <a:pt x="0" y="370840"/>
                  </a:lnTo>
                  <a:lnTo>
                    <a:pt x="1962150" y="370840"/>
                  </a:lnTo>
                  <a:lnTo>
                    <a:pt x="1962150" y="0"/>
                  </a:lnTo>
                  <a:close/>
                </a:path>
              </a:pathLst>
            </a:custGeom>
            <a:solidFill>
              <a:srgbClr val="F0F0F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183" name="Google Shape;3183;p112"/>
          <p:cNvSpPr txBox="1"/>
          <p:nvPr/>
        </p:nvSpPr>
        <p:spPr>
          <a:xfrm>
            <a:off x="481076" y="6440423"/>
            <a:ext cx="597154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Calibri"/>
              <a:buNone/>
            </a:pPr>
            <a:r>
              <a:rPr b="0" i="1" lang="en-US" sz="1100" u="none" cap="none" strike="noStrike">
                <a:solidFill>
                  <a:srgbClr val="000000"/>
                </a:solidFill>
                <a:latin typeface="Calibri"/>
                <a:ea typeface="Calibri"/>
                <a:cs typeface="Calibri"/>
                <a:sym typeface="Calibri"/>
              </a:rPr>
              <a:t>*Head to </a:t>
            </a:r>
            <a:r>
              <a:rPr b="1" i="1" lang="en-US" sz="1100" u="none" cap="none" strike="noStrike">
                <a:solidFill>
                  <a:srgbClr val="000000"/>
                </a:solidFill>
                <a:latin typeface="Calibri"/>
                <a:ea typeface="Calibri"/>
                <a:cs typeface="Calibri"/>
                <a:sym typeface="Calibri"/>
              </a:rPr>
              <a:t>https://learn.microsoft.com </a:t>
            </a:r>
            <a:r>
              <a:rPr b="0" i="1" lang="en-US" sz="1100" u="none" cap="none" strike="noStrike">
                <a:solidFill>
                  <a:srgbClr val="000000"/>
                </a:solidFill>
                <a:latin typeface="Calibri"/>
                <a:ea typeface="Calibri"/>
                <a:cs typeface="Calibri"/>
                <a:sym typeface="Calibri"/>
              </a:rPr>
              <a:t>for more information about DAX syntax, operators, troubleshooting, etc.</a:t>
            </a:r>
            <a:endParaRPr b="0" i="0" sz="1100" u="none" cap="none" strike="noStrike">
              <a:solidFill>
                <a:srgbClr val="000000"/>
              </a:solidFill>
              <a:latin typeface="Calibri"/>
              <a:ea typeface="Calibri"/>
              <a:cs typeface="Calibri"/>
              <a:sym typeface="Calibri"/>
            </a:endParaRPr>
          </a:p>
        </p:txBody>
      </p:sp>
      <p:pic>
        <p:nvPicPr>
          <p:cNvPr id="3184" name="Google Shape;3184;p112"/>
          <p:cNvPicPr preferRelativeResize="0"/>
          <p:nvPr/>
        </p:nvPicPr>
        <p:blipFill rotWithShape="1">
          <a:blip r:embed="rId3">
            <a:alphaModFix/>
          </a:blip>
          <a:srcRect b="0" l="0" r="0" t="0"/>
          <a:stretch/>
        </p:blipFill>
        <p:spPr>
          <a:xfrm>
            <a:off x="704087" y="4898135"/>
            <a:ext cx="1728216" cy="856488"/>
          </a:xfrm>
          <a:prstGeom prst="rect">
            <a:avLst/>
          </a:prstGeom>
          <a:noFill/>
          <a:ln>
            <a:noFill/>
          </a:ln>
        </p:spPr>
      </p:pic>
      <p:graphicFrame>
        <p:nvGraphicFramePr>
          <p:cNvPr id="3185" name="Google Shape;3185;p112"/>
          <p:cNvGraphicFramePr/>
          <p:nvPr/>
        </p:nvGraphicFramePr>
        <p:xfrm>
          <a:off x="546100" y="4177449"/>
          <a:ext cx="3000000" cy="3000000"/>
        </p:xfrm>
        <a:graphic>
          <a:graphicData uri="http://schemas.openxmlformats.org/drawingml/2006/table">
            <a:tbl>
              <a:tblPr bandRow="1" firstRow="1">
                <a:noFill/>
                <a:tableStyleId>{A6E748B9-09B7-4BA4-8390-5D87ABDDDFA8}</a:tableStyleId>
              </a:tblPr>
              <a:tblGrid>
                <a:gridCol w="189225"/>
                <a:gridCol w="1599575"/>
                <a:gridCol w="173350"/>
                <a:gridCol w="5638800"/>
                <a:gridCol w="3514725"/>
              </a:tblGrid>
              <a:tr h="370850">
                <a:tc gridSpan="3">
                  <a:txBody>
                    <a:bodyPr/>
                    <a:lstStyle/>
                    <a:p>
                      <a:pPr indent="0" lvl="0" marL="186055" marR="0" rtl="0" algn="l">
                        <a:lnSpc>
                          <a:spcPct val="100000"/>
                        </a:lnSpc>
                        <a:spcBef>
                          <a:spcPts val="0"/>
                        </a:spcBef>
                        <a:spcAft>
                          <a:spcPts val="0"/>
                        </a:spcAft>
                        <a:buNone/>
                      </a:pPr>
                      <a:r>
                        <a:rPr b="1" lang="en-US" sz="1400" u="none" cap="none" strike="noStrike">
                          <a:latin typeface="Calibri"/>
                          <a:ea typeface="Calibri"/>
                          <a:cs typeface="Calibri"/>
                          <a:sym typeface="Calibri"/>
                        </a:rPr>
                        <a:t>Text/Logical Operator</a:t>
                      </a:r>
                      <a:endParaRPr sz="1400" u="none" cap="none" strike="noStrike">
                        <a:latin typeface="Calibri"/>
                        <a:ea typeface="Calibri"/>
                        <a:cs typeface="Calibri"/>
                        <a:sym typeface="Calibri"/>
                      </a:endParaRPr>
                    </a:p>
                  </a:txBody>
                  <a:tcPr marT="6667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c hMerge="1"/>
                <a:tc hMerge="1"/>
                <a:tc>
                  <a:txBody>
                    <a:bodyPr/>
                    <a:lstStyle/>
                    <a:p>
                      <a:pPr indent="0" lvl="0" marL="0" marR="0" rtl="0" algn="ctr">
                        <a:lnSpc>
                          <a:spcPct val="100000"/>
                        </a:lnSpc>
                        <a:spcBef>
                          <a:spcPts val="0"/>
                        </a:spcBef>
                        <a:spcAft>
                          <a:spcPts val="0"/>
                        </a:spcAft>
                        <a:buNone/>
                      </a:pPr>
                      <a:r>
                        <a:rPr b="1" lang="en-US" sz="1400" u="none" cap="none" strike="noStrike">
                          <a:latin typeface="Calibri"/>
                          <a:ea typeface="Calibri"/>
                          <a:cs typeface="Calibri"/>
                          <a:sym typeface="Calibri"/>
                        </a:rPr>
                        <a:t>Meaning</a:t>
                      </a:r>
                      <a:endParaRPr sz="1400" u="none" cap="none" strike="noStrike">
                        <a:latin typeface="Calibri"/>
                        <a:ea typeface="Calibri"/>
                        <a:cs typeface="Calibri"/>
                        <a:sym typeface="Calibri"/>
                      </a:endParaRPr>
                    </a:p>
                  </a:txBody>
                  <a:tcPr marT="6667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c>
                  <a:txBody>
                    <a:bodyPr/>
                    <a:lstStyle/>
                    <a:p>
                      <a:pPr indent="0" lvl="0" marL="635" marR="0" rtl="0" algn="ctr">
                        <a:lnSpc>
                          <a:spcPct val="100000"/>
                        </a:lnSpc>
                        <a:spcBef>
                          <a:spcPts val="0"/>
                        </a:spcBef>
                        <a:spcAft>
                          <a:spcPts val="0"/>
                        </a:spcAft>
                        <a:buNone/>
                      </a:pPr>
                      <a:r>
                        <a:rPr b="1" lang="en-US" sz="1400" u="none" cap="none" strike="noStrike">
                          <a:latin typeface="Calibri"/>
                          <a:ea typeface="Calibri"/>
                          <a:cs typeface="Calibri"/>
                          <a:sym typeface="Calibri"/>
                        </a:rPr>
                        <a:t>Example</a:t>
                      </a:r>
                      <a:endParaRPr sz="1400" u="none" cap="none" strike="noStrike">
                        <a:latin typeface="Calibri"/>
                        <a:ea typeface="Calibri"/>
                        <a:cs typeface="Calibri"/>
                        <a:sym typeface="Calibri"/>
                      </a:endParaRPr>
                    </a:p>
                  </a:txBody>
                  <a:tcPr marT="6667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r>
              <a:tr h="370850">
                <a:tc gridSpan="3">
                  <a:txBody>
                    <a:bodyPr/>
                    <a:lstStyle/>
                    <a:p>
                      <a:pPr indent="0" lvl="0" marL="635" marR="0" rtl="0" algn="ctr">
                        <a:lnSpc>
                          <a:spcPct val="100000"/>
                        </a:lnSpc>
                        <a:spcBef>
                          <a:spcPts val="0"/>
                        </a:spcBef>
                        <a:spcAft>
                          <a:spcPts val="0"/>
                        </a:spcAft>
                        <a:buNone/>
                      </a:pPr>
                      <a:r>
                        <a:rPr b="1" lang="en-US" sz="1800" u="none" cap="none" strike="noStrike">
                          <a:latin typeface="Calibri"/>
                          <a:ea typeface="Calibri"/>
                          <a:cs typeface="Calibri"/>
                          <a:sym typeface="Calibri"/>
                        </a:rPr>
                        <a:t>&amp;</a:t>
                      </a:r>
                      <a:endParaRPr sz="1800" u="none" cap="none" strike="noStrike">
                        <a:latin typeface="Calibri"/>
                        <a:ea typeface="Calibri"/>
                        <a:cs typeface="Calibri"/>
                        <a:sym typeface="Calibri"/>
                      </a:endParaRPr>
                    </a:p>
                  </a:txBody>
                  <a:tcPr marT="3237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38100">
                      <a:solidFill>
                        <a:srgbClr val="E6AF00"/>
                      </a:solidFill>
                      <a:prstDash val="solid"/>
                      <a:round/>
                      <a:headEnd len="sm" w="sm" type="none"/>
                      <a:tailEnd len="sm" w="sm" type="none"/>
                    </a:lnB>
                    <a:solidFill>
                      <a:srgbClr val="E1E1E1"/>
                    </a:solidFill>
                  </a:tcPr>
                </a:tc>
                <a:tc hMerge="1"/>
                <a:tc hMerge="1"/>
                <a:tc>
                  <a:txBody>
                    <a:bodyPr/>
                    <a:lstStyle/>
                    <a:p>
                      <a:pPr indent="0" lvl="0" marL="0" marR="0" rtl="0" algn="ctr">
                        <a:lnSpc>
                          <a:spcPct val="100000"/>
                        </a:lnSpc>
                        <a:spcBef>
                          <a:spcPts val="0"/>
                        </a:spcBef>
                        <a:spcAft>
                          <a:spcPts val="0"/>
                        </a:spcAft>
                        <a:buNone/>
                      </a:pPr>
                      <a:r>
                        <a:rPr lang="en-US" sz="1400" u="none" cap="none" strike="noStrike">
                          <a:latin typeface="Calibri"/>
                          <a:ea typeface="Calibri"/>
                          <a:cs typeface="Calibri"/>
                          <a:sym typeface="Calibri"/>
                        </a:rPr>
                        <a:t>Concatenates two values to produce one text string</a:t>
                      </a:r>
                      <a:endParaRPr sz="1400" u="none" cap="none" strike="noStrike">
                        <a:latin typeface="Calibri"/>
                        <a:ea typeface="Calibri"/>
                        <a:cs typeface="Calibri"/>
                        <a:sym typeface="Calibri"/>
                      </a:endParaRPr>
                    </a:p>
                  </a:txBody>
                  <a:tcPr marT="3112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c>
                  <a:txBody>
                    <a:bodyPr/>
                    <a:lstStyle/>
                    <a:p>
                      <a:pPr indent="0" lvl="0" marL="0" marR="0" rtl="0" algn="ctr">
                        <a:lnSpc>
                          <a:spcPct val="100000"/>
                        </a:lnSpc>
                        <a:spcBef>
                          <a:spcPts val="0"/>
                        </a:spcBef>
                        <a:spcAft>
                          <a:spcPts val="0"/>
                        </a:spcAft>
                        <a:buNone/>
                      </a:pPr>
                      <a:r>
                        <a:rPr lang="en-US" sz="1400" u="none" cap="none" strike="noStrike">
                          <a:latin typeface="Calibri"/>
                          <a:ea typeface="Calibri"/>
                          <a:cs typeface="Calibri"/>
                          <a:sym typeface="Calibri"/>
                        </a:rPr>
                        <a:t>[City] &amp; “ “ &amp; [State]</a:t>
                      </a:r>
                      <a:endParaRPr sz="1400" u="none" cap="none" strike="noStrike">
                        <a:latin typeface="Calibri"/>
                        <a:ea typeface="Calibri"/>
                        <a:cs typeface="Calibri"/>
                        <a:sym typeface="Calibri"/>
                      </a:endParaRPr>
                    </a:p>
                  </a:txBody>
                  <a:tcPr marT="3112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r>
              <a:tr h="370850">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9050">
                      <a:solidFill>
                        <a:srgbClr val="A5A5A5"/>
                      </a:solidFill>
                      <a:prstDash val="solid"/>
                      <a:round/>
                      <a:headEnd len="sm" w="sm" type="none"/>
                      <a:tailEnd len="sm" w="sm" type="none"/>
                    </a:lnL>
                    <a:lnR cap="flat" cmpd="sng" w="28575">
                      <a:solidFill>
                        <a:srgbClr val="E6AF00"/>
                      </a:solidFill>
                      <a:prstDash val="solid"/>
                      <a:round/>
                      <a:headEnd len="sm" w="sm" type="none"/>
                      <a:tailEnd len="sm" w="sm" type="none"/>
                    </a:lnR>
                    <a:lnT cap="flat" cmpd="sng" w="38100">
                      <a:solidFill>
                        <a:srgbClr val="E6AF00"/>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c>
                  <a:txBody>
                    <a:bodyPr/>
                    <a:lstStyle/>
                    <a:p>
                      <a:pPr indent="0" lvl="0" marL="0" marR="7620" rtl="0" algn="ctr">
                        <a:lnSpc>
                          <a:spcPct val="100000"/>
                        </a:lnSpc>
                        <a:spcBef>
                          <a:spcPts val="0"/>
                        </a:spcBef>
                        <a:spcAft>
                          <a:spcPts val="0"/>
                        </a:spcAft>
                        <a:buNone/>
                      </a:pPr>
                      <a:r>
                        <a:rPr b="1" lang="en-US" sz="1800" u="none" cap="none" strike="noStrike">
                          <a:latin typeface="Calibri"/>
                          <a:ea typeface="Calibri"/>
                          <a:cs typeface="Calibri"/>
                          <a:sym typeface="Calibri"/>
                        </a:rPr>
                        <a:t>&amp;&amp;</a:t>
                      </a:r>
                      <a:endParaRPr sz="1800" u="none" cap="none" strike="noStrike">
                        <a:latin typeface="Calibri"/>
                        <a:ea typeface="Calibri"/>
                        <a:cs typeface="Calibri"/>
                        <a:sym typeface="Calibri"/>
                      </a:endParaRPr>
                    </a:p>
                  </a:txBody>
                  <a:tcPr marT="33650" marB="0" marR="0" marL="0">
                    <a:lnL cap="flat" cmpd="sng" w="28575">
                      <a:solidFill>
                        <a:srgbClr val="E6AF00"/>
                      </a:solidFill>
                      <a:prstDash val="solid"/>
                      <a:round/>
                      <a:headEnd len="sm" w="sm" type="none"/>
                      <a:tailEnd len="sm" w="sm" type="none"/>
                    </a:lnL>
                    <a:lnR cap="flat" cmpd="sng" w="28575">
                      <a:solidFill>
                        <a:srgbClr val="E6AF00"/>
                      </a:solidFill>
                      <a:prstDash val="solid"/>
                      <a:round/>
                      <a:headEnd len="sm" w="sm" type="none"/>
                      <a:tailEnd len="sm" w="sm" type="none"/>
                    </a:lnR>
                    <a:lnT cap="flat" cmpd="sng" w="38100">
                      <a:solidFill>
                        <a:srgbClr val="E6AF00"/>
                      </a:solidFill>
                      <a:prstDash val="solid"/>
                      <a:round/>
                      <a:headEnd len="sm" w="sm" type="none"/>
                      <a:tailEnd len="sm" w="sm" type="none"/>
                    </a:lnT>
                    <a:lnB cap="flat" cmpd="sng" w="19050">
                      <a:solidFill>
                        <a:srgbClr val="A5A5A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28575">
                      <a:solidFill>
                        <a:srgbClr val="E6AF00"/>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tcPr>
                </a:tc>
                <a:tc>
                  <a:txBody>
                    <a:bodyPr/>
                    <a:lstStyle/>
                    <a:p>
                      <a:pPr indent="0" lvl="0" marL="1905" marR="0" rtl="0" algn="ctr">
                        <a:lnSpc>
                          <a:spcPct val="100000"/>
                        </a:lnSpc>
                        <a:spcBef>
                          <a:spcPts val="0"/>
                        </a:spcBef>
                        <a:spcAft>
                          <a:spcPts val="0"/>
                        </a:spcAft>
                        <a:buNone/>
                      </a:pPr>
                      <a:r>
                        <a:rPr lang="en-US" sz="1400" u="none" cap="none" strike="noStrike">
                          <a:latin typeface="Calibri"/>
                          <a:ea typeface="Calibri"/>
                          <a:cs typeface="Calibri"/>
                          <a:sym typeface="Calibri"/>
                        </a:rPr>
                        <a:t>Create an AND condition between two logical expressions</a:t>
                      </a:r>
                      <a:endParaRPr sz="1400" u="none" cap="none" strike="noStrike">
                        <a:latin typeface="Calibri"/>
                        <a:ea typeface="Calibri"/>
                        <a:cs typeface="Calibri"/>
                        <a:sym typeface="Calibri"/>
                      </a:endParaRPr>
                    </a:p>
                  </a:txBody>
                  <a:tcPr marT="3237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c>
                  <a:txBody>
                    <a:bodyPr/>
                    <a:lstStyle/>
                    <a:p>
                      <a:pPr indent="0" lvl="0" marL="635" marR="0" rtl="0" algn="ctr">
                        <a:lnSpc>
                          <a:spcPct val="100000"/>
                        </a:lnSpc>
                        <a:spcBef>
                          <a:spcPts val="0"/>
                        </a:spcBef>
                        <a:spcAft>
                          <a:spcPts val="0"/>
                        </a:spcAft>
                        <a:buNone/>
                      </a:pPr>
                      <a:r>
                        <a:rPr lang="en-US" sz="1400" u="none" cap="none" strike="noStrike">
                          <a:latin typeface="Calibri"/>
                          <a:ea typeface="Calibri"/>
                          <a:cs typeface="Calibri"/>
                          <a:sym typeface="Calibri"/>
                        </a:rPr>
                        <a:t>([State]=“MA”) &amp;&amp; ([Quantity]&gt;10)</a:t>
                      </a:r>
                      <a:endParaRPr sz="1400" u="none" cap="none" strike="noStrike">
                        <a:latin typeface="Calibri"/>
                        <a:ea typeface="Calibri"/>
                        <a:cs typeface="Calibri"/>
                        <a:sym typeface="Calibri"/>
                      </a:endParaRPr>
                    </a:p>
                  </a:txBody>
                  <a:tcPr marT="3237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r>
              <a:tr h="370850">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9050">
                      <a:solidFill>
                        <a:srgbClr val="A5A5A5"/>
                      </a:solidFill>
                      <a:prstDash val="solid"/>
                      <a:round/>
                      <a:headEnd len="sm" w="sm" type="none"/>
                      <a:tailEnd len="sm" w="sm" type="none"/>
                    </a:lnL>
                    <a:lnR cap="flat" cmpd="sng" w="28575">
                      <a:solidFill>
                        <a:srgbClr val="E6AF00"/>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c>
                  <a:txBody>
                    <a:bodyPr/>
                    <a:lstStyle/>
                    <a:p>
                      <a:pPr indent="0" lvl="0" marL="0" marR="6985" rtl="0" algn="ctr">
                        <a:lnSpc>
                          <a:spcPct val="100000"/>
                        </a:lnSpc>
                        <a:spcBef>
                          <a:spcPts val="0"/>
                        </a:spcBef>
                        <a:spcAft>
                          <a:spcPts val="0"/>
                        </a:spcAft>
                        <a:buNone/>
                      </a:pPr>
                      <a:r>
                        <a:rPr b="1" lang="en-US" sz="1800" u="none" cap="none" strike="noStrike">
                          <a:latin typeface="Calibri"/>
                          <a:ea typeface="Calibri"/>
                          <a:cs typeface="Calibri"/>
                          <a:sym typeface="Calibri"/>
                        </a:rPr>
                        <a:t>|| </a:t>
                      </a:r>
                      <a:r>
                        <a:rPr i="1" lang="en-US" sz="1400" u="none" cap="none" strike="noStrike">
                          <a:latin typeface="Calibri"/>
                          <a:ea typeface="Calibri"/>
                          <a:cs typeface="Calibri"/>
                          <a:sym typeface="Calibri"/>
                        </a:rPr>
                        <a:t>(double pipe)</a:t>
                      </a:r>
                      <a:endParaRPr sz="1400" u="none" cap="none" strike="noStrike">
                        <a:latin typeface="Calibri"/>
                        <a:ea typeface="Calibri"/>
                        <a:cs typeface="Calibri"/>
                        <a:sym typeface="Calibri"/>
                      </a:endParaRPr>
                    </a:p>
                  </a:txBody>
                  <a:tcPr marT="31125" marB="0" marR="0" marL="0">
                    <a:lnL cap="flat" cmpd="sng" w="28575">
                      <a:solidFill>
                        <a:srgbClr val="E6AF00"/>
                      </a:solidFill>
                      <a:prstDash val="solid"/>
                      <a:round/>
                      <a:headEnd len="sm" w="sm" type="none"/>
                      <a:tailEnd len="sm" w="sm" type="none"/>
                    </a:lnL>
                    <a:lnR cap="flat" cmpd="sng" w="28575">
                      <a:solidFill>
                        <a:srgbClr val="E6AF00"/>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28575">
                      <a:solidFill>
                        <a:srgbClr val="E6AF00"/>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tcPr>
                </a:tc>
                <a:tc>
                  <a:txBody>
                    <a:bodyPr/>
                    <a:lstStyle/>
                    <a:p>
                      <a:pPr indent="0" lvl="0" marL="1905" marR="0" rtl="0" algn="ctr">
                        <a:lnSpc>
                          <a:spcPct val="100000"/>
                        </a:lnSpc>
                        <a:spcBef>
                          <a:spcPts val="0"/>
                        </a:spcBef>
                        <a:spcAft>
                          <a:spcPts val="0"/>
                        </a:spcAft>
                        <a:buNone/>
                      </a:pPr>
                      <a:r>
                        <a:rPr lang="en-US" sz="1400" u="none" cap="none" strike="noStrike">
                          <a:latin typeface="Calibri"/>
                          <a:ea typeface="Calibri"/>
                          <a:cs typeface="Calibri"/>
                          <a:sym typeface="Calibri"/>
                        </a:rPr>
                        <a:t>Create an OR condition between two logical expressions</a:t>
                      </a:r>
                      <a:endParaRPr sz="1400" u="none" cap="none" strike="noStrike">
                        <a:latin typeface="Calibri"/>
                        <a:ea typeface="Calibri"/>
                        <a:cs typeface="Calibri"/>
                        <a:sym typeface="Calibri"/>
                      </a:endParaRPr>
                    </a:p>
                  </a:txBody>
                  <a:tcPr marT="3365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c>
                  <a:txBody>
                    <a:bodyPr/>
                    <a:lstStyle/>
                    <a:p>
                      <a:pPr indent="0" lvl="0" marL="635" marR="0" rtl="0" algn="ctr">
                        <a:lnSpc>
                          <a:spcPct val="100000"/>
                        </a:lnSpc>
                        <a:spcBef>
                          <a:spcPts val="0"/>
                        </a:spcBef>
                        <a:spcAft>
                          <a:spcPts val="0"/>
                        </a:spcAft>
                        <a:buNone/>
                      </a:pPr>
                      <a:r>
                        <a:rPr lang="en-US" sz="1400" u="none" cap="none" strike="noStrike">
                          <a:latin typeface="Calibri"/>
                          <a:ea typeface="Calibri"/>
                          <a:cs typeface="Calibri"/>
                          <a:sym typeface="Calibri"/>
                        </a:rPr>
                        <a:t>([State]=“MA”) || ([State]=“CT”)</a:t>
                      </a:r>
                      <a:endParaRPr sz="1400" u="none" cap="none" strike="noStrike">
                        <a:latin typeface="Calibri"/>
                        <a:ea typeface="Calibri"/>
                        <a:cs typeface="Calibri"/>
                        <a:sym typeface="Calibri"/>
                      </a:endParaRPr>
                    </a:p>
                  </a:txBody>
                  <a:tcPr marT="33650"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E1E1E1"/>
                    </a:solidFill>
                  </a:tcPr>
                </a:tc>
              </a:tr>
              <a:tr h="370850">
                <a:tc gridSpan="3">
                  <a:txBody>
                    <a:bodyPr/>
                    <a:lstStyle/>
                    <a:p>
                      <a:pPr indent="0" lvl="0" marL="0" marR="0" rtl="0" algn="ctr">
                        <a:lnSpc>
                          <a:spcPct val="100000"/>
                        </a:lnSpc>
                        <a:spcBef>
                          <a:spcPts val="0"/>
                        </a:spcBef>
                        <a:spcAft>
                          <a:spcPts val="0"/>
                        </a:spcAft>
                        <a:buNone/>
                      </a:pPr>
                      <a:r>
                        <a:rPr b="1" lang="en-US" sz="1800" u="none" cap="none" strike="noStrike">
                          <a:latin typeface="Calibri"/>
                          <a:ea typeface="Calibri"/>
                          <a:cs typeface="Calibri"/>
                          <a:sym typeface="Calibri"/>
                        </a:rPr>
                        <a:t>IN</a:t>
                      </a:r>
                      <a:endParaRPr sz="1800" u="none" cap="none" strike="noStrike">
                        <a:latin typeface="Calibri"/>
                        <a:ea typeface="Calibri"/>
                        <a:cs typeface="Calibri"/>
                        <a:sym typeface="Calibri"/>
                      </a:endParaRPr>
                    </a:p>
                  </a:txBody>
                  <a:tcPr marT="3237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tcPr>
                </a:tc>
                <a:tc hMerge="1"/>
                <a:tc hMerge="1"/>
                <a:tc>
                  <a:txBody>
                    <a:bodyPr/>
                    <a:lstStyle/>
                    <a:p>
                      <a:pPr indent="0" lvl="0" marL="1905" marR="0" rtl="0" algn="ctr">
                        <a:lnSpc>
                          <a:spcPct val="100000"/>
                        </a:lnSpc>
                        <a:spcBef>
                          <a:spcPts val="0"/>
                        </a:spcBef>
                        <a:spcAft>
                          <a:spcPts val="0"/>
                        </a:spcAft>
                        <a:buNone/>
                      </a:pPr>
                      <a:r>
                        <a:rPr lang="en-US" sz="1400" u="none" cap="none" strike="noStrike">
                          <a:latin typeface="Calibri"/>
                          <a:ea typeface="Calibri"/>
                          <a:cs typeface="Calibri"/>
                          <a:sym typeface="Calibri"/>
                        </a:rPr>
                        <a:t>Creates a logical OR condition based on a given list (using curly brackets)</a:t>
                      </a:r>
                      <a:endParaRPr sz="1400" u="none" cap="none" strike="noStrike">
                        <a:latin typeface="Calibri"/>
                        <a:ea typeface="Calibri"/>
                        <a:cs typeface="Calibri"/>
                        <a:sym typeface="Calibri"/>
                      </a:endParaRPr>
                    </a:p>
                  </a:txBody>
                  <a:tcPr marT="3112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c>
                  <a:txBody>
                    <a:bodyPr/>
                    <a:lstStyle/>
                    <a:p>
                      <a:pPr indent="0" lvl="0" marL="1270" marR="0" rtl="0" algn="ctr">
                        <a:lnSpc>
                          <a:spcPct val="100000"/>
                        </a:lnSpc>
                        <a:spcBef>
                          <a:spcPts val="0"/>
                        </a:spcBef>
                        <a:spcAft>
                          <a:spcPts val="0"/>
                        </a:spcAft>
                        <a:buNone/>
                      </a:pPr>
                      <a:r>
                        <a:rPr lang="en-US" sz="1400" u="none" cap="none" strike="noStrike">
                          <a:latin typeface="Calibri"/>
                          <a:ea typeface="Calibri"/>
                          <a:cs typeface="Calibri"/>
                          <a:sym typeface="Calibri"/>
                        </a:rPr>
                        <a:t>‘Store Lookup’[State] IN { “MA”, “CT”, “NY” }</a:t>
                      </a:r>
                      <a:endParaRPr sz="1400" u="none" cap="none" strike="noStrike">
                        <a:latin typeface="Calibri"/>
                        <a:ea typeface="Calibri"/>
                        <a:cs typeface="Calibri"/>
                        <a:sym typeface="Calibri"/>
                      </a:endParaRPr>
                    </a:p>
                  </a:txBody>
                  <a:tcPr marT="31125" marB="0" marR="0" marL="0">
                    <a:lnL cap="flat" cmpd="sng" w="19050">
                      <a:solidFill>
                        <a:srgbClr val="A5A5A5"/>
                      </a:solidFill>
                      <a:prstDash val="solid"/>
                      <a:round/>
                      <a:headEnd len="sm" w="sm" type="none"/>
                      <a:tailEnd len="sm" w="sm" type="none"/>
                    </a:lnL>
                    <a:lnR cap="flat" cmpd="sng" w="19050">
                      <a:solidFill>
                        <a:srgbClr val="A5A5A5"/>
                      </a:solidFill>
                      <a:prstDash val="solid"/>
                      <a:round/>
                      <a:headEnd len="sm" w="sm" type="none"/>
                      <a:tailEnd len="sm" w="sm" type="none"/>
                    </a:lnR>
                    <a:lnT cap="flat" cmpd="sng" w="19050">
                      <a:solidFill>
                        <a:srgbClr val="A5A5A5"/>
                      </a:solidFill>
                      <a:prstDash val="solid"/>
                      <a:round/>
                      <a:headEnd len="sm" w="sm" type="none"/>
                      <a:tailEnd len="sm" w="sm" type="none"/>
                    </a:lnT>
                    <a:lnB cap="flat" cmpd="sng" w="19050">
                      <a:solidFill>
                        <a:srgbClr val="A5A5A5"/>
                      </a:solidFill>
                      <a:prstDash val="solid"/>
                      <a:round/>
                      <a:headEnd len="sm" w="sm" type="none"/>
                      <a:tailEnd len="sm" w="sm" type="none"/>
                    </a:lnB>
                    <a:solidFill>
                      <a:srgbClr val="F0F0F0"/>
                    </a:solidFill>
                  </a:tcPr>
                </a:tc>
              </a:tr>
            </a:tbl>
          </a:graphicData>
        </a:graphic>
      </p:graphicFrame>
      <p:sp>
        <p:nvSpPr>
          <p:cNvPr id="3186" name="Google Shape;3186;p112"/>
          <p:cNvSpPr txBox="1"/>
          <p:nvPr/>
        </p:nvSpPr>
        <p:spPr>
          <a:xfrm>
            <a:off x="2529875" y="3782059"/>
            <a:ext cx="147574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E6AF00"/>
              </a:buClr>
              <a:buSzPts val="1200"/>
              <a:buFont typeface="Calibri"/>
              <a:buNone/>
            </a:pPr>
            <a:r>
              <a:rPr b="1" i="1" lang="en-US" sz="1200" u="none" cap="none" strike="noStrike">
                <a:solidFill>
                  <a:srgbClr val="E6AF00"/>
                </a:solidFill>
                <a:latin typeface="Calibri"/>
                <a:ea typeface="Calibri"/>
                <a:cs typeface="Calibri"/>
                <a:sym typeface="Calibri"/>
              </a:rPr>
              <a:t>Pay attention to these!</a:t>
            </a:r>
            <a:endParaRPr b="0" i="0" sz="1200" u="none" cap="none" strike="noStrike">
              <a:solidFill>
                <a:srgbClr val="000000"/>
              </a:solidFill>
              <a:latin typeface="Calibri"/>
              <a:ea typeface="Calibri"/>
              <a:cs typeface="Calibri"/>
              <a:sym typeface="Calibri"/>
            </a:endParaRPr>
          </a:p>
        </p:txBody>
      </p:sp>
      <p:sp>
        <p:nvSpPr>
          <p:cNvPr id="3187" name="Google Shape;3187;p112"/>
          <p:cNvSpPr txBox="1"/>
          <p:nvPr>
            <p:ph type="title"/>
          </p:nvPr>
        </p:nvSpPr>
        <p:spPr>
          <a:xfrm>
            <a:off x="4711191" y="242315"/>
            <a:ext cx="276923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DAX OPERATORS</a:t>
            </a:r>
            <a:endParaRPr/>
          </a:p>
        </p:txBody>
      </p:sp>
      <p:pic>
        <p:nvPicPr>
          <p:cNvPr id="3188" name="Google Shape;3188;p112"/>
          <p:cNvPicPr preferRelativeResize="0"/>
          <p:nvPr/>
        </p:nvPicPr>
        <p:blipFill rotWithShape="1">
          <a:blip r:embed="rId4">
            <a:alphaModFix/>
          </a:blip>
          <a:srcRect b="0" l="0" r="0" t="0"/>
          <a:stretch/>
        </p:blipFill>
        <p:spPr>
          <a:xfrm>
            <a:off x="0" y="806332"/>
            <a:ext cx="12192000" cy="45720"/>
          </a:xfrm>
          <a:prstGeom prst="rect">
            <a:avLst/>
          </a:prstGeom>
          <a:noFill/>
          <a:ln>
            <a:noFill/>
          </a:ln>
        </p:spPr>
      </p:pic>
      <p:sp>
        <p:nvSpPr>
          <p:cNvPr id="3189" name="Google Shape;3189;p112"/>
          <p:cNvSpPr/>
          <p:nvPr/>
        </p:nvSpPr>
        <p:spPr>
          <a:xfrm>
            <a:off x="2333625" y="4031265"/>
            <a:ext cx="843915" cy="1118870"/>
          </a:xfrm>
          <a:custGeom>
            <a:rect b="b" l="l" r="r" t="t"/>
            <a:pathLst>
              <a:path extrusionOk="0" h="1118870" w="843914">
                <a:moveTo>
                  <a:pt x="198322" y="980850"/>
                </a:moveTo>
                <a:lnTo>
                  <a:pt x="156980" y="980850"/>
                </a:lnTo>
                <a:lnTo>
                  <a:pt x="78883" y="1039625"/>
                </a:lnTo>
                <a:lnTo>
                  <a:pt x="0" y="1098000"/>
                </a:lnTo>
                <a:lnTo>
                  <a:pt x="15109" y="1118416"/>
                </a:lnTo>
                <a:lnTo>
                  <a:pt x="94117" y="1059950"/>
                </a:lnTo>
                <a:lnTo>
                  <a:pt x="172337" y="1001082"/>
                </a:lnTo>
                <a:lnTo>
                  <a:pt x="198322" y="980850"/>
                </a:lnTo>
                <a:close/>
              </a:path>
              <a:path extrusionOk="0" h="1118870" w="843914">
                <a:moveTo>
                  <a:pt x="273230" y="921520"/>
                </a:moveTo>
                <a:lnTo>
                  <a:pt x="233177" y="921520"/>
                </a:lnTo>
                <a:lnTo>
                  <a:pt x="156921" y="980895"/>
                </a:lnTo>
                <a:lnTo>
                  <a:pt x="198322" y="980850"/>
                </a:lnTo>
                <a:lnTo>
                  <a:pt x="248908" y="941463"/>
                </a:lnTo>
                <a:lnTo>
                  <a:pt x="273230" y="921520"/>
                </a:lnTo>
                <a:close/>
              </a:path>
              <a:path extrusionOk="0" h="1118870" w="843914">
                <a:moveTo>
                  <a:pt x="345125" y="861244"/>
                </a:moveTo>
                <a:lnTo>
                  <a:pt x="306683" y="861244"/>
                </a:lnTo>
                <a:lnTo>
                  <a:pt x="233037" y="921629"/>
                </a:lnTo>
                <a:lnTo>
                  <a:pt x="233177" y="921520"/>
                </a:lnTo>
                <a:lnTo>
                  <a:pt x="273230" y="921520"/>
                </a:lnTo>
                <a:lnTo>
                  <a:pt x="322959" y="880746"/>
                </a:lnTo>
                <a:lnTo>
                  <a:pt x="345125" y="861244"/>
                </a:lnTo>
                <a:close/>
              </a:path>
              <a:path extrusionOk="0" h="1118870" w="843914">
                <a:moveTo>
                  <a:pt x="413718" y="799693"/>
                </a:moveTo>
                <a:lnTo>
                  <a:pt x="376631" y="799693"/>
                </a:lnTo>
                <a:lnTo>
                  <a:pt x="306510" y="861385"/>
                </a:lnTo>
                <a:lnTo>
                  <a:pt x="306683" y="861244"/>
                </a:lnTo>
                <a:lnTo>
                  <a:pt x="345125" y="861244"/>
                </a:lnTo>
                <a:lnTo>
                  <a:pt x="393564" y="818626"/>
                </a:lnTo>
                <a:lnTo>
                  <a:pt x="413718" y="799693"/>
                </a:lnTo>
                <a:close/>
              </a:path>
              <a:path extrusionOk="0" h="1118870" w="843914">
                <a:moveTo>
                  <a:pt x="446018" y="768437"/>
                </a:moveTo>
                <a:lnTo>
                  <a:pt x="409893" y="768437"/>
                </a:lnTo>
                <a:lnTo>
                  <a:pt x="376494" y="799813"/>
                </a:lnTo>
                <a:lnTo>
                  <a:pt x="376631" y="799693"/>
                </a:lnTo>
                <a:lnTo>
                  <a:pt x="413718" y="799693"/>
                </a:lnTo>
                <a:lnTo>
                  <a:pt x="427401" y="786839"/>
                </a:lnTo>
                <a:lnTo>
                  <a:pt x="446018" y="768437"/>
                </a:lnTo>
                <a:close/>
              </a:path>
              <a:path extrusionOk="0" h="1118870" w="843914">
                <a:moveTo>
                  <a:pt x="477162" y="736659"/>
                </a:moveTo>
                <a:lnTo>
                  <a:pt x="442034" y="736659"/>
                </a:lnTo>
                <a:lnTo>
                  <a:pt x="409767" y="768556"/>
                </a:lnTo>
                <a:lnTo>
                  <a:pt x="446018" y="768437"/>
                </a:lnTo>
                <a:lnTo>
                  <a:pt x="460020" y="754595"/>
                </a:lnTo>
                <a:lnTo>
                  <a:pt x="477162" y="736659"/>
                </a:lnTo>
                <a:close/>
              </a:path>
              <a:path extrusionOk="0" h="1118870" w="843914">
                <a:moveTo>
                  <a:pt x="506968" y="704404"/>
                </a:moveTo>
                <a:lnTo>
                  <a:pt x="472855" y="704404"/>
                </a:lnTo>
                <a:lnTo>
                  <a:pt x="441898" y="736794"/>
                </a:lnTo>
                <a:lnTo>
                  <a:pt x="442034" y="736659"/>
                </a:lnTo>
                <a:lnTo>
                  <a:pt x="477162" y="736659"/>
                </a:lnTo>
                <a:lnTo>
                  <a:pt x="491355" y="721808"/>
                </a:lnTo>
                <a:lnTo>
                  <a:pt x="506968" y="704404"/>
                </a:lnTo>
                <a:close/>
              </a:path>
              <a:path extrusionOk="0" h="1118870" w="843914">
                <a:moveTo>
                  <a:pt x="535342" y="671631"/>
                </a:moveTo>
                <a:lnTo>
                  <a:pt x="502244" y="671631"/>
                </a:lnTo>
                <a:lnTo>
                  <a:pt x="472694" y="704572"/>
                </a:lnTo>
                <a:lnTo>
                  <a:pt x="472855" y="704404"/>
                </a:lnTo>
                <a:lnTo>
                  <a:pt x="506968" y="704404"/>
                </a:lnTo>
                <a:lnTo>
                  <a:pt x="521299" y="688428"/>
                </a:lnTo>
                <a:lnTo>
                  <a:pt x="535342" y="671631"/>
                </a:lnTo>
                <a:close/>
              </a:path>
              <a:path extrusionOk="0" h="1118870" w="843914">
                <a:moveTo>
                  <a:pt x="562190" y="638305"/>
                </a:moveTo>
                <a:lnTo>
                  <a:pt x="530096" y="638305"/>
                </a:lnTo>
                <a:lnTo>
                  <a:pt x="502108" y="671783"/>
                </a:lnTo>
                <a:lnTo>
                  <a:pt x="502244" y="671631"/>
                </a:lnTo>
                <a:lnTo>
                  <a:pt x="535342" y="671631"/>
                </a:lnTo>
                <a:lnTo>
                  <a:pt x="549739" y="654411"/>
                </a:lnTo>
                <a:lnTo>
                  <a:pt x="562190" y="638305"/>
                </a:lnTo>
                <a:close/>
              </a:path>
              <a:path extrusionOk="0" h="1118870" w="843914">
                <a:moveTo>
                  <a:pt x="587439" y="604386"/>
                </a:moveTo>
                <a:lnTo>
                  <a:pt x="556306" y="604386"/>
                </a:lnTo>
                <a:lnTo>
                  <a:pt x="529951" y="638479"/>
                </a:lnTo>
                <a:lnTo>
                  <a:pt x="530096" y="638305"/>
                </a:lnTo>
                <a:lnTo>
                  <a:pt x="562190" y="638305"/>
                </a:lnTo>
                <a:lnTo>
                  <a:pt x="576560" y="619715"/>
                </a:lnTo>
                <a:lnTo>
                  <a:pt x="587439" y="604386"/>
                </a:lnTo>
                <a:close/>
              </a:path>
              <a:path extrusionOk="0" h="1118870" w="843914">
                <a:moveTo>
                  <a:pt x="611111" y="569838"/>
                </a:moveTo>
                <a:lnTo>
                  <a:pt x="580812" y="569838"/>
                </a:lnTo>
                <a:lnTo>
                  <a:pt x="556148" y="604591"/>
                </a:lnTo>
                <a:lnTo>
                  <a:pt x="556306" y="604386"/>
                </a:lnTo>
                <a:lnTo>
                  <a:pt x="587439" y="604386"/>
                </a:lnTo>
                <a:lnTo>
                  <a:pt x="601672" y="584332"/>
                </a:lnTo>
                <a:lnTo>
                  <a:pt x="611111" y="569838"/>
                </a:lnTo>
                <a:close/>
              </a:path>
              <a:path extrusionOk="0" h="1118870" w="843914">
                <a:moveTo>
                  <a:pt x="633306" y="534656"/>
                </a:moveTo>
                <a:lnTo>
                  <a:pt x="603714" y="534656"/>
                </a:lnTo>
                <a:lnTo>
                  <a:pt x="580657" y="570057"/>
                </a:lnTo>
                <a:lnTo>
                  <a:pt x="580812" y="569838"/>
                </a:lnTo>
                <a:lnTo>
                  <a:pt x="611111" y="569838"/>
                </a:lnTo>
                <a:lnTo>
                  <a:pt x="625129" y="548316"/>
                </a:lnTo>
                <a:lnTo>
                  <a:pt x="633306" y="534656"/>
                </a:lnTo>
                <a:close/>
              </a:path>
              <a:path extrusionOk="0" h="1118870" w="843914">
                <a:moveTo>
                  <a:pt x="654120" y="498866"/>
                </a:moveTo>
                <a:lnTo>
                  <a:pt x="625127" y="498866"/>
                </a:lnTo>
                <a:lnTo>
                  <a:pt x="603575" y="534869"/>
                </a:lnTo>
                <a:lnTo>
                  <a:pt x="603714" y="534656"/>
                </a:lnTo>
                <a:lnTo>
                  <a:pt x="633306" y="534656"/>
                </a:lnTo>
                <a:lnTo>
                  <a:pt x="647037" y="511717"/>
                </a:lnTo>
                <a:lnTo>
                  <a:pt x="654120" y="498866"/>
                </a:lnTo>
                <a:close/>
              </a:path>
              <a:path extrusionOk="0" h="1118870" w="843914">
                <a:moveTo>
                  <a:pt x="673647" y="462508"/>
                </a:moveTo>
                <a:lnTo>
                  <a:pt x="645157" y="462508"/>
                </a:lnTo>
                <a:lnTo>
                  <a:pt x="625003" y="499071"/>
                </a:lnTo>
                <a:lnTo>
                  <a:pt x="625127" y="498866"/>
                </a:lnTo>
                <a:lnTo>
                  <a:pt x="654120" y="498866"/>
                </a:lnTo>
                <a:lnTo>
                  <a:pt x="667504" y="474585"/>
                </a:lnTo>
                <a:lnTo>
                  <a:pt x="673647" y="462508"/>
                </a:lnTo>
                <a:close/>
              </a:path>
              <a:path extrusionOk="0" h="1118870" w="843914">
                <a:moveTo>
                  <a:pt x="691982" y="425620"/>
                </a:moveTo>
                <a:lnTo>
                  <a:pt x="663915" y="425620"/>
                </a:lnTo>
                <a:lnTo>
                  <a:pt x="645059" y="462686"/>
                </a:lnTo>
                <a:lnTo>
                  <a:pt x="645157" y="462508"/>
                </a:lnTo>
                <a:lnTo>
                  <a:pt x="673647" y="462508"/>
                </a:lnTo>
                <a:lnTo>
                  <a:pt x="686642" y="436963"/>
                </a:lnTo>
                <a:lnTo>
                  <a:pt x="691982" y="425620"/>
                </a:lnTo>
                <a:close/>
              </a:path>
              <a:path extrusionOk="0" h="1118870" w="843914">
                <a:moveTo>
                  <a:pt x="709064" y="388241"/>
                </a:moveTo>
                <a:lnTo>
                  <a:pt x="681504" y="388241"/>
                </a:lnTo>
                <a:lnTo>
                  <a:pt x="663821" y="425805"/>
                </a:lnTo>
                <a:lnTo>
                  <a:pt x="663915" y="425620"/>
                </a:lnTo>
                <a:lnTo>
                  <a:pt x="691982" y="425620"/>
                </a:lnTo>
                <a:lnTo>
                  <a:pt x="704595" y="398826"/>
                </a:lnTo>
                <a:lnTo>
                  <a:pt x="709064" y="388241"/>
                </a:lnTo>
                <a:close/>
              </a:path>
              <a:path extrusionOk="0" h="1118870" w="843914">
                <a:moveTo>
                  <a:pt x="740741" y="312021"/>
                </a:moveTo>
                <a:lnTo>
                  <a:pt x="713668" y="312021"/>
                </a:lnTo>
                <a:lnTo>
                  <a:pt x="713459" y="312550"/>
                </a:lnTo>
                <a:lnTo>
                  <a:pt x="681396" y="388471"/>
                </a:lnTo>
                <a:lnTo>
                  <a:pt x="681504" y="388241"/>
                </a:lnTo>
                <a:lnTo>
                  <a:pt x="709064" y="388241"/>
                </a:lnTo>
                <a:lnTo>
                  <a:pt x="737180" y="321637"/>
                </a:lnTo>
                <a:lnTo>
                  <a:pt x="740741" y="312021"/>
                </a:lnTo>
                <a:close/>
              </a:path>
              <a:path extrusionOk="0" h="1118870" w="843914">
                <a:moveTo>
                  <a:pt x="713559" y="312280"/>
                </a:moveTo>
                <a:lnTo>
                  <a:pt x="713445" y="312550"/>
                </a:lnTo>
                <a:lnTo>
                  <a:pt x="713559" y="312280"/>
                </a:lnTo>
                <a:close/>
              </a:path>
              <a:path extrusionOk="0" h="1118870" w="843914">
                <a:moveTo>
                  <a:pt x="769121" y="234501"/>
                </a:moveTo>
                <a:lnTo>
                  <a:pt x="742361" y="234501"/>
                </a:lnTo>
                <a:lnTo>
                  <a:pt x="713559" y="312280"/>
                </a:lnTo>
                <a:lnTo>
                  <a:pt x="713668" y="312021"/>
                </a:lnTo>
                <a:lnTo>
                  <a:pt x="740741" y="312021"/>
                </a:lnTo>
                <a:lnTo>
                  <a:pt x="766254" y="243121"/>
                </a:lnTo>
                <a:lnTo>
                  <a:pt x="769121" y="234501"/>
                </a:lnTo>
                <a:close/>
              </a:path>
              <a:path extrusionOk="0" h="1118870" w="843914">
                <a:moveTo>
                  <a:pt x="795091" y="155832"/>
                </a:moveTo>
                <a:lnTo>
                  <a:pt x="768517" y="155832"/>
                </a:lnTo>
                <a:lnTo>
                  <a:pt x="742275" y="234734"/>
                </a:lnTo>
                <a:lnTo>
                  <a:pt x="742361" y="234501"/>
                </a:lnTo>
                <a:lnTo>
                  <a:pt x="769121" y="234501"/>
                </a:lnTo>
                <a:lnTo>
                  <a:pt x="792664" y="163714"/>
                </a:lnTo>
                <a:lnTo>
                  <a:pt x="795091" y="155832"/>
                </a:lnTo>
                <a:close/>
              </a:path>
              <a:path extrusionOk="0" h="1118870" w="843914">
                <a:moveTo>
                  <a:pt x="818301" y="76352"/>
                </a:moveTo>
                <a:lnTo>
                  <a:pt x="792991" y="76352"/>
                </a:lnTo>
                <a:lnTo>
                  <a:pt x="768476" y="155956"/>
                </a:lnTo>
                <a:lnTo>
                  <a:pt x="795091" y="155832"/>
                </a:lnTo>
                <a:lnTo>
                  <a:pt x="817286" y="83761"/>
                </a:lnTo>
                <a:lnTo>
                  <a:pt x="819383" y="76672"/>
                </a:lnTo>
                <a:lnTo>
                  <a:pt x="818301" y="76352"/>
                </a:lnTo>
                <a:close/>
              </a:path>
              <a:path extrusionOk="0" h="1118870" w="843914">
                <a:moveTo>
                  <a:pt x="839011" y="57289"/>
                </a:moveTo>
                <a:lnTo>
                  <a:pt x="798630" y="57289"/>
                </a:lnTo>
                <a:lnTo>
                  <a:pt x="822986" y="64494"/>
                </a:lnTo>
                <a:lnTo>
                  <a:pt x="819383" y="76672"/>
                </a:lnTo>
                <a:lnTo>
                  <a:pt x="843741" y="83878"/>
                </a:lnTo>
                <a:lnTo>
                  <a:pt x="839011" y="57289"/>
                </a:lnTo>
                <a:close/>
              </a:path>
              <a:path extrusionOk="0" h="1118870" w="843914">
                <a:moveTo>
                  <a:pt x="798630" y="57289"/>
                </a:moveTo>
                <a:lnTo>
                  <a:pt x="795028" y="69467"/>
                </a:lnTo>
                <a:lnTo>
                  <a:pt x="819383" y="76672"/>
                </a:lnTo>
                <a:lnTo>
                  <a:pt x="822986" y="64494"/>
                </a:lnTo>
                <a:lnTo>
                  <a:pt x="798630" y="57289"/>
                </a:lnTo>
                <a:close/>
              </a:path>
              <a:path extrusionOk="0" h="1118870" w="843914">
                <a:moveTo>
                  <a:pt x="795028" y="69467"/>
                </a:moveTo>
                <a:lnTo>
                  <a:pt x="792980" y="76388"/>
                </a:lnTo>
                <a:lnTo>
                  <a:pt x="818301" y="76352"/>
                </a:lnTo>
                <a:lnTo>
                  <a:pt x="795028" y="69467"/>
                </a:lnTo>
                <a:close/>
              </a:path>
              <a:path extrusionOk="0" h="1118870" w="843914">
                <a:moveTo>
                  <a:pt x="828822" y="0"/>
                </a:moveTo>
                <a:lnTo>
                  <a:pt x="770671" y="62261"/>
                </a:lnTo>
                <a:lnTo>
                  <a:pt x="795028" y="69467"/>
                </a:lnTo>
                <a:lnTo>
                  <a:pt x="798630" y="57289"/>
                </a:lnTo>
                <a:lnTo>
                  <a:pt x="839011" y="57289"/>
                </a:lnTo>
                <a:lnTo>
                  <a:pt x="828822"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190" name="Google Shape;3190;p112"/>
          <p:cNvGrpSpPr/>
          <p:nvPr/>
        </p:nvGrpSpPr>
        <p:grpSpPr>
          <a:xfrm>
            <a:off x="11458578" y="174170"/>
            <a:ext cx="548640" cy="548640"/>
            <a:chOff x="11458578" y="174170"/>
            <a:chExt cx="548640" cy="548640"/>
          </a:xfrm>
        </p:grpSpPr>
        <p:sp>
          <p:nvSpPr>
            <p:cNvPr id="3191" name="Google Shape;3191;p112"/>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92" name="Google Shape;3192;p112"/>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193" name="Google Shape;3193;p112"/>
            <p:cNvPicPr preferRelativeResize="0"/>
            <p:nvPr/>
          </p:nvPicPr>
          <p:blipFill rotWithShape="1">
            <a:blip r:embed="rId5">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97" name="Shape 3197"/>
        <p:cNvGrpSpPr/>
        <p:nvPr/>
      </p:nvGrpSpPr>
      <p:grpSpPr>
        <a:xfrm>
          <a:off x="0" y="0"/>
          <a:ext cx="0" cy="0"/>
          <a:chOff x="0" y="0"/>
          <a:chExt cx="0" cy="0"/>
        </a:xfrm>
      </p:grpSpPr>
      <p:pic>
        <p:nvPicPr>
          <p:cNvPr id="3198" name="Google Shape;3198;p113"/>
          <p:cNvPicPr preferRelativeResize="0"/>
          <p:nvPr/>
        </p:nvPicPr>
        <p:blipFill rotWithShape="1">
          <a:blip r:embed="rId3">
            <a:alphaModFix/>
          </a:blip>
          <a:srcRect b="0" l="0" r="0" t="0"/>
          <a:stretch/>
        </p:blipFill>
        <p:spPr>
          <a:xfrm>
            <a:off x="2069592" y="1225296"/>
            <a:ext cx="1426463" cy="496824"/>
          </a:xfrm>
          <a:prstGeom prst="rect">
            <a:avLst/>
          </a:prstGeom>
          <a:noFill/>
          <a:ln>
            <a:noFill/>
          </a:ln>
        </p:spPr>
      </p:pic>
      <p:pic>
        <p:nvPicPr>
          <p:cNvPr id="3199" name="Google Shape;3199;p113"/>
          <p:cNvPicPr preferRelativeResize="0"/>
          <p:nvPr/>
        </p:nvPicPr>
        <p:blipFill rotWithShape="1">
          <a:blip r:embed="rId4">
            <a:alphaModFix/>
          </a:blip>
          <a:srcRect b="0" l="0" r="0" t="0"/>
          <a:stretch/>
        </p:blipFill>
        <p:spPr>
          <a:xfrm>
            <a:off x="5382767" y="1225296"/>
            <a:ext cx="1426464" cy="496824"/>
          </a:xfrm>
          <a:prstGeom prst="rect">
            <a:avLst/>
          </a:prstGeom>
          <a:noFill/>
          <a:ln>
            <a:noFill/>
          </a:ln>
        </p:spPr>
      </p:pic>
      <p:pic>
        <p:nvPicPr>
          <p:cNvPr id="3200" name="Google Shape;3200;p113"/>
          <p:cNvPicPr preferRelativeResize="0"/>
          <p:nvPr/>
        </p:nvPicPr>
        <p:blipFill rotWithShape="1">
          <a:blip r:embed="rId5">
            <a:alphaModFix/>
          </a:blip>
          <a:srcRect b="0" l="0" r="0" t="0"/>
          <a:stretch/>
        </p:blipFill>
        <p:spPr>
          <a:xfrm>
            <a:off x="7040880" y="1225296"/>
            <a:ext cx="1426464" cy="496824"/>
          </a:xfrm>
          <a:prstGeom prst="rect">
            <a:avLst/>
          </a:prstGeom>
          <a:noFill/>
          <a:ln>
            <a:noFill/>
          </a:ln>
        </p:spPr>
      </p:pic>
      <p:pic>
        <p:nvPicPr>
          <p:cNvPr id="3201" name="Google Shape;3201;p113"/>
          <p:cNvPicPr preferRelativeResize="0"/>
          <p:nvPr/>
        </p:nvPicPr>
        <p:blipFill rotWithShape="1">
          <a:blip r:embed="rId6">
            <a:alphaModFix/>
          </a:blip>
          <a:srcRect b="0" l="0" r="0" t="0"/>
          <a:stretch/>
        </p:blipFill>
        <p:spPr>
          <a:xfrm>
            <a:off x="10354056" y="1228344"/>
            <a:ext cx="1426463" cy="496824"/>
          </a:xfrm>
          <a:prstGeom prst="rect">
            <a:avLst/>
          </a:prstGeom>
          <a:noFill/>
          <a:ln>
            <a:noFill/>
          </a:ln>
        </p:spPr>
      </p:pic>
      <p:pic>
        <p:nvPicPr>
          <p:cNvPr id="3202" name="Google Shape;3202;p113"/>
          <p:cNvPicPr preferRelativeResize="0"/>
          <p:nvPr/>
        </p:nvPicPr>
        <p:blipFill rotWithShape="1">
          <a:blip r:embed="rId7">
            <a:alphaModFix/>
          </a:blip>
          <a:srcRect b="0" l="0" r="0" t="0"/>
          <a:stretch/>
        </p:blipFill>
        <p:spPr>
          <a:xfrm>
            <a:off x="8695943" y="1225296"/>
            <a:ext cx="1426463" cy="496824"/>
          </a:xfrm>
          <a:prstGeom prst="rect">
            <a:avLst/>
          </a:prstGeom>
          <a:noFill/>
          <a:ln>
            <a:noFill/>
          </a:ln>
        </p:spPr>
      </p:pic>
      <p:pic>
        <p:nvPicPr>
          <p:cNvPr id="3203" name="Google Shape;3203;p113"/>
          <p:cNvPicPr preferRelativeResize="0"/>
          <p:nvPr/>
        </p:nvPicPr>
        <p:blipFill rotWithShape="1">
          <a:blip r:embed="rId8">
            <a:alphaModFix/>
          </a:blip>
          <a:srcRect b="0" l="0" r="0" t="0"/>
          <a:stretch/>
        </p:blipFill>
        <p:spPr>
          <a:xfrm>
            <a:off x="3724655" y="1225296"/>
            <a:ext cx="1426464" cy="496824"/>
          </a:xfrm>
          <a:prstGeom prst="rect">
            <a:avLst/>
          </a:prstGeom>
          <a:noFill/>
          <a:ln>
            <a:noFill/>
          </a:ln>
        </p:spPr>
      </p:pic>
      <p:pic>
        <p:nvPicPr>
          <p:cNvPr id="3204" name="Google Shape;3204;p113"/>
          <p:cNvPicPr preferRelativeResize="0"/>
          <p:nvPr/>
        </p:nvPicPr>
        <p:blipFill rotWithShape="1">
          <a:blip r:embed="rId9">
            <a:alphaModFix/>
          </a:blip>
          <a:srcRect b="0" l="0" r="0" t="0"/>
          <a:stretch/>
        </p:blipFill>
        <p:spPr>
          <a:xfrm>
            <a:off x="411480" y="1225296"/>
            <a:ext cx="1426464" cy="496824"/>
          </a:xfrm>
          <a:prstGeom prst="rect">
            <a:avLst/>
          </a:prstGeom>
          <a:noFill/>
          <a:ln>
            <a:noFill/>
          </a:ln>
        </p:spPr>
      </p:pic>
      <p:graphicFrame>
        <p:nvGraphicFramePr>
          <p:cNvPr id="3205" name="Google Shape;3205;p113"/>
          <p:cNvGraphicFramePr/>
          <p:nvPr/>
        </p:nvGraphicFramePr>
        <p:xfrm>
          <a:off x="431905" y="1220033"/>
          <a:ext cx="3000000" cy="3000000"/>
        </p:xfrm>
        <a:graphic>
          <a:graphicData uri="http://schemas.openxmlformats.org/drawingml/2006/table">
            <a:tbl>
              <a:tblPr bandRow="1" firstRow="1">
                <a:noFill/>
                <a:tableStyleId>{A6E748B9-09B7-4BA4-8390-5D87ABDDDFA8}</a:tableStyleId>
              </a:tblPr>
              <a:tblGrid>
                <a:gridCol w="1423025"/>
                <a:gridCol w="116850"/>
                <a:gridCol w="118100"/>
                <a:gridCol w="1419850"/>
                <a:gridCol w="120650"/>
                <a:gridCol w="114300"/>
                <a:gridCol w="1419850"/>
                <a:gridCol w="118750"/>
                <a:gridCol w="120025"/>
                <a:gridCol w="1419850"/>
                <a:gridCol w="122550"/>
                <a:gridCol w="111125"/>
                <a:gridCol w="1422400"/>
                <a:gridCol w="108575"/>
                <a:gridCol w="122550"/>
                <a:gridCol w="1422400"/>
                <a:gridCol w="123200"/>
                <a:gridCol w="107950"/>
                <a:gridCol w="1422400"/>
              </a:tblGrid>
              <a:tr h="330175">
                <a:tc>
                  <a:txBody>
                    <a:bodyPr/>
                    <a:lstStyle/>
                    <a:p>
                      <a:pPr indent="0" lvl="0" marL="0" marR="166370" rtl="0" algn="r">
                        <a:lnSpc>
                          <a:spcPct val="119642"/>
                        </a:lnSpc>
                        <a:spcBef>
                          <a:spcPts val="0"/>
                        </a:spcBef>
                        <a:spcAft>
                          <a:spcPts val="0"/>
                        </a:spcAft>
                        <a:buNone/>
                      </a:pPr>
                      <a:r>
                        <a:rPr b="1" lang="en-US" sz="1400" u="none" cap="none" strike="noStrike">
                          <a:solidFill>
                            <a:srgbClr val="FFFFFF"/>
                          </a:solidFill>
                          <a:latin typeface="Calibri"/>
                          <a:ea typeface="Calibri"/>
                          <a:cs typeface="Calibri"/>
                          <a:sym typeface="Calibri"/>
                        </a:rPr>
                        <a:t>MATH &amp; STATS</a:t>
                      </a:r>
                      <a:endParaRPr sz="1400" u="none" cap="none" strike="noStrike">
                        <a:latin typeface="Calibri"/>
                        <a:ea typeface="Calibri"/>
                        <a:cs typeface="Calibri"/>
                        <a:sym typeface="Calibri"/>
                      </a:endParaRPr>
                    </a:p>
                  </a:txBody>
                  <a:tcPr marT="104775"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395605" marR="0" rtl="0" algn="l">
                        <a:lnSpc>
                          <a:spcPct val="119642"/>
                        </a:lnSpc>
                        <a:spcBef>
                          <a:spcPts val="0"/>
                        </a:spcBef>
                        <a:spcAft>
                          <a:spcPts val="0"/>
                        </a:spcAft>
                        <a:buNone/>
                      </a:pPr>
                      <a:r>
                        <a:rPr b="1" lang="en-US" sz="1400" u="none" cap="none" strike="noStrike">
                          <a:solidFill>
                            <a:srgbClr val="FFFFFF"/>
                          </a:solidFill>
                          <a:latin typeface="Calibri"/>
                          <a:ea typeface="Calibri"/>
                          <a:cs typeface="Calibri"/>
                          <a:sym typeface="Calibri"/>
                        </a:rPr>
                        <a:t>LOGICAL</a:t>
                      </a:r>
                      <a:endParaRPr sz="1400" u="none" cap="none" strike="noStrike">
                        <a:latin typeface="Calibri"/>
                        <a:ea typeface="Calibri"/>
                        <a:cs typeface="Calibri"/>
                        <a:sym typeface="Calibri"/>
                      </a:endParaRPr>
                    </a:p>
                  </a:txBody>
                  <a:tcPr marT="104775"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3175" marR="0" rtl="0" algn="ctr">
                        <a:lnSpc>
                          <a:spcPct val="119642"/>
                        </a:lnSpc>
                        <a:spcBef>
                          <a:spcPts val="0"/>
                        </a:spcBef>
                        <a:spcAft>
                          <a:spcPts val="0"/>
                        </a:spcAft>
                        <a:buNone/>
                      </a:pPr>
                      <a:r>
                        <a:rPr b="1" lang="en-US" sz="1400" u="none" cap="none" strike="noStrike">
                          <a:solidFill>
                            <a:srgbClr val="FFFFFF"/>
                          </a:solidFill>
                          <a:latin typeface="Calibri"/>
                          <a:ea typeface="Calibri"/>
                          <a:cs typeface="Calibri"/>
                          <a:sym typeface="Calibri"/>
                        </a:rPr>
                        <a:t>TEXT</a:t>
                      </a:r>
                      <a:endParaRPr sz="1400" u="none" cap="none" strike="noStrike">
                        <a:latin typeface="Calibri"/>
                        <a:ea typeface="Calibri"/>
                        <a:cs typeface="Calibri"/>
                        <a:sym typeface="Calibri"/>
                      </a:endParaRPr>
                    </a:p>
                  </a:txBody>
                  <a:tcPr marT="104775"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0" marR="0" rtl="0" algn="ctr">
                        <a:lnSpc>
                          <a:spcPct val="119642"/>
                        </a:lnSpc>
                        <a:spcBef>
                          <a:spcPts val="0"/>
                        </a:spcBef>
                        <a:spcAft>
                          <a:spcPts val="0"/>
                        </a:spcAft>
                        <a:buNone/>
                      </a:pPr>
                      <a:r>
                        <a:rPr b="1" lang="en-US" sz="1400" u="none" cap="none" strike="noStrike">
                          <a:solidFill>
                            <a:srgbClr val="FFFFFF"/>
                          </a:solidFill>
                          <a:latin typeface="Calibri"/>
                          <a:ea typeface="Calibri"/>
                          <a:cs typeface="Calibri"/>
                          <a:sym typeface="Calibri"/>
                        </a:rPr>
                        <a:t>FILTER</a:t>
                      </a:r>
                      <a:endParaRPr sz="1400" u="none" cap="none" strike="noStrike">
                        <a:latin typeface="Calibri"/>
                        <a:ea typeface="Calibri"/>
                        <a:cs typeface="Calibri"/>
                        <a:sym typeface="Calibri"/>
                      </a:endParaRPr>
                    </a:p>
                  </a:txBody>
                  <a:tcPr marT="104775"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0" marR="0" rtl="0" algn="ctr">
                        <a:lnSpc>
                          <a:spcPct val="119642"/>
                        </a:lnSpc>
                        <a:spcBef>
                          <a:spcPts val="0"/>
                        </a:spcBef>
                        <a:spcAft>
                          <a:spcPts val="0"/>
                        </a:spcAft>
                        <a:buNone/>
                      </a:pPr>
                      <a:r>
                        <a:rPr b="1" lang="en-US" sz="1400" u="none" cap="none" strike="noStrike">
                          <a:solidFill>
                            <a:srgbClr val="FFFFFF"/>
                          </a:solidFill>
                          <a:latin typeface="Calibri"/>
                          <a:ea typeface="Calibri"/>
                          <a:cs typeface="Calibri"/>
                          <a:sym typeface="Calibri"/>
                        </a:rPr>
                        <a:t>TABLE</a:t>
                      </a:r>
                      <a:endParaRPr sz="1400" u="none" cap="none" strike="noStrike">
                        <a:latin typeface="Calibri"/>
                        <a:ea typeface="Calibri"/>
                        <a:cs typeface="Calibri"/>
                        <a:sym typeface="Calibri"/>
                      </a:endParaRPr>
                    </a:p>
                  </a:txBody>
                  <a:tcPr marT="104775"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233045" marR="0" rtl="0" algn="l">
                        <a:lnSpc>
                          <a:spcPct val="119642"/>
                        </a:lnSpc>
                        <a:spcBef>
                          <a:spcPts val="0"/>
                        </a:spcBef>
                        <a:spcAft>
                          <a:spcPts val="0"/>
                        </a:spcAft>
                        <a:buNone/>
                      </a:pPr>
                      <a:r>
                        <a:rPr b="1" lang="en-US" sz="1400" u="none" cap="none" strike="noStrike">
                          <a:solidFill>
                            <a:srgbClr val="FFFFFF"/>
                          </a:solidFill>
                          <a:latin typeface="Calibri"/>
                          <a:ea typeface="Calibri"/>
                          <a:cs typeface="Calibri"/>
                          <a:sym typeface="Calibri"/>
                        </a:rPr>
                        <a:t>DATE &amp; TIME</a:t>
                      </a:r>
                      <a:endParaRPr sz="1400" u="none" cap="none" strike="noStrike">
                        <a:latin typeface="Calibri"/>
                        <a:ea typeface="Calibri"/>
                        <a:cs typeface="Calibri"/>
                        <a:sym typeface="Calibri"/>
                      </a:endParaRPr>
                    </a:p>
                  </a:txBody>
                  <a:tcPr marT="104775"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179705" marR="0" rtl="0" algn="l">
                        <a:lnSpc>
                          <a:spcPct val="117857"/>
                        </a:lnSpc>
                        <a:spcBef>
                          <a:spcPts val="0"/>
                        </a:spcBef>
                        <a:spcAft>
                          <a:spcPts val="0"/>
                        </a:spcAft>
                        <a:buNone/>
                      </a:pPr>
                      <a:r>
                        <a:rPr b="1" lang="en-US" sz="1400" u="none" cap="none" strike="noStrike">
                          <a:solidFill>
                            <a:srgbClr val="FFFFFF"/>
                          </a:solidFill>
                          <a:latin typeface="Calibri"/>
                          <a:ea typeface="Calibri"/>
                          <a:cs typeface="Calibri"/>
                          <a:sym typeface="Calibri"/>
                        </a:rPr>
                        <a:t>RELATIONSHIP</a:t>
                      </a:r>
                      <a:endParaRPr sz="1400" u="none" cap="none" strike="noStrike">
                        <a:latin typeface="Calibri"/>
                        <a:ea typeface="Calibri"/>
                        <a:cs typeface="Calibri"/>
                        <a:sym typeface="Calibri"/>
                      </a:endParaRPr>
                    </a:p>
                  </a:txBody>
                  <a:tcPr marT="107950" marB="0" marR="0" marL="0"/>
                </a:tc>
              </a:tr>
              <a:tr h="311525">
                <a:tc>
                  <a:txBody>
                    <a:bodyPr/>
                    <a:lstStyle/>
                    <a:p>
                      <a:pPr indent="0" lvl="0" marL="413384" marR="0" rtl="0" algn="l">
                        <a:lnSpc>
                          <a:spcPct val="115000"/>
                        </a:lnSpc>
                        <a:spcBef>
                          <a:spcPts val="0"/>
                        </a:spcBef>
                        <a:spcAft>
                          <a:spcPts val="0"/>
                        </a:spcAft>
                        <a:buNone/>
                      </a:pPr>
                      <a:r>
                        <a:rPr lang="en-US" sz="1200" u="none" cap="none" strike="noStrike">
                          <a:solidFill>
                            <a:srgbClr val="FFFFFF"/>
                          </a:solidFill>
                          <a:latin typeface="Calibri"/>
                          <a:ea typeface="Calibri"/>
                          <a:cs typeface="Calibri"/>
                          <a:sym typeface="Calibri"/>
                        </a:rPr>
                        <a:t>Functions</a:t>
                      </a:r>
                      <a:endParaRPr sz="12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412115" marR="0" rtl="0" algn="l">
                        <a:lnSpc>
                          <a:spcPct val="112916"/>
                        </a:lnSpc>
                        <a:spcBef>
                          <a:spcPts val="0"/>
                        </a:spcBef>
                        <a:spcAft>
                          <a:spcPts val="0"/>
                        </a:spcAft>
                        <a:buNone/>
                      </a:pPr>
                      <a:r>
                        <a:rPr lang="en-US" sz="1200" u="none" cap="none" strike="noStrike">
                          <a:solidFill>
                            <a:srgbClr val="FFFFFF"/>
                          </a:solidFill>
                          <a:latin typeface="Calibri"/>
                          <a:ea typeface="Calibri"/>
                          <a:cs typeface="Calibri"/>
                          <a:sym typeface="Calibri"/>
                        </a:rPr>
                        <a:t>Functions</a:t>
                      </a:r>
                      <a:endParaRPr sz="12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413384" marR="0" rtl="0" algn="l">
                        <a:lnSpc>
                          <a:spcPct val="112916"/>
                        </a:lnSpc>
                        <a:spcBef>
                          <a:spcPts val="0"/>
                        </a:spcBef>
                        <a:spcAft>
                          <a:spcPts val="0"/>
                        </a:spcAft>
                        <a:buNone/>
                      </a:pPr>
                      <a:r>
                        <a:rPr lang="en-US" sz="1200" u="none" cap="none" strike="noStrike">
                          <a:solidFill>
                            <a:srgbClr val="FFFFFF"/>
                          </a:solidFill>
                          <a:latin typeface="Calibri"/>
                          <a:ea typeface="Calibri"/>
                          <a:cs typeface="Calibri"/>
                          <a:sym typeface="Calibri"/>
                        </a:rPr>
                        <a:t>Functions</a:t>
                      </a:r>
                      <a:endParaRPr sz="12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411480" marR="0" rtl="0" algn="l">
                        <a:lnSpc>
                          <a:spcPct val="112916"/>
                        </a:lnSpc>
                        <a:spcBef>
                          <a:spcPts val="0"/>
                        </a:spcBef>
                        <a:spcAft>
                          <a:spcPts val="0"/>
                        </a:spcAft>
                        <a:buNone/>
                      </a:pPr>
                      <a:r>
                        <a:rPr lang="en-US" sz="1200" u="none" cap="none" strike="noStrike">
                          <a:solidFill>
                            <a:srgbClr val="FFFFFF"/>
                          </a:solidFill>
                          <a:latin typeface="Calibri"/>
                          <a:ea typeface="Calibri"/>
                          <a:cs typeface="Calibri"/>
                          <a:sym typeface="Calibri"/>
                        </a:rPr>
                        <a:t>Functions</a:t>
                      </a:r>
                      <a:endParaRPr sz="12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413384" marR="0" rtl="0" algn="l">
                        <a:lnSpc>
                          <a:spcPct val="112916"/>
                        </a:lnSpc>
                        <a:spcBef>
                          <a:spcPts val="0"/>
                        </a:spcBef>
                        <a:spcAft>
                          <a:spcPts val="0"/>
                        </a:spcAft>
                        <a:buNone/>
                      </a:pPr>
                      <a:r>
                        <a:rPr lang="en-US" sz="1200" u="none" cap="none" strike="noStrike">
                          <a:solidFill>
                            <a:srgbClr val="FFFFFF"/>
                          </a:solidFill>
                          <a:latin typeface="Calibri"/>
                          <a:ea typeface="Calibri"/>
                          <a:cs typeface="Calibri"/>
                          <a:sym typeface="Calibri"/>
                        </a:rPr>
                        <a:t>Functions</a:t>
                      </a:r>
                      <a:endParaRPr sz="12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415290" marR="0" rtl="0" algn="l">
                        <a:lnSpc>
                          <a:spcPct val="112916"/>
                        </a:lnSpc>
                        <a:spcBef>
                          <a:spcPts val="0"/>
                        </a:spcBef>
                        <a:spcAft>
                          <a:spcPts val="0"/>
                        </a:spcAft>
                        <a:buNone/>
                      </a:pPr>
                      <a:r>
                        <a:rPr lang="en-US" sz="1200" u="none" cap="none" strike="noStrike">
                          <a:solidFill>
                            <a:srgbClr val="FFFFFF"/>
                          </a:solidFill>
                          <a:latin typeface="Calibri"/>
                          <a:ea typeface="Calibri"/>
                          <a:cs typeface="Calibri"/>
                          <a:sym typeface="Calibri"/>
                        </a:rPr>
                        <a:t>Functions</a:t>
                      </a:r>
                      <a:endParaRPr sz="12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416559" marR="0" rtl="0" algn="l">
                        <a:lnSpc>
                          <a:spcPct val="117083"/>
                        </a:lnSpc>
                        <a:spcBef>
                          <a:spcPts val="0"/>
                        </a:spcBef>
                        <a:spcAft>
                          <a:spcPts val="0"/>
                        </a:spcAft>
                        <a:buNone/>
                      </a:pPr>
                      <a:r>
                        <a:rPr lang="en-US" sz="1200" u="none" cap="none" strike="noStrike">
                          <a:solidFill>
                            <a:srgbClr val="FFFFFF"/>
                          </a:solidFill>
                          <a:latin typeface="Calibri"/>
                          <a:ea typeface="Calibri"/>
                          <a:cs typeface="Calibri"/>
                          <a:sym typeface="Calibri"/>
                        </a:rPr>
                        <a:t>Functions</a:t>
                      </a:r>
                      <a:endParaRPr sz="1200" u="none" cap="none" strike="noStrike">
                        <a:latin typeface="Calibri"/>
                        <a:ea typeface="Calibri"/>
                        <a:cs typeface="Calibri"/>
                        <a:sym typeface="Calibri"/>
                      </a:endParaRPr>
                    </a:p>
                  </a:txBody>
                  <a:tcPr marT="0" marB="0" marR="0" marL="0"/>
                </a:tc>
              </a:tr>
              <a:tr h="189050">
                <a:tc>
                  <a:txBody>
                    <a:bodyPr/>
                    <a:lstStyle/>
                    <a:p>
                      <a:pPr indent="0" lvl="0" marL="0" marR="210184" rtl="0" algn="r">
                        <a:lnSpc>
                          <a:spcPct val="116000"/>
                        </a:lnSpc>
                        <a:spcBef>
                          <a:spcPts val="0"/>
                        </a:spcBef>
                        <a:spcAft>
                          <a:spcPts val="0"/>
                        </a:spcAft>
                        <a:buNone/>
                      </a:pPr>
                      <a:r>
                        <a:rPr i="1" lang="en-US" sz="1000" u="none" cap="none" strike="noStrike">
                          <a:latin typeface="Calibri"/>
                          <a:ea typeface="Calibri"/>
                          <a:cs typeface="Calibri"/>
                          <a:sym typeface="Calibri"/>
                        </a:rPr>
                        <a:t>Functions used for </a:t>
                      </a:r>
                      <a:endParaRPr sz="1000" u="none" cap="none" strike="noStrike">
                        <a:latin typeface="Calibri"/>
                        <a:ea typeface="Calibri"/>
                        <a:cs typeface="Calibri"/>
                        <a:sym typeface="Calibri"/>
                      </a:endParaRPr>
                    </a:p>
                  </a:txBody>
                  <a:tcPr marT="32375" marB="0" marR="0" marL="0">
                    <a:solidFill>
                      <a:srgbClr val="E7E6E6"/>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243204" marR="0" rtl="0" algn="l">
                        <a:lnSpc>
                          <a:spcPct val="117999"/>
                        </a:lnSpc>
                        <a:spcBef>
                          <a:spcPts val="0"/>
                        </a:spcBef>
                        <a:spcAft>
                          <a:spcPts val="0"/>
                        </a:spcAft>
                        <a:buNone/>
                      </a:pPr>
                      <a:r>
                        <a:rPr i="1" lang="en-US" sz="1000" u="none" cap="none" strike="noStrike">
                          <a:latin typeface="Calibri"/>
                          <a:ea typeface="Calibri"/>
                          <a:cs typeface="Calibri"/>
                          <a:sym typeface="Calibri"/>
                        </a:rPr>
                        <a:t>Functions that use </a:t>
                      </a:r>
                      <a:endParaRPr sz="1000" u="none" cap="none" strike="noStrike">
                        <a:latin typeface="Calibri"/>
                        <a:ea typeface="Calibri"/>
                        <a:cs typeface="Calibri"/>
                        <a:sym typeface="Calibri"/>
                      </a:endParaRPr>
                    </a:p>
                  </a:txBody>
                  <a:tcPr marT="33025" marB="0" marR="0" marL="0">
                    <a:solidFill>
                      <a:srgbClr val="E7E6E6"/>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264795" marR="0" rtl="0" algn="l">
                        <a:lnSpc>
                          <a:spcPct val="117999"/>
                        </a:lnSpc>
                        <a:spcBef>
                          <a:spcPts val="0"/>
                        </a:spcBef>
                        <a:spcAft>
                          <a:spcPts val="0"/>
                        </a:spcAft>
                        <a:buNone/>
                      </a:pPr>
                      <a:r>
                        <a:rPr i="1" lang="en-US" sz="1000" u="none" cap="none" strike="noStrike">
                          <a:latin typeface="Calibri"/>
                          <a:ea typeface="Calibri"/>
                          <a:cs typeface="Calibri"/>
                          <a:sym typeface="Calibri"/>
                        </a:rPr>
                        <a:t>Functions used to </a:t>
                      </a:r>
                      <a:endParaRPr sz="1000" u="none" cap="none" strike="noStrike">
                        <a:latin typeface="Calibri"/>
                        <a:ea typeface="Calibri"/>
                        <a:cs typeface="Calibri"/>
                        <a:sym typeface="Calibri"/>
                      </a:endParaRPr>
                    </a:p>
                  </a:txBody>
                  <a:tcPr marT="33025" marB="0" marR="0" marL="0">
                    <a:solidFill>
                      <a:srgbClr val="E7E6E6"/>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264160" marR="0" rtl="0" algn="l">
                        <a:lnSpc>
                          <a:spcPct val="116000"/>
                        </a:lnSpc>
                        <a:spcBef>
                          <a:spcPts val="0"/>
                        </a:spcBef>
                        <a:spcAft>
                          <a:spcPts val="0"/>
                        </a:spcAft>
                        <a:buNone/>
                      </a:pPr>
                      <a:r>
                        <a:rPr i="1" lang="en-US" sz="1000" u="none" cap="none" strike="noStrike">
                          <a:latin typeface="Calibri"/>
                          <a:ea typeface="Calibri"/>
                          <a:cs typeface="Calibri"/>
                          <a:sym typeface="Calibri"/>
                        </a:rPr>
                        <a:t>Functions used to </a:t>
                      </a:r>
                      <a:endParaRPr sz="1000" u="none" cap="none" strike="noStrike">
                        <a:latin typeface="Calibri"/>
                        <a:ea typeface="Calibri"/>
                        <a:cs typeface="Calibri"/>
                        <a:sym typeface="Calibri"/>
                      </a:endParaRPr>
                    </a:p>
                  </a:txBody>
                  <a:tcPr marT="34300" marB="0" marR="0" marL="0">
                    <a:solidFill>
                      <a:srgbClr val="E7E6E6"/>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0" marR="62230" rtl="0" algn="r">
                        <a:lnSpc>
                          <a:spcPct val="117999"/>
                        </a:lnSpc>
                        <a:spcBef>
                          <a:spcPts val="0"/>
                        </a:spcBef>
                        <a:spcAft>
                          <a:spcPts val="0"/>
                        </a:spcAft>
                        <a:buNone/>
                      </a:pPr>
                      <a:r>
                        <a:rPr i="1" lang="en-US" sz="1000" u="none" cap="none" strike="noStrike">
                          <a:latin typeface="Calibri"/>
                          <a:ea typeface="Calibri"/>
                          <a:cs typeface="Calibri"/>
                          <a:sym typeface="Calibri"/>
                        </a:rPr>
                        <a:t>Functions that </a:t>
                      </a:r>
                      <a:r>
                        <a:rPr b="1" i="1" lang="en-US" sz="1000" u="none" cap="none" strike="noStrike">
                          <a:latin typeface="Calibri"/>
                          <a:ea typeface="Calibri"/>
                          <a:cs typeface="Calibri"/>
                          <a:sym typeface="Calibri"/>
                        </a:rPr>
                        <a:t>create </a:t>
                      </a:r>
                      <a:r>
                        <a:rPr i="1" lang="en-US" sz="1000" u="none" cap="none" strike="noStrike">
                          <a:latin typeface="Calibri"/>
                          <a:ea typeface="Calibri"/>
                          <a:cs typeface="Calibri"/>
                          <a:sym typeface="Calibri"/>
                        </a:rPr>
                        <a:t>or </a:t>
                      </a:r>
                      <a:endParaRPr sz="1000" u="none" cap="none" strike="noStrike">
                        <a:latin typeface="Calibri"/>
                        <a:ea typeface="Calibri"/>
                        <a:cs typeface="Calibri"/>
                        <a:sym typeface="Calibri"/>
                      </a:endParaRPr>
                    </a:p>
                  </a:txBody>
                  <a:tcPr marT="33025" marB="0" marR="0" marL="0">
                    <a:solidFill>
                      <a:srgbClr val="E7E6E6"/>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266065" marR="0" rtl="0" algn="l">
                        <a:lnSpc>
                          <a:spcPct val="113500"/>
                        </a:lnSpc>
                        <a:spcBef>
                          <a:spcPts val="0"/>
                        </a:spcBef>
                        <a:spcAft>
                          <a:spcPts val="0"/>
                        </a:spcAft>
                        <a:buNone/>
                      </a:pPr>
                      <a:r>
                        <a:rPr i="1" lang="en-US" sz="1000" u="none" cap="none" strike="noStrike">
                          <a:latin typeface="Calibri"/>
                          <a:ea typeface="Calibri"/>
                          <a:cs typeface="Calibri"/>
                          <a:sym typeface="Calibri"/>
                        </a:rPr>
                        <a:t>Functions used to </a:t>
                      </a:r>
                      <a:endParaRPr sz="1000" u="none" cap="none" strike="noStrike">
                        <a:latin typeface="Calibri"/>
                        <a:ea typeface="Calibri"/>
                        <a:cs typeface="Calibri"/>
                        <a:sym typeface="Calibri"/>
                      </a:endParaRPr>
                    </a:p>
                  </a:txBody>
                  <a:tcPr marT="33025" marB="0" marR="0" marL="0">
                    <a:solidFill>
                      <a:srgbClr val="E7E6E6"/>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266065" marR="0" rtl="0" algn="l">
                        <a:lnSpc>
                          <a:spcPct val="113500"/>
                        </a:lnSpc>
                        <a:spcBef>
                          <a:spcPts val="0"/>
                        </a:spcBef>
                        <a:spcAft>
                          <a:spcPts val="0"/>
                        </a:spcAft>
                        <a:buNone/>
                      </a:pPr>
                      <a:r>
                        <a:rPr i="1" lang="en-US" sz="1000" u="none" cap="none" strike="noStrike">
                          <a:latin typeface="Calibri"/>
                          <a:ea typeface="Calibri"/>
                          <a:cs typeface="Calibri"/>
                          <a:sym typeface="Calibri"/>
                        </a:rPr>
                        <a:t>Functions used to </a:t>
                      </a:r>
                      <a:endParaRPr sz="1000" u="none" cap="none" strike="noStrike">
                        <a:latin typeface="Calibri"/>
                        <a:ea typeface="Calibri"/>
                        <a:cs typeface="Calibri"/>
                        <a:sym typeface="Calibri"/>
                      </a:endParaRPr>
                    </a:p>
                  </a:txBody>
                  <a:tcPr marT="32375" marB="0" marR="0" marL="0">
                    <a:solidFill>
                      <a:srgbClr val="E7E6E6"/>
                    </a:solidFill>
                  </a:tcPr>
                </a:tc>
              </a:tr>
              <a:tr h="152400">
                <a:tc>
                  <a:txBody>
                    <a:bodyPr/>
                    <a:lstStyle/>
                    <a:p>
                      <a:pPr indent="0" lvl="0" marL="318770" marR="0" rtl="0" algn="l">
                        <a:lnSpc>
                          <a:spcPct val="110000"/>
                        </a:lnSpc>
                        <a:spcBef>
                          <a:spcPts val="0"/>
                        </a:spcBef>
                        <a:spcAft>
                          <a:spcPts val="0"/>
                        </a:spcAft>
                        <a:buNone/>
                      </a:pPr>
                      <a:r>
                        <a:rPr b="1" i="1" lang="en-US" sz="1000" u="none" cap="none" strike="noStrike">
                          <a:latin typeface="Calibri"/>
                          <a:ea typeface="Calibri"/>
                          <a:cs typeface="Calibri"/>
                          <a:sym typeface="Calibri"/>
                        </a:rPr>
                        <a:t>aggregation </a:t>
                      </a:r>
                      <a:r>
                        <a:rPr i="1" lang="en-US" sz="1000" u="none" cap="none" strike="noStrike">
                          <a:latin typeface="Calibri"/>
                          <a:ea typeface="Calibri"/>
                          <a:cs typeface="Calibri"/>
                          <a:sym typeface="Calibri"/>
                        </a:rPr>
                        <a:t>or </a:t>
                      </a:r>
                      <a:endParaRPr sz="1000" u="none" cap="none" strike="noStrike">
                        <a:latin typeface="Calibri"/>
                        <a:ea typeface="Calibri"/>
                        <a:cs typeface="Calibri"/>
                        <a:sym typeface="Calibri"/>
                      </a:endParaRPr>
                    </a:p>
                  </a:txBody>
                  <a:tcPr marT="0" marB="0" marR="0" marL="0">
                    <a:solidFill>
                      <a:srgbClr val="E7E6E6"/>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93980" marR="0" rtl="0" algn="l">
                        <a:lnSpc>
                          <a:spcPct val="110000"/>
                        </a:lnSpc>
                        <a:spcBef>
                          <a:spcPts val="0"/>
                        </a:spcBef>
                        <a:spcAft>
                          <a:spcPts val="0"/>
                        </a:spcAft>
                        <a:buNone/>
                      </a:pPr>
                      <a:r>
                        <a:rPr b="1" i="1" lang="en-US" sz="1000" u="none" cap="none" strike="noStrike">
                          <a:latin typeface="Calibri"/>
                          <a:ea typeface="Calibri"/>
                          <a:cs typeface="Calibri"/>
                          <a:sym typeface="Calibri"/>
                        </a:rPr>
                        <a:t>conditional expressions</a:t>
                      </a:r>
                      <a:endParaRPr sz="1000" u="none" cap="none" strike="noStrike">
                        <a:latin typeface="Calibri"/>
                        <a:ea typeface="Calibri"/>
                        <a:cs typeface="Calibri"/>
                        <a:sym typeface="Calibri"/>
                      </a:endParaRPr>
                    </a:p>
                  </a:txBody>
                  <a:tcPr marT="0" marB="0" marR="0" marL="0">
                    <a:solidFill>
                      <a:srgbClr val="E7E6E6"/>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106679" marR="0" rtl="0" algn="l">
                        <a:lnSpc>
                          <a:spcPct val="110000"/>
                        </a:lnSpc>
                        <a:spcBef>
                          <a:spcPts val="0"/>
                        </a:spcBef>
                        <a:spcAft>
                          <a:spcPts val="0"/>
                        </a:spcAft>
                        <a:buNone/>
                      </a:pPr>
                      <a:r>
                        <a:rPr i="1" lang="en-US" sz="1000" u="none" cap="none" strike="noStrike">
                          <a:latin typeface="Calibri"/>
                          <a:ea typeface="Calibri"/>
                          <a:cs typeface="Calibri"/>
                          <a:sym typeface="Calibri"/>
                        </a:rPr>
                        <a:t>manipulate </a:t>
                      </a:r>
                      <a:r>
                        <a:rPr b="1" i="1" lang="en-US" sz="1000" u="none" cap="none" strike="noStrike">
                          <a:latin typeface="Calibri"/>
                          <a:ea typeface="Calibri"/>
                          <a:cs typeface="Calibri"/>
                          <a:sym typeface="Calibri"/>
                        </a:rPr>
                        <a:t>text strings</a:t>
                      </a:r>
                      <a:endParaRPr sz="1000" u="none" cap="none" strike="noStrike">
                        <a:latin typeface="Calibri"/>
                        <a:ea typeface="Calibri"/>
                        <a:cs typeface="Calibri"/>
                        <a:sym typeface="Calibri"/>
                      </a:endParaRPr>
                    </a:p>
                  </a:txBody>
                  <a:tcPr marT="0" marB="0" marR="0" marL="0">
                    <a:solidFill>
                      <a:srgbClr val="E7E6E6"/>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145415" marR="0" rtl="0" algn="l">
                        <a:lnSpc>
                          <a:spcPct val="110000"/>
                        </a:lnSpc>
                        <a:spcBef>
                          <a:spcPts val="0"/>
                        </a:spcBef>
                        <a:spcAft>
                          <a:spcPts val="0"/>
                        </a:spcAft>
                        <a:buNone/>
                      </a:pPr>
                      <a:r>
                        <a:rPr b="1" i="1" lang="en-US" sz="1000" u="none" cap="none" strike="noStrike">
                          <a:latin typeface="Calibri"/>
                          <a:ea typeface="Calibri"/>
                          <a:cs typeface="Calibri"/>
                          <a:sym typeface="Calibri"/>
                        </a:rPr>
                        <a:t>manipulate table </a:t>
                      </a:r>
                      <a:r>
                        <a:rPr i="1" lang="en-US" sz="1000" u="none" cap="none" strike="noStrike">
                          <a:latin typeface="Calibri"/>
                          <a:ea typeface="Calibri"/>
                          <a:cs typeface="Calibri"/>
                          <a:sym typeface="Calibri"/>
                        </a:rPr>
                        <a:t>and </a:t>
                      </a:r>
                      <a:endParaRPr sz="1000" u="none" cap="none" strike="noStrike">
                        <a:latin typeface="Calibri"/>
                        <a:ea typeface="Calibri"/>
                        <a:cs typeface="Calibri"/>
                        <a:sym typeface="Calibri"/>
                      </a:endParaRPr>
                    </a:p>
                  </a:txBody>
                  <a:tcPr marT="0" marB="0" marR="0" marL="0">
                    <a:solidFill>
                      <a:srgbClr val="E7E6E6"/>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0" marR="84455" rtl="0" algn="r">
                        <a:lnSpc>
                          <a:spcPct val="110000"/>
                        </a:lnSpc>
                        <a:spcBef>
                          <a:spcPts val="0"/>
                        </a:spcBef>
                        <a:spcAft>
                          <a:spcPts val="0"/>
                        </a:spcAft>
                        <a:buNone/>
                      </a:pPr>
                      <a:r>
                        <a:rPr b="1" i="1" lang="en-US" sz="1000" u="none" cap="none" strike="noStrike">
                          <a:latin typeface="Calibri"/>
                          <a:ea typeface="Calibri"/>
                          <a:cs typeface="Calibri"/>
                          <a:sym typeface="Calibri"/>
                        </a:rPr>
                        <a:t>manipulate tables </a:t>
                      </a:r>
                      <a:r>
                        <a:rPr i="1" lang="en-US" sz="1000" u="none" cap="none" strike="noStrike">
                          <a:latin typeface="Calibri"/>
                          <a:ea typeface="Calibri"/>
                          <a:cs typeface="Calibri"/>
                          <a:sym typeface="Calibri"/>
                        </a:rPr>
                        <a:t>and </a:t>
                      </a:r>
                      <a:endParaRPr sz="1000" u="none" cap="none" strike="noStrike">
                        <a:latin typeface="Calibri"/>
                        <a:ea typeface="Calibri"/>
                        <a:cs typeface="Calibri"/>
                        <a:sym typeface="Calibri"/>
                      </a:endParaRPr>
                    </a:p>
                  </a:txBody>
                  <a:tcPr marT="0" marB="0" marR="0" marL="0">
                    <a:solidFill>
                      <a:srgbClr val="E7E6E6"/>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92075" marR="0" rtl="0" algn="l">
                        <a:lnSpc>
                          <a:spcPct val="110000"/>
                        </a:lnSpc>
                        <a:spcBef>
                          <a:spcPts val="0"/>
                        </a:spcBef>
                        <a:spcAft>
                          <a:spcPts val="0"/>
                        </a:spcAft>
                        <a:buNone/>
                      </a:pPr>
                      <a:r>
                        <a:rPr i="1" lang="en-US" sz="1000" u="none" cap="none" strike="noStrike">
                          <a:latin typeface="Calibri"/>
                          <a:ea typeface="Calibri"/>
                          <a:cs typeface="Calibri"/>
                          <a:sym typeface="Calibri"/>
                        </a:rPr>
                        <a:t>manipulate </a:t>
                      </a:r>
                      <a:r>
                        <a:rPr b="1" i="1" lang="en-US" sz="1000" u="none" cap="none" strike="noStrike">
                          <a:latin typeface="Calibri"/>
                          <a:ea typeface="Calibri"/>
                          <a:cs typeface="Calibri"/>
                          <a:sym typeface="Calibri"/>
                        </a:rPr>
                        <a:t>date &amp; time</a:t>
                      </a:r>
                      <a:endParaRPr sz="1000" u="none" cap="none" strike="noStrike">
                        <a:latin typeface="Calibri"/>
                        <a:ea typeface="Calibri"/>
                        <a:cs typeface="Calibri"/>
                        <a:sym typeface="Calibri"/>
                      </a:endParaRPr>
                    </a:p>
                  </a:txBody>
                  <a:tcPr marT="0" marB="0" marR="0" marL="0">
                    <a:solidFill>
                      <a:srgbClr val="E7E6E6"/>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239395" marR="0" rtl="0" algn="l">
                        <a:lnSpc>
                          <a:spcPct val="110000"/>
                        </a:lnSpc>
                        <a:spcBef>
                          <a:spcPts val="0"/>
                        </a:spcBef>
                        <a:spcAft>
                          <a:spcPts val="0"/>
                        </a:spcAft>
                        <a:buNone/>
                      </a:pPr>
                      <a:r>
                        <a:rPr b="1" i="1" lang="en-US" sz="1000" u="none" cap="none" strike="noStrike">
                          <a:latin typeface="Calibri"/>
                          <a:ea typeface="Calibri"/>
                          <a:cs typeface="Calibri"/>
                          <a:sym typeface="Calibri"/>
                        </a:rPr>
                        <a:t>manage &amp; modify</a:t>
                      </a:r>
                      <a:endParaRPr sz="1000" u="none" cap="none" strike="noStrike">
                        <a:latin typeface="Calibri"/>
                        <a:ea typeface="Calibri"/>
                        <a:cs typeface="Calibri"/>
                        <a:sym typeface="Calibri"/>
                      </a:endParaRPr>
                    </a:p>
                  </a:txBody>
                  <a:tcPr marT="0" marB="0" marR="0" marL="0">
                    <a:solidFill>
                      <a:srgbClr val="E7E6E6"/>
                    </a:solidFill>
                  </a:tcPr>
                </a:tc>
              </a:tr>
              <a:tr h="366450">
                <a:tc>
                  <a:txBody>
                    <a:bodyPr/>
                    <a:lstStyle/>
                    <a:p>
                      <a:pPr indent="0" lvl="0" marL="29209" marR="0" rtl="0" algn="ctr">
                        <a:lnSpc>
                          <a:spcPct val="114000"/>
                        </a:lnSpc>
                        <a:spcBef>
                          <a:spcPts val="0"/>
                        </a:spcBef>
                        <a:spcAft>
                          <a:spcPts val="0"/>
                        </a:spcAft>
                        <a:buNone/>
                      </a:pPr>
                      <a:r>
                        <a:rPr i="1" lang="en-US" sz="1000" u="none" cap="none" strike="noStrike">
                          <a:latin typeface="Calibri"/>
                          <a:ea typeface="Calibri"/>
                          <a:cs typeface="Calibri"/>
                          <a:sym typeface="Calibri"/>
                        </a:rPr>
                        <a:t>iterative, row-level </a:t>
                      </a:r>
                      <a:endParaRPr sz="1000" u="none" cap="none" strike="noStrike">
                        <a:latin typeface="Calibri"/>
                        <a:ea typeface="Calibri"/>
                        <a:cs typeface="Calibri"/>
                        <a:sym typeface="Calibri"/>
                      </a:endParaRPr>
                    </a:p>
                    <a:p>
                      <a:pPr indent="0" lvl="0" marL="0" marR="0" rtl="0" algn="ctr">
                        <a:lnSpc>
                          <a:spcPct val="100000"/>
                        </a:lnSpc>
                        <a:spcBef>
                          <a:spcPts val="0"/>
                        </a:spcBef>
                        <a:spcAft>
                          <a:spcPts val="0"/>
                        </a:spcAft>
                        <a:buNone/>
                      </a:pPr>
                      <a:r>
                        <a:rPr i="1" lang="en-US" sz="1000" u="none" cap="none" strike="noStrike">
                          <a:latin typeface="Calibri"/>
                          <a:ea typeface="Calibri"/>
                          <a:cs typeface="Calibri"/>
                          <a:sym typeface="Calibri"/>
                        </a:rPr>
                        <a:t>calculations</a:t>
                      </a:r>
                      <a:endParaRPr sz="1000" u="none" cap="none" strike="noStrike">
                        <a:latin typeface="Calibri"/>
                        <a:ea typeface="Calibri"/>
                        <a:cs typeface="Calibri"/>
                        <a:sym typeface="Calibri"/>
                      </a:endParaRPr>
                    </a:p>
                  </a:txBody>
                  <a:tcPr marT="0" marB="0" marR="0" marL="0">
                    <a:solidFill>
                      <a:srgbClr val="E7E6E6"/>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160655" marR="0" rtl="0" algn="l">
                        <a:lnSpc>
                          <a:spcPct val="112000"/>
                        </a:lnSpc>
                        <a:spcBef>
                          <a:spcPts val="0"/>
                        </a:spcBef>
                        <a:spcAft>
                          <a:spcPts val="0"/>
                        </a:spcAft>
                        <a:buNone/>
                      </a:pPr>
                      <a:r>
                        <a:rPr i="1" lang="en-US" sz="1000" u="none" cap="none" strike="noStrike">
                          <a:latin typeface="Calibri"/>
                          <a:ea typeface="Calibri"/>
                          <a:cs typeface="Calibri"/>
                          <a:sym typeface="Calibri"/>
                        </a:rPr>
                        <a:t>(IF/THEN statements)</a:t>
                      </a:r>
                      <a:endParaRPr sz="1000" u="none" cap="none" strike="noStrike">
                        <a:latin typeface="Calibri"/>
                        <a:ea typeface="Calibri"/>
                        <a:cs typeface="Calibri"/>
                        <a:sym typeface="Calibri"/>
                      </a:endParaRPr>
                    </a:p>
                  </a:txBody>
                  <a:tcPr marT="0" marB="0" marR="0" marL="0">
                    <a:solidFill>
                      <a:srgbClr val="E7E6E6"/>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277495" marR="0" rtl="0" algn="l">
                        <a:lnSpc>
                          <a:spcPct val="112000"/>
                        </a:lnSpc>
                        <a:spcBef>
                          <a:spcPts val="0"/>
                        </a:spcBef>
                        <a:spcAft>
                          <a:spcPts val="0"/>
                        </a:spcAft>
                        <a:buNone/>
                      </a:pPr>
                      <a:r>
                        <a:rPr i="1" lang="en-US" sz="1000" u="none" cap="none" strike="noStrike">
                          <a:latin typeface="Calibri"/>
                          <a:ea typeface="Calibri"/>
                          <a:cs typeface="Calibri"/>
                          <a:sym typeface="Calibri"/>
                        </a:rPr>
                        <a:t>or </a:t>
                      </a:r>
                      <a:r>
                        <a:rPr b="1" i="1" lang="en-US" sz="1000" u="none" cap="none" strike="noStrike">
                          <a:latin typeface="Calibri"/>
                          <a:ea typeface="Calibri"/>
                          <a:cs typeface="Calibri"/>
                          <a:sym typeface="Calibri"/>
                        </a:rPr>
                        <a:t>value formats</a:t>
                      </a:r>
                      <a:endParaRPr sz="1000" u="none" cap="none" strike="noStrike">
                        <a:latin typeface="Calibri"/>
                        <a:ea typeface="Calibri"/>
                        <a:cs typeface="Calibri"/>
                        <a:sym typeface="Calibri"/>
                      </a:endParaRPr>
                    </a:p>
                  </a:txBody>
                  <a:tcPr marT="0" marB="0" marR="0" marL="0">
                    <a:solidFill>
                      <a:srgbClr val="E7E6E6"/>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345440" marR="0" rtl="0" algn="l">
                        <a:lnSpc>
                          <a:spcPct val="114000"/>
                        </a:lnSpc>
                        <a:spcBef>
                          <a:spcPts val="0"/>
                        </a:spcBef>
                        <a:spcAft>
                          <a:spcPts val="0"/>
                        </a:spcAft>
                        <a:buNone/>
                      </a:pPr>
                      <a:r>
                        <a:rPr b="1" i="1" lang="en-US" sz="1000" u="none" cap="none" strike="noStrike">
                          <a:latin typeface="Calibri"/>
                          <a:ea typeface="Calibri"/>
                          <a:cs typeface="Calibri"/>
                          <a:sym typeface="Calibri"/>
                        </a:rPr>
                        <a:t>filter contexts</a:t>
                      </a:r>
                      <a:endParaRPr sz="1000" u="none" cap="none" strike="noStrike">
                        <a:latin typeface="Calibri"/>
                        <a:ea typeface="Calibri"/>
                        <a:cs typeface="Calibri"/>
                        <a:sym typeface="Calibri"/>
                      </a:endParaRPr>
                    </a:p>
                  </a:txBody>
                  <a:tcPr marT="0" marB="0" marR="0" marL="0">
                    <a:solidFill>
                      <a:srgbClr val="E7E6E6"/>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28575" marR="0" rtl="0" algn="ctr">
                        <a:lnSpc>
                          <a:spcPct val="112000"/>
                        </a:lnSpc>
                        <a:spcBef>
                          <a:spcPts val="0"/>
                        </a:spcBef>
                        <a:spcAft>
                          <a:spcPts val="0"/>
                        </a:spcAft>
                        <a:buNone/>
                      </a:pPr>
                      <a:r>
                        <a:rPr i="1" lang="en-US" sz="1000" u="none" cap="none" strike="noStrike">
                          <a:latin typeface="Calibri"/>
                          <a:ea typeface="Calibri"/>
                          <a:cs typeface="Calibri"/>
                          <a:sym typeface="Calibri"/>
                        </a:rPr>
                        <a:t>output tables vs. scalar </a:t>
                      </a:r>
                      <a:endParaRPr sz="1000" u="none" cap="none" strike="noStrike">
                        <a:latin typeface="Calibri"/>
                        <a:ea typeface="Calibri"/>
                        <a:cs typeface="Calibri"/>
                        <a:sym typeface="Calibri"/>
                      </a:endParaRPr>
                    </a:p>
                    <a:p>
                      <a:pPr indent="0" lvl="0" marL="0" marR="0" rtl="0" algn="ctr">
                        <a:lnSpc>
                          <a:spcPct val="100000"/>
                        </a:lnSpc>
                        <a:spcBef>
                          <a:spcPts val="0"/>
                        </a:spcBef>
                        <a:spcAft>
                          <a:spcPts val="0"/>
                        </a:spcAft>
                        <a:buNone/>
                      </a:pPr>
                      <a:r>
                        <a:rPr i="1" lang="en-US" sz="1000" u="none" cap="none" strike="noStrike">
                          <a:latin typeface="Calibri"/>
                          <a:ea typeface="Calibri"/>
                          <a:cs typeface="Calibri"/>
                          <a:sym typeface="Calibri"/>
                        </a:rPr>
                        <a:t>values</a:t>
                      </a:r>
                      <a:endParaRPr sz="1000" u="none" cap="none" strike="noStrike">
                        <a:latin typeface="Calibri"/>
                        <a:ea typeface="Calibri"/>
                        <a:cs typeface="Calibri"/>
                        <a:sym typeface="Calibri"/>
                      </a:endParaRPr>
                    </a:p>
                  </a:txBody>
                  <a:tcPr marT="0" marB="0" marR="0" marL="0">
                    <a:solidFill>
                      <a:srgbClr val="E7E6E6"/>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53975" lvl="0" marL="102235" marR="94615" rtl="0" algn="l">
                        <a:lnSpc>
                          <a:spcPct val="120000"/>
                        </a:lnSpc>
                        <a:spcBef>
                          <a:spcPts val="0"/>
                        </a:spcBef>
                        <a:spcAft>
                          <a:spcPts val="0"/>
                        </a:spcAft>
                        <a:buNone/>
                      </a:pPr>
                      <a:r>
                        <a:rPr b="1" i="1" lang="en-US" sz="1000" u="none" cap="none" strike="noStrike">
                          <a:latin typeface="Calibri"/>
                          <a:ea typeface="Calibri"/>
                          <a:cs typeface="Calibri"/>
                          <a:sym typeface="Calibri"/>
                        </a:rPr>
                        <a:t>values </a:t>
                      </a:r>
                      <a:r>
                        <a:rPr i="1" lang="en-US" sz="1000" u="none" cap="none" strike="noStrike">
                          <a:latin typeface="Calibri"/>
                          <a:ea typeface="Calibri"/>
                          <a:cs typeface="Calibri"/>
                          <a:sym typeface="Calibri"/>
                        </a:rPr>
                        <a:t>or handle time  intelligence calculations</a:t>
                      </a:r>
                      <a:endParaRPr sz="1000" u="none" cap="none" strike="noStrike">
                        <a:latin typeface="Calibri"/>
                        <a:ea typeface="Calibri"/>
                        <a:cs typeface="Calibri"/>
                        <a:sym typeface="Calibri"/>
                      </a:endParaRPr>
                    </a:p>
                  </a:txBody>
                  <a:tcPr marT="625" marB="0" marR="0" marL="0">
                    <a:solidFill>
                      <a:srgbClr val="E7E6E6"/>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220345" marR="0" rtl="0" algn="l">
                        <a:lnSpc>
                          <a:spcPct val="116500"/>
                        </a:lnSpc>
                        <a:spcBef>
                          <a:spcPts val="0"/>
                        </a:spcBef>
                        <a:spcAft>
                          <a:spcPts val="0"/>
                        </a:spcAft>
                        <a:buNone/>
                      </a:pPr>
                      <a:r>
                        <a:rPr b="1" i="1" lang="en-US" sz="1000" u="none" cap="none" strike="noStrike">
                          <a:latin typeface="Calibri"/>
                          <a:ea typeface="Calibri"/>
                          <a:cs typeface="Calibri"/>
                          <a:sym typeface="Calibri"/>
                        </a:rPr>
                        <a:t>table relationships</a:t>
                      </a:r>
                      <a:endParaRPr sz="1000" u="none" cap="none" strike="noStrike">
                        <a:latin typeface="Calibri"/>
                        <a:ea typeface="Calibri"/>
                        <a:cs typeface="Calibri"/>
                        <a:sym typeface="Calibri"/>
                      </a:endParaRPr>
                    </a:p>
                  </a:txBody>
                  <a:tcPr marT="0" marB="0" marR="0" marL="0">
                    <a:solidFill>
                      <a:srgbClr val="E7E6E6"/>
                    </a:solidFill>
                  </a:tcPr>
                </a:tc>
              </a:tr>
              <a:tr h="420175">
                <a:tc>
                  <a:txBody>
                    <a:bodyPr/>
                    <a:lstStyle/>
                    <a:p>
                      <a:pPr indent="0" lvl="0" marL="0" marR="0" rtl="0" algn="l">
                        <a:lnSpc>
                          <a:spcPct val="100000"/>
                        </a:lnSpc>
                        <a:spcBef>
                          <a:spcPts val="0"/>
                        </a:spcBef>
                        <a:spcAft>
                          <a:spcPts val="0"/>
                        </a:spcAft>
                        <a:buNone/>
                      </a:pPr>
                      <a:r>
                        <a:t/>
                      </a:r>
                      <a:endParaRPr sz="1450" u="none" cap="none" strike="noStrike">
                        <a:latin typeface="Times New Roman"/>
                        <a:ea typeface="Times New Roman"/>
                        <a:cs typeface="Times New Roman"/>
                        <a:sym typeface="Times New Roman"/>
                      </a:endParaRPr>
                    </a:p>
                    <a:p>
                      <a:pPr indent="0" lvl="0" marL="76200" marR="0" rtl="0" algn="l">
                        <a:lnSpc>
                          <a:spcPct val="100000"/>
                        </a:lnSpc>
                        <a:spcBef>
                          <a:spcPts val="5"/>
                        </a:spcBef>
                        <a:spcAft>
                          <a:spcPts val="0"/>
                        </a:spcAft>
                        <a:buNone/>
                      </a:pPr>
                      <a:r>
                        <a:rPr b="1" lang="en-US" sz="1100" u="none" cap="none" strike="noStrike">
                          <a:latin typeface="Calibri"/>
                          <a:ea typeface="Calibri"/>
                          <a:cs typeface="Calibri"/>
                          <a:sym typeface="Calibri"/>
                        </a:rPr>
                        <a:t>Common Examples</a:t>
                      </a:r>
                      <a:r>
                        <a:rPr lang="en-US" sz="1050" u="none" cap="none" strike="noStrike">
                          <a:latin typeface="Calibri"/>
                          <a:ea typeface="Calibri"/>
                          <a:cs typeface="Calibri"/>
                          <a:sym typeface="Calibri"/>
                        </a:rPr>
                        <a:t>:</a:t>
                      </a:r>
                      <a:endParaRPr sz="1050" u="none" cap="none" strike="noStrike">
                        <a:latin typeface="Calibri"/>
                        <a:ea typeface="Calibri"/>
                        <a:cs typeface="Calibri"/>
                        <a:sym typeface="Calibri"/>
                      </a:endParaRPr>
                    </a:p>
                  </a:txBody>
                  <a:tcPr marT="5075"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p>
                      <a:pPr indent="0" lvl="0" marL="70485" marR="0" rtl="0" algn="l">
                        <a:lnSpc>
                          <a:spcPct val="100000"/>
                        </a:lnSpc>
                        <a:spcBef>
                          <a:spcPts val="0"/>
                        </a:spcBef>
                        <a:spcAft>
                          <a:spcPts val="0"/>
                        </a:spcAft>
                        <a:buNone/>
                      </a:pPr>
                      <a:r>
                        <a:rPr b="1" lang="en-US" sz="1100" u="none" cap="none" strike="noStrike">
                          <a:latin typeface="Calibri"/>
                          <a:ea typeface="Calibri"/>
                          <a:cs typeface="Calibri"/>
                          <a:sym typeface="Calibri"/>
                        </a:rPr>
                        <a:t>Common Examples</a:t>
                      </a:r>
                      <a:r>
                        <a:rPr lang="en-US" sz="1050" u="none" cap="none" strike="noStrike">
                          <a:latin typeface="Calibri"/>
                          <a:ea typeface="Calibri"/>
                          <a:cs typeface="Calibri"/>
                          <a:sym typeface="Calibri"/>
                        </a:rPr>
                        <a:t>:</a:t>
                      </a:r>
                      <a:endParaRPr sz="1050" u="none" cap="none" strike="noStrike">
                        <a:latin typeface="Calibri"/>
                        <a:ea typeface="Calibri"/>
                        <a:cs typeface="Calibri"/>
                        <a:sym typeface="Calibri"/>
                      </a:endParaRPr>
                    </a:p>
                  </a:txBody>
                  <a:tcPr marT="190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450" u="none" cap="none" strike="noStrike">
                        <a:latin typeface="Times New Roman"/>
                        <a:ea typeface="Times New Roman"/>
                        <a:cs typeface="Times New Roman"/>
                        <a:sym typeface="Times New Roman"/>
                      </a:endParaRPr>
                    </a:p>
                    <a:p>
                      <a:pPr indent="0" lvl="0" marL="62230" marR="0" rtl="0" algn="l">
                        <a:lnSpc>
                          <a:spcPct val="100000"/>
                        </a:lnSpc>
                        <a:spcBef>
                          <a:spcPts val="0"/>
                        </a:spcBef>
                        <a:spcAft>
                          <a:spcPts val="0"/>
                        </a:spcAft>
                        <a:buNone/>
                      </a:pPr>
                      <a:r>
                        <a:rPr b="1" lang="en-US" sz="1100" u="none" cap="none" strike="noStrike">
                          <a:latin typeface="Calibri"/>
                          <a:ea typeface="Calibri"/>
                          <a:cs typeface="Calibri"/>
                          <a:sym typeface="Calibri"/>
                        </a:rPr>
                        <a:t>Common Examples</a:t>
                      </a:r>
                      <a:r>
                        <a:rPr lang="en-US" sz="1050" u="none" cap="none" strike="noStrike">
                          <a:latin typeface="Calibri"/>
                          <a:ea typeface="Calibri"/>
                          <a:cs typeface="Calibri"/>
                          <a:sym typeface="Calibri"/>
                        </a:rPr>
                        <a:t>:</a:t>
                      </a:r>
                      <a:endParaRPr sz="1050" u="none" cap="none" strike="noStrike">
                        <a:latin typeface="Calibri"/>
                        <a:ea typeface="Calibri"/>
                        <a:cs typeface="Calibri"/>
                        <a:sym typeface="Calibri"/>
                      </a:endParaRPr>
                    </a:p>
                  </a:txBody>
                  <a:tcPr marT="3175"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p>
                      <a:pPr indent="0" lvl="0" marL="99695" marR="0" rtl="0" algn="l">
                        <a:lnSpc>
                          <a:spcPct val="100000"/>
                        </a:lnSpc>
                        <a:spcBef>
                          <a:spcPts val="5"/>
                        </a:spcBef>
                        <a:spcAft>
                          <a:spcPts val="0"/>
                        </a:spcAft>
                        <a:buNone/>
                      </a:pPr>
                      <a:r>
                        <a:rPr b="1" lang="en-US" sz="1100" u="none" cap="none" strike="noStrike">
                          <a:latin typeface="Calibri"/>
                          <a:ea typeface="Calibri"/>
                          <a:cs typeface="Calibri"/>
                          <a:sym typeface="Calibri"/>
                        </a:rPr>
                        <a:t>Common Examples</a:t>
                      </a:r>
                      <a:r>
                        <a:rPr lang="en-US" sz="1050" u="none" cap="none" strike="noStrike">
                          <a:latin typeface="Calibri"/>
                          <a:ea typeface="Calibri"/>
                          <a:cs typeface="Calibri"/>
                          <a:sym typeface="Calibri"/>
                        </a:rPr>
                        <a:t>:</a:t>
                      </a:r>
                      <a:endParaRPr sz="1050" u="none" cap="none" strike="noStrike">
                        <a:latin typeface="Calibri"/>
                        <a:ea typeface="Calibri"/>
                        <a:cs typeface="Calibri"/>
                        <a:sym typeface="Calibri"/>
                      </a:endParaRPr>
                    </a:p>
                  </a:txBody>
                  <a:tcPr marT="190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p>
                      <a:pPr indent="0" lvl="0" marL="51435" marR="0" rtl="0" algn="l">
                        <a:lnSpc>
                          <a:spcPct val="100000"/>
                        </a:lnSpc>
                        <a:spcBef>
                          <a:spcPts val="0"/>
                        </a:spcBef>
                        <a:spcAft>
                          <a:spcPts val="0"/>
                        </a:spcAft>
                        <a:buNone/>
                      </a:pPr>
                      <a:r>
                        <a:rPr b="1" lang="en-US" sz="1100" u="none" cap="none" strike="noStrike">
                          <a:latin typeface="Calibri"/>
                          <a:ea typeface="Calibri"/>
                          <a:cs typeface="Calibri"/>
                          <a:sym typeface="Calibri"/>
                        </a:rPr>
                        <a:t>Common Examples</a:t>
                      </a:r>
                      <a:r>
                        <a:rPr lang="en-US" sz="1050" u="none" cap="none" strike="noStrike">
                          <a:latin typeface="Calibri"/>
                          <a:ea typeface="Calibri"/>
                          <a:cs typeface="Calibri"/>
                          <a:sym typeface="Calibri"/>
                        </a:rPr>
                        <a:t>:</a:t>
                      </a:r>
                      <a:endParaRPr sz="1050" u="none" cap="none" strike="noStrike">
                        <a:latin typeface="Calibri"/>
                        <a:ea typeface="Calibri"/>
                        <a:cs typeface="Calibri"/>
                        <a:sym typeface="Calibri"/>
                      </a:endParaRPr>
                    </a:p>
                  </a:txBody>
                  <a:tcPr marT="190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p>
                      <a:pPr indent="0" lvl="0" marL="46355" marR="0" rtl="0" algn="l">
                        <a:lnSpc>
                          <a:spcPct val="100000"/>
                        </a:lnSpc>
                        <a:spcBef>
                          <a:spcPts val="0"/>
                        </a:spcBef>
                        <a:spcAft>
                          <a:spcPts val="0"/>
                        </a:spcAft>
                        <a:buNone/>
                      </a:pPr>
                      <a:r>
                        <a:rPr b="1" lang="en-US" sz="1100" u="none" cap="none" strike="noStrike">
                          <a:latin typeface="Calibri"/>
                          <a:ea typeface="Calibri"/>
                          <a:cs typeface="Calibri"/>
                          <a:sym typeface="Calibri"/>
                        </a:rPr>
                        <a:t>Common Examples:</a:t>
                      </a:r>
                      <a:endParaRPr sz="1100" u="none" cap="none" strike="noStrike">
                        <a:latin typeface="Calibri"/>
                        <a:ea typeface="Calibri"/>
                        <a:cs typeface="Calibri"/>
                        <a:sym typeface="Calibri"/>
                      </a:endParaRPr>
                    </a:p>
                  </a:txBody>
                  <a:tcPr marT="380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450" u="none" cap="none" strike="noStrike">
                        <a:latin typeface="Times New Roman"/>
                        <a:ea typeface="Times New Roman"/>
                        <a:cs typeface="Times New Roman"/>
                        <a:sym typeface="Times New Roman"/>
                      </a:endParaRPr>
                    </a:p>
                    <a:p>
                      <a:pPr indent="0" lvl="0" marL="91440" marR="0" rtl="0" algn="l">
                        <a:lnSpc>
                          <a:spcPct val="100000"/>
                        </a:lnSpc>
                        <a:spcBef>
                          <a:spcPts val="0"/>
                        </a:spcBef>
                        <a:spcAft>
                          <a:spcPts val="0"/>
                        </a:spcAft>
                        <a:buNone/>
                      </a:pPr>
                      <a:r>
                        <a:rPr b="1" lang="en-US" sz="1100" u="none" cap="none" strike="noStrike">
                          <a:latin typeface="Calibri"/>
                          <a:ea typeface="Calibri"/>
                          <a:cs typeface="Calibri"/>
                          <a:sym typeface="Calibri"/>
                        </a:rPr>
                        <a:t>Common Examples:</a:t>
                      </a:r>
                      <a:endParaRPr sz="1100" u="none" cap="none" strike="noStrike">
                        <a:latin typeface="Calibri"/>
                        <a:ea typeface="Calibri"/>
                        <a:cs typeface="Calibri"/>
                        <a:sym typeface="Calibri"/>
                      </a:endParaRPr>
                    </a:p>
                  </a:txBody>
                  <a:tcPr marT="1900" marB="0" marR="0" marL="0"/>
                </a:tc>
              </a:tr>
              <a:tr h="208800">
                <a:tc>
                  <a:txBody>
                    <a:bodyPr/>
                    <a:lstStyle/>
                    <a:p>
                      <a:pPr indent="-183515" lvl="0" marL="259079" marR="0" rtl="0" algn="l">
                        <a:lnSpc>
                          <a:spcPct val="115454"/>
                        </a:lnSpc>
                        <a:spcBef>
                          <a:spcPts val="0"/>
                        </a:spcBef>
                        <a:spcAft>
                          <a:spcPts val="0"/>
                        </a:spcAft>
                        <a:buSzPts val="1100"/>
                        <a:buFont typeface="Arial"/>
                        <a:buChar char="•"/>
                      </a:pPr>
                      <a:r>
                        <a:rPr lang="en-US" sz="1100" u="none" cap="none" strike="noStrike">
                          <a:latin typeface="Calibri"/>
                          <a:ea typeface="Calibri"/>
                          <a:cs typeface="Calibri"/>
                          <a:sym typeface="Calibri"/>
                        </a:rPr>
                        <a:t>SUM</a:t>
                      </a:r>
                      <a:endParaRPr sz="1100" u="none" cap="none" strike="noStrike">
                        <a:latin typeface="Calibri"/>
                        <a:ea typeface="Calibri"/>
                        <a:cs typeface="Calibri"/>
                        <a:sym typeface="Calibri"/>
                      </a:endParaRPr>
                    </a:p>
                  </a:txBody>
                  <a:tcPr marT="3430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5" lvl="0" marL="253365" marR="0" rtl="0" algn="l">
                        <a:lnSpc>
                          <a:spcPct val="115454"/>
                        </a:lnSpc>
                        <a:spcBef>
                          <a:spcPts val="0"/>
                        </a:spcBef>
                        <a:spcAft>
                          <a:spcPts val="0"/>
                        </a:spcAft>
                        <a:buSzPts val="1100"/>
                        <a:buFont typeface="Arial"/>
                        <a:buChar char="•"/>
                      </a:pPr>
                      <a:r>
                        <a:rPr lang="en-US" sz="1100" u="none" cap="none" strike="noStrike">
                          <a:latin typeface="Calibri"/>
                          <a:ea typeface="Calibri"/>
                          <a:cs typeface="Calibri"/>
                          <a:sym typeface="Calibri"/>
                        </a:rPr>
                        <a:t>IF</a:t>
                      </a:r>
                      <a:endParaRPr sz="1100" u="none" cap="none" strike="noStrike">
                        <a:latin typeface="Calibri"/>
                        <a:ea typeface="Calibri"/>
                        <a:cs typeface="Calibri"/>
                        <a:sym typeface="Calibri"/>
                      </a:endParaRPr>
                    </a:p>
                  </a:txBody>
                  <a:tcPr marT="3430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4" lvl="0" marL="245109" marR="0" rtl="0" algn="l">
                        <a:lnSpc>
                          <a:spcPct val="100000"/>
                        </a:lnSpc>
                        <a:spcBef>
                          <a:spcPts val="0"/>
                        </a:spcBef>
                        <a:spcAft>
                          <a:spcPts val="0"/>
                        </a:spcAft>
                        <a:buSzPts val="1100"/>
                        <a:buFont typeface="Arial"/>
                        <a:buChar char="•"/>
                      </a:pPr>
                      <a:r>
                        <a:rPr lang="en-US" sz="1100" u="none" cap="none" strike="noStrike">
                          <a:latin typeface="Calibri"/>
                          <a:ea typeface="Calibri"/>
                          <a:cs typeface="Calibri"/>
                          <a:sym typeface="Calibri"/>
                        </a:rPr>
                        <a:t>CONCATENATE</a:t>
                      </a:r>
                      <a:endParaRPr sz="1100" u="none" cap="none" strike="noStrike">
                        <a:latin typeface="Calibri"/>
                        <a:ea typeface="Calibri"/>
                        <a:cs typeface="Calibri"/>
                        <a:sym typeface="Calibri"/>
                      </a:endParaRPr>
                    </a:p>
                  </a:txBody>
                  <a:tcPr marT="2795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5" lvl="0" marL="282575" marR="0" rtl="0" algn="l">
                        <a:lnSpc>
                          <a:spcPct val="100000"/>
                        </a:lnSpc>
                        <a:spcBef>
                          <a:spcPts val="0"/>
                        </a:spcBef>
                        <a:spcAft>
                          <a:spcPts val="0"/>
                        </a:spcAft>
                        <a:buSzPts val="1100"/>
                        <a:buFont typeface="Arial"/>
                        <a:buChar char="•"/>
                      </a:pPr>
                      <a:r>
                        <a:rPr lang="en-US" sz="1100" u="none" cap="none" strike="noStrike">
                          <a:latin typeface="Calibri"/>
                          <a:ea typeface="Calibri"/>
                          <a:cs typeface="Calibri"/>
                          <a:sym typeface="Calibri"/>
                        </a:rPr>
                        <a:t>CALCULATE</a:t>
                      </a:r>
                      <a:endParaRPr sz="1100" u="none" cap="none" strike="noStrike">
                        <a:latin typeface="Calibri"/>
                        <a:ea typeface="Calibri"/>
                        <a:cs typeface="Calibri"/>
                        <a:sym typeface="Calibri"/>
                      </a:endParaRPr>
                    </a:p>
                  </a:txBody>
                  <a:tcPr marT="22225"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5" lvl="0" marL="234315" marR="0" rtl="0" algn="l">
                        <a:lnSpc>
                          <a:spcPct val="115454"/>
                        </a:lnSpc>
                        <a:spcBef>
                          <a:spcPts val="0"/>
                        </a:spcBef>
                        <a:spcAft>
                          <a:spcPts val="0"/>
                        </a:spcAft>
                        <a:buSzPts val="1100"/>
                        <a:buFont typeface="Arial"/>
                        <a:buChar char="•"/>
                      </a:pPr>
                      <a:r>
                        <a:rPr lang="en-US" sz="1100" u="none" cap="none" strike="noStrike">
                          <a:latin typeface="Calibri"/>
                          <a:ea typeface="Calibri"/>
                          <a:cs typeface="Calibri"/>
                          <a:sym typeface="Calibri"/>
                        </a:rPr>
                        <a:t>SUMMARIZE</a:t>
                      </a:r>
                      <a:endParaRPr sz="1100" u="none" cap="none" strike="noStrike">
                        <a:latin typeface="Calibri"/>
                        <a:ea typeface="Calibri"/>
                        <a:cs typeface="Calibri"/>
                        <a:sym typeface="Calibri"/>
                      </a:endParaRPr>
                    </a:p>
                  </a:txBody>
                  <a:tcPr marT="3430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4" lvl="0" marL="229234" marR="0" rtl="0" algn="l">
                        <a:lnSpc>
                          <a:spcPct val="117727"/>
                        </a:lnSpc>
                        <a:spcBef>
                          <a:spcPts val="0"/>
                        </a:spcBef>
                        <a:spcAft>
                          <a:spcPts val="0"/>
                        </a:spcAft>
                        <a:buSzPts val="1100"/>
                        <a:buFont typeface="Arial"/>
                        <a:buChar char="•"/>
                      </a:pPr>
                      <a:r>
                        <a:rPr lang="en-US" sz="1100" u="none" cap="none" strike="noStrike">
                          <a:latin typeface="Calibri"/>
                          <a:ea typeface="Calibri"/>
                          <a:cs typeface="Calibri"/>
                          <a:sym typeface="Calibri"/>
                        </a:rPr>
                        <a:t>DATE</a:t>
                      </a:r>
                      <a:endParaRPr sz="1100" u="none" cap="none" strike="noStrike">
                        <a:latin typeface="Calibri"/>
                        <a:ea typeface="Calibri"/>
                        <a:cs typeface="Calibri"/>
                        <a:sym typeface="Calibri"/>
                      </a:endParaRPr>
                    </a:p>
                  </a:txBody>
                  <a:tcPr marT="31125"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2880" lvl="0" marL="274320" marR="0" rtl="0" algn="l">
                        <a:lnSpc>
                          <a:spcPct val="115454"/>
                        </a:lnSpc>
                        <a:spcBef>
                          <a:spcPts val="0"/>
                        </a:spcBef>
                        <a:spcAft>
                          <a:spcPts val="0"/>
                        </a:spcAft>
                        <a:buSzPts val="1100"/>
                        <a:buFont typeface="Arial"/>
                        <a:buChar char="•"/>
                      </a:pPr>
                      <a:r>
                        <a:rPr lang="en-US" sz="1100" u="none" cap="none" strike="noStrike">
                          <a:latin typeface="Calibri"/>
                          <a:ea typeface="Calibri"/>
                          <a:cs typeface="Calibri"/>
                          <a:sym typeface="Calibri"/>
                        </a:rPr>
                        <a:t>RELATED</a:t>
                      </a:r>
                      <a:endParaRPr sz="1100" u="none" cap="none" strike="noStrike">
                        <a:latin typeface="Calibri"/>
                        <a:ea typeface="Calibri"/>
                        <a:cs typeface="Calibri"/>
                        <a:sym typeface="Calibri"/>
                      </a:endParaRPr>
                    </a:p>
                  </a:txBody>
                  <a:tcPr marT="34300" marB="0" marR="0" marL="0"/>
                </a:tc>
              </a:tr>
              <a:tr h="172200">
                <a:tc>
                  <a:txBody>
                    <a:bodyPr/>
                    <a:lstStyle/>
                    <a:p>
                      <a:pPr indent="-183515" lvl="0" marL="259079" marR="0" rtl="0" algn="l">
                        <a:lnSpc>
                          <a:spcPct val="112272"/>
                        </a:lnSpc>
                        <a:spcBef>
                          <a:spcPts val="0"/>
                        </a:spcBef>
                        <a:spcAft>
                          <a:spcPts val="0"/>
                        </a:spcAft>
                        <a:buSzPts val="1100"/>
                        <a:buFont typeface="Arial"/>
                        <a:buChar char="•"/>
                      </a:pPr>
                      <a:r>
                        <a:rPr lang="en-US" sz="1100" u="none" cap="none" strike="noStrike">
                          <a:latin typeface="Calibri"/>
                          <a:ea typeface="Calibri"/>
                          <a:cs typeface="Calibri"/>
                          <a:sym typeface="Calibri"/>
                        </a:rPr>
                        <a:t>AVERAGE</a:t>
                      </a:r>
                      <a:endParaRPr sz="1100" u="none" cap="none" strike="noStrike">
                        <a:latin typeface="Calibri"/>
                        <a:ea typeface="Calibri"/>
                        <a:cs typeface="Calibri"/>
                        <a:sym typeface="Calibri"/>
                      </a:endParaRPr>
                    </a:p>
                  </a:txBody>
                  <a:tcPr marT="2550" marB="0" marR="0" marL="0"/>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5" lvl="0" marL="253365" marR="0" rtl="0" algn="l">
                        <a:lnSpc>
                          <a:spcPct val="112272"/>
                        </a:lnSpc>
                        <a:spcBef>
                          <a:spcPts val="0"/>
                        </a:spcBef>
                        <a:spcAft>
                          <a:spcPts val="0"/>
                        </a:spcAft>
                        <a:buSzPts val="1100"/>
                        <a:buFont typeface="Arial"/>
                        <a:buChar char="•"/>
                      </a:pPr>
                      <a:r>
                        <a:rPr lang="en-US" sz="1100" u="none" cap="none" strike="noStrike">
                          <a:latin typeface="Calibri"/>
                          <a:ea typeface="Calibri"/>
                          <a:cs typeface="Calibri"/>
                          <a:sym typeface="Calibri"/>
                        </a:rPr>
                        <a:t>IFERROR</a:t>
                      </a:r>
                      <a:endParaRPr sz="1100" u="none" cap="none" strike="noStrike">
                        <a:latin typeface="Calibri"/>
                        <a:ea typeface="Calibri"/>
                        <a:cs typeface="Calibri"/>
                        <a:sym typeface="Calibri"/>
                      </a:endParaRPr>
                    </a:p>
                  </a:txBody>
                  <a:tcPr marT="2550" marB="0" marR="0" marL="0"/>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4" lvl="0" marL="245109" marR="0" rtl="0" algn="l">
                        <a:lnSpc>
                          <a:spcPct val="114090"/>
                        </a:lnSpc>
                        <a:spcBef>
                          <a:spcPts val="0"/>
                        </a:spcBef>
                        <a:spcAft>
                          <a:spcPts val="0"/>
                        </a:spcAft>
                        <a:buSzPts val="1100"/>
                        <a:buFont typeface="Arial"/>
                        <a:buChar char="•"/>
                      </a:pPr>
                      <a:r>
                        <a:rPr lang="en-US" sz="1100" u="none" cap="none" strike="noStrike">
                          <a:latin typeface="Calibri"/>
                          <a:ea typeface="Calibri"/>
                          <a:cs typeface="Calibri"/>
                          <a:sym typeface="Calibri"/>
                        </a:rPr>
                        <a:t>COMBINEVALUES</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5" lvl="0" marL="282575" marR="0" rtl="0" algn="l">
                        <a:lnSpc>
                          <a:spcPct val="113181"/>
                        </a:lnSpc>
                        <a:spcBef>
                          <a:spcPts val="0"/>
                        </a:spcBef>
                        <a:spcAft>
                          <a:spcPts val="0"/>
                        </a:spcAft>
                        <a:buSzPts val="1100"/>
                        <a:buFont typeface="Arial"/>
                        <a:buChar char="•"/>
                      </a:pPr>
                      <a:r>
                        <a:rPr lang="en-US" sz="1100" u="none" cap="none" strike="noStrike">
                          <a:latin typeface="Calibri"/>
                          <a:ea typeface="Calibri"/>
                          <a:cs typeface="Calibri"/>
                          <a:sym typeface="Calibri"/>
                        </a:rPr>
                        <a:t>FILTER</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5" lvl="0" marL="234315" marR="0" rtl="0" algn="l">
                        <a:lnSpc>
                          <a:spcPct val="110000"/>
                        </a:lnSpc>
                        <a:spcBef>
                          <a:spcPts val="0"/>
                        </a:spcBef>
                        <a:spcAft>
                          <a:spcPts val="0"/>
                        </a:spcAft>
                        <a:buSzPts val="1100"/>
                        <a:buFont typeface="Arial"/>
                        <a:buChar char="•"/>
                      </a:pPr>
                      <a:r>
                        <a:rPr lang="en-US" sz="1100" u="none" cap="none" strike="noStrike">
                          <a:latin typeface="Calibri"/>
                          <a:ea typeface="Calibri"/>
                          <a:cs typeface="Calibri"/>
                          <a:sym typeface="Calibri"/>
                        </a:rPr>
                        <a:t>ADDCOLUMNS</a:t>
                      </a:r>
                      <a:endParaRPr sz="1100" u="none" cap="none" strike="noStrike">
                        <a:latin typeface="Calibri"/>
                        <a:ea typeface="Calibri"/>
                        <a:cs typeface="Calibri"/>
                        <a:sym typeface="Calibri"/>
                      </a:endParaRPr>
                    </a:p>
                  </a:txBody>
                  <a:tcPr marT="5075" marB="0" marR="0" marL="0"/>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4" lvl="0" marL="229234" marR="0" rtl="0" algn="l">
                        <a:lnSpc>
                          <a:spcPct val="114090"/>
                        </a:lnSpc>
                        <a:spcBef>
                          <a:spcPts val="0"/>
                        </a:spcBef>
                        <a:spcAft>
                          <a:spcPts val="0"/>
                        </a:spcAft>
                        <a:buSzPts val="1100"/>
                        <a:buFont typeface="Arial"/>
                        <a:buChar char="•"/>
                      </a:pPr>
                      <a:r>
                        <a:rPr lang="en-US" sz="1100" u="none" cap="none" strike="noStrike">
                          <a:latin typeface="Calibri"/>
                          <a:ea typeface="Calibri"/>
                          <a:cs typeface="Calibri"/>
                          <a:sym typeface="Calibri"/>
                        </a:rPr>
                        <a:t>DATEDIFF</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2880" lvl="0" marL="274320" marR="0" rtl="0" algn="l">
                        <a:lnSpc>
                          <a:spcPct val="112272"/>
                        </a:lnSpc>
                        <a:spcBef>
                          <a:spcPts val="0"/>
                        </a:spcBef>
                        <a:spcAft>
                          <a:spcPts val="0"/>
                        </a:spcAft>
                        <a:buSzPts val="1100"/>
                        <a:buFont typeface="Arial"/>
                        <a:buChar char="•"/>
                      </a:pPr>
                      <a:r>
                        <a:rPr lang="en-US" sz="1100" u="none" cap="none" strike="noStrike">
                          <a:latin typeface="Calibri"/>
                          <a:ea typeface="Calibri"/>
                          <a:cs typeface="Calibri"/>
                          <a:sym typeface="Calibri"/>
                        </a:rPr>
                        <a:t>RELATEDTABLE</a:t>
                      </a:r>
                      <a:endParaRPr sz="1100" u="none" cap="none" strike="noStrike">
                        <a:latin typeface="Calibri"/>
                        <a:ea typeface="Calibri"/>
                        <a:cs typeface="Calibri"/>
                        <a:sym typeface="Calibri"/>
                      </a:endParaRPr>
                    </a:p>
                  </a:txBody>
                  <a:tcPr marT="2550" marB="0" marR="0" marL="0"/>
                </a:tc>
              </a:tr>
              <a:tr h="164600">
                <a:tc>
                  <a:txBody>
                    <a:bodyPr/>
                    <a:lstStyle/>
                    <a:p>
                      <a:pPr indent="-183515" lvl="0" marL="259079" marR="0" rtl="0" algn="l">
                        <a:lnSpc>
                          <a:spcPct val="108636"/>
                        </a:lnSpc>
                        <a:spcBef>
                          <a:spcPts val="0"/>
                        </a:spcBef>
                        <a:spcAft>
                          <a:spcPts val="0"/>
                        </a:spcAft>
                        <a:buSzPts val="1100"/>
                        <a:buFont typeface="Arial"/>
                        <a:buChar char="•"/>
                      </a:pPr>
                      <a:r>
                        <a:rPr lang="en-US" sz="1100" u="none" cap="none" strike="noStrike">
                          <a:latin typeface="Calibri"/>
                          <a:ea typeface="Calibri"/>
                          <a:cs typeface="Calibri"/>
                          <a:sym typeface="Calibri"/>
                        </a:rPr>
                        <a:t>MAX/MIN</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5" lvl="0" marL="253365" marR="0" rtl="0" algn="l">
                        <a:lnSpc>
                          <a:spcPct val="108636"/>
                        </a:lnSpc>
                        <a:spcBef>
                          <a:spcPts val="0"/>
                        </a:spcBef>
                        <a:spcAft>
                          <a:spcPts val="0"/>
                        </a:spcAft>
                        <a:buSzPts val="1100"/>
                        <a:buFont typeface="Arial"/>
                        <a:buChar char="•"/>
                      </a:pPr>
                      <a:r>
                        <a:rPr lang="en-US" sz="1100" u="none" cap="none" strike="noStrike">
                          <a:latin typeface="Calibri"/>
                          <a:ea typeface="Calibri"/>
                          <a:cs typeface="Calibri"/>
                          <a:sym typeface="Calibri"/>
                        </a:rPr>
                        <a:t>AND</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4" lvl="0" marL="245109" marR="0" rtl="0" algn="l">
                        <a:lnSpc>
                          <a:spcPct val="108636"/>
                        </a:lnSpc>
                        <a:spcBef>
                          <a:spcPts val="0"/>
                        </a:spcBef>
                        <a:spcAft>
                          <a:spcPts val="0"/>
                        </a:spcAft>
                        <a:buSzPts val="1100"/>
                        <a:buFont typeface="Arial"/>
                        <a:buChar char="•"/>
                      </a:pPr>
                      <a:r>
                        <a:rPr lang="en-US" sz="1100" u="none" cap="none" strike="noStrike">
                          <a:latin typeface="Calibri"/>
                          <a:ea typeface="Calibri"/>
                          <a:cs typeface="Calibri"/>
                          <a:sym typeface="Calibri"/>
                        </a:rPr>
                        <a:t>FORMAT</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5" lvl="0" marL="282575" marR="0" rtl="0" algn="l">
                        <a:lnSpc>
                          <a:spcPct val="107727"/>
                        </a:lnSpc>
                        <a:spcBef>
                          <a:spcPts val="0"/>
                        </a:spcBef>
                        <a:spcAft>
                          <a:spcPts val="0"/>
                        </a:spcAft>
                        <a:buSzPts val="1100"/>
                        <a:buFont typeface="Arial"/>
                        <a:buChar char="•"/>
                      </a:pPr>
                      <a:r>
                        <a:rPr lang="en-US" sz="1100" u="none" cap="none" strike="noStrike">
                          <a:latin typeface="Calibri"/>
                          <a:ea typeface="Calibri"/>
                          <a:cs typeface="Calibri"/>
                          <a:sym typeface="Calibri"/>
                        </a:rPr>
                        <a:t>ALL</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5" lvl="0" marL="234315" marR="0" rtl="0" algn="l">
                        <a:lnSpc>
                          <a:spcPct val="108636"/>
                        </a:lnSpc>
                        <a:spcBef>
                          <a:spcPts val="0"/>
                        </a:spcBef>
                        <a:spcAft>
                          <a:spcPts val="0"/>
                        </a:spcAft>
                        <a:buSzPts val="1100"/>
                        <a:buFont typeface="Arial"/>
                        <a:buChar char="•"/>
                      </a:pPr>
                      <a:r>
                        <a:rPr lang="en-US" sz="1100" u="none" cap="none" strike="noStrike">
                          <a:latin typeface="Calibri"/>
                          <a:ea typeface="Calibri"/>
                          <a:cs typeface="Calibri"/>
                          <a:sym typeface="Calibri"/>
                        </a:rPr>
                        <a:t>GENERATESERIES</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4" lvl="0" marL="229234" marR="0" rtl="0" algn="l">
                        <a:lnSpc>
                          <a:spcPct val="108636"/>
                        </a:lnSpc>
                        <a:spcBef>
                          <a:spcPts val="0"/>
                        </a:spcBef>
                        <a:spcAft>
                          <a:spcPts val="0"/>
                        </a:spcAft>
                        <a:buSzPts val="1100"/>
                        <a:buFont typeface="Arial"/>
                        <a:buChar char="•"/>
                      </a:pPr>
                      <a:r>
                        <a:rPr lang="en-US" sz="1100" u="none" cap="none" strike="noStrike">
                          <a:latin typeface="Calibri"/>
                          <a:ea typeface="Calibri"/>
                          <a:cs typeface="Calibri"/>
                          <a:sym typeface="Calibri"/>
                        </a:rPr>
                        <a:t>YEARFRAC</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2880" lvl="0" marL="274320" marR="0" rtl="0" algn="l">
                        <a:lnSpc>
                          <a:spcPct val="108636"/>
                        </a:lnSpc>
                        <a:spcBef>
                          <a:spcPts val="0"/>
                        </a:spcBef>
                        <a:spcAft>
                          <a:spcPts val="0"/>
                        </a:spcAft>
                        <a:buSzPts val="1100"/>
                        <a:buFont typeface="Arial"/>
                        <a:buChar char="•"/>
                      </a:pPr>
                      <a:r>
                        <a:rPr lang="en-US" sz="1100" u="none" cap="none" strike="noStrike">
                          <a:latin typeface="Calibri"/>
                          <a:ea typeface="Calibri"/>
                          <a:cs typeface="Calibri"/>
                          <a:sym typeface="Calibri"/>
                        </a:rPr>
                        <a:t>CROSSFILTER</a:t>
                      </a:r>
                      <a:endParaRPr sz="1100" u="none" cap="none" strike="noStrike">
                        <a:latin typeface="Calibri"/>
                        <a:ea typeface="Calibri"/>
                        <a:cs typeface="Calibri"/>
                        <a:sym typeface="Calibri"/>
                      </a:endParaRPr>
                    </a:p>
                  </a:txBody>
                  <a:tcPr marT="0" marB="0" marR="0" marL="0"/>
                </a:tc>
              </a:tr>
              <a:tr h="166125">
                <a:tc>
                  <a:txBody>
                    <a:bodyPr/>
                    <a:lstStyle/>
                    <a:p>
                      <a:pPr indent="-183515" lvl="0" marL="259079" marR="0" rtl="0" algn="l">
                        <a:lnSpc>
                          <a:spcPct val="110000"/>
                        </a:lnSpc>
                        <a:spcBef>
                          <a:spcPts val="0"/>
                        </a:spcBef>
                        <a:spcAft>
                          <a:spcPts val="0"/>
                        </a:spcAft>
                        <a:buSzPts val="1100"/>
                        <a:buFont typeface="Arial"/>
                        <a:buChar char="•"/>
                      </a:pPr>
                      <a:r>
                        <a:rPr lang="en-US" sz="1100" u="none" cap="none" strike="noStrike">
                          <a:latin typeface="Calibri"/>
                          <a:ea typeface="Calibri"/>
                          <a:cs typeface="Calibri"/>
                          <a:sym typeface="Calibri"/>
                        </a:rPr>
                        <a:t>DIVIDE</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5" lvl="0" marL="253365" marR="0" rtl="0" algn="l">
                        <a:lnSpc>
                          <a:spcPct val="110000"/>
                        </a:lnSpc>
                        <a:spcBef>
                          <a:spcPts val="0"/>
                        </a:spcBef>
                        <a:spcAft>
                          <a:spcPts val="0"/>
                        </a:spcAft>
                        <a:buSzPts val="1100"/>
                        <a:buFont typeface="Arial"/>
                        <a:buChar char="•"/>
                      </a:pPr>
                      <a:r>
                        <a:rPr lang="en-US" sz="1100" u="none" cap="none" strike="noStrike">
                          <a:latin typeface="Calibri"/>
                          <a:ea typeface="Calibri"/>
                          <a:cs typeface="Calibri"/>
                          <a:sym typeface="Calibri"/>
                        </a:rPr>
                        <a:t>OR</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4" lvl="0" marL="245109" marR="0" rtl="0" algn="l">
                        <a:lnSpc>
                          <a:spcPct val="110000"/>
                        </a:lnSpc>
                        <a:spcBef>
                          <a:spcPts val="0"/>
                        </a:spcBef>
                        <a:spcAft>
                          <a:spcPts val="0"/>
                        </a:spcAft>
                        <a:buSzPts val="1100"/>
                        <a:buFont typeface="Arial"/>
                        <a:buChar char="•"/>
                      </a:pPr>
                      <a:r>
                        <a:rPr lang="en-US" sz="1100" u="none" cap="none" strike="noStrike">
                          <a:latin typeface="Calibri"/>
                          <a:ea typeface="Calibri"/>
                          <a:cs typeface="Calibri"/>
                          <a:sym typeface="Calibri"/>
                        </a:rPr>
                        <a:t>LEFT/MID/RIGHT</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5" lvl="0" marL="282575" marR="0" rtl="0" algn="l">
                        <a:lnSpc>
                          <a:spcPct val="107727"/>
                        </a:lnSpc>
                        <a:spcBef>
                          <a:spcPts val="0"/>
                        </a:spcBef>
                        <a:spcAft>
                          <a:spcPts val="0"/>
                        </a:spcAft>
                        <a:buSzPts val="1100"/>
                        <a:buFont typeface="Arial"/>
                        <a:buChar char="•"/>
                      </a:pPr>
                      <a:r>
                        <a:rPr lang="en-US" sz="1100" u="none" cap="none" strike="noStrike">
                          <a:latin typeface="Calibri"/>
                          <a:ea typeface="Calibri"/>
                          <a:cs typeface="Calibri"/>
                          <a:sym typeface="Calibri"/>
                        </a:rPr>
                        <a:t>ALLEXCEPT</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5" lvl="0" marL="234315" marR="0" rtl="0" algn="l">
                        <a:lnSpc>
                          <a:spcPct val="110000"/>
                        </a:lnSpc>
                        <a:spcBef>
                          <a:spcPts val="0"/>
                        </a:spcBef>
                        <a:spcAft>
                          <a:spcPts val="0"/>
                        </a:spcAft>
                        <a:buSzPts val="1100"/>
                        <a:buFont typeface="Arial"/>
                        <a:buChar char="•"/>
                      </a:pPr>
                      <a:r>
                        <a:rPr lang="en-US" sz="1100" u="none" cap="none" strike="noStrike">
                          <a:latin typeface="Calibri"/>
                          <a:ea typeface="Calibri"/>
                          <a:cs typeface="Calibri"/>
                          <a:sym typeface="Calibri"/>
                        </a:rPr>
                        <a:t>DISTINCT</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4" lvl="0" marL="229234" marR="0" rtl="0" algn="l">
                        <a:lnSpc>
                          <a:spcPct val="110000"/>
                        </a:lnSpc>
                        <a:spcBef>
                          <a:spcPts val="0"/>
                        </a:spcBef>
                        <a:spcAft>
                          <a:spcPts val="0"/>
                        </a:spcAft>
                        <a:buSzPts val="1100"/>
                        <a:buFont typeface="Arial"/>
                        <a:buChar char="•"/>
                      </a:pPr>
                      <a:r>
                        <a:rPr lang="en-US" sz="1100" u="none" cap="none" strike="noStrike">
                          <a:latin typeface="Calibri"/>
                          <a:ea typeface="Calibri"/>
                          <a:cs typeface="Calibri"/>
                          <a:sym typeface="Calibri"/>
                        </a:rPr>
                        <a:t>YEAR/MONTH</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2880" lvl="0" marL="274320" marR="0" rtl="0" algn="l">
                        <a:lnSpc>
                          <a:spcPct val="110000"/>
                        </a:lnSpc>
                        <a:spcBef>
                          <a:spcPts val="0"/>
                        </a:spcBef>
                        <a:spcAft>
                          <a:spcPts val="0"/>
                        </a:spcAft>
                        <a:buSzPts val="1100"/>
                        <a:buFont typeface="Arial"/>
                        <a:buChar char="•"/>
                      </a:pPr>
                      <a:r>
                        <a:rPr lang="en-US" sz="1100" u="none" cap="none" strike="noStrike">
                          <a:latin typeface="Calibri"/>
                          <a:ea typeface="Calibri"/>
                          <a:cs typeface="Calibri"/>
                          <a:sym typeface="Calibri"/>
                        </a:rPr>
                        <a:t>USERELATIONSHIP</a:t>
                      </a:r>
                      <a:endParaRPr sz="1100" u="none" cap="none" strike="noStrike">
                        <a:latin typeface="Calibri"/>
                        <a:ea typeface="Calibri"/>
                        <a:cs typeface="Calibri"/>
                        <a:sym typeface="Calibri"/>
                      </a:endParaRPr>
                    </a:p>
                  </a:txBody>
                  <a:tcPr marT="0" marB="0" marR="0" marL="0"/>
                </a:tc>
              </a:tr>
              <a:tr h="164600">
                <a:tc>
                  <a:txBody>
                    <a:bodyPr/>
                    <a:lstStyle/>
                    <a:p>
                      <a:pPr indent="-183515" lvl="0" marL="259079" marR="0" rtl="0" algn="l">
                        <a:lnSpc>
                          <a:spcPct val="108636"/>
                        </a:lnSpc>
                        <a:spcBef>
                          <a:spcPts val="0"/>
                        </a:spcBef>
                        <a:spcAft>
                          <a:spcPts val="0"/>
                        </a:spcAft>
                        <a:buSzPts val="1100"/>
                        <a:buFont typeface="Arial"/>
                        <a:buChar char="•"/>
                      </a:pPr>
                      <a:r>
                        <a:rPr lang="en-US" sz="1100" u="none" cap="none" strike="noStrike">
                          <a:latin typeface="Calibri"/>
                          <a:ea typeface="Calibri"/>
                          <a:cs typeface="Calibri"/>
                          <a:sym typeface="Calibri"/>
                        </a:rPr>
                        <a:t>COUNT/COUNTA</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5" lvl="0" marL="253365" marR="0" rtl="0" algn="l">
                        <a:lnSpc>
                          <a:spcPct val="108636"/>
                        </a:lnSpc>
                        <a:spcBef>
                          <a:spcPts val="0"/>
                        </a:spcBef>
                        <a:spcAft>
                          <a:spcPts val="0"/>
                        </a:spcAft>
                        <a:buSzPts val="1100"/>
                        <a:buFont typeface="Arial"/>
                        <a:buChar char="•"/>
                      </a:pPr>
                      <a:r>
                        <a:rPr lang="en-US" sz="1100" u="none" cap="none" strike="noStrike">
                          <a:latin typeface="Calibri"/>
                          <a:ea typeface="Calibri"/>
                          <a:cs typeface="Calibri"/>
                          <a:sym typeface="Calibri"/>
                        </a:rPr>
                        <a:t>NOT</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4" lvl="0" marL="245109" marR="0" rtl="0" algn="l">
                        <a:lnSpc>
                          <a:spcPct val="108636"/>
                        </a:lnSpc>
                        <a:spcBef>
                          <a:spcPts val="0"/>
                        </a:spcBef>
                        <a:spcAft>
                          <a:spcPts val="0"/>
                        </a:spcAft>
                        <a:buSzPts val="1100"/>
                        <a:buFont typeface="Arial"/>
                        <a:buChar char="•"/>
                      </a:pPr>
                      <a:r>
                        <a:rPr lang="en-US" sz="1100" u="none" cap="none" strike="noStrike">
                          <a:latin typeface="Calibri"/>
                          <a:ea typeface="Calibri"/>
                          <a:cs typeface="Calibri"/>
                          <a:sym typeface="Calibri"/>
                        </a:rPr>
                        <a:t>UPPER/LOWER</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5" lvl="0" marL="282575" marR="0" rtl="0" algn="l">
                        <a:lnSpc>
                          <a:spcPct val="108636"/>
                        </a:lnSpc>
                        <a:spcBef>
                          <a:spcPts val="0"/>
                        </a:spcBef>
                        <a:spcAft>
                          <a:spcPts val="0"/>
                        </a:spcAft>
                        <a:buSzPts val="1100"/>
                        <a:buFont typeface="Arial"/>
                        <a:buChar char="•"/>
                      </a:pPr>
                      <a:r>
                        <a:rPr lang="en-US" sz="1100" u="none" cap="none" strike="noStrike">
                          <a:latin typeface="Calibri"/>
                          <a:ea typeface="Calibri"/>
                          <a:cs typeface="Calibri"/>
                          <a:sym typeface="Calibri"/>
                        </a:rPr>
                        <a:t>ALLSELECTED</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5" lvl="0" marL="234315" marR="0" rtl="0" algn="l">
                        <a:lnSpc>
                          <a:spcPct val="108636"/>
                        </a:lnSpc>
                        <a:spcBef>
                          <a:spcPts val="0"/>
                        </a:spcBef>
                        <a:spcAft>
                          <a:spcPts val="0"/>
                        </a:spcAft>
                        <a:buSzPts val="1100"/>
                        <a:buFont typeface="Arial"/>
                        <a:buChar char="•"/>
                      </a:pPr>
                      <a:r>
                        <a:rPr lang="en-US" sz="1100" u="none" cap="none" strike="noStrike">
                          <a:latin typeface="Calibri"/>
                          <a:ea typeface="Calibri"/>
                          <a:cs typeface="Calibri"/>
                          <a:sym typeface="Calibri"/>
                        </a:rPr>
                        <a:t>VALUES</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4" lvl="0" marL="229234" marR="0" rtl="0" algn="l">
                        <a:lnSpc>
                          <a:spcPct val="108636"/>
                        </a:lnSpc>
                        <a:spcBef>
                          <a:spcPts val="0"/>
                        </a:spcBef>
                        <a:spcAft>
                          <a:spcPts val="0"/>
                        </a:spcAft>
                        <a:buSzPts val="1100"/>
                        <a:buFont typeface="Arial"/>
                        <a:buChar char="•"/>
                      </a:pPr>
                      <a:r>
                        <a:rPr lang="en-US" sz="1100" u="none" cap="none" strike="noStrike">
                          <a:latin typeface="Calibri"/>
                          <a:ea typeface="Calibri"/>
                          <a:cs typeface="Calibri"/>
                          <a:sym typeface="Calibri"/>
                        </a:rPr>
                        <a:t>DAY/HOUR</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tc>
              </a:tr>
              <a:tr h="170675">
                <a:tc>
                  <a:txBody>
                    <a:bodyPr/>
                    <a:lstStyle/>
                    <a:p>
                      <a:pPr indent="-183515" lvl="0" marL="259079" marR="0" rtl="0" algn="l">
                        <a:lnSpc>
                          <a:spcPct val="113181"/>
                        </a:lnSpc>
                        <a:spcBef>
                          <a:spcPts val="0"/>
                        </a:spcBef>
                        <a:spcAft>
                          <a:spcPts val="0"/>
                        </a:spcAft>
                        <a:buSzPts val="1100"/>
                        <a:buFont typeface="Arial"/>
                        <a:buChar char="•"/>
                      </a:pPr>
                      <a:r>
                        <a:rPr lang="en-US" sz="1100" u="none" cap="none" strike="noStrike">
                          <a:latin typeface="Calibri"/>
                          <a:ea typeface="Calibri"/>
                          <a:cs typeface="Calibri"/>
                          <a:sym typeface="Calibri"/>
                        </a:rPr>
                        <a:t>COUNTROWS</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5" lvl="0" marL="253365" marR="0" rtl="0" algn="l">
                        <a:lnSpc>
                          <a:spcPct val="113181"/>
                        </a:lnSpc>
                        <a:spcBef>
                          <a:spcPts val="0"/>
                        </a:spcBef>
                        <a:spcAft>
                          <a:spcPts val="0"/>
                        </a:spcAft>
                        <a:buSzPts val="1100"/>
                        <a:buFont typeface="Arial"/>
                        <a:buChar char="•"/>
                      </a:pPr>
                      <a:r>
                        <a:rPr lang="en-US" sz="1100" u="none" cap="none" strike="noStrike">
                          <a:latin typeface="Calibri"/>
                          <a:ea typeface="Calibri"/>
                          <a:cs typeface="Calibri"/>
                          <a:sym typeface="Calibri"/>
                        </a:rPr>
                        <a:t>SWITCH</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4" lvl="0" marL="245109" marR="0" rtl="0" algn="l">
                        <a:lnSpc>
                          <a:spcPct val="113181"/>
                        </a:lnSpc>
                        <a:spcBef>
                          <a:spcPts val="0"/>
                        </a:spcBef>
                        <a:spcAft>
                          <a:spcPts val="0"/>
                        </a:spcAft>
                        <a:buSzPts val="1100"/>
                        <a:buFont typeface="Arial"/>
                        <a:buChar char="•"/>
                      </a:pPr>
                      <a:r>
                        <a:rPr lang="en-US" sz="1100" u="none" cap="none" strike="noStrike">
                          <a:latin typeface="Calibri"/>
                          <a:ea typeface="Calibri"/>
                          <a:cs typeface="Calibri"/>
                          <a:sym typeface="Calibri"/>
                        </a:rPr>
                        <a:t>LEN</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5" lvl="0" marL="282575" marR="0" rtl="0" algn="l">
                        <a:lnSpc>
                          <a:spcPct val="108636"/>
                        </a:lnSpc>
                        <a:spcBef>
                          <a:spcPts val="0"/>
                        </a:spcBef>
                        <a:spcAft>
                          <a:spcPts val="0"/>
                        </a:spcAft>
                        <a:buSzPts val="1100"/>
                        <a:buFont typeface="Arial"/>
                        <a:buChar char="•"/>
                      </a:pPr>
                      <a:r>
                        <a:rPr lang="en-US" sz="1100" u="none" cap="none" strike="noStrike">
                          <a:latin typeface="Calibri"/>
                          <a:ea typeface="Calibri"/>
                          <a:cs typeface="Calibri"/>
                          <a:sym typeface="Calibri"/>
                        </a:rPr>
                        <a:t>KEEPFILTERS</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5" lvl="0" marL="234315" marR="0" rtl="0" algn="l">
                        <a:lnSpc>
                          <a:spcPct val="113181"/>
                        </a:lnSpc>
                        <a:spcBef>
                          <a:spcPts val="0"/>
                        </a:spcBef>
                        <a:spcAft>
                          <a:spcPts val="0"/>
                        </a:spcAft>
                        <a:buSzPts val="1100"/>
                        <a:buFont typeface="Arial"/>
                        <a:buChar char="•"/>
                      </a:pPr>
                      <a:r>
                        <a:rPr lang="en-US" sz="1100" u="none" cap="none" strike="noStrike">
                          <a:latin typeface="Calibri"/>
                          <a:ea typeface="Calibri"/>
                          <a:cs typeface="Calibri"/>
                          <a:sym typeface="Calibri"/>
                        </a:rPr>
                        <a:t>UNION</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4" lvl="0" marL="229234" marR="0" rtl="0" algn="l">
                        <a:lnSpc>
                          <a:spcPct val="113181"/>
                        </a:lnSpc>
                        <a:spcBef>
                          <a:spcPts val="0"/>
                        </a:spcBef>
                        <a:spcAft>
                          <a:spcPts val="0"/>
                        </a:spcAft>
                        <a:buSzPts val="1100"/>
                        <a:buFont typeface="Arial"/>
                        <a:buChar char="•"/>
                      </a:pPr>
                      <a:r>
                        <a:rPr lang="en-US" sz="1100" u="none" cap="none" strike="noStrike">
                          <a:latin typeface="Calibri"/>
                          <a:ea typeface="Calibri"/>
                          <a:cs typeface="Calibri"/>
                          <a:sym typeface="Calibri"/>
                        </a:rPr>
                        <a:t>TODAY/NOW</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tc>
              </a:tr>
              <a:tr h="2029575">
                <a:tc>
                  <a:txBody>
                    <a:bodyPr/>
                    <a:lstStyle/>
                    <a:p>
                      <a:pPr indent="-183515" lvl="0" marL="259079" marR="0" rtl="0" algn="l">
                        <a:lnSpc>
                          <a:spcPct val="100000"/>
                        </a:lnSpc>
                        <a:spcBef>
                          <a:spcPts val="0"/>
                        </a:spcBef>
                        <a:spcAft>
                          <a:spcPts val="0"/>
                        </a:spcAft>
                        <a:buSzPts val="1100"/>
                        <a:buFont typeface="Arial"/>
                        <a:buChar char="•"/>
                      </a:pPr>
                      <a:r>
                        <a:rPr lang="en-US" sz="1100" u="none" cap="none" strike="noStrike">
                          <a:latin typeface="Calibri"/>
                          <a:ea typeface="Calibri"/>
                          <a:cs typeface="Calibri"/>
                          <a:sym typeface="Calibri"/>
                        </a:rPr>
                        <a:t>DISTINCTCOUNT</a:t>
                      </a:r>
                      <a:endParaRPr sz="1100" u="none" cap="none" strike="noStrike">
                        <a:latin typeface="Calibri"/>
                        <a:ea typeface="Calibri"/>
                        <a:cs typeface="Calibri"/>
                        <a:sym typeface="Calibri"/>
                      </a:endParaRPr>
                    </a:p>
                    <a:p>
                      <a:pPr indent="0" lvl="0" marL="0" marR="0" rtl="0" algn="l">
                        <a:lnSpc>
                          <a:spcPct val="100000"/>
                        </a:lnSpc>
                        <a:spcBef>
                          <a:spcPts val="30"/>
                        </a:spcBef>
                        <a:spcAft>
                          <a:spcPts val="0"/>
                        </a:spcAft>
                        <a:buSzPts val="1100"/>
                        <a:buFont typeface="Arial"/>
                        <a:buNone/>
                      </a:pPr>
                      <a:r>
                        <a:t/>
                      </a:r>
                      <a:endParaRPr sz="1100" u="none" cap="none" strike="noStrike">
                        <a:latin typeface="Times New Roman"/>
                        <a:ea typeface="Times New Roman"/>
                        <a:cs typeface="Times New Roman"/>
                        <a:sym typeface="Times New Roman"/>
                      </a:endParaRPr>
                    </a:p>
                    <a:p>
                      <a:pPr indent="0" lvl="0" marL="76200" marR="0" rtl="0" algn="l">
                        <a:lnSpc>
                          <a:spcPct val="100000"/>
                        </a:lnSpc>
                        <a:spcBef>
                          <a:spcPts val="0"/>
                        </a:spcBef>
                        <a:spcAft>
                          <a:spcPts val="0"/>
                        </a:spcAft>
                        <a:buNone/>
                      </a:pPr>
                      <a:r>
                        <a:rPr b="1" lang="en-US" sz="1100" u="none" cap="none" strike="noStrike">
                          <a:latin typeface="Calibri"/>
                          <a:ea typeface="Calibri"/>
                          <a:cs typeface="Calibri"/>
                          <a:sym typeface="Calibri"/>
                        </a:rPr>
                        <a:t>Iterator Functions</a:t>
                      </a:r>
                      <a:r>
                        <a:rPr lang="en-US" sz="1050" u="none" cap="none" strike="noStrike">
                          <a:latin typeface="Calibri"/>
                          <a:ea typeface="Calibri"/>
                          <a:cs typeface="Calibri"/>
                          <a:sym typeface="Calibri"/>
                        </a:rPr>
                        <a:t>:</a:t>
                      </a:r>
                      <a:endParaRPr sz="1050" u="none" cap="none" strike="noStrike">
                        <a:latin typeface="Calibri"/>
                        <a:ea typeface="Calibri"/>
                        <a:cs typeface="Calibri"/>
                        <a:sym typeface="Calibri"/>
                      </a:endParaRPr>
                    </a:p>
                    <a:p>
                      <a:pPr indent="-183515" lvl="0" marL="259079" marR="0" rtl="0" algn="l">
                        <a:lnSpc>
                          <a:spcPct val="119090"/>
                        </a:lnSpc>
                        <a:spcBef>
                          <a:spcPts val="575"/>
                        </a:spcBef>
                        <a:spcAft>
                          <a:spcPts val="0"/>
                        </a:spcAft>
                        <a:buSzPts val="1100"/>
                        <a:buFont typeface="Arial"/>
                        <a:buChar char="•"/>
                      </a:pPr>
                      <a:r>
                        <a:rPr lang="en-US" sz="1100" u="none" cap="none" strike="noStrike">
                          <a:latin typeface="Calibri"/>
                          <a:ea typeface="Calibri"/>
                          <a:cs typeface="Calibri"/>
                          <a:sym typeface="Calibri"/>
                        </a:rPr>
                        <a:t>SUMX</a:t>
                      </a:r>
                      <a:endParaRPr sz="1100" u="none" cap="none" strike="noStrike">
                        <a:latin typeface="Calibri"/>
                        <a:ea typeface="Calibri"/>
                        <a:cs typeface="Calibri"/>
                        <a:sym typeface="Calibri"/>
                      </a:endParaRPr>
                    </a:p>
                    <a:p>
                      <a:pPr indent="-183515" lvl="0" marL="259079" marR="0" rtl="0" algn="l">
                        <a:lnSpc>
                          <a:spcPct val="119090"/>
                        </a:lnSpc>
                        <a:spcBef>
                          <a:spcPts val="0"/>
                        </a:spcBef>
                        <a:spcAft>
                          <a:spcPts val="0"/>
                        </a:spcAft>
                        <a:buSzPts val="1100"/>
                        <a:buFont typeface="Arial"/>
                        <a:buChar char="•"/>
                      </a:pPr>
                      <a:r>
                        <a:rPr lang="en-US" sz="1100" u="none" cap="none" strike="noStrike">
                          <a:latin typeface="Calibri"/>
                          <a:ea typeface="Calibri"/>
                          <a:cs typeface="Calibri"/>
                          <a:sym typeface="Calibri"/>
                        </a:rPr>
                        <a:t>AVERAGEX</a:t>
                      </a:r>
                      <a:endParaRPr sz="1100" u="none" cap="none" strike="noStrike">
                        <a:latin typeface="Calibri"/>
                        <a:ea typeface="Calibri"/>
                        <a:cs typeface="Calibri"/>
                        <a:sym typeface="Calibri"/>
                      </a:endParaRPr>
                    </a:p>
                    <a:p>
                      <a:pPr indent="-183515" lvl="0" marL="259079" marR="0" rtl="0" algn="l">
                        <a:lnSpc>
                          <a:spcPct val="119090"/>
                        </a:lnSpc>
                        <a:spcBef>
                          <a:spcPts val="75"/>
                        </a:spcBef>
                        <a:spcAft>
                          <a:spcPts val="0"/>
                        </a:spcAft>
                        <a:buSzPts val="1100"/>
                        <a:buFont typeface="Arial"/>
                        <a:buChar char="•"/>
                      </a:pPr>
                      <a:r>
                        <a:rPr lang="en-US" sz="1100" u="none" cap="none" strike="noStrike">
                          <a:latin typeface="Calibri"/>
                          <a:ea typeface="Calibri"/>
                          <a:cs typeface="Calibri"/>
                          <a:sym typeface="Calibri"/>
                        </a:rPr>
                        <a:t>MAXX/MINX</a:t>
                      </a:r>
                      <a:endParaRPr sz="1100" u="none" cap="none" strike="noStrike">
                        <a:latin typeface="Calibri"/>
                        <a:ea typeface="Calibri"/>
                        <a:cs typeface="Calibri"/>
                        <a:sym typeface="Calibri"/>
                      </a:endParaRPr>
                    </a:p>
                    <a:p>
                      <a:pPr indent="-183515" lvl="0" marL="259079" marR="0" rtl="0" algn="l">
                        <a:lnSpc>
                          <a:spcPct val="119090"/>
                        </a:lnSpc>
                        <a:spcBef>
                          <a:spcPts val="0"/>
                        </a:spcBef>
                        <a:spcAft>
                          <a:spcPts val="0"/>
                        </a:spcAft>
                        <a:buSzPts val="1100"/>
                        <a:buFont typeface="Arial"/>
                        <a:buChar char="•"/>
                      </a:pPr>
                      <a:r>
                        <a:rPr lang="en-US" sz="1100" u="none" cap="none" strike="noStrike">
                          <a:latin typeface="Calibri"/>
                          <a:ea typeface="Calibri"/>
                          <a:cs typeface="Calibri"/>
                          <a:sym typeface="Calibri"/>
                        </a:rPr>
                        <a:t>RANKX</a:t>
                      </a:r>
                      <a:endParaRPr sz="1100" u="none" cap="none" strike="noStrike">
                        <a:latin typeface="Calibri"/>
                        <a:ea typeface="Calibri"/>
                        <a:cs typeface="Calibri"/>
                        <a:sym typeface="Calibri"/>
                      </a:endParaRPr>
                    </a:p>
                    <a:p>
                      <a:pPr indent="-183515" lvl="0" marL="259079" marR="0" rtl="0" algn="l">
                        <a:lnSpc>
                          <a:spcPct val="100000"/>
                        </a:lnSpc>
                        <a:spcBef>
                          <a:spcPts val="0"/>
                        </a:spcBef>
                        <a:spcAft>
                          <a:spcPts val="0"/>
                        </a:spcAft>
                        <a:buSzPts val="1100"/>
                        <a:buFont typeface="Arial"/>
                        <a:buChar char="•"/>
                      </a:pPr>
                      <a:r>
                        <a:rPr lang="en-US" sz="1100" u="none" cap="none" strike="noStrike">
                          <a:latin typeface="Calibri"/>
                          <a:ea typeface="Calibri"/>
                          <a:cs typeface="Calibri"/>
                          <a:sym typeface="Calibri"/>
                        </a:rPr>
                        <a:t>COUNTX</a:t>
                      </a:r>
                      <a:endParaRPr sz="1100" u="none" cap="none" strike="noStrike">
                        <a:latin typeface="Calibri"/>
                        <a:ea typeface="Calibri"/>
                        <a:cs typeface="Calibri"/>
                        <a:sym typeface="Calibri"/>
                      </a:endParaRPr>
                    </a:p>
                  </a:txBody>
                  <a:tcPr marT="255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5" lvl="0" marL="253365" marR="0" rtl="0" algn="l">
                        <a:lnSpc>
                          <a:spcPct val="119090"/>
                        </a:lnSpc>
                        <a:spcBef>
                          <a:spcPts val="0"/>
                        </a:spcBef>
                        <a:spcAft>
                          <a:spcPts val="0"/>
                        </a:spcAft>
                        <a:buSzPts val="1100"/>
                        <a:buFont typeface="Arial"/>
                        <a:buChar char="•"/>
                      </a:pPr>
                      <a:r>
                        <a:rPr lang="en-US" sz="1100" u="none" cap="none" strike="noStrike">
                          <a:latin typeface="Calibri"/>
                          <a:ea typeface="Calibri"/>
                          <a:cs typeface="Calibri"/>
                          <a:sym typeface="Calibri"/>
                        </a:rPr>
                        <a:t>TRUE</a:t>
                      </a:r>
                      <a:endParaRPr sz="1100" u="none" cap="none" strike="noStrike">
                        <a:latin typeface="Calibri"/>
                        <a:ea typeface="Calibri"/>
                        <a:cs typeface="Calibri"/>
                        <a:sym typeface="Calibri"/>
                      </a:endParaRPr>
                    </a:p>
                    <a:p>
                      <a:pPr indent="-183515" lvl="0" marL="253365" marR="0" rtl="0" algn="l">
                        <a:lnSpc>
                          <a:spcPct val="119090"/>
                        </a:lnSpc>
                        <a:spcBef>
                          <a:spcPts val="0"/>
                        </a:spcBef>
                        <a:spcAft>
                          <a:spcPts val="0"/>
                        </a:spcAft>
                        <a:buSzPts val="1100"/>
                        <a:buFont typeface="Arial"/>
                        <a:buChar char="•"/>
                      </a:pPr>
                      <a:r>
                        <a:rPr lang="en-US" sz="1100" u="none" cap="none" strike="noStrike">
                          <a:latin typeface="Calibri"/>
                          <a:ea typeface="Calibri"/>
                          <a:cs typeface="Calibri"/>
                          <a:sym typeface="Calibri"/>
                        </a:rPr>
                        <a:t>FALSE</a:t>
                      </a:r>
                      <a:endParaRPr sz="1100" u="none" cap="none" strike="noStrike">
                        <a:latin typeface="Calibri"/>
                        <a:ea typeface="Calibri"/>
                        <a:cs typeface="Calibri"/>
                        <a:sym typeface="Calibri"/>
                      </a:endParaRPr>
                    </a:p>
                  </a:txBody>
                  <a:tcPr marT="255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4" lvl="0" marL="245109" marR="0" rtl="0" algn="l">
                        <a:lnSpc>
                          <a:spcPct val="116363"/>
                        </a:lnSpc>
                        <a:spcBef>
                          <a:spcPts val="0"/>
                        </a:spcBef>
                        <a:spcAft>
                          <a:spcPts val="0"/>
                        </a:spcAft>
                        <a:buSzPts val="1100"/>
                        <a:buFont typeface="Arial"/>
                        <a:buChar char="•"/>
                      </a:pPr>
                      <a:r>
                        <a:rPr lang="en-US" sz="1100" u="none" cap="none" strike="noStrike">
                          <a:latin typeface="Calibri"/>
                          <a:ea typeface="Calibri"/>
                          <a:cs typeface="Calibri"/>
                          <a:sym typeface="Calibri"/>
                        </a:rPr>
                        <a:t>SEARCH/FIND</a:t>
                      </a:r>
                      <a:endParaRPr sz="1100" u="none" cap="none" strike="noStrike">
                        <a:latin typeface="Calibri"/>
                        <a:ea typeface="Calibri"/>
                        <a:cs typeface="Calibri"/>
                        <a:sym typeface="Calibri"/>
                      </a:endParaRPr>
                    </a:p>
                    <a:p>
                      <a:pPr indent="-183514" lvl="0" marL="245109" marR="0" rtl="0" algn="l">
                        <a:lnSpc>
                          <a:spcPct val="117727"/>
                        </a:lnSpc>
                        <a:spcBef>
                          <a:spcPts val="0"/>
                        </a:spcBef>
                        <a:spcAft>
                          <a:spcPts val="0"/>
                        </a:spcAft>
                        <a:buSzPts val="1100"/>
                        <a:buFont typeface="Arial"/>
                        <a:buChar char="•"/>
                      </a:pPr>
                      <a:r>
                        <a:rPr lang="en-US" sz="1100" u="none" cap="none" strike="noStrike">
                          <a:latin typeface="Calibri"/>
                          <a:ea typeface="Calibri"/>
                          <a:cs typeface="Calibri"/>
                          <a:sym typeface="Calibri"/>
                        </a:rPr>
                        <a:t>REPLACE</a:t>
                      </a:r>
                      <a:endParaRPr sz="1100" u="none" cap="none" strike="noStrike">
                        <a:latin typeface="Calibri"/>
                        <a:ea typeface="Calibri"/>
                        <a:cs typeface="Calibri"/>
                        <a:sym typeface="Calibri"/>
                      </a:endParaRPr>
                    </a:p>
                    <a:p>
                      <a:pPr indent="-183514" lvl="0" marL="245109" marR="0" rtl="0" algn="l">
                        <a:lnSpc>
                          <a:spcPct val="119090"/>
                        </a:lnSpc>
                        <a:spcBef>
                          <a:spcPts val="0"/>
                        </a:spcBef>
                        <a:spcAft>
                          <a:spcPts val="0"/>
                        </a:spcAft>
                        <a:buSzPts val="1100"/>
                        <a:buFont typeface="Arial"/>
                        <a:buChar char="•"/>
                      </a:pPr>
                      <a:r>
                        <a:rPr lang="en-US" sz="1100" u="none" cap="none" strike="noStrike">
                          <a:latin typeface="Calibri"/>
                          <a:ea typeface="Calibri"/>
                          <a:cs typeface="Calibri"/>
                          <a:sym typeface="Calibri"/>
                        </a:rPr>
                        <a:t>SUBSTITUTE</a:t>
                      </a:r>
                      <a:endParaRPr/>
                    </a:p>
                    <a:p>
                      <a:pPr indent="-183514" lvl="0" marL="245109" marR="0" rtl="0" algn="l">
                        <a:lnSpc>
                          <a:spcPct val="100000"/>
                        </a:lnSpc>
                        <a:spcBef>
                          <a:spcPts val="0"/>
                        </a:spcBef>
                        <a:spcAft>
                          <a:spcPts val="0"/>
                        </a:spcAft>
                        <a:buSzPts val="1100"/>
                        <a:buFont typeface="Arial"/>
                        <a:buChar char="•"/>
                      </a:pPr>
                      <a:r>
                        <a:rPr lang="en-US" sz="1100" u="none" cap="none" strike="noStrike">
                          <a:latin typeface="Calibri"/>
                          <a:ea typeface="Calibri"/>
                          <a:cs typeface="Calibri"/>
                          <a:sym typeface="Calibri"/>
                        </a:rPr>
                        <a:t>TRIM</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5" lvl="0" marL="282575" marR="0" rtl="0" algn="l">
                        <a:lnSpc>
                          <a:spcPct val="111818"/>
                        </a:lnSpc>
                        <a:spcBef>
                          <a:spcPts val="0"/>
                        </a:spcBef>
                        <a:spcAft>
                          <a:spcPts val="0"/>
                        </a:spcAft>
                        <a:buSzPts val="1100"/>
                        <a:buFont typeface="Arial"/>
                        <a:buChar char="•"/>
                      </a:pPr>
                      <a:r>
                        <a:rPr lang="en-US" sz="1100" u="none" cap="none" strike="noStrike">
                          <a:latin typeface="Calibri"/>
                          <a:ea typeface="Calibri"/>
                          <a:cs typeface="Calibri"/>
                          <a:sym typeface="Calibri"/>
                        </a:rPr>
                        <a:t>REMOVEFILTERS</a:t>
                      </a:r>
                      <a:endParaRPr sz="1100" u="none" cap="none" strike="noStrike">
                        <a:latin typeface="Calibri"/>
                        <a:ea typeface="Calibri"/>
                        <a:cs typeface="Calibri"/>
                        <a:sym typeface="Calibri"/>
                      </a:endParaRPr>
                    </a:p>
                    <a:p>
                      <a:pPr indent="-183515" lvl="0" marL="282575" marR="0" rtl="0" algn="l">
                        <a:lnSpc>
                          <a:spcPct val="119090"/>
                        </a:lnSpc>
                        <a:spcBef>
                          <a:spcPts val="0"/>
                        </a:spcBef>
                        <a:spcAft>
                          <a:spcPts val="0"/>
                        </a:spcAft>
                        <a:buSzPts val="1100"/>
                        <a:buFont typeface="Arial"/>
                        <a:buChar char="•"/>
                      </a:pPr>
                      <a:r>
                        <a:rPr lang="en-US" sz="1100" u="none" cap="none" strike="noStrike">
                          <a:latin typeface="Calibri"/>
                          <a:ea typeface="Calibri"/>
                          <a:cs typeface="Calibri"/>
                          <a:sym typeface="Calibri"/>
                        </a:rPr>
                        <a:t>SELECTEDVALUE</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5" lvl="0" marL="234315" marR="0" rtl="0" algn="l">
                        <a:lnSpc>
                          <a:spcPct val="119090"/>
                        </a:lnSpc>
                        <a:spcBef>
                          <a:spcPts val="0"/>
                        </a:spcBef>
                        <a:spcAft>
                          <a:spcPts val="0"/>
                        </a:spcAft>
                        <a:buSzPts val="1100"/>
                        <a:buFont typeface="Arial"/>
                        <a:buChar char="•"/>
                      </a:pPr>
                      <a:r>
                        <a:rPr lang="en-US" sz="1100" u="none" cap="none" strike="noStrike">
                          <a:latin typeface="Calibri"/>
                          <a:ea typeface="Calibri"/>
                          <a:cs typeface="Calibri"/>
                          <a:sym typeface="Calibri"/>
                        </a:rPr>
                        <a:t>INTERSECT</a:t>
                      </a:r>
                      <a:endParaRPr sz="1100" u="none" cap="none" strike="noStrike">
                        <a:latin typeface="Calibri"/>
                        <a:ea typeface="Calibri"/>
                        <a:cs typeface="Calibri"/>
                        <a:sym typeface="Calibri"/>
                      </a:endParaRPr>
                    </a:p>
                    <a:p>
                      <a:pPr indent="-183515" lvl="0" marL="234315" marR="0" rtl="0" algn="l">
                        <a:lnSpc>
                          <a:spcPct val="119090"/>
                        </a:lnSpc>
                        <a:spcBef>
                          <a:spcPts val="0"/>
                        </a:spcBef>
                        <a:spcAft>
                          <a:spcPts val="0"/>
                        </a:spcAft>
                        <a:buSzPts val="1100"/>
                        <a:buFont typeface="Arial"/>
                        <a:buChar char="•"/>
                      </a:pPr>
                      <a:r>
                        <a:rPr lang="en-US" sz="1100" u="none" cap="none" strike="noStrike">
                          <a:latin typeface="Calibri"/>
                          <a:ea typeface="Calibri"/>
                          <a:cs typeface="Calibri"/>
                          <a:sym typeface="Calibri"/>
                        </a:rPr>
                        <a:t>TOPN</a:t>
                      </a:r>
                      <a:endParaRPr sz="1100" u="none" cap="none" strike="noStrike">
                        <a:latin typeface="Calibri"/>
                        <a:ea typeface="Calibri"/>
                        <a:cs typeface="Calibri"/>
                        <a:sym typeface="Calibri"/>
                      </a:endParaRPr>
                    </a:p>
                  </a:txBody>
                  <a:tcPr marT="5075"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183514" lvl="0" marL="229234" marR="0" rtl="0" algn="l">
                        <a:lnSpc>
                          <a:spcPct val="118636"/>
                        </a:lnSpc>
                        <a:spcBef>
                          <a:spcPts val="0"/>
                        </a:spcBef>
                        <a:spcAft>
                          <a:spcPts val="0"/>
                        </a:spcAft>
                        <a:buSzPts val="1100"/>
                        <a:buFont typeface="Arial"/>
                        <a:buChar char="•"/>
                      </a:pPr>
                      <a:r>
                        <a:rPr lang="en-US" sz="1100" u="none" cap="none" strike="noStrike">
                          <a:latin typeface="Calibri"/>
                          <a:ea typeface="Calibri"/>
                          <a:cs typeface="Calibri"/>
                          <a:sym typeface="Calibri"/>
                        </a:rPr>
                        <a:t>WEEKDAY</a:t>
                      </a:r>
                      <a:endParaRPr sz="1100" u="none" cap="none" strike="noStrike">
                        <a:latin typeface="Calibri"/>
                        <a:ea typeface="Calibri"/>
                        <a:cs typeface="Calibri"/>
                        <a:sym typeface="Calibri"/>
                      </a:endParaRPr>
                    </a:p>
                    <a:p>
                      <a:pPr indent="-183514" lvl="0" marL="229234" marR="0" rtl="0" algn="l">
                        <a:lnSpc>
                          <a:spcPct val="117727"/>
                        </a:lnSpc>
                        <a:spcBef>
                          <a:spcPts val="0"/>
                        </a:spcBef>
                        <a:spcAft>
                          <a:spcPts val="0"/>
                        </a:spcAft>
                        <a:buSzPts val="1100"/>
                        <a:buFont typeface="Arial"/>
                        <a:buChar char="•"/>
                      </a:pPr>
                      <a:r>
                        <a:rPr lang="en-US" sz="1100" u="none" cap="none" strike="noStrike">
                          <a:latin typeface="Calibri"/>
                          <a:ea typeface="Calibri"/>
                          <a:cs typeface="Calibri"/>
                          <a:sym typeface="Calibri"/>
                        </a:rPr>
                        <a:t>WEEKNUM</a:t>
                      </a:r>
                      <a:endParaRPr sz="1100" u="none" cap="none" strike="noStrike">
                        <a:latin typeface="Calibri"/>
                        <a:ea typeface="Calibri"/>
                        <a:cs typeface="Calibri"/>
                        <a:sym typeface="Calibri"/>
                      </a:endParaRPr>
                    </a:p>
                    <a:p>
                      <a:pPr indent="-183514" lvl="0" marL="229234" marR="0" rtl="0" algn="l">
                        <a:lnSpc>
                          <a:spcPct val="119090"/>
                        </a:lnSpc>
                        <a:spcBef>
                          <a:spcPts val="0"/>
                        </a:spcBef>
                        <a:spcAft>
                          <a:spcPts val="0"/>
                        </a:spcAft>
                        <a:buSzPts val="1100"/>
                        <a:buFont typeface="Arial"/>
                        <a:buChar char="•"/>
                      </a:pPr>
                      <a:r>
                        <a:rPr lang="en-US" sz="1100" u="none" cap="none" strike="noStrike">
                          <a:latin typeface="Calibri"/>
                          <a:ea typeface="Calibri"/>
                          <a:cs typeface="Calibri"/>
                          <a:sym typeface="Calibri"/>
                        </a:rPr>
                        <a:t>NETWORKDAYS</a:t>
                      </a:r>
                      <a:endParaRPr sz="1100" u="none" cap="none" strike="noStrike">
                        <a:latin typeface="Calibri"/>
                        <a:ea typeface="Calibri"/>
                        <a:cs typeface="Calibri"/>
                        <a:sym typeface="Calibri"/>
                      </a:endParaRPr>
                    </a:p>
                    <a:p>
                      <a:pPr indent="0" lvl="0" marL="0" marR="0" rtl="0" algn="l">
                        <a:lnSpc>
                          <a:spcPct val="100000"/>
                        </a:lnSpc>
                        <a:spcBef>
                          <a:spcPts val="30"/>
                        </a:spcBef>
                        <a:spcAft>
                          <a:spcPts val="0"/>
                        </a:spcAft>
                        <a:buSzPts val="1100"/>
                        <a:buFont typeface="Arial"/>
                        <a:buNone/>
                      </a:pPr>
                      <a:r>
                        <a:t/>
                      </a:r>
                      <a:endParaRPr sz="1100" u="none" cap="none" strike="noStrike">
                        <a:latin typeface="Times New Roman"/>
                        <a:ea typeface="Times New Roman"/>
                        <a:cs typeface="Times New Roman"/>
                        <a:sym typeface="Times New Roman"/>
                      </a:endParaRPr>
                    </a:p>
                    <a:p>
                      <a:pPr indent="0" lvl="0" marL="46355" marR="0" rtl="0" algn="l">
                        <a:lnSpc>
                          <a:spcPct val="100000"/>
                        </a:lnSpc>
                        <a:spcBef>
                          <a:spcPts val="0"/>
                        </a:spcBef>
                        <a:spcAft>
                          <a:spcPts val="0"/>
                        </a:spcAft>
                        <a:buNone/>
                      </a:pPr>
                      <a:r>
                        <a:rPr b="1" lang="en-US" sz="1100" u="none" cap="none" strike="noStrike">
                          <a:latin typeface="Calibri"/>
                          <a:ea typeface="Calibri"/>
                          <a:cs typeface="Calibri"/>
                          <a:sym typeface="Calibri"/>
                        </a:rPr>
                        <a:t>Time Intelligence:</a:t>
                      </a:r>
                      <a:endParaRPr sz="1100" u="none" cap="none" strike="noStrike">
                        <a:latin typeface="Calibri"/>
                        <a:ea typeface="Calibri"/>
                        <a:cs typeface="Calibri"/>
                        <a:sym typeface="Calibri"/>
                      </a:endParaRPr>
                    </a:p>
                    <a:p>
                      <a:pPr indent="-183514" lvl="0" marL="229234" marR="0" rtl="0" algn="l">
                        <a:lnSpc>
                          <a:spcPct val="119090"/>
                        </a:lnSpc>
                        <a:spcBef>
                          <a:spcPts val="575"/>
                        </a:spcBef>
                        <a:spcAft>
                          <a:spcPts val="0"/>
                        </a:spcAft>
                        <a:buSzPts val="1100"/>
                        <a:buFont typeface="Arial"/>
                        <a:buChar char="•"/>
                      </a:pPr>
                      <a:r>
                        <a:rPr lang="en-US" sz="1100" u="none" cap="none" strike="noStrike">
                          <a:latin typeface="Calibri"/>
                          <a:ea typeface="Calibri"/>
                          <a:cs typeface="Calibri"/>
                          <a:sym typeface="Calibri"/>
                        </a:rPr>
                        <a:t>DATESYTD</a:t>
                      </a:r>
                      <a:endParaRPr sz="1100" u="none" cap="none" strike="noStrike">
                        <a:latin typeface="Calibri"/>
                        <a:ea typeface="Calibri"/>
                        <a:cs typeface="Calibri"/>
                        <a:sym typeface="Calibri"/>
                      </a:endParaRPr>
                    </a:p>
                    <a:p>
                      <a:pPr indent="-183514" lvl="0" marL="229234" marR="0" rtl="0" algn="l">
                        <a:lnSpc>
                          <a:spcPct val="117727"/>
                        </a:lnSpc>
                        <a:spcBef>
                          <a:spcPts val="0"/>
                        </a:spcBef>
                        <a:spcAft>
                          <a:spcPts val="0"/>
                        </a:spcAft>
                        <a:buSzPts val="1100"/>
                        <a:buFont typeface="Arial"/>
                        <a:buChar char="•"/>
                      </a:pPr>
                      <a:r>
                        <a:rPr lang="en-US" sz="1100" u="none" cap="none" strike="noStrike">
                          <a:latin typeface="Calibri"/>
                          <a:ea typeface="Calibri"/>
                          <a:cs typeface="Calibri"/>
                          <a:sym typeface="Calibri"/>
                        </a:rPr>
                        <a:t>DATESMTD</a:t>
                      </a:r>
                      <a:endParaRPr sz="1100" u="none" cap="none" strike="noStrike">
                        <a:latin typeface="Calibri"/>
                        <a:ea typeface="Calibri"/>
                        <a:cs typeface="Calibri"/>
                        <a:sym typeface="Calibri"/>
                      </a:endParaRPr>
                    </a:p>
                    <a:p>
                      <a:pPr indent="-183514" lvl="0" marL="229234" marR="0" rtl="0" algn="l">
                        <a:lnSpc>
                          <a:spcPct val="119090"/>
                        </a:lnSpc>
                        <a:spcBef>
                          <a:spcPts val="0"/>
                        </a:spcBef>
                        <a:spcAft>
                          <a:spcPts val="0"/>
                        </a:spcAft>
                        <a:buSzPts val="1100"/>
                        <a:buFont typeface="Arial"/>
                        <a:buChar char="•"/>
                      </a:pPr>
                      <a:r>
                        <a:rPr lang="en-US" sz="1100" u="none" cap="none" strike="noStrike">
                          <a:latin typeface="Calibri"/>
                          <a:ea typeface="Calibri"/>
                          <a:cs typeface="Calibri"/>
                          <a:sym typeface="Calibri"/>
                        </a:rPr>
                        <a:t>DATEADD</a:t>
                      </a:r>
                      <a:endParaRPr sz="1100" u="none" cap="none" strike="noStrike">
                        <a:latin typeface="Calibri"/>
                        <a:ea typeface="Calibri"/>
                        <a:cs typeface="Calibri"/>
                        <a:sym typeface="Calibri"/>
                      </a:endParaRPr>
                    </a:p>
                    <a:p>
                      <a:pPr indent="-183514" lvl="0" marL="229234" marR="0" rtl="0" algn="l">
                        <a:lnSpc>
                          <a:spcPct val="100000"/>
                        </a:lnSpc>
                        <a:spcBef>
                          <a:spcPts val="75"/>
                        </a:spcBef>
                        <a:spcAft>
                          <a:spcPts val="0"/>
                        </a:spcAft>
                        <a:buSzPts val="1100"/>
                        <a:buFont typeface="Arial"/>
                        <a:buChar char="•"/>
                      </a:pPr>
                      <a:r>
                        <a:rPr lang="en-US" sz="1100" u="none" cap="none" strike="noStrike">
                          <a:latin typeface="Calibri"/>
                          <a:ea typeface="Calibri"/>
                          <a:cs typeface="Calibri"/>
                          <a:sym typeface="Calibri"/>
                        </a:rPr>
                        <a:t>DATESBETWEEN</a:t>
                      </a:r>
                      <a:endParaRPr sz="1100" u="none" cap="none" strike="noStrike">
                        <a:latin typeface="Calibri"/>
                        <a:ea typeface="Calibri"/>
                        <a:cs typeface="Calibri"/>
                        <a:sym typeface="Calibri"/>
                      </a:endParaRPr>
                    </a:p>
                  </a:txBody>
                  <a:tcPr marT="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D9D9D9"/>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D9D9D9"/>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tc>
              </a:tr>
            </a:tbl>
          </a:graphicData>
        </a:graphic>
      </p:graphicFrame>
      <p:sp>
        <p:nvSpPr>
          <p:cNvPr id="3206" name="Google Shape;3206;p113"/>
          <p:cNvSpPr txBox="1"/>
          <p:nvPr/>
        </p:nvSpPr>
        <p:spPr>
          <a:xfrm>
            <a:off x="476975" y="6434328"/>
            <a:ext cx="4808855"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Calibri"/>
              <a:buNone/>
            </a:pPr>
            <a:r>
              <a:rPr b="0" i="1" lang="en-US" sz="1100" u="none" cap="none" strike="noStrike">
                <a:solidFill>
                  <a:srgbClr val="000000"/>
                </a:solidFill>
                <a:latin typeface="Calibri"/>
                <a:ea typeface="Calibri"/>
                <a:cs typeface="Calibri"/>
                <a:sym typeface="Calibri"/>
              </a:rPr>
              <a:t>*</a:t>
            </a:r>
            <a:r>
              <a:rPr b="1" i="1" lang="en-US" sz="1100" u="none" cap="none" strike="noStrike">
                <a:solidFill>
                  <a:srgbClr val="000000"/>
                </a:solidFill>
                <a:latin typeface="Calibri"/>
                <a:ea typeface="Calibri"/>
                <a:cs typeface="Calibri"/>
                <a:sym typeface="Calibri"/>
              </a:rPr>
              <a:t>Note</a:t>
            </a:r>
            <a:r>
              <a:rPr b="0" i="1" lang="en-US" sz="1050" u="none" cap="none" strike="noStrike">
                <a:solidFill>
                  <a:srgbClr val="000000"/>
                </a:solidFill>
                <a:latin typeface="Calibri"/>
                <a:ea typeface="Calibri"/>
                <a:cs typeface="Calibri"/>
                <a:sym typeface="Calibri"/>
              </a:rPr>
              <a:t>: </a:t>
            </a:r>
            <a:r>
              <a:rPr b="0" i="1" lang="en-US" sz="1100" u="none" cap="none" strike="noStrike">
                <a:solidFill>
                  <a:srgbClr val="000000"/>
                </a:solidFill>
                <a:latin typeface="Calibri"/>
                <a:ea typeface="Calibri"/>
                <a:cs typeface="Calibri"/>
                <a:sym typeface="Calibri"/>
              </a:rPr>
              <a:t>This is NOT a comprehensive list. DAX contains more than 250 different functions! </a:t>
            </a:r>
            <a:endParaRPr b="0" i="0" sz="1100" u="none" cap="none" strike="noStrike">
              <a:solidFill>
                <a:srgbClr val="000000"/>
              </a:solidFill>
              <a:latin typeface="Calibri"/>
              <a:ea typeface="Calibri"/>
              <a:cs typeface="Calibri"/>
              <a:sym typeface="Calibri"/>
            </a:endParaRPr>
          </a:p>
        </p:txBody>
      </p:sp>
      <p:sp>
        <p:nvSpPr>
          <p:cNvPr id="3207" name="Google Shape;3207;p113"/>
          <p:cNvSpPr txBox="1"/>
          <p:nvPr>
            <p:ph type="title"/>
          </p:nvPr>
        </p:nvSpPr>
        <p:spPr>
          <a:xfrm>
            <a:off x="3231769" y="242315"/>
            <a:ext cx="572833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COMMON FUNCTION CATEGORIES</a:t>
            </a:r>
            <a:endParaRPr/>
          </a:p>
        </p:txBody>
      </p:sp>
      <p:pic>
        <p:nvPicPr>
          <p:cNvPr id="3208" name="Google Shape;3208;p113"/>
          <p:cNvPicPr preferRelativeResize="0"/>
          <p:nvPr/>
        </p:nvPicPr>
        <p:blipFill rotWithShape="1">
          <a:blip r:embed="rId10">
            <a:alphaModFix/>
          </a:blip>
          <a:srcRect b="0" l="0" r="0" t="0"/>
          <a:stretch/>
        </p:blipFill>
        <p:spPr>
          <a:xfrm>
            <a:off x="0" y="806332"/>
            <a:ext cx="12192000" cy="45720"/>
          </a:xfrm>
          <a:prstGeom prst="rect">
            <a:avLst/>
          </a:prstGeom>
          <a:noFill/>
          <a:ln>
            <a:noFill/>
          </a:ln>
        </p:spPr>
      </p:pic>
      <p:grpSp>
        <p:nvGrpSpPr>
          <p:cNvPr id="3209" name="Google Shape;3209;p113"/>
          <p:cNvGrpSpPr/>
          <p:nvPr/>
        </p:nvGrpSpPr>
        <p:grpSpPr>
          <a:xfrm>
            <a:off x="11458578" y="174170"/>
            <a:ext cx="548640" cy="548640"/>
            <a:chOff x="11458578" y="174170"/>
            <a:chExt cx="548640" cy="548640"/>
          </a:xfrm>
        </p:grpSpPr>
        <p:sp>
          <p:nvSpPr>
            <p:cNvPr id="3210" name="Google Shape;3210;p113"/>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11" name="Google Shape;3211;p113"/>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212" name="Google Shape;3212;p113"/>
            <p:cNvPicPr preferRelativeResize="0"/>
            <p:nvPr/>
          </p:nvPicPr>
          <p:blipFill rotWithShape="1">
            <a:blip r:embed="rId11">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16" name="Shape 3216"/>
        <p:cNvGrpSpPr/>
        <p:nvPr/>
      </p:nvGrpSpPr>
      <p:grpSpPr>
        <a:xfrm>
          <a:off x="0" y="0"/>
          <a:ext cx="0" cy="0"/>
          <a:chOff x="0" y="0"/>
          <a:chExt cx="0" cy="0"/>
        </a:xfrm>
      </p:grpSpPr>
      <p:sp>
        <p:nvSpPr>
          <p:cNvPr id="3217" name="Google Shape;3217;p114"/>
          <p:cNvSpPr txBox="1"/>
          <p:nvPr/>
        </p:nvSpPr>
        <p:spPr>
          <a:xfrm>
            <a:off x="5578741" y="1430020"/>
            <a:ext cx="242697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SUM</a:t>
            </a:r>
            <a:r>
              <a:rPr b="0" i="0" lang="en-US" sz="2200" u="none" cap="none" strike="noStrike">
                <a:solidFill>
                  <a:srgbClr val="262626"/>
                </a:solidFill>
                <a:latin typeface="Calibri"/>
                <a:ea typeface="Calibri"/>
                <a:cs typeface="Calibri"/>
                <a:sym typeface="Calibri"/>
              </a:rPr>
              <a:t>(</a:t>
            </a:r>
            <a:r>
              <a:rPr b="0" i="0" lang="en-US" sz="2200" u="none" cap="none" strike="noStrike">
                <a:solidFill>
                  <a:srgbClr val="2E75B6"/>
                </a:solidFill>
                <a:latin typeface="Calibri"/>
                <a:ea typeface="Calibri"/>
                <a:cs typeface="Calibri"/>
                <a:sym typeface="Calibri"/>
              </a:rPr>
              <a:t>ColumnName</a:t>
            </a:r>
            <a:r>
              <a:rPr b="0" i="0" lang="en-US" sz="2200" u="none" cap="none" strike="noStrike">
                <a:solidFill>
                  <a:srgbClr val="262626"/>
                </a:solidFill>
                <a:latin typeface="Calibri"/>
                <a:ea typeface="Calibri"/>
                <a:cs typeface="Calibri"/>
                <a:sym typeface="Calibri"/>
              </a:rPr>
              <a:t>)</a:t>
            </a:r>
            <a:endParaRPr b="0" i="0" sz="2200" u="none" cap="none" strike="noStrike">
              <a:solidFill>
                <a:srgbClr val="000000"/>
              </a:solidFill>
              <a:latin typeface="Calibri"/>
              <a:ea typeface="Calibri"/>
              <a:cs typeface="Calibri"/>
              <a:sym typeface="Calibri"/>
            </a:endParaRPr>
          </a:p>
        </p:txBody>
      </p:sp>
      <p:pic>
        <p:nvPicPr>
          <p:cNvPr id="3218" name="Google Shape;3218;p114"/>
          <p:cNvPicPr preferRelativeResize="0"/>
          <p:nvPr/>
        </p:nvPicPr>
        <p:blipFill rotWithShape="1">
          <a:blip r:embed="rId3">
            <a:alphaModFix/>
          </a:blip>
          <a:srcRect b="0" l="0" r="0" t="0"/>
          <a:stretch/>
        </p:blipFill>
        <p:spPr>
          <a:xfrm>
            <a:off x="484631" y="1319783"/>
            <a:ext cx="1584959" cy="679703"/>
          </a:xfrm>
          <a:prstGeom prst="rect">
            <a:avLst/>
          </a:prstGeom>
          <a:noFill/>
          <a:ln>
            <a:noFill/>
          </a:ln>
        </p:spPr>
      </p:pic>
      <p:sp>
        <p:nvSpPr>
          <p:cNvPr id="3219" name="Google Shape;3219;p114"/>
          <p:cNvSpPr txBox="1"/>
          <p:nvPr/>
        </p:nvSpPr>
        <p:spPr>
          <a:xfrm>
            <a:off x="985018" y="1466596"/>
            <a:ext cx="58420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SUM</a:t>
            </a:r>
            <a:endParaRPr b="0" i="0" sz="2200" u="none" cap="none" strike="noStrike">
              <a:solidFill>
                <a:srgbClr val="000000"/>
              </a:solidFill>
              <a:latin typeface="Calibri"/>
              <a:ea typeface="Calibri"/>
              <a:cs typeface="Calibri"/>
              <a:sym typeface="Calibri"/>
            </a:endParaRPr>
          </a:p>
        </p:txBody>
      </p:sp>
      <p:pic>
        <p:nvPicPr>
          <p:cNvPr id="3220" name="Google Shape;3220;p114"/>
          <p:cNvPicPr preferRelativeResize="0"/>
          <p:nvPr/>
        </p:nvPicPr>
        <p:blipFill rotWithShape="1">
          <a:blip r:embed="rId4">
            <a:alphaModFix/>
          </a:blip>
          <a:srcRect b="0" l="0" r="0" t="0"/>
          <a:stretch/>
        </p:blipFill>
        <p:spPr>
          <a:xfrm>
            <a:off x="2221992" y="1319783"/>
            <a:ext cx="3169920" cy="679703"/>
          </a:xfrm>
          <a:prstGeom prst="rect">
            <a:avLst/>
          </a:prstGeom>
          <a:noFill/>
          <a:ln>
            <a:noFill/>
          </a:ln>
        </p:spPr>
      </p:pic>
      <p:sp>
        <p:nvSpPr>
          <p:cNvPr id="3221" name="Google Shape;3221;p114"/>
          <p:cNvSpPr txBox="1"/>
          <p:nvPr/>
        </p:nvSpPr>
        <p:spPr>
          <a:xfrm>
            <a:off x="2695056" y="1528571"/>
            <a:ext cx="222504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Evaluates the sum of a column</a:t>
            </a:r>
            <a:endParaRPr b="0" i="0" sz="1400" u="none" cap="none" strike="noStrike">
              <a:solidFill>
                <a:srgbClr val="000000"/>
              </a:solidFill>
              <a:latin typeface="Calibri"/>
              <a:ea typeface="Calibri"/>
              <a:cs typeface="Calibri"/>
              <a:sym typeface="Calibri"/>
            </a:endParaRPr>
          </a:p>
        </p:txBody>
      </p:sp>
      <p:pic>
        <p:nvPicPr>
          <p:cNvPr id="3222" name="Google Shape;3222;p114"/>
          <p:cNvPicPr preferRelativeResize="0"/>
          <p:nvPr/>
        </p:nvPicPr>
        <p:blipFill rotWithShape="1">
          <a:blip r:embed="rId5">
            <a:alphaModFix/>
          </a:blip>
          <a:srcRect b="0" l="0" r="0" t="0"/>
          <a:stretch/>
        </p:blipFill>
        <p:spPr>
          <a:xfrm>
            <a:off x="484631" y="5428488"/>
            <a:ext cx="1584959" cy="676656"/>
          </a:xfrm>
          <a:prstGeom prst="rect">
            <a:avLst/>
          </a:prstGeom>
          <a:noFill/>
          <a:ln>
            <a:noFill/>
          </a:ln>
        </p:spPr>
      </p:pic>
      <p:sp>
        <p:nvSpPr>
          <p:cNvPr id="3223" name="Google Shape;3223;p114"/>
          <p:cNvSpPr txBox="1"/>
          <p:nvPr/>
        </p:nvSpPr>
        <p:spPr>
          <a:xfrm>
            <a:off x="862780" y="5575300"/>
            <a:ext cx="82931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DIVIDE</a:t>
            </a:r>
            <a:endParaRPr b="0" i="0" sz="2200" u="none" cap="none" strike="noStrike">
              <a:solidFill>
                <a:srgbClr val="000000"/>
              </a:solidFill>
              <a:latin typeface="Calibri"/>
              <a:ea typeface="Calibri"/>
              <a:cs typeface="Calibri"/>
              <a:sym typeface="Calibri"/>
            </a:endParaRPr>
          </a:p>
        </p:txBody>
      </p:sp>
      <p:pic>
        <p:nvPicPr>
          <p:cNvPr id="3224" name="Google Shape;3224;p114"/>
          <p:cNvPicPr preferRelativeResize="0"/>
          <p:nvPr/>
        </p:nvPicPr>
        <p:blipFill rotWithShape="1">
          <a:blip r:embed="rId6">
            <a:alphaModFix/>
          </a:blip>
          <a:srcRect b="0" l="0" r="0" t="0"/>
          <a:stretch/>
        </p:blipFill>
        <p:spPr>
          <a:xfrm>
            <a:off x="484631" y="3374135"/>
            <a:ext cx="1584959" cy="676656"/>
          </a:xfrm>
          <a:prstGeom prst="rect">
            <a:avLst/>
          </a:prstGeom>
          <a:noFill/>
          <a:ln>
            <a:noFill/>
          </a:ln>
        </p:spPr>
      </p:pic>
      <p:sp>
        <p:nvSpPr>
          <p:cNvPr id="3225" name="Google Shape;3225;p114"/>
          <p:cNvSpPr txBox="1"/>
          <p:nvPr/>
        </p:nvSpPr>
        <p:spPr>
          <a:xfrm>
            <a:off x="980254" y="3520948"/>
            <a:ext cx="59372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MAX</a:t>
            </a:r>
            <a:endParaRPr b="0" i="0" sz="2200" u="none" cap="none" strike="noStrike">
              <a:solidFill>
                <a:srgbClr val="000000"/>
              </a:solidFill>
              <a:latin typeface="Calibri"/>
              <a:ea typeface="Calibri"/>
              <a:cs typeface="Calibri"/>
              <a:sym typeface="Calibri"/>
            </a:endParaRPr>
          </a:p>
        </p:txBody>
      </p:sp>
      <p:pic>
        <p:nvPicPr>
          <p:cNvPr id="3226" name="Google Shape;3226;p114"/>
          <p:cNvPicPr preferRelativeResize="0"/>
          <p:nvPr/>
        </p:nvPicPr>
        <p:blipFill rotWithShape="1">
          <a:blip r:embed="rId7">
            <a:alphaModFix/>
          </a:blip>
          <a:srcRect b="0" l="0" r="0" t="0"/>
          <a:stretch/>
        </p:blipFill>
        <p:spPr>
          <a:xfrm>
            <a:off x="484631" y="4401311"/>
            <a:ext cx="1584959" cy="676656"/>
          </a:xfrm>
          <a:prstGeom prst="rect">
            <a:avLst/>
          </a:prstGeom>
          <a:noFill/>
          <a:ln>
            <a:noFill/>
          </a:ln>
        </p:spPr>
      </p:pic>
      <p:sp>
        <p:nvSpPr>
          <p:cNvPr id="3227" name="Google Shape;3227;p114"/>
          <p:cNvSpPr txBox="1"/>
          <p:nvPr/>
        </p:nvSpPr>
        <p:spPr>
          <a:xfrm>
            <a:off x="1012797" y="4548123"/>
            <a:ext cx="52895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MIN</a:t>
            </a:r>
            <a:endParaRPr b="0" i="0" sz="2200" u="none" cap="none" strike="noStrike">
              <a:solidFill>
                <a:srgbClr val="000000"/>
              </a:solidFill>
              <a:latin typeface="Calibri"/>
              <a:ea typeface="Calibri"/>
              <a:cs typeface="Calibri"/>
              <a:sym typeface="Calibri"/>
            </a:endParaRPr>
          </a:p>
        </p:txBody>
      </p:sp>
      <p:pic>
        <p:nvPicPr>
          <p:cNvPr id="3228" name="Google Shape;3228;p114"/>
          <p:cNvPicPr preferRelativeResize="0"/>
          <p:nvPr/>
        </p:nvPicPr>
        <p:blipFill rotWithShape="1">
          <a:blip r:embed="rId8">
            <a:alphaModFix/>
          </a:blip>
          <a:srcRect b="0" l="0" r="0" t="0"/>
          <a:stretch/>
        </p:blipFill>
        <p:spPr>
          <a:xfrm>
            <a:off x="484631" y="2346960"/>
            <a:ext cx="1584959" cy="679703"/>
          </a:xfrm>
          <a:prstGeom prst="rect">
            <a:avLst/>
          </a:prstGeom>
          <a:noFill/>
          <a:ln>
            <a:noFill/>
          </a:ln>
        </p:spPr>
      </p:pic>
      <p:sp>
        <p:nvSpPr>
          <p:cNvPr id="3229" name="Google Shape;3229;p114"/>
          <p:cNvSpPr txBox="1"/>
          <p:nvPr/>
        </p:nvSpPr>
        <p:spPr>
          <a:xfrm>
            <a:off x="716886" y="2493771"/>
            <a:ext cx="112077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AVERAGE</a:t>
            </a:r>
            <a:endParaRPr b="0" i="0" sz="2200" u="none" cap="none" strike="noStrike">
              <a:solidFill>
                <a:srgbClr val="000000"/>
              </a:solidFill>
              <a:latin typeface="Calibri"/>
              <a:ea typeface="Calibri"/>
              <a:cs typeface="Calibri"/>
              <a:sym typeface="Calibri"/>
            </a:endParaRPr>
          </a:p>
        </p:txBody>
      </p:sp>
      <p:pic>
        <p:nvPicPr>
          <p:cNvPr id="3230" name="Google Shape;3230;p114"/>
          <p:cNvPicPr preferRelativeResize="0"/>
          <p:nvPr/>
        </p:nvPicPr>
        <p:blipFill rotWithShape="1">
          <a:blip r:embed="rId9">
            <a:alphaModFix/>
          </a:blip>
          <a:srcRect b="0" l="0" r="0" t="0"/>
          <a:stretch/>
        </p:blipFill>
        <p:spPr>
          <a:xfrm>
            <a:off x="2221992" y="5428488"/>
            <a:ext cx="3169920" cy="676656"/>
          </a:xfrm>
          <a:prstGeom prst="rect">
            <a:avLst/>
          </a:prstGeom>
          <a:noFill/>
          <a:ln>
            <a:noFill/>
          </a:ln>
        </p:spPr>
      </p:pic>
      <p:sp>
        <p:nvSpPr>
          <p:cNvPr id="3231" name="Google Shape;3231;p114"/>
          <p:cNvSpPr txBox="1"/>
          <p:nvPr/>
        </p:nvSpPr>
        <p:spPr>
          <a:xfrm>
            <a:off x="2578597" y="5527547"/>
            <a:ext cx="2458720" cy="455295"/>
          </a:xfrm>
          <a:prstGeom prst="rect">
            <a:avLst/>
          </a:prstGeom>
          <a:noFill/>
          <a:ln>
            <a:noFill/>
          </a:ln>
        </p:spPr>
        <p:txBody>
          <a:bodyPr anchorCtr="0" anchor="t" bIns="0" lIns="0" spcFirstLastPara="1" rIns="0" wrap="square" tIns="9525">
            <a:spAutoFit/>
          </a:bodyPr>
          <a:lstStyle/>
          <a:p>
            <a:pPr indent="8890" lvl="0" marL="12700" marR="5080" rtl="0" algn="l">
              <a:lnSpc>
                <a:spcPct val="1014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Performs division and returns the  alternate result (or blank) if DIV/0</a:t>
            </a:r>
            <a:endParaRPr b="0" i="0" sz="1400" u="none" cap="none" strike="noStrike">
              <a:solidFill>
                <a:srgbClr val="000000"/>
              </a:solidFill>
              <a:latin typeface="Calibri"/>
              <a:ea typeface="Calibri"/>
              <a:cs typeface="Calibri"/>
              <a:sym typeface="Calibri"/>
            </a:endParaRPr>
          </a:p>
        </p:txBody>
      </p:sp>
      <p:sp>
        <p:nvSpPr>
          <p:cNvPr id="3232" name="Google Shape;3232;p114"/>
          <p:cNvSpPr txBox="1"/>
          <p:nvPr/>
        </p:nvSpPr>
        <p:spPr>
          <a:xfrm>
            <a:off x="5479864" y="5541772"/>
            <a:ext cx="594868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DIVIDE</a:t>
            </a:r>
            <a:r>
              <a:rPr b="0" i="0" lang="en-US" sz="2200" u="none" cap="none" strike="noStrike">
                <a:solidFill>
                  <a:srgbClr val="262626"/>
                </a:solidFill>
                <a:latin typeface="Calibri"/>
                <a:ea typeface="Calibri"/>
                <a:cs typeface="Calibri"/>
                <a:sym typeface="Calibri"/>
              </a:rPr>
              <a:t>(Numerator, Denominator, </a:t>
            </a:r>
            <a:r>
              <a:rPr b="0" i="1" lang="en-US" sz="2200" u="none" cap="none" strike="noStrike">
                <a:solidFill>
                  <a:srgbClr val="A6A6A6"/>
                </a:solidFill>
                <a:latin typeface="Calibri"/>
                <a:ea typeface="Calibri"/>
                <a:cs typeface="Calibri"/>
                <a:sym typeface="Calibri"/>
              </a:rPr>
              <a:t>[AlternateResult]</a:t>
            </a:r>
            <a:r>
              <a:rPr b="0" i="0" lang="en-US" sz="2200" u="none" cap="none" strike="noStrike">
                <a:solidFill>
                  <a:srgbClr val="262626"/>
                </a:solidFill>
                <a:latin typeface="Calibri"/>
                <a:ea typeface="Calibri"/>
                <a:cs typeface="Calibri"/>
                <a:sym typeface="Calibri"/>
              </a:rPr>
              <a:t>)</a:t>
            </a:r>
            <a:endParaRPr b="0" i="0" sz="2200" u="none" cap="none" strike="noStrike">
              <a:solidFill>
                <a:srgbClr val="000000"/>
              </a:solidFill>
              <a:latin typeface="Calibri"/>
              <a:ea typeface="Calibri"/>
              <a:cs typeface="Calibri"/>
              <a:sym typeface="Calibri"/>
            </a:endParaRPr>
          </a:p>
        </p:txBody>
      </p:sp>
      <p:pic>
        <p:nvPicPr>
          <p:cNvPr id="3233" name="Google Shape;3233;p114"/>
          <p:cNvPicPr preferRelativeResize="0"/>
          <p:nvPr/>
        </p:nvPicPr>
        <p:blipFill rotWithShape="1">
          <a:blip r:embed="rId10">
            <a:alphaModFix/>
          </a:blip>
          <a:srcRect b="0" l="0" r="0" t="0"/>
          <a:stretch/>
        </p:blipFill>
        <p:spPr>
          <a:xfrm>
            <a:off x="2221992" y="3374135"/>
            <a:ext cx="3169920" cy="679703"/>
          </a:xfrm>
          <a:prstGeom prst="rect">
            <a:avLst/>
          </a:prstGeom>
          <a:noFill/>
          <a:ln>
            <a:noFill/>
          </a:ln>
        </p:spPr>
      </p:pic>
      <p:sp>
        <p:nvSpPr>
          <p:cNvPr id="3234" name="Google Shape;3234;p114"/>
          <p:cNvSpPr txBox="1"/>
          <p:nvPr/>
        </p:nvSpPr>
        <p:spPr>
          <a:xfrm>
            <a:off x="2360380" y="3476244"/>
            <a:ext cx="2894965" cy="452120"/>
          </a:xfrm>
          <a:prstGeom prst="rect">
            <a:avLst/>
          </a:prstGeom>
          <a:noFill/>
          <a:ln>
            <a:noFill/>
          </a:ln>
        </p:spPr>
        <p:txBody>
          <a:bodyPr anchorCtr="0" anchor="t" bIns="0" lIns="0" spcFirstLastPara="1" rIns="0" wrap="square" tIns="12700">
            <a:spAutoFit/>
          </a:bodyPr>
          <a:lstStyle/>
          <a:p>
            <a:pPr indent="-285115" lvl="0" marL="297180" marR="508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Returns the largest value in a column or  between two scalar expressions</a:t>
            </a:r>
            <a:endParaRPr b="0" i="0" sz="1400" u="none" cap="none" strike="noStrike">
              <a:solidFill>
                <a:srgbClr val="000000"/>
              </a:solidFill>
              <a:latin typeface="Calibri"/>
              <a:ea typeface="Calibri"/>
              <a:cs typeface="Calibri"/>
              <a:sym typeface="Calibri"/>
            </a:endParaRPr>
          </a:p>
        </p:txBody>
      </p:sp>
      <p:sp>
        <p:nvSpPr>
          <p:cNvPr id="3235" name="Google Shape;3235;p114"/>
          <p:cNvSpPr txBox="1"/>
          <p:nvPr/>
        </p:nvSpPr>
        <p:spPr>
          <a:xfrm>
            <a:off x="5520598" y="3487420"/>
            <a:ext cx="463931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MAX</a:t>
            </a:r>
            <a:r>
              <a:rPr b="0" i="0" lang="en-US" sz="2200" u="none" cap="none" strike="noStrike">
                <a:solidFill>
                  <a:srgbClr val="262626"/>
                </a:solidFill>
                <a:latin typeface="Calibri"/>
                <a:ea typeface="Calibri"/>
                <a:cs typeface="Calibri"/>
                <a:sym typeface="Calibri"/>
              </a:rPr>
              <a:t>(</a:t>
            </a:r>
            <a:r>
              <a:rPr b="0" i="0" lang="en-US" sz="2200" u="none" cap="none" strike="noStrike">
                <a:solidFill>
                  <a:srgbClr val="2E75B6"/>
                </a:solidFill>
                <a:latin typeface="Calibri"/>
                <a:ea typeface="Calibri"/>
                <a:cs typeface="Calibri"/>
                <a:sym typeface="Calibri"/>
              </a:rPr>
              <a:t>ColumnNameOrScalar1</a:t>
            </a:r>
            <a:r>
              <a:rPr b="0" i="0" lang="en-US" sz="2200" u="none" cap="none" strike="noStrike">
                <a:solidFill>
                  <a:srgbClr val="262626"/>
                </a:solidFill>
                <a:latin typeface="Calibri"/>
                <a:ea typeface="Calibri"/>
                <a:cs typeface="Calibri"/>
                <a:sym typeface="Calibri"/>
              </a:rPr>
              <a:t>, </a:t>
            </a:r>
            <a:r>
              <a:rPr b="0" i="1" lang="en-US" sz="2200" u="none" cap="none" strike="noStrike">
                <a:solidFill>
                  <a:srgbClr val="A6A6A6"/>
                </a:solidFill>
                <a:latin typeface="Calibri"/>
                <a:ea typeface="Calibri"/>
                <a:cs typeface="Calibri"/>
                <a:sym typeface="Calibri"/>
              </a:rPr>
              <a:t>[Scalar2]</a:t>
            </a:r>
            <a:r>
              <a:rPr b="0" i="0" lang="en-US" sz="2200" u="none" cap="none" strike="noStrike">
                <a:solidFill>
                  <a:srgbClr val="262626"/>
                </a:solidFill>
                <a:latin typeface="Calibri"/>
                <a:ea typeface="Calibri"/>
                <a:cs typeface="Calibri"/>
                <a:sym typeface="Calibri"/>
              </a:rPr>
              <a:t>)</a:t>
            </a:r>
            <a:endParaRPr b="0" i="0" sz="2200" u="none" cap="none" strike="noStrike">
              <a:solidFill>
                <a:srgbClr val="000000"/>
              </a:solidFill>
              <a:latin typeface="Calibri"/>
              <a:ea typeface="Calibri"/>
              <a:cs typeface="Calibri"/>
              <a:sym typeface="Calibri"/>
            </a:endParaRPr>
          </a:p>
        </p:txBody>
      </p:sp>
      <p:pic>
        <p:nvPicPr>
          <p:cNvPr id="3236" name="Google Shape;3236;p114"/>
          <p:cNvPicPr preferRelativeResize="0"/>
          <p:nvPr/>
        </p:nvPicPr>
        <p:blipFill rotWithShape="1">
          <a:blip r:embed="rId11">
            <a:alphaModFix/>
          </a:blip>
          <a:srcRect b="0" l="0" r="0" t="0"/>
          <a:stretch/>
        </p:blipFill>
        <p:spPr>
          <a:xfrm>
            <a:off x="2221992" y="4401311"/>
            <a:ext cx="3169920" cy="676656"/>
          </a:xfrm>
          <a:prstGeom prst="rect">
            <a:avLst/>
          </a:prstGeom>
          <a:noFill/>
          <a:ln>
            <a:noFill/>
          </a:ln>
        </p:spPr>
      </p:pic>
      <p:sp>
        <p:nvSpPr>
          <p:cNvPr id="3237" name="Google Shape;3237;p114"/>
          <p:cNvSpPr txBox="1"/>
          <p:nvPr/>
        </p:nvSpPr>
        <p:spPr>
          <a:xfrm>
            <a:off x="2402892" y="4500372"/>
            <a:ext cx="2809875" cy="455295"/>
          </a:xfrm>
          <a:prstGeom prst="rect">
            <a:avLst/>
          </a:prstGeom>
          <a:noFill/>
          <a:ln>
            <a:noFill/>
          </a:ln>
        </p:spPr>
        <p:txBody>
          <a:bodyPr anchorCtr="0" anchor="t" bIns="0" lIns="0" spcFirstLastPara="1" rIns="0" wrap="square" tIns="9525">
            <a:spAutoFit/>
          </a:bodyPr>
          <a:lstStyle/>
          <a:p>
            <a:pPr indent="-144780" lvl="0" marL="156845" marR="5080" rtl="0" algn="l">
              <a:lnSpc>
                <a:spcPct val="1014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Returns the smallest value in a column  or between two scalar expressions</a:t>
            </a:r>
            <a:endParaRPr b="0" i="0" sz="1400" u="none" cap="none" strike="noStrike">
              <a:solidFill>
                <a:srgbClr val="000000"/>
              </a:solidFill>
              <a:latin typeface="Calibri"/>
              <a:ea typeface="Calibri"/>
              <a:cs typeface="Calibri"/>
              <a:sym typeface="Calibri"/>
            </a:endParaRPr>
          </a:p>
        </p:txBody>
      </p:sp>
      <p:pic>
        <p:nvPicPr>
          <p:cNvPr id="3238" name="Google Shape;3238;p114"/>
          <p:cNvPicPr preferRelativeResize="0"/>
          <p:nvPr/>
        </p:nvPicPr>
        <p:blipFill rotWithShape="1">
          <a:blip r:embed="rId12">
            <a:alphaModFix/>
          </a:blip>
          <a:srcRect b="0" l="0" r="0" t="0"/>
          <a:stretch/>
        </p:blipFill>
        <p:spPr>
          <a:xfrm>
            <a:off x="2221992" y="2346960"/>
            <a:ext cx="3169920" cy="679703"/>
          </a:xfrm>
          <a:prstGeom prst="rect">
            <a:avLst/>
          </a:prstGeom>
          <a:noFill/>
          <a:ln>
            <a:noFill/>
          </a:ln>
        </p:spPr>
      </p:pic>
      <p:sp>
        <p:nvSpPr>
          <p:cNvPr id="3239" name="Google Shape;3239;p114"/>
          <p:cNvSpPr txBox="1"/>
          <p:nvPr/>
        </p:nvSpPr>
        <p:spPr>
          <a:xfrm>
            <a:off x="2397273" y="2449067"/>
            <a:ext cx="2821305" cy="452120"/>
          </a:xfrm>
          <a:prstGeom prst="rect">
            <a:avLst/>
          </a:prstGeom>
          <a:noFill/>
          <a:ln>
            <a:noFill/>
          </a:ln>
        </p:spPr>
        <p:txBody>
          <a:bodyPr anchorCtr="0" anchor="t" bIns="0" lIns="0" spcFirstLastPara="1" rIns="0" wrap="square" tIns="12700">
            <a:spAutoFit/>
          </a:bodyPr>
          <a:lstStyle/>
          <a:p>
            <a:pPr indent="-300990" lvl="0" marL="313055" marR="508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Returns the average (arithmetic mean)  of all the numbers in a column</a:t>
            </a:r>
            <a:endParaRPr b="0" i="0" sz="1400" u="none" cap="none" strike="noStrike">
              <a:solidFill>
                <a:srgbClr val="000000"/>
              </a:solidFill>
              <a:latin typeface="Calibri"/>
              <a:ea typeface="Calibri"/>
              <a:cs typeface="Calibri"/>
              <a:sym typeface="Calibri"/>
            </a:endParaRPr>
          </a:p>
        </p:txBody>
      </p:sp>
      <p:sp>
        <p:nvSpPr>
          <p:cNvPr id="3240" name="Google Shape;3240;p114"/>
          <p:cNvSpPr txBox="1"/>
          <p:nvPr/>
        </p:nvSpPr>
        <p:spPr>
          <a:xfrm>
            <a:off x="5575918" y="2457196"/>
            <a:ext cx="296291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AVERAGE</a:t>
            </a:r>
            <a:r>
              <a:rPr b="0" i="0" lang="en-US" sz="2200" u="none" cap="none" strike="noStrike">
                <a:solidFill>
                  <a:srgbClr val="262626"/>
                </a:solidFill>
                <a:latin typeface="Calibri"/>
                <a:ea typeface="Calibri"/>
                <a:cs typeface="Calibri"/>
                <a:sym typeface="Calibri"/>
              </a:rPr>
              <a:t>(</a:t>
            </a:r>
            <a:r>
              <a:rPr b="0" i="0" lang="en-US" sz="2200" u="none" cap="none" strike="noStrike">
                <a:solidFill>
                  <a:srgbClr val="2E75B6"/>
                </a:solidFill>
                <a:latin typeface="Calibri"/>
                <a:ea typeface="Calibri"/>
                <a:cs typeface="Calibri"/>
                <a:sym typeface="Calibri"/>
              </a:rPr>
              <a:t>ColumnName</a:t>
            </a:r>
            <a:r>
              <a:rPr b="0" i="0" lang="en-US" sz="2200" u="none" cap="none" strike="noStrike">
                <a:solidFill>
                  <a:srgbClr val="262626"/>
                </a:solidFill>
                <a:latin typeface="Calibri"/>
                <a:ea typeface="Calibri"/>
                <a:cs typeface="Calibri"/>
                <a:sym typeface="Calibri"/>
              </a:rPr>
              <a:t>)</a:t>
            </a:r>
            <a:endParaRPr b="0" i="0" sz="2200" u="none" cap="none" strike="noStrike">
              <a:solidFill>
                <a:srgbClr val="000000"/>
              </a:solidFill>
              <a:latin typeface="Calibri"/>
              <a:ea typeface="Calibri"/>
              <a:cs typeface="Calibri"/>
              <a:sym typeface="Calibri"/>
            </a:endParaRPr>
          </a:p>
        </p:txBody>
      </p:sp>
      <p:sp>
        <p:nvSpPr>
          <p:cNvPr id="3241" name="Google Shape;3241;p114"/>
          <p:cNvSpPr txBox="1"/>
          <p:nvPr>
            <p:ph type="title"/>
          </p:nvPr>
        </p:nvSpPr>
        <p:spPr>
          <a:xfrm>
            <a:off x="3337147" y="242315"/>
            <a:ext cx="551751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BASIC MATH </a:t>
            </a:r>
            <a:r>
              <a:rPr lang="en-US">
                <a:latin typeface="Calibri"/>
                <a:ea typeface="Calibri"/>
                <a:cs typeface="Calibri"/>
                <a:sym typeface="Calibri"/>
              </a:rPr>
              <a:t>&amp; </a:t>
            </a:r>
            <a:r>
              <a:rPr lang="en-US"/>
              <a:t>STATS FUNCTIONS</a:t>
            </a:r>
            <a:endParaRPr/>
          </a:p>
        </p:txBody>
      </p:sp>
      <p:pic>
        <p:nvPicPr>
          <p:cNvPr id="3242" name="Google Shape;3242;p114"/>
          <p:cNvPicPr preferRelativeResize="0"/>
          <p:nvPr/>
        </p:nvPicPr>
        <p:blipFill rotWithShape="1">
          <a:blip r:embed="rId13">
            <a:alphaModFix/>
          </a:blip>
          <a:srcRect b="0" l="0" r="0" t="0"/>
          <a:stretch/>
        </p:blipFill>
        <p:spPr>
          <a:xfrm>
            <a:off x="0" y="806332"/>
            <a:ext cx="12192000" cy="45720"/>
          </a:xfrm>
          <a:prstGeom prst="rect">
            <a:avLst/>
          </a:prstGeom>
          <a:noFill/>
          <a:ln>
            <a:noFill/>
          </a:ln>
        </p:spPr>
      </p:pic>
      <p:sp>
        <p:nvSpPr>
          <p:cNvPr id="3243" name="Google Shape;3243;p114"/>
          <p:cNvSpPr txBox="1"/>
          <p:nvPr/>
        </p:nvSpPr>
        <p:spPr>
          <a:xfrm>
            <a:off x="5520597" y="4535932"/>
            <a:ext cx="457390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MIN</a:t>
            </a:r>
            <a:r>
              <a:rPr b="0" i="0" lang="en-US" sz="2200" u="none" cap="none" strike="noStrike">
                <a:solidFill>
                  <a:srgbClr val="262626"/>
                </a:solidFill>
                <a:latin typeface="Calibri"/>
                <a:ea typeface="Calibri"/>
                <a:cs typeface="Calibri"/>
                <a:sym typeface="Calibri"/>
              </a:rPr>
              <a:t>(</a:t>
            </a:r>
            <a:r>
              <a:rPr b="0" i="0" lang="en-US" sz="2200" u="none" cap="none" strike="noStrike">
                <a:solidFill>
                  <a:srgbClr val="2E75B6"/>
                </a:solidFill>
                <a:latin typeface="Calibri"/>
                <a:ea typeface="Calibri"/>
                <a:cs typeface="Calibri"/>
                <a:sym typeface="Calibri"/>
              </a:rPr>
              <a:t>ColumnNameOrScalar1</a:t>
            </a:r>
            <a:r>
              <a:rPr b="0" i="0" lang="en-US" sz="2200" u="none" cap="none" strike="noStrike">
                <a:solidFill>
                  <a:srgbClr val="262626"/>
                </a:solidFill>
                <a:latin typeface="Calibri"/>
                <a:ea typeface="Calibri"/>
                <a:cs typeface="Calibri"/>
                <a:sym typeface="Calibri"/>
              </a:rPr>
              <a:t>, </a:t>
            </a:r>
            <a:r>
              <a:rPr b="0" i="1" lang="en-US" sz="2200" u="none" cap="none" strike="noStrike">
                <a:solidFill>
                  <a:srgbClr val="A6A6A6"/>
                </a:solidFill>
                <a:latin typeface="Calibri"/>
                <a:ea typeface="Calibri"/>
                <a:cs typeface="Calibri"/>
                <a:sym typeface="Calibri"/>
              </a:rPr>
              <a:t>[Scalar2]</a:t>
            </a:r>
            <a:r>
              <a:rPr b="0" i="0" lang="en-US" sz="2200" u="none" cap="none" strike="noStrike">
                <a:solidFill>
                  <a:srgbClr val="262626"/>
                </a:solidFill>
                <a:latin typeface="Calibri"/>
                <a:ea typeface="Calibri"/>
                <a:cs typeface="Calibri"/>
                <a:sym typeface="Calibri"/>
              </a:rPr>
              <a:t>)</a:t>
            </a:r>
            <a:endParaRPr b="0" i="0" sz="2200" u="none" cap="none" strike="noStrike">
              <a:solidFill>
                <a:srgbClr val="000000"/>
              </a:solidFill>
              <a:latin typeface="Calibri"/>
              <a:ea typeface="Calibri"/>
              <a:cs typeface="Calibri"/>
              <a:sym typeface="Calibri"/>
            </a:endParaRPr>
          </a:p>
        </p:txBody>
      </p:sp>
      <p:grpSp>
        <p:nvGrpSpPr>
          <p:cNvPr id="3244" name="Google Shape;3244;p114"/>
          <p:cNvGrpSpPr/>
          <p:nvPr/>
        </p:nvGrpSpPr>
        <p:grpSpPr>
          <a:xfrm>
            <a:off x="11458578" y="174170"/>
            <a:ext cx="548640" cy="548640"/>
            <a:chOff x="11458578" y="174170"/>
            <a:chExt cx="548640" cy="548640"/>
          </a:xfrm>
        </p:grpSpPr>
        <p:sp>
          <p:nvSpPr>
            <p:cNvPr id="3245" name="Google Shape;3245;p114"/>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46" name="Google Shape;3246;p114"/>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247" name="Google Shape;3247;p114"/>
            <p:cNvPicPr preferRelativeResize="0"/>
            <p:nvPr/>
          </p:nvPicPr>
          <p:blipFill rotWithShape="1">
            <a:blip r:embed="rId14">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51" name="Shape 3251"/>
        <p:cNvGrpSpPr/>
        <p:nvPr/>
      </p:nvGrpSpPr>
      <p:grpSpPr>
        <a:xfrm>
          <a:off x="0" y="0"/>
          <a:ext cx="0" cy="0"/>
          <a:chOff x="0" y="0"/>
          <a:chExt cx="0" cy="0"/>
        </a:xfrm>
      </p:grpSpPr>
      <p:sp>
        <p:nvSpPr>
          <p:cNvPr id="3252" name="Google Shape;3252;p115"/>
          <p:cNvSpPr txBox="1"/>
          <p:nvPr/>
        </p:nvSpPr>
        <p:spPr>
          <a:xfrm>
            <a:off x="7683748" y="1859788"/>
            <a:ext cx="270764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COUNT</a:t>
            </a:r>
            <a:r>
              <a:rPr b="0" i="0" lang="en-US" sz="2200" u="none" cap="none" strike="noStrike">
                <a:solidFill>
                  <a:srgbClr val="262626"/>
                </a:solidFill>
                <a:latin typeface="Calibri"/>
                <a:ea typeface="Calibri"/>
                <a:cs typeface="Calibri"/>
                <a:sym typeface="Calibri"/>
              </a:rPr>
              <a:t>(</a:t>
            </a:r>
            <a:r>
              <a:rPr b="0" i="0" lang="en-US" sz="2200" u="none" cap="none" strike="noStrike">
                <a:solidFill>
                  <a:srgbClr val="2E75B6"/>
                </a:solidFill>
                <a:latin typeface="Calibri"/>
                <a:ea typeface="Calibri"/>
                <a:cs typeface="Calibri"/>
                <a:sym typeface="Calibri"/>
              </a:rPr>
              <a:t>ColumnName</a:t>
            </a:r>
            <a:r>
              <a:rPr b="0" i="0" lang="en-US" sz="2200" u="none" cap="none" strike="noStrike">
                <a:solidFill>
                  <a:srgbClr val="262626"/>
                </a:solidFill>
                <a:latin typeface="Calibri"/>
                <a:ea typeface="Calibri"/>
                <a:cs typeface="Calibri"/>
                <a:sym typeface="Calibri"/>
              </a:rPr>
              <a:t>)</a:t>
            </a:r>
            <a:endParaRPr b="0" i="0" sz="2200" u="none" cap="none" strike="noStrike">
              <a:solidFill>
                <a:srgbClr val="000000"/>
              </a:solidFill>
              <a:latin typeface="Calibri"/>
              <a:ea typeface="Calibri"/>
              <a:cs typeface="Calibri"/>
              <a:sym typeface="Calibri"/>
            </a:endParaRPr>
          </a:p>
        </p:txBody>
      </p:sp>
      <p:pic>
        <p:nvPicPr>
          <p:cNvPr id="3253" name="Google Shape;3253;p115"/>
          <p:cNvPicPr preferRelativeResize="0"/>
          <p:nvPr/>
        </p:nvPicPr>
        <p:blipFill rotWithShape="1">
          <a:blip r:embed="rId3">
            <a:alphaModFix/>
          </a:blip>
          <a:srcRect b="0" l="0" r="0" t="0"/>
          <a:stretch/>
        </p:blipFill>
        <p:spPr>
          <a:xfrm>
            <a:off x="704087" y="1734311"/>
            <a:ext cx="2694432" cy="679703"/>
          </a:xfrm>
          <a:prstGeom prst="rect">
            <a:avLst/>
          </a:prstGeom>
          <a:noFill/>
          <a:ln>
            <a:noFill/>
          </a:ln>
        </p:spPr>
      </p:pic>
      <p:sp>
        <p:nvSpPr>
          <p:cNvPr id="3254" name="Google Shape;3254;p115"/>
          <p:cNvSpPr txBox="1"/>
          <p:nvPr/>
        </p:nvSpPr>
        <p:spPr>
          <a:xfrm>
            <a:off x="1618670" y="1881123"/>
            <a:ext cx="864869"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COUNT</a:t>
            </a:r>
            <a:endParaRPr b="0" i="0" sz="2200" u="none" cap="none" strike="noStrike">
              <a:solidFill>
                <a:srgbClr val="000000"/>
              </a:solidFill>
              <a:latin typeface="Calibri"/>
              <a:ea typeface="Calibri"/>
              <a:cs typeface="Calibri"/>
              <a:sym typeface="Calibri"/>
            </a:endParaRPr>
          </a:p>
        </p:txBody>
      </p:sp>
      <p:pic>
        <p:nvPicPr>
          <p:cNvPr id="3255" name="Google Shape;3255;p115"/>
          <p:cNvPicPr preferRelativeResize="0"/>
          <p:nvPr/>
        </p:nvPicPr>
        <p:blipFill rotWithShape="1">
          <a:blip r:embed="rId4">
            <a:alphaModFix/>
          </a:blip>
          <a:srcRect b="0" l="0" r="0" t="0"/>
          <a:stretch/>
        </p:blipFill>
        <p:spPr>
          <a:xfrm>
            <a:off x="3563111" y="1734311"/>
            <a:ext cx="3995928" cy="679703"/>
          </a:xfrm>
          <a:prstGeom prst="rect">
            <a:avLst/>
          </a:prstGeom>
          <a:noFill/>
          <a:ln>
            <a:noFill/>
          </a:ln>
        </p:spPr>
      </p:pic>
      <p:sp>
        <p:nvSpPr>
          <p:cNvPr id="3256" name="Google Shape;3256;p115"/>
          <p:cNvSpPr txBox="1"/>
          <p:nvPr/>
        </p:nvSpPr>
        <p:spPr>
          <a:xfrm>
            <a:off x="3718444" y="1836420"/>
            <a:ext cx="3684270" cy="455295"/>
          </a:xfrm>
          <a:prstGeom prst="rect">
            <a:avLst/>
          </a:prstGeom>
          <a:noFill/>
          <a:ln>
            <a:noFill/>
          </a:ln>
        </p:spPr>
        <p:txBody>
          <a:bodyPr anchorCtr="0" anchor="t" bIns="0" lIns="0" spcFirstLastPara="1" rIns="0" wrap="square" tIns="9525">
            <a:spAutoFit/>
          </a:bodyPr>
          <a:lstStyle/>
          <a:p>
            <a:pPr indent="-868680" lvl="0" marL="880744" marR="5080" rtl="0" algn="l">
              <a:lnSpc>
                <a:spcPct val="1014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Counts the number of non-empty cells in a column  (excluding Boolean values)</a:t>
            </a:r>
            <a:endParaRPr b="0" i="0" sz="1400" u="none" cap="none" strike="noStrike">
              <a:solidFill>
                <a:srgbClr val="000000"/>
              </a:solidFill>
              <a:latin typeface="Calibri"/>
              <a:ea typeface="Calibri"/>
              <a:cs typeface="Calibri"/>
              <a:sym typeface="Calibri"/>
            </a:endParaRPr>
          </a:p>
        </p:txBody>
      </p:sp>
      <p:pic>
        <p:nvPicPr>
          <p:cNvPr id="3257" name="Google Shape;3257;p115"/>
          <p:cNvPicPr preferRelativeResize="0"/>
          <p:nvPr/>
        </p:nvPicPr>
        <p:blipFill rotWithShape="1">
          <a:blip r:embed="rId5">
            <a:alphaModFix/>
          </a:blip>
          <a:srcRect b="0" l="0" r="0" t="0"/>
          <a:stretch/>
        </p:blipFill>
        <p:spPr>
          <a:xfrm>
            <a:off x="704087" y="4803647"/>
            <a:ext cx="2694432" cy="676655"/>
          </a:xfrm>
          <a:prstGeom prst="rect">
            <a:avLst/>
          </a:prstGeom>
          <a:noFill/>
          <a:ln>
            <a:noFill/>
          </a:ln>
        </p:spPr>
      </p:pic>
      <p:sp>
        <p:nvSpPr>
          <p:cNvPr id="3258" name="Google Shape;3258;p115"/>
          <p:cNvSpPr txBox="1"/>
          <p:nvPr/>
        </p:nvSpPr>
        <p:spPr>
          <a:xfrm>
            <a:off x="1256496" y="4947411"/>
            <a:ext cx="158940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COUNTROWS</a:t>
            </a:r>
            <a:endParaRPr b="0" i="0" sz="2200" u="none" cap="none" strike="noStrike">
              <a:solidFill>
                <a:srgbClr val="000000"/>
              </a:solidFill>
              <a:latin typeface="Calibri"/>
              <a:ea typeface="Calibri"/>
              <a:cs typeface="Calibri"/>
              <a:sym typeface="Calibri"/>
            </a:endParaRPr>
          </a:p>
        </p:txBody>
      </p:sp>
      <p:pic>
        <p:nvPicPr>
          <p:cNvPr id="3259" name="Google Shape;3259;p115"/>
          <p:cNvPicPr preferRelativeResize="0"/>
          <p:nvPr/>
        </p:nvPicPr>
        <p:blipFill rotWithShape="1">
          <a:blip r:embed="rId6">
            <a:alphaModFix/>
          </a:blip>
          <a:srcRect b="0" l="0" r="0" t="0"/>
          <a:stretch/>
        </p:blipFill>
        <p:spPr>
          <a:xfrm>
            <a:off x="704087" y="3782567"/>
            <a:ext cx="2694432" cy="676656"/>
          </a:xfrm>
          <a:prstGeom prst="rect">
            <a:avLst/>
          </a:prstGeom>
          <a:noFill/>
          <a:ln>
            <a:noFill/>
          </a:ln>
        </p:spPr>
      </p:pic>
      <p:sp>
        <p:nvSpPr>
          <p:cNvPr id="3260" name="Google Shape;3260;p115"/>
          <p:cNvSpPr txBox="1"/>
          <p:nvPr/>
        </p:nvSpPr>
        <p:spPr>
          <a:xfrm>
            <a:off x="1089839" y="3929379"/>
            <a:ext cx="192278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DISTINCTCOUNT</a:t>
            </a:r>
            <a:endParaRPr b="0" i="0" sz="2200" u="none" cap="none" strike="noStrike">
              <a:solidFill>
                <a:srgbClr val="000000"/>
              </a:solidFill>
              <a:latin typeface="Calibri"/>
              <a:ea typeface="Calibri"/>
              <a:cs typeface="Calibri"/>
              <a:sym typeface="Calibri"/>
            </a:endParaRPr>
          </a:p>
        </p:txBody>
      </p:sp>
      <p:pic>
        <p:nvPicPr>
          <p:cNvPr id="3261" name="Google Shape;3261;p115"/>
          <p:cNvPicPr preferRelativeResize="0"/>
          <p:nvPr/>
        </p:nvPicPr>
        <p:blipFill rotWithShape="1">
          <a:blip r:embed="rId7">
            <a:alphaModFix/>
          </a:blip>
          <a:srcRect b="0" l="0" r="0" t="0"/>
          <a:stretch/>
        </p:blipFill>
        <p:spPr>
          <a:xfrm>
            <a:off x="704087" y="2761488"/>
            <a:ext cx="2694432" cy="679703"/>
          </a:xfrm>
          <a:prstGeom prst="rect">
            <a:avLst/>
          </a:prstGeom>
          <a:noFill/>
          <a:ln>
            <a:noFill/>
          </a:ln>
        </p:spPr>
      </p:pic>
      <p:sp>
        <p:nvSpPr>
          <p:cNvPr id="3262" name="Google Shape;3262;p115"/>
          <p:cNvSpPr txBox="1"/>
          <p:nvPr/>
        </p:nvSpPr>
        <p:spPr>
          <a:xfrm>
            <a:off x="1544721" y="2908300"/>
            <a:ext cx="101219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COUNTA</a:t>
            </a:r>
            <a:endParaRPr b="0" i="0" sz="2200" u="none" cap="none" strike="noStrike">
              <a:solidFill>
                <a:srgbClr val="000000"/>
              </a:solidFill>
              <a:latin typeface="Calibri"/>
              <a:ea typeface="Calibri"/>
              <a:cs typeface="Calibri"/>
              <a:sym typeface="Calibri"/>
            </a:endParaRPr>
          </a:p>
        </p:txBody>
      </p:sp>
      <p:pic>
        <p:nvPicPr>
          <p:cNvPr id="3263" name="Google Shape;3263;p115"/>
          <p:cNvPicPr preferRelativeResize="0"/>
          <p:nvPr/>
        </p:nvPicPr>
        <p:blipFill rotWithShape="1">
          <a:blip r:embed="rId8">
            <a:alphaModFix/>
          </a:blip>
          <a:srcRect b="0" l="0" r="0" t="0"/>
          <a:stretch/>
        </p:blipFill>
        <p:spPr>
          <a:xfrm>
            <a:off x="3563111" y="4803647"/>
            <a:ext cx="3995928" cy="676655"/>
          </a:xfrm>
          <a:prstGeom prst="rect">
            <a:avLst/>
          </a:prstGeom>
          <a:noFill/>
          <a:ln>
            <a:noFill/>
          </a:ln>
        </p:spPr>
      </p:pic>
      <p:sp>
        <p:nvSpPr>
          <p:cNvPr id="3264" name="Google Shape;3264;p115"/>
          <p:cNvSpPr txBox="1"/>
          <p:nvPr/>
        </p:nvSpPr>
        <p:spPr>
          <a:xfrm>
            <a:off x="3763053" y="4902708"/>
            <a:ext cx="3594735" cy="455295"/>
          </a:xfrm>
          <a:prstGeom prst="rect">
            <a:avLst/>
          </a:prstGeom>
          <a:noFill/>
          <a:ln>
            <a:noFill/>
          </a:ln>
        </p:spPr>
        <p:txBody>
          <a:bodyPr anchorCtr="0" anchor="t" bIns="0" lIns="0" spcFirstLastPara="1" rIns="0" wrap="square" tIns="9525">
            <a:spAutoFit/>
          </a:bodyPr>
          <a:lstStyle/>
          <a:p>
            <a:pPr indent="-521334" lvl="0" marL="533400" marR="5080" rtl="0" algn="l">
              <a:lnSpc>
                <a:spcPct val="1014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Counts the number of rows in the specified table,  or a table defined by an expression</a:t>
            </a:r>
            <a:endParaRPr b="0" i="0" sz="1400" u="none" cap="none" strike="noStrike">
              <a:solidFill>
                <a:srgbClr val="000000"/>
              </a:solidFill>
              <a:latin typeface="Calibri"/>
              <a:ea typeface="Calibri"/>
              <a:cs typeface="Calibri"/>
              <a:sym typeface="Calibri"/>
            </a:endParaRPr>
          </a:p>
        </p:txBody>
      </p:sp>
      <p:pic>
        <p:nvPicPr>
          <p:cNvPr id="3265" name="Google Shape;3265;p115"/>
          <p:cNvPicPr preferRelativeResize="0"/>
          <p:nvPr/>
        </p:nvPicPr>
        <p:blipFill rotWithShape="1">
          <a:blip r:embed="rId9">
            <a:alphaModFix/>
          </a:blip>
          <a:srcRect b="0" l="0" r="0" t="0"/>
          <a:stretch/>
        </p:blipFill>
        <p:spPr>
          <a:xfrm>
            <a:off x="3563111" y="3782567"/>
            <a:ext cx="3995928" cy="679704"/>
          </a:xfrm>
          <a:prstGeom prst="rect">
            <a:avLst/>
          </a:prstGeom>
          <a:noFill/>
          <a:ln>
            <a:noFill/>
          </a:ln>
        </p:spPr>
      </p:pic>
      <p:sp>
        <p:nvSpPr>
          <p:cNvPr id="3266" name="Google Shape;3266;p115"/>
          <p:cNvSpPr txBox="1"/>
          <p:nvPr/>
        </p:nvSpPr>
        <p:spPr>
          <a:xfrm>
            <a:off x="3780673" y="3988308"/>
            <a:ext cx="3557904"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Counts the number of distinct values in a column</a:t>
            </a:r>
            <a:endParaRPr b="0" i="0" sz="1400" u="none" cap="none" strike="noStrike">
              <a:solidFill>
                <a:srgbClr val="000000"/>
              </a:solidFill>
              <a:latin typeface="Calibri"/>
              <a:ea typeface="Calibri"/>
              <a:cs typeface="Calibri"/>
              <a:sym typeface="Calibri"/>
            </a:endParaRPr>
          </a:p>
        </p:txBody>
      </p:sp>
      <p:pic>
        <p:nvPicPr>
          <p:cNvPr id="3267" name="Google Shape;3267;p115"/>
          <p:cNvPicPr preferRelativeResize="0"/>
          <p:nvPr/>
        </p:nvPicPr>
        <p:blipFill rotWithShape="1">
          <a:blip r:embed="rId10">
            <a:alphaModFix/>
          </a:blip>
          <a:srcRect b="0" l="0" r="0" t="0"/>
          <a:stretch/>
        </p:blipFill>
        <p:spPr>
          <a:xfrm>
            <a:off x="3563111" y="2761488"/>
            <a:ext cx="3995928" cy="679703"/>
          </a:xfrm>
          <a:prstGeom prst="rect">
            <a:avLst/>
          </a:prstGeom>
          <a:noFill/>
          <a:ln>
            <a:noFill/>
          </a:ln>
        </p:spPr>
      </p:pic>
      <p:sp>
        <p:nvSpPr>
          <p:cNvPr id="3268" name="Google Shape;3268;p115"/>
          <p:cNvSpPr txBox="1"/>
          <p:nvPr/>
        </p:nvSpPr>
        <p:spPr>
          <a:xfrm>
            <a:off x="3738286" y="2863596"/>
            <a:ext cx="3683635" cy="455295"/>
          </a:xfrm>
          <a:prstGeom prst="rect">
            <a:avLst/>
          </a:prstGeom>
          <a:noFill/>
          <a:ln>
            <a:noFill/>
          </a:ln>
        </p:spPr>
        <p:txBody>
          <a:bodyPr anchorCtr="0" anchor="t" bIns="0" lIns="0" spcFirstLastPara="1" rIns="0" wrap="square" tIns="9525">
            <a:spAutoFit/>
          </a:bodyPr>
          <a:lstStyle/>
          <a:p>
            <a:pPr indent="-861694" lvl="0" marL="873760" marR="5080" rtl="0" algn="l">
              <a:lnSpc>
                <a:spcPct val="1014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Counts the number of non-empty cells in a column  (including Boolean values)</a:t>
            </a:r>
            <a:endParaRPr b="0" i="0" sz="1400" u="none" cap="none" strike="noStrike">
              <a:solidFill>
                <a:srgbClr val="000000"/>
              </a:solidFill>
              <a:latin typeface="Calibri"/>
              <a:ea typeface="Calibri"/>
              <a:cs typeface="Calibri"/>
              <a:sym typeface="Calibri"/>
            </a:endParaRPr>
          </a:p>
        </p:txBody>
      </p:sp>
      <p:sp>
        <p:nvSpPr>
          <p:cNvPr id="3269" name="Google Shape;3269;p115"/>
          <p:cNvSpPr txBox="1"/>
          <p:nvPr/>
        </p:nvSpPr>
        <p:spPr>
          <a:xfrm>
            <a:off x="7683748" y="2883915"/>
            <a:ext cx="285559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COUNTA</a:t>
            </a:r>
            <a:r>
              <a:rPr b="0" i="0" lang="en-US" sz="2200" u="none" cap="none" strike="noStrike">
                <a:solidFill>
                  <a:srgbClr val="262626"/>
                </a:solidFill>
                <a:latin typeface="Calibri"/>
                <a:ea typeface="Calibri"/>
                <a:cs typeface="Calibri"/>
                <a:sym typeface="Calibri"/>
              </a:rPr>
              <a:t>(</a:t>
            </a:r>
            <a:r>
              <a:rPr b="0" i="0" lang="en-US" sz="2200" u="none" cap="none" strike="noStrike">
                <a:solidFill>
                  <a:srgbClr val="2E75B6"/>
                </a:solidFill>
                <a:latin typeface="Calibri"/>
                <a:ea typeface="Calibri"/>
                <a:cs typeface="Calibri"/>
                <a:sym typeface="Calibri"/>
              </a:rPr>
              <a:t>ColumnName</a:t>
            </a:r>
            <a:r>
              <a:rPr b="0" i="0" lang="en-US" sz="2200" u="none" cap="none" strike="noStrike">
                <a:solidFill>
                  <a:srgbClr val="262626"/>
                </a:solidFill>
                <a:latin typeface="Calibri"/>
                <a:ea typeface="Calibri"/>
                <a:cs typeface="Calibri"/>
                <a:sym typeface="Calibri"/>
              </a:rPr>
              <a:t>)</a:t>
            </a:r>
            <a:endParaRPr b="0" i="0" sz="2200" u="none" cap="none" strike="noStrike">
              <a:solidFill>
                <a:srgbClr val="000000"/>
              </a:solidFill>
              <a:latin typeface="Calibri"/>
              <a:ea typeface="Calibri"/>
              <a:cs typeface="Calibri"/>
              <a:sym typeface="Calibri"/>
            </a:endParaRPr>
          </a:p>
        </p:txBody>
      </p:sp>
      <p:sp>
        <p:nvSpPr>
          <p:cNvPr id="3270" name="Google Shape;3270;p115"/>
          <p:cNvSpPr txBox="1"/>
          <p:nvPr/>
        </p:nvSpPr>
        <p:spPr>
          <a:xfrm>
            <a:off x="7683748" y="4919979"/>
            <a:ext cx="265049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COUNTROWS</a:t>
            </a:r>
            <a:r>
              <a:rPr b="0" i="0" lang="en-US" sz="2200" u="none" cap="none" strike="noStrike">
                <a:solidFill>
                  <a:srgbClr val="262626"/>
                </a:solidFill>
                <a:latin typeface="Calibri"/>
                <a:ea typeface="Calibri"/>
                <a:cs typeface="Calibri"/>
                <a:sym typeface="Calibri"/>
              </a:rPr>
              <a:t>([</a:t>
            </a:r>
            <a:r>
              <a:rPr b="0" i="0" lang="en-US" sz="2200" u="none" cap="none" strike="noStrike">
                <a:solidFill>
                  <a:srgbClr val="ED7D31"/>
                </a:solidFill>
                <a:latin typeface="Calibri"/>
                <a:ea typeface="Calibri"/>
                <a:cs typeface="Calibri"/>
                <a:sym typeface="Calibri"/>
              </a:rPr>
              <a:t>Table</a:t>
            </a:r>
            <a:r>
              <a:rPr b="0" i="0" lang="en-US" sz="2200" u="none" cap="none" strike="noStrike">
                <a:solidFill>
                  <a:srgbClr val="262626"/>
                </a:solidFill>
                <a:latin typeface="Calibri"/>
                <a:ea typeface="Calibri"/>
                <a:cs typeface="Calibri"/>
                <a:sym typeface="Calibri"/>
              </a:rPr>
              <a:t>])</a:t>
            </a:r>
            <a:endParaRPr b="0" i="0" sz="2200" u="none" cap="none" strike="noStrike">
              <a:solidFill>
                <a:srgbClr val="000000"/>
              </a:solidFill>
              <a:latin typeface="Calibri"/>
              <a:ea typeface="Calibri"/>
              <a:cs typeface="Calibri"/>
              <a:sym typeface="Calibri"/>
            </a:endParaRPr>
          </a:p>
        </p:txBody>
      </p:sp>
      <p:sp>
        <p:nvSpPr>
          <p:cNvPr id="3271" name="Google Shape;3271;p115"/>
          <p:cNvSpPr txBox="1"/>
          <p:nvPr/>
        </p:nvSpPr>
        <p:spPr>
          <a:xfrm>
            <a:off x="7683748" y="3904996"/>
            <a:ext cx="376491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DISTINCTCOUNT</a:t>
            </a:r>
            <a:r>
              <a:rPr b="0" i="0" lang="en-US" sz="2200" u="none" cap="none" strike="noStrike">
                <a:solidFill>
                  <a:srgbClr val="262626"/>
                </a:solidFill>
                <a:latin typeface="Calibri"/>
                <a:ea typeface="Calibri"/>
                <a:cs typeface="Calibri"/>
                <a:sym typeface="Calibri"/>
              </a:rPr>
              <a:t>(</a:t>
            </a:r>
            <a:r>
              <a:rPr b="0" i="0" lang="en-US" sz="2200" u="none" cap="none" strike="noStrike">
                <a:solidFill>
                  <a:srgbClr val="2E75B6"/>
                </a:solidFill>
                <a:latin typeface="Calibri"/>
                <a:ea typeface="Calibri"/>
                <a:cs typeface="Calibri"/>
                <a:sym typeface="Calibri"/>
              </a:rPr>
              <a:t>ColumnName</a:t>
            </a:r>
            <a:r>
              <a:rPr b="0" i="0" lang="en-US" sz="2200" u="none" cap="none" strike="noStrike">
                <a:solidFill>
                  <a:srgbClr val="262626"/>
                </a:solidFill>
                <a:latin typeface="Calibri"/>
                <a:ea typeface="Calibri"/>
                <a:cs typeface="Calibri"/>
                <a:sym typeface="Calibri"/>
              </a:rPr>
              <a:t>)</a:t>
            </a:r>
            <a:endParaRPr b="0" i="0" sz="2200" u="none" cap="none" strike="noStrike">
              <a:solidFill>
                <a:srgbClr val="000000"/>
              </a:solidFill>
              <a:latin typeface="Calibri"/>
              <a:ea typeface="Calibri"/>
              <a:cs typeface="Calibri"/>
              <a:sym typeface="Calibri"/>
            </a:endParaRPr>
          </a:p>
        </p:txBody>
      </p:sp>
      <p:sp>
        <p:nvSpPr>
          <p:cNvPr id="3272" name="Google Shape;3272;p115"/>
          <p:cNvSpPr txBox="1"/>
          <p:nvPr>
            <p:ph type="title"/>
          </p:nvPr>
        </p:nvSpPr>
        <p:spPr>
          <a:xfrm>
            <a:off x="4148931" y="242315"/>
            <a:ext cx="3894454"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COUNTING FUNCTIONS</a:t>
            </a:r>
            <a:endParaRPr/>
          </a:p>
        </p:txBody>
      </p:sp>
      <p:pic>
        <p:nvPicPr>
          <p:cNvPr id="3273" name="Google Shape;3273;p115"/>
          <p:cNvPicPr preferRelativeResize="0"/>
          <p:nvPr/>
        </p:nvPicPr>
        <p:blipFill rotWithShape="1">
          <a:blip r:embed="rId11">
            <a:alphaModFix/>
          </a:blip>
          <a:srcRect b="0" l="0" r="0" t="0"/>
          <a:stretch/>
        </p:blipFill>
        <p:spPr>
          <a:xfrm>
            <a:off x="0" y="806332"/>
            <a:ext cx="12192000" cy="45720"/>
          </a:xfrm>
          <a:prstGeom prst="rect">
            <a:avLst/>
          </a:prstGeom>
          <a:noFill/>
          <a:ln>
            <a:noFill/>
          </a:ln>
        </p:spPr>
      </p:pic>
      <p:grpSp>
        <p:nvGrpSpPr>
          <p:cNvPr id="3274" name="Google Shape;3274;p115"/>
          <p:cNvGrpSpPr/>
          <p:nvPr/>
        </p:nvGrpSpPr>
        <p:grpSpPr>
          <a:xfrm>
            <a:off x="11458578" y="174170"/>
            <a:ext cx="548640" cy="548640"/>
            <a:chOff x="11458578" y="174170"/>
            <a:chExt cx="548640" cy="548640"/>
          </a:xfrm>
        </p:grpSpPr>
        <p:sp>
          <p:nvSpPr>
            <p:cNvPr id="3275" name="Google Shape;3275;p115"/>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76" name="Google Shape;3276;p115"/>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277" name="Google Shape;3277;p115"/>
            <p:cNvPicPr preferRelativeResize="0"/>
            <p:nvPr/>
          </p:nvPicPr>
          <p:blipFill rotWithShape="1">
            <a:blip r:embed="rId12">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81" name="Shape 3281"/>
        <p:cNvGrpSpPr/>
        <p:nvPr/>
      </p:nvGrpSpPr>
      <p:grpSpPr>
        <a:xfrm>
          <a:off x="0" y="0"/>
          <a:ext cx="0" cy="0"/>
          <a:chOff x="0" y="0"/>
          <a:chExt cx="0" cy="0"/>
        </a:xfrm>
      </p:grpSpPr>
      <p:sp>
        <p:nvSpPr>
          <p:cNvPr id="3282" name="Google Shape;3282;p116"/>
          <p:cNvSpPr txBox="1"/>
          <p:nvPr>
            <p:ph type="title"/>
          </p:nvPr>
        </p:nvSpPr>
        <p:spPr>
          <a:xfrm>
            <a:off x="3636168" y="242315"/>
            <a:ext cx="491934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ASSIGNMENT</a:t>
            </a:r>
            <a:r>
              <a:rPr lang="en-US"/>
              <a:t>: MATH &amp; STATS</a:t>
            </a:r>
            <a:endParaRPr/>
          </a:p>
        </p:txBody>
      </p:sp>
      <p:pic>
        <p:nvPicPr>
          <p:cNvPr id="3283" name="Google Shape;3283;p116"/>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3284" name="Google Shape;3284;p116"/>
          <p:cNvGrpSpPr/>
          <p:nvPr/>
        </p:nvGrpSpPr>
        <p:grpSpPr>
          <a:xfrm>
            <a:off x="423672" y="1511807"/>
            <a:ext cx="5565648" cy="5148072"/>
            <a:chOff x="423672" y="1511807"/>
            <a:chExt cx="5565648" cy="5148072"/>
          </a:xfrm>
        </p:grpSpPr>
        <p:pic>
          <p:nvPicPr>
            <p:cNvPr id="3285" name="Google Shape;3285;p116"/>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3286" name="Google Shape;3286;p116"/>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287" name="Google Shape;3287;p116"/>
            <p:cNvPicPr preferRelativeResize="0"/>
            <p:nvPr/>
          </p:nvPicPr>
          <p:blipFill rotWithShape="1">
            <a:blip r:embed="rId5">
              <a:alphaModFix/>
            </a:blip>
            <a:srcRect b="0" l="0" r="0" t="0"/>
            <a:stretch/>
          </p:blipFill>
          <p:spPr>
            <a:xfrm>
              <a:off x="3913631" y="6141719"/>
              <a:ext cx="1822704" cy="350520"/>
            </a:xfrm>
            <a:prstGeom prst="rect">
              <a:avLst/>
            </a:prstGeom>
            <a:noFill/>
            <a:ln>
              <a:noFill/>
            </a:ln>
          </p:spPr>
        </p:pic>
      </p:grpSp>
      <p:sp>
        <p:nvSpPr>
          <p:cNvPr id="3288" name="Google Shape;3288;p116"/>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Hey there, excited to start working with you!</a:t>
            </a:r>
            <a:endParaRPr b="0" i="0" sz="1400" u="none" cap="none" strike="noStrike">
              <a:solidFill>
                <a:srgbClr val="000000"/>
              </a:solidFill>
              <a:latin typeface="Calibri"/>
              <a:ea typeface="Calibri"/>
              <a:cs typeface="Calibri"/>
              <a:sym typeface="Calibri"/>
            </a:endParaRPr>
          </a:p>
          <a:p>
            <a:pPr indent="0" lvl="0" marL="182245" marR="233679" rtl="0" algn="l">
              <a:lnSpc>
                <a:spcPct val="101400"/>
              </a:lnSpc>
              <a:spcBef>
                <a:spcPts val="117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I’ll need to pull some high-level metrics from our model to share  with leadership, and I could use some help with the calculations.</a:t>
            </a:r>
            <a:endParaRPr b="0" i="0" sz="1400" u="none" cap="none" strike="noStrike">
              <a:solidFill>
                <a:srgbClr val="000000"/>
              </a:solidFill>
              <a:latin typeface="Calibri"/>
              <a:ea typeface="Calibri"/>
              <a:cs typeface="Calibri"/>
              <a:sym typeface="Calibri"/>
            </a:endParaRPr>
          </a:p>
          <a:p>
            <a:pPr indent="0" lvl="0" marL="182245" marR="236220" rtl="0" algn="l">
              <a:lnSpc>
                <a:spcPct val="99000"/>
              </a:lnSpc>
              <a:spcBef>
                <a:spcPts val="124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For now, could you please create one measure to calculate the  total number of distinct customers, and a second measure that  we can use to calculate return rate (quantity returned / quantity  sold)? Thank you!</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-Dianne</a:t>
            </a:r>
            <a:endParaRPr b="0" i="0" sz="1400" u="none" cap="none" strike="noStrike">
              <a:solidFill>
                <a:srgbClr val="000000"/>
              </a:solidFill>
              <a:latin typeface="Calibri"/>
              <a:ea typeface="Calibri"/>
              <a:cs typeface="Calibri"/>
              <a:sym typeface="Calibri"/>
            </a:endParaRPr>
          </a:p>
        </p:txBody>
      </p:sp>
      <p:sp>
        <p:nvSpPr>
          <p:cNvPr id="3289" name="Google Shape;3289;p116"/>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90" name="Google Shape;3290;p116"/>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91" name="Google Shape;3291;p116"/>
          <p:cNvSpPr txBox="1"/>
          <p:nvPr/>
        </p:nvSpPr>
        <p:spPr>
          <a:xfrm>
            <a:off x="6660183" y="1455420"/>
            <a:ext cx="4772660" cy="2294255"/>
          </a:xfrm>
          <a:prstGeom prst="rect">
            <a:avLst/>
          </a:prstGeom>
          <a:noFill/>
          <a:ln>
            <a:noFill/>
          </a:ln>
        </p:spPr>
        <p:txBody>
          <a:bodyPr anchorCtr="0" anchor="t" bIns="0" lIns="0" spcFirstLastPara="1" rIns="0" wrap="square" tIns="12700">
            <a:spAutoFit/>
          </a:bodyPr>
          <a:lstStyle/>
          <a:p>
            <a:pPr indent="0" lvl="0" marL="0" marR="120014" rtl="0" algn="ctr">
              <a:lnSpc>
                <a:spcPct val="100000"/>
              </a:lnSpc>
              <a:spcBef>
                <a:spcPts val="0"/>
              </a:spcBef>
              <a:spcAft>
                <a:spcPts val="0"/>
              </a:spcAft>
              <a:buClr>
                <a:srgbClr val="404040"/>
              </a:buClr>
              <a:buSzPts val="2000"/>
              <a:buFont typeface="Calibri"/>
              <a:buNone/>
            </a:pPr>
            <a:r>
              <a:rPr b="1" i="1" lang="en-US" sz="2000" u="none" cap="none" strike="noStrike">
                <a:solidFill>
                  <a:srgbClr val="404040"/>
                </a:solidFill>
                <a:latin typeface="Calibri"/>
                <a:ea typeface="Calibri"/>
                <a:cs typeface="Calibri"/>
                <a:sym typeface="Calibri"/>
              </a:rPr>
              <a:t>Key Objectives</a:t>
            </a:r>
            <a:endParaRPr b="0" i="0" sz="2000" u="none" cap="none" strike="noStrike">
              <a:solidFill>
                <a:srgbClr val="000000"/>
              </a:solidFill>
              <a:latin typeface="Calibri"/>
              <a:ea typeface="Calibri"/>
              <a:cs typeface="Calibri"/>
              <a:sym typeface="Calibri"/>
            </a:endParaRPr>
          </a:p>
          <a:p>
            <a:pPr indent="-457200" lvl="0" marL="469900" marR="125729" rtl="0" algn="l">
              <a:lnSpc>
                <a:spcPct val="100400"/>
              </a:lnSpc>
              <a:spcBef>
                <a:spcPts val="1295"/>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Create a measure named </a:t>
            </a:r>
            <a:r>
              <a:rPr b="1" i="0" lang="en-US" sz="1800" u="none" cap="none" strike="noStrike">
                <a:solidFill>
                  <a:srgbClr val="000000"/>
                </a:solidFill>
                <a:latin typeface="Calibri"/>
                <a:ea typeface="Calibri"/>
                <a:cs typeface="Calibri"/>
                <a:sym typeface="Calibri"/>
              </a:rPr>
              <a:t>Total Customers</a:t>
            </a:r>
            <a:r>
              <a:rPr b="0" i="0" lang="en-US" sz="1800" u="none" cap="none" strike="noStrike">
                <a:solidFill>
                  <a:srgbClr val="000000"/>
                </a:solidFill>
                <a:latin typeface="Calibri"/>
                <a:ea typeface="Calibri"/>
                <a:cs typeface="Calibri"/>
                <a:sym typeface="Calibri"/>
              </a:rPr>
              <a:t>, to  calculate the number of distinct  AdventureWorks customers who made a  transaction</a:t>
            </a:r>
            <a:endParaRPr b="0" i="0" sz="1800" u="none" cap="none" strike="noStrike">
              <a:solidFill>
                <a:srgbClr val="000000"/>
              </a:solidFill>
              <a:latin typeface="Calibri"/>
              <a:ea typeface="Calibri"/>
              <a:cs typeface="Calibri"/>
              <a:sym typeface="Calibri"/>
            </a:endParaRPr>
          </a:p>
          <a:p>
            <a:pPr indent="-457200" lvl="0" marL="469900" marR="5080" rtl="0" algn="l">
              <a:lnSpc>
                <a:spcPct val="102200"/>
              </a:lnSpc>
              <a:spcBef>
                <a:spcPts val="1080"/>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Create a measure named </a:t>
            </a:r>
            <a:r>
              <a:rPr b="1" i="0" lang="en-US" sz="1800" u="none" cap="none" strike="noStrike">
                <a:solidFill>
                  <a:srgbClr val="000000"/>
                </a:solidFill>
                <a:latin typeface="Calibri"/>
                <a:ea typeface="Calibri"/>
                <a:cs typeface="Calibri"/>
                <a:sym typeface="Calibri"/>
              </a:rPr>
              <a:t>Return Rate</a:t>
            </a:r>
            <a:r>
              <a:rPr b="0" i="0" lang="en-US" sz="1800" u="none" cap="none" strike="noStrike">
                <a:solidFill>
                  <a:srgbClr val="000000"/>
                </a:solidFill>
                <a:latin typeface="Calibri"/>
                <a:ea typeface="Calibri"/>
                <a:cs typeface="Calibri"/>
                <a:sym typeface="Calibri"/>
              </a:rPr>
              <a:t>, defined  as quantity returned divided by quantity sold</a:t>
            </a:r>
            <a:endParaRPr b="0" i="0" sz="1800" u="none" cap="none" strike="noStrike">
              <a:solidFill>
                <a:srgbClr val="000000"/>
              </a:solidFill>
              <a:latin typeface="Calibri"/>
              <a:ea typeface="Calibri"/>
              <a:cs typeface="Calibri"/>
              <a:sym typeface="Calibri"/>
            </a:endParaRPr>
          </a:p>
        </p:txBody>
      </p:sp>
      <p:grpSp>
        <p:nvGrpSpPr>
          <p:cNvPr id="3292" name="Google Shape;3292;p116"/>
          <p:cNvGrpSpPr/>
          <p:nvPr/>
        </p:nvGrpSpPr>
        <p:grpSpPr>
          <a:xfrm>
            <a:off x="841522" y="1783079"/>
            <a:ext cx="4864339" cy="1202960"/>
            <a:chOff x="841522" y="1783079"/>
            <a:chExt cx="4864339" cy="1202960"/>
          </a:xfrm>
        </p:grpSpPr>
        <p:sp>
          <p:nvSpPr>
            <p:cNvPr id="3293" name="Google Shape;3293;p116"/>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94" name="Google Shape;3294;p116"/>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295" name="Google Shape;3295;p116"/>
            <p:cNvPicPr preferRelativeResize="0"/>
            <p:nvPr/>
          </p:nvPicPr>
          <p:blipFill rotWithShape="1">
            <a:blip r:embed="rId6">
              <a:alphaModFix/>
            </a:blip>
            <a:srcRect b="0" l="0" r="0" t="0"/>
            <a:stretch/>
          </p:blipFill>
          <p:spPr>
            <a:xfrm>
              <a:off x="1755647" y="1783079"/>
              <a:ext cx="658368" cy="530351"/>
            </a:xfrm>
            <a:prstGeom prst="rect">
              <a:avLst/>
            </a:prstGeom>
            <a:noFill/>
            <a:ln>
              <a:noFill/>
            </a:ln>
          </p:spPr>
        </p:pic>
        <p:pic>
          <p:nvPicPr>
            <p:cNvPr id="3296" name="Google Shape;3296;p116"/>
            <p:cNvPicPr preferRelativeResize="0"/>
            <p:nvPr/>
          </p:nvPicPr>
          <p:blipFill rotWithShape="1">
            <a:blip r:embed="rId7">
              <a:alphaModFix/>
            </a:blip>
            <a:srcRect b="0" l="0" r="0" t="0"/>
            <a:stretch/>
          </p:blipFill>
          <p:spPr>
            <a:xfrm>
              <a:off x="841522" y="1836590"/>
              <a:ext cx="795134" cy="1033272"/>
            </a:xfrm>
            <a:prstGeom prst="rect">
              <a:avLst/>
            </a:prstGeom>
            <a:noFill/>
            <a:ln>
              <a:noFill/>
            </a:ln>
          </p:spPr>
        </p:pic>
      </p:grpSp>
      <p:grpSp>
        <p:nvGrpSpPr>
          <p:cNvPr id="3297" name="Google Shape;3297;p116"/>
          <p:cNvGrpSpPr/>
          <p:nvPr/>
        </p:nvGrpSpPr>
        <p:grpSpPr>
          <a:xfrm>
            <a:off x="11458578" y="174170"/>
            <a:ext cx="548640" cy="548640"/>
            <a:chOff x="11458578" y="174170"/>
            <a:chExt cx="548640" cy="548640"/>
          </a:xfrm>
        </p:grpSpPr>
        <p:sp>
          <p:nvSpPr>
            <p:cNvPr id="3298" name="Google Shape;3298;p116"/>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99" name="Google Shape;3299;p116"/>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300" name="Google Shape;3300;p116"/>
            <p:cNvPicPr preferRelativeResize="0"/>
            <p:nvPr/>
          </p:nvPicPr>
          <p:blipFill rotWithShape="1">
            <a:blip r:embed="rId8">
              <a:alphaModFix/>
            </a:blip>
            <a:srcRect b="0" l="0" r="0" t="0"/>
            <a:stretch/>
          </p:blipFill>
          <p:spPr>
            <a:xfrm>
              <a:off x="11536680" y="252984"/>
              <a:ext cx="387096" cy="387096"/>
            </a:xfrm>
            <a:prstGeom prst="rect">
              <a:avLst/>
            </a:prstGeom>
            <a:noFill/>
            <a:ln>
              <a:noFill/>
            </a:ln>
          </p:spPr>
        </p:pic>
      </p:grpSp>
      <p:sp>
        <p:nvSpPr>
          <p:cNvPr id="3301" name="Google Shape;3301;p116"/>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Clr>
                <a:schemeClr val="dk1"/>
              </a:buClr>
              <a:buSzPts val="2550"/>
              <a:buFont typeface="Calibri"/>
              <a:buNone/>
            </a:pPr>
            <a:r>
              <a:t/>
            </a:r>
            <a:endParaRPr b="0" i="0" sz="2550" u="none" cap="none" strike="noStrike">
              <a:solidFill>
                <a:srgbClr val="000000"/>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Clr>
                <a:srgbClr val="404040"/>
              </a:buClr>
              <a:buSzPts val="1600"/>
              <a:buFont typeface="Calibri"/>
              <a:buNone/>
            </a:pPr>
            <a:r>
              <a:rPr b="1" i="0" lang="en-US" sz="1600" u="none" cap="none" strike="noStrike">
                <a:solidFill>
                  <a:srgbClr val="404040"/>
                </a:solidFill>
                <a:latin typeface="Calibri"/>
                <a:ea typeface="Calibri"/>
                <a:cs typeface="Calibri"/>
                <a:sym typeface="Calibri"/>
              </a:rPr>
              <a:t>NEW MESSAGE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1750"/>
              <a:buFont typeface="Calibri"/>
              <a:buNone/>
            </a:pPr>
            <a:r>
              <a:t/>
            </a:r>
            <a:endParaRPr b="0" i="0" sz="1750" u="none" cap="none" strike="noStrike">
              <a:solidFill>
                <a:srgbClr val="000000"/>
              </a:solidFill>
              <a:latin typeface="Calibri"/>
              <a:ea typeface="Calibri"/>
              <a:cs typeface="Calibri"/>
              <a:sym typeface="Calibri"/>
            </a:endParaRPr>
          </a:p>
          <a:p>
            <a:pPr indent="0" lvl="0" marL="167767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From: </a:t>
            </a:r>
            <a:r>
              <a:rPr b="1" i="0" lang="en-US" sz="1400" u="none" cap="none" strike="noStrike">
                <a:solidFill>
                  <a:srgbClr val="404040"/>
                </a:solidFill>
                <a:latin typeface="Calibri"/>
                <a:ea typeface="Calibri"/>
                <a:cs typeface="Calibri"/>
                <a:sym typeface="Calibri"/>
              </a:rPr>
              <a:t>Dianne A. Xu </a:t>
            </a:r>
            <a:r>
              <a:rPr b="0" i="1" lang="en-US" sz="1400" u="none" cap="none" strike="noStrike">
                <a:solidFill>
                  <a:srgbClr val="404040"/>
                </a:solidFill>
                <a:latin typeface="Calibri"/>
                <a:ea typeface="Calibri"/>
                <a:cs typeface="Calibri"/>
                <a:sym typeface="Calibri"/>
              </a:rPr>
              <a:t>(Senior Analyst)</a:t>
            </a:r>
            <a:endParaRPr b="0" i="0" sz="1400" u="none" cap="none" strike="noStrike">
              <a:solidFill>
                <a:srgbClr val="000000"/>
              </a:solidFill>
              <a:latin typeface="Calibri"/>
              <a:ea typeface="Calibri"/>
              <a:cs typeface="Calibri"/>
              <a:sym typeface="Calibri"/>
            </a:endParaRPr>
          </a:p>
          <a:p>
            <a:pPr indent="0" lvl="0" marL="1677670" marR="0" rtl="0" algn="l">
              <a:lnSpc>
                <a:spcPct val="100000"/>
              </a:lnSpc>
              <a:spcBef>
                <a:spcPts val="6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Subject: </a:t>
            </a:r>
            <a:r>
              <a:rPr b="1" i="0" lang="en-US" sz="1400" u="none" cap="none" strike="noStrike">
                <a:solidFill>
                  <a:srgbClr val="404040"/>
                </a:solidFill>
                <a:latin typeface="Calibri"/>
                <a:ea typeface="Calibri"/>
                <a:cs typeface="Calibri"/>
                <a:sym typeface="Calibri"/>
              </a:rPr>
              <a:t>Help with a few measures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05" name="Shape 3305"/>
        <p:cNvGrpSpPr/>
        <p:nvPr/>
      </p:nvGrpSpPr>
      <p:grpSpPr>
        <a:xfrm>
          <a:off x="0" y="0"/>
          <a:ext cx="0" cy="0"/>
          <a:chOff x="0" y="0"/>
          <a:chExt cx="0" cy="0"/>
        </a:xfrm>
      </p:grpSpPr>
      <p:sp>
        <p:nvSpPr>
          <p:cNvPr id="3306" name="Google Shape;3306;p117"/>
          <p:cNvSpPr txBox="1"/>
          <p:nvPr>
            <p:ph type="title"/>
          </p:nvPr>
        </p:nvSpPr>
        <p:spPr>
          <a:xfrm>
            <a:off x="3907821" y="242315"/>
            <a:ext cx="437642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SOLUTION</a:t>
            </a:r>
            <a:r>
              <a:rPr lang="en-US"/>
              <a:t>: MATH &amp; STATS</a:t>
            </a:r>
            <a:endParaRPr/>
          </a:p>
        </p:txBody>
      </p:sp>
      <p:pic>
        <p:nvPicPr>
          <p:cNvPr id="3307" name="Google Shape;3307;p117"/>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3308" name="Google Shape;3308;p117"/>
          <p:cNvGrpSpPr/>
          <p:nvPr/>
        </p:nvGrpSpPr>
        <p:grpSpPr>
          <a:xfrm>
            <a:off x="423672" y="1511807"/>
            <a:ext cx="5565648" cy="5148072"/>
            <a:chOff x="423672" y="1511807"/>
            <a:chExt cx="5565648" cy="5148072"/>
          </a:xfrm>
        </p:grpSpPr>
        <p:pic>
          <p:nvPicPr>
            <p:cNvPr id="3309" name="Google Shape;3309;p117"/>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3310" name="Google Shape;3310;p117"/>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311" name="Google Shape;3311;p117"/>
            <p:cNvPicPr preferRelativeResize="0"/>
            <p:nvPr/>
          </p:nvPicPr>
          <p:blipFill rotWithShape="1">
            <a:blip r:embed="rId5">
              <a:alphaModFix/>
            </a:blip>
            <a:srcRect b="0" l="0" r="0" t="0"/>
            <a:stretch/>
          </p:blipFill>
          <p:spPr>
            <a:xfrm>
              <a:off x="3913631" y="6141719"/>
              <a:ext cx="1822704" cy="350520"/>
            </a:xfrm>
            <a:prstGeom prst="rect">
              <a:avLst/>
            </a:prstGeom>
            <a:noFill/>
            <a:ln>
              <a:noFill/>
            </a:ln>
          </p:spPr>
        </p:pic>
        <p:sp>
          <p:nvSpPr>
            <p:cNvPr id="3312" name="Google Shape;3312;p117"/>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13" name="Google Shape;3313;p117"/>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314" name="Google Shape;3314;p117"/>
            <p:cNvPicPr preferRelativeResize="0"/>
            <p:nvPr/>
          </p:nvPicPr>
          <p:blipFill rotWithShape="1">
            <a:blip r:embed="rId6">
              <a:alphaModFix/>
            </a:blip>
            <a:srcRect b="0" l="0" r="0" t="0"/>
            <a:stretch/>
          </p:blipFill>
          <p:spPr>
            <a:xfrm>
              <a:off x="1755647" y="1783080"/>
              <a:ext cx="658368" cy="530351"/>
            </a:xfrm>
            <a:prstGeom prst="rect">
              <a:avLst/>
            </a:prstGeom>
            <a:noFill/>
            <a:ln>
              <a:noFill/>
            </a:ln>
          </p:spPr>
        </p:pic>
        <p:pic>
          <p:nvPicPr>
            <p:cNvPr id="3315" name="Google Shape;3315;p117"/>
            <p:cNvPicPr preferRelativeResize="0"/>
            <p:nvPr/>
          </p:nvPicPr>
          <p:blipFill rotWithShape="1">
            <a:blip r:embed="rId7">
              <a:alphaModFix/>
            </a:blip>
            <a:srcRect b="0" l="0" r="0" t="0"/>
            <a:stretch/>
          </p:blipFill>
          <p:spPr>
            <a:xfrm>
              <a:off x="841522" y="1836590"/>
              <a:ext cx="795134" cy="1033272"/>
            </a:xfrm>
            <a:prstGeom prst="rect">
              <a:avLst/>
            </a:prstGeom>
            <a:noFill/>
            <a:ln>
              <a:noFill/>
            </a:ln>
          </p:spPr>
        </p:pic>
      </p:grpSp>
      <p:sp>
        <p:nvSpPr>
          <p:cNvPr id="3316" name="Google Shape;3316;p117"/>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404040"/>
              </a:buClr>
              <a:buSzPts val="2000"/>
              <a:buFont typeface="Calibri"/>
              <a:buNone/>
            </a:pPr>
            <a:r>
              <a:rPr b="1" i="1" lang="en-US" sz="2000" u="none" cap="none" strike="noStrike">
                <a:solidFill>
                  <a:srgbClr val="404040"/>
                </a:solidFill>
                <a:latin typeface="Calibri"/>
                <a:ea typeface="Calibri"/>
                <a:cs typeface="Calibri"/>
                <a:sym typeface="Calibri"/>
              </a:rPr>
              <a:t>Solution Preview</a:t>
            </a:r>
            <a:endParaRPr b="0" i="0" sz="2000" u="none" cap="none" strike="noStrike">
              <a:solidFill>
                <a:srgbClr val="000000"/>
              </a:solidFill>
              <a:latin typeface="Calibri"/>
              <a:ea typeface="Calibri"/>
              <a:cs typeface="Calibri"/>
              <a:sym typeface="Calibri"/>
            </a:endParaRPr>
          </a:p>
        </p:txBody>
      </p:sp>
      <p:sp>
        <p:nvSpPr>
          <p:cNvPr id="3317" name="Google Shape;3317;p117"/>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18" name="Google Shape;3318;p117"/>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319" name="Google Shape;3319;p117"/>
          <p:cNvGrpSpPr/>
          <p:nvPr/>
        </p:nvGrpSpPr>
        <p:grpSpPr>
          <a:xfrm>
            <a:off x="7312152" y="2075688"/>
            <a:ext cx="3307079" cy="1109472"/>
            <a:chOff x="7312152" y="2075688"/>
            <a:chExt cx="3307079" cy="1109472"/>
          </a:xfrm>
        </p:grpSpPr>
        <p:pic>
          <p:nvPicPr>
            <p:cNvPr id="3320" name="Google Shape;3320;p117"/>
            <p:cNvPicPr preferRelativeResize="0"/>
            <p:nvPr/>
          </p:nvPicPr>
          <p:blipFill rotWithShape="1">
            <a:blip r:embed="rId8">
              <a:alphaModFix/>
            </a:blip>
            <a:srcRect b="0" l="0" r="0" t="0"/>
            <a:stretch/>
          </p:blipFill>
          <p:spPr>
            <a:xfrm>
              <a:off x="7312152" y="2075688"/>
              <a:ext cx="3307079" cy="1109472"/>
            </a:xfrm>
            <a:prstGeom prst="rect">
              <a:avLst/>
            </a:prstGeom>
            <a:noFill/>
            <a:ln>
              <a:noFill/>
            </a:ln>
          </p:spPr>
        </p:pic>
        <p:pic>
          <p:nvPicPr>
            <p:cNvPr id="3321" name="Google Shape;3321;p117"/>
            <p:cNvPicPr preferRelativeResize="0"/>
            <p:nvPr/>
          </p:nvPicPr>
          <p:blipFill rotWithShape="1">
            <a:blip r:embed="rId9">
              <a:alphaModFix/>
            </a:blip>
            <a:srcRect b="0" l="0" r="0" t="0"/>
            <a:stretch/>
          </p:blipFill>
          <p:spPr>
            <a:xfrm>
              <a:off x="7338777" y="2102533"/>
              <a:ext cx="3200563" cy="1002463"/>
            </a:xfrm>
            <a:prstGeom prst="rect">
              <a:avLst/>
            </a:prstGeom>
            <a:noFill/>
            <a:ln>
              <a:noFill/>
            </a:ln>
          </p:spPr>
        </p:pic>
      </p:grpSp>
      <p:grpSp>
        <p:nvGrpSpPr>
          <p:cNvPr id="3322" name="Google Shape;3322;p117"/>
          <p:cNvGrpSpPr/>
          <p:nvPr/>
        </p:nvGrpSpPr>
        <p:grpSpPr>
          <a:xfrm>
            <a:off x="7303007" y="3410711"/>
            <a:ext cx="3316224" cy="2051303"/>
            <a:chOff x="7303007" y="3410711"/>
            <a:chExt cx="3316224" cy="2051303"/>
          </a:xfrm>
        </p:grpSpPr>
        <p:pic>
          <p:nvPicPr>
            <p:cNvPr id="3323" name="Google Shape;3323;p117"/>
            <p:cNvPicPr preferRelativeResize="0"/>
            <p:nvPr/>
          </p:nvPicPr>
          <p:blipFill rotWithShape="1">
            <a:blip r:embed="rId10">
              <a:alphaModFix/>
            </a:blip>
            <a:srcRect b="0" l="0" r="0" t="0"/>
            <a:stretch/>
          </p:blipFill>
          <p:spPr>
            <a:xfrm>
              <a:off x="7303007" y="3410711"/>
              <a:ext cx="3316224" cy="2051303"/>
            </a:xfrm>
            <a:prstGeom prst="rect">
              <a:avLst/>
            </a:prstGeom>
            <a:noFill/>
            <a:ln>
              <a:noFill/>
            </a:ln>
          </p:spPr>
        </p:pic>
        <p:pic>
          <p:nvPicPr>
            <p:cNvPr id="3324" name="Google Shape;3324;p117"/>
            <p:cNvPicPr preferRelativeResize="0"/>
            <p:nvPr/>
          </p:nvPicPr>
          <p:blipFill rotWithShape="1">
            <a:blip r:embed="rId11">
              <a:alphaModFix/>
            </a:blip>
            <a:srcRect b="0" l="0" r="0" t="0"/>
            <a:stretch/>
          </p:blipFill>
          <p:spPr>
            <a:xfrm>
              <a:off x="7326937" y="3436052"/>
              <a:ext cx="3212405" cy="1947773"/>
            </a:xfrm>
            <a:prstGeom prst="rect">
              <a:avLst/>
            </a:prstGeom>
            <a:noFill/>
            <a:ln>
              <a:noFill/>
            </a:ln>
          </p:spPr>
        </p:pic>
      </p:grpSp>
      <p:grpSp>
        <p:nvGrpSpPr>
          <p:cNvPr id="3325" name="Google Shape;3325;p117"/>
          <p:cNvGrpSpPr/>
          <p:nvPr/>
        </p:nvGrpSpPr>
        <p:grpSpPr>
          <a:xfrm>
            <a:off x="11458578" y="174170"/>
            <a:ext cx="548640" cy="548640"/>
            <a:chOff x="11458578" y="174170"/>
            <a:chExt cx="548640" cy="548640"/>
          </a:xfrm>
        </p:grpSpPr>
        <p:sp>
          <p:nvSpPr>
            <p:cNvPr id="3326" name="Google Shape;3326;p117"/>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27" name="Google Shape;3327;p117"/>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328" name="Google Shape;3328;p117"/>
            <p:cNvPicPr preferRelativeResize="0"/>
            <p:nvPr/>
          </p:nvPicPr>
          <p:blipFill rotWithShape="1">
            <a:blip r:embed="rId12">
              <a:alphaModFix/>
            </a:blip>
            <a:srcRect b="0" l="0" r="0" t="0"/>
            <a:stretch/>
          </p:blipFill>
          <p:spPr>
            <a:xfrm>
              <a:off x="11536680" y="252984"/>
              <a:ext cx="387096" cy="387096"/>
            </a:xfrm>
            <a:prstGeom prst="rect">
              <a:avLst/>
            </a:prstGeom>
            <a:noFill/>
            <a:ln>
              <a:noFill/>
            </a:ln>
          </p:spPr>
        </p:pic>
      </p:grpSp>
      <p:sp>
        <p:nvSpPr>
          <p:cNvPr id="3329" name="Google Shape;3329;p117"/>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Clr>
                <a:schemeClr val="dk1"/>
              </a:buClr>
              <a:buSzPts val="2550"/>
              <a:buFont typeface="Calibri"/>
              <a:buNone/>
            </a:pPr>
            <a:r>
              <a:t/>
            </a:r>
            <a:endParaRPr b="0" i="0" sz="2550" u="none" cap="none" strike="noStrike">
              <a:solidFill>
                <a:srgbClr val="000000"/>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Clr>
                <a:srgbClr val="404040"/>
              </a:buClr>
              <a:buSzPts val="1600"/>
              <a:buFont typeface="Calibri"/>
              <a:buNone/>
            </a:pPr>
            <a:r>
              <a:rPr b="1" i="0" lang="en-US" sz="1600" u="none" cap="none" strike="noStrike">
                <a:solidFill>
                  <a:srgbClr val="404040"/>
                </a:solidFill>
                <a:latin typeface="Calibri"/>
                <a:ea typeface="Calibri"/>
                <a:cs typeface="Calibri"/>
                <a:sym typeface="Calibri"/>
              </a:rPr>
              <a:t>NEW MESSAGE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1750"/>
              <a:buFont typeface="Calibri"/>
              <a:buNone/>
            </a:pPr>
            <a:r>
              <a:t/>
            </a:r>
            <a:endParaRPr b="0" i="0" sz="1750" u="none" cap="none" strike="noStrike">
              <a:solidFill>
                <a:srgbClr val="000000"/>
              </a:solidFill>
              <a:latin typeface="Calibri"/>
              <a:ea typeface="Calibri"/>
              <a:cs typeface="Calibri"/>
              <a:sym typeface="Calibri"/>
            </a:endParaRPr>
          </a:p>
          <a:p>
            <a:pPr indent="0" lvl="0" marL="167767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From: </a:t>
            </a:r>
            <a:r>
              <a:rPr b="1" i="0" lang="en-US" sz="1400" u="none" cap="none" strike="noStrike">
                <a:solidFill>
                  <a:srgbClr val="404040"/>
                </a:solidFill>
                <a:latin typeface="Calibri"/>
                <a:ea typeface="Calibri"/>
                <a:cs typeface="Calibri"/>
                <a:sym typeface="Calibri"/>
              </a:rPr>
              <a:t>Dianne A. Xu </a:t>
            </a:r>
            <a:r>
              <a:rPr b="0" i="1" lang="en-US" sz="1400" u="none" cap="none" strike="noStrike">
                <a:solidFill>
                  <a:srgbClr val="404040"/>
                </a:solidFill>
                <a:latin typeface="Calibri"/>
                <a:ea typeface="Calibri"/>
                <a:cs typeface="Calibri"/>
                <a:sym typeface="Calibri"/>
              </a:rPr>
              <a:t>(Senior Analyst)</a:t>
            </a:r>
            <a:endParaRPr b="0" i="0" sz="1400" u="none" cap="none" strike="noStrike">
              <a:solidFill>
                <a:srgbClr val="000000"/>
              </a:solidFill>
              <a:latin typeface="Calibri"/>
              <a:ea typeface="Calibri"/>
              <a:cs typeface="Calibri"/>
              <a:sym typeface="Calibri"/>
            </a:endParaRPr>
          </a:p>
          <a:p>
            <a:pPr indent="0" lvl="0" marL="1677670" marR="0" rtl="0" algn="l">
              <a:lnSpc>
                <a:spcPct val="100000"/>
              </a:lnSpc>
              <a:spcBef>
                <a:spcPts val="6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Subject: </a:t>
            </a:r>
            <a:r>
              <a:rPr b="1" i="0" lang="en-US" sz="1400" u="none" cap="none" strike="noStrike">
                <a:solidFill>
                  <a:srgbClr val="404040"/>
                </a:solidFill>
                <a:latin typeface="Calibri"/>
                <a:ea typeface="Calibri"/>
                <a:cs typeface="Calibri"/>
                <a:sym typeface="Calibri"/>
              </a:rPr>
              <a:t>Help with a few measures</a:t>
            </a:r>
            <a:endParaRPr b="0" i="0" sz="1400" u="none" cap="none" strike="noStrike">
              <a:solidFill>
                <a:srgbClr val="000000"/>
              </a:solidFill>
              <a:latin typeface="Calibri"/>
              <a:ea typeface="Calibri"/>
              <a:cs typeface="Calibri"/>
              <a:sym typeface="Calibri"/>
            </a:endParaRPr>
          </a:p>
        </p:txBody>
      </p:sp>
      <p:sp>
        <p:nvSpPr>
          <p:cNvPr id="3330" name="Google Shape;3330;p117"/>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Hey there, excited to start working with you!</a:t>
            </a:r>
            <a:endParaRPr b="0" i="0" sz="1400" u="none" cap="none" strike="noStrike">
              <a:solidFill>
                <a:srgbClr val="000000"/>
              </a:solidFill>
              <a:latin typeface="Calibri"/>
              <a:ea typeface="Calibri"/>
              <a:cs typeface="Calibri"/>
              <a:sym typeface="Calibri"/>
            </a:endParaRPr>
          </a:p>
          <a:p>
            <a:pPr indent="0" lvl="0" marL="182245" marR="233679" rtl="0" algn="l">
              <a:lnSpc>
                <a:spcPct val="101400"/>
              </a:lnSpc>
              <a:spcBef>
                <a:spcPts val="117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I’ll need to pull some high-level metrics from our model to share  with leadership, and I could use some help with the calculations.</a:t>
            </a:r>
            <a:endParaRPr b="0" i="0" sz="1400" u="none" cap="none" strike="noStrike">
              <a:solidFill>
                <a:srgbClr val="000000"/>
              </a:solidFill>
              <a:latin typeface="Calibri"/>
              <a:ea typeface="Calibri"/>
              <a:cs typeface="Calibri"/>
              <a:sym typeface="Calibri"/>
            </a:endParaRPr>
          </a:p>
          <a:p>
            <a:pPr indent="0" lvl="0" marL="182245" marR="236220" rtl="0" algn="l">
              <a:lnSpc>
                <a:spcPct val="99000"/>
              </a:lnSpc>
              <a:spcBef>
                <a:spcPts val="124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For now, could you please create one measure to calculate the  total number of distinct customers, and a second measure that  we can use to calculate return rate (quantity returned / quantity  sold)? Thank you!</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-Dianne</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34" name="Shape 3334"/>
        <p:cNvGrpSpPr/>
        <p:nvPr/>
      </p:nvGrpSpPr>
      <p:grpSpPr>
        <a:xfrm>
          <a:off x="0" y="0"/>
          <a:ext cx="0" cy="0"/>
          <a:chOff x="0" y="0"/>
          <a:chExt cx="0" cy="0"/>
        </a:xfrm>
      </p:grpSpPr>
      <p:pic>
        <p:nvPicPr>
          <p:cNvPr id="3335" name="Google Shape;3335;p118"/>
          <p:cNvPicPr preferRelativeResize="0"/>
          <p:nvPr/>
        </p:nvPicPr>
        <p:blipFill rotWithShape="1">
          <a:blip r:embed="rId3">
            <a:alphaModFix/>
          </a:blip>
          <a:srcRect b="0" l="0" r="0" t="0"/>
          <a:stretch/>
        </p:blipFill>
        <p:spPr>
          <a:xfrm>
            <a:off x="505968" y="1319783"/>
            <a:ext cx="1831848" cy="771144"/>
          </a:xfrm>
          <a:prstGeom prst="rect">
            <a:avLst/>
          </a:prstGeom>
          <a:noFill/>
          <a:ln>
            <a:noFill/>
          </a:ln>
        </p:spPr>
      </p:pic>
      <p:sp>
        <p:nvSpPr>
          <p:cNvPr id="3336" name="Google Shape;3336;p118"/>
          <p:cNvSpPr txBox="1"/>
          <p:nvPr/>
        </p:nvSpPr>
        <p:spPr>
          <a:xfrm>
            <a:off x="1306460" y="1512315"/>
            <a:ext cx="22860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IF</a:t>
            </a:r>
            <a:endParaRPr b="0" i="0" sz="2200" u="none" cap="none" strike="noStrike">
              <a:solidFill>
                <a:srgbClr val="000000"/>
              </a:solidFill>
              <a:latin typeface="Calibri"/>
              <a:ea typeface="Calibri"/>
              <a:cs typeface="Calibri"/>
              <a:sym typeface="Calibri"/>
            </a:endParaRPr>
          </a:p>
        </p:txBody>
      </p:sp>
      <p:pic>
        <p:nvPicPr>
          <p:cNvPr id="3337" name="Google Shape;3337;p118"/>
          <p:cNvPicPr preferRelativeResize="0"/>
          <p:nvPr/>
        </p:nvPicPr>
        <p:blipFill rotWithShape="1">
          <a:blip r:embed="rId4">
            <a:alphaModFix/>
          </a:blip>
          <a:srcRect b="0" l="0" r="0" t="0"/>
          <a:stretch/>
        </p:blipFill>
        <p:spPr>
          <a:xfrm>
            <a:off x="505968" y="5428488"/>
            <a:ext cx="1831848" cy="771144"/>
          </a:xfrm>
          <a:prstGeom prst="rect">
            <a:avLst/>
          </a:prstGeom>
          <a:noFill/>
          <a:ln>
            <a:noFill/>
          </a:ln>
        </p:spPr>
      </p:pic>
      <p:sp>
        <p:nvSpPr>
          <p:cNvPr id="3338" name="Google Shape;3338;p118"/>
          <p:cNvSpPr txBox="1"/>
          <p:nvPr/>
        </p:nvSpPr>
        <p:spPr>
          <a:xfrm>
            <a:off x="1235021" y="5621020"/>
            <a:ext cx="37211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OR</a:t>
            </a:r>
            <a:endParaRPr b="0" i="0" sz="2200" u="none" cap="none" strike="noStrike">
              <a:solidFill>
                <a:srgbClr val="000000"/>
              </a:solidFill>
              <a:latin typeface="Calibri"/>
              <a:ea typeface="Calibri"/>
              <a:cs typeface="Calibri"/>
              <a:sym typeface="Calibri"/>
            </a:endParaRPr>
          </a:p>
        </p:txBody>
      </p:sp>
      <p:pic>
        <p:nvPicPr>
          <p:cNvPr id="3339" name="Google Shape;3339;p118"/>
          <p:cNvPicPr preferRelativeResize="0"/>
          <p:nvPr/>
        </p:nvPicPr>
        <p:blipFill rotWithShape="1">
          <a:blip r:embed="rId5">
            <a:alphaModFix/>
          </a:blip>
          <a:srcRect b="0" l="0" r="0" t="0"/>
          <a:stretch/>
        </p:blipFill>
        <p:spPr>
          <a:xfrm>
            <a:off x="505968" y="3371088"/>
            <a:ext cx="1831848" cy="771144"/>
          </a:xfrm>
          <a:prstGeom prst="rect">
            <a:avLst/>
          </a:prstGeom>
          <a:noFill/>
          <a:ln>
            <a:noFill/>
          </a:ln>
        </p:spPr>
      </p:pic>
      <p:sp>
        <p:nvSpPr>
          <p:cNvPr id="3340" name="Google Shape;3340;p118"/>
          <p:cNvSpPr txBox="1"/>
          <p:nvPr/>
        </p:nvSpPr>
        <p:spPr>
          <a:xfrm>
            <a:off x="950985" y="3563620"/>
            <a:ext cx="93980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SWITCH</a:t>
            </a:r>
            <a:endParaRPr b="0" i="0" sz="2200" u="none" cap="none" strike="noStrike">
              <a:solidFill>
                <a:srgbClr val="000000"/>
              </a:solidFill>
              <a:latin typeface="Calibri"/>
              <a:ea typeface="Calibri"/>
              <a:cs typeface="Calibri"/>
              <a:sym typeface="Calibri"/>
            </a:endParaRPr>
          </a:p>
        </p:txBody>
      </p:sp>
      <p:pic>
        <p:nvPicPr>
          <p:cNvPr id="3341" name="Google Shape;3341;p118"/>
          <p:cNvPicPr preferRelativeResize="0"/>
          <p:nvPr/>
        </p:nvPicPr>
        <p:blipFill rotWithShape="1">
          <a:blip r:embed="rId6">
            <a:alphaModFix/>
          </a:blip>
          <a:srcRect b="0" l="0" r="0" t="0"/>
          <a:stretch/>
        </p:blipFill>
        <p:spPr>
          <a:xfrm>
            <a:off x="505968" y="4401311"/>
            <a:ext cx="1831848" cy="771144"/>
          </a:xfrm>
          <a:prstGeom prst="rect">
            <a:avLst/>
          </a:prstGeom>
          <a:noFill/>
          <a:ln>
            <a:noFill/>
          </a:ln>
        </p:spPr>
      </p:pic>
      <p:sp>
        <p:nvSpPr>
          <p:cNvPr id="3342" name="Google Shape;3342;p118"/>
          <p:cNvSpPr txBox="1"/>
          <p:nvPr/>
        </p:nvSpPr>
        <p:spPr>
          <a:xfrm>
            <a:off x="1142944" y="4593844"/>
            <a:ext cx="55562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AND</a:t>
            </a:r>
            <a:endParaRPr b="0" i="0" sz="2200" u="none" cap="none" strike="noStrike">
              <a:solidFill>
                <a:srgbClr val="000000"/>
              </a:solidFill>
              <a:latin typeface="Calibri"/>
              <a:ea typeface="Calibri"/>
              <a:cs typeface="Calibri"/>
              <a:sym typeface="Calibri"/>
            </a:endParaRPr>
          </a:p>
        </p:txBody>
      </p:sp>
      <p:pic>
        <p:nvPicPr>
          <p:cNvPr id="3343" name="Google Shape;3343;p118"/>
          <p:cNvPicPr preferRelativeResize="0"/>
          <p:nvPr/>
        </p:nvPicPr>
        <p:blipFill rotWithShape="1">
          <a:blip r:embed="rId7">
            <a:alphaModFix/>
          </a:blip>
          <a:srcRect b="0" l="0" r="0" t="0"/>
          <a:stretch/>
        </p:blipFill>
        <p:spPr>
          <a:xfrm>
            <a:off x="505968" y="2343911"/>
            <a:ext cx="1831848" cy="771144"/>
          </a:xfrm>
          <a:prstGeom prst="rect">
            <a:avLst/>
          </a:prstGeom>
          <a:noFill/>
          <a:ln>
            <a:noFill/>
          </a:ln>
        </p:spPr>
      </p:pic>
      <p:sp>
        <p:nvSpPr>
          <p:cNvPr id="3344" name="Google Shape;3344;p118"/>
          <p:cNvSpPr txBox="1"/>
          <p:nvPr/>
        </p:nvSpPr>
        <p:spPr>
          <a:xfrm>
            <a:off x="909359" y="2536444"/>
            <a:ext cx="102298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IFERROR</a:t>
            </a:r>
            <a:endParaRPr b="0" i="0" sz="2200" u="none" cap="none" strike="noStrike">
              <a:solidFill>
                <a:srgbClr val="000000"/>
              </a:solidFill>
              <a:latin typeface="Calibri"/>
              <a:ea typeface="Calibri"/>
              <a:cs typeface="Calibri"/>
              <a:sym typeface="Calibri"/>
            </a:endParaRPr>
          </a:p>
        </p:txBody>
      </p:sp>
      <p:sp>
        <p:nvSpPr>
          <p:cNvPr id="3345" name="Google Shape;3345;p118"/>
          <p:cNvSpPr txBox="1"/>
          <p:nvPr>
            <p:ph type="title"/>
          </p:nvPr>
        </p:nvSpPr>
        <p:spPr>
          <a:xfrm>
            <a:off x="3828192" y="242315"/>
            <a:ext cx="453580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BASIC LOGICAL FUNCTIONS</a:t>
            </a:r>
            <a:endParaRPr/>
          </a:p>
        </p:txBody>
      </p:sp>
      <p:pic>
        <p:nvPicPr>
          <p:cNvPr id="3346" name="Google Shape;3346;p118"/>
          <p:cNvPicPr preferRelativeResize="0"/>
          <p:nvPr/>
        </p:nvPicPr>
        <p:blipFill rotWithShape="1">
          <a:blip r:embed="rId8">
            <a:alphaModFix/>
          </a:blip>
          <a:srcRect b="0" l="0" r="0" t="0"/>
          <a:stretch/>
        </p:blipFill>
        <p:spPr>
          <a:xfrm>
            <a:off x="0" y="806332"/>
            <a:ext cx="12192000" cy="45720"/>
          </a:xfrm>
          <a:prstGeom prst="rect">
            <a:avLst/>
          </a:prstGeom>
          <a:noFill/>
          <a:ln>
            <a:noFill/>
          </a:ln>
        </p:spPr>
      </p:pic>
      <p:sp>
        <p:nvSpPr>
          <p:cNvPr id="3347" name="Google Shape;3347;p118"/>
          <p:cNvSpPr txBox="1"/>
          <p:nvPr/>
        </p:nvSpPr>
        <p:spPr>
          <a:xfrm>
            <a:off x="5947204" y="1494028"/>
            <a:ext cx="491109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IF</a:t>
            </a:r>
            <a:r>
              <a:rPr b="0" i="0" lang="en-US" sz="2200" u="none" cap="none" strike="noStrike">
                <a:solidFill>
                  <a:srgbClr val="262626"/>
                </a:solidFill>
                <a:latin typeface="Calibri"/>
                <a:ea typeface="Calibri"/>
                <a:cs typeface="Calibri"/>
                <a:sym typeface="Calibri"/>
              </a:rPr>
              <a:t>(LogicalTest, ResultIfTrue, </a:t>
            </a:r>
            <a:r>
              <a:rPr b="0" i="1" lang="en-US" sz="2200" u="none" cap="none" strike="noStrike">
                <a:solidFill>
                  <a:srgbClr val="A6A6A6"/>
                </a:solidFill>
                <a:latin typeface="Calibri"/>
                <a:ea typeface="Calibri"/>
                <a:cs typeface="Calibri"/>
                <a:sym typeface="Calibri"/>
              </a:rPr>
              <a:t>[ResultIfFalse]</a:t>
            </a:r>
            <a:r>
              <a:rPr b="0" i="0" lang="en-US" sz="2200" u="none" cap="none" strike="noStrike">
                <a:solidFill>
                  <a:srgbClr val="262626"/>
                </a:solidFill>
                <a:latin typeface="Calibri"/>
                <a:ea typeface="Calibri"/>
                <a:cs typeface="Calibri"/>
                <a:sym typeface="Calibri"/>
              </a:rPr>
              <a:t>)</a:t>
            </a:r>
            <a:endParaRPr b="0" i="0" sz="2200" u="none" cap="none" strike="noStrike">
              <a:solidFill>
                <a:srgbClr val="000000"/>
              </a:solidFill>
              <a:latin typeface="Calibri"/>
              <a:ea typeface="Calibri"/>
              <a:cs typeface="Calibri"/>
              <a:sym typeface="Calibri"/>
            </a:endParaRPr>
          </a:p>
        </p:txBody>
      </p:sp>
      <p:pic>
        <p:nvPicPr>
          <p:cNvPr id="3348" name="Google Shape;3348;p118"/>
          <p:cNvPicPr preferRelativeResize="0"/>
          <p:nvPr/>
        </p:nvPicPr>
        <p:blipFill rotWithShape="1">
          <a:blip r:embed="rId9">
            <a:alphaModFix/>
          </a:blip>
          <a:srcRect b="0" l="0" r="0" t="0"/>
          <a:stretch/>
        </p:blipFill>
        <p:spPr>
          <a:xfrm>
            <a:off x="2496311" y="1319783"/>
            <a:ext cx="3374136" cy="771144"/>
          </a:xfrm>
          <a:prstGeom prst="rect">
            <a:avLst/>
          </a:prstGeom>
          <a:noFill/>
          <a:ln>
            <a:noFill/>
          </a:ln>
        </p:spPr>
      </p:pic>
      <p:sp>
        <p:nvSpPr>
          <p:cNvPr id="3349" name="Google Shape;3349;p118"/>
          <p:cNvSpPr txBox="1"/>
          <p:nvPr/>
        </p:nvSpPr>
        <p:spPr>
          <a:xfrm>
            <a:off x="2587420" y="1382776"/>
            <a:ext cx="3190875" cy="619760"/>
          </a:xfrm>
          <a:prstGeom prst="rect">
            <a:avLst/>
          </a:prstGeom>
          <a:noFill/>
          <a:ln>
            <a:noFill/>
          </a:ln>
        </p:spPr>
        <p:txBody>
          <a:bodyPr anchorCtr="0" anchor="t" bIns="0" lIns="0" spcFirstLastPara="1" rIns="0" wrap="square" tIns="12700">
            <a:spAutoFit/>
          </a:bodyPr>
          <a:lstStyle/>
          <a:p>
            <a:pPr indent="-1270" lvl="0" marL="12700" marR="5080" rtl="0" algn="ctr">
              <a:lnSpc>
                <a:spcPct val="100000"/>
              </a:lnSpc>
              <a:spcBef>
                <a:spcPts val="0"/>
              </a:spcBef>
              <a:spcAft>
                <a:spcPts val="0"/>
              </a:spcAft>
              <a:buClr>
                <a:srgbClr val="404040"/>
              </a:buClr>
              <a:buSzPts val="1300"/>
              <a:buFont typeface="Calibri"/>
              <a:buNone/>
            </a:pPr>
            <a:r>
              <a:rPr b="0" i="0" lang="en-US" sz="1300" u="none" cap="none" strike="noStrike">
                <a:solidFill>
                  <a:srgbClr val="404040"/>
                </a:solidFill>
                <a:latin typeface="Calibri"/>
                <a:ea typeface="Calibri"/>
                <a:cs typeface="Calibri"/>
                <a:sym typeface="Calibri"/>
              </a:rPr>
              <a:t>Checks if a given condition is met and returns  one value if the condition is TRUE, and another  if the condition is FALSE</a:t>
            </a:r>
            <a:endParaRPr b="0" i="0" sz="1300" u="none" cap="none" strike="noStrike">
              <a:solidFill>
                <a:srgbClr val="000000"/>
              </a:solidFill>
              <a:latin typeface="Calibri"/>
              <a:ea typeface="Calibri"/>
              <a:cs typeface="Calibri"/>
              <a:sym typeface="Calibri"/>
            </a:endParaRPr>
          </a:p>
        </p:txBody>
      </p:sp>
      <p:pic>
        <p:nvPicPr>
          <p:cNvPr id="3350" name="Google Shape;3350;p118"/>
          <p:cNvPicPr preferRelativeResize="0"/>
          <p:nvPr/>
        </p:nvPicPr>
        <p:blipFill rotWithShape="1">
          <a:blip r:embed="rId10">
            <a:alphaModFix/>
          </a:blip>
          <a:srcRect b="0" l="0" r="0" t="0"/>
          <a:stretch/>
        </p:blipFill>
        <p:spPr>
          <a:xfrm>
            <a:off x="2496311" y="4401311"/>
            <a:ext cx="3374136" cy="771144"/>
          </a:xfrm>
          <a:prstGeom prst="rect">
            <a:avLst/>
          </a:prstGeom>
          <a:noFill/>
          <a:ln>
            <a:noFill/>
          </a:ln>
        </p:spPr>
      </p:pic>
      <p:sp>
        <p:nvSpPr>
          <p:cNvPr id="3351" name="Google Shape;3351;p118"/>
          <p:cNvSpPr txBox="1"/>
          <p:nvPr/>
        </p:nvSpPr>
        <p:spPr>
          <a:xfrm>
            <a:off x="2661937" y="4564888"/>
            <a:ext cx="3041015" cy="424815"/>
          </a:xfrm>
          <a:prstGeom prst="rect">
            <a:avLst/>
          </a:prstGeom>
          <a:noFill/>
          <a:ln>
            <a:noFill/>
          </a:ln>
        </p:spPr>
        <p:txBody>
          <a:bodyPr anchorCtr="0" anchor="t" bIns="0" lIns="0" spcFirstLastPara="1" rIns="0" wrap="square" tIns="9525">
            <a:spAutoFit/>
          </a:bodyPr>
          <a:lstStyle/>
          <a:p>
            <a:pPr indent="-244475" lvl="0" marL="256540" marR="5080" rtl="0" algn="l">
              <a:lnSpc>
                <a:spcPct val="101499"/>
              </a:lnSpc>
              <a:spcBef>
                <a:spcPts val="0"/>
              </a:spcBef>
              <a:spcAft>
                <a:spcPts val="0"/>
              </a:spcAft>
              <a:buClr>
                <a:srgbClr val="404040"/>
              </a:buClr>
              <a:buSzPts val="1300"/>
              <a:buFont typeface="Calibri"/>
              <a:buNone/>
            </a:pPr>
            <a:r>
              <a:rPr b="0" i="0" lang="en-US" sz="1300" u="none" cap="none" strike="noStrike">
                <a:solidFill>
                  <a:srgbClr val="404040"/>
                </a:solidFill>
                <a:latin typeface="Calibri"/>
                <a:ea typeface="Calibri"/>
                <a:cs typeface="Calibri"/>
                <a:sym typeface="Calibri"/>
              </a:rPr>
              <a:t>Checks whether both arguments are TRUE to  return TRUE, otherwise returns FALSE</a:t>
            </a:r>
            <a:endParaRPr b="0" i="0" sz="1300" u="none" cap="none" strike="noStrike">
              <a:solidFill>
                <a:srgbClr val="000000"/>
              </a:solidFill>
              <a:latin typeface="Calibri"/>
              <a:ea typeface="Calibri"/>
              <a:cs typeface="Calibri"/>
              <a:sym typeface="Calibri"/>
            </a:endParaRPr>
          </a:p>
        </p:txBody>
      </p:sp>
      <p:sp>
        <p:nvSpPr>
          <p:cNvPr id="3352" name="Google Shape;3352;p118"/>
          <p:cNvSpPr txBox="1"/>
          <p:nvPr/>
        </p:nvSpPr>
        <p:spPr>
          <a:xfrm>
            <a:off x="5947204" y="4569460"/>
            <a:ext cx="281114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AND</a:t>
            </a:r>
            <a:r>
              <a:rPr b="0" i="0" lang="en-US" sz="2200" u="none" cap="none" strike="noStrike">
                <a:solidFill>
                  <a:srgbClr val="262626"/>
                </a:solidFill>
                <a:latin typeface="Calibri"/>
                <a:ea typeface="Calibri"/>
                <a:cs typeface="Calibri"/>
                <a:sym typeface="Calibri"/>
              </a:rPr>
              <a:t>(Logical1, Logical2)</a:t>
            </a:r>
            <a:endParaRPr b="0" i="0" sz="2200" u="none" cap="none" strike="noStrike">
              <a:solidFill>
                <a:srgbClr val="000000"/>
              </a:solidFill>
              <a:latin typeface="Calibri"/>
              <a:ea typeface="Calibri"/>
              <a:cs typeface="Calibri"/>
              <a:sym typeface="Calibri"/>
            </a:endParaRPr>
          </a:p>
        </p:txBody>
      </p:sp>
      <p:pic>
        <p:nvPicPr>
          <p:cNvPr id="3353" name="Google Shape;3353;p118"/>
          <p:cNvPicPr preferRelativeResize="0"/>
          <p:nvPr/>
        </p:nvPicPr>
        <p:blipFill rotWithShape="1">
          <a:blip r:embed="rId11">
            <a:alphaModFix/>
          </a:blip>
          <a:srcRect b="0" l="0" r="0" t="0"/>
          <a:stretch/>
        </p:blipFill>
        <p:spPr>
          <a:xfrm>
            <a:off x="2496311" y="5431535"/>
            <a:ext cx="3374136" cy="765047"/>
          </a:xfrm>
          <a:prstGeom prst="rect">
            <a:avLst/>
          </a:prstGeom>
          <a:noFill/>
          <a:ln>
            <a:noFill/>
          </a:ln>
        </p:spPr>
      </p:pic>
      <p:sp>
        <p:nvSpPr>
          <p:cNvPr id="3354" name="Google Shape;3354;p118"/>
          <p:cNvSpPr txBox="1"/>
          <p:nvPr/>
        </p:nvSpPr>
        <p:spPr>
          <a:xfrm>
            <a:off x="2790968" y="5589016"/>
            <a:ext cx="2783205" cy="427990"/>
          </a:xfrm>
          <a:prstGeom prst="rect">
            <a:avLst/>
          </a:prstGeom>
          <a:noFill/>
          <a:ln>
            <a:noFill/>
          </a:ln>
        </p:spPr>
        <p:txBody>
          <a:bodyPr anchorCtr="0" anchor="t" bIns="0" lIns="0" spcFirstLastPara="1" rIns="0" wrap="square" tIns="6350">
            <a:spAutoFit/>
          </a:bodyPr>
          <a:lstStyle/>
          <a:p>
            <a:pPr indent="-115570" lvl="0" marL="127635" marR="5080" rtl="0" algn="l">
              <a:lnSpc>
                <a:spcPct val="103099"/>
              </a:lnSpc>
              <a:spcBef>
                <a:spcPts val="0"/>
              </a:spcBef>
              <a:spcAft>
                <a:spcPts val="0"/>
              </a:spcAft>
              <a:buClr>
                <a:srgbClr val="404040"/>
              </a:buClr>
              <a:buSzPts val="1300"/>
              <a:buFont typeface="Calibri"/>
              <a:buNone/>
            </a:pPr>
            <a:r>
              <a:rPr b="0" i="0" lang="en-US" sz="1300" u="none" cap="none" strike="noStrike">
                <a:solidFill>
                  <a:srgbClr val="404040"/>
                </a:solidFill>
                <a:latin typeface="Calibri"/>
                <a:ea typeface="Calibri"/>
                <a:cs typeface="Calibri"/>
                <a:sym typeface="Calibri"/>
              </a:rPr>
              <a:t>Checks whether any argument is TRUE to  return TRUE, otherwise returns FALSE</a:t>
            </a:r>
            <a:endParaRPr b="0" i="0" sz="1300" u="none" cap="none" strike="noStrike">
              <a:solidFill>
                <a:srgbClr val="000000"/>
              </a:solidFill>
              <a:latin typeface="Calibri"/>
              <a:ea typeface="Calibri"/>
              <a:cs typeface="Calibri"/>
              <a:sym typeface="Calibri"/>
            </a:endParaRPr>
          </a:p>
        </p:txBody>
      </p:sp>
      <p:pic>
        <p:nvPicPr>
          <p:cNvPr id="3355" name="Google Shape;3355;p118"/>
          <p:cNvPicPr preferRelativeResize="0"/>
          <p:nvPr/>
        </p:nvPicPr>
        <p:blipFill rotWithShape="1">
          <a:blip r:embed="rId12">
            <a:alphaModFix/>
          </a:blip>
          <a:srcRect b="0" l="0" r="0" t="0"/>
          <a:stretch/>
        </p:blipFill>
        <p:spPr>
          <a:xfrm>
            <a:off x="2496311" y="2343911"/>
            <a:ext cx="3374136" cy="771144"/>
          </a:xfrm>
          <a:prstGeom prst="rect">
            <a:avLst/>
          </a:prstGeom>
          <a:noFill/>
          <a:ln>
            <a:noFill/>
          </a:ln>
        </p:spPr>
      </p:pic>
      <p:sp>
        <p:nvSpPr>
          <p:cNvPr id="3356" name="Google Shape;3356;p118"/>
          <p:cNvSpPr txBox="1"/>
          <p:nvPr/>
        </p:nvSpPr>
        <p:spPr>
          <a:xfrm>
            <a:off x="2583831" y="2406903"/>
            <a:ext cx="3197225" cy="619760"/>
          </a:xfrm>
          <a:prstGeom prst="rect">
            <a:avLst/>
          </a:prstGeom>
          <a:noFill/>
          <a:ln>
            <a:noFill/>
          </a:ln>
        </p:spPr>
        <p:txBody>
          <a:bodyPr anchorCtr="0" anchor="t" bIns="0" lIns="0" spcFirstLastPara="1" rIns="0" wrap="square" tIns="12700">
            <a:spAutoFit/>
          </a:bodyPr>
          <a:lstStyle/>
          <a:p>
            <a:pPr indent="0" lvl="0" marL="12700" marR="5080" rtl="0" algn="ctr">
              <a:lnSpc>
                <a:spcPct val="100000"/>
              </a:lnSpc>
              <a:spcBef>
                <a:spcPts val="0"/>
              </a:spcBef>
              <a:spcAft>
                <a:spcPts val="0"/>
              </a:spcAft>
              <a:buClr>
                <a:srgbClr val="404040"/>
              </a:buClr>
              <a:buSzPts val="1300"/>
              <a:buFont typeface="Calibri"/>
              <a:buNone/>
            </a:pPr>
            <a:r>
              <a:rPr b="0" i="0" lang="en-US" sz="1300" u="none" cap="none" strike="noStrike">
                <a:solidFill>
                  <a:srgbClr val="404040"/>
                </a:solidFill>
                <a:latin typeface="Calibri"/>
                <a:ea typeface="Calibri"/>
                <a:cs typeface="Calibri"/>
                <a:sym typeface="Calibri"/>
              </a:rPr>
              <a:t>Evaluates an expression and returns a specified  value if it returns an error, otherwise returns  the expression itself</a:t>
            </a:r>
            <a:endParaRPr b="0" i="0" sz="1300" u="none" cap="none" strike="noStrike">
              <a:solidFill>
                <a:srgbClr val="000000"/>
              </a:solidFill>
              <a:latin typeface="Calibri"/>
              <a:ea typeface="Calibri"/>
              <a:cs typeface="Calibri"/>
              <a:sym typeface="Calibri"/>
            </a:endParaRPr>
          </a:p>
        </p:txBody>
      </p:sp>
      <p:sp>
        <p:nvSpPr>
          <p:cNvPr id="3357" name="Google Shape;3357;p118"/>
          <p:cNvSpPr txBox="1"/>
          <p:nvPr/>
        </p:nvSpPr>
        <p:spPr>
          <a:xfrm>
            <a:off x="5947204" y="2512059"/>
            <a:ext cx="341439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IFERROR</a:t>
            </a:r>
            <a:r>
              <a:rPr b="0" i="0" lang="en-US" sz="2200" u="none" cap="none" strike="noStrike">
                <a:solidFill>
                  <a:srgbClr val="262626"/>
                </a:solidFill>
                <a:latin typeface="Calibri"/>
                <a:ea typeface="Calibri"/>
                <a:cs typeface="Calibri"/>
                <a:sym typeface="Calibri"/>
              </a:rPr>
              <a:t>(Value, ValueIfError)</a:t>
            </a:r>
            <a:endParaRPr b="0" i="0" sz="2200" u="none" cap="none" strike="noStrike">
              <a:solidFill>
                <a:srgbClr val="000000"/>
              </a:solidFill>
              <a:latin typeface="Calibri"/>
              <a:ea typeface="Calibri"/>
              <a:cs typeface="Calibri"/>
              <a:sym typeface="Calibri"/>
            </a:endParaRPr>
          </a:p>
        </p:txBody>
      </p:sp>
      <p:sp>
        <p:nvSpPr>
          <p:cNvPr id="3358" name="Google Shape;3358;p118"/>
          <p:cNvSpPr txBox="1"/>
          <p:nvPr/>
        </p:nvSpPr>
        <p:spPr>
          <a:xfrm>
            <a:off x="5947204" y="5593588"/>
            <a:ext cx="262699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OR</a:t>
            </a:r>
            <a:r>
              <a:rPr b="0" i="0" lang="en-US" sz="2200" u="none" cap="none" strike="noStrike">
                <a:solidFill>
                  <a:srgbClr val="262626"/>
                </a:solidFill>
                <a:latin typeface="Calibri"/>
                <a:ea typeface="Calibri"/>
                <a:cs typeface="Calibri"/>
                <a:sym typeface="Calibri"/>
              </a:rPr>
              <a:t>(Logical1, Logical2)</a:t>
            </a:r>
            <a:endParaRPr b="0" i="0" sz="2200" u="none" cap="none" strike="noStrike">
              <a:solidFill>
                <a:srgbClr val="000000"/>
              </a:solidFill>
              <a:latin typeface="Calibri"/>
              <a:ea typeface="Calibri"/>
              <a:cs typeface="Calibri"/>
              <a:sym typeface="Calibri"/>
            </a:endParaRPr>
          </a:p>
        </p:txBody>
      </p:sp>
      <p:sp>
        <p:nvSpPr>
          <p:cNvPr id="3359" name="Google Shape;3359;p118"/>
          <p:cNvSpPr txBox="1"/>
          <p:nvPr/>
        </p:nvSpPr>
        <p:spPr>
          <a:xfrm>
            <a:off x="9273548" y="4768596"/>
            <a:ext cx="1907539" cy="671830"/>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Clr>
                <a:srgbClr val="262626"/>
              </a:buClr>
              <a:buSzPts val="1400"/>
              <a:buFont typeface="Calibri"/>
              <a:buNone/>
            </a:pPr>
            <a:r>
              <a:rPr b="1" i="1" lang="en-US" sz="1400" u="none" cap="none" strike="noStrike">
                <a:solidFill>
                  <a:srgbClr val="262626"/>
                </a:solidFill>
                <a:latin typeface="Calibri"/>
                <a:ea typeface="Calibri"/>
                <a:cs typeface="Calibri"/>
                <a:sym typeface="Calibri"/>
              </a:rPr>
              <a:t>Note</a:t>
            </a:r>
            <a:r>
              <a:rPr b="0" i="1" lang="en-US" sz="1350" u="none" cap="none" strike="noStrike">
                <a:solidFill>
                  <a:srgbClr val="262626"/>
                </a:solidFill>
                <a:latin typeface="Calibri"/>
                <a:ea typeface="Calibri"/>
                <a:cs typeface="Calibri"/>
                <a:sym typeface="Calibri"/>
              </a:rPr>
              <a:t>: </a:t>
            </a:r>
            <a:r>
              <a:rPr b="0" i="1" lang="en-US" sz="1400" u="none" cap="none" strike="noStrike">
                <a:solidFill>
                  <a:srgbClr val="262626"/>
                </a:solidFill>
                <a:latin typeface="Calibri"/>
                <a:ea typeface="Calibri"/>
                <a:cs typeface="Calibri"/>
                <a:sym typeface="Calibri"/>
              </a:rPr>
              <a:t>Use the </a:t>
            </a:r>
            <a:r>
              <a:rPr b="1" i="1" lang="en-US" sz="1400" u="none" cap="none" strike="noStrike">
                <a:solidFill>
                  <a:srgbClr val="262626"/>
                </a:solidFill>
                <a:latin typeface="Calibri"/>
                <a:ea typeface="Calibri"/>
                <a:cs typeface="Calibri"/>
                <a:sym typeface="Calibri"/>
              </a:rPr>
              <a:t>&amp;&amp; </a:t>
            </a:r>
            <a:r>
              <a:rPr b="0" i="1" lang="en-US" sz="1400" u="none" cap="none" strike="noStrike">
                <a:solidFill>
                  <a:srgbClr val="262626"/>
                </a:solidFill>
                <a:latin typeface="Calibri"/>
                <a:ea typeface="Calibri"/>
                <a:cs typeface="Calibri"/>
                <a:sym typeface="Calibri"/>
              </a:rPr>
              <a:t>and </a:t>
            </a:r>
            <a:r>
              <a:rPr b="1" i="1" lang="en-US" sz="1400" u="none" cap="none" strike="noStrike">
                <a:solidFill>
                  <a:srgbClr val="262626"/>
                </a:solidFill>
                <a:latin typeface="Calibri"/>
                <a:ea typeface="Calibri"/>
                <a:cs typeface="Calibri"/>
                <a:sym typeface="Calibri"/>
              </a:rPr>
              <a:t>||  </a:t>
            </a:r>
            <a:r>
              <a:rPr b="0" i="1" lang="en-US" sz="1400" u="none" cap="none" strike="noStrike">
                <a:solidFill>
                  <a:srgbClr val="262626"/>
                </a:solidFill>
                <a:latin typeface="Calibri"/>
                <a:ea typeface="Calibri"/>
                <a:cs typeface="Calibri"/>
                <a:sym typeface="Calibri"/>
              </a:rPr>
              <a:t>operators to include more  than two conditions</a:t>
            </a:r>
            <a:endParaRPr b="0" i="0" sz="1400" u="none" cap="none" strike="noStrike">
              <a:solidFill>
                <a:srgbClr val="000000"/>
              </a:solidFill>
              <a:latin typeface="Calibri"/>
              <a:ea typeface="Calibri"/>
              <a:cs typeface="Calibri"/>
              <a:sym typeface="Calibri"/>
            </a:endParaRPr>
          </a:p>
        </p:txBody>
      </p:sp>
      <p:sp>
        <p:nvSpPr>
          <p:cNvPr id="3360" name="Google Shape;3360;p118"/>
          <p:cNvSpPr/>
          <p:nvPr/>
        </p:nvSpPr>
        <p:spPr>
          <a:xfrm>
            <a:off x="8952443" y="4514466"/>
            <a:ext cx="153670" cy="1527175"/>
          </a:xfrm>
          <a:custGeom>
            <a:rect b="b" l="l" r="r" t="t"/>
            <a:pathLst>
              <a:path extrusionOk="0" h="1527175" w="153670">
                <a:moveTo>
                  <a:pt x="0" y="0"/>
                </a:moveTo>
                <a:lnTo>
                  <a:pt x="29865" y="8541"/>
                </a:lnTo>
                <a:lnTo>
                  <a:pt x="54254" y="31836"/>
                </a:lnTo>
                <a:lnTo>
                  <a:pt x="70698" y="66387"/>
                </a:lnTo>
                <a:lnTo>
                  <a:pt x="76728" y="108696"/>
                </a:lnTo>
                <a:lnTo>
                  <a:pt x="76728" y="283650"/>
                </a:lnTo>
                <a:lnTo>
                  <a:pt x="82757" y="325960"/>
                </a:lnTo>
                <a:lnTo>
                  <a:pt x="99201" y="360510"/>
                </a:lnTo>
                <a:lnTo>
                  <a:pt x="123590" y="383805"/>
                </a:lnTo>
                <a:lnTo>
                  <a:pt x="153456" y="392347"/>
                </a:lnTo>
                <a:lnTo>
                  <a:pt x="123590" y="400889"/>
                </a:lnTo>
                <a:lnTo>
                  <a:pt x="99201" y="424184"/>
                </a:lnTo>
                <a:lnTo>
                  <a:pt x="82757" y="458734"/>
                </a:lnTo>
                <a:lnTo>
                  <a:pt x="76728" y="501044"/>
                </a:lnTo>
                <a:lnTo>
                  <a:pt x="76728" y="1418303"/>
                </a:lnTo>
                <a:lnTo>
                  <a:pt x="70698" y="1460612"/>
                </a:lnTo>
                <a:lnTo>
                  <a:pt x="54254" y="1495163"/>
                </a:lnTo>
                <a:lnTo>
                  <a:pt x="29865" y="1518458"/>
                </a:lnTo>
                <a:lnTo>
                  <a:pt x="0" y="152700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361" name="Google Shape;3361;p118"/>
          <p:cNvPicPr preferRelativeResize="0"/>
          <p:nvPr/>
        </p:nvPicPr>
        <p:blipFill rotWithShape="1">
          <a:blip r:embed="rId13">
            <a:alphaModFix/>
          </a:blip>
          <a:srcRect b="0" l="0" r="0" t="0"/>
          <a:stretch/>
        </p:blipFill>
        <p:spPr>
          <a:xfrm>
            <a:off x="2496311" y="3371088"/>
            <a:ext cx="3374136" cy="771144"/>
          </a:xfrm>
          <a:prstGeom prst="rect">
            <a:avLst/>
          </a:prstGeom>
          <a:noFill/>
          <a:ln>
            <a:noFill/>
          </a:ln>
        </p:spPr>
      </p:pic>
      <p:sp>
        <p:nvSpPr>
          <p:cNvPr id="3362" name="Google Shape;3362;p118"/>
          <p:cNvSpPr txBox="1"/>
          <p:nvPr/>
        </p:nvSpPr>
        <p:spPr>
          <a:xfrm>
            <a:off x="2619424" y="3434079"/>
            <a:ext cx="3126105" cy="617220"/>
          </a:xfrm>
          <a:prstGeom prst="rect">
            <a:avLst/>
          </a:prstGeom>
          <a:noFill/>
          <a:ln>
            <a:noFill/>
          </a:ln>
        </p:spPr>
        <p:txBody>
          <a:bodyPr anchorCtr="0" anchor="t" bIns="0" lIns="0" spcFirstLastPara="1" rIns="0" wrap="square" tIns="13950">
            <a:spAutoFit/>
          </a:bodyPr>
          <a:lstStyle/>
          <a:p>
            <a:pPr indent="0" lvl="0" marL="12700" marR="5080" rtl="0" algn="ctr">
              <a:lnSpc>
                <a:spcPct val="99200"/>
              </a:lnSpc>
              <a:spcBef>
                <a:spcPts val="0"/>
              </a:spcBef>
              <a:spcAft>
                <a:spcPts val="0"/>
              </a:spcAft>
              <a:buClr>
                <a:srgbClr val="404040"/>
              </a:buClr>
              <a:buSzPts val="1300"/>
              <a:buFont typeface="Calibri"/>
              <a:buNone/>
            </a:pPr>
            <a:r>
              <a:rPr b="0" i="0" lang="en-US" sz="1300" u="none" cap="none" strike="noStrike">
                <a:solidFill>
                  <a:srgbClr val="404040"/>
                </a:solidFill>
                <a:latin typeface="Calibri"/>
                <a:ea typeface="Calibri"/>
                <a:cs typeface="Calibri"/>
                <a:sym typeface="Calibri"/>
              </a:rPr>
              <a:t>Evaluates an expression against a list of values  and returns one of multiple possible  expressions</a:t>
            </a:r>
            <a:endParaRPr b="0" i="0" sz="1300" u="none" cap="none" strike="noStrike">
              <a:solidFill>
                <a:srgbClr val="000000"/>
              </a:solidFill>
              <a:latin typeface="Calibri"/>
              <a:ea typeface="Calibri"/>
              <a:cs typeface="Calibri"/>
              <a:sym typeface="Calibri"/>
            </a:endParaRPr>
          </a:p>
        </p:txBody>
      </p:sp>
      <p:sp>
        <p:nvSpPr>
          <p:cNvPr id="3363" name="Google Shape;3363;p118"/>
          <p:cNvSpPr txBox="1"/>
          <p:nvPr/>
        </p:nvSpPr>
        <p:spPr>
          <a:xfrm>
            <a:off x="5947204" y="3539235"/>
            <a:ext cx="535241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SWITCH</a:t>
            </a:r>
            <a:r>
              <a:rPr b="0" i="0" lang="en-US" sz="2200" u="none" cap="none" strike="noStrike">
                <a:solidFill>
                  <a:srgbClr val="262626"/>
                </a:solidFill>
                <a:latin typeface="Calibri"/>
                <a:ea typeface="Calibri"/>
                <a:cs typeface="Calibri"/>
                <a:sym typeface="Calibri"/>
              </a:rPr>
              <a:t>(Expression, Value1</a:t>
            </a:r>
            <a:r>
              <a:rPr b="0" i="0" lang="en-US" sz="2200" u="none" cap="none" strike="noStrike">
                <a:solidFill>
                  <a:srgbClr val="2F5597"/>
                </a:solidFill>
                <a:latin typeface="Calibri"/>
                <a:ea typeface="Calibri"/>
                <a:cs typeface="Calibri"/>
                <a:sym typeface="Calibri"/>
              </a:rPr>
              <a:t>, </a:t>
            </a:r>
            <a:r>
              <a:rPr b="0" i="0" lang="en-US" sz="2200" u="none" cap="none" strike="noStrike">
                <a:solidFill>
                  <a:srgbClr val="262626"/>
                </a:solidFill>
                <a:latin typeface="Calibri"/>
                <a:ea typeface="Calibri"/>
                <a:cs typeface="Calibri"/>
                <a:sym typeface="Calibri"/>
              </a:rPr>
              <a:t>Result1, …, </a:t>
            </a:r>
            <a:r>
              <a:rPr b="0" i="1" lang="en-US" sz="2200" u="none" cap="none" strike="noStrike">
                <a:solidFill>
                  <a:srgbClr val="A6A6A6"/>
                </a:solidFill>
                <a:latin typeface="Calibri"/>
                <a:ea typeface="Calibri"/>
                <a:cs typeface="Calibri"/>
                <a:sym typeface="Calibri"/>
              </a:rPr>
              <a:t>[Else]</a:t>
            </a:r>
            <a:r>
              <a:rPr b="0" i="0" lang="en-US" sz="2200" u="none" cap="none" strike="noStrike">
                <a:solidFill>
                  <a:srgbClr val="262626"/>
                </a:solidFill>
                <a:latin typeface="Calibri"/>
                <a:ea typeface="Calibri"/>
                <a:cs typeface="Calibri"/>
                <a:sym typeface="Calibri"/>
              </a:rPr>
              <a:t>)</a:t>
            </a:r>
            <a:endParaRPr b="0" i="0" sz="2200" u="none" cap="none" strike="noStrike">
              <a:solidFill>
                <a:srgbClr val="000000"/>
              </a:solidFill>
              <a:latin typeface="Calibri"/>
              <a:ea typeface="Calibri"/>
              <a:cs typeface="Calibri"/>
              <a:sym typeface="Calibri"/>
            </a:endParaRPr>
          </a:p>
        </p:txBody>
      </p:sp>
      <p:grpSp>
        <p:nvGrpSpPr>
          <p:cNvPr id="3364" name="Google Shape;3364;p118"/>
          <p:cNvGrpSpPr/>
          <p:nvPr/>
        </p:nvGrpSpPr>
        <p:grpSpPr>
          <a:xfrm>
            <a:off x="11458578" y="174170"/>
            <a:ext cx="548640" cy="548640"/>
            <a:chOff x="11458578" y="174170"/>
            <a:chExt cx="548640" cy="548640"/>
          </a:xfrm>
        </p:grpSpPr>
        <p:sp>
          <p:nvSpPr>
            <p:cNvPr id="3365" name="Google Shape;3365;p118"/>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66" name="Google Shape;3366;p118"/>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367" name="Google Shape;3367;p118"/>
            <p:cNvPicPr preferRelativeResize="0"/>
            <p:nvPr/>
          </p:nvPicPr>
          <p:blipFill rotWithShape="1">
            <a:blip r:embed="rId14">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71" name="Shape 3371"/>
        <p:cNvGrpSpPr/>
        <p:nvPr/>
      </p:nvGrpSpPr>
      <p:grpSpPr>
        <a:xfrm>
          <a:off x="0" y="0"/>
          <a:ext cx="0" cy="0"/>
          <a:chOff x="0" y="0"/>
          <a:chExt cx="0" cy="0"/>
        </a:xfrm>
      </p:grpSpPr>
      <p:pic>
        <p:nvPicPr>
          <p:cNvPr id="3372" name="Google Shape;3372;p119"/>
          <p:cNvPicPr preferRelativeResize="0"/>
          <p:nvPr/>
        </p:nvPicPr>
        <p:blipFill rotWithShape="1">
          <a:blip r:embed="rId3">
            <a:alphaModFix/>
          </a:blip>
          <a:srcRect b="0" l="0" r="0" t="0"/>
          <a:stretch/>
        </p:blipFill>
        <p:spPr>
          <a:xfrm>
            <a:off x="512063" y="1389888"/>
            <a:ext cx="1697736" cy="560831"/>
          </a:xfrm>
          <a:prstGeom prst="rect">
            <a:avLst/>
          </a:prstGeom>
          <a:noFill/>
          <a:ln>
            <a:noFill/>
          </a:ln>
        </p:spPr>
      </p:pic>
      <p:sp>
        <p:nvSpPr>
          <p:cNvPr id="3373" name="Google Shape;3373;p119"/>
          <p:cNvSpPr txBox="1"/>
          <p:nvPr/>
        </p:nvSpPr>
        <p:spPr>
          <a:xfrm>
            <a:off x="890863" y="1475740"/>
            <a:ext cx="93980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SWITCH</a:t>
            </a:r>
            <a:endParaRPr b="0" i="0" sz="2200" u="none" cap="none" strike="noStrike">
              <a:solidFill>
                <a:srgbClr val="000000"/>
              </a:solidFill>
              <a:latin typeface="Calibri"/>
              <a:ea typeface="Calibri"/>
              <a:cs typeface="Calibri"/>
              <a:sym typeface="Calibri"/>
            </a:endParaRPr>
          </a:p>
        </p:txBody>
      </p:sp>
      <p:pic>
        <p:nvPicPr>
          <p:cNvPr id="3374" name="Google Shape;3374;p119"/>
          <p:cNvPicPr preferRelativeResize="0"/>
          <p:nvPr/>
        </p:nvPicPr>
        <p:blipFill rotWithShape="1">
          <a:blip r:embed="rId4">
            <a:alphaModFix/>
          </a:blip>
          <a:srcRect b="0" l="0" r="0" t="0"/>
          <a:stretch/>
        </p:blipFill>
        <p:spPr>
          <a:xfrm>
            <a:off x="2301239" y="1389888"/>
            <a:ext cx="9360408" cy="560831"/>
          </a:xfrm>
          <a:prstGeom prst="rect">
            <a:avLst/>
          </a:prstGeom>
          <a:noFill/>
          <a:ln>
            <a:noFill/>
          </a:ln>
        </p:spPr>
      </p:pic>
      <p:sp>
        <p:nvSpPr>
          <p:cNvPr id="3375" name="Google Shape;3375;p119"/>
          <p:cNvSpPr txBox="1"/>
          <p:nvPr/>
        </p:nvSpPr>
        <p:spPr>
          <a:xfrm>
            <a:off x="2557091" y="1508252"/>
            <a:ext cx="884682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404040"/>
              </a:buClr>
              <a:buSzPts val="1800"/>
              <a:buFont typeface="Calibri"/>
              <a:buNone/>
            </a:pPr>
            <a:r>
              <a:rPr b="0" i="0" lang="en-US" sz="1800" u="none" cap="none" strike="noStrike">
                <a:solidFill>
                  <a:srgbClr val="404040"/>
                </a:solidFill>
                <a:latin typeface="Calibri"/>
                <a:ea typeface="Calibri"/>
                <a:cs typeface="Calibri"/>
                <a:sym typeface="Calibri"/>
              </a:rPr>
              <a:t>Evaluates an expression against a list of values and returns one of multiple possible expressions</a:t>
            </a:r>
            <a:endParaRPr b="0" i="0" sz="1800" u="none" cap="none" strike="noStrike">
              <a:solidFill>
                <a:srgbClr val="000000"/>
              </a:solidFill>
              <a:latin typeface="Calibri"/>
              <a:ea typeface="Calibri"/>
              <a:cs typeface="Calibri"/>
              <a:sym typeface="Calibri"/>
            </a:endParaRPr>
          </a:p>
        </p:txBody>
      </p:sp>
      <p:sp>
        <p:nvSpPr>
          <p:cNvPr id="3376" name="Google Shape;3376;p119"/>
          <p:cNvSpPr txBox="1"/>
          <p:nvPr>
            <p:ph type="title"/>
          </p:nvPr>
        </p:nvSpPr>
        <p:spPr>
          <a:xfrm>
            <a:off x="5427757" y="242315"/>
            <a:ext cx="133540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SWITCH</a:t>
            </a:r>
            <a:endParaRPr/>
          </a:p>
        </p:txBody>
      </p:sp>
      <p:pic>
        <p:nvPicPr>
          <p:cNvPr id="3377" name="Google Shape;3377;p119"/>
          <p:cNvPicPr preferRelativeResize="0"/>
          <p:nvPr/>
        </p:nvPicPr>
        <p:blipFill rotWithShape="1">
          <a:blip r:embed="rId5">
            <a:alphaModFix/>
          </a:blip>
          <a:srcRect b="0" l="0" r="0" t="0"/>
          <a:stretch/>
        </p:blipFill>
        <p:spPr>
          <a:xfrm>
            <a:off x="0" y="806332"/>
            <a:ext cx="12192000" cy="45720"/>
          </a:xfrm>
          <a:prstGeom prst="rect">
            <a:avLst/>
          </a:prstGeom>
          <a:noFill/>
          <a:ln>
            <a:noFill/>
          </a:ln>
        </p:spPr>
      </p:pic>
      <p:sp>
        <p:nvSpPr>
          <p:cNvPr id="3378" name="Google Shape;3378;p119"/>
          <p:cNvSpPr txBox="1"/>
          <p:nvPr/>
        </p:nvSpPr>
        <p:spPr>
          <a:xfrm>
            <a:off x="1634862" y="2341371"/>
            <a:ext cx="680593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800"/>
              <a:buFont typeface="Calibri"/>
              <a:buNone/>
            </a:pPr>
            <a:r>
              <a:rPr b="0" i="0" lang="en-US" sz="2800" u="none" cap="none" strike="noStrike">
                <a:solidFill>
                  <a:srgbClr val="262626"/>
                </a:solidFill>
                <a:latin typeface="Calibri"/>
                <a:ea typeface="Calibri"/>
                <a:cs typeface="Calibri"/>
                <a:sym typeface="Calibri"/>
              </a:rPr>
              <a:t>=</a:t>
            </a:r>
            <a:r>
              <a:rPr b="1" i="0" lang="en-US" sz="2800" u="none" cap="none" strike="noStrike">
                <a:solidFill>
                  <a:srgbClr val="E6AF00"/>
                </a:solidFill>
                <a:latin typeface="Calibri"/>
                <a:ea typeface="Calibri"/>
                <a:cs typeface="Calibri"/>
                <a:sym typeface="Calibri"/>
              </a:rPr>
              <a:t>SWITCH</a:t>
            </a:r>
            <a:r>
              <a:rPr b="0" i="0" lang="en-US" sz="2800" u="none" cap="none" strike="noStrike">
                <a:solidFill>
                  <a:srgbClr val="262626"/>
                </a:solidFill>
                <a:latin typeface="Calibri"/>
                <a:ea typeface="Calibri"/>
                <a:cs typeface="Calibri"/>
                <a:sym typeface="Calibri"/>
              </a:rPr>
              <a:t>(Expression, Value1</a:t>
            </a:r>
            <a:r>
              <a:rPr b="0" i="0" lang="en-US" sz="2800" u="none" cap="none" strike="noStrike">
                <a:solidFill>
                  <a:srgbClr val="2F5597"/>
                </a:solidFill>
                <a:latin typeface="Calibri"/>
                <a:ea typeface="Calibri"/>
                <a:cs typeface="Calibri"/>
                <a:sym typeface="Calibri"/>
              </a:rPr>
              <a:t>, </a:t>
            </a:r>
            <a:r>
              <a:rPr b="0" i="0" lang="en-US" sz="2800" u="none" cap="none" strike="noStrike">
                <a:solidFill>
                  <a:srgbClr val="262626"/>
                </a:solidFill>
                <a:latin typeface="Calibri"/>
                <a:ea typeface="Calibri"/>
                <a:cs typeface="Calibri"/>
                <a:sym typeface="Calibri"/>
              </a:rPr>
              <a:t>Result1, …</a:t>
            </a:r>
            <a:r>
              <a:rPr b="0" i="0" lang="en-US" sz="2800" u="none" cap="none" strike="noStrike">
                <a:solidFill>
                  <a:srgbClr val="2F5597"/>
                </a:solidFill>
                <a:latin typeface="Calibri"/>
                <a:ea typeface="Calibri"/>
                <a:cs typeface="Calibri"/>
                <a:sym typeface="Calibri"/>
              </a:rPr>
              <a:t>, </a:t>
            </a:r>
            <a:r>
              <a:rPr b="0" i="1" lang="en-US" sz="2800" u="none" cap="none" strike="noStrike">
                <a:solidFill>
                  <a:srgbClr val="A6A6A6"/>
                </a:solidFill>
                <a:latin typeface="Calibri"/>
                <a:ea typeface="Calibri"/>
                <a:cs typeface="Calibri"/>
                <a:sym typeface="Calibri"/>
              </a:rPr>
              <a:t>[Else]</a:t>
            </a:r>
            <a:r>
              <a:rPr b="0" i="0" lang="en-US" sz="2800" u="none" cap="none" strike="noStrike">
                <a:solidFill>
                  <a:srgbClr val="262626"/>
                </a:solidFill>
                <a:latin typeface="Calibri"/>
                <a:ea typeface="Calibri"/>
                <a:cs typeface="Calibri"/>
                <a:sym typeface="Calibri"/>
              </a:rPr>
              <a:t>)</a:t>
            </a:r>
            <a:endParaRPr b="0" i="0" sz="2800" u="none" cap="none" strike="noStrike">
              <a:solidFill>
                <a:srgbClr val="000000"/>
              </a:solidFill>
              <a:latin typeface="Calibri"/>
              <a:ea typeface="Calibri"/>
              <a:cs typeface="Calibri"/>
              <a:sym typeface="Calibri"/>
            </a:endParaRPr>
          </a:p>
        </p:txBody>
      </p:sp>
      <p:sp>
        <p:nvSpPr>
          <p:cNvPr id="3379" name="Google Shape;3379;p119"/>
          <p:cNvSpPr txBox="1"/>
          <p:nvPr/>
        </p:nvSpPr>
        <p:spPr>
          <a:xfrm>
            <a:off x="1451013" y="3357371"/>
            <a:ext cx="2941955" cy="79184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262626"/>
              </a:buClr>
              <a:buSzPts val="1400"/>
              <a:buFont typeface="Calibri"/>
              <a:buNone/>
            </a:pPr>
            <a:r>
              <a:rPr b="0" i="0" lang="en-US" sz="1400" u="none" cap="none" strike="noStrike">
                <a:solidFill>
                  <a:srgbClr val="262626"/>
                </a:solidFill>
                <a:latin typeface="Calibri"/>
                <a:ea typeface="Calibri"/>
                <a:cs typeface="Calibri"/>
                <a:sym typeface="Calibri"/>
              </a:rPr>
              <a:t>Any </a:t>
            </a:r>
            <a:r>
              <a:rPr b="1" i="0" lang="en-US" sz="1400" u="none" cap="none" strike="noStrike">
                <a:solidFill>
                  <a:srgbClr val="262626"/>
                </a:solidFill>
                <a:latin typeface="Calibri"/>
                <a:ea typeface="Calibri"/>
                <a:cs typeface="Calibri"/>
                <a:sym typeface="Calibri"/>
              </a:rPr>
              <a:t>DAX expression </a:t>
            </a:r>
            <a:r>
              <a:rPr b="0" i="0" lang="en-US" sz="1400" u="none" cap="none" strike="noStrike">
                <a:solidFill>
                  <a:srgbClr val="262626"/>
                </a:solidFill>
                <a:latin typeface="Calibri"/>
                <a:ea typeface="Calibri"/>
                <a:cs typeface="Calibri"/>
                <a:sym typeface="Calibri"/>
              </a:rPr>
              <a:t>that returns a single  scalar value, evaluated multiples times</a:t>
            </a:r>
            <a:endParaRPr b="0" i="0" sz="1400" u="none" cap="none" strike="noStrike">
              <a:solidFill>
                <a:srgbClr val="000000"/>
              </a:solidFill>
              <a:latin typeface="Calibri"/>
              <a:ea typeface="Calibri"/>
              <a:cs typeface="Calibri"/>
              <a:sym typeface="Calibri"/>
            </a:endParaRPr>
          </a:p>
          <a:p>
            <a:pPr indent="0" lvl="0" marL="12700" marR="0" rtl="0" algn="l">
              <a:lnSpc>
                <a:spcPct val="100000"/>
              </a:lnSpc>
              <a:spcBef>
                <a:spcPts val="1230"/>
              </a:spcBef>
              <a:spcAft>
                <a:spcPts val="0"/>
              </a:spcAft>
              <a:buClr>
                <a:srgbClr val="262626"/>
              </a:buClr>
              <a:buSzPts val="1200"/>
              <a:buFont typeface="Calibri"/>
              <a:buNone/>
            </a:pPr>
            <a:r>
              <a:rPr b="1" i="1" lang="en-US" sz="1200" u="none" cap="none" strike="noStrike">
                <a:solidFill>
                  <a:srgbClr val="262626"/>
                </a:solidFill>
                <a:latin typeface="Calibri"/>
                <a:ea typeface="Calibri"/>
                <a:cs typeface="Calibri"/>
                <a:sym typeface="Calibri"/>
              </a:rPr>
              <a:t>Examples</a:t>
            </a:r>
            <a:r>
              <a:rPr b="0" i="1" lang="en-US" sz="1150" u="none" cap="none" strike="noStrike">
                <a:solidFill>
                  <a:srgbClr val="262626"/>
                </a:solidFill>
                <a:latin typeface="Calibri"/>
                <a:ea typeface="Calibri"/>
                <a:cs typeface="Calibri"/>
                <a:sym typeface="Calibri"/>
              </a:rPr>
              <a:t>:</a:t>
            </a:r>
            <a:endParaRPr b="0" i="0" sz="1150" u="none" cap="none" strike="noStrike">
              <a:solidFill>
                <a:srgbClr val="000000"/>
              </a:solidFill>
              <a:latin typeface="Calibri"/>
              <a:ea typeface="Calibri"/>
              <a:cs typeface="Calibri"/>
              <a:sym typeface="Calibri"/>
            </a:endParaRPr>
          </a:p>
        </p:txBody>
      </p:sp>
      <p:sp>
        <p:nvSpPr>
          <p:cNvPr id="3380" name="Google Shape;3380;p119"/>
          <p:cNvSpPr txBox="1"/>
          <p:nvPr/>
        </p:nvSpPr>
        <p:spPr>
          <a:xfrm>
            <a:off x="1908213" y="4184395"/>
            <a:ext cx="1961514" cy="409575"/>
          </a:xfrm>
          <a:prstGeom prst="rect">
            <a:avLst/>
          </a:prstGeom>
          <a:noFill/>
          <a:ln>
            <a:noFill/>
          </a:ln>
        </p:spPr>
        <p:txBody>
          <a:bodyPr anchorCtr="0" anchor="t" bIns="0" lIns="0" spcFirstLastPara="1" rIns="0" wrap="square" tIns="21575">
            <a:spAutoFit/>
          </a:bodyPr>
          <a:lstStyle/>
          <a:p>
            <a:pPr indent="-285750" lvl="0" marL="298450" marR="0" rtl="0" algn="l">
              <a:lnSpc>
                <a:spcPct val="100000"/>
              </a:lnSpc>
              <a:spcBef>
                <a:spcPts val="0"/>
              </a:spcBef>
              <a:spcAft>
                <a:spcPts val="0"/>
              </a:spcAft>
              <a:buClr>
                <a:srgbClr val="262626"/>
              </a:buClr>
              <a:buSzPts val="1200"/>
              <a:buFont typeface="Arial"/>
              <a:buChar char="•"/>
            </a:pPr>
            <a:r>
              <a:rPr b="0" i="1" lang="en-US" sz="1200" u="none" cap="none" strike="noStrike">
                <a:solidFill>
                  <a:srgbClr val="262626"/>
                </a:solidFill>
                <a:latin typeface="Calibri"/>
                <a:ea typeface="Calibri"/>
                <a:cs typeface="Calibri"/>
                <a:sym typeface="Calibri"/>
              </a:rPr>
              <a:t>Calendar[Month ID]</a:t>
            </a:r>
            <a:endParaRPr b="0" i="0" sz="1200" u="none" cap="none" strike="noStrike">
              <a:solidFill>
                <a:srgbClr val="000000"/>
              </a:solidFill>
              <a:latin typeface="Calibri"/>
              <a:ea typeface="Calibri"/>
              <a:cs typeface="Calibri"/>
              <a:sym typeface="Calibri"/>
            </a:endParaRPr>
          </a:p>
          <a:p>
            <a:pPr indent="-285750" lvl="0" marL="298450" marR="0" rtl="0" algn="l">
              <a:lnSpc>
                <a:spcPct val="100000"/>
              </a:lnSpc>
              <a:spcBef>
                <a:spcPts val="75"/>
              </a:spcBef>
              <a:spcAft>
                <a:spcPts val="0"/>
              </a:spcAft>
              <a:buClr>
                <a:srgbClr val="262626"/>
              </a:buClr>
              <a:buSzPts val="1200"/>
              <a:buFont typeface="Arial"/>
              <a:buChar char="•"/>
            </a:pPr>
            <a:r>
              <a:rPr b="0" i="1" lang="en-US" sz="1200" u="none" cap="none" strike="noStrike">
                <a:solidFill>
                  <a:srgbClr val="262626"/>
                </a:solidFill>
                <a:latin typeface="Calibri"/>
                <a:ea typeface="Calibri"/>
                <a:cs typeface="Calibri"/>
                <a:sym typeface="Calibri"/>
              </a:rPr>
              <a:t>‘Product Lookup’[category]</a:t>
            </a:r>
            <a:endParaRPr b="0" i="0" sz="1200" u="none" cap="none" strike="noStrike">
              <a:solidFill>
                <a:srgbClr val="000000"/>
              </a:solidFill>
              <a:latin typeface="Calibri"/>
              <a:ea typeface="Calibri"/>
              <a:cs typeface="Calibri"/>
              <a:sym typeface="Calibri"/>
            </a:endParaRPr>
          </a:p>
        </p:txBody>
      </p:sp>
      <p:sp>
        <p:nvSpPr>
          <p:cNvPr id="3381" name="Google Shape;3381;p119"/>
          <p:cNvSpPr txBox="1"/>
          <p:nvPr/>
        </p:nvSpPr>
        <p:spPr>
          <a:xfrm>
            <a:off x="8888290" y="3351276"/>
            <a:ext cx="1846580" cy="668655"/>
          </a:xfrm>
          <a:prstGeom prst="rect">
            <a:avLst/>
          </a:prstGeom>
          <a:noFill/>
          <a:ln>
            <a:noFill/>
          </a:ln>
        </p:spPr>
        <p:txBody>
          <a:bodyPr anchorCtr="0" anchor="t" bIns="0" lIns="0" spcFirstLastPara="1" rIns="0" wrap="square" tIns="10775">
            <a:spAutoFit/>
          </a:bodyPr>
          <a:lstStyle/>
          <a:p>
            <a:pPr indent="0" lvl="0" marL="12700" marR="5080" rtl="0" algn="l">
              <a:lnSpc>
                <a:spcPct val="100699"/>
              </a:lnSpc>
              <a:spcBef>
                <a:spcPts val="0"/>
              </a:spcBef>
              <a:spcAft>
                <a:spcPts val="0"/>
              </a:spcAft>
              <a:buClr>
                <a:srgbClr val="262626"/>
              </a:buClr>
              <a:buSzPts val="1400"/>
              <a:buFont typeface="Calibri"/>
              <a:buNone/>
            </a:pPr>
            <a:r>
              <a:rPr b="0" i="0" lang="en-US" sz="1400" u="none" cap="none" strike="noStrike">
                <a:solidFill>
                  <a:srgbClr val="262626"/>
                </a:solidFill>
                <a:latin typeface="Calibri"/>
                <a:ea typeface="Calibri"/>
                <a:cs typeface="Calibri"/>
                <a:sym typeface="Calibri"/>
              </a:rPr>
              <a:t>Value returned if the  expression doesn’t match  any value argument</a:t>
            </a:r>
            <a:endParaRPr b="0" i="0" sz="1400" u="none" cap="none" strike="noStrike">
              <a:solidFill>
                <a:srgbClr val="000000"/>
              </a:solidFill>
              <a:latin typeface="Calibri"/>
              <a:ea typeface="Calibri"/>
              <a:cs typeface="Calibri"/>
              <a:sym typeface="Calibri"/>
            </a:endParaRPr>
          </a:p>
        </p:txBody>
      </p:sp>
      <p:sp>
        <p:nvSpPr>
          <p:cNvPr id="3382" name="Google Shape;3382;p119"/>
          <p:cNvSpPr txBox="1"/>
          <p:nvPr/>
        </p:nvSpPr>
        <p:spPr>
          <a:xfrm>
            <a:off x="5140007" y="3351276"/>
            <a:ext cx="2625090" cy="1630045"/>
          </a:xfrm>
          <a:prstGeom prst="rect">
            <a:avLst/>
          </a:prstGeom>
          <a:noFill/>
          <a:ln>
            <a:noFill/>
          </a:ln>
        </p:spPr>
        <p:txBody>
          <a:bodyPr anchorCtr="0" anchor="t" bIns="0" lIns="0" spcFirstLastPara="1" rIns="0" wrap="square" tIns="10775">
            <a:spAutoFit/>
          </a:bodyPr>
          <a:lstStyle/>
          <a:p>
            <a:pPr indent="0" lvl="0" marL="12700" marR="5080" rtl="0" algn="l">
              <a:lnSpc>
                <a:spcPct val="100699"/>
              </a:lnSpc>
              <a:spcBef>
                <a:spcPts val="0"/>
              </a:spcBef>
              <a:spcAft>
                <a:spcPts val="0"/>
              </a:spcAft>
              <a:buClr>
                <a:srgbClr val="262626"/>
              </a:buClr>
              <a:buSzPts val="1400"/>
              <a:buFont typeface="Calibri"/>
              <a:buNone/>
            </a:pPr>
            <a:r>
              <a:rPr b="0" i="0" lang="en-US" sz="1400" u="none" cap="none" strike="noStrike">
                <a:solidFill>
                  <a:srgbClr val="262626"/>
                </a:solidFill>
                <a:latin typeface="Calibri"/>
                <a:ea typeface="Calibri"/>
                <a:cs typeface="Calibri"/>
                <a:sym typeface="Calibri"/>
              </a:rPr>
              <a:t>List of </a:t>
            </a:r>
            <a:r>
              <a:rPr b="1" i="0" lang="en-US" sz="1400" u="none" cap="none" strike="noStrike">
                <a:solidFill>
                  <a:srgbClr val="262626"/>
                </a:solidFill>
                <a:latin typeface="Calibri"/>
                <a:ea typeface="Calibri"/>
                <a:cs typeface="Calibri"/>
                <a:sym typeface="Calibri"/>
              </a:rPr>
              <a:t>values </a:t>
            </a:r>
            <a:r>
              <a:rPr b="0" i="0" lang="en-US" sz="1400" u="none" cap="none" strike="noStrike">
                <a:solidFill>
                  <a:srgbClr val="262626"/>
                </a:solidFill>
                <a:latin typeface="Calibri"/>
                <a:ea typeface="Calibri"/>
                <a:cs typeface="Calibri"/>
                <a:sym typeface="Calibri"/>
              </a:rPr>
              <a:t>produced by the  expression, each paired with a result  to return for rows/cases that match</a:t>
            </a:r>
            <a:endParaRPr b="0" i="0" sz="1400" u="none" cap="none" strike="noStrike">
              <a:solidFill>
                <a:srgbClr val="000000"/>
              </a:solidFill>
              <a:latin typeface="Calibri"/>
              <a:ea typeface="Calibri"/>
              <a:cs typeface="Calibri"/>
              <a:sym typeface="Calibri"/>
            </a:endParaRPr>
          </a:p>
          <a:p>
            <a:pPr indent="0" lvl="0" marL="12700" marR="0" rtl="0" algn="l">
              <a:lnSpc>
                <a:spcPct val="100000"/>
              </a:lnSpc>
              <a:spcBef>
                <a:spcPts val="1235"/>
              </a:spcBef>
              <a:spcAft>
                <a:spcPts val="0"/>
              </a:spcAft>
              <a:buClr>
                <a:srgbClr val="262626"/>
              </a:buClr>
              <a:buSzPts val="1200"/>
              <a:buFont typeface="Calibri"/>
              <a:buNone/>
            </a:pPr>
            <a:r>
              <a:rPr b="1" i="1" lang="en-US" sz="1200" u="none" cap="none" strike="noStrike">
                <a:solidFill>
                  <a:srgbClr val="262626"/>
                </a:solidFill>
                <a:latin typeface="Calibri"/>
                <a:ea typeface="Calibri"/>
                <a:cs typeface="Calibri"/>
                <a:sym typeface="Calibri"/>
              </a:rPr>
              <a:t>Examples</a:t>
            </a:r>
            <a:r>
              <a:rPr b="0" i="1" lang="en-US" sz="1150" u="none" cap="none" strike="noStrike">
                <a:solidFill>
                  <a:srgbClr val="262626"/>
                </a:solidFill>
                <a:latin typeface="Calibri"/>
                <a:ea typeface="Calibri"/>
                <a:cs typeface="Calibri"/>
                <a:sym typeface="Calibri"/>
              </a:rPr>
              <a:t>:</a:t>
            </a:r>
            <a:endParaRPr b="0" i="0" sz="1150" u="none" cap="none" strike="noStrike">
              <a:solidFill>
                <a:srgbClr val="000000"/>
              </a:solidFill>
              <a:latin typeface="Calibri"/>
              <a:ea typeface="Calibri"/>
              <a:cs typeface="Calibri"/>
              <a:sym typeface="Calibri"/>
            </a:endParaRPr>
          </a:p>
          <a:p>
            <a:pPr indent="-104775" lvl="0" marL="574675" marR="238759" rtl="0" algn="l">
              <a:lnSpc>
                <a:spcPct val="118333"/>
              </a:lnSpc>
              <a:spcBef>
                <a:spcPts val="615"/>
              </a:spcBef>
              <a:spcAft>
                <a:spcPts val="0"/>
              </a:spcAft>
              <a:buClr>
                <a:srgbClr val="262626"/>
              </a:buClr>
              <a:buSzPts val="1200"/>
              <a:buFont typeface="Calibri"/>
              <a:buNone/>
            </a:pPr>
            <a:r>
              <a:rPr b="0" i="1" lang="en-US" sz="1200" u="none" cap="none" strike="noStrike">
                <a:solidFill>
                  <a:srgbClr val="262626"/>
                </a:solidFill>
                <a:latin typeface="Calibri"/>
                <a:ea typeface="Calibri"/>
                <a:cs typeface="Calibri"/>
                <a:sym typeface="Calibri"/>
              </a:rPr>
              <a:t>=</a:t>
            </a:r>
            <a:r>
              <a:rPr b="1" i="0" lang="en-US" sz="1200" u="none" cap="none" strike="noStrike">
                <a:solidFill>
                  <a:srgbClr val="E6AF00"/>
                </a:solidFill>
                <a:latin typeface="Calibri"/>
                <a:ea typeface="Calibri"/>
                <a:cs typeface="Calibri"/>
                <a:sym typeface="Calibri"/>
              </a:rPr>
              <a:t>SWITCH</a:t>
            </a:r>
            <a:r>
              <a:rPr b="0" i="1" lang="en-US" sz="1200" u="none" cap="none" strike="noStrike">
                <a:solidFill>
                  <a:srgbClr val="262626"/>
                </a:solidFill>
                <a:latin typeface="Calibri"/>
                <a:ea typeface="Calibri"/>
                <a:cs typeface="Calibri"/>
                <a:sym typeface="Calibri"/>
              </a:rPr>
              <a:t>( Calendar[Month ID],  1, “January”,</a:t>
            </a:r>
            <a:endParaRPr b="0" i="0" sz="1200" u="none" cap="none" strike="noStrike">
              <a:solidFill>
                <a:srgbClr val="000000"/>
              </a:solidFill>
              <a:latin typeface="Calibri"/>
              <a:ea typeface="Calibri"/>
              <a:cs typeface="Calibri"/>
              <a:sym typeface="Calibri"/>
            </a:endParaRPr>
          </a:p>
          <a:p>
            <a:pPr indent="0" lvl="0" marL="574675" marR="0" rtl="0" algn="l">
              <a:lnSpc>
                <a:spcPct val="100000"/>
              </a:lnSpc>
              <a:spcBef>
                <a:spcPts val="0"/>
              </a:spcBef>
              <a:spcAft>
                <a:spcPts val="0"/>
              </a:spcAft>
              <a:buClr>
                <a:srgbClr val="262626"/>
              </a:buClr>
              <a:buSzPts val="1200"/>
              <a:buFont typeface="Calibri"/>
              <a:buNone/>
            </a:pPr>
            <a:r>
              <a:rPr b="0" i="1" lang="en-US" sz="1200" u="none" cap="none" strike="noStrike">
                <a:solidFill>
                  <a:srgbClr val="262626"/>
                </a:solidFill>
                <a:latin typeface="Calibri"/>
                <a:ea typeface="Calibri"/>
                <a:cs typeface="Calibri"/>
                <a:sym typeface="Calibri"/>
              </a:rPr>
              <a:t>2, “February”</a:t>
            </a:r>
            <a:endParaRPr b="0" i="0" sz="1200" u="none" cap="none" strike="noStrike">
              <a:solidFill>
                <a:srgbClr val="000000"/>
              </a:solidFill>
              <a:latin typeface="Calibri"/>
              <a:ea typeface="Calibri"/>
              <a:cs typeface="Calibri"/>
              <a:sym typeface="Calibri"/>
            </a:endParaRPr>
          </a:p>
        </p:txBody>
      </p:sp>
      <p:sp>
        <p:nvSpPr>
          <p:cNvPr id="3383" name="Google Shape;3383;p119"/>
          <p:cNvSpPr/>
          <p:nvPr/>
        </p:nvSpPr>
        <p:spPr>
          <a:xfrm>
            <a:off x="4727913" y="2928832"/>
            <a:ext cx="2418715" cy="236220"/>
          </a:xfrm>
          <a:custGeom>
            <a:rect b="b" l="l" r="r" t="t"/>
            <a:pathLst>
              <a:path extrusionOk="0" h="236219" w="2418715">
                <a:moveTo>
                  <a:pt x="2418393" y="0"/>
                </a:moveTo>
                <a:lnTo>
                  <a:pt x="2409863" y="37330"/>
                </a:lnTo>
                <a:lnTo>
                  <a:pt x="2386111" y="69752"/>
                </a:lnTo>
                <a:lnTo>
                  <a:pt x="2349892" y="95318"/>
                </a:lnTo>
                <a:lnTo>
                  <a:pt x="2303962" y="112085"/>
                </a:lnTo>
                <a:lnTo>
                  <a:pt x="2251078" y="118106"/>
                </a:lnTo>
                <a:lnTo>
                  <a:pt x="1269352" y="118106"/>
                </a:lnTo>
                <a:lnTo>
                  <a:pt x="1216467" y="124127"/>
                </a:lnTo>
                <a:lnTo>
                  <a:pt x="1170538" y="140894"/>
                </a:lnTo>
                <a:lnTo>
                  <a:pt x="1134319" y="166460"/>
                </a:lnTo>
                <a:lnTo>
                  <a:pt x="1110567" y="198882"/>
                </a:lnTo>
                <a:lnTo>
                  <a:pt x="1102038" y="236213"/>
                </a:lnTo>
                <a:lnTo>
                  <a:pt x="1093508" y="198882"/>
                </a:lnTo>
                <a:lnTo>
                  <a:pt x="1069755" y="166460"/>
                </a:lnTo>
                <a:lnTo>
                  <a:pt x="1033536" y="140894"/>
                </a:lnTo>
                <a:lnTo>
                  <a:pt x="987607" y="124127"/>
                </a:lnTo>
                <a:lnTo>
                  <a:pt x="934723" y="118106"/>
                </a:lnTo>
                <a:lnTo>
                  <a:pt x="167314" y="118106"/>
                </a:lnTo>
                <a:lnTo>
                  <a:pt x="114429" y="112085"/>
                </a:lnTo>
                <a:lnTo>
                  <a:pt x="68500" y="95318"/>
                </a:lnTo>
                <a:lnTo>
                  <a:pt x="32281" y="69752"/>
                </a:lnTo>
                <a:lnTo>
                  <a:pt x="8529" y="37330"/>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84" name="Google Shape;3384;p119"/>
          <p:cNvSpPr/>
          <p:nvPr/>
        </p:nvSpPr>
        <p:spPr>
          <a:xfrm>
            <a:off x="2127703" y="2779110"/>
            <a:ext cx="1813560" cy="490220"/>
          </a:xfrm>
          <a:custGeom>
            <a:rect b="b" l="l" r="r" t="t"/>
            <a:pathLst>
              <a:path extrusionOk="0" h="490220" w="1813560">
                <a:moveTo>
                  <a:pt x="29787" y="416612"/>
                </a:moveTo>
                <a:lnTo>
                  <a:pt x="0" y="422230"/>
                </a:lnTo>
                <a:lnTo>
                  <a:pt x="51563" y="490048"/>
                </a:lnTo>
                <a:lnTo>
                  <a:pt x="69203" y="428056"/>
                </a:lnTo>
                <a:lnTo>
                  <a:pt x="30278" y="428056"/>
                </a:lnTo>
                <a:lnTo>
                  <a:pt x="29787" y="416612"/>
                </a:lnTo>
                <a:close/>
              </a:path>
              <a:path extrusionOk="0" h="490220" w="1813560">
                <a:moveTo>
                  <a:pt x="48701" y="413044"/>
                </a:moveTo>
                <a:lnTo>
                  <a:pt x="29787" y="416612"/>
                </a:lnTo>
                <a:lnTo>
                  <a:pt x="30278" y="428056"/>
                </a:lnTo>
                <a:lnTo>
                  <a:pt x="49310" y="427240"/>
                </a:lnTo>
                <a:lnTo>
                  <a:pt x="48701" y="413044"/>
                </a:lnTo>
                <a:close/>
              </a:path>
              <a:path extrusionOk="0" h="490220" w="1813560">
                <a:moveTo>
                  <a:pt x="74880" y="408106"/>
                </a:moveTo>
                <a:lnTo>
                  <a:pt x="48701" y="413044"/>
                </a:lnTo>
                <a:lnTo>
                  <a:pt x="49310" y="427240"/>
                </a:lnTo>
                <a:lnTo>
                  <a:pt x="30278" y="428056"/>
                </a:lnTo>
                <a:lnTo>
                  <a:pt x="69203" y="428056"/>
                </a:lnTo>
                <a:lnTo>
                  <a:pt x="74880" y="408106"/>
                </a:lnTo>
                <a:close/>
              </a:path>
              <a:path extrusionOk="0" h="490220" w="1813560">
                <a:moveTo>
                  <a:pt x="1482050" y="254491"/>
                </a:moveTo>
                <a:lnTo>
                  <a:pt x="1156018" y="254492"/>
                </a:lnTo>
                <a:lnTo>
                  <a:pt x="1065081" y="255948"/>
                </a:lnTo>
                <a:lnTo>
                  <a:pt x="971309" y="256835"/>
                </a:lnTo>
                <a:lnTo>
                  <a:pt x="642299" y="259043"/>
                </a:lnTo>
                <a:lnTo>
                  <a:pt x="471625" y="262629"/>
                </a:lnTo>
                <a:lnTo>
                  <a:pt x="395869" y="265866"/>
                </a:lnTo>
                <a:lnTo>
                  <a:pt x="328460" y="270404"/>
                </a:lnTo>
                <a:lnTo>
                  <a:pt x="270827" y="276509"/>
                </a:lnTo>
                <a:lnTo>
                  <a:pt x="223799" y="284303"/>
                </a:lnTo>
                <a:lnTo>
                  <a:pt x="183625" y="293086"/>
                </a:lnTo>
                <a:lnTo>
                  <a:pt x="133715" y="307860"/>
                </a:lnTo>
                <a:lnTo>
                  <a:pt x="94985" y="324502"/>
                </a:lnTo>
                <a:lnTo>
                  <a:pt x="51708" y="356472"/>
                </a:lnTo>
                <a:lnTo>
                  <a:pt x="29147" y="401680"/>
                </a:lnTo>
                <a:lnTo>
                  <a:pt x="29787" y="416612"/>
                </a:lnTo>
                <a:lnTo>
                  <a:pt x="48701" y="413044"/>
                </a:lnTo>
                <a:lnTo>
                  <a:pt x="48371" y="405335"/>
                </a:lnTo>
                <a:lnTo>
                  <a:pt x="47904" y="405335"/>
                </a:lnTo>
                <a:lnTo>
                  <a:pt x="48244" y="402374"/>
                </a:lnTo>
                <a:lnTo>
                  <a:pt x="48729" y="402374"/>
                </a:lnTo>
                <a:lnTo>
                  <a:pt x="51260" y="393282"/>
                </a:lnTo>
                <a:lnTo>
                  <a:pt x="51089" y="393282"/>
                </a:lnTo>
                <a:lnTo>
                  <a:pt x="51722" y="391626"/>
                </a:lnTo>
                <a:lnTo>
                  <a:pt x="51905" y="391626"/>
                </a:lnTo>
                <a:lnTo>
                  <a:pt x="56905" y="381480"/>
                </a:lnTo>
                <a:lnTo>
                  <a:pt x="56718" y="381480"/>
                </a:lnTo>
                <a:lnTo>
                  <a:pt x="57655" y="379957"/>
                </a:lnTo>
                <a:lnTo>
                  <a:pt x="57865" y="379957"/>
                </a:lnTo>
                <a:lnTo>
                  <a:pt x="65504" y="369818"/>
                </a:lnTo>
                <a:lnTo>
                  <a:pt x="65326" y="369818"/>
                </a:lnTo>
                <a:lnTo>
                  <a:pt x="66426" y="368595"/>
                </a:lnTo>
                <a:lnTo>
                  <a:pt x="66633" y="368595"/>
                </a:lnTo>
                <a:lnTo>
                  <a:pt x="77621" y="358316"/>
                </a:lnTo>
                <a:lnTo>
                  <a:pt x="77467" y="358316"/>
                </a:lnTo>
                <a:lnTo>
                  <a:pt x="78567" y="357431"/>
                </a:lnTo>
                <a:lnTo>
                  <a:pt x="78751" y="357431"/>
                </a:lnTo>
                <a:lnTo>
                  <a:pt x="93951" y="346950"/>
                </a:lnTo>
                <a:lnTo>
                  <a:pt x="94635" y="346478"/>
                </a:lnTo>
                <a:lnTo>
                  <a:pt x="103625" y="341496"/>
                </a:lnTo>
                <a:lnTo>
                  <a:pt x="104058" y="341254"/>
                </a:lnTo>
                <a:lnTo>
                  <a:pt x="114506" y="336155"/>
                </a:lnTo>
                <a:lnTo>
                  <a:pt x="126605" y="330939"/>
                </a:lnTo>
                <a:lnTo>
                  <a:pt x="139962" y="325865"/>
                </a:lnTo>
                <a:lnTo>
                  <a:pt x="154634" y="320944"/>
                </a:lnTo>
                <a:lnTo>
                  <a:pt x="170659" y="316189"/>
                </a:lnTo>
                <a:lnTo>
                  <a:pt x="188084" y="311612"/>
                </a:lnTo>
                <a:lnTo>
                  <a:pt x="206958" y="307220"/>
                </a:lnTo>
                <a:lnTo>
                  <a:pt x="227329" y="303025"/>
                </a:lnTo>
                <a:lnTo>
                  <a:pt x="249167" y="299049"/>
                </a:lnTo>
                <a:lnTo>
                  <a:pt x="273261" y="295408"/>
                </a:lnTo>
                <a:lnTo>
                  <a:pt x="300252" y="292199"/>
                </a:lnTo>
                <a:lnTo>
                  <a:pt x="329996" y="289393"/>
                </a:lnTo>
                <a:lnTo>
                  <a:pt x="362251" y="286967"/>
                </a:lnTo>
                <a:lnTo>
                  <a:pt x="396846" y="284891"/>
                </a:lnTo>
                <a:lnTo>
                  <a:pt x="433658" y="283131"/>
                </a:lnTo>
                <a:lnTo>
                  <a:pt x="472242" y="281669"/>
                </a:lnTo>
                <a:lnTo>
                  <a:pt x="512714" y="280460"/>
                </a:lnTo>
                <a:lnTo>
                  <a:pt x="554702" y="279483"/>
                </a:lnTo>
                <a:lnTo>
                  <a:pt x="598022" y="278704"/>
                </a:lnTo>
                <a:lnTo>
                  <a:pt x="642546" y="278090"/>
                </a:lnTo>
                <a:lnTo>
                  <a:pt x="688063" y="277614"/>
                </a:lnTo>
                <a:lnTo>
                  <a:pt x="1156425" y="273537"/>
                </a:lnTo>
                <a:lnTo>
                  <a:pt x="1243227" y="271260"/>
                </a:lnTo>
                <a:lnTo>
                  <a:pt x="1324236" y="267915"/>
                </a:lnTo>
                <a:lnTo>
                  <a:pt x="1397988" y="263249"/>
                </a:lnTo>
                <a:lnTo>
                  <a:pt x="1463026" y="257002"/>
                </a:lnTo>
                <a:lnTo>
                  <a:pt x="1482050" y="254491"/>
                </a:lnTo>
                <a:close/>
              </a:path>
              <a:path extrusionOk="0" h="490220" w="1813560">
                <a:moveTo>
                  <a:pt x="48244" y="402374"/>
                </a:moveTo>
                <a:lnTo>
                  <a:pt x="47904" y="405335"/>
                </a:lnTo>
                <a:lnTo>
                  <a:pt x="48309" y="403881"/>
                </a:lnTo>
                <a:lnTo>
                  <a:pt x="48244" y="402374"/>
                </a:lnTo>
                <a:close/>
              </a:path>
              <a:path extrusionOk="0" h="490220" w="1813560">
                <a:moveTo>
                  <a:pt x="48309" y="403881"/>
                </a:moveTo>
                <a:lnTo>
                  <a:pt x="47904" y="405335"/>
                </a:lnTo>
                <a:lnTo>
                  <a:pt x="48371" y="405335"/>
                </a:lnTo>
                <a:lnTo>
                  <a:pt x="48309" y="403881"/>
                </a:lnTo>
                <a:close/>
              </a:path>
              <a:path extrusionOk="0" h="490220" w="1813560">
                <a:moveTo>
                  <a:pt x="48729" y="402374"/>
                </a:moveTo>
                <a:lnTo>
                  <a:pt x="48244" y="402374"/>
                </a:lnTo>
                <a:lnTo>
                  <a:pt x="48309" y="403881"/>
                </a:lnTo>
                <a:lnTo>
                  <a:pt x="48729" y="402374"/>
                </a:lnTo>
                <a:close/>
              </a:path>
              <a:path extrusionOk="0" h="490220" w="1813560">
                <a:moveTo>
                  <a:pt x="51722" y="391626"/>
                </a:moveTo>
                <a:lnTo>
                  <a:pt x="51089" y="393282"/>
                </a:lnTo>
                <a:lnTo>
                  <a:pt x="51483" y="392482"/>
                </a:lnTo>
                <a:lnTo>
                  <a:pt x="51722" y="391626"/>
                </a:lnTo>
                <a:close/>
              </a:path>
              <a:path extrusionOk="0" h="490220" w="1813560">
                <a:moveTo>
                  <a:pt x="51483" y="392482"/>
                </a:moveTo>
                <a:lnTo>
                  <a:pt x="51089" y="393282"/>
                </a:lnTo>
                <a:lnTo>
                  <a:pt x="51260" y="393282"/>
                </a:lnTo>
                <a:lnTo>
                  <a:pt x="51483" y="392482"/>
                </a:lnTo>
                <a:close/>
              </a:path>
              <a:path extrusionOk="0" h="490220" w="1813560">
                <a:moveTo>
                  <a:pt x="51905" y="391626"/>
                </a:moveTo>
                <a:lnTo>
                  <a:pt x="51722" y="391626"/>
                </a:lnTo>
                <a:lnTo>
                  <a:pt x="51483" y="392482"/>
                </a:lnTo>
                <a:lnTo>
                  <a:pt x="51905" y="391626"/>
                </a:lnTo>
                <a:close/>
              </a:path>
              <a:path extrusionOk="0" h="490220" w="1813560">
                <a:moveTo>
                  <a:pt x="57655" y="379957"/>
                </a:moveTo>
                <a:lnTo>
                  <a:pt x="56718" y="381480"/>
                </a:lnTo>
                <a:lnTo>
                  <a:pt x="57258" y="380763"/>
                </a:lnTo>
                <a:lnTo>
                  <a:pt x="57655" y="379957"/>
                </a:lnTo>
                <a:close/>
              </a:path>
              <a:path extrusionOk="0" h="490220" w="1813560">
                <a:moveTo>
                  <a:pt x="57258" y="380763"/>
                </a:moveTo>
                <a:lnTo>
                  <a:pt x="56718" y="381480"/>
                </a:lnTo>
                <a:lnTo>
                  <a:pt x="56905" y="381480"/>
                </a:lnTo>
                <a:lnTo>
                  <a:pt x="57258" y="380763"/>
                </a:lnTo>
                <a:close/>
              </a:path>
              <a:path extrusionOk="0" h="490220" w="1813560">
                <a:moveTo>
                  <a:pt x="57865" y="379957"/>
                </a:moveTo>
                <a:lnTo>
                  <a:pt x="57655" y="379957"/>
                </a:lnTo>
                <a:lnTo>
                  <a:pt x="57258" y="380763"/>
                </a:lnTo>
                <a:lnTo>
                  <a:pt x="57865" y="379957"/>
                </a:lnTo>
                <a:close/>
              </a:path>
              <a:path extrusionOk="0" h="490220" w="1813560">
                <a:moveTo>
                  <a:pt x="66426" y="368595"/>
                </a:moveTo>
                <a:lnTo>
                  <a:pt x="65326" y="369818"/>
                </a:lnTo>
                <a:lnTo>
                  <a:pt x="65930" y="369253"/>
                </a:lnTo>
                <a:lnTo>
                  <a:pt x="66426" y="368595"/>
                </a:lnTo>
                <a:close/>
              </a:path>
              <a:path extrusionOk="0" h="490220" w="1813560">
                <a:moveTo>
                  <a:pt x="65930" y="369253"/>
                </a:moveTo>
                <a:lnTo>
                  <a:pt x="65326" y="369818"/>
                </a:lnTo>
                <a:lnTo>
                  <a:pt x="65504" y="369818"/>
                </a:lnTo>
                <a:lnTo>
                  <a:pt x="65930" y="369253"/>
                </a:lnTo>
                <a:close/>
              </a:path>
              <a:path extrusionOk="0" h="490220" w="1813560">
                <a:moveTo>
                  <a:pt x="66633" y="368595"/>
                </a:moveTo>
                <a:lnTo>
                  <a:pt x="66426" y="368595"/>
                </a:lnTo>
                <a:lnTo>
                  <a:pt x="65930" y="369253"/>
                </a:lnTo>
                <a:lnTo>
                  <a:pt x="66633" y="368595"/>
                </a:lnTo>
                <a:close/>
              </a:path>
              <a:path extrusionOk="0" h="490220" w="1813560">
                <a:moveTo>
                  <a:pt x="78567" y="357431"/>
                </a:moveTo>
                <a:lnTo>
                  <a:pt x="77467" y="358316"/>
                </a:lnTo>
                <a:lnTo>
                  <a:pt x="78051" y="357913"/>
                </a:lnTo>
                <a:lnTo>
                  <a:pt x="78567" y="357431"/>
                </a:lnTo>
                <a:close/>
              </a:path>
              <a:path extrusionOk="0" h="490220" w="1813560">
                <a:moveTo>
                  <a:pt x="78051" y="357913"/>
                </a:moveTo>
                <a:lnTo>
                  <a:pt x="77467" y="358316"/>
                </a:lnTo>
                <a:lnTo>
                  <a:pt x="77621" y="358316"/>
                </a:lnTo>
                <a:lnTo>
                  <a:pt x="78051" y="357913"/>
                </a:lnTo>
                <a:close/>
              </a:path>
              <a:path extrusionOk="0" h="490220" w="1813560">
                <a:moveTo>
                  <a:pt x="78751" y="357431"/>
                </a:moveTo>
                <a:lnTo>
                  <a:pt x="78567" y="357431"/>
                </a:lnTo>
                <a:lnTo>
                  <a:pt x="78051" y="357913"/>
                </a:lnTo>
                <a:lnTo>
                  <a:pt x="78751" y="357431"/>
                </a:lnTo>
                <a:close/>
              </a:path>
              <a:path extrusionOk="0" h="490220" w="1813560">
                <a:moveTo>
                  <a:pt x="94635" y="346478"/>
                </a:moveTo>
                <a:lnTo>
                  <a:pt x="93879" y="346950"/>
                </a:lnTo>
                <a:lnTo>
                  <a:pt x="94263" y="346735"/>
                </a:lnTo>
                <a:lnTo>
                  <a:pt x="94635" y="346478"/>
                </a:lnTo>
                <a:close/>
              </a:path>
              <a:path extrusionOk="0" h="490220" w="1813560">
                <a:moveTo>
                  <a:pt x="94263" y="346735"/>
                </a:moveTo>
                <a:lnTo>
                  <a:pt x="93879" y="346950"/>
                </a:lnTo>
                <a:lnTo>
                  <a:pt x="94263" y="346735"/>
                </a:lnTo>
                <a:close/>
              </a:path>
              <a:path extrusionOk="0" h="490220" w="1813560">
                <a:moveTo>
                  <a:pt x="94721" y="346478"/>
                </a:moveTo>
                <a:lnTo>
                  <a:pt x="94263" y="346735"/>
                </a:lnTo>
                <a:lnTo>
                  <a:pt x="94721" y="346478"/>
                </a:lnTo>
                <a:close/>
              </a:path>
              <a:path extrusionOk="0" h="490220" w="1813560">
                <a:moveTo>
                  <a:pt x="104093" y="341254"/>
                </a:moveTo>
                <a:lnTo>
                  <a:pt x="103817" y="341388"/>
                </a:lnTo>
                <a:lnTo>
                  <a:pt x="104093" y="341254"/>
                </a:lnTo>
                <a:close/>
              </a:path>
              <a:path extrusionOk="0" h="490220" w="1813560">
                <a:moveTo>
                  <a:pt x="1489768" y="253472"/>
                </a:moveTo>
                <a:lnTo>
                  <a:pt x="1199935" y="253474"/>
                </a:lnTo>
                <a:lnTo>
                  <a:pt x="1156045" y="254492"/>
                </a:lnTo>
                <a:lnTo>
                  <a:pt x="1482050" y="254491"/>
                </a:lnTo>
                <a:lnTo>
                  <a:pt x="1489768" y="253472"/>
                </a:lnTo>
                <a:close/>
              </a:path>
              <a:path extrusionOk="0" h="490220" w="1813560">
                <a:moveTo>
                  <a:pt x="1497774" y="252220"/>
                </a:moveTo>
                <a:lnTo>
                  <a:pt x="1242561" y="252223"/>
                </a:lnTo>
                <a:lnTo>
                  <a:pt x="1199931" y="253474"/>
                </a:lnTo>
                <a:lnTo>
                  <a:pt x="1489768" y="253472"/>
                </a:lnTo>
                <a:lnTo>
                  <a:pt x="1491837" y="253199"/>
                </a:lnTo>
                <a:lnTo>
                  <a:pt x="1497774" y="252220"/>
                </a:lnTo>
                <a:close/>
              </a:path>
              <a:path extrusionOk="0" h="490220" w="1813560">
                <a:moveTo>
                  <a:pt x="1506985" y="250701"/>
                </a:moveTo>
                <a:lnTo>
                  <a:pt x="1283717" y="250705"/>
                </a:lnTo>
                <a:lnTo>
                  <a:pt x="1242621" y="252221"/>
                </a:lnTo>
                <a:lnTo>
                  <a:pt x="1497774" y="252220"/>
                </a:lnTo>
                <a:lnTo>
                  <a:pt x="1506985" y="250701"/>
                </a:lnTo>
                <a:close/>
              </a:path>
              <a:path extrusionOk="0" h="490220" w="1813560">
                <a:moveTo>
                  <a:pt x="1517968" y="248888"/>
                </a:moveTo>
                <a:lnTo>
                  <a:pt x="1323207" y="248893"/>
                </a:lnTo>
                <a:lnTo>
                  <a:pt x="1283791" y="250702"/>
                </a:lnTo>
                <a:lnTo>
                  <a:pt x="1506985" y="250701"/>
                </a:lnTo>
                <a:lnTo>
                  <a:pt x="1517968" y="248888"/>
                </a:lnTo>
                <a:close/>
              </a:path>
              <a:path extrusionOk="0" h="490220" w="1813560">
                <a:moveTo>
                  <a:pt x="1528859" y="246748"/>
                </a:moveTo>
                <a:lnTo>
                  <a:pt x="1360843" y="246755"/>
                </a:lnTo>
                <a:lnTo>
                  <a:pt x="1323235" y="248891"/>
                </a:lnTo>
                <a:lnTo>
                  <a:pt x="1517968" y="248888"/>
                </a:lnTo>
                <a:lnTo>
                  <a:pt x="1528859" y="246748"/>
                </a:lnTo>
                <a:close/>
              </a:path>
              <a:path extrusionOk="0" h="490220" w="1813560">
                <a:moveTo>
                  <a:pt x="1541565" y="244251"/>
                </a:moveTo>
                <a:lnTo>
                  <a:pt x="1396425" y="244264"/>
                </a:lnTo>
                <a:lnTo>
                  <a:pt x="1360884" y="246753"/>
                </a:lnTo>
                <a:lnTo>
                  <a:pt x="1528859" y="246748"/>
                </a:lnTo>
                <a:lnTo>
                  <a:pt x="1541565" y="244251"/>
                </a:lnTo>
                <a:close/>
              </a:path>
              <a:path extrusionOk="0" h="490220" w="1813560">
                <a:moveTo>
                  <a:pt x="1554637" y="241369"/>
                </a:moveTo>
                <a:lnTo>
                  <a:pt x="1429762" y="241387"/>
                </a:lnTo>
                <a:lnTo>
                  <a:pt x="1396544" y="244253"/>
                </a:lnTo>
                <a:lnTo>
                  <a:pt x="1541565" y="244251"/>
                </a:lnTo>
                <a:lnTo>
                  <a:pt x="1554637" y="241369"/>
                </a:lnTo>
                <a:close/>
              </a:path>
              <a:path extrusionOk="0" h="490220" w="1813560">
                <a:moveTo>
                  <a:pt x="1568991" y="238072"/>
                </a:moveTo>
                <a:lnTo>
                  <a:pt x="1460889" y="238072"/>
                </a:lnTo>
                <a:lnTo>
                  <a:pt x="1429833" y="241380"/>
                </a:lnTo>
                <a:lnTo>
                  <a:pt x="1554637" y="241369"/>
                </a:lnTo>
                <a:lnTo>
                  <a:pt x="1564191" y="239260"/>
                </a:lnTo>
                <a:lnTo>
                  <a:pt x="1568991" y="238072"/>
                </a:lnTo>
                <a:close/>
              </a:path>
              <a:path extrusionOk="0" h="490220" w="1813560">
                <a:moveTo>
                  <a:pt x="1584104" y="234334"/>
                </a:moveTo>
                <a:lnTo>
                  <a:pt x="1489191" y="234334"/>
                </a:lnTo>
                <a:lnTo>
                  <a:pt x="1460756" y="238087"/>
                </a:lnTo>
                <a:lnTo>
                  <a:pt x="1460889" y="238072"/>
                </a:lnTo>
                <a:lnTo>
                  <a:pt x="1568991" y="238072"/>
                </a:lnTo>
                <a:lnTo>
                  <a:pt x="1584104" y="234334"/>
                </a:lnTo>
                <a:close/>
              </a:path>
              <a:path extrusionOk="0" h="490220" w="1813560">
                <a:moveTo>
                  <a:pt x="1599432" y="230129"/>
                </a:moveTo>
                <a:lnTo>
                  <a:pt x="1514654" y="230129"/>
                </a:lnTo>
                <a:lnTo>
                  <a:pt x="1489021" y="234356"/>
                </a:lnTo>
                <a:lnTo>
                  <a:pt x="1489191" y="234334"/>
                </a:lnTo>
                <a:lnTo>
                  <a:pt x="1584104" y="234334"/>
                </a:lnTo>
                <a:lnTo>
                  <a:pt x="1585300" y="234038"/>
                </a:lnTo>
                <a:lnTo>
                  <a:pt x="1599432" y="230129"/>
                </a:lnTo>
                <a:close/>
              </a:path>
              <a:path extrusionOk="0" h="490220" w="1813560">
                <a:moveTo>
                  <a:pt x="1614878" y="225543"/>
                </a:moveTo>
                <a:lnTo>
                  <a:pt x="1537972" y="225543"/>
                </a:lnTo>
                <a:lnTo>
                  <a:pt x="1514517" y="230151"/>
                </a:lnTo>
                <a:lnTo>
                  <a:pt x="1514654" y="230129"/>
                </a:lnTo>
                <a:lnTo>
                  <a:pt x="1599432" y="230129"/>
                </a:lnTo>
                <a:lnTo>
                  <a:pt x="1605126" y="228554"/>
                </a:lnTo>
                <a:lnTo>
                  <a:pt x="1614878" y="225543"/>
                </a:lnTo>
                <a:close/>
              </a:path>
              <a:path extrusionOk="0" h="490220" w="1813560">
                <a:moveTo>
                  <a:pt x="1629902" y="220684"/>
                </a:moveTo>
                <a:lnTo>
                  <a:pt x="1559967" y="220684"/>
                </a:lnTo>
                <a:lnTo>
                  <a:pt x="1537880" y="225561"/>
                </a:lnTo>
                <a:lnTo>
                  <a:pt x="1614878" y="225543"/>
                </a:lnTo>
                <a:lnTo>
                  <a:pt x="1623712" y="222815"/>
                </a:lnTo>
                <a:lnTo>
                  <a:pt x="1629902" y="220684"/>
                </a:lnTo>
                <a:close/>
              </a:path>
              <a:path extrusionOk="0" h="490220" w="1813560">
                <a:moveTo>
                  <a:pt x="1644366" y="215576"/>
                </a:moveTo>
                <a:lnTo>
                  <a:pt x="1580598" y="215576"/>
                </a:lnTo>
                <a:lnTo>
                  <a:pt x="1559847" y="220710"/>
                </a:lnTo>
                <a:lnTo>
                  <a:pt x="1629902" y="220684"/>
                </a:lnTo>
                <a:lnTo>
                  <a:pt x="1641107" y="216825"/>
                </a:lnTo>
                <a:lnTo>
                  <a:pt x="1644366" y="215576"/>
                </a:lnTo>
                <a:close/>
              </a:path>
              <a:path extrusionOk="0" h="490220" w="1813560">
                <a:moveTo>
                  <a:pt x="1658209" y="210230"/>
                </a:moveTo>
                <a:lnTo>
                  <a:pt x="1599911" y="210230"/>
                </a:lnTo>
                <a:lnTo>
                  <a:pt x="1580478" y="215605"/>
                </a:lnTo>
                <a:lnTo>
                  <a:pt x="1644366" y="215576"/>
                </a:lnTo>
                <a:lnTo>
                  <a:pt x="1657356" y="210595"/>
                </a:lnTo>
                <a:lnTo>
                  <a:pt x="1658209" y="210230"/>
                </a:lnTo>
                <a:close/>
              </a:path>
              <a:path extrusionOk="0" h="490220" w="1813560">
                <a:moveTo>
                  <a:pt x="1671255" y="204657"/>
                </a:moveTo>
                <a:lnTo>
                  <a:pt x="1617946" y="204657"/>
                </a:lnTo>
                <a:lnTo>
                  <a:pt x="1599790" y="210264"/>
                </a:lnTo>
                <a:lnTo>
                  <a:pt x="1658209" y="210230"/>
                </a:lnTo>
                <a:lnTo>
                  <a:pt x="1671255" y="204657"/>
                </a:lnTo>
                <a:close/>
              </a:path>
              <a:path extrusionOk="0" h="490220" w="1813560">
                <a:moveTo>
                  <a:pt x="1682994" y="198868"/>
                </a:moveTo>
                <a:lnTo>
                  <a:pt x="1634751" y="198868"/>
                </a:lnTo>
                <a:lnTo>
                  <a:pt x="1617774" y="204711"/>
                </a:lnTo>
                <a:lnTo>
                  <a:pt x="1617946" y="204657"/>
                </a:lnTo>
                <a:lnTo>
                  <a:pt x="1671255" y="204657"/>
                </a:lnTo>
                <a:lnTo>
                  <a:pt x="1672593" y="204086"/>
                </a:lnTo>
                <a:lnTo>
                  <a:pt x="1682994" y="198868"/>
                </a:lnTo>
                <a:close/>
              </a:path>
              <a:path extrusionOk="0" h="490220" w="1813560">
                <a:moveTo>
                  <a:pt x="1694943" y="192872"/>
                </a:moveTo>
                <a:lnTo>
                  <a:pt x="1650367" y="192872"/>
                </a:lnTo>
                <a:lnTo>
                  <a:pt x="1634559" y="198934"/>
                </a:lnTo>
                <a:lnTo>
                  <a:pt x="1634751" y="198868"/>
                </a:lnTo>
                <a:lnTo>
                  <a:pt x="1682994" y="198868"/>
                </a:lnTo>
                <a:lnTo>
                  <a:pt x="1694943" y="192872"/>
                </a:lnTo>
                <a:close/>
              </a:path>
              <a:path extrusionOk="0" h="490220" w="1813560">
                <a:moveTo>
                  <a:pt x="1705792" y="186682"/>
                </a:moveTo>
                <a:lnTo>
                  <a:pt x="1664841" y="186682"/>
                </a:lnTo>
                <a:lnTo>
                  <a:pt x="1664312" y="186928"/>
                </a:lnTo>
                <a:lnTo>
                  <a:pt x="1650191" y="192939"/>
                </a:lnTo>
                <a:lnTo>
                  <a:pt x="1650367" y="192872"/>
                </a:lnTo>
                <a:lnTo>
                  <a:pt x="1694943" y="192872"/>
                </a:lnTo>
                <a:lnTo>
                  <a:pt x="1699671" y="190500"/>
                </a:lnTo>
                <a:lnTo>
                  <a:pt x="1705792" y="186682"/>
                </a:lnTo>
                <a:close/>
              </a:path>
              <a:path extrusionOk="0" h="490220" w="1813560">
                <a:moveTo>
                  <a:pt x="1664582" y="186793"/>
                </a:moveTo>
                <a:lnTo>
                  <a:pt x="1664264" y="186928"/>
                </a:lnTo>
                <a:lnTo>
                  <a:pt x="1664582" y="186793"/>
                </a:lnTo>
                <a:close/>
              </a:path>
              <a:path extrusionOk="0" h="490220" w="1813560">
                <a:moveTo>
                  <a:pt x="1725912" y="173671"/>
                </a:moveTo>
                <a:lnTo>
                  <a:pt x="1690733" y="173671"/>
                </a:lnTo>
                <a:lnTo>
                  <a:pt x="1689964" y="174101"/>
                </a:lnTo>
                <a:lnTo>
                  <a:pt x="1664582" y="186793"/>
                </a:lnTo>
                <a:lnTo>
                  <a:pt x="1664841" y="186682"/>
                </a:lnTo>
                <a:lnTo>
                  <a:pt x="1705792" y="186682"/>
                </a:lnTo>
                <a:lnTo>
                  <a:pt x="1722936" y="175988"/>
                </a:lnTo>
                <a:lnTo>
                  <a:pt x="1725912" y="173671"/>
                </a:lnTo>
                <a:close/>
              </a:path>
              <a:path extrusionOk="0" h="490220" w="1813560">
                <a:moveTo>
                  <a:pt x="1690333" y="173871"/>
                </a:moveTo>
                <a:lnTo>
                  <a:pt x="1689875" y="174101"/>
                </a:lnTo>
                <a:lnTo>
                  <a:pt x="1690333" y="173871"/>
                </a:lnTo>
                <a:close/>
              </a:path>
              <a:path extrusionOk="0" h="490220" w="1813560">
                <a:moveTo>
                  <a:pt x="1690733" y="173671"/>
                </a:moveTo>
                <a:lnTo>
                  <a:pt x="1690333" y="173871"/>
                </a:lnTo>
                <a:lnTo>
                  <a:pt x="1689964" y="174101"/>
                </a:lnTo>
                <a:lnTo>
                  <a:pt x="1690733" y="173671"/>
                </a:lnTo>
                <a:close/>
              </a:path>
              <a:path extrusionOk="0" h="490220" w="1813560">
                <a:moveTo>
                  <a:pt x="1743207" y="160087"/>
                </a:moveTo>
                <a:lnTo>
                  <a:pt x="1712434" y="160087"/>
                </a:lnTo>
                <a:lnTo>
                  <a:pt x="1711623" y="160654"/>
                </a:lnTo>
                <a:lnTo>
                  <a:pt x="1690333" y="173871"/>
                </a:lnTo>
                <a:lnTo>
                  <a:pt x="1690733" y="173671"/>
                </a:lnTo>
                <a:lnTo>
                  <a:pt x="1725912" y="173671"/>
                </a:lnTo>
                <a:lnTo>
                  <a:pt x="1742633" y="160649"/>
                </a:lnTo>
                <a:lnTo>
                  <a:pt x="1743207" y="160087"/>
                </a:lnTo>
                <a:close/>
              </a:path>
              <a:path extrusionOk="0" h="490220" w="1813560">
                <a:moveTo>
                  <a:pt x="1712020" y="160345"/>
                </a:moveTo>
                <a:lnTo>
                  <a:pt x="1711524" y="160654"/>
                </a:lnTo>
                <a:lnTo>
                  <a:pt x="1712020" y="160345"/>
                </a:lnTo>
                <a:close/>
              </a:path>
              <a:path extrusionOk="0" h="490220" w="1813560">
                <a:moveTo>
                  <a:pt x="1712434" y="160087"/>
                </a:moveTo>
                <a:lnTo>
                  <a:pt x="1712020" y="160345"/>
                </a:lnTo>
                <a:lnTo>
                  <a:pt x="1711623" y="160654"/>
                </a:lnTo>
                <a:lnTo>
                  <a:pt x="1712434" y="160087"/>
                </a:lnTo>
                <a:close/>
              </a:path>
              <a:path extrusionOk="0" h="490220" w="1813560">
                <a:moveTo>
                  <a:pt x="1757641" y="145952"/>
                </a:moveTo>
                <a:lnTo>
                  <a:pt x="1730502" y="145952"/>
                </a:lnTo>
                <a:lnTo>
                  <a:pt x="1729690" y="146660"/>
                </a:lnTo>
                <a:lnTo>
                  <a:pt x="1712020" y="160345"/>
                </a:lnTo>
                <a:lnTo>
                  <a:pt x="1712434" y="160087"/>
                </a:lnTo>
                <a:lnTo>
                  <a:pt x="1743207" y="160087"/>
                </a:lnTo>
                <a:lnTo>
                  <a:pt x="1757641" y="145952"/>
                </a:lnTo>
                <a:close/>
              </a:path>
              <a:path extrusionOk="0" h="490220" w="1813560">
                <a:moveTo>
                  <a:pt x="1730072" y="146286"/>
                </a:moveTo>
                <a:lnTo>
                  <a:pt x="1729592" y="146660"/>
                </a:lnTo>
                <a:lnTo>
                  <a:pt x="1730072" y="146286"/>
                </a:lnTo>
                <a:close/>
              </a:path>
              <a:path extrusionOk="0" h="490220" w="1813560">
                <a:moveTo>
                  <a:pt x="1730502" y="145952"/>
                </a:moveTo>
                <a:lnTo>
                  <a:pt x="1730072" y="146286"/>
                </a:lnTo>
                <a:lnTo>
                  <a:pt x="1729690" y="146660"/>
                </a:lnTo>
                <a:lnTo>
                  <a:pt x="1730502" y="145952"/>
                </a:lnTo>
                <a:close/>
              </a:path>
              <a:path extrusionOk="0" h="490220" w="1813560">
                <a:moveTo>
                  <a:pt x="1769703" y="131339"/>
                </a:moveTo>
                <a:lnTo>
                  <a:pt x="1745336" y="131339"/>
                </a:lnTo>
                <a:lnTo>
                  <a:pt x="1744579" y="132172"/>
                </a:lnTo>
                <a:lnTo>
                  <a:pt x="1730072" y="146286"/>
                </a:lnTo>
                <a:lnTo>
                  <a:pt x="1730502" y="145952"/>
                </a:lnTo>
                <a:lnTo>
                  <a:pt x="1757641" y="145952"/>
                </a:lnTo>
                <a:lnTo>
                  <a:pt x="1759068" y="144555"/>
                </a:lnTo>
                <a:lnTo>
                  <a:pt x="1769703" y="131339"/>
                </a:lnTo>
                <a:close/>
              </a:path>
              <a:path extrusionOk="0" h="490220" w="1813560">
                <a:moveTo>
                  <a:pt x="1744928" y="131738"/>
                </a:moveTo>
                <a:lnTo>
                  <a:pt x="1744486" y="132172"/>
                </a:lnTo>
                <a:lnTo>
                  <a:pt x="1744928" y="131738"/>
                </a:lnTo>
                <a:close/>
              </a:path>
              <a:path extrusionOk="0" h="490220" w="1813560">
                <a:moveTo>
                  <a:pt x="1745336" y="131339"/>
                </a:moveTo>
                <a:lnTo>
                  <a:pt x="1744928" y="131738"/>
                </a:lnTo>
                <a:lnTo>
                  <a:pt x="1744579" y="132172"/>
                </a:lnTo>
                <a:lnTo>
                  <a:pt x="1745336" y="131339"/>
                </a:lnTo>
                <a:close/>
              </a:path>
              <a:path extrusionOk="0" h="490220" w="1813560">
                <a:moveTo>
                  <a:pt x="1779763" y="116300"/>
                </a:moveTo>
                <a:lnTo>
                  <a:pt x="1757353" y="116300"/>
                </a:lnTo>
                <a:lnTo>
                  <a:pt x="1756704" y="117210"/>
                </a:lnTo>
                <a:lnTo>
                  <a:pt x="1744928" y="131738"/>
                </a:lnTo>
                <a:lnTo>
                  <a:pt x="1745336" y="131339"/>
                </a:lnTo>
                <a:lnTo>
                  <a:pt x="1769703" y="131339"/>
                </a:lnTo>
                <a:lnTo>
                  <a:pt x="1772545" y="127807"/>
                </a:lnTo>
                <a:lnTo>
                  <a:pt x="1779763" y="116300"/>
                </a:lnTo>
                <a:close/>
              </a:path>
              <a:path extrusionOk="0" h="490220" w="1813560">
                <a:moveTo>
                  <a:pt x="1757001" y="116738"/>
                </a:moveTo>
                <a:lnTo>
                  <a:pt x="1756620" y="117210"/>
                </a:lnTo>
                <a:lnTo>
                  <a:pt x="1757001" y="116738"/>
                </a:lnTo>
                <a:close/>
              </a:path>
              <a:path extrusionOk="0" h="490220" w="1813560">
                <a:moveTo>
                  <a:pt x="1757353" y="116300"/>
                </a:moveTo>
                <a:lnTo>
                  <a:pt x="1757001" y="116738"/>
                </a:lnTo>
                <a:lnTo>
                  <a:pt x="1756704" y="117210"/>
                </a:lnTo>
                <a:lnTo>
                  <a:pt x="1757353" y="116300"/>
                </a:lnTo>
                <a:close/>
              </a:path>
              <a:path extrusionOk="0" h="490220" w="1813560">
                <a:moveTo>
                  <a:pt x="1788057" y="100857"/>
                </a:moveTo>
                <a:lnTo>
                  <a:pt x="1766963" y="100857"/>
                </a:lnTo>
                <a:lnTo>
                  <a:pt x="1766456" y="101772"/>
                </a:lnTo>
                <a:lnTo>
                  <a:pt x="1757001" y="116738"/>
                </a:lnTo>
                <a:lnTo>
                  <a:pt x="1757353" y="116300"/>
                </a:lnTo>
                <a:lnTo>
                  <a:pt x="1779763" y="116300"/>
                </a:lnTo>
                <a:lnTo>
                  <a:pt x="1783379" y="110535"/>
                </a:lnTo>
                <a:lnTo>
                  <a:pt x="1788057" y="100857"/>
                </a:lnTo>
                <a:close/>
              </a:path>
              <a:path extrusionOk="0" h="490220" w="1813560">
                <a:moveTo>
                  <a:pt x="1766684" y="101302"/>
                </a:moveTo>
                <a:lnTo>
                  <a:pt x="1766389" y="101772"/>
                </a:lnTo>
                <a:lnTo>
                  <a:pt x="1766684" y="101302"/>
                </a:lnTo>
                <a:close/>
              </a:path>
              <a:path extrusionOk="0" h="490220" w="1813560">
                <a:moveTo>
                  <a:pt x="1766963" y="100857"/>
                </a:moveTo>
                <a:lnTo>
                  <a:pt x="1766684" y="101302"/>
                </a:lnTo>
                <a:lnTo>
                  <a:pt x="1766456" y="101772"/>
                </a:lnTo>
                <a:lnTo>
                  <a:pt x="1766963" y="100857"/>
                </a:lnTo>
                <a:close/>
              </a:path>
              <a:path extrusionOk="0" h="490220" w="1813560">
                <a:moveTo>
                  <a:pt x="1794815" y="85006"/>
                </a:moveTo>
                <a:lnTo>
                  <a:pt x="1774560" y="85006"/>
                </a:lnTo>
                <a:lnTo>
                  <a:pt x="1774198" y="85857"/>
                </a:lnTo>
                <a:lnTo>
                  <a:pt x="1766684" y="101302"/>
                </a:lnTo>
                <a:lnTo>
                  <a:pt x="1766963" y="100857"/>
                </a:lnTo>
                <a:lnTo>
                  <a:pt x="1788057" y="100857"/>
                </a:lnTo>
                <a:lnTo>
                  <a:pt x="1791912" y="92880"/>
                </a:lnTo>
                <a:lnTo>
                  <a:pt x="1794815" y="85006"/>
                </a:lnTo>
                <a:close/>
              </a:path>
              <a:path extrusionOk="0" h="490220" w="1813560">
                <a:moveTo>
                  <a:pt x="1774357" y="85427"/>
                </a:moveTo>
                <a:lnTo>
                  <a:pt x="1774149" y="85857"/>
                </a:lnTo>
                <a:lnTo>
                  <a:pt x="1774357" y="85427"/>
                </a:lnTo>
                <a:close/>
              </a:path>
              <a:path extrusionOk="0" h="490220" w="1813560">
                <a:moveTo>
                  <a:pt x="1774560" y="85006"/>
                </a:moveTo>
                <a:lnTo>
                  <a:pt x="1774357" y="85427"/>
                </a:lnTo>
                <a:lnTo>
                  <a:pt x="1774198" y="85857"/>
                </a:lnTo>
                <a:lnTo>
                  <a:pt x="1774560" y="85006"/>
                </a:lnTo>
                <a:close/>
              </a:path>
              <a:path extrusionOk="0" h="490220" w="1813560">
                <a:moveTo>
                  <a:pt x="1800259" y="68745"/>
                </a:moveTo>
                <a:lnTo>
                  <a:pt x="1780506" y="68745"/>
                </a:lnTo>
                <a:lnTo>
                  <a:pt x="1780272" y="69470"/>
                </a:lnTo>
                <a:lnTo>
                  <a:pt x="1774357" y="85427"/>
                </a:lnTo>
                <a:lnTo>
                  <a:pt x="1774560" y="85006"/>
                </a:lnTo>
                <a:lnTo>
                  <a:pt x="1794815" y="85006"/>
                </a:lnTo>
                <a:lnTo>
                  <a:pt x="1798513" y="74976"/>
                </a:lnTo>
                <a:lnTo>
                  <a:pt x="1800259" y="68745"/>
                </a:lnTo>
                <a:close/>
              </a:path>
              <a:path extrusionOk="0" h="490220" w="1813560">
                <a:moveTo>
                  <a:pt x="1780374" y="69104"/>
                </a:moveTo>
                <a:lnTo>
                  <a:pt x="1780239" y="69470"/>
                </a:lnTo>
                <a:lnTo>
                  <a:pt x="1780374" y="69104"/>
                </a:lnTo>
                <a:close/>
              </a:path>
              <a:path extrusionOk="0" h="490220" w="1813560">
                <a:moveTo>
                  <a:pt x="1780506" y="68745"/>
                </a:moveTo>
                <a:lnTo>
                  <a:pt x="1780374" y="69104"/>
                </a:lnTo>
                <a:lnTo>
                  <a:pt x="1780272" y="69470"/>
                </a:lnTo>
                <a:lnTo>
                  <a:pt x="1780506" y="68745"/>
                </a:lnTo>
                <a:close/>
              </a:path>
              <a:path extrusionOk="0" h="490220" w="1813560">
                <a:moveTo>
                  <a:pt x="1804613" y="52083"/>
                </a:moveTo>
                <a:lnTo>
                  <a:pt x="1785143" y="52083"/>
                </a:lnTo>
                <a:lnTo>
                  <a:pt x="1785004" y="52646"/>
                </a:lnTo>
                <a:lnTo>
                  <a:pt x="1780374" y="69104"/>
                </a:lnTo>
                <a:lnTo>
                  <a:pt x="1780506" y="68745"/>
                </a:lnTo>
                <a:lnTo>
                  <a:pt x="1800259" y="68745"/>
                </a:lnTo>
                <a:lnTo>
                  <a:pt x="1803565" y="56945"/>
                </a:lnTo>
                <a:lnTo>
                  <a:pt x="1804613" y="52083"/>
                </a:lnTo>
                <a:close/>
              </a:path>
              <a:path extrusionOk="0" h="490220" w="1813560">
                <a:moveTo>
                  <a:pt x="1785063" y="52368"/>
                </a:moveTo>
                <a:lnTo>
                  <a:pt x="1784986" y="52646"/>
                </a:lnTo>
                <a:lnTo>
                  <a:pt x="1785063" y="52368"/>
                </a:lnTo>
                <a:close/>
              </a:path>
              <a:path extrusionOk="0" h="490220" w="1813560">
                <a:moveTo>
                  <a:pt x="1808086" y="35053"/>
                </a:moveTo>
                <a:lnTo>
                  <a:pt x="1788797" y="35053"/>
                </a:lnTo>
                <a:lnTo>
                  <a:pt x="1788708" y="35529"/>
                </a:lnTo>
                <a:lnTo>
                  <a:pt x="1785063" y="52368"/>
                </a:lnTo>
                <a:lnTo>
                  <a:pt x="1785143" y="52083"/>
                </a:lnTo>
                <a:lnTo>
                  <a:pt x="1804613" y="52083"/>
                </a:lnTo>
                <a:lnTo>
                  <a:pt x="1807470" y="38832"/>
                </a:lnTo>
                <a:lnTo>
                  <a:pt x="1808086" y="35053"/>
                </a:lnTo>
                <a:close/>
              </a:path>
              <a:path extrusionOk="0" h="490220" w="1813560">
                <a:moveTo>
                  <a:pt x="1788751" y="35267"/>
                </a:moveTo>
                <a:lnTo>
                  <a:pt x="1788694" y="35529"/>
                </a:lnTo>
                <a:lnTo>
                  <a:pt x="1788751" y="35267"/>
                </a:lnTo>
                <a:close/>
              </a:path>
              <a:path extrusionOk="0" h="490220" w="1813560">
                <a:moveTo>
                  <a:pt x="1794499" y="0"/>
                </a:moveTo>
                <a:lnTo>
                  <a:pt x="1788751" y="35267"/>
                </a:lnTo>
                <a:lnTo>
                  <a:pt x="1788797" y="35053"/>
                </a:lnTo>
                <a:lnTo>
                  <a:pt x="1808086" y="35053"/>
                </a:lnTo>
                <a:lnTo>
                  <a:pt x="1813300" y="3064"/>
                </a:lnTo>
                <a:lnTo>
                  <a:pt x="1794499" y="0"/>
                </a:lnTo>
                <a:close/>
              </a:path>
            </a:pathLst>
          </a:custGeom>
          <a:solidFill>
            <a:srgbClr val="7F7F7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85" name="Google Shape;3385;p119"/>
          <p:cNvSpPr/>
          <p:nvPr/>
        </p:nvSpPr>
        <p:spPr>
          <a:xfrm>
            <a:off x="8016230" y="2805296"/>
            <a:ext cx="1176655" cy="488950"/>
          </a:xfrm>
          <a:custGeom>
            <a:rect b="b" l="l" r="r" t="t"/>
            <a:pathLst>
              <a:path extrusionOk="0" h="488950" w="1176654">
                <a:moveTo>
                  <a:pt x="1128733" y="417083"/>
                </a:moveTo>
                <a:lnTo>
                  <a:pt x="1102084" y="423233"/>
                </a:lnTo>
                <a:lnTo>
                  <a:pt x="1156345" y="488914"/>
                </a:lnTo>
                <a:lnTo>
                  <a:pt x="1170555" y="430035"/>
                </a:lnTo>
                <a:lnTo>
                  <a:pt x="1133022" y="430035"/>
                </a:lnTo>
                <a:lnTo>
                  <a:pt x="1128733" y="417083"/>
                </a:lnTo>
                <a:close/>
              </a:path>
              <a:path extrusionOk="0" h="488950" w="1176654">
                <a:moveTo>
                  <a:pt x="1147375" y="412780"/>
                </a:moveTo>
                <a:lnTo>
                  <a:pt x="1128733" y="417083"/>
                </a:lnTo>
                <a:lnTo>
                  <a:pt x="1133022" y="430035"/>
                </a:lnTo>
                <a:lnTo>
                  <a:pt x="1151106" y="424046"/>
                </a:lnTo>
                <a:lnTo>
                  <a:pt x="1147375" y="412780"/>
                </a:lnTo>
                <a:close/>
              </a:path>
              <a:path extrusionOk="0" h="488950" w="1176654">
                <a:moveTo>
                  <a:pt x="1176332" y="406097"/>
                </a:moveTo>
                <a:lnTo>
                  <a:pt x="1147375" y="412780"/>
                </a:lnTo>
                <a:lnTo>
                  <a:pt x="1151106" y="424046"/>
                </a:lnTo>
                <a:lnTo>
                  <a:pt x="1133022" y="430035"/>
                </a:lnTo>
                <a:lnTo>
                  <a:pt x="1170555" y="430035"/>
                </a:lnTo>
                <a:lnTo>
                  <a:pt x="1176332" y="406097"/>
                </a:lnTo>
                <a:close/>
              </a:path>
              <a:path extrusionOk="0" h="488950" w="1176654">
                <a:moveTo>
                  <a:pt x="1127434" y="413160"/>
                </a:moveTo>
                <a:lnTo>
                  <a:pt x="1128733" y="417083"/>
                </a:lnTo>
                <a:lnTo>
                  <a:pt x="1140691" y="414323"/>
                </a:lnTo>
                <a:lnTo>
                  <a:pt x="1128260" y="414323"/>
                </a:lnTo>
                <a:lnTo>
                  <a:pt x="1127434" y="413160"/>
                </a:lnTo>
                <a:close/>
              </a:path>
              <a:path extrusionOk="0" h="488950" w="1176654">
                <a:moveTo>
                  <a:pt x="1126985" y="411803"/>
                </a:moveTo>
                <a:lnTo>
                  <a:pt x="1127434" y="413160"/>
                </a:lnTo>
                <a:lnTo>
                  <a:pt x="1128260" y="414323"/>
                </a:lnTo>
                <a:lnTo>
                  <a:pt x="1126985" y="411803"/>
                </a:lnTo>
                <a:close/>
              </a:path>
              <a:path extrusionOk="0" h="488950" w="1176654">
                <a:moveTo>
                  <a:pt x="1147052" y="411803"/>
                </a:moveTo>
                <a:lnTo>
                  <a:pt x="1126985" y="411803"/>
                </a:lnTo>
                <a:lnTo>
                  <a:pt x="1128260" y="414323"/>
                </a:lnTo>
                <a:lnTo>
                  <a:pt x="1140691" y="414323"/>
                </a:lnTo>
                <a:lnTo>
                  <a:pt x="1147375" y="412780"/>
                </a:lnTo>
                <a:lnTo>
                  <a:pt x="1147052" y="411803"/>
                </a:lnTo>
                <a:close/>
              </a:path>
              <a:path extrusionOk="0" h="488950" w="1176654">
                <a:moveTo>
                  <a:pt x="1144020" y="403613"/>
                </a:moveTo>
                <a:lnTo>
                  <a:pt x="1120656" y="403613"/>
                </a:lnTo>
                <a:lnTo>
                  <a:pt x="1121380" y="404512"/>
                </a:lnTo>
                <a:lnTo>
                  <a:pt x="1127434" y="413160"/>
                </a:lnTo>
                <a:lnTo>
                  <a:pt x="1126985" y="411803"/>
                </a:lnTo>
                <a:lnTo>
                  <a:pt x="1147052" y="411803"/>
                </a:lnTo>
                <a:lnTo>
                  <a:pt x="1144620" y="404459"/>
                </a:lnTo>
                <a:lnTo>
                  <a:pt x="1144020" y="403613"/>
                </a:lnTo>
                <a:close/>
              </a:path>
              <a:path extrusionOk="0" h="488950" w="1176654">
                <a:moveTo>
                  <a:pt x="1120992" y="404086"/>
                </a:moveTo>
                <a:lnTo>
                  <a:pt x="1121295" y="404512"/>
                </a:lnTo>
                <a:lnTo>
                  <a:pt x="1120992" y="404086"/>
                </a:lnTo>
                <a:close/>
              </a:path>
              <a:path extrusionOk="0" h="488950" w="1176654">
                <a:moveTo>
                  <a:pt x="1120656" y="403613"/>
                </a:moveTo>
                <a:lnTo>
                  <a:pt x="1120992" y="404086"/>
                </a:lnTo>
                <a:lnTo>
                  <a:pt x="1121380" y="404512"/>
                </a:lnTo>
                <a:lnTo>
                  <a:pt x="1120656" y="403613"/>
                </a:lnTo>
                <a:close/>
              </a:path>
              <a:path extrusionOk="0" h="488950" w="1176654">
                <a:moveTo>
                  <a:pt x="1137262" y="394096"/>
                </a:moveTo>
                <a:lnTo>
                  <a:pt x="1111897" y="394096"/>
                </a:lnTo>
                <a:lnTo>
                  <a:pt x="1112690" y="394872"/>
                </a:lnTo>
                <a:lnTo>
                  <a:pt x="1120992" y="404086"/>
                </a:lnTo>
                <a:lnTo>
                  <a:pt x="1120656" y="403613"/>
                </a:lnTo>
                <a:lnTo>
                  <a:pt x="1144020" y="403613"/>
                </a:lnTo>
                <a:lnTo>
                  <a:pt x="1137262" y="394096"/>
                </a:lnTo>
                <a:close/>
              </a:path>
              <a:path extrusionOk="0" h="488950" w="1176654">
                <a:moveTo>
                  <a:pt x="1112277" y="394513"/>
                </a:moveTo>
                <a:lnTo>
                  <a:pt x="1112604" y="394872"/>
                </a:lnTo>
                <a:lnTo>
                  <a:pt x="1112277" y="394513"/>
                </a:lnTo>
                <a:close/>
              </a:path>
              <a:path extrusionOk="0" h="488950" w="1176654">
                <a:moveTo>
                  <a:pt x="1111897" y="394096"/>
                </a:moveTo>
                <a:lnTo>
                  <a:pt x="1112277" y="394513"/>
                </a:lnTo>
                <a:lnTo>
                  <a:pt x="1112690" y="394872"/>
                </a:lnTo>
                <a:lnTo>
                  <a:pt x="1111897" y="394096"/>
                </a:lnTo>
                <a:close/>
              </a:path>
              <a:path extrusionOk="0" h="488950" w="1176654">
                <a:moveTo>
                  <a:pt x="1129182" y="384785"/>
                </a:moveTo>
                <a:lnTo>
                  <a:pt x="1101091" y="384785"/>
                </a:lnTo>
                <a:lnTo>
                  <a:pt x="1101896" y="385413"/>
                </a:lnTo>
                <a:lnTo>
                  <a:pt x="1112277" y="394513"/>
                </a:lnTo>
                <a:lnTo>
                  <a:pt x="1111897" y="394096"/>
                </a:lnTo>
                <a:lnTo>
                  <a:pt x="1137262" y="394096"/>
                </a:lnTo>
                <a:lnTo>
                  <a:pt x="1135856" y="392115"/>
                </a:lnTo>
                <a:lnTo>
                  <a:pt x="1129182" y="384785"/>
                </a:lnTo>
                <a:close/>
              </a:path>
              <a:path extrusionOk="0" h="488950" w="1176654">
                <a:moveTo>
                  <a:pt x="1101475" y="385120"/>
                </a:moveTo>
                <a:lnTo>
                  <a:pt x="1101812" y="385413"/>
                </a:lnTo>
                <a:lnTo>
                  <a:pt x="1101475" y="385120"/>
                </a:lnTo>
                <a:close/>
              </a:path>
              <a:path extrusionOk="0" h="488950" w="1176654">
                <a:moveTo>
                  <a:pt x="1101091" y="384785"/>
                </a:moveTo>
                <a:lnTo>
                  <a:pt x="1101475" y="385120"/>
                </a:lnTo>
                <a:lnTo>
                  <a:pt x="1101896" y="385413"/>
                </a:lnTo>
                <a:lnTo>
                  <a:pt x="1101091" y="384785"/>
                </a:lnTo>
                <a:close/>
              </a:path>
              <a:path extrusionOk="0" h="488950" w="1176654">
                <a:moveTo>
                  <a:pt x="1119668" y="375695"/>
                </a:moveTo>
                <a:lnTo>
                  <a:pt x="1087946" y="375695"/>
                </a:lnTo>
                <a:lnTo>
                  <a:pt x="1088716" y="376177"/>
                </a:lnTo>
                <a:lnTo>
                  <a:pt x="1101475" y="385120"/>
                </a:lnTo>
                <a:lnTo>
                  <a:pt x="1101091" y="384785"/>
                </a:lnTo>
                <a:lnTo>
                  <a:pt x="1129182" y="384785"/>
                </a:lnTo>
                <a:lnTo>
                  <a:pt x="1125608" y="380860"/>
                </a:lnTo>
                <a:lnTo>
                  <a:pt x="1119668" y="375695"/>
                </a:lnTo>
                <a:close/>
              </a:path>
              <a:path extrusionOk="0" h="488950" w="1176654">
                <a:moveTo>
                  <a:pt x="1088314" y="375951"/>
                </a:moveTo>
                <a:lnTo>
                  <a:pt x="1088639" y="376177"/>
                </a:lnTo>
                <a:lnTo>
                  <a:pt x="1088314" y="375951"/>
                </a:lnTo>
                <a:close/>
              </a:path>
              <a:path extrusionOk="0" h="488950" w="1176654">
                <a:moveTo>
                  <a:pt x="1087946" y="375695"/>
                </a:moveTo>
                <a:lnTo>
                  <a:pt x="1088314" y="375951"/>
                </a:lnTo>
                <a:lnTo>
                  <a:pt x="1088716" y="376177"/>
                </a:lnTo>
                <a:lnTo>
                  <a:pt x="1087946" y="375695"/>
                </a:lnTo>
                <a:close/>
              </a:path>
              <a:path extrusionOk="0" h="488950" w="1176654">
                <a:moveTo>
                  <a:pt x="1108595" y="366863"/>
                </a:moveTo>
                <a:lnTo>
                  <a:pt x="1072182" y="366863"/>
                </a:lnTo>
                <a:lnTo>
                  <a:pt x="1072887" y="367223"/>
                </a:lnTo>
                <a:lnTo>
                  <a:pt x="1088314" y="375951"/>
                </a:lnTo>
                <a:lnTo>
                  <a:pt x="1087946" y="375695"/>
                </a:lnTo>
                <a:lnTo>
                  <a:pt x="1119668" y="375695"/>
                </a:lnTo>
                <a:lnTo>
                  <a:pt x="1113205" y="370075"/>
                </a:lnTo>
                <a:lnTo>
                  <a:pt x="1108595" y="366863"/>
                </a:lnTo>
                <a:close/>
              </a:path>
              <a:path extrusionOk="0" h="488950" w="1176654">
                <a:moveTo>
                  <a:pt x="1072527" y="367058"/>
                </a:moveTo>
                <a:lnTo>
                  <a:pt x="1072820" y="367223"/>
                </a:lnTo>
                <a:lnTo>
                  <a:pt x="1072527" y="367058"/>
                </a:lnTo>
                <a:close/>
              </a:path>
              <a:path extrusionOk="0" h="488950" w="1176654">
                <a:moveTo>
                  <a:pt x="1072182" y="366863"/>
                </a:moveTo>
                <a:lnTo>
                  <a:pt x="1072527" y="367058"/>
                </a:lnTo>
                <a:lnTo>
                  <a:pt x="1072887" y="367223"/>
                </a:lnTo>
                <a:lnTo>
                  <a:pt x="1072182" y="366863"/>
                </a:lnTo>
                <a:close/>
              </a:path>
              <a:path extrusionOk="0" h="488950" w="1176654">
                <a:moveTo>
                  <a:pt x="1095878" y="358348"/>
                </a:moveTo>
                <a:lnTo>
                  <a:pt x="1053532" y="358348"/>
                </a:lnTo>
                <a:lnTo>
                  <a:pt x="1054159" y="358609"/>
                </a:lnTo>
                <a:lnTo>
                  <a:pt x="1072527" y="367058"/>
                </a:lnTo>
                <a:lnTo>
                  <a:pt x="1072182" y="366863"/>
                </a:lnTo>
                <a:lnTo>
                  <a:pt x="1108595" y="366863"/>
                </a:lnTo>
                <a:lnTo>
                  <a:pt x="1098463" y="359804"/>
                </a:lnTo>
                <a:lnTo>
                  <a:pt x="1095878" y="358348"/>
                </a:lnTo>
                <a:close/>
              </a:path>
              <a:path extrusionOk="0" h="488950" w="1176654">
                <a:moveTo>
                  <a:pt x="1053848" y="358493"/>
                </a:moveTo>
                <a:lnTo>
                  <a:pt x="1054102" y="358609"/>
                </a:lnTo>
                <a:lnTo>
                  <a:pt x="1053848" y="358493"/>
                </a:lnTo>
                <a:close/>
              </a:path>
              <a:path extrusionOk="0" h="488950" w="1176654">
                <a:moveTo>
                  <a:pt x="1081435" y="350211"/>
                </a:moveTo>
                <a:lnTo>
                  <a:pt x="1031749" y="350211"/>
                </a:lnTo>
                <a:lnTo>
                  <a:pt x="1032297" y="350398"/>
                </a:lnTo>
                <a:lnTo>
                  <a:pt x="1053848" y="358493"/>
                </a:lnTo>
                <a:lnTo>
                  <a:pt x="1053532" y="358348"/>
                </a:lnTo>
                <a:lnTo>
                  <a:pt x="1095878" y="358348"/>
                </a:lnTo>
                <a:lnTo>
                  <a:pt x="1081435" y="350211"/>
                </a:lnTo>
                <a:close/>
              </a:path>
              <a:path extrusionOk="0" h="488950" w="1176654">
                <a:moveTo>
                  <a:pt x="1032019" y="350312"/>
                </a:moveTo>
                <a:lnTo>
                  <a:pt x="1032247" y="350398"/>
                </a:lnTo>
                <a:lnTo>
                  <a:pt x="1032019" y="350312"/>
                </a:lnTo>
                <a:close/>
              </a:path>
              <a:path extrusionOk="0" h="488950" w="1176654">
                <a:moveTo>
                  <a:pt x="1064707" y="342515"/>
                </a:moveTo>
                <a:lnTo>
                  <a:pt x="1006596" y="342515"/>
                </a:lnTo>
                <a:lnTo>
                  <a:pt x="1007073" y="342647"/>
                </a:lnTo>
                <a:lnTo>
                  <a:pt x="1032019" y="350312"/>
                </a:lnTo>
                <a:lnTo>
                  <a:pt x="1031749" y="350211"/>
                </a:lnTo>
                <a:lnTo>
                  <a:pt x="1081435" y="350211"/>
                </a:lnTo>
                <a:lnTo>
                  <a:pt x="1081187" y="350071"/>
                </a:lnTo>
                <a:lnTo>
                  <a:pt x="1064707" y="342515"/>
                </a:lnTo>
                <a:close/>
              </a:path>
              <a:path extrusionOk="0" h="488950" w="1176654">
                <a:moveTo>
                  <a:pt x="1006822" y="342584"/>
                </a:moveTo>
                <a:lnTo>
                  <a:pt x="1007027" y="342647"/>
                </a:lnTo>
                <a:lnTo>
                  <a:pt x="1006822" y="342584"/>
                </a:lnTo>
                <a:close/>
              </a:path>
              <a:path extrusionOk="0" h="488950" w="1176654">
                <a:moveTo>
                  <a:pt x="1046283" y="335314"/>
                </a:moveTo>
                <a:lnTo>
                  <a:pt x="977846" y="335314"/>
                </a:lnTo>
                <a:lnTo>
                  <a:pt x="978274" y="335410"/>
                </a:lnTo>
                <a:lnTo>
                  <a:pt x="1006822" y="342584"/>
                </a:lnTo>
                <a:lnTo>
                  <a:pt x="1006596" y="342515"/>
                </a:lnTo>
                <a:lnTo>
                  <a:pt x="1064707" y="342515"/>
                </a:lnTo>
                <a:lnTo>
                  <a:pt x="1061162" y="340889"/>
                </a:lnTo>
                <a:lnTo>
                  <a:pt x="1046283" y="335314"/>
                </a:lnTo>
                <a:close/>
              </a:path>
              <a:path extrusionOk="0" h="488950" w="1176654">
                <a:moveTo>
                  <a:pt x="978051" y="335365"/>
                </a:moveTo>
                <a:lnTo>
                  <a:pt x="978231" y="335410"/>
                </a:lnTo>
                <a:lnTo>
                  <a:pt x="978051" y="335365"/>
                </a:lnTo>
                <a:close/>
              </a:path>
              <a:path extrusionOk="0" h="488950" w="1176654">
                <a:moveTo>
                  <a:pt x="1037537" y="332079"/>
                </a:moveTo>
                <a:lnTo>
                  <a:pt x="961809" y="332079"/>
                </a:lnTo>
                <a:lnTo>
                  <a:pt x="962168" y="332145"/>
                </a:lnTo>
                <a:lnTo>
                  <a:pt x="978051" y="335365"/>
                </a:lnTo>
                <a:lnTo>
                  <a:pt x="977846" y="335314"/>
                </a:lnTo>
                <a:lnTo>
                  <a:pt x="1046283" y="335314"/>
                </a:lnTo>
                <a:lnTo>
                  <a:pt x="1038162" y="332271"/>
                </a:lnTo>
                <a:lnTo>
                  <a:pt x="1037537" y="332079"/>
                </a:lnTo>
                <a:close/>
              </a:path>
              <a:path extrusionOk="0" h="488950" w="1176654">
                <a:moveTo>
                  <a:pt x="962000" y="332118"/>
                </a:moveTo>
                <a:lnTo>
                  <a:pt x="962135" y="332145"/>
                </a:lnTo>
                <a:lnTo>
                  <a:pt x="962000" y="332118"/>
                </a:lnTo>
                <a:close/>
              </a:path>
              <a:path extrusionOk="0" h="488950" w="1176654">
                <a:moveTo>
                  <a:pt x="1028077" y="329177"/>
                </a:moveTo>
                <a:lnTo>
                  <a:pt x="943917" y="329177"/>
                </a:lnTo>
                <a:lnTo>
                  <a:pt x="944199" y="329218"/>
                </a:lnTo>
                <a:lnTo>
                  <a:pt x="962000" y="332118"/>
                </a:lnTo>
                <a:lnTo>
                  <a:pt x="961809" y="332079"/>
                </a:lnTo>
                <a:lnTo>
                  <a:pt x="1037537" y="332079"/>
                </a:lnTo>
                <a:lnTo>
                  <a:pt x="1028077" y="329177"/>
                </a:lnTo>
                <a:close/>
              </a:path>
              <a:path extrusionOk="0" h="488950" w="1176654">
                <a:moveTo>
                  <a:pt x="944028" y="329195"/>
                </a:moveTo>
                <a:lnTo>
                  <a:pt x="944167" y="329218"/>
                </a:lnTo>
                <a:lnTo>
                  <a:pt x="944028" y="329195"/>
                </a:lnTo>
                <a:close/>
              </a:path>
              <a:path extrusionOk="0" h="488950" w="1176654">
                <a:moveTo>
                  <a:pt x="1019632" y="326586"/>
                </a:moveTo>
                <a:lnTo>
                  <a:pt x="924281" y="326586"/>
                </a:lnTo>
                <a:lnTo>
                  <a:pt x="924505" y="326613"/>
                </a:lnTo>
                <a:lnTo>
                  <a:pt x="944028" y="329195"/>
                </a:lnTo>
                <a:lnTo>
                  <a:pt x="1028077" y="329177"/>
                </a:lnTo>
                <a:lnTo>
                  <a:pt x="1019632" y="326586"/>
                </a:lnTo>
                <a:close/>
              </a:path>
              <a:path extrusionOk="0" h="488950" w="1176654">
                <a:moveTo>
                  <a:pt x="924385" y="326600"/>
                </a:moveTo>
                <a:close/>
              </a:path>
              <a:path extrusionOk="0" h="488950" w="1176654">
                <a:moveTo>
                  <a:pt x="1012147" y="324290"/>
                </a:moveTo>
                <a:lnTo>
                  <a:pt x="903043" y="324290"/>
                </a:lnTo>
                <a:lnTo>
                  <a:pt x="903221" y="324308"/>
                </a:lnTo>
                <a:lnTo>
                  <a:pt x="924385" y="326600"/>
                </a:lnTo>
                <a:lnTo>
                  <a:pt x="1019632" y="326586"/>
                </a:lnTo>
                <a:lnTo>
                  <a:pt x="1012147" y="324290"/>
                </a:lnTo>
                <a:close/>
              </a:path>
              <a:path extrusionOk="0" h="488950" w="1176654">
                <a:moveTo>
                  <a:pt x="903144" y="324301"/>
                </a:moveTo>
                <a:close/>
              </a:path>
              <a:path extrusionOk="0" h="488950" w="1176654">
                <a:moveTo>
                  <a:pt x="1004127" y="322267"/>
                </a:moveTo>
                <a:lnTo>
                  <a:pt x="880334" y="322267"/>
                </a:lnTo>
                <a:lnTo>
                  <a:pt x="880478" y="322279"/>
                </a:lnTo>
                <a:lnTo>
                  <a:pt x="903144" y="324301"/>
                </a:lnTo>
                <a:lnTo>
                  <a:pt x="1012147" y="324290"/>
                </a:lnTo>
                <a:lnTo>
                  <a:pt x="1004127" y="322267"/>
                </a:lnTo>
                <a:close/>
              </a:path>
              <a:path extrusionOk="0" h="488950" w="1176654">
                <a:moveTo>
                  <a:pt x="880389" y="322272"/>
                </a:moveTo>
                <a:close/>
              </a:path>
              <a:path extrusionOk="0" h="488950" w="1176654">
                <a:moveTo>
                  <a:pt x="997050" y="320492"/>
                </a:moveTo>
                <a:lnTo>
                  <a:pt x="856284" y="320492"/>
                </a:lnTo>
                <a:lnTo>
                  <a:pt x="880389" y="322272"/>
                </a:lnTo>
                <a:lnTo>
                  <a:pt x="1004127" y="322267"/>
                </a:lnTo>
                <a:lnTo>
                  <a:pt x="997050" y="320492"/>
                </a:lnTo>
                <a:close/>
              </a:path>
              <a:path extrusionOk="0" h="488950" w="1176654">
                <a:moveTo>
                  <a:pt x="856313" y="320494"/>
                </a:moveTo>
                <a:close/>
              </a:path>
              <a:path extrusionOk="0" h="488950" w="1176654">
                <a:moveTo>
                  <a:pt x="990859" y="318938"/>
                </a:moveTo>
                <a:lnTo>
                  <a:pt x="831023" y="318938"/>
                </a:lnTo>
                <a:lnTo>
                  <a:pt x="856313" y="320494"/>
                </a:lnTo>
                <a:lnTo>
                  <a:pt x="997050" y="320492"/>
                </a:lnTo>
                <a:lnTo>
                  <a:pt x="990859" y="318938"/>
                </a:lnTo>
                <a:close/>
              </a:path>
              <a:path extrusionOk="0" h="488950" w="1176654">
                <a:moveTo>
                  <a:pt x="831040" y="318939"/>
                </a:moveTo>
                <a:close/>
              </a:path>
              <a:path extrusionOk="0" h="488950" w="1176654">
                <a:moveTo>
                  <a:pt x="985447" y="317581"/>
                </a:moveTo>
                <a:lnTo>
                  <a:pt x="804673" y="317581"/>
                </a:lnTo>
                <a:lnTo>
                  <a:pt x="831040" y="318939"/>
                </a:lnTo>
                <a:lnTo>
                  <a:pt x="990859" y="318938"/>
                </a:lnTo>
                <a:lnTo>
                  <a:pt x="985447" y="317581"/>
                </a:lnTo>
                <a:close/>
              </a:path>
              <a:path extrusionOk="0" h="488950" w="1176654">
                <a:moveTo>
                  <a:pt x="804742" y="317584"/>
                </a:moveTo>
                <a:close/>
              </a:path>
              <a:path extrusionOk="0" h="488950" w="1176654">
                <a:moveTo>
                  <a:pt x="975171" y="315347"/>
                </a:moveTo>
                <a:lnTo>
                  <a:pt x="749170" y="315347"/>
                </a:lnTo>
                <a:lnTo>
                  <a:pt x="804742" y="317584"/>
                </a:lnTo>
                <a:lnTo>
                  <a:pt x="985447" y="317581"/>
                </a:lnTo>
                <a:lnTo>
                  <a:pt x="982268" y="316783"/>
                </a:lnTo>
                <a:lnTo>
                  <a:pt x="975171" y="315347"/>
                </a:lnTo>
                <a:close/>
              </a:path>
              <a:path extrusionOk="0" h="488950" w="1176654">
                <a:moveTo>
                  <a:pt x="966423" y="313576"/>
                </a:moveTo>
                <a:lnTo>
                  <a:pt x="690827" y="313576"/>
                </a:lnTo>
                <a:lnTo>
                  <a:pt x="749264" y="315351"/>
                </a:lnTo>
                <a:lnTo>
                  <a:pt x="975171" y="315347"/>
                </a:lnTo>
                <a:lnTo>
                  <a:pt x="966423" y="313576"/>
                </a:lnTo>
                <a:close/>
              </a:path>
              <a:path extrusionOk="0" h="488950" w="1176654">
                <a:moveTo>
                  <a:pt x="690843" y="313577"/>
                </a:moveTo>
                <a:close/>
              </a:path>
              <a:path extrusionOk="0" h="488950" w="1176654">
                <a:moveTo>
                  <a:pt x="1649" y="0"/>
                </a:moveTo>
                <a:lnTo>
                  <a:pt x="0" y="39283"/>
                </a:lnTo>
                <a:lnTo>
                  <a:pt x="317" y="78322"/>
                </a:lnTo>
                <a:lnTo>
                  <a:pt x="1869" y="97803"/>
                </a:lnTo>
                <a:lnTo>
                  <a:pt x="9074" y="135811"/>
                </a:lnTo>
                <a:lnTo>
                  <a:pt x="23594" y="172153"/>
                </a:lnTo>
                <a:lnTo>
                  <a:pt x="47484" y="205837"/>
                </a:lnTo>
                <a:lnTo>
                  <a:pt x="82450" y="235841"/>
                </a:lnTo>
                <a:lnTo>
                  <a:pt x="130056" y="261456"/>
                </a:lnTo>
                <a:lnTo>
                  <a:pt x="175755" y="277486"/>
                </a:lnTo>
                <a:lnTo>
                  <a:pt x="214015" y="286001"/>
                </a:lnTo>
                <a:lnTo>
                  <a:pt x="258287" y="292793"/>
                </a:lnTo>
                <a:lnTo>
                  <a:pt x="307718" y="298137"/>
                </a:lnTo>
                <a:lnTo>
                  <a:pt x="389552" y="303964"/>
                </a:lnTo>
                <a:lnTo>
                  <a:pt x="447885" y="306724"/>
                </a:lnTo>
                <a:lnTo>
                  <a:pt x="690843" y="313577"/>
                </a:lnTo>
                <a:lnTo>
                  <a:pt x="966423" y="313576"/>
                </a:lnTo>
                <a:lnTo>
                  <a:pt x="926666" y="307686"/>
                </a:lnTo>
                <a:lnTo>
                  <a:pt x="881954" y="303286"/>
                </a:lnTo>
                <a:lnTo>
                  <a:pt x="805599" y="298554"/>
                </a:lnTo>
                <a:lnTo>
                  <a:pt x="569818" y="291500"/>
                </a:lnTo>
                <a:lnTo>
                  <a:pt x="508697" y="289801"/>
                </a:lnTo>
                <a:lnTo>
                  <a:pt x="448647" y="287688"/>
                </a:lnTo>
                <a:lnTo>
                  <a:pt x="390552" y="284939"/>
                </a:lnTo>
                <a:lnTo>
                  <a:pt x="335448" y="281340"/>
                </a:lnTo>
                <a:lnTo>
                  <a:pt x="284390" y="276682"/>
                </a:lnTo>
                <a:lnTo>
                  <a:pt x="238239" y="270746"/>
                </a:lnTo>
                <a:lnTo>
                  <a:pt x="217319" y="267239"/>
                </a:lnTo>
                <a:lnTo>
                  <a:pt x="198043" y="263344"/>
                </a:lnTo>
                <a:lnTo>
                  <a:pt x="180533" y="259043"/>
                </a:lnTo>
                <a:lnTo>
                  <a:pt x="165636" y="254538"/>
                </a:lnTo>
                <a:lnTo>
                  <a:pt x="164928" y="254325"/>
                </a:lnTo>
                <a:lnTo>
                  <a:pt x="138028" y="244105"/>
                </a:lnTo>
                <a:lnTo>
                  <a:pt x="137187" y="243786"/>
                </a:lnTo>
                <a:lnTo>
                  <a:pt x="114141" y="232690"/>
                </a:lnTo>
                <a:lnTo>
                  <a:pt x="113228" y="232252"/>
                </a:lnTo>
                <a:lnTo>
                  <a:pt x="93713" y="220390"/>
                </a:lnTo>
                <a:lnTo>
                  <a:pt x="92754" y="219810"/>
                </a:lnTo>
                <a:lnTo>
                  <a:pt x="76452" y="207285"/>
                </a:lnTo>
                <a:lnTo>
                  <a:pt x="75496" y="206555"/>
                </a:lnTo>
                <a:lnTo>
                  <a:pt x="62060" y="193437"/>
                </a:lnTo>
                <a:lnTo>
                  <a:pt x="61165" y="192570"/>
                </a:lnTo>
                <a:lnTo>
                  <a:pt x="50239" y="178876"/>
                </a:lnTo>
                <a:lnTo>
                  <a:pt x="49465" y="177914"/>
                </a:lnTo>
                <a:lnTo>
                  <a:pt x="40714" y="163619"/>
                </a:lnTo>
                <a:lnTo>
                  <a:pt x="40097" y="162620"/>
                </a:lnTo>
                <a:lnTo>
                  <a:pt x="33234" y="147670"/>
                </a:lnTo>
                <a:lnTo>
                  <a:pt x="32785" y="146701"/>
                </a:lnTo>
                <a:lnTo>
                  <a:pt x="27572" y="131051"/>
                </a:lnTo>
                <a:lnTo>
                  <a:pt x="27398" y="130604"/>
                </a:lnTo>
                <a:lnTo>
                  <a:pt x="27320" y="130166"/>
                </a:lnTo>
                <a:lnTo>
                  <a:pt x="23517" y="113799"/>
                </a:lnTo>
                <a:lnTo>
                  <a:pt x="23409" y="113405"/>
                </a:lnTo>
                <a:lnTo>
                  <a:pt x="23370" y="113032"/>
                </a:lnTo>
                <a:lnTo>
                  <a:pt x="20856" y="95972"/>
                </a:lnTo>
                <a:lnTo>
                  <a:pt x="19428" y="78322"/>
                </a:lnTo>
                <a:lnTo>
                  <a:pt x="19363" y="77826"/>
                </a:lnTo>
                <a:lnTo>
                  <a:pt x="19055" y="39844"/>
                </a:lnTo>
                <a:lnTo>
                  <a:pt x="20683" y="798"/>
                </a:lnTo>
                <a:lnTo>
                  <a:pt x="1649" y="0"/>
                </a:lnTo>
                <a:close/>
              </a:path>
              <a:path extrusionOk="0" h="488950" w="1176654">
                <a:moveTo>
                  <a:pt x="569833" y="291500"/>
                </a:moveTo>
                <a:close/>
              </a:path>
              <a:path extrusionOk="0" h="488950" w="1176654">
                <a:moveTo>
                  <a:pt x="508699" y="289801"/>
                </a:moveTo>
                <a:close/>
              </a:path>
              <a:path extrusionOk="0" h="488950" w="1176654">
                <a:moveTo>
                  <a:pt x="448647" y="287688"/>
                </a:moveTo>
                <a:close/>
              </a:path>
              <a:path extrusionOk="0" h="488950" w="1176654">
                <a:moveTo>
                  <a:pt x="390590" y="284942"/>
                </a:moveTo>
                <a:lnTo>
                  <a:pt x="390752" y="284949"/>
                </a:lnTo>
                <a:lnTo>
                  <a:pt x="390590" y="284942"/>
                </a:lnTo>
                <a:close/>
              </a:path>
              <a:path extrusionOk="0" h="488950" w="1176654">
                <a:moveTo>
                  <a:pt x="390552" y="284939"/>
                </a:moveTo>
                <a:close/>
              </a:path>
              <a:path extrusionOk="0" h="488950" w="1176654">
                <a:moveTo>
                  <a:pt x="335468" y="281342"/>
                </a:moveTo>
                <a:lnTo>
                  <a:pt x="335615" y="281354"/>
                </a:lnTo>
                <a:lnTo>
                  <a:pt x="335468" y="281342"/>
                </a:lnTo>
                <a:close/>
              </a:path>
              <a:path extrusionOk="0" h="488950" w="1176654">
                <a:moveTo>
                  <a:pt x="335448" y="281340"/>
                </a:moveTo>
                <a:close/>
              </a:path>
              <a:path extrusionOk="0" h="488950" w="1176654">
                <a:moveTo>
                  <a:pt x="309486" y="279168"/>
                </a:moveTo>
                <a:close/>
              </a:path>
              <a:path extrusionOk="0" h="488950" w="1176654">
                <a:moveTo>
                  <a:pt x="309396" y="279159"/>
                </a:moveTo>
                <a:close/>
              </a:path>
              <a:path extrusionOk="0" h="488950" w="1176654">
                <a:moveTo>
                  <a:pt x="284454" y="276689"/>
                </a:moveTo>
                <a:close/>
              </a:path>
              <a:path extrusionOk="0" h="488950" w="1176654">
                <a:moveTo>
                  <a:pt x="284390" y="276682"/>
                </a:moveTo>
                <a:close/>
              </a:path>
              <a:path extrusionOk="0" h="488950" w="1176654">
                <a:moveTo>
                  <a:pt x="260679" y="273893"/>
                </a:moveTo>
                <a:lnTo>
                  <a:pt x="260826" y="273913"/>
                </a:lnTo>
                <a:lnTo>
                  <a:pt x="260679" y="273893"/>
                </a:lnTo>
                <a:close/>
              </a:path>
              <a:path extrusionOk="0" h="488950" w="1176654">
                <a:moveTo>
                  <a:pt x="260626" y="273885"/>
                </a:moveTo>
                <a:close/>
              </a:path>
              <a:path extrusionOk="0" h="488950" w="1176654">
                <a:moveTo>
                  <a:pt x="238330" y="270761"/>
                </a:moveTo>
                <a:lnTo>
                  <a:pt x="238474" y="270785"/>
                </a:lnTo>
                <a:lnTo>
                  <a:pt x="238330" y="270761"/>
                </a:lnTo>
                <a:close/>
              </a:path>
              <a:path extrusionOk="0" h="488950" w="1176654">
                <a:moveTo>
                  <a:pt x="238239" y="270746"/>
                </a:moveTo>
                <a:close/>
              </a:path>
              <a:path extrusionOk="0" h="488950" w="1176654">
                <a:moveTo>
                  <a:pt x="217477" y="267266"/>
                </a:moveTo>
                <a:lnTo>
                  <a:pt x="217629" y="267296"/>
                </a:lnTo>
                <a:lnTo>
                  <a:pt x="217477" y="267266"/>
                </a:lnTo>
                <a:close/>
              </a:path>
              <a:path extrusionOk="0" h="488950" w="1176654">
                <a:moveTo>
                  <a:pt x="217346" y="267239"/>
                </a:moveTo>
                <a:lnTo>
                  <a:pt x="217477" y="267266"/>
                </a:lnTo>
                <a:lnTo>
                  <a:pt x="217346" y="267239"/>
                </a:lnTo>
                <a:close/>
              </a:path>
              <a:path extrusionOk="0" h="488950" w="1176654">
                <a:moveTo>
                  <a:pt x="198249" y="263386"/>
                </a:moveTo>
                <a:lnTo>
                  <a:pt x="198427" y="263429"/>
                </a:lnTo>
                <a:lnTo>
                  <a:pt x="198249" y="263386"/>
                </a:lnTo>
                <a:close/>
              </a:path>
              <a:path extrusionOk="0" h="488950" w="1176654">
                <a:moveTo>
                  <a:pt x="198080" y="263344"/>
                </a:moveTo>
                <a:lnTo>
                  <a:pt x="198249" y="263386"/>
                </a:lnTo>
                <a:lnTo>
                  <a:pt x="198080" y="263344"/>
                </a:lnTo>
                <a:close/>
              </a:path>
              <a:path extrusionOk="0" h="488950" w="1176654">
                <a:moveTo>
                  <a:pt x="180786" y="259105"/>
                </a:moveTo>
                <a:lnTo>
                  <a:pt x="181014" y="259173"/>
                </a:lnTo>
                <a:lnTo>
                  <a:pt x="180786" y="259105"/>
                </a:lnTo>
                <a:close/>
              </a:path>
              <a:path extrusionOk="0" h="488950" w="1176654">
                <a:moveTo>
                  <a:pt x="180580" y="259043"/>
                </a:moveTo>
                <a:lnTo>
                  <a:pt x="180786" y="259105"/>
                </a:lnTo>
                <a:lnTo>
                  <a:pt x="180580" y="259043"/>
                </a:lnTo>
                <a:close/>
              </a:path>
              <a:path extrusionOk="0" h="488950" w="1176654">
                <a:moveTo>
                  <a:pt x="165243" y="254420"/>
                </a:moveTo>
                <a:lnTo>
                  <a:pt x="165555" y="254538"/>
                </a:lnTo>
                <a:lnTo>
                  <a:pt x="165243" y="254420"/>
                </a:lnTo>
                <a:close/>
              </a:path>
              <a:path extrusionOk="0" h="488950" w="1176654">
                <a:moveTo>
                  <a:pt x="164992" y="254325"/>
                </a:moveTo>
                <a:lnTo>
                  <a:pt x="165243" y="254420"/>
                </a:lnTo>
                <a:lnTo>
                  <a:pt x="164992" y="254325"/>
                </a:lnTo>
                <a:close/>
              </a:path>
              <a:path extrusionOk="0" h="488950" w="1176654">
                <a:moveTo>
                  <a:pt x="137187" y="243786"/>
                </a:moveTo>
                <a:lnTo>
                  <a:pt x="137932" y="244105"/>
                </a:lnTo>
                <a:lnTo>
                  <a:pt x="137568" y="243930"/>
                </a:lnTo>
                <a:lnTo>
                  <a:pt x="137187" y="243786"/>
                </a:lnTo>
                <a:close/>
              </a:path>
              <a:path extrusionOk="0" h="488950" w="1176654">
                <a:moveTo>
                  <a:pt x="137568" y="243930"/>
                </a:moveTo>
                <a:lnTo>
                  <a:pt x="137932" y="244105"/>
                </a:lnTo>
                <a:lnTo>
                  <a:pt x="137568" y="243930"/>
                </a:lnTo>
                <a:close/>
              </a:path>
              <a:path extrusionOk="0" h="488950" w="1176654">
                <a:moveTo>
                  <a:pt x="137267" y="243786"/>
                </a:moveTo>
                <a:lnTo>
                  <a:pt x="137568" y="243930"/>
                </a:lnTo>
                <a:lnTo>
                  <a:pt x="137267" y="243786"/>
                </a:lnTo>
                <a:close/>
              </a:path>
              <a:path extrusionOk="0" h="488950" w="1176654">
                <a:moveTo>
                  <a:pt x="113228" y="232252"/>
                </a:moveTo>
                <a:lnTo>
                  <a:pt x="114039" y="232690"/>
                </a:lnTo>
                <a:lnTo>
                  <a:pt x="113650" y="232455"/>
                </a:lnTo>
                <a:lnTo>
                  <a:pt x="113228" y="232252"/>
                </a:lnTo>
                <a:close/>
              </a:path>
              <a:path extrusionOk="0" h="488950" w="1176654">
                <a:moveTo>
                  <a:pt x="113650" y="232455"/>
                </a:moveTo>
                <a:lnTo>
                  <a:pt x="114039" y="232690"/>
                </a:lnTo>
                <a:lnTo>
                  <a:pt x="113650" y="232455"/>
                </a:lnTo>
                <a:close/>
              </a:path>
              <a:path extrusionOk="0" h="488950" w="1176654">
                <a:moveTo>
                  <a:pt x="113315" y="232252"/>
                </a:moveTo>
                <a:lnTo>
                  <a:pt x="113650" y="232455"/>
                </a:lnTo>
                <a:lnTo>
                  <a:pt x="113315" y="232252"/>
                </a:lnTo>
                <a:close/>
              </a:path>
              <a:path extrusionOk="0" h="488950" w="1176654">
                <a:moveTo>
                  <a:pt x="92754" y="219810"/>
                </a:moveTo>
                <a:lnTo>
                  <a:pt x="93605" y="220390"/>
                </a:lnTo>
                <a:lnTo>
                  <a:pt x="93193" y="220075"/>
                </a:lnTo>
                <a:lnTo>
                  <a:pt x="92754" y="219810"/>
                </a:lnTo>
                <a:close/>
              </a:path>
              <a:path extrusionOk="0" h="488950" w="1176654">
                <a:moveTo>
                  <a:pt x="93193" y="220075"/>
                </a:moveTo>
                <a:lnTo>
                  <a:pt x="93605" y="220390"/>
                </a:lnTo>
                <a:lnTo>
                  <a:pt x="93193" y="220075"/>
                </a:lnTo>
                <a:close/>
              </a:path>
              <a:path extrusionOk="0" h="488950" w="1176654">
                <a:moveTo>
                  <a:pt x="92845" y="219810"/>
                </a:moveTo>
                <a:lnTo>
                  <a:pt x="93193" y="220075"/>
                </a:lnTo>
                <a:lnTo>
                  <a:pt x="92845" y="219810"/>
                </a:lnTo>
                <a:close/>
              </a:path>
              <a:path extrusionOk="0" h="488950" w="1176654">
                <a:moveTo>
                  <a:pt x="75496" y="206555"/>
                </a:moveTo>
                <a:lnTo>
                  <a:pt x="76343" y="207285"/>
                </a:lnTo>
                <a:lnTo>
                  <a:pt x="75939" y="206893"/>
                </a:lnTo>
                <a:lnTo>
                  <a:pt x="75496" y="206555"/>
                </a:lnTo>
                <a:close/>
              </a:path>
              <a:path extrusionOk="0" h="488950" w="1176654">
                <a:moveTo>
                  <a:pt x="75939" y="206893"/>
                </a:moveTo>
                <a:lnTo>
                  <a:pt x="76343" y="207285"/>
                </a:lnTo>
                <a:lnTo>
                  <a:pt x="75939" y="206893"/>
                </a:lnTo>
                <a:close/>
              </a:path>
              <a:path extrusionOk="0" h="488950" w="1176654">
                <a:moveTo>
                  <a:pt x="75590" y="206555"/>
                </a:moveTo>
                <a:lnTo>
                  <a:pt x="75939" y="206893"/>
                </a:lnTo>
                <a:lnTo>
                  <a:pt x="75590" y="206555"/>
                </a:lnTo>
                <a:close/>
              </a:path>
              <a:path extrusionOk="0" h="488950" w="1176654">
                <a:moveTo>
                  <a:pt x="61165" y="192570"/>
                </a:moveTo>
                <a:lnTo>
                  <a:pt x="61956" y="193437"/>
                </a:lnTo>
                <a:lnTo>
                  <a:pt x="61589" y="192981"/>
                </a:lnTo>
                <a:lnTo>
                  <a:pt x="61165" y="192570"/>
                </a:lnTo>
                <a:close/>
              </a:path>
              <a:path extrusionOk="0" h="488950" w="1176654">
                <a:moveTo>
                  <a:pt x="61589" y="192981"/>
                </a:moveTo>
                <a:lnTo>
                  <a:pt x="61956" y="193437"/>
                </a:lnTo>
                <a:lnTo>
                  <a:pt x="61589" y="192981"/>
                </a:lnTo>
                <a:close/>
              </a:path>
              <a:path extrusionOk="0" h="488950" w="1176654">
                <a:moveTo>
                  <a:pt x="61258" y="192570"/>
                </a:moveTo>
                <a:lnTo>
                  <a:pt x="61589" y="192981"/>
                </a:lnTo>
                <a:lnTo>
                  <a:pt x="61258" y="192570"/>
                </a:lnTo>
                <a:close/>
              </a:path>
              <a:path extrusionOk="0" h="488950" w="1176654">
                <a:moveTo>
                  <a:pt x="49465" y="177914"/>
                </a:moveTo>
                <a:lnTo>
                  <a:pt x="50145" y="178876"/>
                </a:lnTo>
                <a:lnTo>
                  <a:pt x="49834" y="178373"/>
                </a:lnTo>
                <a:lnTo>
                  <a:pt x="49465" y="177914"/>
                </a:lnTo>
                <a:close/>
              </a:path>
              <a:path extrusionOk="0" h="488950" w="1176654">
                <a:moveTo>
                  <a:pt x="49834" y="178373"/>
                </a:moveTo>
                <a:lnTo>
                  <a:pt x="50145" y="178876"/>
                </a:lnTo>
                <a:lnTo>
                  <a:pt x="49834" y="178373"/>
                </a:lnTo>
                <a:close/>
              </a:path>
              <a:path extrusionOk="0" h="488950" w="1176654">
                <a:moveTo>
                  <a:pt x="49550" y="177914"/>
                </a:moveTo>
                <a:lnTo>
                  <a:pt x="49834" y="178373"/>
                </a:lnTo>
                <a:lnTo>
                  <a:pt x="49550" y="177914"/>
                </a:lnTo>
                <a:close/>
              </a:path>
              <a:path extrusionOk="0" h="488950" w="1176654">
                <a:moveTo>
                  <a:pt x="40097" y="162620"/>
                </a:moveTo>
                <a:lnTo>
                  <a:pt x="40634" y="163619"/>
                </a:lnTo>
                <a:lnTo>
                  <a:pt x="40394" y="163101"/>
                </a:lnTo>
                <a:lnTo>
                  <a:pt x="40097" y="162620"/>
                </a:lnTo>
                <a:close/>
              </a:path>
              <a:path extrusionOk="0" h="488950" w="1176654">
                <a:moveTo>
                  <a:pt x="40394" y="163101"/>
                </a:moveTo>
                <a:lnTo>
                  <a:pt x="40634" y="163619"/>
                </a:lnTo>
                <a:lnTo>
                  <a:pt x="40394" y="163101"/>
                </a:lnTo>
                <a:close/>
              </a:path>
              <a:path extrusionOk="0" h="488950" w="1176654">
                <a:moveTo>
                  <a:pt x="40171" y="162620"/>
                </a:moveTo>
                <a:lnTo>
                  <a:pt x="40394" y="163101"/>
                </a:lnTo>
                <a:lnTo>
                  <a:pt x="40171" y="162620"/>
                </a:lnTo>
                <a:close/>
              </a:path>
              <a:path extrusionOk="0" h="488950" w="1176654">
                <a:moveTo>
                  <a:pt x="32785" y="146701"/>
                </a:moveTo>
                <a:lnTo>
                  <a:pt x="33171" y="147670"/>
                </a:lnTo>
                <a:lnTo>
                  <a:pt x="33002" y="147170"/>
                </a:lnTo>
                <a:lnTo>
                  <a:pt x="32785" y="146701"/>
                </a:lnTo>
                <a:close/>
              </a:path>
              <a:path extrusionOk="0" h="488950" w="1176654">
                <a:moveTo>
                  <a:pt x="33002" y="147170"/>
                </a:moveTo>
                <a:lnTo>
                  <a:pt x="33171" y="147670"/>
                </a:lnTo>
                <a:lnTo>
                  <a:pt x="33002" y="147170"/>
                </a:lnTo>
                <a:close/>
              </a:path>
              <a:path extrusionOk="0" h="488950" w="1176654">
                <a:moveTo>
                  <a:pt x="32844" y="146701"/>
                </a:moveTo>
                <a:lnTo>
                  <a:pt x="33002" y="147170"/>
                </a:lnTo>
                <a:lnTo>
                  <a:pt x="32844" y="146701"/>
                </a:lnTo>
                <a:close/>
              </a:path>
              <a:path extrusionOk="0" h="488950" w="1176654">
                <a:moveTo>
                  <a:pt x="27274" y="130166"/>
                </a:moveTo>
                <a:lnTo>
                  <a:pt x="27525" y="131051"/>
                </a:lnTo>
                <a:lnTo>
                  <a:pt x="27422" y="130604"/>
                </a:lnTo>
                <a:lnTo>
                  <a:pt x="27274" y="130166"/>
                </a:lnTo>
                <a:close/>
              </a:path>
              <a:path extrusionOk="0" h="488950" w="1176654">
                <a:moveTo>
                  <a:pt x="27422" y="130604"/>
                </a:moveTo>
                <a:lnTo>
                  <a:pt x="27525" y="131051"/>
                </a:lnTo>
                <a:lnTo>
                  <a:pt x="27422" y="130604"/>
                </a:lnTo>
                <a:close/>
              </a:path>
              <a:path extrusionOk="0" h="488950" w="1176654">
                <a:moveTo>
                  <a:pt x="27320" y="130166"/>
                </a:moveTo>
                <a:lnTo>
                  <a:pt x="27422" y="130604"/>
                </a:lnTo>
                <a:lnTo>
                  <a:pt x="27320" y="130166"/>
                </a:lnTo>
                <a:close/>
              </a:path>
              <a:path extrusionOk="0" h="488950" w="1176654">
                <a:moveTo>
                  <a:pt x="23338" y="113032"/>
                </a:moveTo>
                <a:lnTo>
                  <a:pt x="23483" y="113799"/>
                </a:lnTo>
                <a:lnTo>
                  <a:pt x="23425" y="113405"/>
                </a:lnTo>
                <a:lnTo>
                  <a:pt x="23338" y="113032"/>
                </a:lnTo>
                <a:close/>
              </a:path>
              <a:path extrusionOk="0" h="488950" w="1176654">
                <a:moveTo>
                  <a:pt x="23425" y="113405"/>
                </a:moveTo>
                <a:lnTo>
                  <a:pt x="23483" y="113799"/>
                </a:lnTo>
                <a:lnTo>
                  <a:pt x="23425" y="113405"/>
                </a:lnTo>
                <a:close/>
              </a:path>
              <a:path extrusionOk="0" h="488950" w="1176654">
                <a:moveTo>
                  <a:pt x="23370" y="113032"/>
                </a:moveTo>
                <a:lnTo>
                  <a:pt x="23425" y="113405"/>
                </a:lnTo>
                <a:lnTo>
                  <a:pt x="23370" y="113032"/>
                </a:lnTo>
                <a:close/>
              </a:path>
              <a:path extrusionOk="0" h="488950" w="1176654">
                <a:moveTo>
                  <a:pt x="20808" y="95646"/>
                </a:moveTo>
                <a:lnTo>
                  <a:pt x="20834" y="95972"/>
                </a:lnTo>
                <a:lnTo>
                  <a:pt x="20808" y="95646"/>
                </a:lnTo>
                <a:close/>
              </a:path>
              <a:path extrusionOk="0" h="488950" w="1176654">
                <a:moveTo>
                  <a:pt x="20783" y="95340"/>
                </a:moveTo>
                <a:lnTo>
                  <a:pt x="20808" y="95646"/>
                </a:lnTo>
                <a:lnTo>
                  <a:pt x="20783" y="95340"/>
                </a:lnTo>
                <a:close/>
              </a:path>
              <a:path extrusionOk="0" h="488950" w="1176654">
                <a:moveTo>
                  <a:pt x="19360" y="77478"/>
                </a:moveTo>
                <a:lnTo>
                  <a:pt x="19363" y="77826"/>
                </a:lnTo>
                <a:lnTo>
                  <a:pt x="19360" y="77478"/>
                </a:lnTo>
                <a:close/>
              </a:path>
              <a:path extrusionOk="0" h="488950" w="1176654">
                <a:moveTo>
                  <a:pt x="19358" y="77147"/>
                </a:moveTo>
                <a:lnTo>
                  <a:pt x="19360" y="77478"/>
                </a:lnTo>
                <a:lnTo>
                  <a:pt x="19358" y="77147"/>
                </a:lnTo>
                <a:close/>
              </a:path>
              <a:path extrusionOk="0" h="488950" w="1176654">
                <a:moveTo>
                  <a:pt x="19053" y="39590"/>
                </a:moveTo>
                <a:lnTo>
                  <a:pt x="19042" y="39844"/>
                </a:lnTo>
                <a:lnTo>
                  <a:pt x="19053" y="39590"/>
                </a:lnTo>
                <a:close/>
              </a:path>
            </a:pathLst>
          </a:custGeom>
          <a:solidFill>
            <a:srgbClr val="7F7F7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386" name="Google Shape;3386;p119"/>
          <p:cNvGrpSpPr/>
          <p:nvPr/>
        </p:nvGrpSpPr>
        <p:grpSpPr>
          <a:xfrm>
            <a:off x="1972055" y="5407151"/>
            <a:ext cx="8247888" cy="1030224"/>
            <a:chOff x="1972055" y="5407151"/>
            <a:chExt cx="8247888" cy="1030224"/>
          </a:xfrm>
        </p:grpSpPr>
        <p:pic>
          <p:nvPicPr>
            <p:cNvPr id="3387" name="Google Shape;3387;p119"/>
            <p:cNvPicPr preferRelativeResize="0"/>
            <p:nvPr/>
          </p:nvPicPr>
          <p:blipFill rotWithShape="1">
            <a:blip r:embed="rId6">
              <a:alphaModFix/>
            </a:blip>
            <a:srcRect b="0" l="0" r="0" t="0"/>
            <a:stretch/>
          </p:blipFill>
          <p:spPr>
            <a:xfrm>
              <a:off x="1972055" y="5407151"/>
              <a:ext cx="8247888" cy="1030224"/>
            </a:xfrm>
            <a:prstGeom prst="rect">
              <a:avLst/>
            </a:prstGeom>
            <a:noFill/>
            <a:ln>
              <a:noFill/>
            </a:ln>
          </p:spPr>
        </p:pic>
        <p:sp>
          <p:nvSpPr>
            <p:cNvPr id="3388" name="Google Shape;3388;p119"/>
            <p:cNvSpPr/>
            <p:nvPr/>
          </p:nvSpPr>
          <p:spPr>
            <a:xfrm>
              <a:off x="2036775" y="5434577"/>
              <a:ext cx="8118475" cy="900430"/>
            </a:xfrm>
            <a:custGeom>
              <a:rect b="b" l="l" r="r" t="t"/>
              <a:pathLst>
                <a:path extrusionOk="0" h="900429" w="8118475">
                  <a:moveTo>
                    <a:pt x="8118448" y="0"/>
                  </a:moveTo>
                  <a:lnTo>
                    <a:pt x="352038" y="0"/>
                  </a:lnTo>
                  <a:lnTo>
                    <a:pt x="304269" y="3213"/>
                  </a:lnTo>
                  <a:lnTo>
                    <a:pt x="258453" y="12575"/>
                  </a:lnTo>
                  <a:lnTo>
                    <a:pt x="215009" y="27665"/>
                  </a:lnTo>
                  <a:lnTo>
                    <a:pt x="174358" y="48063"/>
                  </a:lnTo>
                  <a:lnTo>
                    <a:pt x="136918" y="73351"/>
                  </a:lnTo>
                  <a:lnTo>
                    <a:pt x="103109" y="103110"/>
                  </a:lnTo>
                  <a:lnTo>
                    <a:pt x="73351" y="136918"/>
                  </a:lnTo>
                  <a:lnTo>
                    <a:pt x="48063" y="174358"/>
                  </a:lnTo>
                  <a:lnTo>
                    <a:pt x="27664" y="215009"/>
                  </a:lnTo>
                  <a:lnTo>
                    <a:pt x="12575" y="258453"/>
                  </a:lnTo>
                  <a:lnTo>
                    <a:pt x="3213" y="304269"/>
                  </a:lnTo>
                  <a:lnTo>
                    <a:pt x="0" y="352039"/>
                  </a:lnTo>
                  <a:lnTo>
                    <a:pt x="0" y="899955"/>
                  </a:lnTo>
                  <a:lnTo>
                    <a:pt x="7766409" y="899955"/>
                  </a:lnTo>
                  <a:lnTo>
                    <a:pt x="7814178" y="896741"/>
                  </a:lnTo>
                  <a:lnTo>
                    <a:pt x="7859995" y="887379"/>
                  </a:lnTo>
                  <a:lnTo>
                    <a:pt x="7903438" y="872290"/>
                  </a:lnTo>
                  <a:lnTo>
                    <a:pt x="7944090" y="851891"/>
                  </a:lnTo>
                  <a:lnTo>
                    <a:pt x="7981529" y="826603"/>
                  </a:lnTo>
                  <a:lnTo>
                    <a:pt x="8015338" y="796845"/>
                  </a:lnTo>
                  <a:lnTo>
                    <a:pt x="8045096" y="763036"/>
                  </a:lnTo>
                  <a:lnTo>
                    <a:pt x="8070384" y="725596"/>
                  </a:lnTo>
                  <a:lnTo>
                    <a:pt x="8090783" y="684945"/>
                  </a:lnTo>
                  <a:lnTo>
                    <a:pt x="8105873" y="641501"/>
                  </a:lnTo>
                  <a:lnTo>
                    <a:pt x="8115234" y="595685"/>
                  </a:lnTo>
                  <a:lnTo>
                    <a:pt x="8118448" y="547915"/>
                  </a:lnTo>
                  <a:lnTo>
                    <a:pt x="8118448"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389" name="Google Shape;3389;p119"/>
          <p:cNvSpPr txBox="1"/>
          <p:nvPr/>
        </p:nvSpPr>
        <p:spPr>
          <a:xfrm>
            <a:off x="2939647" y="5582411"/>
            <a:ext cx="6704330" cy="582295"/>
          </a:xfrm>
          <a:prstGeom prst="rect">
            <a:avLst/>
          </a:prstGeom>
          <a:noFill/>
          <a:ln>
            <a:noFill/>
          </a:ln>
        </p:spPr>
        <p:txBody>
          <a:bodyPr anchorCtr="0" anchor="t" bIns="0" lIns="0" spcFirstLastPara="1" rIns="0" wrap="square" tIns="12700">
            <a:spAutoFit/>
          </a:bodyPr>
          <a:lstStyle/>
          <a:p>
            <a:pPr indent="0" lvl="0" marL="14604" marR="0" rtl="0" algn="l">
              <a:lnSpc>
                <a:spcPct val="100000"/>
              </a:lnSpc>
              <a:spcBef>
                <a:spcPts val="0"/>
              </a:spcBef>
              <a:spcAft>
                <a:spcPts val="0"/>
              </a:spcAft>
              <a:buClr>
                <a:srgbClr val="D7B10F"/>
              </a:buClr>
              <a:buSzPts val="2000"/>
              <a:buFont typeface="Calibri"/>
              <a:buNone/>
            </a:pPr>
            <a:r>
              <a:rPr b="1" i="0" lang="en-US" sz="2000" u="none" cap="none" strike="noStrike">
                <a:solidFill>
                  <a:srgbClr val="D7B10F"/>
                </a:solidFill>
                <a:latin typeface="Calibri"/>
                <a:ea typeface="Calibri"/>
                <a:cs typeface="Calibri"/>
                <a:sym typeface="Calibri"/>
              </a:rPr>
              <a:t>PRO TIP</a:t>
            </a:r>
            <a:endParaRPr b="0" i="0" sz="2000" u="none" cap="none" strike="noStrike">
              <a:solidFill>
                <a:srgbClr val="000000"/>
              </a:solidFill>
              <a:latin typeface="Calibri"/>
              <a:ea typeface="Calibri"/>
              <a:cs typeface="Calibri"/>
              <a:sym typeface="Calibri"/>
            </a:endParaRPr>
          </a:p>
          <a:p>
            <a:pPr indent="0" lvl="0" marL="12700" marR="0" rtl="0" algn="l">
              <a:lnSpc>
                <a:spcPct val="100000"/>
              </a:lnSpc>
              <a:spcBef>
                <a:spcPts val="65"/>
              </a:spcBef>
              <a:spcAft>
                <a:spcPts val="0"/>
              </a:spcAft>
              <a:buClr>
                <a:srgbClr val="262626"/>
              </a:buClr>
              <a:buSzPts val="1600"/>
              <a:buFont typeface="Calibri"/>
              <a:buNone/>
            </a:pPr>
            <a:r>
              <a:rPr b="1" i="0" lang="en-US" sz="1600" u="none" cap="none" strike="noStrike">
                <a:solidFill>
                  <a:srgbClr val="262626"/>
                </a:solidFill>
                <a:latin typeface="Calibri"/>
                <a:ea typeface="Calibri"/>
                <a:cs typeface="Calibri"/>
                <a:sym typeface="Calibri"/>
              </a:rPr>
              <a:t>SWITCH(TRUE) </a:t>
            </a:r>
            <a:r>
              <a:rPr b="0" i="0" lang="en-US" sz="1600" u="none" cap="none" strike="noStrike">
                <a:solidFill>
                  <a:srgbClr val="262626"/>
                </a:solidFill>
                <a:latin typeface="Calibri"/>
                <a:ea typeface="Calibri"/>
                <a:cs typeface="Calibri"/>
                <a:sym typeface="Calibri"/>
              </a:rPr>
              <a:t>is a common DAX pattern to replace multiple nested IF statements</a:t>
            </a:r>
            <a:endParaRPr b="0" i="0" sz="1600" u="none" cap="none" strike="noStrike">
              <a:solidFill>
                <a:srgbClr val="000000"/>
              </a:solidFill>
              <a:latin typeface="Calibri"/>
              <a:ea typeface="Calibri"/>
              <a:cs typeface="Calibri"/>
              <a:sym typeface="Calibri"/>
            </a:endParaRPr>
          </a:p>
        </p:txBody>
      </p:sp>
      <p:pic>
        <p:nvPicPr>
          <p:cNvPr id="3390" name="Google Shape;3390;p119"/>
          <p:cNvPicPr preferRelativeResize="0"/>
          <p:nvPr/>
        </p:nvPicPr>
        <p:blipFill rotWithShape="1">
          <a:blip r:embed="rId7">
            <a:alphaModFix/>
          </a:blip>
          <a:srcRect b="0" l="0" r="0" t="0"/>
          <a:stretch/>
        </p:blipFill>
        <p:spPr>
          <a:xfrm>
            <a:off x="2111672" y="5578749"/>
            <a:ext cx="675998" cy="691395"/>
          </a:xfrm>
          <a:prstGeom prst="rect">
            <a:avLst/>
          </a:prstGeom>
          <a:noFill/>
          <a:ln>
            <a:noFill/>
          </a:ln>
        </p:spPr>
      </p:pic>
      <p:grpSp>
        <p:nvGrpSpPr>
          <p:cNvPr id="3391" name="Google Shape;3391;p119"/>
          <p:cNvGrpSpPr/>
          <p:nvPr/>
        </p:nvGrpSpPr>
        <p:grpSpPr>
          <a:xfrm>
            <a:off x="11458578" y="174170"/>
            <a:ext cx="548640" cy="548640"/>
            <a:chOff x="11458578" y="174170"/>
            <a:chExt cx="548640" cy="548640"/>
          </a:xfrm>
        </p:grpSpPr>
        <p:sp>
          <p:nvSpPr>
            <p:cNvPr id="3392" name="Google Shape;3392;p119"/>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93" name="Google Shape;3393;p119"/>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394" name="Google Shape;3394;p119"/>
            <p:cNvPicPr preferRelativeResize="0"/>
            <p:nvPr/>
          </p:nvPicPr>
          <p:blipFill rotWithShape="1">
            <a:blip r:embed="rId8">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3" name="Shape 303"/>
        <p:cNvGrpSpPr/>
        <p:nvPr/>
      </p:nvGrpSpPr>
      <p:grpSpPr>
        <a:xfrm>
          <a:off x="0" y="0"/>
          <a:ext cx="0" cy="0"/>
          <a:chOff x="0" y="0"/>
          <a:chExt cx="0" cy="0"/>
        </a:xfrm>
      </p:grpSpPr>
      <p:sp>
        <p:nvSpPr>
          <p:cNvPr id="304" name="Google Shape;304;p12"/>
          <p:cNvSpPr txBox="1"/>
          <p:nvPr/>
        </p:nvSpPr>
        <p:spPr>
          <a:xfrm>
            <a:off x="10310406" y="5511291"/>
            <a:ext cx="106870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404040"/>
                </a:solidFill>
                <a:latin typeface="Calibri"/>
                <a:ea typeface="Calibri"/>
                <a:cs typeface="Calibri"/>
                <a:sym typeface="Calibri"/>
              </a:rPr>
              <a:t>Report View</a:t>
            </a:r>
            <a:endParaRPr sz="1600">
              <a:solidFill>
                <a:schemeClr val="dk1"/>
              </a:solidFill>
              <a:latin typeface="Calibri"/>
              <a:ea typeface="Calibri"/>
              <a:cs typeface="Calibri"/>
              <a:sym typeface="Calibri"/>
            </a:endParaRPr>
          </a:p>
        </p:txBody>
      </p:sp>
      <p:grpSp>
        <p:nvGrpSpPr>
          <p:cNvPr id="305" name="Google Shape;305;p12"/>
          <p:cNvGrpSpPr/>
          <p:nvPr/>
        </p:nvGrpSpPr>
        <p:grpSpPr>
          <a:xfrm>
            <a:off x="5791460" y="5419344"/>
            <a:ext cx="5756910" cy="717117"/>
            <a:chOff x="5791460" y="5419344"/>
            <a:chExt cx="5756910" cy="717117"/>
          </a:xfrm>
        </p:grpSpPr>
        <p:pic>
          <p:nvPicPr>
            <p:cNvPr id="306" name="Google Shape;306;p12"/>
            <p:cNvPicPr preferRelativeResize="0"/>
            <p:nvPr/>
          </p:nvPicPr>
          <p:blipFill rotWithShape="1">
            <a:blip r:embed="rId3">
              <a:alphaModFix/>
            </a:blip>
            <a:srcRect b="0" l="0" r="0" t="0"/>
            <a:stretch/>
          </p:blipFill>
          <p:spPr>
            <a:xfrm>
              <a:off x="9710928" y="5419344"/>
              <a:ext cx="560831" cy="509016"/>
            </a:xfrm>
            <a:prstGeom prst="rect">
              <a:avLst/>
            </a:prstGeom>
            <a:noFill/>
            <a:ln>
              <a:noFill/>
            </a:ln>
          </p:spPr>
        </p:pic>
        <p:pic>
          <p:nvPicPr>
            <p:cNvPr id="307" name="Google Shape;307;p12"/>
            <p:cNvPicPr preferRelativeResize="0"/>
            <p:nvPr/>
          </p:nvPicPr>
          <p:blipFill rotWithShape="1">
            <a:blip r:embed="rId4">
              <a:alphaModFix/>
            </a:blip>
            <a:srcRect b="0" l="0" r="0" t="0"/>
            <a:stretch/>
          </p:blipFill>
          <p:spPr>
            <a:xfrm>
              <a:off x="9736366" y="5443530"/>
              <a:ext cx="457200" cy="404974"/>
            </a:xfrm>
            <a:prstGeom prst="rect">
              <a:avLst/>
            </a:prstGeom>
            <a:noFill/>
            <a:ln>
              <a:noFill/>
            </a:ln>
          </p:spPr>
        </p:pic>
        <p:pic>
          <p:nvPicPr>
            <p:cNvPr id="308" name="Google Shape;308;p12"/>
            <p:cNvPicPr preferRelativeResize="0"/>
            <p:nvPr/>
          </p:nvPicPr>
          <p:blipFill rotWithShape="1">
            <a:blip r:embed="rId5">
              <a:alphaModFix/>
            </a:blip>
            <a:srcRect b="0" l="0" r="0" t="0"/>
            <a:stretch/>
          </p:blipFill>
          <p:spPr>
            <a:xfrm>
              <a:off x="5974080" y="5419344"/>
              <a:ext cx="569976" cy="509016"/>
            </a:xfrm>
            <a:prstGeom prst="rect">
              <a:avLst/>
            </a:prstGeom>
            <a:noFill/>
            <a:ln>
              <a:noFill/>
            </a:ln>
          </p:spPr>
        </p:pic>
        <p:pic>
          <p:nvPicPr>
            <p:cNvPr id="309" name="Google Shape;309;p12"/>
            <p:cNvPicPr preferRelativeResize="0"/>
            <p:nvPr/>
          </p:nvPicPr>
          <p:blipFill rotWithShape="1">
            <a:blip r:embed="rId6">
              <a:alphaModFix/>
            </a:blip>
            <a:srcRect b="0" l="0" r="0" t="0"/>
            <a:stretch/>
          </p:blipFill>
          <p:spPr>
            <a:xfrm>
              <a:off x="6008607" y="5443528"/>
              <a:ext cx="457196" cy="404975"/>
            </a:xfrm>
            <a:prstGeom prst="rect">
              <a:avLst/>
            </a:prstGeom>
            <a:noFill/>
            <a:ln>
              <a:noFill/>
            </a:ln>
          </p:spPr>
        </p:pic>
        <p:pic>
          <p:nvPicPr>
            <p:cNvPr id="310" name="Google Shape;310;p12"/>
            <p:cNvPicPr preferRelativeResize="0"/>
            <p:nvPr/>
          </p:nvPicPr>
          <p:blipFill rotWithShape="1">
            <a:blip r:embed="rId7">
              <a:alphaModFix/>
            </a:blip>
            <a:srcRect b="0" l="0" r="0" t="0"/>
            <a:stretch/>
          </p:blipFill>
          <p:spPr>
            <a:xfrm>
              <a:off x="7891272" y="5419344"/>
              <a:ext cx="563879" cy="509016"/>
            </a:xfrm>
            <a:prstGeom prst="rect">
              <a:avLst/>
            </a:prstGeom>
            <a:noFill/>
            <a:ln>
              <a:noFill/>
            </a:ln>
          </p:spPr>
        </p:pic>
        <p:pic>
          <p:nvPicPr>
            <p:cNvPr id="311" name="Google Shape;311;p12"/>
            <p:cNvPicPr preferRelativeResize="0"/>
            <p:nvPr/>
          </p:nvPicPr>
          <p:blipFill rotWithShape="1">
            <a:blip r:embed="rId8">
              <a:alphaModFix/>
            </a:blip>
            <a:srcRect b="0" l="0" r="0" t="0"/>
            <a:stretch/>
          </p:blipFill>
          <p:spPr>
            <a:xfrm>
              <a:off x="7917234" y="5443528"/>
              <a:ext cx="457200" cy="404975"/>
            </a:xfrm>
            <a:prstGeom prst="rect">
              <a:avLst/>
            </a:prstGeom>
            <a:noFill/>
            <a:ln>
              <a:noFill/>
            </a:ln>
          </p:spPr>
        </p:pic>
        <p:sp>
          <p:nvSpPr>
            <p:cNvPr id="312" name="Google Shape;312;p12"/>
            <p:cNvSpPr/>
            <p:nvPr/>
          </p:nvSpPr>
          <p:spPr>
            <a:xfrm>
              <a:off x="5791460" y="5951676"/>
              <a:ext cx="5756910" cy="184785"/>
            </a:xfrm>
            <a:custGeom>
              <a:rect b="b" l="l" r="r" t="t"/>
              <a:pathLst>
                <a:path extrusionOk="0" h="184785" w="5756909">
                  <a:moveTo>
                    <a:pt x="0" y="0"/>
                  </a:moveTo>
                  <a:lnTo>
                    <a:pt x="5817" y="35941"/>
                  </a:lnTo>
                  <a:lnTo>
                    <a:pt x="21681" y="65292"/>
                  </a:lnTo>
                  <a:lnTo>
                    <a:pt x="45210" y="85081"/>
                  </a:lnTo>
                  <a:lnTo>
                    <a:pt x="74023" y="92337"/>
                  </a:lnTo>
                  <a:lnTo>
                    <a:pt x="2800351" y="92337"/>
                  </a:lnTo>
                  <a:lnTo>
                    <a:pt x="2829164" y="99593"/>
                  </a:lnTo>
                  <a:lnTo>
                    <a:pt x="2852693" y="119382"/>
                  </a:lnTo>
                  <a:lnTo>
                    <a:pt x="2868556" y="148733"/>
                  </a:lnTo>
                  <a:lnTo>
                    <a:pt x="2874374" y="184675"/>
                  </a:lnTo>
                  <a:lnTo>
                    <a:pt x="2880191" y="148733"/>
                  </a:lnTo>
                  <a:lnTo>
                    <a:pt x="2896055" y="119382"/>
                  </a:lnTo>
                  <a:lnTo>
                    <a:pt x="2919584" y="99593"/>
                  </a:lnTo>
                  <a:lnTo>
                    <a:pt x="2948398" y="92337"/>
                  </a:lnTo>
                  <a:lnTo>
                    <a:pt x="5682670" y="92337"/>
                  </a:lnTo>
                  <a:lnTo>
                    <a:pt x="5711483" y="85081"/>
                  </a:lnTo>
                  <a:lnTo>
                    <a:pt x="5735012" y="65292"/>
                  </a:lnTo>
                  <a:lnTo>
                    <a:pt x="5750876" y="35941"/>
                  </a:lnTo>
                  <a:lnTo>
                    <a:pt x="5756694" y="0"/>
                  </a:lnTo>
                </a:path>
              </a:pathLst>
            </a:custGeom>
            <a:noFill/>
            <a:ln cap="flat" cmpd="sng" w="12700">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3" name="Google Shape;313;p12"/>
          <p:cNvGrpSpPr/>
          <p:nvPr/>
        </p:nvGrpSpPr>
        <p:grpSpPr>
          <a:xfrm>
            <a:off x="621791" y="2343911"/>
            <a:ext cx="5039102" cy="2993136"/>
            <a:chOff x="621791" y="2343911"/>
            <a:chExt cx="5039102" cy="2993136"/>
          </a:xfrm>
        </p:grpSpPr>
        <p:sp>
          <p:nvSpPr>
            <p:cNvPr id="314" name="Google Shape;314;p12"/>
            <p:cNvSpPr/>
            <p:nvPr/>
          </p:nvSpPr>
          <p:spPr>
            <a:xfrm>
              <a:off x="5164959" y="2990849"/>
              <a:ext cx="495934" cy="506730"/>
            </a:xfrm>
            <a:custGeom>
              <a:rect b="b" l="l" r="r" t="t"/>
              <a:pathLst>
                <a:path extrusionOk="0" h="506729" w="495935">
                  <a:moveTo>
                    <a:pt x="247806" y="0"/>
                  </a:moveTo>
                  <a:lnTo>
                    <a:pt x="247806" y="126682"/>
                  </a:lnTo>
                  <a:lnTo>
                    <a:pt x="0" y="126682"/>
                  </a:lnTo>
                  <a:lnTo>
                    <a:pt x="0" y="380047"/>
                  </a:lnTo>
                  <a:lnTo>
                    <a:pt x="247806" y="380047"/>
                  </a:lnTo>
                  <a:lnTo>
                    <a:pt x="247806" y="506729"/>
                  </a:lnTo>
                  <a:lnTo>
                    <a:pt x="495612" y="253364"/>
                  </a:lnTo>
                  <a:lnTo>
                    <a:pt x="247806" y="0"/>
                  </a:lnTo>
                  <a:close/>
                </a:path>
              </a:pathLst>
            </a:custGeom>
            <a:solidFill>
              <a:srgbClr val="BFBFB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15" name="Google Shape;315;p12"/>
            <p:cNvPicPr preferRelativeResize="0"/>
            <p:nvPr/>
          </p:nvPicPr>
          <p:blipFill rotWithShape="1">
            <a:blip r:embed="rId9">
              <a:alphaModFix/>
            </a:blip>
            <a:srcRect b="0" l="0" r="0" t="0"/>
            <a:stretch/>
          </p:blipFill>
          <p:spPr>
            <a:xfrm>
              <a:off x="621791" y="2343911"/>
              <a:ext cx="4623816" cy="2993136"/>
            </a:xfrm>
            <a:prstGeom prst="rect">
              <a:avLst/>
            </a:prstGeom>
            <a:noFill/>
            <a:ln>
              <a:noFill/>
            </a:ln>
          </p:spPr>
        </p:pic>
        <p:pic>
          <p:nvPicPr>
            <p:cNvPr id="316" name="Google Shape;316;p12"/>
            <p:cNvPicPr preferRelativeResize="0"/>
            <p:nvPr/>
          </p:nvPicPr>
          <p:blipFill rotWithShape="1">
            <a:blip r:embed="rId10">
              <a:alphaModFix/>
            </a:blip>
            <a:srcRect b="0" l="0" r="0" t="0"/>
            <a:stretch/>
          </p:blipFill>
          <p:spPr>
            <a:xfrm>
              <a:off x="647594" y="2368774"/>
              <a:ext cx="4517364" cy="2889919"/>
            </a:xfrm>
            <a:prstGeom prst="rect">
              <a:avLst/>
            </a:prstGeom>
            <a:noFill/>
            <a:ln>
              <a:noFill/>
            </a:ln>
          </p:spPr>
        </p:pic>
      </p:grpSp>
      <p:grpSp>
        <p:nvGrpSpPr>
          <p:cNvPr id="317" name="Google Shape;317;p12"/>
          <p:cNvGrpSpPr/>
          <p:nvPr/>
        </p:nvGrpSpPr>
        <p:grpSpPr>
          <a:xfrm>
            <a:off x="5754623" y="1191767"/>
            <a:ext cx="5873495" cy="4145279"/>
            <a:chOff x="5754623" y="1191767"/>
            <a:chExt cx="5873495" cy="4145279"/>
          </a:xfrm>
        </p:grpSpPr>
        <p:pic>
          <p:nvPicPr>
            <p:cNvPr id="318" name="Google Shape;318;p12"/>
            <p:cNvPicPr preferRelativeResize="0"/>
            <p:nvPr/>
          </p:nvPicPr>
          <p:blipFill rotWithShape="1">
            <a:blip r:embed="rId11">
              <a:alphaModFix/>
            </a:blip>
            <a:srcRect b="0" l="0" r="0" t="0"/>
            <a:stretch/>
          </p:blipFill>
          <p:spPr>
            <a:xfrm>
              <a:off x="5766815" y="1191767"/>
              <a:ext cx="5861303" cy="4145279"/>
            </a:xfrm>
            <a:prstGeom prst="rect">
              <a:avLst/>
            </a:prstGeom>
            <a:noFill/>
            <a:ln>
              <a:noFill/>
            </a:ln>
          </p:spPr>
        </p:pic>
        <p:pic>
          <p:nvPicPr>
            <p:cNvPr id="319" name="Google Shape;319;p12"/>
            <p:cNvPicPr preferRelativeResize="0"/>
            <p:nvPr/>
          </p:nvPicPr>
          <p:blipFill rotWithShape="1">
            <a:blip r:embed="rId12">
              <a:alphaModFix/>
            </a:blip>
            <a:srcRect b="0" l="0" r="0" t="0"/>
            <a:stretch/>
          </p:blipFill>
          <p:spPr>
            <a:xfrm>
              <a:off x="5791457" y="1217161"/>
              <a:ext cx="5756691" cy="4041532"/>
            </a:xfrm>
            <a:prstGeom prst="rect">
              <a:avLst/>
            </a:prstGeom>
            <a:noFill/>
            <a:ln>
              <a:noFill/>
            </a:ln>
          </p:spPr>
        </p:pic>
        <p:pic>
          <p:nvPicPr>
            <p:cNvPr id="320" name="Google Shape;320;p12"/>
            <p:cNvPicPr preferRelativeResize="0"/>
            <p:nvPr/>
          </p:nvPicPr>
          <p:blipFill rotWithShape="1">
            <a:blip r:embed="rId13">
              <a:alphaModFix/>
            </a:blip>
            <a:srcRect b="0" l="0" r="0" t="0"/>
            <a:stretch/>
          </p:blipFill>
          <p:spPr>
            <a:xfrm>
              <a:off x="5754623" y="1868423"/>
              <a:ext cx="347472" cy="774191"/>
            </a:xfrm>
            <a:prstGeom prst="rect">
              <a:avLst/>
            </a:prstGeom>
            <a:noFill/>
            <a:ln>
              <a:noFill/>
            </a:ln>
          </p:spPr>
        </p:pic>
        <p:sp>
          <p:nvSpPr>
            <p:cNvPr id="321" name="Google Shape;321;p12"/>
            <p:cNvSpPr/>
            <p:nvPr/>
          </p:nvSpPr>
          <p:spPr>
            <a:xfrm>
              <a:off x="5791457" y="1907686"/>
              <a:ext cx="217804" cy="643890"/>
            </a:xfrm>
            <a:custGeom>
              <a:rect b="b" l="l" r="r" t="t"/>
              <a:pathLst>
                <a:path extrusionOk="0" h="643889" w="217804">
                  <a:moveTo>
                    <a:pt x="0" y="643651"/>
                  </a:moveTo>
                  <a:lnTo>
                    <a:pt x="217454" y="643651"/>
                  </a:lnTo>
                  <a:lnTo>
                    <a:pt x="217454" y="0"/>
                  </a:lnTo>
                  <a:lnTo>
                    <a:pt x="0" y="0"/>
                  </a:lnTo>
                  <a:lnTo>
                    <a:pt x="0" y="643651"/>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2" name="Google Shape;322;p12"/>
          <p:cNvSpPr txBox="1"/>
          <p:nvPr>
            <p:ph type="title"/>
          </p:nvPr>
        </p:nvSpPr>
        <p:spPr>
          <a:xfrm>
            <a:off x="4182998" y="242315"/>
            <a:ext cx="382587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POWER BI WORKFLOW</a:t>
            </a:r>
            <a:endParaRPr sz="3200"/>
          </a:p>
        </p:txBody>
      </p:sp>
      <p:sp>
        <p:nvSpPr>
          <p:cNvPr id="323" name="Google Shape;323;p12"/>
          <p:cNvSpPr txBox="1"/>
          <p:nvPr/>
        </p:nvSpPr>
        <p:spPr>
          <a:xfrm>
            <a:off x="8510324" y="5511291"/>
            <a:ext cx="88773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404040"/>
                </a:solidFill>
                <a:latin typeface="Calibri"/>
                <a:ea typeface="Calibri"/>
                <a:cs typeface="Calibri"/>
                <a:sym typeface="Calibri"/>
              </a:rPr>
              <a:t>Data View</a:t>
            </a:r>
            <a:endParaRPr sz="1600">
              <a:solidFill>
                <a:schemeClr val="dk1"/>
              </a:solidFill>
              <a:latin typeface="Calibri"/>
              <a:ea typeface="Calibri"/>
              <a:cs typeface="Calibri"/>
              <a:sym typeface="Calibri"/>
            </a:endParaRPr>
          </a:p>
        </p:txBody>
      </p:sp>
      <p:pic>
        <p:nvPicPr>
          <p:cNvPr id="324" name="Google Shape;324;p12"/>
          <p:cNvPicPr preferRelativeResize="0"/>
          <p:nvPr/>
        </p:nvPicPr>
        <p:blipFill rotWithShape="1">
          <a:blip r:embed="rId14">
            <a:alphaModFix/>
          </a:blip>
          <a:srcRect b="0" l="0" r="0" t="0"/>
          <a:stretch/>
        </p:blipFill>
        <p:spPr>
          <a:xfrm>
            <a:off x="0" y="806332"/>
            <a:ext cx="12192000" cy="45720"/>
          </a:xfrm>
          <a:prstGeom prst="rect">
            <a:avLst/>
          </a:prstGeom>
          <a:noFill/>
          <a:ln>
            <a:noFill/>
          </a:ln>
        </p:spPr>
      </p:pic>
      <p:sp>
        <p:nvSpPr>
          <p:cNvPr id="325" name="Google Shape;325;p12"/>
          <p:cNvSpPr txBox="1"/>
          <p:nvPr/>
        </p:nvSpPr>
        <p:spPr>
          <a:xfrm>
            <a:off x="6589883" y="5511291"/>
            <a:ext cx="104076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404040"/>
                </a:solidFill>
                <a:latin typeface="Calibri"/>
                <a:ea typeface="Calibri"/>
                <a:cs typeface="Calibri"/>
                <a:sym typeface="Calibri"/>
              </a:rPr>
              <a:t>Model View</a:t>
            </a:r>
            <a:endParaRPr sz="1600">
              <a:solidFill>
                <a:schemeClr val="dk1"/>
              </a:solidFill>
              <a:latin typeface="Calibri"/>
              <a:ea typeface="Calibri"/>
              <a:cs typeface="Calibri"/>
              <a:sym typeface="Calibri"/>
            </a:endParaRPr>
          </a:p>
        </p:txBody>
      </p:sp>
      <p:grpSp>
        <p:nvGrpSpPr>
          <p:cNvPr id="326" name="Google Shape;326;p12"/>
          <p:cNvGrpSpPr/>
          <p:nvPr/>
        </p:nvGrpSpPr>
        <p:grpSpPr>
          <a:xfrm>
            <a:off x="1577788" y="5419344"/>
            <a:ext cx="2586355" cy="713978"/>
            <a:chOff x="1577788" y="5419344"/>
            <a:chExt cx="2586355" cy="713978"/>
          </a:xfrm>
        </p:grpSpPr>
        <p:pic>
          <p:nvPicPr>
            <p:cNvPr id="327" name="Google Shape;327;p12"/>
            <p:cNvPicPr preferRelativeResize="0"/>
            <p:nvPr/>
          </p:nvPicPr>
          <p:blipFill rotWithShape="1">
            <a:blip r:embed="rId15">
              <a:alphaModFix/>
            </a:blip>
            <a:srcRect b="0" l="0" r="0" t="0"/>
            <a:stretch/>
          </p:blipFill>
          <p:spPr>
            <a:xfrm>
              <a:off x="1673351" y="5419344"/>
              <a:ext cx="560832" cy="524256"/>
            </a:xfrm>
            <a:prstGeom prst="rect">
              <a:avLst/>
            </a:prstGeom>
            <a:noFill/>
            <a:ln>
              <a:noFill/>
            </a:ln>
          </p:spPr>
        </p:pic>
        <p:pic>
          <p:nvPicPr>
            <p:cNvPr id="328" name="Google Shape;328;p12"/>
            <p:cNvPicPr preferRelativeResize="0"/>
            <p:nvPr/>
          </p:nvPicPr>
          <p:blipFill rotWithShape="1">
            <a:blip r:embed="rId16">
              <a:alphaModFix/>
            </a:blip>
            <a:srcRect b="0" l="0" r="0" t="0"/>
            <a:stretch/>
          </p:blipFill>
          <p:spPr>
            <a:xfrm>
              <a:off x="1698152" y="5443528"/>
              <a:ext cx="457198" cy="422031"/>
            </a:xfrm>
            <a:prstGeom prst="rect">
              <a:avLst/>
            </a:prstGeom>
            <a:noFill/>
            <a:ln>
              <a:noFill/>
            </a:ln>
          </p:spPr>
        </p:pic>
        <p:sp>
          <p:nvSpPr>
            <p:cNvPr id="329" name="Google Shape;329;p12"/>
            <p:cNvSpPr/>
            <p:nvPr/>
          </p:nvSpPr>
          <p:spPr>
            <a:xfrm>
              <a:off x="1577788" y="5948537"/>
              <a:ext cx="2586355" cy="184785"/>
            </a:xfrm>
            <a:custGeom>
              <a:rect b="b" l="l" r="r" t="t"/>
              <a:pathLst>
                <a:path extrusionOk="0" h="184785" w="2586354">
                  <a:moveTo>
                    <a:pt x="0" y="0"/>
                  </a:moveTo>
                  <a:lnTo>
                    <a:pt x="5817" y="35940"/>
                  </a:lnTo>
                  <a:lnTo>
                    <a:pt x="21681" y="65290"/>
                  </a:lnTo>
                  <a:lnTo>
                    <a:pt x="45211" y="85078"/>
                  </a:lnTo>
                  <a:lnTo>
                    <a:pt x="74025" y="92334"/>
                  </a:lnTo>
                  <a:lnTo>
                    <a:pt x="1217350" y="92334"/>
                  </a:lnTo>
                  <a:lnTo>
                    <a:pt x="1246164" y="99590"/>
                  </a:lnTo>
                  <a:lnTo>
                    <a:pt x="1269694" y="119378"/>
                  </a:lnTo>
                  <a:lnTo>
                    <a:pt x="1285558" y="148728"/>
                  </a:lnTo>
                  <a:lnTo>
                    <a:pt x="1291376" y="184669"/>
                  </a:lnTo>
                  <a:lnTo>
                    <a:pt x="1297193" y="148728"/>
                  </a:lnTo>
                  <a:lnTo>
                    <a:pt x="1313057" y="119378"/>
                  </a:lnTo>
                  <a:lnTo>
                    <a:pt x="1336587" y="99590"/>
                  </a:lnTo>
                  <a:lnTo>
                    <a:pt x="1365402" y="92334"/>
                  </a:lnTo>
                  <a:lnTo>
                    <a:pt x="2512295" y="92334"/>
                  </a:lnTo>
                  <a:lnTo>
                    <a:pt x="2541109" y="85078"/>
                  </a:lnTo>
                  <a:lnTo>
                    <a:pt x="2564639" y="65290"/>
                  </a:lnTo>
                  <a:lnTo>
                    <a:pt x="2580503" y="35940"/>
                  </a:lnTo>
                  <a:lnTo>
                    <a:pt x="2586321" y="0"/>
                  </a:lnTo>
                </a:path>
              </a:pathLst>
            </a:custGeom>
            <a:noFill/>
            <a:ln cap="flat" cmpd="sng" w="12700">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0" name="Google Shape;330;p12"/>
          <p:cNvSpPr txBox="1"/>
          <p:nvPr/>
        </p:nvSpPr>
        <p:spPr>
          <a:xfrm>
            <a:off x="2304510" y="5511291"/>
            <a:ext cx="168084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404040"/>
                </a:solidFill>
                <a:latin typeface="Calibri"/>
                <a:ea typeface="Calibri"/>
                <a:cs typeface="Calibri"/>
                <a:sym typeface="Calibri"/>
              </a:rPr>
              <a:t>Power Query Editor</a:t>
            </a:r>
            <a:endParaRPr sz="1600">
              <a:solidFill>
                <a:schemeClr val="dk1"/>
              </a:solidFill>
              <a:latin typeface="Calibri"/>
              <a:ea typeface="Calibri"/>
              <a:cs typeface="Calibri"/>
              <a:sym typeface="Calibri"/>
            </a:endParaRPr>
          </a:p>
        </p:txBody>
      </p:sp>
      <p:sp>
        <p:nvSpPr>
          <p:cNvPr id="331" name="Google Shape;331;p12"/>
          <p:cNvSpPr txBox="1"/>
          <p:nvPr/>
        </p:nvSpPr>
        <p:spPr>
          <a:xfrm>
            <a:off x="684490" y="1570228"/>
            <a:ext cx="4466590" cy="510540"/>
          </a:xfrm>
          <a:prstGeom prst="rect">
            <a:avLst/>
          </a:prstGeom>
          <a:noFill/>
          <a:ln>
            <a:noFill/>
          </a:ln>
        </p:spPr>
        <p:txBody>
          <a:bodyPr anchorCtr="0" anchor="t" bIns="0" lIns="0" spcFirstLastPara="1" rIns="0" wrap="square" tIns="22850">
            <a:spAutoFit/>
          </a:bodyPr>
          <a:lstStyle/>
          <a:p>
            <a:pPr indent="0" lvl="0" marL="12700" marR="5080" rtl="0" algn="l">
              <a:lnSpc>
                <a:spcPct val="118750"/>
              </a:lnSpc>
              <a:spcBef>
                <a:spcPts val="0"/>
              </a:spcBef>
              <a:spcAft>
                <a:spcPts val="0"/>
              </a:spcAft>
              <a:buNone/>
            </a:pPr>
            <a:r>
              <a:rPr lang="en-US" sz="1600">
                <a:solidFill>
                  <a:srgbClr val="404040"/>
                </a:solidFill>
                <a:latin typeface="Calibri"/>
                <a:ea typeface="Calibri"/>
                <a:cs typeface="Calibri"/>
                <a:sym typeface="Calibri"/>
              </a:rPr>
              <a:t>Raw data is extracted and transformed in the </a:t>
            </a:r>
            <a:r>
              <a:rPr b="1" lang="en-US" sz="1600">
                <a:solidFill>
                  <a:srgbClr val="404040"/>
                </a:solidFill>
                <a:latin typeface="Calibri"/>
                <a:ea typeface="Calibri"/>
                <a:cs typeface="Calibri"/>
                <a:sym typeface="Calibri"/>
              </a:rPr>
              <a:t>Power  Query editor</a:t>
            </a:r>
            <a:r>
              <a:rPr lang="en-US" sz="1600">
                <a:solidFill>
                  <a:srgbClr val="404040"/>
                </a:solidFill>
                <a:latin typeface="Calibri"/>
                <a:ea typeface="Calibri"/>
                <a:cs typeface="Calibri"/>
                <a:sym typeface="Calibri"/>
              </a:rPr>
              <a:t>, then loaded to the Power BI “front-end”</a:t>
            </a:r>
            <a:endParaRPr sz="1600">
              <a:solidFill>
                <a:schemeClr val="dk1"/>
              </a:solidFill>
              <a:latin typeface="Calibri"/>
              <a:ea typeface="Calibri"/>
              <a:cs typeface="Calibri"/>
              <a:sym typeface="Calibri"/>
            </a:endParaRPr>
          </a:p>
        </p:txBody>
      </p:sp>
      <p:sp>
        <p:nvSpPr>
          <p:cNvPr id="332" name="Google Shape;332;p12"/>
          <p:cNvSpPr txBox="1"/>
          <p:nvPr/>
        </p:nvSpPr>
        <p:spPr>
          <a:xfrm>
            <a:off x="8061097" y="6199632"/>
            <a:ext cx="121793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100">
                <a:solidFill>
                  <a:srgbClr val="404040"/>
                </a:solidFill>
                <a:latin typeface="Calibri"/>
                <a:ea typeface="Calibri"/>
                <a:cs typeface="Calibri"/>
                <a:sym typeface="Calibri"/>
              </a:rPr>
              <a:t>Power BI “Front-End”</a:t>
            </a:r>
            <a:endParaRPr sz="1100">
              <a:solidFill>
                <a:schemeClr val="dk1"/>
              </a:solidFill>
              <a:latin typeface="Calibri"/>
              <a:ea typeface="Calibri"/>
              <a:cs typeface="Calibri"/>
              <a:sym typeface="Calibri"/>
            </a:endParaRPr>
          </a:p>
        </p:txBody>
      </p:sp>
      <p:sp>
        <p:nvSpPr>
          <p:cNvPr id="333" name="Google Shape;333;p12"/>
          <p:cNvSpPr txBox="1"/>
          <p:nvPr/>
        </p:nvSpPr>
        <p:spPr>
          <a:xfrm>
            <a:off x="2278374" y="6199632"/>
            <a:ext cx="118491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100">
                <a:solidFill>
                  <a:srgbClr val="404040"/>
                </a:solidFill>
                <a:latin typeface="Calibri"/>
                <a:ea typeface="Calibri"/>
                <a:cs typeface="Calibri"/>
                <a:sym typeface="Calibri"/>
              </a:rPr>
              <a:t>Power BI “Back-End”</a:t>
            </a:r>
            <a:endParaRPr sz="1100">
              <a:solidFill>
                <a:schemeClr val="dk1"/>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98" name="Shape 3398"/>
        <p:cNvGrpSpPr/>
        <p:nvPr/>
      </p:nvGrpSpPr>
      <p:grpSpPr>
        <a:xfrm>
          <a:off x="0" y="0"/>
          <a:ext cx="0" cy="0"/>
          <a:chOff x="0" y="0"/>
          <a:chExt cx="0" cy="0"/>
        </a:xfrm>
      </p:grpSpPr>
      <p:sp>
        <p:nvSpPr>
          <p:cNvPr id="3399" name="Google Shape;3399;p120"/>
          <p:cNvSpPr txBox="1"/>
          <p:nvPr>
            <p:ph type="title"/>
          </p:nvPr>
        </p:nvSpPr>
        <p:spPr>
          <a:xfrm>
            <a:off x="3108641" y="242315"/>
            <a:ext cx="597408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ASSIGNMENT</a:t>
            </a:r>
            <a:r>
              <a:rPr lang="en-US"/>
              <a:t>: LOGICAL FUNCTIONS</a:t>
            </a:r>
            <a:endParaRPr/>
          </a:p>
        </p:txBody>
      </p:sp>
      <p:pic>
        <p:nvPicPr>
          <p:cNvPr id="3400" name="Google Shape;3400;p120"/>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3401" name="Google Shape;3401;p120"/>
          <p:cNvGrpSpPr/>
          <p:nvPr/>
        </p:nvGrpSpPr>
        <p:grpSpPr>
          <a:xfrm>
            <a:off x="423672" y="1511807"/>
            <a:ext cx="5565648" cy="5148072"/>
            <a:chOff x="423672" y="1511807"/>
            <a:chExt cx="5565648" cy="5148072"/>
          </a:xfrm>
        </p:grpSpPr>
        <p:pic>
          <p:nvPicPr>
            <p:cNvPr id="3402" name="Google Shape;3402;p120"/>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3403" name="Google Shape;3403;p120"/>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404" name="Google Shape;3404;p120"/>
            <p:cNvPicPr preferRelativeResize="0"/>
            <p:nvPr/>
          </p:nvPicPr>
          <p:blipFill rotWithShape="1">
            <a:blip r:embed="rId5">
              <a:alphaModFix/>
            </a:blip>
            <a:srcRect b="0" l="0" r="0" t="0"/>
            <a:stretch/>
          </p:blipFill>
          <p:spPr>
            <a:xfrm>
              <a:off x="3913631" y="6141719"/>
              <a:ext cx="1822704" cy="350520"/>
            </a:xfrm>
            <a:prstGeom prst="rect">
              <a:avLst/>
            </a:prstGeom>
            <a:noFill/>
            <a:ln>
              <a:noFill/>
            </a:ln>
          </p:spPr>
        </p:pic>
      </p:grpSp>
      <p:sp>
        <p:nvSpPr>
          <p:cNvPr id="3405" name="Google Shape;3405;p120"/>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Hey there!</a:t>
            </a:r>
            <a:endParaRPr b="0" i="0" sz="1400" u="none" cap="none" strike="noStrike">
              <a:solidFill>
                <a:srgbClr val="000000"/>
              </a:solidFill>
              <a:latin typeface="Calibri"/>
              <a:ea typeface="Calibri"/>
              <a:cs typeface="Calibri"/>
              <a:sym typeface="Calibri"/>
            </a:endParaRPr>
          </a:p>
          <a:p>
            <a:pPr indent="0" lvl="0" marL="182245" marR="247650" rtl="0" algn="l">
              <a:lnSpc>
                <a:spcPct val="101400"/>
              </a:lnSpc>
              <a:spcBef>
                <a:spcPts val="117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Ethan has been working with the DS team on a customer  segmentation analysis, and came back to us with a few requests.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35"/>
              </a:spcBef>
              <a:spcAft>
                <a:spcPts val="0"/>
              </a:spcAft>
              <a:buClr>
                <a:schemeClr val="dk1"/>
              </a:buClr>
              <a:buSzPts val="1300"/>
              <a:buFont typeface="Calibri"/>
              <a:buNone/>
            </a:pPr>
            <a:r>
              <a:t/>
            </a:r>
            <a:endParaRPr b="0" i="0" sz="1300" u="none" cap="none" strike="noStrike">
              <a:solidFill>
                <a:srgbClr val="000000"/>
              </a:solidFill>
              <a:latin typeface="Calibri"/>
              <a:ea typeface="Calibri"/>
              <a:cs typeface="Calibri"/>
              <a:sym typeface="Calibri"/>
            </a:endParaRPr>
          </a:p>
          <a:p>
            <a:pPr indent="0" lvl="0" marL="182245" marR="315595" rtl="0" algn="l">
              <a:lnSpc>
                <a:spcPct val="100699"/>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Could you please add some new columns in our customer table  to identify “priority” customers, segment customers based on  income level, and group some of the education categories?</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I’ve attached the logic to use, but reach out with any questions!</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2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-Dianne</a:t>
            </a:r>
            <a:endParaRPr b="0" i="0" sz="1400" u="none" cap="none" strike="noStrike">
              <a:solidFill>
                <a:srgbClr val="000000"/>
              </a:solidFill>
              <a:latin typeface="Calibri"/>
              <a:ea typeface="Calibri"/>
              <a:cs typeface="Calibri"/>
              <a:sym typeface="Calibri"/>
            </a:endParaRPr>
          </a:p>
        </p:txBody>
      </p:sp>
      <p:sp>
        <p:nvSpPr>
          <p:cNvPr id="3406" name="Google Shape;3406;p120"/>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07" name="Google Shape;3407;p120"/>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08" name="Google Shape;3408;p120"/>
          <p:cNvSpPr txBox="1"/>
          <p:nvPr/>
        </p:nvSpPr>
        <p:spPr>
          <a:xfrm>
            <a:off x="6660183" y="1281571"/>
            <a:ext cx="4855210" cy="4535805"/>
          </a:xfrm>
          <a:prstGeom prst="rect">
            <a:avLst/>
          </a:prstGeom>
          <a:noFill/>
          <a:ln>
            <a:noFill/>
          </a:ln>
        </p:spPr>
        <p:txBody>
          <a:bodyPr anchorCtr="0" anchor="t" bIns="0" lIns="0" spcFirstLastPara="1" rIns="0" wrap="square" tIns="186050">
            <a:spAutoFit/>
          </a:bodyPr>
          <a:lstStyle/>
          <a:p>
            <a:pPr indent="0" lvl="0" marL="0" marR="202565" rtl="0" algn="ctr">
              <a:lnSpc>
                <a:spcPct val="100000"/>
              </a:lnSpc>
              <a:spcBef>
                <a:spcPts val="0"/>
              </a:spcBef>
              <a:spcAft>
                <a:spcPts val="0"/>
              </a:spcAft>
              <a:buClr>
                <a:srgbClr val="404040"/>
              </a:buClr>
              <a:buSzPts val="2000"/>
              <a:buFont typeface="Calibri"/>
              <a:buNone/>
            </a:pPr>
            <a:r>
              <a:rPr b="1" i="1" lang="en-US" sz="2000" u="none" cap="none" strike="noStrike">
                <a:solidFill>
                  <a:srgbClr val="404040"/>
                </a:solidFill>
                <a:latin typeface="Calibri"/>
                <a:ea typeface="Calibri"/>
                <a:cs typeface="Calibri"/>
                <a:sym typeface="Calibri"/>
              </a:rPr>
              <a:t>Key Objectives</a:t>
            </a:r>
            <a:endParaRPr b="0" i="0" sz="2000" u="none" cap="none" strike="noStrike">
              <a:solidFill>
                <a:srgbClr val="000000"/>
              </a:solidFill>
              <a:latin typeface="Calibri"/>
              <a:ea typeface="Calibri"/>
              <a:cs typeface="Calibri"/>
              <a:sym typeface="Calibri"/>
            </a:endParaRPr>
          </a:p>
          <a:p>
            <a:pPr indent="-457200" lvl="0" marL="469900" marR="372110" rtl="0" algn="l">
              <a:lnSpc>
                <a:spcPct val="116111"/>
              </a:lnSpc>
              <a:spcBef>
                <a:spcPts val="1360"/>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Create a calculated column in the Customer  Lookup table named </a:t>
            </a:r>
            <a:r>
              <a:rPr b="1" i="0" lang="en-US" sz="1800" u="none" cap="none" strike="noStrike">
                <a:solidFill>
                  <a:srgbClr val="000000"/>
                </a:solidFill>
                <a:latin typeface="Calibri"/>
                <a:ea typeface="Calibri"/>
                <a:cs typeface="Calibri"/>
                <a:sym typeface="Calibri"/>
              </a:rPr>
              <a:t>Customer Priority</a:t>
            </a:r>
            <a:r>
              <a:rPr b="0" i="0" lang="en-US" sz="1800" u="none" cap="none" strike="noStrike">
                <a:solidFill>
                  <a:srgbClr val="000000"/>
                </a:solidFill>
                <a:latin typeface="Calibri"/>
                <a:ea typeface="Calibri"/>
                <a:cs typeface="Calibri"/>
                <a:sym typeface="Calibri"/>
              </a:rPr>
              <a:t>:</a:t>
            </a:r>
            <a:endParaRPr b="0" i="0" sz="1800" u="none" cap="none" strike="noStrike">
              <a:solidFill>
                <a:srgbClr val="000000"/>
              </a:solidFill>
              <a:latin typeface="Calibri"/>
              <a:ea typeface="Calibri"/>
              <a:cs typeface="Calibri"/>
              <a:sym typeface="Calibri"/>
            </a:endParaRPr>
          </a:p>
          <a:p>
            <a:pPr indent="-457200" lvl="1" marL="927100" marR="5080" rtl="0" algn="l">
              <a:lnSpc>
                <a:spcPct val="118750"/>
              </a:lnSpc>
              <a:spcBef>
                <a:spcPts val="128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If the customer is a parent and has an annual  income &gt; $100,000, Customer Priority = </a:t>
            </a:r>
            <a:r>
              <a:rPr b="1" i="0" lang="en-US" sz="1600" u="none" cap="none" strike="noStrike">
                <a:solidFill>
                  <a:srgbClr val="000000"/>
                </a:solidFill>
                <a:latin typeface="Calibri"/>
                <a:ea typeface="Calibri"/>
                <a:cs typeface="Calibri"/>
                <a:sym typeface="Calibri"/>
              </a:rPr>
              <a:t>Priority</a:t>
            </a:r>
            <a:endParaRPr b="0" i="0" sz="1600" u="none" cap="none" strike="noStrike">
              <a:solidFill>
                <a:srgbClr val="000000"/>
              </a:solidFill>
              <a:latin typeface="Calibri"/>
              <a:ea typeface="Calibri"/>
              <a:cs typeface="Calibri"/>
              <a:sym typeface="Calibri"/>
            </a:endParaRPr>
          </a:p>
          <a:p>
            <a:pPr indent="-457200" lvl="1" marL="927100" marR="0" rtl="0" algn="l">
              <a:lnSpc>
                <a:spcPct val="100000"/>
              </a:lnSpc>
              <a:spcBef>
                <a:spcPts val="1205"/>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Otherwise, Customer Priority = </a:t>
            </a:r>
            <a:r>
              <a:rPr b="1" i="0" lang="en-US" sz="1600" u="none" cap="none" strike="noStrike">
                <a:solidFill>
                  <a:srgbClr val="000000"/>
                </a:solidFill>
                <a:latin typeface="Calibri"/>
                <a:ea typeface="Calibri"/>
                <a:cs typeface="Calibri"/>
                <a:sym typeface="Calibri"/>
              </a:rPr>
              <a:t>Standard</a:t>
            </a:r>
            <a:endParaRPr b="0" i="0" sz="1600" u="none" cap="none" strike="noStrike">
              <a:solidFill>
                <a:srgbClr val="000000"/>
              </a:solidFill>
              <a:latin typeface="Calibri"/>
              <a:ea typeface="Calibri"/>
              <a:cs typeface="Calibri"/>
              <a:sym typeface="Calibri"/>
            </a:endParaRPr>
          </a:p>
          <a:p>
            <a:pPr indent="-457200" lvl="0" marL="469900" marR="372110" rtl="0" algn="l">
              <a:lnSpc>
                <a:spcPct val="116111"/>
              </a:lnSpc>
              <a:spcBef>
                <a:spcPts val="1320"/>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Create a calculated column in the Customer  Lookup table named </a:t>
            </a:r>
            <a:r>
              <a:rPr b="1" i="0" lang="en-US" sz="1800" u="none" cap="none" strike="noStrike">
                <a:solidFill>
                  <a:srgbClr val="000000"/>
                </a:solidFill>
                <a:latin typeface="Calibri"/>
                <a:ea typeface="Calibri"/>
                <a:cs typeface="Calibri"/>
                <a:sym typeface="Calibri"/>
              </a:rPr>
              <a:t>Income Level</a:t>
            </a:r>
            <a:r>
              <a:rPr b="0" i="0" lang="en-US" sz="1800" u="none" cap="none" strike="noStrike">
                <a:solidFill>
                  <a:srgbClr val="000000"/>
                </a:solidFill>
                <a:latin typeface="Calibri"/>
                <a:ea typeface="Calibri"/>
                <a:cs typeface="Calibri"/>
                <a:sym typeface="Calibri"/>
              </a:rPr>
              <a:t>:</a:t>
            </a:r>
            <a:endParaRPr b="0" i="0" sz="1800" u="none" cap="none" strike="noStrike">
              <a:solidFill>
                <a:srgbClr val="000000"/>
              </a:solidFill>
              <a:latin typeface="Calibri"/>
              <a:ea typeface="Calibri"/>
              <a:cs typeface="Calibri"/>
              <a:sym typeface="Calibri"/>
            </a:endParaRPr>
          </a:p>
          <a:p>
            <a:pPr indent="-457200" lvl="1" marL="927100" marR="0" rtl="0" algn="l">
              <a:lnSpc>
                <a:spcPct val="100000"/>
              </a:lnSpc>
              <a:spcBef>
                <a:spcPts val="1175"/>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If annual income is &gt;= $150,000, </a:t>
            </a:r>
            <a:r>
              <a:rPr b="1" i="0" lang="en-US" sz="1600" u="none" cap="none" strike="noStrike">
                <a:solidFill>
                  <a:srgbClr val="000000"/>
                </a:solidFill>
                <a:latin typeface="Calibri"/>
                <a:ea typeface="Calibri"/>
                <a:cs typeface="Calibri"/>
                <a:sym typeface="Calibri"/>
              </a:rPr>
              <a:t>Very High</a:t>
            </a:r>
            <a:endParaRPr b="0" i="0" sz="1600" u="none" cap="none" strike="noStrike">
              <a:solidFill>
                <a:srgbClr val="000000"/>
              </a:solidFill>
              <a:latin typeface="Calibri"/>
              <a:ea typeface="Calibri"/>
              <a:cs typeface="Calibri"/>
              <a:sym typeface="Calibri"/>
            </a:endParaRPr>
          </a:p>
          <a:p>
            <a:pPr indent="-457200" lvl="1" marL="927100" marR="0" rtl="0" algn="l">
              <a:lnSpc>
                <a:spcPct val="100000"/>
              </a:lnSpc>
              <a:spcBef>
                <a:spcPts val="120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If annual income is &gt;= $100,000, </a:t>
            </a:r>
            <a:r>
              <a:rPr b="1" i="0" lang="en-US" sz="1600" u="none" cap="none" strike="noStrike">
                <a:solidFill>
                  <a:srgbClr val="000000"/>
                </a:solidFill>
                <a:latin typeface="Calibri"/>
                <a:ea typeface="Calibri"/>
                <a:cs typeface="Calibri"/>
                <a:sym typeface="Calibri"/>
              </a:rPr>
              <a:t>High</a:t>
            </a:r>
            <a:endParaRPr b="0" i="0" sz="1600" u="none" cap="none" strike="noStrike">
              <a:solidFill>
                <a:srgbClr val="000000"/>
              </a:solidFill>
              <a:latin typeface="Calibri"/>
              <a:ea typeface="Calibri"/>
              <a:cs typeface="Calibri"/>
              <a:sym typeface="Calibri"/>
            </a:endParaRPr>
          </a:p>
          <a:p>
            <a:pPr indent="-457200" lvl="1" marL="927100" marR="0" rtl="0" algn="l">
              <a:lnSpc>
                <a:spcPct val="100000"/>
              </a:lnSpc>
              <a:spcBef>
                <a:spcPts val="1175"/>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If annual income is &gt;= $50,000, </a:t>
            </a:r>
            <a:r>
              <a:rPr b="1" i="0" lang="en-US" sz="1600" u="none" cap="none" strike="noStrike">
                <a:solidFill>
                  <a:srgbClr val="000000"/>
                </a:solidFill>
                <a:latin typeface="Calibri"/>
                <a:ea typeface="Calibri"/>
                <a:cs typeface="Calibri"/>
                <a:sym typeface="Calibri"/>
              </a:rPr>
              <a:t>Average</a:t>
            </a:r>
            <a:endParaRPr b="0" i="0" sz="1600" u="none" cap="none" strike="noStrike">
              <a:solidFill>
                <a:srgbClr val="000000"/>
              </a:solidFill>
              <a:latin typeface="Calibri"/>
              <a:ea typeface="Calibri"/>
              <a:cs typeface="Calibri"/>
              <a:sym typeface="Calibri"/>
            </a:endParaRPr>
          </a:p>
          <a:p>
            <a:pPr indent="-457200" lvl="1" marL="927100" marR="0" rtl="0" algn="l">
              <a:lnSpc>
                <a:spcPct val="100000"/>
              </a:lnSpc>
              <a:spcBef>
                <a:spcPts val="127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Otherwise, Income Level = </a:t>
            </a:r>
            <a:r>
              <a:rPr b="1" i="0" lang="en-US" sz="1600" u="none" cap="none" strike="noStrike">
                <a:solidFill>
                  <a:srgbClr val="000000"/>
                </a:solidFill>
                <a:latin typeface="Calibri"/>
                <a:ea typeface="Calibri"/>
                <a:cs typeface="Calibri"/>
                <a:sym typeface="Calibri"/>
              </a:rPr>
              <a:t>Low</a:t>
            </a:r>
            <a:endParaRPr b="0" i="0" sz="1600" u="none" cap="none" strike="noStrike">
              <a:solidFill>
                <a:srgbClr val="000000"/>
              </a:solidFill>
              <a:latin typeface="Calibri"/>
              <a:ea typeface="Calibri"/>
              <a:cs typeface="Calibri"/>
              <a:sym typeface="Calibri"/>
            </a:endParaRPr>
          </a:p>
        </p:txBody>
      </p:sp>
      <p:grpSp>
        <p:nvGrpSpPr>
          <p:cNvPr id="3409" name="Google Shape;3409;p120"/>
          <p:cNvGrpSpPr/>
          <p:nvPr/>
        </p:nvGrpSpPr>
        <p:grpSpPr>
          <a:xfrm>
            <a:off x="841522" y="1783079"/>
            <a:ext cx="4864339" cy="1202960"/>
            <a:chOff x="841522" y="1783079"/>
            <a:chExt cx="4864339" cy="1202960"/>
          </a:xfrm>
        </p:grpSpPr>
        <p:sp>
          <p:nvSpPr>
            <p:cNvPr id="3410" name="Google Shape;3410;p120"/>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11" name="Google Shape;3411;p120"/>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412" name="Google Shape;3412;p120"/>
            <p:cNvPicPr preferRelativeResize="0"/>
            <p:nvPr/>
          </p:nvPicPr>
          <p:blipFill rotWithShape="1">
            <a:blip r:embed="rId6">
              <a:alphaModFix/>
            </a:blip>
            <a:srcRect b="0" l="0" r="0" t="0"/>
            <a:stretch/>
          </p:blipFill>
          <p:spPr>
            <a:xfrm>
              <a:off x="1755647" y="1783079"/>
              <a:ext cx="658368" cy="530351"/>
            </a:xfrm>
            <a:prstGeom prst="rect">
              <a:avLst/>
            </a:prstGeom>
            <a:noFill/>
            <a:ln>
              <a:noFill/>
            </a:ln>
          </p:spPr>
        </p:pic>
        <p:pic>
          <p:nvPicPr>
            <p:cNvPr id="3413" name="Google Shape;3413;p120"/>
            <p:cNvPicPr preferRelativeResize="0"/>
            <p:nvPr/>
          </p:nvPicPr>
          <p:blipFill rotWithShape="1">
            <a:blip r:embed="rId7">
              <a:alphaModFix/>
            </a:blip>
            <a:srcRect b="0" l="0" r="0" t="0"/>
            <a:stretch/>
          </p:blipFill>
          <p:spPr>
            <a:xfrm>
              <a:off x="841522" y="1836590"/>
              <a:ext cx="795134" cy="1033272"/>
            </a:xfrm>
            <a:prstGeom prst="rect">
              <a:avLst/>
            </a:prstGeom>
            <a:noFill/>
            <a:ln>
              <a:noFill/>
            </a:ln>
          </p:spPr>
        </p:pic>
      </p:grpSp>
      <p:grpSp>
        <p:nvGrpSpPr>
          <p:cNvPr id="3414" name="Google Shape;3414;p120"/>
          <p:cNvGrpSpPr/>
          <p:nvPr/>
        </p:nvGrpSpPr>
        <p:grpSpPr>
          <a:xfrm>
            <a:off x="11458578" y="174170"/>
            <a:ext cx="548640" cy="548640"/>
            <a:chOff x="11458578" y="174170"/>
            <a:chExt cx="548640" cy="548640"/>
          </a:xfrm>
        </p:grpSpPr>
        <p:sp>
          <p:nvSpPr>
            <p:cNvPr id="3415" name="Google Shape;3415;p120"/>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16" name="Google Shape;3416;p120"/>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417" name="Google Shape;3417;p120"/>
            <p:cNvPicPr preferRelativeResize="0"/>
            <p:nvPr/>
          </p:nvPicPr>
          <p:blipFill rotWithShape="1">
            <a:blip r:embed="rId8">
              <a:alphaModFix/>
            </a:blip>
            <a:srcRect b="0" l="0" r="0" t="0"/>
            <a:stretch/>
          </p:blipFill>
          <p:spPr>
            <a:xfrm>
              <a:off x="11536680" y="252984"/>
              <a:ext cx="387096" cy="387096"/>
            </a:xfrm>
            <a:prstGeom prst="rect">
              <a:avLst/>
            </a:prstGeom>
            <a:noFill/>
            <a:ln>
              <a:noFill/>
            </a:ln>
          </p:spPr>
        </p:pic>
      </p:grpSp>
      <p:sp>
        <p:nvSpPr>
          <p:cNvPr id="3418" name="Google Shape;3418;p120"/>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Clr>
                <a:schemeClr val="dk1"/>
              </a:buClr>
              <a:buSzPts val="2550"/>
              <a:buFont typeface="Calibri"/>
              <a:buNone/>
            </a:pPr>
            <a:r>
              <a:t/>
            </a:r>
            <a:endParaRPr b="0" i="0" sz="2550" u="none" cap="none" strike="noStrike">
              <a:solidFill>
                <a:srgbClr val="000000"/>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Clr>
                <a:srgbClr val="404040"/>
              </a:buClr>
              <a:buSzPts val="1600"/>
              <a:buFont typeface="Calibri"/>
              <a:buNone/>
            </a:pPr>
            <a:r>
              <a:rPr b="1" i="0" lang="en-US" sz="1600" u="none" cap="none" strike="noStrike">
                <a:solidFill>
                  <a:srgbClr val="404040"/>
                </a:solidFill>
                <a:latin typeface="Calibri"/>
                <a:ea typeface="Calibri"/>
                <a:cs typeface="Calibri"/>
                <a:sym typeface="Calibri"/>
              </a:rPr>
              <a:t>NEW MESSAGE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1750"/>
              <a:buFont typeface="Calibri"/>
              <a:buNone/>
            </a:pPr>
            <a:r>
              <a:t/>
            </a:r>
            <a:endParaRPr b="0" i="0" sz="1750" u="none" cap="none" strike="noStrike">
              <a:solidFill>
                <a:srgbClr val="000000"/>
              </a:solidFill>
              <a:latin typeface="Calibri"/>
              <a:ea typeface="Calibri"/>
              <a:cs typeface="Calibri"/>
              <a:sym typeface="Calibri"/>
            </a:endParaRPr>
          </a:p>
          <a:p>
            <a:pPr indent="0" lvl="0" marL="167767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From: </a:t>
            </a:r>
            <a:r>
              <a:rPr b="1" i="0" lang="en-US" sz="1400" u="none" cap="none" strike="noStrike">
                <a:solidFill>
                  <a:srgbClr val="404040"/>
                </a:solidFill>
                <a:latin typeface="Calibri"/>
                <a:ea typeface="Calibri"/>
                <a:cs typeface="Calibri"/>
                <a:sym typeface="Calibri"/>
              </a:rPr>
              <a:t>Dianne A. Xu </a:t>
            </a:r>
            <a:r>
              <a:rPr b="0" i="1" lang="en-US" sz="1400" u="none" cap="none" strike="noStrike">
                <a:solidFill>
                  <a:srgbClr val="404040"/>
                </a:solidFill>
                <a:latin typeface="Calibri"/>
                <a:ea typeface="Calibri"/>
                <a:cs typeface="Calibri"/>
                <a:sym typeface="Calibri"/>
              </a:rPr>
              <a:t>(Senior Analyst)</a:t>
            </a:r>
            <a:endParaRPr b="0" i="0" sz="1400" u="none" cap="none" strike="noStrike">
              <a:solidFill>
                <a:srgbClr val="000000"/>
              </a:solidFill>
              <a:latin typeface="Calibri"/>
              <a:ea typeface="Calibri"/>
              <a:cs typeface="Calibri"/>
              <a:sym typeface="Calibri"/>
            </a:endParaRPr>
          </a:p>
          <a:p>
            <a:pPr indent="0" lvl="0" marL="1677670" marR="0" rtl="0" algn="l">
              <a:lnSpc>
                <a:spcPct val="100000"/>
              </a:lnSpc>
              <a:spcBef>
                <a:spcPts val="6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Subject: </a:t>
            </a:r>
            <a:r>
              <a:rPr b="1" i="0" lang="en-US" sz="1400" u="none" cap="none" strike="noStrike">
                <a:solidFill>
                  <a:srgbClr val="404040"/>
                </a:solidFill>
                <a:latin typeface="Calibri"/>
                <a:ea typeface="Calibri"/>
                <a:cs typeface="Calibri"/>
                <a:sym typeface="Calibri"/>
              </a:rPr>
              <a:t>Customer segmentation fields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22" name="Shape 3422"/>
        <p:cNvGrpSpPr/>
        <p:nvPr/>
      </p:nvGrpSpPr>
      <p:grpSpPr>
        <a:xfrm>
          <a:off x="0" y="0"/>
          <a:ext cx="0" cy="0"/>
          <a:chOff x="0" y="0"/>
          <a:chExt cx="0" cy="0"/>
        </a:xfrm>
      </p:grpSpPr>
      <p:sp>
        <p:nvSpPr>
          <p:cNvPr id="3423" name="Google Shape;3423;p121"/>
          <p:cNvSpPr txBox="1"/>
          <p:nvPr>
            <p:ph type="title"/>
          </p:nvPr>
        </p:nvSpPr>
        <p:spPr>
          <a:xfrm>
            <a:off x="3108641" y="242315"/>
            <a:ext cx="597408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ASSIGNMENT</a:t>
            </a:r>
            <a:r>
              <a:rPr lang="en-US"/>
              <a:t>: LOGICAL FUNCTIONS</a:t>
            </a:r>
            <a:endParaRPr/>
          </a:p>
        </p:txBody>
      </p:sp>
      <p:pic>
        <p:nvPicPr>
          <p:cNvPr id="3424" name="Google Shape;3424;p121"/>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3425" name="Google Shape;3425;p121"/>
          <p:cNvGrpSpPr/>
          <p:nvPr/>
        </p:nvGrpSpPr>
        <p:grpSpPr>
          <a:xfrm>
            <a:off x="423672" y="1511807"/>
            <a:ext cx="5565648" cy="5148072"/>
            <a:chOff x="423672" y="1511807"/>
            <a:chExt cx="5565648" cy="5148072"/>
          </a:xfrm>
        </p:grpSpPr>
        <p:pic>
          <p:nvPicPr>
            <p:cNvPr id="3426" name="Google Shape;3426;p121"/>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3427" name="Google Shape;3427;p121"/>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428" name="Google Shape;3428;p121"/>
            <p:cNvPicPr preferRelativeResize="0"/>
            <p:nvPr/>
          </p:nvPicPr>
          <p:blipFill rotWithShape="1">
            <a:blip r:embed="rId5">
              <a:alphaModFix/>
            </a:blip>
            <a:srcRect b="0" l="0" r="0" t="0"/>
            <a:stretch/>
          </p:blipFill>
          <p:spPr>
            <a:xfrm>
              <a:off x="3913631" y="6141719"/>
              <a:ext cx="1822704" cy="350520"/>
            </a:xfrm>
            <a:prstGeom prst="rect">
              <a:avLst/>
            </a:prstGeom>
            <a:noFill/>
            <a:ln>
              <a:noFill/>
            </a:ln>
          </p:spPr>
        </p:pic>
        <p:sp>
          <p:nvSpPr>
            <p:cNvPr id="3429" name="Google Shape;3429;p121"/>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30" name="Google Shape;3430;p121"/>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431" name="Google Shape;3431;p121"/>
            <p:cNvPicPr preferRelativeResize="0"/>
            <p:nvPr/>
          </p:nvPicPr>
          <p:blipFill rotWithShape="1">
            <a:blip r:embed="rId6">
              <a:alphaModFix/>
            </a:blip>
            <a:srcRect b="0" l="0" r="0" t="0"/>
            <a:stretch/>
          </p:blipFill>
          <p:spPr>
            <a:xfrm>
              <a:off x="1755647" y="1783080"/>
              <a:ext cx="658368" cy="530351"/>
            </a:xfrm>
            <a:prstGeom prst="rect">
              <a:avLst/>
            </a:prstGeom>
            <a:noFill/>
            <a:ln>
              <a:noFill/>
            </a:ln>
          </p:spPr>
        </p:pic>
        <p:pic>
          <p:nvPicPr>
            <p:cNvPr id="3432" name="Google Shape;3432;p121"/>
            <p:cNvPicPr preferRelativeResize="0"/>
            <p:nvPr/>
          </p:nvPicPr>
          <p:blipFill rotWithShape="1">
            <a:blip r:embed="rId7">
              <a:alphaModFix/>
            </a:blip>
            <a:srcRect b="0" l="0" r="0" t="0"/>
            <a:stretch/>
          </p:blipFill>
          <p:spPr>
            <a:xfrm>
              <a:off x="841522" y="1836590"/>
              <a:ext cx="795134" cy="1033272"/>
            </a:xfrm>
            <a:prstGeom prst="rect">
              <a:avLst/>
            </a:prstGeom>
            <a:noFill/>
            <a:ln>
              <a:noFill/>
            </a:ln>
          </p:spPr>
        </p:pic>
      </p:grpSp>
      <p:sp>
        <p:nvSpPr>
          <p:cNvPr id="3433" name="Google Shape;3433;p121"/>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34" name="Google Shape;3434;p121"/>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35" name="Google Shape;3435;p121"/>
          <p:cNvSpPr txBox="1"/>
          <p:nvPr/>
        </p:nvSpPr>
        <p:spPr>
          <a:xfrm>
            <a:off x="6660183" y="1455420"/>
            <a:ext cx="4834255" cy="3002280"/>
          </a:xfrm>
          <a:prstGeom prst="rect">
            <a:avLst/>
          </a:prstGeom>
          <a:noFill/>
          <a:ln>
            <a:noFill/>
          </a:ln>
        </p:spPr>
        <p:txBody>
          <a:bodyPr anchorCtr="0" anchor="t" bIns="0" lIns="0" spcFirstLastPara="1" rIns="0" wrap="square" tIns="12700">
            <a:spAutoFit/>
          </a:bodyPr>
          <a:lstStyle/>
          <a:p>
            <a:pPr indent="0" lvl="0" marL="0" marR="180975" rtl="0" algn="ctr">
              <a:lnSpc>
                <a:spcPct val="100000"/>
              </a:lnSpc>
              <a:spcBef>
                <a:spcPts val="0"/>
              </a:spcBef>
              <a:spcAft>
                <a:spcPts val="0"/>
              </a:spcAft>
              <a:buClr>
                <a:srgbClr val="404040"/>
              </a:buClr>
              <a:buSzPts val="2000"/>
              <a:buFont typeface="Calibri"/>
              <a:buNone/>
            </a:pPr>
            <a:r>
              <a:rPr b="1" i="1" lang="en-US" sz="2000" u="none" cap="none" strike="noStrike">
                <a:solidFill>
                  <a:srgbClr val="404040"/>
                </a:solidFill>
                <a:latin typeface="Calibri"/>
                <a:ea typeface="Calibri"/>
                <a:cs typeface="Calibri"/>
                <a:sym typeface="Calibri"/>
              </a:rPr>
              <a:t>Key Objectives</a:t>
            </a:r>
            <a:endParaRPr b="0" i="0" sz="2000" u="none" cap="none" strike="noStrike">
              <a:solidFill>
                <a:srgbClr val="000000"/>
              </a:solidFill>
              <a:latin typeface="Calibri"/>
              <a:ea typeface="Calibri"/>
              <a:cs typeface="Calibri"/>
              <a:sym typeface="Calibri"/>
            </a:endParaRPr>
          </a:p>
          <a:p>
            <a:pPr indent="0" lvl="0" marL="12700" marR="130175" rtl="0" algn="l">
              <a:lnSpc>
                <a:spcPct val="116111"/>
              </a:lnSpc>
              <a:spcBef>
                <a:spcPts val="1745"/>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BONUS</a:t>
            </a:r>
            <a:r>
              <a:rPr b="0" i="0" lang="en-US" sz="1800" u="none" cap="none" strike="noStrike">
                <a:solidFill>
                  <a:srgbClr val="000000"/>
                </a:solidFill>
                <a:latin typeface="Calibri"/>
                <a:ea typeface="Calibri"/>
                <a:cs typeface="Calibri"/>
                <a:sym typeface="Calibri"/>
              </a:rPr>
              <a:t>: Use a SWITCH function* to create another  column named </a:t>
            </a:r>
            <a:r>
              <a:rPr b="1" i="0" lang="en-US" sz="1800" u="none" cap="none" strike="noStrike">
                <a:solidFill>
                  <a:srgbClr val="000000"/>
                </a:solidFill>
                <a:latin typeface="Calibri"/>
                <a:ea typeface="Calibri"/>
                <a:cs typeface="Calibri"/>
                <a:sym typeface="Calibri"/>
              </a:rPr>
              <a:t>Education Category</a:t>
            </a:r>
            <a:r>
              <a:rPr b="0" i="0" lang="en-US" sz="1800" u="none" cap="none" strike="noStrike">
                <a:solidFill>
                  <a:srgbClr val="000000"/>
                </a:solidFill>
                <a:latin typeface="Calibri"/>
                <a:ea typeface="Calibri"/>
                <a:cs typeface="Calibri"/>
                <a:sym typeface="Calibri"/>
              </a:rPr>
              <a:t>:</a:t>
            </a:r>
            <a:endParaRPr b="0" i="0" sz="1800" u="none" cap="none" strike="noStrike">
              <a:solidFill>
                <a:srgbClr val="000000"/>
              </a:solidFill>
              <a:latin typeface="Calibri"/>
              <a:ea typeface="Calibri"/>
              <a:cs typeface="Calibri"/>
              <a:sym typeface="Calibri"/>
            </a:endParaRPr>
          </a:p>
          <a:p>
            <a:pPr indent="-457200" lvl="0" marL="927100" marR="141605" rtl="0" algn="l">
              <a:lnSpc>
                <a:spcPct val="118750"/>
              </a:lnSpc>
              <a:spcBef>
                <a:spcPts val="1275"/>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If EducationLevel is High School or Partial High  School, Education Category </a:t>
            </a:r>
            <a:r>
              <a:rPr b="1" i="0" lang="en-US" sz="1600" u="none" cap="none" strike="noStrike">
                <a:solidFill>
                  <a:srgbClr val="000000"/>
                </a:solidFill>
                <a:latin typeface="Calibri"/>
                <a:ea typeface="Calibri"/>
                <a:cs typeface="Calibri"/>
                <a:sym typeface="Calibri"/>
              </a:rPr>
              <a:t>= High School</a:t>
            </a:r>
            <a:endParaRPr b="0" i="0" sz="1600" u="none" cap="none" strike="noStrike">
              <a:solidFill>
                <a:srgbClr val="000000"/>
              </a:solidFill>
              <a:latin typeface="Calibri"/>
              <a:ea typeface="Calibri"/>
              <a:cs typeface="Calibri"/>
              <a:sym typeface="Calibri"/>
            </a:endParaRPr>
          </a:p>
          <a:p>
            <a:pPr indent="-457200" lvl="0" marL="927100" marR="29844" rtl="0" algn="l">
              <a:lnSpc>
                <a:spcPct val="118750"/>
              </a:lnSpc>
              <a:spcBef>
                <a:spcPts val="1285"/>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If EducationLevel is Bachelors or Partial College,  Education Category = </a:t>
            </a:r>
            <a:r>
              <a:rPr b="1" i="0" lang="en-US" sz="1600" u="none" cap="none" strike="noStrike">
                <a:solidFill>
                  <a:srgbClr val="000000"/>
                </a:solidFill>
                <a:latin typeface="Calibri"/>
                <a:ea typeface="Calibri"/>
                <a:cs typeface="Calibri"/>
                <a:sym typeface="Calibri"/>
              </a:rPr>
              <a:t>Undergrad</a:t>
            </a:r>
            <a:endParaRPr b="0" i="0" sz="1600" u="none" cap="none" strike="noStrike">
              <a:solidFill>
                <a:srgbClr val="000000"/>
              </a:solidFill>
              <a:latin typeface="Calibri"/>
              <a:ea typeface="Calibri"/>
              <a:cs typeface="Calibri"/>
              <a:sym typeface="Calibri"/>
            </a:endParaRPr>
          </a:p>
          <a:p>
            <a:pPr indent="-457200" lvl="0" marL="927100" marR="5080" rtl="0" algn="l">
              <a:lnSpc>
                <a:spcPct val="118750"/>
              </a:lnSpc>
              <a:spcBef>
                <a:spcPts val="1215"/>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If EducationLevel is Graduate Degree, Education  Category = </a:t>
            </a:r>
            <a:r>
              <a:rPr b="1" i="0" lang="en-US" sz="1600" u="none" cap="none" strike="noStrike">
                <a:solidFill>
                  <a:srgbClr val="000000"/>
                </a:solidFill>
                <a:latin typeface="Calibri"/>
                <a:ea typeface="Calibri"/>
                <a:cs typeface="Calibri"/>
                <a:sym typeface="Calibri"/>
              </a:rPr>
              <a:t>Graduate</a:t>
            </a:r>
            <a:endParaRPr b="0" i="0" sz="1600" u="none" cap="none" strike="noStrike">
              <a:solidFill>
                <a:srgbClr val="000000"/>
              </a:solidFill>
              <a:latin typeface="Calibri"/>
              <a:ea typeface="Calibri"/>
              <a:cs typeface="Calibri"/>
              <a:sym typeface="Calibri"/>
            </a:endParaRPr>
          </a:p>
        </p:txBody>
      </p:sp>
      <p:grpSp>
        <p:nvGrpSpPr>
          <p:cNvPr id="3436" name="Google Shape;3436;p121"/>
          <p:cNvGrpSpPr/>
          <p:nvPr/>
        </p:nvGrpSpPr>
        <p:grpSpPr>
          <a:xfrm>
            <a:off x="11458578" y="174170"/>
            <a:ext cx="548640" cy="548640"/>
            <a:chOff x="11458578" y="174170"/>
            <a:chExt cx="548640" cy="548640"/>
          </a:xfrm>
        </p:grpSpPr>
        <p:sp>
          <p:nvSpPr>
            <p:cNvPr id="3437" name="Google Shape;3437;p121"/>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38" name="Google Shape;3438;p121"/>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439" name="Google Shape;3439;p121"/>
            <p:cNvPicPr preferRelativeResize="0"/>
            <p:nvPr/>
          </p:nvPicPr>
          <p:blipFill rotWithShape="1">
            <a:blip r:embed="rId8">
              <a:alphaModFix/>
            </a:blip>
            <a:srcRect b="0" l="0" r="0" t="0"/>
            <a:stretch/>
          </p:blipFill>
          <p:spPr>
            <a:xfrm>
              <a:off x="11536680" y="252984"/>
              <a:ext cx="387096" cy="387096"/>
            </a:xfrm>
            <a:prstGeom prst="rect">
              <a:avLst/>
            </a:prstGeom>
            <a:noFill/>
            <a:ln>
              <a:noFill/>
            </a:ln>
          </p:spPr>
        </p:pic>
      </p:grpSp>
      <p:sp>
        <p:nvSpPr>
          <p:cNvPr id="3440" name="Google Shape;3440;p121"/>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Clr>
                <a:schemeClr val="dk1"/>
              </a:buClr>
              <a:buSzPts val="2550"/>
              <a:buFont typeface="Calibri"/>
              <a:buNone/>
            </a:pPr>
            <a:r>
              <a:t/>
            </a:r>
            <a:endParaRPr b="0" i="0" sz="2550" u="none" cap="none" strike="noStrike">
              <a:solidFill>
                <a:srgbClr val="000000"/>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Clr>
                <a:srgbClr val="404040"/>
              </a:buClr>
              <a:buSzPts val="1600"/>
              <a:buFont typeface="Calibri"/>
              <a:buNone/>
            </a:pPr>
            <a:r>
              <a:rPr b="1" i="0" lang="en-US" sz="1600" u="none" cap="none" strike="noStrike">
                <a:solidFill>
                  <a:srgbClr val="404040"/>
                </a:solidFill>
                <a:latin typeface="Calibri"/>
                <a:ea typeface="Calibri"/>
                <a:cs typeface="Calibri"/>
                <a:sym typeface="Calibri"/>
              </a:rPr>
              <a:t>NEW MESSAGE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1750"/>
              <a:buFont typeface="Calibri"/>
              <a:buNone/>
            </a:pPr>
            <a:r>
              <a:t/>
            </a:r>
            <a:endParaRPr b="0" i="0" sz="1750" u="none" cap="none" strike="noStrike">
              <a:solidFill>
                <a:srgbClr val="000000"/>
              </a:solidFill>
              <a:latin typeface="Calibri"/>
              <a:ea typeface="Calibri"/>
              <a:cs typeface="Calibri"/>
              <a:sym typeface="Calibri"/>
            </a:endParaRPr>
          </a:p>
          <a:p>
            <a:pPr indent="0" lvl="0" marL="167767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From: </a:t>
            </a:r>
            <a:r>
              <a:rPr b="1" i="0" lang="en-US" sz="1400" u="none" cap="none" strike="noStrike">
                <a:solidFill>
                  <a:srgbClr val="404040"/>
                </a:solidFill>
                <a:latin typeface="Calibri"/>
                <a:ea typeface="Calibri"/>
                <a:cs typeface="Calibri"/>
                <a:sym typeface="Calibri"/>
              </a:rPr>
              <a:t>Dianne A. Xu </a:t>
            </a:r>
            <a:r>
              <a:rPr b="0" i="1" lang="en-US" sz="1400" u="none" cap="none" strike="noStrike">
                <a:solidFill>
                  <a:srgbClr val="404040"/>
                </a:solidFill>
                <a:latin typeface="Calibri"/>
                <a:ea typeface="Calibri"/>
                <a:cs typeface="Calibri"/>
                <a:sym typeface="Calibri"/>
              </a:rPr>
              <a:t>(Senior Analyst)</a:t>
            </a:r>
            <a:endParaRPr b="0" i="0" sz="1400" u="none" cap="none" strike="noStrike">
              <a:solidFill>
                <a:srgbClr val="000000"/>
              </a:solidFill>
              <a:latin typeface="Calibri"/>
              <a:ea typeface="Calibri"/>
              <a:cs typeface="Calibri"/>
              <a:sym typeface="Calibri"/>
            </a:endParaRPr>
          </a:p>
          <a:p>
            <a:pPr indent="0" lvl="0" marL="1677670" marR="0" rtl="0" algn="l">
              <a:lnSpc>
                <a:spcPct val="100000"/>
              </a:lnSpc>
              <a:spcBef>
                <a:spcPts val="6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Subject: </a:t>
            </a:r>
            <a:r>
              <a:rPr b="1" i="0" lang="en-US" sz="1400" u="none" cap="none" strike="noStrike">
                <a:solidFill>
                  <a:srgbClr val="404040"/>
                </a:solidFill>
                <a:latin typeface="Calibri"/>
                <a:ea typeface="Calibri"/>
                <a:cs typeface="Calibri"/>
                <a:sym typeface="Calibri"/>
              </a:rPr>
              <a:t>Customer segmentation fields</a:t>
            </a:r>
            <a:endParaRPr b="0" i="0" sz="1400" u="none" cap="none" strike="noStrike">
              <a:solidFill>
                <a:srgbClr val="000000"/>
              </a:solidFill>
              <a:latin typeface="Calibri"/>
              <a:ea typeface="Calibri"/>
              <a:cs typeface="Calibri"/>
              <a:sym typeface="Calibri"/>
            </a:endParaRPr>
          </a:p>
        </p:txBody>
      </p:sp>
      <p:sp>
        <p:nvSpPr>
          <p:cNvPr id="3441" name="Google Shape;3441;p121"/>
          <p:cNvSpPr txBox="1"/>
          <p:nvPr/>
        </p:nvSpPr>
        <p:spPr>
          <a:xfrm>
            <a:off x="7674937" y="6376923"/>
            <a:ext cx="2661920"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000"/>
              <a:buFont typeface="Calibri"/>
              <a:buNone/>
            </a:pPr>
            <a:r>
              <a:rPr b="0" i="1" lang="en-US" sz="1000" u="none" cap="none" strike="noStrike">
                <a:solidFill>
                  <a:srgbClr val="000000"/>
                </a:solidFill>
                <a:latin typeface="Calibri"/>
                <a:ea typeface="Calibri"/>
                <a:cs typeface="Calibri"/>
                <a:sym typeface="Calibri"/>
              </a:rPr>
              <a:t>*You can use the “data groups” tool to do this too!  </a:t>
            </a:r>
            <a:endParaRPr b="0" i="0" sz="1000" u="none" cap="none" strike="noStrike">
              <a:solidFill>
                <a:srgbClr val="000000"/>
              </a:solidFill>
              <a:latin typeface="Calibri"/>
              <a:ea typeface="Calibri"/>
              <a:cs typeface="Calibri"/>
              <a:sym typeface="Calibri"/>
            </a:endParaRPr>
          </a:p>
        </p:txBody>
      </p:sp>
      <p:sp>
        <p:nvSpPr>
          <p:cNvPr id="3442" name="Google Shape;3442;p121"/>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Hey there!</a:t>
            </a:r>
            <a:endParaRPr b="0" i="0" sz="1400" u="none" cap="none" strike="noStrike">
              <a:solidFill>
                <a:srgbClr val="000000"/>
              </a:solidFill>
              <a:latin typeface="Calibri"/>
              <a:ea typeface="Calibri"/>
              <a:cs typeface="Calibri"/>
              <a:sym typeface="Calibri"/>
            </a:endParaRPr>
          </a:p>
          <a:p>
            <a:pPr indent="0" lvl="0" marL="182245" marR="247650" rtl="0" algn="l">
              <a:lnSpc>
                <a:spcPct val="101400"/>
              </a:lnSpc>
              <a:spcBef>
                <a:spcPts val="117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Ethan has been working with the DS team on a customer  segmentation analysis, and came back to us with a few requests.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35"/>
              </a:spcBef>
              <a:spcAft>
                <a:spcPts val="0"/>
              </a:spcAft>
              <a:buClr>
                <a:schemeClr val="dk1"/>
              </a:buClr>
              <a:buSzPts val="1300"/>
              <a:buFont typeface="Calibri"/>
              <a:buNone/>
            </a:pPr>
            <a:r>
              <a:t/>
            </a:r>
            <a:endParaRPr b="0" i="0" sz="1300" u="none" cap="none" strike="noStrike">
              <a:solidFill>
                <a:srgbClr val="000000"/>
              </a:solidFill>
              <a:latin typeface="Calibri"/>
              <a:ea typeface="Calibri"/>
              <a:cs typeface="Calibri"/>
              <a:sym typeface="Calibri"/>
            </a:endParaRPr>
          </a:p>
          <a:p>
            <a:pPr indent="0" lvl="0" marL="182245" marR="315595" rtl="0" algn="l">
              <a:lnSpc>
                <a:spcPct val="100699"/>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Could you please add some new columns in our customer table  to identify “priority” customers, segment customers based on  income level, and group some of the education categories?</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I’ve attached the logic to use, but reach out with any questions!</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2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-Dianne</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46" name="Shape 3446"/>
        <p:cNvGrpSpPr/>
        <p:nvPr/>
      </p:nvGrpSpPr>
      <p:grpSpPr>
        <a:xfrm>
          <a:off x="0" y="0"/>
          <a:ext cx="0" cy="0"/>
          <a:chOff x="0" y="0"/>
          <a:chExt cx="0" cy="0"/>
        </a:xfrm>
      </p:grpSpPr>
      <p:sp>
        <p:nvSpPr>
          <p:cNvPr id="3447" name="Google Shape;3447;p122"/>
          <p:cNvSpPr txBox="1"/>
          <p:nvPr>
            <p:ph type="title"/>
          </p:nvPr>
        </p:nvSpPr>
        <p:spPr>
          <a:xfrm>
            <a:off x="3380294" y="242315"/>
            <a:ext cx="543052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SOLUTION</a:t>
            </a:r>
            <a:r>
              <a:rPr lang="en-US"/>
              <a:t>: LOGICAL FUNCTIONS</a:t>
            </a:r>
            <a:endParaRPr/>
          </a:p>
        </p:txBody>
      </p:sp>
      <p:pic>
        <p:nvPicPr>
          <p:cNvPr id="3448" name="Google Shape;3448;p122"/>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3449" name="Google Shape;3449;p122"/>
          <p:cNvGrpSpPr/>
          <p:nvPr/>
        </p:nvGrpSpPr>
        <p:grpSpPr>
          <a:xfrm>
            <a:off x="423672" y="1511807"/>
            <a:ext cx="5565648" cy="5148072"/>
            <a:chOff x="423672" y="1511807"/>
            <a:chExt cx="5565648" cy="5148072"/>
          </a:xfrm>
        </p:grpSpPr>
        <p:pic>
          <p:nvPicPr>
            <p:cNvPr id="3450" name="Google Shape;3450;p122"/>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3451" name="Google Shape;3451;p122"/>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452" name="Google Shape;3452;p122"/>
            <p:cNvPicPr preferRelativeResize="0"/>
            <p:nvPr/>
          </p:nvPicPr>
          <p:blipFill rotWithShape="1">
            <a:blip r:embed="rId5">
              <a:alphaModFix/>
            </a:blip>
            <a:srcRect b="0" l="0" r="0" t="0"/>
            <a:stretch/>
          </p:blipFill>
          <p:spPr>
            <a:xfrm>
              <a:off x="3913631" y="6141719"/>
              <a:ext cx="1822704" cy="350520"/>
            </a:xfrm>
            <a:prstGeom prst="rect">
              <a:avLst/>
            </a:prstGeom>
            <a:noFill/>
            <a:ln>
              <a:noFill/>
            </a:ln>
          </p:spPr>
        </p:pic>
        <p:sp>
          <p:nvSpPr>
            <p:cNvPr id="3453" name="Google Shape;3453;p122"/>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54" name="Google Shape;3454;p122"/>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455" name="Google Shape;3455;p122"/>
            <p:cNvPicPr preferRelativeResize="0"/>
            <p:nvPr/>
          </p:nvPicPr>
          <p:blipFill rotWithShape="1">
            <a:blip r:embed="rId6">
              <a:alphaModFix/>
            </a:blip>
            <a:srcRect b="0" l="0" r="0" t="0"/>
            <a:stretch/>
          </p:blipFill>
          <p:spPr>
            <a:xfrm>
              <a:off x="1755647" y="1783080"/>
              <a:ext cx="658368" cy="530351"/>
            </a:xfrm>
            <a:prstGeom prst="rect">
              <a:avLst/>
            </a:prstGeom>
            <a:noFill/>
            <a:ln>
              <a:noFill/>
            </a:ln>
          </p:spPr>
        </p:pic>
        <p:pic>
          <p:nvPicPr>
            <p:cNvPr id="3456" name="Google Shape;3456;p122"/>
            <p:cNvPicPr preferRelativeResize="0"/>
            <p:nvPr/>
          </p:nvPicPr>
          <p:blipFill rotWithShape="1">
            <a:blip r:embed="rId7">
              <a:alphaModFix/>
            </a:blip>
            <a:srcRect b="0" l="0" r="0" t="0"/>
            <a:stretch/>
          </p:blipFill>
          <p:spPr>
            <a:xfrm>
              <a:off x="841522" y="1836590"/>
              <a:ext cx="795134" cy="1033272"/>
            </a:xfrm>
            <a:prstGeom prst="rect">
              <a:avLst/>
            </a:prstGeom>
            <a:noFill/>
            <a:ln>
              <a:noFill/>
            </a:ln>
          </p:spPr>
        </p:pic>
      </p:grpSp>
      <p:sp>
        <p:nvSpPr>
          <p:cNvPr id="3457" name="Google Shape;3457;p122"/>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404040"/>
              </a:buClr>
              <a:buSzPts val="2000"/>
              <a:buFont typeface="Calibri"/>
              <a:buNone/>
            </a:pPr>
            <a:r>
              <a:rPr b="1" i="1" lang="en-US" sz="2000" u="none" cap="none" strike="noStrike">
                <a:solidFill>
                  <a:srgbClr val="404040"/>
                </a:solidFill>
                <a:latin typeface="Calibri"/>
                <a:ea typeface="Calibri"/>
                <a:cs typeface="Calibri"/>
                <a:sym typeface="Calibri"/>
              </a:rPr>
              <a:t>Solution Preview</a:t>
            </a:r>
            <a:endParaRPr b="0" i="0" sz="2000" u="none" cap="none" strike="noStrike">
              <a:solidFill>
                <a:srgbClr val="000000"/>
              </a:solidFill>
              <a:latin typeface="Calibri"/>
              <a:ea typeface="Calibri"/>
              <a:cs typeface="Calibri"/>
              <a:sym typeface="Calibri"/>
            </a:endParaRPr>
          </a:p>
        </p:txBody>
      </p:sp>
      <p:sp>
        <p:nvSpPr>
          <p:cNvPr id="3458" name="Google Shape;3458;p122"/>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59" name="Google Shape;3459;p122"/>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460" name="Google Shape;3460;p122"/>
          <p:cNvGrpSpPr/>
          <p:nvPr/>
        </p:nvGrpSpPr>
        <p:grpSpPr>
          <a:xfrm>
            <a:off x="7144511" y="2039111"/>
            <a:ext cx="3770376" cy="1484376"/>
            <a:chOff x="7144511" y="2039111"/>
            <a:chExt cx="3770376" cy="1484376"/>
          </a:xfrm>
        </p:grpSpPr>
        <p:pic>
          <p:nvPicPr>
            <p:cNvPr id="3461" name="Google Shape;3461;p122"/>
            <p:cNvPicPr preferRelativeResize="0"/>
            <p:nvPr/>
          </p:nvPicPr>
          <p:blipFill rotWithShape="1">
            <a:blip r:embed="rId8">
              <a:alphaModFix/>
            </a:blip>
            <a:srcRect b="0" l="0" r="0" t="0"/>
            <a:stretch/>
          </p:blipFill>
          <p:spPr>
            <a:xfrm>
              <a:off x="7144511" y="2039111"/>
              <a:ext cx="3770376" cy="1484376"/>
            </a:xfrm>
            <a:prstGeom prst="rect">
              <a:avLst/>
            </a:prstGeom>
            <a:noFill/>
            <a:ln>
              <a:noFill/>
            </a:ln>
          </p:spPr>
        </p:pic>
        <p:pic>
          <p:nvPicPr>
            <p:cNvPr id="3462" name="Google Shape;3462;p122"/>
            <p:cNvPicPr preferRelativeResize="0"/>
            <p:nvPr/>
          </p:nvPicPr>
          <p:blipFill rotWithShape="1">
            <a:blip r:embed="rId9">
              <a:alphaModFix/>
            </a:blip>
            <a:srcRect b="0" l="0" r="0" t="0"/>
            <a:stretch/>
          </p:blipFill>
          <p:spPr>
            <a:xfrm>
              <a:off x="7170353" y="2065098"/>
              <a:ext cx="3664289" cy="1379086"/>
            </a:xfrm>
            <a:prstGeom prst="rect">
              <a:avLst/>
            </a:prstGeom>
            <a:noFill/>
            <a:ln>
              <a:noFill/>
            </a:ln>
          </p:spPr>
        </p:pic>
      </p:grpSp>
      <p:grpSp>
        <p:nvGrpSpPr>
          <p:cNvPr id="3463" name="Google Shape;3463;p122"/>
          <p:cNvGrpSpPr/>
          <p:nvPr/>
        </p:nvGrpSpPr>
        <p:grpSpPr>
          <a:xfrm>
            <a:off x="11458578" y="174170"/>
            <a:ext cx="548640" cy="548640"/>
            <a:chOff x="11458578" y="174170"/>
            <a:chExt cx="548640" cy="548640"/>
          </a:xfrm>
        </p:grpSpPr>
        <p:sp>
          <p:nvSpPr>
            <p:cNvPr id="3464" name="Google Shape;3464;p122"/>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65" name="Google Shape;3465;p122"/>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466" name="Google Shape;3466;p122"/>
            <p:cNvPicPr preferRelativeResize="0"/>
            <p:nvPr/>
          </p:nvPicPr>
          <p:blipFill rotWithShape="1">
            <a:blip r:embed="rId10">
              <a:alphaModFix/>
            </a:blip>
            <a:srcRect b="0" l="0" r="0" t="0"/>
            <a:stretch/>
          </p:blipFill>
          <p:spPr>
            <a:xfrm>
              <a:off x="11536680" y="252984"/>
              <a:ext cx="387096" cy="387096"/>
            </a:xfrm>
            <a:prstGeom prst="rect">
              <a:avLst/>
            </a:prstGeom>
            <a:noFill/>
            <a:ln>
              <a:noFill/>
            </a:ln>
          </p:spPr>
        </p:pic>
      </p:grpSp>
      <p:sp>
        <p:nvSpPr>
          <p:cNvPr id="3467" name="Google Shape;3467;p122"/>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Clr>
                <a:schemeClr val="dk1"/>
              </a:buClr>
              <a:buSzPts val="2550"/>
              <a:buFont typeface="Calibri"/>
              <a:buNone/>
            </a:pPr>
            <a:r>
              <a:t/>
            </a:r>
            <a:endParaRPr b="0" i="0" sz="2550" u="none" cap="none" strike="noStrike">
              <a:solidFill>
                <a:srgbClr val="000000"/>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Clr>
                <a:srgbClr val="404040"/>
              </a:buClr>
              <a:buSzPts val="1600"/>
              <a:buFont typeface="Calibri"/>
              <a:buNone/>
            </a:pPr>
            <a:r>
              <a:rPr b="1" i="0" lang="en-US" sz="1600" u="none" cap="none" strike="noStrike">
                <a:solidFill>
                  <a:srgbClr val="404040"/>
                </a:solidFill>
                <a:latin typeface="Calibri"/>
                <a:ea typeface="Calibri"/>
                <a:cs typeface="Calibri"/>
                <a:sym typeface="Calibri"/>
              </a:rPr>
              <a:t>NEW MESSAGE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1750"/>
              <a:buFont typeface="Calibri"/>
              <a:buNone/>
            </a:pPr>
            <a:r>
              <a:t/>
            </a:r>
            <a:endParaRPr b="0" i="0" sz="1750" u="none" cap="none" strike="noStrike">
              <a:solidFill>
                <a:srgbClr val="000000"/>
              </a:solidFill>
              <a:latin typeface="Calibri"/>
              <a:ea typeface="Calibri"/>
              <a:cs typeface="Calibri"/>
              <a:sym typeface="Calibri"/>
            </a:endParaRPr>
          </a:p>
          <a:p>
            <a:pPr indent="0" lvl="0" marL="167767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From: </a:t>
            </a:r>
            <a:r>
              <a:rPr b="1" i="0" lang="en-US" sz="1400" u="none" cap="none" strike="noStrike">
                <a:solidFill>
                  <a:srgbClr val="404040"/>
                </a:solidFill>
                <a:latin typeface="Calibri"/>
                <a:ea typeface="Calibri"/>
                <a:cs typeface="Calibri"/>
                <a:sym typeface="Calibri"/>
              </a:rPr>
              <a:t>Dianne A. Xu </a:t>
            </a:r>
            <a:r>
              <a:rPr b="0" i="1" lang="en-US" sz="1400" u="none" cap="none" strike="noStrike">
                <a:solidFill>
                  <a:srgbClr val="404040"/>
                </a:solidFill>
                <a:latin typeface="Calibri"/>
                <a:ea typeface="Calibri"/>
                <a:cs typeface="Calibri"/>
                <a:sym typeface="Calibri"/>
              </a:rPr>
              <a:t>(Senior Analyst)</a:t>
            </a:r>
            <a:endParaRPr b="0" i="0" sz="1400" u="none" cap="none" strike="noStrike">
              <a:solidFill>
                <a:srgbClr val="000000"/>
              </a:solidFill>
              <a:latin typeface="Calibri"/>
              <a:ea typeface="Calibri"/>
              <a:cs typeface="Calibri"/>
              <a:sym typeface="Calibri"/>
            </a:endParaRPr>
          </a:p>
          <a:p>
            <a:pPr indent="0" lvl="0" marL="1677670" marR="0" rtl="0" algn="l">
              <a:lnSpc>
                <a:spcPct val="100000"/>
              </a:lnSpc>
              <a:spcBef>
                <a:spcPts val="6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Subject: </a:t>
            </a:r>
            <a:r>
              <a:rPr b="1" i="0" lang="en-US" sz="1400" u="none" cap="none" strike="noStrike">
                <a:solidFill>
                  <a:srgbClr val="404040"/>
                </a:solidFill>
                <a:latin typeface="Calibri"/>
                <a:ea typeface="Calibri"/>
                <a:cs typeface="Calibri"/>
                <a:sym typeface="Calibri"/>
              </a:rPr>
              <a:t>Customer segmentation fields</a:t>
            </a:r>
            <a:endParaRPr b="0" i="0" sz="1400" u="none" cap="none" strike="noStrike">
              <a:solidFill>
                <a:srgbClr val="000000"/>
              </a:solidFill>
              <a:latin typeface="Calibri"/>
              <a:ea typeface="Calibri"/>
              <a:cs typeface="Calibri"/>
              <a:sym typeface="Calibri"/>
            </a:endParaRPr>
          </a:p>
        </p:txBody>
      </p:sp>
      <p:grpSp>
        <p:nvGrpSpPr>
          <p:cNvPr id="3468" name="Google Shape;3468;p122"/>
          <p:cNvGrpSpPr/>
          <p:nvPr/>
        </p:nvGrpSpPr>
        <p:grpSpPr>
          <a:xfrm>
            <a:off x="7391400" y="5001767"/>
            <a:ext cx="3221736" cy="1426464"/>
            <a:chOff x="7391400" y="5001767"/>
            <a:chExt cx="3221736" cy="1426464"/>
          </a:xfrm>
        </p:grpSpPr>
        <p:pic>
          <p:nvPicPr>
            <p:cNvPr id="3469" name="Google Shape;3469;p122"/>
            <p:cNvPicPr preferRelativeResize="0"/>
            <p:nvPr/>
          </p:nvPicPr>
          <p:blipFill rotWithShape="1">
            <a:blip r:embed="rId11">
              <a:alphaModFix/>
            </a:blip>
            <a:srcRect b="0" l="0" r="0" t="0"/>
            <a:stretch/>
          </p:blipFill>
          <p:spPr>
            <a:xfrm>
              <a:off x="7391400" y="5001767"/>
              <a:ext cx="3221736" cy="1426464"/>
            </a:xfrm>
            <a:prstGeom prst="rect">
              <a:avLst/>
            </a:prstGeom>
            <a:noFill/>
            <a:ln>
              <a:noFill/>
            </a:ln>
          </p:spPr>
        </p:pic>
        <p:pic>
          <p:nvPicPr>
            <p:cNvPr id="3470" name="Google Shape;3470;p122"/>
            <p:cNvPicPr preferRelativeResize="0"/>
            <p:nvPr/>
          </p:nvPicPr>
          <p:blipFill rotWithShape="1">
            <a:blip r:embed="rId12">
              <a:alphaModFix/>
            </a:blip>
            <a:srcRect b="0" l="0" r="0" t="0"/>
            <a:stretch/>
          </p:blipFill>
          <p:spPr>
            <a:xfrm>
              <a:off x="7415471" y="5027437"/>
              <a:ext cx="3116947" cy="1320600"/>
            </a:xfrm>
            <a:prstGeom prst="rect">
              <a:avLst/>
            </a:prstGeom>
            <a:noFill/>
            <a:ln>
              <a:noFill/>
            </a:ln>
          </p:spPr>
        </p:pic>
      </p:grpSp>
      <p:grpSp>
        <p:nvGrpSpPr>
          <p:cNvPr id="3471" name="Google Shape;3471;p122"/>
          <p:cNvGrpSpPr/>
          <p:nvPr/>
        </p:nvGrpSpPr>
        <p:grpSpPr>
          <a:xfrm>
            <a:off x="6583680" y="3666744"/>
            <a:ext cx="4953000" cy="1191768"/>
            <a:chOff x="6583680" y="3666744"/>
            <a:chExt cx="4953000" cy="1191768"/>
          </a:xfrm>
        </p:grpSpPr>
        <p:pic>
          <p:nvPicPr>
            <p:cNvPr id="3472" name="Google Shape;3472;p122"/>
            <p:cNvPicPr preferRelativeResize="0"/>
            <p:nvPr/>
          </p:nvPicPr>
          <p:blipFill rotWithShape="1">
            <a:blip r:embed="rId13">
              <a:alphaModFix/>
            </a:blip>
            <a:srcRect b="0" l="0" r="0" t="0"/>
            <a:stretch/>
          </p:blipFill>
          <p:spPr>
            <a:xfrm>
              <a:off x="6583680" y="3666744"/>
              <a:ext cx="4953000" cy="1191768"/>
            </a:xfrm>
            <a:prstGeom prst="rect">
              <a:avLst/>
            </a:prstGeom>
            <a:noFill/>
            <a:ln>
              <a:noFill/>
            </a:ln>
          </p:spPr>
        </p:pic>
        <p:pic>
          <p:nvPicPr>
            <p:cNvPr id="3473" name="Google Shape;3473;p122"/>
            <p:cNvPicPr preferRelativeResize="0"/>
            <p:nvPr/>
          </p:nvPicPr>
          <p:blipFill rotWithShape="1">
            <a:blip r:embed="rId14">
              <a:alphaModFix/>
            </a:blip>
            <a:srcRect b="0" l="0" r="0" t="0"/>
            <a:stretch/>
          </p:blipFill>
          <p:spPr>
            <a:xfrm>
              <a:off x="6610354" y="3692885"/>
              <a:ext cx="4848225" cy="1085850"/>
            </a:xfrm>
            <a:prstGeom prst="rect">
              <a:avLst/>
            </a:prstGeom>
            <a:noFill/>
            <a:ln>
              <a:noFill/>
            </a:ln>
          </p:spPr>
        </p:pic>
      </p:grpSp>
      <p:sp>
        <p:nvSpPr>
          <p:cNvPr id="3474" name="Google Shape;3474;p122"/>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Hey there!</a:t>
            </a:r>
            <a:endParaRPr b="0" i="0" sz="1400" u="none" cap="none" strike="noStrike">
              <a:solidFill>
                <a:srgbClr val="000000"/>
              </a:solidFill>
              <a:latin typeface="Calibri"/>
              <a:ea typeface="Calibri"/>
              <a:cs typeface="Calibri"/>
              <a:sym typeface="Calibri"/>
            </a:endParaRPr>
          </a:p>
          <a:p>
            <a:pPr indent="0" lvl="0" marL="182245" marR="247650" rtl="0" algn="l">
              <a:lnSpc>
                <a:spcPct val="101400"/>
              </a:lnSpc>
              <a:spcBef>
                <a:spcPts val="117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Ethan has been working with the DS team on a customer  segmentation analysis, and came back to us with a few requests.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35"/>
              </a:spcBef>
              <a:spcAft>
                <a:spcPts val="0"/>
              </a:spcAft>
              <a:buClr>
                <a:schemeClr val="dk1"/>
              </a:buClr>
              <a:buSzPts val="1300"/>
              <a:buFont typeface="Calibri"/>
              <a:buNone/>
            </a:pPr>
            <a:r>
              <a:t/>
            </a:r>
            <a:endParaRPr b="0" i="0" sz="1300" u="none" cap="none" strike="noStrike">
              <a:solidFill>
                <a:srgbClr val="000000"/>
              </a:solidFill>
              <a:latin typeface="Calibri"/>
              <a:ea typeface="Calibri"/>
              <a:cs typeface="Calibri"/>
              <a:sym typeface="Calibri"/>
            </a:endParaRPr>
          </a:p>
          <a:p>
            <a:pPr indent="0" lvl="0" marL="182245" marR="315595" rtl="0" algn="l">
              <a:lnSpc>
                <a:spcPct val="100699"/>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Could you please add some new columns in our customer table  to identify “priority” customers, segment customers based on  income level, and group some of the education categories?</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I’ve attached the logic to use, but reach out with any questions!</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2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-Dianne</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78" name="Shape 3478"/>
        <p:cNvGrpSpPr/>
        <p:nvPr/>
      </p:nvGrpSpPr>
      <p:grpSpPr>
        <a:xfrm>
          <a:off x="0" y="0"/>
          <a:ext cx="0" cy="0"/>
          <a:chOff x="0" y="0"/>
          <a:chExt cx="0" cy="0"/>
        </a:xfrm>
      </p:grpSpPr>
      <p:sp>
        <p:nvSpPr>
          <p:cNvPr id="3479" name="Google Shape;3479;p123"/>
          <p:cNvSpPr txBox="1"/>
          <p:nvPr/>
        </p:nvSpPr>
        <p:spPr>
          <a:xfrm>
            <a:off x="6604920" y="1993900"/>
            <a:ext cx="4252595" cy="4259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CONCATENATE</a:t>
            </a:r>
            <a:r>
              <a:rPr b="0" i="0" lang="en-US" sz="2200" u="none" cap="none" strike="noStrike">
                <a:solidFill>
                  <a:srgbClr val="262626"/>
                </a:solidFill>
                <a:latin typeface="Calibri"/>
                <a:ea typeface="Calibri"/>
                <a:cs typeface="Calibri"/>
                <a:sym typeface="Calibri"/>
              </a:rPr>
              <a:t>(Text1, Text2)</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2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UPPER/LOWER </a:t>
            </a:r>
            <a:r>
              <a:rPr b="0" i="0" lang="en-US" sz="2200" u="none" cap="none" strike="noStrike">
                <a:solidFill>
                  <a:srgbClr val="262626"/>
                </a:solidFill>
                <a:latin typeface="Calibri"/>
                <a:ea typeface="Calibri"/>
                <a:cs typeface="Calibri"/>
                <a:sym typeface="Calibri"/>
              </a:rPr>
              <a:t>(Text)</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40"/>
              </a:spcBef>
              <a:spcAft>
                <a:spcPts val="0"/>
              </a:spcAft>
              <a:buClr>
                <a:schemeClr val="dk1"/>
              </a:buClr>
              <a:buSzPts val="2600"/>
              <a:buFont typeface="Calibri"/>
              <a:buNone/>
            </a:pPr>
            <a:r>
              <a:t/>
            </a:r>
            <a:endParaRPr b="0" i="0" sz="2600" u="none" cap="none" strike="noStrike">
              <a:solidFill>
                <a:srgbClr val="000000"/>
              </a:solidFill>
              <a:latin typeface="Calibri"/>
              <a:ea typeface="Calibri"/>
              <a:cs typeface="Calibri"/>
              <a:sym typeface="Calibri"/>
            </a:endParaRPr>
          </a:p>
          <a:p>
            <a:pPr indent="0" lvl="0" marL="12700" marR="0" rtl="0" algn="l">
              <a:lnSpc>
                <a:spcPct val="118863"/>
              </a:lnSpc>
              <a:spcBef>
                <a:spcPts val="5"/>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LEFT/RIGHT</a:t>
            </a:r>
            <a:r>
              <a:rPr b="0" i="0" lang="en-US" sz="2200" u="none" cap="none" strike="noStrike">
                <a:solidFill>
                  <a:srgbClr val="262626"/>
                </a:solidFill>
                <a:latin typeface="Calibri"/>
                <a:ea typeface="Calibri"/>
                <a:cs typeface="Calibri"/>
                <a:sym typeface="Calibri"/>
              </a:rPr>
              <a:t>(Text, </a:t>
            </a:r>
            <a:r>
              <a:rPr b="0" i="1" lang="en-US" sz="2200" u="none" cap="none" strike="noStrike">
                <a:solidFill>
                  <a:srgbClr val="A6A6A6"/>
                </a:solidFill>
                <a:latin typeface="Calibri"/>
                <a:ea typeface="Calibri"/>
                <a:cs typeface="Calibri"/>
                <a:sym typeface="Calibri"/>
              </a:rPr>
              <a:t>[NumChars]</a:t>
            </a:r>
            <a:r>
              <a:rPr b="0" i="0" lang="en-US" sz="2200" u="none" cap="none" strike="noStrike">
                <a:solidFill>
                  <a:srgbClr val="262626"/>
                </a:solidFill>
                <a:latin typeface="Calibri"/>
                <a:ea typeface="Calibri"/>
                <a:cs typeface="Calibri"/>
                <a:sym typeface="Calibri"/>
              </a:rPr>
              <a:t>)</a:t>
            </a:r>
            <a:endParaRPr b="0" i="0" sz="2200" u="none" cap="none" strike="noStrike">
              <a:solidFill>
                <a:srgbClr val="000000"/>
              </a:solidFill>
              <a:latin typeface="Calibri"/>
              <a:ea typeface="Calibri"/>
              <a:cs typeface="Calibri"/>
              <a:sym typeface="Calibri"/>
            </a:endParaRPr>
          </a:p>
          <a:p>
            <a:pPr indent="0" lvl="0" marL="12700" marR="0" rtl="0" algn="l">
              <a:lnSpc>
                <a:spcPct val="118863"/>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MID</a:t>
            </a:r>
            <a:r>
              <a:rPr b="0" i="0" lang="en-US" sz="2200" u="none" cap="none" strike="noStrike">
                <a:solidFill>
                  <a:srgbClr val="262626"/>
                </a:solidFill>
                <a:latin typeface="Calibri"/>
                <a:ea typeface="Calibri"/>
                <a:cs typeface="Calibri"/>
                <a:sym typeface="Calibri"/>
              </a:rPr>
              <a:t>(Text, StartPosition, NumChars)</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30"/>
              </a:spcBef>
              <a:spcAft>
                <a:spcPts val="0"/>
              </a:spcAft>
              <a:buClr>
                <a:schemeClr val="dk1"/>
              </a:buClr>
              <a:buSzPts val="2450"/>
              <a:buFont typeface="Calibri"/>
              <a:buNone/>
            </a:pPr>
            <a:r>
              <a:t/>
            </a:r>
            <a:endParaRPr b="0" i="0" sz="2450" u="none" cap="none" strike="noStrike">
              <a:solidFill>
                <a:srgbClr val="000000"/>
              </a:solidFill>
              <a:latin typeface="Calibri"/>
              <a:ea typeface="Calibri"/>
              <a:cs typeface="Calibri"/>
              <a:sym typeface="Calibri"/>
            </a:endParaRPr>
          </a:p>
          <a:p>
            <a:pPr indent="0" lvl="0" marL="12700" marR="0" rtl="0" algn="l">
              <a:lnSpc>
                <a:spcPct val="118863"/>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SUBSTITUTE</a:t>
            </a:r>
            <a:r>
              <a:rPr b="0" i="0" lang="en-US" sz="2200" u="none" cap="none" strike="noStrike">
                <a:solidFill>
                  <a:srgbClr val="262626"/>
                </a:solidFill>
                <a:latin typeface="Calibri"/>
                <a:ea typeface="Calibri"/>
                <a:cs typeface="Calibri"/>
                <a:sym typeface="Calibri"/>
              </a:rPr>
              <a:t>(Text, OldText, NewText,</a:t>
            </a:r>
            <a:endParaRPr b="0" i="0" sz="2200" u="none" cap="none" strike="noStrike">
              <a:solidFill>
                <a:srgbClr val="000000"/>
              </a:solidFill>
              <a:latin typeface="Calibri"/>
              <a:ea typeface="Calibri"/>
              <a:cs typeface="Calibri"/>
              <a:sym typeface="Calibri"/>
            </a:endParaRPr>
          </a:p>
          <a:p>
            <a:pPr indent="0" lvl="0" marL="12700" marR="0" rtl="0" algn="l">
              <a:lnSpc>
                <a:spcPct val="118863"/>
              </a:lnSpc>
              <a:spcBef>
                <a:spcPts val="0"/>
              </a:spcBef>
              <a:spcAft>
                <a:spcPts val="0"/>
              </a:spcAft>
              <a:buClr>
                <a:srgbClr val="A6A6A6"/>
              </a:buClr>
              <a:buSzPts val="2200"/>
              <a:buFont typeface="Calibri"/>
              <a:buNone/>
            </a:pPr>
            <a:r>
              <a:rPr b="0" i="1" lang="en-US" sz="2200" u="none" cap="none" strike="noStrike">
                <a:solidFill>
                  <a:srgbClr val="A6A6A6"/>
                </a:solidFill>
                <a:latin typeface="Calibri"/>
                <a:ea typeface="Calibri"/>
                <a:cs typeface="Calibri"/>
                <a:sym typeface="Calibri"/>
              </a:rPr>
              <a:t>[InstanceNumber]</a:t>
            </a:r>
            <a:r>
              <a:rPr b="0" i="0" lang="en-US" sz="2200" u="none" cap="none" strike="noStrike">
                <a:solidFill>
                  <a:srgbClr val="262626"/>
                </a:solidFill>
                <a:latin typeface="Calibri"/>
                <a:ea typeface="Calibri"/>
                <a:cs typeface="Calibri"/>
                <a:sym typeface="Calibri"/>
              </a:rPr>
              <a:t>)</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2550"/>
              <a:buFont typeface="Calibri"/>
              <a:buNone/>
            </a:pPr>
            <a:r>
              <a:t/>
            </a:r>
            <a:endParaRPr b="0" i="0" sz="2550" u="none" cap="none" strike="noStrike">
              <a:solidFill>
                <a:srgbClr val="000000"/>
              </a:solidFill>
              <a:latin typeface="Calibri"/>
              <a:ea typeface="Calibri"/>
              <a:cs typeface="Calibri"/>
              <a:sym typeface="Calibri"/>
            </a:endParaRPr>
          </a:p>
          <a:p>
            <a:pPr indent="0" lvl="0" marL="12700" marR="0" rtl="0" algn="l">
              <a:lnSpc>
                <a:spcPct val="118863"/>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SEARCH</a:t>
            </a:r>
            <a:r>
              <a:rPr b="0" i="0" lang="en-US" sz="2200" u="none" cap="none" strike="noStrike">
                <a:solidFill>
                  <a:srgbClr val="262626"/>
                </a:solidFill>
                <a:latin typeface="Calibri"/>
                <a:ea typeface="Calibri"/>
                <a:cs typeface="Calibri"/>
                <a:sym typeface="Calibri"/>
              </a:rPr>
              <a:t>(FindText, WithinText,</a:t>
            </a:r>
            <a:endParaRPr b="0" i="0" sz="2200" u="none" cap="none" strike="noStrike">
              <a:solidFill>
                <a:srgbClr val="000000"/>
              </a:solidFill>
              <a:latin typeface="Calibri"/>
              <a:ea typeface="Calibri"/>
              <a:cs typeface="Calibri"/>
              <a:sym typeface="Calibri"/>
            </a:endParaRPr>
          </a:p>
          <a:p>
            <a:pPr indent="0" lvl="0" marL="12700" marR="0" rtl="0" algn="l">
              <a:lnSpc>
                <a:spcPct val="118863"/>
              </a:lnSpc>
              <a:spcBef>
                <a:spcPts val="0"/>
              </a:spcBef>
              <a:spcAft>
                <a:spcPts val="0"/>
              </a:spcAft>
              <a:buClr>
                <a:srgbClr val="A6A6A6"/>
              </a:buClr>
              <a:buSzPts val="2200"/>
              <a:buFont typeface="Calibri"/>
              <a:buNone/>
            </a:pPr>
            <a:r>
              <a:rPr b="0" i="1" lang="en-US" sz="2200" u="none" cap="none" strike="noStrike">
                <a:solidFill>
                  <a:srgbClr val="A6A6A6"/>
                </a:solidFill>
                <a:latin typeface="Calibri"/>
                <a:ea typeface="Calibri"/>
                <a:cs typeface="Calibri"/>
                <a:sym typeface="Calibri"/>
              </a:rPr>
              <a:t>[StartPosition], [NotFoundValue]</a:t>
            </a:r>
            <a:r>
              <a:rPr b="0" i="0" lang="en-US" sz="2200" u="none" cap="none" strike="noStrike">
                <a:solidFill>
                  <a:srgbClr val="262626"/>
                </a:solidFill>
                <a:latin typeface="Calibri"/>
                <a:ea typeface="Calibri"/>
                <a:cs typeface="Calibri"/>
                <a:sym typeface="Calibri"/>
              </a:rPr>
              <a:t>)</a:t>
            </a:r>
            <a:endParaRPr b="0" i="0" sz="2200" u="none" cap="none" strike="noStrike">
              <a:solidFill>
                <a:srgbClr val="000000"/>
              </a:solidFill>
              <a:latin typeface="Calibri"/>
              <a:ea typeface="Calibri"/>
              <a:cs typeface="Calibri"/>
              <a:sym typeface="Calibri"/>
            </a:endParaRPr>
          </a:p>
        </p:txBody>
      </p:sp>
      <p:pic>
        <p:nvPicPr>
          <p:cNvPr id="3480" name="Google Shape;3480;p123"/>
          <p:cNvPicPr preferRelativeResize="0"/>
          <p:nvPr/>
        </p:nvPicPr>
        <p:blipFill rotWithShape="1">
          <a:blip r:embed="rId3">
            <a:alphaModFix/>
          </a:blip>
          <a:srcRect b="0" l="0" r="0" t="0"/>
          <a:stretch/>
        </p:blipFill>
        <p:spPr>
          <a:xfrm>
            <a:off x="466344" y="1935479"/>
            <a:ext cx="2401824" cy="512063"/>
          </a:xfrm>
          <a:prstGeom prst="rect">
            <a:avLst/>
          </a:prstGeom>
          <a:noFill/>
          <a:ln>
            <a:noFill/>
          </a:ln>
        </p:spPr>
      </p:pic>
      <p:sp>
        <p:nvSpPr>
          <p:cNvPr id="3481" name="Google Shape;3481;p123"/>
          <p:cNvSpPr txBox="1"/>
          <p:nvPr/>
        </p:nvSpPr>
        <p:spPr>
          <a:xfrm>
            <a:off x="806496" y="1999996"/>
            <a:ext cx="172148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CONCATENATE</a:t>
            </a:r>
            <a:endParaRPr b="0" i="0" sz="2200" u="none" cap="none" strike="noStrike">
              <a:solidFill>
                <a:srgbClr val="000000"/>
              </a:solidFill>
              <a:latin typeface="Calibri"/>
              <a:ea typeface="Calibri"/>
              <a:cs typeface="Calibri"/>
              <a:sym typeface="Calibri"/>
            </a:endParaRPr>
          </a:p>
        </p:txBody>
      </p:sp>
      <p:pic>
        <p:nvPicPr>
          <p:cNvPr id="3482" name="Google Shape;3482;p123"/>
          <p:cNvPicPr preferRelativeResize="0"/>
          <p:nvPr/>
        </p:nvPicPr>
        <p:blipFill rotWithShape="1">
          <a:blip r:embed="rId4">
            <a:alphaModFix/>
          </a:blip>
          <a:srcRect b="0" l="0" r="0" t="0"/>
          <a:stretch/>
        </p:blipFill>
        <p:spPr>
          <a:xfrm>
            <a:off x="2999232" y="1935479"/>
            <a:ext cx="3459479" cy="512063"/>
          </a:xfrm>
          <a:prstGeom prst="rect">
            <a:avLst/>
          </a:prstGeom>
          <a:noFill/>
          <a:ln>
            <a:noFill/>
          </a:ln>
        </p:spPr>
      </p:pic>
      <p:sp>
        <p:nvSpPr>
          <p:cNvPr id="3483" name="Google Shape;3483;p123"/>
          <p:cNvSpPr txBox="1"/>
          <p:nvPr/>
        </p:nvSpPr>
        <p:spPr>
          <a:xfrm>
            <a:off x="3637160" y="2058923"/>
            <a:ext cx="218249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Joins two text strings into one</a:t>
            </a:r>
            <a:endParaRPr b="0" i="0" sz="1400" u="none" cap="none" strike="noStrike">
              <a:solidFill>
                <a:srgbClr val="000000"/>
              </a:solidFill>
              <a:latin typeface="Calibri"/>
              <a:ea typeface="Calibri"/>
              <a:cs typeface="Calibri"/>
              <a:sym typeface="Calibri"/>
            </a:endParaRPr>
          </a:p>
        </p:txBody>
      </p:sp>
      <p:pic>
        <p:nvPicPr>
          <p:cNvPr id="3484" name="Google Shape;3484;p123"/>
          <p:cNvPicPr preferRelativeResize="0"/>
          <p:nvPr/>
        </p:nvPicPr>
        <p:blipFill rotWithShape="1">
          <a:blip r:embed="rId5">
            <a:alphaModFix/>
          </a:blip>
          <a:srcRect b="0" l="0" r="0" t="0"/>
          <a:stretch/>
        </p:blipFill>
        <p:spPr>
          <a:xfrm>
            <a:off x="466344" y="2642616"/>
            <a:ext cx="2401824" cy="536448"/>
          </a:xfrm>
          <a:prstGeom prst="rect">
            <a:avLst/>
          </a:prstGeom>
          <a:noFill/>
          <a:ln>
            <a:noFill/>
          </a:ln>
        </p:spPr>
      </p:pic>
      <p:sp>
        <p:nvSpPr>
          <p:cNvPr id="3485" name="Google Shape;3485;p123"/>
          <p:cNvSpPr txBox="1"/>
          <p:nvPr/>
        </p:nvSpPr>
        <p:spPr>
          <a:xfrm>
            <a:off x="783823" y="2719323"/>
            <a:ext cx="176720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UPPER/LOWER</a:t>
            </a:r>
            <a:endParaRPr b="0" i="0" sz="2200" u="none" cap="none" strike="noStrike">
              <a:solidFill>
                <a:srgbClr val="000000"/>
              </a:solidFill>
              <a:latin typeface="Calibri"/>
              <a:ea typeface="Calibri"/>
              <a:cs typeface="Calibri"/>
              <a:sym typeface="Calibri"/>
            </a:endParaRPr>
          </a:p>
        </p:txBody>
      </p:sp>
      <p:pic>
        <p:nvPicPr>
          <p:cNvPr id="3486" name="Google Shape;3486;p123"/>
          <p:cNvPicPr preferRelativeResize="0"/>
          <p:nvPr/>
        </p:nvPicPr>
        <p:blipFill rotWithShape="1">
          <a:blip r:embed="rId6">
            <a:alphaModFix/>
          </a:blip>
          <a:srcRect b="0" l="0" r="0" t="0"/>
          <a:stretch/>
        </p:blipFill>
        <p:spPr>
          <a:xfrm>
            <a:off x="466344" y="1246632"/>
            <a:ext cx="2401824" cy="493775"/>
          </a:xfrm>
          <a:prstGeom prst="rect">
            <a:avLst/>
          </a:prstGeom>
          <a:noFill/>
          <a:ln>
            <a:noFill/>
          </a:ln>
        </p:spPr>
      </p:pic>
      <p:sp>
        <p:nvSpPr>
          <p:cNvPr id="3487" name="Google Shape;3487;p123"/>
          <p:cNvSpPr txBox="1"/>
          <p:nvPr/>
        </p:nvSpPr>
        <p:spPr>
          <a:xfrm>
            <a:off x="1435301" y="1298955"/>
            <a:ext cx="46355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LEN</a:t>
            </a:r>
            <a:endParaRPr b="0" i="0" sz="2200" u="none" cap="none" strike="noStrike">
              <a:solidFill>
                <a:srgbClr val="000000"/>
              </a:solidFill>
              <a:latin typeface="Calibri"/>
              <a:ea typeface="Calibri"/>
              <a:cs typeface="Calibri"/>
              <a:sym typeface="Calibri"/>
            </a:endParaRPr>
          </a:p>
        </p:txBody>
      </p:sp>
      <p:pic>
        <p:nvPicPr>
          <p:cNvPr id="3488" name="Google Shape;3488;p123"/>
          <p:cNvPicPr preferRelativeResize="0"/>
          <p:nvPr/>
        </p:nvPicPr>
        <p:blipFill rotWithShape="1">
          <a:blip r:embed="rId7">
            <a:alphaModFix/>
          </a:blip>
          <a:srcRect b="0" l="0" r="0" t="0"/>
          <a:stretch/>
        </p:blipFill>
        <p:spPr>
          <a:xfrm>
            <a:off x="466344" y="3374135"/>
            <a:ext cx="2401824" cy="865632"/>
          </a:xfrm>
          <a:prstGeom prst="rect">
            <a:avLst/>
          </a:prstGeom>
          <a:noFill/>
          <a:ln>
            <a:noFill/>
          </a:ln>
        </p:spPr>
      </p:pic>
      <p:sp>
        <p:nvSpPr>
          <p:cNvPr id="3489" name="Google Shape;3489;p123"/>
          <p:cNvSpPr txBox="1"/>
          <p:nvPr/>
        </p:nvSpPr>
        <p:spPr>
          <a:xfrm>
            <a:off x="680159" y="3615435"/>
            <a:ext cx="1974214"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LEFT/RIGHT/MID</a:t>
            </a:r>
            <a:endParaRPr b="0" i="0" sz="2200" u="none" cap="none" strike="noStrike">
              <a:solidFill>
                <a:srgbClr val="000000"/>
              </a:solidFill>
              <a:latin typeface="Calibri"/>
              <a:ea typeface="Calibri"/>
              <a:cs typeface="Calibri"/>
              <a:sym typeface="Calibri"/>
            </a:endParaRPr>
          </a:p>
        </p:txBody>
      </p:sp>
      <p:pic>
        <p:nvPicPr>
          <p:cNvPr id="3490" name="Google Shape;3490;p123"/>
          <p:cNvPicPr preferRelativeResize="0"/>
          <p:nvPr/>
        </p:nvPicPr>
        <p:blipFill rotWithShape="1">
          <a:blip r:embed="rId8">
            <a:alphaModFix/>
          </a:blip>
          <a:srcRect b="0" l="0" r="0" t="0"/>
          <a:stretch/>
        </p:blipFill>
        <p:spPr>
          <a:xfrm>
            <a:off x="2999232" y="2642616"/>
            <a:ext cx="3459479" cy="536448"/>
          </a:xfrm>
          <a:prstGeom prst="rect">
            <a:avLst/>
          </a:prstGeom>
          <a:noFill/>
          <a:ln>
            <a:noFill/>
          </a:ln>
        </p:spPr>
      </p:pic>
      <p:sp>
        <p:nvSpPr>
          <p:cNvPr id="3491" name="Google Shape;3491;p123"/>
          <p:cNvSpPr txBox="1"/>
          <p:nvPr/>
        </p:nvSpPr>
        <p:spPr>
          <a:xfrm>
            <a:off x="3275717" y="2778252"/>
            <a:ext cx="290385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Converts a string to upper or lower case</a:t>
            </a:r>
            <a:endParaRPr b="0" i="0" sz="1400" u="none" cap="none" strike="noStrike">
              <a:solidFill>
                <a:srgbClr val="000000"/>
              </a:solidFill>
              <a:latin typeface="Calibri"/>
              <a:ea typeface="Calibri"/>
              <a:cs typeface="Calibri"/>
              <a:sym typeface="Calibri"/>
            </a:endParaRPr>
          </a:p>
        </p:txBody>
      </p:sp>
      <p:pic>
        <p:nvPicPr>
          <p:cNvPr id="3492" name="Google Shape;3492;p123"/>
          <p:cNvPicPr preferRelativeResize="0"/>
          <p:nvPr/>
        </p:nvPicPr>
        <p:blipFill rotWithShape="1">
          <a:blip r:embed="rId9">
            <a:alphaModFix/>
          </a:blip>
          <a:srcRect b="0" l="0" r="0" t="0"/>
          <a:stretch/>
        </p:blipFill>
        <p:spPr>
          <a:xfrm>
            <a:off x="2999232" y="1243583"/>
            <a:ext cx="3459479" cy="496824"/>
          </a:xfrm>
          <a:prstGeom prst="rect">
            <a:avLst/>
          </a:prstGeom>
          <a:noFill/>
          <a:ln>
            <a:noFill/>
          </a:ln>
        </p:spPr>
      </p:pic>
      <p:sp>
        <p:nvSpPr>
          <p:cNvPr id="3493" name="Google Shape;3493;p123"/>
          <p:cNvSpPr txBox="1"/>
          <p:nvPr/>
        </p:nvSpPr>
        <p:spPr>
          <a:xfrm>
            <a:off x="3125382" y="1360932"/>
            <a:ext cx="320738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Returns the number of characters in a string</a:t>
            </a:r>
            <a:endParaRPr b="0" i="0" sz="1400" u="none" cap="none" strike="noStrike">
              <a:solidFill>
                <a:srgbClr val="000000"/>
              </a:solidFill>
              <a:latin typeface="Calibri"/>
              <a:ea typeface="Calibri"/>
              <a:cs typeface="Calibri"/>
              <a:sym typeface="Calibri"/>
            </a:endParaRPr>
          </a:p>
        </p:txBody>
      </p:sp>
      <p:pic>
        <p:nvPicPr>
          <p:cNvPr id="3494" name="Google Shape;3494;p123"/>
          <p:cNvPicPr preferRelativeResize="0"/>
          <p:nvPr/>
        </p:nvPicPr>
        <p:blipFill rotWithShape="1">
          <a:blip r:embed="rId10">
            <a:alphaModFix/>
          </a:blip>
          <a:srcRect b="0" l="0" r="0" t="0"/>
          <a:stretch/>
        </p:blipFill>
        <p:spPr>
          <a:xfrm>
            <a:off x="2999232" y="3374135"/>
            <a:ext cx="3459479" cy="865632"/>
          </a:xfrm>
          <a:prstGeom prst="rect">
            <a:avLst/>
          </a:prstGeom>
          <a:noFill/>
          <a:ln>
            <a:noFill/>
          </a:ln>
        </p:spPr>
      </p:pic>
      <p:sp>
        <p:nvSpPr>
          <p:cNvPr id="3495" name="Google Shape;3495;p123"/>
          <p:cNvSpPr txBox="1"/>
          <p:nvPr/>
        </p:nvSpPr>
        <p:spPr>
          <a:xfrm>
            <a:off x="3243301" y="3567684"/>
            <a:ext cx="2970530" cy="455295"/>
          </a:xfrm>
          <a:prstGeom prst="rect">
            <a:avLst/>
          </a:prstGeom>
          <a:noFill/>
          <a:ln>
            <a:noFill/>
          </a:ln>
        </p:spPr>
        <p:txBody>
          <a:bodyPr anchorCtr="0" anchor="t" bIns="0" lIns="0" spcFirstLastPara="1" rIns="0" wrap="square" tIns="9525">
            <a:spAutoFit/>
          </a:bodyPr>
          <a:lstStyle/>
          <a:p>
            <a:pPr indent="-308610" lvl="0" marL="320675" marR="5080" rtl="0" algn="l">
              <a:lnSpc>
                <a:spcPct val="1014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Returns a number of characters from the  start/middle/end of a text string</a:t>
            </a:r>
            <a:endParaRPr b="0" i="0" sz="1400" u="none" cap="none" strike="noStrike">
              <a:solidFill>
                <a:srgbClr val="000000"/>
              </a:solidFill>
              <a:latin typeface="Calibri"/>
              <a:ea typeface="Calibri"/>
              <a:cs typeface="Calibri"/>
              <a:sym typeface="Calibri"/>
            </a:endParaRPr>
          </a:p>
        </p:txBody>
      </p:sp>
      <p:sp>
        <p:nvSpPr>
          <p:cNvPr id="3496" name="Google Shape;3496;p123"/>
          <p:cNvSpPr txBox="1"/>
          <p:nvPr/>
        </p:nvSpPr>
        <p:spPr>
          <a:xfrm>
            <a:off x="6604920" y="1295908"/>
            <a:ext cx="122618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LEN</a:t>
            </a:r>
            <a:r>
              <a:rPr b="0" i="0" lang="en-US" sz="2200" u="none" cap="none" strike="noStrike">
                <a:solidFill>
                  <a:srgbClr val="262626"/>
                </a:solidFill>
                <a:latin typeface="Calibri"/>
                <a:ea typeface="Calibri"/>
                <a:cs typeface="Calibri"/>
                <a:sym typeface="Calibri"/>
              </a:rPr>
              <a:t>(Text)</a:t>
            </a:r>
            <a:endParaRPr b="0" i="0" sz="2200" u="none" cap="none" strike="noStrike">
              <a:solidFill>
                <a:srgbClr val="000000"/>
              </a:solidFill>
              <a:latin typeface="Calibri"/>
              <a:ea typeface="Calibri"/>
              <a:cs typeface="Calibri"/>
              <a:sym typeface="Calibri"/>
            </a:endParaRPr>
          </a:p>
        </p:txBody>
      </p:sp>
      <p:pic>
        <p:nvPicPr>
          <p:cNvPr id="3497" name="Google Shape;3497;p123"/>
          <p:cNvPicPr preferRelativeResize="0"/>
          <p:nvPr/>
        </p:nvPicPr>
        <p:blipFill rotWithShape="1">
          <a:blip r:embed="rId11">
            <a:alphaModFix/>
          </a:blip>
          <a:srcRect b="0" l="0" r="0" t="0"/>
          <a:stretch/>
        </p:blipFill>
        <p:spPr>
          <a:xfrm>
            <a:off x="466344" y="4434840"/>
            <a:ext cx="2401824" cy="868680"/>
          </a:xfrm>
          <a:prstGeom prst="rect">
            <a:avLst/>
          </a:prstGeom>
          <a:noFill/>
          <a:ln>
            <a:noFill/>
          </a:ln>
        </p:spPr>
      </p:pic>
      <p:sp>
        <p:nvSpPr>
          <p:cNvPr id="3498" name="Google Shape;3498;p123"/>
          <p:cNvSpPr txBox="1"/>
          <p:nvPr/>
        </p:nvSpPr>
        <p:spPr>
          <a:xfrm>
            <a:off x="950097" y="4676140"/>
            <a:ext cx="143383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SUBSTITUTE</a:t>
            </a:r>
            <a:endParaRPr b="0" i="0" sz="2200" u="none" cap="none" strike="noStrike">
              <a:solidFill>
                <a:srgbClr val="000000"/>
              </a:solidFill>
              <a:latin typeface="Calibri"/>
              <a:ea typeface="Calibri"/>
              <a:cs typeface="Calibri"/>
              <a:sym typeface="Calibri"/>
            </a:endParaRPr>
          </a:p>
        </p:txBody>
      </p:sp>
      <p:pic>
        <p:nvPicPr>
          <p:cNvPr id="3499" name="Google Shape;3499;p123"/>
          <p:cNvPicPr preferRelativeResize="0"/>
          <p:nvPr/>
        </p:nvPicPr>
        <p:blipFill rotWithShape="1">
          <a:blip r:embed="rId12">
            <a:alphaModFix/>
          </a:blip>
          <a:srcRect b="0" l="0" r="0" t="0"/>
          <a:stretch/>
        </p:blipFill>
        <p:spPr>
          <a:xfrm>
            <a:off x="2999232" y="4434840"/>
            <a:ext cx="3459479" cy="868680"/>
          </a:xfrm>
          <a:prstGeom prst="rect">
            <a:avLst/>
          </a:prstGeom>
          <a:noFill/>
          <a:ln>
            <a:noFill/>
          </a:ln>
        </p:spPr>
      </p:pic>
      <p:sp>
        <p:nvSpPr>
          <p:cNvPr id="3500" name="Google Shape;3500;p123"/>
          <p:cNvSpPr txBox="1"/>
          <p:nvPr/>
        </p:nvSpPr>
        <p:spPr>
          <a:xfrm>
            <a:off x="3233997" y="4631435"/>
            <a:ext cx="2989580" cy="452120"/>
          </a:xfrm>
          <a:prstGeom prst="rect">
            <a:avLst/>
          </a:prstGeom>
          <a:noFill/>
          <a:ln>
            <a:noFill/>
          </a:ln>
        </p:spPr>
        <p:txBody>
          <a:bodyPr anchorCtr="0" anchor="t" bIns="0" lIns="0" spcFirstLastPara="1" rIns="0" wrap="square" tIns="12700">
            <a:spAutoFit/>
          </a:bodyPr>
          <a:lstStyle/>
          <a:p>
            <a:pPr indent="-791845" lvl="0" marL="803910" marR="508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Replaces an instance of existing text with  new text in a string</a:t>
            </a:r>
            <a:endParaRPr b="0" i="0" sz="1400" u="none" cap="none" strike="noStrike">
              <a:solidFill>
                <a:srgbClr val="000000"/>
              </a:solidFill>
              <a:latin typeface="Calibri"/>
              <a:ea typeface="Calibri"/>
              <a:cs typeface="Calibri"/>
              <a:sym typeface="Calibri"/>
            </a:endParaRPr>
          </a:p>
        </p:txBody>
      </p:sp>
      <p:pic>
        <p:nvPicPr>
          <p:cNvPr id="3501" name="Google Shape;3501;p123"/>
          <p:cNvPicPr preferRelativeResize="0"/>
          <p:nvPr/>
        </p:nvPicPr>
        <p:blipFill rotWithShape="1">
          <a:blip r:embed="rId13">
            <a:alphaModFix/>
          </a:blip>
          <a:srcRect b="0" l="0" r="0" t="0"/>
          <a:stretch/>
        </p:blipFill>
        <p:spPr>
          <a:xfrm>
            <a:off x="466344" y="5498591"/>
            <a:ext cx="2401824" cy="865632"/>
          </a:xfrm>
          <a:prstGeom prst="rect">
            <a:avLst/>
          </a:prstGeom>
          <a:noFill/>
          <a:ln>
            <a:noFill/>
          </a:ln>
        </p:spPr>
      </p:pic>
      <p:sp>
        <p:nvSpPr>
          <p:cNvPr id="3502" name="Google Shape;3502;p123"/>
          <p:cNvSpPr txBox="1"/>
          <p:nvPr/>
        </p:nvSpPr>
        <p:spPr>
          <a:xfrm>
            <a:off x="1197525" y="5736844"/>
            <a:ext cx="93980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SEARCH</a:t>
            </a:r>
            <a:endParaRPr b="0" i="0" sz="2200" u="none" cap="none" strike="noStrike">
              <a:solidFill>
                <a:srgbClr val="000000"/>
              </a:solidFill>
              <a:latin typeface="Calibri"/>
              <a:ea typeface="Calibri"/>
              <a:cs typeface="Calibri"/>
              <a:sym typeface="Calibri"/>
            </a:endParaRPr>
          </a:p>
        </p:txBody>
      </p:sp>
      <p:pic>
        <p:nvPicPr>
          <p:cNvPr id="3503" name="Google Shape;3503;p123"/>
          <p:cNvPicPr preferRelativeResize="0"/>
          <p:nvPr/>
        </p:nvPicPr>
        <p:blipFill rotWithShape="1">
          <a:blip r:embed="rId14">
            <a:alphaModFix/>
          </a:blip>
          <a:srcRect b="0" l="0" r="0" t="0"/>
          <a:stretch/>
        </p:blipFill>
        <p:spPr>
          <a:xfrm>
            <a:off x="2999232" y="5495544"/>
            <a:ext cx="3459479" cy="868680"/>
          </a:xfrm>
          <a:prstGeom prst="rect">
            <a:avLst/>
          </a:prstGeom>
          <a:noFill/>
          <a:ln>
            <a:noFill/>
          </a:ln>
        </p:spPr>
      </p:pic>
      <p:sp>
        <p:nvSpPr>
          <p:cNvPr id="3504" name="Google Shape;3504;p123"/>
          <p:cNvSpPr txBox="1"/>
          <p:nvPr/>
        </p:nvSpPr>
        <p:spPr>
          <a:xfrm>
            <a:off x="3101632" y="5692140"/>
            <a:ext cx="3254375" cy="455295"/>
          </a:xfrm>
          <a:prstGeom prst="rect">
            <a:avLst/>
          </a:prstGeom>
          <a:noFill/>
          <a:ln>
            <a:noFill/>
          </a:ln>
        </p:spPr>
        <p:txBody>
          <a:bodyPr anchorCtr="0" anchor="t" bIns="0" lIns="0" spcFirstLastPara="1" rIns="0" wrap="square" tIns="9525">
            <a:spAutoFit/>
          </a:bodyPr>
          <a:lstStyle/>
          <a:p>
            <a:pPr indent="-125730" lvl="0" marL="137795" marR="5080" rtl="0" algn="l">
              <a:lnSpc>
                <a:spcPct val="1014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Returns the position where a specified string  or character is found, reading left to right</a:t>
            </a:r>
            <a:endParaRPr b="0" i="0" sz="1400" u="none" cap="none" strike="noStrike">
              <a:solidFill>
                <a:srgbClr val="000000"/>
              </a:solidFill>
              <a:latin typeface="Calibri"/>
              <a:ea typeface="Calibri"/>
              <a:cs typeface="Calibri"/>
              <a:sym typeface="Calibri"/>
            </a:endParaRPr>
          </a:p>
        </p:txBody>
      </p:sp>
      <p:sp>
        <p:nvSpPr>
          <p:cNvPr id="3505" name="Google Shape;3505;p123"/>
          <p:cNvSpPr txBox="1"/>
          <p:nvPr/>
        </p:nvSpPr>
        <p:spPr>
          <a:xfrm>
            <a:off x="8492575" y="1220723"/>
            <a:ext cx="2877185" cy="45212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404040"/>
              </a:buClr>
              <a:buSzPts val="1400"/>
              <a:buFont typeface="Calibri"/>
              <a:buNone/>
            </a:pPr>
            <a:r>
              <a:rPr b="1" i="1" lang="en-US" sz="1400" u="none" cap="none" strike="noStrike">
                <a:solidFill>
                  <a:srgbClr val="404040"/>
                </a:solidFill>
                <a:latin typeface="Calibri"/>
                <a:ea typeface="Calibri"/>
                <a:cs typeface="Calibri"/>
                <a:sym typeface="Calibri"/>
              </a:rPr>
              <a:t>Note</a:t>
            </a:r>
            <a:r>
              <a:rPr b="0" i="1" lang="en-US" sz="1350" u="none" cap="none" strike="noStrike">
                <a:solidFill>
                  <a:srgbClr val="404040"/>
                </a:solidFill>
                <a:latin typeface="Calibri"/>
                <a:ea typeface="Calibri"/>
                <a:cs typeface="Calibri"/>
                <a:sym typeface="Calibri"/>
              </a:rPr>
              <a:t>: </a:t>
            </a:r>
            <a:r>
              <a:rPr b="0" i="1" lang="en-US" sz="1400" u="none" cap="none" strike="noStrike">
                <a:solidFill>
                  <a:srgbClr val="404040"/>
                </a:solidFill>
                <a:latin typeface="Calibri"/>
                <a:ea typeface="Calibri"/>
                <a:cs typeface="Calibri"/>
                <a:sym typeface="Calibri"/>
              </a:rPr>
              <a:t>Use the </a:t>
            </a:r>
            <a:r>
              <a:rPr b="1" i="1" lang="en-US" sz="1400" u="none" cap="none" strike="noStrike">
                <a:solidFill>
                  <a:srgbClr val="404040"/>
                </a:solidFill>
                <a:latin typeface="Calibri"/>
                <a:ea typeface="Calibri"/>
                <a:cs typeface="Calibri"/>
                <a:sym typeface="Calibri"/>
              </a:rPr>
              <a:t>&amp; </a:t>
            </a:r>
            <a:r>
              <a:rPr b="0" i="1" lang="en-US" sz="1400" u="none" cap="none" strike="noStrike">
                <a:solidFill>
                  <a:srgbClr val="404040"/>
                </a:solidFill>
                <a:latin typeface="Calibri"/>
                <a:ea typeface="Calibri"/>
                <a:cs typeface="Calibri"/>
                <a:sym typeface="Calibri"/>
              </a:rPr>
              <a:t>operator as a shortcut,  or to combine more than two strings</a:t>
            </a:r>
            <a:endParaRPr b="0" i="0" sz="1400" u="none" cap="none" strike="noStrike">
              <a:solidFill>
                <a:srgbClr val="000000"/>
              </a:solidFill>
              <a:latin typeface="Calibri"/>
              <a:ea typeface="Calibri"/>
              <a:cs typeface="Calibri"/>
              <a:sym typeface="Calibri"/>
            </a:endParaRPr>
          </a:p>
        </p:txBody>
      </p:sp>
      <p:sp>
        <p:nvSpPr>
          <p:cNvPr id="3506" name="Google Shape;3506;p123"/>
          <p:cNvSpPr txBox="1"/>
          <p:nvPr>
            <p:ph type="title"/>
          </p:nvPr>
        </p:nvSpPr>
        <p:spPr>
          <a:xfrm>
            <a:off x="4659121" y="242315"/>
            <a:ext cx="287337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TEXT FUNCTIONS</a:t>
            </a:r>
            <a:endParaRPr/>
          </a:p>
        </p:txBody>
      </p:sp>
      <p:pic>
        <p:nvPicPr>
          <p:cNvPr id="3507" name="Google Shape;3507;p123"/>
          <p:cNvPicPr preferRelativeResize="0"/>
          <p:nvPr/>
        </p:nvPicPr>
        <p:blipFill rotWithShape="1">
          <a:blip r:embed="rId15">
            <a:alphaModFix/>
          </a:blip>
          <a:srcRect b="0" l="0" r="0" t="0"/>
          <a:stretch/>
        </p:blipFill>
        <p:spPr>
          <a:xfrm>
            <a:off x="0" y="806332"/>
            <a:ext cx="12192000" cy="45720"/>
          </a:xfrm>
          <a:prstGeom prst="rect">
            <a:avLst/>
          </a:prstGeom>
          <a:noFill/>
          <a:ln>
            <a:noFill/>
          </a:ln>
        </p:spPr>
      </p:pic>
      <p:sp>
        <p:nvSpPr>
          <p:cNvPr id="3508" name="Google Shape;3508;p123"/>
          <p:cNvSpPr/>
          <p:nvPr/>
        </p:nvSpPr>
        <p:spPr>
          <a:xfrm>
            <a:off x="8503417" y="1794169"/>
            <a:ext cx="1440815" cy="126364"/>
          </a:xfrm>
          <a:custGeom>
            <a:rect b="b" l="l" r="r" t="t"/>
            <a:pathLst>
              <a:path extrusionOk="0" h="126364" w="1440815">
                <a:moveTo>
                  <a:pt x="0" y="126321"/>
                </a:moveTo>
                <a:lnTo>
                  <a:pt x="7031" y="101736"/>
                </a:lnTo>
                <a:lnTo>
                  <a:pt x="26206" y="81660"/>
                </a:lnTo>
                <a:lnTo>
                  <a:pt x="54647" y="68124"/>
                </a:lnTo>
                <a:lnTo>
                  <a:pt x="89475" y="63160"/>
                </a:lnTo>
                <a:lnTo>
                  <a:pt x="577257" y="63160"/>
                </a:lnTo>
                <a:lnTo>
                  <a:pt x="612085" y="58197"/>
                </a:lnTo>
                <a:lnTo>
                  <a:pt x="640526" y="44661"/>
                </a:lnTo>
                <a:lnTo>
                  <a:pt x="659701" y="24585"/>
                </a:lnTo>
                <a:lnTo>
                  <a:pt x="666733" y="0"/>
                </a:lnTo>
                <a:lnTo>
                  <a:pt x="673764" y="24585"/>
                </a:lnTo>
                <a:lnTo>
                  <a:pt x="692939" y="44661"/>
                </a:lnTo>
                <a:lnTo>
                  <a:pt x="721380" y="58197"/>
                </a:lnTo>
                <a:lnTo>
                  <a:pt x="756208" y="63160"/>
                </a:lnTo>
                <a:lnTo>
                  <a:pt x="1351207" y="63160"/>
                </a:lnTo>
                <a:lnTo>
                  <a:pt x="1386034" y="68124"/>
                </a:lnTo>
                <a:lnTo>
                  <a:pt x="1414475" y="81660"/>
                </a:lnTo>
                <a:lnTo>
                  <a:pt x="1433650" y="101736"/>
                </a:lnTo>
                <a:lnTo>
                  <a:pt x="1440682" y="126321"/>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509" name="Google Shape;3509;p123"/>
          <p:cNvGrpSpPr/>
          <p:nvPr/>
        </p:nvGrpSpPr>
        <p:grpSpPr>
          <a:xfrm>
            <a:off x="11458578" y="174170"/>
            <a:ext cx="548640" cy="548640"/>
            <a:chOff x="11458578" y="174170"/>
            <a:chExt cx="548640" cy="548640"/>
          </a:xfrm>
        </p:grpSpPr>
        <p:sp>
          <p:nvSpPr>
            <p:cNvPr id="3510" name="Google Shape;3510;p123"/>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11" name="Google Shape;3511;p123"/>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512" name="Google Shape;3512;p123"/>
            <p:cNvPicPr preferRelativeResize="0"/>
            <p:nvPr/>
          </p:nvPicPr>
          <p:blipFill rotWithShape="1">
            <a:blip r:embed="rId16">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16" name="Shape 3516"/>
        <p:cNvGrpSpPr/>
        <p:nvPr/>
      </p:nvGrpSpPr>
      <p:grpSpPr>
        <a:xfrm>
          <a:off x="0" y="0"/>
          <a:ext cx="0" cy="0"/>
          <a:chOff x="0" y="0"/>
          <a:chExt cx="0" cy="0"/>
        </a:xfrm>
      </p:grpSpPr>
      <p:sp>
        <p:nvSpPr>
          <p:cNvPr id="3517" name="Google Shape;3517;p124"/>
          <p:cNvSpPr txBox="1"/>
          <p:nvPr>
            <p:ph type="title"/>
          </p:nvPr>
        </p:nvSpPr>
        <p:spPr>
          <a:xfrm>
            <a:off x="4434681" y="242315"/>
            <a:ext cx="3322954"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ASSIGNMENT</a:t>
            </a:r>
            <a:r>
              <a:rPr lang="en-US"/>
              <a:t>: TEXT</a:t>
            </a:r>
            <a:endParaRPr/>
          </a:p>
        </p:txBody>
      </p:sp>
      <p:pic>
        <p:nvPicPr>
          <p:cNvPr id="3518" name="Google Shape;3518;p124"/>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3519" name="Google Shape;3519;p124"/>
          <p:cNvGrpSpPr/>
          <p:nvPr/>
        </p:nvGrpSpPr>
        <p:grpSpPr>
          <a:xfrm>
            <a:off x="423672" y="1511807"/>
            <a:ext cx="5565648" cy="5148072"/>
            <a:chOff x="423672" y="1511807"/>
            <a:chExt cx="5565648" cy="5148072"/>
          </a:xfrm>
        </p:grpSpPr>
        <p:pic>
          <p:nvPicPr>
            <p:cNvPr id="3520" name="Google Shape;3520;p124"/>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3521" name="Google Shape;3521;p124"/>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22" name="Google Shape;3522;p124"/>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23" name="Google Shape;3523;p124"/>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524" name="Google Shape;3524;p124"/>
            <p:cNvPicPr preferRelativeResize="0"/>
            <p:nvPr/>
          </p:nvPicPr>
          <p:blipFill rotWithShape="1">
            <a:blip r:embed="rId5">
              <a:alphaModFix/>
            </a:blip>
            <a:srcRect b="0" l="0" r="0" t="0"/>
            <a:stretch/>
          </p:blipFill>
          <p:spPr>
            <a:xfrm>
              <a:off x="3913631" y="6141719"/>
              <a:ext cx="1822704" cy="350520"/>
            </a:xfrm>
            <a:prstGeom prst="rect">
              <a:avLst/>
            </a:prstGeom>
            <a:noFill/>
            <a:ln>
              <a:noFill/>
            </a:ln>
          </p:spPr>
        </p:pic>
        <p:pic>
          <p:nvPicPr>
            <p:cNvPr id="3525" name="Google Shape;3525;p124"/>
            <p:cNvPicPr preferRelativeResize="0"/>
            <p:nvPr/>
          </p:nvPicPr>
          <p:blipFill rotWithShape="1">
            <a:blip r:embed="rId6">
              <a:alphaModFix/>
            </a:blip>
            <a:srcRect b="0" l="0" r="0" t="0"/>
            <a:stretch/>
          </p:blipFill>
          <p:spPr>
            <a:xfrm>
              <a:off x="1755647" y="1783080"/>
              <a:ext cx="658368" cy="530351"/>
            </a:xfrm>
            <a:prstGeom prst="rect">
              <a:avLst/>
            </a:prstGeom>
            <a:noFill/>
            <a:ln>
              <a:noFill/>
            </a:ln>
          </p:spPr>
        </p:pic>
      </p:grpSp>
      <p:sp>
        <p:nvSpPr>
          <p:cNvPr id="3526" name="Google Shape;3526;p124"/>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Good morning!</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0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Hoping you can help with a couple quick updates to the model:</a:t>
            </a:r>
            <a:endParaRPr b="0" i="0" sz="1400" u="none" cap="none" strike="noStrike">
              <a:solidFill>
                <a:srgbClr val="000000"/>
              </a:solidFill>
              <a:latin typeface="Calibri"/>
              <a:ea typeface="Calibri"/>
              <a:cs typeface="Calibri"/>
              <a:sym typeface="Calibri"/>
            </a:endParaRPr>
          </a:p>
          <a:p>
            <a:pPr indent="-342900" lvl="0" marL="525780" marR="289560" rtl="0" algn="l">
              <a:lnSpc>
                <a:spcPct val="101400"/>
              </a:lnSpc>
              <a:spcBef>
                <a:spcPts val="1200"/>
              </a:spcBef>
              <a:spcAft>
                <a:spcPts val="0"/>
              </a:spcAft>
              <a:buClr>
                <a:srgbClr val="000000"/>
              </a:buClr>
              <a:buSzPts val="1400"/>
              <a:buFont typeface="Calibri"/>
              <a:buAutoNum type="arabicParenR"/>
            </a:pPr>
            <a:r>
              <a:rPr b="0" i="0" lang="en-US" sz="1400" u="none" cap="none" strike="noStrike">
                <a:solidFill>
                  <a:srgbClr val="36394D"/>
                </a:solidFill>
                <a:latin typeface="Calibri"/>
                <a:ea typeface="Calibri"/>
                <a:cs typeface="Calibri"/>
                <a:sym typeface="Calibri"/>
              </a:rPr>
              <a:t>Ethan wants to make the month abbreviations ALL CAPS to  make them more readable in our reports.</a:t>
            </a:r>
            <a:endParaRPr b="0" i="0" sz="1400" u="none" cap="none" strike="noStrike">
              <a:solidFill>
                <a:srgbClr val="000000"/>
              </a:solidFill>
              <a:latin typeface="Calibri"/>
              <a:ea typeface="Calibri"/>
              <a:cs typeface="Calibri"/>
              <a:sym typeface="Calibri"/>
            </a:endParaRPr>
          </a:p>
          <a:p>
            <a:pPr indent="-342900" lvl="0" marL="525780" marR="372110" rtl="0" algn="l">
              <a:lnSpc>
                <a:spcPct val="100699"/>
              </a:lnSpc>
              <a:spcBef>
                <a:spcPts val="1115"/>
              </a:spcBef>
              <a:spcAft>
                <a:spcPts val="0"/>
              </a:spcAft>
              <a:buClr>
                <a:srgbClr val="000000"/>
              </a:buClr>
              <a:buSzPts val="1400"/>
              <a:buFont typeface="Calibri"/>
              <a:buAutoNum type="arabicParenR"/>
            </a:pPr>
            <a:r>
              <a:rPr b="0" i="0" lang="en-US" sz="1400" u="none" cap="none" strike="noStrike">
                <a:solidFill>
                  <a:srgbClr val="36394D"/>
                </a:solidFill>
                <a:latin typeface="Calibri"/>
                <a:ea typeface="Calibri"/>
                <a:cs typeface="Calibri"/>
                <a:sym typeface="Calibri"/>
              </a:rPr>
              <a:t>The product team asked us to break out the SKU category  into its own field, which we can define as any characters  before the first hyphen (“-”) in the ProductSKU column.</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2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Thanks, reach out with any questions!</a:t>
            </a:r>
            <a:endParaRPr b="0" i="0" sz="1400" u="none" cap="none" strike="noStrike">
              <a:solidFill>
                <a:srgbClr val="000000"/>
              </a:solidFill>
              <a:latin typeface="Calibri"/>
              <a:ea typeface="Calibri"/>
              <a:cs typeface="Calibri"/>
              <a:sym typeface="Calibri"/>
            </a:endParaRPr>
          </a:p>
        </p:txBody>
      </p:sp>
      <p:sp>
        <p:nvSpPr>
          <p:cNvPr id="3527" name="Google Shape;3527;p124"/>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28" name="Google Shape;3528;p124"/>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29" name="Google Shape;3529;p124"/>
          <p:cNvSpPr txBox="1"/>
          <p:nvPr/>
        </p:nvSpPr>
        <p:spPr>
          <a:xfrm>
            <a:off x="6660183" y="1455420"/>
            <a:ext cx="4835525" cy="2559685"/>
          </a:xfrm>
          <a:prstGeom prst="rect">
            <a:avLst/>
          </a:prstGeom>
          <a:noFill/>
          <a:ln>
            <a:noFill/>
          </a:ln>
        </p:spPr>
        <p:txBody>
          <a:bodyPr anchorCtr="0" anchor="t" bIns="0" lIns="0" spcFirstLastPara="1" rIns="0" wrap="square" tIns="12700">
            <a:spAutoFit/>
          </a:bodyPr>
          <a:lstStyle/>
          <a:p>
            <a:pPr indent="0" lvl="0" marL="0" marR="182245" rtl="0" algn="ctr">
              <a:lnSpc>
                <a:spcPct val="100000"/>
              </a:lnSpc>
              <a:spcBef>
                <a:spcPts val="0"/>
              </a:spcBef>
              <a:spcAft>
                <a:spcPts val="0"/>
              </a:spcAft>
              <a:buClr>
                <a:srgbClr val="404040"/>
              </a:buClr>
              <a:buSzPts val="2000"/>
              <a:buFont typeface="Calibri"/>
              <a:buNone/>
            </a:pPr>
            <a:r>
              <a:rPr b="1" i="1" lang="en-US" sz="2000" u="none" cap="none" strike="noStrike">
                <a:solidFill>
                  <a:srgbClr val="404040"/>
                </a:solidFill>
                <a:latin typeface="Calibri"/>
                <a:ea typeface="Calibri"/>
                <a:cs typeface="Calibri"/>
                <a:sym typeface="Calibri"/>
              </a:rPr>
              <a:t>Key Objectives</a:t>
            </a:r>
            <a:endParaRPr b="0" i="0" sz="2000" u="none" cap="none" strike="noStrike">
              <a:solidFill>
                <a:srgbClr val="000000"/>
              </a:solidFill>
              <a:latin typeface="Calibri"/>
              <a:ea typeface="Calibri"/>
              <a:cs typeface="Calibri"/>
              <a:sym typeface="Calibri"/>
            </a:endParaRPr>
          </a:p>
          <a:p>
            <a:pPr indent="-457200" lvl="0" marL="469900" marR="67945" rtl="0" algn="l">
              <a:lnSpc>
                <a:spcPct val="99400"/>
              </a:lnSpc>
              <a:spcBef>
                <a:spcPts val="1315"/>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Update the </a:t>
            </a:r>
            <a:r>
              <a:rPr b="1" i="0" lang="en-US" sz="1800" u="none" cap="none" strike="noStrike">
                <a:solidFill>
                  <a:srgbClr val="000000"/>
                </a:solidFill>
                <a:latin typeface="Calibri"/>
                <a:ea typeface="Calibri"/>
                <a:cs typeface="Calibri"/>
                <a:sym typeface="Calibri"/>
              </a:rPr>
              <a:t>Month Short </a:t>
            </a:r>
            <a:r>
              <a:rPr b="0" i="0" lang="en-US" sz="1800" u="none" cap="none" strike="noStrike">
                <a:solidFill>
                  <a:srgbClr val="000000"/>
                </a:solidFill>
                <a:latin typeface="Calibri"/>
                <a:ea typeface="Calibri"/>
                <a:cs typeface="Calibri"/>
                <a:sym typeface="Calibri"/>
              </a:rPr>
              <a:t>column in the  Calendar Lookup table to extract and capitalize  the first 3 characters of the month name</a:t>
            </a:r>
            <a:endParaRPr b="0" i="0" sz="1800" u="none" cap="none" strike="noStrike">
              <a:solidFill>
                <a:srgbClr val="000000"/>
              </a:solidFill>
              <a:latin typeface="Calibri"/>
              <a:ea typeface="Calibri"/>
              <a:cs typeface="Calibri"/>
              <a:sym typeface="Calibri"/>
            </a:endParaRPr>
          </a:p>
          <a:p>
            <a:pPr indent="-457200" lvl="0" marL="469900" marR="5080" rtl="0" algn="l">
              <a:lnSpc>
                <a:spcPct val="98500"/>
              </a:lnSpc>
              <a:spcBef>
                <a:spcPts val="1280"/>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Create a new column in the Product Lookup  table named </a:t>
            </a:r>
            <a:r>
              <a:rPr b="1" i="0" lang="en-US" sz="1800" u="none" cap="none" strike="noStrike">
                <a:solidFill>
                  <a:srgbClr val="000000"/>
                </a:solidFill>
                <a:latin typeface="Calibri"/>
                <a:ea typeface="Calibri"/>
                <a:cs typeface="Calibri"/>
                <a:sym typeface="Calibri"/>
              </a:rPr>
              <a:t>SKU Category</a:t>
            </a:r>
            <a:r>
              <a:rPr b="0" i="0" lang="en-US" sz="1800" u="none" cap="none" strike="noStrike">
                <a:solidFill>
                  <a:srgbClr val="000000"/>
                </a:solidFill>
                <a:latin typeface="Calibri"/>
                <a:ea typeface="Calibri"/>
                <a:cs typeface="Calibri"/>
                <a:sym typeface="Calibri"/>
              </a:rPr>
              <a:t>, to return any  number of characters before the first hyphen in  the ProductSKU column</a:t>
            </a:r>
            <a:endParaRPr b="0" i="0" sz="1800" u="none" cap="none" strike="noStrike">
              <a:solidFill>
                <a:srgbClr val="000000"/>
              </a:solidFill>
              <a:latin typeface="Calibri"/>
              <a:ea typeface="Calibri"/>
              <a:cs typeface="Calibri"/>
              <a:sym typeface="Calibri"/>
            </a:endParaRPr>
          </a:p>
        </p:txBody>
      </p:sp>
      <p:pic>
        <p:nvPicPr>
          <p:cNvPr id="3530" name="Google Shape;3530;p124"/>
          <p:cNvPicPr preferRelativeResize="0"/>
          <p:nvPr/>
        </p:nvPicPr>
        <p:blipFill rotWithShape="1">
          <a:blip r:embed="rId7">
            <a:alphaModFix/>
          </a:blip>
          <a:srcRect b="0" l="0" r="0" t="0"/>
          <a:stretch/>
        </p:blipFill>
        <p:spPr>
          <a:xfrm>
            <a:off x="841522" y="1836590"/>
            <a:ext cx="795134" cy="1033272"/>
          </a:xfrm>
          <a:prstGeom prst="rect">
            <a:avLst/>
          </a:prstGeom>
          <a:noFill/>
          <a:ln>
            <a:noFill/>
          </a:ln>
        </p:spPr>
      </p:pic>
      <p:grpSp>
        <p:nvGrpSpPr>
          <p:cNvPr id="3531" name="Google Shape;3531;p124"/>
          <p:cNvGrpSpPr/>
          <p:nvPr/>
        </p:nvGrpSpPr>
        <p:grpSpPr>
          <a:xfrm>
            <a:off x="11458578" y="174170"/>
            <a:ext cx="548640" cy="548640"/>
            <a:chOff x="11458578" y="174170"/>
            <a:chExt cx="548640" cy="548640"/>
          </a:xfrm>
        </p:grpSpPr>
        <p:sp>
          <p:nvSpPr>
            <p:cNvPr id="3532" name="Google Shape;3532;p124"/>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33" name="Google Shape;3533;p124"/>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534" name="Google Shape;3534;p124"/>
            <p:cNvPicPr preferRelativeResize="0"/>
            <p:nvPr/>
          </p:nvPicPr>
          <p:blipFill rotWithShape="1">
            <a:blip r:embed="rId8">
              <a:alphaModFix/>
            </a:blip>
            <a:srcRect b="0" l="0" r="0" t="0"/>
            <a:stretch/>
          </p:blipFill>
          <p:spPr>
            <a:xfrm>
              <a:off x="11536680" y="252984"/>
              <a:ext cx="387096" cy="387096"/>
            </a:xfrm>
            <a:prstGeom prst="rect">
              <a:avLst/>
            </a:prstGeom>
            <a:noFill/>
            <a:ln>
              <a:noFill/>
            </a:ln>
          </p:spPr>
        </p:pic>
      </p:grpSp>
      <p:sp>
        <p:nvSpPr>
          <p:cNvPr id="3535" name="Google Shape;3535;p124"/>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Clr>
                <a:schemeClr val="dk1"/>
              </a:buClr>
              <a:buSzPts val="2550"/>
              <a:buFont typeface="Calibri"/>
              <a:buNone/>
            </a:pPr>
            <a:r>
              <a:t/>
            </a:r>
            <a:endParaRPr b="0" i="0" sz="2550" u="none" cap="none" strike="noStrike">
              <a:solidFill>
                <a:srgbClr val="000000"/>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Clr>
                <a:srgbClr val="404040"/>
              </a:buClr>
              <a:buSzPts val="1600"/>
              <a:buFont typeface="Calibri"/>
              <a:buNone/>
            </a:pPr>
            <a:r>
              <a:rPr b="1" i="0" lang="en-US" sz="1600" u="none" cap="none" strike="noStrike">
                <a:solidFill>
                  <a:srgbClr val="404040"/>
                </a:solidFill>
                <a:latin typeface="Calibri"/>
                <a:ea typeface="Calibri"/>
                <a:cs typeface="Calibri"/>
                <a:sym typeface="Calibri"/>
              </a:rPr>
              <a:t>NEW MESSAGE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1750"/>
              <a:buFont typeface="Calibri"/>
              <a:buNone/>
            </a:pPr>
            <a:r>
              <a:t/>
            </a:r>
            <a:endParaRPr b="0" i="0" sz="1750" u="none" cap="none" strike="noStrike">
              <a:solidFill>
                <a:srgbClr val="000000"/>
              </a:solidFill>
              <a:latin typeface="Calibri"/>
              <a:ea typeface="Calibri"/>
              <a:cs typeface="Calibri"/>
              <a:sym typeface="Calibri"/>
            </a:endParaRPr>
          </a:p>
          <a:p>
            <a:pPr indent="0" lvl="0" marL="167767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From: </a:t>
            </a:r>
            <a:r>
              <a:rPr b="1" i="0" lang="en-US" sz="1400" u="none" cap="none" strike="noStrike">
                <a:solidFill>
                  <a:srgbClr val="404040"/>
                </a:solidFill>
                <a:latin typeface="Calibri"/>
                <a:ea typeface="Calibri"/>
                <a:cs typeface="Calibri"/>
                <a:sym typeface="Calibri"/>
              </a:rPr>
              <a:t>Dianne A. Xu </a:t>
            </a:r>
            <a:r>
              <a:rPr b="0" i="1" lang="en-US" sz="1400" u="none" cap="none" strike="noStrike">
                <a:solidFill>
                  <a:srgbClr val="404040"/>
                </a:solidFill>
                <a:latin typeface="Calibri"/>
                <a:ea typeface="Calibri"/>
                <a:cs typeface="Calibri"/>
                <a:sym typeface="Calibri"/>
              </a:rPr>
              <a:t>(Senior Analyst)</a:t>
            </a:r>
            <a:endParaRPr b="0" i="0" sz="1400" u="none" cap="none" strike="noStrike">
              <a:solidFill>
                <a:srgbClr val="000000"/>
              </a:solidFill>
              <a:latin typeface="Calibri"/>
              <a:ea typeface="Calibri"/>
              <a:cs typeface="Calibri"/>
              <a:sym typeface="Calibri"/>
            </a:endParaRPr>
          </a:p>
          <a:p>
            <a:pPr indent="0" lvl="0" marL="1677670" marR="0" rtl="0" algn="l">
              <a:lnSpc>
                <a:spcPct val="100000"/>
              </a:lnSpc>
              <a:spcBef>
                <a:spcPts val="6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Subject: </a:t>
            </a:r>
            <a:r>
              <a:rPr b="1" i="0" lang="en-US" sz="1400" u="none" cap="none" strike="noStrike">
                <a:solidFill>
                  <a:srgbClr val="404040"/>
                </a:solidFill>
                <a:latin typeface="Calibri"/>
                <a:ea typeface="Calibri"/>
                <a:cs typeface="Calibri"/>
                <a:sym typeface="Calibri"/>
              </a:rPr>
              <a:t>Couple random requests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39" name="Shape 3539"/>
        <p:cNvGrpSpPr/>
        <p:nvPr/>
      </p:nvGrpSpPr>
      <p:grpSpPr>
        <a:xfrm>
          <a:off x="0" y="0"/>
          <a:ext cx="0" cy="0"/>
          <a:chOff x="0" y="0"/>
          <a:chExt cx="0" cy="0"/>
        </a:xfrm>
      </p:grpSpPr>
      <p:sp>
        <p:nvSpPr>
          <p:cNvPr id="3540" name="Google Shape;3540;p125"/>
          <p:cNvSpPr txBox="1"/>
          <p:nvPr>
            <p:ph type="title"/>
          </p:nvPr>
        </p:nvSpPr>
        <p:spPr>
          <a:xfrm>
            <a:off x="4706334" y="242315"/>
            <a:ext cx="277939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SOLUTION</a:t>
            </a:r>
            <a:r>
              <a:rPr lang="en-US"/>
              <a:t>: TEXT</a:t>
            </a:r>
            <a:endParaRPr/>
          </a:p>
        </p:txBody>
      </p:sp>
      <p:pic>
        <p:nvPicPr>
          <p:cNvPr id="3541" name="Google Shape;3541;p125"/>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3542" name="Google Shape;3542;p125"/>
          <p:cNvGrpSpPr/>
          <p:nvPr/>
        </p:nvGrpSpPr>
        <p:grpSpPr>
          <a:xfrm>
            <a:off x="423672" y="1511807"/>
            <a:ext cx="5565648" cy="5148072"/>
            <a:chOff x="423672" y="1511807"/>
            <a:chExt cx="5565648" cy="5148072"/>
          </a:xfrm>
        </p:grpSpPr>
        <p:pic>
          <p:nvPicPr>
            <p:cNvPr id="3543" name="Google Shape;3543;p125"/>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3544" name="Google Shape;3544;p125"/>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545" name="Google Shape;3545;p125"/>
            <p:cNvPicPr preferRelativeResize="0"/>
            <p:nvPr/>
          </p:nvPicPr>
          <p:blipFill rotWithShape="1">
            <a:blip r:embed="rId5">
              <a:alphaModFix/>
            </a:blip>
            <a:srcRect b="0" l="0" r="0" t="0"/>
            <a:stretch/>
          </p:blipFill>
          <p:spPr>
            <a:xfrm>
              <a:off x="3913631" y="6141719"/>
              <a:ext cx="1822704" cy="350520"/>
            </a:xfrm>
            <a:prstGeom prst="rect">
              <a:avLst/>
            </a:prstGeom>
            <a:noFill/>
            <a:ln>
              <a:noFill/>
            </a:ln>
          </p:spPr>
        </p:pic>
        <p:sp>
          <p:nvSpPr>
            <p:cNvPr id="3546" name="Google Shape;3546;p125"/>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47" name="Google Shape;3547;p125"/>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548" name="Google Shape;3548;p125"/>
            <p:cNvPicPr preferRelativeResize="0"/>
            <p:nvPr/>
          </p:nvPicPr>
          <p:blipFill rotWithShape="1">
            <a:blip r:embed="rId6">
              <a:alphaModFix/>
            </a:blip>
            <a:srcRect b="0" l="0" r="0" t="0"/>
            <a:stretch/>
          </p:blipFill>
          <p:spPr>
            <a:xfrm>
              <a:off x="1755647" y="1783080"/>
              <a:ext cx="658368" cy="530351"/>
            </a:xfrm>
            <a:prstGeom prst="rect">
              <a:avLst/>
            </a:prstGeom>
            <a:noFill/>
            <a:ln>
              <a:noFill/>
            </a:ln>
          </p:spPr>
        </p:pic>
        <p:pic>
          <p:nvPicPr>
            <p:cNvPr id="3549" name="Google Shape;3549;p125"/>
            <p:cNvPicPr preferRelativeResize="0"/>
            <p:nvPr/>
          </p:nvPicPr>
          <p:blipFill rotWithShape="1">
            <a:blip r:embed="rId7">
              <a:alphaModFix/>
            </a:blip>
            <a:srcRect b="0" l="0" r="0" t="0"/>
            <a:stretch/>
          </p:blipFill>
          <p:spPr>
            <a:xfrm>
              <a:off x="841522" y="1836590"/>
              <a:ext cx="795134" cy="1033272"/>
            </a:xfrm>
            <a:prstGeom prst="rect">
              <a:avLst/>
            </a:prstGeom>
            <a:noFill/>
            <a:ln>
              <a:noFill/>
            </a:ln>
          </p:spPr>
        </p:pic>
      </p:grpSp>
      <p:sp>
        <p:nvSpPr>
          <p:cNvPr id="3550" name="Google Shape;3550;p125"/>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404040"/>
              </a:buClr>
              <a:buSzPts val="2000"/>
              <a:buFont typeface="Calibri"/>
              <a:buNone/>
            </a:pPr>
            <a:r>
              <a:rPr b="1" i="1" lang="en-US" sz="2000" u="none" cap="none" strike="noStrike">
                <a:solidFill>
                  <a:srgbClr val="404040"/>
                </a:solidFill>
                <a:latin typeface="Calibri"/>
                <a:ea typeface="Calibri"/>
                <a:cs typeface="Calibri"/>
                <a:sym typeface="Calibri"/>
              </a:rPr>
              <a:t>Solution Preview</a:t>
            </a:r>
            <a:endParaRPr b="0" i="0" sz="2000" u="none" cap="none" strike="noStrike">
              <a:solidFill>
                <a:srgbClr val="000000"/>
              </a:solidFill>
              <a:latin typeface="Calibri"/>
              <a:ea typeface="Calibri"/>
              <a:cs typeface="Calibri"/>
              <a:sym typeface="Calibri"/>
            </a:endParaRPr>
          </a:p>
        </p:txBody>
      </p:sp>
      <p:sp>
        <p:nvSpPr>
          <p:cNvPr id="3551" name="Google Shape;3551;p125"/>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52" name="Google Shape;3552;p125"/>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553" name="Google Shape;3553;p125"/>
          <p:cNvGrpSpPr/>
          <p:nvPr/>
        </p:nvGrpSpPr>
        <p:grpSpPr>
          <a:xfrm>
            <a:off x="7245095" y="3831335"/>
            <a:ext cx="3493007" cy="2142744"/>
            <a:chOff x="7245095" y="3831335"/>
            <a:chExt cx="3493007" cy="2142744"/>
          </a:xfrm>
        </p:grpSpPr>
        <p:pic>
          <p:nvPicPr>
            <p:cNvPr id="3554" name="Google Shape;3554;p125"/>
            <p:cNvPicPr preferRelativeResize="0"/>
            <p:nvPr/>
          </p:nvPicPr>
          <p:blipFill rotWithShape="1">
            <a:blip r:embed="rId8">
              <a:alphaModFix/>
            </a:blip>
            <a:srcRect b="0" l="0" r="0" t="0"/>
            <a:stretch/>
          </p:blipFill>
          <p:spPr>
            <a:xfrm>
              <a:off x="7245095" y="3831335"/>
              <a:ext cx="3493007" cy="2142744"/>
            </a:xfrm>
            <a:prstGeom prst="rect">
              <a:avLst/>
            </a:prstGeom>
            <a:noFill/>
            <a:ln>
              <a:noFill/>
            </a:ln>
          </p:spPr>
        </p:pic>
        <p:pic>
          <p:nvPicPr>
            <p:cNvPr id="3555" name="Google Shape;3555;p125"/>
            <p:cNvPicPr preferRelativeResize="0"/>
            <p:nvPr/>
          </p:nvPicPr>
          <p:blipFill rotWithShape="1">
            <a:blip r:embed="rId9">
              <a:alphaModFix/>
            </a:blip>
            <a:srcRect b="0" l="0" r="0" t="0"/>
            <a:stretch/>
          </p:blipFill>
          <p:spPr>
            <a:xfrm>
              <a:off x="7271132" y="3857188"/>
              <a:ext cx="3386838" cy="2037131"/>
            </a:xfrm>
            <a:prstGeom prst="rect">
              <a:avLst/>
            </a:prstGeom>
            <a:noFill/>
            <a:ln>
              <a:noFill/>
            </a:ln>
          </p:spPr>
        </p:pic>
      </p:grpSp>
      <p:grpSp>
        <p:nvGrpSpPr>
          <p:cNvPr id="3556" name="Google Shape;3556;p125"/>
          <p:cNvGrpSpPr/>
          <p:nvPr/>
        </p:nvGrpSpPr>
        <p:grpSpPr>
          <a:xfrm>
            <a:off x="7245095" y="1962911"/>
            <a:ext cx="3493007" cy="1652016"/>
            <a:chOff x="7245095" y="1962911"/>
            <a:chExt cx="3493007" cy="1652016"/>
          </a:xfrm>
        </p:grpSpPr>
        <p:pic>
          <p:nvPicPr>
            <p:cNvPr id="3557" name="Google Shape;3557;p125"/>
            <p:cNvPicPr preferRelativeResize="0"/>
            <p:nvPr/>
          </p:nvPicPr>
          <p:blipFill rotWithShape="1">
            <a:blip r:embed="rId10">
              <a:alphaModFix/>
            </a:blip>
            <a:srcRect b="0" l="0" r="0" t="0"/>
            <a:stretch/>
          </p:blipFill>
          <p:spPr>
            <a:xfrm>
              <a:off x="7245095" y="1962911"/>
              <a:ext cx="3493007" cy="1652016"/>
            </a:xfrm>
            <a:prstGeom prst="rect">
              <a:avLst/>
            </a:prstGeom>
            <a:noFill/>
            <a:ln>
              <a:noFill/>
            </a:ln>
          </p:spPr>
        </p:pic>
        <p:pic>
          <p:nvPicPr>
            <p:cNvPr id="3558" name="Google Shape;3558;p125"/>
            <p:cNvPicPr preferRelativeResize="0"/>
            <p:nvPr/>
          </p:nvPicPr>
          <p:blipFill rotWithShape="1">
            <a:blip r:embed="rId11">
              <a:alphaModFix/>
            </a:blip>
            <a:srcRect b="0" l="0" r="0" t="0"/>
            <a:stretch/>
          </p:blipFill>
          <p:spPr>
            <a:xfrm>
              <a:off x="7271133" y="1987005"/>
              <a:ext cx="3386837" cy="1549062"/>
            </a:xfrm>
            <a:prstGeom prst="rect">
              <a:avLst/>
            </a:prstGeom>
            <a:noFill/>
            <a:ln>
              <a:noFill/>
            </a:ln>
          </p:spPr>
        </p:pic>
      </p:grpSp>
      <p:grpSp>
        <p:nvGrpSpPr>
          <p:cNvPr id="3559" name="Google Shape;3559;p125"/>
          <p:cNvGrpSpPr/>
          <p:nvPr/>
        </p:nvGrpSpPr>
        <p:grpSpPr>
          <a:xfrm>
            <a:off x="11458578" y="174170"/>
            <a:ext cx="548640" cy="548640"/>
            <a:chOff x="11458578" y="174170"/>
            <a:chExt cx="548640" cy="548640"/>
          </a:xfrm>
        </p:grpSpPr>
        <p:sp>
          <p:nvSpPr>
            <p:cNvPr id="3560" name="Google Shape;3560;p125"/>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61" name="Google Shape;3561;p125"/>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562" name="Google Shape;3562;p125"/>
            <p:cNvPicPr preferRelativeResize="0"/>
            <p:nvPr/>
          </p:nvPicPr>
          <p:blipFill rotWithShape="1">
            <a:blip r:embed="rId12">
              <a:alphaModFix/>
            </a:blip>
            <a:srcRect b="0" l="0" r="0" t="0"/>
            <a:stretch/>
          </p:blipFill>
          <p:spPr>
            <a:xfrm>
              <a:off x="11536680" y="252984"/>
              <a:ext cx="387096" cy="387096"/>
            </a:xfrm>
            <a:prstGeom prst="rect">
              <a:avLst/>
            </a:prstGeom>
            <a:noFill/>
            <a:ln>
              <a:noFill/>
            </a:ln>
          </p:spPr>
        </p:pic>
      </p:grpSp>
      <p:sp>
        <p:nvSpPr>
          <p:cNvPr id="3563" name="Google Shape;3563;p125"/>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Clr>
                <a:schemeClr val="dk1"/>
              </a:buClr>
              <a:buSzPts val="2550"/>
              <a:buFont typeface="Calibri"/>
              <a:buNone/>
            </a:pPr>
            <a:r>
              <a:t/>
            </a:r>
            <a:endParaRPr b="0" i="0" sz="2550" u="none" cap="none" strike="noStrike">
              <a:solidFill>
                <a:srgbClr val="000000"/>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Clr>
                <a:srgbClr val="404040"/>
              </a:buClr>
              <a:buSzPts val="1600"/>
              <a:buFont typeface="Calibri"/>
              <a:buNone/>
            </a:pPr>
            <a:r>
              <a:rPr b="1" i="0" lang="en-US" sz="1600" u="none" cap="none" strike="noStrike">
                <a:solidFill>
                  <a:srgbClr val="404040"/>
                </a:solidFill>
                <a:latin typeface="Calibri"/>
                <a:ea typeface="Calibri"/>
                <a:cs typeface="Calibri"/>
                <a:sym typeface="Calibri"/>
              </a:rPr>
              <a:t>NEW MESSAGE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1750"/>
              <a:buFont typeface="Calibri"/>
              <a:buNone/>
            </a:pPr>
            <a:r>
              <a:t/>
            </a:r>
            <a:endParaRPr b="0" i="0" sz="1750" u="none" cap="none" strike="noStrike">
              <a:solidFill>
                <a:srgbClr val="000000"/>
              </a:solidFill>
              <a:latin typeface="Calibri"/>
              <a:ea typeface="Calibri"/>
              <a:cs typeface="Calibri"/>
              <a:sym typeface="Calibri"/>
            </a:endParaRPr>
          </a:p>
          <a:p>
            <a:pPr indent="0" lvl="0" marL="167767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From: </a:t>
            </a:r>
            <a:r>
              <a:rPr b="1" i="0" lang="en-US" sz="1400" u="none" cap="none" strike="noStrike">
                <a:solidFill>
                  <a:srgbClr val="404040"/>
                </a:solidFill>
                <a:latin typeface="Calibri"/>
                <a:ea typeface="Calibri"/>
                <a:cs typeface="Calibri"/>
                <a:sym typeface="Calibri"/>
              </a:rPr>
              <a:t>Dianne A. Xu </a:t>
            </a:r>
            <a:r>
              <a:rPr b="0" i="1" lang="en-US" sz="1400" u="none" cap="none" strike="noStrike">
                <a:solidFill>
                  <a:srgbClr val="404040"/>
                </a:solidFill>
                <a:latin typeface="Calibri"/>
                <a:ea typeface="Calibri"/>
                <a:cs typeface="Calibri"/>
                <a:sym typeface="Calibri"/>
              </a:rPr>
              <a:t>(Senior Analyst)</a:t>
            </a:r>
            <a:endParaRPr b="0" i="0" sz="1400" u="none" cap="none" strike="noStrike">
              <a:solidFill>
                <a:srgbClr val="000000"/>
              </a:solidFill>
              <a:latin typeface="Calibri"/>
              <a:ea typeface="Calibri"/>
              <a:cs typeface="Calibri"/>
              <a:sym typeface="Calibri"/>
            </a:endParaRPr>
          </a:p>
          <a:p>
            <a:pPr indent="0" lvl="0" marL="1677670" marR="0" rtl="0" algn="l">
              <a:lnSpc>
                <a:spcPct val="100000"/>
              </a:lnSpc>
              <a:spcBef>
                <a:spcPts val="6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Subject: </a:t>
            </a:r>
            <a:r>
              <a:rPr b="1" i="0" lang="en-US" sz="1400" u="none" cap="none" strike="noStrike">
                <a:solidFill>
                  <a:srgbClr val="404040"/>
                </a:solidFill>
                <a:latin typeface="Calibri"/>
                <a:ea typeface="Calibri"/>
                <a:cs typeface="Calibri"/>
                <a:sym typeface="Calibri"/>
              </a:rPr>
              <a:t>Couple random requests</a:t>
            </a:r>
            <a:endParaRPr b="0" i="0" sz="1400" u="none" cap="none" strike="noStrike">
              <a:solidFill>
                <a:srgbClr val="000000"/>
              </a:solidFill>
              <a:latin typeface="Calibri"/>
              <a:ea typeface="Calibri"/>
              <a:cs typeface="Calibri"/>
              <a:sym typeface="Calibri"/>
            </a:endParaRPr>
          </a:p>
        </p:txBody>
      </p:sp>
      <p:sp>
        <p:nvSpPr>
          <p:cNvPr id="3564" name="Google Shape;3564;p125"/>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Good morning!</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0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Hoping you can help with a couple quick updates to the model:</a:t>
            </a:r>
            <a:endParaRPr b="0" i="0" sz="1400" u="none" cap="none" strike="noStrike">
              <a:solidFill>
                <a:srgbClr val="000000"/>
              </a:solidFill>
              <a:latin typeface="Calibri"/>
              <a:ea typeface="Calibri"/>
              <a:cs typeface="Calibri"/>
              <a:sym typeface="Calibri"/>
            </a:endParaRPr>
          </a:p>
          <a:p>
            <a:pPr indent="-342900" lvl="0" marL="525780" marR="289560" rtl="0" algn="l">
              <a:lnSpc>
                <a:spcPct val="101400"/>
              </a:lnSpc>
              <a:spcBef>
                <a:spcPts val="1200"/>
              </a:spcBef>
              <a:spcAft>
                <a:spcPts val="0"/>
              </a:spcAft>
              <a:buClr>
                <a:srgbClr val="000000"/>
              </a:buClr>
              <a:buSzPts val="1400"/>
              <a:buFont typeface="Calibri"/>
              <a:buAutoNum type="arabicParenR"/>
            </a:pPr>
            <a:r>
              <a:rPr b="0" i="0" lang="en-US" sz="1400" u="none" cap="none" strike="noStrike">
                <a:solidFill>
                  <a:srgbClr val="36394D"/>
                </a:solidFill>
                <a:latin typeface="Calibri"/>
                <a:ea typeface="Calibri"/>
                <a:cs typeface="Calibri"/>
                <a:sym typeface="Calibri"/>
              </a:rPr>
              <a:t>Ethan wants to make the month abbreviations ALL CAPS to  make them more readable in our reports.</a:t>
            </a:r>
            <a:endParaRPr b="0" i="0" sz="1400" u="none" cap="none" strike="noStrike">
              <a:solidFill>
                <a:srgbClr val="000000"/>
              </a:solidFill>
              <a:latin typeface="Calibri"/>
              <a:ea typeface="Calibri"/>
              <a:cs typeface="Calibri"/>
              <a:sym typeface="Calibri"/>
            </a:endParaRPr>
          </a:p>
          <a:p>
            <a:pPr indent="-342900" lvl="0" marL="525780" marR="372110" rtl="0" algn="l">
              <a:lnSpc>
                <a:spcPct val="100699"/>
              </a:lnSpc>
              <a:spcBef>
                <a:spcPts val="1115"/>
              </a:spcBef>
              <a:spcAft>
                <a:spcPts val="0"/>
              </a:spcAft>
              <a:buClr>
                <a:srgbClr val="000000"/>
              </a:buClr>
              <a:buSzPts val="1400"/>
              <a:buFont typeface="Calibri"/>
              <a:buAutoNum type="arabicParenR"/>
            </a:pPr>
            <a:r>
              <a:rPr b="0" i="0" lang="en-US" sz="1400" u="none" cap="none" strike="noStrike">
                <a:solidFill>
                  <a:srgbClr val="36394D"/>
                </a:solidFill>
                <a:latin typeface="Calibri"/>
                <a:ea typeface="Calibri"/>
                <a:cs typeface="Calibri"/>
                <a:sym typeface="Calibri"/>
              </a:rPr>
              <a:t>The product team asked us to break out the SKU category  into its own field, which we can define as any characters  before the first hyphen (“-”) in the ProductSKU column.</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2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Thanks, reach out with any questions!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68" name="Shape 3568"/>
        <p:cNvGrpSpPr/>
        <p:nvPr/>
      </p:nvGrpSpPr>
      <p:grpSpPr>
        <a:xfrm>
          <a:off x="0" y="0"/>
          <a:ext cx="0" cy="0"/>
          <a:chOff x="0" y="0"/>
          <a:chExt cx="0" cy="0"/>
        </a:xfrm>
      </p:grpSpPr>
      <p:sp>
        <p:nvSpPr>
          <p:cNvPr id="3569" name="Google Shape;3569;p126"/>
          <p:cNvSpPr txBox="1"/>
          <p:nvPr/>
        </p:nvSpPr>
        <p:spPr>
          <a:xfrm>
            <a:off x="6911201" y="3024123"/>
            <a:ext cx="423608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HOUR/MINUTE/SECOND</a:t>
            </a:r>
            <a:r>
              <a:rPr b="0" i="0" lang="en-US" sz="2200" u="none" cap="none" strike="noStrike">
                <a:solidFill>
                  <a:srgbClr val="262626"/>
                </a:solidFill>
                <a:latin typeface="Calibri"/>
                <a:ea typeface="Calibri"/>
                <a:cs typeface="Calibri"/>
                <a:sym typeface="Calibri"/>
              </a:rPr>
              <a:t>(Datetime)</a:t>
            </a:r>
            <a:endParaRPr b="0" i="0" sz="2200" u="none" cap="none" strike="noStrike">
              <a:solidFill>
                <a:srgbClr val="000000"/>
              </a:solidFill>
              <a:latin typeface="Calibri"/>
              <a:ea typeface="Calibri"/>
              <a:cs typeface="Calibri"/>
              <a:sym typeface="Calibri"/>
            </a:endParaRPr>
          </a:p>
        </p:txBody>
      </p:sp>
      <p:pic>
        <p:nvPicPr>
          <p:cNvPr id="3570" name="Google Shape;3570;p126"/>
          <p:cNvPicPr preferRelativeResize="0"/>
          <p:nvPr/>
        </p:nvPicPr>
        <p:blipFill rotWithShape="1">
          <a:blip r:embed="rId3">
            <a:alphaModFix/>
          </a:blip>
          <a:srcRect b="0" l="0" r="0" t="0"/>
          <a:stretch/>
        </p:blipFill>
        <p:spPr>
          <a:xfrm>
            <a:off x="381000" y="2846832"/>
            <a:ext cx="2688336" cy="758951"/>
          </a:xfrm>
          <a:prstGeom prst="rect">
            <a:avLst/>
          </a:prstGeom>
          <a:noFill/>
          <a:ln>
            <a:noFill/>
          </a:ln>
        </p:spPr>
      </p:pic>
      <p:sp>
        <p:nvSpPr>
          <p:cNvPr id="3571" name="Google Shape;3571;p126"/>
          <p:cNvSpPr txBox="1"/>
          <p:nvPr/>
        </p:nvSpPr>
        <p:spPr>
          <a:xfrm>
            <a:off x="758035" y="2865628"/>
            <a:ext cx="1931670" cy="690245"/>
          </a:xfrm>
          <a:prstGeom prst="rect">
            <a:avLst/>
          </a:prstGeom>
          <a:noFill/>
          <a:ln>
            <a:noFill/>
          </a:ln>
        </p:spPr>
        <p:txBody>
          <a:bodyPr anchorCtr="0" anchor="t" bIns="0" lIns="0" spcFirstLastPara="1" rIns="0" wrap="square" tIns="28575">
            <a:spAutoFit/>
          </a:bodyPr>
          <a:lstStyle/>
          <a:p>
            <a:pPr indent="-474345" lvl="0" marL="486409" marR="5080" rtl="0" algn="l">
              <a:lnSpc>
                <a:spcPct val="117727"/>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HOUR/MINUTE/  SECOND</a:t>
            </a:r>
            <a:endParaRPr b="0" i="0" sz="2200" u="none" cap="none" strike="noStrike">
              <a:solidFill>
                <a:srgbClr val="000000"/>
              </a:solidFill>
              <a:latin typeface="Calibri"/>
              <a:ea typeface="Calibri"/>
              <a:cs typeface="Calibri"/>
              <a:sym typeface="Calibri"/>
            </a:endParaRPr>
          </a:p>
        </p:txBody>
      </p:sp>
      <p:pic>
        <p:nvPicPr>
          <p:cNvPr id="3572" name="Google Shape;3572;p126"/>
          <p:cNvPicPr preferRelativeResize="0"/>
          <p:nvPr/>
        </p:nvPicPr>
        <p:blipFill rotWithShape="1">
          <a:blip r:embed="rId4">
            <a:alphaModFix/>
          </a:blip>
          <a:srcRect b="0" l="0" r="0" t="0"/>
          <a:stretch/>
        </p:blipFill>
        <p:spPr>
          <a:xfrm>
            <a:off x="3160776" y="2843783"/>
            <a:ext cx="3660648" cy="755903"/>
          </a:xfrm>
          <a:prstGeom prst="rect">
            <a:avLst/>
          </a:prstGeom>
          <a:noFill/>
          <a:ln>
            <a:noFill/>
          </a:ln>
        </p:spPr>
      </p:pic>
      <p:sp>
        <p:nvSpPr>
          <p:cNvPr id="3573" name="Google Shape;3573;p126"/>
          <p:cNvSpPr txBox="1"/>
          <p:nvPr/>
        </p:nvSpPr>
        <p:spPr>
          <a:xfrm>
            <a:off x="3471673" y="2982467"/>
            <a:ext cx="3039110" cy="455295"/>
          </a:xfrm>
          <a:prstGeom prst="rect">
            <a:avLst/>
          </a:prstGeom>
          <a:noFill/>
          <a:ln>
            <a:noFill/>
          </a:ln>
        </p:spPr>
        <p:txBody>
          <a:bodyPr anchorCtr="0" anchor="t" bIns="0" lIns="0" spcFirstLastPara="1" rIns="0" wrap="square" tIns="9525">
            <a:spAutoFit/>
          </a:bodyPr>
          <a:lstStyle/>
          <a:p>
            <a:pPr indent="-82550" lvl="0" marL="94615" marR="5080" rtl="0" algn="l">
              <a:lnSpc>
                <a:spcPct val="1014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Returns the hour (0-23), minute (0-59), or  second (0-59) of a given datetime value</a:t>
            </a:r>
            <a:endParaRPr b="0" i="0" sz="1400" u="none" cap="none" strike="noStrike">
              <a:solidFill>
                <a:srgbClr val="000000"/>
              </a:solidFill>
              <a:latin typeface="Calibri"/>
              <a:ea typeface="Calibri"/>
              <a:cs typeface="Calibri"/>
              <a:sym typeface="Calibri"/>
            </a:endParaRPr>
          </a:p>
        </p:txBody>
      </p:sp>
      <p:pic>
        <p:nvPicPr>
          <p:cNvPr id="3574" name="Google Shape;3574;p126"/>
          <p:cNvPicPr preferRelativeResize="0"/>
          <p:nvPr/>
        </p:nvPicPr>
        <p:blipFill rotWithShape="1">
          <a:blip r:embed="rId5">
            <a:alphaModFix/>
          </a:blip>
          <a:srcRect b="0" l="0" r="0" t="0"/>
          <a:stretch/>
        </p:blipFill>
        <p:spPr>
          <a:xfrm>
            <a:off x="381000" y="3810000"/>
            <a:ext cx="2688336" cy="743712"/>
          </a:xfrm>
          <a:prstGeom prst="rect">
            <a:avLst/>
          </a:prstGeom>
          <a:noFill/>
          <a:ln>
            <a:noFill/>
          </a:ln>
        </p:spPr>
      </p:pic>
      <p:sp>
        <p:nvSpPr>
          <p:cNvPr id="3575" name="Google Shape;3575;p126"/>
          <p:cNvSpPr txBox="1"/>
          <p:nvPr/>
        </p:nvSpPr>
        <p:spPr>
          <a:xfrm>
            <a:off x="1066007" y="3822700"/>
            <a:ext cx="1315720" cy="690245"/>
          </a:xfrm>
          <a:prstGeom prst="rect">
            <a:avLst/>
          </a:prstGeom>
          <a:noFill/>
          <a:ln>
            <a:noFill/>
          </a:ln>
        </p:spPr>
        <p:txBody>
          <a:bodyPr anchorCtr="0" anchor="t" bIns="0" lIns="0" spcFirstLastPara="1" rIns="0" wrap="square" tIns="28575">
            <a:spAutoFit/>
          </a:bodyPr>
          <a:lstStyle/>
          <a:p>
            <a:pPr indent="23494" lvl="0" marL="12700" marR="5080" rtl="0" algn="l">
              <a:lnSpc>
                <a:spcPct val="117727"/>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WEEKDAY/  WEEKNUM</a:t>
            </a:r>
            <a:endParaRPr b="0" i="0" sz="2200" u="none" cap="none" strike="noStrike">
              <a:solidFill>
                <a:srgbClr val="000000"/>
              </a:solidFill>
              <a:latin typeface="Calibri"/>
              <a:ea typeface="Calibri"/>
              <a:cs typeface="Calibri"/>
              <a:sym typeface="Calibri"/>
            </a:endParaRPr>
          </a:p>
        </p:txBody>
      </p:sp>
      <p:pic>
        <p:nvPicPr>
          <p:cNvPr id="3576" name="Google Shape;3576;p126"/>
          <p:cNvPicPr preferRelativeResize="0"/>
          <p:nvPr/>
        </p:nvPicPr>
        <p:blipFill rotWithShape="1">
          <a:blip r:embed="rId6">
            <a:alphaModFix/>
          </a:blip>
          <a:srcRect b="0" l="0" r="0" t="0"/>
          <a:stretch/>
        </p:blipFill>
        <p:spPr>
          <a:xfrm>
            <a:off x="390143" y="1898904"/>
            <a:ext cx="2688336" cy="743712"/>
          </a:xfrm>
          <a:prstGeom prst="rect">
            <a:avLst/>
          </a:prstGeom>
          <a:noFill/>
          <a:ln>
            <a:noFill/>
          </a:ln>
        </p:spPr>
      </p:pic>
      <p:sp>
        <p:nvSpPr>
          <p:cNvPr id="3577" name="Google Shape;3577;p126"/>
          <p:cNvSpPr txBox="1"/>
          <p:nvPr/>
        </p:nvSpPr>
        <p:spPr>
          <a:xfrm>
            <a:off x="610585" y="2076196"/>
            <a:ext cx="224663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DAY/MONTH/YEAR</a:t>
            </a:r>
            <a:endParaRPr b="0" i="0" sz="2200" u="none" cap="none" strike="noStrike">
              <a:solidFill>
                <a:srgbClr val="000000"/>
              </a:solidFill>
              <a:latin typeface="Calibri"/>
              <a:ea typeface="Calibri"/>
              <a:cs typeface="Calibri"/>
              <a:sym typeface="Calibri"/>
            </a:endParaRPr>
          </a:p>
        </p:txBody>
      </p:sp>
      <p:pic>
        <p:nvPicPr>
          <p:cNvPr id="3578" name="Google Shape;3578;p126"/>
          <p:cNvPicPr preferRelativeResize="0"/>
          <p:nvPr/>
        </p:nvPicPr>
        <p:blipFill rotWithShape="1">
          <a:blip r:embed="rId7">
            <a:alphaModFix/>
          </a:blip>
          <a:srcRect b="0" l="0" r="0" t="0"/>
          <a:stretch/>
        </p:blipFill>
        <p:spPr>
          <a:xfrm>
            <a:off x="381000" y="1182624"/>
            <a:ext cx="2688336" cy="512063"/>
          </a:xfrm>
          <a:prstGeom prst="rect">
            <a:avLst/>
          </a:prstGeom>
          <a:noFill/>
          <a:ln>
            <a:noFill/>
          </a:ln>
        </p:spPr>
      </p:pic>
      <p:sp>
        <p:nvSpPr>
          <p:cNvPr id="3579" name="Google Shape;3579;p126"/>
          <p:cNvSpPr txBox="1"/>
          <p:nvPr/>
        </p:nvSpPr>
        <p:spPr>
          <a:xfrm>
            <a:off x="958025" y="1244091"/>
            <a:ext cx="153162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TODAY/NOW</a:t>
            </a:r>
            <a:endParaRPr b="0" i="0" sz="2200" u="none" cap="none" strike="noStrike">
              <a:solidFill>
                <a:srgbClr val="000000"/>
              </a:solidFill>
              <a:latin typeface="Calibri"/>
              <a:ea typeface="Calibri"/>
              <a:cs typeface="Calibri"/>
              <a:sym typeface="Calibri"/>
            </a:endParaRPr>
          </a:p>
        </p:txBody>
      </p:sp>
      <p:pic>
        <p:nvPicPr>
          <p:cNvPr id="3580" name="Google Shape;3580;p126"/>
          <p:cNvPicPr preferRelativeResize="0"/>
          <p:nvPr/>
        </p:nvPicPr>
        <p:blipFill rotWithShape="1">
          <a:blip r:embed="rId8">
            <a:alphaModFix/>
          </a:blip>
          <a:srcRect b="0" l="0" r="0" t="0"/>
          <a:stretch/>
        </p:blipFill>
        <p:spPr>
          <a:xfrm>
            <a:off x="3160776" y="3806952"/>
            <a:ext cx="3660648" cy="743712"/>
          </a:xfrm>
          <a:prstGeom prst="rect">
            <a:avLst/>
          </a:prstGeom>
          <a:noFill/>
          <a:ln>
            <a:noFill/>
          </a:ln>
        </p:spPr>
      </p:pic>
      <p:sp>
        <p:nvSpPr>
          <p:cNvPr id="3581" name="Google Shape;3581;p126"/>
          <p:cNvSpPr txBox="1"/>
          <p:nvPr/>
        </p:nvSpPr>
        <p:spPr>
          <a:xfrm>
            <a:off x="3299364" y="3939540"/>
            <a:ext cx="3385185" cy="455295"/>
          </a:xfrm>
          <a:prstGeom prst="rect">
            <a:avLst/>
          </a:prstGeom>
          <a:noFill/>
          <a:ln>
            <a:noFill/>
          </a:ln>
        </p:spPr>
        <p:txBody>
          <a:bodyPr anchorCtr="0" anchor="t" bIns="0" lIns="0" spcFirstLastPara="1" rIns="0" wrap="square" tIns="9525">
            <a:spAutoFit/>
          </a:bodyPr>
          <a:lstStyle/>
          <a:p>
            <a:pPr indent="-292735" lvl="0" marL="304800" marR="5080" rtl="0" algn="l">
              <a:lnSpc>
                <a:spcPct val="1014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Returns a weekday number from 1 (Sunday) to  7 (Saturday), or the week # of the year</a:t>
            </a:r>
            <a:endParaRPr b="0" i="0" sz="1400" u="none" cap="none" strike="noStrike">
              <a:solidFill>
                <a:srgbClr val="000000"/>
              </a:solidFill>
              <a:latin typeface="Calibri"/>
              <a:ea typeface="Calibri"/>
              <a:cs typeface="Calibri"/>
              <a:sym typeface="Calibri"/>
            </a:endParaRPr>
          </a:p>
        </p:txBody>
      </p:sp>
      <p:sp>
        <p:nvSpPr>
          <p:cNvPr id="3582" name="Google Shape;3582;p126"/>
          <p:cNvSpPr txBox="1"/>
          <p:nvPr/>
        </p:nvSpPr>
        <p:spPr>
          <a:xfrm>
            <a:off x="6911201" y="3978148"/>
            <a:ext cx="494601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WEEKDAY/WEEKNUM</a:t>
            </a:r>
            <a:r>
              <a:rPr b="0" i="0" lang="en-US" sz="2200" u="none" cap="none" strike="noStrike">
                <a:solidFill>
                  <a:srgbClr val="262626"/>
                </a:solidFill>
                <a:latin typeface="Calibri"/>
                <a:ea typeface="Calibri"/>
                <a:cs typeface="Calibri"/>
                <a:sym typeface="Calibri"/>
              </a:rPr>
              <a:t>(Date, </a:t>
            </a:r>
            <a:r>
              <a:rPr b="0" i="1" lang="en-US" sz="2200" u="none" cap="none" strike="noStrike">
                <a:solidFill>
                  <a:srgbClr val="A6A6A6"/>
                </a:solidFill>
                <a:latin typeface="Calibri"/>
                <a:ea typeface="Calibri"/>
                <a:cs typeface="Calibri"/>
                <a:sym typeface="Calibri"/>
              </a:rPr>
              <a:t>[ReturnType]</a:t>
            </a:r>
            <a:r>
              <a:rPr b="0" i="0" lang="en-US" sz="2200" u="none" cap="none" strike="noStrike">
                <a:solidFill>
                  <a:srgbClr val="262626"/>
                </a:solidFill>
                <a:latin typeface="Calibri"/>
                <a:ea typeface="Calibri"/>
                <a:cs typeface="Calibri"/>
                <a:sym typeface="Calibri"/>
              </a:rPr>
              <a:t>)</a:t>
            </a:r>
            <a:endParaRPr b="0" i="0" sz="2200" u="none" cap="none" strike="noStrike">
              <a:solidFill>
                <a:srgbClr val="000000"/>
              </a:solidFill>
              <a:latin typeface="Calibri"/>
              <a:ea typeface="Calibri"/>
              <a:cs typeface="Calibri"/>
              <a:sym typeface="Calibri"/>
            </a:endParaRPr>
          </a:p>
        </p:txBody>
      </p:sp>
      <p:pic>
        <p:nvPicPr>
          <p:cNvPr id="3583" name="Google Shape;3583;p126"/>
          <p:cNvPicPr preferRelativeResize="0"/>
          <p:nvPr/>
        </p:nvPicPr>
        <p:blipFill rotWithShape="1">
          <a:blip r:embed="rId9">
            <a:alphaModFix/>
          </a:blip>
          <a:srcRect b="0" l="0" r="0" t="0"/>
          <a:stretch/>
        </p:blipFill>
        <p:spPr>
          <a:xfrm>
            <a:off x="3169920" y="1892807"/>
            <a:ext cx="3660648" cy="743712"/>
          </a:xfrm>
          <a:prstGeom prst="rect">
            <a:avLst/>
          </a:prstGeom>
          <a:noFill/>
          <a:ln>
            <a:noFill/>
          </a:ln>
        </p:spPr>
      </p:pic>
      <p:sp>
        <p:nvSpPr>
          <p:cNvPr id="3584" name="Google Shape;3584;p126"/>
          <p:cNvSpPr txBox="1"/>
          <p:nvPr/>
        </p:nvSpPr>
        <p:spPr>
          <a:xfrm>
            <a:off x="3309715" y="2025396"/>
            <a:ext cx="3382645" cy="455295"/>
          </a:xfrm>
          <a:prstGeom prst="rect">
            <a:avLst/>
          </a:prstGeom>
          <a:noFill/>
          <a:ln>
            <a:noFill/>
          </a:ln>
        </p:spPr>
        <p:txBody>
          <a:bodyPr anchorCtr="0" anchor="t" bIns="0" lIns="0" spcFirstLastPara="1" rIns="0" wrap="square" tIns="9525">
            <a:spAutoFit/>
          </a:bodyPr>
          <a:lstStyle/>
          <a:p>
            <a:pPr indent="-293369" lvl="0" marL="305435" marR="5080" rtl="0" algn="l">
              <a:lnSpc>
                <a:spcPct val="1014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Returns the day of the month (1-31), month of  the year (1-12), or year of a given date</a:t>
            </a:r>
            <a:endParaRPr b="0" i="0" sz="1400" u="none" cap="none" strike="noStrike">
              <a:solidFill>
                <a:srgbClr val="000000"/>
              </a:solidFill>
              <a:latin typeface="Calibri"/>
              <a:ea typeface="Calibri"/>
              <a:cs typeface="Calibri"/>
              <a:sym typeface="Calibri"/>
            </a:endParaRPr>
          </a:p>
        </p:txBody>
      </p:sp>
      <p:pic>
        <p:nvPicPr>
          <p:cNvPr id="3585" name="Google Shape;3585;p126"/>
          <p:cNvPicPr preferRelativeResize="0"/>
          <p:nvPr/>
        </p:nvPicPr>
        <p:blipFill rotWithShape="1">
          <a:blip r:embed="rId10">
            <a:alphaModFix/>
          </a:blip>
          <a:srcRect b="0" l="0" r="0" t="0"/>
          <a:stretch/>
        </p:blipFill>
        <p:spPr>
          <a:xfrm>
            <a:off x="3160776" y="1173480"/>
            <a:ext cx="3660648" cy="512063"/>
          </a:xfrm>
          <a:prstGeom prst="rect">
            <a:avLst/>
          </a:prstGeom>
          <a:noFill/>
          <a:ln>
            <a:noFill/>
          </a:ln>
        </p:spPr>
      </p:pic>
      <p:sp>
        <p:nvSpPr>
          <p:cNvPr id="3586" name="Google Shape;3586;p126"/>
          <p:cNvSpPr txBox="1"/>
          <p:nvPr/>
        </p:nvSpPr>
        <p:spPr>
          <a:xfrm>
            <a:off x="3594925" y="1299971"/>
            <a:ext cx="279273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Returns the current date or exact time</a:t>
            </a:r>
            <a:endParaRPr b="0" i="0" sz="1400" u="none" cap="none" strike="noStrike">
              <a:solidFill>
                <a:srgbClr val="000000"/>
              </a:solidFill>
              <a:latin typeface="Calibri"/>
              <a:ea typeface="Calibri"/>
              <a:cs typeface="Calibri"/>
              <a:sym typeface="Calibri"/>
            </a:endParaRPr>
          </a:p>
        </p:txBody>
      </p:sp>
      <p:sp>
        <p:nvSpPr>
          <p:cNvPr id="3587" name="Google Shape;3587;p126"/>
          <p:cNvSpPr txBox="1"/>
          <p:nvPr/>
        </p:nvSpPr>
        <p:spPr>
          <a:xfrm>
            <a:off x="6911201" y="1228852"/>
            <a:ext cx="184023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TODAY/NOW</a:t>
            </a:r>
            <a:r>
              <a:rPr b="0" i="0" lang="en-US" sz="2200" u="none" cap="none" strike="noStrike">
                <a:solidFill>
                  <a:srgbClr val="262626"/>
                </a:solidFill>
                <a:latin typeface="Calibri"/>
                <a:ea typeface="Calibri"/>
                <a:cs typeface="Calibri"/>
                <a:sym typeface="Calibri"/>
              </a:rPr>
              <a:t>()</a:t>
            </a:r>
            <a:endParaRPr b="0" i="0" sz="2200" u="none" cap="none" strike="noStrike">
              <a:solidFill>
                <a:srgbClr val="000000"/>
              </a:solidFill>
              <a:latin typeface="Calibri"/>
              <a:ea typeface="Calibri"/>
              <a:cs typeface="Calibri"/>
              <a:sym typeface="Calibri"/>
            </a:endParaRPr>
          </a:p>
        </p:txBody>
      </p:sp>
      <p:sp>
        <p:nvSpPr>
          <p:cNvPr id="3588" name="Google Shape;3588;p126"/>
          <p:cNvSpPr txBox="1"/>
          <p:nvPr/>
        </p:nvSpPr>
        <p:spPr>
          <a:xfrm>
            <a:off x="6911201" y="2073147"/>
            <a:ext cx="308038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DAY/MONTH/YEAR</a:t>
            </a:r>
            <a:r>
              <a:rPr b="0" i="0" lang="en-US" sz="2200" u="none" cap="none" strike="noStrike">
                <a:solidFill>
                  <a:srgbClr val="262626"/>
                </a:solidFill>
                <a:latin typeface="Calibri"/>
                <a:ea typeface="Calibri"/>
                <a:cs typeface="Calibri"/>
                <a:sym typeface="Calibri"/>
              </a:rPr>
              <a:t>(Date)</a:t>
            </a:r>
            <a:endParaRPr b="0" i="0" sz="2200" u="none" cap="none" strike="noStrike">
              <a:solidFill>
                <a:srgbClr val="000000"/>
              </a:solidFill>
              <a:latin typeface="Calibri"/>
              <a:ea typeface="Calibri"/>
              <a:cs typeface="Calibri"/>
              <a:sym typeface="Calibri"/>
            </a:endParaRPr>
          </a:p>
        </p:txBody>
      </p:sp>
      <p:pic>
        <p:nvPicPr>
          <p:cNvPr id="3589" name="Google Shape;3589;p126"/>
          <p:cNvPicPr preferRelativeResize="0"/>
          <p:nvPr/>
        </p:nvPicPr>
        <p:blipFill rotWithShape="1">
          <a:blip r:embed="rId11">
            <a:alphaModFix/>
          </a:blip>
          <a:srcRect b="0" l="0" r="0" t="0"/>
          <a:stretch/>
        </p:blipFill>
        <p:spPr>
          <a:xfrm>
            <a:off x="381000" y="4757928"/>
            <a:ext cx="2688336" cy="743712"/>
          </a:xfrm>
          <a:prstGeom prst="rect">
            <a:avLst/>
          </a:prstGeom>
          <a:noFill/>
          <a:ln>
            <a:noFill/>
          </a:ln>
        </p:spPr>
      </p:pic>
      <p:sp>
        <p:nvSpPr>
          <p:cNvPr id="3590" name="Google Shape;3590;p126"/>
          <p:cNvSpPr txBox="1"/>
          <p:nvPr/>
        </p:nvSpPr>
        <p:spPr>
          <a:xfrm>
            <a:off x="1085057" y="4938267"/>
            <a:ext cx="127889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EOMONTH</a:t>
            </a:r>
            <a:endParaRPr b="0" i="0" sz="2200" u="none" cap="none" strike="noStrike">
              <a:solidFill>
                <a:srgbClr val="000000"/>
              </a:solidFill>
              <a:latin typeface="Calibri"/>
              <a:ea typeface="Calibri"/>
              <a:cs typeface="Calibri"/>
              <a:sym typeface="Calibri"/>
            </a:endParaRPr>
          </a:p>
        </p:txBody>
      </p:sp>
      <p:pic>
        <p:nvPicPr>
          <p:cNvPr id="3591" name="Google Shape;3591;p126"/>
          <p:cNvPicPr preferRelativeResize="0"/>
          <p:nvPr/>
        </p:nvPicPr>
        <p:blipFill rotWithShape="1">
          <a:blip r:embed="rId12">
            <a:alphaModFix/>
          </a:blip>
          <a:srcRect b="0" l="0" r="0" t="0"/>
          <a:stretch/>
        </p:blipFill>
        <p:spPr>
          <a:xfrm>
            <a:off x="3160776" y="4757928"/>
            <a:ext cx="3660648" cy="743712"/>
          </a:xfrm>
          <a:prstGeom prst="rect">
            <a:avLst/>
          </a:prstGeom>
          <a:noFill/>
          <a:ln>
            <a:noFill/>
          </a:ln>
        </p:spPr>
      </p:pic>
      <p:sp>
        <p:nvSpPr>
          <p:cNvPr id="3592" name="Google Shape;3592;p126"/>
          <p:cNvSpPr txBox="1"/>
          <p:nvPr/>
        </p:nvSpPr>
        <p:spPr>
          <a:xfrm>
            <a:off x="3325939" y="4890516"/>
            <a:ext cx="3330575" cy="455295"/>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Returns the date of the last day of the month,</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 a specified number of months</a:t>
            </a:r>
            <a:endParaRPr b="0" i="0" sz="1400" u="none" cap="none" strike="noStrike">
              <a:solidFill>
                <a:srgbClr val="000000"/>
              </a:solidFill>
              <a:latin typeface="Calibri"/>
              <a:ea typeface="Calibri"/>
              <a:cs typeface="Calibri"/>
              <a:sym typeface="Calibri"/>
            </a:endParaRPr>
          </a:p>
        </p:txBody>
      </p:sp>
      <p:sp>
        <p:nvSpPr>
          <p:cNvPr id="3593" name="Google Shape;3593;p126"/>
          <p:cNvSpPr txBox="1"/>
          <p:nvPr/>
        </p:nvSpPr>
        <p:spPr>
          <a:xfrm>
            <a:off x="6911201" y="4926076"/>
            <a:ext cx="364807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EOMONTH</a:t>
            </a:r>
            <a:r>
              <a:rPr b="0" i="0" lang="en-US" sz="2200" u="none" cap="none" strike="noStrike">
                <a:solidFill>
                  <a:srgbClr val="262626"/>
                </a:solidFill>
                <a:latin typeface="Calibri"/>
                <a:ea typeface="Calibri"/>
                <a:cs typeface="Calibri"/>
                <a:sym typeface="Calibri"/>
              </a:rPr>
              <a:t>(StartDate, Months)</a:t>
            </a:r>
            <a:endParaRPr b="0" i="0" sz="2200" u="none" cap="none" strike="noStrike">
              <a:solidFill>
                <a:srgbClr val="000000"/>
              </a:solidFill>
              <a:latin typeface="Calibri"/>
              <a:ea typeface="Calibri"/>
              <a:cs typeface="Calibri"/>
              <a:sym typeface="Calibri"/>
            </a:endParaRPr>
          </a:p>
        </p:txBody>
      </p:sp>
      <p:pic>
        <p:nvPicPr>
          <p:cNvPr id="3594" name="Google Shape;3594;p126"/>
          <p:cNvPicPr preferRelativeResize="0"/>
          <p:nvPr/>
        </p:nvPicPr>
        <p:blipFill rotWithShape="1">
          <a:blip r:embed="rId13">
            <a:alphaModFix/>
          </a:blip>
          <a:srcRect b="0" l="0" r="0" t="0"/>
          <a:stretch/>
        </p:blipFill>
        <p:spPr>
          <a:xfrm>
            <a:off x="390143" y="5705855"/>
            <a:ext cx="2688336" cy="743712"/>
          </a:xfrm>
          <a:prstGeom prst="rect">
            <a:avLst/>
          </a:prstGeom>
          <a:noFill/>
          <a:ln>
            <a:noFill/>
          </a:ln>
        </p:spPr>
      </p:pic>
      <p:sp>
        <p:nvSpPr>
          <p:cNvPr id="3595" name="Google Shape;3595;p126"/>
          <p:cNvSpPr txBox="1"/>
          <p:nvPr/>
        </p:nvSpPr>
        <p:spPr>
          <a:xfrm>
            <a:off x="1170686" y="5886196"/>
            <a:ext cx="112585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DATEDIFF</a:t>
            </a:r>
            <a:endParaRPr b="0" i="0" sz="2200" u="none" cap="none" strike="noStrike">
              <a:solidFill>
                <a:srgbClr val="000000"/>
              </a:solidFill>
              <a:latin typeface="Calibri"/>
              <a:ea typeface="Calibri"/>
              <a:cs typeface="Calibri"/>
              <a:sym typeface="Calibri"/>
            </a:endParaRPr>
          </a:p>
        </p:txBody>
      </p:sp>
      <p:pic>
        <p:nvPicPr>
          <p:cNvPr id="3596" name="Google Shape;3596;p126"/>
          <p:cNvPicPr preferRelativeResize="0"/>
          <p:nvPr/>
        </p:nvPicPr>
        <p:blipFill rotWithShape="1">
          <a:blip r:embed="rId14">
            <a:alphaModFix/>
          </a:blip>
          <a:srcRect b="0" l="0" r="0" t="0"/>
          <a:stretch/>
        </p:blipFill>
        <p:spPr>
          <a:xfrm>
            <a:off x="3169920" y="5705855"/>
            <a:ext cx="3660648" cy="746760"/>
          </a:xfrm>
          <a:prstGeom prst="rect">
            <a:avLst/>
          </a:prstGeom>
          <a:noFill/>
          <a:ln>
            <a:noFill/>
          </a:ln>
        </p:spPr>
      </p:pic>
      <p:sp>
        <p:nvSpPr>
          <p:cNvPr id="3597" name="Google Shape;3597;p126"/>
          <p:cNvSpPr txBox="1"/>
          <p:nvPr/>
        </p:nvSpPr>
        <p:spPr>
          <a:xfrm>
            <a:off x="3319145" y="5841491"/>
            <a:ext cx="3363595" cy="455295"/>
          </a:xfrm>
          <a:prstGeom prst="rect">
            <a:avLst/>
          </a:prstGeom>
          <a:noFill/>
          <a:ln>
            <a:noFill/>
          </a:ln>
        </p:spPr>
        <p:txBody>
          <a:bodyPr anchorCtr="0" anchor="t" bIns="0" lIns="0" spcFirstLastPara="1" rIns="0" wrap="square" tIns="9525">
            <a:spAutoFit/>
          </a:bodyPr>
          <a:lstStyle/>
          <a:p>
            <a:pPr indent="123189" lvl="0" marL="12700" marR="5080" rtl="0" algn="l">
              <a:lnSpc>
                <a:spcPct val="1014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Returns the difference between two dates,  based on a given interval (day, hour, year, etc.)</a:t>
            </a:r>
            <a:endParaRPr b="0" i="0" sz="1400" u="none" cap="none" strike="noStrike">
              <a:solidFill>
                <a:srgbClr val="000000"/>
              </a:solidFill>
              <a:latin typeface="Calibri"/>
              <a:ea typeface="Calibri"/>
              <a:cs typeface="Calibri"/>
              <a:sym typeface="Calibri"/>
            </a:endParaRPr>
          </a:p>
        </p:txBody>
      </p:sp>
      <p:sp>
        <p:nvSpPr>
          <p:cNvPr id="3598" name="Google Shape;3598;p126"/>
          <p:cNvSpPr txBox="1"/>
          <p:nvPr/>
        </p:nvSpPr>
        <p:spPr>
          <a:xfrm>
            <a:off x="6911201" y="5864859"/>
            <a:ext cx="388112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200"/>
              <a:buFont typeface="Calibri"/>
              <a:buNone/>
            </a:pPr>
            <a:r>
              <a:rPr b="0" i="0" lang="en-US" sz="2200" u="none" cap="none" strike="noStrike">
                <a:solidFill>
                  <a:srgbClr val="262626"/>
                </a:solidFill>
                <a:latin typeface="Calibri"/>
                <a:ea typeface="Calibri"/>
                <a:cs typeface="Calibri"/>
                <a:sym typeface="Calibri"/>
              </a:rPr>
              <a:t>=</a:t>
            </a:r>
            <a:r>
              <a:rPr b="1" i="0" lang="en-US" sz="2200" u="none" cap="none" strike="noStrike">
                <a:solidFill>
                  <a:srgbClr val="E6AF00"/>
                </a:solidFill>
                <a:latin typeface="Calibri"/>
                <a:ea typeface="Calibri"/>
                <a:cs typeface="Calibri"/>
                <a:sym typeface="Calibri"/>
              </a:rPr>
              <a:t>DATEDIFF</a:t>
            </a:r>
            <a:r>
              <a:rPr b="0" i="0" lang="en-US" sz="2200" u="none" cap="none" strike="noStrike">
                <a:solidFill>
                  <a:srgbClr val="262626"/>
                </a:solidFill>
                <a:latin typeface="Calibri"/>
                <a:ea typeface="Calibri"/>
                <a:cs typeface="Calibri"/>
                <a:sym typeface="Calibri"/>
              </a:rPr>
              <a:t>(Date1, Date2, Interval)</a:t>
            </a:r>
            <a:endParaRPr b="0" i="0" sz="2200" u="none" cap="none" strike="noStrike">
              <a:solidFill>
                <a:srgbClr val="000000"/>
              </a:solidFill>
              <a:latin typeface="Calibri"/>
              <a:ea typeface="Calibri"/>
              <a:cs typeface="Calibri"/>
              <a:sym typeface="Calibri"/>
            </a:endParaRPr>
          </a:p>
        </p:txBody>
      </p:sp>
      <p:sp>
        <p:nvSpPr>
          <p:cNvPr id="3599" name="Google Shape;3599;p126"/>
          <p:cNvSpPr txBox="1"/>
          <p:nvPr>
            <p:ph type="title"/>
          </p:nvPr>
        </p:nvSpPr>
        <p:spPr>
          <a:xfrm>
            <a:off x="3461575" y="242315"/>
            <a:ext cx="526859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BASIC DATE </a:t>
            </a:r>
            <a:r>
              <a:rPr lang="en-US">
                <a:latin typeface="Calibri"/>
                <a:ea typeface="Calibri"/>
                <a:cs typeface="Calibri"/>
                <a:sym typeface="Calibri"/>
              </a:rPr>
              <a:t>&amp; </a:t>
            </a:r>
            <a:r>
              <a:rPr lang="en-US"/>
              <a:t>TIME FUNCTIONS</a:t>
            </a:r>
            <a:endParaRPr/>
          </a:p>
        </p:txBody>
      </p:sp>
      <p:pic>
        <p:nvPicPr>
          <p:cNvPr id="3600" name="Google Shape;3600;p126"/>
          <p:cNvPicPr preferRelativeResize="0"/>
          <p:nvPr/>
        </p:nvPicPr>
        <p:blipFill rotWithShape="1">
          <a:blip r:embed="rId15">
            <a:alphaModFix/>
          </a:blip>
          <a:srcRect b="0" l="0" r="0" t="0"/>
          <a:stretch/>
        </p:blipFill>
        <p:spPr>
          <a:xfrm>
            <a:off x="0" y="806332"/>
            <a:ext cx="12192000" cy="45720"/>
          </a:xfrm>
          <a:prstGeom prst="rect">
            <a:avLst/>
          </a:prstGeom>
          <a:noFill/>
          <a:ln>
            <a:noFill/>
          </a:ln>
        </p:spPr>
      </p:pic>
      <p:grpSp>
        <p:nvGrpSpPr>
          <p:cNvPr id="3601" name="Google Shape;3601;p126"/>
          <p:cNvGrpSpPr/>
          <p:nvPr/>
        </p:nvGrpSpPr>
        <p:grpSpPr>
          <a:xfrm>
            <a:off x="11458578" y="174170"/>
            <a:ext cx="548640" cy="548640"/>
            <a:chOff x="11458578" y="174170"/>
            <a:chExt cx="548640" cy="548640"/>
          </a:xfrm>
        </p:grpSpPr>
        <p:sp>
          <p:nvSpPr>
            <p:cNvPr id="3602" name="Google Shape;3602;p126"/>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03" name="Google Shape;3603;p126"/>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604" name="Google Shape;3604;p126"/>
            <p:cNvPicPr preferRelativeResize="0"/>
            <p:nvPr/>
          </p:nvPicPr>
          <p:blipFill rotWithShape="1">
            <a:blip r:embed="rId16">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08" name="Shape 3608"/>
        <p:cNvGrpSpPr/>
        <p:nvPr/>
      </p:nvGrpSpPr>
      <p:grpSpPr>
        <a:xfrm>
          <a:off x="0" y="0"/>
          <a:ext cx="0" cy="0"/>
          <a:chOff x="0" y="0"/>
          <a:chExt cx="0" cy="0"/>
        </a:xfrm>
      </p:grpSpPr>
      <p:sp>
        <p:nvSpPr>
          <p:cNvPr id="3609" name="Google Shape;3609;p127"/>
          <p:cNvSpPr txBox="1"/>
          <p:nvPr>
            <p:ph type="title"/>
          </p:nvPr>
        </p:nvSpPr>
        <p:spPr>
          <a:xfrm>
            <a:off x="3760596" y="242315"/>
            <a:ext cx="467042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ASSIGNMENT</a:t>
            </a:r>
            <a:r>
              <a:rPr lang="en-US"/>
              <a:t>: DATE &amp; TIME</a:t>
            </a:r>
            <a:endParaRPr/>
          </a:p>
        </p:txBody>
      </p:sp>
      <p:pic>
        <p:nvPicPr>
          <p:cNvPr id="3610" name="Google Shape;3610;p127"/>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3611" name="Google Shape;3611;p127"/>
          <p:cNvGrpSpPr/>
          <p:nvPr/>
        </p:nvGrpSpPr>
        <p:grpSpPr>
          <a:xfrm>
            <a:off x="423672" y="1511807"/>
            <a:ext cx="5565648" cy="5148072"/>
            <a:chOff x="423672" y="1511807"/>
            <a:chExt cx="5565648" cy="5148072"/>
          </a:xfrm>
        </p:grpSpPr>
        <p:pic>
          <p:nvPicPr>
            <p:cNvPr id="3612" name="Google Shape;3612;p127"/>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3613" name="Google Shape;3613;p127"/>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614" name="Google Shape;3614;p127"/>
            <p:cNvPicPr preferRelativeResize="0"/>
            <p:nvPr/>
          </p:nvPicPr>
          <p:blipFill rotWithShape="1">
            <a:blip r:embed="rId5">
              <a:alphaModFix/>
            </a:blip>
            <a:srcRect b="0" l="0" r="0" t="0"/>
            <a:stretch/>
          </p:blipFill>
          <p:spPr>
            <a:xfrm>
              <a:off x="3913631" y="6141719"/>
              <a:ext cx="1822704" cy="350520"/>
            </a:xfrm>
            <a:prstGeom prst="rect">
              <a:avLst/>
            </a:prstGeom>
            <a:noFill/>
            <a:ln>
              <a:noFill/>
            </a:ln>
          </p:spPr>
        </p:pic>
        <p:sp>
          <p:nvSpPr>
            <p:cNvPr id="3615" name="Google Shape;3615;p127"/>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16" name="Google Shape;3616;p127"/>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617" name="Google Shape;3617;p127"/>
            <p:cNvPicPr preferRelativeResize="0"/>
            <p:nvPr/>
          </p:nvPicPr>
          <p:blipFill rotWithShape="1">
            <a:blip r:embed="rId6">
              <a:alphaModFix/>
            </a:blip>
            <a:srcRect b="0" l="0" r="0" t="0"/>
            <a:stretch/>
          </p:blipFill>
          <p:spPr>
            <a:xfrm>
              <a:off x="1755647" y="1783080"/>
              <a:ext cx="658368" cy="530351"/>
            </a:xfrm>
            <a:prstGeom prst="rect">
              <a:avLst/>
            </a:prstGeom>
            <a:noFill/>
            <a:ln>
              <a:noFill/>
            </a:ln>
          </p:spPr>
        </p:pic>
        <p:pic>
          <p:nvPicPr>
            <p:cNvPr id="3618" name="Google Shape;3618;p127"/>
            <p:cNvPicPr preferRelativeResize="0"/>
            <p:nvPr/>
          </p:nvPicPr>
          <p:blipFill rotWithShape="1">
            <a:blip r:embed="rId7">
              <a:alphaModFix/>
            </a:blip>
            <a:srcRect b="0" l="0" r="0" t="0"/>
            <a:stretch/>
          </p:blipFill>
          <p:spPr>
            <a:xfrm>
              <a:off x="841522" y="1836590"/>
              <a:ext cx="795134" cy="1033272"/>
            </a:xfrm>
            <a:prstGeom prst="rect">
              <a:avLst/>
            </a:prstGeom>
            <a:noFill/>
            <a:ln>
              <a:noFill/>
            </a:ln>
          </p:spPr>
        </p:pic>
      </p:grpSp>
      <p:sp>
        <p:nvSpPr>
          <p:cNvPr id="3619" name="Google Shape;3619;p127"/>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20" name="Google Shape;3620;p127"/>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21" name="Google Shape;3621;p127"/>
          <p:cNvSpPr txBox="1"/>
          <p:nvPr/>
        </p:nvSpPr>
        <p:spPr>
          <a:xfrm>
            <a:off x="6660183" y="1455420"/>
            <a:ext cx="4852670" cy="1315720"/>
          </a:xfrm>
          <a:prstGeom prst="rect">
            <a:avLst/>
          </a:prstGeom>
          <a:noFill/>
          <a:ln>
            <a:noFill/>
          </a:ln>
        </p:spPr>
        <p:txBody>
          <a:bodyPr anchorCtr="0" anchor="t" bIns="0" lIns="0" spcFirstLastPara="1" rIns="0" wrap="square" tIns="12700">
            <a:spAutoFit/>
          </a:bodyPr>
          <a:lstStyle/>
          <a:p>
            <a:pPr indent="0" lvl="0" marL="0" marR="200025" rtl="0" algn="ctr">
              <a:lnSpc>
                <a:spcPct val="100000"/>
              </a:lnSpc>
              <a:spcBef>
                <a:spcPts val="0"/>
              </a:spcBef>
              <a:spcAft>
                <a:spcPts val="0"/>
              </a:spcAft>
              <a:buClr>
                <a:srgbClr val="404040"/>
              </a:buClr>
              <a:buSzPts val="2000"/>
              <a:buFont typeface="Calibri"/>
              <a:buNone/>
            </a:pPr>
            <a:r>
              <a:rPr b="1" i="1" lang="en-US" sz="2000" u="none" cap="none" strike="noStrike">
                <a:solidFill>
                  <a:srgbClr val="404040"/>
                </a:solidFill>
                <a:latin typeface="Calibri"/>
                <a:ea typeface="Calibri"/>
                <a:cs typeface="Calibri"/>
                <a:sym typeface="Calibri"/>
              </a:rPr>
              <a:t>Key Objectives</a:t>
            </a:r>
            <a:endParaRPr b="0" i="0" sz="2000" u="none" cap="none" strike="noStrike">
              <a:solidFill>
                <a:srgbClr val="000000"/>
              </a:solidFill>
              <a:latin typeface="Calibri"/>
              <a:ea typeface="Calibri"/>
              <a:cs typeface="Calibri"/>
              <a:sym typeface="Calibri"/>
            </a:endParaRPr>
          </a:p>
          <a:p>
            <a:pPr indent="-457200" lvl="0" marL="469900" marR="5080" rtl="0" algn="l">
              <a:lnSpc>
                <a:spcPct val="99400"/>
              </a:lnSpc>
              <a:spcBef>
                <a:spcPts val="1315"/>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1.	Create a new column in the Customer Lookup  table named </a:t>
            </a:r>
            <a:r>
              <a:rPr b="1" i="0" lang="en-US" sz="1800" u="none" cap="none" strike="noStrike">
                <a:solidFill>
                  <a:srgbClr val="000000"/>
                </a:solidFill>
                <a:latin typeface="Calibri"/>
                <a:ea typeface="Calibri"/>
                <a:cs typeface="Calibri"/>
                <a:sym typeface="Calibri"/>
              </a:rPr>
              <a:t>Birth Year</a:t>
            </a:r>
            <a:r>
              <a:rPr b="0" i="0" lang="en-US" sz="1800" u="none" cap="none" strike="noStrike">
                <a:solidFill>
                  <a:srgbClr val="000000"/>
                </a:solidFill>
                <a:latin typeface="Calibri"/>
                <a:ea typeface="Calibri"/>
                <a:cs typeface="Calibri"/>
                <a:sym typeface="Calibri"/>
              </a:rPr>
              <a:t>, to extract only the year  from the BirthDate column</a:t>
            </a:r>
            <a:endParaRPr b="0" i="0" sz="1800" u="none" cap="none" strike="noStrike">
              <a:solidFill>
                <a:srgbClr val="000000"/>
              </a:solidFill>
              <a:latin typeface="Calibri"/>
              <a:ea typeface="Calibri"/>
              <a:cs typeface="Calibri"/>
              <a:sym typeface="Calibri"/>
            </a:endParaRPr>
          </a:p>
        </p:txBody>
      </p:sp>
      <p:grpSp>
        <p:nvGrpSpPr>
          <p:cNvPr id="3622" name="Google Shape;3622;p127"/>
          <p:cNvGrpSpPr/>
          <p:nvPr/>
        </p:nvGrpSpPr>
        <p:grpSpPr>
          <a:xfrm>
            <a:off x="11458578" y="174170"/>
            <a:ext cx="548640" cy="548640"/>
            <a:chOff x="11458578" y="174170"/>
            <a:chExt cx="548640" cy="548640"/>
          </a:xfrm>
        </p:grpSpPr>
        <p:sp>
          <p:nvSpPr>
            <p:cNvPr id="3623" name="Google Shape;3623;p127"/>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24" name="Google Shape;3624;p127"/>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625" name="Google Shape;3625;p127"/>
            <p:cNvPicPr preferRelativeResize="0"/>
            <p:nvPr/>
          </p:nvPicPr>
          <p:blipFill rotWithShape="1">
            <a:blip r:embed="rId8">
              <a:alphaModFix/>
            </a:blip>
            <a:srcRect b="0" l="0" r="0" t="0"/>
            <a:stretch/>
          </p:blipFill>
          <p:spPr>
            <a:xfrm>
              <a:off x="11536680" y="252984"/>
              <a:ext cx="387096" cy="387096"/>
            </a:xfrm>
            <a:prstGeom prst="rect">
              <a:avLst/>
            </a:prstGeom>
            <a:noFill/>
            <a:ln>
              <a:noFill/>
            </a:ln>
          </p:spPr>
        </p:pic>
      </p:grpSp>
      <p:sp>
        <p:nvSpPr>
          <p:cNvPr id="3626" name="Google Shape;3626;p127"/>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Clr>
                <a:schemeClr val="dk1"/>
              </a:buClr>
              <a:buSzPts val="2550"/>
              <a:buFont typeface="Calibri"/>
              <a:buNone/>
            </a:pPr>
            <a:r>
              <a:t/>
            </a:r>
            <a:endParaRPr b="0" i="0" sz="2550" u="none" cap="none" strike="noStrike">
              <a:solidFill>
                <a:srgbClr val="000000"/>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Clr>
                <a:srgbClr val="404040"/>
              </a:buClr>
              <a:buSzPts val="1600"/>
              <a:buFont typeface="Calibri"/>
              <a:buNone/>
            </a:pPr>
            <a:r>
              <a:rPr b="1" i="0" lang="en-US" sz="1600" u="none" cap="none" strike="noStrike">
                <a:solidFill>
                  <a:srgbClr val="404040"/>
                </a:solidFill>
                <a:latin typeface="Calibri"/>
                <a:ea typeface="Calibri"/>
                <a:cs typeface="Calibri"/>
                <a:sym typeface="Calibri"/>
              </a:rPr>
              <a:t>NEW MESSAGE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1750"/>
              <a:buFont typeface="Calibri"/>
              <a:buNone/>
            </a:pPr>
            <a:r>
              <a:t/>
            </a:r>
            <a:endParaRPr b="0" i="0" sz="1750" u="none" cap="none" strike="noStrike">
              <a:solidFill>
                <a:srgbClr val="000000"/>
              </a:solidFill>
              <a:latin typeface="Calibri"/>
              <a:ea typeface="Calibri"/>
              <a:cs typeface="Calibri"/>
              <a:sym typeface="Calibri"/>
            </a:endParaRPr>
          </a:p>
          <a:p>
            <a:pPr indent="0" lvl="0" marL="167767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From: </a:t>
            </a:r>
            <a:r>
              <a:rPr b="1" i="0" lang="en-US" sz="1400" u="none" cap="none" strike="noStrike">
                <a:solidFill>
                  <a:srgbClr val="404040"/>
                </a:solidFill>
                <a:latin typeface="Calibri"/>
                <a:ea typeface="Calibri"/>
                <a:cs typeface="Calibri"/>
                <a:sym typeface="Calibri"/>
              </a:rPr>
              <a:t>Dianne A. Xu </a:t>
            </a:r>
            <a:r>
              <a:rPr b="0" i="1" lang="en-US" sz="1400" u="none" cap="none" strike="noStrike">
                <a:solidFill>
                  <a:srgbClr val="404040"/>
                </a:solidFill>
                <a:latin typeface="Calibri"/>
                <a:ea typeface="Calibri"/>
                <a:cs typeface="Calibri"/>
                <a:sym typeface="Calibri"/>
              </a:rPr>
              <a:t>(Senior Analyst)</a:t>
            </a:r>
            <a:endParaRPr b="0" i="0" sz="1400" u="none" cap="none" strike="noStrike">
              <a:solidFill>
                <a:srgbClr val="000000"/>
              </a:solidFill>
              <a:latin typeface="Calibri"/>
              <a:ea typeface="Calibri"/>
              <a:cs typeface="Calibri"/>
              <a:sym typeface="Calibri"/>
            </a:endParaRPr>
          </a:p>
          <a:p>
            <a:pPr indent="0" lvl="0" marL="1677670" marR="0" rtl="0" algn="l">
              <a:lnSpc>
                <a:spcPct val="100000"/>
              </a:lnSpc>
              <a:spcBef>
                <a:spcPts val="6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Subject: </a:t>
            </a:r>
            <a:r>
              <a:rPr b="1" i="0" lang="en-US" sz="1400" u="none" cap="none" strike="noStrike">
                <a:solidFill>
                  <a:srgbClr val="404040"/>
                </a:solidFill>
                <a:latin typeface="Calibri"/>
                <a:ea typeface="Calibri"/>
                <a:cs typeface="Calibri"/>
                <a:sym typeface="Calibri"/>
              </a:rPr>
              <a:t>Customer birth years</a:t>
            </a:r>
            <a:endParaRPr b="0" i="0" sz="1400" u="none" cap="none" strike="noStrike">
              <a:solidFill>
                <a:srgbClr val="000000"/>
              </a:solidFill>
              <a:latin typeface="Calibri"/>
              <a:ea typeface="Calibri"/>
              <a:cs typeface="Calibri"/>
              <a:sym typeface="Calibri"/>
            </a:endParaRPr>
          </a:p>
        </p:txBody>
      </p:sp>
      <p:sp>
        <p:nvSpPr>
          <p:cNvPr id="3627" name="Google Shape;3627;p127"/>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Hey there, super easy one for you.</a:t>
            </a:r>
            <a:endParaRPr b="0" i="0" sz="1400" u="none" cap="none" strike="noStrike">
              <a:solidFill>
                <a:srgbClr val="000000"/>
              </a:solidFill>
              <a:latin typeface="Calibri"/>
              <a:ea typeface="Calibri"/>
              <a:cs typeface="Calibri"/>
              <a:sym typeface="Calibri"/>
            </a:endParaRPr>
          </a:p>
          <a:p>
            <a:pPr indent="0" lvl="0" marL="182245" marR="351790" rtl="0" algn="l">
              <a:lnSpc>
                <a:spcPct val="101400"/>
              </a:lnSpc>
              <a:spcBef>
                <a:spcPts val="117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The customer segmentation project got me wondering if there  are any interesting patterns or insights based on customer age.</a:t>
            </a:r>
            <a:endParaRPr b="0" i="0" sz="1400" u="none" cap="none" strike="noStrike">
              <a:solidFill>
                <a:srgbClr val="000000"/>
              </a:solidFill>
              <a:latin typeface="Calibri"/>
              <a:ea typeface="Calibri"/>
              <a:cs typeface="Calibri"/>
              <a:sym typeface="Calibri"/>
            </a:endParaRPr>
          </a:p>
          <a:p>
            <a:pPr indent="0" lvl="0" marL="182245" marR="196850" rtl="0" algn="l">
              <a:lnSpc>
                <a:spcPct val="115000"/>
              </a:lnSpc>
              <a:spcBef>
                <a:spcPts val="133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Could you please add a field in our customer table to extract only  the year from the birthdate field?</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18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Thanks!</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-Dianne</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31" name="Shape 3631"/>
        <p:cNvGrpSpPr/>
        <p:nvPr/>
      </p:nvGrpSpPr>
      <p:grpSpPr>
        <a:xfrm>
          <a:off x="0" y="0"/>
          <a:ext cx="0" cy="0"/>
          <a:chOff x="0" y="0"/>
          <a:chExt cx="0" cy="0"/>
        </a:xfrm>
      </p:grpSpPr>
      <p:sp>
        <p:nvSpPr>
          <p:cNvPr id="3632" name="Google Shape;3632;p128"/>
          <p:cNvSpPr txBox="1"/>
          <p:nvPr>
            <p:ph type="title"/>
          </p:nvPr>
        </p:nvSpPr>
        <p:spPr>
          <a:xfrm>
            <a:off x="4032250" y="242315"/>
            <a:ext cx="412750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SOLUTION</a:t>
            </a:r>
            <a:r>
              <a:rPr lang="en-US"/>
              <a:t>: DATE &amp; TIME</a:t>
            </a:r>
            <a:endParaRPr/>
          </a:p>
        </p:txBody>
      </p:sp>
      <p:pic>
        <p:nvPicPr>
          <p:cNvPr id="3633" name="Google Shape;3633;p128"/>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3634" name="Google Shape;3634;p128"/>
          <p:cNvGrpSpPr/>
          <p:nvPr/>
        </p:nvGrpSpPr>
        <p:grpSpPr>
          <a:xfrm>
            <a:off x="423672" y="1511807"/>
            <a:ext cx="5565648" cy="5148072"/>
            <a:chOff x="423672" y="1511807"/>
            <a:chExt cx="5565648" cy="5148072"/>
          </a:xfrm>
        </p:grpSpPr>
        <p:pic>
          <p:nvPicPr>
            <p:cNvPr id="3635" name="Google Shape;3635;p128"/>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3636" name="Google Shape;3636;p128"/>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637" name="Google Shape;3637;p128"/>
            <p:cNvPicPr preferRelativeResize="0"/>
            <p:nvPr/>
          </p:nvPicPr>
          <p:blipFill rotWithShape="1">
            <a:blip r:embed="rId5">
              <a:alphaModFix/>
            </a:blip>
            <a:srcRect b="0" l="0" r="0" t="0"/>
            <a:stretch/>
          </p:blipFill>
          <p:spPr>
            <a:xfrm>
              <a:off x="3913631" y="6141719"/>
              <a:ext cx="1822704" cy="350520"/>
            </a:xfrm>
            <a:prstGeom prst="rect">
              <a:avLst/>
            </a:prstGeom>
            <a:noFill/>
            <a:ln>
              <a:noFill/>
            </a:ln>
          </p:spPr>
        </p:pic>
      </p:grpSp>
      <p:sp>
        <p:nvSpPr>
          <p:cNvPr id="3638" name="Google Shape;3638;p128"/>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Hey there, super easy one for you.</a:t>
            </a:r>
            <a:endParaRPr b="0" i="0" sz="1400" u="none" cap="none" strike="noStrike">
              <a:solidFill>
                <a:srgbClr val="000000"/>
              </a:solidFill>
              <a:latin typeface="Calibri"/>
              <a:ea typeface="Calibri"/>
              <a:cs typeface="Calibri"/>
              <a:sym typeface="Calibri"/>
            </a:endParaRPr>
          </a:p>
          <a:p>
            <a:pPr indent="0" lvl="0" marL="182245" marR="351790" rtl="0" algn="l">
              <a:lnSpc>
                <a:spcPct val="101400"/>
              </a:lnSpc>
              <a:spcBef>
                <a:spcPts val="117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The customer segmentation project got me wondering if there  are any interesting patterns or insights based on customer age.</a:t>
            </a:r>
            <a:endParaRPr b="0" i="0" sz="1400" u="none" cap="none" strike="noStrike">
              <a:solidFill>
                <a:srgbClr val="000000"/>
              </a:solidFill>
              <a:latin typeface="Calibri"/>
              <a:ea typeface="Calibri"/>
              <a:cs typeface="Calibri"/>
              <a:sym typeface="Calibri"/>
            </a:endParaRPr>
          </a:p>
          <a:p>
            <a:pPr indent="0" lvl="0" marL="182245" marR="196850" rtl="0" algn="l">
              <a:lnSpc>
                <a:spcPct val="115000"/>
              </a:lnSpc>
              <a:spcBef>
                <a:spcPts val="133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Could you please add a field in our customer table to extract only  the year from the birthdate field?</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18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Thanks!</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-Dianne</a:t>
            </a:r>
            <a:endParaRPr b="0" i="0" sz="1400" u="none" cap="none" strike="noStrike">
              <a:solidFill>
                <a:srgbClr val="000000"/>
              </a:solidFill>
              <a:latin typeface="Calibri"/>
              <a:ea typeface="Calibri"/>
              <a:cs typeface="Calibri"/>
              <a:sym typeface="Calibri"/>
            </a:endParaRPr>
          </a:p>
        </p:txBody>
      </p:sp>
      <p:sp>
        <p:nvSpPr>
          <p:cNvPr id="3639" name="Google Shape;3639;p128"/>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404040"/>
              </a:buClr>
              <a:buSzPts val="2000"/>
              <a:buFont typeface="Calibri"/>
              <a:buNone/>
            </a:pPr>
            <a:r>
              <a:rPr b="1" i="1" lang="en-US" sz="2000" u="none" cap="none" strike="noStrike">
                <a:solidFill>
                  <a:srgbClr val="404040"/>
                </a:solidFill>
                <a:latin typeface="Calibri"/>
                <a:ea typeface="Calibri"/>
                <a:cs typeface="Calibri"/>
                <a:sym typeface="Calibri"/>
              </a:rPr>
              <a:t>Solution Preview</a:t>
            </a:r>
            <a:endParaRPr b="0" i="0" sz="2000" u="none" cap="none" strike="noStrike">
              <a:solidFill>
                <a:srgbClr val="000000"/>
              </a:solidFill>
              <a:latin typeface="Calibri"/>
              <a:ea typeface="Calibri"/>
              <a:cs typeface="Calibri"/>
              <a:sym typeface="Calibri"/>
            </a:endParaRPr>
          </a:p>
        </p:txBody>
      </p:sp>
      <p:sp>
        <p:nvSpPr>
          <p:cNvPr id="3640" name="Google Shape;3640;p128"/>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41" name="Google Shape;3641;p128"/>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642" name="Google Shape;3642;p128"/>
          <p:cNvGrpSpPr/>
          <p:nvPr/>
        </p:nvGrpSpPr>
        <p:grpSpPr>
          <a:xfrm>
            <a:off x="841522" y="1783079"/>
            <a:ext cx="4864339" cy="1202960"/>
            <a:chOff x="841522" y="1783079"/>
            <a:chExt cx="4864339" cy="1202960"/>
          </a:xfrm>
        </p:grpSpPr>
        <p:sp>
          <p:nvSpPr>
            <p:cNvPr id="3643" name="Google Shape;3643;p128"/>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44" name="Google Shape;3644;p128"/>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645" name="Google Shape;3645;p128"/>
            <p:cNvPicPr preferRelativeResize="0"/>
            <p:nvPr/>
          </p:nvPicPr>
          <p:blipFill rotWithShape="1">
            <a:blip r:embed="rId6">
              <a:alphaModFix/>
            </a:blip>
            <a:srcRect b="0" l="0" r="0" t="0"/>
            <a:stretch/>
          </p:blipFill>
          <p:spPr>
            <a:xfrm>
              <a:off x="1755647" y="1783079"/>
              <a:ext cx="658368" cy="530351"/>
            </a:xfrm>
            <a:prstGeom prst="rect">
              <a:avLst/>
            </a:prstGeom>
            <a:noFill/>
            <a:ln>
              <a:noFill/>
            </a:ln>
          </p:spPr>
        </p:pic>
        <p:pic>
          <p:nvPicPr>
            <p:cNvPr id="3646" name="Google Shape;3646;p128"/>
            <p:cNvPicPr preferRelativeResize="0"/>
            <p:nvPr/>
          </p:nvPicPr>
          <p:blipFill rotWithShape="1">
            <a:blip r:embed="rId7">
              <a:alphaModFix/>
            </a:blip>
            <a:srcRect b="0" l="0" r="0" t="0"/>
            <a:stretch/>
          </p:blipFill>
          <p:spPr>
            <a:xfrm>
              <a:off x="841522" y="1836590"/>
              <a:ext cx="795134" cy="1033272"/>
            </a:xfrm>
            <a:prstGeom prst="rect">
              <a:avLst/>
            </a:prstGeom>
            <a:noFill/>
            <a:ln>
              <a:noFill/>
            </a:ln>
          </p:spPr>
        </p:pic>
      </p:grpSp>
      <p:grpSp>
        <p:nvGrpSpPr>
          <p:cNvPr id="3647" name="Google Shape;3647;p128"/>
          <p:cNvGrpSpPr/>
          <p:nvPr/>
        </p:nvGrpSpPr>
        <p:grpSpPr>
          <a:xfrm>
            <a:off x="7065264" y="2063495"/>
            <a:ext cx="3889248" cy="1267967"/>
            <a:chOff x="7065264" y="2063495"/>
            <a:chExt cx="3889248" cy="1267967"/>
          </a:xfrm>
        </p:grpSpPr>
        <p:pic>
          <p:nvPicPr>
            <p:cNvPr id="3648" name="Google Shape;3648;p128"/>
            <p:cNvPicPr preferRelativeResize="0"/>
            <p:nvPr/>
          </p:nvPicPr>
          <p:blipFill rotWithShape="1">
            <a:blip r:embed="rId8">
              <a:alphaModFix/>
            </a:blip>
            <a:srcRect b="0" l="0" r="0" t="0"/>
            <a:stretch/>
          </p:blipFill>
          <p:spPr>
            <a:xfrm>
              <a:off x="7065264" y="2063495"/>
              <a:ext cx="3889248" cy="1267967"/>
            </a:xfrm>
            <a:prstGeom prst="rect">
              <a:avLst/>
            </a:prstGeom>
            <a:noFill/>
            <a:ln>
              <a:noFill/>
            </a:ln>
          </p:spPr>
        </p:pic>
        <p:pic>
          <p:nvPicPr>
            <p:cNvPr id="3649" name="Google Shape;3649;p128"/>
            <p:cNvPicPr preferRelativeResize="0"/>
            <p:nvPr/>
          </p:nvPicPr>
          <p:blipFill rotWithShape="1">
            <a:blip r:embed="rId9">
              <a:alphaModFix/>
            </a:blip>
            <a:srcRect b="0" l="0" r="0" t="0"/>
            <a:stretch/>
          </p:blipFill>
          <p:spPr>
            <a:xfrm>
              <a:off x="7089895" y="2089707"/>
              <a:ext cx="3784357" cy="1162996"/>
            </a:xfrm>
            <a:prstGeom prst="rect">
              <a:avLst/>
            </a:prstGeom>
            <a:noFill/>
            <a:ln>
              <a:noFill/>
            </a:ln>
          </p:spPr>
        </p:pic>
      </p:grpSp>
      <p:grpSp>
        <p:nvGrpSpPr>
          <p:cNvPr id="3650" name="Google Shape;3650;p128"/>
          <p:cNvGrpSpPr/>
          <p:nvPr/>
        </p:nvGrpSpPr>
        <p:grpSpPr>
          <a:xfrm>
            <a:off x="11458578" y="174170"/>
            <a:ext cx="548640" cy="548640"/>
            <a:chOff x="11458578" y="174170"/>
            <a:chExt cx="548640" cy="548640"/>
          </a:xfrm>
        </p:grpSpPr>
        <p:sp>
          <p:nvSpPr>
            <p:cNvPr id="3651" name="Google Shape;3651;p128"/>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52" name="Google Shape;3652;p128"/>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653" name="Google Shape;3653;p128"/>
            <p:cNvPicPr preferRelativeResize="0"/>
            <p:nvPr/>
          </p:nvPicPr>
          <p:blipFill rotWithShape="1">
            <a:blip r:embed="rId10">
              <a:alphaModFix/>
            </a:blip>
            <a:srcRect b="0" l="0" r="0" t="0"/>
            <a:stretch/>
          </p:blipFill>
          <p:spPr>
            <a:xfrm>
              <a:off x="11536680" y="252984"/>
              <a:ext cx="387096" cy="387096"/>
            </a:xfrm>
            <a:prstGeom prst="rect">
              <a:avLst/>
            </a:prstGeom>
            <a:noFill/>
            <a:ln>
              <a:noFill/>
            </a:ln>
          </p:spPr>
        </p:pic>
      </p:grpSp>
      <p:sp>
        <p:nvSpPr>
          <p:cNvPr id="3654" name="Google Shape;3654;p128"/>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Clr>
                <a:schemeClr val="dk1"/>
              </a:buClr>
              <a:buSzPts val="2550"/>
              <a:buFont typeface="Calibri"/>
              <a:buNone/>
            </a:pPr>
            <a:r>
              <a:t/>
            </a:r>
            <a:endParaRPr b="0" i="0" sz="2550" u="none" cap="none" strike="noStrike">
              <a:solidFill>
                <a:srgbClr val="000000"/>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Clr>
                <a:srgbClr val="404040"/>
              </a:buClr>
              <a:buSzPts val="1600"/>
              <a:buFont typeface="Calibri"/>
              <a:buNone/>
            </a:pPr>
            <a:r>
              <a:rPr b="1" i="0" lang="en-US" sz="1600" u="none" cap="none" strike="noStrike">
                <a:solidFill>
                  <a:srgbClr val="404040"/>
                </a:solidFill>
                <a:latin typeface="Calibri"/>
                <a:ea typeface="Calibri"/>
                <a:cs typeface="Calibri"/>
                <a:sym typeface="Calibri"/>
              </a:rPr>
              <a:t>NEW MESSAGE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1750"/>
              <a:buFont typeface="Calibri"/>
              <a:buNone/>
            </a:pPr>
            <a:r>
              <a:t/>
            </a:r>
            <a:endParaRPr b="0" i="0" sz="1750" u="none" cap="none" strike="noStrike">
              <a:solidFill>
                <a:srgbClr val="000000"/>
              </a:solidFill>
              <a:latin typeface="Calibri"/>
              <a:ea typeface="Calibri"/>
              <a:cs typeface="Calibri"/>
              <a:sym typeface="Calibri"/>
            </a:endParaRPr>
          </a:p>
          <a:p>
            <a:pPr indent="0" lvl="0" marL="167767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From: </a:t>
            </a:r>
            <a:r>
              <a:rPr b="1" i="0" lang="en-US" sz="1400" u="none" cap="none" strike="noStrike">
                <a:solidFill>
                  <a:srgbClr val="404040"/>
                </a:solidFill>
                <a:latin typeface="Calibri"/>
                <a:ea typeface="Calibri"/>
                <a:cs typeface="Calibri"/>
                <a:sym typeface="Calibri"/>
              </a:rPr>
              <a:t>Dianne A. Xu </a:t>
            </a:r>
            <a:r>
              <a:rPr b="0" i="1" lang="en-US" sz="1400" u="none" cap="none" strike="noStrike">
                <a:solidFill>
                  <a:srgbClr val="404040"/>
                </a:solidFill>
                <a:latin typeface="Calibri"/>
                <a:ea typeface="Calibri"/>
                <a:cs typeface="Calibri"/>
                <a:sym typeface="Calibri"/>
              </a:rPr>
              <a:t>(Senior Analyst)</a:t>
            </a:r>
            <a:endParaRPr b="0" i="0" sz="1400" u="none" cap="none" strike="noStrike">
              <a:solidFill>
                <a:srgbClr val="000000"/>
              </a:solidFill>
              <a:latin typeface="Calibri"/>
              <a:ea typeface="Calibri"/>
              <a:cs typeface="Calibri"/>
              <a:sym typeface="Calibri"/>
            </a:endParaRPr>
          </a:p>
          <a:p>
            <a:pPr indent="0" lvl="0" marL="1677670" marR="0" rtl="0" algn="l">
              <a:lnSpc>
                <a:spcPct val="100000"/>
              </a:lnSpc>
              <a:spcBef>
                <a:spcPts val="6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Subject: </a:t>
            </a:r>
            <a:r>
              <a:rPr b="1" i="0" lang="en-US" sz="1400" u="none" cap="none" strike="noStrike">
                <a:solidFill>
                  <a:srgbClr val="404040"/>
                </a:solidFill>
                <a:latin typeface="Calibri"/>
                <a:ea typeface="Calibri"/>
                <a:cs typeface="Calibri"/>
                <a:sym typeface="Calibri"/>
              </a:rPr>
              <a:t>Customer birth years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58" name="Shape 3658"/>
        <p:cNvGrpSpPr/>
        <p:nvPr/>
      </p:nvGrpSpPr>
      <p:grpSpPr>
        <a:xfrm>
          <a:off x="0" y="0"/>
          <a:ext cx="0" cy="0"/>
          <a:chOff x="0" y="0"/>
          <a:chExt cx="0" cy="0"/>
        </a:xfrm>
      </p:grpSpPr>
      <p:grpSp>
        <p:nvGrpSpPr>
          <p:cNvPr id="3659" name="Google Shape;3659;p129"/>
          <p:cNvGrpSpPr/>
          <p:nvPr/>
        </p:nvGrpSpPr>
        <p:grpSpPr>
          <a:xfrm>
            <a:off x="353568" y="5096255"/>
            <a:ext cx="11426952" cy="1042416"/>
            <a:chOff x="353568" y="5096255"/>
            <a:chExt cx="11426952" cy="1042416"/>
          </a:xfrm>
        </p:grpSpPr>
        <p:pic>
          <p:nvPicPr>
            <p:cNvPr id="3660" name="Google Shape;3660;p129"/>
            <p:cNvPicPr preferRelativeResize="0"/>
            <p:nvPr/>
          </p:nvPicPr>
          <p:blipFill rotWithShape="1">
            <a:blip r:embed="rId3">
              <a:alphaModFix/>
            </a:blip>
            <a:srcRect b="0" l="0" r="0" t="0"/>
            <a:stretch/>
          </p:blipFill>
          <p:spPr>
            <a:xfrm>
              <a:off x="353568" y="5096255"/>
              <a:ext cx="11426952" cy="1042416"/>
            </a:xfrm>
            <a:prstGeom prst="rect">
              <a:avLst/>
            </a:prstGeom>
            <a:noFill/>
            <a:ln>
              <a:noFill/>
            </a:ln>
          </p:spPr>
        </p:pic>
        <p:sp>
          <p:nvSpPr>
            <p:cNvPr id="3661" name="Google Shape;3661;p129"/>
            <p:cNvSpPr/>
            <p:nvPr/>
          </p:nvSpPr>
          <p:spPr>
            <a:xfrm>
              <a:off x="419103" y="5123144"/>
              <a:ext cx="11295380" cy="911860"/>
            </a:xfrm>
            <a:custGeom>
              <a:rect b="b" l="l" r="r" t="t"/>
              <a:pathLst>
                <a:path extrusionOk="0" h="911860" w="11295380">
                  <a:moveTo>
                    <a:pt x="11294915" y="0"/>
                  </a:moveTo>
                  <a:lnTo>
                    <a:pt x="356498" y="0"/>
                  </a:lnTo>
                  <a:lnTo>
                    <a:pt x="308124" y="3254"/>
                  </a:lnTo>
                  <a:lnTo>
                    <a:pt x="261727" y="12734"/>
                  </a:lnTo>
                  <a:lnTo>
                    <a:pt x="217733" y="28015"/>
                  </a:lnTo>
                  <a:lnTo>
                    <a:pt x="176567" y="48672"/>
                  </a:lnTo>
                  <a:lnTo>
                    <a:pt x="138653" y="74281"/>
                  </a:lnTo>
                  <a:lnTo>
                    <a:pt x="104416" y="104416"/>
                  </a:lnTo>
                  <a:lnTo>
                    <a:pt x="74281" y="138653"/>
                  </a:lnTo>
                  <a:lnTo>
                    <a:pt x="48672" y="176568"/>
                  </a:lnTo>
                  <a:lnTo>
                    <a:pt x="28015" y="217734"/>
                  </a:lnTo>
                  <a:lnTo>
                    <a:pt x="12734" y="261728"/>
                  </a:lnTo>
                  <a:lnTo>
                    <a:pt x="3254" y="308125"/>
                  </a:lnTo>
                  <a:lnTo>
                    <a:pt x="0" y="356500"/>
                  </a:lnTo>
                  <a:lnTo>
                    <a:pt x="0" y="911379"/>
                  </a:lnTo>
                  <a:lnTo>
                    <a:pt x="10938418" y="911379"/>
                  </a:lnTo>
                  <a:lnTo>
                    <a:pt x="10986792" y="908125"/>
                  </a:lnTo>
                  <a:lnTo>
                    <a:pt x="11033189" y="898645"/>
                  </a:lnTo>
                  <a:lnTo>
                    <a:pt x="11077183" y="883363"/>
                  </a:lnTo>
                  <a:lnTo>
                    <a:pt x="11118349" y="862706"/>
                  </a:lnTo>
                  <a:lnTo>
                    <a:pt x="11156263" y="837098"/>
                  </a:lnTo>
                  <a:lnTo>
                    <a:pt x="11190500" y="806963"/>
                  </a:lnTo>
                  <a:lnTo>
                    <a:pt x="11220635" y="772725"/>
                  </a:lnTo>
                  <a:lnTo>
                    <a:pt x="11246243" y="734811"/>
                  </a:lnTo>
                  <a:lnTo>
                    <a:pt x="11266900" y="693645"/>
                  </a:lnTo>
                  <a:lnTo>
                    <a:pt x="11282181" y="649651"/>
                  </a:lnTo>
                  <a:lnTo>
                    <a:pt x="11291661" y="603254"/>
                  </a:lnTo>
                  <a:lnTo>
                    <a:pt x="11294915" y="554879"/>
                  </a:lnTo>
                  <a:lnTo>
                    <a:pt x="1129491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id="3662" name="Google Shape;3662;p129"/>
          <p:cNvPicPr preferRelativeResize="0"/>
          <p:nvPr/>
        </p:nvPicPr>
        <p:blipFill rotWithShape="1">
          <a:blip r:embed="rId4">
            <a:alphaModFix/>
          </a:blip>
          <a:srcRect b="0" l="0" r="0" t="0"/>
          <a:stretch/>
        </p:blipFill>
        <p:spPr>
          <a:xfrm>
            <a:off x="417576" y="1389888"/>
            <a:ext cx="2060448" cy="560831"/>
          </a:xfrm>
          <a:prstGeom prst="rect">
            <a:avLst/>
          </a:prstGeom>
          <a:noFill/>
          <a:ln>
            <a:noFill/>
          </a:ln>
        </p:spPr>
      </p:pic>
      <p:sp>
        <p:nvSpPr>
          <p:cNvPr id="3663" name="Google Shape;3663;p129"/>
          <p:cNvSpPr txBox="1"/>
          <p:nvPr/>
        </p:nvSpPr>
        <p:spPr>
          <a:xfrm>
            <a:off x="845948" y="1475740"/>
            <a:ext cx="120396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RELATED</a:t>
            </a:r>
            <a:r>
              <a:rPr b="0" i="0" lang="en-US" sz="2200" u="none" cap="none" strike="noStrike">
                <a:solidFill>
                  <a:srgbClr val="FFFFFF"/>
                </a:solidFill>
                <a:latin typeface="Calibri"/>
                <a:ea typeface="Calibri"/>
                <a:cs typeface="Calibri"/>
                <a:sym typeface="Calibri"/>
              </a:rPr>
              <a:t>()</a:t>
            </a:r>
            <a:endParaRPr b="0" i="0" sz="2200" u="none" cap="none" strike="noStrike">
              <a:solidFill>
                <a:srgbClr val="000000"/>
              </a:solidFill>
              <a:latin typeface="Calibri"/>
              <a:ea typeface="Calibri"/>
              <a:cs typeface="Calibri"/>
              <a:sym typeface="Calibri"/>
            </a:endParaRPr>
          </a:p>
        </p:txBody>
      </p:sp>
      <p:pic>
        <p:nvPicPr>
          <p:cNvPr id="3664" name="Google Shape;3664;p129"/>
          <p:cNvPicPr preferRelativeResize="0"/>
          <p:nvPr/>
        </p:nvPicPr>
        <p:blipFill rotWithShape="1">
          <a:blip r:embed="rId5">
            <a:alphaModFix/>
          </a:blip>
          <a:srcRect b="0" l="0" r="0" t="0"/>
          <a:stretch/>
        </p:blipFill>
        <p:spPr>
          <a:xfrm>
            <a:off x="2560320" y="1389888"/>
            <a:ext cx="9156192" cy="560831"/>
          </a:xfrm>
          <a:prstGeom prst="rect">
            <a:avLst/>
          </a:prstGeom>
          <a:noFill/>
          <a:ln>
            <a:noFill/>
          </a:ln>
        </p:spPr>
      </p:pic>
      <p:sp>
        <p:nvSpPr>
          <p:cNvPr id="3665" name="Google Shape;3665;p129"/>
          <p:cNvSpPr txBox="1"/>
          <p:nvPr/>
        </p:nvSpPr>
        <p:spPr>
          <a:xfrm>
            <a:off x="3196741" y="1508252"/>
            <a:ext cx="793877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404040"/>
              </a:buClr>
              <a:buSzPts val="1800"/>
              <a:buFont typeface="Calibri"/>
              <a:buNone/>
            </a:pPr>
            <a:r>
              <a:rPr b="0" i="0" lang="en-US" sz="1800" u="none" cap="none" strike="noStrike">
                <a:solidFill>
                  <a:srgbClr val="404040"/>
                </a:solidFill>
                <a:latin typeface="Calibri"/>
                <a:ea typeface="Calibri"/>
                <a:cs typeface="Calibri"/>
                <a:sym typeface="Calibri"/>
              </a:rPr>
              <a:t>Returns related values in each row of a table based on relationships with other tables</a:t>
            </a:r>
            <a:endParaRPr b="0" i="0" sz="1800" u="none" cap="none" strike="noStrike">
              <a:solidFill>
                <a:srgbClr val="000000"/>
              </a:solidFill>
              <a:latin typeface="Calibri"/>
              <a:ea typeface="Calibri"/>
              <a:cs typeface="Calibri"/>
              <a:sym typeface="Calibri"/>
            </a:endParaRPr>
          </a:p>
        </p:txBody>
      </p:sp>
      <p:pic>
        <p:nvPicPr>
          <p:cNvPr id="3666" name="Google Shape;3666;p129"/>
          <p:cNvPicPr preferRelativeResize="0"/>
          <p:nvPr/>
        </p:nvPicPr>
        <p:blipFill rotWithShape="1">
          <a:blip r:embed="rId6">
            <a:alphaModFix/>
          </a:blip>
          <a:srcRect b="0" l="0" r="0" t="0"/>
          <a:stretch/>
        </p:blipFill>
        <p:spPr>
          <a:xfrm>
            <a:off x="470614" y="5279128"/>
            <a:ext cx="679954" cy="695443"/>
          </a:xfrm>
          <a:prstGeom prst="rect">
            <a:avLst/>
          </a:prstGeom>
          <a:noFill/>
          <a:ln>
            <a:noFill/>
          </a:ln>
        </p:spPr>
      </p:pic>
      <p:sp>
        <p:nvSpPr>
          <p:cNvPr id="3667" name="Google Shape;3667;p129"/>
          <p:cNvSpPr txBox="1"/>
          <p:nvPr/>
        </p:nvSpPr>
        <p:spPr>
          <a:xfrm>
            <a:off x="1290568" y="5295900"/>
            <a:ext cx="9922510" cy="563880"/>
          </a:xfrm>
          <a:prstGeom prst="rect">
            <a:avLst/>
          </a:prstGeom>
          <a:noFill/>
          <a:ln>
            <a:noFill/>
          </a:ln>
        </p:spPr>
        <p:txBody>
          <a:bodyPr anchorCtr="0" anchor="t" bIns="0" lIns="0" spcFirstLastPara="1" rIns="0" wrap="square" tIns="12700">
            <a:spAutoFit/>
          </a:bodyPr>
          <a:lstStyle/>
          <a:p>
            <a:pPr indent="0" lvl="0" marL="12700" marR="0" rtl="0" algn="l">
              <a:lnSpc>
                <a:spcPct val="117999"/>
              </a:lnSpc>
              <a:spcBef>
                <a:spcPts val="0"/>
              </a:spcBef>
              <a:spcAft>
                <a:spcPts val="0"/>
              </a:spcAft>
              <a:buClr>
                <a:srgbClr val="FFC000"/>
              </a:buClr>
              <a:buSzPts val="2000"/>
              <a:buFont typeface="Calibri"/>
              <a:buNone/>
            </a:pPr>
            <a:r>
              <a:rPr b="1" i="0" lang="en-US" sz="2000" u="none" cap="none" strike="noStrike">
                <a:solidFill>
                  <a:srgbClr val="FFC000"/>
                </a:solidFill>
                <a:latin typeface="Calibri"/>
                <a:ea typeface="Calibri"/>
                <a:cs typeface="Calibri"/>
                <a:sym typeface="Calibri"/>
              </a:rPr>
              <a:t>PRO TIP:</a:t>
            </a:r>
            <a:endParaRPr b="0" i="0" sz="2000" u="none" cap="none" strike="noStrike">
              <a:solidFill>
                <a:srgbClr val="000000"/>
              </a:solidFill>
              <a:latin typeface="Calibri"/>
              <a:ea typeface="Calibri"/>
              <a:cs typeface="Calibri"/>
              <a:sym typeface="Calibri"/>
            </a:endParaRPr>
          </a:p>
          <a:p>
            <a:pPr indent="0" lvl="0" marL="31750" marR="0" rtl="0" algn="l">
              <a:lnSpc>
                <a:spcPct val="117499"/>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Instead of using RELATED to create extra columns (which increases file size), </a:t>
            </a:r>
            <a:r>
              <a:rPr b="1" i="0" lang="en-US" sz="1600" u="none" cap="none" strike="noStrike">
                <a:solidFill>
                  <a:srgbClr val="000000"/>
                </a:solidFill>
                <a:latin typeface="Calibri"/>
                <a:ea typeface="Calibri"/>
                <a:cs typeface="Calibri"/>
                <a:sym typeface="Calibri"/>
              </a:rPr>
              <a:t>nest it within measures like FILTER or SUMX</a:t>
            </a:r>
            <a:endParaRPr b="0" i="0" sz="1600" u="none" cap="none" strike="noStrike">
              <a:solidFill>
                <a:srgbClr val="000000"/>
              </a:solidFill>
              <a:latin typeface="Calibri"/>
              <a:ea typeface="Calibri"/>
              <a:cs typeface="Calibri"/>
              <a:sym typeface="Calibri"/>
            </a:endParaRPr>
          </a:p>
        </p:txBody>
      </p:sp>
      <p:sp>
        <p:nvSpPr>
          <p:cNvPr id="3668" name="Google Shape;3668;p129"/>
          <p:cNvSpPr txBox="1"/>
          <p:nvPr>
            <p:ph type="title"/>
          </p:nvPr>
        </p:nvSpPr>
        <p:spPr>
          <a:xfrm>
            <a:off x="5362575" y="242315"/>
            <a:ext cx="146685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RELATED</a:t>
            </a:r>
            <a:endParaRPr/>
          </a:p>
        </p:txBody>
      </p:sp>
      <p:pic>
        <p:nvPicPr>
          <p:cNvPr id="3669" name="Google Shape;3669;p129"/>
          <p:cNvPicPr preferRelativeResize="0"/>
          <p:nvPr/>
        </p:nvPicPr>
        <p:blipFill rotWithShape="1">
          <a:blip r:embed="rId7">
            <a:alphaModFix/>
          </a:blip>
          <a:srcRect b="0" l="0" r="0" t="0"/>
          <a:stretch/>
        </p:blipFill>
        <p:spPr>
          <a:xfrm>
            <a:off x="0" y="806332"/>
            <a:ext cx="12192000" cy="45720"/>
          </a:xfrm>
          <a:prstGeom prst="rect">
            <a:avLst/>
          </a:prstGeom>
          <a:noFill/>
          <a:ln>
            <a:noFill/>
          </a:ln>
        </p:spPr>
      </p:pic>
      <p:sp>
        <p:nvSpPr>
          <p:cNvPr id="3670" name="Google Shape;3670;p129"/>
          <p:cNvSpPr txBox="1"/>
          <p:nvPr/>
        </p:nvSpPr>
        <p:spPr>
          <a:xfrm>
            <a:off x="1420033" y="2435859"/>
            <a:ext cx="3655695"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800"/>
              <a:buFont typeface="Calibri"/>
              <a:buNone/>
            </a:pPr>
            <a:r>
              <a:rPr b="0" i="0" lang="en-US" sz="2800" u="none" cap="none" strike="noStrike">
                <a:solidFill>
                  <a:srgbClr val="262626"/>
                </a:solidFill>
                <a:latin typeface="Calibri"/>
                <a:ea typeface="Calibri"/>
                <a:cs typeface="Calibri"/>
                <a:sym typeface="Calibri"/>
              </a:rPr>
              <a:t>=</a:t>
            </a:r>
            <a:r>
              <a:rPr b="1" i="0" lang="en-US" sz="2800" u="none" cap="none" strike="noStrike">
                <a:solidFill>
                  <a:srgbClr val="E6AF00"/>
                </a:solidFill>
                <a:latin typeface="Calibri"/>
                <a:ea typeface="Calibri"/>
                <a:cs typeface="Calibri"/>
                <a:sym typeface="Calibri"/>
              </a:rPr>
              <a:t>RELATED</a:t>
            </a:r>
            <a:r>
              <a:rPr b="0" i="0" lang="en-US" sz="2800" u="none" cap="none" strike="noStrike">
                <a:solidFill>
                  <a:srgbClr val="262626"/>
                </a:solidFill>
                <a:latin typeface="Calibri"/>
                <a:ea typeface="Calibri"/>
                <a:cs typeface="Calibri"/>
                <a:sym typeface="Calibri"/>
              </a:rPr>
              <a:t>(</a:t>
            </a:r>
            <a:r>
              <a:rPr b="0" i="0" lang="en-US" sz="2800" u="none" cap="none" strike="noStrike">
                <a:solidFill>
                  <a:srgbClr val="2E75B6"/>
                </a:solidFill>
                <a:latin typeface="Calibri"/>
                <a:ea typeface="Calibri"/>
                <a:cs typeface="Calibri"/>
                <a:sym typeface="Calibri"/>
              </a:rPr>
              <a:t>ColumnName</a:t>
            </a:r>
            <a:r>
              <a:rPr b="0" i="0" lang="en-US" sz="2800" u="none" cap="none" strike="noStrike">
                <a:solidFill>
                  <a:srgbClr val="262626"/>
                </a:solidFill>
                <a:latin typeface="Calibri"/>
                <a:ea typeface="Calibri"/>
                <a:cs typeface="Calibri"/>
                <a:sym typeface="Calibri"/>
              </a:rPr>
              <a:t>)</a:t>
            </a:r>
            <a:endParaRPr b="0" i="0" sz="2800" u="none" cap="none" strike="noStrike">
              <a:solidFill>
                <a:srgbClr val="000000"/>
              </a:solidFill>
              <a:latin typeface="Calibri"/>
              <a:ea typeface="Calibri"/>
              <a:cs typeface="Calibri"/>
              <a:sym typeface="Calibri"/>
            </a:endParaRPr>
          </a:p>
        </p:txBody>
      </p:sp>
      <p:sp>
        <p:nvSpPr>
          <p:cNvPr id="3671" name="Google Shape;3671;p129"/>
          <p:cNvSpPr txBox="1"/>
          <p:nvPr/>
        </p:nvSpPr>
        <p:spPr>
          <a:xfrm>
            <a:off x="2388097" y="3296411"/>
            <a:ext cx="3114675" cy="1239520"/>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Clr>
                <a:srgbClr val="262626"/>
              </a:buClr>
              <a:buSzPts val="1400"/>
              <a:buFont typeface="Calibri"/>
              <a:buNone/>
            </a:pPr>
            <a:r>
              <a:rPr b="0" i="0" lang="en-US" sz="1400" u="none" cap="none" strike="noStrike">
                <a:solidFill>
                  <a:srgbClr val="262626"/>
                </a:solidFill>
                <a:latin typeface="Calibri"/>
                <a:ea typeface="Calibri"/>
                <a:cs typeface="Calibri"/>
                <a:sym typeface="Calibri"/>
              </a:rPr>
              <a:t>The </a:t>
            </a:r>
            <a:r>
              <a:rPr b="1" i="0" lang="en-US" sz="1400" u="none" cap="none" strike="noStrike">
                <a:solidFill>
                  <a:srgbClr val="262626"/>
                </a:solidFill>
                <a:latin typeface="Calibri"/>
                <a:ea typeface="Calibri"/>
                <a:cs typeface="Calibri"/>
                <a:sym typeface="Calibri"/>
              </a:rPr>
              <a:t>column </a:t>
            </a:r>
            <a:r>
              <a:rPr b="0" i="0" lang="en-US" sz="1400" u="none" cap="none" strike="noStrike">
                <a:solidFill>
                  <a:srgbClr val="262626"/>
                </a:solidFill>
                <a:latin typeface="Calibri"/>
                <a:ea typeface="Calibri"/>
                <a:cs typeface="Calibri"/>
                <a:sym typeface="Calibri"/>
              </a:rPr>
              <a:t>from a related table containing  the values you want to retrieve</a:t>
            </a:r>
            <a:endParaRPr b="0" i="0" sz="1400" u="none" cap="none" strike="noStrike">
              <a:solidFill>
                <a:srgbClr val="000000"/>
              </a:solidFill>
              <a:latin typeface="Calibri"/>
              <a:ea typeface="Calibri"/>
              <a:cs typeface="Calibri"/>
              <a:sym typeface="Calibri"/>
            </a:endParaRPr>
          </a:p>
          <a:p>
            <a:pPr indent="0" lvl="0" marL="12700" marR="0" rtl="0" algn="l">
              <a:lnSpc>
                <a:spcPct val="100000"/>
              </a:lnSpc>
              <a:spcBef>
                <a:spcPts val="1230"/>
              </a:spcBef>
              <a:spcAft>
                <a:spcPts val="0"/>
              </a:spcAft>
              <a:buClr>
                <a:srgbClr val="262626"/>
              </a:buClr>
              <a:buSzPts val="1200"/>
              <a:buFont typeface="Calibri"/>
              <a:buNone/>
            </a:pPr>
            <a:r>
              <a:rPr b="1" i="1" lang="en-US" sz="1200" u="none" cap="none" strike="noStrike">
                <a:solidFill>
                  <a:srgbClr val="262626"/>
                </a:solidFill>
                <a:latin typeface="Calibri"/>
                <a:ea typeface="Calibri"/>
                <a:cs typeface="Calibri"/>
                <a:sym typeface="Calibri"/>
              </a:rPr>
              <a:t>Examples</a:t>
            </a:r>
            <a:r>
              <a:rPr b="0" i="1" lang="en-US" sz="1150" u="none" cap="none" strike="noStrike">
                <a:solidFill>
                  <a:srgbClr val="262626"/>
                </a:solidFill>
                <a:latin typeface="Calibri"/>
                <a:ea typeface="Calibri"/>
                <a:cs typeface="Calibri"/>
                <a:sym typeface="Calibri"/>
              </a:rPr>
              <a:t>:</a:t>
            </a:r>
            <a:endParaRPr b="0" i="0" sz="1150" u="none" cap="none" strike="noStrike">
              <a:solidFill>
                <a:srgbClr val="000000"/>
              </a:solidFill>
              <a:latin typeface="Calibri"/>
              <a:ea typeface="Calibri"/>
              <a:cs typeface="Calibri"/>
              <a:sym typeface="Calibri"/>
            </a:endParaRPr>
          </a:p>
          <a:p>
            <a:pPr indent="-285750" lvl="0" marL="755650" marR="0" rtl="0" algn="l">
              <a:lnSpc>
                <a:spcPct val="100000"/>
              </a:lnSpc>
              <a:spcBef>
                <a:spcPts val="555"/>
              </a:spcBef>
              <a:spcAft>
                <a:spcPts val="0"/>
              </a:spcAft>
              <a:buClr>
                <a:srgbClr val="262626"/>
              </a:buClr>
              <a:buSzPts val="1200"/>
              <a:buFont typeface="Arial"/>
              <a:buChar char="•"/>
            </a:pPr>
            <a:r>
              <a:rPr b="0" i="1" lang="en-US" sz="1200" u="none" cap="none" strike="noStrike">
                <a:solidFill>
                  <a:srgbClr val="262626"/>
                </a:solidFill>
                <a:latin typeface="Calibri"/>
                <a:ea typeface="Calibri"/>
                <a:cs typeface="Calibri"/>
                <a:sym typeface="Calibri"/>
              </a:rPr>
              <a:t>‘Product Lookup’[Product Name]</a:t>
            </a:r>
            <a:endParaRPr b="0" i="0" sz="1200" u="none" cap="none" strike="noStrike">
              <a:solidFill>
                <a:srgbClr val="000000"/>
              </a:solidFill>
              <a:latin typeface="Calibri"/>
              <a:ea typeface="Calibri"/>
              <a:cs typeface="Calibri"/>
              <a:sym typeface="Calibri"/>
            </a:endParaRPr>
          </a:p>
          <a:p>
            <a:pPr indent="-285750" lvl="0" marL="755650" marR="0" rtl="0" algn="l">
              <a:lnSpc>
                <a:spcPct val="100000"/>
              </a:lnSpc>
              <a:spcBef>
                <a:spcPts val="70"/>
              </a:spcBef>
              <a:spcAft>
                <a:spcPts val="0"/>
              </a:spcAft>
              <a:buClr>
                <a:srgbClr val="262626"/>
              </a:buClr>
              <a:buSzPts val="1200"/>
              <a:buFont typeface="Arial"/>
              <a:buChar char="•"/>
            </a:pPr>
            <a:r>
              <a:rPr b="0" i="1" lang="en-US" sz="1200" u="none" cap="none" strike="noStrike">
                <a:solidFill>
                  <a:srgbClr val="262626"/>
                </a:solidFill>
                <a:latin typeface="Calibri"/>
                <a:ea typeface="Calibri"/>
                <a:cs typeface="Calibri"/>
                <a:sym typeface="Calibri"/>
              </a:rPr>
              <a:t>‘Territory Lookup’[Country]</a:t>
            </a:r>
            <a:endParaRPr b="0" i="0" sz="1200" u="none" cap="none" strike="noStrike">
              <a:solidFill>
                <a:srgbClr val="000000"/>
              </a:solidFill>
              <a:latin typeface="Calibri"/>
              <a:ea typeface="Calibri"/>
              <a:cs typeface="Calibri"/>
              <a:sym typeface="Calibri"/>
            </a:endParaRPr>
          </a:p>
        </p:txBody>
      </p:sp>
      <p:sp>
        <p:nvSpPr>
          <p:cNvPr id="3672" name="Google Shape;3672;p129"/>
          <p:cNvSpPr txBox="1"/>
          <p:nvPr/>
        </p:nvSpPr>
        <p:spPr>
          <a:xfrm>
            <a:off x="6846903" y="2663879"/>
            <a:ext cx="4681855" cy="1758314"/>
          </a:xfrm>
          <a:prstGeom prst="rect">
            <a:avLst/>
          </a:prstGeom>
          <a:noFill/>
          <a:ln>
            <a:noFill/>
          </a:ln>
        </p:spPr>
        <p:txBody>
          <a:bodyPr anchorCtr="0" anchor="t" bIns="0" lIns="0" spcFirstLastPara="1" rIns="0" wrap="square" tIns="69850">
            <a:spAutoFit/>
          </a:bodyPr>
          <a:lstStyle/>
          <a:p>
            <a:pPr indent="0" lvl="0" marL="12700" marR="0" rtl="0" algn="l">
              <a:lnSpc>
                <a:spcPct val="100000"/>
              </a:lnSpc>
              <a:spcBef>
                <a:spcPts val="0"/>
              </a:spcBef>
              <a:spcAft>
                <a:spcPts val="0"/>
              </a:spcAft>
              <a:buClr>
                <a:srgbClr val="D7B10F"/>
              </a:buClr>
              <a:buSzPts val="1800"/>
              <a:buFont typeface="Calibri"/>
              <a:buNone/>
            </a:pPr>
            <a:r>
              <a:rPr b="1" i="0" lang="en-US" sz="1800" u="none" cap="none" strike="noStrike">
                <a:solidFill>
                  <a:srgbClr val="D7B10F"/>
                </a:solidFill>
                <a:latin typeface="Calibri"/>
                <a:ea typeface="Calibri"/>
                <a:cs typeface="Calibri"/>
                <a:sym typeface="Calibri"/>
              </a:rPr>
              <a:t>HEY THIS IS IMPORTANT!</a:t>
            </a:r>
            <a:endParaRPr b="0" i="0" sz="1800" u="none" cap="none" strike="noStrike">
              <a:solidFill>
                <a:srgbClr val="000000"/>
              </a:solidFill>
              <a:latin typeface="Calibri"/>
              <a:ea typeface="Calibri"/>
              <a:cs typeface="Calibri"/>
              <a:sym typeface="Calibri"/>
            </a:endParaRPr>
          </a:p>
          <a:p>
            <a:pPr indent="0" lvl="0" marL="12700" marR="5080" rtl="0" algn="l">
              <a:lnSpc>
                <a:spcPct val="97900"/>
              </a:lnSpc>
              <a:spcBef>
                <a:spcPts val="39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RELATED </a:t>
            </a:r>
            <a:r>
              <a:rPr b="0" i="0" lang="en-US" sz="1400" u="none" cap="none" strike="noStrike">
                <a:solidFill>
                  <a:srgbClr val="000000"/>
                </a:solidFill>
                <a:latin typeface="Calibri"/>
                <a:ea typeface="Calibri"/>
                <a:cs typeface="Calibri"/>
                <a:sym typeface="Calibri"/>
              </a:rPr>
              <a:t>works like a </a:t>
            </a:r>
            <a:r>
              <a:rPr b="1" i="0" lang="en-US" sz="1400" u="none" cap="none" strike="noStrike">
                <a:solidFill>
                  <a:srgbClr val="000000"/>
                </a:solidFill>
                <a:latin typeface="Calibri"/>
                <a:ea typeface="Calibri"/>
                <a:cs typeface="Calibri"/>
                <a:sym typeface="Calibri"/>
              </a:rPr>
              <a:t>VLOOKUP </a:t>
            </a:r>
            <a:r>
              <a:rPr b="0" i="0" lang="en-US" sz="1400" u="none" cap="none" strike="noStrike">
                <a:solidFill>
                  <a:srgbClr val="000000"/>
                </a:solidFill>
                <a:latin typeface="Calibri"/>
                <a:ea typeface="Calibri"/>
                <a:cs typeface="Calibri"/>
                <a:sym typeface="Calibri"/>
              </a:rPr>
              <a:t>function in Excel – it uses the  relationship between tables (</a:t>
            </a:r>
            <a:r>
              <a:rPr b="0" i="1" lang="en-US" sz="1400" u="none" cap="none" strike="noStrike">
                <a:solidFill>
                  <a:srgbClr val="000000"/>
                </a:solidFill>
                <a:latin typeface="Calibri"/>
                <a:ea typeface="Calibri"/>
                <a:cs typeface="Calibri"/>
                <a:sym typeface="Calibri"/>
              </a:rPr>
              <a:t>defined by primary and foreign keys</a:t>
            </a:r>
            <a:r>
              <a:rPr b="0" i="0" lang="en-US" sz="1400" u="none" cap="none" strike="noStrike">
                <a:solidFill>
                  <a:srgbClr val="000000"/>
                </a:solidFill>
                <a:latin typeface="Calibri"/>
                <a:ea typeface="Calibri"/>
                <a:cs typeface="Calibri"/>
                <a:sym typeface="Calibri"/>
              </a:rPr>
              <a:t>)  to pull values from one table into a new column of another.</a:t>
            </a:r>
            <a:endParaRPr b="0" i="0" sz="1400" u="none" cap="none" strike="noStrike">
              <a:solidFill>
                <a:srgbClr val="000000"/>
              </a:solidFill>
              <a:latin typeface="Calibri"/>
              <a:ea typeface="Calibri"/>
              <a:cs typeface="Calibri"/>
              <a:sym typeface="Calibri"/>
            </a:endParaRPr>
          </a:p>
          <a:p>
            <a:pPr indent="0" lvl="0" marL="12700" marR="114935" rtl="0" algn="just">
              <a:lnSpc>
                <a:spcPct val="101400"/>
              </a:lnSpc>
              <a:spcBef>
                <a:spcPts val="60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Since this function requires row context, it can only be used as a  </a:t>
            </a:r>
            <a:r>
              <a:rPr b="1" i="0" lang="en-US" sz="1400" u="none" cap="none" strike="noStrike">
                <a:solidFill>
                  <a:srgbClr val="000000"/>
                </a:solidFill>
                <a:latin typeface="Calibri"/>
                <a:ea typeface="Calibri"/>
                <a:cs typeface="Calibri"/>
                <a:sym typeface="Calibri"/>
              </a:rPr>
              <a:t>calculated column </a:t>
            </a:r>
            <a:r>
              <a:rPr b="0" i="0" lang="en-US" sz="1400" u="none" cap="none" strike="noStrike">
                <a:solidFill>
                  <a:srgbClr val="000000"/>
                </a:solidFill>
                <a:latin typeface="Calibri"/>
                <a:ea typeface="Calibri"/>
                <a:cs typeface="Calibri"/>
                <a:sym typeface="Calibri"/>
              </a:rPr>
              <a:t>or as part of an </a:t>
            </a:r>
            <a:r>
              <a:rPr b="1" i="0" lang="en-US" sz="1400" u="none" cap="none" strike="noStrike">
                <a:solidFill>
                  <a:srgbClr val="000000"/>
                </a:solidFill>
                <a:latin typeface="Calibri"/>
                <a:ea typeface="Calibri"/>
                <a:cs typeface="Calibri"/>
                <a:sym typeface="Calibri"/>
              </a:rPr>
              <a:t>iterator function </a:t>
            </a:r>
            <a:r>
              <a:rPr b="0" i="0" lang="en-US" sz="1400" u="none" cap="none" strike="noStrike">
                <a:solidFill>
                  <a:srgbClr val="000000"/>
                </a:solidFill>
                <a:latin typeface="Calibri"/>
                <a:ea typeface="Calibri"/>
                <a:cs typeface="Calibri"/>
                <a:sym typeface="Calibri"/>
              </a:rPr>
              <a:t>that cycles  through all rows in a table (</a:t>
            </a:r>
            <a:r>
              <a:rPr b="0" i="1" lang="en-US" sz="1400" u="none" cap="none" strike="noStrike">
                <a:solidFill>
                  <a:srgbClr val="000000"/>
                </a:solidFill>
                <a:latin typeface="Calibri"/>
                <a:ea typeface="Calibri"/>
                <a:cs typeface="Calibri"/>
                <a:sym typeface="Calibri"/>
              </a:rPr>
              <a:t>FILTER, SUMX, MAXX, etc.</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grpSp>
        <p:nvGrpSpPr>
          <p:cNvPr id="3673" name="Google Shape;3673;p129"/>
          <p:cNvGrpSpPr/>
          <p:nvPr/>
        </p:nvGrpSpPr>
        <p:grpSpPr>
          <a:xfrm>
            <a:off x="5902575" y="2632155"/>
            <a:ext cx="5811848" cy="1924050"/>
            <a:chOff x="5902575" y="2632155"/>
            <a:chExt cx="5811848" cy="1924050"/>
          </a:xfrm>
        </p:grpSpPr>
        <p:sp>
          <p:nvSpPr>
            <p:cNvPr id="3674" name="Google Shape;3674;p129"/>
            <p:cNvSpPr/>
            <p:nvPr/>
          </p:nvSpPr>
          <p:spPr>
            <a:xfrm>
              <a:off x="6301048" y="2632155"/>
              <a:ext cx="5413375" cy="1924050"/>
            </a:xfrm>
            <a:custGeom>
              <a:rect b="b" l="l" r="r" t="t"/>
              <a:pathLst>
                <a:path extrusionOk="0" h="1924050" w="5413375">
                  <a:moveTo>
                    <a:pt x="0" y="0"/>
                  </a:moveTo>
                  <a:lnTo>
                    <a:pt x="5412972" y="0"/>
                  </a:lnTo>
                  <a:lnTo>
                    <a:pt x="5412972" y="1924030"/>
                  </a:lnTo>
                  <a:lnTo>
                    <a:pt x="0" y="1924030"/>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675" name="Google Shape;3675;p129"/>
            <p:cNvPicPr preferRelativeResize="0"/>
            <p:nvPr/>
          </p:nvPicPr>
          <p:blipFill rotWithShape="1">
            <a:blip r:embed="rId8">
              <a:alphaModFix/>
            </a:blip>
            <a:srcRect b="0" l="0" r="0" t="0"/>
            <a:stretch/>
          </p:blipFill>
          <p:spPr>
            <a:xfrm>
              <a:off x="5902575" y="3124724"/>
              <a:ext cx="821900" cy="821900"/>
            </a:xfrm>
            <a:prstGeom prst="rect">
              <a:avLst/>
            </a:prstGeom>
            <a:noFill/>
            <a:ln>
              <a:noFill/>
            </a:ln>
          </p:spPr>
        </p:pic>
      </p:grpSp>
      <p:sp>
        <p:nvSpPr>
          <p:cNvPr id="3676" name="Google Shape;3676;p129"/>
          <p:cNvSpPr/>
          <p:nvPr/>
        </p:nvSpPr>
        <p:spPr>
          <a:xfrm>
            <a:off x="3110518" y="2910986"/>
            <a:ext cx="878205" cy="426084"/>
          </a:xfrm>
          <a:custGeom>
            <a:rect b="b" l="l" r="r" t="t"/>
            <a:pathLst>
              <a:path extrusionOk="0" h="426085" w="878204">
                <a:moveTo>
                  <a:pt x="0" y="346829"/>
                </a:moveTo>
                <a:lnTo>
                  <a:pt x="32731" y="425484"/>
                </a:lnTo>
                <a:lnTo>
                  <a:pt x="69460" y="363221"/>
                </a:lnTo>
                <a:lnTo>
                  <a:pt x="46592" y="363221"/>
                </a:lnTo>
                <a:lnTo>
                  <a:pt x="27665" y="361053"/>
                </a:lnTo>
                <a:lnTo>
                  <a:pt x="29064" y="348846"/>
                </a:lnTo>
                <a:lnTo>
                  <a:pt x="0" y="346829"/>
                </a:lnTo>
                <a:close/>
              </a:path>
              <a:path extrusionOk="0" h="426085" w="878204">
                <a:moveTo>
                  <a:pt x="29064" y="348846"/>
                </a:moveTo>
                <a:lnTo>
                  <a:pt x="27665" y="361053"/>
                </a:lnTo>
                <a:lnTo>
                  <a:pt x="46592" y="363221"/>
                </a:lnTo>
                <a:lnTo>
                  <a:pt x="48088" y="350167"/>
                </a:lnTo>
                <a:lnTo>
                  <a:pt x="29064" y="348846"/>
                </a:lnTo>
                <a:close/>
              </a:path>
              <a:path extrusionOk="0" h="426085" w="878204">
                <a:moveTo>
                  <a:pt x="48088" y="350167"/>
                </a:moveTo>
                <a:lnTo>
                  <a:pt x="46592" y="363221"/>
                </a:lnTo>
                <a:lnTo>
                  <a:pt x="69460" y="363221"/>
                </a:lnTo>
                <a:lnTo>
                  <a:pt x="76017" y="352106"/>
                </a:lnTo>
                <a:lnTo>
                  <a:pt x="48088" y="350167"/>
                </a:lnTo>
                <a:close/>
              </a:path>
              <a:path extrusionOk="0" h="426085" w="878204">
                <a:moveTo>
                  <a:pt x="755458" y="158884"/>
                </a:moveTo>
                <a:lnTo>
                  <a:pt x="631038" y="158902"/>
                </a:lnTo>
                <a:lnTo>
                  <a:pt x="590344" y="162413"/>
                </a:lnTo>
                <a:lnTo>
                  <a:pt x="547397" y="165596"/>
                </a:lnTo>
                <a:lnTo>
                  <a:pt x="367592" y="177990"/>
                </a:lnTo>
                <a:lnTo>
                  <a:pt x="324229" y="181753"/>
                </a:lnTo>
                <a:lnTo>
                  <a:pt x="282921" y="186085"/>
                </a:lnTo>
                <a:lnTo>
                  <a:pt x="244360" y="191145"/>
                </a:lnTo>
                <a:lnTo>
                  <a:pt x="193165" y="200463"/>
                </a:lnTo>
                <a:lnTo>
                  <a:pt x="151771" y="212483"/>
                </a:lnTo>
                <a:lnTo>
                  <a:pt x="110396" y="231952"/>
                </a:lnTo>
                <a:lnTo>
                  <a:pt x="78741" y="254548"/>
                </a:lnTo>
                <a:lnTo>
                  <a:pt x="47014" y="293411"/>
                </a:lnTo>
                <a:lnTo>
                  <a:pt x="30469" y="336581"/>
                </a:lnTo>
                <a:lnTo>
                  <a:pt x="29064" y="348846"/>
                </a:lnTo>
                <a:lnTo>
                  <a:pt x="48088" y="350167"/>
                </a:lnTo>
                <a:lnTo>
                  <a:pt x="49140" y="340989"/>
                </a:lnTo>
                <a:lnTo>
                  <a:pt x="49310" y="339505"/>
                </a:lnTo>
                <a:lnTo>
                  <a:pt x="52654" y="328009"/>
                </a:lnTo>
                <a:lnTo>
                  <a:pt x="52880" y="327204"/>
                </a:lnTo>
                <a:lnTo>
                  <a:pt x="57381" y="315431"/>
                </a:lnTo>
                <a:lnTo>
                  <a:pt x="57711" y="314559"/>
                </a:lnTo>
                <a:lnTo>
                  <a:pt x="63393" y="303254"/>
                </a:lnTo>
                <a:lnTo>
                  <a:pt x="63837" y="302362"/>
                </a:lnTo>
                <a:lnTo>
                  <a:pt x="70875" y="291478"/>
                </a:lnTo>
                <a:lnTo>
                  <a:pt x="71427" y="290617"/>
                </a:lnTo>
                <a:lnTo>
                  <a:pt x="80027" y="280104"/>
                </a:lnTo>
                <a:lnTo>
                  <a:pt x="80664" y="279319"/>
                </a:lnTo>
                <a:lnTo>
                  <a:pt x="91068" y="269146"/>
                </a:lnTo>
                <a:lnTo>
                  <a:pt x="91752" y="268471"/>
                </a:lnTo>
                <a:lnTo>
                  <a:pt x="104213" y="258639"/>
                </a:lnTo>
                <a:lnTo>
                  <a:pt x="104907" y="258088"/>
                </a:lnTo>
                <a:lnTo>
                  <a:pt x="119677" y="248634"/>
                </a:lnTo>
                <a:lnTo>
                  <a:pt x="120347" y="248202"/>
                </a:lnTo>
                <a:lnTo>
                  <a:pt x="137657" y="239195"/>
                </a:lnTo>
                <a:lnTo>
                  <a:pt x="138283" y="238867"/>
                </a:lnTo>
                <a:lnTo>
                  <a:pt x="158368" y="230377"/>
                </a:lnTo>
                <a:lnTo>
                  <a:pt x="158916" y="230145"/>
                </a:lnTo>
                <a:lnTo>
                  <a:pt x="169930" y="226352"/>
                </a:lnTo>
                <a:lnTo>
                  <a:pt x="170366" y="226200"/>
                </a:lnTo>
                <a:lnTo>
                  <a:pt x="182925" y="222585"/>
                </a:lnTo>
                <a:lnTo>
                  <a:pt x="197246" y="219076"/>
                </a:lnTo>
                <a:lnTo>
                  <a:pt x="212694" y="215836"/>
                </a:lnTo>
                <a:lnTo>
                  <a:pt x="247051" y="210009"/>
                </a:lnTo>
                <a:lnTo>
                  <a:pt x="285054" y="205018"/>
                </a:lnTo>
                <a:lnTo>
                  <a:pt x="325974" y="200724"/>
                </a:lnTo>
                <a:lnTo>
                  <a:pt x="369080" y="196983"/>
                </a:lnTo>
                <a:lnTo>
                  <a:pt x="413643" y="193648"/>
                </a:lnTo>
                <a:lnTo>
                  <a:pt x="591925" y="181397"/>
                </a:lnTo>
                <a:lnTo>
                  <a:pt x="632951" y="177855"/>
                </a:lnTo>
                <a:lnTo>
                  <a:pt x="671155" y="173816"/>
                </a:lnTo>
                <a:lnTo>
                  <a:pt x="721669" y="166469"/>
                </a:lnTo>
                <a:lnTo>
                  <a:pt x="749913" y="160440"/>
                </a:lnTo>
                <a:lnTo>
                  <a:pt x="755458" y="158884"/>
                </a:lnTo>
                <a:close/>
              </a:path>
              <a:path extrusionOk="0" h="426085" w="878204">
                <a:moveTo>
                  <a:pt x="49310" y="339505"/>
                </a:moveTo>
                <a:lnTo>
                  <a:pt x="49019" y="340989"/>
                </a:lnTo>
                <a:lnTo>
                  <a:pt x="49223" y="340260"/>
                </a:lnTo>
                <a:lnTo>
                  <a:pt x="49310" y="339505"/>
                </a:lnTo>
                <a:close/>
              </a:path>
              <a:path extrusionOk="0" h="426085" w="878204">
                <a:moveTo>
                  <a:pt x="49223" y="340260"/>
                </a:moveTo>
                <a:lnTo>
                  <a:pt x="49019" y="340989"/>
                </a:lnTo>
                <a:lnTo>
                  <a:pt x="49223" y="340260"/>
                </a:lnTo>
                <a:close/>
              </a:path>
              <a:path extrusionOk="0" h="426085" w="878204">
                <a:moveTo>
                  <a:pt x="49435" y="339505"/>
                </a:moveTo>
                <a:lnTo>
                  <a:pt x="49223" y="340260"/>
                </a:lnTo>
                <a:lnTo>
                  <a:pt x="49435" y="339505"/>
                </a:lnTo>
                <a:close/>
              </a:path>
              <a:path extrusionOk="0" h="426085" w="878204">
                <a:moveTo>
                  <a:pt x="52880" y="327204"/>
                </a:moveTo>
                <a:lnTo>
                  <a:pt x="52616" y="328009"/>
                </a:lnTo>
                <a:lnTo>
                  <a:pt x="52764" y="327617"/>
                </a:lnTo>
                <a:lnTo>
                  <a:pt x="52880" y="327204"/>
                </a:lnTo>
                <a:close/>
              </a:path>
              <a:path extrusionOk="0" h="426085" w="878204">
                <a:moveTo>
                  <a:pt x="52764" y="327617"/>
                </a:moveTo>
                <a:lnTo>
                  <a:pt x="52616" y="328009"/>
                </a:lnTo>
                <a:lnTo>
                  <a:pt x="52764" y="327617"/>
                </a:lnTo>
                <a:close/>
              </a:path>
              <a:path extrusionOk="0" h="426085" w="878204">
                <a:moveTo>
                  <a:pt x="52921" y="327204"/>
                </a:moveTo>
                <a:lnTo>
                  <a:pt x="52764" y="327617"/>
                </a:lnTo>
                <a:lnTo>
                  <a:pt x="52921" y="327204"/>
                </a:lnTo>
                <a:close/>
              </a:path>
              <a:path extrusionOk="0" h="426085" w="878204">
                <a:moveTo>
                  <a:pt x="57711" y="314559"/>
                </a:moveTo>
                <a:lnTo>
                  <a:pt x="57330" y="315431"/>
                </a:lnTo>
                <a:lnTo>
                  <a:pt x="57543" y="315003"/>
                </a:lnTo>
                <a:lnTo>
                  <a:pt x="57711" y="314559"/>
                </a:lnTo>
                <a:close/>
              </a:path>
              <a:path extrusionOk="0" h="426085" w="878204">
                <a:moveTo>
                  <a:pt x="57543" y="315003"/>
                </a:moveTo>
                <a:lnTo>
                  <a:pt x="57330" y="315431"/>
                </a:lnTo>
                <a:lnTo>
                  <a:pt x="57543" y="315003"/>
                </a:lnTo>
                <a:close/>
              </a:path>
              <a:path extrusionOk="0" h="426085" w="878204">
                <a:moveTo>
                  <a:pt x="57764" y="314559"/>
                </a:moveTo>
                <a:lnTo>
                  <a:pt x="57543" y="315003"/>
                </a:lnTo>
                <a:lnTo>
                  <a:pt x="57764" y="314559"/>
                </a:lnTo>
                <a:close/>
              </a:path>
              <a:path extrusionOk="0" h="426085" w="878204">
                <a:moveTo>
                  <a:pt x="63837" y="302362"/>
                </a:moveTo>
                <a:lnTo>
                  <a:pt x="63332" y="303254"/>
                </a:lnTo>
                <a:lnTo>
                  <a:pt x="63608" y="302823"/>
                </a:lnTo>
                <a:lnTo>
                  <a:pt x="63837" y="302362"/>
                </a:lnTo>
                <a:close/>
              </a:path>
              <a:path extrusionOk="0" h="426085" w="878204">
                <a:moveTo>
                  <a:pt x="63608" y="302823"/>
                </a:moveTo>
                <a:lnTo>
                  <a:pt x="63332" y="303254"/>
                </a:lnTo>
                <a:lnTo>
                  <a:pt x="63608" y="302823"/>
                </a:lnTo>
                <a:close/>
              </a:path>
              <a:path extrusionOk="0" h="426085" w="878204">
                <a:moveTo>
                  <a:pt x="63903" y="302362"/>
                </a:moveTo>
                <a:lnTo>
                  <a:pt x="63608" y="302823"/>
                </a:lnTo>
                <a:lnTo>
                  <a:pt x="63903" y="302362"/>
                </a:lnTo>
                <a:close/>
              </a:path>
              <a:path extrusionOk="0" h="426085" w="878204">
                <a:moveTo>
                  <a:pt x="71427" y="290617"/>
                </a:moveTo>
                <a:lnTo>
                  <a:pt x="70805" y="291478"/>
                </a:lnTo>
                <a:lnTo>
                  <a:pt x="71141" y="291063"/>
                </a:lnTo>
                <a:lnTo>
                  <a:pt x="71427" y="290617"/>
                </a:lnTo>
                <a:close/>
              </a:path>
              <a:path extrusionOk="0" h="426085" w="878204">
                <a:moveTo>
                  <a:pt x="71141" y="291063"/>
                </a:moveTo>
                <a:lnTo>
                  <a:pt x="70805" y="291478"/>
                </a:lnTo>
                <a:lnTo>
                  <a:pt x="71141" y="291063"/>
                </a:lnTo>
                <a:close/>
              </a:path>
              <a:path extrusionOk="0" h="426085" w="878204">
                <a:moveTo>
                  <a:pt x="71503" y="290617"/>
                </a:moveTo>
                <a:lnTo>
                  <a:pt x="71141" y="291063"/>
                </a:lnTo>
                <a:lnTo>
                  <a:pt x="71503" y="290617"/>
                </a:lnTo>
                <a:close/>
              </a:path>
              <a:path extrusionOk="0" h="426085" w="878204">
                <a:moveTo>
                  <a:pt x="80664" y="279319"/>
                </a:moveTo>
                <a:lnTo>
                  <a:pt x="79952" y="280104"/>
                </a:lnTo>
                <a:lnTo>
                  <a:pt x="80325" y="279737"/>
                </a:lnTo>
                <a:lnTo>
                  <a:pt x="80664" y="279319"/>
                </a:lnTo>
                <a:close/>
              </a:path>
              <a:path extrusionOk="0" h="426085" w="878204">
                <a:moveTo>
                  <a:pt x="80325" y="279737"/>
                </a:moveTo>
                <a:lnTo>
                  <a:pt x="79952" y="280104"/>
                </a:lnTo>
                <a:lnTo>
                  <a:pt x="80325" y="279737"/>
                </a:lnTo>
                <a:close/>
              </a:path>
              <a:path extrusionOk="0" h="426085" w="878204">
                <a:moveTo>
                  <a:pt x="80748" y="279319"/>
                </a:moveTo>
                <a:lnTo>
                  <a:pt x="80325" y="279737"/>
                </a:lnTo>
                <a:lnTo>
                  <a:pt x="80748" y="279319"/>
                </a:lnTo>
                <a:close/>
              </a:path>
              <a:path extrusionOk="0" h="426085" w="878204">
                <a:moveTo>
                  <a:pt x="91752" y="268471"/>
                </a:moveTo>
                <a:lnTo>
                  <a:pt x="90991" y="269146"/>
                </a:lnTo>
                <a:lnTo>
                  <a:pt x="91387" y="268831"/>
                </a:lnTo>
                <a:lnTo>
                  <a:pt x="91752" y="268471"/>
                </a:lnTo>
                <a:close/>
              </a:path>
              <a:path extrusionOk="0" h="426085" w="878204">
                <a:moveTo>
                  <a:pt x="91387" y="268831"/>
                </a:moveTo>
                <a:lnTo>
                  <a:pt x="90991" y="269146"/>
                </a:lnTo>
                <a:lnTo>
                  <a:pt x="91387" y="268831"/>
                </a:lnTo>
                <a:close/>
              </a:path>
              <a:path extrusionOk="0" h="426085" w="878204">
                <a:moveTo>
                  <a:pt x="91840" y="268471"/>
                </a:moveTo>
                <a:lnTo>
                  <a:pt x="91387" y="268831"/>
                </a:lnTo>
                <a:lnTo>
                  <a:pt x="91840" y="268471"/>
                </a:lnTo>
                <a:close/>
              </a:path>
              <a:path extrusionOk="0" h="426085" w="878204">
                <a:moveTo>
                  <a:pt x="104907" y="258088"/>
                </a:moveTo>
                <a:lnTo>
                  <a:pt x="104138" y="258639"/>
                </a:lnTo>
                <a:lnTo>
                  <a:pt x="104532" y="258385"/>
                </a:lnTo>
                <a:lnTo>
                  <a:pt x="104907" y="258088"/>
                </a:lnTo>
                <a:close/>
              </a:path>
              <a:path extrusionOk="0" h="426085" w="878204">
                <a:moveTo>
                  <a:pt x="104532" y="258385"/>
                </a:moveTo>
                <a:lnTo>
                  <a:pt x="104138" y="258639"/>
                </a:lnTo>
                <a:lnTo>
                  <a:pt x="104532" y="258385"/>
                </a:lnTo>
                <a:close/>
              </a:path>
              <a:path extrusionOk="0" h="426085" w="878204">
                <a:moveTo>
                  <a:pt x="104994" y="258088"/>
                </a:moveTo>
                <a:lnTo>
                  <a:pt x="104532" y="258385"/>
                </a:lnTo>
                <a:lnTo>
                  <a:pt x="104994" y="258088"/>
                </a:lnTo>
                <a:close/>
              </a:path>
              <a:path extrusionOk="0" h="426085" w="878204">
                <a:moveTo>
                  <a:pt x="120347" y="248202"/>
                </a:moveTo>
                <a:lnTo>
                  <a:pt x="119604" y="248634"/>
                </a:lnTo>
                <a:lnTo>
                  <a:pt x="119989" y="248433"/>
                </a:lnTo>
                <a:lnTo>
                  <a:pt x="120347" y="248202"/>
                </a:lnTo>
                <a:close/>
              </a:path>
              <a:path extrusionOk="0" h="426085" w="878204">
                <a:moveTo>
                  <a:pt x="119989" y="248433"/>
                </a:moveTo>
                <a:lnTo>
                  <a:pt x="119604" y="248634"/>
                </a:lnTo>
                <a:lnTo>
                  <a:pt x="119989" y="248433"/>
                </a:lnTo>
                <a:close/>
              </a:path>
              <a:path extrusionOk="0" h="426085" w="878204">
                <a:moveTo>
                  <a:pt x="120430" y="248202"/>
                </a:moveTo>
                <a:lnTo>
                  <a:pt x="119989" y="248433"/>
                </a:lnTo>
                <a:lnTo>
                  <a:pt x="120430" y="248202"/>
                </a:lnTo>
                <a:close/>
              </a:path>
              <a:path extrusionOk="0" h="426085" w="878204">
                <a:moveTo>
                  <a:pt x="138283" y="238867"/>
                </a:moveTo>
                <a:lnTo>
                  <a:pt x="137591" y="239195"/>
                </a:lnTo>
                <a:lnTo>
                  <a:pt x="137939" y="239048"/>
                </a:lnTo>
                <a:lnTo>
                  <a:pt x="138283" y="238867"/>
                </a:lnTo>
                <a:close/>
              </a:path>
              <a:path extrusionOk="0" h="426085" w="878204">
                <a:moveTo>
                  <a:pt x="137939" y="239048"/>
                </a:moveTo>
                <a:lnTo>
                  <a:pt x="137591" y="239195"/>
                </a:lnTo>
                <a:lnTo>
                  <a:pt x="137939" y="239048"/>
                </a:lnTo>
                <a:close/>
              </a:path>
              <a:path extrusionOk="0" h="426085" w="878204">
                <a:moveTo>
                  <a:pt x="138363" y="238867"/>
                </a:moveTo>
                <a:lnTo>
                  <a:pt x="137939" y="239048"/>
                </a:lnTo>
                <a:lnTo>
                  <a:pt x="138363" y="238867"/>
                </a:lnTo>
                <a:close/>
              </a:path>
              <a:path extrusionOk="0" h="426085" w="878204">
                <a:moveTo>
                  <a:pt x="158610" y="230275"/>
                </a:moveTo>
                <a:lnTo>
                  <a:pt x="158314" y="230377"/>
                </a:lnTo>
                <a:lnTo>
                  <a:pt x="158610" y="230275"/>
                </a:lnTo>
                <a:close/>
              </a:path>
              <a:path extrusionOk="0" h="426085" w="878204">
                <a:moveTo>
                  <a:pt x="158984" y="230145"/>
                </a:moveTo>
                <a:lnTo>
                  <a:pt x="158610" y="230275"/>
                </a:lnTo>
                <a:lnTo>
                  <a:pt x="158984" y="230145"/>
                </a:lnTo>
                <a:close/>
              </a:path>
              <a:path extrusionOk="0" h="426085" w="878204">
                <a:moveTo>
                  <a:pt x="170414" y="226200"/>
                </a:moveTo>
                <a:lnTo>
                  <a:pt x="170125" y="226284"/>
                </a:lnTo>
                <a:lnTo>
                  <a:pt x="170414" y="226200"/>
                </a:lnTo>
                <a:close/>
              </a:path>
              <a:path extrusionOk="0" h="426085" w="878204">
                <a:moveTo>
                  <a:pt x="768360" y="154886"/>
                </a:moveTo>
                <a:lnTo>
                  <a:pt x="669014" y="154886"/>
                </a:lnTo>
                <a:lnTo>
                  <a:pt x="631141" y="158891"/>
                </a:lnTo>
                <a:lnTo>
                  <a:pt x="755458" y="158884"/>
                </a:lnTo>
                <a:lnTo>
                  <a:pt x="762181" y="156998"/>
                </a:lnTo>
                <a:lnTo>
                  <a:pt x="768360" y="154886"/>
                </a:lnTo>
                <a:close/>
              </a:path>
              <a:path extrusionOk="0" h="426085" w="878204">
                <a:moveTo>
                  <a:pt x="781870" y="150268"/>
                </a:moveTo>
                <a:lnTo>
                  <a:pt x="703093" y="150268"/>
                </a:lnTo>
                <a:lnTo>
                  <a:pt x="668863" y="154902"/>
                </a:lnTo>
                <a:lnTo>
                  <a:pt x="669014" y="154886"/>
                </a:lnTo>
                <a:lnTo>
                  <a:pt x="768360" y="154886"/>
                </a:lnTo>
                <a:lnTo>
                  <a:pt x="781870" y="150268"/>
                </a:lnTo>
                <a:close/>
              </a:path>
              <a:path extrusionOk="0" h="426085" w="878204">
                <a:moveTo>
                  <a:pt x="788329" y="147702"/>
                </a:moveTo>
                <a:lnTo>
                  <a:pt x="718394" y="147702"/>
                </a:lnTo>
                <a:lnTo>
                  <a:pt x="702941" y="150289"/>
                </a:lnTo>
                <a:lnTo>
                  <a:pt x="703093" y="150268"/>
                </a:lnTo>
                <a:lnTo>
                  <a:pt x="781870" y="150268"/>
                </a:lnTo>
                <a:lnTo>
                  <a:pt x="783494" y="149713"/>
                </a:lnTo>
                <a:lnTo>
                  <a:pt x="788329" y="147702"/>
                </a:lnTo>
                <a:close/>
              </a:path>
              <a:path extrusionOk="0" h="426085" w="878204">
                <a:moveTo>
                  <a:pt x="795006" y="144923"/>
                </a:moveTo>
                <a:lnTo>
                  <a:pt x="732557" y="144923"/>
                </a:lnTo>
                <a:lnTo>
                  <a:pt x="718262" y="147724"/>
                </a:lnTo>
                <a:lnTo>
                  <a:pt x="718394" y="147702"/>
                </a:lnTo>
                <a:lnTo>
                  <a:pt x="788329" y="147702"/>
                </a:lnTo>
                <a:lnTo>
                  <a:pt x="795006" y="144923"/>
                </a:lnTo>
                <a:close/>
              </a:path>
              <a:path extrusionOk="0" h="426085" w="878204">
                <a:moveTo>
                  <a:pt x="802183" y="141933"/>
                </a:moveTo>
                <a:lnTo>
                  <a:pt x="745390" y="141933"/>
                </a:lnTo>
                <a:lnTo>
                  <a:pt x="732400" y="144954"/>
                </a:lnTo>
                <a:lnTo>
                  <a:pt x="732557" y="144923"/>
                </a:lnTo>
                <a:lnTo>
                  <a:pt x="795006" y="144923"/>
                </a:lnTo>
                <a:lnTo>
                  <a:pt x="802183" y="141933"/>
                </a:lnTo>
                <a:close/>
              </a:path>
              <a:path extrusionOk="0" h="426085" w="878204">
                <a:moveTo>
                  <a:pt x="808480" y="138728"/>
                </a:moveTo>
                <a:lnTo>
                  <a:pt x="756780" y="138728"/>
                </a:lnTo>
                <a:lnTo>
                  <a:pt x="756271" y="138887"/>
                </a:lnTo>
                <a:lnTo>
                  <a:pt x="745178" y="141983"/>
                </a:lnTo>
                <a:lnTo>
                  <a:pt x="745390" y="141933"/>
                </a:lnTo>
                <a:lnTo>
                  <a:pt x="802183" y="141933"/>
                </a:lnTo>
                <a:lnTo>
                  <a:pt x="808480" y="138728"/>
                </a:lnTo>
                <a:close/>
              </a:path>
              <a:path extrusionOk="0" h="426085" w="878204">
                <a:moveTo>
                  <a:pt x="756530" y="138798"/>
                </a:moveTo>
                <a:lnTo>
                  <a:pt x="756214" y="138887"/>
                </a:lnTo>
                <a:lnTo>
                  <a:pt x="756530" y="138798"/>
                </a:lnTo>
                <a:close/>
              </a:path>
              <a:path extrusionOk="0" h="426085" w="878204">
                <a:moveTo>
                  <a:pt x="821399" y="131787"/>
                </a:moveTo>
                <a:lnTo>
                  <a:pt x="777039" y="131787"/>
                </a:lnTo>
                <a:lnTo>
                  <a:pt x="776461" y="132006"/>
                </a:lnTo>
                <a:lnTo>
                  <a:pt x="756530" y="138798"/>
                </a:lnTo>
                <a:lnTo>
                  <a:pt x="756780" y="138728"/>
                </a:lnTo>
                <a:lnTo>
                  <a:pt x="808480" y="138728"/>
                </a:lnTo>
                <a:lnTo>
                  <a:pt x="818334" y="133711"/>
                </a:lnTo>
                <a:lnTo>
                  <a:pt x="821399" y="131787"/>
                </a:lnTo>
                <a:close/>
              </a:path>
              <a:path extrusionOk="0" h="426085" w="878204">
                <a:moveTo>
                  <a:pt x="776743" y="131889"/>
                </a:moveTo>
                <a:lnTo>
                  <a:pt x="776400" y="132006"/>
                </a:lnTo>
                <a:lnTo>
                  <a:pt x="776743" y="131889"/>
                </a:lnTo>
                <a:close/>
              </a:path>
              <a:path extrusionOk="0" h="426085" w="878204">
                <a:moveTo>
                  <a:pt x="832847" y="124503"/>
                </a:moveTo>
                <a:lnTo>
                  <a:pt x="794494" y="124503"/>
                </a:lnTo>
                <a:lnTo>
                  <a:pt x="793831" y="124809"/>
                </a:lnTo>
                <a:lnTo>
                  <a:pt x="776743" y="131889"/>
                </a:lnTo>
                <a:lnTo>
                  <a:pt x="777039" y="131787"/>
                </a:lnTo>
                <a:lnTo>
                  <a:pt x="821399" y="131787"/>
                </a:lnTo>
                <a:lnTo>
                  <a:pt x="832223" y="124992"/>
                </a:lnTo>
                <a:lnTo>
                  <a:pt x="832847" y="124503"/>
                </a:lnTo>
                <a:close/>
              </a:path>
              <a:path extrusionOk="0" h="426085" w="878204">
                <a:moveTo>
                  <a:pt x="794156" y="124643"/>
                </a:moveTo>
                <a:lnTo>
                  <a:pt x="793758" y="124809"/>
                </a:lnTo>
                <a:lnTo>
                  <a:pt x="794156" y="124643"/>
                </a:lnTo>
                <a:close/>
              </a:path>
              <a:path extrusionOk="0" h="426085" w="878204">
                <a:moveTo>
                  <a:pt x="794494" y="124503"/>
                </a:moveTo>
                <a:lnTo>
                  <a:pt x="794156" y="124643"/>
                </a:lnTo>
                <a:lnTo>
                  <a:pt x="793831" y="124809"/>
                </a:lnTo>
                <a:lnTo>
                  <a:pt x="794494" y="124503"/>
                </a:lnTo>
                <a:close/>
              </a:path>
              <a:path extrusionOk="0" h="426085" w="878204">
                <a:moveTo>
                  <a:pt x="842518" y="116928"/>
                </a:moveTo>
                <a:lnTo>
                  <a:pt x="809311" y="116928"/>
                </a:lnTo>
                <a:lnTo>
                  <a:pt x="808567" y="117350"/>
                </a:lnTo>
                <a:lnTo>
                  <a:pt x="794156" y="124643"/>
                </a:lnTo>
                <a:lnTo>
                  <a:pt x="794494" y="124503"/>
                </a:lnTo>
                <a:lnTo>
                  <a:pt x="832847" y="124503"/>
                </a:lnTo>
                <a:lnTo>
                  <a:pt x="842518" y="116928"/>
                </a:lnTo>
                <a:close/>
              </a:path>
              <a:path extrusionOk="0" h="426085" w="878204">
                <a:moveTo>
                  <a:pt x="808927" y="117124"/>
                </a:moveTo>
                <a:lnTo>
                  <a:pt x="808483" y="117350"/>
                </a:lnTo>
                <a:lnTo>
                  <a:pt x="808927" y="117124"/>
                </a:lnTo>
                <a:close/>
              </a:path>
              <a:path extrusionOk="0" h="426085" w="878204">
                <a:moveTo>
                  <a:pt x="809311" y="116928"/>
                </a:moveTo>
                <a:lnTo>
                  <a:pt x="808927" y="117124"/>
                </a:lnTo>
                <a:lnTo>
                  <a:pt x="808567" y="117350"/>
                </a:lnTo>
                <a:lnTo>
                  <a:pt x="809311" y="116928"/>
                </a:lnTo>
                <a:close/>
              </a:path>
              <a:path extrusionOk="0" h="426085" w="878204">
                <a:moveTo>
                  <a:pt x="850690" y="109120"/>
                </a:moveTo>
                <a:lnTo>
                  <a:pt x="821674" y="109120"/>
                </a:lnTo>
                <a:lnTo>
                  <a:pt x="820867" y="109689"/>
                </a:lnTo>
                <a:lnTo>
                  <a:pt x="808927" y="117124"/>
                </a:lnTo>
                <a:lnTo>
                  <a:pt x="809311" y="116928"/>
                </a:lnTo>
                <a:lnTo>
                  <a:pt x="842518" y="116928"/>
                </a:lnTo>
                <a:lnTo>
                  <a:pt x="843973" y="115789"/>
                </a:lnTo>
                <a:lnTo>
                  <a:pt x="850690" y="109120"/>
                </a:lnTo>
                <a:close/>
              </a:path>
              <a:path extrusionOk="0" h="426085" w="878204">
                <a:moveTo>
                  <a:pt x="821265" y="109378"/>
                </a:moveTo>
                <a:lnTo>
                  <a:pt x="820768" y="109689"/>
                </a:lnTo>
                <a:lnTo>
                  <a:pt x="821265" y="109378"/>
                </a:lnTo>
                <a:close/>
              </a:path>
              <a:path extrusionOk="0" h="426085" w="878204">
                <a:moveTo>
                  <a:pt x="821674" y="109120"/>
                </a:moveTo>
                <a:lnTo>
                  <a:pt x="821265" y="109378"/>
                </a:lnTo>
                <a:lnTo>
                  <a:pt x="820867" y="109689"/>
                </a:lnTo>
                <a:lnTo>
                  <a:pt x="821674" y="109120"/>
                </a:lnTo>
                <a:close/>
              </a:path>
              <a:path extrusionOk="0" h="426085" w="878204">
                <a:moveTo>
                  <a:pt x="857588" y="101137"/>
                </a:moveTo>
                <a:lnTo>
                  <a:pt x="831786" y="101137"/>
                </a:lnTo>
                <a:lnTo>
                  <a:pt x="830948" y="101875"/>
                </a:lnTo>
                <a:lnTo>
                  <a:pt x="821265" y="109378"/>
                </a:lnTo>
                <a:lnTo>
                  <a:pt x="821674" y="109120"/>
                </a:lnTo>
                <a:lnTo>
                  <a:pt x="850690" y="109120"/>
                </a:lnTo>
                <a:lnTo>
                  <a:pt x="853716" y="106116"/>
                </a:lnTo>
                <a:lnTo>
                  <a:pt x="857588" y="101137"/>
                </a:lnTo>
                <a:close/>
              </a:path>
              <a:path extrusionOk="0" h="426085" w="878204">
                <a:moveTo>
                  <a:pt x="831336" y="101489"/>
                </a:moveTo>
                <a:lnTo>
                  <a:pt x="830844" y="101875"/>
                </a:lnTo>
                <a:lnTo>
                  <a:pt x="831336" y="101489"/>
                </a:lnTo>
                <a:close/>
              </a:path>
              <a:path extrusionOk="0" h="426085" w="878204">
                <a:moveTo>
                  <a:pt x="831786" y="101137"/>
                </a:moveTo>
                <a:lnTo>
                  <a:pt x="831336" y="101489"/>
                </a:lnTo>
                <a:lnTo>
                  <a:pt x="830948" y="101875"/>
                </a:lnTo>
                <a:lnTo>
                  <a:pt x="831786" y="101137"/>
                </a:lnTo>
                <a:close/>
              </a:path>
              <a:path extrusionOk="0" h="426085" w="878204">
                <a:moveTo>
                  <a:pt x="863311" y="93027"/>
                </a:moveTo>
                <a:lnTo>
                  <a:pt x="839862" y="93027"/>
                </a:lnTo>
                <a:lnTo>
                  <a:pt x="839053" y="93940"/>
                </a:lnTo>
                <a:lnTo>
                  <a:pt x="831336" y="101489"/>
                </a:lnTo>
                <a:lnTo>
                  <a:pt x="831786" y="101137"/>
                </a:lnTo>
                <a:lnTo>
                  <a:pt x="857588" y="101137"/>
                </a:lnTo>
                <a:lnTo>
                  <a:pt x="861573" y="96013"/>
                </a:lnTo>
                <a:lnTo>
                  <a:pt x="863311" y="93027"/>
                </a:lnTo>
                <a:close/>
              </a:path>
              <a:path extrusionOk="0" h="426085" w="878204">
                <a:moveTo>
                  <a:pt x="839428" y="93458"/>
                </a:moveTo>
                <a:lnTo>
                  <a:pt x="838942" y="93940"/>
                </a:lnTo>
                <a:lnTo>
                  <a:pt x="839428" y="93458"/>
                </a:lnTo>
                <a:close/>
              </a:path>
              <a:path extrusionOk="0" h="426085" w="878204">
                <a:moveTo>
                  <a:pt x="839862" y="93027"/>
                </a:moveTo>
                <a:lnTo>
                  <a:pt x="839428" y="93458"/>
                </a:lnTo>
                <a:lnTo>
                  <a:pt x="839053" y="93940"/>
                </a:lnTo>
                <a:lnTo>
                  <a:pt x="839862" y="93027"/>
                </a:lnTo>
                <a:close/>
              </a:path>
              <a:path extrusionOk="0" h="426085" w="878204">
                <a:moveTo>
                  <a:pt x="867965" y="84823"/>
                </a:moveTo>
                <a:lnTo>
                  <a:pt x="846142" y="84823"/>
                </a:lnTo>
                <a:lnTo>
                  <a:pt x="845430" y="85878"/>
                </a:lnTo>
                <a:lnTo>
                  <a:pt x="839428" y="93458"/>
                </a:lnTo>
                <a:lnTo>
                  <a:pt x="839862" y="93027"/>
                </a:lnTo>
                <a:lnTo>
                  <a:pt x="863311" y="93027"/>
                </a:lnTo>
                <a:lnTo>
                  <a:pt x="867660" y="85556"/>
                </a:lnTo>
                <a:lnTo>
                  <a:pt x="867965" y="84823"/>
                </a:lnTo>
                <a:close/>
              </a:path>
              <a:path extrusionOk="0" h="426085" w="878204">
                <a:moveTo>
                  <a:pt x="845752" y="85325"/>
                </a:moveTo>
                <a:lnTo>
                  <a:pt x="845321" y="85878"/>
                </a:lnTo>
                <a:lnTo>
                  <a:pt x="845752" y="85325"/>
                </a:lnTo>
                <a:close/>
              </a:path>
              <a:path extrusionOk="0" h="426085" w="878204">
                <a:moveTo>
                  <a:pt x="846142" y="84823"/>
                </a:moveTo>
                <a:lnTo>
                  <a:pt x="845752" y="85325"/>
                </a:lnTo>
                <a:lnTo>
                  <a:pt x="845430" y="85878"/>
                </a:lnTo>
                <a:lnTo>
                  <a:pt x="846142" y="84823"/>
                </a:lnTo>
                <a:close/>
              </a:path>
              <a:path extrusionOk="0" h="426085" w="878204">
                <a:moveTo>
                  <a:pt x="871424" y="76518"/>
                </a:moveTo>
                <a:lnTo>
                  <a:pt x="850878" y="76518"/>
                </a:lnTo>
                <a:lnTo>
                  <a:pt x="850317" y="77647"/>
                </a:lnTo>
                <a:lnTo>
                  <a:pt x="845752" y="85325"/>
                </a:lnTo>
                <a:lnTo>
                  <a:pt x="846142" y="84823"/>
                </a:lnTo>
                <a:lnTo>
                  <a:pt x="867965" y="84823"/>
                </a:lnTo>
                <a:lnTo>
                  <a:pt x="871424" y="76518"/>
                </a:lnTo>
                <a:close/>
              </a:path>
              <a:path extrusionOk="0" h="426085" w="878204">
                <a:moveTo>
                  <a:pt x="850558" y="77068"/>
                </a:moveTo>
                <a:lnTo>
                  <a:pt x="850221" y="77647"/>
                </a:lnTo>
                <a:lnTo>
                  <a:pt x="850558" y="77068"/>
                </a:lnTo>
                <a:close/>
              </a:path>
              <a:path extrusionOk="0" h="426085" w="878204">
                <a:moveTo>
                  <a:pt x="850878" y="76518"/>
                </a:moveTo>
                <a:lnTo>
                  <a:pt x="850558" y="77068"/>
                </a:lnTo>
                <a:lnTo>
                  <a:pt x="850317" y="77647"/>
                </a:lnTo>
                <a:lnTo>
                  <a:pt x="850878" y="76518"/>
                </a:lnTo>
                <a:close/>
              </a:path>
              <a:path extrusionOk="0" h="426085" w="878204">
                <a:moveTo>
                  <a:pt x="874002" y="68072"/>
                </a:moveTo>
                <a:lnTo>
                  <a:pt x="854306" y="68072"/>
                </a:lnTo>
                <a:lnTo>
                  <a:pt x="853921" y="69185"/>
                </a:lnTo>
                <a:lnTo>
                  <a:pt x="850558" y="77068"/>
                </a:lnTo>
                <a:lnTo>
                  <a:pt x="850878" y="76518"/>
                </a:lnTo>
                <a:lnTo>
                  <a:pt x="871424" y="76518"/>
                </a:lnTo>
                <a:lnTo>
                  <a:pt x="872117" y="74853"/>
                </a:lnTo>
                <a:lnTo>
                  <a:pt x="874002" y="68072"/>
                </a:lnTo>
                <a:close/>
              </a:path>
              <a:path extrusionOk="0" h="426085" w="878204">
                <a:moveTo>
                  <a:pt x="854079" y="68615"/>
                </a:moveTo>
                <a:lnTo>
                  <a:pt x="853842" y="69185"/>
                </a:lnTo>
                <a:lnTo>
                  <a:pt x="854079" y="68615"/>
                </a:lnTo>
                <a:close/>
              </a:path>
              <a:path extrusionOk="0" h="426085" w="878204">
                <a:moveTo>
                  <a:pt x="854306" y="68072"/>
                </a:moveTo>
                <a:lnTo>
                  <a:pt x="854079" y="68615"/>
                </a:lnTo>
                <a:lnTo>
                  <a:pt x="853921" y="69185"/>
                </a:lnTo>
                <a:lnTo>
                  <a:pt x="854306" y="68072"/>
                </a:lnTo>
                <a:close/>
              </a:path>
              <a:path extrusionOk="0" h="426085" w="878204">
                <a:moveTo>
                  <a:pt x="875697" y="59422"/>
                </a:moveTo>
                <a:lnTo>
                  <a:pt x="856634" y="59422"/>
                </a:lnTo>
                <a:lnTo>
                  <a:pt x="856349" y="60871"/>
                </a:lnTo>
                <a:lnTo>
                  <a:pt x="854079" y="68615"/>
                </a:lnTo>
                <a:lnTo>
                  <a:pt x="854306" y="68072"/>
                </a:lnTo>
                <a:lnTo>
                  <a:pt x="874002" y="68072"/>
                </a:lnTo>
                <a:lnTo>
                  <a:pt x="875187" y="63807"/>
                </a:lnTo>
                <a:lnTo>
                  <a:pt x="875697" y="59422"/>
                </a:lnTo>
                <a:close/>
              </a:path>
              <a:path extrusionOk="0" h="426085" w="878204">
                <a:moveTo>
                  <a:pt x="856434" y="60139"/>
                </a:moveTo>
                <a:lnTo>
                  <a:pt x="856231" y="60871"/>
                </a:lnTo>
                <a:lnTo>
                  <a:pt x="856434" y="60139"/>
                </a:lnTo>
                <a:close/>
              </a:path>
              <a:path extrusionOk="0" h="426085" w="878204">
                <a:moveTo>
                  <a:pt x="856634" y="59422"/>
                </a:moveTo>
                <a:lnTo>
                  <a:pt x="856434" y="60139"/>
                </a:lnTo>
                <a:lnTo>
                  <a:pt x="856349" y="60871"/>
                </a:lnTo>
                <a:lnTo>
                  <a:pt x="856634" y="59422"/>
                </a:lnTo>
                <a:close/>
              </a:path>
              <a:path extrusionOk="0" h="426085" w="878204">
                <a:moveTo>
                  <a:pt x="877632" y="40887"/>
                </a:moveTo>
                <a:lnTo>
                  <a:pt x="858673" y="40887"/>
                </a:lnTo>
                <a:lnTo>
                  <a:pt x="858613" y="42264"/>
                </a:lnTo>
                <a:lnTo>
                  <a:pt x="858497" y="42401"/>
                </a:lnTo>
                <a:lnTo>
                  <a:pt x="856434" y="60139"/>
                </a:lnTo>
                <a:lnTo>
                  <a:pt x="856634" y="59422"/>
                </a:lnTo>
                <a:lnTo>
                  <a:pt x="875697" y="59422"/>
                </a:lnTo>
                <a:lnTo>
                  <a:pt x="877676" y="42401"/>
                </a:lnTo>
                <a:lnTo>
                  <a:pt x="877632" y="40887"/>
                </a:lnTo>
                <a:close/>
              </a:path>
              <a:path extrusionOk="0" h="426085" w="878204">
                <a:moveTo>
                  <a:pt x="858593" y="41573"/>
                </a:moveTo>
                <a:lnTo>
                  <a:pt x="858513" y="42264"/>
                </a:lnTo>
                <a:lnTo>
                  <a:pt x="858593" y="41573"/>
                </a:lnTo>
                <a:close/>
              </a:path>
              <a:path extrusionOk="0" h="426085" w="878204">
                <a:moveTo>
                  <a:pt x="877078" y="21850"/>
                </a:moveTo>
                <a:lnTo>
                  <a:pt x="858020" y="21850"/>
                </a:lnTo>
                <a:lnTo>
                  <a:pt x="858062" y="22515"/>
                </a:lnTo>
                <a:lnTo>
                  <a:pt x="858593" y="41573"/>
                </a:lnTo>
                <a:lnTo>
                  <a:pt x="858673" y="40887"/>
                </a:lnTo>
                <a:lnTo>
                  <a:pt x="877632" y="40887"/>
                </a:lnTo>
                <a:lnTo>
                  <a:pt x="877078" y="21850"/>
                </a:lnTo>
                <a:close/>
              </a:path>
              <a:path extrusionOk="0" h="426085" w="878204">
                <a:moveTo>
                  <a:pt x="858030" y="22195"/>
                </a:moveTo>
                <a:lnTo>
                  <a:pt x="858040" y="22515"/>
                </a:lnTo>
                <a:lnTo>
                  <a:pt x="858030" y="22195"/>
                </a:lnTo>
                <a:close/>
              </a:path>
              <a:path extrusionOk="0" h="426085" w="878204">
                <a:moveTo>
                  <a:pt x="874966" y="0"/>
                </a:moveTo>
                <a:lnTo>
                  <a:pt x="856010" y="1885"/>
                </a:lnTo>
                <a:lnTo>
                  <a:pt x="858030" y="22195"/>
                </a:lnTo>
                <a:lnTo>
                  <a:pt x="858020" y="21850"/>
                </a:lnTo>
                <a:lnTo>
                  <a:pt x="877078" y="21850"/>
                </a:lnTo>
                <a:lnTo>
                  <a:pt x="877053" y="20962"/>
                </a:lnTo>
                <a:lnTo>
                  <a:pt x="874966" y="0"/>
                </a:lnTo>
                <a:close/>
              </a:path>
            </a:pathLst>
          </a:custGeom>
          <a:solidFill>
            <a:srgbClr val="7F7F7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677" name="Google Shape;3677;p129"/>
          <p:cNvGrpSpPr/>
          <p:nvPr/>
        </p:nvGrpSpPr>
        <p:grpSpPr>
          <a:xfrm>
            <a:off x="11458578" y="174170"/>
            <a:ext cx="548640" cy="548640"/>
            <a:chOff x="11458578" y="174170"/>
            <a:chExt cx="548640" cy="548640"/>
          </a:xfrm>
        </p:grpSpPr>
        <p:sp>
          <p:nvSpPr>
            <p:cNvPr id="3678" name="Google Shape;3678;p129"/>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79" name="Google Shape;3679;p129"/>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680" name="Google Shape;3680;p129"/>
            <p:cNvPicPr preferRelativeResize="0"/>
            <p:nvPr/>
          </p:nvPicPr>
          <p:blipFill rotWithShape="1">
            <a:blip r:embed="rId9">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7" name="Shape 337"/>
        <p:cNvGrpSpPr/>
        <p:nvPr/>
      </p:nvGrpSpPr>
      <p:grpSpPr>
        <a:xfrm>
          <a:off x="0" y="0"/>
          <a:ext cx="0" cy="0"/>
          <a:chOff x="0" y="0"/>
          <a:chExt cx="0" cy="0"/>
        </a:xfrm>
      </p:grpSpPr>
      <p:grpSp>
        <p:nvGrpSpPr>
          <p:cNvPr id="338" name="Google Shape;338;p13"/>
          <p:cNvGrpSpPr/>
          <p:nvPr/>
        </p:nvGrpSpPr>
        <p:grpSpPr>
          <a:xfrm>
            <a:off x="633983" y="1865375"/>
            <a:ext cx="8043672" cy="4568952"/>
            <a:chOff x="633983" y="1865375"/>
            <a:chExt cx="8043672" cy="4568952"/>
          </a:xfrm>
        </p:grpSpPr>
        <p:pic>
          <p:nvPicPr>
            <p:cNvPr id="339" name="Google Shape;339;p13"/>
            <p:cNvPicPr preferRelativeResize="0"/>
            <p:nvPr/>
          </p:nvPicPr>
          <p:blipFill rotWithShape="1">
            <a:blip r:embed="rId3">
              <a:alphaModFix/>
            </a:blip>
            <a:srcRect b="0" l="0" r="0" t="0"/>
            <a:stretch/>
          </p:blipFill>
          <p:spPr>
            <a:xfrm>
              <a:off x="633983" y="1865375"/>
              <a:ext cx="8043672" cy="4568952"/>
            </a:xfrm>
            <a:prstGeom prst="rect">
              <a:avLst/>
            </a:prstGeom>
            <a:noFill/>
            <a:ln>
              <a:noFill/>
            </a:ln>
          </p:spPr>
        </p:pic>
        <p:pic>
          <p:nvPicPr>
            <p:cNvPr id="340" name="Google Shape;340;p13"/>
            <p:cNvPicPr preferRelativeResize="0"/>
            <p:nvPr/>
          </p:nvPicPr>
          <p:blipFill rotWithShape="1">
            <a:blip r:embed="rId4">
              <a:alphaModFix/>
            </a:blip>
            <a:srcRect b="0" l="0" r="0" t="0"/>
            <a:stretch/>
          </p:blipFill>
          <p:spPr>
            <a:xfrm>
              <a:off x="658213" y="1890970"/>
              <a:ext cx="7938677" cy="4465506"/>
            </a:xfrm>
            <a:prstGeom prst="rect">
              <a:avLst/>
            </a:prstGeom>
            <a:noFill/>
            <a:ln>
              <a:noFill/>
            </a:ln>
          </p:spPr>
        </p:pic>
      </p:grpSp>
      <p:sp>
        <p:nvSpPr>
          <p:cNvPr id="341" name="Google Shape;341;p13"/>
          <p:cNvSpPr txBox="1"/>
          <p:nvPr>
            <p:ph type="title"/>
          </p:nvPr>
        </p:nvSpPr>
        <p:spPr>
          <a:xfrm>
            <a:off x="4182998" y="242315"/>
            <a:ext cx="382587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POWER BI WORKFLOW</a:t>
            </a:r>
            <a:endParaRPr sz="3200"/>
          </a:p>
        </p:txBody>
      </p:sp>
      <p:pic>
        <p:nvPicPr>
          <p:cNvPr id="342" name="Google Shape;342;p13"/>
          <p:cNvPicPr preferRelativeResize="0"/>
          <p:nvPr/>
        </p:nvPicPr>
        <p:blipFill rotWithShape="1">
          <a:blip r:embed="rId5">
            <a:alphaModFix/>
          </a:blip>
          <a:srcRect b="0" l="0" r="0" t="0"/>
          <a:stretch/>
        </p:blipFill>
        <p:spPr>
          <a:xfrm>
            <a:off x="0" y="806332"/>
            <a:ext cx="12192000" cy="45720"/>
          </a:xfrm>
          <a:prstGeom prst="rect">
            <a:avLst/>
          </a:prstGeom>
          <a:noFill/>
          <a:ln>
            <a:noFill/>
          </a:ln>
        </p:spPr>
      </p:pic>
      <p:sp>
        <p:nvSpPr>
          <p:cNvPr id="343" name="Google Shape;343;p13"/>
          <p:cNvSpPr txBox="1"/>
          <p:nvPr/>
        </p:nvSpPr>
        <p:spPr>
          <a:xfrm>
            <a:off x="3816483" y="1353820"/>
            <a:ext cx="104076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D9D9D9"/>
                </a:solidFill>
                <a:latin typeface="Calibri"/>
                <a:ea typeface="Calibri"/>
                <a:cs typeface="Calibri"/>
                <a:sym typeface="Calibri"/>
              </a:rPr>
              <a:t>Model View</a:t>
            </a:r>
            <a:endParaRPr sz="1600">
              <a:solidFill>
                <a:schemeClr val="dk1"/>
              </a:solidFill>
              <a:latin typeface="Calibri"/>
              <a:ea typeface="Calibri"/>
              <a:cs typeface="Calibri"/>
              <a:sym typeface="Calibri"/>
            </a:endParaRPr>
          </a:p>
        </p:txBody>
      </p:sp>
      <p:grpSp>
        <p:nvGrpSpPr>
          <p:cNvPr id="344" name="Google Shape;344;p13"/>
          <p:cNvGrpSpPr/>
          <p:nvPr/>
        </p:nvGrpSpPr>
        <p:grpSpPr>
          <a:xfrm>
            <a:off x="3200400" y="1261872"/>
            <a:ext cx="569976" cy="509015"/>
            <a:chOff x="3200400" y="1261872"/>
            <a:chExt cx="569976" cy="509015"/>
          </a:xfrm>
        </p:grpSpPr>
        <p:pic>
          <p:nvPicPr>
            <p:cNvPr id="345" name="Google Shape;345;p13"/>
            <p:cNvPicPr preferRelativeResize="0"/>
            <p:nvPr/>
          </p:nvPicPr>
          <p:blipFill rotWithShape="1">
            <a:blip r:embed="rId6">
              <a:alphaModFix/>
            </a:blip>
            <a:srcRect b="0" l="0" r="0" t="0"/>
            <a:stretch/>
          </p:blipFill>
          <p:spPr>
            <a:xfrm>
              <a:off x="3200400" y="1261872"/>
              <a:ext cx="569976" cy="509015"/>
            </a:xfrm>
            <a:prstGeom prst="rect">
              <a:avLst/>
            </a:prstGeom>
            <a:noFill/>
            <a:ln>
              <a:noFill/>
            </a:ln>
          </p:spPr>
        </p:pic>
        <p:pic>
          <p:nvPicPr>
            <p:cNvPr id="346" name="Google Shape;346;p13"/>
            <p:cNvPicPr preferRelativeResize="0"/>
            <p:nvPr/>
          </p:nvPicPr>
          <p:blipFill rotWithShape="1">
            <a:blip r:embed="rId7">
              <a:alphaModFix/>
            </a:blip>
            <a:srcRect b="0" l="0" r="0" t="0"/>
            <a:stretch/>
          </p:blipFill>
          <p:spPr>
            <a:xfrm>
              <a:off x="3235208" y="1287218"/>
              <a:ext cx="457196" cy="404975"/>
            </a:xfrm>
            <a:prstGeom prst="rect">
              <a:avLst/>
            </a:prstGeom>
            <a:noFill/>
            <a:ln>
              <a:noFill/>
            </a:ln>
          </p:spPr>
        </p:pic>
      </p:grpSp>
      <p:sp>
        <p:nvSpPr>
          <p:cNvPr id="347" name="Google Shape;347;p13"/>
          <p:cNvSpPr txBox="1"/>
          <p:nvPr/>
        </p:nvSpPr>
        <p:spPr>
          <a:xfrm>
            <a:off x="5738503" y="1353820"/>
            <a:ext cx="88773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D9D9D9"/>
                </a:solidFill>
                <a:latin typeface="Calibri"/>
                <a:ea typeface="Calibri"/>
                <a:cs typeface="Calibri"/>
                <a:sym typeface="Calibri"/>
              </a:rPr>
              <a:t>Data View</a:t>
            </a:r>
            <a:endParaRPr sz="1600">
              <a:solidFill>
                <a:schemeClr val="dk1"/>
              </a:solidFill>
              <a:latin typeface="Calibri"/>
              <a:ea typeface="Calibri"/>
              <a:cs typeface="Calibri"/>
              <a:sym typeface="Calibri"/>
            </a:endParaRPr>
          </a:p>
        </p:txBody>
      </p:sp>
      <p:sp>
        <p:nvSpPr>
          <p:cNvPr id="348" name="Google Shape;348;p13"/>
          <p:cNvSpPr txBox="1"/>
          <p:nvPr/>
        </p:nvSpPr>
        <p:spPr>
          <a:xfrm>
            <a:off x="7506740" y="1353820"/>
            <a:ext cx="106870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D9D9D9"/>
                </a:solidFill>
                <a:latin typeface="Calibri"/>
                <a:ea typeface="Calibri"/>
                <a:cs typeface="Calibri"/>
                <a:sym typeface="Calibri"/>
              </a:rPr>
              <a:t>Report View</a:t>
            </a:r>
            <a:endParaRPr sz="1600">
              <a:solidFill>
                <a:schemeClr val="dk1"/>
              </a:solidFill>
              <a:latin typeface="Calibri"/>
              <a:ea typeface="Calibri"/>
              <a:cs typeface="Calibri"/>
              <a:sym typeface="Calibri"/>
            </a:endParaRPr>
          </a:p>
        </p:txBody>
      </p:sp>
      <p:grpSp>
        <p:nvGrpSpPr>
          <p:cNvPr id="349" name="Google Shape;349;p13"/>
          <p:cNvGrpSpPr/>
          <p:nvPr/>
        </p:nvGrpSpPr>
        <p:grpSpPr>
          <a:xfrm>
            <a:off x="6906768" y="1261872"/>
            <a:ext cx="563879" cy="509015"/>
            <a:chOff x="6906768" y="1261872"/>
            <a:chExt cx="563879" cy="509015"/>
          </a:xfrm>
        </p:grpSpPr>
        <p:pic>
          <p:nvPicPr>
            <p:cNvPr id="350" name="Google Shape;350;p13"/>
            <p:cNvPicPr preferRelativeResize="0"/>
            <p:nvPr/>
          </p:nvPicPr>
          <p:blipFill rotWithShape="1">
            <a:blip r:embed="rId8">
              <a:alphaModFix/>
            </a:blip>
            <a:srcRect b="0" l="0" r="0" t="0"/>
            <a:stretch/>
          </p:blipFill>
          <p:spPr>
            <a:xfrm>
              <a:off x="6906768" y="1261872"/>
              <a:ext cx="563879" cy="509015"/>
            </a:xfrm>
            <a:prstGeom prst="rect">
              <a:avLst/>
            </a:prstGeom>
            <a:noFill/>
            <a:ln>
              <a:noFill/>
            </a:ln>
          </p:spPr>
        </p:pic>
        <p:pic>
          <p:nvPicPr>
            <p:cNvPr id="351" name="Google Shape;351;p13"/>
            <p:cNvPicPr preferRelativeResize="0"/>
            <p:nvPr/>
          </p:nvPicPr>
          <p:blipFill rotWithShape="1">
            <a:blip r:embed="rId9">
              <a:alphaModFix/>
            </a:blip>
            <a:srcRect b="0" l="0" r="0" t="0"/>
            <a:stretch/>
          </p:blipFill>
          <p:spPr>
            <a:xfrm>
              <a:off x="6932700" y="1287219"/>
              <a:ext cx="457200" cy="404975"/>
            </a:xfrm>
            <a:prstGeom prst="rect">
              <a:avLst/>
            </a:prstGeom>
            <a:noFill/>
            <a:ln>
              <a:noFill/>
            </a:ln>
          </p:spPr>
        </p:pic>
      </p:grpSp>
      <p:grpSp>
        <p:nvGrpSpPr>
          <p:cNvPr id="352" name="Google Shape;352;p13"/>
          <p:cNvGrpSpPr/>
          <p:nvPr/>
        </p:nvGrpSpPr>
        <p:grpSpPr>
          <a:xfrm>
            <a:off x="5120640" y="1261872"/>
            <a:ext cx="560832" cy="509015"/>
            <a:chOff x="5120640" y="1261872"/>
            <a:chExt cx="560832" cy="509015"/>
          </a:xfrm>
        </p:grpSpPr>
        <p:pic>
          <p:nvPicPr>
            <p:cNvPr id="353" name="Google Shape;353;p13"/>
            <p:cNvPicPr preferRelativeResize="0"/>
            <p:nvPr/>
          </p:nvPicPr>
          <p:blipFill rotWithShape="1">
            <a:blip r:embed="rId10">
              <a:alphaModFix/>
            </a:blip>
            <a:srcRect b="0" l="0" r="0" t="0"/>
            <a:stretch/>
          </p:blipFill>
          <p:spPr>
            <a:xfrm>
              <a:off x="5120640" y="1261872"/>
              <a:ext cx="560832" cy="509015"/>
            </a:xfrm>
            <a:prstGeom prst="rect">
              <a:avLst/>
            </a:prstGeom>
            <a:noFill/>
            <a:ln>
              <a:noFill/>
            </a:ln>
          </p:spPr>
        </p:pic>
        <p:pic>
          <p:nvPicPr>
            <p:cNvPr id="354" name="Google Shape;354;p13"/>
            <p:cNvPicPr preferRelativeResize="0"/>
            <p:nvPr/>
          </p:nvPicPr>
          <p:blipFill rotWithShape="1">
            <a:blip r:embed="rId11">
              <a:alphaModFix/>
            </a:blip>
            <a:srcRect b="0" l="0" r="0" t="0"/>
            <a:stretch/>
          </p:blipFill>
          <p:spPr>
            <a:xfrm>
              <a:off x="5145414" y="1287218"/>
              <a:ext cx="457200" cy="404975"/>
            </a:xfrm>
            <a:prstGeom prst="rect">
              <a:avLst/>
            </a:prstGeom>
            <a:noFill/>
            <a:ln>
              <a:noFill/>
            </a:ln>
          </p:spPr>
        </p:pic>
      </p:grpSp>
      <p:pic>
        <p:nvPicPr>
          <p:cNvPr id="355" name="Google Shape;355;p13"/>
          <p:cNvPicPr preferRelativeResize="0"/>
          <p:nvPr/>
        </p:nvPicPr>
        <p:blipFill rotWithShape="1">
          <a:blip r:embed="rId12">
            <a:alphaModFix/>
          </a:blip>
          <a:srcRect b="0" l="0" r="0" t="0"/>
          <a:stretch/>
        </p:blipFill>
        <p:spPr>
          <a:xfrm>
            <a:off x="9174480" y="1618488"/>
            <a:ext cx="329183" cy="536448"/>
          </a:xfrm>
          <a:prstGeom prst="rect">
            <a:avLst/>
          </a:prstGeom>
          <a:noFill/>
          <a:ln>
            <a:noFill/>
          </a:ln>
        </p:spPr>
      </p:pic>
      <p:sp>
        <p:nvSpPr>
          <p:cNvPr id="356" name="Google Shape;356;p13"/>
          <p:cNvSpPr txBox="1"/>
          <p:nvPr/>
        </p:nvSpPr>
        <p:spPr>
          <a:xfrm>
            <a:off x="9708242" y="1506220"/>
            <a:ext cx="1680845" cy="751205"/>
          </a:xfrm>
          <a:prstGeom prst="rect">
            <a:avLst/>
          </a:prstGeom>
          <a:noFill/>
          <a:ln>
            <a:noFill/>
          </a:ln>
        </p:spPr>
        <p:txBody>
          <a:bodyPr anchorCtr="0" anchor="t" bIns="0" lIns="0" spcFirstLastPara="1" rIns="0" wrap="square" tIns="22850">
            <a:spAutoFit/>
          </a:bodyPr>
          <a:lstStyle/>
          <a:p>
            <a:pPr indent="0" lvl="0" marL="12700" marR="5080" rtl="0" algn="l">
              <a:lnSpc>
                <a:spcPct val="118750"/>
              </a:lnSpc>
              <a:spcBef>
                <a:spcPts val="0"/>
              </a:spcBef>
              <a:spcAft>
                <a:spcPts val="0"/>
              </a:spcAft>
              <a:buNone/>
            </a:pPr>
            <a:r>
              <a:rPr lang="en-US" sz="1600">
                <a:solidFill>
                  <a:srgbClr val="404040"/>
                </a:solidFill>
                <a:latin typeface="Calibri"/>
                <a:ea typeface="Calibri"/>
                <a:cs typeface="Calibri"/>
                <a:sym typeface="Calibri"/>
              </a:rPr>
              <a:t>Data is loaded &amp;  transformed in the  </a:t>
            </a:r>
            <a:r>
              <a:rPr b="1" lang="en-US" sz="1600">
                <a:solidFill>
                  <a:srgbClr val="404040"/>
                </a:solidFill>
                <a:latin typeface="Calibri"/>
                <a:ea typeface="Calibri"/>
                <a:cs typeface="Calibri"/>
                <a:sym typeface="Calibri"/>
              </a:rPr>
              <a:t>Power Query Editor</a:t>
            </a:r>
            <a:endParaRPr sz="1600">
              <a:solidFill>
                <a:schemeClr val="dk1"/>
              </a:solidFill>
              <a:latin typeface="Calibri"/>
              <a:ea typeface="Calibri"/>
              <a:cs typeface="Calibri"/>
              <a:sym typeface="Calibri"/>
            </a:endParaRPr>
          </a:p>
        </p:txBody>
      </p:sp>
      <p:grpSp>
        <p:nvGrpSpPr>
          <p:cNvPr id="357" name="Google Shape;357;p13"/>
          <p:cNvGrpSpPr/>
          <p:nvPr/>
        </p:nvGrpSpPr>
        <p:grpSpPr>
          <a:xfrm>
            <a:off x="661416" y="1261872"/>
            <a:ext cx="569976" cy="533400"/>
            <a:chOff x="661416" y="1261872"/>
            <a:chExt cx="569976" cy="533400"/>
          </a:xfrm>
        </p:grpSpPr>
        <p:pic>
          <p:nvPicPr>
            <p:cNvPr id="358" name="Google Shape;358;p13"/>
            <p:cNvPicPr preferRelativeResize="0"/>
            <p:nvPr/>
          </p:nvPicPr>
          <p:blipFill rotWithShape="1">
            <a:blip r:embed="rId13">
              <a:alphaModFix/>
            </a:blip>
            <a:srcRect b="0" l="0" r="0" t="0"/>
            <a:stretch/>
          </p:blipFill>
          <p:spPr>
            <a:xfrm>
              <a:off x="661416" y="1261872"/>
              <a:ext cx="569976" cy="533400"/>
            </a:xfrm>
            <a:prstGeom prst="rect">
              <a:avLst/>
            </a:prstGeom>
            <a:noFill/>
            <a:ln>
              <a:noFill/>
            </a:ln>
          </p:spPr>
        </p:pic>
        <p:pic>
          <p:nvPicPr>
            <p:cNvPr id="359" name="Google Shape;359;p13"/>
            <p:cNvPicPr preferRelativeResize="0"/>
            <p:nvPr/>
          </p:nvPicPr>
          <p:blipFill rotWithShape="1">
            <a:blip r:embed="rId14">
              <a:alphaModFix/>
            </a:blip>
            <a:srcRect b="0" l="0" r="0" t="0"/>
            <a:stretch/>
          </p:blipFill>
          <p:spPr>
            <a:xfrm>
              <a:off x="686799" y="1286037"/>
              <a:ext cx="466725" cy="430822"/>
            </a:xfrm>
            <a:prstGeom prst="rect">
              <a:avLst/>
            </a:prstGeom>
            <a:noFill/>
            <a:ln>
              <a:noFill/>
            </a:ln>
          </p:spPr>
        </p:pic>
      </p:grpSp>
      <p:sp>
        <p:nvSpPr>
          <p:cNvPr id="360" name="Google Shape;360;p13"/>
          <p:cNvSpPr txBox="1"/>
          <p:nvPr/>
        </p:nvSpPr>
        <p:spPr>
          <a:xfrm>
            <a:off x="1273329" y="1347723"/>
            <a:ext cx="168084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404040"/>
                </a:solidFill>
                <a:latin typeface="Calibri"/>
                <a:ea typeface="Calibri"/>
                <a:cs typeface="Calibri"/>
                <a:sym typeface="Calibri"/>
              </a:rPr>
              <a:t>Power Query Editor</a:t>
            </a:r>
            <a:endParaRPr sz="1600">
              <a:solidFill>
                <a:schemeClr val="dk1"/>
              </a:solidFill>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84" name="Shape 3684"/>
        <p:cNvGrpSpPr/>
        <p:nvPr/>
      </p:nvGrpSpPr>
      <p:grpSpPr>
        <a:xfrm>
          <a:off x="0" y="0"/>
          <a:ext cx="0" cy="0"/>
          <a:chOff x="0" y="0"/>
          <a:chExt cx="0" cy="0"/>
        </a:xfrm>
      </p:grpSpPr>
      <p:grpSp>
        <p:nvGrpSpPr>
          <p:cNvPr id="3685" name="Google Shape;3685;p130"/>
          <p:cNvGrpSpPr/>
          <p:nvPr/>
        </p:nvGrpSpPr>
        <p:grpSpPr>
          <a:xfrm>
            <a:off x="676655" y="5071871"/>
            <a:ext cx="10847832" cy="1164336"/>
            <a:chOff x="676655" y="5071871"/>
            <a:chExt cx="10847832" cy="1164336"/>
          </a:xfrm>
        </p:grpSpPr>
        <p:pic>
          <p:nvPicPr>
            <p:cNvPr id="3686" name="Google Shape;3686;p130"/>
            <p:cNvPicPr preferRelativeResize="0"/>
            <p:nvPr/>
          </p:nvPicPr>
          <p:blipFill rotWithShape="1">
            <a:blip r:embed="rId3">
              <a:alphaModFix/>
            </a:blip>
            <a:srcRect b="0" l="0" r="0" t="0"/>
            <a:stretch/>
          </p:blipFill>
          <p:spPr>
            <a:xfrm>
              <a:off x="676655" y="5071871"/>
              <a:ext cx="10847832" cy="1164336"/>
            </a:xfrm>
            <a:prstGeom prst="rect">
              <a:avLst/>
            </a:prstGeom>
            <a:noFill/>
            <a:ln>
              <a:noFill/>
            </a:ln>
          </p:spPr>
        </p:pic>
        <p:sp>
          <p:nvSpPr>
            <p:cNvPr id="3687" name="Google Shape;3687;p130"/>
            <p:cNvSpPr/>
            <p:nvPr/>
          </p:nvSpPr>
          <p:spPr>
            <a:xfrm>
              <a:off x="742950" y="5097576"/>
              <a:ext cx="10715625" cy="1035050"/>
            </a:xfrm>
            <a:custGeom>
              <a:rect b="b" l="l" r="r" t="t"/>
              <a:pathLst>
                <a:path extrusionOk="0" h="1035050" w="10715625">
                  <a:moveTo>
                    <a:pt x="10715627" y="0"/>
                  </a:moveTo>
                  <a:lnTo>
                    <a:pt x="404835" y="0"/>
                  </a:lnTo>
                  <a:lnTo>
                    <a:pt x="357623" y="2723"/>
                  </a:lnTo>
                  <a:lnTo>
                    <a:pt x="312010" y="10692"/>
                  </a:lnTo>
                  <a:lnTo>
                    <a:pt x="268301" y="23601"/>
                  </a:lnTo>
                  <a:lnTo>
                    <a:pt x="226799" y="41148"/>
                  </a:lnTo>
                  <a:lnTo>
                    <a:pt x="187808" y="63028"/>
                  </a:lnTo>
                  <a:lnTo>
                    <a:pt x="151631" y="88938"/>
                  </a:lnTo>
                  <a:lnTo>
                    <a:pt x="118573" y="118574"/>
                  </a:lnTo>
                  <a:lnTo>
                    <a:pt x="88937" y="151632"/>
                  </a:lnTo>
                  <a:lnTo>
                    <a:pt x="63028" y="187808"/>
                  </a:lnTo>
                  <a:lnTo>
                    <a:pt x="41147" y="226799"/>
                  </a:lnTo>
                  <a:lnTo>
                    <a:pt x="23601" y="268302"/>
                  </a:lnTo>
                  <a:lnTo>
                    <a:pt x="10692" y="312011"/>
                  </a:lnTo>
                  <a:lnTo>
                    <a:pt x="2723" y="357624"/>
                  </a:lnTo>
                  <a:lnTo>
                    <a:pt x="0" y="404836"/>
                  </a:lnTo>
                  <a:lnTo>
                    <a:pt x="0" y="1034943"/>
                  </a:lnTo>
                  <a:lnTo>
                    <a:pt x="10310791" y="1034943"/>
                  </a:lnTo>
                  <a:lnTo>
                    <a:pt x="10358003" y="1032220"/>
                  </a:lnTo>
                  <a:lnTo>
                    <a:pt x="10403616" y="1024251"/>
                  </a:lnTo>
                  <a:lnTo>
                    <a:pt x="10447325" y="1011342"/>
                  </a:lnTo>
                  <a:lnTo>
                    <a:pt x="10488827" y="993795"/>
                  </a:lnTo>
                  <a:lnTo>
                    <a:pt x="10527819" y="971915"/>
                  </a:lnTo>
                  <a:lnTo>
                    <a:pt x="10563995" y="946005"/>
                  </a:lnTo>
                  <a:lnTo>
                    <a:pt x="10597053" y="916369"/>
                  </a:lnTo>
                  <a:lnTo>
                    <a:pt x="10626689" y="883311"/>
                  </a:lnTo>
                  <a:lnTo>
                    <a:pt x="10652599" y="847135"/>
                  </a:lnTo>
                  <a:lnTo>
                    <a:pt x="10674479" y="808143"/>
                  </a:lnTo>
                  <a:lnTo>
                    <a:pt x="10692026" y="766641"/>
                  </a:lnTo>
                  <a:lnTo>
                    <a:pt x="10704935" y="722932"/>
                  </a:lnTo>
                  <a:lnTo>
                    <a:pt x="10712904" y="677319"/>
                  </a:lnTo>
                  <a:lnTo>
                    <a:pt x="10715627" y="630106"/>
                  </a:lnTo>
                  <a:lnTo>
                    <a:pt x="1071562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688" name="Google Shape;3688;p130"/>
            <p:cNvPicPr preferRelativeResize="0"/>
            <p:nvPr/>
          </p:nvPicPr>
          <p:blipFill rotWithShape="1">
            <a:blip r:embed="rId4">
              <a:alphaModFix/>
            </a:blip>
            <a:srcRect b="0" l="0" r="0" t="0"/>
            <a:stretch/>
          </p:blipFill>
          <p:spPr>
            <a:xfrm>
              <a:off x="838199" y="5356566"/>
              <a:ext cx="655595" cy="679878"/>
            </a:xfrm>
            <a:prstGeom prst="rect">
              <a:avLst/>
            </a:prstGeom>
            <a:noFill/>
            <a:ln>
              <a:noFill/>
            </a:ln>
          </p:spPr>
        </p:pic>
      </p:grpSp>
      <p:sp>
        <p:nvSpPr>
          <p:cNvPr id="3689" name="Google Shape;3689;p130"/>
          <p:cNvSpPr txBox="1"/>
          <p:nvPr/>
        </p:nvSpPr>
        <p:spPr>
          <a:xfrm>
            <a:off x="1613752" y="5375147"/>
            <a:ext cx="9502140" cy="561340"/>
          </a:xfrm>
          <a:prstGeom prst="rect">
            <a:avLst/>
          </a:prstGeom>
          <a:noFill/>
          <a:ln>
            <a:noFill/>
          </a:ln>
        </p:spPr>
        <p:txBody>
          <a:bodyPr anchorCtr="0" anchor="t" bIns="0" lIns="0" spcFirstLastPara="1" rIns="0" wrap="square" tIns="12700">
            <a:spAutoFit/>
          </a:bodyPr>
          <a:lstStyle/>
          <a:p>
            <a:pPr indent="0" lvl="0" marL="12700" marR="0" rtl="0" algn="l">
              <a:lnSpc>
                <a:spcPct val="117499"/>
              </a:lnSpc>
              <a:spcBef>
                <a:spcPts val="0"/>
              </a:spcBef>
              <a:spcAft>
                <a:spcPts val="0"/>
              </a:spcAft>
              <a:buClr>
                <a:srgbClr val="FFC000"/>
              </a:buClr>
              <a:buSzPts val="2000"/>
              <a:buFont typeface="Calibri"/>
              <a:buNone/>
            </a:pPr>
            <a:r>
              <a:rPr b="1" i="0" lang="en-US" sz="2000" u="none" cap="none" strike="noStrike">
                <a:solidFill>
                  <a:srgbClr val="FFC000"/>
                </a:solidFill>
                <a:latin typeface="Calibri"/>
                <a:ea typeface="Calibri"/>
                <a:cs typeface="Calibri"/>
                <a:sym typeface="Calibri"/>
              </a:rPr>
              <a:t>PRO TIP:</a:t>
            </a:r>
            <a:endParaRPr b="0" i="0" sz="2000" u="none" cap="none" strike="noStrike">
              <a:solidFill>
                <a:srgbClr val="000000"/>
              </a:solidFill>
              <a:latin typeface="Calibri"/>
              <a:ea typeface="Calibri"/>
              <a:cs typeface="Calibri"/>
              <a:sym typeface="Calibri"/>
            </a:endParaRPr>
          </a:p>
          <a:p>
            <a:pPr indent="0" lvl="0" marL="31115" marR="0" rtl="0" algn="l">
              <a:lnSpc>
                <a:spcPct val="116875"/>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Think of CALCULATE as a </a:t>
            </a:r>
            <a:r>
              <a:rPr b="1" i="0" lang="en-US" sz="1600" u="none" cap="none" strike="noStrike">
                <a:solidFill>
                  <a:srgbClr val="000000"/>
                </a:solidFill>
                <a:latin typeface="Calibri"/>
                <a:ea typeface="Calibri"/>
                <a:cs typeface="Calibri"/>
                <a:sym typeface="Calibri"/>
              </a:rPr>
              <a:t>filter modifier</a:t>
            </a:r>
            <a:r>
              <a:rPr b="0" i="0" lang="en-US" sz="1600" u="none" cap="none" strike="noStrike">
                <a:solidFill>
                  <a:srgbClr val="000000"/>
                </a:solidFill>
                <a:latin typeface="Calibri"/>
                <a:ea typeface="Calibri"/>
                <a:cs typeface="Calibri"/>
                <a:sym typeface="Calibri"/>
              </a:rPr>
              <a:t>; it allows you to overrule existing report filters and “force” new filter context</a:t>
            </a:r>
            <a:endParaRPr b="0" i="0" sz="1600" u="none" cap="none" strike="noStrike">
              <a:solidFill>
                <a:srgbClr val="000000"/>
              </a:solidFill>
              <a:latin typeface="Calibri"/>
              <a:ea typeface="Calibri"/>
              <a:cs typeface="Calibri"/>
              <a:sym typeface="Calibri"/>
            </a:endParaRPr>
          </a:p>
        </p:txBody>
      </p:sp>
      <p:pic>
        <p:nvPicPr>
          <p:cNvPr id="3690" name="Google Shape;3690;p130"/>
          <p:cNvPicPr preferRelativeResize="0"/>
          <p:nvPr/>
        </p:nvPicPr>
        <p:blipFill rotWithShape="1">
          <a:blip r:embed="rId5">
            <a:alphaModFix/>
          </a:blip>
          <a:srcRect b="0" l="0" r="0" t="0"/>
          <a:stretch/>
        </p:blipFill>
        <p:spPr>
          <a:xfrm>
            <a:off x="740663" y="1389888"/>
            <a:ext cx="2846832" cy="557784"/>
          </a:xfrm>
          <a:prstGeom prst="rect">
            <a:avLst/>
          </a:prstGeom>
          <a:noFill/>
          <a:ln>
            <a:noFill/>
          </a:ln>
        </p:spPr>
      </p:pic>
      <p:sp>
        <p:nvSpPr>
          <p:cNvPr id="3691" name="Google Shape;3691;p130"/>
          <p:cNvSpPr txBox="1"/>
          <p:nvPr/>
        </p:nvSpPr>
        <p:spPr>
          <a:xfrm>
            <a:off x="1416249" y="1475740"/>
            <a:ext cx="149606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CALCULATE</a:t>
            </a:r>
            <a:r>
              <a:rPr b="0" i="0" lang="en-US" sz="2200" u="none" cap="none" strike="noStrike">
                <a:solidFill>
                  <a:srgbClr val="FFFFFF"/>
                </a:solidFill>
                <a:latin typeface="Calibri"/>
                <a:ea typeface="Calibri"/>
                <a:cs typeface="Calibri"/>
                <a:sym typeface="Calibri"/>
              </a:rPr>
              <a:t>()</a:t>
            </a:r>
            <a:endParaRPr b="0" i="0" sz="2200" u="none" cap="none" strike="noStrike">
              <a:solidFill>
                <a:srgbClr val="000000"/>
              </a:solidFill>
              <a:latin typeface="Calibri"/>
              <a:ea typeface="Calibri"/>
              <a:cs typeface="Calibri"/>
              <a:sym typeface="Calibri"/>
            </a:endParaRPr>
          </a:p>
        </p:txBody>
      </p:sp>
      <p:pic>
        <p:nvPicPr>
          <p:cNvPr id="3692" name="Google Shape;3692;p130"/>
          <p:cNvPicPr preferRelativeResize="0"/>
          <p:nvPr/>
        </p:nvPicPr>
        <p:blipFill rotWithShape="1">
          <a:blip r:embed="rId6">
            <a:alphaModFix/>
          </a:blip>
          <a:srcRect b="0" l="0" r="0" t="0"/>
          <a:stretch/>
        </p:blipFill>
        <p:spPr>
          <a:xfrm>
            <a:off x="3685032" y="1389888"/>
            <a:ext cx="7778496" cy="557784"/>
          </a:xfrm>
          <a:prstGeom prst="rect">
            <a:avLst/>
          </a:prstGeom>
          <a:noFill/>
          <a:ln>
            <a:noFill/>
          </a:ln>
        </p:spPr>
      </p:pic>
      <p:sp>
        <p:nvSpPr>
          <p:cNvPr id="3693" name="Google Shape;3693;p130"/>
          <p:cNvSpPr txBox="1"/>
          <p:nvPr/>
        </p:nvSpPr>
        <p:spPr>
          <a:xfrm>
            <a:off x="4711764" y="1505203"/>
            <a:ext cx="572516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404040"/>
              </a:buClr>
              <a:buSzPts val="1800"/>
              <a:buFont typeface="Calibri"/>
              <a:buNone/>
            </a:pPr>
            <a:r>
              <a:rPr b="0" i="0" lang="en-US" sz="1800" u="none" cap="none" strike="noStrike">
                <a:solidFill>
                  <a:srgbClr val="404040"/>
                </a:solidFill>
                <a:latin typeface="Calibri"/>
                <a:ea typeface="Calibri"/>
                <a:cs typeface="Calibri"/>
                <a:sym typeface="Calibri"/>
              </a:rPr>
              <a:t>Evaluates an expression in a context that is modified by filters</a:t>
            </a:r>
            <a:endParaRPr b="0" i="0" sz="1800" u="none" cap="none" strike="noStrike">
              <a:solidFill>
                <a:srgbClr val="000000"/>
              </a:solidFill>
              <a:latin typeface="Calibri"/>
              <a:ea typeface="Calibri"/>
              <a:cs typeface="Calibri"/>
              <a:sym typeface="Calibri"/>
            </a:endParaRPr>
          </a:p>
        </p:txBody>
      </p:sp>
      <p:sp>
        <p:nvSpPr>
          <p:cNvPr id="3694" name="Google Shape;3694;p130"/>
          <p:cNvSpPr txBox="1"/>
          <p:nvPr>
            <p:ph type="title"/>
          </p:nvPr>
        </p:nvSpPr>
        <p:spPr>
          <a:xfrm>
            <a:off x="5148865" y="242315"/>
            <a:ext cx="189420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CALCULATE</a:t>
            </a:r>
            <a:endParaRPr/>
          </a:p>
        </p:txBody>
      </p:sp>
      <p:pic>
        <p:nvPicPr>
          <p:cNvPr id="3695" name="Google Shape;3695;p130"/>
          <p:cNvPicPr preferRelativeResize="0"/>
          <p:nvPr/>
        </p:nvPicPr>
        <p:blipFill rotWithShape="1">
          <a:blip r:embed="rId7">
            <a:alphaModFix/>
          </a:blip>
          <a:srcRect b="0" l="0" r="0" t="0"/>
          <a:stretch/>
        </p:blipFill>
        <p:spPr>
          <a:xfrm>
            <a:off x="0" y="806332"/>
            <a:ext cx="12192000" cy="45720"/>
          </a:xfrm>
          <a:prstGeom prst="rect">
            <a:avLst/>
          </a:prstGeom>
          <a:noFill/>
          <a:ln>
            <a:noFill/>
          </a:ln>
        </p:spPr>
      </p:pic>
      <p:sp>
        <p:nvSpPr>
          <p:cNvPr id="3696" name="Google Shape;3696;p130"/>
          <p:cNvSpPr txBox="1"/>
          <p:nvPr/>
        </p:nvSpPr>
        <p:spPr>
          <a:xfrm>
            <a:off x="1422908" y="2435859"/>
            <a:ext cx="6491605"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800"/>
              <a:buFont typeface="Calibri"/>
              <a:buNone/>
            </a:pPr>
            <a:r>
              <a:rPr b="0" i="0" lang="en-US" sz="2800" u="none" cap="none" strike="noStrike">
                <a:solidFill>
                  <a:srgbClr val="262626"/>
                </a:solidFill>
                <a:latin typeface="Calibri"/>
                <a:ea typeface="Calibri"/>
                <a:cs typeface="Calibri"/>
                <a:sym typeface="Calibri"/>
              </a:rPr>
              <a:t>=</a:t>
            </a:r>
            <a:r>
              <a:rPr b="1" i="0" lang="en-US" sz="2800" u="none" cap="none" strike="noStrike">
                <a:solidFill>
                  <a:srgbClr val="E6AF00"/>
                </a:solidFill>
                <a:latin typeface="Calibri"/>
                <a:ea typeface="Calibri"/>
                <a:cs typeface="Calibri"/>
                <a:sym typeface="Calibri"/>
              </a:rPr>
              <a:t>CALCULATE</a:t>
            </a:r>
            <a:r>
              <a:rPr b="0" i="0" lang="en-US" sz="2800" u="none" cap="none" strike="noStrike">
                <a:solidFill>
                  <a:srgbClr val="262626"/>
                </a:solidFill>
                <a:latin typeface="Calibri"/>
                <a:ea typeface="Calibri"/>
                <a:cs typeface="Calibri"/>
                <a:sym typeface="Calibri"/>
              </a:rPr>
              <a:t>(Expression, </a:t>
            </a:r>
            <a:r>
              <a:rPr b="0" i="1" lang="en-US" sz="2800" u="none" cap="none" strike="noStrike">
                <a:solidFill>
                  <a:srgbClr val="A6A6A6"/>
                </a:solidFill>
                <a:latin typeface="Calibri"/>
                <a:ea typeface="Calibri"/>
                <a:cs typeface="Calibri"/>
                <a:sym typeface="Calibri"/>
              </a:rPr>
              <a:t>[Filter1], [Filter2],…</a:t>
            </a:r>
            <a:r>
              <a:rPr b="0" i="0" lang="en-US" sz="2800" u="none" cap="none" strike="noStrike">
                <a:solidFill>
                  <a:srgbClr val="262626"/>
                </a:solidFill>
                <a:latin typeface="Calibri"/>
                <a:ea typeface="Calibri"/>
                <a:cs typeface="Calibri"/>
                <a:sym typeface="Calibri"/>
              </a:rPr>
              <a:t>)</a:t>
            </a:r>
            <a:endParaRPr b="0" i="0" sz="2800" u="none" cap="none" strike="noStrike">
              <a:solidFill>
                <a:srgbClr val="000000"/>
              </a:solidFill>
              <a:latin typeface="Calibri"/>
              <a:ea typeface="Calibri"/>
              <a:cs typeface="Calibri"/>
              <a:sym typeface="Calibri"/>
            </a:endParaRPr>
          </a:p>
        </p:txBody>
      </p:sp>
      <p:sp>
        <p:nvSpPr>
          <p:cNvPr id="3697" name="Google Shape;3697;p130"/>
          <p:cNvSpPr txBox="1"/>
          <p:nvPr/>
        </p:nvSpPr>
        <p:spPr>
          <a:xfrm>
            <a:off x="1422909" y="3363467"/>
            <a:ext cx="3430270" cy="12369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1400"/>
              <a:buFont typeface="Calibri"/>
              <a:buNone/>
            </a:pPr>
            <a:r>
              <a:rPr b="0" i="0" lang="en-US" sz="1400" u="none" cap="none" strike="noStrike">
                <a:solidFill>
                  <a:srgbClr val="262626"/>
                </a:solidFill>
                <a:latin typeface="Calibri"/>
                <a:ea typeface="Calibri"/>
                <a:cs typeface="Calibri"/>
                <a:sym typeface="Calibri"/>
              </a:rPr>
              <a:t>Name of an </a:t>
            </a:r>
            <a:r>
              <a:rPr b="1" i="0" lang="en-US" sz="1400" u="none" cap="none" strike="noStrike">
                <a:solidFill>
                  <a:srgbClr val="262626"/>
                </a:solidFill>
                <a:latin typeface="Calibri"/>
                <a:ea typeface="Calibri"/>
                <a:cs typeface="Calibri"/>
                <a:sym typeface="Calibri"/>
              </a:rPr>
              <a:t>existing measure </a:t>
            </a:r>
            <a:r>
              <a:rPr b="0" i="0" lang="en-US" sz="1400" u="none" cap="none" strike="noStrike">
                <a:solidFill>
                  <a:srgbClr val="262626"/>
                </a:solidFill>
                <a:latin typeface="Calibri"/>
                <a:ea typeface="Calibri"/>
                <a:cs typeface="Calibri"/>
                <a:sym typeface="Calibri"/>
              </a:rPr>
              <a:t>or a </a:t>
            </a:r>
            <a:r>
              <a:rPr b="1" i="0" lang="en-US" sz="1400" u="none" cap="none" strike="noStrike">
                <a:solidFill>
                  <a:srgbClr val="262626"/>
                </a:solidFill>
                <a:latin typeface="Calibri"/>
                <a:ea typeface="Calibri"/>
                <a:cs typeface="Calibri"/>
                <a:sym typeface="Calibri"/>
              </a:rPr>
              <a:t>DAX formula</a:t>
            </a:r>
            <a:endParaRPr b="0" i="0" sz="1400" u="none" cap="none" strike="noStrike">
              <a:solidFill>
                <a:srgbClr val="000000"/>
              </a:solidFill>
              <a:latin typeface="Calibri"/>
              <a:ea typeface="Calibri"/>
              <a:cs typeface="Calibri"/>
              <a:sym typeface="Calibri"/>
            </a:endParaRPr>
          </a:p>
          <a:p>
            <a:pPr indent="0" lvl="0" marL="12700" marR="0" rtl="0" algn="l">
              <a:lnSpc>
                <a:spcPct val="100000"/>
              </a:lnSpc>
              <a:spcBef>
                <a:spcPts val="25"/>
              </a:spcBef>
              <a:spcAft>
                <a:spcPts val="0"/>
              </a:spcAft>
              <a:buClr>
                <a:srgbClr val="262626"/>
              </a:buClr>
              <a:buSzPts val="1400"/>
              <a:buFont typeface="Calibri"/>
              <a:buNone/>
            </a:pPr>
            <a:r>
              <a:rPr b="0" i="0" lang="en-US" sz="1400" u="none" cap="none" strike="noStrike">
                <a:solidFill>
                  <a:srgbClr val="262626"/>
                </a:solidFill>
                <a:latin typeface="Calibri"/>
                <a:ea typeface="Calibri"/>
                <a:cs typeface="Calibri"/>
                <a:sym typeface="Calibri"/>
              </a:rPr>
              <a:t>for a valid measure</a:t>
            </a:r>
            <a:endParaRPr b="0" i="0" sz="1400" u="none" cap="none" strike="noStrike">
              <a:solidFill>
                <a:srgbClr val="000000"/>
              </a:solidFill>
              <a:latin typeface="Calibri"/>
              <a:ea typeface="Calibri"/>
              <a:cs typeface="Calibri"/>
              <a:sym typeface="Calibri"/>
            </a:endParaRPr>
          </a:p>
          <a:p>
            <a:pPr indent="0" lvl="0" marL="12700" marR="0" rtl="0" algn="l">
              <a:lnSpc>
                <a:spcPct val="100000"/>
              </a:lnSpc>
              <a:spcBef>
                <a:spcPts val="1205"/>
              </a:spcBef>
              <a:spcAft>
                <a:spcPts val="0"/>
              </a:spcAft>
              <a:buClr>
                <a:srgbClr val="262626"/>
              </a:buClr>
              <a:buSzPts val="1200"/>
              <a:buFont typeface="Calibri"/>
              <a:buNone/>
            </a:pPr>
            <a:r>
              <a:rPr b="1" i="1" lang="en-US" sz="1200" u="none" cap="none" strike="noStrike">
                <a:solidFill>
                  <a:srgbClr val="262626"/>
                </a:solidFill>
                <a:latin typeface="Calibri"/>
                <a:ea typeface="Calibri"/>
                <a:cs typeface="Calibri"/>
                <a:sym typeface="Calibri"/>
              </a:rPr>
              <a:t>Examples</a:t>
            </a:r>
            <a:r>
              <a:rPr b="0" i="1" lang="en-US" sz="1150" u="none" cap="none" strike="noStrike">
                <a:solidFill>
                  <a:srgbClr val="262626"/>
                </a:solidFill>
                <a:latin typeface="Calibri"/>
                <a:ea typeface="Calibri"/>
                <a:cs typeface="Calibri"/>
                <a:sym typeface="Calibri"/>
              </a:rPr>
              <a:t>:</a:t>
            </a:r>
            <a:endParaRPr b="0" i="0" sz="1150" u="none" cap="none" strike="noStrike">
              <a:solidFill>
                <a:srgbClr val="000000"/>
              </a:solidFill>
              <a:latin typeface="Calibri"/>
              <a:ea typeface="Calibri"/>
              <a:cs typeface="Calibri"/>
              <a:sym typeface="Calibri"/>
            </a:endParaRPr>
          </a:p>
          <a:p>
            <a:pPr indent="-285750" lvl="0" marL="755650" marR="0" rtl="0" algn="l">
              <a:lnSpc>
                <a:spcPct val="100000"/>
              </a:lnSpc>
              <a:spcBef>
                <a:spcPts val="575"/>
              </a:spcBef>
              <a:spcAft>
                <a:spcPts val="0"/>
              </a:spcAft>
              <a:buClr>
                <a:srgbClr val="262626"/>
              </a:buClr>
              <a:buSzPts val="1200"/>
              <a:buFont typeface="Arial"/>
              <a:buChar char="•"/>
            </a:pPr>
            <a:r>
              <a:rPr b="0" i="1" lang="en-US" sz="1200" u="none" cap="none" strike="noStrike">
                <a:solidFill>
                  <a:srgbClr val="262626"/>
                </a:solidFill>
                <a:latin typeface="Calibri"/>
                <a:ea typeface="Calibri"/>
                <a:cs typeface="Calibri"/>
                <a:sym typeface="Calibri"/>
              </a:rPr>
              <a:t>[Total Orders]</a:t>
            </a:r>
            <a:endParaRPr b="0" i="0" sz="1200" u="none" cap="none" strike="noStrike">
              <a:solidFill>
                <a:srgbClr val="000000"/>
              </a:solidFill>
              <a:latin typeface="Calibri"/>
              <a:ea typeface="Calibri"/>
              <a:cs typeface="Calibri"/>
              <a:sym typeface="Calibri"/>
            </a:endParaRPr>
          </a:p>
          <a:p>
            <a:pPr indent="-285750" lvl="0" marL="755650" marR="0" rtl="0" algn="l">
              <a:lnSpc>
                <a:spcPct val="100000"/>
              </a:lnSpc>
              <a:spcBef>
                <a:spcPts val="50"/>
              </a:spcBef>
              <a:spcAft>
                <a:spcPts val="0"/>
              </a:spcAft>
              <a:buClr>
                <a:srgbClr val="262626"/>
              </a:buClr>
              <a:buSzPts val="1200"/>
              <a:buFont typeface="Arial"/>
              <a:buChar char="•"/>
            </a:pPr>
            <a:r>
              <a:rPr b="0" i="1" lang="en-US" sz="1200" u="none" cap="none" strike="noStrike">
                <a:solidFill>
                  <a:srgbClr val="262626"/>
                </a:solidFill>
                <a:latin typeface="Calibri"/>
                <a:ea typeface="Calibri"/>
                <a:cs typeface="Calibri"/>
                <a:sym typeface="Calibri"/>
              </a:rPr>
              <a:t>SUM(‘Returns Data’[Return Quantity])</a:t>
            </a:r>
            <a:endParaRPr b="0" i="0" sz="1200" u="none" cap="none" strike="noStrike">
              <a:solidFill>
                <a:srgbClr val="000000"/>
              </a:solidFill>
              <a:latin typeface="Calibri"/>
              <a:ea typeface="Calibri"/>
              <a:cs typeface="Calibri"/>
              <a:sym typeface="Calibri"/>
            </a:endParaRPr>
          </a:p>
        </p:txBody>
      </p:sp>
      <p:sp>
        <p:nvSpPr>
          <p:cNvPr id="3698" name="Google Shape;3698;p130"/>
          <p:cNvSpPr txBox="1"/>
          <p:nvPr/>
        </p:nvSpPr>
        <p:spPr>
          <a:xfrm>
            <a:off x="5773527" y="3284219"/>
            <a:ext cx="5470525" cy="1520190"/>
          </a:xfrm>
          <a:prstGeom prst="rect">
            <a:avLst/>
          </a:prstGeom>
          <a:noFill/>
          <a:ln>
            <a:noFill/>
          </a:ln>
        </p:spPr>
        <p:txBody>
          <a:bodyPr anchorCtr="0" anchor="t" bIns="0" lIns="0" spcFirstLastPara="1" rIns="0" wrap="square" tIns="92075">
            <a:spAutoFit/>
          </a:bodyPr>
          <a:lstStyle/>
          <a:p>
            <a:pPr indent="0" lvl="0" marL="12700" marR="0" rtl="0" algn="l">
              <a:lnSpc>
                <a:spcPct val="100000"/>
              </a:lnSpc>
              <a:spcBef>
                <a:spcPts val="0"/>
              </a:spcBef>
              <a:spcAft>
                <a:spcPts val="0"/>
              </a:spcAft>
              <a:buClr>
                <a:srgbClr val="262626"/>
              </a:buClr>
              <a:buSzPts val="1400"/>
              <a:buFont typeface="Calibri"/>
              <a:buNone/>
            </a:pPr>
            <a:r>
              <a:rPr b="0" i="0" lang="en-US" sz="1400" u="none" cap="none" strike="noStrike">
                <a:solidFill>
                  <a:srgbClr val="262626"/>
                </a:solidFill>
                <a:latin typeface="Calibri"/>
                <a:ea typeface="Calibri"/>
                <a:cs typeface="Calibri"/>
                <a:sym typeface="Calibri"/>
              </a:rPr>
              <a:t>A Boolean (True/False) expression or a table expression that defines a filter</a:t>
            </a:r>
            <a:endParaRPr b="0" i="0" sz="1400" u="none" cap="none" strike="noStrike">
              <a:solidFill>
                <a:srgbClr val="000000"/>
              </a:solidFill>
              <a:latin typeface="Calibri"/>
              <a:ea typeface="Calibri"/>
              <a:cs typeface="Calibri"/>
              <a:sym typeface="Calibri"/>
            </a:endParaRPr>
          </a:p>
          <a:p>
            <a:pPr indent="0" lvl="0" marL="12700" marR="5080" rtl="0" algn="l">
              <a:lnSpc>
                <a:spcPct val="101400"/>
              </a:lnSpc>
              <a:spcBef>
                <a:spcPts val="600"/>
              </a:spcBef>
              <a:spcAft>
                <a:spcPts val="0"/>
              </a:spcAft>
              <a:buClr>
                <a:srgbClr val="262626"/>
              </a:buClr>
              <a:buSzPts val="1400"/>
              <a:buFont typeface="Calibri"/>
              <a:buNone/>
            </a:pPr>
            <a:r>
              <a:rPr b="1" i="0" lang="en-US" sz="1400" u="none" cap="none" strike="noStrike">
                <a:solidFill>
                  <a:srgbClr val="262626"/>
                </a:solidFill>
                <a:latin typeface="Calibri"/>
                <a:ea typeface="Calibri"/>
                <a:cs typeface="Calibri"/>
                <a:sym typeface="Calibri"/>
              </a:rPr>
              <a:t>Note</a:t>
            </a:r>
            <a:r>
              <a:rPr b="0" i="0" lang="en-US" sz="1350" u="none" cap="none" strike="noStrike">
                <a:solidFill>
                  <a:srgbClr val="262626"/>
                </a:solidFill>
                <a:latin typeface="Calibri"/>
                <a:ea typeface="Calibri"/>
                <a:cs typeface="Calibri"/>
                <a:sym typeface="Calibri"/>
              </a:rPr>
              <a:t>: </a:t>
            </a:r>
            <a:r>
              <a:rPr b="0" i="0" lang="en-US" sz="1400" u="none" cap="none" strike="noStrike">
                <a:solidFill>
                  <a:srgbClr val="262626"/>
                </a:solidFill>
                <a:latin typeface="Calibri"/>
                <a:ea typeface="Calibri"/>
                <a:cs typeface="Calibri"/>
                <a:sym typeface="Calibri"/>
              </a:rPr>
              <a:t>these require fixed values or aggregation functions that return a scalar  value (you cannot create filters based on measures)</a:t>
            </a:r>
            <a:endParaRPr b="0" i="0" sz="1400" u="none" cap="none" strike="noStrike">
              <a:solidFill>
                <a:srgbClr val="000000"/>
              </a:solidFill>
              <a:latin typeface="Calibri"/>
              <a:ea typeface="Calibri"/>
              <a:cs typeface="Calibri"/>
              <a:sym typeface="Calibri"/>
            </a:endParaRPr>
          </a:p>
          <a:p>
            <a:pPr indent="0" lvl="0" marL="12700" marR="0" rtl="0" algn="l">
              <a:lnSpc>
                <a:spcPct val="100000"/>
              </a:lnSpc>
              <a:spcBef>
                <a:spcPts val="605"/>
              </a:spcBef>
              <a:spcAft>
                <a:spcPts val="0"/>
              </a:spcAft>
              <a:buClr>
                <a:srgbClr val="262626"/>
              </a:buClr>
              <a:buSzPts val="1200"/>
              <a:buFont typeface="Calibri"/>
              <a:buNone/>
            </a:pPr>
            <a:r>
              <a:rPr b="1" i="1" lang="en-US" sz="1200" u="none" cap="none" strike="noStrike">
                <a:solidFill>
                  <a:srgbClr val="262626"/>
                </a:solidFill>
                <a:latin typeface="Calibri"/>
                <a:ea typeface="Calibri"/>
                <a:cs typeface="Calibri"/>
                <a:sym typeface="Calibri"/>
              </a:rPr>
              <a:t>Examples</a:t>
            </a:r>
            <a:r>
              <a:rPr b="0" i="1" lang="en-US" sz="1150" u="none" cap="none" strike="noStrike">
                <a:solidFill>
                  <a:srgbClr val="262626"/>
                </a:solidFill>
                <a:latin typeface="Calibri"/>
                <a:ea typeface="Calibri"/>
                <a:cs typeface="Calibri"/>
                <a:sym typeface="Calibri"/>
              </a:rPr>
              <a:t>:</a:t>
            </a:r>
            <a:endParaRPr b="0" i="0" sz="1150" u="none" cap="none" strike="noStrike">
              <a:solidFill>
                <a:srgbClr val="000000"/>
              </a:solidFill>
              <a:latin typeface="Calibri"/>
              <a:ea typeface="Calibri"/>
              <a:cs typeface="Calibri"/>
              <a:sym typeface="Calibri"/>
            </a:endParaRPr>
          </a:p>
          <a:p>
            <a:pPr indent="-285750" lvl="0" marL="755650" marR="0" rtl="0" algn="l">
              <a:lnSpc>
                <a:spcPct val="119166"/>
              </a:lnSpc>
              <a:spcBef>
                <a:spcPts val="555"/>
              </a:spcBef>
              <a:spcAft>
                <a:spcPts val="0"/>
              </a:spcAft>
              <a:buClr>
                <a:srgbClr val="262626"/>
              </a:buClr>
              <a:buSzPts val="1200"/>
              <a:buFont typeface="Arial"/>
              <a:buChar char="•"/>
            </a:pPr>
            <a:r>
              <a:rPr b="0" i="1" lang="en-US" sz="1200" u="none" cap="none" strike="noStrike">
                <a:solidFill>
                  <a:srgbClr val="262626"/>
                </a:solidFill>
                <a:latin typeface="Calibri"/>
                <a:ea typeface="Calibri"/>
                <a:cs typeface="Calibri"/>
                <a:sym typeface="Calibri"/>
              </a:rPr>
              <a:t>‘Territory Lookup’[Country] </a:t>
            </a:r>
            <a:r>
              <a:rPr b="0" i="1" lang="en-US" sz="1150" u="none" cap="none" strike="noStrike">
                <a:solidFill>
                  <a:srgbClr val="262626"/>
                </a:solidFill>
                <a:latin typeface="Calibri"/>
                <a:ea typeface="Calibri"/>
                <a:cs typeface="Calibri"/>
                <a:sym typeface="Calibri"/>
              </a:rPr>
              <a:t>= </a:t>
            </a:r>
            <a:r>
              <a:rPr b="1" i="1" lang="en-US" sz="1200" u="none" cap="none" strike="noStrike">
                <a:solidFill>
                  <a:srgbClr val="262626"/>
                </a:solidFill>
                <a:latin typeface="Calibri"/>
                <a:ea typeface="Calibri"/>
                <a:cs typeface="Calibri"/>
                <a:sym typeface="Calibri"/>
              </a:rPr>
              <a:t>“</a:t>
            </a:r>
            <a:r>
              <a:rPr b="1" i="1" lang="en-US" sz="1200" u="none" cap="none" strike="noStrike">
                <a:solidFill>
                  <a:srgbClr val="E6AF00"/>
                </a:solidFill>
                <a:latin typeface="Calibri"/>
                <a:ea typeface="Calibri"/>
                <a:cs typeface="Calibri"/>
                <a:sym typeface="Calibri"/>
              </a:rPr>
              <a:t>USA</a:t>
            </a:r>
            <a:r>
              <a:rPr b="1" i="1" lang="en-US" sz="1200" u="none" cap="none" strike="noStrike">
                <a:solidFill>
                  <a:srgbClr val="262626"/>
                </a:solidFill>
                <a:latin typeface="Calibri"/>
                <a:ea typeface="Calibri"/>
                <a:cs typeface="Calibri"/>
                <a:sym typeface="Calibri"/>
              </a:rPr>
              <a:t>”</a:t>
            </a:r>
            <a:endParaRPr b="0" i="0" sz="1200" u="none" cap="none" strike="noStrike">
              <a:solidFill>
                <a:srgbClr val="000000"/>
              </a:solidFill>
              <a:latin typeface="Calibri"/>
              <a:ea typeface="Calibri"/>
              <a:cs typeface="Calibri"/>
              <a:sym typeface="Calibri"/>
            </a:endParaRPr>
          </a:p>
          <a:p>
            <a:pPr indent="-285750" lvl="0" marL="755650" marR="0" rtl="0" algn="l">
              <a:lnSpc>
                <a:spcPct val="119166"/>
              </a:lnSpc>
              <a:spcBef>
                <a:spcPts val="0"/>
              </a:spcBef>
              <a:spcAft>
                <a:spcPts val="0"/>
              </a:spcAft>
              <a:buClr>
                <a:srgbClr val="262626"/>
              </a:buClr>
              <a:buSzPts val="1200"/>
              <a:buFont typeface="Arial"/>
              <a:buChar char="•"/>
            </a:pPr>
            <a:r>
              <a:rPr b="0" i="1" lang="en-US" sz="1200" u="none" cap="none" strike="noStrike">
                <a:solidFill>
                  <a:srgbClr val="262626"/>
                </a:solidFill>
                <a:latin typeface="Calibri"/>
                <a:ea typeface="Calibri"/>
                <a:cs typeface="Calibri"/>
                <a:sym typeface="Calibri"/>
              </a:rPr>
              <a:t>Calendar[Year] &lt;&gt; </a:t>
            </a:r>
            <a:r>
              <a:rPr b="1" i="1" lang="en-US" sz="1200" u="none" cap="none" strike="noStrike">
                <a:solidFill>
                  <a:srgbClr val="E6AF00"/>
                </a:solidFill>
                <a:latin typeface="Calibri"/>
                <a:ea typeface="Calibri"/>
                <a:cs typeface="Calibri"/>
                <a:sym typeface="Calibri"/>
              </a:rPr>
              <a:t>MAX</a:t>
            </a:r>
            <a:r>
              <a:rPr b="0" i="1" lang="en-US" sz="1200" u="none" cap="none" strike="noStrike">
                <a:solidFill>
                  <a:srgbClr val="262626"/>
                </a:solidFill>
                <a:latin typeface="Calibri"/>
                <a:ea typeface="Calibri"/>
                <a:cs typeface="Calibri"/>
                <a:sym typeface="Calibri"/>
              </a:rPr>
              <a:t>(Calendar[Year])</a:t>
            </a:r>
            <a:endParaRPr b="0" i="0" sz="1200" u="none" cap="none" strike="noStrike">
              <a:solidFill>
                <a:srgbClr val="000000"/>
              </a:solidFill>
              <a:latin typeface="Calibri"/>
              <a:ea typeface="Calibri"/>
              <a:cs typeface="Calibri"/>
              <a:sym typeface="Calibri"/>
            </a:endParaRPr>
          </a:p>
        </p:txBody>
      </p:sp>
      <p:sp>
        <p:nvSpPr>
          <p:cNvPr id="3699" name="Google Shape;3699;p130"/>
          <p:cNvSpPr/>
          <p:nvPr/>
        </p:nvSpPr>
        <p:spPr>
          <a:xfrm>
            <a:off x="4984567" y="2971528"/>
            <a:ext cx="2812415" cy="239395"/>
          </a:xfrm>
          <a:custGeom>
            <a:rect b="b" l="l" r="r" t="t"/>
            <a:pathLst>
              <a:path extrusionOk="0" h="239394" w="2812415">
                <a:moveTo>
                  <a:pt x="2811874" y="0"/>
                </a:moveTo>
                <a:lnTo>
                  <a:pt x="2803237" y="37799"/>
                </a:lnTo>
                <a:lnTo>
                  <a:pt x="2779187" y="70627"/>
                </a:lnTo>
                <a:lnTo>
                  <a:pt x="2742513" y="96514"/>
                </a:lnTo>
                <a:lnTo>
                  <a:pt x="2696008" y="113491"/>
                </a:lnTo>
                <a:lnTo>
                  <a:pt x="2642460" y="119588"/>
                </a:lnTo>
                <a:lnTo>
                  <a:pt x="1908584" y="119588"/>
                </a:lnTo>
                <a:lnTo>
                  <a:pt x="1855036" y="125685"/>
                </a:lnTo>
                <a:lnTo>
                  <a:pt x="1808530" y="142662"/>
                </a:lnTo>
                <a:lnTo>
                  <a:pt x="1771857" y="168549"/>
                </a:lnTo>
                <a:lnTo>
                  <a:pt x="1747807" y="201377"/>
                </a:lnTo>
                <a:lnTo>
                  <a:pt x="1739171" y="239177"/>
                </a:lnTo>
                <a:lnTo>
                  <a:pt x="1730534" y="201377"/>
                </a:lnTo>
                <a:lnTo>
                  <a:pt x="1706483" y="168549"/>
                </a:lnTo>
                <a:lnTo>
                  <a:pt x="1669810" y="142662"/>
                </a:lnTo>
                <a:lnTo>
                  <a:pt x="1623304" y="125685"/>
                </a:lnTo>
                <a:lnTo>
                  <a:pt x="1569757" y="119588"/>
                </a:lnTo>
                <a:lnTo>
                  <a:pt x="169414" y="119588"/>
                </a:lnTo>
                <a:lnTo>
                  <a:pt x="115865" y="113491"/>
                </a:lnTo>
                <a:lnTo>
                  <a:pt x="69360" y="96514"/>
                </a:lnTo>
                <a:lnTo>
                  <a:pt x="32687" y="70627"/>
                </a:lnTo>
                <a:lnTo>
                  <a:pt x="8636" y="37799"/>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00" name="Google Shape;3700;p130"/>
          <p:cNvSpPr/>
          <p:nvPr/>
        </p:nvSpPr>
        <p:spPr>
          <a:xfrm>
            <a:off x="3097270" y="2953777"/>
            <a:ext cx="878205" cy="426084"/>
          </a:xfrm>
          <a:custGeom>
            <a:rect b="b" l="l" r="r" t="t"/>
            <a:pathLst>
              <a:path extrusionOk="0" h="426085" w="878204">
                <a:moveTo>
                  <a:pt x="0" y="346830"/>
                </a:moveTo>
                <a:lnTo>
                  <a:pt x="32730" y="425485"/>
                </a:lnTo>
                <a:lnTo>
                  <a:pt x="69459" y="363222"/>
                </a:lnTo>
                <a:lnTo>
                  <a:pt x="46591" y="363222"/>
                </a:lnTo>
                <a:lnTo>
                  <a:pt x="27665" y="361053"/>
                </a:lnTo>
                <a:lnTo>
                  <a:pt x="29064" y="348848"/>
                </a:lnTo>
                <a:lnTo>
                  <a:pt x="0" y="346830"/>
                </a:lnTo>
                <a:close/>
              </a:path>
              <a:path extrusionOk="0" h="426085" w="878204">
                <a:moveTo>
                  <a:pt x="29064" y="348848"/>
                </a:moveTo>
                <a:lnTo>
                  <a:pt x="27665" y="361053"/>
                </a:lnTo>
                <a:lnTo>
                  <a:pt x="46591" y="363222"/>
                </a:lnTo>
                <a:lnTo>
                  <a:pt x="48087" y="350168"/>
                </a:lnTo>
                <a:lnTo>
                  <a:pt x="29064" y="348848"/>
                </a:lnTo>
                <a:close/>
              </a:path>
              <a:path extrusionOk="0" h="426085" w="878204">
                <a:moveTo>
                  <a:pt x="48087" y="350168"/>
                </a:moveTo>
                <a:lnTo>
                  <a:pt x="46591" y="363222"/>
                </a:lnTo>
                <a:lnTo>
                  <a:pt x="69459" y="363222"/>
                </a:lnTo>
                <a:lnTo>
                  <a:pt x="76015" y="352107"/>
                </a:lnTo>
                <a:lnTo>
                  <a:pt x="48087" y="350168"/>
                </a:lnTo>
                <a:close/>
              </a:path>
              <a:path extrusionOk="0" h="426085" w="878204">
                <a:moveTo>
                  <a:pt x="726148" y="165592"/>
                </a:moveTo>
                <a:lnTo>
                  <a:pt x="547403" y="165596"/>
                </a:lnTo>
                <a:lnTo>
                  <a:pt x="367592" y="177991"/>
                </a:lnTo>
                <a:lnTo>
                  <a:pt x="324229" y="181753"/>
                </a:lnTo>
                <a:lnTo>
                  <a:pt x="282920" y="186086"/>
                </a:lnTo>
                <a:lnTo>
                  <a:pt x="244359" y="191145"/>
                </a:lnTo>
                <a:lnTo>
                  <a:pt x="193165" y="200463"/>
                </a:lnTo>
                <a:lnTo>
                  <a:pt x="151771" y="212484"/>
                </a:lnTo>
                <a:lnTo>
                  <a:pt x="110396" y="231952"/>
                </a:lnTo>
                <a:lnTo>
                  <a:pt x="78739" y="254548"/>
                </a:lnTo>
                <a:lnTo>
                  <a:pt x="47014" y="293411"/>
                </a:lnTo>
                <a:lnTo>
                  <a:pt x="30469" y="336581"/>
                </a:lnTo>
                <a:lnTo>
                  <a:pt x="29064" y="348848"/>
                </a:lnTo>
                <a:lnTo>
                  <a:pt x="48087" y="350168"/>
                </a:lnTo>
                <a:lnTo>
                  <a:pt x="49138" y="340989"/>
                </a:lnTo>
                <a:lnTo>
                  <a:pt x="49309" y="339505"/>
                </a:lnTo>
                <a:lnTo>
                  <a:pt x="52654" y="328010"/>
                </a:lnTo>
                <a:lnTo>
                  <a:pt x="52880" y="327205"/>
                </a:lnTo>
                <a:lnTo>
                  <a:pt x="57381" y="315431"/>
                </a:lnTo>
                <a:lnTo>
                  <a:pt x="57711" y="314559"/>
                </a:lnTo>
                <a:lnTo>
                  <a:pt x="63393" y="303255"/>
                </a:lnTo>
                <a:lnTo>
                  <a:pt x="63837" y="302364"/>
                </a:lnTo>
                <a:lnTo>
                  <a:pt x="70874" y="291480"/>
                </a:lnTo>
                <a:lnTo>
                  <a:pt x="71427" y="290617"/>
                </a:lnTo>
                <a:lnTo>
                  <a:pt x="80028" y="280104"/>
                </a:lnTo>
                <a:lnTo>
                  <a:pt x="80664" y="279321"/>
                </a:lnTo>
                <a:lnTo>
                  <a:pt x="91068" y="269147"/>
                </a:lnTo>
                <a:lnTo>
                  <a:pt x="91752" y="268472"/>
                </a:lnTo>
                <a:lnTo>
                  <a:pt x="104213" y="258639"/>
                </a:lnTo>
                <a:lnTo>
                  <a:pt x="104907" y="258088"/>
                </a:lnTo>
                <a:lnTo>
                  <a:pt x="119675" y="248635"/>
                </a:lnTo>
                <a:lnTo>
                  <a:pt x="120346" y="248203"/>
                </a:lnTo>
                <a:lnTo>
                  <a:pt x="137657" y="239195"/>
                </a:lnTo>
                <a:lnTo>
                  <a:pt x="138283" y="238867"/>
                </a:lnTo>
                <a:lnTo>
                  <a:pt x="158371" y="230377"/>
                </a:lnTo>
                <a:lnTo>
                  <a:pt x="158916" y="230146"/>
                </a:lnTo>
                <a:lnTo>
                  <a:pt x="169930" y="226352"/>
                </a:lnTo>
                <a:lnTo>
                  <a:pt x="170366" y="226200"/>
                </a:lnTo>
                <a:lnTo>
                  <a:pt x="182928" y="222585"/>
                </a:lnTo>
                <a:lnTo>
                  <a:pt x="197250" y="219076"/>
                </a:lnTo>
                <a:lnTo>
                  <a:pt x="212694" y="215836"/>
                </a:lnTo>
                <a:lnTo>
                  <a:pt x="247051" y="210011"/>
                </a:lnTo>
                <a:lnTo>
                  <a:pt x="285053" y="205019"/>
                </a:lnTo>
                <a:lnTo>
                  <a:pt x="325985" y="200724"/>
                </a:lnTo>
                <a:lnTo>
                  <a:pt x="369080" y="196984"/>
                </a:lnTo>
                <a:lnTo>
                  <a:pt x="413703" y="193644"/>
                </a:lnTo>
                <a:lnTo>
                  <a:pt x="591924" y="181397"/>
                </a:lnTo>
                <a:lnTo>
                  <a:pt x="632950" y="177857"/>
                </a:lnTo>
                <a:lnTo>
                  <a:pt x="671155" y="173817"/>
                </a:lnTo>
                <a:lnTo>
                  <a:pt x="721668" y="166470"/>
                </a:lnTo>
                <a:lnTo>
                  <a:pt x="726148" y="165592"/>
                </a:lnTo>
                <a:close/>
              </a:path>
              <a:path extrusionOk="0" h="426085" w="878204">
                <a:moveTo>
                  <a:pt x="49309" y="339505"/>
                </a:moveTo>
                <a:lnTo>
                  <a:pt x="49018" y="340989"/>
                </a:lnTo>
                <a:lnTo>
                  <a:pt x="49222" y="340260"/>
                </a:lnTo>
                <a:lnTo>
                  <a:pt x="49309" y="339505"/>
                </a:lnTo>
                <a:close/>
              </a:path>
              <a:path extrusionOk="0" h="426085" w="878204">
                <a:moveTo>
                  <a:pt x="49222" y="340260"/>
                </a:moveTo>
                <a:lnTo>
                  <a:pt x="49018" y="340989"/>
                </a:lnTo>
                <a:lnTo>
                  <a:pt x="49222" y="340260"/>
                </a:lnTo>
                <a:close/>
              </a:path>
              <a:path extrusionOk="0" h="426085" w="878204">
                <a:moveTo>
                  <a:pt x="49434" y="339505"/>
                </a:moveTo>
                <a:lnTo>
                  <a:pt x="49222" y="340260"/>
                </a:lnTo>
                <a:lnTo>
                  <a:pt x="49434" y="339505"/>
                </a:lnTo>
                <a:close/>
              </a:path>
              <a:path extrusionOk="0" h="426085" w="878204">
                <a:moveTo>
                  <a:pt x="52880" y="327205"/>
                </a:moveTo>
                <a:lnTo>
                  <a:pt x="52614" y="328010"/>
                </a:lnTo>
                <a:lnTo>
                  <a:pt x="52767" y="327607"/>
                </a:lnTo>
                <a:lnTo>
                  <a:pt x="52880" y="327205"/>
                </a:lnTo>
                <a:close/>
              </a:path>
              <a:path extrusionOk="0" h="426085" w="878204">
                <a:moveTo>
                  <a:pt x="52767" y="327607"/>
                </a:moveTo>
                <a:lnTo>
                  <a:pt x="52614" y="328010"/>
                </a:lnTo>
                <a:lnTo>
                  <a:pt x="52767" y="327607"/>
                </a:lnTo>
                <a:close/>
              </a:path>
              <a:path extrusionOk="0" h="426085" w="878204">
                <a:moveTo>
                  <a:pt x="52919" y="327205"/>
                </a:moveTo>
                <a:lnTo>
                  <a:pt x="52767" y="327607"/>
                </a:lnTo>
                <a:lnTo>
                  <a:pt x="52919" y="327205"/>
                </a:lnTo>
                <a:close/>
              </a:path>
              <a:path extrusionOk="0" h="426085" w="878204">
                <a:moveTo>
                  <a:pt x="57711" y="314559"/>
                </a:moveTo>
                <a:lnTo>
                  <a:pt x="57330" y="315431"/>
                </a:lnTo>
                <a:lnTo>
                  <a:pt x="57543" y="315003"/>
                </a:lnTo>
                <a:lnTo>
                  <a:pt x="57711" y="314559"/>
                </a:lnTo>
                <a:close/>
              </a:path>
              <a:path extrusionOk="0" h="426085" w="878204">
                <a:moveTo>
                  <a:pt x="57543" y="315003"/>
                </a:moveTo>
                <a:lnTo>
                  <a:pt x="57330" y="315431"/>
                </a:lnTo>
                <a:lnTo>
                  <a:pt x="57543" y="315003"/>
                </a:lnTo>
                <a:close/>
              </a:path>
              <a:path extrusionOk="0" h="426085" w="878204">
                <a:moveTo>
                  <a:pt x="57764" y="314559"/>
                </a:moveTo>
                <a:lnTo>
                  <a:pt x="57543" y="315003"/>
                </a:lnTo>
                <a:lnTo>
                  <a:pt x="57764" y="314559"/>
                </a:lnTo>
                <a:close/>
              </a:path>
              <a:path extrusionOk="0" h="426085" w="878204">
                <a:moveTo>
                  <a:pt x="63837" y="302364"/>
                </a:moveTo>
                <a:lnTo>
                  <a:pt x="63332" y="303255"/>
                </a:lnTo>
                <a:lnTo>
                  <a:pt x="63608" y="302824"/>
                </a:lnTo>
                <a:lnTo>
                  <a:pt x="63837" y="302364"/>
                </a:lnTo>
                <a:close/>
              </a:path>
              <a:path extrusionOk="0" h="426085" w="878204">
                <a:moveTo>
                  <a:pt x="63608" y="302824"/>
                </a:moveTo>
                <a:lnTo>
                  <a:pt x="63332" y="303255"/>
                </a:lnTo>
                <a:lnTo>
                  <a:pt x="63608" y="302824"/>
                </a:lnTo>
                <a:close/>
              </a:path>
              <a:path extrusionOk="0" h="426085" w="878204">
                <a:moveTo>
                  <a:pt x="63903" y="302364"/>
                </a:moveTo>
                <a:lnTo>
                  <a:pt x="63608" y="302824"/>
                </a:lnTo>
                <a:lnTo>
                  <a:pt x="63903" y="302364"/>
                </a:lnTo>
                <a:close/>
              </a:path>
              <a:path extrusionOk="0" h="426085" w="878204">
                <a:moveTo>
                  <a:pt x="71427" y="290617"/>
                </a:moveTo>
                <a:lnTo>
                  <a:pt x="70805" y="291480"/>
                </a:lnTo>
                <a:lnTo>
                  <a:pt x="71138" y="291069"/>
                </a:lnTo>
                <a:lnTo>
                  <a:pt x="71427" y="290617"/>
                </a:lnTo>
                <a:close/>
              </a:path>
              <a:path extrusionOk="0" h="426085" w="878204">
                <a:moveTo>
                  <a:pt x="71138" y="291069"/>
                </a:moveTo>
                <a:lnTo>
                  <a:pt x="70805" y="291480"/>
                </a:lnTo>
                <a:lnTo>
                  <a:pt x="71138" y="291069"/>
                </a:lnTo>
                <a:close/>
              </a:path>
              <a:path extrusionOk="0" h="426085" w="878204">
                <a:moveTo>
                  <a:pt x="71504" y="290617"/>
                </a:moveTo>
                <a:lnTo>
                  <a:pt x="71138" y="291069"/>
                </a:lnTo>
                <a:lnTo>
                  <a:pt x="71504" y="290617"/>
                </a:lnTo>
                <a:close/>
              </a:path>
              <a:path extrusionOk="0" h="426085" w="878204">
                <a:moveTo>
                  <a:pt x="80664" y="279321"/>
                </a:moveTo>
                <a:lnTo>
                  <a:pt x="79952" y="280104"/>
                </a:lnTo>
                <a:lnTo>
                  <a:pt x="80330" y="279732"/>
                </a:lnTo>
                <a:lnTo>
                  <a:pt x="80664" y="279321"/>
                </a:lnTo>
                <a:close/>
              </a:path>
              <a:path extrusionOk="0" h="426085" w="878204">
                <a:moveTo>
                  <a:pt x="80330" y="279732"/>
                </a:moveTo>
                <a:lnTo>
                  <a:pt x="79952" y="280104"/>
                </a:lnTo>
                <a:lnTo>
                  <a:pt x="80330" y="279732"/>
                </a:lnTo>
                <a:close/>
              </a:path>
              <a:path extrusionOk="0" h="426085" w="878204">
                <a:moveTo>
                  <a:pt x="80747" y="279321"/>
                </a:moveTo>
                <a:lnTo>
                  <a:pt x="80330" y="279732"/>
                </a:lnTo>
                <a:lnTo>
                  <a:pt x="80747" y="279321"/>
                </a:lnTo>
                <a:close/>
              </a:path>
              <a:path extrusionOk="0" h="426085" w="878204">
                <a:moveTo>
                  <a:pt x="91752" y="268472"/>
                </a:moveTo>
                <a:lnTo>
                  <a:pt x="90990" y="269147"/>
                </a:lnTo>
                <a:lnTo>
                  <a:pt x="91392" y="268827"/>
                </a:lnTo>
                <a:lnTo>
                  <a:pt x="91752" y="268472"/>
                </a:lnTo>
                <a:close/>
              </a:path>
              <a:path extrusionOk="0" h="426085" w="878204">
                <a:moveTo>
                  <a:pt x="91392" y="268827"/>
                </a:moveTo>
                <a:lnTo>
                  <a:pt x="90990" y="269147"/>
                </a:lnTo>
                <a:lnTo>
                  <a:pt x="91392" y="268827"/>
                </a:lnTo>
                <a:close/>
              </a:path>
              <a:path extrusionOk="0" h="426085" w="878204">
                <a:moveTo>
                  <a:pt x="91839" y="268472"/>
                </a:moveTo>
                <a:lnTo>
                  <a:pt x="91392" y="268827"/>
                </a:lnTo>
                <a:lnTo>
                  <a:pt x="91839" y="268472"/>
                </a:lnTo>
                <a:close/>
              </a:path>
              <a:path extrusionOk="0" h="426085" w="878204">
                <a:moveTo>
                  <a:pt x="104907" y="258088"/>
                </a:moveTo>
                <a:lnTo>
                  <a:pt x="104137" y="258639"/>
                </a:lnTo>
                <a:lnTo>
                  <a:pt x="104537" y="258381"/>
                </a:lnTo>
                <a:lnTo>
                  <a:pt x="104907" y="258088"/>
                </a:lnTo>
                <a:close/>
              </a:path>
              <a:path extrusionOk="0" h="426085" w="878204">
                <a:moveTo>
                  <a:pt x="104537" y="258381"/>
                </a:moveTo>
                <a:lnTo>
                  <a:pt x="104137" y="258639"/>
                </a:lnTo>
                <a:lnTo>
                  <a:pt x="104537" y="258381"/>
                </a:lnTo>
                <a:close/>
              </a:path>
              <a:path extrusionOk="0" h="426085" w="878204">
                <a:moveTo>
                  <a:pt x="104993" y="258088"/>
                </a:moveTo>
                <a:lnTo>
                  <a:pt x="104537" y="258381"/>
                </a:lnTo>
                <a:lnTo>
                  <a:pt x="104993" y="258088"/>
                </a:lnTo>
                <a:close/>
              </a:path>
              <a:path extrusionOk="0" h="426085" w="878204">
                <a:moveTo>
                  <a:pt x="120346" y="248203"/>
                </a:moveTo>
                <a:lnTo>
                  <a:pt x="119604" y="248635"/>
                </a:lnTo>
                <a:lnTo>
                  <a:pt x="119982" y="248437"/>
                </a:lnTo>
                <a:lnTo>
                  <a:pt x="120346" y="248203"/>
                </a:lnTo>
                <a:close/>
              </a:path>
              <a:path extrusionOk="0" h="426085" w="878204">
                <a:moveTo>
                  <a:pt x="119982" y="248437"/>
                </a:moveTo>
                <a:lnTo>
                  <a:pt x="119604" y="248635"/>
                </a:lnTo>
                <a:lnTo>
                  <a:pt x="119982" y="248437"/>
                </a:lnTo>
                <a:close/>
              </a:path>
              <a:path extrusionOk="0" h="426085" w="878204">
                <a:moveTo>
                  <a:pt x="120430" y="248203"/>
                </a:moveTo>
                <a:lnTo>
                  <a:pt x="119982" y="248437"/>
                </a:lnTo>
                <a:lnTo>
                  <a:pt x="120430" y="248203"/>
                </a:lnTo>
                <a:close/>
              </a:path>
              <a:path extrusionOk="0" h="426085" w="878204">
                <a:moveTo>
                  <a:pt x="138283" y="238867"/>
                </a:moveTo>
                <a:lnTo>
                  <a:pt x="137590" y="239195"/>
                </a:lnTo>
                <a:lnTo>
                  <a:pt x="137944" y="239045"/>
                </a:lnTo>
                <a:lnTo>
                  <a:pt x="138283" y="238867"/>
                </a:lnTo>
                <a:close/>
              </a:path>
              <a:path extrusionOk="0" h="426085" w="878204">
                <a:moveTo>
                  <a:pt x="137944" y="239045"/>
                </a:moveTo>
                <a:lnTo>
                  <a:pt x="137590" y="239195"/>
                </a:lnTo>
                <a:lnTo>
                  <a:pt x="137944" y="239045"/>
                </a:lnTo>
                <a:close/>
              </a:path>
              <a:path extrusionOk="0" h="426085" w="878204">
                <a:moveTo>
                  <a:pt x="138362" y="238867"/>
                </a:moveTo>
                <a:lnTo>
                  <a:pt x="137944" y="239045"/>
                </a:lnTo>
                <a:lnTo>
                  <a:pt x="138362" y="238867"/>
                </a:lnTo>
                <a:close/>
              </a:path>
              <a:path extrusionOk="0" h="426085" w="878204">
                <a:moveTo>
                  <a:pt x="158626" y="230269"/>
                </a:moveTo>
                <a:lnTo>
                  <a:pt x="158314" y="230377"/>
                </a:lnTo>
                <a:lnTo>
                  <a:pt x="158626" y="230269"/>
                </a:lnTo>
                <a:close/>
              </a:path>
              <a:path extrusionOk="0" h="426085" w="878204">
                <a:moveTo>
                  <a:pt x="158981" y="230146"/>
                </a:moveTo>
                <a:lnTo>
                  <a:pt x="158626" y="230269"/>
                </a:lnTo>
                <a:lnTo>
                  <a:pt x="158981" y="230146"/>
                </a:lnTo>
                <a:close/>
              </a:path>
              <a:path extrusionOk="0" h="426085" w="878204">
                <a:moveTo>
                  <a:pt x="170413" y="226200"/>
                </a:moveTo>
                <a:lnTo>
                  <a:pt x="170131" y="226282"/>
                </a:lnTo>
                <a:lnTo>
                  <a:pt x="170413" y="226200"/>
                </a:lnTo>
                <a:close/>
              </a:path>
              <a:path extrusionOk="0" h="426085" w="878204">
                <a:moveTo>
                  <a:pt x="741469" y="162405"/>
                </a:moveTo>
                <a:lnTo>
                  <a:pt x="590344" y="162413"/>
                </a:lnTo>
                <a:lnTo>
                  <a:pt x="547396" y="165596"/>
                </a:lnTo>
                <a:lnTo>
                  <a:pt x="726148" y="165592"/>
                </a:lnTo>
                <a:lnTo>
                  <a:pt x="736384" y="163587"/>
                </a:lnTo>
                <a:lnTo>
                  <a:pt x="741469" y="162405"/>
                </a:lnTo>
                <a:close/>
              </a:path>
              <a:path extrusionOk="0" h="426085" w="878204">
                <a:moveTo>
                  <a:pt x="755463" y="158884"/>
                </a:moveTo>
                <a:lnTo>
                  <a:pt x="631038" y="158902"/>
                </a:lnTo>
                <a:lnTo>
                  <a:pt x="590378" y="162410"/>
                </a:lnTo>
                <a:lnTo>
                  <a:pt x="741469" y="162405"/>
                </a:lnTo>
                <a:lnTo>
                  <a:pt x="749913" y="160441"/>
                </a:lnTo>
                <a:lnTo>
                  <a:pt x="755463" y="158884"/>
                </a:lnTo>
                <a:close/>
              </a:path>
              <a:path extrusionOk="0" h="426085" w="878204">
                <a:moveTo>
                  <a:pt x="768359" y="154887"/>
                </a:moveTo>
                <a:lnTo>
                  <a:pt x="669013" y="154887"/>
                </a:lnTo>
                <a:lnTo>
                  <a:pt x="631147" y="158890"/>
                </a:lnTo>
                <a:lnTo>
                  <a:pt x="755463" y="158884"/>
                </a:lnTo>
                <a:lnTo>
                  <a:pt x="762181" y="156999"/>
                </a:lnTo>
                <a:lnTo>
                  <a:pt x="768359" y="154887"/>
                </a:lnTo>
                <a:close/>
              </a:path>
              <a:path extrusionOk="0" h="426085" w="878204">
                <a:moveTo>
                  <a:pt x="781870" y="150268"/>
                </a:moveTo>
                <a:lnTo>
                  <a:pt x="703092" y="150268"/>
                </a:lnTo>
                <a:lnTo>
                  <a:pt x="668868" y="154903"/>
                </a:lnTo>
                <a:lnTo>
                  <a:pt x="669013" y="154887"/>
                </a:lnTo>
                <a:lnTo>
                  <a:pt x="768359" y="154887"/>
                </a:lnTo>
                <a:lnTo>
                  <a:pt x="781870" y="150268"/>
                </a:lnTo>
                <a:close/>
              </a:path>
              <a:path extrusionOk="0" h="426085" w="878204">
                <a:moveTo>
                  <a:pt x="788325" y="147703"/>
                </a:moveTo>
                <a:lnTo>
                  <a:pt x="718394" y="147703"/>
                </a:lnTo>
                <a:lnTo>
                  <a:pt x="702979" y="150284"/>
                </a:lnTo>
                <a:lnTo>
                  <a:pt x="781870" y="150268"/>
                </a:lnTo>
                <a:lnTo>
                  <a:pt x="783493" y="149713"/>
                </a:lnTo>
                <a:lnTo>
                  <a:pt x="788325" y="147703"/>
                </a:lnTo>
                <a:close/>
              </a:path>
              <a:path extrusionOk="0" h="426085" w="878204">
                <a:moveTo>
                  <a:pt x="795003" y="144924"/>
                </a:moveTo>
                <a:lnTo>
                  <a:pt x="732557" y="144924"/>
                </a:lnTo>
                <a:lnTo>
                  <a:pt x="718262" y="147725"/>
                </a:lnTo>
                <a:lnTo>
                  <a:pt x="718394" y="147703"/>
                </a:lnTo>
                <a:lnTo>
                  <a:pt x="788325" y="147703"/>
                </a:lnTo>
                <a:lnTo>
                  <a:pt x="795003" y="144924"/>
                </a:lnTo>
                <a:close/>
              </a:path>
              <a:path extrusionOk="0" h="426085" w="878204">
                <a:moveTo>
                  <a:pt x="802180" y="141935"/>
                </a:moveTo>
                <a:lnTo>
                  <a:pt x="745389" y="141935"/>
                </a:lnTo>
                <a:lnTo>
                  <a:pt x="732392" y="144957"/>
                </a:lnTo>
                <a:lnTo>
                  <a:pt x="732557" y="144924"/>
                </a:lnTo>
                <a:lnTo>
                  <a:pt x="795003" y="144924"/>
                </a:lnTo>
                <a:lnTo>
                  <a:pt x="802180" y="141935"/>
                </a:lnTo>
                <a:close/>
              </a:path>
              <a:path extrusionOk="0" h="426085" w="878204">
                <a:moveTo>
                  <a:pt x="808478" y="138729"/>
                </a:moveTo>
                <a:lnTo>
                  <a:pt x="756779" y="138729"/>
                </a:lnTo>
                <a:lnTo>
                  <a:pt x="756271" y="138887"/>
                </a:lnTo>
                <a:lnTo>
                  <a:pt x="745184" y="141982"/>
                </a:lnTo>
                <a:lnTo>
                  <a:pt x="745389" y="141935"/>
                </a:lnTo>
                <a:lnTo>
                  <a:pt x="802180" y="141935"/>
                </a:lnTo>
                <a:lnTo>
                  <a:pt x="808478" y="138729"/>
                </a:lnTo>
                <a:close/>
              </a:path>
              <a:path extrusionOk="0" h="426085" w="878204">
                <a:moveTo>
                  <a:pt x="756515" y="138803"/>
                </a:moveTo>
                <a:lnTo>
                  <a:pt x="756217" y="138887"/>
                </a:lnTo>
                <a:lnTo>
                  <a:pt x="756515" y="138803"/>
                </a:lnTo>
                <a:close/>
              </a:path>
              <a:path extrusionOk="0" h="426085" w="878204">
                <a:moveTo>
                  <a:pt x="821400" y="131787"/>
                </a:moveTo>
                <a:lnTo>
                  <a:pt x="777039" y="131787"/>
                </a:lnTo>
                <a:lnTo>
                  <a:pt x="776461" y="132007"/>
                </a:lnTo>
                <a:lnTo>
                  <a:pt x="756515" y="138803"/>
                </a:lnTo>
                <a:lnTo>
                  <a:pt x="756779" y="138729"/>
                </a:lnTo>
                <a:lnTo>
                  <a:pt x="808478" y="138729"/>
                </a:lnTo>
                <a:lnTo>
                  <a:pt x="818333" y="133713"/>
                </a:lnTo>
                <a:lnTo>
                  <a:pt x="821400" y="131787"/>
                </a:lnTo>
                <a:close/>
              </a:path>
              <a:path extrusionOk="0" h="426085" w="878204">
                <a:moveTo>
                  <a:pt x="776760" y="131883"/>
                </a:moveTo>
                <a:lnTo>
                  <a:pt x="776396" y="132007"/>
                </a:lnTo>
                <a:lnTo>
                  <a:pt x="776760" y="131883"/>
                </a:lnTo>
                <a:close/>
              </a:path>
              <a:path extrusionOk="0" h="426085" w="878204">
                <a:moveTo>
                  <a:pt x="832847" y="124504"/>
                </a:moveTo>
                <a:lnTo>
                  <a:pt x="794492" y="124504"/>
                </a:lnTo>
                <a:lnTo>
                  <a:pt x="793831" y="124809"/>
                </a:lnTo>
                <a:lnTo>
                  <a:pt x="776760" y="131883"/>
                </a:lnTo>
                <a:lnTo>
                  <a:pt x="777039" y="131787"/>
                </a:lnTo>
                <a:lnTo>
                  <a:pt x="821400" y="131787"/>
                </a:lnTo>
                <a:lnTo>
                  <a:pt x="832223" y="124993"/>
                </a:lnTo>
                <a:lnTo>
                  <a:pt x="832847" y="124504"/>
                </a:lnTo>
                <a:close/>
              </a:path>
              <a:path extrusionOk="0" h="426085" w="878204">
                <a:moveTo>
                  <a:pt x="794148" y="124647"/>
                </a:moveTo>
                <a:lnTo>
                  <a:pt x="793760" y="124809"/>
                </a:lnTo>
                <a:lnTo>
                  <a:pt x="794148" y="124647"/>
                </a:lnTo>
                <a:close/>
              </a:path>
              <a:path extrusionOk="0" h="426085" w="878204">
                <a:moveTo>
                  <a:pt x="794492" y="124504"/>
                </a:moveTo>
                <a:lnTo>
                  <a:pt x="794148" y="124647"/>
                </a:lnTo>
                <a:lnTo>
                  <a:pt x="793831" y="124809"/>
                </a:lnTo>
                <a:lnTo>
                  <a:pt x="794492" y="124504"/>
                </a:lnTo>
                <a:close/>
              </a:path>
              <a:path extrusionOk="0" h="426085" w="878204">
                <a:moveTo>
                  <a:pt x="842516" y="116930"/>
                </a:moveTo>
                <a:lnTo>
                  <a:pt x="809310" y="116930"/>
                </a:lnTo>
                <a:lnTo>
                  <a:pt x="808567" y="117351"/>
                </a:lnTo>
                <a:lnTo>
                  <a:pt x="794148" y="124647"/>
                </a:lnTo>
                <a:lnTo>
                  <a:pt x="794492" y="124504"/>
                </a:lnTo>
                <a:lnTo>
                  <a:pt x="832847" y="124504"/>
                </a:lnTo>
                <a:lnTo>
                  <a:pt x="842516" y="116930"/>
                </a:lnTo>
                <a:close/>
              </a:path>
              <a:path extrusionOk="0" h="426085" w="878204">
                <a:moveTo>
                  <a:pt x="808932" y="117122"/>
                </a:moveTo>
                <a:lnTo>
                  <a:pt x="808481" y="117351"/>
                </a:lnTo>
                <a:lnTo>
                  <a:pt x="808932" y="117122"/>
                </a:lnTo>
                <a:close/>
              </a:path>
              <a:path extrusionOk="0" h="426085" w="878204">
                <a:moveTo>
                  <a:pt x="809310" y="116930"/>
                </a:moveTo>
                <a:lnTo>
                  <a:pt x="808932" y="117122"/>
                </a:lnTo>
                <a:lnTo>
                  <a:pt x="808567" y="117351"/>
                </a:lnTo>
                <a:lnTo>
                  <a:pt x="809310" y="116930"/>
                </a:lnTo>
                <a:close/>
              </a:path>
              <a:path extrusionOk="0" h="426085" w="878204">
                <a:moveTo>
                  <a:pt x="850688" y="109122"/>
                </a:moveTo>
                <a:lnTo>
                  <a:pt x="821674" y="109122"/>
                </a:lnTo>
                <a:lnTo>
                  <a:pt x="820865" y="109689"/>
                </a:lnTo>
                <a:lnTo>
                  <a:pt x="808932" y="117122"/>
                </a:lnTo>
                <a:lnTo>
                  <a:pt x="809310" y="116930"/>
                </a:lnTo>
                <a:lnTo>
                  <a:pt x="842516" y="116930"/>
                </a:lnTo>
                <a:lnTo>
                  <a:pt x="843972" y="115789"/>
                </a:lnTo>
                <a:lnTo>
                  <a:pt x="850688" y="109122"/>
                </a:lnTo>
                <a:close/>
              </a:path>
              <a:path extrusionOk="0" h="426085" w="878204">
                <a:moveTo>
                  <a:pt x="821250" y="109388"/>
                </a:moveTo>
                <a:lnTo>
                  <a:pt x="820770" y="109689"/>
                </a:lnTo>
                <a:lnTo>
                  <a:pt x="821250" y="109388"/>
                </a:lnTo>
                <a:close/>
              </a:path>
              <a:path extrusionOk="0" h="426085" w="878204">
                <a:moveTo>
                  <a:pt x="821674" y="109122"/>
                </a:moveTo>
                <a:lnTo>
                  <a:pt x="821250" y="109388"/>
                </a:lnTo>
                <a:lnTo>
                  <a:pt x="820865" y="109689"/>
                </a:lnTo>
                <a:lnTo>
                  <a:pt x="821674" y="109122"/>
                </a:lnTo>
                <a:close/>
              </a:path>
              <a:path extrusionOk="0" h="426085" w="878204">
                <a:moveTo>
                  <a:pt x="857588" y="101137"/>
                </a:moveTo>
                <a:lnTo>
                  <a:pt x="831785" y="101137"/>
                </a:lnTo>
                <a:lnTo>
                  <a:pt x="830948" y="101876"/>
                </a:lnTo>
                <a:lnTo>
                  <a:pt x="821250" y="109388"/>
                </a:lnTo>
                <a:lnTo>
                  <a:pt x="821674" y="109122"/>
                </a:lnTo>
                <a:lnTo>
                  <a:pt x="850688" y="109122"/>
                </a:lnTo>
                <a:lnTo>
                  <a:pt x="853715" y="106117"/>
                </a:lnTo>
                <a:lnTo>
                  <a:pt x="857588" y="101137"/>
                </a:lnTo>
                <a:close/>
              </a:path>
              <a:path extrusionOk="0" h="426085" w="878204">
                <a:moveTo>
                  <a:pt x="831347" y="101480"/>
                </a:moveTo>
                <a:lnTo>
                  <a:pt x="830841" y="101876"/>
                </a:lnTo>
                <a:lnTo>
                  <a:pt x="831347" y="101480"/>
                </a:lnTo>
                <a:close/>
              </a:path>
              <a:path extrusionOk="0" h="426085" w="878204">
                <a:moveTo>
                  <a:pt x="831785" y="101137"/>
                </a:moveTo>
                <a:lnTo>
                  <a:pt x="831347" y="101480"/>
                </a:lnTo>
                <a:lnTo>
                  <a:pt x="830948" y="101876"/>
                </a:lnTo>
                <a:lnTo>
                  <a:pt x="831785" y="101137"/>
                </a:lnTo>
                <a:close/>
              </a:path>
              <a:path extrusionOk="0" h="426085" w="878204">
                <a:moveTo>
                  <a:pt x="863309" y="93028"/>
                </a:moveTo>
                <a:lnTo>
                  <a:pt x="839861" y="93028"/>
                </a:lnTo>
                <a:lnTo>
                  <a:pt x="839052" y="93940"/>
                </a:lnTo>
                <a:lnTo>
                  <a:pt x="831347" y="101480"/>
                </a:lnTo>
                <a:lnTo>
                  <a:pt x="831785" y="101137"/>
                </a:lnTo>
                <a:lnTo>
                  <a:pt x="857588" y="101137"/>
                </a:lnTo>
                <a:lnTo>
                  <a:pt x="861573" y="96013"/>
                </a:lnTo>
                <a:lnTo>
                  <a:pt x="863309" y="93028"/>
                </a:lnTo>
                <a:close/>
              </a:path>
              <a:path extrusionOk="0" h="426085" w="878204">
                <a:moveTo>
                  <a:pt x="839423" y="93463"/>
                </a:moveTo>
                <a:lnTo>
                  <a:pt x="838942" y="93940"/>
                </a:lnTo>
                <a:lnTo>
                  <a:pt x="839423" y="93463"/>
                </a:lnTo>
                <a:close/>
              </a:path>
              <a:path extrusionOk="0" h="426085" w="878204">
                <a:moveTo>
                  <a:pt x="839861" y="93028"/>
                </a:moveTo>
                <a:lnTo>
                  <a:pt x="839423" y="93463"/>
                </a:lnTo>
                <a:lnTo>
                  <a:pt x="839052" y="93940"/>
                </a:lnTo>
                <a:lnTo>
                  <a:pt x="839861" y="93028"/>
                </a:lnTo>
                <a:close/>
              </a:path>
              <a:path extrusionOk="0" h="426085" w="878204">
                <a:moveTo>
                  <a:pt x="867964" y="84823"/>
                </a:moveTo>
                <a:lnTo>
                  <a:pt x="846142" y="84823"/>
                </a:lnTo>
                <a:lnTo>
                  <a:pt x="845428" y="85878"/>
                </a:lnTo>
                <a:lnTo>
                  <a:pt x="839423" y="93463"/>
                </a:lnTo>
                <a:lnTo>
                  <a:pt x="839861" y="93028"/>
                </a:lnTo>
                <a:lnTo>
                  <a:pt x="863309" y="93028"/>
                </a:lnTo>
                <a:lnTo>
                  <a:pt x="867658" y="85556"/>
                </a:lnTo>
                <a:lnTo>
                  <a:pt x="867964" y="84823"/>
                </a:lnTo>
                <a:close/>
              </a:path>
              <a:path extrusionOk="0" h="426085" w="878204">
                <a:moveTo>
                  <a:pt x="845747" y="85331"/>
                </a:moveTo>
                <a:lnTo>
                  <a:pt x="845321" y="85878"/>
                </a:lnTo>
                <a:lnTo>
                  <a:pt x="845747" y="85331"/>
                </a:lnTo>
                <a:close/>
              </a:path>
              <a:path extrusionOk="0" h="426085" w="878204">
                <a:moveTo>
                  <a:pt x="846142" y="84823"/>
                </a:moveTo>
                <a:lnTo>
                  <a:pt x="845747" y="85331"/>
                </a:lnTo>
                <a:lnTo>
                  <a:pt x="845428" y="85878"/>
                </a:lnTo>
                <a:lnTo>
                  <a:pt x="846142" y="84823"/>
                </a:lnTo>
                <a:close/>
              </a:path>
              <a:path extrusionOk="0" h="426085" w="878204">
                <a:moveTo>
                  <a:pt x="871424" y="76518"/>
                </a:moveTo>
                <a:lnTo>
                  <a:pt x="850877" y="76518"/>
                </a:lnTo>
                <a:lnTo>
                  <a:pt x="850317" y="77647"/>
                </a:lnTo>
                <a:lnTo>
                  <a:pt x="845747" y="85331"/>
                </a:lnTo>
                <a:lnTo>
                  <a:pt x="846142" y="84823"/>
                </a:lnTo>
                <a:lnTo>
                  <a:pt x="867964" y="84823"/>
                </a:lnTo>
                <a:lnTo>
                  <a:pt x="871424" y="76518"/>
                </a:lnTo>
                <a:close/>
              </a:path>
              <a:path extrusionOk="0" h="426085" w="878204">
                <a:moveTo>
                  <a:pt x="850561" y="77060"/>
                </a:moveTo>
                <a:lnTo>
                  <a:pt x="850219" y="77647"/>
                </a:lnTo>
                <a:lnTo>
                  <a:pt x="850561" y="77060"/>
                </a:lnTo>
                <a:close/>
              </a:path>
              <a:path extrusionOk="0" h="426085" w="878204">
                <a:moveTo>
                  <a:pt x="850877" y="76518"/>
                </a:moveTo>
                <a:lnTo>
                  <a:pt x="850561" y="77060"/>
                </a:lnTo>
                <a:lnTo>
                  <a:pt x="850317" y="77647"/>
                </a:lnTo>
                <a:lnTo>
                  <a:pt x="850877" y="76518"/>
                </a:lnTo>
                <a:close/>
              </a:path>
              <a:path extrusionOk="0" h="426085" w="878204">
                <a:moveTo>
                  <a:pt x="874001" y="68073"/>
                </a:moveTo>
                <a:lnTo>
                  <a:pt x="854306" y="68073"/>
                </a:lnTo>
                <a:lnTo>
                  <a:pt x="853921" y="69185"/>
                </a:lnTo>
                <a:lnTo>
                  <a:pt x="850561" y="77060"/>
                </a:lnTo>
                <a:lnTo>
                  <a:pt x="850877" y="76518"/>
                </a:lnTo>
                <a:lnTo>
                  <a:pt x="871424" y="76518"/>
                </a:lnTo>
                <a:lnTo>
                  <a:pt x="872117" y="74853"/>
                </a:lnTo>
                <a:lnTo>
                  <a:pt x="874001" y="68073"/>
                </a:lnTo>
                <a:close/>
              </a:path>
              <a:path extrusionOk="0" h="426085" w="878204">
                <a:moveTo>
                  <a:pt x="854078" y="68619"/>
                </a:moveTo>
                <a:lnTo>
                  <a:pt x="853842" y="69185"/>
                </a:lnTo>
                <a:lnTo>
                  <a:pt x="854078" y="68619"/>
                </a:lnTo>
                <a:close/>
              </a:path>
              <a:path extrusionOk="0" h="426085" w="878204">
                <a:moveTo>
                  <a:pt x="854306" y="68073"/>
                </a:moveTo>
                <a:lnTo>
                  <a:pt x="854078" y="68619"/>
                </a:lnTo>
                <a:lnTo>
                  <a:pt x="853921" y="69185"/>
                </a:lnTo>
                <a:lnTo>
                  <a:pt x="854306" y="68073"/>
                </a:lnTo>
                <a:close/>
              </a:path>
              <a:path extrusionOk="0" h="426085" w="878204">
                <a:moveTo>
                  <a:pt x="875696" y="59423"/>
                </a:moveTo>
                <a:lnTo>
                  <a:pt x="856632" y="59423"/>
                </a:lnTo>
                <a:lnTo>
                  <a:pt x="856349" y="60872"/>
                </a:lnTo>
                <a:lnTo>
                  <a:pt x="854078" y="68619"/>
                </a:lnTo>
                <a:lnTo>
                  <a:pt x="854306" y="68073"/>
                </a:lnTo>
                <a:lnTo>
                  <a:pt x="874001" y="68073"/>
                </a:lnTo>
                <a:lnTo>
                  <a:pt x="875186" y="63808"/>
                </a:lnTo>
                <a:lnTo>
                  <a:pt x="875696" y="59423"/>
                </a:lnTo>
                <a:close/>
              </a:path>
              <a:path extrusionOk="0" h="426085" w="878204">
                <a:moveTo>
                  <a:pt x="856435" y="60133"/>
                </a:moveTo>
                <a:lnTo>
                  <a:pt x="856230" y="60872"/>
                </a:lnTo>
                <a:lnTo>
                  <a:pt x="856435" y="60133"/>
                </a:lnTo>
                <a:close/>
              </a:path>
              <a:path extrusionOk="0" h="426085" w="878204">
                <a:moveTo>
                  <a:pt x="856632" y="59423"/>
                </a:moveTo>
                <a:lnTo>
                  <a:pt x="856435" y="60133"/>
                </a:lnTo>
                <a:lnTo>
                  <a:pt x="856349" y="60872"/>
                </a:lnTo>
                <a:lnTo>
                  <a:pt x="856632" y="59423"/>
                </a:lnTo>
                <a:close/>
              </a:path>
              <a:path extrusionOk="0" h="426085" w="878204">
                <a:moveTo>
                  <a:pt x="877631" y="40887"/>
                </a:moveTo>
                <a:lnTo>
                  <a:pt x="858673" y="40887"/>
                </a:lnTo>
                <a:lnTo>
                  <a:pt x="858613" y="42265"/>
                </a:lnTo>
                <a:lnTo>
                  <a:pt x="858497" y="42401"/>
                </a:lnTo>
                <a:lnTo>
                  <a:pt x="856435" y="60133"/>
                </a:lnTo>
                <a:lnTo>
                  <a:pt x="856632" y="59423"/>
                </a:lnTo>
                <a:lnTo>
                  <a:pt x="875696" y="59423"/>
                </a:lnTo>
                <a:lnTo>
                  <a:pt x="877675" y="42401"/>
                </a:lnTo>
                <a:lnTo>
                  <a:pt x="877631" y="40887"/>
                </a:lnTo>
                <a:close/>
              </a:path>
              <a:path extrusionOk="0" h="426085" w="878204">
                <a:moveTo>
                  <a:pt x="858593" y="41574"/>
                </a:moveTo>
                <a:lnTo>
                  <a:pt x="858513" y="42265"/>
                </a:lnTo>
                <a:lnTo>
                  <a:pt x="858593" y="41574"/>
                </a:lnTo>
                <a:close/>
              </a:path>
              <a:path extrusionOk="0" h="426085" w="878204">
                <a:moveTo>
                  <a:pt x="877077" y="21850"/>
                </a:moveTo>
                <a:lnTo>
                  <a:pt x="858019" y="21850"/>
                </a:lnTo>
                <a:lnTo>
                  <a:pt x="858062" y="22517"/>
                </a:lnTo>
                <a:lnTo>
                  <a:pt x="858593" y="41574"/>
                </a:lnTo>
                <a:lnTo>
                  <a:pt x="858673" y="40887"/>
                </a:lnTo>
                <a:lnTo>
                  <a:pt x="877631" y="40887"/>
                </a:lnTo>
                <a:lnTo>
                  <a:pt x="877077" y="21850"/>
                </a:lnTo>
                <a:close/>
              </a:path>
              <a:path extrusionOk="0" h="426085" w="878204">
                <a:moveTo>
                  <a:pt x="858029" y="22179"/>
                </a:moveTo>
                <a:lnTo>
                  <a:pt x="858039" y="22517"/>
                </a:lnTo>
                <a:lnTo>
                  <a:pt x="858029" y="22179"/>
                </a:lnTo>
                <a:close/>
              </a:path>
              <a:path extrusionOk="0" h="426085" w="878204">
                <a:moveTo>
                  <a:pt x="874966" y="0"/>
                </a:moveTo>
                <a:lnTo>
                  <a:pt x="856010" y="1887"/>
                </a:lnTo>
                <a:lnTo>
                  <a:pt x="858029" y="22179"/>
                </a:lnTo>
                <a:lnTo>
                  <a:pt x="858019" y="21850"/>
                </a:lnTo>
                <a:lnTo>
                  <a:pt x="877077" y="21850"/>
                </a:lnTo>
                <a:lnTo>
                  <a:pt x="877051" y="20962"/>
                </a:lnTo>
                <a:lnTo>
                  <a:pt x="874966" y="0"/>
                </a:lnTo>
                <a:close/>
              </a:path>
            </a:pathLst>
          </a:custGeom>
          <a:solidFill>
            <a:srgbClr val="7F7F7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701" name="Google Shape;3701;p130"/>
          <p:cNvGrpSpPr/>
          <p:nvPr/>
        </p:nvGrpSpPr>
        <p:grpSpPr>
          <a:xfrm>
            <a:off x="11458578" y="174170"/>
            <a:ext cx="548640" cy="548640"/>
            <a:chOff x="11458578" y="174170"/>
            <a:chExt cx="548640" cy="548640"/>
          </a:xfrm>
        </p:grpSpPr>
        <p:sp>
          <p:nvSpPr>
            <p:cNvPr id="3702" name="Google Shape;3702;p130"/>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03" name="Google Shape;3703;p130"/>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704" name="Google Shape;3704;p130"/>
            <p:cNvPicPr preferRelativeResize="0"/>
            <p:nvPr/>
          </p:nvPicPr>
          <p:blipFill rotWithShape="1">
            <a:blip r:embed="rId8">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08" name="Shape 3708"/>
        <p:cNvGrpSpPr/>
        <p:nvPr/>
      </p:nvGrpSpPr>
      <p:grpSpPr>
        <a:xfrm>
          <a:off x="0" y="0"/>
          <a:ext cx="0" cy="0"/>
          <a:chOff x="0" y="0"/>
          <a:chExt cx="0" cy="0"/>
        </a:xfrm>
      </p:grpSpPr>
      <p:grpSp>
        <p:nvGrpSpPr>
          <p:cNvPr id="3709" name="Google Shape;3709;p131"/>
          <p:cNvGrpSpPr/>
          <p:nvPr/>
        </p:nvGrpSpPr>
        <p:grpSpPr>
          <a:xfrm>
            <a:off x="975360" y="3995928"/>
            <a:ext cx="2833406" cy="1414272"/>
            <a:chOff x="975360" y="3995928"/>
            <a:chExt cx="2833406" cy="1414272"/>
          </a:xfrm>
        </p:grpSpPr>
        <p:pic>
          <p:nvPicPr>
            <p:cNvPr id="3710" name="Google Shape;3710;p131"/>
            <p:cNvPicPr preferRelativeResize="0"/>
            <p:nvPr/>
          </p:nvPicPr>
          <p:blipFill rotWithShape="1">
            <a:blip r:embed="rId3">
              <a:alphaModFix/>
            </a:blip>
            <a:srcRect b="0" l="0" r="0" t="0"/>
            <a:stretch/>
          </p:blipFill>
          <p:spPr>
            <a:xfrm>
              <a:off x="975360" y="3995928"/>
              <a:ext cx="2529840" cy="1414272"/>
            </a:xfrm>
            <a:prstGeom prst="rect">
              <a:avLst/>
            </a:prstGeom>
            <a:noFill/>
            <a:ln>
              <a:noFill/>
            </a:ln>
          </p:spPr>
        </p:pic>
        <p:pic>
          <p:nvPicPr>
            <p:cNvPr id="3711" name="Google Shape;3711;p131"/>
            <p:cNvPicPr preferRelativeResize="0"/>
            <p:nvPr/>
          </p:nvPicPr>
          <p:blipFill rotWithShape="1">
            <a:blip r:embed="rId4">
              <a:alphaModFix/>
            </a:blip>
            <a:srcRect b="0" l="0" r="0" t="0"/>
            <a:stretch/>
          </p:blipFill>
          <p:spPr>
            <a:xfrm>
              <a:off x="1001338" y="4022485"/>
              <a:ext cx="2423606" cy="1309559"/>
            </a:xfrm>
            <a:prstGeom prst="rect">
              <a:avLst/>
            </a:prstGeom>
            <a:noFill/>
            <a:ln>
              <a:noFill/>
            </a:ln>
          </p:spPr>
        </p:pic>
        <p:pic>
          <p:nvPicPr>
            <p:cNvPr id="3712" name="Google Shape;3712;p131"/>
            <p:cNvPicPr preferRelativeResize="0"/>
            <p:nvPr/>
          </p:nvPicPr>
          <p:blipFill rotWithShape="1">
            <a:blip r:embed="rId5">
              <a:alphaModFix/>
            </a:blip>
            <a:srcRect b="0" l="0" r="0" t="0"/>
            <a:stretch/>
          </p:blipFill>
          <p:spPr>
            <a:xfrm>
              <a:off x="2846832" y="4285488"/>
              <a:ext cx="658368" cy="1091184"/>
            </a:xfrm>
            <a:prstGeom prst="rect">
              <a:avLst/>
            </a:prstGeom>
            <a:noFill/>
            <a:ln>
              <a:noFill/>
            </a:ln>
          </p:spPr>
        </p:pic>
        <p:sp>
          <p:nvSpPr>
            <p:cNvPr id="3713" name="Google Shape;3713;p131"/>
            <p:cNvSpPr/>
            <p:nvPr/>
          </p:nvSpPr>
          <p:spPr>
            <a:xfrm>
              <a:off x="2883857" y="4324469"/>
              <a:ext cx="528955" cy="962025"/>
            </a:xfrm>
            <a:custGeom>
              <a:rect b="b" l="l" r="r" t="t"/>
              <a:pathLst>
                <a:path extrusionOk="0" h="962025" w="528954">
                  <a:moveTo>
                    <a:pt x="528807" y="0"/>
                  </a:moveTo>
                  <a:lnTo>
                    <a:pt x="0" y="0"/>
                  </a:lnTo>
                  <a:lnTo>
                    <a:pt x="0" y="961600"/>
                  </a:lnTo>
                  <a:lnTo>
                    <a:pt x="528807" y="961600"/>
                  </a:lnTo>
                  <a:lnTo>
                    <a:pt x="528807"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14" name="Google Shape;3714;p131"/>
            <p:cNvSpPr/>
            <p:nvPr/>
          </p:nvSpPr>
          <p:spPr>
            <a:xfrm>
              <a:off x="3419511" y="4494235"/>
              <a:ext cx="389255" cy="90170"/>
            </a:xfrm>
            <a:custGeom>
              <a:rect b="b" l="l" r="r" t="t"/>
              <a:pathLst>
                <a:path extrusionOk="0" h="90170" w="389254">
                  <a:moveTo>
                    <a:pt x="375863" y="37670"/>
                  </a:moveTo>
                  <a:lnTo>
                    <a:pt x="324239" y="37670"/>
                  </a:lnTo>
                  <a:lnTo>
                    <a:pt x="327364" y="62878"/>
                  </a:lnTo>
                  <a:lnTo>
                    <a:pt x="314817" y="64433"/>
                  </a:lnTo>
                  <a:lnTo>
                    <a:pt x="318062" y="89683"/>
                  </a:lnTo>
                  <a:lnTo>
                    <a:pt x="388783" y="42180"/>
                  </a:lnTo>
                  <a:lnTo>
                    <a:pt x="375863" y="37670"/>
                  </a:lnTo>
                  <a:close/>
                </a:path>
                <a:path extrusionOk="0" h="90170" w="389254">
                  <a:moveTo>
                    <a:pt x="5711" y="0"/>
                  </a:moveTo>
                  <a:lnTo>
                    <a:pt x="57176" y="37942"/>
                  </a:lnTo>
                  <a:lnTo>
                    <a:pt x="113329" y="49951"/>
                  </a:lnTo>
                  <a:lnTo>
                    <a:pt x="167455" y="59582"/>
                  </a:lnTo>
                  <a:lnTo>
                    <a:pt x="218749" y="65632"/>
                  </a:lnTo>
                  <a:lnTo>
                    <a:pt x="266153" y="67186"/>
                  </a:lnTo>
                  <a:lnTo>
                    <a:pt x="309826" y="65051"/>
                  </a:lnTo>
                  <a:lnTo>
                    <a:pt x="314817" y="64433"/>
                  </a:lnTo>
                  <a:lnTo>
                    <a:pt x="311908" y="41799"/>
                  </a:lnTo>
                  <a:lnTo>
                    <a:pt x="265287" y="41799"/>
                  </a:lnTo>
                  <a:lnTo>
                    <a:pt x="265675" y="41780"/>
                  </a:lnTo>
                  <a:lnTo>
                    <a:pt x="243436" y="41553"/>
                  </a:lnTo>
                  <a:lnTo>
                    <a:pt x="243670" y="41553"/>
                  </a:lnTo>
                  <a:lnTo>
                    <a:pt x="220413" y="40284"/>
                  </a:lnTo>
                  <a:lnTo>
                    <a:pt x="196315" y="37887"/>
                  </a:lnTo>
                  <a:lnTo>
                    <a:pt x="171141" y="34448"/>
                  </a:lnTo>
                  <a:lnTo>
                    <a:pt x="117994" y="24983"/>
                  </a:lnTo>
                  <a:lnTo>
                    <a:pt x="62536" y="13114"/>
                  </a:lnTo>
                  <a:lnTo>
                    <a:pt x="5711" y="0"/>
                  </a:lnTo>
                  <a:close/>
                </a:path>
                <a:path extrusionOk="0" h="90170" w="389254">
                  <a:moveTo>
                    <a:pt x="324239" y="37670"/>
                  </a:moveTo>
                  <a:lnTo>
                    <a:pt x="311579" y="39240"/>
                  </a:lnTo>
                  <a:lnTo>
                    <a:pt x="314817" y="64433"/>
                  </a:lnTo>
                  <a:lnTo>
                    <a:pt x="327364" y="62878"/>
                  </a:lnTo>
                  <a:lnTo>
                    <a:pt x="324239" y="37670"/>
                  </a:lnTo>
                  <a:close/>
                </a:path>
                <a:path extrusionOk="0" h="90170" w="389254">
                  <a:moveTo>
                    <a:pt x="265675" y="41780"/>
                  </a:moveTo>
                  <a:lnTo>
                    <a:pt x="265287" y="41799"/>
                  </a:lnTo>
                  <a:lnTo>
                    <a:pt x="266039" y="41784"/>
                  </a:lnTo>
                  <a:lnTo>
                    <a:pt x="265675" y="41780"/>
                  </a:lnTo>
                  <a:close/>
                </a:path>
                <a:path extrusionOk="0" h="90170" w="389254">
                  <a:moveTo>
                    <a:pt x="307642" y="39728"/>
                  </a:moveTo>
                  <a:lnTo>
                    <a:pt x="265675" y="41780"/>
                  </a:lnTo>
                  <a:lnTo>
                    <a:pt x="266039" y="41784"/>
                  </a:lnTo>
                  <a:lnTo>
                    <a:pt x="265287" y="41799"/>
                  </a:lnTo>
                  <a:lnTo>
                    <a:pt x="311908" y="41799"/>
                  </a:lnTo>
                  <a:lnTo>
                    <a:pt x="311649" y="39786"/>
                  </a:lnTo>
                  <a:lnTo>
                    <a:pt x="307172" y="39786"/>
                  </a:lnTo>
                  <a:lnTo>
                    <a:pt x="307642" y="39728"/>
                  </a:lnTo>
                  <a:close/>
                </a:path>
                <a:path extrusionOk="0" h="90170" w="389254">
                  <a:moveTo>
                    <a:pt x="243724" y="41556"/>
                  </a:moveTo>
                  <a:lnTo>
                    <a:pt x="243996" y="41570"/>
                  </a:lnTo>
                  <a:lnTo>
                    <a:pt x="245174" y="41570"/>
                  </a:lnTo>
                  <a:lnTo>
                    <a:pt x="243724" y="41556"/>
                  </a:lnTo>
                  <a:close/>
                </a:path>
                <a:path extrusionOk="0" h="90170" w="389254">
                  <a:moveTo>
                    <a:pt x="243670" y="41553"/>
                  </a:moveTo>
                  <a:lnTo>
                    <a:pt x="243436" y="41553"/>
                  </a:lnTo>
                  <a:lnTo>
                    <a:pt x="243724" y="41556"/>
                  </a:lnTo>
                  <a:close/>
                </a:path>
                <a:path extrusionOk="0" h="90170" w="389254">
                  <a:moveTo>
                    <a:pt x="220686" y="40299"/>
                  </a:moveTo>
                  <a:lnTo>
                    <a:pt x="220972" y="40327"/>
                  </a:lnTo>
                  <a:lnTo>
                    <a:pt x="221205" y="40327"/>
                  </a:lnTo>
                  <a:lnTo>
                    <a:pt x="220686" y="40299"/>
                  </a:lnTo>
                  <a:close/>
                </a:path>
                <a:path extrusionOk="0" h="90170" w="389254">
                  <a:moveTo>
                    <a:pt x="220535" y="40284"/>
                  </a:moveTo>
                  <a:lnTo>
                    <a:pt x="220686" y="40299"/>
                  </a:lnTo>
                  <a:lnTo>
                    <a:pt x="220535" y="40284"/>
                  </a:lnTo>
                  <a:close/>
                </a:path>
                <a:path extrusionOk="0" h="90170" w="389254">
                  <a:moveTo>
                    <a:pt x="308113" y="39705"/>
                  </a:moveTo>
                  <a:lnTo>
                    <a:pt x="307642" y="39728"/>
                  </a:lnTo>
                  <a:lnTo>
                    <a:pt x="307172" y="39786"/>
                  </a:lnTo>
                  <a:lnTo>
                    <a:pt x="308113" y="39705"/>
                  </a:lnTo>
                  <a:close/>
                </a:path>
                <a:path extrusionOk="0" h="90170" w="389254">
                  <a:moveTo>
                    <a:pt x="311638" y="39705"/>
                  </a:moveTo>
                  <a:lnTo>
                    <a:pt x="308113" y="39705"/>
                  </a:lnTo>
                  <a:lnTo>
                    <a:pt x="307172" y="39786"/>
                  </a:lnTo>
                  <a:lnTo>
                    <a:pt x="311649" y="39786"/>
                  </a:lnTo>
                  <a:close/>
                </a:path>
                <a:path extrusionOk="0" h="90170" w="389254">
                  <a:moveTo>
                    <a:pt x="311579" y="39240"/>
                  </a:moveTo>
                  <a:lnTo>
                    <a:pt x="307642" y="39728"/>
                  </a:lnTo>
                  <a:lnTo>
                    <a:pt x="308113" y="39705"/>
                  </a:lnTo>
                  <a:lnTo>
                    <a:pt x="311638" y="39705"/>
                  </a:lnTo>
                  <a:lnTo>
                    <a:pt x="311579" y="39240"/>
                  </a:lnTo>
                  <a:close/>
                </a:path>
                <a:path extrusionOk="0" h="90170" w="389254">
                  <a:moveTo>
                    <a:pt x="308348" y="14104"/>
                  </a:moveTo>
                  <a:lnTo>
                    <a:pt x="311579" y="39240"/>
                  </a:lnTo>
                  <a:lnTo>
                    <a:pt x="324239" y="37670"/>
                  </a:lnTo>
                  <a:lnTo>
                    <a:pt x="375863" y="37670"/>
                  </a:lnTo>
                  <a:lnTo>
                    <a:pt x="308348" y="14104"/>
                  </a:lnTo>
                  <a:close/>
                </a:path>
                <a:path extrusionOk="0" h="90170" w="389254">
                  <a:moveTo>
                    <a:pt x="196544" y="37910"/>
                  </a:moveTo>
                  <a:lnTo>
                    <a:pt x="196778" y="37942"/>
                  </a:lnTo>
                  <a:lnTo>
                    <a:pt x="196544" y="37910"/>
                  </a:lnTo>
                  <a:close/>
                </a:path>
                <a:path extrusionOk="0" h="90170" w="389254">
                  <a:moveTo>
                    <a:pt x="196378" y="37887"/>
                  </a:moveTo>
                  <a:lnTo>
                    <a:pt x="196544" y="37910"/>
                  </a:lnTo>
                  <a:lnTo>
                    <a:pt x="196378" y="37887"/>
                  </a:lnTo>
                  <a:close/>
                </a:path>
                <a:path extrusionOk="0" h="90170" w="389254">
                  <a:moveTo>
                    <a:pt x="171395" y="34483"/>
                  </a:moveTo>
                  <a:lnTo>
                    <a:pt x="171650" y="34528"/>
                  </a:lnTo>
                  <a:lnTo>
                    <a:pt x="171395" y="34483"/>
                  </a:lnTo>
                  <a:close/>
                </a:path>
                <a:path extrusionOk="0" h="90170" w="389254">
                  <a:moveTo>
                    <a:pt x="171200" y="34448"/>
                  </a:moveTo>
                  <a:lnTo>
                    <a:pt x="171395" y="34483"/>
                  </a:lnTo>
                  <a:lnTo>
                    <a:pt x="171200" y="34448"/>
                  </a:lnTo>
                  <a:close/>
                </a:path>
                <a:path extrusionOk="0" h="90170" w="389254">
                  <a:moveTo>
                    <a:pt x="118231" y="25025"/>
                  </a:moveTo>
                  <a:lnTo>
                    <a:pt x="118426" y="25067"/>
                  </a:lnTo>
                  <a:lnTo>
                    <a:pt x="118231" y="25025"/>
                  </a:lnTo>
                  <a:close/>
                </a:path>
                <a:path extrusionOk="0" h="90170" w="389254">
                  <a:moveTo>
                    <a:pt x="118034" y="24983"/>
                  </a:moveTo>
                  <a:lnTo>
                    <a:pt x="118231" y="25025"/>
                  </a:lnTo>
                  <a:lnTo>
                    <a:pt x="118034" y="24983"/>
                  </a:lnTo>
                  <a:close/>
                </a:path>
                <a:path extrusionOk="0" h="90170" w="389254">
                  <a:moveTo>
                    <a:pt x="62638" y="13137"/>
                  </a:moveTo>
                  <a:close/>
                </a:path>
                <a:path extrusionOk="0" h="90170" w="389254">
                  <a:moveTo>
                    <a:pt x="62536" y="13114"/>
                  </a:move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715" name="Google Shape;3715;p131"/>
          <p:cNvSpPr txBox="1"/>
          <p:nvPr/>
        </p:nvSpPr>
        <p:spPr>
          <a:xfrm>
            <a:off x="3937546" y="4344923"/>
            <a:ext cx="2458720" cy="671830"/>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Clr>
                <a:srgbClr val="000000"/>
              </a:buClr>
              <a:buSzPts val="1400"/>
              <a:buFont typeface="Calibri"/>
              <a:buNone/>
            </a:pPr>
            <a:r>
              <a:rPr b="0" i="1" lang="en-US" sz="1400" u="none" cap="none" strike="noStrike">
                <a:solidFill>
                  <a:srgbClr val="000000"/>
                </a:solidFill>
                <a:latin typeface="Calibri"/>
                <a:ea typeface="Calibri"/>
                <a:cs typeface="Calibri"/>
                <a:sym typeface="Calibri"/>
              </a:rPr>
              <a:t>Note how we see the </a:t>
            </a:r>
            <a:r>
              <a:rPr b="1" i="1" lang="en-US" sz="1400" u="none" cap="none" strike="noStrike">
                <a:solidFill>
                  <a:srgbClr val="000000"/>
                </a:solidFill>
                <a:latin typeface="Calibri"/>
                <a:ea typeface="Calibri"/>
                <a:cs typeface="Calibri"/>
                <a:sym typeface="Calibri"/>
              </a:rPr>
              <a:t>the same  repeated values </a:t>
            </a:r>
            <a:r>
              <a:rPr b="0" i="1" lang="en-US" sz="1400" u="none" cap="none" strike="noStrike">
                <a:solidFill>
                  <a:srgbClr val="000000"/>
                </a:solidFill>
                <a:latin typeface="Calibri"/>
                <a:ea typeface="Calibri"/>
                <a:cs typeface="Calibri"/>
                <a:sym typeface="Calibri"/>
              </a:rPr>
              <a:t>for each product  color, and even the total!</a:t>
            </a:r>
            <a:endParaRPr b="0" i="0" sz="1400" u="none" cap="none" strike="noStrike">
              <a:solidFill>
                <a:srgbClr val="000000"/>
              </a:solidFill>
              <a:latin typeface="Calibri"/>
              <a:ea typeface="Calibri"/>
              <a:cs typeface="Calibri"/>
              <a:sym typeface="Calibri"/>
            </a:endParaRPr>
          </a:p>
        </p:txBody>
      </p:sp>
      <p:sp>
        <p:nvSpPr>
          <p:cNvPr id="3716" name="Google Shape;3716;p131"/>
          <p:cNvSpPr txBox="1"/>
          <p:nvPr/>
        </p:nvSpPr>
        <p:spPr>
          <a:xfrm>
            <a:off x="994298" y="2648203"/>
            <a:ext cx="4956175" cy="84836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Here we’ve defined a new measure named </a:t>
            </a:r>
            <a:r>
              <a:rPr b="1" i="0" lang="en-US" sz="1800" u="none" cap="none" strike="noStrike">
                <a:solidFill>
                  <a:srgbClr val="262626"/>
                </a:solidFill>
                <a:latin typeface="Calibri"/>
                <a:ea typeface="Calibri"/>
                <a:cs typeface="Calibri"/>
                <a:sym typeface="Calibri"/>
              </a:rPr>
              <a:t>Red Sales</a:t>
            </a:r>
            <a:r>
              <a:rPr b="0" i="0" lang="en-US" sz="1800" u="none" cap="none" strike="noStrike">
                <a:solidFill>
                  <a:srgbClr val="000000"/>
                </a:solidFill>
                <a:latin typeface="Calibri"/>
                <a:ea typeface="Calibri"/>
                <a:cs typeface="Calibri"/>
                <a:sym typeface="Calibri"/>
              </a:rPr>
              <a:t>,  which evaluates the </a:t>
            </a:r>
            <a:r>
              <a:rPr b="1" i="0" lang="en-US" sz="1800" u="none" cap="none" strike="noStrike">
                <a:solidFill>
                  <a:srgbClr val="262626"/>
                </a:solidFill>
                <a:latin typeface="Calibri"/>
                <a:ea typeface="Calibri"/>
                <a:cs typeface="Calibri"/>
                <a:sym typeface="Calibri"/>
              </a:rPr>
              <a:t>Quantity Sold </a:t>
            </a:r>
            <a:r>
              <a:rPr b="0" i="0" lang="en-US" sz="1800" u="none" cap="none" strike="noStrike">
                <a:solidFill>
                  <a:srgbClr val="000000"/>
                </a:solidFill>
                <a:latin typeface="Calibri"/>
                <a:ea typeface="Calibri"/>
                <a:cs typeface="Calibri"/>
                <a:sym typeface="Calibri"/>
              </a:rPr>
              <a:t>measure under a  filter context where the product color is “</a:t>
            </a:r>
            <a:r>
              <a:rPr b="1" i="0" lang="en-US" sz="1800" u="none" cap="none" strike="noStrike">
                <a:solidFill>
                  <a:srgbClr val="E6AF00"/>
                </a:solidFill>
                <a:latin typeface="Calibri"/>
                <a:ea typeface="Calibri"/>
                <a:cs typeface="Calibri"/>
                <a:sym typeface="Calibri"/>
              </a:rPr>
              <a:t>Red</a:t>
            </a:r>
            <a:r>
              <a:rPr b="0" i="0" lang="en-US" sz="1800" u="none" cap="none" strike="noStrike">
                <a:solidFill>
                  <a:srgbClr val="000000"/>
                </a:solidFill>
                <a:latin typeface="Calibri"/>
                <a:ea typeface="Calibri"/>
                <a:cs typeface="Calibri"/>
                <a:sym typeface="Calibri"/>
              </a:rPr>
              <a:t>”</a:t>
            </a:r>
            <a:endParaRPr b="0" i="0" sz="1800" u="none" cap="none" strike="noStrike">
              <a:solidFill>
                <a:srgbClr val="000000"/>
              </a:solidFill>
              <a:latin typeface="Calibri"/>
              <a:ea typeface="Calibri"/>
              <a:cs typeface="Calibri"/>
              <a:sym typeface="Calibri"/>
            </a:endParaRPr>
          </a:p>
        </p:txBody>
      </p:sp>
      <p:sp>
        <p:nvSpPr>
          <p:cNvPr id="3717" name="Google Shape;3717;p131"/>
          <p:cNvSpPr txBox="1"/>
          <p:nvPr/>
        </p:nvSpPr>
        <p:spPr>
          <a:xfrm>
            <a:off x="7233833" y="3366661"/>
            <a:ext cx="3611879" cy="2338705"/>
          </a:xfrm>
          <a:prstGeom prst="rect">
            <a:avLst/>
          </a:prstGeom>
          <a:noFill/>
          <a:ln>
            <a:noFill/>
          </a:ln>
        </p:spPr>
        <p:txBody>
          <a:bodyPr anchorCtr="0" anchor="t" bIns="0" lIns="0" spcFirstLastPara="1" rIns="0" wrap="square" tIns="116825">
            <a:spAutoFit/>
          </a:bodyPr>
          <a:lstStyle/>
          <a:p>
            <a:pPr indent="0" lvl="0" marL="0" marR="0" rtl="0" algn="ctr">
              <a:lnSpc>
                <a:spcPct val="100000"/>
              </a:lnSpc>
              <a:spcBef>
                <a:spcPts val="0"/>
              </a:spcBef>
              <a:spcAft>
                <a:spcPts val="0"/>
              </a:spcAft>
              <a:buClr>
                <a:srgbClr val="D7B10F"/>
              </a:buClr>
              <a:buSzPts val="1800"/>
              <a:buFont typeface="Calibri"/>
              <a:buNone/>
            </a:pPr>
            <a:r>
              <a:rPr b="1" i="0" lang="en-US" sz="1800" u="none" cap="none" strike="noStrike">
                <a:solidFill>
                  <a:srgbClr val="D7B10F"/>
                </a:solidFill>
                <a:latin typeface="Calibri"/>
                <a:ea typeface="Calibri"/>
                <a:cs typeface="Calibri"/>
                <a:sym typeface="Calibri"/>
              </a:rPr>
              <a:t>HEY THIS IS IMPORTANT!</a:t>
            </a:r>
            <a:endParaRPr b="0" i="0" sz="1800" u="none" cap="none" strike="noStrike">
              <a:solidFill>
                <a:srgbClr val="000000"/>
              </a:solidFill>
              <a:latin typeface="Calibri"/>
              <a:ea typeface="Calibri"/>
              <a:cs typeface="Calibri"/>
              <a:sym typeface="Calibri"/>
            </a:endParaRPr>
          </a:p>
          <a:p>
            <a:pPr indent="0" lvl="0" marL="43180" marR="34925" rtl="0" algn="ctr">
              <a:lnSpc>
                <a:spcPct val="101400"/>
              </a:lnSpc>
              <a:spcBef>
                <a:spcPts val="62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The CALCULATE function modifies and overrules  any competing filter context!</a:t>
            </a:r>
            <a:endParaRPr b="0" i="0" sz="1400" u="none" cap="none" strike="noStrike">
              <a:solidFill>
                <a:srgbClr val="000000"/>
              </a:solidFill>
              <a:latin typeface="Calibri"/>
              <a:ea typeface="Calibri"/>
              <a:cs typeface="Calibri"/>
              <a:sym typeface="Calibri"/>
            </a:endParaRPr>
          </a:p>
          <a:p>
            <a:pPr indent="0" lvl="0" marL="12700" marR="5080" rtl="0" algn="ctr">
              <a:lnSpc>
                <a:spcPct val="101000"/>
              </a:lnSpc>
              <a:spcBef>
                <a:spcPts val="509"/>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In this matrix, the “Black” row has competing filter  context: Product Color = </a:t>
            </a:r>
            <a:r>
              <a:rPr b="1" i="0" lang="en-US" sz="1400" u="none" cap="none" strike="noStrike">
                <a:solidFill>
                  <a:srgbClr val="000000"/>
                </a:solidFill>
                <a:latin typeface="Calibri"/>
                <a:ea typeface="Calibri"/>
                <a:cs typeface="Calibri"/>
                <a:sym typeface="Calibri"/>
              </a:rPr>
              <a:t>Black </a:t>
            </a:r>
            <a:r>
              <a:rPr b="0" i="0" lang="en-US" sz="1400" u="none" cap="none" strike="noStrike">
                <a:solidFill>
                  <a:srgbClr val="000000"/>
                </a:solidFill>
                <a:latin typeface="Calibri"/>
                <a:ea typeface="Calibri"/>
                <a:cs typeface="Calibri"/>
                <a:sym typeface="Calibri"/>
              </a:rPr>
              <a:t>(from the row  label) and Product Color= “</a:t>
            </a:r>
            <a:r>
              <a:rPr b="1" i="0" lang="en-US" sz="1400" u="none" cap="none" strike="noStrike">
                <a:solidFill>
                  <a:srgbClr val="000000"/>
                </a:solidFill>
                <a:latin typeface="Calibri"/>
                <a:ea typeface="Calibri"/>
                <a:cs typeface="Calibri"/>
                <a:sym typeface="Calibri"/>
              </a:rPr>
              <a:t>Red</a:t>
            </a:r>
            <a:r>
              <a:rPr b="0" i="0" lang="en-US" sz="1400" u="none" cap="none" strike="noStrike">
                <a:solidFill>
                  <a:srgbClr val="000000"/>
                </a:solidFill>
                <a:latin typeface="Calibri"/>
                <a:ea typeface="Calibri"/>
                <a:cs typeface="Calibri"/>
                <a:sym typeface="Calibri"/>
              </a:rPr>
              <a:t>” (from the  CALCULATE function)</a:t>
            </a:r>
            <a:endParaRPr b="0" i="0" sz="1400" u="none" cap="none" strike="noStrike">
              <a:solidFill>
                <a:srgbClr val="000000"/>
              </a:solidFill>
              <a:latin typeface="Calibri"/>
              <a:ea typeface="Calibri"/>
              <a:cs typeface="Calibri"/>
              <a:sym typeface="Calibri"/>
            </a:endParaRPr>
          </a:p>
          <a:p>
            <a:pPr indent="0" lvl="0" marL="44450" marR="36195" rtl="0" algn="ctr">
              <a:lnSpc>
                <a:spcPct val="115000"/>
              </a:lnSpc>
              <a:spcBef>
                <a:spcPts val="735"/>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Both can’t be true at the same time, so the “</a:t>
            </a:r>
            <a:r>
              <a:rPr b="1" i="0" lang="en-US" sz="1400" u="none" cap="none" strike="noStrike">
                <a:solidFill>
                  <a:srgbClr val="000000"/>
                </a:solidFill>
                <a:latin typeface="Calibri"/>
                <a:ea typeface="Calibri"/>
                <a:cs typeface="Calibri"/>
                <a:sym typeface="Calibri"/>
              </a:rPr>
              <a:t>Red</a:t>
            </a:r>
            <a:r>
              <a:rPr b="0" i="0" lang="en-US" sz="1400" u="none" cap="none" strike="noStrike">
                <a:solidFill>
                  <a:srgbClr val="000000"/>
                </a:solidFill>
                <a:latin typeface="Calibri"/>
                <a:ea typeface="Calibri"/>
                <a:cs typeface="Calibri"/>
                <a:sym typeface="Calibri"/>
              </a:rPr>
              <a:t>”  filter from CALCULATE takes priority</a:t>
            </a:r>
            <a:endParaRPr b="0" i="0" sz="1400" u="none" cap="none" strike="noStrike">
              <a:solidFill>
                <a:srgbClr val="000000"/>
              </a:solidFill>
              <a:latin typeface="Calibri"/>
              <a:ea typeface="Calibri"/>
              <a:cs typeface="Calibri"/>
              <a:sym typeface="Calibri"/>
            </a:endParaRPr>
          </a:p>
        </p:txBody>
      </p:sp>
      <p:grpSp>
        <p:nvGrpSpPr>
          <p:cNvPr id="3718" name="Google Shape;3718;p131"/>
          <p:cNvGrpSpPr/>
          <p:nvPr/>
        </p:nvGrpSpPr>
        <p:grpSpPr>
          <a:xfrm>
            <a:off x="7017639" y="2581739"/>
            <a:ext cx="4020820" cy="3371492"/>
            <a:chOff x="7017639" y="2581739"/>
            <a:chExt cx="4020820" cy="3371492"/>
          </a:xfrm>
        </p:grpSpPr>
        <p:sp>
          <p:nvSpPr>
            <p:cNvPr id="3719" name="Google Shape;3719;p131"/>
            <p:cNvSpPr/>
            <p:nvPr/>
          </p:nvSpPr>
          <p:spPr>
            <a:xfrm>
              <a:off x="7017639" y="2994766"/>
              <a:ext cx="4020820" cy="2958465"/>
            </a:xfrm>
            <a:custGeom>
              <a:rect b="b" l="l" r="r" t="t"/>
              <a:pathLst>
                <a:path extrusionOk="0" h="2958465" w="4020820">
                  <a:moveTo>
                    <a:pt x="0" y="0"/>
                  </a:moveTo>
                  <a:lnTo>
                    <a:pt x="4020478" y="0"/>
                  </a:lnTo>
                  <a:lnTo>
                    <a:pt x="4020478" y="2958358"/>
                  </a:lnTo>
                  <a:lnTo>
                    <a:pt x="0" y="2958358"/>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720" name="Google Shape;3720;p131"/>
            <p:cNvPicPr preferRelativeResize="0"/>
            <p:nvPr/>
          </p:nvPicPr>
          <p:blipFill rotWithShape="1">
            <a:blip r:embed="rId6">
              <a:alphaModFix/>
            </a:blip>
            <a:srcRect b="0" l="0" r="0" t="0"/>
            <a:stretch/>
          </p:blipFill>
          <p:spPr>
            <a:xfrm>
              <a:off x="8616928" y="2581739"/>
              <a:ext cx="821900" cy="821900"/>
            </a:xfrm>
            <a:prstGeom prst="rect">
              <a:avLst/>
            </a:prstGeom>
            <a:noFill/>
            <a:ln>
              <a:noFill/>
            </a:ln>
          </p:spPr>
        </p:pic>
      </p:grpSp>
      <p:sp>
        <p:nvSpPr>
          <p:cNvPr id="3721" name="Google Shape;3721;p131"/>
          <p:cNvSpPr txBox="1"/>
          <p:nvPr>
            <p:ph type="title"/>
          </p:nvPr>
        </p:nvSpPr>
        <p:spPr>
          <a:xfrm>
            <a:off x="4243196" y="242315"/>
            <a:ext cx="370649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EXAMPLE</a:t>
            </a:r>
            <a:r>
              <a:rPr lang="en-US"/>
              <a:t>: CALCULATE</a:t>
            </a:r>
            <a:endParaRPr/>
          </a:p>
        </p:txBody>
      </p:sp>
      <p:pic>
        <p:nvPicPr>
          <p:cNvPr id="3722" name="Google Shape;3722;p131"/>
          <p:cNvPicPr preferRelativeResize="0"/>
          <p:nvPr/>
        </p:nvPicPr>
        <p:blipFill rotWithShape="1">
          <a:blip r:embed="rId7">
            <a:alphaModFix/>
          </a:blip>
          <a:srcRect b="0" l="0" r="0" t="0"/>
          <a:stretch/>
        </p:blipFill>
        <p:spPr>
          <a:xfrm>
            <a:off x="0" y="806332"/>
            <a:ext cx="12192000" cy="45720"/>
          </a:xfrm>
          <a:prstGeom prst="rect">
            <a:avLst/>
          </a:prstGeom>
          <a:noFill/>
          <a:ln>
            <a:noFill/>
          </a:ln>
        </p:spPr>
      </p:pic>
      <p:sp>
        <p:nvSpPr>
          <p:cNvPr id="3723" name="Google Shape;3723;p131"/>
          <p:cNvSpPr/>
          <p:nvPr/>
        </p:nvSpPr>
        <p:spPr>
          <a:xfrm>
            <a:off x="595993" y="2205306"/>
            <a:ext cx="10442575" cy="207010"/>
          </a:xfrm>
          <a:custGeom>
            <a:rect b="b" l="l" r="r" t="t"/>
            <a:pathLst>
              <a:path extrusionOk="0" h="207010" w="10442575">
                <a:moveTo>
                  <a:pt x="10442124" y="0"/>
                </a:moveTo>
                <a:lnTo>
                  <a:pt x="10430604" y="40277"/>
                </a:lnTo>
                <a:lnTo>
                  <a:pt x="10399191" y="73169"/>
                </a:lnTo>
                <a:lnTo>
                  <a:pt x="10352598" y="95345"/>
                </a:lnTo>
                <a:lnTo>
                  <a:pt x="10295541" y="103477"/>
                </a:lnTo>
                <a:lnTo>
                  <a:pt x="3344380" y="103477"/>
                </a:lnTo>
                <a:lnTo>
                  <a:pt x="3287323" y="111608"/>
                </a:lnTo>
                <a:lnTo>
                  <a:pt x="3240730" y="133784"/>
                </a:lnTo>
                <a:lnTo>
                  <a:pt x="3209317" y="166676"/>
                </a:lnTo>
                <a:lnTo>
                  <a:pt x="3197798" y="206954"/>
                </a:lnTo>
                <a:lnTo>
                  <a:pt x="3186278" y="166676"/>
                </a:lnTo>
                <a:lnTo>
                  <a:pt x="3154865" y="133784"/>
                </a:lnTo>
                <a:lnTo>
                  <a:pt x="3108271" y="111608"/>
                </a:lnTo>
                <a:lnTo>
                  <a:pt x="3051215" y="103477"/>
                </a:lnTo>
                <a:lnTo>
                  <a:pt x="146583" y="103477"/>
                </a:lnTo>
                <a:lnTo>
                  <a:pt x="89526" y="95345"/>
                </a:lnTo>
                <a:lnTo>
                  <a:pt x="42933" y="73169"/>
                </a:lnTo>
                <a:lnTo>
                  <a:pt x="11519" y="40277"/>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724" name="Google Shape;3724;p131"/>
          <p:cNvGrpSpPr/>
          <p:nvPr/>
        </p:nvGrpSpPr>
        <p:grpSpPr>
          <a:xfrm>
            <a:off x="11458578" y="174170"/>
            <a:ext cx="548640" cy="548640"/>
            <a:chOff x="11458578" y="174170"/>
            <a:chExt cx="548640" cy="548640"/>
          </a:xfrm>
        </p:grpSpPr>
        <p:sp>
          <p:nvSpPr>
            <p:cNvPr id="3725" name="Google Shape;3725;p131"/>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26" name="Google Shape;3726;p131"/>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727" name="Google Shape;3727;p131"/>
            <p:cNvPicPr preferRelativeResize="0"/>
            <p:nvPr/>
          </p:nvPicPr>
          <p:blipFill rotWithShape="1">
            <a:blip r:embed="rId8">
              <a:alphaModFix/>
            </a:blip>
            <a:srcRect b="0" l="0" r="0" t="0"/>
            <a:stretch/>
          </p:blipFill>
          <p:spPr>
            <a:xfrm>
              <a:off x="11536680" y="252984"/>
              <a:ext cx="387096" cy="387096"/>
            </a:xfrm>
            <a:prstGeom prst="rect">
              <a:avLst/>
            </a:prstGeom>
            <a:noFill/>
            <a:ln>
              <a:noFill/>
            </a:ln>
          </p:spPr>
        </p:pic>
      </p:grpSp>
      <p:grpSp>
        <p:nvGrpSpPr>
          <p:cNvPr id="3728" name="Google Shape;3728;p131"/>
          <p:cNvGrpSpPr/>
          <p:nvPr/>
        </p:nvGrpSpPr>
        <p:grpSpPr>
          <a:xfrm>
            <a:off x="670559" y="1459991"/>
            <a:ext cx="10344912" cy="603503"/>
            <a:chOff x="670559" y="1459991"/>
            <a:chExt cx="10344912" cy="603503"/>
          </a:xfrm>
        </p:grpSpPr>
        <p:pic>
          <p:nvPicPr>
            <p:cNvPr id="3729" name="Google Shape;3729;p131"/>
            <p:cNvPicPr preferRelativeResize="0"/>
            <p:nvPr/>
          </p:nvPicPr>
          <p:blipFill rotWithShape="1">
            <a:blip r:embed="rId9">
              <a:alphaModFix/>
            </a:blip>
            <a:srcRect b="0" l="0" r="0" t="0"/>
            <a:stretch/>
          </p:blipFill>
          <p:spPr>
            <a:xfrm>
              <a:off x="670559" y="1459991"/>
              <a:ext cx="10344912" cy="603503"/>
            </a:xfrm>
            <a:prstGeom prst="rect">
              <a:avLst/>
            </a:prstGeom>
            <a:noFill/>
            <a:ln>
              <a:noFill/>
            </a:ln>
          </p:spPr>
        </p:pic>
        <p:sp>
          <p:nvSpPr>
            <p:cNvPr id="3730" name="Google Shape;3730;p131"/>
            <p:cNvSpPr/>
            <p:nvPr/>
          </p:nvSpPr>
          <p:spPr>
            <a:xfrm>
              <a:off x="696481" y="1486344"/>
              <a:ext cx="10240010" cy="499109"/>
            </a:xfrm>
            <a:custGeom>
              <a:rect b="b" l="l" r="r" t="t"/>
              <a:pathLst>
                <a:path extrusionOk="0" h="499110" w="10240010">
                  <a:moveTo>
                    <a:pt x="10239698" y="0"/>
                  </a:moveTo>
                  <a:lnTo>
                    <a:pt x="0" y="0"/>
                  </a:lnTo>
                  <a:lnTo>
                    <a:pt x="0" y="498762"/>
                  </a:lnTo>
                  <a:lnTo>
                    <a:pt x="10239698" y="498762"/>
                  </a:lnTo>
                  <a:lnTo>
                    <a:pt x="10239698" y="0"/>
                  </a:lnTo>
                  <a:close/>
                </a:path>
              </a:pathLst>
            </a:custGeom>
            <a:solidFill>
              <a:srgbClr val="EBEA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731" name="Google Shape;3731;p131"/>
            <p:cNvPicPr preferRelativeResize="0"/>
            <p:nvPr/>
          </p:nvPicPr>
          <p:blipFill rotWithShape="1">
            <a:blip r:embed="rId10">
              <a:alphaModFix/>
            </a:blip>
            <a:srcRect b="0" l="0" r="0" t="0"/>
            <a:stretch/>
          </p:blipFill>
          <p:spPr>
            <a:xfrm>
              <a:off x="1709927" y="1545335"/>
              <a:ext cx="9220200" cy="417575"/>
            </a:xfrm>
            <a:prstGeom prst="rect">
              <a:avLst/>
            </a:prstGeom>
            <a:noFill/>
            <a:ln>
              <a:noFill/>
            </a:ln>
          </p:spPr>
        </p:pic>
        <p:pic>
          <p:nvPicPr>
            <p:cNvPr id="3732" name="Google Shape;3732;p131"/>
            <p:cNvPicPr preferRelativeResize="0"/>
            <p:nvPr/>
          </p:nvPicPr>
          <p:blipFill rotWithShape="1">
            <a:blip r:embed="rId11">
              <a:alphaModFix/>
            </a:blip>
            <a:srcRect b="0" l="0" r="0" t="0"/>
            <a:stretch/>
          </p:blipFill>
          <p:spPr>
            <a:xfrm>
              <a:off x="1734963" y="1572121"/>
              <a:ext cx="9115436" cy="310879"/>
            </a:xfrm>
            <a:prstGeom prst="rect">
              <a:avLst/>
            </a:prstGeom>
            <a:noFill/>
            <a:ln>
              <a:noFill/>
            </a:ln>
          </p:spPr>
        </p:pic>
        <p:pic>
          <p:nvPicPr>
            <p:cNvPr id="3733" name="Google Shape;3733;p131"/>
            <p:cNvPicPr preferRelativeResize="0"/>
            <p:nvPr/>
          </p:nvPicPr>
          <p:blipFill rotWithShape="1">
            <a:blip r:embed="rId12">
              <a:alphaModFix/>
            </a:blip>
            <a:srcRect b="0" l="0" r="0" t="0"/>
            <a:stretch/>
          </p:blipFill>
          <p:spPr>
            <a:xfrm>
              <a:off x="755903" y="1548383"/>
              <a:ext cx="1011936" cy="411479"/>
            </a:xfrm>
            <a:prstGeom prst="rect">
              <a:avLst/>
            </a:prstGeom>
            <a:noFill/>
            <a:ln>
              <a:noFill/>
            </a:ln>
          </p:spPr>
        </p:pic>
        <p:pic>
          <p:nvPicPr>
            <p:cNvPr id="3734" name="Google Shape;3734;p131"/>
            <p:cNvPicPr preferRelativeResize="0"/>
            <p:nvPr/>
          </p:nvPicPr>
          <p:blipFill rotWithShape="1">
            <a:blip r:embed="rId13">
              <a:alphaModFix/>
            </a:blip>
            <a:srcRect b="0" l="0" r="0" t="0"/>
            <a:stretch/>
          </p:blipFill>
          <p:spPr>
            <a:xfrm>
              <a:off x="782262" y="1573580"/>
              <a:ext cx="907013" cy="307962"/>
            </a:xfrm>
            <a:prstGeom prst="rect">
              <a:avLst/>
            </a:prstGeom>
            <a:noFill/>
            <a:ln>
              <a:noFill/>
            </a:ln>
          </p:spPr>
        </p:pic>
      </p:gr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38" name="Shape 3738"/>
        <p:cNvGrpSpPr/>
        <p:nvPr/>
      </p:nvGrpSpPr>
      <p:grpSpPr>
        <a:xfrm>
          <a:off x="0" y="0"/>
          <a:ext cx="0" cy="0"/>
          <a:chOff x="0" y="0"/>
          <a:chExt cx="0" cy="0"/>
        </a:xfrm>
      </p:grpSpPr>
      <p:sp>
        <p:nvSpPr>
          <p:cNvPr id="3739" name="Google Shape;3739;p132"/>
          <p:cNvSpPr/>
          <p:nvPr/>
        </p:nvSpPr>
        <p:spPr>
          <a:xfrm>
            <a:off x="8397568" y="4753965"/>
            <a:ext cx="668655" cy="585470"/>
          </a:xfrm>
          <a:custGeom>
            <a:rect b="b" l="l" r="r" t="t"/>
            <a:pathLst>
              <a:path extrusionOk="0" h="585470" w="668654">
                <a:moveTo>
                  <a:pt x="42177" y="546493"/>
                </a:moveTo>
                <a:lnTo>
                  <a:pt x="0" y="574807"/>
                </a:lnTo>
                <a:lnTo>
                  <a:pt x="7077" y="585351"/>
                </a:lnTo>
                <a:lnTo>
                  <a:pt x="49256" y="557038"/>
                </a:lnTo>
                <a:lnTo>
                  <a:pt x="42177" y="546493"/>
                </a:lnTo>
                <a:close/>
              </a:path>
              <a:path extrusionOk="0" h="585470" w="668654">
                <a:moveTo>
                  <a:pt x="96027" y="525162"/>
                </a:moveTo>
                <a:lnTo>
                  <a:pt x="73955" y="525162"/>
                </a:lnTo>
                <a:lnTo>
                  <a:pt x="73812" y="525259"/>
                </a:lnTo>
                <a:lnTo>
                  <a:pt x="80890" y="535804"/>
                </a:lnTo>
                <a:lnTo>
                  <a:pt x="96027" y="525162"/>
                </a:lnTo>
                <a:close/>
              </a:path>
              <a:path extrusionOk="0" h="585470" w="668654">
                <a:moveTo>
                  <a:pt x="117896" y="499950"/>
                </a:moveTo>
                <a:lnTo>
                  <a:pt x="109809" y="499950"/>
                </a:lnTo>
                <a:lnTo>
                  <a:pt x="73931" y="525179"/>
                </a:lnTo>
                <a:lnTo>
                  <a:pt x="96027" y="525162"/>
                </a:lnTo>
                <a:lnTo>
                  <a:pt x="117184" y="510289"/>
                </a:lnTo>
                <a:lnTo>
                  <a:pt x="122594" y="506265"/>
                </a:lnTo>
                <a:lnTo>
                  <a:pt x="117896" y="499950"/>
                </a:lnTo>
                <a:close/>
              </a:path>
              <a:path extrusionOk="0" h="585470" w="668654">
                <a:moveTo>
                  <a:pt x="115013" y="496075"/>
                </a:moveTo>
                <a:lnTo>
                  <a:pt x="109736" y="500002"/>
                </a:lnTo>
                <a:lnTo>
                  <a:pt x="117896" y="499950"/>
                </a:lnTo>
                <a:lnTo>
                  <a:pt x="115013" y="496075"/>
                </a:lnTo>
                <a:close/>
              </a:path>
              <a:path extrusionOk="0" h="585470" w="668654">
                <a:moveTo>
                  <a:pt x="189986" y="447734"/>
                </a:moveTo>
                <a:lnTo>
                  <a:pt x="177378" y="447734"/>
                </a:lnTo>
                <a:lnTo>
                  <a:pt x="145365" y="473436"/>
                </a:lnTo>
                <a:lnTo>
                  <a:pt x="153316" y="483339"/>
                </a:lnTo>
                <a:lnTo>
                  <a:pt x="185447" y="457541"/>
                </a:lnTo>
                <a:lnTo>
                  <a:pt x="192859" y="450980"/>
                </a:lnTo>
                <a:lnTo>
                  <a:pt x="189986" y="447734"/>
                </a:lnTo>
                <a:close/>
              </a:path>
              <a:path extrusionOk="0" h="585470" w="668654">
                <a:moveTo>
                  <a:pt x="184442" y="441471"/>
                </a:moveTo>
                <a:lnTo>
                  <a:pt x="177256" y="447832"/>
                </a:lnTo>
                <a:lnTo>
                  <a:pt x="189986" y="447734"/>
                </a:lnTo>
                <a:lnTo>
                  <a:pt x="184442" y="441471"/>
                </a:lnTo>
                <a:close/>
              </a:path>
              <a:path extrusionOk="0" h="585470" w="668654">
                <a:moveTo>
                  <a:pt x="253416" y="391980"/>
                </a:moveTo>
                <a:lnTo>
                  <a:pt x="236669" y="391980"/>
                </a:lnTo>
                <a:lnTo>
                  <a:pt x="236349" y="392325"/>
                </a:lnTo>
                <a:lnTo>
                  <a:pt x="212430" y="416203"/>
                </a:lnTo>
                <a:lnTo>
                  <a:pt x="221407" y="425187"/>
                </a:lnTo>
                <a:lnTo>
                  <a:pt x="245812" y="400798"/>
                </a:lnTo>
                <a:lnTo>
                  <a:pt x="253416" y="391980"/>
                </a:lnTo>
                <a:close/>
              </a:path>
              <a:path extrusionOk="0" h="585470" w="668654">
                <a:moveTo>
                  <a:pt x="236509" y="392140"/>
                </a:moveTo>
                <a:lnTo>
                  <a:pt x="236323" y="392325"/>
                </a:lnTo>
                <a:lnTo>
                  <a:pt x="236509" y="392140"/>
                </a:lnTo>
                <a:close/>
              </a:path>
              <a:path extrusionOk="0" h="585470" w="668654">
                <a:moveTo>
                  <a:pt x="247145" y="379804"/>
                </a:moveTo>
                <a:lnTo>
                  <a:pt x="236509" y="392140"/>
                </a:lnTo>
                <a:lnTo>
                  <a:pt x="236669" y="391980"/>
                </a:lnTo>
                <a:lnTo>
                  <a:pt x="253416" y="391980"/>
                </a:lnTo>
                <a:lnTo>
                  <a:pt x="256763" y="388099"/>
                </a:lnTo>
                <a:lnTo>
                  <a:pt x="247145" y="379804"/>
                </a:lnTo>
                <a:close/>
              </a:path>
              <a:path extrusionOk="0" h="585470" w="668654">
                <a:moveTo>
                  <a:pt x="287816" y="346803"/>
                </a:moveTo>
                <a:lnTo>
                  <a:pt x="273193" y="346803"/>
                </a:lnTo>
                <a:lnTo>
                  <a:pt x="272870" y="347306"/>
                </a:lnTo>
                <a:lnTo>
                  <a:pt x="270536" y="350549"/>
                </a:lnTo>
                <a:lnTo>
                  <a:pt x="280896" y="357896"/>
                </a:lnTo>
                <a:lnTo>
                  <a:pt x="283725" y="353905"/>
                </a:lnTo>
                <a:lnTo>
                  <a:pt x="287816" y="346803"/>
                </a:lnTo>
                <a:close/>
              </a:path>
              <a:path extrusionOk="0" h="585470" w="668654">
                <a:moveTo>
                  <a:pt x="273018" y="347050"/>
                </a:moveTo>
                <a:lnTo>
                  <a:pt x="272836" y="347306"/>
                </a:lnTo>
                <a:lnTo>
                  <a:pt x="273018" y="347050"/>
                </a:lnTo>
                <a:close/>
              </a:path>
              <a:path extrusionOk="0" h="585470" w="668654">
                <a:moveTo>
                  <a:pt x="273193" y="346803"/>
                </a:moveTo>
                <a:lnTo>
                  <a:pt x="273018" y="347050"/>
                </a:lnTo>
                <a:lnTo>
                  <a:pt x="272870" y="347306"/>
                </a:lnTo>
                <a:lnTo>
                  <a:pt x="273193" y="346803"/>
                </a:lnTo>
                <a:close/>
              </a:path>
              <a:path extrusionOk="0" h="585470" w="668654">
                <a:moveTo>
                  <a:pt x="296821" y="330118"/>
                </a:moveTo>
                <a:lnTo>
                  <a:pt x="282771" y="330118"/>
                </a:lnTo>
                <a:lnTo>
                  <a:pt x="282543" y="330554"/>
                </a:lnTo>
                <a:lnTo>
                  <a:pt x="273018" y="347050"/>
                </a:lnTo>
                <a:lnTo>
                  <a:pt x="273193" y="346803"/>
                </a:lnTo>
                <a:lnTo>
                  <a:pt x="287816" y="346803"/>
                </a:lnTo>
                <a:lnTo>
                  <a:pt x="293899" y="336245"/>
                </a:lnTo>
                <a:lnTo>
                  <a:pt x="296821" y="330118"/>
                </a:lnTo>
                <a:close/>
              </a:path>
              <a:path extrusionOk="0" h="585470" w="668654">
                <a:moveTo>
                  <a:pt x="282650" y="330328"/>
                </a:moveTo>
                <a:lnTo>
                  <a:pt x="282520" y="330554"/>
                </a:lnTo>
                <a:lnTo>
                  <a:pt x="282650" y="330328"/>
                </a:lnTo>
                <a:close/>
              </a:path>
              <a:path extrusionOk="0" h="585470" w="668654">
                <a:moveTo>
                  <a:pt x="304883" y="312403"/>
                </a:moveTo>
                <a:lnTo>
                  <a:pt x="291200" y="312403"/>
                </a:lnTo>
                <a:lnTo>
                  <a:pt x="282650" y="330328"/>
                </a:lnTo>
                <a:lnTo>
                  <a:pt x="282771" y="330118"/>
                </a:lnTo>
                <a:lnTo>
                  <a:pt x="296821" y="330118"/>
                </a:lnTo>
                <a:lnTo>
                  <a:pt x="302747" y="317694"/>
                </a:lnTo>
                <a:lnTo>
                  <a:pt x="304883" y="312403"/>
                </a:lnTo>
                <a:close/>
              </a:path>
              <a:path extrusionOk="0" h="585470" w="668654">
                <a:moveTo>
                  <a:pt x="293386" y="306955"/>
                </a:moveTo>
                <a:lnTo>
                  <a:pt x="291116" y="312579"/>
                </a:lnTo>
                <a:lnTo>
                  <a:pt x="291200" y="312403"/>
                </a:lnTo>
                <a:lnTo>
                  <a:pt x="304883" y="312403"/>
                </a:lnTo>
                <a:lnTo>
                  <a:pt x="305164" y="311706"/>
                </a:lnTo>
                <a:lnTo>
                  <a:pt x="293386" y="306955"/>
                </a:lnTo>
                <a:close/>
              </a:path>
              <a:path extrusionOk="0" h="585470" w="668654">
                <a:moveTo>
                  <a:pt x="324741" y="255045"/>
                </a:moveTo>
                <a:lnTo>
                  <a:pt x="311530" y="255045"/>
                </a:lnTo>
                <a:lnTo>
                  <a:pt x="306081" y="271476"/>
                </a:lnTo>
                <a:lnTo>
                  <a:pt x="318134" y="275474"/>
                </a:lnTo>
                <a:lnTo>
                  <a:pt x="323625" y="258922"/>
                </a:lnTo>
                <a:lnTo>
                  <a:pt x="324741" y="255045"/>
                </a:lnTo>
                <a:close/>
              </a:path>
              <a:path extrusionOk="0" h="585470" w="668654">
                <a:moveTo>
                  <a:pt x="320720" y="223105"/>
                </a:moveTo>
                <a:lnTo>
                  <a:pt x="311492" y="255161"/>
                </a:lnTo>
                <a:lnTo>
                  <a:pt x="324741" y="255045"/>
                </a:lnTo>
                <a:lnTo>
                  <a:pt x="332924" y="226620"/>
                </a:lnTo>
                <a:lnTo>
                  <a:pt x="320720" y="223105"/>
                </a:lnTo>
                <a:close/>
              </a:path>
              <a:path extrusionOk="0" h="585470" w="668654">
                <a:moveTo>
                  <a:pt x="349529" y="137929"/>
                </a:moveTo>
                <a:lnTo>
                  <a:pt x="347963" y="141127"/>
                </a:lnTo>
                <a:lnTo>
                  <a:pt x="340843" y="158678"/>
                </a:lnTo>
                <a:lnTo>
                  <a:pt x="334427" y="177118"/>
                </a:lnTo>
                <a:lnTo>
                  <a:pt x="331607" y="186521"/>
                </a:lnTo>
                <a:lnTo>
                  <a:pt x="343771" y="190171"/>
                </a:lnTo>
                <a:lnTo>
                  <a:pt x="346474" y="181161"/>
                </a:lnTo>
                <a:lnTo>
                  <a:pt x="352680" y="163304"/>
                </a:lnTo>
                <a:lnTo>
                  <a:pt x="359484" y="146512"/>
                </a:lnTo>
                <a:lnTo>
                  <a:pt x="360935" y="143516"/>
                </a:lnTo>
                <a:lnTo>
                  <a:pt x="349529" y="137929"/>
                </a:lnTo>
                <a:close/>
              </a:path>
              <a:path extrusionOk="0" h="585470" w="668654">
                <a:moveTo>
                  <a:pt x="359567" y="146307"/>
                </a:moveTo>
                <a:lnTo>
                  <a:pt x="359467" y="146512"/>
                </a:lnTo>
                <a:lnTo>
                  <a:pt x="359567" y="146307"/>
                </a:lnTo>
                <a:close/>
              </a:path>
              <a:path extrusionOk="0" h="585470" w="668654">
                <a:moveTo>
                  <a:pt x="359665" y="146107"/>
                </a:moveTo>
                <a:lnTo>
                  <a:pt x="359567" y="146307"/>
                </a:lnTo>
                <a:lnTo>
                  <a:pt x="359665" y="146107"/>
                </a:lnTo>
                <a:close/>
              </a:path>
              <a:path extrusionOk="0" h="585470" w="668654">
                <a:moveTo>
                  <a:pt x="409321" y="69494"/>
                </a:moveTo>
                <a:lnTo>
                  <a:pt x="401927" y="73955"/>
                </a:lnTo>
                <a:lnTo>
                  <a:pt x="388385" y="83952"/>
                </a:lnTo>
                <a:lnTo>
                  <a:pt x="376040" y="95759"/>
                </a:lnTo>
                <a:lnTo>
                  <a:pt x="369525" y="104066"/>
                </a:lnTo>
                <a:lnTo>
                  <a:pt x="379517" y="111904"/>
                </a:lnTo>
                <a:lnTo>
                  <a:pt x="385228" y="104623"/>
                </a:lnTo>
                <a:lnTo>
                  <a:pt x="385754" y="103953"/>
                </a:lnTo>
                <a:lnTo>
                  <a:pt x="396328" y="93929"/>
                </a:lnTo>
                <a:lnTo>
                  <a:pt x="396871" y="93409"/>
                </a:lnTo>
                <a:lnTo>
                  <a:pt x="408786" y="84677"/>
                </a:lnTo>
                <a:lnTo>
                  <a:pt x="409232" y="84348"/>
                </a:lnTo>
                <a:lnTo>
                  <a:pt x="415881" y="80368"/>
                </a:lnTo>
                <a:lnTo>
                  <a:pt x="409321" y="69494"/>
                </a:lnTo>
                <a:close/>
              </a:path>
              <a:path extrusionOk="0" h="585470" w="668654">
                <a:moveTo>
                  <a:pt x="385754" y="103953"/>
                </a:moveTo>
                <a:lnTo>
                  <a:pt x="385146" y="104623"/>
                </a:lnTo>
                <a:lnTo>
                  <a:pt x="385476" y="104308"/>
                </a:lnTo>
                <a:lnTo>
                  <a:pt x="385754" y="103953"/>
                </a:lnTo>
                <a:close/>
              </a:path>
              <a:path extrusionOk="0" h="585470" w="668654">
                <a:moveTo>
                  <a:pt x="385476" y="104308"/>
                </a:moveTo>
                <a:lnTo>
                  <a:pt x="385146" y="104623"/>
                </a:lnTo>
                <a:lnTo>
                  <a:pt x="385476" y="104308"/>
                </a:lnTo>
                <a:close/>
              </a:path>
              <a:path extrusionOk="0" h="585470" w="668654">
                <a:moveTo>
                  <a:pt x="385847" y="103953"/>
                </a:moveTo>
                <a:lnTo>
                  <a:pt x="385476" y="104308"/>
                </a:lnTo>
                <a:lnTo>
                  <a:pt x="385847" y="103953"/>
                </a:lnTo>
                <a:close/>
              </a:path>
              <a:path extrusionOk="0" h="585470" w="668654">
                <a:moveTo>
                  <a:pt x="396871" y="93409"/>
                </a:moveTo>
                <a:lnTo>
                  <a:pt x="396252" y="93929"/>
                </a:lnTo>
                <a:lnTo>
                  <a:pt x="396583" y="93685"/>
                </a:lnTo>
                <a:lnTo>
                  <a:pt x="396871" y="93409"/>
                </a:lnTo>
                <a:close/>
              </a:path>
              <a:path extrusionOk="0" h="585470" w="668654">
                <a:moveTo>
                  <a:pt x="396583" y="93685"/>
                </a:moveTo>
                <a:lnTo>
                  <a:pt x="396252" y="93929"/>
                </a:lnTo>
                <a:lnTo>
                  <a:pt x="396583" y="93685"/>
                </a:lnTo>
                <a:close/>
              </a:path>
              <a:path extrusionOk="0" h="585470" w="668654">
                <a:moveTo>
                  <a:pt x="396956" y="93409"/>
                </a:moveTo>
                <a:lnTo>
                  <a:pt x="396583" y="93685"/>
                </a:lnTo>
                <a:lnTo>
                  <a:pt x="396956" y="93409"/>
                </a:lnTo>
                <a:close/>
              </a:path>
              <a:path extrusionOk="0" h="585470" w="668654">
                <a:moveTo>
                  <a:pt x="409232" y="84348"/>
                </a:moveTo>
                <a:lnTo>
                  <a:pt x="408740" y="84677"/>
                </a:lnTo>
                <a:lnTo>
                  <a:pt x="408991" y="84525"/>
                </a:lnTo>
                <a:lnTo>
                  <a:pt x="409232" y="84348"/>
                </a:lnTo>
                <a:close/>
              </a:path>
              <a:path extrusionOk="0" h="585470" w="668654">
                <a:moveTo>
                  <a:pt x="408991" y="84525"/>
                </a:moveTo>
                <a:lnTo>
                  <a:pt x="408740" y="84677"/>
                </a:lnTo>
                <a:lnTo>
                  <a:pt x="408991" y="84525"/>
                </a:lnTo>
                <a:close/>
              </a:path>
              <a:path extrusionOk="0" h="585470" w="668654">
                <a:moveTo>
                  <a:pt x="409285" y="84348"/>
                </a:moveTo>
                <a:lnTo>
                  <a:pt x="408991" y="84525"/>
                </a:lnTo>
                <a:lnTo>
                  <a:pt x="409285" y="84348"/>
                </a:lnTo>
                <a:close/>
              </a:path>
              <a:path extrusionOk="0" h="585470" w="668654">
                <a:moveTo>
                  <a:pt x="495000" y="39731"/>
                </a:moveTo>
                <a:lnTo>
                  <a:pt x="480253" y="42236"/>
                </a:lnTo>
                <a:lnTo>
                  <a:pt x="447092" y="51652"/>
                </a:lnTo>
                <a:lnTo>
                  <a:pt x="444578" y="52650"/>
                </a:lnTo>
                <a:lnTo>
                  <a:pt x="449268" y="64452"/>
                </a:lnTo>
                <a:lnTo>
                  <a:pt x="450961" y="63780"/>
                </a:lnTo>
                <a:lnTo>
                  <a:pt x="451482" y="63573"/>
                </a:lnTo>
                <a:lnTo>
                  <a:pt x="482857" y="54698"/>
                </a:lnTo>
                <a:lnTo>
                  <a:pt x="482718" y="54698"/>
                </a:lnTo>
                <a:lnTo>
                  <a:pt x="483389" y="54547"/>
                </a:lnTo>
                <a:lnTo>
                  <a:pt x="483608" y="54547"/>
                </a:lnTo>
                <a:lnTo>
                  <a:pt x="497126" y="52252"/>
                </a:lnTo>
                <a:lnTo>
                  <a:pt x="495000" y="39731"/>
                </a:lnTo>
                <a:close/>
              </a:path>
              <a:path extrusionOk="0" h="585470" w="668654">
                <a:moveTo>
                  <a:pt x="451482" y="63573"/>
                </a:moveTo>
                <a:lnTo>
                  <a:pt x="450871" y="63780"/>
                </a:lnTo>
                <a:lnTo>
                  <a:pt x="451185" y="63691"/>
                </a:lnTo>
                <a:lnTo>
                  <a:pt x="451482" y="63573"/>
                </a:lnTo>
                <a:close/>
              </a:path>
              <a:path extrusionOk="0" h="585470" w="668654">
                <a:moveTo>
                  <a:pt x="451185" y="63691"/>
                </a:moveTo>
                <a:lnTo>
                  <a:pt x="450871" y="63780"/>
                </a:lnTo>
                <a:lnTo>
                  <a:pt x="451185" y="63691"/>
                </a:lnTo>
                <a:close/>
              </a:path>
              <a:path extrusionOk="0" h="585470" w="668654">
                <a:moveTo>
                  <a:pt x="451600" y="63573"/>
                </a:moveTo>
                <a:lnTo>
                  <a:pt x="451185" y="63691"/>
                </a:lnTo>
                <a:lnTo>
                  <a:pt x="451600" y="63573"/>
                </a:lnTo>
                <a:close/>
              </a:path>
              <a:path extrusionOk="0" h="585470" w="668654">
                <a:moveTo>
                  <a:pt x="483389" y="54547"/>
                </a:moveTo>
                <a:lnTo>
                  <a:pt x="482718" y="54698"/>
                </a:lnTo>
                <a:lnTo>
                  <a:pt x="483065" y="54639"/>
                </a:lnTo>
                <a:lnTo>
                  <a:pt x="483389" y="54547"/>
                </a:lnTo>
                <a:close/>
              </a:path>
              <a:path extrusionOk="0" h="585470" w="668654">
                <a:moveTo>
                  <a:pt x="483065" y="54639"/>
                </a:moveTo>
                <a:lnTo>
                  <a:pt x="482718" y="54698"/>
                </a:lnTo>
                <a:lnTo>
                  <a:pt x="482857" y="54698"/>
                </a:lnTo>
                <a:lnTo>
                  <a:pt x="483065" y="54639"/>
                </a:lnTo>
                <a:close/>
              </a:path>
              <a:path extrusionOk="0" h="585470" w="668654">
                <a:moveTo>
                  <a:pt x="483608" y="54547"/>
                </a:moveTo>
                <a:lnTo>
                  <a:pt x="483389" y="54547"/>
                </a:lnTo>
                <a:lnTo>
                  <a:pt x="483065" y="54639"/>
                </a:lnTo>
                <a:lnTo>
                  <a:pt x="483608" y="54547"/>
                </a:lnTo>
                <a:close/>
              </a:path>
              <a:path extrusionOk="0" h="585470" w="668654">
                <a:moveTo>
                  <a:pt x="584307" y="31945"/>
                </a:moveTo>
                <a:lnTo>
                  <a:pt x="552484" y="32975"/>
                </a:lnTo>
                <a:lnTo>
                  <a:pt x="533245" y="34676"/>
                </a:lnTo>
                <a:lnTo>
                  <a:pt x="534363" y="47327"/>
                </a:lnTo>
                <a:lnTo>
                  <a:pt x="553196" y="45662"/>
                </a:lnTo>
                <a:lnTo>
                  <a:pt x="584719" y="44639"/>
                </a:lnTo>
                <a:lnTo>
                  <a:pt x="584307" y="31945"/>
                </a:lnTo>
                <a:close/>
              </a:path>
              <a:path extrusionOk="0" h="585470" w="668654">
                <a:moveTo>
                  <a:pt x="592753" y="0"/>
                </a:moveTo>
                <a:lnTo>
                  <a:pt x="591868" y="76194"/>
                </a:lnTo>
                <a:lnTo>
                  <a:pt x="668506" y="38982"/>
                </a:lnTo>
                <a:lnTo>
                  <a:pt x="592753" y="0"/>
                </a:lnTo>
                <a:close/>
              </a:path>
            </a:pathLst>
          </a:custGeom>
          <a:solidFill>
            <a:srgbClr val="BFBFB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740" name="Google Shape;3740;p132"/>
          <p:cNvGrpSpPr/>
          <p:nvPr/>
        </p:nvGrpSpPr>
        <p:grpSpPr>
          <a:xfrm>
            <a:off x="399288" y="3898391"/>
            <a:ext cx="2383536" cy="960119"/>
            <a:chOff x="399288" y="3898391"/>
            <a:chExt cx="2383536" cy="960119"/>
          </a:xfrm>
        </p:grpSpPr>
        <p:pic>
          <p:nvPicPr>
            <p:cNvPr id="3741" name="Google Shape;3741;p132"/>
            <p:cNvPicPr preferRelativeResize="0"/>
            <p:nvPr/>
          </p:nvPicPr>
          <p:blipFill rotWithShape="1">
            <a:blip r:embed="rId3">
              <a:alphaModFix/>
            </a:blip>
            <a:srcRect b="0" l="0" r="0" t="0"/>
            <a:stretch/>
          </p:blipFill>
          <p:spPr>
            <a:xfrm>
              <a:off x="399288" y="3898391"/>
              <a:ext cx="2383536" cy="960119"/>
            </a:xfrm>
            <a:prstGeom prst="rect">
              <a:avLst/>
            </a:prstGeom>
            <a:noFill/>
            <a:ln>
              <a:noFill/>
            </a:ln>
          </p:spPr>
        </p:pic>
        <p:pic>
          <p:nvPicPr>
            <p:cNvPr id="3742" name="Google Shape;3742;p132"/>
            <p:cNvPicPr preferRelativeResize="0"/>
            <p:nvPr/>
          </p:nvPicPr>
          <p:blipFill rotWithShape="1">
            <a:blip r:embed="rId4">
              <a:alphaModFix/>
            </a:blip>
            <a:srcRect b="0" l="0" r="0" t="0"/>
            <a:stretch/>
          </p:blipFill>
          <p:spPr>
            <a:xfrm>
              <a:off x="424070" y="3925014"/>
              <a:ext cx="2280344" cy="854406"/>
            </a:xfrm>
            <a:prstGeom prst="rect">
              <a:avLst/>
            </a:prstGeom>
            <a:noFill/>
            <a:ln>
              <a:noFill/>
            </a:ln>
          </p:spPr>
        </p:pic>
      </p:grpSp>
      <p:grpSp>
        <p:nvGrpSpPr>
          <p:cNvPr id="3743" name="Google Shape;3743;p132"/>
          <p:cNvGrpSpPr/>
          <p:nvPr/>
        </p:nvGrpSpPr>
        <p:grpSpPr>
          <a:xfrm>
            <a:off x="8823959" y="3965447"/>
            <a:ext cx="2731007" cy="487680"/>
            <a:chOff x="8823959" y="3965447"/>
            <a:chExt cx="2731007" cy="487680"/>
          </a:xfrm>
        </p:grpSpPr>
        <p:pic>
          <p:nvPicPr>
            <p:cNvPr id="3744" name="Google Shape;3744;p132"/>
            <p:cNvPicPr preferRelativeResize="0"/>
            <p:nvPr/>
          </p:nvPicPr>
          <p:blipFill rotWithShape="1">
            <a:blip r:embed="rId5">
              <a:alphaModFix/>
            </a:blip>
            <a:srcRect b="0" l="0" r="0" t="0"/>
            <a:stretch/>
          </p:blipFill>
          <p:spPr>
            <a:xfrm>
              <a:off x="8823959" y="3965447"/>
              <a:ext cx="2731007" cy="487680"/>
            </a:xfrm>
            <a:prstGeom prst="rect">
              <a:avLst/>
            </a:prstGeom>
            <a:noFill/>
            <a:ln>
              <a:noFill/>
            </a:ln>
          </p:spPr>
        </p:pic>
        <p:pic>
          <p:nvPicPr>
            <p:cNvPr id="3745" name="Google Shape;3745;p132"/>
            <p:cNvPicPr preferRelativeResize="0"/>
            <p:nvPr/>
          </p:nvPicPr>
          <p:blipFill rotWithShape="1">
            <a:blip r:embed="rId6">
              <a:alphaModFix/>
            </a:blip>
            <a:srcRect b="0" l="0" r="0" t="0"/>
            <a:stretch/>
          </p:blipFill>
          <p:spPr>
            <a:xfrm>
              <a:off x="8848724" y="3990131"/>
              <a:ext cx="2625661" cy="385019"/>
            </a:xfrm>
            <a:prstGeom prst="rect">
              <a:avLst/>
            </a:prstGeom>
            <a:noFill/>
            <a:ln>
              <a:noFill/>
            </a:ln>
          </p:spPr>
        </p:pic>
      </p:grpSp>
      <p:sp>
        <p:nvSpPr>
          <p:cNvPr id="3746" name="Google Shape;3746;p132"/>
          <p:cNvSpPr/>
          <p:nvPr/>
        </p:nvSpPr>
        <p:spPr>
          <a:xfrm>
            <a:off x="4595661" y="3447510"/>
            <a:ext cx="869315" cy="274320"/>
          </a:xfrm>
          <a:custGeom>
            <a:rect b="b" l="l" r="r" t="t"/>
            <a:pathLst>
              <a:path extrusionOk="0" h="274320" w="869314">
                <a:moveTo>
                  <a:pt x="73435" y="89598"/>
                </a:moveTo>
                <a:lnTo>
                  <a:pt x="0" y="109937"/>
                </a:lnTo>
                <a:lnTo>
                  <a:pt x="5083" y="128295"/>
                </a:lnTo>
                <a:lnTo>
                  <a:pt x="78520" y="107957"/>
                </a:lnTo>
                <a:lnTo>
                  <a:pt x="73435" y="89598"/>
                </a:lnTo>
                <a:close/>
              </a:path>
              <a:path extrusionOk="0" h="274320" w="869314">
                <a:moveTo>
                  <a:pt x="202577" y="55408"/>
                </a:moveTo>
                <a:lnTo>
                  <a:pt x="173596" y="62633"/>
                </a:lnTo>
                <a:lnTo>
                  <a:pt x="128682" y="74669"/>
                </a:lnTo>
                <a:lnTo>
                  <a:pt x="133614" y="93070"/>
                </a:lnTo>
                <a:lnTo>
                  <a:pt x="178290" y="81098"/>
                </a:lnTo>
                <a:lnTo>
                  <a:pt x="207186" y="73893"/>
                </a:lnTo>
                <a:lnTo>
                  <a:pt x="202577" y="55408"/>
                </a:lnTo>
                <a:close/>
              </a:path>
              <a:path extrusionOk="0" h="274320" w="869314">
                <a:moveTo>
                  <a:pt x="332786" y="25116"/>
                </a:moveTo>
                <a:lnTo>
                  <a:pt x="299012" y="32223"/>
                </a:lnTo>
                <a:lnTo>
                  <a:pt x="258213" y="41544"/>
                </a:lnTo>
                <a:lnTo>
                  <a:pt x="262456" y="60116"/>
                </a:lnTo>
                <a:lnTo>
                  <a:pt x="303020" y="50849"/>
                </a:lnTo>
                <a:lnTo>
                  <a:pt x="336710" y="43759"/>
                </a:lnTo>
                <a:lnTo>
                  <a:pt x="332786" y="25116"/>
                </a:lnTo>
                <a:close/>
              </a:path>
              <a:path extrusionOk="0" h="274320" w="869314">
                <a:moveTo>
                  <a:pt x="465485" y="4107"/>
                </a:moveTo>
                <a:lnTo>
                  <a:pt x="453386" y="5270"/>
                </a:lnTo>
                <a:lnTo>
                  <a:pt x="416543" y="10148"/>
                </a:lnTo>
                <a:lnTo>
                  <a:pt x="389395" y="14573"/>
                </a:lnTo>
                <a:lnTo>
                  <a:pt x="392460" y="33375"/>
                </a:lnTo>
                <a:lnTo>
                  <a:pt x="419209" y="29015"/>
                </a:lnTo>
                <a:lnTo>
                  <a:pt x="455430" y="24216"/>
                </a:lnTo>
                <a:lnTo>
                  <a:pt x="467309" y="23069"/>
                </a:lnTo>
                <a:lnTo>
                  <a:pt x="465485" y="4107"/>
                </a:lnTo>
                <a:close/>
              </a:path>
              <a:path extrusionOk="0" h="274320" w="869314">
                <a:moveTo>
                  <a:pt x="584062" y="20819"/>
                </a:moveTo>
                <a:lnTo>
                  <a:pt x="598130" y="22724"/>
                </a:lnTo>
                <a:lnTo>
                  <a:pt x="598385" y="20840"/>
                </a:lnTo>
                <a:lnTo>
                  <a:pt x="584422" y="20840"/>
                </a:lnTo>
                <a:lnTo>
                  <a:pt x="584062" y="20819"/>
                </a:lnTo>
                <a:close/>
              </a:path>
              <a:path extrusionOk="0" h="274320" w="869314">
                <a:moveTo>
                  <a:pt x="583716" y="20772"/>
                </a:moveTo>
                <a:lnTo>
                  <a:pt x="584062" y="20819"/>
                </a:lnTo>
                <a:lnTo>
                  <a:pt x="584422" y="20840"/>
                </a:lnTo>
                <a:lnTo>
                  <a:pt x="583716" y="20772"/>
                </a:lnTo>
                <a:close/>
              </a:path>
              <a:path extrusionOk="0" h="274320" w="869314">
                <a:moveTo>
                  <a:pt x="598394" y="20772"/>
                </a:moveTo>
                <a:lnTo>
                  <a:pt x="583716" y="20772"/>
                </a:lnTo>
                <a:lnTo>
                  <a:pt x="584422" y="20840"/>
                </a:lnTo>
                <a:lnTo>
                  <a:pt x="598385" y="20840"/>
                </a:lnTo>
                <a:close/>
              </a:path>
              <a:path extrusionOk="0" h="274320" w="869314">
                <a:moveTo>
                  <a:pt x="598630" y="19033"/>
                </a:moveTo>
                <a:lnTo>
                  <a:pt x="554390" y="19033"/>
                </a:lnTo>
                <a:lnTo>
                  <a:pt x="554979" y="19051"/>
                </a:lnTo>
                <a:lnTo>
                  <a:pt x="554693" y="19051"/>
                </a:lnTo>
                <a:lnTo>
                  <a:pt x="584062" y="20819"/>
                </a:lnTo>
                <a:lnTo>
                  <a:pt x="583716" y="20772"/>
                </a:lnTo>
                <a:lnTo>
                  <a:pt x="598394" y="20772"/>
                </a:lnTo>
                <a:lnTo>
                  <a:pt x="598630" y="19033"/>
                </a:lnTo>
                <a:close/>
              </a:path>
              <a:path extrusionOk="0" h="274320" w="869314">
                <a:moveTo>
                  <a:pt x="555241" y="0"/>
                </a:moveTo>
                <a:lnTo>
                  <a:pt x="523377" y="53"/>
                </a:lnTo>
                <a:lnTo>
                  <a:pt x="523408" y="19103"/>
                </a:lnTo>
                <a:lnTo>
                  <a:pt x="554693" y="19051"/>
                </a:lnTo>
                <a:lnTo>
                  <a:pt x="554390" y="19033"/>
                </a:lnTo>
                <a:lnTo>
                  <a:pt x="598630" y="19033"/>
                </a:lnTo>
                <a:lnTo>
                  <a:pt x="600685" y="3845"/>
                </a:lnTo>
                <a:lnTo>
                  <a:pt x="585920" y="1846"/>
                </a:lnTo>
                <a:lnTo>
                  <a:pt x="555241" y="0"/>
                </a:lnTo>
                <a:close/>
              </a:path>
              <a:path extrusionOk="0" h="274320" w="869314">
                <a:moveTo>
                  <a:pt x="724501" y="57950"/>
                </a:moveTo>
                <a:lnTo>
                  <a:pt x="700672" y="57950"/>
                </a:lnTo>
                <a:lnTo>
                  <a:pt x="701428" y="58418"/>
                </a:lnTo>
                <a:lnTo>
                  <a:pt x="716866" y="69068"/>
                </a:lnTo>
                <a:lnTo>
                  <a:pt x="724501" y="57950"/>
                </a:lnTo>
                <a:close/>
              </a:path>
              <a:path extrusionOk="0" h="274320" w="869314">
                <a:moveTo>
                  <a:pt x="701041" y="58202"/>
                </a:moveTo>
                <a:lnTo>
                  <a:pt x="701355" y="58418"/>
                </a:lnTo>
                <a:lnTo>
                  <a:pt x="701041" y="58202"/>
                </a:lnTo>
                <a:close/>
              </a:path>
              <a:path extrusionOk="0" h="274320" w="869314">
                <a:moveTo>
                  <a:pt x="700672" y="57950"/>
                </a:moveTo>
                <a:lnTo>
                  <a:pt x="701041" y="58202"/>
                </a:lnTo>
                <a:lnTo>
                  <a:pt x="701428" y="58418"/>
                </a:lnTo>
                <a:lnTo>
                  <a:pt x="700672" y="57950"/>
                </a:lnTo>
                <a:close/>
              </a:path>
              <a:path extrusionOk="0" h="274320" w="869314">
                <a:moveTo>
                  <a:pt x="718312" y="46953"/>
                </a:moveTo>
                <a:lnTo>
                  <a:pt x="680847" y="46953"/>
                </a:lnTo>
                <a:lnTo>
                  <a:pt x="681667" y="47359"/>
                </a:lnTo>
                <a:lnTo>
                  <a:pt x="701041" y="58202"/>
                </a:lnTo>
                <a:lnTo>
                  <a:pt x="700672" y="57950"/>
                </a:lnTo>
                <a:lnTo>
                  <a:pt x="724501" y="57950"/>
                </a:lnTo>
                <a:lnTo>
                  <a:pt x="727650" y="53364"/>
                </a:lnTo>
                <a:lnTo>
                  <a:pt x="718312" y="46953"/>
                </a:lnTo>
                <a:close/>
              </a:path>
              <a:path extrusionOk="0" h="274320" w="869314">
                <a:moveTo>
                  <a:pt x="681245" y="47174"/>
                </a:moveTo>
                <a:lnTo>
                  <a:pt x="681576" y="47359"/>
                </a:lnTo>
                <a:lnTo>
                  <a:pt x="681245" y="47174"/>
                </a:lnTo>
                <a:close/>
              </a:path>
              <a:path extrusionOk="0" h="274320" w="869314">
                <a:moveTo>
                  <a:pt x="680847" y="46953"/>
                </a:moveTo>
                <a:lnTo>
                  <a:pt x="681245" y="47174"/>
                </a:lnTo>
                <a:lnTo>
                  <a:pt x="681667" y="47359"/>
                </a:lnTo>
                <a:lnTo>
                  <a:pt x="680847" y="46953"/>
                </a:lnTo>
                <a:close/>
              </a:path>
              <a:path extrusionOk="0" h="274320" w="869314">
                <a:moveTo>
                  <a:pt x="703242" y="37622"/>
                </a:moveTo>
                <a:lnTo>
                  <a:pt x="659395" y="37622"/>
                </a:lnTo>
                <a:lnTo>
                  <a:pt x="660251" y="37948"/>
                </a:lnTo>
                <a:lnTo>
                  <a:pt x="681245" y="47174"/>
                </a:lnTo>
                <a:lnTo>
                  <a:pt x="680847" y="46953"/>
                </a:lnTo>
                <a:lnTo>
                  <a:pt x="718312" y="46953"/>
                </a:lnTo>
                <a:lnTo>
                  <a:pt x="711089" y="41993"/>
                </a:lnTo>
                <a:lnTo>
                  <a:pt x="703242" y="37622"/>
                </a:lnTo>
                <a:close/>
              </a:path>
              <a:path extrusionOk="0" h="274320" w="869314">
                <a:moveTo>
                  <a:pt x="659817" y="37807"/>
                </a:moveTo>
                <a:lnTo>
                  <a:pt x="660141" y="37948"/>
                </a:lnTo>
                <a:lnTo>
                  <a:pt x="659817" y="37807"/>
                </a:lnTo>
                <a:close/>
              </a:path>
              <a:path extrusionOk="0" h="274320" w="869314">
                <a:moveTo>
                  <a:pt x="659395" y="37622"/>
                </a:moveTo>
                <a:lnTo>
                  <a:pt x="659817" y="37807"/>
                </a:lnTo>
                <a:lnTo>
                  <a:pt x="660251" y="37948"/>
                </a:lnTo>
                <a:lnTo>
                  <a:pt x="659395" y="37622"/>
                </a:lnTo>
                <a:close/>
              </a:path>
              <a:path extrusionOk="0" h="274320" w="869314">
                <a:moveTo>
                  <a:pt x="657912" y="17141"/>
                </a:moveTo>
                <a:lnTo>
                  <a:pt x="651992" y="35248"/>
                </a:lnTo>
                <a:lnTo>
                  <a:pt x="659817" y="37807"/>
                </a:lnTo>
                <a:lnTo>
                  <a:pt x="659395" y="37622"/>
                </a:lnTo>
                <a:lnTo>
                  <a:pt x="703242" y="37622"/>
                </a:lnTo>
                <a:lnTo>
                  <a:pt x="689717" y="30088"/>
                </a:lnTo>
                <a:lnTo>
                  <a:pt x="666606" y="19984"/>
                </a:lnTo>
                <a:lnTo>
                  <a:pt x="657912" y="17141"/>
                </a:lnTo>
                <a:close/>
              </a:path>
              <a:path extrusionOk="0" h="274320" w="869314">
                <a:moveTo>
                  <a:pt x="815359" y="152619"/>
                </a:moveTo>
                <a:lnTo>
                  <a:pt x="793161" y="152619"/>
                </a:lnTo>
                <a:lnTo>
                  <a:pt x="793503" y="153149"/>
                </a:lnTo>
                <a:lnTo>
                  <a:pt x="801119" y="165922"/>
                </a:lnTo>
                <a:lnTo>
                  <a:pt x="817468" y="156145"/>
                </a:lnTo>
                <a:lnTo>
                  <a:pt x="815359" y="152619"/>
                </a:lnTo>
                <a:close/>
              </a:path>
              <a:path extrusionOk="0" h="274320" w="869314">
                <a:moveTo>
                  <a:pt x="793319" y="152883"/>
                </a:moveTo>
                <a:lnTo>
                  <a:pt x="793478" y="153149"/>
                </a:lnTo>
                <a:lnTo>
                  <a:pt x="793319" y="152883"/>
                </a:lnTo>
                <a:close/>
              </a:path>
              <a:path extrusionOk="0" h="274320" w="869314">
                <a:moveTo>
                  <a:pt x="803496" y="134108"/>
                </a:moveTo>
                <a:lnTo>
                  <a:pt x="780333" y="134108"/>
                </a:lnTo>
                <a:lnTo>
                  <a:pt x="780647" y="134536"/>
                </a:lnTo>
                <a:lnTo>
                  <a:pt x="793319" y="152883"/>
                </a:lnTo>
                <a:lnTo>
                  <a:pt x="793161" y="152619"/>
                </a:lnTo>
                <a:lnTo>
                  <a:pt x="815359" y="152619"/>
                </a:lnTo>
                <a:lnTo>
                  <a:pt x="809349" y="142571"/>
                </a:lnTo>
                <a:lnTo>
                  <a:pt x="803496" y="134108"/>
                </a:lnTo>
                <a:close/>
              </a:path>
              <a:path extrusionOk="0" h="274320" w="869314">
                <a:moveTo>
                  <a:pt x="780487" y="134330"/>
                </a:moveTo>
                <a:lnTo>
                  <a:pt x="780629" y="134536"/>
                </a:lnTo>
                <a:lnTo>
                  <a:pt x="780487" y="134330"/>
                </a:lnTo>
                <a:close/>
              </a:path>
              <a:path extrusionOk="0" h="274320" w="869314">
                <a:moveTo>
                  <a:pt x="790698" y="116425"/>
                </a:moveTo>
                <a:lnTo>
                  <a:pt x="766566" y="116425"/>
                </a:lnTo>
                <a:lnTo>
                  <a:pt x="766961" y="116899"/>
                </a:lnTo>
                <a:lnTo>
                  <a:pt x="780487" y="134330"/>
                </a:lnTo>
                <a:lnTo>
                  <a:pt x="780333" y="134108"/>
                </a:lnTo>
                <a:lnTo>
                  <a:pt x="803496" y="134108"/>
                </a:lnTo>
                <a:lnTo>
                  <a:pt x="795850" y="123052"/>
                </a:lnTo>
                <a:lnTo>
                  <a:pt x="790698" y="116425"/>
                </a:lnTo>
                <a:close/>
              </a:path>
              <a:path extrusionOk="0" h="274320" w="869314">
                <a:moveTo>
                  <a:pt x="766745" y="116656"/>
                </a:moveTo>
                <a:lnTo>
                  <a:pt x="766935" y="116899"/>
                </a:lnTo>
                <a:lnTo>
                  <a:pt x="766745" y="116656"/>
                </a:lnTo>
                <a:close/>
              </a:path>
              <a:path extrusionOk="0" h="274320" w="869314">
                <a:moveTo>
                  <a:pt x="771521" y="93331"/>
                </a:moveTo>
                <a:lnTo>
                  <a:pt x="757269" y="105971"/>
                </a:lnTo>
                <a:lnTo>
                  <a:pt x="766745" y="116656"/>
                </a:lnTo>
                <a:lnTo>
                  <a:pt x="766566" y="116425"/>
                </a:lnTo>
                <a:lnTo>
                  <a:pt x="790698" y="116425"/>
                </a:lnTo>
                <a:lnTo>
                  <a:pt x="781418" y="104489"/>
                </a:lnTo>
                <a:lnTo>
                  <a:pt x="771521" y="93331"/>
                </a:lnTo>
                <a:close/>
              </a:path>
              <a:path extrusionOk="0" h="274320" w="869314">
                <a:moveTo>
                  <a:pt x="868804" y="188876"/>
                </a:moveTo>
                <a:lnTo>
                  <a:pt x="800535" y="222727"/>
                </a:lnTo>
                <a:lnTo>
                  <a:pt x="868521" y="274071"/>
                </a:lnTo>
                <a:lnTo>
                  <a:pt x="868695" y="221508"/>
                </a:lnTo>
                <a:lnTo>
                  <a:pt x="831827" y="221508"/>
                </a:lnTo>
                <a:lnTo>
                  <a:pt x="828633" y="215244"/>
                </a:lnTo>
                <a:lnTo>
                  <a:pt x="845602" y="206589"/>
                </a:lnTo>
                <a:lnTo>
                  <a:pt x="868745" y="206589"/>
                </a:lnTo>
                <a:lnTo>
                  <a:pt x="868804" y="188876"/>
                </a:lnTo>
                <a:close/>
              </a:path>
              <a:path extrusionOk="0" h="274320" w="869314">
                <a:moveTo>
                  <a:pt x="845602" y="206589"/>
                </a:moveTo>
                <a:lnTo>
                  <a:pt x="828633" y="215244"/>
                </a:lnTo>
                <a:lnTo>
                  <a:pt x="831827" y="221508"/>
                </a:lnTo>
                <a:lnTo>
                  <a:pt x="848796" y="212853"/>
                </a:lnTo>
                <a:lnTo>
                  <a:pt x="845602" y="206589"/>
                </a:lnTo>
                <a:close/>
              </a:path>
              <a:path extrusionOk="0" h="274320" w="869314">
                <a:moveTo>
                  <a:pt x="868745" y="206589"/>
                </a:moveTo>
                <a:lnTo>
                  <a:pt x="845602" y="206589"/>
                </a:lnTo>
                <a:lnTo>
                  <a:pt x="848796" y="212853"/>
                </a:lnTo>
                <a:lnTo>
                  <a:pt x="831827" y="221508"/>
                </a:lnTo>
                <a:lnTo>
                  <a:pt x="868695" y="221508"/>
                </a:lnTo>
                <a:lnTo>
                  <a:pt x="868745" y="206589"/>
                </a:lnTo>
                <a:close/>
              </a:path>
            </a:pathLst>
          </a:custGeom>
          <a:solidFill>
            <a:srgbClr val="BFBFB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47" name="Google Shape;3747;p132"/>
          <p:cNvSpPr/>
          <p:nvPr/>
        </p:nvSpPr>
        <p:spPr>
          <a:xfrm>
            <a:off x="2571536" y="4269468"/>
            <a:ext cx="1374775" cy="1365250"/>
          </a:xfrm>
          <a:custGeom>
            <a:rect b="b" l="l" r="r" t="t"/>
            <a:pathLst>
              <a:path extrusionOk="0" h="1365250" w="1374775">
                <a:moveTo>
                  <a:pt x="76180" y="1344341"/>
                </a:moveTo>
                <a:lnTo>
                  <a:pt x="0" y="1346049"/>
                </a:lnTo>
                <a:lnTo>
                  <a:pt x="426" y="1365094"/>
                </a:lnTo>
                <a:lnTo>
                  <a:pt x="76607" y="1363387"/>
                </a:lnTo>
                <a:lnTo>
                  <a:pt x="76180" y="1344341"/>
                </a:lnTo>
                <a:close/>
              </a:path>
              <a:path extrusionOk="0" h="1365250" w="1374775">
                <a:moveTo>
                  <a:pt x="209440" y="1342597"/>
                </a:moveTo>
                <a:lnTo>
                  <a:pt x="153932" y="1342600"/>
                </a:lnTo>
                <a:lnTo>
                  <a:pt x="133316" y="1343061"/>
                </a:lnTo>
                <a:lnTo>
                  <a:pt x="133743" y="1362107"/>
                </a:lnTo>
                <a:lnTo>
                  <a:pt x="154512" y="1361641"/>
                </a:lnTo>
                <a:lnTo>
                  <a:pt x="210008" y="1359806"/>
                </a:lnTo>
                <a:lnTo>
                  <a:pt x="209440" y="1342597"/>
                </a:lnTo>
                <a:close/>
              </a:path>
              <a:path extrusionOk="0" h="1365250" w="1374775">
                <a:moveTo>
                  <a:pt x="209379" y="1340767"/>
                </a:moveTo>
                <a:lnTo>
                  <a:pt x="153993" y="1342598"/>
                </a:lnTo>
                <a:lnTo>
                  <a:pt x="209440" y="1342597"/>
                </a:lnTo>
                <a:lnTo>
                  <a:pt x="209379" y="1340767"/>
                </a:lnTo>
                <a:close/>
              </a:path>
              <a:path extrusionOk="0" h="1365250" w="1374775">
                <a:moveTo>
                  <a:pt x="342419" y="1336600"/>
                </a:moveTo>
                <a:lnTo>
                  <a:pt x="305470" y="1336610"/>
                </a:lnTo>
                <a:lnTo>
                  <a:pt x="266355" y="1338411"/>
                </a:lnTo>
                <a:lnTo>
                  <a:pt x="267233" y="1357441"/>
                </a:lnTo>
                <a:lnTo>
                  <a:pt x="306602" y="1355626"/>
                </a:lnTo>
                <a:lnTo>
                  <a:pt x="343485" y="1353268"/>
                </a:lnTo>
                <a:lnTo>
                  <a:pt x="342419" y="1336600"/>
                </a:lnTo>
                <a:close/>
              </a:path>
              <a:path extrusionOk="0" h="1365250" w="1374775">
                <a:moveTo>
                  <a:pt x="342270" y="1334257"/>
                </a:moveTo>
                <a:lnTo>
                  <a:pt x="305550" y="1336604"/>
                </a:lnTo>
                <a:lnTo>
                  <a:pt x="342419" y="1336600"/>
                </a:lnTo>
                <a:lnTo>
                  <a:pt x="342270" y="1334257"/>
                </a:lnTo>
                <a:close/>
              </a:path>
              <a:path extrusionOk="0" h="1365250" w="1374775">
                <a:moveTo>
                  <a:pt x="474925" y="1325516"/>
                </a:moveTo>
                <a:lnTo>
                  <a:pt x="452562" y="1325527"/>
                </a:lnTo>
                <a:lnTo>
                  <a:pt x="399051" y="1330181"/>
                </a:lnTo>
                <a:lnTo>
                  <a:pt x="400702" y="1349159"/>
                </a:lnTo>
                <a:lnTo>
                  <a:pt x="454465" y="1344482"/>
                </a:lnTo>
                <a:lnTo>
                  <a:pt x="476822" y="1341892"/>
                </a:lnTo>
                <a:lnTo>
                  <a:pt x="474925" y="1325516"/>
                </a:lnTo>
                <a:close/>
              </a:path>
              <a:path extrusionOk="0" h="1365250" w="1374775">
                <a:moveTo>
                  <a:pt x="474630" y="1322969"/>
                </a:moveTo>
                <a:lnTo>
                  <a:pt x="452543" y="1325527"/>
                </a:lnTo>
                <a:lnTo>
                  <a:pt x="452678" y="1325516"/>
                </a:lnTo>
                <a:lnTo>
                  <a:pt x="474925" y="1325516"/>
                </a:lnTo>
                <a:lnTo>
                  <a:pt x="474630" y="1322969"/>
                </a:lnTo>
                <a:close/>
              </a:path>
              <a:path extrusionOk="0" h="1365250" w="1374775">
                <a:moveTo>
                  <a:pt x="606384" y="1306817"/>
                </a:moveTo>
                <a:lnTo>
                  <a:pt x="592898" y="1306817"/>
                </a:lnTo>
                <a:lnTo>
                  <a:pt x="531037" y="1316172"/>
                </a:lnTo>
                <a:lnTo>
                  <a:pt x="533885" y="1335008"/>
                </a:lnTo>
                <a:lnTo>
                  <a:pt x="595943" y="1325623"/>
                </a:lnTo>
                <a:lnTo>
                  <a:pt x="609523" y="1322987"/>
                </a:lnTo>
                <a:lnTo>
                  <a:pt x="606384" y="1306817"/>
                </a:lnTo>
                <a:close/>
              </a:path>
              <a:path extrusionOk="0" h="1365250" w="1374775">
                <a:moveTo>
                  <a:pt x="605892" y="1304286"/>
                </a:moveTo>
                <a:lnTo>
                  <a:pt x="592726" y="1306843"/>
                </a:lnTo>
                <a:lnTo>
                  <a:pt x="592898" y="1306817"/>
                </a:lnTo>
                <a:lnTo>
                  <a:pt x="606384" y="1306817"/>
                </a:lnTo>
                <a:lnTo>
                  <a:pt x="605892" y="1304286"/>
                </a:lnTo>
                <a:close/>
              </a:path>
              <a:path extrusionOk="0" h="1365250" w="1374775">
                <a:moveTo>
                  <a:pt x="735818" y="1278004"/>
                </a:moveTo>
                <a:lnTo>
                  <a:pt x="724054" y="1278004"/>
                </a:lnTo>
                <a:lnTo>
                  <a:pt x="723522" y="1278152"/>
                </a:lnTo>
                <a:lnTo>
                  <a:pt x="661511" y="1293385"/>
                </a:lnTo>
                <a:lnTo>
                  <a:pt x="666060" y="1311884"/>
                </a:lnTo>
                <a:lnTo>
                  <a:pt x="728872" y="1296437"/>
                </a:lnTo>
                <a:lnTo>
                  <a:pt x="740406" y="1292881"/>
                </a:lnTo>
                <a:lnTo>
                  <a:pt x="735818" y="1278004"/>
                </a:lnTo>
                <a:close/>
              </a:path>
              <a:path extrusionOk="0" h="1365250" w="1374775">
                <a:moveTo>
                  <a:pt x="723786" y="1278070"/>
                </a:moveTo>
                <a:lnTo>
                  <a:pt x="723455" y="1278152"/>
                </a:lnTo>
                <a:lnTo>
                  <a:pt x="723786" y="1278070"/>
                </a:lnTo>
                <a:close/>
              </a:path>
              <a:path extrusionOk="0" h="1365250" w="1374775">
                <a:moveTo>
                  <a:pt x="734792" y="1274677"/>
                </a:moveTo>
                <a:lnTo>
                  <a:pt x="723786" y="1278070"/>
                </a:lnTo>
                <a:lnTo>
                  <a:pt x="724054" y="1278004"/>
                </a:lnTo>
                <a:lnTo>
                  <a:pt x="735818" y="1278004"/>
                </a:lnTo>
                <a:lnTo>
                  <a:pt x="734792" y="1274677"/>
                </a:lnTo>
                <a:close/>
              </a:path>
              <a:path extrusionOk="0" h="1365250" w="1374775">
                <a:moveTo>
                  <a:pt x="862004" y="1236614"/>
                </a:moveTo>
                <a:lnTo>
                  <a:pt x="843911" y="1236614"/>
                </a:lnTo>
                <a:lnTo>
                  <a:pt x="843234" y="1236903"/>
                </a:lnTo>
                <a:lnTo>
                  <a:pt x="788711" y="1257791"/>
                </a:lnTo>
                <a:lnTo>
                  <a:pt x="795535" y="1275577"/>
                </a:lnTo>
                <a:lnTo>
                  <a:pt x="851077" y="1254268"/>
                </a:lnTo>
                <a:lnTo>
                  <a:pt x="866835" y="1246780"/>
                </a:lnTo>
                <a:lnTo>
                  <a:pt x="862004" y="1236614"/>
                </a:lnTo>
                <a:close/>
              </a:path>
              <a:path extrusionOk="0" h="1365250" w="1374775">
                <a:moveTo>
                  <a:pt x="843560" y="1236748"/>
                </a:moveTo>
                <a:lnTo>
                  <a:pt x="843156" y="1236903"/>
                </a:lnTo>
                <a:lnTo>
                  <a:pt x="843560" y="1236748"/>
                </a:lnTo>
                <a:close/>
              </a:path>
              <a:path extrusionOk="0" h="1365250" w="1374775">
                <a:moveTo>
                  <a:pt x="843911" y="1236614"/>
                </a:moveTo>
                <a:lnTo>
                  <a:pt x="843560" y="1236748"/>
                </a:lnTo>
                <a:lnTo>
                  <a:pt x="843234" y="1236903"/>
                </a:lnTo>
                <a:lnTo>
                  <a:pt x="843911" y="1236614"/>
                </a:lnTo>
                <a:close/>
              </a:path>
              <a:path extrusionOk="0" h="1365250" w="1374775">
                <a:moveTo>
                  <a:pt x="858659" y="1229574"/>
                </a:moveTo>
                <a:lnTo>
                  <a:pt x="843560" y="1236748"/>
                </a:lnTo>
                <a:lnTo>
                  <a:pt x="843911" y="1236614"/>
                </a:lnTo>
                <a:lnTo>
                  <a:pt x="862004" y="1236614"/>
                </a:lnTo>
                <a:lnTo>
                  <a:pt x="858659" y="1229574"/>
                </a:lnTo>
                <a:close/>
              </a:path>
              <a:path extrusionOk="0" h="1365250" w="1374775">
                <a:moveTo>
                  <a:pt x="983815" y="1180228"/>
                </a:moveTo>
                <a:lnTo>
                  <a:pt x="950274" y="1180228"/>
                </a:lnTo>
                <a:lnTo>
                  <a:pt x="949695" y="1180597"/>
                </a:lnTo>
                <a:lnTo>
                  <a:pt x="909025" y="1204462"/>
                </a:lnTo>
                <a:lnTo>
                  <a:pt x="918674" y="1220887"/>
                </a:lnTo>
                <a:lnTo>
                  <a:pt x="960220" y="1196480"/>
                </a:lnTo>
                <a:lnTo>
                  <a:pt x="983815" y="1180228"/>
                </a:lnTo>
                <a:close/>
              </a:path>
              <a:path extrusionOk="0" h="1365250" w="1374775">
                <a:moveTo>
                  <a:pt x="949973" y="1180406"/>
                </a:moveTo>
                <a:lnTo>
                  <a:pt x="949648" y="1180597"/>
                </a:lnTo>
                <a:lnTo>
                  <a:pt x="949973" y="1180406"/>
                </a:lnTo>
                <a:close/>
              </a:path>
              <a:path extrusionOk="0" h="1365250" w="1374775">
                <a:moveTo>
                  <a:pt x="973051" y="1164511"/>
                </a:moveTo>
                <a:lnTo>
                  <a:pt x="949973" y="1180406"/>
                </a:lnTo>
                <a:lnTo>
                  <a:pt x="950274" y="1180228"/>
                </a:lnTo>
                <a:lnTo>
                  <a:pt x="983815" y="1180228"/>
                </a:lnTo>
                <a:lnTo>
                  <a:pt x="973051" y="1164511"/>
                </a:lnTo>
                <a:close/>
              </a:path>
              <a:path extrusionOk="0" h="1365250" w="1374775">
                <a:moveTo>
                  <a:pt x="1047309" y="1126815"/>
                </a:moveTo>
                <a:lnTo>
                  <a:pt x="1019743" y="1126815"/>
                </a:lnTo>
                <a:lnTo>
                  <a:pt x="1019356" y="1127165"/>
                </a:lnTo>
                <a:lnTo>
                  <a:pt x="1016797" y="1129333"/>
                </a:lnTo>
                <a:lnTo>
                  <a:pt x="1029176" y="1143814"/>
                </a:lnTo>
                <a:lnTo>
                  <a:pt x="1032322" y="1141124"/>
                </a:lnTo>
                <a:lnTo>
                  <a:pt x="1047309" y="1126815"/>
                </a:lnTo>
                <a:close/>
              </a:path>
              <a:path extrusionOk="0" h="1365250" w="1374775">
                <a:moveTo>
                  <a:pt x="1019550" y="1126980"/>
                </a:moveTo>
                <a:lnTo>
                  <a:pt x="1019333" y="1127165"/>
                </a:lnTo>
                <a:lnTo>
                  <a:pt x="1019550" y="1126980"/>
                </a:lnTo>
                <a:close/>
              </a:path>
              <a:path extrusionOk="0" h="1365250" w="1374775">
                <a:moveTo>
                  <a:pt x="1066962" y="1106615"/>
                </a:moveTo>
                <a:lnTo>
                  <a:pt x="1040879" y="1106615"/>
                </a:lnTo>
                <a:lnTo>
                  <a:pt x="1040505" y="1106992"/>
                </a:lnTo>
                <a:lnTo>
                  <a:pt x="1019550" y="1126980"/>
                </a:lnTo>
                <a:lnTo>
                  <a:pt x="1019743" y="1126815"/>
                </a:lnTo>
                <a:lnTo>
                  <a:pt x="1047309" y="1126815"/>
                </a:lnTo>
                <a:lnTo>
                  <a:pt x="1054227" y="1120211"/>
                </a:lnTo>
                <a:lnTo>
                  <a:pt x="1066962" y="1106615"/>
                </a:lnTo>
                <a:close/>
              </a:path>
              <a:path extrusionOk="0" h="1365250" w="1374775">
                <a:moveTo>
                  <a:pt x="1040689" y="1106797"/>
                </a:moveTo>
                <a:lnTo>
                  <a:pt x="1040484" y="1106992"/>
                </a:lnTo>
                <a:lnTo>
                  <a:pt x="1040689" y="1106797"/>
                </a:lnTo>
                <a:close/>
              </a:path>
              <a:path extrusionOk="0" h="1365250" w="1374775">
                <a:moveTo>
                  <a:pt x="1079846" y="1085180"/>
                </a:moveTo>
                <a:lnTo>
                  <a:pt x="1060938" y="1085180"/>
                </a:lnTo>
                <a:lnTo>
                  <a:pt x="1060597" y="1085565"/>
                </a:lnTo>
                <a:lnTo>
                  <a:pt x="1040689" y="1106797"/>
                </a:lnTo>
                <a:lnTo>
                  <a:pt x="1040879" y="1106615"/>
                </a:lnTo>
                <a:lnTo>
                  <a:pt x="1066962" y="1106615"/>
                </a:lnTo>
                <a:lnTo>
                  <a:pt x="1075016" y="1098017"/>
                </a:lnTo>
                <a:lnTo>
                  <a:pt x="1083337" y="1088114"/>
                </a:lnTo>
                <a:lnTo>
                  <a:pt x="1079846" y="1085180"/>
                </a:lnTo>
                <a:close/>
              </a:path>
              <a:path extrusionOk="0" h="1365250" w="1374775">
                <a:moveTo>
                  <a:pt x="1060761" y="1085370"/>
                </a:moveTo>
                <a:lnTo>
                  <a:pt x="1060578" y="1085565"/>
                </a:lnTo>
                <a:lnTo>
                  <a:pt x="1060761" y="1085370"/>
                </a:lnTo>
                <a:close/>
              </a:path>
              <a:path extrusionOk="0" h="1365250" w="1374775">
                <a:moveTo>
                  <a:pt x="1068753" y="1075860"/>
                </a:moveTo>
                <a:lnTo>
                  <a:pt x="1060761" y="1085370"/>
                </a:lnTo>
                <a:lnTo>
                  <a:pt x="1060938" y="1085180"/>
                </a:lnTo>
                <a:lnTo>
                  <a:pt x="1079846" y="1085180"/>
                </a:lnTo>
                <a:lnTo>
                  <a:pt x="1068753" y="1075860"/>
                </a:lnTo>
                <a:close/>
              </a:path>
              <a:path extrusionOk="0" h="1365250" w="1374775">
                <a:moveTo>
                  <a:pt x="1137132" y="1013626"/>
                </a:moveTo>
                <a:lnTo>
                  <a:pt x="1115058" y="1013626"/>
                </a:lnTo>
                <a:lnTo>
                  <a:pt x="1114715" y="1014168"/>
                </a:lnTo>
                <a:lnTo>
                  <a:pt x="1102979" y="1031326"/>
                </a:lnTo>
                <a:lnTo>
                  <a:pt x="1118715" y="1042065"/>
                </a:lnTo>
                <a:lnTo>
                  <a:pt x="1130975" y="1024100"/>
                </a:lnTo>
                <a:lnTo>
                  <a:pt x="1137132" y="1013626"/>
                </a:lnTo>
                <a:close/>
              </a:path>
              <a:path extrusionOk="0" h="1365250" w="1374775">
                <a:moveTo>
                  <a:pt x="1114884" y="1013881"/>
                </a:moveTo>
                <a:lnTo>
                  <a:pt x="1114688" y="1014168"/>
                </a:lnTo>
                <a:lnTo>
                  <a:pt x="1114884" y="1013881"/>
                </a:lnTo>
                <a:close/>
              </a:path>
              <a:path extrusionOk="0" h="1365250" w="1374775">
                <a:moveTo>
                  <a:pt x="1142474" y="966952"/>
                </a:moveTo>
                <a:lnTo>
                  <a:pt x="1114884" y="1013881"/>
                </a:lnTo>
                <a:lnTo>
                  <a:pt x="1115058" y="1013626"/>
                </a:lnTo>
                <a:lnTo>
                  <a:pt x="1137132" y="1013626"/>
                </a:lnTo>
                <a:lnTo>
                  <a:pt x="1158895" y="976607"/>
                </a:lnTo>
                <a:lnTo>
                  <a:pt x="1142474" y="966952"/>
                </a:lnTo>
                <a:close/>
              </a:path>
              <a:path extrusionOk="0" h="1365250" w="1374775">
                <a:moveTo>
                  <a:pt x="1194909" y="902460"/>
                </a:moveTo>
                <a:lnTo>
                  <a:pt x="1174405" y="902460"/>
                </a:lnTo>
                <a:lnTo>
                  <a:pt x="1174139" y="903065"/>
                </a:lnTo>
                <a:lnTo>
                  <a:pt x="1167602" y="916500"/>
                </a:lnTo>
                <a:lnTo>
                  <a:pt x="1184744" y="924807"/>
                </a:lnTo>
                <a:lnTo>
                  <a:pt x="1191693" y="910470"/>
                </a:lnTo>
                <a:lnTo>
                  <a:pt x="1194909" y="902460"/>
                </a:lnTo>
                <a:close/>
              </a:path>
              <a:path extrusionOk="0" h="1365250" w="1374775">
                <a:moveTo>
                  <a:pt x="1174265" y="902749"/>
                </a:moveTo>
                <a:lnTo>
                  <a:pt x="1174112" y="903065"/>
                </a:lnTo>
                <a:lnTo>
                  <a:pt x="1174265" y="902749"/>
                </a:lnTo>
                <a:close/>
              </a:path>
              <a:path extrusionOk="0" h="1365250" w="1374775">
                <a:moveTo>
                  <a:pt x="1196717" y="846829"/>
                </a:moveTo>
                <a:lnTo>
                  <a:pt x="1174265" y="902749"/>
                </a:lnTo>
                <a:lnTo>
                  <a:pt x="1174405" y="902460"/>
                </a:lnTo>
                <a:lnTo>
                  <a:pt x="1194909" y="902460"/>
                </a:lnTo>
                <a:lnTo>
                  <a:pt x="1214395" y="853927"/>
                </a:lnTo>
                <a:lnTo>
                  <a:pt x="1196717" y="846829"/>
                </a:lnTo>
                <a:close/>
              </a:path>
              <a:path extrusionOk="0" h="1365250" w="1374775">
                <a:moveTo>
                  <a:pt x="1240538" y="775897"/>
                </a:moveTo>
                <a:lnTo>
                  <a:pt x="1220777" y="775897"/>
                </a:lnTo>
                <a:lnTo>
                  <a:pt x="1214972" y="793283"/>
                </a:lnTo>
                <a:lnTo>
                  <a:pt x="1233041" y="799316"/>
                </a:lnTo>
                <a:lnTo>
                  <a:pt x="1238923" y="781701"/>
                </a:lnTo>
                <a:lnTo>
                  <a:pt x="1240538" y="775897"/>
                </a:lnTo>
                <a:close/>
              </a:path>
              <a:path extrusionOk="0" h="1365250" w="1374775">
                <a:moveTo>
                  <a:pt x="1236154" y="720608"/>
                </a:moveTo>
                <a:lnTo>
                  <a:pt x="1220703" y="776118"/>
                </a:lnTo>
                <a:lnTo>
                  <a:pt x="1220777" y="775897"/>
                </a:lnTo>
                <a:lnTo>
                  <a:pt x="1240538" y="775897"/>
                </a:lnTo>
                <a:lnTo>
                  <a:pt x="1254505" y="725717"/>
                </a:lnTo>
                <a:lnTo>
                  <a:pt x="1236154" y="720608"/>
                </a:lnTo>
                <a:close/>
              </a:path>
              <a:path extrusionOk="0" h="1365250" w="1374775">
                <a:moveTo>
                  <a:pt x="1275757" y="636291"/>
                </a:moveTo>
                <a:lnTo>
                  <a:pt x="1256355" y="636291"/>
                </a:lnTo>
                <a:lnTo>
                  <a:pt x="1249564" y="665485"/>
                </a:lnTo>
                <a:lnTo>
                  <a:pt x="1268119" y="669800"/>
                </a:lnTo>
                <a:lnTo>
                  <a:pt x="1274949" y="640440"/>
                </a:lnTo>
                <a:lnTo>
                  <a:pt x="1275757" y="636291"/>
                </a:lnTo>
                <a:close/>
              </a:path>
              <a:path extrusionOk="0" h="1365250" w="1374775">
                <a:moveTo>
                  <a:pt x="1265128" y="591253"/>
                </a:moveTo>
                <a:lnTo>
                  <a:pt x="1256319" y="636444"/>
                </a:lnTo>
                <a:lnTo>
                  <a:pt x="1256355" y="636291"/>
                </a:lnTo>
                <a:lnTo>
                  <a:pt x="1275757" y="636291"/>
                </a:lnTo>
                <a:lnTo>
                  <a:pt x="1283826" y="594898"/>
                </a:lnTo>
                <a:lnTo>
                  <a:pt x="1265128" y="591253"/>
                </a:lnTo>
                <a:close/>
              </a:path>
              <a:path extrusionOk="0" h="1365250" w="1374775">
                <a:moveTo>
                  <a:pt x="1302473" y="486230"/>
                </a:moveTo>
                <a:lnTo>
                  <a:pt x="1283243" y="486230"/>
                </a:lnTo>
                <a:lnTo>
                  <a:pt x="1275195" y="535293"/>
                </a:lnTo>
                <a:lnTo>
                  <a:pt x="1293994" y="538377"/>
                </a:lnTo>
                <a:lnTo>
                  <a:pt x="1302061" y="489198"/>
                </a:lnTo>
                <a:lnTo>
                  <a:pt x="1302473" y="486230"/>
                </a:lnTo>
                <a:close/>
              </a:path>
              <a:path extrusionOk="0" h="1365250" w="1374775">
                <a:moveTo>
                  <a:pt x="1286852" y="460232"/>
                </a:moveTo>
                <a:lnTo>
                  <a:pt x="1283221" y="486368"/>
                </a:lnTo>
                <a:lnTo>
                  <a:pt x="1283243" y="486230"/>
                </a:lnTo>
                <a:lnTo>
                  <a:pt x="1302473" y="486230"/>
                </a:lnTo>
                <a:lnTo>
                  <a:pt x="1305721" y="462854"/>
                </a:lnTo>
                <a:lnTo>
                  <a:pt x="1286852" y="460232"/>
                </a:lnTo>
                <a:close/>
              </a:path>
              <a:path extrusionOk="0" h="1365250" w="1374775">
                <a:moveTo>
                  <a:pt x="1303883" y="328311"/>
                </a:moveTo>
                <a:lnTo>
                  <a:pt x="1303585" y="328311"/>
                </a:lnTo>
                <a:lnTo>
                  <a:pt x="1294606" y="403800"/>
                </a:lnTo>
                <a:lnTo>
                  <a:pt x="1313522" y="406050"/>
                </a:lnTo>
                <a:lnTo>
                  <a:pt x="1322537" y="330236"/>
                </a:lnTo>
                <a:lnTo>
                  <a:pt x="1303883" y="328311"/>
                </a:lnTo>
                <a:close/>
              </a:path>
              <a:path extrusionOk="0" h="1365250" w="1374775">
                <a:moveTo>
                  <a:pt x="1303587" y="328281"/>
                </a:moveTo>
                <a:lnTo>
                  <a:pt x="1303883" y="328311"/>
                </a:lnTo>
                <a:lnTo>
                  <a:pt x="1303587" y="328281"/>
                </a:lnTo>
                <a:close/>
              </a:path>
              <a:path extrusionOk="0" h="1365250" w="1374775">
                <a:moveTo>
                  <a:pt x="1331110" y="247213"/>
                </a:moveTo>
                <a:lnTo>
                  <a:pt x="1311981" y="247213"/>
                </a:lnTo>
                <a:lnTo>
                  <a:pt x="1309472" y="271432"/>
                </a:lnTo>
                <a:lnTo>
                  <a:pt x="1328421" y="273392"/>
                </a:lnTo>
                <a:lnTo>
                  <a:pt x="1330934" y="249121"/>
                </a:lnTo>
                <a:lnTo>
                  <a:pt x="1331110" y="247213"/>
                </a:lnTo>
                <a:close/>
              </a:path>
              <a:path extrusionOk="0" h="1365250" w="1374775">
                <a:moveTo>
                  <a:pt x="1316734" y="195686"/>
                </a:moveTo>
                <a:lnTo>
                  <a:pt x="1311969" y="247319"/>
                </a:lnTo>
                <a:lnTo>
                  <a:pt x="1331110" y="247213"/>
                </a:lnTo>
                <a:lnTo>
                  <a:pt x="1335704" y="197436"/>
                </a:lnTo>
                <a:lnTo>
                  <a:pt x="1316734" y="195686"/>
                </a:lnTo>
                <a:close/>
              </a:path>
              <a:path extrusionOk="0" h="1365250" w="1374775">
                <a:moveTo>
                  <a:pt x="1327030" y="75148"/>
                </a:moveTo>
                <a:lnTo>
                  <a:pt x="1321738" y="138842"/>
                </a:lnTo>
                <a:lnTo>
                  <a:pt x="1340722" y="140421"/>
                </a:lnTo>
                <a:lnTo>
                  <a:pt x="1346015" y="76726"/>
                </a:lnTo>
                <a:lnTo>
                  <a:pt x="1327030" y="75148"/>
                </a:lnTo>
                <a:close/>
              </a:path>
              <a:path extrusionOk="0" h="1365250" w="1374775">
                <a:moveTo>
                  <a:pt x="1368012" y="62905"/>
                </a:moveTo>
                <a:lnTo>
                  <a:pt x="1328047" y="62905"/>
                </a:lnTo>
                <a:lnTo>
                  <a:pt x="1347033" y="64482"/>
                </a:lnTo>
                <a:lnTo>
                  <a:pt x="1346015" y="76726"/>
                </a:lnTo>
                <a:lnTo>
                  <a:pt x="1374491" y="79093"/>
                </a:lnTo>
                <a:lnTo>
                  <a:pt x="1368012" y="62905"/>
                </a:lnTo>
                <a:close/>
              </a:path>
              <a:path extrusionOk="0" h="1365250" w="1374775">
                <a:moveTo>
                  <a:pt x="1328047" y="62905"/>
                </a:moveTo>
                <a:lnTo>
                  <a:pt x="1327030" y="75148"/>
                </a:lnTo>
                <a:lnTo>
                  <a:pt x="1346015" y="76726"/>
                </a:lnTo>
                <a:lnTo>
                  <a:pt x="1347033" y="64482"/>
                </a:lnTo>
                <a:lnTo>
                  <a:pt x="1328047" y="62905"/>
                </a:lnTo>
                <a:close/>
              </a:path>
              <a:path extrusionOk="0" h="1365250" w="1374775">
                <a:moveTo>
                  <a:pt x="1342833" y="0"/>
                </a:moveTo>
                <a:lnTo>
                  <a:pt x="1298553" y="72782"/>
                </a:lnTo>
                <a:lnTo>
                  <a:pt x="1327030" y="75148"/>
                </a:lnTo>
                <a:lnTo>
                  <a:pt x="1328047" y="62905"/>
                </a:lnTo>
                <a:lnTo>
                  <a:pt x="1368012" y="62905"/>
                </a:lnTo>
                <a:lnTo>
                  <a:pt x="1342833" y="0"/>
                </a:lnTo>
                <a:close/>
              </a:path>
            </a:pathLst>
          </a:custGeom>
          <a:solidFill>
            <a:srgbClr val="BFBFB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48" name="Google Shape;3748;p132"/>
          <p:cNvSpPr txBox="1"/>
          <p:nvPr/>
        </p:nvSpPr>
        <p:spPr>
          <a:xfrm>
            <a:off x="323184" y="4818379"/>
            <a:ext cx="262636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1200"/>
              <a:buFont typeface="Calibri"/>
              <a:buNone/>
            </a:pPr>
            <a:r>
              <a:rPr b="0" i="0" lang="en-US" sz="1200" u="none" cap="none" strike="noStrike">
                <a:solidFill>
                  <a:srgbClr val="262626"/>
                </a:solidFill>
                <a:latin typeface="Calibri"/>
                <a:ea typeface="Calibri"/>
                <a:cs typeface="Calibri"/>
                <a:sym typeface="Calibri"/>
              </a:rPr>
              <a:t>’Product Lookup’[</a:t>
            </a:r>
            <a:r>
              <a:rPr b="1" i="0" lang="en-US" sz="1200" u="none" cap="none" strike="noStrike">
                <a:solidFill>
                  <a:srgbClr val="262626"/>
                </a:solidFill>
                <a:latin typeface="Calibri"/>
                <a:ea typeface="Calibri"/>
                <a:cs typeface="Calibri"/>
                <a:sym typeface="Calibri"/>
              </a:rPr>
              <a:t>Product Color</a:t>
            </a:r>
            <a:r>
              <a:rPr b="0" i="0" lang="en-US" sz="1200" u="none" cap="none" strike="noStrike">
                <a:solidFill>
                  <a:srgbClr val="262626"/>
                </a:solidFill>
                <a:latin typeface="Calibri"/>
                <a:ea typeface="Calibri"/>
                <a:cs typeface="Calibri"/>
                <a:sym typeface="Calibri"/>
              </a:rPr>
              <a:t>] = </a:t>
            </a:r>
            <a:r>
              <a:rPr b="0" i="0" lang="en-US" sz="1150" u="none" cap="none" strike="noStrike">
                <a:solidFill>
                  <a:srgbClr val="E6AF00"/>
                </a:solidFill>
                <a:latin typeface="Calibri"/>
                <a:ea typeface="Calibri"/>
                <a:cs typeface="Calibri"/>
                <a:sym typeface="Calibri"/>
              </a:rPr>
              <a:t>“</a:t>
            </a:r>
            <a:r>
              <a:rPr b="1" i="0" lang="en-US" sz="1200" u="none" cap="none" strike="noStrike">
                <a:solidFill>
                  <a:srgbClr val="E6AF00"/>
                </a:solidFill>
                <a:latin typeface="Calibri"/>
                <a:ea typeface="Calibri"/>
                <a:cs typeface="Calibri"/>
                <a:sym typeface="Calibri"/>
              </a:rPr>
              <a:t>Black</a:t>
            </a:r>
            <a:r>
              <a:rPr b="0" i="0" lang="en-US" sz="1150" u="none" cap="none" strike="noStrike">
                <a:solidFill>
                  <a:srgbClr val="E6AF00"/>
                </a:solidFill>
                <a:latin typeface="Calibri"/>
                <a:ea typeface="Calibri"/>
                <a:cs typeface="Calibri"/>
                <a:sym typeface="Calibri"/>
              </a:rPr>
              <a:t>”</a:t>
            </a:r>
            <a:endParaRPr b="0" i="0" sz="1150" u="none" cap="none" strike="noStrike">
              <a:solidFill>
                <a:srgbClr val="000000"/>
              </a:solidFill>
              <a:latin typeface="Calibri"/>
              <a:ea typeface="Calibri"/>
              <a:cs typeface="Calibri"/>
              <a:sym typeface="Calibri"/>
            </a:endParaRPr>
          </a:p>
        </p:txBody>
      </p:sp>
      <p:sp>
        <p:nvSpPr>
          <p:cNvPr id="3749" name="Google Shape;3749;p132"/>
          <p:cNvSpPr txBox="1"/>
          <p:nvPr/>
        </p:nvSpPr>
        <p:spPr>
          <a:xfrm>
            <a:off x="9173645" y="4596384"/>
            <a:ext cx="2349500" cy="534670"/>
          </a:xfrm>
          <a:prstGeom prst="rect">
            <a:avLst/>
          </a:prstGeom>
          <a:noFill/>
          <a:ln>
            <a:noFill/>
          </a:ln>
        </p:spPr>
        <p:txBody>
          <a:bodyPr anchorCtr="0" anchor="t" bIns="0" lIns="0" spcFirstLastPara="1" rIns="0" wrap="square" tIns="9525">
            <a:spAutoFit/>
          </a:bodyPr>
          <a:lstStyle/>
          <a:p>
            <a:pPr indent="0" lvl="0" marL="12700" marR="5080" rtl="0" algn="l">
              <a:lnSpc>
                <a:spcPct val="101800"/>
              </a:lnSpc>
              <a:spcBef>
                <a:spcPts val="0"/>
              </a:spcBef>
              <a:spcAft>
                <a:spcPts val="0"/>
              </a:spcAft>
              <a:buClr>
                <a:srgbClr val="000000"/>
              </a:buClr>
              <a:buSzPts val="1100"/>
              <a:buFont typeface="Calibri"/>
              <a:buNone/>
            </a:pPr>
            <a:r>
              <a:rPr b="0" i="1" lang="en-US" sz="1100" u="none" cap="none" strike="noStrike">
                <a:solidFill>
                  <a:srgbClr val="000000"/>
                </a:solidFill>
                <a:latin typeface="Calibri"/>
                <a:ea typeface="Calibri"/>
                <a:cs typeface="Calibri"/>
                <a:sym typeface="Calibri"/>
              </a:rPr>
              <a:t>Sum of the </a:t>
            </a:r>
            <a:r>
              <a:rPr b="0" i="1" lang="en-US" sz="1050" u="none" cap="none" strike="noStrike">
                <a:solidFill>
                  <a:srgbClr val="000000"/>
                </a:solidFill>
                <a:latin typeface="Calibri"/>
                <a:ea typeface="Calibri"/>
                <a:cs typeface="Calibri"/>
                <a:sym typeface="Calibri"/>
              </a:rPr>
              <a:t>Order </a:t>
            </a:r>
            <a:r>
              <a:rPr b="1" i="1" lang="en-US" sz="1100" u="none" cap="none" strike="noStrike">
                <a:solidFill>
                  <a:srgbClr val="000000"/>
                </a:solidFill>
                <a:latin typeface="Calibri"/>
                <a:ea typeface="Calibri"/>
                <a:cs typeface="Calibri"/>
                <a:sym typeface="Calibri"/>
              </a:rPr>
              <a:t>Quantity </a:t>
            </a:r>
            <a:r>
              <a:rPr b="0" i="1" lang="en-US" sz="1100" u="none" cap="none" strike="noStrike">
                <a:solidFill>
                  <a:srgbClr val="000000"/>
                </a:solidFill>
                <a:latin typeface="Calibri"/>
                <a:ea typeface="Calibri"/>
                <a:cs typeface="Calibri"/>
                <a:sym typeface="Calibri"/>
              </a:rPr>
              <a:t>column in the  </a:t>
            </a:r>
            <a:r>
              <a:rPr b="1" i="1" lang="en-US" sz="1100" u="none" cap="none" strike="noStrike">
                <a:solidFill>
                  <a:srgbClr val="000000"/>
                </a:solidFill>
                <a:latin typeface="Calibri"/>
                <a:ea typeface="Calibri"/>
                <a:cs typeface="Calibri"/>
                <a:sym typeface="Calibri"/>
              </a:rPr>
              <a:t>Sales Data </a:t>
            </a:r>
            <a:r>
              <a:rPr b="0" i="1" lang="en-US" sz="1100" u="none" cap="none" strike="noStrike">
                <a:solidFill>
                  <a:srgbClr val="000000"/>
                </a:solidFill>
                <a:latin typeface="Calibri"/>
                <a:ea typeface="Calibri"/>
                <a:cs typeface="Calibri"/>
                <a:sym typeface="Calibri"/>
              </a:rPr>
              <a:t>table, filtered to rows where  the product color is “</a:t>
            </a:r>
            <a:r>
              <a:rPr b="1" i="1" lang="en-US" sz="1100" u="none" cap="none" strike="noStrike">
                <a:solidFill>
                  <a:srgbClr val="E6AF00"/>
                </a:solidFill>
                <a:latin typeface="Calibri"/>
                <a:ea typeface="Calibri"/>
                <a:cs typeface="Calibri"/>
                <a:sym typeface="Calibri"/>
              </a:rPr>
              <a:t>Red</a:t>
            </a:r>
            <a:r>
              <a:rPr b="0" i="1" lang="en-US" sz="1100" u="none" cap="none" strike="noStrike">
                <a:solidFill>
                  <a:srgbClr val="000000"/>
                </a:solidFill>
                <a:latin typeface="Calibri"/>
                <a:ea typeface="Calibri"/>
                <a:cs typeface="Calibri"/>
                <a:sym typeface="Calibri"/>
              </a:rPr>
              <a:t>”</a:t>
            </a:r>
            <a:endParaRPr b="0" i="0" sz="1100" u="none" cap="none" strike="noStrike">
              <a:solidFill>
                <a:srgbClr val="000000"/>
              </a:solidFill>
              <a:latin typeface="Calibri"/>
              <a:ea typeface="Calibri"/>
              <a:cs typeface="Calibri"/>
              <a:sym typeface="Calibri"/>
            </a:endParaRPr>
          </a:p>
        </p:txBody>
      </p:sp>
      <p:sp>
        <p:nvSpPr>
          <p:cNvPr id="3750" name="Google Shape;3750;p132"/>
          <p:cNvSpPr txBox="1"/>
          <p:nvPr/>
        </p:nvSpPr>
        <p:spPr>
          <a:xfrm>
            <a:off x="9639047" y="5247132"/>
            <a:ext cx="1239520" cy="51308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Clr>
                <a:srgbClr val="000000"/>
              </a:buClr>
              <a:buSzPts val="3600"/>
              <a:buFont typeface="Calibri"/>
              <a:buNone/>
            </a:pPr>
            <a:r>
              <a:rPr b="1" baseline="30000" i="0" lang="en-US" sz="3600" u="none" cap="none" strike="noStrike">
                <a:solidFill>
                  <a:srgbClr val="000000"/>
                </a:solidFill>
                <a:latin typeface="Calibri"/>
                <a:ea typeface="Calibri"/>
                <a:cs typeface="Calibri"/>
                <a:sym typeface="Calibri"/>
              </a:rPr>
              <a:t>= </a:t>
            </a:r>
            <a:r>
              <a:rPr b="1" i="0" lang="en-US" sz="3200" u="none" cap="none" strike="noStrike">
                <a:solidFill>
                  <a:srgbClr val="E6AF00"/>
                </a:solidFill>
                <a:latin typeface="Calibri"/>
                <a:ea typeface="Calibri"/>
                <a:cs typeface="Calibri"/>
                <a:sym typeface="Calibri"/>
              </a:rPr>
              <a:t>4,011</a:t>
            </a:r>
            <a:endParaRPr b="0" i="0" sz="3200" u="none" cap="none" strike="noStrike">
              <a:solidFill>
                <a:srgbClr val="000000"/>
              </a:solidFill>
              <a:latin typeface="Calibri"/>
              <a:ea typeface="Calibri"/>
              <a:cs typeface="Calibri"/>
              <a:sym typeface="Calibri"/>
            </a:endParaRPr>
          </a:p>
        </p:txBody>
      </p:sp>
      <p:pic>
        <p:nvPicPr>
          <p:cNvPr id="3751" name="Google Shape;3751;p132"/>
          <p:cNvPicPr preferRelativeResize="0"/>
          <p:nvPr/>
        </p:nvPicPr>
        <p:blipFill rotWithShape="1">
          <a:blip r:embed="rId7">
            <a:alphaModFix/>
          </a:blip>
          <a:srcRect b="0" l="0" r="0" t="0"/>
          <a:stretch/>
        </p:blipFill>
        <p:spPr>
          <a:xfrm>
            <a:off x="630936" y="2429255"/>
            <a:ext cx="1868424" cy="359663"/>
          </a:xfrm>
          <a:prstGeom prst="rect">
            <a:avLst/>
          </a:prstGeom>
          <a:noFill/>
          <a:ln>
            <a:noFill/>
          </a:ln>
        </p:spPr>
      </p:pic>
      <p:sp>
        <p:nvSpPr>
          <p:cNvPr id="3752" name="Google Shape;3752;p132"/>
          <p:cNvSpPr txBox="1"/>
          <p:nvPr/>
        </p:nvSpPr>
        <p:spPr>
          <a:xfrm>
            <a:off x="641064" y="2300151"/>
            <a:ext cx="1844675" cy="979169"/>
          </a:xfrm>
          <a:prstGeom prst="rect">
            <a:avLst/>
          </a:prstGeom>
          <a:noFill/>
          <a:ln>
            <a:noFill/>
          </a:ln>
        </p:spPr>
        <p:txBody>
          <a:bodyPr anchorCtr="0" anchor="t" bIns="0" lIns="0" spcFirstLastPara="1" rIns="0" wrap="square" tIns="142875">
            <a:spAutoFit/>
          </a:bodyPr>
          <a:lstStyle/>
          <a:p>
            <a:pPr indent="0" lvl="0" marL="3175" marR="0" rtl="0" algn="ctr">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STEP 1</a:t>
            </a:r>
            <a:endParaRPr b="0" i="0" sz="2000" u="none" cap="none" strike="noStrike">
              <a:solidFill>
                <a:srgbClr val="000000"/>
              </a:solidFill>
              <a:latin typeface="Calibri"/>
              <a:ea typeface="Calibri"/>
              <a:cs typeface="Calibri"/>
              <a:sym typeface="Calibri"/>
            </a:endParaRPr>
          </a:p>
          <a:p>
            <a:pPr indent="0" lvl="0" marL="12065" marR="5080" rtl="0" algn="ctr">
              <a:lnSpc>
                <a:spcPct val="100000"/>
              </a:lnSpc>
              <a:spcBef>
                <a:spcPts val="720"/>
              </a:spcBef>
              <a:spcAft>
                <a:spcPts val="0"/>
              </a:spcAft>
              <a:buClr>
                <a:srgbClr val="404040"/>
              </a:buClr>
              <a:buSzPts val="1400"/>
              <a:buFont typeface="Calibri"/>
              <a:buNone/>
            </a:pPr>
            <a:r>
              <a:rPr b="1" i="0" lang="en-US" sz="1400" u="none" cap="none" strike="noStrike">
                <a:solidFill>
                  <a:srgbClr val="404040"/>
                </a:solidFill>
                <a:latin typeface="Calibri"/>
                <a:ea typeface="Calibri"/>
                <a:cs typeface="Calibri"/>
                <a:sym typeface="Calibri"/>
              </a:rPr>
              <a:t>Filter context is detected  &amp; applied</a:t>
            </a:r>
            <a:endParaRPr b="0" i="0" sz="1400" u="none" cap="none" strike="noStrike">
              <a:solidFill>
                <a:srgbClr val="000000"/>
              </a:solidFill>
              <a:latin typeface="Calibri"/>
              <a:ea typeface="Calibri"/>
              <a:cs typeface="Calibri"/>
              <a:sym typeface="Calibri"/>
            </a:endParaRPr>
          </a:p>
        </p:txBody>
      </p:sp>
      <p:pic>
        <p:nvPicPr>
          <p:cNvPr id="3753" name="Google Shape;3753;p132"/>
          <p:cNvPicPr preferRelativeResize="0"/>
          <p:nvPr/>
        </p:nvPicPr>
        <p:blipFill rotWithShape="1">
          <a:blip r:embed="rId8">
            <a:alphaModFix/>
          </a:blip>
          <a:srcRect b="0" l="0" r="0" t="0"/>
          <a:stretch/>
        </p:blipFill>
        <p:spPr>
          <a:xfrm>
            <a:off x="1251925" y="3425001"/>
            <a:ext cx="628650" cy="408395"/>
          </a:xfrm>
          <a:prstGeom prst="rect">
            <a:avLst/>
          </a:prstGeom>
          <a:noFill/>
          <a:ln>
            <a:noFill/>
          </a:ln>
        </p:spPr>
      </p:pic>
      <p:pic>
        <p:nvPicPr>
          <p:cNvPr id="3754" name="Google Shape;3754;p132"/>
          <p:cNvPicPr preferRelativeResize="0"/>
          <p:nvPr/>
        </p:nvPicPr>
        <p:blipFill rotWithShape="1">
          <a:blip r:embed="rId9">
            <a:alphaModFix/>
          </a:blip>
          <a:srcRect b="0" l="0" r="0" t="0"/>
          <a:stretch/>
        </p:blipFill>
        <p:spPr>
          <a:xfrm>
            <a:off x="5611367" y="2432304"/>
            <a:ext cx="1868424" cy="359663"/>
          </a:xfrm>
          <a:prstGeom prst="rect">
            <a:avLst/>
          </a:prstGeom>
          <a:noFill/>
          <a:ln>
            <a:noFill/>
          </a:ln>
        </p:spPr>
      </p:pic>
      <p:sp>
        <p:nvSpPr>
          <p:cNvPr id="3755" name="Google Shape;3755;p132"/>
          <p:cNvSpPr txBox="1"/>
          <p:nvPr/>
        </p:nvSpPr>
        <p:spPr>
          <a:xfrm>
            <a:off x="5574767" y="2307554"/>
            <a:ext cx="1962785" cy="974725"/>
          </a:xfrm>
          <a:prstGeom prst="rect">
            <a:avLst/>
          </a:prstGeom>
          <a:noFill/>
          <a:ln>
            <a:noFill/>
          </a:ln>
        </p:spPr>
        <p:txBody>
          <a:bodyPr anchorCtr="0" anchor="t" bIns="0" lIns="0" spcFirstLastPara="1" rIns="0" wrap="square" tIns="139050">
            <a:spAutoFit/>
          </a:bodyPr>
          <a:lstStyle/>
          <a:p>
            <a:pPr indent="0" lvl="0" marL="0" marR="14604" rtl="0" algn="ctr">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STEP 2</a:t>
            </a:r>
            <a:endParaRPr b="0" i="0" sz="2000" u="none" cap="none" strike="noStrike">
              <a:solidFill>
                <a:srgbClr val="000000"/>
              </a:solidFill>
              <a:latin typeface="Calibri"/>
              <a:ea typeface="Calibri"/>
              <a:cs typeface="Calibri"/>
              <a:sym typeface="Calibri"/>
            </a:endParaRPr>
          </a:p>
          <a:p>
            <a:pPr indent="0" lvl="0" marL="12065" marR="5080" rtl="0" algn="ctr">
              <a:lnSpc>
                <a:spcPct val="101400"/>
              </a:lnSpc>
              <a:spcBef>
                <a:spcPts val="670"/>
              </a:spcBef>
              <a:spcAft>
                <a:spcPts val="0"/>
              </a:spcAft>
              <a:buClr>
                <a:srgbClr val="404040"/>
              </a:buClr>
              <a:buSzPts val="1400"/>
              <a:buFont typeface="Calibri"/>
              <a:buNone/>
            </a:pPr>
            <a:r>
              <a:rPr b="1" i="0" lang="en-US" sz="1400" u="none" cap="none" strike="noStrike">
                <a:solidFill>
                  <a:srgbClr val="404040"/>
                </a:solidFill>
                <a:latin typeface="Calibri"/>
                <a:ea typeface="Calibri"/>
                <a:cs typeface="Calibri"/>
                <a:sym typeface="Calibri"/>
              </a:rPr>
              <a:t>Filters flow “downstream”  to related tables</a:t>
            </a:r>
            <a:endParaRPr b="0" i="0" sz="1400" u="none" cap="none" strike="noStrike">
              <a:solidFill>
                <a:srgbClr val="000000"/>
              </a:solidFill>
              <a:latin typeface="Calibri"/>
              <a:ea typeface="Calibri"/>
              <a:cs typeface="Calibri"/>
              <a:sym typeface="Calibri"/>
            </a:endParaRPr>
          </a:p>
        </p:txBody>
      </p:sp>
      <p:pic>
        <p:nvPicPr>
          <p:cNvPr id="3756" name="Google Shape;3756;p132"/>
          <p:cNvPicPr preferRelativeResize="0"/>
          <p:nvPr/>
        </p:nvPicPr>
        <p:blipFill rotWithShape="1">
          <a:blip r:embed="rId10">
            <a:alphaModFix/>
          </a:blip>
          <a:srcRect b="0" l="0" r="0" t="0"/>
          <a:stretch/>
        </p:blipFill>
        <p:spPr>
          <a:xfrm>
            <a:off x="9147047" y="2423160"/>
            <a:ext cx="1868424" cy="359663"/>
          </a:xfrm>
          <a:prstGeom prst="rect">
            <a:avLst/>
          </a:prstGeom>
          <a:noFill/>
          <a:ln>
            <a:noFill/>
          </a:ln>
        </p:spPr>
      </p:pic>
      <p:sp>
        <p:nvSpPr>
          <p:cNvPr id="3757" name="Google Shape;3757;p132"/>
          <p:cNvSpPr txBox="1"/>
          <p:nvPr/>
        </p:nvSpPr>
        <p:spPr>
          <a:xfrm>
            <a:off x="8954161" y="2298410"/>
            <a:ext cx="2269490" cy="972185"/>
          </a:xfrm>
          <a:prstGeom prst="rect">
            <a:avLst/>
          </a:prstGeom>
          <a:noFill/>
          <a:ln>
            <a:noFill/>
          </a:ln>
        </p:spPr>
        <p:txBody>
          <a:bodyPr anchorCtr="0" anchor="t" bIns="0" lIns="0" spcFirstLastPara="1" rIns="0" wrap="square" tIns="139050">
            <a:spAutoFit/>
          </a:bodyPr>
          <a:lstStyle/>
          <a:p>
            <a:pPr indent="0" lvl="0" marL="0" marR="6985" rtl="0" algn="ctr">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STEP 3</a:t>
            </a:r>
            <a:endParaRPr b="0" i="0" sz="2000" u="none" cap="none" strike="noStrike">
              <a:solidFill>
                <a:srgbClr val="000000"/>
              </a:solidFill>
              <a:latin typeface="Calibri"/>
              <a:ea typeface="Calibri"/>
              <a:cs typeface="Calibri"/>
              <a:sym typeface="Calibri"/>
            </a:endParaRPr>
          </a:p>
          <a:p>
            <a:pPr indent="0" lvl="0" marL="12700" marR="5080" rtl="0" algn="ctr">
              <a:lnSpc>
                <a:spcPct val="100000"/>
              </a:lnSpc>
              <a:spcBef>
                <a:spcPts val="695"/>
              </a:spcBef>
              <a:spcAft>
                <a:spcPts val="0"/>
              </a:spcAft>
              <a:buClr>
                <a:srgbClr val="404040"/>
              </a:buClr>
              <a:buSzPts val="1400"/>
              <a:buFont typeface="Calibri"/>
              <a:buNone/>
            </a:pPr>
            <a:r>
              <a:rPr b="1" i="0" lang="en-US" sz="1400" u="none" cap="none" strike="noStrike">
                <a:solidFill>
                  <a:srgbClr val="404040"/>
                </a:solidFill>
                <a:latin typeface="Calibri"/>
                <a:ea typeface="Calibri"/>
                <a:cs typeface="Calibri"/>
                <a:sym typeface="Calibri"/>
              </a:rPr>
              <a:t>Measure evaluates against the  filtered table</a:t>
            </a:r>
            <a:endParaRPr b="0" i="0" sz="1400" u="none" cap="none" strike="noStrike">
              <a:solidFill>
                <a:srgbClr val="000000"/>
              </a:solidFill>
              <a:latin typeface="Calibri"/>
              <a:ea typeface="Calibri"/>
              <a:cs typeface="Calibri"/>
              <a:sym typeface="Calibri"/>
            </a:endParaRPr>
          </a:p>
        </p:txBody>
      </p:sp>
      <p:pic>
        <p:nvPicPr>
          <p:cNvPr id="3758" name="Google Shape;3758;p132"/>
          <p:cNvPicPr preferRelativeResize="0"/>
          <p:nvPr/>
        </p:nvPicPr>
        <p:blipFill rotWithShape="1">
          <a:blip r:embed="rId11">
            <a:alphaModFix/>
          </a:blip>
          <a:srcRect b="0" l="0" r="0" t="0"/>
          <a:stretch/>
        </p:blipFill>
        <p:spPr>
          <a:xfrm>
            <a:off x="6224596" y="3399757"/>
            <a:ext cx="628650" cy="318170"/>
          </a:xfrm>
          <a:prstGeom prst="rect">
            <a:avLst/>
          </a:prstGeom>
          <a:noFill/>
          <a:ln>
            <a:noFill/>
          </a:ln>
        </p:spPr>
      </p:pic>
      <p:pic>
        <p:nvPicPr>
          <p:cNvPr id="3759" name="Google Shape;3759;p132"/>
          <p:cNvPicPr preferRelativeResize="0"/>
          <p:nvPr/>
        </p:nvPicPr>
        <p:blipFill rotWithShape="1">
          <a:blip r:embed="rId12">
            <a:alphaModFix/>
          </a:blip>
          <a:srcRect b="0" l="0" r="0" t="0"/>
          <a:stretch/>
        </p:blipFill>
        <p:spPr>
          <a:xfrm>
            <a:off x="9803451" y="3381179"/>
            <a:ext cx="628650" cy="477641"/>
          </a:xfrm>
          <a:prstGeom prst="rect">
            <a:avLst/>
          </a:prstGeom>
          <a:noFill/>
          <a:ln>
            <a:noFill/>
          </a:ln>
        </p:spPr>
      </p:pic>
      <p:sp>
        <p:nvSpPr>
          <p:cNvPr id="3760" name="Google Shape;3760;p132"/>
          <p:cNvSpPr txBox="1"/>
          <p:nvPr/>
        </p:nvSpPr>
        <p:spPr>
          <a:xfrm>
            <a:off x="6308687" y="4727448"/>
            <a:ext cx="22987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1 1</a:t>
            </a:r>
            <a:endParaRPr b="0" i="0" sz="1100" u="none" cap="none" strike="noStrike">
              <a:solidFill>
                <a:srgbClr val="000000"/>
              </a:solidFill>
              <a:latin typeface="Calibri"/>
              <a:ea typeface="Calibri"/>
              <a:cs typeface="Calibri"/>
              <a:sym typeface="Calibri"/>
            </a:endParaRPr>
          </a:p>
        </p:txBody>
      </p:sp>
      <p:sp>
        <p:nvSpPr>
          <p:cNvPr id="3761" name="Google Shape;3761;p132"/>
          <p:cNvSpPr/>
          <p:nvPr/>
        </p:nvSpPr>
        <p:spPr>
          <a:xfrm>
            <a:off x="6544852" y="4848961"/>
            <a:ext cx="535940" cy="384810"/>
          </a:xfrm>
          <a:custGeom>
            <a:rect b="b" l="l" r="r" t="t"/>
            <a:pathLst>
              <a:path extrusionOk="0" h="384810" w="535940">
                <a:moveTo>
                  <a:pt x="0" y="0"/>
                </a:moveTo>
                <a:lnTo>
                  <a:pt x="267848" y="0"/>
                </a:lnTo>
                <a:lnTo>
                  <a:pt x="267848" y="384412"/>
                </a:lnTo>
                <a:lnTo>
                  <a:pt x="535697" y="384412"/>
                </a:lnTo>
              </a:path>
            </a:pathLst>
          </a:custGeom>
          <a:noFill/>
          <a:ln cap="flat" cmpd="sng" w="95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62" name="Google Shape;3762;p132"/>
          <p:cNvSpPr txBox="1"/>
          <p:nvPr/>
        </p:nvSpPr>
        <p:spPr>
          <a:xfrm>
            <a:off x="7083089" y="5137403"/>
            <a:ext cx="11430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
        <p:nvSpPr>
          <p:cNvPr id="3763" name="Google Shape;3763;p132"/>
          <p:cNvSpPr/>
          <p:nvPr/>
        </p:nvSpPr>
        <p:spPr>
          <a:xfrm>
            <a:off x="6034502" y="4934686"/>
            <a:ext cx="309880" cy="351155"/>
          </a:xfrm>
          <a:custGeom>
            <a:rect b="b" l="l" r="r" t="t"/>
            <a:pathLst>
              <a:path extrusionOk="0" h="351154" w="309879">
                <a:moveTo>
                  <a:pt x="309744" y="0"/>
                </a:moveTo>
                <a:lnTo>
                  <a:pt x="309744" y="175396"/>
                </a:lnTo>
                <a:lnTo>
                  <a:pt x="0" y="175396"/>
                </a:lnTo>
                <a:lnTo>
                  <a:pt x="0" y="350792"/>
                </a:lnTo>
              </a:path>
            </a:pathLst>
          </a:custGeom>
          <a:noFill/>
          <a:ln cap="flat" cmpd="sng" w="95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64" name="Google Shape;3764;p132"/>
          <p:cNvSpPr txBox="1"/>
          <p:nvPr/>
        </p:nvSpPr>
        <p:spPr>
          <a:xfrm>
            <a:off x="5981988" y="5253228"/>
            <a:ext cx="11430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
        <p:nvSpPr>
          <p:cNvPr id="3765" name="Google Shape;3765;p132"/>
          <p:cNvSpPr/>
          <p:nvPr/>
        </p:nvSpPr>
        <p:spPr>
          <a:xfrm>
            <a:off x="6310552" y="4993053"/>
            <a:ext cx="76200" cy="66040"/>
          </a:xfrm>
          <a:custGeom>
            <a:rect b="b" l="l" r="r" t="t"/>
            <a:pathLst>
              <a:path extrusionOk="0" h="66039" w="76200">
                <a:moveTo>
                  <a:pt x="76200" y="0"/>
                </a:moveTo>
                <a:lnTo>
                  <a:pt x="0" y="0"/>
                </a:lnTo>
                <a:lnTo>
                  <a:pt x="38100" y="65690"/>
                </a:lnTo>
                <a:lnTo>
                  <a:pt x="76200" y="0"/>
                </a:lnTo>
                <a:close/>
              </a:path>
            </a:pathLst>
          </a:custGeom>
          <a:solidFill>
            <a:srgbClr val="7F7F7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66" name="Google Shape;3766;p132"/>
          <p:cNvSpPr/>
          <p:nvPr/>
        </p:nvSpPr>
        <p:spPr>
          <a:xfrm>
            <a:off x="6784648" y="4998995"/>
            <a:ext cx="76200" cy="66040"/>
          </a:xfrm>
          <a:custGeom>
            <a:rect b="b" l="l" r="r" t="t"/>
            <a:pathLst>
              <a:path extrusionOk="0" h="66039" w="76200">
                <a:moveTo>
                  <a:pt x="76200" y="0"/>
                </a:moveTo>
                <a:lnTo>
                  <a:pt x="0" y="0"/>
                </a:lnTo>
                <a:lnTo>
                  <a:pt x="38100" y="65690"/>
                </a:lnTo>
                <a:lnTo>
                  <a:pt x="76200" y="0"/>
                </a:lnTo>
                <a:close/>
              </a:path>
            </a:pathLst>
          </a:custGeom>
          <a:solidFill>
            <a:srgbClr val="7F7F7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767" name="Google Shape;3767;p132"/>
          <p:cNvGrpSpPr/>
          <p:nvPr/>
        </p:nvGrpSpPr>
        <p:grpSpPr>
          <a:xfrm>
            <a:off x="402336" y="4169664"/>
            <a:ext cx="2512062" cy="2221990"/>
            <a:chOff x="402336" y="4169664"/>
            <a:chExt cx="2512062" cy="2221990"/>
          </a:xfrm>
        </p:grpSpPr>
        <p:pic>
          <p:nvPicPr>
            <p:cNvPr id="3768" name="Google Shape;3768;p132"/>
            <p:cNvPicPr preferRelativeResize="0"/>
            <p:nvPr/>
          </p:nvPicPr>
          <p:blipFill rotWithShape="1">
            <a:blip r:embed="rId13">
              <a:alphaModFix/>
            </a:blip>
            <a:srcRect b="0" l="0" r="0" t="0"/>
            <a:stretch/>
          </p:blipFill>
          <p:spPr>
            <a:xfrm>
              <a:off x="2179319" y="4169664"/>
              <a:ext cx="573024" cy="292607"/>
            </a:xfrm>
            <a:prstGeom prst="rect">
              <a:avLst/>
            </a:prstGeom>
            <a:noFill/>
            <a:ln>
              <a:noFill/>
            </a:ln>
          </p:spPr>
        </p:pic>
        <p:sp>
          <p:nvSpPr>
            <p:cNvPr id="3769" name="Google Shape;3769;p132"/>
            <p:cNvSpPr/>
            <p:nvPr/>
          </p:nvSpPr>
          <p:spPr>
            <a:xfrm>
              <a:off x="2218143" y="4206431"/>
              <a:ext cx="441325" cy="163830"/>
            </a:xfrm>
            <a:custGeom>
              <a:rect b="b" l="l" r="r" t="t"/>
              <a:pathLst>
                <a:path extrusionOk="0" h="163829" w="441325">
                  <a:moveTo>
                    <a:pt x="441263" y="0"/>
                  </a:moveTo>
                  <a:lnTo>
                    <a:pt x="0" y="0"/>
                  </a:lnTo>
                  <a:lnTo>
                    <a:pt x="0" y="163527"/>
                  </a:lnTo>
                  <a:lnTo>
                    <a:pt x="441263" y="163527"/>
                  </a:lnTo>
                  <a:lnTo>
                    <a:pt x="441263"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70" name="Google Shape;3770;p132"/>
            <p:cNvSpPr/>
            <p:nvPr/>
          </p:nvSpPr>
          <p:spPr>
            <a:xfrm>
              <a:off x="2671194" y="4240663"/>
              <a:ext cx="243204" cy="551815"/>
            </a:xfrm>
            <a:custGeom>
              <a:rect b="b" l="l" r="r" t="t"/>
              <a:pathLst>
                <a:path extrusionOk="0" h="551814" w="243205">
                  <a:moveTo>
                    <a:pt x="166825" y="469958"/>
                  </a:moveTo>
                  <a:lnTo>
                    <a:pt x="192104" y="551315"/>
                  </a:lnTo>
                  <a:lnTo>
                    <a:pt x="235983" y="490632"/>
                  </a:lnTo>
                  <a:lnTo>
                    <a:pt x="214915" y="490632"/>
                  </a:lnTo>
                  <a:lnTo>
                    <a:pt x="189826" y="486670"/>
                  </a:lnTo>
                  <a:lnTo>
                    <a:pt x="191820" y="474053"/>
                  </a:lnTo>
                  <a:lnTo>
                    <a:pt x="166825" y="469958"/>
                  </a:lnTo>
                  <a:close/>
                </a:path>
                <a:path extrusionOk="0" h="551814" w="243205">
                  <a:moveTo>
                    <a:pt x="191820" y="474053"/>
                  </a:moveTo>
                  <a:lnTo>
                    <a:pt x="189826" y="486670"/>
                  </a:lnTo>
                  <a:lnTo>
                    <a:pt x="214915" y="490632"/>
                  </a:lnTo>
                  <a:lnTo>
                    <a:pt x="216886" y="478160"/>
                  </a:lnTo>
                  <a:lnTo>
                    <a:pt x="191820" y="474053"/>
                  </a:lnTo>
                  <a:close/>
                </a:path>
                <a:path extrusionOk="0" h="551814" w="243205">
                  <a:moveTo>
                    <a:pt x="216886" y="478160"/>
                  </a:moveTo>
                  <a:lnTo>
                    <a:pt x="214915" y="490632"/>
                  </a:lnTo>
                  <a:lnTo>
                    <a:pt x="235983" y="490632"/>
                  </a:lnTo>
                  <a:lnTo>
                    <a:pt x="242023" y="482278"/>
                  </a:lnTo>
                  <a:lnTo>
                    <a:pt x="216886" y="478160"/>
                  </a:lnTo>
                  <a:close/>
                </a:path>
                <a:path extrusionOk="0" h="551814" w="243205">
                  <a:moveTo>
                    <a:pt x="225054" y="425959"/>
                  </a:moveTo>
                  <a:lnTo>
                    <a:pt x="199417" y="425959"/>
                  </a:lnTo>
                  <a:lnTo>
                    <a:pt x="191820" y="474053"/>
                  </a:lnTo>
                  <a:lnTo>
                    <a:pt x="216886" y="478160"/>
                  </a:lnTo>
                  <a:lnTo>
                    <a:pt x="224525" y="429798"/>
                  </a:lnTo>
                  <a:lnTo>
                    <a:pt x="225054" y="425959"/>
                  </a:lnTo>
                  <a:close/>
                </a:path>
                <a:path extrusionOk="0" h="551814" w="243205">
                  <a:moveTo>
                    <a:pt x="233110" y="366755"/>
                  </a:moveTo>
                  <a:lnTo>
                    <a:pt x="207570" y="366755"/>
                  </a:lnTo>
                  <a:lnTo>
                    <a:pt x="199398" y="426084"/>
                  </a:lnTo>
                  <a:lnTo>
                    <a:pt x="225054" y="425959"/>
                  </a:lnTo>
                  <a:lnTo>
                    <a:pt x="232757" y="370033"/>
                  </a:lnTo>
                  <a:lnTo>
                    <a:pt x="233110" y="366755"/>
                  </a:lnTo>
                  <a:close/>
                </a:path>
                <a:path extrusionOk="0" h="551814" w="243205">
                  <a:moveTo>
                    <a:pt x="239089" y="310361"/>
                  </a:moveTo>
                  <a:lnTo>
                    <a:pt x="213622" y="310361"/>
                  </a:lnTo>
                  <a:lnTo>
                    <a:pt x="207540" y="366973"/>
                  </a:lnTo>
                  <a:lnTo>
                    <a:pt x="207570" y="366755"/>
                  </a:lnTo>
                  <a:lnTo>
                    <a:pt x="233110" y="366755"/>
                  </a:lnTo>
                  <a:lnTo>
                    <a:pt x="238899" y="312875"/>
                  </a:lnTo>
                  <a:lnTo>
                    <a:pt x="239089" y="310361"/>
                  </a:lnTo>
                  <a:close/>
                </a:path>
                <a:path extrusionOk="0" h="551814" w="243205">
                  <a:moveTo>
                    <a:pt x="241060" y="283660"/>
                  </a:moveTo>
                  <a:lnTo>
                    <a:pt x="215635" y="283660"/>
                  </a:lnTo>
                  <a:lnTo>
                    <a:pt x="213604" y="310528"/>
                  </a:lnTo>
                  <a:lnTo>
                    <a:pt x="213622" y="310361"/>
                  </a:lnTo>
                  <a:lnTo>
                    <a:pt x="239089" y="310361"/>
                  </a:lnTo>
                  <a:lnTo>
                    <a:pt x="240976" y="285404"/>
                  </a:lnTo>
                  <a:lnTo>
                    <a:pt x="241060" y="283660"/>
                  </a:lnTo>
                  <a:close/>
                </a:path>
                <a:path extrusionOk="0" h="551814" w="243205">
                  <a:moveTo>
                    <a:pt x="242276" y="257909"/>
                  </a:moveTo>
                  <a:lnTo>
                    <a:pt x="216880" y="257909"/>
                  </a:lnTo>
                  <a:lnTo>
                    <a:pt x="215622" y="283843"/>
                  </a:lnTo>
                  <a:lnTo>
                    <a:pt x="215635" y="283660"/>
                  </a:lnTo>
                  <a:lnTo>
                    <a:pt x="241060" y="283660"/>
                  </a:lnTo>
                  <a:lnTo>
                    <a:pt x="242260" y="258932"/>
                  </a:lnTo>
                  <a:lnTo>
                    <a:pt x="242276" y="257909"/>
                  </a:lnTo>
                  <a:close/>
                </a:path>
                <a:path extrusionOk="0" h="551814" w="243205">
                  <a:moveTo>
                    <a:pt x="242659" y="233347"/>
                  </a:moveTo>
                  <a:lnTo>
                    <a:pt x="217262" y="233347"/>
                  </a:lnTo>
                  <a:lnTo>
                    <a:pt x="216869" y="258135"/>
                  </a:lnTo>
                  <a:lnTo>
                    <a:pt x="216880" y="257909"/>
                  </a:lnTo>
                  <a:lnTo>
                    <a:pt x="242276" y="257909"/>
                  </a:lnTo>
                  <a:lnTo>
                    <a:pt x="242659" y="233347"/>
                  </a:lnTo>
                  <a:close/>
                </a:path>
                <a:path extrusionOk="0" h="551814" w="243205">
                  <a:moveTo>
                    <a:pt x="242110" y="210102"/>
                  </a:moveTo>
                  <a:lnTo>
                    <a:pt x="216702" y="210102"/>
                  </a:lnTo>
                  <a:lnTo>
                    <a:pt x="216731" y="210709"/>
                  </a:lnTo>
                  <a:lnTo>
                    <a:pt x="217258" y="233615"/>
                  </a:lnTo>
                  <a:lnTo>
                    <a:pt x="217262" y="233347"/>
                  </a:lnTo>
                  <a:lnTo>
                    <a:pt x="242659" y="233347"/>
                  </a:lnTo>
                  <a:lnTo>
                    <a:pt x="242110" y="210102"/>
                  </a:lnTo>
                  <a:close/>
                </a:path>
                <a:path extrusionOk="0" h="551814" w="243205">
                  <a:moveTo>
                    <a:pt x="216709" y="210400"/>
                  </a:moveTo>
                  <a:lnTo>
                    <a:pt x="216716" y="210709"/>
                  </a:lnTo>
                  <a:lnTo>
                    <a:pt x="216709" y="210400"/>
                  </a:lnTo>
                  <a:close/>
                </a:path>
                <a:path extrusionOk="0" h="551814" w="243205">
                  <a:moveTo>
                    <a:pt x="240590" y="188304"/>
                  </a:moveTo>
                  <a:lnTo>
                    <a:pt x="215125" y="188304"/>
                  </a:lnTo>
                  <a:lnTo>
                    <a:pt x="215200" y="189040"/>
                  </a:lnTo>
                  <a:lnTo>
                    <a:pt x="216709" y="210400"/>
                  </a:lnTo>
                  <a:lnTo>
                    <a:pt x="216702" y="210102"/>
                  </a:lnTo>
                  <a:lnTo>
                    <a:pt x="242110" y="210102"/>
                  </a:lnTo>
                  <a:lnTo>
                    <a:pt x="242088" y="209196"/>
                  </a:lnTo>
                  <a:lnTo>
                    <a:pt x="240590" y="188304"/>
                  </a:lnTo>
                  <a:close/>
                </a:path>
                <a:path extrusionOk="0" h="551814" w="243205">
                  <a:moveTo>
                    <a:pt x="215151" y="188665"/>
                  </a:moveTo>
                  <a:lnTo>
                    <a:pt x="215178" y="189040"/>
                  </a:lnTo>
                  <a:lnTo>
                    <a:pt x="215151" y="188665"/>
                  </a:lnTo>
                  <a:close/>
                </a:path>
                <a:path extrusionOk="0" h="551814" w="243205">
                  <a:moveTo>
                    <a:pt x="238077" y="168088"/>
                  </a:moveTo>
                  <a:lnTo>
                    <a:pt x="212462" y="168088"/>
                  </a:lnTo>
                  <a:lnTo>
                    <a:pt x="212611" y="168982"/>
                  </a:lnTo>
                  <a:lnTo>
                    <a:pt x="215151" y="188665"/>
                  </a:lnTo>
                  <a:lnTo>
                    <a:pt x="215125" y="188304"/>
                  </a:lnTo>
                  <a:lnTo>
                    <a:pt x="240590" y="188304"/>
                  </a:lnTo>
                  <a:lnTo>
                    <a:pt x="240433" y="186118"/>
                  </a:lnTo>
                  <a:lnTo>
                    <a:pt x="238077" y="168088"/>
                  </a:lnTo>
                  <a:close/>
                </a:path>
                <a:path extrusionOk="0" h="551814" w="243205">
                  <a:moveTo>
                    <a:pt x="212520" y="168532"/>
                  </a:moveTo>
                  <a:lnTo>
                    <a:pt x="212578" y="168982"/>
                  </a:lnTo>
                  <a:lnTo>
                    <a:pt x="212520" y="168532"/>
                  </a:lnTo>
                  <a:close/>
                </a:path>
                <a:path extrusionOk="0" h="551814" w="243205">
                  <a:moveTo>
                    <a:pt x="212462" y="168088"/>
                  </a:moveTo>
                  <a:lnTo>
                    <a:pt x="212520" y="168532"/>
                  </a:lnTo>
                  <a:lnTo>
                    <a:pt x="212611" y="168982"/>
                  </a:lnTo>
                  <a:lnTo>
                    <a:pt x="212462" y="168088"/>
                  </a:lnTo>
                  <a:close/>
                </a:path>
                <a:path extrusionOk="0" h="551814" w="243205">
                  <a:moveTo>
                    <a:pt x="234579" y="149593"/>
                  </a:moveTo>
                  <a:lnTo>
                    <a:pt x="208655" y="149593"/>
                  </a:lnTo>
                  <a:lnTo>
                    <a:pt x="208925" y="150671"/>
                  </a:lnTo>
                  <a:lnTo>
                    <a:pt x="212520" y="168532"/>
                  </a:lnTo>
                  <a:lnTo>
                    <a:pt x="212462" y="168088"/>
                  </a:lnTo>
                  <a:lnTo>
                    <a:pt x="238077" y="168088"/>
                  </a:lnTo>
                  <a:lnTo>
                    <a:pt x="237589" y="164348"/>
                  </a:lnTo>
                  <a:lnTo>
                    <a:pt x="234579" y="149593"/>
                  </a:lnTo>
                  <a:close/>
                </a:path>
                <a:path extrusionOk="0" h="551814" w="243205">
                  <a:moveTo>
                    <a:pt x="208767" y="150142"/>
                  </a:moveTo>
                  <a:lnTo>
                    <a:pt x="208875" y="150671"/>
                  </a:lnTo>
                  <a:lnTo>
                    <a:pt x="208767" y="150142"/>
                  </a:lnTo>
                  <a:close/>
                </a:path>
                <a:path extrusionOk="0" h="551814" w="243205">
                  <a:moveTo>
                    <a:pt x="208655" y="149593"/>
                  </a:moveTo>
                  <a:lnTo>
                    <a:pt x="208767" y="150142"/>
                  </a:lnTo>
                  <a:lnTo>
                    <a:pt x="208925" y="150671"/>
                  </a:lnTo>
                  <a:lnTo>
                    <a:pt x="208655" y="149593"/>
                  </a:lnTo>
                  <a:close/>
                </a:path>
                <a:path extrusionOk="0" h="551814" w="243205">
                  <a:moveTo>
                    <a:pt x="230160" y="132958"/>
                  </a:moveTo>
                  <a:lnTo>
                    <a:pt x="203663" y="132958"/>
                  </a:lnTo>
                  <a:lnTo>
                    <a:pt x="204108" y="134211"/>
                  </a:lnTo>
                  <a:lnTo>
                    <a:pt x="208767" y="150142"/>
                  </a:lnTo>
                  <a:lnTo>
                    <a:pt x="208655" y="149593"/>
                  </a:lnTo>
                  <a:lnTo>
                    <a:pt x="234579" y="149593"/>
                  </a:lnTo>
                  <a:lnTo>
                    <a:pt x="233432" y="143971"/>
                  </a:lnTo>
                  <a:lnTo>
                    <a:pt x="230160" y="132958"/>
                  </a:lnTo>
                  <a:close/>
                </a:path>
                <a:path extrusionOk="0" h="551814" w="243205">
                  <a:moveTo>
                    <a:pt x="203852" y="133596"/>
                  </a:moveTo>
                  <a:lnTo>
                    <a:pt x="204035" y="134211"/>
                  </a:lnTo>
                  <a:lnTo>
                    <a:pt x="203852" y="133596"/>
                  </a:lnTo>
                  <a:close/>
                </a:path>
                <a:path extrusionOk="0" h="551814" w="243205">
                  <a:moveTo>
                    <a:pt x="203663" y="132958"/>
                  </a:moveTo>
                  <a:lnTo>
                    <a:pt x="203852" y="133596"/>
                  </a:lnTo>
                  <a:lnTo>
                    <a:pt x="204108" y="134211"/>
                  </a:lnTo>
                  <a:lnTo>
                    <a:pt x="203663" y="132958"/>
                  </a:lnTo>
                  <a:close/>
                </a:path>
                <a:path extrusionOk="0" h="551814" w="243205">
                  <a:moveTo>
                    <a:pt x="224984" y="118250"/>
                  </a:moveTo>
                  <a:lnTo>
                    <a:pt x="197483" y="118250"/>
                  </a:lnTo>
                  <a:lnTo>
                    <a:pt x="198109" y="119546"/>
                  </a:lnTo>
                  <a:lnTo>
                    <a:pt x="203852" y="133596"/>
                  </a:lnTo>
                  <a:lnTo>
                    <a:pt x="203663" y="132958"/>
                  </a:lnTo>
                  <a:lnTo>
                    <a:pt x="230160" y="132958"/>
                  </a:lnTo>
                  <a:lnTo>
                    <a:pt x="227822" y="125088"/>
                  </a:lnTo>
                  <a:lnTo>
                    <a:pt x="224984" y="118250"/>
                  </a:lnTo>
                  <a:close/>
                </a:path>
                <a:path extrusionOk="0" h="551814" w="243205">
                  <a:moveTo>
                    <a:pt x="197759" y="118915"/>
                  </a:moveTo>
                  <a:lnTo>
                    <a:pt x="198021" y="119546"/>
                  </a:lnTo>
                  <a:lnTo>
                    <a:pt x="197759" y="118915"/>
                  </a:lnTo>
                  <a:close/>
                </a:path>
                <a:path extrusionOk="0" h="551814" w="243205">
                  <a:moveTo>
                    <a:pt x="197483" y="118250"/>
                  </a:moveTo>
                  <a:lnTo>
                    <a:pt x="197759" y="118915"/>
                  </a:lnTo>
                  <a:lnTo>
                    <a:pt x="198109" y="119546"/>
                  </a:lnTo>
                  <a:lnTo>
                    <a:pt x="197483" y="118250"/>
                  </a:lnTo>
                  <a:close/>
                </a:path>
                <a:path extrusionOk="0" h="551814" w="243205">
                  <a:moveTo>
                    <a:pt x="219230" y="105261"/>
                  </a:moveTo>
                  <a:lnTo>
                    <a:pt x="190178" y="105261"/>
                  </a:lnTo>
                  <a:lnTo>
                    <a:pt x="190972" y="106512"/>
                  </a:lnTo>
                  <a:lnTo>
                    <a:pt x="197759" y="118915"/>
                  </a:lnTo>
                  <a:lnTo>
                    <a:pt x="197483" y="118250"/>
                  </a:lnTo>
                  <a:lnTo>
                    <a:pt x="224984" y="118250"/>
                  </a:lnTo>
                  <a:lnTo>
                    <a:pt x="220666" y="107847"/>
                  </a:lnTo>
                  <a:lnTo>
                    <a:pt x="219230" y="105261"/>
                  </a:lnTo>
                  <a:close/>
                </a:path>
                <a:path extrusionOk="0" h="551814" w="243205">
                  <a:moveTo>
                    <a:pt x="190537" y="105907"/>
                  </a:moveTo>
                  <a:lnTo>
                    <a:pt x="190873" y="106512"/>
                  </a:lnTo>
                  <a:lnTo>
                    <a:pt x="190537" y="105907"/>
                  </a:lnTo>
                  <a:close/>
                </a:path>
                <a:path extrusionOk="0" h="551814" w="243205">
                  <a:moveTo>
                    <a:pt x="190178" y="105261"/>
                  </a:moveTo>
                  <a:lnTo>
                    <a:pt x="190537" y="105907"/>
                  </a:lnTo>
                  <a:lnTo>
                    <a:pt x="190972" y="106512"/>
                  </a:lnTo>
                  <a:lnTo>
                    <a:pt x="190178" y="105261"/>
                  </a:lnTo>
                  <a:close/>
                </a:path>
                <a:path extrusionOk="0" h="551814" w="243205">
                  <a:moveTo>
                    <a:pt x="212864" y="93793"/>
                  </a:moveTo>
                  <a:lnTo>
                    <a:pt x="181823" y="93793"/>
                  </a:lnTo>
                  <a:lnTo>
                    <a:pt x="182751" y="94937"/>
                  </a:lnTo>
                  <a:lnTo>
                    <a:pt x="190537" y="105907"/>
                  </a:lnTo>
                  <a:lnTo>
                    <a:pt x="190178" y="105261"/>
                  </a:lnTo>
                  <a:lnTo>
                    <a:pt x="219230" y="105261"/>
                  </a:lnTo>
                  <a:lnTo>
                    <a:pt x="212864" y="93793"/>
                  </a:lnTo>
                  <a:close/>
                </a:path>
                <a:path extrusionOk="0" h="551814" w="243205">
                  <a:moveTo>
                    <a:pt x="182254" y="94392"/>
                  </a:moveTo>
                  <a:lnTo>
                    <a:pt x="182646" y="94937"/>
                  </a:lnTo>
                  <a:lnTo>
                    <a:pt x="182254" y="94392"/>
                  </a:lnTo>
                  <a:close/>
                </a:path>
                <a:path extrusionOk="0" h="551814" w="243205">
                  <a:moveTo>
                    <a:pt x="181823" y="93793"/>
                  </a:moveTo>
                  <a:lnTo>
                    <a:pt x="182254" y="94392"/>
                  </a:lnTo>
                  <a:lnTo>
                    <a:pt x="182751" y="94937"/>
                  </a:lnTo>
                  <a:lnTo>
                    <a:pt x="181823" y="93793"/>
                  </a:lnTo>
                  <a:close/>
                </a:path>
                <a:path extrusionOk="0" h="551814" w="243205">
                  <a:moveTo>
                    <a:pt x="205830" y="83670"/>
                  </a:moveTo>
                  <a:lnTo>
                    <a:pt x="172472" y="83670"/>
                  </a:lnTo>
                  <a:lnTo>
                    <a:pt x="173483" y="84660"/>
                  </a:lnTo>
                  <a:lnTo>
                    <a:pt x="182254" y="94392"/>
                  </a:lnTo>
                  <a:lnTo>
                    <a:pt x="181823" y="93793"/>
                  </a:lnTo>
                  <a:lnTo>
                    <a:pt x="212864" y="93793"/>
                  </a:lnTo>
                  <a:lnTo>
                    <a:pt x="212026" y="92284"/>
                  </a:lnTo>
                  <a:lnTo>
                    <a:pt x="205830" y="83670"/>
                  </a:lnTo>
                  <a:close/>
                </a:path>
                <a:path extrusionOk="0" h="551814" w="243205">
                  <a:moveTo>
                    <a:pt x="172948" y="84192"/>
                  </a:moveTo>
                  <a:lnTo>
                    <a:pt x="173376" y="84660"/>
                  </a:lnTo>
                  <a:lnTo>
                    <a:pt x="172948" y="84192"/>
                  </a:lnTo>
                  <a:close/>
                </a:path>
                <a:path extrusionOk="0" h="551814" w="243205">
                  <a:moveTo>
                    <a:pt x="172472" y="83670"/>
                  </a:moveTo>
                  <a:lnTo>
                    <a:pt x="172948" y="84192"/>
                  </a:lnTo>
                  <a:lnTo>
                    <a:pt x="173483" y="84660"/>
                  </a:lnTo>
                  <a:lnTo>
                    <a:pt x="172472" y="83670"/>
                  </a:lnTo>
                  <a:close/>
                </a:path>
                <a:path extrusionOk="0" h="551814" w="243205">
                  <a:moveTo>
                    <a:pt x="198703" y="74735"/>
                  </a:moveTo>
                  <a:lnTo>
                    <a:pt x="162158" y="74735"/>
                  </a:lnTo>
                  <a:lnTo>
                    <a:pt x="163189" y="75549"/>
                  </a:lnTo>
                  <a:lnTo>
                    <a:pt x="172948" y="84192"/>
                  </a:lnTo>
                  <a:lnTo>
                    <a:pt x="172472" y="83670"/>
                  </a:lnTo>
                  <a:lnTo>
                    <a:pt x="205830" y="83670"/>
                  </a:lnTo>
                  <a:lnTo>
                    <a:pt x="202012" y="78362"/>
                  </a:lnTo>
                  <a:lnTo>
                    <a:pt x="198703" y="74735"/>
                  </a:lnTo>
                  <a:close/>
                </a:path>
                <a:path extrusionOk="0" h="551814" w="243205">
                  <a:moveTo>
                    <a:pt x="162656" y="75172"/>
                  </a:moveTo>
                  <a:lnTo>
                    <a:pt x="163087" y="75549"/>
                  </a:lnTo>
                  <a:lnTo>
                    <a:pt x="162656" y="75172"/>
                  </a:lnTo>
                  <a:close/>
                </a:path>
                <a:path extrusionOk="0" h="551814" w="243205">
                  <a:moveTo>
                    <a:pt x="162158" y="74735"/>
                  </a:moveTo>
                  <a:lnTo>
                    <a:pt x="162656" y="75172"/>
                  </a:lnTo>
                  <a:lnTo>
                    <a:pt x="163189" y="75549"/>
                  </a:lnTo>
                  <a:lnTo>
                    <a:pt x="162158" y="74735"/>
                  </a:lnTo>
                  <a:close/>
                </a:path>
                <a:path extrusionOk="0" h="551814" w="243205">
                  <a:moveTo>
                    <a:pt x="191510" y="66852"/>
                  </a:moveTo>
                  <a:lnTo>
                    <a:pt x="150907" y="66852"/>
                  </a:lnTo>
                  <a:lnTo>
                    <a:pt x="151905" y="67491"/>
                  </a:lnTo>
                  <a:lnTo>
                    <a:pt x="162656" y="75172"/>
                  </a:lnTo>
                  <a:lnTo>
                    <a:pt x="162158" y="74735"/>
                  </a:lnTo>
                  <a:lnTo>
                    <a:pt x="198703" y="74735"/>
                  </a:lnTo>
                  <a:lnTo>
                    <a:pt x="191510" y="66852"/>
                  </a:lnTo>
                  <a:close/>
                </a:path>
                <a:path extrusionOk="0" h="551814" w="243205">
                  <a:moveTo>
                    <a:pt x="151390" y="67194"/>
                  </a:moveTo>
                  <a:lnTo>
                    <a:pt x="151809" y="67491"/>
                  </a:lnTo>
                  <a:lnTo>
                    <a:pt x="151390" y="67194"/>
                  </a:lnTo>
                  <a:close/>
                </a:path>
                <a:path extrusionOk="0" h="551814" w="243205">
                  <a:moveTo>
                    <a:pt x="150907" y="66852"/>
                  </a:moveTo>
                  <a:lnTo>
                    <a:pt x="151390" y="67194"/>
                  </a:lnTo>
                  <a:lnTo>
                    <a:pt x="151905" y="67491"/>
                  </a:lnTo>
                  <a:lnTo>
                    <a:pt x="150907" y="66852"/>
                  </a:lnTo>
                  <a:close/>
                </a:path>
                <a:path extrusionOk="0" h="551814" w="243205">
                  <a:moveTo>
                    <a:pt x="183782" y="59913"/>
                  </a:moveTo>
                  <a:lnTo>
                    <a:pt x="138753" y="59913"/>
                  </a:lnTo>
                  <a:lnTo>
                    <a:pt x="139677" y="60396"/>
                  </a:lnTo>
                  <a:lnTo>
                    <a:pt x="151390" y="67194"/>
                  </a:lnTo>
                  <a:lnTo>
                    <a:pt x="150907" y="66852"/>
                  </a:lnTo>
                  <a:lnTo>
                    <a:pt x="191510" y="66852"/>
                  </a:lnTo>
                  <a:lnTo>
                    <a:pt x="190757" y="66027"/>
                  </a:lnTo>
                  <a:lnTo>
                    <a:pt x="183782" y="59913"/>
                  </a:lnTo>
                  <a:close/>
                </a:path>
                <a:path extrusionOk="0" h="551814" w="243205">
                  <a:moveTo>
                    <a:pt x="139204" y="60173"/>
                  </a:moveTo>
                  <a:lnTo>
                    <a:pt x="139591" y="60396"/>
                  </a:lnTo>
                  <a:lnTo>
                    <a:pt x="139204" y="60173"/>
                  </a:lnTo>
                  <a:close/>
                </a:path>
                <a:path extrusionOk="0" h="551814" w="243205">
                  <a:moveTo>
                    <a:pt x="138753" y="59913"/>
                  </a:moveTo>
                  <a:lnTo>
                    <a:pt x="139204" y="60173"/>
                  </a:lnTo>
                  <a:lnTo>
                    <a:pt x="139677" y="60396"/>
                  </a:lnTo>
                  <a:lnTo>
                    <a:pt x="138753" y="59913"/>
                  </a:lnTo>
                  <a:close/>
                </a:path>
                <a:path extrusionOk="0" h="551814" w="243205">
                  <a:moveTo>
                    <a:pt x="126325" y="54098"/>
                  </a:moveTo>
                  <a:lnTo>
                    <a:pt x="139204" y="60173"/>
                  </a:lnTo>
                  <a:lnTo>
                    <a:pt x="138753" y="59913"/>
                  </a:lnTo>
                  <a:lnTo>
                    <a:pt x="183782" y="59913"/>
                  </a:lnTo>
                  <a:lnTo>
                    <a:pt x="178405" y="55200"/>
                  </a:lnTo>
                  <a:lnTo>
                    <a:pt x="177146" y="54309"/>
                  </a:lnTo>
                  <a:lnTo>
                    <a:pt x="126921" y="54309"/>
                  </a:lnTo>
                  <a:lnTo>
                    <a:pt x="126325" y="54098"/>
                  </a:lnTo>
                  <a:close/>
                </a:path>
                <a:path extrusionOk="0" h="551814" w="243205">
                  <a:moveTo>
                    <a:pt x="125741" y="53822"/>
                  </a:moveTo>
                  <a:lnTo>
                    <a:pt x="126325" y="54098"/>
                  </a:lnTo>
                  <a:lnTo>
                    <a:pt x="126921" y="54309"/>
                  </a:lnTo>
                  <a:lnTo>
                    <a:pt x="125741" y="53822"/>
                  </a:lnTo>
                  <a:close/>
                </a:path>
                <a:path extrusionOk="0" h="551814" w="243205">
                  <a:moveTo>
                    <a:pt x="176459" y="53822"/>
                  </a:moveTo>
                  <a:lnTo>
                    <a:pt x="125741" y="53822"/>
                  </a:lnTo>
                  <a:lnTo>
                    <a:pt x="126921" y="54309"/>
                  </a:lnTo>
                  <a:lnTo>
                    <a:pt x="177146" y="54309"/>
                  </a:lnTo>
                  <a:lnTo>
                    <a:pt x="176459" y="53822"/>
                  </a:lnTo>
                  <a:close/>
                </a:path>
                <a:path extrusionOk="0" h="551814" w="243205">
                  <a:moveTo>
                    <a:pt x="97628" y="43938"/>
                  </a:moveTo>
                  <a:lnTo>
                    <a:pt x="126325" y="54098"/>
                  </a:lnTo>
                  <a:lnTo>
                    <a:pt x="125741" y="53822"/>
                  </a:lnTo>
                  <a:lnTo>
                    <a:pt x="176459" y="53822"/>
                  </a:lnTo>
                  <a:lnTo>
                    <a:pt x="165102" y="45780"/>
                  </a:lnTo>
                  <a:lnTo>
                    <a:pt x="162169" y="44090"/>
                  </a:lnTo>
                  <a:lnTo>
                    <a:pt x="98242" y="44090"/>
                  </a:lnTo>
                  <a:lnTo>
                    <a:pt x="97628" y="43938"/>
                  </a:lnTo>
                  <a:close/>
                </a:path>
                <a:path extrusionOk="0" h="551814" w="243205">
                  <a:moveTo>
                    <a:pt x="97048" y="43733"/>
                  </a:moveTo>
                  <a:lnTo>
                    <a:pt x="97628" y="43938"/>
                  </a:lnTo>
                  <a:lnTo>
                    <a:pt x="98242" y="44090"/>
                  </a:lnTo>
                  <a:lnTo>
                    <a:pt x="97048" y="43733"/>
                  </a:lnTo>
                  <a:close/>
                </a:path>
                <a:path extrusionOk="0" h="551814" w="243205">
                  <a:moveTo>
                    <a:pt x="161549" y="43733"/>
                  </a:moveTo>
                  <a:lnTo>
                    <a:pt x="97048" y="43733"/>
                  </a:lnTo>
                  <a:lnTo>
                    <a:pt x="98242" y="44090"/>
                  </a:lnTo>
                  <a:lnTo>
                    <a:pt x="162169" y="44090"/>
                  </a:lnTo>
                  <a:lnTo>
                    <a:pt x="161549" y="43733"/>
                  </a:lnTo>
                  <a:close/>
                </a:path>
                <a:path extrusionOk="0" h="551814" w="243205">
                  <a:moveTo>
                    <a:pt x="147917" y="36198"/>
                  </a:moveTo>
                  <a:lnTo>
                    <a:pt x="66281" y="36198"/>
                  </a:lnTo>
                  <a:lnTo>
                    <a:pt x="67039" y="36361"/>
                  </a:lnTo>
                  <a:lnTo>
                    <a:pt x="97628" y="43938"/>
                  </a:lnTo>
                  <a:lnTo>
                    <a:pt x="97048" y="43733"/>
                  </a:lnTo>
                  <a:lnTo>
                    <a:pt x="161549" y="43733"/>
                  </a:lnTo>
                  <a:lnTo>
                    <a:pt x="150983" y="37645"/>
                  </a:lnTo>
                  <a:lnTo>
                    <a:pt x="147917" y="36198"/>
                  </a:lnTo>
                  <a:close/>
                </a:path>
                <a:path extrusionOk="0" h="551814" w="243205">
                  <a:moveTo>
                    <a:pt x="66653" y="36290"/>
                  </a:moveTo>
                  <a:lnTo>
                    <a:pt x="66939" y="36361"/>
                  </a:lnTo>
                  <a:lnTo>
                    <a:pt x="66653" y="36290"/>
                  </a:lnTo>
                  <a:close/>
                </a:path>
                <a:path extrusionOk="0" h="551814" w="243205">
                  <a:moveTo>
                    <a:pt x="135092" y="30256"/>
                  </a:moveTo>
                  <a:lnTo>
                    <a:pt x="33685" y="30256"/>
                  </a:lnTo>
                  <a:lnTo>
                    <a:pt x="34051" y="30317"/>
                  </a:lnTo>
                  <a:lnTo>
                    <a:pt x="66653" y="36290"/>
                  </a:lnTo>
                  <a:lnTo>
                    <a:pt x="66281" y="36198"/>
                  </a:lnTo>
                  <a:lnTo>
                    <a:pt x="147917" y="36198"/>
                  </a:lnTo>
                  <a:lnTo>
                    <a:pt x="136000" y="30577"/>
                  </a:lnTo>
                  <a:lnTo>
                    <a:pt x="135092" y="30256"/>
                  </a:lnTo>
                  <a:close/>
                </a:path>
                <a:path extrusionOk="0" h="551814" w="243205">
                  <a:moveTo>
                    <a:pt x="33851" y="30286"/>
                  </a:moveTo>
                  <a:lnTo>
                    <a:pt x="34018" y="30317"/>
                  </a:lnTo>
                  <a:lnTo>
                    <a:pt x="33851" y="30286"/>
                  </a:lnTo>
                  <a:close/>
                </a:path>
                <a:path extrusionOk="0" h="551814" w="243205">
                  <a:moveTo>
                    <a:pt x="3841" y="0"/>
                  </a:moveTo>
                  <a:lnTo>
                    <a:pt x="0" y="25107"/>
                  </a:lnTo>
                  <a:lnTo>
                    <a:pt x="33851" y="30286"/>
                  </a:lnTo>
                  <a:lnTo>
                    <a:pt x="33685" y="30256"/>
                  </a:lnTo>
                  <a:lnTo>
                    <a:pt x="135092" y="30256"/>
                  </a:lnTo>
                  <a:lnTo>
                    <a:pt x="104937" y="19580"/>
                  </a:lnTo>
                  <a:lnTo>
                    <a:pt x="71993" y="11446"/>
                  </a:lnTo>
                  <a:lnTo>
                    <a:pt x="38075" y="5238"/>
                  </a:lnTo>
                  <a:lnTo>
                    <a:pt x="3841"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771" name="Google Shape;3771;p132"/>
            <p:cNvPicPr preferRelativeResize="0"/>
            <p:nvPr/>
          </p:nvPicPr>
          <p:blipFill rotWithShape="1">
            <a:blip r:embed="rId14">
              <a:alphaModFix/>
            </a:blip>
            <a:srcRect b="0" l="0" r="0" t="0"/>
            <a:stretch/>
          </p:blipFill>
          <p:spPr>
            <a:xfrm>
              <a:off x="402336" y="5178551"/>
              <a:ext cx="2380488" cy="1213103"/>
            </a:xfrm>
            <a:prstGeom prst="rect">
              <a:avLst/>
            </a:prstGeom>
            <a:noFill/>
            <a:ln>
              <a:noFill/>
            </a:ln>
          </p:spPr>
        </p:pic>
        <p:pic>
          <p:nvPicPr>
            <p:cNvPr id="3772" name="Google Shape;3772;p132"/>
            <p:cNvPicPr preferRelativeResize="0"/>
            <p:nvPr/>
          </p:nvPicPr>
          <p:blipFill rotWithShape="1">
            <a:blip r:embed="rId15">
              <a:alphaModFix/>
            </a:blip>
            <a:srcRect b="0" l="0" r="0" t="0"/>
            <a:stretch/>
          </p:blipFill>
          <p:spPr>
            <a:xfrm>
              <a:off x="426691" y="5205354"/>
              <a:ext cx="2278179" cy="1106423"/>
            </a:xfrm>
            <a:prstGeom prst="rect">
              <a:avLst/>
            </a:prstGeom>
            <a:noFill/>
            <a:ln>
              <a:noFill/>
            </a:ln>
          </p:spPr>
        </p:pic>
      </p:grpSp>
      <p:sp>
        <p:nvSpPr>
          <p:cNvPr id="3773" name="Google Shape;3773;p132"/>
          <p:cNvSpPr txBox="1"/>
          <p:nvPr/>
        </p:nvSpPr>
        <p:spPr>
          <a:xfrm>
            <a:off x="424485" y="5192796"/>
            <a:ext cx="1311910" cy="246379"/>
          </a:xfrm>
          <a:prstGeom prst="rect">
            <a:avLst/>
          </a:prstGeom>
          <a:solidFill>
            <a:srgbClr val="404040">
              <a:alpha val="59607"/>
            </a:srgbClr>
          </a:solidFill>
          <a:ln>
            <a:noFill/>
          </a:ln>
        </p:spPr>
        <p:txBody>
          <a:bodyPr anchorCtr="0" anchor="t" bIns="0" lIns="0" spcFirstLastPara="1" rIns="0" wrap="square" tIns="36825">
            <a:spAutoFit/>
          </a:bodyPr>
          <a:lstStyle/>
          <a:p>
            <a:pPr indent="0" lvl="0" marL="91440" marR="0" rtl="0" algn="l">
              <a:lnSpc>
                <a:spcPct val="100000"/>
              </a:lnSpc>
              <a:spcBef>
                <a:spcPts val="0"/>
              </a:spcBef>
              <a:spcAft>
                <a:spcPts val="0"/>
              </a:spcAft>
              <a:buClr>
                <a:srgbClr val="FFFFFF"/>
              </a:buClr>
              <a:buSzPts val="950"/>
              <a:buFont typeface="Calibri"/>
              <a:buNone/>
            </a:pPr>
            <a:r>
              <a:rPr b="0" i="0" lang="en-US" sz="950" u="none" cap="none" strike="noStrike">
                <a:solidFill>
                  <a:srgbClr val="FFFFFF"/>
                </a:solidFill>
                <a:latin typeface="Calibri"/>
                <a:ea typeface="Calibri"/>
                <a:cs typeface="Calibri"/>
                <a:sym typeface="Calibri"/>
              </a:rPr>
              <a:t>Product Table</a:t>
            </a:r>
            <a:endParaRPr b="0" i="0" sz="950" u="none" cap="none" strike="noStrike">
              <a:solidFill>
                <a:srgbClr val="000000"/>
              </a:solidFill>
              <a:latin typeface="Calibri"/>
              <a:ea typeface="Calibri"/>
              <a:cs typeface="Calibri"/>
              <a:sym typeface="Calibri"/>
            </a:endParaRPr>
          </a:p>
        </p:txBody>
      </p:sp>
      <p:sp>
        <p:nvSpPr>
          <p:cNvPr id="3774" name="Google Shape;3774;p132"/>
          <p:cNvSpPr/>
          <p:nvPr/>
        </p:nvSpPr>
        <p:spPr>
          <a:xfrm>
            <a:off x="1113823" y="5485747"/>
            <a:ext cx="711835" cy="307975"/>
          </a:xfrm>
          <a:custGeom>
            <a:rect b="b" l="l" r="r" t="t"/>
            <a:pathLst>
              <a:path extrusionOk="0" h="307975" w="711835">
                <a:moveTo>
                  <a:pt x="711465" y="0"/>
                </a:moveTo>
                <a:lnTo>
                  <a:pt x="0" y="0"/>
                </a:lnTo>
                <a:lnTo>
                  <a:pt x="0" y="307776"/>
                </a:lnTo>
                <a:lnTo>
                  <a:pt x="711465" y="307776"/>
                </a:lnTo>
                <a:lnTo>
                  <a:pt x="711465" y="0"/>
                </a:lnTo>
                <a:close/>
              </a:path>
            </a:pathLst>
          </a:custGeom>
          <a:solidFill>
            <a:srgbClr val="FFFFFF">
              <a:alpha val="7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75" name="Google Shape;3775;p132"/>
          <p:cNvSpPr txBox="1"/>
          <p:nvPr/>
        </p:nvSpPr>
        <p:spPr>
          <a:xfrm>
            <a:off x="1113823" y="5506211"/>
            <a:ext cx="711835" cy="238760"/>
          </a:xfrm>
          <a:prstGeom prst="rect">
            <a:avLst/>
          </a:prstGeom>
          <a:noFill/>
          <a:ln>
            <a:noFill/>
          </a:ln>
        </p:spPr>
        <p:txBody>
          <a:bodyPr anchorCtr="0" anchor="t" bIns="0" lIns="0" spcFirstLastPara="1" rIns="0" wrap="square" tIns="12700">
            <a:spAutoFit/>
          </a:bodyPr>
          <a:lstStyle/>
          <a:p>
            <a:pPr indent="0" lvl="0" marL="159385" marR="0" rtl="0" algn="l">
              <a:lnSpc>
                <a:spcPct val="100000"/>
              </a:lnSpc>
              <a:spcBef>
                <a:spcPts val="0"/>
              </a:spcBef>
              <a:spcAft>
                <a:spcPts val="0"/>
              </a:spcAft>
              <a:buClr>
                <a:srgbClr val="E6AF00"/>
              </a:buClr>
              <a:buSzPts val="1400"/>
              <a:buFont typeface="Calibri"/>
              <a:buNone/>
            </a:pPr>
            <a:r>
              <a:rPr b="1" i="0" lang="en-US" sz="1400" u="none" cap="none" strike="noStrike">
                <a:solidFill>
                  <a:srgbClr val="E6AF00"/>
                </a:solidFill>
                <a:latin typeface="Calibri"/>
                <a:ea typeface="Calibri"/>
                <a:cs typeface="Calibri"/>
                <a:sym typeface="Calibri"/>
              </a:rPr>
              <a:t>Black</a:t>
            </a:r>
            <a:endParaRPr b="0" i="0" sz="1400" u="none" cap="none" strike="noStrike">
              <a:solidFill>
                <a:srgbClr val="000000"/>
              </a:solidFill>
              <a:latin typeface="Calibri"/>
              <a:ea typeface="Calibri"/>
              <a:cs typeface="Calibri"/>
              <a:sym typeface="Calibri"/>
            </a:endParaRPr>
          </a:p>
        </p:txBody>
      </p:sp>
      <p:pic>
        <p:nvPicPr>
          <p:cNvPr id="3776" name="Google Shape;3776;p132"/>
          <p:cNvPicPr preferRelativeResize="0"/>
          <p:nvPr/>
        </p:nvPicPr>
        <p:blipFill rotWithShape="1">
          <a:blip r:embed="rId16">
            <a:alphaModFix/>
          </a:blip>
          <a:srcRect b="0" l="0" r="0" t="0"/>
          <a:stretch/>
        </p:blipFill>
        <p:spPr>
          <a:xfrm>
            <a:off x="1266223" y="5761656"/>
            <a:ext cx="424876" cy="424876"/>
          </a:xfrm>
          <a:prstGeom prst="rect">
            <a:avLst/>
          </a:prstGeom>
          <a:noFill/>
          <a:ln>
            <a:noFill/>
          </a:ln>
        </p:spPr>
      </p:pic>
      <p:sp>
        <p:nvSpPr>
          <p:cNvPr id="3777" name="Google Shape;3777;p132"/>
          <p:cNvSpPr txBox="1"/>
          <p:nvPr>
            <p:ph type="title"/>
          </p:nvPr>
        </p:nvSpPr>
        <p:spPr>
          <a:xfrm>
            <a:off x="4243196" y="242315"/>
            <a:ext cx="370649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EXAMPLE</a:t>
            </a:r>
            <a:r>
              <a:rPr lang="en-US"/>
              <a:t>: CALCULATE</a:t>
            </a:r>
            <a:endParaRPr/>
          </a:p>
        </p:txBody>
      </p:sp>
      <p:pic>
        <p:nvPicPr>
          <p:cNvPr id="3778" name="Google Shape;3778;p132"/>
          <p:cNvPicPr preferRelativeResize="0"/>
          <p:nvPr/>
        </p:nvPicPr>
        <p:blipFill rotWithShape="1">
          <a:blip r:embed="rId17">
            <a:alphaModFix/>
          </a:blip>
          <a:srcRect b="0" l="0" r="0" t="0"/>
          <a:stretch/>
        </p:blipFill>
        <p:spPr>
          <a:xfrm>
            <a:off x="0" y="806332"/>
            <a:ext cx="12192000" cy="45720"/>
          </a:xfrm>
          <a:prstGeom prst="rect">
            <a:avLst/>
          </a:prstGeom>
          <a:noFill/>
          <a:ln>
            <a:noFill/>
          </a:ln>
        </p:spPr>
      </p:pic>
      <p:pic>
        <p:nvPicPr>
          <p:cNvPr id="3779" name="Google Shape;3779;p132"/>
          <p:cNvPicPr preferRelativeResize="0"/>
          <p:nvPr/>
        </p:nvPicPr>
        <p:blipFill rotWithShape="1">
          <a:blip r:embed="rId18">
            <a:alphaModFix/>
          </a:blip>
          <a:srcRect b="0" l="0" r="0" t="0"/>
          <a:stretch/>
        </p:blipFill>
        <p:spPr>
          <a:xfrm>
            <a:off x="2895600" y="1261872"/>
            <a:ext cx="1871472" cy="356615"/>
          </a:xfrm>
          <a:prstGeom prst="rect">
            <a:avLst/>
          </a:prstGeom>
          <a:noFill/>
          <a:ln>
            <a:noFill/>
          </a:ln>
        </p:spPr>
      </p:pic>
      <p:sp>
        <p:nvSpPr>
          <p:cNvPr id="3780" name="Google Shape;3780;p132"/>
          <p:cNvSpPr txBox="1"/>
          <p:nvPr/>
        </p:nvSpPr>
        <p:spPr>
          <a:xfrm>
            <a:off x="2559964" y="1142781"/>
            <a:ext cx="2541270" cy="973455"/>
          </a:xfrm>
          <a:prstGeom prst="rect">
            <a:avLst/>
          </a:prstGeom>
          <a:noFill/>
          <a:ln>
            <a:noFill/>
          </a:ln>
        </p:spPr>
        <p:txBody>
          <a:bodyPr anchorCtr="0" anchor="t" bIns="0" lIns="0" spcFirstLastPara="1" rIns="0" wrap="square" tIns="130175">
            <a:spAutoFit/>
          </a:bodyPr>
          <a:lstStyle/>
          <a:p>
            <a:pPr indent="0" lvl="0" marL="635" marR="0" rtl="0" algn="ctr">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CALCULATE</a:t>
            </a:r>
            <a:endParaRPr b="0" i="0" sz="2000" u="none" cap="none" strike="noStrike">
              <a:solidFill>
                <a:srgbClr val="000000"/>
              </a:solidFill>
              <a:latin typeface="Calibri"/>
              <a:ea typeface="Calibri"/>
              <a:cs typeface="Calibri"/>
              <a:sym typeface="Calibri"/>
            </a:endParaRPr>
          </a:p>
          <a:p>
            <a:pPr indent="0" lvl="0" marL="0" marR="0" rtl="0" algn="ctr">
              <a:lnSpc>
                <a:spcPct val="100000"/>
              </a:lnSpc>
              <a:spcBef>
                <a:spcPts val="645"/>
              </a:spcBef>
              <a:spcAft>
                <a:spcPts val="0"/>
              </a:spcAft>
              <a:buClr>
                <a:srgbClr val="404040"/>
              </a:buClr>
              <a:buSzPts val="1400"/>
              <a:buFont typeface="Calibri"/>
              <a:buNone/>
            </a:pPr>
            <a:r>
              <a:rPr b="1" i="0" lang="en-US" sz="1400" u="none" cap="none" strike="noStrike">
                <a:solidFill>
                  <a:srgbClr val="404040"/>
                </a:solidFill>
                <a:latin typeface="Calibri"/>
                <a:ea typeface="Calibri"/>
                <a:cs typeface="Calibri"/>
                <a:sym typeface="Calibri"/>
              </a:rPr>
              <a:t>Filters are modified by CALCULATE</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370"/>
              </a:spcBef>
              <a:spcAft>
                <a:spcPts val="0"/>
              </a:spcAft>
              <a:buClr>
                <a:srgbClr val="262626"/>
              </a:buClr>
              <a:buSzPts val="1200"/>
              <a:buFont typeface="Calibri"/>
              <a:buNone/>
            </a:pPr>
            <a:r>
              <a:rPr b="0" i="0" lang="en-US" sz="1200" u="none" cap="none" strike="noStrike">
                <a:solidFill>
                  <a:srgbClr val="262626"/>
                </a:solidFill>
                <a:latin typeface="Calibri"/>
                <a:ea typeface="Calibri"/>
                <a:cs typeface="Calibri"/>
                <a:sym typeface="Calibri"/>
              </a:rPr>
              <a:t>[</a:t>
            </a:r>
            <a:r>
              <a:rPr b="1" i="0" lang="en-US" sz="1200" u="none" cap="none" strike="noStrike">
                <a:solidFill>
                  <a:srgbClr val="262626"/>
                </a:solidFill>
                <a:latin typeface="Calibri"/>
                <a:ea typeface="Calibri"/>
                <a:cs typeface="Calibri"/>
                <a:sym typeface="Calibri"/>
              </a:rPr>
              <a:t>Product Color</a:t>
            </a:r>
            <a:r>
              <a:rPr b="0" i="0" lang="en-US" sz="1200" u="none" cap="none" strike="noStrike">
                <a:solidFill>
                  <a:srgbClr val="262626"/>
                </a:solidFill>
                <a:latin typeface="Calibri"/>
                <a:ea typeface="Calibri"/>
                <a:cs typeface="Calibri"/>
                <a:sym typeface="Calibri"/>
              </a:rPr>
              <a:t>] = </a:t>
            </a:r>
            <a:r>
              <a:rPr b="0" i="0" lang="en-US" sz="1150" u="none" cap="none" strike="noStrike">
                <a:solidFill>
                  <a:srgbClr val="E6AF00"/>
                </a:solidFill>
                <a:latin typeface="Calibri"/>
                <a:ea typeface="Calibri"/>
                <a:cs typeface="Calibri"/>
                <a:sym typeface="Calibri"/>
              </a:rPr>
              <a:t>“</a:t>
            </a:r>
            <a:r>
              <a:rPr b="1" i="0" lang="en-US" sz="1200" u="none" cap="none" strike="noStrike">
                <a:solidFill>
                  <a:srgbClr val="E6AF00"/>
                </a:solidFill>
                <a:latin typeface="Calibri"/>
                <a:ea typeface="Calibri"/>
                <a:cs typeface="Calibri"/>
                <a:sym typeface="Calibri"/>
              </a:rPr>
              <a:t>Red</a:t>
            </a:r>
            <a:r>
              <a:rPr b="0" i="0" lang="en-US" sz="1150" u="none" cap="none" strike="noStrike">
                <a:solidFill>
                  <a:srgbClr val="E6AF00"/>
                </a:solidFill>
                <a:latin typeface="Calibri"/>
                <a:ea typeface="Calibri"/>
                <a:cs typeface="Calibri"/>
                <a:sym typeface="Calibri"/>
              </a:rPr>
              <a:t>”</a:t>
            </a:r>
            <a:endParaRPr b="0" i="0" sz="1150" u="none" cap="none" strike="noStrike">
              <a:solidFill>
                <a:srgbClr val="000000"/>
              </a:solidFill>
              <a:latin typeface="Calibri"/>
              <a:ea typeface="Calibri"/>
              <a:cs typeface="Calibri"/>
              <a:sym typeface="Calibri"/>
            </a:endParaRPr>
          </a:p>
        </p:txBody>
      </p:sp>
      <p:sp>
        <p:nvSpPr>
          <p:cNvPr id="3781" name="Google Shape;3781;p132"/>
          <p:cNvSpPr txBox="1"/>
          <p:nvPr/>
        </p:nvSpPr>
        <p:spPr>
          <a:xfrm>
            <a:off x="5548514" y="1387347"/>
            <a:ext cx="5193030" cy="510540"/>
          </a:xfrm>
          <a:prstGeom prst="rect">
            <a:avLst/>
          </a:prstGeom>
          <a:noFill/>
          <a:ln>
            <a:noFill/>
          </a:ln>
        </p:spPr>
        <p:txBody>
          <a:bodyPr anchorCtr="0" anchor="t" bIns="0" lIns="0" spcFirstLastPara="1" rIns="0" wrap="square" tIns="22850">
            <a:spAutoFit/>
          </a:bodyPr>
          <a:lstStyle/>
          <a:p>
            <a:pPr indent="0" lvl="0" marL="12700" marR="508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If the measure being evaluated contains a </a:t>
            </a:r>
            <a:r>
              <a:rPr b="1" i="0" lang="en-US" sz="1600" u="none" cap="none" strike="noStrike">
                <a:solidFill>
                  <a:srgbClr val="000000"/>
                </a:solidFill>
                <a:latin typeface="Calibri"/>
                <a:ea typeface="Calibri"/>
                <a:cs typeface="Calibri"/>
                <a:sym typeface="Calibri"/>
              </a:rPr>
              <a:t>CALCULATE </a:t>
            </a:r>
            <a:r>
              <a:rPr b="0" i="0" lang="en-US" sz="1600" u="none" cap="none" strike="noStrike">
                <a:solidFill>
                  <a:srgbClr val="000000"/>
                </a:solidFill>
                <a:latin typeface="Calibri"/>
                <a:ea typeface="Calibri"/>
                <a:cs typeface="Calibri"/>
                <a:sym typeface="Calibri"/>
              </a:rPr>
              <a:t>function,  filter context is </a:t>
            </a:r>
            <a:r>
              <a:rPr b="0" i="1" lang="en-US" sz="1600" u="none" cap="none" strike="noStrike">
                <a:solidFill>
                  <a:srgbClr val="000000"/>
                </a:solidFill>
                <a:latin typeface="Calibri"/>
                <a:ea typeface="Calibri"/>
                <a:cs typeface="Calibri"/>
                <a:sym typeface="Calibri"/>
              </a:rPr>
              <a:t>overwritten </a:t>
            </a:r>
            <a:r>
              <a:rPr b="0" i="0" lang="en-US" sz="1600" u="none" cap="none" strike="noStrike">
                <a:solidFill>
                  <a:srgbClr val="000000"/>
                </a:solidFill>
                <a:latin typeface="Calibri"/>
                <a:ea typeface="Calibri"/>
                <a:cs typeface="Calibri"/>
                <a:sym typeface="Calibri"/>
              </a:rPr>
              <a:t>between </a:t>
            </a:r>
            <a:r>
              <a:rPr b="1" i="0" lang="en-US" sz="1600" u="none" cap="none" strike="noStrike">
                <a:solidFill>
                  <a:srgbClr val="000000"/>
                </a:solidFill>
                <a:latin typeface="Calibri"/>
                <a:ea typeface="Calibri"/>
                <a:cs typeface="Calibri"/>
                <a:sym typeface="Calibri"/>
              </a:rPr>
              <a:t>Step 1 </a:t>
            </a:r>
            <a:r>
              <a:rPr b="0" i="0" lang="en-US" sz="1600" u="none" cap="none" strike="noStrike">
                <a:solidFill>
                  <a:srgbClr val="000000"/>
                </a:solidFill>
                <a:latin typeface="Calibri"/>
                <a:ea typeface="Calibri"/>
                <a:cs typeface="Calibri"/>
                <a:sym typeface="Calibri"/>
              </a:rPr>
              <a:t>&amp; </a:t>
            </a:r>
            <a:r>
              <a:rPr b="1" i="0" lang="en-US" sz="1600" u="none" cap="none" strike="noStrike">
                <a:solidFill>
                  <a:srgbClr val="000000"/>
                </a:solidFill>
                <a:latin typeface="Calibri"/>
                <a:ea typeface="Calibri"/>
                <a:cs typeface="Calibri"/>
                <a:sym typeface="Calibri"/>
              </a:rPr>
              <a:t>Step 2</a:t>
            </a:r>
            <a:endParaRPr b="0" i="0" sz="1600" u="none" cap="none" strike="noStrike">
              <a:solidFill>
                <a:srgbClr val="000000"/>
              </a:solidFill>
              <a:latin typeface="Calibri"/>
              <a:ea typeface="Calibri"/>
              <a:cs typeface="Calibri"/>
              <a:sym typeface="Calibri"/>
            </a:endParaRPr>
          </a:p>
        </p:txBody>
      </p:sp>
      <p:sp>
        <p:nvSpPr>
          <p:cNvPr id="3782" name="Google Shape;3782;p132"/>
          <p:cNvSpPr/>
          <p:nvPr/>
        </p:nvSpPr>
        <p:spPr>
          <a:xfrm>
            <a:off x="5257826" y="1224112"/>
            <a:ext cx="116839" cy="933450"/>
          </a:xfrm>
          <a:custGeom>
            <a:rect b="b" l="l" r="r" t="t"/>
            <a:pathLst>
              <a:path extrusionOk="0" h="933450" w="116839">
                <a:moveTo>
                  <a:pt x="0" y="0"/>
                </a:moveTo>
                <a:lnTo>
                  <a:pt x="22627" y="6471"/>
                </a:lnTo>
                <a:lnTo>
                  <a:pt x="41106" y="24120"/>
                </a:lnTo>
                <a:lnTo>
                  <a:pt x="53564" y="50298"/>
                </a:lnTo>
                <a:lnTo>
                  <a:pt x="58133" y="82354"/>
                </a:lnTo>
                <a:lnTo>
                  <a:pt x="58133" y="367152"/>
                </a:lnTo>
                <a:lnTo>
                  <a:pt x="62701" y="399208"/>
                </a:lnTo>
                <a:lnTo>
                  <a:pt x="75159" y="425385"/>
                </a:lnTo>
                <a:lnTo>
                  <a:pt x="93638" y="443035"/>
                </a:lnTo>
                <a:lnTo>
                  <a:pt x="116266" y="449506"/>
                </a:lnTo>
                <a:lnTo>
                  <a:pt x="93638" y="455978"/>
                </a:lnTo>
                <a:lnTo>
                  <a:pt x="75159" y="473627"/>
                </a:lnTo>
                <a:lnTo>
                  <a:pt x="62701" y="499804"/>
                </a:lnTo>
                <a:lnTo>
                  <a:pt x="58133" y="531860"/>
                </a:lnTo>
                <a:lnTo>
                  <a:pt x="58133" y="850695"/>
                </a:lnTo>
                <a:lnTo>
                  <a:pt x="53564" y="882751"/>
                </a:lnTo>
                <a:lnTo>
                  <a:pt x="41106" y="908929"/>
                </a:lnTo>
                <a:lnTo>
                  <a:pt x="22627" y="926578"/>
                </a:lnTo>
                <a:lnTo>
                  <a:pt x="0" y="93305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783" name="Google Shape;3783;p132"/>
          <p:cNvPicPr preferRelativeResize="0"/>
          <p:nvPr/>
        </p:nvPicPr>
        <p:blipFill rotWithShape="1">
          <a:blip r:embed="rId19">
            <a:alphaModFix/>
          </a:blip>
          <a:srcRect b="0" l="0" r="0" t="0"/>
          <a:stretch/>
        </p:blipFill>
        <p:spPr>
          <a:xfrm>
            <a:off x="2938899" y="3131108"/>
            <a:ext cx="2080619" cy="950976"/>
          </a:xfrm>
          <a:prstGeom prst="rect">
            <a:avLst/>
          </a:prstGeom>
          <a:noFill/>
          <a:ln>
            <a:noFill/>
          </a:ln>
        </p:spPr>
      </p:pic>
      <p:sp>
        <p:nvSpPr>
          <p:cNvPr id="3784" name="Google Shape;3784;p132"/>
          <p:cNvSpPr txBox="1"/>
          <p:nvPr/>
        </p:nvSpPr>
        <p:spPr>
          <a:xfrm>
            <a:off x="2939440" y="3133483"/>
            <a:ext cx="1311910" cy="246379"/>
          </a:xfrm>
          <a:prstGeom prst="rect">
            <a:avLst/>
          </a:prstGeom>
          <a:solidFill>
            <a:srgbClr val="404040">
              <a:alpha val="59607"/>
            </a:srgbClr>
          </a:solidFill>
          <a:ln>
            <a:noFill/>
          </a:ln>
        </p:spPr>
        <p:txBody>
          <a:bodyPr anchorCtr="0" anchor="t" bIns="0" lIns="0" spcFirstLastPara="1" rIns="0" wrap="square" tIns="38725">
            <a:spAutoFit/>
          </a:bodyPr>
          <a:lstStyle/>
          <a:p>
            <a:pPr indent="0" lvl="0" marL="90805" marR="0" rtl="0" algn="l">
              <a:lnSpc>
                <a:spcPct val="100000"/>
              </a:lnSpc>
              <a:spcBef>
                <a:spcPts val="0"/>
              </a:spcBef>
              <a:spcAft>
                <a:spcPts val="0"/>
              </a:spcAft>
              <a:buClr>
                <a:srgbClr val="FFFFFF"/>
              </a:buClr>
              <a:buSzPts val="950"/>
              <a:buFont typeface="Calibri"/>
              <a:buNone/>
            </a:pPr>
            <a:r>
              <a:rPr b="0" i="0" lang="en-US" sz="950" u="none" cap="none" strike="noStrike">
                <a:solidFill>
                  <a:srgbClr val="FFFFFF"/>
                </a:solidFill>
                <a:latin typeface="Calibri"/>
                <a:ea typeface="Calibri"/>
                <a:cs typeface="Calibri"/>
                <a:sym typeface="Calibri"/>
              </a:rPr>
              <a:t>Product Table</a:t>
            </a:r>
            <a:endParaRPr b="0" i="0" sz="950" u="none" cap="none" strike="noStrike">
              <a:solidFill>
                <a:srgbClr val="000000"/>
              </a:solidFill>
              <a:latin typeface="Calibri"/>
              <a:ea typeface="Calibri"/>
              <a:cs typeface="Calibri"/>
              <a:sym typeface="Calibri"/>
            </a:endParaRPr>
          </a:p>
        </p:txBody>
      </p:sp>
      <p:sp>
        <p:nvSpPr>
          <p:cNvPr id="3785" name="Google Shape;3785;p132"/>
          <p:cNvSpPr txBox="1"/>
          <p:nvPr/>
        </p:nvSpPr>
        <p:spPr>
          <a:xfrm>
            <a:off x="3758257" y="3439667"/>
            <a:ext cx="30734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E6AF00"/>
              </a:buClr>
              <a:buSzPts val="1400"/>
              <a:buFont typeface="Calibri"/>
              <a:buNone/>
            </a:pPr>
            <a:r>
              <a:rPr b="1" i="0" lang="en-US" sz="1400" u="none" cap="none" strike="noStrike">
                <a:solidFill>
                  <a:srgbClr val="E6AF00"/>
                </a:solidFill>
                <a:latin typeface="Calibri"/>
                <a:ea typeface="Calibri"/>
                <a:cs typeface="Calibri"/>
                <a:sym typeface="Calibri"/>
              </a:rPr>
              <a:t>Red</a:t>
            </a:r>
            <a:endParaRPr b="0" i="0" sz="1400" u="none" cap="none" strike="noStrike">
              <a:solidFill>
                <a:srgbClr val="000000"/>
              </a:solidFill>
              <a:latin typeface="Calibri"/>
              <a:ea typeface="Calibri"/>
              <a:cs typeface="Calibri"/>
              <a:sym typeface="Calibri"/>
            </a:endParaRPr>
          </a:p>
        </p:txBody>
      </p:sp>
      <p:pic>
        <p:nvPicPr>
          <p:cNvPr id="3786" name="Google Shape;3786;p132"/>
          <p:cNvPicPr preferRelativeResize="0"/>
          <p:nvPr/>
        </p:nvPicPr>
        <p:blipFill rotWithShape="1">
          <a:blip r:embed="rId16">
            <a:alphaModFix/>
          </a:blip>
          <a:srcRect b="0" l="0" r="0" t="0"/>
          <a:stretch/>
        </p:blipFill>
        <p:spPr>
          <a:xfrm>
            <a:off x="3755297" y="3721581"/>
            <a:ext cx="336949" cy="336949"/>
          </a:xfrm>
          <a:prstGeom prst="rect">
            <a:avLst/>
          </a:prstGeom>
          <a:noFill/>
          <a:ln>
            <a:noFill/>
          </a:ln>
        </p:spPr>
      </p:pic>
      <p:pic>
        <p:nvPicPr>
          <p:cNvPr id="3787" name="Google Shape;3787;p132"/>
          <p:cNvPicPr preferRelativeResize="0"/>
          <p:nvPr/>
        </p:nvPicPr>
        <p:blipFill rotWithShape="1">
          <a:blip r:embed="rId20">
            <a:alphaModFix/>
          </a:blip>
          <a:srcRect b="0" l="0" r="0" t="0"/>
          <a:stretch/>
        </p:blipFill>
        <p:spPr>
          <a:xfrm>
            <a:off x="3589915" y="2221622"/>
            <a:ext cx="628650" cy="770597"/>
          </a:xfrm>
          <a:prstGeom prst="rect">
            <a:avLst/>
          </a:prstGeom>
          <a:noFill/>
          <a:ln>
            <a:noFill/>
          </a:ln>
        </p:spPr>
      </p:pic>
      <p:pic>
        <p:nvPicPr>
          <p:cNvPr id="3788" name="Google Shape;3788;p132"/>
          <p:cNvPicPr preferRelativeResize="0"/>
          <p:nvPr/>
        </p:nvPicPr>
        <p:blipFill rotWithShape="1">
          <a:blip r:embed="rId19">
            <a:alphaModFix/>
          </a:blip>
          <a:srcRect b="0" l="0" r="0" t="0"/>
          <a:stretch/>
        </p:blipFill>
        <p:spPr>
          <a:xfrm>
            <a:off x="5506398" y="3770680"/>
            <a:ext cx="2080619" cy="950976"/>
          </a:xfrm>
          <a:prstGeom prst="rect">
            <a:avLst/>
          </a:prstGeom>
          <a:noFill/>
          <a:ln>
            <a:noFill/>
          </a:ln>
        </p:spPr>
      </p:pic>
      <p:sp>
        <p:nvSpPr>
          <p:cNvPr id="3789" name="Google Shape;3789;p132"/>
          <p:cNvSpPr txBox="1"/>
          <p:nvPr/>
        </p:nvSpPr>
        <p:spPr>
          <a:xfrm>
            <a:off x="5506938" y="3773054"/>
            <a:ext cx="1311910" cy="246379"/>
          </a:xfrm>
          <a:prstGeom prst="rect">
            <a:avLst/>
          </a:prstGeom>
          <a:solidFill>
            <a:srgbClr val="404040">
              <a:alpha val="59607"/>
            </a:srgbClr>
          </a:solidFill>
          <a:ln>
            <a:noFill/>
          </a:ln>
        </p:spPr>
        <p:txBody>
          <a:bodyPr anchorCtr="0" anchor="t" bIns="0" lIns="0" spcFirstLastPara="1" rIns="0" wrap="square" tIns="36175">
            <a:spAutoFit/>
          </a:bodyPr>
          <a:lstStyle/>
          <a:p>
            <a:pPr indent="0" lvl="0" marL="90805" marR="0" rtl="0" algn="l">
              <a:lnSpc>
                <a:spcPct val="100000"/>
              </a:lnSpc>
              <a:spcBef>
                <a:spcPts val="0"/>
              </a:spcBef>
              <a:spcAft>
                <a:spcPts val="0"/>
              </a:spcAft>
              <a:buClr>
                <a:srgbClr val="FFFFFF"/>
              </a:buClr>
              <a:buSzPts val="950"/>
              <a:buFont typeface="Calibri"/>
              <a:buNone/>
            </a:pPr>
            <a:r>
              <a:rPr b="0" i="0" lang="en-US" sz="950" u="none" cap="none" strike="noStrike">
                <a:solidFill>
                  <a:srgbClr val="FFFFFF"/>
                </a:solidFill>
                <a:latin typeface="Calibri"/>
                <a:ea typeface="Calibri"/>
                <a:cs typeface="Calibri"/>
                <a:sym typeface="Calibri"/>
              </a:rPr>
              <a:t>Product Table</a:t>
            </a:r>
            <a:endParaRPr b="0" i="0" sz="950" u="none" cap="none" strike="noStrike">
              <a:solidFill>
                <a:srgbClr val="000000"/>
              </a:solidFill>
              <a:latin typeface="Calibri"/>
              <a:ea typeface="Calibri"/>
              <a:cs typeface="Calibri"/>
              <a:sym typeface="Calibri"/>
            </a:endParaRPr>
          </a:p>
        </p:txBody>
      </p:sp>
      <p:sp>
        <p:nvSpPr>
          <p:cNvPr id="3790" name="Google Shape;3790;p132"/>
          <p:cNvSpPr txBox="1"/>
          <p:nvPr/>
        </p:nvSpPr>
        <p:spPr>
          <a:xfrm>
            <a:off x="6229332" y="4058556"/>
            <a:ext cx="500380" cy="307975"/>
          </a:xfrm>
          <a:prstGeom prst="rect">
            <a:avLst/>
          </a:prstGeom>
          <a:solidFill>
            <a:srgbClr val="FFFFFF">
              <a:alpha val="74509"/>
            </a:srgbClr>
          </a:solidFill>
          <a:ln>
            <a:noFill/>
          </a:ln>
        </p:spPr>
        <p:txBody>
          <a:bodyPr anchorCtr="0" anchor="t" bIns="0" lIns="0" spcFirstLastPara="1" rIns="0" wrap="square" tIns="33650">
            <a:spAutoFit/>
          </a:bodyPr>
          <a:lstStyle/>
          <a:p>
            <a:pPr indent="0" lvl="0" marL="109220" marR="0" rtl="0" algn="l">
              <a:lnSpc>
                <a:spcPct val="100000"/>
              </a:lnSpc>
              <a:spcBef>
                <a:spcPts val="0"/>
              </a:spcBef>
              <a:spcAft>
                <a:spcPts val="0"/>
              </a:spcAft>
              <a:buClr>
                <a:srgbClr val="E6AF00"/>
              </a:buClr>
              <a:buSzPts val="1400"/>
              <a:buFont typeface="Calibri"/>
              <a:buNone/>
            </a:pPr>
            <a:r>
              <a:rPr b="1" i="0" lang="en-US" sz="1400" u="none" cap="none" strike="noStrike">
                <a:solidFill>
                  <a:srgbClr val="E6AF00"/>
                </a:solidFill>
                <a:latin typeface="Calibri"/>
                <a:ea typeface="Calibri"/>
                <a:cs typeface="Calibri"/>
                <a:sym typeface="Calibri"/>
              </a:rPr>
              <a:t>Red</a:t>
            </a:r>
            <a:endParaRPr b="0" i="0" sz="1400" u="none" cap="none" strike="noStrike">
              <a:solidFill>
                <a:srgbClr val="000000"/>
              </a:solidFill>
              <a:latin typeface="Calibri"/>
              <a:ea typeface="Calibri"/>
              <a:cs typeface="Calibri"/>
              <a:sym typeface="Calibri"/>
            </a:endParaRPr>
          </a:p>
        </p:txBody>
      </p:sp>
      <p:pic>
        <p:nvPicPr>
          <p:cNvPr id="3791" name="Google Shape;3791;p132"/>
          <p:cNvPicPr preferRelativeResize="0"/>
          <p:nvPr/>
        </p:nvPicPr>
        <p:blipFill rotWithShape="1">
          <a:blip r:embed="rId16">
            <a:alphaModFix/>
          </a:blip>
          <a:srcRect b="0" l="0" r="0" t="0"/>
          <a:stretch/>
        </p:blipFill>
        <p:spPr>
          <a:xfrm>
            <a:off x="6322796" y="4361154"/>
            <a:ext cx="336949" cy="336948"/>
          </a:xfrm>
          <a:prstGeom prst="rect">
            <a:avLst/>
          </a:prstGeom>
          <a:noFill/>
          <a:ln>
            <a:noFill/>
          </a:ln>
        </p:spPr>
      </p:pic>
      <p:grpSp>
        <p:nvGrpSpPr>
          <p:cNvPr id="3792" name="Google Shape;3792;p132"/>
          <p:cNvGrpSpPr/>
          <p:nvPr/>
        </p:nvGrpSpPr>
        <p:grpSpPr>
          <a:xfrm>
            <a:off x="5132832" y="5419344"/>
            <a:ext cx="1853184" cy="1030224"/>
            <a:chOff x="5132832" y="5419344"/>
            <a:chExt cx="1853184" cy="1030224"/>
          </a:xfrm>
        </p:grpSpPr>
        <p:pic>
          <p:nvPicPr>
            <p:cNvPr id="3793" name="Google Shape;3793;p132"/>
            <p:cNvPicPr preferRelativeResize="0"/>
            <p:nvPr/>
          </p:nvPicPr>
          <p:blipFill rotWithShape="1">
            <a:blip r:embed="rId21">
              <a:alphaModFix/>
            </a:blip>
            <a:srcRect b="0" l="0" r="0" t="0"/>
            <a:stretch/>
          </p:blipFill>
          <p:spPr>
            <a:xfrm>
              <a:off x="5132832" y="5419344"/>
              <a:ext cx="1853184" cy="1030224"/>
            </a:xfrm>
            <a:prstGeom prst="rect">
              <a:avLst/>
            </a:prstGeom>
            <a:noFill/>
            <a:ln>
              <a:noFill/>
            </a:ln>
          </p:spPr>
        </p:pic>
        <p:pic>
          <p:nvPicPr>
            <p:cNvPr id="3794" name="Google Shape;3794;p132"/>
            <p:cNvPicPr preferRelativeResize="0"/>
            <p:nvPr/>
          </p:nvPicPr>
          <p:blipFill rotWithShape="1">
            <a:blip r:embed="rId22">
              <a:alphaModFix/>
            </a:blip>
            <a:srcRect b="0" l="0" r="0" t="0"/>
            <a:stretch/>
          </p:blipFill>
          <p:spPr>
            <a:xfrm>
              <a:off x="5158371" y="5446136"/>
              <a:ext cx="1748327" cy="923544"/>
            </a:xfrm>
            <a:prstGeom prst="rect">
              <a:avLst/>
            </a:prstGeom>
            <a:noFill/>
            <a:ln>
              <a:noFill/>
            </a:ln>
          </p:spPr>
        </p:pic>
        <p:sp>
          <p:nvSpPr>
            <p:cNvPr id="3795" name="Google Shape;3795;p132"/>
            <p:cNvSpPr/>
            <p:nvPr/>
          </p:nvSpPr>
          <p:spPr>
            <a:xfrm>
              <a:off x="5156043" y="5452412"/>
              <a:ext cx="1177290" cy="231140"/>
            </a:xfrm>
            <a:custGeom>
              <a:rect b="b" l="l" r="r" t="t"/>
              <a:pathLst>
                <a:path extrusionOk="0" h="231139" w="1177289">
                  <a:moveTo>
                    <a:pt x="1176901" y="0"/>
                  </a:moveTo>
                  <a:lnTo>
                    <a:pt x="0" y="0"/>
                  </a:lnTo>
                  <a:lnTo>
                    <a:pt x="0" y="230831"/>
                  </a:lnTo>
                  <a:lnTo>
                    <a:pt x="1176901" y="230831"/>
                  </a:lnTo>
                  <a:lnTo>
                    <a:pt x="1176901" y="0"/>
                  </a:lnTo>
                  <a:close/>
                </a:path>
              </a:pathLst>
            </a:custGeom>
            <a:solidFill>
              <a:srgbClr val="548235">
                <a:alpha val="5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796" name="Google Shape;3796;p132"/>
          <p:cNvSpPr txBox="1"/>
          <p:nvPr/>
        </p:nvSpPr>
        <p:spPr>
          <a:xfrm>
            <a:off x="5234783" y="5472548"/>
            <a:ext cx="500380" cy="160020"/>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Clr>
                <a:srgbClr val="FFFFFF"/>
              </a:buClr>
              <a:buSzPts val="850"/>
              <a:buFont typeface="Calibri"/>
              <a:buNone/>
            </a:pPr>
            <a:r>
              <a:rPr b="0" i="0" lang="en-US" sz="850" u="none" cap="none" strike="noStrike">
                <a:solidFill>
                  <a:srgbClr val="FFFFFF"/>
                </a:solidFill>
                <a:latin typeface="Calibri"/>
                <a:ea typeface="Calibri"/>
                <a:cs typeface="Calibri"/>
                <a:sym typeface="Calibri"/>
              </a:rPr>
              <a:t>Sales Data</a:t>
            </a:r>
            <a:endParaRPr b="0" i="0" sz="850" u="none" cap="none" strike="noStrike">
              <a:solidFill>
                <a:srgbClr val="000000"/>
              </a:solidFill>
              <a:latin typeface="Calibri"/>
              <a:ea typeface="Calibri"/>
              <a:cs typeface="Calibri"/>
              <a:sym typeface="Calibri"/>
            </a:endParaRPr>
          </a:p>
        </p:txBody>
      </p:sp>
      <p:grpSp>
        <p:nvGrpSpPr>
          <p:cNvPr id="3797" name="Google Shape;3797;p132"/>
          <p:cNvGrpSpPr/>
          <p:nvPr/>
        </p:nvGrpSpPr>
        <p:grpSpPr>
          <a:xfrm>
            <a:off x="5790765" y="5683244"/>
            <a:ext cx="494030" cy="610298"/>
            <a:chOff x="5790765" y="5683244"/>
            <a:chExt cx="494030" cy="610298"/>
          </a:xfrm>
        </p:grpSpPr>
        <p:pic>
          <p:nvPicPr>
            <p:cNvPr id="3798" name="Google Shape;3798;p132"/>
            <p:cNvPicPr preferRelativeResize="0"/>
            <p:nvPr/>
          </p:nvPicPr>
          <p:blipFill rotWithShape="1">
            <a:blip r:embed="rId16">
              <a:alphaModFix/>
            </a:blip>
            <a:srcRect b="0" l="0" r="0" t="0"/>
            <a:stretch/>
          </p:blipFill>
          <p:spPr>
            <a:xfrm>
              <a:off x="5883158" y="5971461"/>
              <a:ext cx="322082" cy="322081"/>
            </a:xfrm>
            <a:prstGeom prst="rect">
              <a:avLst/>
            </a:prstGeom>
            <a:noFill/>
            <a:ln>
              <a:noFill/>
            </a:ln>
          </p:spPr>
        </p:pic>
        <p:sp>
          <p:nvSpPr>
            <p:cNvPr id="3799" name="Google Shape;3799;p132"/>
            <p:cNvSpPr/>
            <p:nvPr/>
          </p:nvSpPr>
          <p:spPr>
            <a:xfrm>
              <a:off x="5790765" y="5683244"/>
              <a:ext cx="494030" cy="277495"/>
            </a:xfrm>
            <a:custGeom>
              <a:rect b="b" l="l" r="r" t="t"/>
              <a:pathLst>
                <a:path extrusionOk="0" h="277495" w="494029">
                  <a:moveTo>
                    <a:pt x="493483" y="0"/>
                  </a:moveTo>
                  <a:lnTo>
                    <a:pt x="0" y="0"/>
                  </a:lnTo>
                  <a:lnTo>
                    <a:pt x="0" y="276999"/>
                  </a:lnTo>
                  <a:lnTo>
                    <a:pt x="493483" y="276999"/>
                  </a:lnTo>
                  <a:lnTo>
                    <a:pt x="493483" y="0"/>
                  </a:lnTo>
                  <a:close/>
                </a:path>
              </a:pathLst>
            </a:custGeom>
            <a:solidFill>
              <a:srgbClr val="FFFFFF">
                <a:alpha val="7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800" name="Google Shape;3800;p132"/>
          <p:cNvSpPr txBox="1"/>
          <p:nvPr/>
        </p:nvSpPr>
        <p:spPr>
          <a:xfrm>
            <a:off x="5903679" y="5702300"/>
            <a:ext cx="26733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E6AF00"/>
              </a:buClr>
              <a:buSzPts val="1200"/>
              <a:buFont typeface="Calibri"/>
              <a:buNone/>
            </a:pPr>
            <a:r>
              <a:rPr b="1" i="0" lang="en-US" sz="1200" u="none" cap="none" strike="noStrike">
                <a:solidFill>
                  <a:srgbClr val="E6AF00"/>
                </a:solidFill>
                <a:latin typeface="Calibri"/>
                <a:ea typeface="Calibri"/>
                <a:cs typeface="Calibri"/>
                <a:sym typeface="Calibri"/>
              </a:rPr>
              <a:t>Red</a:t>
            </a:r>
            <a:endParaRPr b="0" i="0" sz="1200" u="none" cap="none" strike="noStrike">
              <a:solidFill>
                <a:srgbClr val="000000"/>
              </a:solidFill>
              <a:latin typeface="Calibri"/>
              <a:ea typeface="Calibri"/>
              <a:cs typeface="Calibri"/>
              <a:sym typeface="Calibri"/>
            </a:endParaRPr>
          </a:p>
        </p:txBody>
      </p:sp>
      <p:grpSp>
        <p:nvGrpSpPr>
          <p:cNvPr id="3801" name="Google Shape;3801;p132"/>
          <p:cNvGrpSpPr/>
          <p:nvPr/>
        </p:nvGrpSpPr>
        <p:grpSpPr>
          <a:xfrm>
            <a:off x="7187183" y="5093207"/>
            <a:ext cx="1670303" cy="1194816"/>
            <a:chOff x="7187183" y="5093207"/>
            <a:chExt cx="1670303" cy="1194816"/>
          </a:xfrm>
        </p:grpSpPr>
        <p:pic>
          <p:nvPicPr>
            <p:cNvPr id="3802" name="Google Shape;3802;p132"/>
            <p:cNvPicPr preferRelativeResize="0"/>
            <p:nvPr/>
          </p:nvPicPr>
          <p:blipFill rotWithShape="1">
            <a:blip r:embed="rId23">
              <a:alphaModFix/>
            </a:blip>
            <a:srcRect b="0" l="0" r="0" t="0"/>
            <a:stretch/>
          </p:blipFill>
          <p:spPr>
            <a:xfrm>
              <a:off x="7187183" y="5093207"/>
              <a:ext cx="1670303" cy="1194816"/>
            </a:xfrm>
            <a:prstGeom prst="rect">
              <a:avLst/>
            </a:prstGeom>
            <a:noFill/>
            <a:ln>
              <a:noFill/>
            </a:ln>
          </p:spPr>
        </p:pic>
        <p:pic>
          <p:nvPicPr>
            <p:cNvPr id="3803" name="Google Shape;3803;p132"/>
            <p:cNvPicPr preferRelativeResize="0"/>
            <p:nvPr/>
          </p:nvPicPr>
          <p:blipFill rotWithShape="1">
            <a:blip r:embed="rId24">
              <a:alphaModFix/>
            </a:blip>
            <a:srcRect b="0" l="0" r="0" t="0"/>
            <a:stretch/>
          </p:blipFill>
          <p:spPr>
            <a:xfrm>
              <a:off x="7213171" y="5120030"/>
              <a:ext cx="1564712" cy="1088135"/>
            </a:xfrm>
            <a:prstGeom prst="rect">
              <a:avLst/>
            </a:prstGeom>
            <a:noFill/>
            <a:ln>
              <a:noFill/>
            </a:ln>
          </p:spPr>
        </p:pic>
      </p:grpSp>
      <p:sp>
        <p:nvSpPr>
          <p:cNvPr id="3804" name="Google Shape;3804;p132"/>
          <p:cNvSpPr txBox="1"/>
          <p:nvPr/>
        </p:nvSpPr>
        <p:spPr>
          <a:xfrm>
            <a:off x="7213172" y="5120533"/>
            <a:ext cx="984885" cy="231140"/>
          </a:xfrm>
          <a:prstGeom prst="rect">
            <a:avLst/>
          </a:prstGeom>
          <a:solidFill>
            <a:srgbClr val="1F4E79">
              <a:alpha val="59607"/>
            </a:srgbClr>
          </a:solidFill>
          <a:ln>
            <a:noFill/>
          </a:ln>
        </p:spPr>
        <p:txBody>
          <a:bodyPr anchorCtr="0" anchor="t" bIns="0" lIns="0" spcFirstLastPara="1" rIns="0" wrap="square" tIns="36175">
            <a:spAutoFit/>
          </a:bodyPr>
          <a:lstStyle/>
          <a:p>
            <a:pPr indent="0" lvl="0" marL="90805" marR="0" rtl="0" algn="l">
              <a:lnSpc>
                <a:spcPct val="100000"/>
              </a:lnSpc>
              <a:spcBef>
                <a:spcPts val="0"/>
              </a:spcBef>
              <a:spcAft>
                <a:spcPts val="0"/>
              </a:spcAft>
              <a:buClr>
                <a:srgbClr val="FFFFFF"/>
              </a:buClr>
              <a:buSzPts val="850"/>
              <a:buFont typeface="Calibri"/>
              <a:buNone/>
            </a:pPr>
            <a:r>
              <a:rPr b="0" i="0" lang="en-US" sz="850" u="none" cap="none" strike="noStrike">
                <a:solidFill>
                  <a:srgbClr val="FFFFFF"/>
                </a:solidFill>
                <a:latin typeface="Calibri"/>
                <a:ea typeface="Calibri"/>
                <a:cs typeface="Calibri"/>
                <a:sym typeface="Calibri"/>
              </a:rPr>
              <a:t>Returns Data</a:t>
            </a:r>
            <a:endParaRPr b="0" i="0" sz="850" u="none" cap="none" strike="noStrike">
              <a:solidFill>
                <a:srgbClr val="000000"/>
              </a:solidFill>
              <a:latin typeface="Calibri"/>
              <a:ea typeface="Calibri"/>
              <a:cs typeface="Calibri"/>
              <a:sym typeface="Calibri"/>
            </a:endParaRPr>
          </a:p>
        </p:txBody>
      </p:sp>
      <p:sp>
        <p:nvSpPr>
          <p:cNvPr id="3805" name="Google Shape;3805;p132"/>
          <p:cNvSpPr txBox="1"/>
          <p:nvPr/>
        </p:nvSpPr>
        <p:spPr>
          <a:xfrm>
            <a:off x="7794473" y="5406538"/>
            <a:ext cx="467359" cy="277495"/>
          </a:xfrm>
          <a:prstGeom prst="rect">
            <a:avLst/>
          </a:prstGeom>
          <a:solidFill>
            <a:srgbClr val="FFFFFF">
              <a:alpha val="74509"/>
            </a:srgbClr>
          </a:solidFill>
          <a:ln>
            <a:noFill/>
          </a:ln>
        </p:spPr>
        <p:txBody>
          <a:bodyPr anchorCtr="0" anchor="t" bIns="0" lIns="0" spcFirstLastPara="1" rIns="0" wrap="square" tIns="33650">
            <a:spAutoFit/>
          </a:bodyPr>
          <a:lstStyle/>
          <a:p>
            <a:pPr indent="0" lvl="0" marL="112395" marR="0" rtl="0" algn="l">
              <a:lnSpc>
                <a:spcPct val="100000"/>
              </a:lnSpc>
              <a:spcBef>
                <a:spcPts val="0"/>
              </a:spcBef>
              <a:spcAft>
                <a:spcPts val="0"/>
              </a:spcAft>
              <a:buClr>
                <a:srgbClr val="E6AF00"/>
              </a:buClr>
              <a:buSzPts val="1200"/>
              <a:buFont typeface="Calibri"/>
              <a:buNone/>
            </a:pPr>
            <a:r>
              <a:rPr b="1" i="0" lang="en-US" sz="1200" u="none" cap="none" strike="noStrike">
                <a:solidFill>
                  <a:srgbClr val="E6AF00"/>
                </a:solidFill>
                <a:latin typeface="Calibri"/>
                <a:ea typeface="Calibri"/>
                <a:cs typeface="Calibri"/>
                <a:sym typeface="Calibri"/>
              </a:rPr>
              <a:t>Red</a:t>
            </a:r>
            <a:endParaRPr b="0" i="0" sz="1200" u="none" cap="none" strike="noStrike">
              <a:solidFill>
                <a:srgbClr val="000000"/>
              </a:solidFill>
              <a:latin typeface="Calibri"/>
              <a:ea typeface="Calibri"/>
              <a:cs typeface="Calibri"/>
              <a:sym typeface="Calibri"/>
            </a:endParaRPr>
          </a:p>
        </p:txBody>
      </p:sp>
      <p:pic>
        <p:nvPicPr>
          <p:cNvPr id="3806" name="Google Shape;3806;p132"/>
          <p:cNvPicPr preferRelativeResize="0"/>
          <p:nvPr/>
        </p:nvPicPr>
        <p:blipFill rotWithShape="1">
          <a:blip r:embed="rId16">
            <a:alphaModFix/>
          </a:blip>
          <a:srcRect b="0" l="0" r="0" t="0"/>
          <a:stretch/>
        </p:blipFill>
        <p:spPr>
          <a:xfrm>
            <a:off x="7880789" y="5687348"/>
            <a:ext cx="322082" cy="322081"/>
          </a:xfrm>
          <a:prstGeom prst="rect">
            <a:avLst/>
          </a:prstGeom>
          <a:noFill/>
          <a:ln>
            <a:noFill/>
          </a:ln>
        </p:spPr>
      </p:pic>
      <p:grpSp>
        <p:nvGrpSpPr>
          <p:cNvPr id="3807" name="Google Shape;3807;p132"/>
          <p:cNvGrpSpPr/>
          <p:nvPr/>
        </p:nvGrpSpPr>
        <p:grpSpPr>
          <a:xfrm>
            <a:off x="11458578" y="174170"/>
            <a:ext cx="548640" cy="548640"/>
            <a:chOff x="11458578" y="174170"/>
            <a:chExt cx="548640" cy="548640"/>
          </a:xfrm>
        </p:grpSpPr>
        <p:sp>
          <p:nvSpPr>
            <p:cNvPr id="3808" name="Google Shape;3808;p132"/>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09" name="Google Shape;3809;p132"/>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810" name="Google Shape;3810;p132"/>
            <p:cNvPicPr preferRelativeResize="0"/>
            <p:nvPr/>
          </p:nvPicPr>
          <p:blipFill rotWithShape="1">
            <a:blip r:embed="rId25">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14" name="Shape 3814"/>
        <p:cNvGrpSpPr/>
        <p:nvPr/>
      </p:nvGrpSpPr>
      <p:grpSpPr>
        <a:xfrm>
          <a:off x="0" y="0"/>
          <a:ext cx="0" cy="0"/>
          <a:chOff x="0" y="0"/>
          <a:chExt cx="0" cy="0"/>
        </a:xfrm>
      </p:grpSpPr>
      <p:grpSp>
        <p:nvGrpSpPr>
          <p:cNvPr id="3815" name="Google Shape;3815;p133"/>
          <p:cNvGrpSpPr/>
          <p:nvPr/>
        </p:nvGrpSpPr>
        <p:grpSpPr>
          <a:xfrm>
            <a:off x="4440935" y="3072383"/>
            <a:ext cx="4575048" cy="3410712"/>
            <a:chOff x="4440935" y="3072383"/>
            <a:chExt cx="4575048" cy="3410712"/>
          </a:xfrm>
        </p:grpSpPr>
        <p:pic>
          <p:nvPicPr>
            <p:cNvPr id="3816" name="Google Shape;3816;p133"/>
            <p:cNvPicPr preferRelativeResize="0"/>
            <p:nvPr/>
          </p:nvPicPr>
          <p:blipFill rotWithShape="1">
            <a:blip r:embed="rId3">
              <a:alphaModFix/>
            </a:blip>
            <a:srcRect b="0" l="0" r="0" t="0"/>
            <a:stretch/>
          </p:blipFill>
          <p:spPr>
            <a:xfrm>
              <a:off x="4440935" y="3072383"/>
              <a:ext cx="4575048" cy="3410712"/>
            </a:xfrm>
            <a:prstGeom prst="rect">
              <a:avLst/>
            </a:prstGeom>
            <a:noFill/>
            <a:ln>
              <a:noFill/>
            </a:ln>
          </p:spPr>
        </p:pic>
        <p:pic>
          <p:nvPicPr>
            <p:cNvPr id="3817" name="Google Shape;3817;p133"/>
            <p:cNvPicPr preferRelativeResize="0"/>
            <p:nvPr/>
          </p:nvPicPr>
          <p:blipFill rotWithShape="1">
            <a:blip r:embed="rId4">
              <a:alphaModFix/>
            </a:blip>
            <a:srcRect b="0" l="0" r="0" t="0"/>
            <a:stretch/>
          </p:blipFill>
          <p:spPr>
            <a:xfrm>
              <a:off x="4467146" y="3096892"/>
              <a:ext cx="4468138" cy="3305943"/>
            </a:xfrm>
            <a:prstGeom prst="rect">
              <a:avLst/>
            </a:prstGeom>
            <a:noFill/>
            <a:ln>
              <a:noFill/>
            </a:ln>
          </p:spPr>
        </p:pic>
      </p:grpSp>
      <p:grpSp>
        <p:nvGrpSpPr>
          <p:cNvPr id="3818" name="Google Shape;3818;p133"/>
          <p:cNvGrpSpPr/>
          <p:nvPr/>
        </p:nvGrpSpPr>
        <p:grpSpPr>
          <a:xfrm>
            <a:off x="619345" y="2507019"/>
            <a:ext cx="3608229" cy="2500844"/>
            <a:chOff x="619345" y="2507019"/>
            <a:chExt cx="3608229" cy="2500844"/>
          </a:xfrm>
        </p:grpSpPr>
        <p:pic>
          <p:nvPicPr>
            <p:cNvPr id="3819" name="Google Shape;3819;p133"/>
            <p:cNvPicPr preferRelativeResize="0"/>
            <p:nvPr/>
          </p:nvPicPr>
          <p:blipFill rotWithShape="1">
            <a:blip r:embed="rId5">
              <a:alphaModFix/>
            </a:blip>
            <a:srcRect b="0" l="0" r="0" t="0"/>
            <a:stretch/>
          </p:blipFill>
          <p:spPr>
            <a:xfrm>
              <a:off x="619345" y="2507019"/>
              <a:ext cx="1330647" cy="1077342"/>
            </a:xfrm>
            <a:prstGeom prst="rect">
              <a:avLst/>
            </a:prstGeom>
            <a:noFill/>
            <a:ln>
              <a:noFill/>
            </a:ln>
          </p:spPr>
        </p:pic>
        <p:pic>
          <p:nvPicPr>
            <p:cNvPr id="3820" name="Google Shape;3820;p133"/>
            <p:cNvPicPr preferRelativeResize="0"/>
            <p:nvPr/>
          </p:nvPicPr>
          <p:blipFill rotWithShape="1">
            <a:blip r:embed="rId6">
              <a:alphaModFix/>
            </a:blip>
            <a:srcRect b="0" l="0" r="0" t="0"/>
            <a:stretch/>
          </p:blipFill>
          <p:spPr>
            <a:xfrm>
              <a:off x="810767" y="3544824"/>
              <a:ext cx="3416807" cy="1463039"/>
            </a:xfrm>
            <a:prstGeom prst="rect">
              <a:avLst/>
            </a:prstGeom>
            <a:noFill/>
            <a:ln>
              <a:noFill/>
            </a:ln>
          </p:spPr>
        </p:pic>
        <p:pic>
          <p:nvPicPr>
            <p:cNvPr id="3821" name="Google Shape;3821;p133"/>
            <p:cNvPicPr preferRelativeResize="0"/>
            <p:nvPr/>
          </p:nvPicPr>
          <p:blipFill rotWithShape="1">
            <a:blip r:embed="rId7">
              <a:alphaModFix/>
            </a:blip>
            <a:srcRect b="0" l="0" r="0" t="0"/>
            <a:stretch/>
          </p:blipFill>
          <p:spPr>
            <a:xfrm>
              <a:off x="834838" y="3571563"/>
              <a:ext cx="3314914" cy="1355620"/>
            </a:xfrm>
            <a:prstGeom prst="rect">
              <a:avLst/>
            </a:prstGeom>
            <a:noFill/>
            <a:ln>
              <a:noFill/>
            </a:ln>
          </p:spPr>
        </p:pic>
        <p:pic>
          <p:nvPicPr>
            <p:cNvPr id="3822" name="Google Shape;3822;p133"/>
            <p:cNvPicPr preferRelativeResize="0"/>
            <p:nvPr/>
          </p:nvPicPr>
          <p:blipFill rotWithShape="1">
            <a:blip r:embed="rId8">
              <a:alphaModFix/>
            </a:blip>
            <a:srcRect b="0" l="0" r="0" t="0"/>
            <a:stretch/>
          </p:blipFill>
          <p:spPr>
            <a:xfrm>
              <a:off x="1501810" y="2617823"/>
              <a:ext cx="208771" cy="109614"/>
            </a:xfrm>
            <a:prstGeom prst="rect">
              <a:avLst/>
            </a:prstGeom>
            <a:noFill/>
            <a:ln>
              <a:noFill/>
            </a:ln>
          </p:spPr>
        </p:pic>
      </p:grpSp>
      <p:sp>
        <p:nvSpPr>
          <p:cNvPr id="3823" name="Google Shape;3823;p133"/>
          <p:cNvSpPr txBox="1"/>
          <p:nvPr>
            <p:ph type="title"/>
          </p:nvPr>
        </p:nvSpPr>
        <p:spPr>
          <a:xfrm>
            <a:off x="4220876" y="242315"/>
            <a:ext cx="375031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DAX MEASURE TOTALS</a:t>
            </a:r>
            <a:endParaRPr/>
          </a:p>
        </p:txBody>
      </p:sp>
      <p:pic>
        <p:nvPicPr>
          <p:cNvPr id="3824" name="Google Shape;3824;p133"/>
          <p:cNvPicPr preferRelativeResize="0"/>
          <p:nvPr/>
        </p:nvPicPr>
        <p:blipFill rotWithShape="1">
          <a:blip r:embed="rId9">
            <a:alphaModFix/>
          </a:blip>
          <a:srcRect b="0" l="0" r="0" t="0"/>
          <a:stretch/>
        </p:blipFill>
        <p:spPr>
          <a:xfrm>
            <a:off x="0" y="806332"/>
            <a:ext cx="12192000" cy="45720"/>
          </a:xfrm>
          <a:prstGeom prst="rect">
            <a:avLst/>
          </a:prstGeom>
          <a:noFill/>
          <a:ln>
            <a:noFill/>
          </a:ln>
        </p:spPr>
      </p:pic>
      <p:sp>
        <p:nvSpPr>
          <p:cNvPr id="3825" name="Google Shape;3825;p133"/>
          <p:cNvSpPr txBox="1"/>
          <p:nvPr/>
        </p:nvSpPr>
        <p:spPr>
          <a:xfrm>
            <a:off x="628829" y="1102867"/>
            <a:ext cx="9625330" cy="760095"/>
          </a:xfrm>
          <a:prstGeom prst="rect">
            <a:avLst/>
          </a:prstGeom>
          <a:noFill/>
          <a:ln>
            <a:noFill/>
          </a:ln>
        </p:spPr>
        <p:txBody>
          <a:bodyPr anchorCtr="0" anchor="t" bIns="0" lIns="0" spcFirstLastPara="1" rIns="0" wrap="square" tIns="9525">
            <a:spAutoFit/>
          </a:bodyPr>
          <a:lstStyle/>
          <a:p>
            <a:pPr indent="0" lvl="0" marL="12700" marR="5080" rtl="0" algn="l">
              <a:lnSpc>
                <a:spcPct val="1008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Measure totals may seem incorrect or inconsistent depending on how they are  calculated, because they </a:t>
            </a:r>
            <a:r>
              <a:rPr b="1" i="0" lang="en-US" sz="2400" u="none" cap="none" strike="noStrike">
                <a:solidFill>
                  <a:srgbClr val="000000"/>
                </a:solidFill>
                <a:latin typeface="Calibri"/>
                <a:ea typeface="Calibri"/>
                <a:cs typeface="Calibri"/>
                <a:sym typeface="Calibri"/>
              </a:rPr>
              <a:t>don’t simply add up the visible values in the report</a:t>
            </a:r>
            <a:endParaRPr b="0" i="0" sz="2400" u="none" cap="none" strike="noStrike">
              <a:solidFill>
                <a:srgbClr val="000000"/>
              </a:solidFill>
              <a:latin typeface="Calibri"/>
              <a:ea typeface="Calibri"/>
              <a:cs typeface="Calibri"/>
              <a:sym typeface="Calibri"/>
            </a:endParaRPr>
          </a:p>
        </p:txBody>
      </p:sp>
      <p:sp>
        <p:nvSpPr>
          <p:cNvPr id="3826" name="Google Shape;3826;p133"/>
          <p:cNvSpPr txBox="1"/>
          <p:nvPr/>
        </p:nvSpPr>
        <p:spPr>
          <a:xfrm>
            <a:off x="1788539" y="2471420"/>
            <a:ext cx="2155825" cy="573405"/>
          </a:xfrm>
          <a:prstGeom prst="rect">
            <a:avLst/>
          </a:prstGeom>
          <a:noFill/>
          <a:ln>
            <a:noFill/>
          </a:ln>
        </p:spPr>
        <p:txBody>
          <a:bodyPr anchorCtr="0" anchor="t" bIns="0" lIns="0" spcFirstLastPara="1" rIns="0" wrap="square" tIns="6350">
            <a:spAutoFit/>
          </a:bodyPr>
          <a:lstStyle/>
          <a:p>
            <a:pPr indent="0" lvl="0" marL="12700" marR="5080" rtl="0" algn="l">
              <a:lnSpc>
                <a:spcPct val="103299"/>
              </a:lnSpc>
              <a:spcBef>
                <a:spcPts val="0"/>
              </a:spcBef>
              <a:spcAft>
                <a:spcPts val="0"/>
              </a:spcAft>
              <a:buClr>
                <a:srgbClr val="000000"/>
              </a:buClr>
              <a:buSzPts val="1200"/>
              <a:buFont typeface="Calibri"/>
              <a:buNone/>
            </a:pPr>
            <a:r>
              <a:rPr b="0" i="1" lang="en-US" sz="1200" u="none" cap="none" strike="noStrike">
                <a:solidFill>
                  <a:srgbClr val="000000"/>
                </a:solidFill>
                <a:latin typeface="Calibri"/>
                <a:ea typeface="Calibri"/>
                <a:cs typeface="Calibri"/>
                <a:sym typeface="Calibri"/>
              </a:rPr>
              <a:t>Total Returns look right, but  shouldn’t Total Orders be </a:t>
            </a:r>
            <a:r>
              <a:rPr b="1" i="1" lang="en-US" sz="1200" u="none" cap="none" strike="noStrike">
                <a:solidFill>
                  <a:srgbClr val="000000"/>
                </a:solidFill>
                <a:latin typeface="Calibri"/>
                <a:ea typeface="Calibri"/>
                <a:cs typeface="Calibri"/>
                <a:sym typeface="Calibri"/>
              </a:rPr>
              <a:t>37,888</a:t>
            </a:r>
            <a:r>
              <a:rPr b="0" i="1" lang="en-US" sz="1200" u="none" cap="none" strike="noStrike">
                <a:solidFill>
                  <a:srgbClr val="000000"/>
                </a:solidFill>
                <a:latin typeface="Calibri"/>
                <a:ea typeface="Calibri"/>
                <a:cs typeface="Calibri"/>
                <a:sym typeface="Calibri"/>
              </a:rPr>
              <a:t>??</a:t>
            </a:r>
            <a:endParaRPr b="0" i="0" sz="1200" u="none" cap="none" strike="noStrike">
              <a:solidFill>
                <a:srgbClr val="000000"/>
              </a:solidFill>
              <a:latin typeface="Calibri"/>
              <a:ea typeface="Calibri"/>
              <a:cs typeface="Calibri"/>
              <a:sym typeface="Calibri"/>
            </a:endParaRPr>
          </a:p>
          <a:p>
            <a:pPr indent="0" lvl="0" marL="23495" marR="0" rtl="0" algn="l">
              <a:lnSpc>
                <a:spcPct val="100000"/>
              </a:lnSpc>
              <a:spcBef>
                <a:spcPts val="425"/>
              </a:spcBef>
              <a:spcAft>
                <a:spcPts val="0"/>
              </a:spcAft>
              <a:buClr>
                <a:srgbClr val="7F7F7F"/>
              </a:buClr>
              <a:buSzPts val="800"/>
              <a:buFont typeface="Calibri"/>
              <a:buNone/>
            </a:pPr>
            <a:r>
              <a:rPr b="0" i="1" lang="en-US" sz="800" u="none" cap="none" strike="noStrike">
                <a:solidFill>
                  <a:srgbClr val="7F7F7F"/>
                </a:solidFill>
                <a:latin typeface="Calibri"/>
                <a:ea typeface="Calibri"/>
                <a:cs typeface="Calibri"/>
                <a:sym typeface="Calibri"/>
              </a:rPr>
              <a:t>-Anonymous confused man</a:t>
            </a:r>
            <a:endParaRPr b="0" i="0" sz="800" u="none" cap="none" strike="noStrike">
              <a:solidFill>
                <a:srgbClr val="000000"/>
              </a:solidFill>
              <a:latin typeface="Calibri"/>
              <a:ea typeface="Calibri"/>
              <a:cs typeface="Calibri"/>
              <a:sym typeface="Calibri"/>
            </a:endParaRPr>
          </a:p>
        </p:txBody>
      </p:sp>
      <p:grpSp>
        <p:nvGrpSpPr>
          <p:cNvPr id="3827" name="Google Shape;3827;p133"/>
          <p:cNvGrpSpPr/>
          <p:nvPr/>
        </p:nvGrpSpPr>
        <p:grpSpPr>
          <a:xfrm>
            <a:off x="3343655" y="4611623"/>
            <a:ext cx="899160" cy="402336"/>
            <a:chOff x="3343655" y="4611623"/>
            <a:chExt cx="899160" cy="402336"/>
          </a:xfrm>
        </p:grpSpPr>
        <p:pic>
          <p:nvPicPr>
            <p:cNvPr id="3828" name="Google Shape;3828;p133"/>
            <p:cNvPicPr preferRelativeResize="0"/>
            <p:nvPr/>
          </p:nvPicPr>
          <p:blipFill rotWithShape="1">
            <a:blip r:embed="rId10">
              <a:alphaModFix/>
            </a:blip>
            <a:srcRect b="0" l="0" r="0" t="0"/>
            <a:stretch/>
          </p:blipFill>
          <p:spPr>
            <a:xfrm>
              <a:off x="3343655" y="4611623"/>
              <a:ext cx="899160" cy="402336"/>
            </a:xfrm>
            <a:prstGeom prst="rect">
              <a:avLst/>
            </a:prstGeom>
            <a:noFill/>
            <a:ln>
              <a:noFill/>
            </a:ln>
          </p:spPr>
        </p:pic>
        <p:sp>
          <p:nvSpPr>
            <p:cNvPr id="3829" name="Google Shape;3829;p133"/>
            <p:cNvSpPr/>
            <p:nvPr/>
          </p:nvSpPr>
          <p:spPr>
            <a:xfrm>
              <a:off x="3381151" y="4648546"/>
              <a:ext cx="770890" cy="274955"/>
            </a:xfrm>
            <a:custGeom>
              <a:rect b="b" l="l" r="r" t="t"/>
              <a:pathLst>
                <a:path extrusionOk="0" h="274954" w="770889">
                  <a:moveTo>
                    <a:pt x="770419" y="0"/>
                  </a:moveTo>
                  <a:lnTo>
                    <a:pt x="0" y="0"/>
                  </a:lnTo>
                  <a:lnTo>
                    <a:pt x="0" y="274726"/>
                  </a:lnTo>
                  <a:lnTo>
                    <a:pt x="770419" y="274726"/>
                  </a:lnTo>
                  <a:lnTo>
                    <a:pt x="770419"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830" name="Google Shape;3830;p133"/>
          <p:cNvGrpSpPr/>
          <p:nvPr/>
        </p:nvGrpSpPr>
        <p:grpSpPr>
          <a:xfrm>
            <a:off x="4483608" y="2170176"/>
            <a:ext cx="2486633" cy="819912"/>
            <a:chOff x="4483608" y="2170176"/>
            <a:chExt cx="2486633" cy="819912"/>
          </a:xfrm>
        </p:grpSpPr>
        <p:pic>
          <p:nvPicPr>
            <p:cNvPr id="3831" name="Google Shape;3831;p133"/>
            <p:cNvPicPr preferRelativeResize="0"/>
            <p:nvPr/>
          </p:nvPicPr>
          <p:blipFill rotWithShape="1">
            <a:blip r:embed="rId11">
              <a:alphaModFix/>
            </a:blip>
            <a:srcRect b="0" l="0" r="0" t="0"/>
            <a:stretch/>
          </p:blipFill>
          <p:spPr>
            <a:xfrm>
              <a:off x="4483608" y="2170176"/>
              <a:ext cx="2417064" cy="819912"/>
            </a:xfrm>
            <a:prstGeom prst="rect">
              <a:avLst/>
            </a:prstGeom>
            <a:noFill/>
            <a:ln>
              <a:noFill/>
            </a:ln>
          </p:spPr>
        </p:pic>
        <p:pic>
          <p:nvPicPr>
            <p:cNvPr id="3832" name="Google Shape;3832;p133"/>
            <p:cNvPicPr preferRelativeResize="0"/>
            <p:nvPr/>
          </p:nvPicPr>
          <p:blipFill rotWithShape="1">
            <a:blip r:embed="rId12">
              <a:alphaModFix/>
            </a:blip>
            <a:srcRect b="0" l="0" r="0" t="0"/>
            <a:stretch/>
          </p:blipFill>
          <p:spPr>
            <a:xfrm>
              <a:off x="4507764" y="2195225"/>
              <a:ext cx="2196786" cy="715036"/>
            </a:xfrm>
            <a:prstGeom prst="rect">
              <a:avLst/>
            </a:prstGeom>
            <a:noFill/>
            <a:ln>
              <a:noFill/>
            </a:ln>
          </p:spPr>
        </p:pic>
        <p:sp>
          <p:nvSpPr>
            <p:cNvPr id="3833" name="Google Shape;3833;p133"/>
            <p:cNvSpPr/>
            <p:nvPr/>
          </p:nvSpPr>
          <p:spPr>
            <a:xfrm>
              <a:off x="6855941" y="2187281"/>
              <a:ext cx="114300" cy="739775"/>
            </a:xfrm>
            <a:custGeom>
              <a:rect b="b" l="l" r="r" t="t"/>
              <a:pathLst>
                <a:path extrusionOk="0" h="739775" w="114300">
                  <a:moveTo>
                    <a:pt x="0" y="0"/>
                  </a:moveTo>
                  <a:lnTo>
                    <a:pt x="22170" y="6340"/>
                  </a:lnTo>
                  <a:lnTo>
                    <a:pt x="40275" y="23633"/>
                  </a:lnTo>
                  <a:lnTo>
                    <a:pt x="52481" y="49281"/>
                  </a:lnTo>
                  <a:lnTo>
                    <a:pt x="56957" y="80688"/>
                  </a:lnTo>
                  <a:lnTo>
                    <a:pt x="56957" y="275599"/>
                  </a:lnTo>
                  <a:lnTo>
                    <a:pt x="61433" y="307007"/>
                  </a:lnTo>
                  <a:lnTo>
                    <a:pt x="73639" y="332655"/>
                  </a:lnTo>
                  <a:lnTo>
                    <a:pt x="91744" y="349947"/>
                  </a:lnTo>
                  <a:lnTo>
                    <a:pt x="113915" y="356288"/>
                  </a:lnTo>
                  <a:lnTo>
                    <a:pt x="91744" y="362629"/>
                  </a:lnTo>
                  <a:lnTo>
                    <a:pt x="73639" y="379921"/>
                  </a:lnTo>
                  <a:lnTo>
                    <a:pt x="61433" y="405569"/>
                  </a:lnTo>
                  <a:lnTo>
                    <a:pt x="56957" y="436977"/>
                  </a:lnTo>
                  <a:lnTo>
                    <a:pt x="56957" y="658867"/>
                  </a:lnTo>
                  <a:lnTo>
                    <a:pt x="52481" y="690274"/>
                  </a:lnTo>
                  <a:lnTo>
                    <a:pt x="40275" y="715922"/>
                  </a:lnTo>
                  <a:lnTo>
                    <a:pt x="22170" y="733215"/>
                  </a:lnTo>
                  <a:lnTo>
                    <a:pt x="0" y="739556"/>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834" name="Google Shape;3834;p133"/>
          <p:cNvGrpSpPr/>
          <p:nvPr/>
        </p:nvGrpSpPr>
        <p:grpSpPr>
          <a:xfrm>
            <a:off x="4721352" y="3998455"/>
            <a:ext cx="4531437" cy="1439176"/>
            <a:chOff x="4721352" y="3998455"/>
            <a:chExt cx="4531437" cy="1439176"/>
          </a:xfrm>
        </p:grpSpPr>
        <p:pic>
          <p:nvPicPr>
            <p:cNvPr id="3835" name="Google Shape;3835;p133"/>
            <p:cNvPicPr preferRelativeResize="0"/>
            <p:nvPr/>
          </p:nvPicPr>
          <p:blipFill rotWithShape="1">
            <a:blip r:embed="rId13">
              <a:alphaModFix/>
            </a:blip>
            <a:srcRect b="0" l="0" r="0" t="0"/>
            <a:stretch/>
          </p:blipFill>
          <p:spPr>
            <a:xfrm>
              <a:off x="4721352" y="4980431"/>
              <a:ext cx="4306824" cy="457200"/>
            </a:xfrm>
            <a:prstGeom prst="rect">
              <a:avLst/>
            </a:prstGeom>
            <a:noFill/>
            <a:ln>
              <a:noFill/>
            </a:ln>
          </p:spPr>
        </p:pic>
        <p:sp>
          <p:nvSpPr>
            <p:cNvPr id="3836" name="Google Shape;3836;p133"/>
            <p:cNvSpPr/>
            <p:nvPr/>
          </p:nvSpPr>
          <p:spPr>
            <a:xfrm>
              <a:off x="4758702" y="5018044"/>
              <a:ext cx="4177029" cy="328930"/>
            </a:xfrm>
            <a:custGeom>
              <a:rect b="b" l="l" r="r" t="t"/>
              <a:pathLst>
                <a:path extrusionOk="0" h="328929" w="4177029">
                  <a:moveTo>
                    <a:pt x="4176581" y="0"/>
                  </a:moveTo>
                  <a:lnTo>
                    <a:pt x="0" y="0"/>
                  </a:lnTo>
                  <a:lnTo>
                    <a:pt x="0" y="328596"/>
                  </a:lnTo>
                  <a:lnTo>
                    <a:pt x="4176581" y="328596"/>
                  </a:lnTo>
                  <a:lnTo>
                    <a:pt x="4176581"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37" name="Google Shape;3837;p133"/>
            <p:cNvSpPr/>
            <p:nvPr/>
          </p:nvSpPr>
          <p:spPr>
            <a:xfrm>
              <a:off x="8177099" y="3998455"/>
              <a:ext cx="1075690" cy="1024255"/>
            </a:xfrm>
            <a:custGeom>
              <a:rect b="b" l="l" r="r" t="t"/>
              <a:pathLst>
                <a:path extrusionOk="0" h="1024254" w="1075690">
                  <a:moveTo>
                    <a:pt x="998486" y="25272"/>
                  </a:moveTo>
                  <a:lnTo>
                    <a:pt x="902503" y="36656"/>
                  </a:lnTo>
                  <a:lnTo>
                    <a:pt x="859899" y="43011"/>
                  </a:lnTo>
                  <a:lnTo>
                    <a:pt x="817659" y="50422"/>
                  </a:lnTo>
                  <a:lnTo>
                    <a:pt x="775812" y="59110"/>
                  </a:lnTo>
                  <a:lnTo>
                    <a:pt x="734437" y="69293"/>
                  </a:lnTo>
                  <a:lnTo>
                    <a:pt x="693611" y="81187"/>
                  </a:lnTo>
                  <a:lnTo>
                    <a:pt x="653418" y="95008"/>
                  </a:lnTo>
                  <a:lnTo>
                    <a:pt x="613940" y="110973"/>
                  </a:lnTo>
                  <a:lnTo>
                    <a:pt x="575266" y="129301"/>
                  </a:lnTo>
                  <a:lnTo>
                    <a:pt x="537485" y="150202"/>
                  </a:lnTo>
                  <a:lnTo>
                    <a:pt x="500692" y="173888"/>
                  </a:lnTo>
                  <a:lnTo>
                    <a:pt x="464981" y="200566"/>
                  </a:lnTo>
                  <a:lnTo>
                    <a:pt x="430453" y="230431"/>
                  </a:lnTo>
                  <a:lnTo>
                    <a:pt x="397205" y="263578"/>
                  </a:lnTo>
                  <a:lnTo>
                    <a:pt x="365207" y="299824"/>
                  </a:lnTo>
                  <a:lnTo>
                    <a:pt x="334373" y="338943"/>
                  </a:lnTo>
                  <a:lnTo>
                    <a:pt x="304612" y="380726"/>
                  </a:lnTo>
                  <a:lnTo>
                    <a:pt x="275830" y="424964"/>
                  </a:lnTo>
                  <a:lnTo>
                    <a:pt x="247942" y="471450"/>
                  </a:lnTo>
                  <a:lnTo>
                    <a:pt x="220861" y="519978"/>
                  </a:lnTo>
                  <a:lnTo>
                    <a:pt x="194504" y="570341"/>
                  </a:lnTo>
                  <a:lnTo>
                    <a:pt x="168788" y="622335"/>
                  </a:lnTo>
                  <a:lnTo>
                    <a:pt x="143630" y="675754"/>
                  </a:lnTo>
                  <a:lnTo>
                    <a:pt x="118952" y="730389"/>
                  </a:lnTo>
                  <a:lnTo>
                    <a:pt x="94664" y="786057"/>
                  </a:lnTo>
                  <a:lnTo>
                    <a:pt x="47009" y="899518"/>
                  </a:lnTo>
                  <a:lnTo>
                    <a:pt x="0" y="1014568"/>
                  </a:lnTo>
                  <a:lnTo>
                    <a:pt x="23512" y="1024176"/>
                  </a:lnTo>
                  <a:lnTo>
                    <a:pt x="70450" y="909297"/>
                  </a:lnTo>
                  <a:lnTo>
                    <a:pt x="117981" y="796133"/>
                  </a:lnTo>
                  <a:lnTo>
                    <a:pt x="142133" y="740770"/>
                  </a:lnTo>
                  <a:lnTo>
                    <a:pt x="166654" y="686484"/>
                  </a:lnTo>
                  <a:lnTo>
                    <a:pt x="191611" y="633487"/>
                  </a:lnTo>
                  <a:lnTo>
                    <a:pt x="217079" y="581991"/>
                  </a:lnTo>
                  <a:lnTo>
                    <a:pt x="243130" y="532207"/>
                  </a:lnTo>
                  <a:lnTo>
                    <a:pt x="269833" y="484347"/>
                  </a:lnTo>
                  <a:lnTo>
                    <a:pt x="297257" y="438622"/>
                  </a:lnTo>
                  <a:lnTo>
                    <a:pt x="325467" y="395245"/>
                  </a:lnTo>
                  <a:lnTo>
                    <a:pt x="354531" y="354423"/>
                  </a:lnTo>
                  <a:lnTo>
                    <a:pt x="354882" y="353931"/>
                  </a:lnTo>
                  <a:lnTo>
                    <a:pt x="384508" y="316368"/>
                  </a:lnTo>
                  <a:lnTo>
                    <a:pt x="384937" y="315824"/>
                  </a:lnTo>
                  <a:lnTo>
                    <a:pt x="415458" y="281280"/>
                  </a:lnTo>
                  <a:lnTo>
                    <a:pt x="415978" y="280691"/>
                  </a:lnTo>
                  <a:lnTo>
                    <a:pt x="447454" y="249347"/>
                  </a:lnTo>
                  <a:lnTo>
                    <a:pt x="448068" y="248735"/>
                  </a:lnTo>
                  <a:lnTo>
                    <a:pt x="480597" y="220643"/>
                  </a:lnTo>
                  <a:lnTo>
                    <a:pt x="481255" y="220074"/>
                  </a:lnTo>
                  <a:lnTo>
                    <a:pt x="514866" y="195005"/>
                  </a:lnTo>
                  <a:lnTo>
                    <a:pt x="515539" y="194503"/>
                  </a:lnTo>
                  <a:lnTo>
                    <a:pt x="550204" y="172223"/>
                  </a:lnTo>
                  <a:lnTo>
                    <a:pt x="550879" y="171789"/>
                  </a:lnTo>
                  <a:lnTo>
                    <a:pt x="586554" y="152083"/>
                  </a:lnTo>
                  <a:lnTo>
                    <a:pt x="587213" y="151719"/>
                  </a:lnTo>
                  <a:lnTo>
                    <a:pt x="623856" y="134382"/>
                  </a:lnTo>
                  <a:lnTo>
                    <a:pt x="624483" y="134085"/>
                  </a:lnTo>
                  <a:lnTo>
                    <a:pt x="662044" y="118917"/>
                  </a:lnTo>
                  <a:lnTo>
                    <a:pt x="662628" y="118681"/>
                  </a:lnTo>
                  <a:lnTo>
                    <a:pt x="701049" y="105488"/>
                  </a:lnTo>
                  <a:lnTo>
                    <a:pt x="701584" y="105304"/>
                  </a:lnTo>
                  <a:lnTo>
                    <a:pt x="740809" y="93893"/>
                  </a:lnTo>
                  <a:lnTo>
                    <a:pt x="781239" y="83933"/>
                  </a:lnTo>
                  <a:lnTo>
                    <a:pt x="822268" y="75406"/>
                  </a:lnTo>
                  <a:lnTo>
                    <a:pt x="863831" y="68108"/>
                  </a:lnTo>
                  <a:lnTo>
                    <a:pt x="905761" y="61851"/>
                  </a:lnTo>
                  <a:lnTo>
                    <a:pt x="990863" y="51568"/>
                  </a:lnTo>
                  <a:lnTo>
                    <a:pt x="1001025" y="50545"/>
                  </a:lnTo>
                  <a:lnTo>
                    <a:pt x="998486" y="25272"/>
                  </a:lnTo>
                  <a:close/>
                </a:path>
                <a:path extrusionOk="0" h="1024254" w="1075690">
                  <a:moveTo>
                    <a:pt x="354705" y="354179"/>
                  </a:moveTo>
                  <a:lnTo>
                    <a:pt x="354512" y="354423"/>
                  </a:lnTo>
                  <a:lnTo>
                    <a:pt x="354705" y="354179"/>
                  </a:lnTo>
                  <a:close/>
                </a:path>
                <a:path extrusionOk="0" h="1024254" w="1075690">
                  <a:moveTo>
                    <a:pt x="354901" y="353931"/>
                  </a:moveTo>
                  <a:lnTo>
                    <a:pt x="354705" y="354179"/>
                  </a:lnTo>
                  <a:lnTo>
                    <a:pt x="354901" y="353931"/>
                  </a:lnTo>
                  <a:close/>
                </a:path>
                <a:path extrusionOk="0" h="1024254" w="1075690">
                  <a:moveTo>
                    <a:pt x="384716" y="316104"/>
                  </a:moveTo>
                  <a:lnTo>
                    <a:pt x="384483" y="316368"/>
                  </a:lnTo>
                  <a:lnTo>
                    <a:pt x="384716" y="316104"/>
                  </a:lnTo>
                  <a:close/>
                </a:path>
                <a:path extrusionOk="0" h="1024254" w="1075690">
                  <a:moveTo>
                    <a:pt x="384963" y="315824"/>
                  </a:moveTo>
                  <a:lnTo>
                    <a:pt x="384716" y="316104"/>
                  </a:lnTo>
                  <a:lnTo>
                    <a:pt x="384963" y="315824"/>
                  </a:lnTo>
                  <a:close/>
                </a:path>
                <a:path extrusionOk="0" h="1024254" w="1075690">
                  <a:moveTo>
                    <a:pt x="415978" y="280691"/>
                  </a:moveTo>
                  <a:lnTo>
                    <a:pt x="415424" y="281280"/>
                  </a:lnTo>
                  <a:lnTo>
                    <a:pt x="415704" y="281002"/>
                  </a:lnTo>
                  <a:lnTo>
                    <a:pt x="415978" y="280691"/>
                  </a:lnTo>
                  <a:close/>
                </a:path>
                <a:path extrusionOk="0" h="1024254" w="1075690">
                  <a:moveTo>
                    <a:pt x="415704" y="281002"/>
                  </a:moveTo>
                  <a:lnTo>
                    <a:pt x="415424" y="281280"/>
                  </a:lnTo>
                  <a:lnTo>
                    <a:pt x="415704" y="281002"/>
                  </a:lnTo>
                  <a:close/>
                </a:path>
                <a:path extrusionOk="0" h="1024254" w="1075690">
                  <a:moveTo>
                    <a:pt x="416015" y="280691"/>
                  </a:moveTo>
                  <a:lnTo>
                    <a:pt x="415704" y="281002"/>
                  </a:lnTo>
                  <a:lnTo>
                    <a:pt x="416015" y="280691"/>
                  </a:lnTo>
                  <a:close/>
                </a:path>
                <a:path extrusionOk="0" h="1024254" w="1075690">
                  <a:moveTo>
                    <a:pt x="448068" y="248735"/>
                  </a:moveTo>
                  <a:lnTo>
                    <a:pt x="447410" y="249347"/>
                  </a:lnTo>
                  <a:lnTo>
                    <a:pt x="447742" y="249061"/>
                  </a:lnTo>
                  <a:lnTo>
                    <a:pt x="448068" y="248735"/>
                  </a:lnTo>
                  <a:close/>
                </a:path>
                <a:path extrusionOk="0" h="1024254" w="1075690">
                  <a:moveTo>
                    <a:pt x="447742" y="249061"/>
                  </a:moveTo>
                  <a:lnTo>
                    <a:pt x="447410" y="249347"/>
                  </a:lnTo>
                  <a:lnTo>
                    <a:pt x="447742" y="249061"/>
                  </a:lnTo>
                  <a:close/>
                </a:path>
                <a:path extrusionOk="0" h="1024254" w="1075690">
                  <a:moveTo>
                    <a:pt x="448118" y="248735"/>
                  </a:moveTo>
                  <a:lnTo>
                    <a:pt x="447742" y="249061"/>
                  </a:lnTo>
                  <a:lnTo>
                    <a:pt x="448118" y="248735"/>
                  </a:lnTo>
                  <a:close/>
                </a:path>
                <a:path extrusionOk="0" h="1024254" w="1075690">
                  <a:moveTo>
                    <a:pt x="481255" y="220074"/>
                  </a:moveTo>
                  <a:lnTo>
                    <a:pt x="480547" y="220643"/>
                  </a:lnTo>
                  <a:lnTo>
                    <a:pt x="480911" y="220371"/>
                  </a:lnTo>
                  <a:lnTo>
                    <a:pt x="481255" y="220074"/>
                  </a:lnTo>
                  <a:close/>
                </a:path>
                <a:path extrusionOk="0" h="1024254" w="1075690">
                  <a:moveTo>
                    <a:pt x="480911" y="220371"/>
                  </a:moveTo>
                  <a:lnTo>
                    <a:pt x="480547" y="220643"/>
                  </a:lnTo>
                  <a:lnTo>
                    <a:pt x="480911" y="220371"/>
                  </a:lnTo>
                  <a:close/>
                </a:path>
                <a:path extrusionOk="0" h="1024254" w="1075690">
                  <a:moveTo>
                    <a:pt x="481309" y="220074"/>
                  </a:moveTo>
                  <a:lnTo>
                    <a:pt x="480911" y="220371"/>
                  </a:lnTo>
                  <a:lnTo>
                    <a:pt x="481309" y="220074"/>
                  </a:lnTo>
                  <a:close/>
                </a:path>
                <a:path extrusionOk="0" h="1024254" w="1075690">
                  <a:moveTo>
                    <a:pt x="515539" y="194503"/>
                  </a:moveTo>
                  <a:lnTo>
                    <a:pt x="514813" y="195005"/>
                  </a:lnTo>
                  <a:lnTo>
                    <a:pt x="515198" y="194758"/>
                  </a:lnTo>
                  <a:lnTo>
                    <a:pt x="515539" y="194503"/>
                  </a:lnTo>
                  <a:close/>
                </a:path>
                <a:path extrusionOk="0" h="1024254" w="1075690">
                  <a:moveTo>
                    <a:pt x="515198" y="194758"/>
                  </a:moveTo>
                  <a:lnTo>
                    <a:pt x="514813" y="195005"/>
                  </a:lnTo>
                  <a:lnTo>
                    <a:pt x="515198" y="194758"/>
                  </a:lnTo>
                  <a:close/>
                </a:path>
                <a:path extrusionOk="0" h="1024254" w="1075690">
                  <a:moveTo>
                    <a:pt x="515594" y="194503"/>
                  </a:moveTo>
                  <a:lnTo>
                    <a:pt x="515198" y="194758"/>
                  </a:lnTo>
                  <a:lnTo>
                    <a:pt x="515594" y="194503"/>
                  </a:lnTo>
                  <a:close/>
                </a:path>
                <a:path extrusionOk="0" h="1024254" w="1075690">
                  <a:moveTo>
                    <a:pt x="550879" y="171789"/>
                  </a:moveTo>
                  <a:lnTo>
                    <a:pt x="550152" y="172223"/>
                  </a:lnTo>
                  <a:lnTo>
                    <a:pt x="550520" y="172019"/>
                  </a:lnTo>
                  <a:lnTo>
                    <a:pt x="550879" y="171789"/>
                  </a:lnTo>
                  <a:close/>
                </a:path>
                <a:path extrusionOk="0" h="1024254" w="1075690">
                  <a:moveTo>
                    <a:pt x="550520" y="172019"/>
                  </a:moveTo>
                  <a:lnTo>
                    <a:pt x="550152" y="172223"/>
                  </a:lnTo>
                  <a:lnTo>
                    <a:pt x="550520" y="172019"/>
                  </a:lnTo>
                  <a:close/>
                </a:path>
                <a:path extrusionOk="0" h="1024254" w="1075690">
                  <a:moveTo>
                    <a:pt x="550937" y="171789"/>
                  </a:moveTo>
                  <a:lnTo>
                    <a:pt x="550520" y="172019"/>
                  </a:lnTo>
                  <a:lnTo>
                    <a:pt x="550937" y="171789"/>
                  </a:lnTo>
                  <a:close/>
                </a:path>
                <a:path extrusionOk="0" h="1024254" w="1075690">
                  <a:moveTo>
                    <a:pt x="586860" y="151914"/>
                  </a:moveTo>
                  <a:lnTo>
                    <a:pt x="586503" y="152083"/>
                  </a:lnTo>
                  <a:lnTo>
                    <a:pt x="586860" y="151914"/>
                  </a:lnTo>
                  <a:close/>
                </a:path>
                <a:path extrusionOk="0" h="1024254" w="1075690">
                  <a:moveTo>
                    <a:pt x="587272" y="151719"/>
                  </a:moveTo>
                  <a:lnTo>
                    <a:pt x="586860" y="151914"/>
                  </a:lnTo>
                  <a:lnTo>
                    <a:pt x="587272" y="151719"/>
                  </a:lnTo>
                  <a:close/>
                </a:path>
                <a:path extrusionOk="0" h="1024254" w="1075690">
                  <a:moveTo>
                    <a:pt x="624146" y="134245"/>
                  </a:moveTo>
                  <a:lnTo>
                    <a:pt x="623806" y="134382"/>
                  </a:lnTo>
                  <a:lnTo>
                    <a:pt x="624146" y="134245"/>
                  </a:lnTo>
                  <a:close/>
                </a:path>
                <a:path extrusionOk="0" h="1024254" w="1075690">
                  <a:moveTo>
                    <a:pt x="624541" y="134085"/>
                  </a:moveTo>
                  <a:lnTo>
                    <a:pt x="624146" y="134245"/>
                  </a:lnTo>
                  <a:lnTo>
                    <a:pt x="624541" y="134085"/>
                  </a:lnTo>
                  <a:close/>
                </a:path>
                <a:path extrusionOk="0" h="1024254" w="1075690">
                  <a:moveTo>
                    <a:pt x="662319" y="118806"/>
                  </a:moveTo>
                  <a:lnTo>
                    <a:pt x="661996" y="118917"/>
                  </a:lnTo>
                  <a:lnTo>
                    <a:pt x="662319" y="118806"/>
                  </a:lnTo>
                  <a:close/>
                </a:path>
                <a:path extrusionOk="0" h="1024254" w="1075690">
                  <a:moveTo>
                    <a:pt x="662683" y="118681"/>
                  </a:moveTo>
                  <a:lnTo>
                    <a:pt x="662319" y="118806"/>
                  </a:lnTo>
                  <a:lnTo>
                    <a:pt x="662683" y="118681"/>
                  </a:lnTo>
                  <a:close/>
                </a:path>
                <a:path extrusionOk="0" h="1024254" w="1075690">
                  <a:moveTo>
                    <a:pt x="701639" y="105304"/>
                  </a:moveTo>
                  <a:lnTo>
                    <a:pt x="701283" y="105408"/>
                  </a:lnTo>
                  <a:lnTo>
                    <a:pt x="701639" y="105304"/>
                  </a:lnTo>
                  <a:close/>
                </a:path>
                <a:path extrusionOk="0" h="1024254" w="1075690">
                  <a:moveTo>
                    <a:pt x="1059047" y="24003"/>
                  </a:moveTo>
                  <a:lnTo>
                    <a:pt x="1011123" y="24003"/>
                  </a:lnTo>
                  <a:lnTo>
                    <a:pt x="1013661" y="49275"/>
                  </a:lnTo>
                  <a:lnTo>
                    <a:pt x="1001025" y="50545"/>
                  </a:lnTo>
                  <a:lnTo>
                    <a:pt x="1003565" y="75817"/>
                  </a:lnTo>
                  <a:lnTo>
                    <a:pt x="1075574" y="30289"/>
                  </a:lnTo>
                  <a:lnTo>
                    <a:pt x="1059047" y="24003"/>
                  </a:lnTo>
                  <a:close/>
                </a:path>
                <a:path extrusionOk="0" h="1024254" w="1075690">
                  <a:moveTo>
                    <a:pt x="1011123" y="24003"/>
                  </a:moveTo>
                  <a:lnTo>
                    <a:pt x="998486" y="25272"/>
                  </a:lnTo>
                  <a:lnTo>
                    <a:pt x="1001025" y="50545"/>
                  </a:lnTo>
                  <a:lnTo>
                    <a:pt x="1013661" y="49275"/>
                  </a:lnTo>
                  <a:lnTo>
                    <a:pt x="1011123" y="24003"/>
                  </a:lnTo>
                  <a:close/>
                </a:path>
                <a:path extrusionOk="0" h="1024254" w="1075690">
                  <a:moveTo>
                    <a:pt x="995946" y="0"/>
                  </a:moveTo>
                  <a:lnTo>
                    <a:pt x="998486" y="25272"/>
                  </a:lnTo>
                  <a:lnTo>
                    <a:pt x="1011123" y="24003"/>
                  </a:lnTo>
                  <a:lnTo>
                    <a:pt x="1059047" y="24003"/>
                  </a:lnTo>
                  <a:lnTo>
                    <a:pt x="995946"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838" name="Google Shape;3838;p133"/>
          <p:cNvGrpSpPr/>
          <p:nvPr/>
        </p:nvGrpSpPr>
        <p:grpSpPr>
          <a:xfrm>
            <a:off x="6632447" y="5781906"/>
            <a:ext cx="2620777" cy="719477"/>
            <a:chOff x="6632447" y="5781906"/>
            <a:chExt cx="2620777" cy="719477"/>
          </a:xfrm>
        </p:grpSpPr>
        <p:pic>
          <p:nvPicPr>
            <p:cNvPr id="3839" name="Google Shape;3839;p133"/>
            <p:cNvPicPr preferRelativeResize="0"/>
            <p:nvPr/>
          </p:nvPicPr>
          <p:blipFill rotWithShape="1">
            <a:blip r:embed="rId14">
              <a:alphaModFix/>
            </a:blip>
            <a:srcRect b="0" l="0" r="0" t="0"/>
            <a:stretch/>
          </p:blipFill>
          <p:spPr>
            <a:xfrm>
              <a:off x="6632447" y="6193536"/>
              <a:ext cx="1109472" cy="307847"/>
            </a:xfrm>
            <a:prstGeom prst="rect">
              <a:avLst/>
            </a:prstGeom>
            <a:noFill/>
            <a:ln>
              <a:noFill/>
            </a:ln>
          </p:spPr>
        </p:pic>
        <p:sp>
          <p:nvSpPr>
            <p:cNvPr id="3840" name="Google Shape;3840;p133"/>
            <p:cNvSpPr/>
            <p:nvPr/>
          </p:nvSpPr>
          <p:spPr>
            <a:xfrm>
              <a:off x="6671512" y="6232079"/>
              <a:ext cx="979805" cy="178435"/>
            </a:xfrm>
            <a:custGeom>
              <a:rect b="b" l="l" r="r" t="t"/>
              <a:pathLst>
                <a:path extrusionOk="0" h="178435" w="979804">
                  <a:moveTo>
                    <a:pt x="979802" y="0"/>
                  </a:moveTo>
                  <a:lnTo>
                    <a:pt x="0" y="0"/>
                  </a:lnTo>
                  <a:lnTo>
                    <a:pt x="0" y="177871"/>
                  </a:lnTo>
                  <a:lnTo>
                    <a:pt x="979802" y="177871"/>
                  </a:lnTo>
                  <a:lnTo>
                    <a:pt x="979802"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41" name="Google Shape;3841;p133"/>
            <p:cNvSpPr/>
            <p:nvPr/>
          </p:nvSpPr>
          <p:spPr>
            <a:xfrm>
              <a:off x="7592064" y="5781906"/>
              <a:ext cx="1661160" cy="456565"/>
            </a:xfrm>
            <a:custGeom>
              <a:rect b="b" l="l" r="r" t="t"/>
              <a:pathLst>
                <a:path extrusionOk="0" h="456564" w="1661159">
                  <a:moveTo>
                    <a:pt x="1583853" y="25365"/>
                  </a:moveTo>
                  <a:lnTo>
                    <a:pt x="1144614" y="50731"/>
                  </a:lnTo>
                  <a:lnTo>
                    <a:pt x="1073752" y="55844"/>
                  </a:lnTo>
                  <a:lnTo>
                    <a:pt x="955693" y="65431"/>
                  </a:lnTo>
                  <a:lnTo>
                    <a:pt x="905758" y="69871"/>
                  </a:lnTo>
                  <a:lnTo>
                    <a:pt x="830764" y="77361"/>
                  </a:lnTo>
                  <a:lnTo>
                    <a:pt x="758550" y="85519"/>
                  </a:lnTo>
                  <a:lnTo>
                    <a:pt x="689392" y="94411"/>
                  </a:lnTo>
                  <a:lnTo>
                    <a:pt x="623564" y="104109"/>
                  </a:lnTo>
                  <a:lnTo>
                    <a:pt x="561338" y="114681"/>
                  </a:lnTo>
                  <a:lnTo>
                    <a:pt x="502982" y="126200"/>
                  </a:lnTo>
                  <a:lnTo>
                    <a:pt x="448764" y="138743"/>
                  </a:lnTo>
                  <a:lnTo>
                    <a:pt x="398882" y="152358"/>
                  </a:lnTo>
                  <a:lnTo>
                    <a:pt x="353171" y="167004"/>
                  </a:lnTo>
                  <a:lnTo>
                    <a:pt x="311359" y="182619"/>
                  </a:lnTo>
                  <a:lnTo>
                    <a:pt x="273171" y="199141"/>
                  </a:lnTo>
                  <a:lnTo>
                    <a:pt x="238337" y="216507"/>
                  </a:lnTo>
                  <a:lnTo>
                    <a:pt x="177659" y="253496"/>
                  </a:lnTo>
                  <a:lnTo>
                    <a:pt x="127208" y="292995"/>
                  </a:lnTo>
                  <a:lnTo>
                    <a:pt x="84856" y="334340"/>
                  </a:lnTo>
                  <a:lnTo>
                    <a:pt x="31757" y="398250"/>
                  </a:lnTo>
                  <a:lnTo>
                    <a:pt x="0" y="441224"/>
                  </a:lnTo>
                  <a:lnTo>
                    <a:pt x="20427" y="456320"/>
                  </a:lnTo>
                  <a:lnTo>
                    <a:pt x="51745" y="413940"/>
                  </a:lnTo>
                  <a:lnTo>
                    <a:pt x="85190" y="372196"/>
                  </a:lnTo>
                  <a:lnTo>
                    <a:pt x="85591" y="371695"/>
                  </a:lnTo>
                  <a:lnTo>
                    <a:pt x="103273" y="351852"/>
                  </a:lnTo>
                  <a:lnTo>
                    <a:pt x="122699" y="331872"/>
                  </a:lnTo>
                  <a:lnTo>
                    <a:pt x="123135" y="331425"/>
                  </a:lnTo>
                  <a:lnTo>
                    <a:pt x="143745" y="312302"/>
                  </a:lnTo>
                  <a:lnTo>
                    <a:pt x="144240" y="311842"/>
                  </a:lnTo>
                  <a:lnTo>
                    <a:pt x="166705" y="293186"/>
                  </a:lnTo>
                  <a:lnTo>
                    <a:pt x="167247" y="292735"/>
                  </a:lnTo>
                  <a:lnTo>
                    <a:pt x="191874" y="274574"/>
                  </a:lnTo>
                  <a:lnTo>
                    <a:pt x="192449" y="274149"/>
                  </a:lnTo>
                  <a:lnTo>
                    <a:pt x="219550" y="256518"/>
                  </a:lnTo>
                  <a:lnTo>
                    <a:pt x="220143" y="256133"/>
                  </a:lnTo>
                  <a:lnTo>
                    <a:pt x="250031" y="239078"/>
                  </a:lnTo>
                  <a:lnTo>
                    <a:pt x="250625" y="238739"/>
                  </a:lnTo>
                  <a:lnTo>
                    <a:pt x="283614" y="222317"/>
                  </a:lnTo>
                  <a:lnTo>
                    <a:pt x="284195" y="222027"/>
                  </a:lnTo>
                  <a:lnTo>
                    <a:pt x="320590" y="206301"/>
                  </a:lnTo>
                  <a:lnTo>
                    <a:pt x="321148" y="206059"/>
                  </a:lnTo>
                  <a:lnTo>
                    <a:pt x="361250" y="191101"/>
                  </a:lnTo>
                  <a:lnTo>
                    <a:pt x="361777" y="190904"/>
                  </a:lnTo>
                  <a:lnTo>
                    <a:pt x="405878" y="176789"/>
                  </a:lnTo>
                  <a:lnTo>
                    <a:pt x="454767" y="163433"/>
                  </a:lnTo>
                  <a:lnTo>
                    <a:pt x="508133" y="151080"/>
                  </a:lnTo>
                  <a:lnTo>
                    <a:pt x="565783" y="139694"/>
                  </a:lnTo>
                  <a:lnTo>
                    <a:pt x="627424" y="129217"/>
                  </a:lnTo>
                  <a:lnTo>
                    <a:pt x="692762" y="119589"/>
                  </a:lnTo>
                  <a:lnTo>
                    <a:pt x="761509" y="110747"/>
                  </a:lnTo>
                  <a:lnTo>
                    <a:pt x="833379" y="102627"/>
                  </a:lnTo>
                  <a:lnTo>
                    <a:pt x="908084" y="95165"/>
                  </a:lnTo>
                  <a:lnTo>
                    <a:pt x="985338" y="88295"/>
                  </a:lnTo>
                  <a:lnTo>
                    <a:pt x="1064862" y="81952"/>
                  </a:lnTo>
                  <a:lnTo>
                    <a:pt x="1146370" y="76071"/>
                  </a:lnTo>
                  <a:lnTo>
                    <a:pt x="1229577" y="70585"/>
                  </a:lnTo>
                  <a:lnTo>
                    <a:pt x="1314184" y="65431"/>
                  </a:lnTo>
                  <a:lnTo>
                    <a:pt x="1486578" y="55844"/>
                  </a:lnTo>
                  <a:lnTo>
                    <a:pt x="1585168" y="50731"/>
                  </a:lnTo>
                  <a:lnTo>
                    <a:pt x="1583853" y="25365"/>
                  </a:lnTo>
                  <a:close/>
                </a:path>
                <a:path extrusionOk="0" h="456564" w="1661159">
                  <a:moveTo>
                    <a:pt x="85386" y="371951"/>
                  </a:moveTo>
                  <a:lnTo>
                    <a:pt x="85168" y="372196"/>
                  </a:lnTo>
                  <a:lnTo>
                    <a:pt x="85386" y="371951"/>
                  </a:lnTo>
                  <a:close/>
                </a:path>
                <a:path extrusionOk="0" h="456564" w="1661159">
                  <a:moveTo>
                    <a:pt x="85614" y="371695"/>
                  </a:moveTo>
                  <a:lnTo>
                    <a:pt x="85386" y="371951"/>
                  </a:lnTo>
                  <a:lnTo>
                    <a:pt x="85614" y="371695"/>
                  </a:lnTo>
                  <a:close/>
                </a:path>
                <a:path extrusionOk="0" h="456564" w="1661159">
                  <a:moveTo>
                    <a:pt x="122911" y="331654"/>
                  </a:moveTo>
                  <a:lnTo>
                    <a:pt x="122676" y="331872"/>
                  </a:lnTo>
                  <a:lnTo>
                    <a:pt x="122911" y="331654"/>
                  </a:lnTo>
                  <a:close/>
                </a:path>
                <a:path extrusionOk="0" h="456564" w="1661159">
                  <a:moveTo>
                    <a:pt x="123159" y="331425"/>
                  </a:moveTo>
                  <a:lnTo>
                    <a:pt x="122911" y="331654"/>
                  </a:lnTo>
                  <a:lnTo>
                    <a:pt x="123159" y="331425"/>
                  </a:lnTo>
                  <a:close/>
                </a:path>
                <a:path extrusionOk="0" h="456564" w="1661159">
                  <a:moveTo>
                    <a:pt x="143984" y="312080"/>
                  </a:moveTo>
                  <a:lnTo>
                    <a:pt x="143717" y="312302"/>
                  </a:lnTo>
                  <a:lnTo>
                    <a:pt x="143984" y="312080"/>
                  </a:lnTo>
                  <a:close/>
                </a:path>
                <a:path extrusionOk="0" h="456564" w="1661159">
                  <a:moveTo>
                    <a:pt x="144270" y="311842"/>
                  </a:moveTo>
                  <a:lnTo>
                    <a:pt x="143984" y="312080"/>
                  </a:lnTo>
                  <a:lnTo>
                    <a:pt x="144270" y="311842"/>
                  </a:lnTo>
                  <a:close/>
                </a:path>
                <a:path extrusionOk="0" h="456564" w="1661159">
                  <a:moveTo>
                    <a:pt x="166965" y="292970"/>
                  </a:moveTo>
                  <a:lnTo>
                    <a:pt x="166672" y="293186"/>
                  </a:lnTo>
                  <a:lnTo>
                    <a:pt x="166965" y="292970"/>
                  </a:lnTo>
                  <a:close/>
                </a:path>
                <a:path extrusionOk="0" h="456564" w="1661159">
                  <a:moveTo>
                    <a:pt x="167283" y="292735"/>
                  </a:moveTo>
                  <a:lnTo>
                    <a:pt x="166965" y="292970"/>
                  </a:lnTo>
                  <a:lnTo>
                    <a:pt x="167283" y="292735"/>
                  </a:lnTo>
                  <a:close/>
                </a:path>
                <a:path extrusionOk="0" h="456564" w="1661159">
                  <a:moveTo>
                    <a:pt x="192149" y="274371"/>
                  </a:moveTo>
                  <a:lnTo>
                    <a:pt x="191837" y="274574"/>
                  </a:lnTo>
                  <a:lnTo>
                    <a:pt x="192149" y="274371"/>
                  </a:lnTo>
                  <a:close/>
                </a:path>
                <a:path extrusionOk="0" h="456564" w="1661159">
                  <a:moveTo>
                    <a:pt x="192489" y="274149"/>
                  </a:moveTo>
                  <a:lnTo>
                    <a:pt x="192149" y="274371"/>
                  </a:lnTo>
                  <a:lnTo>
                    <a:pt x="192489" y="274149"/>
                  </a:lnTo>
                  <a:close/>
                </a:path>
                <a:path extrusionOk="0" h="456564" w="1661159">
                  <a:moveTo>
                    <a:pt x="219838" y="256331"/>
                  </a:moveTo>
                  <a:lnTo>
                    <a:pt x="219510" y="256518"/>
                  </a:lnTo>
                  <a:lnTo>
                    <a:pt x="219838" y="256331"/>
                  </a:lnTo>
                  <a:close/>
                </a:path>
                <a:path extrusionOk="0" h="456564" w="1661159">
                  <a:moveTo>
                    <a:pt x="220185" y="256133"/>
                  </a:moveTo>
                  <a:lnTo>
                    <a:pt x="219838" y="256331"/>
                  </a:lnTo>
                  <a:lnTo>
                    <a:pt x="220185" y="256133"/>
                  </a:lnTo>
                  <a:close/>
                </a:path>
                <a:path extrusionOk="0" h="456564" w="1661159">
                  <a:moveTo>
                    <a:pt x="250314" y="238917"/>
                  </a:moveTo>
                  <a:lnTo>
                    <a:pt x="249990" y="239078"/>
                  </a:lnTo>
                  <a:lnTo>
                    <a:pt x="250314" y="238917"/>
                  </a:lnTo>
                  <a:close/>
                </a:path>
                <a:path extrusionOk="0" h="456564" w="1661159">
                  <a:moveTo>
                    <a:pt x="250671" y="238739"/>
                  </a:moveTo>
                  <a:lnTo>
                    <a:pt x="250314" y="238917"/>
                  </a:lnTo>
                  <a:lnTo>
                    <a:pt x="250671" y="238739"/>
                  </a:lnTo>
                  <a:close/>
                </a:path>
                <a:path extrusionOk="0" h="456564" w="1661159">
                  <a:moveTo>
                    <a:pt x="283883" y="222182"/>
                  </a:moveTo>
                  <a:lnTo>
                    <a:pt x="283573" y="222317"/>
                  </a:lnTo>
                  <a:lnTo>
                    <a:pt x="283883" y="222182"/>
                  </a:lnTo>
                  <a:close/>
                </a:path>
                <a:path extrusionOk="0" h="456564" w="1661159">
                  <a:moveTo>
                    <a:pt x="284243" y="222027"/>
                  </a:moveTo>
                  <a:lnTo>
                    <a:pt x="283883" y="222182"/>
                  </a:lnTo>
                  <a:lnTo>
                    <a:pt x="284243" y="222027"/>
                  </a:lnTo>
                  <a:close/>
                </a:path>
                <a:path extrusionOk="0" h="456564" w="1661159">
                  <a:moveTo>
                    <a:pt x="320849" y="206189"/>
                  </a:moveTo>
                  <a:lnTo>
                    <a:pt x="320549" y="206301"/>
                  </a:lnTo>
                  <a:lnTo>
                    <a:pt x="320849" y="206189"/>
                  </a:lnTo>
                  <a:close/>
                </a:path>
                <a:path extrusionOk="0" h="456564" w="1661159">
                  <a:moveTo>
                    <a:pt x="321196" y="206059"/>
                  </a:moveTo>
                  <a:lnTo>
                    <a:pt x="320849" y="206189"/>
                  </a:lnTo>
                  <a:lnTo>
                    <a:pt x="321196" y="206059"/>
                  </a:lnTo>
                  <a:close/>
                </a:path>
                <a:path extrusionOk="0" h="456564" w="1661159">
                  <a:moveTo>
                    <a:pt x="361502" y="191007"/>
                  </a:moveTo>
                  <a:lnTo>
                    <a:pt x="361208" y="191101"/>
                  </a:lnTo>
                  <a:lnTo>
                    <a:pt x="361502" y="191007"/>
                  </a:lnTo>
                  <a:close/>
                </a:path>
                <a:path extrusionOk="0" h="456564" w="1661159">
                  <a:moveTo>
                    <a:pt x="361822" y="190904"/>
                  </a:moveTo>
                  <a:lnTo>
                    <a:pt x="361502" y="191007"/>
                  </a:lnTo>
                  <a:lnTo>
                    <a:pt x="361822" y="190904"/>
                  </a:lnTo>
                  <a:close/>
                </a:path>
                <a:path extrusionOk="0" h="456564" w="1661159">
                  <a:moveTo>
                    <a:pt x="1639102" y="24708"/>
                  </a:moveTo>
                  <a:lnTo>
                    <a:pt x="1596536" y="24708"/>
                  </a:lnTo>
                  <a:lnTo>
                    <a:pt x="1597851" y="50074"/>
                  </a:lnTo>
                  <a:lnTo>
                    <a:pt x="1585168" y="50731"/>
                  </a:lnTo>
                  <a:lnTo>
                    <a:pt x="1586484" y="76097"/>
                  </a:lnTo>
                  <a:lnTo>
                    <a:pt x="1660608" y="34102"/>
                  </a:lnTo>
                  <a:lnTo>
                    <a:pt x="1639102" y="24708"/>
                  </a:lnTo>
                  <a:close/>
                </a:path>
                <a:path extrusionOk="0" h="456564" w="1661159">
                  <a:moveTo>
                    <a:pt x="1596536" y="24708"/>
                  </a:moveTo>
                  <a:lnTo>
                    <a:pt x="1583853" y="25365"/>
                  </a:lnTo>
                  <a:lnTo>
                    <a:pt x="1585168" y="50731"/>
                  </a:lnTo>
                  <a:lnTo>
                    <a:pt x="1597851" y="50074"/>
                  </a:lnTo>
                  <a:lnTo>
                    <a:pt x="1596536" y="24708"/>
                  </a:lnTo>
                  <a:close/>
                </a:path>
                <a:path extrusionOk="0" h="456564" w="1661159">
                  <a:moveTo>
                    <a:pt x="1582538" y="0"/>
                  </a:moveTo>
                  <a:lnTo>
                    <a:pt x="1583853" y="25365"/>
                  </a:lnTo>
                  <a:lnTo>
                    <a:pt x="1596536" y="24708"/>
                  </a:lnTo>
                  <a:lnTo>
                    <a:pt x="1639102" y="24708"/>
                  </a:lnTo>
                  <a:lnTo>
                    <a:pt x="1582538"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842" name="Google Shape;3842;p133"/>
          <p:cNvSpPr txBox="1"/>
          <p:nvPr/>
        </p:nvSpPr>
        <p:spPr>
          <a:xfrm>
            <a:off x="7084497" y="2400300"/>
            <a:ext cx="426402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E6AF00"/>
              </a:buClr>
              <a:buSzPts val="1350"/>
              <a:buFont typeface="Calibri"/>
              <a:buNone/>
            </a:pPr>
            <a:r>
              <a:rPr b="0" i="0" lang="en-US" sz="1350" u="none" cap="none" strike="noStrike">
                <a:solidFill>
                  <a:srgbClr val="E6AF00"/>
                </a:solidFill>
                <a:latin typeface="Calibri"/>
                <a:ea typeface="Calibri"/>
                <a:cs typeface="Calibri"/>
                <a:sym typeface="Calibri"/>
              </a:rPr>
              <a:t>[</a:t>
            </a:r>
            <a:r>
              <a:rPr b="1" i="0" lang="en-US" sz="1400" u="none" cap="none" strike="noStrike">
                <a:solidFill>
                  <a:srgbClr val="E6AF00"/>
                </a:solidFill>
                <a:latin typeface="Calibri"/>
                <a:ea typeface="Calibri"/>
                <a:cs typeface="Calibri"/>
                <a:sym typeface="Calibri"/>
              </a:rPr>
              <a:t>Total Orders</a:t>
            </a:r>
            <a:r>
              <a:rPr b="0" i="0" lang="en-US" sz="1350" u="none" cap="none" strike="noStrike">
                <a:solidFill>
                  <a:srgbClr val="E6AF00"/>
                </a:solidFill>
                <a:latin typeface="Calibri"/>
                <a:ea typeface="Calibri"/>
                <a:cs typeface="Calibri"/>
                <a:sym typeface="Calibri"/>
              </a:rPr>
              <a:t>] </a:t>
            </a:r>
            <a:r>
              <a:rPr b="0" i="0" lang="en-US" sz="1400" u="none" cap="none" strike="noStrike">
                <a:solidFill>
                  <a:srgbClr val="000000"/>
                </a:solidFill>
                <a:latin typeface="Calibri"/>
                <a:ea typeface="Calibri"/>
                <a:cs typeface="Calibri"/>
                <a:sym typeface="Calibri"/>
              </a:rPr>
              <a:t>counts </a:t>
            </a:r>
            <a:r>
              <a:rPr b="1" i="0" lang="en-US" sz="1400" u="none" cap="none" strike="noStrike">
                <a:solidFill>
                  <a:srgbClr val="000000"/>
                </a:solidFill>
                <a:latin typeface="Calibri"/>
                <a:ea typeface="Calibri"/>
                <a:cs typeface="Calibri"/>
                <a:sym typeface="Calibri"/>
              </a:rPr>
              <a:t>distinct orders </a:t>
            </a:r>
            <a:r>
              <a:rPr b="0" i="0" lang="en-US" sz="1400" u="none" cap="none" strike="noStrike">
                <a:solidFill>
                  <a:srgbClr val="000000"/>
                </a:solidFill>
                <a:latin typeface="Calibri"/>
                <a:ea typeface="Calibri"/>
                <a:cs typeface="Calibri"/>
                <a:sym typeface="Calibri"/>
              </a:rPr>
              <a:t>in the Sales Data table</a:t>
            </a:r>
            <a:endParaRPr b="0" i="0" sz="1400" u="none" cap="none" strike="noStrike">
              <a:solidFill>
                <a:srgbClr val="000000"/>
              </a:solidFill>
              <a:latin typeface="Calibri"/>
              <a:ea typeface="Calibri"/>
              <a:cs typeface="Calibri"/>
              <a:sym typeface="Calibri"/>
            </a:endParaRPr>
          </a:p>
        </p:txBody>
      </p:sp>
      <p:grpSp>
        <p:nvGrpSpPr>
          <p:cNvPr id="3843" name="Google Shape;3843;p133"/>
          <p:cNvGrpSpPr/>
          <p:nvPr/>
        </p:nvGrpSpPr>
        <p:grpSpPr>
          <a:xfrm>
            <a:off x="11458578" y="174170"/>
            <a:ext cx="548640" cy="548640"/>
            <a:chOff x="11458578" y="174170"/>
            <a:chExt cx="548640" cy="548640"/>
          </a:xfrm>
        </p:grpSpPr>
        <p:sp>
          <p:nvSpPr>
            <p:cNvPr id="3844" name="Google Shape;3844;p133"/>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45" name="Google Shape;3845;p133"/>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846" name="Google Shape;3846;p133"/>
            <p:cNvPicPr preferRelativeResize="0"/>
            <p:nvPr/>
          </p:nvPicPr>
          <p:blipFill rotWithShape="1">
            <a:blip r:embed="rId15">
              <a:alphaModFix/>
            </a:blip>
            <a:srcRect b="0" l="0" r="0" t="0"/>
            <a:stretch/>
          </p:blipFill>
          <p:spPr>
            <a:xfrm>
              <a:off x="11536680" y="252984"/>
              <a:ext cx="387096" cy="387096"/>
            </a:xfrm>
            <a:prstGeom prst="rect">
              <a:avLst/>
            </a:prstGeom>
            <a:noFill/>
            <a:ln>
              <a:noFill/>
            </a:ln>
          </p:spPr>
        </p:pic>
      </p:grpSp>
      <p:sp>
        <p:nvSpPr>
          <p:cNvPr id="3847" name="Google Shape;3847;p133"/>
          <p:cNvSpPr txBox="1"/>
          <p:nvPr/>
        </p:nvSpPr>
        <p:spPr>
          <a:xfrm>
            <a:off x="9331414" y="5673852"/>
            <a:ext cx="2284730" cy="4552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1400"/>
              <a:buFont typeface="Calibri"/>
              <a:buNone/>
            </a:pPr>
            <a:r>
              <a:rPr b="0" i="0" lang="en-US" sz="1400" u="none" cap="none" strike="noStrike">
                <a:solidFill>
                  <a:srgbClr val="262626"/>
                </a:solidFill>
                <a:latin typeface="Calibri"/>
                <a:ea typeface="Calibri"/>
                <a:cs typeface="Calibri"/>
                <a:sym typeface="Calibri"/>
              </a:rPr>
              <a:t>With no filter context, there are</a:t>
            </a:r>
            <a:endParaRPr b="0" i="0" sz="1400" u="none" cap="none" strike="noStrike">
              <a:solidFill>
                <a:srgbClr val="000000"/>
              </a:solidFill>
              <a:latin typeface="Calibri"/>
              <a:ea typeface="Calibri"/>
              <a:cs typeface="Calibri"/>
              <a:sym typeface="Calibri"/>
            </a:endParaRPr>
          </a:p>
          <a:p>
            <a:pPr indent="0" lvl="0" marL="12700" marR="0" rtl="0" algn="l">
              <a:lnSpc>
                <a:spcPct val="100000"/>
              </a:lnSpc>
              <a:spcBef>
                <a:spcPts val="2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25,164 </a:t>
            </a:r>
            <a:r>
              <a:rPr b="0" i="0" lang="en-US" sz="1400" u="none" cap="none" strike="noStrike">
                <a:solidFill>
                  <a:srgbClr val="000000"/>
                </a:solidFill>
                <a:latin typeface="Calibri"/>
                <a:ea typeface="Calibri"/>
                <a:cs typeface="Calibri"/>
                <a:sym typeface="Calibri"/>
              </a:rPr>
              <a:t>total distinct orders</a:t>
            </a:r>
            <a:endParaRPr b="0" i="0" sz="1400" u="none" cap="none" strike="noStrike">
              <a:solidFill>
                <a:srgbClr val="000000"/>
              </a:solidFill>
              <a:latin typeface="Calibri"/>
              <a:ea typeface="Calibri"/>
              <a:cs typeface="Calibri"/>
              <a:sym typeface="Calibri"/>
            </a:endParaRPr>
          </a:p>
        </p:txBody>
      </p:sp>
      <p:sp>
        <p:nvSpPr>
          <p:cNvPr id="3848" name="Google Shape;3848;p133"/>
          <p:cNvSpPr txBox="1"/>
          <p:nvPr/>
        </p:nvSpPr>
        <p:spPr>
          <a:xfrm>
            <a:off x="9331414" y="3884676"/>
            <a:ext cx="2419350" cy="1165860"/>
          </a:xfrm>
          <a:prstGeom prst="rect">
            <a:avLst/>
          </a:prstGeom>
          <a:noFill/>
          <a:ln>
            <a:noFill/>
          </a:ln>
        </p:spPr>
        <p:txBody>
          <a:bodyPr anchorCtr="0" anchor="t" bIns="0" lIns="0" spcFirstLastPara="1" rIns="0" wrap="square" tIns="9525">
            <a:spAutoFit/>
          </a:bodyPr>
          <a:lstStyle/>
          <a:p>
            <a:pPr indent="0" lvl="0" marL="12700" marR="227965" rtl="0" algn="l">
              <a:lnSpc>
                <a:spcPct val="101400"/>
              </a:lnSpc>
              <a:spcBef>
                <a:spcPts val="0"/>
              </a:spcBef>
              <a:spcAft>
                <a:spcPts val="0"/>
              </a:spcAft>
              <a:buClr>
                <a:srgbClr val="262626"/>
              </a:buClr>
              <a:buSzPts val="1400"/>
              <a:buFont typeface="Calibri"/>
              <a:buNone/>
            </a:pPr>
            <a:r>
              <a:rPr b="0" i="0" lang="en-US" sz="1400" u="none" cap="none" strike="noStrike">
                <a:solidFill>
                  <a:srgbClr val="262626"/>
                </a:solidFill>
                <a:latin typeface="Calibri"/>
                <a:ea typeface="Calibri"/>
                <a:cs typeface="Calibri"/>
                <a:sym typeface="Calibri"/>
              </a:rPr>
              <a:t>Order </a:t>
            </a:r>
            <a:r>
              <a:rPr b="1" i="0" lang="en-US" sz="1400" u="none" cap="none" strike="noStrike">
                <a:solidFill>
                  <a:srgbClr val="262626"/>
                </a:solidFill>
                <a:latin typeface="Calibri"/>
                <a:ea typeface="Calibri"/>
                <a:cs typeface="Calibri"/>
                <a:sym typeface="Calibri"/>
              </a:rPr>
              <a:t>SO74144 </a:t>
            </a:r>
            <a:r>
              <a:rPr b="0" i="0" lang="en-US" sz="1400" u="none" cap="none" strike="noStrike">
                <a:solidFill>
                  <a:srgbClr val="262626"/>
                </a:solidFill>
                <a:latin typeface="Calibri"/>
                <a:ea typeface="Calibri"/>
                <a:cs typeface="Calibri"/>
                <a:sym typeface="Calibri"/>
              </a:rPr>
              <a:t>included </a:t>
            </a:r>
            <a:r>
              <a:rPr b="1" i="0" lang="en-US" sz="1400" u="none" cap="none" strike="noStrike">
                <a:solidFill>
                  <a:srgbClr val="262626"/>
                </a:solidFill>
                <a:latin typeface="Calibri"/>
                <a:ea typeface="Calibri"/>
                <a:cs typeface="Calibri"/>
                <a:sym typeface="Calibri"/>
              </a:rPr>
              <a:t>two  products</a:t>
            </a:r>
            <a:r>
              <a:rPr b="0" i="0" lang="en-US" sz="1400" u="none" cap="none" strike="noStrike">
                <a:solidFill>
                  <a:srgbClr val="262626"/>
                </a:solidFill>
                <a:latin typeface="Calibri"/>
                <a:ea typeface="Calibri"/>
                <a:cs typeface="Calibri"/>
                <a:sym typeface="Calibri"/>
              </a:rPr>
              <a:t>: a bike and a helmet.</a:t>
            </a:r>
            <a:endParaRPr b="0" i="0" sz="1400" u="none" cap="none" strike="noStrike">
              <a:solidFill>
                <a:srgbClr val="000000"/>
              </a:solidFill>
              <a:latin typeface="Calibri"/>
              <a:ea typeface="Calibri"/>
              <a:cs typeface="Calibri"/>
              <a:sym typeface="Calibri"/>
            </a:endParaRPr>
          </a:p>
          <a:p>
            <a:pPr indent="0" lvl="0" marL="12700" marR="5080" rtl="0" algn="l">
              <a:lnSpc>
                <a:spcPct val="98600"/>
              </a:lnSpc>
              <a:spcBef>
                <a:spcPts val="625"/>
              </a:spcBef>
              <a:spcAft>
                <a:spcPts val="0"/>
              </a:spcAft>
              <a:buClr>
                <a:srgbClr val="262626"/>
              </a:buClr>
              <a:buSzPts val="1400"/>
              <a:buFont typeface="Calibri"/>
              <a:buNone/>
            </a:pPr>
            <a:r>
              <a:rPr b="0" i="0" lang="en-US" sz="1400" u="none" cap="none" strike="noStrike">
                <a:solidFill>
                  <a:srgbClr val="262626"/>
                </a:solidFill>
                <a:latin typeface="Calibri"/>
                <a:ea typeface="Calibri"/>
                <a:cs typeface="Calibri"/>
                <a:sym typeface="Calibri"/>
              </a:rPr>
              <a:t>That counts as </a:t>
            </a:r>
            <a:r>
              <a:rPr b="1" i="0" lang="en-US" sz="1400" u="none" cap="none" strike="noStrike">
                <a:solidFill>
                  <a:srgbClr val="262626"/>
                </a:solidFill>
                <a:latin typeface="Calibri"/>
                <a:ea typeface="Calibri"/>
                <a:cs typeface="Calibri"/>
                <a:sym typeface="Calibri"/>
              </a:rPr>
              <a:t>1 </a:t>
            </a:r>
            <a:r>
              <a:rPr b="0" i="0" lang="en-US" sz="1400" u="none" cap="none" strike="noStrike">
                <a:solidFill>
                  <a:srgbClr val="262626"/>
                </a:solidFill>
                <a:latin typeface="Calibri"/>
                <a:ea typeface="Calibri"/>
                <a:cs typeface="Calibri"/>
                <a:sym typeface="Calibri"/>
              </a:rPr>
              <a:t>distinct order for  the Total and </a:t>
            </a:r>
            <a:r>
              <a:rPr b="1" i="0" lang="en-US" sz="1400" u="none" cap="none" strike="noStrike">
                <a:solidFill>
                  <a:srgbClr val="262626"/>
                </a:solidFill>
                <a:latin typeface="Calibri"/>
                <a:ea typeface="Calibri"/>
                <a:cs typeface="Calibri"/>
                <a:sym typeface="Calibri"/>
              </a:rPr>
              <a:t>1 </a:t>
            </a:r>
            <a:r>
              <a:rPr b="0" i="0" lang="en-US" sz="1400" u="none" cap="none" strike="noStrike">
                <a:solidFill>
                  <a:srgbClr val="262626"/>
                </a:solidFill>
                <a:latin typeface="Calibri"/>
                <a:ea typeface="Calibri"/>
                <a:cs typeface="Calibri"/>
                <a:sym typeface="Calibri"/>
              </a:rPr>
              <a:t>distinct order for  BOTH </a:t>
            </a:r>
            <a:r>
              <a:rPr b="1" i="0" lang="en-US" sz="1400" u="none" cap="none" strike="noStrike">
                <a:solidFill>
                  <a:srgbClr val="262626"/>
                </a:solidFill>
                <a:latin typeface="Calibri"/>
                <a:ea typeface="Calibri"/>
                <a:cs typeface="Calibri"/>
                <a:sym typeface="Calibri"/>
              </a:rPr>
              <a:t>Accessories </a:t>
            </a:r>
            <a:r>
              <a:rPr b="0" i="0" lang="en-US" sz="1400" u="none" cap="none" strike="noStrike">
                <a:solidFill>
                  <a:srgbClr val="262626"/>
                </a:solidFill>
                <a:latin typeface="Calibri"/>
                <a:ea typeface="Calibri"/>
                <a:cs typeface="Calibri"/>
                <a:sym typeface="Calibri"/>
              </a:rPr>
              <a:t>&amp; </a:t>
            </a:r>
            <a:r>
              <a:rPr b="1" i="0" lang="en-US" sz="1400" u="none" cap="none" strike="noStrike">
                <a:solidFill>
                  <a:srgbClr val="262626"/>
                </a:solidFill>
                <a:latin typeface="Calibri"/>
                <a:ea typeface="Calibri"/>
                <a:cs typeface="Calibri"/>
                <a:sym typeface="Calibri"/>
              </a:rPr>
              <a:t>Bikes</a:t>
            </a:r>
            <a:endParaRPr b="0" i="0" sz="1400" u="none" cap="none" strike="noStrike">
              <a:solidFill>
                <a:srgbClr val="000000"/>
              </a:solidFill>
              <a:latin typeface="Calibri"/>
              <a:ea typeface="Calibri"/>
              <a:cs typeface="Calibri"/>
              <a:sym typeface="Calibri"/>
            </a:endParaRPr>
          </a:p>
        </p:txBody>
      </p:sp>
      <p:grpSp>
        <p:nvGrpSpPr>
          <p:cNvPr id="3849" name="Google Shape;3849;p133"/>
          <p:cNvGrpSpPr/>
          <p:nvPr/>
        </p:nvGrpSpPr>
        <p:grpSpPr>
          <a:xfrm>
            <a:off x="490727" y="5157215"/>
            <a:ext cx="3724655" cy="1356359"/>
            <a:chOff x="490727" y="5157215"/>
            <a:chExt cx="3724655" cy="1356359"/>
          </a:xfrm>
        </p:grpSpPr>
        <p:pic>
          <p:nvPicPr>
            <p:cNvPr id="3850" name="Google Shape;3850;p133"/>
            <p:cNvPicPr preferRelativeResize="0"/>
            <p:nvPr/>
          </p:nvPicPr>
          <p:blipFill rotWithShape="1">
            <a:blip r:embed="rId16">
              <a:alphaModFix/>
            </a:blip>
            <a:srcRect b="0" l="0" r="0" t="0"/>
            <a:stretch/>
          </p:blipFill>
          <p:spPr>
            <a:xfrm>
              <a:off x="490727" y="5157215"/>
              <a:ext cx="3724655" cy="1356359"/>
            </a:xfrm>
            <a:prstGeom prst="rect">
              <a:avLst/>
            </a:prstGeom>
            <a:noFill/>
            <a:ln>
              <a:noFill/>
            </a:ln>
          </p:spPr>
        </p:pic>
        <p:sp>
          <p:nvSpPr>
            <p:cNvPr id="3851" name="Google Shape;3851;p133"/>
            <p:cNvSpPr/>
            <p:nvPr/>
          </p:nvSpPr>
          <p:spPr>
            <a:xfrm>
              <a:off x="556969" y="5184082"/>
              <a:ext cx="3592829" cy="1226185"/>
            </a:xfrm>
            <a:custGeom>
              <a:rect b="b" l="l" r="r" t="t"/>
              <a:pathLst>
                <a:path extrusionOk="0" h="1226185" w="3592829">
                  <a:moveTo>
                    <a:pt x="3592783" y="0"/>
                  </a:moveTo>
                  <a:lnTo>
                    <a:pt x="479521" y="0"/>
                  </a:lnTo>
                  <a:lnTo>
                    <a:pt x="430492" y="2475"/>
                  </a:lnTo>
                  <a:lnTo>
                    <a:pt x="382880" y="9742"/>
                  </a:lnTo>
                  <a:lnTo>
                    <a:pt x="336926" y="21558"/>
                  </a:lnTo>
                  <a:lnTo>
                    <a:pt x="292869" y="37683"/>
                  </a:lnTo>
                  <a:lnTo>
                    <a:pt x="250952" y="57875"/>
                  </a:lnTo>
                  <a:lnTo>
                    <a:pt x="211416" y="81894"/>
                  </a:lnTo>
                  <a:lnTo>
                    <a:pt x="174501" y="109499"/>
                  </a:lnTo>
                  <a:lnTo>
                    <a:pt x="140448" y="140448"/>
                  </a:lnTo>
                  <a:lnTo>
                    <a:pt x="109499" y="174501"/>
                  </a:lnTo>
                  <a:lnTo>
                    <a:pt x="81894" y="211416"/>
                  </a:lnTo>
                  <a:lnTo>
                    <a:pt x="57875" y="250953"/>
                  </a:lnTo>
                  <a:lnTo>
                    <a:pt x="37683" y="292870"/>
                  </a:lnTo>
                  <a:lnTo>
                    <a:pt x="21558" y="336926"/>
                  </a:lnTo>
                  <a:lnTo>
                    <a:pt x="9742" y="382881"/>
                  </a:lnTo>
                  <a:lnTo>
                    <a:pt x="2475" y="430493"/>
                  </a:lnTo>
                  <a:lnTo>
                    <a:pt x="0" y="479521"/>
                  </a:lnTo>
                  <a:lnTo>
                    <a:pt x="0" y="1225866"/>
                  </a:lnTo>
                  <a:lnTo>
                    <a:pt x="3113261" y="1225866"/>
                  </a:lnTo>
                  <a:lnTo>
                    <a:pt x="3162289" y="1223391"/>
                  </a:lnTo>
                  <a:lnTo>
                    <a:pt x="3209901" y="1216124"/>
                  </a:lnTo>
                  <a:lnTo>
                    <a:pt x="3255856" y="1204308"/>
                  </a:lnTo>
                  <a:lnTo>
                    <a:pt x="3299913" y="1188183"/>
                  </a:lnTo>
                  <a:lnTo>
                    <a:pt x="3341830" y="1167991"/>
                  </a:lnTo>
                  <a:lnTo>
                    <a:pt x="3381366" y="1143972"/>
                  </a:lnTo>
                  <a:lnTo>
                    <a:pt x="3418281" y="1116367"/>
                  </a:lnTo>
                  <a:lnTo>
                    <a:pt x="3452334" y="1085418"/>
                  </a:lnTo>
                  <a:lnTo>
                    <a:pt x="3483283" y="1051365"/>
                  </a:lnTo>
                  <a:lnTo>
                    <a:pt x="3510888" y="1014450"/>
                  </a:lnTo>
                  <a:lnTo>
                    <a:pt x="3534907" y="974913"/>
                  </a:lnTo>
                  <a:lnTo>
                    <a:pt x="3555099" y="932996"/>
                  </a:lnTo>
                  <a:lnTo>
                    <a:pt x="3571224" y="888939"/>
                  </a:lnTo>
                  <a:lnTo>
                    <a:pt x="3583040" y="842985"/>
                  </a:lnTo>
                  <a:lnTo>
                    <a:pt x="3590307" y="795373"/>
                  </a:lnTo>
                  <a:lnTo>
                    <a:pt x="3592783" y="746344"/>
                  </a:lnTo>
                  <a:lnTo>
                    <a:pt x="359278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852" name="Google Shape;3852;p133"/>
            <p:cNvPicPr preferRelativeResize="0"/>
            <p:nvPr/>
          </p:nvPicPr>
          <p:blipFill rotWithShape="1">
            <a:blip r:embed="rId17">
              <a:alphaModFix/>
            </a:blip>
            <a:srcRect b="0" l="0" r="0" t="0"/>
            <a:stretch/>
          </p:blipFill>
          <p:spPr>
            <a:xfrm>
              <a:off x="620878" y="5506519"/>
              <a:ext cx="655595" cy="679878"/>
            </a:xfrm>
            <a:prstGeom prst="rect">
              <a:avLst/>
            </a:prstGeom>
            <a:noFill/>
            <a:ln>
              <a:noFill/>
            </a:ln>
          </p:spPr>
        </p:pic>
      </p:grpSp>
      <p:sp>
        <p:nvSpPr>
          <p:cNvPr id="3853" name="Google Shape;3853;p133"/>
          <p:cNvSpPr txBox="1"/>
          <p:nvPr/>
        </p:nvSpPr>
        <p:spPr>
          <a:xfrm>
            <a:off x="1388253" y="5375147"/>
            <a:ext cx="2496185" cy="942975"/>
          </a:xfrm>
          <a:prstGeom prst="rect">
            <a:avLst/>
          </a:prstGeom>
          <a:noFill/>
          <a:ln>
            <a:noFill/>
          </a:ln>
        </p:spPr>
        <p:txBody>
          <a:bodyPr anchorCtr="0" anchor="t" bIns="0" lIns="0" spcFirstLastPara="1" rIns="0" wrap="square" tIns="12700">
            <a:spAutoFit/>
          </a:bodyPr>
          <a:lstStyle/>
          <a:p>
            <a:pPr indent="0" lvl="0" marL="12700" marR="0" rtl="0" algn="l">
              <a:lnSpc>
                <a:spcPct val="113500"/>
              </a:lnSpc>
              <a:spcBef>
                <a:spcPts val="0"/>
              </a:spcBef>
              <a:spcAft>
                <a:spcPts val="0"/>
              </a:spcAft>
              <a:buClr>
                <a:srgbClr val="FFC000"/>
              </a:buClr>
              <a:buSzPts val="2000"/>
              <a:buFont typeface="Calibri"/>
              <a:buNone/>
            </a:pPr>
            <a:r>
              <a:rPr b="1" i="0" lang="en-US" sz="2000" u="none" cap="none" strike="noStrike">
                <a:solidFill>
                  <a:srgbClr val="FFC000"/>
                </a:solidFill>
                <a:latin typeface="Calibri"/>
                <a:ea typeface="Calibri"/>
                <a:cs typeface="Calibri"/>
                <a:sym typeface="Calibri"/>
              </a:rPr>
              <a:t>PRO TIP:</a:t>
            </a:r>
            <a:endParaRPr b="0" i="0" sz="2000" u="none" cap="none" strike="noStrike">
              <a:solidFill>
                <a:srgbClr val="000000"/>
              </a:solidFill>
              <a:latin typeface="Calibri"/>
              <a:ea typeface="Calibri"/>
              <a:cs typeface="Calibri"/>
              <a:sym typeface="Calibri"/>
            </a:endParaRPr>
          </a:p>
          <a:p>
            <a:pPr indent="0" lvl="0" marL="31115" marR="0" rtl="0" algn="l">
              <a:lnSpc>
                <a:spcPct val="110714"/>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Understand EXACTLY how your</a:t>
            </a:r>
            <a:endParaRPr b="0" i="0" sz="1400" u="none" cap="none" strike="noStrike">
              <a:solidFill>
                <a:srgbClr val="000000"/>
              </a:solidFill>
              <a:latin typeface="Calibri"/>
              <a:ea typeface="Calibri"/>
              <a:cs typeface="Calibri"/>
              <a:sym typeface="Calibri"/>
            </a:endParaRPr>
          </a:p>
          <a:p>
            <a:pPr indent="0" lvl="0" marL="31115" marR="5080" rtl="0" algn="l">
              <a:lnSpc>
                <a:spcPct val="1014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measures calculate and </a:t>
            </a:r>
            <a:r>
              <a:rPr b="1" i="0" lang="en-US" sz="1400" u="none" cap="none" strike="noStrike">
                <a:solidFill>
                  <a:srgbClr val="000000"/>
                </a:solidFill>
                <a:latin typeface="Calibri"/>
                <a:ea typeface="Calibri"/>
                <a:cs typeface="Calibri"/>
                <a:sym typeface="Calibri"/>
              </a:rPr>
              <a:t>what they  are designed to measure</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57" name="Shape 3857"/>
        <p:cNvGrpSpPr/>
        <p:nvPr/>
      </p:nvGrpSpPr>
      <p:grpSpPr>
        <a:xfrm>
          <a:off x="0" y="0"/>
          <a:ext cx="0" cy="0"/>
          <a:chOff x="0" y="0"/>
          <a:chExt cx="0" cy="0"/>
        </a:xfrm>
      </p:grpSpPr>
      <p:sp>
        <p:nvSpPr>
          <p:cNvPr id="3858" name="Google Shape;3858;p134"/>
          <p:cNvSpPr txBox="1"/>
          <p:nvPr>
            <p:ph type="title"/>
          </p:nvPr>
        </p:nvSpPr>
        <p:spPr>
          <a:xfrm>
            <a:off x="3903471" y="242315"/>
            <a:ext cx="438594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ASSIGNMENT</a:t>
            </a:r>
            <a:r>
              <a:rPr lang="en-US"/>
              <a:t>: CALCULATE</a:t>
            </a:r>
            <a:endParaRPr/>
          </a:p>
        </p:txBody>
      </p:sp>
      <p:pic>
        <p:nvPicPr>
          <p:cNvPr id="3859" name="Google Shape;3859;p134"/>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3860" name="Google Shape;3860;p134"/>
          <p:cNvGrpSpPr/>
          <p:nvPr/>
        </p:nvGrpSpPr>
        <p:grpSpPr>
          <a:xfrm>
            <a:off x="423672" y="1511807"/>
            <a:ext cx="5565648" cy="5148072"/>
            <a:chOff x="423672" y="1511807"/>
            <a:chExt cx="5565648" cy="5148072"/>
          </a:xfrm>
        </p:grpSpPr>
        <p:pic>
          <p:nvPicPr>
            <p:cNvPr id="3861" name="Google Shape;3861;p134"/>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3862" name="Google Shape;3862;p134"/>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863" name="Google Shape;3863;p134"/>
            <p:cNvPicPr preferRelativeResize="0"/>
            <p:nvPr/>
          </p:nvPicPr>
          <p:blipFill rotWithShape="1">
            <a:blip r:embed="rId5">
              <a:alphaModFix/>
            </a:blip>
            <a:srcRect b="0" l="0" r="0" t="0"/>
            <a:stretch/>
          </p:blipFill>
          <p:spPr>
            <a:xfrm>
              <a:off x="3913631" y="6141719"/>
              <a:ext cx="1822704" cy="350520"/>
            </a:xfrm>
            <a:prstGeom prst="rect">
              <a:avLst/>
            </a:prstGeom>
            <a:noFill/>
            <a:ln>
              <a:noFill/>
            </a:ln>
          </p:spPr>
        </p:pic>
      </p:grpSp>
      <p:sp>
        <p:nvSpPr>
          <p:cNvPr id="3864" name="Google Shape;3864;p134"/>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Hey there,</a:t>
            </a:r>
            <a:endParaRPr b="0" i="0" sz="1400" u="none" cap="none" strike="noStrike">
              <a:solidFill>
                <a:srgbClr val="000000"/>
              </a:solidFill>
              <a:latin typeface="Calibri"/>
              <a:ea typeface="Calibri"/>
              <a:cs typeface="Calibri"/>
              <a:sym typeface="Calibri"/>
            </a:endParaRPr>
          </a:p>
          <a:p>
            <a:pPr indent="0" lvl="0" marL="182245" marR="307975" rtl="0" algn="l">
              <a:lnSpc>
                <a:spcPct val="101400"/>
              </a:lnSpc>
              <a:spcBef>
                <a:spcPts val="117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Apparently George (our Product VP) has been speaking with  some of the store managers, and they’ve raised concerns about  the number of bike returns they are seeing recently.</a:t>
            </a:r>
            <a:endParaRPr b="0" i="0" sz="1400" u="none" cap="none" strike="noStrike">
              <a:solidFill>
                <a:srgbClr val="000000"/>
              </a:solidFill>
              <a:latin typeface="Calibri"/>
              <a:ea typeface="Calibri"/>
              <a:cs typeface="Calibri"/>
              <a:sym typeface="Calibri"/>
            </a:endParaRPr>
          </a:p>
          <a:p>
            <a:pPr indent="0" lvl="0" marL="182245" marR="241934" rtl="0" algn="l">
              <a:lnSpc>
                <a:spcPct val="101000"/>
              </a:lnSpc>
              <a:spcBef>
                <a:spcPts val="1110"/>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Can you please create a measure to calculate total returns for  bikes specifically, and let me know what you see? Volume alone  won’t tell the full story, so let’s calculate the return </a:t>
            </a:r>
            <a:r>
              <a:rPr b="0" i="1" lang="en-US" sz="1400" u="none" cap="none" strike="noStrike">
                <a:solidFill>
                  <a:srgbClr val="36394D"/>
                </a:solidFill>
                <a:latin typeface="Calibri"/>
                <a:ea typeface="Calibri"/>
                <a:cs typeface="Calibri"/>
                <a:sym typeface="Calibri"/>
              </a:rPr>
              <a:t>rate </a:t>
            </a:r>
            <a:r>
              <a:rPr b="0" i="0" lang="en-US" sz="1400" u="none" cap="none" strike="noStrike">
                <a:solidFill>
                  <a:srgbClr val="36394D"/>
                </a:solidFill>
                <a:latin typeface="Calibri"/>
                <a:ea typeface="Calibri"/>
                <a:cs typeface="Calibri"/>
                <a:sym typeface="Calibri"/>
              </a:rPr>
              <a:t>for bikes  as well, and see how it’s trending before responding to George.</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2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Need this ASAP – thank you!</a:t>
            </a:r>
            <a:endParaRPr b="0" i="0" sz="1400" u="none" cap="none" strike="noStrike">
              <a:solidFill>
                <a:srgbClr val="000000"/>
              </a:solidFill>
              <a:latin typeface="Calibri"/>
              <a:ea typeface="Calibri"/>
              <a:cs typeface="Calibri"/>
              <a:sym typeface="Calibri"/>
            </a:endParaRPr>
          </a:p>
        </p:txBody>
      </p:sp>
      <p:sp>
        <p:nvSpPr>
          <p:cNvPr id="3865" name="Google Shape;3865;p134"/>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66" name="Google Shape;3866;p134"/>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67" name="Google Shape;3867;p134"/>
          <p:cNvSpPr txBox="1"/>
          <p:nvPr>
            <p:ph idx="2" type="body"/>
          </p:nvPr>
        </p:nvSpPr>
        <p:spPr>
          <a:xfrm>
            <a:off x="6660183" y="1455420"/>
            <a:ext cx="4712334" cy="4668520"/>
          </a:xfrm>
          <a:prstGeom prst="rect">
            <a:avLst/>
          </a:prstGeom>
          <a:noFill/>
          <a:ln>
            <a:noFill/>
          </a:ln>
        </p:spPr>
        <p:txBody>
          <a:bodyPr anchorCtr="0" anchor="t" bIns="0" lIns="0" spcFirstLastPara="1" rIns="0" wrap="square" tIns="12700">
            <a:spAutoFit/>
          </a:bodyPr>
          <a:lstStyle/>
          <a:p>
            <a:pPr indent="0" lvl="0" marL="0" marR="59055" rtl="0" algn="ctr">
              <a:lnSpc>
                <a:spcPct val="100000"/>
              </a:lnSpc>
              <a:spcBef>
                <a:spcPts val="0"/>
              </a:spcBef>
              <a:spcAft>
                <a:spcPts val="0"/>
              </a:spcAft>
              <a:buNone/>
            </a:pPr>
            <a:r>
              <a:rPr lang="en-US"/>
              <a:t>Key Objectives</a:t>
            </a:r>
            <a:endParaRPr/>
          </a:p>
          <a:p>
            <a:pPr indent="-457200" lvl="0" marL="469900" marR="5080" rtl="0" algn="just">
              <a:lnSpc>
                <a:spcPct val="116111"/>
              </a:lnSpc>
              <a:spcBef>
                <a:spcPts val="1430"/>
              </a:spcBef>
              <a:spcAft>
                <a:spcPts val="0"/>
              </a:spcAft>
              <a:buClr>
                <a:srgbClr val="000000"/>
              </a:buClr>
              <a:buSzPts val="1800"/>
              <a:buFont typeface="Calibri"/>
              <a:buAutoNum type="arabicPeriod"/>
            </a:pPr>
            <a:r>
              <a:rPr b="0" i="0" lang="en-US" sz="1800">
                <a:solidFill>
                  <a:srgbClr val="000000"/>
                </a:solidFill>
                <a:latin typeface="Calibri"/>
                <a:ea typeface="Calibri"/>
                <a:cs typeface="Calibri"/>
                <a:sym typeface="Calibri"/>
              </a:rPr>
              <a:t>Create a new measure named </a:t>
            </a:r>
            <a:r>
              <a:rPr i="0" lang="en-US" sz="1800">
                <a:solidFill>
                  <a:srgbClr val="000000"/>
                </a:solidFill>
                <a:latin typeface="Calibri"/>
                <a:ea typeface="Calibri"/>
                <a:cs typeface="Calibri"/>
                <a:sym typeface="Calibri"/>
              </a:rPr>
              <a:t>Bike Returns </a:t>
            </a:r>
            <a:r>
              <a:rPr b="0" i="0" lang="en-US" sz="1800">
                <a:solidFill>
                  <a:srgbClr val="000000"/>
                </a:solidFill>
                <a:latin typeface="Calibri"/>
                <a:ea typeface="Calibri"/>
                <a:cs typeface="Calibri"/>
                <a:sym typeface="Calibri"/>
              </a:rPr>
              <a:t>to  calculate the total quantity of bikes returned</a:t>
            </a:r>
            <a:endParaRPr sz="1800">
              <a:latin typeface="Calibri"/>
              <a:ea typeface="Calibri"/>
              <a:cs typeface="Calibri"/>
              <a:sym typeface="Calibri"/>
            </a:endParaRPr>
          </a:p>
          <a:p>
            <a:pPr indent="-457200" lvl="0" marL="469900" marR="20320" rtl="0" algn="just">
              <a:lnSpc>
                <a:spcPct val="99400"/>
              </a:lnSpc>
              <a:spcBef>
                <a:spcPts val="1200"/>
              </a:spcBef>
              <a:spcAft>
                <a:spcPts val="0"/>
              </a:spcAft>
              <a:buClr>
                <a:srgbClr val="000000"/>
              </a:buClr>
              <a:buSzPts val="1800"/>
              <a:buFont typeface="Calibri"/>
              <a:buAutoNum type="arabicPeriod"/>
            </a:pPr>
            <a:r>
              <a:rPr b="0" i="0" lang="en-US" sz="1800">
                <a:solidFill>
                  <a:srgbClr val="000000"/>
                </a:solidFill>
                <a:latin typeface="Calibri"/>
                <a:ea typeface="Calibri"/>
                <a:cs typeface="Calibri"/>
                <a:sym typeface="Calibri"/>
              </a:rPr>
              <a:t>Create a matrix to show </a:t>
            </a:r>
            <a:r>
              <a:rPr i="0" lang="en-US" sz="1800">
                <a:solidFill>
                  <a:srgbClr val="000000"/>
                </a:solidFill>
                <a:latin typeface="Calibri"/>
                <a:ea typeface="Calibri"/>
                <a:cs typeface="Calibri"/>
                <a:sym typeface="Calibri"/>
              </a:rPr>
              <a:t>Bike Returns </a:t>
            </a:r>
            <a:r>
              <a:rPr b="0" i="0" lang="en-US" sz="1800">
                <a:solidFill>
                  <a:srgbClr val="000000"/>
                </a:solidFill>
                <a:latin typeface="Calibri"/>
                <a:ea typeface="Calibri"/>
                <a:cs typeface="Calibri"/>
                <a:sym typeface="Calibri"/>
              </a:rPr>
              <a:t>(values)  by </a:t>
            </a:r>
            <a:r>
              <a:rPr i="0" lang="en-US" sz="1800">
                <a:solidFill>
                  <a:srgbClr val="000000"/>
                </a:solidFill>
                <a:latin typeface="Calibri"/>
                <a:ea typeface="Calibri"/>
                <a:cs typeface="Calibri"/>
                <a:sym typeface="Calibri"/>
              </a:rPr>
              <a:t>Start of Month </a:t>
            </a:r>
            <a:r>
              <a:rPr b="0" i="0" lang="en-US" sz="1800">
                <a:solidFill>
                  <a:srgbClr val="000000"/>
                </a:solidFill>
                <a:latin typeface="Calibri"/>
                <a:ea typeface="Calibri"/>
                <a:cs typeface="Calibri"/>
                <a:sym typeface="Calibri"/>
              </a:rPr>
              <a:t>(rows). What do you notice  about the volume of bike returns over time?</a:t>
            </a:r>
            <a:endParaRPr sz="1800">
              <a:latin typeface="Calibri"/>
              <a:ea typeface="Calibri"/>
              <a:cs typeface="Calibri"/>
              <a:sym typeface="Calibri"/>
            </a:endParaRPr>
          </a:p>
          <a:p>
            <a:pPr indent="-457200" lvl="0" marL="469900" marR="135890" rtl="0" algn="l">
              <a:lnSpc>
                <a:spcPct val="99400"/>
              </a:lnSpc>
              <a:spcBef>
                <a:spcPts val="1260"/>
              </a:spcBef>
              <a:spcAft>
                <a:spcPts val="0"/>
              </a:spcAft>
              <a:buClr>
                <a:srgbClr val="000000"/>
              </a:buClr>
              <a:buSzPts val="1800"/>
              <a:buFont typeface="Calibri"/>
              <a:buAutoNum type="arabicPeriod"/>
            </a:pPr>
            <a:r>
              <a:rPr b="0" i="0" lang="en-US" sz="1800">
                <a:solidFill>
                  <a:srgbClr val="000000"/>
                </a:solidFill>
                <a:latin typeface="Calibri"/>
                <a:ea typeface="Calibri"/>
                <a:cs typeface="Calibri"/>
                <a:sym typeface="Calibri"/>
              </a:rPr>
              <a:t>Create a new measure named </a:t>
            </a:r>
            <a:r>
              <a:rPr i="0" lang="en-US" sz="1800">
                <a:solidFill>
                  <a:srgbClr val="000000"/>
                </a:solidFill>
                <a:latin typeface="Calibri"/>
                <a:ea typeface="Calibri"/>
                <a:cs typeface="Calibri"/>
                <a:sym typeface="Calibri"/>
              </a:rPr>
              <a:t>Bike Sales </a:t>
            </a:r>
            <a:r>
              <a:rPr b="0" i="0" lang="en-US" sz="1800">
                <a:solidFill>
                  <a:srgbClr val="000000"/>
                </a:solidFill>
                <a:latin typeface="Calibri"/>
                <a:ea typeface="Calibri"/>
                <a:cs typeface="Calibri"/>
                <a:sym typeface="Calibri"/>
              </a:rPr>
              <a:t>to  calculate the total quantity of bikes sold, and  add it to the matrix. What do you notice?</a:t>
            </a:r>
            <a:endParaRPr sz="1800">
              <a:latin typeface="Calibri"/>
              <a:ea typeface="Calibri"/>
              <a:cs typeface="Calibri"/>
              <a:sym typeface="Calibri"/>
            </a:endParaRPr>
          </a:p>
          <a:p>
            <a:pPr indent="-457200" lvl="0" marL="469900" marR="189865" rtl="0" algn="l">
              <a:lnSpc>
                <a:spcPct val="99400"/>
              </a:lnSpc>
              <a:spcBef>
                <a:spcPts val="1265"/>
              </a:spcBef>
              <a:spcAft>
                <a:spcPts val="0"/>
              </a:spcAft>
              <a:buClr>
                <a:srgbClr val="000000"/>
              </a:buClr>
              <a:buSzPts val="1800"/>
              <a:buFont typeface="Calibri"/>
              <a:buAutoNum type="arabicPeriod"/>
            </a:pPr>
            <a:r>
              <a:rPr b="0" i="0" lang="en-US" sz="1800">
                <a:solidFill>
                  <a:srgbClr val="000000"/>
                </a:solidFill>
                <a:latin typeface="Calibri"/>
                <a:ea typeface="Calibri"/>
                <a:cs typeface="Calibri"/>
                <a:sym typeface="Calibri"/>
              </a:rPr>
              <a:t>Create a new measure named </a:t>
            </a:r>
            <a:r>
              <a:rPr i="0" lang="en-US" sz="1800">
                <a:solidFill>
                  <a:srgbClr val="000000"/>
                </a:solidFill>
                <a:latin typeface="Calibri"/>
                <a:ea typeface="Calibri"/>
                <a:cs typeface="Calibri"/>
                <a:sym typeface="Calibri"/>
              </a:rPr>
              <a:t>Bike Return  Rate </a:t>
            </a:r>
            <a:r>
              <a:rPr b="0" i="0" lang="en-US" sz="1800">
                <a:solidFill>
                  <a:srgbClr val="000000"/>
                </a:solidFill>
                <a:latin typeface="Calibri"/>
                <a:ea typeface="Calibri"/>
                <a:cs typeface="Calibri"/>
                <a:sym typeface="Calibri"/>
              </a:rPr>
              <a:t>using either CALCULATE or DIVIDE, and  add it to the matrix</a:t>
            </a:r>
            <a:endParaRPr sz="1800">
              <a:latin typeface="Calibri"/>
              <a:ea typeface="Calibri"/>
              <a:cs typeface="Calibri"/>
              <a:sym typeface="Calibri"/>
            </a:endParaRPr>
          </a:p>
          <a:p>
            <a:pPr indent="-457200" lvl="0" marL="469900" marR="198755" rtl="0" algn="l">
              <a:lnSpc>
                <a:spcPct val="102200"/>
              </a:lnSpc>
              <a:spcBef>
                <a:spcPts val="1080"/>
              </a:spcBef>
              <a:spcAft>
                <a:spcPts val="0"/>
              </a:spcAft>
              <a:buClr>
                <a:srgbClr val="000000"/>
              </a:buClr>
              <a:buSzPts val="1800"/>
              <a:buFont typeface="Calibri"/>
              <a:buAutoNum type="arabicPeriod"/>
            </a:pPr>
            <a:r>
              <a:rPr b="0" i="0" lang="en-US" sz="1800">
                <a:solidFill>
                  <a:srgbClr val="000000"/>
                </a:solidFill>
                <a:latin typeface="Calibri"/>
                <a:ea typeface="Calibri"/>
                <a:cs typeface="Calibri"/>
                <a:sym typeface="Calibri"/>
              </a:rPr>
              <a:t>How would you respond to the Product VP’s  concerns about rising bike returns?</a:t>
            </a:r>
            <a:endParaRPr sz="1800">
              <a:latin typeface="Calibri"/>
              <a:ea typeface="Calibri"/>
              <a:cs typeface="Calibri"/>
              <a:sym typeface="Calibri"/>
            </a:endParaRPr>
          </a:p>
        </p:txBody>
      </p:sp>
      <p:grpSp>
        <p:nvGrpSpPr>
          <p:cNvPr id="3868" name="Google Shape;3868;p134"/>
          <p:cNvGrpSpPr/>
          <p:nvPr/>
        </p:nvGrpSpPr>
        <p:grpSpPr>
          <a:xfrm>
            <a:off x="841522" y="1783079"/>
            <a:ext cx="4864339" cy="1202960"/>
            <a:chOff x="841522" y="1783079"/>
            <a:chExt cx="4864339" cy="1202960"/>
          </a:xfrm>
        </p:grpSpPr>
        <p:sp>
          <p:nvSpPr>
            <p:cNvPr id="3869" name="Google Shape;3869;p134"/>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70" name="Google Shape;3870;p134"/>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871" name="Google Shape;3871;p134"/>
            <p:cNvPicPr preferRelativeResize="0"/>
            <p:nvPr/>
          </p:nvPicPr>
          <p:blipFill rotWithShape="1">
            <a:blip r:embed="rId6">
              <a:alphaModFix/>
            </a:blip>
            <a:srcRect b="0" l="0" r="0" t="0"/>
            <a:stretch/>
          </p:blipFill>
          <p:spPr>
            <a:xfrm>
              <a:off x="1755647" y="1783079"/>
              <a:ext cx="658368" cy="530351"/>
            </a:xfrm>
            <a:prstGeom prst="rect">
              <a:avLst/>
            </a:prstGeom>
            <a:noFill/>
            <a:ln>
              <a:noFill/>
            </a:ln>
          </p:spPr>
        </p:pic>
        <p:pic>
          <p:nvPicPr>
            <p:cNvPr id="3872" name="Google Shape;3872;p134"/>
            <p:cNvPicPr preferRelativeResize="0"/>
            <p:nvPr/>
          </p:nvPicPr>
          <p:blipFill rotWithShape="1">
            <a:blip r:embed="rId7">
              <a:alphaModFix/>
            </a:blip>
            <a:srcRect b="0" l="0" r="0" t="0"/>
            <a:stretch/>
          </p:blipFill>
          <p:spPr>
            <a:xfrm>
              <a:off x="841522" y="1836590"/>
              <a:ext cx="795134" cy="1033272"/>
            </a:xfrm>
            <a:prstGeom prst="rect">
              <a:avLst/>
            </a:prstGeom>
            <a:noFill/>
            <a:ln>
              <a:noFill/>
            </a:ln>
          </p:spPr>
        </p:pic>
      </p:grpSp>
      <p:grpSp>
        <p:nvGrpSpPr>
          <p:cNvPr id="3873" name="Google Shape;3873;p134"/>
          <p:cNvGrpSpPr/>
          <p:nvPr/>
        </p:nvGrpSpPr>
        <p:grpSpPr>
          <a:xfrm>
            <a:off x="11458578" y="174170"/>
            <a:ext cx="548640" cy="548640"/>
            <a:chOff x="11458578" y="174170"/>
            <a:chExt cx="548640" cy="548640"/>
          </a:xfrm>
        </p:grpSpPr>
        <p:sp>
          <p:nvSpPr>
            <p:cNvPr id="3874" name="Google Shape;3874;p134"/>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75" name="Google Shape;3875;p134"/>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876" name="Google Shape;3876;p134"/>
            <p:cNvPicPr preferRelativeResize="0"/>
            <p:nvPr/>
          </p:nvPicPr>
          <p:blipFill rotWithShape="1">
            <a:blip r:embed="rId8">
              <a:alphaModFix/>
            </a:blip>
            <a:srcRect b="0" l="0" r="0" t="0"/>
            <a:stretch/>
          </p:blipFill>
          <p:spPr>
            <a:xfrm>
              <a:off x="11536680" y="252984"/>
              <a:ext cx="387096" cy="387096"/>
            </a:xfrm>
            <a:prstGeom prst="rect">
              <a:avLst/>
            </a:prstGeom>
            <a:noFill/>
            <a:ln>
              <a:noFill/>
            </a:ln>
          </p:spPr>
        </p:pic>
      </p:grpSp>
      <p:sp>
        <p:nvSpPr>
          <p:cNvPr id="3877" name="Google Shape;3877;p134"/>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Clr>
                <a:schemeClr val="dk1"/>
              </a:buClr>
              <a:buSzPts val="2550"/>
              <a:buFont typeface="Calibri"/>
              <a:buNone/>
            </a:pPr>
            <a:r>
              <a:t/>
            </a:r>
            <a:endParaRPr b="0" i="0" sz="2550" u="none" cap="none" strike="noStrike">
              <a:solidFill>
                <a:srgbClr val="000000"/>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Clr>
                <a:srgbClr val="404040"/>
              </a:buClr>
              <a:buSzPts val="1600"/>
              <a:buFont typeface="Calibri"/>
              <a:buNone/>
            </a:pPr>
            <a:r>
              <a:rPr b="1" i="0" lang="en-US" sz="1600" u="none" cap="none" strike="noStrike">
                <a:solidFill>
                  <a:srgbClr val="404040"/>
                </a:solidFill>
                <a:latin typeface="Calibri"/>
                <a:ea typeface="Calibri"/>
                <a:cs typeface="Calibri"/>
                <a:sym typeface="Calibri"/>
              </a:rPr>
              <a:t>NEW MESSAGE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1750"/>
              <a:buFont typeface="Calibri"/>
              <a:buNone/>
            </a:pPr>
            <a:r>
              <a:t/>
            </a:r>
            <a:endParaRPr b="0" i="0" sz="1750" u="none" cap="none" strike="noStrike">
              <a:solidFill>
                <a:srgbClr val="000000"/>
              </a:solidFill>
              <a:latin typeface="Calibri"/>
              <a:ea typeface="Calibri"/>
              <a:cs typeface="Calibri"/>
              <a:sym typeface="Calibri"/>
            </a:endParaRPr>
          </a:p>
          <a:p>
            <a:pPr indent="0" lvl="0" marL="167767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From: </a:t>
            </a:r>
            <a:r>
              <a:rPr b="1" i="0" lang="en-US" sz="1400" u="none" cap="none" strike="noStrike">
                <a:solidFill>
                  <a:srgbClr val="404040"/>
                </a:solidFill>
                <a:latin typeface="Calibri"/>
                <a:ea typeface="Calibri"/>
                <a:cs typeface="Calibri"/>
                <a:sym typeface="Calibri"/>
              </a:rPr>
              <a:t>Dianne A. Xu </a:t>
            </a:r>
            <a:r>
              <a:rPr b="0" i="1" lang="en-US" sz="1400" u="none" cap="none" strike="noStrike">
                <a:solidFill>
                  <a:srgbClr val="404040"/>
                </a:solidFill>
                <a:latin typeface="Calibri"/>
                <a:ea typeface="Calibri"/>
                <a:cs typeface="Calibri"/>
                <a:sym typeface="Calibri"/>
              </a:rPr>
              <a:t>(Senior Analyst)</a:t>
            </a:r>
            <a:endParaRPr b="0" i="0" sz="1400" u="none" cap="none" strike="noStrike">
              <a:solidFill>
                <a:srgbClr val="000000"/>
              </a:solidFill>
              <a:latin typeface="Calibri"/>
              <a:ea typeface="Calibri"/>
              <a:cs typeface="Calibri"/>
              <a:sym typeface="Calibri"/>
            </a:endParaRPr>
          </a:p>
          <a:p>
            <a:pPr indent="0" lvl="0" marL="1677670" marR="0" rtl="0" algn="l">
              <a:lnSpc>
                <a:spcPct val="100000"/>
              </a:lnSpc>
              <a:spcBef>
                <a:spcPts val="6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Subject: </a:t>
            </a:r>
            <a:r>
              <a:rPr b="1" i="0" lang="en-US" sz="1400" u="none" cap="none" strike="noStrike">
                <a:solidFill>
                  <a:srgbClr val="404040"/>
                </a:solidFill>
                <a:latin typeface="Calibri"/>
                <a:ea typeface="Calibri"/>
                <a:cs typeface="Calibri"/>
                <a:sym typeface="Calibri"/>
              </a:rPr>
              <a:t>URGENT: Bike returns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81" name="Shape 3881"/>
        <p:cNvGrpSpPr/>
        <p:nvPr/>
      </p:nvGrpSpPr>
      <p:grpSpPr>
        <a:xfrm>
          <a:off x="0" y="0"/>
          <a:ext cx="0" cy="0"/>
          <a:chOff x="0" y="0"/>
          <a:chExt cx="0" cy="0"/>
        </a:xfrm>
      </p:grpSpPr>
      <p:sp>
        <p:nvSpPr>
          <p:cNvPr id="3882" name="Google Shape;3882;p135"/>
          <p:cNvSpPr txBox="1"/>
          <p:nvPr>
            <p:ph type="title"/>
          </p:nvPr>
        </p:nvSpPr>
        <p:spPr>
          <a:xfrm>
            <a:off x="4174490" y="242315"/>
            <a:ext cx="3843019"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SOLUTION</a:t>
            </a:r>
            <a:r>
              <a:rPr lang="en-US"/>
              <a:t>: CALCULATE</a:t>
            </a:r>
            <a:endParaRPr/>
          </a:p>
        </p:txBody>
      </p:sp>
      <p:pic>
        <p:nvPicPr>
          <p:cNvPr id="3883" name="Google Shape;3883;p135"/>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3884" name="Google Shape;3884;p135"/>
          <p:cNvGrpSpPr/>
          <p:nvPr/>
        </p:nvGrpSpPr>
        <p:grpSpPr>
          <a:xfrm>
            <a:off x="423672" y="1511807"/>
            <a:ext cx="5565648" cy="5148072"/>
            <a:chOff x="423672" y="1511807"/>
            <a:chExt cx="5565648" cy="5148072"/>
          </a:xfrm>
        </p:grpSpPr>
        <p:pic>
          <p:nvPicPr>
            <p:cNvPr id="3885" name="Google Shape;3885;p135"/>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3886" name="Google Shape;3886;p135"/>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887" name="Google Shape;3887;p135"/>
            <p:cNvPicPr preferRelativeResize="0"/>
            <p:nvPr/>
          </p:nvPicPr>
          <p:blipFill rotWithShape="1">
            <a:blip r:embed="rId5">
              <a:alphaModFix/>
            </a:blip>
            <a:srcRect b="0" l="0" r="0" t="0"/>
            <a:stretch/>
          </p:blipFill>
          <p:spPr>
            <a:xfrm>
              <a:off x="3913631" y="6141719"/>
              <a:ext cx="1822704" cy="350520"/>
            </a:xfrm>
            <a:prstGeom prst="rect">
              <a:avLst/>
            </a:prstGeom>
            <a:noFill/>
            <a:ln>
              <a:noFill/>
            </a:ln>
          </p:spPr>
        </p:pic>
        <p:sp>
          <p:nvSpPr>
            <p:cNvPr id="3888" name="Google Shape;3888;p135"/>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89" name="Google Shape;3889;p135"/>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890" name="Google Shape;3890;p135"/>
            <p:cNvPicPr preferRelativeResize="0"/>
            <p:nvPr/>
          </p:nvPicPr>
          <p:blipFill rotWithShape="1">
            <a:blip r:embed="rId6">
              <a:alphaModFix/>
            </a:blip>
            <a:srcRect b="0" l="0" r="0" t="0"/>
            <a:stretch/>
          </p:blipFill>
          <p:spPr>
            <a:xfrm>
              <a:off x="1755647" y="1783080"/>
              <a:ext cx="658368" cy="530351"/>
            </a:xfrm>
            <a:prstGeom prst="rect">
              <a:avLst/>
            </a:prstGeom>
            <a:noFill/>
            <a:ln>
              <a:noFill/>
            </a:ln>
          </p:spPr>
        </p:pic>
        <p:pic>
          <p:nvPicPr>
            <p:cNvPr id="3891" name="Google Shape;3891;p135"/>
            <p:cNvPicPr preferRelativeResize="0"/>
            <p:nvPr/>
          </p:nvPicPr>
          <p:blipFill rotWithShape="1">
            <a:blip r:embed="rId7">
              <a:alphaModFix/>
            </a:blip>
            <a:srcRect b="0" l="0" r="0" t="0"/>
            <a:stretch/>
          </p:blipFill>
          <p:spPr>
            <a:xfrm>
              <a:off x="841522" y="1836590"/>
              <a:ext cx="795134" cy="1033272"/>
            </a:xfrm>
            <a:prstGeom prst="rect">
              <a:avLst/>
            </a:prstGeom>
            <a:noFill/>
            <a:ln>
              <a:noFill/>
            </a:ln>
          </p:spPr>
        </p:pic>
      </p:grpSp>
      <p:sp>
        <p:nvSpPr>
          <p:cNvPr id="3892" name="Google Shape;3892;p135"/>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404040"/>
              </a:buClr>
              <a:buSzPts val="2000"/>
              <a:buFont typeface="Calibri"/>
              <a:buNone/>
            </a:pPr>
            <a:r>
              <a:rPr b="1" i="1" lang="en-US" sz="2000" u="none" cap="none" strike="noStrike">
                <a:solidFill>
                  <a:srgbClr val="404040"/>
                </a:solidFill>
                <a:latin typeface="Calibri"/>
                <a:ea typeface="Calibri"/>
                <a:cs typeface="Calibri"/>
                <a:sym typeface="Calibri"/>
              </a:rPr>
              <a:t>Solution Preview</a:t>
            </a:r>
            <a:endParaRPr b="0" i="0" sz="2000" u="none" cap="none" strike="noStrike">
              <a:solidFill>
                <a:srgbClr val="000000"/>
              </a:solidFill>
              <a:latin typeface="Calibri"/>
              <a:ea typeface="Calibri"/>
              <a:cs typeface="Calibri"/>
              <a:sym typeface="Calibri"/>
            </a:endParaRPr>
          </a:p>
        </p:txBody>
      </p:sp>
      <p:sp>
        <p:nvSpPr>
          <p:cNvPr id="3893" name="Google Shape;3893;p135"/>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94" name="Google Shape;3894;p135"/>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895" name="Google Shape;3895;p135"/>
          <p:cNvGrpSpPr/>
          <p:nvPr/>
        </p:nvGrpSpPr>
        <p:grpSpPr>
          <a:xfrm>
            <a:off x="7092695" y="2026920"/>
            <a:ext cx="3825240" cy="960119"/>
            <a:chOff x="7092695" y="2026920"/>
            <a:chExt cx="3825240" cy="960119"/>
          </a:xfrm>
        </p:grpSpPr>
        <p:pic>
          <p:nvPicPr>
            <p:cNvPr id="3896" name="Google Shape;3896;p135"/>
            <p:cNvPicPr preferRelativeResize="0"/>
            <p:nvPr/>
          </p:nvPicPr>
          <p:blipFill rotWithShape="1">
            <a:blip r:embed="rId8">
              <a:alphaModFix/>
            </a:blip>
            <a:srcRect b="0" l="0" r="0" t="0"/>
            <a:stretch/>
          </p:blipFill>
          <p:spPr>
            <a:xfrm>
              <a:off x="7092695" y="2026920"/>
              <a:ext cx="3825240" cy="960119"/>
            </a:xfrm>
            <a:prstGeom prst="rect">
              <a:avLst/>
            </a:prstGeom>
            <a:noFill/>
            <a:ln>
              <a:noFill/>
            </a:ln>
          </p:spPr>
        </p:pic>
        <p:pic>
          <p:nvPicPr>
            <p:cNvPr id="3897" name="Google Shape;3897;p135"/>
            <p:cNvPicPr preferRelativeResize="0"/>
            <p:nvPr/>
          </p:nvPicPr>
          <p:blipFill rotWithShape="1">
            <a:blip r:embed="rId9">
              <a:alphaModFix/>
            </a:blip>
            <a:srcRect b="0" l="0" r="0" t="0"/>
            <a:stretch/>
          </p:blipFill>
          <p:spPr>
            <a:xfrm>
              <a:off x="7119452" y="2052462"/>
              <a:ext cx="3718881" cy="856822"/>
            </a:xfrm>
            <a:prstGeom prst="rect">
              <a:avLst/>
            </a:prstGeom>
            <a:noFill/>
            <a:ln>
              <a:noFill/>
            </a:ln>
          </p:spPr>
        </p:pic>
      </p:grpSp>
      <p:grpSp>
        <p:nvGrpSpPr>
          <p:cNvPr id="3898" name="Google Shape;3898;p135"/>
          <p:cNvGrpSpPr/>
          <p:nvPr/>
        </p:nvGrpSpPr>
        <p:grpSpPr>
          <a:xfrm>
            <a:off x="11458578" y="174170"/>
            <a:ext cx="548640" cy="548640"/>
            <a:chOff x="11458578" y="174170"/>
            <a:chExt cx="548640" cy="548640"/>
          </a:xfrm>
        </p:grpSpPr>
        <p:sp>
          <p:nvSpPr>
            <p:cNvPr id="3899" name="Google Shape;3899;p135"/>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00" name="Google Shape;3900;p135"/>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901" name="Google Shape;3901;p135"/>
            <p:cNvPicPr preferRelativeResize="0"/>
            <p:nvPr/>
          </p:nvPicPr>
          <p:blipFill rotWithShape="1">
            <a:blip r:embed="rId10">
              <a:alphaModFix/>
            </a:blip>
            <a:srcRect b="0" l="0" r="0" t="0"/>
            <a:stretch/>
          </p:blipFill>
          <p:spPr>
            <a:xfrm>
              <a:off x="11536680" y="252984"/>
              <a:ext cx="387096" cy="387096"/>
            </a:xfrm>
            <a:prstGeom prst="rect">
              <a:avLst/>
            </a:prstGeom>
            <a:noFill/>
            <a:ln>
              <a:noFill/>
            </a:ln>
          </p:spPr>
        </p:pic>
      </p:grpSp>
      <p:sp>
        <p:nvSpPr>
          <p:cNvPr id="3902" name="Google Shape;3902;p135"/>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Clr>
                <a:schemeClr val="dk1"/>
              </a:buClr>
              <a:buSzPts val="2550"/>
              <a:buFont typeface="Calibri"/>
              <a:buNone/>
            </a:pPr>
            <a:r>
              <a:t/>
            </a:r>
            <a:endParaRPr b="0" i="0" sz="2550" u="none" cap="none" strike="noStrike">
              <a:solidFill>
                <a:srgbClr val="000000"/>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Clr>
                <a:srgbClr val="404040"/>
              </a:buClr>
              <a:buSzPts val="1600"/>
              <a:buFont typeface="Calibri"/>
              <a:buNone/>
            </a:pPr>
            <a:r>
              <a:rPr b="1" i="0" lang="en-US" sz="1600" u="none" cap="none" strike="noStrike">
                <a:solidFill>
                  <a:srgbClr val="404040"/>
                </a:solidFill>
                <a:latin typeface="Calibri"/>
                <a:ea typeface="Calibri"/>
                <a:cs typeface="Calibri"/>
                <a:sym typeface="Calibri"/>
              </a:rPr>
              <a:t>NEW MESSAGE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1750"/>
              <a:buFont typeface="Calibri"/>
              <a:buNone/>
            </a:pPr>
            <a:r>
              <a:t/>
            </a:r>
            <a:endParaRPr b="0" i="0" sz="1750" u="none" cap="none" strike="noStrike">
              <a:solidFill>
                <a:srgbClr val="000000"/>
              </a:solidFill>
              <a:latin typeface="Calibri"/>
              <a:ea typeface="Calibri"/>
              <a:cs typeface="Calibri"/>
              <a:sym typeface="Calibri"/>
            </a:endParaRPr>
          </a:p>
          <a:p>
            <a:pPr indent="0" lvl="0" marL="167767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From: </a:t>
            </a:r>
            <a:r>
              <a:rPr b="1" i="0" lang="en-US" sz="1400" u="none" cap="none" strike="noStrike">
                <a:solidFill>
                  <a:srgbClr val="404040"/>
                </a:solidFill>
                <a:latin typeface="Calibri"/>
                <a:ea typeface="Calibri"/>
                <a:cs typeface="Calibri"/>
                <a:sym typeface="Calibri"/>
              </a:rPr>
              <a:t>Dianne A. Xu </a:t>
            </a:r>
            <a:r>
              <a:rPr b="0" i="1" lang="en-US" sz="1400" u="none" cap="none" strike="noStrike">
                <a:solidFill>
                  <a:srgbClr val="404040"/>
                </a:solidFill>
                <a:latin typeface="Calibri"/>
                <a:ea typeface="Calibri"/>
                <a:cs typeface="Calibri"/>
                <a:sym typeface="Calibri"/>
              </a:rPr>
              <a:t>(Senior Analyst)</a:t>
            </a:r>
            <a:endParaRPr b="0" i="0" sz="1400" u="none" cap="none" strike="noStrike">
              <a:solidFill>
                <a:srgbClr val="000000"/>
              </a:solidFill>
              <a:latin typeface="Calibri"/>
              <a:ea typeface="Calibri"/>
              <a:cs typeface="Calibri"/>
              <a:sym typeface="Calibri"/>
            </a:endParaRPr>
          </a:p>
          <a:p>
            <a:pPr indent="0" lvl="0" marL="1677670" marR="0" rtl="0" algn="l">
              <a:lnSpc>
                <a:spcPct val="100000"/>
              </a:lnSpc>
              <a:spcBef>
                <a:spcPts val="6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Subject: </a:t>
            </a:r>
            <a:r>
              <a:rPr b="1" i="0" lang="en-US" sz="1400" u="none" cap="none" strike="noStrike">
                <a:solidFill>
                  <a:srgbClr val="404040"/>
                </a:solidFill>
                <a:latin typeface="Calibri"/>
                <a:ea typeface="Calibri"/>
                <a:cs typeface="Calibri"/>
                <a:sym typeface="Calibri"/>
              </a:rPr>
              <a:t>URGENT: Bike returns</a:t>
            </a:r>
            <a:endParaRPr b="0" i="0" sz="1400" u="none" cap="none" strike="noStrike">
              <a:solidFill>
                <a:srgbClr val="000000"/>
              </a:solidFill>
              <a:latin typeface="Calibri"/>
              <a:ea typeface="Calibri"/>
              <a:cs typeface="Calibri"/>
              <a:sym typeface="Calibri"/>
            </a:endParaRPr>
          </a:p>
        </p:txBody>
      </p:sp>
      <p:grpSp>
        <p:nvGrpSpPr>
          <p:cNvPr id="3903" name="Google Shape;3903;p135"/>
          <p:cNvGrpSpPr/>
          <p:nvPr/>
        </p:nvGrpSpPr>
        <p:grpSpPr>
          <a:xfrm>
            <a:off x="7086600" y="3069335"/>
            <a:ext cx="3822192" cy="957071"/>
            <a:chOff x="7086600" y="3069335"/>
            <a:chExt cx="3822192" cy="957071"/>
          </a:xfrm>
        </p:grpSpPr>
        <p:pic>
          <p:nvPicPr>
            <p:cNvPr id="3904" name="Google Shape;3904;p135"/>
            <p:cNvPicPr preferRelativeResize="0"/>
            <p:nvPr/>
          </p:nvPicPr>
          <p:blipFill rotWithShape="1">
            <a:blip r:embed="rId11">
              <a:alphaModFix/>
            </a:blip>
            <a:srcRect b="0" l="0" r="0" t="0"/>
            <a:stretch/>
          </p:blipFill>
          <p:spPr>
            <a:xfrm>
              <a:off x="7086600" y="3069335"/>
              <a:ext cx="3822192" cy="957071"/>
            </a:xfrm>
            <a:prstGeom prst="rect">
              <a:avLst/>
            </a:prstGeom>
            <a:noFill/>
            <a:ln>
              <a:noFill/>
            </a:ln>
          </p:spPr>
        </p:pic>
        <p:pic>
          <p:nvPicPr>
            <p:cNvPr id="3905" name="Google Shape;3905;p135"/>
            <p:cNvPicPr preferRelativeResize="0"/>
            <p:nvPr/>
          </p:nvPicPr>
          <p:blipFill rotWithShape="1">
            <a:blip r:embed="rId12">
              <a:alphaModFix/>
            </a:blip>
            <a:srcRect b="0" l="0" r="0" t="0"/>
            <a:stretch/>
          </p:blipFill>
          <p:spPr>
            <a:xfrm>
              <a:off x="7110853" y="3094635"/>
              <a:ext cx="3718881" cy="853513"/>
            </a:xfrm>
            <a:prstGeom prst="rect">
              <a:avLst/>
            </a:prstGeom>
            <a:noFill/>
            <a:ln>
              <a:noFill/>
            </a:ln>
          </p:spPr>
        </p:pic>
      </p:grpSp>
      <p:grpSp>
        <p:nvGrpSpPr>
          <p:cNvPr id="3906" name="Google Shape;3906;p135"/>
          <p:cNvGrpSpPr/>
          <p:nvPr/>
        </p:nvGrpSpPr>
        <p:grpSpPr>
          <a:xfrm>
            <a:off x="7092695" y="4130040"/>
            <a:ext cx="3825240" cy="947928"/>
            <a:chOff x="7092695" y="4130040"/>
            <a:chExt cx="3825240" cy="947928"/>
          </a:xfrm>
        </p:grpSpPr>
        <p:pic>
          <p:nvPicPr>
            <p:cNvPr id="3907" name="Google Shape;3907;p135"/>
            <p:cNvPicPr preferRelativeResize="0"/>
            <p:nvPr/>
          </p:nvPicPr>
          <p:blipFill rotWithShape="1">
            <a:blip r:embed="rId13">
              <a:alphaModFix/>
            </a:blip>
            <a:srcRect b="0" l="0" r="0" t="0"/>
            <a:stretch/>
          </p:blipFill>
          <p:spPr>
            <a:xfrm>
              <a:off x="7092695" y="4130040"/>
              <a:ext cx="3825240" cy="947928"/>
            </a:xfrm>
            <a:prstGeom prst="rect">
              <a:avLst/>
            </a:prstGeom>
            <a:noFill/>
            <a:ln>
              <a:noFill/>
            </a:ln>
          </p:spPr>
        </p:pic>
        <p:pic>
          <p:nvPicPr>
            <p:cNvPr id="3908" name="Google Shape;3908;p135"/>
            <p:cNvPicPr preferRelativeResize="0"/>
            <p:nvPr/>
          </p:nvPicPr>
          <p:blipFill rotWithShape="1">
            <a:blip r:embed="rId14">
              <a:alphaModFix/>
            </a:blip>
            <a:srcRect b="0" l="0" r="0" t="0"/>
            <a:stretch/>
          </p:blipFill>
          <p:spPr>
            <a:xfrm>
              <a:off x="7119452" y="4154127"/>
              <a:ext cx="3718881" cy="844857"/>
            </a:xfrm>
            <a:prstGeom prst="rect">
              <a:avLst/>
            </a:prstGeom>
            <a:noFill/>
            <a:ln>
              <a:noFill/>
            </a:ln>
          </p:spPr>
        </p:pic>
      </p:grpSp>
      <p:sp>
        <p:nvSpPr>
          <p:cNvPr id="3909" name="Google Shape;3909;p135"/>
          <p:cNvSpPr txBox="1"/>
          <p:nvPr/>
        </p:nvSpPr>
        <p:spPr>
          <a:xfrm>
            <a:off x="7787123" y="5219700"/>
            <a:ext cx="238442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Calibri"/>
              <a:buNone/>
            </a:pPr>
            <a:r>
              <a:rPr b="0" i="1" lang="en-US" sz="1400" u="none" cap="none" strike="noStrike">
                <a:solidFill>
                  <a:srgbClr val="000000"/>
                </a:solidFill>
                <a:latin typeface="Calibri"/>
                <a:ea typeface="Calibri"/>
                <a:cs typeface="Calibri"/>
                <a:sym typeface="Calibri"/>
              </a:rPr>
              <a:t>(Solution continued on next slide)</a:t>
            </a:r>
            <a:endParaRPr b="0" i="0" sz="1400" u="none" cap="none" strike="noStrike">
              <a:solidFill>
                <a:srgbClr val="000000"/>
              </a:solidFill>
              <a:latin typeface="Calibri"/>
              <a:ea typeface="Calibri"/>
              <a:cs typeface="Calibri"/>
              <a:sym typeface="Calibri"/>
            </a:endParaRPr>
          </a:p>
        </p:txBody>
      </p:sp>
      <p:sp>
        <p:nvSpPr>
          <p:cNvPr id="3910" name="Google Shape;3910;p135"/>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Hey there,</a:t>
            </a:r>
            <a:endParaRPr b="0" i="0" sz="1400" u="none" cap="none" strike="noStrike">
              <a:solidFill>
                <a:srgbClr val="000000"/>
              </a:solidFill>
              <a:latin typeface="Calibri"/>
              <a:ea typeface="Calibri"/>
              <a:cs typeface="Calibri"/>
              <a:sym typeface="Calibri"/>
            </a:endParaRPr>
          </a:p>
          <a:p>
            <a:pPr indent="0" lvl="0" marL="182245" marR="307975" rtl="0" algn="l">
              <a:lnSpc>
                <a:spcPct val="101400"/>
              </a:lnSpc>
              <a:spcBef>
                <a:spcPts val="117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Apparently George (our Product VP) has been speaking with  some of the store managers, and they’ve raised concerns about  the number of bike returns they are seeing recently.</a:t>
            </a:r>
            <a:endParaRPr b="0" i="0" sz="1400" u="none" cap="none" strike="noStrike">
              <a:solidFill>
                <a:srgbClr val="000000"/>
              </a:solidFill>
              <a:latin typeface="Calibri"/>
              <a:ea typeface="Calibri"/>
              <a:cs typeface="Calibri"/>
              <a:sym typeface="Calibri"/>
            </a:endParaRPr>
          </a:p>
          <a:p>
            <a:pPr indent="0" lvl="0" marL="182245" marR="241934" rtl="0" algn="l">
              <a:lnSpc>
                <a:spcPct val="101000"/>
              </a:lnSpc>
              <a:spcBef>
                <a:spcPts val="1110"/>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Can you please create a measure to calculate total returns for  bikes specifically, and let me know what you see? Volume alone  won’t tell the full story, so let’s calculate the return </a:t>
            </a:r>
            <a:r>
              <a:rPr b="0" i="1" lang="en-US" sz="1400" u="none" cap="none" strike="noStrike">
                <a:solidFill>
                  <a:srgbClr val="36394D"/>
                </a:solidFill>
                <a:latin typeface="Calibri"/>
                <a:ea typeface="Calibri"/>
                <a:cs typeface="Calibri"/>
                <a:sym typeface="Calibri"/>
              </a:rPr>
              <a:t>rate </a:t>
            </a:r>
            <a:r>
              <a:rPr b="0" i="0" lang="en-US" sz="1400" u="none" cap="none" strike="noStrike">
                <a:solidFill>
                  <a:srgbClr val="36394D"/>
                </a:solidFill>
                <a:latin typeface="Calibri"/>
                <a:ea typeface="Calibri"/>
                <a:cs typeface="Calibri"/>
                <a:sym typeface="Calibri"/>
              </a:rPr>
              <a:t>for bikes  as well, and see how it’s trending before responding to George.</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2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Need this ASAP – thank you!</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14" name="Shape 3914"/>
        <p:cNvGrpSpPr/>
        <p:nvPr/>
      </p:nvGrpSpPr>
      <p:grpSpPr>
        <a:xfrm>
          <a:off x="0" y="0"/>
          <a:ext cx="0" cy="0"/>
          <a:chOff x="0" y="0"/>
          <a:chExt cx="0" cy="0"/>
        </a:xfrm>
      </p:grpSpPr>
      <p:sp>
        <p:nvSpPr>
          <p:cNvPr id="3915" name="Google Shape;3915;p136"/>
          <p:cNvSpPr txBox="1"/>
          <p:nvPr>
            <p:ph type="title"/>
          </p:nvPr>
        </p:nvSpPr>
        <p:spPr>
          <a:xfrm>
            <a:off x="4174490" y="242315"/>
            <a:ext cx="3843019"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SOLUTION</a:t>
            </a:r>
            <a:r>
              <a:rPr lang="en-US"/>
              <a:t>: CALCULATE</a:t>
            </a:r>
            <a:endParaRPr/>
          </a:p>
        </p:txBody>
      </p:sp>
      <p:pic>
        <p:nvPicPr>
          <p:cNvPr id="3916" name="Google Shape;3916;p136"/>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3917" name="Google Shape;3917;p136"/>
          <p:cNvGrpSpPr/>
          <p:nvPr/>
        </p:nvGrpSpPr>
        <p:grpSpPr>
          <a:xfrm>
            <a:off x="423672" y="1511807"/>
            <a:ext cx="5565648" cy="5148072"/>
            <a:chOff x="423672" y="1511807"/>
            <a:chExt cx="5565648" cy="5148072"/>
          </a:xfrm>
        </p:grpSpPr>
        <p:pic>
          <p:nvPicPr>
            <p:cNvPr id="3918" name="Google Shape;3918;p136"/>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3919" name="Google Shape;3919;p136"/>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920" name="Google Shape;3920;p136"/>
            <p:cNvPicPr preferRelativeResize="0"/>
            <p:nvPr/>
          </p:nvPicPr>
          <p:blipFill rotWithShape="1">
            <a:blip r:embed="rId5">
              <a:alphaModFix/>
            </a:blip>
            <a:srcRect b="0" l="0" r="0" t="0"/>
            <a:stretch/>
          </p:blipFill>
          <p:spPr>
            <a:xfrm>
              <a:off x="3913631" y="6141719"/>
              <a:ext cx="1822704" cy="350520"/>
            </a:xfrm>
            <a:prstGeom prst="rect">
              <a:avLst/>
            </a:prstGeom>
            <a:noFill/>
            <a:ln>
              <a:noFill/>
            </a:ln>
          </p:spPr>
        </p:pic>
        <p:sp>
          <p:nvSpPr>
            <p:cNvPr id="3921" name="Google Shape;3921;p136"/>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22" name="Google Shape;3922;p136"/>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923" name="Google Shape;3923;p136"/>
            <p:cNvPicPr preferRelativeResize="0"/>
            <p:nvPr/>
          </p:nvPicPr>
          <p:blipFill rotWithShape="1">
            <a:blip r:embed="rId6">
              <a:alphaModFix/>
            </a:blip>
            <a:srcRect b="0" l="0" r="0" t="0"/>
            <a:stretch/>
          </p:blipFill>
          <p:spPr>
            <a:xfrm>
              <a:off x="1755647" y="1783080"/>
              <a:ext cx="658368" cy="530351"/>
            </a:xfrm>
            <a:prstGeom prst="rect">
              <a:avLst/>
            </a:prstGeom>
            <a:noFill/>
            <a:ln>
              <a:noFill/>
            </a:ln>
          </p:spPr>
        </p:pic>
        <p:pic>
          <p:nvPicPr>
            <p:cNvPr id="3924" name="Google Shape;3924;p136"/>
            <p:cNvPicPr preferRelativeResize="0"/>
            <p:nvPr/>
          </p:nvPicPr>
          <p:blipFill rotWithShape="1">
            <a:blip r:embed="rId7">
              <a:alphaModFix/>
            </a:blip>
            <a:srcRect b="0" l="0" r="0" t="0"/>
            <a:stretch/>
          </p:blipFill>
          <p:spPr>
            <a:xfrm>
              <a:off x="841522" y="1836590"/>
              <a:ext cx="795134" cy="1033272"/>
            </a:xfrm>
            <a:prstGeom prst="rect">
              <a:avLst/>
            </a:prstGeom>
            <a:noFill/>
            <a:ln>
              <a:noFill/>
            </a:ln>
          </p:spPr>
        </p:pic>
      </p:grpSp>
      <p:sp>
        <p:nvSpPr>
          <p:cNvPr id="3925" name="Google Shape;3925;p136"/>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404040"/>
              </a:buClr>
              <a:buSzPts val="2000"/>
              <a:buFont typeface="Calibri"/>
              <a:buNone/>
            </a:pPr>
            <a:r>
              <a:rPr b="1" i="1" lang="en-US" sz="2000" u="none" cap="none" strike="noStrike">
                <a:solidFill>
                  <a:srgbClr val="404040"/>
                </a:solidFill>
                <a:latin typeface="Calibri"/>
                <a:ea typeface="Calibri"/>
                <a:cs typeface="Calibri"/>
                <a:sym typeface="Calibri"/>
              </a:rPr>
              <a:t>Solution Preview</a:t>
            </a:r>
            <a:endParaRPr b="0" i="0" sz="2000" u="none" cap="none" strike="noStrike">
              <a:solidFill>
                <a:srgbClr val="000000"/>
              </a:solidFill>
              <a:latin typeface="Calibri"/>
              <a:ea typeface="Calibri"/>
              <a:cs typeface="Calibri"/>
              <a:sym typeface="Calibri"/>
            </a:endParaRPr>
          </a:p>
        </p:txBody>
      </p:sp>
      <p:sp>
        <p:nvSpPr>
          <p:cNvPr id="3926" name="Google Shape;3926;p136"/>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27" name="Google Shape;3927;p136"/>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928" name="Google Shape;3928;p136"/>
          <p:cNvGrpSpPr/>
          <p:nvPr/>
        </p:nvGrpSpPr>
        <p:grpSpPr>
          <a:xfrm>
            <a:off x="11458578" y="174170"/>
            <a:ext cx="548640" cy="548640"/>
            <a:chOff x="11458578" y="174170"/>
            <a:chExt cx="548640" cy="548640"/>
          </a:xfrm>
        </p:grpSpPr>
        <p:sp>
          <p:nvSpPr>
            <p:cNvPr id="3929" name="Google Shape;3929;p136"/>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30" name="Google Shape;3930;p136"/>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931" name="Google Shape;3931;p136"/>
            <p:cNvPicPr preferRelativeResize="0"/>
            <p:nvPr/>
          </p:nvPicPr>
          <p:blipFill rotWithShape="1">
            <a:blip r:embed="rId8">
              <a:alphaModFix/>
            </a:blip>
            <a:srcRect b="0" l="0" r="0" t="0"/>
            <a:stretch/>
          </p:blipFill>
          <p:spPr>
            <a:xfrm>
              <a:off x="11536680" y="252984"/>
              <a:ext cx="387096" cy="387096"/>
            </a:xfrm>
            <a:prstGeom prst="rect">
              <a:avLst/>
            </a:prstGeom>
            <a:noFill/>
            <a:ln>
              <a:noFill/>
            </a:ln>
          </p:spPr>
        </p:pic>
      </p:grpSp>
      <p:sp>
        <p:nvSpPr>
          <p:cNvPr id="3932" name="Google Shape;3932;p136"/>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Clr>
                <a:schemeClr val="dk1"/>
              </a:buClr>
              <a:buSzPts val="2550"/>
              <a:buFont typeface="Calibri"/>
              <a:buNone/>
            </a:pPr>
            <a:r>
              <a:t/>
            </a:r>
            <a:endParaRPr b="0" i="0" sz="2550" u="none" cap="none" strike="noStrike">
              <a:solidFill>
                <a:srgbClr val="000000"/>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Clr>
                <a:srgbClr val="404040"/>
              </a:buClr>
              <a:buSzPts val="1600"/>
              <a:buFont typeface="Calibri"/>
              <a:buNone/>
            </a:pPr>
            <a:r>
              <a:rPr b="1" i="0" lang="en-US" sz="1600" u="none" cap="none" strike="noStrike">
                <a:solidFill>
                  <a:srgbClr val="404040"/>
                </a:solidFill>
                <a:latin typeface="Calibri"/>
                <a:ea typeface="Calibri"/>
                <a:cs typeface="Calibri"/>
                <a:sym typeface="Calibri"/>
              </a:rPr>
              <a:t>NEW MESSAGE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1750"/>
              <a:buFont typeface="Calibri"/>
              <a:buNone/>
            </a:pPr>
            <a:r>
              <a:t/>
            </a:r>
            <a:endParaRPr b="0" i="0" sz="1750" u="none" cap="none" strike="noStrike">
              <a:solidFill>
                <a:srgbClr val="000000"/>
              </a:solidFill>
              <a:latin typeface="Calibri"/>
              <a:ea typeface="Calibri"/>
              <a:cs typeface="Calibri"/>
              <a:sym typeface="Calibri"/>
            </a:endParaRPr>
          </a:p>
          <a:p>
            <a:pPr indent="0" lvl="0" marL="167767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From: </a:t>
            </a:r>
            <a:r>
              <a:rPr b="1" i="0" lang="en-US" sz="1400" u="none" cap="none" strike="noStrike">
                <a:solidFill>
                  <a:srgbClr val="404040"/>
                </a:solidFill>
                <a:latin typeface="Calibri"/>
                <a:ea typeface="Calibri"/>
                <a:cs typeface="Calibri"/>
                <a:sym typeface="Calibri"/>
              </a:rPr>
              <a:t>Dianne A. Xu </a:t>
            </a:r>
            <a:r>
              <a:rPr b="0" i="1" lang="en-US" sz="1400" u="none" cap="none" strike="noStrike">
                <a:solidFill>
                  <a:srgbClr val="404040"/>
                </a:solidFill>
                <a:latin typeface="Calibri"/>
                <a:ea typeface="Calibri"/>
                <a:cs typeface="Calibri"/>
                <a:sym typeface="Calibri"/>
              </a:rPr>
              <a:t>(Senior Analyst)</a:t>
            </a:r>
            <a:endParaRPr b="0" i="0" sz="1400" u="none" cap="none" strike="noStrike">
              <a:solidFill>
                <a:srgbClr val="000000"/>
              </a:solidFill>
              <a:latin typeface="Calibri"/>
              <a:ea typeface="Calibri"/>
              <a:cs typeface="Calibri"/>
              <a:sym typeface="Calibri"/>
            </a:endParaRPr>
          </a:p>
          <a:p>
            <a:pPr indent="0" lvl="0" marL="1677670" marR="0" rtl="0" algn="l">
              <a:lnSpc>
                <a:spcPct val="100000"/>
              </a:lnSpc>
              <a:spcBef>
                <a:spcPts val="6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Subject: </a:t>
            </a:r>
            <a:r>
              <a:rPr b="1" i="0" lang="en-US" sz="1400" u="none" cap="none" strike="noStrike">
                <a:solidFill>
                  <a:srgbClr val="404040"/>
                </a:solidFill>
                <a:latin typeface="Calibri"/>
                <a:ea typeface="Calibri"/>
                <a:cs typeface="Calibri"/>
                <a:sym typeface="Calibri"/>
              </a:rPr>
              <a:t>URGENT: Bike returns</a:t>
            </a:r>
            <a:endParaRPr b="0" i="0" sz="1400" u="none" cap="none" strike="noStrike">
              <a:solidFill>
                <a:srgbClr val="000000"/>
              </a:solidFill>
              <a:latin typeface="Calibri"/>
              <a:ea typeface="Calibri"/>
              <a:cs typeface="Calibri"/>
              <a:sym typeface="Calibri"/>
            </a:endParaRPr>
          </a:p>
        </p:txBody>
      </p:sp>
      <p:grpSp>
        <p:nvGrpSpPr>
          <p:cNvPr id="3933" name="Google Shape;3933;p136"/>
          <p:cNvGrpSpPr/>
          <p:nvPr/>
        </p:nvGrpSpPr>
        <p:grpSpPr>
          <a:xfrm>
            <a:off x="7086600" y="1953767"/>
            <a:ext cx="3633215" cy="2840735"/>
            <a:chOff x="7086600" y="1953767"/>
            <a:chExt cx="3633215" cy="2840735"/>
          </a:xfrm>
        </p:grpSpPr>
        <p:pic>
          <p:nvPicPr>
            <p:cNvPr id="3934" name="Google Shape;3934;p136"/>
            <p:cNvPicPr preferRelativeResize="0"/>
            <p:nvPr/>
          </p:nvPicPr>
          <p:blipFill rotWithShape="1">
            <a:blip r:embed="rId9">
              <a:alphaModFix/>
            </a:blip>
            <a:srcRect b="0" l="0" r="0" t="0"/>
            <a:stretch/>
          </p:blipFill>
          <p:spPr>
            <a:xfrm>
              <a:off x="7086600" y="1953767"/>
              <a:ext cx="3633215" cy="2840735"/>
            </a:xfrm>
            <a:prstGeom prst="rect">
              <a:avLst/>
            </a:prstGeom>
            <a:noFill/>
            <a:ln>
              <a:noFill/>
            </a:ln>
          </p:spPr>
        </p:pic>
        <p:pic>
          <p:nvPicPr>
            <p:cNvPr id="3935" name="Google Shape;3935;p136"/>
            <p:cNvPicPr preferRelativeResize="0"/>
            <p:nvPr/>
          </p:nvPicPr>
          <p:blipFill rotWithShape="1">
            <a:blip r:embed="rId10">
              <a:alphaModFix/>
            </a:blip>
            <a:srcRect b="0" l="0" r="0" t="0"/>
            <a:stretch/>
          </p:blipFill>
          <p:spPr>
            <a:xfrm>
              <a:off x="7110966" y="1978620"/>
              <a:ext cx="3530743" cy="2737755"/>
            </a:xfrm>
            <a:prstGeom prst="rect">
              <a:avLst/>
            </a:prstGeom>
            <a:noFill/>
            <a:ln>
              <a:noFill/>
            </a:ln>
          </p:spPr>
        </p:pic>
      </p:grpSp>
      <p:sp>
        <p:nvSpPr>
          <p:cNvPr id="3936" name="Google Shape;3936;p136"/>
          <p:cNvSpPr txBox="1"/>
          <p:nvPr/>
        </p:nvSpPr>
        <p:spPr>
          <a:xfrm>
            <a:off x="6690465" y="4903723"/>
            <a:ext cx="4484370" cy="1278255"/>
          </a:xfrm>
          <a:prstGeom prst="rect">
            <a:avLst/>
          </a:prstGeom>
          <a:noFill/>
          <a:ln>
            <a:noFill/>
          </a:ln>
        </p:spPr>
        <p:txBody>
          <a:bodyPr anchorCtr="0" anchor="t" bIns="0" lIns="0" spcFirstLastPara="1" rIns="0" wrap="square" tIns="26650">
            <a:spAutoFit/>
          </a:bodyPr>
          <a:lstStyle/>
          <a:p>
            <a:pPr indent="0" lvl="0" marL="12700" marR="140335" rtl="0" algn="l">
              <a:lnSpc>
                <a:spcPct val="117222"/>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The volume of bike returns has risen over time,  but so has the number of bikes being sold.</a:t>
            </a:r>
            <a:endParaRPr b="0" i="0" sz="1800" u="none" cap="none" strike="noStrike">
              <a:solidFill>
                <a:srgbClr val="000000"/>
              </a:solidFill>
              <a:latin typeface="Calibri"/>
              <a:ea typeface="Calibri"/>
              <a:cs typeface="Calibri"/>
              <a:sym typeface="Calibri"/>
            </a:endParaRPr>
          </a:p>
          <a:p>
            <a:pPr indent="0" lvl="0" marL="12700" marR="5080" rtl="0" algn="l">
              <a:lnSpc>
                <a:spcPct val="101099"/>
              </a:lnSpc>
              <a:spcBef>
                <a:spcPts val="1165"/>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When we look at the rate of returns as a percent  of sales, we don’t see a concerning trend.</a:t>
            </a:r>
            <a:endParaRPr b="0" i="0" sz="1800" u="none" cap="none" strike="noStrike">
              <a:solidFill>
                <a:srgbClr val="000000"/>
              </a:solidFill>
              <a:latin typeface="Calibri"/>
              <a:ea typeface="Calibri"/>
              <a:cs typeface="Calibri"/>
              <a:sym typeface="Calibri"/>
            </a:endParaRPr>
          </a:p>
        </p:txBody>
      </p:sp>
      <p:sp>
        <p:nvSpPr>
          <p:cNvPr id="3937" name="Google Shape;3937;p136"/>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Hey there,</a:t>
            </a:r>
            <a:endParaRPr b="0" i="0" sz="1400" u="none" cap="none" strike="noStrike">
              <a:solidFill>
                <a:srgbClr val="000000"/>
              </a:solidFill>
              <a:latin typeface="Calibri"/>
              <a:ea typeface="Calibri"/>
              <a:cs typeface="Calibri"/>
              <a:sym typeface="Calibri"/>
            </a:endParaRPr>
          </a:p>
          <a:p>
            <a:pPr indent="0" lvl="0" marL="182245" marR="307975" rtl="0" algn="l">
              <a:lnSpc>
                <a:spcPct val="101400"/>
              </a:lnSpc>
              <a:spcBef>
                <a:spcPts val="117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Apparently George (our Product VP) has been speaking with  some of the store managers, and they’ve raised concerns about  the number of bike returns they are seeing recently.</a:t>
            </a:r>
            <a:endParaRPr b="0" i="0" sz="1400" u="none" cap="none" strike="noStrike">
              <a:solidFill>
                <a:srgbClr val="000000"/>
              </a:solidFill>
              <a:latin typeface="Calibri"/>
              <a:ea typeface="Calibri"/>
              <a:cs typeface="Calibri"/>
              <a:sym typeface="Calibri"/>
            </a:endParaRPr>
          </a:p>
          <a:p>
            <a:pPr indent="0" lvl="0" marL="182245" marR="241934" rtl="0" algn="l">
              <a:lnSpc>
                <a:spcPct val="101000"/>
              </a:lnSpc>
              <a:spcBef>
                <a:spcPts val="1110"/>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Can you please create a measure to calculate total returns for  bikes specifically, and let me know what you see? Volume alone  won’t tell the full story, so let’s calculate the return </a:t>
            </a:r>
            <a:r>
              <a:rPr b="0" i="1" lang="en-US" sz="1400" u="none" cap="none" strike="noStrike">
                <a:solidFill>
                  <a:srgbClr val="36394D"/>
                </a:solidFill>
                <a:latin typeface="Calibri"/>
                <a:ea typeface="Calibri"/>
                <a:cs typeface="Calibri"/>
                <a:sym typeface="Calibri"/>
              </a:rPr>
              <a:t>rate </a:t>
            </a:r>
            <a:r>
              <a:rPr b="0" i="0" lang="en-US" sz="1400" u="none" cap="none" strike="noStrike">
                <a:solidFill>
                  <a:srgbClr val="36394D"/>
                </a:solidFill>
                <a:latin typeface="Calibri"/>
                <a:ea typeface="Calibri"/>
                <a:cs typeface="Calibri"/>
                <a:sym typeface="Calibri"/>
              </a:rPr>
              <a:t>for bikes  as well, and see how it’s trending before responding to George.</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2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Need this ASAP – thank you!</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41" name="Shape 3941"/>
        <p:cNvGrpSpPr/>
        <p:nvPr/>
      </p:nvGrpSpPr>
      <p:grpSpPr>
        <a:xfrm>
          <a:off x="0" y="0"/>
          <a:ext cx="0" cy="0"/>
          <a:chOff x="0" y="0"/>
          <a:chExt cx="0" cy="0"/>
        </a:xfrm>
      </p:grpSpPr>
      <p:grpSp>
        <p:nvGrpSpPr>
          <p:cNvPr id="3942" name="Google Shape;3942;p137"/>
          <p:cNvGrpSpPr/>
          <p:nvPr/>
        </p:nvGrpSpPr>
        <p:grpSpPr>
          <a:xfrm>
            <a:off x="542544" y="5047488"/>
            <a:ext cx="11097768" cy="1139952"/>
            <a:chOff x="542544" y="5047488"/>
            <a:chExt cx="11097768" cy="1139952"/>
          </a:xfrm>
        </p:grpSpPr>
        <p:pic>
          <p:nvPicPr>
            <p:cNvPr id="3943" name="Google Shape;3943;p137"/>
            <p:cNvPicPr preferRelativeResize="0"/>
            <p:nvPr/>
          </p:nvPicPr>
          <p:blipFill rotWithShape="1">
            <a:blip r:embed="rId3">
              <a:alphaModFix/>
            </a:blip>
            <a:srcRect b="0" l="0" r="0" t="0"/>
            <a:stretch/>
          </p:blipFill>
          <p:spPr>
            <a:xfrm>
              <a:off x="542544" y="5047488"/>
              <a:ext cx="11097768" cy="1139952"/>
            </a:xfrm>
            <a:prstGeom prst="rect">
              <a:avLst/>
            </a:prstGeom>
            <a:noFill/>
            <a:ln>
              <a:noFill/>
            </a:ln>
          </p:spPr>
        </p:pic>
        <p:sp>
          <p:nvSpPr>
            <p:cNvPr id="3944" name="Google Shape;3944;p137"/>
            <p:cNvSpPr/>
            <p:nvPr/>
          </p:nvSpPr>
          <p:spPr>
            <a:xfrm>
              <a:off x="607078" y="5074325"/>
              <a:ext cx="10968990" cy="1010919"/>
            </a:xfrm>
            <a:custGeom>
              <a:rect b="b" l="l" r="r" t="t"/>
              <a:pathLst>
                <a:path extrusionOk="0" h="1010920" w="10968990">
                  <a:moveTo>
                    <a:pt x="10968887" y="0"/>
                  </a:moveTo>
                  <a:lnTo>
                    <a:pt x="395318" y="0"/>
                  </a:lnTo>
                  <a:lnTo>
                    <a:pt x="349216" y="2659"/>
                  </a:lnTo>
                  <a:lnTo>
                    <a:pt x="304675" y="10440"/>
                  </a:lnTo>
                  <a:lnTo>
                    <a:pt x="261994" y="23046"/>
                  </a:lnTo>
                  <a:lnTo>
                    <a:pt x="221467" y="40180"/>
                  </a:lnTo>
                  <a:lnTo>
                    <a:pt x="183393" y="61546"/>
                  </a:lnTo>
                  <a:lnTo>
                    <a:pt x="148067" y="86847"/>
                  </a:lnTo>
                  <a:lnTo>
                    <a:pt x="115786" y="115786"/>
                  </a:lnTo>
                  <a:lnTo>
                    <a:pt x="86847" y="148067"/>
                  </a:lnTo>
                  <a:lnTo>
                    <a:pt x="61546" y="183393"/>
                  </a:lnTo>
                  <a:lnTo>
                    <a:pt x="40180" y="221468"/>
                  </a:lnTo>
                  <a:lnTo>
                    <a:pt x="23046" y="261995"/>
                  </a:lnTo>
                  <a:lnTo>
                    <a:pt x="10440" y="304677"/>
                  </a:lnTo>
                  <a:lnTo>
                    <a:pt x="2659" y="349217"/>
                  </a:lnTo>
                  <a:lnTo>
                    <a:pt x="0" y="395320"/>
                  </a:lnTo>
                  <a:lnTo>
                    <a:pt x="0" y="1010617"/>
                  </a:lnTo>
                  <a:lnTo>
                    <a:pt x="10573568" y="1010617"/>
                  </a:lnTo>
                  <a:lnTo>
                    <a:pt x="10619670" y="1007957"/>
                  </a:lnTo>
                  <a:lnTo>
                    <a:pt x="10664210" y="1000176"/>
                  </a:lnTo>
                  <a:lnTo>
                    <a:pt x="10706892" y="987570"/>
                  </a:lnTo>
                  <a:lnTo>
                    <a:pt x="10747419" y="970436"/>
                  </a:lnTo>
                  <a:lnTo>
                    <a:pt x="10785493" y="949070"/>
                  </a:lnTo>
                  <a:lnTo>
                    <a:pt x="10820819" y="923770"/>
                  </a:lnTo>
                  <a:lnTo>
                    <a:pt x="10853100" y="894830"/>
                  </a:lnTo>
                  <a:lnTo>
                    <a:pt x="10882039" y="862550"/>
                  </a:lnTo>
                  <a:lnTo>
                    <a:pt x="10907340" y="827223"/>
                  </a:lnTo>
                  <a:lnTo>
                    <a:pt x="10928706" y="789149"/>
                  </a:lnTo>
                  <a:lnTo>
                    <a:pt x="10945840" y="748622"/>
                  </a:lnTo>
                  <a:lnTo>
                    <a:pt x="10958446" y="705941"/>
                  </a:lnTo>
                  <a:lnTo>
                    <a:pt x="10966227" y="661400"/>
                  </a:lnTo>
                  <a:lnTo>
                    <a:pt x="10968887" y="615297"/>
                  </a:lnTo>
                  <a:lnTo>
                    <a:pt x="1096888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945" name="Google Shape;3945;p137"/>
            <p:cNvPicPr preferRelativeResize="0"/>
            <p:nvPr/>
          </p:nvPicPr>
          <p:blipFill rotWithShape="1">
            <a:blip r:embed="rId4">
              <a:alphaModFix/>
            </a:blip>
            <a:srcRect b="0" l="0" r="0" t="0"/>
            <a:stretch/>
          </p:blipFill>
          <p:spPr>
            <a:xfrm>
              <a:off x="654703" y="5273836"/>
              <a:ext cx="678796" cy="703937"/>
            </a:xfrm>
            <a:prstGeom prst="rect">
              <a:avLst/>
            </a:prstGeom>
            <a:noFill/>
            <a:ln>
              <a:noFill/>
            </a:ln>
          </p:spPr>
        </p:pic>
      </p:grpSp>
      <p:sp>
        <p:nvSpPr>
          <p:cNvPr id="3946" name="Google Shape;3946;p137"/>
          <p:cNvSpPr txBox="1"/>
          <p:nvPr/>
        </p:nvSpPr>
        <p:spPr>
          <a:xfrm>
            <a:off x="1752591" y="2289555"/>
            <a:ext cx="687197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800"/>
              <a:buFont typeface="Calibri"/>
              <a:buNone/>
            </a:pPr>
            <a:r>
              <a:rPr b="0" i="0" lang="en-US" sz="2800" u="none" cap="none" strike="noStrike">
                <a:solidFill>
                  <a:srgbClr val="262626"/>
                </a:solidFill>
                <a:latin typeface="Calibri"/>
                <a:ea typeface="Calibri"/>
                <a:cs typeface="Calibri"/>
                <a:sym typeface="Calibri"/>
              </a:rPr>
              <a:t>=</a:t>
            </a:r>
            <a:r>
              <a:rPr b="1" i="0" lang="en-US" sz="2800" u="none" cap="none" strike="noStrike">
                <a:solidFill>
                  <a:srgbClr val="E6AF00"/>
                </a:solidFill>
                <a:latin typeface="Calibri"/>
                <a:ea typeface="Calibri"/>
                <a:cs typeface="Calibri"/>
                <a:sym typeface="Calibri"/>
              </a:rPr>
              <a:t>ALL</a:t>
            </a:r>
            <a:r>
              <a:rPr b="0" i="0" lang="en-US" sz="2800" u="none" cap="none" strike="noStrike">
                <a:solidFill>
                  <a:srgbClr val="262626"/>
                </a:solidFill>
                <a:latin typeface="Calibri"/>
                <a:ea typeface="Calibri"/>
                <a:cs typeface="Calibri"/>
                <a:sym typeface="Calibri"/>
              </a:rPr>
              <a:t>(</a:t>
            </a:r>
            <a:r>
              <a:rPr b="0" i="0" lang="en-US" sz="2800" u="none" cap="none" strike="noStrike">
                <a:solidFill>
                  <a:srgbClr val="ED7D31"/>
                </a:solidFill>
                <a:latin typeface="Calibri"/>
                <a:ea typeface="Calibri"/>
                <a:cs typeface="Calibri"/>
                <a:sym typeface="Calibri"/>
              </a:rPr>
              <a:t>Table </a:t>
            </a:r>
            <a:r>
              <a:rPr b="0" i="1" lang="en-US" sz="2800" u="none" cap="none" strike="noStrike">
                <a:solidFill>
                  <a:srgbClr val="A6A6A6"/>
                </a:solidFill>
                <a:latin typeface="Calibri"/>
                <a:ea typeface="Calibri"/>
                <a:cs typeface="Calibri"/>
                <a:sym typeface="Calibri"/>
              </a:rPr>
              <a:t>or </a:t>
            </a:r>
            <a:r>
              <a:rPr b="0" i="0" lang="en-US" sz="2800" u="none" cap="none" strike="noStrike">
                <a:solidFill>
                  <a:srgbClr val="2E75B6"/>
                </a:solidFill>
                <a:latin typeface="Calibri"/>
                <a:ea typeface="Calibri"/>
                <a:cs typeface="Calibri"/>
                <a:sym typeface="Calibri"/>
              </a:rPr>
              <a:t>Column</a:t>
            </a:r>
            <a:r>
              <a:rPr b="0" i="0" lang="en-US" sz="2800" u="none" cap="none" strike="noStrike">
                <a:solidFill>
                  <a:srgbClr val="262626"/>
                </a:solidFill>
                <a:latin typeface="Calibri"/>
                <a:ea typeface="Calibri"/>
                <a:cs typeface="Calibri"/>
                <a:sym typeface="Calibri"/>
              </a:rPr>
              <a:t>, </a:t>
            </a:r>
            <a:r>
              <a:rPr b="0" i="1" lang="en-US" sz="2800" u="none" cap="none" strike="noStrike">
                <a:solidFill>
                  <a:srgbClr val="A6A6A6"/>
                </a:solidFill>
                <a:latin typeface="Calibri"/>
                <a:ea typeface="Calibri"/>
                <a:cs typeface="Calibri"/>
                <a:sym typeface="Calibri"/>
              </a:rPr>
              <a:t>[Column2], [Column3],…</a:t>
            </a:r>
            <a:r>
              <a:rPr b="0" i="0" lang="en-US" sz="2800" u="none" cap="none" strike="noStrike">
                <a:solidFill>
                  <a:srgbClr val="262626"/>
                </a:solidFill>
                <a:latin typeface="Calibri"/>
                <a:ea typeface="Calibri"/>
                <a:cs typeface="Calibri"/>
                <a:sym typeface="Calibri"/>
              </a:rPr>
              <a:t>)</a:t>
            </a:r>
            <a:endParaRPr b="0" i="0" sz="2800" u="none" cap="none" strike="noStrike">
              <a:solidFill>
                <a:srgbClr val="000000"/>
              </a:solidFill>
              <a:latin typeface="Calibri"/>
              <a:ea typeface="Calibri"/>
              <a:cs typeface="Calibri"/>
              <a:sym typeface="Calibri"/>
            </a:endParaRPr>
          </a:p>
        </p:txBody>
      </p:sp>
      <p:pic>
        <p:nvPicPr>
          <p:cNvPr id="3947" name="Google Shape;3947;p137"/>
          <p:cNvPicPr preferRelativeResize="0"/>
          <p:nvPr/>
        </p:nvPicPr>
        <p:blipFill rotWithShape="1">
          <a:blip r:embed="rId5">
            <a:alphaModFix/>
          </a:blip>
          <a:srcRect b="0" l="0" r="0" t="0"/>
          <a:stretch/>
        </p:blipFill>
        <p:spPr>
          <a:xfrm>
            <a:off x="606551" y="1274063"/>
            <a:ext cx="1459992" cy="557784"/>
          </a:xfrm>
          <a:prstGeom prst="rect">
            <a:avLst/>
          </a:prstGeom>
          <a:noFill/>
          <a:ln>
            <a:noFill/>
          </a:ln>
        </p:spPr>
      </p:pic>
      <p:sp>
        <p:nvSpPr>
          <p:cNvPr id="3948" name="Google Shape;3948;p137"/>
          <p:cNvSpPr txBox="1"/>
          <p:nvPr/>
        </p:nvSpPr>
        <p:spPr>
          <a:xfrm>
            <a:off x="1121052" y="1359915"/>
            <a:ext cx="43116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ALL</a:t>
            </a:r>
            <a:endParaRPr b="0" i="0" sz="2200" u="none" cap="none" strike="noStrike">
              <a:solidFill>
                <a:srgbClr val="000000"/>
              </a:solidFill>
              <a:latin typeface="Calibri"/>
              <a:ea typeface="Calibri"/>
              <a:cs typeface="Calibri"/>
              <a:sym typeface="Calibri"/>
            </a:endParaRPr>
          </a:p>
        </p:txBody>
      </p:sp>
      <p:sp>
        <p:nvSpPr>
          <p:cNvPr id="3949" name="Google Shape;3949;p137"/>
          <p:cNvSpPr txBox="1"/>
          <p:nvPr/>
        </p:nvSpPr>
        <p:spPr>
          <a:xfrm>
            <a:off x="2328715" y="3113532"/>
            <a:ext cx="2119630" cy="791845"/>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Clr>
                <a:srgbClr val="262626"/>
              </a:buClr>
              <a:buSzPts val="1400"/>
              <a:buFont typeface="Calibri"/>
              <a:buNone/>
            </a:pPr>
            <a:r>
              <a:rPr b="0" i="0" lang="en-US" sz="1400" u="none" cap="none" strike="noStrike">
                <a:solidFill>
                  <a:srgbClr val="262626"/>
                </a:solidFill>
                <a:latin typeface="Calibri"/>
                <a:ea typeface="Calibri"/>
                <a:cs typeface="Calibri"/>
                <a:sym typeface="Calibri"/>
              </a:rPr>
              <a:t>The </a:t>
            </a:r>
            <a:r>
              <a:rPr b="1" i="0" lang="en-US" sz="1400" u="none" cap="none" strike="noStrike">
                <a:solidFill>
                  <a:srgbClr val="262626"/>
                </a:solidFill>
                <a:latin typeface="Calibri"/>
                <a:ea typeface="Calibri"/>
                <a:cs typeface="Calibri"/>
                <a:sym typeface="Calibri"/>
              </a:rPr>
              <a:t>table </a:t>
            </a:r>
            <a:r>
              <a:rPr b="0" i="0" lang="en-US" sz="1400" u="none" cap="none" strike="noStrike">
                <a:solidFill>
                  <a:srgbClr val="262626"/>
                </a:solidFill>
                <a:latin typeface="Calibri"/>
                <a:ea typeface="Calibri"/>
                <a:cs typeface="Calibri"/>
                <a:sym typeface="Calibri"/>
              </a:rPr>
              <a:t>or </a:t>
            </a:r>
            <a:r>
              <a:rPr b="1" i="0" lang="en-US" sz="1400" u="none" cap="none" strike="noStrike">
                <a:solidFill>
                  <a:srgbClr val="262626"/>
                </a:solidFill>
                <a:latin typeface="Calibri"/>
                <a:ea typeface="Calibri"/>
                <a:cs typeface="Calibri"/>
                <a:sym typeface="Calibri"/>
              </a:rPr>
              <a:t>column </a:t>
            </a:r>
            <a:r>
              <a:rPr b="0" i="0" lang="en-US" sz="1400" u="none" cap="none" strike="noStrike">
                <a:solidFill>
                  <a:srgbClr val="262626"/>
                </a:solidFill>
                <a:latin typeface="Calibri"/>
                <a:ea typeface="Calibri"/>
                <a:cs typeface="Calibri"/>
                <a:sym typeface="Calibri"/>
              </a:rPr>
              <a:t>that you  want to clear filters on</a:t>
            </a:r>
            <a:endParaRPr b="0" i="0" sz="1400" u="none" cap="none" strike="noStrike">
              <a:solidFill>
                <a:srgbClr val="000000"/>
              </a:solidFill>
              <a:latin typeface="Calibri"/>
              <a:ea typeface="Calibri"/>
              <a:cs typeface="Calibri"/>
              <a:sym typeface="Calibri"/>
            </a:endParaRPr>
          </a:p>
          <a:p>
            <a:pPr indent="0" lvl="0" marL="12700" marR="0" rtl="0" algn="l">
              <a:lnSpc>
                <a:spcPct val="100000"/>
              </a:lnSpc>
              <a:spcBef>
                <a:spcPts val="1210"/>
              </a:spcBef>
              <a:spcAft>
                <a:spcPts val="0"/>
              </a:spcAft>
              <a:buClr>
                <a:srgbClr val="262626"/>
              </a:buClr>
              <a:buSzPts val="1200"/>
              <a:buFont typeface="Calibri"/>
              <a:buNone/>
            </a:pPr>
            <a:r>
              <a:rPr b="1" i="1" lang="en-US" sz="1200" u="none" cap="none" strike="noStrike">
                <a:solidFill>
                  <a:srgbClr val="262626"/>
                </a:solidFill>
                <a:latin typeface="Calibri"/>
                <a:ea typeface="Calibri"/>
                <a:cs typeface="Calibri"/>
                <a:sym typeface="Calibri"/>
              </a:rPr>
              <a:t>Examples</a:t>
            </a:r>
            <a:r>
              <a:rPr b="0" i="1" lang="en-US" sz="1150" u="none" cap="none" strike="noStrike">
                <a:solidFill>
                  <a:srgbClr val="262626"/>
                </a:solidFill>
                <a:latin typeface="Calibri"/>
                <a:ea typeface="Calibri"/>
                <a:cs typeface="Calibri"/>
                <a:sym typeface="Calibri"/>
              </a:rPr>
              <a:t>:</a:t>
            </a:r>
            <a:endParaRPr b="0" i="0" sz="1150" u="none" cap="none" strike="noStrike">
              <a:solidFill>
                <a:srgbClr val="000000"/>
              </a:solidFill>
              <a:latin typeface="Calibri"/>
              <a:ea typeface="Calibri"/>
              <a:cs typeface="Calibri"/>
              <a:sym typeface="Calibri"/>
            </a:endParaRPr>
          </a:p>
        </p:txBody>
      </p:sp>
      <p:sp>
        <p:nvSpPr>
          <p:cNvPr id="3950" name="Google Shape;3950;p137"/>
          <p:cNvSpPr txBox="1"/>
          <p:nvPr/>
        </p:nvSpPr>
        <p:spPr>
          <a:xfrm>
            <a:off x="2785915" y="3876547"/>
            <a:ext cx="1488440" cy="397510"/>
          </a:xfrm>
          <a:prstGeom prst="rect">
            <a:avLst/>
          </a:prstGeom>
          <a:noFill/>
          <a:ln>
            <a:noFill/>
          </a:ln>
        </p:spPr>
        <p:txBody>
          <a:bodyPr anchorCtr="0" anchor="t" bIns="0" lIns="0" spcFirstLastPara="1" rIns="0" wrap="square" tIns="12700">
            <a:spAutoFit/>
          </a:bodyPr>
          <a:lstStyle/>
          <a:p>
            <a:pPr indent="-285750" lvl="0" marL="298450" marR="0" rtl="0" algn="l">
              <a:lnSpc>
                <a:spcPct val="100000"/>
              </a:lnSpc>
              <a:spcBef>
                <a:spcPts val="0"/>
              </a:spcBef>
              <a:spcAft>
                <a:spcPts val="0"/>
              </a:spcAft>
              <a:buClr>
                <a:srgbClr val="262626"/>
              </a:buClr>
              <a:buSzPts val="1200"/>
              <a:buFont typeface="Arial"/>
              <a:buChar char="•"/>
            </a:pPr>
            <a:r>
              <a:rPr b="0" i="1" lang="en-US" sz="1200" u="none" cap="none" strike="noStrike">
                <a:solidFill>
                  <a:srgbClr val="262626"/>
                </a:solidFill>
                <a:latin typeface="Calibri"/>
                <a:ea typeface="Calibri"/>
                <a:cs typeface="Calibri"/>
                <a:sym typeface="Calibri"/>
              </a:rPr>
              <a:t>Transactions</a:t>
            </a:r>
            <a:endParaRPr b="0" i="0" sz="1200" u="none" cap="none" strike="noStrike">
              <a:solidFill>
                <a:srgbClr val="000000"/>
              </a:solidFill>
              <a:latin typeface="Calibri"/>
              <a:ea typeface="Calibri"/>
              <a:cs typeface="Calibri"/>
              <a:sym typeface="Calibri"/>
            </a:endParaRPr>
          </a:p>
          <a:p>
            <a:pPr indent="-285750" lvl="0" marL="298450" marR="0" rtl="0" algn="l">
              <a:lnSpc>
                <a:spcPct val="100000"/>
              </a:lnSpc>
              <a:spcBef>
                <a:spcPts val="45"/>
              </a:spcBef>
              <a:spcAft>
                <a:spcPts val="0"/>
              </a:spcAft>
              <a:buClr>
                <a:srgbClr val="262626"/>
              </a:buClr>
              <a:buSzPts val="1200"/>
              <a:buFont typeface="Arial"/>
              <a:buChar char="•"/>
            </a:pPr>
            <a:r>
              <a:rPr b="0" i="1" lang="en-US" sz="1200" u="none" cap="none" strike="noStrike">
                <a:solidFill>
                  <a:srgbClr val="262626"/>
                </a:solidFill>
                <a:latin typeface="Calibri"/>
                <a:ea typeface="Calibri"/>
                <a:cs typeface="Calibri"/>
                <a:sym typeface="Calibri"/>
              </a:rPr>
              <a:t>Products[Category]</a:t>
            </a:r>
            <a:endParaRPr b="0" i="0" sz="1200" u="none" cap="none" strike="noStrike">
              <a:solidFill>
                <a:srgbClr val="000000"/>
              </a:solidFill>
              <a:latin typeface="Calibri"/>
              <a:ea typeface="Calibri"/>
              <a:cs typeface="Calibri"/>
              <a:sym typeface="Calibri"/>
            </a:endParaRPr>
          </a:p>
        </p:txBody>
      </p:sp>
      <p:sp>
        <p:nvSpPr>
          <p:cNvPr id="3951" name="Google Shape;3951;p137"/>
          <p:cNvSpPr txBox="1"/>
          <p:nvPr/>
        </p:nvSpPr>
        <p:spPr>
          <a:xfrm>
            <a:off x="5072673" y="3034283"/>
            <a:ext cx="5946140" cy="1087120"/>
          </a:xfrm>
          <a:prstGeom prst="rect">
            <a:avLst/>
          </a:prstGeom>
          <a:noFill/>
          <a:ln>
            <a:noFill/>
          </a:ln>
        </p:spPr>
        <p:txBody>
          <a:bodyPr anchorCtr="0" anchor="t" bIns="0" lIns="0" spcFirstLastPara="1" rIns="0" wrap="square" tIns="92075">
            <a:spAutoFit/>
          </a:bodyPr>
          <a:lstStyle/>
          <a:p>
            <a:pPr indent="0" lvl="0" marL="12700" marR="0" rtl="0" algn="l">
              <a:lnSpc>
                <a:spcPct val="100000"/>
              </a:lnSpc>
              <a:spcBef>
                <a:spcPts val="0"/>
              </a:spcBef>
              <a:spcAft>
                <a:spcPts val="0"/>
              </a:spcAft>
              <a:buClr>
                <a:srgbClr val="262626"/>
              </a:buClr>
              <a:buSzPts val="1400"/>
              <a:buFont typeface="Calibri"/>
              <a:buNone/>
            </a:pPr>
            <a:r>
              <a:rPr b="1" i="0" lang="en-US" sz="1400" u="none" cap="none" strike="noStrike">
                <a:solidFill>
                  <a:srgbClr val="262626"/>
                </a:solidFill>
                <a:latin typeface="Calibri"/>
                <a:ea typeface="Calibri"/>
                <a:cs typeface="Calibri"/>
                <a:sym typeface="Calibri"/>
              </a:rPr>
              <a:t>Additional columns </a:t>
            </a:r>
            <a:r>
              <a:rPr b="0" i="0" lang="en-US" sz="1400" u="none" cap="none" strike="noStrike">
                <a:solidFill>
                  <a:srgbClr val="262626"/>
                </a:solidFill>
                <a:latin typeface="Calibri"/>
                <a:ea typeface="Calibri"/>
                <a:cs typeface="Calibri"/>
                <a:sym typeface="Calibri"/>
              </a:rPr>
              <a:t>that you want to clear filters on (optional)</a:t>
            </a:r>
            <a:endParaRPr b="0" i="0" sz="1400" u="none" cap="none" strike="noStrike">
              <a:solidFill>
                <a:srgbClr val="000000"/>
              </a:solidFill>
              <a:latin typeface="Calibri"/>
              <a:ea typeface="Calibri"/>
              <a:cs typeface="Calibri"/>
              <a:sym typeface="Calibri"/>
            </a:endParaRPr>
          </a:p>
          <a:p>
            <a:pPr indent="-285750" lvl="0" marL="755650" marR="0" rtl="0" algn="l">
              <a:lnSpc>
                <a:spcPct val="100000"/>
              </a:lnSpc>
              <a:spcBef>
                <a:spcPts val="620"/>
              </a:spcBef>
              <a:spcAft>
                <a:spcPts val="0"/>
              </a:spcAft>
              <a:buClr>
                <a:srgbClr val="262626"/>
              </a:buClr>
              <a:buSzPts val="1400"/>
              <a:buFont typeface="Arial"/>
              <a:buChar char="•"/>
            </a:pPr>
            <a:r>
              <a:rPr b="0" i="0" lang="en-US" sz="1400" u="none" cap="none" strike="noStrike">
                <a:solidFill>
                  <a:srgbClr val="262626"/>
                </a:solidFill>
                <a:latin typeface="Calibri"/>
                <a:ea typeface="Calibri"/>
                <a:cs typeface="Calibri"/>
                <a:sym typeface="Calibri"/>
              </a:rPr>
              <a:t>Cannot specify columns if your first parameter is a </a:t>
            </a:r>
            <a:r>
              <a:rPr b="1" i="0" lang="en-US" sz="1400" u="none" cap="none" strike="noStrike">
                <a:solidFill>
                  <a:srgbClr val="262626"/>
                </a:solidFill>
                <a:latin typeface="Calibri"/>
                <a:ea typeface="Calibri"/>
                <a:cs typeface="Calibri"/>
                <a:sym typeface="Calibri"/>
              </a:rPr>
              <a:t>table</a:t>
            </a:r>
            <a:endParaRPr b="0" i="0" sz="1400" u="none" cap="none" strike="noStrike">
              <a:solidFill>
                <a:srgbClr val="000000"/>
              </a:solidFill>
              <a:latin typeface="Calibri"/>
              <a:ea typeface="Calibri"/>
              <a:cs typeface="Calibri"/>
              <a:sym typeface="Calibri"/>
            </a:endParaRPr>
          </a:p>
          <a:p>
            <a:pPr indent="-285750" lvl="0" marL="755650" marR="0" rtl="0" algn="l">
              <a:lnSpc>
                <a:spcPct val="100000"/>
              </a:lnSpc>
              <a:spcBef>
                <a:spcPts val="25"/>
              </a:spcBef>
              <a:spcAft>
                <a:spcPts val="0"/>
              </a:spcAft>
              <a:buClr>
                <a:srgbClr val="262626"/>
              </a:buClr>
              <a:buSzPts val="1400"/>
              <a:buFont typeface="Arial"/>
              <a:buChar char="•"/>
            </a:pPr>
            <a:r>
              <a:rPr b="0" i="0" lang="en-US" sz="1400" u="none" cap="none" strike="noStrike">
                <a:solidFill>
                  <a:srgbClr val="262626"/>
                </a:solidFill>
                <a:latin typeface="Calibri"/>
                <a:ea typeface="Calibri"/>
                <a:cs typeface="Calibri"/>
                <a:sym typeface="Calibri"/>
              </a:rPr>
              <a:t>All columns must include the </a:t>
            </a:r>
            <a:r>
              <a:rPr b="1" i="0" lang="en-US" sz="1400" u="none" cap="none" strike="noStrike">
                <a:solidFill>
                  <a:srgbClr val="262626"/>
                </a:solidFill>
                <a:latin typeface="Calibri"/>
                <a:ea typeface="Calibri"/>
                <a:cs typeface="Calibri"/>
                <a:sym typeface="Calibri"/>
              </a:rPr>
              <a:t>table name </a:t>
            </a:r>
            <a:r>
              <a:rPr b="0" i="0" lang="en-US" sz="1400" u="none" cap="none" strike="noStrike">
                <a:solidFill>
                  <a:srgbClr val="262626"/>
                </a:solidFill>
                <a:latin typeface="Calibri"/>
                <a:ea typeface="Calibri"/>
                <a:cs typeface="Calibri"/>
                <a:sym typeface="Calibri"/>
              </a:rPr>
              <a:t>and come from the </a:t>
            </a:r>
            <a:r>
              <a:rPr b="1" i="0" lang="en-US" sz="1400" u="none" cap="none" strike="noStrike">
                <a:solidFill>
                  <a:srgbClr val="262626"/>
                </a:solidFill>
                <a:latin typeface="Calibri"/>
                <a:ea typeface="Calibri"/>
                <a:cs typeface="Calibri"/>
                <a:sym typeface="Calibri"/>
              </a:rPr>
              <a:t>same table</a:t>
            </a:r>
            <a:endParaRPr b="0" i="0" sz="1400" u="none" cap="none" strike="noStrike">
              <a:solidFill>
                <a:srgbClr val="000000"/>
              </a:solidFill>
              <a:latin typeface="Calibri"/>
              <a:ea typeface="Calibri"/>
              <a:cs typeface="Calibri"/>
              <a:sym typeface="Calibri"/>
            </a:endParaRPr>
          </a:p>
          <a:p>
            <a:pPr indent="0" lvl="0" marL="12700" marR="0" rtl="0" algn="l">
              <a:lnSpc>
                <a:spcPct val="100000"/>
              </a:lnSpc>
              <a:spcBef>
                <a:spcPts val="610"/>
              </a:spcBef>
              <a:spcAft>
                <a:spcPts val="0"/>
              </a:spcAft>
              <a:buClr>
                <a:srgbClr val="262626"/>
              </a:buClr>
              <a:buSzPts val="1200"/>
              <a:buFont typeface="Calibri"/>
              <a:buNone/>
            </a:pPr>
            <a:r>
              <a:rPr b="1" i="1" lang="en-US" sz="1200" u="none" cap="none" strike="noStrike">
                <a:solidFill>
                  <a:srgbClr val="262626"/>
                </a:solidFill>
                <a:latin typeface="Calibri"/>
                <a:ea typeface="Calibri"/>
                <a:cs typeface="Calibri"/>
                <a:sym typeface="Calibri"/>
              </a:rPr>
              <a:t>Examples</a:t>
            </a:r>
            <a:r>
              <a:rPr b="0" i="1" lang="en-US" sz="1150" u="none" cap="none" strike="noStrike">
                <a:solidFill>
                  <a:srgbClr val="262626"/>
                </a:solidFill>
                <a:latin typeface="Calibri"/>
                <a:ea typeface="Calibri"/>
                <a:cs typeface="Calibri"/>
                <a:sym typeface="Calibri"/>
              </a:rPr>
              <a:t>:</a:t>
            </a:r>
            <a:endParaRPr b="0" i="0" sz="1150" u="none" cap="none" strike="noStrike">
              <a:solidFill>
                <a:srgbClr val="000000"/>
              </a:solidFill>
              <a:latin typeface="Calibri"/>
              <a:ea typeface="Calibri"/>
              <a:cs typeface="Calibri"/>
              <a:sym typeface="Calibri"/>
            </a:endParaRPr>
          </a:p>
        </p:txBody>
      </p:sp>
      <p:sp>
        <p:nvSpPr>
          <p:cNvPr id="3952" name="Google Shape;3952;p137"/>
          <p:cNvSpPr txBox="1"/>
          <p:nvPr/>
        </p:nvSpPr>
        <p:spPr>
          <a:xfrm>
            <a:off x="5529873" y="4166107"/>
            <a:ext cx="3540760" cy="388620"/>
          </a:xfrm>
          <a:prstGeom prst="rect">
            <a:avLst/>
          </a:prstGeom>
          <a:noFill/>
          <a:ln>
            <a:noFill/>
          </a:ln>
        </p:spPr>
        <p:txBody>
          <a:bodyPr anchorCtr="0" anchor="t" bIns="0" lIns="0" spcFirstLastPara="1" rIns="0" wrap="square" tIns="12700">
            <a:spAutoFit/>
          </a:bodyPr>
          <a:lstStyle/>
          <a:p>
            <a:pPr indent="-285750" lvl="0" marL="298450" marR="0" rtl="0" algn="l">
              <a:lnSpc>
                <a:spcPct val="119166"/>
              </a:lnSpc>
              <a:spcBef>
                <a:spcPts val="0"/>
              </a:spcBef>
              <a:spcAft>
                <a:spcPts val="0"/>
              </a:spcAft>
              <a:buClr>
                <a:srgbClr val="262626"/>
              </a:buClr>
              <a:buSzPts val="1200"/>
              <a:buFont typeface="Arial"/>
              <a:buChar char="•"/>
            </a:pPr>
            <a:r>
              <a:rPr b="0" i="1" lang="en-US" sz="1200" u="none" cap="none" strike="noStrike">
                <a:solidFill>
                  <a:srgbClr val="262626"/>
                </a:solidFill>
                <a:latin typeface="Calibri"/>
                <a:ea typeface="Calibri"/>
                <a:cs typeface="Calibri"/>
                <a:sym typeface="Calibri"/>
              </a:rPr>
              <a:t>‘Customer Lookup’[City], ‘Customer Lookup’[Country]</a:t>
            </a:r>
            <a:endParaRPr b="0" i="0" sz="1200" u="none" cap="none" strike="noStrike">
              <a:solidFill>
                <a:srgbClr val="000000"/>
              </a:solidFill>
              <a:latin typeface="Calibri"/>
              <a:ea typeface="Calibri"/>
              <a:cs typeface="Calibri"/>
              <a:sym typeface="Calibri"/>
            </a:endParaRPr>
          </a:p>
          <a:p>
            <a:pPr indent="-285750" lvl="0" marL="298450" marR="0" rtl="0" algn="l">
              <a:lnSpc>
                <a:spcPct val="119166"/>
              </a:lnSpc>
              <a:spcBef>
                <a:spcPts val="0"/>
              </a:spcBef>
              <a:spcAft>
                <a:spcPts val="0"/>
              </a:spcAft>
              <a:buClr>
                <a:srgbClr val="262626"/>
              </a:buClr>
              <a:buSzPts val="1200"/>
              <a:buFont typeface="Arial"/>
              <a:buChar char="•"/>
            </a:pPr>
            <a:r>
              <a:rPr b="0" i="1" lang="en-US" sz="1200" u="none" cap="none" strike="noStrike">
                <a:solidFill>
                  <a:srgbClr val="262626"/>
                </a:solidFill>
                <a:latin typeface="Calibri"/>
                <a:ea typeface="Calibri"/>
                <a:cs typeface="Calibri"/>
                <a:sym typeface="Calibri"/>
              </a:rPr>
              <a:t>Products[Product Name]</a:t>
            </a:r>
            <a:endParaRPr b="0" i="0" sz="1200" u="none" cap="none" strike="noStrike">
              <a:solidFill>
                <a:srgbClr val="000000"/>
              </a:solidFill>
              <a:latin typeface="Calibri"/>
              <a:ea typeface="Calibri"/>
              <a:cs typeface="Calibri"/>
              <a:sym typeface="Calibri"/>
            </a:endParaRPr>
          </a:p>
        </p:txBody>
      </p:sp>
      <p:pic>
        <p:nvPicPr>
          <p:cNvPr id="3953" name="Google Shape;3953;p137"/>
          <p:cNvPicPr preferRelativeResize="0"/>
          <p:nvPr/>
        </p:nvPicPr>
        <p:blipFill rotWithShape="1">
          <a:blip r:embed="rId6">
            <a:alphaModFix/>
          </a:blip>
          <a:srcRect b="0" l="0" r="0" t="0"/>
          <a:stretch/>
        </p:blipFill>
        <p:spPr>
          <a:xfrm>
            <a:off x="2148839" y="1274063"/>
            <a:ext cx="9427464" cy="557784"/>
          </a:xfrm>
          <a:prstGeom prst="rect">
            <a:avLst/>
          </a:prstGeom>
          <a:noFill/>
          <a:ln>
            <a:noFill/>
          </a:ln>
        </p:spPr>
      </p:pic>
      <p:sp>
        <p:nvSpPr>
          <p:cNvPr id="3954" name="Google Shape;3954;p137"/>
          <p:cNvSpPr txBox="1"/>
          <p:nvPr/>
        </p:nvSpPr>
        <p:spPr>
          <a:xfrm>
            <a:off x="2468758" y="1389379"/>
            <a:ext cx="878967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404040"/>
              </a:buClr>
              <a:buSzPts val="1800"/>
              <a:buFont typeface="Calibri"/>
              <a:buNone/>
            </a:pPr>
            <a:r>
              <a:rPr b="0" i="0" lang="en-US" sz="1800" u="none" cap="none" strike="noStrike">
                <a:solidFill>
                  <a:srgbClr val="404040"/>
                </a:solidFill>
                <a:latin typeface="Calibri"/>
                <a:ea typeface="Calibri"/>
                <a:cs typeface="Calibri"/>
                <a:sym typeface="Calibri"/>
              </a:rPr>
              <a:t>Returns all rows in a table, or all values in a column, ignoring any filters that have been applied</a:t>
            </a:r>
            <a:endParaRPr b="0" i="0" sz="1800" u="none" cap="none" strike="noStrike">
              <a:solidFill>
                <a:srgbClr val="000000"/>
              </a:solidFill>
              <a:latin typeface="Calibri"/>
              <a:ea typeface="Calibri"/>
              <a:cs typeface="Calibri"/>
              <a:sym typeface="Calibri"/>
            </a:endParaRPr>
          </a:p>
        </p:txBody>
      </p:sp>
      <p:sp>
        <p:nvSpPr>
          <p:cNvPr id="3955" name="Google Shape;3955;p137"/>
          <p:cNvSpPr txBox="1"/>
          <p:nvPr/>
        </p:nvSpPr>
        <p:spPr>
          <a:xfrm>
            <a:off x="1464524" y="5158740"/>
            <a:ext cx="9566910" cy="802005"/>
          </a:xfrm>
          <a:prstGeom prst="rect">
            <a:avLst/>
          </a:prstGeom>
          <a:noFill/>
          <a:ln>
            <a:noFill/>
          </a:ln>
        </p:spPr>
        <p:txBody>
          <a:bodyPr anchorCtr="0" anchor="t" bIns="0" lIns="0" spcFirstLastPara="1" rIns="0" wrap="square" tIns="12700">
            <a:spAutoFit/>
          </a:bodyPr>
          <a:lstStyle/>
          <a:p>
            <a:pPr indent="0" lvl="0" marL="12700" marR="0" rtl="0" algn="l">
              <a:lnSpc>
                <a:spcPct val="117499"/>
              </a:lnSpc>
              <a:spcBef>
                <a:spcPts val="0"/>
              </a:spcBef>
              <a:spcAft>
                <a:spcPts val="0"/>
              </a:spcAft>
              <a:buClr>
                <a:srgbClr val="FFC000"/>
              </a:buClr>
              <a:buSzPts val="2000"/>
              <a:buFont typeface="Calibri"/>
              <a:buNone/>
            </a:pPr>
            <a:r>
              <a:rPr b="1" i="0" lang="en-US" sz="2000" u="none" cap="none" strike="noStrike">
                <a:solidFill>
                  <a:srgbClr val="FFC000"/>
                </a:solidFill>
                <a:latin typeface="Calibri"/>
                <a:ea typeface="Calibri"/>
                <a:cs typeface="Calibri"/>
                <a:sym typeface="Calibri"/>
              </a:rPr>
              <a:t>PRO TIP:</a:t>
            </a:r>
            <a:endParaRPr b="0" i="0" sz="2000" u="none" cap="none" strike="noStrike">
              <a:solidFill>
                <a:srgbClr val="000000"/>
              </a:solidFill>
              <a:latin typeface="Calibri"/>
              <a:ea typeface="Calibri"/>
              <a:cs typeface="Calibri"/>
              <a:sym typeface="Calibri"/>
            </a:endParaRPr>
          </a:p>
          <a:p>
            <a:pPr indent="0" lvl="0" marL="31115" marR="5080" rtl="0" algn="l">
              <a:lnSpc>
                <a:spcPct val="118750"/>
              </a:lnSpc>
              <a:spcBef>
                <a:spcPts val="25"/>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Instead of adding filter context, </a:t>
            </a:r>
            <a:r>
              <a:rPr b="1" i="0" lang="en-US" sz="1600" u="none" cap="none" strike="noStrike">
                <a:solidFill>
                  <a:srgbClr val="000000"/>
                </a:solidFill>
                <a:latin typeface="Calibri"/>
                <a:ea typeface="Calibri"/>
                <a:cs typeface="Calibri"/>
                <a:sym typeface="Calibri"/>
              </a:rPr>
              <a:t>the ALL function removes it</a:t>
            </a:r>
            <a:r>
              <a:rPr b="0" i="0" lang="en-US" sz="1600" u="none" cap="none" strike="noStrike">
                <a:solidFill>
                  <a:srgbClr val="000000"/>
                </a:solidFill>
                <a:latin typeface="Calibri"/>
                <a:ea typeface="Calibri"/>
                <a:cs typeface="Calibri"/>
                <a:sym typeface="Calibri"/>
              </a:rPr>
              <a:t>. This is often used in “</a:t>
            </a:r>
            <a:r>
              <a:rPr b="1" i="0" lang="en-US" sz="1600" u="none" cap="none" strike="noStrike">
                <a:solidFill>
                  <a:srgbClr val="000000"/>
                </a:solidFill>
                <a:latin typeface="Calibri"/>
                <a:ea typeface="Calibri"/>
                <a:cs typeface="Calibri"/>
                <a:sym typeface="Calibri"/>
              </a:rPr>
              <a:t>% of Total</a:t>
            </a:r>
            <a:r>
              <a:rPr b="0" i="0" lang="en-US" sz="1600" u="none" cap="none" strike="noStrike">
                <a:solidFill>
                  <a:srgbClr val="000000"/>
                </a:solidFill>
                <a:latin typeface="Calibri"/>
                <a:ea typeface="Calibri"/>
                <a:cs typeface="Calibri"/>
                <a:sym typeface="Calibri"/>
              </a:rPr>
              <a:t>” calculations, when the  denominator needs to remain fixed regardless of filter context.</a:t>
            </a:r>
            <a:endParaRPr b="0" i="0" sz="1600" u="none" cap="none" strike="noStrike">
              <a:solidFill>
                <a:srgbClr val="000000"/>
              </a:solidFill>
              <a:latin typeface="Calibri"/>
              <a:ea typeface="Calibri"/>
              <a:cs typeface="Calibri"/>
              <a:sym typeface="Calibri"/>
            </a:endParaRPr>
          </a:p>
        </p:txBody>
      </p:sp>
      <p:sp>
        <p:nvSpPr>
          <p:cNvPr id="3956" name="Google Shape;3956;p137"/>
          <p:cNvSpPr txBox="1"/>
          <p:nvPr>
            <p:ph type="title"/>
          </p:nvPr>
        </p:nvSpPr>
        <p:spPr>
          <a:xfrm>
            <a:off x="5794375" y="242315"/>
            <a:ext cx="60325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ALL</a:t>
            </a:r>
            <a:endParaRPr/>
          </a:p>
        </p:txBody>
      </p:sp>
      <p:pic>
        <p:nvPicPr>
          <p:cNvPr id="3957" name="Google Shape;3957;p137"/>
          <p:cNvPicPr preferRelativeResize="0"/>
          <p:nvPr/>
        </p:nvPicPr>
        <p:blipFill rotWithShape="1">
          <a:blip r:embed="rId7">
            <a:alphaModFix/>
          </a:blip>
          <a:srcRect b="0" l="0" r="0" t="0"/>
          <a:stretch/>
        </p:blipFill>
        <p:spPr>
          <a:xfrm>
            <a:off x="0" y="806332"/>
            <a:ext cx="12192000" cy="45720"/>
          </a:xfrm>
          <a:prstGeom prst="rect">
            <a:avLst/>
          </a:prstGeom>
          <a:noFill/>
          <a:ln>
            <a:noFill/>
          </a:ln>
        </p:spPr>
      </p:pic>
      <p:sp>
        <p:nvSpPr>
          <p:cNvPr id="3958" name="Google Shape;3958;p137"/>
          <p:cNvSpPr/>
          <p:nvPr/>
        </p:nvSpPr>
        <p:spPr>
          <a:xfrm>
            <a:off x="2566580" y="2817917"/>
            <a:ext cx="2272665" cy="196850"/>
          </a:xfrm>
          <a:custGeom>
            <a:rect b="b" l="l" r="r" t="t"/>
            <a:pathLst>
              <a:path extrusionOk="0" h="196850" w="2272665">
                <a:moveTo>
                  <a:pt x="2272121" y="0"/>
                </a:moveTo>
                <a:lnTo>
                  <a:pt x="2261186" y="38230"/>
                </a:lnTo>
                <a:lnTo>
                  <a:pt x="2231367" y="69450"/>
                </a:lnTo>
                <a:lnTo>
                  <a:pt x="2187140" y="90499"/>
                </a:lnTo>
                <a:lnTo>
                  <a:pt x="2132980" y="98218"/>
                </a:lnTo>
                <a:lnTo>
                  <a:pt x="879262" y="98218"/>
                </a:lnTo>
                <a:lnTo>
                  <a:pt x="825102" y="105936"/>
                </a:lnTo>
                <a:lnTo>
                  <a:pt x="780875" y="126985"/>
                </a:lnTo>
                <a:lnTo>
                  <a:pt x="751056" y="158205"/>
                </a:lnTo>
                <a:lnTo>
                  <a:pt x="740122" y="196436"/>
                </a:lnTo>
                <a:lnTo>
                  <a:pt x="729187" y="158205"/>
                </a:lnTo>
                <a:lnTo>
                  <a:pt x="699368" y="126985"/>
                </a:lnTo>
                <a:lnTo>
                  <a:pt x="655140" y="105936"/>
                </a:lnTo>
                <a:lnTo>
                  <a:pt x="600981" y="98218"/>
                </a:lnTo>
                <a:lnTo>
                  <a:pt x="139140" y="98218"/>
                </a:lnTo>
                <a:lnTo>
                  <a:pt x="84980" y="90499"/>
                </a:lnTo>
                <a:lnTo>
                  <a:pt x="40753" y="69450"/>
                </a:lnTo>
                <a:lnTo>
                  <a:pt x="10934" y="38230"/>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59" name="Google Shape;3959;p137"/>
          <p:cNvSpPr/>
          <p:nvPr/>
        </p:nvSpPr>
        <p:spPr>
          <a:xfrm>
            <a:off x="5049310" y="2809227"/>
            <a:ext cx="3533140" cy="196850"/>
          </a:xfrm>
          <a:custGeom>
            <a:rect b="b" l="l" r="r" t="t"/>
            <a:pathLst>
              <a:path extrusionOk="0" h="196850" w="3533140">
                <a:moveTo>
                  <a:pt x="3532715" y="0"/>
                </a:moveTo>
                <a:lnTo>
                  <a:pt x="3521780" y="38231"/>
                </a:lnTo>
                <a:lnTo>
                  <a:pt x="3491961" y="69452"/>
                </a:lnTo>
                <a:lnTo>
                  <a:pt x="3447733" y="90501"/>
                </a:lnTo>
                <a:lnTo>
                  <a:pt x="3393573" y="98220"/>
                </a:lnTo>
                <a:lnTo>
                  <a:pt x="1289889" y="98220"/>
                </a:lnTo>
                <a:lnTo>
                  <a:pt x="1235728" y="105939"/>
                </a:lnTo>
                <a:lnTo>
                  <a:pt x="1191501" y="126988"/>
                </a:lnTo>
                <a:lnTo>
                  <a:pt x="1161682" y="158209"/>
                </a:lnTo>
                <a:lnTo>
                  <a:pt x="1150748" y="196440"/>
                </a:lnTo>
                <a:lnTo>
                  <a:pt x="1139813" y="158209"/>
                </a:lnTo>
                <a:lnTo>
                  <a:pt x="1109994" y="126988"/>
                </a:lnTo>
                <a:lnTo>
                  <a:pt x="1065766" y="105939"/>
                </a:lnTo>
                <a:lnTo>
                  <a:pt x="1011607" y="98220"/>
                </a:lnTo>
                <a:lnTo>
                  <a:pt x="139141" y="98220"/>
                </a:lnTo>
                <a:lnTo>
                  <a:pt x="84981" y="90501"/>
                </a:lnTo>
                <a:lnTo>
                  <a:pt x="40753" y="69452"/>
                </a:lnTo>
                <a:lnTo>
                  <a:pt x="10934" y="38231"/>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960" name="Google Shape;3960;p137"/>
          <p:cNvGrpSpPr/>
          <p:nvPr/>
        </p:nvGrpSpPr>
        <p:grpSpPr>
          <a:xfrm>
            <a:off x="11458578" y="174170"/>
            <a:ext cx="548640" cy="548640"/>
            <a:chOff x="11458578" y="174170"/>
            <a:chExt cx="548640" cy="548640"/>
          </a:xfrm>
        </p:grpSpPr>
        <p:sp>
          <p:nvSpPr>
            <p:cNvPr id="3961" name="Google Shape;3961;p137"/>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62" name="Google Shape;3962;p137"/>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963" name="Google Shape;3963;p137"/>
            <p:cNvPicPr preferRelativeResize="0"/>
            <p:nvPr/>
          </p:nvPicPr>
          <p:blipFill rotWithShape="1">
            <a:blip r:embed="rId8">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67" name="Shape 3967"/>
        <p:cNvGrpSpPr/>
        <p:nvPr/>
      </p:nvGrpSpPr>
      <p:grpSpPr>
        <a:xfrm>
          <a:off x="0" y="0"/>
          <a:ext cx="0" cy="0"/>
          <a:chOff x="0" y="0"/>
          <a:chExt cx="0" cy="0"/>
        </a:xfrm>
      </p:grpSpPr>
      <p:sp>
        <p:nvSpPr>
          <p:cNvPr id="3968" name="Google Shape;3968;p138"/>
          <p:cNvSpPr txBox="1"/>
          <p:nvPr>
            <p:ph type="title"/>
          </p:nvPr>
        </p:nvSpPr>
        <p:spPr>
          <a:xfrm>
            <a:off x="3383565" y="242315"/>
            <a:ext cx="542480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ASSIGNMENT</a:t>
            </a:r>
            <a:r>
              <a:rPr lang="en-US"/>
              <a:t>: CALCULATE &amp; ALL</a:t>
            </a:r>
            <a:endParaRPr/>
          </a:p>
        </p:txBody>
      </p:sp>
      <p:pic>
        <p:nvPicPr>
          <p:cNvPr id="3969" name="Google Shape;3969;p138"/>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3970" name="Google Shape;3970;p138"/>
          <p:cNvGrpSpPr/>
          <p:nvPr/>
        </p:nvGrpSpPr>
        <p:grpSpPr>
          <a:xfrm>
            <a:off x="423672" y="1511807"/>
            <a:ext cx="5565648" cy="5148072"/>
            <a:chOff x="423672" y="1511807"/>
            <a:chExt cx="5565648" cy="5148072"/>
          </a:xfrm>
        </p:grpSpPr>
        <p:pic>
          <p:nvPicPr>
            <p:cNvPr id="3971" name="Google Shape;3971;p138"/>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3972" name="Google Shape;3972;p138"/>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973" name="Google Shape;3973;p138"/>
            <p:cNvPicPr preferRelativeResize="0"/>
            <p:nvPr/>
          </p:nvPicPr>
          <p:blipFill rotWithShape="1">
            <a:blip r:embed="rId5">
              <a:alphaModFix/>
            </a:blip>
            <a:srcRect b="0" l="0" r="0" t="0"/>
            <a:stretch/>
          </p:blipFill>
          <p:spPr>
            <a:xfrm>
              <a:off x="3913631" y="6141719"/>
              <a:ext cx="1822704" cy="350520"/>
            </a:xfrm>
            <a:prstGeom prst="rect">
              <a:avLst/>
            </a:prstGeom>
            <a:noFill/>
            <a:ln>
              <a:noFill/>
            </a:ln>
          </p:spPr>
        </p:pic>
      </p:grpSp>
      <p:sp>
        <p:nvSpPr>
          <p:cNvPr id="3974" name="Google Shape;3974;p138"/>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Hey again,</a:t>
            </a:r>
            <a:endParaRPr b="0" i="0" sz="1400" u="none" cap="none" strike="noStrike">
              <a:solidFill>
                <a:srgbClr val="000000"/>
              </a:solidFill>
              <a:latin typeface="Calibri"/>
              <a:ea typeface="Calibri"/>
              <a:cs typeface="Calibri"/>
              <a:sym typeface="Calibri"/>
            </a:endParaRPr>
          </a:p>
          <a:p>
            <a:pPr indent="0" lvl="0" marL="182245" marR="414019" rtl="0" algn="l">
              <a:lnSpc>
                <a:spcPct val="101400"/>
              </a:lnSpc>
              <a:spcBef>
                <a:spcPts val="117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Thanks for the quick turnaround on that bike return analysis –  crisis averted!</a:t>
            </a:r>
            <a:endParaRPr b="0" i="0" sz="1400" u="none" cap="none" strike="noStrike">
              <a:solidFill>
                <a:srgbClr val="000000"/>
              </a:solidFill>
              <a:latin typeface="Calibri"/>
              <a:ea typeface="Calibri"/>
              <a:cs typeface="Calibri"/>
              <a:sym typeface="Calibri"/>
            </a:endParaRPr>
          </a:p>
          <a:p>
            <a:pPr indent="0" lvl="0" marL="182245" marR="267970" rtl="0" algn="l">
              <a:lnSpc>
                <a:spcPct val="98600"/>
              </a:lnSpc>
              <a:spcBef>
                <a:spcPts val="125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That got me thinking about how we could start analyzing the  return data in our reports. Could you please help me create two  new measures, one to calculate ALL returns (regardless of filter</a:t>
            </a:r>
            <a:endParaRPr b="0" i="0" sz="1400" u="none" cap="none" strike="noStrike">
              <a:solidFill>
                <a:srgbClr val="000000"/>
              </a:solidFill>
              <a:latin typeface="Calibri"/>
              <a:ea typeface="Calibri"/>
              <a:cs typeface="Calibri"/>
              <a:sym typeface="Calibri"/>
            </a:endParaRPr>
          </a:p>
        </p:txBody>
      </p:sp>
      <p:sp>
        <p:nvSpPr>
          <p:cNvPr id="3975" name="Google Shape;3975;p138"/>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76" name="Google Shape;3976;p138"/>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77" name="Google Shape;3977;p138"/>
          <p:cNvSpPr txBox="1"/>
          <p:nvPr/>
        </p:nvSpPr>
        <p:spPr>
          <a:xfrm>
            <a:off x="6660183" y="1455420"/>
            <a:ext cx="4785995" cy="3272790"/>
          </a:xfrm>
          <a:prstGeom prst="rect">
            <a:avLst/>
          </a:prstGeom>
          <a:noFill/>
          <a:ln>
            <a:noFill/>
          </a:ln>
        </p:spPr>
        <p:txBody>
          <a:bodyPr anchorCtr="0" anchor="t" bIns="0" lIns="0" spcFirstLastPara="1" rIns="0" wrap="square" tIns="12700">
            <a:spAutoFit/>
          </a:bodyPr>
          <a:lstStyle/>
          <a:p>
            <a:pPr indent="0" lvl="0" marL="0" marR="132715" rtl="0" algn="ctr">
              <a:lnSpc>
                <a:spcPct val="100000"/>
              </a:lnSpc>
              <a:spcBef>
                <a:spcPts val="0"/>
              </a:spcBef>
              <a:spcAft>
                <a:spcPts val="0"/>
              </a:spcAft>
              <a:buClr>
                <a:srgbClr val="404040"/>
              </a:buClr>
              <a:buSzPts val="2000"/>
              <a:buFont typeface="Calibri"/>
              <a:buNone/>
            </a:pPr>
            <a:r>
              <a:rPr b="1" i="1" lang="en-US" sz="2000" u="none" cap="none" strike="noStrike">
                <a:solidFill>
                  <a:srgbClr val="404040"/>
                </a:solidFill>
                <a:latin typeface="Calibri"/>
                <a:ea typeface="Calibri"/>
                <a:cs typeface="Calibri"/>
                <a:sym typeface="Calibri"/>
              </a:rPr>
              <a:t>Key Objectives</a:t>
            </a:r>
            <a:endParaRPr b="0" i="0" sz="2000" u="none" cap="none" strike="noStrike">
              <a:solidFill>
                <a:srgbClr val="000000"/>
              </a:solidFill>
              <a:latin typeface="Calibri"/>
              <a:ea typeface="Calibri"/>
              <a:cs typeface="Calibri"/>
              <a:sym typeface="Calibri"/>
            </a:endParaRPr>
          </a:p>
          <a:p>
            <a:pPr indent="-457200" lvl="0" marL="469900" marR="230504" rtl="0" algn="l">
              <a:lnSpc>
                <a:spcPct val="99400"/>
              </a:lnSpc>
              <a:spcBef>
                <a:spcPts val="1315"/>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Create a new measure named </a:t>
            </a:r>
            <a:r>
              <a:rPr b="1" i="0" lang="en-US" sz="1800" u="none" cap="none" strike="noStrike">
                <a:solidFill>
                  <a:srgbClr val="000000"/>
                </a:solidFill>
                <a:latin typeface="Calibri"/>
                <a:ea typeface="Calibri"/>
                <a:cs typeface="Calibri"/>
                <a:sym typeface="Calibri"/>
              </a:rPr>
              <a:t>All Returns </a:t>
            </a:r>
            <a:r>
              <a:rPr b="0" i="0" lang="en-US" sz="1800" u="none" cap="none" strike="noStrike">
                <a:solidFill>
                  <a:srgbClr val="000000"/>
                </a:solidFill>
                <a:latin typeface="Calibri"/>
                <a:ea typeface="Calibri"/>
                <a:cs typeface="Calibri"/>
                <a:sym typeface="Calibri"/>
              </a:rPr>
              <a:t>to  calculate the total number of returns,  regardless of filter context</a:t>
            </a:r>
            <a:endParaRPr b="0" i="0" sz="1800" u="none" cap="none" strike="noStrike">
              <a:solidFill>
                <a:srgbClr val="000000"/>
              </a:solidFill>
              <a:latin typeface="Calibri"/>
              <a:ea typeface="Calibri"/>
              <a:cs typeface="Calibri"/>
              <a:sym typeface="Calibri"/>
            </a:endParaRPr>
          </a:p>
          <a:p>
            <a:pPr indent="-457200" lvl="0" marL="469900" marR="0" rtl="0" algn="l">
              <a:lnSpc>
                <a:spcPct val="118055"/>
              </a:lnSpc>
              <a:spcBef>
                <a:spcPts val="1250"/>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Create a new measure named </a:t>
            </a:r>
            <a:r>
              <a:rPr b="1" i="0" lang="en-US" sz="1800" u="none" cap="none" strike="noStrike">
                <a:solidFill>
                  <a:srgbClr val="000000"/>
                </a:solidFill>
                <a:latin typeface="Calibri"/>
                <a:ea typeface="Calibri"/>
                <a:cs typeface="Calibri"/>
                <a:sym typeface="Calibri"/>
              </a:rPr>
              <a:t>% of All Returns</a:t>
            </a:r>
            <a:endParaRPr b="0" i="0" sz="1800" u="none" cap="none" strike="noStrike">
              <a:solidFill>
                <a:srgbClr val="000000"/>
              </a:solidFill>
              <a:latin typeface="Calibri"/>
              <a:ea typeface="Calibri"/>
              <a:cs typeface="Calibri"/>
              <a:sym typeface="Calibri"/>
            </a:endParaRPr>
          </a:p>
          <a:p>
            <a:pPr indent="0" lvl="0" marL="0" marR="200025" rtl="0" algn="ctr">
              <a:lnSpc>
                <a:spcPct val="118055"/>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that divides Total Returns by All Returns</a:t>
            </a:r>
            <a:endParaRPr b="0" i="0" sz="1800" u="none" cap="none" strike="noStrike">
              <a:solidFill>
                <a:srgbClr val="000000"/>
              </a:solidFill>
              <a:latin typeface="Calibri"/>
              <a:ea typeface="Calibri"/>
              <a:cs typeface="Calibri"/>
              <a:sym typeface="Calibri"/>
            </a:endParaRPr>
          </a:p>
          <a:p>
            <a:pPr indent="-457200" lvl="0" marL="469900" marR="393700" rtl="0" algn="l">
              <a:lnSpc>
                <a:spcPct val="100400"/>
              </a:lnSpc>
              <a:spcBef>
                <a:spcPts val="1240"/>
              </a:spcBef>
              <a:spcAft>
                <a:spcPts val="0"/>
              </a:spcAft>
              <a:buClr>
                <a:srgbClr val="000000"/>
              </a:buClr>
              <a:buSzPts val="1800"/>
              <a:buFont typeface="Calibri"/>
              <a:buAutoNum type="arabicPeriod" startAt="3"/>
            </a:pPr>
            <a:r>
              <a:rPr b="0" i="0" lang="en-US" sz="1800" u="none" cap="none" strike="noStrike">
                <a:solidFill>
                  <a:srgbClr val="000000"/>
                </a:solidFill>
                <a:latin typeface="Calibri"/>
                <a:ea typeface="Calibri"/>
                <a:cs typeface="Calibri"/>
                <a:sym typeface="Calibri"/>
              </a:rPr>
              <a:t>Create a matrix to show % of All Returns  (values) by product Category Name (rows).  Which category accounts for the largest  percentage of returns? The smallest?</a:t>
            </a:r>
            <a:endParaRPr b="0" i="0" sz="1800" u="none" cap="none" strike="noStrike">
              <a:solidFill>
                <a:srgbClr val="000000"/>
              </a:solidFill>
              <a:latin typeface="Calibri"/>
              <a:ea typeface="Calibri"/>
              <a:cs typeface="Calibri"/>
              <a:sym typeface="Calibri"/>
            </a:endParaRPr>
          </a:p>
        </p:txBody>
      </p:sp>
      <p:grpSp>
        <p:nvGrpSpPr>
          <p:cNvPr id="3978" name="Google Shape;3978;p138"/>
          <p:cNvGrpSpPr/>
          <p:nvPr/>
        </p:nvGrpSpPr>
        <p:grpSpPr>
          <a:xfrm>
            <a:off x="841522" y="1783079"/>
            <a:ext cx="4864339" cy="1202960"/>
            <a:chOff x="841522" y="1783079"/>
            <a:chExt cx="4864339" cy="1202960"/>
          </a:xfrm>
        </p:grpSpPr>
        <p:sp>
          <p:nvSpPr>
            <p:cNvPr id="3979" name="Google Shape;3979;p138"/>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80" name="Google Shape;3980;p138"/>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981" name="Google Shape;3981;p138"/>
            <p:cNvPicPr preferRelativeResize="0"/>
            <p:nvPr/>
          </p:nvPicPr>
          <p:blipFill rotWithShape="1">
            <a:blip r:embed="rId6">
              <a:alphaModFix/>
            </a:blip>
            <a:srcRect b="0" l="0" r="0" t="0"/>
            <a:stretch/>
          </p:blipFill>
          <p:spPr>
            <a:xfrm>
              <a:off x="1755647" y="1783079"/>
              <a:ext cx="658368" cy="530351"/>
            </a:xfrm>
            <a:prstGeom prst="rect">
              <a:avLst/>
            </a:prstGeom>
            <a:noFill/>
            <a:ln>
              <a:noFill/>
            </a:ln>
          </p:spPr>
        </p:pic>
        <p:pic>
          <p:nvPicPr>
            <p:cNvPr id="3982" name="Google Shape;3982;p138"/>
            <p:cNvPicPr preferRelativeResize="0"/>
            <p:nvPr/>
          </p:nvPicPr>
          <p:blipFill rotWithShape="1">
            <a:blip r:embed="rId7">
              <a:alphaModFix/>
            </a:blip>
            <a:srcRect b="0" l="0" r="0" t="0"/>
            <a:stretch/>
          </p:blipFill>
          <p:spPr>
            <a:xfrm>
              <a:off x="841522" y="1836590"/>
              <a:ext cx="795134" cy="1033272"/>
            </a:xfrm>
            <a:prstGeom prst="rect">
              <a:avLst/>
            </a:prstGeom>
            <a:noFill/>
            <a:ln>
              <a:noFill/>
            </a:ln>
          </p:spPr>
        </p:pic>
      </p:grpSp>
      <p:grpSp>
        <p:nvGrpSpPr>
          <p:cNvPr id="3983" name="Google Shape;3983;p138"/>
          <p:cNvGrpSpPr/>
          <p:nvPr/>
        </p:nvGrpSpPr>
        <p:grpSpPr>
          <a:xfrm>
            <a:off x="11458578" y="174170"/>
            <a:ext cx="548640" cy="548640"/>
            <a:chOff x="11458578" y="174170"/>
            <a:chExt cx="548640" cy="548640"/>
          </a:xfrm>
        </p:grpSpPr>
        <p:sp>
          <p:nvSpPr>
            <p:cNvPr id="3984" name="Google Shape;3984;p138"/>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85" name="Google Shape;3985;p138"/>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986" name="Google Shape;3986;p138"/>
            <p:cNvPicPr preferRelativeResize="0"/>
            <p:nvPr/>
          </p:nvPicPr>
          <p:blipFill rotWithShape="1">
            <a:blip r:embed="rId8">
              <a:alphaModFix/>
            </a:blip>
            <a:srcRect b="0" l="0" r="0" t="0"/>
            <a:stretch/>
          </p:blipFill>
          <p:spPr>
            <a:xfrm>
              <a:off x="11536680" y="252984"/>
              <a:ext cx="387096" cy="387096"/>
            </a:xfrm>
            <a:prstGeom prst="rect">
              <a:avLst/>
            </a:prstGeom>
            <a:noFill/>
            <a:ln>
              <a:noFill/>
            </a:ln>
          </p:spPr>
        </p:pic>
      </p:grpSp>
      <p:sp>
        <p:nvSpPr>
          <p:cNvPr id="3987" name="Google Shape;3987;p138"/>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Clr>
                <a:schemeClr val="dk1"/>
              </a:buClr>
              <a:buSzPts val="2550"/>
              <a:buFont typeface="Calibri"/>
              <a:buNone/>
            </a:pPr>
            <a:r>
              <a:t/>
            </a:r>
            <a:endParaRPr b="0" i="0" sz="2550" u="none" cap="none" strike="noStrike">
              <a:solidFill>
                <a:srgbClr val="000000"/>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Clr>
                <a:srgbClr val="404040"/>
              </a:buClr>
              <a:buSzPts val="1600"/>
              <a:buFont typeface="Calibri"/>
              <a:buNone/>
            </a:pPr>
            <a:r>
              <a:rPr b="1" i="0" lang="en-US" sz="1600" u="none" cap="none" strike="noStrike">
                <a:solidFill>
                  <a:srgbClr val="404040"/>
                </a:solidFill>
                <a:latin typeface="Calibri"/>
                <a:ea typeface="Calibri"/>
                <a:cs typeface="Calibri"/>
                <a:sym typeface="Calibri"/>
              </a:rPr>
              <a:t>NEW MESSAGE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1750"/>
              <a:buFont typeface="Calibri"/>
              <a:buNone/>
            </a:pPr>
            <a:r>
              <a:t/>
            </a:r>
            <a:endParaRPr b="0" i="0" sz="1750" u="none" cap="none" strike="noStrike">
              <a:solidFill>
                <a:srgbClr val="000000"/>
              </a:solidFill>
              <a:latin typeface="Calibri"/>
              <a:ea typeface="Calibri"/>
              <a:cs typeface="Calibri"/>
              <a:sym typeface="Calibri"/>
            </a:endParaRPr>
          </a:p>
          <a:p>
            <a:pPr indent="0" lvl="0" marL="167767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From: </a:t>
            </a:r>
            <a:r>
              <a:rPr b="1" i="0" lang="en-US" sz="1400" u="none" cap="none" strike="noStrike">
                <a:solidFill>
                  <a:srgbClr val="404040"/>
                </a:solidFill>
                <a:latin typeface="Calibri"/>
                <a:ea typeface="Calibri"/>
                <a:cs typeface="Calibri"/>
                <a:sym typeface="Calibri"/>
              </a:rPr>
              <a:t>Dianne A. Xu </a:t>
            </a:r>
            <a:r>
              <a:rPr b="0" i="1" lang="en-US" sz="1400" u="none" cap="none" strike="noStrike">
                <a:solidFill>
                  <a:srgbClr val="404040"/>
                </a:solidFill>
                <a:latin typeface="Calibri"/>
                <a:ea typeface="Calibri"/>
                <a:cs typeface="Calibri"/>
                <a:sym typeface="Calibri"/>
              </a:rPr>
              <a:t>(Senior Analyst)</a:t>
            </a:r>
            <a:endParaRPr b="0" i="0" sz="1400" u="none" cap="none" strike="noStrike">
              <a:solidFill>
                <a:srgbClr val="000000"/>
              </a:solidFill>
              <a:latin typeface="Calibri"/>
              <a:ea typeface="Calibri"/>
              <a:cs typeface="Calibri"/>
              <a:sym typeface="Calibri"/>
            </a:endParaRPr>
          </a:p>
          <a:p>
            <a:pPr indent="0" lvl="0" marL="1677670" marR="0" rtl="0" algn="l">
              <a:lnSpc>
                <a:spcPct val="100000"/>
              </a:lnSpc>
              <a:spcBef>
                <a:spcPts val="6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Subject: </a:t>
            </a:r>
            <a:r>
              <a:rPr b="1" i="0" lang="en-US" sz="1400" u="none" cap="none" strike="noStrike">
                <a:solidFill>
                  <a:srgbClr val="404040"/>
                </a:solidFill>
                <a:latin typeface="Calibri"/>
                <a:ea typeface="Calibri"/>
                <a:cs typeface="Calibri"/>
                <a:sym typeface="Calibri"/>
              </a:rPr>
              <a:t>Return analysis follow-up</a:t>
            </a:r>
            <a:endParaRPr b="0" i="0" sz="1400" u="none" cap="none" strike="noStrike">
              <a:solidFill>
                <a:srgbClr val="000000"/>
              </a:solidFill>
              <a:latin typeface="Calibri"/>
              <a:ea typeface="Calibri"/>
              <a:cs typeface="Calibri"/>
              <a:sym typeface="Calibri"/>
            </a:endParaRPr>
          </a:p>
        </p:txBody>
      </p:sp>
      <p:sp>
        <p:nvSpPr>
          <p:cNvPr id="3988" name="Google Shape;3988;p138"/>
          <p:cNvSpPr txBox="1"/>
          <p:nvPr/>
        </p:nvSpPr>
        <p:spPr>
          <a:xfrm>
            <a:off x="860852" y="4892928"/>
            <a:ext cx="4548505" cy="828040"/>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context), and another that divides Total Returns by All Returns?</a:t>
            </a:r>
            <a:endParaRPr b="0" i="0" sz="1400" u="none" cap="none" strike="noStrike">
              <a:solidFill>
                <a:srgbClr val="000000"/>
              </a:solidFill>
              <a:latin typeface="Calibri"/>
              <a:ea typeface="Calibri"/>
              <a:cs typeface="Calibri"/>
              <a:sym typeface="Calibri"/>
            </a:endParaRPr>
          </a:p>
          <a:p>
            <a:pPr indent="0" lvl="0" marL="12700" marR="537210" rtl="0" algn="l">
              <a:lnSpc>
                <a:spcPct val="101400"/>
              </a:lnSpc>
              <a:spcBef>
                <a:spcPts val="120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That should allow us to see the % of returns by different  products and product categories.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92" name="Shape 3992"/>
        <p:cNvGrpSpPr/>
        <p:nvPr/>
      </p:nvGrpSpPr>
      <p:grpSpPr>
        <a:xfrm>
          <a:off x="0" y="0"/>
          <a:ext cx="0" cy="0"/>
          <a:chOff x="0" y="0"/>
          <a:chExt cx="0" cy="0"/>
        </a:xfrm>
      </p:grpSpPr>
      <p:sp>
        <p:nvSpPr>
          <p:cNvPr id="3993" name="Google Shape;3993;p139"/>
          <p:cNvSpPr txBox="1"/>
          <p:nvPr>
            <p:ph type="title"/>
          </p:nvPr>
        </p:nvSpPr>
        <p:spPr>
          <a:xfrm>
            <a:off x="3655218" y="242315"/>
            <a:ext cx="488188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SOLUTION</a:t>
            </a:r>
            <a:r>
              <a:rPr lang="en-US"/>
              <a:t>: CALCULATE &amp; ALL</a:t>
            </a:r>
            <a:endParaRPr/>
          </a:p>
        </p:txBody>
      </p:sp>
      <p:pic>
        <p:nvPicPr>
          <p:cNvPr id="3994" name="Google Shape;3994;p139"/>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3995" name="Google Shape;3995;p139"/>
          <p:cNvGrpSpPr/>
          <p:nvPr/>
        </p:nvGrpSpPr>
        <p:grpSpPr>
          <a:xfrm>
            <a:off x="423672" y="1511807"/>
            <a:ext cx="5565648" cy="5148072"/>
            <a:chOff x="423672" y="1511807"/>
            <a:chExt cx="5565648" cy="5148072"/>
          </a:xfrm>
        </p:grpSpPr>
        <p:pic>
          <p:nvPicPr>
            <p:cNvPr id="3996" name="Google Shape;3996;p139"/>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3997" name="Google Shape;3997;p139"/>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3998" name="Google Shape;3998;p139"/>
            <p:cNvPicPr preferRelativeResize="0"/>
            <p:nvPr/>
          </p:nvPicPr>
          <p:blipFill rotWithShape="1">
            <a:blip r:embed="rId5">
              <a:alphaModFix/>
            </a:blip>
            <a:srcRect b="0" l="0" r="0" t="0"/>
            <a:stretch/>
          </p:blipFill>
          <p:spPr>
            <a:xfrm>
              <a:off x="3913631" y="6141719"/>
              <a:ext cx="1822704" cy="350520"/>
            </a:xfrm>
            <a:prstGeom prst="rect">
              <a:avLst/>
            </a:prstGeom>
            <a:noFill/>
            <a:ln>
              <a:noFill/>
            </a:ln>
          </p:spPr>
        </p:pic>
        <p:sp>
          <p:nvSpPr>
            <p:cNvPr id="3999" name="Google Shape;3999;p139"/>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00" name="Google Shape;4000;p139"/>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4001" name="Google Shape;4001;p139"/>
            <p:cNvPicPr preferRelativeResize="0"/>
            <p:nvPr/>
          </p:nvPicPr>
          <p:blipFill rotWithShape="1">
            <a:blip r:embed="rId6">
              <a:alphaModFix/>
            </a:blip>
            <a:srcRect b="0" l="0" r="0" t="0"/>
            <a:stretch/>
          </p:blipFill>
          <p:spPr>
            <a:xfrm>
              <a:off x="1755647" y="1783080"/>
              <a:ext cx="658368" cy="530351"/>
            </a:xfrm>
            <a:prstGeom prst="rect">
              <a:avLst/>
            </a:prstGeom>
            <a:noFill/>
            <a:ln>
              <a:noFill/>
            </a:ln>
          </p:spPr>
        </p:pic>
        <p:pic>
          <p:nvPicPr>
            <p:cNvPr id="4002" name="Google Shape;4002;p139"/>
            <p:cNvPicPr preferRelativeResize="0"/>
            <p:nvPr/>
          </p:nvPicPr>
          <p:blipFill rotWithShape="1">
            <a:blip r:embed="rId7">
              <a:alphaModFix/>
            </a:blip>
            <a:srcRect b="0" l="0" r="0" t="0"/>
            <a:stretch/>
          </p:blipFill>
          <p:spPr>
            <a:xfrm>
              <a:off x="841522" y="1836590"/>
              <a:ext cx="795134" cy="1033272"/>
            </a:xfrm>
            <a:prstGeom prst="rect">
              <a:avLst/>
            </a:prstGeom>
            <a:noFill/>
            <a:ln>
              <a:noFill/>
            </a:ln>
          </p:spPr>
        </p:pic>
      </p:grpSp>
      <p:sp>
        <p:nvSpPr>
          <p:cNvPr id="4003" name="Google Shape;4003;p139"/>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404040"/>
              </a:buClr>
              <a:buSzPts val="2000"/>
              <a:buFont typeface="Calibri"/>
              <a:buNone/>
            </a:pPr>
            <a:r>
              <a:rPr b="1" i="1" lang="en-US" sz="2000" u="none" cap="none" strike="noStrike">
                <a:solidFill>
                  <a:srgbClr val="404040"/>
                </a:solidFill>
                <a:latin typeface="Calibri"/>
                <a:ea typeface="Calibri"/>
                <a:cs typeface="Calibri"/>
                <a:sym typeface="Calibri"/>
              </a:rPr>
              <a:t>Solution Preview</a:t>
            </a:r>
            <a:endParaRPr b="0" i="0" sz="2000" u="none" cap="none" strike="noStrike">
              <a:solidFill>
                <a:srgbClr val="000000"/>
              </a:solidFill>
              <a:latin typeface="Calibri"/>
              <a:ea typeface="Calibri"/>
              <a:cs typeface="Calibri"/>
              <a:sym typeface="Calibri"/>
            </a:endParaRPr>
          </a:p>
        </p:txBody>
      </p:sp>
      <p:sp>
        <p:nvSpPr>
          <p:cNvPr id="4004" name="Google Shape;4004;p139"/>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05" name="Google Shape;4005;p139"/>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4006" name="Google Shape;4006;p139"/>
          <p:cNvGrpSpPr/>
          <p:nvPr/>
        </p:nvGrpSpPr>
        <p:grpSpPr>
          <a:xfrm>
            <a:off x="6757416" y="2267711"/>
            <a:ext cx="2033016" cy="1533144"/>
            <a:chOff x="6757416" y="2267711"/>
            <a:chExt cx="2033016" cy="1533144"/>
          </a:xfrm>
        </p:grpSpPr>
        <p:pic>
          <p:nvPicPr>
            <p:cNvPr id="4007" name="Google Shape;4007;p139"/>
            <p:cNvPicPr preferRelativeResize="0"/>
            <p:nvPr/>
          </p:nvPicPr>
          <p:blipFill rotWithShape="1">
            <a:blip r:embed="rId8">
              <a:alphaModFix/>
            </a:blip>
            <a:srcRect b="0" l="0" r="0" t="0"/>
            <a:stretch/>
          </p:blipFill>
          <p:spPr>
            <a:xfrm>
              <a:off x="6757416" y="2267711"/>
              <a:ext cx="2033016" cy="1533144"/>
            </a:xfrm>
            <a:prstGeom prst="rect">
              <a:avLst/>
            </a:prstGeom>
            <a:noFill/>
            <a:ln>
              <a:noFill/>
            </a:ln>
          </p:spPr>
        </p:pic>
        <p:pic>
          <p:nvPicPr>
            <p:cNvPr id="4008" name="Google Shape;4008;p139"/>
            <p:cNvPicPr preferRelativeResize="0"/>
            <p:nvPr/>
          </p:nvPicPr>
          <p:blipFill rotWithShape="1">
            <a:blip r:embed="rId9">
              <a:alphaModFix/>
            </a:blip>
            <a:srcRect b="0" l="0" r="0" t="0"/>
            <a:stretch/>
          </p:blipFill>
          <p:spPr>
            <a:xfrm>
              <a:off x="6783926" y="2291805"/>
              <a:ext cx="1928718" cy="1428391"/>
            </a:xfrm>
            <a:prstGeom prst="rect">
              <a:avLst/>
            </a:prstGeom>
            <a:noFill/>
            <a:ln>
              <a:noFill/>
            </a:ln>
          </p:spPr>
        </p:pic>
      </p:grpSp>
      <p:grpSp>
        <p:nvGrpSpPr>
          <p:cNvPr id="4009" name="Google Shape;4009;p139"/>
          <p:cNvGrpSpPr/>
          <p:nvPr/>
        </p:nvGrpSpPr>
        <p:grpSpPr>
          <a:xfrm>
            <a:off x="9223247" y="2532888"/>
            <a:ext cx="2075688" cy="1267968"/>
            <a:chOff x="9223247" y="2532888"/>
            <a:chExt cx="2075688" cy="1267968"/>
          </a:xfrm>
        </p:grpSpPr>
        <p:pic>
          <p:nvPicPr>
            <p:cNvPr id="4010" name="Google Shape;4010;p139"/>
            <p:cNvPicPr preferRelativeResize="0"/>
            <p:nvPr/>
          </p:nvPicPr>
          <p:blipFill rotWithShape="1">
            <a:blip r:embed="rId10">
              <a:alphaModFix/>
            </a:blip>
            <a:srcRect b="0" l="0" r="0" t="0"/>
            <a:stretch/>
          </p:blipFill>
          <p:spPr>
            <a:xfrm>
              <a:off x="9223247" y="2532888"/>
              <a:ext cx="2075688" cy="1267968"/>
            </a:xfrm>
            <a:prstGeom prst="rect">
              <a:avLst/>
            </a:prstGeom>
            <a:noFill/>
            <a:ln>
              <a:noFill/>
            </a:ln>
          </p:spPr>
        </p:pic>
        <p:pic>
          <p:nvPicPr>
            <p:cNvPr id="4011" name="Google Shape;4011;p139"/>
            <p:cNvPicPr preferRelativeResize="0"/>
            <p:nvPr/>
          </p:nvPicPr>
          <p:blipFill rotWithShape="1">
            <a:blip r:embed="rId11">
              <a:alphaModFix/>
            </a:blip>
            <a:srcRect b="0" l="0" r="0" t="0"/>
            <a:stretch/>
          </p:blipFill>
          <p:spPr>
            <a:xfrm>
              <a:off x="9249022" y="2559787"/>
              <a:ext cx="1970989" cy="1160409"/>
            </a:xfrm>
            <a:prstGeom prst="rect">
              <a:avLst/>
            </a:prstGeom>
            <a:noFill/>
            <a:ln>
              <a:noFill/>
            </a:ln>
          </p:spPr>
        </p:pic>
      </p:grpSp>
      <p:grpSp>
        <p:nvGrpSpPr>
          <p:cNvPr id="4012" name="Google Shape;4012;p139"/>
          <p:cNvGrpSpPr/>
          <p:nvPr/>
        </p:nvGrpSpPr>
        <p:grpSpPr>
          <a:xfrm>
            <a:off x="11458578" y="174170"/>
            <a:ext cx="548640" cy="548640"/>
            <a:chOff x="11458578" y="174170"/>
            <a:chExt cx="548640" cy="548640"/>
          </a:xfrm>
        </p:grpSpPr>
        <p:sp>
          <p:nvSpPr>
            <p:cNvPr id="4013" name="Google Shape;4013;p139"/>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14" name="Google Shape;4014;p139"/>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4015" name="Google Shape;4015;p139"/>
            <p:cNvPicPr preferRelativeResize="0"/>
            <p:nvPr/>
          </p:nvPicPr>
          <p:blipFill rotWithShape="1">
            <a:blip r:embed="rId12">
              <a:alphaModFix/>
            </a:blip>
            <a:srcRect b="0" l="0" r="0" t="0"/>
            <a:stretch/>
          </p:blipFill>
          <p:spPr>
            <a:xfrm>
              <a:off x="11536680" y="252984"/>
              <a:ext cx="387096" cy="387096"/>
            </a:xfrm>
            <a:prstGeom prst="rect">
              <a:avLst/>
            </a:prstGeom>
            <a:noFill/>
            <a:ln>
              <a:noFill/>
            </a:ln>
          </p:spPr>
        </p:pic>
      </p:grpSp>
      <p:sp>
        <p:nvSpPr>
          <p:cNvPr id="4016" name="Google Shape;4016;p139"/>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Clr>
                <a:schemeClr val="dk1"/>
              </a:buClr>
              <a:buSzPts val="2550"/>
              <a:buFont typeface="Calibri"/>
              <a:buNone/>
            </a:pPr>
            <a:r>
              <a:t/>
            </a:r>
            <a:endParaRPr b="0" i="0" sz="2550" u="none" cap="none" strike="noStrike">
              <a:solidFill>
                <a:srgbClr val="000000"/>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Clr>
                <a:srgbClr val="404040"/>
              </a:buClr>
              <a:buSzPts val="1600"/>
              <a:buFont typeface="Calibri"/>
              <a:buNone/>
            </a:pPr>
            <a:r>
              <a:rPr b="1" i="0" lang="en-US" sz="1600" u="none" cap="none" strike="noStrike">
                <a:solidFill>
                  <a:srgbClr val="404040"/>
                </a:solidFill>
                <a:latin typeface="Calibri"/>
                <a:ea typeface="Calibri"/>
                <a:cs typeface="Calibri"/>
                <a:sym typeface="Calibri"/>
              </a:rPr>
              <a:t>NEW MESSAGE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1750"/>
              <a:buFont typeface="Calibri"/>
              <a:buNone/>
            </a:pPr>
            <a:r>
              <a:t/>
            </a:r>
            <a:endParaRPr b="0" i="0" sz="1750" u="none" cap="none" strike="noStrike">
              <a:solidFill>
                <a:srgbClr val="000000"/>
              </a:solidFill>
              <a:latin typeface="Calibri"/>
              <a:ea typeface="Calibri"/>
              <a:cs typeface="Calibri"/>
              <a:sym typeface="Calibri"/>
            </a:endParaRPr>
          </a:p>
          <a:p>
            <a:pPr indent="0" lvl="0" marL="167767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From: </a:t>
            </a:r>
            <a:r>
              <a:rPr b="1" i="0" lang="en-US" sz="1400" u="none" cap="none" strike="noStrike">
                <a:solidFill>
                  <a:srgbClr val="404040"/>
                </a:solidFill>
                <a:latin typeface="Calibri"/>
                <a:ea typeface="Calibri"/>
                <a:cs typeface="Calibri"/>
                <a:sym typeface="Calibri"/>
              </a:rPr>
              <a:t>Dianne A. Xu </a:t>
            </a:r>
            <a:r>
              <a:rPr b="0" i="1" lang="en-US" sz="1400" u="none" cap="none" strike="noStrike">
                <a:solidFill>
                  <a:srgbClr val="404040"/>
                </a:solidFill>
                <a:latin typeface="Calibri"/>
                <a:ea typeface="Calibri"/>
                <a:cs typeface="Calibri"/>
                <a:sym typeface="Calibri"/>
              </a:rPr>
              <a:t>(Senior Analyst)</a:t>
            </a:r>
            <a:endParaRPr b="0" i="0" sz="1400" u="none" cap="none" strike="noStrike">
              <a:solidFill>
                <a:srgbClr val="000000"/>
              </a:solidFill>
              <a:latin typeface="Calibri"/>
              <a:ea typeface="Calibri"/>
              <a:cs typeface="Calibri"/>
              <a:sym typeface="Calibri"/>
            </a:endParaRPr>
          </a:p>
          <a:p>
            <a:pPr indent="0" lvl="0" marL="1677670" marR="0" rtl="0" algn="l">
              <a:lnSpc>
                <a:spcPct val="100000"/>
              </a:lnSpc>
              <a:spcBef>
                <a:spcPts val="6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Subject: </a:t>
            </a:r>
            <a:r>
              <a:rPr b="1" i="0" lang="en-US" sz="1400" u="none" cap="none" strike="noStrike">
                <a:solidFill>
                  <a:srgbClr val="404040"/>
                </a:solidFill>
                <a:latin typeface="Calibri"/>
                <a:ea typeface="Calibri"/>
                <a:cs typeface="Calibri"/>
                <a:sym typeface="Calibri"/>
              </a:rPr>
              <a:t>Return analysis follow-up</a:t>
            </a:r>
            <a:endParaRPr b="0" i="0" sz="1400" u="none" cap="none" strike="noStrike">
              <a:solidFill>
                <a:srgbClr val="000000"/>
              </a:solidFill>
              <a:latin typeface="Calibri"/>
              <a:ea typeface="Calibri"/>
              <a:cs typeface="Calibri"/>
              <a:sym typeface="Calibri"/>
            </a:endParaRPr>
          </a:p>
        </p:txBody>
      </p:sp>
      <p:grpSp>
        <p:nvGrpSpPr>
          <p:cNvPr id="4017" name="Google Shape;4017;p139"/>
          <p:cNvGrpSpPr/>
          <p:nvPr/>
        </p:nvGrpSpPr>
        <p:grpSpPr>
          <a:xfrm>
            <a:off x="7711440" y="4023359"/>
            <a:ext cx="2743200" cy="1493520"/>
            <a:chOff x="7711440" y="4023359"/>
            <a:chExt cx="2743200" cy="1493520"/>
          </a:xfrm>
        </p:grpSpPr>
        <p:pic>
          <p:nvPicPr>
            <p:cNvPr id="4018" name="Google Shape;4018;p139"/>
            <p:cNvPicPr preferRelativeResize="0"/>
            <p:nvPr/>
          </p:nvPicPr>
          <p:blipFill rotWithShape="1">
            <a:blip r:embed="rId13">
              <a:alphaModFix/>
            </a:blip>
            <a:srcRect b="0" l="0" r="0" t="0"/>
            <a:stretch/>
          </p:blipFill>
          <p:spPr>
            <a:xfrm>
              <a:off x="7711440" y="4023359"/>
              <a:ext cx="2743200" cy="1493520"/>
            </a:xfrm>
            <a:prstGeom prst="rect">
              <a:avLst/>
            </a:prstGeom>
            <a:noFill/>
            <a:ln>
              <a:noFill/>
            </a:ln>
          </p:spPr>
        </p:pic>
        <p:pic>
          <p:nvPicPr>
            <p:cNvPr id="4019" name="Google Shape;4019;p139"/>
            <p:cNvPicPr preferRelativeResize="0"/>
            <p:nvPr/>
          </p:nvPicPr>
          <p:blipFill rotWithShape="1">
            <a:blip r:embed="rId14">
              <a:alphaModFix/>
            </a:blip>
            <a:srcRect b="0" l="0" r="0" t="0"/>
            <a:stretch/>
          </p:blipFill>
          <p:spPr>
            <a:xfrm>
              <a:off x="7737031" y="4048174"/>
              <a:ext cx="2637078" cy="1390864"/>
            </a:xfrm>
            <a:prstGeom prst="rect">
              <a:avLst/>
            </a:prstGeom>
            <a:noFill/>
            <a:ln>
              <a:noFill/>
            </a:ln>
          </p:spPr>
        </p:pic>
      </p:grpSp>
      <p:sp>
        <p:nvSpPr>
          <p:cNvPr id="4020" name="Google Shape;4020;p139"/>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Hey again,</a:t>
            </a:r>
            <a:endParaRPr b="0" i="0" sz="1400" u="none" cap="none" strike="noStrike">
              <a:solidFill>
                <a:srgbClr val="000000"/>
              </a:solidFill>
              <a:latin typeface="Calibri"/>
              <a:ea typeface="Calibri"/>
              <a:cs typeface="Calibri"/>
              <a:sym typeface="Calibri"/>
            </a:endParaRPr>
          </a:p>
          <a:p>
            <a:pPr indent="0" lvl="0" marL="182245" marR="414019" rtl="0" algn="l">
              <a:lnSpc>
                <a:spcPct val="101400"/>
              </a:lnSpc>
              <a:spcBef>
                <a:spcPts val="117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Thanks for the quick turnaround on that bike return analysis –  crisis averted!</a:t>
            </a:r>
            <a:endParaRPr b="0" i="0" sz="1400" u="none" cap="none" strike="noStrike">
              <a:solidFill>
                <a:srgbClr val="000000"/>
              </a:solidFill>
              <a:latin typeface="Calibri"/>
              <a:ea typeface="Calibri"/>
              <a:cs typeface="Calibri"/>
              <a:sym typeface="Calibri"/>
            </a:endParaRPr>
          </a:p>
          <a:p>
            <a:pPr indent="0" lvl="0" marL="182245" marR="267970" rtl="0" algn="l">
              <a:lnSpc>
                <a:spcPct val="98600"/>
              </a:lnSpc>
              <a:spcBef>
                <a:spcPts val="125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That got me thinking about how we could start analyzing the  return data in our reports. Could you please help me create two  new measures, one to calculate ALL returns (regardless of filter</a:t>
            </a:r>
            <a:endParaRPr b="0" i="0" sz="1400" u="none" cap="none" strike="noStrike">
              <a:solidFill>
                <a:srgbClr val="000000"/>
              </a:solidFill>
              <a:latin typeface="Calibri"/>
              <a:ea typeface="Calibri"/>
              <a:cs typeface="Calibri"/>
              <a:sym typeface="Calibri"/>
            </a:endParaRPr>
          </a:p>
        </p:txBody>
      </p:sp>
      <p:sp>
        <p:nvSpPr>
          <p:cNvPr id="4021" name="Google Shape;4021;p139"/>
          <p:cNvSpPr txBox="1"/>
          <p:nvPr/>
        </p:nvSpPr>
        <p:spPr>
          <a:xfrm>
            <a:off x="860852" y="4892928"/>
            <a:ext cx="4548505" cy="828040"/>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context), and another that divides Total Returns by All Returns?</a:t>
            </a:r>
            <a:endParaRPr b="0" i="0" sz="1400" u="none" cap="none" strike="noStrike">
              <a:solidFill>
                <a:srgbClr val="000000"/>
              </a:solidFill>
              <a:latin typeface="Calibri"/>
              <a:ea typeface="Calibri"/>
              <a:cs typeface="Calibri"/>
              <a:sym typeface="Calibri"/>
            </a:endParaRPr>
          </a:p>
          <a:p>
            <a:pPr indent="0" lvl="0" marL="12700" marR="537210" rtl="0" algn="l">
              <a:lnSpc>
                <a:spcPct val="101400"/>
              </a:lnSpc>
              <a:spcBef>
                <a:spcPts val="120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That should allow us to see the % of returns by different  products and product categories.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4" name="Shape 364"/>
        <p:cNvGrpSpPr/>
        <p:nvPr/>
      </p:nvGrpSpPr>
      <p:grpSpPr>
        <a:xfrm>
          <a:off x="0" y="0"/>
          <a:ext cx="0" cy="0"/>
          <a:chOff x="0" y="0"/>
          <a:chExt cx="0" cy="0"/>
        </a:xfrm>
      </p:grpSpPr>
      <p:grpSp>
        <p:nvGrpSpPr>
          <p:cNvPr id="365" name="Google Shape;365;p14"/>
          <p:cNvGrpSpPr/>
          <p:nvPr/>
        </p:nvGrpSpPr>
        <p:grpSpPr>
          <a:xfrm>
            <a:off x="624840" y="1871471"/>
            <a:ext cx="8055864" cy="4572000"/>
            <a:chOff x="624840" y="1871471"/>
            <a:chExt cx="8055864" cy="4572000"/>
          </a:xfrm>
        </p:grpSpPr>
        <p:pic>
          <p:nvPicPr>
            <p:cNvPr id="366" name="Google Shape;366;p14"/>
            <p:cNvPicPr preferRelativeResize="0"/>
            <p:nvPr/>
          </p:nvPicPr>
          <p:blipFill rotWithShape="1">
            <a:blip r:embed="rId3">
              <a:alphaModFix/>
            </a:blip>
            <a:srcRect b="0" l="0" r="0" t="0"/>
            <a:stretch/>
          </p:blipFill>
          <p:spPr>
            <a:xfrm>
              <a:off x="637032" y="1871471"/>
              <a:ext cx="8043672" cy="4572000"/>
            </a:xfrm>
            <a:prstGeom prst="rect">
              <a:avLst/>
            </a:prstGeom>
            <a:noFill/>
            <a:ln>
              <a:noFill/>
            </a:ln>
          </p:spPr>
        </p:pic>
        <p:pic>
          <p:nvPicPr>
            <p:cNvPr id="367" name="Google Shape;367;p14"/>
            <p:cNvPicPr preferRelativeResize="0"/>
            <p:nvPr/>
          </p:nvPicPr>
          <p:blipFill rotWithShape="1">
            <a:blip r:embed="rId4">
              <a:alphaModFix/>
            </a:blip>
            <a:srcRect b="0" l="0" r="0" t="0"/>
            <a:stretch/>
          </p:blipFill>
          <p:spPr>
            <a:xfrm>
              <a:off x="663406" y="1898040"/>
              <a:ext cx="7938677" cy="4465506"/>
            </a:xfrm>
            <a:prstGeom prst="rect">
              <a:avLst/>
            </a:prstGeom>
            <a:noFill/>
            <a:ln>
              <a:noFill/>
            </a:ln>
          </p:spPr>
        </p:pic>
        <p:pic>
          <p:nvPicPr>
            <p:cNvPr id="368" name="Google Shape;368;p14"/>
            <p:cNvPicPr preferRelativeResize="0"/>
            <p:nvPr/>
          </p:nvPicPr>
          <p:blipFill rotWithShape="1">
            <a:blip r:embed="rId5">
              <a:alphaModFix/>
            </a:blip>
            <a:srcRect b="0" l="0" r="0" t="0"/>
            <a:stretch/>
          </p:blipFill>
          <p:spPr>
            <a:xfrm>
              <a:off x="624840" y="3084575"/>
              <a:ext cx="359664" cy="344424"/>
            </a:xfrm>
            <a:prstGeom prst="rect">
              <a:avLst/>
            </a:prstGeom>
            <a:noFill/>
            <a:ln>
              <a:noFill/>
            </a:ln>
          </p:spPr>
        </p:pic>
        <p:sp>
          <p:nvSpPr>
            <p:cNvPr id="369" name="Google Shape;369;p14"/>
            <p:cNvSpPr/>
            <p:nvPr/>
          </p:nvSpPr>
          <p:spPr>
            <a:xfrm>
              <a:off x="663408" y="3123269"/>
              <a:ext cx="229235" cy="215265"/>
            </a:xfrm>
            <a:custGeom>
              <a:rect b="b" l="l" r="r" t="t"/>
              <a:pathLst>
                <a:path extrusionOk="0" h="215264" w="229234">
                  <a:moveTo>
                    <a:pt x="0" y="215252"/>
                  </a:moveTo>
                  <a:lnTo>
                    <a:pt x="229207" y="215252"/>
                  </a:lnTo>
                  <a:lnTo>
                    <a:pt x="229207" y="0"/>
                  </a:lnTo>
                  <a:lnTo>
                    <a:pt x="0" y="0"/>
                  </a:lnTo>
                  <a:lnTo>
                    <a:pt x="0" y="215252"/>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0" name="Google Shape;370;p14"/>
          <p:cNvSpPr txBox="1"/>
          <p:nvPr>
            <p:ph type="title"/>
          </p:nvPr>
        </p:nvSpPr>
        <p:spPr>
          <a:xfrm>
            <a:off x="4182998" y="242315"/>
            <a:ext cx="382587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POWER BI WORKFLOW</a:t>
            </a:r>
            <a:endParaRPr sz="3200"/>
          </a:p>
        </p:txBody>
      </p:sp>
      <p:pic>
        <p:nvPicPr>
          <p:cNvPr id="371" name="Google Shape;371;p14"/>
          <p:cNvPicPr preferRelativeResize="0"/>
          <p:nvPr/>
        </p:nvPicPr>
        <p:blipFill rotWithShape="1">
          <a:blip r:embed="rId6">
            <a:alphaModFix/>
          </a:blip>
          <a:srcRect b="0" l="0" r="0" t="0"/>
          <a:stretch/>
        </p:blipFill>
        <p:spPr>
          <a:xfrm>
            <a:off x="0" y="806332"/>
            <a:ext cx="12192000" cy="45720"/>
          </a:xfrm>
          <a:prstGeom prst="rect">
            <a:avLst/>
          </a:prstGeom>
          <a:noFill/>
          <a:ln>
            <a:noFill/>
          </a:ln>
        </p:spPr>
      </p:pic>
      <p:sp>
        <p:nvSpPr>
          <p:cNvPr id="372" name="Google Shape;372;p14"/>
          <p:cNvSpPr txBox="1"/>
          <p:nvPr/>
        </p:nvSpPr>
        <p:spPr>
          <a:xfrm>
            <a:off x="9708242" y="2801620"/>
            <a:ext cx="1417320" cy="751205"/>
          </a:xfrm>
          <a:prstGeom prst="rect">
            <a:avLst/>
          </a:prstGeom>
          <a:noFill/>
          <a:ln>
            <a:noFill/>
          </a:ln>
        </p:spPr>
        <p:txBody>
          <a:bodyPr anchorCtr="0" anchor="t" bIns="0" lIns="0" spcFirstLastPara="1" rIns="0" wrap="square" tIns="22850">
            <a:spAutoFit/>
          </a:bodyPr>
          <a:lstStyle/>
          <a:p>
            <a:pPr indent="0" lvl="0" marL="12700" marR="5080" rtl="0" algn="l">
              <a:lnSpc>
                <a:spcPct val="118750"/>
              </a:lnSpc>
              <a:spcBef>
                <a:spcPts val="0"/>
              </a:spcBef>
              <a:spcAft>
                <a:spcPts val="0"/>
              </a:spcAft>
              <a:buNone/>
            </a:pPr>
            <a:r>
              <a:rPr lang="en-US" sz="1600">
                <a:solidFill>
                  <a:srgbClr val="404040"/>
                </a:solidFill>
                <a:latin typeface="Calibri"/>
                <a:ea typeface="Calibri"/>
                <a:cs typeface="Calibri"/>
                <a:sym typeface="Calibri"/>
              </a:rPr>
              <a:t>Data models are  configured in the  </a:t>
            </a:r>
            <a:r>
              <a:rPr b="1" lang="en-US" sz="1600">
                <a:solidFill>
                  <a:srgbClr val="404040"/>
                </a:solidFill>
                <a:latin typeface="Calibri"/>
                <a:ea typeface="Calibri"/>
                <a:cs typeface="Calibri"/>
                <a:sym typeface="Calibri"/>
              </a:rPr>
              <a:t>Model View</a:t>
            </a:r>
            <a:endParaRPr sz="1600">
              <a:solidFill>
                <a:schemeClr val="dk1"/>
              </a:solidFill>
              <a:latin typeface="Calibri"/>
              <a:ea typeface="Calibri"/>
              <a:cs typeface="Calibri"/>
              <a:sym typeface="Calibri"/>
            </a:endParaRPr>
          </a:p>
        </p:txBody>
      </p:sp>
      <p:pic>
        <p:nvPicPr>
          <p:cNvPr id="373" name="Google Shape;373;p14"/>
          <p:cNvPicPr preferRelativeResize="0"/>
          <p:nvPr/>
        </p:nvPicPr>
        <p:blipFill rotWithShape="1">
          <a:blip r:embed="rId7">
            <a:alphaModFix/>
          </a:blip>
          <a:srcRect b="0" l="0" r="0" t="0"/>
          <a:stretch/>
        </p:blipFill>
        <p:spPr>
          <a:xfrm>
            <a:off x="9150095" y="2919983"/>
            <a:ext cx="356616" cy="542544"/>
          </a:xfrm>
          <a:prstGeom prst="rect">
            <a:avLst/>
          </a:prstGeom>
          <a:noFill/>
          <a:ln>
            <a:noFill/>
          </a:ln>
        </p:spPr>
      </p:pic>
      <p:sp>
        <p:nvSpPr>
          <p:cNvPr id="374" name="Google Shape;374;p14"/>
          <p:cNvSpPr txBox="1"/>
          <p:nvPr/>
        </p:nvSpPr>
        <p:spPr>
          <a:xfrm>
            <a:off x="3816483" y="1353820"/>
            <a:ext cx="104076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404040"/>
                </a:solidFill>
                <a:latin typeface="Calibri"/>
                <a:ea typeface="Calibri"/>
                <a:cs typeface="Calibri"/>
                <a:sym typeface="Calibri"/>
              </a:rPr>
              <a:t>Model View</a:t>
            </a:r>
            <a:endParaRPr sz="1600">
              <a:solidFill>
                <a:schemeClr val="dk1"/>
              </a:solidFill>
              <a:latin typeface="Calibri"/>
              <a:ea typeface="Calibri"/>
              <a:cs typeface="Calibri"/>
              <a:sym typeface="Calibri"/>
            </a:endParaRPr>
          </a:p>
        </p:txBody>
      </p:sp>
      <p:grpSp>
        <p:nvGrpSpPr>
          <p:cNvPr id="375" name="Google Shape;375;p14"/>
          <p:cNvGrpSpPr/>
          <p:nvPr/>
        </p:nvGrpSpPr>
        <p:grpSpPr>
          <a:xfrm>
            <a:off x="3200400" y="1261872"/>
            <a:ext cx="569976" cy="509015"/>
            <a:chOff x="3200400" y="1261872"/>
            <a:chExt cx="569976" cy="509015"/>
          </a:xfrm>
        </p:grpSpPr>
        <p:pic>
          <p:nvPicPr>
            <p:cNvPr id="376" name="Google Shape;376;p14"/>
            <p:cNvPicPr preferRelativeResize="0"/>
            <p:nvPr/>
          </p:nvPicPr>
          <p:blipFill rotWithShape="1">
            <a:blip r:embed="rId8">
              <a:alphaModFix/>
            </a:blip>
            <a:srcRect b="0" l="0" r="0" t="0"/>
            <a:stretch/>
          </p:blipFill>
          <p:spPr>
            <a:xfrm>
              <a:off x="3200400" y="1261872"/>
              <a:ext cx="569976" cy="509015"/>
            </a:xfrm>
            <a:prstGeom prst="rect">
              <a:avLst/>
            </a:prstGeom>
            <a:noFill/>
            <a:ln>
              <a:noFill/>
            </a:ln>
          </p:spPr>
        </p:pic>
        <p:pic>
          <p:nvPicPr>
            <p:cNvPr id="377" name="Google Shape;377;p14"/>
            <p:cNvPicPr preferRelativeResize="0"/>
            <p:nvPr/>
          </p:nvPicPr>
          <p:blipFill rotWithShape="1">
            <a:blip r:embed="rId9">
              <a:alphaModFix/>
            </a:blip>
            <a:srcRect b="0" l="0" r="0" t="0"/>
            <a:stretch/>
          </p:blipFill>
          <p:spPr>
            <a:xfrm>
              <a:off x="3235208" y="1287218"/>
              <a:ext cx="457196" cy="404975"/>
            </a:xfrm>
            <a:prstGeom prst="rect">
              <a:avLst/>
            </a:prstGeom>
            <a:noFill/>
            <a:ln>
              <a:noFill/>
            </a:ln>
          </p:spPr>
        </p:pic>
      </p:grpSp>
      <p:sp>
        <p:nvSpPr>
          <p:cNvPr id="378" name="Google Shape;378;p14"/>
          <p:cNvSpPr txBox="1"/>
          <p:nvPr/>
        </p:nvSpPr>
        <p:spPr>
          <a:xfrm>
            <a:off x="5738503" y="1353820"/>
            <a:ext cx="88773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D9D9D9"/>
                </a:solidFill>
                <a:latin typeface="Calibri"/>
                <a:ea typeface="Calibri"/>
                <a:cs typeface="Calibri"/>
                <a:sym typeface="Calibri"/>
              </a:rPr>
              <a:t>Data View</a:t>
            </a:r>
            <a:endParaRPr sz="1600">
              <a:solidFill>
                <a:schemeClr val="dk1"/>
              </a:solidFill>
              <a:latin typeface="Calibri"/>
              <a:ea typeface="Calibri"/>
              <a:cs typeface="Calibri"/>
              <a:sym typeface="Calibri"/>
            </a:endParaRPr>
          </a:p>
        </p:txBody>
      </p:sp>
      <p:sp>
        <p:nvSpPr>
          <p:cNvPr id="379" name="Google Shape;379;p14"/>
          <p:cNvSpPr txBox="1"/>
          <p:nvPr/>
        </p:nvSpPr>
        <p:spPr>
          <a:xfrm>
            <a:off x="7506740" y="1353820"/>
            <a:ext cx="106870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D9D9D9"/>
                </a:solidFill>
                <a:latin typeface="Calibri"/>
                <a:ea typeface="Calibri"/>
                <a:cs typeface="Calibri"/>
                <a:sym typeface="Calibri"/>
              </a:rPr>
              <a:t>Report View</a:t>
            </a:r>
            <a:endParaRPr sz="1600">
              <a:solidFill>
                <a:schemeClr val="dk1"/>
              </a:solidFill>
              <a:latin typeface="Calibri"/>
              <a:ea typeface="Calibri"/>
              <a:cs typeface="Calibri"/>
              <a:sym typeface="Calibri"/>
            </a:endParaRPr>
          </a:p>
        </p:txBody>
      </p:sp>
      <p:grpSp>
        <p:nvGrpSpPr>
          <p:cNvPr id="380" name="Google Shape;380;p14"/>
          <p:cNvGrpSpPr/>
          <p:nvPr/>
        </p:nvGrpSpPr>
        <p:grpSpPr>
          <a:xfrm>
            <a:off x="6906768" y="1261872"/>
            <a:ext cx="563879" cy="509015"/>
            <a:chOff x="6906768" y="1261872"/>
            <a:chExt cx="563879" cy="509015"/>
          </a:xfrm>
        </p:grpSpPr>
        <p:pic>
          <p:nvPicPr>
            <p:cNvPr id="381" name="Google Shape;381;p14"/>
            <p:cNvPicPr preferRelativeResize="0"/>
            <p:nvPr/>
          </p:nvPicPr>
          <p:blipFill rotWithShape="1">
            <a:blip r:embed="rId10">
              <a:alphaModFix/>
            </a:blip>
            <a:srcRect b="0" l="0" r="0" t="0"/>
            <a:stretch/>
          </p:blipFill>
          <p:spPr>
            <a:xfrm>
              <a:off x="6906768" y="1261872"/>
              <a:ext cx="563879" cy="509015"/>
            </a:xfrm>
            <a:prstGeom prst="rect">
              <a:avLst/>
            </a:prstGeom>
            <a:noFill/>
            <a:ln>
              <a:noFill/>
            </a:ln>
          </p:spPr>
        </p:pic>
        <p:pic>
          <p:nvPicPr>
            <p:cNvPr id="382" name="Google Shape;382;p14"/>
            <p:cNvPicPr preferRelativeResize="0"/>
            <p:nvPr/>
          </p:nvPicPr>
          <p:blipFill rotWithShape="1">
            <a:blip r:embed="rId11">
              <a:alphaModFix/>
            </a:blip>
            <a:srcRect b="0" l="0" r="0" t="0"/>
            <a:stretch/>
          </p:blipFill>
          <p:spPr>
            <a:xfrm>
              <a:off x="6932700" y="1287219"/>
              <a:ext cx="457200" cy="404975"/>
            </a:xfrm>
            <a:prstGeom prst="rect">
              <a:avLst/>
            </a:prstGeom>
            <a:noFill/>
            <a:ln>
              <a:noFill/>
            </a:ln>
          </p:spPr>
        </p:pic>
      </p:grpSp>
      <p:grpSp>
        <p:nvGrpSpPr>
          <p:cNvPr id="383" name="Google Shape;383;p14"/>
          <p:cNvGrpSpPr/>
          <p:nvPr/>
        </p:nvGrpSpPr>
        <p:grpSpPr>
          <a:xfrm>
            <a:off x="5120640" y="1261872"/>
            <a:ext cx="560832" cy="509015"/>
            <a:chOff x="5120640" y="1261872"/>
            <a:chExt cx="560832" cy="509015"/>
          </a:xfrm>
        </p:grpSpPr>
        <p:pic>
          <p:nvPicPr>
            <p:cNvPr id="384" name="Google Shape;384;p14"/>
            <p:cNvPicPr preferRelativeResize="0"/>
            <p:nvPr/>
          </p:nvPicPr>
          <p:blipFill rotWithShape="1">
            <a:blip r:embed="rId12">
              <a:alphaModFix/>
            </a:blip>
            <a:srcRect b="0" l="0" r="0" t="0"/>
            <a:stretch/>
          </p:blipFill>
          <p:spPr>
            <a:xfrm>
              <a:off x="5120640" y="1261872"/>
              <a:ext cx="560832" cy="509015"/>
            </a:xfrm>
            <a:prstGeom prst="rect">
              <a:avLst/>
            </a:prstGeom>
            <a:noFill/>
            <a:ln>
              <a:noFill/>
            </a:ln>
          </p:spPr>
        </p:pic>
        <p:pic>
          <p:nvPicPr>
            <p:cNvPr id="385" name="Google Shape;385;p14"/>
            <p:cNvPicPr preferRelativeResize="0"/>
            <p:nvPr/>
          </p:nvPicPr>
          <p:blipFill rotWithShape="1">
            <a:blip r:embed="rId13">
              <a:alphaModFix/>
            </a:blip>
            <a:srcRect b="0" l="0" r="0" t="0"/>
            <a:stretch/>
          </p:blipFill>
          <p:spPr>
            <a:xfrm>
              <a:off x="5145414" y="1287218"/>
              <a:ext cx="457200" cy="404975"/>
            </a:xfrm>
            <a:prstGeom prst="rect">
              <a:avLst/>
            </a:prstGeom>
            <a:noFill/>
            <a:ln>
              <a:noFill/>
            </a:ln>
          </p:spPr>
        </p:pic>
      </p:grpSp>
      <p:sp>
        <p:nvSpPr>
          <p:cNvPr id="386" name="Google Shape;386;p14"/>
          <p:cNvSpPr/>
          <p:nvPr/>
        </p:nvSpPr>
        <p:spPr>
          <a:xfrm>
            <a:off x="10217307" y="2377141"/>
            <a:ext cx="320040" cy="365125"/>
          </a:xfrm>
          <a:custGeom>
            <a:rect b="b" l="l" r="r" t="t"/>
            <a:pathLst>
              <a:path extrusionOk="0" h="365125" w="320040">
                <a:moveTo>
                  <a:pt x="240030" y="0"/>
                </a:moveTo>
                <a:lnTo>
                  <a:pt x="80010" y="0"/>
                </a:lnTo>
                <a:lnTo>
                  <a:pt x="80010" y="204673"/>
                </a:lnTo>
                <a:lnTo>
                  <a:pt x="0" y="204673"/>
                </a:lnTo>
                <a:lnTo>
                  <a:pt x="160020" y="364693"/>
                </a:lnTo>
                <a:lnTo>
                  <a:pt x="320040" y="204673"/>
                </a:lnTo>
                <a:lnTo>
                  <a:pt x="240030" y="204673"/>
                </a:lnTo>
                <a:lnTo>
                  <a:pt x="240030" y="0"/>
                </a:lnTo>
                <a:close/>
              </a:path>
            </a:pathLst>
          </a:custGeom>
          <a:solidFill>
            <a:srgbClr val="BFBFB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87" name="Google Shape;387;p14"/>
          <p:cNvPicPr preferRelativeResize="0"/>
          <p:nvPr/>
        </p:nvPicPr>
        <p:blipFill rotWithShape="1">
          <a:blip r:embed="rId14">
            <a:alphaModFix/>
          </a:blip>
          <a:srcRect b="0" l="0" r="0" t="0"/>
          <a:stretch/>
        </p:blipFill>
        <p:spPr>
          <a:xfrm>
            <a:off x="9174480" y="1618488"/>
            <a:ext cx="329183" cy="536448"/>
          </a:xfrm>
          <a:prstGeom prst="rect">
            <a:avLst/>
          </a:prstGeom>
          <a:noFill/>
          <a:ln>
            <a:noFill/>
          </a:ln>
        </p:spPr>
      </p:pic>
      <p:sp>
        <p:nvSpPr>
          <p:cNvPr id="388" name="Google Shape;388;p14"/>
          <p:cNvSpPr txBox="1"/>
          <p:nvPr/>
        </p:nvSpPr>
        <p:spPr>
          <a:xfrm>
            <a:off x="9708242" y="1506220"/>
            <a:ext cx="1680845" cy="751205"/>
          </a:xfrm>
          <a:prstGeom prst="rect">
            <a:avLst/>
          </a:prstGeom>
          <a:noFill/>
          <a:ln>
            <a:noFill/>
          </a:ln>
        </p:spPr>
        <p:txBody>
          <a:bodyPr anchorCtr="0" anchor="t" bIns="0" lIns="0" spcFirstLastPara="1" rIns="0" wrap="square" tIns="22850">
            <a:spAutoFit/>
          </a:bodyPr>
          <a:lstStyle/>
          <a:p>
            <a:pPr indent="0" lvl="0" marL="12700" marR="5080" rtl="0" algn="l">
              <a:lnSpc>
                <a:spcPct val="118750"/>
              </a:lnSpc>
              <a:spcBef>
                <a:spcPts val="0"/>
              </a:spcBef>
              <a:spcAft>
                <a:spcPts val="0"/>
              </a:spcAft>
              <a:buNone/>
            </a:pPr>
            <a:r>
              <a:rPr lang="en-US" sz="1600">
                <a:solidFill>
                  <a:srgbClr val="404040"/>
                </a:solidFill>
                <a:latin typeface="Calibri"/>
                <a:ea typeface="Calibri"/>
                <a:cs typeface="Calibri"/>
                <a:sym typeface="Calibri"/>
              </a:rPr>
              <a:t>Data is loaded &amp;  transformed in the  </a:t>
            </a:r>
            <a:r>
              <a:rPr b="1" lang="en-US" sz="1600">
                <a:solidFill>
                  <a:srgbClr val="404040"/>
                </a:solidFill>
                <a:latin typeface="Calibri"/>
                <a:ea typeface="Calibri"/>
                <a:cs typeface="Calibri"/>
                <a:sym typeface="Calibri"/>
              </a:rPr>
              <a:t>Power Query Editor</a:t>
            </a:r>
            <a:endParaRPr sz="1600">
              <a:solidFill>
                <a:schemeClr val="dk1"/>
              </a:solidFill>
              <a:latin typeface="Calibri"/>
              <a:ea typeface="Calibri"/>
              <a:cs typeface="Calibri"/>
              <a:sym typeface="Calibri"/>
            </a:endParaRPr>
          </a:p>
        </p:txBody>
      </p:sp>
      <p:grpSp>
        <p:nvGrpSpPr>
          <p:cNvPr id="389" name="Google Shape;389;p14"/>
          <p:cNvGrpSpPr/>
          <p:nvPr/>
        </p:nvGrpSpPr>
        <p:grpSpPr>
          <a:xfrm>
            <a:off x="661416" y="1261872"/>
            <a:ext cx="569976" cy="533400"/>
            <a:chOff x="661416" y="1261872"/>
            <a:chExt cx="569976" cy="533400"/>
          </a:xfrm>
        </p:grpSpPr>
        <p:pic>
          <p:nvPicPr>
            <p:cNvPr id="390" name="Google Shape;390;p14"/>
            <p:cNvPicPr preferRelativeResize="0"/>
            <p:nvPr/>
          </p:nvPicPr>
          <p:blipFill rotWithShape="1">
            <a:blip r:embed="rId15">
              <a:alphaModFix/>
            </a:blip>
            <a:srcRect b="0" l="0" r="0" t="0"/>
            <a:stretch/>
          </p:blipFill>
          <p:spPr>
            <a:xfrm>
              <a:off x="661416" y="1261872"/>
              <a:ext cx="569976" cy="533400"/>
            </a:xfrm>
            <a:prstGeom prst="rect">
              <a:avLst/>
            </a:prstGeom>
            <a:noFill/>
            <a:ln>
              <a:noFill/>
            </a:ln>
          </p:spPr>
        </p:pic>
        <p:pic>
          <p:nvPicPr>
            <p:cNvPr id="391" name="Google Shape;391;p14"/>
            <p:cNvPicPr preferRelativeResize="0"/>
            <p:nvPr/>
          </p:nvPicPr>
          <p:blipFill rotWithShape="1">
            <a:blip r:embed="rId16">
              <a:alphaModFix/>
            </a:blip>
            <a:srcRect b="0" l="0" r="0" t="0"/>
            <a:stretch/>
          </p:blipFill>
          <p:spPr>
            <a:xfrm>
              <a:off x="686799" y="1286037"/>
              <a:ext cx="466725" cy="430822"/>
            </a:xfrm>
            <a:prstGeom prst="rect">
              <a:avLst/>
            </a:prstGeom>
            <a:noFill/>
            <a:ln>
              <a:noFill/>
            </a:ln>
          </p:spPr>
        </p:pic>
      </p:grpSp>
      <p:sp>
        <p:nvSpPr>
          <p:cNvPr id="392" name="Google Shape;392;p14"/>
          <p:cNvSpPr txBox="1"/>
          <p:nvPr/>
        </p:nvSpPr>
        <p:spPr>
          <a:xfrm>
            <a:off x="1273329" y="1347723"/>
            <a:ext cx="168084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D9D9D9"/>
                </a:solidFill>
                <a:latin typeface="Calibri"/>
                <a:ea typeface="Calibri"/>
                <a:cs typeface="Calibri"/>
                <a:sym typeface="Calibri"/>
              </a:rPr>
              <a:t>Power Query Editor</a:t>
            </a:r>
            <a:endParaRPr sz="1600">
              <a:solidFill>
                <a:schemeClr val="dk1"/>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5" name="Shape 4025"/>
        <p:cNvGrpSpPr/>
        <p:nvPr/>
      </p:nvGrpSpPr>
      <p:grpSpPr>
        <a:xfrm>
          <a:off x="0" y="0"/>
          <a:ext cx="0" cy="0"/>
          <a:chOff x="0" y="0"/>
          <a:chExt cx="0" cy="0"/>
        </a:xfrm>
      </p:grpSpPr>
      <p:grpSp>
        <p:nvGrpSpPr>
          <p:cNvPr id="4026" name="Google Shape;4026;p140"/>
          <p:cNvGrpSpPr/>
          <p:nvPr/>
        </p:nvGrpSpPr>
        <p:grpSpPr>
          <a:xfrm>
            <a:off x="548108" y="5520958"/>
            <a:ext cx="11097768" cy="1139952"/>
            <a:chOff x="542544" y="5047488"/>
            <a:chExt cx="11097768" cy="1139952"/>
          </a:xfrm>
        </p:grpSpPr>
        <p:pic>
          <p:nvPicPr>
            <p:cNvPr id="4027" name="Google Shape;4027;p140"/>
            <p:cNvPicPr preferRelativeResize="0"/>
            <p:nvPr/>
          </p:nvPicPr>
          <p:blipFill rotWithShape="1">
            <a:blip r:embed="rId3">
              <a:alphaModFix/>
            </a:blip>
            <a:srcRect b="0" l="0" r="0" t="0"/>
            <a:stretch/>
          </p:blipFill>
          <p:spPr>
            <a:xfrm>
              <a:off x="542544" y="5047488"/>
              <a:ext cx="11097768" cy="1139952"/>
            </a:xfrm>
            <a:prstGeom prst="rect">
              <a:avLst/>
            </a:prstGeom>
            <a:noFill/>
            <a:ln>
              <a:noFill/>
            </a:ln>
          </p:spPr>
        </p:pic>
        <p:sp>
          <p:nvSpPr>
            <p:cNvPr id="4028" name="Google Shape;4028;p140"/>
            <p:cNvSpPr/>
            <p:nvPr/>
          </p:nvSpPr>
          <p:spPr>
            <a:xfrm>
              <a:off x="607078" y="5074325"/>
              <a:ext cx="10968990" cy="1010919"/>
            </a:xfrm>
            <a:custGeom>
              <a:rect b="b" l="l" r="r" t="t"/>
              <a:pathLst>
                <a:path extrusionOk="0" h="1010920" w="10968990">
                  <a:moveTo>
                    <a:pt x="10968887" y="0"/>
                  </a:moveTo>
                  <a:lnTo>
                    <a:pt x="395318" y="0"/>
                  </a:lnTo>
                  <a:lnTo>
                    <a:pt x="349216" y="2659"/>
                  </a:lnTo>
                  <a:lnTo>
                    <a:pt x="304675" y="10440"/>
                  </a:lnTo>
                  <a:lnTo>
                    <a:pt x="261994" y="23046"/>
                  </a:lnTo>
                  <a:lnTo>
                    <a:pt x="221467" y="40180"/>
                  </a:lnTo>
                  <a:lnTo>
                    <a:pt x="183393" y="61546"/>
                  </a:lnTo>
                  <a:lnTo>
                    <a:pt x="148067" y="86847"/>
                  </a:lnTo>
                  <a:lnTo>
                    <a:pt x="115786" y="115786"/>
                  </a:lnTo>
                  <a:lnTo>
                    <a:pt x="86847" y="148067"/>
                  </a:lnTo>
                  <a:lnTo>
                    <a:pt x="61546" y="183393"/>
                  </a:lnTo>
                  <a:lnTo>
                    <a:pt x="40180" y="221468"/>
                  </a:lnTo>
                  <a:lnTo>
                    <a:pt x="23046" y="261995"/>
                  </a:lnTo>
                  <a:lnTo>
                    <a:pt x="10440" y="304677"/>
                  </a:lnTo>
                  <a:lnTo>
                    <a:pt x="2659" y="349217"/>
                  </a:lnTo>
                  <a:lnTo>
                    <a:pt x="0" y="395320"/>
                  </a:lnTo>
                  <a:lnTo>
                    <a:pt x="0" y="1010617"/>
                  </a:lnTo>
                  <a:lnTo>
                    <a:pt x="10573568" y="1010617"/>
                  </a:lnTo>
                  <a:lnTo>
                    <a:pt x="10619670" y="1007957"/>
                  </a:lnTo>
                  <a:lnTo>
                    <a:pt x="10664210" y="1000176"/>
                  </a:lnTo>
                  <a:lnTo>
                    <a:pt x="10706892" y="987570"/>
                  </a:lnTo>
                  <a:lnTo>
                    <a:pt x="10747419" y="970436"/>
                  </a:lnTo>
                  <a:lnTo>
                    <a:pt x="10785493" y="949070"/>
                  </a:lnTo>
                  <a:lnTo>
                    <a:pt x="10820819" y="923770"/>
                  </a:lnTo>
                  <a:lnTo>
                    <a:pt x="10853100" y="894830"/>
                  </a:lnTo>
                  <a:lnTo>
                    <a:pt x="10882039" y="862550"/>
                  </a:lnTo>
                  <a:lnTo>
                    <a:pt x="10907340" y="827223"/>
                  </a:lnTo>
                  <a:lnTo>
                    <a:pt x="10928706" y="789149"/>
                  </a:lnTo>
                  <a:lnTo>
                    <a:pt x="10945840" y="748622"/>
                  </a:lnTo>
                  <a:lnTo>
                    <a:pt x="10958446" y="705941"/>
                  </a:lnTo>
                  <a:lnTo>
                    <a:pt x="10966227" y="661400"/>
                  </a:lnTo>
                  <a:lnTo>
                    <a:pt x="10968887" y="615297"/>
                  </a:lnTo>
                  <a:lnTo>
                    <a:pt x="1096888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4029" name="Google Shape;4029;p140"/>
            <p:cNvPicPr preferRelativeResize="0"/>
            <p:nvPr/>
          </p:nvPicPr>
          <p:blipFill rotWithShape="1">
            <a:blip r:embed="rId4">
              <a:alphaModFix/>
            </a:blip>
            <a:srcRect b="0" l="0" r="0" t="0"/>
            <a:stretch/>
          </p:blipFill>
          <p:spPr>
            <a:xfrm>
              <a:off x="654703" y="5273836"/>
              <a:ext cx="678796" cy="703937"/>
            </a:xfrm>
            <a:prstGeom prst="rect">
              <a:avLst/>
            </a:prstGeom>
            <a:noFill/>
            <a:ln>
              <a:noFill/>
            </a:ln>
          </p:spPr>
        </p:pic>
      </p:grpSp>
      <p:pic>
        <p:nvPicPr>
          <p:cNvPr id="4030" name="Google Shape;4030;p140"/>
          <p:cNvPicPr preferRelativeResize="0"/>
          <p:nvPr/>
        </p:nvPicPr>
        <p:blipFill rotWithShape="1">
          <a:blip r:embed="rId5">
            <a:alphaModFix/>
          </a:blip>
          <a:srcRect b="0" l="0" r="0" t="0"/>
          <a:stretch/>
        </p:blipFill>
        <p:spPr>
          <a:xfrm>
            <a:off x="2971800" y="3906938"/>
            <a:ext cx="5626239" cy="1958764"/>
          </a:xfrm>
          <a:prstGeom prst="rect">
            <a:avLst/>
          </a:prstGeom>
          <a:noFill/>
          <a:ln>
            <a:noFill/>
          </a:ln>
          <a:effectLst>
            <a:outerShdw blurRad="50800" rotWithShape="0" algn="tl" dir="2700000" dist="38100">
              <a:srgbClr val="000000">
                <a:alpha val="40000"/>
              </a:srgbClr>
            </a:outerShdw>
          </a:effectLst>
        </p:spPr>
      </p:pic>
      <p:sp>
        <p:nvSpPr>
          <p:cNvPr id="4031" name="Google Shape;4031;p140"/>
          <p:cNvSpPr txBox="1"/>
          <p:nvPr/>
        </p:nvSpPr>
        <p:spPr>
          <a:xfrm>
            <a:off x="2000106" y="2272145"/>
            <a:ext cx="8763010" cy="443711"/>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800"/>
              <a:buFont typeface="Calibri"/>
              <a:buNone/>
            </a:pPr>
            <a:r>
              <a:rPr b="0" i="0" lang="en-US" sz="2800" u="none" cap="none" strike="noStrike">
                <a:solidFill>
                  <a:srgbClr val="262626"/>
                </a:solidFill>
                <a:latin typeface="Calibri"/>
                <a:ea typeface="Calibri"/>
                <a:cs typeface="Calibri"/>
                <a:sym typeface="Calibri"/>
              </a:rPr>
              <a:t>=</a:t>
            </a:r>
            <a:r>
              <a:rPr b="1" i="0" lang="en-US" sz="2800" u="none" cap="none" strike="noStrike">
                <a:solidFill>
                  <a:srgbClr val="E6AF00"/>
                </a:solidFill>
                <a:latin typeface="Calibri"/>
                <a:ea typeface="Calibri"/>
                <a:cs typeface="Calibri"/>
                <a:sym typeface="Calibri"/>
              </a:rPr>
              <a:t>ALLSELECTED</a:t>
            </a:r>
            <a:r>
              <a:rPr b="0" i="0" lang="en-US" sz="2800" u="none" cap="none" strike="noStrike">
                <a:solidFill>
                  <a:srgbClr val="262626"/>
                </a:solidFill>
                <a:latin typeface="Calibri"/>
                <a:ea typeface="Calibri"/>
                <a:cs typeface="Calibri"/>
                <a:sym typeface="Calibri"/>
              </a:rPr>
              <a:t>(</a:t>
            </a:r>
            <a:r>
              <a:rPr b="0" i="0" lang="en-US" sz="2800" u="none" cap="none" strike="noStrike">
                <a:solidFill>
                  <a:srgbClr val="ED7D31"/>
                </a:solidFill>
                <a:latin typeface="Calibri"/>
                <a:ea typeface="Calibri"/>
                <a:cs typeface="Calibri"/>
                <a:sym typeface="Calibri"/>
              </a:rPr>
              <a:t>Table </a:t>
            </a:r>
            <a:r>
              <a:rPr b="0" i="1" lang="en-US" sz="2800" u="none" cap="none" strike="noStrike">
                <a:solidFill>
                  <a:srgbClr val="A6A6A6"/>
                </a:solidFill>
                <a:latin typeface="Calibri"/>
                <a:ea typeface="Calibri"/>
                <a:cs typeface="Calibri"/>
                <a:sym typeface="Calibri"/>
              </a:rPr>
              <a:t>or </a:t>
            </a:r>
            <a:r>
              <a:rPr b="0" i="0" lang="en-US" sz="2800" u="none" cap="none" strike="noStrike">
                <a:solidFill>
                  <a:srgbClr val="2E75B6"/>
                </a:solidFill>
                <a:latin typeface="Calibri"/>
                <a:ea typeface="Calibri"/>
                <a:cs typeface="Calibri"/>
                <a:sym typeface="Calibri"/>
              </a:rPr>
              <a:t>Column</a:t>
            </a:r>
            <a:r>
              <a:rPr b="0" i="0" lang="en-US" sz="2800" u="none" cap="none" strike="noStrike">
                <a:solidFill>
                  <a:srgbClr val="262626"/>
                </a:solidFill>
                <a:latin typeface="Calibri"/>
                <a:ea typeface="Calibri"/>
                <a:cs typeface="Calibri"/>
                <a:sym typeface="Calibri"/>
              </a:rPr>
              <a:t>, </a:t>
            </a:r>
            <a:r>
              <a:rPr b="0" i="1" lang="en-US" sz="2800" u="none" cap="none" strike="noStrike">
                <a:solidFill>
                  <a:srgbClr val="A6A6A6"/>
                </a:solidFill>
                <a:latin typeface="Calibri"/>
                <a:ea typeface="Calibri"/>
                <a:cs typeface="Calibri"/>
                <a:sym typeface="Calibri"/>
              </a:rPr>
              <a:t>[Column2], [Column3],…</a:t>
            </a:r>
            <a:r>
              <a:rPr b="0" i="0" lang="en-US" sz="2800" u="none" cap="none" strike="noStrike">
                <a:solidFill>
                  <a:srgbClr val="262626"/>
                </a:solidFill>
                <a:latin typeface="Calibri"/>
                <a:ea typeface="Calibri"/>
                <a:cs typeface="Calibri"/>
                <a:sym typeface="Calibri"/>
              </a:rPr>
              <a:t>)</a:t>
            </a:r>
            <a:endParaRPr b="0" i="0" sz="2800" u="none" cap="none" strike="noStrike">
              <a:solidFill>
                <a:srgbClr val="000000"/>
              </a:solidFill>
              <a:latin typeface="Calibri"/>
              <a:ea typeface="Calibri"/>
              <a:cs typeface="Calibri"/>
              <a:sym typeface="Calibri"/>
            </a:endParaRPr>
          </a:p>
        </p:txBody>
      </p:sp>
      <p:pic>
        <p:nvPicPr>
          <p:cNvPr id="4032" name="Google Shape;4032;p140"/>
          <p:cNvPicPr preferRelativeResize="0"/>
          <p:nvPr/>
        </p:nvPicPr>
        <p:blipFill rotWithShape="1">
          <a:blip r:embed="rId6">
            <a:alphaModFix/>
          </a:blip>
          <a:srcRect b="0" l="0" r="0" t="0"/>
          <a:stretch/>
        </p:blipFill>
        <p:spPr>
          <a:xfrm>
            <a:off x="381000" y="1274063"/>
            <a:ext cx="1685543" cy="557784"/>
          </a:xfrm>
          <a:prstGeom prst="rect">
            <a:avLst/>
          </a:prstGeom>
          <a:noFill/>
          <a:ln>
            <a:noFill/>
          </a:ln>
        </p:spPr>
      </p:pic>
      <p:sp>
        <p:nvSpPr>
          <p:cNvPr id="4033" name="Google Shape;4033;p140"/>
          <p:cNvSpPr txBox="1"/>
          <p:nvPr/>
        </p:nvSpPr>
        <p:spPr>
          <a:xfrm>
            <a:off x="457200" y="1359915"/>
            <a:ext cx="1606294" cy="35137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ALLSELECTED</a:t>
            </a:r>
            <a:endParaRPr b="0" i="0" sz="2200" u="none" cap="none" strike="noStrike">
              <a:solidFill>
                <a:srgbClr val="000000"/>
              </a:solidFill>
              <a:latin typeface="Calibri"/>
              <a:ea typeface="Calibri"/>
              <a:cs typeface="Calibri"/>
              <a:sym typeface="Calibri"/>
            </a:endParaRPr>
          </a:p>
        </p:txBody>
      </p:sp>
      <p:sp>
        <p:nvSpPr>
          <p:cNvPr id="4034" name="Google Shape;4034;p140"/>
          <p:cNvSpPr txBox="1"/>
          <p:nvPr/>
        </p:nvSpPr>
        <p:spPr>
          <a:xfrm>
            <a:off x="5147325" y="2968706"/>
            <a:ext cx="2119630" cy="220253"/>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Clr>
                <a:srgbClr val="262626"/>
              </a:buClr>
              <a:buSzPts val="1400"/>
              <a:buFont typeface="Calibri"/>
              <a:buNone/>
            </a:pPr>
            <a:r>
              <a:rPr b="0" i="0" lang="en-US" sz="1400" u="none" cap="none" strike="noStrike">
                <a:solidFill>
                  <a:srgbClr val="262626"/>
                </a:solidFill>
                <a:latin typeface="Calibri"/>
                <a:ea typeface="Calibri"/>
                <a:cs typeface="Calibri"/>
                <a:sym typeface="Calibri"/>
              </a:rPr>
              <a:t>Exactly same like ALL function</a:t>
            </a:r>
            <a:endParaRPr b="0" i="0" sz="1150" u="none" cap="none" strike="noStrike">
              <a:solidFill>
                <a:srgbClr val="000000"/>
              </a:solidFill>
              <a:latin typeface="Calibri"/>
              <a:ea typeface="Calibri"/>
              <a:cs typeface="Calibri"/>
              <a:sym typeface="Calibri"/>
            </a:endParaRPr>
          </a:p>
        </p:txBody>
      </p:sp>
      <p:pic>
        <p:nvPicPr>
          <p:cNvPr id="4035" name="Google Shape;4035;p140"/>
          <p:cNvPicPr preferRelativeResize="0"/>
          <p:nvPr/>
        </p:nvPicPr>
        <p:blipFill rotWithShape="1">
          <a:blip r:embed="rId7">
            <a:alphaModFix/>
          </a:blip>
          <a:srcRect b="0" l="0" r="0" t="0"/>
          <a:stretch/>
        </p:blipFill>
        <p:spPr>
          <a:xfrm>
            <a:off x="2148839" y="1274063"/>
            <a:ext cx="9427464" cy="557784"/>
          </a:xfrm>
          <a:prstGeom prst="rect">
            <a:avLst/>
          </a:prstGeom>
          <a:noFill/>
          <a:ln>
            <a:noFill/>
          </a:ln>
        </p:spPr>
      </p:pic>
      <p:sp>
        <p:nvSpPr>
          <p:cNvPr id="4036" name="Google Shape;4036;p140"/>
          <p:cNvSpPr txBox="1"/>
          <p:nvPr/>
        </p:nvSpPr>
        <p:spPr>
          <a:xfrm>
            <a:off x="2467736" y="1254429"/>
            <a:ext cx="8789670" cy="56682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404040"/>
              </a:buClr>
              <a:buSzPts val="1800"/>
              <a:buFont typeface="Calibri"/>
              <a:buNone/>
            </a:pPr>
            <a:r>
              <a:rPr b="0" i="0" lang="en-US" sz="1800" u="none" cap="none" strike="noStrike">
                <a:solidFill>
                  <a:srgbClr val="404040"/>
                </a:solidFill>
                <a:latin typeface="Calibri"/>
                <a:ea typeface="Calibri"/>
                <a:cs typeface="Calibri"/>
                <a:sym typeface="Calibri"/>
              </a:rPr>
              <a:t>Removes context filters from columns and rows in the current query, while retaining all other context filters or explicit filters.</a:t>
            </a:r>
            <a:endParaRPr b="0" i="0" sz="1800" u="none" cap="none" strike="noStrike">
              <a:solidFill>
                <a:srgbClr val="000000"/>
              </a:solidFill>
              <a:latin typeface="Calibri"/>
              <a:ea typeface="Calibri"/>
              <a:cs typeface="Calibri"/>
              <a:sym typeface="Calibri"/>
            </a:endParaRPr>
          </a:p>
        </p:txBody>
      </p:sp>
      <p:sp>
        <p:nvSpPr>
          <p:cNvPr id="4037" name="Google Shape;4037;p140"/>
          <p:cNvSpPr txBox="1"/>
          <p:nvPr/>
        </p:nvSpPr>
        <p:spPr>
          <a:xfrm>
            <a:off x="1403597" y="5808805"/>
            <a:ext cx="9566910" cy="564257"/>
          </a:xfrm>
          <a:prstGeom prst="rect">
            <a:avLst/>
          </a:prstGeom>
          <a:noFill/>
          <a:ln>
            <a:noFill/>
          </a:ln>
        </p:spPr>
        <p:txBody>
          <a:bodyPr anchorCtr="0" anchor="t" bIns="0" lIns="0" spcFirstLastPara="1" rIns="0" wrap="square" tIns="12700">
            <a:spAutoFit/>
          </a:bodyPr>
          <a:lstStyle/>
          <a:p>
            <a:pPr indent="0" lvl="0" marL="12700" marR="0" rtl="0" algn="l">
              <a:lnSpc>
                <a:spcPct val="117499"/>
              </a:lnSpc>
              <a:spcBef>
                <a:spcPts val="0"/>
              </a:spcBef>
              <a:spcAft>
                <a:spcPts val="0"/>
              </a:spcAft>
              <a:buClr>
                <a:srgbClr val="FFC000"/>
              </a:buClr>
              <a:buSzPts val="2000"/>
              <a:buFont typeface="Calibri"/>
              <a:buNone/>
            </a:pPr>
            <a:r>
              <a:rPr b="1" i="0" lang="en-US" sz="2000" u="none" cap="none" strike="noStrike">
                <a:solidFill>
                  <a:srgbClr val="FFC000"/>
                </a:solidFill>
                <a:latin typeface="Calibri"/>
                <a:ea typeface="Calibri"/>
                <a:cs typeface="Calibri"/>
                <a:sym typeface="Calibri"/>
              </a:rPr>
              <a:t>PRO TIP:</a:t>
            </a:r>
            <a:endParaRPr b="0" i="0" sz="2000" u="none" cap="none" strike="noStrike">
              <a:solidFill>
                <a:srgbClr val="000000"/>
              </a:solidFill>
              <a:latin typeface="Calibri"/>
              <a:ea typeface="Calibri"/>
              <a:cs typeface="Calibri"/>
              <a:sym typeface="Calibri"/>
            </a:endParaRPr>
          </a:p>
          <a:p>
            <a:pPr indent="0" lvl="0" marL="31115" marR="5080" rtl="0" algn="l">
              <a:lnSpc>
                <a:spcPct val="118750"/>
              </a:lnSpc>
              <a:spcBef>
                <a:spcPts val="25"/>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This function can be used to obtain visual totals in queries</a:t>
            </a:r>
            <a:endParaRPr b="0" i="0" sz="1600" u="none" cap="none" strike="noStrike">
              <a:solidFill>
                <a:srgbClr val="000000"/>
              </a:solidFill>
              <a:latin typeface="Calibri"/>
              <a:ea typeface="Calibri"/>
              <a:cs typeface="Calibri"/>
              <a:sym typeface="Calibri"/>
            </a:endParaRPr>
          </a:p>
        </p:txBody>
      </p:sp>
      <p:sp>
        <p:nvSpPr>
          <p:cNvPr id="4038" name="Google Shape;4038;p140"/>
          <p:cNvSpPr txBox="1"/>
          <p:nvPr>
            <p:ph type="title"/>
          </p:nvPr>
        </p:nvSpPr>
        <p:spPr>
          <a:xfrm>
            <a:off x="4390353" y="305753"/>
            <a:ext cx="2279039" cy="505267"/>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ALLSELECTED</a:t>
            </a:r>
            <a:endParaRPr/>
          </a:p>
        </p:txBody>
      </p:sp>
      <p:pic>
        <p:nvPicPr>
          <p:cNvPr id="4039" name="Google Shape;4039;p140"/>
          <p:cNvPicPr preferRelativeResize="0"/>
          <p:nvPr/>
        </p:nvPicPr>
        <p:blipFill rotWithShape="1">
          <a:blip r:embed="rId8">
            <a:alphaModFix/>
          </a:blip>
          <a:srcRect b="0" l="0" r="0" t="0"/>
          <a:stretch/>
        </p:blipFill>
        <p:spPr>
          <a:xfrm>
            <a:off x="0" y="806332"/>
            <a:ext cx="12192000" cy="45720"/>
          </a:xfrm>
          <a:prstGeom prst="rect">
            <a:avLst/>
          </a:prstGeom>
          <a:noFill/>
          <a:ln>
            <a:noFill/>
          </a:ln>
        </p:spPr>
      </p:pic>
      <p:sp>
        <p:nvSpPr>
          <p:cNvPr id="4040" name="Google Shape;4040;p140"/>
          <p:cNvSpPr/>
          <p:nvPr/>
        </p:nvSpPr>
        <p:spPr>
          <a:xfrm>
            <a:off x="4114800" y="2808713"/>
            <a:ext cx="5946140" cy="154135"/>
          </a:xfrm>
          <a:custGeom>
            <a:rect b="b" l="l" r="r" t="t"/>
            <a:pathLst>
              <a:path extrusionOk="0" h="196850" w="3533140">
                <a:moveTo>
                  <a:pt x="3532715" y="0"/>
                </a:moveTo>
                <a:lnTo>
                  <a:pt x="3521780" y="38231"/>
                </a:lnTo>
                <a:lnTo>
                  <a:pt x="3491961" y="69452"/>
                </a:lnTo>
                <a:lnTo>
                  <a:pt x="3447733" y="90501"/>
                </a:lnTo>
                <a:lnTo>
                  <a:pt x="3393573" y="98220"/>
                </a:lnTo>
                <a:lnTo>
                  <a:pt x="1289889" y="98220"/>
                </a:lnTo>
                <a:lnTo>
                  <a:pt x="1235728" y="105939"/>
                </a:lnTo>
                <a:lnTo>
                  <a:pt x="1191501" y="126988"/>
                </a:lnTo>
                <a:lnTo>
                  <a:pt x="1161682" y="158209"/>
                </a:lnTo>
                <a:lnTo>
                  <a:pt x="1150748" y="196440"/>
                </a:lnTo>
                <a:lnTo>
                  <a:pt x="1139813" y="158209"/>
                </a:lnTo>
                <a:lnTo>
                  <a:pt x="1109994" y="126988"/>
                </a:lnTo>
                <a:lnTo>
                  <a:pt x="1065766" y="105939"/>
                </a:lnTo>
                <a:lnTo>
                  <a:pt x="1011607" y="98220"/>
                </a:lnTo>
                <a:lnTo>
                  <a:pt x="139141" y="98220"/>
                </a:lnTo>
                <a:lnTo>
                  <a:pt x="84981" y="90501"/>
                </a:lnTo>
                <a:lnTo>
                  <a:pt x="40753" y="69452"/>
                </a:lnTo>
                <a:lnTo>
                  <a:pt x="10934" y="38231"/>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4041" name="Google Shape;4041;p140"/>
          <p:cNvGrpSpPr/>
          <p:nvPr/>
        </p:nvGrpSpPr>
        <p:grpSpPr>
          <a:xfrm>
            <a:off x="11458578" y="174170"/>
            <a:ext cx="548640" cy="548640"/>
            <a:chOff x="11458578" y="174170"/>
            <a:chExt cx="548640" cy="548640"/>
          </a:xfrm>
        </p:grpSpPr>
        <p:sp>
          <p:nvSpPr>
            <p:cNvPr id="4042" name="Google Shape;4042;p140"/>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43" name="Google Shape;4043;p140"/>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4044" name="Google Shape;4044;p140"/>
            <p:cNvPicPr preferRelativeResize="0"/>
            <p:nvPr/>
          </p:nvPicPr>
          <p:blipFill rotWithShape="1">
            <a:blip r:embed="rId9">
              <a:alphaModFix/>
            </a:blip>
            <a:srcRect b="0" l="0" r="0" t="0"/>
            <a:stretch/>
          </p:blipFill>
          <p:spPr>
            <a:xfrm>
              <a:off x="11536680" y="252984"/>
              <a:ext cx="387096" cy="387096"/>
            </a:xfrm>
            <a:prstGeom prst="rect">
              <a:avLst/>
            </a:prstGeom>
            <a:noFill/>
            <a:ln>
              <a:noFill/>
            </a:ln>
          </p:spPr>
        </p:pic>
      </p:grpSp>
      <p:sp>
        <p:nvSpPr>
          <p:cNvPr id="4045" name="Google Shape;4045;p140"/>
          <p:cNvSpPr txBox="1"/>
          <p:nvPr/>
        </p:nvSpPr>
        <p:spPr>
          <a:xfrm>
            <a:off x="607078" y="3319464"/>
            <a:ext cx="9566910" cy="500137"/>
          </a:xfrm>
          <a:prstGeom prst="rect">
            <a:avLst/>
          </a:prstGeom>
          <a:noFill/>
          <a:ln>
            <a:noFill/>
          </a:ln>
        </p:spPr>
        <p:txBody>
          <a:bodyPr anchorCtr="0" anchor="t" bIns="0" lIns="0" spcFirstLastPara="1" rIns="0" wrap="square" tIns="12700">
            <a:spAutoFit/>
          </a:bodyPr>
          <a:lstStyle/>
          <a:p>
            <a:pPr indent="0" lvl="0" marL="31115" marR="508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Unlike ALL function (which removes all the filters), </a:t>
            </a:r>
            <a:r>
              <a:rPr b="1" i="0" lang="en-US" sz="1600" u="none" cap="none" strike="noStrike">
                <a:solidFill>
                  <a:srgbClr val="000000"/>
                </a:solidFill>
                <a:latin typeface="Calibri"/>
                <a:ea typeface="Calibri"/>
                <a:cs typeface="Calibri"/>
                <a:sym typeface="Calibri"/>
              </a:rPr>
              <a:t>ALLSELECTED function only removes context filter </a:t>
            </a:r>
            <a:r>
              <a:rPr b="0" i="0" lang="en-US" sz="1600" u="none" cap="none" strike="noStrike">
                <a:solidFill>
                  <a:srgbClr val="000000"/>
                </a:solidFill>
                <a:latin typeface="Calibri"/>
                <a:ea typeface="Calibri"/>
                <a:cs typeface="Calibri"/>
                <a:sym typeface="Calibri"/>
              </a:rPr>
              <a:t>which was provided in the DAX query. It keeps other context filters and explicit filters.</a:t>
            </a:r>
            <a:endParaRPr b="0" i="0" sz="1600" u="none" cap="none" strike="noStrike">
              <a:solidFill>
                <a:srgbClr val="000000"/>
              </a:solidFill>
              <a:latin typeface="Calibri"/>
              <a:ea typeface="Calibri"/>
              <a:cs typeface="Calibri"/>
              <a:sym typeface="Calibri"/>
            </a:endParaRPr>
          </a:p>
        </p:txBody>
      </p:sp>
      <p:sp>
        <p:nvSpPr>
          <p:cNvPr id="4046" name="Google Shape;4046;p140"/>
          <p:cNvSpPr/>
          <p:nvPr/>
        </p:nvSpPr>
        <p:spPr>
          <a:xfrm>
            <a:off x="5683260" y="4921883"/>
            <a:ext cx="770890" cy="274955"/>
          </a:xfrm>
          <a:custGeom>
            <a:rect b="b" l="l" r="r" t="t"/>
            <a:pathLst>
              <a:path extrusionOk="0" h="274954" w="770889">
                <a:moveTo>
                  <a:pt x="770419" y="0"/>
                </a:moveTo>
                <a:lnTo>
                  <a:pt x="0" y="0"/>
                </a:lnTo>
                <a:lnTo>
                  <a:pt x="0" y="274726"/>
                </a:lnTo>
                <a:lnTo>
                  <a:pt x="770419" y="274726"/>
                </a:lnTo>
                <a:lnTo>
                  <a:pt x="770419"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47" name="Google Shape;4047;p140"/>
          <p:cNvSpPr/>
          <p:nvPr/>
        </p:nvSpPr>
        <p:spPr>
          <a:xfrm>
            <a:off x="8073257" y="4249265"/>
            <a:ext cx="512461" cy="947573"/>
          </a:xfrm>
          <a:custGeom>
            <a:rect b="b" l="l" r="r" t="t"/>
            <a:pathLst>
              <a:path extrusionOk="0" h="274954" w="770889">
                <a:moveTo>
                  <a:pt x="770419" y="0"/>
                </a:moveTo>
                <a:lnTo>
                  <a:pt x="0" y="0"/>
                </a:lnTo>
                <a:lnTo>
                  <a:pt x="0" y="274726"/>
                </a:lnTo>
                <a:lnTo>
                  <a:pt x="770419" y="274726"/>
                </a:lnTo>
                <a:lnTo>
                  <a:pt x="770419"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48" name="Google Shape;4048;p140"/>
          <p:cNvSpPr/>
          <p:nvPr/>
        </p:nvSpPr>
        <p:spPr>
          <a:xfrm>
            <a:off x="8585414" y="4115619"/>
            <a:ext cx="730311" cy="456565"/>
          </a:xfrm>
          <a:custGeom>
            <a:rect b="b" l="l" r="r" t="t"/>
            <a:pathLst>
              <a:path extrusionOk="0" h="456564" w="1661159">
                <a:moveTo>
                  <a:pt x="1583853" y="25365"/>
                </a:moveTo>
                <a:lnTo>
                  <a:pt x="1144614" y="50731"/>
                </a:lnTo>
                <a:lnTo>
                  <a:pt x="1073752" y="55844"/>
                </a:lnTo>
                <a:lnTo>
                  <a:pt x="955693" y="65431"/>
                </a:lnTo>
                <a:lnTo>
                  <a:pt x="905758" y="69871"/>
                </a:lnTo>
                <a:lnTo>
                  <a:pt x="830764" y="77361"/>
                </a:lnTo>
                <a:lnTo>
                  <a:pt x="758550" y="85519"/>
                </a:lnTo>
                <a:lnTo>
                  <a:pt x="689392" y="94411"/>
                </a:lnTo>
                <a:lnTo>
                  <a:pt x="623564" y="104109"/>
                </a:lnTo>
                <a:lnTo>
                  <a:pt x="561338" y="114681"/>
                </a:lnTo>
                <a:lnTo>
                  <a:pt x="502982" y="126200"/>
                </a:lnTo>
                <a:lnTo>
                  <a:pt x="448764" y="138743"/>
                </a:lnTo>
                <a:lnTo>
                  <a:pt x="398882" y="152358"/>
                </a:lnTo>
                <a:lnTo>
                  <a:pt x="353171" y="167004"/>
                </a:lnTo>
                <a:lnTo>
                  <a:pt x="311359" y="182619"/>
                </a:lnTo>
                <a:lnTo>
                  <a:pt x="273171" y="199141"/>
                </a:lnTo>
                <a:lnTo>
                  <a:pt x="238337" y="216507"/>
                </a:lnTo>
                <a:lnTo>
                  <a:pt x="177659" y="253496"/>
                </a:lnTo>
                <a:lnTo>
                  <a:pt x="127208" y="292995"/>
                </a:lnTo>
                <a:lnTo>
                  <a:pt x="84856" y="334340"/>
                </a:lnTo>
                <a:lnTo>
                  <a:pt x="31757" y="398250"/>
                </a:lnTo>
                <a:lnTo>
                  <a:pt x="0" y="441224"/>
                </a:lnTo>
                <a:lnTo>
                  <a:pt x="20427" y="456320"/>
                </a:lnTo>
                <a:lnTo>
                  <a:pt x="51745" y="413940"/>
                </a:lnTo>
                <a:lnTo>
                  <a:pt x="85190" y="372196"/>
                </a:lnTo>
                <a:lnTo>
                  <a:pt x="85591" y="371695"/>
                </a:lnTo>
                <a:lnTo>
                  <a:pt x="103273" y="351852"/>
                </a:lnTo>
                <a:lnTo>
                  <a:pt x="122699" y="331872"/>
                </a:lnTo>
                <a:lnTo>
                  <a:pt x="123135" y="331425"/>
                </a:lnTo>
                <a:lnTo>
                  <a:pt x="143745" y="312302"/>
                </a:lnTo>
                <a:lnTo>
                  <a:pt x="144240" y="311842"/>
                </a:lnTo>
                <a:lnTo>
                  <a:pt x="166705" y="293186"/>
                </a:lnTo>
                <a:lnTo>
                  <a:pt x="167247" y="292735"/>
                </a:lnTo>
                <a:lnTo>
                  <a:pt x="191874" y="274574"/>
                </a:lnTo>
                <a:lnTo>
                  <a:pt x="192449" y="274149"/>
                </a:lnTo>
                <a:lnTo>
                  <a:pt x="219550" y="256518"/>
                </a:lnTo>
                <a:lnTo>
                  <a:pt x="220143" y="256133"/>
                </a:lnTo>
                <a:lnTo>
                  <a:pt x="250031" y="239078"/>
                </a:lnTo>
                <a:lnTo>
                  <a:pt x="250625" y="238739"/>
                </a:lnTo>
                <a:lnTo>
                  <a:pt x="283614" y="222317"/>
                </a:lnTo>
                <a:lnTo>
                  <a:pt x="284195" y="222027"/>
                </a:lnTo>
                <a:lnTo>
                  <a:pt x="320590" y="206301"/>
                </a:lnTo>
                <a:lnTo>
                  <a:pt x="321148" y="206059"/>
                </a:lnTo>
                <a:lnTo>
                  <a:pt x="361250" y="191101"/>
                </a:lnTo>
                <a:lnTo>
                  <a:pt x="361777" y="190904"/>
                </a:lnTo>
                <a:lnTo>
                  <a:pt x="405878" y="176789"/>
                </a:lnTo>
                <a:lnTo>
                  <a:pt x="454767" y="163433"/>
                </a:lnTo>
                <a:lnTo>
                  <a:pt x="508133" y="151080"/>
                </a:lnTo>
                <a:lnTo>
                  <a:pt x="565783" y="139694"/>
                </a:lnTo>
                <a:lnTo>
                  <a:pt x="627424" y="129217"/>
                </a:lnTo>
                <a:lnTo>
                  <a:pt x="692762" y="119589"/>
                </a:lnTo>
                <a:lnTo>
                  <a:pt x="761509" y="110747"/>
                </a:lnTo>
                <a:lnTo>
                  <a:pt x="833379" y="102627"/>
                </a:lnTo>
                <a:lnTo>
                  <a:pt x="908084" y="95165"/>
                </a:lnTo>
                <a:lnTo>
                  <a:pt x="985338" y="88295"/>
                </a:lnTo>
                <a:lnTo>
                  <a:pt x="1064862" y="81952"/>
                </a:lnTo>
                <a:lnTo>
                  <a:pt x="1146370" y="76071"/>
                </a:lnTo>
                <a:lnTo>
                  <a:pt x="1229577" y="70585"/>
                </a:lnTo>
                <a:lnTo>
                  <a:pt x="1314184" y="65431"/>
                </a:lnTo>
                <a:lnTo>
                  <a:pt x="1486578" y="55844"/>
                </a:lnTo>
                <a:lnTo>
                  <a:pt x="1585168" y="50731"/>
                </a:lnTo>
                <a:lnTo>
                  <a:pt x="1583853" y="25365"/>
                </a:lnTo>
                <a:close/>
              </a:path>
              <a:path extrusionOk="0" h="456564" w="1661159">
                <a:moveTo>
                  <a:pt x="85386" y="371951"/>
                </a:moveTo>
                <a:lnTo>
                  <a:pt x="85168" y="372196"/>
                </a:lnTo>
                <a:lnTo>
                  <a:pt x="85386" y="371951"/>
                </a:lnTo>
                <a:close/>
              </a:path>
              <a:path extrusionOk="0" h="456564" w="1661159">
                <a:moveTo>
                  <a:pt x="85614" y="371695"/>
                </a:moveTo>
                <a:lnTo>
                  <a:pt x="85386" y="371951"/>
                </a:lnTo>
                <a:lnTo>
                  <a:pt x="85614" y="371695"/>
                </a:lnTo>
                <a:close/>
              </a:path>
              <a:path extrusionOk="0" h="456564" w="1661159">
                <a:moveTo>
                  <a:pt x="122911" y="331654"/>
                </a:moveTo>
                <a:lnTo>
                  <a:pt x="122676" y="331872"/>
                </a:lnTo>
                <a:lnTo>
                  <a:pt x="122911" y="331654"/>
                </a:lnTo>
                <a:close/>
              </a:path>
              <a:path extrusionOk="0" h="456564" w="1661159">
                <a:moveTo>
                  <a:pt x="123159" y="331425"/>
                </a:moveTo>
                <a:lnTo>
                  <a:pt x="122911" y="331654"/>
                </a:lnTo>
                <a:lnTo>
                  <a:pt x="123159" y="331425"/>
                </a:lnTo>
                <a:close/>
              </a:path>
              <a:path extrusionOk="0" h="456564" w="1661159">
                <a:moveTo>
                  <a:pt x="143984" y="312080"/>
                </a:moveTo>
                <a:lnTo>
                  <a:pt x="143717" y="312302"/>
                </a:lnTo>
                <a:lnTo>
                  <a:pt x="143984" y="312080"/>
                </a:lnTo>
                <a:close/>
              </a:path>
              <a:path extrusionOk="0" h="456564" w="1661159">
                <a:moveTo>
                  <a:pt x="144270" y="311842"/>
                </a:moveTo>
                <a:lnTo>
                  <a:pt x="143984" y="312080"/>
                </a:lnTo>
                <a:lnTo>
                  <a:pt x="144270" y="311842"/>
                </a:lnTo>
                <a:close/>
              </a:path>
              <a:path extrusionOk="0" h="456564" w="1661159">
                <a:moveTo>
                  <a:pt x="166965" y="292970"/>
                </a:moveTo>
                <a:lnTo>
                  <a:pt x="166672" y="293186"/>
                </a:lnTo>
                <a:lnTo>
                  <a:pt x="166965" y="292970"/>
                </a:lnTo>
                <a:close/>
              </a:path>
              <a:path extrusionOk="0" h="456564" w="1661159">
                <a:moveTo>
                  <a:pt x="167283" y="292735"/>
                </a:moveTo>
                <a:lnTo>
                  <a:pt x="166965" y="292970"/>
                </a:lnTo>
                <a:lnTo>
                  <a:pt x="167283" y="292735"/>
                </a:lnTo>
                <a:close/>
              </a:path>
              <a:path extrusionOk="0" h="456564" w="1661159">
                <a:moveTo>
                  <a:pt x="192149" y="274371"/>
                </a:moveTo>
                <a:lnTo>
                  <a:pt x="191837" y="274574"/>
                </a:lnTo>
                <a:lnTo>
                  <a:pt x="192149" y="274371"/>
                </a:lnTo>
                <a:close/>
              </a:path>
              <a:path extrusionOk="0" h="456564" w="1661159">
                <a:moveTo>
                  <a:pt x="192489" y="274149"/>
                </a:moveTo>
                <a:lnTo>
                  <a:pt x="192149" y="274371"/>
                </a:lnTo>
                <a:lnTo>
                  <a:pt x="192489" y="274149"/>
                </a:lnTo>
                <a:close/>
              </a:path>
              <a:path extrusionOk="0" h="456564" w="1661159">
                <a:moveTo>
                  <a:pt x="219838" y="256331"/>
                </a:moveTo>
                <a:lnTo>
                  <a:pt x="219510" y="256518"/>
                </a:lnTo>
                <a:lnTo>
                  <a:pt x="219838" y="256331"/>
                </a:lnTo>
                <a:close/>
              </a:path>
              <a:path extrusionOk="0" h="456564" w="1661159">
                <a:moveTo>
                  <a:pt x="220185" y="256133"/>
                </a:moveTo>
                <a:lnTo>
                  <a:pt x="219838" y="256331"/>
                </a:lnTo>
                <a:lnTo>
                  <a:pt x="220185" y="256133"/>
                </a:lnTo>
                <a:close/>
              </a:path>
              <a:path extrusionOk="0" h="456564" w="1661159">
                <a:moveTo>
                  <a:pt x="250314" y="238917"/>
                </a:moveTo>
                <a:lnTo>
                  <a:pt x="249990" y="239078"/>
                </a:lnTo>
                <a:lnTo>
                  <a:pt x="250314" y="238917"/>
                </a:lnTo>
                <a:close/>
              </a:path>
              <a:path extrusionOk="0" h="456564" w="1661159">
                <a:moveTo>
                  <a:pt x="250671" y="238739"/>
                </a:moveTo>
                <a:lnTo>
                  <a:pt x="250314" y="238917"/>
                </a:lnTo>
                <a:lnTo>
                  <a:pt x="250671" y="238739"/>
                </a:lnTo>
                <a:close/>
              </a:path>
              <a:path extrusionOk="0" h="456564" w="1661159">
                <a:moveTo>
                  <a:pt x="283883" y="222182"/>
                </a:moveTo>
                <a:lnTo>
                  <a:pt x="283573" y="222317"/>
                </a:lnTo>
                <a:lnTo>
                  <a:pt x="283883" y="222182"/>
                </a:lnTo>
                <a:close/>
              </a:path>
              <a:path extrusionOk="0" h="456564" w="1661159">
                <a:moveTo>
                  <a:pt x="284243" y="222027"/>
                </a:moveTo>
                <a:lnTo>
                  <a:pt x="283883" y="222182"/>
                </a:lnTo>
                <a:lnTo>
                  <a:pt x="284243" y="222027"/>
                </a:lnTo>
                <a:close/>
              </a:path>
              <a:path extrusionOk="0" h="456564" w="1661159">
                <a:moveTo>
                  <a:pt x="320849" y="206189"/>
                </a:moveTo>
                <a:lnTo>
                  <a:pt x="320549" y="206301"/>
                </a:lnTo>
                <a:lnTo>
                  <a:pt x="320849" y="206189"/>
                </a:lnTo>
                <a:close/>
              </a:path>
              <a:path extrusionOk="0" h="456564" w="1661159">
                <a:moveTo>
                  <a:pt x="321196" y="206059"/>
                </a:moveTo>
                <a:lnTo>
                  <a:pt x="320849" y="206189"/>
                </a:lnTo>
                <a:lnTo>
                  <a:pt x="321196" y="206059"/>
                </a:lnTo>
                <a:close/>
              </a:path>
              <a:path extrusionOk="0" h="456564" w="1661159">
                <a:moveTo>
                  <a:pt x="361502" y="191007"/>
                </a:moveTo>
                <a:lnTo>
                  <a:pt x="361208" y="191101"/>
                </a:lnTo>
                <a:lnTo>
                  <a:pt x="361502" y="191007"/>
                </a:lnTo>
                <a:close/>
              </a:path>
              <a:path extrusionOk="0" h="456564" w="1661159">
                <a:moveTo>
                  <a:pt x="361822" y="190904"/>
                </a:moveTo>
                <a:lnTo>
                  <a:pt x="361502" y="191007"/>
                </a:lnTo>
                <a:lnTo>
                  <a:pt x="361822" y="190904"/>
                </a:lnTo>
                <a:close/>
              </a:path>
              <a:path extrusionOk="0" h="456564" w="1661159">
                <a:moveTo>
                  <a:pt x="1639102" y="24708"/>
                </a:moveTo>
                <a:lnTo>
                  <a:pt x="1596536" y="24708"/>
                </a:lnTo>
                <a:lnTo>
                  <a:pt x="1597851" y="50074"/>
                </a:lnTo>
                <a:lnTo>
                  <a:pt x="1585168" y="50731"/>
                </a:lnTo>
                <a:lnTo>
                  <a:pt x="1586484" y="76097"/>
                </a:lnTo>
                <a:lnTo>
                  <a:pt x="1660608" y="34102"/>
                </a:lnTo>
                <a:lnTo>
                  <a:pt x="1639102" y="24708"/>
                </a:lnTo>
                <a:close/>
              </a:path>
              <a:path extrusionOk="0" h="456564" w="1661159">
                <a:moveTo>
                  <a:pt x="1596536" y="24708"/>
                </a:moveTo>
                <a:lnTo>
                  <a:pt x="1583853" y="25365"/>
                </a:lnTo>
                <a:lnTo>
                  <a:pt x="1585168" y="50731"/>
                </a:lnTo>
                <a:lnTo>
                  <a:pt x="1597851" y="50074"/>
                </a:lnTo>
                <a:lnTo>
                  <a:pt x="1596536" y="24708"/>
                </a:lnTo>
                <a:close/>
              </a:path>
              <a:path extrusionOk="0" h="456564" w="1661159">
                <a:moveTo>
                  <a:pt x="1582538" y="0"/>
                </a:moveTo>
                <a:lnTo>
                  <a:pt x="1583853" y="25365"/>
                </a:lnTo>
                <a:lnTo>
                  <a:pt x="1596536" y="24708"/>
                </a:lnTo>
                <a:lnTo>
                  <a:pt x="1639102" y="24708"/>
                </a:lnTo>
                <a:lnTo>
                  <a:pt x="1582538"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49" name="Google Shape;4049;p140"/>
          <p:cNvSpPr txBox="1"/>
          <p:nvPr/>
        </p:nvSpPr>
        <p:spPr>
          <a:xfrm>
            <a:off x="9393706" y="4053877"/>
            <a:ext cx="2738820" cy="655500"/>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Clr>
                <a:srgbClr val="262626"/>
              </a:buClr>
              <a:buSzPts val="1400"/>
              <a:buFont typeface="Calibri"/>
              <a:buNone/>
            </a:pPr>
            <a:r>
              <a:rPr b="0" i="0" lang="en-US" sz="1400" u="none" cap="none" strike="noStrike">
                <a:solidFill>
                  <a:srgbClr val="262626"/>
                </a:solidFill>
                <a:latin typeface="Calibri"/>
                <a:ea typeface="Calibri"/>
                <a:cs typeface="Calibri"/>
                <a:sym typeface="Calibri"/>
              </a:rPr>
              <a:t>Removing CategoryName filter (Context/Implicit) but not Country filter (explicit)</a:t>
            </a:r>
            <a:endParaRPr b="0" i="0" sz="1200" u="none" cap="none" strike="noStrike">
              <a:solidFill>
                <a:srgbClr val="000000"/>
              </a:solidFill>
              <a:latin typeface="Calibri"/>
              <a:ea typeface="Calibri"/>
              <a:cs typeface="Calibri"/>
              <a:sym typeface="Calibri"/>
            </a:endParaRPr>
          </a:p>
        </p:txBody>
      </p:sp>
      <p:sp>
        <p:nvSpPr>
          <p:cNvPr id="4050" name="Google Shape;4050;p140"/>
          <p:cNvSpPr/>
          <p:nvPr/>
        </p:nvSpPr>
        <p:spPr>
          <a:xfrm>
            <a:off x="6132920" y="5256804"/>
            <a:ext cx="2286000" cy="103904"/>
          </a:xfrm>
          <a:custGeom>
            <a:rect b="b" l="l" r="r" t="t"/>
            <a:pathLst>
              <a:path extrusionOk="0" h="196850" w="3533140">
                <a:moveTo>
                  <a:pt x="3532715" y="0"/>
                </a:moveTo>
                <a:lnTo>
                  <a:pt x="3521780" y="38231"/>
                </a:lnTo>
                <a:lnTo>
                  <a:pt x="3491961" y="69452"/>
                </a:lnTo>
                <a:lnTo>
                  <a:pt x="3447733" y="90501"/>
                </a:lnTo>
                <a:lnTo>
                  <a:pt x="3393573" y="98220"/>
                </a:lnTo>
                <a:lnTo>
                  <a:pt x="1289889" y="98220"/>
                </a:lnTo>
                <a:lnTo>
                  <a:pt x="1235728" y="105939"/>
                </a:lnTo>
                <a:lnTo>
                  <a:pt x="1191501" y="126988"/>
                </a:lnTo>
                <a:lnTo>
                  <a:pt x="1161682" y="158209"/>
                </a:lnTo>
                <a:lnTo>
                  <a:pt x="1150748" y="196440"/>
                </a:lnTo>
                <a:lnTo>
                  <a:pt x="1139813" y="158209"/>
                </a:lnTo>
                <a:lnTo>
                  <a:pt x="1109994" y="126988"/>
                </a:lnTo>
                <a:lnTo>
                  <a:pt x="1065766" y="105939"/>
                </a:lnTo>
                <a:lnTo>
                  <a:pt x="1011607" y="98220"/>
                </a:lnTo>
                <a:lnTo>
                  <a:pt x="139141" y="98220"/>
                </a:lnTo>
                <a:lnTo>
                  <a:pt x="84981" y="90501"/>
                </a:lnTo>
                <a:lnTo>
                  <a:pt x="40753" y="69452"/>
                </a:lnTo>
                <a:lnTo>
                  <a:pt x="10934" y="38231"/>
                </a:lnTo>
                <a:lnTo>
                  <a:pt x="0" y="0"/>
                </a:lnTo>
              </a:path>
            </a:pathLst>
          </a:custGeom>
          <a:noFill/>
          <a:ln cap="flat" cmpd="sng" w="28575">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FFC000"/>
              </a:solidFill>
              <a:highlight>
                <a:srgbClr val="FFFF00"/>
              </a:highlight>
              <a:latin typeface="Calibri"/>
              <a:ea typeface="Calibri"/>
              <a:cs typeface="Calibri"/>
              <a:sym typeface="Calibri"/>
            </a:endParaRPr>
          </a:p>
        </p:txBody>
      </p:sp>
      <p:sp>
        <p:nvSpPr>
          <p:cNvPr id="4051" name="Google Shape;4051;p140"/>
          <p:cNvSpPr txBox="1"/>
          <p:nvPr/>
        </p:nvSpPr>
        <p:spPr>
          <a:xfrm>
            <a:off x="6454150" y="5428433"/>
            <a:ext cx="1012526" cy="220253"/>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Clr>
                <a:srgbClr val="262626"/>
              </a:buClr>
              <a:buSzPts val="1400"/>
              <a:buFont typeface="Calibri"/>
              <a:buNone/>
            </a:pPr>
            <a:r>
              <a:rPr b="0" i="0" lang="en-US" sz="1400" u="none" cap="none" strike="noStrike">
                <a:solidFill>
                  <a:srgbClr val="262626"/>
                </a:solidFill>
                <a:latin typeface="Calibri"/>
                <a:ea typeface="Calibri"/>
                <a:cs typeface="Calibri"/>
                <a:sym typeface="Calibri"/>
              </a:rPr>
              <a:t>Same values</a:t>
            </a:r>
            <a:endParaRPr b="0" i="0" sz="1150" u="none" cap="none" strike="noStrike">
              <a:solidFill>
                <a:srgbClr val="000000"/>
              </a:solidFill>
              <a:latin typeface="Calibri"/>
              <a:ea typeface="Calibri"/>
              <a:cs typeface="Calibri"/>
              <a:sym typeface="Calibri"/>
            </a:endParaRPr>
          </a:p>
        </p:txBody>
      </p:sp>
      <p:pic>
        <p:nvPicPr>
          <p:cNvPr id="4052" name="Google Shape;4052;p140"/>
          <p:cNvPicPr preferRelativeResize="0"/>
          <p:nvPr/>
        </p:nvPicPr>
        <p:blipFill rotWithShape="1">
          <a:blip r:embed="rId10">
            <a:alphaModFix/>
          </a:blip>
          <a:srcRect b="0" l="0" r="0" t="0"/>
          <a:stretch/>
        </p:blipFill>
        <p:spPr>
          <a:xfrm>
            <a:off x="712839" y="4111077"/>
            <a:ext cx="1746805" cy="1238770"/>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6" name="Shape 4056"/>
        <p:cNvGrpSpPr/>
        <p:nvPr/>
      </p:nvGrpSpPr>
      <p:grpSpPr>
        <a:xfrm>
          <a:off x="0" y="0"/>
          <a:ext cx="0" cy="0"/>
          <a:chOff x="0" y="0"/>
          <a:chExt cx="0" cy="0"/>
        </a:xfrm>
      </p:grpSpPr>
      <p:pic>
        <p:nvPicPr>
          <p:cNvPr id="4057" name="Google Shape;4057;p141"/>
          <p:cNvPicPr preferRelativeResize="0"/>
          <p:nvPr/>
        </p:nvPicPr>
        <p:blipFill rotWithShape="1">
          <a:blip r:embed="rId3">
            <a:alphaModFix/>
          </a:blip>
          <a:srcRect b="0" l="0" r="0" t="0"/>
          <a:stretch/>
        </p:blipFill>
        <p:spPr>
          <a:xfrm>
            <a:off x="3631128" y="3962400"/>
            <a:ext cx="4748642" cy="1950044"/>
          </a:xfrm>
          <a:prstGeom prst="rect">
            <a:avLst/>
          </a:prstGeom>
          <a:noFill/>
          <a:ln>
            <a:noFill/>
          </a:ln>
          <a:effectLst>
            <a:outerShdw blurRad="50800" rotWithShape="0" algn="tl" dir="2700000" dist="38100">
              <a:srgbClr val="000000">
                <a:alpha val="40000"/>
              </a:srgbClr>
            </a:outerShdw>
          </a:effectLst>
        </p:spPr>
      </p:pic>
      <p:sp>
        <p:nvSpPr>
          <p:cNvPr id="4058" name="Google Shape;4058;p141"/>
          <p:cNvSpPr txBox="1"/>
          <p:nvPr/>
        </p:nvSpPr>
        <p:spPr>
          <a:xfrm>
            <a:off x="1905000" y="2381229"/>
            <a:ext cx="8763010" cy="443711"/>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800"/>
              <a:buFont typeface="Calibri"/>
              <a:buNone/>
            </a:pPr>
            <a:r>
              <a:rPr b="0" i="0" lang="en-US" sz="2800" u="none" cap="none" strike="noStrike">
                <a:solidFill>
                  <a:srgbClr val="262626"/>
                </a:solidFill>
                <a:latin typeface="Calibri"/>
                <a:ea typeface="Calibri"/>
                <a:cs typeface="Calibri"/>
                <a:sym typeface="Calibri"/>
              </a:rPr>
              <a:t>=</a:t>
            </a:r>
            <a:r>
              <a:rPr b="1" i="0" lang="en-US" sz="2800" u="none" cap="none" strike="noStrike">
                <a:solidFill>
                  <a:srgbClr val="E6AF00"/>
                </a:solidFill>
                <a:latin typeface="Calibri"/>
                <a:ea typeface="Calibri"/>
                <a:cs typeface="Calibri"/>
                <a:sym typeface="Calibri"/>
              </a:rPr>
              <a:t>ALLEXCEPT</a:t>
            </a:r>
            <a:r>
              <a:rPr b="0" i="0" lang="en-US" sz="2800" u="none" cap="none" strike="noStrike">
                <a:solidFill>
                  <a:srgbClr val="262626"/>
                </a:solidFill>
                <a:latin typeface="Calibri"/>
                <a:ea typeface="Calibri"/>
                <a:cs typeface="Calibri"/>
                <a:sym typeface="Calibri"/>
              </a:rPr>
              <a:t>(</a:t>
            </a:r>
            <a:r>
              <a:rPr b="0" i="0" lang="en-US" sz="2800" u="none" cap="none" strike="noStrike">
                <a:solidFill>
                  <a:srgbClr val="ED7D31"/>
                </a:solidFill>
                <a:latin typeface="Calibri"/>
                <a:ea typeface="Calibri"/>
                <a:cs typeface="Calibri"/>
                <a:sym typeface="Calibri"/>
              </a:rPr>
              <a:t>Table</a:t>
            </a:r>
            <a:r>
              <a:rPr lang="en-US" sz="2800">
                <a:solidFill>
                  <a:schemeClr val="dk1"/>
                </a:solidFill>
                <a:latin typeface="Calibri"/>
                <a:ea typeface="Calibri"/>
                <a:cs typeface="Calibri"/>
                <a:sym typeface="Calibri"/>
              </a:rPr>
              <a:t>,</a:t>
            </a:r>
            <a:r>
              <a:rPr lang="en-US" sz="2800">
                <a:solidFill>
                  <a:srgbClr val="ED7D31"/>
                </a:solidFill>
                <a:latin typeface="Calibri"/>
                <a:ea typeface="Calibri"/>
                <a:cs typeface="Calibri"/>
                <a:sym typeface="Calibri"/>
              </a:rPr>
              <a:t> </a:t>
            </a:r>
            <a:r>
              <a:rPr b="0" i="0" lang="en-US" sz="2800" u="none" cap="none" strike="noStrike">
                <a:solidFill>
                  <a:srgbClr val="2E75B6"/>
                </a:solidFill>
                <a:latin typeface="Calibri"/>
                <a:ea typeface="Calibri"/>
                <a:cs typeface="Calibri"/>
                <a:sym typeface="Calibri"/>
              </a:rPr>
              <a:t>Column1</a:t>
            </a:r>
            <a:r>
              <a:rPr b="0" i="0" lang="en-US" sz="2800" u="none" cap="none" strike="noStrike">
                <a:solidFill>
                  <a:srgbClr val="262626"/>
                </a:solidFill>
                <a:latin typeface="Calibri"/>
                <a:ea typeface="Calibri"/>
                <a:cs typeface="Calibri"/>
                <a:sym typeface="Calibri"/>
              </a:rPr>
              <a:t>, </a:t>
            </a:r>
            <a:r>
              <a:rPr b="0" i="1" lang="en-US" sz="2800" u="none" cap="none" strike="noStrike">
                <a:solidFill>
                  <a:srgbClr val="A6A6A6"/>
                </a:solidFill>
                <a:latin typeface="Calibri"/>
                <a:ea typeface="Calibri"/>
                <a:cs typeface="Calibri"/>
                <a:sym typeface="Calibri"/>
              </a:rPr>
              <a:t>[Column2], [Column3],…</a:t>
            </a:r>
            <a:r>
              <a:rPr b="0" i="0" lang="en-US" sz="2800" u="none" cap="none" strike="noStrike">
                <a:solidFill>
                  <a:srgbClr val="262626"/>
                </a:solidFill>
                <a:latin typeface="Calibri"/>
                <a:ea typeface="Calibri"/>
                <a:cs typeface="Calibri"/>
                <a:sym typeface="Calibri"/>
              </a:rPr>
              <a:t>)</a:t>
            </a:r>
            <a:endParaRPr b="0" i="0" sz="2800" u="none" cap="none" strike="noStrike">
              <a:solidFill>
                <a:srgbClr val="000000"/>
              </a:solidFill>
              <a:latin typeface="Calibri"/>
              <a:ea typeface="Calibri"/>
              <a:cs typeface="Calibri"/>
              <a:sym typeface="Calibri"/>
            </a:endParaRPr>
          </a:p>
        </p:txBody>
      </p:sp>
      <p:pic>
        <p:nvPicPr>
          <p:cNvPr id="4059" name="Google Shape;4059;p141"/>
          <p:cNvPicPr preferRelativeResize="0"/>
          <p:nvPr/>
        </p:nvPicPr>
        <p:blipFill rotWithShape="1">
          <a:blip r:embed="rId4">
            <a:alphaModFix/>
          </a:blip>
          <a:srcRect b="0" l="0" r="0" t="0"/>
          <a:stretch/>
        </p:blipFill>
        <p:spPr>
          <a:xfrm>
            <a:off x="381000" y="1274063"/>
            <a:ext cx="1685543" cy="557784"/>
          </a:xfrm>
          <a:prstGeom prst="rect">
            <a:avLst/>
          </a:prstGeom>
          <a:noFill/>
          <a:ln>
            <a:noFill/>
          </a:ln>
        </p:spPr>
      </p:pic>
      <p:sp>
        <p:nvSpPr>
          <p:cNvPr id="4060" name="Google Shape;4060;p141"/>
          <p:cNvSpPr txBox="1"/>
          <p:nvPr/>
        </p:nvSpPr>
        <p:spPr>
          <a:xfrm>
            <a:off x="533400" y="1359915"/>
            <a:ext cx="1371600" cy="35137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ALLEXCEPT</a:t>
            </a:r>
            <a:endParaRPr b="0" i="0" sz="2200" u="none" cap="none" strike="noStrike">
              <a:solidFill>
                <a:srgbClr val="000000"/>
              </a:solidFill>
              <a:latin typeface="Calibri"/>
              <a:ea typeface="Calibri"/>
              <a:cs typeface="Calibri"/>
              <a:sym typeface="Calibri"/>
            </a:endParaRPr>
          </a:p>
        </p:txBody>
      </p:sp>
      <p:pic>
        <p:nvPicPr>
          <p:cNvPr id="4061" name="Google Shape;4061;p141"/>
          <p:cNvPicPr preferRelativeResize="0"/>
          <p:nvPr/>
        </p:nvPicPr>
        <p:blipFill rotWithShape="1">
          <a:blip r:embed="rId5">
            <a:alphaModFix/>
          </a:blip>
          <a:srcRect b="0" l="0" r="0" t="0"/>
          <a:stretch/>
        </p:blipFill>
        <p:spPr>
          <a:xfrm>
            <a:off x="2148839" y="1274063"/>
            <a:ext cx="9427464" cy="557784"/>
          </a:xfrm>
          <a:prstGeom prst="rect">
            <a:avLst/>
          </a:prstGeom>
          <a:noFill/>
          <a:ln>
            <a:noFill/>
          </a:ln>
        </p:spPr>
      </p:pic>
      <p:sp>
        <p:nvSpPr>
          <p:cNvPr id="4062" name="Google Shape;4062;p141"/>
          <p:cNvSpPr txBox="1"/>
          <p:nvPr/>
        </p:nvSpPr>
        <p:spPr>
          <a:xfrm>
            <a:off x="2467736" y="1254429"/>
            <a:ext cx="8789670" cy="56682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404040"/>
              </a:buClr>
              <a:buSzPts val="1800"/>
              <a:buFont typeface="Calibri"/>
              <a:buNone/>
            </a:pPr>
            <a:r>
              <a:rPr b="0" i="0" lang="en-US" sz="1800" u="none" cap="none" strike="noStrike">
                <a:solidFill>
                  <a:srgbClr val="404040"/>
                </a:solidFill>
                <a:latin typeface="Calibri"/>
                <a:ea typeface="Calibri"/>
                <a:cs typeface="Calibri"/>
                <a:sym typeface="Calibri"/>
              </a:rPr>
              <a:t>Removes all context filters in the table except filters that have been applied to the specified columns.</a:t>
            </a:r>
            <a:endParaRPr b="0" i="0" sz="1800" u="none" cap="none" strike="noStrike">
              <a:solidFill>
                <a:srgbClr val="000000"/>
              </a:solidFill>
              <a:latin typeface="Calibri"/>
              <a:ea typeface="Calibri"/>
              <a:cs typeface="Calibri"/>
              <a:sym typeface="Calibri"/>
            </a:endParaRPr>
          </a:p>
        </p:txBody>
      </p:sp>
      <p:sp>
        <p:nvSpPr>
          <p:cNvPr id="4063" name="Google Shape;4063;p141"/>
          <p:cNvSpPr txBox="1"/>
          <p:nvPr>
            <p:ph type="title"/>
          </p:nvPr>
        </p:nvSpPr>
        <p:spPr>
          <a:xfrm>
            <a:off x="4390353" y="305753"/>
            <a:ext cx="2279039" cy="505267"/>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ALLEXCEPT</a:t>
            </a:r>
            <a:endParaRPr/>
          </a:p>
        </p:txBody>
      </p:sp>
      <p:pic>
        <p:nvPicPr>
          <p:cNvPr id="4064" name="Google Shape;4064;p141"/>
          <p:cNvPicPr preferRelativeResize="0"/>
          <p:nvPr/>
        </p:nvPicPr>
        <p:blipFill rotWithShape="1">
          <a:blip r:embed="rId6">
            <a:alphaModFix/>
          </a:blip>
          <a:srcRect b="0" l="0" r="0" t="0"/>
          <a:stretch/>
        </p:blipFill>
        <p:spPr>
          <a:xfrm>
            <a:off x="0" y="806332"/>
            <a:ext cx="12192000" cy="45720"/>
          </a:xfrm>
          <a:prstGeom prst="rect">
            <a:avLst/>
          </a:prstGeom>
          <a:noFill/>
          <a:ln>
            <a:noFill/>
          </a:ln>
        </p:spPr>
      </p:pic>
      <p:grpSp>
        <p:nvGrpSpPr>
          <p:cNvPr id="4065" name="Google Shape;4065;p141"/>
          <p:cNvGrpSpPr/>
          <p:nvPr/>
        </p:nvGrpSpPr>
        <p:grpSpPr>
          <a:xfrm>
            <a:off x="11458578" y="174170"/>
            <a:ext cx="548640" cy="548640"/>
            <a:chOff x="11458578" y="174170"/>
            <a:chExt cx="548640" cy="548640"/>
          </a:xfrm>
        </p:grpSpPr>
        <p:sp>
          <p:nvSpPr>
            <p:cNvPr id="4066" name="Google Shape;4066;p141"/>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67" name="Google Shape;4067;p141"/>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4068" name="Google Shape;4068;p141"/>
            <p:cNvPicPr preferRelativeResize="0"/>
            <p:nvPr/>
          </p:nvPicPr>
          <p:blipFill rotWithShape="1">
            <a:blip r:embed="rId7">
              <a:alphaModFix/>
            </a:blip>
            <a:srcRect b="0" l="0" r="0" t="0"/>
            <a:stretch/>
          </p:blipFill>
          <p:spPr>
            <a:xfrm>
              <a:off x="11536680" y="252984"/>
              <a:ext cx="387096" cy="387096"/>
            </a:xfrm>
            <a:prstGeom prst="rect">
              <a:avLst/>
            </a:prstGeom>
            <a:noFill/>
            <a:ln>
              <a:noFill/>
            </a:ln>
          </p:spPr>
        </p:pic>
      </p:grpSp>
      <p:sp>
        <p:nvSpPr>
          <p:cNvPr id="4069" name="Google Shape;4069;p141"/>
          <p:cNvSpPr txBox="1"/>
          <p:nvPr/>
        </p:nvSpPr>
        <p:spPr>
          <a:xfrm>
            <a:off x="607078" y="3319464"/>
            <a:ext cx="9566910" cy="500137"/>
          </a:xfrm>
          <a:prstGeom prst="rect">
            <a:avLst/>
          </a:prstGeom>
          <a:noFill/>
          <a:ln>
            <a:noFill/>
          </a:ln>
        </p:spPr>
        <p:txBody>
          <a:bodyPr anchorCtr="0" anchor="t" bIns="0" lIns="0" spcFirstLastPara="1" rIns="0" wrap="square" tIns="12700">
            <a:spAutoFit/>
          </a:bodyPr>
          <a:lstStyle/>
          <a:p>
            <a:pPr indent="0" lvl="0" marL="31115" marR="508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Unlike ALL function (which removes all the filters), </a:t>
            </a:r>
            <a:r>
              <a:rPr b="1" i="0" lang="en-US" sz="1600" u="none" cap="none" strike="noStrike">
                <a:solidFill>
                  <a:srgbClr val="000000"/>
                </a:solidFill>
                <a:latin typeface="Calibri"/>
                <a:ea typeface="Calibri"/>
                <a:cs typeface="Calibri"/>
                <a:sym typeface="Calibri"/>
              </a:rPr>
              <a:t>ALLEXCEPT removes all the filters except the filter which was provided</a:t>
            </a:r>
            <a:r>
              <a:rPr b="0" i="0" lang="en-US" sz="1600" u="none" cap="none" strike="noStrike">
                <a:solidFill>
                  <a:srgbClr val="000000"/>
                </a:solidFill>
                <a:latin typeface="Calibri"/>
                <a:ea typeface="Calibri"/>
                <a:cs typeface="Calibri"/>
                <a:sym typeface="Calibri"/>
              </a:rPr>
              <a:t> in the DAX query.</a:t>
            </a:r>
            <a:endParaRPr b="0" i="0" sz="1600" u="none" cap="none" strike="noStrike">
              <a:solidFill>
                <a:srgbClr val="000000"/>
              </a:solidFill>
              <a:latin typeface="Calibri"/>
              <a:ea typeface="Calibri"/>
              <a:cs typeface="Calibri"/>
              <a:sym typeface="Calibri"/>
            </a:endParaRPr>
          </a:p>
        </p:txBody>
      </p:sp>
      <p:sp>
        <p:nvSpPr>
          <p:cNvPr id="4070" name="Google Shape;4070;p141"/>
          <p:cNvSpPr/>
          <p:nvPr/>
        </p:nvSpPr>
        <p:spPr>
          <a:xfrm>
            <a:off x="7696200" y="4290691"/>
            <a:ext cx="618490" cy="814709"/>
          </a:xfrm>
          <a:custGeom>
            <a:rect b="b" l="l" r="r" t="t"/>
            <a:pathLst>
              <a:path extrusionOk="0" h="274954" w="770889">
                <a:moveTo>
                  <a:pt x="770419" y="0"/>
                </a:moveTo>
                <a:lnTo>
                  <a:pt x="0" y="0"/>
                </a:lnTo>
                <a:lnTo>
                  <a:pt x="0" y="274726"/>
                </a:lnTo>
                <a:lnTo>
                  <a:pt x="770419" y="274726"/>
                </a:lnTo>
                <a:lnTo>
                  <a:pt x="770419"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71" name="Google Shape;4071;p141"/>
          <p:cNvSpPr/>
          <p:nvPr/>
        </p:nvSpPr>
        <p:spPr>
          <a:xfrm>
            <a:off x="8314690" y="4224481"/>
            <a:ext cx="730311" cy="456565"/>
          </a:xfrm>
          <a:custGeom>
            <a:rect b="b" l="l" r="r" t="t"/>
            <a:pathLst>
              <a:path extrusionOk="0" h="456564" w="1661159">
                <a:moveTo>
                  <a:pt x="1583853" y="25365"/>
                </a:moveTo>
                <a:lnTo>
                  <a:pt x="1144614" y="50731"/>
                </a:lnTo>
                <a:lnTo>
                  <a:pt x="1073752" y="55844"/>
                </a:lnTo>
                <a:lnTo>
                  <a:pt x="955693" y="65431"/>
                </a:lnTo>
                <a:lnTo>
                  <a:pt x="905758" y="69871"/>
                </a:lnTo>
                <a:lnTo>
                  <a:pt x="830764" y="77361"/>
                </a:lnTo>
                <a:lnTo>
                  <a:pt x="758550" y="85519"/>
                </a:lnTo>
                <a:lnTo>
                  <a:pt x="689392" y="94411"/>
                </a:lnTo>
                <a:lnTo>
                  <a:pt x="623564" y="104109"/>
                </a:lnTo>
                <a:lnTo>
                  <a:pt x="561338" y="114681"/>
                </a:lnTo>
                <a:lnTo>
                  <a:pt x="502982" y="126200"/>
                </a:lnTo>
                <a:lnTo>
                  <a:pt x="448764" y="138743"/>
                </a:lnTo>
                <a:lnTo>
                  <a:pt x="398882" y="152358"/>
                </a:lnTo>
                <a:lnTo>
                  <a:pt x="353171" y="167004"/>
                </a:lnTo>
                <a:lnTo>
                  <a:pt x="311359" y="182619"/>
                </a:lnTo>
                <a:lnTo>
                  <a:pt x="273171" y="199141"/>
                </a:lnTo>
                <a:lnTo>
                  <a:pt x="238337" y="216507"/>
                </a:lnTo>
                <a:lnTo>
                  <a:pt x="177659" y="253496"/>
                </a:lnTo>
                <a:lnTo>
                  <a:pt x="127208" y="292995"/>
                </a:lnTo>
                <a:lnTo>
                  <a:pt x="84856" y="334340"/>
                </a:lnTo>
                <a:lnTo>
                  <a:pt x="31757" y="398250"/>
                </a:lnTo>
                <a:lnTo>
                  <a:pt x="0" y="441224"/>
                </a:lnTo>
                <a:lnTo>
                  <a:pt x="20427" y="456320"/>
                </a:lnTo>
                <a:lnTo>
                  <a:pt x="51745" y="413940"/>
                </a:lnTo>
                <a:lnTo>
                  <a:pt x="85190" y="372196"/>
                </a:lnTo>
                <a:lnTo>
                  <a:pt x="85591" y="371695"/>
                </a:lnTo>
                <a:lnTo>
                  <a:pt x="103273" y="351852"/>
                </a:lnTo>
                <a:lnTo>
                  <a:pt x="122699" y="331872"/>
                </a:lnTo>
                <a:lnTo>
                  <a:pt x="123135" y="331425"/>
                </a:lnTo>
                <a:lnTo>
                  <a:pt x="143745" y="312302"/>
                </a:lnTo>
                <a:lnTo>
                  <a:pt x="144240" y="311842"/>
                </a:lnTo>
                <a:lnTo>
                  <a:pt x="166705" y="293186"/>
                </a:lnTo>
                <a:lnTo>
                  <a:pt x="167247" y="292735"/>
                </a:lnTo>
                <a:lnTo>
                  <a:pt x="191874" y="274574"/>
                </a:lnTo>
                <a:lnTo>
                  <a:pt x="192449" y="274149"/>
                </a:lnTo>
                <a:lnTo>
                  <a:pt x="219550" y="256518"/>
                </a:lnTo>
                <a:lnTo>
                  <a:pt x="220143" y="256133"/>
                </a:lnTo>
                <a:lnTo>
                  <a:pt x="250031" y="239078"/>
                </a:lnTo>
                <a:lnTo>
                  <a:pt x="250625" y="238739"/>
                </a:lnTo>
                <a:lnTo>
                  <a:pt x="283614" y="222317"/>
                </a:lnTo>
                <a:lnTo>
                  <a:pt x="284195" y="222027"/>
                </a:lnTo>
                <a:lnTo>
                  <a:pt x="320590" y="206301"/>
                </a:lnTo>
                <a:lnTo>
                  <a:pt x="321148" y="206059"/>
                </a:lnTo>
                <a:lnTo>
                  <a:pt x="361250" y="191101"/>
                </a:lnTo>
                <a:lnTo>
                  <a:pt x="361777" y="190904"/>
                </a:lnTo>
                <a:lnTo>
                  <a:pt x="405878" y="176789"/>
                </a:lnTo>
                <a:lnTo>
                  <a:pt x="454767" y="163433"/>
                </a:lnTo>
                <a:lnTo>
                  <a:pt x="508133" y="151080"/>
                </a:lnTo>
                <a:lnTo>
                  <a:pt x="565783" y="139694"/>
                </a:lnTo>
                <a:lnTo>
                  <a:pt x="627424" y="129217"/>
                </a:lnTo>
                <a:lnTo>
                  <a:pt x="692762" y="119589"/>
                </a:lnTo>
                <a:lnTo>
                  <a:pt x="761509" y="110747"/>
                </a:lnTo>
                <a:lnTo>
                  <a:pt x="833379" y="102627"/>
                </a:lnTo>
                <a:lnTo>
                  <a:pt x="908084" y="95165"/>
                </a:lnTo>
                <a:lnTo>
                  <a:pt x="985338" y="88295"/>
                </a:lnTo>
                <a:lnTo>
                  <a:pt x="1064862" y="81952"/>
                </a:lnTo>
                <a:lnTo>
                  <a:pt x="1146370" y="76071"/>
                </a:lnTo>
                <a:lnTo>
                  <a:pt x="1229577" y="70585"/>
                </a:lnTo>
                <a:lnTo>
                  <a:pt x="1314184" y="65431"/>
                </a:lnTo>
                <a:lnTo>
                  <a:pt x="1486578" y="55844"/>
                </a:lnTo>
                <a:lnTo>
                  <a:pt x="1585168" y="50731"/>
                </a:lnTo>
                <a:lnTo>
                  <a:pt x="1583853" y="25365"/>
                </a:lnTo>
                <a:close/>
              </a:path>
              <a:path extrusionOk="0" h="456564" w="1661159">
                <a:moveTo>
                  <a:pt x="85386" y="371951"/>
                </a:moveTo>
                <a:lnTo>
                  <a:pt x="85168" y="372196"/>
                </a:lnTo>
                <a:lnTo>
                  <a:pt x="85386" y="371951"/>
                </a:lnTo>
                <a:close/>
              </a:path>
              <a:path extrusionOk="0" h="456564" w="1661159">
                <a:moveTo>
                  <a:pt x="85614" y="371695"/>
                </a:moveTo>
                <a:lnTo>
                  <a:pt x="85386" y="371951"/>
                </a:lnTo>
                <a:lnTo>
                  <a:pt x="85614" y="371695"/>
                </a:lnTo>
                <a:close/>
              </a:path>
              <a:path extrusionOk="0" h="456564" w="1661159">
                <a:moveTo>
                  <a:pt x="122911" y="331654"/>
                </a:moveTo>
                <a:lnTo>
                  <a:pt x="122676" y="331872"/>
                </a:lnTo>
                <a:lnTo>
                  <a:pt x="122911" y="331654"/>
                </a:lnTo>
                <a:close/>
              </a:path>
              <a:path extrusionOk="0" h="456564" w="1661159">
                <a:moveTo>
                  <a:pt x="123159" y="331425"/>
                </a:moveTo>
                <a:lnTo>
                  <a:pt x="122911" y="331654"/>
                </a:lnTo>
                <a:lnTo>
                  <a:pt x="123159" y="331425"/>
                </a:lnTo>
                <a:close/>
              </a:path>
              <a:path extrusionOk="0" h="456564" w="1661159">
                <a:moveTo>
                  <a:pt x="143984" y="312080"/>
                </a:moveTo>
                <a:lnTo>
                  <a:pt x="143717" y="312302"/>
                </a:lnTo>
                <a:lnTo>
                  <a:pt x="143984" y="312080"/>
                </a:lnTo>
                <a:close/>
              </a:path>
              <a:path extrusionOk="0" h="456564" w="1661159">
                <a:moveTo>
                  <a:pt x="144270" y="311842"/>
                </a:moveTo>
                <a:lnTo>
                  <a:pt x="143984" y="312080"/>
                </a:lnTo>
                <a:lnTo>
                  <a:pt x="144270" y="311842"/>
                </a:lnTo>
                <a:close/>
              </a:path>
              <a:path extrusionOk="0" h="456564" w="1661159">
                <a:moveTo>
                  <a:pt x="166965" y="292970"/>
                </a:moveTo>
                <a:lnTo>
                  <a:pt x="166672" y="293186"/>
                </a:lnTo>
                <a:lnTo>
                  <a:pt x="166965" y="292970"/>
                </a:lnTo>
                <a:close/>
              </a:path>
              <a:path extrusionOk="0" h="456564" w="1661159">
                <a:moveTo>
                  <a:pt x="167283" y="292735"/>
                </a:moveTo>
                <a:lnTo>
                  <a:pt x="166965" y="292970"/>
                </a:lnTo>
                <a:lnTo>
                  <a:pt x="167283" y="292735"/>
                </a:lnTo>
                <a:close/>
              </a:path>
              <a:path extrusionOk="0" h="456564" w="1661159">
                <a:moveTo>
                  <a:pt x="192149" y="274371"/>
                </a:moveTo>
                <a:lnTo>
                  <a:pt x="191837" y="274574"/>
                </a:lnTo>
                <a:lnTo>
                  <a:pt x="192149" y="274371"/>
                </a:lnTo>
                <a:close/>
              </a:path>
              <a:path extrusionOk="0" h="456564" w="1661159">
                <a:moveTo>
                  <a:pt x="192489" y="274149"/>
                </a:moveTo>
                <a:lnTo>
                  <a:pt x="192149" y="274371"/>
                </a:lnTo>
                <a:lnTo>
                  <a:pt x="192489" y="274149"/>
                </a:lnTo>
                <a:close/>
              </a:path>
              <a:path extrusionOk="0" h="456564" w="1661159">
                <a:moveTo>
                  <a:pt x="219838" y="256331"/>
                </a:moveTo>
                <a:lnTo>
                  <a:pt x="219510" y="256518"/>
                </a:lnTo>
                <a:lnTo>
                  <a:pt x="219838" y="256331"/>
                </a:lnTo>
                <a:close/>
              </a:path>
              <a:path extrusionOk="0" h="456564" w="1661159">
                <a:moveTo>
                  <a:pt x="220185" y="256133"/>
                </a:moveTo>
                <a:lnTo>
                  <a:pt x="219838" y="256331"/>
                </a:lnTo>
                <a:lnTo>
                  <a:pt x="220185" y="256133"/>
                </a:lnTo>
                <a:close/>
              </a:path>
              <a:path extrusionOk="0" h="456564" w="1661159">
                <a:moveTo>
                  <a:pt x="250314" y="238917"/>
                </a:moveTo>
                <a:lnTo>
                  <a:pt x="249990" y="239078"/>
                </a:lnTo>
                <a:lnTo>
                  <a:pt x="250314" y="238917"/>
                </a:lnTo>
                <a:close/>
              </a:path>
              <a:path extrusionOk="0" h="456564" w="1661159">
                <a:moveTo>
                  <a:pt x="250671" y="238739"/>
                </a:moveTo>
                <a:lnTo>
                  <a:pt x="250314" y="238917"/>
                </a:lnTo>
                <a:lnTo>
                  <a:pt x="250671" y="238739"/>
                </a:lnTo>
                <a:close/>
              </a:path>
              <a:path extrusionOk="0" h="456564" w="1661159">
                <a:moveTo>
                  <a:pt x="283883" y="222182"/>
                </a:moveTo>
                <a:lnTo>
                  <a:pt x="283573" y="222317"/>
                </a:lnTo>
                <a:lnTo>
                  <a:pt x="283883" y="222182"/>
                </a:lnTo>
                <a:close/>
              </a:path>
              <a:path extrusionOk="0" h="456564" w="1661159">
                <a:moveTo>
                  <a:pt x="284243" y="222027"/>
                </a:moveTo>
                <a:lnTo>
                  <a:pt x="283883" y="222182"/>
                </a:lnTo>
                <a:lnTo>
                  <a:pt x="284243" y="222027"/>
                </a:lnTo>
                <a:close/>
              </a:path>
              <a:path extrusionOk="0" h="456564" w="1661159">
                <a:moveTo>
                  <a:pt x="320849" y="206189"/>
                </a:moveTo>
                <a:lnTo>
                  <a:pt x="320549" y="206301"/>
                </a:lnTo>
                <a:lnTo>
                  <a:pt x="320849" y="206189"/>
                </a:lnTo>
                <a:close/>
              </a:path>
              <a:path extrusionOk="0" h="456564" w="1661159">
                <a:moveTo>
                  <a:pt x="321196" y="206059"/>
                </a:moveTo>
                <a:lnTo>
                  <a:pt x="320849" y="206189"/>
                </a:lnTo>
                <a:lnTo>
                  <a:pt x="321196" y="206059"/>
                </a:lnTo>
                <a:close/>
              </a:path>
              <a:path extrusionOk="0" h="456564" w="1661159">
                <a:moveTo>
                  <a:pt x="361502" y="191007"/>
                </a:moveTo>
                <a:lnTo>
                  <a:pt x="361208" y="191101"/>
                </a:lnTo>
                <a:lnTo>
                  <a:pt x="361502" y="191007"/>
                </a:lnTo>
                <a:close/>
              </a:path>
              <a:path extrusionOk="0" h="456564" w="1661159">
                <a:moveTo>
                  <a:pt x="361822" y="190904"/>
                </a:moveTo>
                <a:lnTo>
                  <a:pt x="361502" y="191007"/>
                </a:lnTo>
                <a:lnTo>
                  <a:pt x="361822" y="190904"/>
                </a:lnTo>
                <a:close/>
              </a:path>
              <a:path extrusionOk="0" h="456564" w="1661159">
                <a:moveTo>
                  <a:pt x="1639102" y="24708"/>
                </a:moveTo>
                <a:lnTo>
                  <a:pt x="1596536" y="24708"/>
                </a:lnTo>
                <a:lnTo>
                  <a:pt x="1597851" y="50074"/>
                </a:lnTo>
                <a:lnTo>
                  <a:pt x="1585168" y="50731"/>
                </a:lnTo>
                <a:lnTo>
                  <a:pt x="1586484" y="76097"/>
                </a:lnTo>
                <a:lnTo>
                  <a:pt x="1660608" y="34102"/>
                </a:lnTo>
                <a:lnTo>
                  <a:pt x="1639102" y="24708"/>
                </a:lnTo>
                <a:close/>
              </a:path>
              <a:path extrusionOk="0" h="456564" w="1661159">
                <a:moveTo>
                  <a:pt x="1596536" y="24708"/>
                </a:moveTo>
                <a:lnTo>
                  <a:pt x="1583853" y="25365"/>
                </a:lnTo>
                <a:lnTo>
                  <a:pt x="1585168" y="50731"/>
                </a:lnTo>
                <a:lnTo>
                  <a:pt x="1597851" y="50074"/>
                </a:lnTo>
                <a:lnTo>
                  <a:pt x="1596536" y="24708"/>
                </a:lnTo>
                <a:close/>
              </a:path>
              <a:path extrusionOk="0" h="456564" w="1661159">
                <a:moveTo>
                  <a:pt x="1582538" y="0"/>
                </a:moveTo>
                <a:lnTo>
                  <a:pt x="1583853" y="25365"/>
                </a:lnTo>
                <a:lnTo>
                  <a:pt x="1596536" y="24708"/>
                </a:lnTo>
                <a:lnTo>
                  <a:pt x="1639102" y="24708"/>
                </a:lnTo>
                <a:lnTo>
                  <a:pt x="1582538"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72" name="Google Shape;4072;p141"/>
          <p:cNvSpPr txBox="1"/>
          <p:nvPr/>
        </p:nvSpPr>
        <p:spPr>
          <a:xfrm>
            <a:off x="9067427" y="4106766"/>
            <a:ext cx="2738820" cy="437877"/>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Clr>
                <a:srgbClr val="262626"/>
              </a:buClr>
              <a:buSzPts val="1400"/>
              <a:buFont typeface="Calibri"/>
              <a:buNone/>
            </a:pPr>
            <a:r>
              <a:rPr b="0" i="0" lang="en-US" sz="1400" u="none" cap="none" strike="noStrike">
                <a:solidFill>
                  <a:srgbClr val="262626"/>
                </a:solidFill>
                <a:latin typeface="Calibri"/>
                <a:ea typeface="Calibri"/>
                <a:cs typeface="Calibri"/>
                <a:sym typeface="Calibri"/>
              </a:rPr>
              <a:t>CategoryName filter is kept but Country filter is removed</a:t>
            </a:r>
            <a:endParaRPr b="0" i="0" sz="1200" u="none" cap="none" strike="noStrike">
              <a:solidFill>
                <a:srgbClr val="000000"/>
              </a:solidFill>
              <a:latin typeface="Calibri"/>
              <a:ea typeface="Calibri"/>
              <a:cs typeface="Calibri"/>
              <a:sym typeface="Calibri"/>
            </a:endParaRPr>
          </a:p>
        </p:txBody>
      </p:sp>
      <p:pic>
        <p:nvPicPr>
          <p:cNvPr id="4073" name="Google Shape;4073;p141"/>
          <p:cNvPicPr preferRelativeResize="0"/>
          <p:nvPr/>
        </p:nvPicPr>
        <p:blipFill rotWithShape="1">
          <a:blip r:embed="rId8">
            <a:alphaModFix/>
          </a:blip>
          <a:srcRect b="0" l="623" r="0" t="146"/>
          <a:stretch/>
        </p:blipFill>
        <p:spPr>
          <a:xfrm>
            <a:off x="389965" y="4106766"/>
            <a:ext cx="3075296" cy="1303434"/>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77" name="Shape 4077"/>
        <p:cNvGrpSpPr/>
        <p:nvPr/>
      </p:nvGrpSpPr>
      <p:grpSpPr>
        <a:xfrm>
          <a:off x="0" y="0"/>
          <a:ext cx="0" cy="0"/>
          <a:chOff x="0" y="0"/>
          <a:chExt cx="0" cy="0"/>
        </a:xfrm>
      </p:grpSpPr>
      <p:grpSp>
        <p:nvGrpSpPr>
          <p:cNvPr id="4078" name="Google Shape;4078;p142"/>
          <p:cNvGrpSpPr/>
          <p:nvPr/>
        </p:nvGrpSpPr>
        <p:grpSpPr>
          <a:xfrm>
            <a:off x="545591" y="5324855"/>
            <a:ext cx="11100816" cy="1039368"/>
            <a:chOff x="545591" y="5324855"/>
            <a:chExt cx="11100816" cy="1039368"/>
          </a:xfrm>
        </p:grpSpPr>
        <p:pic>
          <p:nvPicPr>
            <p:cNvPr id="4079" name="Google Shape;4079;p142"/>
            <p:cNvPicPr preferRelativeResize="0"/>
            <p:nvPr/>
          </p:nvPicPr>
          <p:blipFill rotWithShape="1">
            <a:blip r:embed="rId3">
              <a:alphaModFix/>
            </a:blip>
            <a:srcRect b="0" l="0" r="0" t="0"/>
            <a:stretch/>
          </p:blipFill>
          <p:spPr>
            <a:xfrm>
              <a:off x="545591" y="5324855"/>
              <a:ext cx="11100816" cy="1039368"/>
            </a:xfrm>
            <a:prstGeom prst="rect">
              <a:avLst/>
            </a:prstGeom>
            <a:noFill/>
            <a:ln>
              <a:noFill/>
            </a:ln>
          </p:spPr>
        </p:pic>
        <p:sp>
          <p:nvSpPr>
            <p:cNvPr id="4080" name="Google Shape;4080;p142"/>
            <p:cNvSpPr/>
            <p:nvPr/>
          </p:nvSpPr>
          <p:spPr>
            <a:xfrm>
              <a:off x="609673" y="5351521"/>
              <a:ext cx="10972800" cy="910590"/>
            </a:xfrm>
            <a:custGeom>
              <a:rect b="b" l="l" r="r" t="t"/>
              <a:pathLst>
                <a:path extrusionOk="0" h="910589" w="10972800">
                  <a:moveTo>
                    <a:pt x="10972652" y="0"/>
                  </a:moveTo>
                  <a:lnTo>
                    <a:pt x="355987" y="0"/>
                  </a:lnTo>
                  <a:lnTo>
                    <a:pt x="307681" y="3249"/>
                  </a:lnTo>
                  <a:lnTo>
                    <a:pt x="261351" y="12716"/>
                  </a:lnTo>
                  <a:lnTo>
                    <a:pt x="217420" y="27975"/>
                  </a:lnTo>
                  <a:lnTo>
                    <a:pt x="176313" y="48602"/>
                  </a:lnTo>
                  <a:lnTo>
                    <a:pt x="138454" y="74174"/>
                  </a:lnTo>
                  <a:lnTo>
                    <a:pt x="104266" y="104266"/>
                  </a:lnTo>
                  <a:lnTo>
                    <a:pt x="74174" y="138454"/>
                  </a:lnTo>
                  <a:lnTo>
                    <a:pt x="48602" y="176313"/>
                  </a:lnTo>
                  <a:lnTo>
                    <a:pt x="27975" y="217421"/>
                  </a:lnTo>
                  <a:lnTo>
                    <a:pt x="12716" y="261352"/>
                  </a:lnTo>
                  <a:lnTo>
                    <a:pt x="3249" y="307682"/>
                  </a:lnTo>
                  <a:lnTo>
                    <a:pt x="0" y="355987"/>
                  </a:lnTo>
                  <a:lnTo>
                    <a:pt x="0" y="910069"/>
                  </a:lnTo>
                  <a:lnTo>
                    <a:pt x="10616664" y="910069"/>
                  </a:lnTo>
                  <a:lnTo>
                    <a:pt x="10664970" y="906819"/>
                  </a:lnTo>
                  <a:lnTo>
                    <a:pt x="10711300" y="897352"/>
                  </a:lnTo>
                  <a:lnTo>
                    <a:pt x="10755230" y="882093"/>
                  </a:lnTo>
                  <a:lnTo>
                    <a:pt x="10796338" y="861466"/>
                  </a:lnTo>
                  <a:lnTo>
                    <a:pt x="10834197" y="835894"/>
                  </a:lnTo>
                  <a:lnTo>
                    <a:pt x="10868385" y="805802"/>
                  </a:lnTo>
                  <a:lnTo>
                    <a:pt x="10898477" y="771614"/>
                  </a:lnTo>
                  <a:lnTo>
                    <a:pt x="10924049" y="733755"/>
                  </a:lnTo>
                  <a:lnTo>
                    <a:pt x="10944676" y="692647"/>
                  </a:lnTo>
                  <a:lnTo>
                    <a:pt x="10959935" y="648717"/>
                  </a:lnTo>
                  <a:lnTo>
                    <a:pt x="10969402" y="602386"/>
                  </a:lnTo>
                  <a:lnTo>
                    <a:pt x="10972652" y="554081"/>
                  </a:lnTo>
                  <a:lnTo>
                    <a:pt x="1097265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4081" name="Google Shape;4081;p142"/>
            <p:cNvPicPr preferRelativeResize="0"/>
            <p:nvPr/>
          </p:nvPicPr>
          <p:blipFill rotWithShape="1">
            <a:blip r:embed="rId4">
              <a:alphaModFix/>
            </a:blip>
            <a:srcRect b="0" l="0" r="0" t="0"/>
            <a:stretch/>
          </p:blipFill>
          <p:spPr>
            <a:xfrm>
              <a:off x="759033" y="5430649"/>
              <a:ext cx="737603" cy="764923"/>
            </a:xfrm>
            <a:prstGeom prst="rect">
              <a:avLst/>
            </a:prstGeom>
            <a:noFill/>
            <a:ln>
              <a:noFill/>
            </a:ln>
          </p:spPr>
        </p:pic>
      </p:grpSp>
      <p:sp>
        <p:nvSpPr>
          <p:cNvPr id="4082" name="Google Shape;4082;p142"/>
          <p:cNvSpPr txBox="1"/>
          <p:nvPr/>
        </p:nvSpPr>
        <p:spPr>
          <a:xfrm>
            <a:off x="759659" y="3211067"/>
            <a:ext cx="1378585" cy="57848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1400"/>
              <a:buFont typeface="Calibri"/>
              <a:buNone/>
            </a:pPr>
            <a:r>
              <a:rPr b="1" i="0" lang="en-US" sz="1400" u="none" cap="none" strike="noStrike">
                <a:solidFill>
                  <a:srgbClr val="262626"/>
                </a:solidFill>
                <a:latin typeface="Calibri"/>
                <a:ea typeface="Calibri"/>
                <a:cs typeface="Calibri"/>
                <a:sym typeface="Calibri"/>
              </a:rPr>
              <a:t>Table </a:t>
            </a:r>
            <a:r>
              <a:rPr b="0" i="0" lang="en-US" sz="1400" u="none" cap="none" strike="noStrike">
                <a:solidFill>
                  <a:srgbClr val="262626"/>
                </a:solidFill>
                <a:latin typeface="Calibri"/>
                <a:ea typeface="Calibri"/>
                <a:cs typeface="Calibri"/>
                <a:sym typeface="Calibri"/>
              </a:rPr>
              <a:t>to be filtered</a:t>
            </a:r>
            <a:endParaRPr b="0" i="0" sz="1400" u="none" cap="none" strike="noStrike">
              <a:solidFill>
                <a:srgbClr val="000000"/>
              </a:solidFill>
              <a:latin typeface="Calibri"/>
              <a:ea typeface="Calibri"/>
              <a:cs typeface="Calibri"/>
              <a:sym typeface="Calibri"/>
            </a:endParaRPr>
          </a:p>
          <a:p>
            <a:pPr indent="0" lvl="0" marL="12700" marR="0" rtl="0" algn="l">
              <a:lnSpc>
                <a:spcPct val="100000"/>
              </a:lnSpc>
              <a:spcBef>
                <a:spcPts val="1230"/>
              </a:spcBef>
              <a:spcAft>
                <a:spcPts val="0"/>
              </a:spcAft>
              <a:buClr>
                <a:srgbClr val="262626"/>
              </a:buClr>
              <a:buSzPts val="1200"/>
              <a:buFont typeface="Calibri"/>
              <a:buNone/>
            </a:pPr>
            <a:r>
              <a:rPr b="1" i="1" lang="en-US" sz="1200" u="none" cap="none" strike="noStrike">
                <a:solidFill>
                  <a:srgbClr val="262626"/>
                </a:solidFill>
                <a:latin typeface="Calibri"/>
                <a:ea typeface="Calibri"/>
                <a:cs typeface="Calibri"/>
                <a:sym typeface="Calibri"/>
              </a:rPr>
              <a:t>Examples</a:t>
            </a:r>
            <a:r>
              <a:rPr b="0" i="1" lang="en-US" sz="1150" u="none" cap="none" strike="noStrike">
                <a:solidFill>
                  <a:srgbClr val="262626"/>
                </a:solidFill>
                <a:latin typeface="Calibri"/>
                <a:ea typeface="Calibri"/>
                <a:cs typeface="Calibri"/>
                <a:sym typeface="Calibri"/>
              </a:rPr>
              <a:t>:</a:t>
            </a:r>
            <a:endParaRPr b="0" i="0" sz="1150" u="none" cap="none" strike="noStrike">
              <a:solidFill>
                <a:srgbClr val="000000"/>
              </a:solidFill>
              <a:latin typeface="Calibri"/>
              <a:ea typeface="Calibri"/>
              <a:cs typeface="Calibri"/>
              <a:sym typeface="Calibri"/>
            </a:endParaRPr>
          </a:p>
        </p:txBody>
      </p:sp>
      <p:sp>
        <p:nvSpPr>
          <p:cNvPr id="4083" name="Google Shape;4083;p142"/>
          <p:cNvSpPr txBox="1"/>
          <p:nvPr/>
        </p:nvSpPr>
        <p:spPr>
          <a:xfrm>
            <a:off x="1216858" y="3833876"/>
            <a:ext cx="1369060" cy="400685"/>
          </a:xfrm>
          <a:prstGeom prst="rect">
            <a:avLst/>
          </a:prstGeom>
          <a:noFill/>
          <a:ln>
            <a:noFill/>
          </a:ln>
        </p:spPr>
        <p:txBody>
          <a:bodyPr anchorCtr="0" anchor="t" bIns="0" lIns="0" spcFirstLastPara="1" rIns="0" wrap="square" tIns="12700">
            <a:spAutoFit/>
          </a:bodyPr>
          <a:lstStyle/>
          <a:p>
            <a:pPr indent="-285750" lvl="0" marL="298450" marR="0" rtl="0" algn="l">
              <a:lnSpc>
                <a:spcPct val="100000"/>
              </a:lnSpc>
              <a:spcBef>
                <a:spcPts val="0"/>
              </a:spcBef>
              <a:spcAft>
                <a:spcPts val="0"/>
              </a:spcAft>
              <a:buClr>
                <a:srgbClr val="262626"/>
              </a:buClr>
              <a:buSzPts val="1200"/>
              <a:buFont typeface="Arial"/>
              <a:buChar char="•"/>
            </a:pPr>
            <a:r>
              <a:rPr b="0" i="1" lang="en-US" sz="1200" u="none" cap="none" strike="noStrike">
                <a:solidFill>
                  <a:srgbClr val="262626"/>
                </a:solidFill>
                <a:latin typeface="Calibri"/>
                <a:ea typeface="Calibri"/>
                <a:cs typeface="Calibri"/>
                <a:sym typeface="Calibri"/>
              </a:rPr>
              <a:t>Territory Lookup</a:t>
            </a:r>
            <a:endParaRPr b="0" i="0" sz="1200" u="none" cap="none" strike="noStrike">
              <a:solidFill>
                <a:srgbClr val="000000"/>
              </a:solidFill>
              <a:latin typeface="Calibri"/>
              <a:ea typeface="Calibri"/>
              <a:cs typeface="Calibri"/>
              <a:sym typeface="Calibri"/>
            </a:endParaRPr>
          </a:p>
          <a:p>
            <a:pPr indent="-285750" lvl="0" marL="298450" marR="0" rtl="0" algn="l">
              <a:lnSpc>
                <a:spcPct val="100000"/>
              </a:lnSpc>
              <a:spcBef>
                <a:spcPts val="70"/>
              </a:spcBef>
              <a:spcAft>
                <a:spcPts val="0"/>
              </a:spcAft>
              <a:buClr>
                <a:srgbClr val="262626"/>
              </a:buClr>
              <a:buSzPts val="1200"/>
              <a:buFont typeface="Arial"/>
              <a:buChar char="•"/>
            </a:pPr>
            <a:r>
              <a:rPr b="0" i="1" lang="en-US" sz="1200" u="none" cap="none" strike="noStrike">
                <a:solidFill>
                  <a:srgbClr val="262626"/>
                </a:solidFill>
                <a:latin typeface="Calibri"/>
                <a:ea typeface="Calibri"/>
                <a:cs typeface="Calibri"/>
                <a:sym typeface="Calibri"/>
              </a:rPr>
              <a:t>Customer Lookup</a:t>
            </a:r>
            <a:endParaRPr b="0" i="0" sz="1200" u="none" cap="none" strike="noStrike">
              <a:solidFill>
                <a:srgbClr val="000000"/>
              </a:solidFill>
              <a:latin typeface="Calibri"/>
              <a:ea typeface="Calibri"/>
              <a:cs typeface="Calibri"/>
              <a:sym typeface="Calibri"/>
            </a:endParaRPr>
          </a:p>
        </p:txBody>
      </p:sp>
      <p:sp>
        <p:nvSpPr>
          <p:cNvPr id="4084" name="Google Shape;4084;p142"/>
          <p:cNvSpPr txBox="1"/>
          <p:nvPr/>
        </p:nvSpPr>
        <p:spPr>
          <a:xfrm>
            <a:off x="3275825" y="3204971"/>
            <a:ext cx="3213735" cy="1413510"/>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Clr>
                <a:srgbClr val="262626"/>
              </a:buClr>
              <a:buSzPts val="1400"/>
              <a:buFont typeface="Calibri"/>
              <a:buNone/>
            </a:pPr>
            <a:r>
              <a:rPr b="0" i="0" lang="en-US" sz="1400" u="none" cap="none" strike="noStrike">
                <a:solidFill>
                  <a:srgbClr val="262626"/>
                </a:solidFill>
                <a:latin typeface="Calibri"/>
                <a:ea typeface="Calibri"/>
                <a:cs typeface="Calibri"/>
                <a:sym typeface="Calibri"/>
              </a:rPr>
              <a:t>A Boolean (True/False) filter expression to be  evaluated for each row of the table</a:t>
            </a:r>
            <a:endParaRPr b="0" i="0" sz="1400" u="none" cap="none" strike="noStrike">
              <a:solidFill>
                <a:srgbClr val="000000"/>
              </a:solidFill>
              <a:latin typeface="Calibri"/>
              <a:ea typeface="Calibri"/>
              <a:cs typeface="Calibri"/>
              <a:sym typeface="Calibri"/>
            </a:endParaRPr>
          </a:p>
          <a:p>
            <a:pPr indent="0" lvl="0" marL="12700" marR="0" rtl="0" algn="l">
              <a:lnSpc>
                <a:spcPct val="100000"/>
              </a:lnSpc>
              <a:spcBef>
                <a:spcPts val="1210"/>
              </a:spcBef>
              <a:spcAft>
                <a:spcPts val="0"/>
              </a:spcAft>
              <a:buClr>
                <a:srgbClr val="262626"/>
              </a:buClr>
              <a:buSzPts val="1200"/>
              <a:buFont typeface="Calibri"/>
              <a:buNone/>
            </a:pPr>
            <a:r>
              <a:rPr b="1" i="1" lang="en-US" sz="1200" u="none" cap="none" strike="noStrike">
                <a:solidFill>
                  <a:srgbClr val="262626"/>
                </a:solidFill>
                <a:latin typeface="Calibri"/>
                <a:ea typeface="Calibri"/>
                <a:cs typeface="Calibri"/>
                <a:sym typeface="Calibri"/>
              </a:rPr>
              <a:t>Examples</a:t>
            </a:r>
            <a:r>
              <a:rPr b="0" i="1" lang="en-US" sz="1150" u="none" cap="none" strike="noStrike">
                <a:solidFill>
                  <a:srgbClr val="262626"/>
                </a:solidFill>
                <a:latin typeface="Calibri"/>
                <a:ea typeface="Calibri"/>
                <a:cs typeface="Calibri"/>
                <a:sym typeface="Calibri"/>
              </a:rPr>
              <a:t>:</a:t>
            </a:r>
            <a:endParaRPr b="0" i="0" sz="1150" u="none" cap="none" strike="noStrike">
              <a:solidFill>
                <a:srgbClr val="000000"/>
              </a:solidFill>
              <a:latin typeface="Calibri"/>
              <a:ea typeface="Calibri"/>
              <a:cs typeface="Calibri"/>
              <a:sym typeface="Calibri"/>
            </a:endParaRPr>
          </a:p>
          <a:p>
            <a:pPr indent="-285750" lvl="0" marL="755650" marR="0" rtl="0" algn="l">
              <a:lnSpc>
                <a:spcPct val="100000"/>
              </a:lnSpc>
              <a:spcBef>
                <a:spcPts val="575"/>
              </a:spcBef>
              <a:spcAft>
                <a:spcPts val="0"/>
              </a:spcAft>
              <a:buClr>
                <a:srgbClr val="262626"/>
              </a:buClr>
              <a:buSzPts val="1200"/>
              <a:buFont typeface="Arial"/>
              <a:buChar char="•"/>
            </a:pPr>
            <a:r>
              <a:rPr b="0" i="1" lang="en-US" sz="1200" u="none" cap="none" strike="noStrike">
                <a:solidFill>
                  <a:srgbClr val="262626"/>
                </a:solidFill>
                <a:latin typeface="Calibri"/>
                <a:ea typeface="Calibri"/>
                <a:cs typeface="Calibri"/>
                <a:sym typeface="Calibri"/>
              </a:rPr>
              <a:t>‘Territory Lookup’[Country] </a:t>
            </a:r>
            <a:r>
              <a:rPr b="0" i="1" lang="en-US" sz="1150" u="none" cap="none" strike="noStrike">
                <a:solidFill>
                  <a:srgbClr val="262626"/>
                </a:solidFill>
                <a:latin typeface="Calibri"/>
                <a:ea typeface="Calibri"/>
                <a:cs typeface="Calibri"/>
                <a:sym typeface="Calibri"/>
              </a:rPr>
              <a:t>= </a:t>
            </a:r>
            <a:r>
              <a:rPr b="0" i="1" lang="en-US" sz="1200" u="none" cap="none" strike="noStrike">
                <a:solidFill>
                  <a:srgbClr val="262626"/>
                </a:solidFill>
                <a:latin typeface="Calibri"/>
                <a:ea typeface="Calibri"/>
                <a:cs typeface="Calibri"/>
                <a:sym typeface="Calibri"/>
              </a:rPr>
              <a:t>“</a:t>
            </a:r>
            <a:r>
              <a:rPr b="1" i="1" lang="en-US" sz="1200" u="none" cap="none" strike="noStrike">
                <a:solidFill>
                  <a:srgbClr val="E6AF00"/>
                </a:solidFill>
                <a:latin typeface="Calibri"/>
                <a:ea typeface="Calibri"/>
                <a:cs typeface="Calibri"/>
                <a:sym typeface="Calibri"/>
              </a:rPr>
              <a:t>USA</a:t>
            </a:r>
            <a:r>
              <a:rPr b="0" i="1" lang="en-US" sz="1200" u="none" cap="none" strike="noStrike">
                <a:solidFill>
                  <a:srgbClr val="262626"/>
                </a:solidFill>
                <a:latin typeface="Calibri"/>
                <a:ea typeface="Calibri"/>
                <a:cs typeface="Calibri"/>
                <a:sym typeface="Calibri"/>
              </a:rPr>
              <a:t>”</a:t>
            </a:r>
            <a:endParaRPr b="0" i="0" sz="1200" u="none" cap="none" strike="noStrike">
              <a:solidFill>
                <a:srgbClr val="000000"/>
              </a:solidFill>
              <a:latin typeface="Calibri"/>
              <a:ea typeface="Calibri"/>
              <a:cs typeface="Calibri"/>
              <a:sym typeface="Calibri"/>
            </a:endParaRPr>
          </a:p>
          <a:p>
            <a:pPr indent="-285750" lvl="0" marL="755650" marR="0" rtl="0" algn="l">
              <a:lnSpc>
                <a:spcPct val="117916"/>
              </a:lnSpc>
              <a:spcBef>
                <a:spcPts val="45"/>
              </a:spcBef>
              <a:spcAft>
                <a:spcPts val="0"/>
              </a:spcAft>
              <a:buClr>
                <a:srgbClr val="262626"/>
              </a:buClr>
              <a:buSzPts val="1200"/>
              <a:buFont typeface="Arial"/>
              <a:buChar char="•"/>
            </a:pPr>
            <a:r>
              <a:rPr b="0" i="1" lang="en-US" sz="1200" u="none" cap="none" strike="noStrike">
                <a:solidFill>
                  <a:srgbClr val="262626"/>
                </a:solidFill>
                <a:latin typeface="Calibri"/>
                <a:ea typeface="Calibri"/>
                <a:cs typeface="Calibri"/>
                <a:sym typeface="Calibri"/>
              </a:rPr>
              <a:t>Calendar[Year] </a:t>
            </a:r>
            <a:r>
              <a:rPr b="0" i="1" lang="en-US" sz="1150" u="none" cap="none" strike="noStrike">
                <a:solidFill>
                  <a:srgbClr val="262626"/>
                </a:solidFill>
                <a:latin typeface="Calibri"/>
                <a:ea typeface="Calibri"/>
                <a:cs typeface="Calibri"/>
                <a:sym typeface="Calibri"/>
              </a:rPr>
              <a:t>= </a:t>
            </a:r>
            <a:r>
              <a:rPr b="1" i="1" lang="en-US" sz="1200" u="none" cap="none" strike="noStrike">
                <a:solidFill>
                  <a:srgbClr val="E6AF00"/>
                </a:solidFill>
                <a:latin typeface="Calibri"/>
                <a:ea typeface="Calibri"/>
                <a:cs typeface="Calibri"/>
                <a:sym typeface="Calibri"/>
              </a:rPr>
              <a:t>1998</a:t>
            </a:r>
            <a:endParaRPr b="0" i="0" sz="1200" u="none" cap="none" strike="noStrike">
              <a:solidFill>
                <a:srgbClr val="000000"/>
              </a:solidFill>
              <a:latin typeface="Calibri"/>
              <a:ea typeface="Calibri"/>
              <a:cs typeface="Calibri"/>
              <a:sym typeface="Calibri"/>
            </a:endParaRPr>
          </a:p>
          <a:p>
            <a:pPr indent="-285750" lvl="0" marL="755650" marR="0" rtl="0" algn="l">
              <a:lnSpc>
                <a:spcPct val="117916"/>
              </a:lnSpc>
              <a:spcBef>
                <a:spcPts val="0"/>
              </a:spcBef>
              <a:spcAft>
                <a:spcPts val="0"/>
              </a:spcAft>
              <a:buClr>
                <a:srgbClr val="262626"/>
              </a:buClr>
              <a:buSzPts val="1200"/>
              <a:buFont typeface="Arial"/>
              <a:buChar char="•"/>
            </a:pPr>
            <a:r>
              <a:rPr b="0" i="1" lang="en-US" sz="1200" u="none" cap="none" strike="noStrike">
                <a:solidFill>
                  <a:srgbClr val="262626"/>
                </a:solidFill>
                <a:latin typeface="Calibri"/>
                <a:ea typeface="Calibri"/>
                <a:cs typeface="Calibri"/>
                <a:sym typeface="Calibri"/>
              </a:rPr>
              <a:t>Products[Price] &gt; </a:t>
            </a:r>
            <a:r>
              <a:rPr b="1" i="1" lang="en-US" sz="1200" u="none" cap="none" strike="noStrike">
                <a:solidFill>
                  <a:srgbClr val="E6AF00"/>
                </a:solidFill>
                <a:latin typeface="Calibri"/>
                <a:ea typeface="Calibri"/>
                <a:cs typeface="Calibri"/>
                <a:sym typeface="Calibri"/>
              </a:rPr>
              <a:t>[Overall Avg Price]</a:t>
            </a:r>
            <a:endParaRPr b="0" i="0" sz="1200" u="none" cap="none" strike="noStrike">
              <a:solidFill>
                <a:srgbClr val="000000"/>
              </a:solidFill>
              <a:latin typeface="Calibri"/>
              <a:ea typeface="Calibri"/>
              <a:cs typeface="Calibri"/>
              <a:sym typeface="Calibri"/>
            </a:endParaRPr>
          </a:p>
        </p:txBody>
      </p:sp>
      <p:sp>
        <p:nvSpPr>
          <p:cNvPr id="4085" name="Google Shape;4085;p142"/>
          <p:cNvSpPr txBox="1"/>
          <p:nvPr/>
        </p:nvSpPr>
        <p:spPr>
          <a:xfrm>
            <a:off x="721536" y="2301747"/>
            <a:ext cx="4520565"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262626"/>
              </a:buClr>
              <a:buSzPts val="2800"/>
              <a:buFont typeface="Calibri"/>
              <a:buNone/>
            </a:pPr>
            <a:r>
              <a:rPr b="0" i="0" lang="en-US" sz="2800" u="none" cap="none" strike="noStrike">
                <a:solidFill>
                  <a:srgbClr val="262626"/>
                </a:solidFill>
                <a:latin typeface="Calibri"/>
                <a:ea typeface="Calibri"/>
                <a:cs typeface="Calibri"/>
                <a:sym typeface="Calibri"/>
              </a:rPr>
              <a:t>=</a:t>
            </a:r>
            <a:r>
              <a:rPr b="1" i="0" lang="en-US" sz="2800" u="none" cap="none" strike="noStrike">
                <a:solidFill>
                  <a:srgbClr val="E6AF00"/>
                </a:solidFill>
                <a:latin typeface="Calibri"/>
                <a:ea typeface="Calibri"/>
                <a:cs typeface="Calibri"/>
                <a:sym typeface="Calibri"/>
              </a:rPr>
              <a:t>FILTER</a:t>
            </a:r>
            <a:r>
              <a:rPr b="0" i="0" lang="en-US" sz="2800" u="none" cap="none" strike="noStrike">
                <a:solidFill>
                  <a:srgbClr val="262626"/>
                </a:solidFill>
                <a:latin typeface="Calibri"/>
                <a:ea typeface="Calibri"/>
                <a:cs typeface="Calibri"/>
                <a:sym typeface="Calibri"/>
              </a:rPr>
              <a:t>(</a:t>
            </a:r>
            <a:r>
              <a:rPr b="0" i="0" lang="en-US" sz="2800" u="none" cap="none" strike="noStrike">
                <a:solidFill>
                  <a:srgbClr val="ED7D31"/>
                </a:solidFill>
                <a:latin typeface="Calibri"/>
                <a:ea typeface="Calibri"/>
                <a:cs typeface="Calibri"/>
                <a:sym typeface="Calibri"/>
              </a:rPr>
              <a:t>Table</a:t>
            </a:r>
            <a:r>
              <a:rPr b="0" i="0" lang="en-US" sz="2800" u="none" cap="none" strike="noStrike">
                <a:solidFill>
                  <a:srgbClr val="262626"/>
                </a:solidFill>
                <a:latin typeface="Calibri"/>
                <a:ea typeface="Calibri"/>
                <a:cs typeface="Calibri"/>
                <a:sym typeface="Calibri"/>
              </a:rPr>
              <a:t>, FilterExpression)</a:t>
            </a:r>
            <a:endParaRPr b="0" i="0" sz="2800" u="none" cap="none" strike="noStrike">
              <a:solidFill>
                <a:srgbClr val="000000"/>
              </a:solidFill>
              <a:latin typeface="Calibri"/>
              <a:ea typeface="Calibri"/>
              <a:cs typeface="Calibri"/>
              <a:sym typeface="Calibri"/>
            </a:endParaRPr>
          </a:p>
        </p:txBody>
      </p:sp>
      <p:pic>
        <p:nvPicPr>
          <p:cNvPr id="4086" name="Google Shape;4086;p142"/>
          <p:cNvPicPr preferRelativeResize="0"/>
          <p:nvPr/>
        </p:nvPicPr>
        <p:blipFill rotWithShape="1">
          <a:blip r:embed="rId5">
            <a:alphaModFix/>
          </a:blip>
          <a:srcRect b="0" l="0" r="0" t="0"/>
          <a:stretch/>
        </p:blipFill>
        <p:spPr>
          <a:xfrm>
            <a:off x="609600" y="1228344"/>
            <a:ext cx="1703832" cy="557784"/>
          </a:xfrm>
          <a:prstGeom prst="rect">
            <a:avLst/>
          </a:prstGeom>
          <a:noFill/>
          <a:ln>
            <a:noFill/>
          </a:ln>
        </p:spPr>
      </p:pic>
      <p:sp>
        <p:nvSpPr>
          <p:cNvPr id="4087" name="Google Shape;4087;p142"/>
          <p:cNvSpPr txBox="1"/>
          <p:nvPr/>
        </p:nvSpPr>
        <p:spPr>
          <a:xfrm>
            <a:off x="1082353" y="1314196"/>
            <a:ext cx="75819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FILTER</a:t>
            </a:r>
            <a:endParaRPr b="0" i="0" sz="2200" u="none" cap="none" strike="noStrike">
              <a:solidFill>
                <a:srgbClr val="000000"/>
              </a:solidFill>
              <a:latin typeface="Calibri"/>
              <a:ea typeface="Calibri"/>
              <a:cs typeface="Calibri"/>
              <a:sym typeface="Calibri"/>
            </a:endParaRPr>
          </a:p>
        </p:txBody>
      </p:sp>
      <p:pic>
        <p:nvPicPr>
          <p:cNvPr id="4088" name="Google Shape;4088;p142"/>
          <p:cNvPicPr preferRelativeResize="0"/>
          <p:nvPr/>
        </p:nvPicPr>
        <p:blipFill rotWithShape="1">
          <a:blip r:embed="rId6">
            <a:alphaModFix/>
          </a:blip>
          <a:srcRect b="0" l="0" r="0" t="0"/>
          <a:stretch/>
        </p:blipFill>
        <p:spPr>
          <a:xfrm>
            <a:off x="2426207" y="1228344"/>
            <a:ext cx="9156192" cy="557784"/>
          </a:xfrm>
          <a:prstGeom prst="rect">
            <a:avLst/>
          </a:prstGeom>
          <a:noFill/>
          <a:ln>
            <a:noFill/>
          </a:ln>
        </p:spPr>
      </p:pic>
      <p:sp>
        <p:nvSpPr>
          <p:cNvPr id="4089" name="Google Shape;4089;p142"/>
          <p:cNvSpPr txBox="1"/>
          <p:nvPr/>
        </p:nvSpPr>
        <p:spPr>
          <a:xfrm>
            <a:off x="3766615" y="1343659"/>
            <a:ext cx="6582409"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404040"/>
              </a:buClr>
              <a:buSzPts val="1800"/>
              <a:buFont typeface="Calibri"/>
              <a:buNone/>
            </a:pPr>
            <a:r>
              <a:rPr b="0" i="0" lang="en-US" sz="1800" u="none" cap="none" strike="noStrike">
                <a:solidFill>
                  <a:srgbClr val="404040"/>
                </a:solidFill>
                <a:latin typeface="Calibri"/>
                <a:ea typeface="Calibri"/>
                <a:cs typeface="Calibri"/>
                <a:sym typeface="Calibri"/>
              </a:rPr>
              <a:t>Returns a table that represents a subset of another table or expression</a:t>
            </a:r>
            <a:endParaRPr b="0" i="0" sz="1800" u="none" cap="none" strike="noStrike">
              <a:solidFill>
                <a:srgbClr val="000000"/>
              </a:solidFill>
              <a:latin typeface="Calibri"/>
              <a:ea typeface="Calibri"/>
              <a:cs typeface="Calibri"/>
              <a:sym typeface="Calibri"/>
            </a:endParaRPr>
          </a:p>
        </p:txBody>
      </p:sp>
      <p:sp>
        <p:nvSpPr>
          <p:cNvPr id="4090" name="Google Shape;4090;p142"/>
          <p:cNvSpPr txBox="1"/>
          <p:nvPr/>
        </p:nvSpPr>
        <p:spPr>
          <a:xfrm>
            <a:off x="1668637" y="5375147"/>
            <a:ext cx="9498330" cy="786765"/>
          </a:xfrm>
          <a:prstGeom prst="rect">
            <a:avLst/>
          </a:prstGeom>
          <a:noFill/>
          <a:ln>
            <a:noFill/>
          </a:ln>
        </p:spPr>
        <p:txBody>
          <a:bodyPr anchorCtr="0" anchor="t" bIns="0" lIns="0" spcFirstLastPara="1" rIns="0" wrap="square" tIns="12700">
            <a:spAutoFit/>
          </a:bodyPr>
          <a:lstStyle/>
          <a:p>
            <a:pPr indent="0" lvl="0" marL="12700" marR="0" rtl="0" algn="l">
              <a:lnSpc>
                <a:spcPct val="114500"/>
              </a:lnSpc>
              <a:spcBef>
                <a:spcPts val="0"/>
              </a:spcBef>
              <a:spcAft>
                <a:spcPts val="0"/>
              </a:spcAft>
              <a:buClr>
                <a:srgbClr val="FFC000"/>
              </a:buClr>
              <a:buSzPts val="2000"/>
              <a:buFont typeface="Calibri"/>
              <a:buNone/>
            </a:pPr>
            <a:r>
              <a:rPr b="1" i="0" lang="en-US" sz="2000" u="none" cap="none" strike="noStrike">
                <a:solidFill>
                  <a:srgbClr val="FFC000"/>
                </a:solidFill>
                <a:latin typeface="Calibri"/>
                <a:ea typeface="Calibri"/>
                <a:cs typeface="Calibri"/>
                <a:sym typeface="Calibri"/>
              </a:rPr>
              <a:t>PRO TIP:</a:t>
            </a:r>
            <a:endParaRPr b="0" i="0" sz="2000" u="none" cap="none" strike="noStrike">
              <a:solidFill>
                <a:srgbClr val="000000"/>
              </a:solidFill>
              <a:latin typeface="Calibri"/>
              <a:ea typeface="Calibri"/>
              <a:cs typeface="Calibri"/>
              <a:sym typeface="Calibri"/>
            </a:endParaRPr>
          </a:p>
          <a:p>
            <a:pPr indent="0" lvl="0" marL="31115" marR="0" rtl="0" algn="l">
              <a:lnSpc>
                <a:spcPct val="112187"/>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Since FILTER </a:t>
            </a:r>
            <a:r>
              <a:rPr b="1" i="0" lang="en-US" sz="1600" u="none" cap="none" strike="noStrike">
                <a:solidFill>
                  <a:srgbClr val="000000"/>
                </a:solidFill>
                <a:latin typeface="Calibri"/>
                <a:ea typeface="Calibri"/>
                <a:cs typeface="Calibri"/>
                <a:sym typeface="Calibri"/>
              </a:rPr>
              <a:t>iterates through each row in a table</a:t>
            </a:r>
            <a:r>
              <a:rPr b="0" i="0" lang="en-US" sz="1600" u="none" cap="none" strike="noStrike">
                <a:solidFill>
                  <a:srgbClr val="000000"/>
                </a:solidFill>
                <a:latin typeface="Calibri"/>
                <a:ea typeface="Calibri"/>
                <a:cs typeface="Calibri"/>
                <a:sym typeface="Calibri"/>
              </a:rPr>
              <a:t>, it can be slow and computationally expensive; only use FILTER if a</a:t>
            </a:r>
            <a:endParaRPr b="0" i="0" sz="1600" u="none" cap="none" strike="noStrike">
              <a:solidFill>
                <a:srgbClr val="000000"/>
              </a:solidFill>
              <a:latin typeface="Calibri"/>
              <a:ea typeface="Calibri"/>
              <a:cs typeface="Calibri"/>
              <a:sym typeface="Calibri"/>
            </a:endParaRPr>
          </a:p>
          <a:p>
            <a:pPr indent="0" lvl="0" marL="31115" marR="0" rtl="0" algn="l">
              <a:lnSpc>
                <a:spcPct val="119375"/>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simple CALCULATE function won’t get the job done!</a:t>
            </a:r>
            <a:endParaRPr b="0" i="0" sz="1600" u="none" cap="none" strike="noStrike">
              <a:solidFill>
                <a:srgbClr val="000000"/>
              </a:solidFill>
              <a:latin typeface="Calibri"/>
              <a:ea typeface="Calibri"/>
              <a:cs typeface="Calibri"/>
              <a:sym typeface="Calibri"/>
            </a:endParaRPr>
          </a:p>
        </p:txBody>
      </p:sp>
      <p:sp>
        <p:nvSpPr>
          <p:cNvPr id="4091" name="Google Shape;4091;p142"/>
          <p:cNvSpPr txBox="1"/>
          <p:nvPr/>
        </p:nvSpPr>
        <p:spPr>
          <a:xfrm>
            <a:off x="8264203" y="2513481"/>
            <a:ext cx="3156585" cy="2143125"/>
          </a:xfrm>
          <a:prstGeom prst="rect">
            <a:avLst/>
          </a:prstGeom>
          <a:noFill/>
          <a:ln>
            <a:noFill/>
          </a:ln>
        </p:spPr>
        <p:txBody>
          <a:bodyPr anchorCtr="0" anchor="t" bIns="0" lIns="0" spcFirstLastPara="1" rIns="0" wrap="square" tIns="61575">
            <a:spAutoFit/>
          </a:bodyPr>
          <a:lstStyle/>
          <a:p>
            <a:pPr indent="0" lvl="0" marL="12700" marR="0" rtl="0" algn="l">
              <a:lnSpc>
                <a:spcPct val="100000"/>
              </a:lnSpc>
              <a:spcBef>
                <a:spcPts val="0"/>
              </a:spcBef>
              <a:spcAft>
                <a:spcPts val="0"/>
              </a:spcAft>
              <a:buClr>
                <a:srgbClr val="D7B10F"/>
              </a:buClr>
              <a:buSzPts val="1800"/>
              <a:buFont typeface="Calibri"/>
              <a:buNone/>
            </a:pPr>
            <a:r>
              <a:rPr b="1" i="0" lang="en-US" sz="1800" u="none" cap="none" strike="noStrike">
                <a:solidFill>
                  <a:srgbClr val="D7B10F"/>
                </a:solidFill>
                <a:latin typeface="Calibri"/>
                <a:ea typeface="Calibri"/>
                <a:cs typeface="Calibri"/>
                <a:sym typeface="Calibri"/>
              </a:rPr>
              <a:t>HEY THIS IS IMPORTANT!</a:t>
            </a:r>
            <a:endParaRPr b="0" i="0" sz="1800" u="none" cap="none" strike="noStrike">
              <a:solidFill>
                <a:srgbClr val="000000"/>
              </a:solidFill>
              <a:latin typeface="Calibri"/>
              <a:ea typeface="Calibri"/>
              <a:cs typeface="Calibri"/>
              <a:sym typeface="Calibri"/>
            </a:endParaRPr>
          </a:p>
          <a:p>
            <a:pPr indent="0" lvl="0" marL="12700" marR="127635" rtl="0" algn="l">
              <a:lnSpc>
                <a:spcPct val="100000"/>
              </a:lnSpc>
              <a:spcBef>
                <a:spcPts val="325"/>
              </a:spcBef>
              <a:spcAft>
                <a:spcPts val="0"/>
              </a:spcAft>
              <a:buClr>
                <a:srgbClr val="000000"/>
              </a:buClr>
              <a:buSzPts val="1500"/>
              <a:buFont typeface="Calibri"/>
              <a:buNone/>
            </a:pPr>
            <a:r>
              <a:rPr b="0" i="0" lang="en-US" sz="1500" u="none" cap="none" strike="noStrike">
                <a:solidFill>
                  <a:srgbClr val="000000"/>
                </a:solidFill>
                <a:latin typeface="Calibri"/>
                <a:ea typeface="Calibri"/>
                <a:cs typeface="Calibri"/>
                <a:sym typeface="Calibri"/>
              </a:rPr>
              <a:t>FILTER is used to add new filter context,  and can handle </a:t>
            </a:r>
            <a:r>
              <a:rPr b="1" i="0" lang="en-US" sz="1500" u="none" cap="none" strike="noStrike">
                <a:solidFill>
                  <a:srgbClr val="000000"/>
                </a:solidFill>
                <a:latin typeface="Calibri"/>
                <a:ea typeface="Calibri"/>
                <a:cs typeface="Calibri"/>
                <a:sym typeface="Calibri"/>
              </a:rPr>
              <a:t>more complex filter  expressions </a:t>
            </a:r>
            <a:r>
              <a:rPr b="0" i="0" lang="en-US" sz="1500" u="none" cap="none" strike="noStrike">
                <a:solidFill>
                  <a:srgbClr val="000000"/>
                </a:solidFill>
                <a:latin typeface="Calibri"/>
                <a:ea typeface="Calibri"/>
                <a:cs typeface="Calibri"/>
                <a:sym typeface="Calibri"/>
              </a:rPr>
              <a:t>than CALCULATE (</a:t>
            </a:r>
            <a:r>
              <a:rPr b="0" i="1" lang="en-US" sz="1500" u="none" cap="none" strike="noStrike">
                <a:solidFill>
                  <a:srgbClr val="000000"/>
                </a:solidFill>
                <a:latin typeface="Calibri"/>
                <a:ea typeface="Calibri"/>
                <a:cs typeface="Calibri"/>
                <a:sym typeface="Calibri"/>
              </a:rPr>
              <a:t>by  referencing measures, for example</a:t>
            </a:r>
            <a:r>
              <a:rPr b="0" i="0" lang="en-US" sz="1500" u="none" cap="none" strike="noStrike">
                <a:solidFill>
                  <a:srgbClr val="000000"/>
                </a:solidFill>
                <a:latin typeface="Calibri"/>
                <a:ea typeface="Calibri"/>
                <a:cs typeface="Calibri"/>
                <a:sym typeface="Calibri"/>
              </a:rPr>
              <a:t>)</a:t>
            </a:r>
            <a:endParaRPr b="0" i="0" sz="1500" u="none" cap="none" strike="noStrike">
              <a:solidFill>
                <a:srgbClr val="000000"/>
              </a:solidFill>
              <a:latin typeface="Calibri"/>
              <a:ea typeface="Calibri"/>
              <a:cs typeface="Calibri"/>
              <a:sym typeface="Calibri"/>
            </a:endParaRPr>
          </a:p>
          <a:p>
            <a:pPr indent="0" lvl="0" marL="12700" marR="5080" rtl="0" algn="l">
              <a:lnSpc>
                <a:spcPct val="100000"/>
              </a:lnSpc>
              <a:spcBef>
                <a:spcPts val="1200"/>
              </a:spcBef>
              <a:spcAft>
                <a:spcPts val="0"/>
              </a:spcAft>
              <a:buClr>
                <a:srgbClr val="000000"/>
              </a:buClr>
              <a:buSzPts val="1500"/>
              <a:buFont typeface="Calibri"/>
              <a:buNone/>
            </a:pPr>
            <a:r>
              <a:rPr b="0" i="0" lang="en-US" sz="1500" u="none" cap="none" strike="noStrike">
                <a:solidFill>
                  <a:srgbClr val="000000"/>
                </a:solidFill>
                <a:latin typeface="Calibri"/>
                <a:ea typeface="Calibri"/>
                <a:cs typeface="Calibri"/>
                <a:sym typeface="Calibri"/>
              </a:rPr>
              <a:t>Since FILTER returns an entire table, it’s  often </a:t>
            </a:r>
            <a:r>
              <a:rPr b="1" i="0" lang="en-US" sz="1500" u="none" cap="none" strike="noStrike">
                <a:solidFill>
                  <a:srgbClr val="000000"/>
                </a:solidFill>
                <a:latin typeface="Calibri"/>
                <a:ea typeface="Calibri"/>
                <a:cs typeface="Calibri"/>
                <a:sym typeface="Calibri"/>
              </a:rPr>
              <a:t>nested within other functions</a:t>
            </a:r>
            <a:r>
              <a:rPr b="0" i="0" lang="en-US" sz="1500" u="none" cap="none" strike="noStrike">
                <a:solidFill>
                  <a:srgbClr val="000000"/>
                </a:solidFill>
                <a:latin typeface="Calibri"/>
                <a:ea typeface="Calibri"/>
                <a:cs typeface="Calibri"/>
                <a:sym typeface="Calibri"/>
              </a:rPr>
              <a:t>, like  CALCULATE or SUMX</a:t>
            </a:r>
            <a:endParaRPr b="0" i="0" sz="1500" u="none" cap="none" strike="noStrike">
              <a:solidFill>
                <a:srgbClr val="000000"/>
              </a:solidFill>
              <a:latin typeface="Calibri"/>
              <a:ea typeface="Calibri"/>
              <a:cs typeface="Calibri"/>
              <a:sym typeface="Calibri"/>
            </a:endParaRPr>
          </a:p>
        </p:txBody>
      </p:sp>
      <p:grpSp>
        <p:nvGrpSpPr>
          <p:cNvPr id="4092" name="Google Shape;4092;p142"/>
          <p:cNvGrpSpPr/>
          <p:nvPr/>
        </p:nvGrpSpPr>
        <p:grpSpPr>
          <a:xfrm>
            <a:off x="7314521" y="2391060"/>
            <a:ext cx="4268422" cy="2458720"/>
            <a:chOff x="7314521" y="2391060"/>
            <a:chExt cx="4268422" cy="2458720"/>
          </a:xfrm>
        </p:grpSpPr>
        <p:sp>
          <p:nvSpPr>
            <p:cNvPr id="4093" name="Google Shape;4093;p142"/>
            <p:cNvSpPr/>
            <p:nvPr/>
          </p:nvSpPr>
          <p:spPr>
            <a:xfrm>
              <a:off x="7721508" y="2391060"/>
              <a:ext cx="3861435" cy="2458720"/>
            </a:xfrm>
            <a:custGeom>
              <a:rect b="b" l="l" r="r" t="t"/>
              <a:pathLst>
                <a:path extrusionOk="0" h="2458720" w="3861434">
                  <a:moveTo>
                    <a:pt x="0" y="0"/>
                  </a:moveTo>
                  <a:lnTo>
                    <a:pt x="3860817" y="0"/>
                  </a:lnTo>
                  <a:lnTo>
                    <a:pt x="3860817" y="2458224"/>
                  </a:lnTo>
                  <a:lnTo>
                    <a:pt x="0" y="2458224"/>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4094" name="Google Shape;4094;p142"/>
            <p:cNvPicPr preferRelativeResize="0"/>
            <p:nvPr/>
          </p:nvPicPr>
          <p:blipFill rotWithShape="1">
            <a:blip r:embed="rId7">
              <a:alphaModFix/>
            </a:blip>
            <a:srcRect b="0" l="0" r="0" t="0"/>
            <a:stretch/>
          </p:blipFill>
          <p:spPr>
            <a:xfrm>
              <a:off x="7314521" y="3159442"/>
              <a:ext cx="821900" cy="821900"/>
            </a:xfrm>
            <a:prstGeom prst="rect">
              <a:avLst/>
            </a:prstGeom>
            <a:noFill/>
            <a:ln>
              <a:noFill/>
            </a:ln>
          </p:spPr>
        </p:pic>
      </p:grpSp>
      <p:sp>
        <p:nvSpPr>
          <p:cNvPr id="4095" name="Google Shape;4095;p142"/>
          <p:cNvSpPr txBox="1"/>
          <p:nvPr>
            <p:ph type="title"/>
          </p:nvPr>
        </p:nvSpPr>
        <p:spPr>
          <a:xfrm>
            <a:off x="5558440" y="242315"/>
            <a:ext cx="107505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FILTER</a:t>
            </a:r>
            <a:endParaRPr/>
          </a:p>
        </p:txBody>
      </p:sp>
      <p:pic>
        <p:nvPicPr>
          <p:cNvPr id="4096" name="Google Shape;4096;p142"/>
          <p:cNvPicPr preferRelativeResize="0"/>
          <p:nvPr/>
        </p:nvPicPr>
        <p:blipFill rotWithShape="1">
          <a:blip r:embed="rId8">
            <a:alphaModFix/>
          </a:blip>
          <a:srcRect b="0" l="0" r="0" t="0"/>
          <a:stretch/>
        </p:blipFill>
        <p:spPr>
          <a:xfrm>
            <a:off x="0" y="806332"/>
            <a:ext cx="12192000" cy="45720"/>
          </a:xfrm>
          <a:prstGeom prst="rect">
            <a:avLst/>
          </a:prstGeom>
          <a:noFill/>
          <a:ln>
            <a:noFill/>
          </a:ln>
        </p:spPr>
      </p:pic>
      <p:sp>
        <p:nvSpPr>
          <p:cNvPr id="4097" name="Google Shape;4097;p142"/>
          <p:cNvSpPr/>
          <p:nvPr/>
        </p:nvSpPr>
        <p:spPr>
          <a:xfrm>
            <a:off x="2871884" y="2817271"/>
            <a:ext cx="2336165" cy="199390"/>
          </a:xfrm>
          <a:custGeom>
            <a:rect b="b" l="l" r="r" t="t"/>
            <a:pathLst>
              <a:path extrusionOk="0" h="199389" w="2336165">
                <a:moveTo>
                  <a:pt x="2335704" y="0"/>
                </a:moveTo>
                <a:lnTo>
                  <a:pt x="2324627" y="38726"/>
                </a:lnTo>
                <a:lnTo>
                  <a:pt x="2294422" y="70351"/>
                </a:lnTo>
                <a:lnTo>
                  <a:pt x="2249621" y="91673"/>
                </a:lnTo>
                <a:lnTo>
                  <a:pt x="2194759" y="99492"/>
                </a:lnTo>
                <a:lnTo>
                  <a:pt x="1382908" y="99492"/>
                </a:lnTo>
                <a:lnTo>
                  <a:pt x="1328046" y="107310"/>
                </a:lnTo>
                <a:lnTo>
                  <a:pt x="1283245" y="128632"/>
                </a:lnTo>
                <a:lnTo>
                  <a:pt x="1253040" y="160257"/>
                </a:lnTo>
                <a:lnTo>
                  <a:pt x="1241964" y="198984"/>
                </a:lnTo>
                <a:lnTo>
                  <a:pt x="1230887" y="160257"/>
                </a:lnTo>
                <a:lnTo>
                  <a:pt x="1200682" y="128632"/>
                </a:lnTo>
                <a:lnTo>
                  <a:pt x="1155881" y="107310"/>
                </a:lnTo>
                <a:lnTo>
                  <a:pt x="1101020" y="99492"/>
                </a:lnTo>
                <a:lnTo>
                  <a:pt x="140944" y="99492"/>
                </a:lnTo>
                <a:lnTo>
                  <a:pt x="86082" y="91673"/>
                </a:lnTo>
                <a:lnTo>
                  <a:pt x="41281" y="70351"/>
                </a:lnTo>
                <a:lnTo>
                  <a:pt x="11076" y="38726"/>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98" name="Google Shape;4098;p142"/>
          <p:cNvSpPr/>
          <p:nvPr/>
        </p:nvSpPr>
        <p:spPr>
          <a:xfrm>
            <a:off x="1021186" y="2810104"/>
            <a:ext cx="1203960" cy="416559"/>
          </a:xfrm>
          <a:custGeom>
            <a:rect b="b" l="l" r="r" t="t"/>
            <a:pathLst>
              <a:path extrusionOk="0" h="416560" w="1203960">
                <a:moveTo>
                  <a:pt x="0" y="336884"/>
                </a:moveTo>
                <a:lnTo>
                  <a:pt x="30645" y="416374"/>
                </a:lnTo>
                <a:lnTo>
                  <a:pt x="69185" y="354811"/>
                </a:lnTo>
                <a:lnTo>
                  <a:pt x="46094" y="354811"/>
                </a:lnTo>
                <a:lnTo>
                  <a:pt x="27330" y="351520"/>
                </a:lnTo>
                <a:lnTo>
                  <a:pt x="29402" y="339705"/>
                </a:lnTo>
                <a:lnTo>
                  <a:pt x="0" y="336884"/>
                </a:lnTo>
                <a:close/>
              </a:path>
              <a:path extrusionOk="0" h="416560" w="1203960">
                <a:moveTo>
                  <a:pt x="29402" y="339705"/>
                </a:moveTo>
                <a:lnTo>
                  <a:pt x="27330" y="351520"/>
                </a:lnTo>
                <a:lnTo>
                  <a:pt x="46094" y="354811"/>
                </a:lnTo>
                <a:lnTo>
                  <a:pt x="48423" y="341531"/>
                </a:lnTo>
                <a:lnTo>
                  <a:pt x="29402" y="339705"/>
                </a:lnTo>
                <a:close/>
              </a:path>
              <a:path extrusionOk="0" h="416560" w="1203960">
                <a:moveTo>
                  <a:pt x="48423" y="341531"/>
                </a:moveTo>
                <a:lnTo>
                  <a:pt x="46094" y="354811"/>
                </a:lnTo>
                <a:lnTo>
                  <a:pt x="69185" y="354811"/>
                </a:lnTo>
                <a:lnTo>
                  <a:pt x="75851" y="344163"/>
                </a:lnTo>
                <a:lnTo>
                  <a:pt x="48423" y="341531"/>
                </a:lnTo>
                <a:close/>
              </a:path>
              <a:path extrusionOk="0" h="416560" w="1203960">
                <a:moveTo>
                  <a:pt x="1019517" y="158958"/>
                </a:moveTo>
                <a:lnTo>
                  <a:pt x="807708" y="158962"/>
                </a:lnTo>
                <a:lnTo>
                  <a:pt x="747817" y="162078"/>
                </a:lnTo>
                <a:lnTo>
                  <a:pt x="437190" y="177866"/>
                </a:lnTo>
                <a:lnTo>
                  <a:pt x="379834" y="182088"/>
                </a:lnTo>
                <a:lnTo>
                  <a:pt x="326325" y="187017"/>
                </a:lnTo>
                <a:lnTo>
                  <a:pt x="277692" y="192801"/>
                </a:lnTo>
                <a:lnTo>
                  <a:pt x="234854" y="199608"/>
                </a:lnTo>
                <a:lnTo>
                  <a:pt x="168480" y="216640"/>
                </a:lnTo>
                <a:lnTo>
                  <a:pt x="118611" y="236921"/>
                </a:lnTo>
                <a:lnTo>
                  <a:pt x="81246" y="260079"/>
                </a:lnTo>
                <a:lnTo>
                  <a:pt x="44921" y="299598"/>
                </a:lnTo>
                <a:lnTo>
                  <a:pt x="29402" y="339705"/>
                </a:lnTo>
                <a:lnTo>
                  <a:pt x="48423" y="341531"/>
                </a:lnTo>
                <a:lnTo>
                  <a:pt x="49605" y="334789"/>
                </a:lnTo>
                <a:lnTo>
                  <a:pt x="49400" y="334789"/>
                </a:lnTo>
                <a:lnTo>
                  <a:pt x="49936" y="332905"/>
                </a:lnTo>
                <a:lnTo>
                  <a:pt x="50152" y="332905"/>
                </a:lnTo>
                <a:lnTo>
                  <a:pt x="54381" y="322306"/>
                </a:lnTo>
                <a:lnTo>
                  <a:pt x="54778" y="321312"/>
                </a:lnTo>
                <a:lnTo>
                  <a:pt x="60877" y="310144"/>
                </a:lnTo>
                <a:lnTo>
                  <a:pt x="61409" y="309157"/>
                </a:lnTo>
                <a:lnTo>
                  <a:pt x="69213" y="298278"/>
                </a:lnTo>
                <a:lnTo>
                  <a:pt x="69858" y="297369"/>
                </a:lnTo>
                <a:lnTo>
                  <a:pt x="79685" y="286705"/>
                </a:lnTo>
                <a:lnTo>
                  <a:pt x="80398" y="285923"/>
                </a:lnTo>
                <a:lnTo>
                  <a:pt x="92596" y="275450"/>
                </a:lnTo>
                <a:lnTo>
                  <a:pt x="93325" y="274819"/>
                </a:lnTo>
                <a:lnTo>
                  <a:pt x="108239" y="264563"/>
                </a:lnTo>
                <a:lnTo>
                  <a:pt x="108942" y="264077"/>
                </a:lnTo>
                <a:lnTo>
                  <a:pt x="126894" y="254114"/>
                </a:lnTo>
                <a:lnTo>
                  <a:pt x="127541" y="253753"/>
                </a:lnTo>
                <a:lnTo>
                  <a:pt x="148814" y="244174"/>
                </a:lnTo>
                <a:lnTo>
                  <a:pt x="149396" y="243911"/>
                </a:lnTo>
                <a:lnTo>
                  <a:pt x="174257" y="234812"/>
                </a:lnTo>
                <a:lnTo>
                  <a:pt x="174766" y="234626"/>
                </a:lnTo>
                <a:lnTo>
                  <a:pt x="203477" y="226091"/>
                </a:lnTo>
                <a:lnTo>
                  <a:pt x="219885" y="222088"/>
                </a:lnTo>
                <a:lnTo>
                  <a:pt x="238238" y="218359"/>
                </a:lnTo>
                <a:lnTo>
                  <a:pt x="258387" y="214896"/>
                </a:lnTo>
                <a:lnTo>
                  <a:pt x="280199" y="211687"/>
                </a:lnTo>
                <a:lnTo>
                  <a:pt x="303531" y="208716"/>
                </a:lnTo>
                <a:lnTo>
                  <a:pt x="328366" y="205957"/>
                </a:lnTo>
                <a:lnTo>
                  <a:pt x="354339" y="203420"/>
                </a:lnTo>
                <a:lnTo>
                  <a:pt x="381302" y="201082"/>
                </a:lnTo>
                <a:lnTo>
                  <a:pt x="438425" y="196876"/>
                </a:lnTo>
                <a:lnTo>
                  <a:pt x="498612" y="193210"/>
                </a:lnTo>
                <a:lnTo>
                  <a:pt x="560664" y="189950"/>
                </a:lnTo>
                <a:lnTo>
                  <a:pt x="808812" y="177980"/>
                </a:lnTo>
                <a:lnTo>
                  <a:pt x="892913" y="172624"/>
                </a:lnTo>
                <a:lnTo>
                  <a:pt x="943596" y="168390"/>
                </a:lnTo>
                <a:lnTo>
                  <a:pt x="988843" y="163443"/>
                </a:lnTo>
                <a:lnTo>
                  <a:pt x="1009138" y="160652"/>
                </a:lnTo>
                <a:lnTo>
                  <a:pt x="1019517" y="158958"/>
                </a:lnTo>
                <a:close/>
              </a:path>
              <a:path extrusionOk="0" h="416560" w="1203960">
                <a:moveTo>
                  <a:pt x="49936" y="332905"/>
                </a:moveTo>
                <a:lnTo>
                  <a:pt x="49400" y="334789"/>
                </a:lnTo>
                <a:lnTo>
                  <a:pt x="49765" y="333875"/>
                </a:lnTo>
                <a:lnTo>
                  <a:pt x="49936" y="332905"/>
                </a:lnTo>
                <a:close/>
              </a:path>
              <a:path extrusionOk="0" h="416560" w="1203960">
                <a:moveTo>
                  <a:pt x="49765" y="333875"/>
                </a:moveTo>
                <a:lnTo>
                  <a:pt x="49400" y="334789"/>
                </a:lnTo>
                <a:lnTo>
                  <a:pt x="49605" y="334789"/>
                </a:lnTo>
                <a:lnTo>
                  <a:pt x="49765" y="333875"/>
                </a:lnTo>
                <a:close/>
              </a:path>
              <a:path extrusionOk="0" h="416560" w="1203960">
                <a:moveTo>
                  <a:pt x="50152" y="332905"/>
                </a:moveTo>
                <a:lnTo>
                  <a:pt x="49936" y="332905"/>
                </a:lnTo>
                <a:lnTo>
                  <a:pt x="49765" y="333875"/>
                </a:lnTo>
                <a:lnTo>
                  <a:pt x="50152" y="332905"/>
                </a:lnTo>
                <a:close/>
              </a:path>
              <a:path extrusionOk="0" h="416560" w="1203960">
                <a:moveTo>
                  <a:pt x="54778" y="321312"/>
                </a:moveTo>
                <a:lnTo>
                  <a:pt x="54313" y="322306"/>
                </a:lnTo>
                <a:lnTo>
                  <a:pt x="54573" y="321824"/>
                </a:lnTo>
                <a:lnTo>
                  <a:pt x="54778" y="321312"/>
                </a:lnTo>
                <a:close/>
              </a:path>
              <a:path extrusionOk="0" h="416560" w="1203960">
                <a:moveTo>
                  <a:pt x="54573" y="321824"/>
                </a:moveTo>
                <a:lnTo>
                  <a:pt x="54313" y="322306"/>
                </a:lnTo>
                <a:lnTo>
                  <a:pt x="54573" y="321824"/>
                </a:lnTo>
                <a:close/>
              </a:path>
              <a:path extrusionOk="0" h="416560" w="1203960">
                <a:moveTo>
                  <a:pt x="54849" y="321312"/>
                </a:moveTo>
                <a:lnTo>
                  <a:pt x="54573" y="321824"/>
                </a:lnTo>
                <a:lnTo>
                  <a:pt x="54849" y="321312"/>
                </a:lnTo>
                <a:close/>
              </a:path>
              <a:path extrusionOk="0" h="416560" w="1203960">
                <a:moveTo>
                  <a:pt x="61409" y="309157"/>
                </a:moveTo>
                <a:lnTo>
                  <a:pt x="60796" y="310144"/>
                </a:lnTo>
                <a:lnTo>
                  <a:pt x="61133" y="309669"/>
                </a:lnTo>
                <a:lnTo>
                  <a:pt x="61409" y="309157"/>
                </a:lnTo>
                <a:close/>
              </a:path>
              <a:path extrusionOk="0" h="416560" w="1203960">
                <a:moveTo>
                  <a:pt x="61133" y="309669"/>
                </a:moveTo>
                <a:lnTo>
                  <a:pt x="60796" y="310144"/>
                </a:lnTo>
                <a:lnTo>
                  <a:pt x="61133" y="309669"/>
                </a:lnTo>
                <a:close/>
              </a:path>
              <a:path extrusionOk="0" h="416560" w="1203960">
                <a:moveTo>
                  <a:pt x="61496" y="309157"/>
                </a:moveTo>
                <a:lnTo>
                  <a:pt x="61133" y="309669"/>
                </a:lnTo>
                <a:lnTo>
                  <a:pt x="61496" y="309157"/>
                </a:lnTo>
                <a:close/>
              </a:path>
              <a:path extrusionOk="0" h="416560" w="1203960">
                <a:moveTo>
                  <a:pt x="69858" y="297369"/>
                </a:moveTo>
                <a:lnTo>
                  <a:pt x="69125" y="298278"/>
                </a:lnTo>
                <a:lnTo>
                  <a:pt x="69519" y="297846"/>
                </a:lnTo>
                <a:lnTo>
                  <a:pt x="69858" y="297369"/>
                </a:lnTo>
                <a:close/>
              </a:path>
              <a:path extrusionOk="0" h="416560" w="1203960">
                <a:moveTo>
                  <a:pt x="69519" y="297846"/>
                </a:moveTo>
                <a:lnTo>
                  <a:pt x="69125" y="298278"/>
                </a:lnTo>
                <a:lnTo>
                  <a:pt x="69519" y="297846"/>
                </a:lnTo>
                <a:close/>
              </a:path>
              <a:path extrusionOk="0" h="416560" w="1203960">
                <a:moveTo>
                  <a:pt x="69955" y="297369"/>
                </a:moveTo>
                <a:lnTo>
                  <a:pt x="69519" y="297846"/>
                </a:lnTo>
                <a:lnTo>
                  <a:pt x="69955" y="297369"/>
                </a:lnTo>
                <a:close/>
              </a:path>
              <a:path extrusionOk="0" h="416560" w="1203960">
                <a:moveTo>
                  <a:pt x="80398" y="285923"/>
                </a:moveTo>
                <a:lnTo>
                  <a:pt x="79596" y="286705"/>
                </a:lnTo>
                <a:lnTo>
                  <a:pt x="80019" y="286338"/>
                </a:lnTo>
                <a:lnTo>
                  <a:pt x="80398" y="285923"/>
                </a:lnTo>
                <a:close/>
              </a:path>
              <a:path extrusionOk="0" h="416560" w="1203960">
                <a:moveTo>
                  <a:pt x="80019" y="286338"/>
                </a:moveTo>
                <a:lnTo>
                  <a:pt x="79596" y="286705"/>
                </a:lnTo>
                <a:lnTo>
                  <a:pt x="80019" y="286338"/>
                </a:lnTo>
                <a:close/>
              </a:path>
              <a:path extrusionOk="0" h="416560" w="1203960">
                <a:moveTo>
                  <a:pt x="80498" y="285923"/>
                </a:moveTo>
                <a:lnTo>
                  <a:pt x="80019" y="286338"/>
                </a:lnTo>
                <a:lnTo>
                  <a:pt x="80498" y="285923"/>
                </a:lnTo>
                <a:close/>
              </a:path>
              <a:path extrusionOk="0" h="416560" w="1203960">
                <a:moveTo>
                  <a:pt x="93325" y="274819"/>
                </a:moveTo>
                <a:lnTo>
                  <a:pt x="92511" y="275450"/>
                </a:lnTo>
                <a:lnTo>
                  <a:pt x="92934" y="275157"/>
                </a:lnTo>
                <a:lnTo>
                  <a:pt x="93325" y="274819"/>
                </a:lnTo>
                <a:close/>
              </a:path>
              <a:path extrusionOk="0" h="416560" w="1203960">
                <a:moveTo>
                  <a:pt x="92934" y="275157"/>
                </a:moveTo>
                <a:lnTo>
                  <a:pt x="92511" y="275450"/>
                </a:lnTo>
                <a:lnTo>
                  <a:pt x="92934" y="275157"/>
                </a:lnTo>
                <a:close/>
              </a:path>
              <a:path extrusionOk="0" h="416560" w="1203960">
                <a:moveTo>
                  <a:pt x="93423" y="274819"/>
                </a:moveTo>
                <a:lnTo>
                  <a:pt x="92934" y="275157"/>
                </a:lnTo>
                <a:lnTo>
                  <a:pt x="93423" y="274819"/>
                </a:lnTo>
                <a:close/>
              </a:path>
              <a:path extrusionOk="0" h="416560" w="1203960">
                <a:moveTo>
                  <a:pt x="108942" y="264077"/>
                </a:moveTo>
                <a:lnTo>
                  <a:pt x="108162" y="264563"/>
                </a:lnTo>
                <a:lnTo>
                  <a:pt x="108561" y="264340"/>
                </a:lnTo>
                <a:lnTo>
                  <a:pt x="108942" y="264077"/>
                </a:lnTo>
                <a:close/>
              </a:path>
              <a:path extrusionOk="0" h="416560" w="1203960">
                <a:moveTo>
                  <a:pt x="108561" y="264340"/>
                </a:moveTo>
                <a:lnTo>
                  <a:pt x="108162" y="264563"/>
                </a:lnTo>
                <a:lnTo>
                  <a:pt x="108561" y="264340"/>
                </a:lnTo>
                <a:close/>
              </a:path>
              <a:path extrusionOk="0" h="416560" w="1203960">
                <a:moveTo>
                  <a:pt x="109034" y="264077"/>
                </a:moveTo>
                <a:lnTo>
                  <a:pt x="108561" y="264340"/>
                </a:lnTo>
                <a:lnTo>
                  <a:pt x="109034" y="264077"/>
                </a:lnTo>
                <a:close/>
              </a:path>
              <a:path extrusionOk="0" h="416560" w="1203960">
                <a:moveTo>
                  <a:pt x="127541" y="253753"/>
                </a:moveTo>
                <a:lnTo>
                  <a:pt x="126823" y="254114"/>
                </a:lnTo>
                <a:lnTo>
                  <a:pt x="127196" y="253946"/>
                </a:lnTo>
                <a:lnTo>
                  <a:pt x="127541" y="253753"/>
                </a:lnTo>
                <a:close/>
              </a:path>
              <a:path extrusionOk="0" h="416560" w="1203960">
                <a:moveTo>
                  <a:pt x="127196" y="253946"/>
                </a:moveTo>
                <a:lnTo>
                  <a:pt x="126823" y="254114"/>
                </a:lnTo>
                <a:lnTo>
                  <a:pt x="127196" y="253946"/>
                </a:lnTo>
                <a:close/>
              </a:path>
              <a:path extrusionOk="0" h="416560" w="1203960">
                <a:moveTo>
                  <a:pt x="127621" y="253753"/>
                </a:moveTo>
                <a:lnTo>
                  <a:pt x="127196" y="253946"/>
                </a:lnTo>
                <a:lnTo>
                  <a:pt x="127621" y="253753"/>
                </a:lnTo>
                <a:close/>
              </a:path>
              <a:path extrusionOk="0" h="416560" w="1203960">
                <a:moveTo>
                  <a:pt x="149071" y="244058"/>
                </a:moveTo>
                <a:lnTo>
                  <a:pt x="148755" y="244174"/>
                </a:lnTo>
                <a:lnTo>
                  <a:pt x="149071" y="244058"/>
                </a:lnTo>
                <a:close/>
              </a:path>
              <a:path extrusionOk="0" h="416560" w="1203960">
                <a:moveTo>
                  <a:pt x="149471" y="243911"/>
                </a:moveTo>
                <a:lnTo>
                  <a:pt x="149071" y="244058"/>
                </a:lnTo>
                <a:lnTo>
                  <a:pt x="149471" y="243911"/>
                </a:lnTo>
                <a:close/>
              </a:path>
              <a:path extrusionOk="0" h="416560" w="1203960">
                <a:moveTo>
                  <a:pt x="174491" y="234727"/>
                </a:moveTo>
                <a:lnTo>
                  <a:pt x="174203" y="234812"/>
                </a:lnTo>
                <a:lnTo>
                  <a:pt x="174491" y="234727"/>
                </a:lnTo>
                <a:close/>
              </a:path>
              <a:path extrusionOk="0" h="416560" w="1203960">
                <a:moveTo>
                  <a:pt x="174830" y="234626"/>
                </a:moveTo>
                <a:lnTo>
                  <a:pt x="174491" y="234727"/>
                </a:lnTo>
                <a:lnTo>
                  <a:pt x="174830" y="234626"/>
                </a:lnTo>
                <a:close/>
              </a:path>
              <a:path extrusionOk="0" h="416560" w="1203960">
                <a:moveTo>
                  <a:pt x="1064897" y="149420"/>
                </a:moveTo>
                <a:lnTo>
                  <a:pt x="941729" y="149432"/>
                </a:lnTo>
                <a:lnTo>
                  <a:pt x="917237" y="151607"/>
                </a:lnTo>
                <a:lnTo>
                  <a:pt x="891461" y="153630"/>
                </a:lnTo>
                <a:lnTo>
                  <a:pt x="864532" y="155519"/>
                </a:lnTo>
                <a:lnTo>
                  <a:pt x="807700" y="158962"/>
                </a:lnTo>
                <a:lnTo>
                  <a:pt x="1019517" y="158958"/>
                </a:lnTo>
                <a:lnTo>
                  <a:pt x="1027732" y="157617"/>
                </a:lnTo>
                <a:lnTo>
                  <a:pt x="1044516" y="154311"/>
                </a:lnTo>
                <a:lnTo>
                  <a:pt x="1064897" y="149420"/>
                </a:lnTo>
                <a:close/>
              </a:path>
              <a:path extrusionOk="0" h="416560" w="1203960">
                <a:moveTo>
                  <a:pt x="1074538" y="147071"/>
                </a:moveTo>
                <a:lnTo>
                  <a:pt x="964809" y="147087"/>
                </a:lnTo>
                <a:lnTo>
                  <a:pt x="941785" y="149426"/>
                </a:lnTo>
                <a:lnTo>
                  <a:pt x="1064897" y="149420"/>
                </a:lnTo>
                <a:lnTo>
                  <a:pt x="1073851" y="147271"/>
                </a:lnTo>
                <a:lnTo>
                  <a:pt x="1074538" y="147071"/>
                </a:lnTo>
                <a:close/>
              </a:path>
              <a:path extrusionOk="0" h="416560" w="1203960">
                <a:moveTo>
                  <a:pt x="1083220" y="144534"/>
                </a:moveTo>
                <a:lnTo>
                  <a:pt x="986457" y="144543"/>
                </a:lnTo>
                <a:lnTo>
                  <a:pt x="964897" y="147077"/>
                </a:lnTo>
                <a:lnTo>
                  <a:pt x="1074538" y="147071"/>
                </a:lnTo>
                <a:lnTo>
                  <a:pt x="1083220" y="144534"/>
                </a:lnTo>
                <a:close/>
              </a:path>
              <a:path extrusionOk="0" h="416560" w="1203960">
                <a:moveTo>
                  <a:pt x="1092594" y="141796"/>
                </a:moveTo>
                <a:lnTo>
                  <a:pt x="1006423" y="141796"/>
                </a:lnTo>
                <a:lnTo>
                  <a:pt x="986450" y="144543"/>
                </a:lnTo>
                <a:lnTo>
                  <a:pt x="1083220" y="144534"/>
                </a:lnTo>
                <a:lnTo>
                  <a:pt x="1092594" y="141796"/>
                </a:lnTo>
                <a:close/>
              </a:path>
              <a:path extrusionOk="0" h="416560" w="1203960">
                <a:moveTo>
                  <a:pt x="1102116" y="138841"/>
                </a:moveTo>
                <a:lnTo>
                  <a:pt x="1024510" y="138841"/>
                </a:lnTo>
                <a:lnTo>
                  <a:pt x="1006306" y="141812"/>
                </a:lnTo>
                <a:lnTo>
                  <a:pt x="1092594" y="141796"/>
                </a:lnTo>
                <a:lnTo>
                  <a:pt x="1099454" y="139792"/>
                </a:lnTo>
                <a:lnTo>
                  <a:pt x="1102116" y="138841"/>
                </a:lnTo>
                <a:close/>
              </a:path>
              <a:path extrusionOk="0" h="416560" w="1203960">
                <a:moveTo>
                  <a:pt x="1111021" y="135658"/>
                </a:moveTo>
                <a:lnTo>
                  <a:pt x="1040643" y="135658"/>
                </a:lnTo>
                <a:lnTo>
                  <a:pt x="1024342" y="138868"/>
                </a:lnTo>
                <a:lnTo>
                  <a:pt x="1024510" y="138841"/>
                </a:lnTo>
                <a:lnTo>
                  <a:pt x="1102116" y="138841"/>
                </a:lnTo>
                <a:lnTo>
                  <a:pt x="1111021" y="135658"/>
                </a:lnTo>
                <a:close/>
              </a:path>
              <a:path extrusionOk="0" h="416560" w="1203960">
                <a:moveTo>
                  <a:pt x="1128578" y="128802"/>
                </a:moveTo>
                <a:lnTo>
                  <a:pt x="1069181" y="128802"/>
                </a:lnTo>
                <a:lnTo>
                  <a:pt x="1040459" y="135695"/>
                </a:lnTo>
                <a:lnTo>
                  <a:pt x="1040643" y="135658"/>
                </a:lnTo>
                <a:lnTo>
                  <a:pt x="1111021" y="135658"/>
                </a:lnTo>
                <a:lnTo>
                  <a:pt x="1121597" y="131879"/>
                </a:lnTo>
                <a:lnTo>
                  <a:pt x="1128578" y="128802"/>
                </a:lnTo>
                <a:close/>
              </a:path>
              <a:path extrusionOk="0" h="416560" w="1203960">
                <a:moveTo>
                  <a:pt x="1144076" y="121585"/>
                </a:moveTo>
                <a:lnTo>
                  <a:pt x="1093843" y="121585"/>
                </a:lnTo>
                <a:lnTo>
                  <a:pt x="1093309" y="121758"/>
                </a:lnTo>
                <a:lnTo>
                  <a:pt x="1068935" y="128861"/>
                </a:lnTo>
                <a:lnTo>
                  <a:pt x="1069181" y="128802"/>
                </a:lnTo>
                <a:lnTo>
                  <a:pt x="1128578" y="128802"/>
                </a:lnTo>
                <a:lnTo>
                  <a:pt x="1140545" y="123527"/>
                </a:lnTo>
                <a:lnTo>
                  <a:pt x="1144076" y="121585"/>
                </a:lnTo>
                <a:close/>
              </a:path>
              <a:path extrusionOk="0" h="416560" w="1203960">
                <a:moveTo>
                  <a:pt x="1093562" y="121668"/>
                </a:moveTo>
                <a:lnTo>
                  <a:pt x="1093252" y="121758"/>
                </a:lnTo>
                <a:lnTo>
                  <a:pt x="1093562" y="121668"/>
                </a:lnTo>
                <a:close/>
              </a:path>
              <a:path extrusionOk="0" h="416560" w="1203960">
                <a:moveTo>
                  <a:pt x="1157515" y="114056"/>
                </a:moveTo>
                <a:lnTo>
                  <a:pt x="1114863" y="114056"/>
                </a:lnTo>
                <a:lnTo>
                  <a:pt x="1114227" y="114308"/>
                </a:lnTo>
                <a:lnTo>
                  <a:pt x="1093562" y="121668"/>
                </a:lnTo>
                <a:lnTo>
                  <a:pt x="1093843" y="121585"/>
                </a:lnTo>
                <a:lnTo>
                  <a:pt x="1144076" y="121585"/>
                </a:lnTo>
                <a:lnTo>
                  <a:pt x="1156560" y="114721"/>
                </a:lnTo>
                <a:lnTo>
                  <a:pt x="1157515" y="114056"/>
                </a:lnTo>
                <a:close/>
              </a:path>
              <a:path extrusionOk="0" h="416560" w="1203960">
                <a:moveTo>
                  <a:pt x="1114531" y="114174"/>
                </a:moveTo>
                <a:lnTo>
                  <a:pt x="1114156" y="114308"/>
                </a:lnTo>
                <a:lnTo>
                  <a:pt x="1114531" y="114174"/>
                </a:lnTo>
                <a:close/>
              </a:path>
              <a:path extrusionOk="0" h="416560" w="1203960">
                <a:moveTo>
                  <a:pt x="1168694" y="106264"/>
                </a:moveTo>
                <a:lnTo>
                  <a:pt x="1132480" y="106264"/>
                </a:lnTo>
                <a:lnTo>
                  <a:pt x="1131732" y="106634"/>
                </a:lnTo>
                <a:lnTo>
                  <a:pt x="1114531" y="114174"/>
                </a:lnTo>
                <a:lnTo>
                  <a:pt x="1114863" y="114056"/>
                </a:lnTo>
                <a:lnTo>
                  <a:pt x="1157515" y="114056"/>
                </a:lnTo>
                <a:lnTo>
                  <a:pt x="1168694" y="106264"/>
                </a:lnTo>
                <a:close/>
              </a:path>
              <a:path extrusionOk="0" h="416560" w="1203960">
                <a:moveTo>
                  <a:pt x="1132098" y="106433"/>
                </a:moveTo>
                <a:lnTo>
                  <a:pt x="1131642" y="106634"/>
                </a:lnTo>
                <a:lnTo>
                  <a:pt x="1132098" y="106433"/>
                </a:lnTo>
                <a:close/>
              </a:path>
              <a:path extrusionOk="0" h="416560" w="1203960">
                <a:moveTo>
                  <a:pt x="1132480" y="106264"/>
                </a:moveTo>
                <a:lnTo>
                  <a:pt x="1132098" y="106433"/>
                </a:lnTo>
                <a:lnTo>
                  <a:pt x="1131732" y="106634"/>
                </a:lnTo>
                <a:lnTo>
                  <a:pt x="1132480" y="106264"/>
                </a:lnTo>
                <a:close/>
              </a:path>
              <a:path extrusionOk="0" h="416560" w="1203960">
                <a:moveTo>
                  <a:pt x="1177816" y="98272"/>
                </a:moveTo>
                <a:lnTo>
                  <a:pt x="1146938" y="98272"/>
                </a:lnTo>
                <a:lnTo>
                  <a:pt x="1146081" y="98804"/>
                </a:lnTo>
                <a:lnTo>
                  <a:pt x="1132098" y="106433"/>
                </a:lnTo>
                <a:lnTo>
                  <a:pt x="1132480" y="106264"/>
                </a:lnTo>
                <a:lnTo>
                  <a:pt x="1168694" y="106264"/>
                </a:lnTo>
                <a:lnTo>
                  <a:pt x="1169877" y="105440"/>
                </a:lnTo>
                <a:lnTo>
                  <a:pt x="1177816" y="98272"/>
                </a:lnTo>
                <a:close/>
              </a:path>
              <a:path extrusionOk="0" h="416560" w="1203960">
                <a:moveTo>
                  <a:pt x="1146494" y="98516"/>
                </a:moveTo>
                <a:lnTo>
                  <a:pt x="1145970" y="98804"/>
                </a:lnTo>
                <a:lnTo>
                  <a:pt x="1146494" y="98516"/>
                </a:lnTo>
                <a:close/>
              </a:path>
              <a:path extrusionOk="0" h="416560" w="1203960">
                <a:moveTo>
                  <a:pt x="1146938" y="98272"/>
                </a:moveTo>
                <a:lnTo>
                  <a:pt x="1146494" y="98516"/>
                </a:lnTo>
                <a:lnTo>
                  <a:pt x="1146081" y="98804"/>
                </a:lnTo>
                <a:lnTo>
                  <a:pt x="1146938" y="98272"/>
                </a:lnTo>
                <a:close/>
              </a:path>
              <a:path extrusionOk="0" h="416560" w="1203960">
                <a:moveTo>
                  <a:pt x="1158003" y="90496"/>
                </a:moveTo>
                <a:lnTo>
                  <a:pt x="1146494" y="98516"/>
                </a:lnTo>
                <a:lnTo>
                  <a:pt x="1146938" y="98272"/>
                </a:lnTo>
                <a:lnTo>
                  <a:pt x="1177816" y="98272"/>
                </a:lnTo>
                <a:lnTo>
                  <a:pt x="1180705" y="95664"/>
                </a:lnTo>
                <a:lnTo>
                  <a:pt x="1184656" y="90898"/>
                </a:lnTo>
                <a:lnTo>
                  <a:pt x="1157557" y="90898"/>
                </a:lnTo>
                <a:lnTo>
                  <a:pt x="1158003" y="90496"/>
                </a:lnTo>
                <a:close/>
              </a:path>
              <a:path extrusionOk="0" h="416560" w="1203960">
                <a:moveTo>
                  <a:pt x="1158493" y="90154"/>
                </a:moveTo>
                <a:lnTo>
                  <a:pt x="1158003" y="90496"/>
                </a:lnTo>
                <a:lnTo>
                  <a:pt x="1157557" y="90898"/>
                </a:lnTo>
                <a:lnTo>
                  <a:pt x="1158493" y="90154"/>
                </a:lnTo>
                <a:close/>
              </a:path>
              <a:path extrusionOk="0" h="416560" w="1203960">
                <a:moveTo>
                  <a:pt x="1185273" y="90154"/>
                </a:moveTo>
                <a:lnTo>
                  <a:pt x="1158493" y="90154"/>
                </a:lnTo>
                <a:lnTo>
                  <a:pt x="1157557" y="90898"/>
                </a:lnTo>
                <a:lnTo>
                  <a:pt x="1184656" y="90898"/>
                </a:lnTo>
                <a:lnTo>
                  <a:pt x="1185273" y="90154"/>
                </a:lnTo>
                <a:close/>
              </a:path>
              <a:path extrusionOk="0" h="416560" w="1203960">
                <a:moveTo>
                  <a:pt x="1166917" y="82447"/>
                </a:moveTo>
                <a:lnTo>
                  <a:pt x="1158003" y="90496"/>
                </a:lnTo>
                <a:lnTo>
                  <a:pt x="1158493" y="90154"/>
                </a:lnTo>
                <a:lnTo>
                  <a:pt x="1185273" y="90154"/>
                </a:lnTo>
                <a:lnTo>
                  <a:pt x="1189208" y="85408"/>
                </a:lnTo>
                <a:lnTo>
                  <a:pt x="1190652" y="82975"/>
                </a:lnTo>
                <a:lnTo>
                  <a:pt x="1166480" y="82975"/>
                </a:lnTo>
                <a:lnTo>
                  <a:pt x="1166917" y="82447"/>
                </a:lnTo>
                <a:close/>
              </a:path>
              <a:path extrusionOk="0" h="416560" w="1203960">
                <a:moveTo>
                  <a:pt x="1167428" y="81986"/>
                </a:moveTo>
                <a:lnTo>
                  <a:pt x="1166917" y="82447"/>
                </a:lnTo>
                <a:lnTo>
                  <a:pt x="1166480" y="82975"/>
                </a:lnTo>
                <a:lnTo>
                  <a:pt x="1167428" y="81986"/>
                </a:lnTo>
                <a:close/>
              </a:path>
              <a:path extrusionOk="0" h="416560" w="1203960">
                <a:moveTo>
                  <a:pt x="1191239" y="81986"/>
                </a:moveTo>
                <a:lnTo>
                  <a:pt x="1167428" y="81986"/>
                </a:lnTo>
                <a:lnTo>
                  <a:pt x="1166480" y="82975"/>
                </a:lnTo>
                <a:lnTo>
                  <a:pt x="1190652" y="82975"/>
                </a:lnTo>
                <a:lnTo>
                  <a:pt x="1191239" y="81986"/>
                </a:lnTo>
                <a:close/>
              </a:path>
              <a:path extrusionOk="0" h="416560" w="1203960">
                <a:moveTo>
                  <a:pt x="1173590" y="74398"/>
                </a:moveTo>
                <a:lnTo>
                  <a:pt x="1166917" y="82447"/>
                </a:lnTo>
                <a:lnTo>
                  <a:pt x="1167428" y="81986"/>
                </a:lnTo>
                <a:lnTo>
                  <a:pt x="1191239" y="81986"/>
                </a:lnTo>
                <a:lnTo>
                  <a:pt x="1195358" y="75044"/>
                </a:lnTo>
                <a:lnTo>
                  <a:pt x="1173207" y="75044"/>
                </a:lnTo>
                <a:lnTo>
                  <a:pt x="1173590" y="74398"/>
                </a:lnTo>
                <a:close/>
              </a:path>
              <a:path extrusionOk="0" h="416560" w="1203960">
                <a:moveTo>
                  <a:pt x="1174065" y="73825"/>
                </a:moveTo>
                <a:lnTo>
                  <a:pt x="1173590" y="74398"/>
                </a:lnTo>
                <a:lnTo>
                  <a:pt x="1173207" y="75044"/>
                </a:lnTo>
                <a:lnTo>
                  <a:pt x="1174065" y="73825"/>
                </a:lnTo>
                <a:close/>
              </a:path>
              <a:path extrusionOk="0" h="416560" w="1203960">
                <a:moveTo>
                  <a:pt x="1195898" y="73825"/>
                </a:moveTo>
                <a:lnTo>
                  <a:pt x="1174065" y="73825"/>
                </a:lnTo>
                <a:lnTo>
                  <a:pt x="1173207" y="75044"/>
                </a:lnTo>
                <a:lnTo>
                  <a:pt x="1195358" y="75044"/>
                </a:lnTo>
                <a:lnTo>
                  <a:pt x="1195531" y="74753"/>
                </a:lnTo>
                <a:lnTo>
                  <a:pt x="1195898" y="73825"/>
                </a:lnTo>
                <a:close/>
              </a:path>
              <a:path extrusionOk="0" h="416560" w="1203960">
                <a:moveTo>
                  <a:pt x="1178375" y="66334"/>
                </a:moveTo>
                <a:lnTo>
                  <a:pt x="1173590" y="74398"/>
                </a:lnTo>
                <a:lnTo>
                  <a:pt x="1174065" y="73825"/>
                </a:lnTo>
                <a:lnTo>
                  <a:pt x="1195898" y="73825"/>
                </a:lnTo>
                <a:lnTo>
                  <a:pt x="1198584" y="67039"/>
                </a:lnTo>
                <a:lnTo>
                  <a:pt x="1178096" y="67039"/>
                </a:lnTo>
                <a:lnTo>
                  <a:pt x="1178375" y="66334"/>
                </a:lnTo>
                <a:close/>
              </a:path>
              <a:path extrusionOk="0" h="416560" w="1203960">
                <a:moveTo>
                  <a:pt x="1178762" y="65683"/>
                </a:moveTo>
                <a:lnTo>
                  <a:pt x="1178375" y="66334"/>
                </a:lnTo>
                <a:lnTo>
                  <a:pt x="1178096" y="67039"/>
                </a:lnTo>
                <a:lnTo>
                  <a:pt x="1178762" y="65683"/>
                </a:lnTo>
                <a:close/>
              </a:path>
              <a:path extrusionOk="0" h="416560" w="1203960">
                <a:moveTo>
                  <a:pt x="1199120" y="65683"/>
                </a:moveTo>
                <a:lnTo>
                  <a:pt x="1178762" y="65683"/>
                </a:lnTo>
                <a:lnTo>
                  <a:pt x="1178096" y="67039"/>
                </a:lnTo>
                <a:lnTo>
                  <a:pt x="1198584" y="67039"/>
                </a:lnTo>
                <a:lnTo>
                  <a:pt x="1199120" y="65683"/>
                </a:lnTo>
                <a:close/>
              </a:path>
              <a:path extrusionOk="0" h="416560" w="1203960">
                <a:moveTo>
                  <a:pt x="1201322" y="57495"/>
                </a:moveTo>
                <a:lnTo>
                  <a:pt x="1181873" y="57495"/>
                </a:lnTo>
                <a:lnTo>
                  <a:pt x="1181452" y="58845"/>
                </a:lnTo>
                <a:lnTo>
                  <a:pt x="1178375" y="66334"/>
                </a:lnTo>
                <a:lnTo>
                  <a:pt x="1178762" y="65683"/>
                </a:lnTo>
                <a:lnTo>
                  <a:pt x="1199120" y="65683"/>
                </a:lnTo>
                <a:lnTo>
                  <a:pt x="1199848" y="63845"/>
                </a:lnTo>
                <a:lnTo>
                  <a:pt x="1201322" y="57495"/>
                </a:lnTo>
                <a:close/>
              </a:path>
              <a:path extrusionOk="0" h="416560" w="1203960">
                <a:moveTo>
                  <a:pt x="1181612" y="58156"/>
                </a:moveTo>
                <a:lnTo>
                  <a:pt x="1181339" y="58845"/>
                </a:lnTo>
                <a:lnTo>
                  <a:pt x="1181612" y="58156"/>
                </a:lnTo>
                <a:close/>
              </a:path>
              <a:path extrusionOk="0" h="416560" w="1203960">
                <a:moveTo>
                  <a:pt x="1181873" y="57495"/>
                </a:moveTo>
                <a:lnTo>
                  <a:pt x="1181612" y="58156"/>
                </a:lnTo>
                <a:lnTo>
                  <a:pt x="1181452" y="58845"/>
                </a:lnTo>
                <a:lnTo>
                  <a:pt x="1181873" y="57495"/>
                </a:lnTo>
                <a:close/>
              </a:path>
              <a:path extrusionOk="0" h="416560" w="1203960">
                <a:moveTo>
                  <a:pt x="1202771" y="49142"/>
                </a:moveTo>
                <a:lnTo>
                  <a:pt x="1183705" y="49142"/>
                </a:lnTo>
                <a:lnTo>
                  <a:pt x="1183505" y="50349"/>
                </a:lnTo>
                <a:lnTo>
                  <a:pt x="1181612" y="58156"/>
                </a:lnTo>
                <a:lnTo>
                  <a:pt x="1181873" y="57495"/>
                </a:lnTo>
                <a:lnTo>
                  <a:pt x="1201322" y="57495"/>
                </a:lnTo>
                <a:lnTo>
                  <a:pt x="1202399" y="52854"/>
                </a:lnTo>
                <a:lnTo>
                  <a:pt x="1202771" y="49142"/>
                </a:lnTo>
                <a:close/>
              </a:path>
              <a:path extrusionOk="0" h="416560" w="1203960">
                <a:moveTo>
                  <a:pt x="1183566" y="49738"/>
                </a:moveTo>
                <a:lnTo>
                  <a:pt x="1183425" y="50349"/>
                </a:lnTo>
                <a:lnTo>
                  <a:pt x="1183566" y="49738"/>
                </a:lnTo>
                <a:close/>
              </a:path>
              <a:path extrusionOk="0" h="416560" w="1203960">
                <a:moveTo>
                  <a:pt x="1183705" y="49142"/>
                </a:moveTo>
                <a:lnTo>
                  <a:pt x="1183566" y="49738"/>
                </a:lnTo>
                <a:lnTo>
                  <a:pt x="1183505" y="50349"/>
                </a:lnTo>
                <a:lnTo>
                  <a:pt x="1183705" y="49142"/>
                </a:lnTo>
                <a:close/>
              </a:path>
              <a:path extrusionOk="0" h="416560" w="1203960">
                <a:moveTo>
                  <a:pt x="1203461" y="40515"/>
                </a:moveTo>
                <a:lnTo>
                  <a:pt x="1184488" y="40515"/>
                </a:lnTo>
                <a:lnTo>
                  <a:pt x="1184449" y="41857"/>
                </a:lnTo>
                <a:lnTo>
                  <a:pt x="1183566" y="49738"/>
                </a:lnTo>
                <a:lnTo>
                  <a:pt x="1183705" y="49142"/>
                </a:lnTo>
                <a:lnTo>
                  <a:pt x="1202771" y="49142"/>
                </a:lnTo>
                <a:lnTo>
                  <a:pt x="1203500" y="41857"/>
                </a:lnTo>
                <a:lnTo>
                  <a:pt x="1203461" y="40515"/>
                </a:lnTo>
                <a:close/>
              </a:path>
              <a:path extrusionOk="0" h="416560" w="1203960">
                <a:moveTo>
                  <a:pt x="1184421" y="41187"/>
                </a:moveTo>
                <a:lnTo>
                  <a:pt x="1184354" y="41857"/>
                </a:lnTo>
                <a:lnTo>
                  <a:pt x="1184421" y="41187"/>
                </a:lnTo>
                <a:close/>
              </a:path>
              <a:path extrusionOk="0" h="416560" w="1203960">
                <a:moveTo>
                  <a:pt x="1202689" y="21899"/>
                </a:moveTo>
                <a:lnTo>
                  <a:pt x="1183622" y="21899"/>
                </a:lnTo>
                <a:lnTo>
                  <a:pt x="1183708" y="22842"/>
                </a:lnTo>
                <a:lnTo>
                  <a:pt x="1184421" y="41187"/>
                </a:lnTo>
                <a:lnTo>
                  <a:pt x="1184488" y="40515"/>
                </a:lnTo>
                <a:lnTo>
                  <a:pt x="1203461" y="40515"/>
                </a:lnTo>
                <a:lnTo>
                  <a:pt x="1202689" y="21899"/>
                </a:lnTo>
                <a:close/>
              </a:path>
              <a:path extrusionOk="0" h="416560" w="1203960">
                <a:moveTo>
                  <a:pt x="1183642" y="22370"/>
                </a:moveTo>
                <a:lnTo>
                  <a:pt x="1183661" y="22842"/>
                </a:lnTo>
                <a:lnTo>
                  <a:pt x="1183642" y="22370"/>
                </a:lnTo>
                <a:close/>
              </a:path>
              <a:path extrusionOk="0" h="416560" w="1203960">
                <a:moveTo>
                  <a:pt x="1199712" y="0"/>
                </a:moveTo>
                <a:lnTo>
                  <a:pt x="1180850" y="2673"/>
                </a:lnTo>
                <a:lnTo>
                  <a:pt x="1183642" y="22370"/>
                </a:lnTo>
                <a:lnTo>
                  <a:pt x="1183622" y="21899"/>
                </a:lnTo>
                <a:lnTo>
                  <a:pt x="1202689" y="21899"/>
                </a:lnTo>
                <a:lnTo>
                  <a:pt x="1202637" y="20637"/>
                </a:lnTo>
                <a:lnTo>
                  <a:pt x="1199712" y="0"/>
                </a:lnTo>
                <a:close/>
              </a:path>
            </a:pathLst>
          </a:custGeom>
          <a:solidFill>
            <a:srgbClr val="7F7F7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4099" name="Google Shape;4099;p142"/>
          <p:cNvGrpSpPr/>
          <p:nvPr/>
        </p:nvGrpSpPr>
        <p:grpSpPr>
          <a:xfrm>
            <a:off x="11458578" y="174170"/>
            <a:ext cx="548640" cy="548640"/>
            <a:chOff x="11458578" y="174170"/>
            <a:chExt cx="548640" cy="548640"/>
          </a:xfrm>
        </p:grpSpPr>
        <p:sp>
          <p:nvSpPr>
            <p:cNvPr id="4100" name="Google Shape;4100;p142"/>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01" name="Google Shape;4101;p142"/>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4102" name="Google Shape;4102;p142"/>
            <p:cNvPicPr preferRelativeResize="0"/>
            <p:nvPr/>
          </p:nvPicPr>
          <p:blipFill rotWithShape="1">
            <a:blip r:embed="rId9">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6" name="Shape 4106"/>
        <p:cNvGrpSpPr/>
        <p:nvPr/>
      </p:nvGrpSpPr>
      <p:grpSpPr>
        <a:xfrm>
          <a:off x="0" y="0"/>
          <a:ext cx="0" cy="0"/>
          <a:chOff x="0" y="0"/>
          <a:chExt cx="0" cy="0"/>
        </a:xfrm>
      </p:grpSpPr>
      <p:grpSp>
        <p:nvGrpSpPr>
          <p:cNvPr id="4107" name="Google Shape;4107;p143"/>
          <p:cNvGrpSpPr/>
          <p:nvPr/>
        </p:nvGrpSpPr>
        <p:grpSpPr>
          <a:xfrm>
            <a:off x="624840" y="5071871"/>
            <a:ext cx="10978896" cy="1118615"/>
            <a:chOff x="624840" y="5071871"/>
            <a:chExt cx="10978896" cy="1118615"/>
          </a:xfrm>
        </p:grpSpPr>
        <p:pic>
          <p:nvPicPr>
            <p:cNvPr id="4108" name="Google Shape;4108;p143"/>
            <p:cNvPicPr preferRelativeResize="0"/>
            <p:nvPr/>
          </p:nvPicPr>
          <p:blipFill rotWithShape="1">
            <a:blip r:embed="rId3">
              <a:alphaModFix/>
            </a:blip>
            <a:srcRect b="0" l="0" r="0" t="0"/>
            <a:stretch/>
          </p:blipFill>
          <p:spPr>
            <a:xfrm>
              <a:off x="624840" y="5071871"/>
              <a:ext cx="10978896" cy="1118615"/>
            </a:xfrm>
            <a:prstGeom prst="rect">
              <a:avLst/>
            </a:prstGeom>
            <a:noFill/>
            <a:ln>
              <a:noFill/>
            </a:ln>
          </p:spPr>
        </p:pic>
        <p:sp>
          <p:nvSpPr>
            <p:cNvPr id="4109" name="Google Shape;4109;p143"/>
            <p:cNvSpPr/>
            <p:nvPr/>
          </p:nvSpPr>
          <p:spPr>
            <a:xfrm>
              <a:off x="689991" y="5098148"/>
              <a:ext cx="10848340" cy="988694"/>
            </a:xfrm>
            <a:custGeom>
              <a:rect b="b" l="l" r="r" t="t"/>
              <a:pathLst>
                <a:path extrusionOk="0" h="988695" w="10848340">
                  <a:moveTo>
                    <a:pt x="10848135" y="0"/>
                  </a:moveTo>
                  <a:lnTo>
                    <a:pt x="386601" y="0"/>
                  </a:lnTo>
                  <a:lnTo>
                    <a:pt x="338106" y="3012"/>
                  </a:lnTo>
                  <a:lnTo>
                    <a:pt x="291409" y="11807"/>
                  </a:lnTo>
                  <a:lnTo>
                    <a:pt x="246872" y="26022"/>
                  </a:lnTo>
                  <a:lnTo>
                    <a:pt x="204858" y="45296"/>
                  </a:lnTo>
                  <a:lnTo>
                    <a:pt x="165727" y="69266"/>
                  </a:lnTo>
                  <a:lnTo>
                    <a:pt x="129843" y="97569"/>
                  </a:lnTo>
                  <a:lnTo>
                    <a:pt x="97569" y="129843"/>
                  </a:lnTo>
                  <a:lnTo>
                    <a:pt x="69266" y="165727"/>
                  </a:lnTo>
                  <a:lnTo>
                    <a:pt x="45296" y="204858"/>
                  </a:lnTo>
                  <a:lnTo>
                    <a:pt x="26022" y="246873"/>
                  </a:lnTo>
                  <a:lnTo>
                    <a:pt x="11807" y="291410"/>
                  </a:lnTo>
                  <a:lnTo>
                    <a:pt x="3012" y="338107"/>
                  </a:lnTo>
                  <a:lnTo>
                    <a:pt x="0" y="386601"/>
                  </a:lnTo>
                  <a:lnTo>
                    <a:pt x="0" y="988327"/>
                  </a:lnTo>
                  <a:lnTo>
                    <a:pt x="10461534" y="988327"/>
                  </a:lnTo>
                  <a:lnTo>
                    <a:pt x="10510029" y="985315"/>
                  </a:lnTo>
                  <a:lnTo>
                    <a:pt x="10556726" y="976520"/>
                  </a:lnTo>
                  <a:lnTo>
                    <a:pt x="10601262" y="962304"/>
                  </a:lnTo>
                  <a:lnTo>
                    <a:pt x="10643277" y="943030"/>
                  </a:lnTo>
                  <a:lnTo>
                    <a:pt x="10682408" y="919061"/>
                  </a:lnTo>
                  <a:lnTo>
                    <a:pt x="10718291" y="890757"/>
                  </a:lnTo>
                  <a:lnTo>
                    <a:pt x="10750566" y="858483"/>
                  </a:lnTo>
                  <a:lnTo>
                    <a:pt x="10778869" y="822599"/>
                  </a:lnTo>
                  <a:lnTo>
                    <a:pt x="10802839" y="783469"/>
                  </a:lnTo>
                  <a:lnTo>
                    <a:pt x="10822112" y="741454"/>
                  </a:lnTo>
                  <a:lnTo>
                    <a:pt x="10836328" y="696917"/>
                  </a:lnTo>
                  <a:lnTo>
                    <a:pt x="10845123" y="650220"/>
                  </a:lnTo>
                  <a:lnTo>
                    <a:pt x="10848135" y="601725"/>
                  </a:lnTo>
                  <a:lnTo>
                    <a:pt x="1084813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110" name="Google Shape;4110;p143"/>
            <p:cNvPicPr preferRelativeResize="0"/>
            <p:nvPr/>
          </p:nvPicPr>
          <p:blipFill rotWithShape="1">
            <a:blip r:embed="rId4">
              <a:alphaModFix/>
            </a:blip>
            <a:srcRect b="0" l="0" r="0" t="0"/>
            <a:stretch/>
          </p:blipFill>
          <p:spPr>
            <a:xfrm>
              <a:off x="695235" y="5287587"/>
              <a:ext cx="702296" cy="714243"/>
            </a:xfrm>
            <a:prstGeom prst="rect">
              <a:avLst/>
            </a:prstGeom>
            <a:noFill/>
            <a:ln>
              <a:noFill/>
            </a:ln>
          </p:spPr>
        </p:pic>
      </p:grpSp>
      <p:sp>
        <p:nvSpPr>
          <p:cNvPr id="4111" name="Google Shape;4111;p143"/>
          <p:cNvSpPr txBox="1"/>
          <p:nvPr/>
        </p:nvSpPr>
        <p:spPr>
          <a:xfrm>
            <a:off x="768730" y="1105915"/>
            <a:ext cx="10589895" cy="144716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2400">
                <a:solidFill>
                  <a:schemeClr val="dk1"/>
                </a:solidFill>
                <a:latin typeface="Calibri"/>
                <a:ea typeface="Calibri"/>
                <a:cs typeface="Calibri"/>
                <a:sym typeface="Calibri"/>
              </a:rPr>
              <a:t>Iterator </a:t>
            </a:r>
            <a:r>
              <a:rPr lang="en-US" sz="2400">
                <a:solidFill>
                  <a:schemeClr val="dk1"/>
                </a:solidFill>
                <a:latin typeface="Calibri"/>
                <a:ea typeface="Calibri"/>
                <a:cs typeface="Calibri"/>
                <a:sym typeface="Calibri"/>
              </a:rPr>
              <a:t>(or “</a:t>
            </a:r>
            <a:r>
              <a:rPr b="1" lang="en-US" sz="2400">
                <a:solidFill>
                  <a:schemeClr val="dk1"/>
                </a:solidFill>
                <a:latin typeface="Calibri"/>
                <a:ea typeface="Calibri"/>
                <a:cs typeface="Calibri"/>
                <a:sym typeface="Calibri"/>
              </a:rPr>
              <a:t>X</a:t>
            </a:r>
            <a:r>
              <a:rPr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functions </a:t>
            </a:r>
            <a:r>
              <a:rPr lang="en-US" sz="2400">
                <a:solidFill>
                  <a:schemeClr val="dk1"/>
                </a:solidFill>
                <a:latin typeface="Calibri"/>
                <a:ea typeface="Calibri"/>
                <a:cs typeface="Calibri"/>
                <a:sym typeface="Calibri"/>
              </a:rPr>
              <a:t>allow you to loop through the same expression on each row  of a table, then apply some sort of aggregation to the results (SUM, MAX, etc.)</a:t>
            </a:r>
            <a:endParaRPr sz="2400">
              <a:solidFill>
                <a:schemeClr val="dk1"/>
              </a:solidFill>
              <a:latin typeface="Calibri"/>
              <a:ea typeface="Calibri"/>
              <a:cs typeface="Calibri"/>
              <a:sym typeface="Calibri"/>
            </a:endParaRPr>
          </a:p>
          <a:p>
            <a:pPr indent="0" lvl="0" marL="2698750" marR="0" rtl="0" algn="l">
              <a:lnSpc>
                <a:spcPct val="100000"/>
              </a:lnSpc>
              <a:spcBef>
                <a:spcPts val="2070"/>
              </a:spcBef>
              <a:spcAft>
                <a:spcPts val="0"/>
              </a:spcAft>
              <a:buNone/>
            </a:pPr>
            <a:r>
              <a:rPr lang="en-US" sz="2800">
                <a:solidFill>
                  <a:schemeClr val="dk1"/>
                </a:solidFill>
                <a:latin typeface="Calibri"/>
                <a:ea typeface="Calibri"/>
                <a:cs typeface="Calibri"/>
                <a:sym typeface="Calibri"/>
              </a:rPr>
              <a:t>=</a:t>
            </a:r>
            <a:r>
              <a:rPr b="1" lang="en-US" sz="2800">
                <a:solidFill>
                  <a:srgbClr val="E6AF00"/>
                </a:solidFill>
                <a:latin typeface="Calibri"/>
                <a:ea typeface="Calibri"/>
                <a:cs typeface="Calibri"/>
                <a:sym typeface="Calibri"/>
              </a:rPr>
              <a:t>SUMX</a:t>
            </a:r>
            <a:r>
              <a:rPr lang="en-US" sz="2800">
                <a:solidFill>
                  <a:schemeClr val="dk1"/>
                </a:solidFill>
                <a:latin typeface="Calibri"/>
                <a:ea typeface="Calibri"/>
                <a:cs typeface="Calibri"/>
                <a:sym typeface="Calibri"/>
              </a:rPr>
              <a:t>(</a:t>
            </a:r>
            <a:r>
              <a:rPr lang="en-US" sz="2800">
                <a:solidFill>
                  <a:srgbClr val="ED7D31"/>
                </a:solidFill>
                <a:latin typeface="Calibri"/>
                <a:ea typeface="Calibri"/>
                <a:cs typeface="Calibri"/>
                <a:sym typeface="Calibri"/>
              </a:rPr>
              <a:t>Table</a:t>
            </a:r>
            <a:r>
              <a:rPr lang="en-US" sz="2800">
                <a:solidFill>
                  <a:schemeClr val="dk1"/>
                </a:solidFill>
                <a:latin typeface="Calibri"/>
                <a:ea typeface="Calibri"/>
                <a:cs typeface="Calibri"/>
                <a:sym typeface="Calibri"/>
              </a:rPr>
              <a:t>, </a:t>
            </a:r>
            <a:r>
              <a:rPr lang="en-US" sz="2800">
                <a:solidFill>
                  <a:srgbClr val="262626"/>
                </a:solidFill>
                <a:latin typeface="Calibri"/>
                <a:ea typeface="Calibri"/>
                <a:cs typeface="Calibri"/>
                <a:sym typeface="Calibri"/>
              </a:rPr>
              <a:t>Expression</a:t>
            </a: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4112" name="Google Shape;4112;p143"/>
          <p:cNvSpPr txBox="1"/>
          <p:nvPr/>
        </p:nvSpPr>
        <p:spPr>
          <a:xfrm>
            <a:off x="3768978" y="2994659"/>
            <a:ext cx="3322954" cy="1413510"/>
          </a:xfrm>
          <a:prstGeom prst="rect">
            <a:avLst/>
          </a:prstGeom>
          <a:noFill/>
          <a:ln>
            <a:noFill/>
          </a:ln>
        </p:spPr>
        <p:txBody>
          <a:bodyPr anchorCtr="0" anchor="t" bIns="0" lIns="0" spcFirstLastPara="1" rIns="0" wrap="square" tIns="12700">
            <a:spAutoFit/>
          </a:bodyPr>
          <a:lstStyle/>
          <a:p>
            <a:pPr indent="0" lvl="0" marL="12700" marR="1304290" rtl="0" algn="l">
              <a:lnSpc>
                <a:spcPct val="100000"/>
              </a:lnSpc>
              <a:spcBef>
                <a:spcPts val="0"/>
              </a:spcBef>
              <a:spcAft>
                <a:spcPts val="0"/>
              </a:spcAft>
              <a:buNone/>
            </a:pPr>
            <a:r>
              <a:rPr b="1" lang="en-US" sz="1400">
                <a:solidFill>
                  <a:srgbClr val="262626"/>
                </a:solidFill>
                <a:latin typeface="Calibri"/>
                <a:ea typeface="Calibri"/>
                <a:cs typeface="Calibri"/>
                <a:sym typeface="Calibri"/>
              </a:rPr>
              <a:t>Table </a:t>
            </a:r>
            <a:r>
              <a:rPr lang="en-US" sz="1400">
                <a:solidFill>
                  <a:srgbClr val="262626"/>
                </a:solidFill>
                <a:latin typeface="Calibri"/>
                <a:ea typeface="Calibri"/>
                <a:cs typeface="Calibri"/>
                <a:sym typeface="Calibri"/>
              </a:rPr>
              <a:t>in which the  expression will be evaluated</a:t>
            </a:r>
            <a:endParaRPr sz="1400">
              <a:solidFill>
                <a:schemeClr val="dk1"/>
              </a:solidFill>
              <a:latin typeface="Calibri"/>
              <a:ea typeface="Calibri"/>
              <a:cs typeface="Calibri"/>
              <a:sym typeface="Calibri"/>
            </a:endParaRPr>
          </a:p>
          <a:p>
            <a:pPr indent="0" lvl="0" marL="12700" marR="0" rtl="0" algn="l">
              <a:lnSpc>
                <a:spcPct val="100000"/>
              </a:lnSpc>
              <a:spcBef>
                <a:spcPts val="1230"/>
              </a:spcBef>
              <a:spcAft>
                <a:spcPts val="0"/>
              </a:spcAft>
              <a:buNone/>
            </a:pPr>
            <a:r>
              <a:rPr b="1" i="1" lang="en-US" sz="1200">
                <a:solidFill>
                  <a:srgbClr val="262626"/>
                </a:solidFill>
                <a:latin typeface="Calibri"/>
                <a:ea typeface="Calibri"/>
                <a:cs typeface="Calibri"/>
                <a:sym typeface="Calibri"/>
              </a:rPr>
              <a:t>Examples</a:t>
            </a:r>
            <a:r>
              <a:rPr i="1" lang="en-US" sz="1150">
                <a:solidFill>
                  <a:srgbClr val="262626"/>
                </a:solidFill>
                <a:latin typeface="Calibri"/>
                <a:ea typeface="Calibri"/>
                <a:cs typeface="Calibri"/>
                <a:sym typeface="Calibri"/>
              </a:rPr>
              <a:t>:</a:t>
            </a:r>
            <a:endParaRPr sz="1150">
              <a:solidFill>
                <a:schemeClr val="dk1"/>
              </a:solidFill>
              <a:latin typeface="Calibri"/>
              <a:ea typeface="Calibri"/>
              <a:cs typeface="Calibri"/>
              <a:sym typeface="Calibri"/>
            </a:endParaRPr>
          </a:p>
          <a:p>
            <a:pPr indent="-285750" lvl="0" marL="755650" marR="0" rtl="0" algn="l">
              <a:lnSpc>
                <a:spcPct val="100000"/>
              </a:lnSpc>
              <a:spcBef>
                <a:spcPts val="555"/>
              </a:spcBef>
              <a:spcAft>
                <a:spcPts val="0"/>
              </a:spcAft>
              <a:buClr>
                <a:srgbClr val="262626"/>
              </a:buClr>
              <a:buSzPts val="1200"/>
              <a:buFont typeface="Arial"/>
              <a:buChar char="•"/>
            </a:pPr>
            <a:r>
              <a:rPr i="1" lang="en-US" sz="1200">
                <a:solidFill>
                  <a:srgbClr val="262626"/>
                </a:solidFill>
                <a:latin typeface="Calibri"/>
                <a:ea typeface="Calibri"/>
                <a:cs typeface="Calibri"/>
                <a:sym typeface="Calibri"/>
              </a:rPr>
              <a:t>Sales</a:t>
            </a:r>
            <a:endParaRPr sz="1200">
              <a:solidFill>
                <a:schemeClr val="dk1"/>
              </a:solidFill>
              <a:latin typeface="Calibri"/>
              <a:ea typeface="Calibri"/>
              <a:cs typeface="Calibri"/>
              <a:sym typeface="Calibri"/>
            </a:endParaRPr>
          </a:p>
          <a:p>
            <a:pPr indent="-285750" lvl="0" marL="755650" marR="5080" rtl="0" algn="l">
              <a:lnSpc>
                <a:spcPct val="115833"/>
              </a:lnSpc>
              <a:spcBef>
                <a:spcPts val="160"/>
              </a:spcBef>
              <a:spcAft>
                <a:spcPts val="0"/>
              </a:spcAft>
              <a:buClr>
                <a:srgbClr val="262626"/>
              </a:buClr>
              <a:buSzPts val="1200"/>
              <a:buFont typeface="Arial"/>
              <a:buChar char="•"/>
            </a:pPr>
            <a:r>
              <a:rPr i="1" lang="en-US" sz="1200">
                <a:solidFill>
                  <a:srgbClr val="262626"/>
                </a:solidFill>
                <a:latin typeface="Calibri"/>
                <a:ea typeface="Calibri"/>
                <a:cs typeface="Calibri"/>
                <a:sym typeface="Calibri"/>
              </a:rPr>
              <a:t>FILTER(Sales,  RELATED(Products[Category])=“Clothing”)</a:t>
            </a:r>
            <a:endParaRPr sz="1200">
              <a:solidFill>
                <a:schemeClr val="dk1"/>
              </a:solidFill>
              <a:latin typeface="Calibri"/>
              <a:ea typeface="Calibri"/>
              <a:cs typeface="Calibri"/>
              <a:sym typeface="Calibri"/>
            </a:endParaRPr>
          </a:p>
        </p:txBody>
      </p:sp>
      <p:sp>
        <p:nvSpPr>
          <p:cNvPr id="4113" name="Google Shape;4113;p143"/>
          <p:cNvSpPr txBox="1"/>
          <p:nvPr/>
        </p:nvSpPr>
        <p:spPr>
          <a:xfrm>
            <a:off x="7752396" y="2994659"/>
            <a:ext cx="2922270" cy="1236980"/>
          </a:xfrm>
          <a:prstGeom prst="rect">
            <a:avLst/>
          </a:prstGeom>
          <a:noFill/>
          <a:ln>
            <a:noFill/>
          </a:ln>
        </p:spPr>
        <p:txBody>
          <a:bodyPr anchorCtr="0" anchor="t" bIns="0" lIns="0" spcFirstLastPara="1" rIns="0" wrap="square" tIns="12700">
            <a:spAutoFit/>
          </a:bodyPr>
          <a:lstStyle/>
          <a:p>
            <a:pPr indent="0" lvl="0" marL="12700" marR="724535" rtl="0" algn="l">
              <a:lnSpc>
                <a:spcPct val="100000"/>
              </a:lnSpc>
              <a:spcBef>
                <a:spcPts val="0"/>
              </a:spcBef>
              <a:spcAft>
                <a:spcPts val="0"/>
              </a:spcAft>
              <a:buNone/>
            </a:pPr>
            <a:r>
              <a:rPr b="1" lang="en-US" sz="1400">
                <a:solidFill>
                  <a:srgbClr val="262626"/>
                </a:solidFill>
                <a:latin typeface="Calibri"/>
                <a:ea typeface="Calibri"/>
                <a:cs typeface="Calibri"/>
                <a:sym typeface="Calibri"/>
              </a:rPr>
              <a:t>Expression </a:t>
            </a:r>
            <a:r>
              <a:rPr lang="en-US" sz="1400">
                <a:solidFill>
                  <a:srgbClr val="262626"/>
                </a:solidFill>
                <a:latin typeface="Calibri"/>
                <a:ea typeface="Calibri"/>
                <a:cs typeface="Calibri"/>
                <a:sym typeface="Calibri"/>
              </a:rPr>
              <a:t>to be evaluated for  each row of the given table</a:t>
            </a:r>
            <a:endParaRPr sz="1400">
              <a:solidFill>
                <a:schemeClr val="dk1"/>
              </a:solidFill>
              <a:latin typeface="Calibri"/>
              <a:ea typeface="Calibri"/>
              <a:cs typeface="Calibri"/>
              <a:sym typeface="Calibri"/>
            </a:endParaRPr>
          </a:p>
          <a:p>
            <a:pPr indent="0" lvl="0" marL="12700" marR="0" rtl="0" algn="l">
              <a:lnSpc>
                <a:spcPct val="100000"/>
              </a:lnSpc>
              <a:spcBef>
                <a:spcPts val="1230"/>
              </a:spcBef>
              <a:spcAft>
                <a:spcPts val="0"/>
              </a:spcAft>
              <a:buNone/>
            </a:pPr>
            <a:r>
              <a:rPr b="1" i="1" lang="en-US" sz="1200">
                <a:solidFill>
                  <a:srgbClr val="262626"/>
                </a:solidFill>
                <a:latin typeface="Calibri"/>
                <a:ea typeface="Calibri"/>
                <a:cs typeface="Calibri"/>
                <a:sym typeface="Calibri"/>
              </a:rPr>
              <a:t>Examples</a:t>
            </a:r>
            <a:r>
              <a:rPr i="1" lang="en-US" sz="1150">
                <a:solidFill>
                  <a:srgbClr val="262626"/>
                </a:solidFill>
                <a:latin typeface="Calibri"/>
                <a:ea typeface="Calibri"/>
                <a:cs typeface="Calibri"/>
                <a:sym typeface="Calibri"/>
              </a:rPr>
              <a:t>:</a:t>
            </a:r>
            <a:endParaRPr sz="1150">
              <a:solidFill>
                <a:schemeClr val="dk1"/>
              </a:solidFill>
              <a:latin typeface="Calibri"/>
              <a:ea typeface="Calibri"/>
              <a:cs typeface="Calibri"/>
              <a:sym typeface="Calibri"/>
            </a:endParaRPr>
          </a:p>
          <a:p>
            <a:pPr indent="-285750" lvl="0" marL="755650" marR="0" rtl="0" algn="l">
              <a:lnSpc>
                <a:spcPct val="100000"/>
              </a:lnSpc>
              <a:spcBef>
                <a:spcPts val="555"/>
              </a:spcBef>
              <a:spcAft>
                <a:spcPts val="0"/>
              </a:spcAft>
              <a:buClr>
                <a:srgbClr val="262626"/>
              </a:buClr>
              <a:buSzPts val="1200"/>
              <a:buFont typeface="Arial"/>
              <a:buChar char="•"/>
            </a:pPr>
            <a:r>
              <a:rPr i="1" lang="en-US" sz="1200">
                <a:solidFill>
                  <a:srgbClr val="262626"/>
                </a:solidFill>
                <a:latin typeface="Calibri"/>
                <a:ea typeface="Calibri"/>
                <a:cs typeface="Calibri"/>
                <a:sym typeface="Calibri"/>
              </a:rPr>
              <a:t>[Total Orders]</a:t>
            </a:r>
            <a:endParaRPr sz="1200">
              <a:solidFill>
                <a:schemeClr val="dk1"/>
              </a:solidFill>
              <a:latin typeface="Calibri"/>
              <a:ea typeface="Calibri"/>
              <a:cs typeface="Calibri"/>
              <a:sym typeface="Calibri"/>
            </a:endParaRPr>
          </a:p>
          <a:p>
            <a:pPr indent="-285750" lvl="0" marL="755650" marR="0" rtl="0" algn="l">
              <a:lnSpc>
                <a:spcPct val="100000"/>
              </a:lnSpc>
              <a:spcBef>
                <a:spcPts val="70"/>
              </a:spcBef>
              <a:spcAft>
                <a:spcPts val="0"/>
              </a:spcAft>
              <a:buClr>
                <a:srgbClr val="262626"/>
              </a:buClr>
              <a:buSzPts val="1200"/>
              <a:buFont typeface="Arial"/>
              <a:buChar char="•"/>
            </a:pPr>
            <a:r>
              <a:rPr i="1" lang="en-US" sz="1200">
                <a:solidFill>
                  <a:srgbClr val="262626"/>
                </a:solidFill>
                <a:latin typeface="Calibri"/>
                <a:ea typeface="Calibri"/>
                <a:cs typeface="Calibri"/>
                <a:sym typeface="Calibri"/>
              </a:rPr>
              <a:t>Sales[Retail Price] * Sales[Quantity]</a:t>
            </a:r>
            <a:endParaRPr sz="1200">
              <a:solidFill>
                <a:schemeClr val="dk1"/>
              </a:solidFill>
              <a:latin typeface="Calibri"/>
              <a:ea typeface="Calibri"/>
              <a:cs typeface="Calibri"/>
              <a:sym typeface="Calibri"/>
            </a:endParaRPr>
          </a:p>
        </p:txBody>
      </p:sp>
      <p:sp>
        <p:nvSpPr>
          <p:cNvPr id="4114" name="Google Shape;4114;p143"/>
          <p:cNvSpPr txBox="1"/>
          <p:nvPr/>
        </p:nvSpPr>
        <p:spPr>
          <a:xfrm>
            <a:off x="905024" y="2994659"/>
            <a:ext cx="1720214" cy="178244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1400">
                <a:solidFill>
                  <a:srgbClr val="262626"/>
                </a:solidFill>
                <a:latin typeface="Calibri"/>
                <a:ea typeface="Calibri"/>
                <a:cs typeface="Calibri"/>
                <a:sym typeface="Calibri"/>
              </a:rPr>
              <a:t>Aggregation </a:t>
            </a:r>
            <a:r>
              <a:rPr lang="en-US" sz="1400">
                <a:solidFill>
                  <a:srgbClr val="262626"/>
                </a:solidFill>
                <a:latin typeface="Calibri"/>
                <a:ea typeface="Calibri"/>
                <a:cs typeface="Calibri"/>
                <a:sym typeface="Calibri"/>
              </a:rPr>
              <a:t>to apply to  calculated rows*</a:t>
            </a:r>
            <a:endParaRPr sz="1400">
              <a:solidFill>
                <a:schemeClr val="dk1"/>
              </a:solidFill>
              <a:latin typeface="Calibri"/>
              <a:ea typeface="Calibri"/>
              <a:cs typeface="Calibri"/>
              <a:sym typeface="Calibri"/>
            </a:endParaRPr>
          </a:p>
          <a:p>
            <a:pPr indent="0" lvl="0" marL="12700" marR="0" rtl="0" algn="l">
              <a:lnSpc>
                <a:spcPct val="100000"/>
              </a:lnSpc>
              <a:spcBef>
                <a:spcPts val="1230"/>
              </a:spcBef>
              <a:spcAft>
                <a:spcPts val="0"/>
              </a:spcAft>
              <a:buNone/>
            </a:pPr>
            <a:r>
              <a:rPr b="1" i="1" lang="en-US" sz="1200">
                <a:solidFill>
                  <a:srgbClr val="262626"/>
                </a:solidFill>
                <a:latin typeface="Calibri"/>
                <a:ea typeface="Calibri"/>
                <a:cs typeface="Calibri"/>
                <a:sym typeface="Calibri"/>
              </a:rPr>
              <a:t>Examples</a:t>
            </a:r>
            <a:r>
              <a:rPr i="1" lang="en-US" sz="1150">
                <a:solidFill>
                  <a:srgbClr val="262626"/>
                </a:solidFill>
                <a:latin typeface="Calibri"/>
                <a:ea typeface="Calibri"/>
                <a:cs typeface="Calibri"/>
                <a:sym typeface="Calibri"/>
              </a:rPr>
              <a:t>:</a:t>
            </a:r>
            <a:endParaRPr sz="1150">
              <a:solidFill>
                <a:schemeClr val="dk1"/>
              </a:solidFill>
              <a:latin typeface="Calibri"/>
              <a:ea typeface="Calibri"/>
              <a:cs typeface="Calibri"/>
              <a:sym typeface="Calibri"/>
            </a:endParaRPr>
          </a:p>
          <a:p>
            <a:pPr indent="-286385" lvl="0" marL="755650" marR="0" rtl="0" algn="l">
              <a:lnSpc>
                <a:spcPct val="100000"/>
              </a:lnSpc>
              <a:spcBef>
                <a:spcPts val="555"/>
              </a:spcBef>
              <a:spcAft>
                <a:spcPts val="0"/>
              </a:spcAft>
              <a:buClr>
                <a:srgbClr val="262626"/>
              </a:buClr>
              <a:buSzPts val="1200"/>
              <a:buFont typeface="Arial"/>
              <a:buChar char="•"/>
            </a:pPr>
            <a:r>
              <a:rPr i="1" lang="en-US" sz="1200">
                <a:solidFill>
                  <a:srgbClr val="262626"/>
                </a:solidFill>
                <a:latin typeface="Calibri"/>
                <a:ea typeface="Calibri"/>
                <a:cs typeface="Calibri"/>
                <a:sym typeface="Calibri"/>
              </a:rPr>
              <a:t>SUMX</a:t>
            </a:r>
            <a:endParaRPr sz="1200">
              <a:solidFill>
                <a:schemeClr val="dk1"/>
              </a:solidFill>
              <a:latin typeface="Calibri"/>
              <a:ea typeface="Calibri"/>
              <a:cs typeface="Calibri"/>
              <a:sym typeface="Calibri"/>
            </a:endParaRPr>
          </a:p>
          <a:p>
            <a:pPr indent="-286385" lvl="0" marL="755650" marR="0" rtl="0" algn="l">
              <a:lnSpc>
                <a:spcPct val="117916"/>
              </a:lnSpc>
              <a:spcBef>
                <a:spcPts val="70"/>
              </a:spcBef>
              <a:spcAft>
                <a:spcPts val="0"/>
              </a:spcAft>
              <a:buClr>
                <a:srgbClr val="262626"/>
              </a:buClr>
              <a:buSzPts val="1200"/>
              <a:buFont typeface="Arial"/>
              <a:buChar char="•"/>
            </a:pPr>
            <a:r>
              <a:rPr i="1" lang="en-US" sz="1200">
                <a:solidFill>
                  <a:srgbClr val="262626"/>
                </a:solidFill>
                <a:latin typeface="Calibri"/>
                <a:ea typeface="Calibri"/>
                <a:cs typeface="Calibri"/>
                <a:sym typeface="Calibri"/>
              </a:rPr>
              <a:t>COUNTX</a:t>
            </a:r>
            <a:endParaRPr sz="1200">
              <a:solidFill>
                <a:schemeClr val="dk1"/>
              </a:solidFill>
              <a:latin typeface="Calibri"/>
              <a:ea typeface="Calibri"/>
              <a:cs typeface="Calibri"/>
              <a:sym typeface="Calibri"/>
            </a:endParaRPr>
          </a:p>
          <a:p>
            <a:pPr indent="-286385" lvl="0" marL="755650" marR="0" rtl="0" algn="l">
              <a:lnSpc>
                <a:spcPct val="115833"/>
              </a:lnSpc>
              <a:spcBef>
                <a:spcPts val="0"/>
              </a:spcBef>
              <a:spcAft>
                <a:spcPts val="0"/>
              </a:spcAft>
              <a:buClr>
                <a:srgbClr val="262626"/>
              </a:buClr>
              <a:buSzPts val="1200"/>
              <a:buFont typeface="Arial"/>
              <a:buChar char="•"/>
            </a:pPr>
            <a:r>
              <a:rPr i="1" lang="en-US" sz="1200">
                <a:solidFill>
                  <a:srgbClr val="262626"/>
                </a:solidFill>
                <a:latin typeface="Calibri"/>
                <a:ea typeface="Calibri"/>
                <a:cs typeface="Calibri"/>
                <a:sym typeface="Calibri"/>
              </a:rPr>
              <a:t>AVERAGEX</a:t>
            </a:r>
            <a:endParaRPr sz="1200">
              <a:solidFill>
                <a:schemeClr val="dk1"/>
              </a:solidFill>
              <a:latin typeface="Calibri"/>
              <a:ea typeface="Calibri"/>
              <a:cs typeface="Calibri"/>
              <a:sym typeface="Calibri"/>
            </a:endParaRPr>
          </a:p>
          <a:p>
            <a:pPr indent="-286385" lvl="0" marL="755650" marR="0" rtl="0" algn="l">
              <a:lnSpc>
                <a:spcPct val="117916"/>
              </a:lnSpc>
              <a:spcBef>
                <a:spcPts val="0"/>
              </a:spcBef>
              <a:spcAft>
                <a:spcPts val="0"/>
              </a:spcAft>
              <a:buClr>
                <a:srgbClr val="262626"/>
              </a:buClr>
              <a:buSzPts val="1200"/>
              <a:buFont typeface="Arial"/>
              <a:buChar char="•"/>
            </a:pPr>
            <a:r>
              <a:rPr i="1" lang="en-US" sz="1200">
                <a:solidFill>
                  <a:srgbClr val="262626"/>
                </a:solidFill>
                <a:latin typeface="Calibri"/>
                <a:ea typeface="Calibri"/>
                <a:cs typeface="Calibri"/>
                <a:sym typeface="Calibri"/>
              </a:rPr>
              <a:t>RANKX</a:t>
            </a:r>
            <a:endParaRPr sz="1200">
              <a:solidFill>
                <a:schemeClr val="dk1"/>
              </a:solidFill>
              <a:latin typeface="Calibri"/>
              <a:ea typeface="Calibri"/>
              <a:cs typeface="Calibri"/>
              <a:sym typeface="Calibri"/>
            </a:endParaRPr>
          </a:p>
          <a:p>
            <a:pPr indent="-286385" lvl="0" marL="755650" marR="0" rtl="0" algn="l">
              <a:lnSpc>
                <a:spcPct val="100000"/>
              </a:lnSpc>
              <a:spcBef>
                <a:spcPts val="70"/>
              </a:spcBef>
              <a:spcAft>
                <a:spcPts val="0"/>
              </a:spcAft>
              <a:buClr>
                <a:srgbClr val="262626"/>
              </a:buClr>
              <a:buSzPts val="1200"/>
              <a:buFont typeface="Arial"/>
              <a:buChar char="•"/>
            </a:pPr>
            <a:r>
              <a:rPr i="1" lang="en-US" sz="1200">
                <a:solidFill>
                  <a:srgbClr val="262626"/>
                </a:solidFill>
                <a:latin typeface="Calibri"/>
                <a:ea typeface="Calibri"/>
                <a:cs typeface="Calibri"/>
                <a:sym typeface="Calibri"/>
              </a:rPr>
              <a:t>MAXX/MINX</a:t>
            </a:r>
            <a:endParaRPr sz="1200">
              <a:solidFill>
                <a:schemeClr val="dk1"/>
              </a:solidFill>
              <a:latin typeface="Calibri"/>
              <a:ea typeface="Calibri"/>
              <a:cs typeface="Calibri"/>
              <a:sym typeface="Calibri"/>
            </a:endParaRPr>
          </a:p>
        </p:txBody>
      </p:sp>
      <p:sp>
        <p:nvSpPr>
          <p:cNvPr id="4115" name="Google Shape;4115;p143"/>
          <p:cNvSpPr txBox="1"/>
          <p:nvPr/>
        </p:nvSpPr>
        <p:spPr>
          <a:xfrm>
            <a:off x="1535466" y="5192267"/>
            <a:ext cx="9406255" cy="774700"/>
          </a:xfrm>
          <a:prstGeom prst="rect">
            <a:avLst/>
          </a:prstGeom>
          <a:noFill/>
          <a:ln>
            <a:noFill/>
          </a:ln>
        </p:spPr>
        <p:txBody>
          <a:bodyPr anchorCtr="0" anchor="t" bIns="0" lIns="0" spcFirstLastPara="1" rIns="0" wrap="square" tIns="12700">
            <a:spAutoFit/>
          </a:bodyPr>
          <a:lstStyle/>
          <a:p>
            <a:pPr indent="0" lvl="0" marL="12700" marR="0" rtl="0" algn="l">
              <a:lnSpc>
                <a:spcPct val="112000"/>
              </a:lnSpc>
              <a:spcBef>
                <a:spcPts val="0"/>
              </a:spcBef>
              <a:spcAft>
                <a:spcPts val="0"/>
              </a:spcAft>
              <a:buNone/>
            </a:pPr>
            <a:r>
              <a:rPr b="1" lang="en-US" sz="2000">
                <a:solidFill>
                  <a:srgbClr val="FFC000"/>
                </a:solidFill>
                <a:latin typeface="Calibri"/>
                <a:ea typeface="Calibri"/>
                <a:cs typeface="Calibri"/>
                <a:sym typeface="Calibri"/>
              </a:rPr>
              <a:t>PRO TIP:</a:t>
            </a:r>
            <a:endParaRPr sz="2000">
              <a:solidFill>
                <a:schemeClr val="dk1"/>
              </a:solidFill>
              <a:latin typeface="Calibri"/>
              <a:ea typeface="Calibri"/>
              <a:cs typeface="Calibri"/>
              <a:sym typeface="Calibri"/>
            </a:endParaRPr>
          </a:p>
          <a:p>
            <a:pPr indent="0" lvl="0" marL="22225" marR="0" rtl="0" algn="l">
              <a:lnSpc>
                <a:spcPct val="109375"/>
              </a:lnSpc>
              <a:spcBef>
                <a:spcPts val="0"/>
              </a:spcBef>
              <a:spcAft>
                <a:spcPts val="0"/>
              </a:spcAft>
              <a:buNone/>
            </a:pPr>
            <a:r>
              <a:rPr lang="en-US" sz="1600">
                <a:solidFill>
                  <a:schemeClr val="dk1"/>
                </a:solidFill>
                <a:latin typeface="Calibri"/>
                <a:ea typeface="Calibri"/>
                <a:cs typeface="Calibri"/>
                <a:sym typeface="Calibri"/>
              </a:rPr>
              <a:t>Imagine that iterator functions </a:t>
            </a:r>
            <a:r>
              <a:rPr b="1" lang="en-US" sz="1600">
                <a:solidFill>
                  <a:schemeClr val="dk1"/>
                </a:solidFill>
                <a:latin typeface="Calibri"/>
                <a:ea typeface="Calibri"/>
                <a:cs typeface="Calibri"/>
                <a:sym typeface="Calibri"/>
              </a:rPr>
              <a:t>add a temporary new column </a:t>
            </a:r>
            <a:r>
              <a:rPr lang="en-US" sz="1600">
                <a:solidFill>
                  <a:schemeClr val="dk1"/>
                </a:solidFill>
                <a:latin typeface="Calibri"/>
                <a:ea typeface="Calibri"/>
                <a:cs typeface="Calibri"/>
                <a:sym typeface="Calibri"/>
              </a:rPr>
              <a:t>to a table, calculate a value in each row based on the</a:t>
            </a:r>
            <a:endParaRPr sz="1600">
              <a:solidFill>
                <a:schemeClr val="dk1"/>
              </a:solidFill>
              <a:latin typeface="Calibri"/>
              <a:ea typeface="Calibri"/>
              <a:cs typeface="Calibri"/>
              <a:sym typeface="Calibri"/>
            </a:endParaRPr>
          </a:p>
          <a:p>
            <a:pPr indent="0" lvl="0" marL="22225" marR="0" rtl="0" algn="l">
              <a:lnSpc>
                <a:spcPct val="119375"/>
              </a:lnSpc>
              <a:spcBef>
                <a:spcPts val="0"/>
              </a:spcBef>
              <a:spcAft>
                <a:spcPts val="0"/>
              </a:spcAft>
              <a:buNone/>
            </a:pPr>
            <a:r>
              <a:rPr lang="en-US" sz="1600">
                <a:solidFill>
                  <a:schemeClr val="dk1"/>
                </a:solidFill>
                <a:latin typeface="Calibri"/>
                <a:ea typeface="Calibri"/>
                <a:cs typeface="Calibri"/>
                <a:sym typeface="Calibri"/>
              </a:rPr>
              <a:t>given expression, then aggregate the values within that temporary column (similar to </a:t>
            </a:r>
            <a:r>
              <a:rPr b="1" lang="en-US" sz="1600">
                <a:solidFill>
                  <a:schemeClr val="dk1"/>
                </a:solidFill>
                <a:latin typeface="Calibri"/>
                <a:ea typeface="Calibri"/>
                <a:cs typeface="Calibri"/>
                <a:sym typeface="Calibri"/>
              </a:rPr>
              <a:t>SUMPRODUCT </a:t>
            </a:r>
            <a:r>
              <a:rPr lang="en-US" sz="1600">
                <a:solidFill>
                  <a:schemeClr val="dk1"/>
                </a:solidFill>
                <a:latin typeface="Calibri"/>
                <a:ea typeface="Calibri"/>
                <a:cs typeface="Calibri"/>
                <a:sym typeface="Calibri"/>
              </a:rPr>
              <a:t>in Excel)</a:t>
            </a:r>
            <a:endParaRPr sz="1600">
              <a:solidFill>
                <a:schemeClr val="dk1"/>
              </a:solidFill>
              <a:latin typeface="Calibri"/>
              <a:ea typeface="Calibri"/>
              <a:cs typeface="Calibri"/>
              <a:sym typeface="Calibri"/>
            </a:endParaRPr>
          </a:p>
        </p:txBody>
      </p:sp>
      <p:sp>
        <p:nvSpPr>
          <p:cNvPr id="4116" name="Google Shape;4116;p143"/>
          <p:cNvSpPr txBox="1"/>
          <p:nvPr/>
        </p:nvSpPr>
        <p:spPr>
          <a:xfrm>
            <a:off x="195064" y="6522719"/>
            <a:ext cx="489585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100">
                <a:solidFill>
                  <a:schemeClr val="dk1"/>
                </a:solidFill>
                <a:latin typeface="Calibri"/>
                <a:ea typeface="Calibri"/>
                <a:cs typeface="Calibri"/>
                <a:sym typeface="Calibri"/>
              </a:rPr>
              <a:t>*In this example we’re looking at </a:t>
            </a:r>
            <a:r>
              <a:rPr b="1" i="1" lang="en-US" sz="1100">
                <a:solidFill>
                  <a:schemeClr val="dk1"/>
                </a:solidFill>
                <a:latin typeface="Calibri"/>
                <a:ea typeface="Calibri"/>
                <a:cs typeface="Calibri"/>
                <a:sym typeface="Calibri"/>
              </a:rPr>
              <a:t>SUMX</a:t>
            </a:r>
            <a:r>
              <a:rPr i="1" lang="en-US" sz="1100">
                <a:solidFill>
                  <a:schemeClr val="dk1"/>
                </a:solidFill>
                <a:latin typeface="Calibri"/>
                <a:ea typeface="Calibri"/>
                <a:cs typeface="Calibri"/>
                <a:sym typeface="Calibri"/>
              </a:rPr>
              <a:t>, but other iterator functions follow a similar syntax</a:t>
            </a:r>
            <a:endParaRPr sz="1100">
              <a:solidFill>
                <a:schemeClr val="dk1"/>
              </a:solidFill>
              <a:latin typeface="Calibri"/>
              <a:ea typeface="Calibri"/>
              <a:cs typeface="Calibri"/>
              <a:sym typeface="Calibri"/>
            </a:endParaRPr>
          </a:p>
        </p:txBody>
      </p:sp>
      <p:sp>
        <p:nvSpPr>
          <p:cNvPr id="4117" name="Google Shape;4117;p143"/>
          <p:cNvSpPr txBox="1"/>
          <p:nvPr>
            <p:ph type="title"/>
          </p:nvPr>
        </p:nvSpPr>
        <p:spPr>
          <a:xfrm>
            <a:off x="4261643" y="242315"/>
            <a:ext cx="366839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ITERATOR FUNCTIONS</a:t>
            </a:r>
            <a:endParaRPr/>
          </a:p>
        </p:txBody>
      </p:sp>
      <p:pic>
        <p:nvPicPr>
          <p:cNvPr id="4118" name="Google Shape;4118;p143"/>
          <p:cNvPicPr preferRelativeResize="0"/>
          <p:nvPr/>
        </p:nvPicPr>
        <p:blipFill rotWithShape="1">
          <a:blip r:embed="rId5">
            <a:alphaModFix/>
          </a:blip>
          <a:srcRect b="0" l="0" r="0" t="0"/>
          <a:stretch/>
        </p:blipFill>
        <p:spPr>
          <a:xfrm>
            <a:off x="0" y="806332"/>
            <a:ext cx="12192000" cy="45720"/>
          </a:xfrm>
          <a:prstGeom prst="rect">
            <a:avLst/>
          </a:prstGeom>
          <a:noFill/>
          <a:ln>
            <a:noFill/>
          </a:ln>
        </p:spPr>
      </p:pic>
      <p:sp>
        <p:nvSpPr>
          <p:cNvPr id="4119" name="Google Shape;4119;p143"/>
          <p:cNvSpPr/>
          <p:nvPr/>
        </p:nvSpPr>
        <p:spPr>
          <a:xfrm>
            <a:off x="4877810" y="2575314"/>
            <a:ext cx="93345" cy="382270"/>
          </a:xfrm>
          <a:custGeom>
            <a:rect b="b" l="l" r="r" t="t"/>
            <a:pathLst>
              <a:path extrusionOk="0" h="382269" w="93345">
                <a:moveTo>
                  <a:pt x="0" y="298225"/>
                </a:moveTo>
                <a:lnTo>
                  <a:pt x="15925" y="381916"/>
                </a:lnTo>
                <a:lnTo>
                  <a:pt x="69297" y="323376"/>
                </a:lnTo>
                <a:lnTo>
                  <a:pt x="42379" y="323376"/>
                </a:lnTo>
                <a:lnTo>
                  <a:pt x="24032" y="318250"/>
                </a:lnTo>
                <a:lnTo>
                  <a:pt x="27457" y="305989"/>
                </a:lnTo>
                <a:lnTo>
                  <a:pt x="0" y="298225"/>
                </a:lnTo>
                <a:close/>
              </a:path>
              <a:path extrusionOk="0" h="382269" w="93345">
                <a:moveTo>
                  <a:pt x="27457" y="305989"/>
                </a:moveTo>
                <a:lnTo>
                  <a:pt x="24032" y="318250"/>
                </a:lnTo>
                <a:lnTo>
                  <a:pt x="42379" y="323376"/>
                </a:lnTo>
                <a:lnTo>
                  <a:pt x="45788" y="311173"/>
                </a:lnTo>
                <a:lnTo>
                  <a:pt x="27457" y="305989"/>
                </a:lnTo>
                <a:close/>
              </a:path>
              <a:path extrusionOk="0" h="382269" w="93345">
                <a:moveTo>
                  <a:pt x="45788" y="311173"/>
                </a:moveTo>
                <a:lnTo>
                  <a:pt x="42379" y="323376"/>
                </a:lnTo>
                <a:lnTo>
                  <a:pt x="69297" y="323376"/>
                </a:lnTo>
                <a:lnTo>
                  <a:pt x="73323" y="318960"/>
                </a:lnTo>
                <a:lnTo>
                  <a:pt x="45788" y="311173"/>
                </a:lnTo>
                <a:close/>
              </a:path>
              <a:path extrusionOk="0" h="382269" w="93345">
                <a:moveTo>
                  <a:pt x="49102" y="298655"/>
                </a:moveTo>
                <a:lnTo>
                  <a:pt x="29505" y="298655"/>
                </a:lnTo>
                <a:lnTo>
                  <a:pt x="27457" y="305989"/>
                </a:lnTo>
                <a:lnTo>
                  <a:pt x="45788" y="311173"/>
                </a:lnTo>
                <a:lnTo>
                  <a:pt x="47898" y="303622"/>
                </a:lnTo>
                <a:lnTo>
                  <a:pt x="49102" y="298655"/>
                </a:lnTo>
                <a:close/>
              </a:path>
              <a:path extrusionOk="0" h="382269" w="93345">
                <a:moveTo>
                  <a:pt x="59230" y="256145"/>
                </a:moveTo>
                <a:lnTo>
                  <a:pt x="39808" y="256145"/>
                </a:lnTo>
                <a:lnTo>
                  <a:pt x="29466" y="298798"/>
                </a:lnTo>
                <a:lnTo>
                  <a:pt x="29505" y="298655"/>
                </a:lnTo>
                <a:lnTo>
                  <a:pt x="49102" y="298655"/>
                </a:lnTo>
                <a:lnTo>
                  <a:pt x="58366" y="260449"/>
                </a:lnTo>
                <a:lnTo>
                  <a:pt x="59230" y="256145"/>
                </a:lnTo>
                <a:close/>
              </a:path>
              <a:path extrusionOk="0" h="382269" w="93345">
                <a:moveTo>
                  <a:pt x="68193" y="210708"/>
                </a:moveTo>
                <a:lnTo>
                  <a:pt x="48920" y="210708"/>
                </a:lnTo>
                <a:lnTo>
                  <a:pt x="39759" y="256345"/>
                </a:lnTo>
                <a:lnTo>
                  <a:pt x="39808" y="256145"/>
                </a:lnTo>
                <a:lnTo>
                  <a:pt x="59230" y="256145"/>
                </a:lnTo>
                <a:lnTo>
                  <a:pt x="67637" y="214257"/>
                </a:lnTo>
                <a:lnTo>
                  <a:pt x="68193" y="210708"/>
                </a:lnTo>
                <a:close/>
              </a:path>
              <a:path extrusionOk="0" h="382269" w="93345">
                <a:moveTo>
                  <a:pt x="75781" y="161665"/>
                </a:moveTo>
                <a:lnTo>
                  <a:pt x="56587" y="161665"/>
                </a:lnTo>
                <a:lnTo>
                  <a:pt x="48876" y="210924"/>
                </a:lnTo>
                <a:lnTo>
                  <a:pt x="48920" y="210708"/>
                </a:lnTo>
                <a:lnTo>
                  <a:pt x="68193" y="210708"/>
                </a:lnTo>
                <a:lnTo>
                  <a:pt x="75431" y="164466"/>
                </a:lnTo>
                <a:lnTo>
                  <a:pt x="75781" y="161665"/>
                </a:lnTo>
                <a:close/>
              </a:path>
              <a:path extrusionOk="0" h="382269" w="93345">
                <a:moveTo>
                  <a:pt x="82249" y="109537"/>
                </a:moveTo>
                <a:lnTo>
                  <a:pt x="63094" y="109537"/>
                </a:lnTo>
                <a:lnTo>
                  <a:pt x="56566" y="161797"/>
                </a:lnTo>
                <a:lnTo>
                  <a:pt x="56587" y="161665"/>
                </a:lnTo>
                <a:lnTo>
                  <a:pt x="75781" y="161665"/>
                </a:lnTo>
                <a:lnTo>
                  <a:pt x="82008" y="111809"/>
                </a:lnTo>
                <a:lnTo>
                  <a:pt x="82249" y="109537"/>
                </a:lnTo>
                <a:close/>
              </a:path>
              <a:path extrusionOk="0" h="382269" w="93345">
                <a:moveTo>
                  <a:pt x="87966" y="55312"/>
                </a:moveTo>
                <a:lnTo>
                  <a:pt x="68828" y="55312"/>
                </a:lnTo>
                <a:lnTo>
                  <a:pt x="63085" y="109609"/>
                </a:lnTo>
                <a:lnTo>
                  <a:pt x="82249" y="109537"/>
                </a:lnTo>
                <a:lnTo>
                  <a:pt x="87777" y="57273"/>
                </a:lnTo>
                <a:lnTo>
                  <a:pt x="87966" y="55312"/>
                </a:lnTo>
                <a:close/>
              </a:path>
              <a:path extrusionOk="0" h="382269" w="93345">
                <a:moveTo>
                  <a:pt x="74178" y="0"/>
                </a:moveTo>
                <a:lnTo>
                  <a:pt x="68821" y="55385"/>
                </a:lnTo>
                <a:lnTo>
                  <a:pt x="87966" y="55312"/>
                </a:lnTo>
                <a:lnTo>
                  <a:pt x="93139" y="1833"/>
                </a:lnTo>
                <a:lnTo>
                  <a:pt x="74178" y="0"/>
                </a:lnTo>
                <a:close/>
              </a:path>
            </a:pathLst>
          </a:custGeom>
          <a:solidFill>
            <a:srgbClr val="7F7F7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0" name="Google Shape;4120;p143"/>
          <p:cNvSpPr/>
          <p:nvPr/>
        </p:nvSpPr>
        <p:spPr>
          <a:xfrm>
            <a:off x="6332440" y="2573389"/>
            <a:ext cx="2023110" cy="401320"/>
          </a:xfrm>
          <a:custGeom>
            <a:rect b="b" l="l" r="r" t="t"/>
            <a:pathLst>
              <a:path extrusionOk="0" h="401319" w="2023109">
                <a:moveTo>
                  <a:pt x="1973598" y="334393"/>
                </a:moveTo>
                <a:lnTo>
                  <a:pt x="1951633" y="342513"/>
                </a:lnTo>
                <a:lnTo>
                  <a:pt x="2013790" y="400775"/>
                </a:lnTo>
                <a:lnTo>
                  <a:pt x="2019667" y="347342"/>
                </a:lnTo>
                <a:lnTo>
                  <a:pt x="1984480" y="347342"/>
                </a:lnTo>
                <a:lnTo>
                  <a:pt x="1973598" y="334393"/>
                </a:lnTo>
                <a:close/>
              </a:path>
              <a:path extrusionOk="0" h="401319" w="2023109">
                <a:moveTo>
                  <a:pt x="1992584" y="327374"/>
                </a:moveTo>
                <a:lnTo>
                  <a:pt x="1974784" y="333955"/>
                </a:lnTo>
                <a:lnTo>
                  <a:pt x="1973598" y="334393"/>
                </a:lnTo>
                <a:lnTo>
                  <a:pt x="1984480" y="347342"/>
                </a:lnTo>
                <a:lnTo>
                  <a:pt x="1999065" y="335086"/>
                </a:lnTo>
                <a:lnTo>
                  <a:pt x="1992584" y="327374"/>
                </a:lnTo>
                <a:close/>
              </a:path>
              <a:path extrusionOk="0" h="401319" w="2023109">
                <a:moveTo>
                  <a:pt x="2023104" y="316091"/>
                </a:moveTo>
                <a:lnTo>
                  <a:pt x="1992584" y="327374"/>
                </a:lnTo>
                <a:lnTo>
                  <a:pt x="1999065" y="335086"/>
                </a:lnTo>
                <a:lnTo>
                  <a:pt x="1984480" y="347342"/>
                </a:lnTo>
                <a:lnTo>
                  <a:pt x="2019667" y="347342"/>
                </a:lnTo>
                <a:lnTo>
                  <a:pt x="2023104" y="316091"/>
                </a:lnTo>
                <a:close/>
              </a:path>
              <a:path extrusionOk="0" h="401319" w="2023109">
                <a:moveTo>
                  <a:pt x="1972509" y="333097"/>
                </a:moveTo>
                <a:lnTo>
                  <a:pt x="1973598" y="334393"/>
                </a:lnTo>
                <a:lnTo>
                  <a:pt x="1974756" y="333955"/>
                </a:lnTo>
                <a:lnTo>
                  <a:pt x="1972509" y="333097"/>
                </a:lnTo>
                <a:close/>
              </a:path>
              <a:path extrusionOk="0" h="401319" w="2023109">
                <a:moveTo>
                  <a:pt x="1974770" y="333960"/>
                </a:moveTo>
                <a:close/>
              </a:path>
              <a:path extrusionOk="0" h="401319" w="2023109">
                <a:moveTo>
                  <a:pt x="1970920" y="331207"/>
                </a:moveTo>
                <a:lnTo>
                  <a:pt x="1972509" y="333097"/>
                </a:lnTo>
                <a:lnTo>
                  <a:pt x="1974784" y="333955"/>
                </a:lnTo>
                <a:lnTo>
                  <a:pt x="1970920" y="331207"/>
                </a:lnTo>
                <a:close/>
              </a:path>
              <a:path extrusionOk="0" h="401319" w="2023109">
                <a:moveTo>
                  <a:pt x="1982217" y="331207"/>
                </a:moveTo>
                <a:lnTo>
                  <a:pt x="1970920" y="331207"/>
                </a:lnTo>
                <a:lnTo>
                  <a:pt x="1974784" y="333955"/>
                </a:lnTo>
                <a:lnTo>
                  <a:pt x="1982217" y="331207"/>
                </a:lnTo>
                <a:close/>
              </a:path>
              <a:path extrusionOk="0" h="401319" w="2023109">
                <a:moveTo>
                  <a:pt x="1984660" y="330304"/>
                </a:moveTo>
                <a:lnTo>
                  <a:pt x="1965190" y="330304"/>
                </a:lnTo>
                <a:lnTo>
                  <a:pt x="1965525" y="330424"/>
                </a:lnTo>
                <a:lnTo>
                  <a:pt x="1972509" y="333097"/>
                </a:lnTo>
                <a:lnTo>
                  <a:pt x="1970920" y="331207"/>
                </a:lnTo>
                <a:lnTo>
                  <a:pt x="1982217" y="331207"/>
                </a:lnTo>
                <a:lnTo>
                  <a:pt x="1984660" y="330304"/>
                </a:lnTo>
                <a:close/>
              </a:path>
              <a:path extrusionOk="0" h="401319" w="2023109">
                <a:moveTo>
                  <a:pt x="1965352" y="330366"/>
                </a:moveTo>
                <a:lnTo>
                  <a:pt x="1965506" y="330424"/>
                </a:lnTo>
                <a:lnTo>
                  <a:pt x="1965352" y="330366"/>
                </a:lnTo>
                <a:close/>
              </a:path>
              <a:path extrusionOk="0" h="401319" w="2023109">
                <a:moveTo>
                  <a:pt x="1992074" y="326768"/>
                </a:moveTo>
                <a:lnTo>
                  <a:pt x="1954752" y="326768"/>
                </a:lnTo>
                <a:lnTo>
                  <a:pt x="1955043" y="326861"/>
                </a:lnTo>
                <a:lnTo>
                  <a:pt x="1965352" y="330366"/>
                </a:lnTo>
                <a:lnTo>
                  <a:pt x="1965190" y="330304"/>
                </a:lnTo>
                <a:lnTo>
                  <a:pt x="1984660" y="330304"/>
                </a:lnTo>
                <a:lnTo>
                  <a:pt x="1992584" y="327374"/>
                </a:lnTo>
                <a:lnTo>
                  <a:pt x="1992074" y="326768"/>
                </a:lnTo>
                <a:close/>
              </a:path>
              <a:path extrusionOk="0" h="401319" w="2023109">
                <a:moveTo>
                  <a:pt x="1954874" y="326809"/>
                </a:moveTo>
                <a:lnTo>
                  <a:pt x="1955025" y="326861"/>
                </a:lnTo>
                <a:lnTo>
                  <a:pt x="1954874" y="326809"/>
                </a:lnTo>
                <a:close/>
              </a:path>
              <a:path extrusionOk="0" h="401319" w="2023109">
                <a:moveTo>
                  <a:pt x="1989093" y="323221"/>
                </a:moveTo>
                <a:lnTo>
                  <a:pt x="1943066" y="323221"/>
                </a:lnTo>
                <a:lnTo>
                  <a:pt x="1943322" y="323295"/>
                </a:lnTo>
                <a:lnTo>
                  <a:pt x="1954874" y="326809"/>
                </a:lnTo>
                <a:lnTo>
                  <a:pt x="1992074" y="326768"/>
                </a:lnTo>
                <a:lnTo>
                  <a:pt x="1989093" y="323221"/>
                </a:lnTo>
                <a:close/>
              </a:path>
              <a:path extrusionOk="0" h="401319" w="2023109">
                <a:moveTo>
                  <a:pt x="1943192" y="323259"/>
                </a:moveTo>
                <a:lnTo>
                  <a:pt x="1943322" y="323295"/>
                </a:lnTo>
                <a:lnTo>
                  <a:pt x="1943192" y="323259"/>
                </a:lnTo>
                <a:close/>
              </a:path>
              <a:path extrusionOk="0" h="401319" w="2023109">
                <a:moveTo>
                  <a:pt x="1986111" y="319672"/>
                </a:moveTo>
                <a:lnTo>
                  <a:pt x="1930087" y="319672"/>
                </a:lnTo>
                <a:lnTo>
                  <a:pt x="1930311" y="319731"/>
                </a:lnTo>
                <a:lnTo>
                  <a:pt x="1943192" y="323259"/>
                </a:lnTo>
                <a:lnTo>
                  <a:pt x="1989093" y="323221"/>
                </a:lnTo>
                <a:lnTo>
                  <a:pt x="1986111" y="319672"/>
                </a:lnTo>
                <a:close/>
              </a:path>
              <a:path extrusionOk="0" h="401319" w="2023109">
                <a:moveTo>
                  <a:pt x="1930204" y="319705"/>
                </a:moveTo>
                <a:close/>
              </a:path>
              <a:path extrusionOk="0" h="401319" w="2023109">
                <a:moveTo>
                  <a:pt x="1981470" y="316127"/>
                </a:moveTo>
                <a:lnTo>
                  <a:pt x="1915764" y="316127"/>
                </a:lnTo>
                <a:lnTo>
                  <a:pt x="1915962" y="316174"/>
                </a:lnTo>
                <a:lnTo>
                  <a:pt x="1930204" y="319705"/>
                </a:lnTo>
                <a:lnTo>
                  <a:pt x="1986111" y="319672"/>
                </a:lnTo>
                <a:lnTo>
                  <a:pt x="1983916" y="317060"/>
                </a:lnTo>
                <a:lnTo>
                  <a:pt x="1981470" y="316127"/>
                </a:lnTo>
                <a:close/>
              </a:path>
              <a:path extrusionOk="0" h="401319" w="2023109">
                <a:moveTo>
                  <a:pt x="1915869" y="316153"/>
                </a:moveTo>
                <a:close/>
              </a:path>
              <a:path extrusionOk="0" h="401319" w="2023109">
                <a:moveTo>
                  <a:pt x="1972203" y="312590"/>
                </a:moveTo>
                <a:lnTo>
                  <a:pt x="1900048" y="312590"/>
                </a:lnTo>
                <a:lnTo>
                  <a:pt x="1900223" y="312627"/>
                </a:lnTo>
                <a:lnTo>
                  <a:pt x="1915869" y="316153"/>
                </a:lnTo>
                <a:lnTo>
                  <a:pt x="1981470" y="316127"/>
                </a:lnTo>
                <a:lnTo>
                  <a:pt x="1972203" y="312590"/>
                </a:lnTo>
                <a:close/>
              </a:path>
              <a:path extrusionOk="0" h="401319" w="2023109">
                <a:moveTo>
                  <a:pt x="1900089" y="312599"/>
                </a:moveTo>
                <a:lnTo>
                  <a:pt x="1900223" y="312627"/>
                </a:lnTo>
                <a:lnTo>
                  <a:pt x="1900089" y="312599"/>
                </a:lnTo>
                <a:close/>
              </a:path>
              <a:path extrusionOk="0" h="401319" w="2023109">
                <a:moveTo>
                  <a:pt x="1961860" y="309063"/>
                </a:moveTo>
                <a:lnTo>
                  <a:pt x="1882888" y="309063"/>
                </a:lnTo>
                <a:lnTo>
                  <a:pt x="1883042" y="309093"/>
                </a:lnTo>
                <a:lnTo>
                  <a:pt x="1900089" y="312599"/>
                </a:lnTo>
                <a:lnTo>
                  <a:pt x="1972203" y="312590"/>
                </a:lnTo>
                <a:lnTo>
                  <a:pt x="1971817" y="312442"/>
                </a:lnTo>
                <a:lnTo>
                  <a:pt x="1961860" y="309063"/>
                </a:lnTo>
                <a:close/>
              </a:path>
              <a:path extrusionOk="0" h="401319" w="2023109">
                <a:moveTo>
                  <a:pt x="1882963" y="309078"/>
                </a:moveTo>
                <a:close/>
              </a:path>
              <a:path extrusionOk="0" h="401319" w="2023109">
                <a:moveTo>
                  <a:pt x="1950435" y="305550"/>
                </a:moveTo>
                <a:lnTo>
                  <a:pt x="1864230" y="305550"/>
                </a:lnTo>
                <a:lnTo>
                  <a:pt x="1864368" y="305574"/>
                </a:lnTo>
                <a:lnTo>
                  <a:pt x="1882963" y="309078"/>
                </a:lnTo>
                <a:lnTo>
                  <a:pt x="1961860" y="309063"/>
                </a:lnTo>
                <a:lnTo>
                  <a:pt x="1960730" y="308679"/>
                </a:lnTo>
                <a:lnTo>
                  <a:pt x="1950435" y="305550"/>
                </a:lnTo>
                <a:close/>
              </a:path>
              <a:path extrusionOk="0" h="401319" w="2023109">
                <a:moveTo>
                  <a:pt x="1864241" y="305552"/>
                </a:moveTo>
                <a:lnTo>
                  <a:pt x="1864368" y="305574"/>
                </a:lnTo>
                <a:lnTo>
                  <a:pt x="1864241" y="305552"/>
                </a:lnTo>
                <a:close/>
              </a:path>
              <a:path extrusionOk="0" h="401319" w="2023109">
                <a:moveTo>
                  <a:pt x="1937877" y="302054"/>
                </a:moveTo>
                <a:lnTo>
                  <a:pt x="1844026" y="302054"/>
                </a:lnTo>
                <a:lnTo>
                  <a:pt x="1864241" y="305552"/>
                </a:lnTo>
                <a:lnTo>
                  <a:pt x="1950435" y="305550"/>
                </a:lnTo>
                <a:lnTo>
                  <a:pt x="1948479" y="304956"/>
                </a:lnTo>
                <a:lnTo>
                  <a:pt x="1937877" y="302054"/>
                </a:lnTo>
                <a:close/>
              </a:path>
              <a:path extrusionOk="0" h="401319" w="2023109">
                <a:moveTo>
                  <a:pt x="1844060" y="302060"/>
                </a:moveTo>
                <a:close/>
              </a:path>
              <a:path extrusionOk="0" h="401319" w="2023109">
                <a:moveTo>
                  <a:pt x="1924138" y="298575"/>
                </a:moveTo>
                <a:lnTo>
                  <a:pt x="1822221" y="298575"/>
                </a:lnTo>
                <a:lnTo>
                  <a:pt x="1844060" y="302060"/>
                </a:lnTo>
                <a:lnTo>
                  <a:pt x="1937877" y="302054"/>
                </a:lnTo>
                <a:lnTo>
                  <a:pt x="1935005" y="301268"/>
                </a:lnTo>
                <a:lnTo>
                  <a:pt x="1924138" y="298575"/>
                </a:lnTo>
                <a:close/>
              </a:path>
              <a:path extrusionOk="0" h="401319" w="2023109">
                <a:moveTo>
                  <a:pt x="1822223" y="298576"/>
                </a:moveTo>
                <a:close/>
              </a:path>
              <a:path extrusionOk="0" h="401319" w="2023109">
                <a:moveTo>
                  <a:pt x="1909166" y="295116"/>
                </a:moveTo>
                <a:lnTo>
                  <a:pt x="1798764" y="295116"/>
                </a:lnTo>
                <a:lnTo>
                  <a:pt x="1822223" y="298576"/>
                </a:lnTo>
                <a:lnTo>
                  <a:pt x="1924138" y="298575"/>
                </a:lnTo>
                <a:lnTo>
                  <a:pt x="1920247" y="297611"/>
                </a:lnTo>
                <a:lnTo>
                  <a:pt x="1909166" y="295116"/>
                </a:lnTo>
                <a:close/>
              </a:path>
              <a:path extrusionOk="0" h="401319" w="2023109">
                <a:moveTo>
                  <a:pt x="1798804" y="295122"/>
                </a:moveTo>
                <a:close/>
              </a:path>
              <a:path extrusionOk="0" h="401319" w="2023109">
                <a:moveTo>
                  <a:pt x="1892923" y="291678"/>
                </a:moveTo>
                <a:lnTo>
                  <a:pt x="1773599" y="291678"/>
                </a:lnTo>
                <a:lnTo>
                  <a:pt x="1773737" y="291696"/>
                </a:lnTo>
                <a:lnTo>
                  <a:pt x="1798804" y="295122"/>
                </a:lnTo>
                <a:lnTo>
                  <a:pt x="1909166" y="295116"/>
                </a:lnTo>
                <a:lnTo>
                  <a:pt x="1904147" y="293985"/>
                </a:lnTo>
                <a:lnTo>
                  <a:pt x="1892923" y="291678"/>
                </a:lnTo>
                <a:close/>
              </a:path>
              <a:path extrusionOk="0" h="401319" w="2023109">
                <a:moveTo>
                  <a:pt x="1773661" y="291686"/>
                </a:moveTo>
                <a:close/>
              </a:path>
              <a:path extrusionOk="0" h="401319" w="2023109">
                <a:moveTo>
                  <a:pt x="1875610" y="288309"/>
                </a:moveTo>
                <a:lnTo>
                  <a:pt x="1745938" y="288309"/>
                </a:lnTo>
                <a:lnTo>
                  <a:pt x="1746086" y="288325"/>
                </a:lnTo>
                <a:lnTo>
                  <a:pt x="1773661" y="291686"/>
                </a:lnTo>
                <a:lnTo>
                  <a:pt x="1892923" y="291678"/>
                </a:lnTo>
                <a:lnTo>
                  <a:pt x="1886647" y="290388"/>
                </a:lnTo>
                <a:lnTo>
                  <a:pt x="1875610" y="288309"/>
                </a:lnTo>
                <a:close/>
              </a:path>
              <a:path extrusionOk="0" h="401319" w="2023109">
                <a:moveTo>
                  <a:pt x="1745994" y="288315"/>
                </a:moveTo>
                <a:close/>
              </a:path>
              <a:path extrusionOk="0" h="401319" w="2023109">
                <a:moveTo>
                  <a:pt x="1857410" y="285037"/>
                </a:moveTo>
                <a:lnTo>
                  <a:pt x="1715088" y="285037"/>
                </a:lnTo>
                <a:lnTo>
                  <a:pt x="1745994" y="288315"/>
                </a:lnTo>
                <a:lnTo>
                  <a:pt x="1875610" y="288309"/>
                </a:lnTo>
                <a:lnTo>
                  <a:pt x="1867688" y="286816"/>
                </a:lnTo>
                <a:lnTo>
                  <a:pt x="1857410" y="285037"/>
                </a:lnTo>
                <a:close/>
              </a:path>
              <a:path extrusionOk="0" h="401319" w="2023109">
                <a:moveTo>
                  <a:pt x="1715154" y="285044"/>
                </a:moveTo>
                <a:close/>
              </a:path>
              <a:path extrusionOk="0" h="401319" w="2023109">
                <a:moveTo>
                  <a:pt x="1838307" y="281851"/>
                </a:moveTo>
                <a:lnTo>
                  <a:pt x="1681215" y="281851"/>
                </a:lnTo>
                <a:lnTo>
                  <a:pt x="1715154" y="285044"/>
                </a:lnTo>
                <a:lnTo>
                  <a:pt x="1857410" y="285037"/>
                </a:lnTo>
                <a:lnTo>
                  <a:pt x="1847213" y="283272"/>
                </a:lnTo>
                <a:lnTo>
                  <a:pt x="1838307" y="281851"/>
                </a:lnTo>
                <a:close/>
              </a:path>
              <a:path extrusionOk="0" h="401319" w="2023109">
                <a:moveTo>
                  <a:pt x="1681236" y="281853"/>
                </a:moveTo>
                <a:close/>
              </a:path>
              <a:path extrusionOk="0" h="401319" w="2023109">
                <a:moveTo>
                  <a:pt x="1797412" y="275705"/>
                </a:moveTo>
                <a:lnTo>
                  <a:pt x="1605279" y="275705"/>
                </a:lnTo>
                <a:lnTo>
                  <a:pt x="1644610" y="278748"/>
                </a:lnTo>
                <a:lnTo>
                  <a:pt x="1681236" y="281853"/>
                </a:lnTo>
                <a:lnTo>
                  <a:pt x="1838307" y="281851"/>
                </a:lnTo>
                <a:lnTo>
                  <a:pt x="1825167" y="279754"/>
                </a:lnTo>
                <a:lnTo>
                  <a:pt x="1801492" y="276263"/>
                </a:lnTo>
                <a:lnTo>
                  <a:pt x="1797412" y="275705"/>
                </a:lnTo>
                <a:close/>
              </a:path>
              <a:path extrusionOk="0" h="401319" w="2023109">
                <a:moveTo>
                  <a:pt x="1644540" y="278743"/>
                </a:moveTo>
                <a:close/>
              </a:path>
              <a:path extrusionOk="0" h="401319" w="2023109">
                <a:moveTo>
                  <a:pt x="1751649" y="269814"/>
                </a:moveTo>
                <a:lnTo>
                  <a:pt x="1519858" y="269814"/>
                </a:lnTo>
                <a:lnTo>
                  <a:pt x="1563693" y="272735"/>
                </a:lnTo>
                <a:lnTo>
                  <a:pt x="1605335" y="275710"/>
                </a:lnTo>
                <a:lnTo>
                  <a:pt x="1797412" y="275705"/>
                </a:lnTo>
                <a:lnTo>
                  <a:pt x="1775599" y="272732"/>
                </a:lnTo>
                <a:lnTo>
                  <a:pt x="1751649" y="269814"/>
                </a:lnTo>
                <a:close/>
              </a:path>
              <a:path extrusionOk="0" h="401319" w="2023109">
                <a:moveTo>
                  <a:pt x="1563648" y="272732"/>
                </a:moveTo>
                <a:close/>
              </a:path>
              <a:path extrusionOk="0" h="401319" w="2023109">
                <a:moveTo>
                  <a:pt x="18182" y="0"/>
                </a:moveTo>
                <a:lnTo>
                  <a:pt x="0" y="5683"/>
                </a:lnTo>
                <a:lnTo>
                  <a:pt x="7785" y="30591"/>
                </a:lnTo>
                <a:lnTo>
                  <a:pt x="12914" y="43516"/>
                </a:lnTo>
                <a:lnTo>
                  <a:pt x="38003" y="82109"/>
                </a:lnTo>
                <a:lnTo>
                  <a:pt x="85538" y="118485"/>
                </a:lnTo>
                <a:lnTo>
                  <a:pt x="134355" y="140863"/>
                </a:lnTo>
                <a:lnTo>
                  <a:pt x="182332" y="156697"/>
                </a:lnTo>
                <a:lnTo>
                  <a:pt x="220807" y="166844"/>
                </a:lnTo>
                <a:lnTo>
                  <a:pt x="263832" y="176390"/>
                </a:lnTo>
                <a:lnTo>
                  <a:pt x="313067" y="185607"/>
                </a:lnTo>
                <a:lnTo>
                  <a:pt x="369396" y="194363"/>
                </a:lnTo>
                <a:lnTo>
                  <a:pt x="437214" y="202504"/>
                </a:lnTo>
                <a:lnTo>
                  <a:pt x="475217" y="206353"/>
                </a:lnTo>
                <a:lnTo>
                  <a:pt x="558392" y="213659"/>
                </a:lnTo>
                <a:lnTo>
                  <a:pt x="697967" y="223775"/>
                </a:lnTo>
                <a:lnTo>
                  <a:pt x="1519895" y="269816"/>
                </a:lnTo>
                <a:lnTo>
                  <a:pt x="1751649" y="269814"/>
                </a:lnTo>
                <a:lnTo>
                  <a:pt x="1646115" y="259758"/>
                </a:lnTo>
                <a:lnTo>
                  <a:pt x="1378729" y="242288"/>
                </a:lnTo>
                <a:lnTo>
                  <a:pt x="699220" y="204765"/>
                </a:lnTo>
                <a:lnTo>
                  <a:pt x="651062" y="201499"/>
                </a:lnTo>
                <a:lnTo>
                  <a:pt x="604550" y="198136"/>
                </a:lnTo>
                <a:lnTo>
                  <a:pt x="559897" y="194669"/>
                </a:lnTo>
                <a:lnTo>
                  <a:pt x="517314" y="191089"/>
                </a:lnTo>
                <a:lnTo>
                  <a:pt x="477005" y="187387"/>
                </a:lnTo>
                <a:lnTo>
                  <a:pt x="404088" y="179588"/>
                </a:lnTo>
                <a:lnTo>
                  <a:pt x="342873" y="171217"/>
                </a:lnTo>
                <a:lnTo>
                  <a:pt x="291144" y="162316"/>
                </a:lnTo>
                <a:lnTo>
                  <a:pt x="245471" y="153007"/>
                </a:lnTo>
                <a:lnTo>
                  <a:pt x="205495" y="143329"/>
                </a:lnTo>
                <a:lnTo>
                  <a:pt x="155356" y="128209"/>
                </a:lnTo>
                <a:lnTo>
                  <a:pt x="141056" y="123029"/>
                </a:lnTo>
                <a:lnTo>
                  <a:pt x="116370" y="112725"/>
                </a:lnTo>
                <a:lnTo>
                  <a:pt x="115663" y="112430"/>
                </a:lnTo>
                <a:lnTo>
                  <a:pt x="95330" y="102091"/>
                </a:lnTo>
                <a:lnTo>
                  <a:pt x="94523" y="101682"/>
                </a:lnTo>
                <a:lnTo>
                  <a:pt x="77971" y="91343"/>
                </a:lnTo>
                <a:lnTo>
                  <a:pt x="77094" y="90797"/>
                </a:lnTo>
                <a:lnTo>
                  <a:pt x="63855" y="80521"/>
                </a:lnTo>
                <a:lnTo>
                  <a:pt x="62953" y="79825"/>
                </a:lnTo>
                <a:lnTo>
                  <a:pt x="52508" y="69636"/>
                </a:lnTo>
                <a:lnTo>
                  <a:pt x="51653" y="68809"/>
                </a:lnTo>
                <a:lnTo>
                  <a:pt x="43456" y="58651"/>
                </a:lnTo>
                <a:lnTo>
                  <a:pt x="42726" y="57755"/>
                </a:lnTo>
                <a:lnTo>
                  <a:pt x="36259" y="47500"/>
                </a:lnTo>
                <a:lnTo>
                  <a:pt x="35704" y="46631"/>
                </a:lnTo>
                <a:lnTo>
                  <a:pt x="30509" y="36111"/>
                </a:lnTo>
                <a:lnTo>
                  <a:pt x="30139" y="35369"/>
                </a:lnTo>
                <a:lnTo>
                  <a:pt x="25890" y="24569"/>
                </a:lnTo>
                <a:lnTo>
                  <a:pt x="25742" y="24232"/>
                </a:lnTo>
                <a:lnTo>
                  <a:pt x="25651" y="23896"/>
                </a:lnTo>
                <a:lnTo>
                  <a:pt x="18182" y="0"/>
                </a:lnTo>
                <a:close/>
              </a:path>
              <a:path extrusionOk="0" h="401319" w="2023109">
                <a:moveTo>
                  <a:pt x="699220" y="204765"/>
                </a:moveTo>
                <a:close/>
              </a:path>
              <a:path extrusionOk="0" h="401319" w="2023109">
                <a:moveTo>
                  <a:pt x="651062" y="201499"/>
                </a:moveTo>
                <a:close/>
              </a:path>
              <a:path extrusionOk="0" h="401319" w="2023109">
                <a:moveTo>
                  <a:pt x="604574" y="198138"/>
                </a:moveTo>
                <a:close/>
              </a:path>
              <a:path extrusionOk="0" h="401319" w="2023109">
                <a:moveTo>
                  <a:pt x="604550" y="198136"/>
                </a:moveTo>
                <a:close/>
              </a:path>
              <a:path extrusionOk="0" h="401319" w="2023109">
                <a:moveTo>
                  <a:pt x="559904" y="194669"/>
                </a:moveTo>
                <a:close/>
              </a:path>
              <a:path extrusionOk="0" h="401319" w="2023109">
                <a:moveTo>
                  <a:pt x="559897" y="194669"/>
                </a:moveTo>
                <a:close/>
              </a:path>
              <a:path extrusionOk="0" h="401319" w="2023109">
                <a:moveTo>
                  <a:pt x="517350" y="191092"/>
                </a:moveTo>
                <a:close/>
              </a:path>
              <a:path extrusionOk="0" h="401319" w="2023109">
                <a:moveTo>
                  <a:pt x="517314" y="191089"/>
                </a:moveTo>
                <a:close/>
              </a:path>
              <a:path extrusionOk="0" h="401319" w="2023109">
                <a:moveTo>
                  <a:pt x="477016" y="187388"/>
                </a:moveTo>
                <a:close/>
              </a:path>
              <a:path extrusionOk="0" h="401319" w="2023109">
                <a:moveTo>
                  <a:pt x="477005" y="187387"/>
                </a:moveTo>
                <a:close/>
              </a:path>
              <a:path extrusionOk="0" h="401319" w="2023109">
                <a:moveTo>
                  <a:pt x="439188" y="183555"/>
                </a:moveTo>
                <a:close/>
              </a:path>
              <a:path extrusionOk="0" h="401319" w="2023109">
                <a:moveTo>
                  <a:pt x="404149" y="179595"/>
                </a:moveTo>
                <a:close/>
              </a:path>
              <a:path extrusionOk="0" h="401319" w="2023109">
                <a:moveTo>
                  <a:pt x="404088" y="179588"/>
                </a:moveTo>
                <a:close/>
              </a:path>
              <a:path extrusionOk="0" h="401319" w="2023109">
                <a:moveTo>
                  <a:pt x="371980" y="175487"/>
                </a:moveTo>
                <a:close/>
              </a:path>
              <a:path extrusionOk="0" h="401319" w="2023109">
                <a:moveTo>
                  <a:pt x="371908" y="175477"/>
                </a:moveTo>
                <a:close/>
              </a:path>
              <a:path extrusionOk="0" h="401319" w="2023109">
                <a:moveTo>
                  <a:pt x="342982" y="171235"/>
                </a:moveTo>
                <a:close/>
              </a:path>
              <a:path extrusionOk="0" h="401319" w="2023109">
                <a:moveTo>
                  <a:pt x="342873" y="171217"/>
                </a:moveTo>
                <a:close/>
              </a:path>
              <a:path extrusionOk="0" h="401319" w="2023109">
                <a:moveTo>
                  <a:pt x="316293" y="166831"/>
                </a:moveTo>
                <a:close/>
              </a:path>
              <a:path extrusionOk="0" h="401319" w="2023109">
                <a:moveTo>
                  <a:pt x="316239" y="166822"/>
                </a:moveTo>
                <a:close/>
              </a:path>
              <a:path extrusionOk="0" h="401319" w="2023109">
                <a:moveTo>
                  <a:pt x="291223" y="162331"/>
                </a:moveTo>
                <a:close/>
              </a:path>
              <a:path extrusionOk="0" h="401319" w="2023109">
                <a:moveTo>
                  <a:pt x="291144" y="162316"/>
                </a:moveTo>
                <a:close/>
              </a:path>
              <a:path extrusionOk="0" h="401319" w="2023109">
                <a:moveTo>
                  <a:pt x="267647" y="157726"/>
                </a:moveTo>
                <a:close/>
              </a:path>
              <a:path extrusionOk="0" h="401319" w="2023109">
                <a:moveTo>
                  <a:pt x="267569" y="157709"/>
                </a:moveTo>
                <a:close/>
              </a:path>
              <a:path extrusionOk="0" h="401319" w="2023109">
                <a:moveTo>
                  <a:pt x="245583" y="153032"/>
                </a:moveTo>
                <a:close/>
              </a:path>
              <a:path extrusionOk="0" h="401319" w="2023109">
                <a:moveTo>
                  <a:pt x="245471" y="153007"/>
                </a:moveTo>
                <a:close/>
              </a:path>
              <a:path extrusionOk="0" h="401319" w="2023109">
                <a:moveTo>
                  <a:pt x="224885" y="148234"/>
                </a:moveTo>
                <a:close/>
              </a:path>
              <a:path extrusionOk="0" h="401319" w="2023109">
                <a:moveTo>
                  <a:pt x="224793" y="148211"/>
                </a:moveTo>
                <a:close/>
              </a:path>
              <a:path extrusionOk="0" h="401319" w="2023109">
                <a:moveTo>
                  <a:pt x="205612" y="143362"/>
                </a:moveTo>
                <a:close/>
              </a:path>
              <a:path extrusionOk="0" h="401319" w="2023109">
                <a:moveTo>
                  <a:pt x="205495" y="143329"/>
                </a:moveTo>
                <a:close/>
              </a:path>
              <a:path extrusionOk="0" h="401319" w="2023109">
                <a:moveTo>
                  <a:pt x="187638" y="138400"/>
                </a:moveTo>
                <a:close/>
              </a:path>
              <a:path extrusionOk="0" h="401319" w="2023109">
                <a:moveTo>
                  <a:pt x="187521" y="138365"/>
                </a:moveTo>
                <a:close/>
              </a:path>
              <a:path extrusionOk="0" h="401319" w="2023109">
                <a:moveTo>
                  <a:pt x="170922" y="133356"/>
                </a:moveTo>
                <a:lnTo>
                  <a:pt x="171049" y="133398"/>
                </a:lnTo>
                <a:lnTo>
                  <a:pt x="170922" y="133356"/>
                </a:lnTo>
                <a:close/>
              </a:path>
              <a:path extrusionOk="0" h="401319" w="2023109">
                <a:moveTo>
                  <a:pt x="170823" y="133323"/>
                </a:moveTo>
                <a:close/>
              </a:path>
              <a:path extrusionOk="0" h="401319" w="2023109">
                <a:moveTo>
                  <a:pt x="155471" y="128250"/>
                </a:moveTo>
                <a:lnTo>
                  <a:pt x="155601" y="128297"/>
                </a:lnTo>
                <a:lnTo>
                  <a:pt x="155471" y="128250"/>
                </a:lnTo>
                <a:close/>
              </a:path>
              <a:path extrusionOk="0" h="401319" w="2023109">
                <a:moveTo>
                  <a:pt x="155356" y="128209"/>
                </a:moveTo>
                <a:close/>
              </a:path>
              <a:path extrusionOk="0" h="401319" w="2023109">
                <a:moveTo>
                  <a:pt x="141274" y="123109"/>
                </a:moveTo>
                <a:lnTo>
                  <a:pt x="141478" y="123193"/>
                </a:lnTo>
                <a:lnTo>
                  <a:pt x="141274" y="123109"/>
                </a:lnTo>
                <a:close/>
              </a:path>
              <a:path extrusionOk="0" h="401319" w="2023109">
                <a:moveTo>
                  <a:pt x="141085" y="123029"/>
                </a:moveTo>
                <a:lnTo>
                  <a:pt x="141274" y="123109"/>
                </a:lnTo>
                <a:lnTo>
                  <a:pt x="141085" y="123029"/>
                </a:lnTo>
                <a:close/>
              </a:path>
              <a:path extrusionOk="0" h="401319" w="2023109">
                <a:moveTo>
                  <a:pt x="115663" y="112430"/>
                </a:moveTo>
                <a:lnTo>
                  <a:pt x="116305" y="112725"/>
                </a:lnTo>
                <a:lnTo>
                  <a:pt x="116002" y="112571"/>
                </a:lnTo>
                <a:lnTo>
                  <a:pt x="115663" y="112430"/>
                </a:lnTo>
                <a:close/>
              </a:path>
              <a:path extrusionOk="0" h="401319" w="2023109">
                <a:moveTo>
                  <a:pt x="116002" y="112571"/>
                </a:moveTo>
                <a:lnTo>
                  <a:pt x="116305" y="112725"/>
                </a:lnTo>
                <a:lnTo>
                  <a:pt x="116002" y="112571"/>
                </a:lnTo>
                <a:close/>
              </a:path>
              <a:path extrusionOk="0" h="401319" w="2023109">
                <a:moveTo>
                  <a:pt x="115724" y="112430"/>
                </a:moveTo>
                <a:lnTo>
                  <a:pt x="116002" y="112571"/>
                </a:lnTo>
                <a:lnTo>
                  <a:pt x="115724" y="112430"/>
                </a:lnTo>
                <a:close/>
              </a:path>
              <a:path extrusionOk="0" h="401319" w="2023109">
                <a:moveTo>
                  <a:pt x="94523" y="101682"/>
                </a:moveTo>
                <a:lnTo>
                  <a:pt x="95247" y="102091"/>
                </a:lnTo>
                <a:lnTo>
                  <a:pt x="94883" y="101864"/>
                </a:lnTo>
                <a:lnTo>
                  <a:pt x="94523" y="101682"/>
                </a:lnTo>
                <a:close/>
              </a:path>
              <a:path extrusionOk="0" h="401319" w="2023109">
                <a:moveTo>
                  <a:pt x="94883" y="101864"/>
                </a:moveTo>
                <a:lnTo>
                  <a:pt x="95247" y="102091"/>
                </a:lnTo>
                <a:lnTo>
                  <a:pt x="94883" y="101864"/>
                </a:lnTo>
                <a:close/>
              </a:path>
              <a:path extrusionOk="0" h="401319" w="2023109">
                <a:moveTo>
                  <a:pt x="94590" y="101682"/>
                </a:moveTo>
                <a:lnTo>
                  <a:pt x="94883" y="101864"/>
                </a:lnTo>
                <a:lnTo>
                  <a:pt x="94590" y="101682"/>
                </a:lnTo>
                <a:close/>
              </a:path>
              <a:path extrusionOk="0" h="401319" w="2023109">
                <a:moveTo>
                  <a:pt x="77094" y="90797"/>
                </a:moveTo>
                <a:lnTo>
                  <a:pt x="77881" y="91343"/>
                </a:lnTo>
                <a:lnTo>
                  <a:pt x="77505" y="91053"/>
                </a:lnTo>
                <a:lnTo>
                  <a:pt x="77094" y="90797"/>
                </a:lnTo>
                <a:close/>
              </a:path>
              <a:path extrusionOk="0" h="401319" w="2023109">
                <a:moveTo>
                  <a:pt x="77505" y="91053"/>
                </a:moveTo>
                <a:lnTo>
                  <a:pt x="77881" y="91343"/>
                </a:lnTo>
                <a:lnTo>
                  <a:pt x="77505" y="91053"/>
                </a:lnTo>
                <a:close/>
              </a:path>
              <a:path extrusionOk="0" h="401319" w="2023109">
                <a:moveTo>
                  <a:pt x="77173" y="90797"/>
                </a:moveTo>
                <a:lnTo>
                  <a:pt x="77505" y="91053"/>
                </a:lnTo>
                <a:lnTo>
                  <a:pt x="77173" y="90797"/>
                </a:lnTo>
                <a:close/>
              </a:path>
              <a:path extrusionOk="0" h="401319" w="2023109">
                <a:moveTo>
                  <a:pt x="62953" y="79825"/>
                </a:moveTo>
                <a:lnTo>
                  <a:pt x="63759" y="80521"/>
                </a:lnTo>
                <a:lnTo>
                  <a:pt x="63377" y="80152"/>
                </a:lnTo>
                <a:lnTo>
                  <a:pt x="62953" y="79825"/>
                </a:lnTo>
                <a:close/>
              </a:path>
              <a:path extrusionOk="0" h="401319" w="2023109">
                <a:moveTo>
                  <a:pt x="63377" y="80152"/>
                </a:moveTo>
                <a:lnTo>
                  <a:pt x="63759" y="80521"/>
                </a:lnTo>
                <a:lnTo>
                  <a:pt x="63377" y="80152"/>
                </a:lnTo>
                <a:close/>
              </a:path>
              <a:path extrusionOk="0" h="401319" w="2023109">
                <a:moveTo>
                  <a:pt x="63039" y="79825"/>
                </a:moveTo>
                <a:lnTo>
                  <a:pt x="63377" y="80152"/>
                </a:lnTo>
                <a:lnTo>
                  <a:pt x="63039" y="79825"/>
                </a:lnTo>
                <a:close/>
              </a:path>
              <a:path extrusionOk="0" h="401319" w="2023109">
                <a:moveTo>
                  <a:pt x="51653" y="68809"/>
                </a:moveTo>
                <a:lnTo>
                  <a:pt x="52412" y="69636"/>
                </a:lnTo>
                <a:lnTo>
                  <a:pt x="52057" y="69201"/>
                </a:lnTo>
                <a:lnTo>
                  <a:pt x="51653" y="68809"/>
                </a:lnTo>
                <a:close/>
              </a:path>
              <a:path extrusionOk="0" h="401319" w="2023109">
                <a:moveTo>
                  <a:pt x="52057" y="69201"/>
                </a:moveTo>
                <a:lnTo>
                  <a:pt x="52412" y="69636"/>
                </a:lnTo>
                <a:lnTo>
                  <a:pt x="52057" y="69201"/>
                </a:lnTo>
                <a:close/>
              </a:path>
              <a:path extrusionOk="0" h="401319" w="2023109">
                <a:moveTo>
                  <a:pt x="51738" y="68809"/>
                </a:moveTo>
                <a:lnTo>
                  <a:pt x="52057" y="69201"/>
                </a:lnTo>
                <a:lnTo>
                  <a:pt x="51738" y="68809"/>
                </a:lnTo>
                <a:close/>
              </a:path>
              <a:path extrusionOk="0" h="401319" w="2023109">
                <a:moveTo>
                  <a:pt x="42726" y="57755"/>
                </a:moveTo>
                <a:lnTo>
                  <a:pt x="43374" y="58651"/>
                </a:lnTo>
                <a:lnTo>
                  <a:pt x="43078" y="58186"/>
                </a:lnTo>
                <a:lnTo>
                  <a:pt x="42726" y="57755"/>
                </a:lnTo>
                <a:close/>
              </a:path>
              <a:path extrusionOk="0" h="401319" w="2023109">
                <a:moveTo>
                  <a:pt x="43078" y="58186"/>
                </a:moveTo>
                <a:lnTo>
                  <a:pt x="43374" y="58651"/>
                </a:lnTo>
                <a:lnTo>
                  <a:pt x="43078" y="58186"/>
                </a:lnTo>
                <a:close/>
              </a:path>
              <a:path extrusionOk="0" h="401319" w="2023109">
                <a:moveTo>
                  <a:pt x="42802" y="57755"/>
                </a:moveTo>
                <a:lnTo>
                  <a:pt x="43078" y="58186"/>
                </a:lnTo>
                <a:lnTo>
                  <a:pt x="42802" y="57755"/>
                </a:lnTo>
                <a:close/>
              </a:path>
              <a:path extrusionOk="0" h="401319" w="2023109">
                <a:moveTo>
                  <a:pt x="35704" y="46631"/>
                </a:moveTo>
                <a:lnTo>
                  <a:pt x="36196" y="47500"/>
                </a:lnTo>
                <a:lnTo>
                  <a:pt x="35970" y="47048"/>
                </a:lnTo>
                <a:lnTo>
                  <a:pt x="35704" y="46631"/>
                </a:lnTo>
                <a:close/>
              </a:path>
              <a:path extrusionOk="0" h="401319" w="2023109">
                <a:moveTo>
                  <a:pt x="35970" y="47048"/>
                </a:moveTo>
                <a:lnTo>
                  <a:pt x="36196" y="47500"/>
                </a:lnTo>
                <a:lnTo>
                  <a:pt x="35970" y="47048"/>
                </a:lnTo>
                <a:close/>
              </a:path>
              <a:path extrusionOk="0" h="401319" w="2023109">
                <a:moveTo>
                  <a:pt x="35762" y="46631"/>
                </a:moveTo>
                <a:lnTo>
                  <a:pt x="35970" y="47048"/>
                </a:lnTo>
                <a:lnTo>
                  <a:pt x="35762" y="46631"/>
                </a:lnTo>
                <a:close/>
              </a:path>
              <a:path extrusionOk="0" h="401319" w="2023109">
                <a:moveTo>
                  <a:pt x="30139" y="35369"/>
                </a:moveTo>
                <a:lnTo>
                  <a:pt x="30471" y="36111"/>
                </a:lnTo>
                <a:lnTo>
                  <a:pt x="30320" y="35732"/>
                </a:lnTo>
                <a:lnTo>
                  <a:pt x="30139" y="35369"/>
                </a:lnTo>
                <a:close/>
              </a:path>
              <a:path extrusionOk="0" h="401319" w="2023109">
                <a:moveTo>
                  <a:pt x="30320" y="35732"/>
                </a:moveTo>
                <a:lnTo>
                  <a:pt x="30471" y="36111"/>
                </a:lnTo>
                <a:lnTo>
                  <a:pt x="30320" y="35732"/>
                </a:lnTo>
                <a:close/>
              </a:path>
              <a:path extrusionOk="0" h="401319" w="2023109">
                <a:moveTo>
                  <a:pt x="30176" y="35369"/>
                </a:moveTo>
                <a:lnTo>
                  <a:pt x="30320" y="35732"/>
                </a:lnTo>
                <a:lnTo>
                  <a:pt x="30176" y="35369"/>
                </a:lnTo>
                <a:close/>
              </a:path>
              <a:path extrusionOk="0" h="401319" w="2023109">
                <a:moveTo>
                  <a:pt x="25623" y="23896"/>
                </a:moveTo>
                <a:lnTo>
                  <a:pt x="25862" y="24569"/>
                </a:lnTo>
                <a:lnTo>
                  <a:pt x="25757" y="24232"/>
                </a:lnTo>
                <a:lnTo>
                  <a:pt x="25623" y="23896"/>
                </a:lnTo>
                <a:close/>
              </a:path>
              <a:path extrusionOk="0" h="401319" w="2023109">
                <a:moveTo>
                  <a:pt x="25757" y="24232"/>
                </a:moveTo>
                <a:lnTo>
                  <a:pt x="25862" y="24569"/>
                </a:lnTo>
                <a:lnTo>
                  <a:pt x="25757" y="24232"/>
                </a:lnTo>
                <a:close/>
              </a:path>
              <a:path extrusionOk="0" h="401319" w="2023109">
                <a:moveTo>
                  <a:pt x="25651" y="23896"/>
                </a:moveTo>
                <a:lnTo>
                  <a:pt x="25757" y="24232"/>
                </a:lnTo>
                <a:lnTo>
                  <a:pt x="25651" y="23896"/>
                </a:lnTo>
                <a:close/>
              </a:path>
            </a:pathLst>
          </a:custGeom>
          <a:solidFill>
            <a:srgbClr val="7F7F7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1" name="Google Shape;4121;p143"/>
          <p:cNvSpPr/>
          <p:nvPr/>
        </p:nvSpPr>
        <p:spPr>
          <a:xfrm>
            <a:off x="2068282" y="2556457"/>
            <a:ext cx="2021839" cy="401320"/>
          </a:xfrm>
          <a:custGeom>
            <a:rect b="b" l="l" r="r" t="t"/>
            <a:pathLst>
              <a:path extrusionOk="0" h="401319" w="2021839">
                <a:moveTo>
                  <a:pt x="0" y="316091"/>
                </a:moveTo>
                <a:lnTo>
                  <a:pt x="9325" y="400773"/>
                </a:lnTo>
                <a:lnTo>
                  <a:pt x="66324" y="347334"/>
                </a:lnTo>
                <a:lnTo>
                  <a:pt x="38630" y="347334"/>
                </a:lnTo>
                <a:lnTo>
                  <a:pt x="24041" y="335085"/>
                </a:lnTo>
                <a:lnTo>
                  <a:pt x="30519" y="327369"/>
                </a:lnTo>
                <a:lnTo>
                  <a:pt x="0" y="316091"/>
                </a:lnTo>
                <a:close/>
              </a:path>
              <a:path extrusionOk="0" h="401319" w="2021839">
                <a:moveTo>
                  <a:pt x="30519" y="327369"/>
                </a:moveTo>
                <a:lnTo>
                  <a:pt x="24041" y="335085"/>
                </a:lnTo>
                <a:lnTo>
                  <a:pt x="38630" y="347334"/>
                </a:lnTo>
                <a:lnTo>
                  <a:pt x="49503" y="334384"/>
                </a:lnTo>
                <a:lnTo>
                  <a:pt x="48398" y="333975"/>
                </a:lnTo>
                <a:lnTo>
                  <a:pt x="30519" y="327369"/>
                </a:lnTo>
                <a:close/>
              </a:path>
              <a:path extrusionOk="0" h="401319" w="2021839">
                <a:moveTo>
                  <a:pt x="49503" y="334384"/>
                </a:moveTo>
                <a:lnTo>
                  <a:pt x="38630" y="347334"/>
                </a:lnTo>
                <a:lnTo>
                  <a:pt x="66324" y="347334"/>
                </a:lnTo>
                <a:lnTo>
                  <a:pt x="71476" y="342503"/>
                </a:lnTo>
                <a:lnTo>
                  <a:pt x="49503" y="334384"/>
                </a:lnTo>
                <a:close/>
              </a:path>
              <a:path extrusionOk="0" h="401319" w="2021839">
                <a:moveTo>
                  <a:pt x="50586" y="333093"/>
                </a:moveTo>
                <a:lnTo>
                  <a:pt x="48354" y="333946"/>
                </a:lnTo>
                <a:lnTo>
                  <a:pt x="49503" y="334384"/>
                </a:lnTo>
                <a:lnTo>
                  <a:pt x="50586" y="333093"/>
                </a:lnTo>
                <a:close/>
              </a:path>
              <a:path extrusionOk="0" h="401319" w="2021839">
                <a:moveTo>
                  <a:pt x="48337" y="333953"/>
                </a:moveTo>
                <a:close/>
              </a:path>
              <a:path extrusionOk="0" h="401319" w="2021839">
                <a:moveTo>
                  <a:pt x="52175" y="331202"/>
                </a:moveTo>
                <a:lnTo>
                  <a:pt x="48318" y="333946"/>
                </a:lnTo>
                <a:lnTo>
                  <a:pt x="50586" y="333093"/>
                </a:lnTo>
                <a:lnTo>
                  <a:pt x="52175" y="331202"/>
                </a:lnTo>
                <a:close/>
              </a:path>
              <a:path extrusionOk="0" h="401319" w="2021839">
                <a:moveTo>
                  <a:pt x="1593695" y="201498"/>
                </a:moveTo>
                <a:lnTo>
                  <a:pt x="1371088" y="201500"/>
                </a:lnTo>
                <a:lnTo>
                  <a:pt x="1322975" y="204765"/>
                </a:lnTo>
                <a:lnTo>
                  <a:pt x="643949" y="242286"/>
                </a:lnTo>
                <a:lnTo>
                  <a:pt x="376748" y="259756"/>
                </a:lnTo>
                <a:lnTo>
                  <a:pt x="305870" y="266086"/>
                </a:lnTo>
                <a:lnTo>
                  <a:pt x="246842" y="272793"/>
                </a:lnTo>
                <a:lnTo>
                  <a:pt x="197817" y="279753"/>
                </a:lnTo>
                <a:lnTo>
                  <a:pt x="155326" y="286815"/>
                </a:lnTo>
                <a:lnTo>
                  <a:pt x="102802" y="297610"/>
                </a:lnTo>
                <a:lnTo>
                  <a:pt x="62346" y="308678"/>
                </a:lnTo>
                <a:lnTo>
                  <a:pt x="30519" y="327369"/>
                </a:lnTo>
                <a:lnTo>
                  <a:pt x="48318" y="333946"/>
                </a:lnTo>
                <a:lnTo>
                  <a:pt x="52175" y="331202"/>
                </a:lnTo>
                <a:lnTo>
                  <a:pt x="55541" y="331202"/>
                </a:lnTo>
                <a:lnTo>
                  <a:pt x="57580" y="330423"/>
                </a:lnTo>
                <a:lnTo>
                  <a:pt x="68051" y="326859"/>
                </a:lnTo>
                <a:lnTo>
                  <a:pt x="79762" y="323293"/>
                </a:lnTo>
                <a:lnTo>
                  <a:pt x="92762" y="319728"/>
                </a:lnTo>
                <a:lnTo>
                  <a:pt x="107098" y="316172"/>
                </a:lnTo>
                <a:lnTo>
                  <a:pt x="122824" y="312625"/>
                </a:lnTo>
                <a:lnTo>
                  <a:pt x="139993" y="309091"/>
                </a:lnTo>
                <a:lnTo>
                  <a:pt x="158650" y="305573"/>
                </a:lnTo>
                <a:lnTo>
                  <a:pt x="178976" y="302051"/>
                </a:lnTo>
                <a:lnTo>
                  <a:pt x="200775" y="298573"/>
                </a:lnTo>
                <a:lnTo>
                  <a:pt x="224112" y="295128"/>
                </a:lnTo>
                <a:lnTo>
                  <a:pt x="249224" y="291694"/>
                </a:lnTo>
                <a:lnTo>
                  <a:pt x="276860" y="288324"/>
                </a:lnTo>
                <a:lnTo>
                  <a:pt x="307717" y="285047"/>
                </a:lnTo>
                <a:lnTo>
                  <a:pt x="341593" y="281857"/>
                </a:lnTo>
                <a:lnTo>
                  <a:pt x="378336" y="278740"/>
                </a:lnTo>
                <a:lnTo>
                  <a:pt x="417507" y="275708"/>
                </a:lnTo>
                <a:lnTo>
                  <a:pt x="459125" y="272733"/>
                </a:lnTo>
                <a:lnTo>
                  <a:pt x="502923" y="269812"/>
                </a:lnTo>
                <a:lnTo>
                  <a:pt x="1324248" y="223774"/>
                </a:lnTo>
                <a:lnTo>
                  <a:pt x="1463727" y="213658"/>
                </a:lnTo>
                <a:lnTo>
                  <a:pt x="1546844" y="206350"/>
                </a:lnTo>
                <a:lnTo>
                  <a:pt x="1584821" y="202501"/>
                </a:lnTo>
                <a:lnTo>
                  <a:pt x="1593695" y="201498"/>
                </a:lnTo>
                <a:close/>
              </a:path>
              <a:path extrusionOk="0" h="401319" w="2021839">
                <a:moveTo>
                  <a:pt x="55541" y="331202"/>
                </a:moveTo>
                <a:lnTo>
                  <a:pt x="52175" y="331202"/>
                </a:lnTo>
                <a:lnTo>
                  <a:pt x="50586" y="333093"/>
                </a:lnTo>
                <a:lnTo>
                  <a:pt x="55541" y="331202"/>
                </a:lnTo>
                <a:close/>
              </a:path>
              <a:path extrusionOk="0" h="401319" w="2021839">
                <a:moveTo>
                  <a:pt x="1623060" y="198135"/>
                </a:moveTo>
                <a:lnTo>
                  <a:pt x="1417548" y="198139"/>
                </a:lnTo>
                <a:lnTo>
                  <a:pt x="1371083" y="201500"/>
                </a:lnTo>
                <a:lnTo>
                  <a:pt x="1593695" y="201498"/>
                </a:lnTo>
                <a:lnTo>
                  <a:pt x="1620139" y="198508"/>
                </a:lnTo>
                <a:lnTo>
                  <a:pt x="1623060" y="198135"/>
                </a:lnTo>
                <a:close/>
              </a:path>
              <a:path extrusionOk="0" h="401319" w="2021839">
                <a:moveTo>
                  <a:pt x="1650189" y="194668"/>
                </a:moveTo>
                <a:lnTo>
                  <a:pt x="1462159" y="194673"/>
                </a:lnTo>
                <a:lnTo>
                  <a:pt x="1417573" y="198137"/>
                </a:lnTo>
                <a:lnTo>
                  <a:pt x="1623060" y="198135"/>
                </a:lnTo>
                <a:lnTo>
                  <a:pt x="1650189" y="194668"/>
                </a:lnTo>
                <a:close/>
              </a:path>
              <a:path extrusionOk="0" h="401319" w="2021839">
                <a:moveTo>
                  <a:pt x="1674906" y="191086"/>
                </a:moveTo>
                <a:lnTo>
                  <a:pt x="1504703" y="191093"/>
                </a:lnTo>
                <a:lnTo>
                  <a:pt x="1462213" y="194668"/>
                </a:lnTo>
                <a:lnTo>
                  <a:pt x="1650189" y="194668"/>
                </a:lnTo>
                <a:lnTo>
                  <a:pt x="1652593" y="194360"/>
                </a:lnTo>
                <a:lnTo>
                  <a:pt x="1674906" y="191086"/>
                </a:lnTo>
                <a:close/>
              </a:path>
              <a:path extrusionOk="0" h="401319" w="2021839">
                <a:moveTo>
                  <a:pt x="1698102" y="187385"/>
                </a:moveTo>
                <a:lnTo>
                  <a:pt x="1544973" y="187393"/>
                </a:lnTo>
                <a:lnTo>
                  <a:pt x="1504723" y="191091"/>
                </a:lnTo>
                <a:lnTo>
                  <a:pt x="1674906" y="191086"/>
                </a:lnTo>
                <a:lnTo>
                  <a:pt x="1681960" y="190051"/>
                </a:lnTo>
                <a:lnTo>
                  <a:pt x="1698102" y="187385"/>
                </a:lnTo>
                <a:close/>
              </a:path>
              <a:path extrusionOk="0" h="401319" w="2021839">
                <a:moveTo>
                  <a:pt x="1720304" y="183554"/>
                </a:moveTo>
                <a:lnTo>
                  <a:pt x="1582736" y="183565"/>
                </a:lnTo>
                <a:lnTo>
                  <a:pt x="1544967" y="187393"/>
                </a:lnTo>
                <a:lnTo>
                  <a:pt x="1698102" y="187385"/>
                </a:lnTo>
                <a:lnTo>
                  <a:pt x="1708884" y="185605"/>
                </a:lnTo>
                <a:lnTo>
                  <a:pt x="1720304" y="183554"/>
                </a:lnTo>
                <a:close/>
              </a:path>
              <a:path extrusionOk="0" h="401319" w="2021839">
                <a:moveTo>
                  <a:pt x="1741731" y="179586"/>
                </a:moveTo>
                <a:lnTo>
                  <a:pt x="1617792" y="179603"/>
                </a:lnTo>
                <a:lnTo>
                  <a:pt x="1582766" y="183562"/>
                </a:lnTo>
                <a:lnTo>
                  <a:pt x="1720304" y="183554"/>
                </a:lnTo>
                <a:lnTo>
                  <a:pt x="1734235" y="181052"/>
                </a:lnTo>
                <a:lnTo>
                  <a:pt x="1741731" y="179586"/>
                </a:lnTo>
                <a:close/>
              </a:path>
              <a:path extrusionOk="0" h="401319" w="2021839">
                <a:moveTo>
                  <a:pt x="1762376" y="175475"/>
                </a:moveTo>
                <a:lnTo>
                  <a:pt x="1650012" y="175486"/>
                </a:lnTo>
                <a:lnTo>
                  <a:pt x="1617860" y="179594"/>
                </a:lnTo>
                <a:lnTo>
                  <a:pt x="1741731" y="179586"/>
                </a:lnTo>
                <a:lnTo>
                  <a:pt x="1758086" y="176389"/>
                </a:lnTo>
                <a:lnTo>
                  <a:pt x="1762376" y="175475"/>
                </a:lnTo>
                <a:close/>
              </a:path>
              <a:path extrusionOk="0" h="401319" w="2021839">
                <a:moveTo>
                  <a:pt x="1782231" y="171216"/>
                </a:moveTo>
                <a:lnTo>
                  <a:pt x="1679108" y="171216"/>
                </a:lnTo>
                <a:lnTo>
                  <a:pt x="1650006" y="175486"/>
                </a:lnTo>
                <a:lnTo>
                  <a:pt x="1762376" y="175475"/>
                </a:lnTo>
                <a:lnTo>
                  <a:pt x="1780490" y="171620"/>
                </a:lnTo>
                <a:lnTo>
                  <a:pt x="1782231" y="171216"/>
                </a:lnTo>
                <a:close/>
              </a:path>
              <a:path extrusionOk="0" h="401319" w="2021839">
                <a:moveTo>
                  <a:pt x="1801174" y="166820"/>
                </a:moveTo>
                <a:lnTo>
                  <a:pt x="1705657" y="166830"/>
                </a:lnTo>
                <a:lnTo>
                  <a:pt x="1678973" y="171236"/>
                </a:lnTo>
                <a:lnTo>
                  <a:pt x="1679108" y="171216"/>
                </a:lnTo>
                <a:lnTo>
                  <a:pt x="1782231" y="171216"/>
                </a:lnTo>
                <a:lnTo>
                  <a:pt x="1801174" y="166820"/>
                </a:lnTo>
                <a:close/>
              </a:path>
              <a:path extrusionOk="0" h="401319" w="2021839">
                <a:moveTo>
                  <a:pt x="1819012" y="162314"/>
                </a:moveTo>
                <a:lnTo>
                  <a:pt x="1730795" y="162314"/>
                </a:lnTo>
                <a:lnTo>
                  <a:pt x="1705654" y="166830"/>
                </a:lnTo>
                <a:lnTo>
                  <a:pt x="1801174" y="166820"/>
                </a:lnTo>
                <a:lnTo>
                  <a:pt x="1819012" y="162314"/>
                </a:lnTo>
                <a:close/>
              </a:path>
              <a:path extrusionOk="0" h="401319" w="2021839">
                <a:moveTo>
                  <a:pt x="1835867" y="157708"/>
                </a:moveTo>
                <a:lnTo>
                  <a:pt x="1754353" y="157708"/>
                </a:lnTo>
                <a:lnTo>
                  <a:pt x="1730708" y="162330"/>
                </a:lnTo>
                <a:lnTo>
                  <a:pt x="1819012" y="162314"/>
                </a:lnTo>
                <a:lnTo>
                  <a:pt x="1821160" y="161771"/>
                </a:lnTo>
                <a:lnTo>
                  <a:pt x="1835867" y="157708"/>
                </a:lnTo>
                <a:close/>
              </a:path>
              <a:path extrusionOk="0" h="401319" w="2021839">
                <a:moveTo>
                  <a:pt x="1851749" y="153005"/>
                </a:moveTo>
                <a:lnTo>
                  <a:pt x="1776439" y="153005"/>
                </a:lnTo>
                <a:lnTo>
                  <a:pt x="1754267" y="157725"/>
                </a:lnTo>
                <a:lnTo>
                  <a:pt x="1835867" y="157708"/>
                </a:lnTo>
                <a:lnTo>
                  <a:pt x="1839531" y="156696"/>
                </a:lnTo>
                <a:lnTo>
                  <a:pt x="1851749" y="153005"/>
                </a:lnTo>
                <a:close/>
              </a:path>
              <a:path extrusionOk="0" h="401319" w="2021839">
                <a:moveTo>
                  <a:pt x="1866679" y="148210"/>
                </a:moveTo>
                <a:lnTo>
                  <a:pt x="1797100" y="148210"/>
                </a:lnTo>
                <a:lnTo>
                  <a:pt x="1776315" y="153032"/>
                </a:lnTo>
                <a:lnTo>
                  <a:pt x="1851749" y="153005"/>
                </a:lnTo>
                <a:lnTo>
                  <a:pt x="1856659" y="151522"/>
                </a:lnTo>
                <a:lnTo>
                  <a:pt x="1866679" y="148210"/>
                </a:lnTo>
                <a:close/>
              </a:path>
              <a:path extrusionOk="0" h="401319" w="2021839">
                <a:moveTo>
                  <a:pt x="1880668" y="143328"/>
                </a:moveTo>
                <a:lnTo>
                  <a:pt x="1816388" y="143328"/>
                </a:lnTo>
                <a:lnTo>
                  <a:pt x="1796998" y="148233"/>
                </a:lnTo>
                <a:lnTo>
                  <a:pt x="1866679" y="148210"/>
                </a:lnTo>
                <a:lnTo>
                  <a:pt x="1872599" y="146253"/>
                </a:lnTo>
                <a:lnTo>
                  <a:pt x="1880668" y="143328"/>
                </a:lnTo>
                <a:close/>
              </a:path>
              <a:path extrusionOk="0" h="401319" w="2021839">
                <a:moveTo>
                  <a:pt x="1893459" y="138363"/>
                </a:moveTo>
                <a:lnTo>
                  <a:pt x="1834349" y="138363"/>
                </a:lnTo>
                <a:lnTo>
                  <a:pt x="1816298" y="143351"/>
                </a:lnTo>
                <a:lnTo>
                  <a:pt x="1880668" y="143328"/>
                </a:lnTo>
                <a:lnTo>
                  <a:pt x="1887475" y="140860"/>
                </a:lnTo>
                <a:lnTo>
                  <a:pt x="1893459" y="138363"/>
                </a:lnTo>
                <a:close/>
              </a:path>
              <a:path extrusionOk="0" h="401319" w="2021839">
                <a:moveTo>
                  <a:pt x="1905543" y="133322"/>
                </a:moveTo>
                <a:lnTo>
                  <a:pt x="1851033" y="133322"/>
                </a:lnTo>
                <a:lnTo>
                  <a:pt x="1834219" y="138399"/>
                </a:lnTo>
                <a:lnTo>
                  <a:pt x="1834349" y="138363"/>
                </a:lnTo>
                <a:lnTo>
                  <a:pt x="1893459" y="138363"/>
                </a:lnTo>
                <a:lnTo>
                  <a:pt x="1905543" y="133322"/>
                </a:lnTo>
                <a:close/>
              </a:path>
              <a:path extrusionOk="0" h="401319" w="2021839">
                <a:moveTo>
                  <a:pt x="1917089" y="128209"/>
                </a:moveTo>
                <a:lnTo>
                  <a:pt x="1866492" y="128209"/>
                </a:lnTo>
                <a:lnTo>
                  <a:pt x="1850938" y="133351"/>
                </a:lnTo>
                <a:lnTo>
                  <a:pt x="1905543" y="133322"/>
                </a:lnTo>
                <a:lnTo>
                  <a:pt x="1913807" y="129874"/>
                </a:lnTo>
                <a:lnTo>
                  <a:pt x="1917089" y="128209"/>
                </a:lnTo>
                <a:close/>
              </a:path>
              <a:path extrusionOk="0" h="401319" w="2021839">
                <a:moveTo>
                  <a:pt x="1927301" y="123028"/>
                </a:moveTo>
                <a:lnTo>
                  <a:pt x="1880770" y="123028"/>
                </a:lnTo>
                <a:lnTo>
                  <a:pt x="1866363" y="128251"/>
                </a:lnTo>
                <a:lnTo>
                  <a:pt x="1866492" y="128209"/>
                </a:lnTo>
                <a:lnTo>
                  <a:pt x="1917089" y="128209"/>
                </a:lnTo>
                <a:lnTo>
                  <a:pt x="1927301" y="123028"/>
                </a:lnTo>
                <a:close/>
              </a:path>
              <a:path extrusionOk="0" h="401319" w="2021839">
                <a:moveTo>
                  <a:pt x="1945985" y="112429"/>
                </a:moveTo>
                <a:lnTo>
                  <a:pt x="1906145" y="112429"/>
                </a:lnTo>
                <a:lnTo>
                  <a:pt x="1905504" y="112725"/>
                </a:lnTo>
                <a:lnTo>
                  <a:pt x="1880572" y="123100"/>
                </a:lnTo>
                <a:lnTo>
                  <a:pt x="1880770" y="123028"/>
                </a:lnTo>
                <a:lnTo>
                  <a:pt x="1927301" y="123028"/>
                </a:lnTo>
                <a:lnTo>
                  <a:pt x="1936261" y="118483"/>
                </a:lnTo>
                <a:lnTo>
                  <a:pt x="1945985" y="112429"/>
                </a:lnTo>
                <a:close/>
              </a:path>
              <a:path extrusionOk="0" h="401319" w="2021839">
                <a:moveTo>
                  <a:pt x="1905818" y="112565"/>
                </a:moveTo>
                <a:lnTo>
                  <a:pt x="1905436" y="112725"/>
                </a:lnTo>
                <a:lnTo>
                  <a:pt x="1905818" y="112565"/>
                </a:lnTo>
                <a:close/>
              </a:path>
              <a:path extrusionOk="0" h="401319" w="2021839">
                <a:moveTo>
                  <a:pt x="1906145" y="112429"/>
                </a:moveTo>
                <a:lnTo>
                  <a:pt x="1905818" y="112565"/>
                </a:lnTo>
                <a:lnTo>
                  <a:pt x="1905504" y="112725"/>
                </a:lnTo>
                <a:lnTo>
                  <a:pt x="1906145" y="112429"/>
                </a:lnTo>
                <a:close/>
              </a:path>
              <a:path extrusionOk="0" h="401319" w="2021839">
                <a:moveTo>
                  <a:pt x="1961681" y="101682"/>
                </a:moveTo>
                <a:lnTo>
                  <a:pt x="1927270" y="101682"/>
                </a:lnTo>
                <a:lnTo>
                  <a:pt x="1926546" y="102091"/>
                </a:lnTo>
                <a:lnTo>
                  <a:pt x="1905818" y="112565"/>
                </a:lnTo>
                <a:lnTo>
                  <a:pt x="1906145" y="112429"/>
                </a:lnTo>
                <a:lnTo>
                  <a:pt x="1945985" y="112429"/>
                </a:lnTo>
                <a:lnTo>
                  <a:pt x="1955162" y="106715"/>
                </a:lnTo>
                <a:lnTo>
                  <a:pt x="1961681" y="101682"/>
                </a:lnTo>
                <a:close/>
              </a:path>
              <a:path extrusionOk="0" h="401319" w="2021839">
                <a:moveTo>
                  <a:pt x="1926908" y="101866"/>
                </a:moveTo>
                <a:lnTo>
                  <a:pt x="1926464" y="102091"/>
                </a:lnTo>
                <a:lnTo>
                  <a:pt x="1926908" y="101866"/>
                </a:lnTo>
                <a:close/>
              </a:path>
              <a:path extrusionOk="0" h="401319" w="2021839">
                <a:moveTo>
                  <a:pt x="1927270" y="101682"/>
                </a:moveTo>
                <a:lnTo>
                  <a:pt x="1926908" y="101866"/>
                </a:lnTo>
                <a:lnTo>
                  <a:pt x="1926546" y="102091"/>
                </a:lnTo>
                <a:lnTo>
                  <a:pt x="1927270" y="101682"/>
                </a:lnTo>
                <a:close/>
              </a:path>
              <a:path extrusionOk="0" h="401319" w="2021839">
                <a:moveTo>
                  <a:pt x="1974787" y="90797"/>
                </a:moveTo>
                <a:lnTo>
                  <a:pt x="1944687" y="90797"/>
                </a:lnTo>
                <a:lnTo>
                  <a:pt x="1943900" y="91343"/>
                </a:lnTo>
                <a:lnTo>
                  <a:pt x="1926908" y="101866"/>
                </a:lnTo>
                <a:lnTo>
                  <a:pt x="1927270" y="101682"/>
                </a:lnTo>
                <a:lnTo>
                  <a:pt x="1961681" y="101682"/>
                </a:lnTo>
                <a:lnTo>
                  <a:pt x="1970881" y="94579"/>
                </a:lnTo>
                <a:lnTo>
                  <a:pt x="1974787" y="90797"/>
                </a:lnTo>
                <a:close/>
              </a:path>
              <a:path extrusionOk="0" h="401319" w="2021839">
                <a:moveTo>
                  <a:pt x="1944274" y="91054"/>
                </a:moveTo>
                <a:lnTo>
                  <a:pt x="1943810" y="91343"/>
                </a:lnTo>
                <a:lnTo>
                  <a:pt x="1944274" y="91054"/>
                </a:lnTo>
                <a:close/>
              </a:path>
              <a:path extrusionOk="0" h="401319" w="2021839">
                <a:moveTo>
                  <a:pt x="1944687" y="90797"/>
                </a:moveTo>
                <a:lnTo>
                  <a:pt x="1944274" y="91054"/>
                </a:lnTo>
                <a:lnTo>
                  <a:pt x="1943900" y="91343"/>
                </a:lnTo>
                <a:lnTo>
                  <a:pt x="1944687" y="90797"/>
                </a:lnTo>
                <a:close/>
              </a:path>
              <a:path extrusionOk="0" h="401319" w="2021839">
                <a:moveTo>
                  <a:pt x="1985620" y="79827"/>
                </a:moveTo>
                <a:lnTo>
                  <a:pt x="1958817" y="79827"/>
                </a:lnTo>
                <a:lnTo>
                  <a:pt x="1958013" y="80523"/>
                </a:lnTo>
                <a:lnTo>
                  <a:pt x="1944274" y="91054"/>
                </a:lnTo>
                <a:lnTo>
                  <a:pt x="1944687" y="90797"/>
                </a:lnTo>
                <a:lnTo>
                  <a:pt x="1974787" y="90797"/>
                </a:lnTo>
                <a:lnTo>
                  <a:pt x="1983764" y="82105"/>
                </a:lnTo>
                <a:lnTo>
                  <a:pt x="1985620" y="79827"/>
                </a:lnTo>
                <a:close/>
              </a:path>
              <a:path extrusionOk="0" h="401319" w="2021839">
                <a:moveTo>
                  <a:pt x="1958397" y="80151"/>
                </a:moveTo>
                <a:lnTo>
                  <a:pt x="1957916" y="80523"/>
                </a:lnTo>
                <a:lnTo>
                  <a:pt x="1958397" y="80151"/>
                </a:lnTo>
                <a:close/>
              </a:path>
              <a:path extrusionOk="0" h="401319" w="2021839">
                <a:moveTo>
                  <a:pt x="1958817" y="79827"/>
                </a:moveTo>
                <a:lnTo>
                  <a:pt x="1958397" y="80151"/>
                </a:lnTo>
                <a:lnTo>
                  <a:pt x="1958013" y="80523"/>
                </a:lnTo>
                <a:lnTo>
                  <a:pt x="1958817" y="79827"/>
                </a:lnTo>
                <a:close/>
              </a:path>
              <a:path extrusionOk="0" h="401319" w="2021839">
                <a:moveTo>
                  <a:pt x="1994498" y="68811"/>
                </a:moveTo>
                <a:lnTo>
                  <a:pt x="1970110" y="68811"/>
                </a:lnTo>
                <a:lnTo>
                  <a:pt x="1969350" y="69637"/>
                </a:lnTo>
                <a:lnTo>
                  <a:pt x="1958397" y="80151"/>
                </a:lnTo>
                <a:lnTo>
                  <a:pt x="1958817" y="79827"/>
                </a:lnTo>
                <a:lnTo>
                  <a:pt x="1985620" y="79827"/>
                </a:lnTo>
                <a:lnTo>
                  <a:pt x="1994147" y="69361"/>
                </a:lnTo>
                <a:lnTo>
                  <a:pt x="1994498" y="68811"/>
                </a:lnTo>
                <a:close/>
              </a:path>
              <a:path extrusionOk="0" h="401319" w="2021839">
                <a:moveTo>
                  <a:pt x="1969703" y="69204"/>
                </a:moveTo>
                <a:lnTo>
                  <a:pt x="1969256" y="69637"/>
                </a:lnTo>
                <a:lnTo>
                  <a:pt x="1969703" y="69204"/>
                </a:lnTo>
                <a:close/>
              </a:path>
              <a:path extrusionOk="0" h="401319" w="2021839">
                <a:moveTo>
                  <a:pt x="1970110" y="68811"/>
                </a:moveTo>
                <a:lnTo>
                  <a:pt x="1969703" y="69204"/>
                </a:lnTo>
                <a:lnTo>
                  <a:pt x="1969350" y="69637"/>
                </a:lnTo>
                <a:lnTo>
                  <a:pt x="1970110" y="68811"/>
                </a:lnTo>
                <a:close/>
              </a:path>
              <a:path extrusionOk="0" h="401319" w="2021839">
                <a:moveTo>
                  <a:pt x="2001547" y="57757"/>
                </a:moveTo>
                <a:lnTo>
                  <a:pt x="1979030" y="57757"/>
                </a:lnTo>
                <a:lnTo>
                  <a:pt x="1978383" y="58652"/>
                </a:lnTo>
                <a:lnTo>
                  <a:pt x="1969703" y="69204"/>
                </a:lnTo>
                <a:lnTo>
                  <a:pt x="1970110" y="68811"/>
                </a:lnTo>
                <a:lnTo>
                  <a:pt x="1994498" y="68811"/>
                </a:lnTo>
                <a:lnTo>
                  <a:pt x="2001547" y="57757"/>
                </a:lnTo>
                <a:close/>
              </a:path>
              <a:path extrusionOk="0" h="401319" w="2021839">
                <a:moveTo>
                  <a:pt x="1978677" y="58190"/>
                </a:moveTo>
                <a:lnTo>
                  <a:pt x="1978301" y="58652"/>
                </a:lnTo>
                <a:lnTo>
                  <a:pt x="1978677" y="58190"/>
                </a:lnTo>
                <a:close/>
              </a:path>
              <a:path extrusionOk="0" h="401319" w="2021839">
                <a:moveTo>
                  <a:pt x="1979030" y="57757"/>
                </a:moveTo>
                <a:lnTo>
                  <a:pt x="1978677" y="58190"/>
                </a:lnTo>
                <a:lnTo>
                  <a:pt x="1978383" y="58652"/>
                </a:lnTo>
                <a:lnTo>
                  <a:pt x="1979030" y="57757"/>
                </a:lnTo>
                <a:close/>
              </a:path>
              <a:path extrusionOk="0" h="401319" w="2021839">
                <a:moveTo>
                  <a:pt x="2007279" y="46633"/>
                </a:moveTo>
                <a:lnTo>
                  <a:pt x="1986047" y="46633"/>
                </a:lnTo>
                <a:lnTo>
                  <a:pt x="1985556" y="47501"/>
                </a:lnTo>
                <a:lnTo>
                  <a:pt x="1978677" y="58190"/>
                </a:lnTo>
                <a:lnTo>
                  <a:pt x="1979030" y="57757"/>
                </a:lnTo>
                <a:lnTo>
                  <a:pt x="2001547" y="57757"/>
                </a:lnTo>
                <a:lnTo>
                  <a:pt x="2002378" y="56454"/>
                </a:lnTo>
                <a:lnTo>
                  <a:pt x="2007279" y="46633"/>
                </a:lnTo>
                <a:close/>
              </a:path>
              <a:path extrusionOk="0" h="401319" w="2021839">
                <a:moveTo>
                  <a:pt x="1985780" y="47051"/>
                </a:moveTo>
                <a:lnTo>
                  <a:pt x="1985493" y="47501"/>
                </a:lnTo>
                <a:lnTo>
                  <a:pt x="1985780" y="47051"/>
                </a:lnTo>
                <a:close/>
              </a:path>
              <a:path extrusionOk="0" h="401319" w="2021839">
                <a:moveTo>
                  <a:pt x="1986047" y="46633"/>
                </a:moveTo>
                <a:lnTo>
                  <a:pt x="1985780" y="47051"/>
                </a:lnTo>
                <a:lnTo>
                  <a:pt x="1985556" y="47501"/>
                </a:lnTo>
                <a:lnTo>
                  <a:pt x="1986047" y="46633"/>
                </a:lnTo>
                <a:close/>
              </a:path>
              <a:path extrusionOk="0" h="401319" w="2021839">
                <a:moveTo>
                  <a:pt x="2012064" y="35370"/>
                </a:moveTo>
                <a:lnTo>
                  <a:pt x="1991608" y="35370"/>
                </a:lnTo>
                <a:lnTo>
                  <a:pt x="1991277" y="36112"/>
                </a:lnTo>
                <a:lnTo>
                  <a:pt x="1985780" y="47051"/>
                </a:lnTo>
                <a:lnTo>
                  <a:pt x="1986047" y="46633"/>
                </a:lnTo>
                <a:lnTo>
                  <a:pt x="2007279" y="46633"/>
                </a:lnTo>
                <a:lnTo>
                  <a:pt x="2008836" y="43512"/>
                </a:lnTo>
                <a:lnTo>
                  <a:pt x="2012064" y="35370"/>
                </a:lnTo>
                <a:close/>
              </a:path>
              <a:path extrusionOk="0" h="401319" w="2021839">
                <a:moveTo>
                  <a:pt x="1991426" y="35735"/>
                </a:moveTo>
                <a:lnTo>
                  <a:pt x="1991238" y="36112"/>
                </a:lnTo>
                <a:lnTo>
                  <a:pt x="1991426" y="35735"/>
                </a:lnTo>
                <a:close/>
              </a:path>
              <a:path extrusionOk="0" h="401319" w="2021839">
                <a:moveTo>
                  <a:pt x="1991608" y="35370"/>
                </a:moveTo>
                <a:lnTo>
                  <a:pt x="1991426" y="35735"/>
                </a:lnTo>
                <a:lnTo>
                  <a:pt x="1991277" y="36112"/>
                </a:lnTo>
                <a:lnTo>
                  <a:pt x="1991608" y="35370"/>
                </a:lnTo>
                <a:close/>
              </a:path>
              <a:path extrusionOk="0" h="401319" w="2021839">
                <a:moveTo>
                  <a:pt x="2016050" y="23897"/>
                </a:moveTo>
                <a:lnTo>
                  <a:pt x="1996121" y="23897"/>
                </a:lnTo>
                <a:lnTo>
                  <a:pt x="1995883" y="24569"/>
                </a:lnTo>
                <a:lnTo>
                  <a:pt x="1991426" y="35735"/>
                </a:lnTo>
                <a:lnTo>
                  <a:pt x="1991608" y="35370"/>
                </a:lnTo>
                <a:lnTo>
                  <a:pt x="2012064" y="35370"/>
                </a:lnTo>
                <a:lnTo>
                  <a:pt x="2013960" y="30589"/>
                </a:lnTo>
                <a:lnTo>
                  <a:pt x="2016050" y="23897"/>
                </a:lnTo>
                <a:close/>
              </a:path>
              <a:path extrusionOk="0" h="401319" w="2021839">
                <a:moveTo>
                  <a:pt x="1995990" y="24226"/>
                </a:moveTo>
                <a:lnTo>
                  <a:pt x="1995854" y="24569"/>
                </a:lnTo>
                <a:lnTo>
                  <a:pt x="1995990" y="24226"/>
                </a:lnTo>
                <a:close/>
              </a:path>
              <a:path extrusionOk="0" h="401319" w="2021839">
                <a:moveTo>
                  <a:pt x="1996121" y="23897"/>
                </a:moveTo>
                <a:lnTo>
                  <a:pt x="1995990" y="24226"/>
                </a:lnTo>
                <a:lnTo>
                  <a:pt x="1995883" y="24569"/>
                </a:lnTo>
                <a:lnTo>
                  <a:pt x="1996121" y="23897"/>
                </a:lnTo>
                <a:close/>
              </a:path>
              <a:path extrusionOk="0" h="401319" w="2021839">
                <a:moveTo>
                  <a:pt x="2003557" y="0"/>
                </a:moveTo>
                <a:lnTo>
                  <a:pt x="1995990" y="24226"/>
                </a:lnTo>
                <a:lnTo>
                  <a:pt x="1996121" y="23897"/>
                </a:lnTo>
                <a:lnTo>
                  <a:pt x="2016050" y="23897"/>
                </a:lnTo>
                <a:lnTo>
                  <a:pt x="2021740" y="5679"/>
                </a:lnTo>
                <a:lnTo>
                  <a:pt x="2003557" y="0"/>
                </a:lnTo>
                <a:close/>
              </a:path>
            </a:pathLst>
          </a:custGeom>
          <a:solidFill>
            <a:srgbClr val="7F7F7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122" name="Google Shape;4122;p143"/>
          <p:cNvGrpSpPr/>
          <p:nvPr/>
        </p:nvGrpSpPr>
        <p:grpSpPr>
          <a:xfrm>
            <a:off x="11458578" y="174170"/>
            <a:ext cx="548640" cy="548640"/>
            <a:chOff x="11458578" y="174170"/>
            <a:chExt cx="548640" cy="548640"/>
          </a:xfrm>
        </p:grpSpPr>
        <p:sp>
          <p:nvSpPr>
            <p:cNvPr id="4123" name="Google Shape;4123;p143"/>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4" name="Google Shape;4124;p143"/>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125" name="Google Shape;4125;p143"/>
            <p:cNvPicPr preferRelativeResize="0"/>
            <p:nvPr/>
          </p:nvPicPr>
          <p:blipFill rotWithShape="1">
            <a:blip r:embed="rId6">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9" name="Shape 4129"/>
        <p:cNvGrpSpPr/>
        <p:nvPr/>
      </p:nvGrpSpPr>
      <p:grpSpPr>
        <a:xfrm>
          <a:off x="0" y="0"/>
          <a:ext cx="0" cy="0"/>
          <a:chOff x="0" y="0"/>
          <a:chExt cx="0" cy="0"/>
        </a:xfrm>
      </p:grpSpPr>
      <p:sp>
        <p:nvSpPr>
          <p:cNvPr id="4130" name="Google Shape;4130;p144"/>
          <p:cNvSpPr txBox="1"/>
          <p:nvPr>
            <p:ph type="title"/>
          </p:nvPr>
        </p:nvSpPr>
        <p:spPr>
          <a:xfrm>
            <a:off x="3946207" y="242315"/>
            <a:ext cx="429895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ASSIGNMENT</a:t>
            </a:r>
            <a:r>
              <a:rPr lang="en-US"/>
              <a:t>: ITERATORS</a:t>
            </a:r>
            <a:endParaRPr/>
          </a:p>
        </p:txBody>
      </p:sp>
      <p:pic>
        <p:nvPicPr>
          <p:cNvPr id="4131" name="Google Shape;4131;p144"/>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4132" name="Google Shape;4132;p144"/>
          <p:cNvGrpSpPr/>
          <p:nvPr/>
        </p:nvGrpSpPr>
        <p:grpSpPr>
          <a:xfrm>
            <a:off x="423672" y="1511807"/>
            <a:ext cx="5565648" cy="5148072"/>
            <a:chOff x="423672" y="1511807"/>
            <a:chExt cx="5565648" cy="5148072"/>
          </a:xfrm>
        </p:grpSpPr>
        <p:pic>
          <p:nvPicPr>
            <p:cNvPr id="4133" name="Google Shape;4133;p144"/>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4134" name="Google Shape;4134;p144"/>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135" name="Google Shape;4135;p144"/>
            <p:cNvPicPr preferRelativeResize="0"/>
            <p:nvPr/>
          </p:nvPicPr>
          <p:blipFill rotWithShape="1">
            <a:blip r:embed="rId5">
              <a:alphaModFix/>
            </a:blip>
            <a:srcRect b="0" l="0" r="0" t="0"/>
            <a:stretch/>
          </p:blipFill>
          <p:spPr>
            <a:xfrm>
              <a:off x="3913631" y="6141719"/>
              <a:ext cx="1822704" cy="350520"/>
            </a:xfrm>
            <a:prstGeom prst="rect">
              <a:avLst/>
            </a:prstGeom>
            <a:noFill/>
            <a:ln>
              <a:noFill/>
            </a:ln>
          </p:spPr>
        </p:pic>
      </p:grpSp>
      <p:sp>
        <p:nvSpPr>
          <p:cNvPr id="4136" name="Google Shape;4136;p144"/>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Hey,</a:t>
            </a:r>
            <a:endParaRPr sz="1400">
              <a:solidFill>
                <a:schemeClr val="dk1"/>
              </a:solidFill>
              <a:latin typeface="Calibri"/>
              <a:ea typeface="Calibri"/>
              <a:cs typeface="Calibri"/>
              <a:sym typeface="Calibri"/>
            </a:endParaRPr>
          </a:p>
          <a:p>
            <a:pPr indent="0" lvl="0" marL="182245" marR="283210" rtl="0" algn="l">
              <a:lnSpc>
                <a:spcPct val="101400"/>
              </a:lnSpc>
              <a:spcBef>
                <a:spcPts val="1175"/>
              </a:spcBef>
              <a:spcAft>
                <a:spcPts val="0"/>
              </a:spcAft>
              <a:buNone/>
            </a:pPr>
            <a:r>
              <a:rPr lang="en-US" sz="1400">
                <a:solidFill>
                  <a:srgbClr val="36394D"/>
                </a:solidFill>
                <a:latin typeface="Calibri"/>
                <a:ea typeface="Calibri"/>
                <a:cs typeface="Calibri"/>
                <a:sym typeface="Calibri"/>
              </a:rPr>
              <a:t>Ethan asked for a quick analysis of company profit over the past  few years, but I’m struggling with the calculation.</a:t>
            </a:r>
            <a:endParaRPr sz="1400">
              <a:solidFill>
                <a:schemeClr val="dk1"/>
              </a:solidFill>
              <a:latin typeface="Calibri"/>
              <a:ea typeface="Calibri"/>
              <a:cs typeface="Calibri"/>
              <a:sym typeface="Calibri"/>
            </a:endParaRPr>
          </a:p>
          <a:p>
            <a:pPr indent="0" lvl="0" marL="182245" marR="403225" rtl="0" algn="just">
              <a:lnSpc>
                <a:spcPct val="98600"/>
              </a:lnSpc>
              <a:spcBef>
                <a:spcPts val="1250"/>
              </a:spcBef>
              <a:spcAft>
                <a:spcPts val="0"/>
              </a:spcAft>
              <a:buNone/>
            </a:pPr>
            <a:r>
              <a:rPr lang="en-US" sz="1400">
                <a:solidFill>
                  <a:srgbClr val="404040"/>
                </a:solidFill>
                <a:latin typeface="Calibri"/>
                <a:ea typeface="Calibri"/>
                <a:cs typeface="Calibri"/>
                <a:sym typeface="Calibri"/>
              </a:rPr>
              <a:t>We need a measure that multiplies order quantity by product  cost, but I’d like to do it without adding redundant columns to  our Sales table.</a:t>
            </a:r>
            <a:endParaRPr sz="1400">
              <a:solidFill>
                <a:schemeClr val="dk1"/>
              </a:solidFill>
              <a:latin typeface="Calibri"/>
              <a:ea typeface="Calibri"/>
              <a:cs typeface="Calibri"/>
              <a:sym typeface="Calibri"/>
            </a:endParaRPr>
          </a:p>
        </p:txBody>
      </p:sp>
      <p:sp>
        <p:nvSpPr>
          <p:cNvPr id="4137" name="Google Shape;4137;p144"/>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8" name="Google Shape;4138;p144"/>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9" name="Google Shape;4139;p144"/>
          <p:cNvSpPr txBox="1"/>
          <p:nvPr/>
        </p:nvSpPr>
        <p:spPr>
          <a:xfrm>
            <a:off x="6660183" y="1455420"/>
            <a:ext cx="4848860" cy="3272790"/>
          </a:xfrm>
          <a:prstGeom prst="rect">
            <a:avLst/>
          </a:prstGeom>
          <a:noFill/>
          <a:ln>
            <a:noFill/>
          </a:ln>
        </p:spPr>
        <p:txBody>
          <a:bodyPr anchorCtr="0" anchor="t" bIns="0" lIns="0" spcFirstLastPara="1" rIns="0" wrap="square" tIns="12700">
            <a:spAutoFit/>
          </a:bodyPr>
          <a:lstStyle/>
          <a:p>
            <a:pPr indent="0" lvl="0" marL="0" marR="195580" rtl="0" algn="ctr">
              <a:lnSpc>
                <a:spcPct val="100000"/>
              </a:lnSpc>
              <a:spcBef>
                <a:spcPts val="0"/>
              </a:spcBef>
              <a:spcAft>
                <a:spcPts val="0"/>
              </a:spcAft>
              <a:buNone/>
            </a:pPr>
            <a:r>
              <a:rPr b="1" i="1" lang="en-US" sz="2000">
                <a:solidFill>
                  <a:srgbClr val="404040"/>
                </a:solidFill>
                <a:latin typeface="Calibri"/>
                <a:ea typeface="Calibri"/>
                <a:cs typeface="Calibri"/>
                <a:sym typeface="Calibri"/>
              </a:rPr>
              <a:t>Key Objectives</a:t>
            </a:r>
            <a:endParaRPr sz="2000">
              <a:solidFill>
                <a:schemeClr val="dk1"/>
              </a:solidFill>
              <a:latin typeface="Calibri"/>
              <a:ea typeface="Calibri"/>
              <a:cs typeface="Calibri"/>
              <a:sym typeface="Calibri"/>
            </a:endParaRPr>
          </a:p>
          <a:p>
            <a:pPr indent="-457200" lvl="0" marL="469900" marR="5080" rtl="0" algn="l">
              <a:lnSpc>
                <a:spcPct val="100400"/>
              </a:lnSpc>
              <a:spcBef>
                <a:spcPts val="1295"/>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Create a new measure named </a:t>
            </a:r>
            <a:r>
              <a:rPr b="1" lang="en-US" sz="1800">
                <a:solidFill>
                  <a:schemeClr val="dk1"/>
                </a:solidFill>
                <a:latin typeface="Calibri"/>
                <a:ea typeface="Calibri"/>
                <a:cs typeface="Calibri"/>
                <a:sym typeface="Calibri"/>
              </a:rPr>
              <a:t>Total Cost </a:t>
            </a:r>
            <a:r>
              <a:rPr lang="en-US" sz="1800">
                <a:solidFill>
                  <a:schemeClr val="dk1"/>
                </a:solidFill>
                <a:latin typeface="Calibri"/>
                <a:ea typeface="Calibri"/>
                <a:cs typeface="Calibri"/>
                <a:sym typeface="Calibri"/>
              </a:rPr>
              <a:t>that  multiplies the order quantities in the Sales Data  table by the product cost in the Product Lookup  table, then calculates the sum</a:t>
            </a:r>
            <a:endParaRPr sz="1800">
              <a:solidFill>
                <a:schemeClr val="dk1"/>
              </a:solidFill>
              <a:latin typeface="Calibri"/>
              <a:ea typeface="Calibri"/>
              <a:cs typeface="Calibri"/>
              <a:sym typeface="Calibri"/>
            </a:endParaRPr>
          </a:p>
          <a:p>
            <a:pPr indent="-457200" lvl="0" marL="469900" marR="0" rtl="0" algn="l">
              <a:lnSpc>
                <a:spcPct val="100000"/>
              </a:lnSpc>
              <a:spcBef>
                <a:spcPts val="1125"/>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Create a new measure named </a:t>
            </a:r>
            <a:r>
              <a:rPr b="1" lang="en-US" sz="1800">
                <a:solidFill>
                  <a:schemeClr val="dk1"/>
                </a:solidFill>
                <a:latin typeface="Calibri"/>
                <a:ea typeface="Calibri"/>
                <a:cs typeface="Calibri"/>
                <a:sym typeface="Calibri"/>
              </a:rPr>
              <a:t>Total Profit</a:t>
            </a:r>
            <a:endParaRPr sz="1800">
              <a:solidFill>
                <a:schemeClr val="dk1"/>
              </a:solidFill>
              <a:latin typeface="Calibri"/>
              <a:ea typeface="Calibri"/>
              <a:cs typeface="Calibri"/>
              <a:sym typeface="Calibri"/>
            </a:endParaRPr>
          </a:p>
          <a:p>
            <a:pPr indent="0" lvl="0" marL="469900" marR="0" rtl="0" algn="l">
              <a:lnSpc>
                <a:spcPct val="100000"/>
              </a:lnSpc>
              <a:spcBef>
                <a:spcPts val="50"/>
              </a:spcBef>
              <a:spcAft>
                <a:spcPts val="0"/>
              </a:spcAft>
              <a:buNone/>
            </a:pPr>
            <a:r>
              <a:rPr lang="en-US" sz="1800">
                <a:solidFill>
                  <a:schemeClr val="dk1"/>
                </a:solidFill>
                <a:latin typeface="Calibri"/>
                <a:ea typeface="Calibri"/>
                <a:cs typeface="Calibri"/>
                <a:sym typeface="Calibri"/>
              </a:rPr>
              <a:t>(revenue minus cost)</a:t>
            </a:r>
            <a:endParaRPr sz="1800">
              <a:solidFill>
                <a:schemeClr val="dk1"/>
              </a:solidFill>
              <a:latin typeface="Calibri"/>
              <a:ea typeface="Calibri"/>
              <a:cs typeface="Calibri"/>
              <a:sym typeface="Calibri"/>
            </a:endParaRPr>
          </a:p>
          <a:p>
            <a:pPr indent="-457200" lvl="0" marL="469900" marR="104139" rtl="0" algn="l">
              <a:lnSpc>
                <a:spcPct val="102200"/>
              </a:lnSpc>
              <a:spcBef>
                <a:spcPts val="1080"/>
              </a:spcBef>
              <a:spcAft>
                <a:spcPts val="0"/>
              </a:spcAft>
              <a:buClr>
                <a:schemeClr val="dk1"/>
              </a:buClr>
              <a:buSzPts val="1800"/>
              <a:buFont typeface="Calibri"/>
              <a:buAutoNum type="arabicPeriod" startAt="3"/>
            </a:pPr>
            <a:r>
              <a:rPr lang="en-US" sz="1800">
                <a:solidFill>
                  <a:schemeClr val="dk1"/>
                </a:solidFill>
                <a:latin typeface="Calibri"/>
                <a:ea typeface="Calibri"/>
                <a:cs typeface="Calibri"/>
                <a:sym typeface="Calibri"/>
              </a:rPr>
              <a:t>Create a matrix to show Total Profit (values) by  Year (rows). How much profit has  AdventureWorks earned so far in 2022?</a:t>
            </a:r>
            <a:endParaRPr sz="1800">
              <a:solidFill>
                <a:schemeClr val="dk1"/>
              </a:solidFill>
              <a:latin typeface="Calibri"/>
              <a:ea typeface="Calibri"/>
              <a:cs typeface="Calibri"/>
              <a:sym typeface="Calibri"/>
            </a:endParaRPr>
          </a:p>
        </p:txBody>
      </p:sp>
      <p:grpSp>
        <p:nvGrpSpPr>
          <p:cNvPr id="4140" name="Google Shape;4140;p144"/>
          <p:cNvGrpSpPr/>
          <p:nvPr/>
        </p:nvGrpSpPr>
        <p:grpSpPr>
          <a:xfrm>
            <a:off x="841522" y="1783079"/>
            <a:ext cx="4864339" cy="1202960"/>
            <a:chOff x="841522" y="1783079"/>
            <a:chExt cx="4864339" cy="1202960"/>
          </a:xfrm>
        </p:grpSpPr>
        <p:sp>
          <p:nvSpPr>
            <p:cNvPr id="4141" name="Google Shape;4141;p144"/>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2" name="Google Shape;4142;p144"/>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143" name="Google Shape;4143;p144"/>
            <p:cNvPicPr preferRelativeResize="0"/>
            <p:nvPr/>
          </p:nvPicPr>
          <p:blipFill rotWithShape="1">
            <a:blip r:embed="rId6">
              <a:alphaModFix/>
            </a:blip>
            <a:srcRect b="0" l="0" r="0" t="0"/>
            <a:stretch/>
          </p:blipFill>
          <p:spPr>
            <a:xfrm>
              <a:off x="1755647" y="1783079"/>
              <a:ext cx="658368" cy="530351"/>
            </a:xfrm>
            <a:prstGeom prst="rect">
              <a:avLst/>
            </a:prstGeom>
            <a:noFill/>
            <a:ln>
              <a:noFill/>
            </a:ln>
          </p:spPr>
        </p:pic>
        <p:pic>
          <p:nvPicPr>
            <p:cNvPr id="4144" name="Google Shape;4144;p144"/>
            <p:cNvPicPr preferRelativeResize="0"/>
            <p:nvPr/>
          </p:nvPicPr>
          <p:blipFill rotWithShape="1">
            <a:blip r:embed="rId7">
              <a:alphaModFix/>
            </a:blip>
            <a:srcRect b="0" l="0" r="0" t="0"/>
            <a:stretch/>
          </p:blipFill>
          <p:spPr>
            <a:xfrm>
              <a:off x="841522" y="1836590"/>
              <a:ext cx="795134" cy="1033272"/>
            </a:xfrm>
            <a:prstGeom prst="rect">
              <a:avLst/>
            </a:prstGeom>
            <a:noFill/>
            <a:ln>
              <a:noFill/>
            </a:ln>
          </p:spPr>
        </p:pic>
      </p:grpSp>
      <p:grpSp>
        <p:nvGrpSpPr>
          <p:cNvPr id="4145" name="Google Shape;4145;p144"/>
          <p:cNvGrpSpPr/>
          <p:nvPr/>
        </p:nvGrpSpPr>
        <p:grpSpPr>
          <a:xfrm>
            <a:off x="11458578" y="174170"/>
            <a:ext cx="548640" cy="548640"/>
            <a:chOff x="11458578" y="174170"/>
            <a:chExt cx="548640" cy="548640"/>
          </a:xfrm>
        </p:grpSpPr>
        <p:sp>
          <p:nvSpPr>
            <p:cNvPr id="4146" name="Google Shape;4146;p144"/>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7" name="Google Shape;4147;p144"/>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148" name="Google Shape;4148;p144"/>
            <p:cNvPicPr preferRelativeResize="0"/>
            <p:nvPr/>
          </p:nvPicPr>
          <p:blipFill rotWithShape="1">
            <a:blip r:embed="rId8">
              <a:alphaModFix/>
            </a:blip>
            <a:srcRect b="0" l="0" r="0" t="0"/>
            <a:stretch/>
          </p:blipFill>
          <p:spPr>
            <a:xfrm>
              <a:off x="11536680" y="252984"/>
              <a:ext cx="387096" cy="387096"/>
            </a:xfrm>
            <a:prstGeom prst="rect">
              <a:avLst/>
            </a:prstGeom>
            <a:noFill/>
            <a:ln>
              <a:noFill/>
            </a:ln>
          </p:spPr>
        </p:pic>
      </p:grpSp>
      <p:sp>
        <p:nvSpPr>
          <p:cNvPr id="4149" name="Google Shape;4149;p144"/>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Dianne A. Xu </a:t>
            </a:r>
            <a:r>
              <a:rPr i="1" lang="en-US" sz="1400">
                <a:solidFill>
                  <a:srgbClr val="404040"/>
                </a:solidFill>
                <a:latin typeface="Calibri"/>
                <a:ea typeface="Calibri"/>
                <a:cs typeface="Calibri"/>
                <a:sym typeface="Calibri"/>
              </a:rPr>
              <a:t>(Senior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Profit calculation – HELP!</a:t>
            </a:r>
            <a:endParaRPr sz="1400">
              <a:solidFill>
                <a:schemeClr val="dk1"/>
              </a:solidFill>
              <a:latin typeface="Calibri"/>
              <a:ea typeface="Calibri"/>
              <a:cs typeface="Calibri"/>
              <a:sym typeface="Calibri"/>
            </a:endParaRPr>
          </a:p>
        </p:txBody>
      </p:sp>
      <p:sp>
        <p:nvSpPr>
          <p:cNvPr id="4150" name="Google Shape;4150;p144"/>
          <p:cNvSpPr txBox="1"/>
          <p:nvPr/>
        </p:nvSpPr>
        <p:spPr>
          <a:xfrm>
            <a:off x="860852" y="5045328"/>
            <a:ext cx="2614930" cy="611505"/>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US" sz="1400">
                <a:solidFill>
                  <a:srgbClr val="404040"/>
                </a:solidFill>
                <a:latin typeface="Calibri"/>
                <a:ea typeface="Calibri"/>
                <a:cs typeface="Calibri"/>
                <a:sym typeface="Calibri"/>
              </a:rPr>
              <a:t>Could you take a stab at this please?</a:t>
            </a:r>
            <a:endParaRPr sz="1400">
              <a:solidFill>
                <a:schemeClr val="dk1"/>
              </a:solidFill>
              <a:latin typeface="Calibri"/>
              <a:ea typeface="Calibri"/>
              <a:cs typeface="Calibri"/>
              <a:sym typeface="Calibri"/>
            </a:endParaRPr>
          </a:p>
          <a:p>
            <a:pPr indent="0" lvl="0" marL="12700" marR="0" rtl="0" algn="l">
              <a:lnSpc>
                <a:spcPct val="100000"/>
              </a:lnSpc>
              <a:spcBef>
                <a:spcPts val="1225"/>
              </a:spcBef>
              <a:spcAft>
                <a:spcPts val="0"/>
              </a:spcAft>
              <a:buNone/>
            </a:pPr>
            <a:r>
              <a:rPr lang="en-US" sz="1400">
                <a:solidFill>
                  <a:srgbClr val="404040"/>
                </a:solidFill>
                <a:latin typeface="Calibri"/>
                <a:ea typeface="Calibri"/>
                <a:cs typeface="Calibri"/>
                <a:sym typeface="Calibri"/>
              </a:rPr>
              <a:t>-Dianne</a:t>
            </a:r>
            <a:endParaRPr sz="1400">
              <a:solidFill>
                <a:schemeClr val="dk1"/>
              </a:solidFill>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4" name="Shape 4154"/>
        <p:cNvGrpSpPr/>
        <p:nvPr/>
      </p:nvGrpSpPr>
      <p:grpSpPr>
        <a:xfrm>
          <a:off x="0" y="0"/>
          <a:ext cx="0" cy="0"/>
          <a:chOff x="0" y="0"/>
          <a:chExt cx="0" cy="0"/>
        </a:xfrm>
      </p:grpSpPr>
      <p:sp>
        <p:nvSpPr>
          <p:cNvPr id="4155" name="Google Shape;4155;p145"/>
          <p:cNvSpPr txBox="1"/>
          <p:nvPr>
            <p:ph type="title"/>
          </p:nvPr>
        </p:nvSpPr>
        <p:spPr>
          <a:xfrm>
            <a:off x="4217860" y="242315"/>
            <a:ext cx="375602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SOLUTION</a:t>
            </a:r>
            <a:r>
              <a:rPr lang="en-US"/>
              <a:t>: ITERATORS</a:t>
            </a:r>
            <a:endParaRPr/>
          </a:p>
        </p:txBody>
      </p:sp>
      <p:pic>
        <p:nvPicPr>
          <p:cNvPr id="4156" name="Google Shape;4156;p145"/>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4157" name="Google Shape;4157;p145"/>
          <p:cNvGrpSpPr/>
          <p:nvPr/>
        </p:nvGrpSpPr>
        <p:grpSpPr>
          <a:xfrm>
            <a:off x="423672" y="1511807"/>
            <a:ext cx="5565648" cy="5148072"/>
            <a:chOff x="423672" y="1511807"/>
            <a:chExt cx="5565648" cy="5148072"/>
          </a:xfrm>
        </p:grpSpPr>
        <p:pic>
          <p:nvPicPr>
            <p:cNvPr id="4158" name="Google Shape;4158;p145"/>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4159" name="Google Shape;4159;p145"/>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160" name="Google Shape;4160;p145"/>
            <p:cNvPicPr preferRelativeResize="0"/>
            <p:nvPr/>
          </p:nvPicPr>
          <p:blipFill rotWithShape="1">
            <a:blip r:embed="rId5">
              <a:alphaModFix/>
            </a:blip>
            <a:srcRect b="0" l="0" r="0" t="0"/>
            <a:stretch/>
          </p:blipFill>
          <p:spPr>
            <a:xfrm>
              <a:off x="3913631" y="6141719"/>
              <a:ext cx="1822704" cy="350520"/>
            </a:xfrm>
            <a:prstGeom prst="rect">
              <a:avLst/>
            </a:prstGeom>
            <a:noFill/>
            <a:ln>
              <a:noFill/>
            </a:ln>
          </p:spPr>
        </p:pic>
        <p:sp>
          <p:nvSpPr>
            <p:cNvPr id="4161" name="Google Shape;4161;p145"/>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2" name="Google Shape;4162;p145"/>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163" name="Google Shape;4163;p145"/>
            <p:cNvPicPr preferRelativeResize="0"/>
            <p:nvPr/>
          </p:nvPicPr>
          <p:blipFill rotWithShape="1">
            <a:blip r:embed="rId6">
              <a:alphaModFix/>
            </a:blip>
            <a:srcRect b="0" l="0" r="0" t="0"/>
            <a:stretch/>
          </p:blipFill>
          <p:spPr>
            <a:xfrm>
              <a:off x="1755647" y="1783080"/>
              <a:ext cx="658368" cy="530351"/>
            </a:xfrm>
            <a:prstGeom prst="rect">
              <a:avLst/>
            </a:prstGeom>
            <a:noFill/>
            <a:ln>
              <a:noFill/>
            </a:ln>
          </p:spPr>
        </p:pic>
        <p:pic>
          <p:nvPicPr>
            <p:cNvPr id="4164" name="Google Shape;4164;p145"/>
            <p:cNvPicPr preferRelativeResize="0"/>
            <p:nvPr/>
          </p:nvPicPr>
          <p:blipFill rotWithShape="1">
            <a:blip r:embed="rId7">
              <a:alphaModFix/>
            </a:blip>
            <a:srcRect b="0" l="0" r="0" t="0"/>
            <a:stretch/>
          </p:blipFill>
          <p:spPr>
            <a:xfrm>
              <a:off x="841522" y="1836590"/>
              <a:ext cx="795134" cy="1033272"/>
            </a:xfrm>
            <a:prstGeom prst="rect">
              <a:avLst/>
            </a:prstGeom>
            <a:noFill/>
            <a:ln>
              <a:noFill/>
            </a:ln>
          </p:spPr>
        </p:pic>
      </p:grpSp>
      <p:sp>
        <p:nvSpPr>
          <p:cNvPr id="4165" name="Google Shape;4165;p145"/>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000">
                <a:solidFill>
                  <a:srgbClr val="404040"/>
                </a:solidFill>
                <a:latin typeface="Calibri"/>
                <a:ea typeface="Calibri"/>
                <a:cs typeface="Calibri"/>
                <a:sym typeface="Calibri"/>
              </a:rPr>
              <a:t>Solution Preview</a:t>
            </a:r>
            <a:endParaRPr sz="2000">
              <a:solidFill>
                <a:schemeClr val="dk1"/>
              </a:solidFill>
              <a:latin typeface="Calibri"/>
              <a:ea typeface="Calibri"/>
              <a:cs typeface="Calibri"/>
              <a:sym typeface="Calibri"/>
            </a:endParaRPr>
          </a:p>
        </p:txBody>
      </p:sp>
      <p:sp>
        <p:nvSpPr>
          <p:cNvPr id="4166" name="Google Shape;4166;p145"/>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7" name="Google Shape;4167;p145"/>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168" name="Google Shape;4168;p145"/>
          <p:cNvGrpSpPr/>
          <p:nvPr/>
        </p:nvGrpSpPr>
        <p:grpSpPr>
          <a:xfrm>
            <a:off x="7424928" y="1956816"/>
            <a:ext cx="3142487" cy="1895855"/>
            <a:chOff x="7424928" y="1956816"/>
            <a:chExt cx="3142487" cy="1895855"/>
          </a:xfrm>
        </p:grpSpPr>
        <p:pic>
          <p:nvPicPr>
            <p:cNvPr id="4169" name="Google Shape;4169;p145"/>
            <p:cNvPicPr preferRelativeResize="0"/>
            <p:nvPr/>
          </p:nvPicPr>
          <p:blipFill rotWithShape="1">
            <a:blip r:embed="rId8">
              <a:alphaModFix/>
            </a:blip>
            <a:srcRect b="0" l="0" r="0" t="0"/>
            <a:stretch/>
          </p:blipFill>
          <p:spPr>
            <a:xfrm>
              <a:off x="7424928" y="1956816"/>
              <a:ext cx="3142487" cy="1895855"/>
            </a:xfrm>
            <a:prstGeom prst="rect">
              <a:avLst/>
            </a:prstGeom>
            <a:noFill/>
            <a:ln>
              <a:noFill/>
            </a:ln>
          </p:spPr>
        </p:pic>
        <p:pic>
          <p:nvPicPr>
            <p:cNvPr id="4170" name="Google Shape;4170;p145"/>
            <p:cNvPicPr preferRelativeResize="0"/>
            <p:nvPr/>
          </p:nvPicPr>
          <p:blipFill rotWithShape="1">
            <a:blip r:embed="rId9">
              <a:alphaModFix/>
            </a:blip>
            <a:srcRect b="0" l="0" r="0" t="0"/>
            <a:stretch/>
          </p:blipFill>
          <p:spPr>
            <a:xfrm>
              <a:off x="7450208" y="1983113"/>
              <a:ext cx="3037111" cy="1791425"/>
            </a:xfrm>
            <a:prstGeom prst="rect">
              <a:avLst/>
            </a:prstGeom>
            <a:noFill/>
            <a:ln>
              <a:noFill/>
            </a:ln>
          </p:spPr>
        </p:pic>
      </p:grpSp>
      <p:grpSp>
        <p:nvGrpSpPr>
          <p:cNvPr id="4171" name="Google Shape;4171;p145"/>
          <p:cNvGrpSpPr/>
          <p:nvPr/>
        </p:nvGrpSpPr>
        <p:grpSpPr>
          <a:xfrm>
            <a:off x="7424928" y="4008120"/>
            <a:ext cx="3142487" cy="591312"/>
            <a:chOff x="7424928" y="4008120"/>
            <a:chExt cx="3142487" cy="591312"/>
          </a:xfrm>
        </p:grpSpPr>
        <p:pic>
          <p:nvPicPr>
            <p:cNvPr id="4172" name="Google Shape;4172;p145"/>
            <p:cNvPicPr preferRelativeResize="0"/>
            <p:nvPr/>
          </p:nvPicPr>
          <p:blipFill rotWithShape="1">
            <a:blip r:embed="rId10">
              <a:alphaModFix/>
            </a:blip>
            <a:srcRect b="0" l="0" r="0" t="0"/>
            <a:stretch/>
          </p:blipFill>
          <p:spPr>
            <a:xfrm>
              <a:off x="7424928" y="4008120"/>
              <a:ext cx="3142487" cy="591312"/>
            </a:xfrm>
            <a:prstGeom prst="rect">
              <a:avLst/>
            </a:prstGeom>
            <a:noFill/>
            <a:ln>
              <a:noFill/>
            </a:ln>
          </p:spPr>
        </p:pic>
        <p:pic>
          <p:nvPicPr>
            <p:cNvPr id="4173" name="Google Shape;4173;p145"/>
            <p:cNvPicPr preferRelativeResize="0"/>
            <p:nvPr/>
          </p:nvPicPr>
          <p:blipFill rotWithShape="1">
            <a:blip r:embed="rId11">
              <a:alphaModFix/>
            </a:blip>
            <a:srcRect b="0" l="0" r="0" t="0"/>
            <a:stretch/>
          </p:blipFill>
          <p:spPr>
            <a:xfrm>
              <a:off x="7450208" y="4032325"/>
              <a:ext cx="3037112" cy="487710"/>
            </a:xfrm>
            <a:prstGeom prst="rect">
              <a:avLst/>
            </a:prstGeom>
            <a:noFill/>
            <a:ln>
              <a:noFill/>
            </a:ln>
          </p:spPr>
        </p:pic>
      </p:grpSp>
      <p:grpSp>
        <p:nvGrpSpPr>
          <p:cNvPr id="4174" name="Google Shape;4174;p145"/>
          <p:cNvGrpSpPr/>
          <p:nvPr/>
        </p:nvGrpSpPr>
        <p:grpSpPr>
          <a:xfrm>
            <a:off x="11458578" y="174170"/>
            <a:ext cx="548640" cy="548640"/>
            <a:chOff x="11458578" y="174170"/>
            <a:chExt cx="548640" cy="548640"/>
          </a:xfrm>
        </p:grpSpPr>
        <p:sp>
          <p:nvSpPr>
            <p:cNvPr id="4175" name="Google Shape;4175;p145"/>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6" name="Google Shape;4176;p145"/>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177" name="Google Shape;4177;p145"/>
            <p:cNvPicPr preferRelativeResize="0"/>
            <p:nvPr/>
          </p:nvPicPr>
          <p:blipFill rotWithShape="1">
            <a:blip r:embed="rId12">
              <a:alphaModFix/>
            </a:blip>
            <a:srcRect b="0" l="0" r="0" t="0"/>
            <a:stretch/>
          </p:blipFill>
          <p:spPr>
            <a:xfrm>
              <a:off x="11536680" y="252984"/>
              <a:ext cx="387096" cy="387096"/>
            </a:xfrm>
            <a:prstGeom prst="rect">
              <a:avLst/>
            </a:prstGeom>
            <a:noFill/>
            <a:ln>
              <a:noFill/>
            </a:ln>
          </p:spPr>
        </p:pic>
      </p:grpSp>
      <p:sp>
        <p:nvSpPr>
          <p:cNvPr id="4178" name="Google Shape;4178;p145"/>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Dianne A. Xu </a:t>
            </a:r>
            <a:r>
              <a:rPr i="1" lang="en-US" sz="1400">
                <a:solidFill>
                  <a:srgbClr val="404040"/>
                </a:solidFill>
                <a:latin typeface="Calibri"/>
                <a:ea typeface="Calibri"/>
                <a:cs typeface="Calibri"/>
                <a:sym typeface="Calibri"/>
              </a:rPr>
              <a:t>(Senior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Profit calculation – HELP!</a:t>
            </a:r>
            <a:endParaRPr sz="1400">
              <a:solidFill>
                <a:schemeClr val="dk1"/>
              </a:solidFill>
              <a:latin typeface="Calibri"/>
              <a:ea typeface="Calibri"/>
              <a:cs typeface="Calibri"/>
              <a:sym typeface="Calibri"/>
            </a:endParaRPr>
          </a:p>
        </p:txBody>
      </p:sp>
      <p:grpSp>
        <p:nvGrpSpPr>
          <p:cNvPr id="4179" name="Google Shape;4179;p145"/>
          <p:cNvGrpSpPr/>
          <p:nvPr/>
        </p:nvGrpSpPr>
        <p:grpSpPr>
          <a:xfrm>
            <a:off x="8013192" y="4733544"/>
            <a:ext cx="1807463" cy="1530096"/>
            <a:chOff x="8013192" y="4733544"/>
            <a:chExt cx="1807463" cy="1530096"/>
          </a:xfrm>
        </p:grpSpPr>
        <p:pic>
          <p:nvPicPr>
            <p:cNvPr id="4180" name="Google Shape;4180;p145"/>
            <p:cNvPicPr preferRelativeResize="0"/>
            <p:nvPr/>
          </p:nvPicPr>
          <p:blipFill rotWithShape="1">
            <a:blip r:embed="rId13">
              <a:alphaModFix/>
            </a:blip>
            <a:srcRect b="0" l="0" r="0" t="0"/>
            <a:stretch/>
          </p:blipFill>
          <p:spPr>
            <a:xfrm>
              <a:off x="8013192" y="4733544"/>
              <a:ext cx="1807463" cy="1530096"/>
            </a:xfrm>
            <a:prstGeom prst="rect">
              <a:avLst/>
            </a:prstGeom>
            <a:noFill/>
            <a:ln>
              <a:noFill/>
            </a:ln>
          </p:spPr>
        </p:pic>
        <p:pic>
          <p:nvPicPr>
            <p:cNvPr id="4181" name="Google Shape;4181;p145"/>
            <p:cNvPicPr preferRelativeResize="0"/>
            <p:nvPr/>
          </p:nvPicPr>
          <p:blipFill rotWithShape="1">
            <a:blip r:embed="rId14">
              <a:alphaModFix/>
            </a:blip>
            <a:srcRect b="0" l="0" r="0" t="0"/>
            <a:stretch/>
          </p:blipFill>
          <p:spPr>
            <a:xfrm>
              <a:off x="8037195" y="4758619"/>
              <a:ext cx="1703378" cy="1425049"/>
            </a:xfrm>
            <a:prstGeom prst="rect">
              <a:avLst/>
            </a:prstGeom>
            <a:noFill/>
            <a:ln>
              <a:noFill/>
            </a:ln>
          </p:spPr>
        </p:pic>
      </p:grpSp>
      <p:sp>
        <p:nvSpPr>
          <p:cNvPr id="4182" name="Google Shape;4182;p145"/>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Hey,</a:t>
            </a:r>
            <a:endParaRPr sz="1400">
              <a:solidFill>
                <a:schemeClr val="dk1"/>
              </a:solidFill>
              <a:latin typeface="Calibri"/>
              <a:ea typeface="Calibri"/>
              <a:cs typeface="Calibri"/>
              <a:sym typeface="Calibri"/>
            </a:endParaRPr>
          </a:p>
          <a:p>
            <a:pPr indent="0" lvl="0" marL="182245" marR="283210" rtl="0" algn="l">
              <a:lnSpc>
                <a:spcPct val="101400"/>
              </a:lnSpc>
              <a:spcBef>
                <a:spcPts val="1175"/>
              </a:spcBef>
              <a:spcAft>
                <a:spcPts val="0"/>
              </a:spcAft>
              <a:buNone/>
            </a:pPr>
            <a:r>
              <a:rPr lang="en-US" sz="1400">
                <a:solidFill>
                  <a:srgbClr val="36394D"/>
                </a:solidFill>
                <a:latin typeface="Calibri"/>
                <a:ea typeface="Calibri"/>
                <a:cs typeface="Calibri"/>
                <a:sym typeface="Calibri"/>
              </a:rPr>
              <a:t>Ethan asked for a quick analysis of company profit over the past  few years, but I’m struggling with the calculation.</a:t>
            </a:r>
            <a:endParaRPr sz="1400">
              <a:solidFill>
                <a:schemeClr val="dk1"/>
              </a:solidFill>
              <a:latin typeface="Calibri"/>
              <a:ea typeface="Calibri"/>
              <a:cs typeface="Calibri"/>
              <a:sym typeface="Calibri"/>
            </a:endParaRPr>
          </a:p>
          <a:p>
            <a:pPr indent="0" lvl="0" marL="182245" marR="403225" rtl="0" algn="just">
              <a:lnSpc>
                <a:spcPct val="98600"/>
              </a:lnSpc>
              <a:spcBef>
                <a:spcPts val="1250"/>
              </a:spcBef>
              <a:spcAft>
                <a:spcPts val="0"/>
              </a:spcAft>
              <a:buNone/>
            </a:pPr>
            <a:r>
              <a:rPr lang="en-US" sz="1400">
                <a:solidFill>
                  <a:srgbClr val="404040"/>
                </a:solidFill>
                <a:latin typeface="Calibri"/>
                <a:ea typeface="Calibri"/>
                <a:cs typeface="Calibri"/>
                <a:sym typeface="Calibri"/>
              </a:rPr>
              <a:t>We need a measure that multiplies order quantity by product  cost, but I’d like to do it without adding redundant columns to  our Sales table.</a:t>
            </a:r>
            <a:endParaRPr sz="1400">
              <a:solidFill>
                <a:schemeClr val="dk1"/>
              </a:solidFill>
              <a:latin typeface="Calibri"/>
              <a:ea typeface="Calibri"/>
              <a:cs typeface="Calibri"/>
              <a:sym typeface="Calibri"/>
            </a:endParaRPr>
          </a:p>
        </p:txBody>
      </p:sp>
      <p:sp>
        <p:nvSpPr>
          <p:cNvPr id="4183" name="Google Shape;4183;p145"/>
          <p:cNvSpPr txBox="1"/>
          <p:nvPr/>
        </p:nvSpPr>
        <p:spPr>
          <a:xfrm>
            <a:off x="860852" y="5045328"/>
            <a:ext cx="2614930" cy="611505"/>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US" sz="1400">
                <a:solidFill>
                  <a:srgbClr val="404040"/>
                </a:solidFill>
                <a:latin typeface="Calibri"/>
                <a:ea typeface="Calibri"/>
                <a:cs typeface="Calibri"/>
                <a:sym typeface="Calibri"/>
              </a:rPr>
              <a:t>Could you take a stab at this please?</a:t>
            </a:r>
            <a:endParaRPr sz="1400">
              <a:solidFill>
                <a:schemeClr val="dk1"/>
              </a:solidFill>
              <a:latin typeface="Calibri"/>
              <a:ea typeface="Calibri"/>
              <a:cs typeface="Calibri"/>
              <a:sym typeface="Calibri"/>
            </a:endParaRPr>
          </a:p>
          <a:p>
            <a:pPr indent="0" lvl="0" marL="12700" marR="0" rtl="0" algn="l">
              <a:lnSpc>
                <a:spcPct val="100000"/>
              </a:lnSpc>
              <a:spcBef>
                <a:spcPts val="1225"/>
              </a:spcBef>
              <a:spcAft>
                <a:spcPts val="0"/>
              </a:spcAft>
              <a:buNone/>
            </a:pPr>
            <a:r>
              <a:rPr lang="en-US" sz="1400">
                <a:solidFill>
                  <a:srgbClr val="404040"/>
                </a:solidFill>
                <a:latin typeface="Calibri"/>
                <a:ea typeface="Calibri"/>
                <a:cs typeface="Calibri"/>
                <a:sym typeface="Calibri"/>
              </a:rPr>
              <a:t>-Dianne</a:t>
            </a:r>
            <a:endParaRPr sz="1400">
              <a:solidFill>
                <a:schemeClr val="dk1"/>
              </a:solidFill>
              <a:latin typeface="Calibri"/>
              <a:ea typeface="Calibri"/>
              <a:cs typeface="Calibri"/>
              <a:sym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7" name="Shape 4187"/>
        <p:cNvGrpSpPr/>
        <p:nvPr/>
      </p:nvGrpSpPr>
      <p:grpSpPr>
        <a:xfrm>
          <a:off x="0" y="0"/>
          <a:ext cx="0" cy="0"/>
          <a:chOff x="0" y="0"/>
          <a:chExt cx="0" cy="0"/>
        </a:xfrm>
      </p:grpSpPr>
      <p:sp>
        <p:nvSpPr>
          <p:cNvPr id="4188" name="Google Shape;4188;p146"/>
          <p:cNvSpPr txBox="1"/>
          <p:nvPr/>
        </p:nvSpPr>
        <p:spPr>
          <a:xfrm>
            <a:off x="2650082" y="4298188"/>
            <a:ext cx="7609205" cy="693420"/>
          </a:xfrm>
          <a:prstGeom prst="rect">
            <a:avLst/>
          </a:prstGeom>
          <a:noFill/>
          <a:ln>
            <a:noFill/>
          </a:ln>
        </p:spPr>
        <p:txBody>
          <a:bodyPr anchorCtr="0" anchor="t" bIns="0" lIns="0" spcFirstLastPara="1" rIns="0" wrap="square" tIns="12700">
            <a:spAutoFit/>
          </a:bodyPr>
          <a:lstStyle/>
          <a:p>
            <a:pPr indent="0" lvl="0" marL="12700" marR="0" rtl="0" algn="l">
              <a:lnSpc>
                <a:spcPct val="119545"/>
              </a:lnSpc>
              <a:spcBef>
                <a:spcPts val="0"/>
              </a:spcBef>
              <a:spcAft>
                <a:spcPts val="0"/>
              </a:spcAft>
              <a:buNone/>
            </a:pPr>
            <a:r>
              <a:rPr lang="en-US" sz="2200">
                <a:solidFill>
                  <a:srgbClr val="262626"/>
                </a:solidFill>
                <a:latin typeface="Calibri"/>
                <a:ea typeface="Calibri"/>
                <a:cs typeface="Calibri"/>
                <a:sym typeface="Calibri"/>
              </a:rPr>
              <a:t>=</a:t>
            </a:r>
            <a:r>
              <a:rPr b="1" lang="en-US" sz="2200">
                <a:solidFill>
                  <a:srgbClr val="E6AF00"/>
                </a:solidFill>
                <a:latin typeface="Calibri"/>
                <a:ea typeface="Calibri"/>
                <a:cs typeface="Calibri"/>
                <a:sym typeface="Calibri"/>
              </a:rPr>
              <a:t>CALCULATE</a:t>
            </a:r>
            <a:r>
              <a:rPr lang="en-US" sz="2200">
                <a:solidFill>
                  <a:srgbClr val="262626"/>
                </a:solidFill>
                <a:latin typeface="Calibri"/>
                <a:ea typeface="Calibri"/>
                <a:cs typeface="Calibri"/>
                <a:sym typeface="Calibri"/>
              </a:rPr>
              <a:t>(Measure,</a:t>
            </a:r>
            <a:endParaRPr sz="2200">
              <a:solidFill>
                <a:schemeClr val="dk1"/>
              </a:solidFill>
              <a:latin typeface="Calibri"/>
              <a:ea typeface="Calibri"/>
              <a:cs typeface="Calibri"/>
              <a:sym typeface="Calibri"/>
            </a:endParaRPr>
          </a:p>
          <a:p>
            <a:pPr indent="0" lvl="0" marL="139700" marR="0" rtl="0" algn="l">
              <a:lnSpc>
                <a:spcPct val="119545"/>
              </a:lnSpc>
              <a:spcBef>
                <a:spcPts val="0"/>
              </a:spcBef>
              <a:spcAft>
                <a:spcPts val="0"/>
              </a:spcAft>
              <a:buNone/>
            </a:pPr>
            <a:r>
              <a:rPr b="1" lang="en-US" sz="2200">
                <a:solidFill>
                  <a:srgbClr val="E6AF00"/>
                </a:solidFill>
                <a:latin typeface="Calibri"/>
                <a:ea typeface="Calibri"/>
                <a:cs typeface="Calibri"/>
                <a:sym typeface="Calibri"/>
              </a:rPr>
              <a:t>DATESINPERIOD</a:t>
            </a:r>
            <a:r>
              <a:rPr lang="en-US" sz="2200">
                <a:solidFill>
                  <a:srgbClr val="262626"/>
                </a:solidFill>
                <a:latin typeface="Calibri"/>
                <a:ea typeface="Calibri"/>
                <a:cs typeface="Calibri"/>
                <a:sym typeface="Calibri"/>
              </a:rPr>
              <a:t>(Calendar[Date], </a:t>
            </a:r>
            <a:r>
              <a:rPr b="1" lang="en-US" sz="2200">
                <a:solidFill>
                  <a:srgbClr val="E6AF00"/>
                </a:solidFill>
                <a:latin typeface="Calibri"/>
                <a:ea typeface="Calibri"/>
                <a:cs typeface="Calibri"/>
                <a:sym typeface="Calibri"/>
              </a:rPr>
              <a:t>MAX</a:t>
            </a:r>
            <a:r>
              <a:rPr lang="en-US" sz="2200">
                <a:solidFill>
                  <a:srgbClr val="262626"/>
                </a:solidFill>
                <a:latin typeface="Calibri"/>
                <a:ea typeface="Calibri"/>
                <a:cs typeface="Calibri"/>
                <a:sym typeface="Calibri"/>
              </a:rPr>
              <a:t>(Calendar[Date]), -10, </a:t>
            </a:r>
            <a:r>
              <a:rPr b="1" lang="en-US" sz="2200">
                <a:solidFill>
                  <a:srgbClr val="E6AF00"/>
                </a:solidFill>
                <a:latin typeface="Calibri"/>
                <a:ea typeface="Calibri"/>
                <a:cs typeface="Calibri"/>
                <a:sym typeface="Calibri"/>
              </a:rPr>
              <a:t>DAY</a:t>
            </a:r>
            <a:r>
              <a:rPr lang="en-US" sz="2200">
                <a:solidFill>
                  <a:srgbClr val="262626"/>
                </a:solidFill>
                <a:latin typeface="Calibri"/>
                <a:ea typeface="Calibri"/>
                <a:cs typeface="Calibri"/>
                <a:sym typeface="Calibri"/>
              </a:rPr>
              <a:t>))</a:t>
            </a:r>
            <a:endParaRPr sz="2200">
              <a:solidFill>
                <a:schemeClr val="dk1"/>
              </a:solidFill>
              <a:latin typeface="Calibri"/>
              <a:ea typeface="Calibri"/>
              <a:cs typeface="Calibri"/>
              <a:sym typeface="Calibri"/>
            </a:endParaRPr>
          </a:p>
        </p:txBody>
      </p:sp>
      <p:sp>
        <p:nvSpPr>
          <p:cNvPr id="4189" name="Google Shape;4189;p146"/>
          <p:cNvSpPr txBox="1"/>
          <p:nvPr/>
        </p:nvSpPr>
        <p:spPr>
          <a:xfrm>
            <a:off x="563372" y="1105915"/>
            <a:ext cx="1007554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Calibri"/>
                <a:ea typeface="Calibri"/>
                <a:cs typeface="Calibri"/>
                <a:sym typeface="Calibri"/>
              </a:rPr>
              <a:t>Time Intelligence </a:t>
            </a:r>
            <a:r>
              <a:rPr lang="en-US" sz="2400">
                <a:solidFill>
                  <a:schemeClr val="dk1"/>
                </a:solidFill>
                <a:latin typeface="Calibri"/>
                <a:ea typeface="Calibri"/>
                <a:cs typeface="Calibri"/>
                <a:sym typeface="Calibri"/>
              </a:rPr>
              <a:t>patterns are used to calculate common date-based comparisons</a:t>
            </a:r>
            <a:endParaRPr sz="2400">
              <a:solidFill>
                <a:schemeClr val="dk1"/>
              </a:solidFill>
              <a:latin typeface="Calibri"/>
              <a:ea typeface="Calibri"/>
              <a:cs typeface="Calibri"/>
              <a:sym typeface="Calibri"/>
            </a:endParaRPr>
          </a:p>
        </p:txBody>
      </p:sp>
      <p:sp>
        <p:nvSpPr>
          <p:cNvPr id="4190" name="Google Shape;4190;p146"/>
          <p:cNvSpPr txBox="1"/>
          <p:nvPr/>
        </p:nvSpPr>
        <p:spPr>
          <a:xfrm>
            <a:off x="2650082" y="2009140"/>
            <a:ext cx="8889365" cy="736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solidFill>
                  <a:srgbClr val="262626"/>
                </a:solidFill>
                <a:latin typeface="Calibri"/>
                <a:ea typeface="Calibri"/>
                <a:cs typeface="Calibri"/>
                <a:sym typeface="Calibri"/>
              </a:rPr>
              <a:t>=</a:t>
            </a:r>
            <a:r>
              <a:rPr b="1" lang="en-US" sz="2200">
                <a:solidFill>
                  <a:srgbClr val="E6AF00"/>
                </a:solidFill>
                <a:latin typeface="Calibri"/>
                <a:ea typeface="Calibri"/>
                <a:cs typeface="Calibri"/>
                <a:sym typeface="Calibri"/>
              </a:rPr>
              <a:t>CALCULATE</a:t>
            </a:r>
            <a:r>
              <a:rPr lang="en-US" sz="2200">
                <a:solidFill>
                  <a:srgbClr val="262626"/>
                </a:solidFill>
                <a:latin typeface="Calibri"/>
                <a:ea typeface="Calibri"/>
                <a:cs typeface="Calibri"/>
                <a:sym typeface="Calibri"/>
              </a:rPr>
              <a:t>(Measure, </a:t>
            </a:r>
            <a:r>
              <a:rPr b="1" lang="en-US" sz="2200">
                <a:solidFill>
                  <a:srgbClr val="E6AF00"/>
                </a:solidFill>
                <a:latin typeface="Calibri"/>
                <a:ea typeface="Calibri"/>
                <a:cs typeface="Calibri"/>
                <a:sym typeface="Calibri"/>
              </a:rPr>
              <a:t>DATESYTD</a:t>
            </a:r>
            <a:r>
              <a:rPr lang="en-US" sz="2200">
                <a:solidFill>
                  <a:srgbClr val="262626"/>
                </a:solidFill>
                <a:latin typeface="Calibri"/>
                <a:ea typeface="Calibri"/>
                <a:cs typeface="Calibri"/>
                <a:sym typeface="Calibri"/>
              </a:rPr>
              <a:t>(Calendar[Date]))</a:t>
            </a:r>
            <a:endParaRPr sz="2200">
              <a:solidFill>
                <a:schemeClr val="dk1"/>
              </a:solidFill>
              <a:latin typeface="Calibri"/>
              <a:ea typeface="Calibri"/>
              <a:cs typeface="Calibri"/>
              <a:sym typeface="Calibri"/>
            </a:endParaRPr>
          </a:p>
          <a:p>
            <a:pPr indent="0" lvl="0" marL="3637915" marR="0" rtl="0" algn="l">
              <a:lnSpc>
                <a:spcPct val="100000"/>
              </a:lnSpc>
              <a:spcBef>
                <a:spcPts val="1280"/>
              </a:spcBef>
              <a:spcAft>
                <a:spcPts val="0"/>
              </a:spcAft>
              <a:buNone/>
            </a:pPr>
            <a:r>
              <a:rPr i="1" lang="en-US" sz="1400">
                <a:solidFill>
                  <a:srgbClr val="262626"/>
                </a:solidFill>
                <a:latin typeface="Calibri"/>
                <a:ea typeface="Calibri"/>
                <a:cs typeface="Calibri"/>
                <a:sym typeface="Calibri"/>
              </a:rPr>
              <a:t>Use </a:t>
            </a:r>
            <a:r>
              <a:rPr b="1" i="1" lang="en-US" sz="1400">
                <a:solidFill>
                  <a:srgbClr val="262626"/>
                </a:solidFill>
                <a:latin typeface="Calibri"/>
                <a:ea typeface="Calibri"/>
                <a:cs typeface="Calibri"/>
                <a:sym typeface="Calibri"/>
              </a:rPr>
              <a:t>DATESYTD </a:t>
            </a:r>
            <a:r>
              <a:rPr i="1" lang="en-US" sz="1400">
                <a:solidFill>
                  <a:srgbClr val="262626"/>
                </a:solidFill>
                <a:latin typeface="Calibri"/>
                <a:ea typeface="Calibri"/>
                <a:cs typeface="Calibri"/>
                <a:sym typeface="Calibri"/>
              </a:rPr>
              <a:t>for Years, </a:t>
            </a:r>
            <a:r>
              <a:rPr b="1" i="1" lang="en-US" sz="1400">
                <a:solidFill>
                  <a:srgbClr val="262626"/>
                </a:solidFill>
                <a:latin typeface="Calibri"/>
                <a:ea typeface="Calibri"/>
                <a:cs typeface="Calibri"/>
                <a:sym typeface="Calibri"/>
              </a:rPr>
              <a:t>DATESQTD </a:t>
            </a:r>
            <a:r>
              <a:rPr i="1" lang="en-US" sz="1400">
                <a:solidFill>
                  <a:srgbClr val="262626"/>
                </a:solidFill>
                <a:latin typeface="Calibri"/>
                <a:ea typeface="Calibri"/>
                <a:cs typeface="Calibri"/>
                <a:sym typeface="Calibri"/>
              </a:rPr>
              <a:t>for Quarters, </a:t>
            </a:r>
            <a:r>
              <a:rPr b="1" i="1" lang="en-US" sz="1400">
                <a:solidFill>
                  <a:srgbClr val="262626"/>
                </a:solidFill>
                <a:latin typeface="Calibri"/>
                <a:ea typeface="Calibri"/>
                <a:cs typeface="Calibri"/>
                <a:sym typeface="Calibri"/>
              </a:rPr>
              <a:t>DATESMTD </a:t>
            </a:r>
            <a:r>
              <a:rPr i="1" lang="en-US" sz="1400">
                <a:solidFill>
                  <a:srgbClr val="262626"/>
                </a:solidFill>
                <a:latin typeface="Calibri"/>
                <a:ea typeface="Calibri"/>
                <a:cs typeface="Calibri"/>
                <a:sym typeface="Calibri"/>
              </a:rPr>
              <a:t>for Months </a:t>
            </a:r>
            <a:endParaRPr sz="1400">
              <a:solidFill>
                <a:schemeClr val="dk1"/>
              </a:solidFill>
              <a:latin typeface="Calibri"/>
              <a:ea typeface="Calibri"/>
              <a:cs typeface="Calibri"/>
              <a:sym typeface="Calibri"/>
            </a:endParaRPr>
          </a:p>
        </p:txBody>
      </p:sp>
      <p:sp>
        <p:nvSpPr>
          <p:cNvPr id="4191" name="Google Shape;4191;p146"/>
          <p:cNvSpPr txBox="1"/>
          <p:nvPr/>
        </p:nvSpPr>
        <p:spPr>
          <a:xfrm>
            <a:off x="2650082" y="3139947"/>
            <a:ext cx="714883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solidFill>
                  <a:srgbClr val="262626"/>
                </a:solidFill>
                <a:latin typeface="Calibri"/>
                <a:ea typeface="Calibri"/>
                <a:cs typeface="Calibri"/>
                <a:sym typeface="Calibri"/>
              </a:rPr>
              <a:t>=</a:t>
            </a:r>
            <a:r>
              <a:rPr b="1" lang="en-US" sz="2200">
                <a:solidFill>
                  <a:srgbClr val="E6AF00"/>
                </a:solidFill>
                <a:latin typeface="Calibri"/>
                <a:ea typeface="Calibri"/>
                <a:cs typeface="Calibri"/>
                <a:sym typeface="Calibri"/>
              </a:rPr>
              <a:t>CALCULATE</a:t>
            </a:r>
            <a:r>
              <a:rPr lang="en-US" sz="2200">
                <a:solidFill>
                  <a:srgbClr val="262626"/>
                </a:solidFill>
                <a:latin typeface="Calibri"/>
                <a:ea typeface="Calibri"/>
                <a:cs typeface="Calibri"/>
                <a:sym typeface="Calibri"/>
              </a:rPr>
              <a:t>(Measure, </a:t>
            </a:r>
            <a:r>
              <a:rPr b="1" lang="en-US" sz="2200">
                <a:solidFill>
                  <a:srgbClr val="E6AF00"/>
                </a:solidFill>
                <a:latin typeface="Calibri"/>
                <a:ea typeface="Calibri"/>
                <a:cs typeface="Calibri"/>
                <a:sym typeface="Calibri"/>
              </a:rPr>
              <a:t>DATEADD</a:t>
            </a:r>
            <a:r>
              <a:rPr lang="en-US" sz="2200">
                <a:solidFill>
                  <a:srgbClr val="262626"/>
                </a:solidFill>
                <a:latin typeface="Calibri"/>
                <a:ea typeface="Calibri"/>
                <a:cs typeface="Calibri"/>
                <a:sym typeface="Calibri"/>
              </a:rPr>
              <a:t>(Calendar[Date], -1, </a:t>
            </a:r>
            <a:r>
              <a:rPr b="1" lang="en-US" sz="2200">
                <a:solidFill>
                  <a:srgbClr val="E6AF00"/>
                </a:solidFill>
                <a:latin typeface="Calibri"/>
                <a:ea typeface="Calibri"/>
                <a:cs typeface="Calibri"/>
                <a:sym typeface="Calibri"/>
              </a:rPr>
              <a:t>MONTH</a:t>
            </a:r>
            <a:r>
              <a:rPr lang="en-US" sz="2200">
                <a:solidFill>
                  <a:srgbClr val="262626"/>
                </a:solidFill>
                <a:latin typeface="Calibri"/>
                <a:ea typeface="Calibri"/>
                <a:cs typeface="Calibri"/>
                <a:sym typeface="Calibri"/>
              </a:rPr>
              <a:t>))</a:t>
            </a:r>
            <a:endParaRPr sz="2200">
              <a:solidFill>
                <a:schemeClr val="dk1"/>
              </a:solidFill>
              <a:latin typeface="Calibri"/>
              <a:ea typeface="Calibri"/>
              <a:cs typeface="Calibri"/>
              <a:sym typeface="Calibri"/>
            </a:endParaRPr>
          </a:p>
        </p:txBody>
      </p:sp>
      <p:pic>
        <p:nvPicPr>
          <p:cNvPr id="4192" name="Google Shape;4192;p146"/>
          <p:cNvPicPr preferRelativeResize="0"/>
          <p:nvPr/>
        </p:nvPicPr>
        <p:blipFill rotWithShape="1">
          <a:blip r:embed="rId3">
            <a:alphaModFix/>
          </a:blip>
          <a:srcRect b="0" l="0" r="0" t="0"/>
          <a:stretch/>
        </p:blipFill>
        <p:spPr>
          <a:xfrm>
            <a:off x="783336" y="1987295"/>
            <a:ext cx="1789176" cy="819912"/>
          </a:xfrm>
          <a:prstGeom prst="rect">
            <a:avLst/>
          </a:prstGeom>
          <a:noFill/>
          <a:ln>
            <a:noFill/>
          </a:ln>
        </p:spPr>
      </p:pic>
      <p:sp>
        <p:nvSpPr>
          <p:cNvPr id="4193" name="Google Shape;4193;p146"/>
          <p:cNvSpPr txBox="1"/>
          <p:nvPr/>
        </p:nvSpPr>
        <p:spPr>
          <a:xfrm>
            <a:off x="917411" y="2036571"/>
            <a:ext cx="1520190" cy="690245"/>
          </a:xfrm>
          <a:prstGeom prst="rect">
            <a:avLst/>
          </a:prstGeom>
          <a:noFill/>
          <a:ln>
            <a:noFill/>
          </a:ln>
        </p:spPr>
        <p:txBody>
          <a:bodyPr anchorCtr="0" anchor="t" bIns="0" lIns="0" spcFirstLastPara="1" rIns="0" wrap="square" tIns="28575">
            <a:spAutoFit/>
          </a:bodyPr>
          <a:lstStyle/>
          <a:p>
            <a:pPr indent="-299085" lvl="0" marL="311150" marR="5080" rtl="0" algn="l">
              <a:lnSpc>
                <a:spcPct val="117727"/>
              </a:lnSpc>
              <a:spcBef>
                <a:spcPts val="0"/>
              </a:spcBef>
              <a:spcAft>
                <a:spcPts val="0"/>
              </a:spcAft>
              <a:buNone/>
            </a:pPr>
            <a:r>
              <a:rPr b="1" lang="en-US" sz="2200">
                <a:solidFill>
                  <a:srgbClr val="FFFFFF"/>
                </a:solidFill>
                <a:latin typeface="Calibri"/>
                <a:ea typeface="Calibri"/>
                <a:cs typeface="Calibri"/>
                <a:sym typeface="Calibri"/>
              </a:rPr>
              <a:t>Performance  To-Date</a:t>
            </a:r>
            <a:endParaRPr sz="2200">
              <a:solidFill>
                <a:schemeClr val="dk1"/>
              </a:solidFill>
              <a:latin typeface="Calibri"/>
              <a:ea typeface="Calibri"/>
              <a:cs typeface="Calibri"/>
              <a:sym typeface="Calibri"/>
            </a:endParaRPr>
          </a:p>
        </p:txBody>
      </p:sp>
      <p:pic>
        <p:nvPicPr>
          <p:cNvPr id="4194" name="Google Shape;4194;p146"/>
          <p:cNvPicPr preferRelativeResize="0"/>
          <p:nvPr/>
        </p:nvPicPr>
        <p:blipFill rotWithShape="1">
          <a:blip r:embed="rId4">
            <a:alphaModFix/>
          </a:blip>
          <a:srcRect b="0" l="0" r="0" t="0"/>
          <a:stretch/>
        </p:blipFill>
        <p:spPr>
          <a:xfrm>
            <a:off x="783336" y="3127248"/>
            <a:ext cx="1789176" cy="819912"/>
          </a:xfrm>
          <a:prstGeom prst="rect">
            <a:avLst/>
          </a:prstGeom>
          <a:noFill/>
          <a:ln>
            <a:noFill/>
          </a:ln>
        </p:spPr>
      </p:pic>
      <p:sp>
        <p:nvSpPr>
          <p:cNvPr id="4195" name="Google Shape;4195;p146"/>
          <p:cNvSpPr txBox="1"/>
          <p:nvPr/>
        </p:nvSpPr>
        <p:spPr>
          <a:xfrm>
            <a:off x="1166077" y="3176523"/>
            <a:ext cx="1023619" cy="690245"/>
          </a:xfrm>
          <a:prstGeom prst="rect">
            <a:avLst/>
          </a:prstGeom>
          <a:noFill/>
          <a:ln>
            <a:noFill/>
          </a:ln>
        </p:spPr>
        <p:txBody>
          <a:bodyPr anchorCtr="0" anchor="t" bIns="0" lIns="0" spcFirstLastPara="1" rIns="0" wrap="square" tIns="28575">
            <a:spAutoFit/>
          </a:bodyPr>
          <a:lstStyle/>
          <a:p>
            <a:pPr indent="-121920" lvl="0" marL="133985" marR="5080" rtl="0" algn="l">
              <a:lnSpc>
                <a:spcPct val="117727"/>
              </a:lnSpc>
              <a:spcBef>
                <a:spcPts val="0"/>
              </a:spcBef>
              <a:spcAft>
                <a:spcPts val="0"/>
              </a:spcAft>
              <a:buNone/>
            </a:pPr>
            <a:r>
              <a:rPr b="1" lang="en-US" sz="2200">
                <a:solidFill>
                  <a:srgbClr val="FFFFFF"/>
                </a:solidFill>
                <a:latin typeface="Calibri"/>
                <a:ea typeface="Calibri"/>
                <a:cs typeface="Calibri"/>
                <a:sym typeface="Calibri"/>
              </a:rPr>
              <a:t>Previous  Period</a:t>
            </a:r>
            <a:endParaRPr sz="2200">
              <a:solidFill>
                <a:schemeClr val="dk1"/>
              </a:solidFill>
              <a:latin typeface="Calibri"/>
              <a:ea typeface="Calibri"/>
              <a:cs typeface="Calibri"/>
              <a:sym typeface="Calibri"/>
            </a:endParaRPr>
          </a:p>
        </p:txBody>
      </p:sp>
      <p:sp>
        <p:nvSpPr>
          <p:cNvPr id="4196" name="Google Shape;4196;p146"/>
          <p:cNvSpPr txBox="1"/>
          <p:nvPr/>
        </p:nvSpPr>
        <p:spPr>
          <a:xfrm>
            <a:off x="7134686" y="3832860"/>
            <a:ext cx="4433570" cy="455295"/>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None/>
            </a:pPr>
            <a:r>
              <a:rPr i="1" lang="en-US" sz="1400">
                <a:solidFill>
                  <a:srgbClr val="262626"/>
                </a:solidFill>
                <a:latin typeface="Calibri"/>
                <a:ea typeface="Calibri"/>
                <a:cs typeface="Calibri"/>
                <a:sym typeface="Calibri"/>
              </a:rPr>
              <a:t>Select an interval (</a:t>
            </a:r>
            <a:r>
              <a:rPr b="1" i="1" lang="en-US" sz="1400">
                <a:solidFill>
                  <a:srgbClr val="262626"/>
                </a:solidFill>
                <a:latin typeface="Calibri"/>
                <a:ea typeface="Calibri"/>
                <a:cs typeface="Calibri"/>
                <a:sym typeface="Calibri"/>
              </a:rPr>
              <a:t>DAY</a:t>
            </a:r>
            <a:r>
              <a:rPr i="1" lang="en-US" sz="1400">
                <a:solidFill>
                  <a:srgbClr val="262626"/>
                </a:solidFill>
                <a:latin typeface="Calibri"/>
                <a:ea typeface="Calibri"/>
                <a:cs typeface="Calibri"/>
                <a:sym typeface="Calibri"/>
              </a:rPr>
              <a:t>, </a:t>
            </a:r>
            <a:r>
              <a:rPr b="1" i="1" lang="en-US" sz="1400">
                <a:solidFill>
                  <a:srgbClr val="262626"/>
                </a:solidFill>
                <a:latin typeface="Calibri"/>
                <a:ea typeface="Calibri"/>
                <a:cs typeface="Calibri"/>
                <a:sym typeface="Calibri"/>
              </a:rPr>
              <a:t>MONTH</a:t>
            </a:r>
            <a:r>
              <a:rPr i="1" lang="en-US" sz="1400">
                <a:solidFill>
                  <a:srgbClr val="262626"/>
                </a:solidFill>
                <a:latin typeface="Calibri"/>
                <a:ea typeface="Calibri"/>
                <a:cs typeface="Calibri"/>
                <a:sym typeface="Calibri"/>
              </a:rPr>
              <a:t>, </a:t>
            </a:r>
            <a:r>
              <a:rPr b="1" i="1" lang="en-US" sz="1400">
                <a:solidFill>
                  <a:srgbClr val="262626"/>
                </a:solidFill>
                <a:latin typeface="Calibri"/>
                <a:ea typeface="Calibri"/>
                <a:cs typeface="Calibri"/>
                <a:sym typeface="Calibri"/>
              </a:rPr>
              <a:t>QUARTER</a:t>
            </a:r>
            <a:r>
              <a:rPr i="1" lang="en-US" sz="1400">
                <a:solidFill>
                  <a:srgbClr val="262626"/>
                </a:solidFill>
                <a:latin typeface="Calibri"/>
                <a:ea typeface="Calibri"/>
                <a:cs typeface="Calibri"/>
                <a:sym typeface="Calibri"/>
              </a:rPr>
              <a:t>, or </a:t>
            </a:r>
            <a:r>
              <a:rPr b="1" i="1" lang="en-US" sz="1400">
                <a:solidFill>
                  <a:srgbClr val="262626"/>
                </a:solidFill>
                <a:latin typeface="Calibri"/>
                <a:ea typeface="Calibri"/>
                <a:cs typeface="Calibri"/>
                <a:sym typeface="Calibri"/>
              </a:rPr>
              <a:t>YEAR</a:t>
            </a:r>
            <a:r>
              <a:rPr i="1" lang="en-US" sz="1400">
                <a:solidFill>
                  <a:srgbClr val="262626"/>
                </a:solidFill>
                <a:latin typeface="Calibri"/>
                <a:ea typeface="Calibri"/>
                <a:cs typeface="Calibri"/>
                <a:sym typeface="Calibri"/>
              </a:rPr>
              <a:t>) and the  # of intervals to compare (e.g. previous month, rolling 10-day)</a:t>
            </a:r>
            <a:endParaRPr sz="1400">
              <a:solidFill>
                <a:schemeClr val="dk1"/>
              </a:solidFill>
              <a:latin typeface="Calibri"/>
              <a:ea typeface="Calibri"/>
              <a:cs typeface="Calibri"/>
              <a:sym typeface="Calibri"/>
            </a:endParaRPr>
          </a:p>
        </p:txBody>
      </p:sp>
      <p:pic>
        <p:nvPicPr>
          <p:cNvPr id="4197" name="Google Shape;4197;p146"/>
          <p:cNvPicPr preferRelativeResize="0"/>
          <p:nvPr/>
        </p:nvPicPr>
        <p:blipFill rotWithShape="1">
          <a:blip r:embed="rId5">
            <a:alphaModFix/>
          </a:blip>
          <a:srcRect b="0" l="0" r="0" t="0"/>
          <a:stretch/>
        </p:blipFill>
        <p:spPr>
          <a:xfrm>
            <a:off x="783336" y="4267200"/>
            <a:ext cx="1789176" cy="822960"/>
          </a:xfrm>
          <a:prstGeom prst="rect">
            <a:avLst/>
          </a:prstGeom>
          <a:noFill/>
          <a:ln>
            <a:noFill/>
          </a:ln>
        </p:spPr>
      </p:pic>
      <p:sp>
        <p:nvSpPr>
          <p:cNvPr id="4198" name="Google Shape;4198;p146"/>
          <p:cNvSpPr txBox="1"/>
          <p:nvPr/>
        </p:nvSpPr>
        <p:spPr>
          <a:xfrm>
            <a:off x="1187668" y="4316476"/>
            <a:ext cx="981075" cy="693420"/>
          </a:xfrm>
          <a:prstGeom prst="rect">
            <a:avLst/>
          </a:prstGeom>
          <a:noFill/>
          <a:ln>
            <a:noFill/>
          </a:ln>
        </p:spPr>
        <p:txBody>
          <a:bodyPr anchorCtr="0" anchor="t" bIns="0" lIns="0" spcFirstLastPara="1" rIns="0" wrap="square" tIns="25400">
            <a:spAutoFit/>
          </a:bodyPr>
          <a:lstStyle/>
          <a:p>
            <a:pPr indent="-194945" lvl="0" marL="207009" marR="5080" rtl="0" algn="l">
              <a:lnSpc>
                <a:spcPct val="119090"/>
              </a:lnSpc>
              <a:spcBef>
                <a:spcPts val="0"/>
              </a:spcBef>
              <a:spcAft>
                <a:spcPts val="0"/>
              </a:spcAft>
              <a:buNone/>
            </a:pPr>
            <a:r>
              <a:rPr b="1" lang="en-US" sz="2200">
                <a:solidFill>
                  <a:srgbClr val="FFFFFF"/>
                </a:solidFill>
                <a:latin typeface="Calibri"/>
                <a:ea typeface="Calibri"/>
                <a:cs typeface="Calibri"/>
                <a:sym typeface="Calibri"/>
              </a:rPr>
              <a:t>Running  Total</a:t>
            </a:r>
            <a:endParaRPr sz="2200">
              <a:solidFill>
                <a:schemeClr val="dk1"/>
              </a:solidFill>
              <a:latin typeface="Calibri"/>
              <a:ea typeface="Calibri"/>
              <a:cs typeface="Calibri"/>
              <a:sym typeface="Calibri"/>
            </a:endParaRPr>
          </a:p>
        </p:txBody>
      </p:sp>
      <p:grpSp>
        <p:nvGrpSpPr>
          <p:cNvPr id="4199" name="Google Shape;4199;p146"/>
          <p:cNvGrpSpPr/>
          <p:nvPr/>
        </p:nvGrpSpPr>
        <p:grpSpPr>
          <a:xfrm>
            <a:off x="719327" y="5471159"/>
            <a:ext cx="10884408" cy="938783"/>
            <a:chOff x="719327" y="5471159"/>
            <a:chExt cx="10884408" cy="938783"/>
          </a:xfrm>
        </p:grpSpPr>
        <p:pic>
          <p:nvPicPr>
            <p:cNvPr id="4200" name="Google Shape;4200;p146"/>
            <p:cNvPicPr preferRelativeResize="0"/>
            <p:nvPr/>
          </p:nvPicPr>
          <p:blipFill rotWithShape="1">
            <a:blip r:embed="rId6">
              <a:alphaModFix/>
            </a:blip>
            <a:srcRect b="0" l="0" r="0" t="0"/>
            <a:stretch/>
          </p:blipFill>
          <p:spPr>
            <a:xfrm>
              <a:off x="719327" y="5471159"/>
              <a:ext cx="10884408" cy="938783"/>
            </a:xfrm>
            <a:prstGeom prst="rect">
              <a:avLst/>
            </a:prstGeom>
            <a:noFill/>
            <a:ln>
              <a:noFill/>
            </a:ln>
          </p:spPr>
        </p:pic>
        <p:sp>
          <p:nvSpPr>
            <p:cNvPr id="4201" name="Google Shape;4201;p146"/>
            <p:cNvSpPr/>
            <p:nvPr/>
          </p:nvSpPr>
          <p:spPr>
            <a:xfrm>
              <a:off x="783481" y="5496587"/>
              <a:ext cx="10754995" cy="809625"/>
            </a:xfrm>
            <a:custGeom>
              <a:rect b="b" l="l" r="r" t="t"/>
              <a:pathLst>
                <a:path extrusionOk="0" h="809625" w="10754995">
                  <a:moveTo>
                    <a:pt x="10754645" y="0"/>
                  </a:moveTo>
                  <a:lnTo>
                    <a:pt x="316688" y="0"/>
                  </a:lnTo>
                  <a:lnTo>
                    <a:pt x="269890" y="3433"/>
                  </a:lnTo>
                  <a:lnTo>
                    <a:pt x="225224" y="13408"/>
                  </a:lnTo>
                  <a:lnTo>
                    <a:pt x="183180" y="29434"/>
                  </a:lnTo>
                  <a:lnTo>
                    <a:pt x="144248" y="51021"/>
                  </a:lnTo>
                  <a:lnTo>
                    <a:pt x="108917" y="77679"/>
                  </a:lnTo>
                  <a:lnTo>
                    <a:pt x="77678" y="108918"/>
                  </a:lnTo>
                  <a:lnTo>
                    <a:pt x="51020" y="144249"/>
                  </a:lnTo>
                  <a:lnTo>
                    <a:pt x="29433" y="183182"/>
                  </a:lnTo>
                  <a:lnTo>
                    <a:pt x="13408" y="225227"/>
                  </a:lnTo>
                  <a:lnTo>
                    <a:pt x="3433" y="269893"/>
                  </a:lnTo>
                  <a:lnTo>
                    <a:pt x="0" y="316692"/>
                  </a:lnTo>
                  <a:lnTo>
                    <a:pt x="0" y="809595"/>
                  </a:lnTo>
                  <a:lnTo>
                    <a:pt x="10437958" y="809595"/>
                  </a:lnTo>
                  <a:lnTo>
                    <a:pt x="10484756" y="806162"/>
                  </a:lnTo>
                  <a:lnTo>
                    <a:pt x="10529421" y="796187"/>
                  </a:lnTo>
                  <a:lnTo>
                    <a:pt x="10571465" y="780161"/>
                  </a:lnTo>
                  <a:lnTo>
                    <a:pt x="10610397" y="758574"/>
                  </a:lnTo>
                  <a:lnTo>
                    <a:pt x="10645728" y="731916"/>
                  </a:lnTo>
                  <a:lnTo>
                    <a:pt x="10676967" y="700677"/>
                  </a:lnTo>
                  <a:lnTo>
                    <a:pt x="10703625" y="665346"/>
                  </a:lnTo>
                  <a:lnTo>
                    <a:pt x="10725211" y="626413"/>
                  </a:lnTo>
                  <a:lnTo>
                    <a:pt x="10741237" y="584368"/>
                  </a:lnTo>
                  <a:lnTo>
                    <a:pt x="10751211" y="539702"/>
                  </a:lnTo>
                  <a:lnTo>
                    <a:pt x="10754645" y="492903"/>
                  </a:lnTo>
                  <a:lnTo>
                    <a:pt x="1075464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202" name="Google Shape;4202;p146"/>
            <p:cNvPicPr preferRelativeResize="0"/>
            <p:nvPr/>
          </p:nvPicPr>
          <p:blipFill rotWithShape="1">
            <a:blip r:embed="rId7">
              <a:alphaModFix/>
            </a:blip>
            <a:srcRect b="0" l="0" r="0" t="0"/>
            <a:stretch/>
          </p:blipFill>
          <p:spPr>
            <a:xfrm>
              <a:off x="828628" y="5601328"/>
              <a:ext cx="613222" cy="635933"/>
            </a:xfrm>
            <a:prstGeom prst="rect">
              <a:avLst/>
            </a:prstGeom>
            <a:noFill/>
            <a:ln>
              <a:noFill/>
            </a:ln>
          </p:spPr>
        </p:pic>
      </p:grpSp>
      <p:sp>
        <p:nvSpPr>
          <p:cNvPr id="4203" name="Google Shape;4203;p146"/>
          <p:cNvSpPr txBox="1"/>
          <p:nvPr/>
        </p:nvSpPr>
        <p:spPr>
          <a:xfrm>
            <a:off x="1549072" y="5585460"/>
            <a:ext cx="8961755" cy="561340"/>
          </a:xfrm>
          <a:prstGeom prst="rect">
            <a:avLst/>
          </a:prstGeom>
          <a:noFill/>
          <a:ln>
            <a:noFill/>
          </a:ln>
        </p:spPr>
        <p:txBody>
          <a:bodyPr anchorCtr="0" anchor="t" bIns="0" lIns="0" spcFirstLastPara="1" rIns="0" wrap="square" tIns="12700">
            <a:spAutoFit/>
          </a:bodyPr>
          <a:lstStyle/>
          <a:p>
            <a:pPr indent="0" lvl="0" marL="12700" marR="0" rtl="0" algn="l">
              <a:lnSpc>
                <a:spcPct val="117499"/>
              </a:lnSpc>
              <a:spcBef>
                <a:spcPts val="0"/>
              </a:spcBef>
              <a:spcAft>
                <a:spcPts val="0"/>
              </a:spcAft>
              <a:buNone/>
            </a:pPr>
            <a:r>
              <a:rPr b="1" lang="en-US" sz="2000">
                <a:solidFill>
                  <a:srgbClr val="FFC000"/>
                </a:solidFill>
                <a:latin typeface="Calibri"/>
                <a:ea typeface="Calibri"/>
                <a:cs typeface="Calibri"/>
                <a:sym typeface="Calibri"/>
              </a:rPr>
              <a:t>PRO TIP:</a:t>
            </a:r>
            <a:endParaRPr sz="2000">
              <a:solidFill>
                <a:schemeClr val="dk1"/>
              </a:solidFill>
              <a:latin typeface="Calibri"/>
              <a:ea typeface="Calibri"/>
              <a:cs typeface="Calibri"/>
              <a:sym typeface="Calibri"/>
            </a:endParaRPr>
          </a:p>
          <a:p>
            <a:pPr indent="0" lvl="0" marL="14604" marR="0" rtl="0" algn="l">
              <a:lnSpc>
                <a:spcPct val="116875"/>
              </a:lnSpc>
              <a:spcBef>
                <a:spcPts val="0"/>
              </a:spcBef>
              <a:spcAft>
                <a:spcPts val="0"/>
              </a:spcAft>
              <a:buNone/>
            </a:pPr>
            <a:r>
              <a:rPr lang="en-US" sz="1600">
                <a:solidFill>
                  <a:schemeClr val="dk1"/>
                </a:solidFill>
                <a:latin typeface="Calibri"/>
                <a:ea typeface="Calibri"/>
                <a:cs typeface="Calibri"/>
                <a:sym typeface="Calibri"/>
              </a:rPr>
              <a:t>To calculate a </a:t>
            </a:r>
            <a:r>
              <a:rPr b="1" lang="en-US" sz="1600">
                <a:solidFill>
                  <a:schemeClr val="dk1"/>
                </a:solidFill>
                <a:latin typeface="Calibri"/>
                <a:ea typeface="Calibri"/>
                <a:cs typeface="Calibri"/>
                <a:sym typeface="Calibri"/>
              </a:rPr>
              <a:t>moving average</a:t>
            </a:r>
            <a:r>
              <a:rPr lang="en-US" sz="1600">
                <a:solidFill>
                  <a:schemeClr val="dk1"/>
                </a:solidFill>
                <a:latin typeface="Calibri"/>
                <a:ea typeface="Calibri"/>
                <a:cs typeface="Calibri"/>
                <a:sym typeface="Calibri"/>
              </a:rPr>
              <a:t>, use the running total calculation above and </a:t>
            </a:r>
            <a:r>
              <a:rPr b="1" lang="en-US" sz="1600">
                <a:solidFill>
                  <a:schemeClr val="dk1"/>
                </a:solidFill>
                <a:latin typeface="Calibri"/>
                <a:ea typeface="Calibri"/>
                <a:cs typeface="Calibri"/>
                <a:sym typeface="Calibri"/>
              </a:rPr>
              <a:t>divide by the number of intervals</a:t>
            </a:r>
            <a:endParaRPr sz="1600">
              <a:solidFill>
                <a:schemeClr val="dk1"/>
              </a:solidFill>
              <a:latin typeface="Calibri"/>
              <a:ea typeface="Calibri"/>
              <a:cs typeface="Calibri"/>
              <a:sym typeface="Calibri"/>
            </a:endParaRPr>
          </a:p>
        </p:txBody>
      </p:sp>
      <p:sp>
        <p:nvSpPr>
          <p:cNvPr id="4204" name="Google Shape;4204;p146"/>
          <p:cNvSpPr txBox="1"/>
          <p:nvPr>
            <p:ph type="title"/>
          </p:nvPr>
        </p:nvSpPr>
        <p:spPr>
          <a:xfrm>
            <a:off x="4442618" y="242315"/>
            <a:ext cx="330771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TIME INTELLIGENCE</a:t>
            </a:r>
            <a:endParaRPr/>
          </a:p>
        </p:txBody>
      </p:sp>
      <p:pic>
        <p:nvPicPr>
          <p:cNvPr id="4205" name="Google Shape;4205;p146"/>
          <p:cNvPicPr preferRelativeResize="0"/>
          <p:nvPr/>
        </p:nvPicPr>
        <p:blipFill rotWithShape="1">
          <a:blip r:embed="rId8">
            <a:alphaModFix/>
          </a:blip>
          <a:srcRect b="0" l="0" r="0" t="0"/>
          <a:stretch/>
        </p:blipFill>
        <p:spPr>
          <a:xfrm>
            <a:off x="0" y="806332"/>
            <a:ext cx="12192000" cy="45720"/>
          </a:xfrm>
          <a:prstGeom prst="rect">
            <a:avLst/>
          </a:prstGeom>
          <a:noFill/>
          <a:ln>
            <a:noFill/>
          </a:ln>
        </p:spPr>
      </p:pic>
      <p:sp>
        <p:nvSpPr>
          <p:cNvPr id="4206" name="Google Shape;4206;p146"/>
          <p:cNvSpPr/>
          <p:nvPr/>
        </p:nvSpPr>
        <p:spPr>
          <a:xfrm>
            <a:off x="5889973" y="2380331"/>
            <a:ext cx="309245" cy="296545"/>
          </a:xfrm>
          <a:custGeom>
            <a:rect b="b" l="l" r="r" t="t"/>
            <a:pathLst>
              <a:path extrusionOk="0" h="296544" w="309245">
                <a:moveTo>
                  <a:pt x="292469" y="248301"/>
                </a:moveTo>
                <a:lnTo>
                  <a:pt x="245230" y="248301"/>
                </a:lnTo>
                <a:lnTo>
                  <a:pt x="245447" y="267350"/>
                </a:lnTo>
                <a:lnTo>
                  <a:pt x="232934" y="267493"/>
                </a:lnTo>
                <a:lnTo>
                  <a:pt x="233834" y="296303"/>
                </a:lnTo>
                <a:lnTo>
                  <a:pt x="308808" y="255842"/>
                </a:lnTo>
                <a:lnTo>
                  <a:pt x="292469" y="248301"/>
                </a:lnTo>
                <a:close/>
              </a:path>
              <a:path extrusionOk="0" h="296544" w="309245">
                <a:moveTo>
                  <a:pt x="18690" y="0"/>
                </a:moveTo>
                <a:lnTo>
                  <a:pt x="0" y="3684"/>
                </a:lnTo>
                <a:lnTo>
                  <a:pt x="13031" y="69806"/>
                </a:lnTo>
                <a:lnTo>
                  <a:pt x="20599" y="101815"/>
                </a:lnTo>
                <a:lnTo>
                  <a:pt x="39884" y="160889"/>
                </a:lnTo>
                <a:lnTo>
                  <a:pt x="67845" y="209989"/>
                </a:lnTo>
                <a:lnTo>
                  <a:pt x="108118" y="244137"/>
                </a:lnTo>
                <a:lnTo>
                  <a:pt x="159050" y="261758"/>
                </a:lnTo>
                <a:lnTo>
                  <a:pt x="216740" y="267677"/>
                </a:lnTo>
                <a:lnTo>
                  <a:pt x="232934" y="267493"/>
                </a:lnTo>
                <a:lnTo>
                  <a:pt x="232345" y="248641"/>
                </a:lnTo>
                <a:lnTo>
                  <a:pt x="217567" y="248641"/>
                </a:lnTo>
                <a:lnTo>
                  <a:pt x="216871" y="248624"/>
                </a:lnTo>
                <a:lnTo>
                  <a:pt x="217215" y="248620"/>
                </a:lnTo>
                <a:lnTo>
                  <a:pt x="190074" y="246945"/>
                </a:lnTo>
                <a:lnTo>
                  <a:pt x="189561" y="246945"/>
                </a:lnTo>
                <a:lnTo>
                  <a:pt x="188777" y="246865"/>
                </a:lnTo>
                <a:lnTo>
                  <a:pt x="189011" y="246865"/>
                </a:lnTo>
                <a:lnTo>
                  <a:pt x="163824" y="243202"/>
                </a:lnTo>
                <a:lnTo>
                  <a:pt x="163396" y="243202"/>
                </a:lnTo>
                <a:lnTo>
                  <a:pt x="162331" y="242985"/>
                </a:lnTo>
                <a:lnTo>
                  <a:pt x="162576" y="242985"/>
                </a:lnTo>
                <a:lnTo>
                  <a:pt x="139898" y="236985"/>
                </a:lnTo>
                <a:lnTo>
                  <a:pt x="139475" y="236985"/>
                </a:lnTo>
                <a:lnTo>
                  <a:pt x="138117" y="236514"/>
                </a:lnTo>
                <a:lnTo>
                  <a:pt x="138390" y="236514"/>
                </a:lnTo>
                <a:lnTo>
                  <a:pt x="118531" y="227890"/>
                </a:lnTo>
                <a:lnTo>
                  <a:pt x="118106" y="227890"/>
                </a:lnTo>
                <a:lnTo>
                  <a:pt x="116533" y="227022"/>
                </a:lnTo>
                <a:lnTo>
                  <a:pt x="116834" y="227022"/>
                </a:lnTo>
                <a:lnTo>
                  <a:pt x="99770" y="215385"/>
                </a:lnTo>
                <a:lnTo>
                  <a:pt x="99405" y="215385"/>
                </a:lnTo>
                <a:lnTo>
                  <a:pt x="97895" y="214106"/>
                </a:lnTo>
                <a:lnTo>
                  <a:pt x="98179" y="214106"/>
                </a:lnTo>
                <a:lnTo>
                  <a:pt x="83445" y="198733"/>
                </a:lnTo>
                <a:lnTo>
                  <a:pt x="83238" y="198733"/>
                </a:lnTo>
                <a:lnTo>
                  <a:pt x="82184" y="197417"/>
                </a:lnTo>
                <a:lnTo>
                  <a:pt x="82363" y="197417"/>
                </a:lnTo>
                <a:lnTo>
                  <a:pt x="69490" y="178066"/>
                </a:lnTo>
                <a:lnTo>
                  <a:pt x="68746" y="176947"/>
                </a:lnTo>
                <a:lnTo>
                  <a:pt x="57655" y="153878"/>
                </a:lnTo>
                <a:lnTo>
                  <a:pt x="57232" y="153005"/>
                </a:lnTo>
                <a:lnTo>
                  <a:pt x="47636" y="126732"/>
                </a:lnTo>
                <a:lnTo>
                  <a:pt x="38979" y="96760"/>
                </a:lnTo>
                <a:lnTo>
                  <a:pt x="31618" y="65598"/>
                </a:lnTo>
                <a:lnTo>
                  <a:pt x="18690" y="0"/>
                </a:lnTo>
                <a:close/>
              </a:path>
              <a:path extrusionOk="0" h="296544" w="309245">
                <a:moveTo>
                  <a:pt x="245230" y="248301"/>
                </a:moveTo>
                <a:lnTo>
                  <a:pt x="232339" y="248448"/>
                </a:lnTo>
                <a:lnTo>
                  <a:pt x="232934" y="267493"/>
                </a:lnTo>
                <a:lnTo>
                  <a:pt x="245447" y="267350"/>
                </a:lnTo>
                <a:lnTo>
                  <a:pt x="245230" y="248301"/>
                </a:lnTo>
                <a:close/>
              </a:path>
              <a:path extrusionOk="0" h="296544" w="309245">
                <a:moveTo>
                  <a:pt x="217215" y="248620"/>
                </a:moveTo>
                <a:lnTo>
                  <a:pt x="216871" y="248624"/>
                </a:lnTo>
                <a:lnTo>
                  <a:pt x="217567" y="248641"/>
                </a:lnTo>
                <a:lnTo>
                  <a:pt x="217215" y="248620"/>
                </a:lnTo>
                <a:close/>
              </a:path>
              <a:path extrusionOk="0" h="296544" w="309245">
                <a:moveTo>
                  <a:pt x="232339" y="248448"/>
                </a:moveTo>
                <a:lnTo>
                  <a:pt x="217215" y="248620"/>
                </a:lnTo>
                <a:lnTo>
                  <a:pt x="217567" y="248641"/>
                </a:lnTo>
                <a:lnTo>
                  <a:pt x="232345" y="248641"/>
                </a:lnTo>
                <a:lnTo>
                  <a:pt x="232339" y="248448"/>
                </a:lnTo>
                <a:close/>
              </a:path>
              <a:path extrusionOk="0" h="296544" w="309245">
                <a:moveTo>
                  <a:pt x="231454" y="220140"/>
                </a:moveTo>
                <a:lnTo>
                  <a:pt x="232339" y="248448"/>
                </a:lnTo>
                <a:lnTo>
                  <a:pt x="245230" y="248301"/>
                </a:lnTo>
                <a:lnTo>
                  <a:pt x="292469" y="248301"/>
                </a:lnTo>
                <a:lnTo>
                  <a:pt x="231454" y="220140"/>
                </a:lnTo>
                <a:close/>
              </a:path>
              <a:path extrusionOk="0" h="296544" w="309245">
                <a:moveTo>
                  <a:pt x="188777" y="246865"/>
                </a:moveTo>
                <a:lnTo>
                  <a:pt x="189561" y="246945"/>
                </a:lnTo>
                <a:lnTo>
                  <a:pt x="189183" y="246890"/>
                </a:lnTo>
                <a:lnTo>
                  <a:pt x="188777" y="246865"/>
                </a:lnTo>
                <a:close/>
              </a:path>
              <a:path extrusionOk="0" h="296544" w="309245">
                <a:moveTo>
                  <a:pt x="189183" y="246890"/>
                </a:moveTo>
                <a:lnTo>
                  <a:pt x="189561" y="246945"/>
                </a:lnTo>
                <a:lnTo>
                  <a:pt x="190074" y="246945"/>
                </a:lnTo>
                <a:lnTo>
                  <a:pt x="189183" y="246890"/>
                </a:lnTo>
                <a:close/>
              </a:path>
              <a:path extrusionOk="0" h="296544" w="309245">
                <a:moveTo>
                  <a:pt x="189011" y="246865"/>
                </a:moveTo>
                <a:lnTo>
                  <a:pt x="188777" y="246865"/>
                </a:lnTo>
                <a:lnTo>
                  <a:pt x="189183" y="246890"/>
                </a:lnTo>
                <a:lnTo>
                  <a:pt x="189011" y="246865"/>
                </a:lnTo>
                <a:close/>
              </a:path>
              <a:path extrusionOk="0" h="296544" w="309245">
                <a:moveTo>
                  <a:pt x="162331" y="242985"/>
                </a:moveTo>
                <a:lnTo>
                  <a:pt x="163396" y="243202"/>
                </a:lnTo>
                <a:lnTo>
                  <a:pt x="162874" y="243064"/>
                </a:lnTo>
                <a:lnTo>
                  <a:pt x="162331" y="242985"/>
                </a:lnTo>
                <a:close/>
              </a:path>
              <a:path extrusionOk="0" h="296544" w="309245">
                <a:moveTo>
                  <a:pt x="162874" y="243064"/>
                </a:moveTo>
                <a:lnTo>
                  <a:pt x="163396" y="243202"/>
                </a:lnTo>
                <a:lnTo>
                  <a:pt x="163824" y="243202"/>
                </a:lnTo>
                <a:lnTo>
                  <a:pt x="162874" y="243064"/>
                </a:lnTo>
                <a:close/>
              </a:path>
              <a:path extrusionOk="0" h="296544" w="309245">
                <a:moveTo>
                  <a:pt x="162576" y="242985"/>
                </a:moveTo>
                <a:lnTo>
                  <a:pt x="162331" y="242985"/>
                </a:lnTo>
                <a:lnTo>
                  <a:pt x="162874" y="243064"/>
                </a:lnTo>
                <a:lnTo>
                  <a:pt x="162576" y="242985"/>
                </a:lnTo>
                <a:close/>
              </a:path>
              <a:path extrusionOk="0" h="296544" w="309245">
                <a:moveTo>
                  <a:pt x="138117" y="236514"/>
                </a:moveTo>
                <a:lnTo>
                  <a:pt x="139475" y="236985"/>
                </a:lnTo>
                <a:lnTo>
                  <a:pt x="138815" y="236699"/>
                </a:lnTo>
                <a:lnTo>
                  <a:pt x="138117" y="236514"/>
                </a:lnTo>
                <a:close/>
              </a:path>
              <a:path extrusionOk="0" h="296544" w="309245">
                <a:moveTo>
                  <a:pt x="138815" y="236699"/>
                </a:moveTo>
                <a:lnTo>
                  <a:pt x="139475" y="236985"/>
                </a:lnTo>
                <a:lnTo>
                  <a:pt x="139898" y="236985"/>
                </a:lnTo>
                <a:lnTo>
                  <a:pt x="138815" y="236699"/>
                </a:lnTo>
                <a:close/>
              </a:path>
              <a:path extrusionOk="0" h="296544" w="309245">
                <a:moveTo>
                  <a:pt x="138390" y="236514"/>
                </a:moveTo>
                <a:lnTo>
                  <a:pt x="138117" y="236514"/>
                </a:lnTo>
                <a:lnTo>
                  <a:pt x="138815" y="236699"/>
                </a:lnTo>
                <a:lnTo>
                  <a:pt x="138390" y="236514"/>
                </a:lnTo>
                <a:close/>
              </a:path>
              <a:path extrusionOk="0" h="296544" w="309245">
                <a:moveTo>
                  <a:pt x="116533" y="227022"/>
                </a:moveTo>
                <a:lnTo>
                  <a:pt x="118106" y="227890"/>
                </a:lnTo>
                <a:lnTo>
                  <a:pt x="117360" y="227381"/>
                </a:lnTo>
                <a:lnTo>
                  <a:pt x="116533" y="227022"/>
                </a:lnTo>
                <a:close/>
              </a:path>
              <a:path extrusionOk="0" h="296544" w="309245">
                <a:moveTo>
                  <a:pt x="117360" y="227381"/>
                </a:moveTo>
                <a:lnTo>
                  <a:pt x="118106" y="227890"/>
                </a:lnTo>
                <a:lnTo>
                  <a:pt x="118531" y="227890"/>
                </a:lnTo>
                <a:lnTo>
                  <a:pt x="117360" y="227381"/>
                </a:lnTo>
                <a:close/>
              </a:path>
              <a:path extrusionOk="0" h="296544" w="309245">
                <a:moveTo>
                  <a:pt x="116834" y="227022"/>
                </a:moveTo>
                <a:lnTo>
                  <a:pt x="116533" y="227022"/>
                </a:lnTo>
                <a:lnTo>
                  <a:pt x="117360" y="227381"/>
                </a:lnTo>
                <a:lnTo>
                  <a:pt x="116834" y="227022"/>
                </a:lnTo>
                <a:close/>
              </a:path>
              <a:path extrusionOk="0" h="296544" w="309245">
                <a:moveTo>
                  <a:pt x="97895" y="214106"/>
                </a:moveTo>
                <a:lnTo>
                  <a:pt x="99405" y="215385"/>
                </a:lnTo>
                <a:lnTo>
                  <a:pt x="98716" y="214666"/>
                </a:lnTo>
                <a:lnTo>
                  <a:pt x="97895" y="214106"/>
                </a:lnTo>
                <a:close/>
              </a:path>
              <a:path extrusionOk="0" h="296544" w="309245">
                <a:moveTo>
                  <a:pt x="98716" y="214666"/>
                </a:moveTo>
                <a:lnTo>
                  <a:pt x="99405" y="215385"/>
                </a:lnTo>
                <a:lnTo>
                  <a:pt x="99770" y="215385"/>
                </a:lnTo>
                <a:lnTo>
                  <a:pt x="98716" y="214666"/>
                </a:lnTo>
                <a:close/>
              </a:path>
              <a:path extrusionOk="0" h="296544" w="309245">
                <a:moveTo>
                  <a:pt x="98179" y="214106"/>
                </a:moveTo>
                <a:lnTo>
                  <a:pt x="97895" y="214106"/>
                </a:lnTo>
                <a:lnTo>
                  <a:pt x="98716" y="214666"/>
                </a:lnTo>
                <a:lnTo>
                  <a:pt x="98179" y="214106"/>
                </a:lnTo>
                <a:close/>
              </a:path>
              <a:path extrusionOk="0" h="296544" w="309245">
                <a:moveTo>
                  <a:pt x="82184" y="197417"/>
                </a:moveTo>
                <a:lnTo>
                  <a:pt x="83238" y="198733"/>
                </a:lnTo>
                <a:lnTo>
                  <a:pt x="82768" y="198027"/>
                </a:lnTo>
                <a:lnTo>
                  <a:pt x="82184" y="197417"/>
                </a:lnTo>
                <a:close/>
              </a:path>
              <a:path extrusionOk="0" h="296544" w="309245">
                <a:moveTo>
                  <a:pt x="82768" y="198027"/>
                </a:moveTo>
                <a:lnTo>
                  <a:pt x="83238" y="198733"/>
                </a:lnTo>
                <a:lnTo>
                  <a:pt x="83445" y="198733"/>
                </a:lnTo>
                <a:lnTo>
                  <a:pt x="82768" y="198027"/>
                </a:lnTo>
                <a:close/>
              </a:path>
              <a:path extrusionOk="0" h="296544" w="309245">
                <a:moveTo>
                  <a:pt x="82363" y="197417"/>
                </a:moveTo>
                <a:lnTo>
                  <a:pt x="82184" y="197417"/>
                </a:lnTo>
                <a:lnTo>
                  <a:pt x="82768" y="198027"/>
                </a:lnTo>
                <a:lnTo>
                  <a:pt x="82363" y="197417"/>
                </a:lnTo>
                <a:close/>
              </a:path>
              <a:path extrusionOk="0" h="296544" w="309245">
                <a:moveTo>
                  <a:pt x="68746" y="176947"/>
                </a:moveTo>
                <a:lnTo>
                  <a:pt x="69385" y="178066"/>
                </a:lnTo>
                <a:lnTo>
                  <a:pt x="69101" y="177481"/>
                </a:lnTo>
                <a:lnTo>
                  <a:pt x="68746" y="176947"/>
                </a:lnTo>
                <a:close/>
              </a:path>
              <a:path extrusionOk="0" h="296544" w="309245">
                <a:moveTo>
                  <a:pt x="69101" y="177481"/>
                </a:moveTo>
                <a:lnTo>
                  <a:pt x="69385" y="178066"/>
                </a:lnTo>
                <a:lnTo>
                  <a:pt x="69101" y="177481"/>
                </a:lnTo>
                <a:close/>
              </a:path>
              <a:path extrusionOk="0" h="296544" w="309245">
                <a:moveTo>
                  <a:pt x="68842" y="176947"/>
                </a:moveTo>
                <a:lnTo>
                  <a:pt x="69101" y="177481"/>
                </a:lnTo>
                <a:lnTo>
                  <a:pt x="68842" y="176947"/>
                </a:lnTo>
                <a:close/>
              </a:path>
              <a:path extrusionOk="0" h="296544" w="309245">
                <a:moveTo>
                  <a:pt x="57232" y="153005"/>
                </a:moveTo>
                <a:lnTo>
                  <a:pt x="57603" y="153878"/>
                </a:lnTo>
                <a:lnTo>
                  <a:pt x="57440" y="153434"/>
                </a:lnTo>
                <a:lnTo>
                  <a:pt x="57232" y="153005"/>
                </a:lnTo>
                <a:close/>
              </a:path>
              <a:path extrusionOk="0" h="296544" w="309245">
                <a:moveTo>
                  <a:pt x="57440" y="153434"/>
                </a:moveTo>
                <a:lnTo>
                  <a:pt x="57603" y="153878"/>
                </a:lnTo>
                <a:lnTo>
                  <a:pt x="57440" y="153434"/>
                </a:lnTo>
                <a:close/>
              </a:path>
              <a:path extrusionOk="0" h="296544" w="309245">
                <a:moveTo>
                  <a:pt x="57283" y="153005"/>
                </a:moveTo>
                <a:lnTo>
                  <a:pt x="57440" y="153434"/>
                </a:lnTo>
                <a:lnTo>
                  <a:pt x="57283" y="153005"/>
                </a:lnTo>
                <a:close/>
              </a:path>
              <a:path extrusionOk="0" h="296544" w="309245">
                <a:moveTo>
                  <a:pt x="47519" y="126413"/>
                </a:moveTo>
                <a:lnTo>
                  <a:pt x="47611" y="126732"/>
                </a:lnTo>
                <a:lnTo>
                  <a:pt x="47519" y="126413"/>
                </a:lnTo>
                <a:close/>
              </a:path>
              <a:path extrusionOk="0" h="296544" w="309245">
                <a:moveTo>
                  <a:pt x="47425" y="126089"/>
                </a:moveTo>
                <a:lnTo>
                  <a:pt x="47519" y="126413"/>
                </a:lnTo>
                <a:lnTo>
                  <a:pt x="47425" y="126089"/>
                </a:lnTo>
                <a:close/>
              </a:path>
              <a:path extrusionOk="0" h="296544" w="309245">
                <a:moveTo>
                  <a:pt x="39028" y="96968"/>
                </a:moveTo>
                <a:lnTo>
                  <a:pt x="39085" y="97208"/>
                </a:lnTo>
                <a:lnTo>
                  <a:pt x="39028" y="96968"/>
                </a:lnTo>
                <a:close/>
              </a:path>
              <a:path extrusionOk="0" h="296544" w="309245">
                <a:moveTo>
                  <a:pt x="38979" y="96760"/>
                </a:moveTo>
                <a:lnTo>
                  <a:pt x="39028" y="96968"/>
                </a:lnTo>
                <a:lnTo>
                  <a:pt x="38979" y="96760"/>
                </a:lnTo>
                <a:close/>
              </a:path>
              <a:path extrusionOk="0" h="296544" w="309245">
                <a:moveTo>
                  <a:pt x="31655" y="65785"/>
                </a:moveTo>
                <a:lnTo>
                  <a:pt x="31687" y="65947"/>
                </a:lnTo>
                <a:lnTo>
                  <a:pt x="31655" y="65785"/>
                </a:lnTo>
                <a:close/>
              </a:path>
              <a:path extrusionOk="0" h="296544" w="309245">
                <a:moveTo>
                  <a:pt x="31618" y="65598"/>
                </a:moveTo>
                <a:lnTo>
                  <a:pt x="31655" y="65785"/>
                </a:lnTo>
                <a:lnTo>
                  <a:pt x="31618" y="65598"/>
                </a:lnTo>
                <a:close/>
              </a:path>
            </a:pathLst>
          </a:custGeom>
          <a:solidFill>
            <a:srgbClr val="7F7F7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7" name="Google Shape;4207;p146"/>
          <p:cNvSpPr/>
          <p:nvPr/>
        </p:nvSpPr>
        <p:spPr>
          <a:xfrm>
            <a:off x="8340089" y="3537587"/>
            <a:ext cx="1280795" cy="106045"/>
          </a:xfrm>
          <a:custGeom>
            <a:rect b="b" l="l" r="r" t="t"/>
            <a:pathLst>
              <a:path extrusionOk="0" h="106045" w="1280795">
                <a:moveTo>
                  <a:pt x="1280567" y="0"/>
                </a:moveTo>
                <a:lnTo>
                  <a:pt x="1274673" y="20606"/>
                </a:lnTo>
                <a:lnTo>
                  <a:pt x="1258601" y="37434"/>
                </a:lnTo>
                <a:lnTo>
                  <a:pt x="1234762" y="48779"/>
                </a:lnTo>
                <a:lnTo>
                  <a:pt x="1205570" y="52939"/>
                </a:lnTo>
                <a:lnTo>
                  <a:pt x="929672" y="52939"/>
                </a:lnTo>
                <a:lnTo>
                  <a:pt x="900480" y="57099"/>
                </a:lnTo>
                <a:lnTo>
                  <a:pt x="876642" y="68445"/>
                </a:lnTo>
                <a:lnTo>
                  <a:pt x="860569" y="85272"/>
                </a:lnTo>
                <a:lnTo>
                  <a:pt x="854676" y="105879"/>
                </a:lnTo>
                <a:lnTo>
                  <a:pt x="848782" y="85272"/>
                </a:lnTo>
                <a:lnTo>
                  <a:pt x="832710" y="68445"/>
                </a:lnTo>
                <a:lnTo>
                  <a:pt x="808871" y="57099"/>
                </a:lnTo>
                <a:lnTo>
                  <a:pt x="779679" y="52939"/>
                </a:lnTo>
                <a:lnTo>
                  <a:pt x="74997" y="52939"/>
                </a:lnTo>
                <a:lnTo>
                  <a:pt x="45804" y="48779"/>
                </a:lnTo>
                <a:lnTo>
                  <a:pt x="21966" y="37434"/>
                </a:lnTo>
                <a:lnTo>
                  <a:pt x="5893" y="20606"/>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8" name="Google Shape;4208;p146"/>
          <p:cNvSpPr/>
          <p:nvPr/>
        </p:nvSpPr>
        <p:spPr>
          <a:xfrm>
            <a:off x="9014897" y="4534083"/>
            <a:ext cx="1021080" cy="105410"/>
          </a:xfrm>
          <a:custGeom>
            <a:rect b="b" l="l" r="r" t="t"/>
            <a:pathLst>
              <a:path extrusionOk="0" h="105410" w="1021079">
                <a:moveTo>
                  <a:pt x="0" y="105200"/>
                </a:moveTo>
                <a:lnTo>
                  <a:pt x="5855" y="84725"/>
                </a:lnTo>
                <a:lnTo>
                  <a:pt x="21825" y="68006"/>
                </a:lnTo>
                <a:lnTo>
                  <a:pt x="45510" y="56733"/>
                </a:lnTo>
                <a:lnTo>
                  <a:pt x="74515" y="52600"/>
                </a:lnTo>
                <a:lnTo>
                  <a:pt x="276614" y="52600"/>
                </a:lnTo>
                <a:lnTo>
                  <a:pt x="305619" y="48466"/>
                </a:lnTo>
                <a:lnTo>
                  <a:pt x="329305" y="37193"/>
                </a:lnTo>
                <a:lnTo>
                  <a:pt x="345274" y="20474"/>
                </a:lnTo>
                <a:lnTo>
                  <a:pt x="351130" y="0"/>
                </a:lnTo>
                <a:lnTo>
                  <a:pt x="356985" y="20474"/>
                </a:lnTo>
                <a:lnTo>
                  <a:pt x="372955" y="37193"/>
                </a:lnTo>
                <a:lnTo>
                  <a:pt x="396640" y="48466"/>
                </a:lnTo>
                <a:lnTo>
                  <a:pt x="425645" y="52600"/>
                </a:lnTo>
                <a:lnTo>
                  <a:pt x="946567" y="52600"/>
                </a:lnTo>
                <a:lnTo>
                  <a:pt x="975572" y="56733"/>
                </a:lnTo>
                <a:lnTo>
                  <a:pt x="999257" y="68006"/>
                </a:lnTo>
                <a:lnTo>
                  <a:pt x="1015227" y="84725"/>
                </a:lnTo>
                <a:lnTo>
                  <a:pt x="1021083" y="10520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209" name="Google Shape;4209;p146"/>
          <p:cNvGrpSpPr/>
          <p:nvPr/>
        </p:nvGrpSpPr>
        <p:grpSpPr>
          <a:xfrm>
            <a:off x="11458578" y="174170"/>
            <a:ext cx="548640" cy="548640"/>
            <a:chOff x="11458578" y="174170"/>
            <a:chExt cx="548640" cy="548640"/>
          </a:xfrm>
        </p:grpSpPr>
        <p:sp>
          <p:nvSpPr>
            <p:cNvPr id="4210" name="Google Shape;4210;p146"/>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1" name="Google Shape;4211;p146"/>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212" name="Google Shape;4212;p146"/>
            <p:cNvPicPr preferRelativeResize="0"/>
            <p:nvPr/>
          </p:nvPicPr>
          <p:blipFill rotWithShape="1">
            <a:blip r:embed="rId9">
              <a:alphaModFix/>
            </a:blip>
            <a:srcRect b="0" l="0" r="0" t="0"/>
            <a:stretch/>
          </p:blipFill>
          <p:spPr>
            <a:xfrm>
              <a:off x="11536680" y="252984"/>
              <a:ext cx="387096" cy="387096"/>
            </a:xfrm>
            <a:prstGeom prst="rect">
              <a:avLst/>
            </a:prstGeom>
            <a:noFill/>
            <a:ln>
              <a:noFill/>
            </a:ln>
          </p:spPr>
        </p:pic>
      </p:gr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6" name="Shape 4216"/>
        <p:cNvGrpSpPr/>
        <p:nvPr/>
      </p:nvGrpSpPr>
      <p:grpSpPr>
        <a:xfrm>
          <a:off x="0" y="0"/>
          <a:ext cx="0" cy="0"/>
          <a:chOff x="0" y="0"/>
          <a:chExt cx="0" cy="0"/>
        </a:xfrm>
      </p:grpSpPr>
      <p:sp>
        <p:nvSpPr>
          <p:cNvPr id="4217" name="Google Shape;4217;p147"/>
          <p:cNvSpPr txBox="1"/>
          <p:nvPr>
            <p:ph type="title"/>
          </p:nvPr>
        </p:nvSpPr>
        <p:spPr>
          <a:xfrm>
            <a:off x="3197225" y="242315"/>
            <a:ext cx="579691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ASSIGNMENT</a:t>
            </a:r>
            <a:r>
              <a:rPr lang="en-US"/>
              <a:t>: TIME INTELLIGENCE</a:t>
            </a:r>
            <a:endParaRPr/>
          </a:p>
        </p:txBody>
      </p:sp>
      <p:pic>
        <p:nvPicPr>
          <p:cNvPr id="4218" name="Google Shape;4218;p147"/>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4219" name="Google Shape;4219;p147"/>
          <p:cNvGrpSpPr/>
          <p:nvPr/>
        </p:nvGrpSpPr>
        <p:grpSpPr>
          <a:xfrm>
            <a:off x="423672" y="1511807"/>
            <a:ext cx="5565648" cy="5148072"/>
            <a:chOff x="423672" y="1511807"/>
            <a:chExt cx="5565648" cy="5148072"/>
          </a:xfrm>
        </p:grpSpPr>
        <p:pic>
          <p:nvPicPr>
            <p:cNvPr id="4220" name="Google Shape;4220;p147"/>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4221" name="Google Shape;4221;p147"/>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222" name="Google Shape;4222;p147"/>
            <p:cNvPicPr preferRelativeResize="0"/>
            <p:nvPr/>
          </p:nvPicPr>
          <p:blipFill rotWithShape="1">
            <a:blip r:embed="rId5">
              <a:alphaModFix/>
            </a:blip>
            <a:srcRect b="0" l="0" r="0" t="0"/>
            <a:stretch/>
          </p:blipFill>
          <p:spPr>
            <a:xfrm>
              <a:off x="3913631" y="6141719"/>
              <a:ext cx="1822704" cy="350520"/>
            </a:xfrm>
            <a:prstGeom prst="rect">
              <a:avLst/>
            </a:prstGeom>
            <a:noFill/>
            <a:ln>
              <a:noFill/>
            </a:ln>
          </p:spPr>
        </p:pic>
      </p:grpSp>
      <p:sp>
        <p:nvSpPr>
          <p:cNvPr id="4223" name="Google Shape;4223;p147"/>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just">
              <a:lnSpc>
                <a:spcPct val="100000"/>
              </a:lnSpc>
              <a:spcBef>
                <a:spcPts val="0"/>
              </a:spcBef>
              <a:spcAft>
                <a:spcPts val="0"/>
              </a:spcAft>
              <a:buNone/>
            </a:pPr>
            <a:r>
              <a:rPr lang="en-US" sz="1400">
                <a:solidFill>
                  <a:srgbClr val="404040"/>
                </a:solidFill>
                <a:latin typeface="Calibri"/>
                <a:ea typeface="Calibri"/>
                <a:cs typeface="Calibri"/>
                <a:sym typeface="Calibri"/>
              </a:rPr>
              <a:t>Hey there, need a big favor!</a:t>
            </a:r>
            <a:endParaRPr sz="1400">
              <a:solidFill>
                <a:schemeClr val="dk1"/>
              </a:solidFill>
              <a:latin typeface="Calibri"/>
              <a:ea typeface="Calibri"/>
              <a:cs typeface="Calibri"/>
              <a:sym typeface="Calibri"/>
            </a:endParaRPr>
          </a:p>
          <a:p>
            <a:pPr indent="0" lvl="0" marL="182245" marR="474980" rtl="0" algn="just">
              <a:lnSpc>
                <a:spcPct val="101400"/>
              </a:lnSpc>
              <a:spcBef>
                <a:spcPts val="1175"/>
              </a:spcBef>
              <a:spcAft>
                <a:spcPts val="0"/>
              </a:spcAft>
              <a:buNone/>
            </a:pPr>
            <a:r>
              <a:rPr lang="en-US" sz="1400">
                <a:solidFill>
                  <a:srgbClr val="36394D"/>
                </a:solidFill>
                <a:latin typeface="Calibri"/>
                <a:ea typeface="Calibri"/>
                <a:cs typeface="Calibri"/>
                <a:sym typeface="Calibri"/>
              </a:rPr>
              <a:t>The leadership team has been asking a lot of questions about  month-over-month and year-over-year comparisons, and I’ve  been pulling the numbers pretty manually.</a:t>
            </a:r>
            <a:endParaRPr sz="1400">
              <a:solidFill>
                <a:schemeClr val="dk1"/>
              </a:solidFill>
              <a:latin typeface="Calibri"/>
              <a:ea typeface="Calibri"/>
              <a:cs typeface="Calibri"/>
              <a:sym typeface="Calibri"/>
            </a:endParaRPr>
          </a:p>
          <a:p>
            <a:pPr indent="0" lvl="0" marL="182245" marR="527685" rtl="0" algn="just">
              <a:lnSpc>
                <a:spcPct val="101400"/>
              </a:lnSpc>
              <a:spcBef>
                <a:spcPts val="1105"/>
              </a:spcBef>
              <a:spcAft>
                <a:spcPts val="0"/>
              </a:spcAft>
              <a:buNone/>
            </a:pPr>
            <a:r>
              <a:rPr lang="en-US" sz="1400">
                <a:solidFill>
                  <a:srgbClr val="36394D"/>
                </a:solidFill>
                <a:latin typeface="Calibri"/>
                <a:ea typeface="Calibri"/>
                <a:cs typeface="Calibri"/>
                <a:sym typeface="Calibri"/>
              </a:rPr>
              <a:t>Could you please add the following list of measures, to make  these metrics easier to track and share with stakeholders?</a:t>
            </a:r>
            <a:endParaRPr sz="1400">
              <a:solidFill>
                <a:schemeClr val="dk1"/>
              </a:solidFill>
              <a:latin typeface="Calibri"/>
              <a:ea typeface="Calibri"/>
              <a:cs typeface="Calibri"/>
              <a:sym typeface="Calibri"/>
            </a:endParaRPr>
          </a:p>
        </p:txBody>
      </p:sp>
      <p:sp>
        <p:nvSpPr>
          <p:cNvPr id="4224" name="Google Shape;4224;p147"/>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5" name="Google Shape;4225;p147"/>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6" name="Google Shape;4226;p147"/>
          <p:cNvSpPr txBox="1"/>
          <p:nvPr/>
        </p:nvSpPr>
        <p:spPr>
          <a:xfrm>
            <a:off x="6690464" y="1455420"/>
            <a:ext cx="4526280" cy="3136900"/>
          </a:xfrm>
          <a:prstGeom prst="rect">
            <a:avLst/>
          </a:prstGeom>
          <a:noFill/>
          <a:ln>
            <a:noFill/>
          </a:ln>
        </p:spPr>
        <p:txBody>
          <a:bodyPr anchorCtr="0" anchor="t" bIns="0" lIns="0" spcFirstLastPara="1" rIns="0" wrap="square" tIns="12700">
            <a:spAutoFit/>
          </a:bodyPr>
          <a:lstStyle/>
          <a:p>
            <a:pPr indent="0" lvl="0" marL="57785" marR="0" rtl="0" algn="ctr">
              <a:lnSpc>
                <a:spcPct val="100000"/>
              </a:lnSpc>
              <a:spcBef>
                <a:spcPts val="0"/>
              </a:spcBef>
              <a:spcAft>
                <a:spcPts val="0"/>
              </a:spcAft>
              <a:buNone/>
            </a:pPr>
            <a:r>
              <a:rPr b="1" i="1" lang="en-US" sz="2000">
                <a:solidFill>
                  <a:srgbClr val="404040"/>
                </a:solidFill>
                <a:latin typeface="Calibri"/>
                <a:ea typeface="Calibri"/>
                <a:cs typeface="Calibri"/>
                <a:sym typeface="Calibri"/>
              </a:rPr>
              <a:t>Key Objectives</a:t>
            </a:r>
            <a:endParaRPr sz="2000">
              <a:solidFill>
                <a:schemeClr val="dk1"/>
              </a:solidFill>
              <a:latin typeface="Calibri"/>
              <a:ea typeface="Calibri"/>
              <a:cs typeface="Calibri"/>
              <a:sym typeface="Calibri"/>
            </a:endParaRPr>
          </a:p>
          <a:p>
            <a:pPr indent="0" lvl="0" marL="12700" marR="0" rtl="0" algn="l">
              <a:lnSpc>
                <a:spcPct val="100000"/>
              </a:lnSpc>
              <a:spcBef>
                <a:spcPts val="1480"/>
              </a:spcBef>
              <a:spcAft>
                <a:spcPts val="0"/>
              </a:spcAft>
              <a:buNone/>
            </a:pPr>
            <a:r>
              <a:rPr lang="en-US" sz="1600">
                <a:solidFill>
                  <a:schemeClr val="dk1"/>
                </a:solidFill>
                <a:latin typeface="Calibri"/>
                <a:ea typeface="Calibri"/>
                <a:cs typeface="Calibri"/>
                <a:sym typeface="Calibri"/>
              </a:rPr>
              <a:t>Add the following measures to the model:</a:t>
            </a:r>
            <a:endParaRPr sz="1600">
              <a:solidFill>
                <a:schemeClr val="dk1"/>
              </a:solidFill>
              <a:latin typeface="Calibri"/>
              <a:ea typeface="Calibri"/>
              <a:cs typeface="Calibri"/>
              <a:sym typeface="Calibri"/>
            </a:endParaRPr>
          </a:p>
          <a:p>
            <a:pPr indent="-457200" lvl="0" marL="469900" marR="0" rtl="0" algn="l">
              <a:lnSpc>
                <a:spcPct val="100000"/>
              </a:lnSpc>
              <a:spcBef>
                <a:spcPts val="1175"/>
              </a:spcBef>
              <a:spcAft>
                <a:spcPts val="0"/>
              </a:spcAft>
              <a:buClr>
                <a:schemeClr val="dk1"/>
              </a:buClr>
              <a:buSzPts val="1600"/>
              <a:buFont typeface="Calibri"/>
              <a:buAutoNum type="arabicPeriod"/>
            </a:pPr>
            <a:r>
              <a:rPr b="1" lang="en-US" sz="1600">
                <a:solidFill>
                  <a:schemeClr val="dk1"/>
                </a:solidFill>
                <a:latin typeface="Calibri"/>
                <a:ea typeface="Calibri"/>
                <a:cs typeface="Calibri"/>
                <a:sym typeface="Calibri"/>
              </a:rPr>
              <a:t>Previous Month Returns</a:t>
            </a:r>
            <a:endParaRPr sz="1600">
              <a:solidFill>
                <a:schemeClr val="dk1"/>
              </a:solidFill>
              <a:latin typeface="Calibri"/>
              <a:ea typeface="Calibri"/>
              <a:cs typeface="Calibri"/>
              <a:sym typeface="Calibri"/>
            </a:endParaRPr>
          </a:p>
          <a:p>
            <a:pPr indent="-457200" lvl="0" marL="469900" marR="0" rtl="0" algn="l">
              <a:lnSpc>
                <a:spcPct val="100000"/>
              </a:lnSpc>
              <a:spcBef>
                <a:spcPts val="1175"/>
              </a:spcBef>
              <a:spcAft>
                <a:spcPts val="0"/>
              </a:spcAft>
              <a:buClr>
                <a:schemeClr val="dk1"/>
              </a:buClr>
              <a:buSzPts val="1600"/>
              <a:buFont typeface="Calibri"/>
              <a:buAutoNum type="arabicPeriod"/>
            </a:pPr>
            <a:r>
              <a:rPr b="1" lang="en-US" sz="1600">
                <a:solidFill>
                  <a:schemeClr val="dk1"/>
                </a:solidFill>
                <a:latin typeface="Calibri"/>
                <a:ea typeface="Calibri"/>
                <a:cs typeface="Calibri"/>
                <a:sym typeface="Calibri"/>
              </a:rPr>
              <a:t>Previous Month Orders</a:t>
            </a:r>
            <a:endParaRPr sz="1600">
              <a:solidFill>
                <a:schemeClr val="dk1"/>
              </a:solidFill>
              <a:latin typeface="Calibri"/>
              <a:ea typeface="Calibri"/>
              <a:cs typeface="Calibri"/>
              <a:sym typeface="Calibri"/>
            </a:endParaRPr>
          </a:p>
          <a:p>
            <a:pPr indent="-457200" lvl="0" marL="469900" marR="0" rtl="0" algn="l">
              <a:lnSpc>
                <a:spcPct val="100000"/>
              </a:lnSpc>
              <a:spcBef>
                <a:spcPts val="1270"/>
              </a:spcBef>
              <a:spcAft>
                <a:spcPts val="0"/>
              </a:spcAft>
              <a:buClr>
                <a:schemeClr val="dk1"/>
              </a:buClr>
              <a:buSzPts val="1600"/>
              <a:buFont typeface="Calibri"/>
              <a:buAutoNum type="arabicPeriod"/>
            </a:pPr>
            <a:r>
              <a:rPr b="1" lang="en-US" sz="1600">
                <a:solidFill>
                  <a:schemeClr val="dk1"/>
                </a:solidFill>
                <a:latin typeface="Calibri"/>
                <a:ea typeface="Calibri"/>
                <a:cs typeface="Calibri"/>
                <a:sym typeface="Calibri"/>
              </a:rPr>
              <a:t>Previous Month Profit</a:t>
            </a:r>
            <a:endParaRPr sz="1600">
              <a:solidFill>
                <a:schemeClr val="dk1"/>
              </a:solidFill>
              <a:latin typeface="Calibri"/>
              <a:ea typeface="Calibri"/>
              <a:cs typeface="Calibri"/>
              <a:sym typeface="Calibri"/>
            </a:endParaRPr>
          </a:p>
          <a:p>
            <a:pPr indent="-457200" lvl="0" marL="469900" marR="0" rtl="0" algn="l">
              <a:lnSpc>
                <a:spcPct val="100000"/>
              </a:lnSpc>
              <a:spcBef>
                <a:spcPts val="1200"/>
              </a:spcBef>
              <a:spcAft>
                <a:spcPts val="0"/>
              </a:spcAft>
              <a:buClr>
                <a:schemeClr val="dk1"/>
              </a:buClr>
              <a:buSzPts val="1600"/>
              <a:buFont typeface="Calibri"/>
              <a:buAutoNum type="arabicPeriod"/>
            </a:pPr>
            <a:r>
              <a:rPr b="1" lang="en-US" sz="1600">
                <a:solidFill>
                  <a:schemeClr val="dk1"/>
                </a:solidFill>
                <a:latin typeface="Calibri"/>
                <a:ea typeface="Calibri"/>
                <a:cs typeface="Calibri"/>
                <a:sym typeface="Calibri"/>
              </a:rPr>
              <a:t>Order Target </a:t>
            </a:r>
            <a:r>
              <a:rPr lang="en-US" sz="1600">
                <a:solidFill>
                  <a:schemeClr val="dk1"/>
                </a:solidFill>
                <a:latin typeface="Calibri"/>
                <a:ea typeface="Calibri"/>
                <a:cs typeface="Calibri"/>
                <a:sym typeface="Calibri"/>
              </a:rPr>
              <a:t>(10% increase over previous month)</a:t>
            </a:r>
            <a:endParaRPr sz="1600">
              <a:solidFill>
                <a:schemeClr val="dk1"/>
              </a:solidFill>
              <a:latin typeface="Calibri"/>
              <a:ea typeface="Calibri"/>
              <a:cs typeface="Calibri"/>
              <a:sym typeface="Calibri"/>
            </a:endParaRPr>
          </a:p>
          <a:p>
            <a:pPr indent="-457200" lvl="0" marL="469900" marR="0" rtl="0" algn="l">
              <a:lnSpc>
                <a:spcPct val="100000"/>
              </a:lnSpc>
              <a:spcBef>
                <a:spcPts val="1180"/>
              </a:spcBef>
              <a:spcAft>
                <a:spcPts val="0"/>
              </a:spcAft>
              <a:buClr>
                <a:schemeClr val="dk1"/>
              </a:buClr>
              <a:buSzPts val="1600"/>
              <a:buFont typeface="Calibri"/>
              <a:buAutoNum type="arabicPeriod"/>
            </a:pPr>
            <a:r>
              <a:rPr b="1" lang="en-US" sz="1600">
                <a:solidFill>
                  <a:schemeClr val="dk1"/>
                </a:solidFill>
                <a:latin typeface="Calibri"/>
                <a:ea typeface="Calibri"/>
                <a:cs typeface="Calibri"/>
                <a:sym typeface="Calibri"/>
              </a:rPr>
              <a:t>Profit Target </a:t>
            </a:r>
            <a:r>
              <a:rPr lang="en-US" sz="1600">
                <a:solidFill>
                  <a:schemeClr val="dk1"/>
                </a:solidFill>
                <a:latin typeface="Calibri"/>
                <a:ea typeface="Calibri"/>
                <a:cs typeface="Calibri"/>
                <a:sym typeface="Calibri"/>
              </a:rPr>
              <a:t>(10% increase over previous month)</a:t>
            </a:r>
            <a:endParaRPr sz="1600">
              <a:solidFill>
                <a:schemeClr val="dk1"/>
              </a:solidFill>
              <a:latin typeface="Calibri"/>
              <a:ea typeface="Calibri"/>
              <a:cs typeface="Calibri"/>
              <a:sym typeface="Calibri"/>
            </a:endParaRPr>
          </a:p>
          <a:p>
            <a:pPr indent="-457200" lvl="0" marL="469900" marR="0" rtl="0" algn="l">
              <a:lnSpc>
                <a:spcPct val="100000"/>
              </a:lnSpc>
              <a:spcBef>
                <a:spcPts val="1175"/>
              </a:spcBef>
              <a:spcAft>
                <a:spcPts val="0"/>
              </a:spcAft>
              <a:buClr>
                <a:schemeClr val="dk1"/>
              </a:buClr>
              <a:buSzPts val="1600"/>
              <a:buFont typeface="Calibri"/>
              <a:buAutoNum type="arabicPeriod"/>
            </a:pPr>
            <a:r>
              <a:rPr b="1" lang="en-US" sz="1600">
                <a:solidFill>
                  <a:schemeClr val="dk1"/>
                </a:solidFill>
                <a:latin typeface="Calibri"/>
                <a:ea typeface="Calibri"/>
                <a:cs typeface="Calibri"/>
                <a:sym typeface="Calibri"/>
              </a:rPr>
              <a:t>90-day Rolling Profit</a:t>
            </a:r>
            <a:endParaRPr sz="1600">
              <a:solidFill>
                <a:schemeClr val="dk1"/>
              </a:solidFill>
              <a:latin typeface="Calibri"/>
              <a:ea typeface="Calibri"/>
              <a:cs typeface="Calibri"/>
              <a:sym typeface="Calibri"/>
            </a:endParaRPr>
          </a:p>
        </p:txBody>
      </p:sp>
      <p:grpSp>
        <p:nvGrpSpPr>
          <p:cNvPr id="4227" name="Google Shape;4227;p147"/>
          <p:cNvGrpSpPr/>
          <p:nvPr/>
        </p:nvGrpSpPr>
        <p:grpSpPr>
          <a:xfrm>
            <a:off x="841522" y="1783079"/>
            <a:ext cx="4864339" cy="1202960"/>
            <a:chOff x="841522" y="1783079"/>
            <a:chExt cx="4864339" cy="1202960"/>
          </a:xfrm>
        </p:grpSpPr>
        <p:sp>
          <p:nvSpPr>
            <p:cNvPr id="4228" name="Google Shape;4228;p147"/>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9" name="Google Shape;4229;p147"/>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230" name="Google Shape;4230;p147"/>
            <p:cNvPicPr preferRelativeResize="0"/>
            <p:nvPr/>
          </p:nvPicPr>
          <p:blipFill rotWithShape="1">
            <a:blip r:embed="rId6">
              <a:alphaModFix/>
            </a:blip>
            <a:srcRect b="0" l="0" r="0" t="0"/>
            <a:stretch/>
          </p:blipFill>
          <p:spPr>
            <a:xfrm>
              <a:off x="1755647" y="1783079"/>
              <a:ext cx="658368" cy="530351"/>
            </a:xfrm>
            <a:prstGeom prst="rect">
              <a:avLst/>
            </a:prstGeom>
            <a:noFill/>
            <a:ln>
              <a:noFill/>
            </a:ln>
          </p:spPr>
        </p:pic>
        <p:pic>
          <p:nvPicPr>
            <p:cNvPr id="4231" name="Google Shape;4231;p147"/>
            <p:cNvPicPr preferRelativeResize="0"/>
            <p:nvPr/>
          </p:nvPicPr>
          <p:blipFill rotWithShape="1">
            <a:blip r:embed="rId7">
              <a:alphaModFix/>
            </a:blip>
            <a:srcRect b="0" l="0" r="0" t="0"/>
            <a:stretch/>
          </p:blipFill>
          <p:spPr>
            <a:xfrm>
              <a:off x="841522" y="1836590"/>
              <a:ext cx="795134" cy="1033272"/>
            </a:xfrm>
            <a:prstGeom prst="rect">
              <a:avLst/>
            </a:prstGeom>
            <a:noFill/>
            <a:ln>
              <a:noFill/>
            </a:ln>
          </p:spPr>
        </p:pic>
      </p:grpSp>
      <p:grpSp>
        <p:nvGrpSpPr>
          <p:cNvPr id="4232" name="Google Shape;4232;p147"/>
          <p:cNvGrpSpPr/>
          <p:nvPr/>
        </p:nvGrpSpPr>
        <p:grpSpPr>
          <a:xfrm>
            <a:off x="11458578" y="174170"/>
            <a:ext cx="548640" cy="548640"/>
            <a:chOff x="11458578" y="174170"/>
            <a:chExt cx="548640" cy="548640"/>
          </a:xfrm>
        </p:grpSpPr>
        <p:sp>
          <p:nvSpPr>
            <p:cNvPr id="4233" name="Google Shape;4233;p147"/>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4" name="Google Shape;4234;p147"/>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235" name="Google Shape;4235;p147"/>
            <p:cNvPicPr preferRelativeResize="0"/>
            <p:nvPr/>
          </p:nvPicPr>
          <p:blipFill rotWithShape="1">
            <a:blip r:embed="rId8">
              <a:alphaModFix/>
            </a:blip>
            <a:srcRect b="0" l="0" r="0" t="0"/>
            <a:stretch/>
          </p:blipFill>
          <p:spPr>
            <a:xfrm>
              <a:off x="11536680" y="252984"/>
              <a:ext cx="387096" cy="387096"/>
            </a:xfrm>
            <a:prstGeom prst="rect">
              <a:avLst/>
            </a:prstGeom>
            <a:noFill/>
            <a:ln>
              <a:noFill/>
            </a:ln>
          </p:spPr>
        </p:pic>
      </p:grpSp>
      <p:sp>
        <p:nvSpPr>
          <p:cNvPr id="4236" name="Google Shape;4236;p147"/>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Dianne A. Xu </a:t>
            </a:r>
            <a:r>
              <a:rPr i="1" lang="en-US" sz="1400">
                <a:solidFill>
                  <a:srgbClr val="404040"/>
                </a:solidFill>
                <a:latin typeface="Calibri"/>
                <a:ea typeface="Calibri"/>
                <a:cs typeface="Calibri"/>
                <a:sym typeface="Calibri"/>
              </a:rPr>
              <a:t>(Senior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Time Intelligence Measures</a:t>
            </a:r>
            <a:endParaRPr sz="1400">
              <a:solidFill>
                <a:schemeClr val="dk1"/>
              </a:solidFill>
              <a:latin typeface="Calibri"/>
              <a:ea typeface="Calibri"/>
              <a:cs typeface="Calibri"/>
              <a:sym typeface="Calibri"/>
            </a:endParaRPr>
          </a:p>
        </p:txBody>
      </p:sp>
      <p:sp>
        <p:nvSpPr>
          <p:cNvPr id="4237" name="Google Shape;4237;p147"/>
          <p:cNvSpPr txBox="1"/>
          <p:nvPr/>
        </p:nvSpPr>
        <p:spPr>
          <a:xfrm>
            <a:off x="860852" y="5045328"/>
            <a:ext cx="814705" cy="611505"/>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US" sz="1400">
                <a:solidFill>
                  <a:srgbClr val="36394D"/>
                </a:solidFill>
                <a:latin typeface="Calibri"/>
                <a:ea typeface="Calibri"/>
                <a:cs typeface="Calibri"/>
                <a:sym typeface="Calibri"/>
              </a:rPr>
              <a:t>Thank you!</a:t>
            </a:r>
            <a:endParaRPr sz="1400">
              <a:solidFill>
                <a:schemeClr val="dk1"/>
              </a:solidFill>
              <a:latin typeface="Calibri"/>
              <a:ea typeface="Calibri"/>
              <a:cs typeface="Calibri"/>
              <a:sym typeface="Calibri"/>
            </a:endParaRPr>
          </a:p>
          <a:p>
            <a:pPr indent="0" lvl="0" marL="12700" marR="0" rtl="0" algn="l">
              <a:lnSpc>
                <a:spcPct val="100000"/>
              </a:lnSpc>
              <a:spcBef>
                <a:spcPts val="1225"/>
              </a:spcBef>
              <a:spcAft>
                <a:spcPts val="0"/>
              </a:spcAft>
              <a:buNone/>
            </a:pPr>
            <a:r>
              <a:rPr lang="en-US" sz="1400">
                <a:solidFill>
                  <a:srgbClr val="36394D"/>
                </a:solidFill>
                <a:latin typeface="Calibri"/>
                <a:ea typeface="Calibri"/>
                <a:cs typeface="Calibri"/>
                <a:sym typeface="Calibri"/>
              </a:rPr>
              <a:t>-Dianne</a:t>
            </a:r>
            <a:endParaRPr sz="1400">
              <a:solidFill>
                <a:schemeClr val="dk1"/>
              </a:solidFill>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1" name="Shape 4241"/>
        <p:cNvGrpSpPr/>
        <p:nvPr/>
      </p:nvGrpSpPr>
      <p:grpSpPr>
        <a:xfrm>
          <a:off x="0" y="0"/>
          <a:ext cx="0" cy="0"/>
          <a:chOff x="0" y="0"/>
          <a:chExt cx="0" cy="0"/>
        </a:xfrm>
      </p:grpSpPr>
      <p:sp>
        <p:nvSpPr>
          <p:cNvPr id="4242" name="Google Shape;4242;p148"/>
          <p:cNvSpPr txBox="1"/>
          <p:nvPr>
            <p:ph type="title"/>
          </p:nvPr>
        </p:nvSpPr>
        <p:spPr>
          <a:xfrm>
            <a:off x="3468878" y="242315"/>
            <a:ext cx="525335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SOLUTION</a:t>
            </a:r>
            <a:r>
              <a:rPr lang="en-US"/>
              <a:t>: TIME INTELLIGENCE</a:t>
            </a:r>
            <a:endParaRPr/>
          </a:p>
        </p:txBody>
      </p:sp>
      <p:pic>
        <p:nvPicPr>
          <p:cNvPr id="4243" name="Google Shape;4243;p148"/>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4244" name="Google Shape;4244;p148"/>
          <p:cNvGrpSpPr/>
          <p:nvPr/>
        </p:nvGrpSpPr>
        <p:grpSpPr>
          <a:xfrm>
            <a:off x="423672" y="1511807"/>
            <a:ext cx="5565648" cy="5148072"/>
            <a:chOff x="423672" y="1511807"/>
            <a:chExt cx="5565648" cy="5148072"/>
          </a:xfrm>
        </p:grpSpPr>
        <p:pic>
          <p:nvPicPr>
            <p:cNvPr id="4245" name="Google Shape;4245;p148"/>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4246" name="Google Shape;4246;p148"/>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247" name="Google Shape;4247;p148"/>
            <p:cNvPicPr preferRelativeResize="0"/>
            <p:nvPr/>
          </p:nvPicPr>
          <p:blipFill rotWithShape="1">
            <a:blip r:embed="rId5">
              <a:alphaModFix/>
            </a:blip>
            <a:srcRect b="0" l="0" r="0" t="0"/>
            <a:stretch/>
          </p:blipFill>
          <p:spPr>
            <a:xfrm>
              <a:off x="3913631" y="6141719"/>
              <a:ext cx="1822704" cy="350520"/>
            </a:xfrm>
            <a:prstGeom prst="rect">
              <a:avLst/>
            </a:prstGeom>
            <a:noFill/>
            <a:ln>
              <a:noFill/>
            </a:ln>
          </p:spPr>
        </p:pic>
        <p:sp>
          <p:nvSpPr>
            <p:cNvPr id="4248" name="Google Shape;4248;p148"/>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9" name="Google Shape;4249;p148"/>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250" name="Google Shape;4250;p148"/>
            <p:cNvPicPr preferRelativeResize="0"/>
            <p:nvPr/>
          </p:nvPicPr>
          <p:blipFill rotWithShape="1">
            <a:blip r:embed="rId6">
              <a:alphaModFix/>
            </a:blip>
            <a:srcRect b="0" l="0" r="0" t="0"/>
            <a:stretch/>
          </p:blipFill>
          <p:spPr>
            <a:xfrm>
              <a:off x="1755647" y="1783080"/>
              <a:ext cx="658368" cy="530351"/>
            </a:xfrm>
            <a:prstGeom prst="rect">
              <a:avLst/>
            </a:prstGeom>
            <a:noFill/>
            <a:ln>
              <a:noFill/>
            </a:ln>
          </p:spPr>
        </p:pic>
        <p:pic>
          <p:nvPicPr>
            <p:cNvPr id="4251" name="Google Shape;4251;p148"/>
            <p:cNvPicPr preferRelativeResize="0"/>
            <p:nvPr/>
          </p:nvPicPr>
          <p:blipFill rotWithShape="1">
            <a:blip r:embed="rId7">
              <a:alphaModFix/>
            </a:blip>
            <a:srcRect b="0" l="0" r="0" t="0"/>
            <a:stretch/>
          </p:blipFill>
          <p:spPr>
            <a:xfrm>
              <a:off x="841522" y="1836590"/>
              <a:ext cx="795134" cy="1033272"/>
            </a:xfrm>
            <a:prstGeom prst="rect">
              <a:avLst/>
            </a:prstGeom>
            <a:noFill/>
            <a:ln>
              <a:noFill/>
            </a:ln>
          </p:spPr>
        </p:pic>
      </p:grpSp>
      <p:sp>
        <p:nvSpPr>
          <p:cNvPr id="4252" name="Google Shape;4252;p148"/>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000">
                <a:solidFill>
                  <a:srgbClr val="404040"/>
                </a:solidFill>
                <a:latin typeface="Calibri"/>
                <a:ea typeface="Calibri"/>
                <a:cs typeface="Calibri"/>
                <a:sym typeface="Calibri"/>
              </a:rPr>
              <a:t>Solution Preview</a:t>
            </a:r>
            <a:endParaRPr sz="2000">
              <a:solidFill>
                <a:schemeClr val="dk1"/>
              </a:solidFill>
              <a:latin typeface="Calibri"/>
              <a:ea typeface="Calibri"/>
              <a:cs typeface="Calibri"/>
              <a:sym typeface="Calibri"/>
            </a:endParaRPr>
          </a:p>
        </p:txBody>
      </p:sp>
      <p:sp>
        <p:nvSpPr>
          <p:cNvPr id="4253" name="Google Shape;4253;p148"/>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4" name="Google Shape;4254;p148"/>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255" name="Google Shape;4255;p148"/>
          <p:cNvGrpSpPr/>
          <p:nvPr/>
        </p:nvGrpSpPr>
        <p:grpSpPr>
          <a:xfrm>
            <a:off x="6736080" y="2468879"/>
            <a:ext cx="2139696" cy="1551432"/>
            <a:chOff x="6736080" y="2468879"/>
            <a:chExt cx="2139696" cy="1551432"/>
          </a:xfrm>
        </p:grpSpPr>
        <p:pic>
          <p:nvPicPr>
            <p:cNvPr id="4256" name="Google Shape;4256;p148"/>
            <p:cNvPicPr preferRelativeResize="0"/>
            <p:nvPr/>
          </p:nvPicPr>
          <p:blipFill rotWithShape="1">
            <a:blip r:embed="rId8">
              <a:alphaModFix/>
            </a:blip>
            <a:srcRect b="0" l="0" r="0" t="0"/>
            <a:stretch/>
          </p:blipFill>
          <p:spPr>
            <a:xfrm>
              <a:off x="6736080" y="2468879"/>
              <a:ext cx="2139696" cy="1551432"/>
            </a:xfrm>
            <a:prstGeom prst="rect">
              <a:avLst/>
            </a:prstGeom>
            <a:noFill/>
            <a:ln>
              <a:noFill/>
            </a:ln>
          </p:spPr>
        </p:pic>
        <p:pic>
          <p:nvPicPr>
            <p:cNvPr id="4257" name="Google Shape;4257;p148"/>
            <p:cNvPicPr preferRelativeResize="0"/>
            <p:nvPr/>
          </p:nvPicPr>
          <p:blipFill rotWithShape="1">
            <a:blip r:embed="rId9">
              <a:alphaModFix/>
            </a:blip>
            <a:srcRect b="0" l="0" r="0" t="0"/>
            <a:stretch/>
          </p:blipFill>
          <p:spPr>
            <a:xfrm>
              <a:off x="6762590" y="2493752"/>
              <a:ext cx="2032966" cy="1447839"/>
            </a:xfrm>
            <a:prstGeom prst="rect">
              <a:avLst/>
            </a:prstGeom>
            <a:noFill/>
            <a:ln>
              <a:noFill/>
            </a:ln>
          </p:spPr>
        </p:pic>
      </p:grpSp>
      <p:grpSp>
        <p:nvGrpSpPr>
          <p:cNvPr id="4258" name="Google Shape;4258;p148"/>
          <p:cNvGrpSpPr/>
          <p:nvPr/>
        </p:nvGrpSpPr>
        <p:grpSpPr>
          <a:xfrm>
            <a:off x="9101328" y="2057400"/>
            <a:ext cx="2282952" cy="1965960"/>
            <a:chOff x="9101328" y="2057400"/>
            <a:chExt cx="2282952" cy="1965960"/>
          </a:xfrm>
        </p:grpSpPr>
        <p:pic>
          <p:nvPicPr>
            <p:cNvPr id="4259" name="Google Shape;4259;p148"/>
            <p:cNvPicPr preferRelativeResize="0"/>
            <p:nvPr/>
          </p:nvPicPr>
          <p:blipFill rotWithShape="1">
            <a:blip r:embed="rId10">
              <a:alphaModFix/>
            </a:blip>
            <a:srcRect b="0" l="0" r="0" t="0"/>
            <a:stretch/>
          </p:blipFill>
          <p:spPr>
            <a:xfrm>
              <a:off x="9101328" y="2057400"/>
              <a:ext cx="2282952" cy="1965960"/>
            </a:xfrm>
            <a:prstGeom prst="rect">
              <a:avLst/>
            </a:prstGeom>
            <a:noFill/>
            <a:ln>
              <a:noFill/>
            </a:ln>
          </p:spPr>
        </p:pic>
        <p:pic>
          <p:nvPicPr>
            <p:cNvPr id="4260" name="Google Shape;4260;p148"/>
            <p:cNvPicPr preferRelativeResize="0"/>
            <p:nvPr/>
          </p:nvPicPr>
          <p:blipFill rotWithShape="1">
            <a:blip r:embed="rId11">
              <a:alphaModFix/>
            </a:blip>
            <a:srcRect b="0" l="0" r="0" t="0"/>
            <a:stretch/>
          </p:blipFill>
          <p:spPr>
            <a:xfrm>
              <a:off x="9126009" y="2082971"/>
              <a:ext cx="2178185" cy="1861498"/>
            </a:xfrm>
            <a:prstGeom prst="rect">
              <a:avLst/>
            </a:prstGeom>
            <a:noFill/>
            <a:ln>
              <a:noFill/>
            </a:ln>
          </p:spPr>
        </p:pic>
      </p:grpSp>
      <p:grpSp>
        <p:nvGrpSpPr>
          <p:cNvPr id="4261" name="Google Shape;4261;p148"/>
          <p:cNvGrpSpPr/>
          <p:nvPr/>
        </p:nvGrpSpPr>
        <p:grpSpPr>
          <a:xfrm>
            <a:off x="11458578" y="174170"/>
            <a:ext cx="548640" cy="548640"/>
            <a:chOff x="11458578" y="174170"/>
            <a:chExt cx="548640" cy="548640"/>
          </a:xfrm>
        </p:grpSpPr>
        <p:sp>
          <p:nvSpPr>
            <p:cNvPr id="4262" name="Google Shape;4262;p148"/>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3" name="Google Shape;4263;p148"/>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264" name="Google Shape;4264;p148"/>
            <p:cNvPicPr preferRelativeResize="0"/>
            <p:nvPr/>
          </p:nvPicPr>
          <p:blipFill rotWithShape="1">
            <a:blip r:embed="rId12">
              <a:alphaModFix/>
            </a:blip>
            <a:srcRect b="0" l="0" r="0" t="0"/>
            <a:stretch/>
          </p:blipFill>
          <p:spPr>
            <a:xfrm>
              <a:off x="11536680" y="252984"/>
              <a:ext cx="387096" cy="387096"/>
            </a:xfrm>
            <a:prstGeom prst="rect">
              <a:avLst/>
            </a:prstGeom>
            <a:noFill/>
            <a:ln>
              <a:noFill/>
            </a:ln>
          </p:spPr>
        </p:pic>
      </p:grpSp>
      <p:sp>
        <p:nvSpPr>
          <p:cNvPr id="4265" name="Google Shape;4265;p148"/>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Dianne A. Xu </a:t>
            </a:r>
            <a:r>
              <a:rPr i="1" lang="en-US" sz="1400">
                <a:solidFill>
                  <a:srgbClr val="404040"/>
                </a:solidFill>
                <a:latin typeface="Calibri"/>
                <a:ea typeface="Calibri"/>
                <a:cs typeface="Calibri"/>
                <a:sym typeface="Calibri"/>
              </a:rPr>
              <a:t>(Senior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Time Intelligence Measures</a:t>
            </a:r>
            <a:endParaRPr sz="1400">
              <a:solidFill>
                <a:schemeClr val="dk1"/>
              </a:solidFill>
              <a:latin typeface="Calibri"/>
              <a:ea typeface="Calibri"/>
              <a:cs typeface="Calibri"/>
              <a:sym typeface="Calibri"/>
            </a:endParaRPr>
          </a:p>
        </p:txBody>
      </p:sp>
      <p:sp>
        <p:nvSpPr>
          <p:cNvPr id="4266" name="Google Shape;4266;p148"/>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just">
              <a:lnSpc>
                <a:spcPct val="100000"/>
              </a:lnSpc>
              <a:spcBef>
                <a:spcPts val="0"/>
              </a:spcBef>
              <a:spcAft>
                <a:spcPts val="0"/>
              </a:spcAft>
              <a:buNone/>
            </a:pPr>
            <a:r>
              <a:rPr lang="en-US" sz="1400">
                <a:solidFill>
                  <a:srgbClr val="404040"/>
                </a:solidFill>
                <a:latin typeface="Calibri"/>
                <a:ea typeface="Calibri"/>
                <a:cs typeface="Calibri"/>
                <a:sym typeface="Calibri"/>
              </a:rPr>
              <a:t>Hey there, need a big favor!</a:t>
            </a:r>
            <a:endParaRPr sz="1400">
              <a:solidFill>
                <a:schemeClr val="dk1"/>
              </a:solidFill>
              <a:latin typeface="Calibri"/>
              <a:ea typeface="Calibri"/>
              <a:cs typeface="Calibri"/>
              <a:sym typeface="Calibri"/>
            </a:endParaRPr>
          </a:p>
          <a:p>
            <a:pPr indent="0" lvl="0" marL="182245" marR="474980" rtl="0" algn="just">
              <a:lnSpc>
                <a:spcPct val="101400"/>
              </a:lnSpc>
              <a:spcBef>
                <a:spcPts val="1175"/>
              </a:spcBef>
              <a:spcAft>
                <a:spcPts val="0"/>
              </a:spcAft>
              <a:buNone/>
            </a:pPr>
            <a:r>
              <a:rPr lang="en-US" sz="1400">
                <a:solidFill>
                  <a:srgbClr val="36394D"/>
                </a:solidFill>
                <a:latin typeface="Calibri"/>
                <a:ea typeface="Calibri"/>
                <a:cs typeface="Calibri"/>
                <a:sym typeface="Calibri"/>
              </a:rPr>
              <a:t>The leadership team has been asking a lot of questions about  month-over-month and year-over-year comparisons, and I’ve  been pulling the numbers pretty manually.</a:t>
            </a:r>
            <a:endParaRPr sz="1400">
              <a:solidFill>
                <a:schemeClr val="dk1"/>
              </a:solidFill>
              <a:latin typeface="Calibri"/>
              <a:ea typeface="Calibri"/>
              <a:cs typeface="Calibri"/>
              <a:sym typeface="Calibri"/>
            </a:endParaRPr>
          </a:p>
          <a:p>
            <a:pPr indent="0" lvl="0" marL="182245" marR="527685" rtl="0" algn="just">
              <a:lnSpc>
                <a:spcPct val="101400"/>
              </a:lnSpc>
              <a:spcBef>
                <a:spcPts val="1105"/>
              </a:spcBef>
              <a:spcAft>
                <a:spcPts val="0"/>
              </a:spcAft>
              <a:buNone/>
            </a:pPr>
            <a:r>
              <a:rPr lang="en-US" sz="1400">
                <a:solidFill>
                  <a:srgbClr val="36394D"/>
                </a:solidFill>
                <a:latin typeface="Calibri"/>
                <a:ea typeface="Calibri"/>
                <a:cs typeface="Calibri"/>
                <a:sym typeface="Calibri"/>
              </a:rPr>
              <a:t>Could you please add the following list of measures, to make  these metrics easier to track and share with stakeholders?</a:t>
            </a:r>
            <a:endParaRPr sz="1400">
              <a:solidFill>
                <a:schemeClr val="dk1"/>
              </a:solidFill>
              <a:latin typeface="Calibri"/>
              <a:ea typeface="Calibri"/>
              <a:cs typeface="Calibri"/>
              <a:sym typeface="Calibri"/>
            </a:endParaRPr>
          </a:p>
        </p:txBody>
      </p:sp>
      <p:grpSp>
        <p:nvGrpSpPr>
          <p:cNvPr id="4267" name="Google Shape;4267;p148"/>
          <p:cNvGrpSpPr/>
          <p:nvPr/>
        </p:nvGrpSpPr>
        <p:grpSpPr>
          <a:xfrm>
            <a:off x="7616952" y="4282440"/>
            <a:ext cx="2999231" cy="597407"/>
            <a:chOff x="7616952" y="4282440"/>
            <a:chExt cx="2999231" cy="597407"/>
          </a:xfrm>
        </p:grpSpPr>
        <p:pic>
          <p:nvPicPr>
            <p:cNvPr id="4268" name="Google Shape;4268;p148"/>
            <p:cNvPicPr preferRelativeResize="0"/>
            <p:nvPr/>
          </p:nvPicPr>
          <p:blipFill rotWithShape="1">
            <a:blip r:embed="rId13">
              <a:alphaModFix/>
            </a:blip>
            <a:srcRect b="0" l="0" r="0" t="0"/>
            <a:stretch/>
          </p:blipFill>
          <p:spPr>
            <a:xfrm>
              <a:off x="7616952" y="4282440"/>
              <a:ext cx="2999231" cy="597407"/>
            </a:xfrm>
            <a:prstGeom prst="rect">
              <a:avLst/>
            </a:prstGeom>
            <a:noFill/>
            <a:ln>
              <a:noFill/>
            </a:ln>
          </p:spPr>
        </p:pic>
        <p:pic>
          <p:nvPicPr>
            <p:cNvPr id="4269" name="Google Shape;4269;p148"/>
            <p:cNvPicPr preferRelativeResize="0"/>
            <p:nvPr/>
          </p:nvPicPr>
          <p:blipFill rotWithShape="1">
            <a:blip r:embed="rId14">
              <a:alphaModFix/>
            </a:blip>
            <a:srcRect b="0" l="0" r="0" t="0"/>
            <a:stretch/>
          </p:blipFill>
          <p:spPr>
            <a:xfrm>
              <a:off x="7641658" y="4308536"/>
              <a:ext cx="2895160" cy="491237"/>
            </a:xfrm>
            <a:prstGeom prst="rect">
              <a:avLst/>
            </a:prstGeom>
            <a:noFill/>
            <a:ln>
              <a:noFill/>
            </a:ln>
          </p:spPr>
        </p:pic>
      </p:grpSp>
      <p:sp>
        <p:nvSpPr>
          <p:cNvPr id="4270" name="Google Shape;4270;p148"/>
          <p:cNvSpPr txBox="1"/>
          <p:nvPr/>
        </p:nvSpPr>
        <p:spPr>
          <a:xfrm>
            <a:off x="860852" y="5045328"/>
            <a:ext cx="814705" cy="611505"/>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US" sz="1400">
                <a:solidFill>
                  <a:srgbClr val="36394D"/>
                </a:solidFill>
                <a:latin typeface="Calibri"/>
                <a:ea typeface="Calibri"/>
                <a:cs typeface="Calibri"/>
                <a:sym typeface="Calibri"/>
              </a:rPr>
              <a:t>Thank you!</a:t>
            </a:r>
            <a:endParaRPr sz="1400">
              <a:solidFill>
                <a:schemeClr val="dk1"/>
              </a:solidFill>
              <a:latin typeface="Calibri"/>
              <a:ea typeface="Calibri"/>
              <a:cs typeface="Calibri"/>
              <a:sym typeface="Calibri"/>
            </a:endParaRPr>
          </a:p>
          <a:p>
            <a:pPr indent="0" lvl="0" marL="12700" marR="0" rtl="0" algn="l">
              <a:lnSpc>
                <a:spcPct val="100000"/>
              </a:lnSpc>
              <a:spcBef>
                <a:spcPts val="1225"/>
              </a:spcBef>
              <a:spcAft>
                <a:spcPts val="0"/>
              </a:spcAft>
              <a:buNone/>
            </a:pPr>
            <a:r>
              <a:rPr lang="en-US" sz="1400">
                <a:solidFill>
                  <a:srgbClr val="36394D"/>
                </a:solidFill>
                <a:latin typeface="Calibri"/>
                <a:ea typeface="Calibri"/>
                <a:cs typeface="Calibri"/>
                <a:sym typeface="Calibri"/>
              </a:rPr>
              <a:t>-Dianne</a:t>
            </a:r>
            <a:endParaRPr sz="1400">
              <a:solidFill>
                <a:schemeClr val="dk1"/>
              </a:solidFill>
              <a:latin typeface="Calibri"/>
              <a:ea typeface="Calibri"/>
              <a:cs typeface="Calibri"/>
              <a:sym typeface="Calibri"/>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4" name="Shape 4274"/>
        <p:cNvGrpSpPr/>
        <p:nvPr/>
      </p:nvGrpSpPr>
      <p:grpSpPr>
        <a:xfrm>
          <a:off x="0" y="0"/>
          <a:ext cx="0" cy="0"/>
          <a:chOff x="0" y="0"/>
          <a:chExt cx="0" cy="0"/>
        </a:xfrm>
      </p:grpSpPr>
      <p:sp>
        <p:nvSpPr>
          <p:cNvPr id="4275" name="Google Shape;4275;p149"/>
          <p:cNvSpPr txBox="1"/>
          <p:nvPr/>
        </p:nvSpPr>
        <p:spPr>
          <a:xfrm>
            <a:off x="1465340" y="1000139"/>
            <a:ext cx="9896475" cy="5426075"/>
          </a:xfrm>
          <a:prstGeom prst="rect">
            <a:avLst/>
          </a:prstGeom>
          <a:noFill/>
          <a:ln>
            <a:noFill/>
          </a:ln>
        </p:spPr>
        <p:txBody>
          <a:bodyPr anchorCtr="0" anchor="t" bIns="0" lIns="0" spcFirstLastPara="1" rIns="0" wrap="square" tIns="186050">
            <a:spAutoFit/>
          </a:bodyPr>
          <a:lstStyle/>
          <a:p>
            <a:pPr indent="0" lvl="0" marL="29844" marR="0" rtl="0" algn="l">
              <a:lnSpc>
                <a:spcPct val="100000"/>
              </a:lnSpc>
              <a:spcBef>
                <a:spcPts val="0"/>
              </a:spcBef>
              <a:spcAft>
                <a:spcPts val="0"/>
              </a:spcAft>
              <a:buNone/>
            </a:pPr>
            <a:r>
              <a:rPr lang="en-US" sz="2800">
                <a:solidFill>
                  <a:srgbClr val="0D0D0D"/>
                </a:solidFill>
                <a:latin typeface="Calibri"/>
                <a:ea typeface="Calibri"/>
                <a:cs typeface="Calibri"/>
                <a:sym typeface="Calibri"/>
              </a:rPr>
              <a:t>Know when to use calculated columns vs. measures</a:t>
            </a:r>
            <a:endParaRPr sz="2800">
              <a:solidFill>
                <a:schemeClr val="dk1"/>
              </a:solidFill>
              <a:latin typeface="Calibri"/>
              <a:ea typeface="Calibri"/>
              <a:cs typeface="Calibri"/>
              <a:sym typeface="Calibri"/>
            </a:endParaRPr>
          </a:p>
          <a:p>
            <a:pPr indent="-343535" lvl="0" marL="819785" marR="0" rtl="0" algn="l">
              <a:lnSpc>
                <a:spcPct val="100000"/>
              </a:lnSpc>
              <a:spcBef>
                <a:spcPts val="880"/>
              </a:spcBef>
              <a:spcAft>
                <a:spcPts val="0"/>
              </a:spcAft>
              <a:buClr>
                <a:srgbClr val="262626"/>
              </a:buClr>
              <a:buSzPts val="1800"/>
              <a:buFont typeface="Arial"/>
              <a:buChar char="•"/>
            </a:pPr>
            <a:r>
              <a:rPr i="1" lang="en-US" sz="1800">
                <a:solidFill>
                  <a:srgbClr val="262626"/>
                </a:solidFill>
                <a:latin typeface="Calibri"/>
                <a:ea typeface="Calibri"/>
                <a:cs typeface="Calibri"/>
                <a:sym typeface="Calibri"/>
              </a:rPr>
              <a:t>Use calculated columns for filtering</a:t>
            </a:r>
            <a:r>
              <a:rPr i="1" lang="en-US" sz="1800">
                <a:solidFill>
                  <a:srgbClr val="0D0D0D"/>
                </a:solidFill>
                <a:latin typeface="Calibri"/>
                <a:ea typeface="Calibri"/>
                <a:cs typeface="Calibri"/>
                <a:sym typeface="Calibri"/>
              </a:rPr>
              <a:t>, and measures for aggregating values </a:t>
            </a:r>
            <a:endParaRPr sz="1800">
              <a:solidFill>
                <a:schemeClr val="dk1"/>
              </a:solidFill>
              <a:latin typeface="Calibri"/>
              <a:ea typeface="Calibri"/>
              <a:cs typeface="Calibri"/>
              <a:sym typeface="Calibri"/>
            </a:endParaRPr>
          </a:p>
          <a:p>
            <a:pPr indent="0" lvl="0" marL="0" marR="0" rtl="0" algn="l">
              <a:lnSpc>
                <a:spcPct val="100000"/>
              </a:lnSpc>
              <a:spcBef>
                <a:spcPts val="30"/>
              </a:spcBef>
              <a:spcAft>
                <a:spcPts val="0"/>
              </a:spcAft>
              <a:buClr>
                <a:srgbClr val="262626"/>
              </a:buClr>
              <a:buSzPts val="1850"/>
              <a:buFont typeface="Arial"/>
              <a:buNone/>
            </a:pPr>
            <a:r>
              <a:t/>
            </a:r>
            <a:endParaRPr sz="1850">
              <a:solidFill>
                <a:schemeClr val="dk1"/>
              </a:solidFill>
              <a:latin typeface="Calibri"/>
              <a:ea typeface="Calibri"/>
              <a:cs typeface="Calibri"/>
              <a:sym typeface="Calibri"/>
            </a:endParaRPr>
          </a:p>
          <a:p>
            <a:pPr indent="0" lvl="0" marL="29844" marR="0" rtl="0" algn="l">
              <a:lnSpc>
                <a:spcPct val="100000"/>
              </a:lnSpc>
              <a:spcBef>
                <a:spcPts val="0"/>
              </a:spcBef>
              <a:spcAft>
                <a:spcPts val="0"/>
              </a:spcAft>
              <a:buNone/>
            </a:pPr>
            <a:r>
              <a:rPr lang="en-US" sz="2800">
                <a:solidFill>
                  <a:srgbClr val="0D0D0D"/>
                </a:solidFill>
                <a:latin typeface="Calibri"/>
                <a:ea typeface="Calibri"/>
                <a:cs typeface="Calibri"/>
                <a:sym typeface="Calibri"/>
              </a:rPr>
              <a:t>Use explicit measures, even for simple calculations</a:t>
            </a:r>
            <a:endParaRPr sz="2800">
              <a:solidFill>
                <a:schemeClr val="dk1"/>
              </a:solidFill>
              <a:latin typeface="Calibri"/>
              <a:ea typeface="Calibri"/>
              <a:cs typeface="Calibri"/>
              <a:sym typeface="Calibri"/>
            </a:endParaRPr>
          </a:p>
          <a:p>
            <a:pPr indent="-343535" lvl="0" marL="826135" marR="0" rtl="0" algn="l">
              <a:lnSpc>
                <a:spcPct val="100000"/>
              </a:lnSpc>
              <a:spcBef>
                <a:spcPts val="880"/>
              </a:spcBef>
              <a:spcAft>
                <a:spcPts val="0"/>
              </a:spcAft>
              <a:buClr>
                <a:srgbClr val="262626"/>
              </a:buClr>
              <a:buSzPts val="1800"/>
              <a:buFont typeface="Arial"/>
              <a:buChar char="•"/>
            </a:pPr>
            <a:r>
              <a:rPr i="1" lang="en-US" sz="1800">
                <a:solidFill>
                  <a:srgbClr val="262626"/>
                </a:solidFill>
                <a:latin typeface="Calibri"/>
                <a:ea typeface="Calibri"/>
                <a:cs typeface="Calibri"/>
                <a:sym typeface="Calibri"/>
              </a:rPr>
              <a:t>Explicit measures can be referenced anywhere, and nested within other measures</a:t>
            </a:r>
            <a:endParaRPr sz="1800">
              <a:solidFill>
                <a:schemeClr val="dk1"/>
              </a:solidFill>
              <a:latin typeface="Calibri"/>
              <a:ea typeface="Calibri"/>
              <a:cs typeface="Calibri"/>
              <a:sym typeface="Calibri"/>
            </a:endParaRPr>
          </a:p>
          <a:p>
            <a:pPr indent="0" lvl="0" marL="0" marR="0" rtl="0" algn="l">
              <a:lnSpc>
                <a:spcPct val="100000"/>
              </a:lnSpc>
              <a:spcBef>
                <a:spcPts val="5"/>
              </a:spcBef>
              <a:spcAft>
                <a:spcPts val="0"/>
              </a:spcAft>
              <a:buClr>
                <a:srgbClr val="262626"/>
              </a:buClr>
              <a:buSzPts val="1850"/>
              <a:buFont typeface="Arial"/>
              <a:buNone/>
            </a:pPr>
            <a:r>
              <a:t/>
            </a:r>
            <a:endParaRPr sz="1850">
              <a:solidFill>
                <a:schemeClr val="dk1"/>
              </a:solidFill>
              <a:latin typeface="Calibri"/>
              <a:ea typeface="Calibri"/>
              <a:cs typeface="Calibri"/>
              <a:sym typeface="Calibri"/>
            </a:endParaRPr>
          </a:p>
          <a:p>
            <a:pPr indent="0" lvl="0" marL="29844" marR="0" rtl="0" algn="l">
              <a:lnSpc>
                <a:spcPct val="100000"/>
              </a:lnSpc>
              <a:spcBef>
                <a:spcPts val="5"/>
              </a:spcBef>
              <a:spcAft>
                <a:spcPts val="0"/>
              </a:spcAft>
              <a:buNone/>
            </a:pPr>
            <a:r>
              <a:rPr lang="en-US" sz="2800">
                <a:solidFill>
                  <a:srgbClr val="0D0D0D"/>
                </a:solidFill>
                <a:latin typeface="Calibri"/>
                <a:ea typeface="Calibri"/>
                <a:cs typeface="Calibri"/>
                <a:sym typeface="Calibri"/>
              </a:rPr>
              <a:t>Use fully-qualified column references in measures</a:t>
            </a:r>
            <a:endParaRPr sz="2800">
              <a:solidFill>
                <a:schemeClr val="dk1"/>
              </a:solidFill>
              <a:latin typeface="Calibri"/>
              <a:ea typeface="Calibri"/>
              <a:cs typeface="Calibri"/>
              <a:sym typeface="Calibri"/>
            </a:endParaRPr>
          </a:p>
          <a:p>
            <a:pPr indent="-343535" lvl="0" marL="801370" marR="0" rtl="0" algn="l">
              <a:lnSpc>
                <a:spcPct val="100000"/>
              </a:lnSpc>
              <a:spcBef>
                <a:spcPts val="900"/>
              </a:spcBef>
              <a:spcAft>
                <a:spcPts val="0"/>
              </a:spcAft>
              <a:buClr>
                <a:srgbClr val="262626"/>
              </a:buClr>
              <a:buSzPts val="1800"/>
              <a:buFont typeface="Arial"/>
              <a:buChar char="•"/>
            </a:pPr>
            <a:r>
              <a:rPr i="1" lang="en-US" sz="1800">
                <a:solidFill>
                  <a:srgbClr val="262626"/>
                </a:solidFill>
                <a:latin typeface="Calibri"/>
                <a:ea typeface="Calibri"/>
                <a:cs typeface="Calibri"/>
                <a:sym typeface="Calibri"/>
              </a:rPr>
              <a:t>This makes your DAX more readable, and differentiates column references from measure references</a:t>
            </a:r>
            <a:endParaRPr sz="1800">
              <a:solidFill>
                <a:schemeClr val="dk1"/>
              </a:solidFill>
              <a:latin typeface="Calibri"/>
              <a:ea typeface="Calibri"/>
              <a:cs typeface="Calibri"/>
              <a:sym typeface="Calibri"/>
            </a:endParaRPr>
          </a:p>
          <a:p>
            <a:pPr indent="0" lvl="0" marL="0" marR="0" rtl="0" algn="l">
              <a:lnSpc>
                <a:spcPct val="100000"/>
              </a:lnSpc>
              <a:spcBef>
                <a:spcPts val="5"/>
              </a:spcBef>
              <a:spcAft>
                <a:spcPts val="0"/>
              </a:spcAft>
              <a:buClr>
                <a:srgbClr val="262626"/>
              </a:buClr>
              <a:buSzPts val="1850"/>
              <a:buFont typeface="Arial"/>
              <a:buNone/>
            </a:pPr>
            <a:r>
              <a:t/>
            </a:r>
            <a:endParaRPr sz="1850">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None/>
            </a:pPr>
            <a:r>
              <a:rPr lang="en-US" sz="2800">
                <a:solidFill>
                  <a:srgbClr val="0D0D0D"/>
                </a:solidFill>
                <a:latin typeface="Calibri"/>
                <a:ea typeface="Calibri"/>
                <a:cs typeface="Calibri"/>
                <a:sym typeface="Calibri"/>
              </a:rPr>
              <a:t>Move column calculations “upstream” when possible</a:t>
            </a:r>
            <a:endParaRPr sz="2800">
              <a:solidFill>
                <a:schemeClr val="dk1"/>
              </a:solidFill>
              <a:latin typeface="Calibri"/>
              <a:ea typeface="Calibri"/>
              <a:cs typeface="Calibri"/>
              <a:sym typeface="Calibri"/>
            </a:endParaRPr>
          </a:p>
          <a:p>
            <a:pPr indent="-343535" lvl="0" marL="784225" marR="0" rtl="0" algn="l">
              <a:lnSpc>
                <a:spcPct val="100000"/>
              </a:lnSpc>
              <a:spcBef>
                <a:spcPts val="905"/>
              </a:spcBef>
              <a:spcAft>
                <a:spcPts val="0"/>
              </a:spcAft>
              <a:buClr>
                <a:srgbClr val="262626"/>
              </a:buClr>
              <a:buSzPts val="1800"/>
              <a:buFont typeface="Arial"/>
              <a:buChar char="•"/>
            </a:pPr>
            <a:r>
              <a:rPr i="1" lang="en-US" sz="1800">
                <a:solidFill>
                  <a:srgbClr val="262626"/>
                </a:solidFill>
                <a:latin typeface="Calibri"/>
                <a:ea typeface="Calibri"/>
                <a:cs typeface="Calibri"/>
                <a:sym typeface="Calibri"/>
              </a:rPr>
              <a:t>Adding calculated columns at the source or in Power Query improves report speed and efficiency</a:t>
            </a:r>
            <a:endParaRPr sz="1800">
              <a:solidFill>
                <a:schemeClr val="dk1"/>
              </a:solidFill>
              <a:latin typeface="Calibri"/>
              <a:ea typeface="Calibri"/>
              <a:cs typeface="Calibri"/>
              <a:sym typeface="Calibri"/>
            </a:endParaRPr>
          </a:p>
          <a:p>
            <a:pPr indent="0" lvl="0" marL="0" marR="0" rtl="0" algn="l">
              <a:lnSpc>
                <a:spcPct val="100000"/>
              </a:lnSpc>
              <a:spcBef>
                <a:spcPts val="5"/>
              </a:spcBef>
              <a:spcAft>
                <a:spcPts val="0"/>
              </a:spcAft>
              <a:buClr>
                <a:srgbClr val="262626"/>
              </a:buClr>
              <a:buSzPts val="1850"/>
              <a:buFont typeface="Arial"/>
              <a:buNone/>
            </a:pPr>
            <a:r>
              <a:t/>
            </a:r>
            <a:endParaRPr sz="1850">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None/>
            </a:pPr>
            <a:r>
              <a:rPr lang="en-US" sz="2800">
                <a:solidFill>
                  <a:srgbClr val="0D0D0D"/>
                </a:solidFill>
                <a:latin typeface="Calibri"/>
                <a:ea typeface="Calibri"/>
                <a:cs typeface="Calibri"/>
                <a:sym typeface="Calibri"/>
              </a:rPr>
              <a:t>Minimize the use of “expensive” iterator functions</a:t>
            </a:r>
            <a:endParaRPr sz="2800">
              <a:solidFill>
                <a:schemeClr val="dk1"/>
              </a:solidFill>
              <a:latin typeface="Calibri"/>
              <a:ea typeface="Calibri"/>
              <a:cs typeface="Calibri"/>
              <a:sym typeface="Calibri"/>
            </a:endParaRPr>
          </a:p>
          <a:p>
            <a:pPr indent="-343535" lvl="0" marL="784225" marR="0" rtl="0" algn="l">
              <a:lnSpc>
                <a:spcPct val="100000"/>
              </a:lnSpc>
              <a:spcBef>
                <a:spcPts val="905"/>
              </a:spcBef>
              <a:spcAft>
                <a:spcPts val="0"/>
              </a:spcAft>
              <a:buClr>
                <a:srgbClr val="262626"/>
              </a:buClr>
              <a:buSzPts val="1800"/>
              <a:buFont typeface="Arial"/>
              <a:buChar char="•"/>
            </a:pPr>
            <a:r>
              <a:rPr i="1" lang="en-US" sz="1800">
                <a:solidFill>
                  <a:srgbClr val="262626"/>
                </a:solidFill>
                <a:latin typeface="Calibri"/>
                <a:ea typeface="Calibri"/>
                <a:cs typeface="Calibri"/>
                <a:sym typeface="Calibri"/>
              </a:rPr>
              <a:t>Use iterators with caution, especially if you are working with large tables or complex models</a:t>
            </a:r>
            <a:endParaRPr sz="1800">
              <a:solidFill>
                <a:schemeClr val="dk1"/>
              </a:solidFill>
              <a:latin typeface="Calibri"/>
              <a:ea typeface="Calibri"/>
              <a:cs typeface="Calibri"/>
              <a:sym typeface="Calibri"/>
            </a:endParaRPr>
          </a:p>
        </p:txBody>
      </p:sp>
      <p:pic>
        <p:nvPicPr>
          <p:cNvPr id="4276" name="Google Shape;4276;p149"/>
          <p:cNvPicPr preferRelativeResize="0"/>
          <p:nvPr/>
        </p:nvPicPr>
        <p:blipFill rotWithShape="1">
          <a:blip r:embed="rId3">
            <a:alphaModFix/>
          </a:blip>
          <a:srcRect b="0" l="0" r="0" t="0"/>
          <a:stretch/>
        </p:blipFill>
        <p:spPr>
          <a:xfrm>
            <a:off x="731519" y="1106424"/>
            <a:ext cx="582168" cy="569976"/>
          </a:xfrm>
          <a:prstGeom prst="rect">
            <a:avLst/>
          </a:prstGeom>
          <a:noFill/>
          <a:ln>
            <a:noFill/>
          </a:ln>
        </p:spPr>
      </p:pic>
      <p:pic>
        <p:nvPicPr>
          <p:cNvPr id="4277" name="Google Shape;4277;p149"/>
          <p:cNvPicPr preferRelativeResize="0"/>
          <p:nvPr/>
        </p:nvPicPr>
        <p:blipFill rotWithShape="1">
          <a:blip r:embed="rId4">
            <a:alphaModFix/>
          </a:blip>
          <a:srcRect b="0" l="0" r="0" t="0"/>
          <a:stretch/>
        </p:blipFill>
        <p:spPr>
          <a:xfrm>
            <a:off x="731519" y="2209800"/>
            <a:ext cx="582168" cy="569976"/>
          </a:xfrm>
          <a:prstGeom prst="rect">
            <a:avLst/>
          </a:prstGeom>
          <a:noFill/>
          <a:ln>
            <a:noFill/>
          </a:ln>
        </p:spPr>
      </p:pic>
      <p:pic>
        <p:nvPicPr>
          <p:cNvPr id="4278" name="Google Shape;4278;p149"/>
          <p:cNvPicPr preferRelativeResize="0"/>
          <p:nvPr/>
        </p:nvPicPr>
        <p:blipFill rotWithShape="1">
          <a:blip r:embed="rId5">
            <a:alphaModFix/>
          </a:blip>
          <a:srcRect b="0" l="0" r="0" t="0"/>
          <a:stretch/>
        </p:blipFill>
        <p:spPr>
          <a:xfrm>
            <a:off x="731519" y="3313176"/>
            <a:ext cx="582168" cy="569976"/>
          </a:xfrm>
          <a:prstGeom prst="rect">
            <a:avLst/>
          </a:prstGeom>
          <a:noFill/>
          <a:ln>
            <a:noFill/>
          </a:ln>
        </p:spPr>
      </p:pic>
      <p:grpSp>
        <p:nvGrpSpPr>
          <p:cNvPr id="4279" name="Google Shape;4279;p149"/>
          <p:cNvGrpSpPr/>
          <p:nvPr/>
        </p:nvGrpSpPr>
        <p:grpSpPr>
          <a:xfrm>
            <a:off x="11458578" y="174170"/>
            <a:ext cx="548640" cy="548640"/>
            <a:chOff x="11458578" y="174170"/>
            <a:chExt cx="548640" cy="548640"/>
          </a:xfrm>
        </p:grpSpPr>
        <p:sp>
          <p:nvSpPr>
            <p:cNvPr id="4280" name="Google Shape;4280;p149"/>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1" name="Google Shape;4281;p149"/>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282" name="Google Shape;4282;p149"/>
            <p:cNvPicPr preferRelativeResize="0"/>
            <p:nvPr/>
          </p:nvPicPr>
          <p:blipFill rotWithShape="1">
            <a:blip r:embed="rId6">
              <a:alphaModFix/>
            </a:blip>
            <a:srcRect b="0" l="0" r="0" t="0"/>
            <a:stretch/>
          </p:blipFill>
          <p:spPr>
            <a:xfrm>
              <a:off x="11536680" y="252984"/>
              <a:ext cx="387096" cy="387096"/>
            </a:xfrm>
            <a:prstGeom prst="rect">
              <a:avLst/>
            </a:prstGeom>
            <a:noFill/>
            <a:ln>
              <a:noFill/>
            </a:ln>
          </p:spPr>
        </p:pic>
      </p:grpSp>
      <p:sp>
        <p:nvSpPr>
          <p:cNvPr id="4283" name="Google Shape;4283;p149"/>
          <p:cNvSpPr txBox="1"/>
          <p:nvPr>
            <p:ph type="title"/>
          </p:nvPr>
        </p:nvSpPr>
        <p:spPr>
          <a:xfrm>
            <a:off x="4355465" y="242315"/>
            <a:ext cx="348043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DAX BEST PRACTICES</a:t>
            </a:r>
            <a:endParaRPr/>
          </a:p>
        </p:txBody>
      </p:sp>
      <p:pic>
        <p:nvPicPr>
          <p:cNvPr id="4284" name="Google Shape;4284;p149"/>
          <p:cNvPicPr preferRelativeResize="0"/>
          <p:nvPr/>
        </p:nvPicPr>
        <p:blipFill rotWithShape="1">
          <a:blip r:embed="rId7">
            <a:alphaModFix/>
          </a:blip>
          <a:srcRect b="0" l="0" r="0" t="0"/>
          <a:stretch/>
        </p:blipFill>
        <p:spPr>
          <a:xfrm>
            <a:off x="0" y="806332"/>
            <a:ext cx="12192000" cy="45720"/>
          </a:xfrm>
          <a:prstGeom prst="rect">
            <a:avLst/>
          </a:prstGeom>
          <a:noFill/>
          <a:ln>
            <a:noFill/>
          </a:ln>
        </p:spPr>
      </p:pic>
      <p:pic>
        <p:nvPicPr>
          <p:cNvPr id="4285" name="Google Shape;4285;p149"/>
          <p:cNvPicPr preferRelativeResize="0"/>
          <p:nvPr/>
        </p:nvPicPr>
        <p:blipFill rotWithShape="1">
          <a:blip r:embed="rId8">
            <a:alphaModFix/>
          </a:blip>
          <a:srcRect b="0" l="0" r="0" t="0"/>
          <a:stretch/>
        </p:blipFill>
        <p:spPr>
          <a:xfrm>
            <a:off x="731519" y="4416552"/>
            <a:ext cx="582168" cy="569976"/>
          </a:xfrm>
          <a:prstGeom prst="rect">
            <a:avLst/>
          </a:prstGeom>
          <a:noFill/>
          <a:ln>
            <a:noFill/>
          </a:ln>
        </p:spPr>
      </p:pic>
      <p:pic>
        <p:nvPicPr>
          <p:cNvPr id="4286" name="Google Shape;4286;p149"/>
          <p:cNvPicPr preferRelativeResize="0"/>
          <p:nvPr/>
        </p:nvPicPr>
        <p:blipFill rotWithShape="1">
          <a:blip r:embed="rId9">
            <a:alphaModFix/>
          </a:blip>
          <a:srcRect b="0" l="0" r="0" t="0"/>
          <a:stretch/>
        </p:blipFill>
        <p:spPr>
          <a:xfrm>
            <a:off x="731519" y="5519927"/>
            <a:ext cx="582168" cy="5699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6" name="Shape 396"/>
        <p:cNvGrpSpPr/>
        <p:nvPr/>
      </p:nvGrpSpPr>
      <p:grpSpPr>
        <a:xfrm>
          <a:off x="0" y="0"/>
          <a:ext cx="0" cy="0"/>
          <a:chOff x="0" y="0"/>
          <a:chExt cx="0" cy="0"/>
        </a:xfrm>
      </p:grpSpPr>
      <p:grpSp>
        <p:nvGrpSpPr>
          <p:cNvPr id="397" name="Google Shape;397;p15"/>
          <p:cNvGrpSpPr/>
          <p:nvPr/>
        </p:nvGrpSpPr>
        <p:grpSpPr>
          <a:xfrm>
            <a:off x="624840" y="1871471"/>
            <a:ext cx="8055864" cy="4572000"/>
            <a:chOff x="624840" y="1871471"/>
            <a:chExt cx="8055864" cy="4572000"/>
          </a:xfrm>
        </p:grpSpPr>
        <p:pic>
          <p:nvPicPr>
            <p:cNvPr id="398" name="Google Shape;398;p15"/>
            <p:cNvPicPr preferRelativeResize="0"/>
            <p:nvPr/>
          </p:nvPicPr>
          <p:blipFill rotWithShape="1">
            <a:blip r:embed="rId3">
              <a:alphaModFix/>
            </a:blip>
            <a:srcRect b="0" l="0" r="0" t="0"/>
            <a:stretch/>
          </p:blipFill>
          <p:spPr>
            <a:xfrm>
              <a:off x="637032" y="1871471"/>
              <a:ext cx="8043672" cy="4572000"/>
            </a:xfrm>
            <a:prstGeom prst="rect">
              <a:avLst/>
            </a:prstGeom>
            <a:noFill/>
            <a:ln>
              <a:noFill/>
            </a:ln>
          </p:spPr>
        </p:pic>
        <p:pic>
          <p:nvPicPr>
            <p:cNvPr id="399" name="Google Shape;399;p15"/>
            <p:cNvPicPr preferRelativeResize="0"/>
            <p:nvPr/>
          </p:nvPicPr>
          <p:blipFill rotWithShape="1">
            <a:blip r:embed="rId4">
              <a:alphaModFix/>
            </a:blip>
            <a:srcRect b="0" l="0" r="0" t="0"/>
            <a:stretch/>
          </p:blipFill>
          <p:spPr>
            <a:xfrm>
              <a:off x="663406" y="1898040"/>
              <a:ext cx="7938678" cy="4465506"/>
            </a:xfrm>
            <a:prstGeom prst="rect">
              <a:avLst/>
            </a:prstGeom>
            <a:noFill/>
            <a:ln>
              <a:noFill/>
            </a:ln>
          </p:spPr>
        </p:pic>
        <p:pic>
          <p:nvPicPr>
            <p:cNvPr id="400" name="Google Shape;400;p15"/>
            <p:cNvPicPr preferRelativeResize="0"/>
            <p:nvPr/>
          </p:nvPicPr>
          <p:blipFill rotWithShape="1">
            <a:blip r:embed="rId5">
              <a:alphaModFix/>
            </a:blip>
            <a:srcRect b="0" l="0" r="0" t="0"/>
            <a:stretch/>
          </p:blipFill>
          <p:spPr>
            <a:xfrm>
              <a:off x="624840" y="2874263"/>
              <a:ext cx="359664" cy="347472"/>
            </a:xfrm>
            <a:prstGeom prst="rect">
              <a:avLst/>
            </a:prstGeom>
            <a:noFill/>
            <a:ln>
              <a:noFill/>
            </a:ln>
          </p:spPr>
        </p:pic>
        <p:sp>
          <p:nvSpPr>
            <p:cNvPr id="401" name="Google Shape;401;p15"/>
            <p:cNvSpPr/>
            <p:nvPr/>
          </p:nvSpPr>
          <p:spPr>
            <a:xfrm>
              <a:off x="663408" y="2913719"/>
              <a:ext cx="229235" cy="215265"/>
            </a:xfrm>
            <a:custGeom>
              <a:rect b="b" l="l" r="r" t="t"/>
              <a:pathLst>
                <a:path extrusionOk="0" h="215264" w="229234">
                  <a:moveTo>
                    <a:pt x="0" y="215252"/>
                  </a:moveTo>
                  <a:lnTo>
                    <a:pt x="229207" y="215252"/>
                  </a:lnTo>
                  <a:lnTo>
                    <a:pt x="229207" y="0"/>
                  </a:lnTo>
                  <a:lnTo>
                    <a:pt x="0" y="0"/>
                  </a:lnTo>
                  <a:lnTo>
                    <a:pt x="0" y="215252"/>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2" name="Google Shape;402;p15"/>
          <p:cNvSpPr txBox="1"/>
          <p:nvPr>
            <p:ph type="title"/>
          </p:nvPr>
        </p:nvSpPr>
        <p:spPr>
          <a:xfrm>
            <a:off x="4182998" y="242315"/>
            <a:ext cx="382587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POWER BI WORKFLOW</a:t>
            </a:r>
            <a:endParaRPr sz="3200"/>
          </a:p>
        </p:txBody>
      </p:sp>
      <p:pic>
        <p:nvPicPr>
          <p:cNvPr id="403" name="Google Shape;403;p15"/>
          <p:cNvPicPr preferRelativeResize="0"/>
          <p:nvPr/>
        </p:nvPicPr>
        <p:blipFill rotWithShape="1">
          <a:blip r:embed="rId6">
            <a:alphaModFix/>
          </a:blip>
          <a:srcRect b="0" l="0" r="0" t="0"/>
          <a:stretch/>
        </p:blipFill>
        <p:spPr>
          <a:xfrm>
            <a:off x="0" y="806332"/>
            <a:ext cx="12192000" cy="45720"/>
          </a:xfrm>
          <a:prstGeom prst="rect">
            <a:avLst/>
          </a:prstGeom>
          <a:noFill/>
          <a:ln>
            <a:noFill/>
          </a:ln>
        </p:spPr>
      </p:pic>
      <p:sp>
        <p:nvSpPr>
          <p:cNvPr id="404" name="Google Shape;404;p15"/>
          <p:cNvSpPr txBox="1"/>
          <p:nvPr/>
        </p:nvSpPr>
        <p:spPr>
          <a:xfrm>
            <a:off x="9708242" y="2801620"/>
            <a:ext cx="1849755" cy="2043430"/>
          </a:xfrm>
          <a:prstGeom prst="rect">
            <a:avLst/>
          </a:prstGeom>
          <a:noFill/>
          <a:ln>
            <a:noFill/>
          </a:ln>
        </p:spPr>
        <p:txBody>
          <a:bodyPr anchorCtr="0" anchor="t" bIns="0" lIns="0" spcFirstLastPara="1" rIns="0" wrap="square" tIns="22850">
            <a:spAutoFit/>
          </a:bodyPr>
          <a:lstStyle/>
          <a:p>
            <a:pPr indent="0" lvl="0" marL="12700" marR="437515" rtl="0" algn="l">
              <a:lnSpc>
                <a:spcPct val="118750"/>
              </a:lnSpc>
              <a:spcBef>
                <a:spcPts val="0"/>
              </a:spcBef>
              <a:spcAft>
                <a:spcPts val="0"/>
              </a:spcAft>
              <a:buNone/>
            </a:pPr>
            <a:r>
              <a:rPr lang="en-US" sz="1600">
                <a:solidFill>
                  <a:srgbClr val="404040"/>
                </a:solidFill>
                <a:latin typeface="Calibri"/>
                <a:ea typeface="Calibri"/>
                <a:cs typeface="Calibri"/>
                <a:sym typeface="Calibri"/>
              </a:rPr>
              <a:t>Data models are  configured in the  </a:t>
            </a:r>
            <a:r>
              <a:rPr b="1" lang="en-US" sz="1600">
                <a:solidFill>
                  <a:srgbClr val="404040"/>
                </a:solidFill>
                <a:latin typeface="Calibri"/>
                <a:ea typeface="Calibri"/>
                <a:cs typeface="Calibri"/>
                <a:sym typeface="Calibri"/>
              </a:rPr>
              <a:t>Model View</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900">
              <a:solidFill>
                <a:schemeClr val="dk1"/>
              </a:solidFill>
              <a:latin typeface="Calibri"/>
              <a:ea typeface="Calibri"/>
              <a:cs typeface="Calibri"/>
              <a:sym typeface="Calibri"/>
            </a:endParaRPr>
          </a:p>
          <a:p>
            <a:pPr indent="0" lvl="0" marL="0" marR="0" rtl="0" algn="l">
              <a:lnSpc>
                <a:spcPct val="100000"/>
              </a:lnSpc>
              <a:spcBef>
                <a:spcPts val="20"/>
              </a:spcBef>
              <a:spcAft>
                <a:spcPts val="0"/>
              </a:spcAft>
              <a:buNone/>
            </a:pPr>
            <a:r>
              <a:t/>
            </a:r>
            <a:endParaRPr sz="1750">
              <a:solidFill>
                <a:schemeClr val="dk1"/>
              </a:solidFill>
              <a:latin typeface="Calibri"/>
              <a:ea typeface="Calibri"/>
              <a:cs typeface="Calibri"/>
              <a:sym typeface="Calibri"/>
            </a:endParaRPr>
          </a:p>
          <a:p>
            <a:pPr indent="0" lvl="0" marL="12700" marR="5080" rtl="0" algn="l">
              <a:lnSpc>
                <a:spcPct val="118750"/>
              </a:lnSpc>
              <a:spcBef>
                <a:spcPts val="0"/>
              </a:spcBef>
              <a:spcAft>
                <a:spcPts val="0"/>
              </a:spcAft>
              <a:buNone/>
            </a:pPr>
            <a:r>
              <a:rPr lang="en-US" sz="1600">
                <a:solidFill>
                  <a:srgbClr val="404040"/>
                </a:solidFill>
                <a:latin typeface="Calibri"/>
                <a:ea typeface="Calibri"/>
                <a:cs typeface="Calibri"/>
                <a:sym typeface="Calibri"/>
              </a:rPr>
              <a:t>Table features &amp;  calculations are added  in the </a:t>
            </a:r>
            <a:r>
              <a:rPr b="1" lang="en-US" sz="1600">
                <a:solidFill>
                  <a:srgbClr val="404040"/>
                </a:solidFill>
                <a:latin typeface="Calibri"/>
                <a:ea typeface="Calibri"/>
                <a:cs typeface="Calibri"/>
                <a:sym typeface="Calibri"/>
              </a:rPr>
              <a:t>Data View</a:t>
            </a:r>
            <a:endParaRPr sz="1600">
              <a:solidFill>
                <a:schemeClr val="dk1"/>
              </a:solidFill>
              <a:latin typeface="Calibri"/>
              <a:ea typeface="Calibri"/>
              <a:cs typeface="Calibri"/>
              <a:sym typeface="Calibri"/>
            </a:endParaRPr>
          </a:p>
        </p:txBody>
      </p:sp>
      <p:pic>
        <p:nvPicPr>
          <p:cNvPr id="405" name="Google Shape;405;p15"/>
          <p:cNvPicPr preferRelativeResize="0"/>
          <p:nvPr/>
        </p:nvPicPr>
        <p:blipFill rotWithShape="1">
          <a:blip r:embed="rId7">
            <a:alphaModFix/>
          </a:blip>
          <a:srcRect b="0" l="0" r="0" t="0"/>
          <a:stretch/>
        </p:blipFill>
        <p:spPr>
          <a:xfrm>
            <a:off x="9150095" y="2919983"/>
            <a:ext cx="356616" cy="542544"/>
          </a:xfrm>
          <a:prstGeom prst="rect">
            <a:avLst/>
          </a:prstGeom>
          <a:noFill/>
          <a:ln>
            <a:noFill/>
          </a:ln>
        </p:spPr>
      </p:pic>
      <p:pic>
        <p:nvPicPr>
          <p:cNvPr id="406" name="Google Shape;406;p15"/>
          <p:cNvPicPr preferRelativeResize="0"/>
          <p:nvPr/>
        </p:nvPicPr>
        <p:blipFill rotWithShape="1">
          <a:blip r:embed="rId8">
            <a:alphaModFix/>
          </a:blip>
          <a:srcRect b="0" l="0" r="0" t="0"/>
          <a:stretch/>
        </p:blipFill>
        <p:spPr>
          <a:xfrm>
            <a:off x="9147047" y="4203191"/>
            <a:ext cx="356616" cy="551688"/>
          </a:xfrm>
          <a:prstGeom prst="rect">
            <a:avLst/>
          </a:prstGeom>
          <a:noFill/>
          <a:ln>
            <a:noFill/>
          </a:ln>
        </p:spPr>
      </p:pic>
      <p:sp>
        <p:nvSpPr>
          <p:cNvPr id="407" name="Google Shape;407;p15"/>
          <p:cNvSpPr txBox="1"/>
          <p:nvPr/>
        </p:nvSpPr>
        <p:spPr>
          <a:xfrm>
            <a:off x="3816483" y="1353820"/>
            <a:ext cx="104076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D9D9D9"/>
                </a:solidFill>
                <a:latin typeface="Calibri"/>
                <a:ea typeface="Calibri"/>
                <a:cs typeface="Calibri"/>
                <a:sym typeface="Calibri"/>
              </a:rPr>
              <a:t>Model View</a:t>
            </a:r>
            <a:endParaRPr sz="1600">
              <a:solidFill>
                <a:schemeClr val="dk1"/>
              </a:solidFill>
              <a:latin typeface="Calibri"/>
              <a:ea typeface="Calibri"/>
              <a:cs typeface="Calibri"/>
              <a:sym typeface="Calibri"/>
            </a:endParaRPr>
          </a:p>
        </p:txBody>
      </p:sp>
      <p:grpSp>
        <p:nvGrpSpPr>
          <p:cNvPr id="408" name="Google Shape;408;p15"/>
          <p:cNvGrpSpPr/>
          <p:nvPr/>
        </p:nvGrpSpPr>
        <p:grpSpPr>
          <a:xfrm>
            <a:off x="3200400" y="1261872"/>
            <a:ext cx="569976" cy="509015"/>
            <a:chOff x="3200400" y="1261872"/>
            <a:chExt cx="569976" cy="509015"/>
          </a:xfrm>
        </p:grpSpPr>
        <p:pic>
          <p:nvPicPr>
            <p:cNvPr id="409" name="Google Shape;409;p15"/>
            <p:cNvPicPr preferRelativeResize="0"/>
            <p:nvPr/>
          </p:nvPicPr>
          <p:blipFill rotWithShape="1">
            <a:blip r:embed="rId9">
              <a:alphaModFix/>
            </a:blip>
            <a:srcRect b="0" l="0" r="0" t="0"/>
            <a:stretch/>
          </p:blipFill>
          <p:spPr>
            <a:xfrm>
              <a:off x="3200400" y="1261872"/>
              <a:ext cx="569976" cy="509015"/>
            </a:xfrm>
            <a:prstGeom prst="rect">
              <a:avLst/>
            </a:prstGeom>
            <a:noFill/>
            <a:ln>
              <a:noFill/>
            </a:ln>
          </p:spPr>
        </p:pic>
        <p:pic>
          <p:nvPicPr>
            <p:cNvPr id="410" name="Google Shape;410;p15"/>
            <p:cNvPicPr preferRelativeResize="0"/>
            <p:nvPr/>
          </p:nvPicPr>
          <p:blipFill rotWithShape="1">
            <a:blip r:embed="rId10">
              <a:alphaModFix/>
            </a:blip>
            <a:srcRect b="0" l="0" r="0" t="0"/>
            <a:stretch/>
          </p:blipFill>
          <p:spPr>
            <a:xfrm>
              <a:off x="3235208" y="1287218"/>
              <a:ext cx="457196" cy="404975"/>
            </a:xfrm>
            <a:prstGeom prst="rect">
              <a:avLst/>
            </a:prstGeom>
            <a:noFill/>
            <a:ln>
              <a:noFill/>
            </a:ln>
          </p:spPr>
        </p:pic>
      </p:grpSp>
      <p:sp>
        <p:nvSpPr>
          <p:cNvPr id="411" name="Google Shape;411;p15"/>
          <p:cNvSpPr txBox="1"/>
          <p:nvPr/>
        </p:nvSpPr>
        <p:spPr>
          <a:xfrm>
            <a:off x="5738503" y="1353820"/>
            <a:ext cx="88773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404040"/>
                </a:solidFill>
                <a:latin typeface="Calibri"/>
                <a:ea typeface="Calibri"/>
                <a:cs typeface="Calibri"/>
                <a:sym typeface="Calibri"/>
              </a:rPr>
              <a:t>Data View</a:t>
            </a:r>
            <a:endParaRPr sz="1600">
              <a:solidFill>
                <a:schemeClr val="dk1"/>
              </a:solidFill>
              <a:latin typeface="Calibri"/>
              <a:ea typeface="Calibri"/>
              <a:cs typeface="Calibri"/>
              <a:sym typeface="Calibri"/>
            </a:endParaRPr>
          </a:p>
        </p:txBody>
      </p:sp>
      <p:sp>
        <p:nvSpPr>
          <p:cNvPr id="412" name="Google Shape;412;p15"/>
          <p:cNvSpPr txBox="1"/>
          <p:nvPr/>
        </p:nvSpPr>
        <p:spPr>
          <a:xfrm>
            <a:off x="7506740" y="1353820"/>
            <a:ext cx="106870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D9D9D9"/>
                </a:solidFill>
                <a:latin typeface="Calibri"/>
                <a:ea typeface="Calibri"/>
                <a:cs typeface="Calibri"/>
                <a:sym typeface="Calibri"/>
              </a:rPr>
              <a:t>Report View</a:t>
            </a:r>
            <a:endParaRPr sz="1600">
              <a:solidFill>
                <a:schemeClr val="dk1"/>
              </a:solidFill>
              <a:latin typeface="Calibri"/>
              <a:ea typeface="Calibri"/>
              <a:cs typeface="Calibri"/>
              <a:sym typeface="Calibri"/>
            </a:endParaRPr>
          </a:p>
        </p:txBody>
      </p:sp>
      <p:grpSp>
        <p:nvGrpSpPr>
          <p:cNvPr id="413" name="Google Shape;413;p15"/>
          <p:cNvGrpSpPr/>
          <p:nvPr/>
        </p:nvGrpSpPr>
        <p:grpSpPr>
          <a:xfrm>
            <a:off x="6906768" y="1261872"/>
            <a:ext cx="563879" cy="509015"/>
            <a:chOff x="6906768" y="1261872"/>
            <a:chExt cx="563879" cy="509015"/>
          </a:xfrm>
        </p:grpSpPr>
        <p:pic>
          <p:nvPicPr>
            <p:cNvPr id="414" name="Google Shape;414;p15"/>
            <p:cNvPicPr preferRelativeResize="0"/>
            <p:nvPr/>
          </p:nvPicPr>
          <p:blipFill rotWithShape="1">
            <a:blip r:embed="rId11">
              <a:alphaModFix/>
            </a:blip>
            <a:srcRect b="0" l="0" r="0" t="0"/>
            <a:stretch/>
          </p:blipFill>
          <p:spPr>
            <a:xfrm>
              <a:off x="6906768" y="1261872"/>
              <a:ext cx="563879" cy="509015"/>
            </a:xfrm>
            <a:prstGeom prst="rect">
              <a:avLst/>
            </a:prstGeom>
            <a:noFill/>
            <a:ln>
              <a:noFill/>
            </a:ln>
          </p:spPr>
        </p:pic>
        <p:pic>
          <p:nvPicPr>
            <p:cNvPr id="415" name="Google Shape;415;p15"/>
            <p:cNvPicPr preferRelativeResize="0"/>
            <p:nvPr/>
          </p:nvPicPr>
          <p:blipFill rotWithShape="1">
            <a:blip r:embed="rId12">
              <a:alphaModFix/>
            </a:blip>
            <a:srcRect b="0" l="0" r="0" t="0"/>
            <a:stretch/>
          </p:blipFill>
          <p:spPr>
            <a:xfrm>
              <a:off x="6932700" y="1287219"/>
              <a:ext cx="457200" cy="404975"/>
            </a:xfrm>
            <a:prstGeom prst="rect">
              <a:avLst/>
            </a:prstGeom>
            <a:noFill/>
            <a:ln>
              <a:noFill/>
            </a:ln>
          </p:spPr>
        </p:pic>
      </p:grpSp>
      <p:grpSp>
        <p:nvGrpSpPr>
          <p:cNvPr id="416" name="Google Shape;416;p15"/>
          <p:cNvGrpSpPr/>
          <p:nvPr/>
        </p:nvGrpSpPr>
        <p:grpSpPr>
          <a:xfrm>
            <a:off x="5120640" y="1261872"/>
            <a:ext cx="560832" cy="509015"/>
            <a:chOff x="5120640" y="1261872"/>
            <a:chExt cx="560832" cy="509015"/>
          </a:xfrm>
        </p:grpSpPr>
        <p:pic>
          <p:nvPicPr>
            <p:cNvPr id="417" name="Google Shape;417;p15"/>
            <p:cNvPicPr preferRelativeResize="0"/>
            <p:nvPr/>
          </p:nvPicPr>
          <p:blipFill rotWithShape="1">
            <a:blip r:embed="rId13">
              <a:alphaModFix/>
            </a:blip>
            <a:srcRect b="0" l="0" r="0" t="0"/>
            <a:stretch/>
          </p:blipFill>
          <p:spPr>
            <a:xfrm>
              <a:off x="5120640" y="1261872"/>
              <a:ext cx="560832" cy="509015"/>
            </a:xfrm>
            <a:prstGeom prst="rect">
              <a:avLst/>
            </a:prstGeom>
            <a:noFill/>
            <a:ln>
              <a:noFill/>
            </a:ln>
          </p:spPr>
        </p:pic>
        <p:pic>
          <p:nvPicPr>
            <p:cNvPr id="418" name="Google Shape;418;p15"/>
            <p:cNvPicPr preferRelativeResize="0"/>
            <p:nvPr/>
          </p:nvPicPr>
          <p:blipFill rotWithShape="1">
            <a:blip r:embed="rId14">
              <a:alphaModFix/>
            </a:blip>
            <a:srcRect b="0" l="0" r="0" t="0"/>
            <a:stretch/>
          </p:blipFill>
          <p:spPr>
            <a:xfrm>
              <a:off x="5145414" y="1287218"/>
              <a:ext cx="457200" cy="404975"/>
            </a:xfrm>
            <a:prstGeom prst="rect">
              <a:avLst/>
            </a:prstGeom>
            <a:noFill/>
            <a:ln>
              <a:noFill/>
            </a:ln>
          </p:spPr>
        </p:pic>
      </p:grpSp>
      <p:sp>
        <p:nvSpPr>
          <p:cNvPr id="419" name="Google Shape;419;p15"/>
          <p:cNvSpPr/>
          <p:nvPr/>
        </p:nvSpPr>
        <p:spPr>
          <a:xfrm>
            <a:off x="10217309" y="3651314"/>
            <a:ext cx="320040" cy="365125"/>
          </a:xfrm>
          <a:custGeom>
            <a:rect b="b" l="l" r="r" t="t"/>
            <a:pathLst>
              <a:path extrusionOk="0" h="365125" w="320040">
                <a:moveTo>
                  <a:pt x="240029" y="0"/>
                </a:moveTo>
                <a:lnTo>
                  <a:pt x="80009" y="0"/>
                </a:lnTo>
                <a:lnTo>
                  <a:pt x="80009" y="204673"/>
                </a:lnTo>
                <a:lnTo>
                  <a:pt x="0" y="204673"/>
                </a:lnTo>
                <a:lnTo>
                  <a:pt x="160020" y="364693"/>
                </a:lnTo>
                <a:lnTo>
                  <a:pt x="320039" y="204673"/>
                </a:lnTo>
                <a:lnTo>
                  <a:pt x="240029" y="204673"/>
                </a:lnTo>
                <a:lnTo>
                  <a:pt x="240029" y="0"/>
                </a:lnTo>
                <a:close/>
              </a:path>
            </a:pathLst>
          </a:custGeom>
          <a:solidFill>
            <a:srgbClr val="BFBFB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 name="Google Shape;420;p15"/>
          <p:cNvSpPr/>
          <p:nvPr/>
        </p:nvSpPr>
        <p:spPr>
          <a:xfrm>
            <a:off x="10217307" y="2377141"/>
            <a:ext cx="320040" cy="365125"/>
          </a:xfrm>
          <a:custGeom>
            <a:rect b="b" l="l" r="r" t="t"/>
            <a:pathLst>
              <a:path extrusionOk="0" h="365125" w="320040">
                <a:moveTo>
                  <a:pt x="240030" y="0"/>
                </a:moveTo>
                <a:lnTo>
                  <a:pt x="80010" y="0"/>
                </a:lnTo>
                <a:lnTo>
                  <a:pt x="80010" y="204673"/>
                </a:lnTo>
                <a:lnTo>
                  <a:pt x="0" y="204673"/>
                </a:lnTo>
                <a:lnTo>
                  <a:pt x="160020" y="364693"/>
                </a:lnTo>
                <a:lnTo>
                  <a:pt x="320040" y="204673"/>
                </a:lnTo>
                <a:lnTo>
                  <a:pt x="240030" y="204673"/>
                </a:lnTo>
                <a:lnTo>
                  <a:pt x="240030" y="0"/>
                </a:lnTo>
                <a:close/>
              </a:path>
            </a:pathLst>
          </a:custGeom>
          <a:solidFill>
            <a:srgbClr val="BFBFB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21" name="Google Shape;421;p15"/>
          <p:cNvPicPr preferRelativeResize="0"/>
          <p:nvPr/>
        </p:nvPicPr>
        <p:blipFill rotWithShape="1">
          <a:blip r:embed="rId15">
            <a:alphaModFix/>
          </a:blip>
          <a:srcRect b="0" l="0" r="0" t="0"/>
          <a:stretch/>
        </p:blipFill>
        <p:spPr>
          <a:xfrm>
            <a:off x="9174480" y="1618488"/>
            <a:ext cx="329183" cy="536448"/>
          </a:xfrm>
          <a:prstGeom prst="rect">
            <a:avLst/>
          </a:prstGeom>
          <a:noFill/>
          <a:ln>
            <a:noFill/>
          </a:ln>
        </p:spPr>
      </p:pic>
      <p:sp>
        <p:nvSpPr>
          <p:cNvPr id="422" name="Google Shape;422;p15"/>
          <p:cNvSpPr txBox="1"/>
          <p:nvPr/>
        </p:nvSpPr>
        <p:spPr>
          <a:xfrm>
            <a:off x="9708242" y="1506220"/>
            <a:ext cx="1680845" cy="751205"/>
          </a:xfrm>
          <a:prstGeom prst="rect">
            <a:avLst/>
          </a:prstGeom>
          <a:noFill/>
          <a:ln>
            <a:noFill/>
          </a:ln>
        </p:spPr>
        <p:txBody>
          <a:bodyPr anchorCtr="0" anchor="t" bIns="0" lIns="0" spcFirstLastPara="1" rIns="0" wrap="square" tIns="22850">
            <a:spAutoFit/>
          </a:bodyPr>
          <a:lstStyle/>
          <a:p>
            <a:pPr indent="0" lvl="0" marL="12700" marR="5080" rtl="0" algn="l">
              <a:lnSpc>
                <a:spcPct val="118750"/>
              </a:lnSpc>
              <a:spcBef>
                <a:spcPts val="0"/>
              </a:spcBef>
              <a:spcAft>
                <a:spcPts val="0"/>
              </a:spcAft>
              <a:buNone/>
            </a:pPr>
            <a:r>
              <a:rPr lang="en-US" sz="1600">
                <a:solidFill>
                  <a:srgbClr val="404040"/>
                </a:solidFill>
                <a:latin typeface="Calibri"/>
                <a:ea typeface="Calibri"/>
                <a:cs typeface="Calibri"/>
                <a:sym typeface="Calibri"/>
              </a:rPr>
              <a:t>Data is loaded &amp;  transformed in the  </a:t>
            </a:r>
            <a:r>
              <a:rPr b="1" lang="en-US" sz="1600">
                <a:solidFill>
                  <a:srgbClr val="404040"/>
                </a:solidFill>
                <a:latin typeface="Calibri"/>
                <a:ea typeface="Calibri"/>
                <a:cs typeface="Calibri"/>
                <a:sym typeface="Calibri"/>
              </a:rPr>
              <a:t>Power Query Editor</a:t>
            </a:r>
            <a:endParaRPr sz="1600">
              <a:solidFill>
                <a:schemeClr val="dk1"/>
              </a:solidFill>
              <a:latin typeface="Calibri"/>
              <a:ea typeface="Calibri"/>
              <a:cs typeface="Calibri"/>
              <a:sym typeface="Calibri"/>
            </a:endParaRPr>
          </a:p>
        </p:txBody>
      </p:sp>
      <p:grpSp>
        <p:nvGrpSpPr>
          <p:cNvPr id="423" name="Google Shape;423;p15"/>
          <p:cNvGrpSpPr/>
          <p:nvPr/>
        </p:nvGrpSpPr>
        <p:grpSpPr>
          <a:xfrm>
            <a:off x="661416" y="1261872"/>
            <a:ext cx="569976" cy="533400"/>
            <a:chOff x="661416" y="1261872"/>
            <a:chExt cx="569976" cy="533400"/>
          </a:xfrm>
        </p:grpSpPr>
        <p:pic>
          <p:nvPicPr>
            <p:cNvPr id="424" name="Google Shape;424;p15"/>
            <p:cNvPicPr preferRelativeResize="0"/>
            <p:nvPr/>
          </p:nvPicPr>
          <p:blipFill rotWithShape="1">
            <a:blip r:embed="rId16">
              <a:alphaModFix/>
            </a:blip>
            <a:srcRect b="0" l="0" r="0" t="0"/>
            <a:stretch/>
          </p:blipFill>
          <p:spPr>
            <a:xfrm>
              <a:off x="661416" y="1261872"/>
              <a:ext cx="569976" cy="533400"/>
            </a:xfrm>
            <a:prstGeom prst="rect">
              <a:avLst/>
            </a:prstGeom>
            <a:noFill/>
            <a:ln>
              <a:noFill/>
            </a:ln>
          </p:spPr>
        </p:pic>
        <p:pic>
          <p:nvPicPr>
            <p:cNvPr id="425" name="Google Shape;425;p15"/>
            <p:cNvPicPr preferRelativeResize="0"/>
            <p:nvPr/>
          </p:nvPicPr>
          <p:blipFill rotWithShape="1">
            <a:blip r:embed="rId17">
              <a:alphaModFix/>
            </a:blip>
            <a:srcRect b="0" l="0" r="0" t="0"/>
            <a:stretch/>
          </p:blipFill>
          <p:spPr>
            <a:xfrm>
              <a:off x="686799" y="1286037"/>
              <a:ext cx="466725" cy="430822"/>
            </a:xfrm>
            <a:prstGeom prst="rect">
              <a:avLst/>
            </a:prstGeom>
            <a:noFill/>
            <a:ln>
              <a:noFill/>
            </a:ln>
          </p:spPr>
        </p:pic>
      </p:grpSp>
      <p:sp>
        <p:nvSpPr>
          <p:cNvPr id="426" name="Google Shape;426;p15"/>
          <p:cNvSpPr txBox="1"/>
          <p:nvPr/>
        </p:nvSpPr>
        <p:spPr>
          <a:xfrm>
            <a:off x="1273329" y="1347723"/>
            <a:ext cx="168084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D9D9D9"/>
                </a:solidFill>
                <a:latin typeface="Calibri"/>
                <a:ea typeface="Calibri"/>
                <a:cs typeface="Calibri"/>
                <a:sym typeface="Calibri"/>
              </a:rPr>
              <a:t>Power Query Editor</a:t>
            </a:r>
            <a:endParaRPr sz="1600">
              <a:solidFill>
                <a:schemeClr val="dk1"/>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0" name="Shape 4290"/>
        <p:cNvGrpSpPr/>
        <p:nvPr/>
      </p:nvGrpSpPr>
      <p:grpSpPr>
        <a:xfrm>
          <a:off x="0" y="0"/>
          <a:ext cx="0" cy="0"/>
          <a:chOff x="0" y="0"/>
          <a:chExt cx="0" cy="0"/>
        </a:xfrm>
      </p:grpSpPr>
      <p:grpSp>
        <p:nvGrpSpPr>
          <p:cNvPr id="4291" name="Google Shape;4291;p150"/>
          <p:cNvGrpSpPr/>
          <p:nvPr/>
        </p:nvGrpSpPr>
        <p:grpSpPr>
          <a:xfrm>
            <a:off x="0" y="2578124"/>
            <a:ext cx="12192000" cy="1327150"/>
            <a:chOff x="0" y="2578124"/>
            <a:chExt cx="12192000" cy="1327150"/>
          </a:xfrm>
        </p:grpSpPr>
        <p:pic>
          <p:nvPicPr>
            <p:cNvPr id="4292" name="Google Shape;4292;p150"/>
            <p:cNvPicPr preferRelativeResize="0"/>
            <p:nvPr/>
          </p:nvPicPr>
          <p:blipFill rotWithShape="1">
            <a:blip r:embed="rId3">
              <a:alphaModFix/>
            </a:blip>
            <a:srcRect b="0" l="0" r="0" t="0"/>
            <a:stretch/>
          </p:blipFill>
          <p:spPr>
            <a:xfrm>
              <a:off x="0" y="2578125"/>
              <a:ext cx="12190429" cy="1327123"/>
            </a:xfrm>
            <a:prstGeom prst="rect">
              <a:avLst/>
            </a:prstGeom>
            <a:noFill/>
            <a:ln>
              <a:noFill/>
            </a:ln>
          </p:spPr>
        </p:pic>
        <p:sp>
          <p:nvSpPr>
            <p:cNvPr id="4293" name="Google Shape;4293;p150"/>
            <p:cNvSpPr/>
            <p:nvPr/>
          </p:nvSpPr>
          <p:spPr>
            <a:xfrm>
              <a:off x="0" y="2578124"/>
              <a:ext cx="12192000" cy="1327150"/>
            </a:xfrm>
            <a:custGeom>
              <a:rect b="b" l="l" r="r" t="t"/>
              <a:pathLst>
                <a:path extrusionOk="0" h="1327150" w="12192000">
                  <a:moveTo>
                    <a:pt x="12192000" y="0"/>
                  </a:moveTo>
                  <a:lnTo>
                    <a:pt x="0" y="0"/>
                  </a:lnTo>
                  <a:lnTo>
                    <a:pt x="0" y="1327124"/>
                  </a:lnTo>
                  <a:lnTo>
                    <a:pt x="12192000" y="1327124"/>
                  </a:lnTo>
                  <a:lnTo>
                    <a:pt x="12192000" y="0"/>
                  </a:lnTo>
                  <a:close/>
                </a:path>
              </a:pathLst>
            </a:custGeom>
            <a:solidFill>
              <a:srgbClr val="000000">
                <a:alpha val="745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94" name="Google Shape;4294;p150"/>
          <p:cNvSpPr txBox="1"/>
          <p:nvPr>
            <p:ph type="title"/>
          </p:nvPr>
        </p:nvSpPr>
        <p:spPr>
          <a:xfrm>
            <a:off x="0" y="2657347"/>
            <a:ext cx="12192000" cy="103124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lang="en-US" sz="6600">
                <a:solidFill>
                  <a:srgbClr val="F2D060"/>
                </a:solidFill>
              </a:rPr>
              <a:t>VISUALIZING DATA</a:t>
            </a:r>
            <a:endParaRPr sz="6600"/>
          </a:p>
        </p:txBody>
      </p:sp>
      <p:sp>
        <p:nvSpPr>
          <p:cNvPr id="4295" name="Google Shape;4295;p150"/>
          <p:cNvSpPr/>
          <p:nvPr/>
        </p:nvSpPr>
        <p:spPr>
          <a:xfrm>
            <a:off x="0" y="2559354"/>
            <a:ext cx="12192000" cy="1381125"/>
          </a:xfrm>
          <a:custGeom>
            <a:rect b="b" l="l" r="r" t="t"/>
            <a:pathLst>
              <a:path extrusionOk="0" h="1381125" w="12192000">
                <a:moveTo>
                  <a:pt x="12192000" y="1335024"/>
                </a:moveTo>
                <a:lnTo>
                  <a:pt x="0" y="1335024"/>
                </a:lnTo>
                <a:lnTo>
                  <a:pt x="0" y="1380744"/>
                </a:lnTo>
                <a:lnTo>
                  <a:pt x="12192000" y="1380744"/>
                </a:lnTo>
                <a:lnTo>
                  <a:pt x="12192000" y="1335024"/>
                </a:lnTo>
                <a:close/>
              </a:path>
              <a:path extrusionOk="0" h="1381125" w="12192000">
                <a:moveTo>
                  <a:pt x="12192000" y="0"/>
                </a:moveTo>
                <a:lnTo>
                  <a:pt x="0" y="0"/>
                </a:lnTo>
                <a:lnTo>
                  <a:pt x="0" y="45720"/>
                </a:lnTo>
                <a:lnTo>
                  <a:pt x="12192000" y="45720"/>
                </a:lnTo>
                <a:lnTo>
                  <a:pt x="12192000" y="0"/>
                </a:lnTo>
                <a:close/>
              </a:path>
            </a:pathLst>
          </a:custGeom>
          <a:solidFill>
            <a:srgbClr val="F2D06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9" name="Shape 4299"/>
        <p:cNvGrpSpPr/>
        <p:nvPr/>
      </p:nvGrpSpPr>
      <p:grpSpPr>
        <a:xfrm>
          <a:off x="0" y="0"/>
          <a:ext cx="0" cy="0"/>
          <a:chOff x="0" y="0"/>
          <a:chExt cx="0" cy="0"/>
        </a:xfrm>
      </p:grpSpPr>
      <p:sp>
        <p:nvSpPr>
          <p:cNvPr id="4300" name="Google Shape;4300;p151"/>
          <p:cNvSpPr txBox="1"/>
          <p:nvPr/>
        </p:nvSpPr>
        <p:spPr>
          <a:xfrm>
            <a:off x="2007128" y="1653540"/>
            <a:ext cx="9439275"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000">
                <a:solidFill>
                  <a:srgbClr val="262626"/>
                </a:solidFill>
                <a:latin typeface="Calibri"/>
                <a:ea typeface="Calibri"/>
                <a:cs typeface="Calibri"/>
                <a:sym typeface="Calibri"/>
              </a:rPr>
              <a:t>In this section we’ll </a:t>
            </a:r>
            <a:r>
              <a:rPr b="1" lang="en-US" sz="2000">
                <a:solidFill>
                  <a:srgbClr val="262626"/>
                </a:solidFill>
                <a:latin typeface="Calibri"/>
                <a:ea typeface="Calibri"/>
                <a:cs typeface="Calibri"/>
                <a:sym typeface="Calibri"/>
              </a:rPr>
              <a:t>build dynamic interactive reports</a:t>
            </a:r>
            <a:r>
              <a:rPr lang="en-US" sz="2000">
                <a:solidFill>
                  <a:srgbClr val="262626"/>
                </a:solidFill>
                <a:latin typeface="Calibri"/>
                <a:ea typeface="Calibri"/>
                <a:cs typeface="Calibri"/>
                <a:sym typeface="Calibri"/>
              </a:rPr>
              <a:t>, introduce visualization best practices,  and explore features like bookmarks, drillthrough filters, parameters, tooltips, and more</a:t>
            </a:r>
            <a:endParaRPr sz="2000">
              <a:solidFill>
                <a:schemeClr val="dk1"/>
              </a:solidFill>
              <a:latin typeface="Calibri"/>
              <a:ea typeface="Calibri"/>
              <a:cs typeface="Calibri"/>
              <a:sym typeface="Calibri"/>
            </a:endParaRPr>
          </a:p>
        </p:txBody>
      </p:sp>
      <p:sp>
        <p:nvSpPr>
          <p:cNvPr id="4301" name="Google Shape;4301;p151"/>
          <p:cNvSpPr txBox="1"/>
          <p:nvPr>
            <p:ph type="title"/>
          </p:nvPr>
        </p:nvSpPr>
        <p:spPr>
          <a:xfrm>
            <a:off x="4565173" y="242315"/>
            <a:ext cx="306324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VISUALIZING DATA</a:t>
            </a:r>
            <a:endParaRPr/>
          </a:p>
        </p:txBody>
      </p:sp>
      <p:pic>
        <p:nvPicPr>
          <p:cNvPr id="4302" name="Google Shape;4302;p151"/>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4303" name="Google Shape;4303;p151"/>
          <p:cNvSpPr txBox="1"/>
          <p:nvPr/>
        </p:nvSpPr>
        <p:spPr>
          <a:xfrm>
            <a:off x="2015794" y="3023108"/>
            <a:ext cx="208089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3F3F3F"/>
                </a:solidFill>
                <a:latin typeface="Calibri"/>
                <a:ea typeface="Calibri"/>
                <a:cs typeface="Calibri"/>
                <a:sym typeface="Calibri"/>
              </a:rPr>
              <a:t>TOPICS WE’LL COVER:</a:t>
            </a:r>
            <a:endParaRPr sz="1800">
              <a:solidFill>
                <a:schemeClr val="dk1"/>
              </a:solidFill>
              <a:latin typeface="Calibri"/>
              <a:ea typeface="Calibri"/>
              <a:cs typeface="Calibri"/>
              <a:sym typeface="Calibri"/>
            </a:endParaRPr>
          </a:p>
        </p:txBody>
      </p:sp>
      <p:pic>
        <p:nvPicPr>
          <p:cNvPr id="4304" name="Google Shape;4304;p151"/>
          <p:cNvPicPr preferRelativeResize="0"/>
          <p:nvPr/>
        </p:nvPicPr>
        <p:blipFill rotWithShape="1">
          <a:blip r:embed="rId4">
            <a:alphaModFix/>
          </a:blip>
          <a:srcRect b="0" l="0" r="0" t="0"/>
          <a:stretch/>
        </p:blipFill>
        <p:spPr>
          <a:xfrm>
            <a:off x="3215639" y="3578352"/>
            <a:ext cx="2258567" cy="530352"/>
          </a:xfrm>
          <a:prstGeom prst="rect">
            <a:avLst/>
          </a:prstGeom>
          <a:noFill/>
          <a:ln>
            <a:noFill/>
          </a:ln>
        </p:spPr>
      </p:pic>
      <p:sp>
        <p:nvSpPr>
          <p:cNvPr id="4305" name="Google Shape;4305;p151"/>
          <p:cNvSpPr txBox="1"/>
          <p:nvPr/>
        </p:nvSpPr>
        <p:spPr>
          <a:xfrm>
            <a:off x="3405404" y="3694684"/>
            <a:ext cx="187960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Formatting &amp; Filtering</a:t>
            </a:r>
            <a:endParaRPr sz="1600">
              <a:solidFill>
                <a:schemeClr val="dk1"/>
              </a:solidFill>
              <a:latin typeface="Calibri"/>
              <a:ea typeface="Calibri"/>
              <a:cs typeface="Calibri"/>
              <a:sym typeface="Calibri"/>
            </a:endParaRPr>
          </a:p>
        </p:txBody>
      </p:sp>
      <p:pic>
        <p:nvPicPr>
          <p:cNvPr id="4306" name="Google Shape;4306;p151"/>
          <p:cNvPicPr preferRelativeResize="0"/>
          <p:nvPr/>
        </p:nvPicPr>
        <p:blipFill rotWithShape="1">
          <a:blip r:embed="rId5">
            <a:alphaModFix/>
          </a:blip>
          <a:srcRect b="0" l="0" r="0" t="0"/>
          <a:stretch/>
        </p:blipFill>
        <p:spPr>
          <a:xfrm>
            <a:off x="798576" y="3578352"/>
            <a:ext cx="2258568" cy="530352"/>
          </a:xfrm>
          <a:prstGeom prst="rect">
            <a:avLst/>
          </a:prstGeom>
          <a:noFill/>
          <a:ln>
            <a:noFill/>
          </a:ln>
        </p:spPr>
      </p:pic>
      <p:sp>
        <p:nvSpPr>
          <p:cNvPr id="4307" name="Google Shape;4307;p151"/>
          <p:cNvSpPr txBox="1"/>
          <p:nvPr/>
        </p:nvSpPr>
        <p:spPr>
          <a:xfrm>
            <a:off x="966917" y="3694684"/>
            <a:ext cx="192278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Data Viz Best Practices</a:t>
            </a:r>
            <a:endParaRPr sz="1600">
              <a:solidFill>
                <a:schemeClr val="dk1"/>
              </a:solidFill>
              <a:latin typeface="Calibri"/>
              <a:ea typeface="Calibri"/>
              <a:cs typeface="Calibri"/>
              <a:sym typeface="Calibri"/>
            </a:endParaRPr>
          </a:p>
        </p:txBody>
      </p:sp>
      <p:sp>
        <p:nvSpPr>
          <p:cNvPr id="4308" name="Google Shape;4308;p151"/>
          <p:cNvSpPr/>
          <p:nvPr/>
        </p:nvSpPr>
        <p:spPr>
          <a:xfrm>
            <a:off x="6096000" y="2835504"/>
            <a:ext cx="0" cy="3517900"/>
          </a:xfrm>
          <a:custGeom>
            <a:rect b="b" l="l" r="r" t="t"/>
            <a:pathLst>
              <a:path extrusionOk="0" h="3517900" w="120000">
                <a:moveTo>
                  <a:pt x="0" y="0"/>
                </a:moveTo>
                <a:lnTo>
                  <a:pt x="0" y="3517670"/>
                </a:lnTo>
              </a:path>
            </a:pathLst>
          </a:custGeom>
          <a:noFill/>
          <a:ln cap="flat" cmpd="sng" w="9525">
            <a:solidFill>
              <a:srgbClr val="E7E6E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9" name="Google Shape;4309;p151"/>
          <p:cNvSpPr txBox="1"/>
          <p:nvPr/>
        </p:nvSpPr>
        <p:spPr>
          <a:xfrm>
            <a:off x="6620771" y="3023108"/>
            <a:ext cx="4704715" cy="954405"/>
          </a:xfrm>
          <a:prstGeom prst="rect">
            <a:avLst/>
          </a:prstGeom>
          <a:noFill/>
          <a:ln>
            <a:noFill/>
          </a:ln>
        </p:spPr>
        <p:txBody>
          <a:bodyPr anchorCtr="0" anchor="t" bIns="0" lIns="0" spcFirstLastPara="1" rIns="0" wrap="square" tIns="12700">
            <a:spAutoFit/>
          </a:bodyPr>
          <a:lstStyle/>
          <a:p>
            <a:pPr indent="0" lvl="0" marL="1146175" marR="0" rtl="0" algn="l">
              <a:lnSpc>
                <a:spcPct val="100000"/>
              </a:lnSpc>
              <a:spcBef>
                <a:spcPts val="0"/>
              </a:spcBef>
              <a:spcAft>
                <a:spcPts val="0"/>
              </a:spcAft>
              <a:buNone/>
            </a:pPr>
            <a:r>
              <a:rPr b="1" lang="en-US" sz="1800">
                <a:solidFill>
                  <a:srgbClr val="3F3F3F"/>
                </a:solidFill>
                <a:latin typeface="Calibri"/>
                <a:ea typeface="Calibri"/>
                <a:cs typeface="Calibri"/>
                <a:sym typeface="Calibri"/>
              </a:rPr>
              <a:t>GOALS FOR THIS SECTION:</a:t>
            </a:r>
            <a:endParaRPr sz="1800">
              <a:solidFill>
                <a:schemeClr val="dk1"/>
              </a:solidFill>
              <a:latin typeface="Calibri"/>
              <a:ea typeface="Calibri"/>
              <a:cs typeface="Calibri"/>
              <a:sym typeface="Calibri"/>
            </a:endParaRPr>
          </a:p>
          <a:p>
            <a:pPr indent="-285750" lvl="0" marL="298450" marR="5080" rtl="0" algn="l">
              <a:lnSpc>
                <a:spcPct val="100000"/>
              </a:lnSpc>
              <a:spcBef>
                <a:spcPts val="1789"/>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Review frameworks and best practices for visualizing data and  designing effective reports and dashboards</a:t>
            </a:r>
            <a:endParaRPr sz="1400">
              <a:solidFill>
                <a:schemeClr val="dk1"/>
              </a:solidFill>
              <a:latin typeface="Calibri"/>
              <a:ea typeface="Calibri"/>
              <a:cs typeface="Calibri"/>
              <a:sym typeface="Calibri"/>
            </a:endParaRPr>
          </a:p>
        </p:txBody>
      </p:sp>
      <p:sp>
        <p:nvSpPr>
          <p:cNvPr id="4310" name="Google Shape;4310;p151"/>
          <p:cNvSpPr txBox="1"/>
          <p:nvPr/>
        </p:nvSpPr>
        <p:spPr>
          <a:xfrm>
            <a:off x="6620771" y="4183379"/>
            <a:ext cx="4419600" cy="455295"/>
          </a:xfrm>
          <a:prstGeom prst="rect">
            <a:avLst/>
          </a:prstGeom>
          <a:noFill/>
          <a:ln>
            <a:noFill/>
          </a:ln>
        </p:spPr>
        <p:txBody>
          <a:bodyPr anchorCtr="0" anchor="t" bIns="0" lIns="0" spcFirstLastPara="1" rIns="0" wrap="square" tIns="9525">
            <a:spAutoFit/>
          </a:bodyPr>
          <a:lstStyle/>
          <a:p>
            <a:pPr indent="-285750" lvl="0" marL="298450" marR="5080" rtl="0" algn="l">
              <a:lnSpc>
                <a:spcPct val="101400"/>
              </a:lnSpc>
              <a:spcBef>
                <a:spcPts val="0"/>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Explore tools and techniques for inserting, formatting and  filtering visuals in the Power BI Report view</a:t>
            </a:r>
            <a:endParaRPr sz="1400">
              <a:solidFill>
                <a:schemeClr val="dk1"/>
              </a:solidFill>
              <a:latin typeface="Calibri"/>
              <a:ea typeface="Calibri"/>
              <a:cs typeface="Calibri"/>
              <a:sym typeface="Calibri"/>
            </a:endParaRPr>
          </a:p>
        </p:txBody>
      </p:sp>
      <p:sp>
        <p:nvSpPr>
          <p:cNvPr id="4311" name="Google Shape;4311;p151"/>
          <p:cNvSpPr txBox="1"/>
          <p:nvPr/>
        </p:nvSpPr>
        <p:spPr>
          <a:xfrm>
            <a:off x="6620771" y="4832604"/>
            <a:ext cx="4391660" cy="455295"/>
          </a:xfrm>
          <a:prstGeom prst="rect">
            <a:avLst/>
          </a:prstGeom>
          <a:noFill/>
          <a:ln>
            <a:noFill/>
          </a:ln>
        </p:spPr>
        <p:txBody>
          <a:bodyPr anchorCtr="0" anchor="t" bIns="0" lIns="0" spcFirstLastPara="1" rIns="0" wrap="square" tIns="9525">
            <a:spAutoFit/>
          </a:bodyPr>
          <a:lstStyle/>
          <a:p>
            <a:pPr indent="-285750" lvl="0" marL="298450" marR="5080" rtl="0" algn="l">
              <a:lnSpc>
                <a:spcPct val="101400"/>
              </a:lnSpc>
              <a:spcBef>
                <a:spcPts val="0"/>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Add interactivity using tools like bookmarks, slicer panels,  parameters, tooltips, and report navigation</a:t>
            </a:r>
            <a:endParaRPr sz="1400">
              <a:solidFill>
                <a:schemeClr val="dk1"/>
              </a:solidFill>
              <a:latin typeface="Calibri"/>
              <a:ea typeface="Calibri"/>
              <a:cs typeface="Calibri"/>
              <a:sym typeface="Calibri"/>
            </a:endParaRPr>
          </a:p>
        </p:txBody>
      </p:sp>
      <p:sp>
        <p:nvSpPr>
          <p:cNvPr id="4312" name="Google Shape;4312;p151"/>
          <p:cNvSpPr txBox="1"/>
          <p:nvPr/>
        </p:nvSpPr>
        <p:spPr>
          <a:xfrm>
            <a:off x="6620771" y="5490972"/>
            <a:ext cx="4342765" cy="238760"/>
          </a:xfrm>
          <a:prstGeom prst="rect">
            <a:avLst/>
          </a:prstGeom>
          <a:noFill/>
          <a:ln>
            <a:noFill/>
          </a:ln>
        </p:spPr>
        <p:txBody>
          <a:bodyPr anchorCtr="0" anchor="t" bIns="0" lIns="0" spcFirstLastPara="1" rIns="0" wrap="square" tIns="12700">
            <a:spAutoFit/>
          </a:bodyPr>
          <a:lstStyle/>
          <a:p>
            <a:pPr indent="-285750" lvl="0" marL="298450" marR="0" rtl="0" algn="l">
              <a:lnSpc>
                <a:spcPct val="100000"/>
              </a:lnSpc>
              <a:spcBef>
                <a:spcPts val="0"/>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Learn how to configure row-level security with user roles</a:t>
            </a:r>
            <a:endParaRPr sz="1400">
              <a:solidFill>
                <a:schemeClr val="dk1"/>
              </a:solidFill>
              <a:latin typeface="Calibri"/>
              <a:ea typeface="Calibri"/>
              <a:cs typeface="Calibri"/>
              <a:sym typeface="Calibri"/>
            </a:endParaRPr>
          </a:p>
        </p:txBody>
      </p:sp>
      <p:sp>
        <p:nvSpPr>
          <p:cNvPr id="4313" name="Google Shape;4313;p151"/>
          <p:cNvSpPr txBox="1"/>
          <p:nvPr/>
        </p:nvSpPr>
        <p:spPr>
          <a:xfrm>
            <a:off x="6620771" y="5935979"/>
            <a:ext cx="4393565" cy="238760"/>
          </a:xfrm>
          <a:prstGeom prst="rect">
            <a:avLst/>
          </a:prstGeom>
          <a:noFill/>
          <a:ln>
            <a:noFill/>
          </a:ln>
        </p:spPr>
        <p:txBody>
          <a:bodyPr anchorCtr="0" anchor="t" bIns="0" lIns="0" spcFirstLastPara="1" rIns="0" wrap="square" tIns="12700">
            <a:spAutoFit/>
          </a:bodyPr>
          <a:lstStyle/>
          <a:p>
            <a:pPr indent="-285750" lvl="0" marL="298450" marR="0" rtl="0" algn="l">
              <a:lnSpc>
                <a:spcPct val="100000"/>
              </a:lnSpc>
              <a:spcBef>
                <a:spcPts val="0"/>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Optimize reports for mobile viewing using custom layouts</a:t>
            </a:r>
            <a:endParaRPr sz="1400">
              <a:solidFill>
                <a:schemeClr val="dk1"/>
              </a:solidFill>
              <a:latin typeface="Calibri"/>
              <a:ea typeface="Calibri"/>
              <a:cs typeface="Calibri"/>
              <a:sym typeface="Calibri"/>
            </a:endParaRPr>
          </a:p>
        </p:txBody>
      </p:sp>
      <p:pic>
        <p:nvPicPr>
          <p:cNvPr id="4314" name="Google Shape;4314;p151"/>
          <p:cNvPicPr preferRelativeResize="0"/>
          <p:nvPr/>
        </p:nvPicPr>
        <p:blipFill rotWithShape="1">
          <a:blip r:embed="rId6">
            <a:alphaModFix/>
          </a:blip>
          <a:srcRect b="0" l="0" r="0" t="0"/>
          <a:stretch/>
        </p:blipFill>
        <p:spPr>
          <a:xfrm>
            <a:off x="798576" y="4261103"/>
            <a:ext cx="2258568" cy="527304"/>
          </a:xfrm>
          <a:prstGeom prst="rect">
            <a:avLst/>
          </a:prstGeom>
          <a:noFill/>
          <a:ln>
            <a:noFill/>
          </a:ln>
        </p:spPr>
      </p:pic>
      <p:sp>
        <p:nvSpPr>
          <p:cNvPr id="4315" name="Google Shape;4315;p151"/>
          <p:cNvSpPr txBox="1"/>
          <p:nvPr/>
        </p:nvSpPr>
        <p:spPr>
          <a:xfrm>
            <a:off x="1443484" y="4377435"/>
            <a:ext cx="97091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Bookmarks</a:t>
            </a:r>
            <a:endParaRPr sz="1600">
              <a:solidFill>
                <a:schemeClr val="dk1"/>
              </a:solidFill>
              <a:latin typeface="Calibri"/>
              <a:ea typeface="Calibri"/>
              <a:cs typeface="Calibri"/>
              <a:sym typeface="Calibri"/>
            </a:endParaRPr>
          </a:p>
        </p:txBody>
      </p:sp>
      <p:pic>
        <p:nvPicPr>
          <p:cNvPr id="4316" name="Google Shape;4316;p151"/>
          <p:cNvPicPr preferRelativeResize="0"/>
          <p:nvPr/>
        </p:nvPicPr>
        <p:blipFill rotWithShape="1">
          <a:blip r:embed="rId7">
            <a:alphaModFix/>
          </a:blip>
          <a:srcRect b="0" l="0" r="0" t="0"/>
          <a:stretch/>
        </p:blipFill>
        <p:spPr>
          <a:xfrm>
            <a:off x="3215639" y="4261103"/>
            <a:ext cx="2258567" cy="527304"/>
          </a:xfrm>
          <a:prstGeom prst="rect">
            <a:avLst/>
          </a:prstGeom>
          <a:noFill/>
          <a:ln>
            <a:noFill/>
          </a:ln>
        </p:spPr>
      </p:pic>
      <p:sp>
        <p:nvSpPr>
          <p:cNvPr id="4317" name="Google Shape;4317;p151"/>
          <p:cNvSpPr txBox="1"/>
          <p:nvPr/>
        </p:nvSpPr>
        <p:spPr>
          <a:xfrm>
            <a:off x="3520180" y="4377435"/>
            <a:ext cx="165100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Report Interactions</a:t>
            </a:r>
            <a:endParaRPr sz="1600">
              <a:solidFill>
                <a:schemeClr val="dk1"/>
              </a:solidFill>
              <a:latin typeface="Calibri"/>
              <a:ea typeface="Calibri"/>
              <a:cs typeface="Calibri"/>
              <a:sym typeface="Calibri"/>
            </a:endParaRPr>
          </a:p>
        </p:txBody>
      </p:sp>
      <p:pic>
        <p:nvPicPr>
          <p:cNvPr id="4318" name="Google Shape;4318;p151"/>
          <p:cNvPicPr preferRelativeResize="0"/>
          <p:nvPr/>
        </p:nvPicPr>
        <p:blipFill rotWithShape="1">
          <a:blip r:embed="rId8">
            <a:alphaModFix/>
          </a:blip>
          <a:srcRect b="0" l="0" r="0" t="0"/>
          <a:stretch/>
        </p:blipFill>
        <p:spPr>
          <a:xfrm>
            <a:off x="798576" y="4943855"/>
            <a:ext cx="2258568" cy="527304"/>
          </a:xfrm>
          <a:prstGeom prst="rect">
            <a:avLst/>
          </a:prstGeom>
          <a:noFill/>
          <a:ln>
            <a:noFill/>
          </a:ln>
        </p:spPr>
      </p:pic>
      <p:sp>
        <p:nvSpPr>
          <p:cNvPr id="4319" name="Google Shape;4319;p151"/>
          <p:cNvSpPr txBox="1"/>
          <p:nvPr/>
        </p:nvSpPr>
        <p:spPr>
          <a:xfrm>
            <a:off x="1472186" y="5060188"/>
            <a:ext cx="91313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User Roles</a:t>
            </a:r>
            <a:endParaRPr sz="1600">
              <a:solidFill>
                <a:schemeClr val="dk1"/>
              </a:solidFill>
              <a:latin typeface="Calibri"/>
              <a:ea typeface="Calibri"/>
              <a:cs typeface="Calibri"/>
              <a:sym typeface="Calibri"/>
            </a:endParaRPr>
          </a:p>
        </p:txBody>
      </p:sp>
      <p:pic>
        <p:nvPicPr>
          <p:cNvPr id="4320" name="Google Shape;4320;p151"/>
          <p:cNvPicPr preferRelativeResize="0"/>
          <p:nvPr/>
        </p:nvPicPr>
        <p:blipFill rotWithShape="1">
          <a:blip r:embed="rId9">
            <a:alphaModFix/>
          </a:blip>
          <a:srcRect b="0" l="0" r="0" t="0"/>
          <a:stretch/>
        </p:blipFill>
        <p:spPr>
          <a:xfrm>
            <a:off x="3215639" y="4943855"/>
            <a:ext cx="2258567" cy="527304"/>
          </a:xfrm>
          <a:prstGeom prst="rect">
            <a:avLst/>
          </a:prstGeom>
          <a:noFill/>
          <a:ln>
            <a:noFill/>
          </a:ln>
        </p:spPr>
      </p:pic>
      <p:sp>
        <p:nvSpPr>
          <p:cNvPr id="4321" name="Google Shape;4321;p151"/>
          <p:cNvSpPr txBox="1"/>
          <p:nvPr/>
        </p:nvSpPr>
        <p:spPr>
          <a:xfrm>
            <a:off x="3853460" y="5060188"/>
            <a:ext cx="98425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Parameters</a:t>
            </a:r>
            <a:endParaRPr sz="1600">
              <a:solidFill>
                <a:schemeClr val="dk1"/>
              </a:solidFill>
              <a:latin typeface="Calibri"/>
              <a:ea typeface="Calibri"/>
              <a:cs typeface="Calibri"/>
              <a:sym typeface="Calibri"/>
            </a:endParaRPr>
          </a:p>
        </p:txBody>
      </p:sp>
      <p:grpSp>
        <p:nvGrpSpPr>
          <p:cNvPr id="4322" name="Google Shape;4322;p151"/>
          <p:cNvGrpSpPr/>
          <p:nvPr/>
        </p:nvGrpSpPr>
        <p:grpSpPr>
          <a:xfrm>
            <a:off x="672063" y="1463838"/>
            <a:ext cx="1054100" cy="1054100"/>
            <a:chOff x="672063" y="1463838"/>
            <a:chExt cx="1054100" cy="1054100"/>
          </a:xfrm>
        </p:grpSpPr>
        <p:sp>
          <p:nvSpPr>
            <p:cNvPr id="4323" name="Google Shape;4323;p151"/>
            <p:cNvSpPr/>
            <p:nvPr/>
          </p:nvSpPr>
          <p:spPr>
            <a:xfrm>
              <a:off x="672063" y="1463838"/>
              <a:ext cx="1054100" cy="1054100"/>
            </a:xfrm>
            <a:custGeom>
              <a:rect b="b" l="l" r="r" t="t"/>
              <a:pathLst>
                <a:path extrusionOk="0" h="1054100" w="1054100">
                  <a:moveTo>
                    <a:pt x="526950" y="0"/>
                  </a:moveTo>
                  <a:lnTo>
                    <a:pt x="478986" y="2153"/>
                  </a:lnTo>
                  <a:lnTo>
                    <a:pt x="432230" y="8489"/>
                  </a:lnTo>
                  <a:lnTo>
                    <a:pt x="386865" y="18823"/>
                  </a:lnTo>
                  <a:lnTo>
                    <a:pt x="343080" y="32967"/>
                  </a:lnTo>
                  <a:lnTo>
                    <a:pt x="301058" y="50736"/>
                  </a:lnTo>
                  <a:lnTo>
                    <a:pt x="260988" y="71944"/>
                  </a:lnTo>
                  <a:lnTo>
                    <a:pt x="223054" y="96404"/>
                  </a:lnTo>
                  <a:lnTo>
                    <a:pt x="187442" y="123932"/>
                  </a:lnTo>
                  <a:lnTo>
                    <a:pt x="154340" y="154340"/>
                  </a:lnTo>
                  <a:lnTo>
                    <a:pt x="123932" y="187442"/>
                  </a:lnTo>
                  <a:lnTo>
                    <a:pt x="96404" y="223054"/>
                  </a:lnTo>
                  <a:lnTo>
                    <a:pt x="71944" y="260988"/>
                  </a:lnTo>
                  <a:lnTo>
                    <a:pt x="50736" y="301058"/>
                  </a:lnTo>
                  <a:lnTo>
                    <a:pt x="32967" y="343080"/>
                  </a:lnTo>
                  <a:lnTo>
                    <a:pt x="18823" y="386865"/>
                  </a:lnTo>
                  <a:lnTo>
                    <a:pt x="8489" y="432229"/>
                  </a:lnTo>
                  <a:lnTo>
                    <a:pt x="2153" y="478986"/>
                  </a:lnTo>
                  <a:lnTo>
                    <a:pt x="0" y="526949"/>
                  </a:lnTo>
                  <a:lnTo>
                    <a:pt x="2153" y="574912"/>
                  </a:lnTo>
                  <a:lnTo>
                    <a:pt x="8489" y="621669"/>
                  </a:lnTo>
                  <a:lnTo>
                    <a:pt x="18823" y="667034"/>
                  </a:lnTo>
                  <a:lnTo>
                    <a:pt x="32967" y="710819"/>
                  </a:lnTo>
                  <a:lnTo>
                    <a:pt x="50736" y="752841"/>
                  </a:lnTo>
                  <a:lnTo>
                    <a:pt x="71944" y="792911"/>
                  </a:lnTo>
                  <a:lnTo>
                    <a:pt x="96404" y="830845"/>
                  </a:lnTo>
                  <a:lnTo>
                    <a:pt x="123932" y="866457"/>
                  </a:lnTo>
                  <a:lnTo>
                    <a:pt x="154340" y="899560"/>
                  </a:lnTo>
                  <a:lnTo>
                    <a:pt x="187442" y="929968"/>
                  </a:lnTo>
                  <a:lnTo>
                    <a:pt x="223054" y="957495"/>
                  </a:lnTo>
                  <a:lnTo>
                    <a:pt x="260988" y="981956"/>
                  </a:lnTo>
                  <a:lnTo>
                    <a:pt x="301058" y="1003164"/>
                  </a:lnTo>
                  <a:lnTo>
                    <a:pt x="343080" y="1020933"/>
                  </a:lnTo>
                  <a:lnTo>
                    <a:pt x="386865" y="1035077"/>
                  </a:lnTo>
                  <a:lnTo>
                    <a:pt x="432230" y="1045410"/>
                  </a:lnTo>
                  <a:lnTo>
                    <a:pt x="478986" y="1051747"/>
                  </a:lnTo>
                  <a:lnTo>
                    <a:pt x="526950" y="1053900"/>
                  </a:lnTo>
                  <a:lnTo>
                    <a:pt x="574913" y="1051747"/>
                  </a:lnTo>
                  <a:lnTo>
                    <a:pt x="621669" y="1045410"/>
                  </a:lnTo>
                  <a:lnTo>
                    <a:pt x="667034" y="1035077"/>
                  </a:lnTo>
                  <a:lnTo>
                    <a:pt x="710819" y="1020933"/>
                  </a:lnTo>
                  <a:lnTo>
                    <a:pt x="752841" y="1003164"/>
                  </a:lnTo>
                  <a:lnTo>
                    <a:pt x="792911" y="981956"/>
                  </a:lnTo>
                  <a:lnTo>
                    <a:pt x="830845" y="957495"/>
                  </a:lnTo>
                  <a:lnTo>
                    <a:pt x="866457" y="929968"/>
                  </a:lnTo>
                  <a:lnTo>
                    <a:pt x="899560" y="899560"/>
                  </a:lnTo>
                  <a:lnTo>
                    <a:pt x="929968" y="866457"/>
                  </a:lnTo>
                  <a:lnTo>
                    <a:pt x="957495" y="830845"/>
                  </a:lnTo>
                  <a:lnTo>
                    <a:pt x="981956" y="792911"/>
                  </a:lnTo>
                  <a:lnTo>
                    <a:pt x="1003163" y="752841"/>
                  </a:lnTo>
                  <a:lnTo>
                    <a:pt x="1020932" y="710819"/>
                  </a:lnTo>
                  <a:lnTo>
                    <a:pt x="1035077" y="667034"/>
                  </a:lnTo>
                  <a:lnTo>
                    <a:pt x="1045410" y="621669"/>
                  </a:lnTo>
                  <a:lnTo>
                    <a:pt x="1051746" y="574912"/>
                  </a:lnTo>
                  <a:lnTo>
                    <a:pt x="1053900" y="526949"/>
                  </a:lnTo>
                  <a:lnTo>
                    <a:pt x="1051746" y="478986"/>
                  </a:lnTo>
                  <a:lnTo>
                    <a:pt x="1045410" y="432229"/>
                  </a:lnTo>
                  <a:lnTo>
                    <a:pt x="1035077" y="386865"/>
                  </a:lnTo>
                  <a:lnTo>
                    <a:pt x="1020932" y="343080"/>
                  </a:lnTo>
                  <a:lnTo>
                    <a:pt x="1003163" y="301058"/>
                  </a:lnTo>
                  <a:lnTo>
                    <a:pt x="981956" y="260988"/>
                  </a:lnTo>
                  <a:lnTo>
                    <a:pt x="957495" y="223054"/>
                  </a:lnTo>
                  <a:lnTo>
                    <a:pt x="929968" y="187442"/>
                  </a:lnTo>
                  <a:lnTo>
                    <a:pt x="899560" y="154340"/>
                  </a:lnTo>
                  <a:lnTo>
                    <a:pt x="866457" y="123932"/>
                  </a:lnTo>
                  <a:lnTo>
                    <a:pt x="830845" y="96404"/>
                  </a:lnTo>
                  <a:lnTo>
                    <a:pt x="792911" y="71944"/>
                  </a:lnTo>
                  <a:lnTo>
                    <a:pt x="752841" y="50736"/>
                  </a:lnTo>
                  <a:lnTo>
                    <a:pt x="710819" y="32967"/>
                  </a:lnTo>
                  <a:lnTo>
                    <a:pt x="667034" y="18823"/>
                  </a:lnTo>
                  <a:lnTo>
                    <a:pt x="621669" y="8489"/>
                  </a:lnTo>
                  <a:lnTo>
                    <a:pt x="574913" y="2153"/>
                  </a:lnTo>
                  <a:lnTo>
                    <a:pt x="52695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324" name="Google Shape;4324;p151"/>
            <p:cNvPicPr preferRelativeResize="0"/>
            <p:nvPr/>
          </p:nvPicPr>
          <p:blipFill rotWithShape="1">
            <a:blip r:embed="rId10">
              <a:alphaModFix/>
            </a:blip>
            <a:srcRect b="0" l="0" r="0" t="0"/>
            <a:stretch/>
          </p:blipFill>
          <p:spPr>
            <a:xfrm>
              <a:off x="905255" y="1697736"/>
              <a:ext cx="588263" cy="588263"/>
            </a:xfrm>
            <a:prstGeom prst="rect">
              <a:avLst/>
            </a:prstGeom>
            <a:noFill/>
            <a:ln>
              <a:noFill/>
            </a:ln>
          </p:spPr>
        </p:pic>
      </p:grpSp>
      <p:pic>
        <p:nvPicPr>
          <p:cNvPr id="4325" name="Google Shape;4325;p151"/>
          <p:cNvPicPr preferRelativeResize="0"/>
          <p:nvPr/>
        </p:nvPicPr>
        <p:blipFill rotWithShape="1">
          <a:blip r:embed="rId11">
            <a:alphaModFix/>
          </a:blip>
          <a:srcRect b="0" l="0" r="0" t="0"/>
          <a:stretch/>
        </p:blipFill>
        <p:spPr>
          <a:xfrm>
            <a:off x="798576" y="5623559"/>
            <a:ext cx="2258568" cy="530351"/>
          </a:xfrm>
          <a:prstGeom prst="rect">
            <a:avLst/>
          </a:prstGeom>
          <a:noFill/>
          <a:ln>
            <a:noFill/>
          </a:ln>
        </p:spPr>
      </p:pic>
      <p:sp>
        <p:nvSpPr>
          <p:cNvPr id="4326" name="Google Shape;4326;p151"/>
          <p:cNvSpPr txBox="1"/>
          <p:nvPr/>
        </p:nvSpPr>
        <p:spPr>
          <a:xfrm>
            <a:off x="1243713" y="5742940"/>
            <a:ext cx="136969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Custom Tooltips</a:t>
            </a:r>
            <a:endParaRPr sz="1600">
              <a:solidFill>
                <a:schemeClr val="dk1"/>
              </a:solidFill>
              <a:latin typeface="Calibri"/>
              <a:ea typeface="Calibri"/>
              <a:cs typeface="Calibri"/>
              <a:sym typeface="Calibri"/>
            </a:endParaRPr>
          </a:p>
        </p:txBody>
      </p:sp>
      <p:pic>
        <p:nvPicPr>
          <p:cNvPr id="4327" name="Google Shape;4327;p151"/>
          <p:cNvPicPr preferRelativeResize="0"/>
          <p:nvPr/>
        </p:nvPicPr>
        <p:blipFill rotWithShape="1">
          <a:blip r:embed="rId12">
            <a:alphaModFix/>
          </a:blip>
          <a:srcRect b="0" l="0" r="0" t="0"/>
          <a:stretch/>
        </p:blipFill>
        <p:spPr>
          <a:xfrm>
            <a:off x="3215639" y="5623559"/>
            <a:ext cx="2258567" cy="530351"/>
          </a:xfrm>
          <a:prstGeom prst="rect">
            <a:avLst/>
          </a:prstGeom>
          <a:noFill/>
          <a:ln>
            <a:noFill/>
          </a:ln>
        </p:spPr>
      </p:pic>
      <p:sp>
        <p:nvSpPr>
          <p:cNvPr id="4328" name="Google Shape;4328;p151"/>
          <p:cNvSpPr txBox="1"/>
          <p:nvPr/>
        </p:nvSpPr>
        <p:spPr>
          <a:xfrm>
            <a:off x="3687852" y="5742940"/>
            <a:ext cx="131508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Mobile Layouts</a:t>
            </a:r>
            <a:endParaRPr sz="1600">
              <a:solidFill>
                <a:schemeClr val="dk1"/>
              </a:solidFill>
              <a:latin typeface="Calibri"/>
              <a:ea typeface="Calibri"/>
              <a:cs typeface="Calibri"/>
              <a:sym typeface="Calibri"/>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2" name="Shape 4332"/>
        <p:cNvGrpSpPr/>
        <p:nvPr/>
      </p:nvGrpSpPr>
      <p:grpSpPr>
        <a:xfrm>
          <a:off x="0" y="0"/>
          <a:ext cx="0" cy="0"/>
          <a:chOff x="0" y="0"/>
          <a:chExt cx="0" cy="0"/>
        </a:xfrm>
      </p:grpSpPr>
      <p:pic>
        <p:nvPicPr>
          <p:cNvPr id="4333" name="Google Shape;4333;p152"/>
          <p:cNvPicPr preferRelativeResize="0"/>
          <p:nvPr/>
        </p:nvPicPr>
        <p:blipFill rotWithShape="1">
          <a:blip r:embed="rId3">
            <a:alphaModFix/>
          </a:blip>
          <a:srcRect b="0" l="0" r="0" t="0"/>
          <a:stretch/>
        </p:blipFill>
        <p:spPr>
          <a:xfrm>
            <a:off x="1520952" y="1609344"/>
            <a:ext cx="475487" cy="780288"/>
          </a:xfrm>
          <a:prstGeom prst="rect">
            <a:avLst/>
          </a:prstGeom>
          <a:noFill/>
          <a:ln>
            <a:noFill/>
          </a:ln>
        </p:spPr>
      </p:pic>
      <p:pic>
        <p:nvPicPr>
          <p:cNvPr id="4334" name="Google Shape;4334;p152"/>
          <p:cNvPicPr preferRelativeResize="0"/>
          <p:nvPr/>
        </p:nvPicPr>
        <p:blipFill rotWithShape="1">
          <a:blip r:embed="rId4">
            <a:alphaModFix/>
          </a:blip>
          <a:srcRect b="0" l="0" r="0" t="0"/>
          <a:stretch/>
        </p:blipFill>
        <p:spPr>
          <a:xfrm>
            <a:off x="1484375" y="3331464"/>
            <a:ext cx="521207" cy="786384"/>
          </a:xfrm>
          <a:prstGeom prst="rect">
            <a:avLst/>
          </a:prstGeom>
          <a:noFill/>
          <a:ln>
            <a:noFill/>
          </a:ln>
        </p:spPr>
      </p:pic>
      <p:pic>
        <p:nvPicPr>
          <p:cNvPr id="4335" name="Google Shape;4335;p152"/>
          <p:cNvPicPr preferRelativeResize="0"/>
          <p:nvPr/>
        </p:nvPicPr>
        <p:blipFill rotWithShape="1">
          <a:blip r:embed="rId5">
            <a:alphaModFix/>
          </a:blip>
          <a:srcRect b="0" l="0" r="0" t="0"/>
          <a:stretch/>
        </p:blipFill>
        <p:spPr>
          <a:xfrm>
            <a:off x="1481327" y="5032247"/>
            <a:ext cx="518159" cy="801623"/>
          </a:xfrm>
          <a:prstGeom prst="rect">
            <a:avLst/>
          </a:prstGeom>
          <a:noFill/>
          <a:ln>
            <a:noFill/>
          </a:ln>
        </p:spPr>
      </p:pic>
      <p:sp>
        <p:nvSpPr>
          <p:cNvPr id="4336" name="Google Shape;4336;p152"/>
          <p:cNvSpPr txBox="1"/>
          <p:nvPr/>
        </p:nvSpPr>
        <p:spPr>
          <a:xfrm>
            <a:off x="2534516" y="1522702"/>
            <a:ext cx="7629525" cy="4314825"/>
          </a:xfrm>
          <a:prstGeom prst="rect">
            <a:avLst/>
          </a:prstGeom>
          <a:noFill/>
          <a:ln>
            <a:noFill/>
          </a:ln>
        </p:spPr>
        <p:txBody>
          <a:bodyPr anchorCtr="0" anchor="t" bIns="0" lIns="0" spcFirstLastPara="1" rIns="0" wrap="square" tIns="79375">
            <a:spAutoFit/>
          </a:bodyPr>
          <a:lstStyle/>
          <a:p>
            <a:pPr indent="0" lvl="0" marL="12700" marR="0" rtl="0" algn="l">
              <a:lnSpc>
                <a:spcPct val="100000"/>
              </a:lnSpc>
              <a:spcBef>
                <a:spcPts val="0"/>
              </a:spcBef>
              <a:spcAft>
                <a:spcPts val="0"/>
              </a:spcAft>
              <a:buNone/>
            </a:pPr>
            <a:r>
              <a:rPr lang="en-US" sz="3200">
                <a:solidFill>
                  <a:srgbClr val="404040"/>
                </a:solidFill>
                <a:latin typeface="Calibri"/>
                <a:ea typeface="Calibri"/>
                <a:cs typeface="Calibri"/>
                <a:sym typeface="Calibri"/>
              </a:rPr>
              <a:t>What </a:t>
            </a:r>
            <a:r>
              <a:rPr b="1" lang="en-US" sz="3200">
                <a:solidFill>
                  <a:srgbClr val="404040"/>
                </a:solidFill>
                <a:latin typeface="Calibri"/>
                <a:ea typeface="Calibri"/>
                <a:cs typeface="Calibri"/>
                <a:sym typeface="Calibri"/>
              </a:rPr>
              <a:t>TYPE OF DATA </a:t>
            </a:r>
            <a:r>
              <a:rPr lang="en-US" sz="3200">
                <a:solidFill>
                  <a:srgbClr val="404040"/>
                </a:solidFill>
                <a:latin typeface="Calibri"/>
                <a:ea typeface="Calibri"/>
                <a:cs typeface="Calibri"/>
                <a:sym typeface="Calibri"/>
              </a:rPr>
              <a:t>are you working with?</a:t>
            </a:r>
            <a:endParaRPr sz="3200">
              <a:solidFill>
                <a:schemeClr val="dk1"/>
              </a:solidFill>
              <a:latin typeface="Calibri"/>
              <a:ea typeface="Calibri"/>
              <a:cs typeface="Calibri"/>
              <a:sym typeface="Calibri"/>
            </a:endParaRPr>
          </a:p>
          <a:p>
            <a:pPr indent="-373380" lvl="0" marL="410209" marR="0" rtl="0" algn="l">
              <a:lnSpc>
                <a:spcPct val="100000"/>
              </a:lnSpc>
              <a:spcBef>
                <a:spcPts val="295"/>
              </a:spcBef>
              <a:spcAft>
                <a:spcPts val="0"/>
              </a:spcAft>
              <a:buClr>
                <a:srgbClr val="404040"/>
              </a:buClr>
              <a:buSzPts val="1800"/>
              <a:buFont typeface="Arial"/>
              <a:buChar char="•"/>
            </a:pPr>
            <a:r>
              <a:rPr lang="en-US" sz="1800">
                <a:solidFill>
                  <a:srgbClr val="404040"/>
                </a:solidFill>
                <a:latin typeface="Calibri"/>
                <a:ea typeface="Calibri"/>
                <a:cs typeface="Calibri"/>
                <a:sym typeface="Calibri"/>
              </a:rPr>
              <a:t>Geospatial? Time-series? Hierarchical? Financial?</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404040"/>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404040"/>
              </a:buClr>
              <a:buSzPts val="2200"/>
              <a:buFont typeface="Arial"/>
              <a:buNone/>
            </a:pPr>
            <a:r>
              <a:t/>
            </a:r>
            <a:endParaRPr sz="2200">
              <a:solidFill>
                <a:schemeClr val="dk1"/>
              </a:solidFill>
              <a:latin typeface="Calibri"/>
              <a:ea typeface="Calibri"/>
              <a:cs typeface="Calibri"/>
              <a:sym typeface="Calibri"/>
            </a:endParaRPr>
          </a:p>
          <a:p>
            <a:pPr indent="0" lvl="0" marL="12700" marR="0" rtl="0" algn="l">
              <a:lnSpc>
                <a:spcPct val="100000"/>
              </a:lnSpc>
              <a:spcBef>
                <a:spcPts val="1870"/>
              </a:spcBef>
              <a:spcAft>
                <a:spcPts val="0"/>
              </a:spcAft>
              <a:buNone/>
            </a:pPr>
            <a:r>
              <a:rPr lang="en-US" sz="3200">
                <a:solidFill>
                  <a:srgbClr val="404040"/>
                </a:solidFill>
                <a:latin typeface="Calibri"/>
                <a:ea typeface="Calibri"/>
                <a:cs typeface="Calibri"/>
                <a:sym typeface="Calibri"/>
              </a:rPr>
              <a:t>What do you want to </a:t>
            </a:r>
            <a:r>
              <a:rPr b="1" lang="en-US" sz="3200">
                <a:solidFill>
                  <a:srgbClr val="404040"/>
                </a:solidFill>
                <a:latin typeface="Calibri"/>
                <a:ea typeface="Calibri"/>
                <a:cs typeface="Calibri"/>
                <a:sym typeface="Calibri"/>
              </a:rPr>
              <a:t>COMMUNICATE</a:t>
            </a:r>
            <a:r>
              <a:rPr lang="en-US" sz="3200">
                <a:solidFill>
                  <a:srgbClr val="404040"/>
                </a:solidFill>
                <a:latin typeface="Calibri"/>
                <a:ea typeface="Calibri"/>
                <a:cs typeface="Calibri"/>
                <a:sym typeface="Calibri"/>
              </a:rPr>
              <a:t>?</a:t>
            </a:r>
            <a:endParaRPr sz="3200">
              <a:solidFill>
                <a:schemeClr val="dk1"/>
              </a:solidFill>
              <a:latin typeface="Calibri"/>
              <a:ea typeface="Calibri"/>
              <a:cs typeface="Calibri"/>
              <a:sym typeface="Calibri"/>
            </a:endParaRPr>
          </a:p>
          <a:p>
            <a:pPr indent="-373380" lvl="0" marL="410209" marR="0" rtl="0" algn="l">
              <a:lnSpc>
                <a:spcPct val="100000"/>
              </a:lnSpc>
              <a:spcBef>
                <a:spcPts val="390"/>
              </a:spcBef>
              <a:spcAft>
                <a:spcPts val="0"/>
              </a:spcAft>
              <a:buClr>
                <a:srgbClr val="404040"/>
              </a:buClr>
              <a:buSzPts val="1800"/>
              <a:buFont typeface="Arial"/>
              <a:buChar char="•"/>
            </a:pPr>
            <a:r>
              <a:rPr lang="en-US" sz="1800">
                <a:solidFill>
                  <a:srgbClr val="404040"/>
                </a:solidFill>
                <a:latin typeface="Calibri"/>
                <a:ea typeface="Calibri"/>
                <a:cs typeface="Calibri"/>
                <a:sym typeface="Calibri"/>
              </a:rPr>
              <a:t>Comparison? Composition? Relationship? Distribution?</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404040"/>
              </a:buClr>
              <a:buSzPts val="2200"/>
              <a:buFont typeface="Arial"/>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404040"/>
              </a:buClr>
              <a:buSzPts val="2200"/>
              <a:buFont typeface="Arial"/>
              <a:buNone/>
            </a:pPr>
            <a:r>
              <a:t/>
            </a:r>
            <a:endParaRPr sz="2200">
              <a:solidFill>
                <a:schemeClr val="dk1"/>
              </a:solidFill>
              <a:latin typeface="Calibri"/>
              <a:ea typeface="Calibri"/>
              <a:cs typeface="Calibri"/>
              <a:sym typeface="Calibri"/>
            </a:endParaRPr>
          </a:p>
          <a:p>
            <a:pPr indent="0" lvl="0" marL="12700" marR="0" rtl="0" algn="l">
              <a:lnSpc>
                <a:spcPct val="100000"/>
              </a:lnSpc>
              <a:spcBef>
                <a:spcPts val="1750"/>
              </a:spcBef>
              <a:spcAft>
                <a:spcPts val="0"/>
              </a:spcAft>
              <a:buNone/>
            </a:pPr>
            <a:r>
              <a:rPr lang="en-US" sz="3200">
                <a:solidFill>
                  <a:srgbClr val="404040"/>
                </a:solidFill>
                <a:latin typeface="Calibri"/>
                <a:ea typeface="Calibri"/>
                <a:cs typeface="Calibri"/>
                <a:sym typeface="Calibri"/>
              </a:rPr>
              <a:t>Who is the </a:t>
            </a:r>
            <a:r>
              <a:rPr b="1" lang="en-US" sz="3200">
                <a:solidFill>
                  <a:srgbClr val="404040"/>
                </a:solidFill>
                <a:latin typeface="Calibri"/>
                <a:ea typeface="Calibri"/>
                <a:cs typeface="Calibri"/>
                <a:sym typeface="Calibri"/>
              </a:rPr>
              <a:t>END USER </a:t>
            </a:r>
            <a:r>
              <a:rPr lang="en-US" sz="3200">
                <a:solidFill>
                  <a:srgbClr val="404040"/>
                </a:solidFill>
                <a:latin typeface="Calibri"/>
                <a:ea typeface="Calibri"/>
                <a:cs typeface="Calibri"/>
                <a:sym typeface="Calibri"/>
              </a:rPr>
              <a:t>and what do they need?</a:t>
            </a:r>
            <a:endParaRPr sz="3200">
              <a:solidFill>
                <a:schemeClr val="dk1"/>
              </a:solidFill>
              <a:latin typeface="Calibri"/>
              <a:ea typeface="Calibri"/>
              <a:cs typeface="Calibri"/>
              <a:sym typeface="Calibri"/>
            </a:endParaRPr>
          </a:p>
          <a:p>
            <a:pPr indent="-373380" lvl="0" marL="410209" marR="0" rtl="0" algn="l">
              <a:lnSpc>
                <a:spcPct val="100000"/>
              </a:lnSpc>
              <a:spcBef>
                <a:spcPts val="200"/>
              </a:spcBef>
              <a:spcAft>
                <a:spcPts val="0"/>
              </a:spcAft>
              <a:buClr>
                <a:srgbClr val="404040"/>
              </a:buClr>
              <a:buSzPts val="1800"/>
              <a:buFont typeface="Arial"/>
              <a:buChar char="•"/>
            </a:pPr>
            <a:r>
              <a:rPr lang="en-US" sz="1800">
                <a:solidFill>
                  <a:srgbClr val="404040"/>
                </a:solidFill>
                <a:latin typeface="Calibri"/>
                <a:ea typeface="Calibri"/>
                <a:cs typeface="Calibri"/>
                <a:sym typeface="Calibri"/>
              </a:rPr>
              <a:t>Analyst? Manager? Executive? General public?</a:t>
            </a:r>
            <a:endParaRPr sz="1800">
              <a:solidFill>
                <a:schemeClr val="dk1"/>
              </a:solidFill>
              <a:latin typeface="Calibri"/>
              <a:ea typeface="Calibri"/>
              <a:cs typeface="Calibri"/>
              <a:sym typeface="Calibri"/>
            </a:endParaRPr>
          </a:p>
        </p:txBody>
      </p:sp>
      <p:sp>
        <p:nvSpPr>
          <p:cNvPr id="4337" name="Google Shape;4337;p152"/>
          <p:cNvSpPr/>
          <p:nvPr/>
        </p:nvSpPr>
        <p:spPr>
          <a:xfrm>
            <a:off x="988604" y="2894425"/>
            <a:ext cx="9803765" cy="0"/>
          </a:xfrm>
          <a:custGeom>
            <a:rect b="b" l="l" r="r" t="t"/>
            <a:pathLst>
              <a:path extrusionOk="0" h="120000" w="9803765">
                <a:moveTo>
                  <a:pt x="9803636" y="0"/>
                </a:moveTo>
                <a:lnTo>
                  <a:pt x="0" y="0"/>
                </a:lnTo>
              </a:path>
            </a:pathLst>
          </a:custGeom>
          <a:noFill/>
          <a:ln cap="flat" cmpd="sng" w="9525">
            <a:solidFill>
              <a:srgbClr val="E7E6E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8" name="Google Shape;4338;p152"/>
          <p:cNvSpPr/>
          <p:nvPr/>
        </p:nvSpPr>
        <p:spPr>
          <a:xfrm>
            <a:off x="988604" y="4614637"/>
            <a:ext cx="9803765" cy="0"/>
          </a:xfrm>
          <a:custGeom>
            <a:rect b="b" l="l" r="r" t="t"/>
            <a:pathLst>
              <a:path extrusionOk="0" h="120000" w="9803765">
                <a:moveTo>
                  <a:pt x="9803636" y="0"/>
                </a:moveTo>
                <a:lnTo>
                  <a:pt x="0" y="0"/>
                </a:lnTo>
              </a:path>
            </a:pathLst>
          </a:custGeom>
          <a:noFill/>
          <a:ln cap="flat" cmpd="sng" w="9525">
            <a:solidFill>
              <a:srgbClr val="E7E6E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339" name="Google Shape;4339;p152"/>
          <p:cNvGrpSpPr/>
          <p:nvPr/>
        </p:nvGrpSpPr>
        <p:grpSpPr>
          <a:xfrm>
            <a:off x="11458577" y="168692"/>
            <a:ext cx="548640" cy="548640"/>
            <a:chOff x="11458577" y="168692"/>
            <a:chExt cx="548640" cy="548640"/>
          </a:xfrm>
        </p:grpSpPr>
        <p:sp>
          <p:nvSpPr>
            <p:cNvPr id="4340" name="Google Shape;4340;p152"/>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341" name="Google Shape;4341;p152"/>
            <p:cNvPicPr preferRelativeResize="0"/>
            <p:nvPr/>
          </p:nvPicPr>
          <p:blipFill rotWithShape="1">
            <a:blip r:embed="rId6">
              <a:alphaModFix/>
            </a:blip>
            <a:srcRect b="0" l="0" r="0" t="0"/>
            <a:stretch/>
          </p:blipFill>
          <p:spPr>
            <a:xfrm>
              <a:off x="11579351" y="289560"/>
              <a:ext cx="307848" cy="307847"/>
            </a:xfrm>
            <a:prstGeom prst="rect">
              <a:avLst/>
            </a:prstGeom>
            <a:noFill/>
            <a:ln>
              <a:noFill/>
            </a:ln>
          </p:spPr>
        </p:pic>
      </p:grpSp>
      <p:sp>
        <p:nvSpPr>
          <p:cNvPr id="4342" name="Google Shape;4342;p152"/>
          <p:cNvSpPr txBox="1"/>
          <p:nvPr>
            <p:ph type="title"/>
          </p:nvPr>
        </p:nvSpPr>
        <p:spPr>
          <a:xfrm>
            <a:off x="4174490" y="242315"/>
            <a:ext cx="3843019"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THREE KEY QUESTIONS</a:t>
            </a:r>
            <a:endParaRPr/>
          </a:p>
        </p:txBody>
      </p:sp>
      <p:pic>
        <p:nvPicPr>
          <p:cNvPr id="4343" name="Google Shape;4343;p152"/>
          <p:cNvPicPr preferRelativeResize="0"/>
          <p:nvPr/>
        </p:nvPicPr>
        <p:blipFill rotWithShape="1">
          <a:blip r:embed="rId7">
            <a:alphaModFix/>
          </a:blip>
          <a:srcRect b="0" l="0" r="0" t="0"/>
          <a:stretch/>
        </p:blipFill>
        <p:spPr>
          <a:xfrm>
            <a:off x="0" y="806332"/>
            <a:ext cx="12192000" cy="4572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7" name="Shape 4347"/>
        <p:cNvGrpSpPr/>
        <p:nvPr/>
      </p:nvGrpSpPr>
      <p:grpSpPr>
        <a:xfrm>
          <a:off x="0" y="0"/>
          <a:ext cx="0" cy="0"/>
          <a:chOff x="0" y="0"/>
          <a:chExt cx="0" cy="0"/>
        </a:xfrm>
      </p:grpSpPr>
      <p:sp>
        <p:nvSpPr>
          <p:cNvPr id="4348" name="Google Shape;4348;p153"/>
          <p:cNvSpPr/>
          <p:nvPr/>
        </p:nvSpPr>
        <p:spPr>
          <a:xfrm>
            <a:off x="3772236" y="3257433"/>
            <a:ext cx="1759585" cy="419100"/>
          </a:xfrm>
          <a:custGeom>
            <a:rect b="b" l="l" r="r" t="t"/>
            <a:pathLst>
              <a:path extrusionOk="0" h="419100" w="1759585">
                <a:moveTo>
                  <a:pt x="1759267" y="0"/>
                </a:moveTo>
                <a:lnTo>
                  <a:pt x="69764" y="0"/>
                </a:lnTo>
                <a:lnTo>
                  <a:pt x="42609" y="5482"/>
                </a:lnTo>
                <a:lnTo>
                  <a:pt x="20433" y="20433"/>
                </a:lnTo>
                <a:lnTo>
                  <a:pt x="5482" y="42609"/>
                </a:lnTo>
                <a:lnTo>
                  <a:pt x="0" y="69764"/>
                </a:lnTo>
                <a:lnTo>
                  <a:pt x="0" y="418584"/>
                </a:lnTo>
                <a:lnTo>
                  <a:pt x="1689502" y="418584"/>
                </a:lnTo>
                <a:lnTo>
                  <a:pt x="1716658" y="413101"/>
                </a:lnTo>
                <a:lnTo>
                  <a:pt x="1738833" y="398151"/>
                </a:lnTo>
                <a:lnTo>
                  <a:pt x="1753785" y="375975"/>
                </a:lnTo>
                <a:lnTo>
                  <a:pt x="1759267" y="348820"/>
                </a:lnTo>
                <a:lnTo>
                  <a:pt x="1759267" y="0"/>
                </a:lnTo>
                <a:close/>
              </a:path>
            </a:pathLst>
          </a:custGeom>
          <a:solidFill>
            <a:srgbClr val="403F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9" name="Google Shape;4349;p153"/>
          <p:cNvSpPr/>
          <p:nvPr/>
        </p:nvSpPr>
        <p:spPr>
          <a:xfrm>
            <a:off x="3772236" y="3874389"/>
            <a:ext cx="1759585" cy="419100"/>
          </a:xfrm>
          <a:custGeom>
            <a:rect b="b" l="l" r="r" t="t"/>
            <a:pathLst>
              <a:path extrusionOk="0" h="419100" w="1759585">
                <a:moveTo>
                  <a:pt x="1759267" y="0"/>
                </a:moveTo>
                <a:lnTo>
                  <a:pt x="69764" y="0"/>
                </a:lnTo>
                <a:lnTo>
                  <a:pt x="42609" y="5482"/>
                </a:lnTo>
                <a:lnTo>
                  <a:pt x="20433" y="20433"/>
                </a:lnTo>
                <a:lnTo>
                  <a:pt x="5482" y="42609"/>
                </a:lnTo>
                <a:lnTo>
                  <a:pt x="0" y="69764"/>
                </a:lnTo>
                <a:lnTo>
                  <a:pt x="0" y="418584"/>
                </a:lnTo>
                <a:lnTo>
                  <a:pt x="1689502" y="418584"/>
                </a:lnTo>
                <a:lnTo>
                  <a:pt x="1716658" y="413101"/>
                </a:lnTo>
                <a:lnTo>
                  <a:pt x="1738833" y="398150"/>
                </a:lnTo>
                <a:lnTo>
                  <a:pt x="1753785" y="375975"/>
                </a:lnTo>
                <a:lnTo>
                  <a:pt x="1759267" y="348819"/>
                </a:lnTo>
                <a:lnTo>
                  <a:pt x="1759267" y="0"/>
                </a:lnTo>
                <a:close/>
              </a:path>
            </a:pathLst>
          </a:custGeom>
          <a:solidFill>
            <a:srgbClr val="403F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0" name="Google Shape;4350;p153"/>
          <p:cNvSpPr/>
          <p:nvPr/>
        </p:nvSpPr>
        <p:spPr>
          <a:xfrm>
            <a:off x="3772236" y="4506236"/>
            <a:ext cx="1759585" cy="419100"/>
          </a:xfrm>
          <a:custGeom>
            <a:rect b="b" l="l" r="r" t="t"/>
            <a:pathLst>
              <a:path extrusionOk="0" h="419100" w="1759585">
                <a:moveTo>
                  <a:pt x="1759267" y="0"/>
                </a:moveTo>
                <a:lnTo>
                  <a:pt x="69764" y="0"/>
                </a:lnTo>
                <a:lnTo>
                  <a:pt x="42609" y="5482"/>
                </a:lnTo>
                <a:lnTo>
                  <a:pt x="20433" y="20433"/>
                </a:lnTo>
                <a:lnTo>
                  <a:pt x="5482" y="42609"/>
                </a:lnTo>
                <a:lnTo>
                  <a:pt x="0" y="69764"/>
                </a:lnTo>
                <a:lnTo>
                  <a:pt x="0" y="418584"/>
                </a:lnTo>
                <a:lnTo>
                  <a:pt x="1689502" y="418584"/>
                </a:lnTo>
                <a:lnTo>
                  <a:pt x="1716658" y="413101"/>
                </a:lnTo>
                <a:lnTo>
                  <a:pt x="1738833" y="398151"/>
                </a:lnTo>
                <a:lnTo>
                  <a:pt x="1753785" y="375975"/>
                </a:lnTo>
                <a:lnTo>
                  <a:pt x="1759267" y="348820"/>
                </a:lnTo>
                <a:lnTo>
                  <a:pt x="1759267" y="0"/>
                </a:lnTo>
                <a:close/>
              </a:path>
            </a:pathLst>
          </a:custGeom>
          <a:solidFill>
            <a:srgbClr val="403F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1" name="Google Shape;4351;p153"/>
          <p:cNvSpPr/>
          <p:nvPr/>
        </p:nvSpPr>
        <p:spPr>
          <a:xfrm>
            <a:off x="3772236" y="2632218"/>
            <a:ext cx="1759585" cy="419100"/>
          </a:xfrm>
          <a:custGeom>
            <a:rect b="b" l="l" r="r" t="t"/>
            <a:pathLst>
              <a:path extrusionOk="0" h="419100" w="1759585">
                <a:moveTo>
                  <a:pt x="1759267" y="0"/>
                </a:moveTo>
                <a:lnTo>
                  <a:pt x="69764" y="0"/>
                </a:lnTo>
                <a:lnTo>
                  <a:pt x="42609" y="5482"/>
                </a:lnTo>
                <a:lnTo>
                  <a:pt x="20433" y="20433"/>
                </a:lnTo>
                <a:lnTo>
                  <a:pt x="5482" y="42608"/>
                </a:lnTo>
                <a:lnTo>
                  <a:pt x="0" y="69763"/>
                </a:lnTo>
                <a:lnTo>
                  <a:pt x="0" y="418584"/>
                </a:lnTo>
                <a:lnTo>
                  <a:pt x="1689502" y="418584"/>
                </a:lnTo>
                <a:lnTo>
                  <a:pt x="1716658" y="413101"/>
                </a:lnTo>
                <a:lnTo>
                  <a:pt x="1738833" y="398150"/>
                </a:lnTo>
                <a:lnTo>
                  <a:pt x="1753785" y="375975"/>
                </a:lnTo>
                <a:lnTo>
                  <a:pt x="1759267" y="348819"/>
                </a:lnTo>
                <a:lnTo>
                  <a:pt x="1759267" y="0"/>
                </a:lnTo>
                <a:close/>
              </a:path>
            </a:pathLst>
          </a:custGeom>
          <a:solidFill>
            <a:srgbClr val="403F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2" name="Google Shape;4352;p153"/>
          <p:cNvSpPr/>
          <p:nvPr/>
        </p:nvSpPr>
        <p:spPr>
          <a:xfrm>
            <a:off x="1635806" y="3257433"/>
            <a:ext cx="1759585" cy="419100"/>
          </a:xfrm>
          <a:custGeom>
            <a:rect b="b" l="l" r="r" t="t"/>
            <a:pathLst>
              <a:path extrusionOk="0" h="419100" w="1759585">
                <a:moveTo>
                  <a:pt x="1759267" y="0"/>
                </a:moveTo>
                <a:lnTo>
                  <a:pt x="69764" y="0"/>
                </a:lnTo>
                <a:lnTo>
                  <a:pt x="42609" y="5482"/>
                </a:lnTo>
                <a:lnTo>
                  <a:pt x="20433" y="20433"/>
                </a:lnTo>
                <a:lnTo>
                  <a:pt x="5482" y="42609"/>
                </a:lnTo>
                <a:lnTo>
                  <a:pt x="0" y="69764"/>
                </a:lnTo>
                <a:lnTo>
                  <a:pt x="0" y="418584"/>
                </a:lnTo>
                <a:lnTo>
                  <a:pt x="1689502" y="418584"/>
                </a:lnTo>
                <a:lnTo>
                  <a:pt x="1716657" y="413101"/>
                </a:lnTo>
                <a:lnTo>
                  <a:pt x="1738833" y="398151"/>
                </a:lnTo>
                <a:lnTo>
                  <a:pt x="1753784" y="375975"/>
                </a:lnTo>
                <a:lnTo>
                  <a:pt x="1759267" y="348820"/>
                </a:lnTo>
                <a:lnTo>
                  <a:pt x="1759267" y="0"/>
                </a:lnTo>
                <a:close/>
              </a:path>
            </a:pathLst>
          </a:custGeom>
          <a:solidFill>
            <a:srgbClr val="403F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3" name="Google Shape;4353;p153"/>
          <p:cNvSpPr/>
          <p:nvPr/>
        </p:nvSpPr>
        <p:spPr>
          <a:xfrm>
            <a:off x="1635806" y="3874389"/>
            <a:ext cx="1759585" cy="419100"/>
          </a:xfrm>
          <a:custGeom>
            <a:rect b="b" l="l" r="r" t="t"/>
            <a:pathLst>
              <a:path extrusionOk="0" h="419100" w="1759585">
                <a:moveTo>
                  <a:pt x="1759267" y="0"/>
                </a:moveTo>
                <a:lnTo>
                  <a:pt x="69764" y="0"/>
                </a:lnTo>
                <a:lnTo>
                  <a:pt x="42609" y="5482"/>
                </a:lnTo>
                <a:lnTo>
                  <a:pt x="20433" y="20433"/>
                </a:lnTo>
                <a:lnTo>
                  <a:pt x="5482" y="42609"/>
                </a:lnTo>
                <a:lnTo>
                  <a:pt x="0" y="69764"/>
                </a:lnTo>
                <a:lnTo>
                  <a:pt x="0" y="418584"/>
                </a:lnTo>
                <a:lnTo>
                  <a:pt x="1689502" y="418584"/>
                </a:lnTo>
                <a:lnTo>
                  <a:pt x="1716657" y="413101"/>
                </a:lnTo>
                <a:lnTo>
                  <a:pt x="1738833" y="398150"/>
                </a:lnTo>
                <a:lnTo>
                  <a:pt x="1753784" y="375975"/>
                </a:lnTo>
                <a:lnTo>
                  <a:pt x="1759267" y="348819"/>
                </a:lnTo>
                <a:lnTo>
                  <a:pt x="1759267" y="0"/>
                </a:lnTo>
                <a:close/>
              </a:path>
            </a:pathLst>
          </a:custGeom>
          <a:solidFill>
            <a:srgbClr val="403F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4" name="Google Shape;4354;p153"/>
          <p:cNvSpPr/>
          <p:nvPr/>
        </p:nvSpPr>
        <p:spPr>
          <a:xfrm>
            <a:off x="1635806" y="4506236"/>
            <a:ext cx="1759585" cy="419100"/>
          </a:xfrm>
          <a:custGeom>
            <a:rect b="b" l="l" r="r" t="t"/>
            <a:pathLst>
              <a:path extrusionOk="0" h="419100" w="1759585">
                <a:moveTo>
                  <a:pt x="1759267" y="0"/>
                </a:moveTo>
                <a:lnTo>
                  <a:pt x="69764" y="0"/>
                </a:lnTo>
                <a:lnTo>
                  <a:pt x="42609" y="5482"/>
                </a:lnTo>
                <a:lnTo>
                  <a:pt x="20433" y="20433"/>
                </a:lnTo>
                <a:lnTo>
                  <a:pt x="5482" y="42609"/>
                </a:lnTo>
                <a:lnTo>
                  <a:pt x="0" y="69764"/>
                </a:lnTo>
                <a:lnTo>
                  <a:pt x="0" y="418584"/>
                </a:lnTo>
                <a:lnTo>
                  <a:pt x="1689502" y="418584"/>
                </a:lnTo>
                <a:lnTo>
                  <a:pt x="1716657" y="413101"/>
                </a:lnTo>
                <a:lnTo>
                  <a:pt x="1738833" y="398151"/>
                </a:lnTo>
                <a:lnTo>
                  <a:pt x="1753784" y="375975"/>
                </a:lnTo>
                <a:lnTo>
                  <a:pt x="1759267" y="348820"/>
                </a:lnTo>
                <a:lnTo>
                  <a:pt x="1759267" y="0"/>
                </a:lnTo>
                <a:close/>
              </a:path>
            </a:pathLst>
          </a:custGeom>
          <a:solidFill>
            <a:srgbClr val="403F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5" name="Google Shape;4355;p153"/>
          <p:cNvSpPr/>
          <p:nvPr/>
        </p:nvSpPr>
        <p:spPr>
          <a:xfrm>
            <a:off x="1635806" y="2632218"/>
            <a:ext cx="1759585" cy="419100"/>
          </a:xfrm>
          <a:custGeom>
            <a:rect b="b" l="l" r="r" t="t"/>
            <a:pathLst>
              <a:path extrusionOk="0" h="419100" w="1759585">
                <a:moveTo>
                  <a:pt x="1759267" y="0"/>
                </a:moveTo>
                <a:lnTo>
                  <a:pt x="69764" y="0"/>
                </a:lnTo>
                <a:lnTo>
                  <a:pt x="42609" y="5482"/>
                </a:lnTo>
                <a:lnTo>
                  <a:pt x="20433" y="20433"/>
                </a:lnTo>
                <a:lnTo>
                  <a:pt x="5482" y="42608"/>
                </a:lnTo>
                <a:lnTo>
                  <a:pt x="0" y="69763"/>
                </a:lnTo>
                <a:lnTo>
                  <a:pt x="0" y="418584"/>
                </a:lnTo>
                <a:lnTo>
                  <a:pt x="1689502" y="418584"/>
                </a:lnTo>
                <a:lnTo>
                  <a:pt x="1716657" y="413101"/>
                </a:lnTo>
                <a:lnTo>
                  <a:pt x="1738833" y="398150"/>
                </a:lnTo>
                <a:lnTo>
                  <a:pt x="1753784" y="375975"/>
                </a:lnTo>
                <a:lnTo>
                  <a:pt x="1759267" y="348819"/>
                </a:lnTo>
                <a:lnTo>
                  <a:pt x="1759267" y="0"/>
                </a:lnTo>
                <a:close/>
              </a:path>
            </a:pathLst>
          </a:custGeom>
          <a:solidFill>
            <a:srgbClr val="403F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6" name="Google Shape;4356;p153"/>
          <p:cNvSpPr txBox="1"/>
          <p:nvPr/>
        </p:nvSpPr>
        <p:spPr>
          <a:xfrm>
            <a:off x="2115436" y="2685796"/>
            <a:ext cx="963294"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rgbClr val="FFFFFF"/>
                </a:solidFill>
                <a:latin typeface="Calibri"/>
                <a:ea typeface="Calibri"/>
                <a:cs typeface="Calibri"/>
                <a:sym typeface="Calibri"/>
              </a:rPr>
              <a:t>Time-series</a:t>
            </a:r>
            <a:endParaRPr sz="1600">
              <a:solidFill>
                <a:schemeClr val="dk1"/>
              </a:solidFill>
              <a:latin typeface="Calibri"/>
              <a:ea typeface="Calibri"/>
              <a:cs typeface="Calibri"/>
              <a:sym typeface="Calibri"/>
            </a:endParaRPr>
          </a:p>
        </p:txBody>
      </p:sp>
      <p:pic>
        <p:nvPicPr>
          <p:cNvPr id="4357" name="Google Shape;4357;p153"/>
          <p:cNvPicPr preferRelativeResize="0"/>
          <p:nvPr/>
        </p:nvPicPr>
        <p:blipFill rotWithShape="1">
          <a:blip r:embed="rId3">
            <a:alphaModFix/>
          </a:blip>
          <a:srcRect b="0" l="0" r="0" t="0"/>
          <a:stretch/>
        </p:blipFill>
        <p:spPr>
          <a:xfrm>
            <a:off x="3867911" y="2682239"/>
            <a:ext cx="320039" cy="323088"/>
          </a:xfrm>
          <a:prstGeom prst="rect">
            <a:avLst/>
          </a:prstGeom>
          <a:noFill/>
          <a:ln>
            <a:noFill/>
          </a:ln>
        </p:spPr>
      </p:pic>
      <p:pic>
        <p:nvPicPr>
          <p:cNvPr id="4358" name="Google Shape;4358;p153"/>
          <p:cNvPicPr preferRelativeResize="0"/>
          <p:nvPr/>
        </p:nvPicPr>
        <p:blipFill rotWithShape="1">
          <a:blip r:embed="rId4">
            <a:alphaModFix/>
          </a:blip>
          <a:srcRect b="0" l="0" r="0" t="0"/>
          <a:stretch/>
        </p:blipFill>
        <p:spPr>
          <a:xfrm>
            <a:off x="1694688" y="3288791"/>
            <a:ext cx="344424" cy="341376"/>
          </a:xfrm>
          <a:prstGeom prst="rect">
            <a:avLst/>
          </a:prstGeom>
          <a:noFill/>
          <a:ln>
            <a:noFill/>
          </a:ln>
        </p:spPr>
      </p:pic>
      <p:pic>
        <p:nvPicPr>
          <p:cNvPr id="4359" name="Google Shape;4359;p153"/>
          <p:cNvPicPr preferRelativeResize="0"/>
          <p:nvPr/>
        </p:nvPicPr>
        <p:blipFill rotWithShape="1">
          <a:blip r:embed="rId5">
            <a:alphaModFix/>
          </a:blip>
          <a:srcRect b="0" l="0" r="0" t="0"/>
          <a:stretch/>
        </p:blipFill>
        <p:spPr>
          <a:xfrm>
            <a:off x="1685544" y="2657855"/>
            <a:ext cx="359663" cy="359663"/>
          </a:xfrm>
          <a:prstGeom prst="rect">
            <a:avLst/>
          </a:prstGeom>
          <a:noFill/>
          <a:ln>
            <a:noFill/>
          </a:ln>
        </p:spPr>
      </p:pic>
      <p:pic>
        <p:nvPicPr>
          <p:cNvPr id="4360" name="Google Shape;4360;p153"/>
          <p:cNvPicPr preferRelativeResize="0"/>
          <p:nvPr/>
        </p:nvPicPr>
        <p:blipFill rotWithShape="1">
          <a:blip r:embed="rId6">
            <a:alphaModFix/>
          </a:blip>
          <a:srcRect b="0" l="0" r="0" t="0"/>
          <a:stretch/>
        </p:blipFill>
        <p:spPr>
          <a:xfrm>
            <a:off x="3843528" y="4541520"/>
            <a:ext cx="359663" cy="359663"/>
          </a:xfrm>
          <a:prstGeom prst="rect">
            <a:avLst/>
          </a:prstGeom>
          <a:noFill/>
          <a:ln>
            <a:noFill/>
          </a:ln>
        </p:spPr>
      </p:pic>
      <p:pic>
        <p:nvPicPr>
          <p:cNvPr id="4361" name="Google Shape;4361;p153"/>
          <p:cNvPicPr preferRelativeResize="0"/>
          <p:nvPr/>
        </p:nvPicPr>
        <p:blipFill rotWithShape="1">
          <a:blip r:embed="rId7">
            <a:alphaModFix/>
          </a:blip>
          <a:srcRect b="0" l="0" r="0" t="0"/>
          <a:stretch/>
        </p:blipFill>
        <p:spPr>
          <a:xfrm>
            <a:off x="3840479" y="3870959"/>
            <a:ext cx="362712" cy="341375"/>
          </a:xfrm>
          <a:prstGeom prst="rect">
            <a:avLst/>
          </a:prstGeom>
          <a:noFill/>
          <a:ln>
            <a:noFill/>
          </a:ln>
        </p:spPr>
      </p:pic>
      <p:pic>
        <p:nvPicPr>
          <p:cNvPr id="4362" name="Google Shape;4362;p153"/>
          <p:cNvPicPr preferRelativeResize="0"/>
          <p:nvPr/>
        </p:nvPicPr>
        <p:blipFill rotWithShape="1">
          <a:blip r:embed="rId8">
            <a:alphaModFix/>
          </a:blip>
          <a:srcRect b="0" l="0" r="0" t="0"/>
          <a:stretch/>
        </p:blipFill>
        <p:spPr>
          <a:xfrm>
            <a:off x="941832" y="1222247"/>
            <a:ext cx="435863" cy="713231"/>
          </a:xfrm>
          <a:prstGeom prst="rect">
            <a:avLst/>
          </a:prstGeom>
          <a:noFill/>
          <a:ln>
            <a:noFill/>
          </a:ln>
        </p:spPr>
      </p:pic>
      <p:sp>
        <p:nvSpPr>
          <p:cNvPr id="4363" name="Google Shape;4363;p153"/>
          <p:cNvSpPr txBox="1"/>
          <p:nvPr/>
        </p:nvSpPr>
        <p:spPr>
          <a:xfrm>
            <a:off x="888326" y="5705347"/>
            <a:ext cx="10226675" cy="565150"/>
          </a:xfrm>
          <a:prstGeom prst="rect">
            <a:avLst/>
          </a:prstGeom>
          <a:noFill/>
          <a:ln>
            <a:noFill/>
          </a:ln>
        </p:spPr>
        <p:txBody>
          <a:bodyPr anchorCtr="0" anchor="t" bIns="0" lIns="0" spcFirstLastPara="1" rIns="0" wrap="square" tIns="28575">
            <a:spAutoFit/>
          </a:bodyPr>
          <a:lstStyle/>
          <a:p>
            <a:pPr indent="0" lvl="0" marL="12700" marR="5080" rtl="0" algn="l">
              <a:lnSpc>
                <a:spcPct val="116111"/>
              </a:lnSpc>
              <a:spcBef>
                <a:spcPts val="0"/>
              </a:spcBef>
              <a:spcAft>
                <a:spcPts val="0"/>
              </a:spcAft>
              <a:buNone/>
            </a:pPr>
            <a:r>
              <a:rPr lang="en-US" sz="1800">
                <a:solidFill>
                  <a:srgbClr val="404040"/>
                </a:solidFill>
                <a:latin typeface="Calibri"/>
                <a:ea typeface="Calibri"/>
                <a:cs typeface="Calibri"/>
                <a:sym typeface="Calibri"/>
              </a:rPr>
              <a:t>The type of data you’re working with often determines </a:t>
            </a:r>
            <a:r>
              <a:rPr b="1" lang="en-US" sz="1800">
                <a:solidFill>
                  <a:srgbClr val="404040"/>
                </a:solidFill>
                <a:latin typeface="Calibri"/>
                <a:ea typeface="Calibri"/>
                <a:cs typeface="Calibri"/>
                <a:sym typeface="Calibri"/>
              </a:rPr>
              <a:t>which type of visual will best represent it</a:t>
            </a:r>
            <a:r>
              <a:rPr lang="en-US" sz="1800">
                <a:solidFill>
                  <a:srgbClr val="404040"/>
                </a:solidFill>
                <a:latin typeface="Calibri"/>
                <a:ea typeface="Calibri"/>
                <a:cs typeface="Calibri"/>
                <a:sym typeface="Calibri"/>
              </a:rPr>
              <a:t>; for example,  using maps to represent geospatial data, line charts for time-series data, or tree maps for hierarchical data</a:t>
            </a:r>
            <a:endParaRPr sz="1800">
              <a:solidFill>
                <a:schemeClr val="dk1"/>
              </a:solidFill>
              <a:latin typeface="Calibri"/>
              <a:ea typeface="Calibri"/>
              <a:cs typeface="Calibri"/>
              <a:sym typeface="Calibri"/>
            </a:endParaRPr>
          </a:p>
        </p:txBody>
      </p:sp>
      <p:pic>
        <p:nvPicPr>
          <p:cNvPr id="4364" name="Google Shape;4364;p153"/>
          <p:cNvPicPr preferRelativeResize="0"/>
          <p:nvPr/>
        </p:nvPicPr>
        <p:blipFill rotWithShape="1">
          <a:blip r:embed="rId9">
            <a:alphaModFix/>
          </a:blip>
          <a:srcRect b="0" l="0" r="0" t="0"/>
          <a:stretch/>
        </p:blipFill>
        <p:spPr>
          <a:xfrm>
            <a:off x="1685544" y="3907535"/>
            <a:ext cx="359663" cy="359663"/>
          </a:xfrm>
          <a:prstGeom prst="rect">
            <a:avLst/>
          </a:prstGeom>
          <a:noFill/>
          <a:ln>
            <a:noFill/>
          </a:ln>
        </p:spPr>
      </p:pic>
      <p:pic>
        <p:nvPicPr>
          <p:cNvPr id="4365" name="Google Shape;4365;p153"/>
          <p:cNvPicPr preferRelativeResize="0"/>
          <p:nvPr/>
        </p:nvPicPr>
        <p:blipFill rotWithShape="1">
          <a:blip r:embed="rId10">
            <a:alphaModFix/>
          </a:blip>
          <a:srcRect b="0" l="0" r="0" t="0"/>
          <a:stretch/>
        </p:blipFill>
        <p:spPr>
          <a:xfrm>
            <a:off x="1685544" y="4532376"/>
            <a:ext cx="359663" cy="359663"/>
          </a:xfrm>
          <a:prstGeom prst="rect">
            <a:avLst/>
          </a:prstGeom>
          <a:noFill/>
          <a:ln>
            <a:noFill/>
          </a:ln>
        </p:spPr>
      </p:pic>
      <p:pic>
        <p:nvPicPr>
          <p:cNvPr id="4366" name="Google Shape;4366;p153"/>
          <p:cNvPicPr preferRelativeResize="0"/>
          <p:nvPr/>
        </p:nvPicPr>
        <p:blipFill rotWithShape="1">
          <a:blip r:embed="rId11">
            <a:alphaModFix/>
          </a:blip>
          <a:srcRect b="0" l="0" r="0" t="0"/>
          <a:stretch/>
        </p:blipFill>
        <p:spPr>
          <a:xfrm>
            <a:off x="3852671" y="3304032"/>
            <a:ext cx="344424" cy="304800"/>
          </a:xfrm>
          <a:prstGeom prst="rect">
            <a:avLst/>
          </a:prstGeom>
          <a:noFill/>
          <a:ln>
            <a:noFill/>
          </a:ln>
        </p:spPr>
      </p:pic>
      <p:sp>
        <p:nvSpPr>
          <p:cNvPr id="4367" name="Google Shape;4367;p153"/>
          <p:cNvSpPr txBox="1"/>
          <p:nvPr/>
        </p:nvSpPr>
        <p:spPr>
          <a:xfrm>
            <a:off x="2115436" y="3301491"/>
            <a:ext cx="88900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rgbClr val="FFFFFF"/>
                </a:solidFill>
                <a:latin typeface="Calibri"/>
                <a:ea typeface="Calibri"/>
                <a:cs typeface="Calibri"/>
                <a:sym typeface="Calibri"/>
              </a:rPr>
              <a:t>Geospatial</a:t>
            </a:r>
            <a:endParaRPr sz="1600">
              <a:solidFill>
                <a:schemeClr val="dk1"/>
              </a:solidFill>
              <a:latin typeface="Calibri"/>
              <a:ea typeface="Calibri"/>
              <a:cs typeface="Calibri"/>
              <a:sym typeface="Calibri"/>
            </a:endParaRPr>
          </a:p>
        </p:txBody>
      </p:sp>
      <p:sp>
        <p:nvSpPr>
          <p:cNvPr id="4368" name="Google Shape;4368;p153"/>
          <p:cNvSpPr txBox="1"/>
          <p:nvPr/>
        </p:nvSpPr>
        <p:spPr>
          <a:xfrm>
            <a:off x="2115436" y="3920235"/>
            <a:ext cx="93218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rgbClr val="FFFFFF"/>
                </a:solidFill>
                <a:latin typeface="Calibri"/>
                <a:ea typeface="Calibri"/>
                <a:cs typeface="Calibri"/>
                <a:sym typeface="Calibri"/>
              </a:rPr>
              <a:t>Categorical</a:t>
            </a:r>
            <a:endParaRPr sz="1600">
              <a:solidFill>
                <a:schemeClr val="dk1"/>
              </a:solidFill>
              <a:latin typeface="Calibri"/>
              <a:ea typeface="Calibri"/>
              <a:cs typeface="Calibri"/>
              <a:sym typeface="Calibri"/>
            </a:endParaRPr>
          </a:p>
        </p:txBody>
      </p:sp>
      <p:sp>
        <p:nvSpPr>
          <p:cNvPr id="4369" name="Google Shape;4369;p153"/>
          <p:cNvSpPr txBox="1"/>
          <p:nvPr/>
        </p:nvSpPr>
        <p:spPr>
          <a:xfrm>
            <a:off x="2115436" y="4557267"/>
            <a:ext cx="98425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rgbClr val="FFFFFF"/>
                </a:solidFill>
                <a:latin typeface="Calibri"/>
                <a:ea typeface="Calibri"/>
                <a:cs typeface="Calibri"/>
                <a:sym typeface="Calibri"/>
              </a:rPr>
              <a:t>Hierarchical</a:t>
            </a:r>
            <a:endParaRPr sz="1600">
              <a:solidFill>
                <a:schemeClr val="dk1"/>
              </a:solidFill>
              <a:latin typeface="Calibri"/>
              <a:ea typeface="Calibri"/>
              <a:cs typeface="Calibri"/>
              <a:sym typeface="Calibri"/>
            </a:endParaRPr>
          </a:p>
        </p:txBody>
      </p:sp>
      <p:sp>
        <p:nvSpPr>
          <p:cNvPr id="4370" name="Google Shape;4370;p153"/>
          <p:cNvSpPr txBox="1"/>
          <p:nvPr/>
        </p:nvSpPr>
        <p:spPr>
          <a:xfrm>
            <a:off x="4283570" y="2688844"/>
            <a:ext cx="74231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rgbClr val="FFFFFF"/>
                </a:solidFill>
                <a:latin typeface="Calibri"/>
                <a:ea typeface="Calibri"/>
                <a:cs typeface="Calibri"/>
                <a:sym typeface="Calibri"/>
              </a:rPr>
              <a:t>Financial</a:t>
            </a:r>
            <a:endParaRPr sz="1600">
              <a:solidFill>
                <a:schemeClr val="dk1"/>
              </a:solidFill>
              <a:latin typeface="Calibri"/>
              <a:ea typeface="Calibri"/>
              <a:cs typeface="Calibri"/>
              <a:sym typeface="Calibri"/>
            </a:endParaRPr>
          </a:p>
        </p:txBody>
      </p:sp>
      <p:sp>
        <p:nvSpPr>
          <p:cNvPr id="4371" name="Google Shape;4371;p153"/>
          <p:cNvSpPr txBox="1"/>
          <p:nvPr/>
        </p:nvSpPr>
        <p:spPr>
          <a:xfrm>
            <a:off x="4283570" y="3304540"/>
            <a:ext cx="60261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rgbClr val="FFFFFF"/>
                </a:solidFill>
                <a:latin typeface="Calibri"/>
                <a:ea typeface="Calibri"/>
                <a:cs typeface="Calibri"/>
                <a:sym typeface="Calibri"/>
              </a:rPr>
              <a:t>Textual</a:t>
            </a:r>
            <a:endParaRPr sz="1600">
              <a:solidFill>
                <a:schemeClr val="dk1"/>
              </a:solidFill>
              <a:latin typeface="Calibri"/>
              <a:ea typeface="Calibri"/>
              <a:cs typeface="Calibri"/>
              <a:sym typeface="Calibri"/>
            </a:endParaRPr>
          </a:p>
        </p:txBody>
      </p:sp>
      <p:sp>
        <p:nvSpPr>
          <p:cNvPr id="4372" name="Google Shape;4372;p153"/>
          <p:cNvSpPr txBox="1"/>
          <p:nvPr/>
        </p:nvSpPr>
        <p:spPr>
          <a:xfrm>
            <a:off x="4283570" y="3923284"/>
            <a:ext cx="58356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rgbClr val="FFFFFF"/>
                </a:solidFill>
                <a:latin typeface="Calibri"/>
                <a:ea typeface="Calibri"/>
                <a:cs typeface="Calibri"/>
                <a:sym typeface="Calibri"/>
              </a:rPr>
              <a:t>Funnel</a:t>
            </a:r>
            <a:endParaRPr sz="1600">
              <a:solidFill>
                <a:schemeClr val="dk1"/>
              </a:solidFill>
              <a:latin typeface="Calibri"/>
              <a:ea typeface="Calibri"/>
              <a:cs typeface="Calibri"/>
              <a:sym typeface="Calibri"/>
            </a:endParaRPr>
          </a:p>
        </p:txBody>
      </p:sp>
      <p:sp>
        <p:nvSpPr>
          <p:cNvPr id="4373" name="Google Shape;4373;p153"/>
          <p:cNvSpPr txBox="1"/>
          <p:nvPr/>
        </p:nvSpPr>
        <p:spPr>
          <a:xfrm>
            <a:off x="4283570" y="4560316"/>
            <a:ext cx="57150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rgbClr val="FFFFFF"/>
                </a:solidFill>
                <a:latin typeface="Calibri"/>
                <a:ea typeface="Calibri"/>
                <a:cs typeface="Calibri"/>
                <a:sym typeface="Calibri"/>
              </a:rPr>
              <a:t>Survey</a:t>
            </a:r>
            <a:endParaRPr sz="1600">
              <a:solidFill>
                <a:schemeClr val="dk1"/>
              </a:solidFill>
              <a:latin typeface="Calibri"/>
              <a:ea typeface="Calibri"/>
              <a:cs typeface="Calibri"/>
              <a:sym typeface="Calibri"/>
            </a:endParaRPr>
          </a:p>
        </p:txBody>
      </p:sp>
      <p:pic>
        <p:nvPicPr>
          <p:cNvPr id="4374" name="Google Shape;4374;p153"/>
          <p:cNvPicPr preferRelativeResize="0"/>
          <p:nvPr/>
        </p:nvPicPr>
        <p:blipFill rotWithShape="1">
          <a:blip r:embed="rId12">
            <a:alphaModFix/>
          </a:blip>
          <a:srcRect b="0" l="0" r="0" t="0"/>
          <a:stretch/>
        </p:blipFill>
        <p:spPr>
          <a:xfrm>
            <a:off x="6975763" y="2111841"/>
            <a:ext cx="3519638" cy="3232320"/>
          </a:xfrm>
          <a:prstGeom prst="rect">
            <a:avLst/>
          </a:prstGeom>
          <a:noFill/>
          <a:ln>
            <a:noFill/>
          </a:ln>
        </p:spPr>
      </p:pic>
      <p:grpSp>
        <p:nvGrpSpPr>
          <p:cNvPr id="4375" name="Google Shape;4375;p153"/>
          <p:cNvGrpSpPr/>
          <p:nvPr/>
        </p:nvGrpSpPr>
        <p:grpSpPr>
          <a:xfrm>
            <a:off x="11458577" y="168692"/>
            <a:ext cx="548640" cy="548640"/>
            <a:chOff x="11458577" y="168692"/>
            <a:chExt cx="548640" cy="548640"/>
          </a:xfrm>
        </p:grpSpPr>
        <p:sp>
          <p:nvSpPr>
            <p:cNvPr id="4376" name="Google Shape;4376;p153"/>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377" name="Google Shape;4377;p153"/>
            <p:cNvPicPr preferRelativeResize="0"/>
            <p:nvPr/>
          </p:nvPicPr>
          <p:blipFill rotWithShape="1">
            <a:blip r:embed="rId13">
              <a:alphaModFix/>
            </a:blip>
            <a:srcRect b="0" l="0" r="0" t="0"/>
            <a:stretch/>
          </p:blipFill>
          <p:spPr>
            <a:xfrm>
              <a:off x="11579351" y="289560"/>
              <a:ext cx="307848" cy="307847"/>
            </a:xfrm>
            <a:prstGeom prst="rect">
              <a:avLst/>
            </a:prstGeom>
            <a:noFill/>
            <a:ln>
              <a:noFill/>
            </a:ln>
          </p:spPr>
        </p:pic>
      </p:grpSp>
      <p:sp>
        <p:nvSpPr>
          <p:cNvPr id="4378" name="Google Shape;4378;p153"/>
          <p:cNvSpPr txBox="1"/>
          <p:nvPr>
            <p:ph type="title"/>
          </p:nvPr>
        </p:nvSpPr>
        <p:spPr>
          <a:xfrm>
            <a:off x="4174490" y="242315"/>
            <a:ext cx="3843019"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THREE KEY QUESTIONS</a:t>
            </a:r>
            <a:endParaRPr/>
          </a:p>
        </p:txBody>
      </p:sp>
      <p:pic>
        <p:nvPicPr>
          <p:cNvPr id="4379" name="Google Shape;4379;p153"/>
          <p:cNvPicPr preferRelativeResize="0"/>
          <p:nvPr/>
        </p:nvPicPr>
        <p:blipFill rotWithShape="1">
          <a:blip r:embed="rId14">
            <a:alphaModFix/>
          </a:blip>
          <a:srcRect b="0" l="0" r="0" t="0"/>
          <a:stretch/>
        </p:blipFill>
        <p:spPr>
          <a:xfrm>
            <a:off x="0" y="806332"/>
            <a:ext cx="12192000" cy="45720"/>
          </a:xfrm>
          <a:prstGeom prst="rect">
            <a:avLst/>
          </a:prstGeom>
          <a:noFill/>
          <a:ln>
            <a:noFill/>
          </a:ln>
        </p:spPr>
      </p:pic>
      <p:sp>
        <p:nvSpPr>
          <p:cNvPr id="4380" name="Google Shape;4380;p153"/>
          <p:cNvSpPr txBox="1"/>
          <p:nvPr/>
        </p:nvSpPr>
        <p:spPr>
          <a:xfrm>
            <a:off x="1569316" y="1284732"/>
            <a:ext cx="7063740" cy="5130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200">
                <a:solidFill>
                  <a:srgbClr val="404040"/>
                </a:solidFill>
                <a:latin typeface="Calibri"/>
                <a:ea typeface="Calibri"/>
                <a:cs typeface="Calibri"/>
                <a:sym typeface="Calibri"/>
              </a:rPr>
              <a:t>What </a:t>
            </a:r>
            <a:r>
              <a:rPr b="1" lang="en-US" sz="3200">
                <a:solidFill>
                  <a:srgbClr val="262626"/>
                </a:solidFill>
                <a:latin typeface="Calibri"/>
                <a:ea typeface="Calibri"/>
                <a:cs typeface="Calibri"/>
                <a:sym typeface="Calibri"/>
              </a:rPr>
              <a:t>TYPE OF DATA </a:t>
            </a:r>
            <a:r>
              <a:rPr lang="en-US" sz="3200">
                <a:solidFill>
                  <a:srgbClr val="404040"/>
                </a:solidFill>
                <a:latin typeface="Calibri"/>
                <a:ea typeface="Calibri"/>
                <a:cs typeface="Calibri"/>
                <a:sym typeface="Calibri"/>
              </a:rPr>
              <a:t>are you working with?</a:t>
            </a:r>
            <a:endParaRPr sz="3200">
              <a:solidFill>
                <a:schemeClr val="dk1"/>
              </a:solidFill>
              <a:latin typeface="Calibri"/>
              <a:ea typeface="Calibri"/>
              <a:cs typeface="Calibri"/>
              <a:sym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4" name="Shape 4384"/>
        <p:cNvGrpSpPr/>
        <p:nvPr/>
      </p:nvGrpSpPr>
      <p:grpSpPr>
        <a:xfrm>
          <a:off x="0" y="0"/>
          <a:ext cx="0" cy="0"/>
          <a:chOff x="0" y="0"/>
          <a:chExt cx="0" cy="0"/>
        </a:xfrm>
      </p:grpSpPr>
      <p:sp>
        <p:nvSpPr>
          <p:cNvPr id="4385" name="Google Shape;4385;p154"/>
          <p:cNvSpPr/>
          <p:nvPr/>
        </p:nvSpPr>
        <p:spPr>
          <a:xfrm>
            <a:off x="1269585" y="2420296"/>
            <a:ext cx="1610360" cy="330200"/>
          </a:xfrm>
          <a:custGeom>
            <a:rect b="b" l="l" r="r" t="t"/>
            <a:pathLst>
              <a:path extrusionOk="0" h="330200" w="1610360">
                <a:moveTo>
                  <a:pt x="1610138" y="0"/>
                </a:moveTo>
                <a:lnTo>
                  <a:pt x="55028" y="0"/>
                </a:lnTo>
                <a:lnTo>
                  <a:pt x="33609" y="4324"/>
                </a:lnTo>
                <a:lnTo>
                  <a:pt x="16117" y="16117"/>
                </a:lnTo>
                <a:lnTo>
                  <a:pt x="4324" y="33609"/>
                </a:lnTo>
                <a:lnTo>
                  <a:pt x="0" y="55029"/>
                </a:lnTo>
                <a:lnTo>
                  <a:pt x="0" y="330164"/>
                </a:lnTo>
                <a:lnTo>
                  <a:pt x="1555109" y="330164"/>
                </a:lnTo>
                <a:lnTo>
                  <a:pt x="1576529" y="325840"/>
                </a:lnTo>
                <a:lnTo>
                  <a:pt x="1594021" y="314047"/>
                </a:lnTo>
                <a:lnTo>
                  <a:pt x="1605814" y="296555"/>
                </a:lnTo>
                <a:lnTo>
                  <a:pt x="1610138" y="275135"/>
                </a:lnTo>
                <a:lnTo>
                  <a:pt x="1610138" y="0"/>
                </a:lnTo>
                <a:close/>
              </a:path>
            </a:pathLst>
          </a:custGeom>
          <a:solidFill>
            <a:srgbClr val="403F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6" name="Google Shape;4386;p154"/>
          <p:cNvSpPr txBox="1"/>
          <p:nvPr/>
        </p:nvSpPr>
        <p:spPr>
          <a:xfrm>
            <a:off x="1467025" y="2441955"/>
            <a:ext cx="120332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2C812"/>
                </a:solidFill>
                <a:latin typeface="Calibri"/>
                <a:ea typeface="Calibri"/>
                <a:cs typeface="Calibri"/>
                <a:sym typeface="Calibri"/>
              </a:rPr>
              <a:t>COMPARISON</a:t>
            </a:r>
            <a:endParaRPr sz="1600">
              <a:solidFill>
                <a:schemeClr val="dk1"/>
              </a:solidFill>
              <a:latin typeface="Calibri"/>
              <a:ea typeface="Calibri"/>
              <a:cs typeface="Calibri"/>
              <a:sym typeface="Calibri"/>
            </a:endParaRPr>
          </a:p>
        </p:txBody>
      </p:sp>
      <p:sp>
        <p:nvSpPr>
          <p:cNvPr id="4387" name="Google Shape;4387;p154"/>
          <p:cNvSpPr/>
          <p:nvPr/>
        </p:nvSpPr>
        <p:spPr>
          <a:xfrm>
            <a:off x="3959839" y="2420296"/>
            <a:ext cx="1610360" cy="330200"/>
          </a:xfrm>
          <a:custGeom>
            <a:rect b="b" l="l" r="r" t="t"/>
            <a:pathLst>
              <a:path extrusionOk="0" h="330200" w="1610360">
                <a:moveTo>
                  <a:pt x="1610139" y="0"/>
                </a:moveTo>
                <a:lnTo>
                  <a:pt x="55029" y="0"/>
                </a:lnTo>
                <a:lnTo>
                  <a:pt x="33609" y="4324"/>
                </a:lnTo>
                <a:lnTo>
                  <a:pt x="16117" y="16117"/>
                </a:lnTo>
                <a:lnTo>
                  <a:pt x="4324" y="33609"/>
                </a:lnTo>
                <a:lnTo>
                  <a:pt x="0" y="55029"/>
                </a:lnTo>
                <a:lnTo>
                  <a:pt x="0" y="330164"/>
                </a:lnTo>
                <a:lnTo>
                  <a:pt x="1555109" y="330164"/>
                </a:lnTo>
                <a:lnTo>
                  <a:pt x="1576529" y="325840"/>
                </a:lnTo>
                <a:lnTo>
                  <a:pt x="1594021" y="314047"/>
                </a:lnTo>
                <a:lnTo>
                  <a:pt x="1605814" y="296555"/>
                </a:lnTo>
                <a:lnTo>
                  <a:pt x="1610139" y="275135"/>
                </a:lnTo>
                <a:lnTo>
                  <a:pt x="1610139" y="0"/>
                </a:lnTo>
                <a:close/>
              </a:path>
            </a:pathLst>
          </a:custGeom>
          <a:solidFill>
            <a:srgbClr val="403F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8" name="Google Shape;4388;p154"/>
          <p:cNvSpPr txBox="1"/>
          <p:nvPr/>
        </p:nvSpPr>
        <p:spPr>
          <a:xfrm>
            <a:off x="4125121" y="2441955"/>
            <a:ext cx="127127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2C812"/>
                </a:solidFill>
                <a:latin typeface="Calibri"/>
                <a:ea typeface="Calibri"/>
                <a:cs typeface="Calibri"/>
                <a:sym typeface="Calibri"/>
              </a:rPr>
              <a:t>COMPOSITION</a:t>
            </a:r>
            <a:endParaRPr sz="1600">
              <a:solidFill>
                <a:schemeClr val="dk1"/>
              </a:solidFill>
              <a:latin typeface="Calibri"/>
              <a:ea typeface="Calibri"/>
              <a:cs typeface="Calibri"/>
              <a:sym typeface="Calibri"/>
            </a:endParaRPr>
          </a:p>
        </p:txBody>
      </p:sp>
      <p:sp>
        <p:nvSpPr>
          <p:cNvPr id="4389" name="Google Shape;4389;p154"/>
          <p:cNvSpPr/>
          <p:nvPr/>
        </p:nvSpPr>
        <p:spPr>
          <a:xfrm>
            <a:off x="6597783" y="2420296"/>
            <a:ext cx="1610360" cy="330200"/>
          </a:xfrm>
          <a:custGeom>
            <a:rect b="b" l="l" r="r" t="t"/>
            <a:pathLst>
              <a:path extrusionOk="0" h="330200" w="1610359">
                <a:moveTo>
                  <a:pt x="1610137" y="0"/>
                </a:moveTo>
                <a:lnTo>
                  <a:pt x="55027" y="0"/>
                </a:lnTo>
                <a:lnTo>
                  <a:pt x="33608" y="4324"/>
                </a:lnTo>
                <a:lnTo>
                  <a:pt x="16117" y="16117"/>
                </a:lnTo>
                <a:lnTo>
                  <a:pt x="4324" y="33609"/>
                </a:lnTo>
                <a:lnTo>
                  <a:pt x="0" y="55029"/>
                </a:lnTo>
                <a:lnTo>
                  <a:pt x="0" y="330164"/>
                </a:lnTo>
                <a:lnTo>
                  <a:pt x="1555109" y="330164"/>
                </a:lnTo>
                <a:lnTo>
                  <a:pt x="1576529" y="325840"/>
                </a:lnTo>
                <a:lnTo>
                  <a:pt x="1594020" y="314047"/>
                </a:lnTo>
                <a:lnTo>
                  <a:pt x="1605813" y="296555"/>
                </a:lnTo>
                <a:lnTo>
                  <a:pt x="1610137" y="275135"/>
                </a:lnTo>
                <a:lnTo>
                  <a:pt x="1610137" y="0"/>
                </a:lnTo>
                <a:close/>
              </a:path>
            </a:pathLst>
          </a:custGeom>
          <a:solidFill>
            <a:srgbClr val="403F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0" name="Google Shape;4390;p154"/>
          <p:cNvSpPr txBox="1"/>
          <p:nvPr/>
        </p:nvSpPr>
        <p:spPr>
          <a:xfrm>
            <a:off x="6776754" y="2441955"/>
            <a:ext cx="124523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2C812"/>
                </a:solidFill>
                <a:latin typeface="Calibri"/>
                <a:ea typeface="Calibri"/>
                <a:cs typeface="Calibri"/>
                <a:sym typeface="Calibri"/>
              </a:rPr>
              <a:t>DISTRIBUTION</a:t>
            </a:r>
            <a:endParaRPr sz="1600">
              <a:solidFill>
                <a:schemeClr val="dk1"/>
              </a:solidFill>
              <a:latin typeface="Calibri"/>
              <a:ea typeface="Calibri"/>
              <a:cs typeface="Calibri"/>
              <a:sym typeface="Calibri"/>
            </a:endParaRPr>
          </a:p>
        </p:txBody>
      </p:sp>
      <p:sp>
        <p:nvSpPr>
          <p:cNvPr id="4391" name="Google Shape;4391;p154"/>
          <p:cNvSpPr/>
          <p:nvPr/>
        </p:nvSpPr>
        <p:spPr>
          <a:xfrm>
            <a:off x="9288036" y="2424582"/>
            <a:ext cx="1610360" cy="330200"/>
          </a:xfrm>
          <a:custGeom>
            <a:rect b="b" l="l" r="r" t="t"/>
            <a:pathLst>
              <a:path extrusionOk="0" h="330200" w="1610359">
                <a:moveTo>
                  <a:pt x="1610139" y="0"/>
                </a:moveTo>
                <a:lnTo>
                  <a:pt x="55029" y="0"/>
                </a:lnTo>
                <a:lnTo>
                  <a:pt x="33609" y="4324"/>
                </a:lnTo>
                <a:lnTo>
                  <a:pt x="16117" y="16117"/>
                </a:lnTo>
                <a:lnTo>
                  <a:pt x="4324" y="33609"/>
                </a:lnTo>
                <a:lnTo>
                  <a:pt x="0" y="55029"/>
                </a:lnTo>
                <a:lnTo>
                  <a:pt x="0" y="330164"/>
                </a:lnTo>
                <a:lnTo>
                  <a:pt x="1555109" y="330164"/>
                </a:lnTo>
                <a:lnTo>
                  <a:pt x="1576529" y="325840"/>
                </a:lnTo>
                <a:lnTo>
                  <a:pt x="1594021" y="314047"/>
                </a:lnTo>
                <a:lnTo>
                  <a:pt x="1605814" y="296555"/>
                </a:lnTo>
                <a:lnTo>
                  <a:pt x="1610139" y="275135"/>
                </a:lnTo>
                <a:lnTo>
                  <a:pt x="1610139" y="0"/>
                </a:lnTo>
                <a:close/>
              </a:path>
            </a:pathLst>
          </a:custGeom>
          <a:solidFill>
            <a:srgbClr val="403F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2" name="Google Shape;4392;p154"/>
          <p:cNvSpPr txBox="1"/>
          <p:nvPr/>
        </p:nvSpPr>
        <p:spPr>
          <a:xfrm>
            <a:off x="9470501" y="2441955"/>
            <a:ext cx="124523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2C812"/>
                </a:solidFill>
                <a:latin typeface="Calibri"/>
                <a:ea typeface="Calibri"/>
                <a:cs typeface="Calibri"/>
                <a:sym typeface="Calibri"/>
              </a:rPr>
              <a:t>RELATIONSHIP</a:t>
            </a:r>
            <a:endParaRPr sz="1600">
              <a:solidFill>
                <a:schemeClr val="dk1"/>
              </a:solidFill>
              <a:latin typeface="Calibri"/>
              <a:ea typeface="Calibri"/>
              <a:cs typeface="Calibri"/>
              <a:sym typeface="Calibri"/>
            </a:endParaRPr>
          </a:p>
        </p:txBody>
      </p:sp>
      <p:grpSp>
        <p:nvGrpSpPr>
          <p:cNvPr id="4393" name="Google Shape;4393;p154"/>
          <p:cNvGrpSpPr/>
          <p:nvPr/>
        </p:nvGrpSpPr>
        <p:grpSpPr>
          <a:xfrm>
            <a:off x="2045817" y="1818687"/>
            <a:ext cx="8068309" cy="3784770"/>
            <a:chOff x="2045817" y="1818687"/>
            <a:chExt cx="8068309" cy="3784770"/>
          </a:xfrm>
        </p:grpSpPr>
        <p:sp>
          <p:nvSpPr>
            <p:cNvPr id="4394" name="Google Shape;4394;p154"/>
            <p:cNvSpPr/>
            <p:nvPr/>
          </p:nvSpPr>
          <p:spPr>
            <a:xfrm>
              <a:off x="6331701" y="1818687"/>
              <a:ext cx="50800" cy="267335"/>
            </a:xfrm>
            <a:custGeom>
              <a:rect b="b" l="l" r="r" t="t"/>
              <a:pathLst>
                <a:path extrusionOk="0" h="267335" w="50800">
                  <a:moveTo>
                    <a:pt x="20637" y="49838"/>
                  </a:moveTo>
                  <a:lnTo>
                    <a:pt x="20638" y="267249"/>
                  </a:lnTo>
                  <a:lnTo>
                    <a:pt x="30163" y="267249"/>
                  </a:lnTo>
                  <a:lnTo>
                    <a:pt x="30162" y="50800"/>
                  </a:lnTo>
                  <a:lnTo>
                    <a:pt x="25400" y="50800"/>
                  </a:lnTo>
                  <a:lnTo>
                    <a:pt x="20637" y="49838"/>
                  </a:lnTo>
                  <a:close/>
                </a:path>
                <a:path extrusionOk="0" h="267335" w="50800">
                  <a:moveTo>
                    <a:pt x="30162" y="25400"/>
                  </a:moveTo>
                  <a:lnTo>
                    <a:pt x="20637" y="25400"/>
                  </a:lnTo>
                  <a:lnTo>
                    <a:pt x="20637" y="49838"/>
                  </a:lnTo>
                  <a:lnTo>
                    <a:pt x="25400" y="50800"/>
                  </a:lnTo>
                  <a:lnTo>
                    <a:pt x="30162" y="49838"/>
                  </a:lnTo>
                  <a:lnTo>
                    <a:pt x="30162" y="25400"/>
                  </a:lnTo>
                  <a:close/>
                </a:path>
                <a:path extrusionOk="0" h="267335" w="50800">
                  <a:moveTo>
                    <a:pt x="30162" y="49838"/>
                  </a:moveTo>
                  <a:lnTo>
                    <a:pt x="25400" y="50800"/>
                  </a:lnTo>
                  <a:lnTo>
                    <a:pt x="30162" y="50800"/>
                  </a:lnTo>
                  <a:lnTo>
                    <a:pt x="30162" y="49838"/>
                  </a:lnTo>
                  <a:close/>
                </a:path>
                <a:path extrusionOk="0" h="267335" w="50800">
                  <a:moveTo>
                    <a:pt x="25400" y="0"/>
                  </a:moveTo>
                  <a:lnTo>
                    <a:pt x="15513" y="1996"/>
                  </a:lnTo>
                  <a:lnTo>
                    <a:pt x="7439" y="7439"/>
                  </a:lnTo>
                  <a:lnTo>
                    <a:pt x="1996" y="15513"/>
                  </a:lnTo>
                  <a:lnTo>
                    <a:pt x="0" y="25400"/>
                  </a:lnTo>
                  <a:lnTo>
                    <a:pt x="1996" y="35286"/>
                  </a:lnTo>
                  <a:lnTo>
                    <a:pt x="7439" y="43360"/>
                  </a:lnTo>
                  <a:lnTo>
                    <a:pt x="15513" y="48803"/>
                  </a:lnTo>
                  <a:lnTo>
                    <a:pt x="20637" y="49838"/>
                  </a:lnTo>
                  <a:lnTo>
                    <a:pt x="20637" y="25400"/>
                  </a:lnTo>
                  <a:lnTo>
                    <a:pt x="50800" y="25400"/>
                  </a:lnTo>
                  <a:lnTo>
                    <a:pt x="48803" y="15513"/>
                  </a:lnTo>
                  <a:lnTo>
                    <a:pt x="43360" y="7439"/>
                  </a:lnTo>
                  <a:lnTo>
                    <a:pt x="35286" y="1996"/>
                  </a:lnTo>
                  <a:lnTo>
                    <a:pt x="25400" y="0"/>
                  </a:lnTo>
                  <a:close/>
                </a:path>
                <a:path extrusionOk="0" h="267335" w="50800">
                  <a:moveTo>
                    <a:pt x="50800" y="25400"/>
                  </a:moveTo>
                  <a:lnTo>
                    <a:pt x="30162" y="25400"/>
                  </a:lnTo>
                  <a:lnTo>
                    <a:pt x="30162" y="49838"/>
                  </a:lnTo>
                  <a:lnTo>
                    <a:pt x="35286" y="48803"/>
                  </a:lnTo>
                  <a:lnTo>
                    <a:pt x="43360" y="43360"/>
                  </a:lnTo>
                  <a:lnTo>
                    <a:pt x="48803" y="35286"/>
                  </a:lnTo>
                  <a:lnTo>
                    <a:pt x="50800" y="25400"/>
                  </a:lnTo>
                  <a:close/>
                </a:path>
              </a:pathLst>
            </a:custGeom>
            <a:solidFill>
              <a:srgbClr val="26262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5" name="Google Shape;4395;p154"/>
            <p:cNvSpPr/>
            <p:nvPr/>
          </p:nvSpPr>
          <p:spPr>
            <a:xfrm>
              <a:off x="2068951" y="2085787"/>
              <a:ext cx="8021320" cy="0"/>
            </a:xfrm>
            <a:custGeom>
              <a:rect b="b" l="l" r="r" t="t"/>
              <a:pathLst>
                <a:path extrusionOk="0" h="120000" w="8021320">
                  <a:moveTo>
                    <a:pt x="8020878" y="0"/>
                  </a:moveTo>
                  <a:lnTo>
                    <a:pt x="0" y="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6" name="Google Shape;4396;p154"/>
            <p:cNvSpPr/>
            <p:nvPr/>
          </p:nvSpPr>
          <p:spPr>
            <a:xfrm>
              <a:off x="2045817" y="2084793"/>
              <a:ext cx="8068309" cy="273685"/>
            </a:xfrm>
            <a:custGeom>
              <a:rect b="b" l="l" r="r" t="t"/>
              <a:pathLst>
                <a:path extrusionOk="0" h="273685" w="8068309">
                  <a:moveTo>
                    <a:pt x="50800" y="247815"/>
                  </a:moveTo>
                  <a:lnTo>
                    <a:pt x="48793" y="237934"/>
                  </a:lnTo>
                  <a:lnTo>
                    <a:pt x="43357" y="229857"/>
                  </a:lnTo>
                  <a:lnTo>
                    <a:pt x="35280" y="224409"/>
                  </a:lnTo>
                  <a:lnTo>
                    <a:pt x="30149" y="223380"/>
                  </a:lnTo>
                  <a:lnTo>
                    <a:pt x="30149" y="222415"/>
                  </a:lnTo>
                  <a:lnTo>
                    <a:pt x="30149" y="5969"/>
                  </a:lnTo>
                  <a:lnTo>
                    <a:pt x="20624" y="5969"/>
                  </a:lnTo>
                  <a:lnTo>
                    <a:pt x="20624" y="223380"/>
                  </a:lnTo>
                  <a:lnTo>
                    <a:pt x="15506" y="224409"/>
                  </a:lnTo>
                  <a:lnTo>
                    <a:pt x="7429" y="229857"/>
                  </a:lnTo>
                  <a:lnTo>
                    <a:pt x="1993" y="237934"/>
                  </a:lnTo>
                  <a:lnTo>
                    <a:pt x="0" y="247815"/>
                  </a:lnTo>
                  <a:lnTo>
                    <a:pt x="1993" y="257708"/>
                  </a:lnTo>
                  <a:lnTo>
                    <a:pt x="7429" y="265785"/>
                  </a:lnTo>
                  <a:lnTo>
                    <a:pt x="15506" y="271221"/>
                  </a:lnTo>
                  <a:lnTo>
                    <a:pt x="25400" y="273215"/>
                  </a:lnTo>
                  <a:lnTo>
                    <a:pt x="35280" y="271221"/>
                  </a:lnTo>
                  <a:lnTo>
                    <a:pt x="43357" y="265785"/>
                  </a:lnTo>
                  <a:lnTo>
                    <a:pt x="48793" y="257708"/>
                  </a:lnTo>
                  <a:lnTo>
                    <a:pt x="50800" y="247815"/>
                  </a:lnTo>
                  <a:close/>
                </a:path>
                <a:path extrusionOk="0" h="273685" w="8068309">
                  <a:moveTo>
                    <a:pt x="2740710" y="241858"/>
                  </a:moveTo>
                  <a:lnTo>
                    <a:pt x="2738717" y="231965"/>
                  </a:lnTo>
                  <a:lnTo>
                    <a:pt x="2733268" y="223888"/>
                  </a:lnTo>
                  <a:lnTo>
                    <a:pt x="2725191" y="218452"/>
                  </a:lnTo>
                  <a:lnTo>
                    <a:pt x="2720073" y="217411"/>
                  </a:lnTo>
                  <a:lnTo>
                    <a:pt x="2720073" y="216458"/>
                  </a:lnTo>
                  <a:lnTo>
                    <a:pt x="2720073" y="0"/>
                  </a:lnTo>
                  <a:lnTo>
                    <a:pt x="2710548" y="0"/>
                  </a:lnTo>
                  <a:lnTo>
                    <a:pt x="2710548" y="217411"/>
                  </a:lnTo>
                  <a:lnTo>
                    <a:pt x="2705417" y="218452"/>
                  </a:lnTo>
                  <a:lnTo>
                    <a:pt x="2697340" y="223901"/>
                  </a:lnTo>
                  <a:lnTo>
                    <a:pt x="2691904" y="231965"/>
                  </a:lnTo>
                  <a:lnTo>
                    <a:pt x="2689910" y="241858"/>
                  </a:lnTo>
                  <a:lnTo>
                    <a:pt x="2691904" y="251739"/>
                  </a:lnTo>
                  <a:lnTo>
                    <a:pt x="2697340" y="259816"/>
                  </a:lnTo>
                  <a:lnTo>
                    <a:pt x="2705417" y="265264"/>
                  </a:lnTo>
                  <a:lnTo>
                    <a:pt x="2715310" y="267258"/>
                  </a:lnTo>
                  <a:lnTo>
                    <a:pt x="2725191" y="265264"/>
                  </a:lnTo>
                  <a:lnTo>
                    <a:pt x="2733268" y="259816"/>
                  </a:lnTo>
                  <a:lnTo>
                    <a:pt x="2738717" y="251739"/>
                  </a:lnTo>
                  <a:lnTo>
                    <a:pt x="2740710" y="241858"/>
                  </a:lnTo>
                  <a:close/>
                </a:path>
                <a:path extrusionOk="0" h="273685" w="8068309">
                  <a:moveTo>
                    <a:pt x="5378310" y="241858"/>
                  </a:moveTo>
                  <a:lnTo>
                    <a:pt x="5376316" y="231965"/>
                  </a:lnTo>
                  <a:lnTo>
                    <a:pt x="5370868" y="223888"/>
                  </a:lnTo>
                  <a:lnTo>
                    <a:pt x="5362791" y="218452"/>
                  </a:lnTo>
                  <a:lnTo>
                    <a:pt x="5357673" y="217411"/>
                  </a:lnTo>
                  <a:lnTo>
                    <a:pt x="5357673" y="216458"/>
                  </a:lnTo>
                  <a:lnTo>
                    <a:pt x="5357673" y="0"/>
                  </a:lnTo>
                  <a:lnTo>
                    <a:pt x="5348148" y="0"/>
                  </a:lnTo>
                  <a:lnTo>
                    <a:pt x="5348148" y="217411"/>
                  </a:lnTo>
                  <a:lnTo>
                    <a:pt x="5343017" y="218452"/>
                  </a:lnTo>
                  <a:lnTo>
                    <a:pt x="5334952" y="223901"/>
                  </a:lnTo>
                  <a:lnTo>
                    <a:pt x="5329504" y="231965"/>
                  </a:lnTo>
                  <a:lnTo>
                    <a:pt x="5327510" y="241858"/>
                  </a:lnTo>
                  <a:lnTo>
                    <a:pt x="5329504" y="251739"/>
                  </a:lnTo>
                  <a:lnTo>
                    <a:pt x="5334952" y="259816"/>
                  </a:lnTo>
                  <a:lnTo>
                    <a:pt x="5343017" y="265264"/>
                  </a:lnTo>
                  <a:lnTo>
                    <a:pt x="5352910" y="267258"/>
                  </a:lnTo>
                  <a:lnTo>
                    <a:pt x="5362791" y="265264"/>
                  </a:lnTo>
                  <a:lnTo>
                    <a:pt x="5370868" y="259816"/>
                  </a:lnTo>
                  <a:lnTo>
                    <a:pt x="5376316" y="251739"/>
                  </a:lnTo>
                  <a:lnTo>
                    <a:pt x="5378310" y="241858"/>
                  </a:lnTo>
                  <a:close/>
                </a:path>
                <a:path extrusionOk="0" h="273685" w="8068309">
                  <a:moveTo>
                    <a:pt x="8068221" y="247815"/>
                  </a:moveTo>
                  <a:lnTo>
                    <a:pt x="8066227" y="237934"/>
                  </a:lnTo>
                  <a:lnTo>
                    <a:pt x="8060779" y="229857"/>
                  </a:lnTo>
                  <a:lnTo>
                    <a:pt x="8052714" y="224409"/>
                  </a:lnTo>
                  <a:lnTo>
                    <a:pt x="8047583" y="223380"/>
                  </a:lnTo>
                  <a:lnTo>
                    <a:pt x="8047583" y="222415"/>
                  </a:lnTo>
                  <a:lnTo>
                    <a:pt x="8047583" y="5969"/>
                  </a:lnTo>
                  <a:lnTo>
                    <a:pt x="8038058" y="5969"/>
                  </a:lnTo>
                  <a:lnTo>
                    <a:pt x="8038058" y="223380"/>
                  </a:lnTo>
                  <a:lnTo>
                    <a:pt x="8032940" y="224409"/>
                  </a:lnTo>
                  <a:lnTo>
                    <a:pt x="8024863" y="229857"/>
                  </a:lnTo>
                  <a:lnTo>
                    <a:pt x="8019415" y="237934"/>
                  </a:lnTo>
                  <a:lnTo>
                    <a:pt x="8017421" y="247815"/>
                  </a:lnTo>
                  <a:lnTo>
                    <a:pt x="8019415" y="257708"/>
                  </a:lnTo>
                  <a:lnTo>
                    <a:pt x="8024863" y="265785"/>
                  </a:lnTo>
                  <a:lnTo>
                    <a:pt x="8032940" y="271221"/>
                  </a:lnTo>
                  <a:lnTo>
                    <a:pt x="8042821" y="273215"/>
                  </a:lnTo>
                  <a:lnTo>
                    <a:pt x="8052714" y="271221"/>
                  </a:lnTo>
                  <a:lnTo>
                    <a:pt x="8060791" y="265785"/>
                  </a:lnTo>
                  <a:lnTo>
                    <a:pt x="8066227" y="257708"/>
                  </a:lnTo>
                  <a:lnTo>
                    <a:pt x="8068221" y="247815"/>
                  </a:lnTo>
                  <a:close/>
                </a:path>
              </a:pathLst>
            </a:custGeom>
            <a:solidFill>
              <a:srgbClr val="26262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7" name="Google Shape;4397;p154"/>
            <p:cNvSpPr/>
            <p:nvPr/>
          </p:nvSpPr>
          <p:spPr>
            <a:xfrm>
              <a:off x="3421042" y="2323047"/>
              <a:ext cx="0" cy="3280410"/>
            </a:xfrm>
            <a:custGeom>
              <a:rect b="b" l="l" r="r" t="t"/>
              <a:pathLst>
                <a:path extrusionOk="0" h="3280410" w="120000">
                  <a:moveTo>
                    <a:pt x="0" y="0"/>
                  </a:moveTo>
                  <a:lnTo>
                    <a:pt x="0" y="3279913"/>
                  </a:lnTo>
                </a:path>
              </a:pathLst>
            </a:custGeom>
            <a:noFill/>
            <a:ln cap="flat" cmpd="sng" w="9525">
              <a:solidFill>
                <a:srgbClr val="E7E6E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8" name="Google Shape;4398;p154"/>
            <p:cNvSpPr/>
            <p:nvPr/>
          </p:nvSpPr>
          <p:spPr>
            <a:xfrm>
              <a:off x="6081515" y="2323047"/>
              <a:ext cx="0" cy="3280410"/>
            </a:xfrm>
            <a:custGeom>
              <a:rect b="b" l="l" r="r" t="t"/>
              <a:pathLst>
                <a:path extrusionOk="0" h="3280410" w="120000">
                  <a:moveTo>
                    <a:pt x="0" y="0"/>
                  </a:moveTo>
                  <a:lnTo>
                    <a:pt x="0" y="3279913"/>
                  </a:lnTo>
                </a:path>
              </a:pathLst>
            </a:custGeom>
            <a:noFill/>
            <a:ln cap="flat" cmpd="sng" w="9525">
              <a:solidFill>
                <a:srgbClr val="E7E6E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9" name="Google Shape;4399;p154"/>
            <p:cNvSpPr/>
            <p:nvPr/>
          </p:nvSpPr>
          <p:spPr>
            <a:xfrm>
              <a:off x="8735639" y="2323047"/>
              <a:ext cx="0" cy="3280410"/>
            </a:xfrm>
            <a:custGeom>
              <a:rect b="b" l="l" r="r" t="t"/>
              <a:pathLst>
                <a:path extrusionOk="0" h="3280410" w="120000">
                  <a:moveTo>
                    <a:pt x="0" y="0"/>
                  </a:moveTo>
                  <a:lnTo>
                    <a:pt x="0" y="3279913"/>
                  </a:lnTo>
                </a:path>
              </a:pathLst>
            </a:custGeom>
            <a:noFill/>
            <a:ln cap="flat" cmpd="sng" w="9525">
              <a:solidFill>
                <a:srgbClr val="E7E6E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00" name="Google Shape;4400;p154"/>
          <p:cNvSpPr txBox="1"/>
          <p:nvPr/>
        </p:nvSpPr>
        <p:spPr>
          <a:xfrm>
            <a:off x="1241082" y="3550411"/>
            <a:ext cx="1841500" cy="397510"/>
          </a:xfrm>
          <a:prstGeom prst="rect">
            <a:avLst/>
          </a:prstGeom>
          <a:noFill/>
          <a:ln>
            <a:noFill/>
          </a:ln>
        </p:spPr>
        <p:txBody>
          <a:bodyPr anchorCtr="0" anchor="t" bIns="0" lIns="0" spcFirstLastPara="1" rIns="0" wrap="square" tIns="6350">
            <a:spAutoFit/>
          </a:bodyPr>
          <a:lstStyle/>
          <a:p>
            <a:pPr indent="0" lvl="0" marL="12700" marR="5080" rtl="0" algn="l">
              <a:lnSpc>
                <a:spcPct val="103299"/>
              </a:lnSpc>
              <a:spcBef>
                <a:spcPts val="0"/>
              </a:spcBef>
              <a:spcAft>
                <a:spcPts val="0"/>
              </a:spcAft>
              <a:buNone/>
            </a:pPr>
            <a:r>
              <a:rPr lang="en-US" sz="1200">
                <a:solidFill>
                  <a:schemeClr val="dk1"/>
                </a:solidFill>
                <a:latin typeface="Calibri"/>
                <a:ea typeface="Calibri"/>
                <a:cs typeface="Calibri"/>
                <a:sym typeface="Calibri"/>
              </a:rPr>
              <a:t>Used to </a:t>
            </a:r>
            <a:r>
              <a:rPr b="1" lang="en-US" sz="1200">
                <a:solidFill>
                  <a:schemeClr val="dk1"/>
                </a:solidFill>
                <a:latin typeface="Calibri"/>
                <a:ea typeface="Calibri"/>
                <a:cs typeface="Calibri"/>
                <a:sym typeface="Calibri"/>
              </a:rPr>
              <a:t>compare values over  time or across categories</a:t>
            </a:r>
            <a:endParaRPr sz="1200">
              <a:solidFill>
                <a:schemeClr val="dk1"/>
              </a:solidFill>
              <a:latin typeface="Calibri"/>
              <a:ea typeface="Calibri"/>
              <a:cs typeface="Calibri"/>
              <a:sym typeface="Calibri"/>
            </a:endParaRPr>
          </a:p>
        </p:txBody>
      </p:sp>
      <p:sp>
        <p:nvSpPr>
          <p:cNvPr id="4401" name="Google Shape;4401;p154"/>
          <p:cNvSpPr txBox="1"/>
          <p:nvPr/>
        </p:nvSpPr>
        <p:spPr>
          <a:xfrm>
            <a:off x="1241082" y="4147820"/>
            <a:ext cx="110426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chemeClr val="dk1"/>
                </a:solidFill>
                <a:latin typeface="Calibri"/>
                <a:ea typeface="Calibri"/>
                <a:cs typeface="Calibri"/>
                <a:sym typeface="Calibri"/>
              </a:rPr>
              <a:t>Common visuals:</a:t>
            </a:r>
            <a:endParaRPr sz="1200">
              <a:solidFill>
                <a:schemeClr val="dk1"/>
              </a:solidFill>
              <a:latin typeface="Calibri"/>
              <a:ea typeface="Calibri"/>
              <a:cs typeface="Calibri"/>
              <a:sym typeface="Calibri"/>
            </a:endParaRPr>
          </a:p>
        </p:txBody>
      </p:sp>
      <p:sp>
        <p:nvSpPr>
          <p:cNvPr id="4402" name="Google Shape;4402;p154"/>
          <p:cNvSpPr txBox="1"/>
          <p:nvPr/>
        </p:nvSpPr>
        <p:spPr>
          <a:xfrm>
            <a:off x="1241082" y="4438396"/>
            <a:ext cx="1452245" cy="1078230"/>
          </a:xfrm>
          <a:prstGeom prst="rect">
            <a:avLst/>
          </a:prstGeom>
          <a:noFill/>
          <a:ln>
            <a:noFill/>
          </a:ln>
        </p:spPr>
        <p:txBody>
          <a:bodyPr anchorCtr="0" anchor="t" bIns="0" lIns="0" spcFirstLastPara="1" rIns="0" wrap="square" tIns="12700">
            <a:spAutoFit/>
          </a:bodyPr>
          <a:lstStyle/>
          <a:p>
            <a:pPr indent="-223520" lvl="0" marL="236220" marR="0" rtl="0" algn="l">
              <a:lnSpc>
                <a:spcPct val="100000"/>
              </a:lnSpc>
              <a:spcBef>
                <a:spcPts val="0"/>
              </a:spcBef>
              <a:spcAft>
                <a:spcPts val="0"/>
              </a:spcAft>
              <a:buClr>
                <a:schemeClr val="dk1"/>
              </a:buClr>
              <a:buSzPts val="1400"/>
              <a:buFont typeface="Arial"/>
              <a:buChar char="•"/>
            </a:pPr>
            <a:r>
              <a:rPr lang="en-US" sz="1000">
                <a:solidFill>
                  <a:schemeClr val="dk1"/>
                </a:solidFill>
                <a:latin typeface="Calibri"/>
                <a:ea typeface="Calibri"/>
                <a:cs typeface="Calibri"/>
                <a:sym typeface="Calibri"/>
              </a:rPr>
              <a:t>Column/Bar Chart</a:t>
            </a:r>
            <a:endParaRPr sz="1000">
              <a:solidFill>
                <a:schemeClr val="dk1"/>
              </a:solidFill>
              <a:latin typeface="Calibri"/>
              <a:ea typeface="Calibri"/>
              <a:cs typeface="Calibri"/>
              <a:sym typeface="Calibri"/>
            </a:endParaRPr>
          </a:p>
          <a:p>
            <a:pPr indent="-223520" lvl="0" marL="236220" marR="0" rtl="0" algn="l">
              <a:lnSpc>
                <a:spcPct val="100000"/>
              </a:lnSpc>
              <a:spcBef>
                <a:spcPts val="190"/>
              </a:spcBef>
              <a:spcAft>
                <a:spcPts val="0"/>
              </a:spcAft>
              <a:buClr>
                <a:schemeClr val="dk1"/>
              </a:buClr>
              <a:buSzPts val="1400"/>
              <a:buFont typeface="Arial"/>
              <a:buChar char="•"/>
            </a:pPr>
            <a:r>
              <a:rPr lang="en-US" sz="1000">
                <a:solidFill>
                  <a:schemeClr val="dk1"/>
                </a:solidFill>
                <a:latin typeface="Calibri"/>
                <a:ea typeface="Calibri"/>
                <a:cs typeface="Calibri"/>
                <a:sym typeface="Calibri"/>
              </a:rPr>
              <a:t>Clustered Column/Bar</a:t>
            </a:r>
            <a:endParaRPr sz="1000">
              <a:solidFill>
                <a:schemeClr val="dk1"/>
              </a:solidFill>
              <a:latin typeface="Calibri"/>
              <a:ea typeface="Calibri"/>
              <a:cs typeface="Calibri"/>
              <a:sym typeface="Calibri"/>
            </a:endParaRPr>
          </a:p>
          <a:p>
            <a:pPr indent="-223520" lvl="0" marL="236220" marR="0" rtl="0" algn="l">
              <a:lnSpc>
                <a:spcPct val="100000"/>
              </a:lnSpc>
              <a:spcBef>
                <a:spcPts val="215"/>
              </a:spcBef>
              <a:spcAft>
                <a:spcPts val="0"/>
              </a:spcAft>
              <a:buClr>
                <a:schemeClr val="dk1"/>
              </a:buClr>
              <a:buSzPts val="1400"/>
              <a:buFont typeface="Arial"/>
              <a:buChar char="•"/>
            </a:pPr>
            <a:r>
              <a:rPr lang="en-US" sz="1000">
                <a:solidFill>
                  <a:schemeClr val="dk1"/>
                </a:solidFill>
                <a:latin typeface="Calibri"/>
                <a:ea typeface="Calibri"/>
                <a:cs typeface="Calibri"/>
                <a:sym typeface="Calibri"/>
              </a:rPr>
              <a:t>Data Table/Heat Map</a:t>
            </a:r>
            <a:endParaRPr sz="1000">
              <a:solidFill>
                <a:schemeClr val="dk1"/>
              </a:solidFill>
              <a:latin typeface="Calibri"/>
              <a:ea typeface="Calibri"/>
              <a:cs typeface="Calibri"/>
              <a:sym typeface="Calibri"/>
            </a:endParaRPr>
          </a:p>
          <a:p>
            <a:pPr indent="-223520" lvl="0" marL="236220" marR="0" rtl="0" algn="l">
              <a:lnSpc>
                <a:spcPct val="100000"/>
              </a:lnSpc>
              <a:spcBef>
                <a:spcPts val="195"/>
              </a:spcBef>
              <a:spcAft>
                <a:spcPts val="0"/>
              </a:spcAft>
              <a:buClr>
                <a:schemeClr val="dk1"/>
              </a:buClr>
              <a:buSzPts val="1400"/>
              <a:buFont typeface="Arial"/>
              <a:buChar char="•"/>
            </a:pPr>
            <a:r>
              <a:rPr lang="en-US" sz="1000">
                <a:solidFill>
                  <a:schemeClr val="dk1"/>
                </a:solidFill>
                <a:latin typeface="Calibri"/>
                <a:ea typeface="Calibri"/>
                <a:cs typeface="Calibri"/>
                <a:sym typeface="Calibri"/>
              </a:rPr>
              <a:t>Radar Chart</a:t>
            </a:r>
            <a:endParaRPr sz="1000">
              <a:solidFill>
                <a:schemeClr val="dk1"/>
              </a:solidFill>
              <a:latin typeface="Calibri"/>
              <a:ea typeface="Calibri"/>
              <a:cs typeface="Calibri"/>
              <a:sym typeface="Calibri"/>
            </a:endParaRPr>
          </a:p>
          <a:p>
            <a:pPr indent="-223520" lvl="0" marL="236220" marR="0" rtl="0" algn="l">
              <a:lnSpc>
                <a:spcPct val="100000"/>
              </a:lnSpc>
              <a:spcBef>
                <a:spcPts val="190"/>
              </a:spcBef>
              <a:spcAft>
                <a:spcPts val="0"/>
              </a:spcAft>
              <a:buClr>
                <a:schemeClr val="dk1"/>
              </a:buClr>
              <a:buSzPts val="1400"/>
              <a:buFont typeface="Arial"/>
              <a:buChar char="•"/>
            </a:pPr>
            <a:r>
              <a:rPr lang="en-US" sz="1000">
                <a:solidFill>
                  <a:schemeClr val="dk1"/>
                </a:solidFill>
                <a:latin typeface="Calibri"/>
                <a:ea typeface="Calibri"/>
                <a:cs typeface="Calibri"/>
                <a:sym typeface="Calibri"/>
              </a:rPr>
              <a:t>Line Chart </a:t>
            </a:r>
            <a:r>
              <a:rPr i="1" lang="en-US" sz="1000">
                <a:solidFill>
                  <a:schemeClr val="dk1"/>
                </a:solidFill>
                <a:latin typeface="Calibri"/>
                <a:ea typeface="Calibri"/>
                <a:cs typeface="Calibri"/>
                <a:sym typeface="Calibri"/>
              </a:rPr>
              <a:t>(time series)</a:t>
            </a:r>
            <a:endParaRPr sz="1000">
              <a:solidFill>
                <a:schemeClr val="dk1"/>
              </a:solidFill>
              <a:latin typeface="Calibri"/>
              <a:ea typeface="Calibri"/>
              <a:cs typeface="Calibri"/>
              <a:sym typeface="Calibri"/>
            </a:endParaRPr>
          </a:p>
          <a:p>
            <a:pPr indent="-223520" lvl="0" marL="236220" marR="0" rtl="0" algn="l">
              <a:lnSpc>
                <a:spcPct val="100000"/>
              </a:lnSpc>
              <a:spcBef>
                <a:spcPts val="215"/>
              </a:spcBef>
              <a:spcAft>
                <a:spcPts val="0"/>
              </a:spcAft>
              <a:buClr>
                <a:schemeClr val="dk1"/>
              </a:buClr>
              <a:buSzPts val="1400"/>
              <a:buFont typeface="Arial"/>
              <a:buChar char="•"/>
            </a:pPr>
            <a:r>
              <a:rPr lang="en-US" sz="1000">
                <a:solidFill>
                  <a:schemeClr val="dk1"/>
                </a:solidFill>
                <a:latin typeface="Calibri"/>
                <a:ea typeface="Calibri"/>
                <a:cs typeface="Calibri"/>
                <a:sym typeface="Calibri"/>
              </a:rPr>
              <a:t>Area Chart </a:t>
            </a:r>
            <a:r>
              <a:rPr i="1" lang="en-US" sz="1000">
                <a:solidFill>
                  <a:schemeClr val="dk1"/>
                </a:solidFill>
                <a:latin typeface="Calibri"/>
                <a:ea typeface="Calibri"/>
                <a:cs typeface="Calibri"/>
                <a:sym typeface="Calibri"/>
              </a:rPr>
              <a:t>(time series)</a:t>
            </a:r>
            <a:endParaRPr sz="1000">
              <a:solidFill>
                <a:schemeClr val="dk1"/>
              </a:solidFill>
              <a:latin typeface="Calibri"/>
              <a:ea typeface="Calibri"/>
              <a:cs typeface="Calibri"/>
              <a:sym typeface="Calibri"/>
            </a:endParaRPr>
          </a:p>
        </p:txBody>
      </p:sp>
      <p:pic>
        <p:nvPicPr>
          <p:cNvPr id="4403" name="Google Shape;4403;p154"/>
          <p:cNvPicPr preferRelativeResize="0"/>
          <p:nvPr/>
        </p:nvPicPr>
        <p:blipFill rotWithShape="1">
          <a:blip r:embed="rId3">
            <a:alphaModFix/>
          </a:blip>
          <a:srcRect b="0" l="0" r="0" t="0"/>
          <a:stretch/>
        </p:blipFill>
        <p:spPr>
          <a:xfrm>
            <a:off x="1758695" y="2865120"/>
            <a:ext cx="624840" cy="624839"/>
          </a:xfrm>
          <a:prstGeom prst="rect">
            <a:avLst/>
          </a:prstGeom>
          <a:noFill/>
          <a:ln>
            <a:noFill/>
          </a:ln>
        </p:spPr>
      </p:pic>
      <p:pic>
        <p:nvPicPr>
          <p:cNvPr id="4404" name="Google Shape;4404;p154"/>
          <p:cNvPicPr preferRelativeResize="0"/>
          <p:nvPr/>
        </p:nvPicPr>
        <p:blipFill rotWithShape="1">
          <a:blip r:embed="rId4">
            <a:alphaModFix/>
          </a:blip>
          <a:srcRect b="0" l="0" r="0" t="0"/>
          <a:stretch/>
        </p:blipFill>
        <p:spPr>
          <a:xfrm>
            <a:off x="9781031" y="2877311"/>
            <a:ext cx="624840" cy="624839"/>
          </a:xfrm>
          <a:prstGeom prst="rect">
            <a:avLst/>
          </a:prstGeom>
          <a:noFill/>
          <a:ln>
            <a:noFill/>
          </a:ln>
        </p:spPr>
      </p:pic>
      <p:pic>
        <p:nvPicPr>
          <p:cNvPr id="4405" name="Google Shape;4405;p154"/>
          <p:cNvPicPr preferRelativeResize="0"/>
          <p:nvPr/>
        </p:nvPicPr>
        <p:blipFill rotWithShape="1">
          <a:blip r:embed="rId5">
            <a:alphaModFix/>
          </a:blip>
          <a:srcRect b="0" l="0" r="0" t="0"/>
          <a:stretch/>
        </p:blipFill>
        <p:spPr>
          <a:xfrm>
            <a:off x="4456176" y="2855976"/>
            <a:ext cx="621791" cy="621791"/>
          </a:xfrm>
          <a:prstGeom prst="rect">
            <a:avLst/>
          </a:prstGeom>
          <a:noFill/>
          <a:ln>
            <a:noFill/>
          </a:ln>
        </p:spPr>
      </p:pic>
      <p:grpSp>
        <p:nvGrpSpPr>
          <p:cNvPr id="4406" name="Google Shape;4406;p154"/>
          <p:cNvGrpSpPr/>
          <p:nvPr/>
        </p:nvGrpSpPr>
        <p:grpSpPr>
          <a:xfrm>
            <a:off x="7089647" y="2862072"/>
            <a:ext cx="624840" cy="624839"/>
            <a:chOff x="7089647" y="2862072"/>
            <a:chExt cx="624840" cy="624839"/>
          </a:xfrm>
        </p:grpSpPr>
        <p:pic>
          <p:nvPicPr>
            <p:cNvPr id="4407" name="Google Shape;4407;p154"/>
            <p:cNvPicPr preferRelativeResize="0"/>
            <p:nvPr/>
          </p:nvPicPr>
          <p:blipFill rotWithShape="1">
            <a:blip r:embed="rId6">
              <a:alphaModFix/>
            </a:blip>
            <a:srcRect b="0" l="0" r="0" t="0"/>
            <a:stretch/>
          </p:blipFill>
          <p:spPr>
            <a:xfrm>
              <a:off x="7089647" y="2862072"/>
              <a:ext cx="624840" cy="624839"/>
            </a:xfrm>
            <a:prstGeom prst="rect">
              <a:avLst/>
            </a:prstGeom>
            <a:noFill/>
            <a:ln>
              <a:noFill/>
            </a:ln>
          </p:spPr>
        </p:pic>
        <p:sp>
          <p:nvSpPr>
            <p:cNvPr id="4408" name="Google Shape;4408;p154"/>
            <p:cNvSpPr/>
            <p:nvPr/>
          </p:nvSpPr>
          <p:spPr>
            <a:xfrm>
              <a:off x="7193013" y="2889986"/>
              <a:ext cx="433705" cy="497840"/>
            </a:xfrm>
            <a:custGeom>
              <a:rect b="b" l="l" r="r" t="t"/>
              <a:pathLst>
                <a:path extrusionOk="0" h="497839" w="433704">
                  <a:moveTo>
                    <a:pt x="433654" y="0"/>
                  </a:moveTo>
                  <a:lnTo>
                    <a:pt x="236486" y="0"/>
                  </a:lnTo>
                  <a:lnTo>
                    <a:pt x="236486" y="120611"/>
                  </a:lnTo>
                  <a:lnTo>
                    <a:pt x="0" y="120611"/>
                  </a:lnTo>
                  <a:lnTo>
                    <a:pt x="0" y="497522"/>
                  </a:lnTo>
                  <a:lnTo>
                    <a:pt x="353682" y="497522"/>
                  </a:lnTo>
                  <a:lnTo>
                    <a:pt x="353682" y="233908"/>
                  </a:lnTo>
                  <a:lnTo>
                    <a:pt x="433654" y="233908"/>
                  </a:lnTo>
                  <a:lnTo>
                    <a:pt x="43365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9" name="Google Shape;4409;p154"/>
            <p:cNvSpPr/>
            <p:nvPr/>
          </p:nvSpPr>
          <p:spPr>
            <a:xfrm>
              <a:off x="7297188" y="3145127"/>
              <a:ext cx="0" cy="252095"/>
            </a:xfrm>
            <a:custGeom>
              <a:rect b="b" l="l" r="r" t="t"/>
              <a:pathLst>
                <a:path extrusionOk="0" h="252095" w="120000">
                  <a:moveTo>
                    <a:pt x="0" y="0"/>
                  </a:moveTo>
                  <a:lnTo>
                    <a:pt x="0" y="251509"/>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0" name="Google Shape;4410;p154"/>
            <p:cNvSpPr/>
            <p:nvPr/>
          </p:nvSpPr>
          <p:spPr>
            <a:xfrm>
              <a:off x="7240146" y="3268287"/>
              <a:ext cx="0" cy="126364"/>
            </a:xfrm>
            <a:custGeom>
              <a:rect b="b" l="l" r="r" t="t"/>
              <a:pathLst>
                <a:path extrusionOk="0" h="126364" w="120000">
                  <a:moveTo>
                    <a:pt x="0" y="0"/>
                  </a:moveTo>
                  <a:lnTo>
                    <a:pt x="0" y="125755"/>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1" name="Google Shape;4411;p154"/>
            <p:cNvSpPr/>
            <p:nvPr/>
          </p:nvSpPr>
          <p:spPr>
            <a:xfrm>
              <a:off x="7355803" y="3199731"/>
              <a:ext cx="0" cy="205104"/>
            </a:xfrm>
            <a:custGeom>
              <a:rect b="b" l="l" r="r" t="t"/>
              <a:pathLst>
                <a:path extrusionOk="0" h="205104" w="120000">
                  <a:moveTo>
                    <a:pt x="0" y="0"/>
                  </a:moveTo>
                  <a:lnTo>
                    <a:pt x="0" y="204684"/>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2" name="Google Shape;4412;p154"/>
            <p:cNvSpPr/>
            <p:nvPr/>
          </p:nvSpPr>
          <p:spPr>
            <a:xfrm>
              <a:off x="7414450" y="3015225"/>
              <a:ext cx="0" cy="379095"/>
            </a:xfrm>
            <a:custGeom>
              <a:rect b="b" l="l" r="r" t="t"/>
              <a:pathLst>
                <a:path extrusionOk="0" h="379095" w="120000">
                  <a:moveTo>
                    <a:pt x="0" y="0"/>
                  </a:moveTo>
                  <a:lnTo>
                    <a:pt x="0" y="378819"/>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3" name="Google Shape;4413;p154"/>
            <p:cNvSpPr/>
            <p:nvPr/>
          </p:nvSpPr>
          <p:spPr>
            <a:xfrm>
              <a:off x="7474882" y="3111107"/>
              <a:ext cx="0" cy="299085"/>
            </a:xfrm>
            <a:custGeom>
              <a:rect b="b" l="l" r="r" t="t"/>
              <a:pathLst>
                <a:path extrusionOk="0" h="299085" w="120000">
                  <a:moveTo>
                    <a:pt x="0" y="0"/>
                  </a:moveTo>
                  <a:lnTo>
                    <a:pt x="0" y="298494"/>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4" name="Google Shape;4414;p154"/>
            <p:cNvSpPr/>
            <p:nvPr/>
          </p:nvSpPr>
          <p:spPr>
            <a:xfrm>
              <a:off x="7533495" y="3282981"/>
              <a:ext cx="0" cy="116205"/>
            </a:xfrm>
            <a:custGeom>
              <a:rect b="b" l="l" r="r" t="t"/>
              <a:pathLst>
                <a:path extrusionOk="0" h="116204" w="120000">
                  <a:moveTo>
                    <a:pt x="0" y="0"/>
                  </a:moveTo>
                  <a:lnTo>
                    <a:pt x="0" y="115912"/>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5" name="Google Shape;4415;p154"/>
            <p:cNvSpPr/>
            <p:nvPr/>
          </p:nvSpPr>
          <p:spPr>
            <a:xfrm>
              <a:off x="7175544" y="3019651"/>
              <a:ext cx="401320" cy="375920"/>
            </a:xfrm>
            <a:custGeom>
              <a:rect b="b" l="l" r="r" t="t"/>
              <a:pathLst>
                <a:path extrusionOk="0" h="375920" w="401320">
                  <a:moveTo>
                    <a:pt x="0" y="375880"/>
                  </a:moveTo>
                  <a:lnTo>
                    <a:pt x="33205" y="315116"/>
                  </a:lnTo>
                  <a:lnTo>
                    <a:pt x="65056" y="252996"/>
                  </a:lnTo>
                  <a:lnTo>
                    <a:pt x="80021" y="216572"/>
                  </a:lnTo>
                  <a:lnTo>
                    <a:pt x="94422" y="176646"/>
                  </a:lnTo>
                  <a:lnTo>
                    <a:pt x="108596" y="142367"/>
                  </a:lnTo>
                  <a:lnTo>
                    <a:pt x="122884" y="122884"/>
                  </a:lnTo>
                  <a:lnTo>
                    <a:pt x="137340" y="129717"/>
                  </a:lnTo>
                  <a:lnTo>
                    <a:pt x="151797" y="154960"/>
                  </a:lnTo>
                  <a:lnTo>
                    <a:pt x="166254" y="178622"/>
                  </a:lnTo>
                  <a:lnTo>
                    <a:pt x="180711" y="180711"/>
                  </a:lnTo>
                  <a:lnTo>
                    <a:pt x="195168" y="145952"/>
                  </a:lnTo>
                  <a:lnTo>
                    <a:pt x="209625" y="88322"/>
                  </a:lnTo>
                  <a:lnTo>
                    <a:pt x="224082" y="31709"/>
                  </a:lnTo>
                  <a:lnTo>
                    <a:pt x="238539" y="0"/>
                  </a:lnTo>
                  <a:lnTo>
                    <a:pt x="252996" y="1581"/>
                  </a:lnTo>
                  <a:lnTo>
                    <a:pt x="267453" y="23041"/>
                  </a:lnTo>
                  <a:lnTo>
                    <a:pt x="296367" y="90356"/>
                  </a:lnTo>
                  <a:lnTo>
                    <a:pt x="311078" y="129491"/>
                  </a:lnTo>
                  <a:lnTo>
                    <a:pt x="325958" y="176194"/>
                  </a:lnTo>
                  <a:lnTo>
                    <a:pt x="340500" y="223348"/>
                  </a:lnTo>
                  <a:lnTo>
                    <a:pt x="354194" y="263839"/>
                  </a:lnTo>
                  <a:lnTo>
                    <a:pt x="366830" y="295675"/>
                  </a:lnTo>
                  <a:lnTo>
                    <a:pt x="378704" y="322683"/>
                  </a:lnTo>
                  <a:lnTo>
                    <a:pt x="390069" y="346472"/>
                  </a:lnTo>
                  <a:lnTo>
                    <a:pt x="401180" y="368652"/>
                  </a:lnTo>
                </a:path>
              </a:pathLst>
            </a:custGeom>
            <a:noFill/>
            <a:ln cap="flat" cmpd="sng" w="19050">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16" name="Google Shape;4416;p154"/>
          <p:cNvSpPr txBox="1"/>
          <p:nvPr/>
        </p:nvSpPr>
        <p:spPr>
          <a:xfrm>
            <a:off x="3786713" y="3550411"/>
            <a:ext cx="1814830" cy="397510"/>
          </a:xfrm>
          <a:prstGeom prst="rect">
            <a:avLst/>
          </a:prstGeom>
          <a:noFill/>
          <a:ln>
            <a:noFill/>
          </a:ln>
        </p:spPr>
        <p:txBody>
          <a:bodyPr anchorCtr="0" anchor="t" bIns="0" lIns="0" spcFirstLastPara="1" rIns="0" wrap="square" tIns="6350">
            <a:spAutoFit/>
          </a:bodyPr>
          <a:lstStyle/>
          <a:p>
            <a:pPr indent="0" lvl="0" marL="12700" marR="5080" rtl="0" algn="l">
              <a:lnSpc>
                <a:spcPct val="103299"/>
              </a:lnSpc>
              <a:spcBef>
                <a:spcPts val="0"/>
              </a:spcBef>
              <a:spcAft>
                <a:spcPts val="0"/>
              </a:spcAft>
              <a:buNone/>
            </a:pPr>
            <a:r>
              <a:rPr lang="en-US" sz="1200">
                <a:solidFill>
                  <a:schemeClr val="dk1"/>
                </a:solidFill>
                <a:latin typeface="Calibri"/>
                <a:ea typeface="Calibri"/>
                <a:cs typeface="Calibri"/>
                <a:sym typeface="Calibri"/>
              </a:rPr>
              <a:t>Used to </a:t>
            </a:r>
            <a:r>
              <a:rPr b="1" lang="en-US" sz="1200">
                <a:solidFill>
                  <a:schemeClr val="dk1"/>
                </a:solidFill>
                <a:latin typeface="Calibri"/>
                <a:ea typeface="Calibri"/>
                <a:cs typeface="Calibri"/>
                <a:sym typeface="Calibri"/>
              </a:rPr>
              <a:t>break down the  component parts of a whole</a:t>
            </a:r>
            <a:endParaRPr sz="1200">
              <a:solidFill>
                <a:schemeClr val="dk1"/>
              </a:solidFill>
              <a:latin typeface="Calibri"/>
              <a:ea typeface="Calibri"/>
              <a:cs typeface="Calibri"/>
              <a:sym typeface="Calibri"/>
            </a:endParaRPr>
          </a:p>
        </p:txBody>
      </p:sp>
      <p:sp>
        <p:nvSpPr>
          <p:cNvPr id="4417" name="Google Shape;4417;p154"/>
          <p:cNvSpPr txBox="1"/>
          <p:nvPr/>
        </p:nvSpPr>
        <p:spPr>
          <a:xfrm>
            <a:off x="3786713" y="4147820"/>
            <a:ext cx="110426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chemeClr val="dk1"/>
                </a:solidFill>
                <a:latin typeface="Calibri"/>
                <a:ea typeface="Calibri"/>
                <a:cs typeface="Calibri"/>
                <a:sym typeface="Calibri"/>
              </a:rPr>
              <a:t>Common visuals:</a:t>
            </a:r>
            <a:endParaRPr sz="1200">
              <a:solidFill>
                <a:schemeClr val="dk1"/>
              </a:solidFill>
              <a:latin typeface="Calibri"/>
              <a:ea typeface="Calibri"/>
              <a:cs typeface="Calibri"/>
              <a:sym typeface="Calibri"/>
            </a:endParaRPr>
          </a:p>
        </p:txBody>
      </p:sp>
      <p:sp>
        <p:nvSpPr>
          <p:cNvPr id="4418" name="Google Shape;4418;p154"/>
          <p:cNvSpPr txBox="1"/>
          <p:nvPr/>
        </p:nvSpPr>
        <p:spPr>
          <a:xfrm>
            <a:off x="3786713" y="4438396"/>
            <a:ext cx="1908175" cy="1078230"/>
          </a:xfrm>
          <a:prstGeom prst="rect">
            <a:avLst/>
          </a:prstGeom>
          <a:noFill/>
          <a:ln>
            <a:noFill/>
          </a:ln>
        </p:spPr>
        <p:txBody>
          <a:bodyPr anchorCtr="0" anchor="t" bIns="0" lIns="0" spcFirstLastPara="1" rIns="0" wrap="square" tIns="12700">
            <a:spAutoFit/>
          </a:bodyPr>
          <a:lstStyle/>
          <a:p>
            <a:pPr indent="-223520" lvl="0" marL="236220" marR="0" rtl="0" algn="l">
              <a:lnSpc>
                <a:spcPct val="100000"/>
              </a:lnSpc>
              <a:spcBef>
                <a:spcPts val="0"/>
              </a:spcBef>
              <a:spcAft>
                <a:spcPts val="0"/>
              </a:spcAft>
              <a:buClr>
                <a:schemeClr val="dk1"/>
              </a:buClr>
              <a:buSzPts val="1400"/>
              <a:buFont typeface="Arial"/>
              <a:buChar char="•"/>
            </a:pPr>
            <a:r>
              <a:rPr lang="en-US" sz="1000">
                <a:solidFill>
                  <a:schemeClr val="dk1"/>
                </a:solidFill>
                <a:latin typeface="Calibri"/>
                <a:ea typeface="Calibri"/>
                <a:cs typeface="Calibri"/>
                <a:sym typeface="Calibri"/>
              </a:rPr>
              <a:t>Stacked Bar/Column Chart</a:t>
            </a:r>
            <a:endParaRPr sz="1000">
              <a:solidFill>
                <a:schemeClr val="dk1"/>
              </a:solidFill>
              <a:latin typeface="Calibri"/>
              <a:ea typeface="Calibri"/>
              <a:cs typeface="Calibri"/>
              <a:sym typeface="Calibri"/>
            </a:endParaRPr>
          </a:p>
          <a:p>
            <a:pPr indent="-223520" lvl="0" marL="236220" marR="0" rtl="0" algn="l">
              <a:lnSpc>
                <a:spcPct val="100000"/>
              </a:lnSpc>
              <a:spcBef>
                <a:spcPts val="190"/>
              </a:spcBef>
              <a:spcAft>
                <a:spcPts val="0"/>
              </a:spcAft>
              <a:buClr>
                <a:schemeClr val="dk1"/>
              </a:buClr>
              <a:buSzPts val="1400"/>
              <a:buFont typeface="Arial"/>
              <a:buChar char="•"/>
            </a:pPr>
            <a:r>
              <a:rPr lang="en-US" sz="1000">
                <a:solidFill>
                  <a:schemeClr val="dk1"/>
                </a:solidFill>
                <a:latin typeface="Calibri"/>
                <a:ea typeface="Calibri"/>
                <a:cs typeface="Calibri"/>
                <a:sym typeface="Calibri"/>
              </a:rPr>
              <a:t>Pie/Donut Chart</a:t>
            </a:r>
            <a:endParaRPr sz="1000">
              <a:solidFill>
                <a:schemeClr val="dk1"/>
              </a:solidFill>
              <a:latin typeface="Calibri"/>
              <a:ea typeface="Calibri"/>
              <a:cs typeface="Calibri"/>
              <a:sym typeface="Calibri"/>
            </a:endParaRPr>
          </a:p>
          <a:p>
            <a:pPr indent="-223520" lvl="0" marL="236220" marR="0" rtl="0" algn="l">
              <a:lnSpc>
                <a:spcPct val="100000"/>
              </a:lnSpc>
              <a:spcBef>
                <a:spcPts val="215"/>
              </a:spcBef>
              <a:spcAft>
                <a:spcPts val="0"/>
              </a:spcAft>
              <a:buClr>
                <a:schemeClr val="dk1"/>
              </a:buClr>
              <a:buSzPts val="1400"/>
              <a:buFont typeface="Arial"/>
              <a:buChar char="•"/>
            </a:pPr>
            <a:r>
              <a:rPr lang="en-US" sz="1000">
                <a:solidFill>
                  <a:schemeClr val="dk1"/>
                </a:solidFill>
                <a:latin typeface="Calibri"/>
                <a:ea typeface="Calibri"/>
                <a:cs typeface="Calibri"/>
                <a:sym typeface="Calibri"/>
              </a:rPr>
              <a:t>Stacked Area </a:t>
            </a:r>
            <a:r>
              <a:rPr i="1" lang="en-US" sz="1000">
                <a:solidFill>
                  <a:schemeClr val="dk1"/>
                </a:solidFill>
                <a:latin typeface="Calibri"/>
                <a:ea typeface="Calibri"/>
                <a:cs typeface="Calibri"/>
                <a:sym typeface="Calibri"/>
              </a:rPr>
              <a:t>(time series)</a:t>
            </a:r>
            <a:endParaRPr sz="1000">
              <a:solidFill>
                <a:schemeClr val="dk1"/>
              </a:solidFill>
              <a:latin typeface="Calibri"/>
              <a:ea typeface="Calibri"/>
              <a:cs typeface="Calibri"/>
              <a:sym typeface="Calibri"/>
            </a:endParaRPr>
          </a:p>
          <a:p>
            <a:pPr indent="-223520" lvl="0" marL="236220" marR="0" rtl="0" algn="l">
              <a:lnSpc>
                <a:spcPct val="100000"/>
              </a:lnSpc>
              <a:spcBef>
                <a:spcPts val="195"/>
              </a:spcBef>
              <a:spcAft>
                <a:spcPts val="0"/>
              </a:spcAft>
              <a:buClr>
                <a:schemeClr val="dk1"/>
              </a:buClr>
              <a:buSzPts val="1400"/>
              <a:buFont typeface="Arial"/>
              <a:buChar char="•"/>
            </a:pPr>
            <a:r>
              <a:rPr lang="en-US" sz="1000">
                <a:solidFill>
                  <a:schemeClr val="dk1"/>
                </a:solidFill>
                <a:latin typeface="Calibri"/>
                <a:ea typeface="Calibri"/>
                <a:cs typeface="Calibri"/>
                <a:sym typeface="Calibri"/>
              </a:rPr>
              <a:t>Waterfall Chart </a:t>
            </a:r>
            <a:r>
              <a:rPr i="1" lang="en-US" sz="1000">
                <a:solidFill>
                  <a:schemeClr val="dk1"/>
                </a:solidFill>
                <a:latin typeface="Calibri"/>
                <a:ea typeface="Calibri"/>
                <a:cs typeface="Calibri"/>
                <a:sym typeface="Calibri"/>
              </a:rPr>
              <a:t>(gains/losses)</a:t>
            </a:r>
            <a:endParaRPr sz="1000">
              <a:solidFill>
                <a:schemeClr val="dk1"/>
              </a:solidFill>
              <a:latin typeface="Calibri"/>
              <a:ea typeface="Calibri"/>
              <a:cs typeface="Calibri"/>
              <a:sym typeface="Calibri"/>
            </a:endParaRPr>
          </a:p>
          <a:p>
            <a:pPr indent="-223520" lvl="0" marL="236220" marR="0" rtl="0" algn="l">
              <a:lnSpc>
                <a:spcPct val="100000"/>
              </a:lnSpc>
              <a:spcBef>
                <a:spcPts val="190"/>
              </a:spcBef>
              <a:spcAft>
                <a:spcPts val="0"/>
              </a:spcAft>
              <a:buClr>
                <a:schemeClr val="dk1"/>
              </a:buClr>
              <a:buSzPts val="1400"/>
              <a:buFont typeface="Arial"/>
              <a:buChar char="•"/>
            </a:pPr>
            <a:r>
              <a:rPr lang="en-US" sz="1000">
                <a:solidFill>
                  <a:schemeClr val="dk1"/>
                </a:solidFill>
                <a:latin typeface="Calibri"/>
                <a:ea typeface="Calibri"/>
                <a:cs typeface="Calibri"/>
                <a:sym typeface="Calibri"/>
              </a:rPr>
              <a:t>Funnel Chart </a:t>
            </a:r>
            <a:r>
              <a:rPr i="1" lang="en-US" sz="1000">
                <a:solidFill>
                  <a:schemeClr val="dk1"/>
                </a:solidFill>
                <a:latin typeface="Calibri"/>
                <a:ea typeface="Calibri"/>
                <a:cs typeface="Calibri"/>
                <a:sym typeface="Calibri"/>
              </a:rPr>
              <a:t>(stages)</a:t>
            </a:r>
            <a:endParaRPr sz="1000">
              <a:solidFill>
                <a:schemeClr val="dk1"/>
              </a:solidFill>
              <a:latin typeface="Calibri"/>
              <a:ea typeface="Calibri"/>
              <a:cs typeface="Calibri"/>
              <a:sym typeface="Calibri"/>
            </a:endParaRPr>
          </a:p>
          <a:p>
            <a:pPr indent="-223520" lvl="0" marL="236220" marR="0" rtl="0" algn="l">
              <a:lnSpc>
                <a:spcPct val="100000"/>
              </a:lnSpc>
              <a:spcBef>
                <a:spcPts val="215"/>
              </a:spcBef>
              <a:spcAft>
                <a:spcPts val="0"/>
              </a:spcAft>
              <a:buClr>
                <a:schemeClr val="dk1"/>
              </a:buClr>
              <a:buSzPts val="1400"/>
              <a:buFont typeface="Arial"/>
              <a:buChar char="•"/>
            </a:pPr>
            <a:r>
              <a:rPr lang="en-US" sz="1000">
                <a:solidFill>
                  <a:schemeClr val="dk1"/>
                </a:solidFill>
                <a:latin typeface="Calibri"/>
                <a:ea typeface="Calibri"/>
                <a:cs typeface="Calibri"/>
                <a:sym typeface="Calibri"/>
              </a:rPr>
              <a:t>Tree Map/sunburst </a:t>
            </a:r>
            <a:r>
              <a:rPr i="1" lang="en-US" sz="1000">
                <a:solidFill>
                  <a:schemeClr val="dk1"/>
                </a:solidFill>
                <a:latin typeface="Calibri"/>
                <a:ea typeface="Calibri"/>
                <a:cs typeface="Calibri"/>
                <a:sym typeface="Calibri"/>
              </a:rPr>
              <a:t>(hierarchies)</a:t>
            </a:r>
            <a:endParaRPr sz="1000">
              <a:solidFill>
                <a:schemeClr val="dk1"/>
              </a:solidFill>
              <a:latin typeface="Calibri"/>
              <a:ea typeface="Calibri"/>
              <a:cs typeface="Calibri"/>
              <a:sym typeface="Calibri"/>
            </a:endParaRPr>
          </a:p>
        </p:txBody>
      </p:sp>
      <p:sp>
        <p:nvSpPr>
          <p:cNvPr id="4419" name="Google Shape;4419;p154"/>
          <p:cNvSpPr txBox="1"/>
          <p:nvPr/>
        </p:nvSpPr>
        <p:spPr>
          <a:xfrm>
            <a:off x="9268773" y="3550411"/>
            <a:ext cx="1753235" cy="397510"/>
          </a:xfrm>
          <a:prstGeom prst="rect">
            <a:avLst/>
          </a:prstGeom>
          <a:noFill/>
          <a:ln>
            <a:noFill/>
          </a:ln>
        </p:spPr>
        <p:txBody>
          <a:bodyPr anchorCtr="0" anchor="t" bIns="0" lIns="0" spcFirstLastPara="1" rIns="0" wrap="square" tIns="6350">
            <a:spAutoFit/>
          </a:bodyPr>
          <a:lstStyle/>
          <a:p>
            <a:pPr indent="0" lvl="0" marL="12700" marR="5080" rtl="0" algn="l">
              <a:lnSpc>
                <a:spcPct val="103299"/>
              </a:lnSpc>
              <a:spcBef>
                <a:spcPts val="0"/>
              </a:spcBef>
              <a:spcAft>
                <a:spcPts val="0"/>
              </a:spcAft>
              <a:buNone/>
            </a:pPr>
            <a:r>
              <a:rPr lang="en-US" sz="1200">
                <a:solidFill>
                  <a:schemeClr val="dk1"/>
                </a:solidFill>
                <a:latin typeface="Calibri"/>
                <a:ea typeface="Calibri"/>
                <a:cs typeface="Calibri"/>
                <a:sym typeface="Calibri"/>
              </a:rPr>
              <a:t>Used to </a:t>
            </a:r>
            <a:r>
              <a:rPr b="1" lang="en-US" sz="1200">
                <a:solidFill>
                  <a:schemeClr val="dk1"/>
                </a:solidFill>
                <a:latin typeface="Calibri"/>
                <a:ea typeface="Calibri"/>
                <a:cs typeface="Calibri"/>
                <a:sym typeface="Calibri"/>
              </a:rPr>
              <a:t>show correlation  between multiple variables</a:t>
            </a:r>
            <a:endParaRPr sz="1200">
              <a:solidFill>
                <a:schemeClr val="dk1"/>
              </a:solidFill>
              <a:latin typeface="Calibri"/>
              <a:ea typeface="Calibri"/>
              <a:cs typeface="Calibri"/>
              <a:sym typeface="Calibri"/>
            </a:endParaRPr>
          </a:p>
        </p:txBody>
      </p:sp>
      <p:sp>
        <p:nvSpPr>
          <p:cNvPr id="4420" name="Google Shape;4420;p154"/>
          <p:cNvSpPr txBox="1"/>
          <p:nvPr/>
        </p:nvSpPr>
        <p:spPr>
          <a:xfrm>
            <a:off x="9268773" y="4147820"/>
            <a:ext cx="110426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chemeClr val="dk1"/>
                </a:solidFill>
                <a:latin typeface="Calibri"/>
                <a:ea typeface="Calibri"/>
                <a:cs typeface="Calibri"/>
                <a:sym typeface="Calibri"/>
              </a:rPr>
              <a:t>Common visuals:</a:t>
            </a:r>
            <a:endParaRPr sz="1200">
              <a:solidFill>
                <a:schemeClr val="dk1"/>
              </a:solidFill>
              <a:latin typeface="Calibri"/>
              <a:ea typeface="Calibri"/>
              <a:cs typeface="Calibri"/>
              <a:sym typeface="Calibri"/>
            </a:endParaRPr>
          </a:p>
        </p:txBody>
      </p:sp>
      <p:sp>
        <p:nvSpPr>
          <p:cNvPr id="4421" name="Google Shape;4421;p154"/>
          <p:cNvSpPr txBox="1"/>
          <p:nvPr/>
        </p:nvSpPr>
        <p:spPr>
          <a:xfrm>
            <a:off x="9268773" y="4438396"/>
            <a:ext cx="1351280" cy="721360"/>
          </a:xfrm>
          <a:prstGeom prst="rect">
            <a:avLst/>
          </a:prstGeom>
          <a:noFill/>
          <a:ln>
            <a:noFill/>
          </a:ln>
        </p:spPr>
        <p:txBody>
          <a:bodyPr anchorCtr="0" anchor="t" bIns="0" lIns="0" spcFirstLastPara="1" rIns="0" wrap="square" tIns="12700">
            <a:spAutoFit/>
          </a:bodyPr>
          <a:lstStyle/>
          <a:p>
            <a:pPr indent="-223520" lvl="0" marL="236220" marR="0" rtl="0" algn="l">
              <a:lnSpc>
                <a:spcPct val="100000"/>
              </a:lnSpc>
              <a:spcBef>
                <a:spcPts val="0"/>
              </a:spcBef>
              <a:spcAft>
                <a:spcPts val="0"/>
              </a:spcAft>
              <a:buClr>
                <a:schemeClr val="dk1"/>
              </a:buClr>
              <a:buSzPts val="1400"/>
              <a:buFont typeface="Arial"/>
              <a:buChar char="•"/>
            </a:pPr>
            <a:r>
              <a:rPr lang="en-US" sz="1000">
                <a:solidFill>
                  <a:schemeClr val="dk1"/>
                </a:solidFill>
                <a:latin typeface="Calibri"/>
                <a:ea typeface="Calibri"/>
                <a:cs typeface="Calibri"/>
                <a:sym typeface="Calibri"/>
              </a:rPr>
              <a:t>Scatter Plot</a:t>
            </a:r>
            <a:endParaRPr sz="1000">
              <a:solidFill>
                <a:schemeClr val="dk1"/>
              </a:solidFill>
              <a:latin typeface="Calibri"/>
              <a:ea typeface="Calibri"/>
              <a:cs typeface="Calibri"/>
              <a:sym typeface="Calibri"/>
            </a:endParaRPr>
          </a:p>
          <a:p>
            <a:pPr indent="-223520" lvl="0" marL="236220" marR="0" rtl="0" algn="l">
              <a:lnSpc>
                <a:spcPct val="100000"/>
              </a:lnSpc>
              <a:spcBef>
                <a:spcPts val="190"/>
              </a:spcBef>
              <a:spcAft>
                <a:spcPts val="0"/>
              </a:spcAft>
              <a:buClr>
                <a:schemeClr val="dk1"/>
              </a:buClr>
              <a:buSzPts val="1400"/>
              <a:buFont typeface="Arial"/>
              <a:buChar char="•"/>
            </a:pPr>
            <a:r>
              <a:rPr lang="en-US" sz="1000">
                <a:solidFill>
                  <a:schemeClr val="dk1"/>
                </a:solidFill>
                <a:latin typeface="Calibri"/>
                <a:ea typeface="Calibri"/>
                <a:cs typeface="Calibri"/>
                <a:sym typeface="Calibri"/>
              </a:rPr>
              <a:t>Bubble Chart</a:t>
            </a:r>
            <a:endParaRPr sz="1000">
              <a:solidFill>
                <a:schemeClr val="dk1"/>
              </a:solidFill>
              <a:latin typeface="Calibri"/>
              <a:ea typeface="Calibri"/>
              <a:cs typeface="Calibri"/>
              <a:sym typeface="Calibri"/>
            </a:endParaRPr>
          </a:p>
          <a:p>
            <a:pPr indent="-223520" lvl="0" marL="236220" marR="0" rtl="0" algn="l">
              <a:lnSpc>
                <a:spcPct val="100000"/>
              </a:lnSpc>
              <a:spcBef>
                <a:spcPts val="215"/>
              </a:spcBef>
              <a:spcAft>
                <a:spcPts val="0"/>
              </a:spcAft>
              <a:buClr>
                <a:schemeClr val="dk1"/>
              </a:buClr>
              <a:buSzPts val="1400"/>
              <a:buFont typeface="Arial"/>
              <a:buChar char="•"/>
            </a:pPr>
            <a:r>
              <a:rPr lang="en-US" sz="1000">
                <a:solidFill>
                  <a:schemeClr val="dk1"/>
                </a:solidFill>
                <a:latin typeface="Calibri"/>
                <a:ea typeface="Calibri"/>
                <a:cs typeface="Calibri"/>
                <a:sym typeface="Calibri"/>
              </a:rPr>
              <a:t>Data Table/Heat Map</a:t>
            </a:r>
            <a:endParaRPr sz="1000">
              <a:solidFill>
                <a:schemeClr val="dk1"/>
              </a:solidFill>
              <a:latin typeface="Calibri"/>
              <a:ea typeface="Calibri"/>
              <a:cs typeface="Calibri"/>
              <a:sym typeface="Calibri"/>
            </a:endParaRPr>
          </a:p>
          <a:p>
            <a:pPr indent="-223520" lvl="0" marL="236220" marR="0" rtl="0" algn="l">
              <a:lnSpc>
                <a:spcPct val="100000"/>
              </a:lnSpc>
              <a:spcBef>
                <a:spcPts val="195"/>
              </a:spcBef>
              <a:spcAft>
                <a:spcPts val="0"/>
              </a:spcAft>
              <a:buClr>
                <a:schemeClr val="dk1"/>
              </a:buClr>
              <a:buSzPts val="1400"/>
              <a:buFont typeface="Arial"/>
              <a:buChar char="•"/>
            </a:pPr>
            <a:r>
              <a:rPr lang="en-US" sz="1000">
                <a:solidFill>
                  <a:schemeClr val="dk1"/>
                </a:solidFill>
                <a:latin typeface="Calibri"/>
                <a:ea typeface="Calibri"/>
                <a:cs typeface="Calibri"/>
                <a:sym typeface="Calibri"/>
              </a:rPr>
              <a:t>Correlation Matrix</a:t>
            </a:r>
            <a:endParaRPr sz="1000">
              <a:solidFill>
                <a:schemeClr val="dk1"/>
              </a:solidFill>
              <a:latin typeface="Calibri"/>
              <a:ea typeface="Calibri"/>
              <a:cs typeface="Calibri"/>
              <a:sym typeface="Calibri"/>
            </a:endParaRPr>
          </a:p>
        </p:txBody>
      </p:sp>
      <p:sp>
        <p:nvSpPr>
          <p:cNvPr id="4422" name="Google Shape;4422;p154"/>
          <p:cNvSpPr txBox="1"/>
          <p:nvPr/>
        </p:nvSpPr>
        <p:spPr>
          <a:xfrm>
            <a:off x="6588811" y="3550411"/>
            <a:ext cx="1789430" cy="397510"/>
          </a:xfrm>
          <a:prstGeom prst="rect">
            <a:avLst/>
          </a:prstGeom>
          <a:noFill/>
          <a:ln>
            <a:noFill/>
          </a:ln>
        </p:spPr>
        <p:txBody>
          <a:bodyPr anchorCtr="0" anchor="t" bIns="0" lIns="0" spcFirstLastPara="1" rIns="0" wrap="square" tIns="6350">
            <a:spAutoFit/>
          </a:bodyPr>
          <a:lstStyle/>
          <a:p>
            <a:pPr indent="0" lvl="0" marL="12700" marR="5080" rtl="0" algn="l">
              <a:lnSpc>
                <a:spcPct val="103299"/>
              </a:lnSpc>
              <a:spcBef>
                <a:spcPts val="0"/>
              </a:spcBef>
              <a:spcAft>
                <a:spcPts val="0"/>
              </a:spcAft>
              <a:buNone/>
            </a:pPr>
            <a:r>
              <a:rPr lang="en-US" sz="1200">
                <a:solidFill>
                  <a:schemeClr val="dk1"/>
                </a:solidFill>
                <a:latin typeface="Calibri"/>
                <a:ea typeface="Calibri"/>
                <a:cs typeface="Calibri"/>
                <a:sym typeface="Calibri"/>
              </a:rPr>
              <a:t>Used to </a:t>
            </a:r>
            <a:r>
              <a:rPr b="1" lang="en-US" sz="1200">
                <a:solidFill>
                  <a:schemeClr val="dk1"/>
                </a:solidFill>
                <a:latin typeface="Calibri"/>
                <a:ea typeface="Calibri"/>
                <a:cs typeface="Calibri"/>
                <a:sym typeface="Calibri"/>
              </a:rPr>
              <a:t>show the frequency  of values within a series</a:t>
            </a:r>
            <a:endParaRPr sz="1200">
              <a:solidFill>
                <a:schemeClr val="dk1"/>
              </a:solidFill>
              <a:latin typeface="Calibri"/>
              <a:ea typeface="Calibri"/>
              <a:cs typeface="Calibri"/>
              <a:sym typeface="Calibri"/>
            </a:endParaRPr>
          </a:p>
        </p:txBody>
      </p:sp>
      <p:sp>
        <p:nvSpPr>
          <p:cNvPr id="4423" name="Google Shape;4423;p154"/>
          <p:cNvSpPr txBox="1"/>
          <p:nvPr/>
        </p:nvSpPr>
        <p:spPr>
          <a:xfrm>
            <a:off x="6588811" y="4147820"/>
            <a:ext cx="110426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chemeClr val="dk1"/>
                </a:solidFill>
                <a:latin typeface="Calibri"/>
                <a:ea typeface="Calibri"/>
                <a:cs typeface="Calibri"/>
                <a:sym typeface="Calibri"/>
              </a:rPr>
              <a:t>Common visuals:</a:t>
            </a:r>
            <a:endParaRPr sz="1200">
              <a:solidFill>
                <a:schemeClr val="dk1"/>
              </a:solidFill>
              <a:latin typeface="Calibri"/>
              <a:ea typeface="Calibri"/>
              <a:cs typeface="Calibri"/>
              <a:sym typeface="Calibri"/>
            </a:endParaRPr>
          </a:p>
        </p:txBody>
      </p:sp>
      <p:sp>
        <p:nvSpPr>
          <p:cNvPr id="4424" name="Google Shape;4424;p154"/>
          <p:cNvSpPr txBox="1"/>
          <p:nvPr/>
        </p:nvSpPr>
        <p:spPr>
          <a:xfrm>
            <a:off x="6588811" y="4438396"/>
            <a:ext cx="1746250" cy="1078230"/>
          </a:xfrm>
          <a:prstGeom prst="rect">
            <a:avLst/>
          </a:prstGeom>
          <a:noFill/>
          <a:ln>
            <a:noFill/>
          </a:ln>
        </p:spPr>
        <p:txBody>
          <a:bodyPr anchorCtr="0" anchor="t" bIns="0" lIns="0" spcFirstLastPara="1" rIns="0" wrap="square" tIns="12700">
            <a:spAutoFit/>
          </a:bodyPr>
          <a:lstStyle/>
          <a:p>
            <a:pPr indent="-223520" lvl="0" marL="236220" marR="0" rtl="0" algn="l">
              <a:lnSpc>
                <a:spcPct val="100000"/>
              </a:lnSpc>
              <a:spcBef>
                <a:spcPts val="0"/>
              </a:spcBef>
              <a:spcAft>
                <a:spcPts val="0"/>
              </a:spcAft>
              <a:buClr>
                <a:schemeClr val="dk1"/>
              </a:buClr>
              <a:buSzPts val="1400"/>
              <a:buFont typeface="Arial"/>
              <a:buChar char="•"/>
            </a:pPr>
            <a:r>
              <a:rPr lang="en-US" sz="1000">
                <a:solidFill>
                  <a:schemeClr val="dk1"/>
                </a:solidFill>
                <a:latin typeface="Calibri"/>
                <a:ea typeface="Calibri"/>
                <a:cs typeface="Calibri"/>
                <a:sym typeface="Calibri"/>
              </a:rPr>
              <a:t>Histogram</a:t>
            </a:r>
            <a:endParaRPr sz="1000">
              <a:solidFill>
                <a:schemeClr val="dk1"/>
              </a:solidFill>
              <a:latin typeface="Calibri"/>
              <a:ea typeface="Calibri"/>
              <a:cs typeface="Calibri"/>
              <a:sym typeface="Calibri"/>
            </a:endParaRPr>
          </a:p>
          <a:p>
            <a:pPr indent="-223520" lvl="0" marL="236220" marR="0" rtl="0" algn="l">
              <a:lnSpc>
                <a:spcPct val="100000"/>
              </a:lnSpc>
              <a:spcBef>
                <a:spcPts val="190"/>
              </a:spcBef>
              <a:spcAft>
                <a:spcPts val="0"/>
              </a:spcAft>
              <a:buClr>
                <a:schemeClr val="dk1"/>
              </a:buClr>
              <a:buSzPts val="1400"/>
              <a:buFont typeface="Arial"/>
              <a:buChar char="•"/>
            </a:pPr>
            <a:r>
              <a:rPr lang="en-US" sz="1000">
                <a:solidFill>
                  <a:schemeClr val="dk1"/>
                </a:solidFill>
                <a:latin typeface="Calibri"/>
                <a:ea typeface="Calibri"/>
                <a:cs typeface="Calibri"/>
                <a:sym typeface="Calibri"/>
              </a:rPr>
              <a:t>Density Plot</a:t>
            </a:r>
            <a:endParaRPr sz="1000">
              <a:solidFill>
                <a:schemeClr val="dk1"/>
              </a:solidFill>
              <a:latin typeface="Calibri"/>
              <a:ea typeface="Calibri"/>
              <a:cs typeface="Calibri"/>
              <a:sym typeface="Calibri"/>
            </a:endParaRPr>
          </a:p>
          <a:p>
            <a:pPr indent="-223520" lvl="0" marL="236220" marR="0" rtl="0" algn="l">
              <a:lnSpc>
                <a:spcPct val="100000"/>
              </a:lnSpc>
              <a:spcBef>
                <a:spcPts val="215"/>
              </a:spcBef>
              <a:spcAft>
                <a:spcPts val="0"/>
              </a:spcAft>
              <a:buClr>
                <a:schemeClr val="dk1"/>
              </a:buClr>
              <a:buSzPts val="1400"/>
              <a:buFont typeface="Arial"/>
              <a:buChar char="•"/>
            </a:pPr>
            <a:r>
              <a:rPr lang="en-US" sz="1000">
                <a:solidFill>
                  <a:schemeClr val="dk1"/>
                </a:solidFill>
                <a:latin typeface="Calibri"/>
                <a:ea typeface="Calibri"/>
                <a:cs typeface="Calibri"/>
                <a:sym typeface="Calibri"/>
              </a:rPr>
              <a:t>Box &amp; Whisker</a:t>
            </a:r>
            <a:endParaRPr sz="1000">
              <a:solidFill>
                <a:schemeClr val="dk1"/>
              </a:solidFill>
              <a:latin typeface="Calibri"/>
              <a:ea typeface="Calibri"/>
              <a:cs typeface="Calibri"/>
              <a:sym typeface="Calibri"/>
            </a:endParaRPr>
          </a:p>
          <a:p>
            <a:pPr indent="-223520" lvl="0" marL="236220" marR="0" rtl="0" algn="l">
              <a:lnSpc>
                <a:spcPct val="100000"/>
              </a:lnSpc>
              <a:spcBef>
                <a:spcPts val="195"/>
              </a:spcBef>
              <a:spcAft>
                <a:spcPts val="0"/>
              </a:spcAft>
              <a:buClr>
                <a:schemeClr val="dk1"/>
              </a:buClr>
              <a:buSzPts val="1400"/>
              <a:buFont typeface="Arial"/>
              <a:buChar char="•"/>
            </a:pPr>
            <a:r>
              <a:rPr lang="en-US" sz="1000">
                <a:solidFill>
                  <a:schemeClr val="dk1"/>
                </a:solidFill>
                <a:latin typeface="Calibri"/>
                <a:ea typeface="Calibri"/>
                <a:cs typeface="Calibri"/>
                <a:sym typeface="Calibri"/>
              </a:rPr>
              <a:t>Scatter Plot</a:t>
            </a:r>
            <a:endParaRPr sz="1000">
              <a:solidFill>
                <a:schemeClr val="dk1"/>
              </a:solidFill>
              <a:latin typeface="Calibri"/>
              <a:ea typeface="Calibri"/>
              <a:cs typeface="Calibri"/>
              <a:sym typeface="Calibri"/>
            </a:endParaRPr>
          </a:p>
          <a:p>
            <a:pPr indent="-223520" lvl="0" marL="236220" marR="0" rtl="0" algn="l">
              <a:lnSpc>
                <a:spcPct val="100000"/>
              </a:lnSpc>
              <a:spcBef>
                <a:spcPts val="190"/>
              </a:spcBef>
              <a:spcAft>
                <a:spcPts val="0"/>
              </a:spcAft>
              <a:buClr>
                <a:schemeClr val="dk1"/>
              </a:buClr>
              <a:buSzPts val="1400"/>
              <a:buFont typeface="Arial"/>
              <a:buChar char="•"/>
            </a:pPr>
            <a:r>
              <a:rPr lang="en-US" sz="1000">
                <a:solidFill>
                  <a:schemeClr val="dk1"/>
                </a:solidFill>
                <a:latin typeface="Calibri"/>
                <a:ea typeface="Calibri"/>
                <a:cs typeface="Calibri"/>
                <a:sym typeface="Calibri"/>
              </a:rPr>
              <a:t>Data Table/Heat Map</a:t>
            </a:r>
            <a:endParaRPr sz="1000">
              <a:solidFill>
                <a:schemeClr val="dk1"/>
              </a:solidFill>
              <a:latin typeface="Calibri"/>
              <a:ea typeface="Calibri"/>
              <a:cs typeface="Calibri"/>
              <a:sym typeface="Calibri"/>
            </a:endParaRPr>
          </a:p>
          <a:p>
            <a:pPr indent="-223520" lvl="0" marL="236220" marR="0" rtl="0" algn="l">
              <a:lnSpc>
                <a:spcPct val="100000"/>
              </a:lnSpc>
              <a:spcBef>
                <a:spcPts val="215"/>
              </a:spcBef>
              <a:spcAft>
                <a:spcPts val="0"/>
              </a:spcAft>
              <a:buClr>
                <a:schemeClr val="dk1"/>
              </a:buClr>
              <a:buSzPts val="1400"/>
              <a:buFont typeface="Arial"/>
              <a:buChar char="•"/>
            </a:pPr>
            <a:r>
              <a:rPr lang="en-US" sz="1000">
                <a:solidFill>
                  <a:schemeClr val="dk1"/>
                </a:solidFill>
                <a:latin typeface="Calibri"/>
                <a:ea typeface="Calibri"/>
                <a:cs typeface="Calibri"/>
                <a:sym typeface="Calibri"/>
              </a:rPr>
              <a:t>Map/Choropleth </a:t>
            </a:r>
            <a:r>
              <a:rPr i="1" lang="en-US" sz="1000">
                <a:solidFill>
                  <a:schemeClr val="dk1"/>
                </a:solidFill>
                <a:latin typeface="Calibri"/>
                <a:ea typeface="Calibri"/>
                <a:cs typeface="Calibri"/>
                <a:sym typeface="Calibri"/>
              </a:rPr>
              <a:t>(geospatial)</a:t>
            </a:r>
            <a:endParaRPr sz="1000">
              <a:solidFill>
                <a:schemeClr val="dk1"/>
              </a:solidFill>
              <a:latin typeface="Calibri"/>
              <a:ea typeface="Calibri"/>
              <a:cs typeface="Calibri"/>
              <a:sym typeface="Calibri"/>
            </a:endParaRPr>
          </a:p>
        </p:txBody>
      </p:sp>
      <p:sp>
        <p:nvSpPr>
          <p:cNvPr id="4425" name="Google Shape;4425;p154"/>
          <p:cNvSpPr txBox="1"/>
          <p:nvPr/>
        </p:nvSpPr>
        <p:spPr>
          <a:xfrm>
            <a:off x="953032" y="5815076"/>
            <a:ext cx="9914255" cy="568325"/>
          </a:xfrm>
          <a:prstGeom prst="rect">
            <a:avLst/>
          </a:prstGeom>
          <a:noFill/>
          <a:ln>
            <a:noFill/>
          </a:ln>
        </p:spPr>
        <p:txBody>
          <a:bodyPr anchorCtr="0" anchor="t" bIns="0" lIns="0" spcFirstLastPara="1" rIns="0" wrap="square" tIns="26650">
            <a:spAutoFit/>
          </a:bodyPr>
          <a:lstStyle/>
          <a:p>
            <a:pPr indent="0" lvl="0" marL="12700" marR="5080" rtl="0" algn="l">
              <a:lnSpc>
                <a:spcPct val="117222"/>
              </a:lnSpc>
              <a:spcBef>
                <a:spcPts val="0"/>
              </a:spcBef>
              <a:spcAft>
                <a:spcPts val="0"/>
              </a:spcAft>
              <a:buNone/>
            </a:pPr>
            <a:r>
              <a:rPr b="1" lang="en-US" sz="1800">
                <a:solidFill>
                  <a:srgbClr val="404040"/>
                </a:solidFill>
                <a:latin typeface="Calibri"/>
                <a:ea typeface="Calibri"/>
                <a:cs typeface="Calibri"/>
                <a:sym typeface="Calibri"/>
              </a:rPr>
              <a:t>Keep it simple! </a:t>
            </a:r>
            <a:r>
              <a:rPr lang="en-US" sz="1800">
                <a:solidFill>
                  <a:srgbClr val="404040"/>
                </a:solidFill>
                <a:latin typeface="Calibri"/>
                <a:ea typeface="Calibri"/>
                <a:cs typeface="Calibri"/>
                <a:sym typeface="Calibri"/>
              </a:rPr>
              <a:t>While there are </a:t>
            </a:r>
            <a:r>
              <a:rPr i="1" lang="en-US" sz="1800">
                <a:solidFill>
                  <a:srgbClr val="404040"/>
                </a:solidFill>
                <a:latin typeface="Calibri"/>
                <a:ea typeface="Calibri"/>
                <a:cs typeface="Calibri"/>
                <a:sym typeface="Calibri"/>
              </a:rPr>
              <a:t>hundreds </a:t>
            </a:r>
            <a:r>
              <a:rPr lang="en-US" sz="1800">
                <a:solidFill>
                  <a:srgbClr val="404040"/>
                </a:solidFill>
                <a:latin typeface="Calibri"/>
                <a:ea typeface="Calibri"/>
                <a:cs typeface="Calibri"/>
                <a:sym typeface="Calibri"/>
              </a:rPr>
              <a:t>of charts to choose from, basic options like bars and columns, line  charts, histograms and scatterplots often tell the simplest and clearest story</a:t>
            </a:r>
            <a:endParaRPr sz="1800">
              <a:solidFill>
                <a:schemeClr val="dk1"/>
              </a:solidFill>
              <a:latin typeface="Calibri"/>
              <a:ea typeface="Calibri"/>
              <a:cs typeface="Calibri"/>
              <a:sym typeface="Calibri"/>
            </a:endParaRPr>
          </a:p>
        </p:txBody>
      </p:sp>
      <p:pic>
        <p:nvPicPr>
          <p:cNvPr id="4426" name="Google Shape;4426;p154"/>
          <p:cNvPicPr preferRelativeResize="0"/>
          <p:nvPr/>
        </p:nvPicPr>
        <p:blipFill rotWithShape="1">
          <a:blip r:embed="rId7">
            <a:alphaModFix/>
          </a:blip>
          <a:srcRect b="0" l="0" r="0" t="0"/>
          <a:stretch/>
        </p:blipFill>
        <p:spPr>
          <a:xfrm>
            <a:off x="896111" y="1197863"/>
            <a:ext cx="475488" cy="722376"/>
          </a:xfrm>
          <a:prstGeom prst="rect">
            <a:avLst/>
          </a:prstGeom>
          <a:noFill/>
          <a:ln>
            <a:noFill/>
          </a:ln>
        </p:spPr>
      </p:pic>
      <p:grpSp>
        <p:nvGrpSpPr>
          <p:cNvPr id="4427" name="Google Shape;4427;p154"/>
          <p:cNvGrpSpPr/>
          <p:nvPr/>
        </p:nvGrpSpPr>
        <p:grpSpPr>
          <a:xfrm>
            <a:off x="11458577" y="168692"/>
            <a:ext cx="548640" cy="548640"/>
            <a:chOff x="11458577" y="168692"/>
            <a:chExt cx="548640" cy="548640"/>
          </a:xfrm>
        </p:grpSpPr>
        <p:sp>
          <p:nvSpPr>
            <p:cNvPr id="4428" name="Google Shape;4428;p154"/>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429" name="Google Shape;4429;p154"/>
            <p:cNvPicPr preferRelativeResize="0"/>
            <p:nvPr/>
          </p:nvPicPr>
          <p:blipFill rotWithShape="1">
            <a:blip r:embed="rId8">
              <a:alphaModFix/>
            </a:blip>
            <a:srcRect b="0" l="0" r="0" t="0"/>
            <a:stretch/>
          </p:blipFill>
          <p:spPr>
            <a:xfrm>
              <a:off x="11579351" y="289560"/>
              <a:ext cx="307848" cy="307847"/>
            </a:xfrm>
            <a:prstGeom prst="rect">
              <a:avLst/>
            </a:prstGeom>
            <a:noFill/>
            <a:ln>
              <a:noFill/>
            </a:ln>
          </p:spPr>
        </p:pic>
      </p:grpSp>
      <p:sp>
        <p:nvSpPr>
          <p:cNvPr id="4430" name="Google Shape;4430;p154"/>
          <p:cNvSpPr txBox="1"/>
          <p:nvPr>
            <p:ph type="title"/>
          </p:nvPr>
        </p:nvSpPr>
        <p:spPr>
          <a:xfrm>
            <a:off x="4174490" y="242315"/>
            <a:ext cx="3843019"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THREE KEY QUESTIONS</a:t>
            </a:r>
            <a:endParaRPr/>
          </a:p>
        </p:txBody>
      </p:sp>
      <p:pic>
        <p:nvPicPr>
          <p:cNvPr id="4431" name="Google Shape;4431;p154"/>
          <p:cNvPicPr preferRelativeResize="0"/>
          <p:nvPr/>
        </p:nvPicPr>
        <p:blipFill rotWithShape="1">
          <a:blip r:embed="rId9">
            <a:alphaModFix/>
          </a:blip>
          <a:srcRect b="0" l="0" r="0" t="0"/>
          <a:stretch/>
        </p:blipFill>
        <p:spPr>
          <a:xfrm>
            <a:off x="0" y="806332"/>
            <a:ext cx="12192000" cy="45720"/>
          </a:xfrm>
          <a:prstGeom prst="rect">
            <a:avLst/>
          </a:prstGeom>
          <a:noFill/>
          <a:ln>
            <a:noFill/>
          </a:ln>
        </p:spPr>
      </p:pic>
      <p:sp>
        <p:nvSpPr>
          <p:cNvPr id="4432" name="Google Shape;4432;p154"/>
          <p:cNvSpPr txBox="1"/>
          <p:nvPr/>
        </p:nvSpPr>
        <p:spPr>
          <a:xfrm>
            <a:off x="1568889" y="1278636"/>
            <a:ext cx="6412230" cy="5130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200">
                <a:solidFill>
                  <a:srgbClr val="404040"/>
                </a:solidFill>
                <a:latin typeface="Calibri"/>
                <a:ea typeface="Calibri"/>
                <a:cs typeface="Calibri"/>
                <a:sym typeface="Calibri"/>
              </a:rPr>
              <a:t>What do you want to </a:t>
            </a:r>
            <a:r>
              <a:rPr b="1" lang="en-US" sz="3200">
                <a:solidFill>
                  <a:srgbClr val="404040"/>
                </a:solidFill>
                <a:latin typeface="Calibri"/>
                <a:ea typeface="Calibri"/>
                <a:cs typeface="Calibri"/>
                <a:sym typeface="Calibri"/>
              </a:rPr>
              <a:t>COMMUNICATE</a:t>
            </a:r>
            <a:r>
              <a:rPr lang="en-US" sz="3200">
                <a:solidFill>
                  <a:srgbClr val="404040"/>
                </a:solidFill>
                <a:latin typeface="Calibri"/>
                <a:ea typeface="Calibri"/>
                <a:cs typeface="Calibri"/>
                <a:sym typeface="Calibri"/>
              </a:rPr>
              <a:t>?</a:t>
            </a:r>
            <a:endParaRPr sz="3200">
              <a:solidFill>
                <a:schemeClr val="dk1"/>
              </a:solidFill>
              <a:latin typeface="Calibri"/>
              <a:ea typeface="Calibri"/>
              <a:cs typeface="Calibri"/>
              <a:sym typeface="Calibri"/>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6" name="Shape 4436"/>
        <p:cNvGrpSpPr/>
        <p:nvPr/>
      </p:nvGrpSpPr>
      <p:grpSpPr>
        <a:xfrm>
          <a:off x="0" y="0"/>
          <a:ext cx="0" cy="0"/>
          <a:chOff x="0" y="0"/>
          <a:chExt cx="0" cy="0"/>
        </a:xfrm>
      </p:grpSpPr>
      <p:pic>
        <p:nvPicPr>
          <p:cNvPr id="4437" name="Google Shape;4437;p155"/>
          <p:cNvPicPr preferRelativeResize="0"/>
          <p:nvPr/>
        </p:nvPicPr>
        <p:blipFill rotWithShape="1">
          <a:blip r:embed="rId3">
            <a:alphaModFix/>
          </a:blip>
          <a:srcRect b="0" l="0" r="0" t="0"/>
          <a:stretch/>
        </p:blipFill>
        <p:spPr>
          <a:xfrm>
            <a:off x="865632" y="2935223"/>
            <a:ext cx="999744" cy="1996439"/>
          </a:xfrm>
          <a:prstGeom prst="rect">
            <a:avLst/>
          </a:prstGeom>
          <a:noFill/>
          <a:ln>
            <a:noFill/>
          </a:ln>
        </p:spPr>
      </p:pic>
      <p:grpSp>
        <p:nvGrpSpPr>
          <p:cNvPr id="4438" name="Google Shape;4438;p155"/>
          <p:cNvGrpSpPr/>
          <p:nvPr/>
        </p:nvGrpSpPr>
        <p:grpSpPr>
          <a:xfrm>
            <a:off x="2856050" y="1925880"/>
            <a:ext cx="8372003" cy="3075888"/>
            <a:chOff x="2856050" y="1925880"/>
            <a:chExt cx="8372003" cy="3075888"/>
          </a:xfrm>
        </p:grpSpPr>
        <p:pic>
          <p:nvPicPr>
            <p:cNvPr id="4439" name="Google Shape;4439;p155"/>
            <p:cNvPicPr preferRelativeResize="0"/>
            <p:nvPr/>
          </p:nvPicPr>
          <p:blipFill rotWithShape="1">
            <a:blip r:embed="rId4">
              <a:alphaModFix/>
            </a:blip>
            <a:srcRect b="0" l="0" r="0" t="0"/>
            <a:stretch/>
          </p:blipFill>
          <p:spPr>
            <a:xfrm>
              <a:off x="8080247" y="2822448"/>
              <a:ext cx="1060703" cy="2179320"/>
            </a:xfrm>
            <a:prstGeom prst="rect">
              <a:avLst/>
            </a:prstGeom>
            <a:noFill/>
            <a:ln>
              <a:noFill/>
            </a:ln>
          </p:spPr>
        </p:pic>
        <p:sp>
          <p:nvSpPr>
            <p:cNvPr id="4440" name="Google Shape;4440;p155"/>
            <p:cNvSpPr/>
            <p:nvPr/>
          </p:nvSpPr>
          <p:spPr>
            <a:xfrm>
              <a:off x="9091913" y="3154259"/>
              <a:ext cx="2136140" cy="422275"/>
            </a:xfrm>
            <a:custGeom>
              <a:rect b="b" l="l" r="r" t="t"/>
              <a:pathLst>
                <a:path extrusionOk="0" h="422275" w="2136140">
                  <a:moveTo>
                    <a:pt x="2135632" y="0"/>
                  </a:moveTo>
                  <a:lnTo>
                    <a:pt x="70380" y="0"/>
                  </a:lnTo>
                  <a:lnTo>
                    <a:pt x="42985" y="5530"/>
                  </a:lnTo>
                  <a:lnTo>
                    <a:pt x="20613" y="20614"/>
                  </a:lnTo>
                  <a:lnTo>
                    <a:pt x="5530" y="42986"/>
                  </a:lnTo>
                  <a:lnTo>
                    <a:pt x="0" y="70382"/>
                  </a:lnTo>
                  <a:lnTo>
                    <a:pt x="0" y="422278"/>
                  </a:lnTo>
                  <a:lnTo>
                    <a:pt x="2065249" y="422278"/>
                  </a:lnTo>
                  <a:lnTo>
                    <a:pt x="2092645" y="416747"/>
                  </a:lnTo>
                  <a:lnTo>
                    <a:pt x="2115017" y="401664"/>
                  </a:lnTo>
                  <a:lnTo>
                    <a:pt x="2130101" y="379292"/>
                  </a:lnTo>
                  <a:lnTo>
                    <a:pt x="2135632" y="351896"/>
                  </a:lnTo>
                  <a:lnTo>
                    <a:pt x="2135632" y="0"/>
                  </a:lnTo>
                  <a:close/>
                </a:path>
              </a:pathLst>
            </a:custGeom>
            <a:solidFill>
              <a:srgbClr val="403F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1" name="Google Shape;4441;p155"/>
            <p:cNvSpPr/>
            <p:nvPr/>
          </p:nvSpPr>
          <p:spPr>
            <a:xfrm>
              <a:off x="4314055" y="1925880"/>
              <a:ext cx="50800" cy="517525"/>
            </a:xfrm>
            <a:custGeom>
              <a:rect b="b" l="l" r="r" t="t"/>
              <a:pathLst>
                <a:path extrusionOk="0" h="517525" w="50800">
                  <a:moveTo>
                    <a:pt x="20637" y="49838"/>
                  </a:moveTo>
                  <a:lnTo>
                    <a:pt x="20637" y="517462"/>
                  </a:lnTo>
                  <a:lnTo>
                    <a:pt x="30162" y="517462"/>
                  </a:lnTo>
                  <a:lnTo>
                    <a:pt x="30162" y="50800"/>
                  </a:lnTo>
                  <a:lnTo>
                    <a:pt x="25400" y="50800"/>
                  </a:lnTo>
                  <a:lnTo>
                    <a:pt x="20637" y="49838"/>
                  </a:lnTo>
                  <a:close/>
                </a:path>
                <a:path extrusionOk="0" h="517525" w="50800">
                  <a:moveTo>
                    <a:pt x="30162" y="25400"/>
                  </a:moveTo>
                  <a:lnTo>
                    <a:pt x="20637" y="25400"/>
                  </a:lnTo>
                  <a:lnTo>
                    <a:pt x="20637" y="49838"/>
                  </a:lnTo>
                  <a:lnTo>
                    <a:pt x="25400" y="50800"/>
                  </a:lnTo>
                  <a:lnTo>
                    <a:pt x="30162" y="49838"/>
                  </a:lnTo>
                  <a:lnTo>
                    <a:pt x="30162" y="25400"/>
                  </a:lnTo>
                  <a:close/>
                </a:path>
                <a:path extrusionOk="0" h="517525" w="50800">
                  <a:moveTo>
                    <a:pt x="30162" y="49838"/>
                  </a:moveTo>
                  <a:lnTo>
                    <a:pt x="25400" y="50800"/>
                  </a:lnTo>
                  <a:lnTo>
                    <a:pt x="30162" y="50800"/>
                  </a:lnTo>
                  <a:lnTo>
                    <a:pt x="30162" y="49838"/>
                  </a:lnTo>
                  <a:close/>
                </a:path>
                <a:path extrusionOk="0" h="517525" w="50800">
                  <a:moveTo>
                    <a:pt x="25400" y="0"/>
                  </a:moveTo>
                  <a:lnTo>
                    <a:pt x="15513" y="1996"/>
                  </a:lnTo>
                  <a:lnTo>
                    <a:pt x="7439" y="7439"/>
                  </a:lnTo>
                  <a:lnTo>
                    <a:pt x="1996" y="15513"/>
                  </a:lnTo>
                  <a:lnTo>
                    <a:pt x="0" y="25400"/>
                  </a:lnTo>
                  <a:lnTo>
                    <a:pt x="1996" y="35286"/>
                  </a:lnTo>
                  <a:lnTo>
                    <a:pt x="7439" y="43360"/>
                  </a:lnTo>
                  <a:lnTo>
                    <a:pt x="15513" y="48803"/>
                  </a:lnTo>
                  <a:lnTo>
                    <a:pt x="20637" y="49838"/>
                  </a:lnTo>
                  <a:lnTo>
                    <a:pt x="20637" y="25400"/>
                  </a:lnTo>
                  <a:lnTo>
                    <a:pt x="50800" y="25400"/>
                  </a:lnTo>
                  <a:lnTo>
                    <a:pt x="48803" y="15513"/>
                  </a:lnTo>
                  <a:lnTo>
                    <a:pt x="43360" y="7439"/>
                  </a:lnTo>
                  <a:lnTo>
                    <a:pt x="35286" y="1996"/>
                  </a:lnTo>
                  <a:lnTo>
                    <a:pt x="25400" y="0"/>
                  </a:lnTo>
                  <a:close/>
                </a:path>
                <a:path extrusionOk="0" h="517525" w="50800">
                  <a:moveTo>
                    <a:pt x="50800" y="25400"/>
                  </a:moveTo>
                  <a:lnTo>
                    <a:pt x="30162" y="25400"/>
                  </a:lnTo>
                  <a:lnTo>
                    <a:pt x="30162" y="49838"/>
                  </a:lnTo>
                  <a:lnTo>
                    <a:pt x="35286" y="48803"/>
                  </a:lnTo>
                  <a:lnTo>
                    <a:pt x="43360" y="43360"/>
                  </a:lnTo>
                  <a:lnTo>
                    <a:pt x="48803" y="35286"/>
                  </a:lnTo>
                  <a:lnTo>
                    <a:pt x="50800" y="25400"/>
                  </a:lnTo>
                  <a:close/>
                </a:path>
              </a:pathLst>
            </a:custGeom>
            <a:solidFill>
              <a:srgbClr val="26262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2" name="Google Shape;4442;p155"/>
            <p:cNvSpPr/>
            <p:nvPr/>
          </p:nvSpPr>
          <p:spPr>
            <a:xfrm>
              <a:off x="2882245" y="2444590"/>
              <a:ext cx="7245984" cy="0"/>
            </a:xfrm>
            <a:custGeom>
              <a:rect b="b" l="l" r="r" t="t"/>
              <a:pathLst>
                <a:path extrusionOk="0" h="120000" w="7245984">
                  <a:moveTo>
                    <a:pt x="7245626" y="0"/>
                  </a:moveTo>
                  <a:lnTo>
                    <a:pt x="0" y="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3" name="Google Shape;4443;p155"/>
            <p:cNvSpPr/>
            <p:nvPr/>
          </p:nvSpPr>
          <p:spPr>
            <a:xfrm>
              <a:off x="2856050" y="2449559"/>
              <a:ext cx="50800" cy="443230"/>
            </a:xfrm>
            <a:custGeom>
              <a:rect b="b" l="l" r="r" t="t"/>
              <a:pathLst>
                <a:path extrusionOk="0" h="443230" w="50800">
                  <a:moveTo>
                    <a:pt x="20637" y="393004"/>
                  </a:moveTo>
                  <a:lnTo>
                    <a:pt x="15513" y="394038"/>
                  </a:lnTo>
                  <a:lnTo>
                    <a:pt x="7439" y="399481"/>
                  </a:lnTo>
                  <a:lnTo>
                    <a:pt x="1996" y="407555"/>
                  </a:lnTo>
                  <a:lnTo>
                    <a:pt x="0" y="417442"/>
                  </a:lnTo>
                  <a:lnTo>
                    <a:pt x="1996" y="427329"/>
                  </a:lnTo>
                  <a:lnTo>
                    <a:pt x="7439" y="435403"/>
                  </a:lnTo>
                  <a:lnTo>
                    <a:pt x="15513" y="440846"/>
                  </a:lnTo>
                  <a:lnTo>
                    <a:pt x="25400" y="442842"/>
                  </a:lnTo>
                  <a:lnTo>
                    <a:pt x="35286" y="440846"/>
                  </a:lnTo>
                  <a:lnTo>
                    <a:pt x="43360" y="435402"/>
                  </a:lnTo>
                  <a:lnTo>
                    <a:pt x="48803" y="427329"/>
                  </a:lnTo>
                  <a:lnTo>
                    <a:pt x="50800" y="417442"/>
                  </a:lnTo>
                  <a:lnTo>
                    <a:pt x="20637" y="417442"/>
                  </a:lnTo>
                  <a:lnTo>
                    <a:pt x="20637" y="393004"/>
                  </a:lnTo>
                  <a:close/>
                </a:path>
                <a:path extrusionOk="0" h="443230" w="50800">
                  <a:moveTo>
                    <a:pt x="25400" y="392042"/>
                  </a:moveTo>
                  <a:lnTo>
                    <a:pt x="20637" y="393004"/>
                  </a:lnTo>
                  <a:lnTo>
                    <a:pt x="20637" y="417442"/>
                  </a:lnTo>
                  <a:lnTo>
                    <a:pt x="30162" y="417442"/>
                  </a:lnTo>
                  <a:lnTo>
                    <a:pt x="30162" y="393004"/>
                  </a:lnTo>
                  <a:lnTo>
                    <a:pt x="25400" y="392042"/>
                  </a:lnTo>
                  <a:close/>
                </a:path>
                <a:path extrusionOk="0" h="443230" w="50800">
                  <a:moveTo>
                    <a:pt x="30162" y="393004"/>
                  </a:moveTo>
                  <a:lnTo>
                    <a:pt x="30162" y="417442"/>
                  </a:lnTo>
                  <a:lnTo>
                    <a:pt x="50800" y="417442"/>
                  </a:lnTo>
                  <a:lnTo>
                    <a:pt x="48803" y="407555"/>
                  </a:lnTo>
                  <a:lnTo>
                    <a:pt x="43360" y="399481"/>
                  </a:lnTo>
                  <a:lnTo>
                    <a:pt x="35286" y="394038"/>
                  </a:lnTo>
                  <a:lnTo>
                    <a:pt x="30162" y="393004"/>
                  </a:lnTo>
                  <a:close/>
                </a:path>
                <a:path extrusionOk="0" h="443230" w="50800">
                  <a:moveTo>
                    <a:pt x="30161" y="0"/>
                  </a:moveTo>
                  <a:lnTo>
                    <a:pt x="20636" y="0"/>
                  </a:lnTo>
                  <a:lnTo>
                    <a:pt x="20637" y="393004"/>
                  </a:lnTo>
                  <a:lnTo>
                    <a:pt x="25400" y="392042"/>
                  </a:lnTo>
                  <a:lnTo>
                    <a:pt x="30162" y="392042"/>
                  </a:lnTo>
                  <a:lnTo>
                    <a:pt x="30161" y="0"/>
                  </a:lnTo>
                  <a:close/>
                </a:path>
                <a:path extrusionOk="0" h="443230" w="50800">
                  <a:moveTo>
                    <a:pt x="30162" y="392042"/>
                  </a:moveTo>
                  <a:lnTo>
                    <a:pt x="25400" y="392042"/>
                  </a:lnTo>
                  <a:lnTo>
                    <a:pt x="30162" y="393004"/>
                  </a:lnTo>
                  <a:lnTo>
                    <a:pt x="30162" y="392042"/>
                  </a:lnTo>
                  <a:close/>
                </a:path>
              </a:pathLst>
            </a:custGeom>
            <a:solidFill>
              <a:srgbClr val="26262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444" name="Google Shape;4444;p155"/>
          <p:cNvPicPr preferRelativeResize="0"/>
          <p:nvPr/>
        </p:nvPicPr>
        <p:blipFill rotWithShape="1">
          <a:blip r:embed="rId5">
            <a:alphaModFix/>
          </a:blip>
          <a:srcRect b="0" l="0" r="0" t="0"/>
          <a:stretch/>
        </p:blipFill>
        <p:spPr>
          <a:xfrm>
            <a:off x="4645152" y="2886455"/>
            <a:ext cx="563879" cy="2029968"/>
          </a:xfrm>
          <a:prstGeom prst="rect">
            <a:avLst/>
          </a:prstGeom>
          <a:noFill/>
          <a:ln>
            <a:noFill/>
          </a:ln>
        </p:spPr>
      </p:pic>
      <p:sp>
        <p:nvSpPr>
          <p:cNvPr id="4445" name="Google Shape;4445;p155"/>
          <p:cNvSpPr/>
          <p:nvPr/>
        </p:nvSpPr>
        <p:spPr>
          <a:xfrm>
            <a:off x="1921018" y="3154262"/>
            <a:ext cx="2136140" cy="422275"/>
          </a:xfrm>
          <a:custGeom>
            <a:rect b="b" l="l" r="r" t="t"/>
            <a:pathLst>
              <a:path extrusionOk="0" h="422275" w="2136140">
                <a:moveTo>
                  <a:pt x="2135633" y="0"/>
                </a:moveTo>
                <a:lnTo>
                  <a:pt x="70382" y="0"/>
                </a:lnTo>
                <a:lnTo>
                  <a:pt x="42986" y="5530"/>
                </a:lnTo>
                <a:lnTo>
                  <a:pt x="20614" y="20614"/>
                </a:lnTo>
                <a:lnTo>
                  <a:pt x="5530" y="42986"/>
                </a:lnTo>
                <a:lnTo>
                  <a:pt x="0" y="70382"/>
                </a:lnTo>
                <a:lnTo>
                  <a:pt x="0" y="422277"/>
                </a:lnTo>
                <a:lnTo>
                  <a:pt x="2065251" y="422277"/>
                </a:lnTo>
                <a:lnTo>
                  <a:pt x="2092647" y="416746"/>
                </a:lnTo>
                <a:lnTo>
                  <a:pt x="2115018" y="401663"/>
                </a:lnTo>
                <a:lnTo>
                  <a:pt x="2130102" y="379291"/>
                </a:lnTo>
                <a:lnTo>
                  <a:pt x="2135633" y="351895"/>
                </a:lnTo>
                <a:lnTo>
                  <a:pt x="2135633" y="0"/>
                </a:lnTo>
                <a:close/>
              </a:path>
            </a:pathLst>
          </a:custGeom>
          <a:solidFill>
            <a:srgbClr val="403F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6" name="Google Shape;4446;p155"/>
          <p:cNvSpPr/>
          <p:nvPr/>
        </p:nvSpPr>
        <p:spPr>
          <a:xfrm>
            <a:off x="5350521" y="3154259"/>
            <a:ext cx="2136140" cy="422275"/>
          </a:xfrm>
          <a:custGeom>
            <a:rect b="b" l="l" r="r" t="t"/>
            <a:pathLst>
              <a:path extrusionOk="0" h="422275" w="2136140">
                <a:moveTo>
                  <a:pt x="2135633" y="0"/>
                </a:moveTo>
                <a:lnTo>
                  <a:pt x="70382" y="0"/>
                </a:lnTo>
                <a:lnTo>
                  <a:pt x="42986" y="5530"/>
                </a:lnTo>
                <a:lnTo>
                  <a:pt x="20614" y="20614"/>
                </a:lnTo>
                <a:lnTo>
                  <a:pt x="5530" y="42986"/>
                </a:lnTo>
                <a:lnTo>
                  <a:pt x="0" y="70382"/>
                </a:lnTo>
                <a:lnTo>
                  <a:pt x="0" y="422278"/>
                </a:lnTo>
                <a:lnTo>
                  <a:pt x="2065251" y="422278"/>
                </a:lnTo>
                <a:lnTo>
                  <a:pt x="2092647" y="416747"/>
                </a:lnTo>
                <a:lnTo>
                  <a:pt x="2115018" y="401664"/>
                </a:lnTo>
                <a:lnTo>
                  <a:pt x="2130102" y="379292"/>
                </a:lnTo>
                <a:lnTo>
                  <a:pt x="2135633" y="351896"/>
                </a:lnTo>
                <a:lnTo>
                  <a:pt x="2135633" y="0"/>
                </a:lnTo>
                <a:close/>
              </a:path>
            </a:pathLst>
          </a:custGeom>
          <a:solidFill>
            <a:srgbClr val="403F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7" name="Google Shape;4447;p155"/>
          <p:cNvSpPr txBox="1"/>
          <p:nvPr/>
        </p:nvSpPr>
        <p:spPr>
          <a:xfrm>
            <a:off x="1909448" y="3186684"/>
            <a:ext cx="2090420" cy="1159510"/>
          </a:xfrm>
          <a:prstGeom prst="rect">
            <a:avLst/>
          </a:prstGeom>
          <a:noFill/>
          <a:ln>
            <a:noFill/>
          </a:ln>
        </p:spPr>
        <p:txBody>
          <a:bodyPr anchorCtr="0" anchor="t" bIns="0" lIns="0" spcFirstLastPara="1" rIns="0" wrap="square" tIns="12700">
            <a:spAutoFit/>
          </a:bodyPr>
          <a:lstStyle/>
          <a:p>
            <a:pPr indent="0" lvl="0" marL="370840" marR="0" rtl="0" algn="l">
              <a:lnSpc>
                <a:spcPct val="100000"/>
              </a:lnSpc>
              <a:spcBef>
                <a:spcPts val="0"/>
              </a:spcBef>
              <a:spcAft>
                <a:spcPts val="0"/>
              </a:spcAft>
              <a:buNone/>
            </a:pPr>
            <a:r>
              <a:rPr lang="en-US" sz="2000">
                <a:solidFill>
                  <a:srgbClr val="F2C812"/>
                </a:solidFill>
                <a:latin typeface="Calibri"/>
                <a:ea typeface="Calibri"/>
                <a:cs typeface="Calibri"/>
                <a:sym typeface="Calibri"/>
              </a:rPr>
              <a:t>THE </a:t>
            </a:r>
            <a:r>
              <a:rPr b="1" lang="en-US" sz="2000">
                <a:solidFill>
                  <a:srgbClr val="F2C812"/>
                </a:solidFill>
                <a:latin typeface="Calibri"/>
                <a:ea typeface="Calibri"/>
                <a:cs typeface="Calibri"/>
                <a:sym typeface="Calibri"/>
              </a:rPr>
              <a:t>ANALYST</a:t>
            </a:r>
            <a:endParaRPr sz="2000">
              <a:solidFill>
                <a:schemeClr val="dk1"/>
              </a:solidFill>
              <a:latin typeface="Calibri"/>
              <a:ea typeface="Calibri"/>
              <a:cs typeface="Calibri"/>
              <a:sym typeface="Calibri"/>
            </a:endParaRPr>
          </a:p>
          <a:p>
            <a:pPr indent="0" lvl="0" marL="12700" marR="5080" rtl="0" algn="l">
              <a:lnSpc>
                <a:spcPct val="101400"/>
              </a:lnSpc>
              <a:spcBef>
                <a:spcPts val="1415"/>
              </a:spcBef>
              <a:spcAft>
                <a:spcPts val="0"/>
              </a:spcAft>
              <a:buNone/>
            </a:pPr>
            <a:r>
              <a:rPr lang="en-US" sz="1400">
                <a:solidFill>
                  <a:schemeClr val="dk1"/>
                </a:solidFill>
                <a:latin typeface="Calibri"/>
                <a:ea typeface="Calibri"/>
                <a:cs typeface="Calibri"/>
                <a:sym typeface="Calibri"/>
              </a:rPr>
              <a:t>Likes to see details and  understand exactly what’s  happening at a granular level</a:t>
            </a:r>
            <a:endParaRPr sz="1400">
              <a:solidFill>
                <a:schemeClr val="dk1"/>
              </a:solidFill>
              <a:latin typeface="Calibri"/>
              <a:ea typeface="Calibri"/>
              <a:cs typeface="Calibri"/>
              <a:sym typeface="Calibri"/>
            </a:endParaRPr>
          </a:p>
        </p:txBody>
      </p:sp>
      <p:sp>
        <p:nvSpPr>
          <p:cNvPr id="4448" name="Google Shape;4448;p155"/>
          <p:cNvSpPr txBox="1"/>
          <p:nvPr/>
        </p:nvSpPr>
        <p:spPr>
          <a:xfrm>
            <a:off x="2028828" y="4474464"/>
            <a:ext cx="2019300" cy="574040"/>
          </a:xfrm>
          <a:prstGeom prst="rect">
            <a:avLst/>
          </a:prstGeom>
          <a:noFill/>
          <a:ln>
            <a:noFill/>
          </a:ln>
        </p:spPr>
        <p:txBody>
          <a:bodyPr anchorCtr="0" anchor="t" bIns="0" lIns="0" spcFirstLastPara="1" rIns="0" wrap="square" tIns="12700">
            <a:spAutoFit/>
          </a:bodyPr>
          <a:lstStyle/>
          <a:p>
            <a:pPr indent="-223520" lvl="0" marL="236220" marR="0" rtl="0" algn="l">
              <a:lnSpc>
                <a:spcPct val="100000"/>
              </a:lnSpc>
              <a:spcBef>
                <a:spcPts val="0"/>
              </a:spcBef>
              <a:spcAft>
                <a:spcPts val="0"/>
              </a:spcAft>
              <a:buClr>
                <a:schemeClr val="dk1"/>
              </a:buClr>
              <a:buSzPts val="1400"/>
              <a:buFont typeface="Arial"/>
              <a:buChar char="•"/>
            </a:pPr>
            <a:r>
              <a:rPr lang="en-US" sz="1100">
                <a:solidFill>
                  <a:schemeClr val="dk1"/>
                </a:solidFill>
                <a:latin typeface="Calibri"/>
                <a:ea typeface="Calibri"/>
                <a:cs typeface="Calibri"/>
                <a:sym typeface="Calibri"/>
              </a:rPr>
              <a:t>Tables or combo charts</a:t>
            </a:r>
            <a:endParaRPr sz="1100">
              <a:solidFill>
                <a:schemeClr val="dk1"/>
              </a:solidFill>
              <a:latin typeface="Calibri"/>
              <a:ea typeface="Calibri"/>
              <a:cs typeface="Calibri"/>
              <a:sym typeface="Calibri"/>
            </a:endParaRPr>
          </a:p>
          <a:p>
            <a:pPr indent="-223519" lvl="0" marL="235584" marR="5080" rtl="0" algn="l">
              <a:lnSpc>
                <a:spcPct val="118181"/>
              </a:lnSpc>
              <a:spcBef>
                <a:spcPts val="440"/>
              </a:spcBef>
              <a:spcAft>
                <a:spcPts val="0"/>
              </a:spcAft>
              <a:buClr>
                <a:schemeClr val="dk1"/>
              </a:buClr>
              <a:buSzPts val="1400"/>
              <a:buFont typeface="Arial"/>
              <a:buChar char="•"/>
            </a:pPr>
            <a:r>
              <a:rPr lang="en-US" sz="1100">
                <a:solidFill>
                  <a:schemeClr val="dk1"/>
                </a:solidFill>
                <a:latin typeface="Calibri"/>
                <a:ea typeface="Calibri"/>
                <a:cs typeface="Calibri"/>
                <a:sym typeface="Calibri"/>
              </a:rPr>
              <a:t>Granular detail to support root-  cause analysis</a:t>
            </a:r>
            <a:endParaRPr sz="1100">
              <a:solidFill>
                <a:schemeClr val="dk1"/>
              </a:solidFill>
              <a:latin typeface="Calibri"/>
              <a:ea typeface="Calibri"/>
              <a:cs typeface="Calibri"/>
              <a:sym typeface="Calibri"/>
            </a:endParaRPr>
          </a:p>
        </p:txBody>
      </p:sp>
      <p:sp>
        <p:nvSpPr>
          <p:cNvPr id="4449" name="Google Shape;4449;p155"/>
          <p:cNvSpPr txBox="1"/>
          <p:nvPr/>
        </p:nvSpPr>
        <p:spPr>
          <a:xfrm>
            <a:off x="5349097" y="3186684"/>
            <a:ext cx="2100580" cy="1159510"/>
          </a:xfrm>
          <a:prstGeom prst="rect">
            <a:avLst/>
          </a:prstGeom>
          <a:noFill/>
          <a:ln>
            <a:noFill/>
          </a:ln>
        </p:spPr>
        <p:txBody>
          <a:bodyPr anchorCtr="0" anchor="t" bIns="0" lIns="0" spcFirstLastPara="1" rIns="0" wrap="square" tIns="12700">
            <a:spAutoFit/>
          </a:bodyPr>
          <a:lstStyle/>
          <a:p>
            <a:pPr indent="0" lvl="0" marL="274955" marR="0" rtl="0" algn="l">
              <a:lnSpc>
                <a:spcPct val="100000"/>
              </a:lnSpc>
              <a:spcBef>
                <a:spcPts val="0"/>
              </a:spcBef>
              <a:spcAft>
                <a:spcPts val="0"/>
              </a:spcAft>
              <a:buNone/>
            </a:pPr>
            <a:r>
              <a:rPr lang="en-US" sz="2000">
                <a:solidFill>
                  <a:srgbClr val="F2C812"/>
                </a:solidFill>
                <a:latin typeface="Calibri"/>
                <a:ea typeface="Calibri"/>
                <a:cs typeface="Calibri"/>
                <a:sym typeface="Calibri"/>
              </a:rPr>
              <a:t>THE </a:t>
            </a:r>
            <a:r>
              <a:rPr b="1" lang="en-US" sz="2000">
                <a:solidFill>
                  <a:srgbClr val="F2C812"/>
                </a:solidFill>
                <a:latin typeface="Calibri"/>
                <a:ea typeface="Calibri"/>
                <a:cs typeface="Calibri"/>
                <a:sym typeface="Calibri"/>
              </a:rPr>
              <a:t>MANAGER</a:t>
            </a:r>
            <a:endParaRPr sz="2000">
              <a:solidFill>
                <a:schemeClr val="dk1"/>
              </a:solidFill>
              <a:latin typeface="Calibri"/>
              <a:ea typeface="Calibri"/>
              <a:cs typeface="Calibri"/>
              <a:sym typeface="Calibri"/>
            </a:endParaRPr>
          </a:p>
          <a:p>
            <a:pPr indent="0" lvl="0" marL="12700" marR="5080" rtl="0" algn="l">
              <a:lnSpc>
                <a:spcPct val="101400"/>
              </a:lnSpc>
              <a:spcBef>
                <a:spcPts val="1415"/>
              </a:spcBef>
              <a:spcAft>
                <a:spcPts val="0"/>
              </a:spcAft>
              <a:buNone/>
            </a:pPr>
            <a:r>
              <a:rPr lang="en-US" sz="1400">
                <a:solidFill>
                  <a:schemeClr val="dk1"/>
                </a:solidFill>
                <a:latin typeface="Calibri"/>
                <a:ea typeface="Calibri"/>
                <a:cs typeface="Calibri"/>
                <a:sym typeface="Calibri"/>
              </a:rPr>
              <a:t>Wants summarized data with  clear, actionable insights to  help operate the business</a:t>
            </a:r>
            <a:endParaRPr sz="1400">
              <a:solidFill>
                <a:schemeClr val="dk1"/>
              </a:solidFill>
              <a:latin typeface="Calibri"/>
              <a:ea typeface="Calibri"/>
              <a:cs typeface="Calibri"/>
              <a:sym typeface="Calibri"/>
            </a:endParaRPr>
          </a:p>
        </p:txBody>
      </p:sp>
      <p:sp>
        <p:nvSpPr>
          <p:cNvPr id="4450" name="Google Shape;4450;p155"/>
          <p:cNvSpPr txBox="1"/>
          <p:nvPr/>
        </p:nvSpPr>
        <p:spPr>
          <a:xfrm>
            <a:off x="5468477" y="4474464"/>
            <a:ext cx="1888489" cy="574040"/>
          </a:xfrm>
          <a:prstGeom prst="rect">
            <a:avLst/>
          </a:prstGeom>
          <a:noFill/>
          <a:ln>
            <a:noFill/>
          </a:ln>
        </p:spPr>
        <p:txBody>
          <a:bodyPr anchorCtr="0" anchor="t" bIns="0" lIns="0" spcFirstLastPara="1" rIns="0" wrap="square" tIns="12700">
            <a:spAutoFit/>
          </a:bodyPr>
          <a:lstStyle/>
          <a:p>
            <a:pPr indent="-223520" lvl="0" marL="236220" marR="0" rtl="0" algn="l">
              <a:lnSpc>
                <a:spcPct val="100000"/>
              </a:lnSpc>
              <a:spcBef>
                <a:spcPts val="0"/>
              </a:spcBef>
              <a:spcAft>
                <a:spcPts val="0"/>
              </a:spcAft>
              <a:buClr>
                <a:schemeClr val="dk1"/>
              </a:buClr>
              <a:buSzPts val="1400"/>
              <a:buFont typeface="Arial"/>
              <a:buChar char="•"/>
            </a:pPr>
            <a:r>
              <a:rPr lang="en-US" sz="1100">
                <a:solidFill>
                  <a:schemeClr val="dk1"/>
                </a:solidFill>
                <a:latin typeface="Calibri"/>
                <a:ea typeface="Calibri"/>
                <a:cs typeface="Calibri"/>
                <a:sym typeface="Calibri"/>
              </a:rPr>
              <a:t>Common charts &amp; graphs</a:t>
            </a:r>
            <a:endParaRPr sz="1100">
              <a:solidFill>
                <a:schemeClr val="dk1"/>
              </a:solidFill>
              <a:latin typeface="Calibri"/>
              <a:ea typeface="Calibri"/>
              <a:cs typeface="Calibri"/>
              <a:sym typeface="Calibri"/>
            </a:endParaRPr>
          </a:p>
          <a:p>
            <a:pPr indent="-223520" lvl="0" marL="236220" marR="5080" rtl="0" algn="l">
              <a:lnSpc>
                <a:spcPct val="118181"/>
              </a:lnSpc>
              <a:spcBef>
                <a:spcPts val="440"/>
              </a:spcBef>
              <a:spcAft>
                <a:spcPts val="0"/>
              </a:spcAft>
              <a:buClr>
                <a:schemeClr val="dk1"/>
              </a:buClr>
              <a:buSzPts val="1400"/>
              <a:buFont typeface="Arial"/>
              <a:buChar char="•"/>
            </a:pPr>
            <a:r>
              <a:rPr lang="en-US" sz="1100">
                <a:solidFill>
                  <a:schemeClr val="dk1"/>
                </a:solidFill>
                <a:latin typeface="Calibri"/>
                <a:ea typeface="Calibri"/>
                <a:cs typeface="Calibri"/>
                <a:sym typeface="Calibri"/>
              </a:rPr>
              <a:t>Some detail, but only when it  supports a specific insight</a:t>
            </a:r>
            <a:endParaRPr sz="1100">
              <a:solidFill>
                <a:schemeClr val="dk1"/>
              </a:solidFill>
              <a:latin typeface="Calibri"/>
              <a:ea typeface="Calibri"/>
              <a:cs typeface="Calibri"/>
              <a:sym typeface="Calibri"/>
            </a:endParaRPr>
          </a:p>
        </p:txBody>
      </p:sp>
      <p:sp>
        <p:nvSpPr>
          <p:cNvPr id="4451" name="Google Shape;4451;p155"/>
          <p:cNvSpPr txBox="1"/>
          <p:nvPr/>
        </p:nvSpPr>
        <p:spPr>
          <a:xfrm>
            <a:off x="9071408" y="3186684"/>
            <a:ext cx="2136140" cy="1159510"/>
          </a:xfrm>
          <a:prstGeom prst="rect">
            <a:avLst/>
          </a:prstGeom>
          <a:noFill/>
          <a:ln>
            <a:noFill/>
          </a:ln>
        </p:spPr>
        <p:txBody>
          <a:bodyPr anchorCtr="0" anchor="t" bIns="0" lIns="0" spcFirstLastPara="1" rIns="0" wrap="square" tIns="12700">
            <a:spAutoFit/>
          </a:bodyPr>
          <a:lstStyle/>
          <a:p>
            <a:pPr indent="0" lvl="0" marL="267970" marR="0" rtl="0" algn="l">
              <a:lnSpc>
                <a:spcPct val="100000"/>
              </a:lnSpc>
              <a:spcBef>
                <a:spcPts val="0"/>
              </a:spcBef>
              <a:spcAft>
                <a:spcPts val="0"/>
              </a:spcAft>
              <a:buNone/>
            </a:pPr>
            <a:r>
              <a:rPr lang="en-US" sz="2000">
                <a:solidFill>
                  <a:srgbClr val="F2C812"/>
                </a:solidFill>
                <a:latin typeface="Calibri"/>
                <a:ea typeface="Calibri"/>
                <a:cs typeface="Calibri"/>
                <a:sym typeface="Calibri"/>
              </a:rPr>
              <a:t>THE </a:t>
            </a:r>
            <a:r>
              <a:rPr b="1" lang="en-US" sz="2000">
                <a:solidFill>
                  <a:srgbClr val="F2C812"/>
                </a:solidFill>
                <a:latin typeface="Calibri"/>
                <a:ea typeface="Calibri"/>
                <a:cs typeface="Calibri"/>
                <a:sym typeface="Calibri"/>
              </a:rPr>
              <a:t>EXECUTIVE</a:t>
            </a:r>
            <a:endParaRPr sz="2000">
              <a:solidFill>
                <a:schemeClr val="dk1"/>
              </a:solidFill>
              <a:latin typeface="Calibri"/>
              <a:ea typeface="Calibri"/>
              <a:cs typeface="Calibri"/>
              <a:sym typeface="Calibri"/>
            </a:endParaRPr>
          </a:p>
          <a:p>
            <a:pPr indent="0" lvl="0" marL="12700" marR="5080" rtl="0" algn="l">
              <a:lnSpc>
                <a:spcPct val="101400"/>
              </a:lnSpc>
              <a:spcBef>
                <a:spcPts val="1415"/>
              </a:spcBef>
              <a:spcAft>
                <a:spcPts val="0"/>
              </a:spcAft>
              <a:buNone/>
            </a:pPr>
            <a:r>
              <a:rPr lang="en-US" sz="1400">
                <a:solidFill>
                  <a:schemeClr val="dk1"/>
                </a:solidFill>
                <a:latin typeface="Calibri"/>
                <a:ea typeface="Calibri"/>
                <a:cs typeface="Calibri"/>
                <a:sym typeface="Calibri"/>
              </a:rPr>
              <a:t>Needs high-level, crystal clear  KPIs to track business health  and topline performance</a:t>
            </a:r>
            <a:endParaRPr sz="1400">
              <a:solidFill>
                <a:schemeClr val="dk1"/>
              </a:solidFill>
              <a:latin typeface="Calibri"/>
              <a:ea typeface="Calibri"/>
              <a:cs typeface="Calibri"/>
              <a:sym typeface="Calibri"/>
            </a:endParaRPr>
          </a:p>
        </p:txBody>
      </p:sp>
      <p:sp>
        <p:nvSpPr>
          <p:cNvPr id="4452" name="Google Shape;4452;p155"/>
          <p:cNvSpPr txBox="1"/>
          <p:nvPr/>
        </p:nvSpPr>
        <p:spPr>
          <a:xfrm>
            <a:off x="9190787" y="4474464"/>
            <a:ext cx="1875155" cy="574040"/>
          </a:xfrm>
          <a:prstGeom prst="rect">
            <a:avLst/>
          </a:prstGeom>
          <a:noFill/>
          <a:ln>
            <a:noFill/>
          </a:ln>
        </p:spPr>
        <p:txBody>
          <a:bodyPr anchorCtr="0" anchor="t" bIns="0" lIns="0" spcFirstLastPara="1" rIns="0" wrap="square" tIns="12700">
            <a:spAutoFit/>
          </a:bodyPr>
          <a:lstStyle/>
          <a:p>
            <a:pPr indent="-223520" lvl="0" marL="236220" marR="0" rtl="0" algn="l">
              <a:lnSpc>
                <a:spcPct val="100000"/>
              </a:lnSpc>
              <a:spcBef>
                <a:spcPts val="0"/>
              </a:spcBef>
              <a:spcAft>
                <a:spcPts val="0"/>
              </a:spcAft>
              <a:buClr>
                <a:schemeClr val="dk1"/>
              </a:buClr>
              <a:buSzPts val="1400"/>
              <a:buFont typeface="Arial"/>
              <a:buChar char="•"/>
            </a:pPr>
            <a:r>
              <a:rPr lang="en-US" sz="1100">
                <a:solidFill>
                  <a:schemeClr val="dk1"/>
                </a:solidFill>
                <a:latin typeface="Calibri"/>
                <a:ea typeface="Calibri"/>
                <a:cs typeface="Calibri"/>
                <a:sym typeface="Calibri"/>
              </a:rPr>
              <a:t>KPI cards or simple charts</a:t>
            </a:r>
            <a:endParaRPr sz="1100">
              <a:solidFill>
                <a:schemeClr val="dk1"/>
              </a:solidFill>
              <a:latin typeface="Calibri"/>
              <a:ea typeface="Calibri"/>
              <a:cs typeface="Calibri"/>
              <a:sym typeface="Calibri"/>
            </a:endParaRPr>
          </a:p>
          <a:p>
            <a:pPr indent="-223520" lvl="0" marL="236220" marR="5080" rtl="0" algn="l">
              <a:lnSpc>
                <a:spcPct val="118181"/>
              </a:lnSpc>
              <a:spcBef>
                <a:spcPts val="440"/>
              </a:spcBef>
              <a:spcAft>
                <a:spcPts val="0"/>
              </a:spcAft>
              <a:buClr>
                <a:schemeClr val="dk1"/>
              </a:buClr>
              <a:buSzPts val="1400"/>
              <a:buFont typeface="Arial"/>
              <a:buChar char="•"/>
            </a:pPr>
            <a:r>
              <a:rPr lang="en-US" sz="1100">
                <a:solidFill>
                  <a:schemeClr val="dk1"/>
                </a:solidFill>
                <a:latin typeface="Calibri"/>
                <a:ea typeface="Calibri"/>
                <a:cs typeface="Calibri"/>
                <a:sym typeface="Calibri"/>
              </a:rPr>
              <a:t>Minimal detail, unless it adds  critical context to KPIs</a:t>
            </a:r>
            <a:endParaRPr sz="1100">
              <a:solidFill>
                <a:schemeClr val="dk1"/>
              </a:solidFill>
              <a:latin typeface="Calibri"/>
              <a:ea typeface="Calibri"/>
              <a:cs typeface="Calibri"/>
              <a:sym typeface="Calibri"/>
            </a:endParaRPr>
          </a:p>
        </p:txBody>
      </p:sp>
      <p:pic>
        <p:nvPicPr>
          <p:cNvPr id="4453" name="Google Shape;4453;p155"/>
          <p:cNvPicPr preferRelativeResize="0"/>
          <p:nvPr/>
        </p:nvPicPr>
        <p:blipFill rotWithShape="1">
          <a:blip r:embed="rId6">
            <a:alphaModFix/>
          </a:blip>
          <a:srcRect b="0" l="0" r="0" t="0"/>
          <a:stretch/>
        </p:blipFill>
        <p:spPr>
          <a:xfrm>
            <a:off x="908303" y="1213103"/>
            <a:ext cx="475488" cy="734568"/>
          </a:xfrm>
          <a:prstGeom prst="rect">
            <a:avLst/>
          </a:prstGeom>
          <a:noFill/>
          <a:ln>
            <a:noFill/>
          </a:ln>
        </p:spPr>
      </p:pic>
      <p:sp>
        <p:nvSpPr>
          <p:cNvPr id="4454" name="Google Shape;4454;p155"/>
          <p:cNvSpPr txBox="1"/>
          <p:nvPr/>
        </p:nvSpPr>
        <p:spPr>
          <a:xfrm>
            <a:off x="944589" y="5620003"/>
            <a:ext cx="10079355" cy="568325"/>
          </a:xfrm>
          <a:prstGeom prst="rect">
            <a:avLst/>
          </a:prstGeom>
          <a:noFill/>
          <a:ln>
            <a:noFill/>
          </a:ln>
        </p:spPr>
        <p:txBody>
          <a:bodyPr anchorCtr="0" anchor="t" bIns="0" lIns="0" spcFirstLastPara="1" rIns="0" wrap="square" tIns="26650">
            <a:spAutoFit/>
          </a:bodyPr>
          <a:lstStyle/>
          <a:p>
            <a:pPr indent="0" lvl="0" marL="12700" marR="5080" rtl="0" algn="l">
              <a:lnSpc>
                <a:spcPct val="117222"/>
              </a:lnSpc>
              <a:spcBef>
                <a:spcPts val="0"/>
              </a:spcBef>
              <a:spcAft>
                <a:spcPts val="0"/>
              </a:spcAft>
              <a:buNone/>
            </a:pPr>
            <a:r>
              <a:rPr lang="en-US" sz="1800">
                <a:solidFill>
                  <a:srgbClr val="404040"/>
                </a:solidFill>
                <a:latin typeface="Calibri"/>
                <a:ea typeface="Calibri"/>
                <a:cs typeface="Calibri"/>
                <a:sym typeface="Calibri"/>
              </a:rPr>
              <a:t>How you visualize and present your data is a function of </a:t>
            </a:r>
            <a:r>
              <a:rPr b="1" lang="en-US" sz="1800">
                <a:solidFill>
                  <a:srgbClr val="404040"/>
                </a:solidFill>
                <a:latin typeface="Calibri"/>
                <a:ea typeface="Calibri"/>
                <a:cs typeface="Calibri"/>
                <a:sym typeface="Calibri"/>
              </a:rPr>
              <a:t>who will be consuming it</a:t>
            </a:r>
            <a:r>
              <a:rPr lang="en-US" sz="1800">
                <a:solidFill>
                  <a:srgbClr val="404040"/>
                </a:solidFill>
                <a:latin typeface="Calibri"/>
                <a:ea typeface="Calibri"/>
                <a:cs typeface="Calibri"/>
                <a:sym typeface="Calibri"/>
              </a:rPr>
              <a:t>; a fellow analyst may want  to see granular details, while managers and executives often prefer topline KPIs and clear, data-driven insights</a:t>
            </a:r>
            <a:endParaRPr sz="1800">
              <a:solidFill>
                <a:schemeClr val="dk1"/>
              </a:solidFill>
              <a:latin typeface="Calibri"/>
              <a:ea typeface="Calibri"/>
              <a:cs typeface="Calibri"/>
              <a:sym typeface="Calibri"/>
            </a:endParaRPr>
          </a:p>
        </p:txBody>
      </p:sp>
      <p:sp>
        <p:nvSpPr>
          <p:cNvPr id="4455" name="Google Shape;4455;p155"/>
          <p:cNvSpPr/>
          <p:nvPr/>
        </p:nvSpPr>
        <p:spPr>
          <a:xfrm>
            <a:off x="6327495" y="2443352"/>
            <a:ext cx="3830954" cy="455295"/>
          </a:xfrm>
          <a:custGeom>
            <a:rect b="b" l="l" r="r" t="t"/>
            <a:pathLst>
              <a:path extrusionOk="0" h="455294" w="3830954">
                <a:moveTo>
                  <a:pt x="50800" y="429869"/>
                </a:moveTo>
                <a:lnTo>
                  <a:pt x="48806" y="419976"/>
                </a:lnTo>
                <a:lnTo>
                  <a:pt x="43370" y="411899"/>
                </a:lnTo>
                <a:lnTo>
                  <a:pt x="35293" y="406463"/>
                </a:lnTo>
                <a:lnTo>
                  <a:pt x="30162" y="405422"/>
                </a:lnTo>
                <a:lnTo>
                  <a:pt x="30162" y="404469"/>
                </a:lnTo>
                <a:lnTo>
                  <a:pt x="30162" y="12420"/>
                </a:lnTo>
                <a:lnTo>
                  <a:pt x="20637" y="12420"/>
                </a:lnTo>
                <a:lnTo>
                  <a:pt x="20637" y="405422"/>
                </a:lnTo>
                <a:lnTo>
                  <a:pt x="15519" y="406463"/>
                </a:lnTo>
                <a:lnTo>
                  <a:pt x="7442" y="411899"/>
                </a:lnTo>
                <a:lnTo>
                  <a:pt x="2006" y="419976"/>
                </a:lnTo>
                <a:lnTo>
                  <a:pt x="0" y="429869"/>
                </a:lnTo>
                <a:lnTo>
                  <a:pt x="2006" y="439750"/>
                </a:lnTo>
                <a:lnTo>
                  <a:pt x="7442" y="447827"/>
                </a:lnTo>
                <a:lnTo>
                  <a:pt x="15519" y="453275"/>
                </a:lnTo>
                <a:lnTo>
                  <a:pt x="25400" y="455269"/>
                </a:lnTo>
                <a:lnTo>
                  <a:pt x="35293" y="453275"/>
                </a:lnTo>
                <a:lnTo>
                  <a:pt x="43370" y="447827"/>
                </a:lnTo>
                <a:lnTo>
                  <a:pt x="48806" y="439750"/>
                </a:lnTo>
                <a:lnTo>
                  <a:pt x="50800" y="429869"/>
                </a:lnTo>
                <a:close/>
              </a:path>
              <a:path extrusionOk="0" h="455294" w="3830954">
                <a:moveTo>
                  <a:pt x="3830790" y="417436"/>
                </a:moveTo>
                <a:lnTo>
                  <a:pt x="3828796" y="407555"/>
                </a:lnTo>
                <a:lnTo>
                  <a:pt x="3823347" y="399478"/>
                </a:lnTo>
                <a:lnTo>
                  <a:pt x="3815283" y="394030"/>
                </a:lnTo>
                <a:lnTo>
                  <a:pt x="3810152" y="393001"/>
                </a:lnTo>
                <a:lnTo>
                  <a:pt x="3810152" y="392036"/>
                </a:lnTo>
                <a:lnTo>
                  <a:pt x="3810152" y="0"/>
                </a:lnTo>
                <a:lnTo>
                  <a:pt x="3800627" y="0"/>
                </a:lnTo>
                <a:lnTo>
                  <a:pt x="3800627" y="393001"/>
                </a:lnTo>
                <a:lnTo>
                  <a:pt x="3795509" y="394030"/>
                </a:lnTo>
                <a:lnTo>
                  <a:pt x="3787432" y="399478"/>
                </a:lnTo>
                <a:lnTo>
                  <a:pt x="3781983" y="407555"/>
                </a:lnTo>
                <a:lnTo>
                  <a:pt x="3779990" y="417436"/>
                </a:lnTo>
                <a:lnTo>
                  <a:pt x="3781983" y="427329"/>
                </a:lnTo>
                <a:lnTo>
                  <a:pt x="3787432" y="435394"/>
                </a:lnTo>
                <a:lnTo>
                  <a:pt x="3795509" y="440842"/>
                </a:lnTo>
                <a:lnTo>
                  <a:pt x="3805390" y="442836"/>
                </a:lnTo>
                <a:lnTo>
                  <a:pt x="3815283" y="440842"/>
                </a:lnTo>
                <a:lnTo>
                  <a:pt x="3823347" y="435394"/>
                </a:lnTo>
                <a:lnTo>
                  <a:pt x="3828796" y="427329"/>
                </a:lnTo>
                <a:lnTo>
                  <a:pt x="3830790" y="417436"/>
                </a:lnTo>
                <a:close/>
              </a:path>
            </a:pathLst>
          </a:custGeom>
          <a:solidFill>
            <a:srgbClr val="26262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456" name="Google Shape;4456;p155"/>
          <p:cNvGrpSpPr/>
          <p:nvPr/>
        </p:nvGrpSpPr>
        <p:grpSpPr>
          <a:xfrm>
            <a:off x="11458577" y="168692"/>
            <a:ext cx="548640" cy="548640"/>
            <a:chOff x="11458577" y="168692"/>
            <a:chExt cx="548640" cy="548640"/>
          </a:xfrm>
        </p:grpSpPr>
        <p:sp>
          <p:nvSpPr>
            <p:cNvPr id="4457" name="Google Shape;4457;p155"/>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458" name="Google Shape;4458;p155"/>
            <p:cNvPicPr preferRelativeResize="0"/>
            <p:nvPr/>
          </p:nvPicPr>
          <p:blipFill rotWithShape="1">
            <a:blip r:embed="rId7">
              <a:alphaModFix/>
            </a:blip>
            <a:srcRect b="0" l="0" r="0" t="0"/>
            <a:stretch/>
          </p:blipFill>
          <p:spPr>
            <a:xfrm>
              <a:off x="11579351" y="289560"/>
              <a:ext cx="307848" cy="307847"/>
            </a:xfrm>
            <a:prstGeom prst="rect">
              <a:avLst/>
            </a:prstGeom>
            <a:noFill/>
            <a:ln>
              <a:noFill/>
            </a:ln>
          </p:spPr>
        </p:pic>
      </p:grpSp>
      <p:sp>
        <p:nvSpPr>
          <p:cNvPr id="4459" name="Google Shape;4459;p155"/>
          <p:cNvSpPr txBox="1"/>
          <p:nvPr>
            <p:ph type="title"/>
          </p:nvPr>
        </p:nvSpPr>
        <p:spPr>
          <a:xfrm>
            <a:off x="4174490" y="242315"/>
            <a:ext cx="3843019"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THREE KEY QUESTIONS</a:t>
            </a:r>
            <a:endParaRPr/>
          </a:p>
        </p:txBody>
      </p:sp>
      <p:pic>
        <p:nvPicPr>
          <p:cNvPr id="4460" name="Google Shape;4460;p155"/>
          <p:cNvPicPr preferRelativeResize="0"/>
          <p:nvPr/>
        </p:nvPicPr>
        <p:blipFill rotWithShape="1">
          <a:blip r:embed="rId8">
            <a:alphaModFix/>
          </a:blip>
          <a:srcRect b="0" l="0" r="0" t="0"/>
          <a:stretch/>
        </p:blipFill>
        <p:spPr>
          <a:xfrm>
            <a:off x="0" y="806332"/>
            <a:ext cx="12192000" cy="45720"/>
          </a:xfrm>
          <a:prstGeom prst="rect">
            <a:avLst/>
          </a:prstGeom>
          <a:noFill/>
          <a:ln>
            <a:noFill/>
          </a:ln>
        </p:spPr>
      </p:pic>
      <p:sp>
        <p:nvSpPr>
          <p:cNvPr id="4461" name="Google Shape;4461;p155"/>
          <p:cNvSpPr txBox="1"/>
          <p:nvPr/>
        </p:nvSpPr>
        <p:spPr>
          <a:xfrm>
            <a:off x="1584298" y="1278636"/>
            <a:ext cx="7629525" cy="5130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200">
                <a:solidFill>
                  <a:srgbClr val="404040"/>
                </a:solidFill>
                <a:latin typeface="Calibri"/>
                <a:ea typeface="Calibri"/>
                <a:cs typeface="Calibri"/>
                <a:sym typeface="Calibri"/>
              </a:rPr>
              <a:t>Who is the </a:t>
            </a:r>
            <a:r>
              <a:rPr b="1" lang="en-US" sz="3200">
                <a:solidFill>
                  <a:srgbClr val="404040"/>
                </a:solidFill>
                <a:latin typeface="Calibri"/>
                <a:ea typeface="Calibri"/>
                <a:cs typeface="Calibri"/>
                <a:sym typeface="Calibri"/>
              </a:rPr>
              <a:t>END USER </a:t>
            </a:r>
            <a:r>
              <a:rPr lang="en-US" sz="3200">
                <a:solidFill>
                  <a:srgbClr val="404040"/>
                </a:solidFill>
                <a:latin typeface="Calibri"/>
                <a:ea typeface="Calibri"/>
                <a:cs typeface="Calibri"/>
                <a:sym typeface="Calibri"/>
              </a:rPr>
              <a:t>and what do they need?</a:t>
            </a:r>
            <a:endParaRPr sz="3200">
              <a:solidFill>
                <a:schemeClr val="dk1"/>
              </a:solidFill>
              <a:latin typeface="Calibri"/>
              <a:ea typeface="Calibri"/>
              <a:cs typeface="Calibri"/>
              <a:sym typeface="Calibri"/>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5" name="Shape 4465"/>
        <p:cNvGrpSpPr/>
        <p:nvPr/>
      </p:nvGrpSpPr>
      <p:grpSpPr>
        <a:xfrm>
          <a:off x="0" y="0"/>
          <a:ext cx="0" cy="0"/>
          <a:chOff x="0" y="0"/>
          <a:chExt cx="0" cy="0"/>
        </a:xfrm>
      </p:grpSpPr>
      <p:grpSp>
        <p:nvGrpSpPr>
          <p:cNvPr id="4466" name="Google Shape;4466;p156"/>
          <p:cNvGrpSpPr/>
          <p:nvPr/>
        </p:nvGrpSpPr>
        <p:grpSpPr>
          <a:xfrm>
            <a:off x="4080993" y="2819711"/>
            <a:ext cx="3576577" cy="2762553"/>
            <a:chOff x="4080993" y="2819711"/>
            <a:chExt cx="3576577" cy="2762553"/>
          </a:xfrm>
        </p:grpSpPr>
        <p:pic>
          <p:nvPicPr>
            <p:cNvPr id="4467" name="Google Shape;4467;p156"/>
            <p:cNvPicPr preferRelativeResize="0"/>
            <p:nvPr/>
          </p:nvPicPr>
          <p:blipFill rotWithShape="1">
            <a:blip r:embed="rId3">
              <a:alphaModFix/>
            </a:blip>
            <a:srcRect b="0" l="0" r="0" t="0"/>
            <a:stretch/>
          </p:blipFill>
          <p:spPr>
            <a:xfrm>
              <a:off x="4313583" y="2991153"/>
              <a:ext cx="3130825" cy="2077276"/>
            </a:xfrm>
            <a:prstGeom prst="rect">
              <a:avLst/>
            </a:prstGeom>
            <a:noFill/>
            <a:ln>
              <a:noFill/>
            </a:ln>
          </p:spPr>
        </p:pic>
        <p:pic>
          <p:nvPicPr>
            <p:cNvPr id="4468" name="Google Shape;4468;p156"/>
            <p:cNvPicPr preferRelativeResize="0"/>
            <p:nvPr/>
          </p:nvPicPr>
          <p:blipFill rotWithShape="1">
            <a:blip r:embed="rId4">
              <a:alphaModFix/>
            </a:blip>
            <a:srcRect b="0" l="0" r="0" t="0"/>
            <a:stretch/>
          </p:blipFill>
          <p:spPr>
            <a:xfrm>
              <a:off x="4080993" y="2819711"/>
              <a:ext cx="3576577" cy="2762553"/>
            </a:xfrm>
            <a:prstGeom prst="rect">
              <a:avLst/>
            </a:prstGeom>
            <a:noFill/>
            <a:ln>
              <a:noFill/>
            </a:ln>
          </p:spPr>
        </p:pic>
      </p:grpSp>
      <p:sp>
        <p:nvSpPr>
          <p:cNvPr id="4469" name="Google Shape;4469;p156"/>
          <p:cNvSpPr txBox="1"/>
          <p:nvPr/>
        </p:nvSpPr>
        <p:spPr>
          <a:xfrm>
            <a:off x="945073" y="1321308"/>
            <a:ext cx="10253345"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2000">
                <a:solidFill>
                  <a:srgbClr val="404040"/>
                </a:solidFill>
                <a:latin typeface="Calibri"/>
                <a:ea typeface="Calibri"/>
                <a:cs typeface="Calibri"/>
                <a:sym typeface="Calibri"/>
              </a:rPr>
              <a:t>Dashboards </a:t>
            </a:r>
            <a:r>
              <a:rPr lang="en-US" sz="2000">
                <a:solidFill>
                  <a:srgbClr val="404040"/>
                </a:solidFill>
                <a:latin typeface="Calibri"/>
                <a:ea typeface="Calibri"/>
                <a:cs typeface="Calibri"/>
                <a:sym typeface="Calibri"/>
              </a:rPr>
              <a:t>are analytics tools designed to consolidate data from multiple sources, track key metrics  at a glance, and facilitate data-driven storytelling and decision making</a:t>
            </a:r>
            <a:endParaRPr sz="2000">
              <a:solidFill>
                <a:schemeClr val="dk1"/>
              </a:solidFill>
              <a:latin typeface="Calibri"/>
              <a:ea typeface="Calibri"/>
              <a:cs typeface="Calibri"/>
              <a:sym typeface="Calibri"/>
            </a:endParaRPr>
          </a:p>
        </p:txBody>
      </p:sp>
      <p:pic>
        <p:nvPicPr>
          <p:cNvPr id="4470" name="Google Shape;4470;p156"/>
          <p:cNvPicPr preferRelativeResize="0"/>
          <p:nvPr/>
        </p:nvPicPr>
        <p:blipFill rotWithShape="1">
          <a:blip r:embed="rId5">
            <a:alphaModFix/>
          </a:blip>
          <a:srcRect b="0" l="0" r="0" t="0"/>
          <a:stretch/>
        </p:blipFill>
        <p:spPr>
          <a:xfrm>
            <a:off x="1772620" y="2829650"/>
            <a:ext cx="1180669" cy="786417"/>
          </a:xfrm>
          <a:prstGeom prst="rect">
            <a:avLst/>
          </a:prstGeom>
          <a:noFill/>
          <a:ln>
            <a:noFill/>
          </a:ln>
        </p:spPr>
      </p:pic>
      <p:pic>
        <p:nvPicPr>
          <p:cNvPr id="4471" name="Google Shape;4471;p156"/>
          <p:cNvPicPr preferRelativeResize="0"/>
          <p:nvPr/>
        </p:nvPicPr>
        <p:blipFill rotWithShape="1">
          <a:blip r:embed="rId6">
            <a:alphaModFix/>
          </a:blip>
          <a:srcRect b="0" l="0" r="0" t="0"/>
          <a:stretch/>
        </p:blipFill>
        <p:spPr>
          <a:xfrm>
            <a:off x="1772620" y="4588848"/>
            <a:ext cx="1180669" cy="818455"/>
          </a:xfrm>
          <a:prstGeom prst="rect">
            <a:avLst/>
          </a:prstGeom>
          <a:noFill/>
          <a:ln>
            <a:noFill/>
          </a:ln>
        </p:spPr>
      </p:pic>
      <p:pic>
        <p:nvPicPr>
          <p:cNvPr id="4472" name="Google Shape;4472;p156"/>
          <p:cNvPicPr preferRelativeResize="0"/>
          <p:nvPr/>
        </p:nvPicPr>
        <p:blipFill rotWithShape="1">
          <a:blip r:embed="rId7">
            <a:alphaModFix/>
          </a:blip>
          <a:srcRect b="0" l="0" r="0" t="0"/>
          <a:stretch/>
        </p:blipFill>
        <p:spPr>
          <a:xfrm>
            <a:off x="9172643" y="2545108"/>
            <a:ext cx="743101" cy="1334871"/>
          </a:xfrm>
          <a:prstGeom prst="rect">
            <a:avLst/>
          </a:prstGeom>
          <a:noFill/>
          <a:ln>
            <a:noFill/>
          </a:ln>
        </p:spPr>
      </p:pic>
      <p:pic>
        <p:nvPicPr>
          <p:cNvPr id="4473" name="Google Shape;4473;p156"/>
          <p:cNvPicPr preferRelativeResize="0"/>
          <p:nvPr/>
        </p:nvPicPr>
        <p:blipFill rotWithShape="1">
          <a:blip r:embed="rId8">
            <a:alphaModFix/>
          </a:blip>
          <a:srcRect b="0" l="0" r="0" t="0"/>
          <a:stretch/>
        </p:blipFill>
        <p:spPr>
          <a:xfrm>
            <a:off x="8788606" y="4547223"/>
            <a:ext cx="1630771" cy="723531"/>
          </a:xfrm>
          <a:prstGeom prst="rect">
            <a:avLst/>
          </a:prstGeom>
          <a:noFill/>
          <a:ln>
            <a:noFill/>
          </a:ln>
        </p:spPr>
      </p:pic>
      <p:sp>
        <p:nvSpPr>
          <p:cNvPr id="4474" name="Google Shape;4474;p156"/>
          <p:cNvSpPr txBox="1"/>
          <p:nvPr/>
        </p:nvSpPr>
        <p:spPr>
          <a:xfrm>
            <a:off x="1832104" y="3648964"/>
            <a:ext cx="108648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rgbClr val="404040"/>
                </a:solidFill>
                <a:latin typeface="Calibri"/>
                <a:ea typeface="Calibri"/>
                <a:cs typeface="Calibri"/>
                <a:sym typeface="Calibri"/>
              </a:rPr>
              <a:t>Product Data</a:t>
            </a:r>
            <a:endParaRPr sz="1600">
              <a:solidFill>
                <a:schemeClr val="dk1"/>
              </a:solidFill>
              <a:latin typeface="Calibri"/>
              <a:ea typeface="Calibri"/>
              <a:cs typeface="Calibri"/>
              <a:sym typeface="Calibri"/>
            </a:endParaRPr>
          </a:p>
        </p:txBody>
      </p:sp>
      <p:sp>
        <p:nvSpPr>
          <p:cNvPr id="4475" name="Google Shape;4475;p156"/>
          <p:cNvSpPr txBox="1"/>
          <p:nvPr/>
        </p:nvSpPr>
        <p:spPr>
          <a:xfrm>
            <a:off x="1728462" y="5447284"/>
            <a:ext cx="123253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rgbClr val="404040"/>
                </a:solidFill>
                <a:latin typeface="Calibri"/>
                <a:ea typeface="Calibri"/>
                <a:cs typeface="Calibri"/>
                <a:sym typeface="Calibri"/>
              </a:rPr>
              <a:t>Gross Revenue</a:t>
            </a:r>
            <a:endParaRPr sz="1600">
              <a:solidFill>
                <a:schemeClr val="dk1"/>
              </a:solidFill>
              <a:latin typeface="Calibri"/>
              <a:ea typeface="Calibri"/>
              <a:cs typeface="Calibri"/>
              <a:sym typeface="Calibri"/>
            </a:endParaRPr>
          </a:p>
        </p:txBody>
      </p:sp>
      <p:sp>
        <p:nvSpPr>
          <p:cNvPr id="4476" name="Google Shape;4476;p156"/>
          <p:cNvSpPr txBox="1"/>
          <p:nvPr/>
        </p:nvSpPr>
        <p:spPr>
          <a:xfrm>
            <a:off x="8666998" y="3972052"/>
            <a:ext cx="179387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rgbClr val="404040"/>
                </a:solidFill>
                <a:latin typeface="Calibri"/>
                <a:ea typeface="Calibri"/>
                <a:cs typeface="Calibri"/>
                <a:sym typeface="Calibri"/>
              </a:rPr>
              <a:t>Transactional Records</a:t>
            </a:r>
            <a:endParaRPr sz="1600">
              <a:solidFill>
                <a:schemeClr val="dk1"/>
              </a:solidFill>
              <a:latin typeface="Calibri"/>
              <a:ea typeface="Calibri"/>
              <a:cs typeface="Calibri"/>
              <a:sym typeface="Calibri"/>
            </a:endParaRPr>
          </a:p>
        </p:txBody>
      </p:sp>
      <p:sp>
        <p:nvSpPr>
          <p:cNvPr id="4477" name="Google Shape;4477;p156"/>
          <p:cNvSpPr txBox="1"/>
          <p:nvPr/>
        </p:nvSpPr>
        <p:spPr>
          <a:xfrm>
            <a:off x="8705405" y="5361940"/>
            <a:ext cx="179768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rgbClr val="404040"/>
                </a:solidFill>
                <a:latin typeface="Calibri"/>
                <a:ea typeface="Calibri"/>
                <a:cs typeface="Calibri"/>
                <a:sym typeface="Calibri"/>
              </a:rPr>
              <a:t>Customer Data (CRM)</a:t>
            </a:r>
            <a:endParaRPr sz="1600">
              <a:solidFill>
                <a:schemeClr val="dk1"/>
              </a:solidFill>
              <a:latin typeface="Calibri"/>
              <a:ea typeface="Calibri"/>
              <a:cs typeface="Calibri"/>
              <a:sym typeface="Calibri"/>
            </a:endParaRPr>
          </a:p>
        </p:txBody>
      </p:sp>
      <p:sp>
        <p:nvSpPr>
          <p:cNvPr id="4478" name="Google Shape;4478;p156"/>
          <p:cNvSpPr/>
          <p:nvPr/>
        </p:nvSpPr>
        <p:spPr>
          <a:xfrm>
            <a:off x="3026402" y="3281723"/>
            <a:ext cx="864869" cy="469265"/>
          </a:xfrm>
          <a:custGeom>
            <a:rect b="b" l="l" r="r" t="t"/>
            <a:pathLst>
              <a:path extrusionOk="0" h="469264" w="864870">
                <a:moveTo>
                  <a:pt x="793151" y="393305"/>
                </a:moveTo>
                <a:lnTo>
                  <a:pt x="789766" y="424823"/>
                </a:lnTo>
                <a:lnTo>
                  <a:pt x="802413" y="426232"/>
                </a:lnTo>
                <a:lnTo>
                  <a:pt x="801006" y="438854"/>
                </a:lnTo>
                <a:lnTo>
                  <a:pt x="788259" y="438854"/>
                </a:lnTo>
                <a:lnTo>
                  <a:pt x="785013" y="469069"/>
                </a:lnTo>
                <a:lnTo>
                  <a:pt x="864847" y="439326"/>
                </a:lnTo>
                <a:lnTo>
                  <a:pt x="864113" y="438854"/>
                </a:lnTo>
                <a:lnTo>
                  <a:pt x="801006" y="438854"/>
                </a:lnTo>
                <a:lnTo>
                  <a:pt x="788409" y="437450"/>
                </a:lnTo>
                <a:lnTo>
                  <a:pt x="861925" y="437450"/>
                </a:lnTo>
                <a:lnTo>
                  <a:pt x="793151" y="393305"/>
                </a:lnTo>
                <a:close/>
              </a:path>
              <a:path extrusionOk="0" h="469264" w="864870">
                <a:moveTo>
                  <a:pt x="789766" y="424823"/>
                </a:moveTo>
                <a:lnTo>
                  <a:pt x="788409" y="437450"/>
                </a:lnTo>
                <a:lnTo>
                  <a:pt x="801006" y="438854"/>
                </a:lnTo>
                <a:lnTo>
                  <a:pt x="802413" y="426232"/>
                </a:lnTo>
                <a:lnTo>
                  <a:pt x="789766" y="424823"/>
                </a:lnTo>
                <a:close/>
              </a:path>
              <a:path extrusionOk="0" h="469264" w="864870">
                <a:moveTo>
                  <a:pt x="526741" y="239516"/>
                </a:moveTo>
                <a:lnTo>
                  <a:pt x="510101" y="239516"/>
                </a:lnTo>
                <a:lnTo>
                  <a:pt x="544182" y="279775"/>
                </a:lnTo>
                <a:lnTo>
                  <a:pt x="577392" y="317686"/>
                </a:lnTo>
                <a:lnTo>
                  <a:pt x="609958" y="350982"/>
                </a:lnTo>
                <a:lnTo>
                  <a:pt x="642115" y="377323"/>
                </a:lnTo>
                <a:lnTo>
                  <a:pt x="702928" y="411876"/>
                </a:lnTo>
                <a:lnTo>
                  <a:pt x="759453" y="431486"/>
                </a:lnTo>
                <a:lnTo>
                  <a:pt x="788409" y="437450"/>
                </a:lnTo>
                <a:lnTo>
                  <a:pt x="789766" y="424823"/>
                </a:lnTo>
                <a:lnTo>
                  <a:pt x="789192" y="424759"/>
                </a:lnTo>
                <a:lnTo>
                  <a:pt x="788917" y="424759"/>
                </a:lnTo>
                <a:lnTo>
                  <a:pt x="788302" y="424660"/>
                </a:lnTo>
                <a:lnTo>
                  <a:pt x="788451" y="424660"/>
                </a:lnTo>
                <a:lnTo>
                  <a:pt x="762922" y="419239"/>
                </a:lnTo>
                <a:lnTo>
                  <a:pt x="762336" y="419115"/>
                </a:lnTo>
                <a:lnTo>
                  <a:pt x="736150" y="411330"/>
                </a:lnTo>
                <a:lnTo>
                  <a:pt x="735529" y="411145"/>
                </a:lnTo>
                <a:lnTo>
                  <a:pt x="708484" y="400415"/>
                </a:lnTo>
                <a:lnTo>
                  <a:pt x="707875" y="400174"/>
                </a:lnTo>
                <a:lnTo>
                  <a:pt x="679564" y="385794"/>
                </a:lnTo>
                <a:lnTo>
                  <a:pt x="679154" y="385585"/>
                </a:lnTo>
                <a:lnTo>
                  <a:pt x="664460" y="376810"/>
                </a:lnTo>
                <a:lnTo>
                  <a:pt x="649638" y="367070"/>
                </a:lnTo>
                <a:lnTo>
                  <a:pt x="649267" y="366826"/>
                </a:lnTo>
                <a:lnTo>
                  <a:pt x="634336" y="355502"/>
                </a:lnTo>
                <a:lnTo>
                  <a:pt x="633945" y="355206"/>
                </a:lnTo>
                <a:lnTo>
                  <a:pt x="618604" y="341680"/>
                </a:lnTo>
                <a:lnTo>
                  <a:pt x="602734" y="326080"/>
                </a:lnTo>
                <a:lnTo>
                  <a:pt x="586702" y="309045"/>
                </a:lnTo>
                <a:lnTo>
                  <a:pt x="570401" y="290756"/>
                </a:lnTo>
                <a:lnTo>
                  <a:pt x="553822" y="271508"/>
                </a:lnTo>
                <a:lnTo>
                  <a:pt x="526741" y="239516"/>
                </a:lnTo>
                <a:close/>
              </a:path>
              <a:path extrusionOk="0" h="469264" w="864870">
                <a:moveTo>
                  <a:pt x="788302" y="424660"/>
                </a:moveTo>
                <a:lnTo>
                  <a:pt x="788917" y="424759"/>
                </a:lnTo>
                <a:lnTo>
                  <a:pt x="788614" y="424694"/>
                </a:lnTo>
                <a:lnTo>
                  <a:pt x="788302" y="424660"/>
                </a:lnTo>
                <a:close/>
              </a:path>
              <a:path extrusionOk="0" h="469264" w="864870">
                <a:moveTo>
                  <a:pt x="788614" y="424694"/>
                </a:moveTo>
                <a:lnTo>
                  <a:pt x="788917" y="424759"/>
                </a:lnTo>
                <a:lnTo>
                  <a:pt x="789192" y="424759"/>
                </a:lnTo>
                <a:lnTo>
                  <a:pt x="788614" y="424694"/>
                </a:lnTo>
                <a:close/>
              </a:path>
              <a:path extrusionOk="0" h="469264" w="864870">
                <a:moveTo>
                  <a:pt x="788451" y="424660"/>
                </a:moveTo>
                <a:lnTo>
                  <a:pt x="788302" y="424660"/>
                </a:lnTo>
                <a:lnTo>
                  <a:pt x="788614" y="424694"/>
                </a:lnTo>
                <a:lnTo>
                  <a:pt x="788451" y="424660"/>
                </a:lnTo>
                <a:close/>
              </a:path>
              <a:path extrusionOk="0" h="469264" w="864870">
                <a:moveTo>
                  <a:pt x="762571" y="419165"/>
                </a:moveTo>
                <a:lnTo>
                  <a:pt x="762822" y="419239"/>
                </a:lnTo>
                <a:lnTo>
                  <a:pt x="762571" y="419165"/>
                </a:lnTo>
                <a:close/>
              </a:path>
              <a:path extrusionOk="0" h="469264" w="864870">
                <a:moveTo>
                  <a:pt x="762403" y="419115"/>
                </a:moveTo>
                <a:lnTo>
                  <a:pt x="762571" y="419165"/>
                </a:lnTo>
                <a:lnTo>
                  <a:pt x="762403" y="419115"/>
                </a:lnTo>
                <a:close/>
              </a:path>
              <a:path extrusionOk="0" h="469264" w="864870">
                <a:moveTo>
                  <a:pt x="735790" y="411223"/>
                </a:moveTo>
                <a:lnTo>
                  <a:pt x="736060" y="411330"/>
                </a:lnTo>
                <a:lnTo>
                  <a:pt x="735790" y="411223"/>
                </a:lnTo>
                <a:close/>
              </a:path>
              <a:path extrusionOk="0" h="469264" w="864870">
                <a:moveTo>
                  <a:pt x="735594" y="411145"/>
                </a:moveTo>
                <a:lnTo>
                  <a:pt x="735790" y="411223"/>
                </a:lnTo>
                <a:lnTo>
                  <a:pt x="735594" y="411145"/>
                </a:lnTo>
                <a:close/>
              </a:path>
              <a:path extrusionOk="0" h="469264" w="864870">
                <a:moveTo>
                  <a:pt x="707875" y="400174"/>
                </a:moveTo>
                <a:lnTo>
                  <a:pt x="708409" y="400415"/>
                </a:lnTo>
                <a:lnTo>
                  <a:pt x="708142" y="400280"/>
                </a:lnTo>
                <a:lnTo>
                  <a:pt x="707875" y="400174"/>
                </a:lnTo>
                <a:close/>
              </a:path>
              <a:path extrusionOk="0" h="469264" w="864870">
                <a:moveTo>
                  <a:pt x="708142" y="400280"/>
                </a:moveTo>
                <a:lnTo>
                  <a:pt x="708409" y="400415"/>
                </a:lnTo>
                <a:lnTo>
                  <a:pt x="708142" y="400280"/>
                </a:lnTo>
                <a:close/>
              </a:path>
              <a:path extrusionOk="0" h="469264" w="864870">
                <a:moveTo>
                  <a:pt x="707933" y="400174"/>
                </a:moveTo>
                <a:lnTo>
                  <a:pt x="708142" y="400280"/>
                </a:lnTo>
                <a:lnTo>
                  <a:pt x="707933" y="400174"/>
                </a:lnTo>
                <a:close/>
              </a:path>
              <a:path extrusionOk="0" h="469264" w="864870">
                <a:moveTo>
                  <a:pt x="679347" y="385683"/>
                </a:moveTo>
                <a:lnTo>
                  <a:pt x="679532" y="385794"/>
                </a:lnTo>
                <a:lnTo>
                  <a:pt x="679347" y="385683"/>
                </a:lnTo>
                <a:close/>
              </a:path>
              <a:path extrusionOk="0" h="469264" w="864870">
                <a:moveTo>
                  <a:pt x="679182" y="385585"/>
                </a:moveTo>
                <a:lnTo>
                  <a:pt x="679347" y="385683"/>
                </a:lnTo>
                <a:lnTo>
                  <a:pt x="679182" y="385585"/>
                </a:lnTo>
                <a:close/>
              </a:path>
              <a:path extrusionOk="0" h="469264" w="864870">
                <a:moveTo>
                  <a:pt x="664582" y="376890"/>
                </a:moveTo>
                <a:close/>
              </a:path>
              <a:path extrusionOk="0" h="469264" w="864870">
                <a:moveTo>
                  <a:pt x="664460" y="376810"/>
                </a:moveTo>
                <a:close/>
              </a:path>
              <a:path extrusionOk="0" h="469264" w="864870">
                <a:moveTo>
                  <a:pt x="649453" y="366949"/>
                </a:moveTo>
                <a:lnTo>
                  <a:pt x="649613" y="367070"/>
                </a:lnTo>
                <a:lnTo>
                  <a:pt x="649453" y="366949"/>
                </a:lnTo>
                <a:close/>
              </a:path>
              <a:path extrusionOk="0" h="469264" w="864870">
                <a:moveTo>
                  <a:pt x="649291" y="366826"/>
                </a:moveTo>
                <a:lnTo>
                  <a:pt x="649453" y="366949"/>
                </a:lnTo>
                <a:lnTo>
                  <a:pt x="649291" y="366826"/>
                </a:lnTo>
                <a:close/>
              </a:path>
              <a:path extrusionOk="0" h="469264" w="864870">
                <a:moveTo>
                  <a:pt x="634139" y="355353"/>
                </a:moveTo>
                <a:lnTo>
                  <a:pt x="634309" y="355502"/>
                </a:lnTo>
                <a:lnTo>
                  <a:pt x="634139" y="355353"/>
                </a:lnTo>
                <a:close/>
              </a:path>
              <a:path extrusionOk="0" h="469264" w="864870">
                <a:moveTo>
                  <a:pt x="633973" y="355206"/>
                </a:moveTo>
                <a:lnTo>
                  <a:pt x="634139" y="355353"/>
                </a:lnTo>
                <a:lnTo>
                  <a:pt x="633973" y="355206"/>
                </a:lnTo>
                <a:close/>
              </a:path>
              <a:path extrusionOk="0" h="469264" w="864870">
                <a:moveTo>
                  <a:pt x="618611" y="341680"/>
                </a:moveTo>
                <a:lnTo>
                  <a:pt x="618747" y="341800"/>
                </a:lnTo>
                <a:lnTo>
                  <a:pt x="618611" y="341680"/>
                </a:lnTo>
                <a:close/>
              </a:path>
              <a:path extrusionOk="0" h="469264" w="864870">
                <a:moveTo>
                  <a:pt x="618494" y="341565"/>
                </a:moveTo>
                <a:close/>
              </a:path>
              <a:path extrusionOk="0" h="469264" w="864870">
                <a:moveTo>
                  <a:pt x="602815" y="326166"/>
                </a:moveTo>
                <a:close/>
              </a:path>
              <a:path extrusionOk="0" h="469264" w="864870">
                <a:moveTo>
                  <a:pt x="602734" y="326080"/>
                </a:moveTo>
                <a:close/>
              </a:path>
              <a:path extrusionOk="0" h="469264" w="864870">
                <a:moveTo>
                  <a:pt x="586767" y="309118"/>
                </a:moveTo>
                <a:close/>
              </a:path>
              <a:path extrusionOk="0" h="469264" w="864870">
                <a:moveTo>
                  <a:pt x="586702" y="309045"/>
                </a:moveTo>
                <a:close/>
              </a:path>
              <a:path extrusionOk="0" h="469264" w="864870">
                <a:moveTo>
                  <a:pt x="570433" y="290793"/>
                </a:moveTo>
                <a:close/>
              </a:path>
              <a:path extrusionOk="0" h="469264" w="864870">
                <a:moveTo>
                  <a:pt x="570401" y="290756"/>
                </a:moveTo>
                <a:close/>
              </a:path>
              <a:path extrusionOk="0" h="469264" w="864870">
                <a:moveTo>
                  <a:pt x="553827" y="271513"/>
                </a:moveTo>
                <a:close/>
              </a:path>
              <a:path extrusionOk="0" h="469264" w="864870">
                <a:moveTo>
                  <a:pt x="553822" y="271508"/>
                </a:moveTo>
                <a:close/>
              </a:path>
              <a:path extrusionOk="0" h="469264" w="864870">
                <a:moveTo>
                  <a:pt x="510147" y="239570"/>
                </a:moveTo>
                <a:close/>
              </a:path>
              <a:path extrusionOk="0" h="469264" w="864870">
                <a:moveTo>
                  <a:pt x="491799" y="199171"/>
                </a:moveTo>
                <a:lnTo>
                  <a:pt x="474957" y="199171"/>
                </a:lnTo>
                <a:lnTo>
                  <a:pt x="475148" y="199382"/>
                </a:lnTo>
                <a:lnTo>
                  <a:pt x="510147" y="239570"/>
                </a:lnTo>
                <a:lnTo>
                  <a:pt x="526741" y="239516"/>
                </a:lnTo>
                <a:lnTo>
                  <a:pt x="519766" y="231277"/>
                </a:lnTo>
                <a:lnTo>
                  <a:pt x="491799" y="199171"/>
                </a:lnTo>
                <a:close/>
              </a:path>
              <a:path extrusionOk="0" h="469264" w="864870">
                <a:moveTo>
                  <a:pt x="475054" y="199283"/>
                </a:moveTo>
                <a:close/>
              </a:path>
              <a:path extrusionOk="0" h="469264" w="864870">
                <a:moveTo>
                  <a:pt x="456208" y="161112"/>
                </a:moveTo>
                <a:lnTo>
                  <a:pt x="438661" y="161112"/>
                </a:lnTo>
                <a:lnTo>
                  <a:pt x="438913" y="161362"/>
                </a:lnTo>
                <a:lnTo>
                  <a:pt x="475054" y="199283"/>
                </a:lnTo>
                <a:lnTo>
                  <a:pt x="491799" y="199171"/>
                </a:lnTo>
                <a:lnTo>
                  <a:pt x="484438" y="190722"/>
                </a:lnTo>
                <a:lnTo>
                  <a:pt x="456208" y="161112"/>
                </a:lnTo>
                <a:close/>
              </a:path>
              <a:path extrusionOk="0" h="469264" w="864870">
                <a:moveTo>
                  <a:pt x="438790" y="161247"/>
                </a:moveTo>
                <a:close/>
              </a:path>
              <a:path extrusionOk="0" h="469264" w="864870">
                <a:moveTo>
                  <a:pt x="438706" y="143755"/>
                </a:moveTo>
                <a:lnTo>
                  <a:pt x="420143" y="143755"/>
                </a:lnTo>
                <a:lnTo>
                  <a:pt x="420386" y="143971"/>
                </a:lnTo>
                <a:lnTo>
                  <a:pt x="438790" y="161247"/>
                </a:lnTo>
                <a:lnTo>
                  <a:pt x="438661" y="161112"/>
                </a:lnTo>
                <a:lnTo>
                  <a:pt x="456208" y="161112"/>
                </a:lnTo>
                <a:lnTo>
                  <a:pt x="447730" y="152220"/>
                </a:lnTo>
                <a:lnTo>
                  <a:pt x="438706" y="143755"/>
                </a:lnTo>
                <a:close/>
              </a:path>
              <a:path extrusionOk="0" h="469264" w="864870">
                <a:moveTo>
                  <a:pt x="420259" y="143863"/>
                </a:moveTo>
                <a:close/>
              </a:path>
              <a:path extrusionOk="0" h="469264" w="864870">
                <a:moveTo>
                  <a:pt x="420901" y="127769"/>
                </a:moveTo>
                <a:lnTo>
                  <a:pt x="401242" y="127769"/>
                </a:lnTo>
                <a:lnTo>
                  <a:pt x="401558" y="128021"/>
                </a:lnTo>
                <a:lnTo>
                  <a:pt x="420259" y="143863"/>
                </a:lnTo>
                <a:lnTo>
                  <a:pt x="438706" y="143755"/>
                </a:lnTo>
                <a:lnTo>
                  <a:pt x="428713" y="134381"/>
                </a:lnTo>
                <a:lnTo>
                  <a:pt x="420901" y="127769"/>
                </a:lnTo>
                <a:close/>
              </a:path>
              <a:path extrusionOk="0" h="469264" w="864870">
                <a:moveTo>
                  <a:pt x="401403" y="127905"/>
                </a:moveTo>
                <a:lnTo>
                  <a:pt x="401539" y="128021"/>
                </a:lnTo>
                <a:lnTo>
                  <a:pt x="401403" y="127905"/>
                </a:lnTo>
                <a:close/>
              </a:path>
              <a:path extrusionOk="0" h="469264" w="864870">
                <a:moveTo>
                  <a:pt x="403325" y="113515"/>
                </a:moveTo>
                <a:lnTo>
                  <a:pt x="382022" y="113515"/>
                </a:lnTo>
                <a:lnTo>
                  <a:pt x="382431" y="113794"/>
                </a:lnTo>
                <a:lnTo>
                  <a:pt x="401403" y="127905"/>
                </a:lnTo>
                <a:lnTo>
                  <a:pt x="401242" y="127769"/>
                </a:lnTo>
                <a:lnTo>
                  <a:pt x="420901" y="127769"/>
                </a:lnTo>
                <a:lnTo>
                  <a:pt x="409291" y="117944"/>
                </a:lnTo>
                <a:lnTo>
                  <a:pt x="403325" y="113515"/>
                </a:lnTo>
                <a:close/>
              </a:path>
              <a:path extrusionOk="0" h="469264" w="864870">
                <a:moveTo>
                  <a:pt x="382220" y="113661"/>
                </a:moveTo>
                <a:lnTo>
                  <a:pt x="382398" y="113794"/>
                </a:lnTo>
                <a:lnTo>
                  <a:pt x="382220" y="113661"/>
                </a:lnTo>
                <a:close/>
              </a:path>
              <a:path extrusionOk="0" h="469264" w="864870">
                <a:moveTo>
                  <a:pt x="386372" y="101273"/>
                </a:moveTo>
                <a:lnTo>
                  <a:pt x="362485" y="101273"/>
                </a:lnTo>
                <a:lnTo>
                  <a:pt x="363007" y="101568"/>
                </a:lnTo>
                <a:lnTo>
                  <a:pt x="382220" y="113661"/>
                </a:lnTo>
                <a:lnTo>
                  <a:pt x="382022" y="113515"/>
                </a:lnTo>
                <a:lnTo>
                  <a:pt x="403325" y="113515"/>
                </a:lnTo>
                <a:lnTo>
                  <a:pt x="389394" y="103170"/>
                </a:lnTo>
                <a:lnTo>
                  <a:pt x="386372" y="101273"/>
                </a:lnTo>
                <a:close/>
              </a:path>
              <a:path extrusionOk="0" h="469264" w="864870">
                <a:moveTo>
                  <a:pt x="362742" y="101434"/>
                </a:moveTo>
                <a:lnTo>
                  <a:pt x="362955" y="101568"/>
                </a:lnTo>
                <a:lnTo>
                  <a:pt x="362742" y="101434"/>
                </a:lnTo>
                <a:close/>
              </a:path>
              <a:path extrusionOk="0" h="469264" w="864870">
                <a:moveTo>
                  <a:pt x="362485" y="101273"/>
                </a:moveTo>
                <a:lnTo>
                  <a:pt x="362742" y="101434"/>
                </a:lnTo>
                <a:lnTo>
                  <a:pt x="363007" y="101568"/>
                </a:lnTo>
                <a:lnTo>
                  <a:pt x="362485" y="101273"/>
                </a:lnTo>
                <a:close/>
              </a:path>
              <a:path extrusionOk="0" h="469264" w="864870">
                <a:moveTo>
                  <a:pt x="349989" y="80799"/>
                </a:moveTo>
                <a:lnTo>
                  <a:pt x="321736" y="80799"/>
                </a:lnTo>
                <a:lnTo>
                  <a:pt x="322263" y="81036"/>
                </a:lnTo>
                <a:lnTo>
                  <a:pt x="362742" y="101434"/>
                </a:lnTo>
                <a:lnTo>
                  <a:pt x="362485" y="101273"/>
                </a:lnTo>
                <a:lnTo>
                  <a:pt x="386372" y="101273"/>
                </a:lnTo>
                <a:lnTo>
                  <a:pt x="368984" y="90357"/>
                </a:lnTo>
                <a:lnTo>
                  <a:pt x="349989" y="80799"/>
                </a:lnTo>
                <a:close/>
              </a:path>
              <a:path extrusionOk="0" h="469264" w="864870">
                <a:moveTo>
                  <a:pt x="321998" y="80931"/>
                </a:moveTo>
                <a:lnTo>
                  <a:pt x="322206" y="81036"/>
                </a:lnTo>
                <a:lnTo>
                  <a:pt x="321998" y="80931"/>
                </a:lnTo>
                <a:close/>
              </a:path>
              <a:path extrusionOk="0" h="469264" w="864870">
                <a:moveTo>
                  <a:pt x="321736" y="80799"/>
                </a:moveTo>
                <a:lnTo>
                  <a:pt x="321998" y="80931"/>
                </a:lnTo>
                <a:lnTo>
                  <a:pt x="322263" y="81036"/>
                </a:lnTo>
                <a:lnTo>
                  <a:pt x="321736" y="80799"/>
                </a:lnTo>
                <a:close/>
              </a:path>
              <a:path extrusionOk="0" h="469264" w="864870">
                <a:moveTo>
                  <a:pt x="313906" y="64095"/>
                </a:moveTo>
                <a:lnTo>
                  <a:pt x="279246" y="64095"/>
                </a:lnTo>
                <a:lnTo>
                  <a:pt x="279709" y="64258"/>
                </a:lnTo>
                <a:lnTo>
                  <a:pt x="321998" y="80931"/>
                </a:lnTo>
                <a:lnTo>
                  <a:pt x="321736" y="80799"/>
                </a:lnTo>
                <a:lnTo>
                  <a:pt x="349989" y="80799"/>
                </a:lnTo>
                <a:lnTo>
                  <a:pt x="327186" y="69325"/>
                </a:lnTo>
                <a:lnTo>
                  <a:pt x="313906" y="64095"/>
                </a:lnTo>
                <a:close/>
              </a:path>
              <a:path extrusionOk="0" h="469264" w="864870">
                <a:moveTo>
                  <a:pt x="279479" y="64187"/>
                </a:moveTo>
                <a:lnTo>
                  <a:pt x="279659" y="64258"/>
                </a:lnTo>
                <a:lnTo>
                  <a:pt x="279479" y="64187"/>
                </a:lnTo>
                <a:close/>
              </a:path>
              <a:path extrusionOk="0" h="469264" w="864870">
                <a:moveTo>
                  <a:pt x="278488" y="50598"/>
                </a:moveTo>
                <a:lnTo>
                  <a:pt x="235193" y="50598"/>
                </a:lnTo>
                <a:lnTo>
                  <a:pt x="235582" y="50703"/>
                </a:lnTo>
                <a:lnTo>
                  <a:pt x="279479" y="64187"/>
                </a:lnTo>
                <a:lnTo>
                  <a:pt x="279246" y="64095"/>
                </a:lnTo>
                <a:lnTo>
                  <a:pt x="313906" y="64095"/>
                </a:lnTo>
                <a:lnTo>
                  <a:pt x="283669" y="52188"/>
                </a:lnTo>
                <a:lnTo>
                  <a:pt x="278488" y="50598"/>
                </a:lnTo>
                <a:close/>
              </a:path>
              <a:path extrusionOk="0" h="469264" w="864870">
                <a:moveTo>
                  <a:pt x="235379" y="50654"/>
                </a:moveTo>
                <a:lnTo>
                  <a:pt x="235537" y="50703"/>
                </a:lnTo>
                <a:lnTo>
                  <a:pt x="235379" y="50654"/>
                </a:lnTo>
                <a:close/>
              </a:path>
              <a:path extrusionOk="0" h="469264" w="864870">
                <a:moveTo>
                  <a:pt x="243229" y="39778"/>
                </a:moveTo>
                <a:lnTo>
                  <a:pt x="189818" y="39778"/>
                </a:lnTo>
                <a:lnTo>
                  <a:pt x="190126" y="39843"/>
                </a:lnTo>
                <a:lnTo>
                  <a:pt x="235379" y="50654"/>
                </a:lnTo>
                <a:lnTo>
                  <a:pt x="235193" y="50598"/>
                </a:lnTo>
                <a:lnTo>
                  <a:pt x="278488" y="50598"/>
                </a:lnTo>
                <a:lnTo>
                  <a:pt x="243229" y="39778"/>
                </a:lnTo>
                <a:close/>
              </a:path>
              <a:path extrusionOk="0" h="469264" w="864870">
                <a:moveTo>
                  <a:pt x="189955" y="39811"/>
                </a:moveTo>
                <a:lnTo>
                  <a:pt x="190089" y="39843"/>
                </a:lnTo>
                <a:lnTo>
                  <a:pt x="189955" y="39811"/>
                </a:lnTo>
                <a:close/>
              </a:path>
              <a:path extrusionOk="0" h="469264" w="864870">
                <a:moveTo>
                  <a:pt x="208185" y="31106"/>
                </a:moveTo>
                <a:lnTo>
                  <a:pt x="143363" y="31106"/>
                </a:lnTo>
                <a:lnTo>
                  <a:pt x="143592" y="31144"/>
                </a:lnTo>
                <a:lnTo>
                  <a:pt x="189955" y="39811"/>
                </a:lnTo>
                <a:lnTo>
                  <a:pt x="189818" y="39778"/>
                </a:lnTo>
                <a:lnTo>
                  <a:pt x="243229" y="39778"/>
                </a:lnTo>
                <a:lnTo>
                  <a:pt x="238726" y="38397"/>
                </a:lnTo>
                <a:lnTo>
                  <a:pt x="208185" y="31106"/>
                </a:lnTo>
                <a:close/>
              </a:path>
              <a:path extrusionOk="0" h="469264" w="864870">
                <a:moveTo>
                  <a:pt x="143469" y="31125"/>
                </a:moveTo>
                <a:close/>
              </a:path>
              <a:path extrusionOk="0" h="469264" w="864870">
                <a:moveTo>
                  <a:pt x="174726" y="24046"/>
                </a:moveTo>
                <a:lnTo>
                  <a:pt x="96081" y="24046"/>
                </a:lnTo>
                <a:lnTo>
                  <a:pt x="96269" y="24071"/>
                </a:lnTo>
                <a:lnTo>
                  <a:pt x="143469" y="31125"/>
                </a:lnTo>
                <a:lnTo>
                  <a:pt x="208185" y="31106"/>
                </a:lnTo>
                <a:lnTo>
                  <a:pt x="192614" y="27388"/>
                </a:lnTo>
                <a:lnTo>
                  <a:pt x="174726" y="24046"/>
                </a:lnTo>
                <a:close/>
              </a:path>
              <a:path extrusionOk="0" h="469264" w="864870">
                <a:moveTo>
                  <a:pt x="96181" y="24061"/>
                </a:moveTo>
                <a:close/>
              </a:path>
              <a:path extrusionOk="0" h="469264" w="864870">
                <a:moveTo>
                  <a:pt x="1501" y="0"/>
                </a:moveTo>
                <a:lnTo>
                  <a:pt x="0" y="12609"/>
                </a:lnTo>
                <a:lnTo>
                  <a:pt x="96181" y="24061"/>
                </a:lnTo>
                <a:lnTo>
                  <a:pt x="174726" y="24046"/>
                </a:lnTo>
                <a:lnTo>
                  <a:pt x="145583" y="18600"/>
                </a:lnTo>
                <a:lnTo>
                  <a:pt x="97864" y="11471"/>
                </a:lnTo>
                <a:lnTo>
                  <a:pt x="1501" y="0"/>
                </a:lnTo>
                <a:close/>
              </a:path>
            </a:pathLst>
          </a:custGeom>
          <a:solidFill>
            <a:srgbClr val="26262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9" name="Google Shape;4479;p156"/>
          <p:cNvSpPr/>
          <p:nvPr/>
        </p:nvSpPr>
        <p:spPr>
          <a:xfrm>
            <a:off x="3028214" y="4720372"/>
            <a:ext cx="864869" cy="469265"/>
          </a:xfrm>
          <a:custGeom>
            <a:rect b="b" l="l" r="r" t="t"/>
            <a:pathLst>
              <a:path extrusionOk="0" h="469264" w="864870">
                <a:moveTo>
                  <a:pt x="174862" y="444999"/>
                </a:moveTo>
                <a:lnTo>
                  <a:pt x="96196" y="445008"/>
                </a:lnTo>
                <a:lnTo>
                  <a:pt x="0" y="456460"/>
                </a:lnTo>
                <a:lnTo>
                  <a:pt x="1501" y="469071"/>
                </a:lnTo>
                <a:lnTo>
                  <a:pt x="97864" y="457598"/>
                </a:lnTo>
                <a:lnTo>
                  <a:pt x="145583" y="450470"/>
                </a:lnTo>
                <a:lnTo>
                  <a:pt x="174862" y="444999"/>
                </a:lnTo>
                <a:close/>
              </a:path>
              <a:path extrusionOk="0" h="469264" w="864870">
                <a:moveTo>
                  <a:pt x="208345" y="437926"/>
                </a:moveTo>
                <a:lnTo>
                  <a:pt x="143592" y="437926"/>
                </a:lnTo>
                <a:lnTo>
                  <a:pt x="96186" y="445008"/>
                </a:lnTo>
                <a:lnTo>
                  <a:pt x="174862" y="444999"/>
                </a:lnTo>
                <a:lnTo>
                  <a:pt x="192614" y="441681"/>
                </a:lnTo>
                <a:lnTo>
                  <a:pt x="208345" y="437926"/>
                </a:lnTo>
                <a:close/>
              </a:path>
              <a:path extrusionOk="0" h="469264" w="864870">
                <a:moveTo>
                  <a:pt x="243441" y="429226"/>
                </a:moveTo>
                <a:lnTo>
                  <a:pt x="190126" y="429226"/>
                </a:lnTo>
                <a:lnTo>
                  <a:pt x="143469" y="437944"/>
                </a:lnTo>
                <a:lnTo>
                  <a:pt x="208345" y="437926"/>
                </a:lnTo>
                <a:lnTo>
                  <a:pt x="238726" y="430673"/>
                </a:lnTo>
                <a:lnTo>
                  <a:pt x="243441" y="429226"/>
                </a:lnTo>
                <a:close/>
              </a:path>
              <a:path extrusionOk="0" h="469264" w="864870">
                <a:moveTo>
                  <a:pt x="278831" y="418367"/>
                </a:moveTo>
                <a:lnTo>
                  <a:pt x="235581" y="418367"/>
                </a:lnTo>
                <a:lnTo>
                  <a:pt x="189955" y="429259"/>
                </a:lnTo>
                <a:lnTo>
                  <a:pt x="190126" y="429226"/>
                </a:lnTo>
                <a:lnTo>
                  <a:pt x="243441" y="429226"/>
                </a:lnTo>
                <a:lnTo>
                  <a:pt x="278831" y="418367"/>
                </a:lnTo>
                <a:close/>
              </a:path>
              <a:path extrusionOk="0" h="469264" w="864870">
                <a:moveTo>
                  <a:pt x="314319" y="404812"/>
                </a:moveTo>
                <a:lnTo>
                  <a:pt x="279709" y="404812"/>
                </a:lnTo>
                <a:lnTo>
                  <a:pt x="279245" y="404975"/>
                </a:lnTo>
                <a:lnTo>
                  <a:pt x="235383" y="418414"/>
                </a:lnTo>
                <a:lnTo>
                  <a:pt x="235581" y="418367"/>
                </a:lnTo>
                <a:lnTo>
                  <a:pt x="278831" y="418367"/>
                </a:lnTo>
                <a:lnTo>
                  <a:pt x="283669" y="416882"/>
                </a:lnTo>
                <a:lnTo>
                  <a:pt x="314319" y="404812"/>
                </a:lnTo>
                <a:close/>
              </a:path>
              <a:path extrusionOk="0" h="469264" w="864870">
                <a:moveTo>
                  <a:pt x="279474" y="404884"/>
                </a:moveTo>
                <a:lnTo>
                  <a:pt x="279180" y="404975"/>
                </a:lnTo>
                <a:lnTo>
                  <a:pt x="279474" y="404884"/>
                </a:lnTo>
                <a:close/>
              </a:path>
              <a:path extrusionOk="0" h="469264" w="864870">
                <a:moveTo>
                  <a:pt x="350458" y="388034"/>
                </a:moveTo>
                <a:lnTo>
                  <a:pt x="322263" y="388034"/>
                </a:lnTo>
                <a:lnTo>
                  <a:pt x="321735" y="388270"/>
                </a:lnTo>
                <a:lnTo>
                  <a:pt x="279474" y="404884"/>
                </a:lnTo>
                <a:lnTo>
                  <a:pt x="279709" y="404812"/>
                </a:lnTo>
                <a:lnTo>
                  <a:pt x="314319" y="404812"/>
                </a:lnTo>
                <a:lnTo>
                  <a:pt x="327186" y="399745"/>
                </a:lnTo>
                <a:lnTo>
                  <a:pt x="350458" y="388034"/>
                </a:lnTo>
                <a:close/>
              </a:path>
              <a:path extrusionOk="0" h="469264" w="864870">
                <a:moveTo>
                  <a:pt x="321992" y="388141"/>
                </a:moveTo>
                <a:lnTo>
                  <a:pt x="321663" y="388270"/>
                </a:lnTo>
                <a:lnTo>
                  <a:pt x="321992" y="388141"/>
                </a:lnTo>
                <a:close/>
              </a:path>
              <a:path extrusionOk="0" h="469264" w="864870">
                <a:moveTo>
                  <a:pt x="322263" y="388034"/>
                </a:moveTo>
                <a:lnTo>
                  <a:pt x="321992" y="388141"/>
                </a:lnTo>
                <a:lnTo>
                  <a:pt x="321735" y="388270"/>
                </a:lnTo>
                <a:lnTo>
                  <a:pt x="322263" y="388034"/>
                </a:lnTo>
                <a:close/>
              </a:path>
              <a:path extrusionOk="0" h="469264" w="864870">
                <a:moveTo>
                  <a:pt x="386840" y="367502"/>
                </a:moveTo>
                <a:lnTo>
                  <a:pt x="363006" y="367502"/>
                </a:lnTo>
                <a:lnTo>
                  <a:pt x="362485" y="367797"/>
                </a:lnTo>
                <a:lnTo>
                  <a:pt x="321992" y="388141"/>
                </a:lnTo>
                <a:lnTo>
                  <a:pt x="322263" y="388034"/>
                </a:lnTo>
                <a:lnTo>
                  <a:pt x="350458" y="388034"/>
                </a:lnTo>
                <a:lnTo>
                  <a:pt x="368983" y="378712"/>
                </a:lnTo>
                <a:lnTo>
                  <a:pt x="386840" y="367502"/>
                </a:lnTo>
                <a:close/>
              </a:path>
              <a:path extrusionOk="0" h="469264" w="864870">
                <a:moveTo>
                  <a:pt x="362747" y="367632"/>
                </a:moveTo>
                <a:lnTo>
                  <a:pt x="362421" y="367797"/>
                </a:lnTo>
                <a:lnTo>
                  <a:pt x="362747" y="367632"/>
                </a:lnTo>
                <a:close/>
              </a:path>
              <a:path extrusionOk="0" h="469264" w="864870">
                <a:moveTo>
                  <a:pt x="363006" y="367502"/>
                </a:moveTo>
                <a:lnTo>
                  <a:pt x="362747" y="367632"/>
                </a:lnTo>
                <a:lnTo>
                  <a:pt x="362485" y="367797"/>
                </a:lnTo>
                <a:lnTo>
                  <a:pt x="363006" y="367502"/>
                </a:lnTo>
                <a:close/>
              </a:path>
              <a:path extrusionOk="0" h="469264" w="864870">
                <a:moveTo>
                  <a:pt x="403701" y="355276"/>
                </a:moveTo>
                <a:lnTo>
                  <a:pt x="382431" y="355276"/>
                </a:lnTo>
                <a:lnTo>
                  <a:pt x="382022" y="355555"/>
                </a:lnTo>
                <a:lnTo>
                  <a:pt x="362747" y="367632"/>
                </a:lnTo>
                <a:lnTo>
                  <a:pt x="363006" y="367502"/>
                </a:lnTo>
                <a:lnTo>
                  <a:pt x="386840" y="367502"/>
                </a:lnTo>
                <a:lnTo>
                  <a:pt x="389393" y="365899"/>
                </a:lnTo>
                <a:lnTo>
                  <a:pt x="403701" y="355276"/>
                </a:lnTo>
                <a:close/>
              </a:path>
              <a:path extrusionOk="0" h="469264" w="864870">
                <a:moveTo>
                  <a:pt x="382220" y="355408"/>
                </a:moveTo>
                <a:lnTo>
                  <a:pt x="381986" y="355555"/>
                </a:lnTo>
                <a:lnTo>
                  <a:pt x="382220" y="355408"/>
                </a:lnTo>
                <a:close/>
              </a:path>
              <a:path extrusionOk="0" h="469264" w="864870">
                <a:moveTo>
                  <a:pt x="421197" y="341049"/>
                </a:moveTo>
                <a:lnTo>
                  <a:pt x="401558" y="341049"/>
                </a:lnTo>
                <a:lnTo>
                  <a:pt x="382220" y="355408"/>
                </a:lnTo>
                <a:lnTo>
                  <a:pt x="382431" y="355276"/>
                </a:lnTo>
                <a:lnTo>
                  <a:pt x="403701" y="355276"/>
                </a:lnTo>
                <a:lnTo>
                  <a:pt x="409291" y="351125"/>
                </a:lnTo>
                <a:lnTo>
                  <a:pt x="421197" y="341049"/>
                </a:lnTo>
                <a:close/>
              </a:path>
              <a:path extrusionOk="0" h="469264" w="864870">
                <a:moveTo>
                  <a:pt x="438935" y="325099"/>
                </a:moveTo>
                <a:lnTo>
                  <a:pt x="420385" y="325099"/>
                </a:lnTo>
                <a:lnTo>
                  <a:pt x="401392" y="341172"/>
                </a:lnTo>
                <a:lnTo>
                  <a:pt x="401558" y="341049"/>
                </a:lnTo>
                <a:lnTo>
                  <a:pt x="421197" y="341049"/>
                </a:lnTo>
                <a:lnTo>
                  <a:pt x="428713" y="334688"/>
                </a:lnTo>
                <a:lnTo>
                  <a:pt x="438935" y="325099"/>
                </a:lnTo>
                <a:close/>
              </a:path>
              <a:path extrusionOk="0" h="469264" w="864870">
                <a:moveTo>
                  <a:pt x="456446" y="307708"/>
                </a:moveTo>
                <a:lnTo>
                  <a:pt x="438913" y="307708"/>
                </a:lnTo>
                <a:lnTo>
                  <a:pt x="420271" y="325196"/>
                </a:lnTo>
                <a:lnTo>
                  <a:pt x="438935" y="325099"/>
                </a:lnTo>
                <a:lnTo>
                  <a:pt x="447730" y="316849"/>
                </a:lnTo>
                <a:lnTo>
                  <a:pt x="456446" y="307708"/>
                </a:lnTo>
                <a:close/>
              </a:path>
              <a:path extrusionOk="0" h="469264" w="864870">
                <a:moveTo>
                  <a:pt x="491982" y="269688"/>
                </a:moveTo>
                <a:lnTo>
                  <a:pt x="475148" y="269688"/>
                </a:lnTo>
                <a:lnTo>
                  <a:pt x="438779" y="307833"/>
                </a:lnTo>
                <a:lnTo>
                  <a:pt x="438913" y="307708"/>
                </a:lnTo>
                <a:lnTo>
                  <a:pt x="456446" y="307708"/>
                </a:lnTo>
                <a:lnTo>
                  <a:pt x="484438" y="278348"/>
                </a:lnTo>
                <a:lnTo>
                  <a:pt x="491982" y="269688"/>
                </a:lnTo>
                <a:close/>
              </a:path>
              <a:path extrusionOk="0" h="469264" w="864870">
                <a:moveTo>
                  <a:pt x="526799" y="229485"/>
                </a:moveTo>
                <a:lnTo>
                  <a:pt x="510160" y="229485"/>
                </a:lnTo>
                <a:lnTo>
                  <a:pt x="475054" y="269787"/>
                </a:lnTo>
                <a:lnTo>
                  <a:pt x="491982" y="269688"/>
                </a:lnTo>
                <a:lnTo>
                  <a:pt x="519766" y="237793"/>
                </a:lnTo>
                <a:lnTo>
                  <a:pt x="526799" y="229485"/>
                </a:lnTo>
                <a:close/>
              </a:path>
              <a:path extrusionOk="0" h="469264" w="864870">
                <a:moveTo>
                  <a:pt x="788409" y="31620"/>
                </a:moveTo>
                <a:lnTo>
                  <a:pt x="731648" y="45827"/>
                </a:lnTo>
                <a:lnTo>
                  <a:pt x="673219" y="72254"/>
                </a:lnTo>
                <a:lnTo>
                  <a:pt x="626092" y="103880"/>
                </a:lnTo>
                <a:lnTo>
                  <a:pt x="593740" y="134016"/>
                </a:lnTo>
                <a:lnTo>
                  <a:pt x="560882" y="169903"/>
                </a:lnTo>
                <a:lnTo>
                  <a:pt x="510147" y="229500"/>
                </a:lnTo>
                <a:lnTo>
                  <a:pt x="526799" y="229485"/>
                </a:lnTo>
                <a:lnTo>
                  <a:pt x="553824" y="197561"/>
                </a:lnTo>
                <a:lnTo>
                  <a:pt x="570401" y="178314"/>
                </a:lnTo>
                <a:lnTo>
                  <a:pt x="586702" y="160025"/>
                </a:lnTo>
                <a:lnTo>
                  <a:pt x="602733" y="142990"/>
                </a:lnTo>
                <a:lnTo>
                  <a:pt x="618494" y="127505"/>
                </a:lnTo>
                <a:lnTo>
                  <a:pt x="633971" y="113864"/>
                </a:lnTo>
                <a:lnTo>
                  <a:pt x="634309" y="113567"/>
                </a:lnTo>
                <a:lnTo>
                  <a:pt x="649290" y="102243"/>
                </a:lnTo>
                <a:lnTo>
                  <a:pt x="649613" y="101998"/>
                </a:lnTo>
                <a:lnTo>
                  <a:pt x="664458" y="92260"/>
                </a:lnTo>
                <a:lnTo>
                  <a:pt x="679182" y="83484"/>
                </a:lnTo>
                <a:lnTo>
                  <a:pt x="679532" y="83276"/>
                </a:lnTo>
                <a:lnTo>
                  <a:pt x="707935" y="68894"/>
                </a:lnTo>
                <a:lnTo>
                  <a:pt x="708408" y="68654"/>
                </a:lnTo>
                <a:lnTo>
                  <a:pt x="735598" y="57923"/>
                </a:lnTo>
                <a:lnTo>
                  <a:pt x="736060" y="57740"/>
                </a:lnTo>
                <a:lnTo>
                  <a:pt x="762407" y="49954"/>
                </a:lnTo>
                <a:lnTo>
                  <a:pt x="762822" y="49830"/>
                </a:lnTo>
                <a:lnTo>
                  <a:pt x="788451" y="44410"/>
                </a:lnTo>
                <a:lnTo>
                  <a:pt x="788302" y="44410"/>
                </a:lnTo>
                <a:lnTo>
                  <a:pt x="788917" y="44311"/>
                </a:lnTo>
                <a:lnTo>
                  <a:pt x="789191" y="44311"/>
                </a:lnTo>
                <a:lnTo>
                  <a:pt x="789765" y="44247"/>
                </a:lnTo>
                <a:lnTo>
                  <a:pt x="788409" y="31620"/>
                </a:lnTo>
                <a:close/>
              </a:path>
              <a:path extrusionOk="0" h="469264" w="864870">
                <a:moveTo>
                  <a:pt x="634129" y="113725"/>
                </a:moveTo>
                <a:lnTo>
                  <a:pt x="633945" y="113864"/>
                </a:lnTo>
                <a:lnTo>
                  <a:pt x="634129" y="113725"/>
                </a:lnTo>
                <a:close/>
              </a:path>
              <a:path extrusionOk="0" h="469264" w="864870">
                <a:moveTo>
                  <a:pt x="634338" y="113567"/>
                </a:moveTo>
                <a:lnTo>
                  <a:pt x="634129" y="113725"/>
                </a:lnTo>
                <a:lnTo>
                  <a:pt x="634338" y="113567"/>
                </a:lnTo>
                <a:close/>
              </a:path>
              <a:path extrusionOk="0" h="469264" w="864870">
                <a:moveTo>
                  <a:pt x="649640" y="101998"/>
                </a:moveTo>
                <a:lnTo>
                  <a:pt x="649441" y="102129"/>
                </a:lnTo>
                <a:lnTo>
                  <a:pt x="649640" y="101998"/>
                </a:lnTo>
                <a:close/>
              </a:path>
              <a:path extrusionOk="0" h="469264" w="864870">
                <a:moveTo>
                  <a:pt x="679347" y="83386"/>
                </a:moveTo>
                <a:lnTo>
                  <a:pt x="679154" y="83484"/>
                </a:lnTo>
                <a:lnTo>
                  <a:pt x="679347" y="83386"/>
                </a:lnTo>
                <a:close/>
              </a:path>
              <a:path extrusionOk="0" h="469264" w="864870">
                <a:moveTo>
                  <a:pt x="679564" y="83276"/>
                </a:moveTo>
                <a:lnTo>
                  <a:pt x="679347" y="83386"/>
                </a:lnTo>
                <a:lnTo>
                  <a:pt x="679564" y="83276"/>
                </a:lnTo>
                <a:close/>
              </a:path>
              <a:path extrusionOk="0" h="469264" w="864870">
                <a:moveTo>
                  <a:pt x="864109" y="30215"/>
                </a:moveTo>
                <a:lnTo>
                  <a:pt x="801005" y="30215"/>
                </a:lnTo>
                <a:lnTo>
                  <a:pt x="802412" y="42837"/>
                </a:lnTo>
                <a:lnTo>
                  <a:pt x="789765" y="44247"/>
                </a:lnTo>
                <a:lnTo>
                  <a:pt x="793151" y="75764"/>
                </a:lnTo>
                <a:lnTo>
                  <a:pt x="864109" y="30215"/>
                </a:lnTo>
                <a:close/>
              </a:path>
              <a:path extrusionOk="0" h="469264" w="864870">
                <a:moveTo>
                  <a:pt x="708408" y="68654"/>
                </a:moveTo>
                <a:lnTo>
                  <a:pt x="707875" y="68894"/>
                </a:lnTo>
                <a:lnTo>
                  <a:pt x="708148" y="68786"/>
                </a:lnTo>
                <a:lnTo>
                  <a:pt x="708408" y="68654"/>
                </a:lnTo>
                <a:close/>
              </a:path>
              <a:path extrusionOk="0" h="469264" w="864870">
                <a:moveTo>
                  <a:pt x="708148" y="68786"/>
                </a:moveTo>
                <a:lnTo>
                  <a:pt x="707875" y="68894"/>
                </a:lnTo>
                <a:lnTo>
                  <a:pt x="708148" y="68786"/>
                </a:lnTo>
                <a:close/>
              </a:path>
              <a:path extrusionOk="0" h="469264" w="864870">
                <a:moveTo>
                  <a:pt x="708481" y="68654"/>
                </a:moveTo>
                <a:lnTo>
                  <a:pt x="708148" y="68786"/>
                </a:lnTo>
                <a:lnTo>
                  <a:pt x="708481" y="68654"/>
                </a:lnTo>
                <a:close/>
              </a:path>
              <a:path extrusionOk="0" h="469264" w="864870">
                <a:moveTo>
                  <a:pt x="735807" y="57840"/>
                </a:moveTo>
                <a:lnTo>
                  <a:pt x="735528" y="57923"/>
                </a:lnTo>
                <a:lnTo>
                  <a:pt x="735807" y="57840"/>
                </a:lnTo>
                <a:close/>
              </a:path>
              <a:path extrusionOk="0" h="469264" w="864870">
                <a:moveTo>
                  <a:pt x="736144" y="57740"/>
                </a:moveTo>
                <a:lnTo>
                  <a:pt x="735807" y="57840"/>
                </a:lnTo>
                <a:lnTo>
                  <a:pt x="736144" y="57740"/>
                </a:lnTo>
                <a:close/>
              </a:path>
              <a:path extrusionOk="0" h="469264" w="864870">
                <a:moveTo>
                  <a:pt x="762586" y="49901"/>
                </a:moveTo>
                <a:lnTo>
                  <a:pt x="762336" y="49954"/>
                </a:lnTo>
                <a:lnTo>
                  <a:pt x="762586" y="49901"/>
                </a:lnTo>
                <a:close/>
              </a:path>
              <a:path extrusionOk="0" h="469264" w="864870">
                <a:moveTo>
                  <a:pt x="762916" y="49830"/>
                </a:moveTo>
                <a:lnTo>
                  <a:pt x="762586" y="49901"/>
                </a:lnTo>
                <a:lnTo>
                  <a:pt x="762916" y="49830"/>
                </a:lnTo>
                <a:close/>
              </a:path>
              <a:path extrusionOk="0" h="469264" w="864870">
                <a:moveTo>
                  <a:pt x="788917" y="44311"/>
                </a:moveTo>
                <a:lnTo>
                  <a:pt x="788302" y="44410"/>
                </a:lnTo>
                <a:lnTo>
                  <a:pt x="788614" y="44375"/>
                </a:lnTo>
                <a:lnTo>
                  <a:pt x="788917" y="44311"/>
                </a:lnTo>
                <a:close/>
              </a:path>
              <a:path extrusionOk="0" h="469264" w="864870">
                <a:moveTo>
                  <a:pt x="788614" y="44375"/>
                </a:moveTo>
                <a:lnTo>
                  <a:pt x="788302" y="44410"/>
                </a:lnTo>
                <a:lnTo>
                  <a:pt x="788451" y="44410"/>
                </a:lnTo>
                <a:lnTo>
                  <a:pt x="788614" y="44375"/>
                </a:lnTo>
                <a:close/>
              </a:path>
              <a:path extrusionOk="0" h="469264" w="864870">
                <a:moveTo>
                  <a:pt x="789191" y="44311"/>
                </a:moveTo>
                <a:lnTo>
                  <a:pt x="788917" y="44311"/>
                </a:lnTo>
                <a:lnTo>
                  <a:pt x="788614" y="44375"/>
                </a:lnTo>
                <a:lnTo>
                  <a:pt x="789191" y="44311"/>
                </a:lnTo>
                <a:close/>
              </a:path>
              <a:path extrusionOk="0" h="469264" w="864870">
                <a:moveTo>
                  <a:pt x="801005" y="30215"/>
                </a:moveTo>
                <a:lnTo>
                  <a:pt x="788409" y="31620"/>
                </a:lnTo>
                <a:lnTo>
                  <a:pt x="789765" y="44247"/>
                </a:lnTo>
                <a:lnTo>
                  <a:pt x="802412" y="42837"/>
                </a:lnTo>
                <a:lnTo>
                  <a:pt x="801005" y="30215"/>
                </a:lnTo>
                <a:close/>
              </a:path>
              <a:path extrusionOk="0" h="469264" w="864870">
                <a:moveTo>
                  <a:pt x="785012" y="0"/>
                </a:moveTo>
                <a:lnTo>
                  <a:pt x="788409" y="31620"/>
                </a:lnTo>
                <a:lnTo>
                  <a:pt x="801005" y="30215"/>
                </a:lnTo>
                <a:lnTo>
                  <a:pt x="864109" y="30215"/>
                </a:lnTo>
                <a:lnTo>
                  <a:pt x="864845" y="29743"/>
                </a:lnTo>
                <a:lnTo>
                  <a:pt x="785012" y="0"/>
                </a:lnTo>
                <a:close/>
              </a:path>
            </a:pathLst>
          </a:custGeom>
          <a:solidFill>
            <a:srgbClr val="26262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0" name="Google Shape;4480;p156"/>
          <p:cNvSpPr/>
          <p:nvPr/>
        </p:nvSpPr>
        <p:spPr>
          <a:xfrm>
            <a:off x="7927306" y="4520768"/>
            <a:ext cx="702310" cy="449580"/>
          </a:xfrm>
          <a:custGeom>
            <a:rect b="b" l="l" r="r" t="t"/>
            <a:pathLst>
              <a:path extrusionOk="0" h="449579" w="702309">
                <a:moveTo>
                  <a:pt x="253417" y="169123"/>
                </a:moveTo>
                <a:lnTo>
                  <a:pt x="237721" y="169123"/>
                </a:lnTo>
                <a:lnTo>
                  <a:pt x="251235" y="187728"/>
                </a:lnTo>
                <a:lnTo>
                  <a:pt x="278879" y="226453"/>
                </a:lnTo>
                <a:lnTo>
                  <a:pt x="307563" y="265499"/>
                </a:lnTo>
                <a:lnTo>
                  <a:pt x="337378" y="302580"/>
                </a:lnTo>
                <a:lnTo>
                  <a:pt x="368640" y="335635"/>
                </a:lnTo>
                <a:lnTo>
                  <a:pt x="401509" y="362309"/>
                </a:lnTo>
                <a:lnTo>
                  <a:pt x="435564" y="382630"/>
                </a:lnTo>
                <a:lnTo>
                  <a:pt x="471027" y="399190"/>
                </a:lnTo>
                <a:lnTo>
                  <a:pt x="507643" y="412513"/>
                </a:lnTo>
                <a:lnTo>
                  <a:pt x="545190" y="423142"/>
                </a:lnTo>
                <a:lnTo>
                  <a:pt x="583460" y="431622"/>
                </a:lnTo>
                <a:lnTo>
                  <a:pt x="622270" y="438497"/>
                </a:lnTo>
                <a:lnTo>
                  <a:pt x="700525" y="449545"/>
                </a:lnTo>
                <a:lnTo>
                  <a:pt x="702301" y="436970"/>
                </a:lnTo>
                <a:lnTo>
                  <a:pt x="624175" y="425937"/>
                </a:lnTo>
                <a:lnTo>
                  <a:pt x="585835" y="419140"/>
                </a:lnTo>
                <a:lnTo>
                  <a:pt x="548118" y="410782"/>
                </a:lnTo>
                <a:lnTo>
                  <a:pt x="511833" y="400499"/>
                </a:lnTo>
                <a:lnTo>
                  <a:pt x="511326" y="400356"/>
                </a:lnTo>
                <a:lnTo>
                  <a:pt x="476219" y="387564"/>
                </a:lnTo>
                <a:lnTo>
                  <a:pt x="475632" y="387351"/>
                </a:lnTo>
                <a:lnTo>
                  <a:pt x="441874" y="371560"/>
                </a:lnTo>
                <a:lnTo>
                  <a:pt x="441229" y="371259"/>
                </a:lnTo>
                <a:lnTo>
                  <a:pt x="408897" y="351928"/>
                </a:lnTo>
                <a:lnTo>
                  <a:pt x="408294" y="351569"/>
                </a:lnTo>
                <a:lnTo>
                  <a:pt x="393082" y="340203"/>
                </a:lnTo>
                <a:lnTo>
                  <a:pt x="392642" y="339876"/>
                </a:lnTo>
                <a:lnTo>
                  <a:pt x="377510" y="326524"/>
                </a:lnTo>
                <a:lnTo>
                  <a:pt x="377188" y="326241"/>
                </a:lnTo>
                <a:lnTo>
                  <a:pt x="362071" y="311057"/>
                </a:lnTo>
                <a:lnTo>
                  <a:pt x="347054" y="294355"/>
                </a:lnTo>
                <a:lnTo>
                  <a:pt x="317554" y="257649"/>
                </a:lnTo>
                <a:lnTo>
                  <a:pt x="289140" y="218969"/>
                </a:lnTo>
                <a:lnTo>
                  <a:pt x="261526" y="180286"/>
                </a:lnTo>
                <a:lnTo>
                  <a:pt x="253417" y="169123"/>
                </a:lnTo>
                <a:close/>
              </a:path>
              <a:path extrusionOk="0" h="449579" w="702309">
                <a:moveTo>
                  <a:pt x="624255" y="425951"/>
                </a:moveTo>
                <a:lnTo>
                  <a:pt x="624407" y="425973"/>
                </a:lnTo>
                <a:lnTo>
                  <a:pt x="624255" y="425951"/>
                </a:lnTo>
                <a:close/>
              </a:path>
              <a:path extrusionOk="0" h="449579" w="702309">
                <a:moveTo>
                  <a:pt x="624175" y="425937"/>
                </a:moveTo>
                <a:close/>
              </a:path>
              <a:path extrusionOk="0" h="449579" w="702309">
                <a:moveTo>
                  <a:pt x="585933" y="419162"/>
                </a:moveTo>
                <a:lnTo>
                  <a:pt x="586075" y="419193"/>
                </a:lnTo>
                <a:lnTo>
                  <a:pt x="585933" y="419162"/>
                </a:lnTo>
                <a:close/>
              </a:path>
              <a:path extrusionOk="0" h="449579" w="702309">
                <a:moveTo>
                  <a:pt x="585835" y="419140"/>
                </a:moveTo>
                <a:close/>
              </a:path>
              <a:path extrusionOk="0" h="449579" w="702309">
                <a:moveTo>
                  <a:pt x="548288" y="410820"/>
                </a:moveTo>
                <a:lnTo>
                  <a:pt x="548473" y="410872"/>
                </a:lnTo>
                <a:lnTo>
                  <a:pt x="548288" y="410820"/>
                </a:lnTo>
                <a:close/>
              </a:path>
              <a:path extrusionOk="0" h="449579" w="702309">
                <a:moveTo>
                  <a:pt x="548155" y="410782"/>
                </a:moveTo>
                <a:lnTo>
                  <a:pt x="548288" y="410820"/>
                </a:lnTo>
                <a:lnTo>
                  <a:pt x="548155" y="410782"/>
                </a:lnTo>
                <a:close/>
              </a:path>
              <a:path extrusionOk="0" h="449579" w="702309">
                <a:moveTo>
                  <a:pt x="511540" y="400416"/>
                </a:moveTo>
                <a:lnTo>
                  <a:pt x="511768" y="400499"/>
                </a:lnTo>
                <a:lnTo>
                  <a:pt x="511540" y="400416"/>
                </a:lnTo>
                <a:close/>
              </a:path>
              <a:path extrusionOk="0" h="449579" w="702309">
                <a:moveTo>
                  <a:pt x="511373" y="400356"/>
                </a:moveTo>
                <a:lnTo>
                  <a:pt x="511540" y="400416"/>
                </a:lnTo>
                <a:lnTo>
                  <a:pt x="511373" y="400356"/>
                </a:lnTo>
                <a:close/>
              </a:path>
              <a:path extrusionOk="0" h="449579" w="702309">
                <a:moveTo>
                  <a:pt x="475898" y="387448"/>
                </a:moveTo>
                <a:lnTo>
                  <a:pt x="476148" y="387564"/>
                </a:lnTo>
                <a:lnTo>
                  <a:pt x="475898" y="387448"/>
                </a:lnTo>
                <a:close/>
              </a:path>
              <a:path extrusionOk="0" h="449579" w="702309">
                <a:moveTo>
                  <a:pt x="475691" y="387351"/>
                </a:moveTo>
                <a:lnTo>
                  <a:pt x="475898" y="387448"/>
                </a:lnTo>
                <a:lnTo>
                  <a:pt x="475691" y="387351"/>
                </a:lnTo>
                <a:close/>
              </a:path>
              <a:path extrusionOk="0" h="449579" w="702309">
                <a:moveTo>
                  <a:pt x="441229" y="371259"/>
                </a:moveTo>
                <a:lnTo>
                  <a:pt x="441796" y="371560"/>
                </a:lnTo>
                <a:lnTo>
                  <a:pt x="441514" y="371392"/>
                </a:lnTo>
                <a:lnTo>
                  <a:pt x="441229" y="371259"/>
                </a:lnTo>
                <a:close/>
              </a:path>
              <a:path extrusionOk="0" h="449579" w="702309">
                <a:moveTo>
                  <a:pt x="441514" y="371392"/>
                </a:moveTo>
                <a:lnTo>
                  <a:pt x="441796" y="371560"/>
                </a:lnTo>
                <a:lnTo>
                  <a:pt x="441514" y="371392"/>
                </a:lnTo>
                <a:close/>
              </a:path>
              <a:path extrusionOk="0" h="449579" w="702309">
                <a:moveTo>
                  <a:pt x="441291" y="371259"/>
                </a:moveTo>
                <a:lnTo>
                  <a:pt x="441514" y="371392"/>
                </a:lnTo>
                <a:lnTo>
                  <a:pt x="441291" y="371259"/>
                </a:lnTo>
                <a:close/>
              </a:path>
              <a:path extrusionOk="0" h="449579" w="702309">
                <a:moveTo>
                  <a:pt x="408294" y="351569"/>
                </a:moveTo>
                <a:lnTo>
                  <a:pt x="408833" y="351928"/>
                </a:lnTo>
                <a:lnTo>
                  <a:pt x="408575" y="351736"/>
                </a:lnTo>
                <a:lnTo>
                  <a:pt x="408294" y="351569"/>
                </a:lnTo>
                <a:close/>
              </a:path>
              <a:path extrusionOk="0" h="449579" w="702309">
                <a:moveTo>
                  <a:pt x="408575" y="351736"/>
                </a:moveTo>
                <a:lnTo>
                  <a:pt x="408833" y="351928"/>
                </a:lnTo>
                <a:lnTo>
                  <a:pt x="408575" y="351736"/>
                </a:lnTo>
                <a:close/>
              </a:path>
              <a:path extrusionOk="0" h="449579" w="702309">
                <a:moveTo>
                  <a:pt x="408350" y="351569"/>
                </a:moveTo>
                <a:lnTo>
                  <a:pt x="408575" y="351736"/>
                </a:lnTo>
                <a:lnTo>
                  <a:pt x="408350" y="351569"/>
                </a:lnTo>
                <a:close/>
              </a:path>
              <a:path extrusionOk="0" h="449579" w="702309">
                <a:moveTo>
                  <a:pt x="392855" y="340034"/>
                </a:moveTo>
                <a:lnTo>
                  <a:pt x="393047" y="340203"/>
                </a:lnTo>
                <a:lnTo>
                  <a:pt x="392855" y="340034"/>
                </a:lnTo>
                <a:close/>
              </a:path>
              <a:path extrusionOk="0" h="449579" w="702309">
                <a:moveTo>
                  <a:pt x="392675" y="339876"/>
                </a:moveTo>
                <a:lnTo>
                  <a:pt x="392855" y="340034"/>
                </a:lnTo>
                <a:lnTo>
                  <a:pt x="392675" y="339876"/>
                </a:lnTo>
                <a:close/>
              </a:path>
              <a:path extrusionOk="0" h="449579" w="702309">
                <a:moveTo>
                  <a:pt x="377341" y="326376"/>
                </a:moveTo>
                <a:lnTo>
                  <a:pt x="377489" y="326524"/>
                </a:lnTo>
                <a:lnTo>
                  <a:pt x="377341" y="326376"/>
                </a:lnTo>
                <a:close/>
              </a:path>
              <a:path extrusionOk="0" h="449579" w="702309">
                <a:moveTo>
                  <a:pt x="377207" y="326241"/>
                </a:moveTo>
                <a:lnTo>
                  <a:pt x="377341" y="326376"/>
                </a:lnTo>
                <a:lnTo>
                  <a:pt x="377207" y="326241"/>
                </a:lnTo>
                <a:close/>
              </a:path>
              <a:path extrusionOk="0" h="449579" w="702309">
                <a:moveTo>
                  <a:pt x="362076" y="311057"/>
                </a:moveTo>
                <a:close/>
              </a:path>
              <a:path extrusionOk="0" h="449579" w="702309">
                <a:moveTo>
                  <a:pt x="361962" y="310930"/>
                </a:moveTo>
                <a:lnTo>
                  <a:pt x="362076" y="311057"/>
                </a:lnTo>
                <a:lnTo>
                  <a:pt x="361962" y="310930"/>
                </a:lnTo>
                <a:close/>
              </a:path>
              <a:path extrusionOk="0" h="449579" w="702309">
                <a:moveTo>
                  <a:pt x="347060" y="294355"/>
                </a:moveTo>
                <a:lnTo>
                  <a:pt x="347165" y="294486"/>
                </a:lnTo>
                <a:lnTo>
                  <a:pt x="347060" y="294355"/>
                </a:lnTo>
                <a:close/>
              </a:path>
              <a:path extrusionOk="0" h="449579" w="702309">
                <a:moveTo>
                  <a:pt x="346951" y="294219"/>
                </a:moveTo>
                <a:lnTo>
                  <a:pt x="347060" y="294355"/>
                </a:lnTo>
                <a:lnTo>
                  <a:pt x="346951" y="294219"/>
                </a:lnTo>
                <a:close/>
              </a:path>
              <a:path extrusionOk="0" h="449579" w="702309">
                <a:moveTo>
                  <a:pt x="317633" y="257758"/>
                </a:moveTo>
                <a:close/>
              </a:path>
              <a:path extrusionOk="0" h="449579" w="702309">
                <a:moveTo>
                  <a:pt x="317554" y="257649"/>
                </a:moveTo>
                <a:close/>
              </a:path>
              <a:path extrusionOk="0" h="449579" w="702309">
                <a:moveTo>
                  <a:pt x="289140" y="218969"/>
                </a:moveTo>
                <a:close/>
              </a:path>
              <a:path extrusionOk="0" h="449579" w="702309">
                <a:moveTo>
                  <a:pt x="251204" y="187686"/>
                </a:moveTo>
                <a:close/>
              </a:path>
              <a:path extrusionOk="0" h="449579" w="702309">
                <a:moveTo>
                  <a:pt x="237743" y="169154"/>
                </a:moveTo>
                <a:close/>
              </a:path>
              <a:path extrusionOk="0" h="449579" w="702309">
                <a:moveTo>
                  <a:pt x="240346" y="151481"/>
                </a:moveTo>
                <a:lnTo>
                  <a:pt x="224458" y="151481"/>
                </a:lnTo>
                <a:lnTo>
                  <a:pt x="224560" y="151613"/>
                </a:lnTo>
                <a:lnTo>
                  <a:pt x="237743" y="169154"/>
                </a:lnTo>
                <a:lnTo>
                  <a:pt x="253417" y="169123"/>
                </a:lnTo>
                <a:lnTo>
                  <a:pt x="247966" y="161617"/>
                </a:lnTo>
                <a:lnTo>
                  <a:pt x="240346" y="151481"/>
                </a:lnTo>
                <a:close/>
              </a:path>
              <a:path extrusionOk="0" h="449579" w="702309">
                <a:moveTo>
                  <a:pt x="224516" y="151558"/>
                </a:moveTo>
                <a:close/>
              </a:path>
              <a:path extrusionOk="0" h="449579" w="702309">
                <a:moveTo>
                  <a:pt x="227623" y="135045"/>
                </a:moveTo>
                <a:lnTo>
                  <a:pt x="211408" y="135045"/>
                </a:lnTo>
                <a:lnTo>
                  <a:pt x="211564" y="135234"/>
                </a:lnTo>
                <a:lnTo>
                  <a:pt x="224516" y="151558"/>
                </a:lnTo>
                <a:lnTo>
                  <a:pt x="240346" y="151481"/>
                </a:lnTo>
                <a:lnTo>
                  <a:pt x="234558" y="143783"/>
                </a:lnTo>
                <a:lnTo>
                  <a:pt x="227623" y="135045"/>
                </a:lnTo>
                <a:close/>
              </a:path>
              <a:path extrusionOk="0" h="449579" w="702309">
                <a:moveTo>
                  <a:pt x="211484" y="135142"/>
                </a:moveTo>
                <a:close/>
              </a:path>
              <a:path extrusionOk="0" h="449579" w="702309">
                <a:moveTo>
                  <a:pt x="215310" y="120102"/>
                </a:moveTo>
                <a:lnTo>
                  <a:pt x="198570" y="120102"/>
                </a:lnTo>
                <a:lnTo>
                  <a:pt x="198803" y="120357"/>
                </a:lnTo>
                <a:lnTo>
                  <a:pt x="211484" y="135142"/>
                </a:lnTo>
                <a:lnTo>
                  <a:pt x="227623" y="135045"/>
                </a:lnTo>
                <a:lnTo>
                  <a:pt x="221279" y="127053"/>
                </a:lnTo>
                <a:lnTo>
                  <a:pt x="215310" y="120102"/>
                </a:lnTo>
                <a:close/>
              </a:path>
              <a:path extrusionOk="0" h="449579" w="702309">
                <a:moveTo>
                  <a:pt x="198675" y="120224"/>
                </a:moveTo>
                <a:lnTo>
                  <a:pt x="198790" y="120357"/>
                </a:lnTo>
                <a:lnTo>
                  <a:pt x="198675" y="120224"/>
                </a:lnTo>
                <a:close/>
              </a:path>
              <a:path extrusionOk="0" h="449579" w="702309">
                <a:moveTo>
                  <a:pt x="203539" y="106942"/>
                </a:moveTo>
                <a:lnTo>
                  <a:pt x="185954" y="106942"/>
                </a:lnTo>
                <a:lnTo>
                  <a:pt x="186298" y="107275"/>
                </a:lnTo>
                <a:lnTo>
                  <a:pt x="198675" y="120224"/>
                </a:lnTo>
                <a:lnTo>
                  <a:pt x="215310" y="120102"/>
                </a:lnTo>
                <a:lnTo>
                  <a:pt x="208094" y="111699"/>
                </a:lnTo>
                <a:lnTo>
                  <a:pt x="203539" y="106942"/>
                </a:lnTo>
                <a:close/>
              </a:path>
              <a:path extrusionOk="0" h="449579" w="702309">
                <a:moveTo>
                  <a:pt x="186116" y="107112"/>
                </a:moveTo>
                <a:lnTo>
                  <a:pt x="186273" y="107275"/>
                </a:lnTo>
                <a:lnTo>
                  <a:pt x="186116" y="107112"/>
                </a:lnTo>
                <a:close/>
              </a:path>
              <a:path extrusionOk="0" h="449579" w="702309">
                <a:moveTo>
                  <a:pt x="192588" y="95854"/>
                </a:moveTo>
                <a:lnTo>
                  <a:pt x="173581" y="95854"/>
                </a:lnTo>
                <a:lnTo>
                  <a:pt x="173920" y="96138"/>
                </a:lnTo>
                <a:lnTo>
                  <a:pt x="186116" y="107112"/>
                </a:lnTo>
                <a:lnTo>
                  <a:pt x="185954" y="106942"/>
                </a:lnTo>
                <a:lnTo>
                  <a:pt x="203539" y="106942"/>
                </a:lnTo>
                <a:lnTo>
                  <a:pt x="194961" y="97985"/>
                </a:lnTo>
                <a:lnTo>
                  <a:pt x="192588" y="95854"/>
                </a:lnTo>
                <a:close/>
              </a:path>
              <a:path extrusionOk="0" h="449579" w="702309">
                <a:moveTo>
                  <a:pt x="173751" y="96007"/>
                </a:moveTo>
                <a:lnTo>
                  <a:pt x="173897" y="96138"/>
                </a:lnTo>
                <a:lnTo>
                  <a:pt x="173751" y="96007"/>
                </a:lnTo>
                <a:close/>
              </a:path>
              <a:path extrusionOk="0" h="449579" w="702309">
                <a:moveTo>
                  <a:pt x="182043" y="86385"/>
                </a:moveTo>
                <a:lnTo>
                  <a:pt x="161404" y="86385"/>
                </a:lnTo>
                <a:lnTo>
                  <a:pt x="161644" y="86564"/>
                </a:lnTo>
                <a:lnTo>
                  <a:pt x="173751" y="96007"/>
                </a:lnTo>
                <a:lnTo>
                  <a:pt x="173581" y="95854"/>
                </a:lnTo>
                <a:lnTo>
                  <a:pt x="192588" y="95854"/>
                </a:lnTo>
                <a:lnTo>
                  <a:pt x="182043" y="86385"/>
                </a:lnTo>
                <a:close/>
              </a:path>
              <a:path extrusionOk="0" h="449579" w="702309">
                <a:moveTo>
                  <a:pt x="161534" y="86487"/>
                </a:moveTo>
                <a:close/>
              </a:path>
              <a:path extrusionOk="0" h="449579" w="702309">
                <a:moveTo>
                  <a:pt x="171196" y="77915"/>
                </a:moveTo>
                <a:lnTo>
                  <a:pt x="149400" y="77915"/>
                </a:lnTo>
                <a:lnTo>
                  <a:pt x="149791" y="78172"/>
                </a:lnTo>
                <a:lnTo>
                  <a:pt x="161534" y="86487"/>
                </a:lnTo>
                <a:lnTo>
                  <a:pt x="161404" y="86385"/>
                </a:lnTo>
                <a:lnTo>
                  <a:pt x="182043" y="86385"/>
                </a:lnTo>
                <a:lnTo>
                  <a:pt x="181900" y="86257"/>
                </a:lnTo>
                <a:lnTo>
                  <a:pt x="171196" y="77915"/>
                </a:lnTo>
                <a:close/>
              </a:path>
              <a:path extrusionOk="0" h="449579" w="702309">
                <a:moveTo>
                  <a:pt x="149603" y="78059"/>
                </a:moveTo>
                <a:lnTo>
                  <a:pt x="149763" y="78172"/>
                </a:lnTo>
                <a:lnTo>
                  <a:pt x="149603" y="78059"/>
                </a:lnTo>
                <a:close/>
              </a:path>
              <a:path extrusionOk="0" h="449579" w="702309">
                <a:moveTo>
                  <a:pt x="150695" y="63897"/>
                </a:moveTo>
                <a:lnTo>
                  <a:pt x="126043" y="63897"/>
                </a:lnTo>
                <a:lnTo>
                  <a:pt x="126617" y="64203"/>
                </a:lnTo>
                <a:lnTo>
                  <a:pt x="149603" y="78059"/>
                </a:lnTo>
                <a:lnTo>
                  <a:pt x="149400" y="77915"/>
                </a:lnTo>
                <a:lnTo>
                  <a:pt x="171196" y="77915"/>
                </a:lnTo>
                <a:lnTo>
                  <a:pt x="169092" y="76276"/>
                </a:lnTo>
                <a:lnTo>
                  <a:pt x="156535" y="67407"/>
                </a:lnTo>
                <a:lnTo>
                  <a:pt x="150695" y="63897"/>
                </a:lnTo>
                <a:close/>
              </a:path>
              <a:path extrusionOk="0" h="449579" w="702309">
                <a:moveTo>
                  <a:pt x="80982" y="0"/>
                </a:moveTo>
                <a:lnTo>
                  <a:pt x="0" y="26454"/>
                </a:lnTo>
                <a:lnTo>
                  <a:pt x="69752" y="75368"/>
                </a:lnTo>
                <a:lnTo>
                  <a:pt x="74353" y="44490"/>
                </a:lnTo>
                <a:lnTo>
                  <a:pt x="61611" y="42048"/>
                </a:lnTo>
                <a:lnTo>
                  <a:pt x="64001" y="29575"/>
                </a:lnTo>
                <a:lnTo>
                  <a:pt x="76575" y="29575"/>
                </a:lnTo>
                <a:lnTo>
                  <a:pt x="80982" y="0"/>
                </a:lnTo>
                <a:close/>
              </a:path>
              <a:path extrusionOk="0" h="449579" w="702309">
                <a:moveTo>
                  <a:pt x="126321" y="64064"/>
                </a:moveTo>
                <a:lnTo>
                  <a:pt x="126552" y="64203"/>
                </a:lnTo>
                <a:lnTo>
                  <a:pt x="126321" y="64064"/>
                </a:lnTo>
                <a:close/>
              </a:path>
              <a:path extrusionOk="0" h="449579" w="702309">
                <a:moveTo>
                  <a:pt x="126043" y="63897"/>
                </a:moveTo>
                <a:lnTo>
                  <a:pt x="126321" y="64064"/>
                </a:lnTo>
                <a:lnTo>
                  <a:pt x="126617" y="64203"/>
                </a:lnTo>
                <a:lnTo>
                  <a:pt x="126043" y="63897"/>
                </a:lnTo>
                <a:close/>
              </a:path>
              <a:path extrusionOk="0" h="449579" w="702309">
                <a:moveTo>
                  <a:pt x="133341" y="53465"/>
                </a:moveTo>
                <a:lnTo>
                  <a:pt x="103738" y="53465"/>
                </a:lnTo>
                <a:lnTo>
                  <a:pt x="104330" y="53708"/>
                </a:lnTo>
                <a:lnTo>
                  <a:pt x="126321" y="64064"/>
                </a:lnTo>
                <a:lnTo>
                  <a:pt x="126043" y="63897"/>
                </a:lnTo>
                <a:lnTo>
                  <a:pt x="150695" y="63897"/>
                </a:lnTo>
                <a:lnTo>
                  <a:pt x="133341" y="53465"/>
                </a:lnTo>
                <a:close/>
              </a:path>
              <a:path extrusionOk="0" h="449579" w="702309">
                <a:moveTo>
                  <a:pt x="104031" y="53603"/>
                </a:moveTo>
                <a:lnTo>
                  <a:pt x="104255" y="53708"/>
                </a:lnTo>
                <a:lnTo>
                  <a:pt x="104031" y="53603"/>
                </a:lnTo>
                <a:close/>
              </a:path>
              <a:path extrusionOk="0" h="449579" w="702309">
                <a:moveTo>
                  <a:pt x="103738" y="53465"/>
                </a:moveTo>
                <a:lnTo>
                  <a:pt x="104031" y="53603"/>
                </a:lnTo>
                <a:lnTo>
                  <a:pt x="104330" y="53708"/>
                </a:lnTo>
                <a:lnTo>
                  <a:pt x="103738" y="53465"/>
                </a:lnTo>
                <a:close/>
              </a:path>
              <a:path extrusionOk="0" h="449579" w="702309">
                <a:moveTo>
                  <a:pt x="82624" y="46076"/>
                </a:moveTo>
                <a:lnTo>
                  <a:pt x="104031" y="53603"/>
                </a:lnTo>
                <a:lnTo>
                  <a:pt x="103738" y="53465"/>
                </a:lnTo>
                <a:lnTo>
                  <a:pt x="133341" y="53465"/>
                </a:lnTo>
                <a:lnTo>
                  <a:pt x="132308" y="52844"/>
                </a:lnTo>
                <a:lnTo>
                  <a:pt x="118072" y="46164"/>
                </a:lnTo>
                <a:lnTo>
                  <a:pt x="83085" y="46164"/>
                </a:lnTo>
                <a:lnTo>
                  <a:pt x="82624" y="46076"/>
                </a:lnTo>
                <a:close/>
              </a:path>
              <a:path extrusionOk="0" h="449579" w="702309">
                <a:moveTo>
                  <a:pt x="82175" y="45918"/>
                </a:moveTo>
                <a:lnTo>
                  <a:pt x="82624" y="46076"/>
                </a:lnTo>
                <a:lnTo>
                  <a:pt x="83085" y="46164"/>
                </a:lnTo>
                <a:lnTo>
                  <a:pt x="82175" y="45918"/>
                </a:lnTo>
                <a:close/>
              </a:path>
              <a:path extrusionOk="0" h="449579" w="702309">
                <a:moveTo>
                  <a:pt x="117547" y="45918"/>
                </a:moveTo>
                <a:lnTo>
                  <a:pt x="82175" y="45918"/>
                </a:lnTo>
                <a:lnTo>
                  <a:pt x="83085" y="46164"/>
                </a:lnTo>
                <a:lnTo>
                  <a:pt x="118072" y="46164"/>
                </a:lnTo>
                <a:lnTo>
                  <a:pt x="117547" y="45918"/>
                </a:lnTo>
                <a:close/>
              </a:path>
              <a:path extrusionOk="0" h="449579" w="702309">
                <a:moveTo>
                  <a:pt x="76226" y="31918"/>
                </a:moveTo>
                <a:lnTo>
                  <a:pt x="74353" y="44490"/>
                </a:lnTo>
                <a:lnTo>
                  <a:pt x="82624" y="46076"/>
                </a:lnTo>
                <a:lnTo>
                  <a:pt x="82175" y="45918"/>
                </a:lnTo>
                <a:lnTo>
                  <a:pt x="117547" y="45918"/>
                </a:lnTo>
                <a:lnTo>
                  <a:pt x="108844" y="41833"/>
                </a:lnTo>
                <a:lnTo>
                  <a:pt x="85940" y="33780"/>
                </a:lnTo>
                <a:lnTo>
                  <a:pt x="76226" y="31918"/>
                </a:lnTo>
                <a:close/>
              </a:path>
              <a:path extrusionOk="0" h="449579" w="702309">
                <a:moveTo>
                  <a:pt x="64001" y="29575"/>
                </a:moveTo>
                <a:lnTo>
                  <a:pt x="61611" y="42048"/>
                </a:lnTo>
                <a:lnTo>
                  <a:pt x="74353" y="44490"/>
                </a:lnTo>
                <a:lnTo>
                  <a:pt x="76226" y="31918"/>
                </a:lnTo>
                <a:lnTo>
                  <a:pt x="64001" y="29575"/>
                </a:lnTo>
                <a:close/>
              </a:path>
              <a:path extrusionOk="0" h="449579" w="702309">
                <a:moveTo>
                  <a:pt x="76575" y="29575"/>
                </a:moveTo>
                <a:lnTo>
                  <a:pt x="64001" y="29575"/>
                </a:lnTo>
                <a:lnTo>
                  <a:pt x="76226" y="31918"/>
                </a:lnTo>
                <a:lnTo>
                  <a:pt x="76575" y="29575"/>
                </a:lnTo>
                <a:close/>
              </a:path>
            </a:pathLst>
          </a:custGeom>
          <a:solidFill>
            <a:srgbClr val="26262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1" name="Google Shape;4481;p156"/>
          <p:cNvSpPr/>
          <p:nvPr/>
        </p:nvSpPr>
        <p:spPr>
          <a:xfrm>
            <a:off x="7927302" y="3289950"/>
            <a:ext cx="1160145" cy="674370"/>
          </a:xfrm>
          <a:custGeom>
            <a:rect b="b" l="l" r="r" t="t"/>
            <a:pathLst>
              <a:path extrusionOk="0" h="674370" w="1160145">
                <a:moveTo>
                  <a:pt x="71875" y="598208"/>
                </a:moveTo>
                <a:lnTo>
                  <a:pt x="0" y="643947"/>
                </a:lnTo>
                <a:lnTo>
                  <a:pt x="79715" y="674004"/>
                </a:lnTo>
                <a:lnTo>
                  <a:pt x="76580" y="643699"/>
                </a:lnTo>
                <a:lnTo>
                  <a:pt x="64058" y="643699"/>
                </a:lnTo>
                <a:lnTo>
                  <a:pt x="62266" y="631126"/>
                </a:lnTo>
                <a:lnTo>
                  <a:pt x="75091" y="629297"/>
                </a:lnTo>
                <a:lnTo>
                  <a:pt x="71875" y="598208"/>
                </a:lnTo>
                <a:close/>
              </a:path>
              <a:path extrusionOk="0" h="674370" w="1160145">
                <a:moveTo>
                  <a:pt x="75091" y="629297"/>
                </a:moveTo>
                <a:lnTo>
                  <a:pt x="62266" y="631126"/>
                </a:lnTo>
                <a:lnTo>
                  <a:pt x="64058" y="643699"/>
                </a:lnTo>
                <a:lnTo>
                  <a:pt x="76398" y="641939"/>
                </a:lnTo>
                <a:lnTo>
                  <a:pt x="75091" y="629297"/>
                </a:lnTo>
                <a:close/>
              </a:path>
              <a:path extrusionOk="0" h="674370" w="1160145">
                <a:moveTo>
                  <a:pt x="76398" y="641939"/>
                </a:moveTo>
                <a:lnTo>
                  <a:pt x="64058" y="643699"/>
                </a:lnTo>
                <a:lnTo>
                  <a:pt x="76580" y="643699"/>
                </a:lnTo>
                <a:lnTo>
                  <a:pt x="76398" y="641939"/>
                </a:lnTo>
                <a:close/>
              </a:path>
              <a:path extrusionOk="0" h="674370" w="1160145">
                <a:moveTo>
                  <a:pt x="102447" y="625396"/>
                </a:moveTo>
                <a:lnTo>
                  <a:pt x="75091" y="629297"/>
                </a:lnTo>
                <a:lnTo>
                  <a:pt x="76398" y="641939"/>
                </a:lnTo>
                <a:lnTo>
                  <a:pt x="104795" y="637890"/>
                </a:lnTo>
                <a:lnTo>
                  <a:pt x="140987" y="629455"/>
                </a:lnTo>
                <a:lnTo>
                  <a:pt x="153267" y="625458"/>
                </a:lnTo>
                <a:lnTo>
                  <a:pt x="102182" y="625458"/>
                </a:lnTo>
                <a:lnTo>
                  <a:pt x="102447" y="625396"/>
                </a:lnTo>
                <a:close/>
              </a:path>
              <a:path extrusionOk="0" h="674370" w="1160145">
                <a:moveTo>
                  <a:pt x="153579" y="625356"/>
                </a:moveTo>
                <a:lnTo>
                  <a:pt x="102727" y="625356"/>
                </a:lnTo>
                <a:lnTo>
                  <a:pt x="102182" y="625458"/>
                </a:lnTo>
                <a:lnTo>
                  <a:pt x="153267" y="625458"/>
                </a:lnTo>
                <a:lnTo>
                  <a:pt x="153579" y="625356"/>
                </a:lnTo>
                <a:close/>
              </a:path>
              <a:path extrusionOk="0" h="674370" w="1160145">
                <a:moveTo>
                  <a:pt x="178656" y="617148"/>
                </a:moveTo>
                <a:lnTo>
                  <a:pt x="137839" y="617148"/>
                </a:lnTo>
                <a:lnTo>
                  <a:pt x="137316" y="617294"/>
                </a:lnTo>
                <a:lnTo>
                  <a:pt x="102447" y="625396"/>
                </a:lnTo>
                <a:lnTo>
                  <a:pt x="102727" y="625356"/>
                </a:lnTo>
                <a:lnTo>
                  <a:pt x="153579" y="625356"/>
                </a:lnTo>
                <a:lnTo>
                  <a:pt x="178073" y="617385"/>
                </a:lnTo>
                <a:lnTo>
                  <a:pt x="178656" y="617148"/>
                </a:lnTo>
                <a:close/>
              </a:path>
              <a:path extrusionOk="0" h="674370" w="1160145">
                <a:moveTo>
                  <a:pt x="137576" y="617210"/>
                </a:moveTo>
                <a:lnTo>
                  <a:pt x="137212" y="617294"/>
                </a:lnTo>
                <a:lnTo>
                  <a:pt x="137576" y="617210"/>
                </a:lnTo>
                <a:close/>
              </a:path>
              <a:path extrusionOk="0" h="674370" w="1160145">
                <a:moveTo>
                  <a:pt x="206386" y="605377"/>
                </a:moveTo>
                <a:lnTo>
                  <a:pt x="173929" y="605377"/>
                </a:lnTo>
                <a:lnTo>
                  <a:pt x="173509" y="605530"/>
                </a:lnTo>
                <a:lnTo>
                  <a:pt x="137576" y="617210"/>
                </a:lnTo>
                <a:lnTo>
                  <a:pt x="137839" y="617148"/>
                </a:lnTo>
                <a:lnTo>
                  <a:pt x="178656" y="617148"/>
                </a:lnTo>
                <a:lnTo>
                  <a:pt x="197163" y="609649"/>
                </a:lnTo>
                <a:lnTo>
                  <a:pt x="206386" y="605377"/>
                </a:lnTo>
                <a:close/>
              </a:path>
              <a:path extrusionOk="0" h="674370" w="1160145">
                <a:moveTo>
                  <a:pt x="173726" y="605443"/>
                </a:moveTo>
                <a:lnTo>
                  <a:pt x="173456" y="605530"/>
                </a:lnTo>
                <a:lnTo>
                  <a:pt x="173726" y="605443"/>
                </a:lnTo>
                <a:close/>
              </a:path>
              <a:path extrusionOk="0" h="674370" w="1160145">
                <a:moveTo>
                  <a:pt x="221756" y="597937"/>
                </a:moveTo>
                <a:lnTo>
                  <a:pt x="192251" y="597937"/>
                </a:lnTo>
                <a:lnTo>
                  <a:pt x="173726" y="605443"/>
                </a:lnTo>
                <a:lnTo>
                  <a:pt x="173929" y="605377"/>
                </a:lnTo>
                <a:lnTo>
                  <a:pt x="206386" y="605377"/>
                </a:lnTo>
                <a:lnTo>
                  <a:pt x="216514" y="600685"/>
                </a:lnTo>
                <a:lnTo>
                  <a:pt x="221756" y="597937"/>
                </a:lnTo>
                <a:close/>
              </a:path>
              <a:path extrusionOk="0" h="674370" w="1160145">
                <a:moveTo>
                  <a:pt x="238135" y="589227"/>
                </a:moveTo>
                <a:lnTo>
                  <a:pt x="211035" y="589227"/>
                </a:lnTo>
                <a:lnTo>
                  <a:pt x="192103" y="597997"/>
                </a:lnTo>
                <a:lnTo>
                  <a:pt x="192251" y="597937"/>
                </a:lnTo>
                <a:lnTo>
                  <a:pt x="221756" y="597937"/>
                </a:lnTo>
                <a:lnTo>
                  <a:pt x="236217" y="590355"/>
                </a:lnTo>
                <a:lnTo>
                  <a:pt x="238135" y="589227"/>
                </a:lnTo>
                <a:close/>
              </a:path>
              <a:path extrusionOk="0" h="674370" w="1160145">
                <a:moveTo>
                  <a:pt x="255226" y="579179"/>
                </a:moveTo>
                <a:lnTo>
                  <a:pt x="230183" y="579179"/>
                </a:lnTo>
                <a:lnTo>
                  <a:pt x="210883" y="589298"/>
                </a:lnTo>
                <a:lnTo>
                  <a:pt x="211035" y="589227"/>
                </a:lnTo>
                <a:lnTo>
                  <a:pt x="238135" y="589227"/>
                </a:lnTo>
                <a:lnTo>
                  <a:pt x="255226" y="579179"/>
                </a:lnTo>
                <a:close/>
              </a:path>
              <a:path extrusionOk="0" h="674370" w="1160145">
                <a:moveTo>
                  <a:pt x="272925" y="567678"/>
                </a:moveTo>
                <a:lnTo>
                  <a:pt x="249730" y="567678"/>
                </a:lnTo>
                <a:lnTo>
                  <a:pt x="230051" y="579249"/>
                </a:lnTo>
                <a:lnTo>
                  <a:pt x="230183" y="579179"/>
                </a:lnTo>
                <a:lnTo>
                  <a:pt x="255226" y="579179"/>
                </a:lnTo>
                <a:lnTo>
                  <a:pt x="256297" y="578549"/>
                </a:lnTo>
                <a:lnTo>
                  <a:pt x="272925" y="567678"/>
                </a:lnTo>
                <a:close/>
              </a:path>
              <a:path extrusionOk="0" h="674370" w="1160145">
                <a:moveTo>
                  <a:pt x="291405" y="554607"/>
                </a:moveTo>
                <a:lnTo>
                  <a:pt x="269708" y="554607"/>
                </a:lnTo>
                <a:lnTo>
                  <a:pt x="249593" y="567758"/>
                </a:lnTo>
                <a:lnTo>
                  <a:pt x="249730" y="567678"/>
                </a:lnTo>
                <a:lnTo>
                  <a:pt x="272925" y="567678"/>
                </a:lnTo>
                <a:lnTo>
                  <a:pt x="276781" y="565157"/>
                </a:lnTo>
                <a:lnTo>
                  <a:pt x="291405" y="554607"/>
                </a:lnTo>
                <a:close/>
              </a:path>
              <a:path extrusionOk="0" h="674370" w="1160145">
                <a:moveTo>
                  <a:pt x="309995" y="539851"/>
                </a:moveTo>
                <a:lnTo>
                  <a:pt x="290153" y="539851"/>
                </a:lnTo>
                <a:lnTo>
                  <a:pt x="289807" y="540118"/>
                </a:lnTo>
                <a:lnTo>
                  <a:pt x="269589" y="554685"/>
                </a:lnTo>
                <a:lnTo>
                  <a:pt x="291405" y="554607"/>
                </a:lnTo>
                <a:lnTo>
                  <a:pt x="297759" y="550024"/>
                </a:lnTo>
                <a:lnTo>
                  <a:pt x="309995" y="539851"/>
                </a:lnTo>
                <a:close/>
              </a:path>
              <a:path extrusionOk="0" h="674370" w="1160145">
                <a:moveTo>
                  <a:pt x="289966" y="539985"/>
                </a:moveTo>
                <a:lnTo>
                  <a:pt x="289783" y="540118"/>
                </a:lnTo>
                <a:lnTo>
                  <a:pt x="289966" y="539985"/>
                </a:lnTo>
                <a:close/>
              </a:path>
              <a:path extrusionOk="0" h="674370" w="1160145">
                <a:moveTo>
                  <a:pt x="329072" y="522646"/>
                </a:moveTo>
                <a:lnTo>
                  <a:pt x="310824" y="522646"/>
                </a:lnTo>
                <a:lnTo>
                  <a:pt x="310471" y="522964"/>
                </a:lnTo>
                <a:lnTo>
                  <a:pt x="289966" y="539985"/>
                </a:lnTo>
                <a:lnTo>
                  <a:pt x="290153" y="539851"/>
                </a:lnTo>
                <a:lnTo>
                  <a:pt x="309995" y="539851"/>
                </a:lnTo>
                <a:lnTo>
                  <a:pt x="319126" y="532260"/>
                </a:lnTo>
                <a:lnTo>
                  <a:pt x="329072" y="522646"/>
                </a:lnTo>
                <a:close/>
              </a:path>
              <a:path extrusionOk="0" h="674370" w="1160145">
                <a:moveTo>
                  <a:pt x="310649" y="522792"/>
                </a:moveTo>
                <a:lnTo>
                  <a:pt x="310442" y="522964"/>
                </a:lnTo>
                <a:lnTo>
                  <a:pt x="310649" y="522792"/>
                </a:lnTo>
                <a:close/>
              </a:path>
              <a:path extrusionOk="0" h="674370" w="1160145">
                <a:moveTo>
                  <a:pt x="349012" y="502441"/>
                </a:moveTo>
                <a:lnTo>
                  <a:pt x="331703" y="502441"/>
                </a:lnTo>
                <a:lnTo>
                  <a:pt x="310649" y="522792"/>
                </a:lnTo>
                <a:lnTo>
                  <a:pt x="310824" y="522646"/>
                </a:lnTo>
                <a:lnTo>
                  <a:pt x="329072" y="522646"/>
                </a:lnTo>
                <a:lnTo>
                  <a:pt x="340654" y="511451"/>
                </a:lnTo>
                <a:lnTo>
                  <a:pt x="349012" y="502441"/>
                </a:lnTo>
                <a:close/>
              </a:path>
              <a:path extrusionOk="0" h="674370" w="1160145">
                <a:moveTo>
                  <a:pt x="369656" y="479539"/>
                </a:moveTo>
                <a:lnTo>
                  <a:pt x="352933" y="479539"/>
                </a:lnTo>
                <a:lnTo>
                  <a:pt x="331567" y="502572"/>
                </a:lnTo>
                <a:lnTo>
                  <a:pt x="331703" y="502441"/>
                </a:lnTo>
                <a:lnTo>
                  <a:pt x="349012" y="502441"/>
                </a:lnTo>
                <a:lnTo>
                  <a:pt x="362328" y="488085"/>
                </a:lnTo>
                <a:lnTo>
                  <a:pt x="369656" y="479539"/>
                </a:lnTo>
                <a:close/>
              </a:path>
              <a:path extrusionOk="0" h="674370" w="1160145">
                <a:moveTo>
                  <a:pt x="390859" y="454378"/>
                </a:moveTo>
                <a:lnTo>
                  <a:pt x="374502" y="454378"/>
                </a:lnTo>
                <a:lnTo>
                  <a:pt x="352852" y="479626"/>
                </a:lnTo>
                <a:lnTo>
                  <a:pt x="369656" y="479539"/>
                </a:lnTo>
                <a:lnTo>
                  <a:pt x="384199" y="462579"/>
                </a:lnTo>
                <a:lnTo>
                  <a:pt x="390859" y="454378"/>
                </a:lnTo>
                <a:close/>
              </a:path>
              <a:path extrusionOk="0" h="674370" w="1160145">
                <a:moveTo>
                  <a:pt x="412558" y="427389"/>
                </a:moveTo>
                <a:lnTo>
                  <a:pt x="396416" y="427389"/>
                </a:lnTo>
                <a:lnTo>
                  <a:pt x="374450" y="454438"/>
                </a:lnTo>
                <a:lnTo>
                  <a:pt x="390859" y="454378"/>
                </a:lnTo>
                <a:lnTo>
                  <a:pt x="406308" y="435354"/>
                </a:lnTo>
                <a:lnTo>
                  <a:pt x="412558" y="427389"/>
                </a:lnTo>
                <a:close/>
              </a:path>
              <a:path extrusionOk="0" h="674370" w="1160145">
                <a:moveTo>
                  <a:pt x="434718" y="399009"/>
                </a:moveTo>
                <a:lnTo>
                  <a:pt x="418682" y="399009"/>
                </a:lnTo>
                <a:lnTo>
                  <a:pt x="396370" y="427445"/>
                </a:lnTo>
                <a:lnTo>
                  <a:pt x="412558" y="427389"/>
                </a:lnTo>
                <a:lnTo>
                  <a:pt x="428689" y="406827"/>
                </a:lnTo>
                <a:lnTo>
                  <a:pt x="434718" y="399009"/>
                </a:lnTo>
                <a:close/>
              </a:path>
              <a:path extrusionOk="0" h="674370" w="1160145">
                <a:moveTo>
                  <a:pt x="1158363" y="0"/>
                </a:moveTo>
                <a:lnTo>
                  <a:pt x="1093584" y="8041"/>
                </a:lnTo>
                <a:lnTo>
                  <a:pt x="1029058" y="16898"/>
                </a:lnTo>
                <a:lnTo>
                  <a:pt x="965117" y="27385"/>
                </a:lnTo>
                <a:lnTo>
                  <a:pt x="902097" y="40312"/>
                </a:lnTo>
                <a:lnTo>
                  <a:pt x="840389" y="56483"/>
                </a:lnTo>
                <a:lnTo>
                  <a:pt x="780169" y="76766"/>
                </a:lnTo>
                <a:lnTo>
                  <a:pt x="721937" y="101940"/>
                </a:lnTo>
                <a:lnTo>
                  <a:pt x="665952" y="132867"/>
                </a:lnTo>
                <a:lnTo>
                  <a:pt x="612230" y="173235"/>
                </a:lnTo>
                <a:lnTo>
                  <a:pt x="560898" y="223479"/>
                </a:lnTo>
                <a:lnTo>
                  <a:pt x="511679" y="280145"/>
                </a:lnTo>
                <a:lnTo>
                  <a:pt x="464370" y="339764"/>
                </a:lnTo>
                <a:lnTo>
                  <a:pt x="418649" y="399051"/>
                </a:lnTo>
                <a:lnTo>
                  <a:pt x="434718" y="399009"/>
                </a:lnTo>
                <a:lnTo>
                  <a:pt x="474346" y="347623"/>
                </a:lnTo>
                <a:lnTo>
                  <a:pt x="521456" y="288256"/>
                </a:lnTo>
                <a:lnTo>
                  <a:pt x="545574" y="259618"/>
                </a:lnTo>
                <a:lnTo>
                  <a:pt x="570104" y="232234"/>
                </a:lnTo>
                <a:lnTo>
                  <a:pt x="595053" y="206537"/>
                </a:lnTo>
                <a:lnTo>
                  <a:pt x="620431" y="182949"/>
                </a:lnTo>
                <a:lnTo>
                  <a:pt x="620722" y="182679"/>
                </a:lnTo>
                <a:lnTo>
                  <a:pt x="646243" y="161895"/>
                </a:lnTo>
                <a:lnTo>
                  <a:pt x="646620" y="161588"/>
                </a:lnTo>
                <a:lnTo>
                  <a:pt x="672604" y="143706"/>
                </a:lnTo>
                <a:lnTo>
                  <a:pt x="672967" y="143456"/>
                </a:lnTo>
                <a:lnTo>
                  <a:pt x="699675" y="127817"/>
                </a:lnTo>
                <a:lnTo>
                  <a:pt x="727392" y="113417"/>
                </a:lnTo>
                <a:lnTo>
                  <a:pt x="755711" y="100403"/>
                </a:lnTo>
                <a:lnTo>
                  <a:pt x="784823" y="88585"/>
                </a:lnTo>
                <a:lnTo>
                  <a:pt x="813988" y="78145"/>
                </a:lnTo>
                <a:lnTo>
                  <a:pt x="843786" y="68728"/>
                </a:lnTo>
                <a:lnTo>
                  <a:pt x="904850" y="52718"/>
                </a:lnTo>
                <a:lnTo>
                  <a:pt x="967322" y="39897"/>
                </a:lnTo>
                <a:lnTo>
                  <a:pt x="1030876" y="29470"/>
                </a:lnTo>
                <a:lnTo>
                  <a:pt x="1095196" y="20638"/>
                </a:lnTo>
                <a:lnTo>
                  <a:pt x="1159926" y="12603"/>
                </a:lnTo>
                <a:lnTo>
                  <a:pt x="1158363" y="0"/>
                </a:lnTo>
                <a:close/>
              </a:path>
              <a:path extrusionOk="0" h="674370" w="1160145">
                <a:moveTo>
                  <a:pt x="620744" y="182679"/>
                </a:moveTo>
                <a:lnTo>
                  <a:pt x="620565" y="182825"/>
                </a:lnTo>
                <a:lnTo>
                  <a:pt x="620744" y="182679"/>
                </a:lnTo>
                <a:close/>
              </a:path>
              <a:path extrusionOk="0" h="674370" w="1160145">
                <a:moveTo>
                  <a:pt x="646417" y="161753"/>
                </a:moveTo>
                <a:lnTo>
                  <a:pt x="646211" y="161895"/>
                </a:lnTo>
                <a:lnTo>
                  <a:pt x="646417" y="161753"/>
                </a:lnTo>
                <a:close/>
              </a:path>
              <a:path extrusionOk="0" h="674370" w="1160145">
                <a:moveTo>
                  <a:pt x="646657" y="161588"/>
                </a:moveTo>
                <a:lnTo>
                  <a:pt x="646417" y="161753"/>
                </a:lnTo>
                <a:lnTo>
                  <a:pt x="646657" y="161588"/>
                </a:lnTo>
                <a:close/>
              </a:path>
              <a:path extrusionOk="0" h="674370" w="1160145">
                <a:moveTo>
                  <a:pt x="672765" y="143596"/>
                </a:moveTo>
                <a:lnTo>
                  <a:pt x="672576" y="143706"/>
                </a:lnTo>
                <a:lnTo>
                  <a:pt x="672765" y="143596"/>
                </a:lnTo>
                <a:close/>
              </a:path>
              <a:path extrusionOk="0" h="674370" w="1160145">
                <a:moveTo>
                  <a:pt x="673003" y="143456"/>
                </a:moveTo>
                <a:lnTo>
                  <a:pt x="672765" y="143596"/>
                </a:lnTo>
                <a:lnTo>
                  <a:pt x="673003" y="143456"/>
                </a:lnTo>
                <a:close/>
              </a:path>
            </a:pathLst>
          </a:custGeom>
          <a:solidFill>
            <a:srgbClr val="26262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2" name="Google Shape;4482;p156"/>
          <p:cNvSpPr txBox="1"/>
          <p:nvPr/>
        </p:nvSpPr>
        <p:spPr>
          <a:xfrm>
            <a:off x="4093924" y="5945123"/>
            <a:ext cx="366395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404040"/>
                </a:solidFill>
                <a:latin typeface="Calibri"/>
                <a:ea typeface="Calibri"/>
                <a:cs typeface="Calibri"/>
                <a:sym typeface="Calibri"/>
              </a:rPr>
              <a:t>Centralized, user-facing dashboard</a:t>
            </a:r>
            <a:endParaRPr sz="2000">
              <a:solidFill>
                <a:schemeClr val="dk1"/>
              </a:solidFill>
              <a:latin typeface="Calibri"/>
              <a:ea typeface="Calibri"/>
              <a:cs typeface="Calibri"/>
              <a:sym typeface="Calibri"/>
            </a:endParaRPr>
          </a:p>
        </p:txBody>
      </p:sp>
      <p:sp>
        <p:nvSpPr>
          <p:cNvPr id="4483" name="Google Shape;4483;p156"/>
          <p:cNvSpPr/>
          <p:nvPr/>
        </p:nvSpPr>
        <p:spPr>
          <a:xfrm>
            <a:off x="4010448" y="5654938"/>
            <a:ext cx="3831590" cy="173990"/>
          </a:xfrm>
          <a:custGeom>
            <a:rect b="b" l="l" r="r" t="t"/>
            <a:pathLst>
              <a:path extrusionOk="0" h="173989" w="3831590">
                <a:moveTo>
                  <a:pt x="3831285" y="0"/>
                </a:moveTo>
                <a:lnTo>
                  <a:pt x="3825915" y="33854"/>
                </a:lnTo>
                <a:lnTo>
                  <a:pt x="3811270" y="61501"/>
                </a:lnTo>
                <a:lnTo>
                  <a:pt x="3789549" y="80140"/>
                </a:lnTo>
                <a:lnTo>
                  <a:pt x="3762951" y="86975"/>
                </a:lnTo>
                <a:lnTo>
                  <a:pt x="1981793" y="86975"/>
                </a:lnTo>
                <a:lnTo>
                  <a:pt x="1955194" y="93810"/>
                </a:lnTo>
                <a:lnTo>
                  <a:pt x="1933474" y="112450"/>
                </a:lnTo>
                <a:lnTo>
                  <a:pt x="1918830" y="140096"/>
                </a:lnTo>
                <a:lnTo>
                  <a:pt x="1913460" y="173951"/>
                </a:lnTo>
                <a:lnTo>
                  <a:pt x="1908089" y="140096"/>
                </a:lnTo>
                <a:lnTo>
                  <a:pt x="1893445" y="112450"/>
                </a:lnTo>
                <a:lnTo>
                  <a:pt x="1871724" y="93810"/>
                </a:lnTo>
                <a:lnTo>
                  <a:pt x="1845126" y="86975"/>
                </a:lnTo>
                <a:lnTo>
                  <a:pt x="68334" y="86975"/>
                </a:lnTo>
                <a:lnTo>
                  <a:pt x="41735" y="80140"/>
                </a:lnTo>
                <a:lnTo>
                  <a:pt x="20014" y="61501"/>
                </a:lnTo>
                <a:lnTo>
                  <a:pt x="5370" y="33854"/>
                </a:lnTo>
                <a:lnTo>
                  <a:pt x="0" y="0"/>
                </a:lnTo>
              </a:path>
            </a:pathLst>
          </a:custGeom>
          <a:noFill/>
          <a:ln cap="flat" cmpd="sng" w="12700">
            <a:solidFill>
              <a:srgbClr val="403F4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4" name="Google Shape;4484;p156"/>
          <p:cNvSpPr txBox="1"/>
          <p:nvPr>
            <p:ph type="title"/>
          </p:nvPr>
        </p:nvSpPr>
        <p:spPr>
          <a:xfrm>
            <a:off x="3999325" y="242315"/>
            <a:ext cx="4192904"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ANALYTICS DASHBOARDS</a:t>
            </a:r>
            <a:endParaRPr/>
          </a:p>
        </p:txBody>
      </p:sp>
      <p:pic>
        <p:nvPicPr>
          <p:cNvPr id="4485" name="Google Shape;4485;p156"/>
          <p:cNvPicPr preferRelativeResize="0"/>
          <p:nvPr/>
        </p:nvPicPr>
        <p:blipFill rotWithShape="1">
          <a:blip r:embed="rId9">
            <a:alphaModFix/>
          </a:blip>
          <a:srcRect b="0" l="0" r="0" t="0"/>
          <a:stretch/>
        </p:blipFill>
        <p:spPr>
          <a:xfrm>
            <a:off x="0" y="806332"/>
            <a:ext cx="12192000" cy="45720"/>
          </a:xfrm>
          <a:prstGeom prst="rect">
            <a:avLst/>
          </a:prstGeom>
          <a:noFill/>
          <a:ln>
            <a:noFill/>
          </a:ln>
        </p:spPr>
      </p:pic>
      <p:grpSp>
        <p:nvGrpSpPr>
          <p:cNvPr id="4486" name="Google Shape;4486;p156"/>
          <p:cNvGrpSpPr/>
          <p:nvPr/>
        </p:nvGrpSpPr>
        <p:grpSpPr>
          <a:xfrm>
            <a:off x="11458577" y="168692"/>
            <a:ext cx="548640" cy="548640"/>
            <a:chOff x="11458577" y="168692"/>
            <a:chExt cx="548640" cy="548640"/>
          </a:xfrm>
        </p:grpSpPr>
        <p:sp>
          <p:nvSpPr>
            <p:cNvPr id="4487" name="Google Shape;4487;p156"/>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488" name="Google Shape;4488;p156"/>
            <p:cNvPicPr preferRelativeResize="0"/>
            <p:nvPr/>
          </p:nvPicPr>
          <p:blipFill rotWithShape="1">
            <a:blip r:embed="rId10">
              <a:alphaModFix/>
            </a:blip>
            <a:srcRect b="0" l="0" r="0" t="0"/>
            <a:stretch/>
          </p:blipFill>
          <p:spPr>
            <a:xfrm>
              <a:off x="11579351" y="289560"/>
              <a:ext cx="307848" cy="307847"/>
            </a:xfrm>
            <a:prstGeom prst="rect">
              <a:avLst/>
            </a:prstGeom>
            <a:noFill/>
            <a:ln>
              <a:noFill/>
            </a:ln>
          </p:spPr>
        </p:pic>
      </p:gr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2" name="Shape 4492"/>
        <p:cNvGrpSpPr/>
        <p:nvPr/>
      </p:nvGrpSpPr>
      <p:grpSpPr>
        <a:xfrm>
          <a:off x="0" y="0"/>
          <a:ext cx="0" cy="0"/>
          <a:chOff x="0" y="0"/>
          <a:chExt cx="0" cy="0"/>
        </a:xfrm>
      </p:grpSpPr>
      <p:sp>
        <p:nvSpPr>
          <p:cNvPr id="4493" name="Google Shape;4493;p157"/>
          <p:cNvSpPr/>
          <p:nvPr/>
        </p:nvSpPr>
        <p:spPr>
          <a:xfrm>
            <a:off x="988099" y="1473164"/>
            <a:ext cx="3930650" cy="386715"/>
          </a:xfrm>
          <a:custGeom>
            <a:rect b="b" l="l" r="r" t="t"/>
            <a:pathLst>
              <a:path extrusionOk="0" h="386714" w="3930650">
                <a:moveTo>
                  <a:pt x="3736992" y="0"/>
                </a:moveTo>
                <a:lnTo>
                  <a:pt x="0" y="0"/>
                </a:lnTo>
                <a:lnTo>
                  <a:pt x="0" y="386267"/>
                </a:lnTo>
                <a:lnTo>
                  <a:pt x="3736992" y="386267"/>
                </a:lnTo>
                <a:lnTo>
                  <a:pt x="3930124" y="193133"/>
                </a:lnTo>
                <a:lnTo>
                  <a:pt x="3736992" y="0"/>
                </a:lnTo>
                <a:close/>
              </a:path>
            </a:pathLst>
          </a:custGeom>
          <a:solidFill>
            <a:srgbClr val="E7E6E6">
              <a:alpha val="4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4" name="Google Shape;4494;p157"/>
          <p:cNvSpPr txBox="1"/>
          <p:nvPr/>
        </p:nvSpPr>
        <p:spPr>
          <a:xfrm>
            <a:off x="1529307" y="1473708"/>
            <a:ext cx="198437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404040"/>
                </a:solidFill>
                <a:latin typeface="Calibri"/>
                <a:ea typeface="Calibri"/>
                <a:cs typeface="Calibri"/>
                <a:sym typeface="Calibri"/>
              </a:rPr>
              <a:t>Define the purpose</a:t>
            </a:r>
            <a:endParaRPr sz="2000">
              <a:solidFill>
                <a:schemeClr val="dk1"/>
              </a:solidFill>
              <a:latin typeface="Calibri"/>
              <a:ea typeface="Calibri"/>
              <a:cs typeface="Calibri"/>
              <a:sym typeface="Calibri"/>
            </a:endParaRPr>
          </a:p>
        </p:txBody>
      </p:sp>
      <p:grpSp>
        <p:nvGrpSpPr>
          <p:cNvPr id="4495" name="Google Shape;4495;p157"/>
          <p:cNvGrpSpPr/>
          <p:nvPr/>
        </p:nvGrpSpPr>
        <p:grpSpPr>
          <a:xfrm>
            <a:off x="755904" y="1377696"/>
            <a:ext cx="4165866" cy="4744605"/>
            <a:chOff x="755904" y="1377696"/>
            <a:chExt cx="4165866" cy="4744605"/>
          </a:xfrm>
        </p:grpSpPr>
        <p:sp>
          <p:nvSpPr>
            <p:cNvPr id="4496" name="Google Shape;4496;p157"/>
            <p:cNvSpPr/>
            <p:nvPr/>
          </p:nvSpPr>
          <p:spPr>
            <a:xfrm>
              <a:off x="1032044" y="1790764"/>
              <a:ext cx="0" cy="4136390"/>
            </a:xfrm>
            <a:custGeom>
              <a:rect b="b" l="l" r="r" t="t"/>
              <a:pathLst>
                <a:path extrusionOk="0" h="4136390" w="120000">
                  <a:moveTo>
                    <a:pt x="0" y="0"/>
                  </a:moveTo>
                  <a:lnTo>
                    <a:pt x="0" y="4136243"/>
                  </a:lnTo>
                </a:path>
              </a:pathLst>
            </a:custGeom>
            <a:noFill/>
            <a:ln cap="flat" cmpd="sng" w="12700">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7" name="Google Shape;4497;p157"/>
            <p:cNvSpPr/>
            <p:nvPr/>
          </p:nvSpPr>
          <p:spPr>
            <a:xfrm>
              <a:off x="991120" y="2325636"/>
              <a:ext cx="3930650" cy="3796665"/>
            </a:xfrm>
            <a:custGeom>
              <a:rect b="b" l="l" r="r" t="t"/>
              <a:pathLst>
                <a:path extrusionOk="0" h="3796665" w="3930650">
                  <a:moveTo>
                    <a:pt x="3930129" y="3603002"/>
                  </a:moveTo>
                  <a:lnTo>
                    <a:pt x="3736987" y="3409873"/>
                  </a:lnTo>
                  <a:lnTo>
                    <a:pt x="0" y="3409873"/>
                  </a:lnTo>
                  <a:lnTo>
                    <a:pt x="0" y="3796144"/>
                  </a:lnTo>
                  <a:lnTo>
                    <a:pt x="3736987" y="3796144"/>
                  </a:lnTo>
                  <a:lnTo>
                    <a:pt x="3930129" y="3603002"/>
                  </a:lnTo>
                  <a:close/>
                </a:path>
                <a:path extrusionOk="0" h="3796665" w="3930650">
                  <a:moveTo>
                    <a:pt x="3930129" y="2750540"/>
                  </a:moveTo>
                  <a:lnTo>
                    <a:pt x="3736987" y="2557399"/>
                  </a:lnTo>
                  <a:lnTo>
                    <a:pt x="0" y="2557399"/>
                  </a:lnTo>
                  <a:lnTo>
                    <a:pt x="0" y="2943669"/>
                  </a:lnTo>
                  <a:lnTo>
                    <a:pt x="3736987" y="2943669"/>
                  </a:lnTo>
                  <a:lnTo>
                    <a:pt x="3930129" y="2750540"/>
                  </a:lnTo>
                  <a:close/>
                </a:path>
                <a:path extrusionOk="0" h="3796665" w="3930650">
                  <a:moveTo>
                    <a:pt x="3930129" y="1898065"/>
                  </a:moveTo>
                  <a:lnTo>
                    <a:pt x="3736987" y="1704936"/>
                  </a:lnTo>
                  <a:lnTo>
                    <a:pt x="0" y="1704936"/>
                  </a:lnTo>
                  <a:lnTo>
                    <a:pt x="0" y="2091207"/>
                  </a:lnTo>
                  <a:lnTo>
                    <a:pt x="3736987" y="2091207"/>
                  </a:lnTo>
                  <a:lnTo>
                    <a:pt x="3930129" y="1898065"/>
                  </a:lnTo>
                  <a:close/>
                </a:path>
                <a:path extrusionOk="0" h="3796665" w="3930650">
                  <a:moveTo>
                    <a:pt x="3930129" y="1045603"/>
                  </a:moveTo>
                  <a:lnTo>
                    <a:pt x="3736987" y="852474"/>
                  </a:lnTo>
                  <a:lnTo>
                    <a:pt x="0" y="852474"/>
                  </a:lnTo>
                  <a:lnTo>
                    <a:pt x="0" y="1238732"/>
                  </a:lnTo>
                  <a:lnTo>
                    <a:pt x="3736987" y="1238732"/>
                  </a:lnTo>
                  <a:lnTo>
                    <a:pt x="3930129" y="1045603"/>
                  </a:lnTo>
                  <a:close/>
                </a:path>
                <a:path extrusionOk="0" h="3796665" w="3930650">
                  <a:moveTo>
                    <a:pt x="3930129" y="193128"/>
                  </a:moveTo>
                  <a:lnTo>
                    <a:pt x="3736987" y="0"/>
                  </a:lnTo>
                  <a:lnTo>
                    <a:pt x="0" y="0"/>
                  </a:lnTo>
                  <a:lnTo>
                    <a:pt x="0" y="386270"/>
                  </a:lnTo>
                  <a:lnTo>
                    <a:pt x="3736987" y="386270"/>
                  </a:lnTo>
                  <a:lnTo>
                    <a:pt x="3930129" y="193128"/>
                  </a:lnTo>
                  <a:close/>
                </a:path>
              </a:pathLst>
            </a:custGeom>
            <a:solidFill>
              <a:srgbClr val="E7E6E6">
                <a:alpha val="4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498" name="Google Shape;4498;p157"/>
            <p:cNvPicPr preferRelativeResize="0"/>
            <p:nvPr/>
          </p:nvPicPr>
          <p:blipFill rotWithShape="1">
            <a:blip r:embed="rId3">
              <a:alphaModFix/>
            </a:blip>
            <a:srcRect b="0" l="0" r="0" t="0"/>
            <a:stretch/>
          </p:blipFill>
          <p:spPr>
            <a:xfrm>
              <a:off x="755904" y="1377696"/>
              <a:ext cx="569976" cy="569976"/>
            </a:xfrm>
            <a:prstGeom prst="rect">
              <a:avLst/>
            </a:prstGeom>
            <a:noFill/>
            <a:ln>
              <a:noFill/>
            </a:ln>
          </p:spPr>
        </p:pic>
      </p:grpSp>
      <p:sp>
        <p:nvSpPr>
          <p:cNvPr id="4499" name="Google Shape;4499;p157"/>
          <p:cNvSpPr txBox="1"/>
          <p:nvPr/>
        </p:nvSpPr>
        <p:spPr>
          <a:xfrm>
            <a:off x="938736" y="1411731"/>
            <a:ext cx="20574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262626"/>
                </a:solidFill>
                <a:latin typeface="Calibri"/>
                <a:ea typeface="Calibri"/>
                <a:cs typeface="Calibri"/>
                <a:sym typeface="Calibri"/>
              </a:rPr>
              <a:t>1</a:t>
            </a:r>
            <a:endParaRPr sz="2800">
              <a:solidFill>
                <a:schemeClr val="dk1"/>
              </a:solidFill>
              <a:latin typeface="Calibri"/>
              <a:ea typeface="Calibri"/>
              <a:cs typeface="Calibri"/>
              <a:sym typeface="Calibri"/>
            </a:endParaRPr>
          </a:p>
        </p:txBody>
      </p:sp>
      <p:sp>
        <p:nvSpPr>
          <p:cNvPr id="4500" name="Google Shape;4500;p157"/>
          <p:cNvSpPr txBox="1"/>
          <p:nvPr/>
        </p:nvSpPr>
        <p:spPr>
          <a:xfrm>
            <a:off x="1532332" y="2321052"/>
            <a:ext cx="252857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404040"/>
                </a:solidFill>
                <a:latin typeface="Calibri"/>
                <a:ea typeface="Calibri"/>
                <a:cs typeface="Calibri"/>
                <a:sym typeface="Calibri"/>
              </a:rPr>
              <a:t>Choose the right metrics</a:t>
            </a:r>
            <a:endParaRPr sz="2000">
              <a:solidFill>
                <a:schemeClr val="dk1"/>
              </a:solidFill>
              <a:latin typeface="Calibri"/>
              <a:ea typeface="Calibri"/>
              <a:cs typeface="Calibri"/>
              <a:sym typeface="Calibri"/>
            </a:endParaRPr>
          </a:p>
        </p:txBody>
      </p:sp>
      <p:sp>
        <p:nvSpPr>
          <p:cNvPr id="4501" name="Google Shape;4501;p157"/>
          <p:cNvSpPr txBox="1"/>
          <p:nvPr/>
        </p:nvSpPr>
        <p:spPr>
          <a:xfrm>
            <a:off x="1532332" y="3174491"/>
            <a:ext cx="279717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404040"/>
                </a:solidFill>
                <a:latin typeface="Calibri"/>
                <a:ea typeface="Calibri"/>
                <a:cs typeface="Calibri"/>
                <a:sym typeface="Calibri"/>
              </a:rPr>
              <a:t>Present the data effectively</a:t>
            </a:r>
            <a:endParaRPr sz="2000">
              <a:solidFill>
                <a:schemeClr val="dk1"/>
              </a:solidFill>
              <a:latin typeface="Calibri"/>
              <a:ea typeface="Calibri"/>
              <a:cs typeface="Calibri"/>
              <a:sym typeface="Calibri"/>
            </a:endParaRPr>
          </a:p>
        </p:txBody>
      </p:sp>
      <p:sp>
        <p:nvSpPr>
          <p:cNvPr id="4502" name="Google Shape;4502;p157"/>
          <p:cNvSpPr txBox="1"/>
          <p:nvPr/>
        </p:nvSpPr>
        <p:spPr>
          <a:xfrm>
            <a:off x="1532332" y="4024884"/>
            <a:ext cx="25273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404040"/>
                </a:solidFill>
                <a:latin typeface="Calibri"/>
                <a:ea typeface="Calibri"/>
                <a:cs typeface="Calibri"/>
                <a:sym typeface="Calibri"/>
              </a:rPr>
              <a:t>Eliminate clutter &amp; noise</a:t>
            </a:r>
            <a:endParaRPr sz="2000">
              <a:solidFill>
                <a:schemeClr val="dk1"/>
              </a:solidFill>
              <a:latin typeface="Calibri"/>
              <a:ea typeface="Calibri"/>
              <a:cs typeface="Calibri"/>
              <a:sym typeface="Calibri"/>
            </a:endParaRPr>
          </a:p>
        </p:txBody>
      </p:sp>
      <p:sp>
        <p:nvSpPr>
          <p:cNvPr id="4503" name="Google Shape;4503;p157"/>
          <p:cNvSpPr txBox="1"/>
          <p:nvPr/>
        </p:nvSpPr>
        <p:spPr>
          <a:xfrm>
            <a:off x="1532332" y="4878323"/>
            <a:ext cx="295719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404040"/>
                </a:solidFill>
                <a:latin typeface="Calibri"/>
                <a:ea typeface="Calibri"/>
                <a:cs typeface="Calibri"/>
                <a:sym typeface="Calibri"/>
              </a:rPr>
              <a:t>Use layout to focus attention</a:t>
            </a:r>
            <a:endParaRPr sz="2000">
              <a:solidFill>
                <a:schemeClr val="dk1"/>
              </a:solidFill>
              <a:latin typeface="Calibri"/>
              <a:ea typeface="Calibri"/>
              <a:cs typeface="Calibri"/>
              <a:sym typeface="Calibri"/>
            </a:endParaRPr>
          </a:p>
        </p:txBody>
      </p:sp>
      <p:sp>
        <p:nvSpPr>
          <p:cNvPr id="4504" name="Google Shape;4504;p157"/>
          <p:cNvSpPr txBox="1"/>
          <p:nvPr/>
        </p:nvSpPr>
        <p:spPr>
          <a:xfrm>
            <a:off x="1532332" y="5731764"/>
            <a:ext cx="1656714"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404040"/>
                </a:solidFill>
                <a:latin typeface="Calibri"/>
                <a:ea typeface="Calibri"/>
                <a:cs typeface="Calibri"/>
                <a:sym typeface="Calibri"/>
              </a:rPr>
              <a:t>Tell a clear story</a:t>
            </a:r>
            <a:endParaRPr sz="2000">
              <a:solidFill>
                <a:schemeClr val="dk1"/>
              </a:solidFill>
              <a:latin typeface="Calibri"/>
              <a:ea typeface="Calibri"/>
              <a:cs typeface="Calibri"/>
              <a:sym typeface="Calibri"/>
            </a:endParaRPr>
          </a:p>
        </p:txBody>
      </p:sp>
      <p:pic>
        <p:nvPicPr>
          <p:cNvPr id="4505" name="Google Shape;4505;p157"/>
          <p:cNvPicPr preferRelativeResize="0"/>
          <p:nvPr/>
        </p:nvPicPr>
        <p:blipFill rotWithShape="1">
          <a:blip r:embed="rId4">
            <a:alphaModFix/>
          </a:blip>
          <a:srcRect b="0" l="0" r="0" t="0"/>
          <a:stretch/>
        </p:blipFill>
        <p:spPr>
          <a:xfrm>
            <a:off x="755904" y="5638800"/>
            <a:ext cx="569976" cy="566928"/>
          </a:xfrm>
          <a:prstGeom prst="rect">
            <a:avLst/>
          </a:prstGeom>
          <a:noFill/>
          <a:ln>
            <a:noFill/>
          </a:ln>
        </p:spPr>
      </p:pic>
      <p:sp>
        <p:nvSpPr>
          <p:cNvPr id="4506" name="Google Shape;4506;p157"/>
          <p:cNvSpPr txBox="1"/>
          <p:nvPr/>
        </p:nvSpPr>
        <p:spPr>
          <a:xfrm>
            <a:off x="938736" y="5669788"/>
            <a:ext cx="20574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262626"/>
                </a:solidFill>
                <a:latin typeface="Calibri"/>
                <a:ea typeface="Calibri"/>
                <a:cs typeface="Calibri"/>
                <a:sym typeface="Calibri"/>
              </a:rPr>
              <a:t>6</a:t>
            </a:r>
            <a:endParaRPr sz="2800">
              <a:solidFill>
                <a:schemeClr val="dk1"/>
              </a:solidFill>
              <a:latin typeface="Calibri"/>
              <a:ea typeface="Calibri"/>
              <a:cs typeface="Calibri"/>
              <a:sym typeface="Calibri"/>
            </a:endParaRPr>
          </a:p>
        </p:txBody>
      </p:sp>
      <p:pic>
        <p:nvPicPr>
          <p:cNvPr id="4507" name="Google Shape;4507;p157"/>
          <p:cNvPicPr preferRelativeResize="0"/>
          <p:nvPr/>
        </p:nvPicPr>
        <p:blipFill rotWithShape="1">
          <a:blip r:embed="rId5">
            <a:alphaModFix/>
          </a:blip>
          <a:srcRect b="0" l="0" r="0" t="0"/>
          <a:stretch/>
        </p:blipFill>
        <p:spPr>
          <a:xfrm>
            <a:off x="755904" y="2228088"/>
            <a:ext cx="569976" cy="569976"/>
          </a:xfrm>
          <a:prstGeom prst="rect">
            <a:avLst/>
          </a:prstGeom>
          <a:noFill/>
          <a:ln>
            <a:noFill/>
          </a:ln>
        </p:spPr>
      </p:pic>
      <p:sp>
        <p:nvSpPr>
          <p:cNvPr id="4508" name="Google Shape;4508;p157"/>
          <p:cNvSpPr txBox="1"/>
          <p:nvPr/>
        </p:nvSpPr>
        <p:spPr>
          <a:xfrm>
            <a:off x="938736" y="2262123"/>
            <a:ext cx="20574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262626"/>
                </a:solidFill>
                <a:latin typeface="Calibri"/>
                <a:ea typeface="Calibri"/>
                <a:cs typeface="Calibri"/>
                <a:sym typeface="Calibri"/>
              </a:rPr>
              <a:t>2</a:t>
            </a:r>
            <a:endParaRPr sz="2800">
              <a:solidFill>
                <a:schemeClr val="dk1"/>
              </a:solidFill>
              <a:latin typeface="Calibri"/>
              <a:ea typeface="Calibri"/>
              <a:cs typeface="Calibri"/>
              <a:sym typeface="Calibri"/>
            </a:endParaRPr>
          </a:p>
        </p:txBody>
      </p:sp>
      <p:pic>
        <p:nvPicPr>
          <p:cNvPr id="4509" name="Google Shape;4509;p157"/>
          <p:cNvPicPr preferRelativeResize="0"/>
          <p:nvPr/>
        </p:nvPicPr>
        <p:blipFill rotWithShape="1">
          <a:blip r:embed="rId6">
            <a:alphaModFix/>
          </a:blip>
          <a:srcRect b="0" l="0" r="0" t="0"/>
          <a:stretch/>
        </p:blipFill>
        <p:spPr>
          <a:xfrm>
            <a:off x="755904" y="3931920"/>
            <a:ext cx="569976" cy="569976"/>
          </a:xfrm>
          <a:prstGeom prst="rect">
            <a:avLst/>
          </a:prstGeom>
          <a:noFill/>
          <a:ln>
            <a:noFill/>
          </a:ln>
        </p:spPr>
      </p:pic>
      <p:sp>
        <p:nvSpPr>
          <p:cNvPr id="4510" name="Google Shape;4510;p157"/>
          <p:cNvSpPr txBox="1"/>
          <p:nvPr/>
        </p:nvSpPr>
        <p:spPr>
          <a:xfrm>
            <a:off x="938736" y="3965955"/>
            <a:ext cx="20574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262626"/>
                </a:solidFill>
                <a:latin typeface="Calibri"/>
                <a:ea typeface="Calibri"/>
                <a:cs typeface="Calibri"/>
                <a:sym typeface="Calibri"/>
              </a:rPr>
              <a:t>4</a:t>
            </a:r>
            <a:endParaRPr sz="2800">
              <a:solidFill>
                <a:schemeClr val="dk1"/>
              </a:solidFill>
              <a:latin typeface="Calibri"/>
              <a:ea typeface="Calibri"/>
              <a:cs typeface="Calibri"/>
              <a:sym typeface="Calibri"/>
            </a:endParaRPr>
          </a:p>
        </p:txBody>
      </p:sp>
      <p:pic>
        <p:nvPicPr>
          <p:cNvPr id="4511" name="Google Shape;4511;p157"/>
          <p:cNvPicPr preferRelativeResize="0"/>
          <p:nvPr/>
        </p:nvPicPr>
        <p:blipFill rotWithShape="1">
          <a:blip r:embed="rId7">
            <a:alphaModFix/>
          </a:blip>
          <a:srcRect b="0" l="0" r="0" t="0"/>
          <a:stretch/>
        </p:blipFill>
        <p:spPr>
          <a:xfrm>
            <a:off x="755904" y="4785359"/>
            <a:ext cx="569976" cy="569976"/>
          </a:xfrm>
          <a:prstGeom prst="rect">
            <a:avLst/>
          </a:prstGeom>
          <a:noFill/>
          <a:ln>
            <a:noFill/>
          </a:ln>
        </p:spPr>
      </p:pic>
      <p:sp>
        <p:nvSpPr>
          <p:cNvPr id="4512" name="Google Shape;4512;p157"/>
          <p:cNvSpPr txBox="1"/>
          <p:nvPr/>
        </p:nvSpPr>
        <p:spPr>
          <a:xfrm>
            <a:off x="938736" y="4819395"/>
            <a:ext cx="20574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262626"/>
                </a:solidFill>
                <a:latin typeface="Calibri"/>
                <a:ea typeface="Calibri"/>
                <a:cs typeface="Calibri"/>
                <a:sym typeface="Calibri"/>
              </a:rPr>
              <a:t>5</a:t>
            </a:r>
            <a:endParaRPr sz="2800">
              <a:solidFill>
                <a:schemeClr val="dk1"/>
              </a:solidFill>
              <a:latin typeface="Calibri"/>
              <a:ea typeface="Calibri"/>
              <a:cs typeface="Calibri"/>
              <a:sym typeface="Calibri"/>
            </a:endParaRPr>
          </a:p>
        </p:txBody>
      </p:sp>
      <p:pic>
        <p:nvPicPr>
          <p:cNvPr id="4513" name="Google Shape;4513;p157"/>
          <p:cNvPicPr preferRelativeResize="0"/>
          <p:nvPr/>
        </p:nvPicPr>
        <p:blipFill rotWithShape="1">
          <a:blip r:embed="rId8">
            <a:alphaModFix/>
          </a:blip>
          <a:srcRect b="0" l="0" r="0" t="0"/>
          <a:stretch/>
        </p:blipFill>
        <p:spPr>
          <a:xfrm>
            <a:off x="755904" y="3081527"/>
            <a:ext cx="569976" cy="569976"/>
          </a:xfrm>
          <a:prstGeom prst="rect">
            <a:avLst/>
          </a:prstGeom>
          <a:noFill/>
          <a:ln>
            <a:noFill/>
          </a:ln>
        </p:spPr>
      </p:pic>
      <p:sp>
        <p:nvSpPr>
          <p:cNvPr id="4514" name="Google Shape;4514;p157"/>
          <p:cNvSpPr txBox="1"/>
          <p:nvPr/>
        </p:nvSpPr>
        <p:spPr>
          <a:xfrm>
            <a:off x="938736" y="3115563"/>
            <a:ext cx="20574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262626"/>
                </a:solidFill>
                <a:latin typeface="Calibri"/>
                <a:ea typeface="Calibri"/>
                <a:cs typeface="Calibri"/>
                <a:sym typeface="Calibri"/>
              </a:rPr>
              <a:t>3</a:t>
            </a:r>
            <a:endParaRPr sz="2800">
              <a:solidFill>
                <a:schemeClr val="dk1"/>
              </a:solidFill>
              <a:latin typeface="Calibri"/>
              <a:ea typeface="Calibri"/>
              <a:cs typeface="Calibri"/>
              <a:sym typeface="Calibri"/>
            </a:endParaRPr>
          </a:p>
        </p:txBody>
      </p:sp>
      <p:sp>
        <p:nvSpPr>
          <p:cNvPr id="4515" name="Google Shape;4515;p157"/>
          <p:cNvSpPr txBox="1"/>
          <p:nvPr/>
        </p:nvSpPr>
        <p:spPr>
          <a:xfrm>
            <a:off x="5654909" y="1391411"/>
            <a:ext cx="5369560" cy="190627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000">
                <a:solidFill>
                  <a:srgbClr val="404040"/>
                </a:solidFill>
                <a:latin typeface="Calibri"/>
                <a:ea typeface="Calibri"/>
                <a:cs typeface="Calibri"/>
                <a:sym typeface="Calibri"/>
              </a:rPr>
              <a:t>A well-designed dashboard should </a:t>
            </a:r>
            <a:r>
              <a:rPr b="1" lang="en-US" sz="2000">
                <a:solidFill>
                  <a:srgbClr val="404040"/>
                </a:solidFill>
                <a:latin typeface="Calibri"/>
                <a:ea typeface="Calibri"/>
                <a:cs typeface="Calibri"/>
                <a:sym typeface="Calibri"/>
              </a:rPr>
              <a:t>serve a distinct  purpose for a distinct audience</a:t>
            </a:r>
            <a:r>
              <a:rPr lang="en-US" sz="2000">
                <a:solidFill>
                  <a:srgbClr val="404040"/>
                </a:solidFill>
                <a:latin typeface="Calibri"/>
                <a:ea typeface="Calibri"/>
                <a:cs typeface="Calibri"/>
                <a:sym typeface="Calibri"/>
              </a:rPr>
              <a:t>, use </a:t>
            </a:r>
            <a:r>
              <a:rPr b="1" lang="en-US" sz="2000">
                <a:solidFill>
                  <a:srgbClr val="404040"/>
                </a:solidFill>
                <a:latin typeface="Calibri"/>
                <a:ea typeface="Calibri"/>
                <a:cs typeface="Calibri"/>
                <a:sym typeface="Calibri"/>
              </a:rPr>
              <a:t>clear and  effective metrics and visuals</a:t>
            </a:r>
            <a:r>
              <a:rPr lang="en-US" sz="2000">
                <a:solidFill>
                  <a:srgbClr val="404040"/>
                </a:solidFill>
                <a:latin typeface="Calibri"/>
                <a:ea typeface="Calibri"/>
                <a:cs typeface="Calibri"/>
                <a:sym typeface="Calibri"/>
              </a:rPr>
              <a:t>, and </a:t>
            </a:r>
            <a:r>
              <a:rPr b="1" lang="en-US" sz="2000">
                <a:solidFill>
                  <a:srgbClr val="404040"/>
                </a:solidFill>
                <a:latin typeface="Calibri"/>
                <a:ea typeface="Calibri"/>
                <a:cs typeface="Calibri"/>
                <a:sym typeface="Calibri"/>
              </a:rPr>
              <a:t>provide a simple,  intuitive user experience</a:t>
            </a:r>
            <a:r>
              <a:rPr lang="en-US" sz="2000">
                <a:solidFill>
                  <a:srgbClr val="404040"/>
                </a:solidFill>
                <a:latin typeface="Calibri"/>
                <a:ea typeface="Calibri"/>
                <a:cs typeface="Calibri"/>
                <a:sym typeface="Calibri"/>
              </a:rPr>
              <a:t>.</a:t>
            </a:r>
            <a:endParaRPr sz="2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300">
              <a:solidFill>
                <a:schemeClr val="dk1"/>
              </a:solidFill>
              <a:latin typeface="Calibri"/>
              <a:ea typeface="Calibri"/>
              <a:cs typeface="Calibri"/>
              <a:sym typeface="Calibri"/>
            </a:endParaRPr>
          </a:p>
          <a:p>
            <a:pPr indent="0" lvl="0" marL="346710" marR="0" rtl="0" algn="l">
              <a:lnSpc>
                <a:spcPct val="100000"/>
              </a:lnSpc>
              <a:spcBef>
                <a:spcPts val="0"/>
              </a:spcBef>
              <a:spcAft>
                <a:spcPts val="0"/>
              </a:spcAft>
              <a:buNone/>
            </a:pPr>
            <a:r>
              <a:rPr b="1" lang="en-US" sz="2000">
                <a:solidFill>
                  <a:srgbClr val="404040"/>
                </a:solidFill>
                <a:latin typeface="Calibri"/>
                <a:ea typeface="Calibri"/>
                <a:cs typeface="Calibri"/>
                <a:sym typeface="Calibri"/>
              </a:rPr>
              <a:t>Key questions to consider:</a:t>
            </a:r>
            <a:endParaRPr sz="2000">
              <a:solidFill>
                <a:schemeClr val="dk1"/>
              </a:solidFill>
              <a:latin typeface="Calibri"/>
              <a:ea typeface="Calibri"/>
              <a:cs typeface="Calibri"/>
              <a:sym typeface="Calibri"/>
            </a:endParaRPr>
          </a:p>
        </p:txBody>
      </p:sp>
      <p:pic>
        <p:nvPicPr>
          <p:cNvPr id="4516" name="Google Shape;4516;p157"/>
          <p:cNvPicPr preferRelativeResize="0"/>
          <p:nvPr/>
        </p:nvPicPr>
        <p:blipFill rotWithShape="1">
          <a:blip r:embed="rId9">
            <a:alphaModFix/>
          </a:blip>
          <a:srcRect b="0" l="0" r="0" t="0"/>
          <a:stretch/>
        </p:blipFill>
        <p:spPr>
          <a:xfrm>
            <a:off x="5556503" y="2947416"/>
            <a:ext cx="420624" cy="420624"/>
          </a:xfrm>
          <a:prstGeom prst="rect">
            <a:avLst/>
          </a:prstGeom>
          <a:noFill/>
          <a:ln>
            <a:noFill/>
          </a:ln>
        </p:spPr>
      </p:pic>
      <p:sp>
        <p:nvSpPr>
          <p:cNvPr id="4517" name="Google Shape;4517;p157"/>
          <p:cNvSpPr txBox="1"/>
          <p:nvPr/>
        </p:nvSpPr>
        <p:spPr>
          <a:xfrm>
            <a:off x="6051861" y="3438652"/>
            <a:ext cx="5406390" cy="1464310"/>
          </a:xfrm>
          <a:prstGeom prst="rect">
            <a:avLst/>
          </a:prstGeom>
          <a:noFill/>
          <a:ln>
            <a:noFill/>
          </a:ln>
        </p:spPr>
        <p:txBody>
          <a:bodyPr anchorCtr="0" anchor="t" bIns="0" lIns="0" spcFirstLastPara="1" rIns="0" wrap="square" tIns="12700">
            <a:spAutoFit/>
          </a:bodyPr>
          <a:lstStyle/>
          <a:p>
            <a:pPr indent="-223520" lvl="0" marL="236220" marR="0" rtl="0" algn="l">
              <a:lnSpc>
                <a:spcPct val="100000"/>
              </a:lnSpc>
              <a:spcBef>
                <a:spcPts val="0"/>
              </a:spcBef>
              <a:spcAft>
                <a:spcPts val="0"/>
              </a:spcAft>
              <a:buClr>
                <a:srgbClr val="404040"/>
              </a:buClr>
              <a:buSzPts val="1600"/>
              <a:buFont typeface="Arial"/>
              <a:buChar char="•"/>
            </a:pPr>
            <a:r>
              <a:rPr i="1" lang="en-US" sz="1600">
                <a:solidFill>
                  <a:srgbClr val="404040"/>
                </a:solidFill>
                <a:latin typeface="Calibri"/>
                <a:ea typeface="Calibri"/>
                <a:cs typeface="Calibri"/>
                <a:sym typeface="Calibri"/>
              </a:rPr>
              <a:t>Who are the </a:t>
            </a:r>
            <a:r>
              <a:rPr b="1" i="1" lang="en-US" sz="1600">
                <a:solidFill>
                  <a:srgbClr val="404040"/>
                </a:solidFill>
                <a:latin typeface="Calibri"/>
                <a:ea typeface="Calibri"/>
                <a:cs typeface="Calibri"/>
                <a:sym typeface="Calibri"/>
              </a:rPr>
              <a:t>end-users </a:t>
            </a:r>
            <a:r>
              <a:rPr i="1" lang="en-US" sz="1600">
                <a:solidFill>
                  <a:srgbClr val="404040"/>
                </a:solidFill>
                <a:latin typeface="Calibri"/>
                <a:ea typeface="Calibri"/>
                <a:cs typeface="Calibri"/>
                <a:sym typeface="Calibri"/>
              </a:rPr>
              <a:t>of your dashboard?</a:t>
            </a:r>
            <a:endParaRPr sz="1600">
              <a:solidFill>
                <a:schemeClr val="dk1"/>
              </a:solidFill>
              <a:latin typeface="Calibri"/>
              <a:ea typeface="Calibri"/>
              <a:cs typeface="Calibri"/>
              <a:sym typeface="Calibri"/>
            </a:endParaRPr>
          </a:p>
          <a:p>
            <a:pPr indent="-223520" lvl="0" marL="236220" marR="0" rtl="0" algn="l">
              <a:lnSpc>
                <a:spcPct val="100000"/>
              </a:lnSpc>
              <a:spcBef>
                <a:spcPts val="1175"/>
              </a:spcBef>
              <a:spcAft>
                <a:spcPts val="0"/>
              </a:spcAft>
              <a:buClr>
                <a:srgbClr val="404040"/>
              </a:buClr>
              <a:buSzPts val="1600"/>
              <a:buFont typeface="Arial"/>
              <a:buChar char="•"/>
            </a:pPr>
            <a:r>
              <a:rPr i="1" lang="en-US" sz="1600">
                <a:solidFill>
                  <a:srgbClr val="404040"/>
                </a:solidFill>
                <a:latin typeface="Calibri"/>
                <a:ea typeface="Calibri"/>
                <a:cs typeface="Calibri"/>
                <a:sym typeface="Calibri"/>
              </a:rPr>
              <a:t>What are their </a:t>
            </a:r>
            <a:r>
              <a:rPr b="1" i="1" lang="en-US" sz="1600">
                <a:solidFill>
                  <a:srgbClr val="404040"/>
                </a:solidFill>
                <a:latin typeface="Calibri"/>
                <a:ea typeface="Calibri"/>
                <a:cs typeface="Calibri"/>
                <a:sym typeface="Calibri"/>
              </a:rPr>
              <a:t>key business goals </a:t>
            </a:r>
            <a:r>
              <a:rPr i="1" lang="en-US" sz="1600">
                <a:solidFill>
                  <a:srgbClr val="404040"/>
                </a:solidFill>
                <a:latin typeface="Calibri"/>
                <a:ea typeface="Calibri"/>
                <a:cs typeface="Calibri"/>
                <a:sym typeface="Calibri"/>
              </a:rPr>
              <a:t>and objectives?</a:t>
            </a:r>
            <a:endParaRPr sz="1600">
              <a:solidFill>
                <a:schemeClr val="dk1"/>
              </a:solidFill>
              <a:latin typeface="Calibri"/>
              <a:ea typeface="Calibri"/>
              <a:cs typeface="Calibri"/>
              <a:sym typeface="Calibri"/>
            </a:endParaRPr>
          </a:p>
          <a:p>
            <a:pPr indent="-223520" lvl="0" marL="236220" marR="0" rtl="0" algn="l">
              <a:lnSpc>
                <a:spcPct val="100000"/>
              </a:lnSpc>
              <a:spcBef>
                <a:spcPts val="1175"/>
              </a:spcBef>
              <a:spcAft>
                <a:spcPts val="0"/>
              </a:spcAft>
              <a:buClr>
                <a:srgbClr val="404040"/>
              </a:buClr>
              <a:buSzPts val="1600"/>
              <a:buFont typeface="Arial"/>
              <a:buChar char="•"/>
            </a:pPr>
            <a:r>
              <a:rPr i="1" lang="en-US" sz="1600">
                <a:solidFill>
                  <a:srgbClr val="404040"/>
                </a:solidFill>
                <a:latin typeface="Calibri"/>
                <a:ea typeface="Calibri"/>
                <a:cs typeface="Calibri"/>
                <a:sym typeface="Calibri"/>
              </a:rPr>
              <a:t>What are the </a:t>
            </a:r>
            <a:r>
              <a:rPr b="1" i="1" lang="en-US" sz="1600">
                <a:solidFill>
                  <a:srgbClr val="404040"/>
                </a:solidFill>
                <a:latin typeface="Calibri"/>
                <a:ea typeface="Calibri"/>
                <a:cs typeface="Calibri"/>
                <a:sym typeface="Calibri"/>
              </a:rPr>
              <a:t>most important questions </a:t>
            </a:r>
            <a:r>
              <a:rPr i="1" lang="en-US" sz="1600">
                <a:solidFill>
                  <a:srgbClr val="404040"/>
                </a:solidFill>
                <a:latin typeface="Calibri"/>
                <a:ea typeface="Calibri"/>
                <a:cs typeface="Calibri"/>
                <a:sym typeface="Calibri"/>
              </a:rPr>
              <a:t>they need answers to?</a:t>
            </a:r>
            <a:endParaRPr sz="1600">
              <a:solidFill>
                <a:schemeClr val="dk1"/>
              </a:solidFill>
              <a:latin typeface="Calibri"/>
              <a:ea typeface="Calibri"/>
              <a:cs typeface="Calibri"/>
              <a:sym typeface="Calibri"/>
            </a:endParaRPr>
          </a:p>
          <a:p>
            <a:pPr indent="-223520" lvl="0" marL="236220" marR="0" rtl="0" algn="l">
              <a:lnSpc>
                <a:spcPct val="100000"/>
              </a:lnSpc>
              <a:spcBef>
                <a:spcPts val="1295"/>
              </a:spcBef>
              <a:spcAft>
                <a:spcPts val="0"/>
              </a:spcAft>
              <a:buClr>
                <a:srgbClr val="404040"/>
              </a:buClr>
              <a:buSzPts val="1600"/>
              <a:buFont typeface="Arial"/>
              <a:buChar char="•"/>
            </a:pPr>
            <a:r>
              <a:rPr i="1" lang="en-US" sz="1600">
                <a:solidFill>
                  <a:srgbClr val="404040"/>
                </a:solidFill>
                <a:latin typeface="Calibri"/>
                <a:ea typeface="Calibri"/>
                <a:cs typeface="Calibri"/>
                <a:sym typeface="Calibri"/>
              </a:rPr>
              <a:t>How can I present information </a:t>
            </a:r>
            <a:r>
              <a:rPr b="1" i="1" lang="en-US" sz="1600">
                <a:solidFill>
                  <a:srgbClr val="404040"/>
                </a:solidFill>
                <a:latin typeface="Calibri"/>
                <a:ea typeface="Calibri"/>
                <a:cs typeface="Calibri"/>
                <a:sym typeface="Calibri"/>
              </a:rPr>
              <a:t>as clearly as possible</a:t>
            </a:r>
            <a:r>
              <a:rPr i="1" lang="en-US" sz="1600">
                <a:solidFill>
                  <a:srgbClr val="404040"/>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sp>
        <p:nvSpPr>
          <p:cNvPr id="4518" name="Google Shape;4518;p157"/>
          <p:cNvSpPr txBox="1"/>
          <p:nvPr>
            <p:ph type="title"/>
          </p:nvPr>
        </p:nvSpPr>
        <p:spPr>
          <a:xfrm>
            <a:off x="3182873" y="242315"/>
            <a:ext cx="582676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DASHBOARD DESIGN FRAMEWORK</a:t>
            </a:r>
            <a:endParaRPr/>
          </a:p>
        </p:txBody>
      </p:sp>
      <p:pic>
        <p:nvPicPr>
          <p:cNvPr id="4519" name="Google Shape;4519;p157"/>
          <p:cNvPicPr preferRelativeResize="0"/>
          <p:nvPr/>
        </p:nvPicPr>
        <p:blipFill rotWithShape="1">
          <a:blip r:embed="rId10">
            <a:alphaModFix/>
          </a:blip>
          <a:srcRect b="0" l="0" r="0" t="0"/>
          <a:stretch/>
        </p:blipFill>
        <p:spPr>
          <a:xfrm>
            <a:off x="0" y="806332"/>
            <a:ext cx="12192000" cy="45720"/>
          </a:xfrm>
          <a:prstGeom prst="rect">
            <a:avLst/>
          </a:prstGeom>
          <a:noFill/>
          <a:ln>
            <a:noFill/>
          </a:ln>
        </p:spPr>
      </p:pic>
      <p:sp>
        <p:nvSpPr>
          <p:cNvPr id="4520" name="Google Shape;4520;p157"/>
          <p:cNvSpPr txBox="1"/>
          <p:nvPr/>
        </p:nvSpPr>
        <p:spPr>
          <a:xfrm rot="10800000">
            <a:off x="10594169" y="5262353"/>
            <a:ext cx="908784" cy="83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600">
                <a:solidFill>
                  <a:srgbClr val="E6AF00"/>
                </a:solidFill>
                <a:latin typeface="Calibri"/>
                <a:ea typeface="Calibri"/>
                <a:cs typeface="Calibri"/>
                <a:sym typeface="Calibri"/>
              </a:rPr>
              <a:t>“</a:t>
            </a:r>
            <a:endParaRPr sz="6600">
              <a:solidFill>
                <a:schemeClr val="dk1"/>
              </a:solidFill>
              <a:latin typeface="Calibri"/>
              <a:ea typeface="Calibri"/>
              <a:cs typeface="Calibri"/>
              <a:sym typeface="Calibri"/>
            </a:endParaRPr>
          </a:p>
        </p:txBody>
      </p:sp>
      <p:sp>
        <p:nvSpPr>
          <p:cNvPr id="4521" name="Google Shape;4521;p157"/>
          <p:cNvSpPr txBox="1"/>
          <p:nvPr/>
        </p:nvSpPr>
        <p:spPr>
          <a:xfrm>
            <a:off x="5547574" y="4708652"/>
            <a:ext cx="5442585" cy="1447165"/>
          </a:xfrm>
          <a:prstGeom prst="rect">
            <a:avLst/>
          </a:prstGeom>
          <a:noFill/>
          <a:ln>
            <a:noFill/>
          </a:ln>
        </p:spPr>
        <p:txBody>
          <a:bodyPr anchorCtr="0" anchor="t" bIns="0" lIns="0" spcFirstLastPara="1" rIns="0" wrap="square" tIns="1250">
            <a:spAutoFit/>
          </a:bodyPr>
          <a:lstStyle/>
          <a:p>
            <a:pPr indent="0" lvl="0" marL="0" marR="0" rtl="0" algn="l">
              <a:lnSpc>
                <a:spcPct val="100000"/>
              </a:lnSpc>
              <a:spcBef>
                <a:spcPts val="0"/>
              </a:spcBef>
              <a:spcAft>
                <a:spcPts val="0"/>
              </a:spcAft>
              <a:buNone/>
            </a:pPr>
            <a:r>
              <a:t/>
            </a:r>
            <a:endParaRPr sz="2300">
              <a:solidFill>
                <a:schemeClr val="dk1"/>
              </a:solidFill>
              <a:latin typeface="Times New Roman"/>
              <a:ea typeface="Times New Roman"/>
              <a:cs typeface="Times New Roman"/>
              <a:sym typeface="Times New Roman"/>
            </a:endParaRPr>
          </a:p>
          <a:p>
            <a:pPr indent="-410845" lvl="0" marL="448309" marR="30480" rtl="0" algn="l">
              <a:lnSpc>
                <a:spcPct val="67700"/>
              </a:lnSpc>
              <a:spcBef>
                <a:spcPts val="0"/>
              </a:spcBef>
              <a:spcAft>
                <a:spcPts val="0"/>
              </a:spcAft>
              <a:buNone/>
            </a:pPr>
            <a:r>
              <a:rPr baseline="-25000" lang="en-US" sz="9900">
                <a:solidFill>
                  <a:srgbClr val="E6AF00"/>
                </a:solidFill>
                <a:latin typeface="Calibri"/>
                <a:ea typeface="Calibri"/>
                <a:cs typeface="Calibri"/>
                <a:sym typeface="Calibri"/>
              </a:rPr>
              <a:t>“</a:t>
            </a:r>
            <a:r>
              <a:rPr i="1" lang="en-US" sz="1800">
                <a:solidFill>
                  <a:srgbClr val="E6AF00"/>
                </a:solidFill>
                <a:latin typeface="Calibri"/>
                <a:ea typeface="Calibri"/>
                <a:cs typeface="Calibri"/>
                <a:sym typeface="Calibri"/>
              </a:rPr>
              <a:t>Perfection is achieved not when there is nothing more  to add, </a:t>
            </a:r>
            <a:r>
              <a:rPr b="1" i="1" lang="en-US" sz="1800">
                <a:solidFill>
                  <a:srgbClr val="E6AF00"/>
                </a:solidFill>
                <a:latin typeface="Calibri"/>
                <a:ea typeface="Calibri"/>
                <a:cs typeface="Calibri"/>
                <a:sym typeface="Calibri"/>
              </a:rPr>
              <a:t>but when there is nothing left to take away</a:t>
            </a:r>
            <a:endParaRPr sz="1800">
              <a:solidFill>
                <a:schemeClr val="dk1"/>
              </a:solidFill>
              <a:latin typeface="Calibri"/>
              <a:ea typeface="Calibri"/>
              <a:cs typeface="Calibri"/>
              <a:sym typeface="Calibri"/>
            </a:endParaRPr>
          </a:p>
          <a:p>
            <a:pPr indent="0" lvl="0" marL="443865" marR="0" rtl="0" algn="l">
              <a:lnSpc>
                <a:spcPct val="100000"/>
              </a:lnSpc>
              <a:spcBef>
                <a:spcPts val="919"/>
              </a:spcBef>
              <a:spcAft>
                <a:spcPts val="0"/>
              </a:spcAft>
              <a:buNone/>
            </a:pPr>
            <a:r>
              <a:rPr i="1" lang="en-US" sz="1000">
                <a:solidFill>
                  <a:srgbClr val="A6A6A6"/>
                </a:solidFill>
                <a:latin typeface="Calibri"/>
                <a:ea typeface="Calibri"/>
                <a:cs typeface="Calibri"/>
                <a:sym typeface="Calibri"/>
              </a:rPr>
              <a:t>Antoine de Saint-Exupery</a:t>
            </a:r>
            <a:endParaRPr sz="1000">
              <a:solidFill>
                <a:schemeClr val="dk1"/>
              </a:solidFill>
              <a:latin typeface="Calibri"/>
              <a:ea typeface="Calibri"/>
              <a:cs typeface="Calibri"/>
              <a:sym typeface="Calibri"/>
            </a:endParaRPr>
          </a:p>
        </p:txBody>
      </p:sp>
      <p:grpSp>
        <p:nvGrpSpPr>
          <p:cNvPr id="4522" name="Google Shape;4522;p157"/>
          <p:cNvGrpSpPr/>
          <p:nvPr/>
        </p:nvGrpSpPr>
        <p:grpSpPr>
          <a:xfrm>
            <a:off x="11458577" y="168692"/>
            <a:ext cx="548640" cy="548640"/>
            <a:chOff x="11458577" y="168692"/>
            <a:chExt cx="548640" cy="548640"/>
          </a:xfrm>
        </p:grpSpPr>
        <p:sp>
          <p:nvSpPr>
            <p:cNvPr id="4523" name="Google Shape;4523;p157"/>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524" name="Google Shape;4524;p157"/>
            <p:cNvPicPr preferRelativeResize="0"/>
            <p:nvPr/>
          </p:nvPicPr>
          <p:blipFill rotWithShape="1">
            <a:blip r:embed="rId11">
              <a:alphaModFix/>
            </a:blip>
            <a:srcRect b="0" l="0" r="0" t="0"/>
            <a:stretch/>
          </p:blipFill>
          <p:spPr>
            <a:xfrm>
              <a:off x="11579351" y="289560"/>
              <a:ext cx="307848" cy="307847"/>
            </a:xfrm>
            <a:prstGeom prst="rect">
              <a:avLst/>
            </a:prstGeom>
            <a:noFill/>
            <a:ln>
              <a:noFill/>
            </a:ln>
          </p:spPr>
        </p:pic>
      </p:gr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8" name="Shape 4528"/>
        <p:cNvGrpSpPr/>
        <p:nvPr/>
      </p:nvGrpSpPr>
      <p:grpSpPr>
        <a:xfrm>
          <a:off x="0" y="0"/>
          <a:ext cx="0" cy="0"/>
          <a:chOff x="0" y="0"/>
          <a:chExt cx="0" cy="0"/>
        </a:xfrm>
      </p:grpSpPr>
      <p:grpSp>
        <p:nvGrpSpPr>
          <p:cNvPr id="4529" name="Google Shape;4529;p158"/>
          <p:cNvGrpSpPr/>
          <p:nvPr/>
        </p:nvGrpSpPr>
        <p:grpSpPr>
          <a:xfrm>
            <a:off x="1475232" y="1278671"/>
            <a:ext cx="8766048" cy="5055453"/>
            <a:chOff x="1475232" y="1278671"/>
            <a:chExt cx="8766048" cy="5055453"/>
          </a:xfrm>
        </p:grpSpPr>
        <p:pic>
          <p:nvPicPr>
            <p:cNvPr id="4530" name="Google Shape;4530;p158"/>
            <p:cNvPicPr preferRelativeResize="0"/>
            <p:nvPr/>
          </p:nvPicPr>
          <p:blipFill rotWithShape="1">
            <a:blip r:embed="rId3">
              <a:alphaModFix/>
            </a:blip>
            <a:srcRect b="0" l="0" r="0" t="0"/>
            <a:stretch/>
          </p:blipFill>
          <p:spPr>
            <a:xfrm>
              <a:off x="1487424" y="1429511"/>
              <a:ext cx="8741664" cy="4748784"/>
            </a:xfrm>
            <a:prstGeom prst="rect">
              <a:avLst/>
            </a:prstGeom>
            <a:noFill/>
            <a:ln>
              <a:noFill/>
            </a:ln>
          </p:spPr>
        </p:pic>
        <p:pic>
          <p:nvPicPr>
            <p:cNvPr id="4531" name="Google Shape;4531;p158"/>
            <p:cNvPicPr preferRelativeResize="0"/>
            <p:nvPr/>
          </p:nvPicPr>
          <p:blipFill rotWithShape="1">
            <a:blip r:embed="rId4">
              <a:alphaModFix/>
            </a:blip>
            <a:srcRect b="0" l="0" r="0" t="0"/>
            <a:stretch/>
          </p:blipFill>
          <p:spPr>
            <a:xfrm>
              <a:off x="1512051" y="1454212"/>
              <a:ext cx="8638508" cy="4645153"/>
            </a:xfrm>
            <a:prstGeom prst="rect">
              <a:avLst/>
            </a:prstGeom>
            <a:noFill/>
            <a:ln>
              <a:noFill/>
            </a:ln>
          </p:spPr>
        </p:pic>
        <p:pic>
          <p:nvPicPr>
            <p:cNvPr id="4532" name="Google Shape;4532;p158"/>
            <p:cNvPicPr preferRelativeResize="0"/>
            <p:nvPr/>
          </p:nvPicPr>
          <p:blipFill rotWithShape="1">
            <a:blip r:embed="rId5">
              <a:alphaModFix/>
            </a:blip>
            <a:srcRect b="0" l="0" r="0" t="0"/>
            <a:stretch/>
          </p:blipFill>
          <p:spPr>
            <a:xfrm>
              <a:off x="1475232" y="1417320"/>
              <a:ext cx="8766048" cy="813815"/>
            </a:xfrm>
            <a:prstGeom prst="rect">
              <a:avLst/>
            </a:prstGeom>
            <a:noFill/>
            <a:ln>
              <a:noFill/>
            </a:ln>
          </p:spPr>
        </p:pic>
        <p:sp>
          <p:nvSpPr>
            <p:cNvPr id="4533" name="Google Shape;4533;p158"/>
            <p:cNvSpPr/>
            <p:nvPr/>
          </p:nvSpPr>
          <p:spPr>
            <a:xfrm>
              <a:off x="1512051" y="1454212"/>
              <a:ext cx="8638540" cy="685800"/>
            </a:xfrm>
            <a:custGeom>
              <a:rect b="b" l="l" r="r" t="t"/>
              <a:pathLst>
                <a:path extrusionOk="0" h="685800" w="8638540">
                  <a:moveTo>
                    <a:pt x="8638506" y="0"/>
                  </a:moveTo>
                  <a:lnTo>
                    <a:pt x="0" y="0"/>
                  </a:lnTo>
                  <a:lnTo>
                    <a:pt x="0" y="685581"/>
                  </a:lnTo>
                  <a:lnTo>
                    <a:pt x="8638506" y="685581"/>
                  </a:lnTo>
                  <a:lnTo>
                    <a:pt x="8638506"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534" name="Google Shape;4534;p158"/>
            <p:cNvPicPr preferRelativeResize="0"/>
            <p:nvPr/>
          </p:nvPicPr>
          <p:blipFill rotWithShape="1">
            <a:blip r:embed="rId6">
              <a:alphaModFix/>
            </a:blip>
            <a:srcRect b="0" l="0" r="0" t="0"/>
            <a:stretch/>
          </p:blipFill>
          <p:spPr>
            <a:xfrm>
              <a:off x="2498666" y="1278671"/>
              <a:ext cx="138882" cy="172250"/>
            </a:xfrm>
            <a:prstGeom prst="rect">
              <a:avLst/>
            </a:prstGeom>
            <a:noFill/>
            <a:ln>
              <a:noFill/>
            </a:ln>
          </p:spPr>
        </p:pic>
        <p:pic>
          <p:nvPicPr>
            <p:cNvPr id="4535" name="Google Shape;4535;p158"/>
            <p:cNvPicPr preferRelativeResize="0"/>
            <p:nvPr/>
          </p:nvPicPr>
          <p:blipFill rotWithShape="1">
            <a:blip r:embed="rId7">
              <a:alphaModFix/>
            </a:blip>
            <a:srcRect b="0" l="0" r="0" t="0"/>
            <a:stretch/>
          </p:blipFill>
          <p:spPr>
            <a:xfrm>
              <a:off x="1700784" y="5721095"/>
              <a:ext cx="5919216" cy="344423"/>
            </a:xfrm>
            <a:prstGeom prst="rect">
              <a:avLst/>
            </a:prstGeom>
            <a:noFill/>
            <a:ln>
              <a:noFill/>
            </a:ln>
          </p:spPr>
        </p:pic>
        <p:sp>
          <p:nvSpPr>
            <p:cNvPr id="4536" name="Google Shape;4536;p158"/>
            <p:cNvSpPr/>
            <p:nvPr/>
          </p:nvSpPr>
          <p:spPr>
            <a:xfrm>
              <a:off x="1737700" y="5759558"/>
              <a:ext cx="5791835" cy="213995"/>
            </a:xfrm>
            <a:custGeom>
              <a:rect b="b" l="l" r="r" t="t"/>
              <a:pathLst>
                <a:path extrusionOk="0" h="213995" w="5791834">
                  <a:moveTo>
                    <a:pt x="5791324" y="0"/>
                  </a:moveTo>
                  <a:lnTo>
                    <a:pt x="0" y="0"/>
                  </a:lnTo>
                  <a:lnTo>
                    <a:pt x="0" y="213785"/>
                  </a:lnTo>
                  <a:lnTo>
                    <a:pt x="5791324" y="213785"/>
                  </a:lnTo>
                  <a:lnTo>
                    <a:pt x="5791324"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7" name="Google Shape;4537;p158"/>
            <p:cNvSpPr/>
            <p:nvPr/>
          </p:nvSpPr>
          <p:spPr>
            <a:xfrm>
              <a:off x="2313138" y="5972809"/>
              <a:ext cx="160655" cy="361315"/>
            </a:xfrm>
            <a:custGeom>
              <a:rect b="b" l="l" r="r" t="t"/>
              <a:pathLst>
                <a:path extrusionOk="0" h="361314" w="160655">
                  <a:moveTo>
                    <a:pt x="99463" y="313491"/>
                  </a:moveTo>
                  <a:lnTo>
                    <a:pt x="80631" y="330670"/>
                  </a:lnTo>
                  <a:lnTo>
                    <a:pt x="160131" y="361290"/>
                  </a:lnTo>
                  <a:lnTo>
                    <a:pt x="149255" y="322868"/>
                  </a:lnTo>
                  <a:lnTo>
                    <a:pt x="107894" y="322868"/>
                  </a:lnTo>
                  <a:lnTo>
                    <a:pt x="99463" y="313491"/>
                  </a:lnTo>
                  <a:close/>
                </a:path>
                <a:path extrusionOk="0" h="361314" w="160655">
                  <a:moveTo>
                    <a:pt x="118229" y="296373"/>
                  </a:moveTo>
                  <a:lnTo>
                    <a:pt x="99463" y="313491"/>
                  </a:lnTo>
                  <a:lnTo>
                    <a:pt x="107894" y="322868"/>
                  </a:lnTo>
                  <a:lnTo>
                    <a:pt x="126781" y="305885"/>
                  </a:lnTo>
                  <a:lnTo>
                    <a:pt x="118229" y="296373"/>
                  </a:lnTo>
                  <a:close/>
                </a:path>
                <a:path extrusionOk="0" h="361314" w="160655">
                  <a:moveTo>
                    <a:pt x="136927" y="279317"/>
                  </a:moveTo>
                  <a:lnTo>
                    <a:pt x="118229" y="296373"/>
                  </a:lnTo>
                  <a:lnTo>
                    <a:pt x="126781" y="305885"/>
                  </a:lnTo>
                  <a:lnTo>
                    <a:pt x="107894" y="322868"/>
                  </a:lnTo>
                  <a:lnTo>
                    <a:pt x="149255" y="322868"/>
                  </a:lnTo>
                  <a:lnTo>
                    <a:pt x="136927" y="279317"/>
                  </a:lnTo>
                  <a:close/>
                </a:path>
                <a:path extrusionOk="0" h="361314" w="160655">
                  <a:moveTo>
                    <a:pt x="2274" y="0"/>
                  </a:moveTo>
                  <a:lnTo>
                    <a:pt x="220" y="48908"/>
                  </a:lnTo>
                  <a:lnTo>
                    <a:pt x="0" y="73578"/>
                  </a:lnTo>
                  <a:lnTo>
                    <a:pt x="768" y="98210"/>
                  </a:lnTo>
                  <a:lnTo>
                    <a:pt x="6670" y="147254"/>
                  </a:lnTo>
                  <a:lnTo>
                    <a:pt x="20760" y="195467"/>
                  </a:lnTo>
                  <a:lnTo>
                    <a:pt x="44636" y="241685"/>
                  </a:lnTo>
                  <a:lnTo>
                    <a:pt x="76071" y="285728"/>
                  </a:lnTo>
                  <a:lnTo>
                    <a:pt x="99463" y="313491"/>
                  </a:lnTo>
                  <a:lnTo>
                    <a:pt x="118229" y="296373"/>
                  </a:lnTo>
                  <a:lnTo>
                    <a:pt x="112876" y="290419"/>
                  </a:lnTo>
                  <a:lnTo>
                    <a:pt x="95827" y="269761"/>
                  </a:lnTo>
                  <a:lnTo>
                    <a:pt x="80494" y="249475"/>
                  </a:lnTo>
                  <a:lnTo>
                    <a:pt x="80055" y="248895"/>
                  </a:lnTo>
                  <a:lnTo>
                    <a:pt x="66489" y="228664"/>
                  </a:lnTo>
                  <a:lnTo>
                    <a:pt x="65973" y="227896"/>
                  </a:lnTo>
                  <a:lnTo>
                    <a:pt x="54455" y="207730"/>
                  </a:lnTo>
                  <a:lnTo>
                    <a:pt x="53887" y="206739"/>
                  </a:lnTo>
                  <a:lnTo>
                    <a:pt x="44639" y="186593"/>
                  </a:lnTo>
                  <a:lnTo>
                    <a:pt x="44090" y="185403"/>
                  </a:lnTo>
                  <a:lnTo>
                    <a:pt x="37128" y="164984"/>
                  </a:lnTo>
                  <a:lnTo>
                    <a:pt x="36729" y="163825"/>
                  </a:lnTo>
                  <a:lnTo>
                    <a:pt x="31733" y="142841"/>
                  </a:lnTo>
                  <a:lnTo>
                    <a:pt x="31586" y="142324"/>
                  </a:lnTo>
                  <a:lnTo>
                    <a:pt x="31529" y="141814"/>
                  </a:lnTo>
                  <a:lnTo>
                    <a:pt x="28173" y="120189"/>
                  </a:lnTo>
                  <a:lnTo>
                    <a:pt x="26261" y="98210"/>
                  </a:lnTo>
                  <a:lnTo>
                    <a:pt x="26145" y="97074"/>
                  </a:lnTo>
                  <a:lnTo>
                    <a:pt x="25401" y="73550"/>
                  </a:lnTo>
                  <a:lnTo>
                    <a:pt x="25613" y="49764"/>
                  </a:lnTo>
                  <a:lnTo>
                    <a:pt x="27651" y="1065"/>
                  </a:lnTo>
                  <a:lnTo>
                    <a:pt x="2274" y="0"/>
                  </a:lnTo>
                  <a:close/>
                </a:path>
                <a:path extrusionOk="0" h="361314" w="160655">
                  <a:moveTo>
                    <a:pt x="113055" y="290619"/>
                  </a:moveTo>
                  <a:lnTo>
                    <a:pt x="113224" y="290823"/>
                  </a:lnTo>
                  <a:lnTo>
                    <a:pt x="113055" y="290619"/>
                  </a:lnTo>
                  <a:close/>
                </a:path>
                <a:path extrusionOk="0" h="361314" w="160655">
                  <a:moveTo>
                    <a:pt x="112890" y="290419"/>
                  </a:moveTo>
                  <a:lnTo>
                    <a:pt x="113055" y="290619"/>
                  </a:lnTo>
                  <a:lnTo>
                    <a:pt x="112890" y="290419"/>
                  </a:lnTo>
                  <a:close/>
                </a:path>
                <a:path extrusionOk="0" h="361314" w="160655">
                  <a:moveTo>
                    <a:pt x="96001" y="269971"/>
                  </a:moveTo>
                  <a:lnTo>
                    <a:pt x="96164" y="270187"/>
                  </a:lnTo>
                  <a:lnTo>
                    <a:pt x="96001" y="269971"/>
                  </a:lnTo>
                  <a:close/>
                </a:path>
                <a:path extrusionOk="0" h="361314" w="160655">
                  <a:moveTo>
                    <a:pt x="95842" y="269761"/>
                  </a:moveTo>
                  <a:lnTo>
                    <a:pt x="96001" y="269971"/>
                  </a:lnTo>
                  <a:lnTo>
                    <a:pt x="95842" y="269761"/>
                  </a:lnTo>
                  <a:close/>
                </a:path>
                <a:path extrusionOk="0" h="361314" w="160655">
                  <a:moveTo>
                    <a:pt x="80271" y="249181"/>
                  </a:moveTo>
                  <a:lnTo>
                    <a:pt x="80469" y="249475"/>
                  </a:lnTo>
                  <a:lnTo>
                    <a:pt x="80271" y="249181"/>
                  </a:lnTo>
                  <a:close/>
                </a:path>
                <a:path extrusionOk="0" h="361314" w="160655">
                  <a:moveTo>
                    <a:pt x="80079" y="248895"/>
                  </a:moveTo>
                  <a:lnTo>
                    <a:pt x="80271" y="249181"/>
                  </a:lnTo>
                  <a:lnTo>
                    <a:pt x="80079" y="248895"/>
                  </a:lnTo>
                  <a:close/>
                </a:path>
                <a:path extrusionOk="0" h="361314" w="160655">
                  <a:moveTo>
                    <a:pt x="65973" y="227896"/>
                  </a:moveTo>
                  <a:lnTo>
                    <a:pt x="66450" y="228664"/>
                  </a:lnTo>
                  <a:lnTo>
                    <a:pt x="66221" y="228264"/>
                  </a:lnTo>
                  <a:lnTo>
                    <a:pt x="65973" y="227896"/>
                  </a:lnTo>
                  <a:close/>
                </a:path>
                <a:path extrusionOk="0" h="361314" w="160655">
                  <a:moveTo>
                    <a:pt x="66221" y="228264"/>
                  </a:moveTo>
                  <a:lnTo>
                    <a:pt x="66450" y="228664"/>
                  </a:lnTo>
                  <a:lnTo>
                    <a:pt x="66221" y="228264"/>
                  </a:lnTo>
                  <a:close/>
                </a:path>
                <a:path extrusionOk="0" h="361314" w="160655">
                  <a:moveTo>
                    <a:pt x="66010" y="227896"/>
                  </a:moveTo>
                  <a:lnTo>
                    <a:pt x="66221" y="228264"/>
                  </a:lnTo>
                  <a:lnTo>
                    <a:pt x="66010" y="227896"/>
                  </a:lnTo>
                  <a:close/>
                </a:path>
                <a:path extrusionOk="0" h="361314" w="160655">
                  <a:moveTo>
                    <a:pt x="53887" y="206739"/>
                  </a:moveTo>
                  <a:lnTo>
                    <a:pt x="54397" y="207730"/>
                  </a:lnTo>
                  <a:lnTo>
                    <a:pt x="54160" y="207216"/>
                  </a:lnTo>
                  <a:lnTo>
                    <a:pt x="53887" y="206739"/>
                  </a:lnTo>
                  <a:close/>
                </a:path>
                <a:path extrusionOk="0" h="361314" w="160655">
                  <a:moveTo>
                    <a:pt x="54160" y="207216"/>
                  </a:moveTo>
                  <a:lnTo>
                    <a:pt x="54397" y="207730"/>
                  </a:lnTo>
                  <a:lnTo>
                    <a:pt x="54160" y="207216"/>
                  </a:lnTo>
                  <a:close/>
                </a:path>
                <a:path extrusionOk="0" h="361314" w="160655">
                  <a:moveTo>
                    <a:pt x="53940" y="206739"/>
                  </a:moveTo>
                  <a:lnTo>
                    <a:pt x="54160" y="207216"/>
                  </a:lnTo>
                  <a:lnTo>
                    <a:pt x="53940" y="206739"/>
                  </a:lnTo>
                  <a:close/>
                </a:path>
                <a:path extrusionOk="0" h="361314" w="160655">
                  <a:moveTo>
                    <a:pt x="44090" y="185403"/>
                  </a:moveTo>
                  <a:lnTo>
                    <a:pt x="44568" y="186593"/>
                  </a:lnTo>
                  <a:lnTo>
                    <a:pt x="44358" y="185983"/>
                  </a:lnTo>
                  <a:lnTo>
                    <a:pt x="44090" y="185403"/>
                  </a:lnTo>
                  <a:close/>
                </a:path>
                <a:path extrusionOk="0" h="361314" w="160655">
                  <a:moveTo>
                    <a:pt x="44358" y="185983"/>
                  </a:moveTo>
                  <a:lnTo>
                    <a:pt x="44568" y="186593"/>
                  </a:lnTo>
                  <a:lnTo>
                    <a:pt x="44358" y="185983"/>
                  </a:lnTo>
                  <a:close/>
                </a:path>
                <a:path extrusionOk="0" h="361314" w="160655">
                  <a:moveTo>
                    <a:pt x="44158" y="185403"/>
                  </a:moveTo>
                  <a:lnTo>
                    <a:pt x="44358" y="185983"/>
                  </a:lnTo>
                  <a:lnTo>
                    <a:pt x="44158" y="185403"/>
                  </a:lnTo>
                  <a:close/>
                </a:path>
                <a:path extrusionOk="0" h="361314" w="160655">
                  <a:moveTo>
                    <a:pt x="36729" y="163825"/>
                  </a:moveTo>
                  <a:lnTo>
                    <a:pt x="37068" y="164984"/>
                  </a:lnTo>
                  <a:lnTo>
                    <a:pt x="36928" y="164404"/>
                  </a:lnTo>
                  <a:lnTo>
                    <a:pt x="36729" y="163825"/>
                  </a:lnTo>
                  <a:close/>
                </a:path>
                <a:path extrusionOk="0" h="361314" w="160655">
                  <a:moveTo>
                    <a:pt x="36928" y="164404"/>
                  </a:moveTo>
                  <a:lnTo>
                    <a:pt x="37068" y="164984"/>
                  </a:lnTo>
                  <a:lnTo>
                    <a:pt x="36928" y="164404"/>
                  </a:lnTo>
                  <a:close/>
                </a:path>
                <a:path extrusionOk="0" h="361314" w="160655">
                  <a:moveTo>
                    <a:pt x="36789" y="163825"/>
                  </a:moveTo>
                  <a:lnTo>
                    <a:pt x="36928" y="164404"/>
                  </a:lnTo>
                  <a:lnTo>
                    <a:pt x="36789" y="163825"/>
                  </a:lnTo>
                  <a:close/>
                </a:path>
                <a:path extrusionOk="0" h="361314" w="160655">
                  <a:moveTo>
                    <a:pt x="31485" y="141814"/>
                  </a:moveTo>
                  <a:lnTo>
                    <a:pt x="31689" y="142841"/>
                  </a:lnTo>
                  <a:lnTo>
                    <a:pt x="31608" y="142324"/>
                  </a:lnTo>
                  <a:lnTo>
                    <a:pt x="31485" y="141814"/>
                  </a:lnTo>
                  <a:close/>
                </a:path>
                <a:path extrusionOk="0" h="361314" w="160655">
                  <a:moveTo>
                    <a:pt x="31608" y="142324"/>
                  </a:moveTo>
                  <a:lnTo>
                    <a:pt x="31689" y="142841"/>
                  </a:lnTo>
                  <a:lnTo>
                    <a:pt x="31608" y="142324"/>
                  </a:lnTo>
                  <a:close/>
                </a:path>
                <a:path extrusionOk="0" h="361314" w="160655">
                  <a:moveTo>
                    <a:pt x="31529" y="141814"/>
                  </a:moveTo>
                  <a:lnTo>
                    <a:pt x="31608" y="142324"/>
                  </a:lnTo>
                  <a:lnTo>
                    <a:pt x="31529" y="141814"/>
                  </a:lnTo>
                  <a:close/>
                </a:path>
                <a:path extrusionOk="0" h="361314" w="160655">
                  <a:moveTo>
                    <a:pt x="28106" y="119758"/>
                  </a:moveTo>
                  <a:lnTo>
                    <a:pt x="28143" y="120189"/>
                  </a:lnTo>
                  <a:lnTo>
                    <a:pt x="28106" y="119758"/>
                  </a:lnTo>
                  <a:close/>
                </a:path>
                <a:path extrusionOk="0" h="361314" w="160655">
                  <a:moveTo>
                    <a:pt x="28069" y="119325"/>
                  </a:moveTo>
                  <a:lnTo>
                    <a:pt x="28106" y="119758"/>
                  </a:lnTo>
                  <a:lnTo>
                    <a:pt x="28069" y="119325"/>
                  </a:lnTo>
                  <a:close/>
                </a:path>
                <a:path extrusionOk="0" h="361314" w="160655">
                  <a:moveTo>
                    <a:pt x="26135" y="96738"/>
                  </a:moveTo>
                  <a:lnTo>
                    <a:pt x="26145" y="97074"/>
                  </a:lnTo>
                  <a:lnTo>
                    <a:pt x="26135" y="96738"/>
                  </a:lnTo>
                  <a:close/>
                </a:path>
                <a:path extrusionOk="0" h="361314" w="160655">
                  <a:moveTo>
                    <a:pt x="26124" y="96386"/>
                  </a:moveTo>
                  <a:lnTo>
                    <a:pt x="26135" y="96738"/>
                  </a:lnTo>
                  <a:lnTo>
                    <a:pt x="26124" y="96386"/>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538" name="Google Shape;4538;p158"/>
            <p:cNvPicPr preferRelativeResize="0"/>
            <p:nvPr/>
          </p:nvPicPr>
          <p:blipFill rotWithShape="1">
            <a:blip r:embed="rId8">
              <a:alphaModFix/>
            </a:blip>
            <a:srcRect b="0" l="0" r="0" t="0"/>
            <a:stretch/>
          </p:blipFill>
          <p:spPr>
            <a:xfrm>
              <a:off x="8808720" y="2103119"/>
              <a:ext cx="1234440" cy="3749040"/>
            </a:xfrm>
            <a:prstGeom prst="rect">
              <a:avLst/>
            </a:prstGeom>
            <a:noFill/>
            <a:ln>
              <a:noFill/>
            </a:ln>
          </p:spPr>
        </p:pic>
        <p:sp>
          <p:nvSpPr>
            <p:cNvPr id="4539" name="Google Shape;4539;p158"/>
            <p:cNvSpPr/>
            <p:nvPr/>
          </p:nvSpPr>
          <p:spPr>
            <a:xfrm>
              <a:off x="8847161" y="2139792"/>
              <a:ext cx="1103630" cy="3620135"/>
            </a:xfrm>
            <a:custGeom>
              <a:rect b="b" l="l" r="r" t="t"/>
              <a:pathLst>
                <a:path extrusionOk="0" h="3620135" w="1103629">
                  <a:moveTo>
                    <a:pt x="1103298" y="0"/>
                  </a:moveTo>
                  <a:lnTo>
                    <a:pt x="0" y="0"/>
                  </a:lnTo>
                  <a:lnTo>
                    <a:pt x="0" y="3619766"/>
                  </a:lnTo>
                  <a:lnTo>
                    <a:pt x="1103298" y="3619766"/>
                  </a:lnTo>
                  <a:lnTo>
                    <a:pt x="1103298"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540" name="Google Shape;4540;p158"/>
          <p:cNvSpPr txBox="1"/>
          <p:nvPr>
            <p:ph type="title"/>
          </p:nvPr>
        </p:nvSpPr>
        <p:spPr>
          <a:xfrm>
            <a:off x="4562094" y="242315"/>
            <a:ext cx="306768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THE REPORT VIEW</a:t>
            </a:r>
            <a:endParaRPr/>
          </a:p>
        </p:txBody>
      </p:sp>
      <p:pic>
        <p:nvPicPr>
          <p:cNvPr id="4541" name="Google Shape;4541;p158"/>
          <p:cNvPicPr preferRelativeResize="0"/>
          <p:nvPr/>
        </p:nvPicPr>
        <p:blipFill rotWithShape="1">
          <a:blip r:embed="rId9">
            <a:alphaModFix/>
          </a:blip>
          <a:srcRect b="0" l="0" r="0" t="0"/>
          <a:stretch/>
        </p:blipFill>
        <p:spPr>
          <a:xfrm>
            <a:off x="0" y="806332"/>
            <a:ext cx="12192000" cy="45720"/>
          </a:xfrm>
          <a:prstGeom prst="rect">
            <a:avLst/>
          </a:prstGeom>
          <a:noFill/>
          <a:ln>
            <a:noFill/>
          </a:ln>
        </p:spPr>
      </p:pic>
      <p:grpSp>
        <p:nvGrpSpPr>
          <p:cNvPr id="4542" name="Google Shape;4542;p158"/>
          <p:cNvGrpSpPr/>
          <p:nvPr/>
        </p:nvGrpSpPr>
        <p:grpSpPr>
          <a:xfrm>
            <a:off x="11458577" y="168692"/>
            <a:ext cx="548640" cy="548640"/>
            <a:chOff x="11458577" y="168692"/>
            <a:chExt cx="548640" cy="548640"/>
          </a:xfrm>
        </p:grpSpPr>
        <p:sp>
          <p:nvSpPr>
            <p:cNvPr id="4543" name="Google Shape;4543;p158"/>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544" name="Google Shape;4544;p158"/>
            <p:cNvPicPr preferRelativeResize="0"/>
            <p:nvPr/>
          </p:nvPicPr>
          <p:blipFill rotWithShape="1">
            <a:blip r:embed="rId10">
              <a:alphaModFix/>
            </a:blip>
            <a:srcRect b="0" l="0" r="0" t="0"/>
            <a:stretch/>
          </p:blipFill>
          <p:spPr>
            <a:xfrm>
              <a:off x="11579351" y="289560"/>
              <a:ext cx="307848" cy="307847"/>
            </a:xfrm>
            <a:prstGeom prst="rect">
              <a:avLst/>
            </a:prstGeom>
            <a:noFill/>
            <a:ln>
              <a:noFill/>
            </a:ln>
          </p:spPr>
        </p:pic>
      </p:grpSp>
      <p:sp>
        <p:nvSpPr>
          <p:cNvPr id="4545" name="Google Shape;4545;p158"/>
          <p:cNvSpPr txBox="1"/>
          <p:nvPr/>
        </p:nvSpPr>
        <p:spPr>
          <a:xfrm>
            <a:off x="2696157" y="1124203"/>
            <a:ext cx="3878579"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262626"/>
                </a:solidFill>
                <a:latin typeface="Calibri"/>
                <a:ea typeface="Calibri"/>
                <a:cs typeface="Calibri"/>
                <a:sym typeface="Calibri"/>
              </a:rPr>
              <a:t>Insert Menu </a:t>
            </a:r>
            <a:r>
              <a:rPr i="1" lang="en-US" sz="1200">
                <a:solidFill>
                  <a:srgbClr val="262626"/>
                </a:solidFill>
                <a:latin typeface="Calibri"/>
                <a:ea typeface="Calibri"/>
                <a:cs typeface="Calibri"/>
                <a:sym typeface="Calibri"/>
              </a:rPr>
              <a:t>(Add pages, visuals, buttons, shapes, images, etc.)</a:t>
            </a:r>
            <a:endParaRPr sz="1200">
              <a:solidFill>
                <a:schemeClr val="dk1"/>
              </a:solidFill>
              <a:latin typeface="Calibri"/>
              <a:ea typeface="Calibri"/>
              <a:cs typeface="Calibri"/>
              <a:sym typeface="Calibri"/>
            </a:endParaRPr>
          </a:p>
        </p:txBody>
      </p:sp>
      <p:sp>
        <p:nvSpPr>
          <p:cNvPr id="4546" name="Google Shape;4546;p158"/>
          <p:cNvSpPr txBox="1"/>
          <p:nvPr/>
        </p:nvSpPr>
        <p:spPr>
          <a:xfrm>
            <a:off x="2531874" y="6220459"/>
            <a:ext cx="298386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262626"/>
                </a:solidFill>
                <a:latin typeface="Calibri"/>
                <a:ea typeface="Calibri"/>
                <a:cs typeface="Calibri"/>
                <a:sym typeface="Calibri"/>
              </a:rPr>
              <a:t>Report Pages </a:t>
            </a:r>
            <a:r>
              <a:rPr i="1" lang="en-US" sz="1200">
                <a:solidFill>
                  <a:srgbClr val="262626"/>
                </a:solidFill>
                <a:latin typeface="Calibri"/>
                <a:ea typeface="Calibri"/>
                <a:cs typeface="Calibri"/>
                <a:sym typeface="Calibri"/>
              </a:rPr>
              <a:t>(each tab is a blank report canvas)</a:t>
            </a:r>
            <a:endParaRPr sz="1200">
              <a:solidFill>
                <a:schemeClr val="dk1"/>
              </a:solidFill>
              <a:latin typeface="Calibri"/>
              <a:ea typeface="Calibri"/>
              <a:cs typeface="Calibri"/>
              <a:sym typeface="Calibri"/>
            </a:endParaRPr>
          </a:p>
        </p:txBody>
      </p:sp>
      <p:sp>
        <p:nvSpPr>
          <p:cNvPr id="4547" name="Google Shape;4547;p158"/>
          <p:cNvSpPr txBox="1"/>
          <p:nvPr/>
        </p:nvSpPr>
        <p:spPr>
          <a:xfrm>
            <a:off x="10323257" y="3678428"/>
            <a:ext cx="1532890" cy="662940"/>
          </a:xfrm>
          <a:prstGeom prst="rect">
            <a:avLst/>
          </a:prstGeom>
          <a:noFill/>
          <a:ln>
            <a:noFill/>
          </a:ln>
        </p:spPr>
        <p:txBody>
          <a:bodyPr anchorCtr="0" anchor="t" bIns="0" lIns="0" spcFirstLastPara="1" rIns="0" wrap="square" tIns="58400">
            <a:spAutoFit/>
          </a:bodyPr>
          <a:lstStyle/>
          <a:p>
            <a:pPr indent="0" lvl="0" marL="12700" marR="0" rtl="0" algn="l">
              <a:lnSpc>
                <a:spcPct val="100000"/>
              </a:lnSpc>
              <a:spcBef>
                <a:spcPts val="0"/>
              </a:spcBef>
              <a:spcAft>
                <a:spcPts val="0"/>
              </a:spcAft>
              <a:buNone/>
            </a:pPr>
            <a:r>
              <a:rPr b="1" lang="en-US" sz="1200">
                <a:solidFill>
                  <a:srgbClr val="262626"/>
                </a:solidFill>
                <a:latin typeface="Calibri"/>
                <a:ea typeface="Calibri"/>
                <a:cs typeface="Calibri"/>
                <a:sym typeface="Calibri"/>
              </a:rPr>
              <a:t>Filter Pane</a:t>
            </a:r>
            <a:endParaRPr sz="1200">
              <a:solidFill>
                <a:schemeClr val="dk1"/>
              </a:solidFill>
              <a:latin typeface="Calibri"/>
              <a:ea typeface="Calibri"/>
              <a:cs typeface="Calibri"/>
              <a:sym typeface="Calibri"/>
            </a:endParaRPr>
          </a:p>
          <a:p>
            <a:pPr indent="0" lvl="0" marL="12700" marR="5080" rtl="0" algn="l">
              <a:lnSpc>
                <a:spcPct val="118333"/>
              </a:lnSpc>
              <a:spcBef>
                <a:spcPts val="420"/>
              </a:spcBef>
              <a:spcAft>
                <a:spcPts val="0"/>
              </a:spcAft>
              <a:buNone/>
            </a:pPr>
            <a:r>
              <a:rPr i="1" lang="en-US" sz="1200">
                <a:solidFill>
                  <a:srgbClr val="262626"/>
                </a:solidFill>
                <a:latin typeface="Calibri"/>
                <a:ea typeface="Calibri"/>
                <a:cs typeface="Calibri"/>
                <a:sym typeface="Calibri"/>
              </a:rPr>
              <a:t>(Page-level, report-level,  visual-level filters)</a:t>
            </a:r>
            <a:endParaRPr sz="1200">
              <a:solidFill>
                <a:schemeClr val="dk1"/>
              </a:solidFill>
              <a:latin typeface="Calibri"/>
              <a:ea typeface="Calibri"/>
              <a:cs typeface="Calibri"/>
              <a:sym typeface="Calibri"/>
            </a:endParaRPr>
          </a:p>
        </p:txBody>
      </p:sp>
      <p:grpSp>
        <p:nvGrpSpPr>
          <p:cNvPr id="4548" name="Google Shape;4548;p158"/>
          <p:cNvGrpSpPr/>
          <p:nvPr/>
        </p:nvGrpSpPr>
        <p:grpSpPr>
          <a:xfrm>
            <a:off x="9912095" y="2103120"/>
            <a:ext cx="468469" cy="1600427"/>
            <a:chOff x="9912095" y="2103120"/>
            <a:chExt cx="468469" cy="1600427"/>
          </a:xfrm>
        </p:grpSpPr>
        <p:sp>
          <p:nvSpPr>
            <p:cNvPr id="4549" name="Google Shape;4549;p158"/>
            <p:cNvSpPr/>
            <p:nvPr/>
          </p:nvSpPr>
          <p:spPr>
            <a:xfrm>
              <a:off x="9950207" y="3469868"/>
              <a:ext cx="412750" cy="233679"/>
            </a:xfrm>
            <a:custGeom>
              <a:rect b="b" l="l" r="r" t="t"/>
              <a:pathLst>
                <a:path extrusionOk="0" h="233679" w="412750">
                  <a:moveTo>
                    <a:pt x="355449" y="181644"/>
                  </a:moveTo>
                  <a:lnTo>
                    <a:pt x="335655" y="197215"/>
                  </a:lnTo>
                  <a:lnTo>
                    <a:pt x="412714" y="233549"/>
                  </a:lnTo>
                  <a:lnTo>
                    <a:pt x="404095" y="191660"/>
                  </a:lnTo>
                  <a:lnTo>
                    <a:pt x="363606" y="191660"/>
                  </a:lnTo>
                  <a:lnTo>
                    <a:pt x="355449" y="181644"/>
                  </a:lnTo>
                  <a:close/>
                </a:path>
                <a:path extrusionOk="0" h="233679" w="412750">
                  <a:moveTo>
                    <a:pt x="375415" y="165938"/>
                  </a:moveTo>
                  <a:lnTo>
                    <a:pt x="355449" y="181644"/>
                  </a:lnTo>
                  <a:lnTo>
                    <a:pt x="363606" y="191660"/>
                  </a:lnTo>
                  <a:lnTo>
                    <a:pt x="383301" y="175620"/>
                  </a:lnTo>
                  <a:lnTo>
                    <a:pt x="375415" y="165938"/>
                  </a:lnTo>
                  <a:close/>
                </a:path>
                <a:path extrusionOk="0" h="233679" w="412750">
                  <a:moveTo>
                    <a:pt x="395545" y="150102"/>
                  </a:moveTo>
                  <a:lnTo>
                    <a:pt x="375415" y="165938"/>
                  </a:lnTo>
                  <a:lnTo>
                    <a:pt x="383301" y="175620"/>
                  </a:lnTo>
                  <a:lnTo>
                    <a:pt x="363606" y="191660"/>
                  </a:lnTo>
                  <a:lnTo>
                    <a:pt x="404095" y="191660"/>
                  </a:lnTo>
                  <a:lnTo>
                    <a:pt x="395545" y="150102"/>
                  </a:lnTo>
                  <a:close/>
                </a:path>
                <a:path extrusionOk="0" h="233679" w="412750">
                  <a:moveTo>
                    <a:pt x="371893" y="161613"/>
                  </a:moveTo>
                  <a:lnTo>
                    <a:pt x="339135" y="161613"/>
                  </a:lnTo>
                  <a:lnTo>
                    <a:pt x="339490" y="162030"/>
                  </a:lnTo>
                  <a:lnTo>
                    <a:pt x="355449" y="181644"/>
                  </a:lnTo>
                  <a:lnTo>
                    <a:pt x="375415" y="165938"/>
                  </a:lnTo>
                  <a:lnTo>
                    <a:pt x="371893" y="161613"/>
                  </a:lnTo>
                  <a:close/>
                </a:path>
                <a:path extrusionOk="0" h="233679" w="412750">
                  <a:moveTo>
                    <a:pt x="339309" y="161827"/>
                  </a:moveTo>
                  <a:lnTo>
                    <a:pt x="339474" y="162030"/>
                  </a:lnTo>
                  <a:lnTo>
                    <a:pt x="339309" y="161827"/>
                  </a:lnTo>
                  <a:close/>
                </a:path>
                <a:path extrusionOk="0" h="233679" w="412750">
                  <a:moveTo>
                    <a:pt x="351533" y="137345"/>
                  </a:moveTo>
                  <a:lnTo>
                    <a:pt x="317552" y="137345"/>
                  </a:lnTo>
                  <a:lnTo>
                    <a:pt x="317972" y="137796"/>
                  </a:lnTo>
                  <a:lnTo>
                    <a:pt x="339309" y="161827"/>
                  </a:lnTo>
                  <a:lnTo>
                    <a:pt x="339135" y="161613"/>
                  </a:lnTo>
                  <a:lnTo>
                    <a:pt x="371893" y="161613"/>
                  </a:lnTo>
                  <a:lnTo>
                    <a:pt x="358656" y="145361"/>
                  </a:lnTo>
                  <a:lnTo>
                    <a:pt x="351533" y="137345"/>
                  </a:lnTo>
                  <a:close/>
                </a:path>
                <a:path extrusionOk="0" h="233679" w="412750">
                  <a:moveTo>
                    <a:pt x="317760" y="137579"/>
                  </a:moveTo>
                  <a:lnTo>
                    <a:pt x="317952" y="137796"/>
                  </a:lnTo>
                  <a:lnTo>
                    <a:pt x="317760" y="137579"/>
                  </a:lnTo>
                  <a:close/>
                </a:path>
                <a:path extrusionOk="0" h="233679" w="412750">
                  <a:moveTo>
                    <a:pt x="330997" y="114795"/>
                  </a:moveTo>
                  <a:lnTo>
                    <a:pt x="295440" y="114795"/>
                  </a:lnTo>
                  <a:lnTo>
                    <a:pt x="296028" y="115359"/>
                  </a:lnTo>
                  <a:lnTo>
                    <a:pt x="317760" y="137579"/>
                  </a:lnTo>
                  <a:lnTo>
                    <a:pt x="317552" y="137345"/>
                  </a:lnTo>
                  <a:lnTo>
                    <a:pt x="351533" y="137345"/>
                  </a:lnTo>
                  <a:lnTo>
                    <a:pt x="336332" y="120241"/>
                  </a:lnTo>
                  <a:lnTo>
                    <a:pt x="330997" y="114795"/>
                  </a:lnTo>
                  <a:close/>
                </a:path>
                <a:path extrusionOk="0" h="233679" w="412750">
                  <a:moveTo>
                    <a:pt x="295732" y="115094"/>
                  </a:moveTo>
                  <a:lnTo>
                    <a:pt x="295992" y="115359"/>
                  </a:lnTo>
                  <a:lnTo>
                    <a:pt x="295732" y="115094"/>
                  </a:lnTo>
                  <a:close/>
                </a:path>
                <a:path extrusionOk="0" h="233679" w="412750">
                  <a:moveTo>
                    <a:pt x="295440" y="114795"/>
                  </a:moveTo>
                  <a:lnTo>
                    <a:pt x="295732" y="115094"/>
                  </a:lnTo>
                  <a:lnTo>
                    <a:pt x="296028" y="115359"/>
                  </a:lnTo>
                  <a:lnTo>
                    <a:pt x="295440" y="114795"/>
                  </a:lnTo>
                  <a:close/>
                </a:path>
                <a:path extrusionOk="0" h="233679" w="412750">
                  <a:moveTo>
                    <a:pt x="310774" y="94463"/>
                  </a:moveTo>
                  <a:lnTo>
                    <a:pt x="272751" y="94463"/>
                  </a:lnTo>
                  <a:lnTo>
                    <a:pt x="273551" y="95125"/>
                  </a:lnTo>
                  <a:lnTo>
                    <a:pt x="295732" y="115094"/>
                  </a:lnTo>
                  <a:lnTo>
                    <a:pt x="295440" y="114795"/>
                  </a:lnTo>
                  <a:lnTo>
                    <a:pt x="330997" y="114795"/>
                  </a:lnTo>
                  <a:lnTo>
                    <a:pt x="313298" y="96729"/>
                  </a:lnTo>
                  <a:lnTo>
                    <a:pt x="310774" y="94463"/>
                  </a:lnTo>
                  <a:close/>
                </a:path>
                <a:path extrusionOk="0" h="233679" w="412750">
                  <a:moveTo>
                    <a:pt x="273140" y="94813"/>
                  </a:moveTo>
                  <a:lnTo>
                    <a:pt x="273488" y="95125"/>
                  </a:lnTo>
                  <a:lnTo>
                    <a:pt x="273140" y="94813"/>
                  </a:lnTo>
                  <a:close/>
                </a:path>
                <a:path extrusionOk="0" h="233679" w="412750">
                  <a:moveTo>
                    <a:pt x="272751" y="94463"/>
                  </a:moveTo>
                  <a:lnTo>
                    <a:pt x="273140" y="94813"/>
                  </a:lnTo>
                  <a:lnTo>
                    <a:pt x="273551" y="95125"/>
                  </a:lnTo>
                  <a:lnTo>
                    <a:pt x="272751" y="94463"/>
                  </a:lnTo>
                  <a:close/>
                </a:path>
                <a:path extrusionOk="0" h="233679" w="412750">
                  <a:moveTo>
                    <a:pt x="291051" y="76758"/>
                  </a:moveTo>
                  <a:lnTo>
                    <a:pt x="249383" y="76758"/>
                  </a:lnTo>
                  <a:lnTo>
                    <a:pt x="250441" y="77481"/>
                  </a:lnTo>
                  <a:lnTo>
                    <a:pt x="273140" y="94813"/>
                  </a:lnTo>
                  <a:lnTo>
                    <a:pt x="272751" y="94463"/>
                  </a:lnTo>
                  <a:lnTo>
                    <a:pt x="310774" y="94463"/>
                  </a:lnTo>
                  <a:lnTo>
                    <a:pt x="291051" y="76758"/>
                  </a:lnTo>
                  <a:close/>
                </a:path>
                <a:path extrusionOk="0" h="233679" w="412750">
                  <a:moveTo>
                    <a:pt x="249893" y="77146"/>
                  </a:moveTo>
                  <a:lnTo>
                    <a:pt x="250334" y="77481"/>
                  </a:lnTo>
                  <a:lnTo>
                    <a:pt x="249893" y="77146"/>
                  </a:lnTo>
                  <a:close/>
                </a:path>
                <a:path extrusionOk="0" h="233679" w="412750">
                  <a:moveTo>
                    <a:pt x="249383" y="76758"/>
                  </a:moveTo>
                  <a:lnTo>
                    <a:pt x="249893" y="77146"/>
                  </a:lnTo>
                  <a:lnTo>
                    <a:pt x="250441" y="77481"/>
                  </a:lnTo>
                  <a:lnTo>
                    <a:pt x="249383" y="76758"/>
                  </a:lnTo>
                  <a:close/>
                </a:path>
                <a:path extrusionOk="0" h="233679" w="412750">
                  <a:moveTo>
                    <a:pt x="225867" y="62451"/>
                  </a:moveTo>
                  <a:lnTo>
                    <a:pt x="249893" y="77146"/>
                  </a:lnTo>
                  <a:lnTo>
                    <a:pt x="249383" y="76758"/>
                  </a:lnTo>
                  <a:lnTo>
                    <a:pt x="291051" y="76758"/>
                  </a:lnTo>
                  <a:lnTo>
                    <a:pt x="289332" y="75215"/>
                  </a:lnTo>
                  <a:lnTo>
                    <a:pt x="272937" y="62755"/>
                  </a:lnTo>
                  <a:lnTo>
                    <a:pt x="226526" y="62755"/>
                  </a:lnTo>
                  <a:lnTo>
                    <a:pt x="225867" y="62451"/>
                  </a:lnTo>
                  <a:close/>
                </a:path>
                <a:path extrusionOk="0" h="233679" w="412750">
                  <a:moveTo>
                    <a:pt x="225231" y="62062"/>
                  </a:moveTo>
                  <a:lnTo>
                    <a:pt x="225867" y="62451"/>
                  </a:lnTo>
                  <a:lnTo>
                    <a:pt x="226526" y="62755"/>
                  </a:lnTo>
                  <a:lnTo>
                    <a:pt x="225231" y="62062"/>
                  </a:lnTo>
                  <a:close/>
                </a:path>
                <a:path extrusionOk="0" h="233679" w="412750">
                  <a:moveTo>
                    <a:pt x="272025" y="62062"/>
                  </a:moveTo>
                  <a:lnTo>
                    <a:pt x="225231" y="62062"/>
                  </a:lnTo>
                  <a:lnTo>
                    <a:pt x="226526" y="62755"/>
                  </a:lnTo>
                  <a:lnTo>
                    <a:pt x="272937" y="62755"/>
                  </a:lnTo>
                  <a:lnTo>
                    <a:pt x="272025" y="62062"/>
                  </a:lnTo>
                  <a:close/>
                </a:path>
                <a:path extrusionOk="0" h="233679" w="412750">
                  <a:moveTo>
                    <a:pt x="200805" y="50856"/>
                  </a:moveTo>
                  <a:lnTo>
                    <a:pt x="225867" y="62451"/>
                  </a:lnTo>
                  <a:lnTo>
                    <a:pt x="225231" y="62062"/>
                  </a:lnTo>
                  <a:lnTo>
                    <a:pt x="272025" y="62062"/>
                  </a:lnTo>
                  <a:lnTo>
                    <a:pt x="264241" y="56146"/>
                  </a:lnTo>
                  <a:lnTo>
                    <a:pt x="255947" y="51074"/>
                  </a:lnTo>
                  <a:lnTo>
                    <a:pt x="201449" y="51074"/>
                  </a:lnTo>
                  <a:lnTo>
                    <a:pt x="200805" y="50856"/>
                  </a:lnTo>
                  <a:close/>
                </a:path>
                <a:path extrusionOk="0" h="233679" w="412750">
                  <a:moveTo>
                    <a:pt x="200177" y="50566"/>
                  </a:moveTo>
                  <a:lnTo>
                    <a:pt x="200805" y="50856"/>
                  </a:lnTo>
                  <a:lnTo>
                    <a:pt x="201449" y="51074"/>
                  </a:lnTo>
                  <a:lnTo>
                    <a:pt x="200177" y="50566"/>
                  </a:lnTo>
                  <a:close/>
                </a:path>
                <a:path extrusionOk="0" h="233679" w="412750">
                  <a:moveTo>
                    <a:pt x="255116" y="50566"/>
                  </a:moveTo>
                  <a:lnTo>
                    <a:pt x="200177" y="50566"/>
                  </a:lnTo>
                  <a:lnTo>
                    <a:pt x="201449" y="51074"/>
                  </a:lnTo>
                  <a:lnTo>
                    <a:pt x="255947" y="51074"/>
                  </a:lnTo>
                  <a:lnTo>
                    <a:pt x="255116" y="50566"/>
                  </a:lnTo>
                  <a:close/>
                </a:path>
                <a:path extrusionOk="0" h="233679" w="412750">
                  <a:moveTo>
                    <a:pt x="174624" y="42024"/>
                  </a:moveTo>
                  <a:lnTo>
                    <a:pt x="200805" y="50856"/>
                  </a:lnTo>
                  <a:lnTo>
                    <a:pt x="200177" y="50566"/>
                  </a:lnTo>
                  <a:lnTo>
                    <a:pt x="255116" y="50566"/>
                  </a:lnTo>
                  <a:lnTo>
                    <a:pt x="241366" y="42157"/>
                  </a:lnTo>
                  <a:lnTo>
                    <a:pt x="175186" y="42157"/>
                  </a:lnTo>
                  <a:lnTo>
                    <a:pt x="174624" y="42024"/>
                  </a:lnTo>
                  <a:close/>
                </a:path>
                <a:path extrusionOk="0" h="233679" w="412750">
                  <a:moveTo>
                    <a:pt x="174059" y="41833"/>
                  </a:moveTo>
                  <a:lnTo>
                    <a:pt x="174624" y="42024"/>
                  </a:lnTo>
                  <a:lnTo>
                    <a:pt x="175186" y="42157"/>
                  </a:lnTo>
                  <a:lnTo>
                    <a:pt x="174059" y="41833"/>
                  </a:lnTo>
                  <a:close/>
                </a:path>
                <a:path extrusionOk="0" h="233679" w="412750">
                  <a:moveTo>
                    <a:pt x="240837" y="41833"/>
                  </a:moveTo>
                  <a:lnTo>
                    <a:pt x="174059" y="41833"/>
                  </a:lnTo>
                  <a:lnTo>
                    <a:pt x="175186" y="42157"/>
                  </a:lnTo>
                  <a:lnTo>
                    <a:pt x="241366" y="42157"/>
                  </a:lnTo>
                  <a:lnTo>
                    <a:pt x="240837" y="41833"/>
                  </a:lnTo>
                  <a:close/>
                </a:path>
                <a:path extrusionOk="0" h="233679" w="412750">
                  <a:moveTo>
                    <a:pt x="147361" y="35554"/>
                  </a:moveTo>
                  <a:lnTo>
                    <a:pt x="174624" y="42024"/>
                  </a:lnTo>
                  <a:lnTo>
                    <a:pt x="174059" y="41833"/>
                  </a:lnTo>
                  <a:lnTo>
                    <a:pt x="240837" y="41833"/>
                  </a:lnTo>
                  <a:lnTo>
                    <a:pt x="237857" y="40011"/>
                  </a:lnTo>
                  <a:lnTo>
                    <a:pt x="228387" y="35631"/>
                  </a:lnTo>
                  <a:lnTo>
                    <a:pt x="147847" y="35631"/>
                  </a:lnTo>
                  <a:lnTo>
                    <a:pt x="147361" y="35554"/>
                  </a:lnTo>
                  <a:close/>
                </a:path>
                <a:path extrusionOk="0" h="233679" w="412750">
                  <a:moveTo>
                    <a:pt x="146904" y="35445"/>
                  </a:moveTo>
                  <a:lnTo>
                    <a:pt x="147361" y="35554"/>
                  </a:lnTo>
                  <a:lnTo>
                    <a:pt x="147847" y="35631"/>
                  </a:lnTo>
                  <a:lnTo>
                    <a:pt x="146904" y="35445"/>
                  </a:lnTo>
                  <a:close/>
                </a:path>
                <a:path extrusionOk="0" h="233679" w="412750">
                  <a:moveTo>
                    <a:pt x="227986" y="35445"/>
                  </a:moveTo>
                  <a:lnTo>
                    <a:pt x="146904" y="35445"/>
                  </a:lnTo>
                  <a:lnTo>
                    <a:pt x="147847" y="35631"/>
                  </a:lnTo>
                  <a:lnTo>
                    <a:pt x="228387" y="35631"/>
                  </a:lnTo>
                  <a:lnTo>
                    <a:pt x="227986" y="35445"/>
                  </a:lnTo>
                  <a:close/>
                </a:path>
                <a:path extrusionOk="0" h="233679" w="412750">
                  <a:moveTo>
                    <a:pt x="119186" y="31083"/>
                  </a:moveTo>
                  <a:lnTo>
                    <a:pt x="147361" y="35554"/>
                  </a:lnTo>
                  <a:lnTo>
                    <a:pt x="146904" y="35445"/>
                  </a:lnTo>
                  <a:lnTo>
                    <a:pt x="227986" y="35445"/>
                  </a:lnTo>
                  <a:lnTo>
                    <a:pt x="218638" y="31121"/>
                  </a:lnTo>
                  <a:lnTo>
                    <a:pt x="119566" y="31121"/>
                  </a:lnTo>
                  <a:lnTo>
                    <a:pt x="119186" y="31083"/>
                  </a:lnTo>
                  <a:close/>
                </a:path>
                <a:path extrusionOk="0" h="233679" w="412750">
                  <a:moveTo>
                    <a:pt x="218432" y="31026"/>
                  </a:moveTo>
                  <a:lnTo>
                    <a:pt x="118822" y="31026"/>
                  </a:lnTo>
                  <a:lnTo>
                    <a:pt x="119566" y="31121"/>
                  </a:lnTo>
                  <a:lnTo>
                    <a:pt x="218638" y="31121"/>
                  </a:lnTo>
                  <a:lnTo>
                    <a:pt x="218432" y="31026"/>
                  </a:lnTo>
                  <a:close/>
                </a:path>
                <a:path extrusionOk="0" h="233679" w="412750">
                  <a:moveTo>
                    <a:pt x="212323" y="28200"/>
                  </a:moveTo>
                  <a:lnTo>
                    <a:pt x="89946" y="28200"/>
                  </a:lnTo>
                  <a:lnTo>
                    <a:pt x="90493" y="28242"/>
                  </a:lnTo>
                  <a:lnTo>
                    <a:pt x="119186" y="31083"/>
                  </a:lnTo>
                  <a:lnTo>
                    <a:pt x="118822" y="31026"/>
                  </a:lnTo>
                  <a:lnTo>
                    <a:pt x="218432" y="31026"/>
                  </a:lnTo>
                  <a:lnTo>
                    <a:pt x="212323" y="28200"/>
                  </a:lnTo>
                  <a:close/>
                </a:path>
                <a:path extrusionOk="0" h="233679" w="412750">
                  <a:moveTo>
                    <a:pt x="90216" y="28226"/>
                  </a:moveTo>
                  <a:lnTo>
                    <a:pt x="90371" y="28242"/>
                  </a:lnTo>
                  <a:lnTo>
                    <a:pt x="90216" y="28226"/>
                  </a:lnTo>
                  <a:close/>
                </a:path>
                <a:path extrusionOk="0" h="233679" w="412750">
                  <a:moveTo>
                    <a:pt x="208320" y="26586"/>
                  </a:moveTo>
                  <a:lnTo>
                    <a:pt x="60427" y="26586"/>
                  </a:lnTo>
                  <a:lnTo>
                    <a:pt x="60874" y="26602"/>
                  </a:lnTo>
                  <a:lnTo>
                    <a:pt x="60727" y="26602"/>
                  </a:lnTo>
                  <a:lnTo>
                    <a:pt x="90216" y="28226"/>
                  </a:lnTo>
                  <a:lnTo>
                    <a:pt x="89946" y="28200"/>
                  </a:lnTo>
                  <a:lnTo>
                    <a:pt x="212323" y="28200"/>
                  </a:lnTo>
                  <a:lnTo>
                    <a:pt x="210218" y="27226"/>
                  </a:lnTo>
                  <a:lnTo>
                    <a:pt x="208369" y="26602"/>
                  </a:lnTo>
                  <a:lnTo>
                    <a:pt x="60644" y="26598"/>
                  </a:lnTo>
                  <a:lnTo>
                    <a:pt x="208356" y="26598"/>
                  </a:lnTo>
                  <a:close/>
                </a:path>
                <a:path extrusionOk="0" h="233679" w="412750">
                  <a:moveTo>
                    <a:pt x="504" y="0"/>
                  </a:moveTo>
                  <a:lnTo>
                    <a:pt x="0" y="25394"/>
                  </a:lnTo>
                  <a:lnTo>
                    <a:pt x="60644" y="26598"/>
                  </a:lnTo>
                  <a:lnTo>
                    <a:pt x="60427" y="26586"/>
                  </a:lnTo>
                  <a:lnTo>
                    <a:pt x="208320" y="26586"/>
                  </a:lnTo>
                  <a:lnTo>
                    <a:pt x="152303" y="10621"/>
                  </a:lnTo>
                  <a:lnTo>
                    <a:pt x="92166" y="2896"/>
                  </a:lnTo>
                  <a:lnTo>
                    <a:pt x="61602" y="1211"/>
                  </a:lnTo>
                  <a:lnTo>
                    <a:pt x="504"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550" name="Google Shape;4550;p158"/>
            <p:cNvPicPr preferRelativeResize="0"/>
            <p:nvPr/>
          </p:nvPicPr>
          <p:blipFill rotWithShape="1">
            <a:blip r:embed="rId11">
              <a:alphaModFix/>
            </a:blip>
            <a:srcRect b="0" l="0" r="0" t="0"/>
            <a:stretch/>
          </p:blipFill>
          <p:spPr>
            <a:xfrm>
              <a:off x="9912095" y="2103120"/>
              <a:ext cx="329183" cy="905255"/>
            </a:xfrm>
            <a:prstGeom prst="rect">
              <a:avLst/>
            </a:prstGeom>
            <a:noFill/>
            <a:ln>
              <a:noFill/>
            </a:ln>
          </p:spPr>
        </p:pic>
        <p:sp>
          <p:nvSpPr>
            <p:cNvPr id="4551" name="Google Shape;4551;p158"/>
            <p:cNvSpPr/>
            <p:nvPr/>
          </p:nvSpPr>
          <p:spPr>
            <a:xfrm>
              <a:off x="9950461" y="2139792"/>
              <a:ext cx="200660" cy="777875"/>
            </a:xfrm>
            <a:custGeom>
              <a:rect b="b" l="l" r="r" t="t"/>
              <a:pathLst>
                <a:path extrusionOk="0" h="777875" w="200659">
                  <a:moveTo>
                    <a:pt x="200096" y="0"/>
                  </a:moveTo>
                  <a:lnTo>
                    <a:pt x="0" y="0"/>
                  </a:lnTo>
                  <a:lnTo>
                    <a:pt x="0" y="777709"/>
                  </a:lnTo>
                  <a:lnTo>
                    <a:pt x="200096" y="777709"/>
                  </a:lnTo>
                  <a:lnTo>
                    <a:pt x="200096"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552" name="Google Shape;4552;p158"/>
            <p:cNvPicPr preferRelativeResize="0"/>
            <p:nvPr/>
          </p:nvPicPr>
          <p:blipFill rotWithShape="1">
            <a:blip r:embed="rId12">
              <a:alphaModFix/>
            </a:blip>
            <a:srcRect b="0" l="0" r="0" t="0"/>
            <a:stretch/>
          </p:blipFill>
          <p:spPr>
            <a:xfrm>
              <a:off x="10144515" y="2357951"/>
              <a:ext cx="236049" cy="136309"/>
            </a:xfrm>
            <a:prstGeom prst="rect">
              <a:avLst/>
            </a:prstGeom>
            <a:noFill/>
            <a:ln>
              <a:noFill/>
            </a:ln>
          </p:spPr>
        </p:pic>
      </p:grpSp>
      <p:sp>
        <p:nvSpPr>
          <p:cNvPr id="4553" name="Google Shape;4553;p158"/>
          <p:cNvSpPr txBox="1"/>
          <p:nvPr/>
        </p:nvSpPr>
        <p:spPr>
          <a:xfrm>
            <a:off x="10323255" y="2443988"/>
            <a:ext cx="1365250" cy="659765"/>
          </a:xfrm>
          <a:prstGeom prst="rect">
            <a:avLst/>
          </a:prstGeom>
          <a:noFill/>
          <a:ln>
            <a:noFill/>
          </a:ln>
        </p:spPr>
        <p:txBody>
          <a:bodyPr anchorCtr="0" anchor="t" bIns="0" lIns="0" spcFirstLastPara="1" rIns="0" wrap="square" tIns="58400">
            <a:spAutoFit/>
          </a:bodyPr>
          <a:lstStyle/>
          <a:p>
            <a:pPr indent="0" lvl="0" marL="12700" marR="0" rtl="0" algn="l">
              <a:lnSpc>
                <a:spcPct val="100000"/>
              </a:lnSpc>
              <a:spcBef>
                <a:spcPts val="0"/>
              </a:spcBef>
              <a:spcAft>
                <a:spcPts val="0"/>
              </a:spcAft>
              <a:buNone/>
            </a:pPr>
            <a:r>
              <a:rPr b="1" lang="en-US" sz="1200">
                <a:solidFill>
                  <a:srgbClr val="262626"/>
                </a:solidFill>
                <a:latin typeface="Calibri"/>
                <a:ea typeface="Calibri"/>
                <a:cs typeface="Calibri"/>
                <a:sym typeface="Calibri"/>
              </a:rPr>
              <a:t>Panes</a:t>
            </a:r>
            <a:endParaRPr sz="1200">
              <a:solidFill>
                <a:schemeClr val="dk1"/>
              </a:solidFill>
              <a:latin typeface="Calibri"/>
              <a:ea typeface="Calibri"/>
              <a:cs typeface="Calibri"/>
              <a:sym typeface="Calibri"/>
            </a:endParaRPr>
          </a:p>
          <a:p>
            <a:pPr indent="0" lvl="0" marL="12700" marR="5080" rtl="0" algn="l">
              <a:lnSpc>
                <a:spcPct val="115833"/>
              </a:lnSpc>
              <a:spcBef>
                <a:spcPts val="445"/>
              </a:spcBef>
              <a:spcAft>
                <a:spcPts val="0"/>
              </a:spcAft>
              <a:buNone/>
            </a:pPr>
            <a:r>
              <a:rPr i="1" lang="en-US" sz="1200">
                <a:solidFill>
                  <a:srgbClr val="262626"/>
                </a:solidFill>
                <a:latin typeface="Calibri"/>
                <a:ea typeface="Calibri"/>
                <a:cs typeface="Calibri"/>
                <a:sym typeface="Calibri"/>
              </a:rPr>
              <a:t>(Data, Format,  Bookmarks, Selection)</a:t>
            </a:r>
            <a:endParaRPr sz="1200">
              <a:solidFill>
                <a:schemeClr val="dk1"/>
              </a:solidFill>
              <a:latin typeface="Calibri"/>
              <a:ea typeface="Calibri"/>
              <a:cs typeface="Calibri"/>
              <a:sym typeface="Calibri"/>
            </a:endParaRPr>
          </a:p>
        </p:txBody>
      </p:sp>
      <p:grpSp>
        <p:nvGrpSpPr>
          <p:cNvPr id="4554" name="Google Shape;4554;p158"/>
          <p:cNvGrpSpPr/>
          <p:nvPr/>
        </p:nvGrpSpPr>
        <p:grpSpPr>
          <a:xfrm>
            <a:off x="8808719" y="5910071"/>
            <a:ext cx="1423416" cy="425294"/>
            <a:chOff x="8808719" y="5910071"/>
            <a:chExt cx="1423416" cy="425294"/>
          </a:xfrm>
        </p:grpSpPr>
        <p:pic>
          <p:nvPicPr>
            <p:cNvPr id="4555" name="Google Shape;4555;p158"/>
            <p:cNvPicPr preferRelativeResize="0"/>
            <p:nvPr/>
          </p:nvPicPr>
          <p:blipFill rotWithShape="1">
            <a:blip r:embed="rId13">
              <a:alphaModFix/>
            </a:blip>
            <a:srcRect b="0" l="0" r="0" t="0"/>
            <a:stretch/>
          </p:blipFill>
          <p:spPr>
            <a:xfrm>
              <a:off x="8808719" y="5910071"/>
              <a:ext cx="1423416" cy="280415"/>
            </a:xfrm>
            <a:prstGeom prst="rect">
              <a:avLst/>
            </a:prstGeom>
            <a:noFill/>
            <a:ln>
              <a:noFill/>
            </a:ln>
          </p:spPr>
        </p:pic>
        <p:sp>
          <p:nvSpPr>
            <p:cNvPr id="4556" name="Google Shape;4556;p158"/>
            <p:cNvSpPr/>
            <p:nvPr/>
          </p:nvSpPr>
          <p:spPr>
            <a:xfrm>
              <a:off x="8847161" y="5948592"/>
              <a:ext cx="1293495" cy="151130"/>
            </a:xfrm>
            <a:custGeom>
              <a:rect b="b" l="l" r="r" t="t"/>
              <a:pathLst>
                <a:path extrusionOk="0" h="151129" w="1293495">
                  <a:moveTo>
                    <a:pt x="1293167" y="0"/>
                  </a:moveTo>
                  <a:lnTo>
                    <a:pt x="0" y="0"/>
                  </a:lnTo>
                  <a:lnTo>
                    <a:pt x="0" y="150774"/>
                  </a:lnTo>
                  <a:lnTo>
                    <a:pt x="1293167" y="150774"/>
                  </a:lnTo>
                  <a:lnTo>
                    <a:pt x="1293167"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557" name="Google Shape;4557;p158"/>
            <p:cNvPicPr preferRelativeResize="0"/>
            <p:nvPr/>
          </p:nvPicPr>
          <p:blipFill rotWithShape="1">
            <a:blip r:embed="rId14">
              <a:alphaModFix/>
            </a:blip>
            <a:srcRect b="0" l="0" r="0" t="0"/>
            <a:stretch/>
          </p:blipFill>
          <p:spPr>
            <a:xfrm>
              <a:off x="9237947" y="6104210"/>
              <a:ext cx="222670" cy="231155"/>
            </a:xfrm>
            <a:prstGeom prst="rect">
              <a:avLst/>
            </a:prstGeom>
            <a:noFill/>
            <a:ln>
              <a:noFill/>
            </a:ln>
          </p:spPr>
        </p:pic>
      </p:grpSp>
      <p:sp>
        <p:nvSpPr>
          <p:cNvPr id="4558" name="Google Shape;4558;p158"/>
          <p:cNvSpPr txBox="1"/>
          <p:nvPr/>
        </p:nvSpPr>
        <p:spPr>
          <a:xfrm>
            <a:off x="9503392" y="6220459"/>
            <a:ext cx="205105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262626"/>
                </a:solidFill>
                <a:latin typeface="Calibri"/>
                <a:ea typeface="Calibri"/>
                <a:cs typeface="Calibri"/>
                <a:sym typeface="Calibri"/>
              </a:rPr>
              <a:t>View Options </a:t>
            </a:r>
            <a:r>
              <a:rPr i="1" lang="en-US" sz="1200">
                <a:solidFill>
                  <a:srgbClr val="262626"/>
                </a:solidFill>
                <a:latin typeface="Calibri"/>
                <a:ea typeface="Calibri"/>
                <a:cs typeface="Calibri"/>
                <a:sym typeface="Calibri"/>
              </a:rPr>
              <a:t>(Zoom, fit to page)</a:t>
            </a:r>
            <a:endParaRPr sz="1200">
              <a:solidFill>
                <a:schemeClr val="dk1"/>
              </a:solidFill>
              <a:latin typeface="Calibri"/>
              <a:ea typeface="Calibri"/>
              <a:cs typeface="Calibri"/>
              <a:sym typeface="Calibri"/>
            </a:endParaRPr>
          </a:p>
        </p:txBody>
      </p:sp>
      <p:grpSp>
        <p:nvGrpSpPr>
          <p:cNvPr id="4559" name="Google Shape;4559;p158"/>
          <p:cNvGrpSpPr/>
          <p:nvPr/>
        </p:nvGrpSpPr>
        <p:grpSpPr>
          <a:xfrm>
            <a:off x="1276541" y="2100072"/>
            <a:ext cx="7297483" cy="3715510"/>
            <a:chOff x="1276541" y="2100072"/>
            <a:chExt cx="7297483" cy="3715510"/>
          </a:xfrm>
        </p:grpSpPr>
        <p:pic>
          <p:nvPicPr>
            <p:cNvPr id="4560" name="Google Shape;4560;p158"/>
            <p:cNvPicPr preferRelativeResize="0"/>
            <p:nvPr/>
          </p:nvPicPr>
          <p:blipFill rotWithShape="1">
            <a:blip r:embed="rId15">
              <a:alphaModFix/>
            </a:blip>
            <a:srcRect b="0" l="0" r="0" t="0"/>
            <a:stretch/>
          </p:blipFill>
          <p:spPr>
            <a:xfrm>
              <a:off x="2057400" y="2109215"/>
              <a:ext cx="6516624" cy="3706367"/>
            </a:xfrm>
            <a:prstGeom prst="rect">
              <a:avLst/>
            </a:prstGeom>
            <a:noFill/>
            <a:ln>
              <a:noFill/>
            </a:ln>
          </p:spPr>
        </p:pic>
        <p:sp>
          <p:nvSpPr>
            <p:cNvPr id="4561" name="Google Shape;4561;p158"/>
            <p:cNvSpPr/>
            <p:nvPr/>
          </p:nvSpPr>
          <p:spPr>
            <a:xfrm>
              <a:off x="2096669" y="2147176"/>
              <a:ext cx="6385560" cy="3575685"/>
            </a:xfrm>
            <a:custGeom>
              <a:rect b="b" l="l" r="r" t="t"/>
              <a:pathLst>
                <a:path extrusionOk="0" h="3575685" w="6385559">
                  <a:moveTo>
                    <a:pt x="6385536" y="0"/>
                  </a:moveTo>
                  <a:lnTo>
                    <a:pt x="0" y="0"/>
                  </a:lnTo>
                  <a:lnTo>
                    <a:pt x="0" y="3575490"/>
                  </a:lnTo>
                  <a:lnTo>
                    <a:pt x="6385536" y="3575490"/>
                  </a:lnTo>
                  <a:lnTo>
                    <a:pt x="6385536"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2" name="Google Shape;4562;p158"/>
            <p:cNvSpPr/>
            <p:nvPr/>
          </p:nvSpPr>
          <p:spPr>
            <a:xfrm>
              <a:off x="1320429" y="3167368"/>
              <a:ext cx="761365" cy="474345"/>
            </a:xfrm>
            <a:custGeom>
              <a:rect b="b" l="l" r="r" t="t"/>
              <a:pathLst>
                <a:path extrusionOk="0" h="474345" w="761364">
                  <a:moveTo>
                    <a:pt x="16224" y="390349"/>
                  </a:moveTo>
                  <a:lnTo>
                    <a:pt x="0" y="473984"/>
                  </a:lnTo>
                  <a:lnTo>
                    <a:pt x="76643" y="436783"/>
                  </a:lnTo>
                  <a:lnTo>
                    <a:pt x="69694" y="431443"/>
                  </a:lnTo>
                  <a:lnTo>
                    <a:pt x="48712" y="431443"/>
                  </a:lnTo>
                  <a:lnTo>
                    <a:pt x="28677" y="415829"/>
                  </a:lnTo>
                  <a:lnTo>
                    <a:pt x="36431" y="405879"/>
                  </a:lnTo>
                  <a:lnTo>
                    <a:pt x="16224" y="390349"/>
                  </a:lnTo>
                  <a:close/>
                </a:path>
                <a:path extrusionOk="0" h="474345" w="761364">
                  <a:moveTo>
                    <a:pt x="36431" y="405879"/>
                  </a:moveTo>
                  <a:lnTo>
                    <a:pt x="28677" y="415829"/>
                  </a:lnTo>
                  <a:lnTo>
                    <a:pt x="48712" y="431443"/>
                  </a:lnTo>
                  <a:lnTo>
                    <a:pt x="56571" y="421357"/>
                  </a:lnTo>
                  <a:lnTo>
                    <a:pt x="36431" y="405879"/>
                  </a:lnTo>
                  <a:close/>
                </a:path>
                <a:path extrusionOk="0" h="474345" w="761364">
                  <a:moveTo>
                    <a:pt x="56571" y="421357"/>
                  </a:moveTo>
                  <a:lnTo>
                    <a:pt x="48712" y="431443"/>
                  </a:lnTo>
                  <a:lnTo>
                    <a:pt x="69694" y="431443"/>
                  </a:lnTo>
                  <a:lnTo>
                    <a:pt x="56571" y="421357"/>
                  </a:lnTo>
                  <a:close/>
                </a:path>
                <a:path extrusionOk="0" h="474345" w="761364">
                  <a:moveTo>
                    <a:pt x="758153" y="0"/>
                  </a:moveTo>
                  <a:lnTo>
                    <a:pt x="702525" y="6254"/>
                  </a:lnTo>
                  <a:lnTo>
                    <a:pt x="646983" y="13241"/>
                  </a:lnTo>
                  <a:lnTo>
                    <a:pt x="591779" y="21678"/>
                  </a:lnTo>
                  <a:lnTo>
                    <a:pt x="537164" y="32297"/>
                  </a:lnTo>
                  <a:lnTo>
                    <a:pt x="483393" y="45830"/>
                  </a:lnTo>
                  <a:lnTo>
                    <a:pt x="430870" y="62976"/>
                  </a:lnTo>
                  <a:lnTo>
                    <a:pt x="379488" y="84611"/>
                  </a:lnTo>
                  <a:lnTo>
                    <a:pt x="329916" y="111333"/>
                  </a:lnTo>
                  <a:lnTo>
                    <a:pt x="282397" y="143578"/>
                  </a:lnTo>
                  <a:lnTo>
                    <a:pt x="236805" y="180808"/>
                  </a:lnTo>
                  <a:lnTo>
                    <a:pt x="193099" y="222063"/>
                  </a:lnTo>
                  <a:lnTo>
                    <a:pt x="150727" y="266851"/>
                  </a:lnTo>
                  <a:lnTo>
                    <a:pt x="109496" y="314373"/>
                  </a:lnTo>
                  <a:lnTo>
                    <a:pt x="69123" y="363928"/>
                  </a:lnTo>
                  <a:lnTo>
                    <a:pt x="36431" y="405879"/>
                  </a:lnTo>
                  <a:lnTo>
                    <a:pt x="56571" y="421357"/>
                  </a:lnTo>
                  <a:lnTo>
                    <a:pt x="88906" y="379865"/>
                  </a:lnTo>
                  <a:lnTo>
                    <a:pt x="128818" y="330870"/>
                  </a:lnTo>
                  <a:lnTo>
                    <a:pt x="169381" y="284109"/>
                  </a:lnTo>
                  <a:lnTo>
                    <a:pt x="210823" y="240287"/>
                  </a:lnTo>
                  <a:lnTo>
                    <a:pt x="211303" y="239779"/>
                  </a:lnTo>
                  <a:lnTo>
                    <a:pt x="253534" y="199946"/>
                  </a:lnTo>
                  <a:lnTo>
                    <a:pt x="254000" y="199506"/>
                  </a:lnTo>
                  <a:lnTo>
                    <a:pt x="275288" y="181429"/>
                  </a:lnTo>
                  <a:lnTo>
                    <a:pt x="297413" y="164081"/>
                  </a:lnTo>
                  <a:lnTo>
                    <a:pt x="319920" y="147985"/>
                  </a:lnTo>
                  <a:lnTo>
                    <a:pt x="320405" y="147638"/>
                  </a:lnTo>
                  <a:lnTo>
                    <a:pt x="342849" y="133215"/>
                  </a:lnTo>
                  <a:lnTo>
                    <a:pt x="343382" y="132872"/>
                  </a:lnTo>
                  <a:lnTo>
                    <a:pt x="366267" y="119799"/>
                  </a:lnTo>
                  <a:lnTo>
                    <a:pt x="366802" y="119493"/>
                  </a:lnTo>
                  <a:lnTo>
                    <a:pt x="390180" y="107668"/>
                  </a:lnTo>
                  <a:lnTo>
                    <a:pt x="390696" y="107406"/>
                  </a:lnTo>
                  <a:lnTo>
                    <a:pt x="414556" y="96739"/>
                  </a:lnTo>
                  <a:lnTo>
                    <a:pt x="415049" y="96518"/>
                  </a:lnTo>
                  <a:lnTo>
                    <a:pt x="439182" y="87002"/>
                  </a:lnTo>
                  <a:lnTo>
                    <a:pt x="439841" y="86742"/>
                  </a:lnTo>
                  <a:lnTo>
                    <a:pt x="490115" y="70355"/>
                  </a:lnTo>
                  <a:lnTo>
                    <a:pt x="490858" y="70112"/>
                  </a:lnTo>
                  <a:lnTo>
                    <a:pt x="542427" y="57165"/>
                  </a:lnTo>
                  <a:lnTo>
                    <a:pt x="543027" y="57014"/>
                  </a:lnTo>
                  <a:lnTo>
                    <a:pt x="595924" y="46748"/>
                  </a:lnTo>
                  <a:lnTo>
                    <a:pt x="650347" y="38421"/>
                  </a:lnTo>
                  <a:lnTo>
                    <a:pt x="705450" y="31485"/>
                  </a:lnTo>
                  <a:lnTo>
                    <a:pt x="760991" y="25239"/>
                  </a:lnTo>
                  <a:lnTo>
                    <a:pt x="758153" y="0"/>
                  </a:lnTo>
                  <a:close/>
                </a:path>
                <a:path extrusionOk="0" h="474345" w="761364">
                  <a:moveTo>
                    <a:pt x="211052" y="240046"/>
                  </a:moveTo>
                  <a:lnTo>
                    <a:pt x="210795" y="240287"/>
                  </a:lnTo>
                  <a:lnTo>
                    <a:pt x="211052" y="240046"/>
                  </a:lnTo>
                  <a:close/>
                </a:path>
                <a:path extrusionOk="0" h="474345" w="761364">
                  <a:moveTo>
                    <a:pt x="211334" y="239779"/>
                  </a:moveTo>
                  <a:lnTo>
                    <a:pt x="211052" y="240046"/>
                  </a:lnTo>
                  <a:lnTo>
                    <a:pt x="211334" y="239779"/>
                  </a:lnTo>
                  <a:close/>
                </a:path>
                <a:path extrusionOk="0" h="474345" w="761364">
                  <a:moveTo>
                    <a:pt x="253758" y="199734"/>
                  </a:moveTo>
                  <a:lnTo>
                    <a:pt x="253509" y="199946"/>
                  </a:lnTo>
                  <a:lnTo>
                    <a:pt x="253758" y="199734"/>
                  </a:lnTo>
                  <a:close/>
                </a:path>
                <a:path extrusionOk="0" h="474345" w="761364">
                  <a:moveTo>
                    <a:pt x="254026" y="199506"/>
                  </a:moveTo>
                  <a:lnTo>
                    <a:pt x="253758" y="199734"/>
                  </a:lnTo>
                  <a:lnTo>
                    <a:pt x="254026" y="199506"/>
                  </a:lnTo>
                  <a:close/>
                </a:path>
                <a:path extrusionOk="0" h="474345" w="761364">
                  <a:moveTo>
                    <a:pt x="320160" y="147813"/>
                  </a:moveTo>
                  <a:lnTo>
                    <a:pt x="319893" y="147985"/>
                  </a:lnTo>
                  <a:lnTo>
                    <a:pt x="320160" y="147813"/>
                  </a:lnTo>
                  <a:close/>
                </a:path>
                <a:path extrusionOk="0" h="474345" w="761364">
                  <a:moveTo>
                    <a:pt x="320432" y="147638"/>
                  </a:moveTo>
                  <a:lnTo>
                    <a:pt x="320160" y="147813"/>
                  </a:lnTo>
                  <a:lnTo>
                    <a:pt x="320432" y="147638"/>
                  </a:lnTo>
                  <a:close/>
                </a:path>
                <a:path extrusionOk="0" h="474345" w="761364">
                  <a:moveTo>
                    <a:pt x="343108" y="133049"/>
                  </a:moveTo>
                  <a:lnTo>
                    <a:pt x="342817" y="133215"/>
                  </a:lnTo>
                  <a:lnTo>
                    <a:pt x="343108" y="133049"/>
                  </a:lnTo>
                  <a:close/>
                </a:path>
                <a:path extrusionOk="0" h="474345" w="761364">
                  <a:moveTo>
                    <a:pt x="343416" y="132872"/>
                  </a:moveTo>
                  <a:lnTo>
                    <a:pt x="343108" y="133049"/>
                  </a:lnTo>
                  <a:lnTo>
                    <a:pt x="343416" y="132872"/>
                  </a:lnTo>
                  <a:close/>
                </a:path>
                <a:path extrusionOk="0" h="474345" w="761364">
                  <a:moveTo>
                    <a:pt x="366520" y="119654"/>
                  </a:moveTo>
                  <a:lnTo>
                    <a:pt x="366234" y="119799"/>
                  </a:lnTo>
                  <a:lnTo>
                    <a:pt x="366520" y="119654"/>
                  </a:lnTo>
                  <a:close/>
                </a:path>
                <a:path extrusionOk="0" h="474345" w="761364">
                  <a:moveTo>
                    <a:pt x="366839" y="119493"/>
                  </a:moveTo>
                  <a:lnTo>
                    <a:pt x="366520" y="119654"/>
                  </a:lnTo>
                  <a:lnTo>
                    <a:pt x="366839" y="119493"/>
                  </a:lnTo>
                  <a:close/>
                </a:path>
                <a:path extrusionOk="0" h="474345" w="761364">
                  <a:moveTo>
                    <a:pt x="390434" y="107539"/>
                  </a:moveTo>
                  <a:lnTo>
                    <a:pt x="390146" y="107668"/>
                  </a:lnTo>
                  <a:lnTo>
                    <a:pt x="390434" y="107539"/>
                  </a:lnTo>
                  <a:close/>
                </a:path>
                <a:path extrusionOk="0" h="474345" w="761364">
                  <a:moveTo>
                    <a:pt x="390730" y="107406"/>
                  </a:moveTo>
                  <a:lnTo>
                    <a:pt x="390434" y="107539"/>
                  </a:lnTo>
                  <a:lnTo>
                    <a:pt x="390730" y="107406"/>
                  </a:lnTo>
                  <a:close/>
                </a:path>
                <a:path extrusionOk="0" h="474345" w="761364">
                  <a:moveTo>
                    <a:pt x="415085" y="96518"/>
                  </a:moveTo>
                  <a:lnTo>
                    <a:pt x="414787" y="96636"/>
                  </a:lnTo>
                  <a:lnTo>
                    <a:pt x="415085" y="96518"/>
                  </a:lnTo>
                  <a:close/>
                </a:path>
                <a:path extrusionOk="0" h="474345" w="761364">
                  <a:moveTo>
                    <a:pt x="439490" y="86880"/>
                  </a:moveTo>
                  <a:lnTo>
                    <a:pt x="439117" y="87002"/>
                  </a:lnTo>
                  <a:lnTo>
                    <a:pt x="439490" y="86880"/>
                  </a:lnTo>
                  <a:close/>
                </a:path>
                <a:path extrusionOk="0" h="474345" w="761364">
                  <a:moveTo>
                    <a:pt x="439915" y="86742"/>
                  </a:moveTo>
                  <a:lnTo>
                    <a:pt x="439490" y="86880"/>
                  </a:lnTo>
                  <a:lnTo>
                    <a:pt x="439915" y="86742"/>
                  </a:lnTo>
                  <a:close/>
                </a:path>
                <a:path extrusionOk="0" h="474345" w="761364">
                  <a:moveTo>
                    <a:pt x="490858" y="70112"/>
                  </a:moveTo>
                  <a:lnTo>
                    <a:pt x="490018" y="70355"/>
                  </a:lnTo>
                  <a:lnTo>
                    <a:pt x="490444" y="70248"/>
                  </a:lnTo>
                  <a:lnTo>
                    <a:pt x="490858" y="70112"/>
                  </a:lnTo>
                  <a:close/>
                </a:path>
                <a:path extrusionOk="0" h="474345" w="761364">
                  <a:moveTo>
                    <a:pt x="490444" y="70248"/>
                  </a:moveTo>
                  <a:lnTo>
                    <a:pt x="490018" y="70355"/>
                  </a:lnTo>
                  <a:lnTo>
                    <a:pt x="490444" y="70248"/>
                  </a:lnTo>
                  <a:close/>
                </a:path>
                <a:path extrusionOk="0" h="474345" w="761364">
                  <a:moveTo>
                    <a:pt x="490981" y="70112"/>
                  </a:moveTo>
                  <a:lnTo>
                    <a:pt x="490444" y="70248"/>
                  </a:lnTo>
                  <a:lnTo>
                    <a:pt x="490981" y="70112"/>
                  </a:lnTo>
                  <a:close/>
                </a:path>
                <a:path extrusionOk="0" h="474345" w="761364">
                  <a:moveTo>
                    <a:pt x="542686" y="57099"/>
                  </a:moveTo>
                  <a:lnTo>
                    <a:pt x="542350" y="57165"/>
                  </a:lnTo>
                  <a:lnTo>
                    <a:pt x="542686" y="57099"/>
                  </a:lnTo>
                  <a:close/>
                </a:path>
                <a:path extrusionOk="0" h="474345" w="761364">
                  <a:moveTo>
                    <a:pt x="543128" y="57014"/>
                  </a:moveTo>
                  <a:lnTo>
                    <a:pt x="542686" y="57099"/>
                  </a:lnTo>
                  <a:lnTo>
                    <a:pt x="543128" y="57014"/>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563" name="Google Shape;4563;p158"/>
            <p:cNvPicPr preferRelativeResize="0"/>
            <p:nvPr/>
          </p:nvPicPr>
          <p:blipFill rotWithShape="1">
            <a:blip r:embed="rId16">
              <a:alphaModFix/>
            </a:blip>
            <a:srcRect b="0" l="0" r="0" t="0"/>
            <a:stretch/>
          </p:blipFill>
          <p:spPr>
            <a:xfrm>
              <a:off x="1481327" y="2100072"/>
              <a:ext cx="347472" cy="365760"/>
            </a:xfrm>
            <a:prstGeom prst="rect">
              <a:avLst/>
            </a:prstGeom>
            <a:noFill/>
            <a:ln>
              <a:noFill/>
            </a:ln>
          </p:spPr>
        </p:pic>
        <p:sp>
          <p:nvSpPr>
            <p:cNvPr id="4564" name="Google Shape;4564;p158"/>
            <p:cNvSpPr/>
            <p:nvPr/>
          </p:nvSpPr>
          <p:spPr>
            <a:xfrm>
              <a:off x="1520811" y="2138119"/>
              <a:ext cx="216535" cy="236854"/>
            </a:xfrm>
            <a:custGeom>
              <a:rect b="b" l="l" r="r" t="t"/>
              <a:pathLst>
                <a:path extrusionOk="0" h="236855" w="216535">
                  <a:moveTo>
                    <a:pt x="216108" y="0"/>
                  </a:moveTo>
                  <a:lnTo>
                    <a:pt x="0" y="0"/>
                  </a:lnTo>
                  <a:lnTo>
                    <a:pt x="0" y="236328"/>
                  </a:lnTo>
                  <a:lnTo>
                    <a:pt x="216108" y="236328"/>
                  </a:lnTo>
                  <a:lnTo>
                    <a:pt x="216108"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565" name="Google Shape;4565;p158"/>
            <p:cNvPicPr preferRelativeResize="0"/>
            <p:nvPr/>
          </p:nvPicPr>
          <p:blipFill rotWithShape="1">
            <a:blip r:embed="rId17">
              <a:alphaModFix/>
            </a:blip>
            <a:srcRect b="0" l="0" r="0" t="0"/>
            <a:stretch/>
          </p:blipFill>
          <p:spPr>
            <a:xfrm>
              <a:off x="1276541" y="2234439"/>
              <a:ext cx="233476" cy="142228"/>
            </a:xfrm>
            <a:prstGeom prst="rect">
              <a:avLst/>
            </a:prstGeom>
            <a:noFill/>
            <a:ln>
              <a:noFill/>
            </a:ln>
          </p:spPr>
        </p:pic>
      </p:grpSp>
      <p:sp>
        <p:nvSpPr>
          <p:cNvPr id="4566" name="Google Shape;4566;p158"/>
          <p:cNvSpPr txBox="1"/>
          <p:nvPr/>
        </p:nvSpPr>
        <p:spPr>
          <a:xfrm>
            <a:off x="556455" y="2358644"/>
            <a:ext cx="80962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262626"/>
                </a:solidFill>
                <a:latin typeface="Calibri"/>
                <a:ea typeface="Calibri"/>
                <a:cs typeface="Calibri"/>
                <a:sym typeface="Calibri"/>
              </a:rPr>
              <a:t>Report View</a:t>
            </a:r>
            <a:endParaRPr sz="1200">
              <a:solidFill>
                <a:schemeClr val="dk1"/>
              </a:solidFill>
              <a:latin typeface="Calibri"/>
              <a:ea typeface="Calibri"/>
              <a:cs typeface="Calibri"/>
              <a:sym typeface="Calibri"/>
            </a:endParaRPr>
          </a:p>
        </p:txBody>
      </p:sp>
      <p:sp>
        <p:nvSpPr>
          <p:cNvPr id="4567" name="Google Shape;4567;p158"/>
          <p:cNvSpPr txBox="1"/>
          <p:nvPr/>
        </p:nvSpPr>
        <p:spPr>
          <a:xfrm>
            <a:off x="430108" y="3623564"/>
            <a:ext cx="93281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262626"/>
                </a:solidFill>
                <a:latin typeface="Calibri"/>
                <a:ea typeface="Calibri"/>
                <a:cs typeface="Calibri"/>
                <a:sym typeface="Calibri"/>
              </a:rPr>
              <a:t>Report Canvas</a:t>
            </a:r>
            <a:endParaRPr sz="1200">
              <a:solidFill>
                <a:schemeClr val="dk1"/>
              </a:solidFill>
              <a:latin typeface="Calibri"/>
              <a:ea typeface="Calibri"/>
              <a:cs typeface="Calibri"/>
              <a:sym typeface="Calibri"/>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1" name="Shape 4571"/>
        <p:cNvGrpSpPr/>
        <p:nvPr/>
      </p:nvGrpSpPr>
      <p:grpSpPr>
        <a:xfrm>
          <a:off x="0" y="0"/>
          <a:ext cx="0" cy="0"/>
          <a:chOff x="0" y="0"/>
          <a:chExt cx="0" cy="0"/>
        </a:xfrm>
      </p:grpSpPr>
      <p:sp>
        <p:nvSpPr>
          <p:cNvPr id="4572" name="Google Shape;4572;p159"/>
          <p:cNvSpPr txBox="1"/>
          <p:nvPr>
            <p:ph type="title"/>
          </p:nvPr>
        </p:nvSpPr>
        <p:spPr>
          <a:xfrm>
            <a:off x="4282281" y="242315"/>
            <a:ext cx="362712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ASSIGNMENT</a:t>
            </a:r>
            <a:r>
              <a:rPr lang="en-US"/>
              <a:t>: CARDS</a:t>
            </a:r>
            <a:endParaRPr/>
          </a:p>
        </p:txBody>
      </p:sp>
      <p:pic>
        <p:nvPicPr>
          <p:cNvPr id="4573" name="Google Shape;4573;p159"/>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4574" name="Google Shape;4574;p159"/>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Hey there!</a:t>
            </a:r>
            <a:endParaRPr sz="1400">
              <a:solidFill>
                <a:schemeClr val="dk1"/>
              </a:solidFill>
              <a:latin typeface="Calibri"/>
              <a:ea typeface="Calibri"/>
              <a:cs typeface="Calibri"/>
              <a:sym typeface="Calibri"/>
            </a:endParaRPr>
          </a:p>
          <a:p>
            <a:pPr indent="0" lvl="0" marL="182245" marR="848994" rtl="0" algn="l">
              <a:lnSpc>
                <a:spcPct val="101400"/>
              </a:lnSpc>
              <a:spcBef>
                <a:spcPts val="1175"/>
              </a:spcBef>
              <a:spcAft>
                <a:spcPts val="0"/>
              </a:spcAft>
              <a:buNone/>
            </a:pPr>
            <a:r>
              <a:rPr lang="en-US" sz="1400">
                <a:solidFill>
                  <a:srgbClr val="404040"/>
                </a:solidFill>
                <a:latin typeface="Calibri"/>
                <a:ea typeface="Calibri"/>
                <a:cs typeface="Calibri"/>
                <a:sym typeface="Calibri"/>
              </a:rPr>
              <a:t>We’ve kicked off the visualization work for our Power BI  dashboard, and I’m hoping you can help.</a:t>
            </a:r>
            <a:endParaRPr sz="1400">
              <a:solidFill>
                <a:schemeClr val="dk1"/>
              </a:solidFill>
              <a:latin typeface="Calibri"/>
              <a:ea typeface="Calibri"/>
              <a:cs typeface="Calibri"/>
              <a:sym typeface="Calibri"/>
            </a:endParaRPr>
          </a:p>
          <a:p>
            <a:pPr indent="0" lvl="0" marL="182245" marR="377825" rtl="0" algn="just">
              <a:lnSpc>
                <a:spcPct val="98600"/>
              </a:lnSpc>
              <a:spcBef>
                <a:spcPts val="1250"/>
              </a:spcBef>
              <a:spcAft>
                <a:spcPts val="0"/>
              </a:spcAft>
              <a:buNone/>
            </a:pPr>
            <a:r>
              <a:rPr lang="en-US" sz="1400">
                <a:solidFill>
                  <a:srgbClr val="404040"/>
                </a:solidFill>
                <a:latin typeface="Calibri"/>
                <a:ea typeface="Calibri"/>
                <a:cs typeface="Calibri"/>
                <a:sym typeface="Calibri"/>
              </a:rPr>
              <a:t>For now I’d love for you to focus on building out the </a:t>
            </a:r>
            <a:r>
              <a:rPr b="1" lang="en-US" sz="1400">
                <a:solidFill>
                  <a:srgbClr val="404040"/>
                </a:solidFill>
                <a:latin typeface="Calibri"/>
                <a:ea typeface="Calibri"/>
                <a:cs typeface="Calibri"/>
                <a:sym typeface="Calibri"/>
              </a:rPr>
              <a:t>Customer  Detail </a:t>
            </a:r>
            <a:r>
              <a:rPr lang="en-US" sz="1400">
                <a:solidFill>
                  <a:srgbClr val="404040"/>
                </a:solidFill>
                <a:latin typeface="Calibri"/>
                <a:ea typeface="Calibri"/>
                <a:cs typeface="Calibri"/>
                <a:sym typeface="Calibri"/>
              </a:rPr>
              <a:t>report. Can you start by adding some KPIs to show total  customers and revenue per customer?</a:t>
            </a:r>
            <a:endParaRPr sz="1400">
              <a:solidFill>
                <a:schemeClr val="dk1"/>
              </a:solidFill>
              <a:latin typeface="Calibri"/>
              <a:ea typeface="Calibri"/>
              <a:cs typeface="Calibri"/>
              <a:sym typeface="Calibri"/>
            </a:endParaRPr>
          </a:p>
          <a:p>
            <a:pPr indent="0" lvl="0" marL="182245" marR="0" rtl="0" algn="l">
              <a:lnSpc>
                <a:spcPct val="100000"/>
              </a:lnSpc>
              <a:spcBef>
                <a:spcPts val="1200"/>
              </a:spcBef>
              <a:spcAft>
                <a:spcPts val="0"/>
              </a:spcAft>
              <a:buNone/>
            </a:pPr>
            <a:r>
              <a:rPr lang="en-US" sz="1400">
                <a:solidFill>
                  <a:srgbClr val="404040"/>
                </a:solidFill>
                <a:latin typeface="Calibri"/>
                <a:ea typeface="Calibri"/>
                <a:cs typeface="Calibri"/>
                <a:sym typeface="Calibri"/>
              </a:rPr>
              <a:t>-Vic</a:t>
            </a:r>
            <a:endParaRPr sz="1400">
              <a:solidFill>
                <a:schemeClr val="dk1"/>
              </a:solidFill>
              <a:latin typeface="Calibri"/>
              <a:ea typeface="Calibri"/>
              <a:cs typeface="Calibri"/>
              <a:sym typeface="Calibri"/>
            </a:endParaRPr>
          </a:p>
        </p:txBody>
      </p:sp>
      <p:sp>
        <p:nvSpPr>
          <p:cNvPr id="4575" name="Google Shape;4575;p159"/>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6" name="Google Shape;4576;p159"/>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7" name="Google Shape;4577;p159"/>
          <p:cNvSpPr txBox="1"/>
          <p:nvPr/>
        </p:nvSpPr>
        <p:spPr>
          <a:xfrm>
            <a:off x="6690464" y="1455420"/>
            <a:ext cx="4565015" cy="2929255"/>
          </a:xfrm>
          <a:prstGeom prst="rect">
            <a:avLst/>
          </a:prstGeom>
          <a:noFill/>
          <a:ln>
            <a:noFill/>
          </a:ln>
        </p:spPr>
        <p:txBody>
          <a:bodyPr anchorCtr="0" anchor="t" bIns="0" lIns="0" spcFirstLastPara="1" rIns="0" wrap="square" tIns="12700">
            <a:spAutoFit/>
          </a:bodyPr>
          <a:lstStyle/>
          <a:p>
            <a:pPr indent="0" lvl="0" marL="19050" marR="0" rtl="0" algn="ctr">
              <a:lnSpc>
                <a:spcPct val="100000"/>
              </a:lnSpc>
              <a:spcBef>
                <a:spcPts val="0"/>
              </a:spcBef>
              <a:spcAft>
                <a:spcPts val="0"/>
              </a:spcAft>
              <a:buNone/>
            </a:pPr>
            <a:r>
              <a:rPr b="1" i="1" lang="en-US" sz="2000">
                <a:solidFill>
                  <a:srgbClr val="404040"/>
                </a:solidFill>
                <a:latin typeface="Calibri"/>
                <a:ea typeface="Calibri"/>
                <a:cs typeface="Calibri"/>
                <a:sym typeface="Calibri"/>
              </a:rPr>
              <a:t>Key Objectives</a:t>
            </a:r>
            <a:endParaRPr sz="2000">
              <a:solidFill>
                <a:schemeClr val="dk1"/>
              </a:solidFill>
              <a:latin typeface="Calibri"/>
              <a:ea typeface="Calibri"/>
              <a:cs typeface="Calibri"/>
              <a:sym typeface="Calibri"/>
            </a:endParaRPr>
          </a:p>
          <a:p>
            <a:pPr indent="0" lvl="0" marL="0" marR="0" rtl="0" algn="l">
              <a:lnSpc>
                <a:spcPct val="100000"/>
              </a:lnSpc>
              <a:spcBef>
                <a:spcPts val="50"/>
              </a:spcBef>
              <a:spcAft>
                <a:spcPts val="0"/>
              </a:spcAft>
              <a:buNone/>
            </a:pPr>
            <a:r>
              <a:t/>
            </a:r>
            <a:endParaRPr sz="2200">
              <a:solidFill>
                <a:schemeClr val="dk1"/>
              </a:solidFill>
              <a:latin typeface="Calibri"/>
              <a:ea typeface="Calibri"/>
              <a:cs typeface="Calibri"/>
              <a:sym typeface="Calibri"/>
            </a:endParaRPr>
          </a:p>
          <a:p>
            <a:pPr indent="-457200" lvl="0" marL="469900" marR="142875" rtl="0" algn="l">
              <a:lnSpc>
                <a:spcPct val="99400"/>
              </a:lnSpc>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Insert a </a:t>
            </a:r>
            <a:r>
              <a:rPr b="1" lang="en-US" sz="1600">
                <a:solidFill>
                  <a:schemeClr val="dk1"/>
                </a:solidFill>
                <a:latin typeface="Calibri"/>
                <a:ea typeface="Calibri"/>
                <a:cs typeface="Calibri"/>
                <a:sym typeface="Calibri"/>
              </a:rPr>
              <a:t>card </a:t>
            </a:r>
            <a:r>
              <a:rPr lang="en-US" sz="1600">
                <a:solidFill>
                  <a:schemeClr val="dk1"/>
                </a:solidFill>
                <a:latin typeface="Calibri"/>
                <a:ea typeface="Calibri"/>
                <a:cs typeface="Calibri"/>
                <a:sym typeface="Calibri"/>
              </a:rPr>
              <a:t>in the </a:t>
            </a:r>
            <a:r>
              <a:rPr b="1" lang="en-US" sz="1600">
                <a:solidFill>
                  <a:schemeClr val="dk1"/>
                </a:solidFill>
                <a:latin typeface="Calibri"/>
                <a:ea typeface="Calibri"/>
                <a:cs typeface="Calibri"/>
                <a:sym typeface="Calibri"/>
              </a:rPr>
              <a:t>Customer Detail </a:t>
            </a:r>
            <a:r>
              <a:rPr lang="en-US" sz="1600">
                <a:solidFill>
                  <a:schemeClr val="dk1"/>
                </a:solidFill>
                <a:latin typeface="Calibri"/>
                <a:ea typeface="Calibri"/>
                <a:cs typeface="Calibri"/>
                <a:sym typeface="Calibri"/>
              </a:rPr>
              <a:t>report page  to show </a:t>
            </a:r>
            <a:r>
              <a:rPr b="1" lang="en-US" sz="1600">
                <a:solidFill>
                  <a:schemeClr val="dk1"/>
                </a:solidFill>
                <a:latin typeface="Calibri"/>
                <a:ea typeface="Calibri"/>
                <a:cs typeface="Calibri"/>
                <a:sym typeface="Calibri"/>
              </a:rPr>
              <a:t>Total Customers</a:t>
            </a:r>
            <a:r>
              <a:rPr lang="en-US" sz="1600">
                <a:solidFill>
                  <a:schemeClr val="dk1"/>
                </a:solidFill>
                <a:latin typeface="Calibri"/>
                <a:ea typeface="Calibri"/>
                <a:cs typeface="Calibri"/>
                <a:sym typeface="Calibri"/>
              </a:rPr>
              <a:t>, and rename the field  “UNIQUE CUSTOMERS”</a:t>
            </a:r>
            <a:endParaRPr sz="1600">
              <a:solidFill>
                <a:schemeClr val="dk1"/>
              </a:solidFill>
              <a:latin typeface="Calibri"/>
              <a:ea typeface="Calibri"/>
              <a:cs typeface="Calibri"/>
              <a:sym typeface="Calibri"/>
            </a:endParaRPr>
          </a:p>
          <a:p>
            <a:pPr indent="-457200" lvl="0" marL="469900" marR="5080" rtl="0" algn="l">
              <a:lnSpc>
                <a:spcPct val="118750"/>
              </a:lnSpc>
              <a:spcBef>
                <a:spcPts val="1355"/>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Add a background shape and match the  formatting of the cards in the </a:t>
            </a:r>
            <a:r>
              <a:rPr b="1" lang="en-US" sz="1600">
                <a:solidFill>
                  <a:schemeClr val="dk1"/>
                </a:solidFill>
                <a:latin typeface="Calibri"/>
                <a:ea typeface="Calibri"/>
                <a:cs typeface="Calibri"/>
                <a:sym typeface="Calibri"/>
              </a:rPr>
              <a:t>Exec Dashboard </a:t>
            </a:r>
            <a:r>
              <a:rPr lang="en-US" sz="1600">
                <a:solidFill>
                  <a:schemeClr val="dk1"/>
                </a:solidFill>
                <a:latin typeface="Calibri"/>
                <a:ea typeface="Calibri"/>
                <a:cs typeface="Calibri"/>
                <a:sym typeface="Calibri"/>
              </a:rPr>
              <a:t>tab</a:t>
            </a:r>
            <a:endParaRPr sz="1600">
              <a:solidFill>
                <a:schemeClr val="dk1"/>
              </a:solidFill>
              <a:latin typeface="Calibri"/>
              <a:ea typeface="Calibri"/>
              <a:cs typeface="Calibri"/>
              <a:sym typeface="Calibri"/>
            </a:endParaRPr>
          </a:p>
          <a:p>
            <a:pPr indent="-457200" lvl="0" marL="469900" marR="44450" rtl="0" algn="l">
              <a:lnSpc>
                <a:spcPct val="99400"/>
              </a:lnSpc>
              <a:spcBef>
                <a:spcPts val="1125"/>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Copy and paste to create a second card showing  </a:t>
            </a:r>
            <a:r>
              <a:rPr b="1" lang="en-US" sz="1600">
                <a:solidFill>
                  <a:schemeClr val="dk1"/>
                </a:solidFill>
                <a:latin typeface="Calibri"/>
                <a:ea typeface="Calibri"/>
                <a:cs typeface="Calibri"/>
                <a:sym typeface="Calibri"/>
              </a:rPr>
              <a:t>Average Revenue per Customer</a:t>
            </a:r>
            <a:r>
              <a:rPr lang="en-US" sz="1600">
                <a:solidFill>
                  <a:schemeClr val="dk1"/>
                </a:solidFill>
                <a:latin typeface="Calibri"/>
                <a:ea typeface="Calibri"/>
                <a:cs typeface="Calibri"/>
                <a:sym typeface="Calibri"/>
              </a:rPr>
              <a:t>, and rename the  field “REVENUE PER CUSTOMER”</a:t>
            </a:r>
            <a:endParaRPr sz="1600">
              <a:solidFill>
                <a:schemeClr val="dk1"/>
              </a:solidFill>
              <a:latin typeface="Calibri"/>
              <a:ea typeface="Calibri"/>
              <a:cs typeface="Calibri"/>
              <a:sym typeface="Calibri"/>
            </a:endParaRPr>
          </a:p>
        </p:txBody>
      </p:sp>
      <p:sp>
        <p:nvSpPr>
          <p:cNvPr id="4578" name="Google Shape;4578;p159"/>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Victor Ignatius Zabel </a:t>
            </a:r>
            <a:r>
              <a:rPr i="1" lang="en-US" sz="1400">
                <a:solidFill>
                  <a:srgbClr val="404040"/>
                </a:solidFill>
                <a:latin typeface="Calibri"/>
                <a:ea typeface="Calibri"/>
                <a:cs typeface="Calibri"/>
                <a:sym typeface="Calibri"/>
              </a:rPr>
              <a:t>(BI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Let’s get visual!</a:t>
            </a:r>
            <a:endParaRPr sz="1400">
              <a:solidFill>
                <a:schemeClr val="dk1"/>
              </a:solidFill>
              <a:latin typeface="Calibri"/>
              <a:ea typeface="Calibri"/>
              <a:cs typeface="Calibri"/>
              <a:sym typeface="Calibri"/>
            </a:endParaRPr>
          </a:p>
        </p:txBody>
      </p:sp>
      <p:grpSp>
        <p:nvGrpSpPr>
          <p:cNvPr id="4579" name="Google Shape;4579;p159"/>
          <p:cNvGrpSpPr/>
          <p:nvPr/>
        </p:nvGrpSpPr>
        <p:grpSpPr>
          <a:xfrm>
            <a:off x="11458577" y="168692"/>
            <a:ext cx="548640" cy="548640"/>
            <a:chOff x="11458577" y="168692"/>
            <a:chExt cx="548640" cy="548640"/>
          </a:xfrm>
        </p:grpSpPr>
        <p:sp>
          <p:nvSpPr>
            <p:cNvPr id="4580" name="Google Shape;4580;p159"/>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581" name="Google Shape;4581;p159"/>
            <p:cNvPicPr preferRelativeResize="0"/>
            <p:nvPr/>
          </p:nvPicPr>
          <p:blipFill rotWithShape="1">
            <a:blip r:embed="rId4">
              <a:alphaModFix/>
            </a:blip>
            <a:srcRect b="0" l="0" r="0" t="0"/>
            <a:stretch/>
          </p:blipFill>
          <p:spPr>
            <a:xfrm>
              <a:off x="11579351" y="289560"/>
              <a:ext cx="307848" cy="307847"/>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0" name="Shape 430"/>
        <p:cNvGrpSpPr/>
        <p:nvPr/>
      </p:nvGrpSpPr>
      <p:grpSpPr>
        <a:xfrm>
          <a:off x="0" y="0"/>
          <a:ext cx="0" cy="0"/>
          <a:chOff x="0" y="0"/>
          <a:chExt cx="0" cy="0"/>
        </a:xfrm>
      </p:grpSpPr>
      <p:grpSp>
        <p:nvGrpSpPr>
          <p:cNvPr id="431" name="Google Shape;431;p16"/>
          <p:cNvGrpSpPr/>
          <p:nvPr/>
        </p:nvGrpSpPr>
        <p:grpSpPr>
          <a:xfrm>
            <a:off x="624840" y="1865375"/>
            <a:ext cx="8055864" cy="4568952"/>
            <a:chOff x="624840" y="1865375"/>
            <a:chExt cx="8055864" cy="4568952"/>
          </a:xfrm>
        </p:grpSpPr>
        <p:pic>
          <p:nvPicPr>
            <p:cNvPr id="432" name="Google Shape;432;p16"/>
            <p:cNvPicPr preferRelativeResize="0"/>
            <p:nvPr/>
          </p:nvPicPr>
          <p:blipFill rotWithShape="1">
            <a:blip r:embed="rId3">
              <a:alphaModFix/>
            </a:blip>
            <a:srcRect b="0" l="0" r="0" t="0"/>
            <a:stretch/>
          </p:blipFill>
          <p:spPr>
            <a:xfrm>
              <a:off x="637032" y="1865375"/>
              <a:ext cx="8043672" cy="4568952"/>
            </a:xfrm>
            <a:prstGeom prst="rect">
              <a:avLst/>
            </a:prstGeom>
            <a:noFill/>
            <a:ln>
              <a:noFill/>
            </a:ln>
          </p:spPr>
        </p:pic>
        <p:pic>
          <p:nvPicPr>
            <p:cNvPr id="433" name="Google Shape;433;p16"/>
            <p:cNvPicPr preferRelativeResize="0"/>
            <p:nvPr/>
          </p:nvPicPr>
          <p:blipFill rotWithShape="1">
            <a:blip r:embed="rId4">
              <a:alphaModFix/>
            </a:blip>
            <a:srcRect b="0" l="0" r="0" t="0"/>
            <a:stretch/>
          </p:blipFill>
          <p:spPr>
            <a:xfrm>
              <a:off x="663409" y="1890971"/>
              <a:ext cx="7938677" cy="4465506"/>
            </a:xfrm>
            <a:prstGeom prst="rect">
              <a:avLst/>
            </a:prstGeom>
            <a:noFill/>
            <a:ln>
              <a:noFill/>
            </a:ln>
          </p:spPr>
        </p:pic>
        <p:pic>
          <p:nvPicPr>
            <p:cNvPr id="434" name="Google Shape;434;p16"/>
            <p:cNvPicPr preferRelativeResize="0"/>
            <p:nvPr/>
          </p:nvPicPr>
          <p:blipFill rotWithShape="1">
            <a:blip r:embed="rId5">
              <a:alphaModFix/>
            </a:blip>
            <a:srcRect b="0" l="0" r="0" t="0"/>
            <a:stretch/>
          </p:blipFill>
          <p:spPr>
            <a:xfrm>
              <a:off x="624840" y="2667000"/>
              <a:ext cx="359664" cy="344424"/>
            </a:xfrm>
            <a:prstGeom prst="rect">
              <a:avLst/>
            </a:prstGeom>
            <a:noFill/>
            <a:ln>
              <a:noFill/>
            </a:ln>
          </p:spPr>
        </p:pic>
        <p:sp>
          <p:nvSpPr>
            <p:cNvPr id="435" name="Google Shape;435;p16"/>
            <p:cNvSpPr/>
            <p:nvPr/>
          </p:nvSpPr>
          <p:spPr>
            <a:xfrm>
              <a:off x="663408" y="2704169"/>
              <a:ext cx="229235" cy="215265"/>
            </a:xfrm>
            <a:custGeom>
              <a:rect b="b" l="l" r="r" t="t"/>
              <a:pathLst>
                <a:path extrusionOk="0" h="215264" w="229234">
                  <a:moveTo>
                    <a:pt x="0" y="215252"/>
                  </a:moveTo>
                  <a:lnTo>
                    <a:pt x="229207" y="215252"/>
                  </a:lnTo>
                  <a:lnTo>
                    <a:pt x="229207" y="0"/>
                  </a:lnTo>
                  <a:lnTo>
                    <a:pt x="0" y="0"/>
                  </a:lnTo>
                  <a:lnTo>
                    <a:pt x="0" y="215252"/>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36" name="Google Shape;436;p16"/>
          <p:cNvSpPr txBox="1"/>
          <p:nvPr>
            <p:ph type="title"/>
          </p:nvPr>
        </p:nvSpPr>
        <p:spPr>
          <a:xfrm>
            <a:off x="4182998" y="242315"/>
            <a:ext cx="382587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POWER BI WORKFLOW</a:t>
            </a:r>
            <a:endParaRPr sz="3200"/>
          </a:p>
        </p:txBody>
      </p:sp>
      <p:pic>
        <p:nvPicPr>
          <p:cNvPr id="437" name="Google Shape;437;p16"/>
          <p:cNvPicPr preferRelativeResize="0"/>
          <p:nvPr/>
        </p:nvPicPr>
        <p:blipFill rotWithShape="1">
          <a:blip r:embed="rId6">
            <a:alphaModFix/>
          </a:blip>
          <a:srcRect b="0" l="0" r="0" t="0"/>
          <a:stretch/>
        </p:blipFill>
        <p:spPr>
          <a:xfrm>
            <a:off x="0" y="806332"/>
            <a:ext cx="12192000" cy="45720"/>
          </a:xfrm>
          <a:prstGeom prst="rect">
            <a:avLst/>
          </a:prstGeom>
          <a:noFill/>
          <a:ln>
            <a:noFill/>
          </a:ln>
        </p:spPr>
      </p:pic>
      <p:sp>
        <p:nvSpPr>
          <p:cNvPr id="438" name="Google Shape;438;p16"/>
          <p:cNvSpPr txBox="1"/>
          <p:nvPr/>
        </p:nvSpPr>
        <p:spPr>
          <a:xfrm>
            <a:off x="9708242" y="2801620"/>
            <a:ext cx="1849755" cy="3354070"/>
          </a:xfrm>
          <a:prstGeom prst="rect">
            <a:avLst/>
          </a:prstGeom>
          <a:noFill/>
          <a:ln>
            <a:noFill/>
          </a:ln>
        </p:spPr>
        <p:txBody>
          <a:bodyPr anchorCtr="0" anchor="t" bIns="0" lIns="0" spcFirstLastPara="1" rIns="0" wrap="square" tIns="22850">
            <a:spAutoFit/>
          </a:bodyPr>
          <a:lstStyle/>
          <a:p>
            <a:pPr indent="0" lvl="0" marL="12700" marR="437515" rtl="0" algn="l">
              <a:lnSpc>
                <a:spcPct val="118750"/>
              </a:lnSpc>
              <a:spcBef>
                <a:spcPts val="0"/>
              </a:spcBef>
              <a:spcAft>
                <a:spcPts val="0"/>
              </a:spcAft>
              <a:buNone/>
            </a:pPr>
            <a:r>
              <a:rPr lang="en-US" sz="1600">
                <a:solidFill>
                  <a:srgbClr val="404040"/>
                </a:solidFill>
                <a:latin typeface="Calibri"/>
                <a:ea typeface="Calibri"/>
                <a:cs typeface="Calibri"/>
                <a:sym typeface="Calibri"/>
              </a:rPr>
              <a:t>Data models are  configured in the  </a:t>
            </a:r>
            <a:r>
              <a:rPr b="1" lang="en-US" sz="1600">
                <a:solidFill>
                  <a:srgbClr val="404040"/>
                </a:solidFill>
                <a:latin typeface="Calibri"/>
                <a:ea typeface="Calibri"/>
                <a:cs typeface="Calibri"/>
                <a:sym typeface="Calibri"/>
              </a:rPr>
              <a:t>Model View</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900">
              <a:solidFill>
                <a:schemeClr val="dk1"/>
              </a:solidFill>
              <a:latin typeface="Calibri"/>
              <a:ea typeface="Calibri"/>
              <a:cs typeface="Calibri"/>
              <a:sym typeface="Calibri"/>
            </a:endParaRPr>
          </a:p>
          <a:p>
            <a:pPr indent="0" lvl="0" marL="0" marR="0" rtl="0" algn="l">
              <a:lnSpc>
                <a:spcPct val="100000"/>
              </a:lnSpc>
              <a:spcBef>
                <a:spcPts val="20"/>
              </a:spcBef>
              <a:spcAft>
                <a:spcPts val="0"/>
              </a:spcAft>
              <a:buNone/>
            </a:pPr>
            <a:r>
              <a:t/>
            </a:r>
            <a:endParaRPr sz="1750">
              <a:solidFill>
                <a:schemeClr val="dk1"/>
              </a:solidFill>
              <a:latin typeface="Calibri"/>
              <a:ea typeface="Calibri"/>
              <a:cs typeface="Calibri"/>
              <a:sym typeface="Calibri"/>
            </a:endParaRPr>
          </a:p>
          <a:p>
            <a:pPr indent="0" lvl="0" marL="12700" marR="5080" rtl="0" algn="l">
              <a:lnSpc>
                <a:spcPct val="118750"/>
              </a:lnSpc>
              <a:spcBef>
                <a:spcPts val="0"/>
              </a:spcBef>
              <a:spcAft>
                <a:spcPts val="0"/>
              </a:spcAft>
              <a:buNone/>
            </a:pPr>
            <a:r>
              <a:rPr lang="en-US" sz="1600">
                <a:solidFill>
                  <a:srgbClr val="404040"/>
                </a:solidFill>
                <a:latin typeface="Calibri"/>
                <a:ea typeface="Calibri"/>
                <a:cs typeface="Calibri"/>
                <a:sym typeface="Calibri"/>
              </a:rPr>
              <a:t>Table features &amp;  calculations are added  in the </a:t>
            </a:r>
            <a:r>
              <a:rPr b="1" lang="en-US" sz="1600">
                <a:solidFill>
                  <a:srgbClr val="404040"/>
                </a:solidFill>
                <a:latin typeface="Calibri"/>
                <a:ea typeface="Calibri"/>
                <a:cs typeface="Calibri"/>
                <a:sym typeface="Calibri"/>
              </a:rPr>
              <a:t>Data View</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900">
              <a:solidFill>
                <a:schemeClr val="dk1"/>
              </a:solidFill>
              <a:latin typeface="Calibri"/>
              <a:ea typeface="Calibri"/>
              <a:cs typeface="Calibri"/>
              <a:sym typeface="Calibri"/>
            </a:endParaRPr>
          </a:p>
          <a:p>
            <a:pPr indent="0" lvl="0" marL="0" marR="0" rtl="0" algn="l">
              <a:lnSpc>
                <a:spcPct val="100000"/>
              </a:lnSpc>
              <a:spcBef>
                <a:spcPts val="10"/>
              </a:spcBef>
              <a:spcAft>
                <a:spcPts val="0"/>
              </a:spcAft>
              <a:buNone/>
            </a:pPr>
            <a:r>
              <a:t/>
            </a:r>
            <a:endParaRPr sz="1800">
              <a:solidFill>
                <a:schemeClr val="dk1"/>
              </a:solidFill>
              <a:latin typeface="Calibri"/>
              <a:ea typeface="Calibri"/>
              <a:cs typeface="Calibri"/>
              <a:sym typeface="Calibri"/>
            </a:endParaRPr>
          </a:p>
          <a:p>
            <a:pPr indent="0" lvl="0" marL="12700" marR="266700" rtl="0" algn="l">
              <a:lnSpc>
                <a:spcPct val="99400"/>
              </a:lnSpc>
              <a:spcBef>
                <a:spcPts val="0"/>
              </a:spcBef>
              <a:spcAft>
                <a:spcPts val="0"/>
              </a:spcAft>
              <a:buNone/>
            </a:pPr>
            <a:r>
              <a:rPr lang="en-US" sz="1600">
                <a:solidFill>
                  <a:srgbClr val="404040"/>
                </a:solidFill>
                <a:latin typeface="Calibri"/>
                <a:ea typeface="Calibri"/>
                <a:cs typeface="Calibri"/>
                <a:sym typeface="Calibri"/>
              </a:rPr>
              <a:t>Visuals &amp; reports  are designed in the  </a:t>
            </a:r>
            <a:r>
              <a:rPr b="1" lang="en-US" sz="1600">
                <a:solidFill>
                  <a:srgbClr val="404040"/>
                </a:solidFill>
                <a:latin typeface="Calibri"/>
                <a:ea typeface="Calibri"/>
                <a:cs typeface="Calibri"/>
                <a:sym typeface="Calibri"/>
              </a:rPr>
              <a:t>Report View</a:t>
            </a:r>
            <a:endParaRPr sz="1600">
              <a:solidFill>
                <a:schemeClr val="dk1"/>
              </a:solidFill>
              <a:latin typeface="Calibri"/>
              <a:ea typeface="Calibri"/>
              <a:cs typeface="Calibri"/>
              <a:sym typeface="Calibri"/>
            </a:endParaRPr>
          </a:p>
        </p:txBody>
      </p:sp>
      <p:pic>
        <p:nvPicPr>
          <p:cNvPr id="439" name="Google Shape;439;p16"/>
          <p:cNvPicPr preferRelativeResize="0"/>
          <p:nvPr/>
        </p:nvPicPr>
        <p:blipFill rotWithShape="1">
          <a:blip r:embed="rId7">
            <a:alphaModFix/>
          </a:blip>
          <a:srcRect b="0" l="0" r="0" t="0"/>
          <a:stretch/>
        </p:blipFill>
        <p:spPr>
          <a:xfrm>
            <a:off x="9150095" y="2919983"/>
            <a:ext cx="356616" cy="542544"/>
          </a:xfrm>
          <a:prstGeom prst="rect">
            <a:avLst/>
          </a:prstGeom>
          <a:noFill/>
          <a:ln>
            <a:noFill/>
          </a:ln>
        </p:spPr>
      </p:pic>
      <p:pic>
        <p:nvPicPr>
          <p:cNvPr id="440" name="Google Shape;440;p16"/>
          <p:cNvPicPr preferRelativeResize="0"/>
          <p:nvPr/>
        </p:nvPicPr>
        <p:blipFill rotWithShape="1">
          <a:blip r:embed="rId8">
            <a:alphaModFix/>
          </a:blip>
          <a:srcRect b="0" l="0" r="0" t="0"/>
          <a:stretch/>
        </p:blipFill>
        <p:spPr>
          <a:xfrm>
            <a:off x="9147047" y="4203191"/>
            <a:ext cx="356616" cy="551688"/>
          </a:xfrm>
          <a:prstGeom prst="rect">
            <a:avLst/>
          </a:prstGeom>
          <a:noFill/>
          <a:ln>
            <a:noFill/>
          </a:ln>
        </p:spPr>
      </p:pic>
      <p:pic>
        <p:nvPicPr>
          <p:cNvPr id="441" name="Google Shape;441;p16"/>
          <p:cNvPicPr preferRelativeResize="0"/>
          <p:nvPr/>
        </p:nvPicPr>
        <p:blipFill rotWithShape="1">
          <a:blip r:embed="rId9">
            <a:alphaModFix/>
          </a:blip>
          <a:srcRect b="0" l="0" r="0" t="0"/>
          <a:stretch/>
        </p:blipFill>
        <p:spPr>
          <a:xfrm>
            <a:off x="9128759" y="5507735"/>
            <a:ext cx="396240" cy="536447"/>
          </a:xfrm>
          <a:prstGeom prst="rect">
            <a:avLst/>
          </a:prstGeom>
          <a:noFill/>
          <a:ln>
            <a:noFill/>
          </a:ln>
        </p:spPr>
      </p:pic>
      <p:sp>
        <p:nvSpPr>
          <p:cNvPr id="442" name="Google Shape;442;p16"/>
          <p:cNvSpPr txBox="1"/>
          <p:nvPr/>
        </p:nvSpPr>
        <p:spPr>
          <a:xfrm>
            <a:off x="3816483" y="1353820"/>
            <a:ext cx="104076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D9D9D9"/>
                </a:solidFill>
                <a:latin typeface="Calibri"/>
                <a:ea typeface="Calibri"/>
                <a:cs typeface="Calibri"/>
                <a:sym typeface="Calibri"/>
              </a:rPr>
              <a:t>Model View</a:t>
            </a:r>
            <a:endParaRPr sz="1600">
              <a:solidFill>
                <a:schemeClr val="dk1"/>
              </a:solidFill>
              <a:latin typeface="Calibri"/>
              <a:ea typeface="Calibri"/>
              <a:cs typeface="Calibri"/>
              <a:sym typeface="Calibri"/>
            </a:endParaRPr>
          </a:p>
        </p:txBody>
      </p:sp>
      <p:grpSp>
        <p:nvGrpSpPr>
          <p:cNvPr id="443" name="Google Shape;443;p16"/>
          <p:cNvGrpSpPr/>
          <p:nvPr/>
        </p:nvGrpSpPr>
        <p:grpSpPr>
          <a:xfrm>
            <a:off x="3200400" y="1261872"/>
            <a:ext cx="569976" cy="509015"/>
            <a:chOff x="3200400" y="1261872"/>
            <a:chExt cx="569976" cy="509015"/>
          </a:xfrm>
        </p:grpSpPr>
        <p:pic>
          <p:nvPicPr>
            <p:cNvPr id="444" name="Google Shape;444;p16"/>
            <p:cNvPicPr preferRelativeResize="0"/>
            <p:nvPr/>
          </p:nvPicPr>
          <p:blipFill rotWithShape="1">
            <a:blip r:embed="rId10">
              <a:alphaModFix/>
            </a:blip>
            <a:srcRect b="0" l="0" r="0" t="0"/>
            <a:stretch/>
          </p:blipFill>
          <p:spPr>
            <a:xfrm>
              <a:off x="3200400" y="1261872"/>
              <a:ext cx="569976" cy="509015"/>
            </a:xfrm>
            <a:prstGeom prst="rect">
              <a:avLst/>
            </a:prstGeom>
            <a:noFill/>
            <a:ln>
              <a:noFill/>
            </a:ln>
          </p:spPr>
        </p:pic>
        <p:pic>
          <p:nvPicPr>
            <p:cNvPr id="445" name="Google Shape;445;p16"/>
            <p:cNvPicPr preferRelativeResize="0"/>
            <p:nvPr/>
          </p:nvPicPr>
          <p:blipFill rotWithShape="1">
            <a:blip r:embed="rId11">
              <a:alphaModFix/>
            </a:blip>
            <a:srcRect b="0" l="0" r="0" t="0"/>
            <a:stretch/>
          </p:blipFill>
          <p:spPr>
            <a:xfrm>
              <a:off x="3235208" y="1287218"/>
              <a:ext cx="457196" cy="404975"/>
            </a:xfrm>
            <a:prstGeom prst="rect">
              <a:avLst/>
            </a:prstGeom>
            <a:noFill/>
            <a:ln>
              <a:noFill/>
            </a:ln>
          </p:spPr>
        </p:pic>
      </p:grpSp>
      <p:sp>
        <p:nvSpPr>
          <p:cNvPr id="446" name="Google Shape;446;p16"/>
          <p:cNvSpPr txBox="1"/>
          <p:nvPr/>
        </p:nvSpPr>
        <p:spPr>
          <a:xfrm>
            <a:off x="5738503" y="1353820"/>
            <a:ext cx="88773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D9D9D9"/>
                </a:solidFill>
                <a:latin typeface="Calibri"/>
                <a:ea typeface="Calibri"/>
                <a:cs typeface="Calibri"/>
                <a:sym typeface="Calibri"/>
              </a:rPr>
              <a:t>Data View</a:t>
            </a:r>
            <a:endParaRPr sz="1600">
              <a:solidFill>
                <a:schemeClr val="dk1"/>
              </a:solidFill>
              <a:latin typeface="Calibri"/>
              <a:ea typeface="Calibri"/>
              <a:cs typeface="Calibri"/>
              <a:sym typeface="Calibri"/>
            </a:endParaRPr>
          </a:p>
        </p:txBody>
      </p:sp>
      <p:sp>
        <p:nvSpPr>
          <p:cNvPr id="447" name="Google Shape;447;p16"/>
          <p:cNvSpPr txBox="1"/>
          <p:nvPr/>
        </p:nvSpPr>
        <p:spPr>
          <a:xfrm>
            <a:off x="7506740" y="1353820"/>
            <a:ext cx="106870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404040"/>
                </a:solidFill>
                <a:latin typeface="Calibri"/>
                <a:ea typeface="Calibri"/>
                <a:cs typeface="Calibri"/>
                <a:sym typeface="Calibri"/>
              </a:rPr>
              <a:t>Report View</a:t>
            </a:r>
            <a:endParaRPr sz="1600">
              <a:solidFill>
                <a:schemeClr val="dk1"/>
              </a:solidFill>
              <a:latin typeface="Calibri"/>
              <a:ea typeface="Calibri"/>
              <a:cs typeface="Calibri"/>
              <a:sym typeface="Calibri"/>
            </a:endParaRPr>
          </a:p>
        </p:txBody>
      </p:sp>
      <p:grpSp>
        <p:nvGrpSpPr>
          <p:cNvPr id="448" name="Google Shape;448;p16"/>
          <p:cNvGrpSpPr/>
          <p:nvPr/>
        </p:nvGrpSpPr>
        <p:grpSpPr>
          <a:xfrm>
            <a:off x="6906768" y="1261872"/>
            <a:ext cx="563879" cy="509015"/>
            <a:chOff x="6906768" y="1261872"/>
            <a:chExt cx="563879" cy="509015"/>
          </a:xfrm>
        </p:grpSpPr>
        <p:pic>
          <p:nvPicPr>
            <p:cNvPr id="449" name="Google Shape;449;p16"/>
            <p:cNvPicPr preferRelativeResize="0"/>
            <p:nvPr/>
          </p:nvPicPr>
          <p:blipFill rotWithShape="1">
            <a:blip r:embed="rId12">
              <a:alphaModFix/>
            </a:blip>
            <a:srcRect b="0" l="0" r="0" t="0"/>
            <a:stretch/>
          </p:blipFill>
          <p:spPr>
            <a:xfrm>
              <a:off x="6906768" y="1261872"/>
              <a:ext cx="563879" cy="509015"/>
            </a:xfrm>
            <a:prstGeom prst="rect">
              <a:avLst/>
            </a:prstGeom>
            <a:noFill/>
            <a:ln>
              <a:noFill/>
            </a:ln>
          </p:spPr>
        </p:pic>
        <p:pic>
          <p:nvPicPr>
            <p:cNvPr id="450" name="Google Shape;450;p16"/>
            <p:cNvPicPr preferRelativeResize="0"/>
            <p:nvPr/>
          </p:nvPicPr>
          <p:blipFill rotWithShape="1">
            <a:blip r:embed="rId13">
              <a:alphaModFix/>
            </a:blip>
            <a:srcRect b="0" l="0" r="0" t="0"/>
            <a:stretch/>
          </p:blipFill>
          <p:spPr>
            <a:xfrm>
              <a:off x="6932700" y="1287219"/>
              <a:ext cx="457200" cy="404975"/>
            </a:xfrm>
            <a:prstGeom prst="rect">
              <a:avLst/>
            </a:prstGeom>
            <a:noFill/>
            <a:ln>
              <a:noFill/>
            </a:ln>
          </p:spPr>
        </p:pic>
      </p:grpSp>
      <p:grpSp>
        <p:nvGrpSpPr>
          <p:cNvPr id="451" name="Google Shape;451;p16"/>
          <p:cNvGrpSpPr/>
          <p:nvPr/>
        </p:nvGrpSpPr>
        <p:grpSpPr>
          <a:xfrm>
            <a:off x="5120640" y="1261872"/>
            <a:ext cx="560832" cy="509015"/>
            <a:chOff x="5120640" y="1261872"/>
            <a:chExt cx="560832" cy="509015"/>
          </a:xfrm>
        </p:grpSpPr>
        <p:pic>
          <p:nvPicPr>
            <p:cNvPr id="452" name="Google Shape;452;p16"/>
            <p:cNvPicPr preferRelativeResize="0"/>
            <p:nvPr/>
          </p:nvPicPr>
          <p:blipFill rotWithShape="1">
            <a:blip r:embed="rId14">
              <a:alphaModFix/>
            </a:blip>
            <a:srcRect b="0" l="0" r="0" t="0"/>
            <a:stretch/>
          </p:blipFill>
          <p:spPr>
            <a:xfrm>
              <a:off x="5120640" y="1261872"/>
              <a:ext cx="560832" cy="509015"/>
            </a:xfrm>
            <a:prstGeom prst="rect">
              <a:avLst/>
            </a:prstGeom>
            <a:noFill/>
            <a:ln>
              <a:noFill/>
            </a:ln>
          </p:spPr>
        </p:pic>
        <p:pic>
          <p:nvPicPr>
            <p:cNvPr id="453" name="Google Shape;453;p16"/>
            <p:cNvPicPr preferRelativeResize="0"/>
            <p:nvPr/>
          </p:nvPicPr>
          <p:blipFill rotWithShape="1">
            <a:blip r:embed="rId15">
              <a:alphaModFix/>
            </a:blip>
            <a:srcRect b="0" l="0" r="0" t="0"/>
            <a:stretch/>
          </p:blipFill>
          <p:spPr>
            <a:xfrm>
              <a:off x="5145414" y="1287218"/>
              <a:ext cx="457200" cy="404975"/>
            </a:xfrm>
            <a:prstGeom prst="rect">
              <a:avLst/>
            </a:prstGeom>
            <a:noFill/>
            <a:ln>
              <a:noFill/>
            </a:ln>
          </p:spPr>
        </p:pic>
      </p:grpSp>
      <p:sp>
        <p:nvSpPr>
          <p:cNvPr id="454" name="Google Shape;454;p16"/>
          <p:cNvSpPr/>
          <p:nvPr/>
        </p:nvSpPr>
        <p:spPr>
          <a:xfrm>
            <a:off x="10217309" y="3651314"/>
            <a:ext cx="320040" cy="365125"/>
          </a:xfrm>
          <a:custGeom>
            <a:rect b="b" l="l" r="r" t="t"/>
            <a:pathLst>
              <a:path extrusionOk="0" h="365125" w="320040">
                <a:moveTo>
                  <a:pt x="240029" y="0"/>
                </a:moveTo>
                <a:lnTo>
                  <a:pt x="80009" y="0"/>
                </a:lnTo>
                <a:lnTo>
                  <a:pt x="80009" y="204673"/>
                </a:lnTo>
                <a:lnTo>
                  <a:pt x="0" y="204673"/>
                </a:lnTo>
                <a:lnTo>
                  <a:pt x="160020" y="364693"/>
                </a:lnTo>
                <a:lnTo>
                  <a:pt x="320039" y="204673"/>
                </a:lnTo>
                <a:lnTo>
                  <a:pt x="240029" y="204673"/>
                </a:lnTo>
                <a:lnTo>
                  <a:pt x="240029" y="0"/>
                </a:lnTo>
                <a:close/>
              </a:path>
            </a:pathLst>
          </a:custGeom>
          <a:solidFill>
            <a:srgbClr val="BFBFB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 name="Google Shape;455;p16"/>
          <p:cNvSpPr/>
          <p:nvPr/>
        </p:nvSpPr>
        <p:spPr>
          <a:xfrm>
            <a:off x="10217309" y="4960183"/>
            <a:ext cx="320040" cy="365125"/>
          </a:xfrm>
          <a:custGeom>
            <a:rect b="b" l="l" r="r" t="t"/>
            <a:pathLst>
              <a:path extrusionOk="0" h="365125" w="320040">
                <a:moveTo>
                  <a:pt x="240029" y="0"/>
                </a:moveTo>
                <a:lnTo>
                  <a:pt x="80009" y="0"/>
                </a:lnTo>
                <a:lnTo>
                  <a:pt x="80009" y="204673"/>
                </a:lnTo>
                <a:lnTo>
                  <a:pt x="0" y="204673"/>
                </a:lnTo>
                <a:lnTo>
                  <a:pt x="160020" y="364693"/>
                </a:lnTo>
                <a:lnTo>
                  <a:pt x="320039" y="204673"/>
                </a:lnTo>
                <a:lnTo>
                  <a:pt x="240029" y="204673"/>
                </a:lnTo>
                <a:lnTo>
                  <a:pt x="240029" y="0"/>
                </a:lnTo>
                <a:close/>
              </a:path>
            </a:pathLst>
          </a:custGeom>
          <a:solidFill>
            <a:srgbClr val="BFBFB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 name="Google Shape;456;p16"/>
          <p:cNvSpPr/>
          <p:nvPr/>
        </p:nvSpPr>
        <p:spPr>
          <a:xfrm>
            <a:off x="10217307" y="2377141"/>
            <a:ext cx="320040" cy="365125"/>
          </a:xfrm>
          <a:custGeom>
            <a:rect b="b" l="l" r="r" t="t"/>
            <a:pathLst>
              <a:path extrusionOk="0" h="365125" w="320040">
                <a:moveTo>
                  <a:pt x="240030" y="0"/>
                </a:moveTo>
                <a:lnTo>
                  <a:pt x="80010" y="0"/>
                </a:lnTo>
                <a:lnTo>
                  <a:pt x="80010" y="204673"/>
                </a:lnTo>
                <a:lnTo>
                  <a:pt x="0" y="204673"/>
                </a:lnTo>
                <a:lnTo>
                  <a:pt x="160020" y="364693"/>
                </a:lnTo>
                <a:lnTo>
                  <a:pt x="320040" y="204673"/>
                </a:lnTo>
                <a:lnTo>
                  <a:pt x="240030" y="204673"/>
                </a:lnTo>
                <a:lnTo>
                  <a:pt x="240030" y="0"/>
                </a:lnTo>
                <a:close/>
              </a:path>
            </a:pathLst>
          </a:custGeom>
          <a:solidFill>
            <a:srgbClr val="BFBFB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57" name="Google Shape;457;p16"/>
          <p:cNvPicPr preferRelativeResize="0"/>
          <p:nvPr/>
        </p:nvPicPr>
        <p:blipFill rotWithShape="1">
          <a:blip r:embed="rId16">
            <a:alphaModFix/>
          </a:blip>
          <a:srcRect b="0" l="0" r="0" t="0"/>
          <a:stretch/>
        </p:blipFill>
        <p:spPr>
          <a:xfrm>
            <a:off x="9174480" y="1618488"/>
            <a:ext cx="329183" cy="536448"/>
          </a:xfrm>
          <a:prstGeom prst="rect">
            <a:avLst/>
          </a:prstGeom>
          <a:noFill/>
          <a:ln>
            <a:noFill/>
          </a:ln>
        </p:spPr>
      </p:pic>
      <p:sp>
        <p:nvSpPr>
          <p:cNvPr id="458" name="Google Shape;458;p16"/>
          <p:cNvSpPr txBox="1"/>
          <p:nvPr/>
        </p:nvSpPr>
        <p:spPr>
          <a:xfrm>
            <a:off x="9708242" y="1506220"/>
            <a:ext cx="1680845" cy="751205"/>
          </a:xfrm>
          <a:prstGeom prst="rect">
            <a:avLst/>
          </a:prstGeom>
          <a:noFill/>
          <a:ln>
            <a:noFill/>
          </a:ln>
        </p:spPr>
        <p:txBody>
          <a:bodyPr anchorCtr="0" anchor="t" bIns="0" lIns="0" spcFirstLastPara="1" rIns="0" wrap="square" tIns="22850">
            <a:spAutoFit/>
          </a:bodyPr>
          <a:lstStyle/>
          <a:p>
            <a:pPr indent="0" lvl="0" marL="12700" marR="5080" rtl="0" algn="l">
              <a:lnSpc>
                <a:spcPct val="118750"/>
              </a:lnSpc>
              <a:spcBef>
                <a:spcPts val="0"/>
              </a:spcBef>
              <a:spcAft>
                <a:spcPts val="0"/>
              </a:spcAft>
              <a:buNone/>
            </a:pPr>
            <a:r>
              <a:rPr lang="en-US" sz="1600">
                <a:solidFill>
                  <a:srgbClr val="404040"/>
                </a:solidFill>
                <a:latin typeface="Calibri"/>
                <a:ea typeface="Calibri"/>
                <a:cs typeface="Calibri"/>
                <a:sym typeface="Calibri"/>
              </a:rPr>
              <a:t>Data is loaded &amp;  transformed in the  </a:t>
            </a:r>
            <a:r>
              <a:rPr b="1" lang="en-US" sz="1600">
                <a:solidFill>
                  <a:srgbClr val="404040"/>
                </a:solidFill>
                <a:latin typeface="Calibri"/>
                <a:ea typeface="Calibri"/>
                <a:cs typeface="Calibri"/>
                <a:sym typeface="Calibri"/>
              </a:rPr>
              <a:t>Power Query Editor</a:t>
            </a:r>
            <a:endParaRPr sz="1600">
              <a:solidFill>
                <a:schemeClr val="dk1"/>
              </a:solidFill>
              <a:latin typeface="Calibri"/>
              <a:ea typeface="Calibri"/>
              <a:cs typeface="Calibri"/>
              <a:sym typeface="Calibri"/>
            </a:endParaRPr>
          </a:p>
        </p:txBody>
      </p:sp>
      <p:grpSp>
        <p:nvGrpSpPr>
          <p:cNvPr id="459" name="Google Shape;459;p16"/>
          <p:cNvGrpSpPr/>
          <p:nvPr/>
        </p:nvGrpSpPr>
        <p:grpSpPr>
          <a:xfrm>
            <a:off x="661416" y="1261872"/>
            <a:ext cx="569976" cy="533400"/>
            <a:chOff x="661416" y="1261872"/>
            <a:chExt cx="569976" cy="533400"/>
          </a:xfrm>
        </p:grpSpPr>
        <p:pic>
          <p:nvPicPr>
            <p:cNvPr id="460" name="Google Shape;460;p16"/>
            <p:cNvPicPr preferRelativeResize="0"/>
            <p:nvPr/>
          </p:nvPicPr>
          <p:blipFill rotWithShape="1">
            <a:blip r:embed="rId17">
              <a:alphaModFix/>
            </a:blip>
            <a:srcRect b="0" l="0" r="0" t="0"/>
            <a:stretch/>
          </p:blipFill>
          <p:spPr>
            <a:xfrm>
              <a:off x="661416" y="1261872"/>
              <a:ext cx="569976" cy="533400"/>
            </a:xfrm>
            <a:prstGeom prst="rect">
              <a:avLst/>
            </a:prstGeom>
            <a:noFill/>
            <a:ln>
              <a:noFill/>
            </a:ln>
          </p:spPr>
        </p:pic>
        <p:pic>
          <p:nvPicPr>
            <p:cNvPr id="461" name="Google Shape;461;p16"/>
            <p:cNvPicPr preferRelativeResize="0"/>
            <p:nvPr/>
          </p:nvPicPr>
          <p:blipFill rotWithShape="1">
            <a:blip r:embed="rId18">
              <a:alphaModFix/>
            </a:blip>
            <a:srcRect b="0" l="0" r="0" t="0"/>
            <a:stretch/>
          </p:blipFill>
          <p:spPr>
            <a:xfrm>
              <a:off x="686799" y="1286037"/>
              <a:ext cx="466725" cy="430822"/>
            </a:xfrm>
            <a:prstGeom prst="rect">
              <a:avLst/>
            </a:prstGeom>
            <a:noFill/>
            <a:ln>
              <a:noFill/>
            </a:ln>
          </p:spPr>
        </p:pic>
      </p:grpSp>
      <p:sp>
        <p:nvSpPr>
          <p:cNvPr id="462" name="Google Shape;462;p16"/>
          <p:cNvSpPr txBox="1"/>
          <p:nvPr/>
        </p:nvSpPr>
        <p:spPr>
          <a:xfrm>
            <a:off x="1273329" y="1347723"/>
            <a:ext cx="168084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D9D9D9"/>
                </a:solidFill>
                <a:latin typeface="Calibri"/>
                <a:ea typeface="Calibri"/>
                <a:cs typeface="Calibri"/>
                <a:sym typeface="Calibri"/>
              </a:rPr>
              <a:t>Power Query Editor</a:t>
            </a:r>
            <a:endParaRPr sz="1600">
              <a:solidFill>
                <a:schemeClr val="dk1"/>
              </a:solidFill>
              <a:latin typeface="Calibri"/>
              <a:ea typeface="Calibri"/>
              <a:cs typeface="Calibri"/>
              <a:sym typeface="Calibri"/>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5" name="Shape 4585"/>
        <p:cNvGrpSpPr/>
        <p:nvPr/>
      </p:nvGrpSpPr>
      <p:grpSpPr>
        <a:xfrm>
          <a:off x="0" y="0"/>
          <a:ext cx="0" cy="0"/>
          <a:chOff x="0" y="0"/>
          <a:chExt cx="0" cy="0"/>
        </a:xfrm>
      </p:grpSpPr>
      <p:sp>
        <p:nvSpPr>
          <p:cNvPr id="4586" name="Google Shape;4586;p160"/>
          <p:cNvSpPr txBox="1"/>
          <p:nvPr>
            <p:ph type="title"/>
          </p:nvPr>
        </p:nvSpPr>
        <p:spPr>
          <a:xfrm>
            <a:off x="4553934" y="242315"/>
            <a:ext cx="308419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SOLUTION</a:t>
            </a:r>
            <a:r>
              <a:rPr lang="en-US"/>
              <a:t>: CARDS</a:t>
            </a:r>
            <a:endParaRPr/>
          </a:p>
        </p:txBody>
      </p:sp>
      <p:pic>
        <p:nvPicPr>
          <p:cNvPr id="4587" name="Google Shape;4587;p160"/>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4588" name="Google Shape;4588;p160"/>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000">
                <a:solidFill>
                  <a:srgbClr val="404040"/>
                </a:solidFill>
                <a:latin typeface="Calibri"/>
                <a:ea typeface="Calibri"/>
                <a:cs typeface="Calibri"/>
                <a:sym typeface="Calibri"/>
              </a:rPr>
              <a:t>Solution Preview</a:t>
            </a:r>
            <a:endParaRPr sz="2000">
              <a:solidFill>
                <a:schemeClr val="dk1"/>
              </a:solidFill>
              <a:latin typeface="Calibri"/>
              <a:ea typeface="Calibri"/>
              <a:cs typeface="Calibri"/>
              <a:sym typeface="Calibri"/>
            </a:endParaRPr>
          </a:p>
        </p:txBody>
      </p:sp>
      <p:sp>
        <p:nvSpPr>
          <p:cNvPr id="4589" name="Google Shape;4589;p160"/>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0" name="Google Shape;4590;p160"/>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591" name="Google Shape;4591;p160"/>
          <p:cNvGrpSpPr/>
          <p:nvPr/>
        </p:nvGrpSpPr>
        <p:grpSpPr>
          <a:xfrm>
            <a:off x="423672" y="1511807"/>
            <a:ext cx="5565648" cy="5148072"/>
            <a:chOff x="423672" y="1511807"/>
            <a:chExt cx="5565648" cy="5148072"/>
          </a:xfrm>
        </p:grpSpPr>
        <p:pic>
          <p:nvPicPr>
            <p:cNvPr id="4592" name="Google Shape;4592;p160"/>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4593" name="Google Shape;4593;p160"/>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594" name="Google Shape;4594;p160"/>
            <p:cNvPicPr preferRelativeResize="0"/>
            <p:nvPr/>
          </p:nvPicPr>
          <p:blipFill rotWithShape="1">
            <a:blip r:embed="rId5">
              <a:alphaModFix/>
            </a:blip>
            <a:srcRect b="0" l="0" r="0" t="0"/>
            <a:stretch/>
          </p:blipFill>
          <p:spPr>
            <a:xfrm>
              <a:off x="771997" y="1814826"/>
              <a:ext cx="962988" cy="1043237"/>
            </a:xfrm>
            <a:prstGeom prst="rect">
              <a:avLst/>
            </a:prstGeom>
            <a:noFill/>
            <a:ln>
              <a:noFill/>
            </a:ln>
          </p:spPr>
        </p:pic>
        <p:sp>
          <p:nvSpPr>
            <p:cNvPr id="4595" name="Google Shape;4595;p160"/>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6" name="Google Shape;4596;p160"/>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597" name="Google Shape;4597;p160"/>
            <p:cNvPicPr preferRelativeResize="0"/>
            <p:nvPr/>
          </p:nvPicPr>
          <p:blipFill rotWithShape="1">
            <a:blip r:embed="rId6">
              <a:alphaModFix/>
            </a:blip>
            <a:srcRect b="0" l="0" r="0" t="0"/>
            <a:stretch/>
          </p:blipFill>
          <p:spPr>
            <a:xfrm>
              <a:off x="3913631" y="6141719"/>
              <a:ext cx="1822704" cy="350520"/>
            </a:xfrm>
            <a:prstGeom prst="rect">
              <a:avLst/>
            </a:prstGeom>
            <a:noFill/>
            <a:ln>
              <a:noFill/>
            </a:ln>
          </p:spPr>
        </p:pic>
        <p:pic>
          <p:nvPicPr>
            <p:cNvPr id="4598" name="Google Shape;4598;p160"/>
            <p:cNvPicPr preferRelativeResize="0"/>
            <p:nvPr/>
          </p:nvPicPr>
          <p:blipFill rotWithShape="1">
            <a:blip r:embed="rId7">
              <a:alphaModFix/>
            </a:blip>
            <a:srcRect b="0" l="0" r="0" t="0"/>
            <a:stretch/>
          </p:blipFill>
          <p:spPr>
            <a:xfrm>
              <a:off x="1755647" y="1783080"/>
              <a:ext cx="658368" cy="530351"/>
            </a:xfrm>
            <a:prstGeom prst="rect">
              <a:avLst/>
            </a:prstGeom>
            <a:noFill/>
            <a:ln>
              <a:noFill/>
            </a:ln>
          </p:spPr>
        </p:pic>
      </p:grpSp>
      <p:sp>
        <p:nvSpPr>
          <p:cNvPr id="4599" name="Google Shape;4599;p160"/>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Victor Ignatius Zabel </a:t>
            </a:r>
            <a:r>
              <a:rPr i="1" lang="en-US" sz="1400">
                <a:solidFill>
                  <a:srgbClr val="404040"/>
                </a:solidFill>
                <a:latin typeface="Calibri"/>
                <a:ea typeface="Calibri"/>
                <a:cs typeface="Calibri"/>
                <a:sym typeface="Calibri"/>
              </a:rPr>
              <a:t>(BI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Let’s get visual!</a:t>
            </a:r>
            <a:endParaRPr sz="1400">
              <a:solidFill>
                <a:schemeClr val="dk1"/>
              </a:solidFill>
              <a:latin typeface="Calibri"/>
              <a:ea typeface="Calibri"/>
              <a:cs typeface="Calibri"/>
              <a:sym typeface="Calibri"/>
            </a:endParaRPr>
          </a:p>
        </p:txBody>
      </p:sp>
      <p:grpSp>
        <p:nvGrpSpPr>
          <p:cNvPr id="4600" name="Google Shape;4600;p160"/>
          <p:cNvGrpSpPr/>
          <p:nvPr/>
        </p:nvGrpSpPr>
        <p:grpSpPr>
          <a:xfrm>
            <a:off x="7388352" y="2221992"/>
            <a:ext cx="3124200" cy="3139439"/>
            <a:chOff x="7388352" y="2221992"/>
            <a:chExt cx="3124200" cy="3139439"/>
          </a:xfrm>
        </p:grpSpPr>
        <p:pic>
          <p:nvPicPr>
            <p:cNvPr id="4601" name="Google Shape;4601;p160"/>
            <p:cNvPicPr preferRelativeResize="0"/>
            <p:nvPr/>
          </p:nvPicPr>
          <p:blipFill rotWithShape="1">
            <a:blip r:embed="rId8">
              <a:alphaModFix/>
            </a:blip>
            <a:srcRect b="0" l="0" r="0" t="0"/>
            <a:stretch/>
          </p:blipFill>
          <p:spPr>
            <a:xfrm>
              <a:off x="7388352" y="2221992"/>
              <a:ext cx="3124200" cy="3139439"/>
            </a:xfrm>
            <a:prstGeom prst="rect">
              <a:avLst/>
            </a:prstGeom>
            <a:noFill/>
            <a:ln>
              <a:noFill/>
            </a:ln>
          </p:spPr>
        </p:pic>
        <p:pic>
          <p:nvPicPr>
            <p:cNvPr id="4602" name="Google Shape;4602;p160"/>
            <p:cNvPicPr preferRelativeResize="0"/>
            <p:nvPr/>
          </p:nvPicPr>
          <p:blipFill rotWithShape="1">
            <a:blip r:embed="rId9">
              <a:alphaModFix/>
            </a:blip>
            <a:srcRect b="0" l="0" r="0" t="0"/>
            <a:stretch/>
          </p:blipFill>
          <p:spPr>
            <a:xfrm>
              <a:off x="7415220" y="2247242"/>
              <a:ext cx="3018309" cy="3034559"/>
            </a:xfrm>
            <a:prstGeom prst="rect">
              <a:avLst/>
            </a:prstGeom>
            <a:noFill/>
            <a:ln>
              <a:noFill/>
            </a:ln>
          </p:spPr>
        </p:pic>
      </p:grpSp>
      <p:sp>
        <p:nvSpPr>
          <p:cNvPr id="4603" name="Google Shape;4603;p160"/>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Hey there!</a:t>
            </a:r>
            <a:endParaRPr sz="1400">
              <a:solidFill>
                <a:schemeClr val="dk1"/>
              </a:solidFill>
              <a:latin typeface="Calibri"/>
              <a:ea typeface="Calibri"/>
              <a:cs typeface="Calibri"/>
              <a:sym typeface="Calibri"/>
            </a:endParaRPr>
          </a:p>
          <a:p>
            <a:pPr indent="0" lvl="0" marL="182245" marR="848994" rtl="0" algn="l">
              <a:lnSpc>
                <a:spcPct val="101400"/>
              </a:lnSpc>
              <a:spcBef>
                <a:spcPts val="1175"/>
              </a:spcBef>
              <a:spcAft>
                <a:spcPts val="0"/>
              </a:spcAft>
              <a:buNone/>
            </a:pPr>
            <a:r>
              <a:rPr lang="en-US" sz="1400">
                <a:solidFill>
                  <a:srgbClr val="404040"/>
                </a:solidFill>
                <a:latin typeface="Calibri"/>
                <a:ea typeface="Calibri"/>
                <a:cs typeface="Calibri"/>
                <a:sym typeface="Calibri"/>
              </a:rPr>
              <a:t>We’ve kicked off the visualization work for our Power BI  dashboard, and I’m hoping you can help.</a:t>
            </a:r>
            <a:endParaRPr sz="1400">
              <a:solidFill>
                <a:schemeClr val="dk1"/>
              </a:solidFill>
              <a:latin typeface="Calibri"/>
              <a:ea typeface="Calibri"/>
              <a:cs typeface="Calibri"/>
              <a:sym typeface="Calibri"/>
            </a:endParaRPr>
          </a:p>
          <a:p>
            <a:pPr indent="0" lvl="0" marL="182245" marR="377825" rtl="0" algn="just">
              <a:lnSpc>
                <a:spcPct val="98600"/>
              </a:lnSpc>
              <a:spcBef>
                <a:spcPts val="1250"/>
              </a:spcBef>
              <a:spcAft>
                <a:spcPts val="0"/>
              </a:spcAft>
              <a:buNone/>
            </a:pPr>
            <a:r>
              <a:rPr lang="en-US" sz="1400">
                <a:solidFill>
                  <a:srgbClr val="404040"/>
                </a:solidFill>
                <a:latin typeface="Calibri"/>
                <a:ea typeface="Calibri"/>
                <a:cs typeface="Calibri"/>
                <a:sym typeface="Calibri"/>
              </a:rPr>
              <a:t>For now I’d love for you to focus on building out the </a:t>
            </a:r>
            <a:r>
              <a:rPr b="1" lang="en-US" sz="1400">
                <a:solidFill>
                  <a:srgbClr val="404040"/>
                </a:solidFill>
                <a:latin typeface="Calibri"/>
                <a:ea typeface="Calibri"/>
                <a:cs typeface="Calibri"/>
                <a:sym typeface="Calibri"/>
              </a:rPr>
              <a:t>Customer  Detail </a:t>
            </a:r>
            <a:r>
              <a:rPr lang="en-US" sz="1400">
                <a:solidFill>
                  <a:srgbClr val="404040"/>
                </a:solidFill>
                <a:latin typeface="Calibri"/>
                <a:ea typeface="Calibri"/>
                <a:cs typeface="Calibri"/>
                <a:sym typeface="Calibri"/>
              </a:rPr>
              <a:t>report. Can you start by adding some KPIs to show total  customers and revenue per customer?</a:t>
            </a:r>
            <a:endParaRPr sz="1400">
              <a:solidFill>
                <a:schemeClr val="dk1"/>
              </a:solidFill>
              <a:latin typeface="Calibri"/>
              <a:ea typeface="Calibri"/>
              <a:cs typeface="Calibri"/>
              <a:sym typeface="Calibri"/>
            </a:endParaRPr>
          </a:p>
          <a:p>
            <a:pPr indent="0" lvl="0" marL="182245" marR="0" rtl="0" algn="l">
              <a:lnSpc>
                <a:spcPct val="100000"/>
              </a:lnSpc>
              <a:spcBef>
                <a:spcPts val="1200"/>
              </a:spcBef>
              <a:spcAft>
                <a:spcPts val="0"/>
              </a:spcAft>
              <a:buNone/>
            </a:pPr>
            <a:r>
              <a:rPr lang="en-US" sz="1400">
                <a:solidFill>
                  <a:srgbClr val="404040"/>
                </a:solidFill>
                <a:latin typeface="Calibri"/>
                <a:ea typeface="Calibri"/>
                <a:cs typeface="Calibri"/>
                <a:sym typeface="Calibri"/>
              </a:rPr>
              <a:t>-Vic</a:t>
            </a:r>
            <a:endParaRPr sz="1400">
              <a:solidFill>
                <a:schemeClr val="dk1"/>
              </a:solidFill>
              <a:latin typeface="Calibri"/>
              <a:ea typeface="Calibri"/>
              <a:cs typeface="Calibri"/>
              <a:sym typeface="Calibri"/>
            </a:endParaRPr>
          </a:p>
        </p:txBody>
      </p:sp>
      <p:grpSp>
        <p:nvGrpSpPr>
          <p:cNvPr id="4604" name="Google Shape;4604;p160"/>
          <p:cNvGrpSpPr/>
          <p:nvPr/>
        </p:nvGrpSpPr>
        <p:grpSpPr>
          <a:xfrm>
            <a:off x="11458577" y="168692"/>
            <a:ext cx="548640" cy="548640"/>
            <a:chOff x="11458577" y="168692"/>
            <a:chExt cx="548640" cy="548640"/>
          </a:xfrm>
        </p:grpSpPr>
        <p:sp>
          <p:nvSpPr>
            <p:cNvPr id="4605" name="Google Shape;4605;p160"/>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606" name="Google Shape;4606;p160"/>
            <p:cNvPicPr preferRelativeResize="0"/>
            <p:nvPr/>
          </p:nvPicPr>
          <p:blipFill rotWithShape="1">
            <a:blip r:embed="rId10">
              <a:alphaModFix/>
            </a:blip>
            <a:srcRect b="0" l="0" r="0" t="0"/>
            <a:stretch/>
          </p:blipFill>
          <p:spPr>
            <a:xfrm>
              <a:off x="11579351" y="289560"/>
              <a:ext cx="307848" cy="307847"/>
            </a:xfrm>
            <a:prstGeom prst="rect">
              <a:avLst/>
            </a:prstGeom>
            <a:noFill/>
            <a:ln>
              <a:noFill/>
            </a:ln>
          </p:spPr>
        </p:pic>
      </p:gr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0" name="Shape 4610"/>
        <p:cNvGrpSpPr/>
        <p:nvPr/>
      </p:nvGrpSpPr>
      <p:grpSpPr>
        <a:xfrm>
          <a:off x="0" y="0"/>
          <a:ext cx="0" cy="0"/>
          <a:chOff x="0" y="0"/>
          <a:chExt cx="0" cy="0"/>
        </a:xfrm>
      </p:grpSpPr>
      <p:sp>
        <p:nvSpPr>
          <p:cNvPr id="4611" name="Google Shape;4611;p161"/>
          <p:cNvSpPr txBox="1"/>
          <p:nvPr>
            <p:ph type="title"/>
          </p:nvPr>
        </p:nvSpPr>
        <p:spPr>
          <a:xfrm>
            <a:off x="3213480" y="242315"/>
            <a:ext cx="576453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BUILDING &amp; FORMATTING CHARTS</a:t>
            </a:r>
            <a:endParaRPr/>
          </a:p>
        </p:txBody>
      </p:sp>
      <p:pic>
        <p:nvPicPr>
          <p:cNvPr id="4612" name="Google Shape;4612;p161"/>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4613" name="Google Shape;4613;p161"/>
          <p:cNvGrpSpPr/>
          <p:nvPr/>
        </p:nvGrpSpPr>
        <p:grpSpPr>
          <a:xfrm>
            <a:off x="11458577" y="168692"/>
            <a:ext cx="548640" cy="548640"/>
            <a:chOff x="11458577" y="168692"/>
            <a:chExt cx="548640" cy="548640"/>
          </a:xfrm>
        </p:grpSpPr>
        <p:sp>
          <p:nvSpPr>
            <p:cNvPr id="4614" name="Google Shape;4614;p161"/>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615" name="Google Shape;4615;p161"/>
            <p:cNvPicPr preferRelativeResize="0"/>
            <p:nvPr/>
          </p:nvPicPr>
          <p:blipFill rotWithShape="1">
            <a:blip r:embed="rId4">
              <a:alphaModFix/>
            </a:blip>
            <a:srcRect b="0" l="0" r="0" t="0"/>
            <a:stretch/>
          </p:blipFill>
          <p:spPr>
            <a:xfrm>
              <a:off x="11579351" y="289560"/>
              <a:ext cx="307848" cy="307847"/>
            </a:xfrm>
            <a:prstGeom prst="rect">
              <a:avLst/>
            </a:prstGeom>
            <a:noFill/>
            <a:ln>
              <a:noFill/>
            </a:ln>
          </p:spPr>
        </p:pic>
      </p:grpSp>
      <p:grpSp>
        <p:nvGrpSpPr>
          <p:cNvPr id="4616" name="Google Shape;4616;p161"/>
          <p:cNvGrpSpPr/>
          <p:nvPr/>
        </p:nvGrpSpPr>
        <p:grpSpPr>
          <a:xfrm>
            <a:off x="668595" y="1299923"/>
            <a:ext cx="4323589" cy="5183172"/>
            <a:chOff x="668595" y="1299923"/>
            <a:chExt cx="4323589" cy="5183172"/>
          </a:xfrm>
        </p:grpSpPr>
        <p:pic>
          <p:nvPicPr>
            <p:cNvPr id="4617" name="Google Shape;4617;p161"/>
            <p:cNvPicPr preferRelativeResize="0"/>
            <p:nvPr/>
          </p:nvPicPr>
          <p:blipFill rotWithShape="1">
            <a:blip r:embed="rId5">
              <a:alphaModFix/>
            </a:blip>
            <a:srcRect b="0" l="0" r="0" t="0"/>
            <a:stretch/>
          </p:blipFill>
          <p:spPr>
            <a:xfrm>
              <a:off x="668595" y="1299923"/>
              <a:ext cx="4323589" cy="4254135"/>
            </a:xfrm>
            <a:prstGeom prst="rect">
              <a:avLst/>
            </a:prstGeom>
            <a:noFill/>
            <a:ln>
              <a:noFill/>
            </a:ln>
          </p:spPr>
        </p:pic>
        <p:pic>
          <p:nvPicPr>
            <p:cNvPr id="4618" name="Google Shape;4618;p161"/>
            <p:cNvPicPr preferRelativeResize="0"/>
            <p:nvPr/>
          </p:nvPicPr>
          <p:blipFill rotWithShape="1">
            <a:blip r:embed="rId6">
              <a:alphaModFix/>
            </a:blip>
            <a:srcRect b="0" l="0" r="0" t="0"/>
            <a:stretch/>
          </p:blipFill>
          <p:spPr>
            <a:xfrm>
              <a:off x="1249680" y="2904743"/>
              <a:ext cx="2002536" cy="3578352"/>
            </a:xfrm>
            <a:prstGeom prst="rect">
              <a:avLst/>
            </a:prstGeom>
            <a:noFill/>
            <a:ln>
              <a:noFill/>
            </a:ln>
          </p:spPr>
        </p:pic>
        <p:pic>
          <p:nvPicPr>
            <p:cNvPr id="4619" name="Google Shape;4619;p161"/>
            <p:cNvPicPr preferRelativeResize="0"/>
            <p:nvPr/>
          </p:nvPicPr>
          <p:blipFill rotWithShape="1">
            <a:blip r:embed="rId7">
              <a:alphaModFix/>
            </a:blip>
            <a:srcRect b="0" l="0" r="0" t="0"/>
            <a:stretch/>
          </p:blipFill>
          <p:spPr>
            <a:xfrm>
              <a:off x="1276350" y="2929189"/>
              <a:ext cx="1897104" cy="3475663"/>
            </a:xfrm>
            <a:prstGeom prst="rect">
              <a:avLst/>
            </a:prstGeom>
            <a:noFill/>
            <a:ln>
              <a:noFill/>
            </a:ln>
          </p:spPr>
        </p:pic>
        <p:pic>
          <p:nvPicPr>
            <p:cNvPr id="4620" name="Google Shape;4620;p161"/>
            <p:cNvPicPr preferRelativeResize="0"/>
            <p:nvPr/>
          </p:nvPicPr>
          <p:blipFill rotWithShape="1">
            <a:blip r:embed="rId8">
              <a:alphaModFix/>
            </a:blip>
            <a:srcRect b="0" l="0" r="0" t="0"/>
            <a:stretch/>
          </p:blipFill>
          <p:spPr>
            <a:xfrm>
              <a:off x="3675887" y="3456432"/>
              <a:ext cx="1240536" cy="353567"/>
            </a:xfrm>
            <a:prstGeom prst="rect">
              <a:avLst/>
            </a:prstGeom>
            <a:noFill/>
            <a:ln>
              <a:noFill/>
            </a:ln>
          </p:spPr>
        </p:pic>
        <p:sp>
          <p:nvSpPr>
            <p:cNvPr id="4621" name="Google Shape;4621;p161"/>
            <p:cNvSpPr/>
            <p:nvPr/>
          </p:nvSpPr>
          <p:spPr>
            <a:xfrm>
              <a:off x="3714260" y="3495301"/>
              <a:ext cx="1110615" cy="224154"/>
            </a:xfrm>
            <a:custGeom>
              <a:rect b="b" l="l" r="r" t="t"/>
              <a:pathLst>
                <a:path extrusionOk="0" h="224154" w="1110614">
                  <a:moveTo>
                    <a:pt x="1110463" y="0"/>
                  </a:moveTo>
                  <a:lnTo>
                    <a:pt x="0" y="0"/>
                  </a:lnTo>
                  <a:lnTo>
                    <a:pt x="0" y="223599"/>
                  </a:lnTo>
                  <a:lnTo>
                    <a:pt x="1110463" y="223599"/>
                  </a:lnTo>
                  <a:lnTo>
                    <a:pt x="1110463"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2" name="Google Shape;4622;p161"/>
            <p:cNvSpPr/>
            <p:nvPr/>
          </p:nvSpPr>
          <p:spPr>
            <a:xfrm>
              <a:off x="3276945" y="3725451"/>
              <a:ext cx="624840" cy="535305"/>
            </a:xfrm>
            <a:custGeom>
              <a:rect b="b" l="l" r="r" t="t"/>
              <a:pathLst>
                <a:path extrusionOk="0" h="535304" w="624839">
                  <a:moveTo>
                    <a:pt x="72574" y="459286"/>
                  </a:moveTo>
                  <a:lnTo>
                    <a:pt x="0" y="503905"/>
                  </a:lnTo>
                  <a:lnTo>
                    <a:pt x="79240" y="535194"/>
                  </a:lnTo>
                  <a:lnTo>
                    <a:pt x="77114" y="510992"/>
                  </a:lnTo>
                  <a:lnTo>
                    <a:pt x="64484" y="510992"/>
                  </a:lnTo>
                  <a:lnTo>
                    <a:pt x="62028" y="485711"/>
                  </a:lnTo>
                  <a:lnTo>
                    <a:pt x="74785" y="484472"/>
                  </a:lnTo>
                  <a:lnTo>
                    <a:pt x="72574" y="459286"/>
                  </a:lnTo>
                  <a:close/>
                </a:path>
                <a:path extrusionOk="0" h="535304" w="624839">
                  <a:moveTo>
                    <a:pt x="74785" y="484472"/>
                  </a:moveTo>
                  <a:lnTo>
                    <a:pt x="62028" y="485711"/>
                  </a:lnTo>
                  <a:lnTo>
                    <a:pt x="64484" y="510992"/>
                  </a:lnTo>
                  <a:lnTo>
                    <a:pt x="77008" y="509775"/>
                  </a:lnTo>
                  <a:lnTo>
                    <a:pt x="74785" y="484472"/>
                  </a:lnTo>
                  <a:close/>
                </a:path>
                <a:path extrusionOk="0" h="535304" w="624839">
                  <a:moveTo>
                    <a:pt x="77008" y="509775"/>
                  </a:moveTo>
                  <a:lnTo>
                    <a:pt x="64484" y="510992"/>
                  </a:lnTo>
                  <a:lnTo>
                    <a:pt x="77114" y="510992"/>
                  </a:lnTo>
                  <a:lnTo>
                    <a:pt x="77008" y="509775"/>
                  </a:lnTo>
                  <a:close/>
                </a:path>
                <a:path extrusionOk="0" h="535304" w="624839">
                  <a:moveTo>
                    <a:pt x="274523" y="479742"/>
                  </a:moveTo>
                  <a:lnTo>
                    <a:pt x="123477" y="479742"/>
                  </a:lnTo>
                  <a:lnTo>
                    <a:pt x="74785" y="484472"/>
                  </a:lnTo>
                  <a:lnTo>
                    <a:pt x="77008" y="509775"/>
                  </a:lnTo>
                  <a:lnTo>
                    <a:pt x="126131" y="505004"/>
                  </a:lnTo>
                  <a:lnTo>
                    <a:pt x="187051" y="497140"/>
                  </a:lnTo>
                  <a:lnTo>
                    <a:pt x="245878" y="486770"/>
                  </a:lnTo>
                  <a:lnTo>
                    <a:pt x="274523" y="479742"/>
                  </a:lnTo>
                  <a:close/>
                </a:path>
                <a:path extrusionOk="0" h="535304" w="624839">
                  <a:moveTo>
                    <a:pt x="305161" y="471986"/>
                  </a:moveTo>
                  <a:lnTo>
                    <a:pt x="183509" y="471986"/>
                  </a:lnTo>
                  <a:lnTo>
                    <a:pt x="182930" y="472075"/>
                  </a:lnTo>
                  <a:lnTo>
                    <a:pt x="123257" y="479763"/>
                  </a:lnTo>
                  <a:lnTo>
                    <a:pt x="123477" y="479742"/>
                  </a:lnTo>
                  <a:lnTo>
                    <a:pt x="274523" y="479742"/>
                  </a:lnTo>
                  <a:lnTo>
                    <a:pt x="301734" y="473066"/>
                  </a:lnTo>
                  <a:lnTo>
                    <a:pt x="305161" y="471986"/>
                  </a:lnTo>
                  <a:close/>
                </a:path>
                <a:path extrusionOk="0" h="535304" w="624839">
                  <a:moveTo>
                    <a:pt x="183230" y="472022"/>
                  </a:moveTo>
                  <a:lnTo>
                    <a:pt x="182821" y="472075"/>
                  </a:lnTo>
                  <a:lnTo>
                    <a:pt x="183230" y="472022"/>
                  </a:lnTo>
                  <a:close/>
                </a:path>
                <a:path extrusionOk="0" h="535304" w="624839">
                  <a:moveTo>
                    <a:pt x="240654" y="461899"/>
                  </a:moveTo>
                  <a:lnTo>
                    <a:pt x="183230" y="472022"/>
                  </a:lnTo>
                  <a:lnTo>
                    <a:pt x="183509" y="471986"/>
                  </a:lnTo>
                  <a:lnTo>
                    <a:pt x="305161" y="471986"/>
                  </a:lnTo>
                  <a:lnTo>
                    <a:pt x="328570" y="464612"/>
                  </a:lnTo>
                  <a:lnTo>
                    <a:pt x="335567" y="462003"/>
                  </a:lnTo>
                  <a:lnTo>
                    <a:pt x="240233" y="462003"/>
                  </a:lnTo>
                  <a:lnTo>
                    <a:pt x="240654" y="461899"/>
                  </a:lnTo>
                  <a:close/>
                </a:path>
                <a:path extrusionOk="0" h="535304" w="624839">
                  <a:moveTo>
                    <a:pt x="241054" y="461829"/>
                  </a:moveTo>
                  <a:lnTo>
                    <a:pt x="240654" y="461899"/>
                  </a:lnTo>
                  <a:lnTo>
                    <a:pt x="240233" y="462003"/>
                  </a:lnTo>
                  <a:lnTo>
                    <a:pt x="241054" y="461829"/>
                  </a:lnTo>
                  <a:close/>
                </a:path>
                <a:path extrusionOk="0" h="535304" w="624839">
                  <a:moveTo>
                    <a:pt x="336033" y="461829"/>
                  </a:moveTo>
                  <a:lnTo>
                    <a:pt x="241054" y="461829"/>
                  </a:lnTo>
                  <a:lnTo>
                    <a:pt x="240233" y="462003"/>
                  </a:lnTo>
                  <a:lnTo>
                    <a:pt x="335567" y="462003"/>
                  </a:lnTo>
                  <a:lnTo>
                    <a:pt x="336033" y="461829"/>
                  </a:lnTo>
                  <a:close/>
                </a:path>
                <a:path extrusionOk="0" h="535304" w="624839">
                  <a:moveTo>
                    <a:pt x="369049" y="448495"/>
                  </a:moveTo>
                  <a:lnTo>
                    <a:pt x="295282" y="448495"/>
                  </a:lnTo>
                  <a:lnTo>
                    <a:pt x="294493" y="448716"/>
                  </a:lnTo>
                  <a:lnTo>
                    <a:pt x="240654" y="461899"/>
                  </a:lnTo>
                  <a:lnTo>
                    <a:pt x="241054" y="461829"/>
                  </a:lnTo>
                  <a:lnTo>
                    <a:pt x="336033" y="461829"/>
                  </a:lnTo>
                  <a:lnTo>
                    <a:pt x="354305" y="455013"/>
                  </a:lnTo>
                  <a:lnTo>
                    <a:pt x="369049" y="448495"/>
                  </a:lnTo>
                  <a:close/>
                </a:path>
                <a:path extrusionOk="0" h="535304" w="624839">
                  <a:moveTo>
                    <a:pt x="294888" y="448592"/>
                  </a:moveTo>
                  <a:lnTo>
                    <a:pt x="294382" y="448716"/>
                  </a:lnTo>
                  <a:lnTo>
                    <a:pt x="294888" y="448592"/>
                  </a:lnTo>
                  <a:close/>
                </a:path>
                <a:path extrusionOk="0" h="535304" w="624839">
                  <a:moveTo>
                    <a:pt x="295282" y="448495"/>
                  </a:moveTo>
                  <a:lnTo>
                    <a:pt x="294888" y="448592"/>
                  </a:lnTo>
                  <a:lnTo>
                    <a:pt x="294493" y="448716"/>
                  </a:lnTo>
                  <a:lnTo>
                    <a:pt x="295282" y="448495"/>
                  </a:lnTo>
                  <a:close/>
                </a:path>
                <a:path extrusionOk="0" h="535304" w="624839">
                  <a:moveTo>
                    <a:pt x="385876" y="440484"/>
                  </a:moveTo>
                  <a:lnTo>
                    <a:pt x="320625" y="440484"/>
                  </a:lnTo>
                  <a:lnTo>
                    <a:pt x="320001" y="440698"/>
                  </a:lnTo>
                  <a:lnTo>
                    <a:pt x="294888" y="448592"/>
                  </a:lnTo>
                  <a:lnTo>
                    <a:pt x="295282" y="448495"/>
                  </a:lnTo>
                  <a:lnTo>
                    <a:pt x="369049" y="448495"/>
                  </a:lnTo>
                  <a:lnTo>
                    <a:pt x="378961" y="444113"/>
                  </a:lnTo>
                  <a:lnTo>
                    <a:pt x="385876" y="440484"/>
                  </a:lnTo>
                  <a:close/>
                </a:path>
                <a:path extrusionOk="0" h="535304" w="624839">
                  <a:moveTo>
                    <a:pt x="320315" y="440581"/>
                  </a:moveTo>
                  <a:lnTo>
                    <a:pt x="319944" y="440698"/>
                  </a:lnTo>
                  <a:lnTo>
                    <a:pt x="320315" y="440581"/>
                  </a:lnTo>
                  <a:close/>
                </a:path>
                <a:path extrusionOk="0" h="535304" w="624839">
                  <a:moveTo>
                    <a:pt x="403149" y="431346"/>
                  </a:moveTo>
                  <a:lnTo>
                    <a:pt x="345076" y="431346"/>
                  </a:lnTo>
                  <a:lnTo>
                    <a:pt x="344379" y="431629"/>
                  </a:lnTo>
                  <a:lnTo>
                    <a:pt x="320315" y="440581"/>
                  </a:lnTo>
                  <a:lnTo>
                    <a:pt x="320625" y="440484"/>
                  </a:lnTo>
                  <a:lnTo>
                    <a:pt x="385876" y="440484"/>
                  </a:lnTo>
                  <a:lnTo>
                    <a:pt x="402433" y="431793"/>
                  </a:lnTo>
                  <a:lnTo>
                    <a:pt x="403149" y="431346"/>
                  </a:lnTo>
                  <a:close/>
                </a:path>
                <a:path extrusionOk="0" h="535304" w="624839">
                  <a:moveTo>
                    <a:pt x="344714" y="431481"/>
                  </a:moveTo>
                  <a:lnTo>
                    <a:pt x="344317" y="431629"/>
                  </a:lnTo>
                  <a:lnTo>
                    <a:pt x="344714" y="431481"/>
                  </a:lnTo>
                  <a:close/>
                </a:path>
                <a:path extrusionOk="0" h="535304" w="624839">
                  <a:moveTo>
                    <a:pt x="419617" y="421054"/>
                  </a:moveTo>
                  <a:lnTo>
                    <a:pt x="368301" y="421054"/>
                  </a:lnTo>
                  <a:lnTo>
                    <a:pt x="367534" y="421425"/>
                  </a:lnTo>
                  <a:lnTo>
                    <a:pt x="344714" y="431481"/>
                  </a:lnTo>
                  <a:lnTo>
                    <a:pt x="345076" y="431346"/>
                  </a:lnTo>
                  <a:lnTo>
                    <a:pt x="403149" y="431346"/>
                  </a:lnTo>
                  <a:lnTo>
                    <a:pt x="419617" y="421054"/>
                  </a:lnTo>
                  <a:close/>
                </a:path>
                <a:path extrusionOk="0" h="535304" w="624839">
                  <a:moveTo>
                    <a:pt x="367917" y="421224"/>
                  </a:moveTo>
                  <a:lnTo>
                    <a:pt x="367462" y="421425"/>
                  </a:lnTo>
                  <a:lnTo>
                    <a:pt x="367917" y="421224"/>
                  </a:lnTo>
                  <a:close/>
                </a:path>
                <a:path extrusionOk="0" h="535304" w="624839">
                  <a:moveTo>
                    <a:pt x="368301" y="421054"/>
                  </a:moveTo>
                  <a:lnTo>
                    <a:pt x="367917" y="421224"/>
                  </a:lnTo>
                  <a:lnTo>
                    <a:pt x="367534" y="421425"/>
                  </a:lnTo>
                  <a:lnTo>
                    <a:pt x="368301" y="421054"/>
                  </a:lnTo>
                  <a:close/>
                </a:path>
                <a:path extrusionOk="0" h="535304" w="624839">
                  <a:moveTo>
                    <a:pt x="435869" y="409524"/>
                  </a:moveTo>
                  <a:lnTo>
                    <a:pt x="390206" y="409524"/>
                  </a:lnTo>
                  <a:lnTo>
                    <a:pt x="389378" y="410000"/>
                  </a:lnTo>
                  <a:lnTo>
                    <a:pt x="367917" y="421224"/>
                  </a:lnTo>
                  <a:lnTo>
                    <a:pt x="368301" y="421054"/>
                  </a:lnTo>
                  <a:lnTo>
                    <a:pt x="419617" y="421054"/>
                  </a:lnTo>
                  <a:lnTo>
                    <a:pt x="424613" y="417932"/>
                  </a:lnTo>
                  <a:lnTo>
                    <a:pt x="435869" y="409524"/>
                  </a:lnTo>
                  <a:close/>
                </a:path>
                <a:path extrusionOk="0" h="535304" w="624839">
                  <a:moveTo>
                    <a:pt x="389794" y="409740"/>
                  </a:moveTo>
                  <a:lnTo>
                    <a:pt x="389298" y="410000"/>
                  </a:lnTo>
                  <a:lnTo>
                    <a:pt x="389794" y="409740"/>
                  </a:lnTo>
                  <a:close/>
                </a:path>
                <a:path extrusionOk="0" h="535304" w="624839">
                  <a:moveTo>
                    <a:pt x="390206" y="409524"/>
                  </a:moveTo>
                  <a:lnTo>
                    <a:pt x="389794" y="409740"/>
                  </a:lnTo>
                  <a:lnTo>
                    <a:pt x="389378" y="410000"/>
                  </a:lnTo>
                  <a:lnTo>
                    <a:pt x="390206" y="409524"/>
                  </a:lnTo>
                  <a:close/>
                </a:path>
                <a:path extrusionOk="0" h="535304" w="624839">
                  <a:moveTo>
                    <a:pt x="451798" y="396673"/>
                  </a:moveTo>
                  <a:lnTo>
                    <a:pt x="410705" y="396673"/>
                  </a:lnTo>
                  <a:lnTo>
                    <a:pt x="409835" y="397268"/>
                  </a:lnTo>
                  <a:lnTo>
                    <a:pt x="389794" y="409740"/>
                  </a:lnTo>
                  <a:lnTo>
                    <a:pt x="390206" y="409524"/>
                  </a:lnTo>
                  <a:lnTo>
                    <a:pt x="435869" y="409524"/>
                  </a:lnTo>
                  <a:lnTo>
                    <a:pt x="445372" y="402424"/>
                  </a:lnTo>
                  <a:lnTo>
                    <a:pt x="451798" y="396673"/>
                  </a:lnTo>
                  <a:close/>
                </a:path>
                <a:path extrusionOk="0" h="535304" w="624839">
                  <a:moveTo>
                    <a:pt x="410260" y="396950"/>
                  </a:moveTo>
                  <a:lnTo>
                    <a:pt x="409752" y="397268"/>
                  </a:lnTo>
                  <a:lnTo>
                    <a:pt x="410260" y="396950"/>
                  </a:lnTo>
                  <a:close/>
                </a:path>
                <a:path extrusionOk="0" h="535304" w="624839">
                  <a:moveTo>
                    <a:pt x="410705" y="396673"/>
                  </a:moveTo>
                  <a:lnTo>
                    <a:pt x="410260" y="396950"/>
                  </a:lnTo>
                  <a:lnTo>
                    <a:pt x="409835" y="397268"/>
                  </a:lnTo>
                  <a:lnTo>
                    <a:pt x="410705" y="396673"/>
                  </a:lnTo>
                  <a:close/>
                </a:path>
                <a:path extrusionOk="0" h="535304" w="624839">
                  <a:moveTo>
                    <a:pt x="467235" y="382412"/>
                  </a:moveTo>
                  <a:lnTo>
                    <a:pt x="429721" y="382412"/>
                  </a:lnTo>
                  <a:lnTo>
                    <a:pt x="428851" y="383124"/>
                  </a:lnTo>
                  <a:lnTo>
                    <a:pt x="410260" y="396950"/>
                  </a:lnTo>
                  <a:lnTo>
                    <a:pt x="410705" y="396673"/>
                  </a:lnTo>
                  <a:lnTo>
                    <a:pt x="451798" y="396673"/>
                  </a:lnTo>
                  <a:lnTo>
                    <a:pt x="464574" y="385236"/>
                  </a:lnTo>
                  <a:lnTo>
                    <a:pt x="467235" y="382412"/>
                  </a:lnTo>
                  <a:close/>
                </a:path>
                <a:path extrusionOk="0" h="535304" w="624839">
                  <a:moveTo>
                    <a:pt x="429273" y="382746"/>
                  </a:moveTo>
                  <a:lnTo>
                    <a:pt x="428767" y="383124"/>
                  </a:lnTo>
                  <a:lnTo>
                    <a:pt x="429273" y="382746"/>
                  </a:lnTo>
                  <a:close/>
                </a:path>
                <a:path extrusionOk="0" h="535304" w="624839">
                  <a:moveTo>
                    <a:pt x="429721" y="382412"/>
                  </a:moveTo>
                  <a:lnTo>
                    <a:pt x="429273" y="382746"/>
                  </a:lnTo>
                  <a:lnTo>
                    <a:pt x="428851" y="383124"/>
                  </a:lnTo>
                  <a:lnTo>
                    <a:pt x="429721" y="382412"/>
                  </a:lnTo>
                  <a:close/>
                </a:path>
                <a:path extrusionOk="0" h="535304" w="624839">
                  <a:moveTo>
                    <a:pt x="482063" y="366671"/>
                  </a:moveTo>
                  <a:lnTo>
                    <a:pt x="447231" y="366671"/>
                  </a:lnTo>
                  <a:lnTo>
                    <a:pt x="446457" y="367426"/>
                  </a:lnTo>
                  <a:lnTo>
                    <a:pt x="429273" y="382746"/>
                  </a:lnTo>
                  <a:lnTo>
                    <a:pt x="429721" y="382412"/>
                  </a:lnTo>
                  <a:lnTo>
                    <a:pt x="467235" y="382412"/>
                  </a:lnTo>
                  <a:lnTo>
                    <a:pt x="482063" y="366671"/>
                  </a:lnTo>
                  <a:close/>
                </a:path>
                <a:path extrusionOk="0" h="535304" w="624839">
                  <a:moveTo>
                    <a:pt x="446823" y="367037"/>
                  </a:moveTo>
                  <a:lnTo>
                    <a:pt x="446388" y="367426"/>
                  </a:lnTo>
                  <a:lnTo>
                    <a:pt x="446823" y="367037"/>
                  </a:lnTo>
                  <a:close/>
                </a:path>
                <a:path extrusionOk="0" h="535304" w="624839">
                  <a:moveTo>
                    <a:pt x="447231" y="366671"/>
                  </a:moveTo>
                  <a:lnTo>
                    <a:pt x="446823" y="367037"/>
                  </a:lnTo>
                  <a:lnTo>
                    <a:pt x="446457" y="367426"/>
                  </a:lnTo>
                  <a:lnTo>
                    <a:pt x="447231" y="366671"/>
                  </a:lnTo>
                  <a:close/>
                </a:path>
                <a:path extrusionOk="0" h="535304" w="624839">
                  <a:moveTo>
                    <a:pt x="495928" y="349445"/>
                  </a:moveTo>
                  <a:lnTo>
                    <a:pt x="463396" y="349445"/>
                  </a:lnTo>
                  <a:lnTo>
                    <a:pt x="462739" y="350198"/>
                  </a:lnTo>
                  <a:lnTo>
                    <a:pt x="446823" y="367037"/>
                  </a:lnTo>
                  <a:lnTo>
                    <a:pt x="447231" y="366671"/>
                  </a:lnTo>
                  <a:lnTo>
                    <a:pt x="482063" y="366671"/>
                  </a:lnTo>
                  <a:lnTo>
                    <a:pt x="482227" y="366497"/>
                  </a:lnTo>
                  <a:lnTo>
                    <a:pt x="495928" y="349445"/>
                  </a:lnTo>
                  <a:close/>
                </a:path>
                <a:path extrusionOk="0" h="535304" w="624839">
                  <a:moveTo>
                    <a:pt x="463046" y="349816"/>
                  </a:moveTo>
                  <a:lnTo>
                    <a:pt x="462686" y="350198"/>
                  </a:lnTo>
                  <a:lnTo>
                    <a:pt x="463046" y="349816"/>
                  </a:lnTo>
                  <a:close/>
                </a:path>
                <a:path extrusionOk="0" h="535304" w="624839">
                  <a:moveTo>
                    <a:pt x="463396" y="349445"/>
                  </a:moveTo>
                  <a:lnTo>
                    <a:pt x="463046" y="349816"/>
                  </a:lnTo>
                  <a:lnTo>
                    <a:pt x="462739" y="350198"/>
                  </a:lnTo>
                  <a:lnTo>
                    <a:pt x="463396" y="349445"/>
                  </a:lnTo>
                  <a:close/>
                </a:path>
                <a:path extrusionOk="0" h="535304" w="624839">
                  <a:moveTo>
                    <a:pt x="509180" y="330790"/>
                  </a:moveTo>
                  <a:lnTo>
                    <a:pt x="478334" y="330790"/>
                  </a:lnTo>
                  <a:lnTo>
                    <a:pt x="477789" y="331519"/>
                  </a:lnTo>
                  <a:lnTo>
                    <a:pt x="463046" y="349816"/>
                  </a:lnTo>
                  <a:lnTo>
                    <a:pt x="463396" y="349445"/>
                  </a:lnTo>
                  <a:lnTo>
                    <a:pt x="495928" y="349445"/>
                  </a:lnTo>
                  <a:lnTo>
                    <a:pt x="498419" y="346345"/>
                  </a:lnTo>
                  <a:lnTo>
                    <a:pt x="509180" y="330790"/>
                  </a:lnTo>
                  <a:close/>
                </a:path>
                <a:path extrusionOk="0" h="535304" w="624839">
                  <a:moveTo>
                    <a:pt x="478042" y="331153"/>
                  </a:moveTo>
                  <a:lnTo>
                    <a:pt x="477748" y="331519"/>
                  </a:lnTo>
                  <a:lnTo>
                    <a:pt x="478042" y="331153"/>
                  </a:lnTo>
                  <a:close/>
                </a:path>
                <a:path extrusionOk="0" h="535304" w="624839">
                  <a:moveTo>
                    <a:pt x="478334" y="330790"/>
                  </a:moveTo>
                  <a:lnTo>
                    <a:pt x="478042" y="331153"/>
                  </a:lnTo>
                  <a:lnTo>
                    <a:pt x="477789" y="331519"/>
                  </a:lnTo>
                  <a:lnTo>
                    <a:pt x="478334" y="330790"/>
                  </a:lnTo>
                  <a:close/>
                </a:path>
                <a:path extrusionOk="0" h="535304" w="624839">
                  <a:moveTo>
                    <a:pt x="521734" y="310786"/>
                  </a:moveTo>
                  <a:lnTo>
                    <a:pt x="492133" y="310786"/>
                  </a:lnTo>
                  <a:lnTo>
                    <a:pt x="491691" y="311471"/>
                  </a:lnTo>
                  <a:lnTo>
                    <a:pt x="478042" y="331153"/>
                  </a:lnTo>
                  <a:lnTo>
                    <a:pt x="478334" y="330790"/>
                  </a:lnTo>
                  <a:lnTo>
                    <a:pt x="509180" y="330790"/>
                  </a:lnTo>
                  <a:lnTo>
                    <a:pt x="513253" y="324902"/>
                  </a:lnTo>
                  <a:lnTo>
                    <a:pt x="521734" y="310786"/>
                  </a:lnTo>
                  <a:close/>
                </a:path>
                <a:path extrusionOk="0" h="535304" w="624839">
                  <a:moveTo>
                    <a:pt x="491900" y="311123"/>
                  </a:moveTo>
                  <a:lnTo>
                    <a:pt x="491660" y="311471"/>
                  </a:lnTo>
                  <a:lnTo>
                    <a:pt x="491900" y="311123"/>
                  </a:lnTo>
                  <a:close/>
                </a:path>
                <a:path extrusionOk="0" h="535304" w="624839">
                  <a:moveTo>
                    <a:pt x="492133" y="310786"/>
                  </a:moveTo>
                  <a:lnTo>
                    <a:pt x="491900" y="311123"/>
                  </a:lnTo>
                  <a:lnTo>
                    <a:pt x="491691" y="311471"/>
                  </a:lnTo>
                  <a:lnTo>
                    <a:pt x="492133" y="310786"/>
                  </a:lnTo>
                  <a:close/>
                </a:path>
                <a:path extrusionOk="0" h="535304" w="624839">
                  <a:moveTo>
                    <a:pt x="533557" y="289515"/>
                  </a:moveTo>
                  <a:lnTo>
                    <a:pt x="504883" y="289515"/>
                  </a:lnTo>
                  <a:lnTo>
                    <a:pt x="504529" y="290145"/>
                  </a:lnTo>
                  <a:lnTo>
                    <a:pt x="491900" y="311123"/>
                  </a:lnTo>
                  <a:lnTo>
                    <a:pt x="492133" y="310786"/>
                  </a:lnTo>
                  <a:lnTo>
                    <a:pt x="521734" y="310786"/>
                  </a:lnTo>
                  <a:lnTo>
                    <a:pt x="526841" y="302286"/>
                  </a:lnTo>
                  <a:lnTo>
                    <a:pt x="533557" y="289515"/>
                  </a:lnTo>
                  <a:close/>
                </a:path>
                <a:path extrusionOk="0" h="535304" w="624839">
                  <a:moveTo>
                    <a:pt x="504698" y="289823"/>
                  </a:moveTo>
                  <a:lnTo>
                    <a:pt x="504504" y="290145"/>
                  </a:lnTo>
                  <a:lnTo>
                    <a:pt x="504698" y="289823"/>
                  </a:lnTo>
                  <a:close/>
                </a:path>
                <a:path extrusionOk="0" h="535304" w="624839">
                  <a:moveTo>
                    <a:pt x="544350" y="267069"/>
                  </a:moveTo>
                  <a:lnTo>
                    <a:pt x="516662" y="267069"/>
                  </a:lnTo>
                  <a:lnTo>
                    <a:pt x="516267" y="267889"/>
                  </a:lnTo>
                  <a:lnTo>
                    <a:pt x="504698" y="289823"/>
                  </a:lnTo>
                  <a:lnTo>
                    <a:pt x="504883" y="289515"/>
                  </a:lnTo>
                  <a:lnTo>
                    <a:pt x="533557" y="289515"/>
                  </a:lnTo>
                  <a:lnTo>
                    <a:pt x="539356" y="278486"/>
                  </a:lnTo>
                  <a:lnTo>
                    <a:pt x="544350" y="267069"/>
                  </a:lnTo>
                  <a:close/>
                </a:path>
                <a:path extrusionOk="0" h="535304" w="624839">
                  <a:moveTo>
                    <a:pt x="516447" y="267477"/>
                  </a:moveTo>
                  <a:lnTo>
                    <a:pt x="516231" y="267889"/>
                  </a:lnTo>
                  <a:lnTo>
                    <a:pt x="516447" y="267477"/>
                  </a:lnTo>
                  <a:close/>
                </a:path>
                <a:path extrusionOk="0" h="535304" w="624839">
                  <a:moveTo>
                    <a:pt x="516662" y="267069"/>
                  </a:moveTo>
                  <a:lnTo>
                    <a:pt x="516447" y="267477"/>
                  </a:lnTo>
                  <a:lnTo>
                    <a:pt x="516267" y="267889"/>
                  </a:lnTo>
                  <a:lnTo>
                    <a:pt x="516662" y="267069"/>
                  </a:lnTo>
                  <a:close/>
                </a:path>
                <a:path extrusionOk="0" h="535304" w="624839">
                  <a:moveTo>
                    <a:pt x="564636" y="218780"/>
                  </a:moveTo>
                  <a:lnTo>
                    <a:pt x="537749" y="218780"/>
                  </a:lnTo>
                  <a:lnTo>
                    <a:pt x="537403" y="219659"/>
                  </a:lnTo>
                  <a:lnTo>
                    <a:pt x="516447" y="267477"/>
                  </a:lnTo>
                  <a:lnTo>
                    <a:pt x="516662" y="267069"/>
                  </a:lnTo>
                  <a:lnTo>
                    <a:pt x="544350" y="267069"/>
                  </a:lnTo>
                  <a:lnTo>
                    <a:pt x="561210" y="228527"/>
                  </a:lnTo>
                  <a:lnTo>
                    <a:pt x="564636" y="218780"/>
                  </a:lnTo>
                  <a:close/>
                </a:path>
                <a:path extrusionOk="0" h="535304" w="624839">
                  <a:moveTo>
                    <a:pt x="537557" y="219220"/>
                  </a:moveTo>
                  <a:lnTo>
                    <a:pt x="537365" y="219659"/>
                  </a:lnTo>
                  <a:lnTo>
                    <a:pt x="537557" y="219220"/>
                  </a:lnTo>
                  <a:close/>
                </a:path>
                <a:path extrusionOk="0" h="535304" w="624839">
                  <a:moveTo>
                    <a:pt x="537749" y="218780"/>
                  </a:moveTo>
                  <a:lnTo>
                    <a:pt x="537557" y="219220"/>
                  </a:lnTo>
                  <a:lnTo>
                    <a:pt x="537403" y="219659"/>
                  </a:lnTo>
                  <a:lnTo>
                    <a:pt x="537749" y="218780"/>
                  </a:lnTo>
                  <a:close/>
                </a:path>
                <a:path extrusionOk="0" h="535304" w="624839">
                  <a:moveTo>
                    <a:pt x="582265" y="167288"/>
                  </a:moveTo>
                  <a:lnTo>
                    <a:pt x="555810" y="167288"/>
                  </a:lnTo>
                  <a:lnTo>
                    <a:pt x="555607" y="167920"/>
                  </a:lnTo>
                  <a:lnTo>
                    <a:pt x="537557" y="219220"/>
                  </a:lnTo>
                  <a:lnTo>
                    <a:pt x="537749" y="218780"/>
                  </a:lnTo>
                  <a:lnTo>
                    <a:pt x="564636" y="218780"/>
                  </a:lnTo>
                  <a:lnTo>
                    <a:pt x="579883" y="175397"/>
                  </a:lnTo>
                  <a:lnTo>
                    <a:pt x="582265" y="167288"/>
                  </a:lnTo>
                  <a:close/>
                </a:path>
                <a:path extrusionOk="0" h="535304" w="624839">
                  <a:moveTo>
                    <a:pt x="555704" y="167590"/>
                  </a:moveTo>
                  <a:lnTo>
                    <a:pt x="555588" y="167920"/>
                  </a:lnTo>
                  <a:lnTo>
                    <a:pt x="555704" y="167590"/>
                  </a:lnTo>
                  <a:close/>
                </a:path>
                <a:path extrusionOk="0" h="535304" w="624839">
                  <a:moveTo>
                    <a:pt x="597931" y="113104"/>
                  </a:moveTo>
                  <a:lnTo>
                    <a:pt x="571707" y="113104"/>
                  </a:lnTo>
                  <a:lnTo>
                    <a:pt x="555704" y="167590"/>
                  </a:lnTo>
                  <a:lnTo>
                    <a:pt x="555810" y="167288"/>
                  </a:lnTo>
                  <a:lnTo>
                    <a:pt x="582265" y="167288"/>
                  </a:lnTo>
                  <a:lnTo>
                    <a:pt x="596136" y="120060"/>
                  </a:lnTo>
                  <a:lnTo>
                    <a:pt x="597931" y="113104"/>
                  </a:lnTo>
                  <a:close/>
                </a:path>
                <a:path extrusionOk="0" h="535304" w="624839">
                  <a:moveTo>
                    <a:pt x="612283" y="57063"/>
                  </a:moveTo>
                  <a:lnTo>
                    <a:pt x="586158" y="57063"/>
                  </a:lnTo>
                  <a:lnTo>
                    <a:pt x="571650" y="113298"/>
                  </a:lnTo>
                  <a:lnTo>
                    <a:pt x="571707" y="113104"/>
                  </a:lnTo>
                  <a:lnTo>
                    <a:pt x="597931" y="113104"/>
                  </a:lnTo>
                  <a:lnTo>
                    <a:pt x="610778" y="63309"/>
                  </a:lnTo>
                  <a:lnTo>
                    <a:pt x="612283" y="57063"/>
                  </a:lnTo>
                  <a:close/>
                </a:path>
                <a:path extrusionOk="0" h="535304" w="624839">
                  <a:moveTo>
                    <a:pt x="599903" y="0"/>
                  </a:moveTo>
                  <a:lnTo>
                    <a:pt x="586131" y="57169"/>
                  </a:lnTo>
                  <a:lnTo>
                    <a:pt x="612283" y="57063"/>
                  </a:lnTo>
                  <a:lnTo>
                    <a:pt x="624597" y="5948"/>
                  </a:lnTo>
                  <a:lnTo>
                    <a:pt x="599903"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623" name="Google Shape;4623;p161"/>
            <p:cNvPicPr preferRelativeResize="0"/>
            <p:nvPr/>
          </p:nvPicPr>
          <p:blipFill rotWithShape="1">
            <a:blip r:embed="rId9">
              <a:alphaModFix/>
            </a:blip>
            <a:srcRect b="0" l="0" r="0" t="0"/>
            <a:stretch/>
          </p:blipFill>
          <p:spPr>
            <a:xfrm>
              <a:off x="3322319" y="1347216"/>
              <a:ext cx="329184" cy="335279"/>
            </a:xfrm>
            <a:prstGeom prst="rect">
              <a:avLst/>
            </a:prstGeom>
            <a:noFill/>
            <a:ln>
              <a:noFill/>
            </a:ln>
          </p:spPr>
        </p:pic>
        <p:sp>
          <p:nvSpPr>
            <p:cNvPr id="4624" name="Google Shape;4624;p161"/>
            <p:cNvSpPr/>
            <p:nvPr/>
          </p:nvSpPr>
          <p:spPr>
            <a:xfrm>
              <a:off x="3360904" y="1386243"/>
              <a:ext cx="200025" cy="204470"/>
            </a:xfrm>
            <a:custGeom>
              <a:rect b="b" l="l" r="r" t="t"/>
              <a:pathLst>
                <a:path extrusionOk="0" h="204469" w="200025">
                  <a:moveTo>
                    <a:pt x="199416" y="0"/>
                  </a:moveTo>
                  <a:lnTo>
                    <a:pt x="0" y="0"/>
                  </a:lnTo>
                  <a:lnTo>
                    <a:pt x="0" y="204229"/>
                  </a:lnTo>
                  <a:lnTo>
                    <a:pt x="199416" y="204229"/>
                  </a:lnTo>
                  <a:lnTo>
                    <a:pt x="199416"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25" name="Google Shape;4625;p161"/>
          <p:cNvSpPr/>
          <p:nvPr/>
        </p:nvSpPr>
        <p:spPr>
          <a:xfrm>
            <a:off x="5174785" y="1299923"/>
            <a:ext cx="184785" cy="4370070"/>
          </a:xfrm>
          <a:custGeom>
            <a:rect b="b" l="l" r="r" t="t"/>
            <a:pathLst>
              <a:path extrusionOk="0" h="4370070" w="184785">
                <a:moveTo>
                  <a:pt x="0" y="4369894"/>
                </a:moveTo>
                <a:lnTo>
                  <a:pt x="35941" y="4359614"/>
                </a:lnTo>
                <a:lnTo>
                  <a:pt x="65291" y="4331582"/>
                </a:lnTo>
                <a:lnTo>
                  <a:pt x="85080" y="4290004"/>
                </a:lnTo>
                <a:lnTo>
                  <a:pt x="92336" y="4239088"/>
                </a:lnTo>
                <a:lnTo>
                  <a:pt x="92336" y="974457"/>
                </a:lnTo>
                <a:lnTo>
                  <a:pt x="99592" y="923541"/>
                </a:lnTo>
                <a:lnTo>
                  <a:pt x="119381" y="881963"/>
                </a:lnTo>
                <a:lnTo>
                  <a:pt x="148731" y="853931"/>
                </a:lnTo>
                <a:lnTo>
                  <a:pt x="184672" y="843652"/>
                </a:lnTo>
                <a:lnTo>
                  <a:pt x="148731" y="833372"/>
                </a:lnTo>
                <a:lnTo>
                  <a:pt x="119381" y="805339"/>
                </a:lnTo>
                <a:lnTo>
                  <a:pt x="99592" y="763761"/>
                </a:lnTo>
                <a:lnTo>
                  <a:pt x="92336" y="712846"/>
                </a:lnTo>
                <a:lnTo>
                  <a:pt x="92336" y="130805"/>
                </a:lnTo>
                <a:lnTo>
                  <a:pt x="85080" y="79890"/>
                </a:lnTo>
                <a:lnTo>
                  <a:pt x="65291" y="38312"/>
                </a:lnTo>
                <a:lnTo>
                  <a:pt x="35941" y="10279"/>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6" name="Google Shape;4626;p161"/>
          <p:cNvSpPr txBox="1"/>
          <p:nvPr/>
        </p:nvSpPr>
        <p:spPr>
          <a:xfrm>
            <a:off x="5557193" y="1971547"/>
            <a:ext cx="5779770" cy="2002789"/>
          </a:xfrm>
          <a:prstGeom prst="rect">
            <a:avLst/>
          </a:prstGeom>
          <a:noFill/>
          <a:ln>
            <a:noFill/>
          </a:ln>
        </p:spPr>
        <p:txBody>
          <a:bodyPr anchorCtr="0" anchor="t" bIns="0" lIns="0" spcFirstLastPara="1" rIns="0" wrap="square" tIns="13950">
            <a:spAutoFit/>
          </a:bodyPr>
          <a:lstStyle/>
          <a:p>
            <a:pPr indent="0" lvl="0" marL="12700" marR="147955" rtl="0" algn="l">
              <a:lnSpc>
                <a:spcPct val="99400"/>
              </a:lnSpc>
              <a:spcBef>
                <a:spcPts val="0"/>
              </a:spcBef>
              <a:spcAft>
                <a:spcPts val="0"/>
              </a:spcAft>
              <a:buNone/>
            </a:pPr>
            <a:r>
              <a:rPr lang="en-US" sz="1800">
                <a:solidFill>
                  <a:srgbClr val="262626"/>
                </a:solidFill>
                <a:latin typeface="Calibri"/>
                <a:ea typeface="Calibri"/>
                <a:cs typeface="Calibri"/>
                <a:sym typeface="Calibri"/>
              </a:rPr>
              <a:t>The </a:t>
            </a:r>
            <a:r>
              <a:rPr b="1" lang="en-US" sz="1800">
                <a:solidFill>
                  <a:srgbClr val="262626"/>
                </a:solidFill>
                <a:latin typeface="Calibri"/>
                <a:ea typeface="Calibri"/>
                <a:cs typeface="Calibri"/>
                <a:sym typeface="Calibri"/>
              </a:rPr>
              <a:t>Build </a:t>
            </a:r>
            <a:r>
              <a:rPr lang="en-US" sz="1800">
                <a:solidFill>
                  <a:srgbClr val="262626"/>
                </a:solidFill>
                <a:latin typeface="Calibri"/>
                <a:ea typeface="Calibri"/>
                <a:cs typeface="Calibri"/>
                <a:sym typeface="Calibri"/>
              </a:rPr>
              <a:t>menu allows you to change the visual type, auto-  suggest visuals, and add data to customize chart components  </a:t>
            </a:r>
            <a:r>
              <a:rPr i="1" lang="en-US" sz="1800">
                <a:solidFill>
                  <a:srgbClr val="262626"/>
                </a:solidFill>
                <a:latin typeface="Calibri"/>
                <a:ea typeface="Calibri"/>
                <a:cs typeface="Calibri"/>
                <a:sym typeface="Calibri"/>
              </a:rPr>
              <a:t>(x-axis, y-axis, legend, tooltips, etc.)</a:t>
            </a:r>
            <a:endParaRPr sz="1800">
              <a:solidFill>
                <a:schemeClr val="dk1"/>
              </a:solidFill>
              <a:latin typeface="Calibri"/>
              <a:ea typeface="Calibri"/>
              <a:cs typeface="Calibri"/>
              <a:sym typeface="Calibri"/>
            </a:endParaRPr>
          </a:p>
          <a:p>
            <a:pPr indent="-285750" lvl="0" marL="755650" marR="419734" rtl="0" algn="l">
              <a:lnSpc>
                <a:spcPct val="101400"/>
              </a:lnSpc>
              <a:spcBef>
                <a:spcPts val="1220"/>
              </a:spcBef>
              <a:spcAft>
                <a:spcPts val="0"/>
              </a:spcAft>
              <a:buClr>
                <a:srgbClr val="262626"/>
              </a:buClr>
              <a:buSzPts val="1400"/>
              <a:buFont typeface="Arial"/>
              <a:buChar char="•"/>
            </a:pPr>
            <a:r>
              <a:rPr lang="en-US" sz="1400">
                <a:solidFill>
                  <a:srgbClr val="262626"/>
                </a:solidFill>
                <a:latin typeface="Calibri"/>
                <a:ea typeface="Calibri"/>
                <a:cs typeface="Calibri"/>
                <a:sym typeface="Calibri"/>
              </a:rPr>
              <a:t>This is a </a:t>
            </a:r>
            <a:r>
              <a:rPr b="1" lang="en-US" sz="1400">
                <a:solidFill>
                  <a:srgbClr val="262626"/>
                </a:solidFill>
                <a:latin typeface="Calibri"/>
                <a:ea typeface="Calibri"/>
                <a:cs typeface="Calibri"/>
                <a:sym typeface="Calibri"/>
              </a:rPr>
              <a:t>contextual menu</a:t>
            </a:r>
            <a:r>
              <a:rPr lang="en-US" sz="1400">
                <a:solidFill>
                  <a:srgbClr val="262626"/>
                </a:solidFill>
                <a:latin typeface="Calibri"/>
                <a:ea typeface="Calibri"/>
                <a:cs typeface="Calibri"/>
                <a:sym typeface="Calibri"/>
              </a:rPr>
              <a:t>, so you will only see options which are  relevant to the selected visual</a:t>
            </a:r>
            <a:endParaRPr sz="1400">
              <a:solidFill>
                <a:schemeClr val="dk1"/>
              </a:solidFill>
              <a:latin typeface="Calibri"/>
              <a:ea typeface="Calibri"/>
              <a:cs typeface="Calibri"/>
              <a:sym typeface="Calibri"/>
            </a:endParaRPr>
          </a:p>
          <a:p>
            <a:pPr indent="-285750" lvl="0" marL="755650" marR="5080" rtl="0" algn="l">
              <a:lnSpc>
                <a:spcPct val="112857"/>
              </a:lnSpc>
              <a:spcBef>
                <a:spcPts val="1360"/>
              </a:spcBef>
              <a:spcAft>
                <a:spcPts val="0"/>
              </a:spcAft>
              <a:buClr>
                <a:srgbClr val="262626"/>
              </a:buClr>
              <a:buSzPts val="1400"/>
              <a:buFont typeface="Arial"/>
              <a:buChar char="•"/>
            </a:pPr>
            <a:r>
              <a:rPr lang="en-US" sz="1400">
                <a:solidFill>
                  <a:srgbClr val="262626"/>
                </a:solidFill>
                <a:latin typeface="Calibri"/>
                <a:ea typeface="Calibri"/>
                <a:cs typeface="Calibri"/>
                <a:sym typeface="Calibri"/>
              </a:rPr>
              <a:t>You can build visuals by either inserting a specific chart type and  adding data, or by dragging a field from the Data pane onto the canvas</a:t>
            </a:r>
            <a:endParaRPr sz="1400">
              <a:solidFill>
                <a:schemeClr val="dk1"/>
              </a:solidFill>
              <a:latin typeface="Calibri"/>
              <a:ea typeface="Calibri"/>
              <a:cs typeface="Calibri"/>
              <a:sym typeface="Calibri"/>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0" name="Shape 4630"/>
        <p:cNvGrpSpPr/>
        <p:nvPr/>
      </p:nvGrpSpPr>
      <p:grpSpPr>
        <a:xfrm>
          <a:off x="0" y="0"/>
          <a:ext cx="0" cy="0"/>
          <a:chOff x="0" y="0"/>
          <a:chExt cx="0" cy="0"/>
        </a:xfrm>
      </p:grpSpPr>
      <p:sp>
        <p:nvSpPr>
          <p:cNvPr id="4631" name="Google Shape;4631;p162"/>
          <p:cNvSpPr txBox="1"/>
          <p:nvPr>
            <p:ph type="title"/>
          </p:nvPr>
        </p:nvSpPr>
        <p:spPr>
          <a:xfrm>
            <a:off x="3213480" y="242315"/>
            <a:ext cx="576453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BUILDING &amp; FORMATTING CHARTS</a:t>
            </a:r>
            <a:endParaRPr/>
          </a:p>
        </p:txBody>
      </p:sp>
      <p:pic>
        <p:nvPicPr>
          <p:cNvPr id="4632" name="Google Shape;4632;p162"/>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4633" name="Google Shape;4633;p162"/>
          <p:cNvGrpSpPr/>
          <p:nvPr/>
        </p:nvGrpSpPr>
        <p:grpSpPr>
          <a:xfrm>
            <a:off x="11458577" y="168692"/>
            <a:ext cx="548640" cy="548640"/>
            <a:chOff x="11458577" y="168692"/>
            <a:chExt cx="548640" cy="548640"/>
          </a:xfrm>
        </p:grpSpPr>
        <p:sp>
          <p:nvSpPr>
            <p:cNvPr id="4634" name="Google Shape;4634;p162"/>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635" name="Google Shape;4635;p162"/>
            <p:cNvPicPr preferRelativeResize="0"/>
            <p:nvPr/>
          </p:nvPicPr>
          <p:blipFill rotWithShape="1">
            <a:blip r:embed="rId4">
              <a:alphaModFix/>
            </a:blip>
            <a:srcRect b="0" l="0" r="0" t="0"/>
            <a:stretch/>
          </p:blipFill>
          <p:spPr>
            <a:xfrm>
              <a:off x="11579351" y="289560"/>
              <a:ext cx="307848" cy="307847"/>
            </a:xfrm>
            <a:prstGeom prst="rect">
              <a:avLst/>
            </a:prstGeom>
            <a:noFill/>
            <a:ln>
              <a:noFill/>
            </a:ln>
          </p:spPr>
        </p:pic>
      </p:grpSp>
      <p:grpSp>
        <p:nvGrpSpPr>
          <p:cNvPr id="4636" name="Google Shape;4636;p162"/>
          <p:cNvGrpSpPr/>
          <p:nvPr/>
        </p:nvGrpSpPr>
        <p:grpSpPr>
          <a:xfrm>
            <a:off x="598228" y="1293249"/>
            <a:ext cx="4438732" cy="2167213"/>
            <a:chOff x="598228" y="1293249"/>
            <a:chExt cx="4438732" cy="2167213"/>
          </a:xfrm>
        </p:grpSpPr>
        <p:pic>
          <p:nvPicPr>
            <p:cNvPr id="4637" name="Google Shape;4637;p162"/>
            <p:cNvPicPr preferRelativeResize="0"/>
            <p:nvPr/>
          </p:nvPicPr>
          <p:blipFill rotWithShape="1">
            <a:blip r:embed="rId5">
              <a:alphaModFix/>
            </a:blip>
            <a:srcRect b="0" l="0" r="0" t="0"/>
            <a:stretch/>
          </p:blipFill>
          <p:spPr>
            <a:xfrm>
              <a:off x="598228" y="1293249"/>
              <a:ext cx="4438732" cy="2167213"/>
            </a:xfrm>
            <a:prstGeom prst="rect">
              <a:avLst/>
            </a:prstGeom>
            <a:noFill/>
            <a:ln>
              <a:noFill/>
            </a:ln>
          </p:spPr>
        </p:pic>
        <p:pic>
          <p:nvPicPr>
            <p:cNvPr id="4638" name="Google Shape;4638;p162"/>
            <p:cNvPicPr preferRelativeResize="0"/>
            <p:nvPr/>
          </p:nvPicPr>
          <p:blipFill rotWithShape="1">
            <a:blip r:embed="rId6">
              <a:alphaModFix/>
            </a:blip>
            <a:srcRect b="0" l="0" r="0" t="0"/>
            <a:stretch/>
          </p:blipFill>
          <p:spPr>
            <a:xfrm>
              <a:off x="3645407" y="3078480"/>
              <a:ext cx="987551" cy="353567"/>
            </a:xfrm>
            <a:prstGeom prst="rect">
              <a:avLst/>
            </a:prstGeom>
            <a:noFill/>
            <a:ln>
              <a:noFill/>
            </a:ln>
          </p:spPr>
        </p:pic>
        <p:sp>
          <p:nvSpPr>
            <p:cNvPr id="4639" name="Google Shape;4639;p162"/>
            <p:cNvSpPr/>
            <p:nvPr/>
          </p:nvSpPr>
          <p:spPr>
            <a:xfrm>
              <a:off x="3682758" y="3115948"/>
              <a:ext cx="857885" cy="224154"/>
            </a:xfrm>
            <a:custGeom>
              <a:rect b="b" l="l" r="r" t="t"/>
              <a:pathLst>
                <a:path extrusionOk="0" h="224154" w="857885">
                  <a:moveTo>
                    <a:pt x="857437" y="0"/>
                  </a:moveTo>
                  <a:lnTo>
                    <a:pt x="0" y="0"/>
                  </a:lnTo>
                  <a:lnTo>
                    <a:pt x="0" y="223599"/>
                  </a:lnTo>
                  <a:lnTo>
                    <a:pt x="857437" y="223599"/>
                  </a:lnTo>
                  <a:lnTo>
                    <a:pt x="857437"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640" name="Google Shape;4640;p162"/>
            <p:cNvPicPr preferRelativeResize="0"/>
            <p:nvPr/>
          </p:nvPicPr>
          <p:blipFill rotWithShape="1">
            <a:blip r:embed="rId7">
              <a:alphaModFix/>
            </a:blip>
            <a:srcRect b="0" l="0" r="0" t="0"/>
            <a:stretch/>
          </p:blipFill>
          <p:spPr>
            <a:xfrm>
              <a:off x="3322320" y="1630680"/>
              <a:ext cx="329184" cy="335279"/>
            </a:xfrm>
            <a:prstGeom prst="rect">
              <a:avLst/>
            </a:prstGeom>
            <a:noFill/>
            <a:ln>
              <a:noFill/>
            </a:ln>
          </p:spPr>
        </p:pic>
        <p:sp>
          <p:nvSpPr>
            <p:cNvPr id="4641" name="Google Shape;4641;p162"/>
            <p:cNvSpPr/>
            <p:nvPr/>
          </p:nvSpPr>
          <p:spPr>
            <a:xfrm>
              <a:off x="3360904" y="1668344"/>
              <a:ext cx="200025" cy="204470"/>
            </a:xfrm>
            <a:custGeom>
              <a:rect b="b" l="l" r="r" t="t"/>
              <a:pathLst>
                <a:path extrusionOk="0" h="204469" w="200025">
                  <a:moveTo>
                    <a:pt x="199416" y="0"/>
                  </a:moveTo>
                  <a:lnTo>
                    <a:pt x="0" y="0"/>
                  </a:lnTo>
                  <a:lnTo>
                    <a:pt x="0" y="204229"/>
                  </a:lnTo>
                  <a:lnTo>
                    <a:pt x="199416" y="204229"/>
                  </a:lnTo>
                  <a:lnTo>
                    <a:pt x="199416"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42" name="Google Shape;4642;p162"/>
          <p:cNvSpPr/>
          <p:nvPr/>
        </p:nvSpPr>
        <p:spPr>
          <a:xfrm>
            <a:off x="5174785" y="1602888"/>
            <a:ext cx="184785" cy="1910080"/>
          </a:xfrm>
          <a:custGeom>
            <a:rect b="b" l="l" r="r" t="t"/>
            <a:pathLst>
              <a:path extrusionOk="0" h="1910079" w="184785">
                <a:moveTo>
                  <a:pt x="0" y="1909478"/>
                </a:moveTo>
                <a:lnTo>
                  <a:pt x="35940" y="1899198"/>
                </a:lnTo>
                <a:lnTo>
                  <a:pt x="65289" y="1871166"/>
                </a:lnTo>
                <a:lnTo>
                  <a:pt x="85077" y="1829588"/>
                </a:lnTo>
                <a:lnTo>
                  <a:pt x="92334" y="1778673"/>
                </a:lnTo>
                <a:lnTo>
                  <a:pt x="92334" y="693088"/>
                </a:lnTo>
                <a:lnTo>
                  <a:pt x="99590" y="642172"/>
                </a:lnTo>
                <a:lnTo>
                  <a:pt x="119377" y="600594"/>
                </a:lnTo>
                <a:lnTo>
                  <a:pt x="148727" y="572562"/>
                </a:lnTo>
                <a:lnTo>
                  <a:pt x="184668" y="562283"/>
                </a:lnTo>
                <a:lnTo>
                  <a:pt x="148727" y="552003"/>
                </a:lnTo>
                <a:lnTo>
                  <a:pt x="119377" y="523971"/>
                </a:lnTo>
                <a:lnTo>
                  <a:pt x="99590" y="482393"/>
                </a:lnTo>
                <a:lnTo>
                  <a:pt x="92334" y="431478"/>
                </a:lnTo>
                <a:lnTo>
                  <a:pt x="92334" y="130805"/>
                </a:lnTo>
                <a:lnTo>
                  <a:pt x="85077" y="79889"/>
                </a:lnTo>
                <a:lnTo>
                  <a:pt x="65289" y="38311"/>
                </a:lnTo>
                <a:lnTo>
                  <a:pt x="35940" y="10279"/>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3" name="Google Shape;4643;p162"/>
          <p:cNvSpPr txBox="1"/>
          <p:nvPr/>
        </p:nvSpPr>
        <p:spPr>
          <a:xfrm>
            <a:off x="5547668" y="1980691"/>
            <a:ext cx="5729605" cy="1489710"/>
          </a:xfrm>
          <a:prstGeom prst="rect">
            <a:avLst/>
          </a:prstGeom>
          <a:noFill/>
          <a:ln>
            <a:noFill/>
          </a:ln>
        </p:spPr>
        <p:txBody>
          <a:bodyPr anchorCtr="0" anchor="t" bIns="0" lIns="0" spcFirstLastPara="1" rIns="0" wrap="square" tIns="13950">
            <a:spAutoFit/>
          </a:bodyPr>
          <a:lstStyle/>
          <a:p>
            <a:pPr indent="0" lvl="0" marL="12700" marR="191770" rtl="0" algn="l">
              <a:lnSpc>
                <a:spcPct val="99400"/>
              </a:lnSpc>
              <a:spcBef>
                <a:spcPts val="0"/>
              </a:spcBef>
              <a:spcAft>
                <a:spcPts val="0"/>
              </a:spcAft>
              <a:buNone/>
            </a:pPr>
            <a:r>
              <a:rPr lang="en-US" sz="1800">
                <a:solidFill>
                  <a:srgbClr val="262626"/>
                </a:solidFill>
                <a:latin typeface="Calibri"/>
                <a:ea typeface="Calibri"/>
                <a:cs typeface="Calibri"/>
                <a:sym typeface="Calibri"/>
              </a:rPr>
              <a:t>The </a:t>
            </a:r>
            <a:r>
              <a:rPr b="1" lang="en-US" sz="1800">
                <a:solidFill>
                  <a:srgbClr val="262626"/>
                </a:solidFill>
                <a:latin typeface="Calibri"/>
                <a:ea typeface="Calibri"/>
                <a:cs typeface="Calibri"/>
                <a:sym typeface="Calibri"/>
              </a:rPr>
              <a:t>Format </a:t>
            </a:r>
            <a:r>
              <a:rPr lang="en-US" sz="1800">
                <a:solidFill>
                  <a:srgbClr val="262626"/>
                </a:solidFill>
                <a:latin typeface="Calibri"/>
                <a:ea typeface="Calibri"/>
                <a:cs typeface="Calibri"/>
                <a:sym typeface="Calibri"/>
              </a:rPr>
              <a:t>menu allows you to quickly add common chart  elements </a:t>
            </a:r>
            <a:r>
              <a:rPr i="1" lang="en-US" sz="1800">
                <a:solidFill>
                  <a:srgbClr val="262626"/>
                </a:solidFill>
                <a:latin typeface="Calibri"/>
                <a:ea typeface="Calibri"/>
                <a:cs typeface="Calibri"/>
                <a:sym typeface="Calibri"/>
              </a:rPr>
              <a:t>(title, axis labels, data labels, legends, etc.) </a:t>
            </a:r>
            <a:r>
              <a:rPr lang="en-US" sz="1800">
                <a:solidFill>
                  <a:srgbClr val="262626"/>
                </a:solidFill>
                <a:latin typeface="Calibri"/>
                <a:ea typeface="Calibri"/>
                <a:cs typeface="Calibri"/>
                <a:sym typeface="Calibri"/>
              </a:rPr>
              <a:t>and  access additional options and properties in the Format pane</a:t>
            </a:r>
            <a:endParaRPr sz="1800">
              <a:solidFill>
                <a:schemeClr val="dk1"/>
              </a:solidFill>
              <a:latin typeface="Calibri"/>
              <a:ea typeface="Calibri"/>
              <a:cs typeface="Calibri"/>
              <a:sym typeface="Calibri"/>
            </a:endParaRPr>
          </a:p>
          <a:p>
            <a:pPr indent="-285750" lvl="0" marL="755650" marR="5080" rtl="0" algn="l">
              <a:lnSpc>
                <a:spcPct val="100000"/>
              </a:lnSpc>
              <a:spcBef>
                <a:spcPts val="1235"/>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This is a </a:t>
            </a:r>
            <a:r>
              <a:rPr b="1" lang="en-US" sz="1600">
                <a:solidFill>
                  <a:srgbClr val="262626"/>
                </a:solidFill>
                <a:latin typeface="Calibri"/>
                <a:ea typeface="Calibri"/>
                <a:cs typeface="Calibri"/>
                <a:sym typeface="Calibri"/>
              </a:rPr>
              <a:t>contextual menu</a:t>
            </a:r>
            <a:r>
              <a:rPr lang="en-US" sz="1600">
                <a:solidFill>
                  <a:srgbClr val="262626"/>
                </a:solidFill>
                <a:latin typeface="Calibri"/>
                <a:ea typeface="Calibri"/>
                <a:cs typeface="Calibri"/>
                <a:sym typeface="Calibri"/>
              </a:rPr>
              <a:t>, so you will only see options which  are relevant to the selected visual</a:t>
            </a:r>
            <a:endParaRPr sz="1600">
              <a:solidFill>
                <a:schemeClr val="dk1"/>
              </a:solidFill>
              <a:latin typeface="Calibri"/>
              <a:ea typeface="Calibri"/>
              <a:cs typeface="Calibri"/>
              <a:sym typeface="Calibri"/>
            </a:endParaRPr>
          </a:p>
        </p:txBody>
      </p:sp>
      <p:pic>
        <p:nvPicPr>
          <p:cNvPr id="4644" name="Google Shape;4644;p162"/>
          <p:cNvPicPr preferRelativeResize="0"/>
          <p:nvPr/>
        </p:nvPicPr>
        <p:blipFill rotWithShape="1">
          <a:blip r:embed="rId8">
            <a:alphaModFix/>
          </a:blip>
          <a:srcRect b="0" l="0" r="0" t="0"/>
          <a:stretch/>
        </p:blipFill>
        <p:spPr>
          <a:xfrm>
            <a:off x="862072" y="4098910"/>
            <a:ext cx="4221696" cy="1953321"/>
          </a:xfrm>
          <a:prstGeom prst="rect">
            <a:avLst/>
          </a:prstGeom>
          <a:noFill/>
          <a:ln>
            <a:noFill/>
          </a:ln>
        </p:spPr>
      </p:pic>
      <p:sp>
        <p:nvSpPr>
          <p:cNvPr id="4645" name="Google Shape;4645;p162"/>
          <p:cNvSpPr txBox="1"/>
          <p:nvPr/>
        </p:nvSpPr>
        <p:spPr>
          <a:xfrm>
            <a:off x="5547668" y="4544059"/>
            <a:ext cx="5683885" cy="1489710"/>
          </a:xfrm>
          <a:prstGeom prst="rect">
            <a:avLst/>
          </a:prstGeom>
          <a:noFill/>
          <a:ln>
            <a:noFill/>
          </a:ln>
        </p:spPr>
        <p:txBody>
          <a:bodyPr anchorCtr="0" anchor="t" bIns="0" lIns="0" spcFirstLastPara="1" rIns="0" wrap="square" tIns="13950">
            <a:spAutoFit/>
          </a:bodyPr>
          <a:lstStyle/>
          <a:p>
            <a:pPr indent="0" lvl="0" marL="12700" marR="19050" rtl="0" algn="l">
              <a:lnSpc>
                <a:spcPct val="99400"/>
              </a:lnSpc>
              <a:spcBef>
                <a:spcPts val="0"/>
              </a:spcBef>
              <a:spcAft>
                <a:spcPts val="0"/>
              </a:spcAft>
              <a:buNone/>
            </a:pPr>
            <a:r>
              <a:rPr lang="en-US" sz="1800">
                <a:solidFill>
                  <a:srgbClr val="262626"/>
                </a:solidFill>
                <a:latin typeface="Calibri"/>
                <a:ea typeface="Calibri"/>
                <a:cs typeface="Calibri"/>
                <a:sym typeface="Calibri"/>
              </a:rPr>
              <a:t>Enable </a:t>
            </a:r>
            <a:r>
              <a:rPr b="1" lang="en-US" sz="1800">
                <a:solidFill>
                  <a:srgbClr val="262626"/>
                </a:solidFill>
                <a:latin typeface="Calibri"/>
                <a:ea typeface="Calibri"/>
                <a:cs typeface="Calibri"/>
                <a:sym typeface="Calibri"/>
              </a:rPr>
              <a:t>on-object formatting </a:t>
            </a:r>
            <a:r>
              <a:rPr lang="en-US" sz="1800">
                <a:solidFill>
                  <a:srgbClr val="262626"/>
                </a:solidFill>
                <a:latin typeface="Calibri"/>
                <a:ea typeface="Calibri"/>
                <a:cs typeface="Calibri"/>
                <a:sym typeface="Calibri"/>
              </a:rPr>
              <a:t>by double-clicking the chart  object </a:t>
            </a:r>
            <a:r>
              <a:rPr i="1" lang="en-US" sz="1800">
                <a:solidFill>
                  <a:srgbClr val="262626"/>
                </a:solidFill>
                <a:latin typeface="Calibri"/>
                <a:ea typeface="Calibri"/>
                <a:cs typeface="Calibri"/>
                <a:sym typeface="Calibri"/>
              </a:rPr>
              <a:t>(or right-click &gt; format)</a:t>
            </a:r>
            <a:r>
              <a:rPr lang="en-US" sz="1800">
                <a:solidFill>
                  <a:srgbClr val="262626"/>
                </a:solidFill>
                <a:latin typeface="Calibri"/>
                <a:ea typeface="Calibri"/>
                <a:cs typeface="Calibri"/>
                <a:sym typeface="Calibri"/>
              </a:rPr>
              <a:t>, which allows you to select and  edit individual chart elements</a:t>
            </a:r>
            <a:endParaRPr sz="1800">
              <a:solidFill>
                <a:schemeClr val="dk1"/>
              </a:solidFill>
              <a:latin typeface="Calibri"/>
              <a:ea typeface="Calibri"/>
              <a:cs typeface="Calibri"/>
              <a:sym typeface="Calibri"/>
            </a:endParaRPr>
          </a:p>
          <a:p>
            <a:pPr indent="-285750" lvl="0" marL="755650" marR="5080" rtl="0" algn="l">
              <a:lnSpc>
                <a:spcPct val="118750"/>
              </a:lnSpc>
              <a:spcBef>
                <a:spcPts val="1335"/>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On-object formatting is only available for certain visuals (bar,  column, line, area, combo &amp; scatter)</a:t>
            </a:r>
            <a:endParaRPr sz="1600">
              <a:solidFill>
                <a:schemeClr val="dk1"/>
              </a:solidFill>
              <a:latin typeface="Calibri"/>
              <a:ea typeface="Calibri"/>
              <a:cs typeface="Calibri"/>
              <a:sym typeface="Calibri"/>
            </a:endParaRPr>
          </a:p>
        </p:txBody>
      </p:sp>
      <p:sp>
        <p:nvSpPr>
          <p:cNvPr id="4646" name="Google Shape;4646;p162"/>
          <p:cNvSpPr/>
          <p:nvPr/>
        </p:nvSpPr>
        <p:spPr>
          <a:xfrm>
            <a:off x="5174785" y="4142189"/>
            <a:ext cx="184785" cy="1910080"/>
          </a:xfrm>
          <a:custGeom>
            <a:rect b="b" l="l" r="r" t="t"/>
            <a:pathLst>
              <a:path extrusionOk="0" h="1910079" w="184785">
                <a:moveTo>
                  <a:pt x="0" y="1909478"/>
                </a:moveTo>
                <a:lnTo>
                  <a:pt x="35940" y="1899198"/>
                </a:lnTo>
                <a:lnTo>
                  <a:pt x="65289" y="1871166"/>
                </a:lnTo>
                <a:lnTo>
                  <a:pt x="85077" y="1829588"/>
                </a:lnTo>
                <a:lnTo>
                  <a:pt x="92334" y="1778673"/>
                </a:lnTo>
                <a:lnTo>
                  <a:pt x="92334" y="693088"/>
                </a:lnTo>
                <a:lnTo>
                  <a:pt x="99590" y="642172"/>
                </a:lnTo>
                <a:lnTo>
                  <a:pt x="119377" y="600594"/>
                </a:lnTo>
                <a:lnTo>
                  <a:pt x="148727" y="572562"/>
                </a:lnTo>
                <a:lnTo>
                  <a:pt x="184668" y="562283"/>
                </a:lnTo>
                <a:lnTo>
                  <a:pt x="148727" y="552003"/>
                </a:lnTo>
                <a:lnTo>
                  <a:pt x="119377" y="523971"/>
                </a:lnTo>
                <a:lnTo>
                  <a:pt x="99590" y="482393"/>
                </a:lnTo>
                <a:lnTo>
                  <a:pt x="92334" y="431478"/>
                </a:lnTo>
                <a:lnTo>
                  <a:pt x="92334" y="130805"/>
                </a:lnTo>
                <a:lnTo>
                  <a:pt x="85077" y="79889"/>
                </a:lnTo>
                <a:lnTo>
                  <a:pt x="65289" y="38311"/>
                </a:lnTo>
                <a:lnTo>
                  <a:pt x="35940" y="10279"/>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0" name="Shape 4650"/>
        <p:cNvGrpSpPr/>
        <p:nvPr/>
      </p:nvGrpSpPr>
      <p:grpSpPr>
        <a:xfrm>
          <a:off x="0" y="0"/>
          <a:ext cx="0" cy="0"/>
          <a:chOff x="0" y="0"/>
          <a:chExt cx="0" cy="0"/>
        </a:xfrm>
      </p:grpSpPr>
      <p:sp>
        <p:nvSpPr>
          <p:cNvPr id="4651" name="Google Shape;4651;p163"/>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Victor Ignatius Zabel </a:t>
            </a:r>
            <a:r>
              <a:rPr i="1" lang="en-US" sz="1400">
                <a:solidFill>
                  <a:srgbClr val="404040"/>
                </a:solidFill>
                <a:latin typeface="Calibri"/>
                <a:ea typeface="Calibri"/>
                <a:cs typeface="Calibri"/>
                <a:sym typeface="Calibri"/>
              </a:rPr>
              <a:t>(BI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Customer count by week</a:t>
            </a:r>
            <a:endParaRPr sz="1400">
              <a:solidFill>
                <a:schemeClr val="dk1"/>
              </a:solidFill>
              <a:latin typeface="Calibri"/>
              <a:ea typeface="Calibri"/>
              <a:cs typeface="Calibri"/>
              <a:sym typeface="Calibri"/>
            </a:endParaRPr>
          </a:p>
        </p:txBody>
      </p:sp>
      <p:sp>
        <p:nvSpPr>
          <p:cNvPr id="4652" name="Google Shape;4652;p163"/>
          <p:cNvSpPr txBox="1"/>
          <p:nvPr>
            <p:ph type="title"/>
          </p:nvPr>
        </p:nvSpPr>
        <p:spPr>
          <a:xfrm>
            <a:off x="3770915" y="242315"/>
            <a:ext cx="465010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ASSIGNMENT</a:t>
            </a:r>
            <a:r>
              <a:rPr lang="en-US"/>
              <a:t>: LINE CHARTS</a:t>
            </a:r>
            <a:endParaRPr/>
          </a:p>
        </p:txBody>
      </p:sp>
      <p:pic>
        <p:nvPicPr>
          <p:cNvPr id="4653" name="Google Shape;4653;p163"/>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4654" name="Google Shape;4654;p163"/>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5" name="Google Shape;4655;p163"/>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6" name="Google Shape;4656;p163"/>
          <p:cNvSpPr txBox="1"/>
          <p:nvPr/>
        </p:nvSpPr>
        <p:spPr>
          <a:xfrm>
            <a:off x="6690464" y="1455420"/>
            <a:ext cx="4507230" cy="2204085"/>
          </a:xfrm>
          <a:prstGeom prst="rect">
            <a:avLst/>
          </a:prstGeom>
          <a:noFill/>
          <a:ln>
            <a:noFill/>
          </a:ln>
        </p:spPr>
        <p:txBody>
          <a:bodyPr anchorCtr="0" anchor="t" bIns="0" lIns="0" spcFirstLastPara="1" rIns="0" wrap="square" tIns="12700">
            <a:spAutoFit/>
          </a:bodyPr>
          <a:lstStyle/>
          <a:p>
            <a:pPr indent="0" lvl="0" marL="76835" marR="0" rtl="0" algn="ctr">
              <a:lnSpc>
                <a:spcPct val="100000"/>
              </a:lnSpc>
              <a:spcBef>
                <a:spcPts val="0"/>
              </a:spcBef>
              <a:spcAft>
                <a:spcPts val="0"/>
              </a:spcAft>
              <a:buNone/>
            </a:pPr>
            <a:r>
              <a:rPr b="1" i="1" lang="en-US" sz="2000">
                <a:solidFill>
                  <a:srgbClr val="404040"/>
                </a:solidFill>
                <a:latin typeface="Calibri"/>
                <a:ea typeface="Calibri"/>
                <a:cs typeface="Calibri"/>
                <a:sym typeface="Calibri"/>
              </a:rPr>
              <a:t>Key Objectives</a:t>
            </a:r>
            <a:endParaRPr sz="2000">
              <a:solidFill>
                <a:schemeClr val="dk1"/>
              </a:solidFill>
              <a:latin typeface="Calibri"/>
              <a:ea typeface="Calibri"/>
              <a:cs typeface="Calibri"/>
              <a:sym typeface="Calibri"/>
            </a:endParaRPr>
          </a:p>
          <a:p>
            <a:pPr indent="0" lvl="0" marL="0" marR="0" rtl="0" algn="l">
              <a:lnSpc>
                <a:spcPct val="100000"/>
              </a:lnSpc>
              <a:spcBef>
                <a:spcPts val="40"/>
              </a:spcBef>
              <a:spcAft>
                <a:spcPts val="0"/>
              </a:spcAft>
              <a:buNone/>
            </a:pPr>
            <a:r>
              <a:t/>
            </a:r>
            <a:endParaRPr sz="2200">
              <a:solidFill>
                <a:schemeClr val="dk1"/>
              </a:solidFill>
              <a:latin typeface="Calibri"/>
              <a:ea typeface="Calibri"/>
              <a:cs typeface="Calibri"/>
              <a:sym typeface="Calibri"/>
            </a:endParaRPr>
          </a:p>
          <a:p>
            <a:pPr indent="-457200" lvl="0" marL="469900" marR="222250" rtl="0" algn="l">
              <a:lnSpc>
                <a:spcPct val="100000"/>
              </a:lnSpc>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Add a </a:t>
            </a:r>
            <a:r>
              <a:rPr b="1" lang="en-US" sz="1600">
                <a:solidFill>
                  <a:schemeClr val="dk1"/>
                </a:solidFill>
                <a:latin typeface="Calibri"/>
                <a:ea typeface="Calibri"/>
                <a:cs typeface="Calibri"/>
                <a:sym typeface="Calibri"/>
              </a:rPr>
              <a:t>line chart </a:t>
            </a:r>
            <a:r>
              <a:rPr lang="en-US" sz="1600">
                <a:solidFill>
                  <a:schemeClr val="dk1"/>
                </a:solidFill>
                <a:latin typeface="Calibri"/>
                <a:ea typeface="Calibri"/>
                <a:cs typeface="Calibri"/>
                <a:sym typeface="Calibri"/>
              </a:rPr>
              <a:t>to the </a:t>
            </a:r>
            <a:r>
              <a:rPr b="1" lang="en-US" sz="1600">
                <a:solidFill>
                  <a:schemeClr val="dk1"/>
                </a:solidFill>
                <a:latin typeface="Calibri"/>
                <a:ea typeface="Calibri"/>
                <a:cs typeface="Calibri"/>
                <a:sym typeface="Calibri"/>
              </a:rPr>
              <a:t>Customer Detail </a:t>
            </a:r>
            <a:r>
              <a:rPr lang="en-US" sz="1600">
                <a:solidFill>
                  <a:schemeClr val="dk1"/>
                </a:solidFill>
                <a:latin typeface="Calibri"/>
                <a:ea typeface="Calibri"/>
                <a:cs typeface="Calibri"/>
                <a:sym typeface="Calibri"/>
              </a:rPr>
              <a:t>report  showing </a:t>
            </a:r>
            <a:r>
              <a:rPr b="1" lang="en-US" sz="1600">
                <a:solidFill>
                  <a:schemeClr val="dk1"/>
                </a:solidFill>
                <a:latin typeface="Calibri"/>
                <a:ea typeface="Calibri"/>
                <a:cs typeface="Calibri"/>
                <a:sym typeface="Calibri"/>
              </a:rPr>
              <a:t>Total Customers </a:t>
            </a:r>
            <a:r>
              <a:rPr lang="en-US" sz="1600">
                <a:solidFill>
                  <a:schemeClr val="dk1"/>
                </a:solidFill>
                <a:latin typeface="Calibri"/>
                <a:ea typeface="Calibri"/>
                <a:cs typeface="Calibri"/>
                <a:sym typeface="Calibri"/>
              </a:rPr>
              <a:t>by week</a:t>
            </a:r>
            <a:endParaRPr sz="1600">
              <a:solidFill>
                <a:schemeClr val="dk1"/>
              </a:solidFill>
              <a:latin typeface="Calibri"/>
              <a:ea typeface="Calibri"/>
              <a:cs typeface="Calibri"/>
              <a:sym typeface="Calibri"/>
            </a:endParaRPr>
          </a:p>
          <a:p>
            <a:pPr indent="-457200" lvl="0" marL="469900" marR="0" rtl="0" algn="l">
              <a:lnSpc>
                <a:spcPct val="100000"/>
              </a:lnSpc>
              <a:spcBef>
                <a:spcPts val="1175"/>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Add a </a:t>
            </a:r>
            <a:r>
              <a:rPr b="1" lang="en-US" sz="1600">
                <a:solidFill>
                  <a:schemeClr val="dk1"/>
                </a:solidFill>
                <a:latin typeface="Calibri"/>
                <a:ea typeface="Calibri"/>
                <a:cs typeface="Calibri"/>
                <a:sym typeface="Calibri"/>
              </a:rPr>
              <a:t>trend line </a:t>
            </a:r>
            <a:r>
              <a:rPr lang="en-US" sz="1600">
                <a:solidFill>
                  <a:schemeClr val="dk1"/>
                </a:solidFill>
                <a:latin typeface="Calibri"/>
                <a:ea typeface="Calibri"/>
                <a:cs typeface="Calibri"/>
                <a:sym typeface="Calibri"/>
              </a:rPr>
              <a:t>and a </a:t>
            </a:r>
            <a:r>
              <a:rPr b="1" lang="en-US" sz="1600">
                <a:solidFill>
                  <a:schemeClr val="dk1"/>
                </a:solidFill>
                <a:latin typeface="Calibri"/>
                <a:ea typeface="Calibri"/>
                <a:cs typeface="Calibri"/>
                <a:sym typeface="Calibri"/>
              </a:rPr>
              <a:t>zoom slider </a:t>
            </a:r>
            <a:r>
              <a:rPr lang="en-US" sz="1600">
                <a:solidFill>
                  <a:schemeClr val="dk1"/>
                </a:solidFill>
                <a:latin typeface="Calibri"/>
                <a:ea typeface="Calibri"/>
                <a:cs typeface="Calibri"/>
                <a:sym typeface="Calibri"/>
              </a:rPr>
              <a:t>to the x-axis</a:t>
            </a:r>
            <a:endParaRPr sz="1600">
              <a:solidFill>
                <a:schemeClr val="dk1"/>
              </a:solidFill>
              <a:latin typeface="Calibri"/>
              <a:ea typeface="Calibri"/>
              <a:cs typeface="Calibri"/>
              <a:sym typeface="Calibri"/>
            </a:endParaRPr>
          </a:p>
          <a:p>
            <a:pPr indent="-457200" lvl="0" marL="469900" marR="5080" rtl="0" algn="l">
              <a:lnSpc>
                <a:spcPct val="118750"/>
              </a:lnSpc>
              <a:spcBef>
                <a:spcPts val="1355"/>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Enable </a:t>
            </a:r>
            <a:r>
              <a:rPr b="1" lang="en-US" sz="1600">
                <a:solidFill>
                  <a:schemeClr val="dk1"/>
                </a:solidFill>
                <a:latin typeface="Calibri"/>
                <a:ea typeface="Calibri"/>
                <a:cs typeface="Calibri"/>
                <a:sym typeface="Calibri"/>
              </a:rPr>
              <a:t>tooltips</a:t>
            </a:r>
            <a:r>
              <a:rPr lang="en-US" sz="1600">
                <a:solidFill>
                  <a:schemeClr val="dk1"/>
                </a:solidFill>
                <a:latin typeface="Calibri"/>
                <a:ea typeface="Calibri"/>
                <a:cs typeface="Calibri"/>
                <a:sym typeface="Calibri"/>
              </a:rPr>
              <a:t>, and format to match line chart in  the </a:t>
            </a:r>
            <a:r>
              <a:rPr b="1" lang="en-US" sz="1600">
                <a:solidFill>
                  <a:schemeClr val="dk1"/>
                </a:solidFill>
                <a:latin typeface="Calibri"/>
                <a:ea typeface="Calibri"/>
                <a:cs typeface="Calibri"/>
                <a:sym typeface="Calibri"/>
              </a:rPr>
              <a:t>Exec Dashboard </a:t>
            </a:r>
            <a:r>
              <a:rPr lang="en-US" sz="1600">
                <a:solidFill>
                  <a:schemeClr val="dk1"/>
                </a:solidFill>
                <a:latin typeface="Calibri"/>
                <a:ea typeface="Calibri"/>
                <a:cs typeface="Calibri"/>
                <a:sym typeface="Calibri"/>
              </a:rPr>
              <a:t>tab</a:t>
            </a:r>
            <a:endParaRPr sz="1600">
              <a:solidFill>
                <a:schemeClr val="dk1"/>
              </a:solidFill>
              <a:latin typeface="Calibri"/>
              <a:ea typeface="Calibri"/>
              <a:cs typeface="Calibri"/>
              <a:sym typeface="Calibri"/>
            </a:endParaRPr>
          </a:p>
        </p:txBody>
      </p:sp>
      <p:sp>
        <p:nvSpPr>
          <p:cNvPr id="4657" name="Google Shape;4657;p163"/>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Nice work on those cards!</a:t>
            </a:r>
            <a:endParaRPr sz="1400">
              <a:solidFill>
                <a:schemeClr val="dk1"/>
              </a:solidFill>
              <a:latin typeface="Calibri"/>
              <a:ea typeface="Calibri"/>
              <a:cs typeface="Calibri"/>
              <a:sym typeface="Calibri"/>
            </a:endParaRPr>
          </a:p>
          <a:p>
            <a:pPr indent="0" lvl="0" marL="182245" marR="296545" rtl="0" algn="l">
              <a:lnSpc>
                <a:spcPct val="101400"/>
              </a:lnSpc>
              <a:spcBef>
                <a:spcPts val="1175"/>
              </a:spcBef>
              <a:spcAft>
                <a:spcPts val="0"/>
              </a:spcAft>
              <a:buNone/>
            </a:pPr>
            <a:r>
              <a:rPr lang="en-US" sz="1400">
                <a:solidFill>
                  <a:srgbClr val="404040"/>
                </a:solidFill>
                <a:latin typeface="Calibri"/>
                <a:ea typeface="Calibri"/>
                <a:cs typeface="Calibri"/>
                <a:sym typeface="Calibri"/>
              </a:rPr>
              <a:t>Next up let’s add a weekly line chart to show how our customer  base is trending over time.</a:t>
            </a:r>
            <a:endParaRPr sz="1400">
              <a:solidFill>
                <a:schemeClr val="dk1"/>
              </a:solidFill>
              <a:latin typeface="Calibri"/>
              <a:ea typeface="Calibri"/>
              <a:cs typeface="Calibri"/>
              <a:sym typeface="Calibri"/>
            </a:endParaRPr>
          </a:p>
          <a:p>
            <a:pPr indent="0" lvl="0" marL="182245" marR="500380" rtl="0" algn="l">
              <a:lnSpc>
                <a:spcPct val="115000"/>
              </a:lnSpc>
              <a:spcBef>
                <a:spcPts val="1335"/>
              </a:spcBef>
              <a:spcAft>
                <a:spcPts val="0"/>
              </a:spcAft>
              <a:buNone/>
            </a:pPr>
            <a:r>
              <a:rPr lang="en-US" sz="1400">
                <a:solidFill>
                  <a:srgbClr val="404040"/>
                </a:solidFill>
                <a:latin typeface="Calibri"/>
                <a:ea typeface="Calibri"/>
                <a:cs typeface="Calibri"/>
                <a:sym typeface="Calibri"/>
              </a:rPr>
              <a:t>Please add a zoom bar to make it interactive, and format the  tooltips to match the line chart in the Exec Dashboard.</a:t>
            </a:r>
            <a:endParaRPr sz="1400">
              <a:solidFill>
                <a:schemeClr val="dk1"/>
              </a:solidFill>
              <a:latin typeface="Calibri"/>
              <a:ea typeface="Calibri"/>
              <a:cs typeface="Calibri"/>
              <a:sym typeface="Calibri"/>
            </a:endParaRPr>
          </a:p>
          <a:p>
            <a:pPr indent="0" lvl="0" marL="182245" marR="0" rtl="0" algn="l">
              <a:lnSpc>
                <a:spcPct val="100000"/>
              </a:lnSpc>
              <a:spcBef>
                <a:spcPts val="1180"/>
              </a:spcBef>
              <a:spcAft>
                <a:spcPts val="0"/>
              </a:spcAft>
              <a:buNone/>
            </a:pPr>
            <a:r>
              <a:rPr lang="en-US" sz="1400">
                <a:solidFill>
                  <a:srgbClr val="404040"/>
                </a:solidFill>
                <a:latin typeface="Calibri"/>
                <a:ea typeface="Calibri"/>
                <a:cs typeface="Calibri"/>
                <a:sym typeface="Calibri"/>
              </a:rPr>
              <a:t>Thanks!</a:t>
            </a:r>
            <a:endParaRPr sz="1400">
              <a:solidFill>
                <a:schemeClr val="dk1"/>
              </a:solidFill>
              <a:latin typeface="Calibri"/>
              <a:ea typeface="Calibri"/>
              <a:cs typeface="Calibri"/>
              <a:sym typeface="Calibri"/>
            </a:endParaRPr>
          </a:p>
          <a:p>
            <a:pPr indent="0" lvl="0" marL="182245" marR="0" rtl="0" algn="l">
              <a:lnSpc>
                <a:spcPct val="100000"/>
              </a:lnSpc>
              <a:spcBef>
                <a:spcPts val="600"/>
              </a:spcBef>
              <a:spcAft>
                <a:spcPts val="0"/>
              </a:spcAft>
              <a:buNone/>
            </a:pPr>
            <a:r>
              <a:rPr lang="en-US" sz="1400">
                <a:solidFill>
                  <a:srgbClr val="404040"/>
                </a:solidFill>
                <a:latin typeface="Calibri"/>
                <a:ea typeface="Calibri"/>
                <a:cs typeface="Calibri"/>
                <a:sym typeface="Calibri"/>
              </a:rPr>
              <a:t>-Vic</a:t>
            </a:r>
            <a:endParaRPr sz="1400">
              <a:solidFill>
                <a:schemeClr val="dk1"/>
              </a:solidFill>
              <a:latin typeface="Calibri"/>
              <a:ea typeface="Calibri"/>
              <a:cs typeface="Calibri"/>
              <a:sym typeface="Calibri"/>
            </a:endParaRPr>
          </a:p>
        </p:txBody>
      </p:sp>
      <p:grpSp>
        <p:nvGrpSpPr>
          <p:cNvPr id="4658" name="Google Shape;4658;p163"/>
          <p:cNvGrpSpPr/>
          <p:nvPr/>
        </p:nvGrpSpPr>
        <p:grpSpPr>
          <a:xfrm>
            <a:off x="11458577" y="168692"/>
            <a:ext cx="548640" cy="548640"/>
            <a:chOff x="11458577" y="168692"/>
            <a:chExt cx="548640" cy="548640"/>
          </a:xfrm>
        </p:grpSpPr>
        <p:sp>
          <p:nvSpPr>
            <p:cNvPr id="4659" name="Google Shape;4659;p163"/>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660" name="Google Shape;4660;p163"/>
            <p:cNvPicPr preferRelativeResize="0"/>
            <p:nvPr/>
          </p:nvPicPr>
          <p:blipFill rotWithShape="1">
            <a:blip r:embed="rId4">
              <a:alphaModFix/>
            </a:blip>
            <a:srcRect b="0" l="0" r="0" t="0"/>
            <a:stretch/>
          </p:blipFill>
          <p:spPr>
            <a:xfrm>
              <a:off x="11579351" y="289560"/>
              <a:ext cx="307848" cy="307847"/>
            </a:xfrm>
            <a:prstGeom prst="rect">
              <a:avLst/>
            </a:prstGeom>
            <a:noFill/>
            <a:ln>
              <a:noFill/>
            </a:ln>
          </p:spPr>
        </p:pic>
      </p:gr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4" name="Shape 4664"/>
        <p:cNvGrpSpPr/>
        <p:nvPr/>
      </p:nvGrpSpPr>
      <p:grpSpPr>
        <a:xfrm>
          <a:off x="0" y="0"/>
          <a:ext cx="0" cy="0"/>
          <a:chOff x="0" y="0"/>
          <a:chExt cx="0" cy="0"/>
        </a:xfrm>
      </p:grpSpPr>
      <p:sp>
        <p:nvSpPr>
          <p:cNvPr id="4665" name="Google Shape;4665;p164"/>
          <p:cNvSpPr txBox="1"/>
          <p:nvPr>
            <p:ph type="title"/>
          </p:nvPr>
        </p:nvSpPr>
        <p:spPr>
          <a:xfrm>
            <a:off x="4042568" y="242315"/>
            <a:ext cx="410654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SOLUTION</a:t>
            </a:r>
            <a:r>
              <a:rPr lang="en-US"/>
              <a:t>: LINE CHARTS</a:t>
            </a:r>
            <a:endParaRPr/>
          </a:p>
        </p:txBody>
      </p:sp>
      <p:pic>
        <p:nvPicPr>
          <p:cNvPr id="4666" name="Google Shape;4666;p164"/>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4667" name="Google Shape;4667;p164"/>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000">
                <a:solidFill>
                  <a:srgbClr val="404040"/>
                </a:solidFill>
                <a:latin typeface="Calibri"/>
                <a:ea typeface="Calibri"/>
                <a:cs typeface="Calibri"/>
                <a:sym typeface="Calibri"/>
              </a:rPr>
              <a:t>Solution Preview</a:t>
            </a:r>
            <a:endParaRPr sz="2000">
              <a:solidFill>
                <a:schemeClr val="dk1"/>
              </a:solidFill>
              <a:latin typeface="Calibri"/>
              <a:ea typeface="Calibri"/>
              <a:cs typeface="Calibri"/>
              <a:sym typeface="Calibri"/>
            </a:endParaRPr>
          </a:p>
        </p:txBody>
      </p:sp>
      <p:sp>
        <p:nvSpPr>
          <p:cNvPr id="4668" name="Google Shape;4668;p164"/>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9" name="Google Shape;4669;p164"/>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670" name="Google Shape;4670;p164"/>
          <p:cNvGrpSpPr/>
          <p:nvPr/>
        </p:nvGrpSpPr>
        <p:grpSpPr>
          <a:xfrm>
            <a:off x="423672" y="1511807"/>
            <a:ext cx="5565648" cy="5148072"/>
            <a:chOff x="423672" y="1511807"/>
            <a:chExt cx="5565648" cy="5148072"/>
          </a:xfrm>
        </p:grpSpPr>
        <p:pic>
          <p:nvPicPr>
            <p:cNvPr id="4671" name="Google Shape;4671;p164"/>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4672" name="Google Shape;4672;p164"/>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673" name="Google Shape;4673;p164"/>
            <p:cNvPicPr preferRelativeResize="0"/>
            <p:nvPr/>
          </p:nvPicPr>
          <p:blipFill rotWithShape="1">
            <a:blip r:embed="rId5">
              <a:alphaModFix/>
            </a:blip>
            <a:srcRect b="0" l="0" r="0" t="0"/>
            <a:stretch/>
          </p:blipFill>
          <p:spPr>
            <a:xfrm>
              <a:off x="771997" y="1814826"/>
              <a:ext cx="962988" cy="1043237"/>
            </a:xfrm>
            <a:prstGeom prst="rect">
              <a:avLst/>
            </a:prstGeom>
            <a:noFill/>
            <a:ln>
              <a:noFill/>
            </a:ln>
          </p:spPr>
        </p:pic>
        <p:sp>
          <p:nvSpPr>
            <p:cNvPr id="4674" name="Google Shape;4674;p164"/>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5" name="Google Shape;4675;p164"/>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676" name="Google Shape;4676;p164"/>
            <p:cNvPicPr preferRelativeResize="0"/>
            <p:nvPr/>
          </p:nvPicPr>
          <p:blipFill rotWithShape="1">
            <a:blip r:embed="rId6">
              <a:alphaModFix/>
            </a:blip>
            <a:srcRect b="0" l="0" r="0" t="0"/>
            <a:stretch/>
          </p:blipFill>
          <p:spPr>
            <a:xfrm>
              <a:off x="3913631" y="6141719"/>
              <a:ext cx="1822704" cy="350520"/>
            </a:xfrm>
            <a:prstGeom prst="rect">
              <a:avLst/>
            </a:prstGeom>
            <a:noFill/>
            <a:ln>
              <a:noFill/>
            </a:ln>
          </p:spPr>
        </p:pic>
        <p:pic>
          <p:nvPicPr>
            <p:cNvPr id="4677" name="Google Shape;4677;p164"/>
            <p:cNvPicPr preferRelativeResize="0"/>
            <p:nvPr/>
          </p:nvPicPr>
          <p:blipFill rotWithShape="1">
            <a:blip r:embed="rId7">
              <a:alphaModFix/>
            </a:blip>
            <a:srcRect b="0" l="0" r="0" t="0"/>
            <a:stretch/>
          </p:blipFill>
          <p:spPr>
            <a:xfrm>
              <a:off x="1755647" y="1783080"/>
              <a:ext cx="658368" cy="530351"/>
            </a:xfrm>
            <a:prstGeom prst="rect">
              <a:avLst/>
            </a:prstGeom>
            <a:noFill/>
            <a:ln>
              <a:noFill/>
            </a:ln>
          </p:spPr>
        </p:pic>
      </p:grpSp>
      <p:sp>
        <p:nvSpPr>
          <p:cNvPr id="4678" name="Google Shape;4678;p164"/>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Victor Ignatius Zabel </a:t>
            </a:r>
            <a:r>
              <a:rPr i="1" lang="en-US" sz="1400">
                <a:solidFill>
                  <a:srgbClr val="404040"/>
                </a:solidFill>
                <a:latin typeface="Calibri"/>
                <a:ea typeface="Calibri"/>
                <a:cs typeface="Calibri"/>
                <a:sym typeface="Calibri"/>
              </a:rPr>
              <a:t>(BI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Customer count by week</a:t>
            </a:r>
            <a:endParaRPr sz="1400">
              <a:solidFill>
                <a:schemeClr val="dk1"/>
              </a:solidFill>
              <a:latin typeface="Calibri"/>
              <a:ea typeface="Calibri"/>
              <a:cs typeface="Calibri"/>
              <a:sym typeface="Calibri"/>
            </a:endParaRPr>
          </a:p>
        </p:txBody>
      </p:sp>
      <p:grpSp>
        <p:nvGrpSpPr>
          <p:cNvPr id="4679" name="Google Shape;4679;p164"/>
          <p:cNvGrpSpPr/>
          <p:nvPr/>
        </p:nvGrpSpPr>
        <p:grpSpPr>
          <a:xfrm>
            <a:off x="6510528" y="2423160"/>
            <a:ext cx="4922520" cy="2042160"/>
            <a:chOff x="6510528" y="2423160"/>
            <a:chExt cx="4922520" cy="2042160"/>
          </a:xfrm>
        </p:grpSpPr>
        <p:pic>
          <p:nvPicPr>
            <p:cNvPr id="4680" name="Google Shape;4680;p164"/>
            <p:cNvPicPr preferRelativeResize="0"/>
            <p:nvPr/>
          </p:nvPicPr>
          <p:blipFill rotWithShape="1">
            <a:blip r:embed="rId8">
              <a:alphaModFix/>
            </a:blip>
            <a:srcRect b="0" l="0" r="0" t="0"/>
            <a:stretch/>
          </p:blipFill>
          <p:spPr>
            <a:xfrm>
              <a:off x="6510528" y="2423160"/>
              <a:ext cx="4922520" cy="2042160"/>
            </a:xfrm>
            <a:prstGeom prst="rect">
              <a:avLst/>
            </a:prstGeom>
            <a:noFill/>
            <a:ln>
              <a:noFill/>
            </a:ln>
          </p:spPr>
        </p:pic>
        <p:pic>
          <p:nvPicPr>
            <p:cNvPr id="4681" name="Google Shape;4681;p164"/>
            <p:cNvPicPr preferRelativeResize="0"/>
            <p:nvPr/>
          </p:nvPicPr>
          <p:blipFill rotWithShape="1">
            <a:blip r:embed="rId9">
              <a:alphaModFix/>
            </a:blip>
            <a:srcRect b="0" l="0" r="0" t="0"/>
            <a:stretch/>
          </p:blipFill>
          <p:spPr>
            <a:xfrm>
              <a:off x="6536273" y="2449193"/>
              <a:ext cx="4818340" cy="1937810"/>
            </a:xfrm>
            <a:prstGeom prst="rect">
              <a:avLst/>
            </a:prstGeom>
            <a:noFill/>
            <a:ln>
              <a:noFill/>
            </a:ln>
          </p:spPr>
        </p:pic>
      </p:grpSp>
      <p:sp>
        <p:nvSpPr>
          <p:cNvPr id="4682" name="Google Shape;4682;p164"/>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Nice work on those cards!</a:t>
            </a:r>
            <a:endParaRPr sz="1400">
              <a:solidFill>
                <a:schemeClr val="dk1"/>
              </a:solidFill>
              <a:latin typeface="Calibri"/>
              <a:ea typeface="Calibri"/>
              <a:cs typeface="Calibri"/>
              <a:sym typeface="Calibri"/>
            </a:endParaRPr>
          </a:p>
          <a:p>
            <a:pPr indent="0" lvl="0" marL="182245" marR="296545" rtl="0" algn="l">
              <a:lnSpc>
                <a:spcPct val="101400"/>
              </a:lnSpc>
              <a:spcBef>
                <a:spcPts val="1175"/>
              </a:spcBef>
              <a:spcAft>
                <a:spcPts val="0"/>
              </a:spcAft>
              <a:buNone/>
            </a:pPr>
            <a:r>
              <a:rPr lang="en-US" sz="1400">
                <a:solidFill>
                  <a:srgbClr val="404040"/>
                </a:solidFill>
                <a:latin typeface="Calibri"/>
                <a:ea typeface="Calibri"/>
                <a:cs typeface="Calibri"/>
                <a:sym typeface="Calibri"/>
              </a:rPr>
              <a:t>Next up let’s add a weekly line chart to show how our customer  base is trending over time.</a:t>
            </a:r>
            <a:endParaRPr sz="1400">
              <a:solidFill>
                <a:schemeClr val="dk1"/>
              </a:solidFill>
              <a:latin typeface="Calibri"/>
              <a:ea typeface="Calibri"/>
              <a:cs typeface="Calibri"/>
              <a:sym typeface="Calibri"/>
            </a:endParaRPr>
          </a:p>
          <a:p>
            <a:pPr indent="0" lvl="0" marL="182245" marR="500380" rtl="0" algn="l">
              <a:lnSpc>
                <a:spcPct val="115000"/>
              </a:lnSpc>
              <a:spcBef>
                <a:spcPts val="1335"/>
              </a:spcBef>
              <a:spcAft>
                <a:spcPts val="0"/>
              </a:spcAft>
              <a:buNone/>
            </a:pPr>
            <a:r>
              <a:rPr lang="en-US" sz="1400">
                <a:solidFill>
                  <a:srgbClr val="404040"/>
                </a:solidFill>
                <a:latin typeface="Calibri"/>
                <a:ea typeface="Calibri"/>
                <a:cs typeface="Calibri"/>
                <a:sym typeface="Calibri"/>
              </a:rPr>
              <a:t>Please add a zoom bar to make it interactive, and format the  tooltips to match the line chart in the Exec Dashboard.</a:t>
            </a:r>
            <a:endParaRPr sz="1400">
              <a:solidFill>
                <a:schemeClr val="dk1"/>
              </a:solidFill>
              <a:latin typeface="Calibri"/>
              <a:ea typeface="Calibri"/>
              <a:cs typeface="Calibri"/>
              <a:sym typeface="Calibri"/>
            </a:endParaRPr>
          </a:p>
          <a:p>
            <a:pPr indent="0" lvl="0" marL="182245" marR="0" rtl="0" algn="l">
              <a:lnSpc>
                <a:spcPct val="100000"/>
              </a:lnSpc>
              <a:spcBef>
                <a:spcPts val="1180"/>
              </a:spcBef>
              <a:spcAft>
                <a:spcPts val="0"/>
              </a:spcAft>
              <a:buNone/>
            </a:pPr>
            <a:r>
              <a:rPr lang="en-US" sz="1400">
                <a:solidFill>
                  <a:srgbClr val="404040"/>
                </a:solidFill>
                <a:latin typeface="Calibri"/>
                <a:ea typeface="Calibri"/>
                <a:cs typeface="Calibri"/>
                <a:sym typeface="Calibri"/>
              </a:rPr>
              <a:t>Thanks!</a:t>
            </a:r>
            <a:endParaRPr sz="1400">
              <a:solidFill>
                <a:schemeClr val="dk1"/>
              </a:solidFill>
              <a:latin typeface="Calibri"/>
              <a:ea typeface="Calibri"/>
              <a:cs typeface="Calibri"/>
              <a:sym typeface="Calibri"/>
            </a:endParaRPr>
          </a:p>
          <a:p>
            <a:pPr indent="0" lvl="0" marL="182245" marR="0" rtl="0" algn="l">
              <a:lnSpc>
                <a:spcPct val="100000"/>
              </a:lnSpc>
              <a:spcBef>
                <a:spcPts val="600"/>
              </a:spcBef>
              <a:spcAft>
                <a:spcPts val="0"/>
              </a:spcAft>
              <a:buNone/>
            </a:pPr>
            <a:r>
              <a:rPr lang="en-US" sz="1400">
                <a:solidFill>
                  <a:srgbClr val="404040"/>
                </a:solidFill>
                <a:latin typeface="Calibri"/>
                <a:ea typeface="Calibri"/>
                <a:cs typeface="Calibri"/>
                <a:sym typeface="Calibri"/>
              </a:rPr>
              <a:t>-Vic</a:t>
            </a:r>
            <a:endParaRPr sz="1400">
              <a:solidFill>
                <a:schemeClr val="dk1"/>
              </a:solidFill>
              <a:latin typeface="Calibri"/>
              <a:ea typeface="Calibri"/>
              <a:cs typeface="Calibri"/>
              <a:sym typeface="Calibri"/>
            </a:endParaRPr>
          </a:p>
        </p:txBody>
      </p:sp>
      <p:grpSp>
        <p:nvGrpSpPr>
          <p:cNvPr id="4683" name="Google Shape;4683;p164"/>
          <p:cNvGrpSpPr/>
          <p:nvPr/>
        </p:nvGrpSpPr>
        <p:grpSpPr>
          <a:xfrm>
            <a:off x="11458577" y="168692"/>
            <a:ext cx="548640" cy="548640"/>
            <a:chOff x="11458577" y="168692"/>
            <a:chExt cx="548640" cy="548640"/>
          </a:xfrm>
        </p:grpSpPr>
        <p:sp>
          <p:nvSpPr>
            <p:cNvPr id="4684" name="Google Shape;4684;p164"/>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685" name="Google Shape;4685;p164"/>
            <p:cNvPicPr preferRelativeResize="0"/>
            <p:nvPr/>
          </p:nvPicPr>
          <p:blipFill rotWithShape="1">
            <a:blip r:embed="rId10">
              <a:alphaModFix/>
            </a:blip>
            <a:srcRect b="0" l="0" r="0" t="0"/>
            <a:stretch/>
          </p:blipFill>
          <p:spPr>
            <a:xfrm>
              <a:off x="11579351" y="289560"/>
              <a:ext cx="307848" cy="307847"/>
            </a:xfrm>
            <a:prstGeom prst="rect">
              <a:avLst/>
            </a:prstGeom>
            <a:noFill/>
            <a:ln>
              <a:noFill/>
            </a:ln>
          </p:spPr>
        </p:pic>
      </p:gr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9" name="Shape 4689"/>
        <p:cNvGrpSpPr/>
        <p:nvPr/>
      </p:nvGrpSpPr>
      <p:grpSpPr>
        <a:xfrm>
          <a:off x="0" y="0"/>
          <a:ext cx="0" cy="0"/>
          <a:chOff x="0" y="0"/>
          <a:chExt cx="0" cy="0"/>
        </a:xfrm>
      </p:grpSpPr>
      <p:sp>
        <p:nvSpPr>
          <p:cNvPr id="4690" name="Google Shape;4690;p165"/>
          <p:cNvSpPr txBox="1"/>
          <p:nvPr>
            <p:ph idx="1" type="body"/>
          </p:nvPr>
        </p:nvSpPr>
        <p:spPr>
          <a:xfrm>
            <a:off x="1883583" y="993591"/>
            <a:ext cx="6153150" cy="2828980"/>
          </a:xfrm>
          <a:prstGeom prst="rect">
            <a:avLst/>
          </a:prstGeom>
          <a:noFill/>
          <a:ln>
            <a:noFill/>
          </a:ln>
        </p:spPr>
        <p:txBody>
          <a:bodyPr anchorCtr="0" anchor="t" bIns="0" lIns="0" spcFirstLastPara="1" rIns="0" wrap="square" tIns="12700">
            <a:spAutoFit/>
          </a:bodyPr>
          <a:lstStyle/>
          <a:p>
            <a:pPr indent="0" lvl="0" marL="2319020" rtl="0" algn="l">
              <a:lnSpc>
                <a:spcPct val="100000"/>
              </a:lnSpc>
              <a:spcBef>
                <a:spcPts val="0"/>
              </a:spcBef>
              <a:spcAft>
                <a:spcPts val="0"/>
              </a:spcAft>
              <a:buNone/>
            </a:pPr>
            <a:r>
              <a:rPr lang="en-US"/>
              <a:t>There are </a:t>
            </a:r>
            <a:r>
              <a:rPr b="1" lang="en-US">
                <a:latin typeface="Calibri"/>
                <a:ea typeface="Calibri"/>
                <a:cs typeface="Calibri"/>
                <a:sym typeface="Calibri"/>
              </a:rPr>
              <a:t>3 types of filters </a:t>
            </a:r>
            <a:r>
              <a:rPr lang="en-US"/>
              <a:t>accessible from the </a:t>
            </a:r>
            <a:r>
              <a:rPr b="1" lang="en-US">
                <a:latin typeface="Calibri"/>
                <a:ea typeface="Calibri"/>
                <a:cs typeface="Calibri"/>
                <a:sym typeface="Calibri"/>
              </a:rPr>
              <a:t>Filters </a:t>
            </a:r>
            <a:r>
              <a:rPr lang="en-US"/>
              <a:t>pane*:</a:t>
            </a:r>
            <a:endParaRPr/>
          </a:p>
          <a:p>
            <a:pPr indent="-342900" lvl="0" marL="3119120" rtl="0" algn="l">
              <a:lnSpc>
                <a:spcPct val="100000"/>
              </a:lnSpc>
              <a:spcBef>
                <a:spcPts val="1814"/>
              </a:spcBef>
              <a:spcAft>
                <a:spcPts val="0"/>
              </a:spcAft>
              <a:buClr>
                <a:schemeClr val="dk1"/>
              </a:buClr>
              <a:buSzPts val="1600"/>
              <a:buFont typeface="Calibri"/>
              <a:buAutoNum type="arabicPeriod"/>
            </a:pPr>
            <a:r>
              <a:rPr b="1" lang="en-US" sz="1600">
                <a:latin typeface="Calibri"/>
                <a:ea typeface="Calibri"/>
                <a:cs typeface="Calibri"/>
                <a:sym typeface="Calibri"/>
              </a:rPr>
              <a:t>Visual-level </a:t>
            </a:r>
            <a:r>
              <a:rPr lang="en-US" sz="1600"/>
              <a:t>filters apply to specific visuals</a:t>
            </a:r>
            <a:endParaRPr sz="1450"/>
          </a:p>
          <a:p>
            <a:pPr indent="-342900" lvl="0" marL="3119120" rtl="0" algn="l">
              <a:lnSpc>
                <a:spcPct val="100000"/>
              </a:lnSpc>
              <a:spcBef>
                <a:spcPts val="0"/>
              </a:spcBef>
              <a:spcAft>
                <a:spcPts val="0"/>
              </a:spcAft>
              <a:buClr>
                <a:schemeClr val="dk1"/>
              </a:buClr>
              <a:buSzPts val="1600"/>
              <a:buFont typeface="Calibri"/>
              <a:buAutoNum type="arabicPeriod"/>
            </a:pPr>
            <a:r>
              <a:rPr b="1" lang="en-US" sz="1600">
                <a:latin typeface="Calibri"/>
                <a:ea typeface="Calibri"/>
                <a:cs typeface="Calibri"/>
                <a:sym typeface="Calibri"/>
              </a:rPr>
              <a:t>Page-level </a:t>
            </a:r>
            <a:r>
              <a:rPr lang="en-US" sz="1600"/>
              <a:t>filters apply to all visuals on the report page</a:t>
            </a:r>
            <a:endParaRPr sz="1600">
              <a:latin typeface="Calibri"/>
              <a:ea typeface="Calibri"/>
              <a:cs typeface="Calibri"/>
              <a:sym typeface="Calibri"/>
            </a:endParaRPr>
          </a:p>
          <a:p>
            <a:pPr indent="-342900" lvl="0" marL="3119120" rtl="0" algn="l">
              <a:lnSpc>
                <a:spcPct val="100000"/>
              </a:lnSpc>
              <a:spcBef>
                <a:spcPts val="0"/>
              </a:spcBef>
              <a:spcAft>
                <a:spcPts val="0"/>
              </a:spcAft>
              <a:buClr>
                <a:schemeClr val="dk1"/>
              </a:buClr>
              <a:buSzPts val="1600"/>
              <a:buFont typeface="Calibri"/>
              <a:buAutoNum type="arabicPeriod"/>
            </a:pPr>
            <a:r>
              <a:rPr b="1" lang="en-US" sz="1600">
                <a:latin typeface="Calibri"/>
                <a:ea typeface="Calibri"/>
                <a:cs typeface="Calibri"/>
                <a:sym typeface="Calibri"/>
              </a:rPr>
              <a:t>Report-level </a:t>
            </a:r>
            <a:r>
              <a:rPr lang="en-US" sz="1600"/>
              <a:t>filters apply to all visuals across all report pages</a:t>
            </a:r>
            <a:endParaRPr sz="1600">
              <a:latin typeface="Calibri"/>
              <a:ea typeface="Calibri"/>
              <a:cs typeface="Calibri"/>
              <a:sym typeface="Calibri"/>
            </a:endParaRPr>
          </a:p>
          <a:p>
            <a:pPr indent="0" lvl="0" marL="2306320" rtl="0" algn="l">
              <a:lnSpc>
                <a:spcPct val="100000"/>
              </a:lnSpc>
              <a:spcBef>
                <a:spcPts val="40"/>
              </a:spcBef>
              <a:spcAft>
                <a:spcPts val="0"/>
              </a:spcAft>
              <a:buNone/>
            </a:pPr>
            <a:r>
              <a:t/>
            </a:r>
            <a:endParaRPr sz="1400"/>
          </a:p>
          <a:p>
            <a:pPr indent="0" lvl="0" marL="2746375" rtl="0" algn="l">
              <a:lnSpc>
                <a:spcPct val="100000"/>
              </a:lnSpc>
              <a:spcBef>
                <a:spcPts val="0"/>
              </a:spcBef>
              <a:spcAft>
                <a:spcPts val="0"/>
              </a:spcAft>
              <a:buNone/>
            </a:pPr>
            <a:r>
              <a:rPr i="1" lang="en-US" sz="1100">
                <a:latin typeface="Calibri"/>
                <a:ea typeface="Calibri"/>
                <a:cs typeface="Calibri"/>
                <a:sym typeface="Calibri"/>
              </a:rPr>
              <a:t>*</a:t>
            </a:r>
            <a:r>
              <a:rPr b="1" i="1" lang="en-US" sz="1100">
                <a:latin typeface="Calibri"/>
                <a:ea typeface="Calibri"/>
                <a:cs typeface="Calibri"/>
                <a:sym typeface="Calibri"/>
              </a:rPr>
              <a:t>Drillthrough </a:t>
            </a:r>
            <a:r>
              <a:rPr i="1" lang="en-US" sz="1100">
                <a:latin typeface="Calibri"/>
                <a:ea typeface="Calibri"/>
                <a:cs typeface="Calibri"/>
                <a:sym typeface="Calibri"/>
              </a:rPr>
              <a:t>filters can be configured in the page formatting pane – more on that later!</a:t>
            </a:r>
            <a:endParaRPr sz="1100">
              <a:latin typeface="Calibri"/>
              <a:ea typeface="Calibri"/>
              <a:cs typeface="Calibri"/>
              <a:sym typeface="Calibri"/>
            </a:endParaRPr>
          </a:p>
        </p:txBody>
      </p:sp>
      <p:grpSp>
        <p:nvGrpSpPr>
          <p:cNvPr id="4691" name="Google Shape;4691;p165"/>
          <p:cNvGrpSpPr/>
          <p:nvPr/>
        </p:nvGrpSpPr>
        <p:grpSpPr>
          <a:xfrm>
            <a:off x="667512" y="1264919"/>
            <a:ext cx="2496312" cy="5114544"/>
            <a:chOff x="667512" y="1264919"/>
            <a:chExt cx="2496312" cy="5114544"/>
          </a:xfrm>
        </p:grpSpPr>
        <p:pic>
          <p:nvPicPr>
            <p:cNvPr id="4692" name="Google Shape;4692;p165"/>
            <p:cNvPicPr preferRelativeResize="0"/>
            <p:nvPr/>
          </p:nvPicPr>
          <p:blipFill rotWithShape="1">
            <a:blip r:embed="rId3">
              <a:alphaModFix/>
            </a:blip>
            <a:srcRect b="0" l="0" r="0" t="0"/>
            <a:stretch/>
          </p:blipFill>
          <p:spPr>
            <a:xfrm>
              <a:off x="667512" y="1264919"/>
              <a:ext cx="2496312" cy="5114544"/>
            </a:xfrm>
            <a:prstGeom prst="rect">
              <a:avLst/>
            </a:prstGeom>
            <a:noFill/>
            <a:ln>
              <a:noFill/>
            </a:ln>
          </p:spPr>
        </p:pic>
        <p:pic>
          <p:nvPicPr>
            <p:cNvPr id="4693" name="Google Shape;4693;p165"/>
            <p:cNvPicPr preferRelativeResize="0"/>
            <p:nvPr/>
          </p:nvPicPr>
          <p:blipFill rotWithShape="1">
            <a:blip r:embed="rId4">
              <a:alphaModFix/>
            </a:blip>
            <a:srcRect b="0" l="0" r="0" t="0"/>
            <a:stretch/>
          </p:blipFill>
          <p:spPr>
            <a:xfrm>
              <a:off x="693423" y="1290096"/>
              <a:ext cx="2390774" cy="5010150"/>
            </a:xfrm>
            <a:prstGeom prst="rect">
              <a:avLst/>
            </a:prstGeom>
            <a:noFill/>
            <a:ln>
              <a:noFill/>
            </a:ln>
          </p:spPr>
        </p:pic>
      </p:grpSp>
      <p:grpSp>
        <p:nvGrpSpPr>
          <p:cNvPr id="4694" name="Google Shape;4694;p165"/>
          <p:cNvGrpSpPr/>
          <p:nvPr/>
        </p:nvGrpSpPr>
        <p:grpSpPr>
          <a:xfrm>
            <a:off x="8083295" y="3749040"/>
            <a:ext cx="1545336" cy="1755648"/>
            <a:chOff x="8083295" y="3749040"/>
            <a:chExt cx="1545336" cy="1755648"/>
          </a:xfrm>
        </p:grpSpPr>
        <p:pic>
          <p:nvPicPr>
            <p:cNvPr id="4695" name="Google Shape;4695;p165"/>
            <p:cNvPicPr preferRelativeResize="0"/>
            <p:nvPr/>
          </p:nvPicPr>
          <p:blipFill rotWithShape="1">
            <a:blip r:embed="rId5">
              <a:alphaModFix/>
            </a:blip>
            <a:srcRect b="0" l="0" r="0" t="0"/>
            <a:stretch/>
          </p:blipFill>
          <p:spPr>
            <a:xfrm>
              <a:off x="8083295" y="3749040"/>
              <a:ext cx="1545336" cy="1755648"/>
            </a:xfrm>
            <a:prstGeom prst="rect">
              <a:avLst/>
            </a:prstGeom>
            <a:noFill/>
            <a:ln>
              <a:noFill/>
            </a:ln>
          </p:spPr>
        </p:pic>
        <p:pic>
          <p:nvPicPr>
            <p:cNvPr id="4696" name="Google Shape;4696;p165"/>
            <p:cNvPicPr preferRelativeResize="0"/>
            <p:nvPr/>
          </p:nvPicPr>
          <p:blipFill rotWithShape="1">
            <a:blip r:embed="rId6">
              <a:alphaModFix/>
            </a:blip>
            <a:srcRect b="0" l="0" r="0" t="0"/>
            <a:stretch/>
          </p:blipFill>
          <p:spPr>
            <a:xfrm>
              <a:off x="8108691" y="3773206"/>
              <a:ext cx="1439260" cy="1651999"/>
            </a:xfrm>
            <a:prstGeom prst="rect">
              <a:avLst/>
            </a:prstGeom>
            <a:noFill/>
            <a:ln>
              <a:noFill/>
            </a:ln>
          </p:spPr>
        </p:pic>
      </p:grpSp>
      <p:grpSp>
        <p:nvGrpSpPr>
          <p:cNvPr id="4697" name="Google Shape;4697;p165"/>
          <p:cNvGrpSpPr/>
          <p:nvPr/>
        </p:nvGrpSpPr>
        <p:grpSpPr>
          <a:xfrm>
            <a:off x="9954768" y="3486911"/>
            <a:ext cx="1648968" cy="2017776"/>
            <a:chOff x="9954768" y="3486911"/>
            <a:chExt cx="1648968" cy="2017776"/>
          </a:xfrm>
        </p:grpSpPr>
        <p:pic>
          <p:nvPicPr>
            <p:cNvPr id="4698" name="Google Shape;4698;p165"/>
            <p:cNvPicPr preferRelativeResize="0"/>
            <p:nvPr/>
          </p:nvPicPr>
          <p:blipFill rotWithShape="1">
            <a:blip r:embed="rId7">
              <a:alphaModFix/>
            </a:blip>
            <a:srcRect b="0" l="0" r="0" t="0"/>
            <a:stretch/>
          </p:blipFill>
          <p:spPr>
            <a:xfrm>
              <a:off x="9954768" y="3486911"/>
              <a:ext cx="1648968" cy="2017776"/>
            </a:xfrm>
            <a:prstGeom prst="rect">
              <a:avLst/>
            </a:prstGeom>
            <a:noFill/>
            <a:ln>
              <a:noFill/>
            </a:ln>
          </p:spPr>
        </p:pic>
        <p:pic>
          <p:nvPicPr>
            <p:cNvPr id="4699" name="Google Shape;4699;p165"/>
            <p:cNvPicPr preferRelativeResize="0"/>
            <p:nvPr/>
          </p:nvPicPr>
          <p:blipFill rotWithShape="1">
            <a:blip r:embed="rId8">
              <a:alphaModFix/>
            </a:blip>
            <a:srcRect b="0" l="0" r="0" t="0"/>
            <a:stretch/>
          </p:blipFill>
          <p:spPr>
            <a:xfrm>
              <a:off x="9978729" y="3512581"/>
              <a:ext cx="1546108" cy="1912625"/>
            </a:xfrm>
            <a:prstGeom prst="rect">
              <a:avLst/>
            </a:prstGeom>
            <a:noFill/>
            <a:ln>
              <a:noFill/>
            </a:ln>
          </p:spPr>
        </p:pic>
      </p:grpSp>
      <p:grpSp>
        <p:nvGrpSpPr>
          <p:cNvPr id="4700" name="Google Shape;4700;p165"/>
          <p:cNvGrpSpPr/>
          <p:nvPr/>
        </p:nvGrpSpPr>
        <p:grpSpPr>
          <a:xfrm>
            <a:off x="6144767" y="4011167"/>
            <a:ext cx="1438656" cy="1493520"/>
            <a:chOff x="6144767" y="4011167"/>
            <a:chExt cx="1438656" cy="1493520"/>
          </a:xfrm>
        </p:grpSpPr>
        <p:pic>
          <p:nvPicPr>
            <p:cNvPr id="4701" name="Google Shape;4701;p165"/>
            <p:cNvPicPr preferRelativeResize="0"/>
            <p:nvPr/>
          </p:nvPicPr>
          <p:blipFill rotWithShape="1">
            <a:blip r:embed="rId9">
              <a:alphaModFix/>
            </a:blip>
            <a:srcRect b="0" l="0" r="0" t="0"/>
            <a:stretch/>
          </p:blipFill>
          <p:spPr>
            <a:xfrm>
              <a:off x="6144767" y="4011167"/>
              <a:ext cx="1438656" cy="1493520"/>
            </a:xfrm>
            <a:prstGeom prst="rect">
              <a:avLst/>
            </a:prstGeom>
            <a:noFill/>
            <a:ln>
              <a:noFill/>
            </a:ln>
          </p:spPr>
        </p:pic>
        <p:pic>
          <p:nvPicPr>
            <p:cNvPr id="4702" name="Google Shape;4702;p165"/>
            <p:cNvPicPr preferRelativeResize="0"/>
            <p:nvPr/>
          </p:nvPicPr>
          <p:blipFill rotWithShape="1">
            <a:blip r:embed="rId10">
              <a:alphaModFix/>
            </a:blip>
            <a:srcRect b="0" l="0" r="0" t="0"/>
            <a:stretch/>
          </p:blipFill>
          <p:spPr>
            <a:xfrm>
              <a:off x="6170645" y="4035343"/>
              <a:ext cx="1333421" cy="1389862"/>
            </a:xfrm>
            <a:prstGeom prst="rect">
              <a:avLst/>
            </a:prstGeom>
            <a:noFill/>
            <a:ln>
              <a:noFill/>
            </a:ln>
          </p:spPr>
        </p:pic>
      </p:grpSp>
      <p:sp>
        <p:nvSpPr>
          <p:cNvPr id="4703" name="Google Shape;4703;p165"/>
          <p:cNvSpPr txBox="1"/>
          <p:nvPr>
            <p:ph type="title"/>
          </p:nvPr>
        </p:nvSpPr>
        <p:spPr>
          <a:xfrm>
            <a:off x="4452047" y="242315"/>
            <a:ext cx="328739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FILTERING OPTIONS</a:t>
            </a:r>
            <a:endParaRPr/>
          </a:p>
        </p:txBody>
      </p:sp>
      <p:pic>
        <p:nvPicPr>
          <p:cNvPr id="4704" name="Google Shape;4704;p165"/>
          <p:cNvPicPr preferRelativeResize="0"/>
          <p:nvPr/>
        </p:nvPicPr>
        <p:blipFill rotWithShape="1">
          <a:blip r:embed="rId11">
            <a:alphaModFix/>
          </a:blip>
          <a:srcRect b="0" l="0" r="0" t="0"/>
          <a:stretch/>
        </p:blipFill>
        <p:spPr>
          <a:xfrm>
            <a:off x="0" y="806332"/>
            <a:ext cx="12192000" cy="45720"/>
          </a:xfrm>
          <a:prstGeom prst="rect">
            <a:avLst/>
          </a:prstGeom>
          <a:noFill/>
          <a:ln>
            <a:noFill/>
          </a:ln>
        </p:spPr>
      </p:pic>
      <p:sp>
        <p:nvSpPr>
          <p:cNvPr id="4705" name="Google Shape;4705;p165"/>
          <p:cNvSpPr/>
          <p:nvPr/>
        </p:nvSpPr>
        <p:spPr>
          <a:xfrm>
            <a:off x="4101733" y="5852332"/>
            <a:ext cx="7560309" cy="212090"/>
          </a:xfrm>
          <a:custGeom>
            <a:rect b="b" l="l" r="r" t="t"/>
            <a:pathLst>
              <a:path extrusionOk="0" h="212089" w="7560309">
                <a:moveTo>
                  <a:pt x="7560299" y="0"/>
                </a:moveTo>
                <a:lnTo>
                  <a:pt x="7548517" y="41194"/>
                </a:lnTo>
                <a:lnTo>
                  <a:pt x="7516387" y="74834"/>
                </a:lnTo>
                <a:lnTo>
                  <a:pt x="7468732" y="97515"/>
                </a:lnTo>
                <a:lnTo>
                  <a:pt x="7410374" y="105832"/>
                </a:lnTo>
                <a:lnTo>
                  <a:pt x="3866195" y="105832"/>
                </a:lnTo>
                <a:lnTo>
                  <a:pt x="3807837" y="114148"/>
                </a:lnTo>
                <a:lnTo>
                  <a:pt x="3760182" y="136829"/>
                </a:lnTo>
                <a:lnTo>
                  <a:pt x="3728052" y="170469"/>
                </a:lnTo>
                <a:lnTo>
                  <a:pt x="3716271" y="211664"/>
                </a:lnTo>
                <a:lnTo>
                  <a:pt x="3704489" y="170469"/>
                </a:lnTo>
                <a:lnTo>
                  <a:pt x="3672358" y="136829"/>
                </a:lnTo>
                <a:lnTo>
                  <a:pt x="3624703" y="114148"/>
                </a:lnTo>
                <a:lnTo>
                  <a:pt x="3566346" y="105832"/>
                </a:lnTo>
                <a:lnTo>
                  <a:pt x="149924" y="105832"/>
                </a:lnTo>
                <a:lnTo>
                  <a:pt x="91567" y="97515"/>
                </a:lnTo>
                <a:lnTo>
                  <a:pt x="43912" y="74834"/>
                </a:lnTo>
                <a:lnTo>
                  <a:pt x="11781" y="41194"/>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6" name="Google Shape;4706;p165"/>
          <p:cNvSpPr txBox="1"/>
          <p:nvPr/>
        </p:nvSpPr>
        <p:spPr>
          <a:xfrm>
            <a:off x="4579665" y="5522976"/>
            <a:ext cx="78105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100">
                <a:solidFill>
                  <a:schemeClr val="dk1"/>
                </a:solidFill>
                <a:latin typeface="Calibri"/>
                <a:ea typeface="Calibri"/>
                <a:cs typeface="Calibri"/>
                <a:sym typeface="Calibri"/>
              </a:rPr>
              <a:t>Basic Options</a:t>
            </a:r>
            <a:endParaRPr sz="1100">
              <a:solidFill>
                <a:schemeClr val="dk1"/>
              </a:solidFill>
              <a:latin typeface="Calibri"/>
              <a:ea typeface="Calibri"/>
              <a:cs typeface="Calibri"/>
              <a:sym typeface="Calibri"/>
            </a:endParaRPr>
          </a:p>
        </p:txBody>
      </p:sp>
      <p:sp>
        <p:nvSpPr>
          <p:cNvPr id="4707" name="Google Shape;4707;p165"/>
          <p:cNvSpPr txBox="1"/>
          <p:nvPr/>
        </p:nvSpPr>
        <p:spPr>
          <a:xfrm>
            <a:off x="6425398" y="5522976"/>
            <a:ext cx="82423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100">
                <a:solidFill>
                  <a:schemeClr val="dk1"/>
                </a:solidFill>
                <a:latin typeface="Calibri"/>
                <a:ea typeface="Calibri"/>
                <a:cs typeface="Calibri"/>
                <a:sym typeface="Calibri"/>
              </a:rPr>
              <a:t>Top N Options</a:t>
            </a:r>
            <a:endParaRPr sz="1100">
              <a:solidFill>
                <a:schemeClr val="dk1"/>
              </a:solidFill>
              <a:latin typeface="Calibri"/>
              <a:ea typeface="Calibri"/>
              <a:cs typeface="Calibri"/>
              <a:sym typeface="Calibri"/>
            </a:endParaRPr>
          </a:p>
        </p:txBody>
      </p:sp>
      <p:sp>
        <p:nvSpPr>
          <p:cNvPr id="4708" name="Google Shape;4708;p165"/>
          <p:cNvSpPr txBox="1"/>
          <p:nvPr/>
        </p:nvSpPr>
        <p:spPr>
          <a:xfrm>
            <a:off x="8298891" y="5522976"/>
            <a:ext cx="1059815"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100">
                <a:solidFill>
                  <a:schemeClr val="dk1"/>
                </a:solidFill>
                <a:latin typeface="Calibri"/>
                <a:ea typeface="Calibri"/>
                <a:cs typeface="Calibri"/>
                <a:sym typeface="Calibri"/>
              </a:rPr>
              <a:t>Advanced (Values)</a:t>
            </a:r>
            <a:endParaRPr sz="1100">
              <a:solidFill>
                <a:schemeClr val="dk1"/>
              </a:solidFill>
              <a:latin typeface="Calibri"/>
              <a:ea typeface="Calibri"/>
              <a:cs typeface="Calibri"/>
              <a:sym typeface="Calibri"/>
            </a:endParaRPr>
          </a:p>
        </p:txBody>
      </p:sp>
      <p:sp>
        <p:nvSpPr>
          <p:cNvPr id="4709" name="Google Shape;4709;p165"/>
          <p:cNvSpPr txBox="1"/>
          <p:nvPr/>
        </p:nvSpPr>
        <p:spPr>
          <a:xfrm>
            <a:off x="10296779" y="5522976"/>
            <a:ext cx="927735"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100">
                <a:solidFill>
                  <a:schemeClr val="dk1"/>
                </a:solidFill>
                <a:latin typeface="Calibri"/>
                <a:ea typeface="Calibri"/>
                <a:cs typeface="Calibri"/>
                <a:sym typeface="Calibri"/>
              </a:rPr>
              <a:t>Advanced (Text)</a:t>
            </a:r>
            <a:endParaRPr sz="1100">
              <a:solidFill>
                <a:schemeClr val="dk1"/>
              </a:solidFill>
              <a:latin typeface="Calibri"/>
              <a:ea typeface="Calibri"/>
              <a:cs typeface="Calibri"/>
              <a:sym typeface="Calibri"/>
            </a:endParaRPr>
          </a:p>
        </p:txBody>
      </p:sp>
      <p:sp>
        <p:nvSpPr>
          <p:cNvPr id="4710" name="Google Shape;4710;p165"/>
          <p:cNvSpPr txBox="1"/>
          <p:nvPr/>
        </p:nvSpPr>
        <p:spPr>
          <a:xfrm>
            <a:off x="5169833" y="6147308"/>
            <a:ext cx="528574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chemeClr val="dk1"/>
                </a:solidFill>
                <a:latin typeface="Calibri"/>
                <a:ea typeface="Calibri"/>
                <a:cs typeface="Calibri"/>
                <a:sym typeface="Calibri"/>
              </a:rPr>
              <a:t>Filters can be configured using basic </a:t>
            </a:r>
            <a:r>
              <a:rPr b="1" lang="en-US" sz="1200">
                <a:solidFill>
                  <a:schemeClr val="dk1"/>
                </a:solidFill>
                <a:latin typeface="Calibri"/>
                <a:ea typeface="Calibri"/>
                <a:cs typeface="Calibri"/>
                <a:sym typeface="Calibri"/>
              </a:rPr>
              <a:t>selections</a:t>
            </a:r>
            <a:r>
              <a:rPr lang="en-US" sz="1200">
                <a:solidFill>
                  <a:schemeClr val="dk1"/>
                </a:solidFill>
                <a:latin typeface="Calibri"/>
                <a:ea typeface="Calibri"/>
                <a:cs typeface="Calibri"/>
                <a:sym typeface="Calibri"/>
              </a:rPr>
              <a:t>, </a:t>
            </a:r>
            <a:r>
              <a:rPr b="1" lang="en-US" sz="1200">
                <a:solidFill>
                  <a:schemeClr val="dk1"/>
                </a:solidFill>
                <a:latin typeface="Calibri"/>
                <a:ea typeface="Calibri"/>
                <a:cs typeface="Calibri"/>
                <a:sym typeface="Calibri"/>
              </a:rPr>
              <a:t>logical operators</a:t>
            </a:r>
            <a:r>
              <a:rPr lang="en-US" sz="1200">
                <a:solidFill>
                  <a:schemeClr val="dk1"/>
                </a:solidFill>
                <a:latin typeface="Calibri"/>
                <a:ea typeface="Calibri"/>
                <a:cs typeface="Calibri"/>
                <a:sym typeface="Calibri"/>
              </a:rPr>
              <a:t>, or </a:t>
            </a:r>
            <a:r>
              <a:rPr b="1" lang="en-US" sz="1200">
                <a:solidFill>
                  <a:schemeClr val="dk1"/>
                </a:solidFill>
                <a:latin typeface="Calibri"/>
                <a:ea typeface="Calibri"/>
                <a:cs typeface="Calibri"/>
                <a:sym typeface="Calibri"/>
              </a:rPr>
              <a:t>Top N </a:t>
            </a:r>
            <a:r>
              <a:rPr lang="en-US" sz="1200">
                <a:solidFill>
                  <a:schemeClr val="dk1"/>
                </a:solidFill>
                <a:latin typeface="Calibri"/>
                <a:ea typeface="Calibri"/>
                <a:cs typeface="Calibri"/>
                <a:sym typeface="Calibri"/>
              </a:rPr>
              <a:t>conditions</a:t>
            </a:r>
            <a:endParaRPr sz="1200">
              <a:solidFill>
                <a:schemeClr val="dk1"/>
              </a:solidFill>
              <a:latin typeface="Calibri"/>
              <a:ea typeface="Calibri"/>
              <a:cs typeface="Calibri"/>
              <a:sym typeface="Calibri"/>
            </a:endParaRPr>
          </a:p>
        </p:txBody>
      </p:sp>
      <p:grpSp>
        <p:nvGrpSpPr>
          <p:cNvPr id="4711" name="Google Shape;4711;p165"/>
          <p:cNvGrpSpPr/>
          <p:nvPr/>
        </p:nvGrpSpPr>
        <p:grpSpPr>
          <a:xfrm>
            <a:off x="655319" y="1870053"/>
            <a:ext cx="4989577" cy="4509409"/>
            <a:chOff x="655319" y="1870053"/>
            <a:chExt cx="4989577" cy="4509409"/>
          </a:xfrm>
        </p:grpSpPr>
        <p:pic>
          <p:nvPicPr>
            <p:cNvPr id="4712" name="Google Shape;4712;p165"/>
            <p:cNvPicPr preferRelativeResize="0"/>
            <p:nvPr/>
          </p:nvPicPr>
          <p:blipFill rotWithShape="1">
            <a:blip r:embed="rId12">
              <a:alphaModFix/>
            </a:blip>
            <a:srcRect b="0" l="0" r="0" t="0"/>
            <a:stretch/>
          </p:blipFill>
          <p:spPr>
            <a:xfrm>
              <a:off x="655319" y="2261616"/>
              <a:ext cx="2520696" cy="1773936"/>
            </a:xfrm>
            <a:prstGeom prst="rect">
              <a:avLst/>
            </a:prstGeom>
            <a:noFill/>
            <a:ln>
              <a:noFill/>
            </a:ln>
          </p:spPr>
        </p:pic>
        <p:sp>
          <p:nvSpPr>
            <p:cNvPr id="4713" name="Google Shape;4713;p165"/>
            <p:cNvSpPr/>
            <p:nvPr/>
          </p:nvSpPr>
          <p:spPr>
            <a:xfrm>
              <a:off x="693422" y="2298288"/>
              <a:ext cx="2390775" cy="1645920"/>
            </a:xfrm>
            <a:custGeom>
              <a:rect b="b" l="l" r="r" t="t"/>
              <a:pathLst>
                <a:path extrusionOk="0" h="1645920" w="2390775">
                  <a:moveTo>
                    <a:pt x="2390775" y="0"/>
                  </a:moveTo>
                  <a:lnTo>
                    <a:pt x="0" y="0"/>
                  </a:lnTo>
                  <a:lnTo>
                    <a:pt x="0" y="1645739"/>
                  </a:lnTo>
                  <a:lnTo>
                    <a:pt x="2390775" y="1645739"/>
                  </a:lnTo>
                  <a:lnTo>
                    <a:pt x="2390775"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714" name="Google Shape;4714;p165"/>
            <p:cNvPicPr preferRelativeResize="0"/>
            <p:nvPr/>
          </p:nvPicPr>
          <p:blipFill rotWithShape="1">
            <a:blip r:embed="rId13">
              <a:alphaModFix/>
            </a:blip>
            <a:srcRect b="0" l="0" r="0" t="0"/>
            <a:stretch/>
          </p:blipFill>
          <p:spPr>
            <a:xfrm>
              <a:off x="655319" y="4056888"/>
              <a:ext cx="2520696" cy="1152144"/>
            </a:xfrm>
            <a:prstGeom prst="rect">
              <a:avLst/>
            </a:prstGeom>
            <a:noFill/>
            <a:ln>
              <a:noFill/>
            </a:ln>
          </p:spPr>
        </p:pic>
        <p:sp>
          <p:nvSpPr>
            <p:cNvPr id="4715" name="Google Shape;4715;p165"/>
            <p:cNvSpPr/>
            <p:nvPr/>
          </p:nvSpPr>
          <p:spPr>
            <a:xfrm>
              <a:off x="693421" y="4095843"/>
              <a:ext cx="2390775" cy="1020444"/>
            </a:xfrm>
            <a:custGeom>
              <a:rect b="b" l="l" r="r" t="t"/>
              <a:pathLst>
                <a:path extrusionOk="0" h="1020445" w="2390775">
                  <a:moveTo>
                    <a:pt x="2390775" y="0"/>
                  </a:moveTo>
                  <a:lnTo>
                    <a:pt x="0" y="0"/>
                  </a:lnTo>
                  <a:lnTo>
                    <a:pt x="0" y="1020101"/>
                  </a:lnTo>
                  <a:lnTo>
                    <a:pt x="2390775" y="1020101"/>
                  </a:lnTo>
                  <a:lnTo>
                    <a:pt x="2390775"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716" name="Google Shape;4716;p165"/>
            <p:cNvPicPr preferRelativeResize="0"/>
            <p:nvPr/>
          </p:nvPicPr>
          <p:blipFill rotWithShape="1">
            <a:blip r:embed="rId14">
              <a:alphaModFix/>
            </a:blip>
            <a:srcRect b="0" l="0" r="0" t="0"/>
            <a:stretch/>
          </p:blipFill>
          <p:spPr>
            <a:xfrm>
              <a:off x="655319" y="5230367"/>
              <a:ext cx="2520696" cy="1149095"/>
            </a:xfrm>
            <a:prstGeom prst="rect">
              <a:avLst/>
            </a:prstGeom>
            <a:noFill/>
            <a:ln>
              <a:noFill/>
            </a:ln>
          </p:spPr>
        </p:pic>
        <p:sp>
          <p:nvSpPr>
            <p:cNvPr id="4717" name="Google Shape;4717;p165"/>
            <p:cNvSpPr/>
            <p:nvPr/>
          </p:nvSpPr>
          <p:spPr>
            <a:xfrm>
              <a:off x="693419" y="5268041"/>
              <a:ext cx="2390775" cy="1020444"/>
            </a:xfrm>
            <a:custGeom>
              <a:rect b="b" l="l" r="r" t="t"/>
              <a:pathLst>
                <a:path extrusionOk="0" h="1020445" w="2390775">
                  <a:moveTo>
                    <a:pt x="2390775" y="0"/>
                  </a:moveTo>
                  <a:lnTo>
                    <a:pt x="0" y="0"/>
                  </a:lnTo>
                  <a:lnTo>
                    <a:pt x="0" y="1020101"/>
                  </a:lnTo>
                  <a:lnTo>
                    <a:pt x="2390775" y="1020101"/>
                  </a:lnTo>
                  <a:lnTo>
                    <a:pt x="2390775"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718" name="Google Shape;4718;p165"/>
            <p:cNvPicPr preferRelativeResize="0"/>
            <p:nvPr/>
          </p:nvPicPr>
          <p:blipFill rotWithShape="1">
            <a:blip r:embed="rId15">
              <a:alphaModFix/>
            </a:blip>
            <a:srcRect b="0" l="0" r="0" t="0"/>
            <a:stretch/>
          </p:blipFill>
          <p:spPr>
            <a:xfrm>
              <a:off x="4349496" y="4139184"/>
              <a:ext cx="1295400" cy="1365503"/>
            </a:xfrm>
            <a:prstGeom prst="rect">
              <a:avLst/>
            </a:prstGeom>
            <a:noFill/>
            <a:ln>
              <a:noFill/>
            </a:ln>
          </p:spPr>
        </p:pic>
        <p:pic>
          <p:nvPicPr>
            <p:cNvPr id="4719" name="Google Shape;4719;p165"/>
            <p:cNvPicPr preferRelativeResize="0"/>
            <p:nvPr/>
          </p:nvPicPr>
          <p:blipFill rotWithShape="1">
            <a:blip r:embed="rId16">
              <a:alphaModFix/>
            </a:blip>
            <a:srcRect b="0" l="0" r="0" t="0"/>
            <a:stretch/>
          </p:blipFill>
          <p:spPr>
            <a:xfrm>
              <a:off x="4374366" y="4163889"/>
              <a:ext cx="1191652" cy="1261317"/>
            </a:xfrm>
            <a:prstGeom prst="rect">
              <a:avLst/>
            </a:prstGeom>
            <a:noFill/>
            <a:ln>
              <a:noFill/>
            </a:ln>
          </p:spPr>
        </p:pic>
        <p:pic>
          <p:nvPicPr>
            <p:cNvPr id="4720" name="Google Shape;4720;p165"/>
            <p:cNvPicPr preferRelativeResize="0"/>
            <p:nvPr/>
          </p:nvPicPr>
          <p:blipFill rotWithShape="1">
            <a:blip r:embed="rId17">
              <a:alphaModFix/>
            </a:blip>
            <a:srcRect b="0" l="0" r="0" t="0"/>
            <a:stretch/>
          </p:blipFill>
          <p:spPr>
            <a:xfrm>
              <a:off x="3065218" y="1870053"/>
              <a:ext cx="1411531" cy="3719087"/>
            </a:xfrm>
            <a:prstGeom prst="rect">
              <a:avLst/>
            </a:prstGeom>
            <a:noFill/>
            <a:ln>
              <a:noFill/>
            </a:ln>
          </p:spPr>
        </p:pic>
      </p:grpSp>
      <p:grpSp>
        <p:nvGrpSpPr>
          <p:cNvPr id="4721" name="Google Shape;4721;p165"/>
          <p:cNvGrpSpPr/>
          <p:nvPr/>
        </p:nvGrpSpPr>
        <p:grpSpPr>
          <a:xfrm>
            <a:off x="11458577" y="168692"/>
            <a:ext cx="548640" cy="548640"/>
            <a:chOff x="11458577" y="168692"/>
            <a:chExt cx="548640" cy="548640"/>
          </a:xfrm>
        </p:grpSpPr>
        <p:sp>
          <p:nvSpPr>
            <p:cNvPr id="4722" name="Google Shape;4722;p165"/>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723" name="Google Shape;4723;p165"/>
            <p:cNvPicPr preferRelativeResize="0"/>
            <p:nvPr/>
          </p:nvPicPr>
          <p:blipFill rotWithShape="1">
            <a:blip r:embed="rId18">
              <a:alphaModFix/>
            </a:blip>
            <a:srcRect b="0" l="0" r="0" t="0"/>
            <a:stretch/>
          </p:blipFill>
          <p:spPr>
            <a:xfrm>
              <a:off x="11579351" y="289560"/>
              <a:ext cx="307848" cy="307847"/>
            </a:xfrm>
            <a:prstGeom prst="rect">
              <a:avLst/>
            </a:prstGeom>
            <a:noFill/>
            <a:ln>
              <a:noFill/>
            </a:ln>
          </p:spPr>
        </p:pic>
      </p:gr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7" name="Shape 4727"/>
        <p:cNvGrpSpPr/>
        <p:nvPr/>
      </p:nvGrpSpPr>
      <p:grpSpPr>
        <a:xfrm>
          <a:off x="0" y="0"/>
          <a:ext cx="0" cy="0"/>
          <a:chOff x="0" y="0"/>
          <a:chExt cx="0" cy="0"/>
        </a:xfrm>
      </p:grpSpPr>
      <p:sp>
        <p:nvSpPr>
          <p:cNvPr id="4728" name="Google Shape;4728;p166"/>
          <p:cNvSpPr txBox="1"/>
          <p:nvPr>
            <p:ph type="title"/>
          </p:nvPr>
        </p:nvSpPr>
        <p:spPr>
          <a:xfrm>
            <a:off x="3517708" y="242315"/>
            <a:ext cx="515747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ASSIGNMENT</a:t>
            </a:r>
            <a:r>
              <a:rPr lang="en-US"/>
              <a:t>: DONUT CHARTS</a:t>
            </a:r>
            <a:endParaRPr/>
          </a:p>
        </p:txBody>
      </p:sp>
      <p:pic>
        <p:nvPicPr>
          <p:cNvPr id="4729" name="Google Shape;4729;p166"/>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4730" name="Google Shape;4730;p166"/>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Good morning!</a:t>
            </a:r>
            <a:endParaRPr sz="1400">
              <a:solidFill>
                <a:schemeClr val="dk1"/>
              </a:solidFill>
              <a:latin typeface="Calibri"/>
              <a:ea typeface="Calibri"/>
              <a:cs typeface="Calibri"/>
              <a:sym typeface="Calibri"/>
            </a:endParaRPr>
          </a:p>
          <a:p>
            <a:pPr indent="0" lvl="0" marL="182245" marR="967105" rtl="0" algn="l">
              <a:lnSpc>
                <a:spcPct val="101400"/>
              </a:lnSpc>
              <a:spcBef>
                <a:spcPts val="575"/>
              </a:spcBef>
              <a:spcAft>
                <a:spcPts val="0"/>
              </a:spcAft>
              <a:buNone/>
            </a:pPr>
            <a:r>
              <a:rPr lang="en-US" sz="1400">
                <a:solidFill>
                  <a:srgbClr val="404040"/>
                </a:solidFill>
                <a:latin typeface="Calibri"/>
                <a:ea typeface="Calibri"/>
                <a:cs typeface="Calibri"/>
                <a:sym typeface="Calibri"/>
              </a:rPr>
              <a:t>Just got a note from Ethan to see if we can build some  demographic info into the customer report.</a:t>
            </a:r>
            <a:endParaRPr sz="1400">
              <a:solidFill>
                <a:schemeClr val="dk1"/>
              </a:solidFill>
              <a:latin typeface="Calibri"/>
              <a:ea typeface="Calibri"/>
              <a:cs typeface="Calibri"/>
              <a:sym typeface="Calibri"/>
            </a:endParaRPr>
          </a:p>
          <a:p>
            <a:pPr indent="0" lvl="0" marL="182245" marR="196850" rtl="0" algn="l">
              <a:lnSpc>
                <a:spcPct val="99000"/>
              </a:lnSpc>
              <a:spcBef>
                <a:spcPts val="640"/>
              </a:spcBef>
              <a:spcAft>
                <a:spcPts val="0"/>
              </a:spcAft>
              <a:buNone/>
            </a:pPr>
            <a:r>
              <a:rPr lang="en-US" sz="1400">
                <a:solidFill>
                  <a:srgbClr val="404040"/>
                </a:solidFill>
                <a:latin typeface="Calibri"/>
                <a:ea typeface="Calibri"/>
                <a:cs typeface="Calibri"/>
                <a:sym typeface="Calibri"/>
              </a:rPr>
              <a:t>Let’s add a couple donut charts to show the composition of  customers by income level and occupation. We’ll want to limit to  just a few segments (maybe 3?) and do some formatting to  match the rest of the dashboard.</a:t>
            </a:r>
            <a:endParaRPr sz="1400">
              <a:solidFill>
                <a:schemeClr val="dk1"/>
              </a:solidFill>
              <a:latin typeface="Calibri"/>
              <a:ea typeface="Calibri"/>
              <a:cs typeface="Calibri"/>
              <a:sym typeface="Calibri"/>
            </a:endParaRPr>
          </a:p>
          <a:p>
            <a:pPr indent="0" lvl="0" marL="182245" marR="0" rtl="0" algn="l">
              <a:lnSpc>
                <a:spcPct val="100000"/>
              </a:lnSpc>
              <a:spcBef>
                <a:spcPts val="625"/>
              </a:spcBef>
              <a:spcAft>
                <a:spcPts val="0"/>
              </a:spcAft>
              <a:buNone/>
            </a:pPr>
            <a:r>
              <a:rPr lang="en-US" sz="1400">
                <a:solidFill>
                  <a:srgbClr val="404040"/>
                </a:solidFill>
                <a:latin typeface="Calibri"/>
                <a:ea typeface="Calibri"/>
                <a:cs typeface="Calibri"/>
                <a:sym typeface="Calibri"/>
              </a:rPr>
              <a:t>Thanks, you rock!</a:t>
            </a:r>
            <a:endParaRPr sz="1400">
              <a:solidFill>
                <a:schemeClr val="dk1"/>
              </a:solidFill>
              <a:latin typeface="Calibri"/>
              <a:ea typeface="Calibri"/>
              <a:cs typeface="Calibri"/>
              <a:sym typeface="Calibri"/>
            </a:endParaRPr>
          </a:p>
          <a:p>
            <a:pPr indent="0" lvl="0" marL="182245" marR="0" rtl="0" algn="l">
              <a:lnSpc>
                <a:spcPct val="100000"/>
              </a:lnSpc>
              <a:spcBef>
                <a:spcPts val="625"/>
              </a:spcBef>
              <a:spcAft>
                <a:spcPts val="0"/>
              </a:spcAft>
              <a:buNone/>
            </a:pPr>
            <a:r>
              <a:rPr lang="en-US" sz="1400">
                <a:solidFill>
                  <a:srgbClr val="404040"/>
                </a:solidFill>
                <a:latin typeface="Calibri"/>
                <a:ea typeface="Calibri"/>
                <a:cs typeface="Calibri"/>
                <a:sym typeface="Calibri"/>
              </a:rPr>
              <a:t>-Vic</a:t>
            </a:r>
            <a:endParaRPr sz="1400">
              <a:solidFill>
                <a:schemeClr val="dk1"/>
              </a:solidFill>
              <a:latin typeface="Calibri"/>
              <a:ea typeface="Calibri"/>
              <a:cs typeface="Calibri"/>
              <a:sym typeface="Calibri"/>
            </a:endParaRPr>
          </a:p>
        </p:txBody>
      </p:sp>
      <p:sp>
        <p:nvSpPr>
          <p:cNvPr id="4731" name="Google Shape;4731;p166"/>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2" name="Google Shape;4732;p166"/>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3" name="Google Shape;4733;p166"/>
          <p:cNvSpPr txBox="1"/>
          <p:nvPr/>
        </p:nvSpPr>
        <p:spPr>
          <a:xfrm>
            <a:off x="6690464" y="1455420"/>
            <a:ext cx="4670425" cy="4453255"/>
          </a:xfrm>
          <a:prstGeom prst="rect">
            <a:avLst/>
          </a:prstGeom>
          <a:noFill/>
          <a:ln>
            <a:noFill/>
          </a:ln>
        </p:spPr>
        <p:txBody>
          <a:bodyPr anchorCtr="0" anchor="t" bIns="0" lIns="0" spcFirstLastPara="1" rIns="0" wrap="square" tIns="12700">
            <a:spAutoFit/>
          </a:bodyPr>
          <a:lstStyle/>
          <a:p>
            <a:pPr indent="0" lvl="0" marL="0" marR="78105" rtl="0" algn="ctr">
              <a:lnSpc>
                <a:spcPct val="100000"/>
              </a:lnSpc>
              <a:spcBef>
                <a:spcPts val="0"/>
              </a:spcBef>
              <a:spcAft>
                <a:spcPts val="0"/>
              </a:spcAft>
              <a:buNone/>
            </a:pPr>
            <a:r>
              <a:rPr b="1" i="1" lang="en-US" sz="2000">
                <a:solidFill>
                  <a:srgbClr val="404040"/>
                </a:solidFill>
                <a:latin typeface="Calibri"/>
                <a:ea typeface="Calibri"/>
                <a:cs typeface="Calibri"/>
                <a:sym typeface="Calibri"/>
              </a:rPr>
              <a:t>Key Objectives</a:t>
            </a:r>
            <a:endParaRPr sz="2000">
              <a:solidFill>
                <a:schemeClr val="dk1"/>
              </a:solidFill>
              <a:latin typeface="Calibri"/>
              <a:ea typeface="Calibri"/>
              <a:cs typeface="Calibri"/>
              <a:sym typeface="Calibri"/>
            </a:endParaRPr>
          </a:p>
          <a:p>
            <a:pPr indent="0" lvl="0" marL="0" marR="0" rtl="0" algn="l">
              <a:lnSpc>
                <a:spcPct val="100000"/>
              </a:lnSpc>
              <a:spcBef>
                <a:spcPts val="40"/>
              </a:spcBef>
              <a:spcAft>
                <a:spcPts val="0"/>
              </a:spcAft>
              <a:buNone/>
            </a:pPr>
            <a:r>
              <a:t/>
            </a:r>
            <a:endParaRPr sz="2200">
              <a:solidFill>
                <a:schemeClr val="dk1"/>
              </a:solidFill>
              <a:latin typeface="Calibri"/>
              <a:ea typeface="Calibri"/>
              <a:cs typeface="Calibri"/>
              <a:sym typeface="Calibri"/>
            </a:endParaRPr>
          </a:p>
          <a:p>
            <a:pPr indent="-457200" lvl="0" marL="469900" marR="186690" rtl="0" algn="l">
              <a:lnSpc>
                <a:spcPct val="100000"/>
              </a:lnSpc>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Add a </a:t>
            </a:r>
            <a:r>
              <a:rPr b="1" lang="en-US" sz="1600">
                <a:solidFill>
                  <a:schemeClr val="dk1"/>
                </a:solidFill>
                <a:latin typeface="Calibri"/>
                <a:ea typeface="Calibri"/>
                <a:cs typeface="Calibri"/>
                <a:sym typeface="Calibri"/>
              </a:rPr>
              <a:t>donut chart </a:t>
            </a:r>
            <a:r>
              <a:rPr lang="en-US" sz="1600">
                <a:solidFill>
                  <a:schemeClr val="dk1"/>
                </a:solidFill>
                <a:latin typeface="Calibri"/>
                <a:ea typeface="Calibri"/>
                <a:cs typeface="Calibri"/>
                <a:sym typeface="Calibri"/>
              </a:rPr>
              <a:t>to the </a:t>
            </a:r>
            <a:r>
              <a:rPr b="1" lang="en-US" sz="1600">
                <a:solidFill>
                  <a:schemeClr val="dk1"/>
                </a:solidFill>
                <a:latin typeface="Calibri"/>
                <a:ea typeface="Calibri"/>
                <a:cs typeface="Calibri"/>
                <a:sym typeface="Calibri"/>
              </a:rPr>
              <a:t>Customer Detail </a:t>
            </a:r>
            <a:r>
              <a:rPr lang="en-US" sz="1600">
                <a:solidFill>
                  <a:schemeClr val="dk1"/>
                </a:solidFill>
                <a:latin typeface="Calibri"/>
                <a:ea typeface="Calibri"/>
                <a:cs typeface="Calibri"/>
                <a:sym typeface="Calibri"/>
              </a:rPr>
              <a:t>report  showing </a:t>
            </a:r>
            <a:r>
              <a:rPr b="1" lang="en-US" sz="1600">
                <a:solidFill>
                  <a:schemeClr val="dk1"/>
                </a:solidFill>
                <a:latin typeface="Calibri"/>
                <a:ea typeface="Calibri"/>
                <a:cs typeface="Calibri"/>
                <a:sym typeface="Calibri"/>
              </a:rPr>
              <a:t>Total Orders </a:t>
            </a:r>
            <a:r>
              <a:rPr lang="en-US" sz="1600">
                <a:solidFill>
                  <a:schemeClr val="dk1"/>
                </a:solidFill>
                <a:latin typeface="Calibri"/>
                <a:ea typeface="Calibri"/>
                <a:cs typeface="Calibri"/>
                <a:sym typeface="Calibri"/>
              </a:rPr>
              <a:t>by </a:t>
            </a:r>
            <a:r>
              <a:rPr b="1" lang="en-US" sz="1600">
                <a:solidFill>
                  <a:schemeClr val="dk1"/>
                </a:solidFill>
                <a:latin typeface="Calibri"/>
                <a:ea typeface="Calibri"/>
                <a:cs typeface="Calibri"/>
                <a:sym typeface="Calibri"/>
              </a:rPr>
              <a:t>Income Level</a:t>
            </a:r>
            <a:endParaRPr sz="1600">
              <a:solidFill>
                <a:schemeClr val="dk1"/>
              </a:solidFill>
              <a:latin typeface="Calibri"/>
              <a:ea typeface="Calibri"/>
              <a:cs typeface="Calibri"/>
              <a:sym typeface="Calibri"/>
            </a:endParaRPr>
          </a:p>
          <a:p>
            <a:pPr indent="-457200" lvl="0" marL="469900" marR="181610" rtl="0" algn="l">
              <a:lnSpc>
                <a:spcPct val="101299"/>
              </a:lnSpc>
              <a:spcBef>
                <a:spcPts val="115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Add a </a:t>
            </a:r>
            <a:r>
              <a:rPr b="1" lang="en-US" sz="1600">
                <a:solidFill>
                  <a:schemeClr val="dk1"/>
                </a:solidFill>
                <a:latin typeface="Calibri"/>
                <a:ea typeface="Calibri"/>
                <a:cs typeface="Calibri"/>
                <a:sym typeface="Calibri"/>
              </a:rPr>
              <a:t>chart title</a:t>
            </a:r>
            <a:r>
              <a:rPr lang="en-US" sz="1600">
                <a:solidFill>
                  <a:schemeClr val="dk1"/>
                </a:solidFill>
                <a:latin typeface="Calibri"/>
                <a:ea typeface="Calibri"/>
                <a:cs typeface="Calibri"/>
                <a:sym typeface="Calibri"/>
              </a:rPr>
              <a:t>, turn off the </a:t>
            </a:r>
            <a:r>
              <a:rPr b="1" lang="en-US" sz="1600">
                <a:solidFill>
                  <a:schemeClr val="dk1"/>
                </a:solidFill>
                <a:latin typeface="Calibri"/>
                <a:ea typeface="Calibri"/>
                <a:cs typeface="Calibri"/>
                <a:sym typeface="Calibri"/>
              </a:rPr>
              <a:t>legend</a:t>
            </a:r>
            <a:r>
              <a:rPr lang="en-US" sz="1600">
                <a:solidFill>
                  <a:schemeClr val="dk1"/>
                </a:solidFill>
                <a:latin typeface="Calibri"/>
                <a:ea typeface="Calibri"/>
                <a:cs typeface="Calibri"/>
                <a:sym typeface="Calibri"/>
              </a:rPr>
              <a:t>, and update  the </a:t>
            </a:r>
            <a:r>
              <a:rPr b="1" lang="en-US" sz="1600">
                <a:solidFill>
                  <a:schemeClr val="dk1"/>
                </a:solidFill>
                <a:latin typeface="Calibri"/>
                <a:ea typeface="Calibri"/>
                <a:cs typeface="Calibri"/>
                <a:sym typeface="Calibri"/>
              </a:rPr>
              <a:t>data labels </a:t>
            </a:r>
            <a:r>
              <a:rPr lang="en-US" sz="1600">
                <a:solidFill>
                  <a:schemeClr val="dk1"/>
                </a:solidFill>
                <a:latin typeface="Calibri"/>
                <a:ea typeface="Calibri"/>
                <a:cs typeface="Calibri"/>
                <a:sym typeface="Calibri"/>
              </a:rPr>
              <a:t>to show the category and value  (font size 8, 1 decimal place)</a:t>
            </a:r>
            <a:endParaRPr sz="1600">
              <a:solidFill>
                <a:schemeClr val="dk1"/>
              </a:solidFill>
              <a:latin typeface="Calibri"/>
              <a:ea typeface="Calibri"/>
              <a:cs typeface="Calibri"/>
              <a:sym typeface="Calibri"/>
            </a:endParaRPr>
          </a:p>
          <a:p>
            <a:pPr indent="-457200" lvl="0" marL="469900" marR="637540" rtl="0" algn="l">
              <a:lnSpc>
                <a:spcPct val="100000"/>
              </a:lnSpc>
              <a:spcBef>
                <a:spcPts val="118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Update the colors of the slices to match the  screenshot in the solution preview</a:t>
            </a:r>
            <a:endParaRPr sz="1600">
              <a:solidFill>
                <a:schemeClr val="dk1"/>
              </a:solidFill>
              <a:latin typeface="Calibri"/>
              <a:ea typeface="Calibri"/>
              <a:cs typeface="Calibri"/>
              <a:sym typeface="Calibri"/>
            </a:endParaRPr>
          </a:p>
          <a:p>
            <a:pPr indent="-457200" lvl="0" marL="469900" marR="102870" rtl="0" algn="l">
              <a:lnSpc>
                <a:spcPct val="103800"/>
              </a:lnSpc>
              <a:spcBef>
                <a:spcPts val="110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Add a </a:t>
            </a:r>
            <a:r>
              <a:rPr b="1" lang="en-US" sz="1600">
                <a:solidFill>
                  <a:schemeClr val="dk1"/>
                </a:solidFill>
                <a:latin typeface="Calibri"/>
                <a:ea typeface="Calibri"/>
                <a:cs typeface="Calibri"/>
                <a:sym typeface="Calibri"/>
              </a:rPr>
              <a:t>visual-level filter </a:t>
            </a:r>
            <a:r>
              <a:rPr lang="en-US" sz="1600">
                <a:solidFill>
                  <a:schemeClr val="dk1"/>
                </a:solidFill>
                <a:latin typeface="Calibri"/>
                <a:ea typeface="Calibri"/>
                <a:cs typeface="Calibri"/>
                <a:sym typeface="Calibri"/>
              </a:rPr>
              <a:t>to exclude customers with  a “Very High” income level</a:t>
            </a:r>
            <a:endParaRPr sz="1600">
              <a:solidFill>
                <a:schemeClr val="dk1"/>
              </a:solidFill>
              <a:latin typeface="Calibri"/>
              <a:ea typeface="Calibri"/>
              <a:cs typeface="Calibri"/>
              <a:sym typeface="Calibri"/>
            </a:endParaRPr>
          </a:p>
          <a:p>
            <a:pPr indent="-457200" lvl="0" marL="469900" marR="5080" rtl="0" algn="l">
              <a:lnSpc>
                <a:spcPct val="99200"/>
              </a:lnSpc>
              <a:spcBef>
                <a:spcPts val="1190"/>
              </a:spcBef>
              <a:spcAft>
                <a:spcPts val="0"/>
              </a:spcAft>
              <a:buClr>
                <a:srgbClr val="262626"/>
              </a:buClr>
              <a:buSzPts val="1600"/>
              <a:buFont typeface="Calibri"/>
              <a:buAutoNum type="arabicPeriod"/>
            </a:pPr>
            <a:r>
              <a:rPr lang="en-US" sz="1600">
                <a:solidFill>
                  <a:srgbClr val="262626"/>
                </a:solidFill>
                <a:latin typeface="Calibri"/>
                <a:ea typeface="Calibri"/>
                <a:cs typeface="Calibri"/>
                <a:sym typeface="Calibri"/>
              </a:rPr>
              <a:t>Copy the chart to show </a:t>
            </a:r>
            <a:r>
              <a:rPr b="1" lang="en-US" sz="1600">
                <a:solidFill>
                  <a:srgbClr val="262626"/>
                </a:solidFill>
                <a:latin typeface="Calibri"/>
                <a:ea typeface="Calibri"/>
                <a:cs typeface="Calibri"/>
                <a:sym typeface="Calibri"/>
              </a:rPr>
              <a:t>Total Orders </a:t>
            </a:r>
            <a:r>
              <a:rPr lang="en-US" sz="1600">
                <a:solidFill>
                  <a:srgbClr val="262626"/>
                </a:solidFill>
                <a:latin typeface="Calibri"/>
                <a:ea typeface="Calibri"/>
                <a:cs typeface="Calibri"/>
                <a:sym typeface="Calibri"/>
              </a:rPr>
              <a:t>by  </a:t>
            </a:r>
            <a:r>
              <a:rPr b="1" lang="en-US" sz="1600">
                <a:solidFill>
                  <a:srgbClr val="262626"/>
                </a:solidFill>
                <a:latin typeface="Calibri"/>
                <a:ea typeface="Calibri"/>
                <a:cs typeface="Calibri"/>
                <a:sym typeface="Calibri"/>
              </a:rPr>
              <a:t>Occupation</a:t>
            </a:r>
            <a:r>
              <a:rPr lang="en-US" sz="1600">
                <a:solidFill>
                  <a:srgbClr val="262626"/>
                </a:solidFill>
                <a:latin typeface="Calibri"/>
                <a:ea typeface="Calibri"/>
                <a:cs typeface="Calibri"/>
                <a:sym typeface="Calibri"/>
              </a:rPr>
              <a:t>, and add a </a:t>
            </a:r>
            <a:r>
              <a:rPr b="1" lang="en-US" sz="1600">
                <a:solidFill>
                  <a:srgbClr val="262626"/>
                </a:solidFill>
                <a:latin typeface="Calibri"/>
                <a:ea typeface="Calibri"/>
                <a:cs typeface="Calibri"/>
                <a:sym typeface="Calibri"/>
              </a:rPr>
              <a:t>visual-level filter </a:t>
            </a:r>
            <a:r>
              <a:rPr lang="en-US" sz="1600">
                <a:solidFill>
                  <a:srgbClr val="262626"/>
                </a:solidFill>
                <a:latin typeface="Calibri"/>
                <a:ea typeface="Calibri"/>
                <a:cs typeface="Calibri"/>
                <a:sym typeface="Calibri"/>
              </a:rPr>
              <a:t>to display  the three occupations with the most orders </a:t>
            </a:r>
            <a:r>
              <a:rPr i="1" lang="en-US" sz="1600">
                <a:solidFill>
                  <a:srgbClr val="262626"/>
                </a:solidFill>
                <a:latin typeface="Calibri"/>
                <a:ea typeface="Calibri"/>
                <a:cs typeface="Calibri"/>
                <a:sym typeface="Calibri"/>
              </a:rPr>
              <a:t>(bonus  points if you use a Top N filter!)</a:t>
            </a:r>
            <a:endParaRPr sz="1600">
              <a:solidFill>
                <a:schemeClr val="dk1"/>
              </a:solidFill>
              <a:latin typeface="Calibri"/>
              <a:ea typeface="Calibri"/>
              <a:cs typeface="Calibri"/>
              <a:sym typeface="Calibri"/>
            </a:endParaRPr>
          </a:p>
        </p:txBody>
      </p:sp>
      <p:sp>
        <p:nvSpPr>
          <p:cNvPr id="4734" name="Google Shape;4734;p166"/>
          <p:cNvSpPr txBox="1"/>
          <p:nvPr/>
        </p:nvSpPr>
        <p:spPr>
          <a:xfrm>
            <a:off x="457200" y="1578924"/>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Victor Ignatius Zabel </a:t>
            </a:r>
            <a:r>
              <a:rPr i="1" lang="en-US" sz="1400">
                <a:solidFill>
                  <a:srgbClr val="404040"/>
                </a:solidFill>
                <a:latin typeface="Calibri"/>
                <a:ea typeface="Calibri"/>
                <a:cs typeface="Calibri"/>
                <a:sym typeface="Calibri"/>
              </a:rPr>
              <a:t>(BI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Customer demographics</a:t>
            </a:r>
            <a:endParaRPr sz="1400">
              <a:solidFill>
                <a:schemeClr val="dk1"/>
              </a:solidFill>
              <a:latin typeface="Calibri"/>
              <a:ea typeface="Calibri"/>
              <a:cs typeface="Calibri"/>
              <a:sym typeface="Calibri"/>
            </a:endParaRPr>
          </a:p>
        </p:txBody>
      </p:sp>
      <p:grpSp>
        <p:nvGrpSpPr>
          <p:cNvPr id="4735" name="Google Shape;4735;p166"/>
          <p:cNvGrpSpPr/>
          <p:nvPr/>
        </p:nvGrpSpPr>
        <p:grpSpPr>
          <a:xfrm>
            <a:off x="11458577" y="168692"/>
            <a:ext cx="548640" cy="548640"/>
            <a:chOff x="11458577" y="168692"/>
            <a:chExt cx="548640" cy="548640"/>
          </a:xfrm>
        </p:grpSpPr>
        <p:sp>
          <p:nvSpPr>
            <p:cNvPr id="4736" name="Google Shape;4736;p166"/>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737" name="Google Shape;4737;p166"/>
            <p:cNvPicPr preferRelativeResize="0"/>
            <p:nvPr/>
          </p:nvPicPr>
          <p:blipFill rotWithShape="1">
            <a:blip r:embed="rId4">
              <a:alphaModFix/>
            </a:blip>
            <a:srcRect b="0" l="0" r="0" t="0"/>
            <a:stretch/>
          </p:blipFill>
          <p:spPr>
            <a:xfrm>
              <a:off x="11579351" y="289560"/>
              <a:ext cx="307848" cy="307847"/>
            </a:xfrm>
            <a:prstGeom prst="rect">
              <a:avLst/>
            </a:prstGeom>
            <a:noFill/>
            <a:ln>
              <a:noFill/>
            </a:ln>
          </p:spPr>
        </p:pic>
      </p:gr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1" name="Shape 4741"/>
        <p:cNvGrpSpPr/>
        <p:nvPr/>
      </p:nvGrpSpPr>
      <p:grpSpPr>
        <a:xfrm>
          <a:off x="0" y="0"/>
          <a:ext cx="0" cy="0"/>
          <a:chOff x="0" y="0"/>
          <a:chExt cx="0" cy="0"/>
        </a:xfrm>
      </p:grpSpPr>
      <p:sp>
        <p:nvSpPr>
          <p:cNvPr id="4742" name="Google Shape;4742;p167"/>
          <p:cNvSpPr txBox="1"/>
          <p:nvPr>
            <p:ph type="title"/>
          </p:nvPr>
        </p:nvSpPr>
        <p:spPr>
          <a:xfrm>
            <a:off x="3789361" y="242315"/>
            <a:ext cx="461391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SOLUTION</a:t>
            </a:r>
            <a:r>
              <a:rPr lang="en-US"/>
              <a:t>: DONUT CHARTS</a:t>
            </a:r>
            <a:endParaRPr/>
          </a:p>
        </p:txBody>
      </p:sp>
      <p:pic>
        <p:nvPicPr>
          <p:cNvPr id="4743" name="Google Shape;4743;p167"/>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4744" name="Google Shape;4744;p167"/>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000">
                <a:solidFill>
                  <a:srgbClr val="404040"/>
                </a:solidFill>
                <a:latin typeface="Calibri"/>
                <a:ea typeface="Calibri"/>
                <a:cs typeface="Calibri"/>
                <a:sym typeface="Calibri"/>
              </a:rPr>
              <a:t>Solution Preview</a:t>
            </a:r>
            <a:endParaRPr sz="2000">
              <a:solidFill>
                <a:schemeClr val="dk1"/>
              </a:solidFill>
              <a:latin typeface="Calibri"/>
              <a:ea typeface="Calibri"/>
              <a:cs typeface="Calibri"/>
              <a:sym typeface="Calibri"/>
            </a:endParaRPr>
          </a:p>
        </p:txBody>
      </p:sp>
      <p:sp>
        <p:nvSpPr>
          <p:cNvPr id="4745" name="Google Shape;4745;p167"/>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6" name="Google Shape;4746;p167"/>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747" name="Google Shape;4747;p167"/>
          <p:cNvGrpSpPr/>
          <p:nvPr/>
        </p:nvGrpSpPr>
        <p:grpSpPr>
          <a:xfrm>
            <a:off x="423672" y="1511807"/>
            <a:ext cx="5565648" cy="5148072"/>
            <a:chOff x="423672" y="1511807"/>
            <a:chExt cx="5565648" cy="5148072"/>
          </a:xfrm>
        </p:grpSpPr>
        <p:pic>
          <p:nvPicPr>
            <p:cNvPr id="4748" name="Google Shape;4748;p167"/>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4749" name="Google Shape;4749;p167"/>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750" name="Google Shape;4750;p167"/>
            <p:cNvPicPr preferRelativeResize="0"/>
            <p:nvPr/>
          </p:nvPicPr>
          <p:blipFill rotWithShape="1">
            <a:blip r:embed="rId5">
              <a:alphaModFix/>
            </a:blip>
            <a:srcRect b="0" l="0" r="0" t="0"/>
            <a:stretch/>
          </p:blipFill>
          <p:spPr>
            <a:xfrm>
              <a:off x="771997" y="1814826"/>
              <a:ext cx="962988" cy="1043237"/>
            </a:xfrm>
            <a:prstGeom prst="rect">
              <a:avLst/>
            </a:prstGeom>
            <a:noFill/>
            <a:ln>
              <a:noFill/>
            </a:ln>
          </p:spPr>
        </p:pic>
        <p:sp>
          <p:nvSpPr>
            <p:cNvPr id="4751" name="Google Shape;4751;p167"/>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2" name="Google Shape;4752;p167"/>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753" name="Google Shape;4753;p167"/>
            <p:cNvPicPr preferRelativeResize="0"/>
            <p:nvPr/>
          </p:nvPicPr>
          <p:blipFill rotWithShape="1">
            <a:blip r:embed="rId6">
              <a:alphaModFix/>
            </a:blip>
            <a:srcRect b="0" l="0" r="0" t="0"/>
            <a:stretch/>
          </p:blipFill>
          <p:spPr>
            <a:xfrm>
              <a:off x="3913631" y="6141719"/>
              <a:ext cx="1822704" cy="350520"/>
            </a:xfrm>
            <a:prstGeom prst="rect">
              <a:avLst/>
            </a:prstGeom>
            <a:noFill/>
            <a:ln>
              <a:noFill/>
            </a:ln>
          </p:spPr>
        </p:pic>
        <p:pic>
          <p:nvPicPr>
            <p:cNvPr id="4754" name="Google Shape;4754;p167"/>
            <p:cNvPicPr preferRelativeResize="0"/>
            <p:nvPr/>
          </p:nvPicPr>
          <p:blipFill rotWithShape="1">
            <a:blip r:embed="rId7">
              <a:alphaModFix/>
            </a:blip>
            <a:srcRect b="0" l="0" r="0" t="0"/>
            <a:stretch/>
          </p:blipFill>
          <p:spPr>
            <a:xfrm>
              <a:off x="1755647" y="1783080"/>
              <a:ext cx="658368" cy="530351"/>
            </a:xfrm>
            <a:prstGeom prst="rect">
              <a:avLst/>
            </a:prstGeom>
            <a:noFill/>
            <a:ln>
              <a:noFill/>
            </a:ln>
          </p:spPr>
        </p:pic>
      </p:grpSp>
      <p:sp>
        <p:nvSpPr>
          <p:cNvPr id="4755" name="Google Shape;4755;p167"/>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Victor Ignatius Zabel </a:t>
            </a:r>
            <a:r>
              <a:rPr i="1" lang="en-US" sz="1400">
                <a:solidFill>
                  <a:srgbClr val="404040"/>
                </a:solidFill>
                <a:latin typeface="Calibri"/>
                <a:ea typeface="Calibri"/>
                <a:cs typeface="Calibri"/>
                <a:sym typeface="Calibri"/>
              </a:rPr>
              <a:t>(BI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Customer demographics</a:t>
            </a:r>
            <a:endParaRPr sz="1400">
              <a:solidFill>
                <a:schemeClr val="dk1"/>
              </a:solidFill>
              <a:latin typeface="Calibri"/>
              <a:ea typeface="Calibri"/>
              <a:cs typeface="Calibri"/>
              <a:sym typeface="Calibri"/>
            </a:endParaRPr>
          </a:p>
        </p:txBody>
      </p:sp>
      <p:sp>
        <p:nvSpPr>
          <p:cNvPr id="4756" name="Google Shape;4756;p167"/>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Good morning!</a:t>
            </a:r>
            <a:endParaRPr sz="1400">
              <a:solidFill>
                <a:schemeClr val="dk1"/>
              </a:solidFill>
              <a:latin typeface="Calibri"/>
              <a:ea typeface="Calibri"/>
              <a:cs typeface="Calibri"/>
              <a:sym typeface="Calibri"/>
            </a:endParaRPr>
          </a:p>
          <a:p>
            <a:pPr indent="0" lvl="0" marL="182245" marR="967105" rtl="0" algn="l">
              <a:lnSpc>
                <a:spcPct val="101400"/>
              </a:lnSpc>
              <a:spcBef>
                <a:spcPts val="575"/>
              </a:spcBef>
              <a:spcAft>
                <a:spcPts val="0"/>
              </a:spcAft>
              <a:buNone/>
            </a:pPr>
            <a:r>
              <a:rPr lang="en-US" sz="1400">
                <a:solidFill>
                  <a:srgbClr val="404040"/>
                </a:solidFill>
                <a:latin typeface="Calibri"/>
                <a:ea typeface="Calibri"/>
                <a:cs typeface="Calibri"/>
                <a:sym typeface="Calibri"/>
              </a:rPr>
              <a:t>Just got a note from Ethan to see if we can build some  demographic info into the customer report.</a:t>
            </a:r>
            <a:endParaRPr sz="1400">
              <a:solidFill>
                <a:schemeClr val="dk1"/>
              </a:solidFill>
              <a:latin typeface="Calibri"/>
              <a:ea typeface="Calibri"/>
              <a:cs typeface="Calibri"/>
              <a:sym typeface="Calibri"/>
            </a:endParaRPr>
          </a:p>
          <a:p>
            <a:pPr indent="0" lvl="0" marL="182245" marR="196850" rtl="0" algn="l">
              <a:lnSpc>
                <a:spcPct val="99000"/>
              </a:lnSpc>
              <a:spcBef>
                <a:spcPts val="640"/>
              </a:spcBef>
              <a:spcAft>
                <a:spcPts val="0"/>
              </a:spcAft>
              <a:buNone/>
            </a:pPr>
            <a:r>
              <a:rPr lang="en-US" sz="1400">
                <a:solidFill>
                  <a:srgbClr val="404040"/>
                </a:solidFill>
                <a:latin typeface="Calibri"/>
                <a:ea typeface="Calibri"/>
                <a:cs typeface="Calibri"/>
                <a:sym typeface="Calibri"/>
              </a:rPr>
              <a:t>Let’s add a couple donut charts to show the composition of  customers by income level and occupation. We’ll want to limit to  just a few segments (maybe 3?) and do some formatting to  match the rest of the dashboard.</a:t>
            </a:r>
            <a:endParaRPr sz="1400">
              <a:solidFill>
                <a:schemeClr val="dk1"/>
              </a:solidFill>
              <a:latin typeface="Calibri"/>
              <a:ea typeface="Calibri"/>
              <a:cs typeface="Calibri"/>
              <a:sym typeface="Calibri"/>
            </a:endParaRPr>
          </a:p>
          <a:p>
            <a:pPr indent="0" lvl="0" marL="182245" marR="0" rtl="0" algn="l">
              <a:lnSpc>
                <a:spcPct val="100000"/>
              </a:lnSpc>
              <a:spcBef>
                <a:spcPts val="625"/>
              </a:spcBef>
              <a:spcAft>
                <a:spcPts val="0"/>
              </a:spcAft>
              <a:buNone/>
            </a:pPr>
            <a:r>
              <a:rPr lang="en-US" sz="1400">
                <a:solidFill>
                  <a:srgbClr val="404040"/>
                </a:solidFill>
                <a:latin typeface="Calibri"/>
                <a:ea typeface="Calibri"/>
                <a:cs typeface="Calibri"/>
                <a:sym typeface="Calibri"/>
              </a:rPr>
              <a:t>Thanks, you rock!</a:t>
            </a:r>
            <a:endParaRPr sz="1400">
              <a:solidFill>
                <a:schemeClr val="dk1"/>
              </a:solidFill>
              <a:latin typeface="Calibri"/>
              <a:ea typeface="Calibri"/>
              <a:cs typeface="Calibri"/>
              <a:sym typeface="Calibri"/>
            </a:endParaRPr>
          </a:p>
          <a:p>
            <a:pPr indent="0" lvl="0" marL="182245" marR="0" rtl="0" algn="l">
              <a:lnSpc>
                <a:spcPct val="100000"/>
              </a:lnSpc>
              <a:spcBef>
                <a:spcPts val="625"/>
              </a:spcBef>
              <a:spcAft>
                <a:spcPts val="0"/>
              </a:spcAft>
              <a:buNone/>
            </a:pPr>
            <a:r>
              <a:rPr lang="en-US" sz="1400">
                <a:solidFill>
                  <a:srgbClr val="404040"/>
                </a:solidFill>
                <a:latin typeface="Calibri"/>
                <a:ea typeface="Calibri"/>
                <a:cs typeface="Calibri"/>
                <a:sym typeface="Calibri"/>
              </a:rPr>
              <a:t>-Vic</a:t>
            </a:r>
            <a:endParaRPr sz="1400">
              <a:solidFill>
                <a:schemeClr val="dk1"/>
              </a:solidFill>
              <a:latin typeface="Calibri"/>
              <a:ea typeface="Calibri"/>
              <a:cs typeface="Calibri"/>
              <a:sym typeface="Calibri"/>
            </a:endParaRPr>
          </a:p>
        </p:txBody>
      </p:sp>
      <p:grpSp>
        <p:nvGrpSpPr>
          <p:cNvPr id="4757" name="Google Shape;4757;p167"/>
          <p:cNvGrpSpPr/>
          <p:nvPr/>
        </p:nvGrpSpPr>
        <p:grpSpPr>
          <a:xfrm>
            <a:off x="11458577" y="168692"/>
            <a:ext cx="548640" cy="548640"/>
            <a:chOff x="11458577" y="168692"/>
            <a:chExt cx="548640" cy="548640"/>
          </a:xfrm>
        </p:grpSpPr>
        <p:sp>
          <p:nvSpPr>
            <p:cNvPr id="4758" name="Google Shape;4758;p167"/>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759" name="Google Shape;4759;p167"/>
            <p:cNvPicPr preferRelativeResize="0"/>
            <p:nvPr/>
          </p:nvPicPr>
          <p:blipFill rotWithShape="1">
            <a:blip r:embed="rId8">
              <a:alphaModFix/>
            </a:blip>
            <a:srcRect b="0" l="0" r="0" t="0"/>
            <a:stretch/>
          </p:blipFill>
          <p:spPr>
            <a:xfrm>
              <a:off x="11579351" y="289560"/>
              <a:ext cx="307848" cy="307847"/>
            </a:xfrm>
            <a:prstGeom prst="rect">
              <a:avLst/>
            </a:prstGeom>
            <a:noFill/>
            <a:ln>
              <a:noFill/>
            </a:ln>
          </p:spPr>
        </p:pic>
      </p:grpSp>
      <p:grpSp>
        <p:nvGrpSpPr>
          <p:cNvPr id="4760" name="Google Shape;4760;p167"/>
          <p:cNvGrpSpPr/>
          <p:nvPr/>
        </p:nvGrpSpPr>
        <p:grpSpPr>
          <a:xfrm>
            <a:off x="7604759" y="1959863"/>
            <a:ext cx="2807207" cy="4261104"/>
            <a:chOff x="7604759" y="1959863"/>
            <a:chExt cx="2807207" cy="4261104"/>
          </a:xfrm>
        </p:grpSpPr>
        <p:pic>
          <p:nvPicPr>
            <p:cNvPr id="4761" name="Google Shape;4761;p167"/>
            <p:cNvPicPr preferRelativeResize="0"/>
            <p:nvPr/>
          </p:nvPicPr>
          <p:blipFill rotWithShape="1">
            <a:blip r:embed="rId9">
              <a:alphaModFix/>
            </a:blip>
            <a:srcRect b="0" l="0" r="0" t="0"/>
            <a:stretch/>
          </p:blipFill>
          <p:spPr>
            <a:xfrm>
              <a:off x="7604759" y="1959863"/>
              <a:ext cx="2807207" cy="4261104"/>
            </a:xfrm>
            <a:prstGeom prst="rect">
              <a:avLst/>
            </a:prstGeom>
            <a:noFill/>
            <a:ln>
              <a:noFill/>
            </a:ln>
          </p:spPr>
        </p:pic>
        <p:pic>
          <p:nvPicPr>
            <p:cNvPr id="4762" name="Google Shape;4762;p167"/>
            <p:cNvPicPr preferRelativeResize="0"/>
            <p:nvPr/>
          </p:nvPicPr>
          <p:blipFill rotWithShape="1">
            <a:blip r:embed="rId10">
              <a:alphaModFix/>
            </a:blip>
            <a:srcRect b="0" l="0" r="0" t="0"/>
            <a:stretch/>
          </p:blipFill>
          <p:spPr>
            <a:xfrm>
              <a:off x="7630771" y="1984171"/>
              <a:ext cx="2702603" cy="4157850"/>
            </a:xfrm>
            <a:prstGeom prst="rect">
              <a:avLst/>
            </a:prstGeom>
            <a:noFill/>
            <a:ln>
              <a:noFill/>
            </a:ln>
          </p:spPr>
        </p:pic>
      </p:gr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6" name="Shape 4766"/>
        <p:cNvGrpSpPr/>
        <p:nvPr/>
      </p:nvGrpSpPr>
      <p:grpSpPr>
        <a:xfrm>
          <a:off x="0" y="0"/>
          <a:ext cx="0" cy="0"/>
          <a:chOff x="0" y="0"/>
          <a:chExt cx="0" cy="0"/>
        </a:xfrm>
      </p:grpSpPr>
      <p:grpSp>
        <p:nvGrpSpPr>
          <p:cNvPr id="4767" name="Google Shape;4767;p168"/>
          <p:cNvGrpSpPr/>
          <p:nvPr/>
        </p:nvGrpSpPr>
        <p:grpSpPr>
          <a:xfrm>
            <a:off x="588263" y="1316736"/>
            <a:ext cx="5248656" cy="2322576"/>
            <a:chOff x="588263" y="1316736"/>
            <a:chExt cx="5248656" cy="2322576"/>
          </a:xfrm>
        </p:grpSpPr>
        <p:pic>
          <p:nvPicPr>
            <p:cNvPr id="4768" name="Google Shape;4768;p168"/>
            <p:cNvPicPr preferRelativeResize="0"/>
            <p:nvPr/>
          </p:nvPicPr>
          <p:blipFill rotWithShape="1">
            <a:blip r:embed="rId3">
              <a:alphaModFix/>
            </a:blip>
            <a:srcRect b="0" l="0" r="0" t="0"/>
            <a:stretch/>
          </p:blipFill>
          <p:spPr>
            <a:xfrm>
              <a:off x="588263" y="1316736"/>
              <a:ext cx="5248656" cy="2322576"/>
            </a:xfrm>
            <a:prstGeom prst="rect">
              <a:avLst/>
            </a:prstGeom>
            <a:noFill/>
            <a:ln>
              <a:noFill/>
            </a:ln>
          </p:spPr>
        </p:pic>
        <p:pic>
          <p:nvPicPr>
            <p:cNvPr id="4769" name="Google Shape;4769;p168"/>
            <p:cNvPicPr preferRelativeResize="0"/>
            <p:nvPr/>
          </p:nvPicPr>
          <p:blipFill rotWithShape="1">
            <a:blip r:embed="rId4">
              <a:alphaModFix/>
            </a:blip>
            <a:srcRect b="0" l="0" r="0" t="0"/>
            <a:stretch/>
          </p:blipFill>
          <p:spPr>
            <a:xfrm>
              <a:off x="614389" y="1340825"/>
              <a:ext cx="5143573" cy="2218796"/>
            </a:xfrm>
            <a:prstGeom prst="rect">
              <a:avLst/>
            </a:prstGeom>
            <a:noFill/>
            <a:ln>
              <a:noFill/>
            </a:ln>
          </p:spPr>
        </p:pic>
        <p:pic>
          <p:nvPicPr>
            <p:cNvPr id="4770" name="Google Shape;4770;p168"/>
            <p:cNvPicPr preferRelativeResize="0"/>
            <p:nvPr/>
          </p:nvPicPr>
          <p:blipFill rotWithShape="1">
            <a:blip r:embed="rId5">
              <a:alphaModFix/>
            </a:blip>
            <a:srcRect b="0" l="0" r="0" t="0"/>
            <a:stretch/>
          </p:blipFill>
          <p:spPr>
            <a:xfrm>
              <a:off x="2496312" y="1697736"/>
              <a:ext cx="1085088" cy="1697736"/>
            </a:xfrm>
            <a:prstGeom prst="rect">
              <a:avLst/>
            </a:prstGeom>
            <a:noFill/>
            <a:ln>
              <a:noFill/>
            </a:ln>
          </p:spPr>
        </p:pic>
        <p:pic>
          <p:nvPicPr>
            <p:cNvPr id="4771" name="Google Shape;4771;p168"/>
            <p:cNvPicPr preferRelativeResize="0"/>
            <p:nvPr/>
          </p:nvPicPr>
          <p:blipFill rotWithShape="1">
            <a:blip r:embed="rId6">
              <a:alphaModFix/>
            </a:blip>
            <a:srcRect b="0" l="0" r="0" t="0"/>
            <a:stretch/>
          </p:blipFill>
          <p:spPr>
            <a:xfrm>
              <a:off x="3611880" y="1642872"/>
              <a:ext cx="1085088" cy="1755648"/>
            </a:xfrm>
            <a:prstGeom prst="rect">
              <a:avLst/>
            </a:prstGeom>
            <a:noFill/>
            <a:ln>
              <a:noFill/>
            </a:ln>
          </p:spPr>
        </p:pic>
        <p:pic>
          <p:nvPicPr>
            <p:cNvPr id="4772" name="Google Shape;4772;p168"/>
            <p:cNvPicPr preferRelativeResize="0"/>
            <p:nvPr/>
          </p:nvPicPr>
          <p:blipFill rotWithShape="1">
            <a:blip r:embed="rId7">
              <a:alphaModFix/>
            </a:blip>
            <a:srcRect b="0" l="0" r="0" t="0"/>
            <a:stretch/>
          </p:blipFill>
          <p:spPr>
            <a:xfrm>
              <a:off x="4742687" y="1667256"/>
              <a:ext cx="804672" cy="1734312"/>
            </a:xfrm>
            <a:prstGeom prst="rect">
              <a:avLst/>
            </a:prstGeom>
            <a:noFill/>
            <a:ln>
              <a:noFill/>
            </a:ln>
          </p:spPr>
        </p:pic>
      </p:grpSp>
      <p:sp>
        <p:nvSpPr>
          <p:cNvPr id="4773" name="Google Shape;4773;p168"/>
          <p:cNvSpPr txBox="1"/>
          <p:nvPr>
            <p:ph type="title"/>
          </p:nvPr>
        </p:nvSpPr>
        <p:spPr>
          <a:xfrm>
            <a:off x="3742498" y="242315"/>
            <a:ext cx="470662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CONDITIONAL FORMATTING</a:t>
            </a:r>
            <a:endParaRPr/>
          </a:p>
        </p:txBody>
      </p:sp>
      <p:pic>
        <p:nvPicPr>
          <p:cNvPr id="4774" name="Google Shape;4774;p168"/>
          <p:cNvPicPr preferRelativeResize="0"/>
          <p:nvPr/>
        </p:nvPicPr>
        <p:blipFill rotWithShape="1">
          <a:blip r:embed="rId8">
            <a:alphaModFix/>
          </a:blip>
          <a:srcRect b="0" l="0" r="0" t="0"/>
          <a:stretch/>
        </p:blipFill>
        <p:spPr>
          <a:xfrm>
            <a:off x="0" y="806332"/>
            <a:ext cx="12192000" cy="45720"/>
          </a:xfrm>
          <a:prstGeom prst="rect">
            <a:avLst/>
          </a:prstGeom>
          <a:noFill/>
          <a:ln>
            <a:noFill/>
          </a:ln>
        </p:spPr>
      </p:pic>
      <p:grpSp>
        <p:nvGrpSpPr>
          <p:cNvPr id="4775" name="Google Shape;4775;p168"/>
          <p:cNvGrpSpPr/>
          <p:nvPr/>
        </p:nvGrpSpPr>
        <p:grpSpPr>
          <a:xfrm>
            <a:off x="11458577" y="168692"/>
            <a:ext cx="548640" cy="548640"/>
            <a:chOff x="11458577" y="168692"/>
            <a:chExt cx="548640" cy="548640"/>
          </a:xfrm>
        </p:grpSpPr>
        <p:sp>
          <p:nvSpPr>
            <p:cNvPr id="4776" name="Google Shape;4776;p168"/>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777" name="Google Shape;4777;p168"/>
            <p:cNvPicPr preferRelativeResize="0"/>
            <p:nvPr/>
          </p:nvPicPr>
          <p:blipFill rotWithShape="1">
            <a:blip r:embed="rId9">
              <a:alphaModFix/>
            </a:blip>
            <a:srcRect b="0" l="0" r="0" t="0"/>
            <a:stretch/>
          </p:blipFill>
          <p:spPr>
            <a:xfrm>
              <a:off x="11579351" y="289560"/>
              <a:ext cx="307848" cy="307847"/>
            </a:xfrm>
            <a:prstGeom prst="rect">
              <a:avLst/>
            </a:prstGeom>
            <a:noFill/>
            <a:ln>
              <a:noFill/>
            </a:ln>
          </p:spPr>
        </p:pic>
      </p:grpSp>
      <p:grpSp>
        <p:nvGrpSpPr>
          <p:cNvPr id="4778" name="Google Shape;4778;p168"/>
          <p:cNvGrpSpPr/>
          <p:nvPr/>
        </p:nvGrpSpPr>
        <p:grpSpPr>
          <a:xfrm>
            <a:off x="6172200" y="1316735"/>
            <a:ext cx="1691640" cy="5032248"/>
            <a:chOff x="6172200" y="1316735"/>
            <a:chExt cx="1691640" cy="5032248"/>
          </a:xfrm>
        </p:grpSpPr>
        <p:pic>
          <p:nvPicPr>
            <p:cNvPr id="4779" name="Google Shape;4779;p168"/>
            <p:cNvPicPr preferRelativeResize="0"/>
            <p:nvPr/>
          </p:nvPicPr>
          <p:blipFill rotWithShape="1">
            <a:blip r:embed="rId10">
              <a:alphaModFix/>
            </a:blip>
            <a:srcRect b="0" l="0" r="0" t="0"/>
            <a:stretch/>
          </p:blipFill>
          <p:spPr>
            <a:xfrm>
              <a:off x="6172200" y="1316735"/>
              <a:ext cx="1691640" cy="5032248"/>
            </a:xfrm>
            <a:prstGeom prst="rect">
              <a:avLst/>
            </a:prstGeom>
            <a:noFill/>
            <a:ln>
              <a:noFill/>
            </a:ln>
          </p:spPr>
        </p:pic>
        <p:pic>
          <p:nvPicPr>
            <p:cNvPr id="4780" name="Google Shape;4780;p168"/>
            <p:cNvPicPr preferRelativeResize="0"/>
            <p:nvPr/>
          </p:nvPicPr>
          <p:blipFill rotWithShape="1">
            <a:blip r:embed="rId11">
              <a:alphaModFix/>
            </a:blip>
            <a:srcRect b="0" l="0" r="0" t="0"/>
            <a:stretch/>
          </p:blipFill>
          <p:spPr>
            <a:xfrm>
              <a:off x="6196326" y="1340825"/>
              <a:ext cx="1589053" cy="4929595"/>
            </a:xfrm>
            <a:prstGeom prst="rect">
              <a:avLst/>
            </a:prstGeom>
            <a:noFill/>
            <a:ln>
              <a:noFill/>
            </a:ln>
          </p:spPr>
        </p:pic>
        <p:pic>
          <p:nvPicPr>
            <p:cNvPr id="4781" name="Google Shape;4781;p168"/>
            <p:cNvPicPr preferRelativeResize="0"/>
            <p:nvPr/>
          </p:nvPicPr>
          <p:blipFill rotWithShape="1">
            <a:blip r:embed="rId12">
              <a:alphaModFix/>
            </a:blip>
            <a:srcRect b="0" l="0" r="0" t="0"/>
            <a:stretch/>
          </p:blipFill>
          <p:spPr>
            <a:xfrm>
              <a:off x="6306312" y="3410711"/>
              <a:ext cx="1432560" cy="332231"/>
            </a:xfrm>
            <a:prstGeom prst="rect">
              <a:avLst/>
            </a:prstGeom>
            <a:noFill/>
            <a:ln>
              <a:noFill/>
            </a:ln>
          </p:spPr>
        </p:pic>
        <p:sp>
          <p:nvSpPr>
            <p:cNvPr id="4782" name="Google Shape;4782;p168"/>
            <p:cNvSpPr/>
            <p:nvPr/>
          </p:nvSpPr>
          <p:spPr>
            <a:xfrm>
              <a:off x="6344241" y="3449688"/>
              <a:ext cx="1303020" cy="202565"/>
            </a:xfrm>
            <a:custGeom>
              <a:rect b="b" l="l" r="r" t="t"/>
              <a:pathLst>
                <a:path extrusionOk="0" h="202564" w="1303020">
                  <a:moveTo>
                    <a:pt x="1302973" y="0"/>
                  </a:moveTo>
                  <a:lnTo>
                    <a:pt x="0" y="0"/>
                  </a:lnTo>
                  <a:lnTo>
                    <a:pt x="0" y="202475"/>
                  </a:lnTo>
                  <a:lnTo>
                    <a:pt x="1302973" y="202475"/>
                  </a:lnTo>
                  <a:lnTo>
                    <a:pt x="1302973"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783" name="Google Shape;4783;p168"/>
            <p:cNvPicPr preferRelativeResize="0"/>
            <p:nvPr/>
          </p:nvPicPr>
          <p:blipFill rotWithShape="1">
            <a:blip r:embed="rId13">
              <a:alphaModFix/>
            </a:blip>
            <a:srcRect b="0" l="0" r="0" t="0"/>
            <a:stretch/>
          </p:blipFill>
          <p:spPr>
            <a:xfrm>
              <a:off x="7248144" y="4703064"/>
              <a:ext cx="569976" cy="387095"/>
            </a:xfrm>
            <a:prstGeom prst="rect">
              <a:avLst/>
            </a:prstGeom>
            <a:noFill/>
            <a:ln>
              <a:noFill/>
            </a:ln>
          </p:spPr>
        </p:pic>
        <p:sp>
          <p:nvSpPr>
            <p:cNvPr id="4784" name="Google Shape;4784;p168"/>
            <p:cNvSpPr/>
            <p:nvPr/>
          </p:nvSpPr>
          <p:spPr>
            <a:xfrm>
              <a:off x="7287658" y="4741461"/>
              <a:ext cx="438150" cy="258445"/>
            </a:xfrm>
            <a:custGeom>
              <a:rect b="b" l="l" r="r" t="t"/>
              <a:pathLst>
                <a:path extrusionOk="0" h="258445" w="438150">
                  <a:moveTo>
                    <a:pt x="437605" y="0"/>
                  </a:moveTo>
                  <a:lnTo>
                    <a:pt x="0" y="0"/>
                  </a:lnTo>
                  <a:lnTo>
                    <a:pt x="0" y="258023"/>
                  </a:lnTo>
                  <a:lnTo>
                    <a:pt x="437605" y="258023"/>
                  </a:lnTo>
                  <a:lnTo>
                    <a:pt x="437605"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785" name="Google Shape;4785;p168"/>
          <p:cNvGrpSpPr/>
          <p:nvPr/>
        </p:nvGrpSpPr>
        <p:grpSpPr>
          <a:xfrm>
            <a:off x="8077200" y="1316735"/>
            <a:ext cx="1694688" cy="5032248"/>
            <a:chOff x="8077200" y="1316735"/>
            <a:chExt cx="1694688" cy="5032248"/>
          </a:xfrm>
        </p:grpSpPr>
        <p:pic>
          <p:nvPicPr>
            <p:cNvPr id="4786" name="Google Shape;4786;p168"/>
            <p:cNvPicPr preferRelativeResize="0"/>
            <p:nvPr/>
          </p:nvPicPr>
          <p:blipFill rotWithShape="1">
            <a:blip r:embed="rId14">
              <a:alphaModFix/>
            </a:blip>
            <a:srcRect b="0" l="0" r="0" t="0"/>
            <a:stretch/>
          </p:blipFill>
          <p:spPr>
            <a:xfrm>
              <a:off x="8077200" y="1316735"/>
              <a:ext cx="1694688" cy="5032248"/>
            </a:xfrm>
            <a:prstGeom prst="rect">
              <a:avLst/>
            </a:prstGeom>
            <a:noFill/>
            <a:ln>
              <a:noFill/>
            </a:ln>
          </p:spPr>
        </p:pic>
        <p:pic>
          <p:nvPicPr>
            <p:cNvPr id="4787" name="Google Shape;4787;p168"/>
            <p:cNvPicPr preferRelativeResize="0"/>
            <p:nvPr/>
          </p:nvPicPr>
          <p:blipFill rotWithShape="1">
            <a:blip r:embed="rId15">
              <a:alphaModFix/>
            </a:blip>
            <a:srcRect b="0" l="0" r="0" t="0"/>
            <a:stretch/>
          </p:blipFill>
          <p:spPr>
            <a:xfrm>
              <a:off x="8102754" y="1340824"/>
              <a:ext cx="1589053" cy="4929595"/>
            </a:xfrm>
            <a:prstGeom prst="rect">
              <a:avLst/>
            </a:prstGeom>
            <a:noFill/>
            <a:ln>
              <a:noFill/>
            </a:ln>
          </p:spPr>
        </p:pic>
        <p:pic>
          <p:nvPicPr>
            <p:cNvPr id="4788" name="Google Shape;4788;p168"/>
            <p:cNvPicPr preferRelativeResize="0"/>
            <p:nvPr/>
          </p:nvPicPr>
          <p:blipFill rotWithShape="1">
            <a:blip r:embed="rId16">
              <a:alphaModFix/>
            </a:blip>
            <a:srcRect b="0" l="0" r="0" t="0"/>
            <a:stretch/>
          </p:blipFill>
          <p:spPr>
            <a:xfrm>
              <a:off x="8214360" y="3410711"/>
              <a:ext cx="1432559" cy="332231"/>
            </a:xfrm>
            <a:prstGeom prst="rect">
              <a:avLst/>
            </a:prstGeom>
            <a:noFill/>
            <a:ln>
              <a:noFill/>
            </a:ln>
          </p:spPr>
        </p:pic>
        <p:sp>
          <p:nvSpPr>
            <p:cNvPr id="4789" name="Google Shape;4789;p168"/>
            <p:cNvSpPr/>
            <p:nvPr/>
          </p:nvSpPr>
          <p:spPr>
            <a:xfrm>
              <a:off x="8252315" y="3448599"/>
              <a:ext cx="1303020" cy="202565"/>
            </a:xfrm>
            <a:custGeom>
              <a:rect b="b" l="l" r="r" t="t"/>
              <a:pathLst>
                <a:path extrusionOk="0" h="202564" w="1303020">
                  <a:moveTo>
                    <a:pt x="1302973" y="0"/>
                  </a:moveTo>
                  <a:lnTo>
                    <a:pt x="0" y="0"/>
                  </a:lnTo>
                  <a:lnTo>
                    <a:pt x="0" y="202475"/>
                  </a:lnTo>
                  <a:lnTo>
                    <a:pt x="1302973" y="202475"/>
                  </a:lnTo>
                  <a:lnTo>
                    <a:pt x="1302973"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790" name="Google Shape;4790;p168"/>
            <p:cNvPicPr preferRelativeResize="0"/>
            <p:nvPr/>
          </p:nvPicPr>
          <p:blipFill rotWithShape="1">
            <a:blip r:embed="rId17">
              <a:alphaModFix/>
            </a:blip>
            <a:srcRect b="0" l="0" r="0" t="0"/>
            <a:stretch/>
          </p:blipFill>
          <p:spPr>
            <a:xfrm>
              <a:off x="9156191" y="5160264"/>
              <a:ext cx="566927" cy="387096"/>
            </a:xfrm>
            <a:prstGeom prst="rect">
              <a:avLst/>
            </a:prstGeom>
            <a:noFill/>
            <a:ln>
              <a:noFill/>
            </a:ln>
          </p:spPr>
        </p:pic>
        <p:sp>
          <p:nvSpPr>
            <p:cNvPr id="4791" name="Google Shape;4791;p168"/>
            <p:cNvSpPr/>
            <p:nvPr/>
          </p:nvSpPr>
          <p:spPr>
            <a:xfrm>
              <a:off x="9194088" y="5197551"/>
              <a:ext cx="438150" cy="258445"/>
            </a:xfrm>
            <a:custGeom>
              <a:rect b="b" l="l" r="r" t="t"/>
              <a:pathLst>
                <a:path extrusionOk="0" h="258445" w="438150">
                  <a:moveTo>
                    <a:pt x="437605" y="0"/>
                  </a:moveTo>
                  <a:lnTo>
                    <a:pt x="0" y="0"/>
                  </a:lnTo>
                  <a:lnTo>
                    <a:pt x="0" y="258023"/>
                  </a:lnTo>
                  <a:lnTo>
                    <a:pt x="437605" y="258023"/>
                  </a:lnTo>
                  <a:lnTo>
                    <a:pt x="437605"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792" name="Google Shape;4792;p168"/>
          <p:cNvGrpSpPr/>
          <p:nvPr/>
        </p:nvGrpSpPr>
        <p:grpSpPr>
          <a:xfrm>
            <a:off x="9985247" y="1316735"/>
            <a:ext cx="1685544" cy="5004816"/>
            <a:chOff x="9985247" y="1316735"/>
            <a:chExt cx="1685544" cy="5004816"/>
          </a:xfrm>
        </p:grpSpPr>
        <p:pic>
          <p:nvPicPr>
            <p:cNvPr id="4793" name="Google Shape;4793;p168"/>
            <p:cNvPicPr preferRelativeResize="0"/>
            <p:nvPr/>
          </p:nvPicPr>
          <p:blipFill rotWithShape="1">
            <a:blip r:embed="rId18">
              <a:alphaModFix/>
            </a:blip>
            <a:srcRect b="0" l="0" r="0" t="0"/>
            <a:stretch/>
          </p:blipFill>
          <p:spPr>
            <a:xfrm>
              <a:off x="9985247" y="1316735"/>
              <a:ext cx="1685544" cy="5004816"/>
            </a:xfrm>
            <a:prstGeom prst="rect">
              <a:avLst/>
            </a:prstGeom>
            <a:noFill/>
            <a:ln>
              <a:noFill/>
            </a:ln>
          </p:spPr>
        </p:pic>
        <p:pic>
          <p:nvPicPr>
            <p:cNvPr id="4794" name="Google Shape;4794;p168"/>
            <p:cNvPicPr preferRelativeResize="0"/>
            <p:nvPr/>
          </p:nvPicPr>
          <p:blipFill rotWithShape="1">
            <a:blip r:embed="rId19">
              <a:alphaModFix/>
            </a:blip>
            <a:srcRect b="0" l="0" r="0" t="0"/>
            <a:stretch/>
          </p:blipFill>
          <p:spPr>
            <a:xfrm>
              <a:off x="10009183" y="1340825"/>
              <a:ext cx="1581990" cy="4901345"/>
            </a:xfrm>
            <a:prstGeom prst="rect">
              <a:avLst/>
            </a:prstGeom>
            <a:noFill/>
            <a:ln>
              <a:noFill/>
            </a:ln>
          </p:spPr>
        </p:pic>
        <p:pic>
          <p:nvPicPr>
            <p:cNvPr id="4795" name="Google Shape;4795;p168"/>
            <p:cNvPicPr preferRelativeResize="0"/>
            <p:nvPr/>
          </p:nvPicPr>
          <p:blipFill rotWithShape="1">
            <a:blip r:embed="rId20">
              <a:alphaModFix/>
            </a:blip>
            <a:srcRect b="0" l="0" r="0" t="0"/>
            <a:stretch/>
          </p:blipFill>
          <p:spPr>
            <a:xfrm>
              <a:off x="10101071" y="3410711"/>
              <a:ext cx="1435607" cy="332231"/>
            </a:xfrm>
            <a:prstGeom prst="rect">
              <a:avLst/>
            </a:prstGeom>
            <a:noFill/>
            <a:ln>
              <a:noFill/>
            </a:ln>
          </p:spPr>
        </p:pic>
        <p:sp>
          <p:nvSpPr>
            <p:cNvPr id="4796" name="Google Shape;4796;p168"/>
            <p:cNvSpPr/>
            <p:nvPr/>
          </p:nvSpPr>
          <p:spPr>
            <a:xfrm>
              <a:off x="10140647" y="3448598"/>
              <a:ext cx="1303020" cy="202565"/>
            </a:xfrm>
            <a:custGeom>
              <a:rect b="b" l="l" r="r" t="t"/>
              <a:pathLst>
                <a:path extrusionOk="0" h="202564" w="1303020">
                  <a:moveTo>
                    <a:pt x="1302973" y="0"/>
                  </a:moveTo>
                  <a:lnTo>
                    <a:pt x="0" y="0"/>
                  </a:lnTo>
                  <a:lnTo>
                    <a:pt x="0" y="202475"/>
                  </a:lnTo>
                  <a:lnTo>
                    <a:pt x="1302973" y="202475"/>
                  </a:lnTo>
                  <a:lnTo>
                    <a:pt x="1302973"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797" name="Google Shape;4797;p168"/>
            <p:cNvPicPr preferRelativeResize="0"/>
            <p:nvPr/>
          </p:nvPicPr>
          <p:blipFill rotWithShape="1">
            <a:blip r:embed="rId21">
              <a:alphaModFix/>
            </a:blip>
            <a:srcRect b="0" l="0" r="0" t="0"/>
            <a:stretch/>
          </p:blipFill>
          <p:spPr>
            <a:xfrm>
              <a:off x="11045951" y="3767327"/>
              <a:ext cx="566927" cy="387095"/>
            </a:xfrm>
            <a:prstGeom prst="rect">
              <a:avLst/>
            </a:prstGeom>
            <a:noFill/>
            <a:ln>
              <a:noFill/>
            </a:ln>
          </p:spPr>
        </p:pic>
        <p:sp>
          <p:nvSpPr>
            <p:cNvPr id="4798" name="Google Shape;4798;p168"/>
            <p:cNvSpPr/>
            <p:nvPr/>
          </p:nvSpPr>
          <p:spPr>
            <a:xfrm>
              <a:off x="11082746" y="3805621"/>
              <a:ext cx="438150" cy="258445"/>
            </a:xfrm>
            <a:custGeom>
              <a:rect b="b" l="l" r="r" t="t"/>
              <a:pathLst>
                <a:path extrusionOk="0" h="258445" w="438150">
                  <a:moveTo>
                    <a:pt x="437605" y="0"/>
                  </a:moveTo>
                  <a:lnTo>
                    <a:pt x="0" y="0"/>
                  </a:lnTo>
                  <a:lnTo>
                    <a:pt x="0" y="258023"/>
                  </a:lnTo>
                  <a:lnTo>
                    <a:pt x="437605" y="258023"/>
                  </a:lnTo>
                  <a:lnTo>
                    <a:pt x="437605"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799" name="Google Shape;4799;p168"/>
          <p:cNvSpPr/>
          <p:nvPr/>
        </p:nvSpPr>
        <p:spPr>
          <a:xfrm>
            <a:off x="569454" y="3731674"/>
            <a:ext cx="5289550" cy="168910"/>
          </a:xfrm>
          <a:custGeom>
            <a:rect b="b" l="l" r="r" t="t"/>
            <a:pathLst>
              <a:path extrusionOk="0" h="168910" w="5289550">
                <a:moveTo>
                  <a:pt x="0" y="0"/>
                </a:moveTo>
                <a:lnTo>
                  <a:pt x="9388" y="32827"/>
                </a:lnTo>
                <a:lnTo>
                  <a:pt x="34992" y="59635"/>
                </a:lnTo>
                <a:lnTo>
                  <a:pt x="72967" y="77709"/>
                </a:lnTo>
                <a:lnTo>
                  <a:pt x="119470" y="84336"/>
                </a:lnTo>
                <a:lnTo>
                  <a:pt x="1205215" y="84336"/>
                </a:lnTo>
                <a:lnTo>
                  <a:pt x="1251717" y="90964"/>
                </a:lnTo>
                <a:lnTo>
                  <a:pt x="1289692" y="109038"/>
                </a:lnTo>
                <a:lnTo>
                  <a:pt x="1315296" y="135846"/>
                </a:lnTo>
                <a:lnTo>
                  <a:pt x="1324685" y="168673"/>
                </a:lnTo>
                <a:lnTo>
                  <a:pt x="1334073" y="135846"/>
                </a:lnTo>
                <a:lnTo>
                  <a:pt x="1359677" y="109038"/>
                </a:lnTo>
                <a:lnTo>
                  <a:pt x="1397652" y="90964"/>
                </a:lnTo>
                <a:lnTo>
                  <a:pt x="1444156" y="84336"/>
                </a:lnTo>
                <a:lnTo>
                  <a:pt x="5169760" y="84336"/>
                </a:lnTo>
                <a:lnTo>
                  <a:pt x="5216263" y="77709"/>
                </a:lnTo>
                <a:lnTo>
                  <a:pt x="5254238" y="59635"/>
                </a:lnTo>
                <a:lnTo>
                  <a:pt x="5279842" y="32827"/>
                </a:lnTo>
                <a:lnTo>
                  <a:pt x="5289231"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0" name="Google Shape;4800;p168"/>
          <p:cNvSpPr txBox="1"/>
          <p:nvPr/>
        </p:nvSpPr>
        <p:spPr>
          <a:xfrm>
            <a:off x="600486" y="4126483"/>
            <a:ext cx="5034280" cy="1855470"/>
          </a:xfrm>
          <a:prstGeom prst="rect">
            <a:avLst/>
          </a:prstGeom>
          <a:noFill/>
          <a:ln>
            <a:noFill/>
          </a:ln>
        </p:spPr>
        <p:txBody>
          <a:bodyPr anchorCtr="0" anchor="t" bIns="0" lIns="0" spcFirstLastPara="1" rIns="0" wrap="square" tIns="28575">
            <a:spAutoFit/>
          </a:bodyPr>
          <a:lstStyle/>
          <a:p>
            <a:pPr indent="0" lvl="0" marL="12700" marR="410209" rtl="0" algn="l">
              <a:lnSpc>
                <a:spcPct val="116111"/>
              </a:lnSpc>
              <a:spcBef>
                <a:spcPts val="0"/>
              </a:spcBef>
              <a:spcAft>
                <a:spcPts val="0"/>
              </a:spcAft>
              <a:buNone/>
            </a:pPr>
            <a:r>
              <a:rPr b="1" lang="en-US" sz="1800">
                <a:solidFill>
                  <a:srgbClr val="262626"/>
                </a:solidFill>
                <a:latin typeface="Calibri"/>
                <a:ea typeface="Calibri"/>
                <a:cs typeface="Calibri"/>
                <a:sym typeface="Calibri"/>
              </a:rPr>
              <a:t>Conditional formatting </a:t>
            </a:r>
            <a:r>
              <a:rPr lang="en-US" sz="1800">
                <a:solidFill>
                  <a:srgbClr val="262626"/>
                </a:solidFill>
                <a:latin typeface="Calibri"/>
                <a:ea typeface="Calibri"/>
                <a:cs typeface="Calibri"/>
                <a:sym typeface="Calibri"/>
              </a:rPr>
              <a:t>allows you to dynamically  format Table or Matrix visuals based on cell values</a:t>
            </a:r>
            <a:endParaRPr sz="1800">
              <a:solidFill>
                <a:schemeClr val="dk1"/>
              </a:solidFill>
              <a:latin typeface="Calibri"/>
              <a:ea typeface="Calibri"/>
              <a:cs typeface="Calibri"/>
              <a:sym typeface="Calibri"/>
            </a:endParaRPr>
          </a:p>
          <a:p>
            <a:pPr indent="-286385" lvl="0" marL="755650" marR="0" rtl="0" algn="l">
              <a:lnSpc>
                <a:spcPct val="119375"/>
              </a:lnSpc>
              <a:spcBef>
                <a:spcPts val="1200"/>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Conditionally formatting options can be found in the</a:t>
            </a:r>
            <a:endParaRPr sz="1600">
              <a:solidFill>
                <a:schemeClr val="dk1"/>
              </a:solidFill>
              <a:latin typeface="Calibri"/>
              <a:ea typeface="Calibri"/>
              <a:cs typeface="Calibri"/>
              <a:sym typeface="Calibri"/>
            </a:endParaRPr>
          </a:p>
          <a:p>
            <a:pPr indent="0" lvl="0" marL="755015" marR="0" rtl="0" algn="l">
              <a:lnSpc>
                <a:spcPct val="119375"/>
              </a:lnSpc>
              <a:spcBef>
                <a:spcPts val="0"/>
              </a:spcBef>
              <a:spcAft>
                <a:spcPts val="0"/>
              </a:spcAft>
              <a:buNone/>
            </a:pPr>
            <a:r>
              <a:rPr b="1" lang="en-US" sz="1600">
                <a:solidFill>
                  <a:srgbClr val="262626"/>
                </a:solidFill>
                <a:latin typeface="Calibri"/>
                <a:ea typeface="Calibri"/>
                <a:cs typeface="Calibri"/>
                <a:sym typeface="Calibri"/>
              </a:rPr>
              <a:t>Format </a:t>
            </a:r>
            <a:r>
              <a:rPr lang="en-US" sz="1600">
                <a:solidFill>
                  <a:srgbClr val="262626"/>
                </a:solidFill>
                <a:latin typeface="Calibri"/>
                <a:ea typeface="Calibri"/>
                <a:cs typeface="Calibri"/>
                <a:sym typeface="Calibri"/>
              </a:rPr>
              <a:t>pane, under </a:t>
            </a:r>
            <a:r>
              <a:rPr b="1" lang="en-US" sz="1600">
                <a:solidFill>
                  <a:srgbClr val="262626"/>
                </a:solidFill>
                <a:latin typeface="Calibri"/>
                <a:ea typeface="Calibri"/>
                <a:cs typeface="Calibri"/>
                <a:sym typeface="Calibri"/>
              </a:rPr>
              <a:t>Cell elements</a:t>
            </a:r>
            <a:endParaRPr sz="1600">
              <a:solidFill>
                <a:schemeClr val="dk1"/>
              </a:solidFill>
              <a:latin typeface="Calibri"/>
              <a:ea typeface="Calibri"/>
              <a:cs typeface="Calibri"/>
              <a:sym typeface="Calibri"/>
            </a:endParaRPr>
          </a:p>
          <a:p>
            <a:pPr indent="-285750" lvl="0" marL="755015" marR="224154" rtl="0" algn="l">
              <a:lnSpc>
                <a:spcPct val="118750"/>
              </a:lnSpc>
              <a:spcBef>
                <a:spcPts val="1350"/>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Options include background color, font color, data  bars, icons, or Web URL</a:t>
            </a:r>
            <a:endParaRPr sz="1600">
              <a:solidFill>
                <a:schemeClr val="dk1"/>
              </a:solidFill>
              <a:latin typeface="Calibri"/>
              <a:ea typeface="Calibri"/>
              <a:cs typeface="Calibri"/>
              <a:sym typeface="Calibri"/>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4" name="Shape 4804"/>
        <p:cNvGrpSpPr/>
        <p:nvPr/>
      </p:nvGrpSpPr>
      <p:grpSpPr>
        <a:xfrm>
          <a:off x="0" y="0"/>
          <a:ext cx="0" cy="0"/>
          <a:chOff x="0" y="0"/>
          <a:chExt cx="0" cy="0"/>
        </a:xfrm>
      </p:grpSpPr>
      <p:sp>
        <p:nvSpPr>
          <p:cNvPr id="4805" name="Google Shape;4805;p169"/>
          <p:cNvSpPr txBox="1"/>
          <p:nvPr>
            <p:ph type="title"/>
          </p:nvPr>
        </p:nvSpPr>
        <p:spPr>
          <a:xfrm>
            <a:off x="4250150" y="242315"/>
            <a:ext cx="3691254"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ASSIGNMENT</a:t>
            </a:r>
            <a:r>
              <a:rPr lang="en-US"/>
              <a:t>: TABLES</a:t>
            </a:r>
            <a:endParaRPr/>
          </a:p>
        </p:txBody>
      </p:sp>
      <p:pic>
        <p:nvPicPr>
          <p:cNvPr id="4806" name="Google Shape;4806;p169"/>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4807" name="Google Shape;4807;p169"/>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Hey there, this customer report is really coming together!</a:t>
            </a:r>
            <a:endParaRPr sz="1400">
              <a:solidFill>
                <a:schemeClr val="dk1"/>
              </a:solidFill>
              <a:latin typeface="Calibri"/>
              <a:ea typeface="Calibri"/>
              <a:cs typeface="Calibri"/>
              <a:sym typeface="Calibri"/>
            </a:endParaRPr>
          </a:p>
          <a:p>
            <a:pPr indent="0" lvl="0" marL="182245" marR="297815" rtl="0" algn="l">
              <a:lnSpc>
                <a:spcPct val="101400"/>
              </a:lnSpc>
              <a:spcBef>
                <a:spcPts val="1175"/>
              </a:spcBef>
              <a:spcAft>
                <a:spcPts val="0"/>
              </a:spcAft>
              <a:buNone/>
            </a:pPr>
            <a:r>
              <a:rPr lang="en-US" sz="1400">
                <a:solidFill>
                  <a:srgbClr val="404040"/>
                </a:solidFill>
                <a:latin typeface="Calibri"/>
                <a:ea typeface="Calibri"/>
                <a:cs typeface="Calibri"/>
                <a:sym typeface="Calibri"/>
              </a:rPr>
              <a:t>Since the management team needs a way to identify high-value  customers, let’s add a table to our report showing customer  keys, full names, orders, and revenue.</a:t>
            </a:r>
            <a:endParaRPr sz="1400">
              <a:solidFill>
                <a:schemeClr val="dk1"/>
              </a:solidFill>
              <a:latin typeface="Calibri"/>
              <a:ea typeface="Calibri"/>
              <a:cs typeface="Calibri"/>
              <a:sym typeface="Calibri"/>
            </a:endParaRPr>
          </a:p>
          <a:p>
            <a:pPr indent="0" lvl="0" marL="182245" marR="374650" rtl="0" algn="l">
              <a:lnSpc>
                <a:spcPct val="101400"/>
              </a:lnSpc>
              <a:spcBef>
                <a:spcPts val="1105"/>
              </a:spcBef>
              <a:spcAft>
                <a:spcPts val="0"/>
              </a:spcAft>
              <a:buNone/>
            </a:pPr>
            <a:r>
              <a:rPr lang="en-US" sz="1400">
                <a:solidFill>
                  <a:srgbClr val="404040"/>
                </a:solidFill>
                <a:latin typeface="Calibri"/>
                <a:ea typeface="Calibri"/>
                <a:cs typeface="Calibri"/>
                <a:sym typeface="Calibri"/>
              </a:rPr>
              <a:t>Probably makes sense to add some conditional formatting and  limit to the top 100 customers for now.</a:t>
            </a:r>
            <a:endParaRPr sz="1400">
              <a:solidFill>
                <a:schemeClr val="dk1"/>
              </a:solidFill>
              <a:latin typeface="Calibri"/>
              <a:ea typeface="Calibri"/>
              <a:cs typeface="Calibri"/>
              <a:sym typeface="Calibri"/>
            </a:endParaRPr>
          </a:p>
        </p:txBody>
      </p:sp>
      <p:sp>
        <p:nvSpPr>
          <p:cNvPr id="4808" name="Google Shape;4808;p169"/>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9" name="Google Shape;4809;p169"/>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0" name="Google Shape;4810;p169"/>
          <p:cNvSpPr txBox="1"/>
          <p:nvPr/>
        </p:nvSpPr>
        <p:spPr>
          <a:xfrm>
            <a:off x="6690464" y="1455420"/>
            <a:ext cx="4462780" cy="3575685"/>
          </a:xfrm>
          <a:prstGeom prst="rect">
            <a:avLst/>
          </a:prstGeom>
          <a:noFill/>
          <a:ln>
            <a:noFill/>
          </a:ln>
        </p:spPr>
        <p:txBody>
          <a:bodyPr anchorCtr="0" anchor="t" bIns="0" lIns="0" spcFirstLastPara="1" rIns="0" wrap="square" tIns="12700">
            <a:spAutoFit/>
          </a:bodyPr>
          <a:lstStyle/>
          <a:p>
            <a:pPr indent="0" lvl="0" marL="121285" marR="0" rtl="0" algn="ctr">
              <a:lnSpc>
                <a:spcPct val="100000"/>
              </a:lnSpc>
              <a:spcBef>
                <a:spcPts val="0"/>
              </a:spcBef>
              <a:spcAft>
                <a:spcPts val="0"/>
              </a:spcAft>
              <a:buNone/>
            </a:pPr>
            <a:r>
              <a:rPr b="1" i="1" lang="en-US" sz="2000">
                <a:solidFill>
                  <a:srgbClr val="404040"/>
                </a:solidFill>
                <a:latin typeface="Calibri"/>
                <a:ea typeface="Calibri"/>
                <a:cs typeface="Calibri"/>
                <a:sym typeface="Calibri"/>
              </a:rPr>
              <a:t>Key Objectives</a:t>
            </a:r>
            <a:endParaRPr sz="2000">
              <a:solidFill>
                <a:schemeClr val="dk1"/>
              </a:solidFill>
              <a:latin typeface="Calibri"/>
              <a:ea typeface="Calibri"/>
              <a:cs typeface="Calibri"/>
              <a:sym typeface="Calibri"/>
            </a:endParaRPr>
          </a:p>
          <a:p>
            <a:pPr indent="0" lvl="0" marL="0" marR="0" rtl="0" algn="l">
              <a:lnSpc>
                <a:spcPct val="100000"/>
              </a:lnSpc>
              <a:spcBef>
                <a:spcPts val="50"/>
              </a:spcBef>
              <a:spcAft>
                <a:spcPts val="0"/>
              </a:spcAft>
              <a:buNone/>
            </a:pPr>
            <a:r>
              <a:t/>
            </a:r>
            <a:endParaRPr sz="2200">
              <a:solidFill>
                <a:schemeClr val="dk1"/>
              </a:solidFill>
              <a:latin typeface="Calibri"/>
              <a:ea typeface="Calibri"/>
              <a:cs typeface="Calibri"/>
              <a:sym typeface="Calibri"/>
            </a:endParaRPr>
          </a:p>
          <a:p>
            <a:pPr indent="-457200" lvl="0" marL="469900" marR="7620" rtl="0" algn="l">
              <a:lnSpc>
                <a:spcPct val="99400"/>
              </a:lnSpc>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Add a </a:t>
            </a:r>
            <a:r>
              <a:rPr b="1" lang="en-US" sz="1600">
                <a:solidFill>
                  <a:schemeClr val="dk1"/>
                </a:solidFill>
                <a:latin typeface="Calibri"/>
                <a:ea typeface="Calibri"/>
                <a:cs typeface="Calibri"/>
                <a:sym typeface="Calibri"/>
              </a:rPr>
              <a:t>table </a:t>
            </a:r>
            <a:r>
              <a:rPr lang="en-US" sz="1600">
                <a:solidFill>
                  <a:schemeClr val="dk1"/>
                </a:solidFill>
                <a:latin typeface="Calibri"/>
                <a:ea typeface="Calibri"/>
                <a:cs typeface="Calibri"/>
                <a:sym typeface="Calibri"/>
              </a:rPr>
              <a:t>to the </a:t>
            </a:r>
            <a:r>
              <a:rPr b="1" lang="en-US" sz="1600">
                <a:solidFill>
                  <a:schemeClr val="dk1"/>
                </a:solidFill>
                <a:latin typeface="Calibri"/>
                <a:ea typeface="Calibri"/>
                <a:cs typeface="Calibri"/>
                <a:sym typeface="Calibri"/>
              </a:rPr>
              <a:t>Customer Detail </a:t>
            </a:r>
            <a:r>
              <a:rPr lang="en-US" sz="1600">
                <a:solidFill>
                  <a:schemeClr val="dk1"/>
                </a:solidFill>
                <a:latin typeface="Calibri"/>
                <a:ea typeface="Calibri"/>
                <a:cs typeface="Calibri"/>
                <a:sym typeface="Calibri"/>
              </a:rPr>
              <a:t>report to  show </a:t>
            </a:r>
            <a:r>
              <a:rPr b="1" lang="en-US" sz="1600">
                <a:solidFill>
                  <a:schemeClr val="dk1"/>
                </a:solidFill>
                <a:latin typeface="Calibri"/>
                <a:ea typeface="Calibri"/>
                <a:cs typeface="Calibri"/>
                <a:sym typeface="Calibri"/>
              </a:rPr>
              <a:t>Customer Key, Full Name</a:t>
            </a:r>
            <a:r>
              <a:rPr lang="en-US" sz="1600">
                <a:solidFill>
                  <a:schemeClr val="dk1"/>
                </a:solidFill>
                <a:latin typeface="Calibri"/>
                <a:ea typeface="Calibri"/>
                <a:cs typeface="Calibri"/>
                <a:sym typeface="Calibri"/>
              </a:rPr>
              <a:t>, </a:t>
            </a:r>
            <a:r>
              <a:rPr b="1" lang="en-US" sz="1600">
                <a:solidFill>
                  <a:schemeClr val="dk1"/>
                </a:solidFill>
                <a:latin typeface="Calibri"/>
                <a:ea typeface="Calibri"/>
                <a:cs typeface="Calibri"/>
                <a:sym typeface="Calibri"/>
              </a:rPr>
              <a:t>Total Orders </a:t>
            </a:r>
            <a:r>
              <a:rPr lang="en-US" sz="1600">
                <a:solidFill>
                  <a:schemeClr val="dk1"/>
                </a:solidFill>
                <a:latin typeface="Calibri"/>
                <a:ea typeface="Calibri"/>
                <a:cs typeface="Calibri"/>
                <a:sym typeface="Calibri"/>
              </a:rPr>
              <a:t>(as  “Orders”) and </a:t>
            </a:r>
            <a:r>
              <a:rPr b="1" lang="en-US" sz="1600">
                <a:solidFill>
                  <a:schemeClr val="dk1"/>
                </a:solidFill>
                <a:latin typeface="Calibri"/>
                <a:ea typeface="Calibri"/>
                <a:cs typeface="Calibri"/>
                <a:sym typeface="Calibri"/>
              </a:rPr>
              <a:t>Total Revenue </a:t>
            </a:r>
            <a:r>
              <a:rPr lang="en-US" sz="1600">
                <a:solidFill>
                  <a:schemeClr val="dk1"/>
                </a:solidFill>
                <a:latin typeface="Calibri"/>
                <a:ea typeface="Calibri"/>
                <a:cs typeface="Calibri"/>
                <a:sym typeface="Calibri"/>
              </a:rPr>
              <a:t>(as “Revenue”)</a:t>
            </a:r>
            <a:endParaRPr sz="1600">
              <a:solidFill>
                <a:schemeClr val="dk1"/>
              </a:solidFill>
              <a:latin typeface="Calibri"/>
              <a:ea typeface="Calibri"/>
              <a:cs typeface="Calibri"/>
              <a:sym typeface="Calibri"/>
            </a:endParaRPr>
          </a:p>
          <a:p>
            <a:pPr indent="-457200" lvl="0" marL="469900" marR="30480" rtl="0" algn="l">
              <a:lnSpc>
                <a:spcPct val="118750"/>
              </a:lnSpc>
              <a:spcBef>
                <a:spcPts val="1355"/>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Use conditional formatting to add light gray </a:t>
            </a:r>
            <a:r>
              <a:rPr b="1" lang="en-US" sz="1600">
                <a:solidFill>
                  <a:schemeClr val="dk1"/>
                </a:solidFill>
                <a:latin typeface="Calibri"/>
                <a:ea typeface="Calibri"/>
                <a:cs typeface="Calibri"/>
                <a:sym typeface="Calibri"/>
              </a:rPr>
              <a:t>data  bars </a:t>
            </a:r>
            <a:r>
              <a:rPr lang="en-US" sz="1600">
                <a:solidFill>
                  <a:schemeClr val="dk1"/>
                </a:solidFill>
                <a:latin typeface="Calibri"/>
                <a:ea typeface="Calibri"/>
                <a:cs typeface="Calibri"/>
                <a:sym typeface="Calibri"/>
              </a:rPr>
              <a:t>to the orders column and a white &gt; blue  </a:t>
            </a:r>
            <a:r>
              <a:rPr b="1" lang="en-US" sz="1600">
                <a:solidFill>
                  <a:schemeClr val="dk1"/>
                </a:solidFill>
                <a:latin typeface="Calibri"/>
                <a:ea typeface="Calibri"/>
                <a:cs typeface="Calibri"/>
                <a:sym typeface="Calibri"/>
              </a:rPr>
              <a:t>color scale </a:t>
            </a:r>
            <a:r>
              <a:rPr lang="en-US" sz="1600">
                <a:solidFill>
                  <a:schemeClr val="dk1"/>
                </a:solidFill>
                <a:latin typeface="Calibri"/>
                <a:ea typeface="Calibri"/>
                <a:cs typeface="Calibri"/>
                <a:sym typeface="Calibri"/>
              </a:rPr>
              <a:t>to the revenue column</a:t>
            </a:r>
            <a:endParaRPr sz="1600">
              <a:solidFill>
                <a:schemeClr val="dk1"/>
              </a:solidFill>
              <a:latin typeface="Calibri"/>
              <a:ea typeface="Calibri"/>
              <a:cs typeface="Calibri"/>
              <a:sym typeface="Calibri"/>
            </a:endParaRPr>
          </a:p>
          <a:p>
            <a:pPr indent="-457200" lvl="0" marL="469900" marR="5080" rtl="0" algn="just">
              <a:lnSpc>
                <a:spcPct val="101299"/>
              </a:lnSpc>
              <a:spcBef>
                <a:spcPts val="1105"/>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Add a </a:t>
            </a:r>
            <a:r>
              <a:rPr b="1" lang="en-US" sz="1600">
                <a:solidFill>
                  <a:schemeClr val="dk1"/>
                </a:solidFill>
                <a:latin typeface="Calibri"/>
                <a:ea typeface="Calibri"/>
                <a:cs typeface="Calibri"/>
                <a:sym typeface="Calibri"/>
              </a:rPr>
              <a:t>visual-level filter (Top N) </a:t>
            </a:r>
            <a:r>
              <a:rPr lang="en-US" sz="1600">
                <a:solidFill>
                  <a:schemeClr val="dk1"/>
                </a:solidFill>
                <a:latin typeface="Calibri"/>
                <a:ea typeface="Calibri"/>
                <a:cs typeface="Calibri"/>
                <a:sym typeface="Calibri"/>
              </a:rPr>
              <a:t>to show the 100  customers with the most orders, and add a </a:t>
            </a:r>
            <a:r>
              <a:rPr b="1" lang="en-US" sz="1600">
                <a:solidFill>
                  <a:schemeClr val="dk1"/>
                </a:solidFill>
                <a:latin typeface="Calibri"/>
                <a:ea typeface="Calibri"/>
                <a:cs typeface="Calibri"/>
                <a:sym typeface="Calibri"/>
              </a:rPr>
              <a:t>chart  title </a:t>
            </a:r>
            <a:r>
              <a:rPr lang="en-US" sz="1600">
                <a:solidFill>
                  <a:schemeClr val="dk1"/>
                </a:solidFill>
                <a:latin typeface="Calibri"/>
                <a:ea typeface="Calibri"/>
                <a:cs typeface="Calibri"/>
                <a:sym typeface="Calibri"/>
              </a:rPr>
              <a:t>(“Top 100 Customers”)</a:t>
            </a:r>
            <a:endParaRPr sz="1600">
              <a:solidFill>
                <a:schemeClr val="dk1"/>
              </a:solidFill>
              <a:latin typeface="Calibri"/>
              <a:ea typeface="Calibri"/>
              <a:cs typeface="Calibri"/>
              <a:sym typeface="Calibri"/>
            </a:endParaRPr>
          </a:p>
          <a:p>
            <a:pPr indent="-457200" lvl="0" marL="469900" marR="0" rtl="0" algn="l">
              <a:lnSpc>
                <a:spcPct val="100000"/>
              </a:lnSpc>
              <a:spcBef>
                <a:spcPts val="1180"/>
              </a:spcBef>
              <a:spcAft>
                <a:spcPts val="0"/>
              </a:spcAft>
              <a:buClr>
                <a:schemeClr val="dk1"/>
              </a:buClr>
              <a:buSzPts val="1600"/>
              <a:buFont typeface="Calibri"/>
              <a:buAutoNum type="arabicPeriod"/>
            </a:pPr>
            <a:r>
              <a:rPr b="1" lang="en-US" sz="1600">
                <a:solidFill>
                  <a:schemeClr val="dk1"/>
                </a:solidFill>
                <a:latin typeface="Calibri"/>
                <a:ea typeface="Calibri"/>
                <a:cs typeface="Calibri"/>
                <a:sym typeface="Calibri"/>
              </a:rPr>
              <a:t>Sort </a:t>
            </a:r>
            <a:r>
              <a:rPr lang="en-US" sz="1600">
                <a:solidFill>
                  <a:schemeClr val="dk1"/>
                </a:solidFill>
                <a:latin typeface="Calibri"/>
                <a:ea typeface="Calibri"/>
                <a:cs typeface="Calibri"/>
                <a:sym typeface="Calibri"/>
              </a:rPr>
              <a:t>the table descending by orders</a:t>
            </a:r>
            <a:endParaRPr sz="1600">
              <a:solidFill>
                <a:schemeClr val="dk1"/>
              </a:solidFill>
              <a:latin typeface="Calibri"/>
              <a:ea typeface="Calibri"/>
              <a:cs typeface="Calibri"/>
              <a:sym typeface="Calibri"/>
            </a:endParaRPr>
          </a:p>
        </p:txBody>
      </p:sp>
      <p:sp>
        <p:nvSpPr>
          <p:cNvPr id="4811" name="Google Shape;4811;p169"/>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Victor Ignatius Zabel </a:t>
            </a:r>
            <a:r>
              <a:rPr i="1" lang="en-US" sz="1400">
                <a:solidFill>
                  <a:srgbClr val="404040"/>
                </a:solidFill>
                <a:latin typeface="Calibri"/>
                <a:ea typeface="Calibri"/>
                <a:cs typeface="Calibri"/>
                <a:sym typeface="Calibri"/>
              </a:rPr>
              <a:t>(BI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Top customer table</a:t>
            </a:r>
            <a:endParaRPr sz="1400">
              <a:solidFill>
                <a:schemeClr val="dk1"/>
              </a:solidFill>
              <a:latin typeface="Calibri"/>
              <a:ea typeface="Calibri"/>
              <a:cs typeface="Calibri"/>
              <a:sym typeface="Calibri"/>
            </a:endParaRPr>
          </a:p>
        </p:txBody>
      </p:sp>
      <p:grpSp>
        <p:nvGrpSpPr>
          <p:cNvPr id="4812" name="Google Shape;4812;p169"/>
          <p:cNvGrpSpPr/>
          <p:nvPr/>
        </p:nvGrpSpPr>
        <p:grpSpPr>
          <a:xfrm>
            <a:off x="11458577" y="168692"/>
            <a:ext cx="548640" cy="548640"/>
            <a:chOff x="11458577" y="168692"/>
            <a:chExt cx="548640" cy="548640"/>
          </a:xfrm>
        </p:grpSpPr>
        <p:sp>
          <p:nvSpPr>
            <p:cNvPr id="4813" name="Google Shape;4813;p169"/>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814" name="Google Shape;4814;p169"/>
            <p:cNvPicPr preferRelativeResize="0"/>
            <p:nvPr/>
          </p:nvPicPr>
          <p:blipFill rotWithShape="1">
            <a:blip r:embed="rId4">
              <a:alphaModFix/>
            </a:blip>
            <a:srcRect b="0" l="0" r="0" t="0"/>
            <a:stretch/>
          </p:blipFill>
          <p:spPr>
            <a:xfrm>
              <a:off x="11579351" y="289560"/>
              <a:ext cx="307848" cy="307847"/>
            </a:xfrm>
            <a:prstGeom prst="rect">
              <a:avLst/>
            </a:prstGeom>
            <a:noFill/>
            <a:ln>
              <a:noFill/>
            </a:ln>
          </p:spPr>
        </p:pic>
      </p:grpSp>
      <p:sp>
        <p:nvSpPr>
          <p:cNvPr id="4815" name="Google Shape;4815;p169"/>
          <p:cNvSpPr txBox="1"/>
          <p:nvPr/>
        </p:nvSpPr>
        <p:spPr>
          <a:xfrm>
            <a:off x="860852" y="5045328"/>
            <a:ext cx="583565" cy="611505"/>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US" sz="1400">
                <a:solidFill>
                  <a:srgbClr val="404040"/>
                </a:solidFill>
                <a:latin typeface="Calibri"/>
                <a:ea typeface="Calibri"/>
                <a:cs typeface="Calibri"/>
                <a:sym typeface="Calibri"/>
              </a:rPr>
              <a:t>Thanks!</a:t>
            </a:r>
            <a:endParaRPr sz="1400">
              <a:solidFill>
                <a:schemeClr val="dk1"/>
              </a:solidFill>
              <a:latin typeface="Calibri"/>
              <a:ea typeface="Calibri"/>
              <a:cs typeface="Calibri"/>
              <a:sym typeface="Calibri"/>
            </a:endParaRPr>
          </a:p>
          <a:p>
            <a:pPr indent="0" lvl="0" marL="12700" marR="0" rtl="0" algn="l">
              <a:lnSpc>
                <a:spcPct val="100000"/>
              </a:lnSpc>
              <a:spcBef>
                <a:spcPts val="1225"/>
              </a:spcBef>
              <a:spcAft>
                <a:spcPts val="0"/>
              </a:spcAft>
              <a:buNone/>
            </a:pPr>
            <a:r>
              <a:rPr lang="en-US" sz="1400">
                <a:solidFill>
                  <a:srgbClr val="404040"/>
                </a:solidFill>
                <a:latin typeface="Calibri"/>
                <a:ea typeface="Calibri"/>
                <a:cs typeface="Calibri"/>
                <a:sym typeface="Calibri"/>
              </a:rPr>
              <a:t>-Vic</a:t>
            </a:r>
            <a:endParaRPr sz="14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6" name="Shape 466"/>
        <p:cNvGrpSpPr/>
        <p:nvPr/>
      </p:nvGrpSpPr>
      <p:grpSpPr>
        <a:xfrm>
          <a:off x="0" y="0"/>
          <a:ext cx="0" cy="0"/>
          <a:chOff x="0" y="0"/>
          <a:chExt cx="0" cy="0"/>
        </a:xfrm>
      </p:grpSpPr>
      <p:grpSp>
        <p:nvGrpSpPr>
          <p:cNvPr id="467" name="Google Shape;467;p17"/>
          <p:cNvGrpSpPr/>
          <p:nvPr/>
        </p:nvGrpSpPr>
        <p:grpSpPr>
          <a:xfrm>
            <a:off x="493776" y="1380744"/>
            <a:ext cx="6979920" cy="1289303"/>
            <a:chOff x="493776" y="1380744"/>
            <a:chExt cx="6979920" cy="1289303"/>
          </a:xfrm>
        </p:grpSpPr>
        <p:pic>
          <p:nvPicPr>
            <p:cNvPr id="468" name="Google Shape;468;p17"/>
            <p:cNvPicPr preferRelativeResize="0"/>
            <p:nvPr/>
          </p:nvPicPr>
          <p:blipFill rotWithShape="1">
            <a:blip r:embed="rId3">
              <a:alphaModFix/>
            </a:blip>
            <a:srcRect b="0" l="0" r="0" t="0"/>
            <a:stretch/>
          </p:blipFill>
          <p:spPr>
            <a:xfrm>
              <a:off x="493776" y="1380744"/>
              <a:ext cx="6979920" cy="1289303"/>
            </a:xfrm>
            <a:prstGeom prst="rect">
              <a:avLst/>
            </a:prstGeom>
            <a:noFill/>
            <a:ln>
              <a:noFill/>
            </a:ln>
          </p:spPr>
        </p:pic>
        <p:pic>
          <p:nvPicPr>
            <p:cNvPr id="469" name="Google Shape;469;p17"/>
            <p:cNvPicPr preferRelativeResize="0"/>
            <p:nvPr/>
          </p:nvPicPr>
          <p:blipFill rotWithShape="1">
            <a:blip r:embed="rId4">
              <a:alphaModFix/>
            </a:blip>
            <a:srcRect b="0" l="0" r="0" t="0"/>
            <a:stretch/>
          </p:blipFill>
          <p:spPr>
            <a:xfrm>
              <a:off x="517757" y="1405339"/>
              <a:ext cx="6877948" cy="1185077"/>
            </a:xfrm>
            <a:prstGeom prst="rect">
              <a:avLst/>
            </a:prstGeom>
            <a:noFill/>
            <a:ln>
              <a:noFill/>
            </a:ln>
          </p:spPr>
        </p:pic>
      </p:grpSp>
      <p:sp>
        <p:nvSpPr>
          <p:cNvPr id="470" name="Google Shape;470;p17"/>
          <p:cNvSpPr txBox="1"/>
          <p:nvPr>
            <p:ph type="title"/>
          </p:nvPr>
        </p:nvSpPr>
        <p:spPr>
          <a:xfrm>
            <a:off x="4336477" y="242315"/>
            <a:ext cx="351917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HELPFUL RESOURCES</a:t>
            </a:r>
            <a:endParaRPr sz="3200"/>
          </a:p>
        </p:txBody>
      </p:sp>
      <p:pic>
        <p:nvPicPr>
          <p:cNvPr id="471" name="Google Shape;471;p17"/>
          <p:cNvPicPr preferRelativeResize="0"/>
          <p:nvPr/>
        </p:nvPicPr>
        <p:blipFill rotWithShape="1">
          <a:blip r:embed="rId5">
            <a:alphaModFix/>
          </a:blip>
          <a:srcRect b="0" l="0" r="0" t="0"/>
          <a:stretch/>
        </p:blipFill>
        <p:spPr>
          <a:xfrm>
            <a:off x="0" y="806332"/>
            <a:ext cx="12192000" cy="45720"/>
          </a:xfrm>
          <a:prstGeom prst="rect">
            <a:avLst/>
          </a:prstGeom>
          <a:noFill/>
          <a:ln>
            <a:noFill/>
          </a:ln>
        </p:spPr>
      </p:pic>
      <p:grpSp>
        <p:nvGrpSpPr>
          <p:cNvPr id="472" name="Google Shape;472;p17"/>
          <p:cNvGrpSpPr/>
          <p:nvPr/>
        </p:nvGrpSpPr>
        <p:grpSpPr>
          <a:xfrm>
            <a:off x="481583" y="3078479"/>
            <a:ext cx="3371088" cy="1795272"/>
            <a:chOff x="481583" y="3078479"/>
            <a:chExt cx="3371088" cy="1795272"/>
          </a:xfrm>
        </p:grpSpPr>
        <p:pic>
          <p:nvPicPr>
            <p:cNvPr id="473" name="Google Shape;473;p17"/>
            <p:cNvPicPr preferRelativeResize="0"/>
            <p:nvPr/>
          </p:nvPicPr>
          <p:blipFill rotWithShape="1">
            <a:blip r:embed="rId6">
              <a:alphaModFix/>
            </a:blip>
            <a:srcRect b="0" l="0" r="0" t="0"/>
            <a:stretch/>
          </p:blipFill>
          <p:spPr>
            <a:xfrm>
              <a:off x="481583" y="3078479"/>
              <a:ext cx="3371088" cy="1795272"/>
            </a:xfrm>
            <a:prstGeom prst="rect">
              <a:avLst/>
            </a:prstGeom>
            <a:noFill/>
            <a:ln>
              <a:noFill/>
            </a:ln>
          </p:spPr>
        </p:pic>
        <p:pic>
          <p:nvPicPr>
            <p:cNvPr id="474" name="Google Shape;474;p17"/>
            <p:cNvPicPr preferRelativeResize="0"/>
            <p:nvPr/>
          </p:nvPicPr>
          <p:blipFill rotWithShape="1">
            <a:blip r:embed="rId7">
              <a:alphaModFix/>
            </a:blip>
            <a:srcRect b="0" l="0" r="0" t="0"/>
            <a:stretch/>
          </p:blipFill>
          <p:spPr>
            <a:xfrm>
              <a:off x="507378" y="3104201"/>
              <a:ext cx="3267373" cy="1689996"/>
            </a:xfrm>
            <a:prstGeom prst="rect">
              <a:avLst/>
            </a:prstGeom>
            <a:noFill/>
            <a:ln>
              <a:noFill/>
            </a:ln>
          </p:spPr>
        </p:pic>
      </p:grpSp>
      <p:sp>
        <p:nvSpPr>
          <p:cNvPr id="475" name="Google Shape;475;p17"/>
          <p:cNvSpPr txBox="1"/>
          <p:nvPr/>
        </p:nvSpPr>
        <p:spPr>
          <a:xfrm>
            <a:off x="7950860" y="1527555"/>
            <a:ext cx="3589654" cy="754380"/>
          </a:xfrm>
          <a:prstGeom prst="rect">
            <a:avLst/>
          </a:prstGeom>
          <a:noFill/>
          <a:ln>
            <a:noFill/>
          </a:ln>
        </p:spPr>
        <p:txBody>
          <a:bodyPr anchorCtr="0" anchor="t" bIns="0" lIns="0" spcFirstLastPara="1" rIns="0" wrap="square" tIns="13950">
            <a:spAutoFit/>
          </a:bodyPr>
          <a:lstStyle/>
          <a:p>
            <a:pPr indent="0" lvl="0" marL="12700" marR="5080" rtl="0" algn="l">
              <a:lnSpc>
                <a:spcPct val="99400"/>
              </a:lnSpc>
              <a:spcBef>
                <a:spcPts val="0"/>
              </a:spcBef>
              <a:spcAft>
                <a:spcPts val="0"/>
              </a:spcAft>
              <a:buNone/>
            </a:pPr>
            <a:r>
              <a:rPr lang="en-US" sz="1600">
                <a:solidFill>
                  <a:srgbClr val="262626"/>
                </a:solidFill>
                <a:latin typeface="Calibri"/>
                <a:ea typeface="Calibri"/>
                <a:cs typeface="Calibri"/>
                <a:sym typeface="Calibri"/>
              </a:rPr>
              <a:t>The </a:t>
            </a:r>
            <a:r>
              <a:rPr b="1" lang="en-US" sz="1600">
                <a:solidFill>
                  <a:srgbClr val="262626"/>
                </a:solidFill>
                <a:latin typeface="Calibri"/>
                <a:ea typeface="Calibri"/>
                <a:cs typeface="Calibri"/>
                <a:sym typeface="Calibri"/>
              </a:rPr>
              <a:t>Help </a:t>
            </a:r>
            <a:r>
              <a:rPr lang="en-US" sz="1600">
                <a:solidFill>
                  <a:srgbClr val="262626"/>
                </a:solidFill>
                <a:latin typeface="Calibri"/>
                <a:ea typeface="Calibri"/>
                <a:cs typeface="Calibri"/>
                <a:sym typeface="Calibri"/>
              </a:rPr>
              <a:t>tab includes documentation,  training videos, sample files, templates, and  links to support blogs and communities</a:t>
            </a:r>
            <a:endParaRPr sz="1600">
              <a:solidFill>
                <a:schemeClr val="dk1"/>
              </a:solidFill>
              <a:latin typeface="Calibri"/>
              <a:ea typeface="Calibri"/>
              <a:cs typeface="Calibri"/>
              <a:sym typeface="Calibri"/>
            </a:endParaRPr>
          </a:p>
        </p:txBody>
      </p:sp>
      <p:sp>
        <p:nvSpPr>
          <p:cNvPr id="476" name="Google Shape;476;p17"/>
          <p:cNvSpPr/>
          <p:nvPr/>
        </p:nvSpPr>
        <p:spPr>
          <a:xfrm>
            <a:off x="7601566" y="1353084"/>
            <a:ext cx="157480" cy="1373505"/>
          </a:xfrm>
          <a:custGeom>
            <a:rect b="b" l="l" r="r" t="t"/>
            <a:pathLst>
              <a:path extrusionOk="0" h="1373505" w="157479">
                <a:moveTo>
                  <a:pt x="0" y="0"/>
                </a:moveTo>
                <a:lnTo>
                  <a:pt x="30588" y="4950"/>
                </a:lnTo>
                <a:lnTo>
                  <a:pt x="55566" y="18452"/>
                </a:lnTo>
                <a:lnTo>
                  <a:pt x="72407" y="38478"/>
                </a:lnTo>
                <a:lnTo>
                  <a:pt x="78583" y="63001"/>
                </a:lnTo>
                <a:lnTo>
                  <a:pt x="78583" y="288131"/>
                </a:lnTo>
                <a:lnTo>
                  <a:pt x="84758" y="312654"/>
                </a:lnTo>
                <a:lnTo>
                  <a:pt x="101599" y="332679"/>
                </a:lnTo>
                <a:lnTo>
                  <a:pt x="126578" y="346181"/>
                </a:lnTo>
                <a:lnTo>
                  <a:pt x="157166" y="351132"/>
                </a:lnTo>
                <a:lnTo>
                  <a:pt x="126578" y="356083"/>
                </a:lnTo>
                <a:lnTo>
                  <a:pt x="101599" y="369585"/>
                </a:lnTo>
                <a:lnTo>
                  <a:pt x="84758" y="389611"/>
                </a:lnTo>
                <a:lnTo>
                  <a:pt x="78583" y="414134"/>
                </a:lnTo>
                <a:lnTo>
                  <a:pt x="78583" y="1310003"/>
                </a:lnTo>
                <a:lnTo>
                  <a:pt x="72407" y="1334525"/>
                </a:lnTo>
                <a:lnTo>
                  <a:pt x="55566" y="1354551"/>
                </a:lnTo>
                <a:lnTo>
                  <a:pt x="30588" y="1368053"/>
                </a:lnTo>
                <a:lnTo>
                  <a:pt x="0" y="1373004"/>
                </a:lnTo>
              </a:path>
            </a:pathLst>
          </a:custGeom>
          <a:noFill/>
          <a:ln cap="flat" cmpd="sng" w="12700">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77" name="Google Shape;477;p17"/>
          <p:cNvGrpSpPr/>
          <p:nvPr/>
        </p:nvGrpSpPr>
        <p:grpSpPr>
          <a:xfrm>
            <a:off x="4143524" y="3078479"/>
            <a:ext cx="3212465" cy="2007825"/>
            <a:chOff x="4143524" y="3078479"/>
            <a:chExt cx="3212465" cy="2007825"/>
          </a:xfrm>
        </p:grpSpPr>
        <p:pic>
          <p:nvPicPr>
            <p:cNvPr id="478" name="Google Shape;478;p17"/>
            <p:cNvPicPr preferRelativeResize="0"/>
            <p:nvPr/>
          </p:nvPicPr>
          <p:blipFill rotWithShape="1">
            <a:blip r:embed="rId8">
              <a:alphaModFix/>
            </a:blip>
            <a:srcRect b="0" l="0" r="0" t="0"/>
            <a:stretch/>
          </p:blipFill>
          <p:spPr>
            <a:xfrm>
              <a:off x="4151376" y="3078479"/>
              <a:ext cx="3188207" cy="1819656"/>
            </a:xfrm>
            <a:prstGeom prst="rect">
              <a:avLst/>
            </a:prstGeom>
            <a:noFill/>
            <a:ln>
              <a:noFill/>
            </a:ln>
          </p:spPr>
        </p:pic>
        <p:pic>
          <p:nvPicPr>
            <p:cNvPr id="479" name="Google Shape;479;p17"/>
            <p:cNvPicPr preferRelativeResize="0"/>
            <p:nvPr/>
          </p:nvPicPr>
          <p:blipFill rotWithShape="1">
            <a:blip r:embed="rId9">
              <a:alphaModFix/>
            </a:blip>
            <a:srcRect b="0" l="0" r="0" t="0"/>
            <a:stretch/>
          </p:blipFill>
          <p:spPr>
            <a:xfrm>
              <a:off x="4177595" y="3104201"/>
              <a:ext cx="3082100" cy="1714800"/>
            </a:xfrm>
            <a:prstGeom prst="rect">
              <a:avLst/>
            </a:prstGeom>
            <a:noFill/>
            <a:ln>
              <a:noFill/>
            </a:ln>
          </p:spPr>
        </p:pic>
        <p:sp>
          <p:nvSpPr>
            <p:cNvPr id="480" name="Google Shape;480;p17"/>
            <p:cNvSpPr/>
            <p:nvPr/>
          </p:nvSpPr>
          <p:spPr>
            <a:xfrm>
              <a:off x="4143524" y="4936444"/>
              <a:ext cx="3212465" cy="149860"/>
            </a:xfrm>
            <a:custGeom>
              <a:rect b="b" l="l" r="r" t="t"/>
              <a:pathLst>
                <a:path extrusionOk="0" h="149860" w="3212465">
                  <a:moveTo>
                    <a:pt x="3212004" y="0"/>
                  </a:moveTo>
                  <a:lnTo>
                    <a:pt x="3206550" y="29119"/>
                  </a:lnTo>
                  <a:lnTo>
                    <a:pt x="3191679" y="52899"/>
                  </a:lnTo>
                  <a:lnTo>
                    <a:pt x="3169621" y="68931"/>
                  </a:lnTo>
                  <a:lnTo>
                    <a:pt x="3142610" y="74810"/>
                  </a:lnTo>
                  <a:lnTo>
                    <a:pt x="1666273" y="74810"/>
                  </a:lnTo>
                  <a:lnTo>
                    <a:pt x="1639262" y="80689"/>
                  </a:lnTo>
                  <a:lnTo>
                    <a:pt x="1617204" y="96721"/>
                  </a:lnTo>
                  <a:lnTo>
                    <a:pt x="1602333" y="120501"/>
                  </a:lnTo>
                  <a:lnTo>
                    <a:pt x="1596880" y="149621"/>
                  </a:lnTo>
                  <a:lnTo>
                    <a:pt x="1591426" y="120501"/>
                  </a:lnTo>
                  <a:lnTo>
                    <a:pt x="1576554" y="96721"/>
                  </a:lnTo>
                  <a:lnTo>
                    <a:pt x="1554497" y="80689"/>
                  </a:lnTo>
                  <a:lnTo>
                    <a:pt x="1527486" y="74810"/>
                  </a:lnTo>
                  <a:lnTo>
                    <a:pt x="69393" y="74810"/>
                  </a:lnTo>
                  <a:lnTo>
                    <a:pt x="42381" y="68931"/>
                  </a:lnTo>
                  <a:lnTo>
                    <a:pt x="20324" y="52899"/>
                  </a:lnTo>
                  <a:lnTo>
                    <a:pt x="5453" y="29119"/>
                  </a:lnTo>
                  <a:lnTo>
                    <a:pt x="0" y="0"/>
                  </a:lnTo>
                </a:path>
              </a:pathLst>
            </a:custGeom>
            <a:noFill/>
            <a:ln cap="flat" cmpd="sng" w="12700">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81" name="Google Shape;481;p17"/>
          <p:cNvSpPr txBox="1"/>
          <p:nvPr/>
        </p:nvSpPr>
        <p:spPr>
          <a:xfrm>
            <a:off x="825740" y="5215635"/>
            <a:ext cx="2462530" cy="1003935"/>
          </a:xfrm>
          <a:prstGeom prst="rect">
            <a:avLst/>
          </a:prstGeom>
          <a:noFill/>
          <a:ln>
            <a:noFill/>
          </a:ln>
        </p:spPr>
        <p:txBody>
          <a:bodyPr anchorCtr="0" anchor="t" bIns="0" lIns="0" spcFirstLastPara="1" rIns="0" wrap="square" tIns="11425">
            <a:spAutoFit/>
          </a:bodyPr>
          <a:lstStyle/>
          <a:p>
            <a:pPr indent="0" lvl="0" marL="12700" marR="5080" rtl="0" algn="just">
              <a:lnSpc>
                <a:spcPct val="100400"/>
              </a:lnSpc>
              <a:spcBef>
                <a:spcPts val="0"/>
              </a:spcBef>
              <a:spcAft>
                <a:spcPts val="0"/>
              </a:spcAft>
              <a:buNone/>
            </a:pPr>
            <a:r>
              <a:rPr lang="en-US" sz="1600">
                <a:solidFill>
                  <a:srgbClr val="262626"/>
                </a:solidFill>
                <a:latin typeface="Calibri"/>
                <a:ea typeface="Calibri"/>
                <a:cs typeface="Calibri"/>
                <a:sym typeface="Calibri"/>
              </a:rPr>
              <a:t>The </a:t>
            </a:r>
            <a:r>
              <a:rPr b="1" lang="en-US" sz="1600">
                <a:solidFill>
                  <a:srgbClr val="262626"/>
                </a:solidFill>
                <a:latin typeface="Calibri"/>
                <a:ea typeface="Calibri"/>
                <a:cs typeface="Calibri"/>
                <a:sym typeface="Calibri"/>
              </a:rPr>
              <a:t>Microsoft Power BI blog  </a:t>
            </a:r>
            <a:r>
              <a:rPr lang="en-US" sz="1600">
                <a:solidFill>
                  <a:srgbClr val="262626"/>
                </a:solidFill>
                <a:latin typeface="Calibri"/>
                <a:ea typeface="Calibri"/>
                <a:cs typeface="Calibri"/>
                <a:sym typeface="Calibri"/>
              </a:rPr>
              <a:t>(</a:t>
            </a:r>
            <a:r>
              <a:rPr i="1" lang="en-US" sz="1600">
                <a:solidFill>
                  <a:srgbClr val="262626"/>
                </a:solidFill>
                <a:latin typeface="Calibri"/>
                <a:ea typeface="Calibri"/>
                <a:cs typeface="Calibri"/>
                <a:sym typeface="Calibri"/>
              </a:rPr>
              <a:t>powerbi.microsoft.com/blog</a:t>
            </a:r>
            <a:r>
              <a:rPr lang="en-US" sz="1600">
                <a:solidFill>
                  <a:srgbClr val="262626"/>
                </a:solidFill>
                <a:latin typeface="Calibri"/>
                <a:ea typeface="Calibri"/>
                <a:cs typeface="Calibri"/>
                <a:sym typeface="Calibri"/>
              </a:rPr>
              <a:t>)  publishes monthly summaries  to showcase new features</a:t>
            </a:r>
            <a:endParaRPr sz="1600">
              <a:solidFill>
                <a:schemeClr val="dk1"/>
              </a:solidFill>
              <a:latin typeface="Calibri"/>
              <a:ea typeface="Calibri"/>
              <a:cs typeface="Calibri"/>
              <a:sym typeface="Calibri"/>
            </a:endParaRPr>
          </a:p>
        </p:txBody>
      </p:sp>
      <p:sp>
        <p:nvSpPr>
          <p:cNvPr id="482" name="Google Shape;482;p17"/>
          <p:cNvSpPr/>
          <p:nvPr/>
        </p:nvSpPr>
        <p:spPr>
          <a:xfrm>
            <a:off x="428250" y="4936444"/>
            <a:ext cx="3408679" cy="149860"/>
          </a:xfrm>
          <a:custGeom>
            <a:rect b="b" l="l" r="r" t="t"/>
            <a:pathLst>
              <a:path extrusionOk="0" h="149860" w="3408679">
                <a:moveTo>
                  <a:pt x="3408267" y="0"/>
                </a:moveTo>
                <a:lnTo>
                  <a:pt x="3402411" y="29120"/>
                </a:lnTo>
                <a:lnTo>
                  <a:pt x="3386441" y="52900"/>
                </a:lnTo>
                <a:lnTo>
                  <a:pt x="3362755" y="68933"/>
                </a:lnTo>
                <a:lnTo>
                  <a:pt x="3333750" y="74812"/>
                </a:lnTo>
                <a:lnTo>
                  <a:pt x="1768970" y="74812"/>
                </a:lnTo>
                <a:lnTo>
                  <a:pt x="1739965" y="80691"/>
                </a:lnTo>
                <a:lnTo>
                  <a:pt x="1716279" y="96724"/>
                </a:lnTo>
                <a:lnTo>
                  <a:pt x="1700309" y="120504"/>
                </a:lnTo>
                <a:lnTo>
                  <a:pt x="1694454" y="149624"/>
                </a:lnTo>
                <a:lnTo>
                  <a:pt x="1688598" y="120504"/>
                </a:lnTo>
                <a:lnTo>
                  <a:pt x="1672628" y="96724"/>
                </a:lnTo>
                <a:lnTo>
                  <a:pt x="1648942" y="80691"/>
                </a:lnTo>
                <a:lnTo>
                  <a:pt x="1619937" y="74812"/>
                </a:lnTo>
                <a:lnTo>
                  <a:pt x="74517" y="74812"/>
                </a:lnTo>
                <a:lnTo>
                  <a:pt x="45511" y="68933"/>
                </a:lnTo>
                <a:lnTo>
                  <a:pt x="21825" y="52900"/>
                </a:lnTo>
                <a:lnTo>
                  <a:pt x="5855" y="29120"/>
                </a:lnTo>
                <a:lnTo>
                  <a:pt x="0" y="0"/>
                </a:lnTo>
              </a:path>
            </a:pathLst>
          </a:custGeom>
          <a:noFill/>
          <a:ln cap="flat" cmpd="sng" w="12700">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 name="Google Shape;483;p17"/>
          <p:cNvSpPr/>
          <p:nvPr/>
        </p:nvSpPr>
        <p:spPr>
          <a:xfrm>
            <a:off x="7606303" y="4927651"/>
            <a:ext cx="4176395" cy="139065"/>
          </a:xfrm>
          <a:custGeom>
            <a:rect b="b" l="l" r="r" t="t"/>
            <a:pathLst>
              <a:path extrusionOk="0" h="139064" w="4176395">
                <a:moveTo>
                  <a:pt x="4176000" y="0"/>
                </a:moveTo>
                <a:lnTo>
                  <a:pt x="4170705" y="27043"/>
                </a:lnTo>
                <a:lnTo>
                  <a:pt x="4156266" y="49127"/>
                </a:lnTo>
                <a:lnTo>
                  <a:pt x="4134849" y="64016"/>
                </a:lnTo>
                <a:lnTo>
                  <a:pt x="4108624" y="69476"/>
                </a:lnTo>
                <a:lnTo>
                  <a:pt x="2143515" y="69476"/>
                </a:lnTo>
                <a:lnTo>
                  <a:pt x="2117289" y="74936"/>
                </a:lnTo>
                <a:lnTo>
                  <a:pt x="2095873" y="89826"/>
                </a:lnTo>
                <a:lnTo>
                  <a:pt x="2081434" y="111910"/>
                </a:lnTo>
                <a:lnTo>
                  <a:pt x="2076140" y="138953"/>
                </a:lnTo>
                <a:lnTo>
                  <a:pt x="2070845" y="111910"/>
                </a:lnTo>
                <a:lnTo>
                  <a:pt x="2056405" y="89826"/>
                </a:lnTo>
                <a:lnTo>
                  <a:pt x="2034989" y="74936"/>
                </a:lnTo>
                <a:lnTo>
                  <a:pt x="2008764" y="69476"/>
                </a:lnTo>
                <a:lnTo>
                  <a:pt x="67376" y="69476"/>
                </a:lnTo>
                <a:lnTo>
                  <a:pt x="41150" y="64016"/>
                </a:lnTo>
                <a:lnTo>
                  <a:pt x="19733" y="49127"/>
                </a:lnTo>
                <a:lnTo>
                  <a:pt x="5294" y="27043"/>
                </a:lnTo>
                <a:lnTo>
                  <a:pt x="0" y="0"/>
                </a:lnTo>
              </a:path>
            </a:pathLst>
          </a:custGeom>
          <a:noFill/>
          <a:ln cap="flat" cmpd="sng" w="12700">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 name="Google Shape;484;p17"/>
          <p:cNvSpPr txBox="1"/>
          <p:nvPr/>
        </p:nvSpPr>
        <p:spPr>
          <a:xfrm>
            <a:off x="4250649" y="5215635"/>
            <a:ext cx="2874645" cy="1003935"/>
          </a:xfrm>
          <a:prstGeom prst="rect">
            <a:avLst/>
          </a:prstGeom>
          <a:noFill/>
          <a:ln>
            <a:noFill/>
          </a:ln>
        </p:spPr>
        <p:txBody>
          <a:bodyPr anchorCtr="0" anchor="t" bIns="0" lIns="0" spcFirstLastPara="1" rIns="0" wrap="square" tIns="11425">
            <a:spAutoFit/>
          </a:bodyPr>
          <a:lstStyle/>
          <a:p>
            <a:pPr indent="0" lvl="0" marL="12700" marR="5080" rtl="0" algn="just">
              <a:lnSpc>
                <a:spcPct val="100400"/>
              </a:lnSpc>
              <a:spcBef>
                <a:spcPts val="0"/>
              </a:spcBef>
              <a:spcAft>
                <a:spcPts val="0"/>
              </a:spcAft>
              <a:buNone/>
            </a:pPr>
            <a:r>
              <a:rPr lang="en-US" sz="1600">
                <a:solidFill>
                  <a:srgbClr val="262626"/>
                </a:solidFill>
                <a:latin typeface="Calibri"/>
                <a:ea typeface="Calibri"/>
                <a:cs typeface="Calibri"/>
                <a:sym typeface="Calibri"/>
              </a:rPr>
              <a:t>The </a:t>
            </a:r>
            <a:r>
              <a:rPr b="1" lang="en-US" sz="1600">
                <a:solidFill>
                  <a:srgbClr val="262626"/>
                </a:solidFill>
                <a:latin typeface="Calibri"/>
                <a:ea typeface="Calibri"/>
                <a:cs typeface="Calibri"/>
                <a:sym typeface="Calibri"/>
              </a:rPr>
              <a:t>Microsoft Power BI YouTube  Channel </a:t>
            </a:r>
            <a:r>
              <a:rPr lang="en-US" sz="1600">
                <a:solidFill>
                  <a:srgbClr val="262626"/>
                </a:solidFill>
                <a:latin typeface="Calibri"/>
                <a:ea typeface="Calibri"/>
                <a:cs typeface="Calibri"/>
                <a:sym typeface="Calibri"/>
              </a:rPr>
              <a:t>publishes demos, feature  summaries, and advanced tutorials  (check out “</a:t>
            </a:r>
            <a:r>
              <a:rPr b="1" lang="en-US" sz="1600">
                <a:solidFill>
                  <a:srgbClr val="262626"/>
                </a:solidFill>
                <a:latin typeface="Calibri"/>
                <a:ea typeface="Calibri"/>
                <a:cs typeface="Calibri"/>
                <a:sym typeface="Calibri"/>
              </a:rPr>
              <a:t>Guy in a Cube</a:t>
            </a:r>
            <a:r>
              <a:rPr lang="en-US" sz="1600">
                <a:solidFill>
                  <a:srgbClr val="262626"/>
                </a:solidFill>
                <a:latin typeface="Calibri"/>
                <a:ea typeface="Calibri"/>
                <a:cs typeface="Calibri"/>
                <a:sym typeface="Calibri"/>
              </a:rPr>
              <a:t>” too!)</a:t>
            </a:r>
            <a:endParaRPr sz="1600">
              <a:solidFill>
                <a:schemeClr val="dk1"/>
              </a:solidFill>
              <a:latin typeface="Calibri"/>
              <a:ea typeface="Calibri"/>
              <a:cs typeface="Calibri"/>
              <a:sym typeface="Calibri"/>
            </a:endParaRPr>
          </a:p>
        </p:txBody>
      </p:sp>
      <p:sp>
        <p:nvSpPr>
          <p:cNvPr id="485" name="Google Shape;485;p17"/>
          <p:cNvSpPr txBox="1"/>
          <p:nvPr/>
        </p:nvSpPr>
        <p:spPr>
          <a:xfrm>
            <a:off x="8095060" y="5218684"/>
            <a:ext cx="3256915" cy="1003935"/>
          </a:xfrm>
          <a:prstGeom prst="rect">
            <a:avLst/>
          </a:prstGeom>
          <a:noFill/>
          <a:ln>
            <a:noFill/>
          </a:ln>
        </p:spPr>
        <p:txBody>
          <a:bodyPr anchorCtr="0" anchor="t" bIns="0" lIns="0" spcFirstLastPara="1" rIns="0" wrap="square" tIns="11425">
            <a:spAutoFit/>
          </a:bodyPr>
          <a:lstStyle/>
          <a:p>
            <a:pPr indent="0" lvl="0" marL="12700" marR="5080" rtl="0" algn="l">
              <a:lnSpc>
                <a:spcPct val="100400"/>
              </a:lnSpc>
              <a:spcBef>
                <a:spcPts val="0"/>
              </a:spcBef>
              <a:spcAft>
                <a:spcPts val="0"/>
              </a:spcAft>
              <a:buNone/>
            </a:pPr>
            <a:r>
              <a:rPr b="1" lang="en-US" sz="1600">
                <a:solidFill>
                  <a:srgbClr val="262626"/>
                </a:solidFill>
                <a:latin typeface="Calibri"/>
                <a:ea typeface="Calibri"/>
                <a:cs typeface="Calibri"/>
                <a:sym typeface="Calibri"/>
              </a:rPr>
              <a:t>Power BI User Groups </a:t>
            </a:r>
            <a:r>
              <a:rPr lang="en-US" sz="1600">
                <a:solidFill>
                  <a:srgbClr val="262626"/>
                </a:solidFill>
                <a:latin typeface="Calibri"/>
                <a:ea typeface="Calibri"/>
                <a:cs typeface="Calibri"/>
                <a:sym typeface="Calibri"/>
              </a:rPr>
              <a:t>(Power BIUG)  are communities of users, which  include both local meet-ups and helpful  online forums (</a:t>
            </a:r>
            <a:r>
              <a:rPr i="1" lang="en-US" sz="1600">
                <a:solidFill>
                  <a:srgbClr val="262626"/>
                </a:solidFill>
                <a:latin typeface="Calibri"/>
                <a:ea typeface="Calibri"/>
                <a:cs typeface="Calibri"/>
                <a:sym typeface="Calibri"/>
              </a:rPr>
              <a:t>pbiusergroup.com</a:t>
            </a:r>
            <a:r>
              <a:rPr lang="en-US" sz="1600">
                <a:solidFill>
                  <a:srgbClr val="262626"/>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sp>
        <p:nvSpPr>
          <p:cNvPr id="486" name="Google Shape;486;p17"/>
          <p:cNvSpPr/>
          <p:nvPr/>
        </p:nvSpPr>
        <p:spPr>
          <a:xfrm>
            <a:off x="8533160" y="3487671"/>
            <a:ext cx="2159000" cy="793750"/>
          </a:xfrm>
          <a:custGeom>
            <a:rect b="b" l="l" r="r" t="t"/>
            <a:pathLst>
              <a:path extrusionOk="0" h="793750" w="2159000">
                <a:moveTo>
                  <a:pt x="2158829" y="0"/>
                </a:moveTo>
                <a:lnTo>
                  <a:pt x="0" y="0"/>
                </a:lnTo>
                <a:lnTo>
                  <a:pt x="0" y="793139"/>
                </a:lnTo>
                <a:lnTo>
                  <a:pt x="2158829" y="793139"/>
                </a:lnTo>
                <a:lnTo>
                  <a:pt x="2158829" y="0"/>
                </a:lnTo>
                <a:close/>
              </a:path>
            </a:pathLst>
          </a:custGeom>
          <a:solidFill>
            <a:srgbClr val="5B9B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 name="Google Shape;487;p17"/>
          <p:cNvSpPr txBox="1"/>
          <p:nvPr/>
        </p:nvSpPr>
        <p:spPr>
          <a:xfrm>
            <a:off x="8533160" y="3487671"/>
            <a:ext cx="2159000" cy="793750"/>
          </a:xfrm>
          <a:prstGeom prst="rect">
            <a:avLst/>
          </a:prstGeom>
          <a:noFill/>
          <a:ln cap="flat" cmpd="sng" w="12700">
            <a:solidFill>
              <a:srgbClr val="41719C"/>
            </a:solidFill>
            <a:prstDash val="solid"/>
            <a:round/>
            <a:headEnd len="sm" w="sm" type="none"/>
            <a:tailEnd len="sm" w="sm" type="none"/>
          </a:ln>
        </p:spPr>
        <p:txBody>
          <a:bodyPr anchorCtr="0" anchor="t" bIns="0" lIns="0" spcFirstLastPara="1" rIns="0" wrap="square" tIns="245725">
            <a:spAutoFit/>
          </a:bodyPr>
          <a:lstStyle/>
          <a:p>
            <a:pPr indent="0" lvl="0" marL="194945" marR="0" rtl="0" algn="l">
              <a:lnSpc>
                <a:spcPct val="100000"/>
              </a:lnSpc>
              <a:spcBef>
                <a:spcPts val="0"/>
              </a:spcBef>
              <a:spcAft>
                <a:spcPts val="0"/>
              </a:spcAft>
              <a:buNone/>
            </a:pPr>
            <a:r>
              <a:rPr lang="en-US" sz="1800">
                <a:solidFill>
                  <a:srgbClr val="FFFFFF"/>
                </a:solidFill>
                <a:latin typeface="Calibri"/>
                <a:ea typeface="Calibri"/>
                <a:cs typeface="Calibri"/>
                <a:sym typeface="Calibri"/>
              </a:rPr>
              <a:t>Update Screenshot</a:t>
            </a:r>
            <a:endParaRPr sz="1800">
              <a:solidFill>
                <a:schemeClr val="dk1"/>
              </a:solidFill>
              <a:latin typeface="Calibri"/>
              <a:ea typeface="Calibri"/>
              <a:cs typeface="Calibri"/>
              <a:sym typeface="Calibri"/>
            </a:endParaRPr>
          </a:p>
        </p:txBody>
      </p:sp>
      <p:grpSp>
        <p:nvGrpSpPr>
          <p:cNvPr id="488" name="Google Shape;488;p17"/>
          <p:cNvGrpSpPr/>
          <p:nvPr/>
        </p:nvGrpSpPr>
        <p:grpSpPr>
          <a:xfrm>
            <a:off x="7638288" y="3081527"/>
            <a:ext cx="4148328" cy="1816608"/>
            <a:chOff x="7638288" y="3081527"/>
            <a:chExt cx="4148328" cy="1816608"/>
          </a:xfrm>
        </p:grpSpPr>
        <p:pic>
          <p:nvPicPr>
            <p:cNvPr id="489" name="Google Shape;489;p17"/>
            <p:cNvPicPr preferRelativeResize="0"/>
            <p:nvPr/>
          </p:nvPicPr>
          <p:blipFill rotWithShape="1">
            <a:blip r:embed="rId10">
              <a:alphaModFix/>
            </a:blip>
            <a:srcRect b="0" l="0" r="0" t="0"/>
            <a:stretch/>
          </p:blipFill>
          <p:spPr>
            <a:xfrm>
              <a:off x="7638288" y="3081527"/>
              <a:ext cx="4148328" cy="1816608"/>
            </a:xfrm>
            <a:prstGeom prst="rect">
              <a:avLst/>
            </a:prstGeom>
            <a:noFill/>
            <a:ln>
              <a:noFill/>
            </a:ln>
          </p:spPr>
        </p:pic>
        <p:pic>
          <p:nvPicPr>
            <p:cNvPr id="490" name="Google Shape;490;p17"/>
            <p:cNvPicPr preferRelativeResize="0"/>
            <p:nvPr/>
          </p:nvPicPr>
          <p:blipFill rotWithShape="1">
            <a:blip r:embed="rId11">
              <a:alphaModFix/>
            </a:blip>
            <a:srcRect b="0" l="0" r="0" t="0"/>
            <a:stretch/>
          </p:blipFill>
          <p:spPr>
            <a:xfrm>
              <a:off x="7662536" y="3107203"/>
              <a:ext cx="4043352" cy="1711799"/>
            </a:xfrm>
            <a:prstGeom prst="rect">
              <a:avLst/>
            </a:prstGeom>
            <a:noFill/>
            <a:ln>
              <a:noFill/>
            </a:ln>
          </p:spPr>
        </p:pic>
      </p:gr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9" name="Shape 4819"/>
        <p:cNvGrpSpPr/>
        <p:nvPr/>
      </p:nvGrpSpPr>
      <p:grpSpPr>
        <a:xfrm>
          <a:off x="0" y="0"/>
          <a:ext cx="0" cy="0"/>
          <a:chOff x="0" y="0"/>
          <a:chExt cx="0" cy="0"/>
        </a:xfrm>
      </p:grpSpPr>
      <p:sp>
        <p:nvSpPr>
          <p:cNvPr id="4820" name="Google Shape;4820;p170"/>
          <p:cNvSpPr txBox="1"/>
          <p:nvPr>
            <p:ph type="title"/>
          </p:nvPr>
        </p:nvSpPr>
        <p:spPr>
          <a:xfrm>
            <a:off x="4521803" y="242315"/>
            <a:ext cx="314833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SOLUTION</a:t>
            </a:r>
            <a:r>
              <a:rPr lang="en-US"/>
              <a:t>: TABLES</a:t>
            </a:r>
            <a:endParaRPr/>
          </a:p>
        </p:txBody>
      </p:sp>
      <p:pic>
        <p:nvPicPr>
          <p:cNvPr id="4821" name="Google Shape;4821;p170"/>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4822" name="Google Shape;4822;p170"/>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000">
                <a:solidFill>
                  <a:srgbClr val="404040"/>
                </a:solidFill>
                <a:latin typeface="Calibri"/>
                <a:ea typeface="Calibri"/>
                <a:cs typeface="Calibri"/>
                <a:sym typeface="Calibri"/>
              </a:rPr>
              <a:t>Solution Preview</a:t>
            </a:r>
            <a:endParaRPr sz="2000">
              <a:solidFill>
                <a:schemeClr val="dk1"/>
              </a:solidFill>
              <a:latin typeface="Calibri"/>
              <a:ea typeface="Calibri"/>
              <a:cs typeface="Calibri"/>
              <a:sym typeface="Calibri"/>
            </a:endParaRPr>
          </a:p>
        </p:txBody>
      </p:sp>
      <p:sp>
        <p:nvSpPr>
          <p:cNvPr id="4823" name="Google Shape;4823;p170"/>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4" name="Google Shape;4824;p170"/>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825" name="Google Shape;4825;p170"/>
          <p:cNvGrpSpPr/>
          <p:nvPr/>
        </p:nvGrpSpPr>
        <p:grpSpPr>
          <a:xfrm>
            <a:off x="423672" y="1511807"/>
            <a:ext cx="5565648" cy="5148072"/>
            <a:chOff x="423672" y="1511807"/>
            <a:chExt cx="5565648" cy="5148072"/>
          </a:xfrm>
        </p:grpSpPr>
        <p:pic>
          <p:nvPicPr>
            <p:cNvPr id="4826" name="Google Shape;4826;p170"/>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4827" name="Google Shape;4827;p170"/>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828" name="Google Shape;4828;p170"/>
            <p:cNvPicPr preferRelativeResize="0"/>
            <p:nvPr/>
          </p:nvPicPr>
          <p:blipFill rotWithShape="1">
            <a:blip r:embed="rId5">
              <a:alphaModFix/>
            </a:blip>
            <a:srcRect b="0" l="0" r="0" t="0"/>
            <a:stretch/>
          </p:blipFill>
          <p:spPr>
            <a:xfrm>
              <a:off x="771997" y="1814826"/>
              <a:ext cx="962988" cy="1043237"/>
            </a:xfrm>
            <a:prstGeom prst="rect">
              <a:avLst/>
            </a:prstGeom>
            <a:noFill/>
            <a:ln>
              <a:noFill/>
            </a:ln>
          </p:spPr>
        </p:pic>
        <p:sp>
          <p:nvSpPr>
            <p:cNvPr id="4829" name="Google Shape;4829;p170"/>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0" name="Google Shape;4830;p170"/>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831" name="Google Shape;4831;p170"/>
            <p:cNvPicPr preferRelativeResize="0"/>
            <p:nvPr/>
          </p:nvPicPr>
          <p:blipFill rotWithShape="1">
            <a:blip r:embed="rId6">
              <a:alphaModFix/>
            </a:blip>
            <a:srcRect b="0" l="0" r="0" t="0"/>
            <a:stretch/>
          </p:blipFill>
          <p:spPr>
            <a:xfrm>
              <a:off x="3913631" y="6141719"/>
              <a:ext cx="1822704" cy="350520"/>
            </a:xfrm>
            <a:prstGeom prst="rect">
              <a:avLst/>
            </a:prstGeom>
            <a:noFill/>
            <a:ln>
              <a:noFill/>
            </a:ln>
          </p:spPr>
        </p:pic>
        <p:pic>
          <p:nvPicPr>
            <p:cNvPr id="4832" name="Google Shape;4832;p170"/>
            <p:cNvPicPr preferRelativeResize="0"/>
            <p:nvPr/>
          </p:nvPicPr>
          <p:blipFill rotWithShape="1">
            <a:blip r:embed="rId7">
              <a:alphaModFix/>
            </a:blip>
            <a:srcRect b="0" l="0" r="0" t="0"/>
            <a:stretch/>
          </p:blipFill>
          <p:spPr>
            <a:xfrm>
              <a:off x="1755647" y="1783080"/>
              <a:ext cx="658368" cy="530351"/>
            </a:xfrm>
            <a:prstGeom prst="rect">
              <a:avLst/>
            </a:prstGeom>
            <a:noFill/>
            <a:ln>
              <a:noFill/>
            </a:ln>
          </p:spPr>
        </p:pic>
      </p:grpSp>
      <p:sp>
        <p:nvSpPr>
          <p:cNvPr id="4833" name="Google Shape;4833;p170"/>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Victor Ignatius Zabel </a:t>
            </a:r>
            <a:r>
              <a:rPr i="1" lang="en-US" sz="1400">
                <a:solidFill>
                  <a:srgbClr val="404040"/>
                </a:solidFill>
                <a:latin typeface="Calibri"/>
                <a:ea typeface="Calibri"/>
                <a:cs typeface="Calibri"/>
                <a:sym typeface="Calibri"/>
              </a:rPr>
              <a:t>(BI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Top customer table</a:t>
            </a:r>
            <a:endParaRPr sz="1400">
              <a:solidFill>
                <a:schemeClr val="dk1"/>
              </a:solidFill>
              <a:latin typeface="Calibri"/>
              <a:ea typeface="Calibri"/>
              <a:cs typeface="Calibri"/>
              <a:sym typeface="Calibri"/>
            </a:endParaRPr>
          </a:p>
        </p:txBody>
      </p:sp>
      <p:grpSp>
        <p:nvGrpSpPr>
          <p:cNvPr id="4834" name="Google Shape;4834;p170"/>
          <p:cNvGrpSpPr/>
          <p:nvPr/>
        </p:nvGrpSpPr>
        <p:grpSpPr>
          <a:xfrm>
            <a:off x="6873240" y="2075687"/>
            <a:ext cx="4303776" cy="3934967"/>
            <a:chOff x="6873240" y="2075687"/>
            <a:chExt cx="4303776" cy="3934967"/>
          </a:xfrm>
        </p:grpSpPr>
        <p:pic>
          <p:nvPicPr>
            <p:cNvPr id="4835" name="Google Shape;4835;p170"/>
            <p:cNvPicPr preferRelativeResize="0"/>
            <p:nvPr/>
          </p:nvPicPr>
          <p:blipFill rotWithShape="1">
            <a:blip r:embed="rId8">
              <a:alphaModFix/>
            </a:blip>
            <a:srcRect b="0" l="0" r="0" t="0"/>
            <a:stretch/>
          </p:blipFill>
          <p:spPr>
            <a:xfrm>
              <a:off x="6873240" y="2075687"/>
              <a:ext cx="4303776" cy="3934967"/>
            </a:xfrm>
            <a:prstGeom prst="rect">
              <a:avLst/>
            </a:prstGeom>
            <a:noFill/>
            <a:ln>
              <a:noFill/>
            </a:ln>
          </p:spPr>
        </p:pic>
        <p:pic>
          <p:nvPicPr>
            <p:cNvPr id="4836" name="Google Shape;4836;p170"/>
            <p:cNvPicPr preferRelativeResize="0"/>
            <p:nvPr/>
          </p:nvPicPr>
          <p:blipFill rotWithShape="1">
            <a:blip r:embed="rId9">
              <a:alphaModFix/>
            </a:blip>
            <a:srcRect b="0" l="0" r="0" t="0"/>
            <a:stretch/>
          </p:blipFill>
          <p:spPr>
            <a:xfrm>
              <a:off x="6897474" y="2102309"/>
              <a:ext cx="4199150" cy="3829151"/>
            </a:xfrm>
            <a:prstGeom prst="rect">
              <a:avLst/>
            </a:prstGeom>
            <a:noFill/>
            <a:ln>
              <a:noFill/>
            </a:ln>
          </p:spPr>
        </p:pic>
      </p:grpSp>
      <p:sp>
        <p:nvSpPr>
          <p:cNvPr id="4837" name="Google Shape;4837;p170"/>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Hey there, this customer report is really coming together!</a:t>
            </a:r>
            <a:endParaRPr sz="1400">
              <a:solidFill>
                <a:schemeClr val="dk1"/>
              </a:solidFill>
              <a:latin typeface="Calibri"/>
              <a:ea typeface="Calibri"/>
              <a:cs typeface="Calibri"/>
              <a:sym typeface="Calibri"/>
            </a:endParaRPr>
          </a:p>
          <a:p>
            <a:pPr indent="0" lvl="0" marL="182245" marR="297815" rtl="0" algn="l">
              <a:lnSpc>
                <a:spcPct val="101400"/>
              </a:lnSpc>
              <a:spcBef>
                <a:spcPts val="1175"/>
              </a:spcBef>
              <a:spcAft>
                <a:spcPts val="0"/>
              </a:spcAft>
              <a:buNone/>
            </a:pPr>
            <a:r>
              <a:rPr lang="en-US" sz="1400">
                <a:solidFill>
                  <a:srgbClr val="404040"/>
                </a:solidFill>
                <a:latin typeface="Calibri"/>
                <a:ea typeface="Calibri"/>
                <a:cs typeface="Calibri"/>
                <a:sym typeface="Calibri"/>
              </a:rPr>
              <a:t>Since the management team needs a way to identify high-value  customers, let’s add a table to our report showing customer  keys, full names, orders, and revenue.</a:t>
            </a:r>
            <a:endParaRPr sz="1400">
              <a:solidFill>
                <a:schemeClr val="dk1"/>
              </a:solidFill>
              <a:latin typeface="Calibri"/>
              <a:ea typeface="Calibri"/>
              <a:cs typeface="Calibri"/>
              <a:sym typeface="Calibri"/>
            </a:endParaRPr>
          </a:p>
          <a:p>
            <a:pPr indent="0" lvl="0" marL="182245" marR="374650" rtl="0" algn="l">
              <a:lnSpc>
                <a:spcPct val="101400"/>
              </a:lnSpc>
              <a:spcBef>
                <a:spcPts val="1105"/>
              </a:spcBef>
              <a:spcAft>
                <a:spcPts val="0"/>
              </a:spcAft>
              <a:buNone/>
            </a:pPr>
            <a:r>
              <a:rPr lang="en-US" sz="1400">
                <a:solidFill>
                  <a:srgbClr val="404040"/>
                </a:solidFill>
                <a:latin typeface="Calibri"/>
                <a:ea typeface="Calibri"/>
                <a:cs typeface="Calibri"/>
                <a:sym typeface="Calibri"/>
              </a:rPr>
              <a:t>Probably makes sense to add some conditional formatting and  limit to the top 100 customers for now.</a:t>
            </a:r>
            <a:endParaRPr sz="1400">
              <a:solidFill>
                <a:schemeClr val="dk1"/>
              </a:solidFill>
              <a:latin typeface="Calibri"/>
              <a:ea typeface="Calibri"/>
              <a:cs typeface="Calibri"/>
              <a:sym typeface="Calibri"/>
            </a:endParaRPr>
          </a:p>
        </p:txBody>
      </p:sp>
      <p:grpSp>
        <p:nvGrpSpPr>
          <p:cNvPr id="4838" name="Google Shape;4838;p170"/>
          <p:cNvGrpSpPr/>
          <p:nvPr/>
        </p:nvGrpSpPr>
        <p:grpSpPr>
          <a:xfrm>
            <a:off x="11458577" y="168692"/>
            <a:ext cx="548640" cy="548640"/>
            <a:chOff x="11458577" y="168692"/>
            <a:chExt cx="548640" cy="548640"/>
          </a:xfrm>
        </p:grpSpPr>
        <p:sp>
          <p:nvSpPr>
            <p:cNvPr id="4839" name="Google Shape;4839;p170"/>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840" name="Google Shape;4840;p170"/>
            <p:cNvPicPr preferRelativeResize="0"/>
            <p:nvPr/>
          </p:nvPicPr>
          <p:blipFill rotWithShape="1">
            <a:blip r:embed="rId10">
              <a:alphaModFix/>
            </a:blip>
            <a:srcRect b="0" l="0" r="0" t="0"/>
            <a:stretch/>
          </p:blipFill>
          <p:spPr>
            <a:xfrm>
              <a:off x="11579351" y="289560"/>
              <a:ext cx="307848" cy="307847"/>
            </a:xfrm>
            <a:prstGeom prst="rect">
              <a:avLst/>
            </a:prstGeom>
            <a:noFill/>
            <a:ln>
              <a:noFill/>
            </a:ln>
          </p:spPr>
        </p:pic>
      </p:grpSp>
      <p:sp>
        <p:nvSpPr>
          <p:cNvPr id="4841" name="Google Shape;4841;p170"/>
          <p:cNvSpPr txBox="1"/>
          <p:nvPr/>
        </p:nvSpPr>
        <p:spPr>
          <a:xfrm>
            <a:off x="860852" y="5045328"/>
            <a:ext cx="583565" cy="611505"/>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US" sz="1400">
                <a:solidFill>
                  <a:srgbClr val="404040"/>
                </a:solidFill>
                <a:latin typeface="Calibri"/>
                <a:ea typeface="Calibri"/>
                <a:cs typeface="Calibri"/>
                <a:sym typeface="Calibri"/>
              </a:rPr>
              <a:t>Thanks!</a:t>
            </a:r>
            <a:endParaRPr sz="1400">
              <a:solidFill>
                <a:schemeClr val="dk1"/>
              </a:solidFill>
              <a:latin typeface="Calibri"/>
              <a:ea typeface="Calibri"/>
              <a:cs typeface="Calibri"/>
              <a:sym typeface="Calibri"/>
            </a:endParaRPr>
          </a:p>
          <a:p>
            <a:pPr indent="0" lvl="0" marL="12700" marR="0" rtl="0" algn="l">
              <a:lnSpc>
                <a:spcPct val="100000"/>
              </a:lnSpc>
              <a:spcBef>
                <a:spcPts val="1225"/>
              </a:spcBef>
              <a:spcAft>
                <a:spcPts val="0"/>
              </a:spcAft>
              <a:buNone/>
            </a:pPr>
            <a:r>
              <a:rPr lang="en-US" sz="1400">
                <a:solidFill>
                  <a:srgbClr val="404040"/>
                </a:solidFill>
                <a:latin typeface="Calibri"/>
                <a:ea typeface="Calibri"/>
                <a:cs typeface="Calibri"/>
                <a:sym typeface="Calibri"/>
              </a:rPr>
              <a:t>-Vic</a:t>
            </a:r>
            <a:endParaRPr sz="1400">
              <a:solidFill>
                <a:schemeClr val="dk1"/>
              </a:solidFill>
              <a:latin typeface="Calibri"/>
              <a:ea typeface="Calibri"/>
              <a:cs typeface="Calibri"/>
              <a:sym typeface="Calibri"/>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5" name="Shape 4845"/>
        <p:cNvGrpSpPr/>
        <p:nvPr/>
      </p:nvGrpSpPr>
      <p:grpSpPr>
        <a:xfrm>
          <a:off x="0" y="0"/>
          <a:ext cx="0" cy="0"/>
          <a:chOff x="0" y="0"/>
          <a:chExt cx="0" cy="0"/>
        </a:xfrm>
      </p:grpSpPr>
      <p:sp>
        <p:nvSpPr>
          <p:cNvPr id="4846" name="Google Shape;4846;p171"/>
          <p:cNvSpPr txBox="1"/>
          <p:nvPr>
            <p:ph type="title"/>
          </p:nvPr>
        </p:nvSpPr>
        <p:spPr>
          <a:xfrm>
            <a:off x="3276790" y="242315"/>
            <a:ext cx="563816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ASSIGNMENT</a:t>
            </a:r>
            <a:r>
              <a:rPr lang="en-US"/>
              <a:t>: TOP N TEXT CARDS</a:t>
            </a:r>
            <a:endParaRPr/>
          </a:p>
        </p:txBody>
      </p:sp>
      <p:pic>
        <p:nvPicPr>
          <p:cNvPr id="4847" name="Google Shape;4847;p171"/>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4848" name="Google Shape;4848;p171"/>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9" name="Google Shape;4849;p171"/>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0" name="Google Shape;4850;p171"/>
          <p:cNvSpPr txBox="1"/>
          <p:nvPr/>
        </p:nvSpPr>
        <p:spPr>
          <a:xfrm>
            <a:off x="6690464" y="1455420"/>
            <a:ext cx="4556760" cy="4605655"/>
          </a:xfrm>
          <a:prstGeom prst="rect">
            <a:avLst/>
          </a:prstGeom>
          <a:noFill/>
          <a:ln>
            <a:noFill/>
          </a:ln>
        </p:spPr>
        <p:txBody>
          <a:bodyPr anchorCtr="0" anchor="t" bIns="0" lIns="0" spcFirstLastPara="1" rIns="0" wrap="square" tIns="12700">
            <a:spAutoFit/>
          </a:bodyPr>
          <a:lstStyle/>
          <a:p>
            <a:pPr indent="0" lvl="0" marL="27305" marR="0" rtl="0" algn="ctr">
              <a:lnSpc>
                <a:spcPct val="100000"/>
              </a:lnSpc>
              <a:spcBef>
                <a:spcPts val="0"/>
              </a:spcBef>
              <a:spcAft>
                <a:spcPts val="0"/>
              </a:spcAft>
              <a:buNone/>
            </a:pPr>
            <a:r>
              <a:rPr b="1" i="1" lang="en-US" sz="2000">
                <a:solidFill>
                  <a:srgbClr val="404040"/>
                </a:solidFill>
                <a:latin typeface="Calibri"/>
                <a:ea typeface="Calibri"/>
                <a:cs typeface="Calibri"/>
                <a:sym typeface="Calibri"/>
              </a:rPr>
              <a:t>Key Objectives</a:t>
            </a:r>
            <a:endParaRPr sz="2000">
              <a:solidFill>
                <a:schemeClr val="dk1"/>
              </a:solidFill>
              <a:latin typeface="Calibri"/>
              <a:ea typeface="Calibri"/>
              <a:cs typeface="Calibri"/>
              <a:sym typeface="Calibri"/>
            </a:endParaRPr>
          </a:p>
          <a:p>
            <a:pPr indent="0" lvl="0" marL="0" marR="0" rtl="0" algn="l">
              <a:lnSpc>
                <a:spcPct val="100000"/>
              </a:lnSpc>
              <a:spcBef>
                <a:spcPts val="40"/>
              </a:spcBef>
              <a:spcAft>
                <a:spcPts val="0"/>
              </a:spcAft>
              <a:buNone/>
            </a:pPr>
            <a:r>
              <a:t/>
            </a:r>
            <a:endParaRPr sz="2200">
              <a:solidFill>
                <a:schemeClr val="dk1"/>
              </a:solidFill>
              <a:latin typeface="Calibri"/>
              <a:ea typeface="Calibri"/>
              <a:cs typeface="Calibri"/>
              <a:sym typeface="Calibri"/>
            </a:endParaRPr>
          </a:p>
          <a:p>
            <a:pPr indent="-457200" lvl="0" marL="469900" marR="0" rtl="0" algn="l">
              <a:lnSpc>
                <a:spcPct val="100000"/>
              </a:lnSpc>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Add a </a:t>
            </a:r>
            <a:r>
              <a:rPr b="1" lang="en-US" sz="1600">
                <a:solidFill>
                  <a:schemeClr val="dk1"/>
                </a:solidFill>
                <a:latin typeface="Calibri"/>
                <a:ea typeface="Calibri"/>
                <a:cs typeface="Calibri"/>
                <a:sym typeface="Calibri"/>
              </a:rPr>
              <a:t>card </a:t>
            </a:r>
            <a:r>
              <a:rPr lang="en-US" sz="1600">
                <a:solidFill>
                  <a:schemeClr val="dk1"/>
                </a:solidFill>
                <a:latin typeface="Calibri"/>
                <a:ea typeface="Calibri"/>
                <a:cs typeface="Calibri"/>
                <a:sym typeface="Calibri"/>
              </a:rPr>
              <a:t>to the </a:t>
            </a:r>
            <a:r>
              <a:rPr b="1" lang="en-US" sz="1600">
                <a:solidFill>
                  <a:schemeClr val="dk1"/>
                </a:solidFill>
                <a:latin typeface="Calibri"/>
                <a:ea typeface="Calibri"/>
                <a:cs typeface="Calibri"/>
                <a:sym typeface="Calibri"/>
              </a:rPr>
              <a:t>Customer Detail </a:t>
            </a:r>
            <a:r>
              <a:rPr lang="en-US" sz="1600">
                <a:solidFill>
                  <a:schemeClr val="dk1"/>
                </a:solidFill>
                <a:latin typeface="Calibri"/>
                <a:ea typeface="Calibri"/>
                <a:cs typeface="Calibri"/>
                <a:sym typeface="Calibri"/>
              </a:rPr>
              <a:t>report to show</a:t>
            </a:r>
            <a:endParaRPr sz="1600">
              <a:solidFill>
                <a:schemeClr val="dk1"/>
              </a:solidFill>
              <a:latin typeface="Calibri"/>
              <a:ea typeface="Calibri"/>
              <a:cs typeface="Calibri"/>
              <a:sym typeface="Calibri"/>
            </a:endParaRPr>
          </a:p>
          <a:p>
            <a:pPr indent="0" lvl="0" marL="469900" marR="0" rtl="0" algn="l">
              <a:lnSpc>
                <a:spcPct val="100000"/>
              </a:lnSpc>
              <a:spcBef>
                <a:spcPts val="0"/>
              </a:spcBef>
              <a:spcAft>
                <a:spcPts val="0"/>
              </a:spcAft>
              <a:buNone/>
            </a:pPr>
            <a:r>
              <a:rPr b="1" lang="en-US" sz="1600">
                <a:solidFill>
                  <a:schemeClr val="dk1"/>
                </a:solidFill>
                <a:latin typeface="Calibri"/>
                <a:ea typeface="Calibri"/>
                <a:cs typeface="Calibri"/>
                <a:sym typeface="Calibri"/>
              </a:rPr>
              <a:t>Full Name</a:t>
            </a:r>
            <a:endParaRPr sz="1600">
              <a:solidFill>
                <a:schemeClr val="dk1"/>
              </a:solidFill>
              <a:latin typeface="Calibri"/>
              <a:ea typeface="Calibri"/>
              <a:cs typeface="Calibri"/>
              <a:sym typeface="Calibri"/>
            </a:endParaRPr>
          </a:p>
          <a:p>
            <a:pPr indent="-457200" lvl="0" marL="469900" marR="160020" rtl="0" algn="l">
              <a:lnSpc>
                <a:spcPct val="103699"/>
              </a:lnSpc>
              <a:spcBef>
                <a:spcPts val="1105"/>
              </a:spcBef>
              <a:spcAft>
                <a:spcPts val="0"/>
              </a:spcAft>
              <a:buClr>
                <a:schemeClr val="dk1"/>
              </a:buClr>
              <a:buSzPts val="1600"/>
              <a:buFont typeface="Calibri"/>
              <a:buAutoNum type="arabicPeriod" startAt="2"/>
            </a:pPr>
            <a:r>
              <a:rPr lang="en-US" sz="1600">
                <a:solidFill>
                  <a:schemeClr val="dk1"/>
                </a:solidFill>
                <a:latin typeface="Calibri"/>
                <a:ea typeface="Calibri"/>
                <a:cs typeface="Calibri"/>
                <a:sym typeface="Calibri"/>
              </a:rPr>
              <a:t>Add a </a:t>
            </a:r>
            <a:r>
              <a:rPr b="1" lang="en-US" sz="1600">
                <a:solidFill>
                  <a:schemeClr val="dk1"/>
                </a:solidFill>
                <a:latin typeface="Calibri"/>
                <a:ea typeface="Calibri"/>
                <a:cs typeface="Calibri"/>
                <a:sym typeface="Calibri"/>
              </a:rPr>
              <a:t>visual-level filter (Top N) </a:t>
            </a:r>
            <a:r>
              <a:rPr lang="en-US" sz="1600">
                <a:solidFill>
                  <a:schemeClr val="dk1"/>
                </a:solidFill>
                <a:latin typeface="Calibri"/>
                <a:ea typeface="Calibri"/>
                <a:cs typeface="Calibri"/>
                <a:sym typeface="Calibri"/>
              </a:rPr>
              <a:t>to show the top  customer (Full Name) in terms of </a:t>
            </a:r>
            <a:r>
              <a:rPr b="1" lang="en-US" sz="1600">
                <a:solidFill>
                  <a:schemeClr val="dk1"/>
                </a:solidFill>
                <a:latin typeface="Calibri"/>
                <a:ea typeface="Calibri"/>
                <a:cs typeface="Calibri"/>
                <a:sym typeface="Calibri"/>
              </a:rPr>
              <a:t>Total Revenue</a:t>
            </a:r>
            <a:endParaRPr sz="1600">
              <a:solidFill>
                <a:schemeClr val="dk1"/>
              </a:solidFill>
              <a:latin typeface="Calibri"/>
              <a:ea typeface="Calibri"/>
              <a:cs typeface="Calibri"/>
              <a:sym typeface="Calibri"/>
            </a:endParaRPr>
          </a:p>
          <a:p>
            <a:pPr indent="-457200" lvl="1" marL="927100" marR="421640" rtl="0" algn="l">
              <a:lnSpc>
                <a:spcPct val="118750"/>
              </a:lnSpc>
              <a:spcBef>
                <a:spcPts val="1255"/>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What do you notice when you filter the  report for low income customers?</a:t>
            </a:r>
            <a:endParaRPr b="0" i="0" sz="1600" u="none" cap="none" strike="noStrike">
              <a:solidFill>
                <a:schemeClr val="dk1"/>
              </a:solidFill>
              <a:latin typeface="Calibri"/>
              <a:ea typeface="Calibri"/>
              <a:cs typeface="Calibri"/>
              <a:sym typeface="Calibri"/>
            </a:endParaRPr>
          </a:p>
          <a:p>
            <a:pPr indent="0" lvl="0" marL="927100" marR="0" rtl="0" algn="l">
              <a:lnSpc>
                <a:spcPct val="115937"/>
              </a:lnSpc>
              <a:spcBef>
                <a:spcPts val="0"/>
              </a:spcBef>
              <a:spcAft>
                <a:spcPts val="0"/>
              </a:spcAft>
              <a:buNone/>
            </a:pPr>
            <a:r>
              <a:rPr i="1" lang="en-US" sz="1600">
                <a:solidFill>
                  <a:schemeClr val="dk1"/>
                </a:solidFill>
                <a:latin typeface="Calibri"/>
                <a:ea typeface="Calibri"/>
                <a:cs typeface="Calibri"/>
                <a:sym typeface="Calibri"/>
              </a:rPr>
              <a:t>(</a:t>
            </a:r>
            <a:r>
              <a:rPr b="1" i="1" lang="en-US" sz="1600">
                <a:solidFill>
                  <a:schemeClr val="dk1"/>
                </a:solidFill>
                <a:latin typeface="Calibri"/>
                <a:ea typeface="Calibri"/>
                <a:cs typeface="Calibri"/>
                <a:sym typeface="Calibri"/>
              </a:rPr>
              <a:t>Hint</a:t>
            </a:r>
            <a:r>
              <a:rPr i="1" lang="en-US" sz="1600">
                <a:solidFill>
                  <a:schemeClr val="dk1"/>
                </a:solidFill>
                <a:latin typeface="Calibri"/>
                <a:ea typeface="Calibri"/>
                <a:cs typeface="Calibri"/>
                <a:sym typeface="Calibri"/>
              </a:rPr>
              <a:t>: check your value against the table)</a:t>
            </a:r>
            <a:endParaRPr sz="1600">
              <a:solidFill>
                <a:schemeClr val="dk1"/>
              </a:solidFill>
              <a:latin typeface="Calibri"/>
              <a:ea typeface="Calibri"/>
              <a:cs typeface="Calibri"/>
              <a:sym typeface="Calibri"/>
            </a:endParaRPr>
          </a:p>
          <a:p>
            <a:pPr indent="-457200" lvl="1" marL="927100" marR="317500" rtl="0" algn="l">
              <a:lnSpc>
                <a:spcPct val="103800"/>
              </a:lnSpc>
              <a:spcBef>
                <a:spcPts val="1105"/>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How could you modify the Top N filter to  correct this?</a:t>
            </a:r>
            <a:endParaRPr b="0" i="0" sz="1600" u="none" cap="none" strike="noStrike">
              <a:solidFill>
                <a:schemeClr val="dk1"/>
              </a:solidFill>
              <a:latin typeface="Calibri"/>
              <a:ea typeface="Calibri"/>
              <a:cs typeface="Calibri"/>
              <a:sym typeface="Calibri"/>
            </a:endParaRPr>
          </a:p>
          <a:p>
            <a:pPr indent="-457200" lvl="0" marL="469900" marR="186055" rtl="0" algn="l">
              <a:lnSpc>
                <a:spcPct val="118750"/>
              </a:lnSpc>
              <a:spcBef>
                <a:spcPts val="1255"/>
              </a:spcBef>
              <a:spcAft>
                <a:spcPts val="0"/>
              </a:spcAft>
              <a:buClr>
                <a:schemeClr val="dk1"/>
              </a:buClr>
              <a:buSzPts val="1600"/>
              <a:buFont typeface="Calibri"/>
              <a:buAutoNum type="arabicPeriod" startAt="2"/>
            </a:pPr>
            <a:r>
              <a:rPr lang="en-US" sz="1600">
                <a:solidFill>
                  <a:schemeClr val="dk1"/>
                </a:solidFill>
                <a:latin typeface="Calibri"/>
                <a:ea typeface="Calibri"/>
                <a:cs typeface="Calibri"/>
                <a:sym typeface="Calibri"/>
              </a:rPr>
              <a:t>Copy and paste the card (x2) to show </a:t>
            </a:r>
            <a:r>
              <a:rPr b="1" lang="en-US" sz="1600">
                <a:solidFill>
                  <a:schemeClr val="dk1"/>
                </a:solidFill>
                <a:latin typeface="Calibri"/>
                <a:ea typeface="Calibri"/>
                <a:cs typeface="Calibri"/>
                <a:sym typeface="Calibri"/>
              </a:rPr>
              <a:t>Total  Orders </a:t>
            </a:r>
            <a:r>
              <a:rPr lang="en-US" sz="1600">
                <a:solidFill>
                  <a:schemeClr val="dk1"/>
                </a:solidFill>
                <a:latin typeface="Calibri"/>
                <a:ea typeface="Calibri"/>
                <a:cs typeface="Calibri"/>
                <a:sym typeface="Calibri"/>
              </a:rPr>
              <a:t>and </a:t>
            </a:r>
            <a:r>
              <a:rPr b="1" lang="en-US" sz="1600">
                <a:solidFill>
                  <a:schemeClr val="dk1"/>
                </a:solidFill>
                <a:latin typeface="Calibri"/>
                <a:ea typeface="Calibri"/>
                <a:cs typeface="Calibri"/>
                <a:sym typeface="Calibri"/>
              </a:rPr>
              <a:t>Total Revenue </a:t>
            </a:r>
            <a:r>
              <a:rPr lang="en-US" sz="1600">
                <a:solidFill>
                  <a:schemeClr val="dk1"/>
                </a:solidFill>
                <a:latin typeface="Calibri"/>
                <a:ea typeface="Calibri"/>
                <a:cs typeface="Calibri"/>
                <a:sym typeface="Calibri"/>
              </a:rPr>
              <a:t>for the top customer</a:t>
            </a:r>
            <a:endParaRPr sz="1600">
              <a:solidFill>
                <a:schemeClr val="dk1"/>
              </a:solidFill>
              <a:latin typeface="Calibri"/>
              <a:ea typeface="Calibri"/>
              <a:cs typeface="Calibri"/>
              <a:sym typeface="Calibri"/>
            </a:endParaRPr>
          </a:p>
          <a:p>
            <a:pPr indent="-457200" lvl="0" marL="469900" marR="96520" rtl="0" algn="l">
              <a:lnSpc>
                <a:spcPct val="118750"/>
              </a:lnSpc>
              <a:spcBef>
                <a:spcPts val="1215"/>
              </a:spcBef>
              <a:spcAft>
                <a:spcPts val="0"/>
              </a:spcAft>
              <a:buClr>
                <a:schemeClr val="dk1"/>
              </a:buClr>
              <a:buSzPts val="1600"/>
              <a:buFont typeface="Calibri"/>
              <a:buAutoNum type="arabicPeriod" startAt="2"/>
            </a:pPr>
            <a:r>
              <a:rPr lang="en-US" sz="1600">
                <a:solidFill>
                  <a:schemeClr val="dk1"/>
                </a:solidFill>
                <a:latin typeface="Calibri"/>
                <a:ea typeface="Calibri"/>
                <a:cs typeface="Calibri"/>
                <a:sym typeface="Calibri"/>
              </a:rPr>
              <a:t>Add </a:t>
            </a:r>
            <a:r>
              <a:rPr b="1" lang="en-US" sz="1600">
                <a:solidFill>
                  <a:schemeClr val="dk1"/>
                </a:solidFill>
                <a:latin typeface="Calibri"/>
                <a:ea typeface="Calibri"/>
                <a:cs typeface="Calibri"/>
                <a:sym typeface="Calibri"/>
              </a:rPr>
              <a:t>text boxes </a:t>
            </a:r>
            <a:r>
              <a:rPr lang="en-US" sz="1600">
                <a:solidFill>
                  <a:schemeClr val="dk1"/>
                </a:solidFill>
                <a:latin typeface="Calibri"/>
                <a:ea typeface="Calibri"/>
                <a:cs typeface="Calibri"/>
                <a:sym typeface="Calibri"/>
              </a:rPr>
              <a:t>for titles and adjust formatting to  match the solution preview</a:t>
            </a:r>
            <a:endParaRPr sz="1600">
              <a:solidFill>
                <a:schemeClr val="dk1"/>
              </a:solidFill>
              <a:latin typeface="Calibri"/>
              <a:ea typeface="Calibri"/>
              <a:cs typeface="Calibri"/>
              <a:sym typeface="Calibri"/>
            </a:endParaRPr>
          </a:p>
        </p:txBody>
      </p:sp>
      <p:sp>
        <p:nvSpPr>
          <p:cNvPr id="4851" name="Google Shape;4851;p171"/>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Victor Ignatius Zabel </a:t>
            </a:r>
            <a:r>
              <a:rPr i="1" lang="en-US" sz="1400">
                <a:solidFill>
                  <a:srgbClr val="404040"/>
                </a:solidFill>
                <a:latin typeface="Calibri"/>
                <a:ea typeface="Calibri"/>
                <a:cs typeface="Calibri"/>
                <a:sym typeface="Calibri"/>
              </a:rPr>
              <a:t>(BI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Top customers by revenue</a:t>
            </a:r>
            <a:endParaRPr sz="1400">
              <a:solidFill>
                <a:schemeClr val="dk1"/>
              </a:solidFill>
              <a:latin typeface="Calibri"/>
              <a:ea typeface="Calibri"/>
              <a:cs typeface="Calibri"/>
              <a:sym typeface="Calibri"/>
            </a:endParaRPr>
          </a:p>
        </p:txBody>
      </p:sp>
      <p:sp>
        <p:nvSpPr>
          <p:cNvPr id="4852" name="Google Shape;4852;p171"/>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25725">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Hey,</a:t>
            </a:r>
            <a:endParaRPr sz="1400">
              <a:solidFill>
                <a:schemeClr val="dk1"/>
              </a:solidFill>
              <a:latin typeface="Calibri"/>
              <a:ea typeface="Calibri"/>
              <a:cs typeface="Calibri"/>
              <a:sym typeface="Calibri"/>
            </a:endParaRPr>
          </a:p>
          <a:p>
            <a:pPr indent="0" lvl="0" marL="182245" marR="0" rtl="0" algn="l">
              <a:lnSpc>
                <a:spcPct val="100000"/>
              </a:lnSpc>
              <a:spcBef>
                <a:spcPts val="1225"/>
              </a:spcBef>
              <a:spcAft>
                <a:spcPts val="0"/>
              </a:spcAft>
              <a:buNone/>
            </a:pPr>
            <a:r>
              <a:rPr lang="en-US" sz="1400">
                <a:solidFill>
                  <a:srgbClr val="404040"/>
                </a:solidFill>
                <a:latin typeface="Calibri"/>
                <a:ea typeface="Calibri"/>
                <a:cs typeface="Calibri"/>
                <a:sym typeface="Calibri"/>
              </a:rPr>
              <a:t>Ethan is loving the customer report so far – great job!</a:t>
            </a:r>
            <a:endParaRPr sz="1400">
              <a:solidFill>
                <a:schemeClr val="dk1"/>
              </a:solidFill>
              <a:latin typeface="Calibri"/>
              <a:ea typeface="Calibri"/>
              <a:cs typeface="Calibri"/>
              <a:sym typeface="Calibri"/>
            </a:endParaRPr>
          </a:p>
          <a:p>
            <a:pPr indent="0" lvl="0" marL="182245" marR="226059" rtl="0" algn="l">
              <a:lnSpc>
                <a:spcPct val="99000"/>
              </a:lnSpc>
              <a:spcBef>
                <a:spcPts val="1240"/>
              </a:spcBef>
              <a:spcAft>
                <a:spcPts val="0"/>
              </a:spcAft>
              <a:buNone/>
            </a:pPr>
            <a:r>
              <a:rPr lang="en-US" sz="1400">
                <a:solidFill>
                  <a:srgbClr val="404040"/>
                </a:solidFill>
                <a:latin typeface="Calibri"/>
                <a:ea typeface="Calibri"/>
                <a:cs typeface="Calibri"/>
                <a:sym typeface="Calibri"/>
              </a:rPr>
              <a:t>He mentioned that he’d like to highlight top customers based on  </a:t>
            </a:r>
            <a:r>
              <a:rPr i="1" lang="en-US" sz="1400">
                <a:solidFill>
                  <a:srgbClr val="404040"/>
                </a:solidFill>
                <a:latin typeface="Calibri"/>
                <a:ea typeface="Calibri"/>
                <a:cs typeface="Calibri"/>
                <a:sym typeface="Calibri"/>
              </a:rPr>
              <a:t>revenue </a:t>
            </a:r>
            <a:r>
              <a:rPr lang="en-US" sz="1400">
                <a:solidFill>
                  <a:srgbClr val="404040"/>
                </a:solidFill>
                <a:latin typeface="Calibri"/>
                <a:ea typeface="Calibri"/>
                <a:cs typeface="Calibri"/>
                <a:sym typeface="Calibri"/>
              </a:rPr>
              <a:t>as well, so I’m thinking we could add some text cards to  show the top customer name, along with total revenue and the  number of orders placed.</a:t>
            </a:r>
            <a:endParaRPr sz="1400">
              <a:solidFill>
                <a:schemeClr val="dk1"/>
              </a:solidFill>
              <a:latin typeface="Calibri"/>
              <a:ea typeface="Calibri"/>
              <a:cs typeface="Calibri"/>
              <a:sym typeface="Calibri"/>
            </a:endParaRPr>
          </a:p>
          <a:p>
            <a:pPr indent="0" lvl="0" marL="182245" marR="300990" rtl="0" algn="l">
              <a:lnSpc>
                <a:spcPct val="101400"/>
              </a:lnSpc>
              <a:spcBef>
                <a:spcPts val="1200"/>
              </a:spcBef>
              <a:spcAft>
                <a:spcPts val="0"/>
              </a:spcAft>
              <a:buNone/>
            </a:pPr>
            <a:r>
              <a:rPr lang="en-US" sz="1400">
                <a:solidFill>
                  <a:srgbClr val="404040"/>
                </a:solidFill>
                <a:latin typeface="Calibri"/>
                <a:ea typeface="Calibri"/>
                <a:cs typeface="Calibri"/>
                <a:sym typeface="Calibri"/>
              </a:rPr>
              <a:t>We’ll be offering some coupons based on how much customers  have spent in the past, so accuracy is critical here!</a:t>
            </a:r>
            <a:endParaRPr sz="1400">
              <a:solidFill>
                <a:schemeClr val="dk1"/>
              </a:solidFill>
              <a:latin typeface="Calibri"/>
              <a:ea typeface="Calibri"/>
              <a:cs typeface="Calibri"/>
              <a:sym typeface="Calibri"/>
            </a:endParaRPr>
          </a:p>
          <a:p>
            <a:pPr indent="0" lvl="0" marL="182245" marR="0" rtl="0" algn="l">
              <a:lnSpc>
                <a:spcPct val="100000"/>
              </a:lnSpc>
              <a:spcBef>
                <a:spcPts val="1200"/>
              </a:spcBef>
              <a:spcAft>
                <a:spcPts val="0"/>
              </a:spcAft>
              <a:buNone/>
            </a:pPr>
            <a:r>
              <a:rPr lang="en-US" sz="1400">
                <a:solidFill>
                  <a:srgbClr val="404040"/>
                </a:solidFill>
                <a:latin typeface="Calibri"/>
                <a:ea typeface="Calibri"/>
                <a:cs typeface="Calibri"/>
                <a:sym typeface="Calibri"/>
              </a:rPr>
              <a:t>-Vic</a:t>
            </a:r>
            <a:endParaRPr sz="1400">
              <a:solidFill>
                <a:schemeClr val="dk1"/>
              </a:solidFill>
              <a:latin typeface="Calibri"/>
              <a:ea typeface="Calibri"/>
              <a:cs typeface="Calibri"/>
              <a:sym typeface="Calibri"/>
            </a:endParaRPr>
          </a:p>
        </p:txBody>
      </p:sp>
      <p:grpSp>
        <p:nvGrpSpPr>
          <p:cNvPr id="4853" name="Google Shape;4853;p171"/>
          <p:cNvGrpSpPr/>
          <p:nvPr/>
        </p:nvGrpSpPr>
        <p:grpSpPr>
          <a:xfrm>
            <a:off x="11458577" y="168692"/>
            <a:ext cx="548640" cy="548640"/>
            <a:chOff x="11458577" y="168692"/>
            <a:chExt cx="548640" cy="548640"/>
          </a:xfrm>
        </p:grpSpPr>
        <p:sp>
          <p:nvSpPr>
            <p:cNvPr id="4854" name="Google Shape;4854;p171"/>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855" name="Google Shape;4855;p171"/>
            <p:cNvPicPr preferRelativeResize="0"/>
            <p:nvPr/>
          </p:nvPicPr>
          <p:blipFill rotWithShape="1">
            <a:blip r:embed="rId4">
              <a:alphaModFix/>
            </a:blip>
            <a:srcRect b="0" l="0" r="0" t="0"/>
            <a:stretch/>
          </p:blipFill>
          <p:spPr>
            <a:xfrm>
              <a:off x="11579351" y="289560"/>
              <a:ext cx="307848" cy="307847"/>
            </a:xfrm>
            <a:prstGeom prst="rect">
              <a:avLst/>
            </a:prstGeom>
            <a:noFill/>
            <a:ln>
              <a:noFill/>
            </a:ln>
          </p:spPr>
        </p:pic>
      </p:gr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9" name="Shape 4859"/>
        <p:cNvGrpSpPr/>
        <p:nvPr/>
      </p:nvGrpSpPr>
      <p:grpSpPr>
        <a:xfrm>
          <a:off x="0" y="0"/>
          <a:ext cx="0" cy="0"/>
          <a:chOff x="0" y="0"/>
          <a:chExt cx="0" cy="0"/>
        </a:xfrm>
      </p:grpSpPr>
      <p:sp>
        <p:nvSpPr>
          <p:cNvPr id="4860" name="Google Shape;4860;p172"/>
          <p:cNvSpPr txBox="1"/>
          <p:nvPr>
            <p:ph type="title"/>
          </p:nvPr>
        </p:nvSpPr>
        <p:spPr>
          <a:xfrm>
            <a:off x="3548443" y="242315"/>
            <a:ext cx="509524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SOLUTION</a:t>
            </a:r>
            <a:r>
              <a:rPr lang="en-US"/>
              <a:t>: TOP N TEXT CARDS</a:t>
            </a:r>
            <a:endParaRPr/>
          </a:p>
        </p:txBody>
      </p:sp>
      <p:pic>
        <p:nvPicPr>
          <p:cNvPr id="4861" name="Google Shape;4861;p172"/>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4862" name="Google Shape;4862;p172"/>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000">
                <a:solidFill>
                  <a:srgbClr val="404040"/>
                </a:solidFill>
                <a:latin typeface="Calibri"/>
                <a:ea typeface="Calibri"/>
                <a:cs typeface="Calibri"/>
                <a:sym typeface="Calibri"/>
              </a:rPr>
              <a:t>Solution Preview</a:t>
            </a:r>
            <a:endParaRPr sz="2000">
              <a:solidFill>
                <a:schemeClr val="dk1"/>
              </a:solidFill>
              <a:latin typeface="Calibri"/>
              <a:ea typeface="Calibri"/>
              <a:cs typeface="Calibri"/>
              <a:sym typeface="Calibri"/>
            </a:endParaRPr>
          </a:p>
        </p:txBody>
      </p:sp>
      <p:sp>
        <p:nvSpPr>
          <p:cNvPr id="4863" name="Google Shape;4863;p172"/>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4" name="Google Shape;4864;p172"/>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865" name="Google Shape;4865;p172"/>
          <p:cNvGrpSpPr/>
          <p:nvPr/>
        </p:nvGrpSpPr>
        <p:grpSpPr>
          <a:xfrm>
            <a:off x="423672" y="1511807"/>
            <a:ext cx="5565648" cy="5148072"/>
            <a:chOff x="423672" y="1511807"/>
            <a:chExt cx="5565648" cy="5148072"/>
          </a:xfrm>
        </p:grpSpPr>
        <p:pic>
          <p:nvPicPr>
            <p:cNvPr id="4866" name="Google Shape;4866;p172"/>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4867" name="Google Shape;4867;p172"/>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868" name="Google Shape;4868;p172"/>
            <p:cNvPicPr preferRelativeResize="0"/>
            <p:nvPr/>
          </p:nvPicPr>
          <p:blipFill rotWithShape="1">
            <a:blip r:embed="rId5">
              <a:alphaModFix/>
            </a:blip>
            <a:srcRect b="0" l="0" r="0" t="0"/>
            <a:stretch/>
          </p:blipFill>
          <p:spPr>
            <a:xfrm>
              <a:off x="771997" y="1814826"/>
              <a:ext cx="962988" cy="1043237"/>
            </a:xfrm>
            <a:prstGeom prst="rect">
              <a:avLst/>
            </a:prstGeom>
            <a:noFill/>
            <a:ln>
              <a:noFill/>
            </a:ln>
          </p:spPr>
        </p:pic>
        <p:sp>
          <p:nvSpPr>
            <p:cNvPr id="4869" name="Google Shape;4869;p172"/>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0" name="Google Shape;4870;p172"/>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871" name="Google Shape;4871;p172"/>
            <p:cNvPicPr preferRelativeResize="0"/>
            <p:nvPr/>
          </p:nvPicPr>
          <p:blipFill rotWithShape="1">
            <a:blip r:embed="rId6">
              <a:alphaModFix/>
            </a:blip>
            <a:srcRect b="0" l="0" r="0" t="0"/>
            <a:stretch/>
          </p:blipFill>
          <p:spPr>
            <a:xfrm>
              <a:off x="3913631" y="6141719"/>
              <a:ext cx="1822704" cy="350520"/>
            </a:xfrm>
            <a:prstGeom prst="rect">
              <a:avLst/>
            </a:prstGeom>
            <a:noFill/>
            <a:ln>
              <a:noFill/>
            </a:ln>
          </p:spPr>
        </p:pic>
        <p:pic>
          <p:nvPicPr>
            <p:cNvPr id="4872" name="Google Shape;4872;p172"/>
            <p:cNvPicPr preferRelativeResize="0"/>
            <p:nvPr/>
          </p:nvPicPr>
          <p:blipFill rotWithShape="1">
            <a:blip r:embed="rId7">
              <a:alphaModFix/>
            </a:blip>
            <a:srcRect b="0" l="0" r="0" t="0"/>
            <a:stretch/>
          </p:blipFill>
          <p:spPr>
            <a:xfrm>
              <a:off x="1755647" y="1783080"/>
              <a:ext cx="658368" cy="530351"/>
            </a:xfrm>
            <a:prstGeom prst="rect">
              <a:avLst/>
            </a:prstGeom>
            <a:noFill/>
            <a:ln>
              <a:noFill/>
            </a:ln>
          </p:spPr>
        </p:pic>
      </p:grpSp>
      <p:sp>
        <p:nvSpPr>
          <p:cNvPr id="4873" name="Google Shape;4873;p172"/>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Victor Ignatius Zabel </a:t>
            </a:r>
            <a:r>
              <a:rPr i="1" lang="en-US" sz="1400">
                <a:solidFill>
                  <a:srgbClr val="404040"/>
                </a:solidFill>
                <a:latin typeface="Calibri"/>
                <a:ea typeface="Calibri"/>
                <a:cs typeface="Calibri"/>
                <a:sym typeface="Calibri"/>
              </a:rPr>
              <a:t>(BI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Top customers by revenue</a:t>
            </a:r>
            <a:endParaRPr sz="1400">
              <a:solidFill>
                <a:schemeClr val="dk1"/>
              </a:solidFill>
              <a:latin typeface="Calibri"/>
              <a:ea typeface="Calibri"/>
              <a:cs typeface="Calibri"/>
              <a:sym typeface="Calibri"/>
            </a:endParaRPr>
          </a:p>
        </p:txBody>
      </p:sp>
      <p:grpSp>
        <p:nvGrpSpPr>
          <p:cNvPr id="4874" name="Google Shape;4874;p172"/>
          <p:cNvGrpSpPr/>
          <p:nvPr/>
        </p:nvGrpSpPr>
        <p:grpSpPr>
          <a:xfrm>
            <a:off x="7086600" y="2261616"/>
            <a:ext cx="4056888" cy="2505455"/>
            <a:chOff x="7086600" y="2261616"/>
            <a:chExt cx="4056888" cy="2505455"/>
          </a:xfrm>
        </p:grpSpPr>
        <p:pic>
          <p:nvPicPr>
            <p:cNvPr id="4875" name="Google Shape;4875;p172"/>
            <p:cNvPicPr preferRelativeResize="0"/>
            <p:nvPr/>
          </p:nvPicPr>
          <p:blipFill rotWithShape="1">
            <a:blip r:embed="rId8">
              <a:alphaModFix/>
            </a:blip>
            <a:srcRect b="0" l="0" r="0" t="0"/>
            <a:stretch/>
          </p:blipFill>
          <p:spPr>
            <a:xfrm>
              <a:off x="7086600" y="2261616"/>
              <a:ext cx="4056888" cy="2505455"/>
            </a:xfrm>
            <a:prstGeom prst="rect">
              <a:avLst/>
            </a:prstGeom>
            <a:noFill/>
            <a:ln>
              <a:noFill/>
            </a:ln>
          </p:spPr>
        </p:pic>
        <p:pic>
          <p:nvPicPr>
            <p:cNvPr id="4876" name="Google Shape;4876;p172"/>
            <p:cNvPicPr preferRelativeResize="0"/>
            <p:nvPr/>
          </p:nvPicPr>
          <p:blipFill rotWithShape="1">
            <a:blip r:embed="rId9">
              <a:alphaModFix/>
            </a:blip>
            <a:srcRect b="0" l="0" r="0" t="0"/>
            <a:stretch/>
          </p:blipFill>
          <p:spPr>
            <a:xfrm>
              <a:off x="7112801" y="2286787"/>
              <a:ext cx="3952875" cy="2400300"/>
            </a:xfrm>
            <a:prstGeom prst="rect">
              <a:avLst/>
            </a:prstGeom>
            <a:noFill/>
            <a:ln>
              <a:noFill/>
            </a:ln>
          </p:spPr>
        </p:pic>
      </p:grpSp>
      <p:sp>
        <p:nvSpPr>
          <p:cNvPr id="4877" name="Google Shape;4877;p172"/>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25725">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Hey,</a:t>
            </a:r>
            <a:endParaRPr sz="1400">
              <a:solidFill>
                <a:schemeClr val="dk1"/>
              </a:solidFill>
              <a:latin typeface="Calibri"/>
              <a:ea typeface="Calibri"/>
              <a:cs typeface="Calibri"/>
              <a:sym typeface="Calibri"/>
            </a:endParaRPr>
          </a:p>
          <a:p>
            <a:pPr indent="0" lvl="0" marL="182245" marR="0" rtl="0" algn="l">
              <a:lnSpc>
                <a:spcPct val="100000"/>
              </a:lnSpc>
              <a:spcBef>
                <a:spcPts val="1225"/>
              </a:spcBef>
              <a:spcAft>
                <a:spcPts val="0"/>
              </a:spcAft>
              <a:buNone/>
            </a:pPr>
            <a:r>
              <a:rPr lang="en-US" sz="1400">
                <a:solidFill>
                  <a:srgbClr val="404040"/>
                </a:solidFill>
                <a:latin typeface="Calibri"/>
                <a:ea typeface="Calibri"/>
                <a:cs typeface="Calibri"/>
                <a:sym typeface="Calibri"/>
              </a:rPr>
              <a:t>Ethan is loving the customer report so far – great job!</a:t>
            </a:r>
            <a:endParaRPr sz="1400">
              <a:solidFill>
                <a:schemeClr val="dk1"/>
              </a:solidFill>
              <a:latin typeface="Calibri"/>
              <a:ea typeface="Calibri"/>
              <a:cs typeface="Calibri"/>
              <a:sym typeface="Calibri"/>
            </a:endParaRPr>
          </a:p>
          <a:p>
            <a:pPr indent="0" lvl="0" marL="182245" marR="226059" rtl="0" algn="l">
              <a:lnSpc>
                <a:spcPct val="99000"/>
              </a:lnSpc>
              <a:spcBef>
                <a:spcPts val="1240"/>
              </a:spcBef>
              <a:spcAft>
                <a:spcPts val="0"/>
              </a:spcAft>
              <a:buNone/>
            </a:pPr>
            <a:r>
              <a:rPr lang="en-US" sz="1400">
                <a:solidFill>
                  <a:srgbClr val="404040"/>
                </a:solidFill>
                <a:latin typeface="Calibri"/>
                <a:ea typeface="Calibri"/>
                <a:cs typeface="Calibri"/>
                <a:sym typeface="Calibri"/>
              </a:rPr>
              <a:t>He mentioned that he’d like to highlight top customers based on  </a:t>
            </a:r>
            <a:r>
              <a:rPr i="1" lang="en-US" sz="1400">
                <a:solidFill>
                  <a:srgbClr val="404040"/>
                </a:solidFill>
                <a:latin typeface="Calibri"/>
                <a:ea typeface="Calibri"/>
                <a:cs typeface="Calibri"/>
                <a:sym typeface="Calibri"/>
              </a:rPr>
              <a:t>revenue </a:t>
            </a:r>
            <a:r>
              <a:rPr lang="en-US" sz="1400">
                <a:solidFill>
                  <a:srgbClr val="404040"/>
                </a:solidFill>
                <a:latin typeface="Calibri"/>
                <a:ea typeface="Calibri"/>
                <a:cs typeface="Calibri"/>
                <a:sym typeface="Calibri"/>
              </a:rPr>
              <a:t>as well, so I’m thinking we could add some text cards to  show the top customer name, along with total revenue and the  number of orders placed.</a:t>
            </a:r>
            <a:endParaRPr sz="1400">
              <a:solidFill>
                <a:schemeClr val="dk1"/>
              </a:solidFill>
              <a:latin typeface="Calibri"/>
              <a:ea typeface="Calibri"/>
              <a:cs typeface="Calibri"/>
              <a:sym typeface="Calibri"/>
            </a:endParaRPr>
          </a:p>
          <a:p>
            <a:pPr indent="0" lvl="0" marL="182245" marR="300990" rtl="0" algn="l">
              <a:lnSpc>
                <a:spcPct val="101400"/>
              </a:lnSpc>
              <a:spcBef>
                <a:spcPts val="1200"/>
              </a:spcBef>
              <a:spcAft>
                <a:spcPts val="0"/>
              </a:spcAft>
              <a:buNone/>
            </a:pPr>
            <a:r>
              <a:rPr lang="en-US" sz="1400">
                <a:solidFill>
                  <a:srgbClr val="404040"/>
                </a:solidFill>
                <a:latin typeface="Calibri"/>
                <a:ea typeface="Calibri"/>
                <a:cs typeface="Calibri"/>
                <a:sym typeface="Calibri"/>
              </a:rPr>
              <a:t>We’ll be offering some coupons based on how much customers  have spent in the past, so accuracy is critical here!</a:t>
            </a:r>
            <a:endParaRPr sz="1400">
              <a:solidFill>
                <a:schemeClr val="dk1"/>
              </a:solidFill>
              <a:latin typeface="Calibri"/>
              <a:ea typeface="Calibri"/>
              <a:cs typeface="Calibri"/>
              <a:sym typeface="Calibri"/>
            </a:endParaRPr>
          </a:p>
          <a:p>
            <a:pPr indent="0" lvl="0" marL="182245" marR="0" rtl="0" algn="l">
              <a:lnSpc>
                <a:spcPct val="100000"/>
              </a:lnSpc>
              <a:spcBef>
                <a:spcPts val="1200"/>
              </a:spcBef>
              <a:spcAft>
                <a:spcPts val="0"/>
              </a:spcAft>
              <a:buNone/>
            </a:pPr>
            <a:r>
              <a:rPr lang="en-US" sz="1400">
                <a:solidFill>
                  <a:srgbClr val="404040"/>
                </a:solidFill>
                <a:latin typeface="Calibri"/>
                <a:ea typeface="Calibri"/>
                <a:cs typeface="Calibri"/>
                <a:sym typeface="Calibri"/>
              </a:rPr>
              <a:t>-Vic</a:t>
            </a:r>
            <a:endParaRPr sz="1400">
              <a:solidFill>
                <a:schemeClr val="dk1"/>
              </a:solidFill>
              <a:latin typeface="Calibri"/>
              <a:ea typeface="Calibri"/>
              <a:cs typeface="Calibri"/>
              <a:sym typeface="Calibri"/>
            </a:endParaRPr>
          </a:p>
        </p:txBody>
      </p:sp>
      <p:grpSp>
        <p:nvGrpSpPr>
          <p:cNvPr id="4878" name="Google Shape;4878;p172"/>
          <p:cNvGrpSpPr/>
          <p:nvPr/>
        </p:nvGrpSpPr>
        <p:grpSpPr>
          <a:xfrm>
            <a:off x="11458577" y="168692"/>
            <a:ext cx="548640" cy="548640"/>
            <a:chOff x="11458577" y="168692"/>
            <a:chExt cx="548640" cy="548640"/>
          </a:xfrm>
        </p:grpSpPr>
        <p:sp>
          <p:nvSpPr>
            <p:cNvPr id="4879" name="Google Shape;4879;p172"/>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880" name="Google Shape;4880;p172"/>
            <p:cNvPicPr preferRelativeResize="0"/>
            <p:nvPr/>
          </p:nvPicPr>
          <p:blipFill rotWithShape="1">
            <a:blip r:embed="rId10">
              <a:alphaModFix/>
            </a:blip>
            <a:srcRect b="0" l="0" r="0" t="0"/>
            <a:stretch/>
          </p:blipFill>
          <p:spPr>
            <a:xfrm>
              <a:off x="11579351" y="289560"/>
              <a:ext cx="307848" cy="307847"/>
            </a:xfrm>
            <a:prstGeom prst="rect">
              <a:avLst/>
            </a:prstGeom>
            <a:noFill/>
            <a:ln>
              <a:noFill/>
            </a:ln>
          </p:spPr>
        </p:pic>
      </p:gr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4" name="Shape 4884"/>
        <p:cNvGrpSpPr/>
        <p:nvPr/>
      </p:nvGrpSpPr>
      <p:grpSpPr>
        <a:xfrm>
          <a:off x="0" y="0"/>
          <a:ext cx="0" cy="0"/>
          <a:chOff x="0" y="0"/>
          <a:chExt cx="0" cy="0"/>
        </a:xfrm>
      </p:grpSpPr>
      <p:sp>
        <p:nvSpPr>
          <p:cNvPr id="4885" name="Google Shape;4885;p173"/>
          <p:cNvSpPr txBox="1"/>
          <p:nvPr>
            <p:ph type="title"/>
          </p:nvPr>
        </p:nvSpPr>
        <p:spPr>
          <a:xfrm>
            <a:off x="4958269" y="242315"/>
            <a:ext cx="227457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MAP VISUALS</a:t>
            </a:r>
            <a:endParaRPr/>
          </a:p>
        </p:txBody>
      </p:sp>
      <p:pic>
        <p:nvPicPr>
          <p:cNvPr id="4886" name="Google Shape;4886;p173"/>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4887" name="Google Shape;4887;p173"/>
          <p:cNvGrpSpPr/>
          <p:nvPr/>
        </p:nvGrpSpPr>
        <p:grpSpPr>
          <a:xfrm>
            <a:off x="11458577" y="168692"/>
            <a:ext cx="548640" cy="548640"/>
            <a:chOff x="11458577" y="168692"/>
            <a:chExt cx="548640" cy="548640"/>
          </a:xfrm>
        </p:grpSpPr>
        <p:sp>
          <p:nvSpPr>
            <p:cNvPr id="4888" name="Google Shape;4888;p173"/>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889" name="Google Shape;4889;p173"/>
            <p:cNvPicPr preferRelativeResize="0"/>
            <p:nvPr/>
          </p:nvPicPr>
          <p:blipFill rotWithShape="1">
            <a:blip r:embed="rId4">
              <a:alphaModFix/>
            </a:blip>
            <a:srcRect b="0" l="0" r="0" t="0"/>
            <a:stretch/>
          </p:blipFill>
          <p:spPr>
            <a:xfrm>
              <a:off x="11579351" y="289560"/>
              <a:ext cx="307848" cy="307847"/>
            </a:xfrm>
            <a:prstGeom prst="rect">
              <a:avLst/>
            </a:prstGeom>
            <a:noFill/>
            <a:ln>
              <a:noFill/>
            </a:ln>
          </p:spPr>
        </p:pic>
      </p:grpSp>
      <p:sp>
        <p:nvSpPr>
          <p:cNvPr id="4890" name="Google Shape;4890;p173"/>
          <p:cNvSpPr txBox="1"/>
          <p:nvPr/>
        </p:nvSpPr>
        <p:spPr>
          <a:xfrm>
            <a:off x="1076166" y="1148588"/>
            <a:ext cx="461009"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262626"/>
                </a:solidFill>
                <a:latin typeface="Calibri"/>
                <a:ea typeface="Calibri"/>
                <a:cs typeface="Calibri"/>
                <a:sym typeface="Calibri"/>
              </a:rPr>
              <a:t>Map</a:t>
            </a:r>
            <a:endParaRPr sz="1800">
              <a:solidFill>
                <a:schemeClr val="dk1"/>
              </a:solidFill>
              <a:latin typeface="Calibri"/>
              <a:ea typeface="Calibri"/>
              <a:cs typeface="Calibri"/>
              <a:sym typeface="Calibri"/>
            </a:endParaRPr>
          </a:p>
        </p:txBody>
      </p:sp>
      <p:sp>
        <p:nvSpPr>
          <p:cNvPr id="4891" name="Google Shape;4891;p173"/>
          <p:cNvSpPr txBox="1"/>
          <p:nvPr/>
        </p:nvSpPr>
        <p:spPr>
          <a:xfrm>
            <a:off x="4431074" y="1148588"/>
            <a:ext cx="100711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262626"/>
                </a:solidFill>
                <a:latin typeface="Calibri"/>
                <a:ea typeface="Calibri"/>
                <a:cs typeface="Calibri"/>
                <a:sym typeface="Calibri"/>
              </a:rPr>
              <a:t>Filled map</a:t>
            </a:r>
            <a:endParaRPr sz="1800">
              <a:solidFill>
                <a:schemeClr val="dk1"/>
              </a:solidFill>
              <a:latin typeface="Calibri"/>
              <a:ea typeface="Calibri"/>
              <a:cs typeface="Calibri"/>
              <a:sym typeface="Calibri"/>
            </a:endParaRPr>
          </a:p>
        </p:txBody>
      </p:sp>
      <p:sp>
        <p:nvSpPr>
          <p:cNvPr id="4892" name="Google Shape;4892;p173"/>
          <p:cNvSpPr txBox="1"/>
          <p:nvPr/>
        </p:nvSpPr>
        <p:spPr>
          <a:xfrm>
            <a:off x="1076166" y="3727195"/>
            <a:ext cx="107823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262626"/>
                </a:solidFill>
                <a:latin typeface="Calibri"/>
                <a:ea typeface="Calibri"/>
                <a:cs typeface="Calibri"/>
                <a:sym typeface="Calibri"/>
              </a:rPr>
              <a:t>Shape map</a:t>
            </a:r>
            <a:endParaRPr sz="1800">
              <a:solidFill>
                <a:schemeClr val="dk1"/>
              </a:solidFill>
              <a:latin typeface="Calibri"/>
              <a:ea typeface="Calibri"/>
              <a:cs typeface="Calibri"/>
              <a:sym typeface="Calibri"/>
            </a:endParaRPr>
          </a:p>
        </p:txBody>
      </p:sp>
      <p:pic>
        <p:nvPicPr>
          <p:cNvPr id="4893" name="Google Shape;4893;p173"/>
          <p:cNvPicPr preferRelativeResize="0"/>
          <p:nvPr/>
        </p:nvPicPr>
        <p:blipFill rotWithShape="1">
          <a:blip r:embed="rId5">
            <a:alphaModFix/>
          </a:blip>
          <a:srcRect b="0" l="0" r="0" t="0"/>
          <a:stretch/>
        </p:blipFill>
        <p:spPr>
          <a:xfrm>
            <a:off x="629703" y="1130212"/>
            <a:ext cx="398167" cy="390676"/>
          </a:xfrm>
          <a:prstGeom prst="rect">
            <a:avLst/>
          </a:prstGeom>
          <a:noFill/>
          <a:ln>
            <a:noFill/>
          </a:ln>
        </p:spPr>
      </p:pic>
      <p:pic>
        <p:nvPicPr>
          <p:cNvPr id="4894" name="Google Shape;4894;p173"/>
          <p:cNvPicPr preferRelativeResize="0"/>
          <p:nvPr/>
        </p:nvPicPr>
        <p:blipFill rotWithShape="1">
          <a:blip r:embed="rId6">
            <a:alphaModFix/>
          </a:blip>
          <a:srcRect b="0" l="0" r="0" t="0"/>
          <a:stretch/>
        </p:blipFill>
        <p:spPr>
          <a:xfrm>
            <a:off x="3971925" y="1135227"/>
            <a:ext cx="398169" cy="385660"/>
          </a:xfrm>
          <a:prstGeom prst="rect">
            <a:avLst/>
          </a:prstGeom>
          <a:noFill/>
          <a:ln>
            <a:noFill/>
          </a:ln>
        </p:spPr>
      </p:pic>
      <p:grpSp>
        <p:nvGrpSpPr>
          <p:cNvPr id="4895" name="Google Shape;4895;p173"/>
          <p:cNvGrpSpPr/>
          <p:nvPr/>
        </p:nvGrpSpPr>
        <p:grpSpPr>
          <a:xfrm>
            <a:off x="627887" y="3731404"/>
            <a:ext cx="3090672" cy="2422507"/>
            <a:chOff x="627887" y="3731404"/>
            <a:chExt cx="3090672" cy="2422507"/>
          </a:xfrm>
        </p:grpSpPr>
        <p:pic>
          <p:nvPicPr>
            <p:cNvPr id="4896" name="Google Shape;4896;p173"/>
            <p:cNvPicPr preferRelativeResize="0"/>
            <p:nvPr/>
          </p:nvPicPr>
          <p:blipFill rotWithShape="1">
            <a:blip r:embed="rId7">
              <a:alphaModFix/>
            </a:blip>
            <a:srcRect b="0" l="0" r="0" t="0"/>
            <a:stretch/>
          </p:blipFill>
          <p:spPr>
            <a:xfrm>
              <a:off x="629703" y="3731404"/>
              <a:ext cx="398167" cy="385660"/>
            </a:xfrm>
            <a:prstGeom prst="rect">
              <a:avLst/>
            </a:prstGeom>
            <a:noFill/>
            <a:ln>
              <a:noFill/>
            </a:ln>
          </p:spPr>
        </p:pic>
        <p:pic>
          <p:nvPicPr>
            <p:cNvPr id="4897" name="Google Shape;4897;p173"/>
            <p:cNvPicPr preferRelativeResize="0"/>
            <p:nvPr/>
          </p:nvPicPr>
          <p:blipFill rotWithShape="1">
            <a:blip r:embed="rId8">
              <a:alphaModFix/>
            </a:blip>
            <a:srcRect b="0" l="0" r="0" t="0"/>
            <a:stretch/>
          </p:blipFill>
          <p:spPr>
            <a:xfrm>
              <a:off x="627887" y="4133087"/>
              <a:ext cx="3090672" cy="2020824"/>
            </a:xfrm>
            <a:prstGeom prst="rect">
              <a:avLst/>
            </a:prstGeom>
            <a:noFill/>
            <a:ln>
              <a:noFill/>
            </a:ln>
          </p:spPr>
        </p:pic>
        <p:pic>
          <p:nvPicPr>
            <p:cNvPr id="4898" name="Google Shape;4898;p173"/>
            <p:cNvPicPr preferRelativeResize="0"/>
            <p:nvPr/>
          </p:nvPicPr>
          <p:blipFill rotWithShape="1">
            <a:blip r:embed="rId9">
              <a:alphaModFix/>
            </a:blip>
            <a:srcRect b="0" l="0" r="0" t="0"/>
            <a:stretch/>
          </p:blipFill>
          <p:spPr>
            <a:xfrm>
              <a:off x="652977" y="4159368"/>
              <a:ext cx="2987652" cy="1915727"/>
            </a:xfrm>
            <a:prstGeom prst="rect">
              <a:avLst/>
            </a:prstGeom>
            <a:noFill/>
            <a:ln>
              <a:noFill/>
            </a:ln>
          </p:spPr>
        </p:pic>
      </p:grpSp>
      <p:grpSp>
        <p:nvGrpSpPr>
          <p:cNvPr id="4899" name="Google Shape;4899;p173"/>
          <p:cNvGrpSpPr/>
          <p:nvPr/>
        </p:nvGrpSpPr>
        <p:grpSpPr>
          <a:xfrm>
            <a:off x="3974591" y="3740683"/>
            <a:ext cx="3105912" cy="2413228"/>
            <a:chOff x="3974591" y="3740683"/>
            <a:chExt cx="3105912" cy="2413228"/>
          </a:xfrm>
        </p:grpSpPr>
        <p:pic>
          <p:nvPicPr>
            <p:cNvPr id="4900" name="Google Shape;4900;p173"/>
            <p:cNvPicPr preferRelativeResize="0"/>
            <p:nvPr/>
          </p:nvPicPr>
          <p:blipFill rotWithShape="1">
            <a:blip r:embed="rId10">
              <a:alphaModFix/>
            </a:blip>
            <a:srcRect b="0" l="0" r="0" t="0"/>
            <a:stretch/>
          </p:blipFill>
          <p:spPr>
            <a:xfrm>
              <a:off x="3998823" y="3740683"/>
              <a:ext cx="301525" cy="336801"/>
            </a:xfrm>
            <a:prstGeom prst="rect">
              <a:avLst/>
            </a:prstGeom>
            <a:noFill/>
            <a:ln>
              <a:noFill/>
            </a:ln>
          </p:spPr>
        </p:pic>
        <p:pic>
          <p:nvPicPr>
            <p:cNvPr id="4901" name="Google Shape;4901;p173"/>
            <p:cNvPicPr preferRelativeResize="0"/>
            <p:nvPr/>
          </p:nvPicPr>
          <p:blipFill rotWithShape="1">
            <a:blip r:embed="rId11">
              <a:alphaModFix/>
            </a:blip>
            <a:srcRect b="0" l="0" r="0" t="0"/>
            <a:stretch/>
          </p:blipFill>
          <p:spPr>
            <a:xfrm>
              <a:off x="3974591" y="4111751"/>
              <a:ext cx="3105912" cy="2042160"/>
            </a:xfrm>
            <a:prstGeom prst="rect">
              <a:avLst/>
            </a:prstGeom>
            <a:noFill/>
            <a:ln>
              <a:noFill/>
            </a:ln>
          </p:spPr>
        </p:pic>
        <p:pic>
          <p:nvPicPr>
            <p:cNvPr id="4902" name="Google Shape;4902;p173"/>
            <p:cNvPicPr preferRelativeResize="0"/>
            <p:nvPr/>
          </p:nvPicPr>
          <p:blipFill rotWithShape="1">
            <a:blip r:embed="rId12">
              <a:alphaModFix/>
            </a:blip>
            <a:srcRect b="0" l="0" r="0" t="0"/>
            <a:stretch/>
          </p:blipFill>
          <p:spPr>
            <a:xfrm>
              <a:off x="3998823" y="4136298"/>
              <a:ext cx="3002478" cy="1938797"/>
            </a:xfrm>
            <a:prstGeom prst="rect">
              <a:avLst/>
            </a:prstGeom>
            <a:noFill/>
            <a:ln>
              <a:noFill/>
            </a:ln>
          </p:spPr>
        </p:pic>
      </p:grpSp>
      <p:sp>
        <p:nvSpPr>
          <p:cNvPr id="4903" name="Google Shape;4903;p173"/>
          <p:cNvSpPr txBox="1"/>
          <p:nvPr/>
        </p:nvSpPr>
        <p:spPr>
          <a:xfrm>
            <a:off x="4431074" y="3727195"/>
            <a:ext cx="10420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262626"/>
                </a:solidFill>
                <a:latin typeface="Calibri"/>
                <a:ea typeface="Calibri"/>
                <a:cs typeface="Calibri"/>
                <a:sym typeface="Calibri"/>
              </a:rPr>
              <a:t>Azure map</a:t>
            </a:r>
            <a:endParaRPr sz="1800">
              <a:solidFill>
                <a:schemeClr val="dk1"/>
              </a:solidFill>
              <a:latin typeface="Calibri"/>
              <a:ea typeface="Calibri"/>
              <a:cs typeface="Calibri"/>
              <a:sym typeface="Calibri"/>
            </a:endParaRPr>
          </a:p>
        </p:txBody>
      </p:sp>
      <p:grpSp>
        <p:nvGrpSpPr>
          <p:cNvPr id="4904" name="Google Shape;4904;p173"/>
          <p:cNvGrpSpPr/>
          <p:nvPr/>
        </p:nvGrpSpPr>
        <p:grpSpPr>
          <a:xfrm>
            <a:off x="621791" y="1575816"/>
            <a:ext cx="3096768" cy="2020824"/>
            <a:chOff x="621791" y="1575816"/>
            <a:chExt cx="3096768" cy="2020824"/>
          </a:xfrm>
        </p:grpSpPr>
        <p:pic>
          <p:nvPicPr>
            <p:cNvPr id="4905" name="Google Shape;4905;p173"/>
            <p:cNvPicPr preferRelativeResize="0"/>
            <p:nvPr/>
          </p:nvPicPr>
          <p:blipFill rotWithShape="1">
            <a:blip r:embed="rId13">
              <a:alphaModFix/>
            </a:blip>
            <a:srcRect b="0" l="0" r="0" t="0"/>
            <a:stretch/>
          </p:blipFill>
          <p:spPr>
            <a:xfrm>
              <a:off x="621791" y="1575816"/>
              <a:ext cx="3096768" cy="2020824"/>
            </a:xfrm>
            <a:prstGeom prst="rect">
              <a:avLst/>
            </a:prstGeom>
            <a:noFill/>
            <a:ln>
              <a:noFill/>
            </a:ln>
          </p:spPr>
        </p:pic>
        <p:pic>
          <p:nvPicPr>
            <p:cNvPr id="4906" name="Google Shape;4906;p173"/>
            <p:cNvPicPr preferRelativeResize="0"/>
            <p:nvPr/>
          </p:nvPicPr>
          <p:blipFill rotWithShape="1">
            <a:blip r:embed="rId14">
              <a:alphaModFix/>
            </a:blip>
            <a:srcRect b="0" l="0" r="0" t="0"/>
            <a:stretch/>
          </p:blipFill>
          <p:spPr>
            <a:xfrm>
              <a:off x="647536" y="1602055"/>
              <a:ext cx="2993092" cy="1915731"/>
            </a:xfrm>
            <a:prstGeom prst="rect">
              <a:avLst/>
            </a:prstGeom>
            <a:noFill/>
            <a:ln>
              <a:noFill/>
            </a:ln>
          </p:spPr>
        </p:pic>
      </p:grpSp>
      <p:grpSp>
        <p:nvGrpSpPr>
          <p:cNvPr id="4907" name="Google Shape;4907;p173"/>
          <p:cNvGrpSpPr/>
          <p:nvPr/>
        </p:nvGrpSpPr>
        <p:grpSpPr>
          <a:xfrm>
            <a:off x="3947159" y="1575816"/>
            <a:ext cx="3102864" cy="2020824"/>
            <a:chOff x="3947159" y="1575816"/>
            <a:chExt cx="3102864" cy="2020824"/>
          </a:xfrm>
        </p:grpSpPr>
        <p:pic>
          <p:nvPicPr>
            <p:cNvPr id="4908" name="Google Shape;4908;p173"/>
            <p:cNvPicPr preferRelativeResize="0"/>
            <p:nvPr/>
          </p:nvPicPr>
          <p:blipFill rotWithShape="1">
            <a:blip r:embed="rId15">
              <a:alphaModFix/>
            </a:blip>
            <a:srcRect b="0" l="0" r="0" t="0"/>
            <a:stretch/>
          </p:blipFill>
          <p:spPr>
            <a:xfrm>
              <a:off x="3947159" y="1575816"/>
              <a:ext cx="3102864" cy="2020824"/>
            </a:xfrm>
            <a:prstGeom prst="rect">
              <a:avLst/>
            </a:prstGeom>
            <a:noFill/>
            <a:ln>
              <a:noFill/>
            </a:ln>
          </p:spPr>
        </p:pic>
        <p:pic>
          <p:nvPicPr>
            <p:cNvPr id="4909" name="Google Shape;4909;p173"/>
            <p:cNvPicPr preferRelativeResize="0"/>
            <p:nvPr/>
          </p:nvPicPr>
          <p:blipFill rotWithShape="1">
            <a:blip r:embed="rId16">
              <a:alphaModFix/>
            </a:blip>
            <a:srcRect b="0" l="0" r="0" t="0"/>
            <a:stretch/>
          </p:blipFill>
          <p:spPr>
            <a:xfrm>
              <a:off x="3971924" y="1602055"/>
              <a:ext cx="2998369" cy="1915731"/>
            </a:xfrm>
            <a:prstGeom prst="rect">
              <a:avLst/>
            </a:prstGeom>
            <a:noFill/>
            <a:ln>
              <a:noFill/>
            </a:ln>
          </p:spPr>
        </p:pic>
      </p:grpSp>
      <p:sp>
        <p:nvSpPr>
          <p:cNvPr id="4910" name="Google Shape;4910;p173"/>
          <p:cNvSpPr/>
          <p:nvPr/>
        </p:nvSpPr>
        <p:spPr>
          <a:xfrm>
            <a:off x="7242769" y="1457756"/>
            <a:ext cx="175260" cy="4778375"/>
          </a:xfrm>
          <a:custGeom>
            <a:rect b="b" l="l" r="r" t="t"/>
            <a:pathLst>
              <a:path extrusionOk="0" h="4778375" w="175259">
                <a:moveTo>
                  <a:pt x="0" y="4777991"/>
                </a:moveTo>
                <a:lnTo>
                  <a:pt x="34018" y="4768261"/>
                </a:lnTo>
                <a:lnTo>
                  <a:pt x="61797" y="4741728"/>
                </a:lnTo>
                <a:lnTo>
                  <a:pt x="80527" y="4702374"/>
                </a:lnTo>
                <a:lnTo>
                  <a:pt x="87395" y="4654183"/>
                </a:lnTo>
                <a:lnTo>
                  <a:pt x="87395" y="789429"/>
                </a:lnTo>
                <a:lnTo>
                  <a:pt x="94262" y="741237"/>
                </a:lnTo>
                <a:lnTo>
                  <a:pt x="112992" y="701884"/>
                </a:lnTo>
                <a:lnTo>
                  <a:pt x="140771" y="675351"/>
                </a:lnTo>
                <a:lnTo>
                  <a:pt x="174790" y="665622"/>
                </a:lnTo>
                <a:lnTo>
                  <a:pt x="140771" y="655892"/>
                </a:lnTo>
                <a:lnTo>
                  <a:pt x="112992" y="629359"/>
                </a:lnTo>
                <a:lnTo>
                  <a:pt x="94262" y="590005"/>
                </a:lnTo>
                <a:lnTo>
                  <a:pt x="87395" y="541814"/>
                </a:lnTo>
                <a:lnTo>
                  <a:pt x="87395" y="123808"/>
                </a:lnTo>
                <a:lnTo>
                  <a:pt x="80527" y="75616"/>
                </a:lnTo>
                <a:lnTo>
                  <a:pt x="61797" y="36262"/>
                </a:lnTo>
                <a:lnTo>
                  <a:pt x="34018" y="9729"/>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1" name="Google Shape;4911;p173"/>
          <p:cNvSpPr txBox="1"/>
          <p:nvPr/>
        </p:nvSpPr>
        <p:spPr>
          <a:xfrm>
            <a:off x="7710284" y="1965452"/>
            <a:ext cx="3602354" cy="998219"/>
          </a:xfrm>
          <a:prstGeom prst="rect">
            <a:avLst/>
          </a:prstGeom>
          <a:noFill/>
          <a:ln>
            <a:noFill/>
          </a:ln>
        </p:spPr>
        <p:txBody>
          <a:bodyPr anchorCtr="0" anchor="t" bIns="0" lIns="0" spcFirstLastPara="1" rIns="0" wrap="square" tIns="28575">
            <a:spAutoFit/>
          </a:bodyPr>
          <a:lstStyle/>
          <a:p>
            <a:pPr indent="0" lvl="0" marL="12700" marR="5080" rtl="0" algn="l">
              <a:lnSpc>
                <a:spcPct val="116111"/>
              </a:lnSpc>
              <a:spcBef>
                <a:spcPts val="0"/>
              </a:spcBef>
              <a:spcAft>
                <a:spcPts val="0"/>
              </a:spcAft>
              <a:buNone/>
            </a:pPr>
            <a:r>
              <a:rPr lang="en-US" sz="1800">
                <a:solidFill>
                  <a:srgbClr val="262626"/>
                </a:solidFill>
                <a:latin typeface="Calibri"/>
                <a:ea typeface="Calibri"/>
                <a:cs typeface="Calibri"/>
                <a:sym typeface="Calibri"/>
              </a:rPr>
              <a:t>Power BI includes several types of </a:t>
            </a:r>
            <a:r>
              <a:rPr b="1" lang="en-US" sz="1800">
                <a:solidFill>
                  <a:srgbClr val="262626"/>
                </a:solidFill>
                <a:latin typeface="Calibri"/>
                <a:ea typeface="Calibri"/>
                <a:cs typeface="Calibri"/>
                <a:sym typeface="Calibri"/>
              </a:rPr>
              <a:t>map  visuals </a:t>
            </a:r>
            <a:r>
              <a:rPr lang="en-US" sz="1800">
                <a:solidFill>
                  <a:srgbClr val="262626"/>
                </a:solidFill>
                <a:latin typeface="Calibri"/>
                <a:ea typeface="Calibri"/>
                <a:cs typeface="Calibri"/>
                <a:sym typeface="Calibri"/>
              </a:rPr>
              <a:t>powered by Bing Maps</a:t>
            </a:r>
            <a:endParaRPr sz="1800">
              <a:solidFill>
                <a:schemeClr val="dk1"/>
              </a:solidFill>
              <a:latin typeface="Calibri"/>
              <a:ea typeface="Calibri"/>
              <a:cs typeface="Calibri"/>
              <a:sym typeface="Calibri"/>
            </a:endParaRPr>
          </a:p>
          <a:p>
            <a:pPr indent="0" lvl="0" marL="12700" marR="0" rtl="0" algn="l">
              <a:lnSpc>
                <a:spcPct val="100000"/>
              </a:lnSpc>
              <a:spcBef>
                <a:spcPts val="1190"/>
              </a:spcBef>
              <a:spcAft>
                <a:spcPts val="0"/>
              </a:spcAft>
              <a:buNone/>
            </a:pPr>
            <a:r>
              <a:rPr lang="en-US" sz="1800">
                <a:solidFill>
                  <a:srgbClr val="262626"/>
                </a:solidFill>
                <a:latin typeface="Calibri"/>
                <a:ea typeface="Calibri"/>
                <a:cs typeface="Calibri"/>
                <a:sym typeface="Calibri"/>
              </a:rPr>
              <a:t>Tips for creating accurate maps:</a:t>
            </a:r>
            <a:endParaRPr sz="1800">
              <a:solidFill>
                <a:schemeClr val="dk1"/>
              </a:solidFill>
              <a:latin typeface="Calibri"/>
              <a:ea typeface="Calibri"/>
              <a:cs typeface="Calibri"/>
              <a:sym typeface="Calibri"/>
            </a:endParaRPr>
          </a:p>
        </p:txBody>
      </p:sp>
      <p:sp>
        <p:nvSpPr>
          <p:cNvPr id="4912" name="Google Shape;4912;p173"/>
          <p:cNvSpPr txBox="1"/>
          <p:nvPr/>
        </p:nvSpPr>
        <p:spPr>
          <a:xfrm>
            <a:off x="8167484" y="3057652"/>
            <a:ext cx="3484879" cy="866775"/>
          </a:xfrm>
          <a:prstGeom prst="rect">
            <a:avLst/>
          </a:prstGeom>
          <a:noFill/>
          <a:ln>
            <a:noFill/>
          </a:ln>
        </p:spPr>
        <p:txBody>
          <a:bodyPr anchorCtr="0" anchor="t" bIns="0" lIns="0" spcFirstLastPara="1" rIns="0" wrap="square" tIns="48875">
            <a:spAutoFit/>
          </a:bodyPr>
          <a:lstStyle/>
          <a:p>
            <a:pPr indent="-342900" lvl="0" marL="355600" marR="0" rtl="0" algn="l">
              <a:lnSpc>
                <a:spcPct val="100000"/>
              </a:lnSpc>
              <a:spcBef>
                <a:spcPts val="0"/>
              </a:spcBef>
              <a:spcAft>
                <a:spcPts val="0"/>
              </a:spcAft>
              <a:buClr>
                <a:srgbClr val="262626"/>
              </a:buClr>
              <a:buSzPts val="1600"/>
              <a:buFont typeface="Calibri"/>
              <a:buAutoNum type="arabicPeriod"/>
            </a:pPr>
            <a:r>
              <a:rPr lang="en-US" sz="1600">
                <a:solidFill>
                  <a:srgbClr val="262626"/>
                </a:solidFill>
                <a:latin typeface="Calibri"/>
                <a:ea typeface="Calibri"/>
                <a:cs typeface="Calibri"/>
                <a:sym typeface="Calibri"/>
              </a:rPr>
              <a:t>Assign </a:t>
            </a:r>
            <a:r>
              <a:rPr b="1" lang="en-US" sz="1600">
                <a:solidFill>
                  <a:srgbClr val="262626"/>
                </a:solidFill>
                <a:latin typeface="Calibri"/>
                <a:ea typeface="Calibri"/>
                <a:cs typeface="Calibri"/>
                <a:sym typeface="Calibri"/>
              </a:rPr>
              <a:t>categories </a:t>
            </a:r>
            <a:r>
              <a:rPr lang="en-US" sz="1600">
                <a:solidFill>
                  <a:srgbClr val="262626"/>
                </a:solidFill>
                <a:latin typeface="Calibri"/>
                <a:ea typeface="Calibri"/>
                <a:cs typeface="Calibri"/>
                <a:sym typeface="Calibri"/>
              </a:rPr>
              <a:t>to geospatial fields</a:t>
            </a:r>
            <a:endParaRPr sz="1600">
              <a:solidFill>
                <a:schemeClr val="dk1"/>
              </a:solidFill>
              <a:latin typeface="Calibri"/>
              <a:ea typeface="Calibri"/>
              <a:cs typeface="Calibri"/>
              <a:sym typeface="Calibri"/>
            </a:endParaRPr>
          </a:p>
          <a:p>
            <a:pPr indent="-342900" lvl="0" marL="355600" marR="0" rtl="0" algn="l">
              <a:lnSpc>
                <a:spcPct val="100000"/>
              </a:lnSpc>
              <a:spcBef>
                <a:spcPts val="290"/>
              </a:spcBef>
              <a:spcAft>
                <a:spcPts val="0"/>
              </a:spcAft>
              <a:buClr>
                <a:srgbClr val="262626"/>
              </a:buClr>
              <a:buSzPts val="1600"/>
              <a:buFont typeface="Calibri"/>
              <a:buAutoNum type="arabicPeriod"/>
            </a:pPr>
            <a:r>
              <a:rPr lang="en-US" sz="1600">
                <a:solidFill>
                  <a:srgbClr val="262626"/>
                </a:solidFill>
                <a:latin typeface="Calibri"/>
                <a:ea typeface="Calibri"/>
                <a:cs typeface="Calibri"/>
                <a:sym typeface="Calibri"/>
              </a:rPr>
              <a:t>Add </a:t>
            </a:r>
            <a:r>
              <a:rPr b="1" lang="en-US" sz="1600">
                <a:solidFill>
                  <a:srgbClr val="262626"/>
                </a:solidFill>
                <a:latin typeface="Calibri"/>
                <a:ea typeface="Calibri"/>
                <a:cs typeface="Calibri"/>
                <a:sym typeface="Calibri"/>
              </a:rPr>
              <a:t>multiple location </a:t>
            </a:r>
            <a:r>
              <a:rPr lang="en-US" sz="1600">
                <a:solidFill>
                  <a:srgbClr val="262626"/>
                </a:solidFill>
                <a:latin typeface="Calibri"/>
                <a:ea typeface="Calibri"/>
                <a:cs typeface="Calibri"/>
                <a:sym typeface="Calibri"/>
              </a:rPr>
              <a:t>fields</a:t>
            </a:r>
            <a:endParaRPr sz="1600">
              <a:solidFill>
                <a:schemeClr val="dk1"/>
              </a:solidFill>
              <a:latin typeface="Calibri"/>
              <a:ea typeface="Calibri"/>
              <a:cs typeface="Calibri"/>
              <a:sym typeface="Calibri"/>
            </a:endParaRPr>
          </a:p>
          <a:p>
            <a:pPr indent="-342900" lvl="0" marL="355600" marR="0" rtl="0" algn="l">
              <a:lnSpc>
                <a:spcPct val="100000"/>
              </a:lnSpc>
              <a:spcBef>
                <a:spcPts val="285"/>
              </a:spcBef>
              <a:spcAft>
                <a:spcPts val="0"/>
              </a:spcAft>
              <a:buClr>
                <a:srgbClr val="262626"/>
              </a:buClr>
              <a:buSzPts val="1600"/>
              <a:buFont typeface="Calibri"/>
              <a:buAutoNum type="arabicPeriod"/>
            </a:pPr>
            <a:r>
              <a:rPr lang="en-US" sz="1600">
                <a:solidFill>
                  <a:srgbClr val="262626"/>
                </a:solidFill>
                <a:latin typeface="Calibri"/>
                <a:ea typeface="Calibri"/>
                <a:cs typeface="Calibri"/>
                <a:sym typeface="Calibri"/>
              </a:rPr>
              <a:t>Use </a:t>
            </a:r>
            <a:r>
              <a:rPr b="1" lang="en-US" sz="1600">
                <a:solidFill>
                  <a:srgbClr val="262626"/>
                </a:solidFill>
                <a:latin typeface="Calibri"/>
                <a:ea typeface="Calibri"/>
                <a:cs typeface="Calibri"/>
                <a:sym typeface="Calibri"/>
              </a:rPr>
              <a:t>latitude/longitude </a:t>
            </a:r>
            <a:r>
              <a:rPr lang="en-US" sz="1600">
                <a:solidFill>
                  <a:srgbClr val="262626"/>
                </a:solidFill>
                <a:latin typeface="Calibri"/>
                <a:ea typeface="Calibri"/>
                <a:cs typeface="Calibri"/>
                <a:sym typeface="Calibri"/>
              </a:rPr>
              <a:t>when possible</a:t>
            </a:r>
            <a:endParaRPr sz="1600">
              <a:solidFill>
                <a:schemeClr val="dk1"/>
              </a:solidFill>
              <a:latin typeface="Calibri"/>
              <a:ea typeface="Calibri"/>
              <a:cs typeface="Calibri"/>
              <a:sym typeface="Calibri"/>
            </a:endParaRPr>
          </a:p>
        </p:txBody>
      </p:sp>
      <p:sp>
        <p:nvSpPr>
          <p:cNvPr id="4913" name="Google Shape;4913;p173"/>
          <p:cNvSpPr txBox="1"/>
          <p:nvPr/>
        </p:nvSpPr>
        <p:spPr>
          <a:xfrm>
            <a:off x="195064" y="6522719"/>
            <a:ext cx="3653154"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100">
                <a:solidFill>
                  <a:schemeClr val="dk1"/>
                </a:solidFill>
                <a:latin typeface="Calibri"/>
                <a:ea typeface="Calibri"/>
                <a:cs typeface="Calibri"/>
                <a:sym typeface="Calibri"/>
              </a:rPr>
              <a:t>*ArcGIS maps require a separate account, and are not pictured here</a:t>
            </a:r>
            <a:endParaRPr sz="1100">
              <a:solidFill>
                <a:schemeClr val="dk1"/>
              </a:solidFill>
              <a:latin typeface="Calibri"/>
              <a:ea typeface="Calibri"/>
              <a:cs typeface="Calibri"/>
              <a:sym typeface="Calibri"/>
            </a:endParaRPr>
          </a:p>
        </p:txBody>
      </p:sp>
      <p:sp>
        <p:nvSpPr>
          <p:cNvPr id="4914" name="Google Shape;4914;p173"/>
          <p:cNvSpPr txBox="1"/>
          <p:nvPr/>
        </p:nvSpPr>
        <p:spPr>
          <a:xfrm>
            <a:off x="8595211" y="4437815"/>
            <a:ext cx="2724150" cy="1033144"/>
          </a:xfrm>
          <a:prstGeom prst="rect">
            <a:avLst/>
          </a:prstGeom>
          <a:noFill/>
          <a:ln>
            <a:noFill/>
          </a:ln>
        </p:spPr>
        <p:txBody>
          <a:bodyPr anchorCtr="0" anchor="t" bIns="0" lIns="0" spcFirstLastPara="1" rIns="0" wrap="square" tIns="69850">
            <a:spAutoFit/>
          </a:bodyPr>
          <a:lstStyle/>
          <a:p>
            <a:pPr indent="0" lvl="0" marL="12700" marR="0" rtl="0" algn="just">
              <a:lnSpc>
                <a:spcPct val="100000"/>
              </a:lnSpc>
              <a:spcBef>
                <a:spcPts val="0"/>
              </a:spcBef>
              <a:spcAft>
                <a:spcPts val="0"/>
              </a:spcAft>
              <a:buNone/>
            </a:pPr>
            <a:r>
              <a:rPr b="1" lang="en-US" sz="1800">
                <a:solidFill>
                  <a:srgbClr val="D7B10F"/>
                </a:solidFill>
                <a:latin typeface="Calibri"/>
                <a:ea typeface="Calibri"/>
                <a:cs typeface="Calibri"/>
                <a:sym typeface="Calibri"/>
              </a:rPr>
              <a:t>HEY THIS IS IMPORTANT!</a:t>
            </a:r>
            <a:endParaRPr sz="1800">
              <a:solidFill>
                <a:schemeClr val="dk1"/>
              </a:solidFill>
              <a:latin typeface="Calibri"/>
              <a:ea typeface="Calibri"/>
              <a:cs typeface="Calibri"/>
              <a:sym typeface="Calibri"/>
            </a:endParaRPr>
          </a:p>
          <a:p>
            <a:pPr indent="0" lvl="0" marL="12700" marR="5080" rtl="0" algn="just">
              <a:lnSpc>
                <a:spcPct val="97900"/>
              </a:lnSpc>
              <a:spcBef>
                <a:spcPts val="390"/>
              </a:spcBef>
              <a:spcAft>
                <a:spcPts val="0"/>
              </a:spcAft>
              <a:buNone/>
            </a:pPr>
            <a:r>
              <a:rPr lang="en-US" sz="1400">
                <a:solidFill>
                  <a:schemeClr val="dk1"/>
                </a:solidFill>
                <a:latin typeface="Calibri"/>
                <a:ea typeface="Calibri"/>
                <a:cs typeface="Calibri"/>
                <a:sym typeface="Calibri"/>
              </a:rPr>
              <a:t>An administrator may need to </a:t>
            </a:r>
            <a:r>
              <a:rPr b="1" lang="en-US" sz="1400">
                <a:solidFill>
                  <a:schemeClr val="dk1"/>
                </a:solidFill>
                <a:latin typeface="Calibri"/>
                <a:ea typeface="Calibri"/>
                <a:cs typeface="Calibri"/>
                <a:sym typeface="Calibri"/>
              </a:rPr>
              <a:t>enable  maps in your tenant settings </a:t>
            </a:r>
            <a:r>
              <a:rPr lang="en-US" sz="1400">
                <a:solidFill>
                  <a:schemeClr val="dk1"/>
                </a:solidFill>
                <a:latin typeface="Calibri"/>
                <a:ea typeface="Calibri"/>
                <a:cs typeface="Calibri"/>
                <a:sym typeface="Calibri"/>
              </a:rPr>
              <a:t>in order  to use them in Power BI Service</a:t>
            </a:r>
            <a:endParaRPr sz="1400">
              <a:solidFill>
                <a:schemeClr val="dk1"/>
              </a:solidFill>
              <a:latin typeface="Calibri"/>
              <a:ea typeface="Calibri"/>
              <a:cs typeface="Calibri"/>
              <a:sym typeface="Calibri"/>
            </a:endParaRPr>
          </a:p>
        </p:txBody>
      </p:sp>
      <p:grpSp>
        <p:nvGrpSpPr>
          <p:cNvPr id="4915" name="Google Shape;4915;p173"/>
          <p:cNvGrpSpPr/>
          <p:nvPr/>
        </p:nvGrpSpPr>
        <p:grpSpPr>
          <a:xfrm>
            <a:off x="7728759" y="4355645"/>
            <a:ext cx="3753406" cy="1295400"/>
            <a:chOff x="7728759" y="4355645"/>
            <a:chExt cx="3753406" cy="1295400"/>
          </a:xfrm>
        </p:grpSpPr>
        <p:sp>
          <p:nvSpPr>
            <p:cNvPr id="4916" name="Google Shape;4916;p173"/>
            <p:cNvSpPr/>
            <p:nvPr/>
          </p:nvSpPr>
          <p:spPr>
            <a:xfrm>
              <a:off x="8096980" y="4355645"/>
              <a:ext cx="3385185" cy="1295400"/>
            </a:xfrm>
            <a:custGeom>
              <a:rect b="b" l="l" r="r" t="t"/>
              <a:pathLst>
                <a:path extrusionOk="0" h="1295400" w="3385184">
                  <a:moveTo>
                    <a:pt x="0" y="0"/>
                  </a:moveTo>
                  <a:lnTo>
                    <a:pt x="3384891" y="0"/>
                  </a:lnTo>
                  <a:lnTo>
                    <a:pt x="3384891" y="1295219"/>
                  </a:lnTo>
                  <a:lnTo>
                    <a:pt x="0" y="1295219"/>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917" name="Google Shape;4917;p173"/>
            <p:cNvPicPr preferRelativeResize="0"/>
            <p:nvPr/>
          </p:nvPicPr>
          <p:blipFill rotWithShape="1">
            <a:blip r:embed="rId17">
              <a:alphaModFix/>
            </a:blip>
            <a:srcRect b="0" l="0" r="0" t="0"/>
            <a:stretch/>
          </p:blipFill>
          <p:spPr>
            <a:xfrm>
              <a:off x="7728759" y="4634492"/>
              <a:ext cx="736443" cy="736443"/>
            </a:xfrm>
            <a:prstGeom prst="rect">
              <a:avLst/>
            </a:prstGeom>
            <a:noFill/>
            <a:ln>
              <a:noFill/>
            </a:ln>
          </p:spPr>
        </p:pic>
      </p:gr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1" name="Shape 4921"/>
        <p:cNvGrpSpPr/>
        <p:nvPr/>
      </p:nvGrpSpPr>
      <p:grpSpPr>
        <a:xfrm>
          <a:off x="0" y="0"/>
          <a:ext cx="0" cy="0"/>
          <a:chOff x="0" y="0"/>
          <a:chExt cx="0" cy="0"/>
        </a:xfrm>
      </p:grpSpPr>
      <p:sp>
        <p:nvSpPr>
          <p:cNvPr id="4922" name="Google Shape;4922;p174"/>
          <p:cNvSpPr txBox="1"/>
          <p:nvPr>
            <p:ph type="title"/>
          </p:nvPr>
        </p:nvSpPr>
        <p:spPr>
          <a:xfrm>
            <a:off x="5443028" y="242315"/>
            <a:ext cx="130492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SLICERS</a:t>
            </a:r>
            <a:endParaRPr/>
          </a:p>
        </p:txBody>
      </p:sp>
      <p:pic>
        <p:nvPicPr>
          <p:cNvPr id="4923" name="Google Shape;4923;p174"/>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4924" name="Google Shape;4924;p174"/>
          <p:cNvGrpSpPr/>
          <p:nvPr/>
        </p:nvGrpSpPr>
        <p:grpSpPr>
          <a:xfrm>
            <a:off x="11458577" y="168692"/>
            <a:ext cx="548640" cy="548640"/>
            <a:chOff x="11458577" y="168692"/>
            <a:chExt cx="548640" cy="548640"/>
          </a:xfrm>
        </p:grpSpPr>
        <p:sp>
          <p:nvSpPr>
            <p:cNvPr id="4925" name="Google Shape;4925;p174"/>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926" name="Google Shape;4926;p174"/>
            <p:cNvPicPr preferRelativeResize="0"/>
            <p:nvPr/>
          </p:nvPicPr>
          <p:blipFill rotWithShape="1">
            <a:blip r:embed="rId4">
              <a:alphaModFix/>
            </a:blip>
            <a:srcRect b="0" l="0" r="0" t="0"/>
            <a:stretch/>
          </p:blipFill>
          <p:spPr>
            <a:xfrm>
              <a:off x="11579351" y="289560"/>
              <a:ext cx="307848" cy="307847"/>
            </a:xfrm>
            <a:prstGeom prst="rect">
              <a:avLst/>
            </a:prstGeom>
            <a:noFill/>
            <a:ln>
              <a:noFill/>
            </a:ln>
          </p:spPr>
        </p:pic>
      </p:grpSp>
      <p:grpSp>
        <p:nvGrpSpPr>
          <p:cNvPr id="4927" name="Google Shape;4927;p174"/>
          <p:cNvGrpSpPr/>
          <p:nvPr/>
        </p:nvGrpSpPr>
        <p:grpSpPr>
          <a:xfrm>
            <a:off x="5596128" y="3654552"/>
            <a:ext cx="2502407" cy="2785871"/>
            <a:chOff x="5596128" y="3654552"/>
            <a:chExt cx="2502407" cy="2785871"/>
          </a:xfrm>
        </p:grpSpPr>
        <p:pic>
          <p:nvPicPr>
            <p:cNvPr id="4928" name="Google Shape;4928;p174"/>
            <p:cNvPicPr preferRelativeResize="0"/>
            <p:nvPr/>
          </p:nvPicPr>
          <p:blipFill rotWithShape="1">
            <a:blip r:embed="rId5">
              <a:alphaModFix/>
            </a:blip>
            <a:srcRect b="0" l="0" r="0" t="0"/>
            <a:stretch/>
          </p:blipFill>
          <p:spPr>
            <a:xfrm>
              <a:off x="5596128" y="3654552"/>
              <a:ext cx="2502407" cy="826008"/>
            </a:xfrm>
            <a:prstGeom prst="rect">
              <a:avLst/>
            </a:prstGeom>
            <a:noFill/>
            <a:ln>
              <a:noFill/>
            </a:ln>
          </p:spPr>
        </p:pic>
        <p:pic>
          <p:nvPicPr>
            <p:cNvPr id="4929" name="Google Shape;4929;p174"/>
            <p:cNvPicPr preferRelativeResize="0"/>
            <p:nvPr/>
          </p:nvPicPr>
          <p:blipFill rotWithShape="1">
            <a:blip r:embed="rId6">
              <a:alphaModFix/>
            </a:blip>
            <a:srcRect b="0" l="0" r="0" t="0"/>
            <a:stretch/>
          </p:blipFill>
          <p:spPr>
            <a:xfrm>
              <a:off x="5622356" y="3680188"/>
              <a:ext cx="2396328" cy="720368"/>
            </a:xfrm>
            <a:prstGeom prst="rect">
              <a:avLst/>
            </a:prstGeom>
            <a:noFill/>
            <a:ln>
              <a:noFill/>
            </a:ln>
          </p:spPr>
        </p:pic>
        <p:pic>
          <p:nvPicPr>
            <p:cNvPr id="4930" name="Google Shape;4930;p174"/>
            <p:cNvPicPr preferRelativeResize="0"/>
            <p:nvPr/>
          </p:nvPicPr>
          <p:blipFill rotWithShape="1">
            <a:blip r:embed="rId7">
              <a:alphaModFix/>
            </a:blip>
            <a:srcRect b="0" l="0" r="0" t="0"/>
            <a:stretch/>
          </p:blipFill>
          <p:spPr>
            <a:xfrm>
              <a:off x="5596128" y="4471416"/>
              <a:ext cx="2502407" cy="966216"/>
            </a:xfrm>
            <a:prstGeom prst="rect">
              <a:avLst/>
            </a:prstGeom>
            <a:noFill/>
            <a:ln>
              <a:noFill/>
            </a:ln>
          </p:spPr>
        </p:pic>
        <p:pic>
          <p:nvPicPr>
            <p:cNvPr id="4931" name="Google Shape;4931;p174"/>
            <p:cNvPicPr preferRelativeResize="0"/>
            <p:nvPr/>
          </p:nvPicPr>
          <p:blipFill rotWithShape="1">
            <a:blip r:embed="rId8">
              <a:alphaModFix/>
            </a:blip>
            <a:srcRect b="0" l="0" r="0" t="0"/>
            <a:stretch/>
          </p:blipFill>
          <p:spPr>
            <a:xfrm>
              <a:off x="5622356" y="4497039"/>
              <a:ext cx="2396327" cy="862297"/>
            </a:xfrm>
            <a:prstGeom prst="rect">
              <a:avLst/>
            </a:prstGeom>
            <a:noFill/>
            <a:ln>
              <a:noFill/>
            </a:ln>
          </p:spPr>
        </p:pic>
        <p:pic>
          <p:nvPicPr>
            <p:cNvPr id="4932" name="Google Shape;4932;p174"/>
            <p:cNvPicPr preferRelativeResize="0"/>
            <p:nvPr/>
          </p:nvPicPr>
          <p:blipFill rotWithShape="1">
            <a:blip r:embed="rId9">
              <a:alphaModFix/>
            </a:blip>
            <a:srcRect b="0" l="0" r="0" t="0"/>
            <a:stretch/>
          </p:blipFill>
          <p:spPr>
            <a:xfrm>
              <a:off x="5596128" y="5431535"/>
              <a:ext cx="2502407" cy="1008888"/>
            </a:xfrm>
            <a:prstGeom prst="rect">
              <a:avLst/>
            </a:prstGeom>
            <a:noFill/>
            <a:ln>
              <a:noFill/>
            </a:ln>
          </p:spPr>
        </p:pic>
        <p:pic>
          <p:nvPicPr>
            <p:cNvPr id="4933" name="Google Shape;4933;p174"/>
            <p:cNvPicPr preferRelativeResize="0"/>
            <p:nvPr/>
          </p:nvPicPr>
          <p:blipFill rotWithShape="1">
            <a:blip r:embed="rId10">
              <a:alphaModFix/>
            </a:blip>
            <a:srcRect b="0" l="0" r="0" t="0"/>
            <a:stretch/>
          </p:blipFill>
          <p:spPr>
            <a:xfrm>
              <a:off x="5622356" y="5455821"/>
              <a:ext cx="2396327" cy="904420"/>
            </a:xfrm>
            <a:prstGeom prst="rect">
              <a:avLst/>
            </a:prstGeom>
            <a:noFill/>
            <a:ln>
              <a:noFill/>
            </a:ln>
          </p:spPr>
        </p:pic>
      </p:grpSp>
      <p:pic>
        <p:nvPicPr>
          <p:cNvPr id="4934" name="Google Shape;4934;p174"/>
          <p:cNvPicPr preferRelativeResize="0"/>
          <p:nvPr/>
        </p:nvPicPr>
        <p:blipFill rotWithShape="1">
          <a:blip r:embed="rId11">
            <a:alphaModFix/>
          </a:blip>
          <a:srcRect b="0" l="0" r="0" t="0"/>
          <a:stretch/>
        </p:blipFill>
        <p:spPr>
          <a:xfrm>
            <a:off x="482746" y="2309129"/>
            <a:ext cx="1308050" cy="784829"/>
          </a:xfrm>
          <a:prstGeom prst="rect">
            <a:avLst/>
          </a:prstGeom>
          <a:noFill/>
          <a:ln>
            <a:noFill/>
          </a:ln>
        </p:spPr>
      </p:pic>
      <p:grpSp>
        <p:nvGrpSpPr>
          <p:cNvPr id="4935" name="Google Shape;4935;p174"/>
          <p:cNvGrpSpPr/>
          <p:nvPr/>
        </p:nvGrpSpPr>
        <p:grpSpPr>
          <a:xfrm>
            <a:off x="1112519" y="3685032"/>
            <a:ext cx="999744" cy="1219200"/>
            <a:chOff x="1112519" y="3685032"/>
            <a:chExt cx="999744" cy="1219200"/>
          </a:xfrm>
        </p:grpSpPr>
        <p:pic>
          <p:nvPicPr>
            <p:cNvPr id="4936" name="Google Shape;4936;p174"/>
            <p:cNvPicPr preferRelativeResize="0"/>
            <p:nvPr/>
          </p:nvPicPr>
          <p:blipFill rotWithShape="1">
            <a:blip r:embed="rId12">
              <a:alphaModFix/>
            </a:blip>
            <a:srcRect b="0" l="0" r="0" t="0"/>
            <a:stretch/>
          </p:blipFill>
          <p:spPr>
            <a:xfrm>
              <a:off x="1112519" y="3685032"/>
              <a:ext cx="999744" cy="1219200"/>
            </a:xfrm>
            <a:prstGeom prst="rect">
              <a:avLst/>
            </a:prstGeom>
            <a:noFill/>
            <a:ln>
              <a:noFill/>
            </a:ln>
          </p:spPr>
        </p:pic>
        <p:pic>
          <p:nvPicPr>
            <p:cNvPr id="4937" name="Google Shape;4937;p174"/>
            <p:cNvPicPr preferRelativeResize="0"/>
            <p:nvPr/>
          </p:nvPicPr>
          <p:blipFill rotWithShape="1">
            <a:blip r:embed="rId13">
              <a:alphaModFix/>
            </a:blip>
            <a:srcRect b="0" l="0" r="0" t="0"/>
            <a:stretch/>
          </p:blipFill>
          <p:spPr>
            <a:xfrm>
              <a:off x="1136771" y="3711698"/>
              <a:ext cx="896520" cy="1114426"/>
            </a:xfrm>
            <a:prstGeom prst="rect">
              <a:avLst/>
            </a:prstGeom>
            <a:noFill/>
            <a:ln>
              <a:noFill/>
            </a:ln>
          </p:spPr>
        </p:pic>
      </p:grpSp>
      <p:pic>
        <p:nvPicPr>
          <p:cNvPr id="4938" name="Google Shape;4938;p174"/>
          <p:cNvPicPr preferRelativeResize="0"/>
          <p:nvPr/>
        </p:nvPicPr>
        <p:blipFill rotWithShape="1">
          <a:blip r:embed="rId14">
            <a:alphaModFix/>
          </a:blip>
          <a:srcRect b="0" l="0" r="0" t="0"/>
          <a:stretch/>
        </p:blipFill>
        <p:spPr>
          <a:xfrm>
            <a:off x="1896253" y="2309129"/>
            <a:ext cx="1319940" cy="790774"/>
          </a:xfrm>
          <a:prstGeom prst="rect">
            <a:avLst/>
          </a:prstGeom>
          <a:noFill/>
          <a:ln>
            <a:noFill/>
          </a:ln>
        </p:spPr>
      </p:pic>
      <p:grpSp>
        <p:nvGrpSpPr>
          <p:cNvPr id="4939" name="Google Shape;4939;p174"/>
          <p:cNvGrpSpPr/>
          <p:nvPr/>
        </p:nvGrpSpPr>
        <p:grpSpPr>
          <a:xfrm>
            <a:off x="2231135" y="3691128"/>
            <a:ext cx="1944624" cy="926592"/>
            <a:chOff x="2231135" y="3691128"/>
            <a:chExt cx="1944624" cy="926592"/>
          </a:xfrm>
        </p:grpSpPr>
        <p:pic>
          <p:nvPicPr>
            <p:cNvPr id="4940" name="Google Shape;4940;p174"/>
            <p:cNvPicPr preferRelativeResize="0"/>
            <p:nvPr/>
          </p:nvPicPr>
          <p:blipFill rotWithShape="1">
            <a:blip r:embed="rId15">
              <a:alphaModFix/>
            </a:blip>
            <a:srcRect b="0" l="0" r="0" t="0"/>
            <a:stretch/>
          </p:blipFill>
          <p:spPr>
            <a:xfrm>
              <a:off x="2231135" y="3691128"/>
              <a:ext cx="1944624" cy="926592"/>
            </a:xfrm>
            <a:prstGeom prst="rect">
              <a:avLst/>
            </a:prstGeom>
            <a:noFill/>
            <a:ln>
              <a:noFill/>
            </a:ln>
          </p:spPr>
        </p:pic>
        <p:pic>
          <p:nvPicPr>
            <p:cNvPr id="4941" name="Google Shape;4941;p174"/>
            <p:cNvPicPr preferRelativeResize="0"/>
            <p:nvPr/>
          </p:nvPicPr>
          <p:blipFill rotWithShape="1">
            <a:blip r:embed="rId16">
              <a:alphaModFix/>
            </a:blip>
            <a:srcRect b="0" l="0" r="0" t="0"/>
            <a:stretch/>
          </p:blipFill>
          <p:spPr>
            <a:xfrm>
              <a:off x="2257553" y="3715205"/>
              <a:ext cx="1837723" cy="823508"/>
            </a:xfrm>
            <a:prstGeom prst="rect">
              <a:avLst/>
            </a:prstGeom>
            <a:noFill/>
            <a:ln>
              <a:noFill/>
            </a:ln>
          </p:spPr>
        </p:pic>
      </p:grpSp>
      <p:pic>
        <p:nvPicPr>
          <p:cNvPr id="4942" name="Google Shape;4942;p174"/>
          <p:cNvPicPr preferRelativeResize="0"/>
          <p:nvPr/>
        </p:nvPicPr>
        <p:blipFill rotWithShape="1">
          <a:blip r:embed="rId17">
            <a:alphaModFix/>
          </a:blip>
          <a:srcRect b="0" l="0" r="0" t="0"/>
          <a:stretch/>
        </p:blipFill>
        <p:spPr>
          <a:xfrm>
            <a:off x="3321649" y="2309129"/>
            <a:ext cx="1319940" cy="790774"/>
          </a:xfrm>
          <a:prstGeom prst="rect">
            <a:avLst/>
          </a:prstGeom>
          <a:noFill/>
          <a:ln>
            <a:noFill/>
          </a:ln>
        </p:spPr>
      </p:pic>
      <p:grpSp>
        <p:nvGrpSpPr>
          <p:cNvPr id="4943" name="Google Shape;4943;p174"/>
          <p:cNvGrpSpPr/>
          <p:nvPr/>
        </p:nvGrpSpPr>
        <p:grpSpPr>
          <a:xfrm>
            <a:off x="4747045" y="2309129"/>
            <a:ext cx="4165233" cy="1011724"/>
            <a:chOff x="4747045" y="2309129"/>
            <a:chExt cx="4165233" cy="1011724"/>
          </a:xfrm>
        </p:grpSpPr>
        <p:pic>
          <p:nvPicPr>
            <p:cNvPr id="4944" name="Google Shape;4944;p174"/>
            <p:cNvPicPr preferRelativeResize="0"/>
            <p:nvPr/>
          </p:nvPicPr>
          <p:blipFill rotWithShape="1">
            <a:blip r:embed="rId18">
              <a:alphaModFix/>
            </a:blip>
            <a:srcRect b="0" l="0" r="0" t="0"/>
            <a:stretch/>
          </p:blipFill>
          <p:spPr>
            <a:xfrm>
              <a:off x="4747045" y="2309129"/>
              <a:ext cx="1313995" cy="802667"/>
            </a:xfrm>
            <a:prstGeom prst="rect">
              <a:avLst/>
            </a:prstGeom>
            <a:noFill/>
            <a:ln>
              <a:noFill/>
            </a:ln>
          </p:spPr>
        </p:pic>
        <p:sp>
          <p:nvSpPr>
            <p:cNvPr id="4945" name="Google Shape;4945;p174"/>
            <p:cNvSpPr/>
            <p:nvPr/>
          </p:nvSpPr>
          <p:spPr>
            <a:xfrm>
              <a:off x="4763188" y="3160198"/>
              <a:ext cx="4149090" cy="160655"/>
            </a:xfrm>
            <a:custGeom>
              <a:rect b="b" l="l" r="r" t="t"/>
              <a:pathLst>
                <a:path extrusionOk="0" h="160654" w="4149090">
                  <a:moveTo>
                    <a:pt x="0" y="0"/>
                  </a:moveTo>
                  <a:lnTo>
                    <a:pt x="8910" y="31156"/>
                  </a:lnTo>
                  <a:lnTo>
                    <a:pt x="33210" y="56598"/>
                  </a:lnTo>
                  <a:lnTo>
                    <a:pt x="69252" y="73752"/>
                  </a:lnTo>
                  <a:lnTo>
                    <a:pt x="113389" y="80042"/>
                  </a:lnTo>
                  <a:lnTo>
                    <a:pt x="1966450" y="80042"/>
                  </a:lnTo>
                  <a:lnTo>
                    <a:pt x="2010586" y="86332"/>
                  </a:lnTo>
                  <a:lnTo>
                    <a:pt x="2046628" y="103486"/>
                  </a:lnTo>
                  <a:lnTo>
                    <a:pt x="2070928" y="128928"/>
                  </a:lnTo>
                  <a:lnTo>
                    <a:pt x="2079839" y="160084"/>
                  </a:lnTo>
                  <a:lnTo>
                    <a:pt x="2088749" y="128928"/>
                  </a:lnTo>
                  <a:lnTo>
                    <a:pt x="2113049" y="103486"/>
                  </a:lnTo>
                  <a:lnTo>
                    <a:pt x="2149091" y="86332"/>
                  </a:lnTo>
                  <a:lnTo>
                    <a:pt x="2193228" y="80042"/>
                  </a:lnTo>
                  <a:lnTo>
                    <a:pt x="4035255" y="80042"/>
                  </a:lnTo>
                  <a:lnTo>
                    <a:pt x="4079391" y="73752"/>
                  </a:lnTo>
                  <a:lnTo>
                    <a:pt x="4115433" y="56598"/>
                  </a:lnTo>
                  <a:lnTo>
                    <a:pt x="4139733" y="31156"/>
                  </a:lnTo>
                  <a:lnTo>
                    <a:pt x="4148644"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946" name="Google Shape;4946;p174"/>
          <p:cNvPicPr preferRelativeResize="0"/>
          <p:nvPr/>
        </p:nvPicPr>
        <p:blipFill rotWithShape="1">
          <a:blip r:embed="rId19">
            <a:alphaModFix/>
          </a:blip>
          <a:srcRect b="0" l="0" r="0" t="0"/>
          <a:stretch/>
        </p:blipFill>
        <p:spPr>
          <a:xfrm>
            <a:off x="6166496" y="2309129"/>
            <a:ext cx="1308049" cy="790775"/>
          </a:xfrm>
          <a:prstGeom prst="rect">
            <a:avLst/>
          </a:prstGeom>
          <a:noFill/>
          <a:ln>
            <a:noFill/>
          </a:ln>
        </p:spPr>
      </p:pic>
      <p:pic>
        <p:nvPicPr>
          <p:cNvPr id="4947" name="Google Shape;4947;p174"/>
          <p:cNvPicPr preferRelativeResize="0"/>
          <p:nvPr/>
        </p:nvPicPr>
        <p:blipFill rotWithShape="1">
          <a:blip r:embed="rId20">
            <a:alphaModFix/>
          </a:blip>
          <a:srcRect b="0" l="0" r="0" t="0"/>
          <a:stretch/>
        </p:blipFill>
        <p:spPr>
          <a:xfrm>
            <a:off x="7580001" y="2309129"/>
            <a:ext cx="1331831" cy="796719"/>
          </a:xfrm>
          <a:prstGeom prst="rect">
            <a:avLst/>
          </a:prstGeom>
          <a:noFill/>
          <a:ln>
            <a:noFill/>
          </a:ln>
        </p:spPr>
      </p:pic>
      <p:grpSp>
        <p:nvGrpSpPr>
          <p:cNvPr id="4948" name="Google Shape;4948;p174"/>
          <p:cNvGrpSpPr/>
          <p:nvPr/>
        </p:nvGrpSpPr>
        <p:grpSpPr>
          <a:xfrm>
            <a:off x="9387840" y="3654552"/>
            <a:ext cx="2078736" cy="1676400"/>
            <a:chOff x="9387840" y="3654552"/>
            <a:chExt cx="2078736" cy="1676400"/>
          </a:xfrm>
        </p:grpSpPr>
        <p:pic>
          <p:nvPicPr>
            <p:cNvPr id="4949" name="Google Shape;4949;p174"/>
            <p:cNvPicPr preferRelativeResize="0"/>
            <p:nvPr/>
          </p:nvPicPr>
          <p:blipFill rotWithShape="1">
            <a:blip r:embed="rId21">
              <a:alphaModFix/>
            </a:blip>
            <a:srcRect b="0" l="0" r="0" t="0"/>
            <a:stretch/>
          </p:blipFill>
          <p:spPr>
            <a:xfrm>
              <a:off x="9387840" y="3654552"/>
              <a:ext cx="2078736" cy="829056"/>
            </a:xfrm>
            <a:prstGeom prst="rect">
              <a:avLst/>
            </a:prstGeom>
            <a:noFill/>
            <a:ln>
              <a:noFill/>
            </a:ln>
          </p:spPr>
        </p:pic>
        <p:pic>
          <p:nvPicPr>
            <p:cNvPr id="4950" name="Google Shape;4950;p174"/>
            <p:cNvPicPr preferRelativeResize="0"/>
            <p:nvPr/>
          </p:nvPicPr>
          <p:blipFill rotWithShape="1">
            <a:blip r:embed="rId22">
              <a:alphaModFix/>
            </a:blip>
            <a:srcRect b="0" l="0" r="0" t="0"/>
            <a:stretch/>
          </p:blipFill>
          <p:spPr>
            <a:xfrm>
              <a:off x="9413304" y="3680188"/>
              <a:ext cx="1974899" cy="725603"/>
            </a:xfrm>
            <a:prstGeom prst="rect">
              <a:avLst/>
            </a:prstGeom>
            <a:noFill/>
            <a:ln>
              <a:noFill/>
            </a:ln>
          </p:spPr>
        </p:pic>
        <p:pic>
          <p:nvPicPr>
            <p:cNvPr id="4951" name="Google Shape;4951;p174"/>
            <p:cNvPicPr preferRelativeResize="0"/>
            <p:nvPr/>
          </p:nvPicPr>
          <p:blipFill rotWithShape="1">
            <a:blip r:embed="rId23">
              <a:alphaModFix/>
            </a:blip>
            <a:srcRect b="0" l="0" r="0" t="0"/>
            <a:stretch/>
          </p:blipFill>
          <p:spPr>
            <a:xfrm>
              <a:off x="9387840" y="4468368"/>
              <a:ext cx="2078736" cy="862584"/>
            </a:xfrm>
            <a:prstGeom prst="rect">
              <a:avLst/>
            </a:prstGeom>
            <a:noFill/>
            <a:ln>
              <a:noFill/>
            </a:ln>
          </p:spPr>
        </p:pic>
        <p:pic>
          <p:nvPicPr>
            <p:cNvPr id="4952" name="Google Shape;4952;p174"/>
            <p:cNvPicPr preferRelativeResize="0"/>
            <p:nvPr/>
          </p:nvPicPr>
          <p:blipFill rotWithShape="1">
            <a:blip r:embed="rId24">
              <a:alphaModFix/>
            </a:blip>
            <a:srcRect b="0" l="0" r="0" t="0"/>
            <a:stretch/>
          </p:blipFill>
          <p:spPr>
            <a:xfrm>
              <a:off x="9413304" y="4493976"/>
              <a:ext cx="1974899" cy="758106"/>
            </a:xfrm>
            <a:prstGeom prst="rect">
              <a:avLst/>
            </a:prstGeom>
            <a:noFill/>
            <a:ln>
              <a:noFill/>
            </a:ln>
          </p:spPr>
        </p:pic>
      </p:grpSp>
      <p:pic>
        <p:nvPicPr>
          <p:cNvPr id="4953" name="Google Shape;4953;p174"/>
          <p:cNvPicPr preferRelativeResize="0"/>
          <p:nvPr/>
        </p:nvPicPr>
        <p:blipFill rotWithShape="1">
          <a:blip r:embed="rId25">
            <a:alphaModFix/>
          </a:blip>
          <a:srcRect b="0" l="0" r="0" t="0"/>
          <a:stretch/>
        </p:blipFill>
        <p:spPr>
          <a:xfrm>
            <a:off x="9017286" y="2309129"/>
            <a:ext cx="1302104" cy="790774"/>
          </a:xfrm>
          <a:prstGeom prst="rect">
            <a:avLst/>
          </a:prstGeom>
          <a:noFill/>
          <a:ln>
            <a:noFill/>
          </a:ln>
        </p:spPr>
      </p:pic>
      <p:pic>
        <p:nvPicPr>
          <p:cNvPr id="4954" name="Google Shape;4954;p174"/>
          <p:cNvPicPr preferRelativeResize="0"/>
          <p:nvPr/>
        </p:nvPicPr>
        <p:blipFill rotWithShape="1">
          <a:blip r:embed="rId26">
            <a:alphaModFix/>
          </a:blip>
          <a:srcRect b="0" l="0" r="0" t="0"/>
          <a:stretch/>
        </p:blipFill>
        <p:spPr>
          <a:xfrm>
            <a:off x="10424845" y="2309129"/>
            <a:ext cx="1308050" cy="778884"/>
          </a:xfrm>
          <a:prstGeom prst="rect">
            <a:avLst/>
          </a:prstGeom>
          <a:noFill/>
          <a:ln>
            <a:noFill/>
          </a:ln>
        </p:spPr>
      </p:pic>
      <p:sp>
        <p:nvSpPr>
          <p:cNvPr id="4955" name="Google Shape;4955;p174"/>
          <p:cNvSpPr txBox="1"/>
          <p:nvPr/>
        </p:nvSpPr>
        <p:spPr>
          <a:xfrm>
            <a:off x="715029" y="1269491"/>
            <a:ext cx="9777730"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262626"/>
                </a:solidFill>
                <a:latin typeface="Calibri"/>
                <a:ea typeface="Calibri"/>
                <a:cs typeface="Calibri"/>
                <a:sym typeface="Calibri"/>
              </a:rPr>
              <a:t>Slicers </a:t>
            </a:r>
            <a:r>
              <a:rPr lang="en-US" sz="2000">
                <a:solidFill>
                  <a:srgbClr val="262626"/>
                </a:solidFill>
                <a:latin typeface="Calibri"/>
                <a:ea typeface="Calibri"/>
                <a:cs typeface="Calibri"/>
                <a:sym typeface="Calibri"/>
              </a:rPr>
              <a:t>are visual filters which affect all other visuals on a report page (by default)</a:t>
            </a:r>
            <a:endParaRPr sz="2000">
              <a:solidFill>
                <a:schemeClr val="dk1"/>
              </a:solidFill>
              <a:latin typeface="Calibri"/>
              <a:ea typeface="Calibri"/>
              <a:cs typeface="Calibri"/>
              <a:sym typeface="Calibri"/>
            </a:endParaRPr>
          </a:p>
          <a:p>
            <a:pPr indent="-342900" lvl="0" marL="812800" marR="0" rtl="0" algn="l">
              <a:lnSpc>
                <a:spcPct val="100000"/>
              </a:lnSpc>
              <a:spcBef>
                <a:spcPts val="1190"/>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Slicers can take many formats depending on the data type, including </a:t>
            </a:r>
            <a:r>
              <a:rPr b="1" lang="en-US" sz="1600">
                <a:solidFill>
                  <a:srgbClr val="262626"/>
                </a:solidFill>
                <a:latin typeface="Calibri"/>
                <a:ea typeface="Calibri"/>
                <a:cs typeface="Calibri"/>
                <a:sym typeface="Calibri"/>
              </a:rPr>
              <a:t>lists</a:t>
            </a:r>
            <a:r>
              <a:rPr lang="en-US" sz="1600">
                <a:solidFill>
                  <a:srgbClr val="262626"/>
                </a:solidFill>
                <a:latin typeface="Calibri"/>
                <a:ea typeface="Calibri"/>
                <a:cs typeface="Calibri"/>
                <a:sym typeface="Calibri"/>
              </a:rPr>
              <a:t>, </a:t>
            </a:r>
            <a:r>
              <a:rPr b="1" lang="en-US" sz="1600">
                <a:solidFill>
                  <a:srgbClr val="262626"/>
                </a:solidFill>
                <a:latin typeface="Calibri"/>
                <a:ea typeface="Calibri"/>
                <a:cs typeface="Calibri"/>
                <a:sym typeface="Calibri"/>
              </a:rPr>
              <a:t>dropdowns</a:t>
            </a:r>
            <a:r>
              <a:rPr lang="en-US" sz="1600">
                <a:solidFill>
                  <a:srgbClr val="262626"/>
                </a:solidFill>
                <a:latin typeface="Calibri"/>
                <a:ea typeface="Calibri"/>
                <a:cs typeface="Calibri"/>
                <a:sym typeface="Calibri"/>
              </a:rPr>
              <a:t>, </a:t>
            </a:r>
            <a:r>
              <a:rPr b="1" lang="en-US" sz="1600">
                <a:solidFill>
                  <a:srgbClr val="262626"/>
                </a:solidFill>
                <a:latin typeface="Calibri"/>
                <a:ea typeface="Calibri"/>
                <a:cs typeface="Calibri"/>
                <a:sym typeface="Calibri"/>
              </a:rPr>
              <a:t>tiles</a:t>
            </a:r>
            <a:r>
              <a:rPr lang="en-US" sz="1600">
                <a:solidFill>
                  <a:srgbClr val="262626"/>
                </a:solidFill>
                <a:latin typeface="Calibri"/>
                <a:ea typeface="Calibri"/>
                <a:cs typeface="Calibri"/>
                <a:sym typeface="Calibri"/>
              </a:rPr>
              <a:t>, </a:t>
            </a:r>
            <a:r>
              <a:rPr b="1" lang="en-US" sz="1600">
                <a:solidFill>
                  <a:srgbClr val="262626"/>
                </a:solidFill>
                <a:latin typeface="Calibri"/>
                <a:ea typeface="Calibri"/>
                <a:cs typeface="Calibri"/>
                <a:sym typeface="Calibri"/>
              </a:rPr>
              <a:t>ranges</a:t>
            </a:r>
            <a:r>
              <a:rPr lang="en-US" sz="1600">
                <a:solidFill>
                  <a:srgbClr val="262626"/>
                </a:solidFill>
                <a:latin typeface="Calibri"/>
                <a:ea typeface="Calibri"/>
                <a:cs typeface="Calibri"/>
                <a:sym typeface="Calibri"/>
              </a:rPr>
              <a:t>, and more</a:t>
            </a:r>
            <a:endParaRPr sz="1600">
              <a:solidFill>
                <a:schemeClr val="dk1"/>
              </a:solidFill>
              <a:latin typeface="Calibri"/>
              <a:ea typeface="Calibri"/>
              <a:cs typeface="Calibri"/>
              <a:sym typeface="Calibri"/>
            </a:endParaRPr>
          </a:p>
        </p:txBody>
      </p:sp>
      <p:grpSp>
        <p:nvGrpSpPr>
          <p:cNvPr id="4956" name="Google Shape;4956;p174"/>
          <p:cNvGrpSpPr/>
          <p:nvPr/>
        </p:nvGrpSpPr>
        <p:grpSpPr>
          <a:xfrm>
            <a:off x="606551" y="5007863"/>
            <a:ext cx="1505712" cy="1432559"/>
            <a:chOff x="606551" y="5007863"/>
            <a:chExt cx="1505712" cy="1432559"/>
          </a:xfrm>
        </p:grpSpPr>
        <p:pic>
          <p:nvPicPr>
            <p:cNvPr id="4957" name="Google Shape;4957;p174"/>
            <p:cNvPicPr preferRelativeResize="0"/>
            <p:nvPr/>
          </p:nvPicPr>
          <p:blipFill rotWithShape="1">
            <a:blip r:embed="rId27">
              <a:alphaModFix/>
            </a:blip>
            <a:srcRect b="0" l="0" r="0" t="0"/>
            <a:stretch/>
          </p:blipFill>
          <p:spPr>
            <a:xfrm>
              <a:off x="606551" y="5007863"/>
              <a:ext cx="1505712" cy="1432559"/>
            </a:xfrm>
            <a:prstGeom prst="rect">
              <a:avLst/>
            </a:prstGeom>
            <a:noFill/>
            <a:ln>
              <a:noFill/>
            </a:ln>
          </p:spPr>
        </p:pic>
        <p:pic>
          <p:nvPicPr>
            <p:cNvPr id="4958" name="Google Shape;4958;p174"/>
            <p:cNvPicPr preferRelativeResize="0"/>
            <p:nvPr/>
          </p:nvPicPr>
          <p:blipFill rotWithShape="1">
            <a:blip r:embed="rId28">
              <a:alphaModFix/>
            </a:blip>
            <a:srcRect b="0" l="0" r="0" t="0"/>
            <a:stretch/>
          </p:blipFill>
          <p:spPr>
            <a:xfrm>
              <a:off x="630847" y="5031908"/>
              <a:ext cx="1402444" cy="1328332"/>
            </a:xfrm>
            <a:prstGeom prst="rect">
              <a:avLst/>
            </a:prstGeom>
            <a:noFill/>
            <a:ln>
              <a:noFill/>
            </a:ln>
          </p:spPr>
        </p:pic>
      </p:grpSp>
      <p:sp>
        <p:nvSpPr>
          <p:cNvPr id="4959" name="Google Shape;4959;p174"/>
          <p:cNvSpPr/>
          <p:nvPr/>
        </p:nvSpPr>
        <p:spPr>
          <a:xfrm>
            <a:off x="492946" y="3160198"/>
            <a:ext cx="4149090" cy="160655"/>
          </a:xfrm>
          <a:custGeom>
            <a:rect b="b" l="l" r="r" t="t"/>
            <a:pathLst>
              <a:path extrusionOk="0" h="160654" w="4149090">
                <a:moveTo>
                  <a:pt x="0" y="0"/>
                </a:moveTo>
                <a:lnTo>
                  <a:pt x="8910" y="31156"/>
                </a:lnTo>
                <a:lnTo>
                  <a:pt x="33210" y="56598"/>
                </a:lnTo>
                <a:lnTo>
                  <a:pt x="69252" y="73752"/>
                </a:lnTo>
                <a:lnTo>
                  <a:pt x="113389" y="80042"/>
                </a:lnTo>
                <a:lnTo>
                  <a:pt x="1966450" y="80042"/>
                </a:lnTo>
                <a:lnTo>
                  <a:pt x="2010586" y="86332"/>
                </a:lnTo>
                <a:lnTo>
                  <a:pt x="2046628" y="103486"/>
                </a:lnTo>
                <a:lnTo>
                  <a:pt x="2070928" y="128928"/>
                </a:lnTo>
                <a:lnTo>
                  <a:pt x="2079839" y="160084"/>
                </a:lnTo>
                <a:lnTo>
                  <a:pt x="2088749" y="128928"/>
                </a:lnTo>
                <a:lnTo>
                  <a:pt x="2113049" y="103486"/>
                </a:lnTo>
                <a:lnTo>
                  <a:pt x="2149091" y="86332"/>
                </a:lnTo>
                <a:lnTo>
                  <a:pt x="2193228" y="80042"/>
                </a:lnTo>
                <a:lnTo>
                  <a:pt x="4035255" y="80042"/>
                </a:lnTo>
                <a:lnTo>
                  <a:pt x="4079391" y="73752"/>
                </a:lnTo>
                <a:lnTo>
                  <a:pt x="4115433" y="56598"/>
                </a:lnTo>
                <a:lnTo>
                  <a:pt x="4139733" y="31156"/>
                </a:lnTo>
                <a:lnTo>
                  <a:pt x="4148644"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0" name="Google Shape;4960;p174"/>
          <p:cNvSpPr/>
          <p:nvPr/>
        </p:nvSpPr>
        <p:spPr>
          <a:xfrm>
            <a:off x="9017288" y="3166141"/>
            <a:ext cx="2715895" cy="160655"/>
          </a:xfrm>
          <a:custGeom>
            <a:rect b="b" l="l" r="r" t="t"/>
            <a:pathLst>
              <a:path extrusionOk="0" h="160654" w="2715895">
                <a:moveTo>
                  <a:pt x="0" y="0"/>
                </a:moveTo>
                <a:lnTo>
                  <a:pt x="8910" y="31155"/>
                </a:lnTo>
                <a:lnTo>
                  <a:pt x="33210" y="56596"/>
                </a:lnTo>
                <a:lnTo>
                  <a:pt x="69252" y="73750"/>
                </a:lnTo>
                <a:lnTo>
                  <a:pt x="113388" y="80040"/>
                </a:lnTo>
                <a:lnTo>
                  <a:pt x="1248028" y="80040"/>
                </a:lnTo>
                <a:lnTo>
                  <a:pt x="1292163" y="86329"/>
                </a:lnTo>
                <a:lnTo>
                  <a:pt x="1328205" y="103483"/>
                </a:lnTo>
                <a:lnTo>
                  <a:pt x="1352505" y="128924"/>
                </a:lnTo>
                <a:lnTo>
                  <a:pt x="1361416" y="160080"/>
                </a:lnTo>
                <a:lnTo>
                  <a:pt x="1370326" y="128924"/>
                </a:lnTo>
                <a:lnTo>
                  <a:pt x="1394626" y="103483"/>
                </a:lnTo>
                <a:lnTo>
                  <a:pt x="1430668" y="86329"/>
                </a:lnTo>
                <a:lnTo>
                  <a:pt x="1474804" y="80040"/>
                </a:lnTo>
                <a:lnTo>
                  <a:pt x="2602221" y="80040"/>
                </a:lnTo>
                <a:lnTo>
                  <a:pt x="2646356" y="73750"/>
                </a:lnTo>
                <a:lnTo>
                  <a:pt x="2682398" y="56596"/>
                </a:lnTo>
                <a:lnTo>
                  <a:pt x="2706698" y="31155"/>
                </a:lnTo>
                <a:lnTo>
                  <a:pt x="2715609"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1" name="Google Shape;4961;p174"/>
          <p:cNvSpPr txBox="1"/>
          <p:nvPr/>
        </p:nvSpPr>
        <p:spPr>
          <a:xfrm>
            <a:off x="1800594" y="3379723"/>
            <a:ext cx="156019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1200">
                <a:solidFill>
                  <a:schemeClr val="dk1"/>
                </a:solidFill>
                <a:latin typeface="Calibri"/>
                <a:ea typeface="Calibri"/>
                <a:cs typeface="Calibri"/>
                <a:sym typeface="Calibri"/>
              </a:rPr>
              <a:t>Categorical/Text </a:t>
            </a:r>
            <a:r>
              <a:rPr i="1" lang="en-US" sz="1200">
                <a:solidFill>
                  <a:schemeClr val="dk1"/>
                </a:solidFill>
                <a:latin typeface="Calibri"/>
                <a:ea typeface="Calibri"/>
                <a:cs typeface="Calibri"/>
                <a:sym typeface="Calibri"/>
              </a:rPr>
              <a:t>options</a:t>
            </a:r>
            <a:endParaRPr sz="1200">
              <a:solidFill>
                <a:schemeClr val="dk1"/>
              </a:solidFill>
              <a:latin typeface="Calibri"/>
              <a:ea typeface="Calibri"/>
              <a:cs typeface="Calibri"/>
              <a:sym typeface="Calibri"/>
            </a:endParaRPr>
          </a:p>
        </p:txBody>
      </p:sp>
      <p:sp>
        <p:nvSpPr>
          <p:cNvPr id="4962" name="Google Shape;4962;p174"/>
          <p:cNvSpPr txBox="1"/>
          <p:nvPr/>
        </p:nvSpPr>
        <p:spPr>
          <a:xfrm>
            <a:off x="6253520" y="3379723"/>
            <a:ext cx="119507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1200">
                <a:solidFill>
                  <a:schemeClr val="dk1"/>
                </a:solidFill>
                <a:latin typeface="Calibri"/>
                <a:ea typeface="Calibri"/>
                <a:cs typeface="Calibri"/>
                <a:sym typeface="Calibri"/>
              </a:rPr>
              <a:t>Date/Time </a:t>
            </a:r>
            <a:r>
              <a:rPr i="1" lang="en-US" sz="1200">
                <a:solidFill>
                  <a:schemeClr val="dk1"/>
                </a:solidFill>
                <a:latin typeface="Calibri"/>
                <a:ea typeface="Calibri"/>
                <a:cs typeface="Calibri"/>
                <a:sym typeface="Calibri"/>
              </a:rPr>
              <a:t>options</a:t>
            </a:r>
            <a:endParaRPr sz="1200">
              <a:solidFill>
                <a:schemeClr val="dk1"/>
              </a:solidFill>
              <a:latin typeface="Calibri"/>
              <a:ea typeface="Calibri"/>
              <a:cs typeface="Calibri"/>
              <a:sym typeface="Calibri"/>
            </a:endParaRPr>
          </a:p>
        </p:txBody>
      </p:sp>
      <p:sp>
        <p:nvSpPr>
          <p:cNvPr id="4963" name="Google Shape;4963;p174"/>
          <p:cNvSpPr txBox="1"/>
          <p:nvPr/>
        </p:nvSpPr>
        <p:spPr>
          <a:xfrm>
            <a:off x="9638048" y="3379723"/>
            <a:ext cx="148590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1200">
                <a:solidFill>
                  <a:schemeClr val="dk1"/>
                </a:solidFill>
                <a:latin typeface="Calibri"/>
                <a:ea typeface="Calibri"/>
                <a:cs typeface="Calibri"/>
                <a:sym typeface="Calibri"/>
              </a:rPr>
              <a:t>Numeric Range </a:t>
            </a:r>
            <a:r>
              <a:rPr i="1" lang="en-US" sz="1200">
                <a:solidFill>
                  <a:schemeClr val="dk1"/>
                </a:solidFill>
                <a:latin typeface="Calibri"/>
                <a:ea typeface="Calibri"/>
                <a:cs typeface="Calibri"/>
                <a:sym typeface="Calibri"/>
              </a:rPr>
              <a:t>options</a:t>
            </a:r>
            <a:endParaRPr sz="1200">
              <a:solidFill>
                <a:schemeClr val="dk1"/>
              </a:solidFill>
              <a:latin typeface="Calibri"/>
              <a:ea typeface="Calibri"/>
              <a:cs typeface="Calibri"/>
              <a:sym typeface="Calibri"/>
            </a:endParaRPr>
          </a:p>
        </p:txBody>
      </p:sp>
      <p:grpSp>
        <p:nvGrpSpPr>
          <p:cNvPr id="4964" name="Google Shape;4964;p174"/>
          <p:cNvGrpSpPr/>
          <p:nvPr/>
        </p:nvGrpSpPr>
        <p:grpSpPr>
          <a:xfrm>
            <a:off x="2228088" y="4757928"/>
            <a:ext cx="2453640" cy="737616"/>
            <a:chOff x="2228088" y="4757928"/>
            <a:chExt cx="2453640" cy="737616"/>
          </a:xfrm>
        </p:grpSpPr>
        <p:pic>
          <p:nvPicPr>
            <p:cNvPr id="4965" name="Google Shape;4965;p174"/>
            <p:cNvPicPr preferRelativeResize="0"/>
            <p:nvPr/>
          </p:nvPicPr>
          <p:blipFill rotWithShape="1">
            <a:blip r:embed="rId29">
              <a:alphaModFix/>
            </a:blip>
            <a:srcRect b="0" l="0" r="0" t="0"/>
            <a:stretch/>
          </p:blipFill>
          <p:spPr>
            <a:xfrm>
              <a:off x="2228088" y="4757928"/>
              <a:ext cx="2453640" cy="737616"/>
            </a:xfrm>
            <a:prstGeom prst="rect">
              <a:avLst/>
            </a:prstGeom>
            <a:noFill/>
            <a:ln>
              <a:noFill/>
            </a:ln>
          </p:spPr>
        </p:pic>
        <p:pic>
          <p:nvPicPr>
            <p:cNvPr id="4966" name="Google Shape;4966;p174"/>
            <p:cNvPicPr preferRelativeResize="0"/>
            <p:nvPr/>
          </p:nvPicPr>
          <p:blipFill rotWithShape="1">
            <a:blip r:embed="rId30">
              <a:alphaModFix/>
            </a:blip>
            <a:srcRect b="0" l="0" r="0" t="0"/>
            <a:stretch/>
          </p:blipFill>
          <p:spPr>
            <a:xfrm>
              <a:off x="2252552" y="4784628"/>
              <a:ext cx="2350719" cy="632127"/>
            </a:xfrm>
            <a:prstGeom prst="rect">
              <a:avLst/>
            </a:prstGeom>
            <a:noFill/>
            <a:ln>
              <a:noFill/>
            </a:ln>
          </p:spPr>
        </p:pic>
      </p:grpSp>
      <p:grpSp>
        <p:nvGrpSpPr>
          <p:cNvPr id="4967" name="Google Shape;4967;p174"/>
          <p:cNvGrpSpPr/>
          <p:nvPr/>
        </p:nvGrpSpPr>
        <p:grpSpPr>
          <a:xfrm>
            <a:off x="8473440" y="5385815"/>
            <a:ext cx="3477767" cy="1078992"/>
            <a:chOff x="8473440" y="5385815"/>
            <a:chExt cx="3477767" cy="1078992"/>
          </a:xfrm>
        </p:grpSpPr>
        <p:pic>
          <p:nvPicPr>
            <p:cNvPr id="4968" name="Google Shape;4968;p174"/>
            <p:cNvPicPr preferRelativeResize="0"/>
            <p:nvPr/>
          </p:nvPicPr>
          <p:blipFill rotWithShape="1">
            <a:blip r:embed="rId31">
              <a:alphaModFix/>
            </a:blip>
            <a:srcRect b="0" l="0" r="0" t="0"/>
            <a:stretch/>
          </p:blipFill>
          <p:spPr>
            <a:xfrm>
              <a:off x="8473440" y="5385815"/>
              <a:ext cx="3477767" cy="1078992"/>
            </a:xfrm>
            <a:prstGeom prst="rect">
              <a:avLst/>
            </a:prstGeom>
            <a:noFill/>
            <a:ln>
              <a:noFill/>
            </a:ln>
          </p:spPr>
        </p:pic>
        <p:sp>
          <p:nvSpPr>
            <p:cNvPr id="4969" name="Google Shape;4969;p174"/>
            <p:cNvSpPr/>
            <p:nvPr/>
          </p:nvSpPr>
          <p:spPr>
            <a:xfrm>
              <a:off x="8539200" y="5413185"/>
              <a:ext cx="3346450" cy="947419"/>
            </a:xfrm>
            <a:custGeom>
              <a:rect b="b" l="l" r="r" t="t"/>
              <a:pathLst>
                <a:path extrusionOk="0" h="947420" w="3346450">
                  <a:moveTo>
                    <a:pt x="3345907" y="0"/>
                  </a:moveTo>
                  <a:lnTo>
                    <a:pt x="294260" y="0"/>
                  </a:lnTo>
                  <a:lnTo>
                    <a:pt x="246529" y="3851"/>
                  </a:lnTo>
                  <a:lnTo>
                    <a:pt x="201251" y="15001"/>
                  </a:lnTo>
                  <a:lnTo>
                    <a:pt x="159030" y="32844"/>
                  </a:lnTo>
                  <a:lnTo>
                    <a:pt x="120473" y="56775"/>
                  </a:lnTo>
                  <a:lnTo>
                    <a:pt x="86186" y="86186"/>
                  </a:lnTo>
                  <a:lnTo>
                    <a:pt x="56775" y="120474"/>
                  </a:lnTo>
                  <a:lnTo>
                    <a:pt x="32844" y="159030"/>
                  </a:lnTo>
                  <a:lnTo>
                    <a:pt x="15001" y="201251"/>
                  </a:lnTo>
                  <a:lnTo>
                    <a:pt x="3851" y="246529"/>
                  </a:lnTo>
                  <a:lnTo>
                    <a:pt x="0" y="294260"/>
                  </a:lnTo>
                  <a:lnTo>
                    <a:pt x="0" y="947054"/>
                  </a:lnTo>
                  <a:lnTo>
                    <a:pt x="3051648" y="947054"/>
                  </a:lnTo>
                  <a:lnTo>
                    <a:pt x="3099378" y="943203"/>
                  </a:lnTo>
                  <a:lnTo>
                    <a:pt x="3144657" y="932053"/>
                  </a:lnTo>
                  <a:lnTo>
                    <a:pt x="3186877" y="914210"/>
                  </a:lnTo>
                  <a:lnTo>
                    <a:pt x="3225434" y="890279"/>
                  </a:lnTo>
                  <a:lnTo>
                    <a:pt x="3259721" y="860867"/>
                  </a:lnTo>
                  <a:lnTo>
                    <a:pt x="3289132" y="826580"/>
                  </a:lnTo>
                  <a:lnTo>
                    <a:pt x="3313062" y="788023"/>
                  </a:lnTo>
                  <a:lnTo>
                    <a:pt x="3330906" y="745803"/>
                  </a:lnTo>
                  <a:lnTo>
                    <a:pt x="3342056" y="700524"/>
                  </a:lnTo>
                  <a:lnTo>
                    <a:pt x="3345907" y="652794"/>
                  </a:lnTo>
                  <a:lnTo>
                    <a:pt x="334590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970" name="Google Shape;4970;p174"/>
            <p:cNvPicPr preferRelativeResize="0"/>
            <p:nvPr/>
          </p:nvPicPr>
          <p:blipFill rotWithShape="1">
            <a:blip r:embed="rId32">
              <a:alphaModFix/>
            </a:blip>
            <a:srcRect b="0" l="0" r="0" t="0"/>
            <a:stretch/>
          </p:blipFill>
          <p:spPr>
            <a:xfrm>
              <a:off x="8574534" y="5621983"/>
              <a:ext cx="576488" cy="597841"/>
            </a:xfrm>
            <a:prstGeom prst="rect">
              <a:avLst/>
            </a:prstGeom>
            <a:noFill/>
            <a:ln>
              <a:noFill/>
            </a:ln>
          </p:spPr>
        </p:pic>
      </p:grpSp>
      <p:sp>
        <p:nvSpPr>
          <p:cNvPr id="4971" name="Google Shape;4971;p174"/>
          <p:cNvSpPr txBox="1"/>
          <p:nvPr/>
        </p:nvSpPr>
        <p:spPr>
          <a:xfrm>
            <a:off x="9242297" y="5500116"/>
            <a:ext cx="2381885" cy="735965"/>
          </a:xfrm>
          <a:prstGeom prst="rect">
            <a:avLst/>
          </a:prstGeom>
          <a:noFill/>
          <a:ln>
            <a:noFill/>
          </a:ln>
        </p:spPr>
        <p:txBody>
          <a:bodyPr anchorCtr="0" anchor="t" bIns="0" lIns="0" spcFirstLastPara="1" rIns="0" wrap="square" tIns="12700">
            <a:spAutoFit/>
          </a:bodyPr>
          <a:lstStyle/>
          <a:p>
            <a:pPr indent="0" lvl="0" marL="12700" marR="0" rtl="0" algn="l">
              <a:lnSpc>
                <a:spcPct val="115250"/>
              </a:lnSpc>
              <a:spcBef>
                <a:spcPts val="0"/>
              </a:spcBef>
              <a:spcAft>
                <a:spcPts val="0"/>
              </a:spcAft>
              <a:buNone/>
            </a:pPr>
            <a:r>
              <a:rPr b="1" lang="en-US" sz="2000">
                <a:solidFill>
                  <a:srgbClr val="FFC000"/>
                </a:solidFill>
                <a:latin typeface="Calibri"/>
                <a:ea typeface="Calibri"/>
                <a:cs typeface="Calibri"/>
                <a:sym typeface="Calibri"/>
              </a:rPr>
              <a:t>PRO TIP:</a:t>
            </a:r>
            <a:endParaRPr sz="2000">
              <a:solidFill>
                <a:schemeClr val="dk1"/>
              </a:solidFill>
              <a:latin typeface="Calibri"/>
              <a:ea typeface="Calibri"/>
              <a:cs typeface="Calibri"/>
              <a:sym typeface="Calibri"/>
            </a:endParaRPr>
          </a:p>
          <a:p>
            <a:pPr indent="0" lvl="0" marL="19050" marR="0" rtl="0" algn="l">
              <a:lnSpc>
                <a:spcPct val="113214"/>
              </a:lnSpc>
              <a:spcBef>
                <a:spcPts val="0"/>
              </a:spcBef>
              <a:spcAft>
                <a:spcPts val="0"/>
              </a:spcAft>
              <a:buNone/>
            </a:pPr>
            <a:r>
              <a:rPr lang="en-US" sz="1400">
                <a:solidFill>
                  <a:schemeClr val="dk1"/>
                </a:solidFill>
                <a:latin typeface="Calibri"/>
                <a:ea typeface="Calibri"/>
                <a:cs typeface="Calibri"/>
                <a:sym typeface="Calibri"/>
              </a:rPr>
              <a:t>Use </a:t>
            </a:r>
            <a:r>
              <a:rPr b="1" lang="en-US" sz="1400">
                <a:solidFill>
                  <a:schemeClr val="dk1"/>
                </a:solidFill>
                <a:latin typeface="Calibri"/>
                <a:ea typeface="Calibri"/>
                <a:cs typeface="Calibri"/>
                <a:sym typeface="Calibri"/>
              </a:rPr>
              <a:t>Apply/Clear All Slicers</a:t>
            </a:r>
            <a:endParaRPr sz="1400">
              <a:solidFill>
                <a:schemeClr val="dk1"/>
              </a:solidFill>
              <a:latin typeface="Calibri"/>
              <a:ea typeface="Calibri"/>
              <a:cs typeface="Calibri"/>
              <a:sym typeface="Calibri"/>
            </a:endParaRPr>
          </a:p>
          <a:p>
            <a:pPr indent="0" lvl="0" marL="19050" marR="0" rtl="0" algn="l">
              <a:lnSpc>
                <a:spcPct val="100000"/>
              </a:lnSpc>
              <a:spcBef>
                <a:spcPts val="20"/>
              </a:spcBef>
              <a:spcAft>
                <a:spcPts val="0"/>
              </a:spcAft>
              <a:buNone/>
            </a:pPr>
            <a:r>
              <a:rPr lang="en-US" sz="1400">
                <a:solidFill>
                  <a:schemeClr val="dk1"/>
                </a:solidFill>
                <a:latin typeface="Calibri"/>
                <a:ea typeface="Calibri"/>
                <a:cs typeface="Calibri"/>
                <a:sym typeface="Calibri"/>
              </a:rPr>
              <a:t>buttons for more filtering control</a:t>
            </a:r>
            <a:endParaRPr sz="1400">
              <a:solidFill>
                <a:schemeClr val="dk1"/>
              </a:solidFill>
              <a:latin typeface="Calibri"/>
              <a:ea typeface="Calibri"/>
              <a:cs typeface="Calibri"/>
              <a:sym typeface="Calibri"/>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5" name="Shape 4975"/>
        <p:cNvGrpSpPr/>
        <p:nvPr/>
      </p:nvGrpSpPr>
      <p:grpSpPr>
        <a:xfrm>
          <a:off x="0" y="0"/>
          <a:ext cx="0" cy="0"/>
          <a:chOff x="0" y="0"/>
          <a:chExt cx="0" cy="0"/>
        </a:xfrm>
      </p:grpSpPr>
      <p:sp>
        <p:nvSpPr>
          <p:cNvPr id="4976" name="Google Shape;4976;p175"/>
          <p:cNvSpPr txBox="1"/>
          <p:nvPr>
            <p:ph type="title"/>
          </p:nvPr>
        </p:nvSpPr>
        <p:spPr>
          <a:xfrm>
            <a:off x="4197635" y="242315"/>
            <a:ext cx="3796029"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ASSIGNMENT</a:t>
            </a:r>
            <a:r>
              <a:rPr lang="en-US"/>
              <a:t>: SLICERS</a:t>
            </a:r>
            <a:endParaRPr/>
          </a:p>
        </p:txBody>
      </p:sp>
      <p:pic>
        <p:nvPicPr>
          <p:cNvPr id="4977" name="Google Shape;4977;p175"/>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4978" name="Google Shape;4978;p175"/>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9" name="Google Shape;4979;p175"/>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0" name="Google Shape;4980;p175"/>
          <p:cNvSpPr txBox="1"/>
          <p:nvPr/>
        </p:nvSpPr>
        <p:spPr>
          <a:xfrm>
            <a:off x="6690464" y="1455420"/>
            <a:ext cx="4409440" cy="2204085"/>
          </a:xfrm>
          <a:prstGeom prst="rect">
            <a:avLst/>
          </a:prstGeom>
          <a:noFill/>
          <a:ln>
            <a:noFill/>
          </a:ln>
        </p:spPr>
        <p:txBody>
          <a:bodyPr anchorCtr="0" anchor="t" bIns="0" lIns="0" spcFirstLastPara="1" rIns="0" wrap="square" tIns="12700">
            <a:spAutoFit/>
          </a:bodyPr>
          <a:lstStyle/>
          <a:p>
            <a:pPr indent="0" lvl="0" marL="174625" marR="0" rtl="0" algn="ctr">
              <a:lnSpc>
                <a:spcPct val="100000"/>
              </a:lnSpc>
              <a:spcBef>
                <a:spcPts val="0"/>
              </a:spcBef>
              <a:spcAft>
                <a:spcPts val="0"/>
              </a:spcAft>
              <a:buNone/>
            </a:pPr>
            <a:r>
              <a:rPr b="1" i="1" lang="en-US" sz="2000">
                <a:solidFill>
                  <a:srgbClr val="404040"/>
                </a:solidFill>
                <a:latin typeface="Calibri"/>
                <a:ea typeface="Calibri"/>
                <a:cs typeface="Calibri"/>
                <a:sym typeface="Calibri"/>
              </a:rPr>
              <a:t>Key Objectives</a:t>
            </a:r>
            <a:endParaRPr sz="2000">
              <a:solidFill>
                <a:schemeClr val="dk1"/>
              </a:solidFill>
              <a:latin typeface="Calibri"/>
              <a:ea typeface="Calibri"/>
              <a:cs typeface="Calibri"/>
              <a:sym typeface="Calibri"/>
            </a:endParaRPr>
          </a:p>
          <a:p>
            <a:pPr indent="0" lvl="0" marL="0" marR="0" rtl="0" algn="l">
              <a:lnSpc>
                <a:spcPct val="100000"/>
              </a:lnSpc>
              <a:spcBef>
                <a:spcPts val="40"/>
              </a:spcBef>
              <a:spcAft>
                <a:spcPts val="0"/>
              </a:spcAft>
              <a:buNone/>
            </a:pPr>
            <a:r>
              <a:t/>
            </a:r>
            <a:endParaRPr sz="2200">
              <a:solidFill>
                <a:schemeClr val="dk1"/>
              </a:solidFill>
              <a:latin typeface="Calibri"/>
              <a:ea typeface="Calibri"/>
              <a:cs typeface="Calibri"/>
              <a:sym typeface="Calibri"/>
            </a:endParaRPr>
          </a:p>
          <a:p>
            <a:pPr indent="-457200" lvl="0" marL="469900" marR="48260" rtl="0" algn="l">
              <a:lnSpc>
                <a:spcPct val="100000"/>
              </a:lnSpc>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Add a </a:t>
            </a:r>
            <a:r>
              <a:rPr b="1" lang="en-US" sz="1600">
                <a:solidFill>
                  <a:schemeClr val="dk1"/>
                </a:solidFill>
                <a:latin typeface="Calibri"/>
                <a:ea typeface="Calibri"/>
                <a:cs typeface="Calibri"/>
                <a:sym typeface="Calibri"/>
              </a:rPr>
              <a:t>slicer </a:t>
            </a:r>
            <a:r>
              <a:rPr lang="en-US" sz="1600">
                <a:solidFill>
                  <a:schemeClr val="dk1"/>
                </a:solidFill>
                <a:latin typeface="Calibri"/>
                <a:ea typeface="Calibri"/>
                <a:cs typeface="Calibri"/>
                <a:sym typeface="Calibri"/>
              </a:rPr>
              <a:t>to filter the </a:t>
            </a:r>
            <a:r>
              <a:rPr b="1" lang="en-US" sz="1600">
                <a:solidFill>
                  <a:schemeClr val="dk1"/>
                </a:solidFill>
                <a:latin typeface="Calibri"/>
                <a:ea typeface="Calibri"/>
                <a:cs typeface="Calibri"/>
                <a:sym typeface="Calibri"/>
              </a:rPr>
              <a:t>Customer Detail </a:t>
            </a:r>
            <a:r>
              <a:rPr lang="en-US" sz="1600">
                <a:solidFill>
                  <a:schemeClr val="dk1"/>
                </a:solidFill>
                <a:latin typeface="Calibri"/>
                <a:ea typeface="Calibri"/>
                <a:cs typeface="Calibri"/>
                <a:sym typeface="Calibri"/>
              </a:rPr>
              <a:t>report  page by </a:t>
            </a:r>
            <a:r>
              <a:rPr b="1" lang="en-US" sz="1600">
                <a:solidFill>
                  <a:schemeClr val="dk1"/>
                </a:solidFill>
                <a:latin typeface="Calibri"/>
                <a:ea typeface="Calibri"/>
                <a:cs typeface="Calibri"/>
                <a:sym typeface="Calibri"/>
              </a:rPr>
              <a:t>Year</a:t>
            </a:r>
            <a:endParaRPr sz="1600">
              <a:solidFill>
                <a:schemeClr val="dk1"/>
              </a:solidFill>
              <a:latin typeface="Calibri"/>
              <a:ea typeface="Calibri"/>
              <a:cs typeface="Calibri"/>
              <a:sym typeface="Calibri"/>
            </a:endParaRPr>
          </a:p>
          <a:p>
            <a:pPr indent="-457200" lvl="0" marL="469900" marR="0" rtl="0" algn="l">
              <a:lnSpc>
                <a:spcPct val="100000"/>
              </a:lnSpc>
              <a:spcBef>
                <a:spcPts val="1175"/>
              </a:spcBef>
              <a:spcAft>
                <a:spcPts val="0"/>
              </a:spcAft>
              <a:buClr>
                <a:srgbClr val="262626"/>
              </a:buClr>
              <a:buSzPts val="1600"/>
              <a:buFont typeface="Calibri"/>
              <a:buAutoNum type="arabicPeriod"/>
            </a:pPr>
            <a:r>
              <a:rPr lang="en-US" sz="1600">
                <a:solidFill>
                  <a:srgbClr val="262626"/>
                </a:solidFill>
                <a:latin typeface="Calibri"/>
                <a:ea typeface="Calibri"/>
                <a:cs typeface="Calibri"/>
                <a:sym typeface="Calibri"/>
              </a:rPr>
              <a:t>Add a </a:t>
            </a:r>
            <a:r>
              <a:rPr b="1" lang="en-US" sz="1600">
                <a:solidFill>
                  <a:srgbClr val="262626"/>
                </a:solidFill>
                <a:latin typeface="Calibri"/>
                <a:ea typeface="Calibri"/>
                <a:cs typeface="Calibri"/>
                <a:sym typeface="Calibri"/>
              </a:rPr>
              <a:t>visual-level filter </a:t>
            </a:r>
            <a:r>
              <a:rPr lang="en-US" sz="1600">
                <a:solidFill>
                  <a:srgbClr val="262626"/>
                </a:solidFill>
                <a:latin typeface="Calibri"/>
                <a:ea typeface="Calibri"/>
                <a:cs typeface="Calibri"/>
                <a:sym typeface="Calibri"/>
              </a:rPr>
              <a:t>to exclude blanks</a:t>
            </a:r>
            <a:endParaRPr sz="1600">
              <a:solidFill>
                <a:schemeClr val="dk1"/>
              </a:solidFill>
              <a:latin typeface="Calibri"/>
              <a:ea typeface="Calibri"/>
              <a:cs typeface="Calibri"/>
              <a:sym typeface="Calibri"/>
            </a:endParaRPr>
          </a:p>
          <a:p>
            <a:pPr indent="-457200" lvl="0" marL="469900" marR="5080" rtl="0" algn="l">
              <a:lnSpc>
                <a:spcPct val="118750"/>
              </a:lnSpc>
              <a:spcBef>
                <a:spcPts val="1355"/>
              </a:spcBef>
              <a:spcAft>
                <a:spcPts val="0"/>
              </a:spcAft>
              <a:buClr>
                <a:srgbClr val="262626"/>
              </a:buClr>
              <a:buSzPts val="1600"/>
              <a:buFont typeface="Calibri"/>
              <a:buAutoNum type="arabicPeriod"/>
            </a:pPr>
            <a:r>
              <a:rPr lang="en-US" sz="1600">
                <a:solidFill>
                  <a:srgbClr val="262626"/>
                </a:solidFill>
                <a:latin typeface="Calibri"/>
                <a:ea typeface="Calibri"/>
                <a:cs typeface="Calibri"/>
                <a:sym typeface="Calibri"/>
              </a:rPr>
              <a:t>Choose any </a:t>
            </a:r>
            <a:r>
              <a:rPr b="1" lang="en-US" sz="1600">
                <a:solidFill>
                  <a:srgbClr val="262626"/>
                </a:solidFill>
                <a:latin typeface="Calibri"/>
                <a:ea typeface="Calibri"/>
                <a:cs typeface="Calibri"/>
                <a:sym typeface="Calibri"/>
              </a:rPr>
              <a:t>slicer style </a:t>
            </a:r>
            <a:r>
              <a:rPr lang="en-US" sz="1600">
                <a:solidFill>
                  <a:srgbClr val="262626"/>
                </a:solidFill>
                <a:latin typeface="Calibri"/>
                <a:ea typeface="Calibri"/>
                <a:cs typeface="Calibri"/>
                <a:sym typeface="Calibri"/>
              </a:rPr>
              <a:t>that allows users to filter  individual years or across multiple years</a:t>
            </a:r>
            <a:endParaRPr sz="1600">
              <a:solidFill>
                <a:schemeClr val="dk1"/>
              </a:solidFill>
              <a:latin typeface="Calibri"/>
              <a:ea typeface="Calibri"/>
              <a:cs typeface="Calibri"/>
              <a:sym typeface="Calibri"/>
            </a:endParaRPr>
          </a:p>
        </p:txBody>
      </p:sp>
      <p:sp>
        <p:nvSpPr>
          <p:cNvPr id="4981" name="Google Shape;4981;p175"/>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Victor Ignatius Zabel </a:t>
            </a:r>
            <a:r>
              <a:rPr i="1" lang="en-US" sz="1400">
                <a:solidFill>
                  <a:srgbClr val="404040"/>
                </a:solidFill>
                <a:latin typeface="Calibri"/>
                <a:ea typeface="Calibri"/>
                <a:cs typeface="Calibri"/>
                <a:sym typeface="Calibri"/>
              </a:rPr>
              <a:t>(BI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Year slicer for customer report</a:t>
            </a:r>
            <a:endParaRPr sz="1400">
              <a:solidFill>
                <a:schemeClr val="dk1"/>
              </a:solidFill>
              <a:latin typeface="Calibri"/>
              <a:ea typeface="Calibri"/>
              <a:cs typeface="Calibri"/>
              <a:sym typeface="Calibri"/>
            </a:endParaRPr>
          </a:p>
        </p:txBody>
      </p:sp>
      <p:sp>
        <p:nvSpPr>
          <p:cNvPr id="4982" name="Google Shape;4982;p175"/>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Hey there, quick request when you get a sec…</a:t>
            </a:r>
            <a:endParaRPr sz="1400">
              <a:solidFill>
                <a:schemeClr val="dk1"/>
              </a:solidFill>
              <a:latin typeface="Calibri"/>
              <a:ea typeface="Calibri"/>
              <a:cs typeface="Calibri"/>
              <a:sym typeface="Calibri"/>
            </a:endParaRPr>
          </a:p>
          <a:p>
            <a:pPr indent="0" lvl="0" marL="182245" marR="512444" rtl="0" algn="l">
              <a:lnSpc>
                <a:spcPct val="101400"/>
              </a:lnSpc>
              <a:spcBef>
                <a:spcPts val="1175"/>
              </a:spcBef>
              <a:spcAft>
                <a:spcPts val="0"/>
              </a:spcAft>
              <a:buNone/>
            </a:pPr>
            <a:r>
              <a:rPr lang="en-US" sz="1400">
                <a:solidFill>
                  <a:srgbClr val="404040"/>
                </a:solidFill>
                <a:latin typeface="Calibri"/>
                <a:ea typeface="Calibri"/>
                <a:cs typeface="Calibri"/>
                <a:sym typeface="Calibri"/>
              </a:rPr>
              <a:t>Could you please add a slicer to the customer report, so that  users can filter the entire page by year?</a:t>
            </a:r>
            <a:endParaRPr sz="1400">
              <a:solidFill>
                <a:schemeClr val="dk1"/>
              </a:solidFill>
              <a:latin typeface="Calibri"/>
              <a:ea typeface="Calibri"/>
              <a:cs typeface="Calibri"/>
              <a:sym typeface="Calibri"/>
            </a:endParaRPr>
          </a:p>
          <a:p>
            <a:pPr indent="0" lvl="0" marL="182245" marR="194945" rtl="0" algn="l">
              <a:lnSpc>
                <a:spcPct val="98600"/>
              </a:lnSpc>
              <a:spcBef>
                <a:spcPts val="1250"/>
              </a:spcBef>
              <a:spcAft>
                <a:spcPts val="0"/>
              </a:spcAft>
              <a:buNone/>
            </a:pPr>
            <a:r>
              <a:rPr lang="en-US" sz="1400">
                <a:solidFill>
                  <a:srgbClr val="404040"/>
                </a:solidFill>
                <a:latin typeface="Calibri"/>
                <a:ea typeface="Calibri"/>
                <a:cs typeface="Calibri"/>
                <a:sym typeface="Calibri"/>
              </a:rPr>
              <a:t>No preference for which specific type of slicer you use, as long as  managers can filter customers for a specific year or across  multiple years.</a:t>
            </a:r>
            <a:endParaRPr sz="1400">
              <a:solidFill>
                <a:schemeClr val="dk1"/>
              </a:solidFill>
              <a:latin typeface="Calibri"/>
              <a:ea typeface="Calibri"/>
              <a:cs typeface="Calibri"/>
              <a:sym typeface="Calibri"/>
            </a:endParaRPr>
          </a:p>
          <a:p>
            <a:pPr indent="0" lvl="0" marL="182245" marR="0" rtl="0" algn="l">
              <a:lnSpc>
                <a:spcPct val="100000"/>
              </a:lnSpc>
              <a:spcBef>
                <a:spcPts val="1200"/>
              </a:spcBef>
              <a:spcAft>
                <a:spcPts val="0"/>
              </a:spcAft>
              <a:buNone/>
            </a:pPr>
            <a:r>
              <a:rPr lang="en-US" sz="1400">
                <a:solidFill>
                  <a:srgbClr val="404040"/>
                </a:solidFill>
                <a:latin typeface="Calibri"/>
                <a:ea typeface="Calibri"/>
                <a:cs typeface="Calibri"/>
                <a:sym typeface="Calibri"/>
              </a:rPr>
              <a:t>Thanks!</a:t>
            </a:r>
            <a:endParaRPr sz="1400">
              <a:solidFill>
                <a:schemeClr val="dk1"/>
              </a:solidFill>
              <a:latin typeface="Calibri"/>
              <a:ea typeface="Calibri"/>
              <a:cs typeface="Calibri"/>
              <a:sym typeface="Calibri"/>
            </a:endParaRPr>
          </a:p>
          <a:p>
            <a:pPr indent="0" lvl="0" marL="182245" marR="0" rtl="0" algn="l">
              <a:lnSpc>
                <a:spcPct val="100000"/>
              </a:lnSpc>
              <a:spcBef>
                <a:spcPts val="1220"/>
              </a:spcBef>
              <a:spcAft>
                <a:spcPts val="0"/>
              </a:spcAft>
              <a:buNone/>
            </a:pPr>
            <a:r>
              <a:rPr lang="en-US" sz="1400">
                <a:solidFill>
                  <a:srgbClr val="404040"/>
                </a:solidFill>
                <a:latin typeface="Calibri"/>
                <a:ea typeface="Calibri"/>
                <a:cs typeface="Calibri"/>
                <a:sym typeface="Calibri"/>
              </a:rPr>
              <a:t>-Vic</a:t>
            </a:r>
            <a:endParaRPr sz="1400">
              <a:solidFill>
                <a:schemeClr val="dk1"/>
              </a:solidFill>
              <a:latin typeface="Calibri"/>
              <a:ea typeface="Calibri"/>
              <a:cs typeface="Calibri"/>
              <a:sym typeface="Calibri"/>
            </a:endParaRPr>
          </a:p>
        </p:txBody>
      </p:sp>
      <p:grpSp>
        <p:nvGrpSpPr>
          <p:cNvPr id="4983" name="Google Shape;4983;p175"/>
          <p:cNvGrpSpPr/>
          <p:nvPr/>
        </p:nvGrpSpPr>
        <p:grpSpPr>
          <a:xfrm>
            <a:off x="11458577" y="168692"/>
            <a:ext cx="548640" cy="548640"/>
            <a:chOff x="11458577" y="168692"/>
            <a:chExt cx="548640" cy="548640"/>
          </a:xfrm>
        </p:grpSpPr>
        <p:sp>
          <p:nvSpPr>
            <p:cNvPr id="4984" name="Google Shape;4984;p175"/>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985" name="Google Shape;4985;p175"/>
            <p:cNvPicPr preferRelativeResize="0"/>
            <p:nvPr/>
          </p:nvPicPr>
          <p:blipFill rotWithShape="1">
            <a:blip r:embed="rId4">
              <a:alphaModFix/>
            </a:blip>
            <a:srcRect b="0" l="0" r="0" t="0"/>
            <a:stretch/>
          </p:blipFill>
          <p:spPr>
            <a:xfrm>
              <a:off x="11579351" y="289560"/>
              <a:ext cx="307848" cy="307847"/>
            </a:xfrm>
            <a:prstGeom prst="rect">
              <a:avLst/>
            </a:prstGeom>
            <a:noFill/>
            <a:ln>
              <a:noFill/>
            </a:ln>
          </p:spPr>
        </p:pic>
      </p:gr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9" name="Shape 4989"/>
        <p:cNvGrpSpPr/>
        <p:nvPr/>
      </p:nvGrpSpPr>
      <p:grpSpPr>
        <a:xfrm>
          <a:off x="0" y="0"/>
          <a:ext cx="0" cy="0"/>
          <a:chOff x="0" y="0"/>
          <a:chExt cx="0" cy="0"/>
        </a:xfrm>
      </p:grpSpPr>
      <p:sp>
        <p:nvSpPr>
          <p:cNvPr id="4990" name="Google Shape;4990;p176"/>
          <p:cNvSpPr txBox="1"/>
          <p:nvPr>
            <p:ph type="title"/>
          </p:nvPr>
        </p:nvSpPr>
        <p:spPr>
          <a:xfrm>
            <a:off x="4469288" y="242315"/>
            <a:ext cx="325247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SOLUTION</a:t>
            </a:r>
            <a:r>
              <a:rPr lang="en-US"/>
              <a:t>: SLICERS</a:t>
            </a:r>
            <a:endParaRPr/>
          </a:p>
        </p:txBody>
      </p:sp>
      <p:pic>
        <p:nvPicPr>
          <p:cNvPr id="4991" name="Google Shape;4991;p176"/>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4992" name="Google Shape;4992;p176"/>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000">
                <a:solidFill>
                  <a:srgbClr val="404040"/>
                </a:solidFill>
                <a:latin typeface="Calibri"/>
                <a:ea typeface="Calibri"/>
                <a:cs typeface="Calibri"/>
                <a:sym typeface="Calibri"/>
              </a:rPr>
              <a:t>Solution Preview</a:t>
            </a:r>
            <a:endParaRPr sz="2000">
              <a:solidFill>
                <a:schemeClr val="dk1"/>
              </a:solidFill>
              <a:latin typeface="Calibri"/>
              <a:ea typeface="Calibri"/>
              <a:cs typeface="Calibri"/>
              <a:sym typeface="Calibri"/>
            </a:endParaRPr>
          </a:p>
        </p:txBody>
      </p:sp>
      <p:sp>
        <p:nvSpPr>
          <p:cNvPr id="4993" name="Google Shape;4993;p176"/>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4" name="Google Shape;4994;p176"/>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995" name="Google Shape;4995;p176"/>
          <p:cNvGrpSpPr/>
          <p:nvPr/>
        </p:nvGrpSpPr>
        <p:grpSpPr>
          <a:xfrm>
            <a:off x="423672" y="1511807"/>
            <a:ext cx="5565648" cy="5148072"/>
            <a:chOff x="423672" y="1511807"/>
            <a:chExt cx="5565648" cy="5148072"/>
          </a:xfrm>
        </p:grpSpPr>
        <p:pic>
          <p:nvPicPr>
            <p:cNvPr id="4996" name="Google Shape;4996;p176"/>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4997" name="Google Shape;4997;p176"/>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998" name="Google Shape;4998;p176"/>
            <p:cNvPicPr preferRelativeResize="0"/>
            <p:nvPr/>
          </p:nvPicPr>
          <p:blipFill rotWithShape="1">
            <a:blip r:embed="rId5">
              <a:alphaModFix/>
            </a:blip>
            <a:srcRect b="0" l="0" r="0" t="0"/>
            <a:stretch/>
          </p:blipFill>
          <p:spPr>
            <a:xfrm>
              <a:off x="771997" y="1814826"/>
              <a:ext cx="962988" cy="1043237"/>
            </a:xfrm>
            <a:prstGeom prst="rect">
              <a:avLst/>
            </a:prstGeom>
            <a:noFill/>
            <a:ln>
              <a:noFill/>
            </a:ln>
          </p:spPr>
        </p:pic>
        <p:sp>
          <p:nvSpPr>
            <p:cNvPr id="4999" name="Google Shape;4999;p176"/>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0" name="Google Shape;5000;p176"/>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001" name="Google Shape;5001;p176"/>
            <p:cNvPicPr preferRelativeResize="0"/>
            <p:nvPr/>
          </p:nvPicPr>
          <p:blipFill rotWithShape="1">
            <a:blip r:embed="rId6">
              <a:alphaModFix/>
            </a:blip>
            <a:srcRect b="0" l="0" r="0" t="0"/>
            <a:stretch/>
          </p:blipFill>
          <p:spPr>
            <a:xfrm>
              <a:off x="3913631" y="6141719"/>
              <a:ext cx="1822704" cy="350520"/>
            </a:xfrm>
            <a:prstGeom prst="rect">
              <a:avLst/>
            </a:prstGeom>
            <a:noFill/>
            <a:ln>
              <a:noFill/>
            </a:ln>
          </p:spPr>
        </p:pic>
        <p:pic>
          <p:nvPicPr>
            <p:cNvPr id="5002" name="Google Shape;5002;p176"/>
            <p:cNvPicPr preferRelativeResize="0"/>
            <p:nvPr/>
          </p:nvPicPr>
          <p:blipFill rotWithShape="1">
            <a:blip r:embed="rId7">
              <a:alphaModFix/>
            </a:blip>
            <a:srcRect b="0" l="0" r="0" t="0"/>
            <a:stretch/>
          </p:blipFill>
          <p:spPr>
            <a:xfrm>
              <a:off x="1755647" y="1783080"/>
              <a:ext cx="658368" cy="530351"/>
            </a:xfrm>
            <a:prstGeom prst="rect">
              <a:avLst/>
            </a:prstGeom>
            <a:noFill/>
            <a:ln>
              <a:noFill/>
            </a:ln>
          </p:spPr>
        </p:pic>
      </p:grpSp>
      <p:sp>
        <p:nvSpPr>
          <p:cNvPr id="5003" name="Google Shape;5003;p176"/>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Victor Ignatius Zabel </a:t>
            </a:r>
            <a:r>
              <a:rPr i="1" lang="en-US" sz="1400">
                <a:solidFill>
                  <a:srgbClr val="404040"/>
                </a:solidFill>
                <a:latin typeface="Calibri"/>
                <a:ea typeface="Calibri"/>
                <a:cs typeface="Calibri"/>
                <a:sym typeface="Calibri"/>
              </a:rPr>
              <a:t>(BI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Year slicer for customer report</a:t>
            </a:r>
            <a:endParaRPr sz="1400">
              <a:solidFill>
                <a:schemeClr val="dk1"/>
              </a:solidFill>
              <a:latin typeface="Calibri"/>
              <a:ea typeface="Calibri"/>
              <a:cs typeface="Calibri"/>
              <a:sym typeface="Calibri"/>
            </a:endParaRPr>
          </a:p>
        </p:txBody>
      </p:sp>
      <p:grpSp>
        <p:nvGrpSpPr>
          <p:cNvPr id="5004" name="Google Shape;5004;p176"/>
          <p:cNvGrpSpPr/>
          <p:nvPr/>
        </p:nvGrpSpPr>
        <p:grpSpPr>
          <a:xfrm>
            <a:off x="6885431" y="2289047"/>
            <a:ext cx="4248912" cy="3523487"/>
            <a:chOff x="6885431" y="2289047"/>
            <a:chExt cx="4248912" cy="3523487"/>
          </a:xfrm>
        </p:grpSpPr>
        <p:pic>
          <p:nvPicPr>
            <p:cNvPr id="5005" name="Google Shape;5005;p176"/>
            <p:cNvPicPr preferRelativeResize="0"/>
            <p:nvPr/>
          </p:nvPicPr>
          <p:blipFill rotWithShape="1">
            <a:blip r:embed="rId8">
              <a:alphaModFix/>
            </a:blip>
            <a:srcRect b="0" l="0" r="0" t="0"/>
            <a:stretch/>
          </p:blipFill>
          <p:spPr>
            <a:xfrm>
              <a:off x="6885431" y="2289047"/>
              <a:ext cx="4248912" cy="3523487"/>
            </a:xfrm>
            <a:prstGeom prst="rect">
              <a:avLst/>
            </a:prstGeom>
            <a:noFill/>
            <a:ln>
              <a:noFill/>
            </a:ln>
          </p:spPr>
        </p:pic>
        <p:pic>
          <p:nvPicPr>
            <p:cNvPr id="5006" name="Google Shape;5006;p176"/>
            <p:cNvPicPr preferRelativeResize="0"/>
            <p:nvPr/>
          </p:nvPicPr>
          <p:blipFill rotWithShape="1">
            <a:blip r:embed="rId9">
              <a:alphaModFix/>
            </a:blip>
            <a:srcRect b="0" l="0" r="0" t="0"/>
            <a:stretch/>
          </p:blipFill>
          <p:spPr>
            <a:xfrm>
              <a:off x="6910385" y="2312940"/>
              <a:ext cx="4143375" cy="3419474"/>
            </a:xfrm>
            <a:prstGeom prst="rect">
              <a:avLst/>
            </a:prstGeom>
            <a:noFill/>
            <a:ln>
              <a:noFill/>
            </a:ln>
          </p:spPr>
        </p:pic>
      </p:grpSp>
      <p:sp>
        <p:nvSpPr>
          <p:cNvPr id="5007" name="Google Shape;5007;p176"/>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Hey there, quick request when you get a sec…</a:t>
            </a:r>
            <a:endParaRPr sz="1400">
              <a:solidFill>
                <a:schemeClr val="dk1"/>
              </a:solidFill>
              <a:latin typeface="Calibri"/>
              <a:ea typeface="Calibri"/>
              <a:cs typeface="Calibri"/>
              <a:sym typeface="Calibri"/>
            </a:endParaRPr>
          </a:p>
          <a:p>
            <a:pPr indent="0" lvl="0" marL="182245" marR="512444" rtl="0" algn="l">
              <a:lnSpc>
                <a:spcPct val="101400"/>
              </a:lnSpc>
              <a:spcBef>
                <a:spcPts val="1175"/>
              </a:spcBef>
              <a:spcAft>
                <a:spcPts val="0"/>
              </a:spcAft>
              <a:buNone/>
            </a:pPr>
            <a:r>
              <a:rPr lang="en-US" sz="1400">
                <a:solidFill>
                  <a:srgbClr val="404040"/>
                </a:solidFill>
                <a:latin typeface="Calibri"/>
                <a:ea typeface="Calibri"/>
                <a:cs typeface="Calibri"/>
                <a:sym typeface="Calibri"/>
              </a:rPr>
              <a:t>Could you please add a slicer to the customer report, so that  users can filter the entire page by year?</a:t>
            </a:r>
            <a:endParaRPr sz="1400">
              <a:solidFill>
                <a:schemeClr val="dk1"/>
              </a:solidFill>
              <a:latin typeface="Calibri"/>
              <a:ea typeface="Calibri"/>
              <a:cs typeface="Calibri"/>
              <a:sym typeface="Calibri"/>
            </a:endParaRPr>
          </a:p>
          <a:p>
            <a:pPr indent="0" lvl="0" marL="182245" marR="194945" rtl="0" algn="l">
              <a:lnSpc>
                <a:spcPct val="98600"/>
              </a:lnSpc>
              <a:spcBef>
                <a:spcPts val="1250"/>
              </a:spcBef>
              <a:spcAft>
                <a:spcPts val="0"/>
              </a:spcAft>
              <a:buNone/>
            </a:pPr>
            <a:r>
              <a:rPr lang="en-US" sz="1400">
                <a:solidFill>
                  <a:srgbClr val="404040"/>
                </a:solidFill>
                <a:latin typeface="Calibri"/>
                <a:ea typeface="Calibri"/>
                <a:cs typeface="Calibri"/>
                <a:sym typeface="Calibri"/>
              </a:rPr>
              <a:t>No preference for which specific type of slicer you use, as long as  managers can filter customers for a specific year or across  multiple years.</a:t>
            </a:r>
            <a:endParaRPr sz="1400">
              <a:solidFill>
                <a:schemeClr val="dk1"/>
              </a:solidFill>
              <a:latin typeface="Calibri"/>
              <a:ea typeface="Calibri"/>
              <a:cs typeface="Calibri"/>
              <a:sym typeface="Calibri"/>
            </a:endParaRPr>
          </a:p>
          <a:p>
            <a:pPr indent="0" lvl="0" marL="182245" marR="0" rtl="0" algn="l">
              <a:lnSpc>
                <a:spcPct val="100000"/>
              </a:lnSpc>
              <a:spcBef>
                <a:spcPts val="1200"/>
              </a:spcBef>
              <a:spcAft>
                <a:spcPts val="0"/>
              </a:spcAft>
              <a:buNone/>
            </a:pPr>
            <a:r>
              <a:rPr lang="en-US" sz="1400">
                <a:solidFill>
                  <a:srgbClr val="404040"/>
                </a:solidFill>
                <a:latin typeface="Calibri"/>
                <a:ea typeface="Calibri"/>
                <a:cs typeface="Calibri"/>
                <a:sym typeface="Calibri"/>
              </a:rPr>
              <a:t>Thanks!</a:t>
            </a:r>
            <a:endParaRPr sz="1400">
              <a:solidFill>
                <a:schemeClr val="dk1"/>
              </a:solidFill>
              <a:latin typeface="Calibri"/>
              <a:ea typeface="Calibri"/>
              <a:cs typeface="Calibri"/>
              <a:sym typeface="Calibri"/>
            </a:endParaRPr>
          </a:p>
          <a:p>
            <a:pPr indent="0" lvl="0" marL="182245" marR="0" rtl="0" algn="l">
              <a:lnSpc>
                <a:spcPct val="100000"/>
              </a:lnSpc>
              <a:spcBef>
                <a:spcPts val="1220"/>
              </a:spcBef>
              <a:spcAft>
                <a:spcPts val="0"/>
              </a:spcAft>
              <a:buNone/>
            </a:pPr>
            <a:r>
              <a:rPr lang="en-US" sz="1400">
                <a:solidFill>
                  <a:srgbClr val="404040"/>
                </a:solidFill>
                <a:latin typeface="Calibri"/>
                <a:ea typeface="Calibri"/>
                <a:cs typeface="Calibri"/>
                <a:sym typeface="Calibri"/>
              </a:rPr>
              <a:t>-Vic</a:t>
            </a:r>
            <a:endParaRPr sz="1400">
              <a:solidFill>
                <a:schemeClr val="dk1"/>
              </a:solidFill>
              <a:latin typeface="Calibri"/>
              <a:ea typeface="Calibri"/>
              <a:cs typeface="Calibri"/>
              <a:sym typeface="Calibri"/>
            </a:endParaRPr>
          </a:p>
        </p:txBody>
      </p:sp>
      <p:grpSp>
        <p:nvGrpSpPr>
          <p:cNvPr id="5008" name="Google Shape;5008;p176"/>
          <p:cNvGrpSpPr/>
          <p:nvPr/>
        </p:nvGrpSpPr>
        <p:grpSpPr>
          <a:xfrm>
            <a:off x="11458577" y="168692"/>
            <a:ext cx="548640" cy="548640"/>
            <a:chOff x="11458577" y="168692"/>
            <a:chExt cx="548640" cy="548640"/>
          </a:xfrm>
        </p:grpSpPr>
        <p:sp>
          <p:nvSpPr>
            <p:cNvPr id="5009" name="Google Shape;5009;p176"/>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010" name="Google Shape;5010;p176"/>
            <p:cNvPicPr preferRelativeResize="0"/>
            <p:nvPr/>
          </p:nvPicPr>
          <p:blipFill rotWithShape="1">
            <a:blip r:embed="rId10">
              <a:alphaModFix/>
            </a:blip>
            <a:srcRect b="0" l="0" r="0" t="0"/>
            <a:stretch/>
          </p:blipFill>
          <p:spPr>
            <a:xfrm>
              <a:off x="11579351" y="289560"/>
              <a:ext cx="307848" cy="307847"/>
            </a:xfrm>
            <a:prstGeom prst="rect">
              <a:avLst/>
            </a:prstGeom>
            <a:noFill/>
            <a:ln>
              <a:noFill/>
            </a:ln>
          </p:spPr>
        </p:pic>
      </p:gr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4" name="Shape 5014"/>
        <p:cNvGrpSpPr/>
        <p:nvPr/>
      </p:nvGrpSpPr>
      <p:grpSpPr>
        <a:xfrm>
          <a:off x="0" y="0"/>
          <a:ext cx="0" cy="0"/>
          <a:chOff x="0" y="0"/>
          <a:chExt cx="0" cy="0"/>
        </a:xfrm>
      </p:grpSpPr>
      <p:grpSp>
        <p:nvGrpSpPr>
          <p:cNvPr id="5015" name="Google Shape;5015;p177"/>
          <p:cNvGrpSpPr/>
          <p:nvPr/>
        </p:nvGrpSpPr>
        <p:grpSpPr>
          <a:xfrm>
            <a:off x="2276855" y="1207008"/>
            <a:ext cx="4450080" cy="1661160"/>
            <a:chOff x="2276855" y="1207008"/>
            <a:chExt cx="4450080" cy="1661160"/>
          </a:xfrm>
        </p:grpSpPr>
        <p:pic>
          <p:nvPicPr>
            <p:cNvPr id="5016" name="Google Shape;5016;p177"/>
            <p:cNvPicPr preferRelativeResize="0"/>
            <p:nvPr/>
          </p:nvPicPr>
          <p:blipFill rotWithShape="1">
            <a:blip r:embed="rId3">
              <a:alphaModFix/>
            </a:blip>
            <a:srcRect b="0" l="0" r="0" t="0"/>
            <a:stretch/>
          </p:blipFill>
          <p:spPr>
            <a:xfrm>
              <a:off x="2276855" y="1207008"/>
              <a:ext cx="4450080" cy="1661160"/>
            </a:xfrm>
            <a:prstGeom prst="rect">
              <a:avLst/>
            </a:prstGeom>
            <a:noFill/>
            <a:ln>
              <a:noFill/>
            </a:ln>
          </p:spPr>
        </p:pic>
        <p:pic>
          <p:nvPicPr>
            <p:cNvPr id="5017" name="Google Shape;5017;p177"/>
            <p:cNvPicPr preferRelativeResize="0"/>
            <p:nvPr/>
          </p:nvPicPr>
          <p:blipFill rotWithShape="1">
            <a:blip r:embed="rId4">
              <a:alphaModFix/>
            </a:blip>
            <a:srcRect b="0" l="0" r="0" t="0"/>
            <a:stretch/>
          </p:blipFill>
          <p:spPr>
            <a:xfrm>
              <a:off x="2302611" y="1233064"/>
              <a:ext cx="4343981" cy="1554780"/>
            </a:xfrm>
            <a:prstGeom prst="rect">
              <a:avLst/>
            </a:prstGeom>
            <a:noFill/>
            <a:ln>
              <a:noFill/>
            </a:ln>
          </p:spPr>
        </p:pic>
      </p:grpSp>
      <p:grpSp>
        <p:nvGrpSpPr>
          <p:cNvPr id="5018" name="Google Shape;5018;p177"/>
          <p:cNvGrpSpPr/>
          <p:nvPr/>
        </p:nvGrpSpPr>
        <p:grpSpPr>
          <a:xfrm>
            <a:off x="2276855" y="3179064"/>
            <a:ext cx="4450080" cy="1517904"/>
            <a:chOff x="2276855" y="3179064"/>
            <a:chExt cx="4450080" cy="1517904"/>
          </a:xfrm>
        </p:grpSpPr>
        <p:pic>
          <p:nvPicPr>
            <p:cNvPr id="5019" name="Google Shape;5019;p177"/>
            <p:cNvPicPr preferRelativeResize="0"/>
            <p:nvPr/>
          </p:nvPicPr>
          <p:blipFill rotWithShape="1">
            <a:blip r:embed="rId5">
              <a:alphaModFix/>
            </a:blip>
            <a:srcRect b="0" l="0" r="0" t="0"/>
            <a:stretch/>
          </p:blipFill>
          <p:spPr>
            <a:xfrm>
              <a:off x="2276855" y="3179064"/>
              <a:ext cx="4450080" cy="1517904"/>
            </a:xfrm>
            <a:prstGeom prst="rect">
              <a:avLst/>
            </a:prstGeom>
            <a:noFill/>
            <a:ln>
              <a:noFill/>
            </a:ln>
          </p:spPr>
        </p:pic>
        <p:pic>
          <p:nvPicPr>
            <p:cNvPr id="5020" name="Google Shape;5020;p177"/>
            <p:cNvPicPr preferRelativeResize="0"/>
            <p:nvPr/>
          </p:nvPicPr>
          <p:blipFill rotWithShape="1">
            <a:blip r:embed="rId6">
              <a:alphaModFix/>
            </a:blip>
            <a:srcRect b="0" l="0" r="0" t="0"/>
            <a:stretch/>
          </p:blipFill>
          <p:spPr>
            <a:xfrm>
              <a:off x="2302611" y="3205774"/>
              <a:ext cx="4343984" cy="1411316"/>
            </a:xfrm>
            <a:prstGeom prst="rect">
              <a:avLst/>
            </a:prstGeom>
            <a:noFill/>
            <a:ln>
              <a:noFill/>
            </a:ln>
          </p:spPr>
        </p:pic>
      </p:grpSp>
      <p:grpSp>
        <p:nvGrpSpPr>
          <p:cNvPr id="5021" name="Google Shape;5021;p177"/>
          <p:cNvGrpSpPr/>
          <p:nvPr/>
        </p:nvGrpSpPr>
        <p:grpSpPr>
          <a:xfrm>
            <a:off x="2276855" y="5010911"/>
            <a:ext cx="4474464" cy="1533144"/>
            <a:chOff x="2276855" y="5010911"/>
            <a:chExt cx="4474464" cy="1533144"/>
          </a:xfrm>
        </p:grpSpPr>
        <p:pic>
          <p:nvPicPr>
            <p:cNvPr id="5022" name="Google Shape;5022;p177"/>
            <p:cNvPicPr preferRelativeResize="0"/>
            <p:nvPr/>
          </p:nvPicPr>
          <p:blipFill rotWithShape="1">
            <a:blip r:embed="rId7">
              <a:alphaModFix/>
            </a:blip>
            <a:srcRect b="0" l="0" r="0" t="0"/>
            <a:stretch/>
          </p:blipFill>
          <p:spPr>
            <a:xfrm>
              <a:off x="2276855" y="5010911"/>
              <a:ext cx="4474464" cy="1533144"/>
            </a:xfrm>
            <a:prstGeom prst="rect">
              <a:avLst/>
            </a:prstGeom>
            <a:noFill/>
            <a:ln>
              <a:noFill/>
            </a:ln>
          </p:spPr>
        </p:pic>
        <p:pic>
          <p:nvPicPr>
            <p:cNvPr id="5023" name="Google Shape;5023;p177"/>
            <p:cNvPicPr preferRelativeResize="0"/>
            <p:nvPr/>
          </p:nvPicPr>
          <p:blipFill rotWithShape="1">
            <a:blip r:embed="rId8">
              <a:alphaModFix/>
            </a:blip>
            <a:srcRect b="0" l="0" r="0" t="0"/>
            <a:stretch/>
          </p:blipFill>
          <p:spPr>
            <a:xfrm>
              <a:off x="2302611" y="5035019"/>
              <a:ext cx="4368664" cy="1429395"/>
            </a:xfrm>
            <a:prstGeom prst="rect">
              <a:avLst/>
            </a:prstGeom>
            <a:noFill/>
            <a:ln>
              <a:noFill/>
            </a:ln>
          </p:spPr>
        </p:pic>
      </p:grpSp>
      <p:sp>
        <p:nvSpPr>
          <p:cNvPr id="5024" name="Google Shape;5024;p177"/>
          <p:cNvSpPr txBox="1"/>
          <p:nvPr/>
        </p:nvSpPr>
        <p:spPr>
          <a:xfrm>
            <a:off x="2842017" y="1232519"/>
            <a:ext cx="1640839" cy="307975"/>
          </a:xfrm>
          <a:prstGeom prst="rect">
            <a:avLst/>
          </a:prstGeom>
          <a:solidFill>
            <a:srgbClr val="FFFFFF"/>
          </a:solidFill>
          <a:ln>
            <a:noFill/>
          </a:ln>
        </p:spPr>
        <p:txBody>
          <a:bodyPr anchorCtr="0" anchor="t" bIns="0" lIns="0" spcFirstLastPara="1" rIns="0" wrap="square" tIns="34275">
            <a:spAutoFit/>
          </a:bodyPr>
          <a:lstStyle/>
          <a:p>
            <a:pPr indent="0" lvl="0" marL="90805" marR="0" rtl="0" algn="l">
              <a:lnSpc>
                <a:spcPct val="100000"/>
              </a:lnSpc>
              <a:spcBef>
                <a:spcPts val="0"/>
              </a:spcBef>
              <a:spcAft>
                <a:spcPts val="0"/>
              </a:spcAft>
              <a:buNone/>
            </a:pPr>
            <a:r>
              <a:rPr lang="en-US" sz="1400">
                <a:solidFill>
                  <a:srgbClr val="262626"/>
                </a:solidFill>
                <a:latin typeface="Calibri"/>
                <a:ea typeface="Calibri"/>
                <a:cs typeface="Calibri"/>
                <a:sym typeface="Calibri"/>
              </a:rPr>
              <a:t>Revenue by </a:t>
            </a:r>
            <a:r>
              <a:rPr b="1" lang="en-US" sz="1400">
                <a:solidFill>
                  <a:srgbClr val="E6AF00"/>
                </a:solidFill>
                <a:latin typeface="Calibri"/>
                <a:ea typeface="Calibri"/>
                <a:cs typeface="Calibri"/>
                <a:sym typeface="Calibri"/>
              </a:rPr>
              <a:t>MONTH</a:t>
            </a:r>
            <a:endParaRPr sz="1400">
              <a:solidFill>
                <a:schemeClr val="dk1"/>
              </a:solidFill>
              <a:latin typeface="Calibri"/>
              <a:ea typeface="Calibri"/>
              <a:cs typeface="Calibri"/>
              <a:sym typeface="Calibri"/>
            </a:endParaRPr>
          </a:p>
        </p:txBody>
      </p:sp>
      <p:sp>
        <p:nvSpPr>
          <p:cNvPr id="5025" name="Google Shape;5025;p177"/>
          <p:cNvSpPr txBox="1"/>
          <p:nvPr/>
        </p:nvSpPr>
        <p:spPr>
          <a:xfrm>
            <a:off x="2842017" y="3216766"/>
            <a:ext cx="1640839" cy="307975"/>
          </a:xfrm>
          <a:prstGeom prst="rect">
            <a:avLst/>
          </a:prstGeom>
          <a:solidFill>
            <a:srgbClr val="FFFFFF"/>
          </a:solidFill>
          <a:ln>
            <a:noFill/>
          </a:ln>
        </p:spPr>
        <p:txBody>
          <a:bodyPr anchorCtr="0" anchor="t" bIns="0" lIns="0" spcFirstLastPara="1" rIns="0" wrap="square" tIns="34275">
            <a:spAutoFit/>
          </a:bodyPr>
          <a:lstStyle/>
          <a:p>
            <a:pPr indent="0" lvl="0" marL="90805" marR="0" rtl="0" algn="l">
              <a:lnSpc>
                <a:spcPct val="100000"/>
              </a:lnSpc>
              <a:spcBef>
                <a:spcPts val="0"/>
              </a:spcBef>
              <a:spcAft>
                <a:spcPts val="0"/>
              </a:spcAft>
              <a:buNone/>
            </a:pPr>
            <a:r>
              <a:rPr lang="en-US" sz="1400">
                <a:solidFill>
                  <a:srgbClr val="262626"/>
                </a:solidFill>
                <a:latin typeface="Calibri"/>
                <a:ea typeface="Calibri"/>
                <a:cs typeface="Calibri"/>
                <a:sym typeface="Calibri"/>
              </a:rPr>
              <a:t>Revenue by </a:t>
            </a:r>
            <a:r>
              <a:rPr b="1" lang="en-US" sz="1400">
                <a:solidFill>
                  <a:srgbClr val="E6AF00"/>
                </a:solidFill>
                <a:latin typeface="Calibri"/>
                <a:ea typeface="Calibri"/>
                <a:cs typeface="Calibri"/>
                <a:sym typeface="Calibri"/>
              </a:rPr>
              <a:t>WEEK</a:t>
            </a:r>
            <a:endParaRPr sz="1400">
              <a:solidFill>
                <a:schemeClr val="dk1"/>
              </a:solidFill>
              <a:latin typeface="Calibri"/>
              <a:ea typeface="Calibri"/>
              <a:cs typeface="Calibri"/>
              <a:sym typeface="Calibri"/>
            </a:endParaRPr>
          </a:p>
        </p:txBody>
      </p:sp>
      <p:sp>
        <p:nvSpPr>
          <p:cNvPr id="5026" name="Google Shape;5026;p177"/>
          <p:cNvSpPr txBox="1"/>
          <p:nvPr/>
        </p:nvSpPr>
        <p:spPr>
          <a:xfrm>
            <a:off x="2842017" y="5040735"/>
            <a:ext cx="1640839" cy="307975"/>
          </a:xfrm>
          <a:prstGeom prst="rect">
            <a:avLst/>
          </a:prstGeom>
          <a:solidFill>
            <a:srgbClr val="FFFFFF"/>
          </a:solidFill>
          <a:ln>
            <a:noFill/>
          </a:ln>
        </p:spPr>
        <p:txBody>
          <a:bodyPr anchorCtr="0" anchor="t" bIns="0" lIns="0" spcFirstLastPara="1" rIns="0" wrap="square" tIns="33000">
            <a:spAutoFit/>
          </a:bodyPr>
          <a:lstStyle/>
          <a:p>
            <a:pPr indent="0" lvl="0" marL="90805" marR="0" rtl="0" algn="l">
              <a:lnSpc>
                <a:spcPct val="100000"/>
              </a:lnSpc>
              <a:spcBef>
                <a:spcPts val="0"/>
              </a:spcBef>
              <a:spcAft>
                <a:spcPts val="0"/>
              </a:spcAft>
              <a:buNone/>
            </a:pPr>
            <a:r>
              <a:rPr lang="en-US" sz="1400">
                <a:solidFill>
                  <a:srgbClr val="262626"/>
                </a:solidFill>
                <a:latin typeface="Calibri"/>
                <a:ea typeface="Calibri"/>
                <a:cs typeface="Calibri"/>
                <a:sym typeface="Calibri"/>
              </a:rPr>
              <a:t>Revenue by </a:t>
            </a:r>
            <a:r>
              <a:rPr b="1" lang="en-US" sz="1400">
                <a:solidFill>
                  <a:srgbClr val="E6AF00"/>
                </a:solidFill>
                <a:latin typeface="Calibri"/>
                <a:ea typeface="Calibri"/>
                <a:cs typeface="Calibri"/>
                <a:sym typeface="Calibri"/>
              </a:rPr>
              <a:t>DAY</a:t>
            </a:r>
            <a:endParaRPr sz="1400">
              <a:solidFill>
                <a:schemeClr val="dk1"/>
              </a:solidFill>
              <a:latin typeface="Calibri"/>
              <a:ea typeface="Calibri"/>
              <a:cs typeface="Calibri"/>
              <a:sym typeface="Calibri"/>
            </a:endParaRPr>
          </a:p>
        </p:txBody>
      </p:sp>
      <p:sp>
        <p:nvSpPr>
          <p:cNvPr id="5027" name="Google Shape;5027;p177"/>
          <p:cNvSpPr txBox="1"/>
          <p:nvPr>
            <p:ph type="title"/>
          </p:nvPr>
        </p:nvSpPr>
        <p:spPr>
          <a:xfrm>
            <a:off x="4039996" y="242315"/>
            <a:ext cx="411289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DRILL UP </a:t>
            </a:r>
            <a:r>
              <a:rPr lang="en-US">
                <a:latin typeface="Calibri"/>
                <a:ea typeface="Calibri"/>
                <a:cs typeface="Calibri"/>
                <a:sym typeface="Calibri"/>
              </a:rPr>
              <a:t>&amp; </a:t>
            </a:r>
            <a:r>
              <a:rPr lang="en-US"/>
              <a:t>DRILL DOWN</a:t>
            </a:r>
            <a:endParaRPr/>
          </a:p>
        </p:txBody>
      </p:sp>
      <p:pic>
        <p:nvPicPr>
          <p:cNvPr id="5028" name="Google Shape;5028;p177"/>
          <p:cNvPicPr preferRelativeResize="0"/>
          <p:nvPr/>
        </p:nvPicPr>
        <p:blipFill rotWithShape="1">
          <a:blip r:embed="rId9">
            <a:alphaModFix/>
          </a:blip>
          <a:srcRect b="0" l="0" r="0" t="0"/>
          <a:stretch/>
        </p:blipFill>
        <p:spPr>
          <a:xfrm>
            <a:off x="0" y="806332"/>
            <a:ext cx="12192000" cy="45720"/>
          </a:xfrm>
          <a:prstGeom prst="rect">
            <a:avLst/>
          </a:prstGeom>
          <a:noFill/>
          <a:ln>
            <a:noFill/>
          </a:ln>
        </p:spPr>
      </p:pic>
      <p:grpSp>
        <p:nvGrpSpPr>
          <p:cNvPr id="5029" name="Google Shape;5029;p177"/>
          <p:cNvGrpSpPr/>
          <p:nvPr/>
        </p:nvGrpSpPr>
        <p:grpSpPr>
          <a:xfrm>
            <a:off x="11458577" y="168692"/>
            <a:ext cx="548640" cy="548640"/>
            <a:chOff x="11458577" y="168692"/>
            <a:chExt cx="548640" cy="548640"/>
          </a:xfrm>
        </p:grpSpPr>
        <p:sp>
          <p:nvSpPr>
            <p:cNvPr id="5030" name="Google Shape;5030;p177"/>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031" name="Google Shape;5031;p177"/>
            <p:cNvPicPr preferRelativeResize="0"/>
            <p:nvPr/>
          </p:nvPicPr>
          <p:blipFill rotWithShape="1">
            <a:blip r:embed="rId10">
              <a:alphaModFix/>
            </a:blip>
            <a:srcRect b="0" l="0" r="0" t="0"/>
            <a:stretch/>
          </p:blipFill>
          <p:spPr>
            <a:xfrm>
              <a:off x="11579351" y="289560"/>
              <a:ext cx="307848" cy="307847"/>
            </a:xfrm>
            <a:prstGeom prst="rect">
              <a:avLst/>
            </a:prstGeom>
            <a:noFill/>
            <a:ln>
              <a:noFill/>
            </a:ln>
          </p:spPr>
        </p:pic>
      </p:grpSp>
      <p:grpSp>
        <p:nvGrpSpPr>
          <p:cNvPr id="5032" name="Google Shape;5032;p177"/>
          <p:cNvGrpSpPr/>
          <p:nvPr/>
        </p:nvGrpSpPr>
        <p:grpSpPr>
          <a:xfrm>
            <a:off x="5550408" y="2332151"/>
            <a:ext cx="1165776" cy="2919095"/>
            <a:chOff x="5550408" y="2332151"/>
            <a:chExt cx="1165776" cy="2919095"/>
          </a:xfrm>
        </p:grpSpPr>
        <p:pic>
          <p:nvPicPr>
            <p:cNvPr id="5033" name="Google Shape;5033;p177"/>
            <p:cNvPicPr preferRelativeResize="0"/>
            <p:nvPr/>
          </p:nvPicPr>
          <p:blipFill rotWithShape="1">
            <a:blip r:embed="rId11">
              <a:alphaModFix/>
            </a:blip>
            <a:srcRect b="0" l="0" r="0" t="0"/>
            <a:stretch/>
          </p:blipFill>
          <p:spPr>
            <a:xfrm>
              <a:off x="5589237" y="2862374"/>
              <a:ext cx="1126947" cy="268881"/>
            </a:xfrm>
            <a:prstGeom prst="rect">
              <a:avLst/>
            </a:prstGeom>
            <a:noFill/>
            <a:ln>
              <a:noFill/>
            </a:ln>
          </p:spPr>
        </p:pic>
        <p:pic>
          <p:nvPicPr>
            <p:cNvPr id="5034" name="Google Shape;5034;p177"/>
            <p:cNvPicPr preferRelativeResize="0"/>
            <p:nvPr/>
          </p:nvPicPr>
          <p:blipFill rotWithShape="1">
            <a:blip r:embed="rId12">
              <a:alphaModFix/>
            </a:blip>
            <a:srcRect b="0" l="0" r="0" t="0"/>
            <a:stretch/>
          </p:blipFill>
          <p:spPr>
            <a:xfrm>
              <a:off x="5550408" y="2862072"/>
              <a:ext cx="426720" cy="399288"/>
            </a:xfrm>
            <a:prstGeom prst="rect">
              <a:avLst/>
            </a:prstGeom>
            <a:noFill/>
            <a:ln>
              <a:noFill/>
            </a:ln>
          </p:spPr>
        </p:pic>
        <p:sp>
          <p:nvSpPr>
            <p:cNvPr id="5035" name="Google Shape;5035;p177"/>
            <p:cNvSpPr/>
            <p:nvPr/>
          </p:nvSpPr>
          <p:spPr>
            <a:xfrm>
              <a:off x="5589236" y="2899907"/>
              <a:ext cx="297815" cy="269240"/>
            </a:xfrm>
            <a:custGeom>
              <a:rect b="b" l="l" r="r" t="t"/>
              <a:pathLst>
                <a:path extrusionOk="0" h="269239" w="297814">
                  <a:moveTo>
                    <a:pt x="297303" y="0"/>
                  </a:moveTo>
                  <a:lnTo>
                    <a:pt x="0" y="0"/>
                  </a:lnTo>
                  <a:lnTo>
                    <a:pt x="0" y="268882"/>
                  </a:lnTo>
                  <a:lnTo>
                    <a:pt x="297303" y="268882"/>
                  </a:lnTo>
                  <a:lnTo>
                    <a:pt x="297303"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036" name="Google Shape;5036;p177"/>
            <p:cNvPicPr preferRelativeResize="0"/>
            <p:nvPr/>
          </p:nvPicPr>
          <p:blipFill rotWithShape="1">
            <a:blip r:embed="rId12">
              <a:alphaModFix/>
            </a:blip>
            <a:srcRect b="0" l="0" r="0" t="0"/>
            <a:stretch/>
          </p:blipFill>
          <p:spPr>
            <a:xfrm>
              <a:off x="6114288" y="2862072"/>
              <a:ext cx="426719" cy="399288"/>
            </a:xfrm>
            <a:prstGeom prst="rect">
              <a:avLst/>
            </a:prstGeom>
            <a:noFill/>
            <a:ln>
              <a:noFill/>
            </a:ln>
          </p:spPr>
        </p:pic>
        <p:sp>
          <p:nvSpPr>
            <p:cNvPr id="5037" name="Google Shape;5037;p177"/>
            <p:cNvSpPr/>
            <p:nvPr/>
          </p:nvSpPr>
          <p:spPr>
            <a:xfrm>
              <a:off x="6152709" y="2899907"/>
              <a:ext cx="297815" cy="269240"/>
            </a:xfrm>
            <a:custGeom>
              <a:rect b="b" l="l" r="r" t="t"/>
              <a:pathLst>
                <a:path extrusionOk="0" h="269239" w="297814">
                  <a:moveTo>
                    <a:pt x="297303" y="0"/>
                  </a:moveTo>
                  <a:lnTo>
                    <a:pt x="0" y="0"/>
                  </a:lnTo>
                  <a:lnTo>
                    <a:pt x="0" y="268882"/>
                  </a:lnTo>
                  <a:lnTo>
                    <a:pt x="297303" y="268882"/>
                  </a:lnTo>
                  <a:lnTo>
                    <a:pt x="297303"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8" name="Google Shape;5038;p177"/>
            <p:cNvSpPr/>
            <p:nvPr/>
          </p:nvSpPr>
          <p:spPr>
            <a:xfrm>
              <a:off x="5699785" y="2332151"/>
              <a:ext cx="640080" cy="2919095"/>
            </a:xfrm>
            <a:custGeom>
              <a:rect b="b" l="l" r="r" t="t"/>
              <a:pathLst>
                <a:path extrusionOk="0" h="2919095" w="640079">
                  <a:moveTo>
                    <a:pt x="76200" y="76200"/>
                  </a:moveTo>
                  <a:lnTo>
                    <a:pt x="69850" y="63500"/>
                  </a:lnTo>
                  <a:lnTo>
                    <a:pt x="38100" y="0"/>
                  </a:lnTo>
                  <a:lnTo>
                    <a:pt x="0" y="76200"/>
                  </a:lnTo>
                  <a:lnTo>
                    <a:pt x="25400" y="76200"/>
                  </a:lnTo>
                  <a:lnTo>
                    <a:pt x="25400" y="567766"/>
                  </a:lnTo>
                  <a:lnTo>
                    <a:pt x="50800" y="567766"/>
                  </a:lnTo>
                  <a:lnTo>
                    <a:pt x="50800" y="76200"/>
                  </a:lnTo>
                  <a:lnTo>
                    <a:pt x="76200" y="76200"/>
                  </a:lnTo>
                  <a:close/>
                </a:path>
                <a:path extrusionOk="0" h="2919095" w="640079">
                  <a:moveTo>
                    <a:pt x="639673" y="2842844"/>
                  </a:moveTo>
                  <a:lnTo>
                    <a:pt x="614273" y="2842844"/>
                  </a:lnTo>
                  <a:lnTo>
                    <a:pt x="614273" y="836637"/>
                  </a:lnTo>
                  <a:lnTo>
                    <a:pt x="588873" y="836637"/>
                  </a:lnTo>
                  <a:lnTo>
                    <a:pt x="588873" y="2842844"/>
                  </a:lnTo>
                  <a:lnTo>
                    <a:pt x="563473" y="2842844"/>
                  </a:lnTo>
                  <a:lnTo>
                    <a:pt x="601573" y="2919044"/>
                  </a:lnTo>
                  <a:lnTo>
                    <a:pt x="633323" y="2855544"/>
                  </a:lnTo>
                  <a:lnTo>
                    <a:pt x="639673" y="2842844"/>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039" name="Google Shape;5039;p177"/>
          <p:cNvGrpSpPr/>
          <p:nvPr/>
        </p:nvGrpSpPr>
        <p:grpSpPr>
          <a:xfrm>
            <a:off x="405384" y="1200911"/>
            <a:ext cx="1524000" cy="3300984"/>
            <a:chOff x="405384" y="1200911"/>
            <a:chExt cx="1524000" cy="3300984"/>
          </a:xfrm>
        </p:grpSpPr>
        <p:pic>
          <p:nvPicPr>
            <p:cNvPr id="5040" name="Google Shape;5040;p177"/>
            <p:cNvPicPr preferRelativeResize="0"/>
            <p:nvPr/>
          </p:nvPicPr>
          <p:blipFill rotWithShape="1">
            <a:blip r:embed="rId13">
              <a:alphaModFix/>
            </a:blip>
            <a:srcRect b="0" l="0" r="0" t="0"/>
            <a:stretch/>
          </p:blipFill>
          <p:spPr>
            <a:xfrm>
              <a:off x="405384" y="1200911"/>
              <a:ext cx="1511808" cy="3300984"/>
            </a:xfrm>
            <a:prstGeom prst="rect">
              <a:avLst/>
            </a:prstGeom>
            <a:noFill/>
            <a:ln>
              <a:noFill/>
            </a:ln>
          </p:spPr>
        </p:pic>
        <p:pic>
          <p:nvPicPr>
            <p:cNvPr id="5041" name="Google Shape;5041;p177"/>
            <p:cNvPicPr preferRelativeResize="0"/>
            <p:nvPr/>
          </p:nvPicPr>
          <p:blipFill rotWithShape="1">
            <a:blip r:embed="rId14">
              <a:alphaModFix/>
            </a:blip>
            <a:srcRect b="0" l="0" r="0" t="0"/>
            <a:stretch/>
          </p:blipFill>
          <p:spPr>
            <a:xfrm>
              <a:off x="430154" y="1227141"/>
              <a:ext cx="1406558" cy="3195091"/>
            </a:xfrm>
            <a:prstGeom prst="rect">
              <a:avLst/>
            </a:prstGeom>
            <a:noFill/>
            <a:ln>
              <a:noFill/>
            </a:ln>
          </p:spPr>
        </p:pic>
        <p:pic>
          <p:nvPicPr>
            <p:cNvPr id="5042" name="Google Shape;5042;p177"/>
            <p:cNvPicPr preferRelativeResize="0"/>
            <p:nvPr/>
          </p:nvPicPr>
          <p:blipFill rotWithShape="1">
            <a:blip r:embed="rId15">
              <a:alphaModFix/>
            </a:blip>
            <a:srcRect b="0" l="0" r="0" t="0"/>
            <a:stretch/>
          </p:blipFill>
          <p:spPr>
            <a:xfrm>
              <a:off x="429768" y="2383536"/>
              <a:ext cx="1499616" cy="1295400"/>
            </a:xfrm>
            <a:prstGeom prst="rect">
              <a:avLst/>
            </a:prstGeom>
            <a:noFill/>
            <a:ln>
              <a:noFill/>
            </a:ln>
          </p:spPr>
        </p:pic>
        <p:sp>
          <p:nvSpPr>
            <p:cNvPr id="5043" name="Google Shape;5043;p177"/>
            <p:cNvSpPr/>
            <p:nvPr/>
          </p:nvSpPr>
          <p:spPr>
            <a:xfrm>
              <a:off x="466541" y="2422922"/>
              <a:ext cx="1370330" cy="1165860"/>
            </a:xfrm>
            <a:custGeom>
              <a:rect b="b" l="l" r="r" t="t"/>
              <a:pathLst>
                <a:path extrusionOk="0" h="1165860" w="1370330">
                  <a:moveTo>
                    <a:pt x="1370172" y="0"/>
                  </a:moveTo>
                  <a:lnTo>
                    <a:pt x="0" y="0"/>
                  </a:lnTo>
                  <a:lnTo>
                    <a:pt x="0" y="1165459"/>
                  </a:lnTo>
                  <a:lnTo>
                    <a:pt x="1370172" y="1165459"/>
                  </a:lnTo>
                  <a:lnTo>
                    <a:pt x="1370172"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44" name="Google Shape;5044;p177"/>
          <p:cNvSpPr txBox="1"/>
          <p:nvPr/>
        </p:nvSpPr>
        <p:spPr>
          <a:xfrm>
            <a:off x="7139902" y="1514347"/>
            <a:ext cx="4514215" cy="2492375"/>
          </a:xfrm>
          <a:prstGeom prst="rect">
            <a:avLst/>
          </a:prstGeom>
          <a:noFill/>
          <a:ln>
            <a:noFill/>
          </a:ln>
        </p:spPr>
        <p:txBody>
          <a:bodyPr anchorCtr="0" anchor="t" bIns="0" lIns="0" spcFirstLastPara="1" rIns="0" wrap="square" tIns="26650">
            <a:spAutoFit/>
          </a:bodyPr>
          <a:lstStyle/>
          <a:p>
            <a:pPr indent="0" lvl="0" marL="12700" marR="8890" rtl="0" algn="l">
              <a:lnSpc>
                <a:spcPct val="117222"/>
              </a:lnSpc>
              <a:spcBef>
                <a:spcPts val="0"/>
              </a:spcBef>
              <a:spcAft>
                <a:spcPts val="0"/>
              </a:spcAft>
              <a:buNone/>
            </a:pPr>
            <a:r>
              <a:rPr b="1" lang="en-US" sz="1800">
                <a:solidFill>
                  <a:srgbClr val="262626"/>
                </a:solidFill>
                <a:latin typeface="Calibri"/>
                <a:ea typeface="Calibri"/>
                <a:cs typeface="Calibri"/>
                <a:sym typeface="Calibri"/>
              </a:rPr>
              <a:t>Drill Up </a:t>
            </a:r>
            <a:r>
              <a:rPr lang="en-US" sz="1800">
                <a:solidFill>
                  <a:srgbClr val="262626"/>
                </a:solidFill>
                <a:latin typeface="Calibri"/>
                <a:ea typeface="Calibri"/>
                <a:cs typeface="Calibri"/>
                <a:sym typeface="Calibri"/>
              </a:rPr>
              <a:t>and </a:t>
            </a:r>
            <a:r>
              <a:rPr b="1" lang="en-US" sz="1800">
                <a:solidFill>
                  <a:srgbClr val="262626"/>
                </a:solidFill>
                <a:latin typeface="Calibri"/>
                <a:ea typeface="Calibri"/>
                <a:cs typeface="Calibri"/>
                <a:sym typeface="Calibri"/>
              </a:rPr>
              <a:t>Drill Down </a:t>
            </a:r>
            <a:r>
              <a:rPr lang="en-US" sz="1800">
                <a:solidFill>
                  <a:srgbClr val="262626"/>
                </a:solidFill>
                <a:latin typeface="Calibri"/>
                <a:ea typeface="Calibri"/>
                <a:cs typeface="Calibri"/>
                <a:sym typeface="Calibri"/>
              </a:rPr>
              <a:t>tools allow you to switch  between different levels of granularity</a:t>
            </a:r>
            <a:endParaRPr sz="1800">
              <a:solidFill>
                <a:schemeClr val="dk1"/>
              </a:solidFill>
              <a:latin typeface="Calibri"/>
              <a:ea typeface="Calibri"/>
              <a:cs typeface="Calibri"/>
              <a:sym typeface="Calibri"/>
            </a:endParaRPr>
          </a:p>
          <a:p>
            <a:pPr indent="-285750" lvl="0" marL="755650" marR="0" rtl="0" algn="l">
              <a:lnSpc>
                <a:spcPct val="119375"/>
              </a:lnSpc>
              <a:spcBef>
                <a:spcPts val="1175"/>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In this example users can “drill up” from</a:t>
            </a:r>
            <a:endParaRPr sz="1600">
              <a:solidFill>
                <a:schemeClr val="dk1"/>
              </a:solidFill>
              <a:latin typeface="Calibri"/>
              <a:ea typeface="Calibri"/>
              <a:cs typeface="Calibri"/>
              <a:sym typeface="Calibri"/>
            </a:endParaRPr>
          </a:p>
          <a:p>
            <a:pPr indent="0" lvl="0" marL="755650" marR="0" rtl="0" algn="l">
              <a:lnSpc>
                <a:spcPct val="119375"/>
              </a:lnSpc>
              <a:spcBef>
                <a:spcPts val="0"/>
              </a:spcBef>
              <a:spcAft>
                <a:spcPts val="0"/>
              </a:spcAft>
              <a:buNone/>
            </a:pPr>
            <a:r>
              <a:rPr b="1" lang="en-US" sz="1600">
                <a:solidFill>
                  <a:srgbClr val="262626"/>
                </a:solidFill>
                <a:latin typeface="Calibri"/>
                <a:ea typeface="Calibri"/>
                <a:cs typeface="Calibri"/>
                <a:sym typeface="Calibri"/>
              </a:rPr>
              <a:t>weekly </a:t>
            </a:r>
            <a:r>
              <a:rPr lang="en-US" sz="1600">
                <a:solidFill>
                  <a:srgbClr val="262626"/>
                </a:solidFill>
                <a:latin typeface="Calibri"/>
                <a:ea typeface="Calibri"/>
                <a:cs typeface="Calibri"/>
                <a:sym typeface="Calibri"/>
              </a:rPr>
              <a:t>to </a:t>
            </a:r>
            <a:r>
              <a:rPr b="1" lang="en-US" sz="1600">
                <a:solidFill>
                  <a:srgbClr val="262626"/>
                </a:solidFill>
                <a:latin typeface="Calibri"/>
                <a:ea typeface="Calibri"/>
                <a:cs typeface="Calibri"/>
                <a:sym typeface="Calibri"/>
              </a:rPr>
              <a:t>monthly</a:t>
            </a:r>
            <a:r>
              <a:rPr lang="en-US" sz="1600">
                <a:solidFill>
                  <a:srgbClr val="262626"/>
                </a:solidFill>
                <a:latin typeface="Calibri"/>
                <a:ea typeface="Calibri"/>
                <a:cs typeface="Calibri"/>
                <a:sym typeface="Calibri"/>
              </a:rPr>
              <a:t>, or “drill down” to </a:t>
            </a:r>
            <a:r>
              <a:rPr b="1" lang="en-US" sz="1600">
                <a:solidFill>
                  <a:srgbClr val="262626"/>
                </a:solidFill>
                <a:latin typeface="Calibri"/>
                <a:ea typeface="Calibri"/>
                <a:cs typeface="Calibri"/>
                <a:sym typeface="Calibri"/>
              </a:rPr>
              <a:t>daily</a:t>
            </a:r>
            <a:endParaRPr sz="1600">
              <a:solidFill>
                <a:schemeClr val="dk1"/>
              </a:solidFill>
              <a:latin typeface="Calibri"/>
              <a:ea typeface="Calibri"/>
              <a:cs typeface="Calibri"/>
              <a:sym typeface="Calibri"/>
            </a:endParaRPr>
          </a:p>
          <a:p>
            <a:pPr indent="-285750" lvl="0" marL="755650" marR="181610" rtl="0" algn="l">
              <a:lnSpc>
                <a:spcPct val="100000"/>
              </a:lnSpc>
              <a:spcBef>
                <a:spcPts val="1270"/>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The single down arrow activates </a:t>
            </a:r>
            <a:r>
              <a:rPr b="1" lang="en-US" sz="1600">
                <a:solidFill>
                  <a:srgbClr val="262626"/>
                </a:solidFill>
                <a:latin typeface="Calibri"/>
                <a:ea typeface="Calibri"/>
                <a:cs typeface="Calibri"/>
                <a:sym typeface="Calibri"/>
              </a:rPr>
              <a:t>drill mode</a:t>
            </a:r>
            <a:r>
              <a:rPr lang="en-US" sz="1600">
                <a:solidFill>
                  <a:srgbClr val="262626"/>
                </a:solidFill>
                <a:latin typeface="Calibri"/>
                <a:ea typeface="Calibri"/>
                <a:cs typeface="Calibri"/>
                <a:sym typeface="Calibri"/>
              </a:rPr>
              <a:t>,  allowing users to drill by clicking data points</a:t>
            </a:r>
            <a:endParaRPr sz="1600">
              <a:solidFill>
                <a:schemeClr val="dk1"/>
              </a:solidFill>
              <a:latin typeface="Calibri"/>
              <a:ea typeface="Calibri"/>
              <a:cs typeface="Calibri"/>
              <a:sym typeface="Calibri"/>
            </a:endParaRPr>
          </a:p>
          <a:p>
            <a:pPr indent="-285750" lvl="0" marL="755650" marR="5080" rtl="0" algn="l">
              <a:lnSpc>
                <a:spcPct val="118750"/>
              </a:lnSpc>
              <a:spcBef>
                <a:spcPts val="1255"/>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The forked down arrow </a:t>
            </a:r>
            <a:r>
              <a:rPr b="1" lang="en-US" sz="1600">
                <a:solidFill>
                  <a:srgbClr val="262626"/>
                </a:solidFill>
                <a:latin typeface="Calibri"/>
                <a:ea typeface="Calibri"/>
                <a:cs typeface="Calibri"/>
                <a:sym typeface="Calibri"/>
              </a:rPr>
              <a:t>expands each level </a:t>
            </a:r>
            <a:r>
              <a:rPr lang="en-US" sz="1600">
                <a:solidFill>
                  <a:srgbClr val="262626"/>
                </a:solidFill>
                <a:latin typeface="Calibri"/>
                <a:ea typeface="Calibri"/>
                <a:cs typeface="Calibri"/>
                <a:sym typeface="Calibri"/>
              </a:rPr>
              <a:t>of  the hierarchy (used in matrix visuals)</a:t>
            </a:r>
            <a:endParaRPr sz="1600">
              <a:solidFill>
                <a:schemeClr val="dk1"/>
              </a:solidFill>
              <a:latin typeface="Calibri"/>
              <a:ea typeface="Calibri"/>
              <a:cs typeface="Calibri"/>
              <a:sym typeface="Calibri"/>
            </a:endParaRPr>
          </a:p>
        </p:txBody>
      </p:sp>
      <p:grpSp>
        <p:nvGrpSpPr>
          <p:cNvPr id="5045" name="Google Shape;5045;p177"/>
          <p:cNvGrpSpPr/>
          <p:nvPr/>
        </p:nvGrpSpPr>
        <p:grpSpPr>
          <a:xfrm>
            <a:off x="7104888" y="4306823"/>
            <a:ext cx="4629911" cy="1185672"/>
            <a:chOff x="7104888" y="4306823"/>
            <a:chExt cx="4629911" cy="1185672"/>
          </a:xfrm>
        </p:grpSpPr>
        <p:pic>
          <p:nvPicPr>
            <p:cNvPr id="5046" name="Google Shape;5046;p177"/>
            <p:cNvPicPr preferRelativeResize="0"/>
            <p:nvPr/>
          </p:nvPicPr>
          <p:blipFill rotWithShape="1">
            <a:blip r:embed="rId16">
              <a:alphaModFix/>
            </a:blip>
            <a:srcRect b="0" l="0" r="0" t="0"/>
            <a:stretch/>
          </p:blipFill>
          <p:spPr>
            <a:xfrm>
              <a:off x="7104888" y="4306823"/>
              <a:ext cx="4629911" cy="1185672"/>
            </a:xfrm>
            <a:prstGeom prst="rect">
              <a:avLst/>
            </a:prstGeom>
            <a:noFill/>
            <a:ln>
              <a:noFill/>
            </a:ln>
          </p:spPr>
        </p:pic>
        <p:sp>
          <p:nvSpPr>
            <p:cNvPr id="5047" name="Google Shape;5047;p177"/>
            <p:cNvSpPr/>
            <p:nvPr/>
          </p:nvSpPr>
          <p:spPr>
            <a:xfrm>
              <a:off x="7170129" y="4333228"/>
              <a:ext cx="4498975" cy="1057910"/>
            </a:xfrm>
            <a:custGeom>
              <a:rect b="b" l="l" r="r" t="t"/>
              <a:pathLst>
                <a:path extrusionOk="0" h="1057910" w="4498975">
                  <a:moveTo>
                    <a:pt x="4498823" y="0"/>
                  </a:moveTo>
                  <a:lnTo>
                    <a:pt x="303592" y="0"/>
                  </a:lnTo>
                  <a:lnTo>
                    <a:pt x="254348" y="3973"/>
                  </a:lnTo>
                  <a:lnTo>
                    <a:pt x="207633" y="15477"/>
                  </a:lnTo>
                  <a:lnTo>
                    <a:pt x="164074" y="33886"/>
                  </a:lnTo>
                  <a:lnTo>
                    <a:pt x="124294" y="58575"/>
                  </a:lnTo>
                  <a:lnTo>
                    <a:pt x="88920" y="88920"/>
                  </a:lnTo>
                  <a:lnTo>
                    <a:pt x="58575" y="124294"/>
                  </a:lnTo>
                  <a:lnTo>
                    <a:pt x="33886" y="164074"/>
                  </a:lnTo>
                  <a:lnTo>
                    <a:pt x="15477" y="207633"/>
                  </a:lnTo>
                  <a:lnTo>
                    <a:pt x="3973" y="254348"/>
                  </a:lnTo>
                  <a:lnTo>
                    <a:pt x="0" y="303592"/>
                  </a:lnTo>
                  <a:lnTo>
                    <a:pt x="0" y="1057476"/>
                  </a:lnTo>
                  <a:lnTo>
                    <a:pt x="4195231" y="1057476"/>
                  </a:lnTo>
                  <a:lnTo>
                    <a:pt x="4244475" y="1053503"/>
                  </a:lnTo>
                  <a:lnTo>
                    <a:pt x="4291190" y="1041999"/>
                  </a:lnTo>
                  <a:lnTo>
                    <a:pt x="4334749" y="1023590"/>
                  </a:lnTo>
                  <a:lnTo>
                    <a:pt x="4374529" y="998901"/>
                  </a:lnTo>
                  <a:lnTo>
                    <a:pt x="4409903" y="968556"/>
                  </a:lnTo>
                  <a:lnTo>
                    <a:pt x="4440248" y="933182"/>
                  </a:lnTo>
                  <a:lnTo>
                    <a:pt x="4464937" y="893402"/>
                  </a:lnTo>
                  <a:lnTo>
                    <a:pt x="4483346" y="849843"/>
                  </a:lnTo>
                  <a:lnTo>
                    <a:pt x="4494850" y="803128"/>
                  </a:lnTo>
                  <a:lnTo>
                    <a:pt x="4498823" y="753884"/>
                  </a:lnTo>
                  <a:lnTo>
                    <a:pt x="449882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048" name="Google Shape;5048;p177"/>
            <p:cNvPicPr preferRelativeResize="0"/>
            <p:nvPr/>
          </p:nvPicPr>
          <p:blipFill rotWithShape="1">
            <a:blip r:embed="rId17">
              <a:alphaModFix/>
            </a:blip>
            <a:srcRect b="0" l="0" r="0" t="0"/>
            <a:stretch/>
          </p:blipFill>
          <p:spPr>
            <a:xfrm>
              <a:off x="7279133" y="4523643"/>
              <a:ext cx="691673" cy="724632"/>
            </a:xfrm>
            <a:prstGeom prst="rect">
              <a:avLst/>
            </a:prstGeom>
            <a:noFill/>
            <a:ln>
              <a:noFill/>
            </a:ln>
          </p:spPr>
        </p:pic>
      </p:grpSp>
      <p:sp>
        <p:nvSpPr>
          <p:cNvPr id="5049" name="Google Shape;5049;p177"/>
          <p:cNvSpPr txBox="1"/>
          <p:nvPr/>
        </p:nvSpPr>
        <p:spPr>
          <a:xfrm>
            <a:off x="8056675" y="4442460"/>
            <a:ext cx="3342640" cy="798830"/>
          </a:xfrm>
          <a:prstGeom prst="rect">
            <a:avLst/>
          </a:prstGeom>
          <a:noFill/>
          <a:ln>
            <a:noFill/>
          </a:ln>
        </p:spPr>
        <p:txBody>
          <a:bodyPr anchorCtr="0" anchor="t" bIns="0" lIns="0" spcFirstLastPara="1" rIns="0" wrap="square" tIns="12700">
            <a:spAutoFit/>
          </a:bodyPr>
          <a:lstStyle/>
          <a:p>
            <a:pPr indent="0" lvl="0" marL="12700" marR="0" rtl="0" algn="l">
              <a:lnSpc>
                <a:spcPct val="116750"/>
              </a:lnSpc>
              <a:spcBef>
                <a:spcPts val="0"/>
              </a:spcBef>
              <a:spcAft>
                <a:spcPts val="0"/>
              </a:spcAft>
              <a:buNone/>
            </a:pPr>
            <a:r>
              <a:rPr b="1" lang="en-US" sz="2000">
                <a:solidFill>
                  <a:srgbClr val="FFC000"/>
                </a:solidFill>
                <a:latin typeface="Calibri"/>
                <a:ea typeface="Calibri"/>
                <a:cs typeface="Calibri"/>
                <a:sym typeface="Calibri"/>
              </a:rPr>
              <a:t>PRO TIP:</a:t>
            </a:r>
            <a:endParaRPr sz="2000">
              <a:solidFill>
                <a:schemeClr val="dk1"/>
              </a:solidFill>
              <a:latin typeface="Calibri"/>
              <a:ea typeface="Calibri"/>
              <a:cs typeface="Calibri"/>
              <a:sym typeface="Calibri"/>
            </a:endParaRPr>
          </a:p>
          <a:p>
            <a:pPr indent="0" lvl="0" marL="15240" marR="5080" rtl="0" algn="l">
              <a:lnSpc>
                <a:spcPct val="118750"/>
              </a:lnSpc>
              <a:spcBef>
                <a:spcPts val="15"/>
              </a:spcBef>
              <a:spcAft>
                <a:spcPts val="0"/>
              </a:spcAft>
              <a:buNone/>
            </a:pPr>
            <a:r>
              <a:rPr lang="en-US" sz="1600">
                <a:solidFill>
                  <a:schemeClr val="dk1"/>
                </a:solidFill>
                <a:latin typeface="Calibri"/>
                <a:ea typeface="Calibri"/>
                <a:cs typeface="Calibri"/>
                <a:sym typeface="Calibri"/>
              </a:rPr>
              <a:t>Use </a:t>
            </a:r>
            <a:r>
              <a:rPr b="1" lang="en-US" sz="1600">
                <a:solidFill>
                  <a:schemeClr val="dk1"/>
                </a:solidFill>
                <a:latin typeface="Calibri"/>
                <a:ea typeface="Calibri"/>
                <a:cs typeface="Calibri"/>
                <a:sym typeface="Calibri"/>
              </a:rPr>
              <a:t>location hierarchies </a:t>
            </a:r>
            <a:r>
              <a:rPr lang="en-US" sz="1600">
                <a:solidFill>
                  <a:schemeClr val="dk1"/>
                </a:solidFill>
                <a:latin typeface="Calibri"/>
                <a:ea typeface="Calibri"/>
                <a:cs typeface="Calibri"/>
                <a:sym typeface="Calibri"/>
              </a:rPr>
              <a:t>and enable drill  mode to create interactive map visuals</a:t>
            </a:r>
            <a:endParaRPr sz="1600">
              <a:solidFill>
                <a:schemeClr val="dk1"/>
              </a:solidFill>
              <a:latin typeface="Calibri"/>
              <a:ea typeface="Calibri"/>
              <a:cs typeface="Calibri"/>
              <a:sym typeface="Calibri"/>
            </a:endParaRPr>
          </a:p>
        </p:txBody>
      </p:sp>
      <p:sp>
        <p:nvSpPr>
          <p:cNvPr id="5050" name="Google Shape;5050;p177"/>
          <p:cNvSpPr/>
          <p:nvPr/>
        </p:nvSpPr>
        <p:spPr>
          <a:xfrm>
            <a:off x="2017158" y="1202010"/>
            <a:ext cx="160655" cy="5365750"/>
          </a:xfrm>
          <a:custGeom>
            <a:rect b="b" l="l" r="r" t="t"/>
            <a:pathLst>
              <a:path extrusionOk="0" h="5365750" w="160655">
                <a:moveTo>
                  <a:pt x="160085" y="0"/>
                </a:moveTo>
                <a:lnTo>
                  <a:pt x="128929" y="8910"/>
                </a:lnTo>
                <a:lnTo>
                  <a:pt x="103486" y="33210"/>
                </a:lnTo>
                <a:lnTo>
                  <a:pt x="86333" y="69253"/>
                </a:lnTo>
                <a:lnTo>
                  <a:pt x="80042" y="113389"/>
                </a:lnTo>
                <a:lnTo>
                  <a:pt x="80042" y="1714371"/>
                </a:lnTo>
                <a:lnTo>
                  <a:pt x="73752" y="1758507"/>
                </a:lnTo>
                <a:lnTo>
                  <a:pt x="56598" y="1794549"/>
                </a:lnTo>
                <a:lnTo>
                  <a:pt x="31156" y="1818849"/>
                </a:lnTo>
                <a:lnTo>
                  <a:pt x="0" y="1827760"/>
                </a:lnTo>
                <a:lnTo>
                  <a:pt x="31156" y="1836670"/>
                </a:lnTo>
                <a:lnTo>
                  <a:pt x="56598" y="1860970"/>
                </a:lnTo>
                <a:lnTo>
                  <a:pt x="73752" y="1897012"/>
                </a:lnTo>
                <a:lnTo>
                  <a:pt x="80042" y="1941149"/>
                </a:lnTo>
                <a:lnTo>
                  <a:pt x="80042" y="5252124"/>
                </a:lnTo>
                <a:lnTo>
                  <a:pt x="86333" y="5296260"/>
                </a:lnTo>
                <a:lnTo>
                  <a:pt x="103486" y="5332302"/>
                </a:lnTo>
                <a:lnTo>
                  <a:pt x="128929" y="5356602"/>
                </a:lnTo>
                <a:lnTo>
                  <a:pt x="160085" y="5365513"/>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051" name="Google Shape;5051;p177"/>
          <p:cNvPicPr preferRelativeResize="0"/>
          <p:nvPr/>
        </p:nvPicPr>
        <p:blipFill rotWithShape="1">
          <a:blip r:embed="rId18">
            <a:alphaModFix/>
          </a:blip>
          <a:srcRect b="0" l="0" r="0" t="0"/>
          <a:stretch/>
        </p:blipFill>
        <p:spPr>
          <a:xfrm>
            <a:off x="7483492" y="2848364"/>
            <a:ext cx="314325" cy="285750"/>
          </a:xfrm>
          <a:prstGeom prst="rect">
            <a:avLst/>
          </a:prstGeom>
          <a:noFill/>
          <a:ln>
            <a:noFill/>
          </a:ln>
        </p:spPr>
      </p:pic>
      <p:pic>
        <p:nvPicPr>
          <p:cNvPr id="5052" name="Google Shape;5052;p177"/>
          <p:cNvPicPr preferRelativeResize="0"/>
          <p:nvPr/>
        </p:nvPicPr>
        <p:blipFill rotWithShape="1">
          <a:blip r:embed="rId19">
            <a:alphaModFix/>
          </a:blip>
          <a:srcRect b="0" l="0" r="0" t="0"/>
          <a:stretch/>
        </p:blipFill>
        <p:spPr>
          <a:xfrm>
            <a:off x="7487146" y="3452655"/>
            <a:ext cx="285750" cy="28575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6" name="Shape 5056"/>
        <p:cNvGrpSpPr/>
        <p:nvPr/>
      </p:nvGrpSpPr>
      <p:grpSpPr>
        <a:xfrm>
          <a:off x="0" y="0"/>
          <a:ext cx="0" cy="0"/>
          <a:chOff x="0" y="0"/>
          <a:chExt cx="0" cy="0"/>
        </a:xfrm>
      </p:grpSpPr>
      <p:sp>
        <p:nvSpPr>
          <p:cNvPr id="5057" name="Google Shape;5057;p178"/>
          <p:cNvSpPr txBox="1"/>
          <p:nvPr>
            <p:ph type="title"/>
          </p:nvPr>
        </p:nvSpPr>
        <p:spPr>
          <a:xfrm>
            <a:off x="3762978" y="242315"/>
            <a:ext cx="466661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ASSIGNMENT</a:t>
            </a:r>
            <a:r>
              <a:rPr lang="en-US"/>
              <a:t>: DRILL DOWN</a:t>
            </a:r>
            <a:endParaRPr/>
          </a:p>
        </p:txBody>
      </p:sp>
      <p:pic>
        <p:nvPicPr>
          <p:cNvPr id="5058" name="Google Shape;5058;p178"/>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5059" name="Google Shape;5059;p178"/>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0" name="Google Shape;5060;p178"/>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1" name="Google Shape;5061;p178"/>
          <p:cNvSpPr txBox="1"/>
          <p:nvPr/>
        </p:nvSpPr>
        <p:spPr>
          <a:xfrm>
            <a:off x="6690464" y="1455420"/>
            <a:ext cx="4573270" cy="3487420"/>
          </a:xfrm>
          <a:prstGeom prst="rect">
            <a:avLst/>
          </a:prstGeom>
          <a:noFill/>
          <a:ln>
            <a:noFill/>
          </a:ln>
        </p:spPr>
        <p:txBody>
          <a:bodyPr anchorCtr="0" anchor="t" bIns="0" lIns="0" spcFirstLastPara="1" rIns="0" wrap="square" tIns="12700">
            <a:spAutoFit/>
          </a:bodyPr>
          <a:lstStyle/>
          <a:p>
            <a:pPr indent="0" lvl="0" marL="10795" marR="0" rtl="0" algn="ctr">
              <a:lnSpc>
                <a:spcPct val="100000"/>
              </a:lnSpc>
              <a:spcBef>
                <a:spcPts val="0"/>
              </a:spcBef>
              <a:spcAft>
                <a:spcPts val="0"/>
              </a:spcAft>
              <a:buNone/>
            </a:pPr>
            <a:r>
              <a:rPr b="1" i="1" lang="en-US" sz="2000">
                <a:solidFill>
                  <a:srgbClr val="404040"/>
                </a:solidFill>
                <a:latin typeface="Calibri"/>
                <a:ea typeface="Calibri"/>
                <a:cs typeface="Calibri"/>
                <a:sym typeface="Calibri"/>
              </a:rPr>
              <a:t>Key Objectives</a:t>
            </a:r>
            <a:endParaRPr sz="2000">
              <a:solidFill>
                <a:schemeClr val="dk1"/>
              </a:solidFill>
              <a:latin typeface="Calibri"/>
              <a:ea typeface="Calibri"/>
              <a:cs typeface="Calibri"/>
              <a:sym typeface="Calibri"/>
            </a:endParaRPr>
          </a:p>
          <a:p>
            <a:pPr indent="0" lvl="0" marL="0" marR="0" rtl="0" algn="l">
              <a:lnSpc>
                <a:spcPct val="100000"/>
              </a:lnSpc>
              <a:spcBef>
                <a:spcPts val="40"/>
              </a:spcBef>
              <a:spcAft>
                <a:spcPts val="0"/>
              </a:spcAft>
              <a:buNone/>
            </a:pPr>
            <a:r>
              <a:t/>
            </a:r>
            <a:endParaRPr sz="2200">
              <a:solidFill>
                <a:schemeClr val="dk1"/>
              </a:solidFill>
              <a:latin typeface="Calibri"/>
              <a:ea typeface="Calibri"/>
              <a:cs typeface="Calibri"/>
              <a:sym typeface="Calibri"/>
            </a:endParaRPr>
          </a:p>
          <a:p>
            <a:pPr indent="-457200" lvl="0" marL="469900" marR="163830" rtl="0" algn="l">
              <a:lnSpc>
                <a:spcPct val="100000"/>
              </a:lnSpc>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In the </a:t>
            </a:r>
            <a:r>
              <a:rPr b="1" lang="en-US" sz="1600">
                <a:solidFill>
                  <a:schemeClr val="dk1"/>
                </a:solidFill>
                <a:latin typeface="Calibri"/>
                <a:ea typeface="Calibri"/>
                <a:cs typeface="Calibri"/>
                <a:sym typeface="Calibri"/>
              </a:rPr>
              <a:t>Customer Detail </a:t>
            </a:r>
            <a:r>
              <a:rPr lang="en-US" sz="1600">
                <a:solidFill>
                  <a:schemeClr val="dk1"/>
                </a:solidFill>
                <a:latin typeface="Calibri"/>
                <a:ea typeface="Calibri"/>
                <a:cs typeface="Calibri"/>
                <a:sym typeface="Calibri"/>
              </a:rPr>
              <a:t>report, update the X-axis  of the line chart to pull in </a:t>
            </a:r>
            <a:r>
              <a:rPr b="1" lang="en-US" sz="1600">
                <a:solidFill>
                  <a:schemeClr val="dk1"/>
                </a:solidFill>
                <a:latin typeface="Calibri"/>
                <a:ea typeface="Calibri"/>
                <a:cs typeface="Calibri"/>
                <a:sym typeface="Calibri"/>
              </a:rPr>
              <a:t>Date Hierarchy</a:t>
            </a:r>
            <a:endParaRPr sz="1600">
              <a:solidFill>
                <a:schemeClr val="dk1"/>
              </a:solidFill>
              <a:latin typeface="Calibri"/>
              <a:ea typeface="Calibri"/>
              <a:cs typeface="Calibri"/>
              <a:sym typeface="Calibri"/>
            </a:endParaRPr>
          </a:p>
          <a:p>
            <a:pPr indent="-457200" lvl="0" marL="469900" marR="45720" rtl="0" algn="l">
              <a:lnSpc>
                <a:spcPct val="103699"/>
              </a:lnSpc>
              <a:spcBef>
                <a:spcPts val="1105"/>
              </a:spcBef>
              <a:spcAft>
                <a:spcPts val="0"/>
              </a:spcAft>
              <a:buClr>
                <a:srgbClr val="262626"/>
              </a:buClr>
              <a:buSzPts val="1600"/>
              <a:buFont typeface="Calibri"/>
              <a:buAutoNum type="arabicPeriod"/>
            </a:pPr>
            <a:r>
              <a:rPr lang="en-US" sz="1600">
                <a:solidFill>
                  <a:srgbClr val="262626"/>
                </a:solidFill>
                <a:latin typeface="Calibri"/>
                <a:ea typeface="Calibri"/>
                <a:cs typeface="Calibri"/>
                <a:sym typeface="Calibri"/>
              </a:rPr>
              <a:t>Use the chart header to </a:t>
            </a:r>
            <a:r>
              <a:rPr b="1" lang="en-US" sz="1600">
                <a:solidFill>
                  <a:srgbClr val="262626"/>
                </a:solidFill>
                <a:latin typeface="Calibri"/>
                <a:ea typeface="Calibri"/>
                <a:cs typeface="Calibri"/>
                <a:sym typeface="Calibri"/>
              </a:rPr>
              <a:t>drill up </a:t>
            </a:r>
            <a:r>
              <a:rPr lang="en-US" sz="1600">
                <a:solidFill>
                  <a:srgbClr val="262626"/>
                </a:solidFill>
                <a:latin typeface="Calibri"/>
                <a:ea typeface="Calibri"/>
                <a:cs typeface="Calibri"/>
                <a:sym typeface="Calibri"/>
              </a:rPr>
              <a:t>and </a:t>
            </a:r>
            <a:r>
              <a:rPr b="1" lang="en-US" sz="1600">
                <a:solidFill>
                  <a:srgbClr val="262626"/>
                </a:solidFill>
                <a:latin typeface="Calibri"/>
                <a:ea typeface="Calibri"/>
                <a:cs typeface="Calibri"/>
                <a:sym typeface="Calibri"/>
              </a:rPr>
              <a:t>drill down </a:t>
            </a:r>
            <a:r>
              <a:rPr lang="en-US" sz="1600">
                <a:solidFill>
                  <a:srgbClr val="262626"/>
                </a:solidFill>
                <a:latin typeface="Calibri"/>
                <a:ea typeface="Calibri"/>
                <a:cs typeface="Calibri"/>
                <a:sym typeface="Calibri"/>
              </a:rPr>
              <a:t>to  explore trends at each level of granularity</a:t>
            </a:r>
            <a:endParaRPr sz="1600">
              <a:solidFill>
                <a:schemeClr val="dk1"/>
              </a:solidFill>
              <a:latin typeface="Calibri"/>
              <a:ea typeface="Calibri"/>
              <a:cs typeface="Calibri"/>
              <a:sym typeface="Calibri"/>
            </a:endParaRPr>
          </a:p>
          <a:p>
            <a:pPr indent="-457200" lvl="0" marL="469900" marR="528320" rtl="0" algn="l">
              <a:lnSpc>
                <a:spcPct val="118750"/>
              </a:lnSpc>
              <a:spcBef>
                <a:spcPts val="1255"/>
              </a:spcBef>
              <a:spcAft>
                <a:spcPts val="0"/>
              </a:spcAft>
              <a:buClr>
                <a:srgbClr val="262626"/>
              </a:buClr>
              <a:buSzPts val="1600"/>
              <a:buFont typeface="Calibri"/>
              <a:buAutoNum type="arabicPeriod"/>
            </a:pPr>
            <a:r>
              <a:rPr lang="en-US" sz="1600">
                <a:solidFill>
                  <a:srgbClr val="262626"/>
                </a:solidFill>
                <a:latin typeface="Calibri"/>
                <a:ea typeface="Calibri"/>
                <a:cs typeface="Calibri"/>
                <a:sym typeface="Calibri"/>
              </a:rPr>
              <a:t>Test </a:t>
            </a:r>
            <a:r>
              <a:rPr b="1" lang="en-US" sz="1600">
                <a:solidFill>
                  <a:srgbClr val="262626"/>
                </a:solidFill>
                <a:latin typeface="Calibri"/>
                <a:ea typeface="Calibri"/>
                <a:cs typeface="Calibri"/>
                <a:sym typeface="Calibri"/>
              </a:rPr>
              <a:t>drill mode </a:t>
            </a:r>
            <a:r>
              <a:rPr lang="en-US" sz="1600">
                <a:solidFill>
                  <a:srgbClr val="262626"/>
                </a:solidFill>
                <a:latin typeface="Calibri"/>
                <a:ea typeface="Calibri"/>
                <a:cs typeface="Calibri"/>
                <a:sym typeface="Calibri"/>
              </a:rPr>
              <a:t>to change the granularity by  selecting individual data points in the chart</a:t>
            </a:r>
            <a:endParaRPr sz="1600">
              <a:solidFill>
                <a:schemeClr val="dk1"/>
              </a:solidFill>
              <a:latin typeface="Calibri"/>
              <a:ea typeface="Calibri"/>
              <a:cs typeface="Calibri"/>
              <a:sym typeface="Calibri"/>
            </a:endParaRPr>
          </a:p>
          <a:p>
            <a:pPr indent="-457200" lvl="1" marL="927100" marR="0" rtl="0" algn="l">
              <a:lnSpc>
                <a:spcPct val="100000"/>
              </a:lnSpc>
              <a:spcBef>
                <a:spcPts val="1140"/>
              </a:spcBef>
              <a:spcAft>
                <a:spcPts val="0"/>
              </a:spcAft>
              <a:buClr>
                <a:srgbClr val="262626"/>
              </a:buClr>
              <a:buSzPts val="1600"/>
              <a:buFont typeface="Arial"/>
              <a:buChar char="•"/>
            </a:pPr>
            <a:r>
              <a:rPr b="0" i="0" lang="en-US" sz="1600" u="none" cap="none" strike="noStrike">
                <a:solidFill>
                  <a:srgbClr val="262626"/>
                </a:solidFill>
                <a:latin typeface="Calibri"/>
                <a:ea typeface="Calibri"/>
                <a:cs typeface="Calibri"/>
                <a:sym typeface="Calibri"/>
              </a:rPr>
              <a:t>Why do some weeks look very low?</a:t>
            </a:r>
            <a:endParaRPr b="0" i="0" sz="1600" u="none" cap="none" strike="noStrike">
              <a:solidFill>
                <a:schemeClr val="dk1"/>
              </a:solidFill>
              <a:latin typeface="Calibri"/>
              <a:ea typeface="Calibri"/>
              <a:cs typeface="Calibri"/>
              <a:sym typeface="Calibri"/>
            </a:endParaRPr>
          </a:p>
          <a:p>
            <a:pPr indent="-457200" lvl="0" marL="469900" marR="5080" rtl="0" algn="l">
              <a:lnSpc>
                <a:spcPct val="103800"/>
              </a:lnSpc>
              <a:spcBef>
                <a:spcPts val="1100"/>
              </a:spcBef>
              <a:spcAft>
                <a:spcPts val="0"/>
              </a:spcAft>
              <a:buClr>
                <a:srgbClr val="262626"/>
              </a:buClr>
              <a:buSzPts val="1600"/>
              <a:buFont typeface="Calibri"/>
              <a:buAutoNum type="arabicPeriod"/>
            </a:pPr>
            <a:r>
              <a:rPr lang="en-US" sz="1600">
                <a:solidFill>
                  <a:srgbClr val="262626"/>
                </a:solidFill>
                <a:latin typeface="Calibri"/>
                <a:ea typeface="Calibri"/>
                <a:cs typeface="Calibri"/>
                <a:sym typeface="Calibri"/>
              </a:rPr>
              <a:t>Turn off drill mode and show the chart at a weekly  level of granularity by default</a:t>
            </a:r>
            <a:endParaRPr sz="1600">
              <a:solidFill>
                <a:schemeClr val="dk1"/>
              </a:solidFill>
              <a:latin typeface="Calibri"/>
              <a:ea typeface="Calibri"/>
              <a:cs typeface="Calibri"/>
              <a:sym typeface="Calibri"/>
            </a:endParaRPr>
          </a:p>
        </p:txBody>
      </p:sp>
      <p:sp>
        <p:nvSpPr>
          <p:cNvPr id="5062" name="Google Shape;5062;p178"/>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Victor Ignatius Zabel </a:t>
            </a:r>
            <a:r>
              <a:rPr i="1" lang="en-US" sz="1400">
                <a:solidFill>
                  <a:srgbClr val="404040"/>
                </a:solidFill>
                <a:latin typeface="Calibri"/>
                <a:ea typeface="Calibri"/>
                <a:cs typeface="Calibri"/>
                <a:sym typeface="Calibri"/>
              </a:rPr>
              <a:t>(BI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Dynamic time periods</a:t>
            </a:r>
            <a:endParaRPr sz="1400">
              <a:solidFill>
                <a:schemeClr val="dk1"/>
              </a:solidFill>
              <a:latin typeface="Calibri"/>
              <a:ea typeface="Calibri"/>
              <a:cs typeface="Calibri"/>
              <a:sym typeface="Calibri"/>
            </a:endParaRPr>
          </a:p>
        </p:txBody>
      </p:sp>
      <p:sp>
        <p:nvSpPr>
          <p:cNvPr id="5063" name="Google Shape;5063;p178"/>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83175">
            <a:spAutoFit/>
          </a:bodyPr>
          <a:lstStyle/>
          <a:p>
            <a:pPr indent="0" lvl="0" marL="182245" marR="238759" rtl="0" algn="l">
              <a:lnSpc>
                <a:spcPct val="101400"/>
              </a:lnSpc>
              <a:spcBef>
                <a:spcPts val="0"/>
              </a:spcBef>
              <a:spcAft>
                <a:spcPts val="0"/>
              </a:spcAft>
              <a:buNone/>
            </a:pPr>
            <a:r>
              <a:rPr lang="en-US" sz="1400">
                <a:solidFill>
                  <a:srgbClr val="404040"/>
                </a:solidFill>
                <a:latin typeface="Calibri"/>
                <a:ea typeface="Calibri"/>
                <a:cs typeface="Calibri"/>
                <a:sym typeface="Calibri"/>
              </a:rPr>
              <a:t>Hey again, just got some feedback from the managers about our  customer report.</a:t>
            </a:r>
            <a:endParaRPr sz="1400">
              <a:solidFill>
                <a:schemeClr val="dk1"/>
              </a:solidFill>
              <a:latin typeface="Calibri"/>
              <a:ea typeface="Calibri"/>
              <a:cs typeface="Calibri"/>
              <a:sym typeface="Calibri"/>
            </a:endParaRPr>
          </a:p>
          <a:p>
            <a:pPr indent="0" lvl="0" marL="182245" marR="247650" rtl="0" algn="l">
              <a:lnSpc>
                <a:spcPct val="101400"/>
              </a:lnSpc>
              <a:spcBef>
                <a:spcPts val="1200"/>
              </a:spcBef>
              <a:spcAft>
                <a:spcPts val="0"/>
              </a:spcAft>
              <a:buNone/>
            </a:pPr>
            <a:r>
              <a:rPr lang="en-US" sz="1400">
                <a:solidFill>
                  <a:srgbClr val="404040"/>
                </a:solidFill>
                <a:latin typeface="Calibri"/>
                <a:ea typeface="Calibri"/>
                <a:cs typeface="Calibri"/>
                <a:sym typeface="Calibri"/>
              </a:rPr>
              <a:t>Chad loves the weekly trending chart, but Thad wants to see the  data by </a:t>
            </a:r>
            <a:r>
              <a:rPr i="1" lang="en-US" sz="1400">
                <a:solidFill>
                  <a:srgbClr val="404040"/>
                </a:solidFill>
                <a:latin typeface="Calibri"/>
                <a:ea typeface="Calibri"/>
                <a:cs typeface="Calibri"/>
                <a:sym typeface="Calibri"/>
              </a:rPr>
              <a:t>day </a:t>
            </a:r>
            <a:r>
              <a:rPr lang="en-US" sz="1400">
                <a:solidFill>
                  <a:srgbClr val="404040"/>
                </a:solidFill>
                <a:latin typeface="Calibri"/>
                <a:ea typeface="Calibri"/>
                <a:cs typeface="Calibri"/>
                <a:sym typeface="Calibri"/>
              </a:rPr>
              <a:t>and Vlad was hoping for an </a:t>
            </a:r>
            <a:r>
              <a:rPr i="1" lang="en-US" sz="1400">
                <a:solidFill>
                  <a:srgbClr val="404040"/>
                </a:solidFill>
                <a:latin typeface="Calibri"/>
                <a:ea typeface="Calibri"/>
                <a:cs typeface="Calibri"/>
                <a:sym typeface="Calibri"/>
              </a:rPr>
              <a:t>annual </a:t>
            </a:r>
            <a:r>
              <a:rPr lang="en-US" sz="1400">
                <a:solidFill>
                  <a:srgbClr val="404040"/>
                </a:solidFill>
                <a:latin typeface="Calibri"/>
                <a:ea typeface="Calibri"/>
                <a:cs typeface="Calibri"/>
                <a:sym typeface="Calibri"/>
              </a:rPr>
              <a:t>breakdown.</a:t>
            </a:r>
            <a:endParaRPr sz="1400">
              <a:solidFill>
                <a:schemeClr val="dk1"/>
              </a:solidFill>
              <a:latin typeface="Calibri"/>
              <a:ea typeface="Calibri"/>
              <a:cs typeface="Calibri"/>
              <a:sym typeface="Calibri"/>
            </a:endParaRPr>
          </a:p>
          <a:p>
            <a:pPr indent="0" lvl="0" marL="182245" marR="177800" rtl="0" algn="l">
              <a:lnSpc>
                <a:spcPct val="100000"/>
              </a:lnSpc>
              <a:spcBef>
                <a:spcPts val="1125"/>
              </a:spcBef>
              <a:spcAft>
                <a:spcPts val="0"/>
              </a:spcAft>
              <a:buNone/>
            </a:pPr>
            <a:r>
              <a:rPr lang="en-US" sz="1400">
                <a:solidFill>
                  <a:srgbClr val="404040"/>
                </a:solidFill>
                <a:latin typeface="Calibri"/>
                <a:ea typeface="Calibri"/>
                <a:cs typeface="Calibri"/>
                <a:sym typeface="Calibri"/>
              </a:rPr>
              <a:t>Instead of building multiple versions of the same line chart, could  you please make it interactive so that Chad, Thad and Vlad get</a:t>
            </a:r>
            <a:endParaRPr sz="1400">
              <a:solidFill>
                <a:schemeClr val="dk1"/>
              </a:solidFill>
              <a:latin typeface="Calibri"/>
              <a:ea typeface="Calibri"/>
              <a:cs typeface="Calibri"/>
              <a:sym typeface="Calibri"/>
            </a:endParaRPr>
          </a:p>
        </p:txBody>
      </p:sp>
      <p:grpSp>
        <p:nvGrpSpPr>
          <p:cNvPr id="5064" name="Google Shape;5064;p178"/>
          <p:cNvGrpSpPr/>
          <p:nvPr/>
        </p:nvGrpSpPr>
        <p:grpSpPr>
          <a:xfrm>
            <a:off x="11458577" y="168692"/>
            <a:ext cx="548640" cy="548640"/>
            <a:chOff x="11458577" y="168692"/>
            <a:chExt cx="548640" cy="548640"/>
          </a:xfrm>
        </p:grpSpPr>
        <p:sp>
          <p:nvSpPr>
            <p:cNvPr id="5065" name="Google Shape;5065;p178"/>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066" name="Google Shape;5066;p178"/>
            <p:cNvPicPr preferRelativeResize="0"/>
            <p:nvPr/>
          </p:nvPicPr>
          <p:blipFill rotWithShape="1">
            <a:blip r:embed="rId4">
              <a:alphaModFix/>
            </a:blip>
            <a:srcRect b="0" l="0" r="0" t="0"/>
            <a:stretch/>
          </p:blipFill>
          <p:spPr>
            <a:xfrm>
              <a:off x="11579351" y="289560"/>
              <a:ext cx="307848" cy="307847"/>
            </a:xfrm>
            <a:prstGeom prst="rect">
              <a:avLst/>
            </a:prstGeom>
            <a:noFill/>
            <a:ln>
              <a:noFill/>
            </a:ln>
          </p:spPr>
        </p:pic>
      </p:grpSp>
      <p:sp>
        <p:nvSpPr>
          <p:cNvPr id="5067" name="Google Shape;5067;p178"/>
          <p:cNvSpPr txBox="1"/>
          <p:nvPr/>
        </p:nvSpPr>
        <p:spPr>
          <a:xfrm>
            <a:off x="860852" y="4810631"/>
            <a:ext cx="1537335" cy="980440"/>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US" sz="1400">
                <a:solidFill>
                  <a:srgbClr val="404040"/>
                </a:solidFill>
                <a:latin typeface="Calibri"/>
                <a:ea typeface="Calibri"/>
                <a:cs typeface="Calibri"/>
                <a:sym typeface="Calibri"/>
              </a:rPr>
              <a:t>the views they want?</a:t>
            </a:r>
            <a:endParaRPr sz="1400">
              <a:solidFill>
                <a:schemeClr val="dk1"/>
              </a:solidFill>
              <a:latin typeface="Calibri"/>
              <a:ea typeface="Calibri"/>
              <a:cs typeface="Calibri"/>
              <a:sym typeface="Calibri"/>
            </a:endParaRPr>
          </a:p>
          <a:p>
            <a:pPr indent="0" lvl="0" marL="12700" marR="0" rtl="0" algn="l">
              <a:lnSpc>
                <a:spcPct val="100000"/>
              </a:lnSpc>
              <a:spcBef>
                <a:spcPts val="1225"/>
              </a:spcBef>
              <a:spcAft>
                <a:spcPts val="0"/>
              </a:spcAft>
              <a:buNone/>
            </a:pPr>
            <a:r>
              <a:rPr lang="en-US" sz="1400">
                <a:solidFill>
                  <a:srgbClr val="404040"/>
                </a:solidFill>
                <a:latin typeface="Calibri"/>
                <a:ea typeface="Calibri"/>
                <a:cs typeface="Calibri"/>
                <a:sym typeface="Calibri"/>
              </a:rPr>
              <a:t>Thanks!</a:t>
            </a:r>
            <a:endParaRPr sz="1400">
              <a:solidFill>
                <a:schemeClr val="dk1"/>
              </a:solidFill>
              <a:latin typeface="Calibri"/>
              <a:ea typeface="Calibri"/>
              <a:cs typeface="Calibri"/>
              <a:sym typeface="Calibri"/>
            </a:endParaRPr>
          </a:p>
          <a:p>
            <a:pPr indent="0" lvl="0" marL="12700" marR="0" rtl="0" algn="l">
              <a:lnSpc>
                <a:spcPct val="100000"/>
              </a:lnSpc>
              <a:spcBef>
                <a:spcPts val="1225"/>
              </a:spcBef>
              <a:spcAft>
                <a:spcPts val="0"/>
              </a:spcAft>
              <a:buNone/>
            </a:pPr>
            <a:r>
              <a:rPr lang="en-US" sz="1400">
                <a:solidFill>
                  <a:srgbClr val="404040"/>
                </a:solidFill>
                <a:latin typeface="Calibri"/>
                <a:ea typeface="Calibri"/>
                <a:cs typeface="Calibri"/>
                <a:sym typeface="Calibri"/>
              </a:rPr>
              <a:t>-Vic</a:t>
            </a:r>
            <a:endParaRPr sz="1400">
              <a:solidFill>
                <a:schemeClr val="dk1"/>
              </a:solidFill>
              <a:latin typeface="Calibri"/>
              <a:ea typeface="Calibri"/>
              <a:cs typeface="Calibri"/>
              <a:sym typeface="Calibri"/>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1" name="Shape 5071"/>
        <p:cNvGrpSpPr/>
        <p:nvPr/>
      </p:nvGrpSpPr>
      <p:grpSpPr>
        <a:xfrm>
          <a:off x="0" y="0"/>
          <a:ext cx="0" cy="0"/>
          <a:chOff x="0" y="0"/>
          <a:chExt cx="0" cy="0"/>
        </a:xfrm>
      </p:grpSpPr>
      <p:sp>
        <p:nvSpPr>
          <p:cNvPr id="5072" name="Google Shape;5072;p179"/>
          <p:cNvSpPr txBox="1"/>
          <p:nvPr>
            <p:ph type="title"/>
          </p:nvPr>
        </p:nvSpPr>
        <p:spPr>
          <a:xfrm>
            <a:off x="4034631" y="242315"/>
            <a:ext cx="412369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SOLUTION</a:t>
            </a:r>
            <a:r>
              <a:rPr lang="en-US"/>
              <a:t>: DRILL DOWN</a:t>
            </a:r>
            <a:endParaRPr/>
          </a:p>
        </p:txBody>
      </p:sp>
      <p:pic>
        <p:nvPicPr>
          <p:cNvPr id="5073" name="Google Shape;5073;p179"/>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5074" name="Google Shape;5074;p179"/>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000">
                <a:solidFill>
                  <a:srgbClr val="404040"/>
                </a:solidFill>
                <a:latin typeface="Calibri"/>
                <a:ea typeface="Calibri"/>
                <a:cs typeface="Calibri"/>
                <a:sym typeface="Calibri"/>
              </a:rPr>
              <a:t>Solution Preview</a:t>
            </a:r>
            <a:endParaRPr sz="2000">
              <a:solidFill>
                <a:schemeClr val="dk1"/>
              </a:solidFill>
              <a:latin typeface="Calibri"/>
              <a:ea typeface="Calibri"/>
              <a:cs typeface="Calibri"/>
              <a:sym typeface="Calibri"/>
            </a:endParaRPr>
          </a:p>
        </p:txBody>
      </p:sp>
      <p:sp>
        <p:nvSpPr>
          <p:cNvPr id="5075" name="Google Shape;5075;p179"/>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6" name="Google Shape;5076;p179"/>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077" name="Google Shape;5077;p179"/>
          <p:cNvGrpSpPr/>
          <p:nvPr/>
        </p:nvGrpSpPr>
        <p:grpSpPr>
          <a:xfrm>
            <a:off x="423672" y="1511807"/>
            <a:ext cx="5565648" cy="5148072"/>
            <a:chOff x="423672" y="1511807"/>
            <a:chExt cx="5565648" cy="5148072"/>
          </a:xfrm>
        </p:grpSpPr>
        <p:pic>
          <p:nvPicPr>
            <p:cNvPr id="5078" name="Google Shape;5078;p179"/>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5079" name="Google Shape;5079;p179"/>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080" name="Google Shape;5080;p179"/>
            <p:cNvPicPr preferRelativeResize="0"/>
            <p:nvPr/>
          </p:nvPicPr>
          <p:blipFill rotWithShape="1">
            <a:blip r:embed="rId5">
              <a:alphaModFix/>
            </a:blip>
            <a:srcRect b="0" l="0" r="0" t="0"/>
            <a:stretch/>
          </p:blipFill>
          <p:spPr>
            <a:xfrm>
              <a:off x="771997" y="1814826"/>
              <a:ext cx="962988" cy="1043237"/>
            </a:xfrm>
            <a:prstGeom prst="rect">
              <a:avLst/>
            </a:prstGeom>
            <a:noFill/>
            <a:ln>
              <a:noFill/>
            </a:ln>
          </p:spPr>
        </p:pic>
        <p:sp>
          <p:nvSpPr>
            <p:cNvPr id="5081" name="Google Shape;5081;p179"/>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2" name="Google Shape;5082;p179"/>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083" name="Google Shape;5083;p179"/>
            <p:cNvPicPr preferRelativeResize="0"/>
            <p:nvPr/>
          </p:nvPicPr>
          <p:blipFill rotWithShape="1">
            <a:blip r:embed="rId6">
              <a:alphaModFix/>
            </a:blip>
            <a:srcRect b="0" l="0" r="0" t="0"/>
            <a:stretch/>
          </p:blipFill>
          <p:spPr>
            <a:xfrm>
              <a:off x="3913631" y="6141719"/>
              <a:ext cx="1822704" cy="350520"/>
            </a:xfrm>
            <a:prstGeom prst="rect">
              <a:avLst/>
            </a:prstGeom>
            <a:noFill/>
            <a:ln>
              <a:noFill/>
            </a:ln>
          </p:spPr>
        </p:pic>
        <p:pic>
          <p:nvPicPr>
            <p:cNvPr id="5084" name="Google Shape;5084;p179"/>
            <p:cNvPicPr preferRelativeResize="0"/>
            <p:nvPr/>
          </p:nvPicPr>
          <p:blipFill rotWithShape="1">
            <a:blip r:embed="rId7">
              <a:alphaModFix/>
            </a:blip>
            <a:srcRect b="0" l="0" r="0" t="0"/>
            <a:stretch/>
          </p:blipFill>
          <p:spPr>
            <a:xfrm>
              <a:off x="1755647" y="1783080"/>
              <a:ext cx="658368" cy="530351"/>
            </a:xfrm>
            <a:prstGeom prst="rect">
              <a:avLst/>
            </a:prstGeom>
            <a:noFill/>
            <a:ln>
              <a:noFill/>
            </a:ln>
          </p:spPr>
        </p:pic>
      </p:grpSp>
      <p:sp>
        <p:nvSpPr>
          <p:cNvPr id="5085" name="Google Shape;5085;p179"/>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Victor Ignatius Zabel </a:t>
            </a:r>
            <a:r>
              <a:rPr i="1" lang="en-US" sz="1400">
                <a:solidFill>
                  <a:srgbClr val="404040"/>
                </a:solidFill>
                <a:latin typeface="Calibri"/>
                <a:ea typeface="Calibri"/>
                <a:cs typeface="Calibri"/>
                <a:sym typeface="Calibri"/>
              </a:rPr>
              <a:t>(BI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Dynamic time periods</a:t>
            </a:r>
            <a:endParaRPr sz="1400">
              <a:solidFill>
                <a:schemeClr val="dk1"/>
              </a:solidFill>
              <a:latin typeface="Calibri"/>
              <a:ea typeface="Calibri"/>
              <a:cs typeface="Calibri"/>
              <a:sym typeface="Calibri"/>
            </a:endParaRPr>
          </a:p>
        </p:txBody>
      </p:sp>
      <p:sp>
        <p:nvSpPr>
          <p:cNvPr id="5086" name="Google Shape;5086;p179"/>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83175">
            <a:spAutoFit/>
          </a:bodyPr>
          <a:lstStyle/>
          <a:p>
            <a:pPr indent="0" lvl="0" marL="182245" marR="238759" rtl="0" algn="l">
              <a:lnSpc>
                <a:spcPct val="101400"/>
              </a:lnSpc>
              <a:spcBef>
                <a:spcPts val="0"/>
              </a:spcBef>
              <a:spcAft>
                <a:spcPts val="0"/>
              </a:spcAft>
              <a:buNone/>
            </a:pPr>
            <a:r>
              <a:rPr lang="en-US" sz="1400">
                <a:solidFill>
                  <a:srgbClr val="404040"/>
                </a:solidFill>
                <a:latin typeface="Calibri"/>
                <a:ea typeface="Calibri"/>
                <a:cs typeface="Calibri"/>
                <a:sym typeface="Calibri"/>
              </a:rPr>
              <a:t>Hey again, just got some feedback from the managers about our  customer report.</a:t>
            </a:r>
            <a:endParaRPr sz="1400">
              <a:solidFill>
                <a:schemeClr val="dk1"/>
              </a:solidFill>
              <a:latin typeface="Calibri"/>
              <a:ea typeface="Calibri"/>
              <a:cs typeface="Calibri"/>
              <a:sym typeface="Calibri"/>
            </a:endParaRPr>
          </a:p>
          <a:p>
            <a:pPr indent="0" lvl="0" marL="182245" marR="247650" rtl="0" algn="l">
              <a:lnSpc>
                <a:spcPct val="101400"/>
              </a:lnSpc>
              <a:spcBef>
                <a:spcPts val="1200"/>
              </a:spcBef>
              <a:spcAft>
                <a:spcPts val="0"/>
              </a:spcAft>
              <a:buNone/>
            </a:pPr>
            <a:r>
              <a:rPr lang="en-US" sz="1400">
                <a:solidFill>
                  <a:srgbClr val="404040"/>
                </a:solidFill>
                <a:latin typeface="Calibri"/>
                <a:ea typeface="Calibri"/>
                <a:cs typeface="Calibri"/>
                <a:sym typeface="Calibri"/>
              </a:rPr>
              <a:t>Chad loves the weekly trending chart, but Thad wants to see the  data by </a:t>
            </a:r>
            <a:r>
              <a:rPr i="1" lang="en-US" sz="1400">
                <a:solidFill>
                  <a:srgbClr val="404040"/>
                </a:solidFill>
                <a:latin typeface="Calibri"/>
                <a:ea typeface="Calibri"/>
                <a:cs typeface="Calibri"/>
                <a:sym typeface="Calibri"/>
              </a:rPr>
              <a:t>day </a:t>
            </a:r>
            <a:r>
              <a:rPr lang="en-US" sz="1400">
                <a:solidFill>
                  <a:srgbClr val="404040"/>
                </a:solidFill>
                <a:latin typeface="Calibri"/>
                <a:ea typeface="Calibri"/>
                <a:cs typeface="Calibri"/>
                <a:sym typeface="Calibri"/>
              </a:rPr>
              <a:t>and Vlad was hoping for an </a:t>
            </a:r>
            <a:r>
              <a:rPr i="1" lang="en-US" sz="1400">
                <a:solidFill>
                  <a:srgbClr val="404040"/>
                </a:solidFill>
                <a:latin typeface="Calibri"/>
                <a:ea typeface="Calibri"/>
                <a:cs typeface="Calibri"/>
                <a:sym typeface="Calibri"/>
              </a:rPr>
              <a:t>annual </a:t>
            </a:r>
            <a:r>
              <a:rPr lang="en-US" sz="1400">
                <a:solidFill>
                  <a:srgbClr val="404040"/>
                </a:solidFill>
                <a:latin typeface="Calibri"/>
                <a:ea typeface="Calibri"/>
                <a:cs typeface="Calibri"/>
                <a:sym typeface="Calibri"/>
              </a:rPr>
              <a:t>breakdown.</a:t>
            </a:r>
            <a:endParaRPr sz="1400">
              <a:solidFill>
                <a:schemeClr val="dk1"/>
              </a:solidFill>
              <a:latin typeface="Calibri"/>
              <a:ea typeface="Calibri"/>
              <a:cs typeface="Calibri"/>
              <a:sym typeface="Calibri"/>
            </a:endParaRPr>
          </a:p>
          <a:p>
            <a:pPr indent="0" lvl="0" marL="182245" marR="177800" rtl="0" algn="l">
              <a:lnSpc>
                <a:spcPct val="100000"/>
              </a:lnSpc>
              <a:spcBef>
                <a:spcPts val="1125"/>
              </a:spcBef>
              <a:spcAft>
                <a:spcPts val="0"/>
              </a:spcAft>
              <a:buNone/>
            </a:pPr>
            <a:r>
              <a:rPr lang="en-US" sz="1400">
                <a:solidFill>
                  <a:srgbClr val="404040"/>
                </a:solidFill>
                <a:latin typeface="Calibri"/>
                <a:ea typeface="Calibri"/>
                <a:cs typeface="Calibri"/>
                <a:sym typeface="Calibri"/>
              </a:rPr>
              <a:t>Instead of building multiple versions of the same line chart, could  you please make it interactive so that Chad, Thad and Vlad get</a:t>
            </a:r>
            <a:endParaRPr sz="1400">
              <a:solidFill>
                <a:schemeClr val="dk1"/>
              </a:solidFill>
              <a:latin typeface="Calibri"/>
              <a:ea typeface="Calibri"/>
              <a:cs typeface="Calibri"/>
              <a:sym typeface="Calibri"/>
            </a:endParaRPr>
          </a:p>
        </p:txBody>
      </p:sp>
      <p:grpSp>
        <p:nvGrpSpPr>
          <p:cNvPr id="5087" name="Google Shape;5087;p179"/>
          <p:cNvGrpSpPr/>
          <p:nvPr/>
        </p:nvGrpSpPr>
        <p:grpSpPr>
          <a:xfrm>
            <a:off x="11458577" y="168692"/>
            <a:ext cx="548640" cy="548640"/>
            <a:chOff x="11458577" y="168692"/>
            <a:chExt cx="548640" cy="548640"/>
          </a:xfrm>
        </p:grpSpPr>
        <p:sp>
          <p:nvSpPr>
            <p:cNvPr id="5088" name="Google Shape;5088;p179"/>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089" name="Google Shape;5089;p179"/>
            <p:cNvPicPr preferRelativeResize="0"/>
            <p:nvPr/>
          </p:nvPicPr>
          <p:blipFill rotWithShape="1">
            <a:blip r:embed="rId8">
              <a:alphaModFix/>
            </a:blip>
            <a:srcRect b="0" l="0" r="0" t="0"/>
            <a:stretch/>
          </p:blipFill>
          <p:spPr>
            <a:xfrm>
              <a:off x="11579351" y="289560"/>
              <a:ext cx="307848" cy="307847"/>
            </a:xfrm>
            <a:prstGeom prst="rect">
              <a:avLst/>
            </a:prstGeom>
            <a:noFill/>
            <a:ln>
              <a:noFill/>
            </a:ln>
          </p:spPr>
        </p:pic>
      </p:grpSp>
      <p:grpSp>
        <p:nvGrpSpPr>
          <p:cNvPr id="5090" name="Google Shape;5090;p179"/>
          <p:cNvGrpSpPr/>
          <p:nvPr/>
        </p:nvGrpSpPr>
        <p:grpSpPr>
          <a:xfrm>
            <a:off x="6580631" y="2084832"/>
            <a:ext cx="4843272" cy="2429256"/>
            <a:chOff x="6580631" y="2084832"/>
            <a:chExt cx="4843272" cy="2429256"/>
          </a:xfrm>
        </p:grpSpPr>
        <p:pic>
          <p:nvPicPr>
            <p:cNvPr id="5091" name="Google Shape;5091;p179"/>
            <p:cNvPicPr preferRelativeResize="0"/>
            <p:nvPr/>
          </p:nvPicPr>
          <p:blipFill rotWithShape="1">
            <a:blip r:embed="rId9">
              <a:alphaModFix/>
            </a:blip>
            <a:srcRect b="0" l="0" r="0" t="0"/>
            <a:stretch/>
          </p:blipFill>
          <p:spPr>
            <a:xfrm>
              <a:off x="6580631" y="2084832"/>
              <a:ext cx="4843272" cy="2429256"/>
            </a:xfrm>
            <a:prstGeom prst="rect">
              <a:avLst/>
            </a:prstGeom>
            <a:noFill/>
            <a:ln>
              <a:noFill/>
            </a:ln>
          </p:spPr>
        </p:pic>
        <p:pic>
          <p:nvPicPr>
            <p:cNvPr id="5092" name="Google Shape;5092;p179"/>
            <p:cNvPicPr preferRelativeResize="0"/>
            <p:nvPr/>
          </p:nvPicPr>
          <p:blipFill rotWithShape="1">
            <a:blip r:embed="rId10">
              <a:alphaModFix/>
            </a:blip>
            <a:srcRect b="0" l="0" r="0" t="0"/>
            <a:stretch/>
          </p:blipFill>
          <p:spPr>
            <a:xfrm>
              <a:off x="6607167" y="2109119"/>
              <a:ext cx="4737922" cy="2326492"/>
            </a:xfrm>
            <a:prstGeom prst="rect">
              <a:avLst/>
            </a:prstGeom>
            <a:noFill/>
            <a:ln>
              <a:noFill/>
            </a:ln>
          </p:spPr>
        </p:pic>
      </p:grpSp>
      <p:sp>
        <p:nvSpPr>
          <p:cNvPr id="5093" name="Google Shape;5093;p179"/>
          <p:cNvSpPr txBox="1"/>
          <p:nvPr/>
        </p:nvSpPr>
        <p:spPr>
          <a:xfrm>
            <a:off x="860852" y="4810631"/>
            <a:ext cx="1537335" cy="980440"/>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US" sz="1400">
                <a:solidFill>
                  <a:srgbClr val="404040"/>
                </a:solidFill>
                <a:latin typeface="Calibri"/>
                <a:ea typeface="Calibri"/>
                <a:cs typeface="Calibri"/>
                <a:sym typeface="Calibri"/>
              </a:rPr>
              <a:t>the views they want?</a:t>
            </a:r>
            <a:endParaRPr sz="1400">
              <a:solidFill>
                <a:schemeClr val="dk1"/>
              </a:solidFill>
              <a:latin typeface="Calibri"/>
              <a:ea typeface="Calibri"/>
              <a:cs typeface="Calibri"/>
              <a:sym typeface="Calibri"/>
            </a:endParaRPr>
          </a:p>
          <a:p>
            <a:pPr indent="0" lvl="0" marL="12700" marR="0" rtl="0" algn="l">
              <a:lnSpc>
                <a:spcPct val="100000"/>
              </a:lnSpc>
              <a:spcBef>
                <a:spcPts val="1225"/>
              </a:spcBef>
              <a:spcAft>
                <a:spcPts val="0"/>
              </a:spcAft>
              <a:buNone/>
            </a:pPr>
            <a:r>
              <a:rPr lang="en-US" sz="1400">
                <a:solidFill>
                  <a:srgbClr val="404040"/>
                </a:solidFill>
                <a:latin typeface="Calibri"/>
                <a:ea typeface="Calibri"/>
                <a:cs typeface="Calibri"/>
                <a:sym typeface="Calibri"/>
              </a:rPr>
              <a:t>Thanks!</a:t>
            </a:r>
            <a:endParaRPr sz="1400">
              <a:solidFill>
                <a:schemeClr val="dk1"/>
              </a:solidFill>
              <a:latin typeface="Calibri"/>
              <a:ea typeface="Calibri"/>
              <a:cs typeface="Calibri"/>
              <a:sym typeface="Calibri"/>
            </a:endParaRPr>
          </a:p>
          <a:p>
            <a:pPr indent="0" lvl="0" marL="12700" marR="0" rtl="0" algn="l">
              <a:lnSpc>
                <a:spcPct val="100000"/>
              </a:lnSpc>
              <a:spcBef>
                <a:spcPts val="1225"/>
              </a:spcBef>
              <a:spcAft>
                <a:spcPts val="0"/>
              </a:spcAft>
              <a:buNone/>
            </a:pPr>
            <a:r>
              <a:rPr lang="en-US" sz="1400">
                <a:solidFill>
                  <a:srgbClr val="404040"/>
                </a:solidFill>
                <a:latin typeface="Calibri"/>
                <a:ea typeface="Calibri"/>
                <a:cs typeface="Calibri"/>
                <a:sym typeface="Calibri"/>
              </a:rPr>
              <a:t>-Vic</a:t>
            </a:r>
            <a:endParaRPr sz="14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4" name="Shape 494"/>
        <p:cNvGrpSpPr/>
        <p:nvPr/>
      </p:nvGrpSpPr>
      <p:grpSpPr>
        <a:xfrm>
          <a:off x="0" y="0"/>
          <a:ext cx="0" cy="0"/>
          <a:chOff x="0" y="0"/>
          <a:chExt cx="0" cy="0"/>
        </a:xfrm>
      </p:grpSpPr>
      <p:sp>
        <p:nvSpPr>
          <p:cNvPr id="495" name="Google Shape;495;p18"/>
          <p:cNvSpPr txBox="1"/>
          <p:nvPr>
            <p:ph type="title"/>
          </p:nvPr>
        </p:nvSpPr>
        <p:spPr>
          <a:xfrm>
            <a:off x="4453858" y="242315"/>
            <a:ext cx="328422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MONTHLY UPDATES</a:t>
            </a:r>
            <a:endParaRPr sz="3200"/>
          </a:p>
        </p:txBody>
      </p:sp>
      <p:pic>
        <p:nvPicPr>
          <p:cNvPr id="496" name="Google Shape;496;p18"/>
          <p:cNvPicPr preferRelativeResize="0"/>
          <p:nvPr/>
        </p:nvPicPr>
        <p:blipFill rotWithShape="1">
          <a:blip r:embed="rId3">
            <a:alphaModFix/>
          </a:blip>
          <a:srcRect b="0" l="0" r="0" t="0"/>
          <a:stretch/>
        </p:blipFill>
        <p:spPr>
          <a:xfrm>
            <a:off x="0" y="806332"/>
            <a:ext cx="12192000" cy="45720"/>
          </a:xfrm>
          <a:prstGeom prst="rect">
            <a:avLst/>
          </a:prstGeom>
          <a:noFill/>
          <a:ln>
            <a:noFill/>
          </a:ln>
        </p:spPr>
      </p:pic>
      <p:pic>
        <p:nvPicPr>
          <p:cNvPr id="497" name="Google Shape;497;p18"/>
          <p:cNvPicPr preferRelativeResize="0"/>
          <p:nvPr/>
        </p:nvPicPr>
        <p:blipFill rotWithShape="1">
          <a:blip r:embed="rId4">
            <a:alphaModFix/>
          </a:blip>
          <a:srcRect b="0" l="0" r="0" t="0"/>
          <a:stretch/>
        </p:blipFill>
        <p:spPr>
          <a:xfrm>
            <a:off x="1740455" y="2717387"/>
            <a:ext cx="577753" cy="710746"/>
          </a:xfrm>
          <a:prstGeom prst="rect">
            <a:avLst/>
          </a:prstGeom>
          <a:noFill/>
          <a:ln>
            <a:noFill/>
          </a:ln>
        </p:spPr>
      </p:pic>
      <p:pic>
        <p:nvPicPr>
          <p:cNvPr id="498" name="Google Shape;498;p18"/>
          <p:cNvPicPr preferRelativeResize="0"/>
          <p:nvPr/>
        </p:nvPicPr>
        <p:blipFill rotWithShape="1">
          <a:blip r:embed="rId5">
            <a:alphaModFix/>
          </a:blip>
          <a:srcRect b="0" l="0" r="0" t="0"/>
          <a:stretch/>
        </p:blipFill>
        <p:spPr>
          <a:xfrm>
            <a:off x="1659403" y="4974272"/>
            <a:ext cx="738206" cy="738206"/>
          </a:xfrm>
          <a:prstGeom prst="rect">
            <a:avLst/>
          </a:prstGeom>
          <a:noFill/>
          <a:ln>
            <a:noFill/>
          </a:ln>
        </p:spPr>
      </p:pic>
      <p:grpSp>
        <p:nvGrpSpPr>
          <p:cNvPr id="499" name="Google Shape;499;p18"/>
          <p:cNvGrpSpPr/>
          <p:nvPr/>
        </p:nvGrpSpPr>
        <p:grpSpPr>
          <a:xfrm>
            <a:off x="1629282" y="3875977"/>
            <a:ext cx="746080" cy="660501"/>
            <a:chOff x="1629282" y="3875977"/>
            <a:chExt cx="746080" cy="660501"/>
          </a:xfrm>
        </p:grpSpPr>
        <p:pic>
          <p:nvPicPr>
            <p:cNvPr id="500" name="Google Shape;500;p18"/>
            <p:cNvPicPr preferRelativeResize="0"/>
            <p:nvPr/>
          </p:nvPicPr>
          <p:blipFill rotWithShape="1">
            <a:blip r:embed="rId6">
              <a:alphaModFix/>
            </a:blip>
            <a:srcRect b="0" l="0" r="0" t="0"/>
            <a:stretch/>
          </p:blipFill>
          <p:spPr>
            <a:xfrm>
              <a:off x="1629282" y="3875977"/>
              <a:ext cx="746080" cy="660501"/>
            </a:xfrm>
            <a:prstGeom prst="rect">
              <a:avLst/>
            </a:prstGeom>
            <a:noFill/>
            <a:ln>
              <a:noFill/>
            </a:ln>
          </p:spPr>
        </p:pic>
        <p:pic>
          <p:nvPicPr>
            <p:cNvPr id="501" name="Google Shape;501;p18"/>
            <p:cNvPicPr preferRelativeResize="0"/>
            <p:nvPr/>
          </p:nvPicPr>
          <p:blipFill rotWithShape="1">
            <a:blip r:embed="rId7">
              <a:alphaModFix/>
            </a:blip>
            <a:srcRect b="0" l="0" r="0" t="0"/>
            <a:stretch/>
          </p:blipFill>
          <p:spPr>
            <a:xfrm>
              <a:off x="1915369" y="4039212"/>
              <a:ext cx="170545" cy="209803"/>
            </a:xfrm>
            <a:prstGeom prst="rect">
              <a:avLst/>
            </a:prstGeom>
            <a:noFill/>
            <a:ln>
              <a:noFill/>
            </a:ln>
          </p:spPr>
        </p:pic>
      </p:grpSp>
      <p:sp>
        <p:nvSpPr>
          <p:cNvPr id="502" name="Google Shape;502;p18"/>
          <p:cNvSpPr txBox="1"/>
          <p:nvPr/>
        </p:nvSpPr>
        <p:spPr>
          <a:xfrm>
            <a:off x="682894" y="1510284"/>
            <a:ext cx="9906635" cy="406844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2000">
                <a:solidFill>
                  <a:schemeClr val="dk1"/>
                </a:solidFill>
                <a:latin typeface="Calibri"/>
                <a:ea typeface="Calibri"/>
                <a:cs typeface="Calibri"/>
                <a:sym typeface="Calibri"/>
              </a:rPr>
              <a:t>Power BI is updated monthly</a:t>
            </a:r>
            <a:r>
              <a:rPr lang="en-US" sz="2000">
                <a:solidFill>
                  <a:schemeClr val="dk1"/>
                </a:solidFill>
                <a:latin typeface="Calibri"/>
                <a:ea typeface="Calibri"/>
                <a:cs typeface="Calibri"/>
                <a:sym typeface="Calibri"/>
              </a:rPr>
              <a:t>, so you may notice ongoing changes to settings, options, tools, etc.  Reference the links below to stay up-to-date on product updates and new feature releases:</a:t>
            </a:r>
            <a:endParaRPr sz="2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400">
              <a:solidFill>
                <a:schemeClr val="dk1"/>
              </a:solidFill>
              <a:latin typeface="Calibri"/>
              <a:ea typeface="Calibri"/>
              <a:cs typeface="Calibri"/>
              <a:sym typeface="Calibri"/>
            </a:endParaRPr>
          </a:p>
          <a:p>
            <a:pPr indent="0" lvl="0" marL="1947545" marR="0" rtl="0" algn="l">
              <a:lnSpc>
                <a:spcPct val="119500"/>
              </a:lnSpc>
              <a:spcBef>
                <a:spcPts val="1845"/>
              </a:spcBef>
              <a:spcAft>
                <a:spcPts val="0"/>
              </a:spcAft>
              <a:buNone/>
            </a:pPr>
            <a:r>
              <a:rPr b="1" lang="en-US" sz="2000">
                <a:solidFill>
                  <a:schemeClr val="dk1"/>
                </a:solidFill>
                <a:latin typeface="Calibri"/>
                <a:ea typeface="Calibri"/>
                <a:cs typeface="Calibri"/>
                <a:sym typeface="Calibri"/>
              </a:rPr>
              <a:t>Power BI Desktop</a:t>
            </a:r>
            <a:endParaRPr sz="2000">
              <a:solidFill>
                <a:schemeClr val="dk1"/>
              </a:solidFill>
              <a:latin typeface="Calibri"/>
              <a:ea typeface="Calibri"/>
              <a:cs typeface="Calibri"/>
              <a:sym typeface="Calibri"/>
            </a:endParaRPr>
          </a:p>
          <a:p>
            <a:pPr indent="0" lvl="0" marL="1947545" marR="0" rtl="0" algn="l">
              <a:lnSpc>
                <a:spcPct val="119444"/>
              </a:lnSpc>
              <a:spcBef>
                <a:spcPts val="0"/>
              </a:spcBef>
              <a:spcAft>
                <a:spcPts val="0"/>
              </a:spcAft>
              <a:buNone/>
            </a:pPr>
            <a:r>
              <a:rPr lang="en-US" sz="1800">
                <a:solidFill>
                  <a:schemeClr val="dk1"/>
                </a:solidFill>
                <a:latin typeface="Calibri"/>
                <a:ea typeface="Calibri"/>
                <a:cs typeface="Calibri"/>
                <a:sym typeface="Calibri"/>
              </a:rPr>
              <a:t>https://docs.microsoft.com/en-us/power-bi/fundamentals/desktop-latest-update</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1947545" marR="0" rtl="0" algn="l">
              <a:lnSpc>
                <a:spcPct val="119500"/>
              </a:lnSpc>
              <a:spcBef>
                <a:spcPts val="1675"/>
              </a:spcBef>
              <a:spcAft>
                <a:spcPts val="0"/>
              </a:spcAft>
              <a:buNone/>
            </a:pPr>
            <a:r>
              <a:rPr b="1" lang="en-US" sz="2000">
                <a:solidFill>
                  <a:schemeClr val="dk1"/>
                </a:solidFill>
                <a:latin typeface="Calibri"/>
                <a:ea typeface="Calibri"/>
                <a:cs typeface="Calibri"/>
                <a:sym typeface="Calibri"/>
              </a:rPr>
              <a:t>Power BI Service</a:t>
            </a:r>
            <a:endParaRPr sz="2000">
              <a:solidFill>
                <a:schemeClr val="dk1"/>
              </a:solidFill>
              <a:latin typeface="Calibri"/>
              <a:ea typeface="Calibri"/>
              <a:cs typeface="Calibri"/>
              <a:sym typeface="Calibri"/>
            </a:endParaRPr>
          </a:p>
          <a:p>
            <a:pPr indent="0" lvl="0" marL="1947545" marR="0" rtl="0" algn="l">
              <a:lnSpc>
                <a:spcPct val="119444"/>
              </a:lnSpc>
              <a:spcBef>
                <a:spcPts val="0"/>
              </a:spcBef>
              <a:spcAft>
                <a:spcPts val="0"/>
              </a:spcAft>
              <a:buNone/>
            </a:pPr>
            <a:r>
              <a:rPr lang="en-US" sz="1800">
                <a:solidFill>
                  <a:schemeClr val="dk1"/>
                </a:solidFill>
                <a:latin typeface="Calibri"/>
                <a:ea typeface="Calibri"/>
                <a:cs typeface="Calibri"/>
                <a:sym typeface="Calibri"/>
              </a:rPr>
              <a:t>https://docs.microsoft.com/en-us/power-bi/fundamentals/service-whats-new</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solidFill>
                <a:schemeClr val="dk1"/>
              </a:solidFill>
              <a:latin typeface="Calibri"/>
              <a:ea typeface="Calibri"/>
              <a:cs typeface="Calibri"/>
              <a:sym typeface="Calibri"/>
            </a:endParaRPr>
          </a:p>
          <a:p>
            <a:pPr indent="0" lvl="0" marL="1947545" marR="0" rtl="0" algn="l">
              <a:lnSpc>
                <a:spcPct val="100000"/>
              </a:lnSpc>
              <a:spcBef>
                <a:spcPts val="1555"/>
              </a:spcBef>
              <a:spcAft>
                <a:spcPts val="0"/>
              </a:spcAft>
              <a:buNone/>
            </a:pPr>
            <a:r>
              <a:rPr b="1" lang="en-US" sz="2000">
                <a:solidFill>
                  <a:schemeClr val="dk1"/>
                </a:solidFill>
                <a:latin typeface="Calibri"/>
                <a:ea typeface="Calibri"/>
                <a:cs typeface="Calibri"/>
                <a:sym typeface="Calibri"/>
              </a:rPr>
              <a:t>Power Platform</a:t>
            </a:r>
            <a:endParaRPr sz="2000">
              <a:solidFill>
                <a:schemeClr val="dk1"/>
              </a:solidFill>
              <a:latin typeface="Calibri"/>
              <a:ea typeface="Calibri"/>
              <a:cs typeface="Calibri"/>
              <a:sym typeface="Calibri"/>
            </a:endParaRPr>
          </a:p>
          <a:p>
            <a:pPr indent="0" lvl="0" marL="1947545" marR="0" rtl="0" algn="l">
              <a:lnSpc>
                <a:spcPct val="100000"/>
              </a:lnSpc>
              <a:spcBef>
                <a:spcPts val="5"/>
              </a:spcBef>
              <a:spcAft>
                <a:spcPts val="0"/>
              </a:spcAft>
              <a:buNone/>
            </a:pPr>
            <a:r>
              <a:rPr lang="en-US" sz="1800">
                <a:solidFill>
                  <a:srgbClr val="262626"/>
                </a:solidFill>
                <a:latin typeface="Calibri"/>
                <a:ea typeface="Calibri"/>
                <a:cs typeface="Calibri"/>
                <a:sym typeface="Calibri"/>
              </a:rPr>
              <a:t>https://learn.microsoft.com/en-us/dynamics365/release-plans/</a:t>
            </a:r>
            <a:endParaRPr sz="1800">
              <a:solidFill>
                <a:schemeClr val="dk1"/>
              </a:solidFill>
              <a:latin typeface="Calibri"/>
              <a:ea typeface="Calibri"/>
              <a:cs typeface="Calibri"/>
              <a:sym typeface="Calibri"/>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7" name="Shape 5097"/>
        <p:cNvGrpSpPr/>
        <p:nvPr/>
      </p:nvGrpSpPr>
      <p:grpSpPr>
        <a:xfrm>
          <a:off x="0" y="0"/>
          <a:ext cx="0" cy="0"/>
          <a:chOff x="0" y="0"/>
          <a:chExt cx="0" cy="0"/>
        </a:xfrm>
      </p:grpSpPr>
      <p:grpSp>
        <p:nvGrpSpPr>
          <p:cNvPr id="5098" name="Google Shape;5098;p180"/>
          <p:cNvGrpSpPr/>
          <p:nvPr/>
        </p:nvGrpSpPr>
        <p:grpSpPr>
          <a:xfrm>
            <a:off x="4334255" y="3038855"/>
            <a:ext cx="7245096" cy="3361944"/>
            <a:chOff x="4334255" y="3038855"/>
            <a:chExt cx="7245096" cy="3361944"/>
          </a:xfrm>
        </p:grpSpPr>
        <p:pic>
          <p:nvPicPr>
            <p:cNvPr id="5099" name="Google Shape;5099;p180"/>
            <p:cNvPicPr preferRelativeResize="0"/>
            <p:nvPr/>
          </p:nvPicPr>
          <p:blipFill rotWithShape="1">
            <a:blip r:embed="rId3">
              <a:alphaModFix/>
            </a:blip>
            <a:srcRect b="0" l="0" r="0" t="0"/>
            <a:stretch/>
          </p:blipFill>
          <p:spPr>
            <a:xfrm>
              <a:off x="4334255" y="3044951"/>
              <a:ext cx="5818632" cy="3355848"/>
            </a:xfrm>
            <a:prstGeom prst="rect">
              <a:avLst/>
            </a:prstGeom>
            <a:noFill/>
            <a:ln>
              <a:noFill/>
            </a:ln>
          </p:spPr>
        </p:pic>
        <p:pic>
          <p:nvPicPr>
            <p:cNvPr id="5100" name="Google Shape;5100;p180"/>
            <p:cNvPicPr preferRelativeResize="0"/>
            <p:nvPr/>
          </p:nvPicPr>
          <p:blipFill rotWithShape="1">
            <a:blip r:embed="rId4">
              <a:alphaModFix/>
            </a:blip>
            <a:srcRect b="0" l="0" r="0" t="0"/>
            <a:stretch/>
          </p:blipFill>
          <p:spPr>
            <a:xfrm>
              <a:off x="4359734" y="3069349"/>
              <a:ext cx="5715158" cy="3252775"/>
            </a:xfrm>
            <a:prstGeom prst="rect">
              <a:avLst/>
            </a:prstGeom>
            <a:noFill/>
            <a:ln>
              <a:noFill/>
            </a:ln>
          </p:spPr>
        </p:pic>
        <p:pic>
          <p:nvPicPr>
            <p:cNvPr id="5101" name="Google Shape;5101;p180"/>
            <p:cNvPicPr preferRelativeResize="0"/>
            <p:nvPr/>
          </p:nvPicPr>
          <p:blipFill rotWithShape="1">
            <a:blip r:embed="rId5">
              <a:alphaModFix/>
            </a:blip>
            <a:srcRect b="0" l="0" r="0" t="0"/>
            <a:stretch/>
          </p:blipFill>
          <p:spPr>
            <a:xfrm>
              <a:off x="10000488" y="3038855"/>
              <a:ext cx="1578863" cy="3358896"/>
            </a:xfrm>
            <a:prstGeom prst="rect">
              <a:avLst/>
            </a:prstGeom>
            <a:noFill/>
            <a:ln>
              <a:noFill/>
            </a:ln>
          </p:spPr>
        </p:pic>
        <p:pic>
          <p:nvPicPr>
            <p:cNvPr id="5102" name="Google Shape;5102;p180"/>
            <p:cNvPicPr preferRelativeResize="0"/>
            <p:nvPr/>
          </p:nvPicPr>
          <p:blipFill rotWithShape="1">
            <a:blip r:embed="rId6">
              <a:alphaModFix/>
            </a:blip>
            <a:srcRect b="0" l="0" r="0" t="0"/>
            <a:stretch/>
          </p:blipFill>
          <p:spPr>
            <a:xfrm>
              <a:off x="10027268" y="3064370"/>
              <a:ext cx="1472321" cy="3254950"/>
            </a:xfrm>
            <a:prstGeom prst="rect">
              <a:avLst/>
            </a:prstGeom>
            <a:noFill/>
            <a:ln>
              <a:noFill/>
            </a:ln>
          </p:spPr>
        </p:pic>
        <p:pic>
          <p:nvPicPr>
            <p:cNvPr id="5103" name="Google Shape;5103;p180"/>
            <p:cNvPicPr preferRelativeResize="0"/>
            <p:nvPr/>
          </p:nvPicPr>
          <p:blipFill rotWithShape="1">
            <a:blip r:embed="rId7">
              <a:alphaModFix/>
            </a:blip>
            <a:srcRect b="0" l="0" r="0" t="0"/>
            <a:stretch/>
          </p:blipFill>
          <p:spPr>
            <a:xfrm>
              <a:off x="10113264" y="4724400"/>
              <a:ext cx="1356359" cy="323088"/>
            </a:xfrm>
            <a:prstGeom prst="rect">
              <a:avLst/>
            </a:prstGeom>
            <a:noFill/>
            <a:ln>
              <a:noFill/>
            </a:ln>
          </p:spPr>
        </p:pic>
        <p:sp>
          <p:nvSpPr>
            <p:cNvPr id="5104" name="Google Shape;5104;p180"/>
            <p:cNvSpPr/>
            <p:nvPr/>
          </p:nvSpPr>
          <p:spPr>
            <a:xfrm>
              <a:off x="10151965" y="4762303"/>
              <a:ext cx="1224915" cy="193040"/>
            </a:xfrm>
            <a:custGeom>
              <a:rect b="b" l="l" r="r" t="t"/>
              <a:pathLst>
                <a:path extrusionOk="0" h="193039" w="1224915">
                  <a:moveTo>
                    <a:pt x="1224621" y="0"/>
                  </a:moveTo>
                  <a:lnTo>
                    <a:pt x="0" y="0"/>
                  </a:lnTo>
                  <a:lnTo>
                    <a:pt x="0" y="192850"/>
                  </a:lnTo>
                  <a:lnTo>
                    <a:pt x="1224621" y="192850"/>
                  </a:lnTo>
                  <a:lnTo>
                    <a:pt x="1224621"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105" name="Google Shape;5105;p180"/>
            <p:cNvPicPr preferRelativeResize="0"/>
            <p:nvPr/>
          </p:nvPicPr>
          <p:blipFill rotWithShape="1">
            <a:blip r:embed="rId8">
              <a:alphaModFix/>
            </a:blip>
            <a:srcRect b="0" l="0" r="0" t="0"/>
            <a:stretch/>
          </p:blipFill>
          <p:spPr>
            <a:xfrm>
              <a:off x="10113264" y="5608319"/>
              <a:ext cx="1353312" cy="737616"/>
            </a:xfrm>
            <a:prstGeom prst="rect">
              <a:avLst/>
            </a:prstGeom>
            <a:noFill/>
            <a:ln>
              <a:noFill/>
            </a:ln>
          </p:spPr>
        </p:pic>
        <p:sp>
          <p:nvSpPr>
            <p:cNvPr id="5106" name="Google Shape;5106;p180"/>
            <p:cNvSpPr/>
            <p:nvPr/>
          </p:nvSpPr>
          <p:spPr>
            <a:xfrm>
              <a:off x="10151116" y="5646044"/>
              <a:ext cx="1224915" cy="609600"/>
            </a:xfrm>
            <a:custGeom>
              <a:rect b="b" l="l" r="r" t="t"/>
              <a:pathLst>
                <a:path extrusionOk="0" h="609600" w="1224915">
                  <a:moveTo>
                    <a:pt x="1224621" y="0"/>
                  </a:moveTo>
                  <a:lnTo>
                    <a:pt x="0" y="0"/>
                  </a:lnTo>
                  <a:lnTo>
                    <a:pt x="0" y="609423"/>
                  </a:lnTo>
                  <a:lnTo>
                    <a:pt x="1224621" y="609423"/>
                  </a:lnTo>
                  <a:lnTo>
                    <a:pt x="1224621"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07" name="Google Shape;5107;p180"/>
          <p:cNvSpPr txBox="1"/>
          <p:nvPr>
            <p:ph type="title"/>
          </p:nvPr>
        </p:nvSpPr>
        <p:spPr>
          <a:xfrm>
            <a:off x="4061333" y="242315"/>
            <a:ext cx="4069079"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DRILL THROUGH FILTERS</a:t>
            </a:r>
            <a:endParaRPr/>
          </a:p>
        </p:txBody>
      </p:sp>
      <p:pic>
        <p:nvPicPr>
          <p:cNvPr id="5108" name="Google Shape;5108;p180"/>
          <p:cNvPicPr preferRelativeResize="0"/>
          <p:nvPr/>
        </p:nvPicPr>
        <p:blipFill rotWithShape="1">
          <a:blip r:embed="rId9">
            <a:alphaModFix/>
          </a:blip>
          <a:srcRect b="0" l="0" r="0" t="0"/>
          <a:stretch/>
        </p:blipFill>
        <p:spPr>
          <a:xfrm>
            <a:off x="0" y="806332"/>
            <a:ext cx="12192000" cy="45720"/>
          </a:xfrm>
          <a:prstGeom prst="rect">
            <a:avLst/>
          </a:prstGeom>
          <a:noFill/>
          <a:ln>
            <a:noFill/>
          </a:ln>
        </p:spPr>
      </p:pic>
      <p:grpSp>
        <p:nvGrpSpPr>
          <p:cNvPr id="5109" name="Google Shape;5109;p180"/>
          <p:cNvGrpSpPr/>
          <p:nvPr/>
        </p:nvGrpSpPr>
        <p:grpSpPr>
          <a:xfrm>
            <a:off x="11458577" y="168692"/>
            <a:ext cx="548640" cy="548640"/>
            <a:chOff x="11458577" y="168692"/>
            <a:chExt cx="548640" cy="548640"/>
          </a:xfrm>
        </p:grpSpPr>
        <p:sp>
          <p:nvSpPr>
            <p:cNvPr id="5110" name="Google Shape;5110;p180"/>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111" name="Google Shape;5111;p180"/>
            <p:cNvPicPr preferRelativeResize="0"/>
            <p:nvPr/>
          </p:nvPicPr>
          <p:blipFill rotWithShape="1">
            <a:blip r:embed="rId10">
              <a:alphaModFix/>
            </a:blip>
            <a:srcRect b="0" l="0" r="0" t="0"/>
            <a:stretch/>
          </p:blipFill>
          <p:spPr>
            <a:xfrm>
              <a:off x="11579351" y="289560"/>
              <a:ext cx="307848" cy="307847"/>
            </a:xfrm>
            <a:prstGeom prst="rect">
              <a:avLst/>
            </a:prstGeom>
            <a:noFill/>
            <a:ln>
              <a:noFill/>
            </a:ln>
          </p:spPr>
        </p:pic>
      </p:grpSp>
      <p:sp>
        <p:nvSpPr>
          <p:cNvPr id="5112" name="Google Shape;5112;p180"/>
          <p:cNvSpPr txBox="1"/>
          <p:nvPr/>
        </p:nvSpPr>
        <p:spPr>
          <a:xfrm>
            <a:off x="663832" y="1284732"/>
            <a:ext cx="10649585" cy="128333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262626"/>
                </a:solidFill>
                <a:latin typeface="Calibri"/>
                <a:ea typeface="Calibri"/>
                <a:cs typeface="Calibri"/>
                <a:sym typeface="Calibri"/>
              </a:rPr>
              <a:t>Drill through filters </a:t>
            </a:r>
            <a:r>
              <a:rPr lang="en-US" sz="2000">
                <a:solidFill>
                  <a:srgbClr val="262626"/>
                </a:solidFill>
                <a:latin typeface="Calibri"/>
                <a:ea typeface="Calibri"/>
                <a:cs typeface="Calibri"/>
                <a:sym typeface="Calibri"/>
              </a:rPr>
              <a:t>allow users to navigate to a specific report page, pre-filtered on the item selected</a:t>
            </a:r>
            <a:endParaRPr sz="2000">
              <a:solidFill>
                <a:schemeClr val="dk1"/>
              </a:solidFill>
              <a:latin typeface="Calibri"/>
              <a:ea typeface="Calibri"/>
              <a:cs typeface="Calibri"/>
              <a:sym typeface="Calibri"/>
            </a:endParaRPr>
          </a:p>
          <a:p>
            <a:pPr indent="-285750" lvl="0" marL="755650" marR="0" rtl="0" algn="l">
              <a:lnSpc>
                <a:spcPct val="100000"/>
              </a:lnSpc>
              <a:spcBef>
                <a:spcPts val="1190"/>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Here we’ve created a </a:t>
            </a:r>
            <a:r>
              <a:rPr b="1" lang="en-US" sz="1600">
                <a:solidFill>
                  <a:srgbClr val="262626"/>
                </a:solidFill>
                <a:latin typeface="Calibri"/>
                <a:ea typeface="Calibri"/>
                <a:cs typeface="Calibri"/>
                <a:sym typeface="Calibri"/>
              </a:rPr>
              <a:t>Product Detail </a:t>
            </a:r>
            <a:r>
              <a:rPr lang="en-US" sz="1600">
                <a:solidFill>
                  <a:srgbClr val="262626"/>
                </a:solidFill>
                <a:latin typeface="Calibri"/>
                <a:ea typeface="Calibri"/>
                <a:cs typeface="Calibri"/>
                <a:sym typeface="Calibri"/>
              </a:rPr>
              <a:t>page, set the type to </a:t>
            </a:r>
            <a:r>
              <a:rPr b="1" lang="en-US" sz="1600">
                <a:solidFill>
                  <a:srgbClr val="262626"/>
                </a:solidFill>
                <a:latin typeface="Calibri"/>
                <a:ea typeface="Calibri"/>
                <a:cs typeface="Calibri"/>
                <a:sym typeface="Calibri"/>
              </a:rPr>
              <a:t>Drillthrough</a:t>
            </a:r>
            <a:r>
              <a:rPr lang="en-US" sz="1600">
                <a:solidFill>
                  <a:srgbClr val="262626"/>
                </a:solidFill>
                <a:latin typeface="Calibri"/>
                <a:ea typeface="Calibri"/>
                <a:cs typeface="Calibri"/>
                <a:sym typeface="Calibri"/>
              </a:rPr>
              <a:t>, and configured drill through from </a:t>
            </a:r>
            <a:r>
              <a:rPr b="1" lang="en-US" sz="1600">
                <a:solidFill>
                  <a:srgbClr val="262626"/>
                </a:solidFill>
                <a:latin typeface="Calibri"/>
                <a:ea typeface="Calibri"/>
                <a:cs typeface="Calibri"/>
                <a:sym typeface="Calibri"/>
              </a:rPr>
              <a:t>Product Name</a:t>
            </a:r>
            <a:endParaRPr sz="1600">
              <a:solidFill>
                <a:schemeClr val="dk1"/>
              </a:solidFill>
              <a:latin typeface="Calibri"/>
              <a:ea typeface="Calibri"/>
              <a:cs typeface="Calibri"/>
              <a:sym typeface="Calibri"/>
            </a:endParaRPr>
          </a:p>
          <a:p>
            <a:pPr indent="-285750" lvl="0" marL="755015" marR="5080" rtl="0" algn="l">
              <a:lnSpc>
                <a:spcPct val="118750"/>
              </a:lnSpc>
              <a:spcBef>
                <a:spcPts val="655"/>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This means that users can right-click any instance of product name (i.e. in a matrix visual) and use the Drill through option  to navigate straight to the Product Detail report filtered on that product (in this case “Mountain Tire Tube”)</a:t>
            </a:r>
            <a:endParaRPr sz="1600">
              <a:solidFill>
                <a:schemeClr val="dk1"/>
              </a:solidFill>
              <a:latin typeface="Calibri"/>
              <a:ea typeface="Calibri"/>
              <a:cs typeface="Calibri"/>
              <a:sym typeface="Calibri"/>
            </a:endParaRPr>
          </a:p>
        </p:txBody>
      </p:sp>
      <p:grpSp>
        <p:nvGrpSpPr>
          <p:cNvPr id="5113" name="Google Shape;5113;p180"/>
          <p:cNvGrpSpPr/>
          <p:nvPr/>
        </p:nvGrpSpPr>
        <p:grpSpPr>
          <a:xfrm>
            <a:off x="573023" y="3044951"/>
            <a:ext cx="3663773" cy="2584703"/>
            <a:chOff x="573023" y="3044951"/>
            <a:chExt cx="3663773" cy="2584703"/>
          </a:xfrm>
        </p:grpSpPr>
        <p:pic>
          <p:nvPicPr>
            <p:cNvPr id="5114" name="Google Shape;5114;p180"/>
            <p:cNvPicPr preferRelativeResize="0"/>
            <p:nvPr/>
          </p:nvPicPr>
          <p:blipFill rotWithShape="1">
            <a:blip r:embed="rId11">
              <a:alphaModFix/>
            </a:blip>
            <a:srcRect b="0" l="0" r="0" t="0"/>
            <a:stretch/>
          </p:blipFill>
          <p:spPr>
            <a:xfrm>
              <a:off x="573023" y="3044951"/>
              <a:ext cx="3532632" cy="1795272"/>
            </a:xfrm>
            <a:prstGeom prst="rect">
              <a:avLst/>
            </a:prstGeom>
            <a:noFill/>
            <a:ln>
              <a:noFill/>
            </a:ln>
          </p:spPr>
        </p:pic>
        <p:pic>
          <p:nvPicPr>
            <p:cNvPr id="5115" name="Google Shape;5115;p180"/>
            <p:cNvPicPr preferRelativeResize="0"/>
            <p:nvPr/>
          </p:nvPicPr>
          <p:blipFill rotWithShape="1">
            <a:blip r:embed="rId12">
              <a:alphaModFix/>
            </a:blip>
            <a:srcRect b="0" l="0" r="0" t="0"/>
            <a:stretch/>
          </p:blipFill>
          <p:spPr>
            <a:xfrm>
              <a:off x="598994" y="3069349"/>
              <a:ext cx="3427594" cy="1692953"/>
            </a:xfrm>
            <a:prstGeom prst="rect">
              <a:avLst/>
            </a:prstGeom>
            <a:noFill/>
            <a:ln>
              <a:noFill/>
            </a:ln>
          </p:spPr>
        </p:pic>
        <p:pic>
          <p:nvPicPr>
            <p:cNvPr id="5116" name="Google Shape;5116;p180"/>
            <p:cNvPicPr preferRelativeResize="0"/>
            <p:nvPr/>
          </p:nvPicPr>
          <p:blipFill rotWithShape="1">
            <a:blip r:embed="rId13">
              <a:alphaModFix/>
            </a:blip>
            <a:srcRect b="0" l="0" r="0" t="0"/>
            <a:stretch/>
          </p:blipFill>
          <p:spPr>
            <a:xfrm>
              <a:off x="3057144" y="4544567"/>
              <a:ext cx="1048511" cy="316992"/>
            </a:xfrm>
            <a:prstGeom prst="rect">
              <a:avLst/>
            </a:prstGeom>
            <a:noFill/>
            <a:ln>
              <a:noFill/>
            </a:ln>
          </p:spPr>
        </p:pic>
        <p:pic>
          <p:nvPicPr>
            <p:cNvPr id="5117" name="Google Shape;5117;p180"/>
            <p:cNvPicPr preferRelativeResize="0"/>
            <p:nvPr/>
          </p:nvPicPr>
          <p:blipFill rotWithShape="1">
            <a:blip r:embed="rId14">
              <a:alphaModFix/>
            </a:blip>
            <a:srcRect b="0" l="0" r="0" t="0"/>
            <a:stretch/>
          </p:blipFill>
          <p:spPr>
            <a:xfrm>
              <a:off x="3081215" y="4568912"/>
              <a:ext cx="945374" cy="213205"/>
            </a:xfrm>
            <a:prstGeom prst="rect">
              <a:avLst/>
            </a:prstGeom>
            <a:noFill/>
            <a:ln>
              <a:noFill/>
            </a:ln>
          </p:spPr>
        </p:pic>
        <p:pic>
          <p:nvPicPr>
            <p:cNvPr id="5118" name="Google Shape;5118;p180"/>
            <p:cNvPicPr preferRelativeResize="0"/>
            <p:nvPr/>
          </p:nvPicPr>
          <p:blipFill rotWithShape="1">
            <a:blip r:embed="rId15">
              <a:alphaModFix/>
            </a:blip>
            <a:srcRect b="0" l="0" r="0" t="0"/>
            <a:stretch/>
          </p:blipFill>
          <p:spPr>
            <a:xfrm>
              <a:off x="633983" y="3535679"/>
              <a:ext cx="1426464" cy="277367"/>
            </a:xfrm>
            <a:prstGeom prst="rect">
              <a:avLst/>
            </a:prstGeom>
            <a:noFill/>
            <a:ln>
              <a:noFill/>
            </a:ln>
          </p:spPr>
        </p:pic>
        <p:sp>
          <p:nvSpPr>
            <p:cNvPr id="5119" name="Google Shape;5119;p180"/>
            <p:cNvSpPr/>
            <p:nvPr/>
          </p:nvSpPr>
          <p:spPr>
            <a:xfrm>
              <a:off x="673017" y="3574985"/>
              <a:ext cx="1296035" cy="145415"/>
            </a:xfrm>
            <a:custGeom>
              <a:rect b="b" l="l" r="r" t="t"/>
              <a:pathLst>
                <a:path extrusionOk="0" h="145414" w="1296035">
                  <a:moveTo>
                    <a:pt x="1295565" y="0"/>
                  </a:moveTo>
                  <a:lnTo>
                    <a:pt x="0" y="0"/>
                  </a:lnTo>
                  <a:lnTo>
                    <a:pt x="0" y="145416"/>
                  </a:lnTo>
                  <a:lnTo>
                    <a:pt x="1295565" y="145416"/>
                  </a:lnTo>
                  <a:lnTo>
                    <a:pt x="1295565"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120" name="Google Shape;5120;p180"/>
            <p:cNvPicPr preferRelativeResize="0"/>
            <p:nvPr/>
          </p:nvPicPr>
          <p:blipFill rotWithShape="1">
            <a:blip r:embed="rId16">
              <a:alphaModFix/>
            </a:blip>
            <a:srcRect b="0" l="0" r="0" t="0"/>
            <a:stretch/>
          </p:blipFill>
          <p:spPr>
            <a:xfrm>
              <a:off x="1612391" y="3538727"/>
              <a:ext cx="1548384" cy="2090927"/>
            </a:xfrm>
            <a:prstGeom prst="rect">
              <a:avLst/>
            </a:prstGeom>
            <a:noFill/>
            <a:ln>
              <a:noFill/>
            </a:ln>
          </p:spPr>
        </p:pic>
        <p:pic>
          <p:nvPicPr>
            <p:cNvPr id="5121" name="Google Shape;5121;p180"/>
            <p:cNvPicPr preferRelativeResize="0"/>
            <p:nvPr/>
          </p:nvPicPr>
          <p:blipFill rotWithShape="1">
            <a:blip r:embed="rId17">
              <a:alphaModFix/>
            </a:blip>
            <a:srcRect b="0" l="0" r="0" t="0"/>
            <a:stretch/>
          </p:blipFill>
          <p:spPr>
            <a:xfrm>
              <a:off x="1638015" y="3564980"/>
              <a:ext cx="1443200" cy="1985775"/>
            </a:xfrm>
            <a:prstGeom prst="rect">
              <a:avLst/>
            </a:prstGeom>
            <a:noFill/>
            <a:ln>
              <a:noFill/>
            </a:ln>
          </p:spPr>
        </p:pic>
        <p:pic>
          <p:nvPicPr>
            <p:cNvPr id="5122" name="Google Shape;5122;p180"/>
            <p:cNvPicPr preferRelativeResize="0"/>
            <p:nvPr/>
          </p:nvPicPr>
          <p:blipFill rotWithShape="1">
            <a:blip r:embed="rId18">
              <a:alphaModFix/>
            </a:blip>
            <a:srcRect b="0" l="0" r="0" t="0"/>
            <a:stretch/>
          </p:blipFill>
          <p:spPr>
            <a:xfrm>
              <a:off x="1600199" y="4523231"/>
              <a:ext cx="2517648" cy="341375"/>
            </a:xfrm>
            <a:prstGeom prst="rect">
              <a:avLst/>
            </a:prstGeom>
            <a:noFill/>
            <a:ln>
              <a:noFill/>
            </a:ln>
          </p:spPr>
        </p:pic>
        <p:sp>
          <p:nvSpPr>
            <p:cNvPr id="5123" name="Google Shape;5123;p180"/>
            <p:cNvSpPr/>
            <p:nvPr/>
          </p:nvSpPr>
          <p:spPr>
            <a:xfrm>
              <a:off x="1638013" y="4562603"/>
              <a:ext cx="2388870" cy="209550"/>
            </a:xfrm>
            <a:custGeom>
              <a:rect b="b" l="l" r="r" t="t"/>
              <a:pathLst>
                <a:path extrusionOk="0" h="209550" w="2388870">
                  <a:moveTo>
                    <a:pt x="2388576" y="0"/>
                  </a:moveTo>
                  <a:lnTo>
                    <a:pt x="0" y="0"/>
                  </a:lnTo>
                  <a:lnTo>
                    <a:pt x="0" y="209467"/>
                  </a:lnTo>
                  <a:lnTo>
                    <a:pt x="2388576" y="209467"/>
                  </a:lnTo>
                  <a:lnTo>
                    <a:pt x="2388576"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4" name="Google Shape;5124;p180"/>
            <p:cNvSpPr/>
            <p:nvPr/>
          </p:nvSpPr>
          <p:spPr>
            <a:xfrm>
              <a:off x="1143076" y="3717835"/>
              <a:ext cx="3093720" cy="1597660"/>
            </a:xfrm>
            <a:custGeom>
              <a:rect b="b" l="l" r="r" t="t"/>
              <a:pathLst>
                <a:path extrusionOk="0" h="1597660" w="3093720">
                  <a:moveTo>
                    <a:pt x="219532" y="737870"/>
                  </a:moveTo>
                  <a:lnTo>
                    <a:pt x="219379" y="737552"/>
                  </a:lnTo>
                  <a:lnTo>
                    <a:pt x="219532" y="737870"/>
                  </a:lnTo>
                  <a:close/>
                </a:path>
                <a:path extrusionOk="0" h="1597660" w="3093720">
                  <a:moveTo>
                    <a:pt x="457923" y="904417"/>
                  </a:moveTo>
                  <a:lnTo>
                    <a:pt x="386270" y="858329"/>
                  </a:lnTo>
                  <a:lnTo>
                    <a:pt x="383565" y="883221"/>
                  </a:lnTo>
                  <a:lnTo>
                    <a:pt x="379945" y="882726"/>
                  </a:lnTo>
                  <a:lnTo>
                    <a:pt x="378510" y="882535"/>
                  </a:lnTo>
                  <a:lnTo>
                    <a:pt x="378129" y="882434"/>
                  </a:lnTo>
                  <a:lnTo>
                    <a:pt x="364147" y="878789"/>
                  </a:lnTo>
                  <a:lnTo>
                    <a:pt x="363562" y="878636"/>
                  </a:lnTo>
                  <a:lnTo>
                    <a:pt x="363207" y="878509"/>
                  </a:lnTo>
                  <a:lnTo>
                    <a:pt x="349097" y="873683"/>
                  </a:lnTo>
                  <a:lnTo>
                    <a:pt x="348475" y="873467"/>
                  </a:lnTo>
                  <a:lnTo>
                    <a:pt x="348081" y="873290"/>
                  </a:lnTo>
                  <a:lnTo>
                    <a:pt x="334225" y="867206"/>
                  </a:lnTo>
                  <a:lnTo>
                    <a:pt x="333590" y="866940"/>
                  </a:lnTo>
                  <a:lnTo>
                    <a:pt x="333171" y="866698"/>
                  </a:lnTo>
                  <a:lnTo>
                    <a:pt x="319481" y="859155"/>
                  </a:lnTo>
                  <a:lnTo>
                    <a:pt x="318871" y="858824"/>
                  </a:lnTo>
                  <a:lnTo>
                    <a:pt x="318452" y="858532"/>
                  </a:lnTo>
                  <a:lnTo>
                    <a:pt x="304850" y="849287"/>
                  </a:lnTo>
                  <a:lnTo>
                    <a:pt x="304304" y="848906"/>
                  </a:lnTo>
                  <a:lnTo>
                    <a:pt x="303898" y="848575"/>
                  </a:lnTo>
                  <a:lnTo>
                    <a:pt x="290334" y="837349"/>
                  </a:lnTo>
                  <a:lnTo>
                    <a:pt x="289839" y="836942"/>
                  </a:lnTo>
                  <a:lnTo>
                    <a:pt x="289471" y="836574"/>
                  </a:lnTo>
                  <a:lnTo>
                    <a:pt x="275907" y="823099"/>
                  </a:lnTo>
                  <a:lnTo>
                    <a:pt x="275488" y="822680"/>
                  </a:lnTo>
                  <a:lnTo>
                    <a:pt x="275170" y="822299"/>
                  </a:lnTo>
                  <a:lnTo>
                    <a:pt x="261607" y="806297"/>
                  </a:lnTo>
                  <a:lnTo>
                    <a:pt x="261251" y="805878"/>
                  </a:lnTo>
                  <a:lnTo>
                    <a:pt x="260985" y="805497"/>
                  </a:lnTo>
                  <a:lnTo>
                    <a:pt x="233464" y="764070"/>
                  </a:lnTo>
                  <a:lnTo>
                    <a:pt x="219532" y="737870"/>
                  </a:lnTo>
                  <a:lnTo>
                    <a:pt x="219671" y="738187"/>
                  </a:lnTo>
                  <a:lnTo>
                    <a:pt x="219367" y="737552"/>
                  </a:lnTo>
                  <a:lnTo>
                    <a:pt x="206159" y="708863"/>
                  </a:lnTo>
                  <a:lnTo>
                    <a:pt x="206032" y="708583"/>
                  </a:lnTo>
                  <a:lnTo>
                    <a:pt x="206133" y="708863"/>
                  </a:lnTo>
                  <a:lnTo>
                    <a:pt x="205943" y="708406"/>
                  </a:lnTo>
                  <a:lnTo>
                    <a:pt x="192760" y="676046"/>
                  </a:lnTo>
                  <a:lnTo>
                    <a:pt x="192684" y="675830"/>
                  </a:lnTo>
                  <a:lnTo>
                    <a:pt x="179768" y="640600"/>
                  </a:lnTo>
                  <a:lnTo>
                    <a:pt x="179705" y="640410"/>
                  </a:lnTo>
                  <a:lnTo>
                    <a:pt x="179654" y="640245"/>
                  </a:lnTo>
                  <a:lnTo>
                    <a:pt x="166827" y="601827"/>
                  </a:lnTo>
                  <a:lnTo>
                    <a:pt x="154292" y="561047"/>
                  </a:lnTo>
                  <a:lnTo>
                    <a:pt x="154228" y="560806"/>
                  </a:lnTo>
                  <a:lnTo>
                    <a:pt x="141871" y="517588"/>
                  </a:lnTo>
                  <a:lnTo>
                    <a:pt x="141820" y="517385"/>
                  </a:lnTo>
                  <a:lnTo>
                    <a:pt x="129590" y="471817"/>
                  </a:lnTo>
                  <a:lnTo>
                    <a:pt x="117563" y="424434"/>
                  </a:lnTo>
                  <a:lnTo>
                    <a:pt x="117538" y="424294"/>
                  </a:lnTo>
                  <a:lnTo>
                    <a:pt x="105651" y="375158"/>
                  </a:lnTo>
                  <a:lnTo>
                    <a:pt x="93840" y="324281"/>
                  </a:lnTo>
                  <a:lnTo>
                    <a:pt x="82194" y="272300"/>
                  </a:lnTo>
                  <a:lnTo>
                    <a:pt x="70624" y="219163"/>
                  </a:lnTo>
                  <a:lnTo>
                    <a:pt x="47675" y="110464"/>
                  </a:lnTo>
                  <a:lnTo>
                    <a:pt x="24879" y="0"/>
                  </a:lnTo>
                  <a:lnTo>
                    <a:pt x="0" y="5143"/>
                  </a:lnTo>
                  <a:lnTo>
                    <a:pt x="22809" y="115620"/>
                  </a:lnTo>
                  <a:lnTo>
                    <a:pt x="45783" y="224447"/>
                  </a:lnTo>
                  <a:lnTo>
                    <a:pt x="57391" y="277736"/>
                  </a:lnTo>
                  <a:lnTo>
                    <a:pt x="69088" y="329971"/>
                  </a:lnTo>
                  <a:lnTo>
                    <a:pt x="80924" y="380949"/>
                  </a:lnTo>
                  <a:lnTo>
                    <a:pt x="92900" y="430466"/>
                  </a:lnTo>
                  <a:lnTo>
                    <a:pt x="105041" y="478307"/>
                  </a:lnTo>
                  <a:lnTo>
                    <a:pt x="117373" y="524268"/>
                  </a:lnTo>
                  <a:lnTo>
                    <a:pt x="129908" y="568147"/>
                  </a:lnTo>
                  <a:lnTo>
                    <a:pt x="142684" y="609727"/>
                  </a:lnTo>
                  <a:lnTo>
                    <a:pt x="155727" y="648817"/>
                  </a:lnTo>
                  <a:lnTo>
                    <a:pt x="169062" y="685203"/>
                  </a:lnTo>
                  <a:lnTo>
                    <a:pt x="196761" y="749147"/>
                  </a:lnTo>
                  <a:lnTo>
                    <a:pt x="226021" y="800404"/>
                  </a:lnTo>
                  <a:lnTo>
                    <a:pt x="256819" y="839939"/>
                  </a:lnTo>
                  <a:lnTo>
                    <a:pt x="289026" y="869238"/>
                  </a:lnTo>
                  <a:lnTo>
                    <a:pt x="322338" y="889736"/>
                  </a:lnTo>
                  <a:lnTo>
                    <a:pt x="373583" y="907491"/>
                  </a:lnTo>
                  <a:lnTo>
                    <a:pt x="380834" y="908481"/>
                  </a:lnTo>
                  <a:lnTo>
                    <a:pt x="378053" y="934085"/>
                  </a:lnTo>
                  <a:lnTo>
                    <a:pt x="442468" y="910158"/>
                  </a:lnTo>
                  <a:lnTo>
                    <a:pt x="457923" y="904417"/>
                  </a:lnTo>
                  <a:close/>
                </a:path>
                <a:path extrusionOk="0" h="1597660" w="3093720">
                  <a:moveTo>
                    <a:pt x="2724035" y="1426959"/>
                  </a:moveTo>
                  <a:lnTo>
                    <a:pt x="2723832" y="1426743"/>
                  </a:lnTo>
                  <a:lnTo>
                    <a:pt x="2724035" y="1426959"/>
                  </a:lnTo>
                  <a:close/>
                </a:path>
                <a:path extrusionOk="0" h="1597660" w="3093720">
                  <a:moveTo>
                    <a:pt x="2897505" y="1530032"/>
                  </a:moveTo>
                  <a:lnTo>
                    <a:pt x="2897251" y="1529969"/>
                  </a:lnTo>
                  <a:lnTo>
                    <a:pt x="2897505" y="1530032"/>
                  </a:lnTo>
                  <a:close/>
                </a:path>
                <a:path extrusionOk="0" h="1597660" w="3093720">
                  <a:moveTo>
                    <a:pt x="3070923" y="1572272"/>
                  </a:moveTo>
                  <a:lnTo>
                    <a:pt x="3029635" y="1572272"/>
                  </a:lnTo>
                  <a:lnTo>
                    <a:pt x="3017012" y="1572272"/>
                  </a:lnTo>
                  <a:lnTo>
                    <a:pt x="3016085" y="1597190"/>
                  </a:lnTo>
                  <a:lnTo>
                    <a:pt x="3070923" y="1572272"/>
                  </a:lnTo>
                  <a:close/>
                </a:path>
                <a:path extrusionOk="0" h="1597660" w="3093720">
                  <a:moveTo>
                    <a:pt x="3093643" y="1561960"/>
                  </a:moveTo>
                  <a:lnTo>
                    <a:pt x="3018917" y="1521040"/>
                  </a:lnTo>
                  <a:lnTo>
                    <a:pt x="3017977" y="1546339"/>
                  </a:lnTo>
                  <a:lnTo>
                    <a:pt x="3005455" y="1545793"/>
                  </a:lnTo>
                  <a:lnTo>
                    <a:pt x="3004782" y="1545767"/>
                  </a:lnTo>
                  <a:lnTo>
                    <a:pt x="3005099" y="1545793"/>
                  </a:lnTo>
                  <a:lnTo>
                    <a:pt x="3004464" y="1545755"/>
                  </a:lnTo>
                  <a:lnTo>
                    <a:pt x="3004782" y="1545767"/>
                  </a:lnTo>
                  <a:lnTo>
                    <a:pt x="3004642" y="1545755"/>
                  </a:lnTo>
                  <a:lnTo>
                    <a:pt x="2961906" y="1541741"/>
                  </a:lnTo>
                  <a:lnTo>
                    <a:pt x="2961182" y="1541678"/>
                  </a:lnTo>
                  <a:lnTo>
                    <a:pt x="2960941" y="1541627"/>
                  </a:lnTo>
                  <a:lnTo>
                    <a:pt x="2918891" y="1534858"/>
                  </a:lnTo>
                  <a:lnTo>
                    <a:pt x="2918320" y="1534769"/>
                  </a:lnTo>
                  <a:lnTo>
                    <a:pt x="2918041" y="1534706"/>
                  </a:lnTo>
                  <a:lnTo>
                    <a:pt x="2897886" y="1530121"/>
                  </a:lnTo>
                  <a:lnTo>
                    <a:pt x="2897505" y="1530032"/>
                  </a:lnTo>
                  <a:lnTo>
                    <a:pt x="2897809" y="1530121"/>
                  </a:lnTo>
                  <a:lnTo>
                    <a:pt x="2897200" y="1529969"/>
                  </a:lnTo>
                  <a:lnTo>
                    <a:pt x="2877274" y="1524355"/>
                  </a:lnTo>
                  <a:lnTo>
                    <a:pt x="2876867" y="1524241"/>
                  </a:lnTo>
                  <a:lnTo>
                    <a:pt x="2877197" y="1524355"/>
                  </a:lnTo>
                  <a:lnTo>
                    <a:pt x="2876524" y="1524139"/>
                  </a:lnTo>
                  <a:lnTo>
                    <a:pt x="2876867" y="1524241"/>
                  </a:lnTo>
                  <a:lnTo>
                    <a:pt x="2876588" y="1524139"/>
                  </a:lnTo>
                  <a:lnTo>
                    <a:pt x="2856966" y="1517446"/>
                  </a:lnTo>
                  <a:lnTo>
                    <a:pt x="2856547" y="1517307"/>
                  </a:lnTo>
                  <a:lnTo>
                    <a:pt x="2856903" y="1517446"/>
                  </a:lnTo>
                  <a:lnTo>
                    <a:pt x="2856192" y="1517180"/>
                  </a:lnTo>
                  <a:lnTo>
                    <a:pt x="2856547" y="1517307"/>
                  </a:lnTo>
                  <a:lnTo>
                    <a:pt x="2856242" y="1517180"/>
                  </a:lnTo>
                  <a:lnTo>
                    <a:pt x="2837002" y="1509293"/>
                  </a:lnTo>
                  <a:lnTo>
                    <a:pt x="2836570" y="1509115"/>
                  </a:lnTo>
                  <a:lnTo>
                    <a:pt x="2836253" y="1508950"/>
                  </a:lnTo>
                  <a:lnTo>
                    <a:pt x="2817355" y="1499755"/>
                  </a:lnTo>
                  <a:lnTo>
                    <a:pt x="2816936" y="1499552"/>
                  </a:lnTo>
                  <a:lnTo>
                    <a:pt x="2816593" y="1499362"/>
                  </a:lnTo>
                  <a:lnTo>
                    <a:pt x="2798076" y="1488732"/>
                  </a:lnTo>
                  <a:lnTo>
                    <a:pt x="2797645" y="1488490"/>
                  </a:lnTo>
                  <a:lnTo>
                    <a:pt x="2797314" y="1488262"/>
                  </a:lnTo>
                  <a:lnTo>
                    <a:pt x="2779128" y="1476095"/>
                  </a:lnTo>
                  <a:lnTo>
                    <a:pt x="2778722" y="1475816"/>
                  </a:lnTo>
                  <a:lnTo>
                    <a:pt x="2778404" y="1475562"/>
                  </a:lnTo>
                  <a:lnTo>
                    <a:pt x="2760548" y="1461681"/>
                  </a:lnTo>
                  <a:lnTo>
                    <a:pt x="2760180" y="1461401"/>
                  </a:lnTo>
                  <a:lnTo>
                    <a:pt x="2759875" y="1461122"/>
                  </a:lnTo>
                  <a:lnTo>
                    <a:pt x="2742273" y="1445387"/>
                  </a:lnTo>
                  <a:lnTo>
                    <a:pt x="2741968" y="1445107"/>
                  </a:lnTo>
                  <a:lnTo>
                    <a:pt x="2742234" y="1445387"/>
                  </a:lnTo>
                  <a:lnTo>
                    <a:pt x="2741676" y="1444840"/>
                  </a:lnTo>
                  <a:lnTo>
                    <a:pt x="2741968" y="1445107"/>
                  </a:lnTo>
                  <a:lnTo>
                    <a:pt x="2741701" y="1444840"/>
                  </a:lnTo>
                  <a:lnTo>
                    <a:pt x="2724302" y="1427238"/>
                  </a:lnTo>
                  <a:lnTo>
                    <a:pt x="2724035" y="1426959"/>
                  </a:lnTo>
                  <a:lnTo>
                    <a:pt x="2724277" y="1427238"/>
                  </a:lnTo>
                  <a:lnTo>
                    <a:pt x="2723819" y="1426743"/>
                  </a:lnTo>
                  <a:lnTo>
                    <a:pt x="2706636" y="1407363"/>
                  </a:lnTo>
                  <a:lnTo>
                    <a:pt x="2706420" y="1407147"/>
                  </a:lnTo>
                  <a:lnTo>
                    <a:pt x="2706255" y="1406918"/>
                  </a:lnTo>
                  <a:lnTo>
                    <a:pt x="2689237" y="1385887"/>
                  </a:lnTo>
                  <a:lnTo>
                    <a:pt x="2689072" y="1385671"/>
                  </a:lnTo>
                  <a:lnTo>
                    <a:pt x="2688933" y="1385481"/>
                  </a:lnTo>
                  <a:lnTo>
                    <a:pt x="2672130" y="1362925"/>
                  </a:lnTo>
                  <a:lnTo>
                    <a:pt x="2671978" y="1362710"/>
                  </a:lnTo>
                  <a:lnTo>
                    <a:pt x="2671876" y="1362570"/>
                  </a:lnTo>
                  <a:lnTo>
                    <a:pt x="2655265" y="1338592"/>
                  </a:lnTo>
                  <a:lnTo>
                    <a:pt x="2655151" y="1338440"/>
                  </a:lnTo>
                  <a:lnTo>
                    <a:pt x="2655062" y="1338287"/>
                  </a:lnTo>
                  <a:lnTo>
                    <a:pt x="2638641" y="1313027"/>
                  </a:lnTo>
                  <a:lnTo>
                    <a:pt x="2638552" y="1312887"/>
                  </a:lnTo>
                  <a:lnTo>
                    <a:pt x="2638475" y="1312760"/>
                  </a:lnTo>
                  <a:lnTo>
                    <a:pt x="2622283" y="1286446"/>
                  </a:lnTo>
                  <a:lnTo>
                    <a:pt x="2622194" y="1286294"/>
                  </a:lnTo>
                  <a:lnTo>
                    <a:pt x="2622092" y="1286116"/>
                  </a:lnTo>
                  <a:lnTo>
                    <a:pt x="2589987" y="1230198"/>
                  </a:lnTo>
                  <a:lnTo>
                    <a:pt x="2589898" y="1230045"/>
                  </a:lnTo>
                  <a:lnTo>
                    <a:pt x="2589809" y="1229868"/>
                  </a:lnTo>
                  <a:lnTo>
                    <a:pt x="2558262" y="1170952"/>
                  </a:lnTo>
                  <a:lnTo>
                    <a:pt x="2558148" y="1170736"/>
                  </a:lnTo>
                  <a:lnTo>
                    <a:pt x="2526855" y="1109573"/>
                  </a:lnTo>
                  <a:lnTo>
                    <a:pt x="2495727" y="1047330"/>
                  </a:lnTo>
                  <a:lnTo>
                    <a:pt x="2504224" y="1121092"/>
                  </a:lnTo>
                  <a:lnTo>
                    <a:pt x="2535707" y="1182624"/>
                  </a:lnTo>
                  <a:lnTo>
                    <a:pt x="2567673" y="1242352"/>
                  </a:lnTo>
                  <a:lnTo>
                    <a:pt x="2600350" y="1299260"/>
                  </a:lnTo>
                  <a:lnTo>
                    <a:pt x="2634069" y="1352600"/>
                  </a:lnTo>
                  <a:lnTo>
                    <a:pt x="2669019" y="1401254"/>
                  </a:lnTo>
                  <a:lnTo>
                    <a:pt x="2705506" y="1444358"/>
                  </a:lnTo>
                  <a:lnTo>
                    <a:pt x="2743885" y="1480908"/>
                  </a:lnTo>
                  <a:lnTo>
                    <a:pt x="2784246" y="1510080"/>
                  </a:lnTo>
                  <a:lnTo>
                    <a:pt x="2826169" y="1532305"/>
                  </a:lnTo>
                  <a:lnTo>
                    <a:pt x="2869323" y="1548498"/>
                  </a:lnTo>
                  <a:lnTo>
                    <a:pt x="2913481" y="1559712"/>
                  </a:lnTo>
                  <a:lnTo>
                    <a:pt x="2957982" y="1566887"/>
                  </a:lnTo>
                  <a:lnTo>
                    <a:pt x="3003042" y="1571117"/>
                  </a:lnTo>
                  <a:lnTo>
                    <a:pt x="3017024" y="1571726"/>
                  </a:lnTo>
                  <a:lnTo>
                    <a:pt x="3029648" y="1571726"/>
                  </a:lnTo>
                  <a:lnTo>
                    <a:pt x="3072142" y="1571726"/>
                  </a:lnTo>
                  <a:lnTo>
                    <a:pt x="3093643" y="156196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8" name="Shape 5128"/>
        <p:cNvGrpSpPr/>
        <p:nvPr/>
      </p:nvGrpSpPr>
      <p:grpSpPr>
        <a:xfrm>
          <a:off x="0" y="0"/>
          <a:ext cx="0" cy="0"/>
          <a:chOff x="0" y="0"/>
          <a:chExt cx="0" cy="0"/>
        </a:xfrm>
      </p:grpSpPr>
      <p:sp>
        <p:nvSpPr>
          <p:cNvPr id="5129" name="Google Shape;5129;p181"/>
          <p:cNvSpPr txBox="1"/>
          <p:nvPr/>
        </p:nvSpPr>
        <p:spPr>
          <a:xfrm>
            <a:off x="657973" y="1069593"/>
            <a:ext cx="10454640" cy="846455"/>
          </a:xfrm>
          <a:prstGeom prst="rect">
            <a:avLst/>
          </a:prstGeom>
          <a:noFill/>
          <a:ln>
            <a:noFill/>
          </a:ln>
        </p:spPr>
        <p:txBody>
          <a:bodyPr anchorCtr="0" anchor="t" bIns="0" lIns="0" spcFirstLastPara="1" rIns="0" wrap="square" tIns="163825">
            <a:spAutoFit/>
          </a:bodyPr>
          <a:lstStyle/>
          <a:p>
            <a:pPr indent="0" lvl="0" marL="12700" marR="0" rtl="0" algn="l">
              <a:lnSpc>
                <a:spcPct val="100000"/>
              </a:lnSpc>
              <a:spcBef>
                <a:spcPts val="0"/>
              </a:spcBef>
              <a:spcAft>
                <a:spcPts val="0"/>
              </a:spcAft>
              <a:buNone/>
            </a:pPr>
            <a:r>
              <a:rPr lang="en-US" sz="2000">
                <a:solidFill>
                  <a:srgbClr val="262626"/>
                </a:solidFill>
                <a:latin typeface="Calibri"/>
                <a:ea typeface="Calibri"/>
                <a:cs typeface="Calibri"/>
                <a:sym typeface="Calibri"/>
              </a:rPr>
              <a:t>Edit </a:t>
            </a:r>
            <a:r>
              <a:rPr b="1" lang="en-US" sz="2000">
                <a:solidFill>
                  <a:srgbClr val="262626"/>
                </a:solidFill>
                <a:latin typeface="Calibri"/>
                <a:ea typeface="Calibri"/>
                <a:cs typeface="Calibri"/>
                <a:sym typeface="Calibri"/>
              </a:rPr>
              <a:t>report interactions </a:t>
            </a:r>
            <a:r>
              <a:rPr lang="en-US" sz="2000">
                <a:solidFill>
                  <a:srgbClr val="262626"/>
                </a:solidFill>
                <a:latin typeface="Calibri"/>
                <a:ea typeface="Calibri"/>
                <a:cs typeface="Calibri"/>
                <a:sym typeface="Calibri"/>
              </a:rPr>
              <a:t>to customize how filters applied to one visual impact other visuals on the page</a:t>
            </a:r>
            <a:endParaRPr sz="2000">
              <a:solidFill>
                <a:schemeClr val="dk1"/>
              </a:solidFill>
              <a:latin typeface="Calibri"/>
              <a:ea typeface="Calibri"/>
              <a:cs typeface="Calibri"/>
              <a:sym typeface="Calibri"/>
            </a:endParaRPr>
          </a:p>
          <a:p>
            <a:pPr indent="-285750" lvl="0" marL="755650" marR="0" rtl="0" algn="l">
              <a:lnSpc>
                <a:spcPct val="100000"/>
              </a:lnSpc>
              <a:spcBef>
                <a:spcPts val="950"/>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Cross-filter options include </a:t>
            </a:r>
            <a:r>
              <a:rPr b="1" lang="en-US" sz="1600">
                <a:solidFill>
                  <a:srgbClr val="262626"/>
                </a:solidFill>
                <a:latin typeface="Calibri"/>
                <a:ea typeface="Calibri"/>
                <a:cs typeface="Calibri"/>
                <a:sym typeface="Calibri"/>
              </a:rPr>
              <a:t>filter </a:t>
            </a:r>
            <a:r>
              <a:rPr lang="en-US" sz="1600">
                <a:solidFill>
                  <a:srgbClr val="262626"/>
                </a:solidFill>
                <a:latin typeface="Calibri"/>
                <a:ea typeface="Calibri"/>
                <a:cs typeface="Calibri"/>
                <a:sym typeface="Calibri"/>
              </a:rPr>
              <a:t>(	), </a:t>
            </a:r>
            <a:r>
              <a:rPr b="1" lang="en-US" sz="1600">
                <a:solidFill>
                  <a:srgbClr val="262626"/>
                </a:solidFill>
                <a:latin typeface="Calibri"/>
                <a:ea typeface="Calibri"/>
                <a:cs typeface="Calibri"/>
                <a:sym typeface="Calibri"/>
              </a:rPr>
              <a:t>highlight </a:t>
            </a:r>
            <a:r>
              <a:rPr lang="en-US" sz="1600">
                <a:solidFill>
                  <a:srgbClr val="262626"/>
                </a:solidFill>
                <a:latin typeface="Calibri"/>
                <a:ea typeface="Calibri"/>
                <a:cs typeface="Calibri"/>
                <a:sym typeface="Calibri"/>
              </a:rPr>
              <a:t>(	) and </a:t>
            </a:r>
            <a:r>
              <a:rPr b="1" lang="en-US" sz="1600">
                <a:solidFill>
                  <a:srgbClr val="262626"/>
                </a:solidFill>
                <a:latin typeface="Calibri"/>
                <a:ea typeface="Calibri"/>
                <a:cs typeface="Calibri"/>
                <a:sym typeface="Calibri"/>
              </a:rPr>
              <a:t>none </a:t>
            </a:r>
            <a:r>
              <a:rPr lang="en-US" sz="1600">
                <a:solidFill>
                  <a:srgbClr val="262626"/>
                </a:solidFill>
                <a:latin typeface="Calibri"/>
                <a:ea typeface="Calibri"/>
                <a:cs typeface="Calibri"/>
                <a:sym typeface="Calibri"/>
              </a:rPr>
              <a:t>(	), depending on the visual type</a:t>
            </a:r>
            <a:endParaRPr sz="1600">
              <a:solidFill>
                <a:schemeClr val="dk1"/>
              </a:solidFill>
              <a:latin typeface="Calibri"/>
              <a:ea typeface="Calibri"/>
              <a:cs typeface="Calibri"/>
              <a:sym typeface="Calibri"/>
            </a:endParaRPr>
          </a:p>
        </p:txBody>
      </p:sp>
      <p:grpSp>
        <p:nvGrpSpPr>
          <p:cNvPr id="5130" name="Google Shape;5130;p181"/>
          <p:cNvGrpSpPr/>
          <p:nvPr/>
        </p:nvGrpSpPr>
        <p:grpSpPr>
          <a:xfrm>
            <a:off x="615695" y="2468879"/>
            <a:ext cx="8531279" cy="3883151"/>
            <a:chOff x="615695" y="2468879"/>
            <a:chExt cx="8531279" cy="3883151"/>
          </a:xfrm>
        </p:grpSpPr>
        <p:pic>
          <p:nvPicPr>
            <p:cNvPr id="5131" name="Google Shape;5131;p181"/>
            <p:cNvPicPr preferRelativeResize="0"/>
            <p:nvPr/>
          </p:nvPicPr>
          <p:blipFill rotWithShape="1">
            <a:blip r:embed="rId3">
              <a:alphaModFix/>
            </a:blip>
            <a:srcRect b="0" l="0" r="0" t="0"/>
            <a:stretch/>
          </p:blipFill>
          <p:spPr>
            <a:xfrm>
              <a:off x="615695" y="2511551"/>
              <a:ext cx="8247888" cy="3840479"/>
            </a:xfrm>
            <a:prstGeom prst="rect">
              <a:avLst/>
            </a:prstGeom>
            <a:noFill/>
            <a:ln>
              <a:noFill/>
            </a:ln>
          </p:spPr>
        </p:pic>
        <p:pic>
          <p:nvPicPr>
            <p:cNvPr id="5132" name="Google Shape;5132;p181"/>
            <p:cNvPicPr preferRelativeResize="0"/>
            <p:nvPr/>
          </p:nvPicPr>
          <p:blipFill rotWithShape="1">
            <a:blip r:embed="rId4">
              <a:alphaModFix/>
            </a:blip>
            <a:srcRect b="0" l="0" r="0" t="0"/>
            <a:stretch/>
          </p:blipFill>
          <p:spPr>
            <a:xfrm>
              <a:off x="641450" y="2537491"/>
              <a:ext cx="8143633" cy="3734374"/>
            </a:xfrm>
            <a:prstGeom prst="rect">
              <a:avLst/>
            </a:prstGeom>
            <a:noFill/>
            <a:ln>
              <a:noFill/>
            </a:ln>
          </p:spPr>
        </p:pic>
        <p:pic>
          <p:nvPicPr>
            <p:cNvPr id="5133" name="Google Shape;5133;p181"/>
            <p:cNvPicPr preferRelativeResize="0"/>
            <p:nvPr/>
          </p:nvPicPr>
          <p:blipFill rotWithShape="1">
            <a:blip r:embed="rId5">
              <a:alphaModFix/>
            </a:blip>
            <a:srcRect b="0" l="0" r="0" t="0"/>
            <a:stretch/>
          </p:blipFill>
          <p:spPr>
            <a:xfrm>
              <a:off x="5160263" y="3858767"/>
              <a:ext cx="3621024" cy="1746503"/>
            </a:xfrm>
            <a:prstGeom prst="rect">
              <a:avLst/>
            </a:prstGeom>
            <a:noFill/>
            <a:ln>
              <a:noFill/>
            </a:ln>
          </p:spPr>
        </p:pic>
        <p:sp>
          <p:nvSpPr>
            <p:cNvPr id="5134" name="Google Shape;5134;p181"/>
            <p:cNvSpPr/>
            <p:nvPr/>
          </p:nvSpPr>
          <p:spPr>
            <a:xfrm>
              <a:off x="5197167" y="3897127"/>
              <a:ext cx="3491865" cy="1615440"/>
            </a:xfrm>
            <a:custGeom>
              <a:rect b="b" l="l" r="r" t="t"/>
              <a:pathLst>
                <a:path extrusionOk="0" h="1615439" w="3491865">
                  <a:moveTo>
                    <a:pt x="3491444" y="0"/>
                  </a:moveTo>
                  <a:lnTo>
                    <a:pt x="0" y="0"/>
                  </a:lnTo>
                  <a:lnTo>
                    <a:pt x="0" y="1615373"/>
                  </a:lnTo>
                  <a:lnTo>
                    <a:pt x="3491444" y="1615373"/>
                  </a:lnTo>
                  <a:lnTo>
                    <a:pt x="3491444"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135" name="Google Shape;5135;p181"/>
            <p:cNvPicPr preferRelativeResize="0"/>
            <p:nvPr/>
          </p:nvPicPr>
          <p:blipFill rotWithShape="1">
            <a:blip r:embed="rId6">
              <a:alphaModFix/>
            </a:blip>
            <a:srcRect b="0" l="0" r="0" t="0"/>
            <a:stretch/>
          </p:blipFill>
          <p:spPr>
            <a:xfrm>
              <a:off x="7982712" y="5577839"/>
              <a:ext cx="655320" cy="344424"/>
            </a:xfrm>
            <a:prstGeom prst="rect">
              <a:avLst/>
            </a:prstGeom>
            <a:noFill/>
            <a:ln>
              <a:noFill/>
            </a:ln>
          </p:spPr>
        </p:pic>
        <p:sp>
          <p:nvSpPr>
            <p:cNvPr id="5136" name="Google Shape;5136;p181"/>
            <p:cNvSpPr/>
            <p:nvPr/>
          </p:nvSpPr>
          <p:spPr>
            <a:xfrm>
              <a:off x="8021860" y="5615256"/>
              <a:ext cx="523875" cy="213995"/>
            </a:xfrm>
            <a:custGeom>
              <a:rect b="b" l="l" r="r" t="t"/>
              <a:pathLst>
                <a:path extrusionOk="0" h="213995" w="523875">
                  <a:moveTo>
                    <a:pt x="523874" y="0"/>
                  </a:moveTo>
                  <a:lnTo>
                    <a:pt x="0" y="0"/>
                  </a:lnTo>
                  <a:lnTo>
                    <a:pt x="0" y="213784"/>
                  </a:lnTo>
                  <a:lnTo>
                    <a:pt x="523874" y="213784"/>
                  </a:lnTo>
                  <a:lnTo>
                    <a:pt x="523874"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137" name="Google Shape;5137;p181"/>
            <p:cNvPicPr preferRelativeResize="0"/>
            <p:nvPr/>
          </p:nvPicPr>
          <p:blipFill rotWithShape="1">
            <a:blip r:embed="rId7">
              <a:alphaModFix/>
            </a:blip>
            <a:srcRect b="0" l="0" r="0" t="0"/>
            <a:stretch/>
          </p:blipFill>
          <p:spPr>
            <a:xfrm>
              <a:off x="6205728" y="5577839"/>
              <a:ext cx="652272" cy="344424"/>
            </a:xfrm>
            <a:prstGeom prst="rect">
              <a:avLst/>
            </a:prstGeom>
            <a:noFill/>
            <a:ln>
              <a:noFill/>
            </a:ln>
          </p:spPr>
        </p:pic>
        <p:sp>
          <p:nvSpPr>
            <p:cNvPr id="5138" name="Google Shape;5138;p181"/>
            <p:cNvSpPr/>
            <p:nvPr/>
          </p:nvSpPr>
          <p:spPr>
            <a:xfrm>
              <a:off x="6243078" y="5615256"/>
              <a:ext cx="523875" cy="213995"/>
            </a:xfrm>
            <a:custGeom>
              <a:rect b="b" l="l" r="r" t="t"/>
              <a:pathLst>
                <a:path extrusionOk="0" h="213995" w="523875">
                  <a:moveTo>
                    <a:pt x="523874" y="0"/>
                  </a:moveTo>
                  <a:lnTo>
                    <a:pt x="0" y="0"/>
                  </a:lnTo>
                  <a:lnTo>
                    <a:pt x="0" y="213784"/>
                  </a:lnTo>
                  <a:lnTo>
                    <a:pt x="523874" y="213784"/>
                  </a:lnTo>
                  <a:lnTo>
                    <a:pt x="523874"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139" name="Google Shape;5139;p181"/>
            <p:cNvPicPr preferRelativeResize="0"/>
            <p:nvPr/>
          </p:nvPicPr>
          <p:blipFill rotWithShape="1">
            <a:blip r:embed="rId8">
              <a:alphaModFix/>
            </a:blip>
            <a:srcRect b="0" l="0" r="0" t="0"/>
            <a:stretch/>
          </p:blipFill>
          <p:spPr>
            <a:xfrm>
              <a:off x="4297680" y="5047487"/>
              <a:ext cx="655320" cy="374903"/>
            </a:xfrm>
            <a:prstGeom prst="rect">
              <a:avLst/>
            </a:prstGeom>
            <a:noFill/>
            <a:ln>
              <a:noFill/>
            </a:ln>
          </p:spPr>
        </p:pic>
        <p:sp>
          <p:nvSpPr>
            <p:cNvPr id="5140" name="Google Shape;5140;p181"/>
            <p:cNvSpPr/>
            <p:nvPr/>
          </p:nvSpPr>
          <p:spPr>
            <a:xfrm>
              <a:off x="4337187" y="5087053"/>
              <a:ext cx="523875" cy="243840"/>
            </a:xfrm>
            <a:custGeom>
              <a:rect b="b" l="l" r="r" t="t"/>
              <a:pathLst>
                <a:path extrusionOk="0" h="243839" w="523875">
                  <a:moveTo>
                    <a:pt x="523874" y="0"/>
                  </a:moveTo>
                  <a:lnTo>
                    <a:pt x="0" y="0"/>
                  </a:lnTo>
                  <a:lnTo>
                    <a:pt x="0" y="243645"/>
                  </a:lnTo>
                  <a:lnTo>
                    <a:pt x="523874" y="243645"/>
                  </a:lnTo>
                  <a:lnTo>
                    <a:pt x="523874"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141" name="Google Shape;5141;p181"/>
            <p:cNvPicPr preferRelativeResize="0"/>
            <p:nvPr/>
          </p:nvPicPr>
          <p:blipFill rotWithShape="1">
            <a:blip r:embed="rId9">
              <a:alphaModFix/>
            </a:blip>
            <a:srcRect b="0" l="0" r="0" t="0"/>
            <a:stretch/>
          </p:blipFill>
          <p:spPr>
            <a:xfrm>
              <a:off x="2865119" y="5047487"/>
              <a:ext cx="652271" cy="374903"/>
            </a:xfrm>
            <a:prstGeom prst="rect">
              <a:avLst/>
            </a:prstGeom>
            <a:noFill/>
            <a:ln>
              <a:noFill/>
            </a:ln>
          </p:spPr>
        </p:pic>
        <p:sp>
          <p:nvSpPr>
            <p:cNvPr id="5142" name="Google Shape;5142;p181"/>
            <p:cNvSpPr/>
            <p:nvPr/>
          </p:nvSpPr>
          <p:spPr>
            <a:xfrm>
              <a:off x="2902352" y="5087053"/>
              <a:ext cx="523875" cy="243840"/>
            </a:xfrm>
            <a:custGeom>
              <a:rect b="b" l="l" r="r" t="t"/>
              <a:pathLst>
                <a:path extrusionOk="0" h="243839" w="523875">
                  <a:moveTo>
                    <a:pt x="523874" y="0"/>
                  </a:moveTo>
                  <a:lnTo>
                    <a:pt x="0" y="0"/>
                  </a:lnTo>
                  <a:lnTo>
                    <a:pt x="0" y="243645"/>
                  </a:lnTo>
                  <a:lnTo>
                    <a:pt x="523874" y="243645"/>
                  </a:lnTo>
                  <a:lnTo>
                    <a:pt x="523874"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143" name="Google Shape;5143;p181"/>
            <p:cNvPicPr preferRelativeResize="0"/>
            <p:nvPr/>
          </p:nvPicPr>
          <p:blipFill rotWithShape="1">
            <a:blip r:embed="rId10">
              <a:alphaModFix/>
            </a:blip>
            <a:srcRect b="0" l="0" r="0" t="0"/>
            <a:stretch/>
          </p:blipFill>
          <p:spPr>
            <a:xfrm>
              <a:off x="1429512" y="5047487"/>
              <a:ext cx="655319" cy="374903"/>
            </a:xfrm>
            <a:prstGeom prst="rect">
              <a:avLst/>
            </a:prstGeom>
            <a:noFill/>
            <a:ln>
              <a:noFill/>
            </a:ln>
          </p:spPr>
        </p:pic>
        <p:sp>
          <p:nvSpPr>
            <p:cNvPr id="5144" name="Google Shape;5144;p181"/>
            <p:cNvSpPr/>
            <p:nvPr/>
          </p:nvSpPr>
          <p:spPr>
            <a:xfrm>
              <a:off x="1467518" y="5087053"/>
              <a:ext cx="523875" cy="243840"/>
            </a:xfrm>
            <a:custGeom>
              <a:rect b="b" l="l" r="r" t="t"/>
              <a:pathLst>
                <a:path extrusionOk="0" h="243839" w="523875">
                  <a:moveTo>
                    <a:pt x="523874" y="0"/>
                  </a:moveTo>
                  <a:lnTo>
                    <a:pt x="0" y="0"/>
                  </a:lnTo>
                  <a:lnTo>
                    <a:pt x="0" y="243645"/>
                  </a:lnTo>
                  <a:lnTo>
                    <a:pt x="523874" y="243645"/>
                  </a:lnTo>
                  <a:lnTo>
                    <a:pt x="523874"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145" name="Google Shape;5145;p181"/>
            <p:cNvPicPr preferRelativeResize="0"/>
            <p:nvPr/>
          </p:nvPicPr>
          <p:blipFill rotWithShape="1">
            <a:blip r:embed="rId11">
              <a:alphaModFix/>
            </a:blip>
            <a:srcRect b="0" l="0" r="0" t="0"/>
            <a:stretch/>
          </p:blipFill>
          <p:spPr>
            <a:xfrm>
              <a:off x="4437887" y="2468879"/>
              <a:ext cx="655320" cy="371856"/>
            </a:xfrm>
            <a:prstGeom prst="rect">
              <a:avLst/>
            </a:prstGeom>
            <a:noFill/>
            <a:ln>
              <a:noFill/>
            </a:ln>
          </p:spPr>
        </p:pic>
        <p:sp>
          <p:nvSpPr>
            <p:cNvPr id="5146" name="Google Shape;5146;p181"/>
            <p:cNvSpPr/>
            <p:nvPr/>
          </p:nvSpPr>
          <p:spPr>
            <a:xfrm>
              <a:off x="4477078" y="2505786"/>
              <a:ext cx="523875" cy="243840"/>
            </a:xfrm>
            <a:custGeom>
              <a:rect b="b" l="l" r="r" t="t"/>
              <a:pathLst>
                <a:path extrusionOk="0" h="243839" w="523875">
                  <a:moveTo>
                    <a:pt x="523874" y="0"/>
                  </a:moveTo>
                  <a:lnTo>
                    <a:pt x="0" y="0"/>
                  </a:lnTo>
                  <a:lnTo>
                    <a:pt x="0" y="243645"/>
                  </a:lnTo>
                  <a:lnTo>
                    <a:pt x="523874" y="243645"/>
                  </a:lnTo>
                  <a:lnTo>
                    <a:pt x="523874"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147" name="Google Shape;5147;p181"/>
            <p:cNvPicPr preferRelativeResize="0"/>
            <p:nvPr/>
          </p:nvPicPr>
          <p:blipFill rotWithShape="1">
            <a:blip r:embed="rId12">
              <a:alphaModFix/>
            </a:blip>
            <a:srcRect b="0" l="0" r="0" t="0"/>
            <a:stretch/>
          </p:blipFill>
          <p:spPr>
            <a:xfrm>
              <a:off x="7805927" y="2468879"/>
              <a:ext cx="893064" cy="371856"/>
            </a:xfrm>
            <a:prstGeom prst="rect">
              <a:avLst/>
            </a:prstGeom>
            <a:noFill/>
            <a:ln>
              <a:noFill/>
            </a:ln>
          </p:spPr>
        </p:pic>
        <p:sp>
          <p:nvSpPr>
            <p:cNvPr id="5148" name="Google Shape;5148;p181"/>
            <p:cNvSpPr/>
            <p:nvPr/>
          </p:nvSpPr>
          <p:spPr>
            <a:xfrm>
              <a:off x="7843479" y="2505786"/>
              <a:ext cx="763905" cy="243840"/>
            </a:xfrm>
            <a:custGeom>
              <a:rect b="b" l="l" r="r" t="t"/>
              <a:pathLst>
                <a:path extrusionOk="0" h="243839" w="763904">
                  <a:moveTo>
                    <a:pt x="763629" y="0"/>
                  </a:moveTo>
                  <a:lnTo>
                    <a:pt x="0" y="0"/>
                  </a:lnTo>
                  <a:lnTo>
                    <a:pt x="0" y="243645"/>
                  </a:lnTo>
                  <a:lnTo>
                    <a:pt x="763629" y="243645"/>
                  </a:lnTo>
                  <a:lnTo>
                    <a:pt x="763629"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9" name="Google Shape;5149;p181"/>
            <p:cNvSpPr/>
            <p:nvPr/>
          </p:nvSpPr>
          <p:spPr>
            <a:xfrm>
              <a:off x="6942889" y="2749430"/>
              <a:ext cx="2204085" cy="1148080"/>
            </a:xfrm>
            <a:custGeom>
              <a:rect b="b" l="l" r="r" t="t"/>
              <a:pathLst>
                <a:path extrusionOk="0" h="1148079" w="2204084">
                  <a:moveTo>
                    <a:pt x="0" y="1147696"/>
                  </a:moveTo>
                  <a:lnTo>
                    <a:pt x="1282405" y="0"/>
                  </a:lnTo>
                </a:path>
                <a:path extrusionOk="0" h="1148079" w="2204084">
                  <a:moveTo>
                    <a:pt x="0" y="1147696"/>
                  </a:moveTo>
                  <a:lnTo>
                    <a:pt x="2203873" y="0"/>
                  </a:lnTo>
                </a:path>
              </a:pathLst>
            </a:custGeom>
            <a:noFill/>
            <a:ln cap="flat" cmpd="sng" w="127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0" name="Google Shape;5150;p181"/>
            <p:cNvSpPr/>
            <p:nvPr/>
          </p:nvSpPr>
          <p:spPr>
            <a:xfrm>
              <a:off x="1991392" y="4704813"/>
              <a:ext cx="3206115" cy="504190"/>
            </a:xfrm>
            <a:custGeom>
              <a:rect b="b" l="l" r="r" t="t"/>
              <a:pathLst>
                <a:path extrusionOk="0" h="504189" w="3206115">
                  <a:moveTo>
                    <a:pt x="3205774" y="0"/>
                  </a:moveTo>
                  <a:lnTo>
                    <a:pt x="0" y="504063"/>
                  </a:lnTo>
                </a:path>
                <a:path extrusionOk="0" h="504189" w="3206115">
                  <a:moveTo>
                    <a:pt x="3205774" y="0"/>
                  </a:moveTo>
                  <a:lnTo>
                    <a:pt x="1434834" y="504063"/>
                  </a:lnTo>
                </a:path>
                <a:path extrusionOk="0" h="504189" w="3206115">
                  <a:moveTo>
                    <a:pt x="3205774" y="0"/>
                  </a:moveTo>
                  <a:lnTo>
                    <a:pt x="2869668" y="504063"/>
                  </a:lnTo>
                </a:path>
              </a:pathLst>
            </a:custGeom>
            <a:noFill/>
            <a:ln cap="flat" cmpd="sng" w="127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1" name="Google Shape;5151;p181"/>
            <p:cNvSpPr/>
            <p:nvPr/>
          </p:nvSpPr>
          <p:spPr>
            <a:xfrm>
              <a:off x="5863917" y="5512499"/>
              <a:ext cx="1079500" cy="210185"/>
            </a:xfrm>
            <a:custGeom>
              <a:rect b="b" l="l" r="r" t="t"/>
              <a:pathLst>
                <a:path extrusionOk="0" h="210185" w="1079500">
                  <a:moveTo>
                    <a:pt x="1078972" y="0"/>
                  </a:moveTo>
                  <a:lnTo>
                    <a:pt x="903035" y="209649"/>
                  </a:lnTo>
                </a:path>
                <a:path extrusionOk="0" h="210185" w="1079500">
                  <a:moveTo>
                    <a:pt x="1078972" y="0"/>
                  </a:moveTo>
                  <a:lnTo>
                    <a:pt x="0" y="209649"/>
                  </a:lnTo>
                </a:path>
              </a:pathLst>
            </a:custGeom>
            <a:noFill/>
            <a:ln cap="flat" cmpd="sng" w="127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52" name="Google Shape;5152;p181"/>
          <p:cNvSpPr txBox="1"/>
          <p:nvPr>
            <p:ph type="title"/>
          </p:nvPr>
        </p:nvSpPr>
        <p:spPr>
          <a:xfrm>
            <a:off x="4153027" y="242315"/>
            <a:ext cx="388556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REPORT INTERACTIONS</a:t>
            </a:r>
            <a:endParaRPr/>
          </a:p>
        </p:txBody>
      </p:sp>
      <p:pic>
        <p:nvPicPr>
          <p:cNvPr id="5153" name="Google Shape;5153;p181"/>
          <p:cNvPicPr preferRelativeResize="0"/>
          <p:nvPr/>
        </p:nvPicPr>
        <p:blipFill rotWithShape="1">
          <a:blip r:embed="rId13">
            <a:alphaModFix/>
          </a:blip>
          <a:srcRect b="0" l="0" r="0" t="0"/>
          <a:stretch/>
        </p:blipFill>
        <p:spPr>
          <a:xfrm>
            <a:off x="0" y="806332"/>
            <a:ext cx="12192000" cy="45720"/>
          </a:xfrm>
          <a:prstGeom prst="rect">
            <a:avLst/>
          </a:prstGeom>
          <a:noFill/>
          <a:ln>
            <a:noFill/>
          </a:ln>
        </p:spPr>
      </p:pic>
      <p:grpSp>
        <p:nvGrpSpPr>
          <p:cNvPr id="5154" name="Google Shape;5154;p181"/>
          <p:cNvGrpSpPr/>
          <p:nvPr/>
        </p:nvGrpSpPr>
        <p:grpSpPr>
          <a:xfrm>
            <a:off x="11458577" y="168692"/>
            <a:ext cx="548640" cy="548640"/>
            <a:chOff x="11458577" y="168692"/>
            <a:chExt cx="548640" cy="548640"/>
          </a:xfrm>
        </p:grpSpPr>
        <p:sp>
          <p:nvSpPr>
            <p:cNvPr id="5155" name="Google Shape;5155;p181"/>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156" name="Google Shape;5156;p181"/>
            <p:cNvPicPr preferRelativeResize="0"/>
            <p:nvPr/>
          </p:nvPicPr>
          <p:blipFill rotWithShape="1">
            <a:blip r:embed="rId14">
              <a:alphaModFix/>
            </a:blip>
            <a:srcRect b="0" l="0" r="0" t="0"/>
            <a:stretch/>
          </p:blipFill>
          <p:spPr>
            <a:xfrm>
              <a:off x="11579351" y="289560"/>
              <a:ext cx="307848" cy="307847"/>
            </a:xfrm>
            <a:prstGeom prst="rect">
              <a:avLst/>
            </a:prstGeom>
            <a:noFill/>
            <a:ln>
              <a:noFill/>
            </a:ln>
          </p:spPr>
        </p:pic>
      </p:grpSp>
      <p:pic>
        <p:nvPicPr>
          <p:cNvPr id="5157" name="Google Shape;5157;p181"/>
          <p:cNvPicPr preferRelativeResize="0"/>
          <p:nvPr/>
        </p:nvPicPr>
        <p:blipFill rotWithShape="1">
          <a:blip r:embed="rId15">
            <a:alphaModFix/>
          </a:blip>
          <a:srcRect b="0" l="0" r="0" t="0"/>
          <a:stretch/>
        </p:blipFill>
        <p:spPr>
          <a:xfrm>
            <a:off x="4215103" y="1697588"/>
            <a:ext cx="219075" cy="208415"/>
          </a:xfrm>
          <a:prstGeom prst="rect">
            <a:avLst/>
          </a:prstGeom>
          <a:noFill/>
          <a:ln>
            <a:noFill/>
          </a:ln>
        </p:spPr>
      </p:pic>
      <p:pic>
        <p:nvPicPr>
          <p:cNvPr id="5158" name="Google Shape;5158;p181"/>
          <p:cNvPicPr preferRelativeResize="0"/>
          <p:nvPr/>
        </p:nvPicPr>
        <p:blipFill rotWithShape="1">
          <a:blip r:embed="rId16">
            <a:alphaModFix/>
          </a:blip>
          <a:srcRect b="0" l="0" r="0" t="0"/>
          <a:stretch/>
        </p:blipFill>
        <p:spPr>
          <a:xfrm>
            <a:off x="6865351" y="1693881"/>
            <a:ext cx="209975" cy="219075"/>
          </a:xfrm>
          <a:prstGeom prst="rect">
            <a:avLst/>
          </a:prstGeom>
          <a:noFill/>
          <a:ln>
            <a:noFill/>
          </a:ln>
        </p:spPr>
      </p:pic>
      <p:pic>
        <p:nvPicPr>
          <p:cNvPr id="5159" name="Google Shape;5159;p181"/>
          <p:cNvPicPr preferRelativeResize="0"/>
          <p:nvPr/>
        </p:nvPicPr>
        <p:blipFill rotWithShape="1">
          <a:blip r:embed="rId17">
            <a:alphaModFix/>
          </a:blip>
          <a:srcRect b="0" l="0" r="0" t="0"/>
          <a:stretch/>
        </p:blipFill>
        <p:spPr>
          <a:xfrm>
            <a:off x="5473150" y="1664773"/>
            <a:ext cx="311284" cy="304800"/>
          </a:xfrm>
          <a:prstGeom prst="rect">
            <a:avLst/>
          </a:prstGeom>
          <a:noFill/>
          <a:ln>
            <a:noFill/>
          </a:ln>
        </p:spPr>
      </p:pic>
      <p:sp>
        <p:nvSpPr>
          <p:cNvPr id="5160" name="Google Shape;5160;p181"/>
          <p:cNvSpPr txBox="1"/>
          <p:nvPr/>
        </p:nvSpPr>
        <p:spPr>
          <a:xfrm>
            <a:off x="5188203" y="5636767"/>
            <a:ext cx="892175"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rgbClr val="404040"/>
                </a:solidFill>
                <a:latin typeface="Calibri"/>
                <a:ea typeface="Calibri"/>
                <a:cs typeface="Calibri"/>
                <a:sym typeface="Calibri"/>
              </a:rPr>
              <a:t>Most ordered type</a:t>
            </a:r>
            <a:endParaRPr sz="900">
              <a:solidFill>
                <a:schemeClr val="dk1"/>
              </a:solidFill>
              <a:latin typeface="Calibri"/>
              <a:ea typeface="Calibri"/>
              <a:cs typeface="Calibri"/>
              <a:sym typeface="Calibri"/>
            </a:endParaRPr>
          </a:p>
        </p:txBody>
      </p:sp>
      <p:sp>
        <p:nvSpPr>
          <p:cNvPr id="5161" name="Google Shape;5161;p181"/>
          <p:cNvSpPr txBox="1"/>
          <p:nvPr/>
        </p:nvSpPr>
        <p:spPr>
          <a:xfrm>
            <a:off x="6964151" y="5645911"/>
            <a:ext cx="928369"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rgbClr val="404040"/>
                </a:solidFill>
                <a:latin typeface="Calibri"/>
                <a:ea typeface="Calibri"/>
                <a:cs typeface="Calibri"/>
                <a:sym typeface="Calibri"/>
              </a:rPr>
              <a:t>Most returned type</a:t>
            </a:r>
            <a:endParaRPr sz="900">
              <a:solidFill>
                <a:schemeClr val="dk1"/>
              </a:solidFill>
              <a:latin typeface="Calibri"/>
              <a:ea typeface="Calibri"/>
              <a:cs typeface="Calibri"/>
              <a:sym typeface="Calibri"/>
            </a:endParaRPr>
          </a:p>
        </p:txBody>
      </p:sp>
      <p:sp>
        <p:nvSpPr>
          <p:cNvPr id="5162" name="Google Shape;5162;p181"/>
          <p:cNvSpPr txBox="1"/>
          <p:nvPr/>
        </p:nvSpPr>
        <p:spPr>
          <a:xfrm>
            <a:off x="9394395" y="3317747"/>
            <a:ext cx="2141220" cy="1313180"/>
          </a:xfrm>
          <a:prstGeom prst="rect">
            <a:avLst/>
          </a:prstGeom>
          <a:noFill/>
          <a:ln>
            <a:noFill/>
          </a:ln>
        </p:spPr>
        <p:txBody>
          <a:bodyPr anchorCtr="0" anchor="t" bIns="0" lIns="0" spcFirstLastPara="1" rIns="0" wrap="square" tIns="12700">
            <a:spAutoFit/>
          </a:bodyPr>
          <a:lstStyle/>
          <a:p>
            <a:pPr indent="0" lvl="0" marL="12700" marR="122554" rtl="0" algn="l">
              <a:lnSpc>
                <a:spcPct val="100000"/>
              </a:lnSpc>
              <a:spcBef>
                <a:spcPts val="0"/>
              </a:spcBef>
              <a:spcAft>
                <a:spcPts val="0"/>
              </a:spcAft>
              <a:buNone/>
            </a:pPr>
            <a:r>
              <a:rPr lang="en-US" sz="1400">
                <a:solidFill>
                  <a:srgbClr val="262626"/>
                </a:solidFill>
                <a:latin typeface="Calibri"/>
                <a:ea typeface="Calibri"/>
                <a:cs typeface="Calibri"/>
                <a:sym typeface="Calibri"/>
              </a:rPr>
              <a:t>In this example, selecting a  product in the matrix visual:</a:t>
            </a:r>
            <a:endParaRPr sz="1400">
              <a:solidFill>
                <a:schemeClr val="dk1"/>
              </a:solidFill>
              <a:latin typeface="Calibri"/>
              <a:ea typeface="Calibri"/>
              <a:cs typeface="Calibri"/>
              <a:sym typeface="Calibri"/>
            </a:endParaRPr>
          </a:p>
          <a:p>
            <a:pPr indent="-274320" lvl="0" marL="298450" marR="0" rtl="0" algn="l">
              <a:lnSpc>
                <a:spcPct val="100000"/>
              </a:lnSpc>
              <a:spcBef>
                <a:spcPts val="1230"/>
              </a:spcBef>
              <a:spcAft>
                <a:spcPts val="0"/>
              </a:spcAft>
              <a:buClr>
                <a:srgbClr val="262626"/>
              </a:buClr>
              <a:buSzPts val="1200"/>
              <a:buFont typeface="Arial"/>
              <a:buChar char="•"/>
            </a:pPr>
            <a:r>
              <a:rPr b="1" lang="en-US" sz="1200">
                <a:solidFill>
                  <a:srgbClr val="262626"/>
                </a:solidFill>
                <a:latin typeface="Calibri"/>
                <a:ea typeface="Calibri"/>
                <a:cs typeface="Calibri"/>
                <a:sym typeface="Calibri"/>
              </a:rPr>
              <a:t>Filters </a:t>
            </a:r>
            <a:r>
              <a:rPr lang="en-US" sz="1200">
                <a:solidFill>
                  <a:srgbClr val="262626"/>
                </a:solidFill>
                <a:latin typeface="Calibri"/>
                <a:ea typeface="Calibri"/>
                <a:cs typeface="Calibri"/>
                <a:sym typeface="Calibri"/>
              </a:rPr>
              <a:t>the line chart &amp; KPIs</a:t>
            </a:r>
            <a:endParaRPr sz="1200">
              <a:solidFill>
                <a:schemeClr val="dk1"/>
              </a:solidFill>
              <a:latin typeface="Calibri"/>
              <a:ea typeface="Calibri"/>
              <a:cs typeface="Calibri"/>
              <a:sym typeface="Calibri"/>
            </a:endParaRPr>
          </a:p>
          <a:p>
            <a:pPr indent="-274320" lvl="0" marL="298450" marR="0" rtl="0" algn="l">
              <a:lnSpc>
                <a:spcPct val="100000"/>
              </a:lnSpc>
              <a:spcBef>
                <a:spcPts val="555"/>
              </a:spcBef>
              <a:spcAft>
                <a:spcPts val="0"/>
              </a:spcAft>
              <a:buClr>
                <a:srgbClr val="262626"/>
              </a:buClr>
              <a:buSzPts val="1200"/>
              <a:buFont typeface="Arial"/>
              <a:buChar char="•"/>
            </a:pPr>
            <a:r>
              <a:rPr b="1" lang="en-US" sz="1200">
                <a:solidFill>
                  <a:srgbClr val="262626"/>
                </a:solidFill>
                <a:latin typeface="Calibri"/>
                <a:ea typeface="Calibri"/>
                <a:cs typeface="Calibri"/>
                <a:sym typeface="Calibri"/>
              </a:rPr>
              <a:t>Highlights </a:t>
            </a:r>
            <a:r>
              <a:rPr lang="en-US" sz="1200">
                <a:solidFill>
                  <a:srgbClr val="262626"/>
                </a:solidFill>
                <a:latin typeface="Calibri"/>
                <a:ea typeface="Calibri"/>
                <a:cs typeface="Calibri"/>
                <a:sym typeface="Calibri"/>
              </a:rPr>
              <a:t>the bar chart</a:t>
            </a:r>
            <a:endParaRPr sz="1200">
              <a:solidFill>
                <a:schemeClr val="dk1"/>
              </a:solidFill>
              <a:latin typeface="Calibri"/>
              <a:ea typeface="Calibri"/>
              <a:cs typeface="Calibri"/>
              <a:sym typeface="Calibri"/>
            </a:endParaRPr>
          </a:p>
          <a:p>
            <a:pPr indent="-274320" lvl="0" marL="298450" marR="0" rtl="0" algn="l">
              <a:lnSpc>
                <a:spcPct val="100000"/>
              </a:lnSpc>
              <a:spcBef>
                <a:spcPts val="670"/>
              </a:spcBef>
              <a:spcAft>
                <a:spcPts val="0"/>
              </a:spcAft>
              <a:buClr>
                <a:srgbClr val="262626"/>
              </a:buClr>
              <a:buSzPts val="1200"/>
              <a:buFont typeface="Arial"/>
              <a:buChar char="•"/>
            </a:pPr>
            <a:r>
              <a:rPr b="1" lang="en-US" sz="1200">
                <a:solidFill>
                  <a:srgbClr val="262626"/>
                </a:solidFill>
                <a:latin typeface="Calibri"/>
                <a:ea typeface="Calibri"/>
                <a:cs typeface="Calibri"/>
                <a:sym typeface="Calibri"/>
              </a:rPr>
              <a:t>Doesn’t impact </a:t>
            </a:r>
            <a:r>
              <a:rPr lang="en-US" sz="1200">
                <a:solidFill>
                  <a:srgbClr val="262626"/>
                </a:solidFill>
                <a:latin typeface="Calibri"/>
                <a:ea typeface="Calibri"/>
                <a:cs typeface="Calibri"/>
                <a:sym typeface="Calibri"/>
              </a:rPr>
              <a:t>the text cards</a:t>
            </a:r>
            <a:endParaRPr sz="1200">
              <a:solidFill>
                <a:schemeClr val="dk1"/>
              </a:solidFill>
              <a:latin typeface="Calibri"/>
              <a:ea typeface="Calibri"/>
              <a:cs typeface="Calibri"/>
              <a:sym typeface="Calibri"/>
            </a:endParaRPr>
          </a:p>
        </p:txBody>
      </p:sp>
      <p:sp>
        <p:nvSpPr>
          <p:cNvPr id="5163" name="Google Shape;5163;p181"/>
          <p:cNvSpPr/>
          <p:nvPr/>
        </p:nvSpPr>
        <p:spPr>
          <a:xfrm>
            <a:off x="9032795" y="2489050"/>
            <a:ext cx="160655" cy="3877310"/>
          </a:xfrm>
          <a:custGeom>
            <a:rect b="b" l="l" r="r" t="t"/>
            <a:pathLst>
              <a:path extrusionOk="0" h="3877310" w="160654">
                <a:moveTo>
                  <a:pt x="0" y="0"/>
                </a:moveTo>
                <a:lnTo>
                  <a:pt x="31156" y="8910"/>
                </a:lnTo>
                <a:lnTo>
                  <a:pt x="56598" y="33209"/>
                </a:lnTo>
                <a:lnTo>
                  <a:pt x="73752" y="69250"/>
                </a:lnTo>
                <a:lnTo>
                  <a:pt x="80042" y="113385"/>
                </a:lnTo>
                <a:lnTo>
                  <a:pt x="80042" y="950394"/>
                </a:lnTo>
                <a:lnTo>
                  <a:pt x="86332" y="994529"/>
                </a:lnTo>
                <a:lnTo>
                  <a:pt x="103485" y="1030570"/>
                </a:lnTo>
                <a:lnTo>
                  <a:pt x="128928" y="1054869"/>
                </a:lnTo>
                <a:lnTo>
                  <a:pt x="160084" y="1063780"/>
                </a:lnTo>
                <a:lnTo>
                  <a:pt x="128928" y="1072690"/>
                </a:lnTo>
                <a:lnTo>
                  <a:pt x="103485" y="1096990"/>
                </a:lnTo>
                <a:lnTo>
                  <a:pt x="86332" y="1133031"/>
                </a:lnTo>
                <a:lnTo>
                  <a:pt x="80042" y="1177166"/>
                </a:lnTo>
                <a:lnTo>
                  <a:pt x="80042" y="3763370"/>
                </a:lnTo>
                <a:lnTo>
                  <a:pt x="73752" y="3807504"/>
                </a:lnTo>
                <a:lnTo>
                  <a:pt x="56598" y="3843545"/>
                </a:lnTo>
                <a:lnTo>
                  <a:pt x="31156" y="3867845"/>
                </a:lnTo>
                <a:lnTo>
                  <a:pt x="0" y="3876756"/>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4" name="Google Shape;5164;p181"/>
          <p:cNvSpPr txBox="1"/>
          <p:nvPr/>
        </p:nvSpPr>
        <p:spPr>
          <a:xfrm>
            <a:off x="685836" y="2276347"/>
            <a:ext cx="165481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200">
                <a:solidFill>
                  <a:schemeClr val="dk1"/>
                </a:solidFill>
                <a:latin typeface="Calibri"/>
                <a:ea typeface="Calibri"/>
                <a:cs typeface="Calibri"/>
                <a:sym typeface="Calibri"/>
              </a:rPr>
              <a:t>Format &gt; </a:t>
            </a:r>
            <a:r>
              <a:rPr b="1" i="1" lang="en-US" sz="1200">
                <a:solidFill>
                  <a:schemeClr val="dk1"/>
                </a:solidFill>
                <a:latin typeface="Calibri"/>
                <a:ea typeface="Calibri"/>
                <a:cs typeface="Calibri"/>
                <a:sym typeface="Calibri"/>
              </a:rPr>
              <a:t>Edit Interactions</a:t>
            </a:r>
            <a:endParaRPr sz="1200">
              <a:solidFill>
                <a:schemeClr val="dk1"/>
              </a:solidFill>
              <a:latin typeface="Calibri"/>
              <a:ea typeface="Calibri"/>
              <a:cs typeface="Calibri"/>
              <a:sym typeface="Calibri"/>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8" name="Shape 5168"/>
        <p:cNvGrpSpPr/>
        <p:nvPr/>
      </p:nvGrpSpPr>
      <p:grpSpPr>
        <a:xfrm>
          <a:off x="0" y="0"/>
          <a:ext cx="0" cy="0"/>
          <a:chOff x="0" y="0"/>
          <a:chExt cx="0" cy="0"/>
        </a:xfrm>
      </p:grpSpPr>
      <p:sp>
        <p:nvSpPr>
          <p:cNvPr id="5169" name="Google Shape;5169;p182"/>
          <p:cNvSpPr txBox="1"/>
          <p:nvPr>
            <p:ph type="title"/>
          </p:nvPr>
        </p:nvSpPr>
        <p:spPr>
          <a:xfrm>
            <a:off x="2907633" y="242315"/>
            <a:ext cx="637667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ASSIGNMENT</a:t>
            </a:r>
            <a:r>
              <a:rPr lang="en-US"/>
              <a:t>: REPORT INTERACTIONS</a:t>
            </a:r>
            <a:endParaRPr/>
          </a:p>
        </p:txBody>
      </p:sp>
      <p:pic>
        <p:nvPicPr>
          <p:cNvPr id="5170" name="Google Shape;5170;p182"/>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5171" name="Google Shape;5171;p182"/>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2" name="Google Shape;5172;p182"/>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3" name="Google Shape;5173;p182"/>
          <p:cNvSpPr txBox="1"/>
          <p:nvPr/>
        </p:nvSpPr>
        <p:spPr>
          <a:xfrm>
            <a:off x="6690464" y="1455420"/>
            <a:ext cx="4539615" cy="3081655"/>
          </a:xfrm>
          <a:prstGeom prst="rect">
            <a:avLst/>
          </a:prstGeom>
          <a:noFill/>
          <a:ln>
            <a:noFill/>
          </a:ln>
        </p:spPr>
        <p:txBody>
          <a:bodyPr anchorCtr="0" anchor="t" bIns="0" lIns="0" spcFirstLastPara="1" rIns="0" wrap="square" tIns="12700">
            <a:spAutoFit/>
          </a:bodyPr>
          <a:lstStyle/>
          <a:p>
            <a:pPr indent="0" lvl="0" marL="45085" marR="0" rtl="0" algn="ctr">
              <a:lnSpc>
                <a:spcPct val="100000"/>
              </a:lnSpc>
              <a:spcBef>
                <a:spcPts val="0"/>
              </a:spcBef>
              <a:spcAft>
                <a:spcPts val="0"/>
              </a:spcAft>
              <a:buNone/>
            </a:pPr>
            <a:r>
              <a:rPr b="1" i="1" lang="en-US" sz="2000">
                <a:solidFill>
                  <a:srgbClr val="404040"/>
                </a:solidFill>
                <a:latin typeface="Calibri"/>
                <a:ea typeface="Calibri"/>
                <a:cs typeface="Calibri"/>
                <a:sym typeface="Calibri"/>
              </a:rPr>
              <a:t>Key Objectives</a:t>
            </a:r>
            <a:endParaRPr sz="2000">
              <a:solidFill>
                <a:schemeClr val="dk1"/>
              </a:solidFill>
              <a:latin typeface="Calibri"/>
              <a:ea typeface="Calibri"/>
              <a:cs typeface="Calibri"/>
              <a:sym typeface="Calibri"/>
            </a:endParaRPr>
          </a:p>
          <a:p>
            <a:pPr indent="0" lvl="0" marL="0" marR="0" rtl="0" algn="l">
              <a:lnSpc>
                <a:spcPct val="100000"/>
              </a:lnSpc>
              <a:spcBef>
                <a:spcPts val="40"/>
              </a:spcBef>
              <a:spcAft>
                <a:spcPts val="0"/>
              </a:spcAft>
              <a:buNone/>
            </a:pPr>
            <a:r>
              <a:t/>
            </a:r>
            <a:endParaRPr sz="2200">
              <a:solidFill>
                <a:schemeClr val="dk1"/>
              </a:solidFill>
              <a:latin typeface="Calibri"/>
              <a:ea typeface="Calibri"/>
              <a:cs typeface="Calibri"/>
              <a:sym typeface="Calibri"/>
            </a:endParaRPr>
          </a:p>
          <a:p>
            <a:pPr indent="-457200" lvl="0" marL="469900" marR="477519" rtl="0" algn="l">
              <a:lnSpc>
                <a:spcPct val="100000"/>
              </a:lnSpc>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On the </a:t>
            </a:r>
            <a:r>
              <a:rPr b="1" lang="en-US" sz="1600">
                <a:solidFill>
                  <a:schemeClr val="dk1"/>
                </a:solidFill>
                <a:latin typeface="Calibri"/>
                <a:ea typeface="Calibri"/>
                <a:cs typeface="Calibri"/>
                <a:sym typeface="Calibri"/>
              </a:rPr>
              <a:t>Customer Detail </a:t>
            </a:r>
            <a:r>
              <a:rPr lang="en-US" sz="1600">
                <a:solidFill>
                  <a:schemeClr val="dk1"/>
                </a:solidFill>
                <a:latin typeface="Calibri"/>
                <a:ea typeface="Calibri"/>
                <a:cs typeface="Calibri"/>
                <a:sym typeface="Calibri"/>
              </a:rPr>
              <a:t>tab, edit the </a:t>
            </a:r>
            <a:r>
              <a:rPr b="1" lang="en-US" sz="1600">
                <a:solidFill>
                  <a:schemeClr val="dk1"/>
                </a:solidFill>
                <a:latin typeface="Calibri"/>
                <a:ea typeface="Calibri"/>
                <a:cs typeface="Calibri"/>
                <a:sym typeface="Calibri"/>
              </a:rPr>
              <a:t>report  interactions </a:t>
            </a:r>
            <a:r>
              <a:rPr lang="en-US" sz="1600">
                <a:solidFill>
                  <a:schemeClr val="dk1"/>
                </a:solidFill>
                <a:latin typeface="Calibri"/>
                <a:ea typeface="Calibri"/>
                <a:cs typeface="Calibri"/>
                <a:sym typeface="Calibri"/>
              </a:rPr>
              <a:t>based on the following logic:</a:t>
            </a:r>
            <a:endParaRPr sz="1600">
              <a:solidFill>
                <a:schemeClr val="dk1"/>
              </a:solidFill>
              <a:latin typeface="Calibri"/>
              <a:ea typeface="Calibri"/>
              <a:cs typeface="Calibri"/>
              <a:sym typeface="Calibri"/>
            </a:endParaRPr>
          </a:p>
          <a:p>
            <a:pPr indent="-457200" lvl="1" marL="927100" marR="5080" rtl="0" algn="l">
              <a:lnSpc>
                <a:spcPct val="103699"/>
              </a:lnSpc>
              <a:spcBef>
                <a:spcPts val="1105"/>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When a filter is applied to the line chart, the  donut charts should </a:t>
            </a:r>
            <a:r>
              <a:rPr b="1" i="0" lang="en-US" sz="1600" u="none" cap="none" strike="noStrike">
                <a:solidFill>
                  <a:schemeClr val="dk1"/>
                </a:solidFill>
                <a:latin typeface="Calibri"/>
                <a:ea typeface="Calibri"/>
                <a:cs typeface="Calibri"/>
                <a:sym typeface="Calibri"/>
              </a:rPr>
              <a:t>filter </a:t>
            </a:r>
            <a:r>
              <a:rPr b="0" i="0" lang="en-US" sz="1600" u="none" cap="none" strike="noStrike">
                <a:solidFill>
                  <a:schemeClr val="dk1"/>
                </a:solidFill>
                <a:latin typeface="Calibri"/>
                <a:ea typeface="Calibri"/>
                <a:cs typeface="Calibri"/>
                <a:sym typeface="Calibri"/>
              </a:rPr>
              <a:t>(not highlight)</a:t>
            </a:r>
            <a:endParaRPr b="0" i="0" sz="1600" u="none" cap="none" strike="noStrike">
              <a:solidFill>
                <a:schemeClr val="dk1"/>
              </a:solidFill>
              <a:latin typeface="Calibri"/>
              <a:ea typeface="Calibri"/>
              <a:cs typeface="Calibri"/>
              <a:sym typeface="Calibri"/>
            </a:endParaRPr>
          </a:p>
          <a:p>
            <a:pPr indent="-457200" lvl="1" marL="927100" marR="19050" rtl="0" algn="l">
              <a:lnSpc>
                <a:spcPct val="118750"/>
              </a:lnSpc>
              <a:spcBef>
                <a:spcPts val="1255"/>
              </a:spcBef>
              <a:spcAft>
                <a:spcPts val="0"/>
              </a:spcAft>
              <a:buClr>
                <a:srgbClr val="262626"/>
              </a:buClr>
              <a:buSzPts val="1600"/>
              <a:buFont typeface="Arial"/>
              <a:buChar char="•"/>
            </a:pPr>
            <a:r>
              <a:rPr b="0" i="0" lang="en-US" sz="1600" u="none" cap="none" strike="noStrike">
                <a:solidFill>
                  <a:srgbClr val="262626"/>
                </a:solidFill>
                <a:latin typeface="Calibri"/>
                <a:ea typeface="Calibri"/>
                <a:cs typeface="Calibri"/>
                <a:sym typeface="Calibri"/>
              </a:rPr>
              <a:t>When a filter is applied to the table, the line  chart and donuts should </a:t>
            </a:r>
            <a:r>
              <a:rPr b="1" i="0" lang="en-US" sz="1600" u="none" cap="none" strike="noStrike">
                <a:solidFill>
                  <a:srgbClr val="262626"/>
                </a:solidFill>
                <a:latin typeface="Calibri"/>
                <a:ea typeface="Calibri"/>
                <a:cs typeface="Calibri"/>
                <a:sym typeface="Calibri"/>
              </a:rPr>
              <a:t>not filter</a:t>
            </a:r>
            <a:endParaRPr b="0" i="0" sz="1600" u="none" cap="none" strike="noStrike">
              <a:solidFill>
                <a:schemeClr val="dk1"/>
              </a:solidFill>
              <a:latin typeface="Calibri"/>
              <a:ea typeface="Calibri"/>
              <a:cs typeface="Calibri"/>
              <a:sym typeface="Calibri"/>
            </a:endParaRPr>
          </a:p>
          <a:p>
            <a:pPr indent="-457200" lvl="1" marL="927100" marR="347345" rtl="0" algn="l">
              <a:lnSpc>
                <a:spcPct val="118750"/>
              </a:lnSpc>
              <a:spcBef>
                <a:spcPts val="1220"/>
              </a:spcBef>
              <a:spcAft>
                <a:spcPts val="0"/>
              </a:spcAft>
              <a:buClr>
                <a:srgbClr val="262626"/>
              </a:buClr>
              <a:buSzPts val="1600"/>
              <a:buFont typeface="Arial"/>
              <a:buChar char="•"/>
            </a:pPr>
            <a:r>
              <a:rPr b="0" i="0" lang="en-US" sz="1600" u="none" cap="none" strike="noStrike">
                <a:solidFill>
                  <a:srgbClr val="262626"/>
                </a:solidFill>
                <a:latin typeface="Calibri"/>
                <a:ea typeface="Calibri"/>
                <a:cs typeface="Calibri"/>
                <a:sym typeface="Calibri"/>
              </a:rPr>
              <a:t>The slicer should </a:t>
            </a:r>
            <a:r>
              <a:rPr b="1" i="0" lang="en-US" sz="1600" u="none" cap="none" strike="noStrike">
                <a:solidFill>
                  <a:srgbClr val="262626"/>
                </a:solidFill>
                <a:latin typeface="Calibri"/>
                <a:ea typeface="Calibri"/>
                <a:cs typeface="Calibri"/>
                <a:sym typeface="Calibri"/>
              </a:rPr>
              <a:t>filter all visuals </a:t>
            </a:r>
            <a:r>
              <a:rPr b="0" i="0" lang="en-US" sz="1600" u="none" cap="none" strike="noStrike">
                <a:solidFill>
                  <a:srgbClr val="262626"/>
                </a:solidFill>
                <a:latin typeface="Calibri"/>
                <a:ea typeface="Calibri"/>
                <a:cs typeface="Calibri"/>
                <a:sym typeface="Calibri"/>
              </a:rPr>
              <a:t>on the  report page</a:t>
            </a:r>
            <a:endParaRPr b="0" i="0" sz="1600" u="none" cap="none" strike="noStrike">
              <a:solidFill>
                <a:schemeClr val="dk1"/>
              </a:solidFill>
              <a:latin typeface="Calibri"/>
              <a:ea typeface="Calibri"/>
              <a:cs typeface="Calibri"/>
              <a:sym typeface="Calibri"/>
            </a:endParaRPr>
          </a:p>
        </p:txBody>
      </p:sp>
      <p:sp>
        <p:nvSpPr>
          <p:cNvPr id="5174" name="Google Shape;5174;p182"/>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Victor Ignatius Zabel </a:t>
            </a:r>
            <a:r>
              <a:rPr i="1" lang="en-US" sz="1400">
                <a:solidFill>
                  <a:srgbClr val="404040"/>
                </a:solidFill>
                <a:latin typeface="Calibri"/>
                <a:ea typeface="Calibri"/>
                <a:cs typeface="Calibri"/>
                <a:sym typeface="Calibri"/>
              </a:rPr>
              <a:t>(BI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Weird report interactions</a:t>
            </a:r>
            <a:endParaRPr sz="1400">
              <a:solidFill>
                <a:schemeClr val="dk1"/>
              </a:solidFill>
              <a:latin typeface="Calibri"/>
              <a:ea typeface="Calibri"/>
              <a:cs typeface="Calibri"/>
              <a:sym typeface="Calibri"/>
            </a:endParaRPr>
          </a:p>
        </p:txBody>
      </p:sp>
      <p:sp>
        <p:nvSpPr>
          <p:cNvPr id="5175" name="Google Shape;5175;p182"/>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85725">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Hey there,</a:t>
            </a:r>
            <a:endParaRPr sz="1400">
              <a:solidFill>
                <a:schemeClr val="dk1"/>
              </a:solidFill>
              <a:latin typeface="Calibri"/>
              <a:ea typeface="Calibri"/>
              <a:cs typeface="Calibri"/>
              <a:sym typeface="Calibri"/>
            </a:endParaRPr>
          </a:p>
          <a:p>
            <a:pPr indent="0" lvl="0" marL="182245" marR="246379" rtl="0" algn="l">
              <a:lnSpc>
                <a:spcPct val="99500"/>
              </a:lnSpc>
              <a:spcBef>
                <a:spcPts val="1235"/>
              </a:spcBef>
              <a:spcAft>
                <a:spcPts val="0"/>
              </a:spcAft>
              <a:buNone/>
            </a:pPr>
            <a:r>
              <a:rPr lang="en-US" sz="1400">
                <a:solidFill>
                  <a:srgbClr val="404040"/>
                </a:solidFill>
                <a:latin typeface="Calibri"/>
                <a:ea typeface="Calibri"/>
                <a:cs typeface="Calibri"/>
                <a:sym typeface="Calibri"/>
              </a:rPr>
              <a:t>I was playing with the customer report this morning and noticed  some odd visual interactions. For example, selecting a specific  customer shouldn’t filter the line chart, and probably shouldn’t  filter the donut charts either.</a:t>
            </a:r>
            <a:endParaRPr sz="1400">
              <a:solidFill>
                <a:schemeClr val="dk1"/>
              </a:solidFill>
              <a:latin typeface="Calibri"/>
              <a:ea typeface="Calibri"/>
              <a:cs typeface="Calibri"/>
              <a:sym typeface="Calibri"/>
            </a:endParaRPr>
          </a:p>
          <a:p>
            <a:pPr indent="0" lvl="0" marL="182245" marR="0" rtl="0" algn="l">
              <a:lnSpc>
                <a:spcPct val="100000"/>
              </a:lnSpc>
              <a:spcBef>
                <a:spcPts val="1200"/>
              </a:spcBef>
              <a:spcAft>
                <a:spcPts val="0"/>
              </a:spcAft>
              <a:buNone/>
            </a:pPr>
            <a:r>
              <a:rPr lang="en-US" sz="1400">
                <a:solidFill>
                  <a:srgbClr val="404040"/>
                </a:solidFill>
                <a:latin typeface="Calibri"/>
                <a:ea typeface="Calibri"/>
                <a:cs typeface="Calibri"/>
                <a:sym typeface="Calibri"/>
              </a:rPr>
              <a:t>Could you please take a pass through the report interactions and</a:t>
            </a:r>
            <a:endParaRPr sz="1400">
              <a:solidFill>
                <a:schemeClr val="dk1"/>
              </a:solidFill>
              <a:latin typeface="Calibri"/>
              <a:ea typeface="Calibri"/>
              <a:cs typeface="Calibri"/>
              <a:sym typeface="Calibri"/>
            </a:endParaRPr>
          </a:p>
        </p:txBody>
      </p:sp>
      <p:grpSp>
        <p:nvGrpSpPr>
          <p:cNvPr id="5176" name="Google Shape;5176;p182"/>
          <p:cNvGrpSpPr/>
          <p:nvPr/>
        </p:nvGrpSpPr>
        <p:grpSpPr>
          <a:xfrm>
            <a:off x="11458577" y="168692"/>
            <a:ext cx="548640" cy="548640"/>
            <a:chOff x="11458577" y="168692"/>
            <a:chExt cx="548640" cy="548640"/>
          </a:xfrm>
        </p:grpSpPr>
        <p:sp>
          <p:nvSpPr>
            <p:cNvPr id="5177" name="Google Shape;5177;p182"/>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178" name="Google Shape;5178;p182"/>
            <p:cNvPicPr preferRelativeResize="0"/>
            <p:nvPr/>
          </p:nvPicPr>
          <p:blipFill rotWithShape="1">
            <a:blip r:embed="rId4">
              <a:alphaModFix/>
            </a:blip>
            <a:srcRect b="0" l="0" r="0" t="0"/>
            <a:stretch/>
          </p:blipFill>
          <p:spPr>
            <a:xfrm>
              <a:off x="11579351" y="289560"/>
              <a:ext cx="307848" cy="307847"/>
            </a:xfrm>
            <a:prstGeom prst="rect">
              <a:avLst/>
            </a:prstGeom>
            <a:noFill/>
            <a:ln>
              <a:noFill/>
            </a:ln>
          </p:spPr>
        </p:pic>
      </p:grpSp>
      <p:sp>
        <p:nvSpPr>
          <p:cNvPr id="5179" name="Google Shape;5179;p182"/>
          <p:cNvSpPr txBox="1"/>
          <p:nvPr/>
        </p:nvSpPr>
        <p:spPr>
          <a:xfrm>
            <a:off x="860852" y="4810631"/>
            <a:ext cx="1902460" cy="980440"/>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US" sz="1400">
                <a:solidFill>
                  <a:srgbClr val="404040"/>
                </a:solidFill>
                <a:latin typeface="Calibri"/>
                <a:ea typeface="Calibri"/>
                <a:cs typeface="Calibri"/>
                <a:sym typeface="Calibri"/>
              </a:rPr>
              <a:t>update any that seem off?</a:t>
            </a:r>
            <a:endParaRPr sz="1400">
              <a:solidFill>
                <a:schemeClr val="dk1"/>
              </a:solidFill>
              <a:latin typeface="Calibri"/>
              <a:ea typeface="Calibri"/>
              <a:cs typeface="Calibri"/>
              <a:sym typeface="Calibri"/>
            </a:endParaRPr>
          </a:p>
          <a:p>
            <a:pPr indent="0" lvl="0" marL="12700" marR="0" rtl="0" algn="l">
              <a:lnSpc>
                <a:spcPct val="100000"/>
              </a:lnSpc>
              <a:spcBef>
                <a:spcPts val="1225"/>
              </a:spcBef>
              <a:spcAft>
                <a:spcPts val="0"/>
              </a:spcAft>
              <a:buNone/>
            </a:pPr>
            <a:r>
              <a:rPr lang="en-US" sz="1400">
                <a:solidFill>
                  <a:srgbClr val="404040"/>
                </a:solidFill>
                <a:latin typeface="Calibri"/>
                <a:ea typeface="Calibri"/>
                <a:cs typeface="Calibri"/>
                <a:sym typeface="Calibri"/>
              </a:rPr>
              <a:t>Thanks!</a:t>
            </a:r>
            <a:endParaRPr sz="1400">
              <a:solidFill>
                <a:schemeClr val="dk1"/>
              </a:solidFill>
              <a:latin typeface="Calibri"/>
              <a:ea typeface="Calibri"/>
              <a:cs typeface="Calibri"/>
              <a:sym typeface="Calibri"/>
            </a:endParaRPr>
          </a:p>
          <a:p>
            <a:pPr indent="0" lvl="0" marL="12700" marR="0" rtl="0" algn="l">
              <a:lnSpc>
                <a:spcPct val="100000"/>
              </a:lnSpc>
              <a:spcBef>
                <a:spcPts val="1225"/>
              </a:spcBef>
              <a:spcAft>
                <a:spcPts val="0"/>
              </a:spcAft>
              <a:buNone/>
            </a:pPr>
            <a:r>
              <a:rPr lang="en-US" sz="1400">
                <a:solidFill>
                  <a:srgbClr val="404040"/>
                </a:solidFill>
                <a:latin typeface="Calibri"/>
                <a:ea typeface="Calibri"/>
                <a:cs typeface="Calibri"/>
                <a:sym typeface="Calibri"/>
              </a:rPr>
              <a:t>-Vic</a:t>
            </a:r>
            <a:endParaRPr sz="1400">
              <a:solidFill>
                <a:schemeClr val="dk1"/>
              </a:solidFill>
              <a:latin typeface="Calibri"/>
              <a:ea typeface="Calibri"/>
              <a:cs typeface="Calibri"/>
              <a:sym typeface="Calibri"/>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3" name="Shape 5183"/>
        <p:cNvGrpSpPr/>
        <p:nvPr/>
      </p:nvGrpSpPr>
      <p:grpSpPr>
        <a:xfrm>
          <a:off x="0" y="0"/>
          <a:ext cx="0" cy="0"/>
          <a:chOff x="0" y="0"/>
          <a:chExt cx="0" cy="0"/>
        </a:xfrm>
      </p:grpSpPr>
      <p:sp>
        <p:nvSpPr>
          <p:cNvPr id="5184" name="Google Shape;5184;p183"/>
          <p:cNvSpPr txBox="1"/>
          <p:nvPr>
            <p:ph type="title"/>
          </p:nvPr>
        </p:nvSpPr>
        <p:spPr>
          <a:xfrm>
            <a:off x="3179286" y="242315"/>
            <a:ext cx="583311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SOLUTION</a:t>
            </a:r>
            <a:r>
              <a:rPr lang="en-US"/>
              <a:t>: REPORT INTERACTIONS</a:t>
            </a:r>
            <a:endParaRPr/>
          </a:p>
        </p:txBody>
      </p:sp>
      <p:pic>
        <p:nvPicPr>
          <p:cNvPr id="5185" name="Google Shape;5185;p183"/>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5186" name="Google Shape;5186;p183"/>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000">
                <a:solidFill>
                  <a:srgbClr val="404040"/>
                </a:solidFill>
                <a:latin typeface="Calibri"/>
                <a:ea typeface="Calibri"/>
                <a:cs typeface="Calibri"/>
                <a:sym typeface="Calibri"/>
              </a:rPr>
              <a:t>Solution Preview</a:t>
            </a:r>
            <a:endParaRPr sz="2000">
              <a:solidFill>
                <a:schemeClr val="dk1"/>
              </a:solidFill>
              <a:latin typeface="Calibri"/>
              <a:ea typeface="Calibri"/>
              <a:cs typeface="Calibri"/>
              <a:sym typeface="Calibri"/>
            </a:endParaRPr>
          </a:p>
        </p:txBody>
      </p:sp>
      <p:sp>
        <p:nvSpPr>
          <p:cNvPr id="5187" name="Google Shape;5187;p183"/>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8" name="Google Shape;5188;p183"/>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189" name="Google Shape;5189;p183"/>
          <p:cNvGrpSpPr/>
          <p:nvPr/>
        </p:nvGrpSpPr>
        <p:grpSpPr>
          <a:xfrm>
            <a:off x="423672" y="1511807"/>
            <a:ext cx="5565648" cy="5148072"/>
            <a:chOff x="423672" y="1511807"/>
            <a:chExt cx="5565648" cy="5148072"/>
          </a:xfrm>
        </p:grpSpPr>
        <p:pic>
          <p:nvPicPr>
            <p:cNvPr id="5190" name="Google Shape;5190;p183"/>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5191" name="Google Shape;5191;p183"/>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192" name="Google Shape;5192;p183"/>
            <p:cNvPicPr preferRelativeResize="0"/>
            <p:nvPr/>
          </p:nvPicPr>
          <p:blipFill rotWithShape="1">
            <a:blip r:embed="rId5">
              <a:alphaModFix/>
            </a:blip>
            <a:srcRect b="0" l="0" r="0" t="0"/>
            <a:stretch/>
          </p:blipFill>
          <p:spPr>
            <a:xfrm>
              <a:off x="771997" y="1814826"/>
              <a:ext cx="962988" cy="1043237"/>
            </a:xfrm>
            <a:prstGeom prst="rect">
              <a:avLst/>
            </a:prstGeom>
            <a:noFill/>
            <a:ln>
              <a:noFill/>
            </a:ln>
          </p:spPr>
        </p:pic>
        <p:sp>
          <p:nvSpPr>
            <p:cNvPr id="5193" name="Google Shape;5193;p183"/>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4" name="Google Shape;5194;p183"/>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195" name="Google Shape;5195;p183"/>
            <p:cNvPicPr preferRelativeResize="0"/>
            <p:nvPr/>
          </p:nvPicPr>
          <p:blipFill rotWithShape="1">
            <a:blip r:embed="rId6">
              <a:alphaModFix/>
            </a:blip>
            <a:srcRect b="0" l="0" r="0" t="0"/>
            <a:stretch/>
          </p:blipFill>
          <p:spPr>
            <a:xfrm>
              <a:off x="3913631" y="6141719"/>
              <a:ext cx="1822704" cy="350520"/>
            </a:xfrm>
            <a:prstGeom prst="rect">
              <a:avLst/>
            </a:prstGeom>
            <a:noFill/>
            <a:ln>
              <a:noFill/>
            </a:ln>
          </p:spPr>
        </p:pic>
        <p:pic>
          <p:nvPicPr>
            <p:cNvPr id="5196" name="Google Shape;5196;p183"/>
            <p:cNvPicPr preferRelativeResize="0"/>
            <p:nvPr/>
          </p:nvPicPr>
          <p:blipFill rotWithShape="1">
            <a:blip r:embed="rId7">
              <a:alphaModFix/>
            </a:blip>
            <a:srcRect b="0" l="0" r="0" t="0"/>
            <a:stretch/>
          </p:blipFill>
          <p:spPr>
            <a:xfrm>
              <a:off x="1755647" y="1783080"/>
              <a:ext cx="658368" cy="530351"/>
            </a:xfrm>
            <a:prstGeom prst="rect">
              <a:avLst/>
            </a:prstGeom>
            <a:noFill/>
            <a:ln>
              <a:noFill/>
            </a:ln>
          </p:spPr>
        </p:pic>
      </p:grpSp>
      <p:sp>
        <p:nvSpPr>
          <p:cNvPr id="5197" name="Google Shape;5197;p183"/>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Victor Ignatius Zabel </a:t>
            </a:r>
            <a:r>
              <a:rPr i="1" lang="en-US" sz="1400">
                <a:solidFill>
                  <a:srgbClr val="404040"/>
                </a:solidFill>
                <a:latin typeface="Calibri"/>
                <a:ea typeface="Calibri"/>
                <a:cs typeface="Calibri"/>
                <a:sym typeface="Calibri"/>
              </a:rPr>
              <a:t>(BI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Weird report interactions</a:t>
            </a:r>
            <a:endParaRPr sz="1400">
              <a:solidFill>
                <a:schemeClr val="dk1"/>
              </a:solidFill>
              <a:latin typeface="Calibri"/>
              <a:ea typeface="Calibri"/>
              <a:cs typeface="Calibri"/>
              <a:sym typeface="Calibri"/>
            </a:endParaRPr>
          </a:p>
        </p:txBody>
      </p:sp>
      <p:grpSp>
        <p:nvGrpSpPr>
          <p:cNvPr id="5198" name="Google Shape;5198;p183"/>
          <p:cNvGrpSpPr/>
          <p:nvPr/>
        </p:nvGrpSpPr>
        <p:grpSpPr>
          <a:xfrm>
            <a:off x="6467855" y="2014727"/>
            <a:ext cx="4956048" cy="4209288"/>
            <a:chOff x="6467855" y="2014727"/>
            <a:chExt cx="4956048" cy="4209288"/>
          </a:xfrm>
        </p:grpSpPr>
        <p:pic>
          <p:nvPicPr>
            <p:cNvPr id="5199" name="Google Shape;5199;p183"/>
            <p:cNvPicPr preferRelativeResize="0"/>
            <p:nvPr/>
          </p:nvPicPr>
          <p:blipFill rotWithShape="1">
            <a:blip r:embed="rId8">
              <a:alphaModFix/>
            </a:blip>
            <a:srcRect b="0" l="0" r="0" t="0"/>
            <a:stretch/>
          </p:blipFill>
          <p:spPr>
            <a:xfrm>
              <a:off x="6467855" y="2014727"/>
              <a:ext cx="4014215" cy="2414016"/>
            </a:xfrm>
            <a:prstGeom prst="rect">
              <a:avLst/>
            </a:prstGeom>
            <a:noFill/>
            <a:ln>
              <a:noFill/>
            </a:ln>
          </p:spPr>
        </p:pic>
        <p:pic>
          <p:nvPicPr>
            <p:cNvPr id="5200" name="Google Shape;5200;p183"/>
            <p:cNvPicPr preferRelativeResize="0"/>
            <p:nvPr/>
          </p:nvPicPr>
          <p:blipFill rotWithShape="1">
            <a:blip r:embed="rId9">
              <a:alphaModFix/>
            </a:blip>
            <a:srcRect b="0" l="0" r="0" t="0"/>
            <a:stretch/>
          </p:blipFill>
          <p:spPr>
            <a:xfrm>
              <a:off x="6493139" y="2041307"/>
              <a:ext cx="3910901" cy="2309586"/>
            </a:xfrm>
            <a:prstGeom prst="rect">
              <a:avLst/>
            </a:prstGeom>
            <a:noFill/>
            <a:ln>
              <a:noFill/>
            </a:ln>
          </p:spPr>
        </p:pic>
        <p:pic>
          <p:nvPicPr>
            <p:cNvPr id="5201" name="Google Shape;5201;p183"/>
            <p:cNvPicPr preferRelativeResize="0"/>
            <p:nvPr/>
          </p:nvPicPr>
          <p:blipFill rotWithShape="1">
            <a:blip r:embed="rId10">
              <a:alphaModFix/>
            </a:blip>
            <a:srcRect b="0" l="0" r="0" t="0"/>
            <a:stretch/>
          </p:blipFill>
          <p:spPr>
            <a:xfrm>
              <a:off x="7409688" y="3809999"/>
              <a:ext cx="4014215" cy="2414016"/>
            </a:xfrm>
            <a:prstGeom prst="rect">
              <a:avLst/>
            </a:prstGeom>
            <a:noFill/>
            <a:ln>
              <a:noFill/>
            </a:ln>
          </p:spPr>
        </p:pic>
        <p:pic>
          <p:nvPicPr>
            <p:cNvPr id="5202" name="Google Shape;5202;p183"/>
            <p:cNvPicPr preferRelativeResize="0"/>
            <p:nvPr/>
          </p:nvPicPr>
          <p:blipFill rotWithShape="1">
            <a:blip r:embed="rId11">
              <a:alphaModFix/>
            </a:blip>
            <a:srcRect b="0" l="0" r="0" t="0"/>
            <a:stretch/>
          </p:blipFill>
          <p:spPr>
            <a:xfrm>
              <a:off x="7435837" y="3834391"/>
              <a:ext cx="3909253" cy="2309591"/>
            </a:xfrm>
            <a:prstGeom prst="rect">
              <a:avLst/>
            </a:prstGeom>
            <a:noFill/>
            <a:ln>
              <a:noFill/>
            </a:ln>
          </p:spPr>
        </p:pic>
      </p:grpSp>
      <p:sp>
        <p:nvSpPr>
          <p:cNvPr id="5203" name="Google Shape;5203;p183"/>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85725">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Hey there,</a:t>
            </a:r>
            <a:endParaRPr sz="1400">
              <a:solidFill>
                <a:schemeClr val="dk1"/>
              </a:solidFill>
              <a:latin typeface="Calibri"/>
              <a:ea typeface="Calibri"/>
              <a:cs typeface="Calibri"/>
              <a:sym typeface="Calibri"/>
            </a:endParaRPr>
          </a:p>
          <a:p>
            <a:pPr indent="0" lvl="0" marL="182245" marR="246379" rtl="0" algn="l">
              <a:lnSpc>
                <a:spcPct val="99500"/>
              </a:lnSpc>
              <a:spcBef>
                <a:spcPts val="1235"/>
              </a:spcBef>
              <a:spcAft>
                <a:spcPts val="0"/>
              </a:spcAft>
              <a:buNone/>
            </a:pPr>
            <a:r>
              <a:rPr lang="en-US" sz="1400">
                <a:solidFill>
                  <a:srgbClr val="404040"/>
                </a:solidFill>
                <a:latin typeface="Calibri"/>
                <a:ea typeface="Calibri"/>
                <a:cs typeface="Calibri"/>
                <a:sym typeface="Calibri"/>
              </a:rPr>
              <a:t>I was playing with the customer report this morning and noticed  some odd visual interactions. For example, selecting a specific  customer shouldn’t filter the line chart, and probably shouldn’t  filter the donut charts either.</a:t>
            </a:r>
            <a:endParaRPr sz="1400">
              <a:solidFill>
                <a:schemeClr val="dk1"/>
              </a:solidFill>
              <a:latin typeface="Calibri"/>
              <a:ea typeface="Calibri"/>
              <a:cs typeface="Calibri"/>
              <a:sym typeface="Calibri"/>
            </a:endParaRPr>
          </a:p>
          <a:p>
            <a:pPr indent="0" lvl="0" marL="182245" marR="0" rtl="0" algn="l">
              <a:lnSpc>
                <a:spcPct val="100000"/>
              </a:lnSpc>
              <a:spcBef>
                <a:spcPts val="1200"/>
              </a:spcBef>
              <a:spcAft>
                <a:spcPts val="0"/>
              </a:spcAft>
              <a:buNone/>
            </a:pPr>
            <a:r>
              <a:rPr lang="en-US" sz="1400">
                <a:solidFill>
                  <a:srgbClr val="404040"/>
                </a:solidFill>
                <a:latin typeface="Calibri"/>
                <a:ea typeface="Calibri"/>
                <a:cs typeface="Calibri"/>
                <a:sym typeface="Calibri"/>
              </a:rPr>
              <a:t>Could you please take a pass through the report interactions and</a:t>
            </a:r>
            <a:endParaRPr sz="1400">
              <a:solidFill>
                <a:schemeClr val="dk1"/>
              </a:solidFill>
              <a:latin typeface="Calibri"/>
              <a:ea typeface="Calibri"/>
              <a:cs typeface="Calibri"/>
              <a:sym typeface="Calibri"/>
            </a:endParaRPr>
          </a:p>
        </p:txBody>
      </p:sp>
      <p:grpSp>
        <p:nvGrpSpPr>
          <p:cNvPr id="5204" name="Google Shape;5204;p183"/>
          <p:cNvGrpSpPr/>
          <p:nvPr/>
        </p:nvGrpSpPr>
        <p:grpSpPr>
          <a:xfrm>
            <a:off x="11458577" y="168692"/>
            <a:ext cx="548640" cy="548640"/>
            <a:chOff x="11458577" y="168692"/>
            <a:chExt cx="548640" cy="548640"/>
          </a:xfrm>
        </p:grpSpPr>
        <p:sp>
          <p:nvSpPr>
            <p:cNvPr id="5205" name="Google Shape;5205;p183"/>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206" name="Google Shape;5206;p183"/>
            <p:cNvPicPr preferRelativeResize="0"/>
            <p:nvPr/>
          </p:nvPicPr>
          <p:blipFill rotWithShape="1">
            <a:blip r:embed="rId12">
              <a:alphaModFix/>
            </a:blip>
            <a:srcRect b="0" l="0" r="0" t="0"/>
            <a:stretch/>
          </p:blipFill>
          <p:spPr>
            <a:xfrm>
              <a:off x="11579351" y="289560"/>
              <a:ext cx="307848" cy="307847"/>
            </a:xfrm>
            <a:prstGeom prst="rect">
              <a:avLst/>
            </a:prstGeom>
            <a:noFill/>
            <a:ln>
              <a:noFill/>
            </a:ln>
          </p:spPr>
        </p:pic>
      </p:grpSp>
      <p:sp>
        <p:nvSpPr>
          <p:cNvPr id="5207" name="Google Shape;5207;p183"/>
          <p:cNvSpPr txBox="1"/>
          <p:nvPr/>
        </p:nvSpPr>
        <p:spPr>
          <a:xfrm>
            <a:off x="860852" y="4810631"/>
            <a:ext cx="1902460" cy="980440"/>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US" sz="1400">
                <a:solidFill>
                  <a:srgbClr val="404040"/>
                </a:solidFill>
                <a:latin typeface="Calibri"/>
                <a:ea typeface="Calibri"/>
                <a:cs typeface="Calibri"/>
                <a:sym typeface="Calibri"/>
              </a:rPr>
              <a:t>update any that seem off?</a:t>
            </a:r>
            <a:endParaRPr sz="1400">
              <a:solidFill>
                <a:schemeClr val="dk1"/>
              </a:solidFill>
              <a:latin typeface="Calibri"/>
              <a:ea typeface="Calibri"/>
              <a:cs typeface="Calibri"/>
              <a:sym typeface="Calibri"/>
            </a:endParaRPr>
          </a:p>
          <a:p>
            <a:pPr indent="0" lvl="0" marL="12700" marR="0" rtl="0" algn="l">
              <a:lnSpc>
                <a:spcPct val="100000"/>
              </a:lnSpc>
              <a:spcBef>
                <a:spcPts val="1225"/>
              </a:spcBef>
              <a:spcAft>
                <a:spcPts val="0"/>
              </a:spcAft>
              <a:buNone/>
            </a:pPr>
            <a:r>
              <a:rPr lang="en-US" sz="1400">
                <a:solidFill>
                  <a:srgbClr val="404040"/>
                </a:solidFill>
                <a:latin typeface="Calibri"/>
                <a:ea typeface="Calibri"/>
                <a:cs typeface="Calibri"/>
                <a:sym typeface="Calibri"/>
              </a:rPr>
              <a:t>Thanks!</a:t>
            </a:r>
            <a:endParaRPr sz="1400">
              <a:solidFill>
                <a:schemeClr val="dk1"/>
              </a:solidFill>
              <a:latin typeface="Calibri"/>
              <a:ea typeface="Calibri"/>
              <a:cs typeface="Calibri"/>
              <a:sym typeface="Calibri"/>
            </a:endParaRPr>
          </a:p>
          <a:p>
            <a:pPr indent="0" lvl="0" marL="12700" marR="0" rtl="0" algn="l">
              <a:lnSpc>
                <a:spcPct val="100000"/>
              </a:lnSpc>
              <a:spcBef>
                <a:spcPts val="1225"/>
              </a:spcBef>
              <a:spcAft>
                <a:spcPts val="0"/>
              </a:spcAft>
              <a:buNone/>
            </a:pPr>
            <a:r>
              <a:rPr lang="en-US" sz="1400">
                <a:solidFill>
                  <a:srgbClr val="404040"/>
                </a:solidFill>
                <a:latin typeface="Calibri"/>
                <a:ea typeface="Calibri"/>
                <a:cs typeface="Calibri"/>
                <a:sym typeface="Calibri"/>
              </a:rPr>
              <a:t>-Vic</a:t>
            </a:r>
            <a:endParaRPr sz="1400">
              <a:solidFill>
                <a:schemeClr val="dk1"/>
              </a:solidFill>
              <a:latin typeface="Calibri"/>
              <a:ea typeface="Calibri"/>
              <a:cs typeface="Calibri"/>
              <a:sym typeface="Calibri"/>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1" name="Shape 5211"/>
        <p:cNvGrpSpPr/>
        <p:nvPr/>
      </p:nvGrpSpPr>
      <p:grpSpPr>
        <a:xfrm>
          <a:off x="0" y="0"/>
          <a:ext cx="0" cy="0"/>
          <a:chOff x="0" y="0"/>
          <a:chExt cx="0" cy="0"/>
        </a:xfrm>
      </p:grpSpPr>
      <p:grpSp>
        <p:nvGrpSpPr>
          <p:cNvPr id="5212" name="Google Shape;5212;p184"/>
          <p:cNvGrpSpPr/>
          <p:nvPr/>
        </p:nvGrpSpPr>
        <p:grpSpPr>
          <a:xfrm>
            <a:off x="670559" y="1210055"/>
            <a:ext cx="10905744" cy="5330952"/>
            <a:chOff x="670559" y="1210055"/>
            <a:chExt cx="10905744" cy="5330952"/>
          </a:xfrm>
        </p:grpSpPr>
        <p:sp>
          <p:nvSpPr>
            <p:cNvPr id="5213" name="Google Shape;5213;p184"/>
            <p:cNvSpPr/>
            <p:nvPr/>
          </p:nvSpPr>
          <p:spPr>
            <a:xfrm>
              <a:off x="2882919" y="3895026"/>
              <a:ext cx="1641475" cy="1417320"/>
            </a:xfrm>
            <a:custGeom>
              <a:rect b="b" l="l" r="r" t="t"/>
              <a:pathLst>
                <a:path extrusionOk="0" h="1417320" w="1641475">
                  <a:moveTo>
                    <a:pt x="1566861" y="1340667"/>
                  </a:moveTo>
                  <a:lnTo>
                    <a:pt x="1565832" y="1366047"/>
                  </a:lnTo>
                  <a:lnTo>
                    <a:pt x="1578522" y="1366561"/>
                  </a:lnTo>
                  <a:lnTo>
                    <a:pt x="1577493" y="1391940"/>
                  </a:lnTo>
                  <a:lnTo>
                    <a:pt x="1564782" y="1391940"/>
                  </a:lnTo>
                  <a:lnTo>
                    <a:pt x="1563775" y="1416805"/>
                  </a:lnTo>
                  <a:lnTo>
                    <a:pt x="1618990" y="1391940"/>
                  </a:lnTo>
                  <a:lnTo>
                    <a:pt x="1577493" y="1391940"/>
                  </a:lnTo>
                  <a:lnTo>
                    <a:pt x="1564803" y="1391425"/>
                  </a:lnTo>
                  <a:lnTo>
                    <a:pt x="1620132" y="1391425"/>
                  </a:lnTo>
                  <a:lnTo>
                    <a:pt x="1641455" y="1381823"/>
                  </a:lnTo>
                  <a:lnTo>
                    <a:pt x="1566861" y="1340667"/>
                  </a:lnTo>
                  <a:close/>
                </a:path>
                <a:path extrusionOk="0" h="1417320" w="1641475">
                  <a:moveTo>
                    <a:pt x="1565832" y="1366047"/>
                  </a:moveTo>
                  <a:lnTo>
                    <a:pt x="1564803" y="1391425"/>
                  </a:lnTo>
                  <a:lnTo>
                    <a:pt x="1577493" y="1391940"/>
                  </a:lnTo>
                  <a:lnTo>
                    <a:pt x="1578522" y="1366561"/>
                  </a:lnTo>
                  <a:lnTo>
                    <a:pt x="1565832" y="1366047"/>
                  </a:lnTo>
                  <a:close/>
                </a:path>
                <a:path extrusionOk="0" h="1417320" w="1641475">
                  <a:moveTo>
                    <a:pt x="25361" y="0"/>
                  </a:moveTo>
                  <a:lnTo>
                    <a:pt x="0" y="1397"/>
                  </a:lnTo>
                  <a:lnTo>
                    <a:pt x="9083" y="166226"/>
                  </a:lnTo>
                  <a:lnTo>
                    <a:pt x="14542" y="247997"/>
                  </a:lnTo>
                  <a:lnTo>
                    <a:pt x="21102" y="328894"/>
                  </a:lnTo>
                  <a:lnTo>
                    <a:pt x="29128" y="408627"/>
                  </a:lnTo>
                  <a:lnTo>
                    <a:pt x="38991" y="486892"/>
                  </a:lnTo>
                  <a:lnTo>
                    <a:pt x="51064" y="563389"/>
                  </a:lnTo>
                  <a:lnTo>
                    <a:pt x="65717" y="637816"/>
                  </a:lnTo>
                  <a:lnTo>
                    <a:pt x="83331" y="709870"/>
                  </a:lnTo>
                  <a:lnTo>
                    <a:pt x="104284" y="779249"/>
                  </a:lnTo>
                  <a:lnTo>
                    <a:pt x="128965" y="845643"/>
                  </a:lnTo>
                  <a:lnTo>
                    <a:pt x="157702" y="908615"/>
                  </a:lnTo>
                  <a:lnTo>
                    <a:pt x="191057" y="968198"/>
                  </a:lnTo>
                  <a:lnTo>
                    <a:pt x="229243" y="1023715"/>
                  </a:lnTo>
                  <a:lnTo>
                    <a:pt x="272691" y="1074922"/>
                  </a:lnTo>
                  <a:lnTo>
                    <a:pt x="321757" y="1121459"/>
                  </a:lnTo>
                  <a:lnTo>
                    <a:pt x="376585" y="1163026"/>
                  </a:lnTo>
                  <a:lnTo>
                    <a:pt x="436822" y="1199780"/>
                  </a:lnTo>
                  <a:lnTo>
                    <a:pt x="502069" y="1232060"/>
                  </a:lnTo>
                  <a:lnTo>
                    <a:pt x="572037" y="1260243"/>
                  </a:lnTo>
                  <a:lnTo>
                    <a:pt x="646075" y="1284565"/>
                  </a:lnTo>
                  <a:lnTo>
                    <a:pt x="724123" y="1305463"/>
                  </a:lnTo>
                  <a:lnTo>
                    <a:pt x="805721" y="1323229"/>
                  </a:lnTo>
                  <a:lnTo>
                    <a:pt x="890511" y="1338186"/>
                  </a:lnTo>
                  <a:lnTo>
                    <a:pt x="978141" y="1350652"/>
                  </a:lnTo>
                  <a:lnTo>
                    <a:pt x="1068252" y="1360945"/>
                  </a:lnTo>
                  <a:lnTo>
                    <a:pt x="1160490" y="1369377"/>
                  </a:lnTo>
                  <a:lnTo>
                    <a:pt x="1254493" y="1376260"/>
                  </a:lnTo>
                  <a:lnTo>
                    <a:pt x="1349903" y="1381907"/>
                  </a:lnTo>
                  <a:lnTo>
                    <a:pt x="1564803" y="1391425"/>
                  </a:lnTo>
                  <a:lnTo>
                    <a:pt x="1565832" y="1366047"/>
                  </a:lnTo>
                  <a:lnTo>
                    <a:pt x="1447454" y="1361248"/>
                  </a:lnTo>
                  <a:lnTo>
                    <a:pt x="1351231" y="1356540"/>
                  </a:lnTo>
                  <a:lnTo>
                    <a:pt x="1256103" y="1350910"/>
                  </a:lnTo>
                  <a:lnTo>
                    <a:pt x="1162479" y="1344053"/>
                  </a:lnTo>
                  <a:lnTo>
                    <a:pt x="1070707" y="1335664"/>
                  </a:lnTo>
                  <a:lnTo>
                    <a:pt x="981198" y="1325436"/>
                  </a:lnTo>
                  <a:lnTo>
                    <a:pt x="894298" y="1313069"/>
                  </a:lnTo>
                  <a:lnTo>
                    <a:pt x="810381" y="1298258"/>
                  </a:lnTo>
                  <a:lnTo>
                    <a:pt x="730468" y="1280849"/>
                  </a:lnTo>
                  <a:lnTo>
                    <a:pt x="729820" y="1280708"/>
                  </a:lnTo>
                  <a:lnTo>
                    <a:pt x="653741" y="1260323"/>
                  </a:lnTo>
                  <a:lnTo>
                    <a:pt x="652987" y="1260121"/>
                  </a:lnTo>
                  <a:lnTo>
                    <a:pt x="580876" y="1236412"/>
                  </a:lnTo>
                  <a:lnTo>
                    <a:pt x="580254" y="1236207"/>
                  </a:lnTo>
                  <a:lnTo>
                    <a:pt x="545738" y="1222987"/>
                  </a:lnTo>
                  <a:lnTo>
                    <a:pt x="512202" y="1208768"/>
                  </a:lnTo>
                  <a:lnTo>
                    <a:pt x="479877" y="1193577"/>
                  </a:lnTo>
                  <a:lnTo>
                    <a:pt x="448805" y="1177382"/>
                  </a:lnTo>
                  <a:lnTo>
                    <a:pt x="419572" y="1160459"/>
                  </a:lnTo>
                  <a:lnTo>
                    <a:pt x="419030" y="1160146"/>
                  </a:lnTo>
                  <a:lnTo>
                    <a:pt x="391156" y="1142197"/>
                  </a:lnTo>
                  <a:lnTo>
                    <a:pt x="390597" y="1141837"/>
                  </a:lnTo>
                  <a:lnTo>
                    <a:pt x="364117" y="1122831"/>
                  </a:lnTo>
                  <a:lnTo>
                    <a:pt x="363545" y="1122420"/>
                  </a:lnTo>
                  <a:lnTo>
                    <a:pt x="338487" y="1102318"/>
                  </a:lnTo>
                  <a:lnTo>
                    <a:pt x="337916" y="1101860"/>
                  </a:lnTo>
                  <a:lnTo>
                    <a:pt x="314268" y="1080613"/>
                  </a:lnTo>
                  <a:lnTo>
                    <a:pt x="313728" y="1080128"/>
                  </a:lnTo>
                  <a:lnTo>
                    <a:pt x="291419" y="1057730"/>
                  </a:lnTo>
                  <a:lnTo>
                    <a:pt x="290920" y="1057230"/>
                  </a:lnTo>
                  <a:lnTo>
                    <a:pt x="269894" y="1033701"/>
                  </a:lnTo>
                  <a:lnTo>
                    <a:pt x="269439" y="1033191"/>
                  </a:lnTo>
                  <a:lnTo>
                    <a:pt x="249648" y="1008556"/>
                  </a:lnTo>
                  <a:lnTo>
                    <a:pt x="249237" y="1008045"/>
                  </a:lnTo>
                  <a:lnTo>
                    <a:pt x="230635" y="982331"/>
                  </a:lnTo>
                  <a:lnTo>
                    <a:pt x="230268" y="981824"/>
                  </a:lnTo>
                  <a:lnTo>
                    <a:pt x="212812" y="955056"/>
                  </a:lnTo>
                  <a:lnTo>
                    <a:pt x="212487" y="954558"/>
                  </a:lnTo>
                  <a:lnTo>
                    <a:pt x="195849" y="926283"/>
                  </a:lnTo>
                  <a:lnTo>
                    <a:pt x="180676" y="897719"/>
                  </a:lnTo>
                  <a:lnTo>
                    <a:pt x="180310" y="897031"/>
                  </a:lnTo>
                  <a:lnTo>
                    <a:pt x="152650" y="836363"/>
                  </a:lnTo>
                  <a:lnTo>
                    <a:pt x="152264" y="835516"/>
                  </a:lnTo>
                  <a:lnTo>
                    <a:pt x="128511" y="771525"/>
                  </a:lnTo>
                  <a:lnTo>
                    <a:pt x="107942" y="703508"/>
                  </a:lnTo>
                  <a:lnTo>
                    <a:pt x="90597" y="632627"/>
                  </a:lnTo>
                  <a:lnTo>
                    <a:pt x="76041" y="558718"/>
                  </a:lnTo>
                  <a:lnTo>
                    <a:pt x="64118" y="483129"/>
                  </a:lnTo>
                  <a:lnTo>
                    <a:pt x="54353" y="405608"/>
                  </a:lnTo>
                  <a:lnTo>
                    <a:pt x="46389" y="326473"/>
                  </a:lnTo>
                  <a:lnTo>
                    <a:pt x="39868" y="246034"/>
                  </a:lnTo>
                  <a:lnTo>
                    <a:pt x="34431" y="164607"/>
                  </a:lnTo>
                  <a:lnTo>
                    <a:pt x="25361" y="0"/>
                  </a:lnTo>
                  <a:close/>
                </a:path>
                <a:path extrusionOk="0" h="1417320" w="1641475">
                  <a:moveTo>
                    <a:pt x="1447468" y="1361248"/>
                  </a:moveTo>
                  <a:close/>
                </a:path>
                <a:path extrusionOk="0" h="1417320" w="1641475">
                  <a:moveTo>
                    <a:pt x="1447454" y="1361248"/>
                  </a:moveTo>
                  <a:close/>
                </a:path>
                <a:path extrusionOk="0" h="1417320" w="1641475">
                  <a:moveTo>
                    <a:pt x="1351337" y="1356546"/>
                  </a:moveTo>
                  <a:close/>
                </a:path>
                <a:path extrusionOk="0" h="1417320" w="1641475">
                  <a:moveTo>
                    <a:pt x="1351231" y="1356540"/>
                  </a:moveTo>
                  <a:close/>
                </a:path>
                <a:path extrusionOk="0" h="1417320" w="1641475">
                  <a:moveTo>
                    <a:pt x="1256195" y="1350917"/>
                  </a:moveTo>
                  <a:close/>
                </a:path>
                <a:path extrusionOk="0" h="1417320" w="1641475">
                  <a:moveTo>
                    <a:pt x="1256103" y="1350910"/>
                  </a:moveTo>
                  <a:close/>
                </a:path>
                <a:path extrusionOk="0" h="1417320" w="1641475">
                  <a:moveTo>
                    <a:pt x="1162560" y="1344061"/>
                  </a:moveTo>
                  <a:lnTo>
                    <a:pt x="1162687" y="1344072"/>
                  </a:lnTo>
                  <a:lnTo>
                    <a:pt x="1162560" y="1344061"/>
                  </a:lnTo>
                  <a:close/>
                </a:path>
                <a:path extrusionOk="0" h="1417320" w="1641475">
                  <a:moveTo>
                    <a:pt x="1162479" y="1344053"/>
                  </a:moveTo>
                  <a:close/>
                </a:path>
                <a:path extrusionOk="0" h="1417320" w="1641475">
                  <a:moveTo>
                    <a:pt x="1070858" y="1335677"/>
                  </a:moveTo>
                  <a:lnTo>
                    <a:pt x="1070993" y="1335693"/>
                  </a:lnTo>
                  <a:lnTo>
                    <a:pt x="1070858" y="1335677"/>
                  </a:lnTo>
                  <a:close/>
                </a:path>
                <a:path extrusionOk="0" h="1417320" w="1641475">
                  <a:moveTo>
                    <a:pt x="1070737" y="1335664"/>
                  </a:moveTo>
                  <a:close/>
                </a:path>
                <a:path extrusionOk="0" h="1417320" w="1641475">
                  <a:moveTo>
                    <a:pt x="981378" y="1325457"/>
                  </a:moveTo>
                  <a:lnTo>
                    <a:pt x="981546" y="1325481"/>
                  </a:lnTo>
                  <a:lnTo>
                    <a:pt x="981378" y="1325457"/>
                  </a:lnTo>
                  <a:close/>
                </a:path>
                <a:path extrusionOk="0" h="1417320" w="1641475">
                  <a:moveTo>
                    <a:pt x="981233" y="1325436"/>
                  </a:moveTo>
                  <a:lnTo>
                    <a:pt x="981378" y="1325457"/>
                  </a:lnTo>
                  <a:lnTo>
                    <a:pt x="981233" y="1325436"/>
                  </a:lnTo>
                  <a:close/>
                </a:path>
                <a:path extrusionOk="0" h="1417320" w="1641475">
                  <a:moveTo>
                    <a:pt x="894522" y="1313101"/>
                  </a:moveTo>
                  <a:lnTo>
                    <a:pt x="894716" y="1313135"/>
                  </a:lnTo>
                  <a:lnTo>
                    <a:pt x="894522" y="1313101"/>
                  </a:lnTo>
                  <a:close/>
                </a:path>
                <a:path extrusionOk="0" h="1417320" w="1641475">
                  <a:moveTo>
                    <a:pt x="894341" y="1313069"/>
                  </a:moveTo>
                  <a:lnTo>
                    <a:pt x="894522" y="1313101"/>
                  </a:lnTo>
                  <a:lnTo>
                    <a:pt x="894341" y="1313069"/>
                  </a:lnTo>
                  <a:close/>
                </a:path>
                <a:path extrusionOk="0" h="1417320" w="1641475">
                  <a:moveTo>
                    <a:pt x="810625" y="1298301"/>
                  </a:moveTo>
                  <a:lnTo>
                    <a:pt x="810877" y="1298356"/>
                  </a:lnTo>
                  <a:lnTo>
                    <a:pt x="810625" y="1298301"/>
                  </a:lnTo>
                  <a:close/>
                </a:path>
                <a:path extrusionOk="0" h="1417320" w="1641475">
                  <a:moveTo>
                    <a:pt x="810428" y="1298258"/>
                  </a:moveTo>
                  <a:lnTo>
                    <a:pt x="810625" y="1298301"/>
                  </a:lnTo>
                  <a:lnTo>
                    <a:pt x="810428" y="1298258"/>
                  </a:lnTo>
                  <a:close/>
                </a:path>
                <a:path extrusionOk="0" h="1417320" w="1641475">
                  <a:moveTo>
                    <a:pt x="730122" y="1280774"/>
                  </a:moveTo>
                  <a:lnTo>
                    <a:pt x="730403" y="1280849"/>
                  </a:lnTo>
                  <a:lnTo>
                    <a:pt x="730122" y="1280774"/>
                  </a:lnTo>
                  <a:close/>
                </a:path>
                <a:path extrusionOk="0" h="1417320" w="1641475">
                  <a:moveTo>
                    <a:pt x="729877" y="1280708"/>
                  </a:moveTo>
                  <a:lnTo>
                    <a:pt x="730122" y="1280774"/>
                  </a:lnTo>
                  <a:lnTo>
                    <a:pt x="729877" y="1280708"/>
                  </a:lnTo>
                  <a:close/>
                </a:path>
                <a:path extrusionOk="0" h="1417320" w="1641475">
                  <a:moveTo>
                    <a:pt x="653330" y="1260213"/>
                  </a:moveTo>
                  <a:lnTo>
                    <a:pt x="653665" y="1260323"/>
                  </a:lnTo>
                  <a:lnTo>
                    <a:pt x="653330" y="1260213"/>
                  </a:lnTo>
                  <a:close/>
                </a:path>
                <a:path extrusionOk="0" h="1417320" w="1641475">
                  <a:moveTo>
                    <a:pt x="653050" y="1260121"/>
                  </a:moveTo>
                  <a:lnTo>
                    <a:pt x="653330" y="1260213"/>
                  </a:lnTo>
                  <a:lnTo>
                    <a:pt x="653050" y="1260121"/>
                  </a:lnTo>
                  <a:close/>
                </a:path>
                <a:path extrusionOk="0" h="1417320" w="1641475">
                  <a:moveTo>
                    <a:pt x="580534" y="1236299"/>
                  </a:moveTo>
                  <a:lnTo>
                    <a:pt x="580828" y="1236412"/>
                  </a:lnTo>
                  <a:lnTo>
                    <a:pt x="580534" y="1236299"/>
                  </a:lnTo>
                  <a:close/>
                </a:path>
                <a:path extrusionOk="0" h="1417320" w="1641475">
                  <a:moveTo>
                    <a:pt x="580293" y="1236207"/>
                  </a:moveTo>
                  <a:lnTo>
                    <a:pt x="580534" y="1236299"/>
                  </a:lnTo>
                  <a:lnTo>
                    <a:pt x="580293" y="1236207"/>
                  </a:lnTo>
                  <a:close/>
                </a:path>
                <a:path extrusionOk="0" h="1417320" w="1641475">
                  <a:moveTo>
                    <a:pt x="545935" y="1223062"/>
                  </a:moveTo>
                  <a:lnTo>
                    <a:pt x="546155" y="1223156"/>
                  </a:lnTo>
                  <a:lnTo>
                    <a:pt x="545935" y="1223062"/>
                  </a:lnTo>
                  <a:close/>
                </a:path>
                <a:path extrusionOk="0" h="1417320" w="1641475">
                  <a:moveTo>
                    <a:pt x="545757" y="1222987"/>
                  </a:moveTo>
                  <a:lnTo>
                    <a:pt x="545935" y="1223062"/>
                  </a:lnTo>
                  <a:lnTo>
                    <a:pt x="545757" y="1222987"/>
                  </a:lnTo>
                  <a:close/>
                </a:path>
                <a:path extrusionOk="0" h="1417320" w="1641475">
                  <a:moveTo>
                    <a:pt x="512421" y="1208860"/>
                  </a:moveTo>
                  <a:lnTo>
                    <a:pt x="512645" y="1208966"/>
                  </a:lnTo>
                  <a:lnTo>
                    <a:pt x="512421" y="1208860"/>
                  </a:lnTo>
                  <a:close/>
                </a:path>
                <a:path extrusionOk="0" h="1417320" w="1641475">
                  <a:moveTo>
                    <a:pt x="512223" y="1208768"/>
                  </a:moveTo>
                  <a:lnTo>
                    <a:pt x="512421" y="1208860"/>
                  </a:lnTo>
                  <a:lnTo>
                    <a:pt x="512223" y="1208768"/>
                  </a:lnTo>
                  <a:close/>
                </a:path>
                <a:path extrusionOk="0" h="1417320" w="1641475">
                  <a:moveTo>
                    <a:pt x="480104" y="1193684"/>
                  </a:moveTo>
                  <a:lnTo>
                    <a:pt x="480345" y="1193810"/>
                  </a:lnTo>
                  <a:lnTo>
                    <a:pt x="480104" y="1193684"/>
                  </a:lnTo>
                  <a:close/>
                </a:path>
                <a:path extrusionOk="0" h="1417320" w="1641475">
                  <a:moveTo>
                    <a:pt x="479899" y="1193577"/>
                  </a:moveTo>
                  <a:lnTo>
                    <a:pt x="480104" y="1193684"/>
                  </a:lnTo>
                  <a:lnTo>
                    <a:pt x="479899" y="1193577"/>
                  </a:lnTo>
                  <a:close/>
                </a:path>
                <a:path extrusionOk="0" h="1417320" w="1641475">
                  <a:moveTo>
                    <a:pt x="449066" y="1177518"/>
                  </a:moveTo>
                  <a:lnTo>
                    <a:pt x="449296" y="1177651"/>
                  </a:lnTo>
                  <a:lnTo>
                    <a:pt x="449066" y="1177518"/>
                  </a:lnTo>
                  <a:close/>
                </a:path>
                <a:path extrusionOk="0" h="1417320" w="1641475">
                  <a:moveTo>
                    <a:pt x="448831" y="1177382"/>
                  </a:moveTo>
                  <a:lnTo>
                    <a:pt x="449066" y="1177518"/>
                  </a:lnTo>
                  <a:lnTo>
                    <a:pt x="448831" y="1177382"/>
                  </a:lnTo>
                  <a:close/>
                </a:path>
                <a:path extrusionOk="0" h="1417320" w="1641475">
                  <a:moveTo>
                    <a:pt x="419282" y="1160292"/>
                  </a:moveTo>
                  <a:lnTo>
                    <a:pt x="419543" y="1160459"/>
                  </a:lnTo>
                  <a:lnTo>
                    <a:pt x="419282" y="1160292"/>
                  </a:lnTo>
                  <a:close/>
                </a:path>
                <a:path extrusionOk="0" h="1417320" w="1641475">
                  <a:moveTo>
                    <a:pt x="419055" y="1160146"/>
                  </a:moveTo>
                  <a:lnTo>
                    <a:pt x="419282" y="1160292"/>
                  </a:lnTo>
                  <a:lnTo>
                    <a:pt x="419055" y="1160146"/>
                  </a:lnTo>
                  <a:close/>
                </a:path>
                <a:path extrusionOk="0" h="1417320" w="1641475">
                  <a:moveTo>
                    <a:pt x="390873" y="1142015"/>
                  </a:moveTo>
                  <a:lnTo>
                    <a:pt x="391126" y="1142197"/>
                  </a:lnTo>
                  <a:lnTo>
                    <a:pt x="390873" y="1142015"/>
                  </a:lnTo>
                  <a:close/>
                </a:path>
                <a:path extrusionOk="0" h="1417320" w="1641475">
                  <a:moveTo>
                    <a:pt x="390625" y="1141837"/>
                  </a:moveTo>
                  <a:lnTo>
                    <a:pt x="390873" y="1142015"/>
                  </a:lnTo>
                  <a:lnTo>
                    <a:pt x="390625" y="1141837"/>
                  </a:lnTo>
                  <a:close/>
                </a:path>
                <a:path extrusionOk="0" h="1417320" w="1641475">
                  <a:moveTo>
                    <a:pt x="363821" y="1122619"/>
                  </a:moveTo>
                  <a:lnTo>
                    <a:pt x="364086" y="1122831"/>
                  </a:lnTo>
                  <a:lnTo>
                    <a:pt x="363821" y="1122619"/>
                  </a:lnTo>
                  <a:close/>
                </a:path>
                <a:path extrusionOk="0" h="1417320" w="1641475">
                  <a:moveTo>
                    <a:pt x="363574" y="1122420"/>
                  </a:moveTo>
                  <a:lnTo>
                    <a:pt x="363821" y="1122619"/>
                  </a:lnTo>
                  <a:lnTo>
                    <a:pt x="363574" y="1122420"/>
                  </a:lnTo>
                  <a:close/>
                </a:path>
                <a:path extrusionOk="0" h="1417320" w="1641475">
                  <a:moveTo>
                    <a:pt x="338199" y="1102087"/>
                  </a:moveTo>
                  <a:lnTo>
                    <a:pt x="338456" y="1102318"/>
                  </a:lnTo>
                  <a:lnTo>
                    <a:pt x="338199" y="1102087"/>
                  </a:lnTo>
                  <a:close/>
                </a:path>
                <a:path extrusionOk="0" h="1417320" w="1641475">
                  <a:moveTo>
                    <a:pt x="337946" y="1101860"/>
                  </a:moveTo>
                  <a:lnTo>
                    <a:pt x="338199" y="1102087"/>
                  </a:lnTo>
                  <a:lnTo>
                    <a:pt x="337946" y="1101860"/>
                  </a:lnTo>
                  <a:close/>
                </a:path>
                <a:path extrusionOk="0" h="1417320" w="1641475">
                  <a:moveTo>
                    <a:pt x="313982" y="1080356"/>
                  </a:moveTo>
                  <a:lnTo>
                    <a:pt x="314238" y="1080613"/>
                  </a:lnTo>
                  <a:lnTo>
                    <a:pt x="313982" y="1080356"/>
                  </a:lnTo>
                  <a:close/>
                </a:path>
                <a:path extrusionOk="0" h="1417320" w="1641475">
                  <a:moveTo>
                    <a:pt x="313754" y="1080128"/>
                  </a:moveTo>
                  <a:lnTo>
                    <a:pt x="313982" y="1080356"/>
                  </a:lnTo>
                  <a:lnTo>
                    <a:pt x="313754" y="1080128"/>
                  </a:lnTo>
                  <a:close/>
                </a:path>
                <a:path extrusionOk="0" h="1417320" w="1641475">
                  <a:moveTo>
                    <a:pt x="291161" y="1057472"/>
                  </a:moveTo>
                  <a:lnTo>
                    <a:pt x="291392" y="1057730"/>
                  </a:lnTo>
                  <a:lnTo>
                    <a:pt x="291161" y="1057472"/>
                  </a:lnTo>
                  <a:close/>
                </a:path>
                <a:path extrusionOk="0" h="1417320" w="1641475">
                  <a:moveTo>
                    <a:pt x="290944" y="1057230"/>
                  </a:moveTo>
                  <a:lnTo>
                    <a:pt x="291161" y="1057472"/>
                  </a:lnTo>
                  <a:lnTo>
                    <a:pt x="290944" y="1057230"/>
                  </a:lnTo>
                  <a:close/>
                </a:path>
                <a:path extrusionOk="0" h="1417320" w="1641475">
                  <a:moveTo>
                    <a:pt x="269659" y="1033437"/>
                  </a:moveTo>
                  <a:lnTo>
                    <a:pt x="269871" y="1033701"/>
                  </a:lnTo>
                  <a:lnTo>
                    <a:pt x="269659" y="1033437"/>
                  </a:lnTo>
                  <a:close/>
                </a:path>
                <a:path extrusionOk="0" h="1417320" w="1641475">
                  <a:moveTo>
                    <a:pt x="269461" y="1033191"/>
                  </a:moveTo>
                  <a:lnTo>
                    <a:pt x="269659" y="1033437"/>
                  </a:lnTo>
                  <a:lnTo>
                    <a:pt x="269461" y="1033191"/>
                  </a:lnTo>
                  <a:close/>
                </a:path>
                <a:path extrusionOk="0" h="1417320" w="1641475">
                  <a:moveTo>
                    <a:pt x="249440" y="1008297"/>
                  </a:moveTo>
                  <a:lnTo>
                    <a:pt x="249627" y="1008556"/>
                  </a:lnTo>
                  <a:lnTo>
                    <a:pt x="249440" y="1008297"/>
                  </a:lnTo>
                  <a:close/>
                </a:path>
                <a:path extrusionOk="0" h="1417320" w="1641475">
                  <a:moveTo>
                    <a:pt x="249257" y="1008045"/>
                  </a:moveTo>
                  <a:lnTo>
                    <a:pt x="249440" y="1008297"/>
                  </a:lnTo>
                  <a:lnTo>
                    <a:pt x="249257" y="1008045"/>
                  </a:lnTo>
                  <a:close/>
                </a:path>
                <a:path extrusionOk="0" h="1417320" w="1641475">
                  <a:moveTo>
                    <a:pt x="230443" y="982065"/>
                  </a:moveTo>
                  <a:lnTo>
                    <a:pt x="230616" y="982331"/>
                  </a:lnTo>
                  <a:lnTo>
                    <a:pt x="230443" y="982065"/>
                  </a:lnTo>
                  <a:close/>
                </a:path>
                <a:path extrusionOk="0" h="1417320" w="1641475">
                  <a:moveTo>
                    <a:pt x="230285" y="981824"/>
                  </a:moveTo>
                  <a:lnTo>
                    <a:pt x="230443" y="982065"/>
                  </a:lnTo>
                  <a:lnTo>
                    <a:pt x="230285" y="981824"/>
                  </a:lnTo>
                  <a:close/>
                </a:path>
                <a:path extrusionOk="0" h="1417320" w="1641475">
                  <a:moveTo>
                    <a:pt x="212644" y="954799"/>
                  </a:moveTo>
                  <a:lnTo>
                    <a:pt x="212796" y="955056"/>
                  </a:lnTo>
                  <a:lnTo>
                    <a:pt x="212644" y="954799"/>
                  </a:lnTo>
                  <a:close/>
                </a:path>
                <a:path extrusionOk="0" h="1417320" w="1641475">
                  <a:moveTo>
                    <a:pt x="212502" y="954558"/>
                  </a:moveTo>
                  <a:lnTo>
                    <a:pt x="212644" y="954799"/>
                  </a:lnTo>
                  <a:lnTo>
                    <a:pt x="212502" y="954558"/>
                  </a:lnTo>
                  <a:close/>
                </a:path>
                <a:path extrusionOk="0" h="1417320" w="1641475">
                  <a:moveTo>
                    <a:pt x="195992" y="926526"/>
                  </a:moveTo>
                  <a:lnTo>
                    <a:pt x="196119" y="926765"/>
                  </a:lnTo>
                  <a:lnTo>
                    <a:pt x="195992" y="926526"/>
                  </a:lnTo>
                  <a:close/>
                </a:path>
                <a:path extrusionOk="0" h="1417320" w="1641475">
                  <a:moveTo>
                    <a:pt x="195863" y="926283"/>
                  </a:moveTo>
                  <a:lnTo>
                    <a:pt x="195992" y="926526"/>
                  </a:lnTo>
                  <a:lnTo>
                    <a:pt x="195863" y="926283"/>
                  </a:lnTo>
                  <a:close/>
                </a:path>
                <a:path extrusionOk="0" h="1417320" w="1641475">
                  <a:moveTo>
                    <a:pt x="180495" y="897379"/>
                  </a:moveTo>
                  <a:lnTo>
                    <a:pt x="180651" y="897719"/>
                  </a:lnTo>
                  <a:lnTo>
                    <a:pt x="180495" y="897379"/>
                  </a:lnTo>
                  <a:close/>
                </a:path>
                <a:path extrusionOk="0" h="1417320" w="1641475">
                  <a:moveTo>
                    <a:pt x="180337" y="897031"/>
                  </a:moveTo>
                  <a:lnTo>
                    <a:pt x="180495" y="897379"/>
                  </a:lnTo>
                  <a:lnTo>
                    <a:pt x="180337" y="897031"/>
                  </a:lnTo>
                  <a:close/>
                </a:path>
                <a:path extrusionOk="0" h="1417320" w="1641475">
                  <a:moveTo>
                    <a:pt x="152264" y="835516"/>
                  </a:moveTo>
                  <a:lnTo>
                    <a:pt x="152614" y="836363"/>
                  </a:lnTo>
                  <a:lnTo>
                    <a:pt x="152456" y="835937"/>
                  </a:lnTo>
                  <a:lnTo>
                    <a:pt x="152264" y="835516"/>
                  </a:lnTo>
                  <a:close/>
                </a:path>
                <a:path extrusionOk="0" h="1417320" w="1641475">
                  <a:moveTo>
                    <a:pt x="152456" y="835937"/>
                  </a:moveTo>
                  <a:lnTo>
                    <a:pt x="152614" y="836363"/>
                  </a:lnTo>
                  <a:lnTo>
                    <a:pt x="152456" y="835937"/>
                  </a:lnTo>
                  <a:close/>
                </a:path>
                <a:path extrusionOk="0" h="1417320" w="1641475">
                  <a:moveTo>
                    <a:pt x="152299" y="835516"/>
                  </a:moveTo>
                  <a:lnTo>
                    <a:pt x="152456" y="835937"/>
                  </a:lnTo>
                  <a:lnTo>
                    <a:pt x="152299" y="835516"/>
                  </a:lnTo>
                  <a:close/>
                </a:path>
                <a:path extrusionOk="0" h="1417320" w="1641475">
                  <a:moveTo>
                    <a:pt x="128373" y="771152"/>
                  </a:moveTo>
                  <a:lnTo>
                    <a:pt x="128485" y="771525"/>
                  </a:lnTo>
                  <a:lnTo>
                    <a:pt x="128373" y="771152"/>
                  </a:lnTo>
                  <a:close/>
                </a:path>
                <a:path extrusionOk="0" h="1417320" w="1641475">
                  <a:moveTo>
                    <a:pt x="128258" y="770771"/>
                  </a:moveTo>
                  <a:lnTo>
                    <a:pt x="128373" y="771152"/>
                  </a:lnTo>
                  <a:lnTo>
                    <a:pt x="128258" y="770771"/>
                  </a:lnTo>
                  <a:close/>
                </a:path>
                <a:path extrusionOk="0" h="1417320" w="1641475">
                  <a:moveTo>
                    <a:pt x="107841" y="703174"/>
                  </a:moveTo>
                  <a:lnTo>
                    <a:pt x="107923" y="703508"/>
                  </a:lnTo>
                  <a:lnTo>
                    <a:pt x="107841" y="703174"/>
                  </a:lnTo>
                  <a:close/>
                </a:path>
                <a:path extrusionOk="0" h="1417320" w="1641475">
                  <a:moveTo>
                    <a:pt x="107762" y="702852"/>
                  </a:moveTo>
                  <a:lnTo>
                    <a:pt x="107841" y="703174"/>
                  </a:lnTo>
                  <a:lnTo>
                    <a:pt x="107762" y="702852"/>
                  </a:lnTo>
                  <a:close/>
                </a:path>
                <a:path extrusionOk="0" h="1417320" w="1641475">
                  <a:moveTo>
                    <a:pt x="90523" y="632326"/>
                  </a:moveTo>
                  <a:lnTo>
                    <a:pt x="90582" y="632627"/>
                  </a:lnTo>
                  <a:lnTo>
                    <a:pt x="90523" y="632326"/>
                  </a:lnTo>
                  <a:close/>
                </a:path>
                <a:path extrusionOk="0" h="1417320" w="1641475">
                  <a:moveTo>
                    <a:pt x="90471" y="632065"/>
                  </a:moveTo>
                  <a:lnTo>
                    <a:pt x="90523" y="632326"/>
                  </a:lnTo>
                  <a:lnTo>
                    <a:pt x="90471" y="632065"/>
                  </a:lnTo>
                  <a:close/>
                </a:path>
                <a:path extrusionOk="0" h="1417320" w="1641475">
                  <a:moveTo>
                    <a:pt x="76083" y="558983"/>
                  </a:moveTo>
                  <a:lnTo>
                    <a:pt x="76116" y="559192"/>
                  </a:lnTo>
                  <a:lnTo>
                    <a:pt x="76083" y="558983"/>
                  </a:lnTo>
                  <a:close/>
                </a:path>
                <a:path extrusionOk="0" h="1417320" w="1641475">
                  <a:moveTo>
                    <a:pt x="76041" y="558718"/>
                  </a:moveTo>
                  <a:lnTo>
                    <a:pt x="76083" y="558983"/>
                  </a:lnTo>
                  <a:lnTo>
                    <a:pt x="76041" y="558718"/>
                  </a:lnTo>
                  <a:close/>
                </a:path>
                <a:path extrusionOk="0" h="1417320" w="1641475">
                  <a:moveTo>
                    <a:pt x="64144" y="483336"/>
                  </a:moveTo>
                  <a:lnTo>
                    <a:pt x="64168" y="483520"/>
                  </a:lnTo>
                  <a:lnTo>
                    <a:pt x="64144" y="483336"/>
                  </a:lnTo>
                  <a:close/>
                </a:path>
                <a:path extrusionOk="0" h="1417320" w="1641475">
                  <a:moveTo>
                    <a:pt x="64118" y="483129"/>
                  </a:moveTo>
                  <a:lnTo>
                    <a:pt x="64144" y="483336"/>
                  </a:lnTo>
                  <a:lnTo>
                    <a:pt x="64118" y="483129"/>
                  </a:lnTo>
                  <a:close/>
                </a:path>
                <a:path extrusionOk="0" h="1417320" w="1641475">
                  <a:moveTo>
                    <a:pt x="54368" y="405755"/>
                  </a:moveTo>
                  <a:lnTo>
                    <a:pt x="54385" y="405925"/>
                  </a:lnTo>
                  <a:lnTo>
                    <a:pt x="54368" y="405755"/>
                  </a:lnTo>
                  <a:close/>
                </a:path>
                <a:path extrusionOk="0" h="1417320" w="1641475">
                  <a:moveTo>
                    <a:pt x="54353" y="405608"/>
                  </a:moveTo>
                  <a:lnTo>
                    <a:pt x="54368" y="405755"/>
                  </a:lnTo>
                  <a:lnTo>
                    <a:pt x="54353" y="405608"/>
                  </a:lnTo>
                  <a:close/>
                </a:path>
                <a:path extrusionOk="0" h="1417320" w="1641475">
                  <a:moveTo>
                    <a:pt x="46402" y="326626"/>
                  </a:moveTo>
                  <a:close/>
                </a:path>
                <a:path extrusionOk="0" h="1417320" w="1641475">
                  <a:moveTo>
                    <a:pt x="46389" y="326473"/>
                  </a:moveTo>
                  <a:lnTo>
                    <a:pt x="46402" y="326626"/>
                  </a:lnTo>
                  <a:lnTo>
                    <a:pt x="46389" y="326473"/>
                  </a:lnTo>
                  <a:close/>
                </a:path>
                <a:path extrusionOk="0" h="1417320" w="1641475">
                  <a:moveTo>
                    <a:pt x="39871" y="246080"/>
                  </a:moveTo>
                  <a:lnTo>
                    <a:pt x="39880" y="246214"/>
                  </a:lnTo>
                  <a:lnTo>
                    <a:pt x="39871" y="246080"/>
                  </a:lnTo>
                  <a:close/>
                </a:path>
                <a:path extrusionOk="0" h="1417320" w="1641475">
                  <a:moveTo>
                    <a:pt x="39868" y="246034"/>
                  </a:moveTo>
                  <a:close/>
                </a:path>
                <a:path extrusionOk="0" h="1417320" w="1641475">
                  <a:moveTo>
                    <a:pt x="34435" y="164673"/>
                  </a:moveTo>
                  <a:close/>
                </a:path>
                <a:path extrusionOk="0" h="1417320" w="1641475">
                  <a:moveTo>
                    <a:pt x="34431" y="164607"/>
                  </a:move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214" name="Google Shape;5214;p184"/>
            <p:cNvPicPr preferRelativeResize="0"/>
            <p:nvPr/>
          </p:nvPicPr>
          <p:blipFill rotWithShape="1">
            <a:blip r:embed="rId3">
              <a:alphaModFix/>
            </a:blip>
            <a:srcRect b="0" l="0" r="0" t="0"/>
            <a:stretch/>
          </p:blipFill>
          <p:spPr>
            <a:xfrm>
              <a:off x="670559" y="1210055"/>
              <a:ext cx="4980432" cy="2831592"/>
            </a:xfrm>
            <a:prstGeom prst="rect">
              <a:avLst/>
            </a:prstGeom>
            <a:noFill/>
            <a:ln>
              <a:noFill/>
            </a:ln>
          </p:spPr>
        </p:pic>
        <p:pic>
          <p:nvPicPr>
            <p:cNvPr id="5215" name="Google Shape;5215;p184"/>
            <p:cNvPicPr preferRelativeResize="0"/>
            <p:nvPr/>
          </p:nvPicPr>
          <p:blipFill rotWithShape="1">
            <a:blip r:embed="rId4">
              <a:alphaModFix/>
            </a:blip>
            <a:srcRect b="0" l="0" r="0" t="0"/>
            <a:stretch/>
          </p:blipFill>
          <p:spPr>
            <a:xfrm>
              <a:off x="695324" y="1234494"/>
              <a:ext cx="4876800" cy="2728768"/>
            </a:xfrm>
            <a:prstGeom prst="rect">
              <a:avLst/>
            </a:prstGeom>
            <a:noFill/>
            <a:ln>
              <a:noFill/>
            </a:ln>
          </p:spPr>
        </p:pic>
        <p:pic>
          <p:nvPicPr>
            <p:cNvPr id="5216" name="Google Shape;5216;p184"/>
            <p:cNvPicPr preferRelativeResize="0"/>
            <p:nvPr/>
          </p:nvPicPr>
          <p:blipFill rotWithShape="1">
            <a:blip r:embed="rId5">
              <a:alphaModFix/>
            </a:blip>
            <a:srcRect b="0" l="0" r="0" t="0"/>
            <a:stretch/>
          </p:blipFill>
          <p:spPr>
            <a:xfrm>
              <a:off x="4703063" y="2679191"/>
              <a:ext cx="6873240" cy="3861816"/>
            </a:xfrm>
            <a:prstGeom prst="rect">
              <a:avLst/>
            </a:prstGeom>
            <a:noFill/>
            <a:ln>
              <a:noFill/>
            </a:ln>
          </p:spPr>
        </p:pic>
        <p:pic>
          <p:nvPicPr>
            <p:cNvPr id="5217" name="Google Shape;5217;p184"/>
            <p:cNvPicPr preferRelativeResize="0"/>
            <p:nvPr/>
          </p:nvPicPr>
          <p:blipFill rotWithShape="1">
            <a:blip r:embed="rId6">
              <a:alphaModFix/>
            </a:blip>
            <a:srcRect b="0" l="0" r="0" t="0"/>
            <a:stretch/>
          </p:blipFill>
          <p:spPr>
            <a:xfrm>
              <a:off x="4729697" y="2703653"/>
              <a:ext cx="6766976" cy="3756738"/>
            </a:xfrm>
            <a:prstGeom prst="rect">
              <a:avLst/>
            </a:prstGeom>
            <a:noFill/>
            <a:ln>
              <a:noFill/>
            </a:ln>
          </p:spPr>
        </p:pic>
        <p:sp>
          <p:nvSpPr>
            <p:cNvPr id="5218" name="Google Shape;5218;p184"/>
            <p:cNvSpPr/>
            <p:nvPr/>
          </p:nvSpPr>
          <p:spPr>
            <a:xfrm>
              <a:off x="1904999" y="4477247"/>
              <a:ext cx="2371725" cy="367665"/>
            </a:xfrm>
            <a:custGeom>
              <a:rect b="b" l="l" r="r" t="t"/>
              <a:pathLst>
                <a:path extrusionOk="0" h="367664" w="2371725">
                  <a:moveTo>
                    <a:pt x="2188193" y="0"/>
                  </a:moveTo>
                  <a:lnTo>
                    <a:pt x="183534" y="0"/>
                  </a:lnTo>
                  <a:lnTo>
                    <a:pt x="134743" y="6555"/>
                  </a:lnTo>
                  <a:lnTo>
                    <a:pt x="90900" y="25057"/>
                  </a:lnTo>
                  <a:lnTo>
                    <a:pt x="53755" y="53755"/>
                  </a:lnTo>
                  <a:lnTo>
                    <a:pt x="25057" y="90900"/>
                  </a:lnTo>
                  <a:lnTo>
                    <a:pt x="6555" y="134743"/>
                  </a:lnTo>
                  <a:lnTo>
                    <a:pt x="0" y="183531"/>
                  </a:lnTo>
                  <a:lnTo>
                    <a:pt x="6555" y="232321"/>
                  </a:lnTo>
                  <a:lnTo>
                    <a:pt x="25057" y="276164"/>
                  </a:lnTo>
                  <a:lnTo>
                    <a:pt x="53755" y="313308"/>
                  </a:lnTo>
                  <a:lnTo>
                    <a:pt x="90900" y="342006"/>
                  </a:lnTo>
                  <a:lnTo>
                    <a:pt x="134743" y="360508"/>
                  </a:lnTo>
                  <a:lnTo>
                    <a:pt x="183534" y="367064"/>
                  </a:lnTo>
                  <a:lnTo>
                    <a:pt x="2188190" y="367068"/>
                  </a:lnTo>
                  <a:lnTo>
                    <a:pt x="2236981" y="360512"/>
                  </a:lnTo>
                  <a:lnTo>
                    <a:pt x="2280823" y="342010"/>
                  </a:lnTo>
                  <a:lnTo>
                    <a:pt x="2317968" y="313312"/>
                  </a:lnTo>
                  <a:lnTo>
                    <a:pt x="2346667" y="276166"/>
                  </a:lnTo>
                  <a:lnTo>
                    <a:pt x="2365168" y="232324"/>
                  </a:lnTo>
                  <a:lnTo>
                    <a:pt x="2371727" y="183534"/>
                  </a:lnTo>
                  <a:lnTo>
                    <a:pt x="2365171" y="134743"/>
                  </a:lnTo>
                  <a:lnTo>
                    <a:pt x="2346669" y="90900"/>
                  </a:lnTo>
                  <a:lnTo>
                    <a:pt x="2317971" y="53755"/>
                  </a:lnTo>
                  <a:lnTo>
                    <a:pt x="2280826" y="25057"/>
                  </a:lnTo>
                  <a:lnTo>
                    <a:pt x="2236984" y="6555"/>
                  </a:lnTo>
                  <a:lnTo>
                    <a:pt x="2188193" y="0"/>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19" name="Google Shape;5219;p184"/>
          <p:cNvSpPr txBox="1"/>
          <p:nvPr>
            <p:ph type="title"/>
          </p:nvPr>
        </p:nvSpPr>
        <p:spPr>
          <a:xfrm>
            <a:off x="4998434" y="242315"/>
            <a:ext cx="219456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BOOKMARKS</a:t>
            </a:r>
            <a:endParaRPr/>
          </a:p>
        </p:txBody>
      </p:sp>
      <p:pic>
        <p:nvPicPr>
          <p:cNvPr id="5220" name="Google Shape;5220;p184"/>
          <p:cNvPicPr preferRelativeResize="0"/>
          <p:nvPr/>
        </p:nvPicPr>
        <p:blipFill rotWithShape="1">
          <a:blip r:embed="rId7">
            <a:alphaModFix/>
          </a:blip>
          <a:srcRect b="0" l="0" r="0" t="0"/>
          <a:stretch/>
        </p:blipFill>
        <p:spPr>
          <a:xfrm>
            <a:off x="0" y="806332"/>
            <a:ext cx="12192000" cy="45720"/>
          </a:xfrm>
          <a:prstGeom prst="rect">
            <a:avLst/>
          </a:prstGeom>
          <a:noFill/>
          <a:ln>
            <a:noFill/>
          </a:ln>
        </p:spPr>
      </p:pic>
      <p:grpSp>
        <p:nvGrpSpPr>
          <p:cNvPr id="5221" name="Google Shape;5221;p184"/>
          <p:cNvGrpSpPr/>
          <p:nvPr/>
        </p:nvGrpSpPr>
        <p:grpSpPr>
          <a:xfrm>
            <a:off x="11458577" y="168692"/>
            <a:ext cx="548640" cy="548640"/>
            <a:chOff x="11458577" y="168692"/>
            <a:chExt cx="548640" cy="548640"/>
          </a:xfrm>
        </p:grpSpPr>
        <p:sp>
          <p:nvSpPr>
            <p:cNvPr id="5222" name="Google Shape;5222;p184"/>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223" name="Google Shape;5223;p184"/>
            <p:cNvPicPr preferRelativeResize="0"/>
            <p:nvPr/>
          </p:nvPicPr>
          <p:blipFill rotWithShape="1">
            <a:blip r:embed="rId8">
              <a:alphaModFix/>
            </a:blip>
            <a:srcRect b="0" l="0" r="0" t="0"/>
            <a:stretch/>
          </p:blipFill>
          <p:spPr>
            <a:xfrm>
              <a:off x="11579351" y="289560"/>
              <a:ext cx="307848" cy="307847"/>
            </a:xfrm>
            <a:prstGeom prst="rect">
              <a:avLst/>
            </a:prstGeom>
            <a:noFill/>
            <a:ln>
              <a:noFill/>
            </a:ln>
          </p:spPr>
        </p:pic>
      </p:grpSp>
      <p:sp>
        <p:nvSpPr>
          <p:cNvPr id="5224" name="Google Shape;5224;p184"/>
          <p:cNvSpPr txBox="1"/>
          <p:nvPr/>
        </p:nvSpPr>
        <p:spPr>
          <a:xfrm>
            <a:off x="5982354" y="1282700"/>
            <a:ext cx="5320030" cy="1209040"/>
          </a:xfrm>
          <a:prstGeom prst="rect">
            <a:avLst/>
          </a:prstGeom>
          <a:noFill/>
          <a:ln>
            <a:noFill/>
          </a:ln>
        </p:spPr>
        <p:txBody>
          <a:bodyPr anchorCtr="0" anchor="t" bIns="0" lIns="0" spcFirstLastPara="1" rIns="0" wrap="square" tIns="26650">
            <a:spAutoFit/>
          </a:bodyPr>
          <a:lstStyle/>
          <a:p>
            <a:pPr indent="0" lvl="0" marL="12700" marR="5080" rtl="0" algn="l">
              <a:lnSpc>
                <a:spcPct val="117222"/>
              </a:lnSpc>
              <a:spcBef>
                <a:spcPts val="0"/>
              </a:spcBef>
              <a:spcAft>
                <a:spcPts val="0"/>
              </a:spcAft>
              <a:buNone/>
            </a:pPr>
            <a:r>
              <a:rPr b="1" lang="en-US" sz="1800">
                <a:solidFill>
                  <a:srgbClr val="262626"/>
                </a:solidFill>
                <a:latin typeface="Calibri"/>
                <a:ea typeface="Calibri"/>
                <a:cs typeface="Calibri"/>
                <a:sym typeface="Calibri"/>
              </a:rPr>
              <a:t>Bookmarks </a:t>
            </a:r>
            <a:r>
              <a:rPr lang="en-US" sz="1800">
                <a:solidFill>
                  <a:srgbClr val="262626"/>
                </a:solidFill>
                <a:latin typeface="Calibri"/>
                <a:ea typeface="Calibri"/>
                <a:cs typeface="Calibri"/>
                <a:sym typeface="Calibri"/>
              </a:rPr>
              <a:t>capture the current state of a page, and allow  users to return to that state using report actions</a:t>
            </a:r>
            <a:endParaRPr sz="1800">
              <a:solidFill>
                <a:schemeClr val="dk1"/>
              </a:solidFill>
              <a:latin typeface="Calibri"/>
              <a:ea typeface="Calibri"/>
              <a:cs typeface="Calibri"/>
              <a:sym typeface="Calibri"/>
            </a:endParaRPr>
          </a:p>
          <a:p>
            <a:pPr indent="-342900" lvl="0" marL="812800" marR="267970" rtl="0" algn="l">
              <a:lnSpc>
                <a:spcPct val="118750"/>
              </a:lnSpc>
              <a:spcBef>
                <a:spcPts val="1255"/>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Bookmarks are commonly used for clearing filters,  highlighting specific insights, navigating reports, etc.</a:t>
            </a:r>
            <a:endParaRPr sz="1600">
              <a:solidFill>
                <a:schemeClr val="dk1"/>
              </a:solidFill>
              <a:latin typeface="Calibri"/>
              <a:ea typeface="Calibri"/>
              <a:cs typeface="Calibri"/>
              <a:sym typeface="Calibri"/>
            </a:endParaRPr>
          </a:p>
        </p:txBody>
      </p:sp>
      <p:sp>
        <p:nvSpPr>
          <p:cNvPr id="5225" name="Google Shape;5225;p184"/>
          <p:cNvSpPr txBox="1"/>
          <p:nvPr/>
        </p:nvSpPr>
        <p:spPr>
          <a:xfrm>
            <a:off x="2236425" y="4531867"/>
            <a:ext cx="193103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FFFFFF"/>
                </a:solidFill>
                <a:latin typeface="Calibri"/>
                <a:ea typeface="Calibri"/>
                <a:cs typeface="Calibri"/>
                <a:sym typeface="Calibri"/>
              </a:rPr>
              <a:t>Bike sales in Europe (1H 2022)</a:t>
            </a:r>
            <a:endParaRPr sz="1200">
              <a:solidFill>
                <a:schemeClr val="dk1"/>
              </a:solidFill>
              <a:latin typeface="Calibri"/>
              <a:ea typeface="Calibri"/>
              <a:cs typeface="Calibri"/>
              <a:sym typeface="Calibri"/>
            </a:endParaRPr>
          </a:p>
        </p:txBody>
      </p:sp>
      <p:pic>
        <p:nvPicPr>
          <p:cNvPr id="5226" name="Google Shape;5226;p184"/>
          <p:cNvPicPr preferRelativeResize="0"/>
          <p:nvPr/>
        </p:nvPicPr>
        <p:blipFill rotWithShape="1">
          <a:blip r:embed="rId9">
            <a:alphaModFix/>
          </a:blip>
          <a:srcRect b="0" l="0" r="0" t="0"/>
          <a:stretch/>
        </p:blipFill>
        <p:spPr>
          <a:xfrm>
            <a:off x="1984248" y="4541520"/>
            <a:ext cx="240792" cy="237744"/>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0" name="Shape 5230"/>
        <p:cNvGrpSpPr/>
        <p:nvPr/>
      </p:nvGrpSpPr>
      <p:grpSpPr>
        <a:xfrm>
          <a:off x="0" y="0"/>
          <a:ext cx="0" cy="0"/>
          <a:chOff x="0" y="0"/>
          <a:chExt cx="0" cy="0"/>
        </a:xfrm>
      </p:grpSpPr>
      <p:sp>
        <p:nvSpPr>
          <p:cNvPr id="5231" name="Google Shape;5231;p185"/>
          <p:cNvSpPr txBox="1"/>
          <p:nvPr>
            <p:ph type="title"/>
          </p:nvPr>
        </p:nvSpPr>
        <p:spPr>
          <a:xfrm>
            <a:off x="3753040" y="242315"/>
            <a:ext cx="468566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ASSIGNMENT</a:t>
            </a:r>
            <a:r>
              <a:rPr lang="en-US"/>
              <a:t>: BOOKMARKS</a:t>
            </a:r>
            <a:endParaRPr/>
          </a:p>
        </p:txBody>
      </p:sp>
      <p:pic>
        <p:nvPicPr>
          <p:cNvPr id="5232" name="Google Shape;5232;p185"/>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5233" name="Google Shape;5233;p185"/>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4" name="Google Shape;5234;p185"/>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5" name="Google Shape;5235;p185"/>
          <p:cNvSpPr txBox="1"/>
          <p:nvPr/>
        </p:nvSpPr>
        <p:spPr>
          <a:xfrm>
            <a:off x="6690464" y="1455420"/>
            <a:ext cx="4545965" cy="4605655"/>
          </a:xfrm>
          <a:prstGeom prst="rect">
            <a:avLst/>
          </a:prstGeom>
          <a:noFill/>
          <a:ln>
            <a:noFill/>
          </a:ln>
        </p:spPr>
        <p:txBody>
          <a:bodyPr anchorCtr="0" anchor="t" bIns="0" lIns="0" spcFirstLastPara="1" rIns="0" wrap="square" tIns="12700">
            <a:spAutoFit/>
          </a:bodyPr>
          <a:lstStyle/>
          <a:p>
            <a:pPr indent="0" lvl="0" marL="38100" marR="0" rtl="0" algn="ctr">
              <a:lnSpc>
                <a:spcPct val="100000"/>
              </a:lnSpc>
              <a:spcBef>
                <a:spcPts val="0"/>
              </a:spcBef>
              <a:spcAft>
                <a:spcPts val="0"/>
              </a:spcAft>
              <a:buNone/>
            </a:pPr>
            <a:r>
              <a:rPr b="1" i="1" lang="en-US" sz="2000">
                <a:solidFill>
                  <a:srgbClr val="404040"/>
                </a:solidFill>
                <a:latin typeface="Calibri"/>
                <a:ea typeface="Calibri"/>
                <a:cs typeface="Calibri"/>
                <a:sym typeface="Calibri"/>
              </a:rPr>
              <a:t>Key Objectives</a:t>
            </a:r>
            <a:endParaRPr sz="2000">
              <a:solidFill>
                <a:schemeClr val="dk1"/>
              </a:solidFill>
              <a:latin typeface="Calibri"/>
              <a:ea typeface="Calibri"/>
              <a:cs typeface="Calibri"/>
              <a:sym typeface="Calibri"/>
            </a:endParaRPr>
          </a:p>
          <a:p>
            <a:pPr indent="0" lvl="0" marL="0" marR="0" rtl="0" algn="l">
              <a:lnSpc>
                <a:spcPct val="100000"/>
              </a:lnSpc>
              <a:spcBef>
                <a:spcPts val="50"/>
              </a:spcBef>
              <a:spcAft>
                <a:spcPts val="0"/>
              </a:spcAft>
              <a:buNone/>
            </a:pPr>
            <a:r>
              <a:t/>
            </a:r>
            <a:endParaRPr sz="2200">
              <a:solidFill>
                <a:schemeClr val="dk1"/>
              </a:solidFill>
              <a:latin typeface="Calibri"/>
              <a:ea typeface="Calibri"/>
              <a:cs typeface="Calibri"/>
              <a:sym typeface="Calibri"/>
            </a:endParaRPr>
          </a:p>
          <a:p>
            <a:pPr indent="-457200" lvl="0" marL="469900" marR="22860" rtl="0" algn="l">
              <a:lnSpc>
                <a:spcPct val="99400"/>
              </a:lnSpc>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Explore the </a:t>
            </a:r>
            <a:r>
              <a:rPr b="1" lang="en-US" sz="1600">
                <a:solidFill>
                  <a:schemeClr val="dk1"/>
                </a:solidFill>
                <a:latin typeface="Calibri"/>
                <a:ea typeface="Calibri"/>
                <a:cs typeface="Calibri"/>
                <a:sym typeface="Calibri"/>
              </a:rPr>
              <a:t>Customer Detail </a:t>
            </a:r>
            <a:r>
              <a:rPr lang="en-US" sz="1600">
                <a:solidFill>
                  <a:schemeClr val="dk1"/>
                </a:solidFill>
                <a:latin typeface="Calibri"/>
                <a:ea typeface="Calibri"/>
                <a:cs typeface="Calibri"/>
                <a:sym typeface="Calibri"/>
              </a:rPr>
              <a:t>report by adjusting  filters until you find an interesting insight or trend  </a:t>
            </a:r>
            <a:r>
              <a:rPr i="1" lang="en-US" sz="1600">
                <a:solidFill>
                  <a:schemeClr val="dk1"/>
                </a:solidFill>
                <a:latin typeface="Calibri"/>
                <a:ea typeface="Calibri"/>
                <a:cs typeface="Calibri"/>
                <a:sym typeface="Calibri"/>
              </a:rPr>
              <a:t>(this can be anything you choose!)</a:t>
            </a:r>
            <a:endParaRPr sz="1600">
              <a:solidFill>
                <a:schemeClr val="dk1"/>
              </a:solidFill>
              <a:latin typeface="Calibri"/>
              <a:ea typeface="Calibri"/>
              <a:cs typeface="Calibri"/>
              <a:sym typeface="Calibri"/>
            </a:endParaRPr>
          </a:p>
          <a:p>
            <a:pPr indent="-457200" lvl="0" marL="469900" marR="5080" rtl="0" algn="l">
              <a:lnSpc>
                <a:spcPct val="118750"/>
              </a:lnSpc>
              <a:spcBef>
                <a:spcPts val="1355"/>
              </a:spcBef>
              <a:spcAft>
                <a:spcPts val="0"/>
              </a:spcAft>
              <a:buClr>
                <a:srgbClr val="262626"/>
              </a:buClr>
              <a:buSzPts val="1600"/>
              <a:buFont typeface="Calibri"/>
              <a:buAutoNum type="arabicPeriod"/>
            </a:pPr>
            <a:r>
              <a:rPr lang="en-US" sz="1600">
                <a:solidFill>
                  <a:srgbClr val="262626"/>
                </a:solidFill>
                <a:latin typeface="Calibri"/>
                <a:ea typeface="Calibri"/>
                <a:cs typeface="Calibri"/>
                <a:sym typeface="Calibri"/>
              </a:rPr>
              <a:t>Add a new </a:t>
            </a:r>
            <a:r>
              <a:rPr b="1" lang="en-US" sz="1600">
                <a:solidFill>
                  <a:srgbClr val="262626"/>
                </a:solidFill>
                <a:latin typeface="Calibri"/>
                <a:ea typeface="Calibri"/>
                <a:cs typeface="Calibri"/>
                <a:sym typeface="Calibri"/>
              </a:rPr>
              <a:t>bookmark </a:t>
            </a:r>
            <a:r>
              <a:rPr lang="en-US" sz="1600">
                <a:solidFill>
                  <a:srgbClr val="262626"/>
                </a:solidFill>
                <a:latin typeface="Calibri"/>
                <a:ea typeface="Calibri"/>
                <a:cs typeface="Calibri"/>
                <a:sym typeface="Calibri"/>
              </a:rPr>
              <a:t>to capture the current state  of the report, and name it “Customer Insight”</a:t>
            </a:r>
            <a:endParaRPr sz="1600">
              <a:solidFill>
                <a:schemeClr val="dk1"/>
              </a:solidFill>
              <a:latin typeface="Calibri"/>
              <a:ea typeface="Calibri"/>
              <a:cs typeface="Calibri"/>
              <a:sym typeface="Calibri"/>
            </a:endParaRPr>
          </a:p>
          <a:p>
            <a:pPr indent="-457200" lvl="0" marL="469900" marR="68580" rtl="0" algn="l">
              <a:lnSpc>
                <a:spcPct val="100000"/>
              </a:lnSpc>
              <a:spcBef>
                <a:spcPts val="1110"/>
              </a:spcBef>
              <a:spcAft>
                <a:spcPts val="0"/>
              </a:spcAft>
              <a:buClr>
                <a:srgbClr val="262626"/>
              </a:buClr>
              <a:buSzPts val="1600"/>
              <a:buFont typeface="Calibri"/>
              <a:buAutoNum type="arabicPeriod"/>
            </a:pPr>
            <a:r>
              <a:rPr lang="en-US" sz="1600">
                <a:solidFill>
                  <a:srgbClr val="262626"/>
                </a:solidFill>
                <a:latin typeface="Calibri"/>
                <a:ea typeface="Calibri"/>
                <a:cs typeface="Calibri"/>
                <a:sym typeface="Calibri"/>
              </a:rPr>
              <a:t>Insert an </a:t>
            </a:r>
            <a:r>
              <a:rPr b="1" lang="en-US" sz="1600">
                <a:solidFill>
                  <a:srgbClr val="262626"/>
                </a:solidFill>
                <a:latin typeface="Calibri"/>
                <a:ea typeface="Calibri"/>
                <a:cs typeface="Calibri"/>
                <a:sym typeface="Calibri"/>
              </a:rPr>
              <a:t>Information button </a:t>
            </a:r>
            <a:r>
              <a:rPr lang="en-US" sz="1600">
                <a:solidFill>
                  <a:srgbClr val="262626"/>
                </a:solidFill>
                <a:latin typeface="Calibri"/>
                <a:ea typeface="Calibri"/>
                <a:cs typeface="Calibri"/>
                <a:sym typeface="Calibri"/>
              </a:rPr>
              <a:t>and add text to the  button style to summarize what you’ve found</a:t>
            </a:r>
            <a:endParaRPr sz="1600">
              <a:solidFill>
                <a:schemeClr val="dk1"/>
              </a:solidFill>
              <a:latin typeface="Calibri"/>
              <a:ea typeface="Calibri"/>
              <a:cs typeface="Calibri"/>
              <a:sym typeface="Calibri"/>
            </a:endParaRPr>
          </a:p>
          <a:p>
            <a:pPr indent="-457200" lvl="0" marL="469900" marR="60960" rtl="0" algn="l">
              <a:lnSpc>
                <a:spcPct val="103800"/>
              </a:lnSpc>
              <a:spcBef>
                <a:spcPts val="1105"/>
              </a:spcBef>
              <a:spcAft>
                <a:spcPts val="0"/>
              </a:spcAft>
              <a:buClr>
                <a:srgbClr val="262626"/>
              </a:buClr>
              <a:buSzPts val="1600"/>
              <a:buFont typeface="Calibri"/>
              <a:buAutoNum type="arabicPeriod"/>
            </a:pPr>
            <a:r>
              <a:rPr lang="en-US" sz="1600">
                <a:solidFill>
                  <a:srgbClr val="262626"/>
                </a:solidFill>
                <a:latin typeface="Calibri"/>
                <a:ea typeface="Calibri"/>
                <a:cs typeface="Calibri"/>
                <a:sym typeface="Calibri"/>
              </a:rPr>
              <a:t>Assign a </a:t>
            </a:r>
            <a:r>
              <a:rPr b="1" lang="en-US" sz="1600">
                <a:solidFill>
                  <a:srgbClr val="262626"/>
                </a:solidFill>
                <a:latin typeface="Calibri"/>
                <a:ea typeface="Calibri"/>
                <a:cs typeface="Calibri"/>
                <a:sym typeface="Calibri"/>
              </a:rPr>
              <a:t>bookmark action </a:t>
            </a:r>
            <a:r>
              <a:rPr lang="en-US" sz="1600">
                <a:solidFill>
                  <a:srgbClr val="262626"/>
                </a:solidFill>
                <a:latin typeface="Calibri"/>
                <a:ea typeface="Calibri"/>
                <a:cs typeface="Calibri"/>
                <a:sym typeface="Calibri"/>
              </a:rPr>
              <a:t>to the button, and link  to the Customer Insight bookmark you created</a:t>
            </a:r>
            <a:endParaRPr sz="1600">
              <a:solidFill>
                <a:schemeClr val="dk1"/>
              </a:solidFill>
              <a:latin typeface="Calibri"/>
              <a:ea typeface="Calibri"/>
              <a:cs typeface="Calibri"/>
              <a:sym typeface="Calibri"/>
            </a:endParaRPr>
          </a:p>
          <a:p>
            <a:pPr indent="-457200" lvl="0" marL="469900" marR="257175" rtl="0" algn="l">
              <a:lnSpc>
                <a:spcPct val="99400"/>
              </a:lnSpc>
              <a:spcBef>
                <a:spcPts val="1185"/>
              </a:spcBef>
              <a:spcAft>
                <a:spcPts val="0"/>
              </a:spcAft>
              <a:buClr>
                <a:srgbClr val="262626"/>
              </a:buClr>
              <a:buSzPts val="1600"/>
              <a:buFont typeface="Calibri"/>
              <a:buAutoNum type="arabicPeriod"/>
            </a:pPr>
            <a:r>
              <a:rPr lang="en-US" sz="1600">
                <a:solidFill>
                  <a:srgbClr val="262626"/>
                </a:solidFill>
                <a:latin typeface="Calibri"/>
                <a:ea typeface="Calibri"/>
                <a:cs typeface="Calibri"/>
                <a:sym typeface="Calibri"/>
              </a:rPr>
              <a:t>Create a second bookmark named “Clear all  Customer Filters” which returns the page to an  unfiltered state, and link it to a </a:t>
            </a:r>
            <a:r>
              <a:rPr b="1" lang="en-US" sz="1600">
                <a:solidFill>
                  <a:srgbClr val="262626"/>
                </a:solidFill>
                <a:latin typeface="Calibri"/>
                <a:ea typeface="Calibri"/>
                <a:cs typeface="Calibri"/>
                <a:sym typeface="Calibri"/>
              </a:rPr>
              <a:t>Reset button</a:t>
            </a:r>
            <a:endParaRPr sz="1600">
              <a:solidFill>
                <a:schemeClr val="dk1"/>
              </a:solidFill>
              <a:latin typeface="Calibri"/>
              <a:ea typeface="Calibri"/>
              <a:cs typeface="Calibri"/>
              <a:sym typeface="Calibri"/>
            </a:endParaRPr>
          </a:p>
          <a:p>
            <a:pPr indent="-457200" lvl="0" marL="469900" marR="0" rtl="0" algn="l">
              <a:lnSpc>
                <a:spcPct val="100000"/>
              </a:lnSpc>
              <a:spcBef>
                <a:spcPts val="1180"/>
              </a:spcBef>
              <a:spcAft>
                <a:spcPts val="0"/>
              </a:spcAft>
              <a:buClr>
                <a:srgbClr val="262626"/>
              </a:buClr>
              <a:buSzPts val="1600"/>
              <a:buFont typeface="Calibri"/>
              <a:buAutoNum type="arabicPeriod"/>
            </a:pPr>
            <a:r>
              <a:rPr lang="en-US" sz="1600">
                <a:solidFill>
                  <a:srgbClr val="262626"/>
                </a:solidFill>
                <a:latin typeface="Calibri"/>
                <a:ea typeface="Calibri"/>
                <a:cs typeface="Calibri"/>
                <a:sym typeface="Calibri"/>
              </a:rPr>
              <a:t>Test both bookmarks using </a:t>
            </a:r>
            <a:r>
              <a:rPr b="1" lang="en-US" sz="1600">
                <a:solidFill>
                  <a:srgbClr val="262626"/>
                </a:solidFill>
                <a:latin typeface="Calibri"/>
                <a:ea typeface="Calibri"/>
                <a:cs typeface="Calibri"/>
                <a:sym typeface="Calibri"/>
              </a:rPr>
              <a:t>CTRL-click</a:t>
            </a:r>
            <a:endParaRPr sz="1600">
              <a:solidFill>
                <a:schemeClr val="dk1"/>
              </a:solidFill>
              <a:latin typeface="Calibri"/>
              <a:ea typeface="Calibri"/>
              <a:cs typeface="Calibri"/>
              <a:sym typeface="Calibri"/>
            </a:endParaRPr>
          </a:p>
        </p:txBody>
      </p:sp>
      <p:sp>
        <p:nvSpPr>
          <p:cNvPr id="5236" name="Google Shape;5236;p185"/>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Victor Ignatius Zabel </a:t>
            </a:r>
            <a:r>
              <a:rPr i="1" lang="en-US" sz="1400">
                <a:solidFill>
                  <a:srgbClr val="404040"/>
                </a:solidFill>
                <a:latin typeface="Calibri"/>
                <a:ea typeface="Calibri"/>
                <a:cs typeface="Calibri"/>
                <a:sym typeface="Calibri"/>
              </a:rPr>
              <a:t>(BI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Finding anything interesting?</a:t>
            </a:r>
            <a:endParaRPr sz="1400">
              <a:solidFill>
                <a:schemeClr val="dk1"/>
              </a:solidFill>
              <a:latin typeface="Calibri"/>
              <a:ea typeface="Calibri"/>
              <a:cs typeface="Calibri"/>
              <a:sym typeface="Calibri"/>
            </a:endParaRPr>
          </a:p>
        </p:txBody>
      </p:sp>
      <p:sp>
        <p:nvSpPr>
          <p:cNvPr id="5237" name="Google Shape;5237;p185"/>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85725">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Hey,</a:t>
            </a:r>
            <a:endParaRPr sz="1400">
              <a:solidFill>
                <a:schemeClr val="dk1"/>
              </a:solidFill>
              <a:latin typeface="Calibri"/>
              <a:ea typeface="Calibri"/>
              <a:cs typeface="Calibri"/>
              <a:sym typeface="Calibri"/>
            </a:endParaRPr>
          </a:p>
          <a:p>
            <a:pPr indent="0" lvl="0" marL="182245" marR="285750" rtl="0" algn="just">
              <a:lnSpc>
                <a:spcPct val="101400"/>
              </a:lnSpc>
              <a:spcBef>
                <a:spcPts val="1200"/>
              </a:spcBef>
              <a:spcAft>
                <a:spcPts val="0"/>
              </a:spcAft>
              <a:buNone/>
            </a:pPr>
            <a:r>
              <a:rPr lang="en-US" sz="1400">
                <a:solidFill>
                  <a:srgbClr val="404040"/>
                </a:solidFill>
                <a:latin typeface="Calibri"/>
                <a:ea typeface="Calibri"/>
                <a:cs typeface="Calibri"/>
                <a:sym typeface="Calibri"/>
              </a:rPr>
              <a:t>Now that you’re getting pretty familiar with our customer data,  are you noticing any interesting insights or trends that might be  worth explicitly calling out in the report?</a:t>
            </a:r>
            <a:endParaRPr sz="1400">
              <a:solidFill>
                <a:schemeClr val="dk1"/>
              </a:solidFill>
              <a:latin typeface="Calibri"/>
              <a:ea typeface="Calibri"/>
              <a:cs typeface="Calibri"/>
              <a:sym typeface="Calibri"/>
            </a:endParaRPr>
          </a:p>
          <a:p>
            <a:pPr indent="0" lvl="0" marL="182245" marR="262890" rtl="0" algn="l">
              <a:lnSpc>
                <a:spcPct val="100699"/>
              </a:lnSpc>
              <a:spcBef>
                <a:spcPts val="1120"/>
              </a:spcBef>
              <a:spcAft>
                <a:spcPts val="0"/>
              </a:spcAft>
              <a:buNone/>
            </a:pPr>
            <a:r>
              <a:rPr lang="en-US" sz="1400">
                <a:solidFill>
                  <a:srgbClr val="404040"/>
                </a:solidFill>
                <a:latin typeface="Calibri"/>
                <a:ea typeface="Calibri"/>
                <a:cs typeface="Calibri"/>
                <a:sym typeface="Calibri"/>
              </a:rPr>
              <a:t>This could be a great way for us to use bookmarks to draw  attention to some specific stories in the dashboard. While we’re  at it, let’s add another one to clear all filters from the page.</a:t>
            </a:r>
            <a:endParaRPr sz="1400">
              <a:solidFill>
                <a:schemeClr val="dk1"/>
              </a:solidFill>
              <a:latin typeface="Calibri"/>
              <a:ea typeface="Calibri"/>
              <a:cs typeface="Calibri"/>
              <a:sym typeface="Calibri"/>
            </a:endParaRPr>
          </a:p>
          <a:p>
            <a:pPr indent="0" lvl="0" marL="182245" marR="0" rtl="0" algn="l">
              <a:lnSpc>
                <a:spcPct val="100000"/>
              </a:lnSpc>
              <a:spcBef>
                <a:spcPts val="1225"/>
              </a:spcBef>
              <a:spcAft>
                <a:spcPts val="0"/>
              </a:spcAft>
              <a:buNone/>
            </a:pPr>
            <a:r>
              <a:rPr lang="en-US" sz="1400">
                <a:solidFill>
                  <a:srgbClr val="404040"/>
                </a:solidFill>
                <a:latin typeface="Calibri"/>
                <a:ea typeface="Calibri"/>
                <a:cs typeface="Calibri"/>
                <a:sym typeface="Calibri"/>
              </a:rPr>
              <a:t>Let me know what you think!</a:t>
            </a:r>
            <a:endParaRPr sz="1400">
              <a:solidFill>
                <a:schemeClr val="dk1"/>
              </a:solidFill>
              <a:latin typeface="Calibri"/>
              <a:ea typeface="Calibri"/>
              <a:cs typeface="Calibri"/>
              <a:sym typeface="Calibri"/>
            </a:endParaRPr>
          </a:p>
          <a:p>
            <a:pPr indent="0" lvl="0" marL="182245" marR="0" rtl="0" algn="l">
              <a:lnSpc>
                <a:spcPct val="100000"/>
              </a:lnSpc>
              <a:spcBef>
                <a:spcPts val="1220"/>
              </a:spcBef>
              <a:spcAft>
                <a:spcPts val="0"/>
              </a:spcAft>
              <a:buNone/>
            </a:pPr>
            <a:r>
              <a:rPr lang="en-US" sz="1400">
                <a:solidFill>
                  <a:srgbClr val="404040"/>
                </a:solidFill>
                <a:latin typeface="Calibri"/>
                <a:ea typeface="Calibri"/>
                <a:cs typeface="Calibri"/>
                <a:sym typeface="Calibri"/>
              </a:rPr>
              <a:t>-Vic</a:t>
            </a:r>
            <a:endParaRPr sz="1400">
              <a:solidFill>
                <a:schemeClr val="dk1"/>
              </a:solidFill>
              <a:latin typeface="Calibri"/>
              <a:ea typeface="Calibri"/>
              <a:cs typeface="Calibri"/>
              <a:sym typeface="Calibri"/>
            </a:endParaRPr>
          </a:p>
        </p:txBody>
      </p:sp>
      <p:grpSp>
        <p:nvGrpSpPr>
          <p:cNvPr id="5238" name="Google Shape;5238;p185"/>
          <p:cNvGrpSpPr/>
          <p:nvPr/>
        </p:nvGrpSpPr>
        <p:grpSpPr>
          <a:xfrm>
            <a:off x="11458577" y="168692"/>
            <a:ext cx="548640" cy="548640"/>
            <a:chOff x="11458577" y="168692"/>
            <a:chExt cx="548640" cy="548640"/>
          </a:xfrm>
        </p:grpSpPr>
        <p:sp>
          <p:nvSpPr>
            <p:cNvPr id="5239" name="Google Shape;5239;p185"/>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240" name="Google Shape;5240;p185"/>
            <p:cNvPicPr preferRelativeResize="0"/>
            <p:nvPr/>
          </p:nvPicPr>
          <p:blipFill rotWithShape="1">
            <a:blip r:embed="rId4">
              <a:alphaModFix/>
            </a:blip>
            <a:srcRect b="0" l="0" r="0" t="0"/>
            <a:stretch/>
          </p:blipFill>
          <p:spPr>
            <a:xfrm>
              <a:off x="11579351" y="289560"/>
              <a:ext cx="307848" cy="307847"/>
            </a:xfrm>
            <a:prstGeom prst="rect">
              <a:avLst/>
            </a:prstGeom>
            <a:noFill/>
            <a:ln>
              <a:noFill/>
            </a:ln>
          </p:spPr>
        </p:pic>
      </p:gr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4" name="Shape 5244"/>
        <p:cNvGrpSpPr/>
        <p:nvPr/>
      </p:nvGrpSpPr>
      <p:grpSpPr>
        <a:xfrm>
          <a:off x="0" y="0"/>
          <a:ext cx="0" cy="0"/>
          <a:chOff x="0" y="0"/>
          <a:chExt cx="0" cy="0"/>
        </a:xfrm>
      </p:grpSpPr>
      <p:sp>
        <p:nvSpPr>
          <p:cNvPr id="5245" name="Google Shape;5245;p186"/>
          <p:cNvSpPr txBox="1"/>
          <p:nvPr>
            <p:ph type="title"/>
          </p:nvPr>
        </p:nvSpPr>
        <p:spPr>
          <a:xfrm>
            <a:off x="4024693" y="242315"/>
            <a:ext cx="4142104"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SOLUTION</a:t>
            </a:r>
            <a:r>
              <a:rPr lang="en-US"/>
              <a:t>: BOOKMARKS</a:t>
            </a:r>
            <a:endParaRPr/>
          </a:p>
        </p:txBody>
      </p:sp>
      <p:pic>
        <p:nvPicPr>
          <p:cNvPr id="5246" name="Google Shape;5246;p186"/>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5247" name="Google Shape;5247;p186"/>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000">
                <a:solidFill>
                  <a:srgbClr val="404040"/>
                </a:solidFill>
                <a:latin typeface="Calibri"/>
                <a:ea typeface="Calibri"/>
                <a:cs typeface="Calibri"/>
                <a:sym typeface="Calibri"/>
              </a:rPr>
              <a:t>Solution Preview</a:t>
            </a:r>
            <a:endParaRPr sz="2000">
              <a:solidFill>
                <a:schemeClr val="dk1"/>
              </a:solidFill>
              <a:latin typeface="Calibri"/>
              <a:ea typeface="Calibri"/>
              <a:cs typeface="Calibri"/>
              <a:sym typeface="Calibri"/>
            </a:endParaRPr>
          </a:p>
        </p:txBody>
      </p:sp>
      <p:sp>
        <p:nvSpPr>
          <p:cNvPr id="5248" name="Google Shape;5248;p186"/>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9" name="Google Shape;5249;p186"/>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250" name="Google Shape;5250;p186"/>
          <p:cNvGrpSpPr/>
          <p:nvPr/>
        </p:nvGrpSpPr>
        <p:grpSpPr>
          <a:xfrm>
            <a:off x="423672" y="1511807"/>
            <a:ext cx="5565648" cy="5148072"/>
            <a:chOff x="423672" y="1511807"/>
            <a:chExt cx="5565648" cy="5148072"/>
          </a:xfrm>
        </p:grpSpPr>
        <p:pic>
          <p:nvPicPr>
            <p:cNvPr id="5251" name="Google Shape;5251;p186"/>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5252" name="Google Shape;5252;p186"/>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253" name="Google Shape;5253;p186"/>
            <p:cNvPicPr preferRelativeResize="0"/>
            <p:nvPr/>
          </p:nvPicPr>
          <p:blipFill rotWithShape="1">
            <a:blip r:embed="rId5">
              <a:alphaModFix/>
            </a:blip>
            <a:srcRect b="0" l="0" r="0" t="0"/>
            <a:stretch/>
          </p:blipFill>
          <p:spPr>
            <a:xfrm>
              <a:off x="771997" y="1814826"/>
              <a:ext cx="962988" cy="1043237"/>
            </a:xfrm>
            <a:prstGeom prst="rect">
              <a:avLst/>
            </a:prstGeom>
            <a:noFill/>
            <a:ln>
              <a:noFill/>
            </a:ln>
          </p:spPr>
        </p:pic>
        <p:sp>
          <p:nvSpPr>
            <p:cNvPr id="5254" name="Google Shape;5254;p186"/>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5" name="Google Shape;5255;p186"/>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256" name="Google Shape;5256;p186"/>
            <p:cNvPicPr preferRelativeResize="0"/>
            <p:nvPr/>
          </p:nvPicPr>
          <p:blipFill rotWithShape="1">
            <a:blip r:embed="rId6">
              <a:alphaModFix/>
            </a:blip>
            <a:srcRect b="0" l="0" r="0" t="0"/>
            <a:stretch/>
          </p:blipFill>
          <p:spPr>
            <a:xfrm>
              <a:off x="3913631" y="6141719"/>
              <a:ext cx="1822704" cy="350520"/>
            </a:xfrm>
            <a:prstGeom prst="rect">
              <a:avLst/>
            </a:prstGeom>
            <a:noFill/>
            <a:ln>
              <a:noFill/>
            </a:ln>
          </p:spPr>
        </p:pic>
        <p:pic>
          <p:nvPicPr>
            <p:cNvPr id="5257" name="Google Shape;5257;p186"/>
            <p:cNvPicPr preferRelativeResize="0"/>
            <p:nvPr/>
          </p:nvPicPr>
          <p:blipFill rotWithShape="1">
            <a:blip r:embed="rId7">
              <a:alphaModFix/>
            </a:blip>
            <a:srcRect b="0" l="0" r="0" t="0"/>
            <a:stretch/>
          </p:blipFill>
          <p:spPr>
            <a:xfrm>
              <a:off x="1755647" y="1783080"/>
              <a:ext cx="658368" cy="530351"/>
            </a:xfrm>
            <a:prstGeom prst="rect">
              <a:avLst/>
            </a:prstGeom>
            <a:noFill/>
            <a:ln>
              <a:noFill/>
            </a:ln>
          </p:spPr>
        </p:pic>
      </p:grpSp>
      <p:sp>
        <p:nvSpPr>
          <p:cNvPr id="5258" name="Google Shape;5258;p186"/>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Victor Ignatius Zabel </a:t>
            </a:r>
            <a:r>
              <a:rPr i="1" lang="en-US" sz="1400">
                <a:solidFill>
                  <a:srgbClr val="404040"/>
                </a:solidFill>
                <a:latin typeface="Calibri"/>
                <a:ea typeface="Calibri"/>
                <a:cs typeface="Calibri"/>
                <a:sym typeface="Calibri"/>
              </a:rPr>
              <a:t>(BI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Finding anything interesting?</a:t>
            </a:r>
            <a:endParaRPr sz="1400">
              <a:solidFill>
                <a:schemeClr val="dk1"/>
              </a:solidFill>
              <a:latin typeface="Calibri"/>
              <a:ea typeface="Calibri"/>
              <a:cs typeface="Calibri"/>
              <a:sym typeface="Calibri"/>
            </a:endParaRPr>
          </a:p>
        </p:txBody>
      </p:sp>
      <p:sp>
        <p:nvSpPr>
          <p:cNvPr id="5259" name="Google Shape;5259;p186"/>
          <p:cNvSpPr txBox="1"/>
          <p:nvPr/>
        </p:nvSpPr>
        <p:spPr>
          <a:xfrm>
            <a:off x="6690464" y="2106676"/>
            <a:ext cx="4413885" cy="51308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i="1" lang="en-US" sz="1600">
                <a:solidFill>
                  <a:schemeClr val="dk1"/>
                </a:solidFill>
                <a:latin typeface="Calibri"/>
                <a:ea typeface="Calibri"/>
                <a:cs typeface="Calibri"/>
                <a:sym typeface="Calibri"/>
              </a:rPr>
              <a:t>Example: </a:t>
            </a:r>
            <a:r>
              <a:rPr i="1" lang="en-US" sz="1600">
                <a:solidFill>
                  <a:srgbClr val="262626"/>
                </a:solidFill>
                <a:latin typeface="Calibri"/>
                <a:ea typeface="Calibri"/>
                <a:cs typeface="Calibri"/>
                <a:sym typeface="Calibri"/>
              </a:rPr>
              <a:t>Among customers in Skilled Manual roles in  2022, Ruben Suarez drove the most revenue at $4,683</a:t>
            </a:r>
            <a:endParaRPr sz="1600">
              <a:solidFill>
                <a:schemeClr val="dk1"/>
              </a:solidFill>
              <a:latin typeface="Calibri"/>
              <a:ea typeface="Calibri"/>
              <a:cs typeface="Calibri"/>
              <a:sym typeface="Calibri"/>
            </a:endParaRPr>
          </a:p>
        </p:txBody>
      </p:sp>
      <p:grpSp>
        <p:nvGrpSpPr>
          <p:cNvPr id="5260" name="Google Shape;5260;p186"/>
          <p:cNvGrpSpPr/>
          <p:nvPr/>
        </p:nvGrpSpPr>
        <p:grpSpPr>
          <a:xfrm>
            <a:off x="11458577" y="168692"/>
            <a:ext cx="548640" cy="548640"/>
            <a:chOff x="11458577" y="168692"/>
            <a:chExt cx="548640" cy="548640"/>
          </a:xfrm>
        </p:grpSpPr>
        <p:sp>
          <p:nvSpPr>
            <p:cNvPr id="5261" name="Google Shape;5261;p186"/>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262" name="Google Shape;5262;p186"/>
            <p:cNvPicPr preferRelativeResize="0"/>
            <p:nvPr/>
          </p:nvPicPr>
          <p:blipFill rotWithShape="1">
            <a:blip r:embed="rId8">
              <a:alphaModFix/>
            </a:blip>
            <a:srcRect b="0" l="0" r="0" t="0"/>
            <a:stretch/>
          </p:blipFill>
          <p:spPr>
            <a:xfrm>
              <a:off x="11579351" y="289560"/>
              <a:ext cx="307848" cy="307847"/>
            </a:xfrm>
            <a:prstGeom prst="rect">
              <a:avLst/>
            </a:prstGeom>
            <a:noFill/>
            <a:ln>
              <a:noFill/>
            </a:ln>
          </p:spPr>
        </p:pic>
      </p:grpSp>
      <p:sp>
        <p:nvSpPr>
          <p:cNvPr id="5263" name="Google Shape;5263;p186"/>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85725">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Hey,</a:t>
            </a:r>
            <a:endParaRPr sz="1400">
              <a:solidFill>
                <a:schemeClr val="dk1"/>
              </a:solidFill>
              <a:latin typeface="Calibri"/>
              <a:ea typeface="Calibri"/>
              <a:cs typeface="Calibri"/>
              <a:sym typeface="Calibri"/>
            </a:endParaRPr>
          </a:p>
          <a:p>
            <a:pPr indent="0" lvl="0" marL="182245" marR="285750" rtl="0" algn="just">
              <a:lnSpc>
                <a:spcPct val="101400"/>
              </a:lnSpc>
              <a:spcBef>
                <a:spcPts val="1200"/>
              </a:spcBef>
              <a:spcAft>
                <a:spcPts val="0"/>
              </a:spcAft>
              <a:buNone/>
            </a:pPr>
            <a:r>
              <a:rPr lang="en-US" sz="1400">
                <a:solidFill>
                  <a:srgbClr val="404040"/>
                </a:solidFill>
                <a:latin typeface="Calibri"/>
                <a:ea typeface="Calibri"/>
                <a:cs typeface="Calibri"/>
                <a:sym typeface="Calibri"/>
              </a:rPr>
              <a:t>Now that you’re getting pretty familiar with our customer data,  are you noticing any interesting insights or trends that might be  worth explicitly calling out in the report?</a:t>
            </a:r>
            <a:endParaRPr sz="1400">
              <a:solidFill>
                <a:schemeClr val="dk1"/>
              </a:solidFill>
              <a:latin typeface="Calibri"/>
              <a:ea typeface="Calibri"/>
              <a:cs typeface="Calibri"/>
              <a:sym typeface="Calibri"/>
            </a:endParaRPr>
          </a:p>
          <a:p>
            <a:pPr indent="0" lvl="0" marL="182245" marR="262890" rtl="0" algn="l">
              <a:lnSpc>
                <a:spcPct val="100699"/>
              </a:lnSpc>
              <a:spcBef>
                <a:spcPts val="1120"/>
              </a:spcBef>
              <a:spcAft>
                <a:spcPts val="0"/>
              </a:spcAft>
              <a:buNone/>
            </a:pPr>
            <a:r>
              <a:rPr lang="en-US" sz="1400">
                <a:solidFill>
                  <a:srgbClr val="404040"/>
                </a:solidFill>
                <a:latin typeface="Calibri"/>
                <a:ea typeface="Calibri"/>
                <a:cs typeface="Calibri"/>
                <a:sym typeface="Calibri"/>
              </a:rPr>
              <a:t>This could be a great way for us to use bookmarks to draw  attention to some specific stories in the dashboard. While we’re  at it, let’s add another one to clear all filters from the page.</a:t>
            </a:r>
            <a:endParaRPr sz="1400">
              <a:solidFill>
                <a:schemeClr val="dk1"/>
              </a:solidFill>
              <a:latin typeface="Calibri"/>
              <a:ea typeface="Calibri"/>
              <a:cs typeface="Calibri"/>
              <a:sym typeface="Calibri"/>
            </a:endParaRPr>
          </a:p>
          <a:p>
            <a:pPr indent="0" lvl="0" marL="182245" marR="0" rtl="0" algn="l">
              <a:lnSpc>
                <a:spcPct val="100000"/>
              </a:lnSpc>
              <a:spcBef>
                <a:spcPts val="1225"/>
              </a:spcBef>
              <a:spcAft>
                <a:spcPts val="0"/>
              </a:spcAft>
              <a:buNone/>
            </a:pPr>
            <a:r>
              <a:rPr lang="en-US" sz="1400">
                <a:solidFill>
                  <a:srgbClr val="404040"/>
                </a:solidFill>
                <a:latin typeface="Calibri"/>
                <a:ea typeface="Calibri"/>
                <a:cs typeface="Calibri"/>
                <a:sym typeface="Calibri"/>
              </a:rPr>
              <a:t>Let me know what you think!</a:t>
            </a:r>
            <a:endParaRPr sz="1400">
              <a:solidFill>
                <a:schemeClr val="dk1"/>
              </a:solidFill>
              <a:latin typeface="Calibri"/>
              <a:ea typeface="Calibri"/>
              <a:cs typeface="Calibri"/>
              <a:sym typeface="Calibri"/>
            </a:endParaRPr>
          </a:p>
          <a:p>
            <a:pPr indent="0" lvl="0" marL="182245" marR="0" rtl="0" algn="l">
              <a:lnSpc>
                <a:spcPct val="100000"/>
              </a:lnSpc>
              <a:spcBef>
                <a:spcPts val="1220"/>
              </a:spcBef>
              <a:spcAft>
                <a:spcPts val="0"/>
              </a:spcAft>
              <a:buNone/>
            </a:pPr>
            <a:r>
              <a:rPr lang="en-US" sz="1400">
                <a:solidFill>
                  <a:srgbClr val="404040"/>
                </a:solidFill>
                <a:latin typeface="Calibri"/>
                <a:ea typeface="Calibri"/>
                <a:cs typeface="Calibri"/>
                <a:sym typeface="Calibri"/>
              </a:rPr>
              <a:t>-Vic</a:t>
            </a:r>
            <a:endParaRPr sz="1400">
              <a:solidFill>
                <a:schemeClr val="dk1"/>
              </a:solidFill>
              <a:latin typeface="Calibri"/>
              <a:ea typeface="Calibri"/>
              <a:cs typeface="Calibri"/>
              <a:sym typeface="Calibri"/>
            </a:endParaRPr>
          </a:p>
        </p:txBody>
      </p:sp>
      <p:grpSp>
        <p:nvGrpSpPr>
          <p:cNvPr id="5264" name="Google Shape;5264;p186"/>
          <p:cNvGrpSpPr/>
          <p:nvPr/>
        </p:nvGrpSpPr>
        <p:grpSpPr>
          <a:xfrm>
            <a:off x="6586728" y="2980943"/>
            <a:ext cx="4837176" cy="2779776"/>
            <a:chOff x="6586728" y="2980943"/>
            <a:chExt cx="4837176" cy="2779776"/>
          </a:xfrm>
        </p:grpSpPr>
        <p:pic>
          <p:nvPicPr>
            <p:cNvPr id="5265" name="Google Shape;5265;p186"/>
            <p:cNvPicPr preferRelativeResize="0"/>
            <p:nvPr/>
          </p:nvPicPr>
          <p:blipFill rotWithShape="1">
            <a:blip r:embed="rId9">
              <a:alphaModFix/>
            </a:blip>
            <a:srcRect b="0" l="0" r="0" t="0"/>
            <a:stretch/>
          </p:blipFill>
          <p:spPr>
            <a:xfrm>
              <a:off x="6586728" y="2980943"/>
              <a:ext cx="4837176" cy="2779776"/>
            </a:xfrm>
            <a:prstGeom prst="rect">
              <a:avLst/>
            </a:prstGeom>
            <a:noFill/>
            <a:ln>
              <a:noFill/>
            </a:ln>
          </p:spPr>
        </p:pic>
        <p:pic>
          <p:nvPicPr>
            <p:cNvPr id="5266" name="Google Shape;5266;p186"/>
            <p:cNvPicPr preferRelativeResize="0"/>
            <p:nvPr/>
          </p:nvPicPr>
          <p:blipFill rotWithShape="1">
            <a:blip r:embed="rId10">
              <a:alphaModFix/>
            </a:blip>
            <a:srcRect b="0" l="0" r="0" t="0"/>
            <a:stretch/>
          </p:blipFill>
          <p:spPr>
            <a:xfrm>
              <a:off x="6611724" y="3005960"/>
              <a:ext cx="4733363" cy="2676870"/>
            </a:xfrm>
            <a:prstGeom prst="rect">
              <a:avLst/>
            </a:prstGeom>
            <a:noFill/>
            <a:ln>
              <a:noFill/>
            </a:ln>
          </p:spPr>
        </p:pic>
      </p:gr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0" name="Shape 5270"/>
        <p:cNvGrpSpPr/>
        <p:nvPr/>
      </p:nvGrpSpPr>
      <p:grpSpPr>
        <a:xfrm>
          <a:off x="0" y="0"/>
          <a:ext cx="0" cy="0"/>
          <a:chOff x="0" y="0"/>
          <a:chExt cx="0" cy="0"/>
        </a:xfrm>
      </p:grpSpPr>
      <p:sp>
        <p:nvSpPr>
          <p:cNvPr id="5271" name="Google Shape;5271;p187"/>
          <p:cNvSpPr txBox="1"/>
          <p:nvPr>
            <p:ph type="title"/>
          </p:nvPr>
        </p:nvSpPr>
        <p:spPr>
          <a:xfrm>
            <a:off x="4975414" y="242315"/>
            <a:ext cx="224091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PARAMETERS</a:t>
            </a:r>
            <a:endParaRPr/>
          </a:p>
        </p:txBody>
      </p:sp>
      <p:pic>
        <p:nvPicPr>
          <p:cNvPr id="5272" name="Google Shape;5272;p187"/>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5273" name="Google Shape;5273;p187"/>
          <p:cNvGrpSpPr/>
          <p:nvPr/>
        </p:nvGrpSpPr>
        <p:grpSpPr>
          <a:xfrm>
            <a:off x="4008120" y="1956816"/>
            <a:ext cx="7418832" cy="4239767"/>
            <a:chOff x="4008120" y="1956816"/>
            <a:chExt cx="7418832" cy="4239767"/>
          </a:xfrm>
        </p:grpSpPr>
        <p:pic>
          <p:nvPicPr>
            <p:cNvPr id="5274" name="Google Shape;5274;p187"/>
            <p:cNvPicPr preferRelativeResize="0"/>
            <p:nvPr/>
          </p:nvPicPr>
          <p:blipFill rotWithShape="1">
            <a:blip r:embed="rId4">
              <a:alphaModFix/>
            </a:blip>
            <a:srcRect b="0" l="0" r="0" t="0"/>
            <a:stretch/>
          </p:blipFill>
          <p:spPr>
            <a:xfrm>
              <a:off x="4084320" y="1956816"/>
              <a:ext cx="2164079" cy="643127"/>
            </a:xfrm>
            <a:prstGeom prst="rect">
              <a:avLst/>
            </a:prstGeom>
            <a:noFill/>
            <a:ln>
              <a:noFill/>
            </a:ln>
          </p:spPr>
        </p:pic>
        <p:pic>
          <p:nvPicPr>
            <p:cNvPr id="5275" name="Google Shape;5275;p187"/>
            <p:cNvPicPr preferRelativeResize="0"/>
            <p:nvPr/>
          </p:nvPicPr>
          <p:blipFill rotWithShape="1">
            <a:blip r:embed="rId5">
              <a:alphaModFix/>
            </a:blip>
            <a:srcRect b="0" l="0" r="0" t="0"/>
            <a:stretch/>
          </p:blipFill>
          <p:spPr>
            <a:xfrm>
              <a:off x="4108940" y="1980778"/>
              <a:ext cx="2061022" cy="538853"/>
            </a:xfrm>
            <a:prstGeom prst="rect">
              <a:avLst/>
            </a:prstGeom>
            <a:noFill/>
            <a:ln>
              <a:noFill/>
            </a:ln>
          </p:spPr>
        </p:pic>
        <p:pic>
          <p:nvPicPr>
            <p:cNvPr id="5276" name="Google Shape;5276;p187"/>
            <p:cNvPicPr preferRelativeResize="0"/>
            <p:nvPr/>
          </p:nvPicPr>
          <p:blipFill rotWithShape="1">
            <a:blip r:embed="rId6">
              <a:alphaModFix/>
            </a:blip>
            <a:srcRect b="0" l="0" r="0" t="0"/>
            <a:stretch/>
          </p:blipFill>
          <p:spPr>
            <a:xfrm>
              <a:off x="4008120" y="2651759"/>
              <a:ext cx="3645408" cy="3544824"/>
            </a:xfrm>
            <a:prstGeom prst="rect">
              <a:avLst/>
            </a:prstGeom>
            <a:noFill/>
            <a:ln>
              <a:noFill/>
            </a:ln>
          </p:spPr>
        </p:pic>
        <p:pic>
          <p:nvPicPr>
            <p:cNvPr id="5277" name="Google Shape;5277;p187"/>
            <p:cNvPicPr preferRelativeResize="0"/>
            <p:nvPr/>
          </p:nvPicPr>
          <p:blipFill rotWithShape="1">
            <a:blip r:embed="rId7">
              <a:alphaModFix/>
            </a:blip>
            <a:srcRect b="0" l="0" r="0" t="0"/>
            <a:stretch/>
          </p:blipFill>
          <p:spPr>
            <a:xfrm>
              <a:off x="4033546" y="2677156"/>
              <a:ext cx="3539751" cy="3440598"/>
            </a:xfrm>
            <a:prstGeom prst="rect">
              <a:avLst/>
            </a:prstGeom>
            <a:noFill/>
            <a:ln>
              <a:noFill/>
            </a:ln>
          </p:spPr>
        </p:pic>
        <p:pic>
          <p:nvPicPr>
            <p:cNvPr id="5278" name="Google Shape;5278;p187"/>
            <p:cNvPicPr preferRelativeResize="0"/>
            <p:nvPr/>
          </p:nvPicPr>
          <p:blipFill rotWithShape="1">
            <a:blip r:embed="rId8">
              <a:alphaModFix/>
            </a:blip>
            <a:srcRect b="0" l="0" r="0" t="0"/>
            <a:stretch/>
          </p:blipFill>
          <p:spPr>
            <a:xfrm>
              <a:off x="4105656" y="3313176"/>
              <a:ext cx="1645920" cy="295656"/>
            </a:xfrm>
            <a:prstGeom prst="rect">
              <a:avLst/>
            </a:prstGeom>
            <a:noFill/>
            <a:ln>
              <a:noFill/>
            </a:ln>
          </p:spPr>
        </p:pic>
        <p:sp>
          <p:nvSpPr>
            <p:cNvPr id="5279" name="Google Shape;5279;p187"/>
            <p:cNvSpPr/>
            <p:nvPr/>
          </p:nvSpPr>
          <p:spPr>
            <a:xfrm>
              <a:off x="4143162" y="3350891"/>
              <a:ext cx="1515745" cy="167005"/>
            </a:xfrm>
            <a:custGeom>
              <a:rect b="b" l="l" r="r" t="t"/>
              <a:pathLst>
                <a:path extrusionOk="0" h="167004" w="1515745">
                  <a:moveTo>
                    <a:pt x="1515147" y="0"/>
                  </a:moveTo>
                  <a:lnTo>
                    <a:pt x="0" y="0"/>
                  </a:lnTo>
                  <a:lnTo>
                    <a:pt x="0" y="166540"/>
                  </a:lnTo>
                  <a:lnTo>
                    <a:pt x="1515147" y="166540"/>
                  </a:lnTo>
                  <a:lnTo>
                    <a:pt x="1515147"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280" name="Google Shape;5280;p187"/>
            <p:cNvPicPr preferRelativeResize="0"/>
            <p:nvPr/>
          </p:nvPicPr>
          <p:blipFill rotWithShape="1">
            <a:blip r:embed="rId9">
              <a:alphaModFix/>
            </a:blip>
            <a:srcRect b="0" l="0" r="0" t="0"/>
            <a:stretch/>
          </p:blipFill>
          <p:spPr>
            <a:xfrm>
              <a:off x="5730240" y="2081784"/>
              <a:ext cx="530351" cy="530351"/>
            </a:xfrm>
            <a:prstGeom prst="rect">
              <a:avLst/>
            </a:prstGeom>
            <a:noFill/>
            <a:ln>
              <a:noFill/>
            </a:ln>
          </p:spPr>
        </p:pic>
        <p:sp>
          <p:nvSpPr>
            <p:cNvPr id="5281" name="Google Shape;5281;p187"/>
            <p:cNvSpPr/>
            <p:nvPr/>
          </p:nvSpPr>
          <p:spPr>
            <a:xfrm>
              <a:off x="5767555" y="2120900"/>
              <a:ext cx="402590" cy="398780"/>
            </a:xfrm>
            <a:custGeom>
              <a:rect b="b" l="l" r="r" t="t"/>
              <a:pathLst>
                <a:path extrusionOk="0" h="398780" w="402589">
                  <a:moveTo>
                    <a:pt x="402407" y="0"/>
                  </a:moveTo>
                  <a:lnTo>
                    <a:pt x="0" y="0"/>
                  </a:lnTo>
                  <a:lnTo>
                    <a:pt x="0" y="398731"/>
                  </a:lnTo>
                  <a:lnTo>
                    <a:pt x="402407" y="398731"/>
                  </a:lnTo>
                  <a:lnTo>
                    <a:pt x="402407"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2" name="Google Shape;5282;p187"/>
            <p:cNvSpPr/>
            <p:nvPr/>
          </p:nvSpPr>
          <p:spPr>
            <a:xfrm>
              <a:off x="5357390" y="2402061"/>
              <a:ext cx="414655" cy="833755"/>
            </a:xfrm>
            <a:custGeom>
              <a:rect b="b" l="l" r="r" t="t"/>
              <a:pathLst>
                <a:path extrusionOk="0" h="833755" w="414654">
                  <a:moveTo>
                    <a:pt x="0" y="753518"/>
                  </a:moveTo>
                  <a:lnTo>
                    <a:pt x="28746" y="833716"/>
                  </a:lnTo>
                  <a:lnTo>
                    <a:pt x="69335" y="772184"/>
                  </a:lnTo>
                  <a:lnTo>
                    <a:pt x="48924" y="772184"/>
                  </a:lnTo>
                  <a:lnTo>
                    <a:pt x="23704" y="769156"/>
                  </a:lnTo>
                  <a:lnTo>
                    <a:pt x="25218" y="756546"/>
                  </a:lnTo>
                  <a:lnTo>
                    <a:pt x="0" y="753518"/>
                  </a:lnTo>
                  <a:close/>
                </a:path>
                <a:path extrusionOk="0" h="833755" w="414654">
                  <a:moveTo>
                    <a:pt x="25218" y="756546"/>
                  </a:moveTo>
                  <a:lnTo>
                    <a:pt x="23704" y="769156"/>
                  </a:lnTo>
                  <a:lnTo>
                    <a:pt x="48924" y="772184"/>
                  </a:lnTo>
                  <a:lnTo>
                    <a:pt x="50437" y="759574"/>
                  </a:lnTo>
                  <a:lnTo>
                    <a:pt x="25218" y="756546"/>
                  </a:lnTo>
                  <a:close/>
                </a:path>
                <a:path extrusionOk="0" h="833755" w="414654">
                  <a:moveTo>
                    <a:pt x="50437" y="759574"/>
                  </a:moveTo>
                  <a:lnTo>
                    <a:pt x="48924" y="772184"/>
                  </a:lnTo>
                  <a:lnTo>
                    <a:pt x="69335" y="772184"/>
                  </a:lnTo>
                  <a:lnTo>
                    <a:pt x="75656" y="762601"/>
                  </a:lnTo>
                  <a:lnTo>
                    <a:pt x="50437" y="759574"/>
                  </a:lnTo>
                  <a:close/>
                </a:path>
                <a:path extrusionOk="0" h="833755" w="414654">
                  <a:moveTo>
                    <a:pt x="405165" y="0"/>
                  </a:moveTo>
                  <a:lnTo>
                    <a:pt x="367971" y="14382"/>
                  </a:lnTo>
                  <a:lnTo>
                    <a:pt x="330832" y="30087"/>
                  </a:lnTo>
                  <a:lnTo>
                    <a:pt x="294346" y="48249"/>
                  </a:lnTo>
                  <a:lnTo>
                    <a:pt x="258596" y="70300"/>
                  </a:lnTo>
                  <a:lnTo>
                    <a:pt x="224485" y="97238"/>
                  </a:lnTo>
                  <a:lnTo>
                    <a:pt x="192455" y="130294"/>
                  </a:lnTo>
                  <a:lnTo>
                    <a:pt x="163146" y="170427"/>
                  </a:lnTo>
                  <a:lnTo>
                    <a:pt x="136966" y="218762"/>
                  </a:lnTo>
                  <a:lnTo>
                    <a:pt x="114260" y="275797"/>
                  </a:lnTo>
                  <a:lnTo>
                    <a:pt x="94673" y="340648"/>
                  </a:lnTo>
                  <a:lnTo>
                    <a:pt x="77688" y="412240"/>
                  </a:lnTo>
                  <a:lnTo>
                    <a:pt x="70025" y="450222"/>
                  </a:lnTo>
                  <a:lnTo>
                    <a:pt x="62840" y="489475"/>
                  </a:lnTo>
                  <a:lnTo>
                    <a:pt x="56079" y="529859"/>
                  </a:lnTo>
                  <a:lnTo>
                    <a:pt x="49683" y="571258"/>
                  </a:lnTo>
                  <a:lnTo>
                    <a:pt x="37800" y="656361"/>
                  </a:lnTo>
                  <a:lnTo>
                    <a:pt x="26756" y="743741"/>
                  </a:lnTo>
                  <a:lnTo>
                    <a:pt x="25218" y="756546"/>
                  </a:lnTo>
                  <a:lnTo>
                    <a:pt x="50437" y="759574"/>
                  </a:lnTo>
                  <a:lnTo>
                    <a:pt x="51970" y="746808"/>
                  </a:lnTo>
                  <a:lnTo>
                    <a:pt x="62968" y="659792"/>
                  </a:lnTo>
                  <a:lnTo>
                    <a:pt x="74800" y="575044"/>
                  </a:lnTo>
                  <a:lnTo>
                    <a:pt x="81144" y="533975"/>
                  </a:lnTo>
                  <a:lnTo>
                    <a:pt x="87844" y="493955"/>
                  </a:lnTo>
                  <a:lnTo>
                    <a:pt x="94948" y="455133"/>
                  </a:lnTo>
                  <a:lnTo>
                    <a:pt x="102506" y="417663"/>
                  </a:lnTo>
                  <a:lnTo>
                    <a:pt x="110565" y="381695"/>
                  </a:lnTo>
                  <a:lnTo>
                    <a:pt x="119170" y="347383"/>
                  </a:lnTo>
                  <a:lnTo>
                    <a:pt x="128365" y="314882"/>
                  </a:lnTo>
                  <a:lnTo>
                    <a:pt x="138189" y="284350"/>
                  </a:lnTo>
                  <a:lnTo>
                    <a:pt x="148679" y="255945"/>
                  </a:lnTo>
                  <a:lnTo>
                    <a:pt x="148901" y="255344"/>
                  </a:lnTo>
                  <a:lnTo>
                    <a:pt x="159865" y="229811"/>
                  </a:lnTo>
                  <a:lnTo>
                    <a:pt x="160160" y="229121"/>
                  </a:lnTo>
                  <a:lnTo>
                    <a:pt x="171792" y="205988"/>
                  </a:lnTo>
                  <a:lnTo>
                    <a:pt x="172153" y="205268"/>
                  </a:lnTo>
                  <a:lnTo>
                    <a:pt x="184427" y="184351"/>
                  </a:lnTo>
                  <a:lnTo>
                    <a:pt x="184851" y="183628"/>
                  </a:lnTo>
                  <a:lnTo>
                    <a:pt x="197727" y="164736"/>
                  </a:lnTo>
                  <a:lnTo>
                    <a:pt x="198208" y="164028"/>
                  </a:lnTo>
                  <a:lnTo>
                    <a:pt x="211646" y="146980"/>
                  </a:lnTo>
                  <a:lnTo>
                    <a:pt x="212178" y="146304"/>
                  </a:lnTo>
                  <a:lnTo>
                    <a:pt x="226151" y="130921"/>
                  </a:lnTo>
                  <a:lnTo>
                    <a:pt x="226719" y="130294"/>
                  </a:lnTo>
                  <a:lnTo>
                    <a:pt x="241204" y="116400"/>
                  </a:lnTo>
                  <a:lnTo>
                    <a:pt x="241791" y="115835"/>
                  </a:lnTo>
                  <a:lnTo>
                    <a:pt x="256773" y="103264"/>
                  </a:lnTo>
                  <a:lnTo>
                    <a:pt x="257361" y="102769"/>
                  </a:lnTo>
                  <a:lnTo>
                    <a:pt x="272831" y="91363"/>
                  </a:lnTo>
                  <a:lnTo>
                    <a:pt x="273400" y="90943"/>
                  </a:lnTo>
                  <a:lnTo>
                    <a:pt x="289343" y="80554"/>
                  </a:lnTo>
                  <a:lnTo>
                    <a:pt x="289876" y="80206"/>
                  </a:lnTo>
                  <a:lnTo>
                    <a:pt x="306085" y="70805"/>
                  </a:lnTo>
                  <a:lnTo>
                    <a:pt x="306755" y="70415"/>
                  </a:lnTo>
                  <a:lnTo>
                    <a:pt x="341138" y="53329"/>
                  </a:lnTo>
                  <a:lnTo>
                    <a:pt x="341798" y="53000"/>
                  </a:lnTo>
                  <a:lnTo>
                    <a:pt x="377330" y="38002"/>
                  </a:lnTo>
                  <a:lnTo>
                    <a:pt x="414326" y="23690"/>
                  </a:lnTo>
                  <a:lnTo>
                    <a:pt x="405165" y="0"/>
                  </a:lnTo>
                  <a:close/>
                </a:path>
                <a:path extrusionOk="0" h="833755" w="414654">
                  <a:moveTo>
                    <a:pt x="148791" y="255641"/>
                  </a:moveTo>
                  <a:lnTo>
                    <a:pt x="148661" y="255945"/>
                  </a:lnTo>
                  <a:lnTo>
                    <a:pt x="148791" y="255641"/>
                  </a:lnTo>
                  <a:close/>
                </a:path>
                <a:path extrusionOk="0" h="833755" w="414654">
                  <a:moveTo>
                    <a:pt x="148918" y="255344"/>
                  </a:moveTo>
                  <a:lnTo>
                    <a:pt x="148791" y="255641"/>
                  </a:lnTo>
                  <a:lnTo>
                    <a:pt x="148918" y="255344"/>
                  </a:lnTo>
                  <a:close/>
                </a:path>
                <a:path extrusionOk="0" h="833755" w="414654">
                  <a:moveTo>
                    <a:pt x="160008" y="229477"/>
                  </a:moveTo>
                  <a:lnTo>
                    <a:pt x="159840" y="229811"/>
                  </a:lnTo>
                  <a:lnTo>
                    <a:pt x="160008" y="229477"/>
                  </a:lnTo>
                  <a:close/>
                </a:path>
                <a:path extrusionOk="0" h="833755" w="414654">
                  <a:moveTo>
                    <a:pt x="160186" y="229121"/>
                  </a:moveTo>
                  <a:lnTo>
                    <a:pt x="160008" y="229477"/>
                  </a:lnTo>
                  <a:lnTo>
                    <a:pt x="160186" y="229121"/>
                  </a:lnTo>
                  <a:close/>
                </a:path>
                <a:path extrusionOk="0" h="833755" w="414654">
                  <a:moveTo>
                    <a:pt x="172153" y="205268"/>
                  </a:moveTo>
                  <a:lnTo>
                    <a:pt x="171761" y="205988"/>
                  </a:lnTo>
                  <a:lnTo>
                    <a:pt x="171979" y="205616"/>
                  </a:lnTo>
                  <a:lnTo>
                    <a:pt x="172153" y="205268"/>
                  </a:lnTo>
                  <a:close/>
                </a:path>
                <a:path extrusionOk="0" h="833755" w="414654">
                  <a:moveTo>
                    <a:pt x="171979" y="205616"/>
                  </a:moveTo>
                  <a:lnTo>
                    <a:pt x="171761" y="205988"/>
                  </a:lnTo>
                  <a:lnTo>
                    <a:pt x="171979" y="205616"/>
                  </a:lnTo>
                  <a:close/>
                </a:path>
                <a:path extrusionOk="0" h="833755" w="414654">
                  <a:moveTo>
                    <a:pt x="172182" y="205268"/>
                  </a:moveTo>
                  <a:lnTo>
                    <a:pt x="171979" y="205616"/>
                  </a:lnTo>
                  <a:lnTo>
                    <a:pt x="172182" y="205268"/>
                  </a:lnTo>
                  <a:close/>
                </a:path>
                <a:path extrusionOk="0" h="833755" w="414654">
                  <a:moveTo>
                    <a:pt x="184851" y="183628"/>
                  </a:moveTo>
                  <a:lnTo>
                    <a:pt x="184393" y="184351"/>
                  </a:lnTo>
                  <a:lnTo>
                    <a:pt x="184634" y="183997"/>
                  </a:lnTo>
                  <a:lnTo>
                    <a:pt x="184851" y="183628"/>
                  </a:lnTo>
                  <a:close/>
                </a:path>
                <a:path extrusionOk="0" h="833755" w="414654">
                  <a:moveTo>
                    <a:pt x="184634" y="183997"/>
                  </a:moveTo>
                  <a:lnTo>
                    <a:pt x="184393" y="184351"/>
                  </a:lnTo>
                  <a:lnTo>
                    <a:pt x="184634" y="183997"/>
                  </a:lnTo>
                  <a:close/>
                </a:path>
                <a:path extrusionOk="0" h="833755" w="414654">
                  <a:moveTo>
                    <a:pt x="184885" y="183628"/>
                  </a:moveTo>
                  <a:lnTo>
                    <a:pt x="184634" y="183997"/>
                  </a:lnTo>
                  <a:lnTo>
                    <a:pt x="184885" y="183628"/>
                  </a:lnTo>
                  <a:close/>
                </a:path>
                <a:path extrusionOk="0" h="833755" w="414654">
                  <a:moveTo>
                    <a:pt x="198208" y="164028"/>
                  </a:moveTo>
                  <a:lnTo>
                    <a:pt x="197690" y="164736"/>
                  </a:lnTo>
                  <a:lnTo>
                    <a:pt x="197960" y="164393"/>
                  </a:lnTo>
                  <a:lnTo>
                    <a:pt x="198208" y="164028"/>
                  </a:lnTo>
                  <a:close/>
                </a:path>
                <a:path extrusionOk="0" h="833755" w="414654">
                  <a:moveTo>
                    <a:pt x="197960" y="164393"/>
                  </a:moveTo>
                  <a:lnTo>
                    <a:pt x="197690" y="164736"/>
                  </a:lnTo>
                  <a:lnTo>
                    <a:pt x="197960" y="164393"/>
                  </a:lnTo>
                  <a:close/>
                </a:path>
                <a:path extrusionOk="0" h="833755" w="414654">
                  <a:moveTo>
                    <a:pt x="198247" y="164028"/>
                  </a:moveTo>
                  <a:lnTo>
                    <a:pt x="197960" y="164393"/>
                  </a:lnTo>
                  <a:lnTo>
                    <a:pt x="198247" y="164028"/>
                  </a:lnTo>
                  <a:close/>
                </a:path>
                <a:path extrusionOk="0" h="833755" w="414654">
                  <a:moveTo>
                    <a:pt x="212178" y="146304"/>
                  </a:moveTo>
                  <a:lnTo>
                    <a:pt x="211608" y="146980"/>
                  </a:lnTo>
                  <a:lnTo>
                    <a:pt x="211897" y="146661"/>
                  </a:lnTo>
                  <a:lnTo>
                    <a:pt x="212178" y="146304"/>
                  </a:lnTo>
                  <a:close/>
                </a:path>
                <a:path extrusionOk="0" h="833755" w="414654">
                  <a:moveTo>
                    <a:pt x="211897" y="146661"/>
                  </a:moveTo>
                  <a:lnTo>
                    <a:pt x="211608" y="146980"/>
                  </a:lnTo>
                  <a:lnTo>
                    <a:pt x="211897" y="146661"/>
                  </a:lnTo>
                  <a:close/>
                </a:path>
                <a:path extrusionOk="0" h="833755" w="414654">
                  <a:moveTo>
                    <a:pt x="212221" y="146304"/>
                  </a:moveTo>
                  <a:lnTo>
                    <a:pt x="211897" y="146661"/>
                  </a:lnTo>
                  <a:lnTo>
                    <a:pt x="212221" y="146304"/>
                  </a:lnTo>
                  <a:close/>
                </a:path>
                <a:path extrusionOk="0" h="833755" w="414654">
                  <a:moveTo>
                    <a:pt x="226719" y="130294"/>
                  </a:moveTo>
                  <a:lnTo>
                    <a:pt x="226110" y="130921"/>
                  </a:lnTo>
                  <a:lnTo>
                    <a:pt x="226423" y="130621"/>
                  </a:lnTo>
                  <a:lnTo>
                    <a:pt x="226719" y="130294"/>
                  </a:lnTo>
                  <a:close/>
                </a:path>
                <a:path extrusionOk="0" h="833755" w="414654">
                  <a:moveTo>
                    <a:pt x="226423" y="130621"/>
                  </a:moveTo>
                  <a:lnTo>
                    <a:pt x="226110" y="130921"/>
                  </a:lnTo>
                  <a:lnTo>
                    <a:pt x="226423" y="130621"/>
                  </a:lnTo>
                  <a:close/>
                </a:path>
                <a:path extrusionOk="0" h="833755" w="414654">
                  <a:moveTo>
                    <a:pt x="226762" y="130294"/>
                  </a:moveTo>
                  <a:lnTo>
                    <a:pt x="226423" y="130621"/>
                  </a:lnTo>
                  <a:lnTo>
                    <a:pt x="226762" y="130294"/>
                  </a:lnTo>
                  <a:close/>
                </a:path>
                <a:path extrusionOk="0" h="833755" w="414654">
                  <a:moveTo>
                    <a:pt x="241791" y="115835"/>
                  </a:moveTo>
                  <a:lnTo>
                    <a:pt x="241162" y="116400"/>
                  </a:lnTo>
                  <a:lnTo>
                    <a:pt x="241491" y="116123"/>
                  </a:lnTo>
                  <a:lnTo>
                    <a:pt x="241791" y="115835"/>
                  </a:lnTo>
                  <a:close/>
                </a:path>
                <a:path extrusionOk="0" h="833755" w="414654">
                  <a:moveTo>
                    <a:pt x="241491" y="116123"/>
                  </a:moveTo>
                  <a:lnTo>
                    <a:pt x="241162" y="116400"/>
                  </a:lnTo>
                  <a:lnTo>
                    <a:pt x="241491" y="116123"/>
                  </a:lnTo>
                  <a:close/>
                </a:path>
                <a:path extrusionOk="0" h="833755" w="414654">
                  <a:moveTo>
                    <a:pt x="241834" y="115835"/>
                  </a:moveTo>
                  <a:lnTo>
                    <a:pt x="241491" y="116123"/>
                  </a:lnTo>
                  <a:lnTo>
                    <a:pt x="241834" y="115835"/>
                  </a:lnTo>
                  <a:close/>
                </a:path>
                <a:path extrusionOk="0" h="833755" w="414654">
                  <a:moveTo>
                    <a:pt x="257044" y="103036"/>
                  </a:moveTo>
                  <a:lnTo>
                    <a:pt x="256735" y="103264"/>
                  </a:lnTo>
                  <a:lnTo>
                    <a:pt x="257044" y="103036"/>
                  </a:lnTo>
                  <a:close/>
                </a:path>
                <a:path extrusionOk="0" h="833755" w="414654">
                  <a:moveTo>
                    <a:pt x="257405" y="102769"/>
                  </a:moveTo>
                  <a:lnTo>
                    <a:pt x="257044" y="103036"/>
                  </a:lnTo>
                  <a:lnTo>
                    <a:pt x="257405" y="102769"/>
                  </a:lnTo>
                  <a:close/>
                </a:path>
                <a:path extrusionOk="0" h="833755" w="414654">
                  <a:moveTo>
                    <a:pt x="273104" y="91162"/>
                  </a:moveTo>
                  <a:lnTo>
                    <a:pt x="272796" y="91363"/>
                  </a:lnTo>
                  <a:lnTo>
                    <a:pt x="273104" y="91162"/>
                  </a:lnTo>
                  <a:close/>
                </a:path>
                <a:path extrusionOk="0" h="833755" w="414654">
                  <a:moveTo>
                    <a:pt x="273439" y="90943"/>
                  </a:moveTo>
                  <a:lnTo>
                    <a:pt x="273104" y="91162"/>
                  </a:lnTo>
                  <a:lnTo>
                    <a:pt x="273439" y="90943"/>
                  </a:lnTo>
                  <a:close/>
                </a:path>
                <a:path extrusionOk="0" h="833755" w="414654">
                  <a:moveTo>
                    <a:pt x="289595" y="80390"/>
                  </a:moveTo>
                  <a:lnTo>
                    <a:pt x="289312" y="80554"/>
                  </a:lnTo>
                  <a:lnTo>
                    <a:pt x="289595" y="80390"/>
                  </a:lnTo>
                  <a:close/>
                </a:path>
                <a:path extrusionOk="0" h="833755" w="414654">
                  <a:moveTo>
                    <a:pt x="289910" y="80206"/>
                  </a:moveTo>
                  <a:lnTo>
                    <a:pt x="289595" y="80390"/>
                  </a:lnTo>
                  <a:lnTo>
                    <a:pt x="289910" y="80206"/>
                  </a:lnTo>
                  <a:close/>
                </a:path>
                <a:path extrusionOk="0" h="833755" w="414654">
                  <a:moveTo>
                    <a:pt x="306755" y="70415"/>
                  </a:moveTo>
                  <a:lnTo>
                    <a:pt x="306033" y="70805"/>
                  </a:lnTo>
                  <a:lnTo>
                    <a:pt x="306394" y="70625"/>
                  </a:lnTo>
                  <a:lnTo>
                    <a:pt x="306755" y="70415"/>
                  </a:lnTo>
                  <a:close/>
                </a:path>
                <a:path extrusionOk="0" h="833755" w="414654">
                  <a:moveTo>
                    <a:pt x="306394" y="70625"/>
                  </a:moveTo>
                  <a:lnTo>
                    <a:pt x="306033" y="70805"/>
                  </a:lnTo>
                  <a:lnTo>
                    <a:pt x="306394" y="70625"/>
                  </a:lnTo>
                  <a:close/>
                </a:path>
                <a:path extrusionOk="0" h="833755" w="414654">
                  <a:moveTo>
                    <a:pt x="306816" y="70415"/>
                  </a:moveTo>
                  <a:lnTo>
                    <a:pt x="306394" y="70625"/>
                  </a:lnTo>
                  <a:lnTo>
                    <a:pt x="306816" y="70415"/>
                  </a:lnTo>
                  <a:close/>
                </a:path>
                <a:path extrusionOk="0" h="833755" w="414654">
                  <a:moveTo>
                    <a:pt x="341430" y="53184"/>
                  </a:moveTo>
                  <a:lnTo>
                    <a:pt x="341086" y="53329"/>
                  </a:lnTo>
                  <a:lnTo>
                    <a:pt x="341430" y="53184"/>
                  </a:lnTo>
                  <a:close/>
                </a:path>
                <a:path extrusionOk="0" h="833755" w="414654">
                  <a:moveTo>
                    <a:pt x="341864" y="53000"/>
                  </a:moveTo>
                  <a:lnTo>
                    <a:pt x="341430" y="53184"/>
                  </a:lnTo>
                  <a:lnTo>
                    <a:pt x="341864" y="5300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283" name="Google Shape;5283;p187"/>
            <p:cNvPicPr preferRelativeResize="0"/>
            <p:nvPr/>
          </p:nvPicPr>
          <p:blipFill rotWithShape="1">
            <a:blip r:embed="rId10">
              <a:alphaModFix/>
            </a:blip>
            <a:srcRect b="0" l="0" r="0" t="0"/>
            <a:stretch/>
          </p:blipFill>
          <p:spPr>
            <a:xfrm>
              <a:off x="7799832" y="2639567"/>
              <a:ext cx="3627120" cy="3544824"/>
            </a:xfrm>
            <a:prstGeom prst="rect">
              <a:avLst/>
            </a:prstGeom>
            <a:noFill/>
            <a:ln>
              <a:noFill/>
            </a:ln>
          </p:spPr>
        </p:pic>
        <p:pic>
          <p:nvPicPr>
            <p:cNvPr id="5284" name="Google Shape;5284;p187"/>
            <p:cNvPicPr preferRelativeResize="0"/>
            <p:nvPr/>
          </p:nvPicPr>
          <p:blipFill rotWithShape="1">
            <a:blip r:embed="rId11">
              <a:alphaModFix/>
            </a:blip>
            <a:srcRect b="0" l="0" r="0" t="0"/>
            <a:stretch/>
          </p:blipFill>
          <p:spPr>
            <a:xfrm>
              <a:off x="7826138" y="2665124"/>
              <a:ext cx="3521612" cy="3440598"/>
            </a:xfrm>
            <a:prstGeom prst="rect">
              <a:avLst/>
            </a:prstGeom>
            <a:noFill/>
            <a:ln>
              <a:noFill/>
            </a:ln>
          </p:spPr>
        </p:pic>
        <p:pic>
          <p:nvPicPr>
            <p:cNvPr id="5285" name="Google Shape;5285;p187"/>
            <p:cNvPicPr preferRelativeResize="0"/>
            <p:nvPr/>
          </p:nvPicPr>
          <p:blipFill rotWithShape="1">
            <a:blip r:embed="rId12">
              <a:alphaModFix/>
            </a:blip>
            <a:srcRect b="0" l="0" r="0" t="0"/>
            <a:stretch/>
          </p:blipFill>
          <p:spPr>
            <a:xfrm>
              <a:off x="7891272" y="3313176"/>
              <a:ext cx="1655064" cy="295656"/>
            </a:xfrm>
            <a:prstGeom prst="rect">
              <a:avLst/>
            </a:prstGeom>
            <a:noFill/>
            <a:ln>
              <a:noFill/>
            </a:ln>
          </p:spPr>
        </p:pic>
        <p:sp>
          <p:nvSpPr>
            <p:cNvPr id="5286" name="Google Shape;5286;p187"/>
            <p:cNvSpPr/>
            <p:nvPr/>
          </p:nvSpPr>
          <p:spPr>
            <a:xfrm>
              <a:off x="7929722" y="3350891"/>
              <a:ext cx="1525270" cy="167005"/>
            </a:xfrm>
            <a:custGeom>
              <a:rect b="b" l="l" r="r" t="t"/>
              <a:pathLst>
                <a:path extrusionOk="0" h="167004" w="1525270">
                  <a:moveTo>
                    <a:pt x="1524981" y="0"/>
                  </a:moveTo>
                  <a:lnTo>
                    <a:pt x="0" y="0"/>
                  </a:lnTo>
                  <a:lnTo>
                    <a:pt x="0" y="166540"/>
                  </a:lnTo>
                  <a:lnTo>
                    <a:pt x="1524981" y="166540"/>
                  </a:lnTo>
                  <a:lnTo>
                    <a:pt x="1524981"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7" name="Google Shape;5287;p187"/>
            <p:cNvSpPr/>
            <p:nvPr/>
          </p:nvSpPr>
          <p:spPr>
            <a:xfrm>
              <a:off x="6167455" y="2390560"/>
              <a:ext cx="1659255" cy="1086485"/>
            </a:xfrm>
            <a:custGeom>
              <a:rect b="b" l="l" r="r" t="t"/>
              <a:pathLst>
                <a:path extrusionOk="0" h="1086485" w="1659254">
                  <a:moveTo>
                    <a:pt x="1584622" y="1009940"/>
                  </a:moveTo>
                  <a:lnTo>
                    <a:pt x="1583314" y="1034448"/>
                  </a:lnTo>
                  <a:lnTo>
                    <a:pt x="1596776" y="1036052"/>
                  </a:lnTo>
                  <a:lnTo>
                    <a:pt x="1593772" y="1061274"/>
                  </a:lnTo>
                  <a:lnTo>
                    <a:pt x="1581883" y="1061274"/>
                  </a:lnTo>
                  <a:lnTo>
                    <a:pt x="1580561" y="1086032"/>
                  </a:lnTo>
                  <a:lnTo>
                    <a:pt x="1637472" y="1061274"/>
                  </a:lnTo>
                  <a:lnTo>
                    <a:pt x="1593772" y="1061274"/>
                  </a:lnTo>
                  <a:lnTo>
                    <a:pt x="1581958" y="1059867"/>
                  </a:lnTo>
                  <a:lnTo>
                    <a:pt x="1640706" y="1059867"/>
                  </a:lnTo>
                  <a:lnTo>
                    <a:pt x="1658683" y="1052046"/>
                  </a:lnTo>
                  <a:lnTo>
                    <a:pt x="1584622" y="1009940"/>
                  </a:lnTo>
                  <a:close/>
                </a:path>
                <a:path extrusionOk="0" h="1086485" w="1659254">
                  <a:moveTo>
                    <a:pt x="1583314" y="1034448"/>
                  </a:moveTo>
                  <a:lnTo>
                    <a:pt x="1581958" y="1059867"/>
                  </a:lnTo>
                  <a:lnTo>
                    <a:pt x="1593772" y="1061274"/>
                  </a:lnTo>
                  <a:lnTo>
                    <a:pt x="1596776" y="1036052"/>
                  </a:lnTo>
                  <a:lnTo>
                    <a:pt x="1583314" y="1034448"/>
                  </a:lnTo>
                  <a:close/>
                </a:path>
                <a:path extrusionOk="0" h="1086485" w="1659254">
                  <a:moveTo>
                    <a:pt x="1158586" y="621318"/>
                  </a:moveTo>
                  <a:lnTo>
                    <a:pt x="1129178" y="621318"/>
                  </a:lnTo>
                  <a:lnTo>
                    <a:pt x="1129272" y="621477"/>
                  </a:lnTo>
                  <a:lnTo>
                    <a:pt x="1155956" y="667207"/>
                  </a:lnTo>
                  <a:lnTo>
                    <a:pt x="1181806" y="712118"/>
                  </a:lnTo>
                  <a:lnTo>
                    <a:pt x="1207051" y="755661"/>
                  </a:lnTo>
                  <a:lnTo>
                    <a:pt x="1231836" y="797143"/>
                  </a:lnTo>
                  <a:lnTo>
                    <a:pt x="1256381" y="835973"/>
                  </a:lnTo>
                  <a:lnTo>
                    <a:pt x="1280848" y="871466"/>
                  </a:lnTo>
                  <a:lnTo>
                    <a:pt x="1305657" y="903263"/>
                  </a:lnTo>
                  <a:lnTo>
                    <a:pt x="1355542" y="953320"/>
                  </a:lnTo>
                  <a:lnTo>
                    <a:pt x="1402501" y="990826"/>
                  </a:lnTo>
                  <a:lnTo>
                    <a:pt x="1446861" y="1018773"/>
                  </a:lnTo>
                  <a:lnTo>
                    <a:pt x="1488998" y="1038533"/>
                  </a:lnTo>
                  <a:lnTo>
                    <a:pt x="1529204" y="1051490"/>
                  </a:lnTo>
                  <a:lnTo>
                    <a:pt x="1581958" y="1059867"/>
                  </a:lnTo>
                  <a:lnTo>
                    <a:pt x="1583314" y="1034448"/>
                  </a:lnTo>
                  <a:lnTo>
                    <a:pt x="1554471" y="1031013"/>
                  </a:lnTo>
                  <a:lnTo>
                    <a:pt x="1553902" y="1031013"/>
                  </a:lnTo>
                  <a:lnTo>
                    <a:pt x="1552615" y="1030792"/>
                  </a:lnTo>
                  <a:lnTo>
                    <a:pt x="1552920" y="1030792"/>
                  </a:lnTo>
                  <a:lnTo>
                    <a:pt x="1535969" y="1026977"/>
                  </a:lnTo>
                  <a:lnTo>
                    <a:pt x="1535145" y="1026792"/>
                  </a:lnTo>
                  <a:lnTo>
                    <a:pt x="1517566" y="1021713"/>
                  </a:lnTo>
                  <a:lnTo>
                    <a:pt x="1516727" y="1021472"/>
                  </a:lnTo>
                  <a:lnTo>
                    <a:pt x="1498728" y="1015036"/>
                  </a:lnTo>
                  <a:lnTo>
                    <a:pt x="1497901" y="1014741"/>
                  </a:lnTo>
                  <a:lnTo>
                    <a:pt x="1479381" y="1006755"/>
                  </a:lnTo>
                  <a:lnTo>
                    <a:pt x="1478586" y="1006414"/>
                  </a:lnTo>
                  <a:lnTo>
                    <a:pt x="1459450" y="996678"/>
                  </a:lnTo>
                  <a:lnTo>
                    <a:pt x="1458704" y="996299"/>
                  </a:lnTo>
                  <a:lnTo>
                    <a:pt x="1438863" y="984605"/>
                  </a:lnTo>
                  <a:lnTo>
                    <a:pt x="1438181" y="984204"/>
                  </a:lnTo>
                  <a:lnTo>
                    <a:pt x="1417564" y="970344"/>
                  </a:lnTo>
                  <a:lnTo>
                    <a:pt x="1416949" y="969932"/>
                  </a:lnTo>
                  <a:lnTo>
                    <a:pt x="1395494" y="953698"/>
                  </a:lnTo>
                  <a:lnTo>
                    <a:pt x="1394990" y="953320"/>
                  </a:lnTo>
                  <a:lnTo>
                    <a:pt x="1372598" y="934476"/>
                  </a:lnTo>
                  <a:lnTo>
                    <a:pt x="1372119" y="934073"/>
                  </a:lnTo>
                  <a:lnTo>
                    <a:pt x="1348896" y="912549"/>
                  </a:lnTo>
                  <a:lnTo>
                    <a:pt x="1348411" y="912100"/>
                  </a:lnTo>
                  <a:lnTo>
                    <a:pt x="1337078" y="900463"/>
                  </a:lnTo>
                  <a:lnTo>
                    <a:pt x="1336621" y="899994"/>
                  </a:lnTo>
                  <a:lnTo>
                    <a:pt x="1324884" y="886661"/>
                  </a:lnTo>
                  <a:lnTo>
                    <a:pt x="1313120" y="872103"/>
                  </a:lnTo>
                  <a:lnTo>
                    <a:pt x="1301300" y="856401"/>
                  </a:lnTo>
                  <a:lnTo>
                    <a:pt x="1277437" y="821766"/>
                  </a:lnTo>
                  <a:lnTo>
                    <a:pt x="1253396" y="783706"/>
                  </a:lnTo>
                  <a:lnTo>
                    <a:pt x="1228898" y="742704"/>
                  </a:lnTo>
                  <a:lnTo>
                    <a:pt x="1203820" y="699447"/>
                  </a:lnTo>
                  <a:lnTo>
                    <a:pt x="1177913" y="654438"/>
                  </a:lnTo>
                  <a:lnTo>
                    <a:pt x="1158586" y="621318"/>
                  </a:lnTo>
                  <a:close/>
                </a:path>
                <a:path extrusionOk="0" h="1086485" w="1659254">
                  <a:moveTo>
                    <a:pt x="1552615" y="1030792"/>
                  </a:moveTo>
                  <a:lnTo>
                    <a:pt x="1553902" y="1031013"/>
                  </a:lnTo>
                  <a:lnTo>
                    <a:pt x="1553262" y="1030870"/>
                  </a:lnTo>
                  <a:lnTo>
                    <a:pt x="1552615" y="1030792"/>
                  </a:lnTo>
                  <a:close/>
                </a:path>
                <a:path extrusionOk="0" h="1086485" w="1659254">
                  <a:moveTo>
                    <a:pt x="1553262" y="1030870"/>
                  </a:moveTo>
                  <a:lnTo>
                    <a:pt x="1553902" y="1031013"/>
                  </a:lnTo>
                  <a:lnTo>
                    <a:pt x="1554471" y="1031013"/>
                  </a:lnTo>
                  <a:lnTo>
                    <a:pt x="1553262" y="1030870"/>
                  </a:lnTo>
                  <a:close/>
                </a:path>
                <a:path extrusionOk="0" h="1086485" w="1659254">
                  <a:moveTo>
                    <a:pt x="1552920" y="1030792"/>
                  </a:moveTo>
                  <a:lnTo>
                    <a:pt x="1552615" y="1030792"/>
                  </a:lnTo>
                  <a:lnTo>
                    <a:pt x="1553262" y="1030870"/>
                  </a:lnTo>
                  <a:lnTo>
                    <a:pt x="1552920" y="1030792"/>
                  </a:lnTo>
                  <a:close/>
                </a:path>
                <a:path extrusionOk="0" h="1086485" w="1659254">
                  <a:moveTo>
                    <a:pt x="1535498" y="1026871"/>
                  </a:moveTo>
                  <a:lnTo>
                    <a:pt x="1535866" y="1026977"/>
                  </a:lnTo>
                  <a:lnTo>
                    <a:pt x="1535498" y="1026871"/>
                  </a:lnTo>
                  <a:close/>
                </a:path>
                <a:path extrusionOk="0" h="1086485" w="1659254">
                  <a:moveTo>
                    <a:pt x="1535222" y="1026792"/>
                  </a:moveTo>
                  <a:lnTo>
                    <a:pt x="1535498" y="1026871"/>
                  </a:lnTo>
                  <a:lnTo>
                    <a:pt x="1535222" y="1026792"/>
                  </a:lnTo>
                  <a:close/>
                </a:path>
                <a:path extrusionOk="0" h="1086485" w="1659254">
                  <a:moveTo>
                    <a:pt x="1517107" y="1021581"/>
                  </a:moveTo>
                  <a:lnTo>
                    <a:pt x="1517478" y="1021713"/>
                  </a:lnTo>
                  <a:lnTo>
                    <a:pt x="1517107" y="1021581"/>
                  </a:lnTo>
                  <a:close/>
                </a:path>
                <a:path extrusionOk="0" h="1086485" w="1659254">
                  <a:moveTo>
                    <a:pt x="1516801" y="1021472"/>
                  </a:moveTo>
                  <a:lnTo>
                    <a:pt x="1517107" y="1021581"/>
                  </a:lnTo>
                  <a:lnTo>
                    <a:pt x="1516801" y="1021472"/>
                  </a:lnTo>
                  <a:close/>
                </a:path>
                <a:path extrusionOk="0" h="1086485" w="1659254">
                  <a:moveTo>
                    <a:pt x="1497901" y="1014741"/>
                  </a:moveTo>
                  <a:lnTo>
                    <a:pt x="1498654" y="1015036"/>
                  </a:lnTo>
                  <a:lnTo>
                    <a:pt x="1498295" y="1014881"/>
                  </a:lnTo>
                  <a:lnTo>
                    <a:pt x="1497901" y="1014741"/>
                  </a:lnTo>
                  <a:close/>
                </a:path>
                <a:path extrusionOk="0" h="1086485" w="1659254">
                  <a:moveTo>
                    <a:pt x="1498295" y="1014881"/>
                  </a:moveTo>
                  <a:lnTo>
                    <a:pt x="1498654" y="1015036"/>
                  </a:lnTo>
                  <a:lnTo>
                    <a:pt x="1498295" y="1014881"/>
                  </a:lnTo>
                  <a:close/>
                </a:path>
                <a:path extrusionOk="0" h="1086485" w="1659254">
                  <a:moveTo>
                    <a:pt x="1497968" y="1014741"/>
                  </a:moveTo>
                  <a:lnTo>
                    <a:pt x="1498295" y="1014881"/>
                  </a:lnTo>
                  <a:lnTo>
                    <a:pt x="1497968" y="1014741"/>
                  </a:lnTo>
                  <a:close/>
                </a:path>
                <a:path extrusionOk="0" h="1086485" w="1659254">
                  <a:moveTo>
                    <a:pt x="1478586" y="1006414"/>
                  </a:moveTo>
                  <a:lnTo>
                    <a:pt x="1479317" y="1006755"/>
                  </a:lnTo>
                  <a:lnTo>
                    <a:pt x="1478965" y="1006576"/>
                  </a:lnTo>
                  <a:lnTo>
                    <a:pt x="1478586" y="1006414"/>
                  </a:lnTo>
                  <a:close/>
                </a:path>
                <a:path extrusionOk="0" h="1086485" w="1659254">
                  <a:moveTo>
                    <a:pt x="1478965" y="1006576"/>
                  </a:moveTo>
                  <a:lnTo>
                    <a:pt x="1479317" y="1006755"/>
                  </a:lnTo>
                  <a:lnTo>
                    <a:pt x="1478965" y="1006576"/>
                  </a:lnTo>
                  <a:close/>
                </a:path>
                <a:path extrusionOk="0" h="1086485" w="1659254">
                  <a:moveTo>
                    <a:pt x="1478644" y="1006414"/>
                  </a:moveTo>
                  <a:lnTo>
                    <a:pt x="1478965" y="1006576"/>
                  </a:lnTo>
                  <a:lnTo>
                    <a:pt x="1478644" y="1006414"/>
                  </a:lnTo>
                  <a:close/>
                </a:path>
                <a:path extrusionOk="0" h="1086485" w="1659254">
                  <a:moveTo>
                    <a:pt x="1459048" y="996474"/>
                  </a:moveTo>
                  <a:lnTo>
                    <a:pt x="1459395" y="996678"/>
                  </a:lnTo>
                  <a:lnTo>
                    <a:pt x="1459048" y="996474"/>
                  </a:lnTo>
                  <a:close/>
                </a:path>
                <a:path extrusionOk="0" h="1086485" w="1659254">
                  <a:moveTo>
                    <a:pt x="1458751" y="996299"/>
                  </a:moveTo>
                  <a:lnTo>
                    <a:pt x="1459048" y="996474"/>
                  </a:lnTo>
                  <a:lnTo>
                    <a:pt x="1458751" y="996299"/>
                  </a:lnTo>
                  <a:close/>
                </a:path>
                <a:path extrusionOk="0" h="1086485" w="1659254">
                  <a:moveTo>
                    <a:pt x="1438509" y="984397"/>
                  </a:moveTo>
                  <a:lnTo>
                    <a:pt x="1438819" y="984605"/>
                  </a:lnTo>
                  <a:lnTo>
                    <a:pt x="1438509" y="984397"/>
                  </a:lnTo>
                  <a:close/>
                </a:path>
                <a:path extrusionOk="0" h="1086485" w="1659254">
                  <a:moveTo>
                    <a:pt x="1438221" y="984204"/>
                  </a:moveTo>
                  <a:lnTo>
                    <a:pt x="1438509" y="984397"/>
                  </a:lnTo>
                  <a:lnTo>
                    <a:pt x="1438221" y="984204"/>
                  </a:lnTo>
                  <a:close/>
                </a:path>
                <a:path extrusionOk="0" h="1086485" w="1659254">
                  <a:moveTo>
                    <a:pt x="1417241" y="970128"/>
                  </a:moveTo>
                  <a:lnTo>
                    <a:pt x="1417528" y="970344"/>
                  </a:lnTo>
                  <a:lnTo>
                    <a:pt x="1417241" y="970128"/>
                  </a:lnTo>
                  <a:close/>
                </a:path>
                <a:path extrusionOk="0" h="1086485" w="1659254">
                  <a:moveTo>
                    <a:pt x="1416981" y="969932"/>
                  </a:moveTo>
                  <a:lnTo>
                    <a:pt x="1417241" y="970128"/>
                  </a:lnTo>
                  <a:lnTo>
                    <a:pt x="1416981" y="969932"/>
                  </a:lnTo>
                  <a:close/>
                </a:path>
                <a:path extrusionOk="0" h="1086485" w="1659254">
                  <a:moveTo>
                    <a:pt x="1395203" y="953479"/>
                  </a:moveTo>
                  <a:lnTo>
                    <a:pt x="1395464" y="953698"/>
                  </a:lnTo>
                  <a:lnTo>
                    <a:pt x="1395203" y="953479"/>
                  </a:lnTo>
                  <a:close/>
                </a:path>
                <a:path extrusionOk="0" h="1086485" w="1659254">
                  <a:moveTo>
                    <a:pt x="1394973" y="953286"/>
                  </a:moveTo>
                  <a:lnTo>
                    <a:pt x="1395203" y="953479"/>
                  </a:lnTo>
                  <a:lnTo>
                    <a:pt x="1394973" y="953286"/>
                  </a:lnTo>
                  <a:close/>
                </a:path>
                <a:path extrusionOk="0" h="1086485" w="1659254">
                  <a:moveTo>
                    <a:pt x="1372349" y="934266"/>
                  </a:moveTo>
                  <a:lnTo>
                    <a:pt x="1372575" y="934476"/>
                  </a:lnTo>
                  <a:lnTo>
                    <a:pt x="1372349" y="934266"/>
                  </a:lnTo>
                  <a:close/>
                </a:path>
                <a:path extrusionOk="0" h="1086485" w="1659254">
                  <a:moveTo>
                    <a:pt x="1372140" y="934073"/>
                  </a:moveTo>
                  <a:lnTo>
                    <a:pt x="1372349" y="934266"/>
                  </a:lnTo>
                  <a:lnTo>
                    <a:pt x="1372140" y="934073"/>
                  </a:lnTo>
                  <a:close/>
                </a:path>
                <a:path extrusionOk="0" h="1086485" w="1659254">
                  <a:moveTo>
                    <a:pt x="1348642" y="912314"/>
                  </a:moveTo>
                  <a:lnTo>
                    <a:pt x="1348872" y="912549"/>
                  </a:lnTo>
                  <a:lnTo>
                    <a:pt x="1348642" y="912314"/>
                  </a:lnTo>
                  <a:close/>
                </a:path>
                <a:path extrusionOk="0" h="1086485" w="1659254">
                  <a:moveTo>
                    <a:pt x="1348433" y="912100"/>
                  </a:moveTo>
                  <a:lnTo>
                    <a:pt x="1348642" y="912314"/>
                  </a:lnTo>
                  <a:lnTo>
                    <a:pt x="1348433" y="912100"/>
                  </a:lnTo>
                  <a:close/>
                </a:path>
                <a:path extrusionOk="0" h="1086485" w="1659254">
                  <a:moveTo>
                    <a:pt x="1336840" y="900218"/>
                  </a:moveTo>
                  <a:lnTo>
                    <a:pt x="1337055" y="900463"/>
                  </a:lnTo>
                  <a:lnTo>
                    <a:pt x="1336840" y="900218"/>
                  </a:lnTo>
                  <a:close/>
                </a:path>
                <a:path extrusionOk="0" h="1086485" w="1659254">
                  <a:moveTo>
                    <a:pt x="1336642" y="899994"/>
                  </a:moveTo>
                  <a:lnTo>
                    <a:pt x="1336840" y="900218"/>
                  </a:lnTo>
                  <a:lnTo>
                    <a:pt x="1336642" y="899994"/>
                  </a:lnTo>
                  <a:close/>
                </a:path>
                <a:path extrusionOk="0" h="1086485" w="1659254">
                  <a:moveTo>
                    <a:pt x="1325046" y="886846"/>
                  </a:moveTo>
                  <a:lnTo>
                    <a:pt x="1325229" y="887072"/>
                  </a:lnTo>
                  <a:lnTo>
                    <a:pt x="1325046" y="886846"/>
                  </a:lnTo>
                  <a:close/>
                </a:path>
                <a:path extrusionOk="0" h="1086485" w="1659254">
                  <a:moveTo>
                    <a:pt x="1324897" y="886661"/>
                  </a:moveTo>
                  <a:lnTo>
                    <a:pt x="1325046" y="886846"/>
                  </a:lnTo>
                  <a:lnTo>
                    <a:pt x="1324897" y="886661"/>
                  </a:lnTo>
                  <a:close/>
                </a:path>
                <a:path extrusionOk="0" h="1086485" w="1659254">
                  <a:moveTo>
                    <a:pt x="1313237" y="872259"/>
                  </a:moveTo>
                  <a:lnTo>
                    <a:pt x="1313387" y="872458"/>
                  </a:lnTo>
                  <a:lnTo>
                    <a:pt x="1313237" y="872259"/>
                  </a:lnTo>
                  <a:close/>
                </a:path>
                <a:path extrusionOk="0" h="1086485" w="1659254">
                  <a:moveTo>
                    <a:pt x="1313120" y="872103"/>
                  </a:moveTo>
                  <a:lnTo>
                    <a:pt x="1313237" y="872259"/>
                  </a:lnTo>
                  <a:lnTo>
                    <a:pt x="1313120" y="872103"/>
                  </a:lnTo>
                  <a:close/>
                </a:path>
                <a:path extrusionOk="0" h="1086485" w="1659254">
                  <a:moveTo>
                    <a:pt x="1301455" y="856608"/>
                  </a:moveTo>
                  <a:lnTo>
                    <a:pt x="1301610" y="856832"/>
                  </a:lnTo>
                  <a:lnTo>
                    <a:pt x="1301455" y="856608"/>
                  </a:lnTo>
                  <a:close/>
                </a:path>
                <a:path extrusionOk="0" h="1086485" w="1659254">
                  <a:moveTo>
                    <a:pt x="1301313" y="856401"/>
                  </a:moveTo>
                  <a:lnTo>
                    <a:pt x="1301455" y="856608"/>
                  </a:lnTo>
                  <a:lnTo>
                    <a:pt x="1301313" y="856401"/>
                  </a:lnTo>
                  <a:close/>
                </a:path>
                <a:path extrusionOk="0" h="1086485" w="1659254">
                  <a:moveTo>
                    <a:pt x="1277582" y="821977"/>
                  </a:moveTo>
                  <a:lnTo>
                    <a:pt x="1277716" y="822189"/>
                  </a:lnTo>
                  <a:lnTo>
                    <a:pt x="1277582" y="821977"/>
                  </a:lnTo>
                  <a:close/>
                </a:path>
                <a:path extrusionOk="0" h="1086485" w="1659254">
                  <a:moveTo>
                    <a:pt x="1277449" y="821766"/>
                  </a:moveTo>
                  <a:lnTo>
                    <a:pt x="1277582" y="821977"/>
                  </a:lnTo>
                  <a:lnTo>
                    <a:pt x="1277449" y="821766"/>
                  </a:lnTo>
                  <a:close/>
                </a:path>
                <a:path extrusionOk="0" h="1086485" w="1659254">
                  <a:moveTo>
                    <a:pt x="1253464" y="783821"/>
                  </a:moveTo>
                  <a:lnTo>
                    <a:pt x="1253558" y="783978"/>
                  </a:lnTo>
                  <a:lnTo>
                    <a:pt x="1253464" y="783821"/>
                  </a:lnTo>
                  <a:close/>
                </a:path>
                <a:path extrusionOk="0" h="1086485" w="1659254">
                  <a:moveTo>
                    <a:pt x="1253396" y="783706"/>
                  </a:moveTo>
                  <a:close/>
                </a:path>
                <a:path extrusionOk="0" h="1086485" w="1659254">
                  <a:moveTo>
                    <a:pt x="1228936" y="742769"/>
                  </a:moveTo>
                  <a:close/>
                </a:path>
                <a:path extrusionOk="0" h="1086485" w="1659254">
                  <a:moveTo>
                    <a:pt x="1228898" y="742704"/>
                  </a:moveTo>
                  <a:close/>
                </a:path>
                <a:path extrusionOk="0" h="1086485" w="1659254">
                  <a:moveTo>
                    <a:pt x="1155918" y="667142"/>
                  </a:moveTo>
                  <a:close/>
                </a:path>
                <a:path extrusionOk="0" h="1086485" w="1659254">
                  <a:moveTo>
                    <a:pt x="1129231" y="621408"/>
                  </a:moveTo>
                  <a:close/>
                </a:path>
                <a:path extrusionOk="0" h="1086485" w="1659254">
                  <a:moveTo>
                    <a:pt x="1131082" y="575301"/>
                  </a:moveTo>
                  <a:lnTo>
                    <a:pt x="1101418" y="575301"/>
                  </a:lnTo>
                  <a:lnTo>
                    <a:pt x="1101572" y="575550"/>
                  </a:lnTo>
                  <a:lnTo>
                    <a:pt x="1129231" y="621408"/>
                  </a:lnTo>
                  <a:lnTo>
                    <a:pt x="1158586" y="621318"/>
                  </a:lnTo>
                  <a:lnTo>
                    <a:pt x="1151069" y="608436"/>
                  </a:lnTo>
                  <a:lnTo>
                    <a:pt x="1131082" y="575301"/>
                  </a:lnTo>
                  <a:close/>
                </a:path>
                <a:path extrusionOk="0" h="1086485" w="1659254">
                  <a:moveTo>
                    <a:pt x="1101502" y="575439"/>
                  </a:moveTo>
                  <a:close/>
                </a:path>
                <a:path extrusionOk="0" h="1086485" w="1659254">
                  <a:moveTo>
                    <a:pt x="1102550" y="529713"/>
                  </a:moveTo>
                  <a:lnTo>
                    <a:pt x="1072460" y="529713"/>
                  </a:lnTo>
                  <a:lnTo>
                    <a:pt x="1072683" y="530052"/>
                  </a:lnTo>
                  <a:lnTo>
                    <a:pt x="1101502" y="575439"/>
                  </a:lnTo>
                  <a:lnTo>
                    <a:pt x="1101418" y="575301"/>
                  </a:lnTo>
                  <a:lnTo>
                    <a:pt x="1131082" y="575301"/>
                  </a:lnTo>
                  <a:lnTo>
                    <a:pt x="1123092" y="562056"/>
                  </a:lnTo>
                  <a:lnTo>
                    <a:pt x="1102550" y="529713"/>
                  </a:lnTo>
                  <a:close/>
                </a:path>
                <a:path extrusionOk="0" h="1086485" w="1659254">
                  <a:moveTo>
                    <a:pt x="1072562" y="529874"/>
                  </a:moveTo>
                  <a:lnTo>
                    <a:pt x="1072675" y="530052"/>
                  </a:lnTo>
                  <a:lnTo>
                    <a:pt x="1072562" y="529874"/>
                  </a:lnTo>
                  <a:close/>
                </a:path>
                <a:path extrusionOk="0" h="1086485" w="1659254">
                  <a:moveTo>
                    <a:pt x="1072856" y="485180"/>
                  </a:moveTo>
                  <a:lnTo>
                    <a:pt x="1042126" y="485180"/>
                  </a:lnTo>
                  <a:lnTo>
                    <a:pt x="1042432" y="485609"/>
                  </a:lnTo>
                  <a:lnTo>
                    <a:pt x="1072562" y="529874"/>
                  </a:lnTo>
                  <a:lnTo>
                    <a:pt x="1072460" y="529713"/>
                  </a:lnTo>
                  <a:lnTo>
                    <a:pt x="1102550" y="529713"/>
                  </a:lnTo>
                  <a:lnTo>
                    <a:pt x="1093792" y="515923"/>
                  </a:lnTo>
                  <a:lnTo>
                    <a:pt x="1072856" y="485180"/>
                  </a:lnTo>
                  <a:close/>
                </a:path>
                <a:path extrusionOk="0" h="1086485" w="1659254">
                  <a:moveTo>
                    <a:pt x="1042269" y="485390"/>
                  </a:moveTo>
                  <a:lnTo>
                    <a:pt x="1042418" y="485609"/>
                  </a:lnTo>
                  <a:lnTo>
                    <a:pt x="1042269" y="485390"/>
                  </a:lnTo>
                  <a:close/>
                </a:path>
                <a:path extrusionOk="0" h="1086485" w="1659254">
                  <a:moveTo>
                    <a:pt x="1041900" y="442328"/>
                  </a:moveTo>
                  <a:lnTo>
                    <a:pt x="1010246" y="442328"/>
                  </a:lnTo>
                  <a:lnTo>
                    <a:pt x="1010655" y="442849"/>
                  </a:lnTo>
                  <a:lnTo>
                    <a:pt x="1042269" y="485390"/>
                  </a:lnTo>
                  <a:lnTo>
                    <a:pt x="1042126" y="485180"/>
                  </a:lnTo>
                  <a:lnTo>
                    <a:pt x="1072856" y="485180"/>
                  </a:lnTo>
                  <a:lnTo>
                    <a:pt x="1062972" y="470665"/>
                  </a:lnTo>
                  <a:lnTo>
                    <a:pt x="1041900" y="442328"/>
                  </a:lnTo>
                  <a:close/>
                </a:path>
                <a:path extrusionOk="0" h="1086485" w="1659254">
                  <a:moveTo>
                    <a:pt x="1010442" y="442591"/>
                  </a:moveTo>
                  <a:lnTo>
                    <a:pt x="1010634" y="442849"/>
                  </a:lnTo>
                  <a:lnTo>
                    <a:pt x="1010442" y="442591"/>
                  </a:lnTo>
                  <a:close/>
                </a:path>
                <a:path extrusionOk="0" h="1086485" w="1659254">
                  <a:moveTo>
                    <a:pt x="1009632" y="401783"/>
                  </a:moveTo>
                  <a:lnTo>
                    <a:pt x="976656" y="401783"/>
                  </a:lnTo>
                  <a:lnTo>
                    <a:pt x="977193" y="402391"/>
                  </a:lnTo>
                  <a:lnTo>
                    <a:pt x="1010442" y="442591"/>
                  </a:lnTo>
                  <a:lnTo>
                    <a:pt x="1010246" y="442328"/>
                  </a:lnTo>
                  <a:lnTo>
                    <a:pt x="1041900" y="442328"/>
                  </a:lnTo>
                  <a:lnTo>
                    <a:pt x="1030432" y="426906"/>
                  </a:lnTo>
                  <a:lnTo>
                    <a:pt x="1009632" y="401783"/>
                  </a:lnTo>
                  <a:close/>
                </a:path>
                <a:path extrusionOk="0" h="1086485" w="1659254">
                  <a:moveTo>
                    <a:pt x="976916" y="402097"/>
                  </a:moveTo>
                  <a:lnTo>
                    <a:pt x="977160" y="402391"/>
                  </a:lnTo>
                  <a:lnTo>
                    <a:pt x="976916" y="402097"/>
                  </a:lnTo>
                  <a:close/>
                </a:path>
                <a:path extrusionOk="0" h="1086485" w="1659254">
                  <a:moveTo>
                    <a:pt x="976656" y="401783"/>
                  </a:moveTo>
                  <a:lnTo>
                    <a:pt x="976916" y="402097"/>
                  </a:lnTo>
                  <a:lnTo>
                    <a:pt x="977193" y="402391"/>
                  </a:lnTo>
                  <a:lnTo>
                    <a:pt x="976656" y="401783"/>
                  </a:lnTo>
                  <a:close/>
                </a:path>
                <a:path extrusionOk="0" h="1086485" w="1659254">
                  <a:moveTo>
                    <a:pt x="976087" y="364168"/>
                  </a:moveTo>
                  <a:lnTo>
                    <a:pt x="941197" y="364168"/>
                  </a:lnTo>
                  <a:lnTo>
                    <a:pt x="941892" y="364853"/>
                  </a:lnTo>
                  <a:lnTo>
                    <a:pt x="976916" y="402097"/>
                  </a:lnTo>
                  <a:lnTo>
                    <a:pt x="976656" y="401783"/>
                  </a:lnTo>
                  <a:lnTo>
                    <a:pt x="1009632" y="401783"/>
                  </a:lnTo>
                  <a:lnTo>
                    <a:pt x="995963" y="385273"/>
                  </a:lnTo>
                  <a:lnTo>
                    <a:pt x="976087" y="364168"/>
                  </a:lnTo>
                  <a:close/>
                </a:path>
                <a:path extrusionOk="0" h="1086485" w="1659254">
                  <a:moveTo>
                    <a:pt x="941533" y="364525"/>
                  </a:moveTo>
                  <a:lnTo>
                    <a:pt x="941841" y="364853"/>
                  </a:lnTo>
                  <a:lnTo>
                    <a:pt x="941533" y="364525"/>
                  </a:lnTo>
                  <a:close/>
                </a:path>
                <a:path extrusionOk="0" h="1086485" w="1659254">
                  <a:moveTo>
                    <a:pt x="941197" y="364168"/>
                  </a:moveTo>
                  <a:lnTo>
                    <a:pt x="941533" y="364525"/>
                  </a:lnTo>
                  <a:lnTo>
                    <a:pt x="941892" y="364853"/>
                  </a:lnTo>
                  <a:lnTo>
                    <a:pt x="941197" y="364168"/>
                  </a:lnTo>
                  <a:close/>
                </a:path>
                <a:path extrusionOk="0" h="1086485" w="1659254">
                  <a:moveTo>
                    <a:pt x="941446" y="330098"/>
                  </a:moveTo>
                  <a:lnTo>
                    <a:pt x="903714" y="330098"/>
                  </a:lnTo>
                  <a:lnTo>
                    <a:pt x="904358" y="330645"/>
                  </a:lnTo>
                  <a:lnTo>
                    <a:pt x="941533" y="364525"/>
                  </a:lnTo>
                  <a:lnTo>
                    <a:pt x="941197" y="364168"/>
                  </a:lnTo>
                  <a:lnTo>
                    <a:pt x="976087" y="364168"/>
                  </a:lnTo>
                  <a:lnTo>
                    <a:pt x="959352" y="346398"/>
                  </a:lnTo>
                  <a:lnTo>
                    <a:pt x="941446" y="330098"/>
                  </a:lnTo>
                  <a:close/>
                </a:path>
                <a:path extrusionOk="0" h="1086485" w="1659254">
                  <a:moveTo>
                    <a:pt x="904020" y="330377"/>
                  </a:moveTo>
                  <a:lnTo>
                    <a:pt x="904315" y="330645"/>
                  </a:lnTo>
                  <a:lnTo>
                    <a:pt x="904020" y="330377"/>
                  </a:lnTo>
                  <a:close/>
                </a:path>
                <a:path extrusionOk="0" h="1086485" w="1659254">
                  <a:moveTo>
                    <a:pt x="903714" y="330098"/>
                  </a:moveTo>
                  <a:lnTo>
                    <a:pt x="904020" y="330377"/>
                  </a:lnTo>
                  <a:lnTo>
                    <a:pt x="904358" y="330645"/>
                  </a:lnTo>
                  <a:lnTo>
                    <a:pt x="903714" y="330098"/>
                  </a:lnTo>
                  <a:close/>
                </a:path>
                <a:path extrusionOk="0" h="1086485" w="1659254">
                  <a:moveTo>
                    <a:pt x="924602" y="314765"/>
                  </a:moveTo>
                  <a:lnTo>
                    <a:pt x="884391" y="314765"/>
                  </a:lnTo>
                  <a:lnTo>
                    <a:pt x="884889" y="315141"/>
                  </a:lnTo>
                  <a:lnTo>
                    <a:pt x="904020" y="330377"/>
                  </a:lnTo>
                  <a:lnTo>
                    <a:pt x="903714" y="330098"/>
                  </a:lnTo>
                  <a:lnTo>
                    <a:pt x="941446" y="330098"/>
                  </a:lnTo>
                  <a:lnTo>
                    <a:pt x="924602" y="314765"/>
                  </a:lnTo>
                  <a:close/>
                </a:path>
                <a:path extrusionOk="0" h="1086485" w="1659254">
                  <a:moveTo>
                    <a:pt x="884629" y="314955"/>
                  </a:moveTo>
                  <a:lnTo>
                    <a:pt x="884863" y="315141"/>
                  </a:lnTo>
                  <a:lnTo>
                    <a:pt x="884629" y="314955"/>
                  </a:lnTo>
                  <a:close/>
                </a:path>
                <a:path extrusionOk="0" h="1086485" w="1659254">
                  <a:moveTo>
                    <a:pt x="907087" y="300362"/>
                  </a:moveTo>
                  <a:lnTo>
                    <a:pt x="864308" y="300362"/>
                  </a:lnTo>
                  <a:lnTo>
                    <a:pt x="864887" y="300753"/>
                  </a:lnTo>
                  <a:lnTo>
                    <a:pt x="884629" y="314955"/>
                  </a:lnTo>
                  <a:lnTo>
                    <a:pt x="884391" y="314765"/>
                  </a:lnTo>
                  <a:lnTo>
                    <a:pt x="924602" y="314765"/>
                  </a:lnTo>
                  <a:lnTo>
                    <a:pt x="920499" y="311030"/>
                  </a:lnTo>
                  <a:lnTo>
                    <a:pt x="907087" y="300362"/>
                  </a:lnTo>
                  <a:close/>
                </a:path>
                <a:path extrusionOk="0" h="1086485" w="1659254">
                  <a:moveTo>
                    <a:pt x="864579" y="300557"/>
                  </a:moveTo>
                  <a:lnTo>
                    <a:pt x="864853" y="300753"/>
                  </a:lnTo>
                  <a:lnTo>
                    <a:pt x="864579" y="300557"/>
                  </a:lnTo>
                  <a:close/>
                </a:path>
                <a:path extrusionOk="0" h="1086485" w="1659254">
                  <a:moveTo>
                    <a:pt x="869178" y="273363"/>
                  </a:moveTo>
                  <a:lnTo>
                    <a:pt x="821945" y="273363"/>
                  </a:lnTo>
                  <a:lnTo>
                    <a:pt x="822538" y="273720"/>
                  </a:lnTo>
                  <a:lnTo>
                    <a:pt x="864579" y="300557"/>
                  </a:lnTo>
                  <a:lnTo>
                    <a:pt x="864308" y="300362"/>
                  </a:lnTo>
                  <a:lnTo>
                    <a:pt x="907087" y="300362"/>
                  </a:lnTo>
                  <a:lnTo>
                    <a:pt x="899958" y="294692"/>
                  </a:lnTo>
                  <a:lnTo>
                    <a:pt x="878841" y="279527"/>
                  </a:lnTo>
                  <a:lnTo>
                    <a:pt x="869178" y="273363"/>
                  </a:lnTo>
                  <a:close/>
                </a:path>
                <a:path extrusionOk="0" h="1086485" w="1659254">
                  <a:moveTo>
                    <a:pt x="822249" y="273557"/>
                  </a:moveTo>
                  <a:lnTo>
                    <a:pt x="822504" y="273720"/>
                  </a:lnTo>
                  <a:lnTo>
                    <a:pt x="822249" y="273557"/>
                  </a:lnTo>
                  <a:close/>
                </a:path>
                <a:path extrusionOk="0" h="1086485" w="1659254">
                  <a:moveTo>
                    <a:pt x="829120" y="248273"/>
                  </a:moveTo>
                  <a:lnTo>
                    <a:pt x="777392" y="248273"/>
                  </a:lnTo>
                  <a:lnTo>
                    <a:pt x="777942" y="248565"/>
                  </a:lnTo>
                  <a:lnTo>
                    <a:pt x="822249" y="273557"/>
                  </a:lnTo>
                  <a:lnTo>
                    <a:pt x="821945" y="273363"/>
                  </a:lnTo>
                  <a:lnTo>
                    <a:pt x="869178" y="273363"/>
                  </a:lnTo>
                  <a:lnTo>
                    <a:pt x="835312" y="251763"/>
                  </a:lnTo>
                  <a:lnTo>
                    <a:pt x="829120" y="248273"/>
                  </a:lnTo>
                  <a:close/>
                </a:path>
                <a:path extrusionOk="0" h="1086485" w="1659254">
                  <a:moveTo>
                    <a:pt x="777658" y="248423"/>
                  </a:moveTo>
                  <a:lnTo>
                    <a:pt x="777910" y="248565"/>
                  </a:lnTo>
                  <a:lnTo>
                    <a:pt x="777658" y="248423"/>
                  </a:lnTo>
                  <a:close/>
                </a:path>
                <a:path extrusionOk="0" h="1086485" w="1659254">
                  <a:moveTo>
                    <a:pt x="787476" y="224933"/>
                  </a:moveTo>
                  <a:lnTo>
                    <a:pt x="730738" y="224933"/>
                  </a:lnTo>
                  <a:lnTo>
                    <a:pt x="731243" y="225172"/>
                  </a:lnTo>
                  <a:lnTo>
                    <a:pt x="777658" y="248423"/>
                  </a:lnTo>
                  <a:lnTo>
                    <a:pt x="777392" y="248273"/>
                  </a:lnTo>
                  <a:lnTo>
                    <a:pt x="829120" y="248273"/>
                  </a:lnTo>
                  <a:lnTo>
                    <a:pt x="789592" y="225992"/>
                  </a:lnTo>
                  <a:lnTo>
                    <a:pt x="787476" y="224933"/>
                  </a:lnTo>
                  <a:close/>
                </a:path>
                <a:path extrusionOk="0" h="1086485" w="1659254">
                  <a:moveTo>
                    <a:pt x="730988" y="225058"/>
                  </a:moveTo>
                  <a:lnTo>
                    <a:pt x="731215" y="225172"/>
                  </a:lnTo>
                  <a:lnTo>
                    <a:pt x="730988" y="225058"/>
                  </a:lnTo>
                  <a:close/>
                </a:path>
                <a:path extrusionOk="0" h="1086485" w="1659254">
                  <a:moveTo>
                    <a:pt x="744111" y="203222"/>
                  </a:moveTo>
                  <a:lnTo>
                    <a:pt x="682129" y="203222"/>
                  </a:lnTo>
                  <a:lnTo>
                    <a:pt x="682586" y="203417"/>
                  </a:lnTo>
                  <a:lnTo>
                    <a:pt x="730988" y="225058"/>
                  </a:lnTo>
                  <a:lnTo>
                    <a:pt x="730738" y="224933"/>
                  </a:lnTo>
                  <a:lnTo>
                    <a:pt x="787476" y="224933"/>
                  </a:lnTo>
                  <a:lnTo>
                    <a:pt x="744111" y="203222"/>
                  </a:lnTo>
                  <a:close/>
                </a:path>
                <a:path extrusionOk="0" h="1086485" w="1659254">
                  <a:moveTo>
                    <a:pt x="682369" y="203329"/>
                  </a:moveTo>
                  <a:lnTo>
                    <a:pt x="682564" y="203417"/>
                  </a:lnTo>
                  <a:lnTo>
                    <a:pt x="682369" y="203329"/>
                  </a:lnTo>
                  <a:close/>
                </a:path>
                <a:path extrusionOk="0" h="1086485" w="1659254">
                  <a:moveTo>
                    <a:pt x="699180" y="183022"/>
                  </a:moveTo>
                  <a:lnTo>
                    <a:pt x="631710" y="183022"/>
                  </a:lnTo>
                  <a:lnTo>
                    <a:pt x="632119" y="183178"/>
                  </a:lnTo>
                  <a:lnTo>
                    <a:pt x="682369" y="203329"/>
                  </a:lnTo>
                  <a:lnTo>
                    <a:pt x="682129" y="203222"/>
                  </a:lnTo>
                  <a:lnTo>
                    <a:pt x="744111" y="203222"/>
                  </a:lnTo>
                  <a:lnTo>
                    <a:pt x="741861" y="202096"/>
                  </a:lnTo>
                  <a:lnTo>
                    <a:pt x="699180" y="183022"/>
                  </a:lnTo>
                  <a:close/>
                </a:path>
                <a:path extrusionOk="0" h="1086485" w="1659254">
                  <a:moveTo>
                    <a:pt x="631924" y="183107"/>
                  </a:moveTo>
                  <a:lnTo>
                    <a:pt x="632100" y="183178"/>
                  </a:lnTo>
                  <a:lnTo>
                    <a:pt x="631924" y="183107"/>
                  </a:lnTo>
                  <a:close/>
                </a:path>
                <a:path extrusionOk="0" h="1086485" w="1659254">
                  <a:moveTo>
                    <a:pt x="653044" y="164209"/>
                  </a:moveTo>
                  <a:lnTo>
                    <a:pt x="579626" y="164209"/>
                  </a:lnTo>
                  <a:lnTo>
                    <a:pt x="579989" y="164335"/>
                  </a:lnTo>
                  <a:lnTo>
                    <a:pt x="631924" y="183107"/>
                  </a:lnTo>
                  <a:lnTo>
                    <a:pt x="631710" y="183022"/>
                  </a:lnTo>
                  <a:lnTo>
                    <a:pt x="699180" y="183022"/>
                  </a:lnTo>
                  <a:lnTo>
                    <a:pt x="692266" y="179932"/>
                  </a:lnTo>
                  <a:lnTo>
                    <a:pt x="653044" y="164209"/>
                  </a:lnTo>
                  <a:close/>
                </a:path>
                <a:path extrusionOk="0" h="1086485" w="1659254">
                  <a:moveTo>
                    <a:pt x="579826" y="164282"/>
                  </a:moveTo>
                  <a:lnTo>
                    <a:pt x="579974" y="164335"/>
                  </a:lnTo>
                  <a:lnTo>
                    <a:pt x="579826" y="164282"/>
                  </a:lnTo>
                  <a:close/>
                </a:path>
                <a:path extrusionOk="0" h="1086485" w="1659254">
                  <a:moveTo>
                    <a:pt x="605805" y="146662"/>
                  </a:moveTo>
                  <a:lnTo>
                    <a:pt x="526028" y="146662"/>
                  </a:lnTo>
                  <a:lnTo>
                    <a:pt x="526347" y="146762"/>
                  </a:lnTo>
                  <a:lnTo>
                    <a:pt x="579826" y="164282"/>
                  </a:lnTo>
                  <a:lnTo>
                    <a:pt x="579626" y="164209"/>
                  </a:lnTo>
                  <a:lnTo>
                    <a:pt x="653044" y="164209"/>
                  </a:lnTo>
                  <a:lnTo>
                    <a:pt x="640957" y="159364"/>
                  </a:lnTo>
                  <a:lnTo>
                    <a:pt x="605805" y="146662"/>
                  </a:lnTo>
                  <a:close/>
                </a:path>
                <a:path extrusionOk="0" h="1086485" w="1659254">
                  <a:moveTo>
                    <a:pt x="526206" y="146720"/>
                  </a:moveTo>
                  <a:lnTo>
                    <a:pt x="526335" y="146762"/>
                  </a:lnTo>
                  <a:lnTo>
                    <a:pt x="526206" y="146720"/>
                  </a:lnTo>
                  <a:close/>
                </a:path>
                <a:path extrusionOk="0" h="1086485" w="1659254">
                  <a:moveTo>
                    <a:pt x="557541" y="130255"/>
                  </a:moveTo>
                  <a:lnTo>
                    <a:pt x="471063" y="130255"/>
                  </a:lnTo>
                  <a:lnTo>
                    <a:pt x="471341" y="130335"/>
                  </a:lnTo>
                  <a:lnTo>
                    <a:pt x="526206" y="146720"/>
                  </a:lnTo>
                  <a:lnTo>
                    <a:pt x="526028" y="146662"/>
                  </a:lnTo>
                  <a:lnTo>
                    <a:pt x="605805" y="146662"/>
                  </a:lnTo>
                  <a:lnTo>
                    <a:pt x="588078" y="140256"/>
                  </a:lnTo>
                  <a:lnTo>
                    <a:pt x="557541" y="130255"/>
                  </a:lnTo>
                  <a:close/>
                </a:path>
                <a:path extrusionOk="0" h="1086485" w="1659254">
                  <a:moveTo>
                    <a:pt x="471217" y="130301"/>
                  </a:moveTo>
                  <a:close/>
                </a:path>
                <a:path extrusionOk="0" h="1086485" w="1659254">
                  <a:moveTo>
                    <a:pt x="508295" y="114863"/>
                  </a:moveTo>
                  <a:lnTo>
                    <a:pt x="414881" y="114863"/>
                  </a:lnTo>
                  <a:lnTo>
                    <a:pt x="415118" y="114926"/>
                  </a:lnTo>
                  <a:lnTo>
                    <a:pt x="471217" y="130301"/>
                  </a:lnTo>
                  <a:lnTo>
                    <a:pt x="471063" y="130255"/>
                  </a:lnTo>
                  <a:lnTo>
                    <a:pt x="557541" y="130255"/>
                  </a:lnTo>
                  <a:lnTo>
                    <a:pt x="533774" y="122471"/>
                  </a:lnTo>
                  <a:lnTo>
                    <a:pt x="508295" y="114863"/>
                  </a:lnTo>
                  <a:close/>
                </a:path>
                <a:path extrusionOk="0" h="1086485" w="1659254">
                  <a:moveTo>
                    <a:pt x="414980" y="114891"/>
                  </a:moveTo>
                  <a:lnTo>
                    <a:pt x="415108" y="114926"/>
                  </a:lnTo>
                  <a:lnTo>
                    <a:pt x="414980" y="114891"/>
                  </a:lnTo>
                  <a:close/>
                </a:path>
                <a:path extrusionOk="0" h="1086485" w="1659254">
                  <a:moveTo>
                    <a:pt x="458074" y="100363"/>
                  </a:moveTo>
                  <a:lnTo>
                    <a:pt x="357630" y="100363"/>
                  </a:lnTo>
                  <a:lnTo>
                    <a:pt x="357912" y="100430"/>
                  </a:lnTo>
                  <a:lnTo>
                    <a:pt x="414980" y="114891"/>
                  </a:lnTo>
                  <a:lnTo>
                    <a:pt x="508295" y="114863"/>
                  </a:lnTo>
                  <a:lnTo>
                    <a:pt x="478193" y="105876"/>
                  </a:lnTo>
                  <a:lnTo>
                    <a:pt x="458074" y="100363"/>
                  </a:lnTo>
                  <a:close/>
                </a:path>
                <a:path extrusionOk="0" h="1086485" w="1659254">
                  <a:moveTo>
                    <a:pt x="357742" y="100391"/>
                  </a:moveTo>
                  <a:lnTo>
                    <a:pt x="357896" y="100430"/>
                  </a:lnTo>
                  <a:lnTo>
                    <a:pt x="357742" y="100391"/>
                  </a:lnTo>
                  <a:close/>
                </a:path>
                <a:path extrusionOk="0" h="1086485" w="1659254">
                  <a:moveTo>
                    <a:pt x="354136" y="73506"/>
                  </a:moveTo>
                  <a:lnTo>
                    <a:pt x="240438" y="73506"/>
                  </a:lnTo>
                  <a:lnTo>
                    <a:pt x="240698" y="73562"/>
                  </a:lnTo>
                  <a:lnTo>
                    <a:pt x="357742" y="100391"/>
                  </a:lnTo>
                  <a:lnTo>
                    <a:pt x="458074" y="100363"/>
                  </a:lnTo>
                  <a:lnTo>
                    <a:pt x="421476" y="90333"/>
                  </a:lnTo>
                  <a:lnTo>
                    <a:pt x="363727" y="75704"/>
                  </a:lnTo>
                  <a:lnTo>
                    <a:pt x="354136" y="73506"/>
                  </a:lnTo>
                  <a:close/>
                </a:path>
                <a:path extrusionOk="0" h="1086485" w="1659254">
                  <a:moveTo>
                    <a:pt x="240537" y="73528"/>
                  </a:moveTo>
                  <a:lnTo>
                    <a:pt x="240682" y="73562"/>
                  </a:lnTo>
                  <a:lnTo>
                    <a:pt x="240537" y="73528"/>
                  </a:lnTo>
                  <a:close/>
                </a:path>
                <a:path extrusionOk="0" h="1086485" w="1659254">
                  <a:moveTo>
                    <a:pt x="245948" y="48710"/>
                  </a:moveTo>
                  <a:lnTo>
                    <a:pt x="120873" y="48710"/>
                  </a:lnTo>
                  <a:lnTo>
                    <a:pt x="240537" y="73528"/>
                  </a:lnTo>
                  <a:lnTo>
                    <a:pt x="354136" y="73506"/>
                  </a:lnTo>
                  <a:lnTo>
                    <a:pt x="245948" y="48710"/>
                  </a:lnTo>
                  <a:close/>
                </a:path>
                <a:path extrusionOk="0" h="1086485" w="1659254">
                  <a:moveTo>
                    <a:pt x="120935" y="48723"/>
                  </a:moveTo>
                  <a:close/>
                </a:path>
                <a:path extrusionOk="0" h="1086485" w="1659254">
                  <a:moveTo>
                    <a:pt x="4904" y="0"/>
                  </a:moveTo>
                  <a:lnTo>
                    <a:pt x="0" y="24921"/>
                  </a:lnTo>
                  <a:lnTo>
                    <a:pt x="120935" y="48723"/>
                  </a:lnTo>
                  <a:lnTo>
                    <a:pt x="245948" y="48710"/>
                  </a:lnTo>
                  <a:lnTo>
                    <a:pt x="125968" y="23826"/>
                  </a:lnTo>
                  <a:lnTo>
                    <a:pt x="4904"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288" name="Google Shape;5288;p187"/>
          <p:cNvGrpSpPr/>
          <p:nvPr/>
        </p:nvGrpSpPr>
        <p:grpSpPr>
          <a:xfrm>
            <a:off x="11458577" y="168692"/>
            <a:ext cx="548640" cy="548640"/>
            <a:chOff x="11458577" y="168692"/>
            <a:chExt cx="548640" cy="548640"/>
          </a:xfrm>
        </p:grpSpPr>
        <p:sp>
          <p:nvSpPr>
            <p:cNvPr id="5289" name="Google Shape;5289;p187"/>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290" name="Google Shape;5290;p187"/>
            <p:cNvPicPr preferRelativeResize="0"/>
            <p:nvPr/>
          </p:nvPicPr>
          <p:blipFill rotWithShape="1">
            <a:blip r:embed="rId13">
              <a:alphaModFix/>
            </a:blip>
            <a:srcRect b="0" l="0" r="0" t="0"/>
            <a:stretch/>
          </p:blipFill>
          <p:spPr>
            <a:xfrm>
              <a:off x="11579351" y="289560"/>
              <a:ext cx="307848" cy="307847"/>
            </a:xfrm>
            <a:prstGeom prst="rect">
              <a:avLst/>
            </a:prstGeom>
            <a:noFill/>
            <a:ln>
              <a:noFill/>
            </a:ln>
          </p:spPr>
        </p:pic>
      </p:grpSp>
      <p:sp>
        <p:nvSpPr>
          <p:cNvPr id="5291" name="Google Shape;5291;p187"/>
          <p:cNvSpPr txBox="1"/>
          <p:nvPr/>
        </p:nvSpPr>
        <p:spPr>
          <a:xfrm>
            <a:off x="733156" y="2852420"/>
            <a:ext cx="2788920" cy="109156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262626"/>
                </a:solidFill>
                <a:latin typeface="Calibri"/>
                <a:ea typeface="Calibri"/>
                <a:cs typeface="Calibri"/>
                <a:sym typeface="Calibri"/>
              </a:rPr>
              <a:t>Numeric range parameters</a:t>
            </a:r>
            <a:endParaRPr sz="1800">
              <a:solidFill>
                <a:schemeClr val="dk1"/>
              </a:solidFill>
              <a:latin typeface="Calibri"/>
              <a:ea typeface="Calibri"/>
              <a:cs typeface="Calibri"/>
              <a:sym typeface="Calibri"/>
            </a:endParaRPr>
          </a:p>
          <a:p>
            <a:pPr indent="0" lvl="0" marL="12700" marR="5080" rtl="0" algn="l">
              <a:lnSpc>
                <a:spcPct val="98600"/>
              </a:lnSpc>
              <a:spcBef>
                <a:spcPts val="1260"/>
              </a:spcBef>
              <a:spcAft>
                <a:spcPts val="0"/>
              </a:spcAft>
              <a:buNone/>
            </a:pPr>
            <a:r>
              <a:rPr lang="en-US" sz="1400">
                <a:solidFill>
                  <a:srgbClr val="262626"/>
                </a:solidFill>
                <a:latin typeface="Calibri"/>
                <a:ea typeface="Calibri"/>
                <a:cs typeface="Calibri"/>
                <a:sym typeface="Calibri"/>
              </a:rPr>
              <a:t>Typically used for scenario testing,  where users adjust numerical inputs to  see the impact on a given output</a:t>
            </a:r>
            <a:endParaRPr sz="1400">
              <a:solidFill>
                <a:schemeClr val="dk1"/>
              </a:solidFill>
              <a:latin typeface="Calibri"/>
              <a:ea typeface="Calibri"/>
              <a:cs typeface="Calibri"/>
              <a:sym typeface="Calibri"/>
            </a:endParaRPr>
          </a:p>
        </p:txBody>
      </p:sp>
      <p:sp>
        <p:nvSpPr>
          <p:cNvPr id="5292" name="Google Shape;5292;p187"/>
          <p:cNvSpPr txBox="1"/>
          <p:nvPr/>
        </p:nvSpPr>
        <p:spPr>
          <a:xfrm>
            <a:off x="733156" y="1284732"/>
            <a:ext cx="1056957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262626"/>
                </a:solidFill>
                <a:latin typeface="Calibri"/>
                <a:ea typeface="Calibri"/>
                <a:cs typeface="Calibri"/>
                <a:sym typeface="Calibri"/>
              </a:rPr>
              <a:t>Parameters </a:t>
            </a:r>
            <a:r>
              <a:rPr lang="en-US" sz="2000">
                <a:solidFill>
                  <a:srgbClr val="262626"/>
                </a:solidFill>
                <a:latin typeface="Calibri"/>
                <a:ea typeface="Calibri"/>
                <a:cs typeface="Calibri"/>
                <a:sym typeface="Calibri"/>
              </a:rPr>
              <a:t>allow you to create variables which can be referenced in measures and controlled via slicers</a:t>
            </a:r>
            <a:endParaRPr sz="2000">
              <a:solidFill>
                <a:schemeClr val="dk1"/>
              </a:solidFill>
              <a:latin typeface="Calibri"/>
              <a:ea typeface="Calibri"/>
              <a:cs typeface="Calibri"/>
              <a:sym typeface="Calibri"/>
            </a:endParaRPr>
          </a:p>
        </p:txBody>
      </p:sp>
      <p:sp>
        <p:nvSpPr>
          <p:cNvPr id="5293" name="Google Shape;5293;p187"/>
          <p:cNvSpPr txBox="1"/>
          <p:nvPr/>
        </p:nvSpPr>
        <p:spPr>
          <a:xfrm>
            <a:off x="733156" y="4473955"/>
            <a:ext cx="2773045" cy="108839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262626"/>
                </a:solidFill>
                <a:latin typeface="Calibri"/>
                <a:ea typeface="Calibri"/>
                <a:cs typeface="Calibri"/>
                <a:sym typeface="Calibri"/>
              </a:rPr>
              <a:t>Fields parameters</a:t>
            </a:r>
            <a:endParaRPr sz="1800">
              <a:solidFill>
                <a:schemeClr val="dk1"/>
              </a:solidFill>
              <a:latin typeface="Calibri"/>
              <a:ea typeface="Calibri"/>
              <a:cs typeface="Calibri"/>
              <a:sym typeface="Calibri"/>
            </a:endParaRPr>
          </a:p>
          <a:p>
            <a:pPr indent="0" lvl="0" marL="12700" marR="5080" rtl="0" algn="l">
              <a:lnSpc>
                <a:spcPct val="97900"/>
              </a:lnSpc>
              <a:spcBef>
                <a:spcPts val="1275"/>
              </a:spcBef>
              <a:spcAft>
                <a:spcPts val="0"/>
              </a:spcAft>
              <a:buNone/>
            </a:pPr>
            <a:r>
              <a:rPr lang="en-US" sz="1400">
                <a:solidFill>
                  <a:srgbClr val="262626"/>
                </a:solidFill>
                <a:latin typeface="Calibri"/>
                <a:ea typeface="Calibri"/>
                <a:cs typeface="Calibri"/>
                <a:sym typeface="Calibri"/>
              </a:rPr>
              <a:t>Typically used to allow users to  dynamically change the metrics or  dimensions displayed in a report visual</a:t>
            </a:r>
            <a:endParaRPr sz="1400">
              <a:solidFill>
                <a:schemeClr val="dk1"/>
              </a:solidFill>
              <a:latin typeface="Calibri"/>
              <a:ea typeface="Calibri"/>
              <a:cs typeface="Calibri"/>
              <a:sym typeface="Calibri"/>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7" name="Shape 5297"/>
        <p:cNvGrpSpPr/>
        <p:nvPr/>
      </p:nvGrpSpPr>
      <p:grpSpPr>
        <a:xfrm>
          <a:off x="0" y="0"/>
          <a:ext cx="0" cy="0"/>
          <a:chOff x="0" y="0"/>
          <a:chExt cx="0" cy="0"/>
        </a:xfrm>
      </p:grpSpPr>
      <p:grpSp>
        <p:nvGrpSpPr>
          <p:cNvPr id="5298" name="Google Shape;5298;p188"/>
          <p:cNvGrpSpPr/>
          <p:nvPr/>
        </p:nvGrpSpPr>
        <p:grpSpPr>
          <a:xfrm>
            <a:off x="606551" y="1289303"/>
            <a:ext cx="10881360" cy="5010912"/>
            <a:chOff x="606551" y="1289303"/>
            <a:chExt cx="10881360" cy="5010912"/>
          </a:xfrm>
        </p:grpSpPr>
        <p:pic>
          <p:nvPicPr>
            <p:cNvPr id="5299" name="Google Shape;5299;p188"/>
            <p:cNvPicPr preferRelativeResize="0"/>
            <p:nvPr/>
          </p:nvPicPr>
          <p:blipFill rotWithShape="1">
            <a:blip r:embed="rId3">
              <a:alphaModFix/>
            </a:blip>
            <a:srcRect b="0" l="0" r="0" t="0"/>
            <a:stretch/>
          </p:blipFill>
          <p:spPr>
            <a:xfrm>
              <a:off x="618743" y="1289303"/>
              <a:ext cx="3889248" cy="2633472"/>
            </a:xfrm>
            <a:prstGeom prst="rect">
              <a:avLst/>
            </a:prstGeom>
            <a:noFill/>
            <a:ln>
              <a:noFill/>
            </a:ln>
          </p:spPr>
        </p:pic>
        <p:pic>
          <p:nvPicPr>
            <p:cNvPr id="5300" name="Google Shape;5300;p188"/>
            <p:cNvPicPr preferRelativeResize="0"/>
            <p:nvPr/>
          </p:nvPicPr>
          <p:blipFill rotWithShape="1">
            <a:blip r:embed="rId4">
              <a:alphaModFix/>
            </a:blip>
            <a:srcRect b="0" l="0" r="0" t="0"/>
            <a:stretch/>
          </p:blipFill>
          <p:spPr>
            <a:xfrm>
              <a:off x="645181" y="1314841"/>
              <a:ext cx="3783942" cy="2529763"/>
            </a:xfrm>
            <a:prstGeom prst="rect">
              <a:avLst/>
            </a:prstGeom>
            <a:noFill/>
            <a:ln>
              <a:noFill/>
            </a:ln>
          </p:spPr>
        </p:pic>
        <p:pic>
          <p:nvPicPr>
            <p:cNvPr id="5301" name="Google Shape;5301;p188"/>
            <p:cNvPicPr preferRelativeResize="0"/>
            <p:nvPr/>
          </p:nvPicPr>
          <p:blipFill rotWithShape="1">
            <a:blip r:embed="rId5">
              <a:alphaModFix/>
            </a:blip>
            <a:srcRect b="0" l="0" r="0" t="0"/>
            <a:stretch/>
          </p:blipFill>
          <p:spPr>
            <a:xfrm>
              <a:off x="606551" y="1316735"/>
              <a:ext cx="3913632" cy="2621280"/>
            </a:xfrm>
            <a:prstGeom prst="rect">
              <a:avLst/>
            </a:prstGeom>
            <a:noFill/>
            <a:ln>
              <a:noFill/>
            </a:ln>
          </p:spPr>
        </p:pic>
        <p:sp>
          <p:nvSpPr>
            <p:cNvPr id="5302" name="Google Shape;5302;p188"/>
            <p:cNvSpPr/>
            <p:nvPr/>
          </p:nvSpPr>
          <p:spPr>
            <a:xfrm>
              <a:off x="645179" y="1354419"/>
              <a:ext cx="3783965" cy="2490470"/>
            </a:xfrm>
            <a:custGeom>
              <a:rect b="b" l="l" r="r" t="t"/>
              <a:pathLst>
                <a:path extrusionOk="0" h="2490470" w="3783965">
                  <a:moveTo>
                    <a:pt x="3783942" y="0"/>
                  </a:moveTo>
                  <a:lnTo>
                    <a:pt x="0" y="0"/>
                  </a:lnTo>
                  <a:lnTo>
                    <a:pt x="0" y="2490185"/>
                  </a:lnTo>
                  <a:lnTo>
                    <a:pt x="3783942" y="2490185"/>
                  </a:lnTo>
                  <a:lnTo>
                    <a:pt x="3783942"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303" name="Google Shape;5303;p188"/>
            <p:cNvPicPr preferRelativeResize="0"/>
            <p:nvPr/>
          </p:nvPicPr>
          <p:blipFill rotWithShape="1">
            <a:blip r:embed="rId6">
              <a:alphaModFix/>
            </a:blip>
            <a:srcRect b="0" l="0" r="0" t="0"/>
            <a:stretch/>
          </p:blipFill>
          <p:spPr>
            <a:xfrm>
              <a:off x="618743" y="4081271"/>
              <a:ext cx="10869168" cy="2218944"/>
            </a:xfrm>
            <a:prstGeom prst="rect">
              <a:avLst/>
            </a:prstGeom>
            <a:noFill/>
            <a:ln>
              <a:noFill/>
            </a:ln>
          </p:spPr>
        </p:pic>
        <p:pic>
          <p:nvPicPr>
            <p:cNvPr id="5304" name="Google Shape;5304;p188"/>
            <p:cNvPicPr preferRelativeResize="0"/>
            <p:nvPr/>
          </p:nvPicPr>
          <p:blipFill rotWithShape="1">
            <a:blip r:embed="rId7">
              <a:alphaModFix/>
            </a:blip>
            <a:srcRect b="0" l="0" r="0" t="0"/>
            <a:stretch/>
          </p:blipFill>
          <p:spPr>
            <a:xfrm>
              <a:off x="645181" y="4106416"/>
              <a:ext cx="10764053" cy="2113407"/>
            </a:xfrm>
            <a:prstGeom prst="rect">
              <a:avLst/>
            </a:prstGeom>
            <a:noFill/>
            <a:ln>
              <a:noFill/>
            </a:ln>
          </p:spPr>
        </p:pic>
        <p:pic>
          <p:nvPicPr>
            <p:cNvPr id="5305" name="Google Shape;5305;p188"/>
            <p:cNvPicPr preferRelativeResize="0"/>
            <p:nvPr/>
          </p:nvPicPr>
          <p:blipFill rotWithShape="1">
            <a:blip r:embed="rId8">
              <a:alphaModFix/>
            </a:blip>
            <a:srcRect b="0" l="0" r="0" t="0"/>
            <a:stretch/>
          </p:blipFill>
          <p:spPr>
            <a:xfrm>
              <a:off x="606551" y="4376927"/>
              <a:ext cx="1676400" cy="1039368"/>
            </a:xfrm>
            <a:prstGeom prst="rect">
              <a:avLst/>
            </a:prstGeom>
            <a:noFill/>
            <a:ln>
              <a:noFill/>
            </a:ln>
          </p:spPr>
        </p:pic>
        <p:sp>
          <p:nvSpPr>
            <p:cNvPr id="5306" name="Google Shape;5306;p188"/>
            <p:cNvSpPr/>
            <p:nvPr/>
          </p:nvSpPr>
          <p:spPr>
            <a:xfrm>
              <a:off x="645177" y="4413646"/>
              <a:ext cx="1545590" cy="911225"/>
            </a:xfrm>
            <a:custGeom>
              <a:rect b="b" l="l" r="r" t="t"/>
              <a:pathLst>
                <a:path extrusionOk="0" h="911225" w="1545589">
                  <a:moveTo>
                    <a:pt x="1545567" y="0"/>
                  </a:moveTo>
                  <a:lnTo>
                    <a:pt x="0" y="0"/>
                  </a:lnTo>
                  <a:lnTo>
                    <a:pt x="0" y="910865"/>
                  </a:lnTo>
                  <a:lnTo>
                    <a:pt x="1545567" y="910865"/>
                  </a:lnTo>
                  <a:lnTo>
                    <a:pt x="1545567"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7" name="Google Shape;5307;p188"/>
            <p:cNvSpPr/>
            <p:nvPr/>
          </p:nvSpPr>
          <p:spPr>
            <a:xfrm>
              <a:off x="1304926" y="3844603"/>
              <a:ext cx="76200" cy="451484"/>
            </a:xfrm>
            <a:custGeom>
              <a:rect b="b" l="l" r="r" t="t"/>
              <a:pathLst>
                <a:path extrusionOk="0" h="451485" w="76200">
                  <a:moveTo>
                    <a:pt x="25399" y="374971"/>
                  </a:moveTo>
                  <a:lnTo>
                    <a:pt x="0" y="374971"/>
                  </a:lnTo>
                  <a:lnTo>
                    <a:pt x="38100" y="451171"/>
                  </a:lnTo>
                  <a:lnTo>
                    <a:pt x="69850" y="387671"/>
                  </a:lnTo>
                  <a:lnTo>
                    <a:pt x="25400" y="387671"/>
                  </a:lnTo>
                  <a:lnTo>
                    <a:pt x="25399" y="374971"/>
                  </a:lnTo>
                  <a:close/>
                </a:path>
                <a:path extrusionOk="0" h="451485" w="76200">
                  <a:moveTo>
                    <a:pt x="50798" y="0"/>
                  </a:moveTo>
                  <a:lnTo>
                    <a:pt x="25398" y="0"/>
                  </a:lnTo>
                  <a:lnTo>
                    <a:pt x="25400" y="387671"/>
                  </a:lnTo>
                  <a:lnTo>
                    <a:pt x="50800" y="387671"/>
                  </a:lnTo>
                  <a:lnTo>
                    <a:pt x="50798" y="0"/>
                  </a:lnTo>
                  <a:close/>
                </a:path>
                <a:path extrusionOk="0" h="451485" w="76200">
                  <a:moveTo>
                    <a:pt x="76200" y="374971"/>
                  </a:moveTo>
                  <a:lnTo>
                    <a:pt x="50799" y="374971"/>
                  </a:lnTo>
                  <a:lnTo>
                    <a:pt x="50800" y="387671"/>
                  </a:lnTo>
                  <a:lnTo>
                    <a:pt x="69850" y="387671"/>
                  </a:lnTo>
                  <a:lnTo>
                    <a:pt x="76200" y="374971"/>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08" name="Google Shape;5308;p188"/>
          <p:cNvSpPr txBox="1"/>
          <p:nvPr>
            <p:ph type="title"/>
          </p:nvPr>
        </p:nvSpPr>
        <p:spPr>
          <a:xfrm>
            <a:off x="2677222" y="242315"/>
            <a:ext cx="683768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EXAMPLE</a:t>
            </a:r>
            <a:r>
              <a:rPr lang="en-US"/>
              <a:t>: NUMERIC RANGE PARAMETER</a:t>
            </a:r>
            <a:endParaRPr/>
          </a:p>
        </p:txBody>
      </p:sp>
      <p:pic>
        <p:nvPicPr>
          <p:cNvPr id="5309" name="Google Shape;5309;p188"/>
          <p:cNvPicPr preferRelativeResize="0"/>
          <p:nvPr/>
        </p:nvPicPr>
        <p:blipFill rotWithShape="1">
          <a:blip r:embed="rId9">
            <a:alphaModFix/>
          </a:blip>
          <a:srcRect b="0" l="0" r="0" t="0"/>
          <a:stretch/>
        </p:blipFill>
        <p:spPr>
          <a:xfrm>
            <a:off x="0" y="806332"/>
            <a:ext cx="12192000" cy="45720"/>
          </a:xfrm>
          <a:prstGeom prst="rect">
            <a:avLst/>
          </a:prstGeom>
          <a:noFill/>
          <a:ln>
            <a:noFill/>
          </a:ln>
        </p:spPr>
      </p:pic>
      <p:grpSp>
        <p:nvGrpSpPr>
          <p:cNvPr id="5310" name="Google Shape;5310;p188"/>
          <p:cNvGrpSpPr/>
          <p:nvPr/>
        </p:nvGrpSpPr>
        <p:grpSpPr>
          <a:xfrm>
            <a:off x="4855464" y="2026920"/>
            <a:ext cx="5544312" cy="829056"/>
            <a:chOff x="4855464" y="2026920"/>
            <a:chExt cx="5544312" cy="829056"/>
          </a:xfrm>
        </p:grpSpPr>
        <p:pic>
          <p:nvPicPr>
            <p:cNvPr id="5311" name="Google Shape;5311;p188"/>
            <p:cNvPicPr preferRelativeResize="0"/>
            <p:nvPr/>
          </p:nvPicPr>
          <p:blipFill rotWithShape="1">
            <a:blip r:embed="rId10">
              <a:alphaModFix/>
            </a:blip>
            <a:srcRect b="0" l="0" r="0" t="0"/>
            <a:stretch/>
          </p:blipFill>
          <p:spPr>
            <a:xfrm>
              <a:off x="4855464" y="2026920"/>
              <a:ext cx="3685032" cy="429767"/>
            </a:xfrm>
            <a:prstGeom prst="rect">
              <a:avLst/>
            </a:prstGeom>
            <a:noFill/>
            <a:ln>
              <a:noFill/>
            </a:ln>
          </p:spPr>
        </p:pic>
        <p:pic>
          <p:nvPicPr>
            <p:cNvPr id="5312" name="Google Shape;5312;p188"/>
            <p:cNvPicPr preferRelativeResize="0"/>
            <p:nvPr/>
          </p:nvPicPr>
          <p:blipFill rotWithShape="1">
            <a:blip r:embed="rId11">
              <a:alphaModFix/>
            </a:blip>
            <a:srcRect b="0" l="0" r="0" t="0"/>
            <a:stretch/>
          </p:blipFill>
          <p:spPr>
            <a:xfrm>
              <a:off x="4880063" y="2052956"/>
              <a:ext cx="3579942" cy="323488"/>
            </a:xfrm>
            <a:prstGeom prst="rect">
              <a:avLst/>
            </a:prstGeom>
            <a:noFill/>
            <a:ln>
              <a:noFill/>
            </a:ln>
          </p:spPr>
        </p:pic>
        <p:pic>
          <p:nvPicPr>
            <p:cNvPr id="5313" name="Google Shape;5313;p188"/>
            <p:cNvPicPr preferRelativeResize="0"/>
            <p:nvPr/>
          </p:nvPicPr>
          <p:blipFill rotWithShape="1">
            <a:blip r:embed="rId12">
              <a:alphaModFix/>
            </a:blip>
            <a:srcRect b="0" l="0" r="0" t="0"/>
            <a:stretch/>
          </p:blipFill>
          <p:spPr>
            <a:xfrm>
              <a:off x="4855464" y="2435352"/>
              <a:ext cx="5544312" cy="420624"/>
            </a:xfrm>
            <a:prstGeom prst="rect">
              <a:avLst/>
            </a:prstGeom>
            <a:noFill/>
            <a:ln>
              <a:noFill/>
            </a:ln>
          </p:spPr>
        </p:pic>
        <p:pic>
          <p:nvPicPr>
            <p:cNvPr id="5314" name="Google Shape;5314;p188"/>
            <p:cNvPicPr preferRelativeResize="0"/>
            <p:nvPr/>
          </p:nvPicPr>
          <p:blipFill rotWithShape="1">
            <a:blip r:embed="rId13">
              <a:alphaModFix/>
            </a:blip>
            <a:srcRect b="0" l="0" r="0" t="0"/>
            <a:stretch/>
          </p:blipFill>
          <p:spPr>
            <a:xfrm>
              <a:off x="4880063" y="2460090"/>
              <a:ext cx="5440443" cy="315752"/>
            </a:xfrm>
            <a:prstGeom prst="rect">
              <a:avLst/>
            </a:prstGeom>
            <a:noFill/>
            <a:ln>
              <a:noFill/>
            </a:ln>
          </p:spPr>
        </p:pic>
      </p:grpSp>
      <p:sp>
        <p:nvSpPr>
          <p:cNvPr id="5315" name="Google Shape;5315;p188"/>
          <p:cNvSpPr txBox="1"/>
          <p:nvPr/>
        </p:nvSpPr>
        <p:spPr>
          <a:xfrm>
            <a:off x="4825453" y="3024123"/>
            <a:ext cx="6621145" cy="510540"/>
          </a:xfrm>
          <a:prstGeom prst="rect">
            <a:avLst/>
          </a:prstGeom>
          <a:noFill/>
          <a:ln>
            <a:noFill/>
          </a:ln>
        </p:spPr>
        <p:txBody>
          <a:bodyPr anchorCtr="0" anchor="t" bIns="0" lIns="0" spcFirstLastPara="1" rIns="0" wrap="square" tIns="22850">
            <a:spAutoFit/>
          </a:bodyPr>
          <a:lstStyle/>
          <a:p>
            <a:pPr indent="0" lvl="0" marL="12700" marR="5080" rtl="0" algn="l">
              <a:lnSpc>
                <a:spcPct val="118750"/>
              </a:lnSpc>
              <a:spcBef>
                <a:spcPts val="0"/>
              </a:spcBef>
              <a:spcAft>
                <a:spcPts val="0"/>
              </a:spcAft>
              <a:buNone/>
            </a:pPr>
            <a:r>
              <a:rPr lang="en-US" sz="1600">
                <a:solidFill>
                  <a:srgbClr val="262626"/>
                </a:solidFill>
                <a:latin typeface="Calibri"/>
                <a:ea typeface="Calibri"/>
                <a:cs typeface="Calibri"/>
                <a:sym typeface="Calibri"/>
              </a:rPr>
              <a:t>Here we’ve created a parameter named </a:t>
            </a:r>
            <a:r>
              <a:rPr b="1" lang="en-US" sz="1600">
                <a:solidFill>
                  <a:srgbClr val="262626"/>
                </a:solidFill>
                <a:latin typeface="Calibri"/>
                <a:ea typeface="Calibri"/>
                <a:cs typeface="Calibri"/>
                <a:sym typeface="Calibri"/>
              </a:rPr>
              <a:t>Price Adjustment %</a:t>
            </a:r>
            <a:r>
              <a:rPr lang="en-US" sz="1600">
                <a:solidFill>
                  <a:srgbClr val="262626"/>
                </a:solidFill>
                <a:latin typeface="Calibri"/>
                <a:ea typeface="Calibri"/>
                <a:cs typeface="Calibri"/>
                <a:sym typeface="Calibri"/>
              </a:rPr>
              <a:t>, added it as a slicer,  and created measures to calculate </a:t>
            </a:r>
            <a:r>
              <a:rPr b="1" lang="en-US" sz="1600">
                <a:solidFill>
                  <a:srgbClr val="262626"/>
                </a:solidFill>
                <a:latin typeface="Calibri"/>
                <a:ea typeface="Calibri"/>
                <a:cs typeface="Calibri"/>
                <a:sym typeface="Calibri"/>
              </a:rPr>
              <a:t>Adjusted Profit </a:t>
            </a:r>
            <a:r>
              <a:rPr lang="en-US" sz="1600">
                <a:solidFill>
                  <a:srgbClr val="262626"/>
                </a:solidFill>
                <a:latin typeface="Calibri"/>
                <a:ea typeface="Calibri"/>
                <a:cs typeface="Calibri"/>
                <a:sym typeface="Calibri"/>
              </a:rPr>
              <a:t>based on the parameter value</a:t>
            </a:r>
            <a:endParaRPr sz="1600">
              <a:solidFill>
                <a:schemeClr val="dk1"/>
              </a:solidFill>
              <a:latin typeface="Calibri"/>
              <a:ea typeface="Calibri"/>
              <a:cs typeface="Calibri"/>
              <a:sym typeface="Calibri"/>
            </a:endParaRPr>
          </a:p>
        </p:txBody>
      </p:sp>
      <p:grpSp>
        <p:nvGrpSpPr>
          <p:cNvPr id="5316" name="Google Shape;5316;p188"/>
          <p:cNvGrpSpPr/>
          <p:nvPr/>
        </p:nvGrpSpPr>
        <p:grpSpPr>
          <a:xfrm>
            <a:off x="11458577" y="168692"/>
            <a:ext cx="548640" cy="548640"/>
            <a:chOff x="11458577" y="168692"/>
            <a:chExt cx="548640" cy="548640"/>
          </a:xfrm>
        </p:grpSpPr>
        <p:sp>
          <p:nvSpPr>
            <p:cNvPr id="5317" name="Google Shape;5317;p188"/>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318" name="Google Shape;5318;p188"/>
            <p:cNvPicPr preferRelativeResize="0"/>
            <p:nvPr/>
          </p:nvPicPr>
          <p:blipFill rotWithShape="1">
            <a:blip r:embed="rId14">
              <a:alphaModFix/>
            </a:blip>
            <a:srcRect b="0" l="0" r="0" t="0"/>
            <a:stretch/>
          </p:blipFill>
          <p:spPr>
            <a:xfrm>
              <a:off x="11579351" y="289560"/>
              <a:ext cx="307848" cy="307847"/>
            </a:xfrm>
            <a:prstGeom prst="rect">
              <a:avLst/>
            </a:prstGeom>
            <a:noFill/>
            <a:ln>
              <a:noFill/>
            </a:ln>
          </p:spPr>
        </p:pic>
      </p:grpSp>
      <p:sp>
        <p:nvSpPr>
          <p:cNvPr id="5319" name="Google Shape;5319;p188"/>
          <p:cNvSpPr txBox="1"/>
          <p:nvPr/>
        </p:nvSpPr>
        <p:spPr>
          <a:xfrm>
            <a:off x="4825453" y="1417828"/>
            <a:ext cx="6518275" cy="510540"/>
          </a:xfrm>
          <a:prstGeom prst="rect">
            <a:avLst/>
          </a:prstGeom>
          <a:noFill/>
          <a:ln>
            <a:noFill/>
          </a:ln>
        </p:spPr>
        <p:txBody>
          <a:bodyPr anchorCtr="0" anchor="t" bIns="0" lIns="0" spcFirstLastPara="1" rIns="0" wrap="square" tIns="22850">
            <a:spAutoFit/>
          </a:bodyPr>
          <a:lstStyle/>
          <a:p>
            <a:pPr indent="0" lvl="0" marL="12700" marR="5080" rtl="0" algn="l">
              <a:lnSpc>
                <a:spcPct val="118750"/>
              </a:lnSpc>
              <a:spcBef>
                <a:spcPts val="0"/>
              </a:spcBef>
              <a:spcAft>
                <a:spcPts val="0"/>
              </a:spcAft>
              <a:buNone/>
            </a:pPr>
            <a:r>
              <a:rPr lang="en-US" sz="1600">
                <a:solidFill>
                  <a:srgbClr val="262626"/>
                </a:solidFill>
                <a:latin typeface="Calibri"/>
                <a:ea typeface="Calibri"/>
                <a:cs typeface="Calibri"/>
                <a:sym typeface="Calibri"/>
              </a:rPr>
              <a:t>When you create a numeric parameter, Power BI generates </a:t>
            </a:r>
            <a:r>
              <a:rPr b="1" lang="en-US" sz="1600">
                <a:solidFill>
                  <a:srgbClr val="262626"/>
                </a:solidFill>
                <a:latin typeface="Calibri"/>
                <a:ea typeface="Calibri"/>
                <a:cs typeface="Calibri"/>
                <a:sym typeface="Calibri"/>
              </a:rPr>
              <a:t>two new measures</a:t>
            </a:r>
            <a:r>
              <a:rPr lang="en-US" sz="1600">
                <a:solidFill>
                  <a:srgbClr val="262626"/>
                </a:solidFill>
                <a:latin typeface="Calibri"/>
                <a:ea typeface="Calibri"/>
                <a:cs typeface="Calibri"/>
                <a:sym typeface="Calibri"/>
              </a:rPr>
              <a:t>:  one to define the parameter and another to capture the selected value:</a:t>
            </a:r>
            <a:endParaRPr sz="1600">
              <a:solidFill>
                <a:schemeClr val="dk1"/>
              </a:solidFill>
              <a:latin typeface="Calibri"/>
              <a:ea typeface="Calibri"/>
              <a:cs typeface="Calibri"/>
              <a:sym typeface="Calibri"/>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3" name="Shape 5323"/>
        <p:cNvGrpSpPr/>
        <p:nvPr/>
      </p:nvGrpSpPr>
      <p:grpSpPr>
        <a:xfrm>
          <a:off x="0" y="0"/>
          <a:ext cx="0" cy="0"/>
          <a:chOff x="0" y="0"/>
          <a:chExt cx="0" cy="0"/>
        </a:xfrm>
      </p:grpSpPr>
      <p:grpSp>
        <p:nvGrpSpPr>
          <p:cNvPr id="5324" name="Google Shape;5324;p189"/>
          <p:cNvGrpSpPr/>
          <p:nvPr/>
        </p:nvGrpSpPr>
        <p:grpSpPr>
          <a:xfrm>
            <a:off x="518159" y="1328927"/>
            <a:ext cx="5330991" cy="4968240"/>
            <a:chOff x="518159" y="1328927"/>
            <a:chExt cx="5330991" cy="4968240"/>
          </a:xfrm>
        </p:grpSpPr>
        <p:pic>
          <p:nvPicPr>
            <p:cNvPr id="5325" name="Google Shape;5325;p189"/>
            <p:cNvPicPr preferRelativeResize="0"/>
            <p:nvPr/>
          </p:nvPicPr>
          <p:blipFill rotWithShape="1">
            <a:blip r:embed="rId3">
              <a:alphaModFix/>
            </a:blip>
            <a:srcRect b="0" l="0" r="0" t="0"/>
            <a:stretch/>
          </p:blipFill>
          <p:spPr>
            <a:xfrm>
              <a:off x="530351" y="1328927"/>
              <a:ext cx="5111496" cy="4956048"/>
            </a:xfrm>
            <a:prstGeom prst="rect">
              <a:avLst/>
            </a:prstGeom>
            <a:noFill/>
            <a:ln>
              <a:noFill/>
            </a:ln>
          </p:spPr>
        </p:pic>
        <p:pic>
          <p:nvPicPr>
            <p:cNvPr id="5326" name="Google Shape;5326;p189"/>
            <p:cNvPicPr preferRelativeResize="0"/>
            <p:nvPr/>
          </p:nvPicPr>
          <p:blipFill rotWithShape="1">
            <a:blip r:embed="rId4">
              <a:alphaModFix/>
            </a:blip>
            <a:srcRect b="0" l="0" r="0" t="0"/>
            <a:stretch/>
          </p:blipFill>
          <p:spPr>
            <a:xfrm>
              <a:off x="554818" y="1354878"/>
              <a:ext cx="5007703" cy="4849981"/>
            </a:xfrm>
            <a:prstGeom prst="rect">
              <a:avLst/>
            </a:prstGeom>
            <a:noFill/>
            <a:ln>
              <a:noFill/>
            </a:ln>
          </p:spPr>
        </p:pic>
        <p:pic>
          <p:nvPicPr>
            <p:cNvPr id="5327" name="Google Shape;5327;p189"/>
            <p:cNvPicPr preferRelativeResize="0"/>
            <p:nvPr/>
          </p:nvPicPr>
          <p:blipFill rotWithShape="1">
            <a:blip r:embed="rId5">
              <a:alphaModFix/>
            </a:blip>
            <a:srcRect b="0" l="0" r="0" t="0"/>
            <a:stretch/>
          </p:blipFill>
          <p:spPr>
            <a:xfrm>
              <a:off x="518159" y="1341119"/>
              <a:ext cx="5135880" cy="4956048"/>
            </a:xfrm>
            <a:prstGeom prst="rect">
              <a:avLst/>
            </a:prstGeom>
            <a:noFill/>
            <a:ln>
              <a:noFill/>
            </a:ln>
          </p:spPr>
        </p:pic>
        <p:sp>
          <p:nvSpPr>
            <p:cNvPr id="5328" name="Google Shape;5328;p189"/>
            <p:cNvSpPr/>
            <p:nvPr/>
          </p:nvSpPr>
          <p:spPr>
            <a:xfrm>
              <a:off x="554817" y="1378596"/>
              <a:ext cx="5008245" cy="4826635"/>
            </a:xfrm>
            <a:custGeom>
              <a:rect b="b" l="l" r="r" t="t"/>
              <a:pathLst>
                <a:path extrusionOk="0" h="4826635" w="5008245">
                  <a:moveTo>
                    <a:pt x="5007704" y="0"/>
                  </a:moveTo>
                  <a:lnTo>
                    <a:pt x="0" y="0"/>
                  </a:lnTo>
                  <a:lnTo>
                    <a:pt x="0" y="4826264"/>
                  </a:lnTo>
                  <a:lnTo>
                    <a:pt x="5007704" y="4826264"/>
                  </a:lnTo>
                  <a:lnTo>
                    <a:pt x="5007704"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9" name="Google Shape;5329;p189"/>
            <p:cNvSpPr/>
            <p:nvPr/>
          </p:nvSpPr>
          <p:spPr>
            <a:xfrm>
              <a:off x="5571020" y="4293348"/>
              <a:ext cx="278130" cy="76200"/>
            </a:xfrm>
            <a:custGeom>
              <a:rect b="b" l="l" r="r" t="t"/>
              <a:pathLst>
                <a:path extrusionOk="0" h="76200" w="278129">
                  <a:moveTo>
                    <a:pt x="201427" y="50799"/>
                  </a:moveTo>
                  <a:lnTo>
                    <a:pt x="201427" y="76200"/>
                  </a:lnTo>
                  <a:lnTo>
                    <a:pt x="252227" y="50800"/>
                  </a:lnTo>
                  <a:lnTo>
                    <a:pt x="201427" y="50799"/>
                  </a:lnTo>
                  <a:close/>
                </a:path>
                <a:path extrusionOk="0" h="76200" w="278129">
                  <a:moveTo>
                    <a:pt x="201427" y="25399"/>
                  </a:moveTo>
                  <a:lnTo>
                    <a:pt x="201427" y="50799"/>
                  </a:lnTo>
                  <a:lnTo>
                    <a:pt x="214127" y="50800"/>
                  </a:lnTo>
                  <a:lnTo>
                    <a:pt x="214127" y="25400"/>
                  </a:lnTo>
                  <a:lnTo>
                    <a:pt x="201427" y="25399"/>
                  </a:lnTo>
                  <a:close/>
                </a:path>
                <a:path extrusionOk="0" h="76200" w="278129">
                  <a:moveTo>
                    <a:pt x="201427" y="0"/>
                  </a:moveTo>
                  <a:lnTo>
                    <a:pt x="201427" y="25399"/>
                  </a:lnTo>
                  <a:lnTo>
                    <a:pt x="214127" y="25400"/>
                  </a:lnTo>
                  <a:lnTo>
                    <a:pt x="214127" y="50800"/>
                  </a:lnTo>
                  <a:lnTo>
                    <a:pt x="252229" y="50798"/>
                  </a:lnTo>
                  <a:lnTo>
                    <a:pt x="277627" y="38100"/>
                  </a:lnTo>
                  <a:lnTo>
                    <a:pt x="201427" y="0"/>
                  </a:lnTo>
                  <a:close/>
                </a:path>
                <a:path extrusionOk="0" h="76200" w="278129">
                  <a:moveTo>
                    <a:pt x="0" y="25398"/>
                  </a:moveTo>
                  <a:lnTo>
                    <a:pt x="0" y="50798"/>
                  </a:lnTo>
                  <a:lnTo>
                    <a:pt x="201427" y="50799"/>
                  </a:lnTo>
                  <a:lnTo>
                    <a:pt x="201427" y="25399"/>
                  </a:lnTo>
                  <a:lnTo>
                    <a:pt x="0" y="25398"/>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30" name="Google Shape;5330;p189"/>
          <p:cNvSpPr txBox="1"/>
          <p:nvPr>
            <p:ph type="title"/>
          </p:nvPr>
        </p:nvSpPr>
        <p:spPr>
          <a:xfrm>
            <a:off x="3565429" y="242315"/>
            <a:ext cx="506158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EXAMPLE</a:t>
            </a:r>
            <a:r>
              <a:rPr lang="en-US"/>
              <a:t>: FIELDS PARAMETER</a:t>
            </a:r>
            <a:endParaRPr/>
          </a:p>
        </p:txBody>
      </p:sp>
      <p:pic>
        <p:nvPicPr>
          <p:cNvPr id="5331" name="Google Shape;5331;p189"/>
          <p:cNvPicPr preferRelativeResize="0"/>
          <p:nvPr/>
        </p:nvPicPr>
        <p:blipFill rotWithShape="1">
          <a:blip r:embed="rId6">
            <a:alphaModFix/>
          </a:blip>
          <a:srcRect b="0" l="0" r="0" t="0"/>
          <a:stretch/>
        </p:blipFill>
        <p:spPr>
          <a:xfrm>
            <a:off x="0" y="806332"/>
            <a:ext cx="12192000" cy="45720"/>
          </a:xfrm>
          <a:prstGeom prst="rect">
            <a:avLst/>
          </a:prstGeom>
          <a:noFill/>
          <a:ln>
            <a:noFill/>
          </a:ln>
        </p:spPr>
      </p:pic>
      <p:sp>
        <p:nvSpPr>
          <p:cNvPr id="5332" name="Google Shape;5332;p189"/>
          <p:cNvSpPr txBox="1"/>
          <p:nvPr/>
        </p:nvSpPr>
        <p:spPr>
          <a:xfrm>
            <a:off x="6011454" y="3252723"/>
            <a:ext cx="5591810" cy="510540"/>
          </a:xfrm>
          <a:prstGeom prst="rect">
            <a:avLst/>
          </a:prstGeom>
          <a:noFill/>
          <a:ln>
            <a:noFill/>
          </a:ln>
        </p:spPr>
        <p:txBody>
          <a:bodyPr anchorCtr="0" anchor="t" bIns="0" lIns="0" spcFirstLastPara="1" rIns="0" wrap="square" tIns="22850">
            <a:spAutoFit/>
          </a:bodyPr>
          <a:lstStyle/>
          <a:p>
            <a:pPr indent="0" lvl="0" marL="12700" marR="5080" rtl="0" algn="l">
              <a:lnSpc>
                <a:spcPct val="118750"/>
              </a:lnSpc>
              <a:spcBef>
                <a:spcPts val="0"/>
              </a:spcBef>
              <a:spcAft>
                <a:spcPts val="0"/>
              </a:spcAft>
              <a:buNone/>
            </a:pPr>
            <a:r>
              <a:rPr lang="en-US" sz="1600">
                <a:solidFill>
                  <a:srgbClr val="262626"/>
                </a:solidFill>
                <a:latin typeface="Calibri"/>
                <a:ea typeface="Calibri"/>
                <a:cs typeface="Calibri"/>
                <a:sym typeface="Calibri"/>
              </a:rPr>
              <a:t>Here we’ve created a parameter named </a:t>
            </a:r>
            <a:r>
              <a:rPr b="1" lang="en-US" sz="1600">
                <a:solidFill>
                  <a:srgbClr val="262626"/>
                </a:solidFill>
                <a:latin typeface="Calibri"/>
                <a:ea typeface="Calibri"/>
                <a:cs typeface="Calibri"/>
                <a:sym typeface="Calibri"/>
              </a:rPr>
              <a:t>Metric Selection </a:t>
            </a:r>
            <a:r>
              <a:rPr lang="en-US" sz="1600">
                <a:solidFill>
                  <a:srgbClr val="262626"/>
                </a:solidFill>
                <a:latin typeface="Calibri"/>
                <a:ea typeface="Calibri"/>
                <a:cs typeface="Calibri"/>
                <a:sym typeface="Calibri"/>
              </a:rPr>
              <a:t>and added  it to the Y-axis to let users dynamically change the metric shown</a:t>
            </a:r>
            <a:endParaRPr sz="1600">
              <a:solidFill>
                <a:schemeClr val="dk1"/>
              </a:solidFill>
              <a:latin typeface="Calibri"/>
              <a:ea typeface="Calibri"/>
              <a:cs typeface="Calibri"/>
              <a:sym typeface="Calibri"/>
            </a:endParaRPr>
          </a:p>
        </p:txBody>
      </p:sp>
      <p:grpSp>
        <p:nvGrpSpPr>
          <p:cNvPr id="5333" name="Google Shape;5333;p189"/>
          <p:cNvGrpSpPr/>
          <p:nvPr/>
        </p:nvGrpSpPr>
        <p:grpSpPr>
          <a:xfrm>
            <a:off x="11458577" y="168692"/>
            <a:ext cx="548640" cy="548640"/>
            <a:chOff x="11458577" y="168692"/>
            <a:chExt cx="548640" cy="548640"/>
          </a:xfrm>
        </p:grpSpPr>
        <p:sp>
          <p:nvSpPr>
            <p:cNvPr id="5334" name="Google Shape;5334;p189"/>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335" name="Google Shape;5335;p189"/>
            <p:cNvPicPr preferRelativeResize="0"/>
            <p:nvPr/>
          </p:nvPicPr>
          <p:blipFill rotWithShape="1">
            <a:blip r:embed="rId7">
              <a:alphaModFix/>
            </a:blip>
            <a:srcRect b="0" l="0" r="0" t="0"/>
            <a:stretch/>
          </p:blipFill>
          <p:spPr>
            <a:xfrm>
              <a:off x="11579351" y="289560"/>
              <a:ext cx="307848" cy="307847"/>
            </a:xfrm>
            <a:prstGeom prst="rect">
              <a:avLst/>
            </a:prstGeom>
            <a:noFill/>
            <a:ln>
              <a:noFill/>
            </a:ln>
          </p:spPr>
        </p:pic>
      </p:grpSp>
      <p:sp>
        <p:nvSpPr>
          <p:cNvPr id="5336" name="Google Shape;5336;p189"/>
          <p:cNvSpPr txBox="1"/>
          <p:nvPr/>
        </p:nvSpPr>
        <p:spPr>
          <a:xfrm>
            <a:off x="6011453" y="1362964"/>
            <a:ext cx="5396865" cy="5130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rgbClr val="262626"/>
                </a:solidFill>
                <a:latin typeface="Calibri"/>
                <a:ea typeface="Calibri"/>
                <a:cs typeface="Calibri"/>
                <a:sym typeface="Calibri"/>
              </a:rPr>
              <a:t>When you create a fields parameter, Power BI </a:t>
            </a:r>
            <a:r>
              <a:rPr b="1" lang="en-US" sz="1600">
                <a:solidFill>
                  <a:srgbClr val="262626"/>
                </a:solidFill>
                <a:latin typeface="Calibri"/>
                <a:ea typeface="Calibri"/>
                <a:cs typeface="Calibri"/>
                <a:sym typeface="Calibri"/>
              </a:rPr>
              <a:t>adds a report slicer</a:t>
            </a:r>
            <a:endParaRPr sz="1600">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None/>
            </a:pPr>
            <a:r>
              <a:rPr lang="en-US" sz="1600">
                <a:solidFill>
                  <a:srgbClr val="262626"/>
                </a:solidFill>
                <a:latin typeface="Calibri"/>
                <a:ea typeface="Calibri"/>
                <a:cs typeface="Calibri"/>
                <a:sym typeface="Calibri"/>
              </a:rPr>
              <a:t>and </a:t>
            </a:r>
            <a:r>
              <a:rPr b="1" lang="en-US" sz="1600">
                <a:solidFill>
                  <a:srgbClr val="262626"/>
                </a:solidFill>
                <a:latin typeface="Calibri"/>
                <a:ea typeface="Calibri"/>
                <a:cs typeface="Calibri"/>
                <a:sym typeface="Calibri"/>
              </a:rPr>
              <a:t>generates a new measure </a:t>
            </a:r>
            <a:r>
              <a:rPr lang="en-US" sz="1600">
                <a:solidFill>
                  <a:srgbClr val="262626"/>
                </a:solidFill>
                <a:latin typeface="Calibri"/>
                <a:ea typeface="Calibri"/>
                <a:cs typeface="Calibri"/>
                <a:sym typeface="Calibri"/>
              </a:rPr>
              <a:t>to capture the selected value:</a:t>
            </a:r>
            <a:endParaRPr sz="1600">
              <a:solidFill>
                <a:schemeClr val="dk1"/>
              </a:solidFill>
              <a:latin typeface="Calibri"/>
              <a:ea typeface="Calibri"/>
              <a:cs typeface="Calibri"/>
              <a:sym typeface="Calibri"/>
            </a:endParaRPr>
          </a:p>
        </p:txBody>
      </p:sp>
      <p:grpSp>
        <p:nvGrpSpPr>
          <p:cNvPr id="5337" name="Google Shape;5337;p189"/>
          <p:cNvGrpSpPr/>
          <p:nvPr/>
        </p:nvGrpSpPr>
        <p:grpSpPr>
          <a:xfrm>
            <a:off x="6028944" y="1984248"/>
            <a:ext cx="3663696" cy="1100327"/>
            <a:chOff x="6028944" y="1984248"/>
            <a:chExt cx="3663696" cy="1100327"/>
          </a:xfrm>
        </p:grpSpPr>
        <p:pic>
          <p:nvPicPr>
            <p:cNvPr id="5338" name="Google Shape;5338;p189"/>
            <p:cNvPicPr preferRelativeResize="0"/>
            <p:nvPr/>
          </p:nvPicPr>
          <p:blipFill rotWithShape="1">
            <a:blip r:embed="rId8">
              <a:alphaModFix/>
            </a:blip>
            <a:srcRect b="0" l="0" r="0" t="0"/>
            <a:stretch/>
          </p:blipFill>
          <p:spPr>
            <a:xfrm>
              <a:off x="6028944" y="1984248"/>
              <a:ext cx="3663696" cy="1100327"/>
            </a:xfrm>
            <a:prstGeom prst="rect">
              <a:avLst/>
            </a:prstGeom>
            <a:noFill/>
            <a:ln>
              <a:noFill/>
            </a:ln>
          </p:spPr>
        </p:pic>
        <p:pic>
          <p:nvPicPr>
            <p:cNvPr id="5339" name="Google Shape;5339;p189"/>
            <p:cNvPicPr preferRelativeResize="0"/>
            <p:nvPr/>
          </p:nvPicPr>
          <p:blipFill rotWithShape="1">
            <a:blip r:embed="rId9">
              <a:alphaModFix/>
            </a:blip>
            <a:srcRect b="0" l="0" r="0" t="0"/>
            <a:stretch/>
          </p:blipFill>
          <p:spPr>
            <a:xfrm>
              <a:off x="6054264" y="2008469"/>
              <a:ext cx="3557822" cy="995367"/>
            </a:xfrm>
            <a:prstGeom prst="rect">
              <a:avLst/>
            </a:prstGeom>
            <a:noFill/>
            <a:ln>
              <a:noFill/>
            </a:ln>
          </p:spPr>
        </p:pic>
      </p:grpSp>
      <p:grpSp>
        <p:nvGrpSpPr>
          <p:cNvPr id="5340" name="Google Shape;5340;p189"/>
          <p:cNvGrpSpPr/>
          <p:nvPr/>
        </p:nvGrpSpPr>
        <p:grpSpPr>
          <a:xfrm>
            <a:off x="5983223" y="4130039"/>
            <a:ext cx="5591822" cy="2005553"/>
            <a:chOff x="5983223" y="4130039"/>
            <a:chExt cx="5591822" cy="2005553"/>
          </a:xfrm>
        </p:grpSpPr>
        <p:pic>
          <p:nvPicPr>
            <p:cNvPr id="5341" name="Google Shape;5341;p189"/>
            <p:cNvPicPr preferRelativeResize="0"/>
            <p:nvPr/>
          </p:nvPicPr>
          <p:blipFill rotWithShape="1">
            <a:blip r:embed="rId10">
              <a:alphaModFix/>
            </a:blip>
            <a:srcRect b="0" l="0" r="0" t="0"/>
            <a:stretch/>
          </p:blipFill>
          <p:spPr>
            <a:xfrm>
              <a:off x="6123414" y="4262591"/>
              <a:ext cx="5451631" cy="1873001"/>
            </a:xfrm>
            <a:prstGeom prst="rect">
              <a:avLst/>
            </a:prstGeom>
            <a:noFill/>
            <a:ln>
              <a:noFill/>
            </a:ln>
          </p:spPr>
        </p:pic>
        <p:pic>
          <p:nvPicPr>
            <p:cNvPr id="5342" name="Google Shape;5342;p189"/>
            <p:cNvPicPr preferRelativeResize="0"/>
            <p:nvPr/>
          </p:nvPicPr>
          <p:blipFill rotWithShape="1">
            <a:blip r:embed="rId11">
              <a:alphaModFix/>
            </a:blip>
            <a:srcRect b="0" l="0" r="0" t="0"/>
            <a:stretch/>
          </p:blipFill>
          <p:spPr>
            <a:xfrm>
              <a:off x="5983223" y="4130039"/>
              <a:ext cx="1347216" cy="1645919"/>
            </a:xfrm>
            <a:prstGeom prst="rect">
              <a:avLst/>
            </a:prstGeom>
            <a:noFill/>
            <a:ln>
              <a:noFill/>
            </a:ln>
          </p:spPr>
        </p:pic>
        <p:sp>
          <p:nvSpPr>
            <p:cNvPr id="5343" name="Google Shape;5343;p189"/>
            <p:cNvSpPr/>
            <p:nvPr/>
          </p:nvSpPr>
          <p:spPr>
            <a:xfrm>
              <a:off x="6019800" y="4169167"/>
              <a:ext cx="1219200" cy="1516380"/>
            </a:xfrm>
            <a:custGeom>
              <a:rect b="b" l="l" r="r" t="t"/>
              <a:pathLst>
                <a:path extrusionOk="0" h="1516379" w="1219200">
                  <a:moveTo>
                    <a:pt x="1219202" y="0"/>
                  </a:moveTo>
                  <a:lnTo>
                    <a:pt x="0" y="0"/>
                  </a:lnTo>
                  <a:lnTo>
                    <a:pt x="0" y="1515756"/>
                  </a:lnTo>
                  <a:lnTo>
                    <a:pt x="1219202" y="1515756"/>
                  </a:lnTo>
                  <a:lnTo>
                    <a:pt x="1219202"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6" name="Shape 506"/>
        <p:cNvGrpSpPr/>
        <p:nvPr/>
      </p:nvGrpSpPr>
      <p:grpSpPr>
        <a:xfrm>
          <a:off x="0" y="0"/>
          <a:ext cx="0" cy="0"/>
          <a:chOff x="0" y="0"/>
          <a:chExt cx="0" cy="0"/>
        </a:xfrm>
      </p:grpSpPr>
      <p:grpSp>
        <p:nvGrpSpPr>
          <p:cNvPr id="507" name="Google Shape;507;p19"/>
          <p:cNvGrpSpPr/>
          <p:nvPr/>
        </p:nvGrpSpPr>
        <p:grpSpPr>
          <a:xfrm>
            <a:off x="0" y="2578124"/>
            <a:ext cx="12192000" cy="1327150"/>
            <a:chOff x="0" y="2578124"/>
            <a:chExt cx="12192000" cy="1327150"/>
          </a:xfrm>
        </p:grpSpPr>
        <p:pic>
          <p:nvPicPr>
            <p:cNvPr id="508" name="Google Shape;508;p19"/>
            <p:cNvPicPr preferRelativeResize="0"/>
            <p:nvPr/>
          </p:nvPicPr>
          <p:blipFill rotWithShape="1">
            <a:blip r:embed="rId3">
              <a:alphaModFix/>
            </a:blip>
            <a:srcRect b="0" l="0" r="0" t="0"/>
            <a:stretch/>
          </p:blipFill>
          <p:spPr>
            <a:xfrm>
              <a:off x="0" y="2578125"/>
              <a:ext cx="12190429" cy="1327123"/>
            </a:xfrm>
            <a:prstGeom prst="rect">
              <a:avLst/>
            </a:prstGeom>
            <a:noFill/>
            <a:ln>
              <a:noFill/>
            </a:ln>
          </p:spPr>
        </p:pic>
        <p:sp>
          <p:nvSpPr>
            <p:cNvPr id="509" name="Google Shape;509;p19"/>
            <p:cNvSpPr/>
            <p:nvPr/>
          </p:nvSpPr>
          <p:spPr>
            <a:xfrm>
              <a:off x="0" y="2578124"/>
              <a:ext cx="12192000" cy="1327150"/>
            </a:xfrm>
            <a:custGeom>
              <a:rect b="b" l="l" r="r" t="t"/>
              <a:pathLst>
                <a:path extrusionOk="0" h="1327150" w="12192000">
                  <a:moveTo>
                    <a:pt x="12192000" y="0"/>
                  </a:moveTo>
                  <a:lnTo>
                    <a:pt x="0" y="0"/>
                  </a:lnTo>
                  <a:lnTo>
                    <a:pt x="0" y="1327124"/>
                  </a:lnTo>
                  <a:lnTo>
                    <a:pt x="12192000" y="1327124"/>
                  </a:lnTo>
                  <a:lnTo>
                    <a:pt x="12192000" y="0"/>
                  </a:lnTo>
                  <a:close/>
                </a:path>
              </a:pathLst>
            </a:custGeom>
            <a:solidFill>
              <a:srgbClr val="000000">
                <a:alpha val="745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0" name="Google Shape;510;p19"/>
          <p:cNvSpPr txBox="1"/>
          <p:nvPr>
            <p:ph type="title"/>
          </p:nvPr>
        </p:nvSpPr>
        <p:spPr>
          <a:xfrm>
            <a:off x="0" y="2657347"/>
            <a:ext cx="12192000" cy="1031239"/>
          </a:xfrm>
          <a:prstGeom prst="rect">
            <a:avLst/>
          </a:prstGeom>
          <a:noFill/>
          <a:ln>
            <a:noFill/>
          </a:ln>
        </p:spPr>
        <p:txBody>
          <a:bodyPr anchorCtr="0" anchor="t" bIns="0" lIns="0" spcFirstLastPara="1" rIns="0" wrap="square" tIns="12700">
            <a:spAutoFit/>
          </a:bodyPr>
          <a:lstStyle/>
          <a:p>
            <a:pPr indent="0" lvl="0" marL="786765" rtl="0" algn="l">
              <a:lnSpc>
                <a:spcPct val="100000"/>
              </a:lnSpc>
              <a:spcBef>
                <a:spcPts val="0"/>
              </a:spcBef>
              <a:spcAft>
                <a:spcPts val="0"/>
              </a:spcAft>
              <a:buNone/>
            </a:pPr>
            <a:r>
              <a:rPr lang="en-US"/>
              <a:t>CONNECTING &amp; SHAPING DATA</a:t>
            </a:r>
            <a:endParaRPr/>
          </a:p>
        </p:txBody>
      </p:sp>
      <p:sp>
        <p:nvSpPr>
          <p:cNvPr id="511" name="Google Shape;511;p19"/>
          <p:cNvSpPr/>
          <p:nvPr/>
        </p:nvSpPr>
        <p:spPr>
          <a:xfrm>
            <a:off x="0" y="2559354"/>
            <a:ext cx="12192000" cy="1381125"/>
          </a:xfrm>
          <a:custGeom>
            <a:rect b="b" l="l" r="r" t="t"/>
            <a:pathLst>
              <a:path extrusionOk="0" h="1381125" w="12192000">
                <a:moveTo>
                  <a:pt x="12192000" y="1335024"/>
                </a:moveTo>
                <a:lnTo>
                  <a:pt x="0" y="1335024"/>
                </a:lnTo>
                <a:lnTo>
                  <a:pt x="0" y="1380744"/>
                </a:lnTo>
                <a:lnTo>
                  <a:pt x="12192000" y="1380744"/>
                </a:lnTo>
                <a:lnTo>
                  <a:pt x="12192000" y="1335024"/>
                </a:lnTo>
                <a:close/>
              </a:path>
              <a:path extrusionOk="0" h="1381125" w="12192000">
                <a:moveTo>
                  <a:pt x="12192000" y="0"/>
                </a:moveTo>
                <a:lnTo>
                  <a:pt x="0" y="0"/>
                </a:lnTo>
                <a:lnTo>
                  <a:pt x="0" y="45720"/>
                </a:lnTo>
                <a:lnTo>
                  <a:pt x="12192000" y="45720"/>
                </a:lnTo>
                <a:lnTo>
                  <a:pt x="12192000" y="0"/>
                </a:lnTo>
                <a:close/>
              </a:path>
            </a:pathLst>
          </a:custGeom>
          <a:solidFill>
            <a:srgbClr val="F2D06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7" name="Shape 5347"/>
        <p:cNvGrpSpPr/>
        <p:nvPr/>
      </p:nvGrpSpPr>
      <p:grpSpPr>
        <a:xfrm>
          <a:off x="0" y="0"/>
          <a:ext cx="0" cy="0"/>
          <a:chOff x="0" y="0"/>
          <a:chExt cx="0" cy="0"/>
        </a:xfrm>
      </p:grpSpPr>
      <p:sp>
        <p:nvSpPr>
          <p:cNvPr id="5348" name="Google Shape;5348;p190"/>
          <p:cNvSpPr txBox="1"/>
          <p:nvPr>
            <p:ph type="title"/>
          </p:nvPr>
        </p:nvSpPr>
        <p:spPr>
          <a:xfrm>
            <a:off x="3134709" y="242315"/>
            <a:ext cx="592201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ASSIGNMENT</a:t>
            </a:r>
            <a:r>
              <a:rPr lang="en-US"/>
              <a:t>: FIELDS PARAMETERS</a:t>
            </a:r>
            <a:endParaRPr/>
          </a:p>
        </p:txBody>
      </p:sp>
      <p:pic>
        <p:nvPicPr>
          <p:cNvPr id="5349" name="Google Shape;5349;p190"/>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5350" name="Google Shape;5350;p190"/>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1" name="Google Shape;5351;p190"/>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2" name="Google Shape;5352;p190"/>
          <p:cNvSpPr txBox="1"/>
          <p:nvPr>
            <p:ph idx="2" type="body"/>
          </p:nvPr>
        </p:nvSpPr>
        <p:spPr>
          <a:xfrm>
            <a:off x="6660183" y="1455420"/>
            <a:ext cx="4712334" cy="4668520"/>
          </a:xfrm>
          <a:prstGeom prst="rect">
            <a:avLst/>
          </a:prstGeom>
          <a:noFill/>
          <a:ln>
            <a:noFill/>
          </a:ln>
        </p:spPr>
        <p:txBody>
          <a:bodyPr anchorCtr="0" anchor="t" bIns="0" lIns="0" spcFirstLastPara="1" rIns="0" wrap="square" tIns="12700">
            <a:spAutoFit/>
          </a:bodyPr>
          <a:lstStyle/>
          <a:p>
            <a:pPr indent="0" lvl="0" marL="17145" rtl="0" algn="ctr">
              <a:lnSpc>
                <a:spcPct val="100000"/>
              </a:lnSpc>
              <a:spcBef>
                <a:spcPts val="0"/>
              </a:spcBef>
              <a:spcAft>
                <a:spcPts val="0"/>
              </a:spcAft>
              <a:buNone/>
            </a:pPr>
            <a:r>
              <a:rPr lang="en-US"/>
              <a:t>Key Objectives</a:t>
            </a:r>
            <a:endParaRPr/>
          </a:p>
          <a:p>
            <a:pPr indent="0" lvl="0" marL="0" rtl="0" algn="l">
              <a:lnSpc>
                <a:spcPct val="100000"/>
              </a:lnSpc>
              <a:spcBef>
                <a:spcPts val="50"/>
              </a:spcBef>
              <a:spcAft>
                <a:spcPts val="0"/>
              </a:spcAft>
              <a:buNone/>
            </a:pPr>
            <a:r>
              <a:t/>
            </a:r>
            <a:endParaRPr sz="2200"/>
          </a:p>
          <a:p>
            <a:pPr indent="-457200" lvl="0" marL="469900" marR="5080" rtl="0" algn="l">
              <a:lnSpc>
                <a:spcPct val="99400"/>
              </a:lnSpc>
              <a:spcBef>
                <a:spcPts val="0"/>
              </a:spcBef>
              <a:spcAft>
                <a:spcPts val="0"/>
              </a:spcAft>
              <a:buClr>
                <a:srgbClr val="000000"/>
              </a:buClr>
              <a:buSzPts val="1600"/>
              <a:buFont typeface="Calibri"/>
              <a:buAutoNum type="arabicPeriod"/>
            </a:pPr>
            <a:r>
              <a:rPr b="0" i="0" lang="en-US" sz="1600">
                <a:solidFill>
                  <a:srgbClr val="000000"/>
                </a:solidFill>
                <a:latin typeface="Calibri"/>
                <a:ea typeface="Calibri"/>
                <a:cs typeface="Calibri"/>
                <a:sym typeface="Calibri"/>
              </a:rPr>
              <a:t>Add a new </a:t>
            </a:r>
            <a:r>
              <a:rPr i="0" lang="en-US" sz="1600">
                <a:solidFill>
                  <a:srgbClr val="000000"/>
                </a:solidFill>
                <a:latin typeface="Calibri"/>
                <a:ea typeface="Calibri"/>
                <a:cs typeface="Calibri"/>
                <a:sym typeface="Calibri"/>
              </a:rPr>
              <a:t>Fields parameter </a:t>
            </a:r>
            <a:r>
              <a:rPr b="0" i="0" lang="en-US" sz="1600">
                <a:solidFill>
                  <a:srgbClr val="000000"/>
                </a:solidFill>
                <a:latin typeface="Calibri"/>
                <a:ea typeface="Calibri"/>
                <a:cs typeface="Calibri"/>
                <a:sym typeface="Calibri"/>
              </a:rPr>
              <a:t>named “Customer  Metric Selection”, which includes </a:t>
            </a:r>
            <a:r>
              <a:rPr i="0" lang="en-US" sz="1600">
                <a:solidFill>
                  <a:srgbClr val="000000"/>
                </a:solidFill>
                <a:latin typeface="Calibri"/>
                <a:ea typeface="Calibri"/>
                <a:cs typeface="Calibri"/>
                <a:sym typeface="Calibri"/>
              </a:rPr>
              <a:t>Total Customers  </a:t>
            </a:r>
            <a:r>
              <a:rPr b="0" i="0" lang="en-US" sz="1600">
                <a:solidFill>
                  <a:srgbClr val="000000"/>
                </a:solidFill>
                <a:latin typeface="Calibri"/>
                <a:ea typeface="Calibri"/>
                <a:cs typeface="Calibri"/>
                <a:sym typeface="Calibri"/>
              </a:rPr>
              <a:t>and </a:t>
            </a:r>
            <a:r>
              <a:rPr i="0" lang="en-US" sz="1600">
                <a:solidFill>
                  <a:srgbClr val="000000"/>
                </a:solidFill>
                <a:latin typeface="Calibri"/>
                <a:ea typeface="Calibri"/>
                <a:cs typeface="Calibri"/>
                <a:sym typeface="Calibri"/>
              </a:rPr>
              <a:t>Average Revenue per Customer</a:t>
            </a:r>
            <a:endParaRPr sz="1600">
              <a:latin typeface="Calibri"/>
              <a:ea typeface="Calibri"/>
              <a:cs typeface="Calibri"/>
              <a:sym typeface="Calibri"/>
            </a:endParaRPr>
          </a:p>
          <a:p>
            <a:pPr indent="-457200" lvl="0" marL="469900" marR="32384" rtl="0" algn="l">
              <a:lnSpc>
                <a:spcPct val="99200"/>
              </a:lnSpc>
              <a:spcBef>
                <a:spcPts val="1290"/>
              </a:spcBef>
              <a:spcAft>
                <a:spcPts val="0"/>
              </a:spcAft>
              <a:buClr>
                <a:srgbClr val="262626"/>
              </a:buClr>
              <a:buSzPts val="1600"/>
              <a:buFont typeface="Calibri"/>
              <a:buAutoNum type="arabicPeriod"/>
            </a:pPr>
            <a:r>
              <a:rPr b="0" i="0" lang="en-US" sz="1600">
                <a:solidFill>
                  <a:srgbClr val="262626"/>
                </a:solidFill>
                <a:latin typeface="Calibri"/>
                <a:ea typeface="Calibri"/>
                <a:cs typeface="Calibri"/>
                <a:sym typeface="Calibri"/>
              </a:rPr>
              <a:t>Add the parameter as a slicer to the </a:t>
            </a:r>
            <a:r>
              <a:rPr i="0" lang="en-US" sz="1600">
                <a:solidFill>
                  <a:srgbClr val="262626"/>
                </a:solidFill>
                <a:latin typeface="Calibri"/>
                <a:ea typeface="Calibri"/>
                <a:cs typeface="Calibri"/>
                <a:sym typeface="Calibri"/>
              </a:rPr>
              <a:t>Customer  Detail </a:t>
            </a:r>
            <a:r>
              <a:rPr b="0" i="0" lang="en-US" sz="1600">
                <a:solidFill>
                  <a:srgbClr val="262626"/>
                </a:solidFill>
                <a:latin typeface="Calibri"/>
                <a:ea typeface="Calibri"/>
                <a:cs typeface="Calibri"/>
                <a:sym typeface="Calibri"/>
              </a:rPr>
              <a:t>report, change the slicer style to </a:t>
            </a:r>
            <a:r>
              <a:rPr i="0" lang="en-US" sz="1600">
                <a:solidFill>
                  <a:srgbClr val="262626"/>
                </a:solidFill>
                <a:latin typeface="Calibri"/>
                <a:ea typeface="Calibri"/>
                <a:cs typeface="Calibri"/>
                <a:sym typeface="Calibri"/>
              </a:rPr>
              <a:t>Tile</a:t>
            </a:r>
            <a:r>
              <a:rPr b="0" i="0" lang="en-US" sz="1600">
                <a:solidFill>
                  <a:srgbClr val="262626"/>
                </a:solidFill>
                <a:latin typeface="Calibri"/>
                <a:ea typeface="Calibri"/>
                <a:cs typeface="Calibri"/>
                <a:sym typeface="Calibri"/>
              </a:rPr>
              <a:t>, turn  off the </a:t>
            </a:r>
            <a:r>
              <a:rPr i="0" lang="en-US" sz="1600">
                <a:solidFill>
                  <a:srgbClr val="262626"/>
                </a:solidFill>
                <a:latin typeface="Calibri"/>
                <a:ea typeface="Calibri"/>
                <a:cs typeface="Calibri"/>
                <a:sym typeface="Calibri"/>
              </a:rPr>
              <a:t>header</a:t>
            </a:r>
            <a:r>
              <a:rPr b="0" i="0" lang="en-US" sz="1600">
                <a:solidFill>
                  <a:srgbClr val="262626"/>
                </a:solidFill>
                <a:latin typeface="Calibri"/>
                <a:ea typeface="Calibri"/>
                <a:cs typeface="Calibri"/>
                <a:sym typeface="Calibri"/>
              </a:rPr>
              <a:t>, update to </a:t>
            </a:r>
            <a:r>
              <a:rPr i="0" lang="en-US" sz="1600">
                <a:solidFill>
                  <a:srgbClr val="262626"/>
                </a:solidFill>
                <a:latin typeface="Calibri"/>
                <a:ea typeface="Calibri"/>
                <a:cs typeface="Calibri"/>
                <a:sym typeface="Calibri"/>
              </a:rPr>
              <a:t>single select</a:t>
            </a:r>
            <a:r>
              <a:rPr b="0" i="0" lang="en-US" sz="1600">
                <a:solidFill>
                  <a:srgbClr val="262626"/>
                </a:solidFill>
                <a:latin typeface="Calibri"/>
                <a:ea typeface="Calibri"/>
                <a:cs typeface="Calibri"/>
                <a:sym typeface="Calibri"/>
              </a:rPr>
              <a:t>, and resize  to create a horizontal layout</a:t>
            </a:r>
            <a:endParaRPr sz="1600">
              <a:latin typeface="Calibri"/>
              <a:ea typeface="Calibri"/>
              <a:cs typeface="Calibri"/>
              <a:sym typeface="Calibri"/>
            </a:endParaRPr>
          </a:p>
          <a:p>
            <a:pPr indent="-457200" lvl="0" marL="469900" marR="204470" rtl="0" algn="l">
              <a:lnSpc>
                <a:spcPct val="101299"/>
              </a:lnSpc>
              <a:spcBef>
                <a:spcPts val="1150"/>
              </a:spcBef>
              <a:spcAft>
                <a:spcPts val="0"/>
              </a:spcAft>
              <a:buClr>
                <a:srgbClr val="262626"/>
              </a:buClr>
              <a:buSzPts val="1600"/>
              <a:buFont typeface="Calibri"/>
              <a:buAutoNum type="arabicPeriod"/>
            </a:pPr>
            <a:r>
              <a:rPr b="0" i="0" lang="en-US" sz="1600">
                <a:solidFill>
                  <a:srgbClr val="262626"/>
                </a:solidFill>
                <a:latin typeface="Calibri"/>
                <a:ea typeface="Calibri"/>
                <a:cs typeface="Calibri"/>
                <a:sym typeface="Calibri"/>
              </a:rPr>
              <a:t>Select the DAX measure automatically created,  and update the text from “Average Revenue per  Customer” to “Revenue per Customer”</a:t>
            </a:r>
            <a:endParaRPr sz="1600">
              <a:latin typeface="Calibri"/>
              <a:ea typeface="Calibri"/>
              <a:cs typeface="Calibri"/>
              <a:sym typeface="Calibri"/>
            </a:endParaRPr>
          </a:p>
          <a:p>
            <a:pPr indent="-457200" lvl="0" marL="469900" marR="118110" rtl="0" algn="l">
              <a:lnSpc>
                <a:spcPct val="100800"/>
              </a:lnSpc>
              <a:spcBef>
                <a:spcPts val="1160"/>
              </a:spcBef>
              <a:spcAft>
                <a:spcPts val="0"/>
              </a:spcAft>
              <a:buClr>
                <a:srgbClr val="262626"/>
              </a:buClr>
              <a:buSzPts val="1600"/>
              <a:buFont typeface="Calibri"/>
              <a:buAutoNum type="arabicPeriod"/>
            </a:pPr>
            <a:r>
              <a:rPr b="0" i="0" lang="en-US" sz="1600">
                <a:solidFill>
                  <a:srgbClr val="262626"/>
                </a:solidFill>
                <a:latin typeface="Calibri"/>
                <a:ea typeface="Calibri"/>
                <a:cs typeface="Calibri"/>
                <a:sym typeface="Calibri"/>
              </a:rPr>
              <a:t>Update the line chart Y-Axis to use the </a:t>
            </a:r>
            <a:r>
              <a:rPr i="0" lang="en-US" sz="1600">
                <a:solidFill>
                  <a:srgbClr val="262626"/>
                </a:solidFill>
                <a:latin typeface="Calibri"/>
                <a:ea typeface="Calibri"/>
                <a:cs typeface="Calibri"/>
                <a:sym typeface="Calibri"/>
              </a:rPr>
              <a:t>Customer  Metric Selection </a:t>
            </a:r>
            <a:r>
              <a:rPr b="0" i="0" lang="en-US" sz="1600">
                <a:solidFill>
                  <a:srgbClr val="262626"/>
                </a:solidFill>
                <a:latin typeface="Calibri"/>
                <a:ea typeface="Calibri"/>
                <a:cs typeface="Calibri"/>
                <a:sym typeface="Calibri"/>
              </a:rPr>
              <a:t>parameter, remove the chart  title, and update the line colors to match the  solution preview</a:t>
            </a:r>
            <a:endParaRPr sz="1600">
              <a:latin typeface="Calibri"/>
              <a:ea typeface="Calibri"/>
              <a:cs typeface="Calibri"/>
              <a:sym typeface="Calibri"/>
            </a:endParaRPr>
          </a:p>
        </p:txBody>
      </p:sp>
      <p:sp>
        <p:nvSpPr>
          <p:cNvPr id="5353" name="Google Shape;5353;p190"/>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Victor Ignatius Zabel </a:t>
            </a:r>
            <a:r>
              <a:rPr i="1" lang="en-US" sz="1400">
                <a:solidFill>
                  <a:srgbClr val="404040"/>
                </a:solidFill>
                <a:latin typeface="Calibri"/>
                <a:ea typeface="Calibri"/>
                <a:cs typeface="Calibri"/>
                <a:sym typeface="Calibri"/>
              </a:rPr>
              <a:t>(BI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More line chart updates</a:t>
            </a:r>
            <a:endParaRPr sz="1400">
              <a:solidFill>
                <a:schemeClr val="dk1"/>
              </a:solidFill>
              <a:latin typeface="Calibri"/>
              <a:ea typeface="Calibri"/>
              <a:cs typeface="Calibri"/>
              <a:sym typeface="Calibri"/>
            </a:endParaRPr>
          </a:p>
        </p:txBody>
      </p:sp>
      <p:sp>
        <p:nvSpPr>
          <p:cNvPr id="5354" name="Google Shape;5354;p190"/>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Good news and bad news…</a:t>
            </a:r>
            <a:endParaRPr sz="1400">
              <a:solidFill>
                <a:schemeClr val="dk1"/>
              </a:solidFill>
              <a:latin typeface="Calibri"/>
              <a:ea typeface="Calibri"/>
              <a:cs typeface="Calibri"/>
              <a:sym typeface="Calibri"/>
            </a:endParaRPr>
          </a:p>
          <a:p>
            <a:pPr indent="0" lvl="0" marL="182245" marR="182880" rtl="0" algn="l">
              <a:lnSpc>
                <a:spcPct val="101400"/>
              </a:lnSpc>
              <a:spcBef>
                <a:spcPts val="1175"/>
              </a:spcBef>
              <a:spcAft>
                <a:spcPts val="0"/>
              </a:spcAft>
              <a:buNone/>
            </a:pPr>
            <a:r>
              <a:rPr lang="en-US" sz="1400">
                <a:solidFill>
                  <a:srgbClr val="404040"/>
                </a:solidFill>
                <a:latin typeface="Calibri"/>
                <a:ea typeface="Calibri"/>
                <a:cs typeface="Calibri"/>
                <a:sym typeface="Calibri"/>
              </a:rPr>
              <a:t>The good news is that Chad, Thad and Vlad LOVE the drill options  in the line chart – nice work!</a:t>
            </a:r>
            <a:endParaRPr sz="1400">
              <a:solidFill>
                <a:schemeClr val="dk1"/>
              </a:solidFill>
              <a:latin typeface="Calibri"/>
              <a:ea typeface="Calibri"/>
              <a:cs typeface="Calibri"/>
              <a:sym typeface="Calibri"/>
            </a:endParaRPr>
          </a:p>
          <a:p>
            <a:pPr indent="0" lvl="0" marL="182245" marR="468630" rtl="0" algn="l">
              <a:lnSpc>
                <a:spcPct val="98600"/>
              </a:lnSpc>
              <a:spcBef>
                <a:spcPts val="1250"/>
              </a:spcBef>
              <a:spcAft>
                <a:spcPts val="0"/>
              </a:spcAft>
              <a:buNone/>
            </a:pPr>
            <a:r>
              <a:rPr lang="en-US" sz="1400">
                <a:solidFill>
                  <a:srgbClr val="404040"/>
                </a:solidFill>
                <a:latin typeface="Calibri"/>
                <a:ea typeface="Calibri"/>
                <a:cs typeface="Calibri"/>
                <a:sym typeface="Calibri"/>
              </a:rPr>
              <a:t>The bad news is that now they can’t align on what’s the best  metric to show. Chad likes seeing total customers, but Vlad is  pushing for revenue per customer.</a:t>
            </a:r>
            <a:endParaRPr sz="1400">
              <a:solidFill>
                <a:schemeClr val="dk1"/>
              </a:solidFill>
              <a:latin typeface="Calibri"/>
              <a:ea typeface="Calibri"/>
              <a:cs typeface="Calibri"/>
              <a:sym typeface="Calibri"/>
            </a:endParaRPr>
          </a:p>
          <a:p>
            <a:pPr indent="0" lvl="0" marL="182245" marR="0" rtl="0" algn="l">
              <a:lnSpc>
                <a:spcPct val="100000"/>
              </a:lnSpc>
              <a:spcBef>
                <a:spcPts val="1200"/>
              </a:spcBef>
              <a:spcAft>
                <a:spcPts val="0"/>
              </a:spcAft>
              <a:buNone/>
            </a:pPr>
            <a:r>
              <a:rPr lang="en-US" sz="1400">
                <a:solidFill>
                  <a:srgbClr val="404040"/>
                </a:solidFill>
                <a:latin typeface="Calibri"/>
                <a:ea typeface="Calibri"/>
                <a:cs typeface="Calibri"/>
                <a:sym typeface="Calibri"/>
              </a:rPr>
              <a:t>What do you think we should do?</a:t>
            </a:r>
            <a:endParaRPr sz="1400">
              <a:solidFill>
                <a:schemeClr val="dk1"/>
              </a:solidFill>
              <a:latin typeface="Calibri"/>
              <a:ea typeface="Calibri"/>
              <a:cs typeface="Calibri"/>
              <a:sym typeface="Calibri"/>
            </a:endParaRPr>
          </a:p>
          <a:p>
            <a:pPr indent="0" lvl="0" marL="182245" marR="0" rtl="0" algn="l">
              <a:lnSpc>
                <a:spcPct val="100000"/>
              </a:lnSpc>
              <a:spcBef>
                <a:spcPts val="1220"/>
              </a:spcBef>
              <a:spcAft>
                <a:spcPts val="0"/>
              </a:spcAft>
              <a:buNone/>
            </a:pPr>
            <a:r>
              <a:rPr lang="en-US" sz="1400">
                <a:solidFill>
                  <a:srgbClr val="404040"/>
                </a:solidFill>
                <a:latin typeface="Calibri"/>
                <a:ea typeface="Calibri"/>
                <a:cs typeface="Calibri"/>
                <a:sym typeface="Calibri"/>
              </a:rPr>
              <a:t>-Vic</a:t>
            </a:r>
            <a:endParaRPr sz="1400">
              <a:solidFill>
                <a:schemeClr val="dk1"/>
              </a:solidFill>
              <a:latin typeface="Calibri"/>
              <a:ea typeface="Calibri"/>
              <a:cs typeface="Calibri"/>
              <a:sym typeface="Calibri"/>
            </a:endParaRPr>
          </a:p>
        </p:txBody>
      </p:sp>
      <p:grpSp>
        <p:nvGrpSpPr>
          <p:cNvPr id="5355" name="Google Shape;5355;p190"/>
          <p:cNvGrpSpPr/>
          <p:nvPr/>
        </p:nvGrpSpPr>
        <p:grpSpPr>
          <a:xfrm>
            <a:off x="11458577" y="168692"/>
            <a:ext cx="548640" cy="548640"/>
            <a:chOff x="11458577" y="168692"/>
            <a:chExt cx="548640" cy="548640"/>
          </a:xfrm>
        </p:grpSpPr>
        <p:sp>
          <p:nvSpPr>
            <p:cNvPr id="5356" name="Google Shape;5356;p190"/>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357" name="Google Shape;5357;p190"/>
            <p:cNvPicPr preferRelativeResize="0"/>
            <p:nvPr/>
          </p:nvPicPr>
          <p:blipFill rotWithShape="1">
            <a:blip r:embed="rId4">
              <a:alphaModFix/>
            </a:blip>
            <a:srcRect b="0" l="0" r="0" t="0"/>
            <a:stretch/>
          </p:blipFill>
          <p:spPr>
            <a:xfrm>
              <a:off x="11579351" y="289560"/>
              <a:ext cx="307848" cy="307847"/>
            </a:xfrm>
            <a:prstGeom prst="rect">
              <a:avLst/>
            </a:prstGeom>
            <a:noFill/>
            <a:ln>
              <a:noFill/>
            </a:ln>
          </p:spPr>
        </p:pic>
      </p:gr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1" name="Shape 5361"/>
        <p:cNvGrpSpPr/>
        <p:nvPr/>
      </p:nvGrpSpPr>
      <p:grpSpPr>
        <a:xfrm>
          <a:off x="0" y="0"/>
          <a:ext cx="0" cy="0"/>
          <a:chOff x="0" y="0"/>
          <a:chExt cx="0" cy="0"/>
        </a:xfrm>
      </p:grpSpPr>
      <p:sp>
        <p:nvSpPr>
          <p:cNvPr id="5362" name="Google Shape;5362;p191"/>
          <p:cNvSpPr txBox="1"/>
          <p:nvPr>
            <p:ph type="title"/>
          </p:nvPr>
        </p:nvSpPr>
        <p:spPr>
          <a:xfrm>
            <a:off x="3406362" y="242315"/>
            <a:ext cx="537908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SOLUTION</a:t>
            </a:r>
            <a:r>
              <a:rPr lang="en-US"/>
              <a:t>: FIELDS PARAMETERS</a:t>
            </a:r>
            <a:endParaRPr/>
          </a:p>
        </p:txBody>
      </p:sp>
      <p:pic>
        <p:nvPicPr>
          <p:cNvPr id="5363" name="Google Shape;5363;p191"/>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5364" name="Google Shape;5364;p191"/>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000">
                <a:solidFill>
                  <a:srgbClr val="404040"/>
                </a:solidFill>
                <a:latin typeface="Calibri"/>
                <a:ea typeface="Calibri"/>
                <a:cs typeface="Calibri"/>
                <a:sym typeface="Calibri"/>
              </a:rPr>
              <a:t>Solution Preview</a:t>
            </a:r>
            <a:endParaRPr sz="2000">
              <a:solidFill>
                <a:schemeClr val="dk1"/>
              </a:solidFill>
              <a:latin typeface="Calibri"/>
              <a:ea typeface="Calibri"/>
              <a:cs typeface="Calibri"/>
              <a:sym typeface="Calibri"/>
            </a:endParaRPr>
          </a:p>
        </p:txBody>
      </p:sp>
      <p:sp>
        <p:nvSpPr>
          <p:cNvPr id="5365" name="Google Shape;5365;p191"/>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66" name="Google Shape;5366;p191"/>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367" name="Google Shape;5367;p191"/>
          <p:cNvGrpSpPr/>
          <p:nvPr/>
        </p:nvGrpSpPr>
        <p:grpSpPr>
          <a:xfrm>
            <a:off x="423672" y="1511807"/>
            <a:ext cx="5565648" cy="5148072"/>
            <a:chOff x="423672" y="1511807"/>
            <a:chExt cx="5565648" cy="5148072"/>
          </a:xfrm>
        </p:grpSpPr>
        <p:pic>
          <p:nvPicPr>
            <p:cNvPr id="5368" name="Google Shape;5368;p191"/>
            <p:cNvPicPr preferRelativeResize="0"/>
            <p:nvPr/>
          </p:nvPicPr>
          <p:blipFill rotWithShape="1">
            <a:blip r:embed="rId4">
              <a:alphaModFix/>
            </a:blip>
            <a:srcRect b="0" l="0" r="0" t="0"/>
            <a:stretch/>
          </p:blipFill>
          <p:spPr>
            <a:xfrm>
              <a:off x="423672" y="1511807"/>
              <a:ext cx="5565648" cy="5148072"/>
            </a:xfrm>
            <a:prstGeom prst="rect">
              <a:avLst/>
            </a:prstGeom>
            <a:noFill/>
            <a:ln>
              <a:noFill/>
            </a:ln>
          </p:spPr>
        </p:pic>
        <p:sp>
          <p:nvSpPr>
            <p:cNvPr id="5369" name="Google Shape;5369;p191"/>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370" name="Google Shape;5370;p191"/>
            <p:cNvPicPr preferRelativeResize="0"/>
            <p:nvPr/>
          </p:nvPicPr>
          <p:blipFill rotWithShape="1">
            <a:blip r:embed="rId5">
              <a:alphaModFix/>
            </a:blip>
            <a:srcRect b="0" l="0" r="0" t="0"/>
            <a:stretch/>
          </p:blipFill>
          <p:spPr>
            <a:xfrm>
              <a:off x="771997" y="1814826"/>
              <a:ext cx="962988" cy="1043237"/>
            </a:xfrm>
            <a:prstGeom prst="rect">
              <a:avLst/>
            </a:prstGeom>
            <a:noFill/>
            <a:ln>
              <a:noFill/>
            </a:ln>
          </p:spPr>
        </p:pic>
        <p:sp>
          <p:nvSpPr>
            <p:cNvPr id="5371" name="Google Shape;5371;p191"/>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72" name="Google Shape;5372;p191"/>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373" name="Google Shape;5373;p191"/>
            <p:cNvPicPr preferRelativeResize="0"/>
            <p:nvPr/>
          </p:nvPicPr>
          <p:blipFill rotWithShape="1">
            <a:blip r:embed="rId6">
              <a:alphaModFix/>
            </a:blip>
            <a:srcRect b="0" l="0" r="0" t="0"/>
            <a:stretch/>
          </p:blipFill>
          <p:spPr>
            <a:xfrm>
              <a:off x="3913631" y="6141719"/>
              <a:ext cx="1822704" cy="350520"/>
            </a:xfrm>
            <a:prstGeom prst="rect">
              <a:avLst/>
            </a:prstGeom>
            <a:noFill/>
            <a:ln>
              <a:noFill/>
            </a:ln>
          </p:spPr>
        </p:pic>
        <p:pic>
          <p:nvPicPr>
            <p:cNvPr id="5374" name="Google Shape;5374;p191"/>
            <p:cNvPicPr preferRelativeResize="0"/>
            <p:nvPr/>
          </p:nvPicPr>
          <p:blipFill rotWithShape="1">
            <a:blip r:embed="rId7">
              <a:alphaModFix/>
            </a:blip>
            <a:srcRect b="0" l="0" r="0" t="0"/>
            <a:stretch/>
          </p:blipFill>
          <p:spPr>
            <a:xfrm>
              <a:off x="1755647" y="1783080"/>
              <a:ext cx="658368" cy="530351"/>
            </a:xfrm>
            <a:prstGeom prst="rect">
              <a:avLst/>
            </a:prstGeom>
            <a:noFill/>
            <a:ln>
              <a:noFill/>
            </a:ln>
          </p:spPr>
        </p:pic>
      </p:grpSp>
      <p:sp>
        <p:nvSpPr>
          <p:cNvPr id="5375" name="Google Shape;5375;p191"/>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Victor Ignatius Zabel </a:t>
            </a:r>
            <a:r>
              <a:rPr i="1" lang="en-US" sz="1400">
                <a:solidFill>
                  <a:srgbClr val="404040"/>
                </a:solidFill>
                <a:latin typeface="Calibri"/>
                <a:ea typeface="Calibri"/>
                <a:cs typeface="Calibri"/>
                <a:sym typeface="Calibri"/>
              </a:rPr>
              <a:t>(BI Analyst)</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More line chart updates</a:t>
            </a:r>
            <a:endParaRPr sz="1400">
              <a:solidFill>
                <a:schemeClr val="dk1"/>
              </a:solidFill>
              <a:latin typeface="Calibri"/>
              <a:ea typeface="Calibri"/>
              <a:cs typeface="Calibri"/>
              <a:sym typeface="Calibri"/>
            </a:endParaRPr>
          </a:p>
        </p:txBody>
      </p:sp>
      <p:grpSp>
        <p:nvGrpSpPr>
          <p:cNvPr id="5376" name="Google Shape;5376;p191"/>
          <p:cNvGrpSpPr/>
          <p:nvPr/>
        </p:nvGrpSpPr>
        <p:grpSpPr>
          <a:xfrm>
            <a:off x="6586728" y="2203704"/>
            <a:ext cx="4837176" cy="1447800"/>
            <a:chOff x="6586728" y="2203704"/>
            <a:chExt cx="4837176" cy="1447800"/>
          </a:xfrm>
        </p:grpSpPr>
        <p:pic>
          <p:nvPicPr>
            <p:cNvPr id="5377" name="Google Shape;5377;p191"/>
            <p:cNvPicPr preferRelativeResize="0"/>
            <p:nvPr/>
          </p:nvPicPr>
          <p:blipFill rotWithShape="1">
            <a:blip r:embed="rId8">
              <a:alphaModFix/>
            </a:blip>
            <a:srcRect b="0" l="0" r="0" t="0"/>
            <a:stretch/>
          </p:blipFill>
          <p:spPr>
            <a:xfrm>
              <a:off x="6586728" y="2203704"/>
              <a:ext cx="4837176" cy="1447800"/>
            </a:xfrm>
            <a:prstGeom prst="rect">
              <a:avLst/>
            </a:prstGeom>
            <a:noFill/>
            <a:ln>
              <a:noFill/>
            </a:ln>
          </p:spPr>
        </p:pic>
        <p:pic>
          <p:nvPicPr>
            <p:cNvPr id="5378" name="Google Shape;5378;p191"/>
            <p:cNvPicPr preferRelativeResize="0"/>
            <p:nvPr/>
          </p:nvPicPr>
          <p:blipFill rotWithShape="1">
            <a:blip r:embed="rId9">
              <a:alphaModFix/>
            </a:blip>
            <a:srcRect b="0" l="0" r="0" t="0"/>
            <a:stretch/>
          </p:blipFill>
          <p:spPr>
            <a:xfrm>
              <a:off x="6611723" y="2227911"/>
              <a:ext cx="4733366" cy="1345324"/>
            </a:xfrm>
            <a:prstGeom prst="rect">
              <a:avLst/>
            </a:prstGeom>
            <a:noFill/>
            <a:ln>
              <a:noFill/>
            </a:ln>
          </p:spPr>
        </p:pic>
      </p:grpSp>
      <p:pic>
        <p:nvPicPr>
          <p:cNvPr id="5379" name="Google Shape;5379;p191"/>
          <p:cNvPicPr preferRelativeResize="0"/>
          <p:nvPr/>
        </p:nvPicPr>
        <p:blipFill rotWithShape="1">
          <a:blip r:embed="rId10">
            <a:alphaModFix/>
          </a:blip>
          <a:srcRect b="0" l="0" r="0" t="0"/>
          <a:stretch/>
        </p:blipFill>
        <p:spPr>
          <a:xfrm>
            <a:off x="6695981" y="4046737"/>
            <a:ext cx="4574761" cy="1189535"/>
          </a:xfrm>
          <a:prstGeom prst="rect">
            <a:avLst/>
          </a:prstGeom>
          <a:noFill/>
          <a:ln>
            <a:noFill/>
          </a:ln>
        </p:spPr>
      </p:pic>
      <p:sp>
        <p:nvSpPr>
          <p:cNvPr id="5380" name="Google Shape;5380;p191"/>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Good news and bad news…</a:t>
            </a:r>
            <a:endParaRPr sz="1400">
              <a:solidFill>
                <a:schemeClr val="dk1"/>
              </a:solidFill>
              <a:latin typeface="Calibri"/>
              <a:ea typeface="Calibri"/>
              <a:cs typeface="Calibri"/>
              <a:sym typeface="Calibri"/>
            </a:endParaRPr>
          </a:p>
          <a:p>
            <a:pPr indent="0" lvl="0" marL="182245" marR="182880" rtl="0" algn="l">
              <a:lnSpc>
                <a:spcPct val="101400"/>
              </a:lnSpc>
              <a:spcBef>
                <a:spcPts val="1175"/>
              </a:spcBef>
              <a:spcAft>
                <a:spcPts val="0"/>
              </a:spcAft>
              <a:buNone/>
            </a:pPr>
            <a:r>
              <a:rPr lang="en-US" sz="1400">
                <a:solidFill>
                  <a:srgbClr val="404040"/>
                </a:solidFill>
                <a:latin typeface="Calibri"/>
                <a:ea typeface="Calibri"/>
                <a:cs typeface="Calibri"/>
                <a:sym typeface="Calibri"/>
              </a:rPr>
              <a:t>The good news is that Chad, Thad and Vlad LOVE the drill options  in the line chart – nice work!</a:t>
            </a:r>
            <a:endParaRPr sz="1400">
              <a:solidFill>
                <a:schemeClr val="dk1"/>
              </a:solidFill>
              <a:latin typeface="Calibri"/>
              <a:ea typeface="Calibri"/>
              <a:cs typeface="Calibri"/>
              <a:sym typeface="Calibri"/>
            </a:endParaRPr>
          </a:p>
          <a:p>
            <a:pPr indent="0" lvl="0" marL="182245" marR="468630" rtl="0" algn="l">
              <a:lnSpc>
                <a:spcPct val="98600"/>
              </a:lnSpc>
              <a:spcBef>
                <a:spcPts val="1250"/>
              </a:spcBef>
              <a:spcAft>
                <a:spcPts val="0"/>
              </a:spcAft>
              <a:buNone/>
            </a:pPr>
            <a:r>
              <a:rPr lang="en-US" sz="1400">
                <a:solidFill>
                  <a:srgbClr val="404040"/>
                </a:solidFill>
                <a:latin typeface="Calibri"/>
                <a:ea typeface="Calibri"/>
                <a:cs typeface="Calibri"/>
                <a:sym typeface="Calibri"/>
              </a:rPr>
              <a:t>The bad news is that now they can’t align on what’s the best  metric to show. Chad likes seeing total customers, but Vlad is  pushing for revenue per customer.</a:t>
            </a:r>
            <a:endParaRPr sz="1400">
              <a:solidFill>
                <a:schemeClr val="dk1"/>
              </a:solidFill>
              <a:latin typeface="Calibri"/>
              <a:ea typeface="Calibri"/>
              <a:cs typeface="Calibri"/>
              <a:sym typeface="Calibri"/>
            </a:endParaRPr>
          </a:p>
          <a:p>
            <a:pPr indent="0" lvl="0" marL="182245" marR="0" rtl="0" algn="l">
              <a:lnSpc>
                <a:spcPct val="100000"/>
              </a:lnSpc>
              <a:spcBef>
                <a:spcPts val="1200"/>
              </a:spcBef>
              <a:spcAft>
                <a:spcPts val="0"/>
              </a:spcAft>
              <a:buNone/>
            </a:pPr>
            <a:r>
              <a:rPr lang="en-US" sz="1400">
                <a:solidFill>
                  <a:srgbClr val="404040"/>
                </a:solidFill>
                <a:latin typeface="Calibri"/>
                <a:ea typeface="Calibri"/>
                <a:cs typeface="Calibri"/>
                <a:sym typeface="Calibri"/>
              </a:rPr>
              <a:t>What do you think we should do?</a:t>
            </a:r>
            <a:endParaRPr sz="1400">
              <a:solidFill>
                <a:schemeClr val="dk1"/>
              </a:solidFill>
              <a:latin typeface="Calibri"/>
              <a:ea typeface="Calibri"/>
              <a:cs typeface="Calibri"/>
              <a:sym typeface="Calibri"/>
            </a:endParaRPr>
          </a:p>
          <a:p>
            <a:pPr indent="0" lvl="0" marL="182245" marR="0" rtl="0" algn="l">
              <a:lnSpc>
                <a:spcPct val="100000"/>
              </a:lnSpc>
              <a:spcBef>
                <a:spcPts val="1220"/>
              </a:spcBef>
              <a:spcAft>
                <a:spcPts val="0"/>
              </a:spcAft>
              <a:buNone/>
            </a:pPr>
            <a:r>
              <a:rPr lang="en-US" sz="1400">
                <a:solidFill>
                  <a:srgbClr val="404040"/>
                </a:solidFill>
                <a:latin typeface="Calibri"/>
                <a:ea typeface="Calibri"/>
                <a:cs typeface="Calibri"/>
                <a:sym typeface="Calibri"/>
              </a:rPr>
              <a:t>-Vic</a:t>
            </a:r>
            <a:endParaRPr sz="1400">
              <a:solidFill>
                <a:schemeClr val="dk1"/>
              </a:solidFill>
              <a:latin typeface="Calibri"/>
              <a:ea typeface="Calibri"/>
              <a:cs typeface="Calibri"/>
              <a:sym typeface="Calibri"/>
            </a:endParaRPr>
          </a:p>
        </p:txBody>
      </p:sp>
      <p:grpSp>
        <p:nvGrpSpPr>
          <p:cNvPr id="5381" name="Google Shape;5381;p191"/>
          <p:cNvGrpSpPr/>
          <p:nvPr/>
        </p:nvGrpSpPr>
        <p:grpSpPr>
          <a:xfrm>
            <a:off x="11458577" y="168692"/>
            <a:ext cx="548640" cy="548640"/>
            <a:chOff x="11458577" y="168692"/>
            <a:chExt cx="548640" cy="548640"/>
          </a:xfrm>
        </p:grpSpPr>
        <p:sp>
          <p:nvSpPr>
            <p:cNvPr id="5382" name="Google Shape;5382;p191"/>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383" name="Google Shape;5383;p191"/>
            <p:cNvPicPr preferRelativeResize="0"/>
            <p:nvPr/>
          </p:nvPicPr>
          <p:blipFill rotWithShape="1">
            <a:blip r:embed="rId11">
              <a:alphaModFix/>
            </a:blip>
            <a:srcRect b="0" l="0" r="0" t="0"/>
            <a:stretch/>
          </p:blipFill>
          <p:spPr>
            <a:xfrm>
              <a:off x="11579351" y="289560"/>
              <a:ext cx="307848" cy="307847"/>
            </a:xfrm>
            <a:prstGeom prst="rect">
              <a:avLst/>
            </a:prstGeom>
            <a:noFill/>
            <a:ln>
              <a:noFill/>
            </a:ln>
          </p:spPr>
        </p:pic>
      </p:gr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7" name="Shape 5387"/>
        <p:cNvGrpSpPr/>
        <p:nvPr/>
      </p:nvGrpSpPr>
      <p:grpSpPr>
        <a:xfrm>
          <a:off x="0" y="0"/>
          <a:ext cx="0" cy="0"/>
          <a:chOff x="0" y="0"/>
          <a:chExt cx="0" cy="0"/>
        </a:xfrm>
      </p:grpSpPr>
      <p:sp>
        <p:nvSpPr>
          <p:cNvPr id="5388" name="Google Shape;5388;p192"/>
          <p:cNvSpPr txBox="1"/>
          <p:nvPr>
            <p:ph type="title"/>
          </p:nvPr>
        </p:nvSpPr>
        <p:spPr>
          <a:xfrm>
            <a:off x="3753262" y="242315"/>
            <a:ext cx="468503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PRO TIP</a:t>
            </a:r>
            <a:r>
              <a:rPr lang="en-US"/>
              <a:t>: CUSTOM TOOLTIPS</a:t>
            </a:r>
            <a:endParaRPr/>
          </a:p>
        </p:txBody>
      </p:sp>
      <p:pic>
        <p:nvPicPr>
          <p:cNvPr id="5389" name="Google Shape;5389;p192"/>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5390" name="Google Shape;5390;p192"/>
          <p:cNvGrpSpPr/>
          <p:nvPr/>
        </p:nvGrpSpPr>
        <p:grpSpPr>
          <a:xfrm>
            <a:off x="11458577" y="168692"/>
            <a:ext cx="548640" cy="548640"/>
            <a:chOff x="11458577" y="168692"/>
            <a:chExt cx="548640" cy="548640"/>
          </a:xfrm>
        </p:grpSpPr>
        <p:sp>
          <p:nvSpPr>
            <p:cNvPr id="5391" name="Google Shape;5391;p192"/>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392" name="Google Shape;5392;p192"/>
            <p:cNvPicPr preferRelativeResize="0"/>
            <p:nvPr/>
          </p:nvPicPr>
          <p:blipFill rotWithShape="1">
            <a:blip r:embed="rId4">
              <a:alphaModFix/>
            </a:blip>
            <a:srcRect b="0" l="0" r="0" t="0"/>
            <a:stretch/>
          </p:blipFill>
          <p:spPr>
            <a:xfrm>
              <a:off x="11579351" y="289560"/>
              <a:ext cx="307848" cy="307847"/>
            </a:xfrm>
            <a:prstGeom prst="rect">
              <a:avLst/>
            </a:prstGeom>
            <a:noFill/>
            <a:ln>
              <a:noFill/>
            </a:ln>
          </p:spPr>
        </p:pic>
      </p:grpSp>
      <p:grpSp>
        <p:nvGrpSpPr>
          <p:cNvPr id="5393" name="Google Shape;5393;p192"/>
          <p:cNvGrpSpPr/>
          <p:nvPr/>
        </p:nvGrpSpPr>
        <p:grpSpPr>
          <a:xfrm>
            <a:off x="4483608" y="2368295"/>
            <a:ext cx="6961632" cy="3014472"/>
            <a:chOff x="4483608" y="2368295"/>
            <a:chExt cx="6961632" cy="3014472"/>
          </a:xfrm>
        </p:grpSpPr>
        <p:pic>
          <p:nvPicPr>
            <p:cNvPr id="5394" name="Google Shape;5394;p192"/>
            <p:cNvPicPr preferRelativeResize="0"/>
            <p:nvPr/>
          </p:nvPicPr>
          <p:blipFill rotWithShape="1">
            <a:blip r:embed="rId5">
              <a:alphaModFix/>
            </a:blip>
            <a:srcRect b="0" l="0" r="0" t="0"/>
            <a:stretch/>
          </p:blipFill>
          <p:spPr>
            <a:xfrm>
              <a:off x="4483608" y="2368295"/>
              <a:ext cx="5504688" cy="3002279"/>
            </a:xfrm>
            <a:prstGeom prst="rect">
              <a:avLst/>
            </a:prstGeom>
            <a:noFill/>
            <a:ln>
              <a:noFill/>
            </a:ln>
          </p:spPr>
        </p:pic>
        <p:pic>
          <p:nvPicPr>
            <p:cNvPr id="5395" name="Google Shape;5395;p192"/>
            <p:cNvPicPr preferRelativeResize="0"/>
            <p:nvPr/>
          </p:nvPicPr>
          <p:blipFill rotWithShape="1">
            <a:blip r:embed="rId6">
              <a:alphaModFix/>
            </a:blip>
            <a:srcRect b="0" l="0" r="0" t="0"/>
            <a:stretch/>
          </p:blipFill>
          <p:spPr>
            <a:xfrm>
              <a:off x="4508638" y="2392361"/>
              <a:ext cx="5401536" cy="2899658"/>
            </a:xfrm>
            <a:prstGeom prst="rect">
              <a:avLst/>
            </a:prstGeom>
            <a:noFill/>
            <a:ln>
              <a:noFill/>
            </a:ln>
          </p:spPr>
        </p:pic>
        <p:pic>
          <p:nvPicPr>
            <p:cNvPr id="5396" name="Google Shape;5396;p192"/>
            <p:cNvPicPr preferRelativeResize="0"/>
            <p:nvPr/>
          </p:nvPicPr>
          <p:blipFill rotWithShape="1">
            <a:blip r:embed="rId7">
              <a:alphaModFix/>
            </a:blip>
            <a:srcRect b="0" l="0" r="0" t="0"/>
            <a:stretch/>
          </p:blipFill>
          <p:spPr>
            <a:xfrm>
              <a:off x="9884664" y="2368295"/>
              <a:ext cx="1548383" cy="3002279"/>
            </a:xfrm>
            <a:prstGeom prst="rect">
              <a:avLst/>
            </a:prstGeom>
            <a:noFill/>
            <a:ln>
              <a:noFill/>
            </a:ln>
          </p:spPr>
        </p:pic>
        <p:pic>
          <p:nvPicPr>
            <p:cNvPr id="5397" name="Google Shape;5397;p192"/>
            <p:cNvPicPr preferRelativeResize="0"/>
            <p:nvPr/>
          </p:nvPicPr>
          <p:blipFill rotWithShape="1">
            <a:blip r:embed="rId8">
              <a:alphaModFix/>
            </a:blip>
            <a:srcRect b="0" l="0" r="0" t="0"/>
            <a:stretch/>
          </p:blipFill>
          <p:spPr>
            <a:xfrm>
              <a:off x="9911354" y="2392361"/>
              <a:ext cx="1443413" cy="2899658"/>
            </a:xfrm>
            <a:prstGeom prst="rect">
              <a:avLst/>
            </a:prstGeom>
            <a:noFill/>
            <a:ln>
              <a:noFill/>
            </a:ln>
          </p:spPr>
        </p:pic>
        <p:pic>
          <p:nvPicPr>
            <p:cNvPr id="5398" name="Google Shape;5398;p192"/>
            <p:cNvPicPr preferRelativeResize="0"/>
            <p:nvPr/>
          </p:nvPicPr>
          <p:blipFill rotWithShape="1">
            <a:blip r:embed="rId9">
              <a:alphaModFix/>
            </a:blip>
            <a:srcRect b="0" l="0" r="0" t="0"/>
            <a:stretch/>
          </p:blipFill>
          <p:spPr>
            <a:xfrm>
              <a:off x="9875520" y="3639311"/>
              <a:ext cx="1569720" cy="1743456"/>
            </a:xfrm>
            <a:prstGeom prst="rect">
              <a:avLst/>
            </a:prstGeom>
            <a:noFill/>
            <a:ln>
              <a:noFill/>
            </a:ln>
          </p:spPr>
        </p:pic>
        <p:sp>
          <p:nvSpPr>
            <p:cNvPr id="5399" name="Google Shape;5399;p192"/>
            <p:cNvSpPr/>
            <p:nvPr/>
          </p:nvSpPr>
          <p:spPr>
            <a:xfrm>
              <a:off x="9913816" y="3676023"/>
              <a:ext cx="1441450" cy="1616075"/>
            </a:xfrm>
            <a:custGeom>
              <a:rect b="b" l="l" r="r" t="t"/>
              <a:pathLst>
                <a:path extrusionOk="0" h="1616075" w="1441450">
                  <a:moveTo>
                    <a:pt x="1440950" y="0"/>
                  </a:moveTo>
                  <a:lnTo>
                    <a:pt x="0" y="0"/>
                  </a:lnTo>
                  <a:lnTo>
                    <a:pt x="0" y="1615995"/>
                  </a:lnTo>
                  <a:lnTo>
                    <a:pt x="1440950" y="1615995"/>
                  </a:lnTo>
                  <a:lnTo>
                    <a:pt x="144095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400" name="Google Shape;5400;p192"/>
            <p:cNvPicPr preferRelativeResize="0"/>
            <p:nvPr/>
          </p:nvPicPr>
          <p:blipFill rotWithShape="1">
            <a:blip r:embed="rId10">
              <a:alphaModFix/>
            </a:blip>
            <a:srcRect b="0" l="0" r="0" t="0"/>
            <a:stretch/>
          </p:blipFill>
          <p:spPr>
            <a:xfrm>
              <a:off x="4989576" y="3047999"/>
              <a:ext cx="3176016" cy="1749552"/>
            </a:xfrm>
            <a:prstGeom prst="rect">
              <a:avLst/>
            </a:prstGeom>
            <a:noFill/>
            <a:ln>
              <a:noFill/>
            </a:ln>
          </p:spPr>
        </p:pic>
        <p:sp>
          <p:nvSpPr>
            <p:cNvPr id="5401" name="Google Shape;5401;p192"/>
            <p:cNvSpPr/>
            <p:nvPr/>
          </p:nvSpPr>
          <p:spPr>
            <a:xfrm>
              <a:off x="5027655" y="3086173"/>
              <a:ext cx="3045460" cy="1618615"/>
            </a:xfrm>
            <a:custGeom>
              <a:rect b="b" l="l" r="r" t="t"/>
              <a:pathLst>
                <a:path extrusionOk="0" h="1618614" w="3045459">
                  <a:moveTo>
                    <a:pt x="3045350" y="0"/>
                  </a:moveTo>
                  <a:lnTo>
                    <a:pt x="0" y="0"/>
                  </a:lnTo>
                  <a:lnTo>
                    <a:pt x="0" y="1618090"/>
                  </a:lnTo>
                  <a:lnTo>
                    <a:pt x="3045350" y="1618090"/>
                  </a:lnTo>
                  <a:lnTo>
                    <a:pt x="304535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2" name="Google Shape;5402;p192"/>
            <p:cNvSpPr/>
            <p:nvPr/>
          </p:nvSpPr>
          <p:spPr>
            <a:xfrm>
              <a:off x="8159228" y="3386269"/>
              <a:ext cx="1746885" cy="457834"/>
            </a:xfrm>
            <a:custGeom>
              <a:rect b="b" l="l" r="r" t="t"/>
              <a:pathLst>
                <a:path extrusionOk="0" h="457835" w="1746884">
                  <a:moveTo>
                    <a:pt x="1205707" y="266710"/>
                  </a:moveTo>
                  <a:lnTo>
                    <a:pt x="1117041" y="266710"/>
                  </a:lnTo>
                  <a:lnTo>
                    <a:pt x="1739306" y="457466"/>
                  </a:lnTo>
                  <a:lnTo>
                    <a:pt x="1746843" y="433209"/>
                  </a:lnTo>
                  <a:lnTo>
                    <a:pt x="1205707" y="266710"/>
                  </a:lnTo>
                  <a:close/>
                </a:path>
                <a:path extrusionOk="0" h="457835" w="1746884">
                  <a:moveTo>
                    <a:pt x="1134024" y="245273"/>
                  </a:moveTo>
                  <a:lnTo>
                    <a:pt x="1044354" y="245273"/>
                  </a:lnTo>
                  <a:lnTo>
                    <a:pt x="1117083" y="266722"/>
                  </a:lnTo>
                  <a:lnTo>
                    <a:pt x="1205707" y="266710"/>
                  </a:lnTo>
                  <a:lnTo>
                    <a:pt x="1134024" y="245273"/>
                  </a:lnTo>
                  <a:close/>
                </a:path>
                <a:path extrusionOk="0" h="457835" w="1746884">
                  <a:moveTo>
                    <a:pt x="1064346" y="224688"/>
                  </a:moveTo>
                  <a:lnTo>
                    <a:pt x="973463" y="224688"/>
                  </a:lnTo>
                  <a:lnTo>
                    <a:pt x="1044404" y="245289"/>
                  </a:lnTo>
                  <a:lnTo>
                    <a:pt x="1134024" y="245273"/>
                  </a:lnTo>
                  <a:lnTo>
                    <a:pt x="1064346" y="224688"/>
                  </a:lnTo>
                  <a:close/>
                </a:path>
                <a:path extrusionOk="0" h="457835" w="1746884">
                  <a:moveTo>
                    <a:pt x="996905" y="205046"/>
                  </a:moveTo>
                  <a:lnTo>
                    <a:pt x="904571" y="205046"/>
                  </a:lnTo>
                  <a:lnTo>
                    <a:pt x="973523" y="224706"/>
                  </a:lnTo>
                  <a:lnTo>
                    <a:pt x="1064346" y="224688"/>
                  </a:lnTo>
                  <a:lnTo>
                    <a:pt x="996905" y="205046"/>
                  </a:lnTo>
                  <a:close/>
                </a:path>
                <a:path extrusionOk="0" h="457835" w="1746884">
                  <a:moveTo>
                    <a:pt x="931959" y="186443"/>
                  </a:moveTo>
                  <a:lnTo>
                    <a:pt x="837876" y="186443"/>
                  </a:lnTo>
                  <a:lnTo>
                    <a:pt x="904641" y="205066"/>
                  </a:lnTo>
                  <a:lnTo>
                    <a:pt x="996905" y="205046"/>
                  </a:lnTo>
                  <a:lnTo>
                    <a:pt x="931959" y="186443"/>
                  </a:lnTo>
                  <a:close/>
                </a:path>
                <a:path extrusionOk="0" h="457835" w="1746884">
                  <a:moveTo>
                    <a:pt x="837935" y="186460"/>
                  </a:moveTo>
                  <a:close/>
                </a:path>
                <a:path extrusionOk="0" h="457835" w="1746884">
                  <a:moveTo>
                    <a:pt x="869779" y="168973"/>
                  </a:moveTo>
                  <a:lnTo>
                    <a:pt x="773578" y="168973"/>
                  </a:lnTo>
                  <a:lnTo>
                    <a:pt x="837935" y="186460"/>
                  </a:lnTo>
                  <a:lnTo>
                    <a:pt x="931959" y="186443"/>
                  </a:lnTo>
                  <a:lnTo>
                    <a:pt x="869779" y="168973"/>
                  </a:lnTo>
                  <a:close/>
                </a:path>
                <a:path extrusionOk="0" h="457835" w="1746884">
                  <a:moveTo>
                    <a:pt x="810669" y="152731"/>
                  </a:moveTo>
                  <a:lnTo>
                    <a:pt x="711880" y="152731"/>
                  </a:lnTo>
                  <a:lnTo>
                    <a:pt x="773676" y="169000"/>
                  </a:lnTo>
                  <a:lnTo>
                    <a:pt x="869779" y="168973"/>
                  </a:lnTo>
                  <a:lnTo>
                    <a:pt x="810669" y="152731"/>
                  </a:lnTo>
                  <a:close/>
                </a:path>
                <a:path extrusionOk="0" h="457835" w="1746884">
                  <a:moveTo>
                    <a:pt x="711906" y="152738"/>
                  </a:moveTo>
                  <a:close/>
                </a:path>
                <a:path extrusionOk="0" h="457835" w="1746884">
                  <a:moveTo>
                    <a:pt x="754975" y="137811"/>
                  </a:moveTo>
                  <a:lnTo>
                    <a:pt x="652984" y="137811"/>
                  </a:lnTo>
                  <a:lnTo>
                    <a:pt x="653120" y="137845"/>
                  </a:lnTo>
                  <a:lnTo>
                    <a:pt x="711906" y="152738"/>
                  </a:lnTo>
                  <a:lnTo>
                    <a:pt x="810669" y="152731"/>
                  </a:lnTo>
                  <a:lnTo>
                    <a:pt x="754975" y="137811"/>
                  </a:lnTo>
                  <a:close/>
                </a:path>
                <a:path extrusionOk="0" h="457835" w="1746884">
                  <a:moveTo>
                    <a:pt x="653108" y="137843"/>
                  </a:moveTo>
                  <a:close/>
                </a:path>
                <a:path extrusionOk="0" h="457835" w="1746884">
                  <a:moveTo>
                    <a:pt x="703110" y="124307"/>
                  </a:moveTo>
                  <a:lnTo>
                    <a:pt x="597091" y="124307"/>
                  </a:lnTo>
                  <a:lnTo>
                    <a:pt x="597251" y="124345"/>
                  </a:lnTo>
                  <a:lnTo>
                    <a:pt x="653108" y="137843"/>
                  </a:lnTo>
                  <a:lnTo>
                    <a:pt x="754975" y="137811"/>
                  </a:lnTo>
                  <a:lnTo>
                    <a:pt x="703110" y="124307"/>
                  </a:lnTo>
                  <a:close/>
                </a:path>
                <a:path extrusionOk="0" h="457835" w="1746884">
                  <a:moveTo>
                    <a:pt x="597210" y="124336"/>
                  </a:moveTo>
                  <a:close/>
                </a:path>
                <a:path extrusionOk="0" h="457835" w="1746884">
                  <a:moveTo>
                    <a:pt x="655479" y="112284"/>
                  </a:moveTo>
                  <a:lnTo>
                    <a:pt x="544338" y="112284"/>
                  </a:lnTo>
                  <a:lnTo>
                    <a:pt x="544512" y="112322"/>
                  </a:lnTo>
                  <a:lnTo>
                    <a:pt x="597210" y="124336"/>
                  </a:lnTo>
                  <a:lnTo>
                    <a:pt x="703110" y="124307"/>
                  </a:lnTo>
                  <a:lnTo>
                    <a:pt x="659154" y="113172"/>
                  </a:lnTo>
                  <a:lnTo>
                    <a:pt x="655479" y="112284"/>
                  </a:lnTo>
                  <a:close/>
                </a:path>
                <a:path extrusionOk="0" h="457835" w="1746884">
                  <a:moveTo>
                    <a:pt x="544406" y="112299"/>
                  </a:moveTo>
                  <a:close/>
                </a:path>
                <a:path extrusionOk="0" h="457835" w="1746884">
                  <a:moveTo>
                    <a:pt x="611560" y="101673"/>
                  </a:moveTo>
                  <a:lnTo>
                    <a:pt x="494581" y="101673"/>
                  </a:lnTo>
                  <a:lnTo>
                    <a:pt x="494764" y="101711"/>
                  </a:lnTo>
                  <a:lnTo>
                    <a:pt x="544406" y="112299"/>
                  </a:lnTo>
                  <a:lnTo>
                    <a:pt x="655479" y="112284"/>
                  </a:lnTo>
                  <a:lnTo>
                    <a:pt x="611560" y="101673"/>
                  </a:lnTo>
                  <a:close/>
                </a:path>
                <a:path extrusionOk="0" h="457835" w="1746884">
                  <a:moveTo>
                    <a:pt x="494705" y="101700"/>
                  </a:moveTo>
                  <a:close/>
                </a:path>
                <a:path extrusionOk="0" h="457835" w="1746884">
                  <a:moveTo>
                    <a:pt x="571311" y="92381"/>
                  </a:moveTo>
                  <a:lnTo>
                    <a:pt x="447616" y="92381"/>
                  </a:lnTo>
                  <a:lnTo>
                    <a:pt x="447809" y="92417"/>
                  </a:lnTo>
                  <a:lnTo>
                    <a:pt x="494705" y="101700"/>
                  </a:lnTo>
                  <a:lnTo>
                    <a:pt x="611560" y="101673"/>
                  </a:lnTo>
                  <a:lnTo>
                    <a:pt x="602976" y="99599"/>
                  </a:lnTo>
                  <a:lnTo>
                    <a:pt x="571311" y="92381"/>
                  </a:lnTo>
                  <a:close/>
                </a:path>
                <a:path extrusionOk="0" h="457835" w="1746884">
                  <a:moveTo>
                    <a:pt x="447723" y="92402"/>
                  </a:moveTo>
                  <a:close/>
                </a:path>
                <a:path extrusionOk="0" h="457835" w="1746884">
                  <a:moveTo>
                    <a:pt x="534950" y="84311"/>
                  </a:moveTo>
                  <a:lnTo>
                    <a:pt x="403246" y="84311"/>
                  </a:lnTo>
                  <a:lnTo>
                    <a:pt x="403447" y="84345"/>
                  </a:lnTo>
                  <a:lnTo>
                    <a:pt x="447723" y="92402"/>
                  </a:lnTo>
                  <a:lnTo>
                    <a:pt x="571311" y="92381"/>
                  </a:lnTo>
                  <a:lnTo>
                    <a:pt x="549897" y="87499"/>
                  </a:lnTo>
                  <a:lnTo>
                    <a:pt x="534950" y="84311"/>
                  </a:lnTo>
                  <a:close/>
                </a:path>
                <a:path extrusionOk="0" h="457835" w="1746884">
                  <a:moveTo>
                    <a:pt x="403313" y="84323"/>
                  </a:moveTo>
                  <a:lnTo>
                    <a:pt x="403447" y="84345"/>
                  </a:lnTo>
                  <a:lnTo>
                    <a:pt x="403313" y="84323"/>
                  </a:lnTo>
                  <a:close/>
                </a:path>
                <a:path extrusionOk="0" h="457835" w="1746884">
                  <a:moveTo>
                    <a:pt x="502407" y="77370"/>
                  </a:moveTo>
                  <a:lnTo>
                    <a:pt x="361269" y="77370"/>
                  </a:lnTo>
                  <a:lnTo>
                    <a:pt x="361476" y="77402"/>
                  </a:lnTo>
                  <a:lnTo>
                    <a:pt x="403313" y="84323"/>
                  </a:lnTo>
                  <a:lnTo>
                    <a:pt x="534950" y="84311"/>
                  </a:lnTo>
                  <a:lnTo>
                    <a:pt x="502407" y="77370"/>
                  </a:lnTo>
                  <a:close/>
                </a:path>
                <a:path extrusionOk="0" h="457835" w="1746884">
                  <a:moveTo>
                    <a:pt x="361328" y="77380"/>
                  </a:moveTo>
                  <a:lnTo>
                    <a:pt x="361461" y="77402"/>
                  </a:lnTo>
                  <a:lnTo>
                    <a:pt x="361328" y="77380"/>
                  </a:lnTo>
                  <a:close/>
                </a:path>
                <a:path extrusionOk="0" h="457835" w="1746884">
                  <a:moveTo>
                    <a:pt x="472756" y="71462"/>
                  </a:moveTo>
                  <a:lnTo>
                    <a:pt x="321486" y="71462"/>
                  </a:lnTo>
                  <a:lnTo>
                    <a:pt x="321696" y="71492"/>
                  </a:lnTo>
                  <a:lnTo>
                    <a:pt x="361328" y="77380"/>
                  </a:lnTo>
                  <a:lnTo>
                    <a:pt x="502407" y="77370"/>
                  </a:lnTo>
                  <a:lnTo>
                    <a:pt x="499786" y="76812"/>
                  </a:lnTo>
                  <a:lnTo>
                    <a:pt x="472756" y="71462"/>
                  </a:lnTo>
                  <a:close/>
                </a:path>
                <a:path extrusionOk="0" h="457835" w="1746884">
                  <a:moveTo>
                    <a:pt x="77323" y="0"/>
                  </a:moveTo>
                  <a:lnTo>
                    <a:pt x="0" y="35763"/>
                  </a:lnTo>
                  <a:lnTo>
                    <a:pt x="75004" y="76164"/>
                  </a:lnTo>
                  <a:lnTo>
                    <a:pt x="75775" y="50865"/>
                  </a:lnTo>
                  <a:lnTo>
                    <a:pt x="62995" y="50387"/>
                  </a:lnTo>
                  <a:lnTo>
                    <a:pt x="63945" y="25005"/>
                  </a:lnTo>
                  <a:lnTo>
                    <a:pt x="76562" y="25005"/>
                  </a:lnTo>
                  <a:lnTo>
                    <a:pt x="77323" y="0"/>
                  </a:lnTo>
                  <a:close/>
                </a:path>
                <a:path extrusionOk="0" h="457835" w="1746884">
                  <a:moveTo>
                    <a:pt x="321583" y="71477"/>
                  </a:moveTo>
                  <a:close/>
                </a:path>
                <a:path extrusionOk="0" h="457835" w="1746884">
                  <a:moveTo>
                    <a:pt x="447228" y="66494"/>
                  </a:moveTo>
                  <a:lnTo>
                    <a:pt x="283693" y="66494"/>
                  </a:lnTo>
                  <a:lnTo>
                    <a:pt x="283904" y="66520"/>
                  </a:lnTo>
                  <a:lnTo>
                    <a:pt x="321583" y="71477"/>
                  </a:lnTo>
                  <a:lnTo>
                    <a:pt x="472756" y="71462"/>
                  </a:lnTo>
                  <a:lnTo>
                    <a:pt x="452451" y="67444"/>
                  </a:lnTo>
                  <a:lnTo>
                    <a:pt x="447228" y="66494"/>
                  </a:lnTo>
                  <a:close/>
                </a:path>
                <a:path extrusionOk="0" h="457835" w="1746884">
                  <a:moveTo>
                    <a:pt x="283767" y="66504"/>
                  </a:moveTo>
                  <a:lnTo>
                    <a:pt x="283904" y="66520"/>
                  </a:lnTo>
                  <a:lnTo>
                    <a:pt x="283767" y="66504"/>
                  </a:lnTo>
                  <a:close/>
                </a:path>
                <a:path extrusionOk="0" h="457835" w="1746884">
                  <a:moveTo>
                    <a:pt x="424548" y="62369"/>
                  </a:moveTo>
                  <a:lnTo>
                    <a:pt x="247691" y="62369"/>
                  </a:lnTo>
                  <a:lnTo>
                    <a:pt x="247897" y="62392"/>
                  </a:lnTo>
                  <a:lnTo>
                    <a:pt x="283767" y="66504"/>
                  </a:lnTo>
                  <a:lnTo>
                    <a:pt x="447228" y="66494"/>
                  </a:lnTo>
                  <a:lnTo>
                    <a:pt x="424548" y="62369"/>
                  </a:lnTo>
                  <a:close/>
                </a:path>
                <a:path extrusionOk="0" h="457835" w="1746884">
                  <a:moveTo>
                    <a:pt x="247853" y="62388"/>
                  </a:moveTo>
                  <a:close/>
                </a:path>
                <a:path extrusionOk="0" h="457835" w="1746884">
                  <a:moveTo>
                    <a:pt x="405825" y="58995"/>
                  </a:moveTo>
                  <a:lnTo>
                    <a:pt x="213276" y="58995"/>
                  </a:lnTo>
                  <a:lnTo>
                    <a:pt x="213473" y="59013"/>
                  </a:lnTo>
                  <a:lnTo>
                    <a:pt x="247853" y="62388"/>
                  </a:lnTo>
                  <a:lnTo>
                    <a:pt x="247691" y="62369"/>
                  </a:lnTo>
                  <a:lnTo>
                    <a:pt x="424548" y="62369"/>
                  </a:lnTo>
                  <a:lnTo>
                    <a:pt x="407691" y="59303"/>
                  </a:lnTo>
                  <a:lnTo>
                    <a:pt x="405825" y="58995"/>
                  </a:lnTo>
                  <a:close/>
                </a:path>
                <a:path extrusionOk="0" h="457835" w="1746884">
                  <a:moveTo>
                    <a:pt x="213375" y="59005"/>
                  </a:moveTo>
                  <a:close/>
                </a:path>
                <a:path extrusionOk="0" h="457835" w="1746884">
                  <a:moveTo>
                    <a:pt x="389380" y="56274"/>
                  </a:moveTo>
                  <a:lnTo>
                    <a:pt x="180243" y="56274"/>
                  </a:lnTo>
                  <a:lnTo>
                    <a:pt x="180427" y="56288"/>
                  </a:lnTo>
                  <a:lnTo>
                    <a:pt x="213375" y="59005"/>
                  </a:lnTo>
                  <a:lnTo>
                    <a:pt x="405825" y="58995"/>
                  </a:lnTo>
                  <a:lnTo>
                    <a:pt x="389380" y="56274"/>
                  </a:lnTo>
                  <a:close/>
                </a:path>
                <a:path extrusionOk="0" h="457835" w="1746884">
                  <a:moveTo>
                    <a:pt x="180345" y="56283"/>
                  </a:moveTo>
                  <a:close/>
                </a:path>
                <a:path extrusionOk="0" h="457835" w="1746884">
                  <a:moveTo>
                    <a:pt x="376328" y="54115"/>
                  </a:moveTo>
                  <a:lnTo>
                    <a:pt x="148390" y="54115"/>
                  </a:lnTo>
                  <a:lnTo>
                    <a:pt x="148554" y="54126"/>
                  </a:lnTo>
                  <a:lnTo>
                    <a:pt x="180345" y="56283"/>
                  </a:lnTo>
                  <a:lnTo>
                    <a:pt x="389380" y="56274"/>
                  </a:lnTo>
                  <a:lnTo>
                    <a:pt x="376328" y="54115"/>
                  </a:lnTo>
                  <a:close/>
                </a:path>
                <a:path extrusionOk="0" h="457835" w="1746884">
                  <a:moveTo>
                    <a:pt x="148481" y="54122"/>
                  </a:moveTo>
                  <a:close/>
                </a:path>
                <a:path extrusionOk="0" h="457835" w="1746884">
                  <a:moveTo>
                    <a:pt x="366110" y="52425"/>
                  </a:moveTo>
                  <a:lnTo>
                    <a:pt x="117511" y="52425"/>
                  </a:lnTo>
                  <a:lnTo>
                    <a:pt x="117731" y="52435"/>
                  </a:lnTo>
                  <a:lnTo>
                    <a:pt x="148481" y="54122"/>
                  </a:lnTo>
                  <a:lnTo>
                    <a:pt x="376328" y="54115"/>
                  </a:lnTo>
                  <a:lnTo>
                    <a:pt x="366110" y="52425"/>
                  </a:lnTo>
                  <a:close/>
                </a:path>
                <a:path extrusionOk="0" h="457835" w="1746884">
                  <a:moveTo>
                    <a:pt x="117623" y="52431"/>
                  </a:moveTo>
                  <a:close/>
                </a:path>
                <a:path extrusionOk="0" h="457835" w="1746884">
                  <a:moveTo>
                    <a:pt x="76548" y="25476"/>
                  </a:moveTo>
                  <a:lnTo>
                    <a:pt x="75775" y="50865"/>
                  </a:lnTo>
                  <a:lnTo>
                    <a:pt x="117623" y="52431"/>
                  </a:lnTo>
                  <a:lnTo>
                    <a:pt x="366110" y="52425"/>
                  </a:lnTo>
                  <a:lnTo>
                    <a:pt x="325113" y="46323"/>
                  </a:lnTo>
                  <a:lnTo>
                    <a:pt x="286901" y="41297"/>
                  </a:lnTo>
                  <a:lnTo>
                    <a:pt x="215657" y="33707"/>
                  </a:lnTo>
                  <a:lnTo>
                    <a:pt x="150026" y="28769"/>
                  </a:lnTo>
                  <a:lnTo>
                    <a:pt x="118791" y="27057"/>
                  </a:lnTo>
                  <a:lnTo>
                    <a:pt x="76548" y="25476"/>
                  </a:lnTo>
                  <a:close/>
                </a:path>
                <a:path extrusionOk="0" h="457835" w="1746884">
                  <a:moveTo>
                    <a:pt x="63945" y="25005"/>
                  </a:moveTo>
                  <a:lnTo>
                    <a:pt x="62995" y="50387"/>
                  </a:lnTo>
                  <a:lnTo>
                    <a:pt x="75775" y="50865"/>
                  </a:lnTo>
                  <a:lnTo>
                    <a:pt x="76548" y="25476"/>
                  </a:lnTo>
                  <a:lnTo>
                    <a:pt x="63945" y="25005"/>
                  </a:lnTo>
                  <a:close/>
                </a:path>
                <a:path extrusionOk="0" h="457835" w="1746884">
                  <a:moveTo>
                    <a:pt x="76562" y="25005"/>
                  </a:moveTo>
                  <a:lnTo>
                    <a:pt x="63945" y="25005"/>
                  </a:lnTo>
                  <a:lnTo>
                    <a:pt x="76548" y="25476"/>
                  </a:lnTo>
                  <a:lnTo>
                    <a:pt x="76562" y="25005"/>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403" name="Google Shape;5403;p192"/>
          <p:cNvGrpSpPr/>
          <p:nvPr/>
        </p:nvGrpSpPr>
        <p:grpSpPr>
          <a:xfrm>
            <a:off x="707136" y="2406055"/>
            <a:ext cx="3391196" cy="2037928"/>
            <a:chOff x="707136" y="2406055"/>
            <a:chExt cx="3391196" cy="2037928"/>
          </a:xfrm>
        </p:grpSpPr>
        <p:pic>
          <p:nvPicPr>
            <p:cNvPr id="5404" name="Google Shape;5404;p192"/>
            <p:cNvPicPr preferRelativeResize="0"/>
            <p:nvPr/>
          </p:nvPicPr>
          <p:blipFill rotWithShape="1">
            <a:blip r:embed="rId11">
              <a:alphaModFix/>
            </a:blip>
            <a:srcRect b="0" l="0" r="0" t="0"/>
            <a:stretch/>
          </p:blipFill>
          <p:spPr>
            <a:xfrm>
              <a:off x="707136" y="2575559"/>
              <a:ext cx="3380232" cy="1868424"/>
            </a:xfrm>
            <a:prstGeom prst="rect">
              <a:avLst/>
            </a:prstGeom>
            <a:noFill/>
            <a:ln>
              <a:noFill/>
            </a:ln>
          </p:spPr>
        </p:pic>
        <p:pic>
          <p:nvPicPr>
            <p:cNvPr id="5405" name="Google Shape;5405;p192"/>
            <p:cNvPicPr preferRelativeResize="0"/>
            <p:nvPr/>
          </p:nvPicPr>
          <p:blipFill rotWithShape="1">
            <a:blip r:embed="rId12">
              <a:alphaModFix/>
            </a:blip>
            <a:srcRect b="0" l="0" r="0" t="0"/>
            <a:stretch/>
          </p:blipFill>
          <p:spPr>
            <a:xfrm>
              <a:off x="733468" y="2601569"/>
              <a:ext cx="3274118" cy="1763894"/>
            </a:xfrm>
            <a:prstGeom prst="rect">
              <a:avLst/>
            </a:prstGeom>
            <a:noFill/>
            <a:ln>
              <a:noFill/>
            </a:ln>
          </p:spPr>
        </p:pic>
        <p:sp>
          <p:nvSpPr>
            <p:cNvPr id="5406" name="Google Shape;5406;p192"/>
            <p:cNvSpPr/>
            <p:nvPr/>
          </p:nvSpPr>
          <p:spPr>
            <a:xfrm>
              <a:off x="733467" y="2406055"/>
              <a:ext cx="3364865" cy="160655"/>
            </a:xfrm>
            <a:custGeom>
              <a:rect b="b" l="l" r="r" t="t"/>
              <a:pathLst>
                <a:path extrusionOk="0" h="160655" w="3364865">
                  <a:moveTo>
                    <a:pt x="3364772" y="160080"/>
                  </a:moveTo>
                  <a:lnTo>
                    <a:pt x="3355861" y="128924"/>
                  </a:lnTo>
                  <a:lnTo>
                    <a:pt x="3331561" y="103483"/>
                  </a:lnTo>
                  <a:lnTo>
                    <a:pt x="3295519" y="86329"/>
                  </a:lnTo>
                  <a:lnTo>
                    <a:pt x="3251383" y="80040"/>
                  </a:lnTo>
                  <a:lnTo>
                    <a:pt x="1796580" y="80040"/>
                  </a:lnTo>
                  <a:lnTo>
                    <a:pt x="1752444" y="73750"/>
                  </a:lnTo>
                  <a:lnTo>
                    <a:pt x="1716402" y="56596"/>
                  </a:lnTo>
                  <a:lnTo>
                    <a:pt x="1692102" y="31155"/>
                  </a:lnTo>
                  <a:lnTo>
                    <a:pt x="1683192" y="0"/>
                  </a:lnTo>
                  <a:lnTo>
                    <a:pt x="1674281" y="31155"/>
                  </a:lnTo>
                  <a:lnTo>
                    <a:pt x="1649981" y="56596"/>
                  </a:lnTo>
                  <a:lnTo>
                    <a:pt x="1613939" y="73750"/>
                  </a:lnTo>
                  <a:lnTo>
                    <a:pt x="1569804" y="80040"/>
                  </a:lnTo>
                  <a:lnTo>
                    <a:pt x="113388" y="80040"/>
                  </a:lnTo>
                  <a:lnTo>
                    <a:pt x="69252" y="86329"/>
                  </a:lnTo>
                  <a:lnTo>
                    <a:pt x="33210" y="103483"/>
                  </a:lnTo>
                  <a:lnTo>
                    <a:pt x="8910" y="128924"/>
                  </a:lnTo>
                  <a:lnTo>
                    <a:pt x="0" y="16008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407" name="Google Shape;5407;p192"/>
          <p:cNvGrpSpPr/>
          <p:nvPr/>
        </p:nvGrpSpPr>
        <p:grpSpPr>
          <a:xfrm>
            <a:off x="2398776" y="4504944"/>
            <a:ext cx="1091184" cy="1978152"/>
            <a:chOff x="2398776" y="4504944"/>
            <a:chExt cx="1091184" cy="1978152"/>
          </a:xfrm>
        </p:grpSpPr>
        <p:pic>
          <p:nvPicPr>
            <p:cNvPr id="5408" name="Google Shape;5408;p192"/>
            <p:cNvPicPr preferRelativeResize="0"/>
            <p:nvPr/>
          </p:nvPicPr>
          <p:blipFill rotWithShape="1">
            <a:blip r:embed="rId13">
              <a:alphaModFix/>
            </a:blip>
            <a:srcRect b="0" l="0" r="0" t="0"/>
            <a:stretch/>
          </p:blipFill>
          <p:spPr>
            <a:xfrm>
              <a:off x="2398776" y="4504944"/>
              <a:ext cx="1091184" cy="1978152"/>
            </a:xfrm>
            <a:prstGeom prst="rect">
              <a:avLst/>
            </a:prstGeom>
            <a:noFill/>
            <a:ln>
              <a:noFill/>
            </a:ln>
          </p:spPr>
        </p:pic>
        <p:pic>
          <p:nvPicPr>
            <p:cNvPr id="5409" name="Google Shape;5409;p192"/>
            <p:cNvPicPr preferRelativeResize="0"/>
            <p:nvPr/>
          </p:nvPicPr>
          <p:blipFill rotWithShape="1">
            <a:blip r:embed="rId14">
              <a:alphaModFix/>
            </a:blip>
            <a:srcRect b="0" l="0" r="0" t="0"/>
            <a:stretch/>
          </p:blipFill>
          <p:spPr>
            <a:xfrm>
              <a:off x="2423983" y="4531781"/>
              <a:ext cx="986911" cy="1872490"/>
            </a:xfrm>
            <a:prstGeom prst="rect">
              <a:avLst/>
            </a:prstGeom>
            <a:noFill/>
            <a:ln>
              <a:noFill/>
            </a:ln>
          </p:spPr>
        </p:pic>
        <p:pic>
          <p:nvPicPr>
            <p:cNvPr id="5410" name="Google Shape;5410;p192"/>
            <p:cNvPicPr preferRelativeResize="0"/>
            <p:nvPr/>
          </p:nvPicPr>
          <p:blipFill rotWithShape="1">
            <a:blip r:embed="rId15">
              <a:alphaModFix/>
            </a:blip>
            <a:srcRect b="0" l="0" r="0" t="0"/>
            <a:stretch/>
          </p:blipFill>
          <p:spPr>
            <a:xfrm>
              <a:off x="2410968" y="5163312"/>
              <a:ext cx="1048511" cy="1286256"/>
            </a:xfrm>
            <a:prstGeom prst="rect">
              <a:avLst/>
            </a:prstGeom>
            <a:noFill/>
            <a:ln>
              <a:noFill/>
            </a:ln>
          </p:spPr>
        </p:pic>
        <p:sp>
          <p:nvSpPr>
            <p:cNvPr id="5411" name="Google Shape;5411;p192"/>
            <p:cNvSpPr/>
            <p:nvPr/>
          </p:nvSpPr>
          <p:spPr>
            <a:xfrm>
              <a:off x="2449618" y="5201311"/>
              <a:ext cx="916940" cy="1155065"/>
            </a:xfrm>
            <a:custGeom>
              <a:rect b="b" l="l" r="r" t="t"/>
              <a:pathLst>
                <a:path extrusionOk="0" h="1155064" w="916939">
                  <a:moveTo>
                    <a:pt x="916637" y="0"/>
                  </a:moveTo>
                  <a:lnTo>
                    <a:pt x="0" y="0"/>
                  </a:lnTo>
                  <a:lnTo>
                    <a:pt x="0" y="1154902"/>
                  </a:lnTo>
                  <a:lnTo>
                    <a:pt x="916637" y="1154902"/>
                  </a:lnTo>
                  <a:lnTo>
                    <a:pt x="916637"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412" name="Google Shape;5412;p192"/>
          <p:cNvGrpSpPr/>
          <p:nvPr/>
        </p:nvGrpSpPr>
        <p:grpSpPr>
          <a:xfrm>
            <a:off x="1234439" y="4504944"/>
            <a:ext cx="1100328" cy="1591056"/>
            <a:chOff x="1234439" y="4504944"/>
            <a:chExt cx="1100328" cy="1591056"/>
          </a:xfrm>
        </p:grpSpPr>
        <p:pic>
          <p:nvPicPr>
            <p:cNvPr id="5413" name="Google Shape;5413;p192"/>
            <p:cNvPicPr preferRelativeResize="0"/>
            <p:nvPr/>
          </p:nvPicPr>
          <p:blipFill rotWithShape="1">
            <a:blip r:embed="rId16">
              <a:alphaModFix/>
            </a:blip>
            <a:srcRect b="0" l="0" r="0" t="0"/>
            <a:stretch/>
          </p:blipFill>
          <p:spPr>
            <a:xfrm>
              <a:off x="1234439" y="4504944"/>
              <a:ext cx="1100328" cy="1591056"/>
            </a:xfrm>
            <a:prstGeom prst="rect">
              <a:avLst/>
            </a:prstGeom>
            <a:noFill/>
            <a:ln>
              <a:noFill/>
            </a:ln>
          </p:spPr>
        </p:pic>
        <p:pic>
          <p:nvPicPr>
            <p:cNvPr id="5414" name="Google Shape;5414;p192"/>
            <p:cNvPicPr preferRelativeResize="0"/>
            <p:nvPr/>
          </p:nvPicPr>
          <p:blipFill rotWithShape="1">
            <a:blip r:embed="rId17">
              <a:alphaModFix/>
            </a:blip>
            <a:srcRect b="0" l="0" r="0" t="0"/>
            <a:stretch/>
          </p:blipFill>
          <p:spPr>
            <a:xfrm>
              <a:off x="1258517" y="4531781"/>
              <a:ext cx="995723" cy="1484773"/>
            </a:xfrm>
            <a:prstGeom prst="rect">
              <a:avLst/>
            </a:prstGeom>
            <a:noFill/>
            <a:ln>
              <a:noFill/>
            </a:ln>
          </p:spPr>
        </p:pic>
      </p:grpSp>
      <p:grpSp>
        <p:nvGrpSpPr>
          <p:cNvPr id="5415" name="Google Shape;5415;p192"/>
          <p:cNvGrpSpPr/>
          <p:nvPr/>
        </p:nvGrpSpPr>
        <p:grpSpPr>
          <a:xfrm>
            <a:off x="4754879" y="5583935"/>
            <a:ext cx="6300216" cy="841247"/>
            <a:chOff x="4754879" y="5583935"/>
            <a:chExt cx="6300216" cy="841247"/>
          </a:xfrm>
        </p:grpSpPr>
        <p:pic>
          <p:nvPicPr>
            <p:cNvPr id="5416" name="Google Shape;5416;p192"/>
            <p:cNvPicPr preferRelativeResize="0"/>
            <p:nvPr/>
          </p:nvPicPr>
          <p:blipFill rotWithShape="1">
            <a:blip r:embed="rId18">
              <a:alphaModFix/>
            </a:blip>
            <a:srcRect b="0" l="0" r="0" t="0"/>
            <a:stretch/>
          </p:blipFill>
          <p:spPr>
            <a:xfrm>
              <a:off x="4754879" y="5583935"/>
              <a:ext cx="6300216" cy="841247"/>
            </a:xfrm>
            <a:prstGeom prst="rect">
              <a:avLst/>
            </a:prstGeom>
            <a:noFill/>
            <a:ln>
              <a:noFill/>
            </a:ln>
          </p:spPr>
        </p:pic>
        <p:sp>
          <p:nvSpPr>
            <p:cNvPr id="5417" name="Google Shape;5417;p192"/>
            <p:cNvSpPr/>
            <p:nvPr/>
          </p:nvSpPr>
          <p:spPr>
            <a:xfrm>
              <a:off x="4821388" y="5612073"/>
              <a:ext cx="6168390" cy="709930"/>
            </a:xfrm>
            <a:custGeom>
              <a:rect b="b" l="l" r="r" t="t"/>
              <a:pathLst>
                <a:path extrusionOk="0" h="709929" w="6168390">
                  <a:moveTo>
                    <a:pt x="6167827" y="0"/>
                  </a:moveTo>
                  <a:lnTo>
                    <a:pt x="203652" y="0"/>
                  </a:lnTo>
                  <a:lnTo>
                    <a:pt x="156956" y="5378"/>
                  </a:lnTo>
                  <a:lnTo>
                    <a:pt x="114091" y="20699"/>
                  </a:lnTo>
                  <a:lnTo>
                    <a:pt x="76278" y="44740"/>
                  </a:lnTo>
                  <a:lnTo>
                    <a:pt x="44740" y="76278"/>
                  </a:lnTo>
                  <a:lnTo>
                    <a:pt x="20699" y="114091"/>
                  </a:lnTo>
                  <a:lnTo>
                    <a:pt x="5378" y="156956"/>
                  </a:lnTo>
                  <a:lnTo>
                    <a:pt x="0" y="203652"/>
                  </a:lnTo>
                  <a:lnTo>
                    <a:pt x="0" y="709370"/>
                  </a:lnTo>
                  <a:lnTo>
                    <a:pt x="5964175" y="709370"/>
                  </a:lnTo>
                  <a:lnTo>
                    <a:pt x="6010870" y="703992"/>
                  </a:lnTo>
                  <a:lnTo>
                    <a:pt x="6053736" y="688671"/>
                  </a:lnTo>
                  <a:lnTo>
                    <a:pt x="6091549" y="664630"/>
                  </a:lnTo>
                  <a:lnTo>
                    <a:pt x="6123087" y="633092"/>
                  </a:lnTo>
                  <a:lnTo>
                    <a:pt x="6147127" y="595279"/>
                  </a:lnTo>
                  <a:lnTo>
                    <a:pt x="6162448" y="552413"/>
                  </a:lnTo>
                  <a:lnTo>
                    <a:pt x="6167827" y="505718"/>
                  </a:lnTo>
                  <a:lnTo>
                    <a:pt x="616782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418" name="Google Shape;5418;p192"/>
            <p:cNvPicPr preferRelativeResize="0"/>
            <p:nvPr/>
          </p:nvPicPr>
          <p:blipFill rotWithShape="1">
            <a:blip r:embed="rId19">
              <a:alphaModFix/>
            </a:blip>
            <a:srcRect b="0" l="0" r="0" t="0"/>
            <a:stretch/>
          </p:blipFill>
          <p:spPr>
            <a:xfrm>
              <a:off x="4907644" y="5763443"/>
              <a:ext cx="497067" cy="520753"/>
            </a:xfrm>
            <a:prstGeom prst="rect">
              <a:avLst/>
            </a:prstGeom>
            <a:noFill/>
            <a:ln>
              <a:noFill/>
            </a:ln>
          </p:spPr>
        </p:pic>
      </p:grpSp>
      <p:sp>
        <p:nvSpPr>
          <p:cNvPr id="5419" name="Google Shape;5419;p192"/>
          <p:cNvSpPr txBox="1"/>
          <p:nvPr/>
        </p:nvSpPr>
        <p:spPr>
          <a:xfrm>
            <a:off x="5535634" y="5673852"/>
            <a:ext cx="5201285" cy="542925"/>
          </a:xfrm>
          <a:prstGeom prst="rect">
            <a:avLst/>
          </a:prstGeom>
          <a:noFill/>
          <a:ln>
            <a:noFill/>
          </a:ln>
        </p:spPr>
        <p:txBody>
          <a:bodyPr anchorCtr="0" anchor="t" bIns="0" lIns="0" spcFirstLastPara="1" rIns="0" wrap="square" tIns="12700">
            <a:spAutoFit/>
          </a:bodyPr>
          <a:lstStyle/>
          <a:p>
            <a:pPr indent="0" lvl="0" marL="12700" marR="0" rtl="0" algn="l">
              <a:lnSpc>
                <a:spcPct val="113750"/>
              </a:lnSpc>
              <a:spcBef>
                <a:spcPts val="0"/>
              </a:spcBef>
              <a:spcAft>
                <a:spcPts val="0"/>
              </a:spcAft>
              <a:buNone/>
            </a:pPr>
            <a:r>
              <a:rPr b="1" lang="en-US" sz="2000">
                <a:solidFill>
                  <a:srgbClr val="FFC000"/>
                </a:solidFill>
                <a:latin typeface="Calibri"/>
                <a:ea typeface="Calibri"/>
                <a:cs typeface="Calibri"/>
                <a:sym typeface="Calibri"/>
              </a:rPr>
              <a:t>PRO TIP:</a:t>
            </a:r>
            <a:endParaRPr sz="2000">
              <a:solidFill>
                <a:schemeClr val="dk1"/>
              </a:solidFill>
              <a:latin typeface="Calibri"/>
              <a:ea typeface="Calibri"/>
              <a:cs typeface="Calibri"/>
              <a:sym typeface="Calibri"/>
            </a:endParaRPr>
          </a:p>
          <a:p>
            <a:pPr indent="0" lvl="0" marL="15240" marR="0" rtl="0" algn="l">
              <a:lnSpc>
                <a:spcPct val="112187"/>
              </a:lnSpc>
              <a:spcBef>
                <a:spcPts val="0"/>
              </a:spcBef>
              <a:spcAft>
                <a:spcPts val="0"/>
              </a:spcAft>
              <a:buNone/>
            </a:pPr>
            <a:r>
              <a:rPr lang="en-US" sz="1600">
                <a:solidFill>
                  <a:schemeClr val="dk1"/>
                </a:solidFill>
                <a:latin typeface="Calibri"/>
                <a:ea typeface="Calibri"/>
                <a:cs typeface="Calibri"/>
                <a:sym typeface="Calibri"/>
              </a:rPr>
              <a:t>Keep your published reports clean by </a:t>
            </a:r>
            <a:r>
              <a:rPr b="1" lang="en-US" sz="1600">
                <a:solidFill>
                  <a:schemeClr val="dk1"/>
                </a:solidFill>
                <a:latin typeface="Calibri"/>
                <a:ea typeface="Calibri"/>
                <a:cs typeface="Calibri"/>
                <a:sym typeface="Calibri"/>
              </a:rPr>
              <a:t>hiding your tooltip pages</a:t>
            </a:r>
            <a:endParaRPr sz="1600">
              <a:solidFill>
                <a:schemeClr val="dk1"/>
              </a:solidFill>
              <a:latin typeface="Calibri"/>
              <a:ea typeface="Calibri"/>
              <a:cs typeface="Calibri"/>
              <a:sym typeface="Calibri"/>
            </a:endParaRPr>
          </a:p>
        </p:txBody>
      </p:sp>
      <p:sp>
        <p:nvSpPr>
          <p:cNvPr id="5420" name="Google Shape;5420;p192"/>
          <p:cNvSpPr txBox="1"/>
          <p:nvPr/>
        </p:nvSpPr>
        <p:spPr>
          <a:xfrm>
            <a:off x="669249" y="1254252"/>
            <a:ext cx="10656570"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000">
                <a:solidFill>
                  <a:schemeClr val="dk1"/>
                </a:solidFill>
                <a:latin typeface="Calibri"/>
                <a:ea typeface="Calibri"/>
                <a:cs typeface="Calibri"/>
                <a:sym typeface="Calibri"/>
              </a:rPr>
              <a:t>Create </a:t>
            </a:r>
            <a:r>
              <a:rPr b="1" lang="en-US" sz="2000">
                <a:solidFill>
                  <a:schemeClr val="dk1"/>
                </a:solidFill>
                <a:latin typeface="Calibri"/>
                <a:ea typeface="Calibri"/>
                <a:cs typeface="Calibri"/>
                <a:sym typeface="Calibri"/>
              </a:rPr>
              <a:t>custom tooltips </a:t>
            </a:r>
            <a:r>
              <a:rPr lang="en-US" sz="2000">
                <a:solidFill>
                  <a:schemeClr val="dk1"/>
                </a:solidFill>
                <a:latin typeface="Calibri"/>
                <a:ea typeface="Calibri"/>
                <a:cs typeface="Calibri"/>
                <a:sym typeface="Calibri"/>
              </a:rPr>
              <a:t>by designing a new report page, setting the page type to </a:t>
            </a:r>
            <a:r>
              <a:rPr b="1" lang="en-US" sz="2000">
                <a:solidFill>
                  <a:schemeClr val="dk1"/>
                </a:solidFill>
                <a:latin typeface="Calibri"/>
                <a:ea typeface="Calibri"/>
                <a:cs typeface="Calibri"/>
                <a:sym typeface="Calibri"/>
              </a:rPr>
              <a:t>Tooltip</a:t>
            </a:r>
            <a:r>
              <a:rPr lang="en-US" sz="2000">
                <a:solidFill>
                  <a:schemeClr val="dk1"/>
                </a:solidFill>
                <a:latin typeface="Calibri"/>
                <a:ea typeface="Calibri"/>
                <a:cs typeface="Calibri"/>
                <a:sym typeface="Calibri"/>
              </a:rPr>
              <a:t>, and configuring  a visual to use the “Report page” tooltip type</a:t>
            </a:r>
            <a:endParaRPr sz="2000">
              <a:solidFill>
                <a:schemeClr val="dk1"/>
              </a:solidFill>
              <a:latin typeface="Calibri"/>
              <a:ea typeface="Calibri"/>
              <a:cs typeface="Calibri"/>
              <a:sym typeface="Calibri"/>
            </a:endParaRPr>
          </a:p>
        </p:txBody>
      </p:sp>
      <p:sp>
        <p:nvSpPr>
          <p:cNvPr id="5421" name="Google Shape;5421;p192"/>
          <p:cNvSpPr txBox="1"/>
          <p:nvPr/>
        </p:nvSpPr>
        <p:spPr>
          <a:xfrm>
            <a:off x="1653725" y="2182876"/>
            <a:ext cx="1534160"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1000">
                <a:solidFill>
                  <a:srgbClr val="404040"/>
                </a:solidFill>
                <a:latin typeface="Calibri"/>
                <a:ea typeface="Calibri"/>
                <a:cs typeface="Calibri"/>
                <a:sym typeface="Calibri"/>
              </a:rPr>
              <a:t>Category Tooltip </a:t>
            </a:r>
            <a:r>
              <a:rPr i="1" lang="en-US" sz="1000">
                <a:solidFill>
                  <a:srgbClr val="404040"/>
                </a:solidFill>
                <a:latin typeface="Calibri"/>
                <a:ea typeface="Calibri"/>
                <a:cs typeface="Calibri"/>
                <a:sym typeface="Calibri"/>
              </a:rPr>
              <a:t>report page</a:t>
            </a:r>
            <a:endParaRPr sz="1000">
              <a:solidFill>
                <a:schemeClr val="dk1"/>
              </a:solidFill>
              <a:latin typeface="Calibri"/>
              <a:ea typeface="Calibri"/>
              <a:cs typeface="Calibri"/>
              <a:sym typeface="Calibri"/>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5" name="Shape 5425"/>
        <p:cNvGrpSpPr/>
        <p:nvPr/>
      </p:nvGrpSpPr>
      <p:grpSpPr>
        <a:xfrm>
          <a:off x="0" y="0"/>
          <a:ext cx="0" cy="0"/>
          <a:chOff x="0" y="0"/>
          <a:chExt cx="0" cy="0"/>
        </a:xfrm>
      </p:grpSpPr>
      <p:sp>
        <p:nvSpPr>
          <p:cNvPr id="5426" name="Google Shape;5426;p193"/>
          <p:cNvSpPr txBox="1"/>
          <p:nvPr/>
        </p:nvSpPr>
        <p:spPr>
          <a:xfrm>
            <a:off x="808066" y="1239011"/>
            <a:ext cx="9855835"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000">
                <a:solidFill>
                  <a:schemeClr val="dk1"/>
                </a:solidFill>
                <a:latin typeface="Calibri"/>
                <a:ea typeface="Calibri"/>
                <a:cs typeface="Calibri"/>
                <a:sym typeface="Calibri"/>
              </a:rPr>
              <a:t>Power BI offers a library of </a:t>
            </a:r>
            <a:r>
              <a:rPr b="1" lang="en-US" sz="2000">
                <a:solidFill>
                  <a:schemeClr val="dk1"/>
                </a:solidFill>
                <a:latin typeface="Calibri"/>
                <a:ea typeface="Calibri"/>
                <a:cs typeface="Calibri"/>
                <a:sym typeface="Calibri"/>
              </a:rPr>
              <a:t>custom visuals </a:t>
            </a:r>
            <a:r>
              <a:rPr lang="en-US" sz="2000">
                <a:solidFill>
                  <a:schemeClr val="dk1"/>
                </a:solidFill>
                <a:latin typeface="Calibri"/>
                <a:ea typeface="Calibri"/>
                <a:cs typeface="Calibri"/>
                <a:sym typeface="Calibri"/>
              </a:rPr>
              <a:t>(via </a:t>
            </a:r>
            <a:r>
              <a:rPr b="1" lang="en-US" sz="2000">
                <a:solidFill>
                  <a:schemeClr val="dk1"/>
                </a:solidFill>
                <a:latin typeface="Calibri"/>
                <a:ea typeface="Calibri"/>
                <a:cs typeface="Calibri"/>
                <a:sym typeface="Calibri"/>
              </a:rPr>
              <a:t>AppSource</a:t>
            </a:r>
            <a:r>
              <a:rPr lang="en-US" sz="2000">
                <a:solidFill>
                  <a:schemeClr val="dk1"/>
                </a:solidFill>
                <a:latin typeface="Calibri"/>
                <a:ea typeface="Calibri"/>
                <a:cs typeface="Calibri"/>
                <a:sym typeface="Calibri"/>
              </a:rPr>
              <a:t>) from Microsoft-certified partners and  developers, which can be imported into the visualizations pane</a:t>
            </a:r>
            <a:endParaRPr sz="2000">
              <a:solidFill>
                <a:schemeClr val="dk1"/>
              </a:solidFill>
              <a:latin typeface="Calibri"/>
              <a:ea typeface="Calibri"/>
              <a:cs typeface="Calibri"/>
              <a:sym typeface="Calibri"/>
            </a:endParaRPr>
          </a:p>
        </p:txBody>
      </p:sp>
      <p:sp>
        <p:nvSpPr>
          <p:cNvPr id="5427" name="Google Shape;5427;p193"/>
          <p:cNvSpPr txBox="1"/>
          <p:nvPr>
            <p:ph type="title"/>
          </p:nvPr>
        </p:nvSpPr>
        <p:spPr>
          <a:xfrm>
            <a:off x="3591052" y="242315"/>
            <a:ext cx="501015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IMPORTING CUSTOM VISUALS</a:t>
            </a:r>
            <a:endParaRPr/>
          </a:p>
        </p:txBody>
      </p:sp>
      <p:pic>
        <p:nvPicPr>
          <p:cNvPr id="5428" name="Google Shape;5428;p193"/>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5429" name="Google Shape;5429;p193"/>
          <p:cNvSpPr txBox="1"/>
          <p:nvPr/>
        </p:nvSpPr>
        <p:spPr>
          <a:xfrm>
            <a:off x="7445095" y="5266871"/>
            <a:ext cx="3589020" cy="831850"/>
          </a:xfrm>
          <a:prstGeom prst="rect">
            <a:avLst/>
          </a:prstGeom>
          <a:noFill/>
          <a:ln>
            <a:noFill/>
          </a:ln>
        </p:spPr>
        <p:txBody>
          <a:bodyPr anchorCtr="0" anchor="t" bIns="0" lIns="0" spcFirstLastPara="1" rIns="0" wrap="square" tIns="69850">
            <a:spAutoFit/>
          </a:bodyPr>
          <a:lstStyle/>
          <a:p>
            <a:pPr indent="0" lvl="0" marL="12700" marR="0" rtl="0" algn="l">
              <a:lnSpc>
                <a:spcPct val="100000"/>
              </a:lnSpc>
              <a:spcBef>
                <a:spcPts val="0"/>
              </a:spcBef>
              <a:spcAft>
                <a:spcPts val="0"/>
              </a:spcAft>
              <a:buNone/>
            </a:pPr>
            <a:r>
              <a:rPr b="1" lang="en-US" sz="1800">
                <a:solidFill>
                  <a:srgbClr val="D7B10F"/>
                </a:solidFill>
                <a:latin typeface="Calibri"/>
                <a:ea typeface="Calibri"/>
                <a:cs typeface="Calibri"/>
                <a:sym typeface="Calibri"/>
              </a:rPr>
              <a:t>HEY THIS IS IMPORTANT!</a:t>
            </a:r>
            <a:endParaRPr sz="1800">
              <a:solidFill>
                <a:schemeClr val="dk1"/>
              </a:solidFill>
              <a:latin typeface="Calibri"/>
              <a:ea typeface="Calibri"/>
              <a:cs typeface="Calibri"/>
              <a:sym typeface="Calibri"/>
            </a:endParaRPr>
          </a:p>
          <a:p>
            <a:pPr indent="0" lvl="0" marL="12700" marR="5080" rtl="0" algn="l">
              <a:lnSpc>
                <a:spcPct val="101400"/>
              </a:lnSpc>
              <a:spcBef>
                <a:spcPts val="330"/>
              </a:spcBef>
              <a:spcAft>
                <a:spcPts val="0"/>
              </a:spcAft>
              <a:buNone/>
            </a:pPr>
            <a:r>
              <a:rPr lang="en-US" sz="1400">
                <a:solidFill>
                  <a:schemeClr val="dk1"/>
                </a:solidFill>
                <a:latin typeface="Calibri"/>
                <a:ea typeface="Calibri"/>
                <a:cs typeface="Calibri"/>
                <a:sym typeface="Calibri"/>
              </a:rPr>
              <a:t>You need a </a:t>
            </a:r>
            <a:r>
              <a:rPr b="1" lang="en-US" sz="1400">
                <a:solidFill>
                  <a:schemeClr val="dk1"/>
                </a:solidFill>
                <a:latin typeface="Calibri"/>
                <a:ea typeface="Calibri"/>
                <a:cs typeface="Calibri"/>
                <a:sym typeface="Calibri"/>
              </a:rPr>
              <a:t>Power BI account </a:t>
            </a:r>
            <a:r>
              <a:rPr lang="en-US" sz="1400">
                <a:solidFill>
                  <a:schemeClr val="dk1"/>
                </a:solidFill>
                <a:latin typeface="Calibri"/>
                <a:ea typeface="Calibri"/>
                <a:cs typeface="Calibri"/>
                <a:sym typeface="Calibri"/>
              </a:rPr>
              <a:t>to browse or import  custom visuals from the AppSource marketplace</a:t>
            </a:r>
            <a:endParaRPr sz="1400">
              <a:solidFill>
                <a:schemeClr val="dk1"/>
              </a:solidFill>
              <a:latin typeface="Calibri"/>
              <a:ea typeface="Calibri"/>
              <a:cs typeface="Calibri"/>
              <a:sym typeface="Calibri"/>
            </a:endParaRPr>
          </a:p>
        </p:txBody>
      </p:sp>
      <p:grpSp>
        <p:nvGrpSpPr>
          <p:cNvPr id="5430" name="Google Shape;5430;p193"/>
          <p:cNvGrpSpPr/>
          <p:nvPr/>
        </p:nvGrpSpPr>
        <p:grpSpPr>
          <a:xfrm>
            <a:off x="6705277" y="5223748"/>
            <a:ext cx="4676587" cy="1002665"/>
            <a:chOff x="6705277" y="5223748"/>
            <a:chExt cx="4676587" cy="1002665"/>
          </a:xfrm>
        </p:grpSpPr>
        <p:sp>
          <p:nvSpPr>
            <p:cNvPr id="5431" name="Google Shape;5431;p193"/>
            <p:cNvSpPr/>
            <p:nvPr/>
          </p:nvSpPr>
          <p:spPr>
            <a:xfrm>
              <a:off x="6940674" y="5223748"/>
              <a:ext cx="4441190" cy="1002665"/>
            </a:xfrm>
            <a:custGeom>
              <a:rect b="b" l="l" r="r" t="t"/>
              <a:pathLst>
                <a:path extrusionOk="0" h="1002664" w="4441190">
                  <a:moveTo>
                    <a:pt x="0" y="0"/>
                  </a:moveTo>
                  <a:lnTo>
                    <a:pt x="4440925" y="0"/>
                  </a:lnTo>
                  <a:lnTo>
                    <a:pt x="4440925" y="1002167"/>
                  </a:lnTo>
                  <a:lnTo>
                    <a:pt x="0" y="1002167"/>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432" name="Google Shape;5432;p193"/>
            <p:cNvPicPr preferRelativeResize="0"/>
            <p:nvPr/>
          </p:nvPicPr>
          <p:blipFill rotWithShape="1">
            <a:blip r:embed="rId4">
              <a:alphaModFix/>
            </a:blip>
            <a:srcRect b="0" l="0" r="0" t="0"/>
            <a:stretch/>
          </p:blipFill>
          <p:spPr>
            <a:xfrm>
              <a:off x="6705277" y="5420032"/>
              <a:ext cx="630073" cy="640079"/>
            </a:xfrm>
            <a:prstGeom prst="rect">
              <a:avLst/>
            </a:prstGeom>
            <a:noFill/>
            <a:ln>
              <a:noFill/>
            </a:ln>
          </p:spPr>
        </p:pic>
      </p:grpSp>
      <p:grpSp>
        <p:nvGrpSpPr>
          <p:cNvPr id="5433" name="Google Shape;5433;p193"/>
          <p:cNvGrpSpPr/>
          <p:nvPr/>
        </p:nvGrpSpPr>
        <p:grpSpPr>
          <a:xfrm>
            <a:off x="11458577" y="168692"/>
            <a:ext cx="548640" cy="548640"/>
            <a:chOff x="11458577" y="168692"/>
            <a:chExt cx="548640" cy="548640"/>
          </a:xfrm>
        </p:grpSpPr>
        <p:sp>
          <p:nvSpPr>
            <p:cNvPr id="5434" name="Google Shape;5434;p193"/>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435" name="Google Shape;5435;p193"/>
            <p:cNvPicPr preferRelativeResize="0"/>
            <p:nvPr/>
          </p:nvPicPr>
          <p:blipFill rotWithShape="1">
            <a:blip r:embed="rId5">
              <a:alphaModFix/>
            </a:blip>
            <a:srcRect b="0" l="0" r="0" t="0"/>
            <a:stretch/>
          </p:blipFill>
          <p:spPr>
            <a:xfrm>
              <a:off x="11579351" y="289560"/>
              <a:ext cx="307848" cy="307847"/>
            </a:xfrm>
            <a:prstGeom prst="rect">
              <a:avLst/>
            </a:prstGeom>
            <a:noFill/>
            <a:ln>
              <a:noFill/>
            </a:ln>
          </p:spPr>
        </p:pic>
      </p:grpSp>
      <p:grpSp>
        <p:nvGrpSpPr>
          <p:cNvPr id="5436" name="Google Shape;5436;p193"/>
          <p:cNvGrpSpPr/>
          <p:nvPr/>
        </p:nvGrpSpPr>
        <p:grpSpPr>
          <a:xfrm>
            <a:off x="807719" y="2249423"/>
            <a:ext cx="5710168" cy="4056888"/>
            <a:chOff x="807719" y="2249423"/>
            <a:chExt cx="5710168" cy="4056888"/>
          </a:xfrm>
        </p:grpSpPr>
        <p:pic>
          <p:nvPicPr>
            <p:cNvPr id="5437" name="Google Shape;5437;p193"/>
            <p:cNvPicPr preferRelativeResize="0"/>
            <p:nvPr/>
          </p:nvPicPr>
          <p:blipFill rotWithShape="1">
            <a:blip r:embed="rId6">
              <a:alphaModFix/>
            </a:blip>
            <a:srcRect b="0" l="0" r="0" t="0"/>
            <a:stretch/>
          </p:blipFill>
          <p:spPr>
            <a:xfrm>
              <a:off x="807719" y="2249423"/>
              <a:ext cx="4029455" cy="1243584"/>
            </a:xfrm>
            <a:prstGeom prst="rect">
              <a:avLst/>
            </a:prstGeom>
            <a:noFill/>
            <a:ln>
              <a:noFill/>
            </a:ln>
          </p:spPr>
        </p:pic>
        <p:pic>
          <p:nvPicPr>
            <p:cNvPr id="5438" name="Google Shape;5438;p193"/>
            <p:cNvPicPr preferRelativeResize="0"/>
            <p:nvPr/>
          </p:nvPicPr>
          <p:blipFill rotWithShape="1">
            <a:blip r:embed="rId7">
              <a:alphaModFix/>
            </a:blip>
            <a:srcRect b="0" l="0" r="0" t="0"/>
            <a:stretch/>
          </p:blipFill>
          <p:spPr>
            <a:xfrm>
              <a:off x="832083" y="2275648"/>
              <a:ext cx="3926133" cy="1139078"/>
            </a:xfrm>
            <a:prstGeom prst="rect">
              <a:avLst/>
            </a:prstGeom>
            <a:noFill/>
            <a:ln>
              <a:noFill/>
            </a:ln>
          </p:spPr>
        </p:pic>
        <p:pic>
          <p:nvPicPr>
            <p:cNvPr id="5439" name="Google Shape;5439;p193"/>
            <p:cNvPicPr preferRelativeResize="0"/>
            <p:nvPr/>
          </p:nvPicPr>
          <p:blipFill rotWithShape="1">
            <a:blip r:embed="rId8">
              <a:alphaModFix/>
            </a:blip>
            <a:srcRect b="0" l="0" r="0" t="0"/>
            <a:stretch/>
          </p:blipFill>
          <p:spPr>
            <a:xfrm>
              <a:off x="4151375" y="3255263"/>
              <a:ext cx="1301496" cy="704088"/>
            </a:xfrm>
            <a:prstGeom prst="rect">
              <a:avLst/>
            </a:prstGeom>
            <a:noFill/>
            <a:ln>
              <a:noFill/>
            </a:ln>
          </p:spPr>
        </p:pic>
        <p:pic>
          <p:nvPicPr>
            <p:cNvPr id="5440" name="Google Shape;5440;p193"/>
            <p:cNvPicPr preferRelativeResize="0"/>
            <p:nvPr/>
          </p:nvPicPr>
          <p:blipFill rotWithShape="1">
            <a:blip r:embed="rId9">
              <a:alphaModFix/>
            </a:blip>
            <a:srcRect b="0" l="0" r="0" t="0"/>
            <a:stretch/>
          </p:blipFill>
          <p:spPr>
            <a:xfrm>
              <a:off x="4176870" y="3281127"/>
              <a:ext cx="1197237" cy="597568"/>
            </a:xfrm>
            <a:prstGeom prst="rect">
              <a:avLst/>
            </a:prstGeom>
            <a:noFill/>
            <a:ln>
              <a:noFill/>
            </a:ln>
          </p:spPr>
        </p:pic>
        <p:pic>
          <p:nvPicPr>
            <p:cNvPr id="5441" name="Google Shape;5441;p193"/>
            <p:cNvPicPr preferRelativeResize="0"/>
            <p:nvPr/>
          </p:nvPicPr>
          <p:blipFill rotWithShape="1">
            <a:blip r:embed="rId10">
              <a:alphaModFix/>
            </a:blip>
            <a:srcRect b="0" l="0" r="0" t="0"/>
            <a:stretch/>
          </p:blipFill>
          <p:spPr>
            <a:xfrm>
              <a:off x="4151375" y="3236975"/>
              <a:ext cx="1325879" cy="451104"/>
            </a:xfrm>
            <a:prstGeom prst="rect">
              <a:avLst/>
            </a:prstGeom>
            <a:noFill/>
            <a:ln>
              <a:noFill/>
            </a:ln>
          </p:spPr>
        </p:pic>
        <p:sp>
          <p:nvSpPr>
            <p:cNvPr id="5442" name="Google Shape;5442;p193"/>
            <p:cNvSpPr/>
            <p:nvPr/>
          </p:nvSpPr>
          <p:spPr>
            <a:xfrm>
              <a:off x="4188544" y="3276549"/>
              <a:ext cx="1197610" cy="320040"/>
            </a:xfrm>
            <a:custGeom>
              <a:rect b="b" l="l" r="r" t="t"/>
              <a:pathLst>
                <a:path extrusionOk="0" h="320039" w="1197610">
                  <a:moveTo>
                    <a:pt x="1197237" y="0"/>
                  </a:moveTo>
                  <a:lnTo>
                    <a:pt x="0" y="0"/>
                  </a:lnTo>
                  <a:lnTo>
                    <a:pt x="0" y="319804"/>
                  </a:lnTo>
                  <a:lnTo>
                    <a:pt x="1197237" y="319804"/>
                  </a:lnTo>
                  <a:lnTo>
                    <a:pt x="1197237"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3" name="Google Shape;5443;p193"/>
            <p:cNvSpPr/>
            <p:nvPr/>
          </p:nvSpPr>
          <p:spPr>
            <a:xfrm>
              <a:off x="3407026" y="3482479"/>
              <a:ext cx="777875" cy="610235"/>
            </a:xfrm>
            <a:custGeom>
              <a:rect b="b" l="l" r="r" t="t"/>
              <a:pathLst>
                <a:path extrusionOk="0" h="610235" w="777875">
                  <a:moveTo>
                    <a:pt x="0" y="526009"/>
                  </a:moveTo>
                  <a:lnTo>
                    <a:pt x="14108" y="610026"/>
                  </a:lnTo>
                  <a:lnTo>
                    <a:pt x="68248" y="553170"/>
                  </a:lnTo>
                  <a:lnTo>
                    <a:pt x="44809" y="553170"/>
                  </a:lnTo>
                  <a:lnTo>
                    <a:pt x="20609" y="545454"/>
                  </a:lnTo>
                  <a:lnTo>
                    <a:pt x="24423" y="533492"/>
                  </a:lnTo>
                  <a:lnTo>
                    <a:pt x="0" y="526009"/>
                  </a:lnTo>
                  <a:close/>
                </a:path>
                <a:path extrusionOk="0" h="610235" w="777875">
                  <a:moveTo>
                    <a:pt x="24423" y="533492"/>
                  </a:moveTo>
                  <a:lnTo>
                    <a:pt x="20609" y="545454"/>
                  </a:lnTo>
                  <a:lnTo>
                    <a:pt x="44809" y="553170"/>
                  </a:lnTo>
                  <a:lnTo>
                    <a:pt x="48711" y="540932"/>
                  </a:lnTo>
                  <a:lnTo>
                    <a:pt x="24423" y="533492"/>
                  </a:lnTo>
                  <a:close/>
                </a:path>
                <a:path extrusionOk="0" h="610235" w="777875">
                  <a:moveTo>
                    <a:pt x="48711" y="540932"/>
                  </a:moveTo>
                  <a:lnTo>
                    <a:pt x="44809" y="553170"/>
                  </a:lnTo>
                  <a:lnTo>
                    <a:pt x="68248" y="553170"/>
                  </a:lnTo>
                  <a:lnTo>
                    <a:pt x="72857" y="548330"/>
                  </a:lnTo>
                  <a:lnTo>
                    <a:pt x="48711" y="540932"/>
                  </a:lnTo>
                  <a:close/>
                </a:path>
                <a:path extrusionOk="0" h="610235" w="777875">
                  <a:moveTo>
                    <a:pt x="772614" y="0"/>
                  </a:moveTo>
                  <a:lnTo>
                    <a:pt x="695413" y="15294"/>
                  </a:lnTo>
                  <a:lnTo>
                    <a:pt x="619000" y="31311"/>
                  </a:lnTo>
                  <a:lnTo>
                    <a:pt x="544294" y="48756"/>
                  </a:lnTo>
                  <a:lnTo>
                    <a:pt x="472292" y="68315"/>
                  </a:lnTo>
                  <a:lnTo>
                    <a:pt x="403660" y="90787"/>
                  </a:lnTo>
                  <a:lnTo>
                    <a:pt x="339520" y="116851"/>
                  </a:lnTo>
                  <a:lnTo>
                    <a:pt x="280716" y="147303"/>
                  </a:lnTo>
                  <a:lnTo>
                    <a:pt x="228206" y="182939"/>
                  </a:lnTo>
                  <a:lnTo>
                    <a:pt x="182871" y="224160"/>
                  </a:lnTo>
                  <a:lnTo>
                    <a:pt x="144326" y="270266"/>
                  </a:lnTo>
                  <a:lnTo>
                    <a:pt x="111648" y="320438"/>
                  </a:lnTo>
                  <a:lnTo>
                    <a:pt x="83811" y="373995"/>
                  </a:lnTo>
                  <a:lnTo>
                    <a:pt x="59974" y="429894"/>
                  </a:lnTo>
                  <a:lnTo>
                    <a:pt x="38992" y="487795"/>
                  </a:lnTo>
                  <a:lnTo>
                    <a:pt x="24423" y="533492"/>
                  </a:lnTo>
                  <a:lnTo>
                    <a:pt x="48711" y="540932"/>
                  </a:lnTo>
                  <a:lnTo>
                    <a:pt x="62968" y="496215"/>
                  </a:lnTo>
                  <a:lnTo>
                    <a:pt x="83497" y="439534"/>
                  </a:lnTo>
                  <a:lnTo>
                    <a:pt x="83734" y="438880"/>
                  </a:lnTo>
                  <a:lnTo>
                    <a:pt x="106770" y="384907"/>
                  </a:lnTo>
                  <a:lnTo>
                    <a:pt x="107039" y="384277"/>
                  </a:lnTo>
                  <a:lnTo>
                    <a:pt x="119626" y="358766"/>
                  </a:lnTo>
                  <a:lnTo>
                    <a:pt x="119867" y="358275"/>
                  </a:lnTo>
                  <a:lnTo>
                    <a:pt x="133481" y="333452"/>
                  </a:lnTo>
                  <a:lnTo>
                    <a:pt x="133775" y="332915"/>
                  </a:lnTo>
                  <a:lnTo>
                    <a:pt x="148432" y="309045"/>
                  </a:lnTo>
                  <a:lnTo>
                    <a:pt x="148786" y="308467"/>
                  </a:lnTo>
                  <a:lnTo>
                    <a:pt x="164589" y="285622"/>
                  </a:lnTo>
                  <a:lnTo>
                    <a:pt x="165011" y="285013"/>
                  </a:lnTo>
                  <a:lnTo>
                    <a:pt x="182066" y="263257"/>
                  </a:lnTo>
                  <a:lnTo>
                    <a:pt x="182556" y="262630"/>
                  </a:lnTo>
                  <a:lnTo>
                    <a:pt x="200975" y="242020"/>
                  </a:lnTo>
                  <a:lnTo>
                    <a:pt x="201536" y="241391"/>
                  </a:lnTo>
                  <a:lnTo>
                    <a:pt x="221439" y="221979"/>
                  </a:lnTo>
                  <a:lnTo>
                    <a:pt x="222065" y="221367"/>
                  </a:lnTo>
                  <a:lnTo>
                    <a:pt x="243591" y="203194"/>
                  </a:lnTo>
                  <a:lnTo>
                    <a:pt x="244262" y="202627"/>
                  </a:lnTo>
                  <a:lnTo>
                    <a:pt x="267579" y="185673"/>
                  </a:lnTo>
                  <a:lnTo>
                    <a:pt x="268229" y="185200"/>
                  </a:lnTo>
                  <a:lnTo>
                    <a:pt x="293357" y="169360"/>
                  </a:lnTo>
                  <a:lnTo>
                    <a:pt x="293963" y="168978"/>
                  </a:lnTo>
                  <a:lnTo>
                    <a:pt x="320822" y="154183"/>
                  </a:lnTo>
                  <a:lnTo>
                    <a:pt x="321374" y="153878"/>
                  </a:lnTo>
                  <a:lnTo>
                    <a:pt x="349855" y="140069"/>
                  </a:lnTo>
                  <a:lnTo>
                    <a:pt x="380336" y="126945"/>
                  </a:lnTo>
                  <a:lnTo>
                    <a:pt x="412156" y="114733"/>
                  </a:lnTo>
                  <a:lnTo>
                    <a:pt x="445191" y="103355"/>
                  </a:lnTo>
                  <a:lnTo>
                    <a:pt x="479205" y="92767"/>
                  </a:lnTo>
                  <a:lnTo>
                    <a:pt x="550321" y="73439"/>
                  </a:lnTo>
                  <a:lnTo>
                    <a:pt x="624369" y="56141"/>
                  </a:lnTo>
                  <a:lnTo>
                    <a:pt x="700422" y="40196"/>
                  </a:lnTo>
                  <a:lnTo>
                    <a:pt x="777551" y="24916"/>
                  </a:lnTo>
                  <a:lnTo>
                    <a:pt x="772614" y="0"/>
                  </a:lnTo>
                  <a:close/>
                </a:path>
                <a:path extrusionOk="0" h="610235" w="777875">
                  <a:moveTo>
                    <a:pt x="83622" y="439189"/>
                  </a:moveTo>
                  <a:lnTo>
                    <a:pt x="83475" y="439534"/>
                  </a:lnTo>
                  <a:lnTo>
                    <a:pt x="83622" y="439189"/>
                  </a:lnTo>
                  <a:close/>
                </a:path>
                <a:path extrusionOk="0" h="610235" w="777875">
                  <a:moveTo>
                    <a:pt x="83754" y="438880"/>
                  </a:moveTo>
                  <a:lnTo>
                    <a:pt x="83622" y="439189"/>
                  </a:lnTo>
                  <a:lnTo>
                    <a:pt x="83754" y="438880"/>
                  </a:lnTo>
                  <a:close/>
                </a:path>
                <a:path extrusionOk="0" h="610235" w="777875">
                  <a:moveTo>
                    <a:pt x="106897" y="384610"/>
                  </a:moveTo>
                  <a:lnTo>
                    <a:pt x="106751" y="384907"/>
                  </a:lnTo>
                  <a:lnTo>
                    <a:pt x="106897" y="384610"/>
                  </a:lnTo>
                  <a:close/>
                </a:path>
                <a:path extrusionOk="0" h="610235" w="777875">
                  <a:moveTo>
                    <a:pt x="107061" y="384277"/>
                  </a:moveTo>
                  <a:lnTo>
                    <a:pt x="106897" y="384610"/>
                  </a:lnTo>
                  <a:lnTo>
                    <a:pt x="107061" y="384277"/>
                  </a:lnTo>
                  <a:close/>
                </a:path>
                <a:path extrusionOk="0" h="610235" w="777875">
                  <a:moveTo>
                    <a:pt x="119882" y="358275"/>
                  </a:moveTo>
                  <a:lnTo>
                    <a:pt x="119738" y="358539"/>
                  </a:lnTo>
                  <a:lnTo>
                    <a:pt x="119882" y="358275"/>
                  </a:lnTo>
                  <a:close/>
                </a:path>
                <a:path extrusionOk="0" h="610235" w="777875">
                  <a:moveTo>
                    <a:pt x="133632" y="333175"/>
                  </a:moveTo>
                  <a:lnTo>
                    <a:pt x="133463" y="333452"/>
                  </a:lnTo>
                  <a:lnTo>
                    <a:pt x="133632" y="333175"/>
                  </a:lnTo>
                  <a:close/>
                </a:path>
                <a:path extrusionOk="0" h="610235" w="777875">
                  <a:moveTo>
                    <a:pt x="133792" y="332915"/>
                  </a:moveTo>
                  <a:lnTo>
                    <a:pt x="133632" y="333175"/>
                  </a:lnTo>
                  <a:lnTo>
                    <a:pt x="133792" y="332915"/>
                  </a:lnTo>
                  <a:close/>
                </a:path>
                <a:path extrusionOk="0" h="610235" w="777875">
                  <a:moveTo>
                    <a:pt x="148612" y="308751"/>
                  </a:moveTo>
                  <a:lnTo>
                    <a:pt x="148409" y="309045"/>
                  </a:lnTo>
                  <a:lnTo>
                    <a:pt x="148612" y="308751"/>
                  </a:lnTo>
                  <a:close/>
                </a:path>
                <a:path extrusionOk="0" h="610235" w="777875">
                  <a:moveTo>
                    <a:pt x="148808" y="308467"/>
                  </a:moveTo>
                  <a:lnTo>
                    <a:pt x="148612" y="308751"/>
                  </a:lnTo>
                  <a:lnTo>
                    <a:pt x="148808" y="308467"/>
                  </a:lnTo>
                  <a:close/>
                </a:path>
                <a:path extrusionOk="0" h="610235" w="777875">
                  <a:moveTo>
                    <a:pt x="164794" y="285326"/>
                  </a:moveTo>
                  <a:lnTo>
                    <a:pt x="164562" y="285622"/>
                  </a:lnTo>
                  <a:lnTo>
                    <a:pt x="164794" y="285326"/>
                  </a:lnTo>
                  <a:close/>
                </a:path>
                <a:path extrusionOk="0" h="610235" w="777875">
                  <a:moveTo>
                    <a:pt x="165039" y="285013"/>
                  </a:moveTo>
                  <a:lnTo>
                    <a:pt x="164794" y="285326"/>
                  </a:lnTo>
                  <a:lnTo>
                    <a:pt x="165039" y="285013"/>
                  </a:lnTo>
                  <a:close/>
                </a:path>
                <a:path extrusionOk="0" h="610235" w="777875">
                  <a:moveTo>
                    <a:pt x="182556" y="262630"/>
                  </a:moveTo>
                  <a:lnTo>
                    <a:pt x="182032" y="263257"/>
                  </a:lnTo>
                  <a:lnTo>
                    <a:pt x="182304" y="262953"/>
                  </a:lnTo>
                  <a:lnTo>
                    <a:pt x="182556" y="262630"/>
                  </a:lnTo>
                  <a:close/>
                </a:path>
                <a:path extrusionOk="0" h="610235" w="777875">
                  <a:moveTo>
                    <a:pt x="182304" y="262953"/>
                  </a:moveTo>
                  <a:lnTo>
                    <a:pt x="182032" y="263257"/>
                  </a:lnTo>
                  <a:lnTo>
                    <a:pt x="182304" y="262953"/>
                  </a:lnTo>
                  <a:close/>
                </a:path>
                <a:path extrusionOk="0" h="610235" w="777875">
                  <a:moveTo>
                    <a:pt x="182591" y="262630"/>
                  </a:moveTo>
                  <a:lnTo>
                    <a:pt x="182304" y="262953"/>
                  </a:lnTo>
                  <a:lnTo>
                    <a:pt x="182591" y="262630"/>
                  </a:lnTo>
                  <a:close/>
                </a:path>
                <a:path extrusionOk="0" h="610235" w="777875">
                  <a:moveTo>
                    <a:pt x="201536" y="241391"/>
                  </a:moveTo>
                  <a:lnTo>
                    <a:pt x="200936" y="242020"/>
                  </a:lnTo>
                  <a:lnTo>
                    <a:pt x="201238" y="241724"/>
                  </a:lnTo>
                  <a:lnTo>
                    <a:pt x="201536" y="241391"/>
                  </a:lnTo>
                  <a:close/>
                </a:path>
                <a:path extrusionOk="0" h="610235" w="777875">
                  <a:moveTo>
                    <a:pt x="201238" y="241724"/>
                  </a:moveTo>
                  <a:lnTo>
                    <a:pt x="200936" y="242020"/>
                  </a:lnTo>
                  <a:lnTo>
                    <a:pt x="201238" y="241724"/>
                  </a:lnTo>
                  <a:close/>
                </a:path>
                <a:path extrusionOk="0" h="610235" w="777875">
                  <a:moveTo>
                    <a:pt x="201580" y="241391"/>
                  </a:moveTo>
                  <a:lnTo>
                    <a:pt x="201238" y="241724"/>
                  </a:lnTo>
                  <a:lnTo>
                    <a:pt x="201580" y="241391"/>
                  </a:lnTo>
                  <a:close/>
                </a:path>
                <a:path extrusionOk="0" h="610235" w="777875">
                  <a:moveTo>
                    <a:pt x="222065" y="221367"/>
                  </a:moveTo>
                  <a:lnTo>
                    <a:pt x="221391" y="221979"/>
                  </a:lnTo>
                  <a:lnTo>
                    <a:pt x="221749" y="221676"/>
                  </a:lnTo>
                  <a:lnTo>
                    <a:pt x="222065" y="221367"/>
                  </a:lnTo>
                  <a:close/>
                </a:path>
                <a:path extrusionOk="0" h="610235" w="777875">
                  <a:moveTo>
                    <a:pt x="221749" y="221676"/>
                  </a:moveTo>
                  <a:lnTo>
                    <a:pt x="221391" y="221979"/>
                  </a:lnTo>
                  <a:lnTo>
                    <a:pt x="221749" y="221676"/>
                  </a:lnTo>
                  <a:close/>
                </a:path>
                <a:path extrusionOk="0" h="610235" w="777875">
                  <a:moveTo>
                    <a:pt x="222114" y="221367"/>
                  </a:moveTo>
                  <a:lnTo>
                    <a:pt x="221749" y="221676"/>
                  </a:lnTo>
                  <a:lnTo>
                    <a:pt x="222114" y="221367"/>
                  </a:lnTo>
                  <a:close/>
                </a:path>
                <a:path extrusionOk="0" h="610235" w="777875">
                  <a:moveTo>
                    <a:pt x="244262" y="202627"/>
                  </a:moveTo>
                  <a:lnTo>
                    <a:pt x="243539" y="203194"/>
                  </a:lnTo>
                  <a:lnTo>
                    <a:pt x="243958" y="202885"/>
                  </a:lnTo>
                  <a:lnTo>
                    <a:pt x="244262" y="202627"/>
                  </a:lnTo>
                  <a:close/>
                </a:path>
                <a:path extrusionOk="0" h="610235" w="777875">
                  <a:moveTo>
                    <a:pt x="243921" y="202916"/>
                  </a:moveTo>
                  <a:lnTo>
                    <a:pt x="243539" y="203194"/>
                  </a:lnTo>
                  <a:lnTo>
                    <a:pt x="243921" y="202916"/>
                  </a:lnTo>
                  <a:close/>
                </a:path>
                <a:path extrusionOk="0" h="610235" w="777875">
                  <a:moveTo>
                    <a:pt x="244317" y="202627"/>
                  </a:moveTo>
                  <a:lnTo>
                    <a:pt x="243921" y="202916"/>
                  </a:lnTo>
                  <a:lnTo>
                    <a:pt x="244317" y="202627"/>
                  </a:lnTo>
                  <a:close/>
                </a:path>
                <a:path extrusionOk="0" h="610235" w="777875">
                  <a:moveTo>
                    <a:pt x="268229" y="185200"/>
                  </a:moveTo>
                  <a:lnTo>
                    <a:pt x="267531" y="185673"/>
                  </a:lnTo>
                  <a:lnTo>
                    <a:pt x="267886" y="185450"/>
                  </a:lnTo>
                  <a:lnTo>
                    <a:pt x="268229" y="185200"/>
                  </a:lnTo>
                  <a:close/>
                </a:path>
                <a:path extrusionOk="0" h="610235" w="777875">
                  <a:moveTo>
                    <a:pt x="267886" y="185450"/>
                  </a:moveTo>
                  <a:lnTo>
                    <a:pt x="267531" y="185673"/>
                  </a:lnTo>
                  <a:lnTo>
                    <a:pt x="267886" y="185450"/>
                  </a:lnTo>
                  <a:close/>
                </a:path>
                <a:path extrusionOk="0" h="610235" w="777875">
                  <a:moveTo>
                    <a:pt x="268281" y="185200"/>
                  </a:moveTo>
                  <a:lnTo>
                    <a:pt x="267886" y="185450"/>
                  </a:lnTo>
                  <a:lnTo>
                    <a:pt x="268281" y="185200"/>
                  </a:lnTo>
                  <a:close/>
                </a:path>
                <a:path extrusionOk="0" h="610235" w="777875">
                  <a:moveTo>
                    <a:pt x="293642" y="169180"/>
                  </a:moveTo>
                  <a:lnTo>
                    <a:pt x="293316" y="169360"/>
                  </a:lnTo>
                  <a:lnTo>
                    <a:pt x="293642" y="169180"/>
                  </a:lnTo>
                  <a:close/>
                </a:path>
                <a:path extrusionOk="0" h="610235" w="777875">
                  <a:moveTo>
                    <a:pt x="294009" y="168978"/>
                  </a:moveTo>
                  <a:lnTo>
                    <a:pt x="293642" y="169180"/>
                  </a:lnTo>
                  <a:lnTo>
                    <a:pt x="294009" y="168978"/>
                  </a:lnTo>
                  <a:close/>
                </a:path>
                <a:path extrusionOk="0" h="610235" w="777875">
                  <a:moveTo>
                    <a:pt x="321092" y="154033"/>
                  </a:moveTo>
                  <a:lnTo>
                    <a:pt x="320785" y="154183"/>
                  </a:lnTo>
                  <a:lnTo>
                    <a:pt x="321092" y="154033"/>
                  </a:lnTo>
                  <a:close/>
                </a:path>
                <a:path extrusionOk="0" h="610235" w="777875">
                  <a:moveTo>
                    <a:pt x="321413" y="153878"/>
                  </a:moveTo>
                  <a:lnTo>
                    <a:pt x="321092" y="154033"/>
                  </a:lnTo>
                  <a:lnTo>
                    <a:pt x="321413" y="153878"/>
                  </a:lnTo>
                  <a:close/>
                </a:path>
                <a:path extrusionOk="0" h="610235" w="777875">
                  <a:moveTo>
                    <a:pt x="350108" y="139946"/>
                  </a:moveTo>
                  <a:lnTo>
                    <a:pt x="349822" y="140069"/>
                  </a:lnTo>
                  <a:lnTo>
                    <a:pt x="350108" y="139946"/>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444" name="Google Shape;5444;p193"/>
            <p:cNvPicPr preferRelativeResize="0"/>
            <p:nvPr/>
          </p:nvPicPr>
          <p:blipFill rotWithShape="1">
            <a:blip r:embed="rId11">
              <a:alphaModFix/>
            </a:blip>
            <a:srcRect b="0" l="0" r="0" t="0"/>
            <a:stretch/>
          </p:blipFill>
          <p:spPr>
            <a:xfrm>
              <a:off x="807719" y="4160519"/>
              <a:ext cx="5303520" cy="2145792"/>
            </a:xfrm>
            <a:prstGeom prst="rect">
              <a:avLst/>
            </a:prstGeom>
            <a:noFill/>
            <a:ln>
              <a:noFill/>
            </a:ln>
          </p:spPr>
        </p:pic>
        <p:pic>
          <p:nvPicPr>
            <p:cNvPr id="5445" name="Google Shape;5445;p193"/>
            <p:cNvPicPr preferRelativeResize="0"/>
            <p:nvPr/>
          </p:nvPicPr>
          <p:blipFill rotWithShape="1">
            <a:blip r:embed="rId12">
              <a:alphaModFix/>
            </a:blip>
            <a:srcRect b="0" l="0" r="0" t="0"/>
            <a:stretch/>
          </p:blipFill>
          <p:spPr>
            <a:xfrm>
              <a:off x="832083" y="4187073"/>
              <a:ext cx="5199379" cy="2038842"/>
            </a:xfrm>
            <a:prstGeom prst="rect">
              <a:avLst/>
            </a:prstGeom>
            <a:noFill/>
            <a:ln>
              <a:noFill/>
            </a:ln>
          </p:spPr>
        </p:pic>
        <p:pic>
          <p:nvPicPr>
            <p:cNvPr id="5446" name="Google Shape;5446;p193"/>
            <p:cNvPicPr preferRelativeResize="0"/>
            <p:nvPr/>
          </p:nvPicPr>
          <p:blipFill rotWithShape="1">
            <a:blip r:embed="rId13">
              <a:alphaModFix/>
            </a:blip>
            <a:srcRect b="0" l="0" r="0" t="0"/>
            <a:stretch/>
          </p:blipFill>
          <p:spPr>
            <a:xfrm>
              <a:off x="3931919" y="5163311"/>
              <a:ext cx="1100327" cy="1091184"/>
            </a:xfrm>
            <a:prstGeom prst="rect">
              <a:avLst/>
            </a:prstGeom>
            <a:noFill/>
            <a:ln>
              <a:noFill/>
            </a:ln>
          </p:spPr>
        </p:pic>
        <p:sp>
          <p:nvSpPr>
            <p:cNvPr id="5447" name="Google Shape;5447;p193"/>
            <p:cNvSpPr/>
            <p:nvPr/>
          </p:nvSpPr>
          <p:spPr>
            <a:xfrm>
              <a:off x="3969368" y="5201763"/>
              <a:ext cx="970915" cy="962025"/>
            </a:xfrm>
            <a:custGeom>
              <a:rect b="b" l="l" r="r" t="t"/>
              <a:pathLst>
                <a:path extrusionOk="0" h="962025" w="970914">
                  <a:moveTo>
                    <a:pt x="970730" y="0"/>
                  </a:moveTo>
                  <a:lnTo>
                    <a:pt x="0" y="0"/>
                  </a:lnTo>
                  <a:lnTo>
                    <a:pt x="0" y="961573"/>
                  </a:lnTo>
                  <a:lnTo>
                    <a:pt x="970730" y="961573"/>
                  </a:lnTo>
                  <a:lnTo>
                    <a:pt x="97073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8" name="Google Shape;5448;p193"/>
            <p:cNvSpPr/>
            <p:nvPr/>
          </p:nvSpPr>
          <p:spPr>
            <a:xfrm>
              <a:off x="4750682" y="3938993"/>
              <a:ext cx="1767205" cy="1268095"/>
            </a:xfrm>
            <a:custGeom>
              <a:rect b="b" l="l" r="r" t="t"/>
              <a:pathLst>
                <a:path extrusionOk="0" h="1268095" w="1767204">
                  <a:moveTo>
                    <a:pt x="1690319" y="25368"/>
                  </a:moveTo>
                  <a:lnTo>
                    <a:pt x="1609378" y="29392"/>
                  </a:lnTo>
                  <a:lnTo>
                    <a:pt x="1453686" y="39378"/>
                  </a:lnTo>
                  <a:lnTo>
                    <a:pt x="1376724" y="45874"/>
                  </a:lnTo>
                  <a:lnTo>
                    <a:pt x="1300673" y="53731"/>
                  </a:lnTo>
                  <a:lnTo>
                    <a:pt x="1225679" y="63225"/>
                  </a:lnTo>
                  <a:lnTo>
                    <a:pt x="1151926" y="74635"/>
                  </a:lnTo>
                  <a:lnTo>
                    <a:pt x="1079597" y="88234"/>
                  </a:lnTo>
                  <a:lnTo>
                    <a:pt x="1008875" y="104302"/>
                  </a:lnTo>
                  <a:lnTo>
                    <a:pt x="939944" y="123120"/>
                  </a:lnTo>
                  <a:lnTo>
                    <a:pt x="872990" y="144967"/>
                  </a:lnTo>
                  <a:lnTo>
                    <a:pt x="808201" y="170127"/>
                  </a:lnTo>
                  <a:lnTo>
                    <a:pt x="745770" y="198884"/>
                  </a:lnTo>
                  <a:lnTo>
                    <a:pt x="685893" y="231518"/>
                  </a:lnTo>
                  <a:lnTo>
                    <a:pt x="628784" y="268302"/>
                  </a:lnTo>
                  <a:lnTo>
                    <a:pt x="574624" y="309391"/>
                  </a:lnTo>
                  <a:lnTo>
                    <a:pt x="523336" y="354553"/>
                  </a:lnTo>
                  <a:lnTo>
                    <a:pt x="474742" y="403495"/>
                  </a:lnTo>
                  <a:lnTo>
                    <a:pt x="428649" y="455933"/>
                  </a:lnTo>
                  <a:lnTo>
                    <a:pt x="384860" y="511585"/>
                  </a:lnTo>
                  <a:lnTo>
                    <a:pt x="343183" y="570172"/>
                  </a:lnTo>
                  <a:lnTo>
                    <a:pt x="303419" y="631422"/>
                  </a:lnTo>
                  <a:lnTo>
                    <a:pt x="265375" y="695062"/>
                  </a:lnTo>
                  <a:lnTo>
                    <a:pt x="228859" y="760820"/>
                  </a:lnTo>
                  <a:lnTo>
                    <a:pt x="193676" y="828427"/>
                  </a:lnTo>
                  <a:lnTo>
                    <a:pt x="159638" y="897613"/>
                  </a:lnTo>
                  <a:lnTo>
                    <a:pt x="126540" y="968138"/>
                  </a:lnTo>
                  <a:lnTo>
                    <a:pt x="62501" y="1111926"/>
                  </a:lnTo>
                  <a:lnTo>
                    <a:pt x="0" y="1257768"/>
                  </a:lnTo>
                  <a:lnTo>
                    <a:pt x="23346" y="1267773"/>
                  </a:lnTo>
                  <a:lnTo>
                    <a:pt x="85741" y="1122179"/>
                  </a:lnTo>
                  <a:lnTo>
                    <a:pt x="149588" y="978816"/>
                  </a:lnTo>
                  <a:lnTo>
                    <a:pt x="182483" y="908720"/>
                  </a:lnTo>
                  <a:lnTo>
                    <a:pt x="216277" y="840024"/>
                  </a:lnTo>
                  <a:lnTo>
                    <a:pt x="251153" y="773002"/>
                  </a:lnTo>
                  <a:lnTo>
                    <a:pt x="287288" y="707922"/>
                  </a:lnTo>
                  <a:lnTo>
                    <a:pt x="324861" y="645055"/>
                  </a:lnTo>
                  <a:lnTo>
                    <a:pt x="364050" y="584676"/>
                  </a:lnTo>
                  <a:lnTo>
                    <a:pt x="405030" y="527049"/>
                  </a:lnTo>
                  <a:lnTo>
                    <a:pt x="405380" y="526558"/>
                  </a:lnTo>
                  <a:lnTo>
                    <a:pt x="447978" y="472443"/>
                  </a:lnTo>
                  <a:lnTo>
                    <a:pt x="448397" y="471911"/>
                  </a:lnTo>
                  <a:lnTo>
                    <a:pt x="493070" y="421118"/>
                  </a:lnTo>
                  <a:lnTo>
                    <a:pt x="493565" y="420555"/>
                  </a:lnTo>
                  <a:lnTo>
                    <a:pt x="540483" y="373334"/>
                  </a:lnTo>
                  <a:lnTo>
                    <a:pt x="541061" y="372751"/>
                  </a:lnTo>
                  <a:lnTo>
                    <a:pt x="590395" y="329346"/>
                  </a:lnTo>
                  <a:lnTo>
                    <a:pt x="591061" y="328759"/>
                  </a:lnTo>
                  <a:lnTo>
                    <a:pt x="643011" y="289392"/>
                  </a:lnTo>
                  <a:lnTo>
                    <a:pt x="643747" y="288833"/>
                  </a:lnTo>
                  <a:lnTo>
                    <a:pt x="698520" y="253598"/>
                  </a:lnTo>
                  <a:lnTo>
                    <a:pt x="699258" y="253123"/>
                  </a:lnTo>
                  <a:lnTo>
                    <a:pt x="756843" y="221776"/>
                  </a:lnTo>
                  <a:lnTo>
                    <a:pt x="757549" y="221391"/>
                  </a:lnTo>
                  <a:lnTo>
                    <a:pt x="817815" y="193664"/>
                  </a:lnTo>
                  <a:lnTo>
                    <a:pt x="818474" y="193361"/>
                  </a:lnTo>
                  <a:lnTo>
                    <a:pt x="881253" y="169006"/>
                  </a:lnTo>
                  <a:lnTo>
                    <a:pt x="881858" y="168771"/>
                  </a:lnTo>
                  <a:lnTo>
                    <a:pt x="946979" y="147542"/>
                  </a:lnTo>
                  <a:lnTo>
                    <a:pt x="947527" y="147363"/>
                  </a:lnTo>
                  <a:lnTo>
                    <a:pt x="1014816" y="129010"/>
                  </a:lnTo>
                  <a:lnTo>
                    <a:pt x="1084562" y="113153"/>
                  </a:lnTo>
                  <a:lnTo>
                    <a:pt x="1156046" y="99705"/>
                  </a:lnTo>
                  <a:lnTo>
                    <a:pt x="1229069" y="88403"/>
                  </a:lnTo>
                  <a:lnTo>
                    <a:pt x="1303457" y="78981"/>
                  </a:lnTo>
                  <a:lnTo>
                    <a:pt x="1378994" y="71174"/>
                  </a:lnTo>
                  <a:lnTo>
                    <a:pt x="1455469" y="64717"/>
                  </a:lnTo>
                  <a:lnTo>
                    <a:pt x="1610754" y="54757"/>
                  </a:lnTo>
                  <a:lnTo>
                    <a:pt x="1691581" y="50737"/>
                  </a:lnTo>
                  <a:lnTo>
                    <a:pt x="1690319" y="25368"/>
                  </a:lnTo>
                  <a:close/>
                </a:path>
                <a:path extrusionOk="0" h="1268095" w="1767204">
                  <a:moveTo>
                    <a:pt x="405206" y="526802"/>
                  </a:moveTo>
                  <a:lnTo>
                    <a:pt x="405011" y="527049"/>
                  </a:lnTo>
                  <a:lnTo>
                    <a:pt x="405206" y="526802"/>
                  </a:lnTo>
                  <a:close/>
                </a:path>
                <a:path extrusionOk="0" h="1268095" w="1767204">
                  <a:moveTo>
                    <a:pt x="405398" y="526558"/>
                  </a:moveTo>
                  <a:lnTo>
                    <a:pt x="405206" y="526802"/>
                  </a:lnTo>
                  <a:lnTo>
                    <a:pt x="405398" y="526558"/>
                  </a:lnTo>
                  <a:close/>
                </a:path>
                <a:path extrusionOk="0" h="1268095" w="1767204">
                  <a:moveTo>
                    <a:pt x="448188" y="472177"/>
                  </a:moveTo>
                  <a:lnTo>
                    <a:pt x="447954" y="472443"/>
                  </a:lnTo>
                  <a:lnTo>
                    <a:pt x="448188" y="472177"/>
                  </a:lnTo>
                  <a:close/>
                </a:path>
                <a:path extrusionOk="0" h="1268095" w="1767204">
                  <a:moveTo>
                    <a:pt x="448422" y="471911"/>
                  </a:moveTo>
                  <a:lnTo>
                    <a:pt x="448188" y="472177"/>
                  </a:lnTo>
                  <a:lnTo>
                    <a:pt x="448422" y="471911"/>
                  </a:lnTo>
                  <a:close/>
                </a:path>
                <a:path extrusionOk="0" h="1268095" w="1767204">
                  <a:moveTo>
                    <a:pt x="493311" y="420843"/>
                  </a:moveTo>
                  <a:lnTo>
                    <a:pt x="493039" y="421118"/>
                  </a:lnTo>
                  <a:lnTo>
                    <a:pt x="493311" y="420843"/>
                  </a:lnTo>
                  <a:close/>
                </a:path>
                <a:path extrusionOk="0" h="1268095" w="1767204">
                  <a:moveTo>
                    <a:pt x="493598" y="420555"/>
                  </a:moveTo>
                  <a:lnTo>
                    <a:pt x="493311" y="420843"/>
                  </a:lnTo>
                  <a:lnTo>
                    <a:pt x="493598" y="420555"/>
                  </a:lnTo>
                  <a:close/>
                </a:path>
                <a:path extrusionOk="0" h="1268095" w="1767204">
                  <a:moveTo>
                    <a:pt x="541061" y="372751"/>
                  </a:moveTo>
                  <a:lnTo>
                    <a:pt x="540442" y="373334"/>
                  </a:lnTo>
                  <a:lnTo>
                    <a:pt x="540768" y="373047"/>
                  </a:lnTo>
                  <a:lnTo>
                    <a:pt x="541061" y="372751"/>
                  </a:lnTo>
                  <a:close/>
                </a:path>
                <a:path extrusionOk="0" h="1268095" w="1767204">
                  <a:moveTo>
                    <a:pt x="540768" y="373047"/>
                  </a:moveTo>
                  <a:lnTo>
                    <a:pt x="540442" y="373334"/>
                  </a:lnTo>
                  <a:lnTo>
                    <a:pt x="540768" y="373047"/>
                  </a:lnTo>
                  <a:close/>
                </a:path>
                <a:path extrusionOk="0" h="1268095" w="1767204">
                  <a:moveTo>
                    <a:pt x="541104" y="372751"/>
                  </a:moveTo>
                  <a:lnTo>
                    <a:pt x="540768" y="373047"/>
                  </a:lnTo>
                  <a:lnTo>
                    <a:pt x="541104" y="372751"/>
                  </a:lnTo>
                  <a:close/>
                </a:path>
                <a:path extrusionOk="0" h="1268095" w="1767204">
                  <a:moveTo>
                    <a:pt x="591061" y="328759"/>
                  </a:moveTo>
                  <a:lnTo>
                    <a:pt x="590344" y="329346"/>
                  </a:lnTo>
                  <a:lnTo>
                    <a:pt x="590714" y="329065"/>
                  </a:lnTo>
                  <a:lnTo>
                    <a:pt x="591061" y="328759"/>
                  </a:lnTo>
                  <a:close/>
                </a:path>
                <a:path extrusionOk="0" h="1268095" w="1767204">
                  <a:moveTo>
                    <a:pt x="590714" y="329065"/>
                  </a:moveTo>
                  <a:lnTo>
                    <a:pt x="590344" y="329346"/>
                  </a:lnTo>
                  <a:lnTo>
                    <a:pt x="590714" y="329065"/>
                  </a:lnTo>
                  <a:close/>
                </a:path>
                <a:path extrusionOk="0" h="1268095" w="1767204">
                  <a:moveTo>
                    <a:pt x="591117" y="328759"/>
                  </a:moveTo>
                  <a:lnTo>
                    <a:pt x="590714" y="329065"/>
                  </a:lnTo>
                  <a:lnTo>
                    <a:pt x="591117" y="328759"/>
                  </a:lnTo>
                  <a:close/>
                </a:path>
                <a:path extrusionOk="0" h="1268095" w="1767204">
                  <a:moveTo>
                    <a:pt x="643747" y="288833"/>
                  </a:moveTo>
                  <a:lnTo>
                    <a:pt x="642948" y="289392"/>
                  </a:lnTo>
                  <a:lnTo>
                    <a:pt x="643361" y="289126"/>
                  </a:lnTo>
                  <a:lnTo>
                    <a:pt x="643747" y="288833"/>
                  </a:lnTo>
                  <a:close/>
                </a:path>
                <a:path extrusionOk="0" h="1268095" w="1767204">
                  <a:moveTo>
                    <a:pt x="643361" y="289126"/>
                  </a:moveTo>
                  <a:lnTo>
                    <a:pt x="642948" y="289392"/>
                  </a:lnTo>
                  <a:lnTo>
                    <a:pt x="643361" y="289126"/>
                  </a:lnTo>
                  <a:close/>
                </a:path>
                <a:path extrusionOk="0" h="1268095" w="1767204">
                  <a:moveTo>
                    <a:pt x="643816" y="288833"/>
                  </a:moveTo>
                  <a:lnTo>
                    <a:pt x="643361" y="289126"/>
                  </a:lnTo>
                  <a:lnTo>
                    <a:pt x="643816" y="288833"/>
                  </a:lnTo>
                  <a:close/>
                </a:path>
                <a:path extrusionOk="0" h="1268095" w="1767204">
                  <a:moveTo>
                    <a:pt x="699258" y="253123"/>
                  </a:moveTo>
                  <a:lnTo>
                    <a:pt x="698458" y="253598"/>
                  </a:lnTo>
                  <a:lnTo>
                    <a:pt x="698865" y="253376"/>
                  </a:lnTo>
                  <a:lnTo>
                    <a:pt x="699258" y="253123"/>
                  </a:lnTo>
                  <a:close/>
                </a:path>
                <a:path extrusionOk="0" h="1268095" w="1767204">
                  <a:moveTo>
                    <a:pt x="698865" y="253376"/>
                  </a:moveTo>
                  <a:lnTo>
                    <a:pt x="698458" y="253598"/>
                  </a:lnTo>
                  <a:lnTo>
                    <a:pt x="698865" y="253376"/>
                  </a:lnTo>
                  <a:close/>
                </a:path>
                <a:path extrusionOk="0" h="1268095" w="1767204">
                  <a:moveTo>
                    <a:pt x="699329" y="253123"/>
                  </a:moveTo>
                  <a:lnTo>
                    <a:pt x="698865" y="253376"/>
                  </a:lnTo>
                  <a:lnTo>
                    <a:pt x="699329" y="253123"/>
                  </a:lnTo>
                  <a:close/>
                </a:path>
                <a:path extrusionOk="0" h="1268095" w="1767204">
                  <a:moveTo>
                    <a:pt x="757549" y="221391"/>
                  </a:moveTo>
                  <a:lnTo>
                    <a:pt x="756785" y="221776"/>
                  </a:lnTo>
                  <a:lnTo>
                    <a:pt x="757163" y="221602"/>
                  </a:lnTo>
                  <a:lnTo>
                    <a:pt x="757549" y="221391"/>
                  </a:lnTo>
                  <a:close/>
                </a:path>
                <a:path extrusionOk="0" h="1268095" w="1767204">
                  <a:moveTo>
                    <a:pt x="757163" y="221602"/>
                  </a:moveTo>
                  <a:lnTo>
                    <a:pt x="756785" y="221776"/>
                  </a:lnTo>
                  <a:lnTo>
                    <a:pt x="757163" y="221602"/>
                  </a:lnTo>
                  <a:close/>
                </a:path>
                <a:path extrusionOk="0" h="1268095" w="1767204">
                  <a:moveTo>
                    <a:pt x="757620" y="221391"/>
                  </a:moveTo>
                  <a:lnTo>
                    <a:pt x="757163" y="221602"/>
                  </a:lnTo>
                  <a:lnTo>
                    <a:pt x="757620" y="221391"/>
                  </a:lnTo>
                  <a:close/>
                </a:path>
                <a:path extrusionOk="0" h="1268095" w="1767204">
                  <a:moveTo>
                    <a:pt x="818123" y="193522"/>
                  </a:moveTo>
                  <a:lnTo>
                    <a:pt x="817758" y="193664"/>
                  </a:lnTo>
                  <a:lnTo>
                    <a:pt x="818123" y="193522"/>
                  </a:lnTo>
                  <a:close/>
                </a:path>
                <a:path extrusionOk="0" h="1268095" w="1767204">
                  <a:moveTo>
                    <a:pt x="818539" y="193361"/>
                  </a:moveTo>
                  <a:lnTo>
                    <a:pt x="818123" y="193522"/>
                  </a:lnTo>
                  <a:lnTo>
                    <a:pt x="818539" y="193361"/>
                  </a:lnTo>
                  <a:close/>
                </a:path>
                <a:path extrusionOk="0" h="1268095" w="1767204">
                  <a:moveTo>
                    <a:pt x="881531" y="168898"/>
                  </a:moveTo>
                  <a:lnTo>
                    <a:pt x="881200" y="169006"/>
                  </a:lnTo>
                  <a:lnTo>
                    <a:pt x="881531" y="168898"/>
                  </a:lnTo>
                  <a:close/>
                </a:path>
                <a:path extrusionOk="0" h="1268095" w="1767204">
                  <a:moveTo>
                    <a:pt x="881920" y="168771"/>
                  </a:moveTo>
                  <a:lnTo>
                    <a:pt x="881531" y="168898"/>
                  </a:lnTo>
                  <a:lnTo>
                    <a:pt x="881920" y="168771"/>
                  </a:lnTo>
                  <a:close/>
                </a:path>
                <a:path extrusionOk="0" h="1268095" w="1767204">
                  <a:moveTo>
                    <a:pt x="947589" y="147363"/>
                  </a:moveTo>
                  <a:lnTo>
                    <a:pt x="947212" y="147466"/>
                  </a:lnTo>
                  <a:lnTo>
                    <a:pt x="947589" y="147363"/>
                  </a:lnTo>
                  <a:close/>
                </a:path>
                <a:path extrusionOk="0" h="1268095" w="1767204">
                  <a:moveTo>
                    <a:pt x="1745364" y="24738"/>
                  </a:moveTo>
                  <a:lnTo>
                    <a:pt x="1703003" y="24738"/>
                  </a:lnTo>
                  <a:lnTo>
                    <a:pt x="1704265" y="50106"/>
                  </a:lnTo>
                  <a:lnTo>
                    <a:pt x="1691581" y="50737"/>
                  </a:lnTo>
                  <a:lnTo>
                    <a:pt x="1692842" y="76106"/>
                  </a:lnTo>
                  <a:lnTo>
                    <a:pt x="1767056" y="34268"/>
                  </a:lnTo>
                  <a:lnTo>
                    <a:pt x="1745364" y="24738"/>
                  </a:lnTo>
                  <a:close/>
                </a:path>
                <a:path extrusionOk="0" h="1268095" w="1767204">
                  <a:moveTo>
                    <a:pt x="1703003" y="24738"/>
                  </a:moveTo>
                  <a:lnTo>
                    <a:pt x="1690319" y="25368"/>
                  </a:lnTo>
                  <a:lnTo>
                    <a:pt x="1691581" y="50737"/>
                  </a:lnTo>
                  <a:lnTo>
                    <a:pt x="1704265" y="50106"/>
                  </a:lnTo>
                  <a:lnTo>
                    <a:pt x="1703003" y="24738"/>
                  </a:lnTo>
                  <a:close/>
                </a:path>
                <a:path extrusionOk="0" h="1268095" w="1767204">
                  <a:moveTo>
                    <a:pt x="1689058" y="0"/>
                  </a:moveTo>
                  <a:lnTo>
                    <a:pt x="1690319" y="25368"/>
                  </a:lnTo>
                  <a:lnTo>
                    <a:pt x="1703003" y="24738"/>
                  </a:lnTo>
                  <a:lnTo>
                    <a:pt x="1745364" y="24738"/>
                  </a:lnTo>
                  <a:lnTo>
                    <a:pt x="1689058"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449" name="Google Shape;5449;p193"/>
          <p:cNvGrpSpPr/>
          <p:nvPr/>
        </p:nvGrpSpPr>
        <p:grpSpPr>
          <a:xfrm>
            <a:off x="6586728" y="2249423"/>
            <a:ext cx="4873752" cy="2618232"/>
            <a:chOff x="6586728" y="2249423"/>
            <a:chExt cx="4873752" cy="2618232"/>
          </a:xfrm>
        </p:grpSpPr>
        <p:pic>
          <p:nvPicPr>
            <p:cNvPr id="5450" name="Google Shape;5450;p193"/>
            <p:cNvPicPr preferRelativeResize="0"/>
            <p:nvPr/>
          </p:nvPicPr>
          <p:blipFill rotWithShape="1">
            <a:blip r:embed="rId14">
              <a:alphaModFix/>
            </a:blip>
            <a:srcRect b="0" l="0" r="0" t="0"/>
            <a:stretch/>
          </p:blipFill>
          <p:spPr>
            <a:xfrm>
              <a:off x="6586728" y="2249423"/>
              <a:ext cx="4873752" cy="2618232"/>
            </a:xfrm>
            <a:prstGeom prst="rect">
              <a:avLst/>
            </a:prstGeom>
            <a:noFill/>
            <a:ln>
              <a:noFill/>
            </a:ln>
          </p:spPr>
        </p:pic>
        <p:pic>
          <p:nvPicPr>
            <p:cNvPr id="5451" name="Google Shape;5451;p193"/>
            <p:cNvPicPr preferRelativeResize="0"/>
            <p:nvPr/>
          </p:nvPicPr>
          <p:blipFill rotWithShape="1">
            <a:blip r:embed="rId15">
              <a:alphaModFix/>
            </a:blip>
            <a:srcRect b="0" l="0" r="0" t="0"/>
            <a:stretch/>
          </p:blipFill>
          <p:spPr>
            <a:xfrm>
              <a:off x="6611711" y="2275648"/>
              <a:ext cx="4769887" cy="2512042"/>
            </a:xfrm>
            <a:prstGeom prst="rect">
              <a:avLst/>
            </a:prstGeom>
            <a:noFill/>
            <a:ln>
              <a:noFill/>
            </a:ln>
          </p:spPr>
        </p:pic>
        <p:pic>
          <p:nvPicPr>
            <p:cNvPr id="5452" name="Google Shape;5452;p193"/>
            <p:cNvPicPr preferRelativeResize="0"/>
            <p:nvPr/>
          </p:nvPicPr>
          <p:blipFill rotWithShape="1">
            <a:blip r:embed="rId16">
              <a:alphaModFix/>
            </a:blip>
            <a:srcRect b="0" l="0" r="0" t="0"/>
            <a:stretch/>
          </p:blipFill>
          <p:spPr>
            <a:xfrm>
              <a:off x="6751320" y="3313175"/>
              <a:ext cx="746759" cy="256032"/>
            </a:xfrm>
            <a:prstGeom prst="rect">
              <a:avLst/>
            </a:prstGeom>
            <a:noFill/>
            <a:ln>
              <a:noFill/>
            </a:ln>
          </p:spPr>
        </p:pic>
        <p:sp>
          <p:nvSpPr>
            <p:cNvPr id="5453" name="Google Shape;5453;p193"/>
            <p:cNvSpPr/>
            <p:nvPr/>
          </p:nvSpPr>
          <p:spPr>
            <a:xfrm>
              <a:off x="6788576" y="3351639"/>
              <a:ext cx="617855" cy="126364"/>
            </a:xfrm>
            <a:custGeom>
              <a:rect b="b" l="l" r="r" t="t"/>
              <a:pathLst>
                <a:path extrusionOk="0" h="126364" w="617854">
                  <a:moveTo>
                    <a:pt x="617403" y="0"/>
                  </a:moveTo>
                  <a:lnTo>
                    <a:pt x="0" y="0"/>
                  </a:lnTo>
                  <a:lnTo>
                    <a:pt x="0" y="126035"/>
                  </a:lnTo>
                  <a:lnTo>
                    <a:pt x="617403" y="126035"/>
                  </a:lnTo>
                  <a:lnTo>
                    <a:pt x="617403"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7" name="Shape 5457"/>
        <p:cNvGrpSpPr/>
        <p:nvPr/>
      </p:nvGrpSpPr>
      <p:grpSpPr>
        <a:xfrm>
          <a:off x="0" y="0"/>
          <a:ext cx="0" cy="0"/>
          <a:chOff x="0" y="0"/>
          <a:chExt cx="0" cy="0"/>
        </a:xfrm>
      </p:grpSpPr>
      <p:grpSp>
        <p:nvGrpSpPr>
          <p:cNvPr id="5458" name="Google Shape;5458;p194"/>
          <p:cNvGrpSpPr/>
          <p:nvPr/>
        </p:nvGrpSpPr>
        <p:grpSpPr>
          <a:xfrm>
            <a:off x="484631" y="2328672"/>
            <a:ext cx="4864608" cy="2667000"/>
            <a:chOff x="484631" y="2328672"/>
            <a:chExt cx="4864608" cy="2667000"/>
          </a:xfrm>
        </p:grpSpPr>
        <p:pic>
          <p:nvPicPr>
            <p:cNvPr id="5459" name="Google Shape;5459;p194"/>
            <p:cNvPicPr preferRelativeResize="0"/>
            <p:nvPr/>
          </p:nvPicPr>
          <p:blipFill rotWithShape="1">
            <a:blip r:embed="rId3">
              <a:alphaModFix/>
            </a:blip>
            <a:srcRect b="0" l="0" r="0" t="0"/>
            <a:stretch/>
          </p:blipFill>
          <p:spPr>
            <a:xfrm>
              <a:off x="484631" y="2328672"/>
              <a:ext cx="4864608" cy="2667000"/>
            </a:xfrm>
            <a:prstGeom prst="rect">
              <a:avLst/>
            </a:prstGeom>
            <a:noFill/>
            <a:ln>
              <a:noFill/>
            </a:ln>
          </p:spPr>
        </p:pic>
        <p:pic>
          <p:nvPicPr>
            <p:cNvPr id="5460" name="Google Shape;5460;p194"/>
            <p:cNvPicPr preferRelativeResize="0"/>
            <p:nvPr/>
          </p:nvPicPr>
          <p:blipFill rotWithShape="1">
            <a:blip r:embed="rId4">
              <a:alphaModFix/>
            </a:blip>
            <a:srcRect b="0" l="0" r="0" t="0"/>
            <a:stretch/>
          </p:blipFill>
          <p:spPr>
            <a:xfrm>
              <a:off x="511337" y="2353250"/>
              <a:ext cx="4758130" cy="2563554"/>
            </a:xfrm>
            <a:prstGeom prst="rect">
              <a:avLst/>
            </a:prstGeom>
            <a:noFill/>
            <a:ln>
              <a:noFill/>
            </a:ln>
          </p:spPr>
        </p:pic>
      </p:grpSp>
      <p:sp>
        <p:nvSpPr>
          <p:cNvPr id="5461" name="Google Shape;5461;p194"/>
          <p:cNvSpPr/>
          <p:nvPr/>
        </p:nvSpPr>
        <p:spPr>
          <a:xfrm>
            <a:off x="6830472" y="2536687"/>
            <a:ext cx="764540" cy="920115"/>
          </a:xfrm>
          <a:custGeom>
            <a:rect b="b" l="l" r="r" t="t"/>
            <a:pathLst>
              <a:path extrusionOk="0" h="920114" w="764540">
                <a:moveTo>
                  <a:pt x="713907" y="846541"/>
                </a:moveTo>
                <a:lnTo>
                  <a:pt x="688785" y="850289"/>
                </a:lnTo>
                <a:lnTo>
                  <a:pt x="737711" y="920033"/>
                </a:lnTo>
                <a:lnTo>
                  <a:pt x="757603" y="859102"/>
                </a:lnTo>
                <a:lnTo>
                  <a:pt x="715780" y="859102"/>
                </a:lnTo>
                <a:lnTo>
                  <a:pt x="713907" y="846541"/>
                </a:lnTo>
                <a:close/>
              </a:path>
              <a:path extrusionOk="0" h="920114" w="764540">
                <a:moveTo>
                  <a:pt x="739029" y="842794"/>
                </a:moveTo>
                <a:lnTo>
                  <a:pt x="713907" y="846541"/>
                </a:lnTo>
                <a:lnTo>
                  <a:pt x="715780" y="859102"/>
                </a:lnTo>
                <a:lnTo>
                  <a:pt x="740902" y="855355"/>
                </a:lnTo>
                <a:lnTo>
                  <a:pt x="739029" y="842794"/>
                </a:lnTo>
                <a:close/>
              </a:path>
              <a:path extrusionOk="0" h="920114" w="764540">
                <a:moveTo>
                  <a:pt x="764151" y="839047"/>
                </a:moveTo>
                <a:lnTo>
                  <a:pt x="739029" y="842794"/>
                </a:lnTo>
                <a:lnTo>
                  <a:pt x="740902" y="855355"/>
                </a:lnTo>
                <a:lnTo>
                  <a:pt x="715780" y="859102"/>
                </a:lnTo>
                <a:lnTo>
                  <a:pt x="757603" y="859102"/>
                </a:lnTo>
                <a:lnTo>
                  <a:pt x="764151" y="839047"/>
                </a:lnTo>
                <a:close/>
              </a:path>
              <a:path extrusionOk="0" h="920114" w="764540">
                <a:moveTo>
                  <a:pt x="737554" y="832906"/>
                </a:moveTo>
                <a:lnTo>
                  <a:pt x="711873" y="832906"/>
                </a:lnTo>
                <a:lnTo>
                  <a:pt x="711898" y="833070"/>
                </a:lnTo>
                <a:lnTo>
                  <a:pt x="713907" y="846541"/>
                </a:lnTo>
                <a:lnTo>
                  <a:pt x="739029" y="842794"/>
                </a:lnTo>
                <a:lnTo>
                  <a:pt x="737554" y="832906"/>
                </a:lnTo>
                <a:close/>
              </a:path>
              <a:path extrusionOk="0" h="920114" w="764540">
                <a:moveTo>
                  <a:pt x="711886" y="832998"/>
                </a:moveTo>
                <a:close/>
              </a:path>
              <a:path extrusionOk="0" h="920114" w="764540">
                <a:moveTo>
                  <a:pt x="723331" y="745082"/>
                </a:moveTo>
                <a:lnTo>
                  <a:pt x="697598" y="745082"/>
                </a:lnTo>
                <a:lnTo>
                  <a:pt x="697656" y="745417"/>
                </a:lnTo>
                <a:lnTo>
                  <a:pt x="711886" y="832998"/>
                </a:lnTo>
                <a:lnTo>
                  <a:pt x="737554" y="832906"/>
                </a:lnTo>
                <a:lnTo>
                  <a:pt x="736983" y="829077"/>
                </a:lnTo>
                <a:lnTo>
                  <a:pt x="723331" y="745082"/>
                </a:lnTo>
                <a:close/>
              </a:path>
              <a:path extrusionOk="0" h="920114" w="764540">
                <a:moveTo>
                  <a:pt x="697629" y="745275"/>
                </a:moveTo>
                <a:lnTo>
                  <a:pt x="697652" y="745417"/>
                </a:lnTo>
                <a:lnTo>
                  <a:pt x="697629" y="745275"/>
                </a:lnTo>
                <a:close/>
              </a:path>
              <a:path extrusionOk="0" h="920114" w="764540">
                <a:moveTo>
                  <a:pt x="707164" y="659456"/>
                </a:moveTo>
                <a:lnTo>
                  <a:pt x="681309" y="659456"/>
                </a:lnTo>
                <a:lnTo>
                  <a:pt x="681419" y="659979"/>
                </a:lnTo>
                <a:lnTo>
                  <a:pt x="697629" y="745275"/>
                </a:lnTo>
                <a:lnTo>
                  <a:pt x="697598" y="745082"/>
                </a:lnTo>
                <a:lnTo>
                  <a:pt x="723331" y="745082"/>
                </a:lnTo>
                <a:lnTo>
                  <a:pt x="722641" y="740839"/>
                </a:lnTo>
                <a:lnTo>
                  <a:pt x="707164" y="659456"/>
                </a:lnTo>
                <a:close/>
              </a:path>
              <a:path extrusionOk="0" h="920114" w="764540">
                <a:moveTo>
                  <a:pt x="681361" y="659730"/>
                </a:moveTo>
                <a:lnTo>
                  <a:pt x="681408" y="659979"/>
                </a:lnTo>
                <a:lnTo>
                  <a:pt x="681361" y="659730"/>
                </a:lnTo>
                <a:close/>
              </a:path>
              <a:path extrusionOk="0" h="920114" w="764540">
                <a:moveTo>
                  <a:pt x="688088" y="577058"/>
                </a:moveTo>
                <a:lnTo>
                  <a:pt x="662000" y="577058"/>
                </a:lnTo>
                <a:lnTo>
                  <a:pt x="662134" y="577580"/>
                </a:lnTo>
                <a:lnTo>
                  <a:pt x="681361" y="659730"/>
                </a:lnTo>
                <a:lnTo>
                  <a:pt x="681309" y="659456"/>
                </a:lnTo>
                <a:lnTo>
                  <a:pt x="707164" y="659456"/>
                </a:lnTo>
                <a:lnTo>
                  <a:pt x="706211" y="654447"/>
                </a:lnTo>
                <a:lnTo>
                  <a:pt x="688088" y="577058"/>
                </a:lnTo>
                <a:close/>
              </a:path>
              <a:path extrusionOk="0" h="920114" w="764540">
                <a:moveTo>
                  <a:pt x="662058" y="577307"/>
                </a:moveTo>
                <a:lnTo>
                  <a:pt x="662122" y="577580"/>
                </a:lnTo>
                <a:lnTo>
                  <a:pt x="662058" y="577307"/>
                </a:lnTo>
                <a:close/>
              </a:path>
              <a:path extrusionOk="0" h="920114" w="764540">
                <a:moveTo>
                  <a:pt x="677326" y="537577"/>
                </a:moveTo>
                <a:lnTo>
                  <a:pt x="650952" y="537577"/>
                </a:lnTo>
                <a:lnTo>
                  <a:pt x="651078" y="537999"/>
                </a:lnTo>
                <a:lnTo>
                  <a:pt x="662058" y="577307"/>
                </a:lnTo>
                <a:lnTo>
                  <a:pt x="662000" y="577058"/>
                </a:lnTo>
                <a:lnTo>
                  <a:pt x="688088" y="577058"/>
                </a:lnTo>
                <a:lnTo>
                  <a:pt x="686669" y="571003"/>
                </a:lnTo>
                <a:lnTo>
                  <a:pt x="677326" y="537577"/>
                </a:lnTo>
                <a:close/>
              </a:path>
              <a:path extrusionOk="0" h="920114" w="764540">
                <a:moveTo>
                  <a:pt x="651015" y="537801"/>
                </a:moveTo>
                <a:lnTo>
                  <a:pt x="651070" y="537999"/>
                </a:lnTo>
                <a:lnTo>
                  <a:pt x="651015" y="537801"/>
                </a:lnTo>
                <a:close/>
              </a:path>
              <a:path extrusionOk="0" h="920114" w="764540">
                <a:moveTo>
                  <a:pt x="665393" y="499135"/>
                </a:moveTo>
                <a:lnTo>
                  <a:pt x="638745" y="499135"/>
                </a:lnTo>
                <a:lnTo>
                  <a:pt x="638909" y="499618"/>
                </a:lnTo>
                <a:lnTo>
                  <a:pt x="651015" y="537801"/>
                </a:lnTo>
                <a:lnTo>
                  <a:pt x="650952" y="537577"/>
                </a:lnTo>
                <a:lnTo>
                  <a:pt x="677326" y="537577"/>
                </a:lnTo>
                <a:lnTo>
                  <a:pt x="675355" y="530527"/>
                </a:lnTo>
                <a:lnTo>
                  <a:pt x="665393" y="499135"/>
                </a:lnTo>
                <a:close/>
              </a:path>
              <a:path extrusionOk="0" h="920114" w="764540">
                <a:moveTo>
                  <a:pt x="638822" y="499379"/>
                </a:moveTo>
                <a:lnTo>
                  <a:pt x="638898" y="499618"/>
                </a:lnTo>
                <a:lnTo>
                  <a:pt x="638822" y="499379"/>
                </a:lnTo>
                <a:close/>
              </a:path>
              <a:path extrusionOk="0" h="920114" w="764540">
                <a:moveTo>
                  <a:pt x="652309" y="462020"/>
                </a:moveTo>
                <a:lnTo>
                  <a:pt x="625295" y="462020"/>
                </a:lnTo>
                <a:lnTo>
                  <a:pt x="625506" y="462564"/>
                </a:lnTo>
                <a:lnTo>
                  <a:pt x="638822" y="499379"/>
                </a:lnTo>
                <a:lnTo>
                  <a:pt x="638745" y="499135"/>
                </a:lnTo>
                <a:lnTo>
                  <a:pt x="665393" y="499135"/>
                </a:lnTo>
                <a:lnTo>
                  <a:pt x="662877" y="491209"/>
                </a:lnTo>
                <a:lnTo>
                  <a:pt x="652309" y="462020"/>
                </a:lnTo>
                <a:close/>
              </a:path>
              <a:path extrusionOk="0" h="920114" w="764540">
                <a:moveTo>
                  <a:pt x="625396" y="462299"/>
                </a:moveTo>
                <a:lnTo>
                  <a:pt x="625492" y="462564"/>
                </a:lnTo>
                <a:lnTo>
                  <a:pt x="625396" y="462299"/>
                </a:lnTo>
                <a:close/>
              </a:path>
              <a:path extrusionOk="0" h="920114" w="764540">
                <a:moveTo>
                  <a:pt x="637984" y="426359"/>
                </a:moveTo>
                <a:lnTo>
                  <a:pt x="610485" y="426359"/>
                </a:lnTo>
                <a:lnTo>
                  <a:pt x="610754" y="426963"/>
                </a:lnTo>
                <a:lnTo>
                  <a:pt x="625396" y="462299"/>
                </a:lnTo>
                <a:lnTo>
                  <a:pt x="625295" y="462020"/>
                </a:lnTo>
                <a:lnTo>
                  <a:pt x="652309" y="462020"/>
                </a:lnTo>
                <a:lnTo>
                  <a:pt x="649079" y="453099"/>
                </a:lnTo>
                <a:lnTo>
                  <a:pt x="637984" y="426359"/>
                </a:lnTo>
                <a:close/>
              </a:path>
              <a:path extrusionOk="0" h="920114" w="764540">
                <a:moveTo>
                  <a:pt x="610613" y="426668"/>
                </a:moveTo>
                <a:lnTo>
                  <a:pt x="610736" y="426963"/>
                </a:lnTo>
                <a:lnTo>
                  <a:pt x="610613" y="426668"/>
                </a:lnTo>
                <a:close/>
              </a:path>
              <a:path extrusionOk="0" h="920114" w="764540">
                <a:moveTo>
                  <a:pt x="622342" y="392280"/>
                </a:moveTo>
                <a:lnTo>
                  <a:pt x="594197" y="392280"/>
                </a:lnTo>
                <a:lnTo>
                  <a:pt x="594537" y="392941"/>
                </a:lnTo>
                <a:lnTo>
                  <a:pt x="610613" y="426668"/>
                </a:lnTo>
                <a:lnTo>
                  <a:pt x="610485" y="426359"/>
                </a:lnTo>
                <a:lnTo>
                  <a:pt x="637984" y="426359"/>
                </a:lnTo>
                <a:lnTo>
                  <a:pt x="633818" y="416319"/>
                </a:lnTo>
                <a:lnTo>
                  <a:pt x="622342" y="392280"/>
                </a:lnTo>
                <a:close/>
              </a:path>
              <a:path extrusionOk="0" h="920114" w="764540">
                <a:moveTo>
                  <a:pt x="594355" y="392611"/>
                </a:moveTo>
                <a:lnTo>
                  <a:pt x="594513" y="392941"/>
                </a:lnTo>
                <a:lnTo>
                  <a:pt x="594355" y="392611"/>
                </a:lnTo>
                <a:close/>
              </a:path>
              <a:path extrusionOk="0" h="920114" w="764540">
                <a:moveTo>
                  <a:pt x="605323" y="359904"/>
                </a:moveTo>
                <a:lnTo>
                  <a:pt x="576315" y="359904"/>
                </a:lnTo>
                <a:lnTo>
                  <a:pt x="576741" y="360617"/>
                </a:lnTo>
                <a:lnTo>
                  <a:pt x="594355" y="392611"/>
                </a:lnTo>
                <a:lnTo>
                  <a:pt x="594197" y="392280"/>
                </a:lnTo>
                <a:lnTo>
                  <a:pt x="622342" y="392280"/>
                </a:lnTo>
                <a:lnTo>
                  <a:pt x="616958" y="381001"/>
                </a:lnTo>
                <a:lnTo>
                  <a:pt x="605323" y="359904"/>
                </a:lnTo>
                <a:close/>
              </a:path>
              <a:path extrusionOk="0" h="920114" w="764540">
                <a:moveTo>
                  <a:pt x="576511" y="360258"/>
                </a:moveTo>
                <a:lnTo>
                  <a:pt x="576709" y="360617"/>
                </a:lnTo>
                <a:lnTo>
                  <a:pt x="576511" y="360258"/>
                </a:lnTo>
                <a:close/>
              </a:path>
              <a:path extrusionOk="0" h="920114" w="764540">
                <a:moveTo>
                  <a:pt x="576315" y="359904"/>
                </a:moveTo>
                <a:lnTo>
                  <a:pt x="576511" y="360258"/>
                </a:lnTo>
                <a:lnTo>
                  <a:pt x="576741" y="360617"/>
                </a:lnTo>
                <a:lnTo>
                  <a:pt x="576315" y="359904"/>
                </a:lnTo>
                <a:close/>
              </a:path>
              <a:path extrusionOk="0" h="920114" w="764540">
                <a:moveTo>
                  <a:pt x="586887" y="329354"/>
                </a:moveTo>
                <a:lnTo>
                  <a:pt x="556728" y="329354"/>
                </a:lnTo>
                <a:lnTo>
                  <a:pt x="557249" y="330106"/>
                </a:lnTo>
                <a:lnTo>
                  <a:pt x="576511" y="360258"/>
                </a:lnTo>
                <a:lnTo>
                  <a:pt x="576315" y="359904"/>
                </a:lnTo>
                <a:lnTo>
                  <a:pt x="605323" y="359904"/>
                </a:lnTo>
                <a:lnTo>
                  <a:pt x="598357" y="347273"/>
                </a:lnTo>
                <a:lnTo>
                  <a:pt x="586887" y="329354"/>
                </a:lnTo>
                <a:close/>
              </a:path>
              <a:path extrusionOk="0" h="920114" w="764540">
                <a:moveTo>
                  <a:pt x="556973" y="329736"/>
                </a:moveTo>
                <a:lnTo>
                  <a:pt x="557209" y="330106"/>
                </a:lnTo>
                <a:lnTo>
                  <a:pt x="556973" y="329736"/>
                </a:lnTo>
                <a:close/>
              </a:path>
              <a:path extrusionOk="0" h="920114" w="764540">
                <a:moveTo>
                  <a:pt x="556728" y="329354"/>
                </a:moveTo>
                <a:lnTo>
                  <a:pt x="556973" y="329736"/>
                </a:lnTo>
                <a:lnTo>
                  <a:pt x="557249" y="330106"/>
                </a:lnTo>
                <a:lnTo>
                  <a:pt x="556728" y="329354"/>
                </a:lnTo>
                <a:close/>
              </a:path>
              <a:path extrusionOk="0" h="920114" w="764540">
                <a:moveTo>
                  <a:pt x="567020" y="300742"/>
                </a:moveTo>
                <a:lnTo>
                  <a:pt x="535316" y="300742"/>
                </a:lnTo>
                <a:lnTo>
                  <a:pt x="535931" y="301501"/>
                </a:lnTo>
                <a:lnTo>
                  <a:pt x="556973" y="329736"/>
                </a:lnTo>
                <a:lnTo>
                  <a:pt x="556728" y="329354"/>
                </a:lnTo>
                <a:lnTo>
                  <a:pt x="586887" y="329354"/>
                </a:lnTo>
                <a:lnTo>
                  <a:pt x="577874" y="315273"/>
                </a:lnTo>
                <a:lnTo>
                  <a:pt x="567020" y="300742"/>
                </a:lnTo>
                <a:close/>
              </a:path>
              <a:path extrusionOk="0" h="920114" w="764540">
                <a:moveTo>
                  <a:pt x="535605" y="301129"/>
                </a:moveTo>
                <a:lnTo>
                  <a:pt x="535883" y="301501"/>
                </a:lnTo>
                <a:lnTo>
                  <a:pt x="535605" y="301129"/>
                </a:lnTo>
                <a:close/>
              </a:path>
              <a:path extrusionOk="0" h="920114" w="764540">
                <a:moveTo>
                  <a:pt x="535316" y="300742"/>
                </a:moveTo>
                <a:lnTo>
                  <a:pt x="535605" y="301129"/>
                </a:lnTo>
                <a:lnTo>
                  <a:pt x="535931" y="301501"/>
                </a:lnTo>
                <a:lnTo>
                  <a:pt x="535316" y="300742"/>
                </a:lnTo>
                <a:close/>
              </a:path>
              <a:path extrusionOk="0" h="920114" w="764540">
                <a:moveTo>
                  <a:pt x="545732" y="274121"/>
                </a:moveTo>
                <a:lnTo>
                  <a:pt x="511992" y="274121"/>
                </a:lnTo>
                <a:lnTo>
                  <a:pt x="512639" y="274808"/>
                </a:lnTo>
                <a:lnTo>
                  <a:pt x="535605" y="301129"/>
                </a:lnTo>
                <a:lnTo>
                  <a:pt x="535316" y="300742"/>
                </a:lnTo>
                <a:lnTo>
                  <a:pt x="567020" y="300742"/>
                </a:lnTo>
                <a:lnTo>
                  <a:pt x="555374" y="285150"/>
                </a:lnTo>
                <a:lnTo>
                  <a:pt x="545732" y="274121"/>
                </a:lnTo>
                <a:close/>
              </a:path>
              <a:path extrusionOk="0" h="920114" w="764540">
                <a:moveTo>
                  <a:pt x="512308" y="274483"/>
                </a:moveTo>
                <a:lnTo>
                  <a:pt x="512593" y="274808"/>
                </a:lnTo>
                <a:lnTo>
                  <a:pt x="512308" y="274483"/>
                </a:lnTo>
                <a:close/>
              </a:path>
              <a:path extrusionOk="0" h="920114" w="764540">
                <a:moveTo>
                  <a:pt x="511992" y="274121"/>
                </a:moveTo>
                <a:lnTo>
                  <a:pt x="512308" y="274483"/>
                </a:lnTo>
                <a:lnTo>
                  <a:pt x="512639" y="274808"/>
                </a:lnTo>
                <a:lnTo>
                  <a:pt x="511992" y="274121"/>
                </a:lnTo>
                <a:close/>
              </a:path>
              <a:path extrusionOk="0" h="920114" w="764540">
                <a:moveTo>
                  <a:pt x="522969" y="249327"/>
                </a:moveTo>
                <a:lnTo>
                  <a:pt x="486782" y="249327"/>
                </a:lnTo>
                <a:lnTo>
                  <a:pt x="487429" y="249923"/>
                </a:lnTo>
                <a:lnTo>
                  <a:pt x="512308" y="274483"/>
                </a:lnTo>
                <a:lnTo>
                  <a:pt x="511992" y="274121"/>
                </a:lnTo>
                <a:lnTo>
                  <a:pt x="545732" y="274121"/>
                </a:lnTo>
                <a:lnTo>
                  <a:pt x="530804" y="257048"/>
                </a:lnTo>
                <a:lnTo>
                  <a:pt x="522969" y="249327"/>
                </a:lnTo>
                <a:close/>
              </a:path>
              <a:path extrusionOk="0" h="920114" w="764540">
                <a:moveTo>
                  <a:pt x="487096" y="249637"/>
                </a:moveTo>
                <a:lnTo>
                  <a:pt x="487386" y="249923"/>
                </a:lnTo>
                <a:lnTo>
                  <a:pt x="487096" y="249637"/>
                </a:lnTo>
                <a:close/>
              </a:path>
              <a:path extrusionOk="0" h="920114" w="764540">
                <a:moveTo>
                  <a:pt x="486782" y="249327"/>
                </a:moveTo>
                <a:lnTo>
                  <a:pt x="487096" y="249637"/>
                </a:lnTo>
                <a:lnTo>
                  <a:pt x="487429" y="249923"/>
                </a:lnTo>
                <a:lnTo>
                  <a:pt x="486782" y="249327"/>
                </a:lnTo>
                <a:close/>
              </a:path>
              <a:path extrusionOk="0" h="920114" w="764540">
                <a:moveTo>
                  <a:pt x="498801" y="226216"/>
                </a:moveTo>
                <a:lnTo>
                  <a:pt x="459780" y="226216"/>
                </a:lnTo>
                <a:lnTo>
                  <a:pt x="460410" y="226722"/>
                </a:lnTo>
                <a:lnTo>
                  <a:pt x="487096" y="249637"/>
                </a:lnTo>
                <a:lnTo>
                  <a:pt x="486782" y="249327"/>
                </a:lnTo>
                <a:lnTo>
                  <a:pt x="522969" y="249327"/>
                </a:lnTo>
                <a:lnTo>
                  <a:pt x="504296" y="230927"/>
                </a:lnTo>
                <a:lnTo>
                  <a:pt x="498801" y="226216"/>
                </a:lnTo>
                <a:close/>
              </a:path>
              <a:path extrusionOk="0" h="920114" w="764540">
                <a:moveTo>
                  <a:pt x="460092" y="226483"/>
                </a:moveTo>
                <a:lnTo>
                  <a:pt x="460371" y="226722"/>
                </a:lnTo>
                <a:lnTo>
                  <a:pt x="460092" y="226483"/>
                </a:lnTo>
                <a:close/>
              </a:path>
              <a:path extrusionOk="0" h="920114" w="764540">
                <a:moveTo>
                  <a:pt x="459780" y="226216"/>
                </a:moveTo>
                <a:lnTo>
                  <a:pt x="460092" y="226483"/>
                </a:lnTo>
                <a:lnTo>
                  <a:pt x="460410" y="226722"/>
                </a:lnTo>
                <a:lnTo>
                  <a:pt x="459780" y="226216"/>
                </a:lnTo>
                <a:close/>
              </a:path>
              <a:path extrusionOk="0" h="920114" w="764540">
                <a:moveTo>
                  <a:pt x="473338" y="204663"/>
                </a:moveTo>
                <a:lnTo>
                  <a:pt x="431097" y="204663"/>
                </a:lnTo>
                <a:lnTo>
                  <a:pt x="431694" y="205085"/>
                </a:lnTo>
                <a:lnTo>
                  <a:pt x="460092" y="226483"/>
                </a:lnTo>
                <a:lnTo>
                  <a:pt x="459780" y="226216"/>
                </a:lnTo>
                <a:lnTo>
                  <a:pt x="498801" y="226216"/>
                </a:lnTo>
                <a:lnTo>
                  <a:pt x="476006" y="206670"/>
                </a:lnTo>
                <a:lnTo>
                  <a:pt x="473338" y="204663"/>
                </a:lnTo>
                <a:close/>
              </a:path>
              <a:path extrusionOk="0" h="920114" w="764540">
                <a:moveTo>
                  <a:pt x="431391" y="204884"/>
                </a:moveTo>
                <a:lnTo>
                  <a:pt x="431659" y="205085"/>
                </a:lnTo>
                <a:lnTo>
                  <a:pt x="431391" y="204884"/>
                </a:lnTo>
                <a:close/>
              </a:path>
              <a:path extrusionOk="0" h="920114" w="764540">
                <a:moveTo>
                  <a:pt x="446607" y="184546"/>
                </a:moveTo>
                <a:lnTo>
                  <a:pt x="400846" y="184546"/>
                </a:lnTo>
                <a:lnTo>
                  <a:pt x="401402" y="184895"/>
                </a:lnTo>
                <a:lnTo>
                  <a:pt x="431391" y="204884"/>
                </a:lnTo>
                <a:lnTo>
                  <a:pt x="431097" y="204663"/>
                </a:lnTo>
                <a:lnTo>
                  <a:pt x="473338" y="204663"/>
                </a:lnTo>
                <a:lnTo>
                  <a:pt x="446607" y="184546"/>
                </a:lnTo>
                <a:close/>
              </a:path>
              <a:path extrusionOk="0" h="920114" w="764540">
                <a:moveTo>
                  <a:pt x="401110" y="184721"/>
                </a:moveTo>
                <a:lnTo>
                  <a:pt x="401370" y="184895"/>
                </a:lnTo>
                <a:lnTo>
                  <a:pt x="401110" y="184721"/>
                </a:lnTo>
                <a:close/>
              </a:path>
              <a:path extrusionOk="0" h="920114" w="764540">
                <a:moveTo>
                  <a:pt x="418445" y="165748"/>
                </a:moveTo>
                <a:lnTo>
                  <a:pt x="369145" y="165748"/>
                </a:lnTo>
                <a:lnTo>
                  <a:pt x="369652" y="166034"/>
                </a:lnTo>
                <a:lnTo>
                  <a:pt x="401110" y="184721"/>
                </a:lnTo>
                <a:lnTo>
                  <a:pt x="400846" y="184546"/>
                </a:lnTo>
                <a:lnTo>
                  <a:pt x="446607" y="184546"/>
                </a:lnTo>
                <a:lnTo>
                  <a:pt x="446077" y="184147"/>
                </a:lnTo>
                <a:lnTo>
                  <a:pt x="418445" y="165748"/>
                </a:lnTo>
                <a:close/>
              </a:path>
              <a:path extrusionOk="0" h="920114" w="764540">
                <a:moveTo>
                  <a:pt x="369403" y="165902"/>
                </a:moveTo>
                <a:lnTo>
                  <a:pt x="369627" y="166034"/>
                </a:lnTo>
                <a:lnTo>
                  <a:pt x="369403" y="165902"/>
                </a:lnTo>
                <a:close/>
              </a:path>
              <a:path extrusionOk="0" h="920114" w="764540">
                <a:moveTo>
                  <a:pt x="389266" y="148154"/>
                </a:moveTo>
                <a:lnTo>
                  <a:pt x="336115" y="148154"/>
                </a:lnTo>
                <a:lnTo>
                  <a:pt x="336571" y="148385"/>
                </a:lnTo>
                <a:lnTo>
                  <a:pt x="369403" y="165902"/>
                </a:lnTo>
                <a:lnTo>
                  <a:pt x="369145" y="165748"/>
                </a:lnTo>
                <a:lnTo>
                  <a:pt x="418445" y="165748"/>
                </a:lnTo>
                <a:lnTo>
                  <a:pt x="414649" y="163221"/>
                </a:lnTo>
                <a:lnTo>
                  <a:pt x="389266" y="148154"/>
                </a:lnTo>
                <a:close/>
              </a:path>
              <a:path extrusionOk="0" h="920114" w="764540">
                <a:moveTo>
                  <a:pt x="336335" y="148271"/>
                </a:moveTo>
                <a:lnTo>
                  <a:pt x="336549" y="148385"/>
                </a:lnTo>
                <a:lnTo>
                  <a:pt x="336335" y="148271"/>
                </a:lnTo>
                <a:close/>
              </a:path>
              <a:path extrusionOk="0" h="920114" w="764540">
                <a:moveTo>
                  <a:pt x="359138" y="131644"/>
                </a:moveTo>
                <a:lnTo>
                  <a:pt x="301882" y="131644"/>
                </a:lnTo>
                <a:lnTo>
                  <a:pt x="302458" y="131904"/>
                </a:lnTo>
                <a:lnTo>
                  <a:pt x="336335" y="148271"/>
                </a:lnTo>
                <a:lnTo>
                  <a:pt x="336115" y="148154"/>
                </a:lnTo>
                <a:lnTo>
                  <a:pt x="389266" y="148154"/>
                </a:lnTo>
                <a:lnTo>
                  <a:pt x="381859" y="143757"/>
                </a:lnTo>
                <a:lnTo>
                  <a:pt x="359138" y="131644"/>
                </a:lnTo>
                <a:close/>
              </a:path>
              <a:path extrusionOk="0" h="920114" w="764540">
                <a:moveTo>
                  <a:pt x="302169" y="131782"/>
                </a:moveTo>
                <a:lnTo>
                  <a:pt x="302422" y="131904"/>
                </a:lnTo>
                <a:lnTo>
                  <a:pt x="302169" y="131782"/>
                </a:lnTo>
                <a:close/>
              </a:path>
              <a:path extrusionOk="0" h="920114" w="764540">
                <a:moveTo>
                  <a:pt x="295378" y="101337"/>
                </a:moveTo>
                <a:lnTo>
                  <a:pt x="230136" y="101337"/>
                </a:lnTo>
                <a:lnTo>
                  <a:pt x="230725" y="101568"/>
                </a:lnTo>
                <a:lnTo>
                  <a:pt x="302169" y="131782"/>
                </a:lnTo>
                <a:lnTo>
                  <a:pt x="301882" y="131644"/>
                </a:lnTo>
                <a:lnTo>
                  <a:pt x="359138" y="131644"/>
                </a:lnTo>
                <a:lnTo>
                  <a:pt x="347840" y="125620"/>
                </a:lnTo>
                <a:lnTo>
                  <a:pt x="312637" y="108631"/>
                </a:lnTo>
                <a:lnTo>
                  <a:pt x="295378" y="101337"/>
                </a:lnTo>
                <a:close/>
              </a:path>
              <a:path extrusionOk="0" h="920114" w="764540">
                <a:moveTo>
                  <a:pt x="230414" y="101454"/>
                </a:moveTo>
                <a:lnTo>
                  <a:pt x="230683" y="101568"/>
                </a:lnTo>
                <a:lnTo>
                  <a:pt x="230414" y="101454"/>
                </a:lnTo>
                <a:close/>
              </a:path>
              <a:path extrusionOk="0" h="920114" w="764540">
                <a:moveTo>
                  <a:pt x="229389" y="74041"/>
                </a:moveTo>
                <a:lnTo>
                  <a:pt x="155332" y="74041"/>
                </a:lnTo>
                <a:lnTo>
                  <a:pt x="155715" y="74174"/>
                </a:lnTo>
                <a:lnTo>
                  <a:pt x="230414" y="101454"/>
                </a:lnTo>
                <a:lnTo>
                  <a:pt x="230136" y="101337"/>
                </a:lnTo>
                <a:lnTo>
                  <a:pt x="295378" y="101337"/>
                </a:lnTo>
                <a:lnTo>
                  <a:pt x="239734" y="77817"/>
                </a:lnTo>
                <a:lnTo>
                  <a:pt x="229389" y="74041"/>
                </a:lnTo>
                <a:close/>
              </a:path>
              <a:path extrusionOk="0" h="920114" w="764540">
                <a:moveTo>
                  <a:pt x="155529" y="74112"/>
                </a:moveTo>
                <a:lnTo>
                  <a:pt x="155697" y="74174"/>
                </a:lnTo>
                <a:lnTo>
                  <a:pt x="155529" y="74112"/>
                </a:lnTo>
                <a:close/>
              </a:path>
              <a:path extrusionOk="0" h="920114" w="764540">
                <a:moveTo>
                  <a:pt x="159484" y="48672"/>
                </a:moveTo>
                <a:lnTo>
                  <a:pt x="78276" y="48672"/>
                </a:lnTo>
                <a:lnTo>
                  <a:pt x="78464" y="48733"/>
                </a:lnTo>
                <a:lnTo>
                  <a:pt x="155529" y="74112"/>
                </a:lnTo>
                <a:lnTo>
                  <a:pt x="155332" y="74041"/>
                </a:lnTo>
                <a:lnTo>
                  <a:pt x="229389" y="74041"/>
                </a:lnTo>
                <a:lnTo>
                  <a:pt x="163854" y="50111"/>
                </a:lnTo>
                <a:lnTo>
                  <a:pt x="159484" y="48672"/>
                </a:lnTo>
                <a:close/>
              </a:path>
              <a:path extrusionOk="0" h="920114" w="764540">
                <a:moveTo>
                  <a:pt x="78410" y="48716"/>
                </a:moveTo>
                <a:close/>
              </a:path>
              <a:path extrusionOk="0" h="920114" w="764540">
                <a:moveTo>
                  <a:pt x="7567" y="0"/>
                </a:moveTo>
                <a:lnTo>
                  <a:pt x="0" y="24246"/>
                </a:lnTo>
                <a:lnTo>
                  <a:pt x="78410" y="48716"/>
                </a:lnTo>
                <a:lnTo>
                  <a:pt x="78276" y="48672"/>
                </a:lnTo>
                <a:lnTo>
                  <a:pt x="159484" y="48672"/>
                </a:lnTo>
                <a:lnTo>
                  <a:pt x="86126" y="24517"/>
                </a:lnTo>
                <a:lnTo>
                  <a:pt x="7567"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462" name="Google Shape;5462;p194"/>
          <p:cNvGrpSpPr/>
          <p:nvPr/>
        </p:nvGrpSpPr>
        <p:grpSpPr>
          <a:xfrm>
            <a:off x="490727" y="1203960"/>
            <a:ext cx="6428232" cy="1972055"/>
            <a:chOff x="490727" y="1203960"/>
            <a:chExt cx="6428232" cy="1972055"/>
          </a:xfrm>
        </p:grpSpPr>
        <p:pic>
          <p:nvPicPr>
            <p:cNvPr id="5463" name="Google Shape;5463;p194"/>
            <p:cNvPicPr preferRelativeResize="0"/>
            <p:nvPr/>
          </p:nvPicPr>
          <p:blipFill rotWithShape="1">
            <a:blip r:embed="rId5">
              <a:alphaModFix/>
            </a:blip>
            <a:srcRect b="0" l="0" r="0" t="0"/>
            <a:stretch/>
          </p:blipFill>
          <p:spPr>
            <a:xfrm>
              <a:off x="490727" y="1203960"/>
              <a:ext cx="4864608" cy="1018032"/>
            </a:xfrm>
            <a:prstGeom prst="rect">
              <a:avLst/>
            </a:prstGeom>
            <a:noFill/>
            <a:ln>
              <a:noFill/>
            </a:ln>
          </p:spPr>
        </p:pic>
        <p:pic>
          <p:nvPicPr>
            <p:cNvPr id="5464" name="Google Shape;5464;p194"/>
            <p:cNvPicPr preferRelativeResize="0"/>
            <p:nvPr/>
          </p:nvPicPr>
          <p:blipFill rotWithShape="1">
            <a:blip r:embed="rId6">
              <a:alphaModFix/>
            </a:blip>
            <a:srcRect b="0" l="0" r="0" t="0"/>
            <a:stretch/>
          </p:blipFill>
          <p:spPr>
            <a:xfrm>
              <a:off x="517256" y="1228502"/>
              <a:ext cx="4758130" cy="914400"/>
            </a:xfrm>
            <a:prstGeom prst="rect">
              <a:avLst/>
            </a:prstGeom>
            <a:noFill/>
            <a:ln>
              <a:noFill/>
            </a:ln>
          </p:spPr>
        </p:pic>
        <p:pic>
          <p:nvPicPr>
            <p:cNvPr id="5465" name="Google Shape;5465;p194"/>
            <p:cNvPicPr preferRelativeResize="0"/>
            <p:nvPr/>
          </p:nvPicPr>
          <p:blipFill rotWithShape="1">
            <a:blip r:embed="rId7">
              <a:alphaModFix/>
            </a:blip>
            <a:srcRect b="0" l="0" r="0" t="0"/>
            <a:stretch/>
          </p:blipFill>
          <p:spPr>
            <a:xfrm>
              <a:off x="3709416" y="1411224"/>
              <a:ext cx="871727" cy="847343"/>
            </a:xfrm>
            <a:prstGeom prst="rect">
              <a:avLst/>
            </a:prstGeom>
            <a:noFill/>
            <a:ln>
              <a:noFill/>
            </a:ln>
          </p:spPr>
        </p:pic>
        <p:sp>
          <p:nvSpPr>
            <p:cNvPr id="5466" name="Google Shape;5466;p194"/>
            <p:cNvSpPr/>
            <p:nvPr/>
          </p:nvSpPr>
          <p:spPr>
            <a:xfrm>
              <a:off x="3746931" y="1449623"/>
              <a:ext cx="742315" cy="715645"/>
            </a:xfrm>
            <a:custGeom>
              <a:rect b="b" l="l" r="r" t="t"/>
              <a:pathLst>
                <a:path extrusionOk="0" h="715644" w="742314">
                  <a:moveTo>
                    <a:pt x="741824" y="0"/>
                  </a:moveTo>
                  <a:lnTo>
                    <a:pt x="0" y="0"/>
                  </a:lnTo>
                  <a:lnTo>
                    <a:pt x="0" y="715474"/>
                  </a:lnTo>
                  <a:lnTo>
                    <a:pt x="741824" y="715474"/>
                  </a:lnTo>
                  <a:lnTo>
                    <a:pt x="741824"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7" name="Google Shape;5467;p194"/>
            <p:cNvSpPr/>
            <p:nvPr/>
          </p:nvSpPr>
          <p:spPr>
            <a:xfrm>
              <a:off x="3297499" y="2003172"/>
              <a:ext cx="450215" cy="454659"/>
            </a:xfrm>
            <a:custGeom>
              <a:rect b="b" l="l" r="r" t="t"/>
              <a:pathLst>
                <a:path extrusionOk="0" h="454660" w="450214">
                  <a:moveTo>
                    <a:pt x="0" y="369642"/>
                  </a:moveTo>
                  <a:lnTo>
                    <a:pt x="7519" y="454503"/>
                  </a:lnTo>
                  <a:lnTo>
                    <a:pt x="68106" y="400077"/>
                  </a:lnTo>
                  <a:lnTo>
                    <a:pt x="42609" y="400077"/>
                  </a:lnTo>
                  <a:lnTo>
                    <a:pt x="18977" y="390767"/>
                  </a:lnTo>
                  <a:lnTo>
                    <a:pt x="23632" y="378951"/>
                  </a:lnTo>
                  <a:lnTo>
                    <a:pt x="0" y="369642"/>
                  </a:lnTo>
                  <a:close/>
                </a:path>
                <a:path extrusionOk="0" h="454660" w="450214">
                  <a:moveTo>
                    <a:pt x="23632" y="378951"/>
                  </a:moveTo>
                  <a:lnTo>
                    <a:pt x="18977" y="390767"/>
                  </a:lnTo>
                  <a:lnTo>
                    <a:pt x="42609" y="400077"/>
                  </a:lnTo>
                  <a:lnTo>
                    <a:pt x="47264" y="388261"/>
                  </a:lnTo>
                  <a:lnTo>
                    <a:pt x="23632" y="378951"/>
                  </a:lnTo>
                  <a:close/>
                </a:path>
                <a:path extrusionOk="0" h="454660" w="450214">
                  <a:moveTo>
                    <a:pt x="47264" y="388261"/>
                  </a:moveTo>
                  <a:lnTo>
                    <a:pt x="42609" y="400077"/>
                  </a:lnTo>
                  <a:lnTo>
                    <a:pt x="68106" y="400077"/>
                  </a:lnTo>
                  <a:lnTo>
                    <a:pt x="70897" y="397570"/>
                  </a:lnTo>
                  <a:lnTo>
                    <a:pt x="47264" y="388261"/>
                  </a:lnTo>
                  <a:close/>
                </a:path>
                <a:path extrusionOk="0" h="454660" w="450214">
                  <a:moveTo>
                    <a:pt x="439814" y="0"/>
                  </a:moveTo>
                  <a:lnTo>
                    <a:pt x="359964" y="35485"/>
                  </a:lnTo>
                  <a:lnTo>
                    <a:pt x="320777" y="54150"/>
                  </a:lnTo>
                  <a:lnTo>
                    <a:pt x="282688" y="73835"/>
                  </a:lnTo>
                  <a:lnTo>
                    <a:pt x="246063" y="94894"/>
                  </a:lnTo>
                  <a:lnTo>
                    <a:pt x="211305" y="117674"/>
                  </a:lnTo>
                  <a:lnTo>
                    <a:pt x="178823" y="142532"/>
                  </a:lnTo>
                  <a:lnTo>
                    <a:pt x="149068" y="169804"/>
                  </a:lnTo>
                  <a:lnTo>
                    <a:pt x="122444" y="199616"/>
                  </a:lnTo>
                  <a:lnTo>
                    <a:pt x="98783" y="231618"/>
                  </a:lnTo>
                  <a:lnTo>
                    <a:pt x="77679" y="265428"/>
                  </a:lnTo>
                  <a:lnTo>
                    <a:pt x="58708" y="300702"/>
                  </a:lnTo>
                  <a:lnTo>
                    <a:pt x="41440" y="337110"/>
                  </a:lnTo>
                  <a:lnTo>
                    <a:pt x="25440" y="374361"/>
                  </a:lnTo>
                  <a:lnTo>
                    <a:pt x="23632" y="378951"/>
                  </a:lnTo>
                  <a:lnTo>
                    <a:pt x="47264" y="388261"/>
                  </a:lnTo>
                  <a:lnTo>
                    <a:pt x="48861" y="384208"/>
                  </a:lnTo>
                  <a:lnTo>
                    <a:pt x="64501" y="347780"/>
                  </a:lnTo>
                  <a:lnTo>
                    <a:pt x="81247" y="312451"/>
                  </a:lnTo>
                  <a:lnTo>
                    <a:pt x="81520" y="311877"/>
                  </a:lnTo>
                  <a:lnTo>
                    <a:pt x="99473" y="278530"/>
                  </a:lnTo>
                  <a:lnTo>
                    <a:pt x="99855" y="277821"/>
                  </a:lnTo>
                  <a:lnTo>
                    <a:pt x="119549" y="246317"/>
                  </a:lnTo>
                  <a:lnTo>
                    <a:pt x="120065" y="245490"/>
                  </a:lnTo>
                  <a:lnTo>
                    <a:pt x="141847" y="216098"/>
                  </a:lnTo>
                  <a:lnTo>
                    <a:pt x="142519" y="215188"/>
                  </a:lnTo>
                  <a:lnTo>
                    <a:pt x="166784" y="188099"/>
                  </a:lnTo>
                  <a:lnTo>
                    <a:pt x="167590" y="187196"/>
                  </a:lnTo>
                  <a:lnTo>
                    <a:pt x="194782" y="162360"/>
                  </a:lnTo>
                  <a:lnTo>
                    <a:pt x="195571" y="161637"/>
                  </a:lnTo>
                  <a:lnTo>
                    <a:pt x="225671" y="138664"/>
                  </a:lnTo>
                  <a:lnTo>
                    <a:pt x="226373" y="138127"/>
                  </a:lnTo>
                  <a:lnTo>
                    <a:pt x="259085" y="116728"/>
                  </a:lnTo>
                  <a:lnTo>
                    <a:pt x="259676" y="116340"/>
                  </a:lnTo>
                  <a:lnTo>
                    <a:pt x="294629" y="96268"/>
                  </a:lnTo>
                  <a:lnTo>
                    <a:pt x="331899" y="76993"/>
                  </a:lnTo>
                  <a:lnTo>
                    <a:pt x="370443" y="58628"/>
                  </a:lnTo>
                  <a:lnTo>
                    <a:pt x="450129" y="23211"/>
                  </a:lnTo>
                  <a:lnTo>
                    <a:pt x="439814" y="0"/>
                  </a:lnTo>
                  <a:close/>
                </a:path>
                <a:path extrusionOk="0" h="454660" w="450214">
                  <a:moveTo>
                    <a:pt x="81376" y="312179"/>
                  </a:moveTo>
                  <a:lnTo>
                    <a:pt x="81230" y="312451"/>
                  </a:lnTo>
                  <a:lnTo>
                    <a:pt x="81376" y="312179"/>
                  </a:lnTo>
                  <a:close/>
                </a:path>
                <a:path extrusionOk="0" h="454660" w="450214">
                  <a:moveTo>
                    <a:pt x="81539" y="311877"/>
                  </a:moveTo>
                  <a:lnTo>
                    <a:pt x="81376" y="312179"/>
                  </a:lnTo>
                  <a:lnTo>
                    <a:pt x="81539" y="311877"/>
                  </a:lnTo>
                  <a:close/>
                </a:path>
                <a:path extrusionOk="0" h="454660" w="450214">
                  <a:moveTo>
                    <a:pt x="99855" y="277821"/>
                  </a:moveTo>
                  <a:lnTo>
                    <a:pt x="99443" y="278530"/>
                  </a:lnTo>
                  <a:lnTo>
                    <a:pt x="99662" y="278178"/>
                  </a:lnTo>
                  <a:lnTo>
                    <a:pt x="99855" y="277821"/>
                  </a:lnTo>
                  <a:close/>
                </a:path>
                <a:path extrusionOk="0" h="454660" w="450214">
                  <a:moveTo>
                    <a:pt x="99662" y="278178"/>
                  </a:moveTo>
                  <a:lnTo>
                    <a:pt x="99443" y="278530"/>
                  </a:lnTo>
                  <a:lnTo>
                    <a:pt x="99662" y="278178"/>
                  </a:lnTo>
                  <a:close/>
                </a:path>
                <a:path extrusionOk="0" h="454660" w="450214">
                  <a:moveTo>
                    <a:pt x="99885" y="277821"/>
                  </a:moveTo>
                  <a:lnTo>
                    <a:pt x="99662" y="278178"/>
                  </a:lnTo>
                  <a:lnTo>
                    <a:pt x="99885" y="277821"/>
                  </a:lnTo>
                  <a:close/>
                </a:path>
                <a:path extrusionOk="0" h="454660" w="450214">
                  <a:moveTo>
                    <a:pt x="120065" y="245490"/>
                  </a:moveTo>
                  <a:lnTo>
                    <a:pt x="119503" y="246317"/>
                  </a:lnTo>
                  <a:lnTo>
                    <a:pt x="119802" y="245913"/>
                  </a:lnTo>
                  <a:lnTo>
                    <a:pt x="120065" y="245490"/>
                  </a:lnTo>
                  <a:close/>
                </a:path>
                <a:path extrusionOk="0" h="454660" w="450214">
                  <a:moveTo>
                    <a:pt x="119802" y="245913"/>
                  </a:moveTo>
                  <a:lnTo>
                    <a:pt x="119503" y="246317"/>
                  </a:lnTo>
                  <a:lnTo>
                    <a:pt x="119802" y="245913"/>
                  </a:lnTo>
                  <a:close/>
                </a:path>
                <a:path extrusionOk="0" h="454660" w="450214">
                  <a:moveTo>
                    <a:pt x="120114" y="245490"/>
                  </a:moveTo>
                  <a:lnTo>
                    <a:pt x="119802" y="245913"/>
                  </a:lnTo>
                  <a:lnTo>
                    <a:pt x="120114" y="245490"/>
                  </a:lnTo>
                  <a:close/>
                </a:path>
                <a:path extrusionOk="0" h="454660" w="450214">
                  <a:moveTo>
                    <a:pt x="142519" y="215188"/>
                  </a:moveTo>
                  <a:lnTo>
                    <a:pt x="141780" y="216098"/>
                  </a:lnTo>
                  <a:lnTo>
                    <a:pt x="142168" y="215663"/>
                  </a:lnTo>
                  <a:lnTo>
                    <a:pt x="142519" y="215188"/>
                  </a:lnTo>
                  <a:close/>
                </a:path>
                <a:path extrusionOk="0" h="454660" w="450214">
                  <a:moveTo>
                    <a:pt x="142168" y="215663"/>
                  </a:moveTo>
                  <a:lnTo>
                    <a:pt x="141780" y="216098"/>
                  </a:lnTo>
                  <a:lnTo>
                    <a:pt x="142168" y="215663"/>
                  </a:lnTo>
                  <a:close/>
                </a:path>
                <a:path extrusionOk="0" h="454660" w="450214">
                  <a:moveTo>
                    <a:pt x="142592" y="215188"/>
                  </a:moveTo>
                  <a:lnTo>
                    <a:pt x="142168" y="215663"/>
                  </a:lnTo>
                  <a:lnTo>
                    <a:pt x="142592" y="215188"/>
                  </a:lnTo>
                  <a:close/>
                </a:path>
                <a:path extrusionOk="0" h="454660" w="450214">
                  <a:moveTo>
                    <a:pt x="167590" y="187196"/>
                  </a:moveTo>
                  <a:lnTo>
                    <a:pt x="166700" y="188099"/>
                  </a:lnTo>
                  <a:lnTo>
                    <a:pt x="167162" y="187676"/>
                  </a:lnTo>
                  <a:lnTo>
                    <a:pt x="167590" y="187196"/>
                  </a:lnTo>
                  <a:close/>
                </a:path>
                <a:path extrusionOk="0" h="454660" w="450214">
                  <a:moveTo>
                    <a:pt x="167162" y="187676"/>
                  </a:moveTo>
                  <a:lnTo>
                    <a:pt x="166700" y="188099"/>
                  </a:lnTo>
                  <a:lnTo>
                    <a:pt x="167162" y="187676"/>
                  </a:lnTo>
                  <a:close/>
                </a:path>
                <a:path extrusionOk="0" h="454660" w="450214">
                  <a:moveTo>
                    <a:pt x="167685" y="187196"/>
                  </a:moveTo>
                  <a:lnTo>
                    <a:pt x="167162" y="187676"/>
                  </a:lnTo>
                  <a:lnTo>
                    <a:pt x="167685" y="187196"/>
                  </a:lnTo>
                  <a:close/>
                </a:path>
                <a:path extrusionOk="0" h="454660" w="450214">
                  <a:moveTo>
                    <a:pt x="195571" y="161637"/>
                  </a:moveTo>
                  <a:lnTo>
                    <a:pt x="194707" y="162360"/>
                  </a:lnTo>
                  <a:lnTo>
                    <a:pt x="195162" y="162012"/>
                  </a:lnTo>
                  <a:lnTo>
                    <a:pt x="195571" y="161637"/>
                  </a:lnTo>
                  <a:close/>
                </a:path>
                <a:path extrusionOk="0" h="454660" w="450214">
                  <a:moveTo>
                    <a:pt x="195162" y="162012"/>
                  </a:moveTo>
                  <a:lnTo>
                    <a:pt x="194707" y="162360"/>
                  </a:lnTo>
                  <a:lnTo>
                    <a:pt x="195162" y="162012"/>
                  </a:lnTo>
                  <a:close/>
                </a:path>
                <a:path extrusionOk="0" h="454660" w="450214">
                  <a:moveTo>
                    <a:pt x="195651" y="161637"/>
                  </a:moveTo>
                  <a:lnTo>
                    <a:pt x="195162" y="162012"/>
                  </a:lnTo>
                  <a:lnTo>
                    <a:pt x="195651" y="161637"/>
                  </a:lnTo>
                  <a:close/>
                </a:path>
                <a:path extrusionOk="0" h="454660" w="450214">
                  <a:moveTo>
                    <a:pt x="226373" y="138127"/>
                  </a:moveTo>
                  <a:lnTo>
                    <a:pt x="225616" y="138664"/>
                  </a:lnTo>
                  <a:lnTo>
                    <a:pt x="225999" y="138414"/>
                  </a:lnTo>
                  <a:lnTo>
                    <a:pt x="226373" y="138127"/>
                  </a:lnTo>
                  <a:close/>
                </a:path>
                <a:path extrusionOk="0" h="454660" w="450214">
                  <a:moveTo>
                    <a:pt x="225999" y="138414"/>
                  </a:moveTo>
                  <a:lnTo>
                    <a:pt x="225616" y="138664"/>
                  </a:lnTo>
                  <a:lnTo>
                    <a:pt x="225999" y="138414"/>
                  </a:lnTo>
                  <a:close/>
                </a:path>
                <a:path extrusionOk="0" h="454660" w="450214">
                  <a:moveTo>
                    <a:pt x="226436" y="138127"/>
                  </a:moveTo>
                  <a:lnTo>
                    <a:pt x="225999" y="138414"/>
                  </a:lnTo>
                  <a:lnTo>
                    <a:pt x="226436" y="138127"/>
                  </a:lnTo>
                  <a:close/>
                </a:path>
                <a:path extrusionOk="0" h="454660" w="450214">
                  <a:moveTo>
                    <a:pt x="259373" y="116539"/>
                  </a:moveTo>
                  <a:lnTo>
                    <a:pt x="259045" y="116728"/>
                  </a:lnTo>
                  <a:lnTo>
                    <a:pt x="259373" y="116539"/>
                  </a:lnTo>
                  <a:close/>
                </a:path>
                <a:path extrusionOk="0" h="454660" w="450214">
                  <a:moveTo>
                    <a:pt x="259719" y="116340"/>
                  </a:moveTo>
                  <a:lnTo>
                    <a:pt x="259373" y="116539"/>
                  </a:lnTo>
                  <a:lnTo>
                    <a:pt x="259719" y="11634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8" name="Google Shape;5468;p194"/>
            <p:cNvSpPr/>
            <p:nvPr/>
          </p:nvSpPr>
          <p:spPr>
            <a:xfrm>
              <a:off x="4497984" y="2023606"/>
              <a:ext cx="1210945" cy="484505"/>
            </a:xfrm>
            <a:custGeom>
              <a:rect b="b" l="l" r="r" t="t"/>
              <a:pathLst>
                <a:path extrusionOk="0" h="484505" w="1210945">
                  <a:moveTo>
                    <a:pt x="0" y="0"/>
                  </a:moveTo>
                  <a:lnTo>
                    <a:pt x="48081" y="2805"/>
                  </a:lnTo>
                  <a:lnTo>
                    <a:pt x="96440" y="6352"/>
                  </a:lnTo>
                  <a:lnTo>
                    <a:pt x="145352" y="11381"/>
                  </a:lnTo>
                  <a:lnTo>
                    <a:pt x="195095" y="18631"/>
                  </a:lnTo>
                  <a:lnTo>
                    <a:pt x="245945" y="28845"/>
                  </a:lnTo>
                  <a:lnTo>
                    <a:pt x="298178" y="42762"/>
                  </a:lnTo>
                  <a:lnTo>
                    <a:pt x="352072" y="61124"/>
                  </a:lnTo>
                  <a:lnTo>
                    <a:pt x="407903" y="84671"/>
                  </a:lnTo>
                  <a:lnTo>
                    <a:pt x="447102" y="104825"/>
                  </a:lnTo>
                  <a:lnTo>
                    <a:pt x="488499" y="129492"/>
                  </a:lnTo>
                  <a:lnTo>
                    <a:pt x="531581" y="157752"/>
                  </a:lnTo>
                  <a:lnTo>
                    <a:pt x="575833" y="188688"/>
                  </a:lnTo>
                  <a:lnTo>
                    <a:pt x="620741" y="221379"/>
                  </a:lnTo>
                  <a:lnTo>
                    <a:pt x="665791" y="254907"/>
                  </a:lnTo>
                  <a:lnTo>
                    <a:pt x="710469" y="288353"/>
                  </a:lnTo>
                  <a:lnTo>
                    <a:pt x="754260" y="320798"/>
                  </a:lnTo>
                  <a:lnTo>
                    <a:pt x="796650" y="351322"/>
                  </a:lnTo>
                  <a:lnTo>
                    <a:pt x="837125" y="379007"/>
                  </a:lnTo>
                  <a:lnTo>
                    <a:pt x="875171" y="402934"/>
                  </a:lnTo>
                  <a:lnTo>
                    <a:pt x="910272" y="422183"/>
                  </a:lnTo>
                  <a:lnTo>
                    <a:pt x="973221" y="449952"/>
                  </a:lnTo>
                  <a:lnTo>
                    <a:pt x="1029164" y="468119"/>
                  </a:lnTo>
                  <a:lnTo>
                    <a:pt x="1079504" y="478605"/>
                  </a:lnTo>
                  <a:lnTo>
                    <a:pt x="1125641" y="483331"/>
                  </a:lnTo>
                  <a:lnTo>
                    <a:pt x="1168976" y="484216"/>
                  </a:lnTo>
                  <a:lnTo>
                    <a:pt x="1210911" y="483182"/>
                  </a:lnTo>
                </a:path>
              </a:pathLst>
            </a:custGeom>
            <a:noFill/>
            <a:ln cap="flat" cmpd="sng" w="25375">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469" name="Google Shape;5469;p194"/>
            <p:cNvPicPr preferRelativeResize="0"/>
            <p:nvPr/>
          </p:nvPicPr>
          <p:blipFill rotWithShape="1">
            <a:blip r:embed="rId8">
              <a:alphaModFix/>
            </a:blip>
            <a:srcRect b="0" l="0" r="0" t="0"/>
            <a:stretch/>
          </p:blipFill>
          <p:spPr>
            <a:xfrm>
              <a:off x="5699760" y="1670304"/>
              <a:ext cx="1207008" cy="1469136"/>
            </a:xfrm>
            <a:prstGeom prst="rect">
              <a:avLst/>
            </a:prstGeom>
            <a:noFill/>
            <a:ln>
              <a:noFill/>
            </a:ln>
          </p:spPr>
        </p:pic>
        <p:pic>
          <p:nvPicPr>
            <p:cNvPr id="5470" name="Google Shape;5470;p194"/>
            <p:cNvPicPr preferRelativeResize="0"/>
            <p:nvPr/>
          </p:nvPicPr>
          <p:blipFill rotWithShape="1">
            <a:blip r:embed="rId9">
              <a:alphaModFix/>
            </a:blip>
            <a:srcRect b="0" l="0" r="0" t="0"/>
            <a:stretch/>
          </p:blipFill>
          <p:spPr>
            <a:xfrm>
              <a:off x="5725722" y="1694638"/>
              <a:ext cx="1101826" cy="1366705"/>
            </a:xfrm>
            <a:prstGeom prst="rect">
              <a:avLst/>
            </a:prstGeom>
            <a:noFill/>
            <a:ln>
              <a:noFill/>
            </a:ln>
          </p:spPr>
        </p:pic>
        <p:pic>
          <p:nvPicPr>
            <p:cNvPr id="5471" name="Google Shape;5471;p194"/>
            <p:cNvPicPr preferRelativeResize="0"/>
            <p:nvPr/>
          </p:nvPicPr>
          <p:blipFill rotWithShape="1">
            <a:blip r:embed="rId10">
              <a:alphaModFix/>
            </a:blip>
            <a:srcRect b="0" l="0" r="0" t="0"/>
            <a:stretch/>
          </p:blipFill>
          <p:spPr>
            <a:xfrm>
              <a:off x="5681472" y="1679448"/>
              <a:ext cx="1237487" cy="1496567"/>
            </a:xfrm>
            <a:prstGeom prst="rect">
              <a:avLst/>
            </a:prstGeom>
            <a:noFill/>
            <a:ln>
              <a:noFill/>
            </a:ln>
          </p:spPr>
        </p:pic>
        <p:sp>
          <p:nvSpPr>
            <p:cNvPr id="5472" name="Google Shape;5472;p194"/>
            <p:cNvSpPr/>
            <p:nvPr/>
          </p:nvSpPr>
          <p:spPr>
            <a:xfrm>
              <a:off x="5719013" y="1718416"/>
              <a:ext cx="1108710" cy="1367155"/>
            </a:xfrm>
            <a:custGeom>
              <a:rect b="b" l="l" r="r" t="t"/>
              <a:pathLst>
                <a:path extrusionOk="0" h="1367155" w="1108709">
                  <a:moveTo>
                    <a:pt x="1108533" y="0"/>
                  </a:moveTo>
                  <a:lnTo>
                    <a:pt x="0" y="0"/>
                  </a:lnTo>
                  <a:lnTo>
                    <a:pt x="0" y="1366705"/>
                  </a:lnTo>
                  <a:lnTo>
                    <a:pt x="1108533" y="1366705"/>
                  </a:lnTo>
                  <a:lnTo>
                    <a:pt x="1108533"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473" name="Google Shape;5473;p194"/>
          <p:cNvSpPr txBox="1"/>
          <p:nvPr>
            <p:ph type="title"/>
          </p:nvPr>
        </p:nvSpPr>
        <p:spPr>
          <a:xfrm>
            <a:off x="3552760" y="242315"/>
            <a:ext cx="508635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MANAGING </a:t>
            </a:r>
            <a:r>
              <a:rPr lang="en-US">
                <a:latin typeface="Calibri"/>
                <a:ea typeface="Calibri"/>
                <a:cs typeface="Calibri"/>
                <a:sym typeface="Calibri"/>
              </a:rPr>
              <a:t>&amp; </a:t>
            </a:r>
            <a:r>
              <a:rPr lang="en-US"/>
              <a:t>VIEWING ROLES</a:t>
            </a:r>
            <a:endParaRPr/>
          </a:p>
        </p:txBody>
      </p:sp>
      <p:pic>
        <p:nvPicPr>
          <p:cNvPr id="5474" name="Google Shape;5474;p194"/>
          <p:cNvPicPr preferRelativeResize="0"/>
          <p:nvPr/>
        </p:nvPicPr>
        <p:blipFill rotWithShape="1">
          <a:blip r:embed="rId11">
            <a:alphaModFix/>
          </a:blip>
          <a:srcRect b="0" l="0" r="0" t="0"/>
          <a:stretch/>
        </p:blipFill>
        <p:spPr>
          <a:xfrm>
            <a:off x="0" y="806332"/>
            <a:ext cx="12192000" cy="45720"/>
          </a:xfrm>
          <a:prstGeom prst="rect">
            <a:avLst/>
          </a:prstGeom>
          <a:noFill/>
          <a:ln>
            <a:noFill/>
          </a:ln>
        </p:spPr>
      </p:pic>
      <p:sp>
        <p:nvSpPr>
          <p:cNvPr id="5475" name="Google Shape;5475;p194"/>
          <p:cNvSpPr txBox="1"/>
          <p:nvPr/>
        </p:nvSpPr>
        <p:spPr>
          <a:xfrm>
            <a:off x="515647" y="5141467"/>
            <a:ext cx="5498465" cy="1209040"/>
          </a:xfrm>
          <a:prstGeom prst="rect">
            <a:avLst/>
          </a:prstGeom>
          <a:noFill/>
          <a:ln>
            <a:noFill/>
          </a:ln>
        </p:spPr>
        <p:txBody>
          <a:bodyPr anchorCtr="0" anchor="t" bIns="0" lIns="0" spcFirstLastPara="1" rIns="0" wrap="square" tIns="28575">
            <a:spAutoFit/>
          </a:bodyPr>
          <a:lstStyle/>
          <a:p>
            <a:pPr indent="0" lvl="0" marL="12700" marR="5080" rtl="0" algn="l">
              <a:lnSpc>
                <a:spcPct val="116111"/>
              </a:lnSpc>
              <a:spcBef>
                <a:spcPts val="0"/>
              </a:spcBef>
              <a:spcAft>
                <a:spcPts val="0"/>
              </a:spcAft>
              <a:buNone/>
            </a:pPr>
            <a:r>
              <a:rPr b="1" lang="en-US" sz="1800">
                <a:solidFill>
                  <a:srgbClr val="262626"/>
                </a:solidFill>
                <a:latin typeface="Calibri"/>
                <a:ea typeface="Calibri"/>
                <a:cs typeface="Calibri"/>
                <a:sym typeface="Calibri"/>
              </a:rPr>
              <a:t>Roles </a:t>
            </a:r>
            <a:r>
              <a:rPr lang="en-US" sz="1800">
                <a:solidFill>
                  <a:srgbClr val="262626"/>
                </a:solidFill>
                <a:latin typeface="Calibri"/>
                <a:ea typeface="Calibri"/>
                <a:cs typeface="Calibri"/>
                <a:sym typeface="Calibri"/>
              </a:rPr>
              <a:t>allow you to define row-level security rules, and  create filtered views to restrict access for specific audiences</a:t>
            </a:r>
            <a:endParaRPr sz="1800">
              <a:solidFill>
                <a:schemeClr val="dk1"/>
              </a:solidFill>
              <a:latin typeface="Calibri"/>
              <a:ea typeface="Calibri"/>
              <a:cs typeface="Calibri"/>
              <a:sym typeface="Calibri"/>
            </a:endParaRPr>
          </a:p>
          <a:p>
            <a:pPr indent="-285750" lvl="0" marL="755650" marR="0" rtl="0" algn="l">
              <a:lnSpc>
                <a:spcPct val="119375"/>
              </a:lnSpc>
              <a:spcBef>
                <a:spcPts val="1200"/>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Here we’ve created views for territory managers (</a:t>
            </a:r>
            <a:r>
              <a:rPr b="1" lang="en-US" sz="1600">
                <a:solidFill>
                  <a:srgbClr val="262626"/>
                </a:solidFill>
                <a:latin typeface="Calibri"/>
                <a:ea typeface="Calibri"/>
                <a:cs typeface="Calibri"/>
                <a:sym typeface="Calibri"/>
              </a:rPr>
              <a:t>Europe</a:t>
            </a:r>
            <a:r>
              <a:rPr lang="en-US" sz="1600">
                <a:solidFill>
                  <a:srgbClr val="262626"/>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0" lvl="0" marL="755015" marR="0" rtl="0" algn="l">
              <a:lnSpc>
                <a:spcPct val="119375"/>
              </a:lnSpc>
              <a:spcBef>
                <a:spcPts val="0"/>
              </a:spcBef>
              <a:spcAft>
                <a:spcPts val="0"/>
              </a:spcAft>
              <a:buNone/>
            </a:pPr>
            <a:r>
              <a:rPr b="1" lang="en-US" sz="1600">
                <a:solidFill>
                  <a:srgbClr val="262626"/>
                </a:solidFill>
                <a:latin typeface="Calibri"/>
                <a:ea typeface="Calibri"/>
                <a:cs typeface="Calibri"/>
                <a:sym typeface="Calibri"/>
              </a:rPr>
              <a:t>N. America</a:t>
            </a:r>
            <a:r>
              <a:rPr lang="en-US" sz="1600">
                <a:solidFill>
                  <a:srgbClr val="262626"/>
                </a:solidFill>
                <a:latin typeface="Calibri"/>
                <a:ea typeface="Calibri"/>
                <a:cs typeface="Calibri"/>
                <a:sym typeface="Calibri"/>
              </a:rPr>
              <a:t>, </a:t>
            </a:r>
            <a:r>
              <a:rPr b="1" lang="en-US" sz="1600">
                <a:solidFill>
                  <a:srgbClr val="262626"/>
                </a:solidFill>
                <a:latin typeface="Calibri"/>
                <a:ea typeface="Calibri"/>
                <a:cs typeface="Calibri"/>
                <a:sym typeface="Calibri"/>
              </a:rPr>
              <a:t>Pacific</a:t>
            </a:r>
            <a:r>
              <a:rPr lang="en-US" sz="1600">
                <a:solidFill>
                  <a:srgbClr val="262626"/>
                </a:solidFill>
                <a:latin typeface="Calibri"/>
                <a:ea typeface="Calibri"/>
                <a:cs typeface="Calibri"/>
                <a:sym typeface="Calibri"/>
              </a:rPr>
              <a:t>), which filters records in the model</a:t>
            </a:r>
            <a:endParaRPr sz="1600">
              <a:solidFill>
                <a:schemeClr val="dk1"/>
              </a:solidFill>
              <a:latin typeface="Calibri"/>
              <a:ea typeface="Calibri"/>
              <a:cs typeface="Calibri"/>
              <a:sym typeface="Calibri"/>
            </a:endParaRPr>
          </a:p>
        </p:txBody>
      </p:sp>
      <p:grpSp>
        <p:nvGrpSpPr>
          <p:cNvPr id="5476" name="Google Shape;5476;p194"/>
          <p:cNvGrpSpPr/>
          <p:nvPr/>
        </p:nvGrpSpPr>
        <p:grpSpPr>
          <a:xfrm>
            <a:off x="11458577" y="168692"/>
            <a:ext cx="548640" cy="548640"/>
            <a:chOff x="11458577" y="168692"/>
            <a:chExt cx="548640" cy="548640"/>
          </a:xfrm>
        </p:grpSpPr>
        <p:sp>
          <p:nvSpPr>
            <p:cNvPr id="5477" name="Google Shape;5477;p194"/>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478" name="Google Shape;5478;p194"/>
            <p:cNvPicPr preferRelativeResize="0"/>
            <p:nvPr/>
          </p:nvPicPr>
          <p:blipFill rotWithShape="1">
            <a:blip r:embed="rId12">
              <a:alphaModFix/>
            </a:blip>
            <a:srcRect b="0" l="0" r="0" t="0"/>
            <a:stretch/>
          </p:blipFill>
          <p:spPr>
            <a:xfrm>
              <a:off x="11579351" y="289560"/>
              <a:ext cx="307848" cy="307847"/>
            </a:xfrm>
            <a:prstGeom prst="rect">
              <a:avLst/>
            </a:prstGeom>
            <a:noFill/>
            <a:ln>
              <a:noFill/>
            </a:ln>
          </p:spPr>
        </p:pic>
      </p:grpSp>
      <p:sp>
        <p:nvSpPr>
          <p:cNvPr id="5479" name="Google Shape;5479;p194"/>
          <p:cNvSpPr txBox="1"/>
          <p:nvPr/>
        </p:nvSpPr>
        <p:spPr>
          <a:xfrm>
            <a:off x="8496393" y="1484303"/>
            <a:ext cx="2642870" cy="1033144"/>
          </a:xfrm>
          <a:prstGeom prst="rect">
            <a:avLst/>
          </a:prstGeom>
          <a:noFill/>
          <a:ln>
            <a:noFill/>
          </a:ln>
        </p:spPr>
        <p:txBody>
          <a:bodyPr anchorCtr="0" anchor="t" bIns="0" lIns="0" spcFirstLastPara="1" rIns="0" wrap="square" tIns="69850">
            <a:spAutoFit/>
          </a:bodyPr>
          <a:lstStyle/>
          <a:p>
            <a:pPr indent="0" lvl="0" marL="12700" marR="0" rtl="0" algn="l">
              <a:lnSpc>
                <a:spcPct val="100000"/>
              </a:lnSpc>
              <a:spcBef>
                <a:spcPts val="0"/>
              </a:spcBef>
              <a:spcAft>
                <a:spcPts val="0"/>
              </a:spcAft>
              <a:buNone/>
            </a:pPr>
            <a:r>
              <a:rPr b="1" lang="en-US" sz="1800">
                <a:solidFill>
                  <a:srgbClr val="D7B10F"/>
                </a:solidFill>
                <a:latin typeface="Calibri"/>
                <a:ea typeface="Calibri"/>
                <a:cs typeface="Calibri"/>
                <a:sym typeface="Calibri"/>
              </a:rPr>
              <a:t>HEY THIS IS IMPORTANT!</a:t>
            </a:r>
            <a:endParaRPr sz="1800">
              <a:solidFill>
                <a:schemeClr val="dk1"/>
              </a:solidFill>
              <a:latin typeface="Calibri"/>
              <a:ea typeface="Calibri"/>
              <a:cs typeface="Calibri"/>
              <a:sym typeface="Calibri"/>
            </a:endParaRPr>
          </a:p>
          <a:p>
            <a:pPr indent="0" lvl="0" marL="12700" marR="5080" rtl="0" algn="l">
              <a:lnSpc>
                <a:spcPct val="97900"/>
              </a:lnSpc>
              <a:spcBef>
                <a:spcPts val="390"/>
              </a:spcBef>
              <a:spcAft>
                <a:spcPts val="0"/>
              </a:spcAft>
              <a:buNone/>
            </a:pPr>
            <a:r>
              <a:rPr lang="en-US" sz="1400">
                <a:solidFill>
                  <a:schemeClr val="dk1"/>
                </a:solidFill>
                <a:latin typeface="Calibri"/>
                <a:ea typeface="Calibri"/>
                <a:cs typeface="Calibri"/>
                <a:sym typeface="Calibri"/>
              </a:rPr>
              <a:t>Row-level security (RLS) rules are  defined in Power BI Desktop, </a:t>
            </a:r>
            <a:r>
              <a:rPr b="1" lang="en-US" sz="1400">
                <a:solidFill>
                  <a:schemeClr val="dk1"/>
                </a:solidFill>
                <a:latin typeface="Calibri"/>
                <a:ea typeface="Calibri"/>
                <a:cs typeface="Calibri"/>
                <a:sym typeface="Calibri"/>
              </a:rPr>
              <a:t>but  actually </a:t>
            </a:r>
            <a:r>
              <a:rPr b="1" i="1" lang="en-US" sz="1400">
                <a:solidFill>
                  <a:schemeClr val="dk1"/>
                </a:solidFill>
                <a:latin typeface="Calibri"/>
                <a:ea typeface="Calibri"/>
                <a:cs typeface="Calibri"/>
                <a:sym typeface="Calibri"/>
              </a:rPr>
              <a:t>applied </a:t>
            </a:r>
            <a:r>
              <a:rPr b="1" lang="en-US" sz="1400">
                <a:solidFill>
                  <a:schemeClr val="dk1"/>
                </a:solidFill>
                <a:latin typeface="Calibri"/>
                <a:ea typeface="Calibri"/>
                <a:cs typeface="Calibri"/>
                <a:sym typeface="Calibri"/>
              </a:rPr>
              <a:t>in Power BI Service</a:t>
            </a:r>
            <a:endParaRPr sz="1400">
              <a:solidFill>
                <a:schemeClr val="dk1"/>
              </a:solidFill>
              <a:latin typeface="Calibri"/>
              <a:ea typeface="Calibri"/>
              <a:cs typeface="Calibri"/>
              <a:sym typeface="Calibri"/>
            </a:endParaRPr>
          </a:p>
        </p:txBody>
      </p:sp>
      <p:grpSp>
        <p:nvGrpSpPr>
          <p:cNvPr id="5480" name="Google Shape;5480;p194"/>
          <p:cNvGrpSpPr/>
          <p:nvPr/>
        </p:nvGrpSpPr>
        <p:grpSpPr>
          <a:xfrm>
            <a:off x="7605876" y="1449623"/>
            <a:ext cx="3753407" cy="1196975"/>
            <a:chOff x="7605876" y="1449623"/>
            <a:chExt cx="3753407" cy="1196975"/>
          </a:xfrm>
        </p:grpSpPr>
        <p:sp>
          <p:nvSpPr>
            <p:cNvPr id="5481" name="Google Shape;5481;p194"/>
            <p:cNvSpPr/>
            <p:nvPr/>
          </p:nvSpPr>
          <p:spPr>
            <a:xfrm>
              <a:off x="7974098" y="1449623"/>
              <a:ext cx="3385185" cy="1196975"/>
            </a:xfrm>
            <a:custGeom>
              <a:rect b="b" l="l" r="r" t="t"/>
              <a:pathLst>
                <a:path extrusionOk="0" h="1196975" w="3385184">
                  <a:moveTo>
                    <a:pt x="0" y="0"/>
                  </a:moveTo>
                  <a:lnTo>
                    <a:pt x="3384891" y="0"/>
                  </a:lnTo>
                  <a:lnTo>
                    <a:pt x="3384891" y="1196459"/>
                  </a:lnTo>
                  <a:lnTo>
                    <a:pt x="0" y="1196459"/>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482" name="Google Shape;5482;p194"/>
            <p:cNvPicPr preferRelativeResize="0"/>
            <p:nvPr/>
          </p:nvPicPr>
          <p:blipFill rotWithShape="1">
            <a:blip r:embed="rId13">
              <a:alphaModFix/>
            </a:blip>
            <a:srcRect b="0" l="0" r="0" t="0"/>
            <a:stretch/>
          </p:blipFill>
          <p:spPr>
            <a:xfrm>
              <a:off x="7605876" y="1668311"/>
              <a:ext cx="736443" cy="736443"/>
            </a:xfrm>
            <a:prstGeom prst="rect">
              <a:avLst/>
            </a:prstGeom>
            <a:noFill/>
            <a:ln>
              <a:noFill/>
            </a:ln>
          </p:spPr>
        </p:pic>
      </p:grpSp>
      <p:grpSp>
        <p:nvGrpSpPr>
          <p:cNvPr id="5483" name="Google Shape;5483;p194"/>
          <p:cNvGrpSpPr/>
          <p:nvPr/>
        </p:nvGrpSpPr>
        <p:grpSpPr>
          <a:xfrm>
            <a:off x="6358128" y="3599688"/>
            <a:ext cx="5477256" cy="2816352"/>
            <a:chOff x="6358128" y="3599688"/>
            <a:chExt cx="5477256" cy="2816352"/>
          </a:xfrm>
        </p:grpSpPr>
        <p:pic>
          <p:nvPicPr>
            <p:cNvPr id="5484" name="Google Shape;5484;p194"/>
            <p:cNvPicPr preferRelativeResize="0"/>
            <p:nvPr/>
          </p:nvPicPr>
          <p:blipFill rotWithShape="1">
            <a:blip r:embed="rId14">
              <a:alphaModFix/>
            </a:blip>
            <a:srcRect b="0" l="0" r="0" t="0"/>
            <a:stretch/>
          </p:blipFill>
          <p:spPr>
            <a:xfrm>
              <a:off x="6358128" y="3599688"/>
              <a:ext cx="5477256" cy="2816352"/>
            </a:xfrm>
            <a:prstGeom prst="rect">
              <a:avLst/>
            </a:prstGeom>
            <a:noFill/>
            <a:ln>
              <a:noFill/>
            </a:ln>
          </p:spPr>
        </p:pic>
        <p:pic>
          <p:nvPicPr>
            <p:cNvPr id="5485" name="Google Shape;5485;p194"/>
            <p:cNvPicPr preferRelativeResize="0"/>
            <p:nvPr/>
          </p:nvPicPr>
          <p:blipFill rotWithShape="1">
            <a:blip r:embed="rId15">
              <a:alphaModFix/>
            </a:blip>
            <a:srcRect b="0" l="0" r="0" t="0"/>
            <a:stretch/>
          </p:blipFill>
          <p:spPr>
            <a:xfrm>
              <a:off x="6383556" y="3625841"/>
              <a:ext cx="5371534" cy="2710929"/>
            </a:xfrm>
            <a:prstGeom prst="rect">
              <a:avLst/>
            </a:prstGeom>
            <a:noFill/>
            <a:ln>
              <a:noFill/>
            </a:ln>
          </p:spPr>
        </p:pic>
      </p:gr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9" name="Shape 5489"/>
        <p:cNvGrpSpPr/>
        <p:nvPr/>
      </p:nvGrpSpPr>
      <p:grpSpPr>
        <a:xfrm>
          <a:off x="0" y="0"/>
          <a:ext cx="0" cy="0"/>
          <a:chOff x="0" y="0"/>
          <a:chExt cx="0" cy="0"/>
        </a:xfrm>
      </p:grpSpPr>
      <p:grpSp>
        <p:nvGrpSpPr>
          <p:cNvPr id="5490" name="Google Shape;5490;p195"/>
          <p:cNvGrpSpPr/>
          <p:nvPr/>
        </p:nvGrpSpPr>
        <p:grpSpPr>
          <a:xfrm>
            <a:off x="630936" y="2295144"/>
            <a:ext cx="5133571" cy="1091183"/>
            <a:chOff x="630936" y="2295144"/>
            <a:chExt cx="5133571" cy="1091183"/>
          </a:xfrm>
        </p:grpSpPr>
        <p:pic>
          <p:nvPicPr>
            <p:cNvPr id="5491" name="Google Shape;5491;p195"/>
            <p:cNvPicPr preferRelativeResize="0"/>
            <p:nvPr/>
          </p:nvPicPr>
          <p:blipFill rotWithShape="1">
            <a:blip r:embed="rId3">
              <a:alphaModFix/>
            </a:blip>
            <a:srcRect b="0" l="0" r="0" t="0"/>
            <a:stretch/>
          </p:blipFill>
          <p:spPr>
            <a:xfrm>
              <a:off x="630936" y="2295144"/>
              <a:ext cx="4803648" cy="1072896"/>
            </a:xfrm>
            <a:prstGeom prst="rect">
              <a:avLst/>
            </a:prstGeom>
            <a:noFill/>
            <a:ln>
              <a:noFill/>
            </a:ln>
          </p:spPr>
        </p:pic>
        <p:pic>
          <p:nvPicPr>
            <p:cNvPr id="5492" name="Google Shape;5492;p195"/>
            <p:cNvPicPr preferRelativeResize="0"/>
            <p:nvPr/>
          </p:nvPicPr>
          <p:blipFill rotWithShape="1">
            <a:blip r:embed="rId4">
              <a:alphaModFix/>
            </a:blip>
            <a:srcRect b="0" l="0" r="0" t="0"/>
            <a:stretch/>
          </p:blipFill>
          <p:spPr>
            <a:xfrm>
              <a:off x="657741" y="2320790"/>
              <a:ext cx="4696732" cy="968105"/>
            </a:xfrm>
            <a:prstGeom prst="rect">
              <a:avLst/>
            </a:prstGeom>
            <a:noFill/>
            <a:ln>
              <a:noFill/>
            </a:ln>
          </p:spPr>
        </p:pic>
        <p:pic>
          <p:nvPicPr>
            <p:cNvPr id="5493" name="Google Shape;5493;p195"/>
            <p:cNvPicPr preferRelativeResize="0"/>
            <p:nvPr/>
          </p:nvPicPr>
          <p:blipFill rotWithShape="1">
            <a:blip r:embed="rId5">
              <a:alphaModFix/>
            </a:blip>
            <a:srcRect b="0" l="0" r="0" t="0"/>
            <a:stretch/>
          </p:blipFill>
          <p:spPr>
            <a:xfrm>
              <a:off x="4901183" y="2520696"/>
              <a:ext cx="545591" cy="865631"/>
            </a:xfrm>
            <a:prstGeom prst="rect">
              <a:avLst/>
            </a:prstGeom>
            <a:noFill/>
            <a:ln>
              <a:noFill/>
            </a:ln>
          </p:spPr>
        </p:pic>
        <p:sp>
          <p:nvSpPr>
            <p:cNvPr id="5494" name="Google Shape;5494;p195"/>
            <p:cNvSpPr/>
            <p:nvPr/>
          </p:nvSpPr>
          <p:spPr>
            <a:xfrm>
              <a:off x="4938714" y="2558680"/>
              <a:ext cx="415925" cy="736600"/>
            </a:xfrm>
            <a:custGeom>
              <a:rect b="b" l="l" r="r" t="t"/>
              <a:pathLst>
                <a:path extrusionOk="0" h="736600" w="415925">
                  <a:moveTo>
                    <a:pt x="0" y="0"/>
                  </a:moveTo>
                  <a:lnTo>
                    <a:pt x="415759" y="0"/>
                  </a:lnTo>
                  <a:lnTo>
                    <a:pt x="415759" y="736523"/>
                  </a:lnTo>
                  <a:lnTo>
                    <a:pt x="0" y="736523"/>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5" name="Google Shape;5495;p195"/>
            <p:cNvSpPr/>
            <p:nvPr/>
          </p:nvSpPr>
          <p:spPr>
            <a:xfrm>
              <a:off x="5347948" y="2856966"/>
              <a:ext cx="416559" cy="79375"/>
            </a:xfrm>
            <a:custGeom>
              <a:rect b="b" l="l" r="r" t="t"/>
              <a:pathLst>
                <a:path extrusionOk="0" h="79375" w="416560">
                  <a:moveTo>
                    <a:pt x="338821" y="54573"/>
                  </a:moveTo>
                  <a:lnTo>
                    <a:pt x="333396" y="79311"/>
                  </a:lnTo>
                  <a:lnTo>
                    <a:pt x="415989" y="58417"/>
                  </a:lnTo>
                  <a:lnTo>
                    <a:pt x="414529" y="57237"/>
                  </a:lnTo>
                  <a:lnTo>
                    <a:pt x="351315" y="57237"/>
                  </a:lnTo>
                  <a:lnTo>
                    <a:pt x="338821" y="54573"/>
                  </a:lnTo>
                  <a:close/>
                </a:path>
                <a:path extrusionOk="0" h="79375" w="416560">
                  <a:moveTo>
                    <a:pt x="344262" y="29762"/>
                  </a:moveTo>
                  <a:lnTo>
                    <a:pt x="338821" y="54573"/>
                  </a:lnTo>
                  <a:lnTo>
                    <a:pt x="351315" y="57237"/>
                  </a:lnTo>
                  <a:lnTo>
                    <a:pt x="356610" y="32395"/>
                  </a:lnTo>
                  <a:lnTo>
                    <a:pt x="344262" y="29762"/>
                  </a:lnTo>
                  <a:close/>
                </a:path>
                <a:path extrusionOk="0" h="79375" w="416560">
                  <a:moveTo>
                    <a:pt x="349718" y="4880"/>
                  </a:moveTo>
                  <a:lnTo>
                    <a:pt x="344262" y="29762"/>
                  </a:lnTo>
                  <a:lnTo>
                    <a:pt x="356610" y="32395"/>
                  </a:lnTo>
                  <a:lnTo>
                    <a:pt x="351315" y="57237"/>
                  </a:lnTo>
                  <a:lnTo>
                    <a:pt x="414529" y="57237"/>
                  </a:lnTo>
                  <a:lnTo>
                    <a:pt x="349718" y="4880"/>
                  </a:lnTo>
                  <a:close/>
                </a:path>
                <a:path extrusionOk="0" h="79375" w="416560">
                  <a:moveTo>
                    <a:pt x="339675" y="50676"/>
                  </a:moveTo>
                  <a:lnTo>
                    <a:pt x="320550" y="50676"/>
                  </a:lnTo>
                  <a:lnTo>
                    <a:pt x="320974" y="50760"/>
                  </a:lnTo>
                  <a:lnTo>
                    <a:pt x="338821" y="54573"/>
                  </a:lnTo>
                  <a:lnTo>
                    <a:pt x="339675" y="50676"/>
                  </a:lnTo>
                  <a:close/>
                </a:path>
                <a:path extrusionOk="0" h="79375" w="416560">
                  <a:moveTo>
                    <a:pt x="320786" y="50727"/>
                  </a:moveTo>
                  <a:lnTo>
                    <a:pt x="320943" y="50760"/>
                  </a:lnTo>
                  <a:lnTo>
                    <a:pt x="320786" y="50727"/>
                  </a:lnTo>
                  <a:close/>
                </a:path>
                <a:path extrusionOk="0" h="79375" w="416560">
                  <a:moveTo>
                    <a:pt x="341541" y="42167"/>
                  </a:moveTo>
                  <a:lnTo>
                    <a:pt x="272679" y="42167"/>
                  </a:lnTo>
                  <a:lnTo>
                    <a:pt x="273210" y="42250"/>
                  </a:lnTo>
                  <a:lnTo>
                    <a:pt x="320786" y="50727"/>
                  </a:lnTo>
                  <a:lnTo>
                    <a:pt x="320550" y="50676"/>
                  </a:lnTo>
                  <a:lnTo>
                    <a:pt x="339675" y="50676"/>
                  </a:lnTo>
                  <a:lnTo>
                    <a:pt x="341541" y="42167"/>
                  </a:lnTo>
                  <a:close/>
                </a:path>
                <a:path extrusionOk="0" h="79375" w="416560">
                  <a:moveTo>
                    <a:pt x="272935" y="42213"/>
                  </a:moveTo>
                  <a:lnTo>
                    <a:pt x="273143" y="42250"/>
                  </a:lnTo>
                  <a:lnTo>
                    <a:pt x="272935" y="42213"/>
                  </a:lnTo>
                  <a:close/>
                </a:path>
                <a:path extrusionOk="0" h="79375" w="416560">
                  <a:moveTo>
                    <a:pt x="343016" y="35444"/>
                  </a:moveTo>
                  <a:lnTo>
                    <a:pt x="222633" y="35444"/>
                  </a:lnTo>
                  <a:lnTo>
                    <a:pt x="223230" y="35510"/>
                  </a:lnTo>
                  <a:lnTo>
                    <a:pt x="272935" y="42213"/>
                  </a:lnTo>
                  <a:lnTo>
                    <a:pt x="272679" y="42167"/>
                  </a:lnTo>
                  <a:lnTo>
                    <a:pt x="341541" y="42167"/>
                  </a:lnTo>
                  <a:lnTo>
                    <a:pt x="343016" y="35444"/>
                  </a:lnTo>
                  <a:close/>
                </a:path>
                <a:path extrusionOk="0" h="79375" w="416560">
                  <a:moveTo>
                    <a:pt x="222932" y="35484"/>
                  </a:moveTo>
                  <a:lnTo>
                    <a:pt x="223124" y="35510"/>
                  </a:lnTo>
                  <a:lnTo>
                    <a:pt x="222932" y="35484"/>
                  </a:lnTo>
                  <a:close/>
                </a:path>
                <a:path extrusionOk="0" h="79375" w="416560">
                  <a:moveTo>
                    <a:pt x="344015" y="30887"/>
                  </a:moveTo>
                  <a:lnTo>
                    <a:pt x="169867" y="30887"/>
                  </a:lnTo>
                  <a:lnTo>
                    <a:pt x="170317" y="30918"/>
                  </a:lnTo>
                  <a:lnTo>
                    <a:pt x="222932" y="35484"/>
                  </a:lnTo>
                  <a:lnTo>
                    <a:pt x="222633" y="35444"/>
                  </a:lnTo>
                  <a:lnTo>
                    <a:pt x="343016" y="35444"/>
                  </a:lnTo>
                  <a:lnTo>
                    <a:pt x="344015" y="30887"/>
                  </a:lnTo>
                  <a:close/>
                </a:path>
                <a:path extrusionOk="0" h="79375" w="416560">
                  <a:moveTo>
                    <a:pt x="170079" y="30906"/>
                  </a:moveTo>
                  <a:lnTo>
                    <a:pt x="170219" y="30918"/>
                  </a:lnTo>
                  <a:lnTo>
                    <a:pt x="170079" y="30906"/>
                  </a:lnTo>
                  <a:close/>
                </a:path>
                <a:path extrusionOk="0" h="79375" w="416560">
                  <a:moveTo>
                    <a:pt x="336375" y="28080"/>
                  </a:moveTo>
                  <a:lnTo>
                    <a:pt x="114672" y="28080"/>
                  </a:lnTo>
                  <a:lnTo>
                    <a:pt x="114954" y="28091"/>
                  </a:lnTo>
                  <a:lnTo>
                    <a:pt x="170079" y="30906"/>
                  </a:lnTo>
                  <a:lnTo>
                    <a:pt x="169867" y="30887"/>
                  </a:lnTo>
                  <a:lnTo>
                    <a:pt x="344015" y="30887"/>
                  </a:lnTo>
                  <a:lnTo>
                    <a:pt x="344262" y="29762"/>
                  </a:lnTo>
                  <a:lnTo>
                    <a:pt x="336375" y="28080"/>
                  </a:lnTo>
                  <a:close/>
                </a:path>
                <a:path extrusionOk="0" h="79375" w="416560">
                  <a:moveTo>
                    <a:pt x="114764" y="28085"/>
                  </a:moveTo>
                  <a:lnTo>
                    <a:pt x="114954" y="28091"/>
                  </a:lnTo>
                  <a:lnTo>
                    <a:pt x="114764" y="28085"/>
                  </a:lnTo>
                  <a:close/>
                </a:path>
                <a:path extrusionOk="0" h="79375" w="416560">
                  <a:moveTo>
                    <a:pt x="328703" y="26445"/>
                  </a:moveTo>
                  <a:lnTo>
                    <a:pt x="57788" y="26445"/>
                  </a:lnTo>
                  <a:lnTo>
                    <a:pt x="57924" y="26447"/>
                  </a:lnTo>
                  <a:lnTo>
                    <a:pt x="114764" y="28085"/>
                  </a:lnTo>
                  <a:lnTo>
                    <a:pt x="336375" y="28080"/>
                  </a:lnTo>
                  <a:lnTo>
                    <a:pt x="328703" y="26445"/>
                  </a:lnTo>
                  <a:close/>
                </a:path>
                <a:path extrusionOk="0" h="79375" w="416560">
                  <a:moveTo>
                    <a:pt x="57795" y="26445"/>
                  </a:moveTo>
                  <a:lnTo>
                    <a:pt x="57924" y="26447"/>
                  </a:lnTo>
                  <a:lnTo>
                    <a:pt x="57795" y="26445"/>
                  </a:lnTo>
                  <a:close/>
                </a:path>
                <a:path extrusionOk="0" h="79375" w="416560">
                  <a:moveTo>
                    <a:pt x="461" y="0"/>
                  </a:moveTo>
                  <a:lnTo>
                    <a:pt x="0" y="25396"/>
                  </a:lnTo>
                  <a:lnTo>
                    <a:pt x="57795" y="26445"/>
                  </a:lnTo>
                  <a:lnTo>
                    <a:pt x="328703" y="26445"/>
                  </a:lnTo>
                  <a:lnTo>
                    <a:pt x="276863" y="17113"/>
                  </a:lnTo>
                  <a:lnTo>
                    <a:pt x="225723" y="10231"/>
                  </a:lnTo>
                  <a:lnTo>
                    <a:pt x="171836" y="5562"/>
                  </a:lnTo>
                  <a:lnTo>
                    <a:pt x="115825" y="2706"/>
                  </a:lnTo>
                  <a:lnTo>
                    <a:pt x="58453" y="1052"/>
                  </a:lnTo>
                  <a:lnTo>
                    <a:pt x="461"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496" name="Google Shape;5496;p195"/>
          <p:cNvSpPr txBox="1"/>
          <p:nvPr>
            <p:ph type="title"/>
          </p:nvPr>
        </p:nvSpPr>
        <p:spPr>
          <a:xfrm>
            <a:off x="4736306" y="242315"/>
            <a:ext cx="271907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MOBILE LAYOUT</a:t>
            </a:r>
            <a:endParaRPr/>
          </a:p>
        </p:txBody>
      </p:sp>
      <p:pic>
        <p:nvPicPr>
          <p:cNvPr id="5497" name="Google Shape;5497;p195"/>
          <p:cNvPicPr preferRelativeResize="0"/>
          <p:nvPr/>
        </p:nvPicPr>
        <p:blipFill rotWithShape="1">
          <a:blip r:embed="rId6">
            <a:alphaModFix/>
          </a:blip>
          <a:srcRect b="0" l="0" r="0" t="0"/>
          <a:stretch/>
        </p:blipFill>
        <p:spPr>
          <a:xfrm>
            <a:off x="0" y="806332"/>
            <a:ext cx="12192000" cy="45720"/>
          </a:xfrm>
          <a:prstGeom prst="rect">
            <a:avLst/>
          </a:prstGeom>
          <a:noFill/>
          <a:ln>
            <a:noFill/>
          </a:ln>
        </p:spPr>
      </p:pic>
      <p:sp>
        <p:nvSpPr>
          <p:cNvPr id="5498" name="Google Shape;5498;p195"/>
          <p:cNvSpPr txBox="1"/>
          <p:nvPr/>
        </p:nvSpPr>
        <p:spPr>
          <a:xfrm>
            <a:off x="736481" y="1249171"/>
            <a:ext cx="10523220" cy="7004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262626"/>
                </a:solidFill>
                <a:latin typeface="Calibri"/>
                <a:ea typeface="Calibri"/>
                <a:cs typeface="Calibri"/>
                <a:sym typeface="Calibri"/>
              </a:rPr>
              <a:t>Mobile layout </a:t>
            </a:r>
            <a:r>
              <a:rPr lang="en-US" sz="1800">
                <a:solidFill>
                  <a:srgbClr val="262626"/>
                </a:solidFill>
                <a:latin typeface="Calibri"/>
                <a:ea typeface="Calibri"/>
                <a:cs typeface="Calibri"/>
                <a:sym typeface="Calibri"/>
              </a:rPr>
              <a:t>allows you to design mobile-specific versions of report pages by assembling visuals into new layouts</a:t>
            </a:r>
            <a:endParaRPr sz="1800">
              <a:solidFill>
                <a:schemeClr val="dk1"/>
              </a:solidFill>
              <a:latin typeface="Calibri"/>
              <a:ea typeface="Calibri"/>
              <a:cs typeface="Calibri"/>
              <a:sym typeface="Calibri"/>
            </a:endParaRPr>
          </a:p>
          <a:p>
            <a:pPr indent="-286385" lvl="0" marL="755650" marR="0" rtl="0" algn="l">
              <a:lnSpc>
                <a:spcPct val="100000"/>
              </a:lnSpc>
              <a:spcBef>
                <a:spcPts val="1230"/>
              </a:spcBef>
              <a:spcAft>
                <a:spcPts val="0"/>
              </a:spcAft>
              <a:buClr>
                <a:srgbClr val="262626"/>
              </a:buClr>
              <a:buSzPts val="1600"/>
              <a:buFont typeface="Arial"/>
              <a:buChar char="•"/>
            </a:pPr>
            <a:r>
              <a:rPr b="1" lang="en-US" sz="1600">
                <a:solidFill>
                  <a:srgbClr val="262626"/>
                </a:solidFill>
                <a:latin typeface="Calibri"/>
                <a:ea typeface="Calibri"/>
                <a:cs typeface="Calibri"/>
                <a:sym typeface="Calibri"/>
              </a:rPr>
              <a:t>NOTE: </a:t>
            </a:r>
            <a:r>
              <a:rPr lang="en-US" sz="1600">
                <a:solidFill>
                  <a:srgbClr val="262626"/>
                </a:solidFill>
                <a:latin typeface="Calibri"/>
                <a:ea typeface="Calibri"/>
                <a:cs typeface="Calibri"/>
                <a:sym typeface="Calibri"/>
              </a:rPr>
              <a:t>This is designed to optimize reports for viewing on the Power BI mobile app (after publishing to Power BI Service)</a:t>
            </a:r>
            <a:endParaRPr sz="1600">
              <a:solidFill>
                <a:schemeClr val="dk1"/>
              </a:solidFill>
              <a:latin typeface="Calibri"/>
              <a:ea typeface="Calibri"/>
              <a:cs typeface="Calibri"/>
              <a:sym typeface="Calibri"/>
            </a:endParaRPr>
          </a:p>
        </p:txBody>
      </p:sp>
      <p:grpSp>
        <p:nvGrpSpPr>
          <p:cNvPr id="5499" name="Google Shape;5499;p195"/>
          <p:cNvGrpSpPr/>
          <p:nvPr/>
        </p:nvGrpSpPr>
        <p:grpSpPr>
          <a:xfrm>
            <a:off x="11458577" y="168692"/>
            <a:ext cx="548640" cy="548640"/>
            <a:chOff x="11458577" y="168692"/>
            <a:chExt cx="548640" cy="548640"/>
          </a:xfrm>
        </p:grpSpPr>
        <p:sp>
          <p:nvSpPr>
            <p:cNvPr id="5500" name="Google Shape;5500;p195"/>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501" name="Google Shape;5501;p195"/>
            <p:cNvPicPr preferRelativeResize="0"/>
            <p:nvPr/>
          </p:nvPicPr>
          <p:blipFill rotWithShape="1">
            <a:blip r:embed="rId7">
              <a:alphaModFix/>
            </a:blip>
            <a:srcRect b="0" l="0" r="0" t="0"/>
            <a:stretch/>
          </p:blipFill>
          <p:spPr>
            <a:xfrm>
              <a:off x="11579351" y="289560"/>
              <a:ext cx="307848" cy="307847"/>
            </a:xfrm>
            <a:prstGeom prst="rect">
              <a:avLst/>
            </a:prstGeom>
            <a:noFill/>
            <a:ln>
              <a:noFill/>
            </a:ln>
          </p:spPr>
        </p:pic>
      </p:grpSp>
      <p:grpSp>
        <p:nvGrpSpPr>
          <p:cNvPr id="5502" name="Google Shape;5502;p195"/>
          <p:cNvGrpSpPr/>
          <p:nvPr/>
        </p:nvGrpSpPr>
        <p:grpSpPr>
          <a:xfrm>
            <a:off x="630936" y="3630167"/>
            <a:ext cx="4797552" cy="2727960"/>
            <a:chOff x="630936" y="3630167"/>
            <a:chExt cx="4797552" cy="2727960"/>
          </a:xfrm>
        </p:grpSpPr>
        <p:pic>
          <p:nvPicPr>
            <p:cNvPr id="5503" name="Google Shape;5503;p195"/>
            <p:cNvPicPr preferRelativeResize="0"/>
            <p:nvPr/>
          </p:nvPicPr>
          <p:blipFill rotWithShape="1">
            <a:blip r:embed="rId8">
              <a:alphaModFix/>
            </a:blip>
            <a:srcRect b="0" l="0" r="0" t="0"/>
            <a:stretch/>
          </p:blipFill>
          <p:spPr>
            <a:xfrm>
              <a:off x="630936" y="3630167"/>
              <a:ext cx="4797552" cy="2727960"/>
            </a:xfrm>
            <a:prstGeom prst="rect">
              <a:avLst/>
            </a:prstGeom>
            <a:noFill/>
            <a:ln>
              <a:noFill/>
            </a:ln>
          </p:spPr>
        </p:pic>
        <p:pic>
          <p:nvPicPr>
            <p:cNvPr id="5504" name="Google Shape;5504;p195"/>
            <p:cNvPicPr preferRelativeResize="0"/>
            <p:nvPr/>
          </p:nvPicPr>
          <p:blipFill rotWithShape="1">
            <a:blip r:embed="rId9">
              <a:alphaModFix/>
            </a:blip>
            <a:srcRect b="0" l="0" r="0" t="0"/>
            <a:stretch/>
          </p:blipFill>
          <p:spPr>
            <a:xfrm>
              <a:off x="657741" y="3654117"/>
              <a:ext cx="4690436" cy="2624491"/>
            </a:xfrm>
            <a:prstGeom prst="rect">
              <a:avLst/>
            </a:prstGeom>
            <a:noFill/>
            <a:ln>
              <a:noFill/>
            </a:ln>
          </p:spPr>
        </p:pic>
      </p:grpSp>
      <p:grpSp>
        <p:nvGrpSpPr>
          <p:cNvPr id="5505" name="Google Shape;5505;p195"/>
          <p:cNvGrpSpPr/>
          <p:nvPr/>
        </p:nvGrpSpPr>
        <p:grpSpPr>
          <a:xfrm>
            <a:off x="5879591" y="2289047"/>
            <a:ext cx="5684520" cy="4081272"/>
            <a:chOff x="5879591" y="2289047"/>
            <a:chExt cx="5684520" cy="4081272"/>
          </a:xfrm>
        </p:grpSpPr>
        <p:pic>
          <p:nvPicPr>
            <p:cNvPr id="5506" name="Google Shape;5506;p195"/>
            <p:cNvPicPr preferRelativeResize="0"/>
            <p:nvPr/>
          </p:nvPicPr>
          <p:blipFill rotWithShape="1">
            <a:blip r:embed="rId10">
              <a:alphaModFix/>
            </a:blip>
            <a:srcRect b="0" l="0" r="0" t="0"/>
            <a:stretch/>
          </p:blipFill>
          <p:spPr>
            <a:xfrm>
              <a:off x="5879591" y="2289047"/>
              <a:ext cx="2612136" cy="4056888"/>
            </a:xfrm>
            <a:prstGeom prst="rect">
              <a:avLst/>
            </a:prstGeom>
            <a:noFill/>
            <a:ln>
              <a:noFill/>
            </a:ln>
          </p:spPr>
        </p:pic>
        <p:pic>
          <p:nvPicPr>
            <p:cNvPr id="5507" name="Google Shape;5507;p195"/>
            <p:cNvPicPr preferRelativeResize="0"/>
            <p:nvPr/>
          </p:nvPicPr>
          <p:blipFill rotWithShape="1">
            <a:blip r:embed="rId11">
              <a:alphaModFix/>
            </a:blip>
            <a:srcRect b="0" l="0" r="0" t="0"/>
            <a:stretch/>
          </p:blipFill>
          <p:spPr>
            <a:xfrm>
              <a:off x="5905122" y="2314845"/>
              <a:ext cx="2506681" cy="3953315"/>
            </a:xfrm>
            <a:prstGeom prst="rect">
              <a:avLst/>
            </a:prstGeom>
            <a:noFill/>
            <a:ln>
              <a:noFill/>
            </a:ln>
          </p:spPr>
        </p:pic>
        <p:pic>
          <p:nvPicPr>
            <p:cNvPr id="5508" name="Google Shape;5508;p195"/>
            <p:cNvPicPr preferRelativeResize="0"/>
            <p:nvPr/>
          </p:nvPicPr>
          <p:blipFill rotWithShape="1">
            <a:blip r:embed="rId12">
              <a:alphaModFix/>
            </a:blip>
            <a:srcRect b="0" l="0" r="0" t="0"/>
            <a:stretch/>
          </p:blipFill>
          <p:spPr>
            <a:xfrm>
              <a:off x="8616695" y="2295143"/>
              <a:ext cx="2947416" cy="4075176"/>
            </a:xfrm>
            <a:prstGeom prst="rect">
              <a:avLst/>
            </a:prstGeom>
            <a:noFill/>
            <a:ln>
              <a:noFill/>
            </a:ln>
          </p:spPr>
        </p:pic>
        <p:pic>
          <p:nvPicPr>
            <p:cNvPr id="5509" name="Google Shape;5509;p195"/>
            <p:cNvPicPr preferRelativeResize="0"/>
            <p:nvPr/>
          </p:nvPicPr>
          <p:blipFill rotWithShape="1">
            <a:blip r:embed="rId13">
              <a:alphaModFix/>
            </a:blip>
            <a:srcRect b="0" l="0" r="0" t="0"/>
            <a:stretch/>
          </p:blipFill>
          <p:spPr>
            <a:xfrm>
              <a:off x="8641789" y="2320790"/>
              <a:ext cx="2843982" cy="3970493"/>
            </a:xfrm>
            <a:prstGeom prst="rect">
              <a:avLst/>
            </a:prstGeom>
            <a:noFill/>
            <a:ln>
              <a:noFill/>
            </a:ln>
          </p:spPr>
        </p:pic>
        <p:pic>
          <p:nvPicPr>
            <p:cNvPr id="5510" name="Google Shape;5510;p195"/>
            <p:cNvPicPr preferRelativeResize="0"/>
            <p:nvPr/>
          </p:nvPicPr>
          <p:blipFill rotWithShape="1">
            <a:blip r:embed="rId14">
              <a:alphaModFix/>
            </a:blip>
            <a:srcRect b="0" l="0" r="0" t="0"/>
            <a:stretch/>
          </p:blipFill>
          <p:spPr>
            <a:xfrm>
              <a:off x="8695943" y="3133344"/>
              <a:ext cx="950976" cy="957071"/>
            </a:xfrm>
            <a:prstGeom prst="rect">
              <a:avLst/>
            </a:prstGeom>
            <a:noFill/>
            <a:ln>
              <a:noFill/>
            </a:ln>
          </p:spPr>
        </p:pic>
        <p:sp>
          <p:nvSpPr>
            <p:cNvPr id="5511" name="Google Shape;5511;p195"/>
            <p:cNvSpPr/>
            <p:nvPr/>
          </p:nvSpPr>
          <p:spPr>
            <a:xfrm>
              <a:off x="8733979" y="3170673"/>
              <a:ext cx="822325" cy="829310"/>
            </a:xfrm>
            <a:custGeom>
              <a:rect b="b" l="l" r="r" t="t"/>
              <a:pathLst>
                <a:path extrusionOk="0" h="829310" w="822325">
                  <a:moveTo>
                    <a:pt x="0" y="0"/>
                  </a:moveTo>
                  <a:lnTo>
                    <a:pt x="821913" y="0"/>
                  </a:lnTo>
                  <a:lnTo>
                    <a:pt x="821913" y="828796"/>
                  </a:lnTo>
                  <a:lnTo>
                    <a:pt x="0" y="828796"/>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2" name="Google Shape;5512;p195"/>
            <p:cNvSpPr/>
            <p:nvPr/>
          </p:nvSpPr>
          <p:spPr>
            <a:xfrm>
              <a:off x="7762827" y="3848497"/>
              <a:ext cx="967740" cy="1205865"/>
            </a:xfrm>
            <a:custGeom>
              <a:rect b="b" l="l" r="r" t="t"/>
              <a:pathLst>
                <a:path extrusionOk="0" h="1205864" w="967740">
                  <a:moveTo>
                    <a:pt x="0" y="1123091"/>
                  </a:moveTo>
                  <a:lnTo>
                    <a:pt x="21929" y="1205415"/>
                  </a:lnTo>
                  <a:lnTo>
                    <a:pt x="68874" y="1145787"/>
                  </a:lnTo>
                  <a:lnTo>
                    <a:pt x="47189" y="1145787"/>
                  </a:lnTo>
                  <a:lnTo>
                    <a:pt x="22312" y="1140659"/>
                  </a:lnTo>
                  <a:lnTo>
                    <a:pt x="24877" y="1128220"/>
                  </a:lnTo>
                  <a:lnTo>
                    <a:pt x="0" y="1123091"/>
                  </a:lnTo>
                  <a:close/>
                </a:path>
                <a:path extrusionOk="0" h="1205864" w="967740">
                  <a:moveTo>
                    <a:pt x="24877" y="1128220"/>
                  </a:moveTo>
                  <a:lnTo>
                    <a:pt x="22312" y="1140659"/>
                  </a:lnTo>
                  <a:lnTo>
                    <a:pt x="47189" y="1145787"/>
                  </a:lnTo>
                  <a:lnTo>
                    <a:pt x="49753" y="1133348"/>
                  </a:lnTo>
                  <a:lnTo>
                    <a:pt x="24877" y="1128220"/>
                  </a:lnTo>
                  <a:close/>
                </a:path>
                <a:path extrusionOk="0" h="1205864" w="967740">
                  <a:moveTo>
                    <a:pt x="49753" y="1133348"/>
                  </a:moveTo>
                  <a:lnTo>
                    <a:pt x="47189" y="1145787"/>
                  </a:lnTo>
                  <a:lnTo>
                    <a:pt x="68874" y="1145787"/>
                  </a:lnTo>
                  <a:lnTo>
                    <a:pt x="74630" y="1138477"/>
                  </a:lnTo>
                  <a:lnTo>
                    <a:pt x="49753" y="1133348"/>
                  </a:lnTo>
                  <a:close/>
                </a:path>
                <a:path extrusionOk="0" h="1205864" w="967740">
                  <a:moveTo>
                    <a:pt x="954572" y="0"/>
                  </a:moveTo>
                  <a:lnTo>
                    <a:pt x="855875" y="58422"/>
                  </a:lnTo>
                  <a:lnTo>
                    <a:pt x="758329" y="117421"/>
                  </a:lnTo>
                  <a:lnTo>
                    <a:pt x="663232" y="177483"/>
                  </a:lnTo>
                  <a:lnTo>
                    <a:pt x="616917" y="208126"/>
                  </a:lnTo>
                  <a:lnTo>
                    <a:pt x="571705" y="239219"/>
                  </a:lnTo>
                  <a:lnTo>
                    <a:pt x="527719" y="270850"/>
                  </a:lnTo>
                  <a:lnTo>
                    <a:pt x="485113" y="303089"/>
                  </a:lnTo>
                  <a:lnTo>
                    <a:pt x="444045" y="336001"/>
                  </a:lnTo>
                  <a:lnTo>
                    <a:pt x="404672" y="369658"/>
                  </a:lnTo>
                  <a:lnTo>
                    <a:pt x="367151" y="404131"/>
                  </a:lnTo>
                  <a:lnTo>
                    <a:pt x="331643" y="439487"/>
                  </a:lnTo>
                  <a:lnTo>
                    <a:pt x="298309" y="475800"/>
                  </a:lnTo>
                  <a:lnTo>
                    <a:pt x="267313" y="513133"/>
                  </a:lnTo>
                  <a:lnTo>
                    <a:pt x="238790" y="551503"/>
                  </a:lnTo>
                  <a:lnTo>
                    <a:pt x="212662" y="590835"/>
                  </a:lnTo>
                  <a:lnTo>
                    <a:pt x="188776" y="631050"/>
                  </a:lnTo>
                  <a:lnTo>
                    <a:pt x="166973" y="672075"/>
                  </a:lnTo>
                  <a:lnTo>
                    <a:pt x="147093" y="713837"/>
                  </a:lnTo>
                  <a:lnTo>
                    <a:pt x="128977" y="756272"/>
                  </a:lnTo>
                  <a:lnTo>
                    <a:pt x="112464" y="799307"/>
                  </a:lnTo>
                  <a:lnTo>
                    <a:pt x="97392" y="842876"/>
                  </a:lnTo>
                  <a:lnTo>
                    <a:pt x="83601" y="886914"/>
                  </a:lnTo>
                  <a:lnTo>
                    <a:pt x="70914" y="931411"/>
                  </a:lnTo>
                  <a:lnTo>
                    <a:pt x="48312" y="1021166"/>
                  </a:lnTo>
                  <a:lnTo>
                    <a:pt x="28253" y="1111843"/>
                  </a:lnTo>
                  <a:lnTo>
                    <a:pt x="24877" y="1128220"/>
                  </a:lnTo>
                  <a:lnTo>
                    <a:pt x="49753" y="1133348"/>
                  </a:lnTo>
                  <a:lnTo>
                    <a:pt x="53074" y="1117239"/>
                  </a:lnTo>
                  <a:lnTo>
                    <a:pt x="72994" y="1027191"/>
                  </a:lnTo>
                  <a:lnTo>
                    <a:pt x="95401" y="938185"/>
                  </a:lnTo>
                  <a:lnTo>
                    <a:pt x="107893" y="894349"/>
                  </a:lnTo>
                  <a:lnTo>
                    <a:pt x="121464" y="851002"/>
                  </a:lnTo>
                  <a:lnTo>
                    <a:pt x="136261" y="808208"/>
                  </a:lnTo>
                  <a:lnTo>
                    <a:pt x="152439" y="766028"/>
                  </a:lnTo>
                  <a:lnTo>
                    <a:pt x="170150" y="724521"/>
                  </a:lnTo>
                  <a:lnTo>
                    <a:pt x="189547" y="683746"/>
                  </a:lnTo>
                  <a:lnTo>
                    <a:pt x="210784" y="643763"/>
                  </a:lnTo>
                  <a:lnTo>
                    <a:pt x="211063" y="643237"/>
                  </a:lnTo>
                  <a:lnTo>
                    <a:pt x="234015" y="604624"/>
                  </a:lnTo>
                  <a:lnTo>
                    <a:pt x="234336" y="604083"/>
                  </a:lnTo>
                  <a:lnTo>
                    <a:pt x="259397" y="566386"/>
                  </a:lnTo>
                  <a:lnTo>
                    <a:pt x="259761" y="565838"/>
                  </a:lnTo>
                  <a:lnTo>
                    <a:pt x="287096" y="529095"/>
                  </a:lnTo>
                  <a:lnTo>
                    <a:pt x="287494" y="528560"/>
                  </a:lnTo>
                  <a:lnTo>
                    <a:pt x="317254" y="492744"/>
                  </a:lnTo>
                  <a:lnTo>
                    <a:pt x="317649" y="492268"/>
                  </a:lnTo>
                  <a:lnTo>
                    <a:pt x="349786" y="457285"/>
                  </a:lnTo>
                  <a:lnTo>
                    <a:pt x="384540" y="422662"/>
                  </a:lnTo>
                  <a:lnTo>
                    <a:pt x="421360" y="388819"/>
                  </a:lnTo>
                  <a:lnTo>
                    <a:pt x="460096" y="355696"/>
                  </a:lnTo>
                  <a:lnTo>
                    <a:pt x="500589" y="323236"/>
                  </a:lnTo>
                  <a:lnTo>
                    <a:pt x="542679" y="291382"/>
                  </a:lnTo>
                  <a:lnTo>
                    <a:pt x="586213" y="260071"/>
                  </a:lnTo>
                  <a:lnTo>
                    <a:pt x="631032" y="229246"/>
                  </a:lnTo>
                  <a:lnTo>
                    <a:pt x="676914" y="198887"/>
                  </a:lnTo>
                  <a:lnTo>
                    <a:pt x="771584" y="139091"/>
                  </a:lnTo>
                  <a:lnTo>
                    <a:pt x="868971" y="80187"/>
                  </a:lnTo>
                  <a:lnTo>
                    <a:pt x="967511" y="21856"/>
                  </a:lnTo>
                  <a:lnTo>
                    <a:pt x="954572" y="0"/>
                  </a:lnTo>
                  <a:close/>
                </a:path>
                <a:path extrusionOk="0" h="1205864" w="967740">
                  <a:moveTo>
                    <a:pt x="210924" y="643499"/>
                  </a:moveTo>
                  <a:lnTo>
                    <a:pt x="210767" y="643763"/>
                  </a:lnTo>
                  <a:lnTo>
                    <a:pt x="210924" y="643499"/>
                  </a:lnTo>
                  <a:close/>
                </a:path>
                <a:path extrusionOk="0" h="1205864" w="967740">
                  <a:moveTo>
                    <a:pt x="211080" y="643237"/>
                  </a:moveTo>
                  <a:lnTo>
                    <a:pt x="210924" y="643499"/>
                  </a:lnTo>
                  <a:lnTo>
                    <a:pt x="211080" y="643237"/>
                  </a:lnTo>
                  <a:close/>
                </a:path>
                <a:path extrusionOk="0" h="1205864" w="967740">
                  <a:moveTo>
                    <a:pt x="234175" y="604353"/>
                  </a:moveTo>
                  <a:lnTo>
                    <a:pt x="233996" y="604624"/>
                  </a:lnTo>
                  <a:lnTo>
                    <a:pt x="234175" y="604353"/>
                  </a:lnTo>
                  <a:close/>
                </a:path>
                <a:path extrusionOk="0" h="1205864" w="967740">
                  <a:moveTo>
                    <a:pt x="234355" y="604083"/>
                  </a:moveTo>
                  <a:lnTo>
                    <a:pt x="234175" y="604353"/>
                  </a:lnTo>
                  <a:lnTo>
                    <a:pt x="234355" y="604083"/>
                  </a:lnTo>
                  <a:close/>
                </a:path>
                <a:path extrusionOk="0" h="1205864" w="967740">
                  <a:moveTo>
                    <a:pt x="259579" y="566113"/>
                  </a:moveTo>
                  <a:lnTo>
                    <a:pt x="259375" y="566386"/>
                  </a:lnTo>
                  <a:lnTo>
                    <a:pt x="259579" y="566113"/>
                  </a:lnTo>
                  <a:close/>
                </a:path>
                <a:path extrusionOk="0" h="1205864" w="967740">
                  <a:moveTo>
                    <a:pt x="259783" y="565838"/>
                  </a:moveTo>
                  <a:lnTo>
                    <a:pt x="259579" y="566113"/>
                  </a:lnTo>
                  <a:lnTo>
                    <a:pt x="259783" y="565838"/>
                  </a:lnTo>
                  <a:close/>
                </a:path>
                <a:path extrusionOk="0" h="1205864" w="967740">
                  <a:moveTo>
                    <a:pt x="287295" y="528828"/>
                  </a:moveTo>
                  <a:lnTo>
                    <a:pt x="287073" y="529095"/>
                  </a:lnTo>
                  <a:lnTo>
                    <a:pt x="287295" y="528828"/>
                  </a:lnTo>
                  <a:close/>
                </a:path>
                <a:path extrusionOk="0" h="1205864" w="967740">
                  <a:moveTo>
                    <a:pt x="287518" y="528560"/>
                  </a:moveTo>
                  <a:lnTo>
                    <a:pt x="287295" y="528828"/>
                  </a:lnTo>
                  <a:lnTo>
                    <a:pt x="287518" y="528560"/>
                  </a:lnTo>
                  <a:close/>
                </a:path>
                <a:path extrusionOk="0" h="1205864" w="967740">
                  <a:moveTo>
                    <a:pt x="317454" y="492503"/>
                  </a:moveTo>
                  <a:lnTo>
                    <a:pt x="317233" y="492744"/>
                  </a:lnTo>
                  <a:lnTo>
                    <a:pt x="317454" y="492503"/>
                  </a:lnTo>
                  <a:close/>
                </a:path>
                <a:path extrusionOk="0" h="1205864" w="967740">
                  <a:moveTo>
                    <a:pt x="317670" y="492268"/>
                  </a:moveTo>
                  <a:lnTo>
                    <a:pt x="317454" y="492503"/>
                  </a:lnTo>
                  <a:lnTo>
                    <a:pt x="317670" y="492268"/>
                  </a:lnTo>
                  <a:close/>
                </a:path>
                <a:path extrusionOk="0" h="1205864" w="967740">
                  <a:moveTo>
                    <a:pt x="349982" y="457072"/>
                  </a:moveTo>
                  <a:lnTo>
                    <a:pt x="349768" y="457285"/>
                  </a:lnTo>
                  <a:lnTo>
                    <a:pt x="349982" y="457072"/>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513" name="Google Shape;5513;p195"/>
            <p:cNvPicPr preferRelativeResize="0"/>
            <p:nvPr/>
          </p:nvPicPr>
          <p:blipFill rotWithShape="1">
            <a:blip r:embed="rId15">
              <a:alphaModFix/>
            </a:blip>
            <a:srcRect b="0" l="0" r="0" t="0"/>
            <a:stretch/>
          </p:blipFill>
          <p:spPr>
            <a:xfrm>
              <a:off x="9232391" y="3831336"/>
              <a:ext cx="335279" cy="335280"/>
            </a:xfrm>
            <a:prstGeom prst="rect">
              <a:avLst/>
            </a:prstGeom>
            <a:noFill/>
            <a:ln>
              <a:noFill/>
            </a:ln>
          </p:spPr>
        </p:pic>
      </p:gr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7" name="Shape 5517"/>
        <p:cNvGrpSpPr/>
        <p:nvPr/>
      </p:nvGrpSpPr>
      <p:grpSpPr>
        <a:xfrm>
          <a:off x="0" y="0"/>
          <a:ext cx="0" cy="0"/>
          <a:chOff x="0" y="0"/>
          <a:chExt cx="0" cy="0"/>
        </a:xfrm>
      </p:grpSpPr>
      <p:sp>
        <p:nvSpPr>
          <p:cNvPr id="5518" name="Google Shape;5518;p196"/>
          <p:cNvSpPr txBox="1"/>
          <p:nvPr>
            <p:ph type="title"/>
          </p:nvPr>
        </p:nvSpPr>
        <p:spPr>
          <a:xfrm>
            <a:off x="2976721" y="242315"/>
            <a:ext cx="623824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VISUALIZATION BEST PRACTICES</a:t>
            </a:r>
            <a:endParaRPr/>
          </a:p>
        </p:txBody>
      </p:sp>
      <p:pic>
        <p:nvPicPr>
          <p:cNvPr id="5519" name="Google Shape;5519;p196"/>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5520" name="Google Shape;5520;p196"/>
          <p:cNvSpPr txBox="1"/>
          <p:nvPr/>
        </p:nvSpPr>
        <p:spPr>
          <a:xfrm>
            <a:off x="1489403" y="1217421"/>
            <a:ext cx="9394190" cy="4913630"/>
          </a:xfrm>
          <a:prstGeom prst="rect">
            <a:avLst/>
          </a:prstGeom>
          <a:noFill/>
          <a:ln>
            <a:noFill/>
          </a:ln>
        </p:spPr>
        <p:txBody>
          <a:bodyPr anchorCtr="0" anchor="t" bIns="0" lIns="0" spcFirstLastPara="1" rIns="0" wrap="square" tIns="210175">
            <a:spAutoFit/>
          </a:bodyPr>
          <a:lstStyle/>
          <a:p>
            <a:pPr indent="0" lvl="0" marL="29844" marR="0" rtl="0" algn="l">
              <a:lnSpc>
                <a:spcPct val="100000"/>
              </a:lnSpc>
              <a:spcBef>
                <a:spcPts val="0"/>
              </a:spcBef>
              <a:spcAft>
                <a:spcPts val="0"/>
              </a:spcAft>
              <a:buNone/>
            </a:pPr>
            <a:r>
              <a:rPr lang="en-US" sz="2800">
                <a:solidFill>
                  <a:srgbClr val="0D0D0D"/>
                </a:solidFill>
                <a:latin typeface="Calibri"/>
                <a:ea typeface="Calibri"/>
                <a:cs typeface="Calibri"/>
                <a:sym typeface="Calibri"/>
              </a:rPr>
              <a:t>Always ask yourself the three key questions</a:t>
            </a:r>
            <a:endParaRPr sz="2800">
              <a:solidFill>
                <a:schemeClr val="dk1"/>
              </a:solidFill>
              <a:latin typeface="Calibri"/>
              <a:ea typeface="Calibri"/>
              <a:cs typeface="Calibri"/>
              <a:sym typeface="Calibri"/>
            </a:endParaRPr>
          </a:p>
          <a:p>
            <a:pPr indent="-343535" lvl="0" marL="819785" marR="0" rtl="0" algn="l">
              <a:lnSpc>
                <a:spcPct val="100000"/>
              </a:lnSpc>
              <a:spcBef>
                <a:spcPts val="885"/>
              </a:spcBef>
              <a:spcAft>
                <a:spcPts val="0"/>
              </a:spcAft>
              <a:buClr>
                <a:srgbClr val="262626"/>
              </a:buClr>
              <a:buSzPts val="1600"/>
              <a:buFont typeface="Arial"/>
              <a:buChar char="•"/>
            </a:pPr>
            <a:r>
              <a:rPr i="1" lang="en-US" sz="1600">
                <a:solidFill>
                  <a:srgbClr val="262626"/>
                </a:solidFill>
                <a:latin typeface="Calibri"/>
                <a:ea typeface="Calibri"/>
                <a:cs typeface="Calibri"/>
                <a:sym typeface="Calibri"/>
              </a:rPr>
              <a:t>What type of data are you visualizing, what are you communicating, and who is the end user? </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262626"/>
              </a:buClr>
              <a:buSzPts val="1900"/>
              <a:buFont typeface="Arial"/>
              <a:buNone/>
            </a:pPr>
            <a:r>
              <a:t/>
            </a:r>
            <a:endParaRPr sz="1900">
              <a:solidFill>
                <a:schemeClr val="dk1"/>
              </a:solidFill>
              <a:latin typeface="Calibri"/>
              <a:ea typeface="Calibri"/>
              <a:cs typeface="Calibri"/>
              <a:sym typeface="Calibri"/>
            </a:endParaRPr>
          </a:p>
          <a:p>
            <a:pPr indent="0" lvl="0" marL="0" marR="0" rtl="0" algn="l">
              <a:lnSpc>
                <a:spcPct val="100000"/>
              </a:lnSpc>
              <a:spcBef>
                <a:spcPts val="50"/>
              </a:spcBef>
              <a:spcAft>
                <a:spcPts val="0"/>
              </a:spcAft>
              <a:buClr>
                <a:srgbClr val="262626"/>
              </a:buClr>
              <a:buSzPts val="1400"/>
              <a:buFont typeface="Arial"/>
              <a:buNone/>
            </a:pPr>
            <a:r>
              <a:t/>
            </a:r>
            <a:endParaRPr sz="1400">
              <a:solidFill>
                <a:schemeClr val="dk1"/>
              </a:solidFill>
              <a:latin typeface="Calibri"/>
              <a:ea typeface="Calibri"/>
              <a:cs typeface="Calibri"/>
              <a:sym typeface="Calibri"/>
            </a:endParaRPr>
          </a:p>
          <a:p>
            <a:pPr indent="0" lvl="0" marL="29844" marR="0" rtl="0" algn="l">
              <a:lnSpc>
                <a:spcPct val="100000"/>
              </a:lnSpc>
              <a:spcBef>
                <a:spcPts val="0"/>
              </a:spcBef>
              <a:spcAft>
                <a:spcPts val="0"/>
              </a:spcAft>
              <a:buNone/>
            </a:pPr>
            <a:r>
              <a:rPr lang="en-US" sz="2800">
                <a:solidFill>
                  <a:srgbClr val="0D0D0D"/>
                </a:solidFill>
                <a:latin typeface="Calibri"/>
                <a:ea typeface="Calibri"/>
                <a:cs typeface="Calibri"/>
                <a:sym typeface="Calibri"/>
              </a:rPr>
              <a:t>Strive for clarity and simplicity above all else</a:t>
            </a:r>
            <a:endParaRPr sz="2800">
              <a:solidFill>
                <a:schemeClr val="dk1"/>
              </a:solidFill>
              <a:latin typeface="Calibri"/>
              <a:ea typeface="Calibri"/>
              <a:cs typeface="Calibri"/>
              <a:sym typeface="Calibri"/>
            </a:endParaRPr>
          </a:p>
          <a:p>
            <a:pPr indent="-343535" lvl="0" marL="826135" marR="0" rtl="0" algn="l">
              <a:lnSpc>
                <a:spcPct val="100000"/>
              </a:lnSpc>
              <a:spcBef>
                <a:spcPts val="940"/>
              </a:spcBef>
              <a:spcAft>
                <a:spcPts val="0"/>
              </a:spcAft>
              <a:buClr>
                <a:srgbClr val="262626"/>
              </a:buClr>
              <a:buSzPts val="1600"/>
              <a:buFont typeface="Arial"/>
              <a:buChar char="•"/>
            </a:pPr>
            <a:r>
              <a:rPr i="1" lang="en-US" sz="1600">
                <a:solidFill>
                  <a:srgbClr val="262626"/>
                </a:solidFill>
                <a:latin typeface="Calibri"/>
                <a:ea typeface="Calibri"/>
                <a:cs typeface="Calibri"/>
                <a:sym typeface="Calibri"/>
              </a:rPr>
              <a:t>“Perfection is achieved not when there’s nothing more to add, but when there’s nothing left to take away”</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262626"/>
              </a:buClr>
              <a:buSzPts val="1900"/>
              <a:buFont typeface="Arial"/>
              <a:buNone/>
            </a:pPr>
            <a:r>
              <a:t/>
            </a:r>
            <a:endParaRPr sz="1900">
              <a:solidFill>
                <a:schemeClr val="dk1"/>
              </a:solidFill>
              <a:latin typeface="Calibri"/>
              <a:ea typeface="Calibri"/>
              <a:cs typeface="Calibri"/>
              <a:sym typeface="Calibri"/>
            </a:endParaRPr>
          </a:p>
          <a:p>
            <a:pPr indent="0" lvl="0" marL="0" marR="0" rtl="0" algn="l">
              <a:lnSpc>
                <a:spcPct val="100000"/>
              </a:lnSpc>
              <a:spcBef>
                <a:spcPts val="25"/>
              </a:spcBef>
              <a:spcAft>
                <a:spcPts val="0"/>
              </a:spcAft>
              <a:buClr>
                <a:srgbClr val="262626"/>
              </a:buClr>
              <a:buSzPts val="1400"/>
              <a:buFont typeface="Arial"/>
              <a:buNone/>
            </a:pPr>
            <a:r>
              <a:t/>
            </a:r>
            <a:endParaRPr sz="1400">
              <a:solidFill>
                <a:schemeClr val="dk1"/>
              </a:solidFill>
              <a:latin typeface="Calibri"/>
              <a:ea typeface="Calibri"/>
              <a:cs typeface="Calibri"/>
              <a:sym typeface="Calibri"/>
            </a:endParaRPr>
          </a:p>
          <a:p>
            <a:pPr indent="0" lvl="0" marL="29844" marR="0" rtl="0" algn="l">
              <a:lnSpc>
                <a:spcPct val="100000"/>
              </a:lnSpc>
              <a:spcBef>
                <a:spcPts val="0"/>
              </a:spcBef>
              <a:spcAft>
                <a:spcPts val="0"/>
              </a:spcAft>
              <a:buNone/>
            </a:pPr>
            <a:r>
              <a:rPr lang="en-US" sz="2800">
                <a:solidFill>
                  <a:srgbClr val="0D0D0D"/>
                </a:solidFill>
                <a:latin typeface="Calibri"/>
                <a:ea typeface="Calibri"/>
                <a:cs typeface="Calibri"/>
                <a:sym typeface="Calibri"/>
              </a:rPr>
              <a:t>Focus on creating clear narratives and intuitive user experiences</a:t>
            </a:r>
            <a:endParaRPr sz="2800">
              <a:solidFill>
                <a:schemeClr val="dk1"/>
              </a:solidFill>
              <a:latin typeface="Calibri"/>
              <a:ea typeface="Calibri"/>
              <a:cs typeface="Calibri"/>
              <a:sym typeface="Calibri"/>
            </a:endParaRPr>
          </a:p>
          <a:p>
            <a:pPr indent="-343535" lvl="0" marL="801370" marR="0" rtl="0" algn="l">
              <a:lnSpc>
                <a:spcPct val="100000"/>
              </a:lnSpc>
              <a:spcBef>
                <a:spcPts val="985"/>
              </a:spcBef>
              <a:spcAft>
                <a:spcPts val="0"/>
              </a:spcAft>
              <a:buClr>
                <a:srgbClr val="262626"/>
              </a:buClr>
              <a:buSzPts val="1600"/>
              <a:buFont typeface="Arial"/>
              <a:buChar char="•"/>
            </a:pPr>
            <a:r>
              <a:rPr i="1" lang="en-US" sz="1600">
                <a:solidFill>
                  <a:srgbClr val="262626"/>
                </a:solidFill>
                <a:latin typeface="Calibri"/>
                <a:ea typeface="Calibri"/>
                <a:cs typeface="Calibri"/>
                <a:sym typeface="Calibri"/>
              </a:rPr>
              <a:t>Use bookmarks, drillthroughs, tooltips and navigation buttons to seamlessly guide users through reports   </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262626"/>
              </a:buClr>
              <a:buSzPts val="1900"/>
              <a:buFont typeface="Arial"/>
              <a:buNone/>
            </a:pPr>
            <a:r>
              <a:t/>
            </a:r>
            <a:endParaRPr sz="1900">
              <a:solidFill>
                <a:schemeClr val="dk1"/>
              </a:solidFill>
              <a:latin typeface="Calibri"/>
              <a:ea typeface="Calibri"/>
              <a:cs typeface="Calibri"/>
              <a:sym typeface="Calibri"/>
            </a:endParaRPr>
          </a:p>
          <a:p>
            <a:pPr indent="0" lvl="0" marL="12700" marR="0" rtl="0" algn="l">
              <a:lnSpc>
                <a:spcPct val="100000"/>
              </a:lnSpc>
              <a:spcBef>
                <a:spcPts val="1664"/>
              </a:spcBef>
              <a:spcAft>
                <a:spcPts val="0"/>
              </a:spcAft>
              <a:buNone/>
            </a:pPr>
            <a:r>
              <a:rPr lang="en-US" sz="2800">
                <a:solidFill>
                  <a:srgbClr val="0D0D0D"/>
                </a:solidFill>
                <a:latin typeface="Calibri"/>
                <a:ea typeface="Calibri"/>
                <a:cs typeface="Calibri"/>
                <a:sym typeface="Calibri"/>
              </a:rPr>
              <a:t>Create optimized layouts for mobile viewers</a:t>
            </a:r>
            <a:endParaRPr sz="2800">
              <a:solidFill>
                <a:schemeClr val="dk1"/>
              </a:solidFill>
              <a:latin typeface="Calibri"/>
              <a:ea typeface="Calibri"/>
              <a:cs typeface="Calibri"/>
              <a:sym typeface="Calibri"/>
            </a:endParaRPr>
          </a:p>
          <a:p>
            <a:pPr indent="-343535" lvl="0" marL="784225" marR="0" rtl="0" algn="l">
              <a:lnSpc>
                <a:spcPct val="100000"/>
              </a:lnSpc>
              <a:spcBef>
                <a:spcPts val="890"/>
              </a:spcBef>
              <a:spcAft>
                <a:spcPts val="0"/>
              </a:spcAft>
              <a:buClr>
                <a:srgbClr val="262626"/>
              </a:buClr>
              <a:buSzPts val="1600"/>
              <a:buFont typeface="Arial"/>
              <a:buChar char="•"/>
            </a:pPr>
            <a:r>
              <a:rPr i="1" lang="en-US" sz="1600">
                <a:solidFill>
                  <a:srgbClr val="262626"/>
                </a:solidFill>
                <a:latin typeface="Calibri"/>
                <a:ea typeface="Calibri"/>
                <a:cs typeface="Calibri"/>
                <a:sym typeface="Calibri"/>
              </a:rPr>
              <a:t>Create custom mobile layouts if you plan to publish reports to Power BI Service or use the Power BI app</a:t>
            </a:r>
            <a:endParaRPr sz="1600">
              <a:solidFill>
                <a:schemeClr val="dk1"/>
              </a:solidFill>
              <a:latin typeface="Calibri"/>
              <a:ea typeface="Calibri"/>
              <a:cs typeface="Calibri"/>
              <a:sym typeface="Calibri"/>
            </a:endParaRPr>
          </a:p>
        </p:txBody>
      </p:sp>
      <p:pic>
        <p:nvPicPr>
          <p:cNvPr id="5521" name="Google Shape;5521;p196"/>
          <p:cNvPicPr preferRelativeResize="0"/>
          <p:nvPr/>
        </p:nvPicPr>
        <p:blipFill rotWithShape="1">
          <a:blip r:embed="rId4">
            <a:alphaModFix/>
          </a:blip>
          <a:srcRect b="0" l="0" r="0" t="0"/>
          <a:stretch/>
        </p:blipFill>
        <p:spPr>
          <a:xfrm>
            <a:off x="755904" y="1347216"/>
            <a:ext cx="579120" cy="569976"/>
          </a:xfrm>
          <a:prstGeom prst="rect">
            <a:avLst/>
          </a:prstGeom>
          <a:noFill/>
          <a:ln>
            <a:noFill/>
          </a:ln>
        </p:spPr>
      </p:pic>
      <p:pic>
        <p:nvPicPr>
          <p:cNvPr id="5522" name="Google Shape;5522;p196"/>
          <p:cNvPicPr preferRelativeResize="0"/>
          <p:nvPr/>
        </p:nvPicPr>
        <p:blipFill rotWithShape="1">
          <a:blip r:embed="rId5">
            <a:alphaModFix/>
          </a:blip>
          <a:srcRect b="0" l="0" r="0" t="0"/>
          <a:stretch/>
        </p:blipFill>
        <p:spPr>
          <a:xfrm>
            <a:off x="755904" y="2651760"/>
            <a:ext cx="579120" cy="569976"/>
          </a:xfrm>
          <a:prstGeom prst="rect">
            <a:avLst/>
          </a:prstGeom>
          <a:noFill/>
          <a:ln>
            <a:noFill/>
          </a:ln>
        </p:spPr>
      </p:pic>
      <p:pic>
        <p:nvPicPr>
          <p:cNvPr id="5523" name="Google Shape;5523;p196"/>
          <p:cNvPicPr preferRelativeResize="0"/>
          <p:nvPr/>
        </p:nvPicPr>
        <p:blipFill rotWithShape="1">
          <a:blip r:embed="rId6">
            <a:alphaModFix/>
          </a:blip>
          <a:srcRect b="0" l="0" r="0" t="0"/>
          <a:stretch/>
        </p:blipFill>
        <p:spPr>
          <a:xfrm>
            <a:off x="755904" y="3953255"/>
            <a:ext cx="579120" cy="569976"/>
          </a:xfrm>
          <a:prstGeom prst="rect">
            <a:avLst/>
          </a:prstGeom>
          <a:noFill/>
          <a:ln>
            <a:noFill/>
          </a:ln>
        </p:spPr>
      </p:pic>
      <p:pic>
        <p:nvPicPr>
          <p:cNvPr id="5524" name="Google Shape;5524;p196"/>
          <p:cNvPicPr preferRelativeResize="0"/>
          <p:nvPr/>
        </p:nvPicPr>
        <p:blipFill rotWithShape="1">
          <a:blip r:embed="rId7">
            <a:alphaModFix/>
          </a:blip>
          <a:srcRect b="0" l="0" r="0" t="0"/>
          <a:stretch/>
        </p:blipFill>
        <p:spPr>
          <a:xfrm>
            <a:off x="755904" y="5257800"/>
            <a:ext cx="579120" cy="566928"/>
          </a:xfrm>
          <a:prstGeom prst="rect">
            <a:avLst/>
          </a:prstGeom>
          <a:noFill/>
          <a:ln>
            <a:noFill/>
          </a:ln>
        </p:spPr>
      </p:pic>
      <p:grpSp>
        <p:nvGrpSpPr>
          <p:cNvPr id="5525" name="Google Shape;5525;p196"/>
          <p:cNvGrpSpPr/>
          <p:nvPr/>
        </p:nvGrpSpPr>
        <p:grpSpPr>
          <a:xfrm>
            <a:off x="11458577" y="168692"/>
            <a:ext cx="548640" cy="548640"/>
            <a:chOff x="11458577" y="168692"/>
            <a:chExt cx="548640" cy="548640"/>
          </a:xfrm>
        </p:grpSpPr>
        <p:sp>
          <p:nvSpPr>
            <p:cNvPr id="5526" name="Google Shape;5526;p196"/>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527" name="Google Shape;5527;p196"/>
            <p:cNvPicPr preferRelativeResize="0"/>
            <p:nvPr/>
          </p:nvPicPr>
          <p:blipFill rotWithShape="1">
            <a:blip r:embed="rId8">
              <a:alphaModFix/>
            </a:blip>
            <a:srcRect b="0" l="0" r="0" t="0"/>
            <a:stretch/>
          </p:blipFill>
          <p:spPr>
            <a:xfrm>
              <a:off x="11579351" y="289560"/>
              <a:ext cx="307848" cy="307847"/>
            </a:xfrm>
            <a:prstGeom prst="rect">
              <a:avLst/>
            </a:prstGeom>
            <a:noFill/>
            <a:ln>
              <a:noFill/>
            </a:ln>
          </p:spPr>
        </p:pic>
      </p:gr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1" name="Shape 5531"/>
        <p:cNvGrpSpPr/>
        <p:nvPr/>
      </p:nvGrpSpPr>
      <p:grpSpPr>
        <a:xfrm>
          <a:off x="0" y="0"/>
          <a:ext cx="0" cy="0"/>
          <a:chOff x="0" y="0"/>
          <a:chExt cx="0" cy="0"/>
        </a:xfrm>
      </p:grpSpPr>
      <p:grpSp>
        <p:nvGrpSpPr>
          <p:cNvPr id="5532" name="Google Shape;5532;p197"/>
          <p:cNvGrpSpPr/>
          <p:nvPr/>
        </p:nvGrpSpPr>
        <p:grpSpPr>
          <a:xfrm>
            <a:off x="0" y="2578124"/>
            <a:ext cx="12192000" cy="1327150"/>
            <a:chOff x="0" y="2578124"/>
            <a:chExt cx="12192000" cy="1327150"/>
          </a:xfrm>
        </p:grpSpPr>
        <p:pic>
          <p:nvPicPr>
            <p:cNvPr id="5533" name="Google Shape;5533;p197"/>
            <p:cNvPicPr preferRelativeResize="0"/>
            <p:nvPr/>
          </p:nvPicPr>
          <p:blipFill rotWithShape="1">
            <a:blip r:embed="rId3">
              <a:alphaModFix/>
            </a:blip>
            <a:srcRect b="0" l="0" r="0" t="0"/>
            <a:stretch/>
          </p:blipFill>
          <p:spPr>
            <a:xfrm>
              <a:off x="0" y="2578125"/>
              <a:ext cx="12190429" cy="1327123"/>
            </a:xfrm>
            <a:prstGeom prst="rect">
              <a:avLst/>
            </a:prstGeom>
            <a:noFill/>
            <a:ln>
              <a:noFill/>
            </a:ln>
          </p:spPr>
        </p:pic>
        <p:sp>
          <p:nvSpPr>
            <p:cNvPr id="5534" name="Google Shape;5534;p197"/>
            <p:cNvSpPr/>
            <p:nvPr/>
          </p:nvSpPr>
          <p:spPr>
            <a:xfrm>
              <a:off x="0" y="2578124"/>
              <a:ext cx="12192000" cy="1327150"/>
            </a:xfrm>
            <a:custGeom>
              <a:rect b="b" l="l" r="r" t="t"/>
              <a:pathLst>
                <a:path extrusionOk="0" h="1327150" w="12192000">
                  <a:moveTo>
                    <a:pt x="12192000" y="0"/>
                  </a:moveTo>
                  <a:lnTo>
                    <a:pt x="0" y="0"/>
                  </a:lnTo>
                  <a:lnTo>
                    <a:pt x="0" y="1327124"/>
                  </a:lnTo>
                  <a:lnTo>
                    <a:pt x="12192000" y="1327124"/>
                  </a:lnTo>
                  <a:lnTo>
                    <a:pt x="12192000" y="0"/>
                  </a:lnTo>
                  <a:close/>
                </a:path>
              </a:pathLst>
            </a:custGeom>
            <a:solidFill>
              <a:srgbClr val="000000">
                <a:alpha val="745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35" name="Google Shape;5535;p197"/>
          <p:cNvSpPr txBox="1"/>
          <p:nvPr>
            <p:ph type="title"/>
          </p:nvPr>
        </p:nvSpPr>
        <p:spPr>
          <a:xfrm>
            <a:off x="0" y="2657347"/>
            <a:ext cx="12192000" cy="103124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lang="en-US" sz="6600">
                <a:solidFill>
                  <a:srgbClr val="F2D060"/>
                </a:solidFill>
              </a:rPr>
              <a:t>ARTIFICIAL INTELLIGENCE</a:t>
            </a:r>
            <a:endParaRPr sz="6600"/>
          </a:p>
        </p:txBody>
      </p:sp>
      <p:sp>
        <p:nvSpPr>
          <p:cNvPr id="5536" name="Google Shape;5536;p197"/>
          <p:cNvSpPr/>
          <p:nvPr/>
        </p:nvSpPr>
        <p:spPr>
          <a:xfrm>
            <a:off x="0" y="2559354"/>
            <a:ext cx="12192000" cy="1381125"/>
          </a:xfrm>
          <a:custGeom>
            <a:rect b="b" l="l" r="r" t="t"/>
            <a:pathLst>
              <a:path extrusionOk="0" h="1381125" w="12192000">
                <a:moveTo>
                  <a:pt x="12192000" y="1335024"/>
                </a:moveTo>
                <a:lnTo>
                  <a:pt x="0" y="1335024"/>
                </a:lnTo>
                <a:lnTo>
                  <a:pt x="0" y="1380744"/>
                </a:lnTo>
                <a:lnTo>
                  <a:pt x="12192000" y="1380744"/>
                </a:lnTo>
                <a:lnTo>
                  <a:pt x="12192000" y="1335024"/>
                </a:lnTo>
                <a:close/>
              </a:path>
              <a:path extrusionOk="0" h="1381125" w="12192000">
                <a:moveTo>
                  <a:pt x="12192000" y="0"/>
                </a:moveTo>
                <a:lnTo>
                  <a:pt x="0" y="0"/>
                </a:lnTo>
                <a:lnTo>
                  <a:pt x="0" y="45720"/>
                </a:lnTo>
                <a:lnTo>
                  <a:pt x="12192000" y="45720"/>
                </a:lnTo>
                <a:lnTo>
                  <a:pt x="12192000" y="0"/>
                </a:lnTo>
                <a:close/>
              </a:path>
            </a:pathLst>
          </a:custGeom>
          <a:solidFill>
            <a:srgbClr val="F2D06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0" name="Shape 5540"/>
        <p:cNvGrpSpPr/>
        <p:nvPr/>
      </p:nvGrpSpPr>
      <p:grpSpPr>
        <a:xfrm>
          <a:off x="0" y="0"/>
          <a:ext cx="0" cy="0"/>
          <a:chOff x="0" y="0"/>
          <a:chExt cx="0" cy="0"/>
        </a:xfrm>
      </p:grpSpPr>
      <p:sp>
        <p:nvSpPr>
          <p:cNvPr id="5541" name="Google Shape;5541;p198"/>
          <p:cNvSpPr txBox="1"/>
          <p:nvPr/>
        </p:nvSpPr>
        <p:spPr>
          <a:xfrm>
            <a:off x="2007128" y="1647444"/>
            <a:ext cx="8836660"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000">
                <a:solidFill>
                  <a:srgbClr val="262626"/>
                </a:solidFill>
                <a:latin typeface="Calibri"/>
                <a:ea typeface="Calibri"/>
                <a:cs typeface="Calibri"/>
                <a:sym typeface="Calibri"/>
              </a:rPr>
              <a:t>In this section we’ll explore Power BI’s artificial intelligence features, including anomaly  detection, smart narratives, natural language Q&amp;A, decomposition trees, and more</a:t>
            </a:r>
            <a:endParaRPr sz="2000">
              <a:solidFill>
                <a:schemeClr val="dk1"/>
              </a:solidFill>
              <a:latin typeface="Calibri"/>
              <a:ea typeface="Calibri"/>
              <a:cs typeface="Calibri"/>
              <a:sym typeface="Calibri"/>
            </a:endParaRPr>
          </a:p>
        </p:txBody>
      </p:sp>
      <p:sp>
        <p:nvSpPr>
          <p:cNvPr id="5542" name="Google Shape;5542;p198"/>
          <p:cNvSpPr txBox="1"/>
          <p:nvPr>
            <p:ph type="title"/>
          </p:nvPr>
        </p:nvSpPr>
        <p:spPr>
          <a:xfrm>
            <a:off x="3981069" y="242315"/>
            <a:ext cx="423100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ARTIFICIAL INTELLIGENCE</a:t>
            </a:r>
            <a:endParaRPr/>
          </a:p>
        </p:txBody>
      </p:sp>
      <p:pic>
        <p:nvPicPr>
          <p:cNvPr id="5543" name="Google Shape;5543;p198"/>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5544" name="Google Shape;5544;p198"/>
          <p:cNvSpPr txBox="1"/>
          <p:nvPr/>
        </p:nvSpPr>
        <p:spPr>
          <a:xfrm>
            <a:off x="2015794" y="3099308"/>
            <a:ext cx="208089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3F3F3F"/>
                </a:solidFill>
                <a:latin typeface="Calibri"/>
                <a:ea typeface="Calibri"/>
                <a:cs typeface="Calibri"/>
                <a:sym typeface="Calibri"/>
              </a:rPr>
              <a:t>TOPICS WE’LL COVER:</a:t>
            </a:r>
            <a:endParaRPr sz="1800">
              <a:solidFill>
                <a:schemeClr val="dk1"/>
              </a:solidFill>
              <a:latin typeface="Calibri"/>
              <a:ea typeface="Calibri"/>
              <a:cs typeface="Calibri"/>
              <a:sym typeface="Calibri"/>
            </a:endParaRPr>
          </a:p>
        </p:txBody>
      </p:sp>
      <p:pic>
        <p:nvPicPr>
          <p:cNvPr id="5545" name="Google Shape;5545;p198"/>
          <p:cNvPicPr preferRelativeResize="0"/>
          <p:nvPr/>
        </p:nvPicPr>
        <p:blipFill rotWithShape="1">
          <a:blip r:embed="rId4">
            <a:alphaModFix/>
          </a:blip>
          <a:srcRect b="0" l="0" r="0" t="0"/>
          <a:stretch/>
        </p:blipFill>
        <p:spPr>
          <a:xfrm>
            <a:off x="3236976" y="4373879"/>
            <a:ext cx="2258568" cy="530351"/>
          </a:xfrm>
          <a:prstGeom prst="rect">
            <a:avLst/>
          </a:prstGeom>
          <a:noFill/>
          <a:ln>
            <a:noFill/>
          </a:ln>
        </p:spPr>
      </p:pic>
      <p:sp>
        <p:nvSpPr>
          <p:cNvPr id="5546" name="Google Shape;5546;p198"/>
          <p:cNvSpPr txBox="1"/>
          <p:nvPr/>
        </p:nvSpPr>
        <p:spPr>
          <a:xfrm>
            <a:off x="3510649" y="4490211"/>
            <a:ext cx="171259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Decomposition Tree</a:t>
            </a:r>
            <a:endParaRPr sz="1600">
              <a:solidFill>
                <a:schemeClr val="dk1"/>
              </a:solidFill>
              <a:latin typeface="Calibri"/>
              <a:ea typeface="Calibri"/>
              <a:cs typeface="Calibri"/>
              <a:sym typeface="Calibri"/>
            </a:endParaRPr>
          </a:p>
        </p:txBody>
      </p:sp>
      <p:pic>
        <p:nvPicPr>
          <p:cNvPr id="5547" name="Google Shape;5547;p198"/>
          <p:cNvPicPr preferRelativeResize="0"/>
          <p:nvPr/>
        </p:nvPicPr>
        <p:blipFill rotWithShape="1">
          <a:blip r:embed="rId5">
            <a:alphaModFix/>
          </a:blip>
          <a:srcRect b="0" l="0" r="0" t="0"/>
          <a:stretch/>
        </p:blipFill>
        <p:spPr>
          <a:xfrm>
            <a:off x="798576" y="3672840"/>
            <a:ext cx="2258568" cy="530351"/>
          </a:xfrm>
          <a:prstGeom prst="rect">
            <a:avLst/>
          </a:prstGeom>
          <a:noFill/>
          <a:ln>
            <a:noFill/>
          </a:ln>
        </p:spPr>
      </p:pic>
      <p:sp>
        <p:nvSpPr>
          <p:cNvPr id="5548" name="Google Shape;5548;p198"/>
          <p:cNvSpPr txBox="1"/>
          <p:nvPr/>
        </p:nvSpPr>
        <p:spPr>
          <a:xfrm>
            <a:off x="1104216" y="3789172"/>
            <a:ext cx="1647189"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Anomaly Detection</a:t>
            </a:r>
            <a:endParaRPr sz="1600">
              <a:solidFill>
                <a:schemeClr val="dk1"/>
              </a:solidFill>
              <a:latin typeface="Calibri"/>
              <a:ea typeface="Calibri"/>
              <a:cs typeface="Calibri"/>
              <a:sym typeface="Calibri"/>
            </a:endParaRPr>
          </a:p>
        </p:txBody>
      </p:sp>
      <p:pic>
        <p:nvPicPr>
          <p:cNvPr id="5549" name="Google Shape;5549;p198"/>
          <p:cNvPicPr preferRelativeResize="0"/>
          <p:nvPr/>
        </p:nvPicPr>
        <p:blipFill rotWithShape="1">
          <a:blip r:embed="rId6">
            <a:alphaModFix/>
          </a:blip>
          <a:srcRect b="0" l="0" r="0" t="0"/>
          <a:stretch/>
        </p:blipFill>
        <p:spPr>
          <a:xfrm>
            <a:off x="798576" y="4373879"/>
            <a:ext cx="2258568" cy="530351"/>
          </a:xfrm>
          <a:prstGeom prst="rect">
            <a:avLst/>
          </a:prstGeom>
          <a:noFill/>
          <a:ln>
            <a:noFill/>
          </a:ln>
        </p:spPr>
      </p:pic>
      <p:sp>
        <p:nvSpPr>
          <p:cNvPr id="5550" name="Google Shape;5550;p198"/>
          <p:cNvSpPr txBox="1"/>
          <p:nvPr/>
        </p:nvSpPr>
        <p:spPr>
          <a:xfrm>
            <a:off x="1434067" y="4490211"/>
            <a:ext cx="988694"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Q&amp;A Visual</a:t>
            </a:r>
            <a:endParaRPr sz="1600">
              <a:solidFill>
                <a:schemeClr val="dk1"/>
              </a:solidFill>
              <a:latin typeface="Calibri"/>
              <a:ea typeface="Calibri"/>
              <a:cs typeface="Calibri"/>
              <a:sym typeface="Calibri"/>
            </a:endParaRPr>
          </a:p>
        </p:txBody>
      </p:sp>
      <p:pic>
        <p:nvPicPr>
          <p:cNvPr id="5551" name="Google Shape;5551;p198"/>
          <p:cNvPicPr preferRelativeResize="0"/>
          <p:nvPr/>
        </p:nvPicPr>
        <p:blipFill rotWithShape="1">
          <a:blip r:embed="rId7">
            <a:alphaModFix/>
          </a:blip>
          <a:srcRect b="0" l="0" r="0" t="0"/>
          <a:stretch/>
        </p:blipFill>
        <p:spPr>
          <a:xfrm>
            <a:off x="3236976" y="3672840"/>
            <a:ext cx="2258568" cy="530351"/>
          </a:xfrm>
          <a:prstGeom prst="rect">
            <a:avLst/>
          </a:prstGeom>
          <a:noFill/>
          <a:ln>
            <a:noFill/>
          </a:ln>
        </p:spPr>
      </p:pic>
      <p:sp>
        <p:nvSpPr>
          <p:cNvPr id="5552" name="Google Shape;5552;p198"/>
          <p:cNvSpPr txBox="1"/>
          <p:nvPr/>
        </p:nvSpPr>
        <p:spPr>
          <a:xfrm>
            <a:off x="3684131" y="3789172"/>
            <a:ext cx="136652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Smart Narrative</a:t>
            </a:r>
            <a:endParaRPr sz="1600">
              <a:solidFill>
                <a:schemeClr val="dk1"/>
              </a:solidFill>
              <a:latin typeface="Calibri"/>
              <a:ea typeface="Calibri"/>
              <a:cs typeface="Calibri"/>
              <a:sym typeface="Calibri"/>
            </a:endParaRPr>
          </a:p>
        </p:txBody>
      </p:sp>
      <p:sp>
        <p:nvSpPr>
          <p:cNvPr id="5553" name="Google Shape;5553;p198"/>
          <p:cNvSpPr/>
          <p:nvPr/>
        </p:nvSpPr>
        <p:spPr>
          <a:xfrm>
            <a:off x="6096000" y="2872483"/>
            <a:ext cx="0" cy="3374390"/>
          </a:xfrm>
          <a:custGeom>
            <a:rect b="b" l="l" r="r" t="t"/>
            <a:pathLst>
              <a:path extrusionOk="0" h="3374390" w="120000">
                <a:moveTo>
                  <a:pt x="0" y="0"/>
                </a:moveTo>
                <a:lnTo>
                  <a:pt x="0" y="3374060"/>
                </a:lnTo>
              </a:path>
            </a:pathLst>
          </a:custGeom>
          <a:noFill/>
          <a:ln cap="flat" cmpd="sng" w="9525">
            <a:solidFill>
              <a:srgbClr val="E7E6E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4" name="Google Shape;5554;p198"/>
          <p:cNvSpPr txBox="1"/>
          <p:nvPr/>
        </p:nvSpPr>
        <p:spPr>
          <a:xfrm>
            <a:off x="7754408" y="3099308"/>
            <a:ext cx="251206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3F3F3F"/>
                </a:solidFill>
                <a:latin typeface="Calibri"/>
                <a:ea typeface="Calibri"/>
                <a:cs typeface="Calibri"/>
                <a:sym typeface="Calibri"/>
              </a:rPr>
              <a:t>GOALS FOR THIS SECTION:</a:t>
            </a:r>
            <a:endParaRPr sz="1800">
              <a:solidFill>
                <a:schemeClr val="dk1"/>
              </a:solidFill>
              <a:latin typeface="Calibri"/>
              <a:ea typeface="Calibri"/>
              <a:cs typeface="Calibri"/>
              <a:sym typeface="Calibri"/>
            </a:endParaRPr>
          </a:p>
        </p:txBody>
      </p:sp>
      <p:sp>
        <p:nvSpPr>
          <p:cNvPr id="5555" name="Google Shape;5555;p198"/>
          <p:cNvSpPr txBox="1"/>
          <p:nvPr/>
        </p:nvSpPr>
        <p:spPr>
          <a:xfrm>
            <a:off x="6620772" y="3619500"/>
            <a:ext cx="4315460" cy="452120"/>
          </a:xfrm>
          <a:prstGeom prst="rect">
            <a:avLst/>
          </a:prstGeom>
          <a:noFill/>
          <a:ln>
            <a:noFill/>
          </a:ln>
        </p:spPr>
        <p:txBody>
          <a:bodyPr anchorCtr="0" anchor="t" bIns="0" lIns="0" spcFirstLastPara="1" rIns="0" wrap="square" tIns="12700">
            <a:spAutoFit/>
          </a:bodyPr>
          <a:lstStyle/>
          <a:p>
            <a:pPr indent="-285750" lvl="0" marL="298450" marR="5080" rtl="0" algn="l">
              <a:lnSpc>
                <a:spcPct val="100000"/>
              </a:lnSpc>
              <a:spcBef>
                <a:spcPts val="0"/>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Explore AI-generated insights using smart narratives and  anomaly detection</a:t>
            </a:r>
            <a:endParaRPr sz="1400">
              <a:solidFill>
                <a:schemeClr val="dk1"/>
              </a:solidFill>
              <a:latin typeface="Calibri"/>
              <a:ea typeface="Calibri"/>
              <a:cs typeface="Calibri"/>
              <a:sym typeface="Calibri"/>
            </a:endParaRPr>
          </a:p>
        </p:txBody>
      </p:sp>
      <p:sp>
        <p:nvSpPr>
          <p:cNvPr id="5556" name="Google Shape;5556;p198"/>
          <p:cNvSpPr txBox="1"/>
          <p:nvPr/>
        </p:nvSpPr>
        <p:spPr>
          <a:xfrm>
            <a:off x="6620772" y="4277867"/>
            <a:ext cx="4684395" cy="455295"/>
          </a:xfrm>
          <a:prstGeom prst="rect">
            <a:avLst/>
          </a:prstGeom>
          <a:noFill/>
          <a:ln>
            <a:noFill/>
          </a:ln>
        </p:spPr>
        <p:txBody>
          <a:bodyPr anchorCtr="0" anchor="t" bIns="0" lIns="0" spcFirstLastPara="1" rIns="0" wrap="square" tIns="9525">
            <a:spAutoFit/>
          </a:bodyPr>
          <a:lstStyle/>
          <a:p>
            <a:pPr indent="-285750" lvl="0" marL="298450" marR="5080" rtl="0" algn="l">
              <a:lnSpc>
                <a:spcPct val="101400"/>
              </a:lnSpc>
              <a:spcBef>
                <a:spcPts val="0"/>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Build and train Q&amp;A visuals to allow users to explore Power BI  models using natural language queries</a:t>
            </a:r>
            <a:endParaRPr sz="1400">
              <a:solidFill>
                <a:schemeClr val="dk1"/>
              </a:solidFill>
              <a:latin typeface="Calibri"/>
              <a:ea typeface="Calibri"/>
              <a:cs typeface="Calibri"/>
              <a:sym typeface="Calibri"/>
            </a:endParaRPr>
          </a:p>
        </p:txBody>
      </p:sp>
      <p:sp>
        <p:nvSpPr>
          <p:cNvPr id="5557" name="Google Shape;5557;p198"/>
          <p:cNvSpPr txBox="1"/>
          <p:nvPr/>
        </p:nvSpPr>
        <p:spPr>
          <a:xfrm>
            <a:off x="6620772" y="4927092"/>
            <a:ext cx="4479925" cy="455295"/>
          </a:xfrm>
          <a:prstGeom prst="rect">
            <a:avLst/>
          </a:prstGeom>
          <a:noFill/>
          <a:ln>
            <a:noFill/>
          </a:ln>
        </p:spPr>
        <p:txBody>
          <a:bodyPr anchorCtr="0" anchor="t" bIns="0" lIns="0" spcFirstLastPara="1" rIns="0" wrap="square" tIns="9525">
            <a:spAutoFit/>
          </a:bodyPr>
          <a:lstStyle/>
          <a:p>
            <a:pPr indent="-285750" lvl="0" marL="298450" marR="5080" rtl="0" algn="l">
              <a:lnSpc>
                <a:spcPct val="101400"/>
              </a:lnSpc>
              <a:spcBef>
                <a:spcPts val="0"/>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Learn how to use decomposition trees for data exploration  and root cause analysis</a:t>
            </a:r>
            <a:endParaRPr sz="1400">
              <a:solidFill>
                <a:schemeClr val="dk1"/>
              </a:solidFill>
              <a:latin typeface="Calibri"/>
              <a:ea typeface="Calibri"/>
              <a:cs typeface="Calibri"/>
              <a:sym typeface="Calibri"/>
            </a:endParaRPr>
          </a:p>
        </p:txBody>
      </p:sp>
      <p:sp>
        <p:nvSpPr>
          <p:cNvPr id="5558" name="Google Shape;5558;p198"/>
          <p:cNvSpPr txBox="1"/>
          <p:nvPr/>
        </p:nvSpPr>
        <p:spPr>
          <a:xfrm>
            <a:off x="6620772" y="5585460"/>
            <a:ext cx="4493260" cy="455295"/>
          </a:xfrm>
          <a:prstGeom prst="rect">
            <a:avLst/>
          </a:prstGeom>
          <a:noFill/>
          <a:ln>
            <a:noFill/>
          </a:ln>
        </p:spPr>
        <p:txBody>
          <a:bodyPr anchorCtr="0" anchor="t" bIns="0" lIns="0" spcFirstLastPara="1" rIns="0" wrap="square" tIns="9525">
            <a:spAutoFit/>
          </a:bodyPr>
          <a:lstStyle/>
          <a:p>
            <a:pPr indent="-285750" lvl="0" marL="298450" marR="5080" rtl="0" algn="l">
              <a:lnSpc>
                <a:spcPct val="101400"/>
              </a:lnSpc>
              <a:spcBef>
                <a:spcPts val="0"/>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Use key influencer visuals to identify the underlying factors  that drive specific outcomes for the business</a:t>
            </a:r>
            <a:endParaRPr sz="1400">
              <a:solidFill>
                <a:schemeClr val="dk1"/>
              </a:solidFill>
              <a:latin typeface="Calibri"/>
              <a:ea typeface="Calibri"/>
              <a:cs typeface="Calibri"/>
              <a:sym typeface="Calibri"/>
            </a:endParaRPr>
          </a:p>
        </p:txBody>
      </p:sp>
      <p:pic>
        <p:nvPicPr>
          <p:cNvPr id="5559" name="Google Shape;5559;p198"/>
          <p:cNvPicPr preferRelativeResize="0"/>
          <p:nvPr/>
        </p:nvPicPr>
        <p:blipFill rotWithShape="1">
          <a:blip r:embed="rId8">
            <a:alphaModFix/>
          </a:blip>
          <a:srcRect b="0" l="0" r="0" t="0"/>
          <a:stretch/>
        </p:blipFill>
        <p:spPr>
          <a:xfrm>
            <a:off x="798576" y="5099303"/>
            <a:ext cx="2258568" cy="527304"/>
          </a:xfrm>
          <a:prstGeom prst="rect">
            <a:avLst/>
          </a:prstGeom>
          <a:noFill/>
          <a:ln>
            <a:noFill/>
          </a:ln>
        </p:spPr>
      </p:pic>
      <p:sp>
        <p:nvSpPr>
          <p:cNvPr id="5560" name="Google Shape;5560;p198"/>
          <p:cNvSpPr txBox="1"/>
          <p:nvPr/>
        </p:nvSpPr>
        <p:spPr>
          <a:xfrm>
            <a:off x="1271952" y="5215635"/>
            <a:ext cx="131191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Key Influencers</a:t>
            </a:r>
            <a:endParaRPr sz="1600">
              <a:solidFill>
                <a:schemeClr val="dk1"/>
              </a:solidFill>
              <a:latin typeface="Calibri"/>
              <a:ea typeface="Calibri"/>
              <a:cs typeface="Calibri"/>
              <a:sym typeface="Calibri"/>
            </a:endParaRPr>
          </a:p>
        </p:txBody>
      </p:sp>
      <p:pic>
        <p:nvPicPr>
          <p:cNvPr id="5561" name="Google Shape;5561;p198"/>
          <p:cNvPicPr preferRelativeResize="0"/>
          <p:nvPr/>
        </p:nvPicPr>
        <p:blipFill rotWithShape="1">
          <a:blip r:embed="rId9">
            <a:alphaModFix/>
          </a:blip>
          <a:srcRect b="0" l="0" r="0" t="0"/>
          <a:stretch/>
        </p:blipFill>
        <p:spPr>
          <a:xfrm>
            <a:off x="670559" y="1450847"/>
            <a:ext cx="1055404" cy="1066891"/>
          </a:xfrm>
          <a:prstGeom prst="rect">
            <a:avLst/>
          </a:prstGeom>
          <a:noFill/>
          <a:ln>
            <a:noFill/>
          </a:ln>
        </p:spPr>
      </p:pic>
      <p:pic>
        <p:nvPicPr>
          <p:cNvPr id="5562" name="Google Shape;5562;p198"/>
          <p:cNvPicPr preferRelativeResize="0"/>
          <p:nvPr/>
        </p:nvPicPr>
        <p:blipFill rotWithShape="1">
          <a:blip r:embed="rId10">
            <a:alphaModFix/>
          </a:blip>
          <a:srcRect b="0" l="0" r="0" t="0"/>
          <a:stretch/>
        </p:blipFill>
        <p:spPr>
          <a:xfrm>
            <a:off x="3236976" y="5099303"/>
            <a:ext cx="2258568" cy="527304"/>
          </a:xfrm>
          <a:prstGeom prst="rect">
            <a:avLst/>
          </a:prstGeom>
          <a:noFill/>
          <a:ln>
            <a:noFill/>
          </a:ln>
        </p:spPr>
      </p:pic>
      <p:sp>
        <p:nvSpPr>
          <p:cNvPr id="5563" name="Google Shape;5563;p198"/>
          <p:cNvSpPr txBox="1"/>
          <p:nvPr/>
        </p:nvSpPr>
        <p:spPr>
          <a:xfrm>
            <a:off x="3769919" y="5215635"/>
            <a:ext cx="119380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Top Segments</a:t>
            </a:r>
            <a:endParaRPr sz="1600">
              <a:solidFill>
                <a:schemeClr val="dk1"/>
              </a:solidFill>
              <a:latin typeface="Calibri"/>
              <a:ea typeface="Calibri"/>
              <a:cs typeface="Calibri"/>
              <a:sym typeface="Calibri"/>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7" name="Shape 5567"/>
        <p:cNvGrpSpPr/>
        <p:nvPr/>
      </p:nvGrpSpPr>
      <p:grpSpPr>
        <a:xfrm>
          <a:off x="0" y="0"/>
          <a:ext cx="0" cy="0"/>
          <a:chOff x="0" y="0"/>
          <a:chExt cx="0" cy="0"/>
        </a:xfrm>
      </p:grpSpPr>
      <p:sp>
        <p:nvSpPr>
          <p:cNvPr id="5568" name="Google Shape;5568;p199"/>
          <p:cNvSpPr txBox="1"/>
          <p:nvPr>
            <p:ph type="title"/>
          </p:nvPr>
        </p:nvSpPr>
        <p:spPr>
          <a:xfrm>
            <a:off x="4247069" y="242315"/>
            <a:ext cx="369824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ANOMALY DETECTION</a:t>
            </a:r>
            <a:endParaRPr/>
          </a:p>
        </p:txBody>
      </p:sp>
      <p:pic>
        <p:nvPicPr>
          <p:cNvPr id="5569" name="Google Shape;5569;p199"/>
          <p:cNvPicPr preferRelativeResize="0"/>
          <p:nvPr/>
        </p:nvPicPr>
        <p:blipFill rotWithShape="1">
          <a:blip r:embed="rId3">
            <a:alphaModFix/>
          </a:blip>
          <a:srcRect b="0" l="0" r="0" t="0"/>
          <a:stretch/>
        </p:blipFill>
        <p:spPr>
          <a:xfrm>
            <a:off x="0" y="806332"/>
            <a:ext cx="12192000" cy="45720"/>
          </a:xfrm>
          <a:prstGeom prst="rect">
            <a:avLst/>
          </a:prstGeom>
          <a:noFill/>
          <a:ln>
            <a:noFill/>
          </a:ln>
        </p:spPr>
      </p:pic>
      <p:pic>
        <p:nvPicPr>
          <p:cNvPr id="5570" name="Google Shape;5570;p199"/>
          <p:cNvPicPr preferRelativeResize="0"/>
          <p:nvPr/>
        </p:nvPicPr>
        <p:blipFill rotWithShape="1">
          <a:blip r:embed="rId4">
            <a:alphaModFix/>
          </a:blip>
          <a:srcRect b="0" l="0" r="0" t="0"/>
          <a:stretch/>
        </p:blipFill>
        <p:spPr>
          <a:xfrm>
            <a:off x="11463528" y="167639"/>
            <a:ext cx="543689" cy="549691"/>
          </a:xfrm>
          <a:prstGeom prst="rect">
            <a:avLst/>
          </a:prstGeom>
          <a:noFill/>
          <a:ln>
            <a:noFill/>
          </a:ln>
        </p:spPr>
      </p:pic>
      <p:grpSp>
        <p:nvGrpSpPr>
          <p:cNvPr id="5571" name="Google Shape;5571;p199"/>
          <p:cNvGrpSpPr/>
          <p:nvPr/>
        </p:nvGrpSpPr>
        <p:grpSpPr>
          <a:xfrm>
            <a:off x="649223" y="2407920"/>
            <a:ext cx="5335950" cy="2980943"/>
            <a:chOff x="649223" y="2407920"/>
            <a:chExt cx="5335950" cy="2980943"/>
          </a:xfrm>
        </p:grpSpPr>
        <p:pic>
          <p:nvPicPr>
            <p:cNvPr id="5572" name="Google Shape;5572;p199"/>
            <p:cNvPicPr preferRelativeResize="0"/>
            <p:nvPr/>
          </p:nvPicPr>
          <p:blipFill rotWithShape="1">
            <a:blip r:embed="rId5">
              <a:alphaModFix/>
            </a:blip>
            <a:srcRect b="0" l="0" r="0" t="0"/>
            <a:stretch/>
          </p:blipFill>
          <p:spPr>
            <a:xfrm>
              <a:off x="649223" y="2407920"/>
              <a:ext cx="5184648" cy="2980943"/>
            </a:xfrm>
            <a:prstGeom prst="rect">
              <a:avLst/>
            </a:prstGeom>
            <a:noFill/>
            <a:ln>
              <a:noFill/>
            </a:ln>
          </p:spPr>
        </p:pic>
        <p:pic>
          <p:nvPicPr>
            <p:cNvPr id="5573" name="Google Shape;5573;p199"/>
            <p:cNvPicPr preferRelativeResize="0"/>
            <p:nvPr/>
          </p:nvPicPr>
          <p:blipFill rotWithShape="1">
            <a:blip r:embed="rId6">
              <a:alphaModFix/>
            </a:blip>
            <a:srcRect b="0" l="0" r="0" t="0"/>
            <a:stretch/>
          </p:blipFill>
          <p:spPr>
            <a:xfrm>
              <a:off x="684005" y="2449399"/>
              <a:ext cx="5056870" cy="2850617"/>
            </a:xfrm>
            <a:prstGeom prst="rect">
              <a:avLst/>
            </a:prstGeom>
            <a:noFill/>
            <a:ln>
              <a:noFill/>
            </a:ln>
          </p:spPr>
        </p:pic>
        <p:pic>
          <p:nvPicPr>
            <p:cNvPr id="5574" name="Google Shape;5574;p199"/>
            <p:cNvPicPr preferRelativeResize="0"/>
            <p:nvPr/>
          </p:nvPicPr>
          <p:blipFill rotWithShape="1">
            <a:blip r:embed="rId7">
              <a:alphaModFix/>
            </a:blip>
            <a:srcRect b="0" l="0" r="0" t="0"/>
            <a:stretch/>
          </p:blipFill>
          <p:spPr>
            <a:xfrm>
              <a:off x="4364735" y="3124200"/>
              <a:ext cx="426720" cy="457200"/>
            </a:xfrm>
            <a:prstGeom prst="rect">
              <a:avLst/>
            </a:prstGeom>
            <a:noFill/>
            <a:ln>
              <a:noFill/>
            </a:ln>
          </p:spPr>
        </p:pic>
        <p:sp>
          <p:nvSpPr>
            <p:cNvPr id="5575" name="Google Shape;5575;p199"/>
            <p:cNvSpPr/>
            <p:nvPr/>
          </p:nvSpPr>
          <p:spPr>
            <a:xfrm>
              <a:off x="4403158" y="3163097"/>
              <a:ext cx="295275" cy="328295"/>
            </a:xfrm>
            <a:custGeom>
              <a:rect b="b" l="l" r="r" t="t"/>
              <a:pathLst>
                <a:path extrusionOk="0" h="328295" w="295275">
                  <a:moveTo>
                    <a:pt x="294941" y="0"/>
                  </a:moveTo>
                  <a:lnTo>
                    <a:pt x="0" y="0"/>
                  </a:lnTo>
                  <a:lnTo>
                    <a:pt x="0" y="327774"/>
                  </a:lnTo>
                  <a:lnTo>
                    <a:pt x="294941" y="327774"/>
                  </a:lnTo>
                  <a:lnTo>
                    <a:pt x="294941"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6" name="Google Shape;5576;p199"/>
            <p:cNvSpPr/>
            <p:nvPr/>
          </p:nvSpPr>
          <p:spPr>
            <a:xfrm>
              <a:off x="4699933" y="2517007"/>
              <a:ext cx="1285240" cy="747395"/>
            </a:xfrm>
            <a:custGeom>
              <a:rect b="b" l="l" r="r" t="t"/>
              <a:pathLst>
                <a:path extrusionOk="0" h="747395" w="1285239">
                  <a:moveTo>
                    <a:pt x="1208239" y="25573"/>
                  </a:moveTo>
                  <a:lnTo>
                    <a:pt x="1144009" y="27992"/>
                  </a:lnTo>
                  <a:lnTo>
                    <a:pt x="1072749" y="33533"/>
                  </a:lnTo>
                  <a:lnTo>
                    <a:pt x="1000205" y="43139"/>
                  </a:lnTo>
                  <a:lnTo>
                    <a:pt x="926330" y="58143"/>
                  </a:lnTo>
                  <a:lnTo>
                    <a:pt x="888787" y="68096"/>
                  </a:lnTo>
                  <a:lnTo>
                    <a:pt x="850802" y="79905"/>
                  </a:lnTo>
                  <a:lnTo>
                    <a:pt x="812340" y="93739"/>
                  </a:lnTo>
                  <a:lnTo>
                    <a:pt x="773372" y="109762"/>
                  </a:lnTo>
                  <a:lnTo>
                    <a:pt x="733869" y="128136"/>
                  </a:lnTo>
                  <a:lnTo>
                    <a:pt x="693801" y="149025"/>
                  </a:lnTo>
                  <a:lnTo>
                    <a:pt x="653171" y="172519"/>
                  </a:lnTo>
                  <a:lnTo>
                    <a:pt x="612020" y="198490"/>
                  </a:lnTo>
                  <a:lnTo>
                    <a:pt x="570384" y="226769"/>
                  </a:lnTo>
                  <a:lnTo>
                    <a:pt x="528292" y="257187"/>
                  </a:lnTo>
                  <a:lnTo>
                    <a:pt x="485775" y="289581"/>
                  </a:lnTo>
                  <a:lnTo>
                    <a:pt x="442864" y="323783"/>
                  </a:lnTo>
                  <a:lnTo>
                    <a:pt x="399594" y="359629"/>
                  </a:lnTo>
                  <a:lnTo>
                    <a:pt x="356001" y="396953"/>
                  </a:lnTo>
                  <a:lnTo>
                    <a:pt x="312120" y="435592"/>
                  </a:lnTo>
                  <a:lnTo>
                    <a:pt x="267968" y="475394"/>
                  </a:lnTo>
                  <a:lnTo>
                    <a:pt x="179120" y="557723"/>
                  </a:lnTo>
                  <a:lnTo>
                    <a:pt x="89687" y="642680"/>
                  </a:lnTo>
                  <a:lnTo>
                    <a:pt x="0" y="728913"/>
                  </a:lnTo>
                  <a:lnTo>
                    <a:pt x="17604" y="747223"/>
                  </a:lnTo>
                  <a:lnTo>
                    <a:pt x="107210" y="661069"/>
                  </a:lnTo>
                  <a:lnTo>
                    <a:pt x="196444" y="576300"/>
                  </a:lnTo>
                  <a:lnTo>
                    <a:pt x="285042" y="494201"/>
                  </a:lnTo>
                  <a:lnTo>
                    <a:pt x="328962" y="454606"/>
                  </a:lnTo>
                  <a:lnTo>
                    <a:pt x="372589" y="416191"/>
                  </a:lnTo>
                  <a:lnTo>
                    <a:pt x="415879" y="379124"/>
                  </a:lnTo>
                  <a:lnTo>
                    <a:pt x="458793" y="343571"/>
                  </a:lnTo>
                  <a:lnTo>
                    <a:pt x="501284" y="309700"/>
                  </a:lnTo>
                  <a:lnTo>
                    <a:pt x="543305" y="277681"/>
                  </a:lnTo>
                  <a:lnTo>
                    <a:pt x="584816" y="247677"/>
                  </a:lnTo>
                  <a:lnTo>
                    <a:pt x="625771" y="219857"/>
                  </a:lnTo>
                  <a:lnTo>
                    <a:pt x="666117" y="194384"/>
                  </a:lnTo>
                  <a:lnTo>
                    <a:pt x="705814" y="171419"/>
                  </a:lnTo>
                  <a:lnTo>
                    <a:pt x="744871" y="151046"/>
                  </a:lnTo>
                  <a:lnTo>
                    <a:pt x="783330" y="133144"/>
                  </a:lnTo>
                  <a:lnTo>
                    <a:pt x="821235" y="117544"/>
                  </a:lnTo>
                  <a:lnTo>
                    <a:pt x="821735" y="117339"/>
                  </a:lnTo>
                  <a:lnTo>
                    <a:pt x="858645" y="104077"/>
                  </a:lnTo>
                  <a:lnTo>
                    <a:pt x="895594" y="92579"/>
                  </a:lnTo>
                  <a:lnTo>
                    <a:pt x="932137" y="82881"/>
                  </a:lnTo>
                  <a:lnTo>
                    <a:pt x="968316" y="74820"/>
                  </a:lnTo>
                  <a:lnTo>
                    <a:pt x="1004179" y="68233"/>
                  </a:lnTo>
                  <a:lnTo>
                    <a:pt x="1039784" y="62955"/>
                  </a:lnTo>
                  <a:lnTo>
                    <a:pt x="1075046" y="58837"/>
                  </a:lnTo>
                  <a:lnTo>
                    <a:pt x="1145333" y="53365"/>
                  </a:lnTo>
                  <a:lnTo>
                    <a:pt x="1208829" y="50969"/>
                  </a:lnTo>
                  <a:lnTo>
                    <a:pt x="1208239" y="25573"/>
                  </a:lnTo>
                  <a:close/>
                </a:path>
                <a:path extrusionOk="0" h="747395" w="1285239">
                  <a:moveTo>
                    <a:pt x="745126" y="150913"/>
                  </a:moveTo>
                  <a:lnTo>
                    <a:pt x="744841" y="151046"/>
                  </a:lnTo>
                  <a:lnTo>
                    <a:pt x="745126" y="150913"/>
                  </a:lnTo>
                  <a:close/>
                </a:path>
                <a:path extrusionOk="0" h="747395" w="1285239">
                  <a:moveTo>
                    <a:pt x="821776" y="117339"/>
                  </a:moveTo>
                  <a:lnTo>
                    <a:pt x="821448" y="117457"/>
                  </a:lnTo>
                  <a:lnTo>
                    <a:pt x="821776" y="117339"/>
                  </a:lnTo>
                  <a:close/>
                </a:path>
                <a:path extrusionOk="0" h="747395" w="1285239">
                  <a:moveTo>
                    <a:pt x="1260909" y="25102"/>
                  </a:moveTo>
                  <a:lnTo>
                    <a:pt x="1220748" y="25102"/>
                  </a:lnTo>
                  <a:lnTo>
                    <a:pt x="1221704" y="50485"/>
                  </a:lnTo>
                  <a:lnTo>
                    <a:pt x="1208829" y="50969"/>
                  </a:lnTo>
                  <a:lnTo>
                    <a:pt x="1209414" y="76178"/>
                  </a:lnTo>
                  <a:lnTo>
                    <a:pt x="1284709" y="36319"/>
                  </a:lnTo>
                  <a:lnTo>
                    <a:pt x="1260909" y="25102"/>
                  </a:lnTo>
                  <a:close/>
                </a:path>
                <a:path extrusionOk="0" h="747395" w="1285239">
                  <a:moveTo>
                    <a:pt x="1220748" y="25102"/>
                  </a:moveTo>
                  <a:lnTo>
                    <a:pt x="1208239" y="25573"/>
                  </a:lnTo>
                  <a:lnTo>
                    <a:pt x="1208829" y="50969"/>
                  </a:lnTo>
                  <a:lnTo>
                    <a:pt x="1221704" y="50485"/>
                  </a:lnTo>
                  <a:lnTo>
                    <a:pt x="1220748" y="25102"/>
                  </a:lnTo>
                  <a:close/>
                </a:path>
                <a:path extrusionOk="0" h="747395" w="1285239">
                  <a:moveTo>
                    <a:pt x="1207645" y="0"/>
                  </a:moveTo>
                  <a:lnTo>
                    <a:pt x="1208239" y="25573"/>
                  </a:lnTo>
                  <a:lnTo>
                    <a:pt x="1220748" y="25102"/>
                  </a:lnTo>
                  <a:lnTo>
                    <a:pt x="1260909" y="25102"/>
                  </a:lnTo>
                  <a:lnTo>
                    <a:pt x="1207645"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577" name="Google Shape;5577;p199"/>
          <p:cNvGrpSpPr/>
          <p:nvPr/>
        </p:nvGrpSpPr>
        <p:grpSpPr>
          <a:xfrm>
            <a:off x="6059423" y="2398775"/>
            <a:ext cx="2557272" cy="4084320"/>
            <a:chOff x="6059423" y="2398775"/>
            <a:chExt cx="2557272" cy="4084320"/>
          </a:xfrm>
        </p:grpSpPr>
        <p:pic>
          <p:nvPicPr>
            <p:cNvPr id="5578" name="Google Shape;5578;p199"/>
            <p:cNvPicPr preferRelativeResize="0"/>
            <p:nvPr/>
          </p:nvPicPr>
          <p:blipFill rotWithShape="1">
            <a:blip r:embed="rId8">
              <a:alphaModFix/>
            </a:blip>
            <a:srcRect b="0" l="0" r="0" t="0"/>
            <a:stretch/>
          </p:blipFill>
          <p:spPr>
            <a:xfrm>
              <a:off x="6059423" y="2407919"/>
              <a:ext cx="2551176" cy="4072128"/>
            </a:xfrm>
            <a:prstGeom prst="rect">
              <a:avLst/>
            </a:prstGeom>
            <a:noFill/>
            <a:ln>
              <a:noFill/>
            </a:ln>
          </p:spPr>
        </p:pic>
        <p:pic>
          <p:nvPicPr>
            <p:cNvPr id="5579" name="Google Shape;5579;p199"/>
            <p:cNvPicPr preferRelativeResize="0"/>
            <p:nvPr/>
          </p:nvPicPr>
          <p:blipFill rotWithShape="1">
            <a:blip r:embed="rId9">
              <a:alphaModFix/>
            </a:blip>
            <a:srcRect b="0" l="0" r="0" t="0"/>
            <a:stretch/>
          </p:blipFill>
          <p:spPr>
            <a:xfrm>
              <a:off x="6095999" y="2449399"/>
              <a:ext cx="2419191" cy="3942283"/>
            </a:xfrm>
            <a:prstGeom prst="rect">
              <a:avLst/>
            </a:prstGeom>
            <a:noFill/>
            <a:ln>
              <a:noFill/>
            </a:ln>
          </p:spPr>
        </p:pic>
        <p:pic>
          <p:nvPicPr>
            <p:cNvPr id="5580" name="Google Shape;5580;p199"/>
            <p:cNvPicPr preferRelativeResize="0"/>
            <p:nvPr/>
          </p:nvPicPr>
          <p:blipFill rotWithShape="1">
            <a:blip r:embed="rId10">
              <a:alphaModFix/>
            </a:blip>
            <a:srcRect b="0" l="0" r="0" t="0"/>
            <a:stretch/>
          </p:blipFill>
          <p:spPr>
            <a:xfrm>
              <a:off x="6068567" y="2398775"/>
              <a:ext cx="2548128" cy="4084320"/>
            </a:xfrm>
            <a:prstGeom prst="rect">
              <a:avLst/>
            </a:prstGeom>
            <a:noFill/>
            <a:ln>
              <a:noFill/>
            </a:ln>
          </p:spPr>
        </p:pic>
        <p:sp>
          <p:nvSpPr>
            <p:cNvPr id="5581" name="Google Shape;5581;p199"/>
            <p:cNvSpPr/>
            <p:nvPr/>
          </p:nvSpPr>
          <p:spPr>
            <a:xfrm>
              <a:off x="6106314" y="2436958"/>
              <a:ext cx="2419350" cy="3954779"/>
            </a:xfrm>
            <a:custGeom>
              <a:rect b="b" l="l" r="r" t="t"/>
              <a:pathLst>
                <a:path extrusionOk="0" h="3954779" w="2419350">
                  <a:moveTo>
                    <a:pt x="2419190" y="0"/>
                  </a:moveTo>
                  <a:lnTo>
                    <a:pt x="0" y="0"/>
                  </a:lnTo>
                  <a:lnTo>
                    <a:pt x="0" y="3954724"/>
                  </a:lnTo>
                  <a:lnTo>
                    <a:pt x="2419190" y="3954724"/>
                  </a:lnTo>
                  <a:lnTo>
                    <a:pt x="241919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82" name="Google Shape;5582;p199"/>
          <p:cNvSpPr txBox="1"/>
          <p:nvPr/>
        </p:nvSpPr>
        <p:spPr>
          <a:xfrm>
            <a:off x="781649" y="1266444"/>
            <a:ext cx="10737215" cy="3797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262626"/>
                </a:solidFill>
                <a:latin typeface="Calibri"/>
                <a:ea typeface="Calibri"/>
                <a:cs typeface="Calibri"/>
                <a:sym typeface="Calibri"/>
              </a:rPr>
              <a:t>Anomaly detection </a:t>
            </a:r>
            <a:r>
              <a:rPr lang="en-US" sz="2000">
                <a:solidFill>
                  <a:srgbClr val="262626"/>
                </a:solidFill>
                <a:latin typeface="Calibri"/>
                <a:ea typeface="Calibri"/>
                <a:cs typeface="Calibri"/>
                <a:sym typeface="Calibri"/>
              </a:rPr>
              <a:t>is used to automatically detect and explain anomalies in time series data</a:t>
            </a:r>
            <a:endParaRPr sz="2000">
              <a:solidFill>
                <a:schemeClr val="dk1"/>
              </a:solidFill>
              <a:latin typeface="Calibri"/>
              <a:ea typeface="Calibri"/>
              <a:cs typeface="Calibri"/>
              <a:sym typeface="Calibri"/>
            </a:endParaRPr>
          </a:p>
          <a:p>
            <a:pPr indent="-285750" lvl="0" marL="755650" marR="0" rtl="0" algn="l">
              <a:lnSpc>
                <a:spcPct val="100000"/>
              </a:lnSpc>
              <a:spcBef>
                <a:spcPts val="1190"/>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The anomaly detection feature adds “flags” to existing line charts, which link to AI-generated explanations and summaries</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262626"/>
              </a:buClr>
              <a:buSzPts val="1900"/>
              <a:buFont typeface="Arial"/>
              <a:buNone/>
            </a:pPr>
            <a:r>
              <a:t/>
            </a:r>
            <a:endParaRPr sz="1900">
              <a:solidFill>
                <a:schemeClr val="dk1"/>
              </a:solidFill>
              <a:latin typeface="Calibri"/>
              <a:ea typeface="Calibri"/>
              <a:cs typeface="Calibri"/>
              <a:sym typeface="Calibri"/>
            </a:endParaRPr>
          </a:p>
          <a:p>
            <a:pPr indent="0" lvl="0" marL="0" marR="1657350" rtl="0" algn="r">
              <a:lnSpc>
                <a:spcPct val="100000"/>
              </a:lnSpc>
              <a:spcBef>
                <a:spcPts val="1215"/>
              </a:spcBef>
              <a:spcAft>
                <a:spcPts val="0"/>
              </a:spcAft>
              <a:buNone/>
            </a:pPr>
            <a:r>
              <a:rPr b="1" lang="en-US" sz="1400">
                <a:solidFill>
                  <a:srgbClr val="262626"/>
                </a:solidFill>
                <a:latin typeface="Calibri"/>
                <a:ea typeface="Calibri"/>
                <a:cs typeface="Calibri"/>
                <a:sym typeface="Calibri"/>
              </a:rPr>
              <a:t>Limitations:</a:t>
            </a:r>
            <a:endParaRPr sz="1400">
              <a:solidFill>
                <a:schemeClr val="dk1"/>
              </a:solidFill>
              <a:latin typeface="Calibri"/>
              <a:ea typeface="Calibri"/>
              <a:cs typeface="Calibri"/>
              <a:sym typeface="Calibri"/>
            </a:endParaRPr>
          </a:p>
          <a:p>
            <a:pPr indent="-171450" lvl="1" marL="8371840" marR="121920" rtl="0" algn="l">
              <a:lnSpc>
                <a:spcPct val="118333"/>
              </a:lnSpc>
              <a:spcBef>
                <a:spcPts val="1275"/>
              </a:spcBef>
              <a:spcAft>
                <a:spcPts val="0"/>
              </a:spcAft>
              <a:buClr>
                <a:srgbClr val="262626"/>
              </a:buClr>
              <a:buSzPts val="1200"/>
              <a:buFont typeface="Arial"/>
              <a:buChar char="•"/>
            </a:pPr>
            <a:r>
              <a:rPr b="0" i="0" lang="en-US" sz="1200" u="none" cap="none" strike="noStrike">
                <a:solidFill>
                  <a:srgbClr val="262626"/>
                </a:solidFill>
                <a:latin typeface="Calibri"/>
                <a:ea typeface="Calibri"/>
                <a:cs typeface="Calibri"/>
                <a:sym typeface="Calibri"/>
              </a:rPr>
              <a:t>Only supported for line charts with a  time-series fields on the X-axis</a:t>
            </a:r>
            <a:endParaRPr b="0" i="0" sz="1200" u="none" cap="none" strike="noStrike">
              <a:solidFill>
                <a:schemeClr val="dk1"/>
              </a:solidFill>
              <a:latin typeface="Calibri"/>
              <a:ea typeface="Calibri"/>
              <a:cs typeface="Calibri"/>
              <a:sym typeface="Calibri"/>
            </a:endParaRPr>
          </a:p>
          <a:p>
            <a:pPr indent="0" lvl="1" marL="457200" marR="0" rtl="0" algn="l">
              <a:lnSpc>
                <a:spcPct val="100000"/>
              </a:lnSpc>
              <a:spcBef>
                <a:spcPts val="40"/>
              </a:spcBef>
              <a:spcAft>
                <a:spcPts val="0"/>
              </a:spcAft>
              <a:buClr>
                <a:srgbClr val="262626"/>
              </a:buClr>
              <a:buSzPts val="1000"/>
              <a:buFont typeface="Arial"/>
              <a:buNone/>
            </a:pPr>
            <a:r>
              <a:t/>
            </a:r>
            <a:endParaRPr b="0" i="0" sz="1000" u="none" cap="none" strike="noStrike">
              <a:solidFill>
                <a:schemeClr val="dk1"/>
              </a:solidFill>
              <a:latin typeface="Calibri"/>
              <a:ea typeface="Calibri"/>
              <a:cs typeface="Calibri"/>
              <a:sym typeface="Calibri"/>
            </a:endParaRPr>
          </a:p>
          <a:p>
            <a:pPr indent="-171450" lvl="1" marL="8371840" marR="32384" rtl="0" algn="l">
              <a:lnSpc>
                <a:spcPct val="118333"/>
              </a:lnSpc>
              <a:spcBef>
                <a:spcPts val="0"/>
              </a:spcBef>
              <a:spcAft>
                <a:spcPts val="0"/>
              </a:spcAft>
              <a:buClr>
                <a:srgbClr val="262626"/>
              </a:buClr>
              <a:buSzPts val="1200"/>
              <a:buFont typeface="Arial"/>
              <a:buChar char="•"/>
            </a:pPr>
            <a:r>
              <a:rPr b="0" i="0" lang="en-US" sz="1200" u="none" cap="none" strike="noStrike">
                <a:solidFill>
                  <a:srgbClr val="262626"/>
                </a:solidFill>
                <a:latin typeface="Calibri"/>
                <a:ea typeface="Calibri"/>
                <a:cs typeface="Calibri"/>
                <a:sym typeface="Calibri"/>
              </a:rPr>
              <a:t>Does not support charts with legends,  multiple values, or a secondary axis</a:t>
            </a:r>
            <a:endParaRPr b="0" i="0" sz="1200" u="none" cap="none" strike="noStrike">
              <a:solidFill>
                <a:schemeClr val="dk1"/>
              </a:solidFill>
              <a:latin typeface="Calibri"/>
              <a:ea typeface="Calibri"/>
              <a:cs typeface="Calibri"/>
              <a:sym typeface="Calibri"/>
            </a:endParaRPr>
          </a:p>
          <a:p>
            <a:pPr indent="0" lvl="1" marL="457200" marR="0" rtl="0" algn="l">
              <a:lnSpc>
                <a:spcPct val="100000"/>
              </a:lnSpc>
              <a:spcBef>
                <a:spcPts val="10"/>
              </a:spcBef>
              <a:spcAft>
                <a:spcPts val="0"/>
              </a:spcAft>
              <a:buClr>
                <a:srgbClr val="262626"/>
              </a:buClr>
              <a:buSzPts val="1050"/>
              <a:buFont typeface="Arial"/>
              <a:buNone/>
            </a:pPr>
            <a:r>
              <a:t/>
            </a:r>
            <a:endParaRPr b="0" i="0" sz="1050" u="none" cap="none" strike="noStrike">
              <a:solidFill>
                <a:schemeClr val="dk1"/>
              </a:solidFill>
              <a:latin typeface="Calibri"/>
              <a:ea typeface="Calibri"/>
              <a:cs typeface="Calibri"/>
              <a:sym typeface="Calibri"/>
            </a:endParaRPr>
          </a:p>
          <a:p>
            <a:pPr indent="-171450" lvl="1" marL="8371840" marR="5080" rtl="0" algn="l">
              <a:lnSpc>
                <a:spcPct val="115833"/>
              </a:lnSpc>
              <a:spcBef>
                <a:spcPts val="0"/>
              </a:spcBef>
              <a:spcAft>
                <a:spcPts val="0"/>
              </a:spcAft>
              <a:buClr>
                <a:srgbClr val="262626"/>
              </a:buClr>
              <a:buSzPts val="1200"/>
              <a:buFont typeface="Arial"/>
              <a:buChar char="•"/>
            </a:pPr>
            <a:r>
              <a:rPr b="0" i="0" lang="en-US" sz="1200" u="none" cap="none" strike="noStrike">
                <a:solidFill>
                  <a:srgbClr val="262626"/>
                </a:solidFill>
                <a:latin typeface="Calibri"/>
                <a:ea typeface="Calibri"/>
                <a:cs typeface="Calibri"/>
                <a:sym typeface="Calibri"/>
              </a:rPr>
              <a:t>Cannot be applied at the same time as  forecasts</a:t>
            </a:r>
            <a:endParaRPr b="0" i="0" sz="1200" u="none" cap="none" strike="noStrike">
              <a:solidFill>
                <a:schemeClr val="dk1"/>
              </a:solidFill>
              <a:latin typeface="Calibri"/>
              <a:ea typeface="Calibri"/>
              <a:cs typeface="Calibri"/>
              <a:sym typeface="Calibri"/>
            </a:endParaRPr>
          </a:p>
          <a:p>
            <a:pPr indent="-171450" lvl="1" marL="8371840" marR="358775" rtl="0" algn="l">
              <a:lnSpc>
                <a:spcPct val="103299"/>
              </a:lnSpc>
              <a:spcBef>
                <a:spcPts val="1090"/>
              </a:spcBef>
              <a:spcAft>
                <a:spcPts val="0"/>
              </a:spcAft>
              <a:buClr>
                <a:srgbClr val="262626"/>
              </a:buClr>
              <a:buSzPts val="1200"/>
              <a:buFont typeface="Arial"/>
              <a:buChar char="•"/>
            </a:pPr>
            <a:r>
              <a:rPr b="0" i="0" lang="en-US" sz="1200" u="none" cap="none" strike="noStrike">
                <a:solidFill>
                  <a:srgbClr val="262626"/>
                </a:solidFill>
                <a:latin typeface="Calibri"/>
                <a:ea typeface="Calibri"/>
                <a:cs typeface="Calibri"/>
                <a:sym typeface="Calibri"/>
              </a:rPr>
              <a:t>Not compatible with drill up/drill  down</a:t>
            </a:r>
            <a:endParaRPr b="0" i="0" sz="1200" u="none" cap="none" strike="noStrike">
              <a:solidFill>
                <a:schemeClr val="dk1"/>
              </a:solidFill>
              <a:latin typeface="Calibri"/>
              <a:ea typeface="Calibri"/>
              <a:cs typeface="Calibri"/>
              <a:sym typeface="Calibri"/>
            </a:endParaRPr>
          </a:p>
          <a:p>
            <a:pPr indent="-8371840" lvl="1" marL="8371840" marR="342900" rtl="0" algn="r">
              <a:lnSpc>
                <a:spcPct val="100000"/>
              </a:lnSpc>
              <a:spcBef>
                <a:spcPts val="1175"/>
              </a:spcBef>
              <a:spcAft>
                <a:spcPts val="0"/>
              </a:spcAft>
              <a:buClr>
                <a:srgbClr val="262626"/>
              </a:buClr>
              <a:buSzPts val="1200"/>
              <a:buFont typeface="Arial"/>
              <a:buChar char="•"/>
            </a:pPr>
            <a:r>
              <a:rPr b="0" i="0" lang="en-US" sz="1200" u="none" cap="none" strike="noStrike">
                <a:solidFill>
                  <a:srgbClr val="262626"/>
                </a:solidFill>
                <a:latin typeface="Calibri"/>
                <a:ea typeface="Calibri"/>
                <a:cs typeface="Calibri"/>
                <a:sym typeface="Calibri"/>
              </a:rPr>
              <a:t>Requires at least four data points</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 name="Shape 90"/>
        <p:cNvGrpSpPr/>
        <p:nvPr/>
      </p:nvGrpSpPr>
      <p:grpSpPr>
        <a:xfrm>
          <a:off x="0" y="0"/>
          <a:ext cx="0" cy="0"/>
          <a:chOff x="0" y="0"/>
          <a:chExt cx="0" cy="0"/>
        </a:xfrm>
      </p:grpSpPr>
      <p:sp>
        <p:nvSpPr>
          <p:cNvPr id="91" name="Google Shape;91;p2"/>
          <p:cNvSpPr txBox="1"/>
          <p:nvPr>
            <p:ph type="title"/>
          </p:nvPr>
        </p:nvSpPr>
        <p:spPr>
          <a:xfrm>
            <a:off x="4383976" y="242315"/>
            <a:ext cx="3424554"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COURSE STRUCTURE</a:t>
            </a:r>
            <a:endParaRPr sz="3200"/>
          </a:p>
        </p:txBody>
      </p:sp>
      <p:pic>
        <p:nvPicPr>
          <p:cNvPr id="92" name="Google Shape;92;p2"/>
          <p:cNvPicPr preferRelativeResize="0"/>
          <p:nvPr/>
        </p:nvPicPr>
        <p:blipFill rotWithShape="1">
          <a:blip r:embed="rId3">
            <a:alphaModFix/>
          </a:blip>
          <a:srcRect b="0" l="0" r="0" t="0"/>
          <a:stretch/>
        </p:blipFill>
        <p:spPr>
          <a:xfrm>
            <a:off x="1652016" y="3297935"/>
            <a:ext cx="579119" cy="569976"/>
          </a:xfrm>
          <a:prstGeom prst="rect">
            <a:avLst/>
          </a:prstGeom>
          <a:noFill/>
          <a:ln>
            <a:noFill/>
          </a:ln>
        </p:spPr>
      </p:pic>
      <p:pic>
        <p:nvPicPr>
          <p:cNvPr id="93" name="Google Shape;93;p2"/>
          <p:cNvPicPr preferRelativeResize="0"/>
          <p:nvPr/>
        </p:nvPicPr>
        <p:blipFill rotWithShape="1">
          <a:blip r:embed="rId4">
            <a:alphaModFix/>
          </a:blip>
          <a:srcRect b="0" l="0" r="0" t="0"/>
          <a:stretch/>
        </p:blipFill>
        <p:spPr>
          <a:xfrm>
            <a:off x="1652016" y="4236720"/>
            <a:ext cx="560832" cy="569976"/>
          </a:xfrm>
          <a:prstGeom prst="rect">
            <a:avLst/>
          </a:prstGeom>
          <a:noFill/>
          <a:ln>
            <a:noFill/>
          </a:ln>
        </p:spPr>
      </p:pic>
      <p:pic>
        <p:nvPicPr>
          <p:cNvPr id="94" name="Google Shape;94;p2"/>
          <p:cNvPicPr preferRelativeResize="0"/>
          <p:nvPr/>
        </p:nvPicPr>
        <p:blipFill rotWithShape="1">
          <a:blip r:embed="rId5">
            <a:alphaModFix/>
          </a:blip>
          <a:srcRect b="0" l="0" r="0" t="0"/>
          <a:stretch/>
        </p:blipFill>
        <p:spPr>
          <a:xfrm>
            <a:off x="0" y="806332"/>
            <a:ext cx="12192000" cy="45720"/>
          </a:xfrm>
          <a:prstGeom prst="rect">
            <a:avLst/>
          </a:prstGeom>
          <a:noFill/>
          <a:ln>
            <a:noFill/>
          </a:ln>
        </p:spPr>
      </p:pic>
      <p:pic>
        <p:nvPicPr>
          <p:cNvPr id="95" name="Google Shape;95;p2"/>
          <p:cNvPicPr preferRelativeResize="0"/>
          <p:nvPr/>
        </p:nvPicPr>
        <p:blipFill rotWithShape="1">
          <a:blip r:embed="rId6">
            <a:alphaModFix/>
          </a:blip>
          <a:srcRect b="0" l="0" r="0" t="0"/>
          <a:stretch/>
        </p:blipFill>
        <p:spPr>
          <a:xfrm>
            <a:off x="1652016" y="5178551"/>
            <a:ext cx="560832" cy="566927"/>
          </a:xfrm>
          <a:prstGeom prst="rect">
            <a:avLst/>
          </a:prstGeom>
          <a:noFill/>
          <a:ln>
            <a:noFill/>
          </a:ln>
        </p:spPr>
      </p:pic>
      <p:sp>
        <p:nvSpPr>
          <p:cNvPr id="96" name="Google Shape;96;p2"/>
          <p:cNvSpPr txBox="1"/>
          <p:nvPr/>
        </p:nvSpPr>
        <p:spPr>
          <a:xfrm>
            <a:off x="519005" y="1313179"/>
            <a:ext cx="10974705" cy="4515723"/>
          </a:xfrm>
          <a:prstGeom prst="rect">
            <a:avLst/>
          </a:prstGeom>
          <a:noFill/>
          <a:ln>
            <a:noFill/>
          </a:ln>
        </p:spPr>
        <p:txBody>
          <a:bodyPr anchorCtr="0" anchor="t" bIns="0" lIns="0" spcFirstLastPara="1" rIns="0" wrap="square" tIns="9525">
            <a:spAutoFit/>
          </a:bodyPr>
          <a:lstStyle/>
          <a:p>
            <a:pPr indent="0" lvl="0" marL="12700" marR="5080" rtl="0" algn="l">
              <a:lnSpc>
                <a:spcPct val="100800"/>
              </a:lnSpc>
              <a:spcBef>
                <a:spcPts val="0"/>
              </a:spcBef>
              <a:spcAft>
                <a:spcPts val="0"/>
              </a:spcAft>
              <a:buNone/>
            </a:pPr>
            <a:r>
              <a:rPr lang="en-US" sz="2400">
                <a:solidFill>
                  <a:srgbClr val="0D0D0D"/>
                </a:solidFill>
                <a:latin typeface="Calibri"/>
                <a:ea typeface="Calibri"/>
                <a:cs typeface="Calibri"/>
                <a:sym typeface="Calibri"/>
              </a:rPr>
              <a:t>This is a </a:t>
            </a:r>
            <a:r>
              <a:rPr b="1" lang="en-US" sz="2400">
                <a:solidFill>
                  <a:srgbClr val="0D0D0D"/>
                </a:solidFill>
                <a:latin typeface="Calibri"/>
                <a:ea typeface="Calibri"/>
                <a:cs typeface="Calibri"/>
                <a:sym typeface="Calibri"/>
              </a:rPr>
              <a:t>project-based course </a:t>
            </a:r>
            <a:r>
              <a:rPr lang="en-US" sz="2400">
                <a:solidFill>
                  <a:srgbClr val="0D0D0D"/>
                </a:solidFill>
                <a:latin typeface="Calibri"/>
                <a:ea typeface="Calibri"/>
                <a:cs typeface="Calibri"/>
                <a:sym typeface="Calibri"/>
              </a:rPr>
              <a:t>designed for students looking for a practical, hands-on, and  highly engaging approach to learning Power BI Desktop for business intelligence</a:t>
            </a:r>
            <a:endParaRPr sz="2400">
              <a:solidFill>
                <a:schemeClr val="dk1"/>
              </a:solidFill>
              <a:latin typeface="Calibri"/>
              <a:ea typeface="Calibri"/>
              <a:cs typeface="Calibri"/>
              <a:sym typeface="Calibri"/>
            </a:endParaRPr>
          </a:p>
          <a:p>
            <a:pPr indent="0" lvl="0" marL="0" marR="0" rtl="0" algn="l">
              <a:lnSpc>
                <a:spcPct val="100000"/>
              </a:lnSpc>
              <a:spcBef>
                <a:spcPts val="40"/>
              </a:spcBef>
              <a:spcAft>
                <a:spcPts val="0"/>
              </a:spcAft>
              <a:buNone/>
            </a:pPr>
            <a:r>
              <a:t/>
            </a:r>
            <a:endParaRPr sz="3150">
              <a:solidFill>
                <a:schemeClr val="dk1"/>
              </a:solidFill>
              <a:latin typeface="Calibri"/>
              <a:ea typeface="Calibri"/>
              <a:cs typeface="Calibri"/>
              <a:sym typeface="Calibri"/>
            </a:endParaRPr>
          </a:p>
          <a:p>
            <a:pPr indent="0" lvl="0" marL="12700" marR="0" rtl="0" algn="l">
              <a:lnSpc>
                <a:spcPct val="100000"/>
              </a:lnSpc>
              <a:spcBef>
                <a:spcPts val="5"/>
              </a:spcBef>
              <a:spcAft>
                <a:spcPts val="0"/>
              </a:spcAft>
              <a:buNone/>
            </a:pPr>
            <a:r>
              <a:rPr b="1" lang="en-US" sz="2400">
                <a:solidFill>
                  <a:srgbClr val="0D0D0D"/>
                </a:solidFill>
                <a:latin typeface="Calibri"/>
                <a:ea typeface="Calibri"/>
                <a:cs typeface="Calibri"/>
                <a:sym typeface="Calibri"/>
              </a:rPr>
              <a:t>Course resources include</a:t>
            </a:r>
            <a:r>
              <a:rPr baseline="30000" lang="en-US" sz="3525">
                <a:solidFill>
                  <a:srgbClr val="0D0D0D"/>
                </a:solidFill>
                <a:latin typeface="Calibri"/>
                <a:ea typeface="Calibri"/>
                <a:cs typeface="Calibri"/>
                <a:sym typeface="Calibri"/>
              </a:rPr>
              <a:t>:</a:t>
            </a:r>
            <a:endParaRPr baseline="30000" sz="3525">
              <a:solidFill>
                <a:schemeClr val="dk1"/>
              </a:solidFill>
              <a:latin typeface="Calibri"/>
              <a:ea typeface="Calibri"/>
              <a:cs typeface="Calibri"/>
              <a:sym typeface="Calibri"/>
            </a:endParaRPr>
          </a:p>
          <a:p>
            <a:pPr indent="0" lvl="0" marL="0" marR="0" rtl="0" algn="l">
              <a:lnSpc>
                <a:spcPct val="100000"/>
              </a:lnSpc>
              <a:spcBef>
                <a:spcPts val="5"/>
              </a:spcBef>
              <a:spcAft>
                <a:spcPts val="0"/>
              </a:spcAft>
              <a:buNone/>
            </a:pPr>
            <a:r>
              <a:t/>
            </a:r>
            <a:endParaRPr sz="2600">
              <a:solidFill>
                <a:schemeClr val="dk1"/>
              </a:solidFill>
              <a:latin typeface="Calibri"/>
              <a:ea typeface="Calibri"/>
              <a:cs typeface="Calibri"/>
              <a:sym typeface="Calibri"/>
            </a:endParaRPr>
          </a:p>
          <a:p>
            <a:pPr indent="0" lvl="0" marL="1954529" marR="760730" rtl="0" algn="l">
              <a:lnSpc>
                <a:spcPct val="100000"/>
              </a:lnSpc>
              <a:spcBef>
                <a:spcPts val="5"/>
              </a:spcBef>
              <a:spcAft>
                <a:spcPts val="0"/>
              </a:spcAft>
              <a:buNone/>
            </a:pPr>
            <a:r>
              <a:rPr b="1" lang="en-US" sz="2000">
                <a:solidFill>
                  <a:srgbClr val="0D0D0D"/>
                </a:solidFill>
                <a:latin typeface="Calibri"/>
                <a:ea typeface="Calibri"/>
                <a:cs typeface="Calibri"/>
                <a:sym typeface="Calibri"/>
              </a:rPr>
              <a:t>PowerPoint Presentation </a:t>
            </a:r>
            <a:r>
              <a:rPr lang="en-US" sz="2000">
                <a:solidFill>
                  <a:srgbClr val="0D0D0D"/>
                </a:solidFill>
                <a:latin typeface="Calibri"/>
                <a:ea typeface="Calibri"/>
                <a:cs typeface="Calibri"/>
                <a:sym typeface="Calibri"/>
              </a:rPr>
              <a:t>(</a:t>
            </a:r>
            <a:r>
              <a:rPr i="1" lang="en-US" sz="2000">
                <a:solidFill>
                  <a:srgbClr val="0D0D0D"/>
                </a:solidFill>
                <a:latin typeface="Calibri"/>
                <a:ea typeface="Calibri"/>
                <a:cs typeface="Calibri"/>
                <a:sym typeface="Calibri"/>
              </a:rPr>
              <a:t>200+ slides</a:t>
            </a:r>
            <a:r>
              <a:rPr lang="en-US" sz="2000">
                <a:solidFill>
                  <a:srgbClr val="0D0D0D"/>
                </a:solidFill>
                <a:latin typeface="Calibri"/>
                <a:ea typeface="Calibri"/>
                <a:cs typeface="Calibri"/>
                <a:sym typeface="Calibri"/>
              </a:rPr>
              <a:t>) containing all course slides, assignments  and reference materials</a:t>
            </a:r>
            <a:endParaRPr sz="2000">
              <a:solidFill>
                <a:schemeClr val="dk1"/>
              </a:solidFill>
              <a:latin typeface="Calibri"/>
              <a:ea typeface="Calibri"/>
              <a:cs typeface="Calibri"/>
              <a:sym typeface="Calibri"/>
            </a:endParaRPr>
          </a:p>
          <a:p>
            <a:pPr indent="0" lvl="0" marL="0" marR="0" rtl="0" algn="l">
              <a:lnSpc>
                <a:spcPct val="100000"/>
              </a:lnSpc>
              <a:spcBef>
                <a:spcPts val="25"/>
              </a:spcBef>
              <a:spcAft>
                <a:spcPts val="0"/>
              </a:spcAft>
              <a:buNone/>
            </a:pPr>
            <a:r>
              <a:t/>
            </a:r>
            <a:endParaRPr sz="2100">
              <a:solidFill>
                <a:schemeClr val="dk1"/>
              </a:solidFill>
              <a:latin typeface="Calibri"/>
              <a:ea typeface="Calibri"/>
              <a:cs typeface="Calibri"/>
              <a:sym typeface="Calibri"/>
            </a:endParaRPr>
          </a:p>
          <a:p>
            <a:pPr indent="0" lvl="0" marL="1922145" marR="1334135" rtl="0" algn="l">
              <a:lnSpc>
                <a:spcPct val="100000"/>
              </a:lnSpc>
              <a:spcBef>
                <a:spcPts val="0"/>
              </a:spcBef>
              <a:spcAft>
                <a:spcPts val="0"/>
              </a:spcAft>
              <a:buNone/>
            </a:pPr>
            <a:r>
              <a:rPr b="1" lang="en-US" sz="2000">
                <a:solidFill>
                  <a:srgbClr val="0D0D0D"/>
                </a:solidFill>
                <a:latin typeface="Calibri"/>
                <a:ea typeface="Calibri"/>
                <a:cs typeface="Calibri"/>
                <a:sym typeface="Calibri"/>
              </a:rPr>
              <a:t>Quizzes </a:t>
            </a:r>
            <a:r>
              <a:rPr lang="en-US" sz="2000">
                <a:solidFill>
                  <a:srgbClr val="0D0D0D"/>
                </a:solidFill>
                <a:latin typeface="Calibri"/>
                <a:ea typeface="Calibri"/>
                <a:cs typeface="Calibri"/>
                <a:sym typeface="Calibri"/>
              </a:rPr>
              <a:t>and </a:t>
            </a:r>
            <a:r>
              <a:rPr b="1" lang="en-US" sz="2000">
                <a:solidFill>
                  <a:srgbClr val="0D0D0D"/>
                </a:solidFill>
                <a:latin typeface="Calibri"/>
                <a:ea typeface="Calibri"/>
                <a:cs typeface="Calibri"/>
                <a:sym typeface="Calibri"/>
              </a:rPr>
              <a:t>Assignments </a:t>
            </a:r>
            <a:r>
              <a:rPr lang="en-US" sz="2000">
                <a:solidFill>
                  <a:srgbClr val="0D0D0D"/>
                </a:solidFill>
                <a:latin typeface="Calibri"/>
                <a:ea typeface="Calibri"/>
                <a:cs typeface="Calibri"/>
                <a:sym typeface="Calibri"/>
              </a:rPr>
              <a:t>to reinforce key concepts and simulate real-world  scenarios, with step-by-step solution</a:t>
            </a:r>
            <a:endParaRPr sz="20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2100">
              <a:solidFill>
                <a:schemeClr val="dk1"/>
              </a:solidFill>
              <a:latin typeface="Calibri"/>
              <a:ea typeface="Calibri"/>
              <a:cs typeface="Calibri"/>
              <a:sym typeface="Calibri"/>
            </a:endParaRPr>
          </a:p>
          <a:p>
            <a:pPr indent="0" lvl="0" marL="1922145" marR="1368425" rtl="0" algn="l">
              <a:lnSpc>
                <a:spcPct val="100000"/>
              </a:lnSpc>
              <a:spcBef>
                <a:spcPts val="0"/>
              </a:spcBef>
              <a:spcAft>
                <a:spcPts val="0"/>
              </a:spcAft>
              <a:buNone/>
            </a:pPr>
            <a:r>
              <a:rPr lang="en-US" sz="2000">
                <a:solidFill>
                  <a:srgbClr val="0D0D0D"/>
                </a:solidFill>
                <a:latin typeface="Calibri"/>
                <a:ea typeface="Calibri"/>
                <a:cs typeface="Calibri"/>
                <a:sym typeface="Calibri"/>
              </a:rPr>
              <a:t>Complete </a:t>
            </a:r>
            <a:r>
              <a:rPr b="1" lang="en-US" sz="2000">
                <a:solidFill>
                  <a:srgbClr val="0D0D0D"/>
                </a:solidFill>
                <a:latin typeface="Calibri"/>
                <a:ea typeface="Calibri"/>
                <a:cs typeface="Calibri"/>
                <a:sym typeface="Calibri"/>
              </a:rPr>
              <a:t>Bonus Project </a:t>
            </a:r>
            <a:r>
              <a:rPr lang="en-US" sz="2000">
                <a:solidFill>
                  <a:srgbClr val="0D0D0D"/>
                </a:solidFill>
                <a:latin typeface="Calibri"/>
                <a:ea typeface="Calibri"/>
                <a:cs typeface="Calibri"/>
                <a:sym typeface="Calibri"/>
              </a:rPr>
              <a:t>to test your abilities and apply the skills developed  throughout the course to a brand-new data set</a:t>
            </a:r>
            <a:endParaRPr sz="20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5" name="Shape 515"/>
        <p:cNvGrpSpPr/>
        <p:nvPr/>
      </p:nvGrpSpPr>
      <p:grpSpPr>
        <a:xfrm>
          <a:off x="0" y="0"/>
          <a:ext cx="0" cy="0"/>
          <a:chOff x="0" y="0"/>
          <a:chExt cx="0" cy="0"/>
        </a:xfrm>
      </p:grpSpPr>
      <p:sp>
        <p:nvSpPr>
          <p:cNvPr id="516" name="Google Shape;516;p20"/>
          <p:cNvSpPr txBox="1"/>
          <p:nvPr/>
        </p:nvSpPr>
        <p:spPr>
          <a:xfrm>
            <a:off x="173937" y="6429755"/>
            <a:ext cx="9345930" cy="275590"/>
          </a:xfrm>
          <a:prstGeom prst="rect">
            <a:avLst/>
          </a:prstGeom>
          <a:noFill/>
          <a:ln>
            <a:noFill/>
          </a:ln>
        </p:spPr>
        <p:txBody>
          <a:bodyPr anchorCtr="0" anchor="t" bIns="0" lIns="0" spcFirstLastPara="1" rIns="0" wrap="square" tIns="6350">
            <a:spAutoFit/>
          </a:bodyPr>
          <a:lstStyle/>
          <a:p>
            <a:pPr indent="0" lvl="0" marL="12700" marR="5080" rtl="0" algn="l">
              <a:lnSpc>
                <a:spcPct val="105000"/>
              </a:lnSpc>
              <a:spcBef>
                <a:spcPts val="0"/>
              </a:spcBef>
              <a:spcAft>
                <a:spcPts val="0"/>
              </a:spcAft>
              <a:buNone/>
            </a:pPr>
            <a:r>
              <a:rPr i="1" lang="en-US" sz="800">
                <a:solidFill>
                  <a:srgbClr val="262626"/>
                </a:solidFill>
                <a:latin typeface="Calibri"/>
                <a:ea typeface="Calibri"/>
                <a:cs typeface="Calibri"/>
                <a:sym typeface="Calibri"/>
              </a:rPr>
              <a:t>*This data is provided by Microsoft for informational purposes only as an aid to illustrate a concept. These samples are provided “as is” without warranty of any kind. The example companies, organizations, products, domain names,  e-mail addresses, people, places, and events depicted herein are fictitious, and no association with any real company, organization, product, domain name, e-mail address, person, place, or event is intended or should be inferred. </a:t>
            </a:r>
            <a:endParaRPr sz="800">
              <a:solidFill>
                <a:schemeClr val="dk1"/>
              </a:solidFill>
              <a:latin typeface="Calibri"/>
              <a:ea typeface="Calibri"/>
              <a:cs typeface="Calibri"/>
              <a:sym typeface="Calibri"/>
            </a:endParaRPr>
          </a:p>
        </p:txBody>
      </p:sp>
      <p:sp>
        <p:nvSpPr>
          <p:cNvPr id="517" name="Google Shape;517;p20"/>
          <p:cNvSpPr txBox="1"/>
          <p:nvPr>
            <p:ph type="title"/>
          </p:nvPr>
        </p:nvSpPr>
        <p:spPr>
          <a:xfrm>
            <a:off x="4648390" y="242315"/>
            <a:ext cx="289496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COURSE PROJECT</a:t>
            </a:r>
            <a:endParaRPr sz="3200"/>
          </a:p>
        </p:txBody>
      </p:sp>
      <p:pic>
        <p:nvPicPr>
          <p:cNvPr id="518" name="Google Shape;518;p20"/>
          <p:cNvPicPr preferRelativeResize="0"/>
          <p:nvPr/>
        </p:nvPicPr>
        <p:blipFill rotWithShape="1">
          <a:blip r:embed="rId3">
            <a:alphaModFix/>
          </a:blip>
          <a:srcRect b="0" l="0" r="0" t="0"/>
          <a:stretch/>
        </p:blipFill>
        <p:spPr>
          <a:xfrm>
            <a:off x="0" y="806729"/>
            <a:ext cx="12192000" cy="45720"/>
          </a:xfrm>
          <a:prstGeom prst="rect">
            <a:avLst/>
          </a:prstGeom>
          <a:noFill/>
          <a:ln>
            <a:noFill/>
          </a:ln>
        </p:spPr>
      </p:pic>
      <p:sp>
        <p:nvSpPr>
          <p:cNvPr id="519" name="Google Shape;519;p20"/>
          <p:cNvSpPr txBox="1"/>
          <p:nvPr/>
        </p:nvSpPr>
        <p:spPr>
          <a:xfrm>
            <a:off x="702836" y="1548891"/>
            <a:ext cx="1621155"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E6AF00"/>
                </a:solidFill>
                <a:latin typeface="Calibri"/>
                <a:ea typeface="Calibri"/>
                <a:cs typeface="Calibri"/>
                <a:sym typeface="Calibri"/>
              </a:rPr>
              <a:t>SITUATION</a:t>
            </a:r>
            <a:endParaRPr sz="2800">
              <a:solidFill>
                <a:schemeClr val="dk1"/>
              </a:solidFill>
              <a:latin typeface="Calibri"/>
              <a:ea typeface="Calibri"/>
              <a:cs typeface="Calibri"/>
              <a:sym typeface="Calibri"/>
            </a:endParaRPr>
          </a:p>
        </p:txBody>
      </p:sp>
      <p:sp>
        <p:nvSpPr>
          <p:cNvPr id="520" name="Google Shape;520;p20"/>
          <p:cNvSpPr txBox="1"/>
          <p:nvPr/>
        </p:nvSpPr>
        <p:spPr>
          <a:xfrm>
            <a:off x="1887957" y="1351788"/>
            <a:ext cx="8789035" cy="590550"/>
          </a:xfrm>
          <a:prstGeom prst="rect">
            <a:avLst/>
          </a:prstGeom>
          <a:noFill/>
          <a:ln>
            <a:noFill/>
          </a:ln>
        </p:spPr>
        <p:txBody>
          <a:bodyPr anchorCtr="0" anchor="t" bIns="0" lIns="0" spcFirstLastPara="1" rIns="0" wrap="square" tIns="53975">
            <a:spAutoFit/>
          </a:bodyPr>
          <a:lstStyle/>
          <a:p>
            <a:pPr indent="-805180" lvl="0" marL="817244" marR="5080" rtl="0" algn="l">
              <a:lnSpc>
                <a:spcPct val="104499"/>
              </a:lnSpc>
              <a:spcBef>
                <a:spcPts val="0"/>
              </a:spcBef>
              <a:spcAft>
                <a:spcPts val="0"/>
              </a:spcAft>
              <a:buNone/>
            </a:pPr>
            <a:r>
              <a:rPr lang="en-US" sz="2000">
                <a:solidFill>
                  <a:srgbClr val="404040"/>
                </a:solidFill>
                <a:latin typeface="Calibri"/>
                <a:ea typeface="Calibri"/>
                <a:cs typeface="Calibri"/>
                <a:sym typeface="Calibri"/>
              </a:rPr>
              <a:t>THE	</a:t>
            </a:r>
            <a:r>
              <a:rPr lang="en-US" sz="1800">
                <a:solidFill>
                  <a:srgbClr val="262626"/>
                </a:solidFill>
                <a:latin typeface="Calibri"/>
                <a:ea typeface="Calibri"/>
                <a:cs typeface="Calibri"/>
                <a:sym typeface="Calibri"/>
              </a:rPr>
              <a:t>You’ve just been hired as a Business Intelligence Analyst by </a:t>
            </a:r>
            <a:r>
              <a:rPr b="1" lang="en-US" sz="1800">
                <a:solidFill>
                  <a:srgbClr val="262626"/>
                </a:solidFill>
                <a:latin typeface="Calibri"/>
                <a:ea typeface="Calibri"/>
                <a:cs typeface="Calibri"/>
                <a:sym typeface="Calibri"/>
              </a:rPr>
              <a:t>AdventureWorks*</a:t>
            </a:r>
            <a:r>
              <a:rPr lang="en-US" sz="1800">
                <a:solidFill>
                  <a:srgbClr val="262626"/>
                </a:solidFill>
                <a:latin typeface="Calibri"/>
                <a:ea typeface="Calibri"/>
                <a:cs typeface="Calibri"/>
                <a:sym typeface="Calibri"/>
              </a:rPr>
              <a:t>, a global  manufacturing company that produces cycling equipment and accessories</a:t>
            </a:r>
            <a:endParaRPr sz="1800">
              <a:solidFill>
                <a:schemeClr val="dk1"/>
              </a:solidFill>
              <a:latin typeface="Calibri"/>
              <a:ea typeface="Calibri"/>
              <a:cs typeface="Calibri"/>
              <a:sym typeface="Calibri"/>
            </a:endParaRPr>
          </a:p>
        </p:txBody>
      </p:sp>
      <p:sp>
        <p:nvSpPr>
          <p:cNvPr id="521" name="Google Shape;521;p20"/>
          <p:cNvSpPr/>
          <p:nvPr/>
        </p:nvSpPr>
        <p:spPr>
          <a:xfrm>
            <a:off x="2488204" y="1186975"/>
            <a:ext cx="0" cy="983615"/>
          </a:xfrm>
          <a:custGeom>
            <a:rect b="b" l="l" r="r" t="t"/>
            <a:pathLst>
              <a:path extrusionOk="0" h="983614" w="120000">
                <a:moveTo>
                  <a:pt x="0" y="0"/>
                </a:moveTo>
                <a:lnTo>
                  <a:pt x="0" y="983149"/>
                </a:lnTo>
              </a:path>
            </a:pathLst>
          </a:custGeom>
          <a:noFill/>
          <a:ln cap="flat" cmpd="sng" w="9525">
            <a:solidFill>
              <a:srgbClr val="A6A6A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 name="Google Shape;522;p20"/>
          <p:cNvSpPr txBox="1"/>
          <p:nvPr/>
        </p:nvSpPr>
        <p:spPr>
          <a:xfrm>
            <a:off x="2692961" y="2575052"/>
            <a:ext cx="8361045" cy="1354455"/>
          </a:xfrm>
          <a:prstGeom prst="rect">
            <a:avLst/>
          </a:prstGeom>
          <a:noFill/>
          <a:ln>
            <a:noFill/>
          </a:ln>
        </p:spPr>
        <p:txBody>
          <a:bodyPr anchorCtr="0" anchor="t" bIns="0" lIns="0" spcFirstLastPara="1" rIns="0" wrap="square" tIns="26650">
            <a:spAutoFit/>
          </a:bodyPr>
          <a:lstStyle/>
          <a:p>
            <a:pPr indent="0" lvl="0" marL="12700" marR="5080" rtl="0" algn="l">
              <a:lnSpc>
                <a:spcPct val="117222"/>
              </a:lnSpc>
              <a:spcBef>
                <a:spcPts val="0"/>
              </a:spcBef>
              <a:spcAft>
                <a:spcPts val="0"/>
              </a:spcAft>
              <a:buNone/>
            </a:pPr>
            <a:r>
              <a:rPr lang="en-US" sz="1800">
                <a:solidFill>
                  <a:srgbClr val="262626"/>
                </a:solidFill>
                <a:latin typeface="Calibri"/>
                <a:ea typeface="Calibri"/>
                <a:cs typeface="Calibri"/>
                <a:sym typeface="Calibri"/>
              </a:rPr>
              <a:t>The management team needs a way to </a:t>
            </a:r>
            <a:r>
              <a:rPr b="1" lang="en-US" sz="1800">
                <a:solidFill>
                  <a:srgbClr val="262626"/>
                </a:solidFill>
                <a:latin typeface="Calibri"/>
                <a:ea typeface="Calibri"/>
                <a:cs typeface="Calibri"/>
                <a:sym typeface="Calibri"/>
              </a:rPr>
              <a:t>track KPIs </a:t>
            </a:r>
            <a:r>
              <a:rPr lang="en-US" sz="1800">
                <a:solidFill>
                  <a:srgbClr val="262626"/>
                </a:solidFill>
                <a:latin typeface="Calibri"/>
                <a:ea typeface="Calibri"/>
                <a:cs typeface="Calibri"/>
                <a:sym typeface="Calibri"/>
              </a:rPr>
              <a:t>(</a:t>
            </a:r>
            <a:r>
              <a:rPr i="1" lang="en-US" sz="1800">
                <a:solidFill>
                  <a:srgbClr val="262626"/>
                </a:solidFill>
                <a:latin typeface="Calibri"/>
                <a:ea typeface="Calibri"/>
                <a:cs typeface="Calibri"/>
                <a:sym typeface="Calibri"/>
              </a:rPr>
              <a:t>sales</a:t>
            </a:r>
            <a:r>
              <a:rPr lang="en-US" sz="1800">
                <a:solidFill>
                  <a:srgbClr val="262626"/>
                </a:solidFill>
                <a:latin typeface="Calibri"/>
                <a:ea typeface="Calibri"/>
                <a:cs typeface="Calibri"/>
                <a:sym typeface="Calibri"/>
              </a:rPr>
              <a:t>, </a:t>
            </a:r>
            <a:r>
              <a:rPr i="1" lang="en-US" sz="1800">
                <a:solidFill>
                  <a:srgbClr val="262626"/>
                </a:solidFill>
                <a:latin typeface="Calibri"/>
                <a:ea typeface="Calibri"/>
                <a:cs typeface="Calibri"/>
                <a:sym typeface="Calibri"/>
              </a:rPr>
              <a:t>revenue</a:t>
            </a:r>
            <a:r>
              <a:rPr lang="en-US" sz="1800">
                <a:solidFill>
                  <a:srgbClr val="262626"/>
                </a:solidFill>
                <a:latin typeface="Calibri"/>
                <a:ea typeface="Calibri"/>
                <a:cs typeface="Calibri"/>
                <a:sym typeface="Calibri"/>
              </a:rPr>
              <a:t>, </a:t>
            </a:r>
            <a:r>
              <a:rPr i="1" lang="en-US" sz="1800">
                <a:solidFill>
                  <a:srgbClr val="262626"/>
                </a:solidFill>
                <a:latin typeface="Calibri"/>
                <a:ea typeface="Calibri"/>
                <a:cs typeface="Calibri"/>
                <a:sym typeface="Calibri"/>
              </a:rPr>
              <a:t>profit</a:t>
            </a:r>
            <a:r>
              <a:rPr lang="en-US" sz="1800">
                <a:solidFill>
                  <a:srgbClr val="262626"/>
                </a:solidFill>
                <a:latin typeface="Calibri"/>
                <a:ea typeface="Calibri"/>
                <a:cs typeface="Calibri"/>
                <a:sym typeface="Calibri"/>
              </a:rPr>
              <a:t>, </a:t>
            </a:r>
            <a:r>
              <a:rPr i="1" lang="en-US" sz="1800">
                <a:solidFill>
                  <a:srgbClr val="262626"/>
                </a:solidFill>
                <a:latin typeface="Calibri"/>
                <a:ea typeface="Calibri"/>
                <a:cs typeface="Calibri"/>
                <a:sym typeface="Calibri"/>
              </a:rPr>
              <a:t>returns</a:t>
            </a:r>
            <a:r>
              <a:rPr lang="en-US" sz="1800">
                <a:solidFill>
                  <a:srgbClr val="262626"/>
                </a:solidFill>
                <a:latin typeface="Calibri"/>
                <a:ea typeface="Calibri"/>
                <a:cs typeface="Calibri"/>
                <a:sym typeface="Calibri"/>
              </a:rPr>
              <a:t>), </a:t>
            </a:r>
            <a:r>
              <a:rPr b="1" lang="en-US" sz="1800">
                <a:solidFill>
                  <a:srgbClr val="262626"/>
                </a:solidFill>
                <a:latin typeface="Calibri"/>
                <a:ea typeface="Calibri"/>
                <a:cs typeface="Calibri"/>
                <a:sym typeface="Calibri"/>
              </a:rPr>
              <a:t>compare  regional performance</a:t>
            </a:r>
            <a:r>
              <a:rPr lang="en-US" sz="1800">
                <a:solidFill>
                  <a:srgbClr val="262626"/>
                </a:solidFill>
                <a:latin typeface="Calibri"/>
                <a:ea typeface="Calibri"/>
                <a:cs typeface="Calibri"/>
                <a:sym typeface="Calibri"/>
              </a:rPr>
              <a:t>, </a:t>
            </a:r>
            <a:r>
              <a:rPr b="1" lang="en-US" sz="1800">
                <a:solidFill>
                  <a:srgbClr val="262626"/>
                </a:solidFill>
                <a:latin typeface="Calibri"/>
                <a:ea typeface="Calibri"/>
                <a:cs typeface="Calibri"/>
                <a:sym typeface="Calibri"/>
              </a:rPr>
              <a:t>analyze product-level trends</a:t>
            </a:r>
            <a:r>
              <a:rPr lang="en-US" sz="1800">
                <a:solidFill>
                  <a:srgbClr val="262626"/>
                </a:solidFill>
                <a:latin typeface="Calibri"/>
                <a:ea typeface="Calibri"/>
                <a:cs typeface="Calibri"/>
                <a:sym typeface="Calibri"/>
              </a:rPr>
              <a:t>, and </a:t>
            </a:r>
            <a:r>
              <a:rPr b="1" lang="en-US" sz="1800">
                <a:solidFill>
                  <a:srgbClr val="262626"/>
                </a:solidFill>
                <a:latin typeface="Calibri"/>
                <a:ea typeface="Calibri"/>
                <a:cs typeface="Calibri"/>
                <a:sym typeface="Calibri"/>
              </a:rPr>
              <a:t>identify high-value customers</a:t>
            </a:r>
            <a:r>
              <a:rPr lang="en-US" sz="1750">
                <a:solidFill>
                  <a:srgbClr val="262626"/>
                </a:solidFill>
                <a:latin typeface="Calibri"/>
                <a:ea typeface="Calibri"/>
                <a:cs typeface="Calibri"/>
                <a:sym typeface="Calibri"/>
              </a:rPr>
              <a:t>.</a:t>
            </a:r>
            <a:endParaRPr sz="1750">
              <a:solidFill>
                <a:schemeClr val="dk1"/>
              </a:solidFill>
              <a:latin typeface="Calibri"/>
              <a:ea typeface="Calibri"/>
              <a:cs typeface="Calibri"/>
              <a:sym typeface="Calibri"/>
            </a:endParaRPr>
          </a:p>
          <a:p>
            <a:pPr indent="0" lvl="0" marL="12700" marR="880110" rtl="0" algn="l">
              <a:lnSpc>
                <a:spcPct val="101099"/>
              </a:lnSpc>
              <a:spcBef>
                <a:spcPts val="1764"/>
              </a:spcBef>
              <a:spcAft>
                <a:spcPts val="0"/>
              </a:spcAft>
              <a:buNone/>
            </a:pPr>
            <a:r>
              <a:rPr lang="en-US" sz="1800">
                <a:solidFill>
                  <a:srgbClr val="262626"/>
                </a:solidFill>
                <a:latin typeface="Calibri"/>
                <a:ea typeface="Calibri"/>
                <a:cs typeface="Calibri"/>
                <a:sym typeface="Calibri"/>
              </a:rPr>
              <a:t>All you’ve been given is a </a:t>
            </a:r>
            <a:r>
              <a:rPr b="1" lang="en-US" sz="1800">
                <a:solidFill>
                  <a:srgbClr val="262626"/>
                </a:solidFill>
                <a:latin typeface="Calibri"/>
                <a:ea typeface="Calibri"/>
                <a:cs typeface="Calibri"/>
                <a:sym typeface="Calibri"/>
              </a:rPr>
              <a:t>folder of raw csv files</a:t>
            </a:r>
            <a:r>
              <a:rPr lang="en-US" sz="1800">
                <a:solidFill>
                  <a:srgbClr val="262626"/>
                </a:solidFill>
                <a:latin typeface="Calibri"/>
                <a:ea typeface="Calibri"/>
                <a:cs typeface="Calibri"/>
                <a:sym typeface="Calibri"/>
              </a:rPr>
              <a:t>, which contain information about  transactions, returns, products, customers, and sales territories.</a:t>
            </a:r>
            <a:endParaRPr sz="1800">
              <a:solidFill>
                <a:schemeClr val="dk1"/>
              </a:solidFill>
              <a:latin typeface="Calibri"/>
              <a:ea typeface="Calibri"/>
              <a:cs typeface="Calibri"/>
              <a:sym typeface="Calibri"/>
            </a:endParaRPr>
          </a:p>
        </p:txBody>
      </p:sp>
      <p:sp>
        <p:nvSpPr>
          <p:cNvPr id="523" name="Google Shape;523;p20"/>
          <p:cNvSpPr txBox="1"/>
          <p:nvPr/>
        </p:nvSpPr>
        <p:spPr>
          <a:xfrm>
            <a:off x="1467432" y="3103371"/>
            <a:ext cx="85725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E6AF00"/>
                </a:solidFill>
                <a:latin typeface="Calibri"/>
                <a:ea typeface="Calibri"/>
                <a:cs typeface="Calibri"/>
                <a:sym typeface="Calibri"/>
              </a:rPr>
              <a:t>BRIEF</a:t>
            </a:r>
            <a:endParaRPr sz="2800">
              <a:solidFill>
                <a:schemeClr val="dk1"/>
              </a:solidFill>
              <a:latin typeface="Calibri"/>
              <a:ea typeface="Calibri"/>
              <a:cs typeface="Calibri"/>
              <a:sym typeface="Calibri"/>
            </a:endParaRPr>
          </a:p>
        </p:txBody>
      </p:sp>
      <p:sp>
        <p:nvSpPr>
          <p:cNvPr id="524" name="Google Shape;524;p20"/>
          <p:cNvSpPr txBox="1"/>
          <p:nvPr/>
        </p:nvSpPr>
        <p:spPr>
          <a:xfrm>
            <a:off x="1890076" y="2906267"/>
            <a:ext cx="429259"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404040"/>
                </a:solidFill>
                <a:latin typeface="Calibri"/>
                <a:ea typeface="Calibri"/>
                <a:cs typeface="Calibri"/>
                <a:sym typeface="Calibri"/>
              </a:rPr>
              <a:t>THE</a:t>
            </a:r>
            <a:endParaRPr sz="2000">
              <a:solidFill>
                <a:schemeClr val="dk1"/>
              </a:solidFill>
              <a:latin typeface="Calibri"/>
              <a:ea typeface="Calibri"/>
              <a:cs typeface="Calibri"/>
              <a:sym typeface="Calibri"/>
            </a:endParaRPr>
          </a:p>
        </p:txBody>
      </p:sp>
      <p:sp>
        <p:nvSpPr>
          <p:cNvPr id="525" name="Google Shape;525;p20"/>
          <p:cNvSpPr/>
          <p:nvPr/>
        </p:nvSpPr>
        <p:spPr>
          <a:xfrm>
            <a:off x="2488204" y="2489504"/>
            <a:ext cx="0" cy="1549400"/>
          </a:xfrm>
          <a:custGeom>
            <a:rect b="b" l="l" r="r" t="t"/>
            <a:pathLst>
              <a:path extrusionOk="0" h="1549400" w="120000">
                <a:moveTo>
                  <a:pt x="0" y="0"/>
                </a:moveTo>
                <a:lnTo>
                  <a:pt x="0" y="1549093"/>
                </a:lnTo>
              </a:path>
            </a:pathLst>
          </a:custGeom>
          <a:noFill/>
          <a:ln cap="flat" cmpd="sng" w="9525">
            <a:solidFill>
              <a:srgbClr val="A6A6A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 name="Google Shape;526;p20"/>
          <p:cNvSpPr txBox="1"/>
          <p:nvPr/>
        </p:nvSpPr>
        <p:spPr>
          <a:xfrm>
            <a:off x="728342" y="5011419"/>
            <a:ext cx="1594485"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E6AF00"/>
                </a:solidFill>
                <a:latin typeface="Calibri"/>
                <a:ea typeface="Calibri"/>
                <a:cs typeface="Calibri"/>
                <a:sym typeface="Calibri"/>
              </a:rPr>
              <a:t>OBJECTIVE</a:t>
            </a:r>
            <a:endParaRPr sz="2800">
              <a:solidFill>
                <a:schemeClr val="dk1"/>
              </a:solidFill>
              <a:latin typeface="Calibri"/>
              <a:ea typeface="Calibri"/>
              <a:cs typeface="Calibri"/>
              <a:sym typeface="Calibri"/>
            </a:endParaRPr>
          </a:p>
        </p:txBody>
      </p:sp>
      <p:sp>
        <p:nvSpPr>
          <p:cNvPr id="527" name="Google Shape;527;p20"/>
          <p:cNvSpPr txBox="1"/>
          <p:nvPr/>
        </p:nvSpPr>
        <p:spPr>
          <a:xfrm>
            <a:off x="1888272" y="4814316"/>
            <a:ext cx="429259"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404040"/>
                </a:solidFill>
                <a:latin typeface="Calibri"/>
                <a:ea typeface="Calibri"/>
                <a:cs typeface="Calibri"/>
                <a:sym typeface="Calibri"/>
              </a:rPr>
              <a:t>THE</a:t>
            </a:r>
            <a:endParaRPr sz="2000">
              <a:solidFill>
                <a:schemeClr val="dk1"/>
              </a:solidFill>
              <a:latin typeface="Calibri"/>
              <a:ea typeface="Calibri"/>
              <a:cs typeface="Calibri"/>
              <a:sym typeface="Calibri"/>
            </a:endParaRPr>
          </a:p>
        </p:txBody>
      </p:sp>
      <p:sp>
        <p:nvSpPr>
          <p:cNvPr id="528" name="Google Shape;528;p20"/>
          <p:cNvSpPr/>
          <p:nvPr/>
        </p:nvSpPr>
        <p:spPr>
          <a:xfrm>
            <a:off x="2488204" y="4369968"/>
            <a:ext cx="0" cy="1633220"/>
          </a:xfrm>
          <a:custGeom>
            <a:rect b="b" l="l" r="r" t="t"/>
            <a:pathLst>
              <a:path extrusionOk="0" h="1633220" w="120000">
                <a:moveTo>
                  <a:pt x="0" y="0"/>
                </a:moveTo>
                <a:lnTo>
                  <a:pt x="0" y="1632897"/>
                </a:lnTo>
              </a:path>
            </a:pathLst>
          </a:custGeom>
          <a:noFill/>
          <a:ln cap="flat" cmpd="sng" w="9525">
            <a:solidFill>
              <a:srgbClr val="A6A6A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 name="Google Shape;529;p20"/>
          <p:cNvSpPr txBox="1"/>
          <p:nvPr/>
        </p:nvSpPr>
        <p:spPr>
          <a:xfrm>
            <a:off x="2692961" y="4480052"/>
            <a:ext cx="242316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262626"/>
                </a:solidFill>
                <a:latin typeface="Calibri"/>
                <a:ea typeface="Calibri"/>
                <a:cs typeface="Calibri"/>
                <a:sym typeface="Calibri"/>
              </a:rPr>
              <a:t>Use Power BI Desktop to:</a:t>
            </a:r>
            <a:endParaRPr sz="1800">
              <a:solidFill>
                <a:schemeClr val="dk1"/>
              </a:solidFill>
              <a:latin typeface="Calibri"/>
              <a:ea typeface="Calibri"/>
              <a:cs typeface="Calibri"/>
              <a:sym typeface="Calibri"/>
            </a:endParaRPr>
          </a:p>
        </p:txBody>
      </p:sp>
      <p:sp>
        <p:nvSpPr>
          <p:cNvPr id="530" name="Google Shape;530;p20"/>
          <p:cNvSpPr txBox="1"/>
          <p:nvPr/>
        </p:nvSpPr>
        <p:spPr>
          <a:xfrm>
            <a:off x="2692961" y="4814316"/>
            <a:ext cx="4648200" cy="991869"/>
          </a:xfrm>
          <a:prstGeom prst="rect">
            <a:avLst/>
          </a:prstGeom>
          <a:noFill/>
          <a:ln>
            <a:noFill/>
          </a:ln>
        </p:spPr>
        <p:txBody>
          <a:bodyPr anchorCtr="0" anchor="t" bIns="0" lIns="0" spcFirstLastPara="1" rIns="0" wrap="square" tIns="12700">
            <a:spAutoFit/>
          </a:bodyPr>
          <a:lstStyle/>
          <a:p>
            <a:pPr indent="-342900" lvl="0" marL="355600" marR="0" rtl="0" algn="l">
              <a:lnSpc>
                <a:spcPct val="119375"/>
              </a:lnSpc>
              <a:spcBef>
                <a:spcPts val="0"/>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Connect and transform the raw data</a:t>
            </a:r>
            <a:endParaRPr sz="1600">
              <a:solidFill>
                <a:schemeClr val="dk1"/>
              </a:solidFill>
              <a:latin typeface="Calibri"/>
              <a:ea typeface="Calibri"/>
              <a:cs typeface="Calibri"/>
              <a:sym typeface="Calibri"/>
            </a:endParaRPr>
          </a:p>
          <a:p>
            <a:pPr indent="-342900" lvl="0" marL="355600" marR="0" rtl="0" algn="l">
              <a:lnSpc>
                <a:spcPct val="118437"/>
              </a:lnSpc>
              <a:spcBef>
                <a:spcPts val="0"/>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Build a relational data model</a:t>
            </a:r>
            <a:endParaRPr sz="1600">
              <a:solidFill>
                <a:schemeClr val="dk1"/>
              </a:solidFill>
              <a:latin typeface="Calibri"/>
              <a:ea typeface="Calibri"/>
              <a:cs typeface="Calibri"/>
              <a:sym typeface="Calibri"/>
            </a:endParaRPr>
          </a:p>
          <a:p>
            <a:pPr indent="-342900" lvl="0" marL="355600" marR="0" rtl="0" algn="l">
              <a:lnSpc>
                <a:spcPct val="118437"/>
              </a:lnSpc>
              <a:spcBef>
                <a:spcPts val="0"/>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Create calculated columns and measures with DAX</a:t>
            </a:r>
            <a:endParaRPr sz="1600">
              <a:solidFill>
                <a:schemeClr val="dk1"/>
              </a:solidFill>
              <a:latin typeface="Calibri"/>
              <a:ea typeface="Calibri"/>
              <a:cs typeface="Calibri"/>
              <a:sym typeface="Calibri"/>
            </a:endParaRPr>
          </a:p>
          <a:p>
            <a:pPr indent="-342900" lvl="0" marL="355600" marR="0" rtl="0" algn="l">
              <a:lnSpc>
                <a:spcPct val="119375"/>
              </a:lnSpc>
              <a:spcBef>
                <a:spcPts val="0"/>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Design an interactive dashboard to visualize the data</a:t>
            </a:r>
            <a:endParaRPr sz="1600">
              <a:solidFill>
                <a:schemeClr val="dk1"/>
              </a:solidFill>
              <a:latin typeface="Calibri"/>
              <a:ea typeface="Calibri"/>
              <a:cs typeface="Calibri"/>
              <a:sym typeface="Calibri"/>
            </a:endParaRPr>
          </a:p>
        </p:txBody>
      </p:sp>
      <p:pic>
        <p:nvPicPr>
          <p:cNvPr id="531" name="Google Shape;531;p20"/>
          <p:cNvPicPr preferRelativeResize="0"/>
          <p:nvPr/>
        </p:nvPicPr>
        <p:blipFill rotWithShape="1">
          <a:blip r:embed="rId4">
            <a:alphaModFix/>
          </a:blip>
          <a:srcRect b="0" l="0" r="0" t="0"/>
          <a:stretch/>
        </p:blipFill>
        <p:spPr>
          <a:xfrm>
            <a:off x="8524904" y="4297718"/>
            <a:ext cx="3151982" cy="1575991"/>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6" name="Shape 5586"/>
        <p:cNvGrpSpPr/>
        <p:nvPr/>
      </p:nvGrpSpPr>
      <p:grpSpPr>
        <a:xfrm>
          <a:off x="0" y="0"/>
          <a:ext cx="0" cy="0"/>
          <a:chOff x="0" y="0"/>
          <a:chExt cx="0" cy="0"/>
        </a:xfrm>
      </p:grpSpPr>
      <p:grpSp>
        <p:nvGrpSpPr>
          <p:cNvPr id="5587" name="Google Shape;5587;p200"/>
          <p:cNvGrpSpPr/>
          <p:nvPr/>
        </p:nvGrpSpPr>
        <p:grpSpPr>
          <a:xfrm>
            <a:off x="783336" y="2304287"/>
            <a:ext cx="10683238" cy="4184904"/>
            <a:chOff x="783336" y="2304287"/>
            <a:chExt cx="10683238" cy="4184904"/>
          </a:xfrm>
        </p:grpSpPr>
        <p:pic>
          <p:nvPicPr>
            <p:cNvPr id="5588" name="Google Shape;5588;p200"/>
            <p:cNvPicPr preferRelativeResize="0"/>
            <p:nvPr/>
          </p:nvPicPr>
          <p:blipFill rotWithShape="1">
            <a:blip r:embed="rId3">
              <a:alphaModFix/>
            </a:blip>
            <a:srcRect b="0" l="0" r="0" t="0"/>
            <a:stretch/>
          </p:blipFill>
          <p:spPr>
            <a:xfrm>
              <a:off x="783336" y="2304287"/>
              <a:ext cx="7354824" cy="4184904"/>
            </a:xfrm>
            <a:prstGeom prst="rect">
              <a:avLst/>
            </a:prstGeom>
            <a:noFill/>
            <a:ln>
              <a:noFill/>
            </a:ln>
          </p:spPr>
        </p:pic>
        <p:pic>
          <p:nvPicPr>
            <p:cNvPr id="5589" name="Google Shape;5589;p200"/>
            <p:cNvPicPr preferRelativeResize="0"/>
            <p:nvPr/>
          </p:nvPicPr>
          <p:blipFill rotWithShape="1">
            <a:blip r:embed="rId4">
              <a:alphaModFix/>
            </a:blip>
            <a:srcRect b="0" l="0" r="0" t="0"/>
            <a:stretch/>
          </p:blipFill>
          <p:spPr>
            <a:xfrm>
              <a:off x="818958" y="2344794"/>
              <a:ext cx="7223951" cy="4056317"/>
            </a:xfrm>
            <a:prstGeom prst="rect">
              <a:avLst/>
            </a:prstGeom>
            <a:noFill/>
            <a:ln>
              <a:noFill/>
            </a:ln>
          </p:spPr>
        </p:pic>
        <p:sp>
          <p:nvSpPr>
            <p:cNvPr id="5590" name="Google Shape;5590;p200"/>
            <p:cNvSpPr/>
            <p:nvPr/>
          </p:nvSpPr>
          <p:spPr>
            <a:xfrm>
              <a:off x="6492783" y="4933910"/>
              <a:ext cx="1410970" cy="1323975"/>
            </a:xfrm>
            <a:custGeom>
              <a:rect b="b" l="l" r="r" t="t"/>
              <a:pathLst>
                <a:path extrusionOk="0" h="1323975" w="1410970">
                  <a:moveTo>
                    <a:pt x="0" y="48686"/>
                  </a:moveTo>
                  <a:lnTo>
                    <a:pt x="3826" y="29735"/>
                  </a:lnTo>
                  <a:lnTo>
                    <a:pt x="14259" y="14259"/>
                  </a:lnTo>
                  <a:lnTo>
                    <a:pt x="29735" y="3826"/>
                  </a:lnTo>
                  <a:lnTo>
                    <a:pt x="48686" y="0"/>
                  </a:lnTo>
                  <a:lnTo>
                    <a:pt x="1362103" y="0"/>
                  </a:lnTo>
                  <a:lnTo>
                    <a:pt x="1381053" y="3826"/>
                  </a:lnTo>
                  <a:lnTo>
                    <a:pt x="1396529" y="14259"/>
                  </a:lnTo>
                  <a:lnTo>
                    <a:pt x="1406962" y="29735"/>
                  </a:lnTo>
                  <a:lnTo>
                    <a:pt x="1410789" y="48686"/>
                  </a:lnTo>
                  <a:lnTo>
                    <a:pt x="1410789" y="1275017"/>
                  </a:lnTo>
                  <a:lnTo>
                    <a:pt x="1406962" y="1293967"/>
                  </a:lnTo>
                  <a:lnTo>
                    <a:pt x="1396529" y="1309443"/>
                  </a:lnTo>
                  <a:lnTo>
                    <a:pt x="1381053" y="1319876"/>
                  </a:lnTo>
                  <a:lnTo>
                    <a:pt x="1362103" y="1323703"/>
                  </a:lnTo>
                  <a:lnTo>
                    <a:pt x="48686" y="1323703"/>
                  </a:lnTo>
                  <a:lnTo>
                    <a:pt x="29735" y="1319876"/>
                  </a:lnTo>
                  <a:lnTo>
                    <a:pt x="14259" y="1309443"/>
                  </a:lnTo>
                  <a:lnTo>
                    <a:pt x="3826" y="1293967"/>
                  </a:lnTo>
                  <a:lnTo>
                    <a:pt x="0" y="1275017"/>
                  </a:lnTo>
                  <a:lnTo>
                    <a:pt x="0" y="48686"/>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591" name="Google Shape;5591;p200"/>
            <p:cNvPicPr preferRelativeResize="0"/>
            <p:nvPr/>
          </p:nvPicPr>
          <p:blipFill rotWithShape="1">
            <a:blip r:embed="rId5">
              <a:alphaModFix/>
            </a:blip>
            <a:srcRect b="0" l="0" r="0" t="0"/>
            <a:stretch/>
          </p:blipFill>
          <p:spPr>
            <a:xfrm>
              <a:off x="8430767" y="2877311"/>
              <a:ext cx="3035807" cy="2596896"/>
            </a:xfrm>
            <a:prstGeom prst="rect">
              <a:avLst/>
            </a:prstGeom>
            <a:noFill/>
            <a:ln>
              <a:noFill/>
            </a:ln>
          </p:spPr>
        </p:pic>
        <p:pic>
          <p:nvPicPr>
            <p:cNvPr id="5592" name="Google Shape;5592;p200"/>
            <p:cNvPicPr preferRelativeResize="0"/>
            <p:nvPr/>
          </p:nvPicPr>
          <p:blipFill rotWithShape="1">
            <a:blip r:embed="rId6">
              <a:alphaModFix/>
            </a:blip>
            <a:srcRect b="0" l="0" r="0" t="0"/>
            <a:stretch/>
          </p:blipFill>
          <p:spPr>
            <a:xfrm>
              <a:off x="8466503" y="2918235"/>
              <a:ext cx="2906537" cy="2466802"/>
            </a:xfrm>
            <a:prstGeom prst="rect">
              <a:avLst/>
            </a:prstGeom>
            <a:noFill/>
            <a:ln>
              <a:noFill/>
            </a:ln>
          </p:spPr>
        </p:pic>
        <p:sp>
          <p:nvSpPr>
            <p:cNvPr id="5593" name="Google Shape;5593;p200"/>
            <p:cNvSpPr/>
            <p:nvPr/>
          </p:nvSpPr>
          <p:spPr>
            <a:xfrm>
              <a:off x="7601750" y="3528402"/>
              <a:ext cx="864869" cy="1566545"/>
            </a:xfrm>
            <a:custGeom>
              <a:rect b="b" l="l" r="r" t="t"/>
              <a:pathLst>
                <a:path extrusionOk="0" h="1566545" w="864870">
                  <a:moveTo>
                    <a:pt x="788129" y="26266"/>
                  </a:moveTo>
                  <a:lnTo>
                    <a:pt x="732467" y="41699"/>
                  </a:lnTo>
                  <a:lnTo>
                    <a:pt x="690587" y="66281"/>
                  </a:lnTo>
                  <a:lnTo>
                    <a:pt x="646710" y="104546"/>
                  </a:lnTo>
                  <a:lnTo>
                    <a:pt x="612148" y="143869"/>
                  </a:lnTo>
                  <a:lnTo>
                    <a:pt x="588152" y="175807"/>
                  </a:lnTo>
                  <a:lnTo>
                    <a:pt x="563284" y="212765"/>
                  </a:lnTo>
                  <a:lnTo>
                    <a:pt x="537455" y="255121"/>
                  </a:lnTo>
                  <a:lnTo>
                    <a:pt x="510586" y="303232"/>
                  </a:lnTo>
                  <a:lnTo>
                    <a:pt x="482676" y="357085"/>
                  </a:lnTo>
                  <a:lnTo>
                    <a:pt x="453777" y="416331"/>
                  </a:lnTo>
                  <a:lnTo>
                    <a:pt x="423947" y="480612"/>
                  </a:lnTo>
                  <a:lnTo>
                    <a:pt x="377598" y="585666"/>
                  </a:lnTo>
                  <a:lnTo>
                    <a:pt x="345725" y="660925"/>
                  </a:lnTo>
                  <a:lnTo>
                    <a:pt x="313151" y="739927"/>
                  </a:lnTo>
                  <a:lnTo>
                    <a:pt x="279947" y="822299"/>
                  </a:lnTo>
                  <a:lnTo>
                    <a:pt x="246180" y="907667"/>
                  </a:lnTo>
                  <a:lnTo>
                    <a:pt x="211923" y="995657"/>
                  </a:lnTo>
                  <a:lnTo>
                    <a:pt x="177245" y="1085894"/>
                  </a:lnTo>
                  <a:lnTo>
                    <a:pt x="142208" y="1178018"/>
                  </a:lnTo>
                  <a:lnTo>
                    <a:pt x="106899" y="1271620"/>
                  </a:lnTo>
                  <a:lnTo>
                    <a:pt x="71380" y="1366346"/>
                  </a:lnTo>
                  <a:lnTo>
                    <a:pt x="0" y="1557641"/>
                  </a:lnTo>
                  <a:lnTo>
                    <a:pt x="23797" y="1566520"/>
                  </a:lnTo>
                  <a:lnTo>
                    <a:pt x="95177" y="1375225"/>
                  </a:lnTo>
                  <a:lnTo>
                    <a:pt x="130682" y="1280538"/>
                  </a:lnTo>
                  <a:lnTo>
                    <a:pt x="165973" y="1186983"/>
                  </a:lnTo>
                  <a:lnTo>
                    <a:pt x="200978" y="1094943"/>
                  </a:lnTo>
                  <a:lnTo>
                    <a:pt x="235603" y="1004846"/>
                  </a:lnTo>
                  <a:lnTo>
                    <a:pt x="269813" y="916978"/>
                  </a:lnTo>
                  <a:lnTo>
                    <a:pt x="303521" y="831757"/>
                  </a:lnTo>
                  <a:lnTo>
                    <a:pt x="336653" y="749564"/>
                  </a:lnTo>
                  <a:lnTo>
                    <a:pt x="369185" y="670664"/>
                  </a:lnTo>
                  <a:lnTo>
                    <a:pt x="400902" y="595774"/>
                  </a:lnTo>
                  <a:lnTo>
                    <a:pt x="431890" y="524898"/>
                  </a:lnTo>
                  <a:lnTo>
                    <a:pt x="447054" y="491161"/>
                  </a:lnTo>
                  <a:lnTo>
                    <a:pt x="461991" y="458608"/>
                  </a:lnTo>
                  <a:lnTo>
                    <a:pt x="476692" y="427291"/>
                  </a:lnTo>
                  <a:lnTo>
                    <a:pt x="491144" y="397256"/>
                  </a:lnTo>
                  <a:lnTo>
                    <a:pt x="505341" y="368552"/>
                  </a:lnTo>
                  <a:lnTo>
                    <a:pt x="519269" y="341231"/>
                  </a:lnTo>
                  <a:lnTo>
                    <a:pt x="532917" y="315339"/>
                  </a:lnTo>
                  <a:lnTo>
                    <a:pt x="546274" y="290927"/>
                  </a:lnTo>
                  <a:lnTo>
                    <a:pt x="559338" y="268020"/>
                  </a:lnTo>
                  <a:lnTo>
                    <a:pt x="572111" y="246587"/>
                  </a:lnTo>
                  <a:lnTo>
                    <a:pt x="584604" y="226578"/>
                  </a:lnTo>
                  <a:lnTo>
                    <a:pt x="596820" y="207949"/>
                  </a:lnTo>
                  <a:lnTo>
                    <a:pt x="608767" y="190653"/>
                  </a:lnTo>
                  <a:lnTo>
                    <a:pt x="620453" y="174642"/>
                  </a:lnTo>
                  <a:lnTo>
                    <a:pt x="631883" y="159870"/>
                  </a:lnTo>
                  <a:lnTo>
                    <a:pt x="642930" y="146450"/>
                  </a:lnTo>
                  <a:lnTo>
                    <a:pt x="643322" y="145973"/>
                  </a:lnTo>
                  <a:lnTo>
                    <a:pt x="664555" y="122675"/>
                  </a:lnTo>
                  <a:lnTo>
                    <a:pt x="665172" y="121997"/>
                  </a:lnTo>
                  <a:lnTo>
                    <a:pt x="685243" y="103068"/>
                  </a:lnTo>
                  <a:lnTo>
                    <a:pt x="685989" y="102363"/>
                  </a:lnTo>
                  <a:lnTo>
                    <a:pt x="705074" y="87215"/>
                  </a:lnTo>
                  <a:lnTo>
                    <a:pt x="705949" y="86518"/>
                  </a:lnTo>
                  <a:lnTo>
                    <a:pt x="724134" y="74697"/>
                  </a:lnTo>
                  <a:lnTo>
                    <a:pt x="725117" y="74054"/>
                  </a:lnTo>
                  <a:lnTo>
                    <a:pt x="725256" y="74054"/>
                  </a:lnTo>
                  <a:lnTo>
                    <a:pt x="742537" y="65088"/>
                  </a:lnTo>
                  <a:lnTo>
                    <a:pt x="742391" y="65088"/>
                  </a:lnTo>
                  <a:lnTo>
                    <a:pt x="743582" y="64546"/>
                  </a:lnTo>
                  <a:lnTo>
                    <a:pt x="743767" y="64546"/>
                  </a:lnTo>
                  <a:lnTo>
                    <a:pt x="760425" y="57980"/>
                  </a:lnTo>
                  <a:lnTo>
                    <a:pt x="760249" y="57980"/>
                  </a:lnTo>
                  <a:lnTo>
                    <a:pt x="761460" y="57572"/>
                  </a:lnTo>
                  <a:lnTo>
                    <a:pt x="761695" y="57572"/>
                  </a:lnTo>
                  <a:lnTo>
                    <a:pt x="777491" y="53117"/>
                  </a:lnTo>
                  <a:lnTo>
                    <a:pt x="776888" y="53117"/>
                  </a:lnTo>
                  <a:lnTo>
                    <a:pt x="778892" y="52722"/>
                  </a:lnTo>
                  <a:lnTo>
                    <a:pt x="780340" y="52722"/>
                  </a:lnTo>
                  <a:lnTo>
                    <a:pt x="789184" y="51710"/>
                  </a:lnTo>
                  <a:lnTo>
                    <a:pt x="788129" y="26266"/>
                  </a:lnTo>
                  <a:close/>
                </a:path>
                <a:path extrusionOk="0" h="1566545" w="864870">
                  <a:moveTo>
                    <a:pt x="643112" y="146228"/>
                  </a:moveTo>
                  <a:lnTo>
                    <a:pt x="642910" y="146450"/>
                  </a:lnTo>
                  <a:lnTo>
                    <a:pt x="643112" y="146228"/>
                  </a:lnTo>
                  <a:close/>
                </a:path>
                <a:path extrusionOk="0" h="1566545" w="864870">
                  <a:moveTo>
                    <a:pt x="643344" y="145973"/>
                  </a:moveTo>
                  <a:lnTo>
                    <a:pt x="643112" y="146228"/>
                  </a:lnTo>
                  <a:lnTo>
                    <a:pt x="643344" y="145973"/>
                  </a:lnTo>
                  <a:close/>
                </a:path>
                <a:path extrusionOk="0" h="1566545" w="864870">
                  <a:moveTo>
                    <a:pt x="665172" y="121997"/>
                  </a:moveTo>
                  <a:lnTo>
                    <a:pt x="664507" y="122675"/>
                  </a:lnTo>
                  <a:lnTo>
                    <a:pt x="664852" y="122349"/>
                  </a:lnTo>
                  <a:lnTo>
                    <a:pt x="665172" y="121997"/>
                  </a:lnTo>
                  <a:close/>
                </a:path>
                <a:path extrusionOk="0" h="1566545" w="864870">
                  <a:moveTo>
                    <a:pt x="664852" y="122349"/>
                  </a:moveTo>
                  <a:lnTo>
                    <a:pt x="664507" y="122675"/>
                  </a:lnTo>
                  <a:lnTo>
                    <a:pt x="664852" y="122349"/>
                  </a:lnTo>
                  <a:close/>
                </a:path>
                <a:path extrusionOk="0" h="1566545" w="864870">
                  <a:moveTo>
                    <a:pt x="665224" y="121997"/>
                  </a:moveTo>
                  <a:lnTo>
                    <a:pt x="664852" y="122349"/>
                  </a:lnTo>
                  <a:lnTo>
                    <a:pt x="665224" y="121997"/>
                  </a:lnTo>
                  <a:close/>
                </a:path>
                <a:path extrusionOk="0" h="1566545" w="864870">
                  <a:moveTo>
                    <a:pt x="685989" y="102363"/>
                  </a:moveTo>
                  <a:lnTo>
                    <a:pt x="685177" y="103068"/>
                  </a:lnTo>
                  <a:lnTo>
                    <a:pt x="685597" y="102733"/>
                  </a:lnTo>
                  <a:lnTo>
                    <a:pt x="685989" y="102363"/>
                  </a:lnTo>
                  <a:close/>
                </a:path>
                <a:path extrusionOk="0" h="1566545" w="864870">
                  <a:moveTo>
                    <a:pt x="685597" y="102733"/>
                  </a:moveTo>
                  <a:lnTo>
                    <a:pt x="685177" y="103068"/>
                  </a:lnTo>
                  <a:lnTo>
                    <a:pt x="685597" y="102733"/>
                  </a:lnTo>
                  <a:close/>
                </a:path>
                <a:path extrusionOk="0" h="1566545" w="864870">
                  <a:moveTo>
                    <a:pt x="686062" y="102363"/>
                  </a:moveTo>
                  <a:lnTo>
                    <a:pt x="685597" y="102733"/>
                  </a:lnTo>
                  <a:lnTo>
                    <a:pt x="686062" y="102363"/>
                  </a:lnTo>
                  <a:close/>
                </a:path>
                <a:path extrusionOk="0" h="1566545" w="864870">
                  <a:moveTo>
                    <a:pt x="705949" y="86518"/>
                  </a:moveTo>
                  <a:lnTo>
                    <a:pt x="704984" y="87215"/>
                  </a:lnTo>
                  <a:lnTo>
                    <a:pt x="705486" y="86888"/>
                  </a:lnTo>
                  <a:lnTo>
                    <a:pt x="705949" y="86518"/>
                  </a:lnTo>
                  <a:close/>
                </a:path>
                <a:path extrusionOk="0" h="1566545" w="864870">
                  <a:moveTo>
                    <a:pt x="705486" y="86888"/>
                  </a:moveTo>
                  <a:lnTo>
                    <a:pt x="704984" y="87215"/>
                  </a:lnTo>
                  <a:lnTo>
                    <a:pt x="705486" y="86888"/>
                  </a:lnTo>
                  <a:close/>
                </a:path>
                <a:path extrusionOk="0" h="1566545" w="864870">
                  <a:moveTo>
                    <a:pt x="706051" y="86518"/>
                  </a:moveTo>
                  <a:lnTo>
                    <a:pt x="705486" y="86888"/>
                  </a:lnTo>
                  <a:lnTo>
                    <a:pt x="706051" y="86518"/>
                  </a:lnTo>
                  <a:close/>
                </a:path>
                <a:path extrusionOk="0" h="1566545" w="864870">
                  <a:moveTo>
                    <a:pt x="842523" y="24923"/>
                  </a:moveTo>
                  <a:lnTo>
                    <a:pt x="799865" y="24923"/>
                  </a:lnTo>
                  <a:lnTo>
                    <a:pt x="802751" y="50158"/>
                  </a:lnTo>
                  <a:lnTo>
                    <a:pt x="789184" y="51710"/>
                  </a:lnTo>
                  <a:lnTo>
                    <a:pt x="790197" y="76135"/>
                  </a:lnTo>
                  <a:lnTo>
                    <a:pt x="864753" y="34909"/>
                  </a:lnTo>
                  <a:lnTo>
                    <a:pt x="842523" y="24923"/>
                  </a:lnTo>
                  <a:close/>
                </a:path>
                <a:path extrusionOk="0" h="1566545" w="864870">
                  <a:moveTo>
                    <a:pt x="725117" y="74054"/>
                  </a:moveTo>
                  <a:lnTo>
                    <a:pt x="724018" y="74697"/>
                  </a:lnTo>
                  <a:lnTo>
                    <a:pt x="724584" y="74403"/>
                  </a:lnTo>
                  <a:lnTo>
                    <a:pt x="725117" y="74054"/>
                  </a:lnTo>
                  <a:close/>
                </a:path>
                <a:path extrusionOk="0" h="1566545" w="864870">
                  <a:moveTo>
                    <a:pt x="724584" y="74403"/>
                  </a:moveTo>
                  <a:lnTo>
                    <a:pt x="724018" y="74697"/>
                  </a:lnTo>
                  <a:lnTo>
                    <a:pt x="724584" y="74403"/>
                  </a:lnTo>
                  <a:close/>
                </a:path>
                <a:path extrusionOk="0" h="1566545" w="864870">
                  <a:moveTo>
                    <a:pt x="725256" y="74054"/>
                  </a:moveTo>
                  <a:lnTo>
                    <a:pt x="725117" y="74054"/>
                  </a:lnTo>
                  <a:lnTo>
                    <a:pt x="724584" y="74403"/>
                  </a:lnTo>
                  <a:lnTo>
                    <a:pt x="725256" y="74054"/>
                  </a:lnTo>
                  <a:close/>
                </a:path>
                <a:path extrusionOk="0" h="1566545" w="864870">
                  <a:moveTo>
                    <a:pt x="743582" y="64546"/>
                  </a:moveTo>
                  <a:lnTo>
                    <a:pt x="742391" y="65088"/>
                  </a:lnTo>
                  <a:lnTo>
                    <a:pt x="742999" y="64849"/>
                  </a:lnTo>
                  <a:lnTo>
                    <a:pt x="743582" y="64546"/>
                  </a:lnTo>
                  <a:close/>
                </a:path>
                <a:path extrusionOk="0" h="1566545" w="864870">
                  <a:moveTo>
                    <a:pt x="742999" y="64849"/>
                  </a:moveTo>
                  <a:lnTo>
                    <a:pt x="742391" y="65088"/>
                  </a:lnTo>
                  <a:lnTo>
                    <a:pt x="742537" y="65088"/>
                  </a:lnTo>
                  <a:lnTo>
                    <a:pt x="742999" y="64849"/>
                  </a:lnTo>
                  <a:close/>
                </a:path>
                <a:path extrusionOk="0" h="1566545" w="864870">
                  <a:moveTo>
                    <a:pt x="743767" y="64546"/>
                  </a:moveTo>
                  <a:lnTo>
                    <a:pt x="743582" y="64546"/>
                  </a:lnTo>
                  <a:lnTo>
                    <a:pt x="742999" y="64849"/>
                  </a:lnTo>
                  <a:lnTo>
                    <a:pt x="743767" y="64546"/>
                  </a:lnTo>
                  <a:close/>
                </a:path>
                <a:path extrusionOk="0" h="1566545" w="864870">
                  <a:moveTo>
                    <a:pt x="761460" y="57572"/>
                  </a:moveTo>
                  <a:lnTo>
                    <a:pt x="760249" y="57980"/>
                  </a:lnTo>
                  <a:lnTo>
                    <a:pt x="760868" y="57806"/>
                  </a:lnTo>
                  <a:lnTo>
                    <a:pt x="761460" y="57572"/>
                  </a:lnTo>
                  <a:close/>
                </a:path>
                <a:path extrusionOk="0" h="1566545" w="864870">
                  <a:moveTo>
                    <a:pt x="760868" y="57806"/>
                  </a:moveTo>
                  <a:lnTo>
                    <a:pt x="760249" y="57980"/>
                  </a:lnTo>
                  <a:lnTo>
                    <a:pt x="760425" y="57980"/>
                  </a:lnTo>
                  <a:lnTo>
                    <a:pt x="760868" y="57806"/>
                  </a:lnTo>
                  <a:close/>
                </a:path>
                <a:path extrusionOk="0" h="1566545" w="864870">
                  <a:moveTo>
                    <a:pt x="761695" y="57572"/>
                  </a:moveTo>
                  <a:lnTo>
                    <a:pt x="761460" y="57572"/>
                  </a:lnTo>
                  <a:lnTo>
                    <a:pt x="760868" y="57806"/>
                  </a:lnTo>
                  <a:lnTo>
                    <a:pt x="761695" y="57572"/>
                  </a:lnTo>
                  <a:close/>
                </a:path>
                <a:path extrusionOk="0" h="1566545" w="864870">
                  <a:moveTo>
                    <a:pt x="778892" y="52722"/>
                  </a:moveTo>
                  <a:lnTo>
                    <a:pt x="776888" y="53117"/>
                  </a:lnTo>
                  <a:lnTo>
                    <a:pt x="777903" y="53001"/>
                  </a:lnTo>
                  <a:lnTo>
                    <a:pt x="778892" y="52722"/>
                  </a:lnTo>
                  <a:close/>
                </a:path>
                <a:path extrusionOk="0" h="1566545" w="864870">
                  <a:moveTo>
                    <a:pt x="777903" y="53001"/>
                  </a:moveTo>
                  <a:lnTo>
                    <a:pt x="776888" y="53117"/>
                  </a:lnTo>
                  <a:lnTo>
                    <a:pt x="777491" y="53117"/>
                  </a:lnTo>
                  <a:lnTo>
                    <a:pt x="777903" y="53001"/>
                  </a:lnTo>
                  <a:close/>
                </a:path>
                <a:path extrusionOk="0" h="1566545" w="864870">
                  <a:moveTo>
                    <a:pt x="780340" y="52722"/>
                  </a:moveTo>
                  <a:lnTo>
                    <a:pt x="778892" y="52722"/>
                  </a:lnTo>
                  <a:lnTo>
                    <a:pt x="777903" y="53001"/>
                  </a:lnTo>
                  <a:lnTo>
                    <a:pt x="780340" y="52722"/>
                  </a:lnTo>
                  <a:close/>
                </a:path>
                <a:path extrusionOk="0" h="1566545" w="864870">
                  <a:moveTo>
                    <a:pt x="799865" y="24923"/>
                  </a:moveTo>
                  <a:lnTo>
                    <a:pt x="788129" y="26266"/>
                  </a:lnTo>
                  <a:lnTo>
                    <a:pt x="789184" y="51710"/>
                  </a:lnTo>
                  <a:lnTo>
                    <a:pt x="802751" y="50158"/>
                  </a:lnTo>
                  <a:lnTo>
                    <a:pt x="799865" y="24923"/>
                  </a:lnTo>
                  <a:close/>
                </a:path>
                <a:path extrusionOk="0" h="1566545" w="864870">
                  <a:moveTo>
                    <a:pt x="787040" y="0"/>
                  </a:moveTo>
                  <a:lnTo>
                    <a:pt x="788129" y="26266"/>
                  </a:lnTo>
                  <a:lnTo>
                    <a:pt x="799865" y="24923"/>
                  </a:lnTo>
                  <a:lnTo>
                    <a:pt x="842523" y="24923"/>
                  </a:lnTo>
                  <a:lnTo>
                    <a:pt x="787040"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4" name="Google Shape;5594;p200"/>
            <p:cNvSpPr/>
            <p:nvPr/>
          </p:nvSpPr>
          <p:spPr>
            <a:xfrm>
              <a:off x="7048500" y="5103183"/>
              <a:ext cx="704850" cy="142875"/>
            </a:xfrm>
            <a:custGeom>
              <a:rect b="b" l="l" r="r" t="t"/>
              <a:pathLst>
                <a:path extrusionOk="0" h="142875" w="704850">
                  <a:moveTo>
                    <a:pt x="0" y="0"/>
                  </a:moveTo>
                  <a:lnTo>
                    <a:pt x="704850" y="0"/>
                  </a:lnTo>
                  <a:lnTo>
                    <a:pt x="704850" y="142875"/>
                  </a:lnTo>
                  <a:lnTo>
                    <a:pt x="0" y="142875"/>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5" name="Google Shape;5595;p200"/>
            <p:cNvSpPr/>
            <p:nvPr/>
          </p:nvSpPr>
          <p:spPr>
            <a:xfrm>
              <a:off x="8547100" y="3446183"/>
              <a:ext cx="2730500" cy="196850"/>
            </a:xfrm>
            <a:custGeom>
              <a:rect b="b" l="l" r="r" t="t"/>
              <a:pathLst>
                <a:path extrusionOk="0" h="196850" w="2730500">
                  <a:moveTo>
                    <a:pt x="0" y="0"/>
                  </a:moveTo>
                  <a:lnTo>
                    <a:pt x="2730500" y="0"/>
                  </a:lnTo>
                  <a:lnTo>
                    <a:pt x="2730500" y="196501"/>
                  </a:lnTo>
                  <a:lnTo>
                    <a:pt x="0" y="196501"/>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96" name="Google Shape;5596;p200"/>
          <p:cNvSpPr txBox="1"/>
          <p:nvPr>
            <p:ph type="title"/>
          </p:nvPr>
        </p:nvSpPr>
        <p:spPr>
          <a:xfrm>
            <a:off x="4417249" y="242315"/>
            <a:ext cx="335724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SMART NARRATIVES</a:t>
            </a:r>
            <a:endParaRPr/>
          </a:p>
        </p:txBody>
      </p:sp>
      <p:pic>
        <p:nvPicPr>
          <p:cNvPr id="5597" name="Google Shape;5597;p200"/>
          <p:cNvPicPr preferRelativeResize="0"/>
          <p:nvPr/>
        </p:nvPicPr>
        <p:blipFill rotWithShape="1">
          <a:blip r:embed="rId7">
            <a:alphaModFix/>
          </a:blip>
          <a:srcRect b="0" l="0" r="0" t="0"/>
          <a:stretch/>
        </p:blipFill>
        <p:spPr>
          <a:xfrm>
            <a:off x="0" y="806332"/>
            <a:ext cx="12192000" cy="45720"/>
          </a:xfrm>
          <a:prstGeom prst="rect">
            <a:avLst/>
          </a:prstGeom>
          <a:noFill/>
          <a:ln>
            <a:noFill/>
          </a:ln>
        </p:spPr>
      </p:pic>
      <p:pic>
        <p:nvPicPr>
          <p:cNvPr id="5598" name="Google Shape;5598;p200"/>
          <p:cNvPicPr preferRelativeResize="0"/>
          <p:nvPr/>
        </p:nvPicPr>
        <p:blipFill rotWithShape="1">
          <a:blip r:embed="rId8">
            <a:alphaModFix/>
          </a:blip>
          <a:srcRect b="0" l="0" r="0" t="0"/>
          <a:stretch/>
        </p:blipFill>
        <p:spPr>
          <a:xfrm>
            <a:off x="11463528" y="167639"/>
            <a:ext cx="543689" cy="549691"/>
          </a:xfrm>
          <a:prstGeom prst="rect">
            <a:avLst/>
          </a:prstGeom>
          <a:noFill/>
          <a:ln>
            <a:noFill/>
          </a:ln>
        </p:spPr>
      </p:pic>
      <p:sp>
        <p:nvSpPr>
          <p:cNvPr id="5599" name="Google Shape;5599;p200"/>
          <p:cNvSpPr txBox="1"/>
          <p:nvPr/>
        </p:nvSpPr>
        <p:spPr>
          <a:xfrm>
            <a:off x="781649" y="1266444"/>
            <a:ext cx="10262870"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262626"/>
                </a:solidFill>
                <a:latin typeface="Calibri"/>
                <a:ea typeface="Calibri"/>
                <a:cs typeface="Calibri"/>
                <a:sym typeface="Calibri"/>
              </a:rPr>
              <a:t>Smart narratives </a:t>
            </a:r>
            <a:r>
              <a:rPr lang="en-US" sz="2000">
                <a:solidFill>
                  <a:srgbClr val="262626"/>
                </a:solidFill>
                <a:latin typeface="Calibri"/>
                <a:ea typeface="Calibri"/>
                <a:cs typeface="Calibri"/>
                <a:sym typeface="Calibri"/>
              </a:rPr>
              <a:t>create customizable, AI-generated text summaries based on report pages or visuals</a:t>
            </a:r>
            <a:endParaRPr sz="2000">
              <a:solidFill>
                <a:schemeClr val="dk1"/>
              </a:solidFill>
              <a:latin typeface="Calibri"/>
              <a:ea typeface="Calibri"/>
              <a:cs typeface="Calibri"/>
              <a:sym typeface="Calibri"/>
            </a:endParaRPr>
          </a:p>
          <a:p>
            <a:pPr indent="-285750" lvl="0" marL="755650" marR="0" rtl="0" algn="l">
              <a:lnSpc>
                <a:spcPct val="100000"/>
              </a:lnSpc>
              <a:spcBef>
                <a:spcPts val="1190"/>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Smart narratives react to report filters like any other visual, and can be updated with custom, dynamic values</a:t>
            </a:r>
            <a:endParaRPr sz="1600">
              <a:solidFill>
                <a:schemeClr val="dk1"/>
              </a:solidFill>
              <a:latin typeface="Calibri"/>
              <a:ea typeface="Calibri"/>
              <a:cs typeface="Calibri"/>
              <a:sym typeface="Calibri"/>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3" name="Shape 5603"/>
        <p:cNvGrpSpPr/>
        <p:nvPr/>
      </p:nvGrpSpPr>
      <p:grpSpPr>
        <a:xfrm>
          <a:off x="0" y="0"/>
          <a:ext cx="0" cy="0"/>
          <a:chOff x="0" y="0"/>
          <a:chExt cx="0" cy="0"/>
        </a:xfrm>
      </p:grpSpPr>
      <p:grpSp>
        <p:nvGrpSpPr>
          <p:cNvPr id="5604" name="Google Shape;5604;p201"/>
          <p:cNvGrpSpPr/>
          <p:nvPr/>
        </p:nvGrpSpPr>
        <p:grpSpPr>
          <a:xfrm>
            <a:off x="2054351" y="2298191"/>
            <a:ext cx="8144256" cy="4148328"/>
            <a:chOff x="2054351" y="2298191"/>
            <a:chExt cx="8144256" cy="4148328"/>
          </a:xfrm>
        </p:grpSpPr>
        <p:pic>
          <p:nvPicPr>
            <p:cNvPr id="5605" name="Google Shape;5605;p201"/>
            <p:cNvPicPr preferRelativeResize="0"/>
            <p:nvPr/>
          </p:nvPicPr>
          <p:blipFill rotWithShape="1">
            <a:blip r:embed="rId3">
              <a:alphaModFix/>
            </a:blip>
            <a:srcRect b="0" l="0" r="0" t="0"/>
            <a:stretch/>
          </p:blipFill>
          <p:spPr>
            <a:xfrm>
              <a:off x="2054351" y="2298191"/>
              <a:ext cx="8144256" cy="4148328"/>
            </a:xfrm>
            <a:prstGeom prst="rect">
              <a:avLst/>
            </a:prstGeom>
            <a:noFill/>
            <a:ln>
              <a:noFill/>
            </a:ln>
          </p:spPr>
        </p:pic>
        <p:pic>
          <p:nvPicPr>
            <p:cNvPr id="5606" name="Google Shape;5606;p201"/>
            <p:cNvPicPr preferRelativeResize="0"/>
            <p:nvPr/>
          </p:nvPicPr>
          <p:blipFill rotWithShape="1">
            <a:blip r:embed="rId4">
              <a:alphaModFix/>
            </a:blip>
            <a:srcRect b="0" l="0" r="0" t="0"/>
            <a:stretch/>
          </p:blipFill>
          <p:spPr>
            <a:xfrm>
              <a:off x="2088687" y="2337560"/>
              <a:ext cx="8014623" cy="4018516"/>
            </a:xfrm>
            <a:prstGeom prst="rect">
              <a:avLst/>
            </a:prstGeom>
            <a:noFill/>
            <a:ln>
              <a:noFill/>
            </a:ln>
          </p:spPr>
        </p:pic>
      </p:grpSp>
      <p:pic>
        <p:nvPicPr>
          <p:cNvPr id="5607" name="Google Shape;5607;p201"/>
          <p:cNvPicPr preferRelativeResize="0"/>
          <p:nvPr/>
        </p:nvPicPr>
        <p:blipFill rotWithShape="1">
          <a:blip r:embed="rId5">
            <a:alphaModFix/>
          </a:blip>
          <a:srcRect b="0" l="0" r="0" t="0"/>
          <a:stretch/>
        </p:blipFill>
        <p:spPr>
          <a:xfrm>
            <a:off x="11463528" y="167639"/>
            <a:ext cx="543689" cy="549691"/>
          </a:xfrm>
          <a:prstGeom prst="rect">
            <a:avLst/>
          </a:prstGeom>
          <a:noFill/>
          <a:ln>
            <a:noFill/>
          </a:ln>
        </p:spPr>
      </p:pic>
      <p:sp>
        <p:nvSpPr>
          <p:cNvPr id="5608" name="Google Shape;5608;p201"/>
          <p:cNvSpPr txBox="1"/>
          <p:nvPr>
            <p:ph type="title"/>
          </p:nvPr>
        </p:nvSpPr>
        <p:spPr>
          <a:xfrm>
            <a:off x="4961444" y="242315"/>
            <a:ext cx="227012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Q&amp;A VISUALS</a:t>
            </a:r>
            <a:endParaRPr/>
          </a:p>
        </p:txBody>
      </p:sp>
      <p:pic>
        <p:nvPicPr>
          <p:cNvPr id="5609" name="Google Shape;5609;p201"/>
          <p:cNvPicPr preferRelativeResize="0"/>
          <p:nvPr/>
        </p:nvPicPr>
        <p:blipFill rotWithShape="1">
          <a:blip r:embed="rId6">
            <a:alphaModFix/>
          </a:blip>
          <a:srcRect b="0" l="0" r="0" t="0"/>
          <a:stretch/>
        </p:blipFill>
        <p:spPr>
          <a:xfrm>
            <a:off x="0" y="806332"/>
            <a:ext cx="12192000" cy="45720"/>
          </a:xfrm>
          <a:prstGeom prst="rect">
            <a:avLst/>
          </a:prstGeom>
          <a:noFill/>
          <a:ln>
            <a:noFill/>
          </a:ln>
        </p:spPr>
      </p:pic>
      <p:grpSp>
        <p:nvGrpSpPr>
          <p:cNvPr id="5610" name="Google Shape;5610;p201"/>
          <p:cNvGrpSpPr/>
          <p:nvPr/>
        </p:nvGrpSpPr>
        <p:grpSpPr>
          <a:xfrm>
            <a:off x="2115311" y="3136391"/>
            <a:ext cx="7949184" cy="3212591"/>
            <a:chOff x="2115311" y="3136391"/>
            <a:chExt cx="7949184" cy="3212591"/>
          </a:xfrm>
        </p:grpSpPr>
        <p:sp>
          <p:nvSpPr>
            <p:cNvPr id="5611" name="Google Shape;5611;p201"/>
            <p:cNvSpPr/>
            <p:nvPr/>
          </p:nvSpPr>
          <p:spPr>
            <a:xfrm>
              <a:off x="6123432" y="3529792"/>
              <a:ext cx="0" cy="140335"/>
            </a:xfrm>
            <a:custGeom>
              <a:rect b="b" l="l" r="r" t="t"/>
              <a:pathLst>
                <a:path extrusionOk="0" h="140335" w="120000">
                  <a:moveTo>
                    <a:pt x="0" y="139706"/>
                  </a:moveTo>
                  <a:lnTo>
                    <a:pt x="0" y="0"/>
                  </a:lnTo>
                </a:path>
              </a:pathLst>
            </a:custGeom>
            <a:noFill/>
            <a:ln cap="flat" cmpd="sng" w="9525">
              <a:solidFill>
                <a:srgbClr val="FEFEF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612" name="Google Shape;5612;p201"/>
            <p:cNvPicPr preferRelativeResize="0"/>
            <p:nvPr/>
          </p:nvPicPr>
          <p:blipFill rotWithShape="1">
            <a:blip r:embed="rId7">
              <a:alphaModFix/>
            </a:blip>
            <a:srcRect b="0" l="0" r="0" t="0"/>
            <a:stretch/>
          </p:blipFill>
          <p:spPr>
            <a:xfrm>
              <a:off x="2115311" y="3136391"/>
              <a:ext cx="7949184" cy="3212591"/>
            </a:xfrm>
            <a:prstGeom prst="rect">
              <a:avLst/>
            </a:prstGeom>
            <a:noFill/>
            <a:ln>
              <a:noFill/>
            </a:ln>
          </p:spPr>
        </p:pic>
        <p:sp>
          <p:nvSpPr>
            <p:cNvPr id="5613" name="Google Shape;5613;p201"/>
            <p:cNvSpPr/>
            <p:nvPr/>
          </p:nvSpPr>
          <p:spPr>
            <a:xfrm>
              <a:off x="2152401" y="3175096"/>
              <a:ext cx="7819390" cy="3082925"/>
            </a:xfrm>
            <a:custGeom>
              <a:rect b="b" l="l" r="r" t="t"/>
              <a:pathLst>
                <a:path extrusionOk="0" h="3082925" w="7819390">
                  <a:moveTo>
                    <a:pt x="7819288" y="0"/>
                  </a:moveTo>
                  <a:lnTo>
                    <a:pt x="0" y="0"/>
                  </a:lnTo>
                  <a:lnTo>
                    <a:pt x="0" y="3082828"/>
                  </a:lnTo>
                  <a:lnTo>
                    <a:pt x="7819288" y="3082828"/>
                  </a:lnTo>
                  <a:lnTo>
                    <a:pt x="7819288"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614" name="Google Shape;5614;p201"/>
          <p:cNvGrpSpPr/>
          <p:nvPr/>
        </p:nvGrpSpPr>
        <p:grpSpPr>
          <a:xfrm>
            <a:off x="2115311" y="2487167"/>
            <a:ext cx="3671452" cy="583343"/>
            <a:chOff x="2115311" y="2487167"/>
            <a:chExt cx="3671452" cy="583343"/>
          </a:xfrm>
        </p:grpSpPr>
        <p:pic>
          <p:nvPicPr>
            <p:cNvPr id="5615" name="Google Shape;5615;p201"/>
            <p:cNvPicPr preferRelativeResize="0"/>
            <p:nvPr/>
          </p:nvPicPr>
          <p:blipFill rotWithShape="1">
            <a:blip r:embed="rId8">
              <a:alphaModFix/>
            </a:blip>
            <a:srcRect b="0" l="0" r="0" t="0"/>
            <a:stretch/>
          </p:blipFill>
          <p:spPr>
            <a:xfrm>
              <a:off x="2115311" y="2487167"/>
              <a:ext cx="2206752" cy="384048"/>
            </a:xfrm>
            <a:prstGeom prst="rect">
              <a:avLst/>
            </a:prstGeom>
            <a:noFill/>
            <a:ln>
              <a:noFill/>
            </a:ln>
          </p:spPr>
        </p:pic>
        <p:sp>
          <p:nvSpPr>
            <p:cNvPr id="5616" name="Google Shape;5616;p201"/>
            <p:cNvSpPr/>
            <p:nvPr/>
          </p:nvSpPr>
          <p:spPr>
            <a:xfrm>
              <a:off x="2152402" y="2524020"/>
              <a:ext cx="2078989" cy="254000"/>
            </a:xfrm>
            <a:custGeom>
              <a:rect b="b" l="l" r="r" t="t"/>
              <a:pathLst>
                <a:path extrusionOk="0" h="254000" w="2078989">
                  <a:moveTo>
                    <a:pt x="2078938" y="0"/>
                  </a:moveTo>
                  <a:lnTo>
                    <a:pt x="0" y="0"/>
                  </a:lnTo>
                  <a:lnTo>
                    <a:pt x="0" y="253903"/>
                  </a:lnTo>
                  <a:lnTo>
                    <a:pt x="2078938" y="253903"/>
                  </a:lnTo>
                  <a:lnTo>
                    <a:pt x="2078938"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7" name="Google Shape;5617;p201"/>
            <p:cNvSpPr/>
            <p:nvPr/>
          </p:nvSpPr>
          <p:spPr>
            <a:xfrm>
              <a:off x="4232283" y="2624105"/>
              <a:ext cx="1554480" cy="446405"/>
            </a:xfrm>
            <a:custGeom>
              <a:rect b="b" l="l" r="r" t="t"/>
              <a:pathLst>
                <a:path extrusionOk="0" h="446405" w="1554479">
                  <a:moveTo>
                    <a:pt x="1504442" y="374763"/>
                  </a:moveTo>
                  <a:lnTo>
                    <a:pt x="1480055" y="380250"/>
                  </a:lnTo>
                  <a:lnTo>
                    <a:pt x="1533954" y="446228"/>
                  </a:lnTo>
                  <a:lnTo>
                    <a:pt x="1548482" y="387450"/>
                  </a:lnTo>
                  <a:lnTo>
                    <a:pt x="1507716" y="387450"/>
                  </a:lnTo>
                  <a:lnTo>
                    <a:pt x="1504442" y="374763"/>
                  </a:lnTo>
                  <a:close/>
                </a:path>
                <a:path extrusionOk="0" h="446405" w="1554479">
                  <a:moveTo>
                    <a:pt x="1529235" y="369184"/>
                  </a:moveTo>
                  <a:lnTo>
                    <a:pt x="1504442" y="374763"/>
                  </a:lnTo>
                  <a:lnTo>
                    <a:pt x="1507716" y="387450"/>
                  </a:lnTo>
                  <a:lnTo>
                    <a:pt x="1532310" y="381104"/>
                  </a:lnTo>
                  <a:lnTo>
                    <a:pt x="1529235" y="369184"/>
                  </a:lnTo>
                  <a:close/>
                </a:path>
                <a:path extrusionOk="0" h="446405" w="1554479">
                  <a:moveTo>
                    <a:pt x="1554396" y="363523"/>
                  </a:moveTo>
                  <a:lnTo>
                    <a:pt x="1529235" y="369184"/>
                  </a:lnTo>
                  <a:lnTo>
                    <a:pt x="1532310" y="381104"/>
                  </a:lnTo>
                  <a:lnTo>
                    <a:pt x="1507716" y="387450"/>
                  </a:lnTo>
                  <a:lnTo>
                    <a:pt x="1548482" y="387450"/>
                  </a:lnTo>
                  <a:lnTo>
                    <a:pt x="1554396" y="363523"/>
                  </a:lnTo>
                  <a:close/>
                </a:path>
                <a:path extrusionOk="0" h="446405" w="1554479">
                  <a:moveTo>
                    <a:pt x="1527735" y="363368"/>
                  </a:moveTo>
                  <a:lnTo>
                    <a:pt x="1501503" y="363368"/>
                  </a:lnTo>
                  <a:lnTo>
                    <a:pt x="1501857" y="364512"/>
                  </a:lnTo>
                  <a:lnTo>
                    <a:pt x="1504442" y="374763"/>
                  </a:lnTo>
                  <a:lnTo>
                    <a:pt x="1529235" y="369184"/>
                  </a:lnTo>
                  <a:lnTo>
                    <a:pt x="1527735" y="363368"/>
                  </a:lnTo>
                  <a:close/>
                </a:path>
                <a:path extrusionOk="0" h="446405" w="1554479">
                  <a:moveTo>
                    <a:pt x="1501651" y="363942"/>
                  </a:moveTo>
                  <a:lnTo>
                    <a:pt x="1501798" y="364512"/>
                  </a:lnTo>
                  <a:lnTo>
                    <a:pt x="1501651" y="363942"/>
                  </a:lnTo>
                  <a:close/>
                </a:path>
                <a:path extrusionOk="0" h="446405" w="1554479">
                  <a:moveTo>
                    <a:pt x="1501503" y="363368"/>
                  </a:moveTo>
                  <a:lnTo>
                    <a:pt x="1501651" y="363942"/>
                  </a:lnTo>
                  <a:lnTo>
                    <a:pt x="1501857" y="364512"/>
                  </a:lnTo>
                  <a:lnTo>
                    <a:pt x="1501503" y="363368"/>
                  </a:lnTo>
                  <a:close/>
                </a:path>
                <a:path extrusionOk="0" h="446405" w="1554479">
                  <a:moveTo>
                    <a:pt x="1521262" y="343481"/>
                  </a:moveTo>
                  <a:lnTo>
                    <a:pt x="1494252" y="343481"/>
                  </a:lnTo>
                  <a:lnTo>
                    <a:pt x="1494613" y="344371"/>
                  </a:lnTo>
                  <a:lnTo>
                    <a:pt x="1501651" y="363942"/>
                  </a:lnTo>
                  <a:lnTo>
                    <a:pt x="1501503" y="363368"/>
                  </a:lnTo>
                  <a:lnTo>
                    <a:pt x="1527735" y="363368"/>
                  </a:lnTo>
                  <a:lnTo>
                    <a:pt x="1525948" y="356442"/>
                  </a:lnTo>
                  <a:lnTo>
                    <a:pt x="1521262" y="343481"/>
                  </a:lnTo>
                  <a:close/>
                </a:path>
                <a:path extrusionOk="0" h="446405" w="1554479">
                  <a:moveTo>
                    <a:pt x="1494415" y="343931"/>
                  </a:moveTo>
                  <a:lnTo>
                    <a:pt x="1494574" y="344371"/>
                  </a:lnTo>
                  <a:lnTo>
                    <a:pt x="1494415" y="343931"/>
                  </a:lnTo>
                  <a:close/>
                </a:path>
                <a:path extrusionOk="0" h="446405" w="1554479">
                  <a:moveTo>
                    <a:pt x="1494252" y="343481"/>
                  </a:moveTo>
                  <a:lnTo>
                    <a:pt x="1494415" y="343931"/>
                  </a:lnTo>
                  <a:lnTo>
                    <a:pt x="1494613" y="344371"/>
                  </a:lnTo>
                  <a:lnTo>
                    <a:pt x="1494252" y="343481"/>
                  </a:lnTo>
                  <a:close/>
                </a:path>
                <a:path extrusionOk="0" h="446405" w="1554479">
                  <a:moveTo>
                    <a:pt x="1513148" y="323656"/>
                  </a:moveTo>
                  <a:lnTo>
                    <a:pt x="1485299" y="323656"/>
                  </a:lnTo>
                  <a:lnTo>
                    <a:pt x="1485797" y="324646"/>
                  </a:lnTo>
                  <a:lnTo>
                    <a:pt x="1494415" y="343931"/>
                  </a:lnTo>
                  <a:lnTo>
                    <a:pt x="1494252" y="343481"/>
                  </a:lnTo>
                  <a:lnTo>
                    <a:pt x="1521262" y="343481"/>
                  </a:lnTo>
                  <a:lnTo>
                    <a:pt x="1517976" y="334393"/>
                  </a:lnTo>
                  <a:lnTo>
                    <a:pt x="1513148" y="323656"/>
                  </a:lnTo>
                  <a:close/>
                </a:path>
                <a:path extrusionOk="0" h="446405" w="1554479">
                  <a:moveTo>
                    <a:pt x="1485526" y="324161"/>
                  </a:moveTo>
                  <a:lnTo>
                    <a:pt x="1485744" y="324646"/>
                  </a:lnTo>
                  <a:lnTo>
                    <a:pt x="1485526" y="324161"/>
                  </a:lnTo>
                  <a:close/>
                </a:path>
                <a:path extrusionOk="0" h="446405" w="1554479">
                  <a:moveTo>
                    <a:pt x="1485299" y="323656"/>
                  </a:moveTo>
                  <a:lnTo>
                    <a:pt x="1485526" y="324161"/>
                  </a:lnTo>
                  <a:lnTo>
                    <a:pt x="1485797" y="324646"/>
                  </a:lnTo>
                  <a:lnTo>
                    <a:pt x="1485299" y="323656"/>
                  </a:lnTo>
                  <a:close/>
                </a:path>
                <a:path extrusionOk="0" h="446405" w="1554479">
                  <a:moveTo>
                    <a:pt x="1503529" y="304312"/>
                  </a:moveTo>
                  <a:lnTo>
                    <a:pt x="1474430" y="304312"/>
                  </a:lnTo>
                  <a:lnTo>
                    <a:pt x="1475071" y="305342"/>
                  </a:lnTo>
                  <a:lnTo>
                    <a:pt x="1485526" y="324161"/>
                  </a:lnTo>
                  <a:lnTo>
                    <a:pt x="1485299" y="323656"/>
                  </a:lnTo>
                  <a:lnTo>
                    <a:pt x="1513148" y="323656"/>
                  </a:lnTo>
                  <a:lnTo>
                    <a:pt x="1508238" y="312734"/>
                  </a:lnTo>
                  <a:lnTo>
                    <a:pt x="1503529" y="304312"/>
                  </a:lnTo>
                  <a:close/>
                </a:path>
                <a:path extrusionOk="0" h="446405" w="1554479">
                  <a:moveTo>
                    <a:pt x="1474730" y="304848"/>
                  </a:moveTo>
                  <a:lnTo>
                    <a:pt x="1475006" y="305342"/>
                  </a:lnTo>
                  <a:lnTo>
                    <a:pt x="1474730" y="304848"/>
                  </a:lnTo>
                  <a:close/>
                </a:path>
                <a:path extrusionOk="0" h="446405" w="1554479">
                  <a:moveTo>
                    <a:pt x="1474430" y="304312"/>
                  </a:moveTo>
                  <a:lnTo>
                    <a:pt x="1474730" y="304848"/>
                  </a:lnTo>
                  <a:lnTo>
                    <a:pt x="1475071" y="305342"/>
                  </a:lnTo>
                  <a:lnTo>
                    <a:pt x="1474430" y="304312"/>
                  </a:lnTo>
                  <a:close/>
                </a:path>
                <a:path extrusionOk="0" h="446405" w="1554479">
                  <a:moveTo>
                    <a:pt x="1492197" y="285452"/>
                  </a:moveTo>
                  <a:lnTo>
                    <a:pt x="1461310" y="285452"/>
                  </a:lnTo>
                  <a:lnTo>
                    <a:pt x="1462083" y="286459"/>
                  </a:lnTo>
                  <a:lnTo>
                    <a:pt x="1474730" y="304848"/>
                  </a:lnTo>
                  <a:lnTo>
                    <a:pt x="1474430" y="304312"/>
                  </a:lnTo>
                  <a:lnTo>
                    <a:pt x="1503529" y="304312"/>
                  </a:lnTo>
                  <a:lnTo>
                    <a:pt x="1496305" y="291388"/>
                  </a:lnTo>
                  <a:lnTo>
                    <a:pt x="1492197" y="285452"/>
                  </a:lnTo>
                  <a:close/>
                </a:path>
                <a:path extrusionOk="0" h="446405" w="1554479">
                  <a:moveTo>
                    <a:pt x="1461674" y="285979"/>
                  </a:moveTo>
                  <a:lnTo>
                    <a:pt x="1462007" y="286459"/>
                  </a:lnTo>
                  <a:lnTo>
                    <a:pt x="1461674" y="285979"/>
                  </a:lnTo>
                  <a:close/>
                </a:path>
                <a:path extrusionOk="0" h="446405" w="1554479">
                  <a:moveTo>
                    <a:pt x="1461310" y="285452"/>
                  </a:moveTo>
                  <a:lnTo>
                    <a:pt x="1461674" y="285979"/>
                  </a:lnTo>
                  <a:lnTo>
                    <a:pt x="1462083" y="286459"/>
                  </a:lnTo>
                  <a:lnTo>
                    <a:pt x="1461310" y="285452"/>
                  </a:lnTo>
                  <a:close/>
                </a:path>
                <a:path extrusionOk="0" h="446405" w="1554479">
                  <a:moveTo>
                    <a:pt x="1478942" y="267078"/>
                  </a:moveTo>
                  <a:lnTo>
                    <a:pt x="1445585" y="267078"/>
                  </a:lnTo>
                  <a:lnTo>
                    <a:pt x="1446457" y="268004"/>
                  </a:lnTo>
                  <a:lnTo>
                    <a:pt x="1461674" y="285979"/>
                  </a:lnTo>
                  <a:lnTo>
                    <a:pt x="1461310" y="285452"/>
                  </a:lnTo>
                  <a:lnTo>
                    <a:pt x="1492197" y="285452"/>
                  </a:lnTo>
                  <a:lnTo>
                    <a:pt x="1481836" y="270478"/>
                  </a:lnTo>
                  <a:lnTo>
                    <a:pt x="1478942" y="267078"/>
                  </a:lnTo>
                  <a:close/>
                </a:path>
                <a:path extrusionOk="0" h="446405" w="1554479">
                  <a:moveTo>
                    <a:pt x="1445994" y="267559"/>
                  </a:moveTo>
                  <a:lnTo>
                    <a:pt x="1446373" y="268004"/>
                  </a:lnTo>
                  <a:lnTo>
                    <a:pt x="1445994" y="267559"/>
                  </a:lnTo>
                  <a:close/>
                </a:path>
                <a:path extrusionOk="0" h="446405" w="1554479">
                  <a:moveTo>
                    <a:pt x="1445585" y="267078"/>
                  </a:moveTo>
                  <a:lnTo>
                    <a:pt x="1445994" y="267559"/>
                  </a:lnTo>
                  <a:lnTo>
                    <a:pt x="1446457" y="268004"/>
                  </a:lnTo>
                  <a:lnTo>
                    <a:pt x="1445585" y="267078"/>
                  </a:lnTo>
                  <a:close/>
                </a:path>
                <a:path extrusionOk="0" h="446405" w="1554479">
                  <a:moveTo>
                    <a:pt x="1463542" y="249195"/>
                  </a:moveTo>
                  <a:lnTo>
                    <a:pt x="1426880" y="249195"/>
                  </a:lnTo>
                  <a:lnTo>
                    <a:pt x="1427805" y="250002"/>
                  </a:lnTo>
                  <a:lnTo>
                    <a:pt x="1445994" y="267559"/>
                  </a:lnTo>
                  <a:lnTo>
                    <a:pt x="1445585" y="267078"/>
                  </a:lnTo>
                  <a:lnTo>
                    <a:pt x="1478942" y="267078"/>
                  </a:lnTo>
                  <a:lnTo>
                    <a:pt x="1464514" y="250129"/>
                  </a:lnTo>
                  <a:lnTo>
                    <a:pt x="1463542" y="249195"/>
                  </a:lnTo>
                  <a:close/>
                </a:path>
                <a:path extrusionOk="0" h="446405" w="1554479">
                  <a:moveTo>
                    <a:pt x="1427325" y="249622"/>
                  </a:moveTo>
                  <a:lnTo>
                    <a:pt x="1427719" y="250002"/>
                  </a:lnTo>
                  <a:lnTo>
                    <a:pt x="1427325" y="249622"/>
                  </a:lnTo>
                  <a:close/>
                </a:path>
                <a:path extrusionOk="0" h="446405" w="1554479">
                  <a:moveTo>
                    <a:pt x="1426880" y="249195"/>
                  </a:moveTo>
                  <a:lnTo>
                    <a:pt x="1427325" y="249622"/>
                  </a:lnTo>
                  <a:lnTo>
                    <a:pt x="1427805" y="250002"/>
                  </a:lnTo>
                  <a:lnTo>
                    <a:pt x="1426880" y="249195"/>
                  </a:lnTo>
                  <a:close/>
                </a:path>
                <a:path extrusionOk="0" h="446405" w="1554479">
                  <a:moveTo>
                    <a:pt x="1445464" y="231827"/>
                  </a:moveTo>
                  <a:lnTo>
                    <a:pt x="1404807" y="231827"/>
                  </a:lnTo>
                  <a:lnTo>
                    <a:pt x="1405737" y="232496"/>
                  </a:lnTo>
                  <a:lnTo>
                    <a:pt x="1427325" y="249622"/>
                  </a:lnTo>
                  <a:lnTo>
                    <a:pt x="1426880" y="249195"/>
                  </a:lnTo>
                  <a:lnTo>
                    <a:pt x="1463542" y="249195"/>
                  </a:lnTo>
                  <a:lnTo>
                    <a:pt x="1445464" y="231827"/>
                  </a:lnTo>
                  <a:close/>
                </a:path>
                <a:path extrusionOk="0" h="446405" w="1554479">
                  <a:moveTo>
                    <a:pt x="1405261" y="232185"/>
                  </a:moveTo>
                  <a:lnTo>
                    <a:pt x="1405654" y="232496"/>
                  </a:lnTo>
                  <a:lnTo>
                    <a:pt x="1405261" y="232185"/>
                  </a:lnTo>
                  <a:close/>
                </a:path>
                <a:path extrusionOk="0" h="446405" w="1554479">
                  <a:moveTo>
                    <a:pt x="1404807" y="231827"/>
                  </a:moveTo>
                  <a:lnTo>
                    <a:pt x="1405261" y="232185"/>
                  </a:lnTo>
                  <a:lnTo>
                    <a:pt x="1405737" y="232496"/>
                  </a:lnTo>
                  <a:lnTo>
                    <a:pt x="1404807" y="231827"/>
                  </a:lnTo>
                  <a:close/>
                </a:path>
                <a:path extrusionOk="0" h="446405" w="1554479">
                  <a:moveTo>
                    <a:pt x="1424506" y="215021"/>
                  </a:moveTo>
                  <a:lnTo>
                    <a:pt x="1378977" y="215021"/>
                  </a:lnTo>
                  <a:lnTo>
                    <a:pt x="1379874" y="215555"/>
                  </a:lnTo>
                  <a:lnTo>
                    <a:pt x="1405261" y="232185"/>
                  </a:lnTo>
                  <a:lnTo>
                    <a:pt x="1404807" y="231827"/>
                  </a:lnTo>
                  <a:lnTo>
                    <a:pt x="1445464" y="231827"/>
                  </a:lnTo>
                  <a:lnTo>
                    <a:pt x="1444035" y="230454"/>
                  </a:lnTo>
                  <a:lnTo>
                    <a:pt x="1424506" y="215021"/>
                  </a:lnTo>
                  <a:close/>
                </a:path>
                <a:path extrusionOk="0" h="446405" w="1554479">
                  <a:moveTo>
                    <a:pt x="1379418" y="215309"/>
                  </a:moveTo>
                  <a:lnTo>
                    <a:pt x="1379796" y="215555"/>
                  </a:lnTo>
                  <a:lnTo>
                    <a:pt x="1379418" y="215309"/>
                  </a:lnTo>
                  <a:close/>
                </a:path>
                <a:path extrusionOk="0" h="446405" w="1554479">
                  <a:moveTo>
                    <a:pt x="1378977" y="215021"/>
                  </a:moveTo>
                  <a:lnTo>
                    <a:pt x="1379418" y="215309"/>
                  </a:lnTo>
                  <a:lnTo>
                    <a:pt x="1379874" y="215555"/>
                  </a:lnTo>
                  <a:lnTo>
                    <a:pt x="1378977" y="215021"/>
                  </a:lnTo>
                  <a:close/>
                </a:path>
                <a:path extrusionOk="0" h="446405" w="1554479">
                  <a:moveTo>
                    <a:pt x="1400656" y="198842"/>
                  </a:moveTo>
                  <a:lnTo>
                    <a:pt x="1349007" y="198842"/>
                  </a:lnTo>
                  <a:lnTo>
                    <a:pt x="1349640" y="199162"/>
                  </a:lnTo>
                  <a:lnTo>
                    <a:pt x="1379418" y="215309"/>
                  </a:lnTo>
                  <a:lnTo>
                    <a:pt x="1378977" y="215021"/>
                  </a:lnTo>
                  <a:lnTo>
                    <a:pt x="1424506" y="215021"/>
                  </a:lnTo>
                  <a:lnTo>
                    <a:pt x="1420106" y="211543"/>
                  </a:lnTo>
                  <a:lnTo>
                    <a:pt x="1400656" y="198842"/>
                  </a:lnTo>
                  <a:close/>
                </a:path>
                <a:path extrusionOk="0" h="446405" w="1554479">
                  <a:moveTo>
                    <a:pt x="1349320" y="199011"/>
                  </a:moveTo>
                  <a:lnTo>
                    <a:pt x="1349599" y="199162"/>
                  </a:lnTo>
                  <a:lnTo>
                    <a:pt x="1349320" y="199011"/>
                  </a:lnTo>
                  <a:close/>
                </a:path>
                <a:path extrusionOk="0" h="446405" w="1554479">
                  <a:moveTo>
                    <a:pt x="1388072" y="191110"/>
                  </a:moveTo>
                  <a:lnTo>
                    <a:pt x="1332561" y="191110"/>
                  </a:lnTo>
                  <a:lnTo>
                    <a:pt x="1332961" y="191291"/>
                  </a:lnTo>
                  <a:lnTo>
                    <a:pt x="1349320" y="199011"/>
                  </a:lnTo>
                  <a:lnTo>
                    <a:pt x="1349007" y="198842"/>
                  </a:lnTo>
                  <a:lnTo>
                    <a:pt x="1400656" y="198842"/>
                  </a:lnTo>
                  <a:lnTo>
                    <a:pt x="1392427" y="193469"/>
                  </a:lnTo>
                  <a:lnTo>
                    <a:pt x="1388072" y="191110"/>
                  </a:lnTo>
                  <a:close/>
                </a:path>
                <a:path extrusionOk="0" h="446405" w="1554479">
                  <a:moveTo>
                    <a:pt x="1332763" y="191206"/>
                  </a:moveTo>
                  <a:lnTo>
                    <a:pt x="1332943" y="191291"/>
                  </a:lnTo>
                  <a:lnTo>
                    <a:pt x="1332763" y="191206"/>
                  </a:lnTo>
                  <a:close/>
                </a:path>
                <a:path extrusionOk="0" h="446405" w="1554479">
                  <a:moveTo>
                    <a:pt x="1373934" y="183455"/>
                  </a:moveTo>
                  <a:lnTo>
                    <a:pt x="1314728" y="183455"/>
                  </a:lnTo>
                  <a:lnTo>
                    <a:pt x="1315109" y="183611"/>
                  </a:lnTo>
                  <a:lnTo>
                    <a:pt x="1332763" y="191206"/>
                  </a:lnTo>
                  <a:lnTo>
                    <a:pt x="1332561" y="191110"/>
                  </a:lnTo>
                  <a:lnTo>
                    <a:pt x="1388072" y="191110"/>
                  </a:lnTo>
                  <a:lnTo>
                    <a:pt x="1373934" y="183455"/>
                  </a:lnTo>
                  <a:close/>
                </a:path>
                <a:path extrusionOk="0" h="446405" w="1554479">
                  <a:moveTo>
                    <a:pt x="1314910" y="183533"/>
                  </a:moveTo>
                  <a:lnTo>
                    <a:pt x="1315091" y="183611"/>
                  </a:lnTo>
                  <a:lnTo>
                    <a:pt x="1314910" y="183533"/>
                  </a:lnTo>
                  <a:close/>
                </a:path>
                <a:path extrusionOk="0" h="446405" w="1554479">
                  <a:moveTo>
                    <a:pt x="1360066" y="175996"/>
                  </a:moveTo>
                  <a:lnTo>
                    <a:pt x="1295679" y="175996"/>
                  </a:lnTo>
                  <a:lnTo>
                    <a:pt x="1296040" y="176132"/>
                  </a:lnTo>
                  <a:lnTo>
                    <a:pt x="1314910" y="183533"/>
                  </a:lnTo>
                  <a:lnTo>
                    <a:pt x="1314728" y="183455"/>
                  </a:lnTo>
                  <a:lnTo>
                    <a:pt x="1373934" y="183455"/>
                  </a:lnTo>
                  <a:lnTo>
                    <a:pt x="1360791" y="176338"/>
                  </a:lnTo>
                  <a:lnTo>
                    <a:pt x="1360066" y="175996"/>
                  </a:lnTo>
                  <a:close/>
                </a:path>
                <a:path extrusionOk="0" h="446405" w="1554479">
                  <a:moveTo>
                    <a:pt x="1295882" y="176076"/>
                  </a:moveTo>
                  <a:lnTo>
                    <a:pt x="1296026" y="176132"/>
                  </a:lnTo>
                  <a:lnTo>
                    <a:pt x="1295882" y="176076"/>
                  </a:lnTo>
                  <a:close/>
                </a:path>
                <a:path extrusionOk="0" h="446405" w="1554479">
                  <a:moveTo>
                    <a:pt x="1344689" y="168747"/>
                  </a:moveTo>
                  <a:lnTo>
                    <a:pt x="1275369" y="168747"/>
                  </a:lnTo>
                  <a:lnTo>
                    <a:pt x="1275711" y="168864"/>
                  </a:lnTo>
                  <a:lnTo>
                    <a:pt x="1295882" y="176076"/>
                  </a:lnTo>
                  <a:lnTo>
                    <a:pt x="1295679" y="175996"/>
                  </a:lnTo>
                  <a:lnTo>
                    <a:pt x="1360066" y="175996"/>
                  </a:lnTo>
                  <a:lnTo>
                    <a:pt x="1344689" y="168747"/>
                  </a:lnTo>
                  <a:close/>
                </a:path>
                <a:path extrusionOk="0" h="446405" w="1554479">
                  <a:moveTo>
                    <a:pt x="1275547" y="168810"/>
                  </a:moveTo>
                  <a:lnTo>
                    <a:pt x="1275696" y="168864"/>
                  </a:lnTo>
                  <a:lnTo>
                    <a:pt x="1275547" y="168810"/>
                  </a:lnTo>
                  <a:close/>
                </a:path>
                <a:path extrusionOk="0" h="446405" w="1554479">
                  <a:moveTo>
                    <a:pt x="1328478" y="161717"/>
                  </a:moveTo>
                  <a:lnTo>
                    <a:pt x="1253756" y="161717"/>
                  </a:lnTo>
                  <a:lnTo>
                    <a:pt x="1254079" y="161818"/>
                  </a:lnTo>
                  <a:lnTo>
                    <a:pt x="1275547" y="168810"/>
                  </a:lnTo>
                  <a:lnTo>
                    <a:pt x="1275369" y="168747"/>
                  </a:lnTo>
                  <a:lnTo>
                    <a:pt x="1344689" y="168747"/>
                  </a:lnTo>
                  <a:lnTo>
                    <a:pt x="1343193" y="168042"/>
                  </a:lnTo>
                  <a:lnTo>
                    <a:pt x="1328478" y="161717"/>
                  </a:lnTo>
                  <a:close/>
                </a:path>
                <a:path extrusionOk="0" h="446405" w="1554479">
                  <a:moveTo>
                    <a:pt x="1253918" y="161770"/>
                  </a:moveTo>
                  <a:lnTo>
                    <a:pt x="1254064" y="161818"/>
                  </a:lnTo>
                  <a:lnTo>
                    <a:pt x="1253918" y="161770"/>
                  </a:lnTo>
                  <a:close/>
                </a:path>
                <a:path extrusionOk="0" h="446405" w="1554479">
                  <a:moveTo>
                    <a:pt x="1311504" y="154918"/>
                  </a:moveTo>
                  <a:lnTo>
                    <a:pt x="1230800" y="154918"/>
                  </a:lnTo>
                  <a:lnTo>
                    <a:pt x="1231099" y="155003"/>
                  </a:lnTo>
                  <a:lnTo>
                    <a:pt x="1253918" y="161770"/>
                  </a:lnTo>
                  <a:lnTo>
                    <a:pt x="1253756" y="161717"/>
                  </a:lnTo>
                  <a:lnTo>
                    <a:pt x="1328478" y="161717"/>
                  </a:lnTo>
                  <a:lnTo>
                    <a:pt x="1324569" y="160037"/>
                  </a:lnTo>
                  <a:lnTo>
                    <a:pt x="1311504" y="154918"/>
                  </a:lnTo>
                  <a:close/>
                </a:path>
                <a:path extrusionOk="0" h="446405" w="1554479">
                  <a:moveTo>
                    <a:pt x="1230958" y="154965"/>
                  </a:moveTo>
                  <a:lnTo>
                    <a:pt x="1231087" y="155003"/>
                  </a:lnTo>
                  <a:lnTo>
                    <a:pt x="1230958" y="154965"/>
                  </a:lnTo>
                  <a:close/>
                </a:path>
                <a:path extrusionOk="0" h="446405" w="1554479">
                  <a:moveTo>
                    <a:pt x="1293785" y="148355"/>
                  </a:moveTo>
                  <a:lnTo>
                    <a:pt x="1206466" y="148355"/>
                  </a:lnTo>
                  <a:lnTo>
                    <a:pt x="1206734" y="148423"/>
                  </a:lnTo>
                  <a:lnTo>
                    <a:pt x="1230958" y="154965"/>
                  </a:lnTo>
                  <a:lnTo>
                    <a:pt x="1230800" y="154918"/>
                  </a:lnTo>
                  <a:lnTo>
                    <a:pt x="1311504" y="154918"/>
                  </a:lnTo>
                  <a:lnTo>
                    <a:pt x="1304766" y="152278"/>
                  </a:lnTo>
                  <a:lnTo>
                    <a:pt x="1293785" y="148355"/>
                  </a:lnTo>
                  <a:close/>
                </a:path>
                <a:path extrusionOk="0" h="446405" w="1554479">
                  <a:moveTo>
                    <a:pt x="1206574" y="148383"/>
                  </a:moveTo>
                  <a:lnTo>
                    <a:pt x="1206721" y="148423"/>
                  </a:lnTo>
                  <a:lnTo>
                    <a:pt x="1206574" y="148383"/>
                  </a:lnTo>
                  <a:close/>
                </a:path>
                <a:path extrusionOk="0" h="446405" w="1554479">
                  <a:moveTo>
                    <a:pt x="1275307" y="142021"/>
                  </a:moveTo>
                  <a:lnTo>
                    <a:pt x="1180776" y="142021"/>
                  </a:lnTo>
                  <a:lnTo>
                    <a:pt x="1181013" y="142078"/>
                  </a:lnTo>
                  <a:lnTo>
                    <a:pt x="1206574" y="148383"/>
                  </a:lnTo>
                  <a:lnTo>
                    <a:pt x="1293785" y="148355"/>
                  </a:lnTo>
                  <a:lnTo>
                    <a:pt x="1283743" y="144767"/>
                  </a:lnTo>
                  <a:lnTo>
                    <a:pt x="1275307" y="142021"/>
                  </a:lnTo>
                  <a:close/>
                </a:path>
                <a:path extrusionOk="0" h="446405" w="1554479">
                  <a:moveTo>
                    <a:pt x="1180943" y="142062"/>
                  </a:moveTo>
                  <a:close/>
                </a:path>
                <a:path extrusionOk="0" h="446405" w="1554479">
                  <a:moveTo>
                    <a:pt x="1256060" y="135914"/>
                  </a:moveTo>
                  <a:lnTo>
                    <a:pt x="1153772" y="135914"/>
                  </a:lnTo>
                  <a:lnTo>
                    <a:pt x="1153985" y="135959"/>
                  </a:lnTo>
                  <a:lnTo>
                    <a:pt x="1180943" y="142062"/>
                  </a:lnTo>
                  <a:lnTo>
                    <a:pt x="1180776" y="142021"/>
                  </a:lnTo>
                  <a:lnTo>
                    <a:pt x="1275307" y="142021"/>
                  </a:lnTo>
                  <a:lnTo>
                    <a:pt x="1261459" y="137514"/>
                  </a:lnTo>
                  <a:lnTo>
                    <a:pt x="1256060" y="135914"/>
                  </a:lnTo>
                  <a:close/>
                </a:path>
                <a:path extrusionOk="0" h="446405" w="1554479">
                  <a:moveTo>
                    <a:pt x="1153842" y="135930"/>
                  </a:moveTo>
                  <a:lnTo>
                    <a:pt x="1153974" y="135959"/>
                  </a:lnTo>
                  <a:lnTo>
                    <a:pt x="1153842" y="135930"/>
                  </a:lnTo>
                  <a:close/>
                </a:path>
                <a:path extrusionOk="0" h="446405" w="1554479">
                  <a:moveTo>
                    <a:pt x="1236034" y="130026"/>
                  </a:moveTo>
                  <a:lnTo>
                    <a:pt x="1125503" y="130026"/>
                  </a:lnTo>
                  <a:lnTo>
                    <a:pt x="1125693" y="130064"/>
                  </a:lnTo>
                  <a:lnTo>
                    <a:pt x="1153842" y="135930"/>
                  </a:lnTo>
                  <a:lnTo>
                    <a:pt x="1256060" y="135914"/>
                  </a:lnTo>
                  <a:lnTo>
                    <a:pt x="1237869" y="130521"/>
                  </a:lnTo>
                  <a:lnTo>
                    <a:pt x="1236034" y="130026"/>
                  </a:lnTo>
                  <a:close/>
                </a:path>
                <a:path extrusionOk="0" h="446405" w="1554479">
                  <a:moveTo>
                    <a:pt x="1125593" y="130045"/>
                  </a:moveTo>
                  <a:close/>
                </a:path>
                <a:path extrusionOk="0" h="446405" w="1554479">
                  <a:moveTo>
                    <a:pt x="1215012" y="124352"/>
                  </a:moveTo>
                  <a:lnTo>
                    <a:pt x="1096015" y="124352"/>
                  </a:lnTo>
                  <a:lnTo>
                    <a:pt x="1096185" y="124383"/>
                  </a:lnTo>
                  <a:lnTo>
                    <a:pt x="1125593" y="130045"/>
                  </a:lnTo>
                  <a:lnTo>
                    <a:pt x="1236034" y="130026"/>
                  </a:lnTo>
                  <a:lnTo>
                    <a:pt x="1215012" y="124352"/>
                  </a:lnTo>
                  <a:close/>
                </a:path>
                <a:path extrusionOk="0" h="446405" w="1554479">
                  <a:moveTo>
                    <a:pt x="1096114" y="124371"/>
                  </a:moveTo>
                  <a:close/>
                </a:path>
                <a:path extrusionOk="0" h="446405" w="1554479">
                  <a:moveTo>
                    <a:pt x="1193047" y="118887"/>
                  </a:moveTo>
                  <a:lnTo>
                    <a:pt x="1065352" y="118887"/>
                  </a:lnTo>
                  <a:lnTo>
                    <a:pt x="1065576" y="118924"/>
                  </a:lnTo>
                  <a:lnTo>
                    <a:pt x="1096114" y="124371"/>
                  </a:lnTo>
                  <a:lnTo>
                    <a:pt x="1215012" y="124352"/>
                  </a:lnTo>
                  <a:lnTo>
                    <a:pt x="1212951" y="123795"/>
                  </a:lnTo>
                  <a:lnTo>
                    <a:pt x="1193047" y="118887"/>
                  </a:lnTo>
                  <a:close/>
                </a:path>
                <a:path extrusionOk="0" h="446405" w="1554479">
                  <a:moveTo>
                    <a:pt x="1065400" y="118895"/>
                  </a:moveTo>
                  <a:lnTo>
                    <a:pt x="1065558" y="118924"/>
                  </a:lnTo>
                  <a:lnTo>
                    <a:pt x="1065400" y="118895"/>
                  </a:lnTo>
                  <a:close/>
                </a:path>
                <a:path extrusionOk="0" h="446405" w="1554479">
                  <a:moveTo>
                    <a:pt x="1146909" y="108540"/>
                  </a:moveTo>
                  <a:lnTo>
                    <a:pt x="1000617" y="108540"/>
                  </a:lnTo>
                  <a:lnTo>
                    <a:pt x="1000869" y="108578"/>
                  </a:lnTo>
                  <a:lnTo>
                    <a:pt x="1065400" y="118895"/>
                  </a:lnTo>
                  <a:lnTo>
                    <a:pt x="1193047" y="118887"/>
                  </a:lnTo>
                  <a:lnTo>
                    <a:pt x="1186738" y="117331"/>
                  </a:lnTo>
                  <a:lnTo>
                    <a:pt x="1159272" y="111116"/>
                  </a:lnTo>
                  <a:lnTo>
                    <a:pt x="1146909" y="108540"/>
                  </a:lnTo>
                  <a:close/>
                </a:path>
                <a:path extrusionOk="0" h="446405" w="1554479">
                  <a:moveTo>
                    <a:pt x="1000767" y="108564"/>
                  </a:moveTo>
                  <a:close/>
                </a:path>
                <a:path extrusionOk="0" h="446405" w="1554479">
                  <a:moveTo>
                    <a:pt x="1098279" y="98957"/>
                  </a:moveTo>
                  <a:lnTo>
                    <a:pt x="931805" y="98957"/>
                  </a:lnTo>
                  <a:lnTo>
                    <a:pt x="932012" y="98985"/>
                  </a:lnTo>
                  <a:lnTo>
                    <a:pt x="1000767" y="108564"/>
                  </a:lnTo>
                  <a:lnTo>
                    <a:pt x="1000617" y="108540"/>
                  </a:lnTo>
                  <a:lnTo>
                    <a:pt x="1146909" y="108540"/>
                  </a:lnTo>
                  <a:lnTo>
                    <a:pt x="1130589" y="105140"/>
                  </a:lnTo>
                  <a:lnTo>
                    <a:pt x="1100729" y="99394"/>
                  </a:lnTo>
                  <a:lnTo>
                    <a:pt x="1098279" y="98957"/>
                  </a:lnTo>
                  <a:close/>
                </a:path>
                <a:path extrusionOk="0" h="446405" w="1554479">
                  <a:moveTo>
                    <a:pt x="931958" y="98978"/>
                  </a:moveTo>
                  <a:close/>
                </a:path>
                <a:path extrusionOk="0" h="446405" w="1554479">
                  <a:moveTo>
                    <a:pt x="1045934" y="90062"/>
                  </a:moveTo>
                  <a:lnTo>
                    <a:pt x="859185" y="90062"/>
                  </a:lnTo>
                  <a:lnTo>
                    <a:pt x="859358" y="90081"/>
                  </a:lnTo>
                  <a:lnTo>
                    <a:pt x="931958" y="98978"/>
                  </a:lnTo>
                  <a:lnTo>
                    <a:pt x="931805" y="98957"/>
                  </a:lnTo>
                  <a:lnTo>
                    <a:pt x="1098279" y="98957"/>
                  </a:lnTo>
                  <a:lnTo>
                    <a:pt x="1069698" y="93860"/>
                  </a:lnTo>
                  <a:lnTo>
                    <a:pt x="1045934" y="90062"/>
                  </a:lnTo>
                  <a:close/>
                </a:path>
                <a:path extrusionOk="0" h="446405" w="1554479">
                  <a:moveTo>
                    <a:pt x="859205" y="90064"/>
                  </a:moveTo>
                  <a:lnTo>
                    <a:pt x="859340" y="90081"/>
                  </a:lnTo>
                  <a:lnTo>
                    <a:pt x="859205" y="90064"/>
                  </a:lnTo>
                  <a:close/>
                </a:path>
                <a:path extrusionOk="0" h="446405" w="1554479">
                  <a:moveTo>
                    <a:pt x="992685" y="81793"/>
                  </a:moveTo>
                  <a:lnTo>
                    <a:pt x="783109" y="81793"/>
                  </a:lnTo>
                  <a:lnTo>
                    <a:pt x="783252" y="81808"/>
                  </a:lnTo>
                  <a:lnTo>
                    <a:pt x="859205" y="90064"/>
                  </a:lnTo>
                  <a:lnTo>
                    <a:pt x="1045934" y="90062"/>
                  </a:lnTo>
                  <a:lnTo>
                    <a:pt x="1004500" y="83438"/>
                  </a:lnTo>
                  <a:lnTo>
                    <a:pt x="992685" y="81793"/>
                  </a:lnTo>
                  <a:close/>
                </a:path>
                <a:path extrusionOk="0" h="446405" w="1554479">
                  <a:moveTo>
                    <a:pt x="783232" y="81806"/>
                  </a:moveTo>
                  <a:close/>
                </a:path>
                <a:path extrusionOk="0" h="446405" w="1554479">
                  <a:moveTo>
                    <a:pt x="937403" y="74091"/>
                  </a:moveTo>
                  <a:lnTo>
                    <a:pt x="703925" y="74091"/>
                  </a:lnTo>
                  <a:lnTo>
                    <a:pt x="783232" y="81806"/>
                  </a:lnTo>
                  <a:lnTo>
                    <a:pt x="992685" y="81793"/>
                  </a:lnTo>
                  <a:lnTo>
                    <a:pt x="937403" y="74091"/>
                  </a:lnTo>
                  <a:close/>
                </a:path>
                <a:path extrusionOk="0" h="446405" w="1554479">
                  <a:moveTo>
                    <a:pt x="704037" y="74102"/>
                  </a:moveTo>
                  <a:close/>
                </a:path>
                <a:path extrusionOk="0" h="446405" w="1554479">
                  <a:moveTo>
                    <a:pt x="818950" y="60139"/>
                  </a:moveTo>
                  <a:lnTo>
                    <a:pt x="537620" y="60139"/>
                  </a:lnTo>
                  <a:lnTo>
                    <a:pt x="622077" y="66902"/>
                  </a:lnTo>
                  <a:lnTo>
                    <a:pt x="704037" y="74102"/>
                  </a:lnTo>
                  <a:lnTo>
                    <a:pt x="937403" y="74091"/>
                  </a:lnTo>
                  <a:lnTo>
                    <a:pt x="935206" y="73785"/>
                  </a:lnTo>
                  <a:lnTo>
                    <a:pt x="862189" y="64839"/>
                  </a:lnTo>
                  <a:lnTo>
                    <a:pt x="818950" y="60139"/>
                  </a:lnTo>
                  <a:close/>
                </a:path>
                <a:path extrusionOk="0" h="446405" w="1554479">
                  <a:moveTo>
                    <a:pt x="621979" y="66894"/>
                  </a:moveTo>
                  <a:close/>
                </a:path>
                <a:path extrusionOk="0" h="446405" w="1554479">
                  <a:moveTo>
                    <a:pt x="1513" y="0"/>
                  </a:moveTo>
                  <a:lnTo>
                    <a:pt x="0" y="25354"/>
                  </a:lnTo>
                  <a:lnTo>
                    <a:pt x="363080" y="47705"/>
                  </a:lnTo>
                  <a:lnTo>
                    <a:pt x="451252" y="53766"/>
                  </a:lnTo>
                  <a:lnTo>
                    <a:pt x="537698" y="60145"/>
                  </a:lnTo>
                  <a:lnTo>
                    <a:pt x="818950" y="60139"/>
                  </a:lnTo>
                  <a:lnTo>
                    <a:pt x="785783" y="56534"/>
                  </a:lnTo>
                  <a:lnTo>
                    <a:pt x="757290" y="53762"/>
                  </a:lnTo>
                  <a:lnTo>
                    <a:pt x="693762" y="47702"/>
                  </a:lnTo>
                  <a:lnTo>
                    <a:pt x="453026" y="28428"/>
                  </a:lnTo>
                  <a:lnTo>
                    <a:pt x="1513" y="0"/>
                  </a:lnTo>
                  <a:close/>
                </a:path>
                <a:path extrusionOk="0" h="446405" w="1554479">
                  <a:moveTo>
                    <a:pt x="451189" y="53762"/>
                  </a:moveTo>
                  <a:close/>
                </a:path>
                <a:path extrusionOk="0" h="446405" w="1554479">
                  <a:moveTo>
                    <a:pt x="363032" y="47702"/>
                  </a:move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18" name="Google Shape;5618;p201"/>
          <p:cNvSpPr txBox="1"/>
          <p:nvPr/>
        </p:nvSpPr>
        <p:spPr>
          <a:xfrm>
            <a:off x="781649" y="1266444"/>
            <a:ext cx="10480040"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262626"/>
                </a:solidFill>
                <a:latin typeface="Calibri"/>
                <a:ea typeface="Calibri"/>
                <a:cs typeface="Calibri"/>
                <a:sym typeface="Calibri"/>
              </a:rPr>
              <a:t>Q&amp;A visuals </a:t>
            </a:r>
            <a:r>
              <a:rPr lang="en-US" sz="2000">
                <a:solidFill>
                  <a:srgbClr val="262626"/>
                </a:solidFill>
                <a:latin typeface="Calibri"/>
                <a:ea typeface="Calibri"/>
                <a:cs typeface="Calibri"/>
                <a:sym typeface="Calibri"/>
              </a:rPr>
              <a:t>allow users to explore and visualize data using intuitive, natural language prompts</a:t>
            </a:r>
            <a:endParaRPr sz="2000">
              <a:solidFill>
                <a:schemeClr val="dk1"/>
              </a:solidFill>
              <a:latin typeface="Calibri"/>
              <a:ea typeface="Calibri"/>
              <a:cs typeface="Calibri"/>
              <a:sym typeface="Calibri"/>
            </a:endParaRPr>
          </a:p>
          <a:p>
            <a:pPr indent="-285750" lvl="0" marL="755650" marR="0" rtl="0" algn="l">
              <a:lnSpc>
                <a:spcPct val="100000"/>
              </a:lnSpc>
              <a:spcBef>
                <a:spcPts val="1190"/>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Q&amp;A visuals are only as useful as the data model behind them, and typically require significant “training” to be effective</a:t>
            </a:r>
            <a:endParaRPr sz="1600">
              <a:solidFill>
                <a:schemeClr val="dk1"/>
              </a:solidFill>
              <a:latin typeface="Calibri"/>
              <a:ea typeface="Calibri"/>
              <a:cs typeface="Calibri"/>
              <a:sym typeface="Calibri"/>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2" name="Shape 5622"/>
        <p:cNvGrpSpPr/>
        <p:nvPr/>
      </p:nvGrpSpPr>
      <p:grpSpPr>
        <a:xfrm>
          <a:off x="0" y="0"/>
          <a:ext cx="0" cy="0"/>
          <a:chOff x="0" y="0"/>
          <a:chExt cx="0" cy="0"/>
        </a:xfrm>
      </p:grpSpPr>
      <p:sp>
        <p:nvSpPr>
          <p:cNvPr id="5623" name="Google Shape;5623;p202"/>
          <p:cNvSpPr txBox="1"/>
          <p:nvPr>
            <p:ph type="title"/>
          </p:nvPr>
        </p:nvSpPr>
        <p:spPr>
          <a:xfrm>
            <a:off x="4823618" y="242315"/>
            <a:ext cx="254444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Q&amp;A TRAINING</a:t>
            </a:r>
            <a:endParaRPr/>
          </a:p>
        </p:txBody>
      </p:sp>
      <p:pic>
        <p:nvPicPr>
          <p:cNvPr id="5624" name="Google Shape;5624;p202"/>
          <p:cNvPicPr preferRelativeResize="0"/>
          <p:nvPr/>
        </p:nvPicPr>
        <p:blipFill rotWithShape="1">
          <a:blip r:embed="rId3">
            <a:alphaModFix/>
          </a:blip>
          <a:srcRect b="0" l="0" r="0" t="0"/>
          <a:stretch/>
        </p:blipFill>
        <p:spPr>
          <a:xfrm>
            <a:off x="0" y="806332"/>
            <a:ext cx="12192000" cy="45720"/>
          </a:xfrm>
          <a:prstGeom prst="rect">
            <a:avLst/>
          </a:prstGeom>
          <a:noFill/>
          <a:ln>
            <a:noFill/>
          </a:ln>
        </p:spPr>
      </p:pic>
      <p:pic>
        <p:nvPicPr>
          <p:cNvPr id="5625" name="Google Shape;5625;p202"/>
          <p:cNvPicPr preferRelativeResize="0"/>
          <p:nvPr/>
        </p:nvPicPr>
        <p:blipFill rotWithShape="1">
          <a:blip r:embed="rId4">
            <a:alphaModFix/>
          </a:blip>
          <a:srcRect b="0" l="0" r="0" t="0"/>
          <a:stretch/>
        </p:blipFill>
        <p:spPr>
          <a:xfrm>
            <a:off x="11463528" y="167639"/>
            <a:ext cx="543689" cy="549691"/>
          </a:xfrm>
          <a:prstGeom prst="rect">
            <a:avLst/>
          </a:prstGeom>
          <a:noFill/>
          <a:ln>
            <a:noFill/>
          </a:ln>
        </p:spPr>
      </p:pic>
      <p:sp>
        <p:nvSpPr>
          <p:cNvPr id="5626" name="Google Shape;5626;p202"/>
          <p:cNvSpPr txBox="1"/>
          <p:nvPr/>
        </p:nvSpPr>
        <p:spPr>
          <a:xfrm>
            <a:off x="781649" y="1266444"/>
            <a:ext cx="10480040"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262626"/>
                </a:solidFill>
                <a:latin typeface="Calibri"/>
                <a:ea typeface="Calibri"/>
                <a:cs typeface="Calibri"/>
                <a:sym typeface="Calibri"/>
              </a:rPr>
              <a:t>Q&amp;A visuals </a:t>
            </a:r>
            <a:r>
              <a:rPr lang="en-US" sz="2000">
                <a:solidFill>
                  <a:srgbClr val="262626"/>
                </a:solidFill>
                <a:latin typeface="Calibri"/>
                <a:ea typeface="Calibri"/>
                <a:cs typeface="Calibri"/>
                <a:sym typeface="Calibri"/>
              </a:rPr>
              <a:t>allow users to explore and visualize data using intuitive, natural language prompts</a:t>
            </a:r>
            <a:endParaRPr sz="2000">
              <a:solidFill>
                <a:schemeClr val="dk1"/>
              </a:solidFill>
              <a:latin typeface="Calibri"/>
              <a:ea typeface="Calibri"/>
              <a:cs typeface="Calibri"/>
              <a:sym typeface="Calibri"/>
            </a:endParaRPr>
          </a:p>
          <a:p>
            <a:pPr indent="-285750" lvl="0" marL="755650" marR="0" rtl="0" algn="l">
              <a:lnSpc>
                <a:spcPct val="100000"/>
              </a:lnSpc>
              <a:spcBef>
                <a:spcPts val="1190"/>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Q&amp;A visuals are only as useful as the data model behind them, and typically require significant “training” to be effective</a:t>
            </a:r>
            <a:endParaRPr sz="1600">
              <a:solidFill>
                <a:schemeClr val="dk1"/>
              </a:solidFill>
              <a:latin typeface="Calibri"/>
              <a:ea typeface="Calibri"/>
              <a:cs typeface="Calibri"/>
              <a:sym typeface="Calibri"/>
            </a:endParaRPr>
          </a:p>
        </p:txBody>
      </p:sp>
      <p:grpSp>
        <p:nvGrpSpPr>
          <p:cNvPr id="5627" name="Google Shape;5627;p202"/>
          <p:cNvGrpSpPr/>
          <p:nvPr/>
        </p:nvGrpSpPr>
        <p:grpSpPr>
          <a:xfrm>
            <a:off x="3199854" y="2566415"/>
            <a:ext cx="5790565" cy="3508248"/>
            <a:chOff x="3199854" y="2566415"/>
            <a:chExt cx="5790565" cy="3508248"/>
          </a:xfrm>
        </p:grpSpPr>
        <p:pic>
          <p:nvPicPr>
            <p:cNvPr id="5628" name="Google Shape;5628;p202"/>
            <p:cNvPicPr preferRelativeResize="0"/>
            <p:nvPr/>
          </p:nvPicPr>
          <p:blipFill rotWithShape="1">
            <a:blip r:embed="rId5">
              <a:alphaModFix/>
            </a:blip>
            <a:srcRect b="0" l="0" r="0" t="0"/>
            <a:stretch/>
          </p:blipFill>
          <p:spPr>
            <a:xfrm>
              <a:off x="3642360" y="2566415"/>
              <a:ext cx="4965192" cy="3508248"/>
            </a:xfrm>
            <a:prstGeom prst="rect">
              <a:avLst/>
            </a:prstGeom>
            <a:noFill/>
            <a:ln>
              <a:noFill/>
            </a:ln>
          </p:spPr>
        </p:pic>
        <p:pic>
          <p:nvPicPr>
            <p:cNvPr id="5629" name="Google Shape;5629;p202"/>
            <p:cNvPicPr preferRelativeResize="0"/>
            <p:nvPr/>
          </p:nvPicPr>
          <p:blipFill rotWithShape="1">
            <a:blip r:embed="rId6">
              <a:alphaModFix/>
            </a:blip>
            <a:srcRect b="0" l="0" r="0" t="0"/>
            <a:stretch/>
          </p:blipFill>
          <p:spPr>
            <a:xfrm>
              <a:off x="3677359" y="2605892"/>
              <a:ext cx="4837280" cy="3379357"/>
            </a:xfrm>
            <a:prstGeom prst="rect">
              <a:avLst/>
            </a:prstGeom>
            <a:noFill/>
            <a:ln>
              <a:noFill/>
            </a:ln>
          </p:spPr>
        </p:pic>
        <p:pic>
          <p:nvPicPr>
            <p:cNvPr id="5630" name="Google Shape;5630;p202"/>
            <p:cNvPicPr preferRelativeResize="0"/>
            <p:nvPr/>
          </p:nvPicPr>
          <p:blipFill rotWithShape="1">
            <a:blip r:embed="rId7">
              <a:alphaModFix/>
            </a:blip>
            <a:srcRect b="0" l="0" r="0" t="0"/>
            <a:stretch/>
          </p:blipFill>
          <p:spPr>
            <a:xfrm>
              <a:off x="3742944" y="3014471"/>
              <a:ext cx="2389631" cy="1472183"/>
            </a:xfrm>
            <a:prstGeom prst="rect">
              <a:avLst/>
            </a:prstGeom>
            <a:noFill/>
            <a:ln>
              <a:noFill/>
            </a:ln>
          </p:spPr>
        </p:pic>
        <p:sp>
          <p:nvSpPr>
            <p:cNvPr id="5631" name="Google Shape;5631;p202"/>
            <p:cNvSpPr/>
            <p:nvPr/>
          </p:nvSpPr>
          <p:spPr>
            <a:xfrm>
              <a:off x="3779947" y="3051080"/>
              <a:ext cx="2259965" cy="1344930"/>
            </a:xfrm>
            <a:custGeom>
              <a:rect b="b" l="l" r="r" t="t"/>
              <a:pathLst>
                <a:path extrusionOk="0" h="1344929" w="2259965">
                  <a:moveTo>
                    <a:pt x="2259897" y="0"/>
                  </a:moveTo>
                  <a:lnTo>
                    <a:pt x="0" y="0"/>
                  </a:lnTo>
                  <a:lnTo>
                    <a:pt x="0" y="1344448"/>
                  </a:lnTo>
                  <a:lnTo>
                    <a:pt x="2259897" y="1344448"/>
                  </a:lnTo>
                  <a:lnTo>
                    <a:pt x="2259897"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632" name="Google Shape;5632;p202"/>
            <p:cNvPicPr preferRelativeResize="0"/>
            <p:nvPr/>
          </p:nvPicPr>
          <p:blipFill rotWithShape="1">
            <a:blip r:embed="rId8">
              <a:alphaModFix/>
            </a:blip>
            <a:srcRect b="0" l="0" r="0" t="0"/>
            <a:stretch/>
          </p:blipFill>
          <p:spPr>
            <a:xfrm>
              <a:off x="6108192" y="3014471"/>
              <a:ext cx="2389632" cy="1472183"/>
            </a:xfrm>
            <a:prstGeom prst="rect">
              <a:avLst/>
            </a:prstGeom>
            <a:noFill/>
            <a:ln>
              <a:noFill/>
            </a:ln>
          </p:spPr>
        </p:pic>
        <p:sp>
          <p:nvSpPr>
            <p:cNvPr id="5633" name="Google Shape;5633;p202"/>
            <p:cNvSpPr/>
            <p:nvPr/>
          </p:nvSpPr>
          <p:spPr>
            <a:xfrm>
              <a:off x="6147292" y="3051080"/>
              <a:ext cx="2259965" cy="1344930"/>
            </a:xfrm>
            <a:custGeom>
              <a:rect b="b" l="l" r="r" t="t"/>
              <a:pathLst>
                <a:path extrusionOk="0" h="1344929" w="2259965">
                  <a:moveTo>
                    <a:pt x="2259897" y="0"/>
                  </a:moveTo>
                  <a:lnTo>
                    <a:pt x="0" y="0"/>
                  </a:lnTo>
                  <a:lnTo>
                    <a:pt x="0" y="1344448"/>
                  </a:lnTo>
                  <a:lnTo>
                    <a:pt x="2259897" y="1344448"/>
                  </a:lnTo>
                  <a:lnTo>
                    <a:pt x="2259897"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634" name="Google Shape;5634;p202"/>
            <p:cNvPicPr preferRelativeResize="0"/>
            <p:nvPr/>
          </p:nvPicPr>
          <p:blipFill rotWithShape="1">
            <a:blip r:embed="rId9">
              <a:alphaModFix/>
            </a:blip>
            <a:srcRect b="0" l="0" r="0" t="0"/>
            <a:stretch/>
          </p:blipFill>
          <p:spPr>
            <a:xfrm>
              <a:off x="6108192" y="4480559"/>
              <a:ext cx="2389632" cy="1475232"/>
            </a:xfrm>
            <a:prstGeom prst="rect">
              <a:avLst/>
            </a:prstGeom>
            <a:noFill/>
            <a:ln>
              <a:noFill/>
            </a:ln>
          </p:spPr>
        </p:pic>
        <p:sp>
          <p:nvSpPr>
            <p:cNvPr id="5635" name="Google Shape;5635;p202"/>
            <p:cNvSpPr/>
            <p:nvPr/>
          </p:nvSpPr>
          <p:spPr>
            <a:xfrm>
              <a:off x="6147292" y="4518164"/>
              <a:ext cx="2259965" cy="1344930"/>
            </a:xfrm>
            <a:custGeom>
              <a:rect b="b" l="l" r="r" t="t"/>
              <a:pathLst>
                <a:path extrusionOk="0" h="1344929" w="2259965">
                  <a:moveTo>
                    <a:pt x="2259897" y="0"/>
                  </a:moveTo>
                  <a:lnTo>
                    <a:pt x="0" y="0"/>
                  </a:lnTo>
                  <a:lnTo>
                    <a:pt x="0" y="1344448"/>
                  </a:lnTo>
                  <a:lnTo>
                    <a:pt x="2259897" y="1344448"/>
                  </a:lnTo>
                  <a:lnTo>
                    <a:pt x="2259897"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636" name="Google Shape;5636;p202"/>
            <p:cNvPicPr preferRelativeResize="0"/>
            <p:nvPr/>
          </p:nvPicPr>
          <p:blipFill rotWithShape="1">
            <a:blip r:embed="rId10">
              <a:alphaModFix/>
            </a:blip>
            <a:srcRect b="0" l="0" r="0" t="0"/>
            <a:stretch/>
          </p:blipFill>
          <p:spPr>
            <a:xfrm>
              <a:off x="3742944" y="4480559"/>
              <a:ext cx="2389631" cy="1475232"/>
            </a:xfrm>
            <a:prstGeom prst="rect">
              <a:avLst/>
            </a:prstGeom>
            <a:noFill/>
            <a:ln>
              <a:noFill/>
            </a:ln>
          </p:spPr>
        </p:pic>
        <p:sp>
          <p:nvSpPr>
            <p:cNvPr id="5637" name="Google Shape;5637;p202"/>
            <p:cNvSpPr/>
            <p:nvPr/>
          </p:nvSpPr>
          <p:spPr>
            <a:xfrm>
              <a:off x="3779947" y="4518164"/>
              <a:ext cx="2259965" cy="1344930"/>
            </a:xfrm>
            <a:custGeom>
              <a:rect b="b" l="l" r="r" t="t"/>
              <a:pathLst>
                <a:path extrusionOk="0" h="1344929" w="2259965">
                  <a:moveTo>
                    <a:pt x="2259897" y="0"/>
                  </a:moveTo>
                  <a:lnTo>
                    <a:pt x="0" y="0"/>
                  </a:lnTo>
                  <a:lnTo>
                    <a:pt x="0" y="1344448"/>
                  </a:lnTo>
                  <a:lnTo>
                    <a:pt x="2259897" y="1344448"/>
                  </a:lnTo>
                  <a:lnTo>
                    <a:pt x="2259897"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8" name="Google Shape;5638;p202"/>
            <p:cNvSpPr/>
            <p:nvPr/>
          </p:nvSpPr>
          <p:spPr>
            <a:xfrm>
              <a:off x="3199854" y="3330295"/>
              <a:ext cx="5790565" cy="1905635"/>
            </a:xfrm>
            <a:custGeom>
              <a:rect b="b" l="l" r="r" t="t"/>
              <a:pathLst>
                <a:path extrusionOk="0" h="1905635" w="5790565">
                  <a:moveTo>
                    <a:pt x="78295" y="48844"/>
                  </a:moveTo>
                  <a:lnTo>
                    <a:pt x="78168" y="48742"/>
                  </a:lnTo>
                  <a:lnTo>
                    <a:pt x="78295" y="48844"/>
                  </a:lnTo>
                  <a:close/>
                </a:path>
                <a:path extrusionOk="0" h="1905635" w="5790565">
                  <a:moveTo>
                    <a:pt x="148145" y="103238"/>
                  </a:moveTo>
                  <a:lnTo>
                    <a:pt x="147967" y="103111"/>
                  </a:lnTo>
                  <a:lnTo>
                    <a:pt x="148145" y="103238"/>
                  </a:lnTo>
                  <a:close/>
                </a:path>
                <a:path extrusionOk="0" h="1905635" w="5790565">
                  <a:moveTo>
                    <a:pt x="183083" y="127736"/>
                  </a:moveTo>
                  <a:lnTo>
                    <a:pt x="182841" y="127571"/>
                  </a:lnTo>
                  <a:lnTo>
                    <a:pt x="183083" y="127736"/>
                  </a:lnTo>
                  <a:close/>
                </a:path>
                <a:path extrusionOk="0" h="1905635" w="5790565">
                  <a:moveTo>
                    <a:pt x="575513" y="1662061"/>
                  </a:moveTo>
                  <a:lnTo>
                    <a:pt x="501700" y="1661096"/>
                  </a:lnTo>
                  <a:lnTo>
                    <a:pt x="464502" y="1661807"/>
                  </a:lnTo>
                  <a:lnTo>
                    <a:pt x="427278" y="1663979"/>
                  </a:lnTo>
                  <a:lnTo>
                    <a:pt x="352691" y="1674660"/>
                  </a:lnTo>
                  <a:lnTo>
                    <a:pt x="315455" y="1684185"/>
                  </a:lnTo>
                  <a:lnTo>
                    <a:pt x="278333" y="1697139"/>
                  </a:lnTo>
                  <a:lnTo>
                    <a:pt x="241515" y="1713826"/>
                  </a:lnTo>
                  <a:lnTo>
                    <a:pt x="205092" y="1733816"/>
                  </a:lnTo>
                  <a:lnTo>
                    <a:pt x="168998" y="1756625"/>
                  </a:lnTo>
                  <a:lnTo>
                    <a:pt x="133184" y="1781733"/>
                  </a:lnTo>
                  <a:lnTo>
                    <a:pt x="97599" y="1808683"/>
                  </a:lnTo>
                  <a:lnTo>
                    <a:pt x="62191" y="1837016"/>
                  </a:lnTo>
                  <a:lnTo>
                    <a:pt x="50342" y="1846910"/>
                  </a:lnTo>
                  <a:lnTo>
                    <a:pt x="34061" y="1827415"/>
                  </a:lnTo>
                  <a:lnTo>
                    <a:pt x="0" y="1905495"/>
                  </a:lnTo>
                  <a:lnTo>
                    <a:pt x="82905" y="1885899"/>
                  </a:lnTo>
                  <a:lnTo>
                    <a:pt x="73431" y="1874545"/>
                  </a:lnTo>
                  <a:lnTo>
                    <a:pt x="66624" y="1866404"/>
                  </a:lnTo>
                  <a:lnTo>
                    <a:pt x="78168" y="1856765"/>
                  </a:lnTo>
                  <a:lnTo>
                    <a:pt x="113080" y="1828838"/>
                  </a:lnTo>
                  <a:lnTo>
                    <a:pt x="147980" y="1802396"/>
                  </a:lnTo>
                  <a:lnTo>
                    <a:pt x="182841" y="1777936"/>
                  </a:lnTo>
                  <a:lnTo>
                    <a:pt x="183057" y="1777784"/>
                  </a:lnTo>
                  <a:lnTo>
                    <a:pt x="183362" y="1777593"/>
                  </a:lnTo>
                  <a:lnTo>
                    <a:pt x="217690" y="1755902"/>
                  </a:lnTo>
                  <a:lnTo>
                    <a:pt x="217982" y="1755711"/>
                  </a:lnTo>
                  <a:lnTo>
                    <a:pt x="218376" y="1755508"/>
                  </a:lnTo>
                  <a:lnTo>
                    <a:pt x="252526" y="1736763"/>
                  </a:lnTo>
                  <a:lnTo>
                    <a:pt x="252895" y="1736559"/>
                  </a:lnTo>
                  <a:lnTo>
                    <a:pt x="253403" y="1736331"/>
                  </a:lnTo>
                  <a:lnTo>
                    <a:pt x="287375" y="1720938"/>
                  </a:lnTo>
                  <a:lnTo>
                    <a:pt x="287782" y="1720748"/>
                  </a:lnTo>
                  <a:lnTo>
                    <a:pt x="288455" y="1720519"/>
                  </a:lnTo>
                  <a:lnTo>
                    <a:pt x="322414" y="1708658"/>
                  </a:lnTo>
                  <a:lnTo>
                    <a:pt x="322795" y="1708518"/>
                  </a:lnTo>
                  <a:lnTo>
                    <a:pt x="323507" y="1708340"/>
                  </a:lnTo>
                  <a:lnTo>
                    <a:pt x="357720" y="1699590"/>
                  </a:lnTo>
                  <a:lnTo>
                    <a:pt x="358051" y="1699501"/>
                  </a:lnTo>
                  <a:lnTo>
                    <a:pt x="358736" y="1699387"/>
                  </a:lnTo>
                  <a:lnTo>
                    <a:pt x="393331" y="1693291"/>
                  </a:lnTo>
                  <a:lnTo>
                    <a:pt x="393598" y="1693252"/>
                  </a:lnTo>
                  <a:lnTo>
                    <a:pt x="394233" y="1693176"/>
                  </a:lnTo>
                  <a:lnTo>
                    <a:pt x="429234" y="1689315"/>
                  </a:lnTo>
                  <a:lnTo>
                    <a:pt x="429412" y="1689290"/>
                  </a:lnTo>
                  <a:lnTo>
                    <a:pt x="430009" y="1689252"/>
                  </a:lnTo>
                  <a:lnTo>
                    <a:pt x="465404" y="1687195"/>
                  </a:lnTo>
                  <a:lnTo>
                    <a:pt x="501777" y="1686496"/>
                  </a:lnTo>
                  <a:lnTo>
                    <a:pt x="575183" y="1687461"/>
                  </a:lnTo>
                  <a:lnTo>
                    <a:pt x="575195" y="1686496"/>
                  </a:lnTo>
                  <a:lnTo>
                    <a:pt x="575513" y="1662061"/>
                  </a:lnTo>
                  <a:close/>
                </a:path>
                <a:path extrusionOk="0" h="1905635" w="5790565">
                  <a:moveTo>
                    <a:pt x="575513" y="243446"/>
                  </a:moveTo>
                  <a:lnTo>
                    <a:pt x="575195" y="219011"/>
                  </a:lnTo>
                  <a:lnTo>
                    <a:pt x="575183" y="218046"/>
                  </a:lnTo>
                  <a:lnTo>
                    <a:pt x="501980" y="219011"/>
                  </a:lnTo>
                  <a:lnTo>
                    <a:pt x="501777" y="219011"/>
                  </a:lnTo>
                  <a:lnTo>
                    <a:pt x="501573" y="219011"/>
                  </a:lnTo>
                  <a:lnTo>
                    <a:pt x="465899" y="218325"/>
                  </a:lnTo>
                  <a:lnTo>
                    <a:pt x="465734" y="218325"/>
                  </a:lnTo>
                  <a:lnTo>
                    <a:pt x="465239" y="218313"/>
                  </a:lnTo>
                  <a:lnTo>
                    <a:pt x="430034" y="216255"/>
                  </a:lnTo>
                  <a:lnTo>
                    <a:pt x="429399" y="216217"/>
                  </a:lnTo>
                  <a:lnTo>
                    <a:pt x="429729" y="216255"/>
                  </a:lnTo>
                  <a:lnTo>
                    <a:pt x="429082" y="216192"/>
                  </a:lnTo>
                  <a:lnTo>
                    <a:pt x="429399" y="216217"/>
                  </a:lnTo>
                  <a:lnTo>
                    <a:pt x="429221" y="216192"/>
                  </a:lnTo>
                  <a:lnTo>
                    <a:pt x="394233" y="212331"/>
                  </a:lnTo>
                  <a:lnTo>
                    <a:pt x="393598" y="212255"/>
                  </a:lnTo>
                  <a:lnTo>
                    <a:pt x="393331" y="212217"/>
                  </a:lnTo>
                  <a:lnTo>
                    <a:pt x="358736" y="206121"/>
                  </a:lnTo>
                  <a:lnTo>
                    <a:pt x="358051" y="206006"/>
                  </a:lnTo>
                  <a:lnTo>
                    <a:pt x="357720" y="205917"/>
                  </a:lnTo>
                  <a:lnTo>
                    <a:pt x="323507" y="197167"/>
                  </a:lnTo>
                  <a:lnTo>
                    <a:pt x="322795" y="196989"/>
                  </a:lnTo>
                  <a:lnTo>
                    <a:pt x="322414" y="196850"/>
                  </a:lnTo>
                  <a:lnTo>
                    <a:pt x="288455" y="184988"/>
                  </a:lnTo>
                  <a:lnTo>
                    <a:pt x="287782" y="184759"/>
                  </a:lnTo>
                  <a:lnTo>
                    <a:pt x="287375" y="184569"/>
                  </a:lnTo>
                  <a:lnTo>
                    <a:pt x="253403" y="169176"/>
                  </a:lnTo>
                  <a:lnTo>
                    <a:pt x="252895" y="168948"/>
                  </a:lnTo>
                  <a:lnTo>
                    <a:pt x="252526" y="168744"/>
                  </a:lnTo>
                  <a:lnTo>
                    <a:pt x="218376" y="149999"/>
                  </a:lnTo>
                  <a:lnTo>
                    <a:pt x="217995" y="149796"/>
                  </a:lnTo>
                  <a:lnTo>
                    <a:pt x="218325" y="149999"/>
                  </a:lnTo>
                  <a:lnTo>
                    <a:pt x="217652" y="149606"/>
                  </a:lnTo>
                  <a:lnTo>
                    <a:pt x="217995" y="149796"/>
                  </a:lnTo>
                  <a:lnTo>
                    <a:pt x="217690" y="149606"/>
                  </a:lnTo>
                  <a:lnTo>
                    <a:pt x="183349" y="127914"/>
                  </a:lnTo>
                  <a:lnTo>
                    <a:pt x="182816" y="127571"/>
                  </a:lnTo>
                  <a:lnTo>
                    <a:pt x="147955" y="103111"/>
                  </a:lnTo>
                  <a:lnTo>
                    <a:pt x="113347" y="76873"/>
                  </a:lnTo>
                  <a:lnTo>
                    <a:pt x="113080" y="76669"/>
                  </a:lnTo>
                  <a:lnTo>
                    <a:pt x="78155" y="48742"/>
                  </a:lnTo>
                  <a:lnTo>
                    <a:pt x="66624" y="39103"/>
                  </a:lnTo>
                  <a:lnTo>
                    <a:pt x="73431" y="30962"/>
                  </a:lnTo>
                  <a:lnTo>
                    <a:pt x="82905" y="19608"/>
                  </a:lnTo>
                  <a:lnTo>
                    <a:pt x="0" y="0"/>
                  </a:lnTo>
                  <a:lnTo>
                    <a:pt x="34061" y="78092"/>
                  </a:lnTo>
                  <a:lnTo>
                    <a:pt x="50342" y="58597"/>
                  </a:lnTo>
                  <a:lnTo>
                    <a:pt x="62191" y="68491"/>
                  </a:lnTo>
                  <a:lnTo>
                    <a:pt x="97599" y="96812"/>
                  </a:lnTo>
                  <a:lnTo>
                    <a:pt x="133184" y="123774"/>
                  </a:lnTo>
                  <a:lnTo>
                    <a:pt x="168998" y="148882"/>
                  </a:lnTo>
                  <a:lnTo>
                    <a:pt x="205092" y="171691"/>
                  </a:lnTo>
                  <a:lnTo>
                    <a:pt x="241515" y="191681"/>
                  </a:lnTo>
                  <a:lnTo>
                    <a:pt x="278333" y="208356"/>
                  </a:lnTo>
                  <a:lnTo>
                    <a:pt x="315455" y="221322"/>
                  </a:lnTo>
                  <a:lnTo>
                    <a:pt x="352691" y="230847"/>
                  </a:lnTo>
                  <a:lnTo>
                    <a:pt x="427278" y="241528"/>
                  </a:lnTo>
                  <a:lnTo>
                    <a:pt x="501700" y="244411"/>
                  </a:lnTo>
                  <a:lnTo>
                    <a:pt x="575513" y="243446"/>
                  </a:lnTo>
                  <a:close/>
                </a:path>
                <a:path extrusionOk="0" h="1905635" w="5790565">
                  <a:moveTo>
                    <a:pt x="5790158" y="1905495"/>
                  </a:moveTo>
                  <a:lnTo>
                    <a:pt x="5776582" y="1874901"/>
                  </a:lnTo>
                  <a:lnTo>
                    <a:pt x="5755602" y="1827631"/>
                  </a:lnTo>
                  <a:lnTo>
                    <a:pt x="5739447" y="1847227"/>
                  </a:lnTo>
                  <a:lnTo>
                    <a:pt x="5727001" y="1836966"/>
                  </a:lnTo>
                  <a:lnTo>
                    <a:pt x="5691124" y="1808645"/>
                  </a:lnTo>
                  <a:lnTo>
                    <a:pt x="5655094" y="1781695"/>
                  </a:lnTo>
                  <a:lnTo>
                    <a:pt x="5618823" y="1756575"/>
                  </a:lnTo>
                  <a:lnTo>
                    <a:pt x="5617159" y="1755546"/>
                  </a:lnTo>
                  <a:lnTo>
                    <a:pt x="5586387" y="1736356"/>
                  </a:lnTo>
                  <a:lnTo>
                    <a:pt x="5582259" y="1733778"/>
                  </a:lnTo>
                  <a:lnTo>
                    <a:pt x="5557812" y="1720545"/>
                  </a:lnTo>
                  <a:lnTo>
                    <a:pt x="5545366" y="1713801"/>
                  </a:lnTo>
                  <a:lnTo>
                    <a:pt x="5533898" y="1708658"/>
                  </a:lnTo>
                  <a:lnTo>
                    <a:pt x="5533199" y="1708353"/>
                  </a:lnTo>
                  <a:lnTo>
                    <a:pt x="5513616" y="1699590"/>
                  </a:lnTo>
                  <a:lnTo>
                    <a:pt x="5513171" y="1699399"/>
                  </a:lnTo>
                  <a:lnTo>
                    <a:pt x="5508091" y="1697126"/>
                  </a:lnTo>
                  <a:lnTo>
                    <a:pt x="5496979" y="1693291"/>
                  </a:lnTo>
                  <a:lnTo>
                    <a:pt x="5496661" y="1693176"/>
                  </a:lnTo>
                  <a:lnTo>
                    <a:pt x="5485435" y="1689315"/>
                  </a:lnTo>
                  <a:lnTo>
                    <a:pt x="5485282" y="1689252"/>
                  </a:lnTo>
                  <a:lnTo>
                    <a:pt x="5479300" y="1687195"/>
                  </a:lnTo>
                  <a:lnTo>
                    <a:pt x="5477256" y="1686496"/>
                  </a:lnTo>
                  <a:lnTo>
                    <a:pt x="5470525" y="1684172"/>
                  </a:lnTo>
                  <a:lnTo>
                    <a:pt x="5432806" y="1674647"/>
                  </a:lnTo>
                  <a:lnTo>
                    <a:pt x="5395049" y="1668081"/>
                  </a:lnTo>
                  <a:lnTo>
                    <a:pt x="5357304" y="1663966"/>
                  </a:lnTo>
                  <a:lnTo>
                    <a:pt x="5319598" y="1661807"/>
                  </a:lnTo>
                  <a:lnTo>
                    <a:pt x="5281942" y="1661096"/>
                  </a:lnTo>
                  <a:lnTo>
                    <a:pt x="5207165" y="1662061"/>
                  </a:lnTo>
                  <a:lnTo>
                    <a:pt x="5207495" y="1687461"/>
                  </a:lnTo>
                  <a:lnTo>
                    <a:pt x="5281866" y="1686496"/>
                  </a:lnTo>
                  <a:lnTo>
                    <a:pt x="5318607" y="1687195"/>
                  </a:lnTo>
                  <a:lnTo>
                    <a:pt x="5355209" y="1689290"/>
                  </a:lnTo>
                  <a:lnTo>
                    <a:pt x="5427535" y="1699514"/>
                  </a:lnTo>
                  <a:lnTo>
                    <a:pt x="5498744" y="1720773"/>
                  </a:lnTo>
                  <a:lnTo>
                    <a:pt x="5534114" y="1736585"/>
                  </a:lnTo>
                  <a:lnTo>
                    <a:pt x="5534482" y="1736788"/>
                  </a:lnTo>
                  <a:lnTo>
                    <a:pt x="5569496" y="1755749"/>
                  </a:lnTo>
                  <a:lnTo>
                    <a:pt x="5569775" y="1755927"/>
                  </a:lnTo>
                  <a:lnTo>
                    <a:pt x="5604865" y="1777809"/>
                  </a:lnTo>
                  <a:lnTo>
                    <a:pt x="5605094" y="1777974"/>
                  </a:lnTo>
                  <a:lnTo>
                    <a:pt x="5640248" y="1802307"/>
                  </a:lnTo>
                  <a:lnTo>
                    <a:pt x="5640425" y="1802447"/>
                  </a:lnTo>
                  <a:lnTo>
                    <a:pt x="5675655" y="1828787"/>
                  </a:lnTo>
                  <a:lnTo>
                    <a:pt x="5710948" y="1856651"/>
                  </a:lnTo>
                  <a:lnTo>
                    <a:pt x="5711152" y="1856816"/>
                  </a:lnTo>
                  <a:lnTo>
                    <a:pt x="5723293" y="1866823"/>
                  </a:lnTo>
                  <a:lnTo>
                    <a:pt x="5707138" y="1886419"/>
                  </a:lnTo>
                  <a:lnTo>
                    <a:pt x="5790158" y="1905495"/>
                  </a:lnTo>
                  <a:close/>
                </a:path>
                <a:path extrusionOk="0" h="1905635" w="5790565">
                  <a:moveTo>
                    <a:pt x="5790158" y="0"/>
                  </a:moveTo>
                  <a:lnTo>
                    <a:pt x="5707138" y="19088"/>
                  </a:lnTo>
                  <a:lnTo>
                    <a:pt x="5723293" y="38684"/>
                  </a:lnTo>
                  <a:lnTo>
                    <a:pt x="5711152" y="48691"/>
                  </a:lnTo>
                  <a:lnTo>
                    <a:pt x="5675782" y="76619"/>
                  </a:lnTo>
                  <a:lnTo>
                    <a:pt x="5675655" y="76720"/>
                  </a:lnTo>
                  <a:lnTo>
                    <a:pt x="5640438" y="103060"/>
                  </a:lnTo>
                  <a:lnTo>
                    <a:pt x="5640248" y="103200"/>
                  </a:lnTo>
                  <a:lnTo>
                    <a:pt x="5605119" y="127533"/>
                  </a:lnTo>
                  <a:lnTo>
                    <a:pt x="5604865" y="127698"/>
                  </a:lnTo>
                  <a:lnTo>
                    <a:pt x="5604586" y="127876"/>
                  </a:lnTo>
                  <a:lnTo>
                    <a:pt x="5569483" y="149758"/>
                  </a:lnTo>
                  <a:lnTo>
                    <a:pt x="5569826" y="149567"/>
                  </a:lnTo>
                  <a:lnTo>
                    <a:pt x="5569153" y="149961"/>
                  </a:lnTo>
                  <a:lnTo>
                    <a:pt x="5569483" y="149758"/>
                  </a:lnTo>
                  <a:lnTo>
                    <a:pt x="5569102" y="149961"/>
                  </a:lnTo>
                  <a:lnTo>
                    <a:pt x="5534114" y="168922"/>
                  </a:lnTo>
                  <a:lnTo>
                    <a:pt x="5498744" y="184734"/>
                  </a:lnTo>
                  <a:lnTo>
                    <a:pt x="5427510" y="205994"/>
                  </a:lnTo>
                  <a:lnTo>
                    <a:pt x="5355526" y="216192"/>
                  </a:lnTo>
                  <a:lnTo>
                    <a:pt x="5282069" y="219011"/>
                  </a:lnTo>
                  <a:lnTo>
                    <a:pt x="5281866" y="219011"/>
                  </a:lnTo>
                  <a:lnTo>
                    <a:pt x="5281663" y="219011"/>
                  </a:lnTo>
                  <a:lnTo>
                    <a:pt x="5207495" y="218046"/>
                  </a:lnTo>
                  <a:lnTo>
                    <a:pt x="5207165" y="243446"/>
                  </a:lnTo>
                  <a:lnTo>
                    <a:pt x="5281942" y="244411"/>
                  </a:lnTo>
                  <a:lnTo>
                    <a:pt x="5357304" y="241528"/>
                  </a:lnTo>
                  <a:lnTo>
                    <a:pt x="5432806" y="230860"/>
                  </a:lnTo>
                  <a:lnTo>
                    <a:pt x="5470525" y="221335"/>
                  </a:lnTo>
                  <a:lnTo>
                    <a:pt x="5477256" y="219011"/>
                  </a:lnTo>
                  <a:lnTo>
                    <a:pt x="5479250" y="218325"/>
                  </a:lnTo>
                  <a:lnTo>
                    <a:pt x="5485282" y="216242"/>
                  </a:lnTo>
                  <a:lnTo>
                    <a:pt x="5485435" y="216192"/>
                  </a:lnTo>
                  <a:lnTo>
                    <a:pt x="5496661" y="212331"/>
                  </a:lnTo>
                  <a:lnTo>
                    <a:pt x="5496979" y="212217"/>
                  </a:lnTo>
                  <a:lnTo>
                    <a:pt x="5508091" y="208381"/>
                  </a:lnTo>
                  <a:lnTo>
                    <a:pt x="5513171" y="206108"/>
                  </a:lnTo>
                  <a:lnTo>
                    <a:pt x="5513616" y="205917"/>
                  </a:lnTo>
                  <a:lnTo>
                    <a:pt x="5533199" y="197154"/>
                  </a:lnTo>
                  <a:lnTo>
                    <a:pt x="5533898" y="196837"/>
                  </a:lnTo>
                  <a:lnTo>
                    <a:pt x="5545366" y="191706"/>
                  </a:lnTo>
                  <a:lnTo>
                    <a:pt x="5557812" y="184962"/>
                  </a:lnTo>
                  <a:lnTo>
                    <a:pt x="5558574" y="184556"/>
                  </a:lnTo>
                  <a:lnTo>
                    <a:pt x="5582259" y="171716"/>
                  </a:lnTo>
                  <a:lnTo>
                    <a:pt x="5587073" y="168719"/>
                  </a:lnTo>
                  <a:lnTo>
                    <a:pt x="5617781" y="149567"/>
                  </a:lnTo>
                  <a:lnTo>
                    <a:pt x="5618823" y="148932"/>
                  </a:lnTo>
                  <a:lnTo>
                    <a:pt x="5649709" y="127533"/>
                  </a:lnTo>
                  <a:lnTo>
                    <a:pt x="5655094" y="123812"/>
                  </a:lnTo>
                  <a:lnTo>
                    <a:pt x="5682843" y="103060"/>
                  </a:lnTo>
                  <a:lnTo>
                    <a:pt x="5691124" y="96862"/>
                  </a:lnTo>
                  <a:lnTo>
                    <a:pt x="5716765" y="76619"/>
                  </a:lnTo>
                  <a:lnTo>
                    <a:pt x="5727001" y="68541"/>
                  </a:lnTo>
                  <a:lnTo>
                    <a:pt x="5739447" y="58280"/>
                  </a:lnTo>
                  <a:lnTo>
                    <a:pt x="5755602" y="77876"/>
                  </a:lnTo>
                  <a:lnTo>
                    <a:pt x="5776582" y="30607"/>
                  </a:lnTo>
                  <a:lnTo>
                    <a:pt x="5790158"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39" name="Google Shape;5639;p202"/>
          <p:cNvSpPr txBox="1"/>
          <p:nvPr/>
        </p:nvSpPr>
        <p:spPr>
          <a:xfrm>
            <a:off x="9121112" y="2959100"/>
            <a:ext cx="1779270" cy="577215"/>
          </a:xfrm>
          <a:prstGeom prst="rect">
            <a:avLst/>
          </a:prstGeom>
          <a:noFill/>
          <a:ln>
            <a:noFill/>
          </a:ln>
        </p:spPr>
        <p:txBody>
          <a:bodyPr anchorCtr="0" anchor="t" bIns="0" lIns="0" spcFirstLastPara="1" rIns="0" wrap="square" tIns="10775">
            <a:spAutoFit/>
          </a:bodyPr>
          <a:lstStyle/>
          <a:p>
            <a:pPr indent="0" lvl="0" marL="12700" marR="5080" rtl="0" algn="l">
              <a:lnSpc>
                <a:spcPct val="100800"/>
              </a:lnSpc>
              <a:spcBef>
                <a:spcPts val="0"/>
              </a:spcBef>
              <a:spcAft>
                <a:spcPts val="0"/>
              </a:spcAft>
              <a:buNone/>
            </a:pPr>
            <a:r>
              <a:rPr lang="en-US" sz="1200">
                <a:solidFill>
                  <a:srgbClr val="262626"/>
                </a:solidFill>
                <a:latin typeface="Calibri"/>
                <a:ea typeface="Calibri"/>
                <a:cs typeface="Calibri"/>
                <a:sym typeface="Calibri"/>
              </a:rPr>
              <a:t>Review </a:t>
            </a:r>
            <a:r>
              <a:rPr b="1" lang="en-US" sz="1200">
                <a:solidFill>
                  <a:srgbClr val="262626"/>
                </a:solidFill>
                <a:latin typeface="Calibri"/>
                <a:ea typeface="Calibri"/>
                <a:cs typeface="Calibri"/>
                <a:sym typeface="Calibri"/>
              </a:rPr>
              <a:t>actual prompts </a:t>
            </a:r>
            <a:r>
              <a:rPr lang="en-US" sz="1200">
                <a:solidFill>
                  <a:srgbClr val="262626"/>
                </a:solidFill>
                <a:latin typeface="Calibri"/>
                <a:ea typeface="Calibri"/>
                <a:cs typeface="Calibri"/>
                <a:sym typeface="Calibri"/>
              </a:rPr>
              <a:t>from  users to refine the model  </a:t>
            </a:r>
            <a:r>
              <a:rPr i="1" lang="en-US" sz="1200">
                <a:solidFill>
                  <a:srgbClr val="262626"/>
                </a:solidFill>
                <a:latin typeface="Calibri"/>
                <a:ea typeface="Calibri"/>
                <a:cs typeface="Calibri"/>
                <a:sym typeface="Calibri"/>
              </a:rPr>
              <a:t>(requires Power BI Service)</a:t>
            </a:r>
            <a:endParaRPr sz="1200">
              <a:solidFill>
                <a:schemeClr val="dk1"/>
              </a:solidFill>
              <a:latin typeface="Calibri"/>
              <a:ea typeface="Calibri"/>
              <a:cs typeface="Calibri"/>
              <a:sym typeface="Calibri"/>
            </a:endParaRPr>
          </a:p>
        </p:txBody>
      </p:sp>
      <p:sp>
        <p:nvSpPr>
          <p:cNvPr id="5640" name="Google Shape;5640;p202"/>
          <p:cNvSpPr txBox="1"/>
          <p:nvPr/>
        </p:nvSpPr>
        <p:spPr>
          <a:xfrm>
            <a:off x="9121112" y="5120132"/>
            <a:ext cx="1594485" cy="57404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200">
                <a:solidFill>
                  <a:srgbClr val="262626"/>
                </a:solidFill>
                <a:latin typeface="Calibri"/>
                <a:ea typeface="Calibri"/>
                <a:cs typeface="Calibri"/>
                <a:sym typeface="Calibri"/>
              </a:rPr>
              <a:t>Pre-populate a list of  </a:t>
            </a:r>
            <a:r>
              <a:rPr b="1" lang="en-US" sz="1200">
                <a:solidFill>
                  <a:srgbClr val="262626"/>
                </a:solidFill>
                <a:latin typeface="Calibri"/>
                <a:ea typeface="Calibri"/>
                <a:cs typeface="Calibri"/>
                <a:sym typeface="Calibri"/>
              </a:rPr>
              <a:t>suggested questions </a:t>
            </a:r>
            <a:r>
              <a:rPr lang="en-US" sz="1200">
                <a:solidFill>
                  <a:srgbClr val="262626"/>
                </a:solidFill>
                <a:latin typeface="Calibri"/>
                <a:ea typeface="Calibri"/>
                <a:cs typeface="Calibri"/>
                <a:sym typeface="Calibri"/>
              </a:rPr>
              <a:t>that  users can choose from</a:t>
            </a:r>
            <a:endParaRPr sz="1200">
              <a:solidFill>
                <a:schemeClr val="dk1"/>
              </a:solidFill>
              <a:latin typeface="Calibri"/>
              <a:ea typeface="Calibri"/>
              <a:cs typeface="Calibri"/>
              <a:sym typeface="Calibri"/>
            </a:endParaRPr>
          </a:p>
        </p:txBody>
      </p:sp>
      <p:sp>
        <p:nvSpPr>
          <p:cNvPr id="5641" name="Google Shape;5641;p202"/>
          <p:cNvSpPr txBox="1"/>
          <p:nvPr/>
        </p:nvSpPr>
        <p:spPr>
          <a:xfrm>
            <a:off x="1170748" y="5107939"/>
            <a:ext cx="1896110" cy="586740"/>
          </a:xfrm>
          <a:prstGeom prst="rect">
            <a:avLst/>
          </a:prstGeom>
          <a:noFill/>
          <a:ln>
            <a:noFill/>
          </a:ln>
        </p:spPr>
        <p:txBody>
          <a:bodyPr anchorCtr="0" anchor="t" bIns="0" lIns="0" spcFirstLastPara="1" rIns="0" wrap="square" tIns="20300">
            <a:spAutoFit/>
          </a:bodyPr>
          <a:lstStyle/>
          <a:p>
            <a:pPr indent="-51435" lvl="0" marL="63500" marR="5080" rtl="0" algn="r">
              <a:lnSpc>
                <a:spcPct val="100800"/>
              </a:lnSpc>
              <a:spcBef>
                <a:spcPts val="0"/>
              </a:spcBef>
              <a:spcAft>
                <a:spcPts val="0"/>
              </a:spcAft>
              <a:buNone/>
            </a:pPr>
            <a:r>
              <a:rPr lang="en-US" sz="1200">
                <a:solidFill>
                  <a:srgbClr val="262626"/>
                </a:solidFill>
                <a:latin typeface="Calibri"/>
                <a:ea typeface="Calibri"/>
                <a:cs typeface="Calibri"/>
                <a:sym typeface="Calibri"/>
              </a:rPr>
              <a:t>Ask </a:t>
            </a:r>
            <a:r>
              <a:rPr b="1" lang="en-US" sz="1200">
                <a:solidFill>
                  <a:srgbClr val="262626"/>
                </a:solidFill>
                <a:latin typeface="Calibri"/>
                <a:ea typeface="Calibri"/>
                <a:cs typeface="Calibri"/>
                <a:sym typeface="Calibri"/>
              </a:rPr>
              <a:t>example questions </a:t>
            </a:r>
            <a:r>
              <a:rPr lang="en-US" sz="1200">
                <a:solidFill>
                  <a:srgbClr val="262626"/>
                </a:solidFill>
                <a:latin typeface="Calibri"/>
                <a:ea typeface="Calibri"/>
                <a:cs typeface="Calibri"/>
                <a:sym typeface="Calibri"/>
              </a:rPr>
              <a:t>to find  missing or misunderstood  terms and add new synonyms</a:t>
            </a:r>
            <a:endParaRPr sz="1200">
              <a:solidFill>
                <a:schemeClr val="dk1"/>
              </a:solidFill>
              <a:latin typeface="Calibri"/>
              <a:ea typeface="Calibri"/>
              <a:cs typeface="Calibri"/>
              <a:sym typeface="Calibri"/>
            </a:endParaRPr>
          </a:p>
        </p:txBody>
      </p:sp>
      <p:sp>
        <p:nvSpPr>
          <p:cNvPr id="5642" name="Google Shape;5642;p202"/>
          <p:cNvSpPr txBox="1"/>
          <p:nvPr/>
        </p:nvSpPr>
        <p:spPr>
          <a:xfrm>
            <a:off x="1214881" y="2959100"/>
            <a:ext cx="1852295" cy="577215"/>
          </a:xfrm>
          <a:prstGeom prst="rect">
            <a:avLst/>
          </a:prstGeom>
          <a:noFill/>
          <a:ln>
            <a:noFill/>
          </a:ln>
        </p:spPr>
        <p:txBody>
          <a:bodyPr anchorCtr="0" anchor="t" bIns="0" lIns="0" spcFirstLastPara="1" rIns="0" wrap="square" tIns="10775">
            <a:spAutoFit/>
          </a:bodyPr>
          <a:lstStyle/>
          <a:p>
            <a:pPr indent="497205" lvl="0" marL="12700" marR="5080" rtl="0" algn="r">
              <a:lnSpc>
                <a:spcPct val="100800"/>
              </a:lnSpc>
              <a:spcBef>
                <a:spcPts val="0"/>
              </a:spcBef>
              <a:spcAft>
                <a:spcPts val="0"/>
              </a:spcAft>
              <a:buNone/>
            </a:pPr>
            <a:r>
              <a:rPr lang="en-US" sz="1200">
                <a:solidFill>
                  <a:srgbClr val="262626"/>
                </a:solidFill>
                <a:latin typeface="Calibri"/>
                <a:ea typeface="Calibri"/>
                <a:cs typeface="Calibri"/>
                <a:sym typeface="Calibri"/>
              </a:rPr>
              <a:t>Add </a:t>
            </a:r>
            <a:r>
              <a:rPr b="1" lang="en-US" sz="1200">
                <a:solidFill>
                  <a:srgbClr val="262626"/>
                </a:solidFill>
                <a:latin typeface="Calibri"/>
                <a:ea typeface="Calibri"/>
                <a:cs typeface="Calibri"/>
                <a:sym typeface="Calibri"/>
              </a:rPr>
              <a:t>human-readable  synonyms </a:t>
            </a:r>
            <a:r>
              <a:rPr lang="en-US" sz="1200">
                <a:solidFill>
                  <a:srgbClr val="262626"/>
                </a:solidFill>
                <a:latin typeface="Calibri"/>
                <a:ea typeface="Calibri"/>
                <a:cs typeface="Calibri"/>
                <a:sym typeface="Calibri"/>
              </a:rPr>
              <a:t>for tables, columns  or measures in the model</a:t>
            </a:r>
            <a:endParaRPr sz="1200">
              <a:solidFill>
                <a:schemeClr val="dk1"/>
              </a:solidFill>
              <a:latin typeface="Calibri"/>
              <a:ea typeface="Calibri"/>
              <a:cs typeface="Calibri"/>
              <a:sym typeface="Calibri"/>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6" name="Shape 5646"/>
        <p:cNvGrpSpPr/>
        <p:nvPr/>
      </p:nvGrpSpPr>
      <p:grpSpPr>
        <a:xfrm>
          <a:off x="0" y="0"/>
          <a:ext cx="0" cy="0"/>
          <a:chOff x="0" y="0"/>
          <a:chExt cx="0" cy="0"/>
        </a:xfrm>
      </p:grpSpPr>
      <p:grpSp>
        <p:nvGrpSpPr>
          <p:cNvPr id="5647" name="Google Shape;5647;p203"/>
          <p:cNvGrpSpPr/>
          <p:nvPr/>
        </p:nvGrpSpPr>
        <p:grpSpPr>
          <a:xfrm>
            <a:off x="3343655" y="2334767"/>
            <a:ext cx="6854952" cy="3806952"/>
            <a:chOff x="3343655" y="2334767"/>
            <a:chExt cx="6854952" cy="3806952"/>
          </a:xfrm>
        </p:grpSpPr>
        <p:pic>
          <p:nvPicPr>
            <p:cNvPr id="5648" name="Google Shape;5648;p203"/>
            <p:cNvPicPr preferRelativeResize="0"/>
            <p:nvPr/>
          </p:nvPicPr>
          <p:blipFill rotWithShape="1">
            <a:blip r:embed="rId3">
              <a:alphaModFix/>
            </a:blip>
            <a:srcRect b="0" l="0" r="0" t="0"/>
            <a:stretch/>
          </p:blipFill>
          <p:spPr>
            <a:xfrm>
              <a:off x="3343655" y="2334767"/>
              <a:ext cx="6854952" cy="3806952"/>
            </a:xfrm>
            <a:prstGeom prst="rect">
              <a:avLst/>
            </a:prstGeom>
            <a:noFill/>
            <a:ln>
              <a:noFill/>
            </a:ln>
          </p:spPr>
        </p:pic>
        <p:pic>
          <p:nvPicPr>
            <p:cNvPr id="5649" name="Google Shape;5649;p203"/>
            <p:cNvPicPr preferRelativeResize="0"/>
            <p:nvPr/>
          </p:nvPicPr>
          <p:blipFill rotWithShape="1">
            <a:blip r:embed="rId4">
              <a:alphaModFix/>
            </a:blip>
            <a:srcRect b="0" l="0" r="0" t="0"/>
            <a:stretch/>
          </p:blipFill>
          <p:spPr>
            <a:xfrm>
              <a:off x="3379356" y="2375140"/>
              <a:ext cx="6725983" cy="3676527"/>
            </a:xfrm>
            <a:prstGeom prst="rect">
              <a:avLst/>
            </a:prstGeom>
            <a:noFill/>
            <a:ln>
              <a:noFill/>
            </a:ln>
          </p:spPr>
        </p:pic>
      </p:grpSp>
      <p:sp>
        <p:nvSpPr>
          <p:cNvPr id="5650" name="Google Shape;5650;p203"/>
          <p:cNvSpPr txBox="1"/>
          <p:nvPr>
            <p:ph type="title"/>
          </p:nvPr>
        </p:nvSpPr>
        <p:spPr>
          <a:xfrm>
            <a:off x="4097940" y="242315"/>
            <a:ext cx="3996054"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DECOMPOSITION TREES</a:t>
            </a:r>
            <a:endParaRPr/>
          </a:p>
        </p:txBody>
      </p:sp>
      <p:pic>
        <p:nvPicPr>
          <p:cNvPr id="5651" name="Google Shape;5651;p203"/>
          <p:cNvPicPr preferRelativeResize="0"/>
          <p:nvPr/>
        </p:nvPicPr>
        <p:blipFill rotWithShape="1">
          <a:blip r:embed="rId5">
            <a:alphaModFix/>
          </a:blip>
          <a:srcRect b="0" l="0" r="0" t="0"/>
          <a:stretch/>
        </p:blipFill>
        <p:spPr>
          <a:xfrm>
            <a:off x="0" y="806332"/>
            <a:ext cx="12192000" cy="45720"/>
          </a:xfrm>
          <a:prstGeom prst="rect">
            <a:avLst/>
          </a:prstGeom>
          <a:noFill/>
          <a:ln>
            <a:noFill/>
          </a:ln>
        </p:spPr>
      </p:pic>
      <p:pic>
        <p:nvPicPr>
          <p:cNvPr id="5652" name="Google Shape;5652;p203"/>
          <p:cNvPicPr preferRelativeResize="0"/>
          <p:nvPr/>
        </p:nvPicPr>
        <p:blipFill rotWithShape="1">
          <a:blip r:embed="rId6">
            <a:alphaModFix/>
          </a:blip>
          <a:srcRect b="0" l="0" r="0" t="0"/>
          <a:stretch/>
        </p:blipFill>
        <p:spPr>
          <a:xfrm>
            <a:off x="11463528" y="167639"/>
            <a:ext cx="543689" cy="549691"/>
          </a:xfrm>
          <a:prstGeom prst="rect">
            <a:avLst/>
          </a:prstGeom>
          <a:noFill/>
          <a:ln>
            <a:noFill/>
          </a:ln>
        </p:spPr>
      </p:pic>
      <p:sp>
        <p:nvSpPr>
          <p:cNvPr id="5653" name="Google Shape;5653;p203"/>
          <p:cNvSpPr txBox="1"/>
          <p:nvPr/>
        </p:nvSpPr>
        <p:spPr>
          <a:xfrm>
            <a:off x="1533265" y="4357116"/>
            <a:ext cx="1368425" cy="602615"/>
          </a:xfrm>
          <a:prstGeom prst="rect">
            <a:avLst/>
          </a:prstGeom>
          <a:noFill/>
          <a:ln>
            <a:noFill/>
          </a:ln>
        </p:spPr>
        <p:txBody>
          <a:bodyPr anchorCtr="0" anchor="t" bIns="0" lIns="0" spcFirstLastPara="1" rIns="0" wrap="square" tIns="12700">
            <a:spAutoFit/>
          </a:bodyPr>
          <a:lstStyle/>
          <a:p>
            <a:pPr indent="0" lvl="0" marL="697865" marR="0" rtl="0" algn="l">
              <a:lnSpc>
                <a:spcPct val="100000"/>
              </a:lnSpc>
              <a:spcBef>
                <a:spcPts val="0"/>
              </a:spcBef>
              <a:spcAft>
                <a:spcPts val="0"/>
              </a:spcAft>
              <a:buNone/>
            </a:pPr>
            <a:r>
              <a:rPr b="1" lang="en-US" sz="1400">
                <a:solidFill>
                  <a:srgbClr val="262626"/>
                </a:solidFill>
                <a:latin typeface="Calibri"/>
                <a:ea typeface="Calibri"/>
                <a:cs typeface="Calibri"/>
                <a:sym typeface="Calibri"/>
              </a:rPr>
              <a:t>ANALYZE</a:t>
            </a:r>
            <a:endParaRPr sz="1400">
              <a:solidFill>
                <a:schemeClr val="dk1"/>
              </a:solidFill>
              <a:latin typeface="Calibri"/>
              <a:ea typeface="Calibri"/>
              <a:cs typeface="Calibri"/>
              <a:sym typeface="Calibri"/>
            </a:endParaRPr>
          </a:p>
          <a:p>
            <a:pPr indent="-128905" lvl="0" marL="140970" marR="5080" rtl="0" algn="l">
              <a:lnSpc>
                <a:spcPct val="115833"/>
              </a:lnSpc>
              <a:spcBef>
                <a:spcPts val="120"/>
              </a:spcBef>
              <a:spcAft>
                <a:spcPts val="0"/>
              </a:spcAft>
              <a:buNone/>
            </a:pPr>
            <a:r>
              <a:rPr lang="en-US" sz="1200">
                <a:solidFill>
                  <a:srgbClr val="262626"/>
                </a:solidFill>
                <a:latin typeface="Calibri"/>
                <a:ea typeface="Calibri"/>
                <a:cs typeface="Calibri"/>
                <a:sym typeface="Calibri"/>
              </a:rPr>
              <a:t>Measure or aggregate  you want to analyze</a:t>
            </a:r>
            <a:endParaRPr sz="1200">
              <a:solidFill>
                <a:schemeClr val="dk1"/>
              </a:solidFill>
              <a:latin typeface="Calibri"/>
              <a:ea typeface="Calibri"/>
              <a:cs typeface="Calibri"/>
              <a:sym typeface="Calibri"/>
            </a:endParaRPr>
          </a:p>
        </p:txBody>
      </p:sp>
      <p:sp>
        <p:nvSpPr>
          <p:cNvPr id="5654" name="Google Shape;5654;p203"/>
          <p:cNvSpPr txBox="1"/>
          <p:nvPr/>
        </p:nvSpPr>
        <p:spPr>
          <a:xfrm>
            <a:off x="2905518" y="2574035"/>
            <a:ext cx="1538605" cy="602615"/>
          </a:xfrm>
          <a:prstGeom prst="rect">
            <a:avLst/>
          </a:prstGeom>
          <a:noFill/>
          <a:ln>
            <a:noFill/>
          </a:ln>
        </p:spPr>
        <p:txBody>
          <a:bodyPr anchorCtr="0" anchor="t" bIns="0" lIns="0" spcFirstLastPara="1" rIns="0" wrap="square" tIns="12700">
            <a:spAutoFit/>
          </a:bodyPr>
          <a:lstStyle/>
          <a:p>
            <a:pPr indent="0" lvl="0" marL="670560" marR="0" rtl="0" algn="l">
              <a:lnSpc>
                <a:spcPct val="100000"/>
              </a:lnSpc>
              <a:spcBef>
                <a:spcPts val="0"/>
              </a:spcBef>
              <a:spcAft>
                <a:spcPts val="0"/>
              </a:spcAft>
              <a:buNone/>
            </a:pPr>
            <a:r>
              <a:rPr b="1" lang="en-US" sz="1400">
                <a:solidFill>
                  <a:srgbClr val="262626"/>
                </a:solidFill>
                <a:latin typeface="Calibri"/>
                <a:ea typeface="Calibri"/>
                <a:cs typeface="Calibri"/>
                <a:sym typeface="Calibri"/>
              </a:rPr>
              <a:t>EXPLAIN BY</a:t>
            </a:r>
            <a:endParaRPr sz="1400">
              <a:solidFill>
                <a:schemeClr val="dk1"/>
              </a:solidFill>
              <a:latin typeface="Calibri"/>
              <a:ea typeface="Calibri"/>
              <a:cs typeface="Calibri"/>
              <a:sym typeface="Calibri"/>
            </a:endParaRPr>
          </a:p>
          <a:p>
            <a:pPr indent="-83820" lvl="0" marL="95885" marR="5080" rtl="0" algn="l">
              <a:lnSpc>
                <a:spcPct val="115833"/>
              </a:lnSpc>
              <a:spcBef>
                <a:spcPts val="120"/>
              </a:spcBef>
              <a:spcAft>
                <a:spcPts val="0"/>
              </a:spcAft>
              <a:buNone/>
            </a:pPr>
            <a:r>
              <a:rPr lang="en-US" sz="1200">
                <a:solidFill>
                  <a:srgbClr val="262626"/>
                </a:solidFill>
                <a:latin typeface="Calibri"/>
                <a:ea typeface="Calibri"/>
                <a:cs typeface="Calibri"/>
                <a:sym typeface="Calibri"/>
              </a:rPr>
              <a:t>One or more dimensions  to break down the data</a:t>
            </a:r>
            <a:endParaRPr sz="1200">
              <a:solidFill>
                <a:schemeClr val="dk1"/>
              </a:solidFill>
              <a:latin typeface="Calibri"/>
              <a:ea typeface="Calibri"/>
              <a:cs typeface="Calibri"/>
              <a:sym typeface="Calibri"/>
            </a:endParaRPr>
          </a:p>
        </p:txBody>
      </p:sp>
      <p:grpSp>
        <p:nvGrpSpPr>
          <p:cNvPr id="5655" name="Google Shape;5655;p203"/>
          <p:cNvGrpSpPr/>
          <p:nvPr/>
        </p:nvGrpSpPr>
        <p:grpSpPr>
          <a:xfrm>
            <a:off x="2991345" y="2401823"/>
            <a:ext cx="7207262" cy="2462784"/>
            <a:chOff x="2991345" y="2401823"/>
            <a:chExt cx="7207262" cy="2462784"/>
          </a:xfrm>
        </p:grpSpPr>
        <p:pic>
          <p:nvPicPr>
            <p:cNvPr id="5656" name="Google Shape;5656;p203"/>
            <p:cNvPicPr preferRelativeResize="0"/>
            <p:nvPr/>
          </p:nvPicPr>
          <p:blipFill rotWithShape="1">
            <a:blip r:embed="rId7">
              <a:alphaModFix/>
            </a:blip>
            <a:srcRect b="0" l="0" r="0" t="0"/>
            <a:stretch/>
          </p:blipFill>
          <p:spPr>
            <a:xfrm>
              <a:off x="4879848" y="2401823"/>
              <a:ext cx="5318759" cy="682751"/>
            </a:xfrm>
            <a:prstGeom prst="rect">
              <a:avLst/>
            </a:prstGeom>
            <a:noFill/>
            <a:ln>
              <a:noFill/>
            </a:ln>
          </p:spPr>
        </p:pic>
        <p:sp>
          <p:nvSpPr>
            <p:cNvPr id="5657" name="Google Shape;5657;p203"/>
            <p:cNvSpPr/>
            <p:nvPr/>
          </p:nvSpPr>
          <p:spPr>
            <a:xfrm>
              <a:off x="4919138" y="2439711"/>
              <a:ext cx="5186680" cy="554355"/>
            </a:xfrm>
            <a:custGeom>
              <a:rect b="b" l="l" r="r" t="t"/>
              <a:pathLst>
                <a:path extrusionOk="0" h="554355" w="5186680">
                  <a:moveTo>
                    <a:pt x="5186202" y="0"/>
                  </a:moveTo>
                  <a:lnTo>
                    <a:pt x="0" y="0"/>
                  </a:lnTo>
                  <a:lnTo>
                    <a:pt x="0" y="554348"/>
                  </a:lnTo>
                  <a:lnTo>
                    <a:pt x="5186202" y="554348"/>
                  </a:lnTo>
                  <a:lnTo>
                    <a:pt x="5186202"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658" name="Google Shape;5658;p203"/>
            <p:cNvPicPr preferRelativeResize="0"/>
            <p:nvPr/>
          </p:nvPicPr>
          <p:blipFill rotWithShape="1">
            <a:blip r:embed="rId8">
              <a:alphaModFix/>
            </a:blip>
            <a:srcRect b="0" l="0" r="0" t="0"/>
            <a:stretch/>
          </p:blipFill>
          <p:spPr>
            <a:xfrm>
              <a:off x="3340607" y="4178807"/>
              <a:ext cx="1670304" cy="685800"/>
            </a:xfrm>
            <a:prstGeom prst="rect">
              <a:avLst/>
            </a:prstGeom>
            <a:noFill/>
            <a:ln>
              <a:noFill/>
            </a:ln>
          </p:spPr>
        </p:pic>
        <p:sp>
          <p:nvSpPr>
            <p:cNvPr id="5659" name="Google Shape;5659;p203"/>
            <p:cNvSpPr/>
            <p:nvPr/>
          </p:nvSpPr>
          <p:spPr>
            <a:xfrm>
              <a:off x="3379353" y="4217008"/>
              <a:ext cx="1539875" cy="554355"/>
            </a:xfrm>
            <a:custGeom>
              <a:rect b="b" l="l" r="r" t="t"/>
              <a:pathLst>
                <a:path extrusionOk="0" h="554354" w="1539875">
                  <a:moveTo>
                    <a:pt x="1539783" y="0"/>
                  </a:moveTo>
                  <a:lnTo>
                    <a:pt x="0" y="0"/>
                  </a:lnTo>
                  <a:lnTo>
                    <a:pt x="0" y="554348"/>
                  </a:lnTo>
                  <a:lnTo>
                    <a:pt x="1539783" y="554348"/>
                  </a:lnTo>
                  <a:lnTo>
                    <a:pt x="1539783"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0" name="Google Shape;5660;p203"/>
            <p:cNvSpPr/>
            <p:nvPr/>
          </p:nvSpPr>
          <p:spPr>
            <a:xfrm>
              <a:off x="2991345" y="2670835"/>
              <a:ext cx="1920239" cy="1861820"/>
            </a:xfrm>
            <a:custGeom>
              <a:rect b="b" l="l" r="r" t="t"/>
              <a:pathLst>
                <a:path extrusionOk="0" h="1861820" w="1920239">
                  <a:moveTo>
                    <a:pt x="387997" y="1810651"/>
                  </a:moveTo>
                  <a:lnTo>
                    <a:pt x="76200" y="1810651"/>
                  </a:lnTo>
                  <a:lnTo>
                    <a:pt x="76200" y="1785251"/>
                  </a:lnTo>
                  <a:lnTo>
                    <a:pt x="0" y="1823351"/>
                  </a:lnTo>
                  <a:lnTo>
                    <a:pt x="76200" y="1861451"/>
                  </a:lnTo>
                  <a:lnTo>
                    <a:pt x="76200" y="1836051"/>
                  </a:lnTo>
                  <a:lnTo>
                    <a:pt x="387997" y="1836051"/>
                  </a:lnTo>
                  <a:lnTo>
                    <a:pt x="387997" y="1810651"/>
                  </a:lnTo>
                  <a:close/>
                </a:path>
                <a:path extrusionOk="0" h="1861820" w="1920239">
                  <a:moveTo>
                    <a:pt x="1919833" y="25400"/>
                  </a:moveTo>
                  <a:lnTo>
                    <a:pt x="1608035" y="25400"/>
                  </a:lnTo>
                  <a:lnTo>
                    <a:pt x="1608035" y="0"/>
                  </a:lnTo>
                  <a:lnTo>
                    <a:pt x="1531835" y="38100"/>
                  </a:lnTo>
                  <a:lnTo>
                    <a:pt x="1608035" y="76200"/>
                  </a:lnTo>
                  <a:lnTo>
                    <a:pt x="1608035" y="50800"/>
                  </a:lnTo>
                  <a:lnTo>
                    <a:pt x="1919833" y="50800"/>
                  </a:lnTo>
                  <a:lnTo>
                    <a:pt x="1919833" y="2540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61" name="Google Shape;5661;p203"/>
          <p:cNvSpPr txBox="1"/>
          <p:nvPr/>
        </p:nvSpPr>
        <p:spPr>
          <a:xfrm>
            <a:off x="781649" y="1266444"/>
            <a:ext cx="10101580"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262626"/>
                </a:solidFill>
                <a:latin typeface="Calibri"/>
                <a:ea typeface="Calibri"/>
                <a:cs typeface="Calibri"/>
                <a:sym typeface="Calibri"/>
              </a:rPr>
              <a:t>Decomposition trees </a:t>
            </a:r>
            <a:r>
              <a:rPr lang="en-US" sz="2000">
                <a:solidFill>
                  <a:srgbClr val="262626"/>
                </a:solidFill>
                <a:latin typeface="Calibri"/>
                <a:ea typeface="Calibri"/>
                <a:cs typeface="Calibri"/>
                <a:sym typeface="Calibri"/>
              </a:rPr>
              <a:t>allow you to visualize how data is distributed across multiple dimensions</a:t>
            </a:r>
            <a:endParaRPr sz="2000">
              <a:solidFill>
                <a:schemeClr val="dk1"/>
              </a:solidFill>
              <a:latin typeface="Calibri"/>
              <a:ea typeface="Calibri"/>
              <a:cs typeface="Calibri"/>
              <a:sym typeface="Calibri"/>
            </a:endParaRPr>
          </a:p>
          <a:p>
            <a:pPr indent="-285750" lvl="0" marL="755650" marR="0" rtl="0" algn="l">
              <a:lnSpc>
                <a:spcPct val="100000"/>
              </a:lnSpc>
              <a:spcBef>
                <a:spcPts val="1190"/>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Decomposition trees can be configured manually for data exploration, or leverage AI to support root cause analysis</a:t>
            </a:r>
            <a:endParaRPr sz="1600">
              <a:solidFill>
                <a:schemeClr val="dk1"/>
              </a:solidFill>
              <a:latin typeface="Calibri"/>
              <a:ea typeface="Calibri"/>
              <a:cs typeface="Calibri"/>
              <a:sym typeface="Calibri"/>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5" name="Shape 5665"/>
        <p:cNvGrpSpPr/>
        <p:nvPr/>
      </p:nvGrpSpPr>
      <p:grpSpPr>
        <a:xfrm>
          <a:off x="0" y="0"/>
          <a:ext cx="0" cy="0"/>
          <a:chOff x="0" y="0"/>
          <a:chExt cx="0" cy="0"/>
        </a:xfrm>
      </p:grpSpPr>
      <p:grpSp>
        <p:nvGrpSpPr>
          <p:cNvPr id="5666" name="Google Shape;5666;p204"/>
          <p:cNvGrpSpPr/>
          <p:nvPr/>
        </p:nvGrpSpPr>
        <p:grpSpPr>
          <a:xfrm>
            <a:off x="664463" y="2414015"/>
            <a:ext cx="4405858" cy="3389376"/>
            <a:chOff x="664463" y="2414015"/>
            <a:chExt cx="4405858" cy="3389376"/>
          </a:xfrm>
        </p:grpSpPr>
        <p:pic>
          <p:nvPicPr>
            <p:cNvPr id="5667" name="Google Shape;5667;p204"/>
            <p:cNvPicPr preferRelativeResize="0"/>
            <p:nvPr/>
          </p:nvPicPr>
          <p:blipFill rotWithShape="1">
            <a:blip r:embed="rId3">
              <a:alphaModFix/>
            </a:blip>
            <a:srcRect b="0" l="0" r="0" t="0"/>
            <a:stretch/>
          </p:blipFill>
          <p:spPr>
            <a:xfrm>
              <a:off x="664463" y="2414015"/>
              <a:ext cx="4239768" cy="3389376"/>
            </a:xfrm>
            <a:prstGeom prst="rect">
              <a:avLst/>
            </a:prstGeom>
            <a:noFill/>
            <a:ln>
              <a:noFill/>
            </a:ln>
          </p:spPr>
        </p:pic>
        <p:pic>
          <p:nvPicPr>
            <p:cNvPr id="5668" name="Google Shape;5668;p204"/>
            <p:cNvPicPr preferRelativeResize="0"/>
            <p:nvPr/>
          </p:nvPicPr>
          <p:blipFill rotWithShape="1">
            <a:blip r:embed="rId4">
              <a:alphaModFix/>
            </a:blip>
            <a:srcRect b="0" l="0" r="0" t="0"/>
            <a:stretch/>
          </p:blipFill>
          <p:spPr>
            <a:xfrm>
              <a:off x="700415" y="2455341"/>
              <a:ext cx="4109339" cy="3257562"/>
            </a:xfrm>
            <a:prstGeom prst="rect">
              <a:avLst/>
            </a:prstGeom>
            <a:noFill/>
            <a:ln>
              <a:noFill/>
            </a:ln>
          </p:spPr>
        </p:pic>
        <p:pic>
          <p:nvPicPr>
            <p:cNvPr id="5669" name="Google Shape;5669;p204"/>
            <p:cNvPicPr preferRelativeResize="0"/>
            <p:nvPr/>
          </p:nvPicPr>
          <p:blipFill rotWithShape="1">
            <a:blip r:embed="rId5">
              <a:alphaModFix/>
            </a:blip>
            <a:srcRect b="0" l="0" r="0" t="0"/>
            <a:stretch/>
          </p:blipFill>
          <p:spPr>
            <a:xfrm>
              <a:off x="743711" y="3121151"/>
              <a:ext cx="2157984" cy="2557272"/>
            </a:xfrm>
            <a:prstGeom prst="rect">
              <a:avLst/>
            </a:prstGeom>
            <a:noFill/>
            <a:ln>
              <a:noFill/>
            </a:ln>
          </p:spPr>
        </p:pic>
        <p:sp>
          <p:nvSpPr>
            <p:cNvPr id="5670" name="Google Shape;5670;p204"/>
            <p:cNvSpPr/>
            <p:nvPr/>
          </p:nvSpPr>
          <p:spPr>
            <a:xfrm>
              <a:off x="783188" y="3160637"/>
              <a:ext cx="2026920" cy="2425700"/>
            </a:xfrm>
            <a:custGeom>
              <a:rect b="b" l="l" r="r" t="t"/>
              <a:pathLst>
                <a:path extrusionOk="0" h="2425700" w="2026920">
                  <a:moveTo>
                    <a:pt x="2026685" y="0"/>
                  </a:moveTo>
                  <a:lnTo>
                    <a:pt x="0" y="0"/>
                  </a:lnTo>
                  <a:lnTo>
                    <a:pt x="0" y="2425148"/>
                  </a:lnTo>
                  <a:lnTo>
                    <a:pt x="2026685" y="2425148"/>
                  </a:lnTo>
                  <a:lnTo>
                    <a:pt x="2026685"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1" name="Google Shape;5671;p204"/>
            <p:cNvSpPr/>
            <p:nvPr/>
          </p:nvSpPr>
          <p:spPr>
            <a:xfrm>
              <a:off x="2805911" y="2983022"/>
              <a:ext cx="2264410" cy="414655"/>
            </a:xfrm>
            <a:custGeom>
              <a:rect b="b" l="l" r="r" t="t"/>
              <a:pathLst>
                <a:path extrusionOk="0" h="414654" w="2264410">
                  <a:moveTo>
                    <a:pt x="2187818" y="25396"/>
                  </a:moveTo>
                  <a:lnTo>
                    <a:pt x="1811731" y="34309"/>
                  </a:lnTo>
                  <a:lnTo>
                    <a:pt x="1662300" y="40690"/>
                  </a:lnTo>
                  <a:lnTo>
                    <a:pt x="1514045" y="49631"/>
                  </a:lnTo>
                  <a:lnTo>
                    <a:pt x="1367271" y="61772"/>
                  </a:lnTo>
                  <a:lnTo>
                    <a:pt x="1222340" y="77751"/>
                  </a:lnTo>
                  <a:lnTo>
                    <a:pt x="1150566" y="87393"/>
                  </a:lnTo>
                  <a:lnTo>
                    <a:pt x="1079404" y="98230"/>
                  </a:lnTo>
                  <a:lnTo>
                    <a:pt x="1008844" y="110322"/>
                  </a:lnTo>
                  <a:lnTo>
                    <a:pt x="938824" y="123620"/>
                  </a:lnTo>
                  <a:lnTo>
                    <a:pt x="800564" y="153460"/>
                  </a:lnTo>
                  <a:lnTo>
                    <a:pt x="664156" y="187137"/>
                  </a:lnTo>
                  <a:lnTo>
                    <a:pt x="529352" y="223996"/>
                  </a:lnTo>
                  <a:lnTo>
                    <a:pt x="395842" y="263395"/>
                  </a:lnTo>
                  <a:lnTo>
                    <a:pt x="263319" y="304692"/>
                  </a:lnTo>
                  <a:lnTo>
                    <a:pt x="188247" y="328923"/>
                  </a:lnTo>
                  <a:lnTo>
                    <a:pt x="57896" y="371410"/>
                  </a:lnTo>
                  <a:lnTo>
                    <a:pt x="0" y="390422"/>
                  </a:lnTo>
                  <a:lnTo>
                    <a:pt x="7924" y="414554"/>
                  </a:lnTo>
                  <a:lnTo>
                    <a:pt x="139370" y="371389"/>
                  </a:lnTo>
                  <a:lnTo>
                    <a:pt x="271064" y="328884"/>
                  </a:lnTo>
                  <a:lnTo>
                    <a:pt x="403128" y="287729"/>
                  </a:lnTo>
                  <a:lnTo>
                    <a:pt x="536182" y="248462"/>
                  </a:lnTo>
                  <a:lnTo>
                    <a:pt x="670410" y="211758"/>
                  </a:lnTo>
                  <a:lnTo>
                    <a:pt x="806130" y="178248"/>
                  </a:lnTo>
                  <a:lnTo>
                    <a:pt x="943734" y="148545"/>
                  </a:lnTo>
                  <a:lnTo>
                    <a:pt x="1013258" y="135337"/>
                  </a:lnTo>
                  <a:lnTo>
                    <a:pt x="1083355" y="123323"/>
                  </a:lnTo>
                  <a:lnTo>
                    <a:pt x="1154071" y="112552"/>
                  </a:lnTo>
                  <a:lnTo>
                    <a:pt x="1225298" y="102983"/>
                  </a:lnTo>
                  <a:lnTo>
                    <a:pt x="1369583" y="87072"/>
                  </a:lnTo>
                  <a:lnTo>
                    <a:pt x="1515752" y="74976"/>
                  </a:lnTo>
                  <a:lnTo>
                    <a:pt x="1663529" y="66062"/>
                  </a:lnTo>
                  <a:lnTo>
                    <a:pt x="1812584" y="59695"/>
                  </a:lnTo>
                  <a:lnTo>
                    <a:pt x="1962644" y="55237"/>
                  </a:lnTo>
                  <a:lnTo>
                    <a:pt x="2113422" y="52053"/>
                  </a:lnTo>
                  <a:lnTo>
                    <a:pt x="2188246" y="50792"/>
                  </a:lnTo>
                  <a:lnTo>
                    <a:pt x="2187818" y="25396"/>
                  </a:lnTo>
                  <a:close/>
                </a:path>
                <a:path extrusionOk="0" h="414654" w="2264410">
                  <a:moveTo>
                    <a:pt x="2239952" y="25182"/>
                  </a:moveTo>
                  <a:lnTo>
                    <a:pt x="2200516" y="25182"/>
                  </a:lnTo>
                  <a:lnTo>
                    <a:pt x="2200944" y="50579"/>
                  </a:lnTo>
                  <a:lnTo>
                    <a:pt x="2188246" y="50792"/>
                  </a:lnTo>
                  <a:lnTo>
                    <a:pt x="2188674" y="76189"/>
                  </a:lnTo>
                  <a:lnTo>
                    <a:pt x="2264222" y="36810"/>
                  </a:lnTo>
                  <a:lnTo>
                    <a:pt x="2239952" y="25182"/>
                  </a:lnTo>
                  <a:close/>
                </a:path>
                <a:path extrusionOk="0" h="414654" w="2264410">
                  <a:moveTo>
                    <a:pt x="2200516" y="25182"/>
                  </a:moveTo>
                  <a:lnTo>
                    <a:pt x="2187818" y="25396"/>
                  </a:lnTo>
                  <a:lnTo>
                    <a:pt x="2188246" y="50792"/>
                  </a:lnTo>
                  <a:lnTo>
                    <a:pt x="2200944" y="50579"/>
                  </a:lnTo>
                  <a:lnTo>
                    <a:pt x="2200516" y="25182"/>
                  </a:lnTo>
                  <a:close/>
                </a:path>
                <a:path extrusionOk="0" h="414654" w="2264410">
                  <a:moveTo>
                    <a:pt x="2187390" y="0"/>
                  </a:moveTo>
                  <a:lnTo>
                    <a:pt x="2187818" y="25396"/>
                  </a:lnTo>
                  <a:lnTo>
                    <a:pt x="2200516" y="25182"/>
                  </a:lnTo>
                  <a:lnTo>
                    <a:pt x="2239952" y="25182"/>
                  </a:lnTo>
                  <a:lnTo>
                    <a:pt x="2187390"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72" name="Google Shape;5672;p204"/>
          <p:cNvSpPr txBox="1"/>
          <p:nvPr>
            <p:ph type="title"/>
          </p:nvPr>
        </p:nvSpPr>
        <p:spPr>
          <a:xfrm>
            <a:off x="4606035" y="242315"/>
            <a:ext cx="298005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KEY INFLUENCERS</a:t>
            </a:r>
            <a:endParaRPr/>
          </a:p>
        </p:txBody>
      </p:sp>
      <p:pic>
        <p:nvPicPr>
          <p:cNvPr id="5673" name="Google Shape;5673;p204"/>
          <p:cNvPicPr preferRelativeResize="0"/>
          <p:nvPr/>
        </p:nvPicPr>
        <p:blipFill rotWithShape="1">
          <a:blip r:embed="rId6">
            <a:alphaModFix/>
          </a:blip>
          <a:srcRect b="0" l="0" r="0" t="0"/>
          <a:stretch/>
        </p:blipFill>
        <p:spPr>
          <a:xfrm>
            <a:off x="0" y="806332"/>
            <a:ext cx="12192000" cy="45720"/>
          </a:xfrm>
          <a:prstGeom prst="rect">
            <a:avLst/>
          </a:prstGeom>
          <a:noFill/>
          <a:ln>
            <a:noFill/>
          </a:ln>
        </p:spPr>
      </p:pic>
      <p:pic>
        <p:nvPicPr>
          <p:cNvPr id="5674" name="Google Shape;5674;p204"/>
          <p:cNvPicPr preferRelativeResize="0"/>
          <p:nvPr/>
        </p:nvPicPr>
        <p:blipFill rotWithShape="1">
          <a:blip r:embed="rId7">
            <a:alphaModFix/>
          </a:blip>
          <a:srcRect b="0" l="0" r="0" t="0"/>
          <a:stretch/>
        </p:blipFill>
        <p:spPr>
          <a:xfrm>
            <a:off x="11463528" y="167639"/>
            <a:ext cx="543689" cy="549691"/>
          </a:xfrm>
          <a:prstGeom prst="rect">
            <a:avLst/>
          </a:prstGeom>
          <a:noFill/>
          <a:ln>
            <a:noFill/>
          </a:ln>
        </p:spPr>
      </p:pic>
      <p:sp>
        <p:nvSpPr>
          <p:cNvPr id="5675" name="Google Shape;5675;p204"/>
          <p:cNvSpPr txBox="1"/>
          <p:nvPr/>
        </p:nvSpPr>
        <p:spPr>
          <a:xfrm>
            <a:off x="781648" y="1266444"/>
            <a:ext cx="10783570"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262626"/>
                </a:solidFill>
                <a:latin typeface="Calibri"/>
                <a:ea typeface="Calibri"/>
                <a:cs typeface="Calibri"/>
                <a:sym typeface="Calibri"/>
              </a:rPr>
              <a:t>The </a:t>
            </a:r>
            <a:r>
              <a:rPr b="1" lang="en-US" sz="2000">
                <a:solidFill>
                  <a:srgbClr val="262626"/>
                </a:solidFill>
                <a:latin typeface="Calibri"/>
                <a:ea typeface="Calibri"/>
                <a:cs typeface="Calibri"/>
                <a:sym typeface="Calibri"/>
              </a:rPr>
              <a:t>key influencer </a:t>
            </a:r>
            <a:r>
              <a:rPr lang="en-US" sz="2000">
                <a:solidFill>
                  <a:srgbClr val="262626"/>
                </a:solidFill>
                <a:latin typeface="Calibri"/>
                <a:ea typeface="Calibri"/>
                <a:cs typeface="Calibri"/>
                <a:sym typeface="Calibri"/>
              </a:rPr>
              <a:t>visual helps you understand the factors that drive specific metrics or outcomes</a:t>
            </a:r>
            <a:endParaRPr sz="2000">
              <a:solidFill>
                <a:schemeClr val="dk1"/>
              </a:solidFill>
              <a:latin typeface="Calibri"/>
              <a:ea typeface="Calibri"/>
              <a:cs typeface="Calibri"/>
              <a:sym typeface="Calibri"/>
            </a:endParaRPr>
          </a:p>
          <a:p>
            <a:pPr indent="-285750" lvl="0" marL="755650" marR="0" rtl="0" algn="l">
              <a:lnSpc>
                <a:spcPct val="100000"/>
              </a:lnSpc>
              <a:spcBef>
                <a:spcPts val="1190"/>
              </a:spcBef>
              <a:spcAft>
                <a:spcPts val="0"/>
              </a:spcAft>
              <a:buClr>
                <a:srgbClr val="262626"/>
              </a:buClr>
              <a:buSzPts val="1600"/>
              <a:buFont typeface="Arial"/>
              <a:buChar char="•"/>
            </a:pPr>
            <a:r>
              <a:rPr lang="en-US" sz="1600">
                <a:solidFill>
                  <a:srgbClr val="262626"/>
                </a:solidFill>
                <a:latin typeface="Calibri"/>
                <a:ea typeface="Calibri"/>
                <a:cs typeface="Calibri"/>
                <a:sym typeface="Calibri"/>
              </a:rPr>
              <a:t>This can be used to analyze categorical or continuous outcomes, or identify top segments based on combinations of factors</a:t>
            </a:r>
            <a:endParaRPr sz="1600">
              <a:solidFill>
                <a:schemeClr val="dk1"/>
              </a:solidFill>
              <a:latin typeface="Calibri"/>
              <a:ea typeface="Calibri"/>
              <a:cs typeface="Calibri"/>
              <a:sym typeface="Calibri"/>
            </a:endParaRPr>
          </a:p>
        </p:txBody>
      </p:sp>
      <p:sp>
        <p:nvSpPr>
          <p:cNvPr id="5676" name="Google Shape;5676;p204"/>
          <p:cNvSpPr txBox="1"/>
          <p:nvPr/>
        </p:nvSpPr>
        <p:spPr>
          <a:xfrm>
            <a:off x="5148873" y="2882900"/>
            <a:ext cx="2445385" cy="75692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200">
                <a:solidFill>
                  <a:srgbClr val="262626"/>
                </a:solidFill>
                <a:latin typeface="Calibri"/>
                <a:ea typeface="Calibri"/>
                <a:cs typeface="Calibri"/>
                <a:sym typeface="Calibri"/>
              </a:rPr>
              <a:t>Here we’re identifying factors that are  highly correlated with owning a home;  for example, </a:t>
            </a:r>
            <a:r>
              <a:rPr b="1" lang="en-US" sz="1200">
                <a:solidFill>
                  <a:srgbClr val="262626"/>
                </a:solidFill>
                <a:latin typeface="Calibri"/>
                <a:ea typeface="Calibri"/>
                <a:cs typeface="Calibri"/>
                <a:sym typeface="Calibri"/>
              </a:rPr>
              <a:t>parents are 1.59X more  likely to be homeowners</a:t>
            </a:r>
            <a:r>
              <a:rPr lang="en-US" sz="1200">
                <a:solidFill>
                  <a:srgbClr val="262626"/>
                </a:solidFill>
                <a:latin typeface="Calibri"/>
                <a:ea typeface="Calibri"/>
                <a:cs typeface="Calibri"/>
                <a:sym typeface="Calibri"/>
              </a:rPr>
              <a:t>, all else equal</a:t>
            </a:r>
            <a:endParaRPr sz="1200">
              <a:solidFill>
                <a:schemeClr val="dk1"/>
              </a:solidFill>
              <a:latin typeface="Calibri"/>
              <a:ea typeface="Calibri"/>
              <a:cs typeface="Calibri"/>
              <a:sym typeface="Calibri"/>
            </a:endParaRPr>
          </a:p>
        </p:txBody>
      </p:sp>
      <p:grpSp>
        <p:nvGrpSpPr>
          <p:cNvPr id="5677" name="Google Shape;5677;p204"/>
          <p:cNvGrpSpPr/>
          <p:nvPr/>
        </p:nvGrpSpPr>
        <p:grpSpPr>
          <a:xfrm>
            <a:off x="7662110" y="2535303"/>
            <a:ext cx="3843102" cy="3615560"/>
            <a:chOff x="7662110" y="2535303"/>
            <a:chExt cx="3843102" cy="3615560"/>
          </a:xfrm>
        </p:grpSpPr>
        <p:pic>
          <p:nvPicPr>
            <p:cNvPr id="5678" name="Google Shape;5678;p204"/>
            <p:cNvPicPr preferRelativeResize="0"/>
            <p:nvPr/>
          </p:nvPicPr>
          <p:blipFill rotWithShape="1">
            <a:blip r:embed="rId8">
              <a:alphaModFix/>
            </a:blip>
            <a:srcRect b="0" l="0" r="0" t="0"/>
            <a:stretch/>
          </p:blipFill>
          <p:spPr>
            <a:xfrm>
              <a:off x="7913222" y="2535303"/>
              <a:ext cx="3591990" cy="3597646"/>
            </a:xfrm>
            <a:prstGeom prst="rect">
              <a:avLst/>
            </a:prstGeom>
            <a:noFill/>
            <a:ln>
              <a:noFill/>
            </a:ln>
          </p:spPr>
        </p:pic>
        <p:pic>
          <p:nvPicPr>
            <p:cNvPr id="5679" name="Google Shape;5679;p204"/>
            <p:cNvPicPr preferRelativeResize="0"/>
            <p:nvPr/>
          </p:nvPicPr>
          <p:blipFill rotWithShape="1">
            <a:blip r:embed="rId9">
              <a:alphaModFix/>
            </a:blip>
            <a:srcRect b="0" l="0" r="0" t="0"/>
            <a:stretch/>
          </p:blipFill>
          <p:spPr>
            <a:xfrm>
              <a:off x="7952231" y="3419855"/>
              <a:ext cx="3547872" cy="2731008"/>
            </a:xfrm>
            <a:prstGeom prst="rect">
              <a:avLst/>
            </a:prstGeom>
            <a:noFill/>
            <a:ln>
              <a:noFill/>
            </a:ln>
          </p:spPr>
        </p:pic>
        <p:sp>
          <p:nvSpPr>
            <p:cNvPr id="5680" name="Google Shape;5680;p204"/>
            <p:cNvSpPr/>
            <p:nvPr/>
          </p:nvSpPr>
          <p:spPr>
            <a:xfrm>
              <a:off x="7991830" y="3457397"/>
              <a:ext cx="3417570" cy="2600960"/>
            </a:xfrm>
            <a:custGeom>
              <a:rect b="b" l="l" r="r" t="t"/>
              <a:pathLst>
                <a:path extrusionOk="0" h="2600960" w="3417570">
                  <a:moveTo>
                    <a:pt x="3416979" y="0"/>
                  </a:moveTo>
                  <a:lnTo>
                    <a:pt x="0" y="0"/>
                  </a:lnTo>
                  <a:lnTo>
                    <a:pt x="0" y="2600338"/>
                  </a:lnTo>
                  <a:lnTo>
                    <a:pt x="3416979" y="2600338"/>
                  </a:lnTo>
                  <a:lnTo>
                    <a:pt x="3416979"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1" name="Google Shape;5681;p204"/>
            <p:cNvSpPr/>
            <p:nvPr/>
          </p:nvSpPr>
          <p:spPr>
            <a:xfrm>
              <a:off x="7662110" y="4228749"/>
              <a:ext cx="337185" cy="151130"/>
            </a:xfrm>
            <a:custGeom>
              <a:rect b="b" l="l" r="r" t="t"/>
              <a:pathLst>
                <a:path extrusionOk="0" h="151129" w="337184">
                  <a:moveTo>
                    <a:pt x="74108" y="74893"/>
                  </a:moveTo>
                  <a:lnTo>
                    <a:pt x="0" y="116917"/>
                  </a:lnTo>
                  <a:lnTo>
                    <a:pt x="78083" y="150989"/>
                  </a:lnTo>
                  <a:lnTo>
                    <a:pt x="76792" y="126279"/>
                  </a:lnTo>
                  <a:lnTo>
                    <a:pt x="64195" y="126279"/>
                  </a:lnTo>
                  <a:lnTo>
                    <a:pt x="62631" y="100928"/>
                  </a:lnTo>
                  <a:lnTo>
                    <a:pt x="75427" y="100138"/>
                  </a:lnTo>
                  <a:lnTo>
                    <a:pt x="74108" y="74893"/>
                  </a:lnTo>
                  <a:close/>
                </a:path>
                <a:path extrusionOk="0" h="151129" w="337184">
                  <a:moveTo>
                    <a:pt x="75427" y="100138"/>
                  </a:moveTo>
                  <a:lnTo>
                    <a:pt x="62631" y="100928"/>
                  </a:lnTo>
                  <a:lnTo>
                    <a:pt x="64195" y="126279"/>
                  </a:lnTo>
                  <a:lnTo>
                    <a:pt x="76752" y="125505"/>
                  </a:lnTo>
                  <a:lnTo>
                    <a:pt x="75427" y="100138"/>
                  </a:lnTo>
                  <a:close/>
                </a:path>
                <a:path extrusionOk="0" h="151129" w="337184">
                  <a:moveTo>
                    <a:pt x="76752" y="125505"/>
                  </a:moveTo>
                  <a:lnTo>
                    <a:pt x="64195" y="126279"/>
                  </a:lnTo>
                  <a:lnTo>
                    <a:pt x="76792" y="126279"/>
                  </a:lnTo>
                  <a:lnTo>
                    <a:pt x="76752" y="125505"/>
                  </a:lnTo>
                  <a:close/>
                </a:path>
                <a:path extrusionOk="0" h="151129" w="337184">
                  <a:moveTo>
                    <a:pt x="86426" y="99459"/>
                  </a:moveTo>
                  <a:lnTo>
                    <a:pt x="75427" y="100138"/>
                  </a:lnTo>
                  <a:lnTo>
                    <a:pt x="76752" y="125505"/>
                  </a:lnTo>
                  <a:lnTo>
                    <a:pt x="88999" y="124749"/>
                  </a:lnTo>
                  <a:lnTo>
                    <a:pt x="132927" y="118496"/>
                  </a:lnTo>
                  <a:lnTo>
                    <a:pt x="176438" y="107520"/>
                  </a:lnTo>
                  <a:lnTo>
                    <a:pt x="198483" y="99531"/>
                  </a:lnTo>
                  <a:lnTo>
                    <a:pt x="85921" y="99531"/>
                  </a:lnTo>
                  <a:lnTo>
                    <a:pt x="86426" y="99459"/>
                  </a:lnTo>
                  <a:close/>
                </a:path>
                <a:path extrusionOk="0" h="151129" w="337184">
                  <a:moveTo>
                    <a:pt x="86928" y="99428"/>
                  </a:moveTo>
                  <a:lnTo>
                    <a:pt x="86426" y="99459"/>
                  </a:lnTo>
                  <a:lnTo>
                    <a:pt x="85921" y="99531"/>
                  </a:lnTo>
                  <a:lnTo>
                    <a:pt x="86928" y="99428"/>
                  </a:lnTo>
                  <a:close/>
                </a:path>
                <a:path extrusionOk="0" h="151129" w="337184">
                  <a:moveTo>
                    <a:pt x="198722" y="99428"/>
                  </a:moveTo>
                  <a:lnTo>
                    <a:pt x="86928" y="99428"/>
                  </a:lnTo>
                  <a:lnTo>
                    <a:pt x="85921" y="99531"/>
                  </a:lnTo>
                  <a:lnTo>
                    <a:pt x="198483" y="99531"/>
                  </a:lnTo>
                  <a:lnTo>
                    <a:pt x="198722" y="99428"/>
                  </a:lnTo>
                  <a:close/>
                </a:path>
                <a:path extrusionOk="0" h="151129" w="337184">
                  <a:moveTo>
                    <a:pt x="128406" y="93483"/>
                  </a:moveTo>
                  <a:lnTo>
                    <a:pt x="86426" y="99459"/>
                  </a:lnTo>
                  <a:lnTo>
                    <a:pt x="86928" y="99428"/>
                  </a:lnTo>
                  <a:lnTo>
                    <a:pt x="198722" y="99428"/>
                  </a:lnTo>
                  <a:lnTo>
                    <a:pt x="212314" y="93585"/>
                  </a:lnTo>
                  <a:lnTo>
                    <a:pt x="127942" y="93585"/>
                  </a:lnTo>
                  <a:lnTo>
                    <a:pt x="128406" y="93483"/>
                  </a:lnTo>
                  <a:close/>
                </a:path>
                <a:path extrusionOk="0" h="151129" w="337184">
                  <a:moveTo>
                    <a:pt x="128877" y="93416"/>
                  </a:moveTo>
                  <a:lnTo>
                    <a:pt x="128406" y="93483"/>
                  </a:lnTo>
                  <a:lnTo>
                    <a:pt x="127942" y="93585"/>
                  </a:lnTo>
                  <a:lnTo>
                    <a:pt x="128877" y="93416"/>
                  </a:lnTo>
                  <a:close/>
                </a:path>
                <a:path extrusionOk="0" h="151129" w="337184">
                  <a:moveTo>
                    <a:pt x="212707" y="93416"/>
                  </a:moveTo>
                  <a:lnTo>
                    <a:pt x="128877" y="93416"/>
                  </a:lnTo>
                  <a:lnTo>
                    <a:pt x="127942" y="93585"/>
                  </a:lnTo>
                  <a:lnTo>
                    <a:pt x="212314" y="93585"/>
                  </a:lnTo>
                  <a:lnTo>
                    <a:pt x="212707" y="93416"/>
                  </a:lnTo>
                  <a:close/>
                </a:path>
                <a:path extrusionOk="0" h="151129" w="337184">
                  <a:moveTo>
                    <a:pt x="222315" y="88952"/>
                  </a:moveTo>
                  <a:lnTo>
                    <a:pt x="149037" y="88952"/>
                  </a:lnTo>
                  <a:lnTo>
                    <a:pt x="148276" y="89145"/>
                  </a:lnTo>
                  <a:lnTo>
                    <a:pt x="128406" y="93483"/>
                  </a:lnTo>
                  <a:lnTo>
                    <a:pt x="128877" y="93416"/>
                  </a:lnTo>
                  <a:lnTo>
                    <a:pt x="212707" y="93416"/>
                  </a:lnTo>
                  <a:lnTo>
                    <a:pt x="218532" y="90911"/>
                  </a:lnTo>
                  <a:lnTo>
                    <a:pt x="222315" y="88952"/>
                  </a:lnTo>
                  <a:close/>
                </a:path>
                <a:path extrusionOk="0" h="151129" w="337184">
                  <a:moveTo>
                    <a:pt x="148670" y="89032"/>
                  </a:moveTo>
                  <a:lnTo>
                    <a:pt x="148158" y="89145"/>
                  </a:lnTo>
                  <a:lnTo>
                    <a:pt x="148670" y="89032"/>
                  </a:lnTo>
                  <a:close/>
                </a:path>
                <a:path extrusionOk="0" h="151129" w="337184">
                  <a:moveTo>
                    <a:pt x="233389" y="83214"/>
                  </a:moveTo>
                  <a:lnTo>
                    <a:pt x="169056" y="83214"/>
                  </a:lnTo>
                  <a:lnTo>
                    <a:pt x="168241" y="83475"/>
                  </a:lnTo>
                  <a:lnTo>
                    <a:pt x="148670" y="89032"/>
                  </a:lnTo>
                  <a:lnTo>
                    <a:pt x="149037" y="88952"/>
                  </a:lnTo>
                  <a:lnTo>
                    <a:pt x="222315" y="88952"/>
                  </a:lnTo>
                  <a:lnTo>
                    <a:pt x="233389" y="83214"/>
                  </a:lnTo>
                  <a:close/>
                </a:path>
                <a:path extrusionOk="0" h="151129" w="337184">
                  <a:moveTo>
                    <a:pt x="168635" y="83334"/>
                  </a:moveTo>
                  <a:lnTo>
                    <a:pt x="168139" y="83475"/>
                  </a:lnTo>
                  <a:lnTo>
                    <a:pt x="168635" y="83334"/>
                  </a:lnTo>
                  <a:close/>
                </a:path>
                <a:path extrusionOk="0" h="151129" w="337184">
                  <a:moveTo>
                    <a:pt x="169056" y="83214"/>
                  </a:moveTo>
                  <a:lnTo>
                    <a:pt x="168635" y="83334"/>
                  </a:lnTo>
                  <a:lnTo>
                    <a:pt x="168241" y="83475"/>
                  </a:lnTo>
                  <a:lnTo>
                    <a:pt x="169056" y="83214"/>
                  </a:lnTo>
                  <a:close/>
                </a:path>
                <a:path extrusionOk="0" h="151129" w="337184">
                  <a:moveTo>
                    <a:pt x="247075" y="76123"/>
                  </a:moveTo>
                  <a:lnTo>
                    <a:pt x="188677" y="76123"/>
                  </a:lnTo>
                  <a:lnTo>
                    <a:pt x="187960" y="76407"/>
                  </a:lnTo>
                  <a:lnTo>
                    <a:pt x="168635" y="83334"/>
                  </a:lnTo>
                  <a:lnTo>
                    <a:pt x="169056" y="83214"/>
                  </a:lnTo>
                  <a:lnTo>
                    <a:pt x="233389" y="83214"/>
                  </a:lnTo>
                  <a:lnTo>
                    <a:pt x="247075" y="76123"/>
                  </a:lnTo>
                  <a:close/>
                </a:path>
                <a:path extrusionOk="0" h="151129" w="337184">
                  <a:moveTo>
                    <a:pt x="188317" y="76253"/>
                  </a:moveTo>
                  <a:lnTo>
                    <a:pt x="187890" y="76407"/>
                  </a:lnTo>
                  <a:lnTo>
                    <a:pt x="188317" y="76253"/>
                  </a:lnTo>
                  <a:close/>
                </a:path>
                <a:path extrusionOk="0" h="151129" w="337184">
                  <a:moveTo>
                    <a:pt x="262591" y="67757"/>
                  </a:moveTo>
                  <a:lnTo>
                    <a:pt x="208080" y="67757"/>
                  </a:lnTo>
                  <a:lnTo>
                    <a:pt x="207253" y="68148"/>
                  </a:lnTo>
                  <a:lnTo>
                    <a:pt x="188317" y="76253"/>
                  </a:lnTo>
                  <a:lnTo>
                    <a:pt x="188677" y="76123"/>
                  </a:lnTo>
                  <a:lnTo>
                    <a:pt x="247075" y="76123"/>
                  </a:lnTo>
                  <a:lnTo>
                    <a:pt x="258782" y="70058"/>
                  </a:lnTo>
                  <a:lnTo>
                    <a:pt x="262591" y="67757"/>
                  </a:lnTo>
                  <a:close/>
                </a:path>
                <a:path extrusionOk="0" h="151129" w="337184">
                  <a:moveTo>
                    <a:pt x="207659" y="67938"/>
                  </a:moveTo>
                  <a:lnTo>
                    <a:pt x="207170" y="68148"/>
                  </a:lnTo>
                  <a:lnTo>
                    <a:pt x="207659" y="67938"/>
                  </a:lnTo>
                  <a:close/>
                </a:path>
                <a:path extrusionOk="0" h="151129" w="337184">
                  <a:moveTo>
                    <a:pt x="208080" y="67757"/>
                  </a:moveTo>
                  <a:lnTo>
                    <a:pt x="207659" y="67938"/>
                  </a:lnTo>
                  <a:lnTo>
                    <a:pt x="207253" y="68148"/>
                  </a:lnTo>
                  <a:lnTo>
                    <a:pt x="208080" y="67757"/>
                  </a:lnTo>
                  <a:close/>
                </a:path>
                <a:path extrusionOk="0" h="151129" w="337184">
                  <a:moveTo>
                    <a:pt x="295788" y="47697"/>
                  </a:moveTo>
                  <a:lnTo>
                    <a:pt x="246729" y="47697"/>
                  </a:lnTo>
                  <a:lnTo>
                    <a:pt x="246002" y="48103"/>
                  </a:lnTo>
                  <a:lnTo>
                    <a:pt x="207659" y="67938"/>
                  </a:lnTo>
                  <a:lnTo>
                    <a:pt x="208080" y="67757"/>
                  </a:lnTo>
                  <a:lnTo>
                    <a:pt x="262591" y="67757"/>
                  </a:lnTo>
                  <a:lnTo>
                    <a:pt x="295788" y="47697"/>
                  </a:lnTo>
                  <a:close/>
                </a:path>
                <a:path extrusionOk="0" h="151129" w="337184">
                  <a:moveTo>
                    <a:pt x="246351" y="47893"/>
                  </a:moveTo>
                  <a:lnTo>
                    <a:pt x="245944" y="48103"/>
                  </a:lnTo>
                  <a:lnTo>
                    <a:pt x="246351" y="47893"/>
                  </a:lnTo>
                  <a:close/>
                </a:path>
                <a:path extrusionOk="0" h="151129" w="337184">
                  <a:moveTo>
                    <a:pt x="246729" y="47697"/>
                  </a:moveTo>
                  <a:lnTo>
                    <a:pt x="246351" y="47893"/>
                  </a:lnTo>
                  <a:lnTo>
                    <a:pt x="246002" y="48103"/>
                  </a:lnTo>
                  <a:lnTo>
                    <a:pt x="246729" y="47697"/>
                  </a:lnTo>
                  <a:close/>
                </a:path>
                <a:path extrusionOk="0" h="151129" w="337184">
                  <a:moveTo>
                    <a:pt x="331425" y="24686"/>
                  </a:moveTo>
                  <a:lnTo>
                    <a:pt x="284756" y="24686"/>
                  </a:lnTo>
                  <a:lnTo>
                    <a:pt x="246351" y="47893"/>
                  </a:lnTo>
                  <a:lnTo>
                    <a:pt x="246729" y="47697"/>
                  </a:lnTo>
                  <a:lnTo>
                    <a:pt x="295788" y="47697"/>
                  </a:lnTo>
                  <a:lnTo>
                    <a:pt x="298066" y="46320"/>
                  </a:lnTo>
                  <a:lnTo>
                    <a:pt x="331425" y="24686"/>
                  </a:lnTo>
                  <a:close/>
                </a:path>
                <a:path extrusionOk="0" h="151129" w="337184">
                  <a:moveTo>
                    <a:pt x="322809" y="0"/>
                  </a:moveTo>
                  <a:lnTo>
                    <a:pt x="284600" y="24780"/>
                  </a:lnTo>
                  <a:lnTo>
                    <a:pt x="284756" y="24686"/>
                  </a:lnTo>
                  <a:lnTo>
                    <a:pt x="331425" y="24686"/>
                  </a:lnTo>
                  <a:lnTo>
                    <a:pt x="336630" y="21310"/>
                  </a:lnTo>
                  <a:lnTo>
                    <a:pt x="322809"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82" name="Google Shape;5682;p204"/>
          <p:cNvSpPr txBox="1"/>
          <p:nvPr/>
        </p:nvSpPr>
        <p:spPr>
          <a:xfrm>
            <a:off x="5108322" y="4187444"/>
            <a:ext cx="2475865" cy="942975"/>
          </a:xfrm>
          <a:prstGeom prst="rect">
            <a:avLst/>
          </a:prstGeom>
          <a:noFill/>
          <a:ln>
            <a:noFill/>
          </a:ln>
        </p:spPr>
        <p:txBody>
          <a:bodyPr anchorCtr="0" anchor="t" bIns="0" lIns="0" spcFirstLastPara="1" rIns="0" wrap="square" tIns="12050">
            <a:spAutoFit/>
          </a:bodyPr>
          <a:lstStyle/>
          <a:p>
            <a:pPr indent="606425" lvl="0" marL="12700" marR="5080" rtl="0" algn="r">
              <a:lnSpc>
                <a:spcPct val="100400"/>
              </a:lnSpc>
              <a:spcBef>
                <a:spcPts val="0"/>
              </a:spcBef>
              <a:spcAft>
                <a:spcPts val="0"/>
              </a:spcAft>
              <a:buNone/>
            </a:pPr>
            <a:r>
              <a:rPr lang="en-US" sz="1200">
                <a:solidFill>
                  <a:srgbClr val="262626"/>
                </a:solidFill>
                <a:latin typeface="Calibri"/>
                <a:ea typeface="Calibri"/>
                <a:cs typeface="Calibri"/>
                <a:sym typeface="Calibri"/>
              </a:rPr>
              <a:t>We can also identify customer  segments where this outcome is likely;  for example, </a:t>
            </a:r>
            <a:r>
              <a:rPr b="1" lang="en-US" sz="1200">
                <a:solidFill>
                  <a:srgbClr val="262626"/>
                </a:solidFill>
                <a:latin typeface="Calibri"/>
                <a:ea typeface="Calibri"/>
                <a:cs typeface="Calibri"/>
                <a:sym typeface="Calibri"/>
              </a:rPr>
              <a:t>93% of married customers  with children and a Bachelors degree  own a home </a:t>
            </a:r>
            <a:r>
              <a:rPr lang="en-US" sz="1200">
                <a:solidFill>
                  <a:srgbClr val="262626"/>
                </a:solidFill>
                <a:latin typeface="Calibri"/>
                <a:ea typeface="Calibri"/>
                <a:cs typeface="Calibri"/>
                <a:sym typeface="Calibri"/>
              </a:rPr>
              <a:t>(vs. 67.6% overall)</a:t>
            </a:r>
            <a:endParaRPr sz="1200">
              <a:solidFill>
                <a:schemeClr val="dk1"/>
              </a:solidFill>
              <a:latin typeface="Calibri"/>
              <a:ea typeface="Calibri"/>
              <a:cs typeface="Calibri"/>
              <a:sym typeface="Calibri"/>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6" name="Shape 5686"/>
        <p:cNvGrpSpPr/>
        <p:nvPr/>
      </p:nvGrpSpPr>
      <p:grpSpPr>
        <a:xfrm>
          <a:off x="0" y="0"/>
          <a:ext cx="0" cy="0"/>
          <a:chOff x="0" y="0"/>
          <a:chExt cx="0" cy="0"/>
        </a:xfrm>
      </p:grpSpPr>
      <p:grpSp>
        <p:nvGrpSpPr>
          <p:cNvPr id="5687" name="Google Shape;5687;p205"/>
          <p:cNvGrpSpPr/>
          <p:nvPr/>
        </p:nvGrpSpPr>
        <p:grpSpPr>
          <a:xfrm>
            <a:off x="0" y="2578124"/>
            <a:ext cx="12192000" cy="1327150"/>
            <a:chOff x="0" y="2578124"/>
            <a:chExt cx="12192000" cy="1327150"/>
          </a:xfrm>
        </p:grpSpPr>
        <p:pic>
          <p:nvPicPr>
            <p:cNvPr id="5688" name="Google Shape;5688;p205"/>
            <p:cNvPicPr preferRelativeResize="0"/>
            <p:nvPr/>
          </p:nvPicPr>
          <p:blipFill rotWithShape="1">
            <a:blip r:embed="rId3">
              <a:alphaModFix/>
            </a:blip>
            <a:srcRect b="0" l="0" r="0" t="0"/>
            <a:stretch/>
          </p:blipFill>
          <p:spPr>
            <a:xfrm>
              <a:off x="0" y="2578125"/>
              <a:ext cx="12190429" cy="1327123"/>
            </a:xfrm>
            <a:prstGeom prst="rect">
              <a:avLst/>
            </a:prstGeom>
            <a:noFill/>
            <a:ln>
              <a:noFill/>
            </a:ln>
          </p:spPr>
        </p:pic>
        <p:sp>
          <p:nvSpPr>
            <p:cNvPr id="5689" name="Google Shape;5689;p205"/>
            <p:cNvSpPr/>
            <p:nvPr/>
          </p:nvSpPr>
          <p:spPr>
            <a:xfrm>
              <a:off x="0" y="2578124"/>
              <a:ext cx="12192000" cy="1327150"/>
            </a:xfrm>
            <a:custGeom>
              <a:rect b="b" l="l" r="r" t="t"/>
              <a:pathLst>
                <a:path extrusionOk="0" h="1327150" w="12192000">
                  <a:moveTo>
                    <a:pt x="12192000" y="0"/>
                  </a:moveTo>
                  <a:lnTo>
                    <a:pt x="0" y="0"/>
                  </a:lnTo>
                  <a:lnTo>
                    <a:pt x="0" y="1327124"/>
                  </a:lnTo>
                  <a:lnTo>
                    <a:pt x="12192000" y="1327124"/>
                  </a:lnTo>
                  <a:lnTo>
                    <a:pt x="12192000" y="0"/>
                  </a:lnTo>
                  <a:close/>
                </a:path>
              </a:pathLst>
            </a:custGeom>
            <a:solidFill>
              <a:srgbClr val="000000">
                <a:alpha val="745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90" name="Google Shape;5690;p205"/>
          <p:cNvSpPr txBox="1"/>
          <p:nvPr>
            <p:ph type="title"/>
          </p:nvPr>
        </p:nvSpPr>
        <p:spPr>
          <a:xfrm>
            <a:off x="0" y="2657347"/>
            <a:ext cx="12192000" cy="103124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lang="en-US" sz="6600">
                <a:solidFill>
                  <a:srgbClr val="F2D060"/>
                </a:solidFill>
              </a:rPr>
              <a:t>OPTIMIZATION TOOLS</a:t>
            </a:r>
            <a:endParaRPr sz="6600"/>
          </a:p>
        </p:txBody>
      </p:sp>
      <p:sp>
        <p:nvSpPr>
          <p:cNvPr id="5691" name="Google Shape;5691;p205"/>
          <p:cNvSpPr/>
          <p:nvPr/>
        </p:nvSpPr>
        <p:spPr>
          <a:xfrm>
            <a:off x="0" y="2559354"/>
            <a:ext cx="12192000" cy="1381125"/>
          </a:xfrm>
          <a:custGeom>
            <a:rect b="b" l="l" r="r" t="t"/>
            <a:pathLst>
              <a:path extrusionOk="0" h="1381125" w="12192000">
                <a:moveTo>
                  <a:pt x="12192000" y="1335024"/>
                </a:moveTo>
                <a:lnTo>
                  <a:pt x="0" y="1335024"/>
                </a:lnTo>
                <a:lnTo>
                  <a:pt x="0" y="1380744"/>
                </a:lnTo>
                <a:lnTo>
                  <a:pt x="12192000" y="1380744"/>
                </a:lnTo>
                <a:lnTo>
                  <a:pt x="12192000" y="1335024"/>
                </a:lnTo>
                <a:close/>
              </a:path>
              <a:path extrusionOk="0" h="1381125" w="12192000">
                <a:moveTo>
                  <a:pt x="12192000" y="0"/>
                </a:moveTo>
                <a:lnTo>
                  <a:pt x="0" y="0"/>
                </a:lnTo>
                <a:lnTo>
                  <a:pt x="0" y="45720"/>
                </a:lnTo>
                <a:lnTo>
                  <a:pt x="12192000" y="45720"/>
                </a:lnTo>
                <a:lnTo>
                  <a:pt x="12192000" y="0"/>
                </a:lnTo>
                <a:close/>
              </a:path>
            </a:pathLst>
          </a:custGeom>
          <a:solidFill>
            <a:srgbClr val="F2D06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5" name="Shape 5695"/>
        <p:cNvGrpSpPr/>
        <p:nvPr/>
      </p:nvGrpSpPr>
      <p:grpSpPr>
        <a:xfrm>
          <a:off x="0" y="0"/>
          <a:ext cx="0" cy="0"/>
          <a:chOff x="0" y="0"/>
          <a:chExt cx="0" cy="0"/>
        </a:xfrm>
      </p:grpSpPr>
      <p:grpSp>
        <p:nvGrpSpPr>
          <p:cNvPr id="5696" name="Google Shape;5696;p206"/>
          <p:cNvGrpSpPr/>
          <p:nvPr/>
        </p:nvGrpSpPr>
        <p:grpSpPr>
          <a:xfrm>
            <a:off x="672063" y="1463838"/>
            <a:ext cx="1054100" cy="1054100"/>
            <a:chOff x="672063" y="1463838"/>
            <a:chExt cx="1054100" cy="1054100"/>
          </a:xfrm>
        </p:grpSpPr>
        <p:sp>
          <p:nvSpPr>
            <p:cNvPr id="5697" name="Google Shape;5697;p206"/>
            <p:cNvSpPr/>
            <p:nvPr/>
          </p:nvSpPr>
          <p:spPr>
            <a:xfrm>
              <a:off x="672063" y="1463838"/>
              <a:ext cx="1054100" cy="1054100"/>
            </a:xfrm>
            <a:custGeom>
              <a:rect b="b" l="l" r="r" t="t"/>
              <a:pathLst>
                <a:path extrusionOk="0" h="1054100" w="1054100">
                  <a:moveTo>
                    <a:pt x="526950" y="0"/>
                  </a:moveTo>
                  <a:lnTo>
                    <a:pt x="478986" y="2153"/>
                  </a:lnTo>
                  <a:lnTo>
                    <a:pt x="432230" y="8489"/>
                  </a:lnTo>
                  <a:lnTo>
                    <a:pt x="386865" y="18823"/>
                  </a:lnTo>
                  <a:lnTo>
                    <a:pt x="343080" y="32967"/>
                  </a:lnTo>
                  <a:lnTo>
                    <a:pt x="301058" y="50736"/>
                  </a:lnTo>
                  <a:lnTo>
                    <a:pt x="260988" y="71944"/>
                  </a:lnTo>
                  <a:lnTo>
                    <a:pt x="223054" y="96404"/>
                  </a:lnTo>
                  <a:lnTo>
                    <a:pt x="187442" y="123932"/>
                  </a:lnTo>
                  <a:lnTo>
                    <a:pt x="154340" y="154340"/>
                  </a:lnTo>
                  <a:lnTo>
                    <a:pt x="123932" y="187442"/>
                  </a:lnTo>
                  <a:lnTo>
                    <a:pt x="96404" y="223054"/>
                  </a:lnTo>
                  <a:lnTo>
                    <a:pt x="71944" y="260988"/>
                  </a:lnTo>
                  <a:lnTo>
                    <a:pt x="50736" y="301058"/>
                  </a:lnTo>
                  <a:lnTo>
                    <a:pt x="32967" y="343080"/>
                  </a:lnTo>
                  <a:lnTo>
                    <a:pt x="18823" y="386865"/>
                  </a:lnTo>
                  <a:lnTo>
                    <a:pt x="8489" y="432229"/>
                  </a:lnTo>
                  <a:lnTo>
                    <a:pt x="2153" y="478986"/>
                  </a:lnTo>
                  <a:lnTo>
                    <a:pt x="0" y="526949"/>
                  </a:lnTo>
                  <a:lnTo>
                    <a:pt x="2153" y="574912"/>
                  </a:lnTo>
                  <a:lnTo>
                    <a:pt x="8489" y="621669"/>
                  </a:lnTo>
                  <a:lnTo>
                    <a:pt x="18823" y="667034"/>
                  </a:lnTo>
                  <a:lnTo>
                    <a:pt x="32967" y="710819"/>
                  </a:lnTo>
                  <a:lnTo>
                    <a:pt x="50736" y="752841"/>
                  </a:lnTo>
                  <a:lnTo>
                    <a:pt x="71944" y="792911"/>
                  </a:lnTo>
                  <a:lnTo>
                    <a:pt x="96404" y="830845"/>
                  </a:lnTo>
                  <a:lnTo>
                    <a:pt x="123932" y="866457"/>
                  </a:lnTo>
                  <a:lnTo>
                    <a:pt x="154340" y="899560"/>
                  </a:lnTo>
                  <a:lnTo>
                    <a:pt x="187442" y="929968"/>
                  </a:lnTo>
                  <a:lnTo>
                    <a:pt x="223054" y="957495"/>
                  </a:lnTo>
                  <a:lnTo>
                    <a:pt x="260988" y="981956"/>
                  </a:lnTo>
                  <a:lnTo>
                    <a:pt x="301058" y="1003164"/>
                  </a:lnTo>
                  <a:lnTo>
                    <a:pt x="343080" y="1020933"/>
                  </a:lnTo>
                  <a:lnTo>
                    <a:pt x="386865" y="1035077"/>
                  </a:lnTo>
                  <a:lnTo>
                    <a:pt x="432230" y="1045410"/>
                  </a:lnTo>
                  <a:lnTo>
                    <a:pt x="478986" y="1051747"/>
                  </a:lnTo>
                  <a:lnTo>
                    <a:pt x="526950" y="1053900"/>
                  </a:lnTo>
                  <a:lnTo>
                    <a:pt x="574913" y="1051747"/>
                  </a:lnTo>
                  <a:lnTo>
                    <a:pt x="621669" y="1045410"/>
                  </a:lnTo>
                  <a:lnTo>
                    <a:pt x="667034" y="1035077"/>
                  </a:lnTo>
                  <a:lnTo>
                    <a:pt x="710819" y="1020933"/>
                  </a:lnTo>
                  <a:lnTo>
                    <a:pt x="752841" y="1003164"/>
                  </a:lnTo>
                  <a:lnTo>
                    <a:pt x="792911" y="981956"/>
                  </a:lnTo>
                  <a:lnTo>
                    <a:pt x="830845" y="957495"/>
                  </a:lnTo>
                  <a:lnTo>
                    <a:pt x="866457" y="929968"/>
                  </a:lnTo>
                  <a:lnTo>
                    <a:pt x="899560" y="899560"/>
                  </a:lnTo>
                  <a:lnTo>
                    <a:pt x="929968" y="866457"/>
                  </a:lnTo>
                  <a:lnTo>
                    <a:pt x="957495" y="830845"/>
                  </a:lnTo>
                  <a:lnTo>
                    <a:pt x="981956" y="792911"/>
                  </a:lnTo>
                  <a:lnTo>
                    <a:pt x="1003163" y="752841"/>
                  </a:lnTo>
                  <a:lnTo>
                    <a:pt x="1020932" y="710819"/>
                  </a:lnTo>
                  <a:lnTo>
                    <a:pt x="1035077" y="667034"/>
                  </a:lnTo>
                  <a:lnTo>
                    <a:pt x="1045410" y="621669"/>
                  </a:lnTo>
                  <a:lnTo>
                    <a:pt x="1051746" y="574912"/>
                  </a:lnTo>
                  <a:lnTo>
                    <a:pt x="1053900" y="526949"/>
                  </a:lnTo>
                  <a:lnTo>
                    <a:pt x="1051746" y="478986"/>
                  </a:lnTo>
                  <a:lnTo>
                    <a:pt x="1045410" y="432229"/>
                  </a:lnTo>
                  <a:lnTo>
                    <a:pt x="1035077" y="386865"/>
                  </a:lnTo>
                  <a:lnTo>
                    <a:pt x="1020932" y="343080"/>
                  </a:lnTo>
                  <a:lnTo>
                    <a:pt x="1003163" y="301058"/>
                  </a:lnTo>
                  <a:lnTo>
                    <a:pt x="981956" y="260988"/>
                  </a:lnTo>
                  <a:lnTo>
                    <a:pt x="957495" y="223054"/>
                  </a:lnTo>
                  <a:lnTo>
                    <a:pt x="929968" y="187442"/>
                  </a:lnTo>
                  <a:lnTo>
                    <a:pt x="899560" y="154340"/>
                  </a:lnTo>
                  <a:lnTo>
                    <a:pt x="866457" y="123932"/>
                  </a:lnTo>
                  <a:lnTo>
                    <a:pt x="830845" y="96404"/>
                  </a:lnTo>
                  <a:lnTo>
                    <a:pt x="792911" y="71944"/>
                  </a:lnTo>
                  <a:lnTo>
                    <a:pt x="752841" y="50736"/>
                  </a:lnTo>
                  <a:lnTo>
                    <a:pt x="710819" y="32967"/>
                  </a:lnTo>
                  <a:lnTo>
                    <a:pt x="667034" y="18823"/>
                  </a:lnTo>
                  <a:lnTo>
                    <a:pt x="621669" y="8489"/>
                  </a:lnTo>
                  <a:lnTo>
                    <a:pt x="574913" y="2153"/>
                  </a:lnTo>
                  <a:lnTo>
                    <a:pt x="52695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698" name="Google Shape;5698;p206"/>
            <p:cNvPicPr preferRelativeResize="0"/>
            <p:nvPr/>
          </p:nvPicPr>
          <p:blipFill rotWithShape="1">
            <a:blip r:embed="rId3">
              <a:alphaModFix/>
            </a:blip>
            <a:srcRect b="0" l="0" r="0" t="0"/>
            <a:stretch/>
          </p:blipFill>
          <p:spPr>
            <a:xfrm>
              <a:off x="832103" y="1609344"/>
              <a:ext cx="734568" cy="734567"/>
            </a:xfrm>
            <a:prstGeom prst="rect">
              <a:avLst/>
            </a:prstGeom>
            <a:noFill/>
            <a:ln>
              <a:noFill/>
            </a:ln>
          </p:spPr>
        </p:pic>
      </p:grpSp>
      <p:sp>
        <p:nvSpPr>
          <p:cNvPr id="5699" name="Google Shape;5699;p206"/>
          <p:cNvSpPr txBox="1"/>
          <p:nvPr/>
        </p:nvSpPr>
        <p:spPr>
          <a:xfrm>
            <a:off x="2007128" y="1568196"/>
            <a:ext cx="8529320"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000">
                <a:solidFill>
                  <a:srgbClr val="262626"/>
                </a:solidFill>
                <a:latin typeface="Calibri"/>
                <a:ea typeface="Calibri"/>
                <a:cs typeface="Calibri"/>
                <a:sym typeface="Calibri"/>
              </a:rPr>
              <a:t>In this section, we’ll investigate several native and external tools that can be used to  optimize and enhance your Power BI reports</a:t>
            </a:r>
            <a:endParaRPr sz="2000">
              <a:solidFill>
                <a:schemeClr val="dk1"/>
              </a:solidFill>
              <a:latin typeface="Calibri"/>
              <a:ea typeface="Calibri"/>
              <a:cs typeface="Calibri"/>
              <a:sym typeface="Calibri"/>
            </a:endParaRPr>
          </a:p>
        </p:txBody>
      </p:sp>
      <p:sp>
        <p:nvSpPr>
          <p:cNvPr id="5700" name="Google Shape;5700;p206"/>
          <p:cNvSpPr txBox="1"/>
          <p:nvPr>
            <p:ph type="title"/>
          </p:nvPr>
        </p:nvSpPr>
        <p:spPr>
          <a:xfrm>
            <a:off x="3094227" y="242315"/>
            <a:ext cx="600456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PREVIEW</a:t>
            </a:r>
            <a:r>
              <a:rPr lang="en-US"/>
              <a:t>: POWER BI OPTIMIZATION</a:t>
            </a:r>
            <a:endParaRPr/>
          </a:p>
        </p:txBody>
      </p:sp>
      <p:pic>
        <p:nvPicPr>
          <p:cNvPr id="5701" name="Google Shape;5701;p206"/>
          <p:cNvPicPr preferRelativeResize="0"/>
          <p:nvPr/>
        </p:nvPicPr>
        <p:blipFill rotWithShape="1">
          <a:blip r:embed="rId4">
            <a:alphaModFix/>
          </a:blip>
          <a:srcRect b="0" l="0" r="0" t="0"/>
          <a:stretch/>
        </p:blipFill>
        <p:spPr>
          <a:xfrm>
            <a:off x="0" y="806332"/>
            <a:ext cx="12192000" cy="45720"/>
          </a:xfrm>
          <a:prstGeom prst="rect">
            <a:avLst/>
          </a:prstGeom>
          <a:noFill/>
          <a:ln>
            <a:noFill/>
          </a:ln>
        </p:spPr>
      </p:pic>
      <p:sp>
        <p:nvSpPr>
          <p:cNvPr id="5702" name="Google Shape;5702;p206"/>
          <p:cNvSpPr txBox="1"/>
          <p:nvPr/>
        </p:nvSpPr>
        <p:spPr>
          <a:xfrm>
            <a:off x="2015794" y="3233420"/>
            <a:ext cx="208089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3F3F3F"/>
                </a:solidFill>
                <a:latin typeface="Calibri"/>
                <a:ea typeface="Calibri"/>
                <a:cs typeface="Calibri"/>
                <a:sym typeface="Calibri"/>
              </a:rPr>
              <a:t>TOPICS WE’LL COVER:</a:t>
            </a:r>
            <a:endParaRPr sz="1800">
              <a:solidFill>
                <a:schemeClr val="dk1"/>
              </a:solidFill>
              <a:latin typeface="Calibri"/>
              <a:ea typeface="Calibri"/>
              <a:cs typeface="Calibri"/>
              <a:sym typeface="Calibri"/>
            </a:endParaRPr>
          </a:p>
        </p:txBody>
      </p:sp>
      <p:pic>
        <p:nvPicPr>
          <p:cNvPr id="5703" name="Google Shape;5703;p206"/>
          <p:cNvPicPr preferRelativeResize="0"/>
          <p:nvPr/>
        </p:nvPicPr>
        <p:blipFill rotWithShape="1">
          <a:blip r:embed="rId5">
            <a:alphaModFix/>
          </a:blip>
          <a:srcRect b="0" l="0" r="0" t="0"/>
          <a:stretch/>
        </p:blipFill>
        <p:spPr>
          <a:xfrm>
            <a:off x="798576" y="4520184"/>
            <a:ext cx="2258568" cy="530351"/>
          </a:xfrm>
          <a:prstGeom prst="rect">
            <a:avLst/>
          </a:prstGeom>
          <a:noFill/>
          <a:ln>
            <a:noFill/>
          </a:ln>
        </p:spPr>
      </p:pic>
      <p:sp>
        <p:nvSpPr>
          <p:cNvPr id="5704" name="Google Shape;5704;p206"/>
          <p:cNvSpPr txBox="1"/>
          <p:nvPr/>
        </p:nvSpPr>
        <p:spPr>
          <a:xfrm>
            <a:off x="1039148" y="4639564"/>
            <a:ext cx="177800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Optimization Presets</a:t>
            </a:r>
            <a:endParaRPr sz="1600">
              <a:solidFill>
                <a:schemeClr val="dk1"/>
              </a:solidFill>
              <a:latin typeface="Calibri"/>
              <a:ea typeface="Calibri"/>
              <a:cs typeface="Calibri"/>
              <a:sym typeface="Calibri"/>
            </a:endParaRPr>
          </a:p>
        </p:txBody>
      </p:sp>
      <p:pic>
        <p:nvPicPr>
          <p:cNvPr id="5705" name="Google Shape;5705;p206"/>
          <p:cNvPicPr preferRelativeResize="0"/>
          <p:nvPr/>
        </p:nvPicPr>
        <p:blipFill rotWithShape="1">
          <a:blip r:embed="rId6">
            <a:alphaModFix/>
          </a:blip>
          <a:srcRect b="0" l="0" r="0" t="0"/>
          <a:stretch/>
        </p:blipFill>
        <p:spPr>
          <a:xfrm>
            <a:off x="3236976" y="4520184"/>
            <a:ext cx="2258568" cy="530351"/>
          </a:xfrm>
          <a:prstGeom prst="rect">
            <a:avLst/>
          </a:prstGeom>
          <a:noFill/>
          <a:ln>
            <a:noFill/>
          </a:ln>
        </p:spPr>
      </p:pic>
      <p:sp>
        <p:nvSpPr>
          <p:cNvPr id="5706" name="Google Shape;5706;p206"/>
          <p:cNvSpPr txBox="1"/>
          <p:nvPr/>
        </p:nvSpPr>
        <p:spPr>
          <a:xfrm>
            <a:off x="3697117" y="4639564"/>
            <a:ext cx="133985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Apply all Slicers</a:t>
            </a:r>
            <a:endParaRPr sz="1600">
              <a:solidFill>
                <a:schemeClr val="dk1"/>
              </a:solidFill>
              <a:latin typeface="Calibri"/>
              <a:ea typeface="Calibri"/>
              <a:cs typeface="Calibri"/>
              <a:sym typeface="Calibri"/>
            </a:endParaRPr>
          </a:p>
        </p:txBody>
      </p:sp>
      <p:pic>
        <p:nvPicPr>
          <p:cNvPr id="5707" name="Google Shape;5707;p206"/>
          <p:cNvPicPr preferRelativeResize="0"/>
          <p:nvPr/>
        </p:nvPicPr>
        <p:blipFill rotWithShape="1">
          <a:blip r:embed="rId7">
            <a:alphaModFix/>
          </a:blip>
          <a:srcRect b="0" l="0" r="0" t="0"/>
          <a:stretch/>
        </p:blipFill>
        <p:spPr>
          <a:xfrm>
            <a:off x="798576" y="3806952"/>
            <a:ext cx="2258568" cy="530351"/>
          </a:xfrm>
          <a:prstGeom prst="rect">
            <a:avLst/>
          </a:prstGeom>
          <a:noFill/>
          <a:ln>
            <a:noFill/>
          </a:ln>
        </p:spPr>
      </p:pic>
      <p:sp>
        <p:nvSpPr>
          <p:cNvPr id="5708" name="Google Shape;5708;p206"/>
          <p:cNvSpPr txBox="1"/>
          <p:nvPr/>
        </p:nvSpPr>
        <p:spPr>
          <a:xfrm>
            <a:off x="1212345" y="3923284"/>
            <a:ext cx="143129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Optimize Ribbon</a:t>
            </a:r>
            <a:endParaRPr sz="1600">
              <a:solidFill>
                <a:schemeClr val="dk1"/>
              </a:solidFill>
              <a:latin typeface="Calibri"/>
              <a:ea typeface="Calibri"/>
              <a:cs typeface="Calibri"/>
              <a:sym typeface="Calibri"/>
            </a:endParaRPr>
          </a:p>
        </p:txBody>
      </p:sp>
      <p:pic>
        <p:nvPicPr>
          <p:cNvPr id="5709" name="Google Shape;5709;p206"/>
          <p:cNvPicPr preferRelativeResize="0"/>
          <p:nvPr/>
        </p:nvPicPr>
        <p:blipFill rotWithShape="1">
          <a:blip r:embed="rId8">
            <a:alphaModFix/>
          </a:blip>
          <a:srcRect b="0" l="0" r="0" t="0"/>
          <a:stretch/>
        </p:blipFill>
        <p:spPr>
          <a:xfrm>
            <a:off x="3236976" y="3806952"/>
            <a:ext cx="2258568" cy="530351"/>
          </a:xfrm>
          <a:prstGeom prst="rect">
            <a:avLst/>
          </a:prstGeom>
          <a:noFill/>
          <a:ln>
            <a:noFill/>
          </a:ln>
        </p:spPr>
      </p:pic>
      <p:sp>
        <p:nvSpPr>
          <p:cNvPr id="5710" name="Google Shape;5710;p206"/>
          <p:cNvSpPr txBox="1"/>
          <p:nvPr/>
        </p:nvSpPr>
        <p:spPr>
          <a:xfrm>
            <a:off x="3787573" y="3923284"/>
            <a:ext cx="115887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Pause Visuals</a:t>
            </a:r>
            <a:endParaRPr sz="1600">
              <a:solidFill>
                <a:schemeClr val="dk1"/>
              </a:solidFill>
              <a:latin typeface="Calibri"/>
              <a:ea typeface="Calibri"/>
              <a:cs typeface="Calibri"/>
              <a:sym typeface="Calibri"/>
            </a:endParaRPr>
          </a:p>
        </p:txBody>
      </p:sp>
      <p:sp>
        <p:nvSpPr>
          <p:cNvPr id="5711" name="Google Shape;5711;p206"/>
          <p:cNvSpPr/>
          <p:nvPr/>
        </p:nvSpPr>
        <p:spPr>
          <a:xfrm>
            <a:off x="6096000" y="3006954"/>
            <a:ext cx="0" cy="3374390"/>
          </a:xfrm>
          <a:custGeom>
            <a:rect b="b" l="l" r="r" t="t"/>
            <a:pathLst>
              <a:path extrusionOk="0" h="3374390" w="120000">
                <a:moveTo>
                  <a:pt x="0" y="0"/>
                </a:moveTo>
                <a:lnTo>
                  <a:pt x="0" y="3374060"/>
                </a:lnTo>
              </a:path>
            </a:pathLst>
          </a:custGeom>
          <a:noFill/>
          <a:ln cap="flat" cmpd="sng" w="9525">
            <a:solidFill>
              <a:srgbClr val="E7E6E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2" name="Google Shape;5712;p206"/>
          <p:cNvSpPr txBox="1"/>
          <p:nvPr/>
        </p:nvSpPr>
        <p:spPr>
          <a:xfrm>
            <a:off x="7754408" y="3233420"/>
            <a:ext cx="251206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3F3F3F"/>
                </a:solidFill>
                <a:latin typeface="Calibri"/>
                <a:ea typeface="Calibri"/>
                <a:cs typeface="Calibri"/>
                <a:sym typeface="Calibri"/>
              </a:rPr>
              <a:t>GOALS FOR THIS SECTION:</a:t>
            </a:r>
            <a:endParaRPr sz="1800">
              <a:solidFill>
                <a:schemeClr val="dk1"/>
              </a:solidFill>
              <a:latin typeface="Calibri"/>
              <a:ea typeface="Calibri"/>
              <a:cs typeface="Calibri"/>
              <a:sym typeface="Calibri"/>
            </a:endParaRPr>
          </a:p>
        </p:txBody>
      </p:sp>
      <p:sp>
        <p:nvSpPr>
          <p:cNvPr id="5713" name="Google Shape;5713;p206"/>
          <p:cNvSpPr txBox="1"/>
          <p:nvPr/>
        </p:nvSpPr>
        <p:spPr>
          <a:xfrm>
            <a:off x="6620772" y="3753611"/>
            <a:ext cx="4401820" cy="238760"/>
          </a:xfrm>
          <a:prstGeom prst="rect">
            <a:avLst/>
          </a:prstGeom>
          <a:noFill/>
          <a:ln>
            <a:noFill/>
          </a:ln>
        </p:spPr>
        <p:txBody>
          <a:bodyPr anchorCtr="0" anchor="t" bIns="0" lIns="0" spcFirstLastPara="1" rIns="0" wrap="square" tIns="12700">
            <a:spAutoFit/>
          </a:bodyPr>
          <a:lstStyle/>
          <a:p>
            <a:pPr indent="-285750" lvl="0" marL="298450" marR="0" rtl="0" algn="l">
              <a:lnSpc>
                <a:spcPct val="100000"/>
              </a:lnSpc>
              <a:spcBef>
                <a:spcPts val="0"/>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Explore the optimize ribbon tools, features, and use cases</a:t>
            </a:r>
            <a:endParaRPr sz="1400">
              <a:solidFill>
                <a:schemeClr val="dk1"/>
              </a:solidFill>
              <a:latin typeface="Calibri"/>
              <a:ea typeface="Calibri"/>
              <a:cs typeface="Calibri"/>
              <a:sym typeface="Calibri"/>
            </a:endParaRPr>
          </a:p>
        </p:txBody>
      </p:sp>
      <p:sp>
        <p:nvSpPr>
          <p:cNvPr id="5714" name="Google Shape;5714;p206"/>
          <p:cNvSpPr txBox="1"/>
          <p:nvPr/>
        </p:nvSpPr>
        <p:spPr>
          <a:xfrm>
            <a:off x="6620772" y="4195572"/>
            <a:ext cx="4544060" cy="455295"/>
          </a:xfrm>
          <a:prstGeom prst="rect">
            <a:avLst/>
          </a:prstGeom>
          <a:noFill/>
          <a:ln>
            <a:noFill/>
          </a:ln>
        </p:spPr>
        <p:txBody>
          <a:bodyPr anchorCtr="0" anchor="t" bIns="0" lIns="0" spcFirstLastPara="1" rIns="0" wrap="square" tIns="9525">
            <a:spAutoFit/>
          </a:bodyPr>
          <a:lstStyle/>
          <a:p>
            <a:pPr indent="-285750" lvl="0" marL="298450" marR="5080" rtl="0" algn="l">
              <a:lnSpc>
                <a:spcPct val="101400"/>
              </a:lnSpc>
              <a:spcBef>
                <a:spcPts val="0"/>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Understand how and when pausing visuals can aid in report  development and creation</a:t>
            </a:r>
            <a:endParaRPr sz="1400">
              <a:solidFill>
                <a:schemeClr val="dk1"/>
              </a:solidFill>
              <a:latin typeface="Calibri"/>
              <a:ea typeface="Calibri"/>
              <a:cs typeface="Calibri"/>
              <a:sym typeface="Calibri"/>
            </a:endParaRPr>
          </a:p>
        </p:txBody>
      </p:sp>
      <p:sp>
        <p:nvSpPr>
          <p:cNvPr id="5715" name="Google Shape;5715;p206"/>
          <p:cNvSpPr txBox="1"/>
          <p:nvPr/>
        </p:nvSpPr>
        <p:spPr>
          <a:xfrm>
            <a:off x="6620772" y="4856988"/>
            <a:ext cx="4289425" cy="443230"/>
          </a:xfrm>
          <a:prstGeom prst="rect">
            <a:avLst/>
          </a:prstGeom>
          <a:noFill/>
          <a:ln>
            <a:noFill/>
          </a:ln>
        </p:spPr>
        <p:txBody>
          <a:bodyPr anchorCtr="0" anchor="t" bIns="0" lIns="0" spcFirstLastPara="1" rIns="0" wrap="square" tIns="26650">
            <a:spAutoFit/>
          </a:bodyPr>
          <a:lstStyle/>
          <a:p>
            <a:pPr indent="-285750" lvl="0" marL="298450" marR="5080" rtl="0" algn="l">
              <a:lnSpc>
                <a:spcPct val="115000"/>
              </a:lnSpc>
              <a:spcBef>
                <a:spcPts val="0"/>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Use Performance Analyzer to measure and compare the  impact of report elements on speed and performance</a:t>
            </a:r>
            <a:endParaRPr sz="1400">
              <a:solidFill>
                <a:schemeClr val="dk1"/>
              </a:solidFill>
              <a:latin typeface="Calibri"/>
              <a:ea typeface="Calibri"/>
              <a:cs typeface="Calibri"/>
              <a:sym typeface="Calibri"/>
            </a:endParaRPr>
          </a:p>
        </p:txBody>
      </p:sp>
      <p:sp>
        <p:nvSpPr>
          <p:cNvPr id="5716" name="Google Shape;5716;p206"/>
          <p:cNvSpPr txBox="1"/>
          <p:nvPr/>
        </p:nvSpPr>
        <p:spPr>
          <a:xfrm>
            <a:off x="6620772" y="5506211"/>
            <a:ext cx="4422140" cy="452120"/>
          </a:xfrm>
          <a:prstGeom prst="rect">
            <a:avLst/>
          </a:prstGeom>
          <a:noFill/>
          <a:ln>
            <a:noFill/>
          </a:ln>
        </p:spPr>
        <p:txBody>
          <a:bodyPr anchorCtr="0" anchor="t" bIns="0" lIns="0" spcFirstLastPara="1" rIns="0" wrap="square" tIns="12700">
            <a:spAutoFit/>
          </a:bodyPr>
          <a:lstStyle/>
          <a:p>
            <a:pPr indent="-285750" lvl="0" marL="298450" marR="5080" rtl="0" algn="l">
              <a:lnSpc>
                <a:spcPct val="100000"/>
              </a:lnSpc>
              <a:spcBef>
                <a:spcPts val="0"/>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Explore external tools that can aid in report development,  learning, and optimization</a:t>
            </a:r>
            <a:endParaRPr sz="1400">
              <a:solidFill>
                <a:schemeClr val="dk1"/>
              </a:solidFill>
              <a:latin typeface="Calibri"/>
              <a:ea typeface="Calibri"/>
              <a:cs typeface="Calibri"/>
              <a:sym typeface="Calibri"/>
            </a:endParaRPr>
          </a:p>
        </p:txBody>
      </p:sp>
      <p:pic>
        <p:nvPicPr>
          <p:cNvPr id="5717" name="Google Shape;5717;p206"/>
          <p:cNvPicPr preferRelativeResize="0"/>
          <p:nvPr/>
        </p:nvPicPr>
        <p:blipFill rotWithShape="1">
          <a:blip r:embed="rId9">
            <a:alphaModFix/>
          </a:blip>
          <a:srcRect b="0" l="0" r="0" t="0"/>
          <a:stretch/>
        </p:blipFill>
        <p:spPr>
          <a:xfrm>
            <a:off x="819911" y="5233415"/>
            <a:ext cx="2258568" cy="527304"/>
          </a:xfrm>
          <a:prstGeom prst="rect">
            <a:avLst/>
          </a:prstGeom>
          <a:noFill/>
          <a:ln>
            <a:noFill/>
          </a:ln>
        </p:spPr>
      </p:pic>
      <p:sp>
        <p:nvSpPr>
          <p:cNvPr id="5718" name="Google Shape;5718;p206"/>
          <p:cNvSpPr txBox="1"/>
          <p:nvPr/>
        </p:nvSpPr>
        <p:spPr>
          <a:xfrm>
            <a:off x="1005995" y="5349747"/>
            <a:ext cx="188658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Performance Analyzer</a:t>
            </a:r>
            <a:endParaRPr sz="1600">
              <a:solidFill>
                <a:schemeClr val="dk1"/>
              </a:solidFill>
              <a:latin typeface="Calibri"/>
              <a:ea typeface="Calibri"/>
              <a:cs typeface="Calibri"/>
              <a:sym typeface="Calibri"/>
            </a:endParaRPr>
          </a:p>
        </p:txBody>
      </p:sp>
      <p:pic>
        <p:nvPicPr>
          <p:cNvPr id="5719" name="Google Shape;5719;p206"/>
          <p:cNvPicPr preferRelativeResize="0"/>
          <p:nvPr/>
        </p:nvPicPr>
        <p:blipFill rotWithShape="1">
          <a:blip r:embed="rId10">
            <a:alphaModFix/>
          </a:blip>
          <a:srcRect b="0" l="0" r="0" t="0"/>
          <a:stretch/>
        </p:blipFill>
        <p:spPr>
          <a:xfrm>
            <a:off x="3236976" y="5233415"/>
            <a:ext cx="2258568" cy="527304"/>
          </a:xfrm>
          <a:prstGeom prst="rect">
            <a:avLst/>
          </a:prstGeom>
          <a:noFill/>
          <a:ln>
            <a:noFill/>
          </a:ln>
        </p:spPr>
      </p:pic>
      <p:sp>
        <p:nvSpPr>
          <p:cNvPr id="5720" name="Google Shape;5720;p206"/>
          <p:cNvSpPr txBox="1"/>
          <p:nvPr/>
        </p:nvSpPr>
        <p:spPr>
          <a:xfrm>
            <a:off x="3768618" y="5349747"/>
            <a:ext cx="119634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External Tools</a:t>
            </a:r>
            <a:endParaRPr sz="1600">
              <a:solidFill>
                <a:schemeClr val="dk1"/>
              </a:solidFill>
              <a:latin typeface="Calibri"/>
              <a:ea typeface="Calibri"/>
              <a:cs typeface="Calibri"/>
              <a:sym typeface="Calibri"/>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4" name="Shape 5724"/>
        <p:cNvGrpSpPr/>
        <p:nvPr/>
      </p:nvGrpSpPr>
      <p:grpSpPr>
        <a:xfrm>
          <a:off x="0" y="0"/>
          <a:ext cx="0" cy="0"/>
          <a:chOff x="0" y="0"/>
          <a:chExt cx="0" cy="0"/>
        </a:xfrm>
      </p:grpSpPr>
      <p:grpSp>
        <p:nvGrpSpPr>
          <p:cNvPr id="5725" name="Google Shape;5725;p207"/>
          <p:cNvGrpSpPr/>
          <p:nvPr/>
        </p:nvGrpSpPr>
        <p:grpSpPr>
          <a:xfrm>
            <a:off x="1872719" y="2235728"/>
            <a:ext cx="8464550" cy="2468382"/>
            <a:chOff x="1872719" y="2235728"/>
            <a:chExt cx="8464550" cy="2468382"/>
          </a:xfrm>
        </p:grpSpPr>
        <p:pic>
          <p:nvPicPr>
            <p:cNvPr id="5726" name="Google Shape;5726;p207"/>
            <p:cNvPicPr preferRelativeResize="0"/>
            <p:nvPr/>
          </p:nvPicPr>
          <p:blipFill rotWithShape="1">
            <a:blip r:embed="rId3">
              <a:alphaModFix/>
            </a:blip>
            <a:srcRect b="0" l="0" r="0" t="0"/>
            <a:stretch/>
          </p:blipFill>
          <p:spPr>
            <a:xfrm>
              <a:off x="2191512" y="2548127"/>
              <a:ext cx="7863840" cy="1688592"/>
            </a:xfrm>
            <a:prstGeom prst="rect">
              <a:avLst/>
            </a:prstGeom>
            <a:noFill/>
            <a:ln>
              <a:noFill/>
            </a:ln>
          </p:spPr>
        </p:pic>
        <p:pic>
          <p:nvPicPr>
            <p:cNvPr id="5727" name="Google Shape;5727;p207"/>
            <p:cNvPicPr preferRelativeResize="0"/>
            <p:nvPr/>
          </p:nvPicPr>
          <p:blipFill rotWithShape="1">
            <a:blip r:embed="rId4">
              <a:alphaModFix/>
            </a:blip>
            <a:srcRect b="0" l="0" r="0" t="0"/>
            <a:stretch/>
          </p:blipFill>
          <p:spPr>
            <a:xfrm>
              <a:off x="2215441" y="2573196"/>
              <a:ext cx="7761117" cy="1583198"/>
            </a:xfrm>
            <a:prstGeom prst="rect">
              <a:avLst/>
            </a:prstGeom>
            <a:noFill/>
            <a:ln>
              <a:noFill/>
            </a:ln>
          </p:spPr>
        </p:pic>
        <p:sp>
          <p:nvSpPr>
            <p:cNvPr id="5728" name="Google Shape;5728;p207"/>
            <p:cNvSpPr/>
            <p:nvPr/>
          </p:nvSpPr>
          <p:spPr>
            <a:xfrm>
              <a:off x="1872719" y="2386294"/>
              <a:ext cx="8464550" cy="1936114"/>
            </a:xfrm>
            <a:custGeom>
              <a:rect b="b" l="l" r="r" t="t"/>
              <a:pathLst>
                <a:path extrusionOk="0" h="1936114" w="8464550">
                  <a:moveTo>
                    <a:pt x="0" y="0"/>
                  </a:moveTo>
                  <a:lnTo>
                    <a:pt x="8464489" y="0"/>
                  </a:lnTo>
                  <a:lnTo>
                    <a:pt x="8464489" y="1935961"/>
                  </a:lnTo>
                  <a:lnTo>
                    <a:pt x="0" y="1935961"/>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9" name="Google Shape;5729;p207"/>
            <p:cNvSpPr/>
            <p:nvPr/>
          </p:nvSpPr>
          <p:spPr>
            <a:xfrm>
              <a:off x="2248396" y="4161820"/>
              <a:ext cx="221615" cy="542290"/>
            </a:xfrm>
            <a:custGeom>
              <a:rect b="b" l="l" r="r" t="t"/>
              <a:pathLst>
                <a:path extrusionOk="0" h="542289" w="221614">
                  <a:moveTo>
                    <a:pt x="22166" y="459864"/>
                  </a:moveTo>
                  <a:lnTo>
                    <a:pt x="0" y="542124"/>
                  </a:lnTo>
                  <a:lnTo>
                    <a:pt x="79108" y="510501"/>
                  </a:lnTo>
                  <a:lnTo>
                    <a:pt x="70632" y="502964"/>
                  </a:lnTo>
                  <a:lnTo>
                    <a:pt x="51818" y="502964"/>
                  </a:lnTo>
                  <a:lnTo>
                    <a:pt x="32578" y="486382"/>
                  </a:lnTo>
                  <a:lnTo>
                    <a:pt x="40998" y="476611"/>
                  </a:lnTo>
                  <a:lnTo>
                    <a:pt x="22166" y="459864"/>
                  </a:lnTo>
                  <a:close/>
                </a:path>
                <a:path extrusionOk="0" h="542289" w="221614">
                  <a:moveTo>
                    <a:pt x="40998" y="476611"/>
                  </a:moveTo>
                  <a:lnTo>
                    <a:pt x="32578" y="486382"/>
                  </a:lnTo>
                  <a:lnTo>
                    <a:pt x="51818" y="502964"/>
                  </a:lnTo>
                  <a:lnTo>
                    <a:pt x="59981" y="493492"/>
                  </a:lnTo>
                  <a:lnTo>
                    <a:pt x="40998" y="476611"/>
                  </a:lnTo>
                  <a:close/>
                </a:path>
                <a:path extrusionOk="0" h="542289" w="221614">
                  <a:moveTo>
                    <a:pt x="59981" y="493492"/>
                  </a:moveTo>
                  <a:lnTo>
                    <a:pt x="51818" y="502964"/>
                  </a:lnTo>
                  <a:lnTo>
                    <a:pt x="70632" y="502964"/>
                  </a:lnTo>
                  <a:lnTo>
                    <a:pt x="59981" y="493492"/>
                  </a:lnTo>
                  <a:close/>
                </a:path>
                <a:path extrusionOk="0" h="542289" w="221614">
                  <a:moveTo>
                    <a:pt x="84445" y="463518"/>
                  </a:moveTo>
                  <a:lnTo>
                    <a:pt x="52282" y="463518"/>
                  </a:lnTo>
                  <a:lnTo>
                    <a:pt x="51879" y="464009"/>
                  </a:lnTo>
                  <a:lnTo>
                    <a:pt x="40998" y="476611"/>
                  </a:lnTo>
                  <a:lnTo>
                    <a:pt x="59981" y="493492"/>
                  </a:lnTo>
                  <a:lnTo>
                    <a:pt x="71729" y="479859"/>
                  </a:lnTo>
                  <a:lnTo>
                    <a:pt x="84445" y="463518"/>
                  </a:lnTo>
                  <a:close/>
                </a:path>
                <a:path extrusionOk="0" h="542289" w="221614">
                  <a:moveTo>
                    <a:pt x="52074" y="463759"/>
                  </a:moveTo>
                  <a:lnTo>
                    <a:pt x="51858" y="464009"/>
                  </a:lnTo>
                  <a:lnTo>
                    <a:pt x="52074" y="463759"/>
                  </a:lnTo>
                  <a:close/>
                </a:path>
                <a:path extrusionOk="0" h="542289" w="221614">
                  <a:moveTo>
                    <a:pt x="102337" y="438988"/>
                  </a:moveTo>
                  <a:lnTo>
                    <a:pt x="71348" y="438988"/>
                  </a:lnTo>
                  <a:lnTo>
                    <a:pt x="70968" y="439502"/>
                  </a:lnTo>
                  <a:lnTo>
                    <a:pt x="52074" y="463759"/>
                  </a:lnTo>
                  <a:lnTo>
                    <a:pt x="52282" y="463518"/>
                  </a:lnTo>
                  <a:lnTo>
                    <a:pt x="84445" y="463518"/>
                  </a:lnTo>
                  <a:lnTo>
                    <a:pt x="91592" y="454333"/>
                  </a:lnTo>
                  <a:lnTo>
                    <a:pt x="102337" y="438988"/>
                  </a:lnTo>
                  <a:close/>
                </a:path>
                <a:path extrusionOk="0" h="542289" w="221614">
                  <a:moveTo>
                    <a:pt x="71153" y="439239"/>
                  </a:moveTo>
                  <a:lnTo>
                    <a:pt x="70948" y="439502"/>
                  </a:lnTo>
                  <a:lnTo>
                    <a:pt x="71153" y="439239"/>
                  </a:lnTo>
                  <a:close/>
                </a:path>
                <a:path extrusionOk="0" h="542289" w="221614">
                  <a:moveTo>
                    <a:pt x="119213" y="413122"/>
                  </a:moveTo>
                  <a:lnTo>
                    <a:pt x="89441" y="413122"/>
                  </a:lnTo>
                  <a:lnTo>
                    <a:pt x="89019" y="413765"/>
                  </a:lnTo>
                  <a:lnTo>
                    <a:pt x="71153" y="439239"/>
                  </a:lnTo>
                  <a:lnTo>
                    <a:pt x="71348" y="438988"/>
                  </a:lnTo>
                  <a:lnTo>
                    <a:pt x="102337" y="438988"/>
                  </a:lnTo>
                  <a:lnTo>
                    <a:pt x="110468" y="427376"/>
                  </a:lnTo>
                  <a:lnTo>
                    <a:pt x="119213" y="413122"/>
                  </a:lnTo>
                  <a:close/>
                </a:path>
                <a:path extrusionOk="0" h="542289" w="221614">
                  <a:moveTo>
                    <a:pt x="89226" y="413429"/>
                  </a:moveTo>
                  <a:lnTo>
                    <a:pt x="88990" y="413765"/>
                  </a:lnTo>
                  <a:lnTo>
                    <a:pt x="89226" y="413429"/>
                  </a:lnTo>
                  <a:close/>
                </a:path>
                <a:path extrusionOk="0" h="542289" w="221614">
                  <a:moveTo>
                    <a:pt x="134866" y="385688"/>
                  </a:moveTo>
                  <a:lnTo>
                    <a:pt x="106244" y="385688"/>
                  </a:lnTo>
                  <a:lnTo>
                    <a:pt x="105812" y="386450"/>
                  </a:lnTo>
                  <a:lnTo>
                    <a:pt x="89226" y="413429"/>
                  </a:lnTo>
                  <a:lnTo>
                    <a:pt x="89441" y="413122"/>
                  </a:lnTo>
                  <a:lnTo>
                    <a:pt x="119213" y="413122"/>
                  </a:lnTo>
                  <a:lnTo>
                    <a:pt x="128123" y="398598"/>
                  </a:lnTo>
                  <a:lnTo>
                    <a:pt x="134866" y="385688"/>
                  </a:lnTo>
                  <a:close/>
                </a:path>
                <a:path extrusionOk="0" h="542289" w="221614">
                  <a:moveTo>
                    <a:pt x="106017" y="386059"/>
                  </a:moveTo>
                  <a:lnTo>
                    <a:pt x="105776" y="386450"/>
                  </a:lnTo>
                  <a:lnTo>
                    <a:pt x="106017" y="386059"/>
                  </a:lnTo>
                  <a:close/>
                </a:path>
                <a:path extrusionOk="0" h="542289" w="221614">
                  <a:moveTo>
                    <a:pt x="106244" y="385688"/>
                  </a:moveTo>
                  <a:lnTo>
                    <a:pt x="106017" y="386059"/>
                  </a:lnTo>
                  <a:lnTo>
                    <a:pt x="105812" y="386450"/>
                  </a:lnTo>
                  <a:lnTo>
                    <a:pt x="106244" y="385688"/>
                  </a:lnTo>
                  <a:close/>
                </a:path>
                <a:path extrusionOk="0" h="542289" w="221614">
                  <a:moveTo>
                    <a:pt x="149155" y="356337"/>
                  </a:moveTo>
                  <a:lnTo>
                    <a:pt x="121541" y="356337"/>
                  </a:lnTo>
                  <a:lnTo>
                    <a:pt x="121132" y="357196"/>
                  </a:lnTo>
                  <a:lnTo>
                    <a:pt x="106017" y="386059"/>
                  </a:lnTo>
                  <a:lnTo>
                    <a:pt x="106244" y="385688"/>
                  </a:lnTo>
                  <a:lnTo>
                    <a:pt x="134866" y="385688"/>
                  </a:lnTo>
                  <a:lnTo>
                    <a:pt x="144275" y="367675"/>
                  </a:lnTo>
                  <a:lnTo>
                    <a:pt x="149155" y="356337"/>
                  </a:lnTo>
                  <a:close/>
                </a:path>
                <a:path extrusionOk="0" h="542289" w="221614">
                  <a:moveTo>
                    <a:pt x="121317" y="356766"/>
                  </a:moveTo>
                  <a:lnTo>
                    <a:pt x="121093" y="357196"/>
                  </a:lnTo>
                  <a:lnTo>
                    <a:pt x="121317" y="356766"/>
                  </a:lnTo>
                  <a:close/>
                </a:path>
                <a:path extrusionOk="0" h="542289" w="221614">
                  <a:moveTo>
                    <a:pt x="121541" y="356337"/>
                  </a:moveTo>
                  <a:lnTo>
                    <a:pt x="121317" y="356766"/>
                  </a:lnTo>
                  <a:lnTo>
                    <a:pt x="121132" y="357196"/>
                  </a:lnTo>
                  <a:lnTo>
                    <a:pt x="121541" y="356337"/>
                  </a:lnTo>
                  <a:close/>
                </a:path>
                <a:path extrusionOk="0" h="542289" w="221614">
                  <a:moveTo>
                    <a:pt x="161939" y="324707"/>
                  </a:moveTo>
                  <a:lnTo>
                    <a:pt x="135115" y="324707"/>
                  </a:lnTo>
                  <a:lnTo>
                    <a:pt x="134772" y="325597"/>
                  </a:lnTo>
                  <a:lnTo>
                    <a:pt x="121317" y="356766"/>
                  </a:lnTo>
                  <a:lnTo>
                    <a:pt x="121541" y="356337"/>
                  </a:lnTo>
                  <a:lnTo>
                    <a:pt x="149155" y="356337"/>
                  </a:lnTo>
                  <a:lnTo>
                    <a:pt x="158635" y="334310"/>
                  </a:lnTo>
                  <a:lnTo>
                    <a:pt x="161939" y="324707"/>
                  </a:lnTo>
                  <a:close/>
                </a:path>
                <a:path extrusionOk="0" h="542289" w="221614">
                  <a:moveTo>
                    <a:pt x="134932" y="325131"/>
                  </a:moveTo>
                  <a:lnTo>
                    <a:pt x="134732" y="325597"/>
                  </a:lnTo>
                  <a:lnTo>
                    <a:pt x="134932" y="325131"/>
                  </a:lnTo>
                  <a:close/>
                </a:path>
                <a:path extrusionOk="0" h="542289" w="221614">
                  <a:moveTo>
                    <a:pt x="135115" y="324707"/>
                  </a:moveTo>
                  <a:lnTo>
                    <a:pt x="134932" y="325131"/>
                  </a:lnTo>
                  <a:lnTo>
                    <a:pt x="134772" y="325597"/>
                  </a:lnTo>
                  <a:lnTo>
                    <a:pt x="135115" y="324707"/>
                  </a:lnTo>
                  <a:close/>
                </a:path>
                <a:path extrusionOk="0" h="542289" w="221614">
                  <a:moveTo>
                    <a:pt x="173163" y="290506"/>
                  </a:moveTo>
                  <a:lnTo>
                    <a:pt x="146842" y="290506"/>
                  </a:lnTo>
                  <a:lnTo>
                    <a:pt x="146608" y="291263"/>
                  </a:lnTo>
                  <a:lnTo>
                    <a:pt x="134932" y="325131"/>
                  </a:lnTo>
                  <a:lnTo>
                    <a:pt x="135115" y="324707"/>
                  </a:lnTo>
                  <a:lnTo>
                    <a:pt x="161939" y="324707"/>
                  </a:lnTo>
                  <a:lnTo>
                    <a:pt x="170990" y="298392"/>
                  </a:lnTo>
                  <a:lnTo>
                    <a:pt x="173163" y="290506"/>
                  </a:lnTo>
                  <a:close/>
                </a:path>
                <a:path extrusionOk="0" h="542289" w="221614">
                  <a:moveTo>
                    <a:pt x="146716" y="290873"/>
                  </a:moveTo>
                  <a:lnTo>
                    <a:pt x="146582" y="291263"/>
                  </a:lnTo>
                  <a:lnTo>
                    <a:pt x="146716" y="290873"/>
                  </a:lnTo>
                  <a:close/>
                </a:path>
                <a:path extrusionOk="0" h="542289" w="221614">
                  <a:moveTo>
                    <a:pt x="182944" y="253795"/>
                  </a:moveTo>
                  <a:lnTo>
                    <a:pt x="156933" y="253795"/>
                  </a:lnTo>
                  <a:lnTo>
                    <a:pt x="156782" y="254400"/>
                  </a:lnTo>
                  <a:lnTo>
                    <a:pt x="146716" y="290873"/>
                  </a:lnTo>
                  <a:lnTo>
                    <a:pt x="146842" y="290506"/>
                  </a:lnTo>
                  <a:lnTo>
                    <a:pt x="173163" y="290506"/>
                  </a:lnTo>
                  <a:lnTo>
                    <a:pt x="181503" y="260243"/>
                  </a:lnTo>
                  <a:lnTo>
                    <a:pt x="182944" y="253795"/>
                  </a:lnTo>
                  <a:close/>
                </a:path>
                <a:path extrusionOk="0" h="542289" w="221614">
                  <a:moveTo>
                    <a:pt x="156849" y="254103"/>
                  </a:moveTo>
                  <a:lnTo>
                    <a:pt x="156767" y="254400"/>
                  </a:lnTo>
                  <a:lnTo>
                    <a:pt x="156849" y="254103"/>
                  </a:lnTo>
                  <a:close/>
                </a:path>
                <a:path extrusionOk="0" h="542289" w="221614">
                  <a:moveTo>
                    <a:pt x="191427" y="214896"/>
                  </a:moveTo>
                  <a:lnTo>
                    <a:pt x="165610" y="214896"/>
                  </a:lnTo>
                  <a:lnTo>
                    <a:pt x="156849" y="254103"/>
                  </a:lnTo>
                  <a:lnTo>
                    <a:pt x="156933" y="253795"/>
                  </a:lnTo>
                  <a:lnTo>
                    <a:pt x="182944" y="253795"/>
                  </a:lnTo>
                  <a:lnTo>
                    <a:pt x="190451" y="220201"/>
                  </a:lnTo>
                  <a:lnTo>
                    <a:pt x="191427" y="214896"/>
                  </a:lnTo>
                  <a:close/>
                </a:path>
                <a:path extrusionOk="0" h="542289" w="221614">
                  <a:moveTo>
                    <a:pt x="198793" y="174166"/>
                  </a:moveTo>
                  <a:lnTo>
                    <a:pt x="173095" y="174166"/>
                  </a:lnTo>
                  <a:lnTo>
                    <a:pt x="165562" y="215113"/>
                  </a:lnTo>
                  <a:lnTo>
                    <a:pt x="165610" y="214896"/>
                  </a:lnTo>
                  <a:lnTo>
                    <a:pt x="191427" y="214896"/>
                  </a:lnTo>
                  <a:lnTo>
                    <a:pt x="198109" y="178584"/>
                  </a:lnTo>
                  <a:lnTo>
                    <a:pt x="198793" y="174166"/>
                  </a:lnTo>
                  <a:close/>
                </a:path>
                <a:path extrusionOk="0" h="542289" w="221614">
                  <a:moveTo>
                    <a:pt x="205243" y="131965"/>
                  </a:moveTo>
                  <a:lnTo>
                    <a:pt x="179619" y="131965"/>
                  </a:lnTo>
                  <a:lnTo>
                    <a:pt x="173067" y="174319"/>
                  </a:lnTo>
                  <a:lnTo>
                    <a:pt x="173095" y="174166"/>
                  </a:lnTo>
                  <a:lnTo>
                    <a:pt x="198793" y="174166"/>
                  </a:lnTo>
                  <a:lnTo>
                    <a:pt x="204740" y="135721"/>
                  </a:lnTo>
                  <a:lnTo>
                    <a:pt x="205243" y="131965"/>
                  </a:lnTo>
                  <a:close/>
                </a:path>
                <a:path extrusionOk="0" h="542289" w="221614">
                  <a:moveTo>
                    <a:pt x="210990" y="88644"/>
                  </a:moveTo>
                  <a:lnTo>
                    <a:pt x="185417" y="88644"/>
                  </a:lnTo>
                  <a:lnTo>
                    <a:pt x="179600" y="132093"/>
                  </a:lnTo>
                  <a:lnTo>
                    <a:pt x="179619" y="131965"/>
                  </a:lnTo>
                  <a:lnTo>
                    <a:pt x="205243" y="131965"/>
                  </a:lnTo>
                  <a:lnTo>
                    <a:pt x="210606" y="91912"/>
                  </a:lnTo>
                  <a:lnTo>
                    <a:pt x="210990" y="88644"/>
                  </a:lnTo>
                  <a:close/>
                </a:path>
                <a:path extrusionOk="0" h="542289" w="221614">
                  <a:moveTo>
                    <a:pt x="195816" y="0"/>
                  </a:moveTo>
                  <a:lnTo>
                    <a:pt x="185407" y="88720"/>
                  </a:lnTo>
                  <a:lnTo>
                    <a:pt x="210990" y="88644"/>
                  </a:lnTo>
                  <a:lnTo>
                    <a:pt x="221043" y="2960"/>
                  </a:lnTo>
                  <a:lnTo>
                    <a:pt x="195816"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0" name="Google Shape;5730;p207"/>
            <p:cNvSpPr/>
            <p:nvPr/>
          </p:nvSpPr>
          <p:spPr>
            <a:xfrm>
              <a:off x="3366588" y="2235728"/>
              <a:ext cx="5445760" cy="299085"/>
            </a:xfrm>
            <a:custGeom>
              <a:rect b="b" l="l" r="r" t="t"/>
              <a:pathLst>
                <a:path extrusionOk="0" h="299085" w="5445759">
                  <a:moveTo>
                    <a:pt x="5445295" y="0"/>
                  </a:moveTo>
                  <a:lnTo>
                    <a:pt x="0" y="0"/>
                  </a:lnTo>
                  <a:lnTo>
                    <a:pt x="0" y="298547"/>
                  </a:lnTo>
                  <a:lnTo>
                    <a:pt x="5445295" y="298547"/>
                  </a:lnTo>
                  <a:lnTo>
                    <a:pt x="544529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731" name="Google Shape;5731;p207"/>
            <p:cNvPicPr preferRelativeResize="0"/>
            <p:nvPr/>
          </p:nvPicPr>
          <p:blipFill rotWithShape="1">
            <a:blip r:embed="rId5">
              <a:alphaModFix/>
            </a:blip>
            <a:srcRect b="0" l="0" r="0" t="0"/>
            <a:stretch/>
          </p:blipFill>
          <p:spPr>
            <a:xfrm>
              <a:off x="2218944" y="2980943"/>
              <a:ext cx="1280159" cy="1283208"/>
            </a:xfrm>
            <a:prstGeom prst="rect">
              <a:avLst/>
            </a:prstGeom>
            <a:noFill/>
            <a:ln>
              <a:noFill/>
            </a:ln>
          </p:spPr>
        </p:pic>
        <p:sp>
          <p:nvSpPr>
            <p:cNvPr id="5732" name="Google Shape;5732;p207"/>
            <p:cNvSpPr/>
            <p:nvPr/>
          </p:nvSpPr>
          <p:spPr>
            <a:xfrm>
              <a:off x="2256260" y="3017689"/>
              <a:ext cx="1151255" cy="1154430"/>
            </a:xfrm>
            <a:custGeom>
              <a:rect b="b" l="l" r="r" t="t"/>
              <a:pathLst>
                <a:path extrusionOk="0" h="1154429" w="1151254">
                  <a:moveTo>
                    <a:pt x="0" y="1154408"/>
                  </a:moveTo>
                  <a:lnTo>
                    <a:pt x="1151147" y="1154408"/>
                  </a:lnTo>
                  <a:lnTo>
                    <a:pt x="1151147" y="0"/>
                  </a:lnTo>
                  <a:lnTo>
                    <a:pt x="0" y="0"/>
                  </a:lnTo>
                  <a:lnTo>
                    <a:pt x="0" y="1154408"/>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733" name="Google Shape;5733;p207"/>
          <p:cNvSpPr txBox="1"/>
          <p:nvPr>
            <p:ph type="title"/>
          </p:nvPr>
        </p:nvSpPr>
        <p:spPr>
          <a:xfrm>
            <a:off x="4579239" y="242315"/>
            <a:ext cx="303403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OPTIMIZE RIBBON</a:t>
            </a:r>
            <a:endParaRPr/>
          </a:p>
        </p:txBody>
      </p:sp>
      <p:pic>
        <p:nvPicPr>
          <p:cNvPr id="5734" name="Google Shape;5734;p207"/>
          <p:cNvPicPr preferRelativeResize="0"/>
          <p:nvPr/>
        </p:nvPicPr>
        <p:blipFill rotWithShape="1">
          <a:blip r:embed="rId6">
            <a:alphaModFix/>
          </a:blip>
          <a:srcRect b="0" l="0" r="0" t="0"/>
          <a:stretch/>
        </p:blipFill>
        <p:spPr>
          <a:xfrm>
            <a:off x="0" y="806332"/>
            <a:ext cx="12192000" cy="45720"/>
          </a:xfrm>
          <a:prstGeom prst="rect">
            <a:avLst/>
          </a:prstGeom>
          <a:noFill/>
          <a:ln>
            <a:noFill/>
          </a:ln>
        </p:spPr>
      </p:pic>
      <p:grpSp>
        <p:nvGrpSpPr>
          <p:cNvPr id="5735" name="Google Shape;5735;p207"/>
          <p:cNvGrpSpPr/>
          <p:nvPr/>
        </p:nvGrpSpPr>
        <p:grpSpPr>
          <a:xfrm>
            <a:off x="11458577" y="172327"/>
            <a:ext cx="548640" cy="548640"/>
            <a:chOff x="11458577" y="172327"/>
            <a:chExt cx="548640" cy="548640"/>
          </a:xfrm>
        </p:grpSpPr>
        <p:sp>
          <p:nvSpPr>
            <p:cNvPr id="5736" name="Google Shape;5736;p207"/>
            <p:cNvSpPr/>
            <p:nvPr/>
          </p:nvSpPr>
          <p:spPr>
            <a:xfrm>
              <a:off x="11458577" y="172327"/>
              <a:ext cx="548640" cy="548640"/>
            </a:xfrm>
            <a:custGeom>
              <a:rect b="b" l="l" r="r" t="t"/>
              <a:pathLst>
                <a:path extrusionOk="0" h="548640" w="548640">
                  <a:moveTo>
                    <a:pt x="274320" y="0"/>
                  </a:moveTo>
                  <a:lnTo>
                    <a:pt x="225010" y="4419"/>
                  </a:lnTo>
                  <a:lnTo>
                    <a:pt x="178601" y="17162"/>
                  </a:lnTo>
                  <a:lnTo>
                    <a:pt x="135865" y="37452"/>
                  </a:lnTo>
                  <a:lnTo>
                    <a:pt x="97579" y="64516"/>
                  </a:lnTo>
                  <a:lnTo>
                    <a:pt x="64516" y="97578"/>
                  </a:lnTo>
                  <a:lnTo>
                    <a:pt x="37452" y="135865"/>
                  </a:lnTo>
                  <a:lnTo>
                    <a:pt x="17162" y="178600"/>
                  </a:lnTo>
                  <a:lnTo>
                    <a:pt x="4419" y="225010"/>
                  </a:lnTo>
                  <a:lnTo>
                    <a:pt x="0" y="274319"/>
                  </a:lnTo>
                  <a:lnTo>
                    <a:pt x="4419" y="323629"/>
                  </a:lnTo>
                  <a:lnTo>
                    <a:pt x="17162" y="370038"/>
                  </a:lnTo>
                  <a:lnTo>
                    <a:pt x="37452" y="412774"/>
                  </a:lnTo>
                  <a:lnTo>
                    <a:pt x="64516" y="451060"/>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0"/>
                  </a:lnTo>
                  <a:lnTo>
                    <a:pt x="511187" y="412774"/>
                  </a:lnTo>
                  <a:lnTo>
                    <a:pt x="531477" y="370038"/>
                  </a:lnTo>
                  <a:lnTo>
                    <a:pt x="544220" y="323629"/>
                  </a:lnTo>
                  <a:lnTo>
                    <a:pt x="548640" y="274319"/>
                  </a:lnTo>
                  <a:lnTo>
                    <a:pt x="544220" y="225010"/>
                  </a:lnTo>
                  <a:lnTo>
                    <a:pt x="531477" y="178600"/>
                  </a:lnTo>
                  <a:lnTo>
                    <a:pt x="511187" y="135865"/>
                  </a:lnTo>
                  <a:lnTo>
                    <a:pt x="484123" y="97578"/>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737" name="Google Shape;5737;p207"/>
            <p:cNvPicPr preferRelativeResize="0"/>
            <p:nvPr/>
          </p:nvPicPr>
          <p:blipFill rotWithShape="1">
            <a:blip r:embed="rId7">
              <a:alphaModFix/>
            </a:blip>
            <a:srcRect b="0" l="0" r="0" t="0"/>
            <a:stretch/>
          </p:blipFill>
          <p:spPr>
            <a:xfrm>
              <a:off x="11564111" y="268224"/>
              <a:ext cx="335279" cy="335279"/>
            </a:xfrm>
            <a:prstGeom prst="rect">
              <a:avLst/>
            </a:prstGeom>
            <a:noFill/>
            <a:ln>
              <a:noFill/>
            </a:ln>
          </p:spPr>
        </p:pic>
      </p:grpSp>
      <p:sp>
        <p:nvSpPr>
          <p:cNvPr id="5738" name="Google Shape;5738;p207"/>
          <p:cNvSpPr txBox="1"/>
          <p:nvPr/>
        </p:nvSpPr>
        <p:spPr>
          <a:xfrm>
            <a:off x="565206" y="1014476"/>
            <a:ext cx="10881360" cy="75692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400">
                <a:solidFill>
                  <a:schemeClr val="dk1"/>
                </a:solidFill>
                <a:latin typeface="Calibri"/>
                <a:ea typeface="Calibri"/>
                <a:cs typeface="Calibri"/>
                <a:sym typeface="Calibri"/>
              </a:rPr>
              <a:t>The </a:t>
            </a:r>
            <a:r>
              <a:rPr b="1" lang="en-US" sz="2400">
                <a:solidFill>
                  <a:schemeClr val="dk1"/>
                </a:solidFill>
                <a:latin typeface="Calibri"/>
                <a:ea typeface="Calibri"/>
                <a:cs typeface="Calibri"/>
                <a:sym typeface="Calibri"/>
              </a:rPr>
              <a:t>Optimize ribbon </a:t>
            </a:r>
            <a:r>
              <a:rPr lang="en-US" sz="2400">
                <a:solidFill>
                  <a:schemeClr val="dk1"/>
                </a:solidFill>
                <a:latin typeface="Calibri"/>
                <a:ea typeface="Calibri"/>
                <a:cs typeface="Calibri"/>
                <a:sym typeface="Calibri"/>
              </a:rPr>
              <a:t>helps report authoring by allowing developers to pause data source  queries, apply preset settings, and view logs that measure report element performance</a:t>
            </a:r>
            <a:endParaRPr sz="2400">
              <a:solidFill>
                <a:schemeClr val="dk1"/>
              </a:solidFill>
              <a:latin typeface="Calibri"/>
              <a:ea typeface="Calibri"/>
              <a:cs typeface="Calibri"/>
              <a:sym typeface="Calibri"/>
            </a:endParaRPr>
          </a:p>
        </p:txBody>
      </p:sp>
      <p:sp>
        <p:nvSpPr>
          <p:cNvPr id="5739" name="Google Shape;5739;p207"/>
          <p:cNvSpPr txBox="1"/>
          <p:nvPr/>
        </p:nvSpPr>
        <p:spPr>
          <a:xfrm>
            <a:off x="1012064" y="4762500"/>
            <a:ext cx="2612390" cy="455295"/>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None/>
            </a:pPr>
            <a:r>
              <a:rPr b="1" i="1" lang="en-US" sz="1400">
                <a:solidFill>
                  <a:srgbClr val="262626"/>
                </a:solidFill>
                <a:latin typeface="Calibri"/>
                <a:ea typeface="Calibri"/>
                <a:cs typeface="Calibri"/>
                <a:sym typeface="Calibri"/>
              </a:rPr>
              <a:t>Pause </a:t>
            </a:r>
            <a:r>
              <a:rPr i="1" lang="en-US" sz="1400">
                <a:solidFill>
                  <a:srgbClr val="262626"/>
                </a:solidFill>
                <a:latin typeface="Calibri"/>
                <a:ea typeface="Calibri"/>
                <a:cs typeface="Calibri"/>
                <a:sym typeface="Calibri"/>
              </a:rPr>
              <a:t>or </a:t>
            </a:r>
            <a:r>
              <a:rPr b="1" i="1" lang="en-US" sz="1400">
                <a:solidFill>
                  <a:srgbClr val="262626"/>
                </a:solidFill>
                <a:latin typeface="Calibri"/>
                <a:ea typeface="Calibri"/>
                <a:cs typeface="Calibri"/>
                <a:sym typeface="Calibri"/>
              </a:rPr>
              <a:t>refresh queries </a:t>
            </a:r>
            <a:r>
              <a:rPr i="1" lang="en-US" sz="1400">
                <a:solidFill>
                  <a:srgbClr val="262626"/>
                </a:solidFill>
                <a:latin typeface="Calibri"/>
                <a:ea typeface="Calibri"/>
                <a:cs typeface="Calibri"/>
                <a:sym typeface="Calibri"/>
              </a:rPr>
              <a:t>to make  updates without processing changes</a:t>
            </a:r>
            <a:endParaRPr sz="1400">
              <a:solidFill>
                <a:schemeClr val="dk1"/>
              </a:solidFill>
              <a:latin typeface="Calibri"/>
              <a:ea typeface="Calibri"/>
              <a:cs typeface="Calibri"/>
              <a:sym typeface="Calibri"/>
            </a:endParaRPr>
          </a:p>
        </p:txBody>
      </p:sp>
      <p:sp>
        <p:nvSpPr>
          <p:cNvPr id="5740" name="Google Shape;5740;p207"/>
          <p:cNvSpPr txBox="1"/>
          <p:nvPr/>
        </p:nvSpPr>
        <p:spPr>
          <a:xfrm>
            <a:off x="3552450" y="2250947"/>
            <a:ext cx="516763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400">
                <a:solidFill>
                  <a:srgbClr val="262626"/>
                </a:solidFill>
                <a:latin typeface="Calibri"/>
                <a:ea typeface="Calibri"/>
                <a:cs typeface="Calibri"/>
                <a:sym typeface="Calibri"/>
              </a:rPr>
              <a:t>The </a:t>
            </a:r>
            <a:r>
              <a:rPr i="1" lang="en-US" sz="1350">
                <a:solidFill>
                  <a:srgbClr val="E6AF00"/>
                </a:solidFill>
                <a:latin typeface="Calibri"/>
                <a:ea typeface="Calibri"/>
                <a:cs typeface="Calibri"/>
                <a:sym typeface="Calibri"/>
              </a:rPr>
              <a:t>Optimize </a:t>
            </a:r>
            <a:r>
              <a:rPr i="1" lang="en-US" sz="1400">
                <a:solidFill>
                  <a:srgbClr val="262626"/>
                </a:solidFill>
                <a:latin typeface="Calibri"/>
                <a:ea typeface="Calibri"/>
                <a:cs typeface="Calibri"/>
                <a:sym typeface="Calibri"/>
              </a:rPr>
              <a:t>tab includes </a:t>
            </a:r>
            <a:r>
              <a:rPr i="1" lang="en-US" sz="1350">
                <a:solidFill>
                  <a:srgbClr val="262626"/>
                </a:solidFill>
                <a:latin typeface="Calibri"/>
                <a:ea typeface="Calibri"/>
                <a:cs typeface="Calibri"/>
                <a:sym typeface="Calibri"/>
              </a:rPr>
              <a:t>pause, optimize, </a:t>
            </a:r>
            <a:r>
              <a:rPr i="1" lang="en-US" sz="1400">
                <a:solidFill>
                  <a:srgbClr val="262626"/>
                </a:solidFill>
                <a:latin typeface="Calibri"/>
                <a:ea typeface="Calibri"/>
                <a:cs typeface="Calibri"/>
                <a:sym typeface="Calibri"/>
              </a:rPr>
              <a:t>and other </a:t>
            </a:r>
            <a:r>
              <a:rPr i="1" lang="en-US" sz="1350">
                <a:solidFill>
                  <a:srgbClr val="262626"/>
                </a:solidFill>
                <a:latin typeface="Calibri"/>
                <a:ea typeface="Calibri"/>
                <a:cs typeface="Calibri"/>
                <a:sym typeface="Calibri"/>
              </a:rPr>
              <a:t>performance tools </a:t>
            </a:r>
            <a:endParaRPr sz="1350">
              <a:solidFill>
                <a:schemeClr val="dk1"/>
              </a:solidFill>
              <a:latin typeface="Calibri"/>
              <a:ea typeface="Calibri"/>
              <a:cs typeface="Calibri"/>
              <a:sym typeface="Calibri"/>
            </a:endParaRPr>
          </a:p>
        </p:txBody>
      </p:sp>
      <p:grpSp>
        <p:nvGrpSpPr>
          <p:cNvPr id="5741" name="Google Shape;5741;p207"/>
          <p:cNvGrpSpPr/>
          <p:nvPr/>
        </p:nvGrpSpPr>
        <p:grpSpPr>
          <a:xfrm>
            <a:off x="3526535" y="2971800"/>
            <a:ext cx="2267712" cy="1286256"/>
            <a:chOff x="3526535" y="2971800"/>
            <a:chExt cx="2267712" cy="1286256"/>
          </a:xfrm>
        </p:grpSpPr>
        <p:pic>
          <p:nvPicPr>
            <p:cNvPr id="5742" name="Google Shape;5742;p207"/>
            <p:cNvPicPr preferRelativeResize="0"/>
            <p:nvPr/>
          </p:nvPicPr>
          <p:blipFill rotWithShape="1">
            <a:blip r:embed="rId8">
              <a:alphaModFix/>
            </a:blip>
            <a:srcRect b="0" l="0" r="0" t="0"/>
            <a:stretch/>
          </p:blipFill>
          <p:spPr>
            <a:xfrm>
              <a:off x="3526535" y="2971800"/>
              <a:ext cx="1106424" cy="1286256"/>
            </a:xfrm>
            <a:prstGeom prst="rect">
              <a:avLst/>
            </a:prstGeom>
            <a:noFill/>
            <a:ln>
              <a:noFill/>
            </a:ln>
          </p:spPr>
        </p:pic>
        <p:sp>
          <p:nvSpPr>
            <p:cNvPr id="5743" name="Google Shape;5743;p207"/>
            <p:cNvSpPr/>
            <p:nvPr/>
          </p:nvSpPr>
          <p:spPr>
            <a:xfrm>
              <a:off x="3564351" y="3010426"/>
              <a:ext cx="976630" cy="1154430"/>
            </a:xfrm>
            <a:custGeom>
              <a:rect b="b" l="l" r="r" t="t"/>
              <a:pathLst>
                <a:path extrusionOk="0" h="1154429" w="976629">
                  <a:moveTo>
                    <a:pt x="0" y="1154408"/>
                  </a:moveTo>
                  <a:lnTo>
                    <a:pt x="976087" y="1154408"/>
                  </a:lnTo>
                  <a:lnTo>
                    <a:pt x="976087" y="0"/>
                  </a:lnTo>
                  <a:lnTo>
                    <a:pt x="0" y="0"/>
                  </a:lnTo>
                  <a:lnTo>
                    <a:pt x="0" y="1154408"/>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744" name="Google Shape;5744;p207"/>
            <p:cNvPicPr preferRelativeResize="0"/>
            <p:nvPr/>
          </p:nvPicPr>
          <p:blipFill rotWithShape="1">
            <a:blip r:embed="rId9">
              <a:alphaModFix/>
            </a:blip>
            <a:srcRect b="0" l="0" r="0" t="0"/>
            <a:stretch/>
          </p:blipFill>
          <p:spPr>
            <a:xfrm>
              <a:off x="4669535" y="2971800"/>
              <a:ext cx="1124712" cy="1286256"/>
            </a:xfrm>
            <a:prstGeom prst="rect">
              <a:avLst/>
            </a:prstGeom>
            <a:noFill/>
            <a:ln>
              <a:noFill/>
            </a:ln>
          </p:spPr>
        </p:pic>
        <p:sp>
          <p:nvSpPr>
            <p:cNvPr id="5745" name="Google Shape;5745;p207"/>
            <p:cNvSpPr/>
            <p:nvPr/>
          </p:nvSpPr>
          <p:spPr>
            <a:xfrm>
              <a:off x="4706753" y="3010426"/>
              <a:ext cx="996315" cy="1154430"/>
            </a:xfrm>
            <a:custGeom>
              <a:rect b="b" l="l" r="r" t="t"/>
              <a:pathLst>
                <a:path extrusionOk="0" h="1154429" w="996314">
                  <a:moveTo>
                    <a:pt x="0" y="1154408"/>
                  </a:moveTo>
                  <a:lnTo>
                    <a:pt x="995706" y="1154408"/>
                  </a:lnTo>
                  <a:lnTo>
                    <a:pt x="995706" y="0"/>
                  </a:lnTo>
                  <a:lnTo>
                    <a:pt x="0" y="0"/>
                  </a:lnTo>
                  <a:lnTo>
                    <a:pt x="0" y="1154408"/>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746" name="Google Shape;5746;p207"/>
          <p:cNvSpPr txBox="1"/>
          <p:nvPr/>
        </p:nvSpPr>
        <p:spPr>
          <a:xfrm>
            <a:off x="3397924" y="5460491"/>
            <a:ext cx="3149600" cy="455295"/>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None/>
            </a:pPr>
            <a:r>
              <a:rPr b="1" i="1" lang="en-US" sz="1400">
                <a:solidFill>
                  <a:srgbClr val="262626"/>
                </a:solidFill>
                <a:latin typeface="Calibri"/>
                <a:ea typeface="Calibri"/>
                <a:cs typeface="Calibri"/>
                <a:sym typeface="Calibri"/>
              </a:rPr>
              <a:t>Predefined optimization presents </a:t>
            </a:r>
            <a:r>
              <a:rPr i="1" lang="en-US" sz="1400">
                <a:solidFill>
                  <a:srgbClr val="262626"/>
                </a:solidFill>
                <a:latin typeface="Calibri"/>
                <a:ea typeface="Calibri"/>
                <a:cs typeface="Calibri"/>
                <a:sym typeface="Calibri"/>
              </a:rPr>
              <a:t>that can  be applied based on your reporting scenario</a:t>
            </a:r>
            <a:endParaRPr sz="1400">
              <a:solidFill>
                <a:schemeClr val="dk1"/>
              </a:solidFill>
              <a:latin typeface="Calibri"/>
              <a:ea typeface="Calibri"/>
              <a:cs typeface="Calibri"/>
              <a:sym typeface="Calibri"/>
            </a:endParaRPr>
          </a:p>
        </p:txBody>
      </p:sp>
      <p:sp>
        <p:nvSpPr>
          <p:cNvPr id="5747" name="Google Shape;5747;p207"/>
          <p:cNvSpPr txBox="1"/>
          <p:nvPr/>
        </p:nvSpPr>
        <p:spPr>
          <a:xfrm>
            <a:off x="5998249" y="4765548"/>
            <a:ext cx="2724150" cy="455295"/>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None/>
            </a:pPr>
            <a:r>
              <a:rPr i="1" lang="en-US" sz="1400">
                <a:solidFill>
                  <a:srgbClr val="262626"/>
                </a:solidFill>
                <a:latin typeface="Calibri"/>
                <a:ea typeface="Calibri"/>
                <a:cs typeface="Calibri"/>
                <a:sym typeface="Calibri"/>
              </a:rPr>
              <a:t>Show </a:t>
            </a:r>
            <a:r>
              <a:rPr b="1" i="1" lang="en-US" sz="1400">
                <a:solidFill>
                  <a:srgbClr val="262626"/>
                </a:solidFill>
                <a:latin typeface="Calibri"/>
                <a:ea typeface="Calibri"/>
                <a:cs typeface="Calibri"/>
                <a:sym typeface="Calibri"/>
              </a:rPr>
              <a:t>record logs </a:t>
            </a:r>
            <a:r>
              <a:rPr i="1" lang="en-US" sz="1400">
                <a:solidFill>
                  <a:srgbClr val="262626"/>
                </a:solidFill>
                <a:latin typeface="Calibri"/>
                <a:ea typeface="Calibri"/>
                <a:cs typeface="Calibri"/>
                <a:sym typeface="Calibri"/>
              </a:rPr>
              <a:t>that measure each  elements performance within a report</a:t>
            </a:r>
            <a:endParaRPr sz="1400">
              <a:solidFill>
                <a:schemeClr val="dk1"/>
              </a:solidFill>
              <a:latin typeface="Calibri"/>
              <a:ea typeface="Calibri"/>
              <a:cs typeface="Calibri"/>
              <a:sym typeface="Calibri"/>
            </a:endParaRPr>
          </a:p>
        </p:txBody>
      </p:sp>
      <p:grpSp>
        <p:nvGrpSpPr>
          <p:cNvPr id="5748" name="Google Shape;5748;p207"/>
          <p:cNvGrpSpPr/>
          <p:nvPr/>
        </p:nvGrpSpPr>
        <p:grpSpPr>
          <a:xfrm>
            <a:off x="4038600" y="2971800"/>
            <a:ext cx="3066287" cy="2493276"/>
            <a:chOff x="4038600" y="2971800"/>
            <a:chExt cx="3066287" cy="2493276"/>
          </a:xfrm>
        </p:grpSpPr>
        <p:sp>
          <p:nvSpPr>
            <p:cNvPr id="5749" name="Google Shape;5749;p207"/>
            <p:cNvSpPr/>
            <p:nvPr/>
          </p:nvSpPr>
          <p:spPr>
            <a:xfrm>
              <a:off x="4038600" y="4151896"/>
              <a:ext cx="1866900" cy="1313180"/>
            </a:xfrm>
            <a:custGeom>
              <a:rect b="b" l="l" r="r" t="t"/>
              <a:pathLst>
                <a:path extrusionOk="0" h="1313179" w="1866900">
                  <a:moveTo>
                    <a:pt x="76200" y="1236535"/>
                  </a:moveTo>
                  <a:lnTo>
                    <a:pt x="50800" y="1236535"/>
                  </a:lnTo>
                  <a:lnTo>
                    <a:pt x="50800" y="7810"/>
                  </a:lnTo>
                  <a:lnTo>
                    <a:pt x="25400" y="7810"/>
                  </a:lnTo>
                  <a:lnTo>
                    <a:pt x="25400" y="1236535"/>
                  </a:lnTo>
                  <a:lnTo>
                    <a:pt x="0" y="1236535"/>
                  </a:lnTo>
                  <a:lnTo>
                    <a:pt x="38100" y="1312735"/>
                  </a:lnTo>
                  <a:lnTo>
                    <a:pt x="69850" y="1249235"/>
                  </a:lnTo>
                  <a:lnTo>
                    <a:pt x="76200" y="1236535"/>
                  </a:lnTo>
                  <a:close/>
                </a:path>
                <a:path extrusionOk="0" h="1313179" w="1866900">
                  <a:moveTo>
                    <a:pt x="1866900" y="677278"/>
                  </a:moveTo>
                  <a:lnTo>
                    <a:pt x="1855216" y="663130"/>
                  </a:lnTo>
                  <a:lnTo>
                    <a:pt x="1812658" y="611581"/>
                  </a:lnTo>
                  <a:lnTo>
                    <a:pt x="1802409" y="634707"/>
                  </a:lnTo>
                  <a:lnTo>
                    <a:pt x="1781200" y="625119"/>
                  </a:lnTo>
                  <a:lnTo>
                    <a:pt x="1780946" y="625005"/>
                  </a:lnTo>
                  <a:lnTo>
                    <a:pt x="1780730" y="624890"/>
                  </a:lnTo>
                  <a:lnTo>
                    <a:pt x="1737741" y="603300"/>
                  </a:lnTo>
                  <a:lnTo>
                    <a:pt x="1737067" y="602970"/>
                  </a:lnTo>
                  <a:lnTo>
                    <a:pt x="1737372" y="603123"/>
                  </a:lnTo>
                  <a:lnTo>
                    <a:pt x="1737106" y="602970"/>
                  </a:lnTo>
                  <a:lnTo>
                    <a:pt x="1696427" y="579577"/>
                  </a:lnTo>
                  <a:lnTo>
                    <a:pt x="1695945" y="579310"/>
                  </a:lnTo>
                  <a:lnTo>
                    <a:pt x="1695589" y="579056"/>
                  </a:lnTo>
                  <a:lnTo>
                    <a:pt x="1657845" y="553300"/>
                  </a:lnTo>
                  <a:lnTo>
                    <a:pt x="1657261" y="552894"/>
                  </a:lnTo>
                  <a:lnTo>
                    <a:pt x="1656842" y="552538"/>
                  </a:lnTo>
                  <a:lnTo>
                    <a:pt x="1622234" y="523532"/>
                  </a:lnTo>
                  <a:lnTo>
                    <a:pt x="1621764" y="523138"/>
                  </a:lnTo>
                  <a:lnTo>
                    <a:pt x="1621409" y="522782"/>
                  </a:lnTo>
                  <a:lnTo>
                    <a:pt x="1605953" y="507339"/>
                  </a:lnTo>
                  <a:lnTo>
                    <a:pt x="1605661" y="507047"/>
                  </a:lnTo>
                  <a:lnTo>
                    <a:pt x="1605394" y="506742"/>
                  </a:lnTo>
                  <a:lnTo>
                    <a:pt x="1590751" y="490093"/>
                  </a:lnTo>
                  <a:lnTo>
                    <a:pt x="1590446" y="489737"/>
                  </a:lnTo>
                  <a:lnTo>
                    <a:pt x="1590205" y="489419"/>
                  </a:lnTo>
                  <a:lnTo>
                    <a:pt x="1576654" y="471690"/>
                  </a:lnTo>
                  <a:lnTo>
                    <a:pt x="1576362" y="471309"/>
                  </a:lnTo>
                  <a:lnTo>
                    <a:pt x="1576120" y="470941"/>
                  </a:lnTo>
                  <a:lnTo>
                    <a:pt x="1563700" y="452018"/>
                  </a:lnTo>
                  <a:lnTo>
                    <a:pt x="1541233" y="408508"/>
                  </a:lnTo>
                  <a:lnTo>
                    <a:pt x="1541068" y="408178"/>
                  </a:lnTo>
                  <a:lnTo>
                    <a:pt x="1541208" y="408508"/>
                  </a:lnTo>
                  <a:lnTo>
                    <a:pt x="1540903" y="407822"/>
                  </a:lnTo>
                  <a:lnTo>
                    <a:pt x="1541068" y="408178"/>
                  </a:lnTo>
                  <a:lnTo>
                    <a:pt x="1540929" y="407822"/>
                  </a:lnTo>
                  <a:lnTo>
                    <a:pt x="1531607" y="384771"/>
                  </a:lnTo>
                  <a:lnTo>
                    <a:pt x="1531531" y="384594"/>
                  </a:lnTo>
                  <a:lnTo>
                    <a:pt x="1531480" y="384467"/>
                  </a:lnTo>
                  <a:lnTo>
                    <a:pt x="1531378" y="384162"/>
                  </a:lnTo>
                  <a:lnTo>
                    <a:pt x="1523060" y="360083"/>
                  </a:lnTo>
                  <a:lnTo>
                    <a:pt x="1522920" y="359676"/>
                  </a:lnTo>
                  <a:lnTo>
                    <a:pt x="1522818" y="359295"/>
                  </a:lnTo>
                  <a:lnTo>
                    <a:pt x="1508467" y="306920"/>
                  </a:lnTo>
                  <a:lnTo>
                    <a:pt x="1508353" y="306514"/>
                  </a:lnTo>
                  <a:lnTo>
                    <a:pt x="1508315" y="306374"/>
                  </a:lnTo>
                  <a:lnTo>
                    <a:pt x="1508264" y="306082"/>
                  </a:lnTo>
                  <a:lnTo>
                    <a:pt x="1496987" y="250050"/>
                  </a:lnTo>
                  <a:lnTo>
                    <a:pt x="1496923" y="249732"/>
                  </a:lnTo>
                  <a:lnTo>
                    <a:pt x="1496961" y="250050"/>
                  </a:lnTo>
                  <a:lnTo>
                    <a:pt x="1496885" y="249580"/>
                  </a:lnTo>
                  <a:lnTo>
                    <a:pt x="1496872" y="249428"/>
                  </a:lnTo>
                  <a:lnTo>
                    <a:pt x="1487982" y="189992"/>
                  </a:lnTo>
                  <a:lnTo>
                    <a:pt x="1487957" y="189763"/>
                  </a:lnTo>
                  <a:lnTo>
                    <a:pt x="1480947" y="128104"/>
                  </a:lnTo>
                  <a:lnTo>
                    <a:pt x="1480921" y="127927"/>
                  </a:lnTo>
                  <a:lnTo>
                    <a:pt x="1475130" y="64338"/>
                  </a:lnTo>
                  <a:lnTo>
                    <a:pt x="1469974" y="0"/>
                  </a:lnTo>
                  <a:lnTo>
                    <a:pt x="1444663" y="2019"/>
                  </a:lnTo>
                  <a:lnTo>
                    <a:pt x="1449832" y="66573"/>
                  </a:lnTo>
                  <a:lnTo>
                    <a:pt x="1455661" y="130556"/>
                  </a:lnTo>
                  <a:lnTo>
                    <a:pt x="1462798" y="193306"/>
                  </a:lnTo>
                  <a:lnTo>
                    <a:pt x="1471891" y="254127"/>
                  </a:lnTo>
                  <a:lnTo>
                    <a:pt x="1483626" y="312369"/>
                  </a:lnTo>
                  <a:lnTo>
                    <a:pt x="1498650" y="367195"/>
                  </a:lnTo>
                  <a:lnTo>
                    <a:pt x="1517802" y="418376"/>
                  </a:lnTo>
                  <a:lnTo>
                    <a:pt x="1541703" y="464794"/>
                  </a:lnTo>
                  <a:lnTo>
                    <a:pt x="1570799" y="505853"/>
                  </a:lnTo>
                  <a:lnTo>
                    <a:pt x="1604594" y="541883"/>
                  </a:lnTo>
                  <a:lnTo>
                    <a:pt x="1641906" y="573163"/>
                  </a:lnTo>
                  <a:lnTo>
                    <a:pt x="1682432" y="600837"/>
                  </a:lnTo>
                  <a:lnTo>
                    <a:pt x="1725358" y="625500"/>
                  </a:lnTo>
                  <a:lnTo>
                    <a:pt x="1770011" y="647928"/>
                  </a:lnTo>
                  <a:lnTo>
                    <a:pt x="1792122" y="657936"/>
                  </a:lnTo>
                  <a:lnTo>
                    <a:pt x="1781797" y="681253"/>
                  </a:lnTo>
                  <a:lnTo>
                    <a:pt x="1866900" y="677278"/>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750" name="Google Shape;5750;p207"/>
            <p:cNvPicPr preferRelativeResize="0"/>
            <p:nvPr/>
          </p:nvPicPr>
          <p:blipFill rotWithShape="1">
            <a:blip r:embed="rId10">
              <a:alphaModFix/>
            </a:blip>
            <a:srcRect b="0" l="0" r="0" t="0"/>
            <a:stretch/>
          </p:blipFill>
          <p:spPr>
            <a:xfrm>
              <a:off x="5797295" y="2971800"/>
              <a:ext cx="1307592" cy="1286256"/>
            </a:xfrm>
            <a:prstGeom prst="rect">
              <a:avLst/>
            </a:prstGeom>
            <a:noFill/>
            <a:ln>
              <a:noFill/>
            </a:ln>
          </p:spPr>
        </p:pic>
        <p:sp>
          <p:nvSpPr>
            <p:cNvPr id="5751" name="Google Shape;5751;p207"/>
            <p:cNvSpPr/>
            <p:nvPr/>
          </p:nvSpPr>
          <p:spPr>
            <a:xfrm>
              <a:off x="5836118" y="3010426"/>
              <a:ext cx="1177290" cy="1154430"/>
            </a:xfrm>
            <a:custGeom>
              <a:rect b="b" l="l" r="r" t="t"/>
              <a:pathLst>
                <a:path extrusionOk="0" h="1154429" w="1177290">
                  <a:moveTo>
                    <a:pt x="0" y="1154408"/>
                  </a:moveTo>
                  <a:lnTo>
                    <a:pt x="1177001" y="1154408"/>
                  </a:lnTo>
                  <a:lnTo>
                    <a:pt x="1177001" y="0"/>
                  </a:lnTo>
                  <a:lnTo>
                    <a:pt x="0" y="0"/>
                  </a:lnTo>
                  <a:lnTo>
                    <a:pt x="0" y="1154408"/>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752" name="Google Shape;5752;p207"/>
          <p:cNvSpPr txBox="1"/>
          <p:nvPr/>
        </p:nvSpPr>
        <p:spPr>
          <a:xfrm>
            <a:off x="8531690" y="5460491"/>
            <a:ext cx="2547620" cy="455295"/>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None/>
            </a:pPr>
            <a:r>
              <a:rPr b="1" i="1" lang="en-US" sz="1400">
                <a:solidFill>
                  <a:srgbClr val="262626"/>
                </a:solidFill>
                <a:latin typeface="Calibri"/>
                <a:ea typeface="Calibri"/>
                <a:cs typeface="Calibri"/>
                <a:sym typeface="Calibri"/>
              </a:rPr>
              <a:t>Apply </a:t>
            </a:r>
            <a:r>
              <a:rPr i="1" lang="en-US" sz="1400">
                <a:solidFill>
                  <a:srgbClr val="262626"/>
                </a:solidFill>
                <a:latin typeface="Calibri"/>
                <a:ea typeface="Calibri"/>
                <a:cs typeface="Calibri"/>
                <a:sym typeface="Calibri"/>
              </a:rPr>
              <a:t>and </a:t>
            </a:r>
            <a:r>
              <a:rPr b="1" i="1" lang="en-US" sz="1400">
                <a:solidFill>
                  <a:srgbClr val="262626"/>
                </a:solidFill>
                <a:latin typeface="Calibri"/>
                <a:ea typeface="Calibri"/>
                <a:cs typeface="Calibri"/>
                <a:sym typeface="Calibri"/>
              </a:rPr>
              <a:t>clear multiple slicer  selections </a:t>
            </a:r>
            <a:r>
              <a:rPr i="1" lang="en-US" sz="1400">
                <a:solidFill>
                  <a:srgbClr val="262626"/>
                </a:solidFill>
                <a:latin typeface="Calibri"/>
                <a:ea typeface="Calibri"/>
                <a:cs typeface="Calibri"/>
                <a:sym typeface="Calibri"/>
              </a:rPr>
              <a:t>on a report page at once</a:t>
            </a:r>
            <a:endParaRPr sz="1400">
              <a:solidFill>
                <a:schemeClr val="dk1"/>
              </a:solidFill>
              <a:latin typeface="Calibri"/>
              <a:ea typeface="Calibri"/>
              <a:cs typeface="Calibri"/>
              <a:sym typeface="Calibri"/>
            </a:endParaRPr>
          </a:p>
        </p:txBody>
      </p:sp>
      <p:sp>
        <p:nvSpPr>
          <p:cNvPr id="5753" name="Google Shape;5753;p207"/>
          <p:cNvSpPr/>
          <p:nvPr/>
        </p:nvSpPr>
        <p:spPr>
          <a:xfrm>
            <a:off x="7020999" y="4053117"/>
            <a:ext cx="2520315" cy="1262380"/>
          </a:xfrm>
          <a:custGeom>
            <a:rect b="b" l="l" r="r" t="t"/>
            <a:pathLst>
              <a:path extrusionOk="0" h="1262379" w="2520315">
                <a:moveTo>
                  <a:pt x="2469066" y="1185696"/>
                </a:moveTo>
                <a:lnTo>
                  <a:pt x="2443753" y="1185821"/>
                </a:lnTo>
                <a:lnTo>
                  <a:pt x="2482228" y="1261832"/>
                </a:lnTo>
                <a:lnTo>
                  <a:pt x="2513513" y="1198482"/>
                </a:lnTo>
                <a:lnTo>
                  <a:pt x="2469216" y="1198482"/>
                </a:lnTo>
                <a:lnTo>
                  <a:pt x="2469066" y="1185696"/>
                </a:lnTo>
                <a:close/>
              </a:path>
              <a:path extrusionOk="0" h="1262379" w="2520315">
                <a:moveTo>
                  <a:pt x="2494466" y="1185570"/>
                </a:moveTo>
                <a:lnTo>
                  <a:pt x="2469066" y="1185696"/>
                </a:lnTo>
                <a:lnTo>
                  <a:pt x="2469216" y="1198482"/>
                </a:lnTo>
                <a:lnTo>
                  <a:pt x="2494614" y="1198184"/>
                </a:lnTo>
                <a:lnTo>
                  <a:pt x="2494466" y="1185570"/>
                </a:lnTo>
                <a:close/>
              </a:path>
              <a:path extrusionOk="0" h="1262379" w="2520315">
                <a:moveTo>
                  <a:pt x="2519951" y="1185444"/>
                </a:moveTo>
                <a:lnTo>
                  <a:pt x="2494466" y="1185570"/>
                </a:lnTo>
                <a:lnTo>
                  <a:pt x="2494614" y="1198184"/>
                </a:lnTo>
                <a:lnTo>
                  <a:pt x="2469216" y="1198482"/>
                </a:lnTo>
                <a:lnTo>
                  <a:pt x="2513513" y="1198482"/>
                </a:lnTo>
                <a:lnTo>
                  <a:pt x="2519951" y="1185444"/>
                </a:lnTo>
                <a:close/>
              </a:path>
              <a:path extrusionOk="0" h="1262379" w="2520315">
                <a:moveTo>
                  <a:pt x="2493616" y="1113099"/>
                </a:moveTo>
                <a:lnTo>
                  <a:pt x="2468214" y="1113099"/>
                </a:lnTo>
                <a:lnTo>
                  <a:pt x="2468219" y="1113322"/>
                </a:lnTo>
                <a:lnTo>
                  <a:pt x="2469066" y="1185696"/>
                </a:lnTo>
                <a:lnTo>
                  <a:pt x="2494466" y="1185570"/>
                </a:lnTo>
                <a:lnTo>
                  <a:pt x="2493616" y="1113099"/>
                </a:lnTo>
                <a:close/>
              </a:path>
              <a:path extrusionOk="0" h="1262379" w="2520315">
                <a:moveTo>
                  <a:pt x="2468215" y="1113183"/>
                </a:moveTo>
                <a:lnTo>
                  <a:pt x="2468217" y="1113322"/>
                </a:lnTo>
                <a:lnTo>
                  <a:pt x="2468215" y="1113183"/>
                </a:lnTo>
                <a:close/>
              </a:path>
              <a:path extrusionOk="0" h="1262379" w="2520315">
                <a:moveTo>
                  <a:pt x="2491463" y="1039576"/>
                </a:moveTo>
                <a:lnTo>
                  <a:pt x="2466051" y="1039576"/>
                </a:lnTo>
                <a:lnTo>
                  <a:pt x="2466065" y="1039896"/>
                </a:lnTo>
                <a:lnTo>
                  <a:pt x="2468215" y="1113183"/>
                </a:lnTo>
                <a:lnTo>
                  <a:pt x="2493616" y="1113099"/>
                </a:lnTo>
                <a:lnTo>
                  <a:pt x="2491463" y="1039576"/>
                </a:lnTo>
                <a:close/>
              </a:path>
              <a:path extrusionOk="0" h="1262379" w="2520315">
                <a:moveTo>
                  <a:pt x="2466055" y="1039715"/>
                </a:moveTo>
                <a:lnTo>
                  <a:pt x="2466061" y="1039896"/>
                </a:lnTo>
                <a:lnTo>
                  <a:pt x="2466055" y="1039715"/>
                </a:lnTo>
                <a:close/>
              </a:path>
              <a:path extrusionOk="0" h="1262379" w="2520315">
                <a:moveTo>
                  <a:pt x="2487523" y="966984"/>
                </a:moveTo>
                <a:lnTo>
                  <a:pt x="2462085" y="966984"/>
                </a:lnTo>
                <a:lnTo>
                  <a:pt x="2462115" y="967418"/>
                </a:lnTo>
                <a:lnTo>
                  <a:pt x="2466055" y="1039715"/>
                </a:lnTo>
                <a:lnTo>
                  <a:pt x="2466051" y="1039576"/>
                </a:lnTo>
                <a:lnTo>
                  <a:pt x="2491463" y="1039576"/>
                </a:lnTo>
                <a:lnTo>
                  <a:pt x="2491436" y="1038670"/>
                </a:lnTo>
                <a:lnTo>
                  <a:pt x="2487523" y="966984"/>
                </a:lnTo>
                <a:close/>
              </a:path>
              <a:path extrusionOk="0" h="1262379" w="2520315">
                <a:moveTo>
                  <a:pt x="2462098" y="967222"/>
                </a:moveTo>
                <a:lnTo>
                  <a:pt x="2462109" y="967418"/>
                </a:lnTo>
                <a:lnTo>
                  <a:pt x="2462098" y="967222"/>
                </a:lnTo>
                <a:close/>
              </a:path>
              <a:path extrusionOk="0" h="1262379" w="2520315">
                <a:moveTo>
                  <a:pt x="2481221" y="895619"/>
                </a:moveTo>
                <a:lnTo>
                  <a:pt x="2455721" y="895619"/>
                </a:lnTo>
                <a:lnTo>
                  <a:pt x="2455783" y="896175"/>
                </a:lnTo>
                <a:lnTo>
                  <a:pt x="2462098" y="967222"/>
                </a:lnTo>
                <a:lnTo>
                  <a:pt x="2462085" y="966984"/>
                </a:lnTo>
                <a:lnTo>
                  <a:pt x="2487523" y="966984"/>
                </a:lnTo>
                <a:lnTo>
                  <a:pt x="2487435" y="965381"/>
                </a:lnTo>
                <a:lnTo>
                  <a:pt x="2481221" y="895619"/>
                </a:lnTo>
                <a:close/>
              </a:path>
              <a:path extrusionOk="0" h="1262379" w="2520315">
                <a:moveTo>
                  <a:pt x="2455745" y="895891"/>
                </a:moveTo>
                <a:lnTo>
                  <a:pt x="2455771" y="896175"/>
                </a:lnTo>
                <a:lnTo>
                  <a:pt x="2455745" y="895891"/>
                </a:lnTo>
                <a:close/>
              </a:path>
              <a:path extrusionOk="0" h="1262379" w="2520315">
                <a:moveTo>
                  <a:pt x="2471994" y="825765"/>
                </a:moveTo>
                <a:lnTo>
                  <a:pt x="2446367" y="825765"/>
                </a:lnTo>
                <a:lnTo>
                  <a:pt x="2446478" y="826448"/>
                </a:lnTo>
                <a:lnTo>
                  <a:pt x="2455745" y="895891"/>
                </a:lnTo>
                <a:lnTo>
                  <a:pt x="2455721" y="895619"/>
                </a:lnTo>
                <a:lnTo>
                  <a:pt x="2481221" y="895619"/>
                </a:lnTo>
                <a:lnTo>
                  <a:pt x="2480995" y="893086"/>
                </a:lnTo>
                <a:lnTo>
                  <a:pt x="2471994" y="825765"/>
                </a:lnTo>
                <a:close/>
              </a:path>
              <a:path extrusionOk="0" h="1262379" w="2520315">
                <a:moveTo>
                  <a:pt x="2446413" y="826107"/>
                </a:moveTo>
                <a:lnTo>
                  <a:pt x="2446459" y="826448"/>
                </a:lnTo>
                <a:lnTo>
                  <a:pt x="2446413" y="826107"/>
                </a:lnTo>
                <a:close/>
              </a:path>
              <a:path extrusionOk="0" h="1262379" w="2520315">
                <a:moveTo>
                  <a:pt x="2459293" y="757707"/>
                </a:moveTo>
                <a:lnTo>
                  <a:pt x="2433439" y="757707"/>
                </a:lnTo>
                <a:lnTo>
                  <a:pt x="2433567" y="758301"/>
                </a:lnTo>
                <a:lnTo>
                  <a:pt x="2446413" y="826107"/>
                </a:lnTo>
                <a:lnTo>
                  <a:pt x="2446367" y="825765"/>
                </a:lnTo>
                <a:lnTo>
                  <a:pt x="2471994" y="825765"/>
                </a:lnTo>
                <a:lnTo>
                  <a:pt x="2471498" y="822055"/>
                </a:lnTo>
                <a:lnTo>
                  <a:pt x="2459293" y="757707"/>
                </a:lnTo>
                <a:close/>
              </a:path>
              <a:path extrusionOk="0" h="1262379" w="2520315">
                <a:moveTo>
                  <a:pt x="2433493" y="757991"/>
                </a:moveTo>
                <a:lnTo>
                  <a:pt x="2433552" y="758301"/>
                </a:lnTo>
                <a:lnTo>
                  <a:pt x="2433493" y="757991"/>
                </a:lnTo>
                <a:close/>
              </a:path>
              <a:path extrusionOk="0" h="1262379" w="2520315">
                <a:moveTo>
                  <a:pt x="2451619" y="724642"/>
                </a:moveTo>
                <a:lnTo>
                  <a:pt x="2425500" y="724642"/>
                </a:lnTo>
                <a:lnTo>
                  <a:pt x="2425613" y="725081"/>
                </a:lnTo>
                <a:lnTo>
                  <a:pt x="2433493" y="757991"/>
                </a:lnTo>
                <a:lnTo>
                  <a:pt x="2433439" y="757707"/>
                </a:lnTo>
                <a:lnTo>
                  <a:pt x="2459293" y="757707"/>
                </a:lnTo>
                <a:lnTo>
                  <a:pt x="2458338" y="752676"/>
                </a:lnTo>
                <a:lnTo>
                  <a:pt x="2451619" y="724642"/>
                </a:lnTo>
                <a:close/>
              </a:path>
              <a:path extrusionOk="0" h="1262379" w="2520315">
                <a:moveTo>
                  <a:pt x="2425554" y="724869"/>
                </a:moveTo>
                <a:lnTo>
                  <a:pt x="2425605" y="725081"/>
                </a:lnTo>
                <a:lnTo>
                  <a:pt x="2425554" y="724869"/>
                </a:lnTo>
                <a:close/>
              </a:path>
              <a:path extrusionOk="0" h="1262379" w="2520315">
                <a:moveTo>
                  <a:pt x="2442774" y="691944"/>
                </a:moveTo>
                <a:lnTo>
                  <a:pt x="2416413" y="691944"/>
                </a:lnTo>
                <a:lnTo>
                  <a:pt x="2416553" y="692410"/>
                </a:lnTo>
                <a:lnTo>
                  <a:pt x="2425554" y="724869"/>
                </a:lnTo>
                <a:lnTo>
                  <a:pt x="2425500" y="724642"/>
                </a:lnTo>
                <a:lnTo>
                  <a:pt x="2451619" y="724642"/>
                </a:lnTo>
                <a:lnTo>
                  <a:pt x="2450147" y="718503"/>
                </a:lnTo>
                <a:lnTo>
                  <a:pt x="2442774" y="691944"/>
                </a:lnTo>
                <a:close/>
              </a:path>
              <a:path extrusionOk="0" h="1262379" w="2520315">
                <a:moveTo>
                  <a:pt x="2416474" y="692164"/>
                </a:moveTo>
                <a:lnTo>
                  <a:pt x="2416543" y="692410"/>
                </a:lnTo>
                <a:lnTo>
                  <a:pt x="2416474" y="692164"/>
                </a:lnTo>
                <a:close/>
              </a:path>
              <a:path extrusionOk="0" h="1262379" w="2520315">
                <a:moveTo>
                  <a:pt x="2432809" y="659829"/>
                </a:moveTo>
                <a:lnTo>
                  <a:pt x="2406145" y="659829"/>
                </a:lnTo>
                <a:lnTo>
                  <a:pt x="2406314" y="660325"/>
                </a:lnTo>
                <a:lnTo>
                  <a:pt x="2416474" y="692164"/>
                </a:lnTo>
                <a:lnTo>
                  <a:pt x="2416413" y="691944"/>
                </a:lnTo>
                <a:lnTo>
                  <a:pt x="2442774" y="691944"/>
                </a:lnTo>
                <a:lnTo>
                  <a:pt x="2440823" y="684914"/>
                </a:lnTo>
                <a:lnTo>
                  <a:pt x="2432809" y="659829"/>
                </a:lnTo>
                <a:close/>
              </a:path>
              <a:path extrusionOk="0" h="1262379" w="2520315">
                <a:moveTo>
                  <a:pt x="2406229" y="660092"/>
                </a:moveTo>
                <a:lnTo>
                  <a:pt x="2406304" y="660325"/>
                </a:lnTo>
                <a:lnTo>
                  <a:pt x="2406229" y="660092"/>
                </a:lnTo>
                <a:close/>
              </a:path>
              <a:path extrusionOk="0" h="1262379" w="2520315">
                <a:moveTo>
                  <a:pt x="2421667" y="628335"/>
                </a:moveTo>
                <a:lnTo>
                  <a:pt x="2394624" y="628335"/>
                </a:lnTo>
                <a:lnTo>
                  <a:pt x="2394827" y="628854"/>
                </a:lnTo>
                <a:lnTo>
                  <a:pt x="2406229" y="660092"/>
                </a:lnTo>
                <a:lnTo>
                  <a:pt x="2406145" y="659829"/>
                </a:lnTo>
                <a:lnTo>
                  <a:pt x="2432809" y="659829"/>
                </a:lnTo>
                <a:lnTo>
                  <a:pt x="2430261" y="651852"/>
                </a:lnTo>
                <a:lnTo>
                  <a:pt x="2421667" y="628335"/>
                </a:lnTo>
                <a:close/>
              </a:path>
              <a:path extrusionOk="0" h="1262379" w="2520315">
                <a:moveTo>
                  <a:pt x="2394717" y="628590"/>
                </a:moveTo>
                <a:lnTo>
                  <a:pt x="2394814" y="628854"/>
                </a:lnTo>
                <a:lnTo>
                  <a:pt x="2394717" y="628590"/>
                </a:lnTo>
                <a:close/>
              </a:path>
              <a:path extrusionOk="0" h="1262379" w="2520315">
                <a:moveTo>
                  <a:pt x="2409288" y="597490"/>
                </a:moveTo>
                <a:lnTo>
                  <a:pt x="2381778" y="597490"/>
                </a:lnTo>
                <a:lnTo>
                  <a:pt x="2382017" y="598030"/>
                </a:lnTo>
                <a:lnTo>
                  <a:pt x="2394717" y="628590"/>
                </a:lnTo>
                <a:lnTo>
                  <a:pt x="2394624" y="628335"/>
                </a:lnTo>
                <a:lnTo>
                  <a:pt x="2421667" y="628335"/>
                </a:lnTo>
                <a:lnTo>
                  <a:pt x="2418386" y="619354"/>
                </a:lnTo>
                <a:lnTo>
                  <a:pt x="2409288" y="597490"/>
                </a:lnTo>
                <a:close/>
              </a:path>
              <a:path extrusionOk="0" h="1262379" w="2520315">
                <a:moveTo>
                  <a:pt x="2381896" y="597775"/>
                </a:moveTo>
                <a:lnTo>
                  <a:pt x="2382002" y="598030"/>
                </a:lnTo>
                <a:lnTo>
                  <a:pt x="2381896" y="597775"/>
                </a:lnTo>
                <a:close/>
              </a:path>
              <a:path extrusionOk="0" h="1262379" w="2520315">
                <a:moveTo>
                  <a:pt x="2395617" y="567326"/>
                </a:moveTo>
                <a:lnTo>
                  <a:pt x="2367533" y="567326"/>
                </a:lnTo>
                <a:lnTo>
                  <a:pt x="2367812" y="567881"/>
                </a:lnTo>
                <a:lnTo>
                  <a:pt x="2381896" y="597775"/>
                </a:lnTo>
                <a:lnTo>
                  <a:pt x="2381778" y="597490"/>
                </a:lnTo>
                <a:lnTo>
                  <a:pt x="2409288" y="597490"/>
                </a:lnTo>
                <a:lnTo>
                  <a:pt x="2405115" y="587461"/>
                </a:lnTo>
                <a:lnTo>
                  <a:pt x="2395617" y="567326"/>
                </a:lnTo>
                <a:close/>
              </a:path>
              <a:path extrusionOk="0" h="1262379" w="2520315">
                <a:moveTo>
                  <a:pt x="2367670" y="567615"/>
                </a:moveTo>
                <a:lnTo>
                  <a:pt x="2367795" y="567881"/>
                </a:lnTo>
                <a:lnTo>
                  <a:pt x="2367670" y="567615"/>
                </a:lnTo>
                <a:close/>
              </a:path>
              <a:path extrusionOk="0" h="1262379" w="2520315">
                <a:moveTo>
                  <a:pt x="2380600" y="537872"/>
                </a:moveTo>
                <a:lnTo>
                  <a:pt x="2351817" y="537872"/>
                </a:lnTo>
                <a:lnTo>
                  <a:pt x="2352136" y="538436"/>
                </a:lnTo>
                <a:lnTo>
                  <a:pt x="2367670" y="567615"/>
                </a:lnTo>
                <a:lnTo>
                  <a:pt x="2367533" y="567326"/>
                </a:lnTo>
                <a:lnTo>
                  <a:pt x="2395617" y="567326"/>
                </a:lnTo>
                <a:lnTo>
                  <a:pt x="2390372" y="556209"/>
                </a:lnTo>
                <a:lnTo>
                  <a:pt x="2380600" y="537872"/>
                </a:lnTo>
                <a:close/>
              </a:path>
              <a:path extrusionOk="0" h="1262379" w="2520315">
                <a:moveTo>
                  <a:pt x="2351974" y="538166"/>
                </a:moveTo>
                <a:lnTo>
                  <a:pt x="2352118" y="538436"/>
                </a:lnTo>
                <a:lnTo>
                  <a:pt x="2351974" y="538166"/>
                </a:lnTo>
                <a:close/>
              </a:path>
              <a:path extrusionOk="0" h="1262379" w="2520315">
                <a:moveTo>
                  <a:pt x="2364184" y="509158"/>
                </a:moveTo>
                <a:lnTo>
                  <a:pt x="2334558" y="509158"/>
                </a:lnTo>
                <a:lnTo>
                  <a:pt x="2334919" y="509724"/>
                </a:lnTo>
                <a:lnTo>
                  <a:pt x="2351974" y="538166"/>
                </a:lnTo>
                <a:lnTo>
                  <a:pt x="2351817" y="537872"/>
                </a:lnTo>
                <a:lnTo>
                  <a:pt x="2380600" y="537872"/>
                </a:lnTo>
                <a:lnTo>
                  <a:pt x="2374080" y="525640"/>
                </a:lnTo>
                <a:lnTo>
                  <a:pt x="2364184" y="509158"/>
                </a:lnTo>
                <a:close/>
              </a:path>
              <a:path extrusionOk="0" h="1262379" w="2520315">
                <a:moveTo>
                  <a:pt x="2334732" y="509447"/>
                </a:moveTo>
                <a:lnTo>
                  <a:pt x="2334898" y="509724"/>
                </a:lnTo>
                <a:lnTo>
                  <a:pt x="2334732" y="509447"/>
                </a:lnTo>
                <a:close/>
              </a:path>
              <a:path extrusionOk="0" h="1262379" w="2520315">
                <a:moveTo>
                  <a:pt x="2346320" y="481210"/>
                </a:moveTo>
                <a:lnTo>
                  <a:pt x="2315678" y="481210"/>
                </a:lnTo>
                <a:lnTo>
                  <a:pt x="2316079" y="481771"/>
                </a:lnTo>
                <a:lnTo>
                  <a:pt x="2334732" y="509447"/>
                </a:lnTo>
                <a:lnTo>
                  <a:pt x="2334558" y="509158"/>
                </a:lnTo>
                <a:lnTo>
                  <a:pt x="2364184" y="509158"/>
                </a:lnTo>
                <a:lnTo>
                  <a:pt x="2356161" y="495795"/>
                </a:lnTo>
                <a:lnTo>
                  <a:pt x="2346320" y="481210"/>
                </a:lnTo>
                <a:close/>
              </a:path>
              <a:path extrusionOk="0" h="1262379" w="2520315">
                <a:moveTo>
                  <a:pt x="2315872" y="481497"/>
                </a:moveTo>
                <a:lnTo>
                  <a:pt x="2316057" y="481771"/>
                </a:lnTo>
                <a:lnTo>
                  <a:pt x="2315872" y="481497"/>
                </a:lnTo>
                <a:close/>
              </a:path>
              <a:path extrusionOk="0" h="1262379" w="2520315">
                <a:moveTo>
                  <a:pt x="2326957" y="454056"/>
                </a:moveTo>
                <a:lnTo>
                  <a:pt x="2295103" y="454056"/>
                </a:lnTo>
                <a:lnTo>
                  <a:pt x="2295542" y="454605"/>
                </a:lnTo>
                <a:lnTo>
                  <a:pt x="2315872" y="481497"/>
                </a:lnTo>
                <a:lnTo>
                  <a:pt x="2315678" y="481210"/>
                </a:lnTo>
                <a:lnTo>
                  <a:pt x="2346320" y="481210"/>
                </a:lnTo>
                <a:lnTo>
                  <a:pt x="2336540" y="466717"/>
                </a:lnTo>
                <a:lnTo>
                  <a:pt x="2326957" y="454056"/>
                </a:lnTo>
                <a:close/>
              </a:path>
              <a:path extrusionOk="0" h="1262379" w="2520315">
                <a:moveTo>
                  <a:pt x="2295317" y="454339"/>
                </a:moveTo>
                <a:lnTo>
                  <a:pt x="2295518" y="454605"/>
                </a:lnTo>
                <a:lnTo>
                  <a:pt x="2295317" y="454339"/>
                </a:lnTo>
                <a:close/>
              </a:path>
              <a:path extrusionOk="0" h="1262379" w="2520315">
                <a:moveTo>
                  <a:pt x="2306052" y="427724"/>
                </a:moveTo>
                <a:lnTo>
                  <a:pt x="2272753" y="427724"/>
                </a:lnTo>
                <a:lnTo>
                  <a:pt x="2273227" y="428252"/>
                </a:lnTo>
                <a:lnTo>
                  <a:pt x="2295317" y="454339"/>
                </a:lnTo>
                <a:lnTo>
                  <a:pt x="2295103" y="454056"/>
                </a:lnTo>
                <a:lnTo>
                  <a:pt x="2326957" y="454056"/>
                </a:lnTo>
                <a:lnTo>
                  <a:pt x="2315143" y="438448"/>
                </a:lnTo>
                <a:lnTo>
                  <a:pt x="2306052" y="427724"/>
                </a:lnTo>
                <a:close/>
              </a:path>
              <a:path extrusionOk="0" h="1262379" w="2520315">
                <a:moveTo>
                  <a:pt x="2272984" y="427996"/>
                </a:moveTo>
                <a:lnTo>
                  <a:pt x="2273201" y="428252"/>
                </a:lnTo>
                <a:lnTo>
                  <a:pt x="2272984" y="427996"/>
                </a:lnTo>
                <a:close/>
              </a:path>
              <a:path extrusionOk="0" h="1262379" w="2520315">
                <a:moveTo>
                  <a:pt x="2283562" y="402240"/>
                </a:moveTo>
                <a:lnTo>
                  <a:pt x="2248552" y="402240"/>
                </a:lnTo>
                <a:lnTo>
                  <a:pt x="2249055" y="402742"/>
                </a:lnTo>
                <a:lnTo>
                  <a:pt x="2272984" y="427996"/>
                </a:lnTo>
                <a:lnTo>
                  <a:pt x="2272753" y="427724"/>
                </a:lnTo>
                <a:lnTo>
                  <a:pt x="2306052" y="427724"/>
                </a:lnTo>
                <a:lnTo>
                  <a:pt x="2291899" y="411029"/>
                </a:lnTo>
                <a:lnTo>
                  <a:pt x="2283562" y="402240"/>
                </a:lnTo>
                <a:close/>
              </a:path>
              <a:path extrusionOk="0" h="1262379" w="2520315">
                <a:moveTo>
                  <a:pt x="2248800" y="402501"/>
                </a:moveTo>
                <a:lnTo>
                  <a:pt x="2249028" y="402742"/>
                </a:lnTo>
                <a:lnTo>
                  <a:pt x="2248800" y="402501"/>
                </a:lnTo>
                <a:close/>
              </a:path>
              <a:path extrusionOk="0" h="1262379" w="2520315">
                <a:moveTo>
                  <a:pt x="2259448" y="377634"/>
                </a:moveTo>
                <a:lnTo>
                  <a:pt x="2222416" y="377634"/>
                </a:lnTo>
                <a:lnTo>
                  <a:pt x="2222943" y="378103"/>
                </a:lnTo>
                <a:lnTo>
                  <a:pt x="2248800" y="402501"/>
                </a:lnTo>
                <a:lnTo>
                  <a:pt x="2248552" y="402240"/>
                </a:lnTo>
                <a:lnTo>
                  <a:pt x="2283562" y="402240"/>
                </a:lnTo>
                <a:lnTo>
                  <a:pt x="2266735" y="384502"/>
                </a:lnTo>
                <a:lnTo>
                  <a:pt x="2259448" y="377634"/>
                </a:lnTo>
                <a:close/>
              </a:path>
              <a:path extrusionOk="0" h="1262379" w="2520315">
                <a:moveTo>
                  <a:pt x="2222661" y="377865"/>
                </a:moveTo>
                <a:lnTo>
                  <a:pt x="2222913" y="378103"/>
                </a:lnTo>
                <a:lnTo>
                  <a:pt x="2222661" y="377865"/>
                </a:lnTo>
                <a:close/>
              </a:path>
              <a:path extrusionOk="0" h="1262379" w="2520315">
                <a:moveTo>
                  <a:pt x="2233678" y="353933"/>
                </a:moveTo>
                <a:lnTo>
                  <a:pt x="2194266" y="353933"/>
                </a:lnTo>
                <a:lnTo>
                  <a:pt x="2194808" y="354366"/>
                </a:lnTo>
                <a:lnTo>
                  <a:pt x="2222661" y="377865"/>
                </a:lnTo>
                <a:lnTo>
                  <a:pt x="2222416" y="377634"/>
                </a:lnTo>
                <a:lnTo>
                  <a:pt x="2259448" y="377634"/>
                </a:lnTo>
                <a:lnTo>
                  <a:pt x="2239581" y="358909"/>
                </a:lnTo>
                <a:lnTo>
                  <a:pt x="2233678" y="353933"/>
                </a:lnTo>
                <a:close/>
              </a:path>
              <a:path extrusionOk="0" h="1262379" w="2520315">
                <a:moveTo>
                  <a:pt x="2194540" y="354164"/>
                </a:moveTo>
                <a:lnTo>
                  <a:pt x="2194780" y="354366"/>
                </a:lnTo>
                <a:lnTo>
                  <a:pt x="2194540" y="354164"/>
                </a:lnTo>
                <a:close/>
              </a:path>
              <a:path extrusionOk="0" h="1262379" w="2520315">
                <a:moveTo>
                  <a:pt x="2206232" y="331171"/>
                </a:moveTo>
                <a:lnTo>
                  <a:pt x="2164017" y="331171"/>
                </a:lnTo>
                <a:lnTo>
                  <a:pt x="2164571" y="331563"/>
                </a:lnTo>
                <a:lnTo>
                  <a:pt x="2194540" y="354164"/>
                </a:lnTo>
                <a:lnTo>
                  <a:pt x="2194266" y="353933"/>
                </a:lnTo>
                <a:lnTo>
                  <a:pt x="2233678" y="353933"/>
                </a:lnTo>
                <a:lnTo>
                  <a:pt x="2210370" y="334288"/>
                </a:lnTo>
                <a:lnTo>
                  <a:pt x="2206232" y="331171"/>
                </a:lnTo>
                <a:close/>
              </a:path>
              <a:path extrusionOk="0" h="1262379" w="2520315">
                <a:moveTo>
                  <a:pt x="2164264" y="331357"/>
                </a:moveTo>
                <a:lnTo>
                  <a:pt x="2164538" y="331563"/>
                </a:lnTo>
                <a:lnTo>
                  <a:pt x="2164264" y="331357"/>
                </a:lnTo>
                <a:close/>
              </a:path>
              <a:path extrusionOk="0" h="1262379" w="2520315">
                <a:moveTo>
                  <a:pt x="2177091" y="309375"/>
                </a:moveTo>
                <a:lnTo>
                  <a:pt x="2131590" y="309375"/>
                </a:lnTo>
                <a:lnTo>
                  <a:pt x="2132145" y="309728"/>
                </a:lnTo>
                <a:lnTo>
                  <a:pt x="2164264" y="331357"/>
                </a:lnTo>
                <a:lnTo>
                  <a:pt x="2164017" y="331171"/>
                </a:lnTo>
                <a:lnTo>
                  <a:pt x="2206232" y="331171"/>
                </a:lnTo>
                <a:lnTo>
                  <a:pt x="2179030" y="310680"/>
                </a:lnTo>
                <a:lnTo>
                  <a:pt x="2177091" y="309375"/>
                </a:lnTo>
                <a:close/>
              </a:path>
              <a:path extrusionOk="0" h="1262379" w="2520315">
                <a:moveTo>
                  <a:pt x="2131866" y="309561"/>
                </a:moveTo>
                <a:lnTo>
                  <a:pt x="2132115" y="309728"/>
                </a:lnTo>
                <a:lnTo>
                  <a:pt x="2131866" y="309561"/>
                </a:lnTo>
                <a:close/>
              </a:path>
              <a:path extrusionOk="0" h="1262379" w="2520315">
                <a:moveTo>
                  <a:pt x="2146186" y="288583"/>
                </a:moveTo>
                <a:lnTo>
                  <a:pt x="2096902" y="288583"/>
                </a:lnTo>
                <a:lnTo>
                  <a:pt x="2097453" y="288897"/>
                </a:lnTo>
                <a:lnTo>
                  <a:pt x="2131866" y="309561"/>
                </a:lnTo>
                <a:lnTo>
                  <a:pt x="2131590" y="309375"/>
                </a:lnTo>
                <a:lnTo>
                  <a:pt x="2177091" y="309375"/>
                </a:lnTo>
                <a:lnTo>
                  <a:pt x="2146186" y="288583"/>
                </a:lnTo>
                <a:close/>
              </a:path>
              <a:path extrusionOk="0" h="1262379" w="2520315">
                <a:moveTo>
                  <a:pt x="2097195" y="288759"/>
                </a:moveTo>
                <a:lnTo>
                  <a:pt x="2097424" y="288897"/>
                </a:lnTo>
                <a:lnTo>
                  <a:pt x="2097195" y="288759"/>
                </a:lnTo>
                <a:close/>
              </a:path>
              <a:path extrusionOk="0" h="1262379" w="2520315">
                <a:moveTo>
                  <a:pt x="2113344" y="268828"/>
                </a:moveTo>
                <a:lnTo>
                  <a:pt x="2059868" y="268828"/>
                </a:lnTo>
                <a:lnTo>
                  <a:pt x="2060406" y="269099"/>
                </a:lnTo>
                <a:lnTo>
                  <a:pt x="2097195" y="288759"/>
                </a:lnTo>
                <a:lnTo>
                  <a:pt x="2096902" y="288583"/>
                </a:lnTo>
                <a:lnTo>
                  <a:pt x="2146186" y="288583"/>
                </a:lnTo>
                <a:lnTo>
                  <a:pt x="2145496" y="288118"/>
                </a:lnTo>
                <a:lnTo>
                  <a:pt x="2113344" y="268828"/>
                </a:lnTo>
                <a:close/>
              </a:path>
              <a:path extrusionOk="0" h="1262379" w="2520315">
                <a:moveTo>
                  <a:pt x="2060131" y="268968"/>
                </a:moveTo>
                <a:lnTo>
                  <a:pt x="2060375" y="269099"/>
                </a:lnTo>
                <a:lnTo>
                  <a:pt x="2060131" y="268968"/>
                </a:lnTo>
                <a:close/>
              </a:path>
              <a:path extrusionOk="0" h="1262379" w="2520315">
                <a:moveTo>
                  <a:pt x="2078778" y="250131"/>
                </a:moveTo>
                <a:lnTo>
                  <a:pt x="2020430" y="250131"/>
                </a:lnTo>
                <a:lnTo>
                  <a:pt x="2020929" y="250355"/>
                </a:lnTo>
                <a:lnTo>
                  <a:pt x="2060131" y="268968"/>
                </a:lnTo>
                <a:lnTo>
                  <a:pt x="2059868" y="268828"/>
                </a:lnTo>
                <a:lnTo>
                  <a:pt x="2113344" y="268828"/>
                </a:lnTo>
                <a:lnTo>
                  <a:pt x="2109697" y="266640"/>
                </a:lnTo>
                <a:lnTo>
                  <a:pt x="2078778" y="250131"/>
                </a:lnTo>
                <a:close/>
              </a:path>
              <a:path extrusionOk="0" h="1262379" w="2520315">
                <a:moveTo>
                  <a:pt x="2020672" y="250246"/>
                </a:moveTo>
                <a:lnTo>
                  <a:pt x="2020901" y="250355"/>
                </a:lnTo>
                <a:lnTo>
                  <a:pt x="2020672" y="250246"/>
                </a:lnTo>
                <a:close/>
              </a:path>
              <a:path extrusionOk="0" h="1262379" w="2520315">
                <a:moveTo>
                  <a:pt x="2042450" y="232465"/>
                </a:moveTo>
                <a:lnTo>
                  <a:pt x="1978613" y="232465"/>
                </a:lnTo>
                <a:lnTo>
                  <a:pt x="1979068" y="232648"/>
                </a:lnTo>
                <a:lnTo>
                  <a:pt x="2020672" y="250246"/>
                </a:lnTo>
                <a:lnTo>
                  <a:pt x="2020430" y="250131"/>
                </a:lnTo>
                <a:lnTo>
                  <a:pt x="2078778" y="250131"/>
                </a:lnTo>
                <a:lnTo>
                  <a:pt x="2071566" y="246280"/>
                </a:lnTo>
                <a:lnTo>
                  <a:pt x="2042450" y="232465"/>
                </a:lnTo>
                <a:close/>
              </a:path>
              <a:path extrusionOk="0" h="1262379" w="2520315">
                <a:moveTo>
                  <a:pt x="1978848" y="232565"/>
                </a:moveTo>
                <a:lnTo>
                  <a:pt x="1979045" y="232648"/>
                </a:lnTo>
                <a:lnTo>
                  <a:pt x="1978848" y="232565"/>
                </a:lnTo>
                <a:close/>
              </a:path>
              <a:path extrusionOk="0" h="1262379" w="2520315">
                <a:moveTo>
                  <a:pt x="2004423" y="215800"/>
                </a:moveTo>
                <a:lnTo>
                  <a:pt x="1934488" y="215800"/>
                </a:lnTo>
                <a:lnTo>
                  <a:pt x="1934904" y="215949"/>
                </a:lnTo>
                <a:lnTo>
                  <a:pt x="1978848" y="232565"/>
                </a:lnTo>
                <a:lnTo>
                  <a:pt x="1978613" y="232465"/>
                </a:lnTo>
                <a:lnTo>
                  <a:pt x="2042450" y="232465"/>
                </a:lnTo>
                <a:lnTo>
                  <a:pt x="2031071" y="227067"/>
                </a:lnTo>
                <a:lnTo>
                  <a:pt x="2004423" y="215800"/>
                </a:lnTo>
                <a:close/>
              </a:path>
              <a:path extrusionOk="0" h="1262379" w="2520315">
                <a:moveTo>
                  <a:pt x="1934679" y="215873"/>
                </a:moveTo>
                <a:lnTo>
                  <a:pt x="1934881" y="215949"/>
                </a:lnTo>
                <a:lnTo>
                  <a:pt x="1934679" y="215873"/>
                </a:lnTo>
                <a:close/>
              </a:path>
              <a:path extrusionOk="0" h="1262379" w="2520315">
                <a:moveTo>
                  <a:pt x="1964820" y="200110"/>
                </a:moveTo>
                <a:lnTo>
                  <a:pt x="1888134" y="200110"/>
                </a:lnTo>
                <a:lnTo>
                  <a:pt x="1888512" y="200232"/>
                </a:lnTo>
                <a:lnTo>
                  <a:pt x="1934679" y="215873"/>
                </a:lnTo>
                <a:lnTo>
                  <a:pt x="1934488" y="215800"/>
                </a:lnTo>
                <a:lnTo>
                  <a:pt x="2004423" y="215800"/>
                </a:lnTo>
                <a:lnTo>
                  <a:pt x="1988277" y="208974"/>
                </a:lnTo>
                <a:lnTo>
                  <a:pt x="1964820" y="200110"/>
                </a:lnTo>
                <a:close/>
              </a:path>
              <a:path extrusionOk="0" h="1262379" w="2520315">
                <a:moveTo>
                  <a:pt x="1888332" y="200177"/>
                </a:moveTo>
                <a:lnTo>
                  <a:pt x="1888494" y="200232"/>
                </a:lnTo>
                <a:lnTo>
                  <a:pt x="1888332" y="200177"/>
                </a:lnTo>
                <a:close/>
              </a:path>
              <a:path extrusionOk="0" h="1262379" w="2520315">
                <a:moveTo>
                  <a:pt x="1923783" y="185366"/>
                </a:moveTo>
                <a:lnTo>
                  <a:pt x="1839629" y="185366"/>
                </a:lnTo>
                <a:lnTo>
                  <a:pt x="1839973" y="185465"/>
                </a:lnTo>
                <a:lnTo>
                  <a:pt x="1888332" y="200177"/>
                </a:lnTo>
                <a:lnTo>
                  <a:pt x="1888134" y="200110"/>
                </a:lnTo>
                <a:lnTo>
                  <a:pt x="1964820" y="200110"/>
                </a:lnTo>
                <a:lnTo>
                  <a:pt x="1943261" y="191963"/>
                </a:lnTo>
                <a:lnTo>
                  <a:pt x="1923783" y="185366"/>
                </a:lnTo>
                <a:close/>
              </a:path>
              <a:path extrusionOk="0" h="1262379" w="2520315">
                <a:moveTo>
                  <a:pt x="1839790" y="185415"/>
                </a:moveTo>
                <a:lnTo>
                  <a:pt x="1839955" y="185465"/>
                </a:lnTo>
                <a:lnTo>
                  <a:pt x="1839790" y="185415"/>
                </a:lnTo>
                <a:close/>
              </a:path>
              <a:path extrusionOk="0" h="1262379" w="2520315">
                <a:moveTo>
                  <a:pt x="1881455" y="171537"/>
                </a:moveTo>
                <a:lnTo>
                  <a:pt x="1789051" y="171537"/>
                </a:lnTo>
                <a:lnTo>
                  <a:pt x="1789365" y="171618"/>
                </a:lnTo>
                <a:lnTo>
                  <a:pt x="1839790" y="185415"/>
                </a:lnTo>
                <a:lnTo>
                  <a:pt x="1839629" y="185366"/>
                </a:lnTo>
                <a:lnTo>
                  <a:pt x="1923783" y="185366"/>
                </a:lnTo>
                <a:lnTo>
                  <a:pt x="1896093" y="175988"/>
                </a:lnTo>
                <a:lnTo>
                  <a:pt x="1881455" y="171537"/>
                </a:lnTo>
                <a:close/>
              </a:path>
              <a:path extrusionOk="0" h="1262379" w="2520315">
                <a:moveTo>
                  <a:pt x="1789199" y="171578"/>
                </a:moveTo>
                <a:lnTo>
                  <a:pt x="1789348" y="171618"/>
                </a:lnTo>
                <a:lnTo>
                  <a:pt x="1789199" y="171578"/>
                </a:lnTo>
                <a:close/>
              </a:path>
              <a:path extrusionOk="0" h="1262379" w="2520315">
                <a:moveTo>
                  <a:pt x="1838007" y="158595"/>
                </a:moveTo>
                <a:lnTo>
                  <a:pt x="1736479" y="158595"/>
                </a:lnTo>
                <a:lnTo>
                  <a:pt x="1736765" y="158662"/>
                </a:lnTo>
                <a:lnTo>
                  <a:pt x="1789199" y="171578"/>
                </a:lnTo>
                <a:lnTo>
                  <a:pt x="1789051" y="171537"/>
                </a:lnTo>
                <a:lnTo>
                  <a:pt x="1881455" y="171537"/>
                </a:lnTo>
                <a:lnTo>
                  <a:pt x="1846847" y="161013"/>
                </a:lnTo>
                <a:lnTo>
                  <a:pt x="1838007" y="158595"/>
                </a:lnTo>
                <a:close/>
              </a:path>
              <a:path extrusionOk="0" h="1262379" w="2520315">
                <a:moveTo>
                  <a:pt x="1736639" y="158634"/>
                </a:moveTo>
                <a:close/>
              </a:path>
              <a:path extrusionOk="0" h="1262379" w="2520315">
                <a:moveTo>
                  <a:pt x="1793615" y="146507"/>
                </a:moveTo>
                <a:lnTo>
                  <a:pt x="1681993" y="146507"/>
                </a:lnTo>
                <a:lnTo>
                  <a:pt x="1682252" y="146561"/>
                </a:lnTo>
                <a:lnTo>
                  <a:pt x="1736639" y="158634"/>
                </a:lnTo>
                <a:lnTo>
                  <a:pt x="1736479" y="158595"/>
                </a:lnTo>
                <a:lnTo>
                  <a:pt x="1838007" y="158595"/>
                </a:lnTo>
                <a:lnTo>
                  <a:pt x="1795595" y="146994"/>
                </a:lnTo>
                <a:lnTo>
                  <a:pt x="1793615" y="146507"/>
                </a:lnTo>
                <a:close/>
              </a:path>
              <a:path extrusionOk="0" h="1262379" w="2520315">
                <a:moveTo>
                  <a:pt x="1682120" y="146535"/>
                </a:moveTo>
                <a:lnTo>
                  <a:pt x="1682252" y="146561"/>
                </a:lnTo>
                <a:lnTo>
                  <a:pt x="1682120" y="146535"/>
                </a:lnTo>
                <a:close/>
              </a:path>
              <a:path extrusionOk="0" h="1262379" w="2520315">
                <a:moveTo>
                  <a:pt x="1747866" y="135241"/>
                </a:moveTo>
                <a:lnTo>
                  <a:pt x="1625668" y="135241"/>
                </a:lnTo>
                <a:lnTo>
                  <a:pt x="1625904" y="135286"/>
                </a:lnTo>
                <a:lnTo>
                  <a:pt x="1682120" y="146535"/>
                </a:lnTo>
                <a:lnTo>
                  <a:pt x="1681993" y="146507"/>
                </a:lnTo>
                <a:lnTo>
                  <a:pt x="1793615" y="146507"/>
                </a:lnTo>
                <a:lnTo>
                  <a:pt x="1747866" y="135241"/>
                </a:lnTo>
                <a:close/>
              </a:path>
              <a:path extrusionOk="0" h="1262379" w="2520315">
                <a:moveTo>
                  <a:pt x="1625826" y="135272"/>
                </a:moveTo>
                <a:close/>
              </a:path>
              <a:path extrusionOk="0" h="1262379" w="2520315">
                <a:moveTo>
                  <a:pt x="1701260" y="124764"/>
                </a:moveTo>
                <a:lnTo>
                  <a:pt x="1567583" y="124764"/>
                </a:lnTo>
                <a:lnTo>
                  <a:pt x="1567799" y="124801"/>
                </a:lnTo>
                <a:lnTo>
                  <a:pt x="1625826" y="135272"/>
                </a:lnTo>
                <a:lnTo>
                  <a:pt x="1625668" y="135241"/>
                </a:lnTo>
                <a:lnTo>
                  <a:pt x="1747866" y="135241"/>
                </a:lnTo>
                <a:lnTo>
                  <a:pt x="1742410" y="133897"/>
                </a:lnTo>
                <a:lnTo>
                  <a:pt x="1701260" y="124764"/>
                </a:lnTo>
                <a:close/>
              </a:path>
              <a:path extrusionOk="0" h="1262379" w="2520315">
                <a:moveTo>
                  <a:pt x="1567680" y="124782"/>
                </a:moveTo>
                <a:close/>
              </a:path>
              <a:path extrusionOk="0" h="1262379" w="2520315">
                <a:moveTo>
                  <a:pt x="1654198" y="115045"/>
                </a:moveTo>
                <a:lnTo>
                  <a:pt x="1507818" y="115045"/>
                </a:lnTo>
                <a:lnTo>
                  <a:pt x="1508015" y="115075"/>
                </a:lnTo>
                <a:lnTo>
                  <a:pt x="1567680" y="124782"/>
                </a:lnTo>
                <a:lnTo>
                  <a:pt x="1701260" y="124764"/>
                </a:lnTo>
                <a:lnTo>
                  <a:pt x="1687366" y="121681"/>
                </a:lnTo>
                <a:lnTo>
                  <a:pt x="1654198" y="115045"/>
                </a:lnTo>
                <a:close/>
              </a:path>
              <a:path extrusionOk="0" h="1262379" w="2520315">
                <a:moveTo>
                  <a:pt x="1507919" y="115061"/>
                </a:moveTo>
                <a:close/>
              </a:path>
              <a:path extrusionOk="0" h="1262379" w="2520315">
                <a:moveTo>
                  <a:pt x="1606908" y="106048"/>
                </a:moveTo>
                <a:lnTo>
                  <a:pt x="1446448" y="106048"/>
                </a:lnTo>
                <a:lnTo>
                  <a:pt x="1446627" y="106072"/>
                </a:lnTo>
                <a:lnTo>
                  <a:pt x="1507919" y="115061"/>
                </a:lnTo>
                <a:lnTo>
                  <a:pt x="1654198" y="115045"/>
                </a:lnTo>
                <a:lnTo>
                  <a:pt x="1630532" y="110310"/>
                </a:lnTo>
                <a:lnTo>
                  <a:pt x="1606908" y="106048"/>
                </a:lnTo>
                <a:close/>
              </a:path>
              <a:path extrusionOk="0" h="1262379" w="2520315">
                <a:moveTo>
                  <a:pt x="1446481" y="106053"/>
                </a:moveTo>
                <a:lnTo>
                  <a:pt x="1446613" y="106072"/>
                </a:lnTo>
                <a:lnTo>
                  <a:pt x="1446481" y="106053"/>
                </a:lnTo>
                <a:close/>
              </a:path>
              <a:path extrusionOk="0" h="1262379" w="2520315">
                <a:moveTo>
                  <a:pt x="1559650" y="97741"/>
                </a:moveTo>
                <a:lnTo>
                  <a:pt x="1383550" y="97741"/>
                </a:lnTo>
                <a:lnTo>
                  <a:pt x="1383714" y="97762"/>
                </a:lnTo>
                <a:lnTo>
                  <a:pt x="1446481" y="106053"/>
                </a:lnTo>
                <a:lnTo>
                  <a:pt x="1606908" y="106048"/>
                </a:lnTo>
                <a:lnTo>
                  <a:pt x="1571985" y="99748"/>
                </a:lnTo>
                <a:lnTo>
                  <a:pt x="1559650" y="97741"/>
                </a:lnTo>
                <a:close/>
              </a:path>
              <a:path extrusionOk="0" h="1262379" w="2520315">
                <a:moveTo>
                  <a:pt x="1383614" y="97750"/>
                </a:moveTo>
                <a:close/>
              </a:path>
              <a:path extrusionOk="0" h="1262379" w="2520315">
                <a:moveTo>
                  <a:pt x="1512618" y="90091"/>
                </a:moveTo>
                <a:lnTo>
                  <a:pt x="1319203" y="90091"/>
                </a:lnTo>
                <a:lnTo>
                  <a:pt x="1319352" y="90107"/>
                </a:lnTo>
                <a:lnTo>
                  <a:pt x="1383614" y="97750"/>
                </a:lnTo>
                <a:lnTo>
                  <a:pt x="1559650" y="97741"/>
                </a:lnTo>
                <a:lnTo>
                  <a:pt x="1512618" y="90091"/>
                </a:lnTo>
                <a:close/>
              </a:path>
              <a:path extrusionOk="0" h="1262379" w="2520315">
                <a:moveTo>
                  <a:pt x="1319255" y="90097"/>
                </a:moveTo>
                <a:close/>
              </a:path>
              <a:path extrusionOk="0" h="1262379" w="2520315">
                <a:moveTo>
                  <a:pt x="1464761" y="83061"/>
                </a:moveTo>
                <a:lnTo>
                  <a:pt x="1253482" y="83061"/>
                </a:lnTo>
                <a:lnTo>
                  <a:pt x="1253618" y="83075"/>
                </a:lnTo>
                <a:lnTo>
                  <a:pt x="1319255" y="90097"/>
                </a:lnTo>
                <a:lnTo>
                  <a:pt x="1512618" y="90091"/>
                </a:lnTo>
                <a:lnTo>
                  <a:pt x="1511799" y="89957"/>
                </a:lnTo>
                <a:lnTo>
                  <a:pt x="1464761" y="83061"/>
                </a:lnTo>
                <a:close/>
              </a:path>
              <a:path extrusionOk="0" h="1262379" w="2520315">
                <a:moveTo>
                  <a:pt x="1253566" y="83070"/>
                </a:moveTo>
                <a:close/>
              </a:path>
              <a:path extrusionOk="0" h="1262379" w="2520315">
                <a:moveTo>
                  <a:pt x="1417612" y="76620"/>
                </a:moveTo>
                <a:lnTo>
                  <a:pt x="1186464" y="76620"/>
                </a:lnTo>
                <a:lnTo>
                  <a:pt x="1253566" y="83070"/>
                </a:lnTo>
                <a:lnTo>
                  <a:pt x="1464761" y="83061"/>
                </a:lnTo>
                <a:lnTo>
                  <a:pt x="1450044" y="80904"/>
                </a:lnTo>
                <a:lnTo>
                  <a:pt x="1417612" y="76620"/>
                </a:lnTo>
                <a:close/>
              </a:path>
              <a:path extrusionOk="0" h="1262379" w="2520315">
                <a:moveTo>
                  <a:pt x="1186545" y="76628"/>
                </a:moveTo>
                <a:close/>
              </a:path>
              <a:path extrusionOk="0" h="1262379" w="2520315">
                <a:moveTo>
                  <a:pt x="1371512" y="70732"/>
                </a:moveTo>
                <a:lnTo>
                  <a:pt x="1118226" y="70732"/>
                </a:lnTo>
                <a:lnTo>
                  <a:pt x="1186545" y="76628"/>
                </a:lnTo>
                <a:lnTo>
                  <a:pt x="1417612" y="76620"/>
                </a:lnTo>
                <a:lnTo>
                  <a:pt x="1386795" y="72550"/>
                </a:lnTo>
                <a:lnTo>
                  <a:pt x="1371512" y="70732"/>
                </a:lnTo>
                <a:close/>
              </a:path>
              <a:path extrusionOk="0" h="1262379" w="2520315">
                <a:moveTo>
                  <a:pt x="1326368" y="65364"/>
                </a:moveTo>
                <a:lnTo>
                  <a:pt x="1048844" y="65364"/>
                </a:lnTo>
                <a:lnTo>
                  <a:pt x="1118337" y="70742"/>
                </a:lnTo>
                <a:lnTo>
                  <a:pt x="1371512" y="70732"/>
                </a:lnTo>
                <a:lnTo>
                  <a:pt x="1326368" y="65364"/>
                </a:lnTo>
                <a:close/>
              </a:path>
              <a:path extrusionOk="0" h="1262379" w="2520315">
                <a:moveTo>
                  <a:pt x="1237871" y="56045"/>
                </a:moveTo>
                <a:lnTo>
                  <a:pt x="906909" y="56045"/>
                </a:lnTo>
                <a:lnTo>
                  <a:pt x="907074" y="56055"/>
                </a:lnTo>
                <a:lnTo>
                  <a:pt x="1048992" y="65375"/>
                </a:lnTo>
                <a:lnTo>
                  <a:pt x="1048844" y="65364"/>
                </a:lnTo>
                <a:lnTo>
                  <a:pt x="1326368" y="65364"/>
                </a:lnTo>
                <a:lnTo>
                  <a:pt x="1322128" y="64860"/>
                </a:lnTo>
                <a:lnTo>
                  <a:pt x="1256115" y="57798"/>
                </a:lnTo>
                <a:lnTo>
                  <a:pt x="1237871" y="56045"/>
                </a:lnTo>
                <a:close/>
              </a:path>
              <a:path extrusionOk="0" h="1262379" w="2520315">
                <a:moveTo>
                  <a:pt x="907022" y="56052"/>
                </a:moveTo>
                <a:close/>
              </a:path>
              <a:path extrusionOk="0" h="1262379" w="2520315">
                <a:moveTo>
                  <a:pt x="1154784" y="48393"/>
                </a:moveTo>
                <a:lnTo>
                  <a:pt x="761368" y="48393"/>
                </a:lnTo>
                <a:lnTo>
                  <a:pt x="761499" y="48399"/>
                </a:lnTo>
                <a:lnTo>
                  <a:pt x="907022" y="56052"/>
                </a:lnTo>
                <a:lnTo>
                  <a:pt x="1237871" y="56045"/>
                </a:lnTo>
                <a:lnTo>
                  <a:pt x="1154784" y="48393"/>
                </a:lnTo>
                <a:close/>
              </a:path>
              <a:path extrusionOk="0" h="1262379" w="2520315">
                <a:moveTo>
                  <a:pt x="761448" y="48397"/>
                </a:moveTo>
                <a:close/>
              </a:path>
              <a:path extrusionOk="0" h="1262379" w="2520315">
                <a:moveTo>
                  <a:pt x="1077788" y="42128"/>
                </a:moveTo>
                <a:lnTo>
                  <a:pt x="612773" y="42128"/>
                </a:lnTo>
                <a:lnTo>
                  <a:pt x="761448" y="48397"/>
                </a:lnTo>
                <a:lnTo>
                  <a:pt x="1154784" y="48393"/>
                </a:lnTo>
                <a:lnTo>
                  <a:pt x="1077788" y="42128"/>
                </a:lnTo>
                <a:close/>
              </a:path>
              <a:path extrusionOk="0" h="1262379" w="2520315">
                <a:moveTo>
                  <a:pt x="612816" y="42130"/>
                </a:moveTo>
                <a:close/>
              </a:path>
              <a:path extrusionOk="0" h="1262379" w="2520315">
                <a:moveTo>
                  <a:pt x="1004116" y="36973"/>
                </a:moveTo>
                <a:lnTo>
                  <a:pt x="461733" y="36973"/>
                </a:lnTo>
                <a:lnTo>
                  <a:pt x="612816" y="42130"/>
                </a:lnTo>
                <a:lnTo>
                  <a:pt x="1077788" y="42128"/>
                </a:lnTo>
                <a:lnTo>
                  <a:pt x="1050730" y="40034"/>
                </a:lnTo>
                <a:lnTo>
                  <a:pt x="1004116" y="36973"/>
                </a:lnTo>
                <a:close/>
              </a:path>
              <a:path extrusionOk="0" h="1262379" w="2520315">
                <a:moveTo>
                  <a:pt x="461805" y="36975"/>
                </a:moveTo>
                <a:close/>
              </a:path>
              <a:path extrusionOk="0" h="1262379" w="2520315">
                <a:moveTo>
                  <a:pt x="938277" y="32650"/>
                </a:moveTo>
                <a:lnTo>
                  <a:pt x="308855" y="32650"/>
                </a:lnTo>
                <a:lnTo>
                  <a:pt x="461805" y="36975"/>
                </a:lnTo>
                <a:lnTo>
                  <a:pt x="1004116" y="36973"/>
                </a:lnTo>
                <a:lnTo>
                  <a:pt x="938277" y="32650"/>
                </a:lnTo>
                <a:close/>
              </a:path>
              <a:path extrusionOk="0" h="1262379" w="2520315">
                <a:moveTo>
                  <a:pt x="308878" y="32651"/>
                </a:moveTo>
                <a:close/>
              </a:path>
              <a:path extrusionOk="0" h="1262379" w="2520315">
                <a:moveTo>
                  <a:pt x="572" y="0"/>
                </a:moveTo>
                <a:lnTo>
                  <a:pt x="0" y="25393"/>
                </a:lnTo>
                <a:lnTo>
                  <a:pt x="308878" y="32651"/>
                </a:lnTo>
                <a:lnTo>
                  <a:pt x="938277" y="32650"/>
                </a:lnTo>
                <a:lnTo>
                  <a:pt x="908490" y="30694"/>
                </a:lnTo>
                <a:lnTo>
                  <a:pt x="762636" y="23025"/>
                </a:lnTo>
                <a:lnTo>
                  <a:pt x="309548" y="7260"/>
                </a:lnTo>
                <a:lnTo>
                  <a:pt x="572"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7" name="Shape 5757"/>
        <p:cNvGrpSpPr/>
        <p:nvPr/>
      </p:nvGrpSpPr>
      <p:grpSpPr>
        <a:xfrm>
          <a:off x="0" y="0"/>
          <a:ext cx="0" cy="0"/>
          <a:chOff x="0" y="0"/>
          <a:chExt cx="0" cy="0"/>
        </a:xfrm>
      </p:grpSpPr>
      <p:grpSp>
        <p:nvGrpSpPr>
          <p:cNvPr id="5758" name="Google Shape;5758;p208"/>
          <p:cNvGrpSpPr/>
          <p:nvPr/>
        </p:nvGrpSpPr>
        <p:grpSpPr>
          <a:xfrm>
            <a:off x="664463" y="2136647"/>
            <a:ext cx="6044184" cy="4437888"/>
            <a:chOff x="664463" y="2136647"/>
            <a:chExt cx="6044184" cy="4437888"/>
          </a:xfrm>
        </p:grpSpPr>
        <p:pic>
          <p:nvPicPr>
            <p:cNvPr id="5759" name="Google Shape;5759;p208"/>
            <p:cNvPicPr preferRelativeResize="0"/>
            <p:nvPr/>
          </p:nvPicPr>
          <p:blipFill rotWithShape="1">
            <a:blip r:embed="rId3">
              <a:alphaModFix/>
            </a:blip>
            <a:srcRect b="0" l="0" r="0" t="0"/>
            <a:stretch/>
          </p:blipFill>
          <p:spPr>
            <a:xfrm>
              <a:off x="701039" y="2136647"/>
              <a:ext cx="5986272" cy="4437888"/>
            </a:xfrm>
            <a:prstGeom prst="rect">
              <a:avLst/>
            </a:prstGeom>
            <a:noFill/>
            <a:ln>
              <a:noFill/>
            </a:ln>
          </p:spPr>
        </p:pic>
        <p:pic>
          <p:nvPicPr>
            <p:cNvPr id="5760" name="Google Shape;5760;p208"/>
            <p:cNvPicPr preferRelativeResize="0"/>
            <p:nvPr/>
          </p:nvPicPr>
          <p:blipFill rotWithShape="1">
            <a:blip r:embed="rId4">
              <a:alphaModFix/>
            </a:blip>
            <a:srcRect b="0" l="0" r="0" t="0"/>
            <a:stretch/>
          </p:blipFill>
          <p:spPr>
            <a:xfrm>
              <a:off x="727693" y="2160648"/>
              <a:ext cx="5879788" cy="4335401"/>
            </a:xfrm>
            <a:prstGeom prst="rect">
              <a:avLst/>
            </a:prstGeom>
            <a:noFill/>
            <a:ln>
              <a:noFill/>
            </a:ln>
          </p:spPr>
        </p:pic>
        <p:pic>
          <p:nvPicPr>
            <p:cNvPr id="5761" name="Google Shape;5761;p208"/>
            <p:cNvPicPr preferRelativeResize="0"/>
            <p:nvPr/>
          </p:nvPicPr>
          <p:blipFill rotWithShape="1">
            <a:blip r:embed="rId5">
              <a:alphaModFix/>
            </a:blip>
            <a:srcRect b="0" l="0" r="0" t="0"/>
            <a:stretch/>
          </p:blipFill>
          <p:spPr>
            <a:xfrm>
              <a:off x="664463" y="2304288"/>
              <a:ext cx="728472" cy="673608"/>
            </a:xfrm>
            <a:prstGeom prst="rect">
              <a:avLst/>
            </a:prstGeom>
            <a:noFill/>
            <a:ln>
              <a:noFill/>
            </a:ln>
          </p:spPr>
        </p:pic>
        <p:sp>
          <p:nvSpPr>
            <p:cNvPr id="5762" name="Google Shape;5762;p208"/>
            <p:cNvSpPr/>
            <p:nvPr/>
          </p:nvSpPr>
          <p:spPr>
            <a:xfrm>
              <a:off x="702735" y="2341788"/>
              <a:ext cx="600075" cy="542925"/>
            </a:xfrm>
            <a:custGeom>
              <a:rect b="b" l="l" r="r" t="t"/>
              <a:pathLst>
                <a:path extrusionOk="0" h="542925" w="600075">
                  <a:moveTo>
                    <a:pt x="0" y="542925"/>
                  </a:moveTo>
                  <a:lnTo>
                    <a:pt x="599550" y="542925"/>
                  </a:lnTo>
                  <a:lnTo>
                    <a:pt x="599550" y="0"/>
                  </a:lnTo>
                  <a:lnTo>
                    <a:pt x="0" y="0"/>
                  </a:lnTo>
                  <a:lnTo>
                    <a:pt x="0" y="542925"/>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763" name="Google Shape;5763;p208"/>
            <p:cNvPicPr preferRelativeResize="0"/>
            <p:nvPr/>
          </p:nvPicPr>
          <p:blipFill rotWithShape="1">
            <a:blip r:embed="rId6">
              <a:alphaModFix/>
            </a:blip>
            <a:srcRect b="0" l="0" r="0" t="0"/>
            <a:stretch/>
          </p:blipFill>
          <p:spPr>
            <a:xfrm>
              <a:off x="890015" y="2840736"/>
              <a:ext cx="5818632" cy="313944"/>
            </a:xfrm>
            <a:prstGeom prst="rect">
              <a:avLst/>
            </a:prstGeom>
            <a:noFill/>
            <a:ln>
              <a:noFill/>
            </a:ln>
          </p:spPr>
        </p:pic>
        <p:sp>
          <p:nvSpPr>
            <p:cNvPr id="5764" name="Google Shape;5764;p208"/>
            <p:cNvSpPr/>
            <p:nvPr/>
          </p:nvSpPr>
          <p:spPr>
            <a:xfrm>
              <a:off x="927850" y="2879964"/>
              <a:ext cx="5687695" cy="182880"/>
            </a:xfrm>
            <a:custGeom>
              <a:rect b="b" l="l" r="r" t="t"/>
              <a:pathLst>
                <a:path extrusionOk="0" h="182880" w="5687695">
                  <a:moveTo>
                    <a:pt x="0" y="182599"/>
                  </a:moveTo>
                  <a:lnTo>
                    <a:pt x="5687629" y="182599"/>
                  </a:lnTo>
                  <a:lnTo>
                    <a:pt x="5687629" y="0"/>
                  </a:lnTo>
                  <a:lnTo>
                    <a:pt x="0" y="0"/>
                  </a:lnTo>
                  <a:lnTo>
                    <a:pt x="0" y="182599"/>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765" name="Google Shape;5765;p208"/>
          <p:cNvSpPr txBox="1"/>
          <p:nvPr>
            <p:ph type="title"/>
          </p:nvPr>
        </p:nvSpPr>
        <p:spPr>
          <a:xfrm>
            <a:off x="4827205" y="242315"/>
            <a:ext cx="253809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PAUSE VISUALS</a:t>
            </a:r>
            <a:endParaRPr/>
          </a:p>
        </p:txBody>
      </p:sp>
      <p:pic>
        <p:nvPicPr>
          <p:cNvPr id="5766" name="Google Shape;5766;p208"/>
          <p:cNvPicPr preferRelativeResize="0"/>
          <p:nvPr/>
        </p:nvPicPr>
        <p:blipFill rotWithShape="1">
          <a:blip r:embed="rId7">
            <a:alphaModFix/>
          </a:blip>
          <a:srcRect b="0" l="0" r="0" t="0"/>
          <a:stretch/>
        </p:blipFill>
        <p:spPr>
          <a:xfrm>
            <a:off x="0" y="806332"/>
            <a:ext cx="12192000" cy="45720"/>
          </a:xfrm>
          <a:prstGeom prst="rect">
            <a:avLst/>
          </a:prstGeom>
          <a:noFill/>
          <a:ln>
            <a:noFill/>
          </a:ln>
        </p:spPr>
      </p:pic>
      <p:grpSp>
        <p:nvGrpSpPr>
          <p:cNvPr id="5767" name="Google Shape;5767;p208"/>
          <p:cNvGrpSpPr/>
          <p:nvPr/>
        </p:nvGrpSpPr>
        <p:grpSpPr>
          <a:xfrm>
            <a:off x="11458577" y="172327"/>
            <a:ext cx="548640" cy="548640"/>
            <a:chOff x="11458577" y="172327"/>
            <a:chExt cx="548640" cy="548640"/>
          </a:xfrm>
        </p:grpSpPr>
        <p:sp>
          <p:nvSpPr>
            <p:cNvPr id="5768" name="Google Shape;5768;p208"/>
            <p:cNvSpPr/>
            <p:nvPr/>
          </p:nvSpPr>
          <p:spPr>
            <a:xfrm>
              <a:off x="11458577" y="172327"/>
              <a:ext cx="548640" cy="548640"/>
            </a:xfrm>
            <a:custGeom>
              <a:rect b="b" l="l" r="r" t="t"/>
              <a:pathLst>
                <a:path extrusionOk="0" h="548640" w="548640">
                  <a:moveTo>
                    <a:pt x="274320" y="0"/>
                  </a:moveTo>
                  <a:lnTo>
                    <a:pt x="225010" y="4419"/>
                  </a:lnTo>
                  <a:lnTo>
                    <a:pt x="178601" y="17162"/>
                  </a:lnTo>
                  <a:lnTo>
                    <a:pt x="135865" y="37452"/>
                  </a:lnTo>
                  <a:lnTo>
                    <a:pt x="97579" y="64516"/>
                  </a:lnTo>
                  <a:lnTo>
                    <a:pt x="64516" y="97578"/>
                  </a:lnTo>
                  <a:lnTo>
                    <a:pt x="37452" y="135865"/>
                  </a:lnTo>
                  <a:lnTo>
                    <a:pt x="17162" y="178600"/>
                  </a:lnTo>
                  <a:lnTo>
                    <a:pt x="4419" y="225010"/>
                  </a:lnTo>
                  <a:lnTo>
                    <a:pt x="0" y="274319"/>
                  </a:lnTo>
                  <a:lnTo>
                    <a:pt x="4419" y="323629"/>
                  </a:lnTo>
                  <a:lnTo>
                    <a:pt x="17162" y="370038"/>
                  </a:lnTo>
                  <a:lnTo>
                    <a:pt x="37452" y="412774"/>
                  </a:lnTo>
                  <a:lnTo>
                    <a:pt x="64516" y="451060"/>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0"/>
                  </a:lnTo>
                  <a:lnTo>
                    <a:pt x="511187" y="412774"/>
                  </a:lnTo>
                  <a:lnTo>
                    <a:pt x="531477" y="370038"/>
                  </a:lnTo>
                  <a:lnTo>
                    <a:pt x="544220" y="323629"/>
                  </a:lnTo>
                  <a:lnTo>
                    <a:pt x="548640" y="274319"/>
                  </a:lnTo>
                  <a:lnTo>
                    <a:pt x="544220" y="225010"/>
                  </a:lnTo>
                  <a:lnTo>
                    <a:pt x="531477" y="178600"/>
                  </a:lnTo>
                  <a:lnTo>
                    <a:pt x="511187" y="135865"/>
                  </a:lnTo>
                  <a:lnTo>
                    <a:pt x="484123" y="97578"/>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769" name="Google Shape;5769;p208"/>
            <p:cNvPicPr preferRelativeResize="0"/>
            <p:nvPr/>
          </p:nvPicPr>
          <p:blipFill rotWithShape="1">
            <a:blip r:embed="rId8">
              <a:alphaModFix/>
            </a:blip>
            <a:srcRect b="0" l="0" r="0" t="0"/>
            <a:stretch/>
          </p:blipFill>
          <p:spPr>
            <a:xfrm>
              <a:off x="11564111" y="268224"/>
              <a:ext cx="335279" cy="335279"/>
            </a:xfrm>
            <a:prstGeom prst="rect">
              <a:avLst/>
            </a:prstGeom>
            <a:noFill/>
            <a:ln>
              <a:noFill/>
            </a:ln>
          </p:spPr>
        </p:pic>
      </p:grpSp>
      <p:sp>
        <p:nvSpPr>
          <p:cNvPr id="5770" name="Google Shape;5770;p208"/>
          <p:cNvSpPr txBox="1"/>
          <p:nvPr/>
        </p:nvSpPr>
        <p:spPr>
          <a:xfrm>
            <a:off x="565206" y="1014476"/>
            <a:ext cx="11067415" cy="168656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2400">
                <a:solidFill>
                  <a:schemeClr val="dk1"/>
                </a:solidFill>
                <a:latin typeface="Calibri"/>
                <a:ea typeface="Calibri"/>
                <a:cs typeface="Calibri"/>
                <a:sym typeface="Calibri"/>
              </a:rPr>
              <a:t>Pause visuals </a:t>
            </a:r>
            <a:r>
              <a:rPr lang="en-US" sz="2400">
                <a:solidFill>
                  <a:schemeClr val="dk1"/>
                </a:solidFill>
                <a:latin typeface="Calibri"/>
                <a:ea typeface="Calibri"/>
                <a:cs typeface="Calibri"/>
                <a:sym typeface="Calibri"/>
              </a:rPr>
              <a:t>stops queries from running and is used when you don’t want to immediately  apply additions or changes made to a report page or visual</a:t>
            </a:r>
            <a:endParaRPr sz="2400">
              <a:solidFill>
                <a:schemeClr val="dk1"/>
              </a:solidFill>
              <a:latin typeface="Calibri"/>
              <a:ea typeface="Calibri"/>
              <a:cs typeface="Calibri"/>
              <a:sym typeface="Calibri"/>
            </a:endParaRPr>
          </a:p>
          <a:p>
            <a:pPr indent="0" lvl="0" marL="0" marR="0" rtl="0" algn="l">
              <a:lnSpc>
                <a:spcPct val="100000"/>
              </a:lnSpc>
              <a:spcBef>
                <a:spcPts val="30"/>
              </a:spcBef>
              <a:spcAft>
                <a:spcPts val="0"/>
              </a:spcAft>
              <a:buNone/>
            </a:pPr>
            <a:r>
              <a:t/>
            </a:r>
            <a:endParaRPr sz="4200">
              <a:solidFill>
                <a:schemeClr val="dk1"/>
              </a:solidFill>
              <a:latin typeface="Calibri"/>
              <a:ea typeface="Calibri"/>
              <a:cs typeface="Calibri"/>
              <a:sym typeface="Calibri"/>
            </a:endParaRPr>
          </a:p>
          <a:p>
            <a:pPr indent="0" lvl="0" marL="6785609" marR="0" rtl="0" algn="l">
              <a:lnSpc>
                <a:spcPct val="100000"/>
              </a:lnSpc>
              <a:spcBef>
                <a:spcPts val="0"/>
              </a:spcBef>
              <a:spcAft>
                <a:spcPts val="0"/>
              </a:spcAft>
              <a:buNone/>
            </a:pPr>
            <a:r>
              <a:rPr b="1" lang="en-US" sz="1800">
                <a:solidFill>
                  <a:schemeClr val="dk1"/>
                </a:solidFill>
                <a:latin typeface="Calibri"/>
                <a:ea typeface="Calibri"/>
                <a:cs typeface="Calibri"/>
                <a:sym typeface="Calibri"/>
              </a:rPr>
              <a:t>When paused</a:t>
            </a:r>
            <a:r>
              <a:rPr lang="en-US" sz="1800">
                <a:solidFill>
                  <a:schemeClr val="dk1"/>
                </a:solidFill>
                <a:latin typeface="Calibri"/>
                <a:ea typeface="Calibri"/>
                <a:cs typeface="Calibri"/>
                <a:sym typeface="Calibri"/>
              </a:rPr>
              <a:t>, the report:</a:t>
            </a:r>
            <a:endParaRPr sz="1800">
              <a:solidFill>
                <a:schemeClr val="dk1"/>
              </a:solidFill>
              <a:latin typeface="Calibri"/>
              <a:ea typeface="Calibri"/>
              <a:cs typeface="Calibri"/>
              <a:sym typeface="Calibri"/>
            </a:endParaRPr>
          </a:p>
        </p:txBody>
      </p:sp>
      <p:sp>
        <p:nvSpPr>
          <p:cNvPr id="5771" name="Google Shape;5771;p208"/>
          <p:cNvSpPr txBox="1"/>
          <p:nvPr/>
        </p:nvSpPr>
        <p:spPr>
          <a:xfrm>
            <a:off x="7390500" y="2930652"/>
            <a:ext cx="4214495" cy="2348230"/>
          </a:xfrm>
          <a:prstGeom prst="rect">
            <a:avLst/>
          </a:prstGeom>
          <a:noFill/>
          <a:ln>
            <a:noFill/>
          </a:ln>
        </p:spPr>
        <p:txBody>
          <a:bodyPr anchorCtr="0" anchor="t" bIns="0" lIns="0" spcFirstLastPara="1" rIns="0" wrap="square" tIns="9525">
            <a:spAutoFit/>
          </a:bodyPr>
          <a:lstStyle/>
          <a:p>
            <a:pPr indent="-342900" lvl="0" marL="355600" marR="492125" rtl="0" algn="l">
              <a:lnSpc>
                <a:spcPct val="101400"/>
              </a:lnSpc>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Holds all changes &amp; updates and sets them to a  “</a:t>
            </a:r>
            <a:r>
              <a:rPr b="1" lang="en-US" sz="1400">
                <a:solidFill>
                  <a:schemeClr val="dk1"/>
                </a:solidFill>
                <a:latin typeface="Calibri"/>
                <a:ea typeface="Calibri"/>
                <a:cs typeface="Calibri"/>
                <a:sym typeface="Calibri"/>
              </a:rPr>
              <a:t>visual has pending changes</a:t>
            </a:r>
            <a:r>
              <a:rPr lang="en-US" sz="1400">
                <a:solidFill>
                  <a:schemeClr val="dk1"/>
                </a:solidFill>
                <a:latin typeface="Calibri"/>
                <a:ea typeface="Calibri"/>
                <a:cs typeface="Calibri"/>
                <a:sym typeface="Calibri"/>
              </a:rPr>
              <a:t>” state</a:t>
            </a:r>
            <a:endParaRPr sz="1400">
              <a:solidFill>
                <a:schemeClr val="dk1"/>
              </a:solidFill>
              <a:latin typeface="Calibri"/>
              <a:ea typeface="Calibri"/>
              <a:cs typeface="Calibri"/>
              <a:sym typeface="Calibri"/>
            </a:endParaRPr>
          </a:p>
          <a:p>
            <a:pPr indent="-342900" lvl="0" marL="355600" marR="0" rtl="0" algn="l">
              <a:lnSpc>
                <a:spcPct val="100000"/>
              </a:lnSpc>
              <a:spcBef>
                <a:spcPts val="1225"/>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Shows a banner with </a:t>
            </a:r>
            <a:r>
              <a:rPr b="1" lang="en-US" sz="1400">
                <a:solidFill>
                  <a:schemeClr val="dk1"/>
                </a:solidFill>
                <a:latin typeface="Calibri"/>
                <a:ea typeface="Calibri"/>
                <a:cs typeface="Calibri"/>
                <a:sym typeface="Calibri"/>
              </a:rPr>
              <a:t>refresh </a:t>
            </a:r>
            <a:r>
              <a:rPr lang="en-US" sz="1400">
                <a:solidFill>
                  <a:schemeClr val="dk1"/>
                </a:solidFill>
                <a:latin typeface="Calibri"/>
                <a:ea typeface="Calibri"/>
                <a:cs typeface="Calibri"/>
                <a:sym typeface="Calibri"/>
              </a:rPr>
              <a:t>&amp; </a:t>
            </a:r>
            <a:r>
              <a:rPr b="1" lang="en-US" sz="1400">
                <a:solidFill>
                  <a:schemeClr val="dk1"/>
                </a:solidFill>
                <a:latin typeface="Calibri"/>
                <a:ea typeface="Calibri"/>
                <a:cs typeface="Calibri"/>
                <a:sym typeface="Calibri"/>
              </a:rPr>
              <a:t>resume visual queries</a:t>
            </a:r>
            <a:endParaRPr sz="1400">
              <a:solidFill>
                <a:schemeClr val="dk1"/>
              </a:solidFill>
              <a:latin typeface="Calibri"/>
              <a:ea typeface="Calibri"/>
              <a:cs typeface="Calibri"/>
              <a:sym typeface="Calibri"/>
            </a:endParaRPr>
          </a:p>
          <a:p>
            <a:pPr indent="-342900" lvl="0" marL="355600" marR="135255" rtl="0" algn="l">
              <a:lnSpc>
                <a:spcPct val="112857"/>
              </a:lnSpc>
              <a:spcBef>
                <a:spcPts val="136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Adds a </a:t>
            </a:r>
            <a:r>
              <a:rPr b="1" lang="en-US" sz="1400">
                <a:solidFill>
                  <a:schemeClr val="dk1"/>
                </a:solidFill>
                <a:latin typeface="Calibri"/>
                <a:ea typeface="Calibri"/>
                <a:cs typeface="Calibri"/>
                <a:sym typeface="Calibri"/>
              </a:rPr>
              <a:t>refresh button to individual visuals </a:t>
            </a:r>
            <a:r>
              <a:rPr lang="en-US" sz="1400">
                <a:solidFill>
                  <a:schemeClr val="dk1"/>
                </a:solidFill>
                <a:latin typeface="Calibri"/>
                <a:ea typeface="Calibri"/>
                <a:cs typeface="Calibri"/>
                <a:sym typeface="Calibri"/>
              </a:rPr>
              <a:t>allowing  you to only refresh that visual</a:t>
            </a:r>
            <a:endParaRPr sz="1400">
              <a:solidFill>
                <a:schemeClr val="dk1"/>
              </a:solidFill>
              <a:latin typeface="Calibri"/>
              <a:ea typeface="Calibri"/>
              <a:cs typeface="Calibri"/>
              <a:sym typeface="Calibri"/>
            </a:endParaRPr>
          </a:p>
          <a:p>
            <a:pPr indent="-342900" lvl="0" marL="355600" marR="41275" rtl="0" algn="l">
              <a:lnSpc>
                <a:spcPct val="101400"/>
              </a:lnSpc>
              <a:spcBef>
                <a:spcPts val="1165"/>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Allows you to </a:t>
            </a:r>
            <a:r>
              <a:rPr b="1" lang="en-US" sz="1400">
                <a:solidFill>
                  <a:schemeClr val="dk1"/>
                </a:solidFill>
                <a:latin typeface="Calibri"/>
                <a:ea typeface="Calibri"/>
                <a:cs typeface="Calibri"/>
                <a:sym typeface="Calibri"/>
              </a:rPr>
              <a:t>add</a:t>
            </a: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move</a:t>
            </a:r>
            <a:r>
              <a:rPr lang="en-US" sz="1400">
                <a:solidFill>
                  <a:schemeClr val="dk1"/>
                </a:solidFill>
                <a:latin typeface="Calibri"/>
                <a:ea typeface="Calibri"/>
                <a:cs typeface="Calibri"/>
                <a:sym typeface="Calibri"/>
              </a:rPr>
              <a:t>, and </a:t>
            </a:r>
            <a:r>
              <a:rPr b="1" lang="en-US" sz="1400">
                <a:solidFill>
                  <a:schemeClr val="dk1"/>
                </a:solidFill>
                <a:latin typeface="Calibri"/>
                <a:ea typeface="Calibri"/>
                <a:cs typeface="Calibri"/>
                <a:sym typeface="Calibri"/>
              </a:rPr>
              <a:t>remove columns </a:t>
            </a:r>
            <a:r>
              <a:rPr lang="en-US" sz="1400">
                <a:solidFill>
                  <a:schemeClr val="dk1"/>
                </a:solidFill>
                <a:latin typeface="Calibri"/>
                <a:ea typeface="Calibri"/>
                <a:cs typeface="Calibri"/>
                <a:sym typeface="Calibri"/>
              </a:rPr>
              <a:t>and  measures without having to wait for visuals to refresh</a:t>
            </a:r>
            <a:endParaRPr sz="1400">
              <a:solidFill>
                <a:schemeClr val="dk1"/>
              </a:solidFill>
              <a:latin typeface="Calibri"/>
              <a:ea typeface="Calibri"/>
              <a:cs typeface="Calibri"/>
              <a:sym typeface="Calibri"/>
            </a:endParaRPr>
          </a:p>
          <a:p>
            <a:pPr indent="-342900" lvl="0" marL="355600" marR="0" rtl="0" algn="l">
              <a:lnSpc>
                <a:spcPct val="100000"/>
              </a:lnSpc>
              <a:spcBef>
                <a:spcPts val="1225"/>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Blocks formatting actions</a:t>
            </a:r>
            <a:endParaRPr sz="1400">
              <a:solidFill>
                <a:schemeClr val="dk1"/>
              </a:solidFill>
              <a:latin typeface="Calibri"/>
              <a:ea typeface="Calibri"/>
              <a:cs typeface="Calibri"/>
              <a:sym typeface="Calibri"/>
            </a:endParaRPr>
          </a:p>
        </p:txBody>
      </p:sp>
      <p:sp>
        <p:nvSpPr>
          <p:cNvPr id="5772" name="Google Shape;5772;p208"/>
          <p:cNvSpPr/>
          <p:nvPr/>
        </p:nvSpPr>
        <p:spPr>
          <a:xfrm>
            <a:off x="6858761" y="2033869"/>
            <a:ext cx="334645" cy="4462780"/>
          </a:xfrm>
          <a:custGeom>
            <a:rect b="b" l="l" r="r" t="t"/>
            <a:pathLst>
              <a:path extrusionOk="0" h="4462780" w="334645">
                <a:moveTo>
                  <a:pt x="0" y="0"/>
                </a:moveTo>
                <a:lnTo>
                  <a:pt x="38346" y="6257"/>
                </a:lnTo>
                <a:lnTo>
                  <a:pt x="73547" y="24080"/>
                </a:lnTo>
                <a:lnTo>
                  <a:pt x="104600" y="52048"/>
                </a:lnTo>
                <a:lnTo>
                  <a:pt x="130499" y="88738"/>
                </a:lnTo>
                <a:lnTo>
                  <a:pt x="150241" y="132728"/>
                </a:lnTo>
                <a:lnTo>
                  <a:pt x="162822" y="182595"/>
                </a:lnTo>
                <a:lnTo>
                  <a:pt x="167239" y="236919"/>
                </a:lnTo>
                <a:lnTo>
                  <a:pt x="167239" y="278154"/>
                </a:lnTo>
                <a:lnTo>
                  <a:pt x="171656" y="332477"/>
                </a:lnTo>
                <a:lnTo>
                  <a:pt x="184238" y="382345"/>
                </a:lnTo>
                <a:lnTo>
                  <a:pt x="203980" y="426335"/>
                </a:lnTo>
                <a:lnTo>
                  <a:pt x="229879" y="463025"/>
                </a:lnTo>
                <a:lnTo>
                  <a:pt x="260931" y="490992"/>
                </a:lnTo>
                <a:lnTo>
                  <a:pt x="296133" y="508816"/>
                </a:lnTo>
                <a:lnTo>
                  <a:pt x="334479" y="515073"/>
                </a:lnTo>
                <a:lnTo>
                  <a:pt x="296133" y="521330"/>
                </a:lnTo>
                <a:lnTo>
                  <a:pt x="260931" y="539154"/>
                </a:lnTo>
                <a:lnTo>
                  <a:pt x="229879" y="567121"/>
                </a:lnTo>
                <a:lnTo>
                  <a:pt x="203980" y="603811"/>
                </a:lnTo>
                <a:lnTo>
                  <a:pt x="184238" y="647801"/>
                </a:lnTo>
                <a:lnTo>
                  <a:pt x="171656" y="697669"/>
                </a:lnTo>
                <a:lnTo>
                  <a:pt x="167239" y="751992"/>
                </a:lnTo>
                <a:lnTo>
                  <a:pt x="167239" y="4225262"/>
                </a:lnTo>
                <a:lnTo>
                  <a:pt x="162822" y="4279585"/>
                </a:lnTo>
                <a:lnTo>
                  <a:pt x="150241" y="4329453"/>
                </a:lnTo>
                <a:lnTo>
                  <a:pt x="130499" y="4373442"/>
                </a:lnTo>
                <a:lnTo>
                  <a:pt x="104600" y="4410132"/>
                </a:lnTo>
                <a:lnTo>
                  <a:pt x="73547" y="4438100"/>
                </a:lnTo>
                <a:lnTo>
                  <a:pt x="38346" y="4455923"/>
                </a:lnTo>
                <a:lnTo>
                  <a:pt x="0" y="4462181"/>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6" name="Shape 5776"/>
        <p:cNvGrpSpPr/>
        <p:nvPr/>
      </p:nvGrpSpPr>
      <p:grpSpPr>
        <a:xfrm>
          <a:off x="0" y="0"/>
          <a:ext cx="0" cy="0"/>
          <a:chOff x="0" y="0"/>
          <a:chExt cx="0" cy="0"/>
        </a:xfrm>
      </p:grpSpPr>
      <p:grpSp>
        <p:nvGrpSpPr>
          <p:cNvPr id="5777" name="Google Shape;5777;p209"/>
          <p:cNvGrpSpPr/>
          <p:nvPr/>
        </p:nvGrpSpPr>
        <p:grpSpPr>
          <a:xfrm>
            <a:off x="460248" y="2109215"/>
            <a:ext cx="6099048" cy="4376928"/>
            <a:chOff x="460248" y="2109215"/>
            <a:chExt cx="6099048" cy="4376928"/>
          </a:xfrm>
        </p:grpSpPr>
        <p:pic>
          <p:nvPicPr>
            <p:cNvPr id="5778" name="Google Shape;5778;p209"/>
            <p:cNvPicPr preferRelativeResize="0"/>
            <p:nvPr/>
          </p:nvPicPr>
          <p:blipFill rotWithShape="1">
            <a:blip r:embed="rId3">
              <a:alphaModFix/>
            </a:blip>
            <a:srcRect b="0" l="0" r="0" t="0"/>
            <a:stretch/>
          </p:blipFill>
          <p:spPr>
            <a:xfrm>
              <a:off x="460248" y="2109215"/>
              <a:ext cx="6099048" cy="4376928"/>
            </a:xfrm>
            <a:prstGeom prst="rect">
              <a:avLst/>
            </a:prstGeom>
            <a:noFill/>
            <a:ln>
              <a:noFill/>
            </a:ln>
          </p:spPr>
        </p:pic>
        <p:pic>
          <p:nvPicPr>
            <p:cNvPr id="5779" name="Google Shape;5779;p209"/>
            <p:cNvPicPr preferRelativeResize="0"/>
            <p:nvPr/>
          </p:nvPicPr>
          <p:blipFill rotWithShape="1">
            <a:blip r:embed="rId4">
              <a:alphaModFix/>
            </a:blip>
            <a:srcRect b="0" l="0" r="0" t="0"/>
            <a:stretch/>
          </p:blipFill>
          <p:spPr>
            <a:xfrm>
              <a:off x="486466" y="2133499"/>
              <a:ext cx="5994963" cy="4274417"/>
            </a:xfrm>
            <a:prstGeom prst="rect">
              <a:avLst/>
            </a:prstGeom>
            <a:noFill/>
            <a:ln>
              <a:noFill/>
            </a:ln>
          </p:spPr>
        </p:pic>
      </p:grpSp>
      <p:sp>
        <p:nvSpPr>
          <p:cNvPr id="5780" name="Google Shape;5780;p209"/>
          <p:cNvSpPr txBox="1"/>
          <p:nvPr>
            <p:ph type="title"/>
          </p:nvPr>
        </p:nvSpPr>
        <p:spPr>
          <a:xfrm>
            <a:off x="4112609" y="242315"/>
            <a:ext cx="396684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OPTIMIZATION PRESETS</a:t>
            </a:r>
            <a:endParaRPr/>
          </a:p>
        </p:txBody>
      </p:sp>
      <p:pic>
        <p:nvPicPr>
          <p:cNvPr id="5781" name="Google Shape;5781;p209"/>
          <p:cNvPicPr preferRelativeResize="0"/>
          <p:nvPr/>
        </p:nvPicPr>
        <p:blipFill rotWithShape="1">
          <a:blip r:embed="rId5">
            <a:alphaModFix/>
          </a:blip>
          <a:srcRect b="0" l="0" r="0" t="0"/>
          <a:stretch/>
        </p:blipFill>
        <p:spPr>
          <a:xfrm>
            <a:off x="0" y="806332"/>
            <a:ext cx="12192000" cy="45720"/>
          </a:xfrm>
          <a:prstGeom prst="rect">
            <a:avLst/>
          </a:prstGeom>
          <a:noFill/>
          <a:ln>
            <a:noFill/>
          </a:ln>
        </p:spPr>
      </p:pic>
      <p:grpSp>
        <p:nvGrpSpPr>
          <p:cNvPr id="5782" name="Google Shape;5782;p209"/>
          <p:cNvGrpSpPr/>
          <p:nvPr/>
        </p:nvGrpSpPr>
        <p:grpSpPr>
          <a:xfrm>
            <a:off x="11458577" y="172327"/>
            <a:ext cx="548640" cy="548640"/>
            <a:chOff x="11458577" y="172327"/>
            <a:chExt cx="548640" cy="548640"/>
          </a:xfrm>
        </p:grpSpPr>
        <p:sp>
          <p:nvSpPr>
            <p:cNvPr id="5783" name="Google Shape;5783;p209"/>
            <p:cNvSpPr/>
            <p:nvPr/>
          </p:nvSpPr>
          <p:spPr>
            <a:xfrm>
              <a:off x="11458577" y="172327"/>
              <a:ext cx="548640" cy="548640"/>
            </a:xfrm>
            <a:custGeom>
              <a:rect b="b" l="l" r="r" t="t"/>
              <a:pathLst>
                <a:path extrusionOk="0" h="548640" w="548640">
                  <a:moveTo>
                    <a:pt x="274320" y="0"/>
                  </a:moveTo>
                  <a:lnTo>
                    <a:pt x="225010" y="4419"/>
                  </a:lnTo>
                  <a:lnTo>
                    <a:pt x="178601" y="17162"/>
                  </a:lnTo>
                  <a:lnTo>
                    <a:pt x="135865" y="37452"/>
                  </a:lnTo>
                  <a:lnTo>
                    <a:pt x="97579" y="64516"/>
                  </a:lnTo>
                  <a:lnTo>
                    <a:pt x="64516" y="97578"/>
                  </a:lnTo>
                  <a:lnTo>
                    <a:pt x="37452" y="135865"/>
                  </a:lnTo>
                  <a:lnTo>
                    <a:pt x="17162" y="178600"/>
                  </a:lnTo>
                  <a:lnTo>
                    <a:pt x="4419" y="225010"/>
                  </a:lnTo>
                  <a:lnTo>
                    <a:pt x="0" y="274319"/>
                  </a:lnTo>
                  <a:lnTo>
                    <a:pt x="4419" y="323629"/>
                  </a:lnTo>
                  <a:lnTo>
                    <a:pt x="17162" y="370038"/>
                  </a:lnTo>
                  <a:lnTo>
                    <a:pt x="37452" y="412774"/>
                  </a:lnTo>
                  <a:lnTo>
                    <a:pt x="64516" y="451060"/>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0"/>
                  </a:lnTo>
                  <a:lnTo>
                    <a:pt x="511187" y="412774"/>
                  </a:lnTo>
                  <a:lnTo>
                    <a:pt x="531477" y="370038"/>
                  </a:lnTo>
                  <a:lnTo>
                    <a:pt x="544220" y="323629"/>
                  </a:lnTo>
                  <a:lnTo>
                    <a:pt x="548640" y="274319"/>
                  </a:lnTo>
                  <a:lnTo>
                    <a:pt x="544220" y="225010"/>
                  </a:lnTo>
                  <a:lnTo>
                    <a:pt x="531477" y="178600"/>
                  </a:lnTo>
                  <a:lnTo>
                    <a:pt x="511187" y="135865"/>
                  </a:lnTo>
                  <a:lnTo>
                    <a:pt x="484123" y="97578"/>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784" name="Google Shape;5784;p209"/>
            <p:cNvPicPr preferRelativeResize="0"/>
            <p:nvPr/>
          </p:nvPicPr>
          <p:blipFill rotWithShape="1">
            <a:blip r:embed="rId6">
              <a:alphaModFix/>
            </a:blip>
            <a:srcRect b="0" l="0" r="0" t="0"/>
            <a:stretch/>
          </p:blipFill>
          <p:spPr>
            <a:xfrm>
              <a:off x="11564111" y="268224"/>
              <a:ext cx="335279" cy="335279"/>
            </a:xfrm>
            <a:prstGeom prst="rect">
              <a:avLst/>
            </a:prstGeom>
            <a:noFill/>
            <a:ln>
              <a:noFill/>
            </a:ln>
          </p:spPr>
        </p:pic>
      </p:grpSp>
      <p:sp>
        <p:nvSpPr>
          <p:cNvPr id="5785" name="Google Shape;5785;p209"/>
          <p:cNvSpPr txBox="1"/>
          <p:nvPr/>
        </p:nvSpPr>
        <p:spPr>
          <a:xfrm>
            <a:off x="565206" y="1014476"/>
            <a:ext cx="10868025" cy="16383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2400">
                <a:solidFill>
                  <a:schemeClr val="dk1"/>
                </a:solidFill>
                <a:latin typeface="Calibri"/>
                <a:ea typeface="Calibri"/>
                <a:cs typeface="Calibri"/>
                <a:sym typeface="Calibri"/>
              </a:rPr>
              <a:t>Optimization presets </a:t>
            </a:r>
            <a:r>
              <a:rPr lang="en-US" sz="2400">
                <a:solidFill>
                  <a:schemeClr val="dk1"/>
                </a:solidFill>
                <a:latin typeface="Calibri"/>
                <a:ea typeface="Calibri"/>
                <a:cs typeface="Calibri"/>
                <a:sym typeface="Calibri"/>
              </a:rPr>
              <a:t>allow you to apply different predefined query optimization settings  like query reduction, interactive, and custom</a:t>
            </a:r>
            <a:endParaRPr sz="2400">
              <a:solidFill>
                <a:schemeClr val="dk1"/>
              </a:solidFill>
              <a:latin typeface="Calibri"/>
              <a:ea typeface="Calibri"/>
              <a:cs typeface="Calibri"/>
              <a:sym typeface="Calibri"/>
            </a:endParaRPr>
          </a:p>
          <a:p>
            <a:pPr indent="0" lvl="0" marL="0" marR="0" rtl="0" algn="l">
              <a:lnSpc>
                <a:spcPct val="100000"/>
              </a:lnSpc>
              <a:spcBef>
                <a:spcPts val="15"/>
              </a:spcBef>
              <a:spcAft>
                <a:spcPts val="0"/>
              </a:spcAft>
              <a:buNone/>
            </a:pPr>
            <a:r>
              <a:t/>
            </a:r>
            <a:endParaRPr sz="3900">
              <a:solidFill>
                <a:schemeClr val="dk1"/>
              </a:solidFill>
              <a:latin typeface="Calibri"/>
              <a:ea typeface="Calibri"/>
              <a:cs typeface="Calibri"/>
              <a:sym typeface="Calibri"/>
            </a:endParaRPr>
          </a:p>
          <a:p>
            <a:pPr indent="0" lvl="0" marL="6464300" marR="0" rtl="0" algn="l">
              <a:lnSpc>
                <a:spcPct val="100000"/>
              </a:lnSpc>
              <a:spcBef>
                <a:spcPts val="0"/>
              </a:spcBef>
              <a:spcAft>
                <a:spcPts val="0"/>
              </a:spcAft>
              <a:buNone/>
            </a:pPr>
            <a:r>
              <a:rPr b="1" lang="en-US" sz="1800">
                <a:solidFill>
                  <a:schemeClr val="dk1"/>
                </a:solidFill>
                <a:latin typeface="Calibri"/>
                <a:ea typeface="Calibri"/>
                <a:cs typeface="Calibri"/>
                <a:sym typeface="Calibri"/>
              </a:rPr>
              <a:t>Query Reduction</a:t>
            </a:r>
            <a:endParaRPr sz="1800">
              <a:solidFill>
                <a:schemeClr val="dk1"/>
              </a:solidFill>
              <a:latin typeface="Calibri"/>
              <a:ea typeface="Calibri"/>
              <a:cs typeface="Calibri"/>
              <a:sym typeface="Calibri"/>
            </a:endParaRPr>
          </a:p>
        </p:txBody>
      </p:sp>
      <p:sp>
        <p:nvSpPr>
          <p:cNvPr id="5786" name="Google Shape;5786;p209"/>
          <p:cNvSpPr txBox="1"/>
          <p:nvPr/>
        </p:nvSpPr>
        <p:spPr>
          <a:xfrm>
            <a:off x="7017370" y="3988308"/>
            <a:ext cx="4420870" cy="1522095"/>
          </a:xfrm>
          <a:prstGeom prst="rect">
            <a:avLst/>
          </a:prstGeom>
          <a:noFill/>
          <a:ln>
            <a:noFill/>
          </a:ln>
        </p:spPr>
        <p:txBody>
          <a:bodyPr anchorCtr="0" anchor="t" bIns="0" lIns="0" spcFirstLastPara="1" rIns="0" wrap="square" tIns="9525">
            <a:spAutoFit/>
          </a:bodyPr>
          <a:lstStyle/>
          <a:p>
            <a:pPr indent="-457200" lvl="0" marL="686435" marR="5080" rtl="0" algn="l">
              <a:lnSpc>
                <a:spcPct val="101400"/>
              </a:lnSpc>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Is the default setting and </a:t>
            </a:r>
            <a:r>
              <a:rPr i="1" lang="en-US" sz="1400">
                <a:solidFill>
                  <a:schemeClr val="dk1"/>
                </a:solidFill>
                <a:latin typeface="Calibri"/>
                <a:ea typeface="Calibri"/>
                <a:cs typeface="Calibri"/>
                <a:sym typeface="Calibri"/>
              </a:rPr>
              <a:t>best used for Import mode  </a:t>
            </a:r>
            <a:r>
              <a:rPr lang="en-US" sz="1400">
                <a:solidFill>
                  <a:schemeClr val="dk1"/>
                </a:solidFill>
                <a:latin typeface="Calibri"/>
                <a:ea typeface="Calibri"/>
                <a:cs typeface="Calibri"/>
                <a:sym typeface="Calibri"/>
              </a:rPr>
              <a:t>because it allows cross-highlighting, cross-filtering,  and real-time changes to slicers and filters</a:t>
            </a:r>
            <a:endParaRPr sz="1400">
              <a:solidFill>
                <a:schemeClr val="dk1"/>
              </a:solidFill>
              <a:latin typeface="Calibri"/>
              <a:ea typeface="Calibri"/>
              <a:cs typeface="Calibri"/>
              <a:sym typeface="Calibri"/>
            </a:endParaRPr>
          </a:p>
          <a:p>
            <a:pPr indent="0" lvl="0" marL="12700" marR="0" rtl="0" algn="l">
              <a:lnSpc>
                <a:spcPct val="100000"/>
              </a:lnSpc>
              <a:spcBef>
                <a:spcPts val="630"/>
              </a:spcBef>
              <a:spcAft>
                <a:spcPts val="0"/>
              </a:spcAft>
              <a:buNone/>
            </a:pPr>
            <a:r>
              <a:rPr b="1" lang="en-US" sz="1800">
                <a:solidFill>
                  <a:schemeClr val="dk1"/>
                </a:solidFill>
                <a:latin typeface="Calibri"/>
                <a:ea typeface="Calibri"/>
                <a:cs typeface="Calibri"/>
                <a:sym typeface="Calibri"/>
              </a:rPr>
              <a:t>Customize</a:t>
            </a:r>
            <a:endParaRPr sz="1800">
              <a:solidFill>
                <a:schemeClr val="dk1"/>
              </a:solidFill>
              <a:latin typeface="Calibri"/>
              <a:ea typeface="Calibri"/>
              <a:cs typeface="Calibri"/>
              <a:sym typeface="Calibri"/>
            </a:endParaRPr>
          </a:p>
          <a:p>
            <a:pPr indent="-457200" lvl="0" marL="676275" marR="482600" rtl="0" algn="l">
              <a:lnSpc>
                <a:spcPct val="101400"/>
              </a:lnSpc>
              <a:spcBef>
                <a:spcPts val="50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Is best when you want to </a:t>
            </a:r>
            <a:r>
              <a:rPr i="1" lang="en-US" sz="1400">
                <a:solidFill>
                  <a:schemeClr val="dk1"/>
                </a:solidFill>
                <a:latin typeface="Calibri"/>
                <a:ea typeface="Calibri"/>
                <a:cs typeface="Calibri"/>
                <a:sym typeface="Calibri"/>
              </a:rPr>
              <a:t>choose which query  reduction features to use</a:t>
            </a:r>
            <a:endParaRPr sz="1400">
              <a:solidFill>
                <a:schemeClr val="dk1"/>
              </a:solidFill>
              <a:latin typeface="Calibri"/>
              <a:ea typeface="Calibri"/>
              <a:cs typeface="Calibri"/>
              <a:sym typeface="Calibri"/>
            </a:endParaRPr>
          </a:p>
        </p:txBody>
      </p:sp>
      <p:sp>
        <p:nvSpPr>
          <p:cNvPr id="5787" name="Google Shape;5787;p209"/>
          <p:cNvSpPr txBox="1"/>
          <p:nvPr/>
        </p:nvSpPr>
        <p:spPr>
          <a:xfrm>
            <a:off x="7234156" y="2683764"/>
            <a:ext cx="8826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p:txBody>
      </p:sp>
      <p:sp>
        <p:nvSpPr>
          <p:cNvPr id="5788" name="Google Shape;5788;p209"/>
          <p:cNvSpPr txBox="1"/>
          <p:nvPr/>
        </p:nvSpPr>
        <p:spPr>
          <a:xfrm>
            <a:off x="7017370" y="2683764"/>
            <a:ext cx="4501515" cy="1264285"/>
          </a:xfrm>
          <a:prstGeom prst="rect">
            <a:avLst/>
          </a:prstGeom>
          <a:noFill/>
          <a:ln>
            <a:noFill/>
          </a:ln>
        </p:spPr>
        <p:txBody>
          <a:bodyPr anchorCtr="0" anchor="t" bIns="0" lIns="0" spcFirstLastPara="1" rIns="0" wrap="square" tIns="9525">
            <a:spAutoFit/>
          </a:bodyPr>
          <a:lstStyle/>
          <a:p>
            <a:pPr indent="0" lvl="0" marL="686435" marR="5080" rtl="0" algn="l">
              <a:lnSpc>
                <a:spcPct val="101400"/>
              </a:lnSpc>
              <a:spcBef>
                <a:spcPts val="0"/>
              </a:spcBef>
              <a:spcAft>
                <a:spcPts val="0"/>
              </a:spcAft>
              <a:buNone/>
            </a:pPr>
            <a:r>
              <a:rPr lang="en-US" sz="1400">
                <a:solidFill>
                  <a:schemeClr val="dk1"/>
                </a:solidFill>
                <a:latin typeface="Calibri"/>
                <a:ea typeface="Calibri"/>
                <a:cs typeface="Calibri"/>
                <a:sym typeface="Calibri"/>
              </a:rPr>
              <a:t>Is </a:t>
            </a:r>
            <a:r>
              <a:rPr i="1" lang="en-US" sz="1400">
                <a:solidFill>
                  <a:schemeClr val="dk1"/>
                </a:solidFill>
                <a:latin typeface="Calibri"/>
                <a:ea typeface="Calibri"/>
                <a:cs typeface="Calibri"/>
                <a:sym typeface="Calibri"/>
              </a:rPr>
              <a:t>best for DirectQuery connections </a:t>
            </a:r>
            <a:r>
              <a:rPr lang="en-US" sz="1400">
                <a:solidFill>
                  <a:schemeClr val="dk1"/>
                </a:solidFill>
                <a:latin typeface="Calibri"/>
                <a:ea typeface="Calibri"/>
                <a:cs typeface="Calibri"/>
                <a:sym typeface="Calibri"/>
              </a:rPr>
              <a:t>because it follows  the best practices for DirectQuery optimization, turns  off cross-highlighting, cross-filtering, and adds an  Apply button to the filters pane</a:t>
            </a:r>
            <a:endParaRPr sz="1400">
              <a:solidFill>
                <a:schemeClr val="dk1"/>
              </a:solidFill>
              <a:latin typeface="Calibri"/>
              <a:ea typeface="Calibri"/>
              <a:cs typeface="Calibri"/>
              <a:sym typeface="Calibri"/>
            </a:endParaRPr>
          </a:p>
          <a:p>
            <a:pPr indent="0" lvl="0" marL="12700" marR="0" rtl="0" algn="l">
              <a:lnSpc>
                <a:spcPct val="100000"/>
              </a:lnSpc>
              <a:spcBef>
                <a:spcPts val="800"/>
              </a:spcBef>
              <a:spcAft>
                <a:spcPts val="0"/>
              </a:spcAft>
              <a:buNone/>
            </a:pPr>
            <a:r>
              <a:rPr b="1" lang="en-US" sz="1800">
                <a:solidFill>
                  <a:schemeClr val="dk1"/>
                </a:solidFill>
                <a:latin typeface="Calibri"/>
                <a:ea typeface="Calibri"/>
                <a:cs typeface="Calibri"/>
                <a:sym typeface="Calibri"/>
              </a:rPr>
              <a:t>Interactivity</a:t>
            </a:r>
            <a:endParaRPr sz="1800">
              <a:solidFill>
                <a:schemeClr val="dk1"/>
              </a:solidFill>
              <a:latin typeface="Calibri"/>
              <a:ea typeface="Calibri"/>
              <a:cs typeface="Calibri"/>
              <a:sym typeface="Calibri"/>
            </a:endParaRPr>
          </a:p>
        </p:txBody>
      </p:sp>
      <p:grpSp>
        <p:nvGrpSpPr>
          <p:cNvPr id="5789" name="Google Shape;5789;p209"/>
          <p:cNvGrpSpPr/>
          <p:nvPr/>
        </p:nvGrpSpPr>
        <p:grpSpPr>
          <a:xfrm>
            <a:off x="987552" y="2267711"/>
            <a:ext cx="3243072" cy="1441704"/>
            <a:chOff x="987552" y="2267711"/>
            <a:chExt cx="3243072" cy="1441704"/>
          </a:xfrm>
        </p:grpSpPr>
        <p:pic>
          <p:nvPicPr>
            <p:cNvPr id="5790" name="Google Shape;5790;p209"/>
            <p:cNvPicPr preferRelativeResize="0"/>
            <p:nvPr/>
          </p:nvPicPr>
          <p:blipFill rotWithShape="1">
            <a:blip r:embed="rId7">
              <a:alphaModFix/>
            </a:blip>
            <a:srcRect b="0" l="0" r="0" t="0"/>
            <a:stretch/>
          </p:blipFill>
          <p:spPr>
            <a:xfrm>
              <a:off x="987552" y="2267711"/>
              <a:ext cx="3243072" cy="1441704"/>
            </a:xfrm>
            <a:prstGeom prst="rect">
              <a:avLst/>
            </a:prstGeom>
            <a:noFill/>
            <a:ln>
              <a:noFill/>
            </a:ln>
          </p:spPr>
        </p:pic>
        <p:sp>
          <p:nvSpPr>
            <p:cNvPr id="5791" name="Google Shape;5791;p209"/>
            <p:cNvSpPr/>
            <p:nvPr/>
          </p:nvSpPr>
          <p:spPr>
            <a:xfrm>
              <a:off x="1026636" y="2304329"/>
              <a:ext cx="3112770" cy="1313815"/>
            </a:xfrm>
            <a:custGeom>
              <a:rect b="b" l="l" r="r" t="t"/>
              <a:pathLst>
                <a:path extrusionOk="0" h="1313814" w="3112770">
                  <a:moveTo>
                    <a:pt x="0" y="1313563"/>
                  </a:moveTo>
                  <a:lnTo>
                    <a:pt x="3112655" y="1313563"/>
                  </a:lnTo>
                  <a:lnTo>
                    <a:pt x="3112655" y="0"/>
                  </a:lnTo>
                  <a:lnTo>
                    <a:pt x="0" y="0"/>
                  </a:lnTo>
                  <a:lnTo>
                    <a:pt x="0" y="1313563"/>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5" name="Shape 535"/>
        <p:cNvGrpSpPr/>
        <p:nvPr/>
      </p:nvGrpSpPr>
      <p:grpSpPr>
        <a:xfrm>
          <a:off x="0" y="0"/>
          <a:ext cx="0" cy="0"/>
          <a:chOff x="0" y="0"/>
          <a:chExt cx="0" cy="0"/>
        </a:xfrm>
      </p:grpSpPr>
      <p:sp>
        <p:nvSpPr>
          <p:cNvPr id="536" name="Google Shape;536;p21"/>
          <p:cNvSpPr txBox="1"/>
          <p:nvPr/>
        </p:nvSpPr>
        <p:spPr>
          <a:xfrm>
            <a:off x="2007128" y="1601723"/>
            <a:ext cx="9361170"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000">
                <a:solidFill>
                  <a:srgbClr val="262626"/>
                </a:solidFill>
                <a:latin typeface="Calibri"/>
                <a:ea typeface="Calibri"/>
                <a:cs typeface="Calibri"/>
                <a:sym typeface="Calibri"/>
              </a:rPr>
              <a:t>In this section we’ll connect to source files and cover some of the most common techniques  for </a:t>
            </a:r>
            <a:r>
              <a:rPr b="1" lang="en-US" sz="2000">
                <a:solidFill>
                  <a:srgbClr val="262626"/>
                </a:solidFill>
                <a:latin typeface="Calibri"/>
                <a:ea typeface="Calibri"/>
                <a:cs typeface="Calibri"/>
                <a:sym typeface="Calibri"/>
              </a:rPr>
              <a:t>extracting</a:t>
            </a:r>
            <a:r>
              <a:rPr lang="en-US" sz="2000">
                <a:solidFill>
                  <a:srgbClr val="262626"/>
                </a:solidFill>
                <a:latin typeface="Calibri"/>
                <a:ea typeface="Calibri"/>
                <a:cs typeface="Calibri"/>
                <a:sym typeface="Calibri"/>
              </a:rPr>
              <a:t>, </a:t>
            </a:r>
            <a:r>
              <a:rPr b="1" lang="en-US" sz="2000">
                <a:solidFill>
                  <a:srgbClr val="262626"/>
                </a:solidFill>
                <a:latin typeface="Calibri"/>
                <a:ea typeface="Calibri"/>
                <a:cs typeface="Calibri"/>
                <a:sym typeface="Calibri"/>
              </a:rPr>
              <a:t>cleaning</a:t>
            </a:r>
            <a:r>
              <a:rPr lang="en-US" sz="2000">
                <a:solidFill>
                  <a:srgbClr val="262626"/>
                </a:solidFill>
                <a:latin typeface="Calibri"/>
                <a:ea typeface="Calibri"/>
                <a:cs typeface="Calibri"/>
                <a:sym typeface="Calibri"/>
              </a:rPr>
              <a:t>, and </a:t>
            </a:r>
            <a:r>
              <a:rPr b="1" lang="en-US" sz="2000">
                <a:solidFill>
                  <a:srgbClr val="262626"/>
                </a:solidFill>
                <a:latin typeface="Calibri"/>
                <a:ea typeface="Calibri"/>
                <a:cs typeface="Calibri"/>
                <a:sym typeface="Calibri"/>
              </a:rPr>
              <a:t>shaping data </a:t>
            </a:r>
            <a:r>
              <a:rPr lang="en-US" sz="2000">
                <a:solidFill>
                  <a:srgbClr val="262626"/>
                </a:solidFill>
                <a:latin typeface="Calibri"/>
                <a:ea typeface="Calibri"/>
                <a:cs typeface="Calibri"/>
                <a:sym typeface="Calibri"/>
              </a:rPr>
              <a:t>to prepare it for modeling and analysis</a:t>
            </a:r>
            <a:endParaRPr sz="2000">
              <a:solidFill>
                <a:schemeClr val="dk1"/>
              </a:solidFill>
              <a:latin typeface="Calibri"/>
              <a:ea typeface="Calibri"/>
              <a:cs typeface="Calibri"/>
              <a:sym typeface="Calibri"/>
            </a:endParaRPr>
          </a:p>
        </p:txBody>
      </p:sp>
      <p:sp>
        <p:nvSpPr>
          <p:cNvPr id="537" name="Google Shape;537;p21"/>
          <p:cNvSpPr txBox="1"/>
          <p:nvPr>
            <p:ph type="title"/>
          </p:nvPr>
        </p:nvSpPr>
        <p:spPr>
          <a:xfrm>
            <a:off x="3506596" y="242315"/>
            <a:ext cx="517969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CONNECTING &amp; SHAPING DATA</a:t>
            </a:r>
            <a:endParaRPr sz="3200"/>
          </a:p>
        </p:txBody>
      </p:sp>
      <p:pic>
        <p:nvPicPr>
          <p:cNvPr id="538" name="Google Shape;538;p21"/>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539" name="Google Shape;539;p21"/>
          <p:cNvSpPr txBox="1"/>
          <p:nvPr/>
        </p:nvSpPr>
        <p:spPr>
          <a:xfrm>
            <a:off x="2015794" y="2974340"/>
            <a:ext cx="208089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3F3F3F"/>
                </a:solidFill>
                <a:latin typeface="Calibri"/>
                <a:ea typeface="Calibri"/>
                <a:cs typeface="Calibri"/>
                <a:sym typeface="Calibri"/>
              </a:rPr>
              <a:t>TOPICS WE’LL COVER:</a:t>
            </a:r>
            <a:endParaRPr sz="1800">
              <a:solidFill>
                <a:schemeClr val="dk1"/>
              </a:solidFill>
              <a:latin typeface="Calibri"/>
              <a:ea typeface="Calibri"/>
              <a:cs typeface="Calibri"/>
              <a:sym typeface="Calibri"/>
            </a:endParaRPr>
          </a:p>
        </p:txBody>
      </p:sp>
      <p:pic>
        <p:nvPicPr>
          <p:cNvPr id="540" name="Google Shape;540;p21"/>
          <p:cNvPicPr preferRelativeResize="0"/>
          <p:nvPr/>
        </p:nvPicPr>
        <p:blipFill rotWithShape="1">
          <a:blip r:embed="rId4">
            <a:alphaModFix/>
          </a:blip>
          <a:srcRect b="0" l="0" r="0" t="0"/>
          <a:stretch/>
        </p:blipFill>
        <p:spPr>
          <a:xfrm>
            <a:off x="798576" y="4218432"/>
            <a:ext cx="2258568" cy="530351"/>
          </a:xfrm>
          <a:prstGeom prst="rect">
            <a:avLst/>
          </a:prstGeom>
          <a:noFill/>
          <a:ln>
            <a:noFill/>
          </a:ln>
        </p:spPr>
      </p:pic>
      <p:sp>
        <p:nvSpPr>
          <p:cNvPr id="541" name="Google Shape;541;p21"/>
          <p:cNvSpPr txBox="1"/>
          <p:nvPr/>
        </p:nvSpPr>
        <p:spPr>
          <a:xfrm>
            <a:off x="1200978" y="4337811"/>
            <a:ext cx="145415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The Query Editor</a:t>
            </a:r>
            <a:endParaRPr sz="1600">
              <a:solidFill>
                <a:schemeClr val="dk1"/>
              </a:solidFill>
              <a:latin typeface="Calibri"/>
              <a:ea typeface="Calibri"/>
              <a:cs typeface="Calibri"/>
              <a:sym typeface="Calibri"/>
            </a:endParaRPr>
          </a:p>
        </p:txBody>
      </p:sp>
      <p:pic>
        <p:nvPicPr>
          <p:cNvPr id="542" name="Google Shape;542;p21"/>
          <p:cNvPicPr preferRelativeResize="0"/>
          <p:nvPr/>
        </p:nvPicPr>
        <p:blipFill rotWithShape="1">
          <a:blip r:embed="rId5">
            <a:alphaModFix/>
          </a:blip>
          <a:srcRect b="0" l="0" r="0" t="0"/>
          <a:stretch/>
        </p:blipFill>
        <p:spPr>
          <a:xfrm>
            <a:off x="3246120" y="4888991"/>
            <a:ext cx="2261616" cy="527304"/>
          </a:xfrm>
          <a:prstGeom prst="rect">
            <a:avLst/>
          </a:prstGeom>
          <a:noFill/>
          <a:ln>
            <a:noFill/>
          </a:ln>
        </p:spPr>
      </p:pic>
      <p:sp>
        <p:nvSpPr>
          <p:cNvPr id="543" name="Google Shape;543;p21"/>
          <p:cNvSpPr txBox="1"/>
          <p:nvPr/>
        </p:nvSpPr>
        <p:spPr>
          <a:xfrm>
            <a:off x="3431308" y="5005323"/>
            <a:ext cx="1891664"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Table Transformations</a:t>
            </a:r>
            <a:endParaRPr sz="1600">
              <a:solidFill>
                <a:schemeClr val="dk1"/>
              </a:solidFill>
              <a:latin typeface="Calibri"/>
              <a:ea typeface="Calibri"/>
              <a:cs typeface="Calibri"/>
              <a:sym typeface="Calibri"/>
            </a:endParaRPr>
          </a:p>
        </p:txBody>
      </p:sp>
      <p:pic>
        <p:nvPicPr>
          <p:cNvPr id="544" name="Google Shape;544;p21"/>
          <p:cNvPicPr preferRelativeResize="0"/>
          <p:nvPr/>
        </p:nvPicPr>
        <p:blipFill rotWithShape="1">
          <a:blip r:embed="rId6">
            <a:alphaModFix/>
          </a:blip>
          <a:srcRect b="0" l="0" r="0" t="0"/>
          <a:stretch/>
        </p:blipFill>
        <p:spPr>
          <a:xfrm>
            <a:off x="798576" y="3547871"/>
            <a:ext cx="2258568" cy="530351"/>
          </a:xfrm>
          <a:prstGeom prst="rect">
            <a:avLst/>
          </a:prstGeom>
          <a:noFill/>
          <a:ln>
            <a:noFill/>
          </a:ln>
        </p:spPr>
      </p:pic>
      <p:sp>
        <p:nvSpPr>
          <p:cNvPr id="545" name="Google Shape;545;p21"/>
          <p:cNvSpPr txBox="1"/>
          <p:nvPr/>
        </p:nvSpPr>
        <p:spPr>
          <a:xfrm>
            <a:off x="1022543" y="3664204"/>
            <a:ext cx="181165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Intro to Power Query</a:t>
            </a:r>
            <a:endParaRPr sz="1600">
              <a:solidFill>
                <a:schemeClr val="dk1"/>
              </a:solidFill>
              <a:latin typeface="Calibri"/>
              <a:ea typeface="Calibri"/>
              <a:cs typeface="Calibri"/>
              <a:sym typeface="Calibri"/>
            </a:endParaRPr>
          </a:p>
        </p:txBody>
      </p:sp>
      <p:pic>
        <p:nvPicPr>
          <p:cNvPr id="546" name="Google Shape;546;p21"/>
          <p:cNvPicPr preferRelativeResize="0"/>
          <p:nvPr/>
        </p:nvPicPr>
        <p:blipFill rotWithShape="1">
          <a:blip r:embed="rId7">
            <a:alphaModFix/>
          </a:blip>
          <a:srcRect b="0" l="0" r="0" t="0"/>
          <a:stretch/>
        </p:blipFill>
        <p:spPr>
          <a:xfrm>
            <a:off x="3246120" y="4218432"/>
            <a:ext cx="2261616" cy="527304"/>
          </a:xfrm>
          <a:prstGeom prst="rect">
            <a:avLst/>
          </a:prstGeom>
          <a:noFill/>
          <a:ln>
            <a:noFill/>
          </a:ln>
        </p:spPr>
      </p:pic>
      <p:sp>
        <p:nvSpPr>
          <p:cNvPr id="547" name="Google Shape;547;p21"/>
          <p:cNvSpPr txBox="1"/>
          <p:nvPr/>
        </p:nvSpPr>
        <p:spPr>
          <a:xfrm>
            <a:off x="3570024" y="4334764"/>
            <a:ext cx="161417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Connection Modes</a:t>
            </a:r>
            <a:endParaRPr sz="1600">
              <a:solidFill>
                <a:schemeClr val="dk1"/>
              </a:solidFill>
              <a:latin typeface="Calibri"/>
              <a:ea typeface="Calibri"/>
              <a:cs typeface="Calibri"/>
              <a:sym typeface="Calibri"/>
            </a:endParaRPr>
          </a:p>
        </p:txBody>
      </p:sp>
      <p:sp>
        <p:nvSpPr>
          <p:cNvPr id="548" name="Google Shape;548;p21"/>
          <p:cNvSpPr/>
          <p:nvPr/>
        </p:nvSpPr>
        <p:spPr>
          <a:xfrm>
            <a:off x="6096000" y="2748173"/>
            <a:ext cx="19050" cy="3432175"/>
          </a:xfrm>
          <a:custGeom>
            <a:rect b="b" l="l" r="r" t="t"/>
            <a:pathLst>
              <a:path extrusionOk="0" h="3432175" w="19050">
                <a:moveTo>
                  <a:pt x="0" y="0"/>
                </a:moveTo>
                <a:lnTo>
                  <a:pt x="19050" y="3431945"/>
                </a:lnTo>
              </a:path>
            </a:pathLst>
          </a:custGeom>
          <a:noFill/>
          <a:ln cap="flat" cmpd="sng" w="9525">
            <a:solidFill>
              <a:srgbClr val="E7E6E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21"/>
          <p:cNvSpPr txBox="1"/>
          <p:nvPr/>
        </p:nvSpPr>
        <p:spPr>
          <a:xfrm>
            <a:off x="7754408" y="2974340"/>
            <a:ext cx="251206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3F3F3F"/>
                </a:solidFill>
                <a:latin typeface="Calibri"/>
                <a:ea typeface="Calibri"/>
                <a:cs typeface="Calibri"/>
                <a:sym typeface="Calibri"/>
              </a:rPr>
              <a:t>GOALS FOR THIS SECTION:</a:t>
            </a:r>
            <a:endParaRPr sz="1800">
              <a:solidFill>
                <a:schemeClr val="dk1"/>
              </a:solidFill>
              <a:latin typeface="Calibri"/>
              <a:ea typeface="Calibri"/>
              <a:cs typeface="Calibri"/>
              <a:sym typeface="Calibri"/>
            </a:endParaRPr>
          </a:p>
        </p:txBody>
      </p:sp>
      <p:sp>
        <p:nvSpPr>
          <p:cNvPr id="550" name="Google Shape;550;p21"/>
          <p:cNvSpPr txBox="1"/>
          <p:nvPr/>
        </p:nvSpPr>
        <p:spPr>
          <a:xfrm>
            <a:off x="6620772" y="3494532"/>
            <a:ext cx="4778375" cy="2566670"/>
          </a:xfrm>
          <a:prstGeom prst="rect">
            <a:avLst/>
          </a:prstGeom>
          <a:noFill/>
          <a:ln>
            <a:noFill/>
          </a:ln>
        </p:spPr>
        <p:txBody>
          <a:bodyPr anchorCtr="0" anchor="t" bIns="0" lIns="0" spcFirstLastPara="1" rIns="0" wrap="square" tIns="9525">
            <a:spAutoFit/>
          </a:bodyPr>
          <a:lstStyle/>
          <a:p>
            <a:pPr indent="-285750" lvl="0" marL="298450" marR="164465" rtl="0" algn="l">
              <a:lnSpc>
                <a:spcPct val="101400"/>
              </a:lnSpc>
              <a:spcBef>
                <a:spcPts val="0"/>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Explore Power BI’s query editor and understand the role that  Power Query plays in the larger BI workflow</a:t>
            </a:r>
            <a:endParaRPr sz="1400">
              <a:solidFill>
                <a:schemeClr val="dk1"/>
              </a:solidFill>
              <a:latin typeface="Calibri"/>
              <a:ea typeface="Calibri"/>
              <a:cs typeface="Calibri"/>
              <a:sym typeface="Calibri"/>
            </a:endParaRPr>
          </a:p>
          <a:p>
            <a:pPr indent="-285750" lvl="0" marL="298450" marR="476884" rtl="0" algn="l">
              <a:lnSpc>
                <a:spcPct val="101400"/>
              </a:lnSpc>
              <a:spcBef>
                <a:spcPts val="1175"/>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Introduce different types of connectors and connectivity  modes available for getting data into Power BI</a:t>
            </a:r>
            <a:endParaRPr sz="1400">
              <a:solidFill>
                <a:schemeClr val="dk1"/>
              </a:solidFill>
              <a:latin typeface="Calibri"/>
              <a:ea typeface="Calibri"/>
              <a:cs typeface="Calibri"/>
              <a:sym typeface="Calibri"/>
            </a:endParaRPr>
          </a:p>
          <a:p>
            <a:pPr indent="-285750" lvl="0" marL="298450" marR="5080" rtl="0" algn="l">
              <a:lnSpc>
                <a:spcPct val="101400"/>
              </a:lnSpc>
              <a:spcBef>
                <a:spcPts val="1105"/>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Review tools for checking data quality and key profiling metrics  like column distribution, empty values, errors and outliers</a:t>
            </a:r>
            <a:endParaRPr sz="1400">
              <a:solidFill>
                <a:schemeClr val="dk1"/>
              </a:solidFill>
              <a:latin typeface="Calibri"/>
              <a:ea typeface="Calibri"/>
              <a:cs typeface="Calibri"/>
              <a:sym typeface="Calibri"/>
            </a:endParaRPr>
          </a:p>
          <a:p>
            <a:pPr indent="-285750" lvl="0" marL="298450" marR="114935" rtl="0" algn="l">
              <a:lnSpc>
                <a:spcPct val="100000"/>
              </a:lnSpc>
              <a:spcBef>
                <a:spcPts val="1225"/>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Transform tables using text, numerical and date/time tools,  pivot and group records, and create new conditional columns</a:t>
            </a:r>
            <a:endParaRPr sz="1400">
              <a:solidFill>
                <a:schemeClr val="dk1"/>
              </a:solidFill>
              <a:latin typeface="Calibri"/>
              <a:ea typeface="Calibri"/>
              <a:cs typeface="Calibri"/>
              <a:sym typeface="Calibri"/>
            </a:endParaRPr>
          </a:p>
          <a:p>
            <a:pPr indent="-285750" lvl="0" marL="298450" marR="0" rtl="0" algn="l">
              <a:lnSpc>
                <a:spcPct val="100000"/>
              </a:lnSpc>
              <a:spcBef>
                <a:spcPts val="1225"/>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Practice combining, modifying and refreshing queries</a:t>
            </a:r>
            <a:endParaRPr sz="1400">
              <a:solidFill>
                <a:schemeClr val="dk1"/>
              </a:solidFill>
              <a:latin typeface="Calibri"/>
              <a:ea typeface="Calibri"/>
              <a:cs typeface="Calibri"/>
              <a:sym typeface="Calibri"/>
            </a:endParaRPr>
          </a:p>
        </p:txBody>
      </p:sp>
      <p:grpSp>
        <p:nvGrpSpPr>
          <p:cNvPr id="551" name="Google Shape;551;p21"/>
          <p:cNvGrpSpPr/>
          <p:nvPr/>
        </p:nvGrpSpPr>
        <p:grpSpPr>
          <a:xfrm>
            <a:off x="670559" y="1463039"/>
            <a:ext cx="1057655" cy="1057655"/>
            <a:chOff x="670559" y="1463039"/>
            <a:chExt cx="1057655" cy="1057655"/>
          </a:xfrm>
        </p:grpSpPr>
        <p:pic>
          <p:nvPicPr>
            <p:cNvPr id="552" name="Google Shape;552;p21"/>
            <p:cNvPicPr preferRelativeResize="0"/>
            <p:nvPr/>
          </p:nvPicPr>
          <p:blipFill rotWithShape="1">
            <a:blip r:embed="rId8">
              <a:alphaModFix/>
            </a:blip>
            <a:srcRect b="0" l="0" r="0" t="0"/>
            <a:stretch/>
          </p:blipFill>
          <p:spPr>
            <a:xfrm>
              <a:off x="670559" y="1463039"/>
              <a:ext cx="1057655" cy="1057655"/>
            </a:xfrm>
            <a:prstGeom prst="rect">
              <a:avLst/>
            </a:prstGeom>
            <a:noFill/>
            <a:ln>
              <a:noFill/>
            </a:ln>
          </p:spPr>
        </p:pic>
        <p:pic>
          <p:nvPicPr>
            <p:cNvPr id="553" name="Google Shape;553;p21"/>
            <p:cNvPicPr preferRelativeResize="0"/>
            <p:nvPr/>
          </p:nvPicPr>
          <p:blipFill rotWithShape="1">
            <a:blip r:embed="rId9">
              <a:alphaModFix/>
            </a:blip>
            <a:srcRect b="0" l="0" r="0" t="0"/>
            <a:stretch/>
          </p:blipFill>
          <p:spPr>
            <a:xfrm>
              <a:off x="821365" y="1616262"/>
              <a:ext cx="767279" cy="768408"/>
            </a:xfrm>
            <a:prstGeom prst="rect">
              <a:avLst/>
            </a:prstGeom>
            <a:noFill/>
            <a:ln>
              <a:noFill/>
            </a:ln>
          </p:spPr>
        </p:pic>
      </p:grpSp>
      <p:pic>
        <p:nvPicPr>
          <p:cNvPr id="554" name="Google Shape;554;p21"/>
          <p:cNvPicPr preferRelativeResize="0"/>
          <p:nvPr/>
        </p:nvPicPr>
        <p:blipFill rotWithShape="1">
          <a:blip r:embed="rId10">
            <a:alphaModFix/>
          </a:blip>
          <a:srcRect b="0" l="0" r="0" t="0"/>
          <a:stretch/>
        </p:blipFill>
        <p:spPr>
          <a:xfrm>
            <a:off x="819911" y="4888991"/>
            <a:ext cx="2258568" cy="527304"/>
          </a:xfrm>
          <a:prstGeom prst="rect">
            <a:avLst/>
          </a:prstGeom>
          <a:noFill/>
          <a:ln>
            <a:noFill/>
          </a:ln>
        </p:spPr>
      </p:pic>
      <p:sp>
        <p:nvSpPr>
          <p:cNvPr id="555" name="Google Shape;555;p21"/>
          <p:cNvSpPr txBox="1"/>
          <p:nvPr/>
        </p:nvSpPr>
        <p:spPr>
          <a:xfrm>
            <a:off x="1113849" y="5005323"/>
            <a:ext cx="167068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Data QA &amp; Profiling</a:t>
            </a:r>
            <a:endParaRPr sz="1600">
              <a:solidFill>
                <a:schemeClr val="dk1"/>
              </a:solidFill>
              <a:latin typeface="Calibri"/>
              <a:ea typeface="Calibri"/>
              <a:cs typeface="Calibri"/>
              <a:sym typeface="Calibri"/>
            </a:endParaRPr>
          </a:p>
        </p:txBody>
      </p:sp>
      <p:pic>
        <p:nvPicPr>
          <p:cNvPr id="556" name="Google Shape;556;p21"/>
          <p:cNvPicPr preferRelativeResize="0"/>
          <p:nvPr/>
        </p:nvPicPr>
        <p:blipFill rotWithShape="1">
          <a:blip r:embed="rId11">
            <a:alphaModFix/>
          </a:blip>
          <a:srcRect b="0" l="0" r="0" t="0"/>
          <a:stretch/>
        </p:blipFill>
        <p:spPr>
          <a:xfrm>
            <a:off x="3246120" y="3544823"/>
            <a:ext cx="2261616" cy="530351"/>
          </a:xfrm>
          <a:prstGeom prst="rect">
            <a:avLst/>
          </a:prstGeom>
          <a:noFill/>
          <a:ln>
            <a:noFill/>
          </a:ln>
        </p:spPr>
      </p:pic>
      <p:sp>
        <p:nvSpPr>
          <p:cNvPr id="557" name="Google Shape;557;p21"/>
          <p:cNvSpPr txBox="1"/>
          <p:nvPr/>
        </p:nvSpPr>
        <p:spPr>
          <a:xfrm>
            <a:off x="3667052" y="3664204"/>
            <a:ext cx="141859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Data Connectors</a:t>
            </a:r>
            <a:endParaRPr sz="1600">
              <a:solidFill>
                <a:schemeClr val="dk1"/>
              </a:solidFill>
              <a:latin typeface="Calibri"/>
              <a:ea typeface="Calibri"/>
              <a:cs typeface="Calibri"/>
              <a:sym typeface="Calibri"/>
            </a:endParaRPr>
          </a:p>
        </p:txBody>
      </p:sp>
      <p:pic>
        <p:nvPicPr>
          <p:cNvPr id="558" name="Google Shape;558;p21"/>
          <p:cNvPicPr preferRelativeResize="0"/>
          <p:nvPr/>
        </p:nvPicPr>
        <p:blipFill rotWithShape="1">
          <a:blip r:embed="rId12">
            <a:alphaModFix/>
          </a:blip>
          <a:srcRect b="0" l="0" r="0" t="0"/>
          <a:stretch/>
        </p:blipFill>
        <p:spPr>
          <a:xfrm>
            <a:off x="819911" y="5556503"/>
            <a:ext cx="2258568" cy="530351"/>
          </a:xfrm>
          <a:prstGeom prst="rect">
            <a:avLst/>
          </a:prstGeom>
          <a:noFill/>
          <a:ln>
            <a:noFill/>
          </a:ln>
        </p:spPr>
      </p:pic>
      <p:sp>
        <p:nvSpPr>
          <p:cNvPr id="559" name="Google Shape;559;p21"/>
          <p:cNvSpPr txBox="1"/>
          <p:nvPr/>
        </p:nvSpPr>
        <p:spPr>
          <a:xfrm>
            <a:off x="1322669" y="5672835"/>
            <a:ext cx="125412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Calendar Tools</a:t>
            </a:r>
            <a:endParaRPr sz="1600">
              <a:solidFill>
                <a:schemeClr val="dk1"/>
              </a:solidFill>
              <a:latin typeface="Calibri"/>
              <a:ea typeface="Calibri"/>
              <a:cs typeface="Calibri"/>
              <a:sym typeface="Calibri"/>
            </a:endParaRPr>
          </a:p>
        </p:txBody>
      </p:sp>
      <p:pic>
        <p:nvPicPr>
          <p:cNvPr id="560" name="Google Shape;560;p21"/>
          <p:cNvPicPr preferRelativeResize="0"/>
          <p:nvPr/>
        </p:nvPicPr>
        <p:blipFill rotWithShape="1">
          <a:blip r:embed="rId13">
            <a:alphaModFix/>
          </a:blip>
          <a:srcRect b="0" l="0" r="0" t="0"/>
          <a:stretch/>
        </p:blipFill>
        <p:spPr>
          <a:xfrm>
            <a:off x="3255264" y="5556503"/>
            <a:ext cx="2261616" cy="530351"/>
          </a:xfrm>
          <a:prstGeom prst="rect">
            <a:avLst/>
          </a:prstGeom>
          <a:noFill/>
          <a:ln>
            <a:noFill/>
          </a:ln>
        </p:spPr>
      </p:pic>
      <p:sp>
        <p:nvSpPr>
          <p:cNvPr id="561" name="Google Shape;561;p21"/>
          <p:cNvSpPr txBox="1"/>
          <p:nvPr/>
        </p:nvSpPr>
        <p:spPr>
          <a:xfrm>
            <a:off x="3569434" y="5672835"/>
            <a:ext cx="163385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Combining Queries</a:t>
            </a:r>
            <a:endParaRPr sz="1600">
              <a:solidFill>
                <a:schemeClr val="dk1"/>
              </a:solidFill>
              <a:latin typeface="Calibri"/>
              <a:ea typeface="Calibri"/>
              <a:cs typeface="Calibri"/>
              <a:sym typeface="Calibri"/>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5" name="Shape 5795"/>
        <p:cNvGrpSpPr/>
        <p:nvPr/>
      </p:nvGrpSpPr>
      <p:grpSpPr>
        <a:xfrm>
          <a:off x="0" y="0"/>
          <a:ext cx="0" cy="0"/>
          <a:chOff x="0" y="0"/>
          <a:chExt cx="0" cy="0"/>
        </a:xfrm>
      </p:grpSpPr>
      <p:grpSp>
        <p:nvGrpSpPr>
          <p:cNvPr id="5796" name="Google Shape;5796;p210"/>
          <p:cNvGrpSpPr/>
          <p:nvPr/>
        </p:nvGrpSpPr>
        <p:grpSpPr>
          <a:xfrm>
            <a:off x="460248" y="2136647"/>
            <a:ext cx="6281928" cy="4184904"/>
            <a:chOff x="460248" y="2136647"/>
            <a:chExt cx="6281928" cy="4184904"/>
          </a:xfrm>
        </p:grpSpPr>
        <p:pic>
          <p:nvPicPr>
            <p:cNvPr id="5797" name="Google Shape;5797;p210"/>
            <p:cNvPicPr preferRelativeResize="0"/>
            <p:nvPr/>
          </p:nvPicPr>
          <p:blipFill rotWithShape="1">
            <a:blip r:embed="rId3">
              <a:alphaModFix/>
            </a:blip>
            <a:srcRect b="0" l="0" r="0" t="0"/>
            <a:stretch/>
          </p:blipFill>
          <p:spPr>
            <a:xfrm>
              <a:off x="460248" y="2136647"/>
              <a:ext cx="6281928" cy="4184904"/>
            </a:xfrm>
            <a:prstGeom prst="rect">
              <a:avLst/>
            </a:prstGeom>
            <a:noFill/>
            <a:ln>
              <a:noFill/>
            </a:ln>
          </p:spPr>
        </p:pic>
        <p:pic>
          <p:nvPicPr>
            <p:cNvPr id="5798" name="Google Shape;5798;p210"/>
            <p:cNvPicPr preferRelativeResize="0"/>
            <p:nvPr/>
          </p:nvPicPr>
          <p:blipFill rotWithShape="1">
            <a:blip r:embed="rId4">
              <a:alphaModFix/>
            </a:blip>
            <a:srcRect b="0" l="0" r="0" t="0"/>
            <a:stretch/>
          </p:blipFill>
          <p:spPr>
            <a:xfrm>
              <a:off x="486466" y="2162798"/>
              <a:ext cx="6175592" cy="4080375"/>
            </a:xfrm>
            <a:prstGeom prst="rect">
              <a:avLst/>
            </a:prstGeom>
            <a:noFill/>
            <a:ln>
              <a:noFill/>
            </a:ln>
          </p:spPr>
        </p:pic>
        <p:pic>
          <p:nvPicPr>
            <p:cNvPr id="5799" name="Google Shape;5799;p210"/>
            <p:cNvPicPr preferRelativeResize="0"/>
            <p:nvPr/>
          </p:nvPicPr>
          <p:blipFill rotWithShape="1">
            <a:blip r:embed="rId5">
              <a:alphaModFix/>
            </a:blip>
            <a:srcRect b="0" l="0" r="0" t="0"/>
            <a:stretch/>
          </p:blipFill>
          <p:spPr>
            <a:xfrm>
              <a:off x="2185415" y="2310384"/>
              <a:ext cx="707136" cy="728472"/>
            </a:xfrm>
            <a:prstGeom prst="rect">
              <a:avLst/>
            </a:prstGeom>
            <a:noFill/>
            <a:ln>
              <a:noFill/>
            </a:ln>
          </p:spPr>
        </p:pic>
        <p:sp>
          <p:nvSpPr>
            <p:cNvPr id="5800" name="Google Shape;5800;p210"/>
            <p:cNvSpPr/>
            <p:nvPr/>
          </p:nvSpPr>
          <p:spPr>
            <a:xfrm>
              <a:off x="2222257" y="2348761"/>
              <a:ext cx="579120" cy="597535"/>
            </a:xfrm>
            <a:custGeom>
              <a:rect b="b" l="l" r="r" t="t"/>
              <a:pathLst>
                <a:path extrusionOk="0" h="597535" w="579119">
                  <a:moveTo>
                    <a:pt x="0" y="597218"/>
                  </a:moveTo>
                  <a:lnTo>
                    <a:pt x="578574" y="597218"/>
                  </a:lnTo>
                  <a:lnTo>
                    <a:pt x="578574" y="0"/>
                  </a:lnTo>
                  <a:lnTo>
                    <a:pt x="0" y="0"/>
                  </a:lnTo>
                  <a:lnTo>
                    <a:pt x="0" y="597218"/>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801" name="Google Shape;5801;p210"/>
          <p:cNvSpPr txBox="1"/>
          <p:nvPr>
            <p:ph type="title"/>
          </p:nvPr>
        </p:nvSpPr>
        <p:spPr>
          <a:xfrm>
            <a:off x="3818698" y="242315"/>
            <a:ext cx="455739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APPLY ALL SLICERS BUTTON</a:t>
            </a:r>
            <a:endParaRPr/>
          </a:p>
        </p:txBody>
      </p:sp>
      <p:pic>
        <p:nvPicPr>
          <p:cNvPr id="5802" name="Google Shape;5802;p210"/>
          <p:cNvPicPr preferRelativeResize="0"/>
          <p:nvPr/>
        </p:nvPicPr>
        <p:blipFill rotWithShape="1">
          <a:blip r:embed="rId6">
            <a:alphaModFix/>
          </a:blip>
          <a:srcRect b="0" l="0" r="0" t="0"/>
          <a:stretch/>
        </p:blipFill>
        <p:spPr>
          <a:xfrm>
            <a:off x="0" y="806332"/>
            <a:ext cx="12192000" cy="45720"/>
          </a:xfrm>
          <a:prstGeom prst="rect">
            <a:avLst/>
          </a:prstGeom>
          <a:noFill/>
          <a:ln>
            <a:noFill/>
          </a:ln>
        </p:spPr>
      </p:pic>
      <p:grpSp>
        <p:nvGrpSpPr>
          <p:cNvPr id="5803" name="Google Shape;5803;p210"/>
          <p:cNvGrpSpPr/>
          <p:nvPr/>
        </p:nvGrpSpPr>
        <p:grpSpPr>
          <a:xfrm>
            <a:off x="11458577" y="172327"/>
            <a:ext cx="548640" cy="548640"/>
            <a:chOff x="11458577" y="172327"/>
            <a:chExt cx="548640" cy="548640"/>
          </a:xfrm>
        </p:grpSpPr>
        <p:sp>
          <p:nvSpPr>
            <p:cNvPr id="5804" name="Google Shape;5804;p210"/>
            <p:cNvSpPr/>
            <p:nvPr/>
          </p:nvSpPr>
          <p:spPr>
            <a:xfrm>
              <a:off x="11458577" y="172327"/>
              <a:ext cx="548640" cy="548640"/>
            </a:xfrm>
            <a:custGeom>
              <a:rect b="b" l="l" r="r" t="t"/>
              <a:pathLst>
                <a:path extrusionOk="0" h="548640" w="548640">
                  <a:moveTo>
                    <a:pt x="274320" y="0"/>
                  </a:moveTo>
                  <a:lnTo>
                    <a:pt x="225010" y="4419"/>
                  </a:lnTo>
                  <a:lnTo>
                    <a:pt x="178601" y="17162"/>
                  </a:lnTo>
                  <a:lnTo>
                    <a:pt x="135865" y="37452"/>
                  </a:lnTo>
                  <a:lnTo>
                    <a:pt x="97579" y="64516"/>
                  </a:lnTo>
                  <a:lnTo>
                    <a:pt x="64516" y="97578"/>
                  </a:lnTo>
                  <a:lnTo>
                    <a:pt x="37452" y="135865"/>
                  </a:lnTo>
                  <a:lnTo>
                    <a:pt x="17162" y="178600"/>
                  </a:lnTo>
                  <a:lnTo>
                    <a:pt x="4419" y="225010"/>
                  </a:lnTo>
                  <a:lnTo>
                    <a:pt x="0" y="274319"/>
                  </a:lnTo>
                  <a:lnTo>
                    <a:pt x="4419" y="323629"/>
                  </a:lnTo>
                  <a:lnTo>
                    <a:pt x="17162" y="370038"/>
                  </a:lnTo>
                  <a:lnTo>
                    <a:pt x="37452" y="412774"/>
                  </a:lnTo>
                  <a:lnTo>
                    <a:pt x="64516" y="451060"/>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0"/>
                  </a:lnTo>
                  <a:lnTo>
                    <a:pt x="511187" y="412774"/>
                  </a:lnTo>
                  <a:lnTo>
                    <a:pt x="531477" y="370038"/>
                  </a:lnTo>
                  <a:lnTo>
                    <a:pt x="544220" y="323629"/>
                  </a:lnTo>
                  <a:lnTo>
                    <a:pt x="548640" y="274319"/>
                  </a:lnTo>
                  <a:lnTo>
                    <a:pt x="544220" y="225010"/>
                  </a:lnTo>
                  <a:lnTo>
                    <a:pt x="531477" y="178600"/>
                  </a:lnTo>
                  <a:lnTo>
                    <a:pt x="511187" y="135865"/>
                  </a:lnTo>
                  <a:lnTo>
                    <a:pt x="484123" y="97578"/>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805" name="Google Shape;5805;p210"/>
            <p:cNvPicPr preferRelativeResize="0"/>
            <p:nvPr/>
          </p:nvPicPr>
          <p:blipFill rotWithShape="1">
            <a:blip r:embed="rId7">
              <a:alphaModFix/>
            </a:blip>
            <a:srcRect b="0" l="0" r="0" t="0"/>
            <a:stretch/>
          </p:blipFill>
          <p:spPr>
            <a:xfrm>
              <a:off x="11564111" y="268224"/>
              <a:ext cx="335279" cy="335279"/>
            </a:xfrm>
            <a:prstGeom prst="rect">
              <a:avLst/>
            </a:prstGeom>
            <a:noFill/>
            <a:ln>
              <a:noFill/>
            </a:ln>
          </p:spPr>
        </p:pic>
      </p:grpSp>
      <p:sp>
        <p:nvSpPr>
          <p:cNvPr id="5806" name="Google Shape;5806;p210"/>
          <p:cNvSpPr txBox="1"/>
          <p:nvPr/>
        </p:nvSpPr>
        <p:spPr>
          <a:xfrm>
            <a:off x="565206" y="1014476"/>
            <a:ext cx="10730865" cy="168656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400">
                <a:solidFill>
                  <a:schemeClr val="dk1"/>
                </a:solidFill>
                <a:latin typeface="Calibri"/>
                <a:ea typeface="Calibri"/>
                <a:cs typeface="Calibri"/>
                <a:sym typeface="Calibri"/>
              </a:rPr>
              <a:t>Adding an </a:t>
            </a:r>
            <a:r>
              <a:rPr b="1" lang="en-US" sz="2400">
                <a:solidFill>
                  <a:schemeClr val="dk1"/>
                </a:solidFill>
                <a:latin typeface="Calibri"/>
                <a:ea typeface="Calibri"/>
                <a:cs typeface="Calibri"/>
                <a:sym typeface="Calibri"/>
              </a:rPr>
              <a:t>apply all slicers </a:t>
            </a:r>
            <a:r>
              <a:rPr lang="en-US" sz="2400">
                <a:solidFill>
                  <a:schemeClr val="dk1"/>
                </a:solidFill>
                <a:latin typeface="Calibri"/>
                <a:ea typeface="Calibri"/>
                <a:cs typeface="Calibri"/>
                <a:sym typeface="Calibri"/>
              </a:rPr>
              <a:t>button to your report page tracks all slicer selections and can  be used to either apply or clear all slicers at once</a:t>
            </a:r>
            <a:endParaRPr sz="2400">
              <a:solidFill>
                <a:schemeClr val="dk1"/>
              </a:solidFill>
              <a:latin typeface="Calibri"/>
              <a:ea typeface="Calibri"/>
              <a:cs typeface="Calibri"/>
              <a:sym typeface="Calibri"/>
            </a:endParaRPr>
          </a:p>
          <a:p>
            <a:pPr indent="0" lvl="0" marL="0" marR="0" rtl="0" algn="l">
              <a:lnSpc>
                <a:spcPct val="100000"/>
              </a:lnSpc>
              <a:spcBef>
                <a:spcPts val="30"/>
              </a:spcBef>
              <a:spcAft>
                <a:spcPts val="0"/>
              </a:spcAft>
              <a:buNone/>
            </a:pPr>
            <a:r>
              <a:t/>
            </a:r>
            <a:endParaRPr sz="4200">
              <a:solidFill>
                <a:schemeClr val="dk1"/>
              </a:solidFill>
              <a:latin typeface="Calibri"/>
              <a:ea typeface="Calibri"/>
              <a:cs typeface="Calibri"/>
              <a:sym typeface="Calibri"/>
            </a:endParaRPr>
          </a:p>
          <a:p>
            <a:pPr indent="0" lvl="0" marL="6785609" marR="0" rtl="0" algn="l">
              <a:lnSpc>
                <a:spcPct val="100000"/>
              </a:lnSpc>
              <a:spcBef>
                <a:spcPts val="0"/>
              </a:spcBef>
              <a:spcAft>
                <a:spcPts val="0"/>
              </a:spcAft>
              <a:buNone/>
            </a:pPr>
            <a:r>
              <a:rPr b="1" lang="en-US" sz="1800">
                <a:solidFill>
                  <a:schemeClr val="dk1"/>
                </a:solidFill>
                <a:latin typeface="Calibri"/>
                <a:ea typeface="Calibri"/>
                <a:cs typeface="Calibri"/>
                <a:sym typeface="Calibri"/>
              </a:rPr>
              <a:t>Common scenarios </a:t>
            </a:r>
            <a:r>
              <a:rPr lang="en-US" sz="1800">
                <a:solidFill>
                  <a:schemeClr val="dk1"/>
                </a:solidFill>
                <a:latin typeface="Calibri"/>
                <a:ea typeface="Calibri"/>
                <a:cs typeface="Calibri"/>
                <a:sym typeface="Calibri"/>
              </a:rPr>
              <a:t>&amp; </a:t>
            </a:r>
            <a:r>
              <a:rPr b="1" lang="en-US" sz="1800">
                <a:solidFill>
                  <a:schemeClr val="dk1"/>
                </a:solidFill>
                <a:latin typeface="Calibri"/>
                <a:ea typeface="Calibri"/>
                <a:cs typeface="Calibri"/>
                <a:sym typeface="Calibri"/>
              </a:rPr>
              <a:t>considerations</a:t>
            </a:r>
            <a:r>
              <a:rPr lang="en-US" sz="1750">
                <a:solidFill>
                  <a:schemeClr val="dk1"/>
                </a:solidFill>
                <a:latin typeface="Calibri"/>
                <a:ea typeface="Calibri"/>
                <a:cs typeface="Calibri"/>
                <a:sym typeface="Calibri"/>
              </a:rPr>
              <a:t>:</a:t>
            </a:r>
            <a:endParaRPr sz="1750">
              <a:solidFill>
                <a:schemeClr val="dk1"/>
              </a:solidFill>
              <a:latin typeface="Calibri"/>
              <a:ea typeface="Calibri"/>
              <a:cs typeface="Calibri"/>
              <a:sym typeface="Calibri"/>
            </a:endParaRPr>
          </a:p>
        </p:txBody>
      </p:sp>
      <p:sp>
        <p:nvSpPr>
          <p:cNvPr id="5807" name="Google Shape;5807;p210"/>
          <p:cNvSpPr txBox="1"/>
          <p:nvPr/>
        </p:nvSpPr>
        <p:spPr>
          <a:xfrm>
            <a:off x="7390500" y="2930652"/>
            <a:ext cx="4071620" cy="2131695"/>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Apply multiple slicers </a:t>
            </a:r>
            <a:r>
              <a:rPr lang="en-US" sz="1400">
                <a:solidFill>
                  <a:schemeClr val="dk1"/>
                </a:solidFill>
                <a:latin typeface="Calibri"/>
                <a:ea typeface="Calibri"/>
                <a:cs typeface="Calibri"/>
                <a:sym typeface="Calibri"/>
              </a:rPr>
              <a:t>on a report page at once</a:t>
            </a:r>
            <a:endParaRPr sz="1400">
              <a:solidFill>
                <a:schemeClr val="dk1"/>
              </a:solidFill>
              <a:latin typeface="Calibri"/>
              <a:ea typeface="Calibri"/>
              <a:cs typeface="Calibri"/>
              <a:sym typeface="Calibri"/>
            </a:endParaRPr>
          </a:p>
          <a:p>
            <a:pPr indent="-342900" lvl="0" marL="355600" marR="0" rtl="0" algn="l">
              <a:lnSpc>
                <a:spcPct val="100000"/>
              </a:lnSpc>
              <a:spcBef>
                <a:spcPts val="122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Clear all slicers </a:t>
            </a:r>
            <a:r>
              <a:rPr lang="en-US" sz="1400">
                <a:solidFill>
                  <a:schemeClr val="dk1"/>
                </a:solidFill>
                <a:latin typeface="Calibri"/>
                <a:ea typeface="Calibri"/>
                <a:cs typeface="Calibri"/>
                <a:sym typeface="Calibri"/>
              </a:rPr>
              <a:t>on a report page at once</a:t>
            </a:r>
            <a:endParaRPr sz="1400">
              <a:solidFill>
                <a:schemeClr val="dk1"/>
              </a:solidFill>
              <a:latin typeface="Calibri"/>
              <a:ea typeface="Calibri"/>
              <a:cs typeface="Calibri"/>
              <a:sym typeface="Calibri"/>
            </a:endParaRPr>
          </a:p>
          <a:p>
            <a:pPr indent="-342900" lvl="0" marL="355600" marR="69850" rtl="0" algn="l">
              <a:lnSpc>
                <a:spcPct val="101400"/>
              </a:lnSpc>
              <a:spcBef>
                <a:spcPts val="1205"/>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Apply &amp; clear all slicer buttons </a:t>
            </a:r>
            <a:r>
              <a:rPr b="1" lang="en-US" sz="1400">
                <a:solidFill>
                  <a:schemeClr val="dk1"/>
                </a:solidFill>
                <a:latin typeface="Calibri"/>
                <a:ea typeface="Calibri"/>
                <a:cs typeface="Calibri"/>
                <a:sym typeface="Calibri"/>
              </a:rPr>
              <a:t>impact all slicers </a:t>
            </a:r>
            <a:r>
              <a:rPr lang="en-US" sz="1400">
                <a:solidFill>
                  <a:schemeClr val="dk1"/>
                </a:solidFill>
                <a:latin typeface="Calibri"/>
                <a:ea typeface="Calibri"/>
                <a:cs typeface="Calibri"/>
                <a:sym typeface="Calibri"/>
              </a:rPr>
              <a:t>on  the report page </a:t>
            </a:r>
            <a:r>
              <a:rPr i="1" lang="en-US" sz="1400">
                <a:solidFill>
                  <a:schemeClr val="dk1"/>
                </a:solidFill>
                <a:latin typeface="Calibri"/>
                <a:ea typeface="Calibri"/>
                <a:cs typeface="Calibri"/>
                <a:sym typeface="Calibri"/>
              </a:rPr>
              <a:t>(you can’t pick and choose!)</a:t>
            </a:r>
            <a:endParaRPr sz="1400">
              <a:solidFill>
                <a:schemeClr val="dk1"/>
              </a:solidFill>
              <a:latin typeface="Calibri"/>
              <a:ea typeface="Calibri"/>
              <a:cs typeface="Calibri"/>
              <a:sym typeface="Calibri"/>
            </a:endParaRPr>
          </a:p>
          <a:p>
            <a:pPr indent="-342900" lvl="0" marL="355600" marR="0" rtl="0" algn="l">
              <a:lnSpc>
                <a:spcPct val="100000"/>
              </a:lnSpc>
              <a:spcBef>
                <a:spcPts val="110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You can have as </a:t>
            </a:r>
            <a:r>
              <a:rPr b="1" lang="en-US" sz="1400">
                <a:solidFill>
                  <a:schemeClr val="dk1"/>
                </a:solidFill>
                <a:latin typeface="Calibri"/>
                <a:ea typeface="Calibri"/>
                <a:cs typeface="Calibri"/>
                <a:sym typeface="Calibri"/>
              </a:rPr>
              <a:t>many of these buttons </a:t>
            </a:r>
            <a:r>
              <a:rPr lang="en-US" sz="1400">
                <a:solidFill>
                  <a:schemeClr val="dk1"/>
                </a:solidFill>
                <a:latin typeface="Calibri"/>
                <a:ea typeface="Calibri"/>
                <a:cs typeface="Calibri"/>
                <a:sym typeface="Calibri"/>
              </a:rPr>
              <a:t>as you’d like</a:t>
            </a:r>
            <a:endParaRPr sz="1400">
              <a:solidFill>
                <a:schemeClr val="dk1"/>
              </a:solidFill>
              <a:latin typeface="Calibri"/>
              <a:ea typeface="Calibri"/>
              <a:cs typeface="Calibri"/>
              <a:sym typeface="Calibri"/>
            </a:endParaRPr>
          </a:p>
          <a:p>
            <a:pPr indent="-342900" lvl="0" marL="355600" marR="102235" rtl="0" algn="l">
              <a:lnSpc>
                <a:spcPct val="101400"/>
              </a:lnSpc>
              <a:spcBef>
                <a:spcPts val="120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Button can be </a:t>
            </a:r>
            <a:r>
              <a:rPr b="1" lang="en-US" sz="1400">
                <a:solidFill>
                  <a:schemeClr val="dk1"/>
                </a:solidFill>
                <a:latin typeface="Calibri"/>
                <a:ea typeface="Calibri"/>
                <a:cs typeface="Calibri"/>
                <a:sym typeface="Calibri"/>
              </a:rPr>
              <a:t>added and formatted </a:t>
            </a:r>
            <a:r>
              <a:rPr lang="en-US" sz="1400">
                <a:solidFill>
                  <a:schemeClr val="dk1"/>
                </a:solidFill>
                <a:latin typeface="Calibri"/>
                <a:ea typeface="Calibri"/>
                <a:cs typeface="Calibri"/>
                <a:sym typeface="Calibri"/>
              </a:rPr>
              <a:t>just like other  buttons in Power BI</a:t>
            </a:r>
            <a:endParaRPr sz="1400">
              <a:solidFill>
                <a:schemeClr val="dk1"/>
              </a:solidFill>
              <a:latin typeface="Calibri"/>
              <a:ea typeface="Calibri"/>
              <a:cs typeface="Calibri"/>
              <a:sym typeface="Calibri"/>
            </a:endParaRPr>
          </a:p>
        </p:txBody>
      </p:sp>
      <p:sp>
        <p:nvSpPr>
          <p:cNvPr id="5808" name="Google Shape;5808;p210"/>
          <p:cNvSpPr/>
          <p:nvPr/>
        </p:nvSpPr>
        <p:spPr>
          <a:xfrm>
            <a:off x="6858761" y="2033869"/>
            <a:ext cx="334645" cy="4462780"/>
          </a:xfrm>
          <a:custGeom>
            <a:rect b="b" l="l" r="r" t="t"/>
            <a:pathLst>
              <a:path extrusionOk="0" h="4462780" w="334645">
                <a:moveTo>
                  <a:pt x="0" y="0"/>
                </a:moveTo>
                <a:lnTo>
                  <a:pt x="38346" y="6257"/>
                </a:lnTo>
                <a:lnTo>
                  <a:pt x="73547" y="24080"/>
                </a:lnTo>
                <a:lnTo>
                  <a:pt x="104600" y="52048"/>
                </a:lnTo>
                <a:lnTo>
                  <a:pt x="130499" y="88738"/>
                </a:lnTo>
                <a:lnTo>
                  <a:pt x="150241" y="132728"/>
                </a:lnTo>
                <a:lnTo>
                  <a:pt x="162822" y="182595"/>
                </a:lnTo>
                <a:lnTo>
                  <a:pt x="167239" y="236919"/>
                </a:lnTo>
                <a:lnTo>
                  <a:pt x="167239" y="278154"/>
                </a:lnTo>
                <a:lnTo>
                  <a:pt x="171656" y="332477"/>
                </a:lnTo>
                <a:lnTo>
                  <a:pt x="184238" y="382345"/>
                </a:lnTo>
                <a:lnTo>
                  <a:pt x="203980" y="426335"/>
                </a:lnTo>
                <a:lnTo>
                  <a:pt x="229879" y="463025"/>
                </a:lnTo>
                <a:lnTo>
                  <a:pt x="260931" y="490992"/>
                </a:lnTo>
                <a:lnTo>
                  <a:pt x="296133" y="508816"/>
                </a:lnTo>
                <a:lnTo>
                  <a:pt x="334479" y="515073"/>
                </a:lnTo>
                <a:lnTo>
                  <a:pt x="296133" y="521330"/>
                </a:lnTo>
                <a:lnTo>
                  <a:pt x="260931" y="539154"/>
                </a:lnTo>
                <a:lnTo>
                  <a:pt x="229879" y="567121"/>
                </a:lnTo>
                <a:lnTo>
                  <a:pt x="203980" y="603811"/>
                </a:lnTo>
                <a:lnTo>
                  <a:pt x="184238" y="647801"/>
                </a:lnTo>
                <a:lnTo>
                  <a:pt x="171656" y="697669"/>
                </a:lnTo>
                <a:lnTo>
                  <a:pt x="167239" y="751992"/>
                </a:lnTo>
                <a:lnTo>
                  <a:pt x="167239" y="4225262"/>
                </a:lnTo>
                <a:lnTo>
                  <a:pt x="162822" y="4279585"/>
                </a:lnTo>
                <a:lnTo>
                  <a:pt x="150241" y="4329453"/>
                </a:lnTo>
                <a:lnTo>
                  <a:pt x="130499" y="4373442"/>
                </a:lnTo>
                <a:lnTo>
                  <a:pt x="104600" y="4410132"/>
                </a:lnTo>
                <a:lnTo>
                  <a:pt x="73547" y="4438100"/>
                </a:lnTo>
                <a:lnTo>
                  <a:pt x="38346" y="4455923"/>
                </a:lnTo>
                <a:lnTo>
                  <a:pt x="0" y="4462181"/>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9" name="Google Shape;5809;p210"/>
          <p:cNvSpPr/>
          <p:nvPr/>
        </p:nvSpPr>
        <p:spPr>
          <a:xfrm>
            <a:off x="2211410" y="2944206"/>
            <a:ext cx="203200" cy="283210"/>
          </a:xfrm>
          <a:custGeom>
            <a:rect b="b" l="l" r="r" t="t"/>
            <a:pathLst>
              <a:path extrusionOk="0" h="283210" w="203200">
                <a:moveTo>
                  <a:pt x="68849" y="207806"/>
                </a:moveTo>
                <a:lnTo>
                  <a:pt x="0" y="257983"/>
                </a:lnTo>
                <a:lnTo>
                  <a:pt x="81451" y="282957"/>
                </a:lnTo>
                <a:lnTo>
                  <a:pt x="77592" y="259946"/>
                </a:lnTo>
                <a:lnTo>
                  <a:pt x="65064" y="259946"/>
                </a:lnTo>
                <a:lnTo>
                  <a:pt x="60185" y="235018"/>
                </a:lnTo>
                <a:lnTo>
                  <a:pt x="72992" y="232511"/>
                </a:lnTo>
                <a:lnTo>
                  <a:pt x="68849" y="207806"/>
                </a:lnTo>
                <a:close/>
              </a:path>
              <a:path extrusionOk="0" h="283210" w="203200">
                <a:moveTo>
                  <a:pt x="72992" y="232511"/>
                </a:moveTo>
                <a:lnTo>
                  <a:pt x="60185" y="235018"/>
                </a:lnTo>
                <a:lnTo>
                  <a:pt x="65064" y="259946"/>
                </a:lnTo>
                <a:lnTo>
                  <a:pt x="77194" y="257571"/>
                </a:lnTo>
                <a:lnTo>
                  <a:pt x="72992" y="232511"/>
                </a:lnTo>
                <a:close/>
              </a:path>
              <a:path extrusionOk="0" h="283210" w="203200">
                <a:moveTo>
                  <a:pt x="77194" y="257571"/>
                </a:moveTo>
                <a:lnTo>
                  <a:pt x="65064" y="259946"/>
                </a:lnTo>
                <a:lnTo>
                  <a:pt x="77592" y="259946"/>
                </a:lnTo>
                <a:lnTo>
                  <a:pt x="77194" y="257571"/>
                </a:lnTo>
                <a:close/>
              </a:path>
              <a:path extrusionOk="0" h="283210" w="203200">
                <a:moveTo>
                  <a:pt x="77075" y="231712"/>
                </a:moveTo>
                <a:lnTo>
                  <a:pt x="72992" y="232511"/>
                </a:lnTo>
                <a:lnTo>
                  <a:pt x="77194" y="257571"/>
                </a:lnTo>
                <a:lnTo>
                  <a:pt x="83990" y="256241"/>
                </a:lnTo>
                <a:lnTo>
                  <a:pt x="103776" y="248876"/>
                </a:lnTo>
                <a:lnTo>
                  <a:pt x="122054" y="239144"/>
                </a:lnTo>
                <a:lnTo>
                  <a:pt x="131303" y="232074"/>
                </a:lnTo>
                <a:lnTo>
                  <a:pt x="76102" y="232074"/>
                </a:lnTo>
                <a:lnTo>
                  <a:pt x="77075" y="231712"/>
                </a:lnTo>
                <a:close/>
              </a:path>
              <a:path extrusionOk="0" h="283210" w="203200">
                <a:moveTo>
                  <a:pt x="78092" y="231513"/>
                </a:moveTo>
                <a:lnTo>
                  <a:pt x="77075" y="231712"/>
                </a:lnTo>
                <a:lnTo>
                  <a:pt x="76102" y="232074"/>
                </a:lnTo>
                <a:lnTo>
                  <a:pt x="78092" y="231513"/>
                </a:lnTo>
                <a:close/>
              </a:path>
              <a:path extrusionOk="0" h="283210" w="203200">
                <a:moveTo>
                  <a:pt x="132037" y="231513"/>
                </a:moveTo>
                <a:lnTo>
                  <a:pt x="78092" y="231513"/>
                </a:lnTo>
                <a:lnTo>
                  <a:pt x="76102" y="232074"/>
                </a:lnTo>
                <a:lnTo>
                  <a:pt x="131303" y="232074"/>
                </a:lnTo>
                <a:lnTo>
                  <a:pt x="132037" y="231513"/>
                </a:lnTo>
                <a:close/>
              </a:path>
              <a:path extrusionOk="0" h="283210" w="203200">
                <a:moveTo>
                  <a:pt x="93332" y="225660"/>
                </a:moveTo>
                <a:lnTo>
                  <a:pt x="77075" y="231712"/>
                </a:lnTo>
                <a:lnTo>
                  <a:pt x="78092" y="231513"/>
                </a:lnTo>
                <a:lnTo>
                  <a:pt x="132037" y="231513"/>
                </a:lnTo>
                <a:lnTo>
                  <a:pt x="138746" y="226385"/>
                </a:lnTo>
                <a:lnTo>
                  <a:pt x="139039" y="226058"/>
                </a:lnTo>
                <a:lnTo>
                  <a:pt x="92585" y="226058"/>
                </a:lnTo>
                <a:lnTo>
                  <a:pt x="93332" y="225660"/>
                </a:lnTo>
                <a:close/>
              </a:path>
              <a:path extrusionOk="0" h="283210" w="203200">
                <a:moveTo>
                  <a:pt x="94123" y="225366"/>
                </a:moveTo>
                <a:lnTo>
                  <a:pt x="93332" y="225660"/>
                </a:lnTo>
                <a:lnTo>
                  <a:pt x="92585" y="226058"/>
                </a:lnTo>
                <a:lnTo>
                  <a:pt x="94123" y="225366"/>
                </a:lnTo>
                <a:close/>
              </a:path>
              <a:path extrusionOk="0" h="283210" w="203200">
                <a:moveTo>
                  <a:pt x="139662" y="225366"/>
                </a:moveTo>
                <a:lnTo>
                  <a:pt x="94123" y="225366"/>
                </a:lnTo>
                <a:lnTo>
                  <a:pt x="92585" y="226058"/>
                </a:lnTo>
                <a:lnTo>
                  <a:pt x="139039" y="226058"/>
                </a:lnTo>
                <a:lnTo>
                  <a:pt x="139662" y="225366"/>
                </a:lnTo>
                <a:close/>
              </a:path>
              <a:path extrusionOk="0" h="283210" w="203200">
                <a:moveTo>
                  <a:pt x="108283" y="217701"/>
                </a:moveTo>
                <a:lnTo>
                  <a:pt x="93332" y="225660"/>
                </a:lnTo>
                <a:lnTo>
                  <a:pt x="94123" y="225366"/>
                </a:lnTo>
                <a:lnTo>
                  <a:pt x="139662" y="225366"/>
                </a:lnTo>
                <a:lnTo>
                  <a:pt x="145986" y="218334"/>
                </a:lnTo>
                <a:lnTo>
                  <a:pt x="107454" y="218334"/>
                </a:lnTo>
                <a:lnTo>
                  <a:pt x="108283" y="217701"/>
                </a:lnTo>
                <a:close/>
              </a:path>
              <a:path extrusionOk="0" h="283210" w="203200">
                <a:moveTo>
                  <a:pt x="109199" y="217213"/>
                </a:moveTo>
                <a:lnTo>
                  <a:pt x="108283" y="217701"/>
                </a:lnTo>
                <a:lnTo>
                  <a:pt x="107454" y="218334"/>
                </a:lnTo>
                <a:lnTo>
                  <a:pt x="109199" y="217213"/>
                </a:lnTo>
                <a:close/>
              </a:path>
              <a:path extrusionOk="0" h="283210" w="203200">
                <a:moveTo>
                  <a:pt x="146995" y="217213"/>
                </a:moveTo>
                <a:lnTo>
                  <a:pt x="109199" y="217213"/>
                </a:lnTo>
                <a:lnTo>
                  <a:pt x="107454" y="218334"/>
                </a:lnTo>
                <a:lnTo>
                  <a:pt x="145986" y="218334"/>
                </a:lnTo>
                <a:lnTo>
                  <a:pt x="146995" y="217213"/>
                </a:lnTo>
                <a:close/>
              </a:path>
              <a:path extrusionOk="0" h="283210" w="203200">
                <a:moveTo>
                  <a:pt x="121442" y="207640"/>
                </a:moveTo>
                <a:lnTo>
                  <a:pt x="108283" y="217701"/>
                </a:lnTo>
                <a:lnTo>
                  <a:pt x="109199" y="217213"/>
                </a:lnTo>
                <a:lnTo>
                  <a:pt x="146995" y="217213"/>
                </a:lnTo>
                <a:lnTo>
                  <a:pt x="153275" y="210230"/>
                </a:lnTo>
                <a:lnTo>
                  <a:pt x="154319" y="208520"/>
                </a:lnTo>
                <a:lnTo>
                  <a:pt x="120651" y="208520"/>
                </a:lnTo>
                <a:lnTo>
                  <a:pt x="121442" y="207640"/>
                </a:lnTo>
                <a:close/>
              </a:path>
              <a:path extrusionOk="0" h="283210" w="203200">
                <a:moveTo>
                  <a:pt x="122379" y="206923"/>
                </a:moveTo>
                <a:lnTo>
                  <a:pt x="121442" y="207640"/>
                </a:lnTo>
                <a:lnTo>
                  <a:pt x="120651" y="208520"/>
                </a:lnTo>
                <a:lnTo>
                  <a:pt x="122379" y="206923"/>
                </a:lnTo>
                <a:close/>
              </a:path>
              <a:path extrusionOk="0" h="283210" w="203200">
                <a:moveTo>
                  <a:pt x="155294" y="206923"/>
                </a:moveTo>
                <a:lnTo>
                  <a:pt x="122379" y="206923"/>
                </a:lnTo>
                <a:lnTo>
                  <a:pt x="120651" y="208520"/>
                </a:lnTo>
                <a:lnTo>
                  <a:pt x="154319" y="208520"/>
                </a:lnTo>
                <a:lnTo>
                  <a:pt x="155294" y="206923"/>
                </a:lnTo>
                <a:close/>
              </a:path>
              <a:path extrusionOk="0" h="283210" w="203200">
                <a:moveTo>
                  <a:pt x="132819" y="194990"/>
                </a:moveTo>
                <a:lnTo>
                  <a:pt x="121442" y="207640"/>
                </a:lnTo>
                <a:lnTo>
                  <a:pt x="122379" y="206923"/>
                </a:lnTo>
                <a:lnTo>
                  <a:pt x="155294" y="206923"/>
                </a:lnTo>
                <a:lnTo>
                  <a:pt x="161969" y="195991"/>
                </a:lnTo>
                <a:lnTo>
                  <a:pt x="132208" y="195991"/>
                </a:lnTo>
                <a:lnTo>
                  <a:pt x="132819" y="194990"/>
                </a:lnTo>
                <a:close/>
              </a:path>
              <a:path extrusionOk="0" h="283210" w="203200">
                <a:moveTo>
                  <a:pt x="133605" y="194116"/>
                </a:moveTo>
                <a:lnTo>
                  <a:pt x="132819" y="194990"/>
                </a:lnTo>
                <a:lnTo>
                  <a:pt x="132208" y="195991"/>
                </a:lnTo>
                <a:lnTo>
                  <a:pt x="133605" y="194116"/>
                </a:lnTo>
                <a:close/>
              </a:path>
              <a:path extrusionOk="0" h="283210" w="203200">
                <a:moveTo>
                  <a:pt x="163114" y="194116"/>
                </a:moveTo>
                <a:lnTo>
                  <a:pt x="133605" y="194116"/>
                </a:lnTo>
                <a:lnTo>
                  <a:pt x="132208" y="195991"/>
                </a:lnTo>
                <a:lnTo>
                  <a:pt x="161969" y="195991"/>
                </a:lnTo>
                <a:lnTo>
                  <a:pt x="163114" y="194116"/>
                </a:lnTo>
                <a:close/>
              </a:path>
              <a:path extrusionOk="0" h="283210" w="203200">
                <a:moveTo>
                  <a:pt x="142527" y="179091"/>
                </a:moveTo>
                <a:lnTo>
                  <a:pt x="132819" y="194990"/>
                </a:lnTo>
                <a:lnTo>
                  <a:pt x="133605" y="194116"/>
                </a:lnTo>
                <a:lnTo>
                  <a:pt x="163114" y="194116"/>
                </a:lnTo>
                <a:lnTo>
                  <a:pt x="165162" y="190762"/>
                </a:lnTo>
                <a:lnTo>
                  <a:pt x="169780" y="179943"/>
                </a:lnTo>
                <a:lnTo>
                  <a:pt x="142163" y="179943"/>
                </a:lnTo>
                <a:lnTo>
                  <a:pt x="142527" y="179091"/>
                </a:lnTo>
                <a:close/>
              </a:path>
              <a:path extrusionOk="0" h="283210" w="203200">
                <a:moveTo>
                  <a:pt x="143004" y="178310"/>
                </a:moveTo>
                <a:lnTo>
                  <a:pt x="142527" y="179091"/>
                </a:lnTo>
                <a:lnTo>
                  <a:pt x="142163" y="179943"/>
                </a:lnTo>
                <a:lnTo>
                  <a:pt x="143004" y="178310"/>
                </a:lnTo>
                <a:close/>
              </a:path>
              <a:path extrusionOk="0" h="283210" w="203200">
                <a:moveTo>
                  <a:pt x="170477" y="178310"/>
                </a:moveTo>
                <a:lnTo>
                  <a:pt x="143004" y="178310"/>
                </a:lnTo>
                <a:lnTo>
                  <a:pt x="142163" y="179943"/>
                </a:lnTo>
                <a:lnTo>
                  <a:pt x="169780" y="179943"/>
                </a:lnTo>
                <a:lnTo>
                  <a:pt x="170477" y="178310"/>
                </a:lnTo>
                <a:close/>
              </a:path>
              <a:path extrusionOk="0" h="283210" w="203200">
                <a:moveTo>
                  <a:pt x="177485" y="159269"/>
                </a:moveTo>
                <a:lnTo>
                  <a:pt x="150989" y="159269"/>
                </a:lnTo>
                <a:lnTo>
                  <a:pt x="150529" y="160528"/>
                </a:lnTo>
                <a:lnTo>
                  <a:pt x="142527" y="179091"/>
                </a:lnTo>
                <a:lnTo>
                  <a:pt x="143004" y="178310"/>
                </a:lnTo>
                <a:lnTo>
                  <a:pt x="170477" y="178310"/>
                </a:lnTo>
                <a:lnTo>
                  <a:pt x="174612" y="168625"/>
                </a:lnTo>
                <a:lnTo>
                  <a:pt x="177485" y="159269"/>
                </a:lnTo>
                <a:close/>
              </a:path>
              <a:path extrusionOk="0" h="283210" w="203200">
                <a:moveTo>
                  <a:pt x="150727" y="159880"/>
                </a:moveTo>
                <a:lnTo>
                  <a:pt x="150451" y="160528"/>
                </a:lnTo>
                <a:lnTo>
                  <a:pt x="150727" y="159880"/>
                </a:lnTo>
                <a:close/>
              </a:path>
              <a:path extrusionOk="0" h="283210" w="203200">
                <a:moveTo>
                  <a:pt x="150989" y="159269"/>
                </a:moveTo>
                <a:lnTo>
                  <a:pt x="150727" y="159880"/>
                </a:lnTo>
                <a:lnTo>
                  <a:pt x="150529" y="160528"/>
                </a:lnTo>
                <a:lnTo>
                  <a:pt x="150989" y="159269"/>
                </a:lnTo>
                <a:close/>
              </a:path>
              <a:path extrusionOk="0" h="283210" w="203200">
                <a:moveTo>
                  <a:pt x="183666" y="137289"/>
                </a:moveTo>
                <a:lnTo>
                  <a:pt x="157665" y="137289"/>
                </a:lnTo>
                <a:lnTo>
                  <a:pt x="157417" y="138220"/>
                </a:lnTo>
                <a:lnTo>
                  <a:pt x="150727" y="159880"/>
                </a:lnTo>
                <a:lnTo>
                  <a:pt x="150989" y="159269"/>
                </a:lnTo>
                <a:lnTo>
                  <a:pt x="177485" y="159269"/>
                </a:lnTo>
                <a:lnTo>
                  <a:pt x="182087" y="144284"/>
                </a:lnTo>
                <a:lnTo>
                  <a:pt x="183666" y="137289"/>
                </a:lnTo>
                <a:close/>
              </a:path>
              <a:path extrusionOk="0" h="283210" w="203200">
                <a:moveTo>
                  <a:pt x="157523" y="137750"/>
                </a:moveTo>
                <a:lnTo>
                  <a:pt x="157379" y="138220"/>
                </a:lnTo>
                <a:lnTo>
                  <a:pt x="157523" y="137750"/>
                </a:lnTo>
                <a:close/>
              </a:path>
              <a:path extrusionOk="0" h="283210" w="203200">
                <a:moveTo>
                  <a:pt x="157665" y="137289"/>
                </a:moveTo>
                <a:lnTo>
                  <a:pt x="157523" y="137750"/>
                </a:lnTo>
                <a:lnTo>
                  <a:pt x="157417" y="138220"/>
                </a:lnTo>
                <a:lnTo>
                  <a:pt x="157665" y="137289"/>
                </a:lnTo>
                <a:close/>
              </a:path>
              <a:path extrusionOk="0" h="283210" w="203200">
                <a:moveTo>
                  <a:pt x="188891" y="112844"/>
                </a:moveTo>
                <a:lnTo>
                  <a:pt x="163145" y="112844"/>
                </a:lnTo>
                <a:lnTo>
                  <a:pt x="163013" y="113513"/>
                </a:lnTo>
                <a:lnTo>
                  <a:pt x="157523" y="137750"/>
                </a:lnTo>
                <a:lnTo>
                  <a:pt x="157665" y="137289"/>
                </a:lnTo>
                <a:lnTo>
                  <a:pt x="183666" y="137289"/>
                </a:lnTo>
                <a:lnTo>
                  <a:pt x="187998" y="118104"/>
                </a:lnTo>
                <a:lnTo>
                  <a:pt x="188891" y="112844"/>
                </a:lnTo>
                <a:close/>
              </a:path>
              <a:path extrusionOk="0" h="283210" w="203200">
                <a:moveTo>
                  <a:pt x="163071" y="113173"/>
                </a:moveTo>
                <a:lnTo>
                  <a:pt x="162994" y="113513"/>
                </a:lnTo>
                <a:lnTo>
                  <a:pt x="163071" y="113173"/>
                </a:lnTo>
                <a:close/>
              </a:path>
              <a:path extrusionOk="0" h="283210" w="203200">
                <a:moveTo>
                  <a:pt x="193229" y="86427"/>
                </a:moveTo>
                <a:lnTo>
                  <a:pt x="167615" y="86427"/>
                </a:lnTo>
                <a:lnTo>
                  <a:pt x="163071" y="113173"/>
                </a:lnTo>
                <a:lnTo>
                  <a:pt x="163145" y="112844"/>
                </a:lnTo>
                <a:lnTo>
                  <a:pt x="188891" y="112844"/>
                </a:lnTo>
                <a:lnTo>
                  <a:pt x="192695" y="90453"/>
                </a:lnTo>
                <a:lnTo>
                  <a:pt x="193229" y="86427"/>
                </a:lnTo>
                <a:close/>
              </a:path>
              <a:path extrusionOk="0" h="283210" w="203200">
                <a:moveTo>
                  <a:pt x="196835" y="58519"/>
                </a:moveTo>
                <a:lnTo>
                  <a:pt x="171305" y="58519"/>
                </a:lnTo>
                <a:lnTo>
                  <a:pt x="167581" y="86632"/>
                </a:lnTo>
                <a:lnTo>
                  <a:pt x="167615" y="86427"/>
                </a:lnTo>
                <a:lnTo>
                  <a:pt x="193229" y="86427"/>
                </a:lnTo>
                <a:lnTo>
                  <a:pt x="196508" y="61676"/>
                </a:lnTo>
                <a:lnTo>
                  <a:pt x="196835" y="58519"/>
                </a:lnTo>
                <a:close/>
              </a:path>
              <a:path extrusionOk="0" h="283210" w="203200">
                <a:moveTo>
                  <a:pt x="177370" y="0"/>
                </a:moveTo>
                <a:lnTo>
                  <a:pt x="171276" y="58733"/>
                </a:lnTo>
                <a:lnTo>
                  <a:pt x="171305" y="58519"/>
                </a:lnTo>
                <a:lnTo>
                  <a:pt x="196835" y="58519"/>
                </a:lnTo>
                <a:lnTo>
                  <a:pt x="202636" y="2621"/>
                </a:lnTo>
                <a:lnTo>
                  <a:pt x="177370" y="0"/>
                </a:lnTo>
                <a:close/>
              </a:path>
            </a:pathLst>
          </a:custGeom>
          <a:solidFill>
            <a:srgbClr val="D7B10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3" name="Shape 5813"/>
        <p:cNvGrpSpPr/>
        <p:nvPr/>
      </p:nvGrpSpPr>
      <p:grpSpPr>
        <a:xfrm>
          <a:off x="0" y="0"/>
          <a:ext cx="0" cy="0"/>
          <a:chOff x="0" y="0"/>
          <a:chExt cx="0" cy="0"/>
        </a:xfrm>
      </p:grpSpPr>
      <p:grpSp>
        <p:nvGrpSpPr>
          <p:cNvPr id="5814" name="Google Shape;5814;p211"/>
          <p:cNvGrpSpPr/>
          <p:nvPr/>
        </p:nvGrpSpPr>
        <p:grpSpPr>
          <a:xfrm>
            <a:off x="460248" y="2136647"/>
            <a:ext cx="6407277" cy="3925824"/>
            <a:chOff x="460248" y="2136647"/>
            <a:chExt cx="6407277" cy="3925824"/>
          </a:xfrm>
        </p:grpSpPr>
        <p:pic>
          <p:nvPicPr>
            <p:cNvPr id="5815" name="Google Shape;5815;p211"/>
            <p:cNvPicPr preferRelativeResize="0"/>
            <p:nvPr/>
          </p:nvPicPr>
          <p:blipFill rotWithShape="1">
            <a:blip r:embed="rId3">
              <a:alphaModFix/>
            </a:blip>
            <a:srcRect b="0" l="0" r="0" t="0"/>
            <a:stretch/>
          </p:blipFill>
          <p:spPr>
            <a:xfrm>
              <a:off x="460248" y="2136647"/>
              <a:ext cx="6007608" cy="3925824"/>
            </a:xfrm>
            <a:prstGeom prst="rect">
              <a:avLst/>
            </a:prstGeom>
            <a:noFill/>
            <a:ln>
              <a:noFill/>
            </a:ln>
          </p:spPr>
        </p:pic>
        <p:pic>
          <p:nvPicPr>
            <p:cNvPr id="5816" name="Google Shape;5816;p211"/>
            <p:cNvPicPr preferRelativeResize="0"/>
            <p:nvPr/>
          </p:nvPicPr>
          <p:blipFill rotWithShape="1">
            <a:blip r:embed="rId4">
              <a:alphaModFix/>
            </a:blip>
            <a:srcRect b="0" l="0" r="0" t="0"/>
            <a:stretch/>
          </p:blipFill>
          <p:spPr>
            <a:xfrm>
              <a:off x="486465" y="2162797"/>
              <a:ext cx="5900830" cy="3820052"/>
            </a:xfrm>
            <a:prstGeom prst="rect">
              <a:avLst/>
            </a:prstGeom>
            <a:noFill/>
            <a:ln>
              <a:noFill/>
            </a:ln>
          </p:spPr>
        </p:pic>
        <p:pic>
          <p:nvPicPr>
            <p:cNvPr id="5817" name="Google Shape;5817;p211"/>
            <p:cNvPicPr preferRelativeResize="0"/>
            <p:nvPr/>
          </p:nvPicPr>
          <p:blipFill rotWithShape="1">
            <a:blip r:embed="rId5">
              <a:alphaModFix/>
            </a:blip>
            <a:srcRect b="0" l="0" r="0" t="0"/>
            <a:stretch/>
          </p:blipFill>
          <p:spPr>
            <a:xfrm>
              <a:off x="4340351" y="2874263"/>
              <a:ext cx="2124455" cy="2727960"/>
            </a:xfrm>
            <a:prstGeom prst="rect">
              <a:avLst/>
            </a:prstGeom>
            <a:noFill/>
            <a:ln>
              <a:noFill/>
            </a:ln>
          </p:spPr>
        </p:pic>
        <p:sp>
          <p:nvSpPr>
            <p:cNvPr id="5818" name="Google Shape;5818;p211"/>
            <p:cNvSpPr/>
            <p:nvPr/>
          </p:nvSpPr>
          <p:spPr>
            <a:xfrm>
              <a:off x="4378369" y="2911684"/>
              <a:ext cx="1994535" cy="2599690"/>
            </a:xfrm>
            <a:custGeom>
              <a:rect b="b" l="l" r="r" t="t"/>
              <a:pathLst>
                <a:path extrusionOk="0" h="2599690" w="1994535">
                  <a:moveTo>
                    <a:pt x="0" y="0"/>
                  </a:moveTo>
                  <a:lnTo>
                    <a:pt x="1994523" y="0"/>
                  </a:lnTo>
                  <a:lnTo>
                    <a:pt x="1994523" y="2599187"/>
                  </a:lnTo>
                  <a:lnTo>
                    <a:pt x="0" y="2599187"/>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9" name="Google Shape;5819;p211"/>
            <p:cNvSpPr/>
            <p:nvPr/>
          </p:nvSpPr>
          <p:spPr>
            <a:xfrm>
              <a:off x="6362700" y="2709709"/>
              <a:ext cx="504825" cy="2385060"/>
            </a:xfrm>
            <a:custGeom>
              <a:rect b="b" l="l" r="r" t="t"/>
              <a:pathLst>
                <a:path extrusionOk="0" h="2385060" w="504825">
                  <a:moveTo>
                    <a:pt x="309054" y="2217229"/>
                  </a:moveTo>
                  <a:lnTo>
                    <a:pt x="308952" y="2217013"/>
                  </a:lnTo>
                  <a:lnTo>
                    <a:pt x="309054" y="2217229"/>
                  </a:lnTo>
                  <a:close/>
                </a:path>
                <a:path extrusionOk="0" h="2385060" w="504825">
                  <a:moveTo>
                    <a:pt x="328993" y="2249792"/>
                  </a:moveTo>
                  <a:lnTo>
                    <a:pt x="328828" y="2249538"/>
                  </a:lnTo>
                  <a:lnTo>
                    <a:pt x="328993" y="2249792"/>
                  </a:lnTo>
                  <a:close/>
                </a:path>
                <a:path extrusionOk="0" h="2385060" w="504825">
                  <a:moveTo>
                    <a:pt x="475805" y="1251521"/>
                  </a:moveTo>
                  <a:lnTo>
                    <a:pt x="450405" y="1238821"/>
                  </a:lnTo>
                  <a:lnTo>
                    <a:pt x="399605" y="1213421"/>
                  </a:lnTo>
                  <a:lnTo>
                    <a:pt x="399605" y="1238821"/>
                  </a:lnTo>
                  <a:lnTo>
                    <a:pt x="18605" y="1238821"/>
                  </a:lnTo>
                  <a:lnTo>
                    <a:pt x="18605" y="1264221"/>
                  </a:lnTo>
                  <a:lnTo>
                    <a:pt x="399605" y="1264221"/>
                  </a:lnTo>
                  <a:lnTo>
                    <a:pt x="399605" y="1289621"/>
                  </a:lnTo>
                  <a:lnTo>
                    <a:pt x="450405" y="1264221"/>
                  </a:lnTo>
                  <a:lnTo>
                    <a:pt x="475805" y="1251521"/>
                  </a:lnTo>
                  <a:close/>
                </a:path>
                <a:path extrusionOk="0" h="2385060" w="504825">
                  <a:moveTo>
                    <a:pt x="504825" y="2366340"/>
                  </a:moveTo>
                  <a:lnTo>
                    <a:pt x="500976" y="2363038"/>
                  </a:lnTo>
                  <a:lnTo>
                    <a:pt x="440194" y="2310828"/>
                  </a:lnTo>
                  <a:lnTo>
                    <a:pt x="434149" y="2334882"/>
                  </a:lnTo>
                  <a:lnTo>
                    <a:pt x="427431" y="2332863"/>
                  </a:lnTo>
                  <a:lnTo>
                    <a:pt x="425996" y="2332431"/>
                  </a:lnTo>
                  <a:lnTo>
                    <a:pt x="425399" y="2332139"/>
                  </a:lnTo>
                  <a:lnTo>
                    <a:pt x="407581" y="2323541"/>
                  </a:lnTo>
                  <a:lnTo>
                    <a:pt x="368249" y="2295512"/>
                  </a:lnTo>
                  <a:lnTo>
                    <a:pt x="367779" y="2295144"/>
                  </a:lnTo>
                  <a:lnTo>
                    <a:pt x="367423" y="2294788"/>
                  </a:lnTo>
                  <a:lnTo>
                    <a:pt x="358444" y="2286177"/>
                  </a:lnTo>
                  <a:lnTo>
                    <a:pt x="358178" y="2285911"/>
                  </a:lnTo>
                  <a:lnTo>
                    <a:pt x="358419" y="2286177"/>
                  </a:lnTo>
                  <a:lnTo>
                    <a:pt x="357924" y="2285669"/>
                  </a:lnTo>
                  <a:lnTo>
                    <a:pt x="358178" y="2285911"/>
                  </a:lnTo>
                  <a:lnTo>
                    <a:pt x="357949" y="2285669"/>
                  </a:lnTo>
                  <a:lnTo>
                    <a:pt x="348792" y="2275852"/>
                  </a:lnTo>
                  <a:lnTo>
                    <a:pt x="348488" y="2275522"/>
                  </a:lnTo>
                  <a:lnTo>
                    <a:pt x="348234" y="2275205"/>
                  </a:lnTo>
                  <a:lnTo>
                    <a:pt x="339102" y="2263978"/>
                  </a:lnTo>
                  <a:lnTo>
                    <a:pt x="338810" y="2263622"/>
                  </a:lnTo>
                  <a:lnTo>
                    <a:pt x="338569" y="2263292"/>
                  </a:lnTo>
                  <a:lnTo>
                    <a:pt x="329184" y="2250046"/>
                  </a:lnTo>
                  <a:lnTo>
                    <a:pt x="328993" y="2249792"/>
                  </a:lnTo>
                  <a:lnTo>
                    <a:pt x="309168" y="2217432"/>
                  </a:lnTo>
                  <a:lnTo>
                    <a:pt x="309054" y="2217229"/>
                  </a:lnTo>
                  <a:lnTo>
                    <a:pt x="288925" y="2179828"/>
                  </a:lnTo>
                  <a:lnTo>
                    <a:pt x="288836" y="2179663"/>
                  </a:lnTo>
                  <a:lnTo>
                    <a:pt x="288759" y="2179497"/>
                  </a:lnTo>
                  <a:lnTo>
                    <a:pt x="268643" y="2139442"/>
                  </a:lnTo>
                  <a:lnTo>
                    <a:pt x="248450" y="2098319"/>
                  </a:lnTo>
                  <a:lnTo>
                    <a:pt x="228434" y="2058428"/>
                  </a:lnTo>
                  <a:lnTo>
                    <a:pt x="215404" y="2033955"/>
                  </a:lnTo>
                  <a:lnTo>
                    <a:pt x="208508" y="2021484"/>
                  </a:lnTo>
                  <a:lnTo>
                    <a:pt x="206387" y="2017903"/>
                  </a:lnTo>
                  <a:lnTo>
                    <a:pt x="198577" y="2004733"/>
                  </a:lnTo>
                  <a:lnTo>
                    <a:pt x="197789" y="2003526"/>
                  </a:lnTo>
                  <a:lnTo>
                    <a:pt x="188671" y="1989467"/>
                  </a:lnTo>
                  <a:lnTo>
                    <a:pt x="180136" y="1977542"/>
                  </a:lnTo>
                  <a:lnTo>
                    <a:pt x="169405" y="1962543"/>
                  </a:lnTo>
                  <a:lnTo>
                    <a:pt x="162826" y="1954123"/>
                  </a:lnTo>
                  <a:lnTo>
                    <a:pt x="150456" y="1938286"/>
                  </a:lnTo>
                  <a:lnTo>
                    <a:pt x="145910" y="1932940"/>
                  </a:lnTo>
                  <a:lnTo>
                    <a:pt x="131775" y="1916303"/>
                  </a:lnTo>
                  <a:lnTo>
                    <a:pt x="129273" y="1913585"/>
                  </a:lnTo>
                  <a:lnTo>
                    <a:pt x="113334" y="1896237"/>
                  </a:lnTo>
                  <a:lnTo>
                    <a:pt x="112788" y="1895678"/>
                  </a:lnTo>
                  <a:lnTo>
                    <a:pt x="96189" y="1878838"/>
                  </a:lnTo>
                  <a:lnTo>
                    <a:pt x="95110" y="1877733"/>
                  </a:lnTo>
                  <a:lnTo>
                    <a:pt x="77063" y="1860397"/>
                  </a:lnTo>
                  <a:lnTo>
                    <a:pt x="41567" y="1827974"/>
                  </a:lnTo>
                  <a:lnTo>
                    <a:pt x="24434" y="1846732"/>
                  </a:lnTo>
                  <a:lnTo>
                    <a:pt x="59690" y="1878939"/>
                  </a:lnTo>
                  <a:lnTo>
                    <a:pt x="77254" y="1895792"/>
                  </a:lnTo>
                  <a:lnTo>
                    <a:pt x="77381" y="1895932"/>
                  </a:lnTo>
                  <a:lnTo>
                    <a:pt x="94907" y="1913724"/>
                  </a:lnTo>
                  <a:lnTo>
                    <a:pt x="130759" y="1954326"/>
                  </a:lnTo>
                  <a:lnTo>
                    <a:pt x="130911" y="1954530"/>
                  </a:lnTo>
                  <a:lnTo>
                    <a:pt x="149047" y="1977745"/>
                  </a:lnTo>
                  <a:lnTo>
                    <a:pt x="149212" y="1977974"/>
                  </a:lnTo>
                  <a:lnTo>
                    <a:pt x="167690" y="2003793"/>
                  </a:lnTo>
                  <a:lnTo>
                    <a:pt x="167830" y="2004009"/>
                  </a:lnTo>
                  <a:lnTo>
                    <a:pt x="176987" y="2018118"/>
                  </a:lnTo>
                  <a:lnTo>
                    <a:pt x="177114" y="2018347"/>
                  </a:lnTo>
                  <a:lnTo>
                    <a:pt x="186461" y="2034108"/>
                  </a:lnTo>
                  <a:lnTo>
                    <a:pt x="186550" y="2034273"/>
                  </a:lnTo>
                  <a:lnTo>
                    <a:pt x="196088" y="2051494"/>
                  </a:lnTo>
                  <a:lnTo>
                    <a:pt x="196164" y="2051634"/>
                  </a:lnTo>
                  <a:lnTo>
                    <a:pt x="205841" y="2070036"/>
                  </a:lnTo>
                  <a:lnTo>
                    <a:pt x="225729" y="2109660"/>
                  </a:lnTo>
                  <a:lnTo>
                    <a:pt x="245872" y="2150694"/>
                  </a:lnTo>
                  <a:lnTo>
                    <a:pt x="266293" y="2191385"/>
                  </a:lnTo>
                  <a:lnTo>
                    <a:pt x="286918" y="2229688"/>
                  </a:lnTo>
                  <a:lnTo>
                    <a:pt x="307924" y="2263978"/>
                  </a:lnTo>
                  <a:lnTo>
                    <a:pt x="340080" y="2303754"/>
                  </a:lnTo>
                  <a:lnTo>
                    <a:pt x="372567" y="2331631"/>
                  </a:lnTo>
                  <a:lnTo>
                    <a:pt x="416763" y="2356167"/>
                  </a:lnTo>
                  <a:lnTo>
                    <a:pt x="427964" y="2359545"/>
                  </a:lnTo>
                  <a:lnTo>
                    <a:pt x="421640" y="2384742"/>
                  </a:lnTo>
                  <a:lnTo>
                    <a:pt x="504825" y="2366340"/>
                  </a:lnTo>
                  <a:close/>
                </a:path>
                <a:path extrusionOk="0" h="2385060" w="504825">
                  <a:moveTo>
                    <a:pt x="504825" y="10109"/>
                  </a:moveTo>
                  <a:lnTo>
                    <a:pt x="420230" y="0"/>
                  </a:lnTo>
                  <a:lnTo>
                    <a:pt x="429183" y="24930"/>
                  </a:lnTo>
                  <a:lnTo>
                    <a:pt x="411111" y="33312"/>
                  </a:lnTo>
                  <a:lnTo>
                    <a:pt x="376085" y="60198"/>
                  </a:lnTo>
                  <a:lnTo>
                    <a:pt x="342150" y="98526"/>
                  </a:lnTo>
                  <a:lnTo>
                    <a:pt x="319925" y="132067"/>
                  </a:lnTo>
                  <a:lnTo>
                    <a:pt x="297878" y="175260"/>
                  </a:lnTo>
                  <a:lnTo>
                    <a:pt x="276136" y="228003"/>
                  </a:lnTo>
                  <a:lnTo>
                    <a:pt x="254584" y="287439"/>
                  </a:lnTo>
                  <a:lnTo>
                    <a:pt x="233235" y="350583"/>
                  </a:lnTo>
                  <a:lnTo>
                    <a:pt x="212077" y="414578"/>
                  </a:lnTo>
                  <a:lnTo>
                    <a:pt x="201637" y="445833"/>
                  </a:lnTo>
                  <a:lnTo>
                    <a:pt x="191262" y="476173"/>
                  </a:lnTo>
                  <a:lnTo>
                    <a:pt x="180987" y="505167"/>
                  </a:lnTo>
                  <a:lnTo>
                    <a:pt x="170827" y="532409"/>
                  </a:lnTo>
                  <a:lnTo>
                    <a:pt x="160731" y="557720"/>
                  </a:lnTo>
                  <a:lnTo>
                    <a:pt x="150888" y="580250"/>
                  </a:lnTo>
                  <a:lnTo>
                    <a:pt x="150825" y="580377"/>
                  </a:lnTo>
                  <a:lnTo>
                    <a:pt x="140957" y="601319"/>
                  </a:lnTo>
                  <a:lnTo>
                    <a:pt x="131279" y="620953"/>
                  </a:lnTo>
                  <a:lnTo>
                    <a:pt x="131216" y="621080"/>
                  </a:lnTo>
                  <a:lnTo>
                    <a:pt x="111861" y="657872"/>
                  </a:lnTo>
                  <a:lnTo>
                    <a:pt x="92964" y="690918"/>
                  </a:lnTo>
                  <a:lnTo>
                    <a:pt x="92849" y="691108"/>
                  </a:lnTo>
                  <a:lnTo>
                    <a:pt x="74168" y="721283"/>
                  </a:lnTo>
                  <a:lnTo>
                    <a:pt x="74066" y="721448"/>
                  </a:lnTo>
                  <a:lnTo>
                    <a:pt x="55549" y="749376"/>
                  </a:lnTo>
                  <a:lnTo>
                    <a:pt x="55448" y="749528"/>
                  </a:lnTo>
                  <a:lnTo>
                    <a:pt x="37020" y="775804"/>
                  </a:lnTo>
                  <a:lnTo>
                    <a:pt x="18529" y="801141"/>
                  </a:lnTo>
                  <a:lnTo>
                    <a:pt x="0" y="826008"/>
                  </a:lnTo>
                  <a:lnTo>
                    <a:pt x="38938" y="816267"/>
                  </a:lnTo>
                  <a:lnTo>
                    <a:pt x="68046" y="775804"/>
                  </a:lnTo>
                  <a:lnTo>
                    <a:pt x="86017" y="749376"/>
                  </a:lnTo>
                  <a:lnTo>
                    <a:pt x="95453" y="735164"/>
                  </a:lnTo>
                  <a:lnTo>
                    <a:pt x="104038" y="721283"/>
                  </a:lnTo>
                  <a:lnTo>
                    <a:pt x="114668" y="704100"/>
                  </a:lnTo>
                  <a:lnTo>
                    <a:pt x="122212" y="690918"/>
                  </a:lnTo>
                  <a:lnTo>
                    <a:pt x="153835" y="632637"/>
                  </a:lnTo>
                  <a:lnTo>
                    <a:pt x="173951" y="590918"/>
                  </a:lnTo>
                  <a:lnTo>
                    <a:pt x="194475" y="541693"/>
                  </a:lnTo>
                  <a:lnTo>
                    <a:pt x="207937" y="505167"/>
                  </a:lnTo>
                  <a:lnTo>
                    <a:pt x="225679" y="454012"/>
                  </a:lnTo>
                  <a:lnTo>
                    <a:pt x="228409" y="445833"/>
                  </a:lnTo>
                  <a:lnTo>
                    <a:pt x="236181" y="422567"/>
                  </a:lnTo>
                  <a:lnTo>
                    <a:pt x="257302" y="358686"/>
                  </a:lnTo>
                  <a:lnTo>
                    <a:pt x="278549" y="295833"/>
                  </a:lnTo>
                  <a:lnTo>
                    <a:pt x="289179" y="265811"/>
                  </a:lnTo>
                  <a:lnTo>
                    <a:pt x="299808" y="237223"/>
                  </a:lnTo>
                  <a:lnTo>
                    <a:pt x="310388" y="210477"/>
                  </a:lnTo>
                  <a:lnTo>
                    <a:pt x="320916" y="185978"/>
                  </a:lnTo>
                  <a:lnTo>
                    <a:pt x="331330" y="164160"/>
                  </a:lnTo>
                  <a:lnTo>
                    <a:pt x="331470" y="163868"/>
                  </a:lnTo>
                  <a:lnTo>
                    <a:pt x="331647" y="163537"/>
                  </a:lnTo>
                  <a:lnTo>
                    <a:pt x="341668" y="145262"/>
                  </a:lnTo>
                  <a:lnTo>
                    <a:pt x="341845" y="144932"/>
                  </a:lnTo>
                  <a:lnTo>
                    <a:pt x="341642" y="145262"/>
                  </a:lnTo>
                  <a:lnTo>
                    <a:pt x="342023" y="144602"/>
                  </a:lnTo>
                  <a:lnTo>
                    <a:pt x="341845" y="144932"/>
                  </a:lnTo>
                  <a:lnTo>
                    <a:pt x="342049" y="144602"/>
                  </a:lnTo>
                  <a:lnTo>
                    <a:pt x="352018" y="128727"/>
                  </a:lnTo>
                  <a:lnTo>
                    <a:pt x="352196" y="128447"/>
                  </a:lnTo>
                  <a:lnTo>
                    <a:pt x="351993" y="128727"/>
                  </a:lnTo>
                  <a:lnTo>
                    <a:pt x="352361" y="128181"/>
                  </a:lnTo>
                  <a:lnTo>
                    <a:pt x="352196" y="128447"/>
                  </a:lnTo>
                  <a:lnTo>
                    <a:pt x="352374" y="128181"/>
                  </a:lnTo>
                  <a:lnTo>
                    <a:pt x="362343" y="113969"/>
                  </a:lnTo>
                  <a:lnTo>
                    <a:pt x="362496" y="113741"/>
                  </a:lnTo>
                  <a:lnTo>
                    <a:pt x="362762" y="113411"/>
                  </a:lnTo>
                  <a:lnTo>
                    <a:pt x="372643" y="100850"/>
                  </a:lnTo>
                  <a:lnTo>
                    <a:pt x="372859" y="100584"/>
                  </a:lnTo>
                  <a:lnTo>
                    <a:pt x="372618" y="100850"/>
                  </a:lnTo>
                  <a:lnTo>
                    <a:pt x="373100" y="100279"/>
                  </a:lnTo>
                  <a:lnTo>
                    <a:pt x="372859" y="100584"/>
                  </a:lnTo>
                  <a:lnTo>
                    <a:pt x="373126" y="100279"/>
                  </a:lnTo>
                  <a:lnTo>
                    <a:pt x="382905" y="89255"/>
                  </a:lnTo>
                  <a:lnTo>
                    <a:pt x="403999" y="69570"/>
                  </a:lnTo>
                  <a:lnTo>
                    <a:pt x="413550" y="62255"/>
                  </a:lnTo>
                  <a:lnTo>
                    <a:pt x="413842" y="62026"/>
                  </a:lnTo>
                  <a:lnTo>
                    <a:pt x="414223" y="61772"/>
                  </a:lnTo>
                  <a:lnTo>
                    <a:pt x="422960" y="55943"/>
                  </a:lnTo>
                  <a:lnTo>
                    <a:pt x="423583" y="55537"/>
                  </a:lnTo>
                  <a:lnTo>
                    <a:pt x="424751" y="54991"/>
                  </a:lnTo>
                  <a:lnTo>
                    <a:pt x="437794" y="48933"/>
                  </a:lnTo>
                  <a:lnTo>
                    <a:pt x="445985" y="71716"/>
                  </a:lnTo>
                  <a:lnTo>
                    <a:pt x="495325" y="20053"/>
                  </a:lnTo>
                  <a:lnTo>
                    <a:pt x="504825" y="10109"/>
                  </a:lnTo>
                  <a:close/>
                </a:path>
              </a:pathLst>
            </a:custGeom>
            <a:solidFill>
              <a:srgbClr val="D7B10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820" name="Google Shape;5820;p211"/>
            <p:cNvPicPr preferRelativeResize="0"/>
            <p:nvPr/>
          </p:nvPicPr>
          <p:blipFill rotWithShape="1">
            <a:blip r:embed="rId6">
              <a:alphaModFix/>
            </a:blip>
            <a:srcRect b="0" l="0" r="0" t="0"/>
            <a:stretch/>
          </p:blipFill>
          <p:spPr>
            <a:xfrm>
              <a:off x="1542287" y="2313431"/>
              <a:ext cx="658368" cy="673608"/>
            </a:xfrm>
            <a:prstGeom prst="rect">
              <a:avLst/>
            </a:prstGeom>
            <a:noFill/>
            <a:ln>
              <a:noFill/>
            </a:ln>
          </p:spPr>
        </p:pic>
        <p:sp>
          <p:nvSpPr>
            <p:cNvPr id="5821" name="Google Shape;5821;p211"/>
            <p:cNvSpPr/>
            <p:nvPr/>
          </p:nvSpPr>
          <p:spPr>
            <a:xfrm>
              <a:off x="1581401" y="2351416"/>
              <a:ext cx="526415" cy="542925"/>
            </a:xfrm>
            <a:custGeom>
              <a:rect b="b" l="l" r="r" t="t"/>
              <a:pathLst>
                <a:path extrusionOk="0" h="542925" w="526414">
                  <a:moveTo>
                    <a:pt x="0" y="542925"/>
                  </a:moveTo>
                  <a:lnTo>
                    <a:pt x="525976" y="542925"/>
                  </a:lnTo>
                  <a:lnTo>
                    <a:pt x="525976" y="0"/>
                  </a:lnTo>
                  <a:lnTo>
                    <a:pt x="0" y="0"/>
                  </a:lnTo>
                  <a:lnTo>
                    <a:pt x="0" y="542925"/>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822" name="Google Shape;5822;p211"/>
          <p:cNvSpPr txBox="1"/>
          <p:nvPr>
            <p:ph type="title"/>
          </p:nvPr>
        </p:nvSpPr>
        <p:spPr>
          <a:xfrm>
            <a:off x="3917441" y="242315"/>
            <a:ext cx="435737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PERFORMANCE ANALYZER</a:t>
            </a:r>
            <a:endParaRPr/>
          </a:p>
        </p:txBody>
      </p:sp>
      <p:pic>
        <p:nvPicPr>
          <p:cNvPr id="5823" name="Google Shape;5823;p211"/>
          <p:cNvPicPr preferRelativeResize="0"/>
          <p:nvPr/>
        </p:nvPicPr>
        <p:blipFill rotWithShape="1">
          <a:blip r:embed="rId7">
            <a:alphaModFix/>
          </a:blip>
          <a:srcRect b="0" l="0" r="0" t="0"/>
          <a:stretch/>
        </p:blipFill>
        <p:spPr>
          <a:xfrm>
            <a:off x="0" y="806332"/>
            <a:ext cx="12192000" cy="45720"/>
          </a:xfrm>
          <a:prstGeom prst="rect">
            <a:avLst/>
          </a:prstGeom>
          <a:noFill/>
          <a:ln>
            <a:noFill/>
          </a:ln>
        </p:spPr>
      </p:pic>
      <p:grpSp>
        <p:nvGrpSpPr>
          <p:cNvPr id="5824" name="Google Shape;5824;p211"/>
          <p:cNvGrpSpPr/>
          <p:nvPr/>
        </p:nvGrpSpPr>
        <p:grpSpPr>
          <a:xfrm>
            <a:off x="11458577" y="172327"/>
            <a:ext cx="548640" cy="548640"/>
            <a:chOff x="11458577" y="172327"/>
            <a:chExt cx="548640" cy="548640"/>
          </a:xfrm>
        </p:grpSpPr>
        <p:sp>
          <p:nvSpPr>
            <p:cNvPr id="5825" name="Google Shape;5825;p211"/>
            <p:cNvSpPr/>
            <p:nvPr/>
          </p:nvSpPr>
          <p:spPr>
            <a:xfrm>
              <a:off x="11458577" y="172327"/>
              <a:ext cx="548640" cy="548640"/>
            </a:xfrm>
            <a:custGeom>
              <a:rect b="b" l="l" r="r" t="t"/>
              <a:pathLst>
                <a:path extrusionOk="0" h="548640" w="548640">
                  <a:moveTo>
                    <a:pt x="274320" y="0"/>
                  </a:moveTo>
                  <a:lnTo>
                    <a:pt x="225010" y="4419"/>
                  </a:lnTo>
                  <a:lnTo>
                    <a:pt x="178601" y="17162"/>
                  </a:lnTo>
                  <a:lnTo>
                    <a:pt x="135865" y="37452"/>
                  </a:lnTo>
                  <a:lnTo>
                    <a:pt x="97579" y="64516"/>
                  </a:lnTo>
                  <a:lnTo>
                    <a:pt x="64516" y="97578"/>
                  </a:lnTo>
                  <a:lnTo>
                    <a:pt x="37452" y="135865"/>
                  </a:lnTo>
                  <a:lnTo>
                    <a:pt x="17162" y="178600"/>
                  </a:lnTo>
                  <a:lnTo>
                    <a:pt x="4419" y="225010"/>
                  </a:lnTo>
                  <a:lnTo>
                    <a:pt x="0" y="274319"/>
                  </a:lnTo>
                  <a:lnTo>
                    <a:pt x="4419" y="323629"/>
                  </a:lnTo>
                  <a:lnTo>
                    <a:pt x="17162" y="370038"/>
                  </a:lnTo>
                  <a:lnTo>
                    <a:pt x="37452" y="412774"/>
                  </a:lnTo>
                  <a:lnTo>
                    <a:pt x="64516" y="451060"/>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0"/>
                  </a:lnTo>
                  <a:lnTo>
                    <a:pt x="511187" y="412774"/>
                  </a:lnTo>
                  <a:lnTo>
                    <a:pt x="531477" y="370038"/>
                  </a:lnTo>
                  <a:lnTo>
                    <a:pt x="544220" y="323629"/>
                  </a:lnTo>
                  <a:lnTo>
                    <a:pt x="548640" y="274319"/>
                  </a:lnTo>
                  <a:lnTo>
                    <a:pt x="544220" y="225010"/>
                  </a:lnTo>
                  <a:lnTo>
                    <a:pt x="531477" y="178600"/>
                  </a:lnTo>
                  <a:lnTo>
                    <a:pt x="511187" y="135865"/>
                  </a:lnTo>
                  <a:lnTo>
                    <a:pt x="484123" y="97578"/>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826" name="Google Shape;5826;p211"/>
            <p:cNvPicPr preferRelativeResize="0"/>
            <p:nvPr/>
          </p:nvPicPr>
          <p:blipFill rotWithShape="1">
            <a:blip r:embed="rId8">
              <a:alphaModFix/>
            </a:blip>
            <a:srcRect b="0" l="0" r="0" t="0"/>
            <a:stretch/>
          </p:blipFill>
          <p:spPr>
            <a:xfrm>
              <a:off x="11564111" y="268224"/>
              <a:ext cx="335279" cy="335279"/>
            </a:xfrm>
            <a:prstGeom prst="rect">
              <a:avLst/>
            </a:prstGeom>
            <a:noFill/>
            <a:ln>
              <a:noFill/>
            </a:ln>
          </p:spPr>
        </p:pic>
      </p:grpSp>
      <p:sp>
        <p:nvSpPr>
          <p:cNvPr id="5827" name="Google Shape;5827;p211"/>
          <p:cNvSpPr txBox="1"/>
          <p:nvPr/>
        </p:nvSpPr>
        <p:spPr>
          <a:xfrm>
            <a:off x="6931645" y="2489707"/>
            <a:ext cx="4702175" cy="3444240"/>
          </a:xfrm>
          <a:prstGeom prst="rect">
            <a:avLst/>
          </a:prstGeom>
          <a:noFill/>
          <a:ln>
            <a:noFill/>
          </a:ln>
        </p:spPr>
        <p:txBody>
          <a:bodyPr anchorCtr="0" anchor="t" bIns="0" lIns="0" spcFirstLastPara="1" rIns="0" wrap="square" tIns="85725">
            <a:spAutoFit/>
          </a:bodyPr>
          <a:lstStyle/>
          <a:p>
            <a:pPr indent="0" lvl="0" marL="12700" marR="0" rtl="0" algn="l">
              <a:lnSpc>
                <a:spcPct val="100000"/>
              </a:lnSpc>
              <a:spcBef>
                <a:spcPts val="0"/>
              </a:spcBef>
              <a:spcAft>
                <a:spcPts val="0"/>
              </a:spcAft>
              <a:buNone/>
            </a:pPr>
            <a:r>
              <a:rPr b="1" lang="en-US" sz="1800">
                <a:solidFill>
                  <a:schemeClr val="dk1"/>
                </a:solidFill>
                <a:latin typeface="Calibri"/>
                <a:ea typeface="Calibri"/>
                <a:cs typeface="Calibri"/>
                <a:sym typeface="Calibri"/>
              </a:rPr>
              <a:t>DAX Query</a:t>
            </a:r>
            <a:endParaRPr sz="1800">
              <a:solidFill>
                <a:schemeClr val="dk1"/>
              </a:solidFill>
              <a:latin typeface="Calibri"/>
              <a:ea typeface="Calibri"/>
              <a:cs typeface="Calibri"/>
              <a:sym typeface="Calibri"/>
            </a:endParaRPr>
          </a:p>
          <a:p>
            <a:pPr indent="-457200" lvl="0" marL="686435" marR="5080" rtl="0" algn="l">
              <a:lnSpc>
                <a:spcPct val="101400"/>
              </a:lnSpc>
              <a:spcBef>
                <a:spcPts val="425"/>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Shows the amount of time it takes for the visual to send  the query to the engines, and for the engines to return  the result (</a:t>
            </a:r>
            <a:r>
              <a:rPr b="1" lang="en-US" sz="1400">
                <a:solidFill>
                  <a:schemeClr val="dk1"/>
                </a:solidFill>
                <a:latin typeface="Calibri"/>
                <a:ea typeface="Calibri"/>
                <a:cs typeface="Calibri"/>
                <a:sym typeface="Calibri"/>
              </a:rPr>
              <a:t>Note</a:t>
            </a:r>
            <a:r>
              <a:rPr lang="en-US" sz="1350">
                <a:solidFill>
                  <a:schemeClr val="dk1"/>
                </a:solidFill>
                <a:latin typeface="Calibri"/>
                <a:ea typeface="Calibri"/>
                <a:cs typeface="Calibri"/>
                <a:sym typeface="Calibri"/>
              </a:rPr>
              <a:t>: </a:t>
            </a:r>
            <a:r>
              <a:rPr lang="en-US" sz="1400">
                <a:solidFill>
                  <a:schemeClr val="dk1"/>
                </a:solidFill>
                <a:latin typeface="Calibri"/>
                <a:ea typeface="Calibri"/>
                <a:cs typeface="Calibri"/>
                <a:sym typeface="Calibri"/>
              </a:rPr>
              <a:t>DAX Studio can only help optimize this)</a:t>
            </a:r>
            <a:endParaRPr sz="14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50"/>
              <a:buFont typeface="Arial"/>
              <a:buNone/>
            </a:pPr>
            <a:r>
              <a:t/>
            </a:r>
            <a:endParaRPr sz="2050">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None/>
            </a:pPr>
            <a:r>
              <a:rPr b="1" lang="en-US" sz="1800">
                <a:solidFill>
                  <a:schemeClr val="dk1"/>
                </a:solidFill>
                <a:latin typeface="Calibri"/>
                <a:ea typeface="Calibri"/>
                <a:cs typeface="Calibri"/>
                <a:sym typeface="Calibri"/>
              </a:rPr>
              <a:t>Visual Display</a:t>
            </a:r>
            <a:endParaRPr sz="1800">
              <a:solidFill>
                <a:schemeClr val="dk1"/>
              </a:solidFill>
              <a:latin typeface="Calibri"/>
              <a:ea typeface="Calibri"/>
              <a:cs typeface="Calibri"/>
              <a:sym typeface="Calibri"/>
            </a:endParaRPr>
          </a:p>
          <a:p>
            <a:pPr indent="-457200" lvl="0" marL="686435" marR="328930" rtl="0" algn="l">
              <a:lnSpc>
                <a:spcPct val="100699"/>
              </a:lnSpc>
              <a:spcBef>
                <a:spcPts val="509"/>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Shows the amount of time it takes for the visual to  populate, or “draw”, on the screen. Includes time to  retrieve web-based and geocoded images</a:t>
            </a:r>
            <a:endParaRPr sz="1400">
              <a:solidFill>
                <a:schemeClr val="dk1"/>
              </a:solidFill>
              <a:latin typeface="Calibri"/>
              <a:ea typeface="Calibri"/>
              <a:cs typeface="Calibri"/>
              <a:sym typeface="Calibri"/>
            </a:endParaRPr>
          </a:p>
          <a:p>
            <a:pPr indent="0" lvl="0" marL="12065" marR="0" rtl="0" algn="l">
              <a:lnSpc>
                <a:spcPct val="100000"/>
              </a:lnSpc>
              <a:spcBef>
                <a:spcPts val="630"/>
              </a:spcBef>
              <a:spcAft>
                <a:spcPts val="0"/>
              </a:spcAft>
              <a:buNone/>
            </a:pPr>
            <a:r>
              <a:rPr b="1" lang="en-US" sz="1800">
                <a:solidFill>
                  <a:schemeClr val="dk1"/>
                </a:solidFill>
                <a:latin typeface="Calibri"/>
                <a:ea typeface="Calibri"/>
                <a:cs typeface="Calibri"/>
                <a:sym typeface="Calibri"/>
              </a:rPr>
              <a:t>Other</a:t>
            </a:r>
            <a:endParaRPr sz="1800">
              <a:solidFill>
                <a:schemeClr val="dk1"/>
              </a:solidFill>
              <a:latin typeface="Calibri"/>
              <a:ea typeface="Calibri"/>
              <a:cs typeface="Calibri"/>
              <a:sym typeface="Calibri"/>
            </a:endParaRPr>
          </a:p>
          <a:p>
            <a:pPr indent="-457200" lvl="0" marL="676275" marR="271145" rtl="0" algn="l">
              <a:lnSpc>
                <a:spcPct val="100699"/>
              </a:lnSpc>
              <a:spcBef>
                <a:spcPts val="535"/>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Shows the amount of time required by the visual to  prepare the query, wait for other visuals to complete  their queries and perform other processing tasks</a:t>
            </a:r>
            <a:endParaRPr sz="1400">
              <a:solidFill>
                <a:schemeClr val="dk1"/>
              </a:solidFill>
              <a:latin typeface="Calibri"/>
              <a:ea typeface="Calibri"/>
              <a:cs typeface="Calibri"/>
              <a:sym typeface="Calibri"/>
            </a:endParaRPr>
          </a:p>
        </p:txBody>
      </p:sp>
      <p:sp>
        <p:nvSpPr>
          <p:cNvPr id="5828" name="Google Shape;5828;p211"/>
          <p:cNvSpPr txBox="1"/>
          <p:nvPr/>
        </p:nvSpPr>
        <p:spPr>
          <a:xfrm>
            <a:off x="565206" y="1014476"/>
            <a:ext cx="10644505" cy="75692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2400">
                <a:solidFill>
                  <a:schemeClr val="dk1"/>
                </a:solidFill>
                <a:latin typeface="Calibri"/>
                <a:ea typeface="Calibri"/>
                <a:cs typeface="Calibri"/>
                <a:sym typeface="Calibri"/>
              </a:rPr>
              <a:t>Performance Analyzer </a:t>
            </a:r>
            <a:r>
              <a:rPr lang="en-US" sz="2400">
                <a:solidFill>
                  <a:schemeClr val="dk1"/>
                </a:solidFill>
                <a:latin typeface="Calibri"/>
                <a:ea typeface="Calibri"/>
                <a:cs typeface="Calibri"/>
                <a:sym typeface="Calibri"/>
              </a:rPr>
              <a:t>records user actions </a:t>
            </a:r>
            <a:r>
              <a:rPr i="1" lang="en-US" sz="2400">
                <a:solidFill>
                  <a:schemeClr val="dk1"/>
                </a:solidFill>
                <a:latin typeface="Calibri"/>
                <a:ea typeface="Calibri"/>
                <a:cs typeface="Calibri"/>
                <a:sym typeface="Calibri"/>
              </a:rPr>
              <a:t>(like Excel’s macro recorder)</a:t>
            </a:r>
            <a:r>
              <a:rPr lang="en-US" sz="2400">
                <a:solidFill>
                  <a:schemeClr val="dk1"/>
                </a:solidFill>
                <a:latin typeface="Calibri"/>
                <a:ea typeface="Calibri"/>
                <a:cs typeface="Calibri"/>
                <a:sym typeface="Calibri"/>
              </a:rPr>
              <a:t>, and tracks the  load time </a:t>
            </a:r>
            <a:r>
              <a:rPr i="1" lang="en-US" sz="2400">
                <a:solidFill>
                  <a:schemeClr val="dk1"/>
                </a:solidFill>
                <a:latin typeface="Calibri"/>
                <a:ea typeface="Calibri"/>
                <a:cs typeface="Calibri"/>
                <a:sym typeface="Calibri"/>
              </a:rPr>
              <a:t>(in milliseconds) </a:t>
            </a:r>
            <a:r>
              <a:rPr lang="en-US" sz="2400">
                <a:solidFill>
                  <a:schemeClr val="dk1"/>
                </a:solidFill>
                <a:latin typeface="Calibri"/>
                <a:ea typeface="Calibri"/>
                <a:cs typeface="Calibri"/>
                <a:sym typeface="Calibri"/>
              </a:rPr>
              <a:t>for each step in the process</a:t>
            </a:r>
            <a:endParaRPr sz="2400">
              <a:solidFill>
                <a:schemeClr val="dk1"/>
              </a:solidFill>
              <a:latin typeface="Calibri"/>
              <a:ea typeface="Calibri"/>
              <a:cs typeface="Calibri"/>
              <a:sym typeface="Calibri"/>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2" name="Shape 5832"/>
        <p:cNvGrpSpPr/>
        <p:nvPr/>
      </p:nvGrpSpPr>
      <p:grpSpPr>
        <a:xfrm>
          <a:off x="0" y="0"/>
          <a:ext cx="0" cy="0"/>
          <a:chOff x="0" y="0"/>
          <a:chExt cx="0" cy="0"/>
        </a:xfrm>
      </p:grpSpPr>
      <p:sp>
        <p:nvSpPr>
          <p:cNvPr id="5833" name="Google Shape;5833;p212"/>
          <p:cNvSpPr txBox="1"/>
          <p:nvPr>
            <p:ph type="title"/>
          </p:nvPr>
        </p:nvSpPr>
        <p:spPr>
          <a:xfrm>
            <a:off x="4646803" y="242315"/>
            <a:ext cx="289814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EXTERNAL TOOLS</a:t>
            </a:r>
            <a:endParaRPr/>
          </a:p>
        </p:txBody>
      </p:sp>
      <p:pic>
        <p:nvPicPr>
          <p:cNvPr id="5834" name="Google Shape;5834;p212"/>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5835" name="Google Shape;5835;p212"/>
          <p:cNvGrpSpPr/>
          <p:nvPr/>
        </p:nvGrpSpPr>
        <p:grpSpPr>
          <a:xfrm>
            <a:off x="448055" y="2136648"/>
            <a:ext cx="5919216" cy="1338071"/>
            <a:chOff x="448055" y="2136648"/>
            <a:chExt cx="5919216" cy="1338071"/>
          </a:xfrm>
        </p:grpSpPr>
        <p:pic>
          <p:nvPicPr>
            <p:cNvPr id="5836" name="Google Shape;5836;p212"/>
            <p:cNvPicPr preferRelativeResize="0"/>
            <p:nvPr/>
          </p:nvPicPr>
          <p:blipFill rotWithShape="1">
            <a:blip r:embed="rId4">
              <a:alphaModFix/>
            </a:blip>
            <a:srcRect b="0" l="0" r="0" t="0"/>
            <a:stretch/>
          </p:blipFill>
          <p:spPr>
            <a:xfrm>
              <a:off x="460247" y="2136648"/>
              <a:ext cx="5907024" cy="1298448"/>
            </a:xfrm>
            <a:prstGeom prst="rect">
              <a:avLst/>
            </a:prstGeom>
            <a:noFill/>
            <a:ln>
              <a:noFill/>
            </a:ln>
          </p:spPr>
        </p:pic>
        <p:pic>
          <p:nvPicPr>
            <p:cNvPr id="5837" name="Google Shape;5837;p212"/>
            <p:cNvPicPr preferRelativeResize="0"/>
            <p:nvPr/>
          </p:nvPicPr>
          <p:blipFill rotWithShape="1">
            <a:blip r:embed="rId5">
              <a:alphaModFix/>
            </a:blip>
            <a:srcRect b="0" l="0" r="0" t="0"/>
            <a:stretch/>
          </p:blipFill>
          <p:spPr>
            <a:xfrm>
              <a:off x="486465" y="2162797"/>
              <a:ext cx="5801269" cy="1192964"/>
            </a:xfrm>
            <a:prstGeom prst="rect">
              <a:avLst/>
            </a:prstGeom>
            <a:noFill/>
            <a:ln>
              <a:noFill/>
            </a:ln>
          </p:spPr>
        </p:pic>
        <p:pic>
          <p:nvPicPr>
            <p:cNvPr id="5838" name="Google Shape;5838;p212"/>
            <p:cNvPicPr preferRelativeResize="0"/>
            <p:nvPr/>
          </p:nvPicPr>
          <p:blipFill rotWithShape="1">
            <a:blip r:embed="rId6">
              <a:alphaModFix/>
            </a:blip>
            <a:srcRect b="0" l="0" r="0" t="0"/>
            <a:stretch/>
          </p:blipFill>
          <p:spPr>
            <a:xfrm>
              <a:off x="448055" y="2414016"/>
              <a:ext cx="1395983" cy="1060703"/>
            </a:xfrm>
            <a:prstGeom prst="rect">
              <a:avLst/>
            </a:prstGeom>
            <a:noFill/>
            <a:ln>
              <a:noFill/>
            </a:ln>
          </p:spPr>
        </p:pic>
        <p:sp>
          <p:nvSpPr>
            <p:cNvPr id="5839" name="Google Shape;5839;p212"/>
            <p:cNvSpPr/>
            <p:nvPr/>
          </p:nvSpPr>
          <p:spPr>
            <a:xfrm>
              <a:off x="486465" y="2452023"/>
              <a:ext cx="1266190" cy="931544"/>
            </a:xfrm>
            <a:custGeom>
              <a:rect b="b" l="l" r="r" t="t"/>
              <a:pathLst>
                <a:path extrusionOk="0" h="931545" w="1266189">
                  <a:moveTo>
                    <a:pt x="0" y="931436"/>
                  </a:moveTo>
                  <a:lnTo>
                    <a:pt x="1266134" y="931436"/>
                  </a:lnTo>
                  <a:lnTo>
                    <a:pt x="1266134" y="0"/>
                  </a:lnTo>
                  <a:lnTo>
                    <a:pt x="0" y="0"/>
                  </a:lnTo>
                  <a:lnTo>
                    <a:pt x="0" y="931436"/>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840" name="Google Shape;5840;p212"/>
          <p:cNvGrpSpPr/>
          <p:nvPr/>
        </p:nvGrpSpPr>
        <p:grpSpPr>
          <a:xfrm>
            <a:off x="11458577" y="172327"/>
            <a:ext cx="548640" cy="548640"/>
            <a:chOff x="11458577" y="172327"/>
            <a:chExt cx="548640" cy="548640"/>
          </a:xfrm>
        </p:grpSpPr>
        <p:sp>
          <p:nvSpPr>
            <p:cNvPr id="5841" name="Google Shape;5841;p212"/>
            <p:cNvSpPr/>
            <p:nvPr/>
          </p:nvSpPr>
          <p:spPr>
            <a:xfrm>
              <a:off x="11458577" y="172327"/>
              <a:ext cx="548640" cy="548640"/>
            </a:xfrm>
            <a:custGeom>
              <a:rect b="b" l="l" r="r" t="t"/>
              <a:pathLst>
                <a:path extrusionOk="0" h="548640" w="548640">
                  <a:moveTo>
                    <a:pt x="274320" y="0"/>
                  </a:moveTo>
                  <a:lnTo>
                    <a:pt x="225010" y="4419"/>
                  </a:lnTo>
                  <a:lnTo>
                    <a:pt x="178601" y="17162"/>
                  </a:lnTo>
                  <a:lnTo>
                    <a:pt x="135865" y="37452"/>
                  </a:lnTo>
                  <a:lnTo>
                    <a:pt x="97579" y="64516"/>
                  </a:lnTo>
                  <a:lnTo>
                    <a:pt x="64516" y="97578"/>
                  </a:lnTo>
                  <a:lnTo>
                    <a:pt x="37452" y="135865"/>
                  </a:lnTo>
                  <a:lnTo>
                    <a:pt x="17162" y="178600"/>
                  </a:lnTo>
                  <a:lnTo>
                    <a:pt x="4419" y="225010"/>
                  </a:lnTo>
                  <a:lnTo>
                    <a:pt x="0" y="274319"/>
                  </a:lnTo>
                  <a:lnTo>
                    <a:pt x="4419" y="323629"/>
                  </a:lnTo>
                  <a:lnTo>
                    <a:pt x="17162" y="370038"/>
                  </a:lnTo>
                  <a:lnTo>
                    <a:pt x="37452" y="412774"/>
                  </a:lnTo>
                  <a:lnTo>
                    <a:pt x="64516" y="451060"/>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0"/>
                  </a:lnTo>
                  <a:lnTo>
                    <a:pt x="511187" y="412774"/>
                  </a:lnTo>
                  <a:lnTo>
                    <a:pt x="531477" y="370038"/>
                  </a:lnTo>
                  <a:lnTo>
                    <a:pt x="544220" y="323629"/>
                  </a:lnTo>
                  <a:lnTo>
                    <a:pt x="548640" y="274319"/>
                  </a:lnTo>
                  <a:lnTo>
                    <a:pt x="544220" y="225010"/>
                  </a:lnTo>
                  <a:lnTo>
                    <a:pt x="531477" y="178600"/>
                  </a:lnTo>
                  <a:lnTo>
                    <a:pt x="511187" y="135865"/>
                  </a:lnTo>
                  <a:lnTo>
                    <a:pt x="484123" y="97578"/>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842" name="Google Shape;5842;p212"/>
            <p:cNvPicPr preferRelativeResize="0"/>
            <p:nvPr/>
          </p:nvPicPr>
          <p:blipFill rotWithShape="1">
            <a:blip r:embed="rId7">
              <a:alphaModFix/>
            </a:blip>
            <a:srcRect b="0" l="0" r="0" t="0"/>
            <a:stretch/>
          </p:blipFill>
          <p:spPr>
            <a:xfrm>
              <a:off x="11564111" y="268224"/>
              <a:ext cx="335279" cy="335279"/>
            </a:xfrm>
            <a:prstGeom prst="rect">
              <a:avLst/>
            </a:prstGeom>
            <a:noFill/>
            <a:ln>
              <a:noFill/>
            </a:ln>
          </p:spPr>
        </p:pic>
      </p:grpSp>
      <p:sp>
        <p:nvSpPr>
          <p:cNvPr id="5843" name="Google Shape;5843;p212"/>
          <p:cNvSpPr txBox="1"/>
          <p:nvPr/>
        </p:nvSpPr>
        <p:spPr>
          <a:xfrm>
            <a:off x="565206" y="1014476"/>
            <a:ext cx="10495915" cy="75692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2400">
                <a:solidFill>
                  <a:schemeClr val="dk1"/>
                </a:solidFill>
                <a:latin typeface="Calibri"/>
                <a:ea typeface="Calibri"/>
                <a:cs typeface="Calibri"/>
                <a:sym typeface="Calibri"/>
              </a:rPr>
              <a:t>External tools </a:t>
            </a:r>
            <a:r>
              <a:rPr lang="en-US" sz="2400">
                <a:solidFill>
                  <a:schemeClr val="dk1"/>
                </a:solidFill>
                <a:latin typeface="Calibri"/>
                <a:ea typeface="Calibri"/>
                <a:cs typeface="Calibri"/>
                <a:sym typeface="Calibri"/>
              </a:rPr>
              <a:t>allows quick access to third-party built tools that are </a:t>
            </a:r>
            <a:r>
              <a:rPr i="1" lang="en-US" sz="2400">
                <a:solidFill>
                  <a:schemeClr val="dk1"/>
                </a:solidFill>
                <a:latin typeface="Calibri"/>
                <a:ea typeface="Calibri"/>
                <a:cs typeface="Calibri"/>
                <a:sym typeface="Calibri"/>
              </a:rPr>
              <a:t>locally installed </a:t>
            </a:r>
            <a:r>
              <a:rPr lang="en-US" sz="2400">
                <a:solidFill>
                  <a:schemeClr val="dk1"/>
                </a:solidFill>
                <a:latin typeface="Calibri"/>
                <a:ea typeface="Calibri"/>
                <a:cs typeface="Calibri"/>
                <a:sym typeface="Calibri"/>
              </a:rPr>
              <a:t>on  your computer and </a:t>
            </a:r>
            <a:r>
              <a:rPr i="1" lang="en-US" sz="2400">
                <a:solidFill>
                  <a:schemeClr val="dk1"/>
                </a:solidFill>
                <a:latin typeface="Calibri"/>
                <a:ea typeface="Calibri"/>
                <a:cs typeface="Calibri"/>
                <a:sym typeface="Calibri"/>
              </a:rPr>
              <a:t>registered </a:t>
            </a:r>
            <a:r>
              <a:rPr lang="en-US" sz="2400">
                <a:solidFill>
                  <a:schemeClr val="dk1"/>
                </a:solidFill>
                <a:latin typeface="Calibri"/>
                <a:ea typeface="Calibri"/>
                <a:cs typeface="Calibri"/>
                <a:sym typeface="Calibri"/>
              </a:rPr>
              <a:t>with Power BI Desktop</a:t>
            </a:r>
            <a:endParaRPr sz="2400">
              <a:solidFill>
                <a:schemeClr val="dk1"/>
              </a:solidFill>
              <a:latin typeface="Calibri"/>
              <a:ea typeface="Calibri"/>
              <a:cs typeface="Calibri"/>
              <a:sym typeface="Calibri"/>
            </a:endParaRPr>
          </a:p>
        </p:txBody>
      </p:sp>
      <p:sp>
        <p:nvSpPr>
          <p:cNvPr id="5844" name="Google Shape;5844;p212"/>
          <p:cNvSpPr txBox="1"/>
          <p:nvPr/>
        </p:nvSpPr>
        <p:spPr>
          <a:xfrm>
            <a:off x="574040" y="3800347"/>
            <a:ext cx="3206115" cy="11766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Calibri"/>
                <a:ea typeface="Calibri"/>
                <a:cs typeface="Calibri"/>
                <a:sym typeface="Calibri"/>
              </a:rPr>
              <a:t>Semantic Modeling</a:t>
            </a:r>
            <a:endParaRPr sz="1800">
              <a:solidFill>
                <a:schemeClr val="dk1"/>
              </a:solidFill>
              <a:latin typeface="Calibri"/>
              <a:ea typeface="Calibri"/>
              <a:cs typeface="Calibri"/>
              <a:sym typeface="Calibri"/>
            </a:endParaRPr>
          </a:p>
          <a:p>
            <a:pPr indent="0" lvl="0" marL="12700" marR="5080" rtl="0" algn="l">
              <a:lnSpc>
                <a:spcPct val="101400"/>
              </a:lnSpc>
              <a:spcBef>
                <a:spcPts val="1789"/>
              </a:spcBef>
              <a:spcAft>
                <a:spcPts val="0"/>
              </a:spcAft>
              <a:buNone/>
            </a:pPr>
            <a:r>
              <a:rPr lang="en-US" sz="1400">
                <a:solidFill>
                  <a:schemeClr val="dk1"/>
                </a:solidFill>
                <a:latin typeface="Calibri"/>
                <a:ea typeface="Calibri"/>
                <a:cs typeface="Calibri"/>
                <a:sym typeface="Calibri"/>
              </a:rPr>
              <a:t>These tools extend Power BI’s functionality  for specific data modeling scenarios like DAX  optimization, ALM, and metadata translation</a:t>
            </a:r>
            <a:endParaRPr sz="1400">
              <a:solidFill>
                <a:schemeClr val="dk1"/>
              </a:solidFill>
              <a:latin typeface="Calibri"/>
              <a:ea typeface="Calibri"/>
              <a:cs typeface="Calibri"/>
              <a:sym typeface="Calibri"/>
            </a:endParaRPr>
          </a:p>
        </p:txBody>
      </p:sp>
      <p:sp>
        <p:nvSpPr>
          <p:cNvPr id="5845" name="Google Shape;5845;p212"/>
          <p:cNvSpPr txBox="1"/>
          <p:nvPr/>
        </p:nvSpPr>
        <p:spPr>
          <a:xfrm>
            <a:off x="574040" y="4963667"/>
            <a:ext cx="1303655" cy="1168400"/>
          </a:xfrm>
          <a:prstGeom prst="rect">
            <a:avLst/>
          </a:prstGeom>
          <a:noFill/>
          <a:ln>
            <a:noFill/>
          </a:ln>
        </p:spPr>
        <p:txBody>
          <a:bodyPr anchorCtr="0" anchor="t" bIns="0" lIns="0" spcFirstLastPara="1" rIns="0" wrap="square" tIns="79375">
            <a:spAutoFit/>
          </a:bodyPr>
          <a:lstStyle/>
          <a:p>
            <a:pPr indent="-285750" lvl="0" marL="298450" marR="0" rtl="0" algn="l">
              <a:lnSpc>
                <a:spcPct val="100000"/>
              </a:lnSpc>
              <a:spcBef>
                <a:spcPts val="0"/>
              </a:spcBef>
              <a:spcAft>
                <a:spcPts val="0"/>
              </a:spcAft>
              <a:buClr>
                <a:schemeClr val="dk1"/>
              </a:buClr>
              <a:buSzPts val="1400"/>
              <a:buFont typeface="Arial"/>
              <a:buChar char="•"/>
            </a:pPr>
            <a:r>
              <a:rPr i="1" lang="en-US" sz="1400">
                <a:solidFill>
                  <a:schemeClr val="dk1"/>
                </a:solidFill>
                <a:latin typeface="Calibri"/>
                <a:ea typeface="Calibri"/>
                <a:cs typeface="Calibri"/>
                <a:sym typeface="Calibri"/>
              </a:rPr>
              <a:t>DAX Studio</a:t>
            </a:r>
            <a:endParaRPr sz="1400">
              <a:solidFill>
                <a:schemeClr val="dk1"/>
              </a:solidFill>
              <a:latin typeface="Calibri"/>
              <a:ea typeface="Calibri"/>
              <a:cs typeface="Calibri"/>
              <a:sym typeface="Calibri"/>
            </a:endParaRPr>
          </a:p>
          <a:p>
            <a:pPr indent="-285750" lvl="0" marL="298450" marR="0" rtl="0" algn="l">
              <a:lnSpc>
                <a:spcPct val="100000"/>
              </a:lnSpc>
              <a:spcBef>
                <a:spcPts val="530"/>
              </a:spcBef>
              <a:spcAft>
                <a:spcPts val="0"/>
              </a:spcAft>
              <a:buClr>
                <a:schemeClr val="dk1"/>
              </a:buClr>
              <a:buSzPts val="1400"/>
              <a:buFont typeface="Arial"/>
              <a:buChar char="•"/>
            </a:pPr>
            <a:r>
              <a:rPr i="1" lang="en-US" sz="1400">
                <a:solidFill>
                  <a:schemeClr val="dk1"/>
                </a:solidFill>
                <a:latin typeface="Calibri"/>
                <a:ea typeface="Calibri"/>
                <a:cs typeface="Calibri"/>
                <a:sym typeface="Calibri"/>
              </a:rPr>
              <a:t>ALM Toolkit</a:t>
            </a:r>
            <a:endParaRPr sz="1400">
              <a:solidFill>
                <a:schemeClr val="dk1"/>
              </a:solidFill>
              <a:latin typeface="Calibri"/>
              <a:ea typeface="Calibri"/>
              <a:cs typeface="Calibri"/>
              <a:sym typeface="Calibri"/>
            </a:endParaRPr>
          </a:p>
          <a:p>
            <a:pPr indent="-285750" lvl="0" marL="298450" marR="0" rtl="0" algn="l">
              <a:lnSpc>
                <a:spcPct val="100000"/>
              </a:lnSpc>
              <a:spcBef>
                <a:spcPts val="600"/>
              </a:spcBef>
              <a:spcAft>
                <a:spcPts val="0"/>
              </a:spcAft>
              <a:buClr>
                <a:schemeClr val="dk1"/>
              </a:buClr>
              <a:buSzPts val="1400"/>
              <a:buFont typeface="Arial"/>
              <a:buChar char="•"/>
            </a:pPr>
            <a:r>
              <a:rPr i="1" lang="en-US" sz="1400">
                <a:solidFill>
                  <a:schemeClr val="dk1"/>
                </a:solidFill>
                <a:latin typeface="Calibri"/>
                <a:ea typeface="Calibri"/>
                <a:cs typeface="Calibri"/>
                <a:sym typeface="Calibri"/>
              </a:rPr>
              <a:t>Tabular Editor</a:t>
            </a:r>
            <a:endParaRPr sz="1400">
              <a:solidFill>
                <a:schemeClr val="dk1"/>
              </a:solidFill>
              <a:latin typeface="Calibri"/>
              <a:ea typeface="Calibri"/>
              <a:cs typeface="Calibri"/>
              <a:sym typeface="Calibri"/>
            </a:endParaRPr>
          </a:p>
          <a:p>
            <a:pPr indent="-285750" lvl="0" marL="298450" marR="0" rtl="0" algn="l">
              <a:lnSpc>
                <a:spcPct val="100000"/>
              </a:lnSpc>
              <a:spcBef>
                <a:spcPts val="625"/>
              </a:spcBef>
              <a:spcAft>
                <a:spcPts val="0"/>
              </a:spcAft>
              <a:buClr>
                <a:schemeClr val="dk1"/>
              </a:buClr>
              <a:buSzPts val="1400"/>
              <a:buFont typeface="Arial"/>
              <a:buChar char="•"/>
            </a:pPr>
            <a:r>
              <a:rPr i="1" lang="en-US" sz="1400">
                <a:solidFill>
                  <a:schemeClr val="dk1"/>
                </a:solidFill>
                <a:latin typeface="Calibri"/>
                <a:ea typeface="Calibri"/>
                <a:cs typeface="Calibri"/>
                <a:sym typeface="Calibri"/>
              </a:rPr>
              <a:t>Bravo</a:t>
            </a:r>
            <a:endParaRPr sz="1400">
              <a:solidFill>
                <a:schemeClr val="dk1"/>
              </a:solidFill>
              <a:latin typeface="Calibri"/>
              <a:ea typeface="Calibri"/>
              <a:cs typeface="Calibri"/>
              <a:sym typeface="Calibri"/>
            </a:endParaRPr>
          </a:p>
        </p:txBody>
      </p:sp>
      <p:sp>
        <p:nvSpPr>
          <p:cNvPr id="5846" name="Google Shape;5846;p212"/>
          <p:cNvSpPr/>
          <p:nvPr/>
        </p:nvSpPr>
        <p:spPr>
          <a:xfrm>
            <a:off x="4021840" y="3735622"/>
            <a:ext cx="0" cy="2545080"/>
          </a:xfrm>
          <a:custGeom>
            <a:rect b="b" l="l" r="r" t="t"/>
            <a:pathLst>
              <a:path extrusionOk="0" h="2545079" w="120000">
                <a:moveTo>
                  <a:pt x="0" y="0"/>
                </a:moveTo>
                <a:lnTo>
                  <a:pt x="0" y="2544775"/>
                </a:lnTo>
              </a:path>
            </a:pathLst>
          </a:custGeom>
          <a:noFill/>
          <a:ln cap="flat" cmpd="sng" w="9525">
            <a:solidFill>
              <a:srgbClr val="BFBFB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7" name="Google Shape;5847;p212"/>
          <p:cNvSpPr txBox="1"/>
          <p:nvPr/>
        </p:nvSpPr>
        <p:spPr>
          <a:xfrm>
            <a:off x="4557781" y="3800347"/>
            <a:ext cx="3312795" cy="11766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Calibri"/>
                <a:ea typeface="Calibri"/>
                <a:cs typeface="Calibri"/>
                <a:sym typeface="Calibri"/>
              </a:rPr>
              <a:t>Data Analysis</a:t>
            </a:r>
            <a:endParaRPr sz="1800">
              <a:solidFill>
                <a:schemeClr val="dk1"/>
              </a:solidFill>
              <a:latin typeface="Calibri"/>
              <a:ea typeface="Calibri"/>
              <a:cs typeface="Calibri"/>
              <a:sym typeface="Calibri"/>
            </a:endParaRPr>
          </a:p>
          <a:p>
            <a:pPr indent="0" lvl="0" marL="12700" marR="5080" rtl="0" algn="l">
              <a:lnSpc>
                <a:spcPct val="101400"/>
              </a:lnSpc>
              <a:spcBef>
                <a:spcPts val="1789"/>
              </a:spcBef>
              <a:spcAft>
                <a:spcPts val="0"/>
              </a:spcAft>
              <a:buNone/>
            </a:pPr>
            <a:r>
              <a:rPr lang="en-US" sz="1400">
                <a:solidFill>
                  <a:schemeClr val="dk1"/>
                </a:solidFill>
                <a:latin typeface="Calibri"/>
                <a:ea typeface="Calibri"/>
                <a:cs typeface="Calibri"/>
                <a:sym typeface="Calibri"/>
              </a:rPr>
              <a:t>Includes tools for connecting a PBI data model  to a client application, in read-only mode, to  query data and perform analysis tasks</a:t>
            </a:r>
            <a:endParaRPr sz="1400">
              <a:solidFill>
                <a:schemeClr val="dk1"/>
              </a:solidFill>
              <a:latin typeface="Calibri"/>
              <a:ea typeface="Calibri"/>
              <a:cs typeface="Calibri"/>
              <a:sym typeface="Calibri"/>
            </a:endParaRPr>
          </a:p>
        </p:txBody>
      </p:sp>
      <p:sp>
        <p:nvSpPr>
          <p:cNvPr id="5848" name="Google Shape;5848;p212"/>
          <p:cNvSpPr txBox="1"/>
          <p:nvPr/>
        </p:nvSpPr>
        <p:spPr>
          <a:xfrm>
            <a:off x="4557781" y="4963667"/>
            <a:ext cx="1988185" cy="876300"/>
          </a:xfrm>
          <a:prstGeom prst="rect">
            <a:avLst/>
          </a:prstGeom>
          <a:noFill/>
          <a:ln>
            <a:noFill/>
          </a:ln>
        </p:spPr>
        <p:txBody>
          <a:bodyPr anchorCtr="0" anchor="t" bIns="0" lIns="0" spcFirstLastPara="1" rIns="0" wrap="square" tIns="79375">
            <a:spAutoFit/>
          </a:bodyPr>
          <a:lstStyle/>
          <a:p>
            <a:pPr indent="-285750" lvl="0" marL="298450" marR="0" rtl="0" algn="l">
              <a:lnSpc>
                <a:spcPct val="100000"/>
              </a:lnSpc>
              <a:spcBef>
                <a:spcPts val="0"/>
              </a:spcBef>
              <a:spcAft>
                <a:spcPts val="0"/>
              </a:spcAft>
              <a:buClr>
                <a:schemeClr val="dk1"/>
              </a:buClr>
              <a:buSzPts val="1400"/>
              <a:buFont typeface="Arial"/>
              <a:buChar char="•"/>
            </a:pPr>
            <a:r>
              <a:rPr i="1" lang="en-US" sz="1400">
                <a:solidFill>
                  <a:schemeClr val="dk1"/>
                </a:solidFill>
                <a:latin typeface="Calibri"/>
                <a:ea typeface="Calibri"/>
                <a:cs typeface="Calibri"/>
                <a:sym typeface="Calibri"/>
              </a:rPr>
              <a:t>Python</a:t>
            </a:r>
            <a:endParaRPr sz="1400">
              <a:solidFill>
                <a:schemeClr val="dk1"/>
              </a:solidFill>
              <a:latin typeface="Calibri"/>
              <a:ea typeface="Calibri"/>
              <a:cs typeface="Calibri"/>
              <a:sym typeface="Calibri"/>
            </a:endParaRPr>
          </a:p>
          <a:p>
            <a:pPr indent="-285750" lvl="0" marL="298450" marR="0" rtl="0" algn="l">
              <a:lnSpc>
                <a:spcPct val="100000"/>
              </a:lnSpc>
              <a:spcBef>
                <a:spcPts val="530"/>
              </a:spcBef>
              <a:spcAft>
                <a:spcPts val="0"/>
              </a:spcAft>
              <a:buClr>
                <a:schemeClr val="dk1"/>
              </a:buClr>
              <a:buSzPts val="1400"/>
              <a:buFont typeface="Arial"/>
              <a:buChar char="•"/>
            </a:pPr>
            <a:r>
              <a:rPr i="1" lang="en-US" sz="1400">
                <a:solidFill>
                  <a:schemeClr val="dk1"/>
                </a:solidFill>
                <a:latin typeface="Calibri"/>
                <a:ea typeface="Calibri"/>
                <a:cs typeface="Calibri"/>
                <a:sym typeface="Calibri"/>
              </a:rPr>
              <a:t>Excel</a:t>
            </a:r>
            <a:endParaRPr sz="1400">
              <a:solidFill>
                <a:schemeClr val="dk1"/>
              </a:solidFill>
              <a:latin typeface="Calibri"/>
              <a:ea typeface="Calibri"/>
              <a:cs typeface="Calibri"/>
              <a:sym typeface="Calibri"/>
            </a:endParaRPr>
          </a:p>
          <a:p>
            <a:pPr indent="-285750" lvl="0" marL="298450" marR="0" rtl="0" algn="l">
              <a:lnSpc>
                <a:spcPct val="100000"/>
              </a:lnSpc>
              <a:spcBef>
                <a:spcPts val="600"/>
              </a:spcBef>
              <a:spcAft>
                <a:spcPts val="0"/>
              </a:spcAft>
              <a:buClr>
                <a:schemeClr val="dk1"/>
              </a:buClr>
              <a:buSzPts val="1400"/>
              <a:buFont typeface="Arial"/>
              <a:buChar char="•"/>
            </a:pPr>
            <a:r>
              <a:rPr i="1" lang="en-US" sz="1400">
                <a:solidFill>
                  <a:schemeClr val="dk1"/>
                </a:solidFill>
                <a:latin typeface="Calibri"/>
                <a:ea typeface="Calibri"/>
                <a:cs typeface="Calibri"/>
                <a:sym typeface="Calibri"/>
              </a:rPr>
              <a:t>Power BI Report Builder</a:t>
            </a:r>
            <a:endParaRPr sz="1400">
              <a:solidFill>
                <a:schemeClr val="dk1"/>
              </a:solidFill>
              <a:latin typeface="Calibri"/>
              <a:ea typeface="Calibri"/>
              <a:cs typeface="Calibri"/>
              <a:sym typeface="Calibri"/>
            </a:endParaRPr>
          </a:p>
        </p:txBody>
      </p:sp>
      <p:sp>
        <p:nvSpPr>
          <p:cNvPr id="5849" name="Google Shape;5849;p212"/>
          <p:cNvSpPr/>
          <p:nvPr/>
        </p:nvSpPr>
        <p:spPr>
          <a:xfrm>
            <a:off x="8170158" y="3735622"/>
            <a:ext cx="0" cy="2545080"/>
          </a:xfrm>
          <a:custGeom>
            <a:rect b="b" l="l" r="r" t="t"/>
            <a:pathLst>
              <a:path extrusionOk="0" h="2545079" w="120000">
                <a:moveTo>
                  <a:pt x="0" y="0"/>
                </a:moveTo>
                <a:lnTo>
                  <a:pt x="0" y="2544775"/>
                </a:lnTo>
              </a:path>
            </a:pathLst>
          </a:custGeom>
          <a:noFill/>
          <a:ln cap="flat" cmpd="sng" w="9525">
            <a:solidFill>
              <a:srgbClr val="BFBFB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0" name="Google Shape;5850;p212"/>
          <p:cNvSpPr txBox="1"/>
          <p:nvPr/>
        </p:nvSpPr>
        <p:spPr>
          <a:xfrm>
            <a:off x="8706097" y="3800347"/>
            <a:ext cx="2745740" cy="11766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Calibri"/>
                <a:ea typeface="Calibri"/>
                <a:cs typeface="Calibri"/>
                <a:sym typeface="Calibri"/>
              </a:rPr>
              <a:t>Miscellaneous</a:t>
            </a:r>
            <a:endParaRPr sz="1800">
              <a:solidFill>
                <a:schemeClr val="dk1"/>
              </a:solidFill>
              <a:latin typeface="Calibri"/>
              <a:ea typeface="Calibri"/>
              <a:cs typeface="Calibri"/>
              <a:sym typeface="Calibri"/>
            </a:endParaRPr>
          </a:p>
          <a:p>
            <a:pPr indent="0" lvl="0" marL="12700" marR="5080" rtl="0" algn="l">
              <a:lnSpc>
                <a:spcPct val="101400"/>
              </a:lnSpc>
              <a:spcBef>
                <a:spcPts val="1789"/>
              </a:spcBef>
              <a:spcAft>
                <a:spcPts val="0"/>
              </a:spcAft>
              <a:buNone/>
            </a:pPr>
            <a:r>
              <a:rPr lang="en-US" sz="1400">
                <a:solidFill>
                  <a:schemeClr val="dk1"/>
                </a:solidFill>
                <a:latin typeface="Calibri"/>
                <a:ea typeface="Calibri"/>
                <a:cs typeface="Calibri"/>
                <a:sym typeface="Calibri"/>
              </a:rPr>
              <a:t>Some tools are used to make Power BI  more useful and accessible but don’t  connect to the data model</a:t>
            </a:r>
            <a:endParaRPr sz="1400">
              <a:solidFill>
                <a:schemeClr val="dk1"/>
              </a:solidFill>
              <a:latin typeface="Calibri"/>
              <a:ea typeface="Calibri"/>
              <a:cs typeface="Calibri"/>
              <a:sym typeface="Calibri"/>
            </a:endParaRPr>
          </a:p>
        </p:txBody>
      </p:sp>
      <p:sp>
        <p:nvSpPr>
          <p:cNvPr id="5851" name="Google Shape;5851;p212"/>
          <p:cNvSpPr txBox="1"/>
          <p:nvPr/>
        </p:nvSpPr>
        <p:spPr>
          <a:xfrm>
            <a:off x="8706097" y="4963667"/>
            <a:ext cx="1471295" cy="876300"/>
          </a:xfrm>
          <a:prstGeom prst="rect">
            <a:avLst/>
          </a:prstGeom>
          <a:noFill/>
          <a:ln>
            <a:noFill/>
          </a:ln>
        </p:spPr>
        <p:txBody>
          <a:bodyPr anchorCtr="0" anchor="t" bIns="0" lIns="0" spcFirstLastPara="1" rIns="0" wrap="square" tIns="79375">
            <a:spAutoFit/>
          </a:bodyPr>
          <a:lstStyle/>
          <a:p>
            <a:pPr indent="-285750" lvl="0" marL="298450" marR="0" rtl="0" algn="l">
              <a:lnSpc>
                <a:spcPct val="100000"/>
              </a:lnSpc>
              <a:spcBef>
                <a:spcPts val="0"/>
              </a:spcBef>
              <a:spcAft>
                <a:spcPts val="0"/>
              </a:spcAft>
              <a:buClr>
                <a:schemeClr val="dk1"/>
              </a:buClr>
              <a:buSzPts val="1400"/>
              <a:buFont typeface="Arial"/>
              <a:buChar char="•"/>
            </a:pPr>
            <a:r>
              <a:rPr i="1" lang="en-US" sz="1400">
                <a:solidFill>
                  <a:schemeClr val="dk1"/>
                </a:solidFill>
                <a:latin typeface="Calibri"/>
                <a:ea typeface="Calibri"/>
                <a:cs typeface="Calibri"/>
                <a:sym typeface="Calibri"/>
              </a:rPr>
              <a:t>PBI.tips tutorials</a:t>
            </a:r>
            <a:endParaRPr sz="1400">
              <a:solidFill>
                <a:schemeClr val="dk1"/>
              </a:solidFill>
              <a:latin typeface="Calibri"/>
              <a:ea typeface="Calibri"/>
              <a:cs typeface="Calibri"/>
              <a:sym typeface="Calibri"/>
            </a:endParaRPr>
          </a:p>
          <a:p>
            <a:pPr indent="-285750" lvl="0" marL="298450" marR="0" rtl="0" algn="l">
              <a:lnSpc>
                <a:spcPct val="100000"/>
              </a:lnSpc>
              <a:spcBef>
                <a:spcPts val="530"/>
              </a:spcBef>
              <a:spcAft>
                <a:spcPts val="0"/>
              </a:spcAft>
              <a:buClr>
                <a:schemeClr val="dk1"/>
              </a:buClr>
              <a:buSzPts val="1400"/>
              <a:buFont typeface="Arial"/>
              <a:buChar char="•"/>
            </a:pPr>
            <a:r>
              <a:rPr i="1" lang="en-US" sz="1400">
                <a:solidFill>
                  <a:schemeClr val="dk1"/>
                </a:solidFill>
                <a:latin typeface="Calibri"/>
                <a:ea typeface="Calibri"/>
                <a:cs typeface="Calibri"/>
                <a:sym typeface="Calibri"/>
              </a:rPr>
              <a:t>DAX Guide</a:t>
            </a:r>
            <a:endParaRPr sz="1400">
              <a:solidFill>
                <a:schemeClr val="dk1"/>
              </a:solidFill>
              <a:latin typeface="Calibri"/>
              <a:ea typeface="Calibri"/>
              <a:cs typeface="Calibri"/>
              <a:sym typeface="Calibri"/>
            </a:endParaRPr>
          </a:p>
          <a:p>
            <a:pPr indent="-285750" lvl="0" marL="298450" marR="0" rtl="0" algn="l">
              <a:lnSpc>
                <a:spcPct val="100000"/>
              </a:lnSpc>
              <a:spcBef>
                <a:spcPts val="600"/>
              </a:spcBef>
              <a:spcAft>
                <a:spcPts val="0"/>
              </a:spcAft>
              <a:buClr>
                <a:schemeClr val="dk1"/>
              </a:buClr>
              <a:buSzPts val="1400"/>
              <a:buFont typeface="Arial"/>
              <a:buChar char="•"/>
            </a:pPr>
            <a:r>
              <a:rPr i="1" lang="en-US" sz="1400">
                <a:solidFill>
                  <a:schemeClr val="dk1"/>
                </a:solidFill>
                <a:latin typeface="Calibri"/>
                <a:ea typeface="Calibri"/>
                <a:cs typeface="Calibri"/>
                <a:sym typeface="Calibri"/>
              </a:rPr>
              <a:t>PowerBI.tips</a:t>
            </a:r>
            <a:endParaRPr sz="1400">
              <a:solidFill>
                <a:schemeClr val="dk1"/>
              </a:solidFill>
              <a:latin typeface="Calibri"/>
              <a:ea typeface="Calibri"/>
              <a:cs typeface="Calibri"/>
              <a:sym typeface="Calibri"/>
            </a:endParaRPr>
          </a:p>
        </p:txBody>
      </p:sp>
      <p:sp>
        <p:nvSpPr>
          <p:cNvPr id="5852" name="Google Shape;5852;p212"/>
          <p:cNvSpPr txBox="1"/>
          <p:nvPr/>
        </p:nvSpPr>
        <p:spPr>
          <a:xfrm>
            <a:off x="6832824" y="2188971"/>
            <a:ext cx="3190875" cy="510540"/>
          </a:xfrm>
          <a:prstGeom prst="rect">
            <a:avLst/>
          </a:prstGeom>
          <a:noFill/>
          <a:ln>
            <a:noFill/>
          </a:ln>
        </p:spPr>
        <p:txBody>
          <a:bodyPr anchorCtr="0" anchor="t" bIns="0" lIns="0" spcFirstLastPara="1" rIns="0" wrap="square" tIns="22850">
            <a:spAutoFit/>
          </a:bodyPr>
          <a:lstStyle/>
          <a:p>
            <a:pPr indent="0" lvl="0" marL="12700" marR="5080" rtl="0" algn="l">
              <a:lnSpc>
                <a:spcPct val="118750"/>
              </a:lnSpc>
              <a:spcBef>
                <a:spcPts val="0"/>
              </a:spcBef>
              <a:spcAft>
                <a:spcPts val="0"/>
              </a:spcAft>
              <a:buNone/>
            </a:pPr>
            <a:r>
              <a:rPr b="1" lang="en-US" sz="1600">
                <a:solidFill>
                  <a:schemeClr val="dk1"/>
                </a:solidFill>
                <a:latin typeface="Calibri"/>
                <a:ea typeface="Calibri"/>
                <a:cs typeface="Calibri"/>
                <a:sym typeface="Calibri"/>
              </a:rPr>
              <a:t>External tools </a:t>
            </a:r>
            <a:r>
              <a:rPr lang="en-US" sz="1600">
                <a:solidFill>
                  <a:schemeClr val="dk1"/>
                </a:solidFill>
                <a:latin typeface="Calibri"/>
                <a:ea typeface="Calibri"/>
                <a:cs typeface="Calibri"/>
                <a:sym typeface="Calibri"/>
              </a:rPr>
              <a:t>generally fall into one of  the following categories:</a:t>
            </a:r>
            <a:endParaRPr sz="1600">
              <a:solidFill>
                <a:schemeClr val="dk1"/>
              </a:solidFill>
              <a:latin typeface="Calibri"/>
              <a:ea typeface="Calibri"/>
              <a:cs typeface="Calibri"/>
              <a:sym typeface="Calibri"/>
            </a:endParaRPr>
          </a:p>
        </p:txBody>
      </p:sp>
      <p:sp>
        <p:nvSpPr>
          <p:cNvPr id="5853" name="Google Shape;5853;p212"/>
          <p:cNvSpPr/>
          <p:nvPr/>
        </p:nvSpPr>
        <p:spPr>
          <a:xfrm>
            <a:off x="6421945" y="2055064"/>
            <a:ext cx="198120" cy="1374140"/>
          </a:xfrm>
          <a:custGeom>
            <a:rect b="b" l="l" r="r" t="t"/>
            <a:pathLst>
              <a:path extrusionOk="0" h="1374139" w="198120">
                <a:moveTo>
                  <a:pt x="0" y="0"/>
                </a:moveTo>
                <a:lnTo>
                  <a:pt x="38521" y="11017"/>
                </a:lnTo>
                <a:lnTo>
                  <a:pt x="69978" y="41063"/>
                </a:lnTo>
                <a:lnTo>
                  <a:pt x="91187" y="85627"/>
                </a:lnTo>
                <a:lnTo>
                  <a:pt x="98964" y="140198"/>
                </a:lnTo>
                <a:lnTo>
                  <a:pt x="98964" y="180312"/>
                </a:lnTo>
                <a:lnTo>
                  <a:pt x="106741" y="234884"/>
                </a:lnTo>
                <a:lnTo>
                  <a:pt x="127950" y="279448"/>
                </a:lnTo>
                <a:lnTo>
                  <a:pt x="159407" y="309493"/>
                </a:lnTo>
                <a:lnTo>
                  <a:pt x="197929" y="320511"/>
                </a:lnTo>
                <a:lnTo>
                  <a:pt x="159407" y="331528"/>
                </a:lnTo>
                <a:lnTo>
                  <a:pt x="127950" y="361574"/>
                </a:lnTo>
                <a:lnTo>
                  <a:pt x="106741" y="406138"/>
                </a:lnTo>
                <a:lnTo>
                  <a:pt x="98964" y="460710"/>
                </a:lnTo>
                <a:lnTo>
                  <a:pt x="98964" y="1233737"/>
                </a:lnTo>
                <a:lnTo>
                  <a:pt x="91187" y="1288308"/>
                </a:lnTo>
                <a:lnTo>
                  <a:pt x="69978" y="1332872"/>
                </a:lnTo>
                <a:lnTo>
                  <a:pt x="38521" y="1362918"/>
                </a:lnTo>
                <a:lnTo>
                  <a:pt x="0" y="1373936"/>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4" name="Google Shape;5854;p212"/>
          <p:cNvSpPr txBox="1"/>
          <p:nvPr/>
        </p:nvSpPr>
        <p:spPr>
          <a:xfrm>
            <a:off x="415458" y="6535928"/>
            <a:ext cx="6501130"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850">
                <a:solidFill>
                  <a:schemeClr val="dk1"/>
                </a:solidFill>
                <a:latin typeface="Calibri"/>
                <a:ea typeface="Calibri"/>
                <a:cs typeface="Calibri"/>
                <a:sym typeface="Calibri"/>
              </a:rPr>
              <a:t>Featured open-source tools: </a:t>
            </a:r>
            <a:r>
              <a:rPr i="1" lang="en-US" sz="900">
                <a:solidFill>
                  <a:schemeClr val="dk1"/>
                </a:solidFill>
                <a:latin typeface="Calibri"/>
                <a:ea typeface="Calibri"/>
                <a:cs typeface="Calibri"/>
                <a:sym typeface="Calibri"/>
              </a:rPr>
              <a:t>https://learn.microsoft.com/en-us/power-bi/transform-model/desktop-external-tools#featured-open-source-tools</a:t>
            </a:r>
            <a:endParaRPr sz="9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5" name="Shape 565"/>
        <p:cNvGrpSpPr/>
        <p:nvPr/>
      </p:nvGrpSpPr>
      <p:grpSpPr>
        <a:xfrm>
          <a:off x="0" y="0"/>
          <a:ext cx="0" cy="0"/>
          <a:chOff x="0" y="0"/>
          <a:chExt cx="0" cy="0"/>
        </a:xfrm>
      </p:grpSpPr>
      <p:sp>
        <p:nvSpPr>
          <p:cNvPr id="566" name="Google Shape;566;p22"/>
          <p:cNvSpPr txBox="1"/>
          <p:nvPr>
            <p:ph type="title"/>
          </p:nvPr>
        </p:nvSpPr>
        <p:spPr>
          <a:xfrm>
            <a:off x="3910552" y="242315"/>
            <a:ext cx="437007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FRONT-END VS. BACK-END</a:t>
            </a:r>
            <a:endParaRPr sz="3200"/>
          </a:p>
        </p:txBody>
      </p:sp>
      <p:pic>
        <p:nvPicPr>
          <p:cNvPr id="567" name="Google Shape;567;p22"/>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568" name="Google Shape;568;p22"/>
          <p:cNvSpPr txBox="1"/>
          <p:nvPr/>
        </p:nvSpPr>
        <p:spPr>
          <a:xfrm>
            <a:off x="561323" y="1153668"/>
            <a:ext cx="10948670" cy="924560"/>
          </a:xfrm>
          <a:prstGeom prst="rect">
            <a:avLst/>
          </a:prstGeom>
          <a:noFill/>
          <a:ln>
            <a:noFill/>
          </a:ln>
        </p:spPr>
        <p:txBody>
          <a:bodyPr anchorCtr="0" anchor="t" bIns="0" lIns="0" spcFirstLastPara="1" rIns="0" wrap="square" tIns="36825">
            <a:spAutoFit/>
          </a:bodyPr>
          <a:lstStyle/>
          <a:p>
            <a:pPr indent="0" lvl="0" marL="12700" marR="0" rtl="0" algn="l">
              <a:lnSpc>
                <a:spcPct val="100000"/>
              </a:lnSpc>
              <a:spcBef>
                <a:spcPts val="0"/>
              </a:spcBef>
              <a:spcAft>
                <a:spcPts val="0"/>
              </a:spcAft>
              <a:buNone/>
            </a:pPr>
            <a:r>
              <a:rPr lang="en-US" sz="2000">
                <a:solidFill>
                  <a:srgbClr val="262626"/>
                </a:solidFill>
                <a:latin typeface="Calibri"/>
                <a:ea typeface="Calibri"/>
                <a:cs typeface="Calibri"/>
                <a:sym typeface="Calibri"/>
              </a:rPr>
              <a:t>Power BI Desktop essentially has two distinct environments: a </a:t>
            </a:r>
            <a:r>
              <a:rPr b="1" lang="en-US" sz="2000">
                <a:solidFill>
                  <a:srgbClr val="262626"/>
                </a:solidFill>
                <a:latin typeface="Calibri"/>
                <a:ea typeface="Calibri"/>
                <a:cs typeface="Calibri"/>
                <a:sym typeface="Calibri"/>
              </a:rPr>
              <a:t>front-end </a:t>
            </a:r>
            <a:r>
              <a:rPr lang="en-US" sz="2000">
                <a:solidFill>
                  <a:srgbClr val="262626"/>
                </a:solidFill>
                <a:latin typeface="Calibri"/>
                <a:ea typeface="Calibri"/>
                <a:cs typeface="Calibri"/>
                <a:sym typeface="Calibri"/>
              </a:rPr>
              <a:t>and a </a:t>
            </a:r>
            <a:r>
              <a:rPr b="1" lang="en-US" sz="2000">
                <a:solidFill>
                  <a:srgbClr val="262626"/>
                </a:solidFill>
                <a:latin typeface="Calibri"/>
                <a:ea typeface="Calibri"/>
                <a:cs typeface="Calibri"/>
                <a:sym typeface="Calibri"/>
              </a:rPr>
              <a:t>back-end</a:t>
            </a:r>
            <a:endParaRPr sz="2000">
              <a:solidFill>
                <a:schemeClr val="dk1"/>
              </a:solidFill>
              <a:latin typeface="Calibri"/>
              <a:ea typeface="Calibri"/>
              <a:cs typeface="Calibri"/>
              <a:sym typeface="Calibri"/>
            </a:endParaRPr>
          </a:p>
          <a:p>
            <a:pPr indent="-342900" lvl="0" marL="812800" marR="0" rtl="0" algn="l">
              <a:lnSpc>
                <a:spcPct val="119375"/>
              </a:lnSpc>
              <a:spcBef>
                <a:spcPts val="590"/>
              </a:spcBef>
              <a:spcAft>
                <a:spcPts val="0"/>
              </a:spcAft>
              <a:buClr>
                <a:srgbClr val="000000"/>
              </a:buClr>
              <a:buSzPts val="2000"/>
              <a:buFont typeface="Arial"/>
              <a:buChar char="•"/>
            </a:pPr>
            <a:r>
              <a:rPr lang="en-US" sz="1600">
                <a:solidFill>
                  <a:srgbClr val="262626"/>
                </a:solidFill>
                <a:latin typeface="Calibri"/>
                <a:ea typeface="Calibri"/>
                <a:cs typeface="Calibri"/>
                <a:sym typeface="Calibri"/>
              </a:rPr>
              <a:t>The </a:t>
            </a:r>
            <a:r>
              <a:rPr b="1" lang="en-US" sz="1600">
                <a:solidFill>
                  <a:srgbClr val="262626"/>
                </a:solidFill>
                <a:latin typeface="Calibri"/>
                <a:ea typeface="Calibri"/>
                <a:cs typeface="Calibri"/>
                <a:sym typeface="Calibri"/>
              </a:rPr>
              <a:t>front-end </a:t>
            </a:r>
            <a:r>
              <a:rPr lang="en-US" sz="1600">
                <a:solidFill>
                  <a:srgbClr val="262626"/>
                </a:solidFill>
                <a:latin typeface="Calibri"/>
                <a:ea typeface="Calibri"/>
                <a:cs typeface="Calibri"/>
                <a:sym typeface="Calibri"/>
              </a:rPr>
              <a:t>includes the </a:t>
            </a:r>
            <a:r>
              <a:rPr b="1" lang="en-US" sz="1600">
                <a:solidFill>
                  <a:srgbClr val="262626"/>
                </a:solidFill>
                <a:latin typeface="Calibri"/>
                <a:ea typeface="Calibri"/>
                <a:cs typeface="Calibri"/>
                <a:sym typeface="Calibri"/>
              </a:rPr>
              <a:t>Data</a:t>
            </a:r>
            <a:r>
              <a:rPr lang="en-US" sz="1600">
                <a:solidFill>
                  <a:srgbClr val="262626"/>
                </a:solidFill>
                <a:latin typeface="Calibri"/>
                <a:ea typeface="Calibri"/>
                <a:cs typeface="Calibri"/>
                <a:sym typeface="Calibri"/>
              </a:rPr>
              <a:t>, </a:t>
            </a:r>
            <a:r>
              <a:rPr b="1" lang="en-US" sz="1600">
                <a:solidFill>
                  <a:srgbClr val="262626"/>
                </a:solidFill>
                <a:latin typeface="Calibri"/>
                <a:ea typeface="Calibri"/>
                <a:cs typeface="Calibri"/>
                <a:sym typeface="Calibri"/>
              </a:rPr>
              <a:t>Model </a:t>
            </a:r>
            <a:r>
              <a:rPr lang="en-US" sz="1600">
                <a:solidFill>
                  <a:srgbClr val="262626"/>
                </a:solidFill>
                <a:latin typeface="Calibri"/>
                <a:ea typeface="Calibri"/>
                <a:cs typeface="Calibri"/>
                <a:sym typeface="Calibri"/>
              </a:rPr>
              <a:t>&amp; </a:t>
            </a:r>
            <a:r>
              <a:rPr b="1" lang="en-US" sz="1600">
                <a:solidFill>
                  <a:srgbClr val="262626"/>
                </a:solidFill>
                <a:latin typeface="Calibri"/>
                <a:ea typeface="Calibri"/>
                <a:cs typeface="Calibri"/>
                <a:sym typeface="Calibri"/>
              </a:rPr>
              <a:t>Report </a:t>
            </a:r>
            <a:r>
              <a:rPr lang="en-US" sz="1600">
                <a:solidFill>
                  <a:srgbClr val="262626"/>
                </a:solidFill>
                <a:latin typeface="Calibri"/>
                <a:ea typeface="Calibri"/>
                <a:cs typeface="Calibri"/>
                <a:sym typeface="Calibri"/>
              </a:rPr>
              <a:t>views, where most of the modeling, analysis and visualization takes place</a:t>
            </a:r>
            <a:endParaRPr sz="1600">
              <a:solidFill>
                <a:schemeClr val="dk1"/>
              </a:solidFill>
              <a:latin typeface="Calibri"/>
              <a:ea typeface="Calibri"/>
              <a:cs typeface="Calibri"/>
              <a:sym typeface="Calibri"/>
            </a:endParaRPr>
          </a:p>
          <a:p>
            <a:pPr indent="-342900" lvl="0" marL="812800" marR="0" rtl="0" algn="l">
              <a:lnSpc>
                <a:spcPct val="119375"/>
              </a:lnSpc>
              <a:spcBef>
                <a:spcPts val="0"/>
              </a:spcBef>
              <a:spcAft>
                <a:spcPts val="0"/>
              </a:spcAft>
              <a:buClr>
                <a:srgbClr val="000000"/>
              </a:buClr>
              <a:buSzPts val="2000"/>
              <a:buFont typeface="Arial"/>
              <a:buChar char="•"/>
            </a:pPr>
            <a:r>
              <a:rPr lang="en-US" sz="1600">
                <a:solidFill>
                  <a:srgbClr val="262626"/>
                </a:solidFill>
                <a:latin typeface="Calibri"/>
                <a:ea typeface="Calibri"/>
                <a:cs typeface="Calibri"/>
                <a:sym typeface="Calibri"/>
              </a:rPr>
              <a:t>The </a:t>
            </a:r>
            <a:r>
              <a:rPr b="1" lang="en-US" sz="1600">
                <a:solidFill>
                  <a:srgbClr val="262626"/>
                </a:solidFill>
                <a:latin typeface="Calibri"/>
                <a:ea typeface="Calibri"/>
                <a:cs typeface="Calibri"/>
                <a:sym typeface="Calibri"/>
              </a:rPr>
              <a:t>back-end </a:t>
            </a:r>
            <a:r>
              <a:rPr lang="en-US" sz="1600">
                <a:solidFill>
                  <a:srgbClr val="262626"/>
                </a:solidFill>
                <a:latin typeface="Calibri"/>
                <a:ea typeface="Calibri"/>
                <a:cs typeface="Calibri"/>
                <a:sym typeface="Calibri"/>
              </a:rPr>
              <a:t>includes the </a:t>
            </a:r>
            <a:r>
              <a:rPr b="1" lang="en-US" sz="1600">
                <a:solidFill>
                  <a:srgbClr val="262626"/>
                </a:solidFill>
                <a:latin typeface="Calibri"/>
                <a:ea typeface="Calibri"/>
                <a:cs typeface="Calibri"/>
                <a:sym typeface="Calibri"/>
              </a:rPr>
              <a:t>Power Query Editor</a:t>
            </a:r>
            <a:r>
              <a:rPr lang="en-US" sz="1600">
                <a:solidFill>
                  <a:srgbClr val="262626"/>
                </a:solidFill>
                <a:latin typeface="Calibri"/>
                <a:ea typeface="Calibri"/>
                <a:cs typeface="Calibri"/>
                <a:sym typeface="Calibri"/>
              </a:rPr>
              <a:t>, where raw data is extracted, transformed, and loaded to the front-end (ETL)</a:t>
            </a:r>
            <a:endParaRPr sz="1600">
              <a:solidFill>
                <a:schemeClr val="dk1"/>
              </a:solidFill>
              <a:latin typeface="Calibri"/>
              <a:ea typeface="Calibri"/>
              <a:cs typeface="Calibri"/>
              <a:sym typeface="Calibri"/>
            </a:endParaRPr>
          </a:p>
        </p:txBody>
      </p:sp>
      <p:pic>
        <p:nvPicPr>
          <p:cNvPr id="569" name="Google Shape;569;p22"/>
          <p:cNvPicPr preferRelativeResize="0"/>
          <p:nvPr/>
        </p:nvPicPr>
        <p:blipFill rotWithShape="1">
          <a:blip r:embed="rId4">
            <a:alphaModFix/>
          </a:blip>
          <a:srcRect b="0" l="0" r="0" t="0"/>
          <a:stretch/>
        </p:blipFill>
        <p:spPr>
          <a:xfrm>
            <a:off x="1895855" y="2548127"/>
            <a:ext cx="2173223" cy="429768"/>
          </a:xfrm>
          <a:prstGeom prst="rect">
            <a:avLst/>
          </a:prstGeom>
          <a:noFill/>
          <a:ln>
            <a:noFill/>
          </a:ln>
        </p:spPr>
      </p:pic>
      <p:sp>
        <p:nvSpPr>
          <p:cNvPr id="570" name="Google Shape;570;p22"/>
          <p:cNvSpPr txBox="1"/>
          <p:nvPr/>
        </p:nvSpPr>
        <p:spPr>
          <a:xfrm>
            <a:off x="2425471" y="2583179"/>
            <a:ext cx="111506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FFFFFF"/>
                </a:solidFill>
                <a:latin typeface="Calibri"/>
                <a:ea typeface="Calibri"/>
                <a:cs typeface="Calibri"/>
                <a:sym typeface="Calibri"/>
              </a:rPr>
              <a:t>BACK-END</a:t>
            </a:r>
            <a:endParaRPr sz="2000">
              <a:solidFill>
                <a:schemeClr val="dk1"/>
              </a:solidFill>
              <a:latin typeface="Calibri"/>
              <a:ea typeface="Calibri"/>
              <a:cs typeface="Calibri"/>
              <a:sym typeface="Calibri"/>
            </a:endParaRPr>
          </a:p>
        </p:txBody>
      </p:sp>
      <p:pic>
        <p:nvPicPr>
          <p:cNvPr id="571" name="Google Shape;571;p22"/>
          <p:cNvPicPr preferRelativeResize="0"/>
          <p:nvPr/>
        </p:nvPicPr>
        <p:blipFill rotWithShape="1">
          <a:blip r:embed="rId5">
            <a:alphaModFix/>
          </a:blip>
          <a:srcRect b="0" l="0" r="0" t="0"/>
          <a:stretch/>
        </p:blipFill>
        <p:spPr>
          <a:xfrm>
            <a:off x="8144256" y="2590800"/>
            <a:ext cx="2173224" cy="429767"/>
          </a:xfrm>
          <a:prstGeom prst="rect">
            <a:avLst/>
          </a:prstGeom>
          <a:noFill/>
          <a:ln>
            <a:noFill/>
          </a:ln>
        </p:spPr>
      </p:pic>
      <p:sp>
        <p:nvSpPr>
          <p:cNvPr id="572" name="Google Shape;572;p22"/>
          <p:cNvSpPr txBox="1"/>
          <p:nvPr/>
        </p:nvSpPr>
        <p:spPr>
          <a:xfrm>
            <a:off x="8601860" y="2628900"/>
            <a:ext cx="125666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FFFFFF"/>
                </a:solidFill>
                <a:latin typeface="Calibri"/>
                <a:ea typeface="Calibri"/>
                <a:cs typeface="Calibri"/>
                <a:sym typeface="Calibri"/>
              </a:rPr>
              <a:t>FRONT-END</a:t>
            </a:r>
            <a:endParaRPr sz="2000">
              <a:solidFill>
                <a:schemeClr val="dk1"/>
              </a:solidFill>
              <a:latin typeface="Calibri"/>
              <a:ea typeface="Calibri"/>
              <a:cs typeface="Calibri"/>
              <a:sym typeface="Calibri"/>
            </a:endParaRPr>
          </a:p>
        </p:txBody>
      </p:sp>
      <p:sp>
        <p:nvSpPr>
          <p:cNvPr id="573" name="Google Shape;573;p22"/>
          <p:cNvSpPr/>
          <p:nvPr/>
        </p:nvSpPr>
        <p:spPr>
          <a:xfrm>
            <a:off x="6096000" y="2382282"/>
            <a:ext cx="21590" cy="4058285"/>
          </a:xfrm>
          <a:custGeom>
            <a:rect b="b" l="l" r="r" t="t"/>
            <a:pathLst>
              <a:path extrusionOk="0" h="4058285" w="21589">
                <a:moveTo>
                  <a:pt x="21164" y="0"/>
                </a:moveTo>
                <a:lnTo>
                  <a:pt x="0" y="4057917"/>
                </a:lnTo>
              </a:path>
            </a:pathLst>
          </a:custGeom>
          <a:noFill/>
          <a:ln cap="flat" cmpd="sng" w="12700">
            <a:solidFill>
              <a:srgbClr val="BFBFB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 name="Google Shape;574;p22"/>
          <p:cNvSpPr txBox="1"/>
          <p:nvPr/>
        </p:nvSpPr>
        <p:spPr>
          <a:xfrm>
            <a:off x="750803" y="3350259"/>
            <a:ext cx="4773930" cy="2835910"/>
          </a:xfrm>
          <a:prstGeom prst="rect">
            <a:avLst/>
          </a:prstGeom>
          <a:noFill/>
          <a:ln>
            <a:noFill/>
          </a:ln>
        </p:spPr>
        <p:txBody>
          <a:bodyPr anchorCtr="0" anchor="t" bIns="0" lIns="0" spcFirstLastPara="1" rIns="0" wrap="square" tIns="12700">
            <a:spAutoFit/>
          </a:bodyPr>
          <a:lstStyle/>
          <a:p>
            <a:pPr indent="-285750" lvl="0" marL="298450" marR="0" rtl="0" algn="l">
              <a:lnSpc>
                <a:spcPct val="100000"/>
              </a:lnSpc>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Connect </a:t>
            </a:r>
            <a:r>
              <a:rPr lang="en-US" sz="1600">
                <a:solidFill>
                  <a:schemeClr val="dk1"/>
                </a:solidFill>
                <a:latin typeface="Calibri"/>
                <a:ea typeface="Calibri"/>
                <a:cs typeface="Calibri"/>
                <a:sym typeface="Calibri"/>
              </a:rPr>
              <a:t>&amp; </a:t>
            </a:r>
            <a:r>
              <a:rPr b="1" lang="en-US" sz="1600">
                <a:solidFill>
                  <a:schemeClr val="dk1"/>
                </a:solidFill>
                <a:latin typeface="Calibri"/>
                <a:ea typeface="Calibri"/>
                <a:cs typeface="Calibri"/>
                <a:sym typeface="Calibri"/>
              </a:rPr>
              <a:t>extract </a:t>
            </a:r>
            <a:r>
              <a:rPr lang="en-US" sz="1600">
                <a:solidFill>
                  <a:schemeClr val="dk1"/>
                </a:solidFill>
                <a:latin typeface="Calibri"/>
                <a:ea typeface="Calibri"/>
                <a:cs typeface="Calibri"/>
                <a:sym typeface="Calibri"/>
              </a:rPr>
              <a:t>data using pre-built connectors</a:t>
            </a:r>
            <a:endParaRPr sz="1600">
              <a:solidFill>
                <a:schemeClr val="dk1"/>
              </a:solidFill>
              <a:latin typeface="Calibri"/>
              <a:ea typeface="Calibri"/>
              <a:cs typeface="Calibri"/>
              <a:sym typeface="Calibri"/>
            </a:endParaRPr>
          </a:p>
          <a:p>
            <a:pPr indent="-285750" lvl="0" marL="298450" marR="102235" rtl="0" algn="l">
              <a:lnSpc>
                <a:spcPct val="100000"/>
              </a:lnSpc>
              <a:spcBef>
                <a:spcPts val="1175"/>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Profile </a:t>
            </a:r>
            <a:r>
              <a:rPr lang="en-US" sz="1600">
                <a:solidFill>
                  <a:schemeClr val="dk1"/>
                </a:solidFill>
                <a:latin typeface="Calibri"/>
                <a:ea typeface="Calibri"/>
                <a:cs typeface="Calibri"/>
                <a:sym typeface="Calibri"/>
              </a:rPr>
              <a:t>&amp; </a:t>
            </a:r>
            <a:r>
              <a:rPr b="1" lang="en-US" sz="1600">
                <a:solidFill>
                  <a:schemeClr val="dk1"/>
                </a:solidFill>
                <a:latin typeface="Calibri"/>
                <a:ea typeface="Calibri"/>
                <a:cs typeface="Calibri"/>
                <a:sym typeface="Calibri"/>
              </a:rPr>
              <a:t>QA </a:t>
            </a:r>
            <a:r>
              <a:rPr lang="en-US" sz="1600">
                <a:solidFill>
                  <a:schemeClr val="dk1"/>
                </a:solidFill>
                <a:latin typeface="Calibri"/>
                <a:ea typeface="Calibri"/>
                <a:cs typeface="Calibri"/>
                <a:sym typeface="Calibri"/>
              </a:rPr>
              <a:t>the data to explore, clean and prepare it  for modeling and analysis</a:t>
            </a:r>
            <a:endParaRPr sz="1600">
              <a:solidFill>
                <a:schemeClr val="dk1"/>
              </a:solidFill>
              <a:latin typeface="Calibri"/>
              <a:ea typeface="Calibri"/>
              <a:cs typeface="Calibri"/>
              <a:sym typeface="Calibri"/>
            </a:endParaRPr>
          </a:p>
          <a:p>
            <a:pPr indent="-285750" lvl="0" marL="298450" marR="5080" rtl="0" algn="l">
              <a:lnSpc>
                <a:spcPct val="118750"/>
              </a:lnSpc>
              <a:spcBef>
                <a:spcPts val="135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Transform </a:t>
            </a:r>
            <a:r>
              <a:rPr lang="en-US" sz="1600">
                <a:solidFill>
                  <a:schemeClr val="dk1"/>
                </a:solidFill>
                <a:latin typeface="Calibri"/>
                <a:ea typeface="Calibri"/>
                <a:cs typeface="Calibri"/>
                <a:sym typeface="Calibri"/>
              </a:rPr>
              <a:t>&amp; </a:t>
            </a:r>
            <a:r>
              <a:rPr b="1" lang="en-US" sz="1600">
                <a:solidFill>
                  <a:schemeClr val="dk1"/>
                </a:solidFill>
                <a:latin typeface="Calibri"/>
                <a:ea typeface="Calibri"/>
                <a:cs typeface="Calibri"/>
                <a:sym typeface="Calibri"/>
              </a:rPr>
              <a:t>shape </a:t>
            </a:r>
            <a:r>
              <a:rPr lang="en-US" sz="1600">
                <a:solidFill>
                  <a:schemeClr val="dk1"/>
                </a:solidFill>
                <a:latin typeface="Calibri"/>
                <a:ea typeface="Calibri"/>
                <a:cs typeface="Calibri"/>
                <a:sym typeface="Calibri"/>
              </a:rPr>
              <a:t>tables to add new features, modify  values, group records, or sort and filter columns</a:t>
            </a:r>
            <a:endParaRPr sz="1600">
              <a:solidFill>
                <a:schemeClr val="dk1"/>
              </a:solidFill>
              <a:latin typeface="Calibri"/>
              <a:ea typeface="Calibri"/>
              <a:cs typeface="Calibri"/>
              <a:sym typeface="Calibri"/>
            </a:endParaRPr>
          </a:p>
          <a:p>
            <a:pPr indent="-285750" lvl="0" marL="298450" marR="206375" rtl="0" algn="l">
              <a:lnSpc>
                <a:spcPct val="118750"/>
              </a:lnSpc>
              <a:spcBef>
                <a:spcPts val="1195"/>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Merge </a:t>
            </a:r>
            <a:r>
              <a:rPr lang="en-US" sz="1600">
                <a:solidFill>
                  <a:schemeClr val="dk1"/>
                </a:solidFill>
                <a:latin typeface="Calibri"/>
                <a:ea typeface="Calibri"/>
                <a:cs typeface="Calibri"/>
                <a:sym typeface="Calibri"/>
              </a:rPr>
              <a:t>or </a:t>
            </a:r>
            <a:r>
              <a:rPr b="1" lang="en-US" sz="1600">
                <a:solidFill>
                  <a:schemeClr val="dk1"/>
                </a:solidFill>
                <a:latin typeface="Calibri"/>
                <a:ea typeface="Calibri"/>
                <a:cs typeface="Calibri"/>
                <a:sym typeface="Calibri"/>
              </a:rPr>
              <a:t>append </a:t>
            </a:r>
            <a:r>
              <a:rPr lang="en-US" sz="1600">
                <a:solidFill>
                  <a:schemeClr val="dk1"/>
                </a:solidFill>
                <a:latin typeface="Calibri"/>
                <a:ea typeface="Calibri"/>
                <a:cs typeface="Calibri"/>
                <a:sym typeface="Calibri"/>
              </a:rPr>
              <a:t>queries to join and combine them  prior to loading to the front-end</a:t>
            </a:r>
            <a:endParaRPr sz="1600">
              <a:solidFill>
                <a:schemeClr val="dk1"/>
              </a:solidFill>
              <a:latin typeface="Calibri"/>
              <a:ea typeface="Calibri"/>
              <a:cs typeface="Calibri"/>
              <a:sym typeface="Calibri"/>
            </a:endParaRPr>
          </a:p>
          <a:p>
            <a:pPr indent="-285750" lvl="0" marL="298450" marR="208915" rtl="0" algn="l">
              <a:lnSpc>
                <a:spcPct val="103800"/>
              </a:lnSpc>
              <a:spcBef>
                <a:spcPts val="106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Perform </a:t>
            </a:r>
            <a:r>
              <a:rPr b="1" lang="en-US" sz="1600">
                <a:solidFill>
                  <a:schemeClr val="dk1"/>
                </a:solidFill>
                <a:latin typeface="Calibri"/>
                <a:ea typeface="Calibri"/>
                <a:cs typeface="Calibri"/>
                <a:sym typeface="Calibri"/>
              </a:rPr>
              <a:t>advanced transformations </a:t>
            </a:r>
            <a:r>
              <a:rPr lang="en-US" sz="1600">
                <a:solidFill>
                  <a:schemeClr val="dk1"/>
                </a:solidFill>
                <a:latin typeface="Calibri"/>
                <a:ea typeface="Calibri"/>
                <a:cs typeface="Calibri"/>
                <a:sym typeface="Calibri"/>
              </a:rPr>
              <a:t>using custom M  code (out of scope for this course)</a:t>
            </a:r>
            <a:endParaRPr sz="1600">
              <a:solidFill>
                <a:schemeClr val="dk1"/>
              </a:solidFill>
              <a:latin typeface="Calibri"/>
              <a:ea typeface="Calibri"/>
              <a:cs typeface="Calibri"/>
              <a:sym typeface="Calibri"/>
            </a:endParaRPr>
          </a:p>
        </p:txBody>
      </p:sp>
      <p:sp>
        <p:nvSpPr>
          <p:cNvPr id="575" name="Google Shape;575;p22"/>
          <p:cNvSpPr txBox="1"/>
          <p:nvPr/>
        </p:nvSpPr>
        <p:spPr>
          <a:xfrm>
            <a:off x="6608716" y="3350259"/>
            <a:ext cx="4316095" cy="2430780"/>
          </a:xfrm>
          <a:prstGeom prst="rect">
            <a:avLst/>
          </a:prstGeom>
          <a:noFill/>
          <a:ln>
            <a:noFill/>
          </a:ln>
        </p:spPr>
        <p:txBody>
          <a:bodyPr anchorCtr="0" anchor="t" bIns="0" lIns="0" spcFirstLastPara="1" rIns="0" wrap="square" tIns="22850">
            <a:spAutoFit/>
          </a:bodyPr>
          <a:lstStyle/>
          <a:p>
            <a:pPr indent="-285750" lvl="0" marL="298450" marR="5080" rtl="0" algn="l">
              <a:lnSpc>
                <a:spcPct val="118750"/>
              </a:lnSpc>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Build data models </a:t>
            </a:r>
            <a:r>
              <a:rPr lang="en-US" sz="1600">
                <a:solidFill>
                  <a:schemeClr val="dk1"/>
                </a:solidFill>
                <a:latin typeface="Calibri"/>
                <a:ea typeface="Calibri"/>
                <a:cs typeface="Calibri"/>
                <a:sym typeface="Calibri"/>
              </a:rPr>
              <a:t>by creating table relationships  between primary and foreign keys</a:t>
            </a:r>
            <a:endParaRPr sz="1600">
              <a:solidFill>
                <a:schemeClr val="dk1"/>
              </a:solidFill>
              <a:latin typeface="Calibri"/>
              <a:ea typeface="Calibri"/>
              <a:cs typeface="Calibri"/>
              <a:sym typeface="Calibri"/>
            </a:endParaRPr>
          </a:p>
          <a:p>
            <a:pPr indent="-285750" lvl="0" marL="298450" marR="71755" rtl="0" algn="l">
              <a:lnSpc>
                <a:spcPct val="103699"/>
              </a:lnSpc>
              <a:spcBef>
                <a:spcPts val="1065"/>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Add calculated measures </a:t>
            </a:r>
            <a:r>
              <a:rPr lang="en-US" sz="1600">
                <a:solidFill>
                  <a:schemeClr val="dk1"/>
                </a:solidFill>
                <a:latin typeface="Calibri"/>
                <a:ea typeface="Calibri"/>
                <a:cs typeface="Calibri"/>
                <a:sym typeface="Calibri"/>
              </a:rPr>
              <a:t>&amp; </a:t>
            </a:r>
            <a:r>
              <a:rPr b="1" lang="en-US" sz="1600">
                <a:solidFill>
                  <a:schemeClr val="dk1"/>
                </a:solidFill>
                <a:latin typeface="Calibri"/>
                <a:ea typeface="Calibri"/>
                <a:cs typeface="Calibri"/>
                <a:sym typeface="Calibri"/>
              </a:rPr>
              <a:t>columns </a:t>
            </a:r>
            <a:r>
              <a:rPr lang="en-US" sz="1600">
                <a:solidFill>
                  <a:schemeClr val="dk1"/>
                </a:solidFill>
                <a:latin typeface="Calibri"/>
                <a:ea typeface="Calibri"/>
                <a:cs typeface="Calibri"/>
                <a:sym typeface="Calibri"/>
              </a:rPr>
              <a:t>using Data  Analysis Expressions (DAX)</a:t>
            </a:r>
            <a:endParaRPr sz="1600">
              <a:solidFill>
                <a:schemeClr val="dk1"/>
              </a:solidFill>
              <a:latin typeface="Calibri"/>
              <a:ea typeface="Calibri"/>
              <a:cs typeface="Calibri"/>
              <a:sym typeface="Calibri"/>
            </a:endParaRPr>
          </a:p>
          <a:p>
            <a:pPr indent="-285750" lvl="0" marL="298450" marR="208279" rtl="0" algn="l">
              <a:lnSpc>
                <a:spcPct val="118750"/>
              </a:lnSpc>
              <a:spcBef>
                <a:spcPts val="1255"/>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Design reports </a:t>
            </a:r>
            <a:r>
              <a:rPr lang="en-US" sz="1600">
                <a:solidFill>
                  <a:schemeClr val="dk1"/>
                </a:solidFill>
                <a:latin typeface="Calibri"/>
                <a:ea typeface="Calibri"/>
                <a:cs typeface="Calibri"/>
                <a:sym typeface="Calibri"/>
              </a:rPr>
              <a:t>to visualize the data and create  interactive, dynamic dashboards</a:t>
            </a:r>
            <a:endParaRPr sz="1600">
              <a:solidFill>
                <a:schemeClr val="dk1"/>
              </a:solidFill>
              <a:latin typeface="Calibri"/>
              <a:ea typeface="Calibri"/>
              <a:cs typeface="Calibri"/>
              <a:sym typeface="Calibri"/>
            </a:endParaRPr>
          </a:p>
          <a:p>
            <a:pPr indent="-285750" lvl="0" marL="298450" marR="109854" rtl="0" algn="l">
              <a:lnSpc>
                <a:spcPct val="100000"/>
              </a:lnSpc>
              <a:spcBef>
                <a:spcPts val="111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Publish </a:t>
            </a:r>
            <a:r>
              <a:rPr lang="en-US" sz="1600">
                <a:solidFill>
                  <a:schemeClr val="dk1"/>
                </a:solidFill>
                <a:latin typeface="Calibri"/>
                <a:ea typeface="Calibri"/>
                <a:cs typeface="Calibri"/>
                <a:sym typeface="Calibri"/>
              </a:rPr>
              <a:t>&amp; </a:t>
            </a:r>
            <a:r>
              <a:rPr b="1" lang="en-US" sz="1600">
                <a:solidFill>
                  <a:schemeClr val="dk1"/>
                </a:solidFill>
                <a:latin typeface="Calibri"/>
                <a:ea typeface="Calibri"/>
                <a:cs typeface="Calibri"/>
                <a:sym typeface="Calibri"/>
              </a:rPr>
              <a:t>share </a:t>
            </a:r>
            <a:r>
              <a:rPr lang="en-US" sz="1600">
                <a:solidFill>
                  <a:schemeClr val="dk1"/>
                </a:solidFill>
                <a:latin typeface="Calibri"/>
                <a:ea typeface="Calibri"/>
                <a:cs typeface="Calibri"/>
                <a:sym typeface="Calibri"/>
              </a:rPr>
              <a:t>your Power BI workbooks using  Power BI Service (cloud application)</a:t>
            </a:r>
            <a:endParaRPr sz="1600">
              <a:solidFill>
                <a:schemeClr val="dk1"/>
              </a:solidFill>
              <a:latin typeface="Calibri"/>
              <a:ea typeface="Calibri"/>
              <a:cs typeface="Calibri"/>
              <a:sym typeface="Calibri"/>
            </a:endParaRPr>
          </a:p>
        </p:txBody>
      </p:sp>
      <p:grpSp>
        <p:nvGrpSpPr>
          <p:cNvPr id="576" name="Google Shape;576;p22"/>
          <p:cNvGrpSpPr/>
          <p:nvPr/>
        </p:nvGrpSpPr>
        <p:grpSpPr>
          <a:xfrm>
            <a:off x="11457431" y="170687"/>
            <a:ext cx="551687" cy="551687"/>
            <a:chOff x="11457431" y="170687"/>
            <a:chExt cx="551687" cy="551687"/>
          </a:xfrm>
        </p:grpSpPr>
        <p:pic>
          <p:nvPicPr>
            <p:cNvPr id="577" name="Google Shape;577;p22"/>
            <p:cNvPicPr preferRelativeResize="0"/>
            <p:nvPr/>
          </p:nvPicPr>
          <p:blipFill rotWithShape="1">
            <a:blip r:embed="rId6">
              <a:alphaModFix/>
            </a:blip>
            <a:srcRect b="0" l="0" r="0" t="0"/>
            <a:stretch/>
          </p:blipFill>
          <p:spPr>
            <a:xfrm>
              <a:off x="11457431" y="170687"/>
              <a:ext cx="551687" cy="551687"/>
            </a:xfrm>
            <a:prstGeom prst="rect">
              <a:avLst/>
            </a:prstGeom>
            <a:noFill/>
            <a:ln>
              <a:noFill/>
            </a:ln>
          </p:spPr>
        </p:pic>
        <p:pic>
          <p:nvPicPr>
            <p:cNvPr id="578" name="Google Shape;578;p22"/>
            <p:cNvPicPr preferRelativeResize="0"/>
            <p:nvPr/>
          </p:nvPicPr>
          <p:blipFill rotWithShape="1">
            <a:blip r:embed="rId7">
              <a:alphaModFix/>
            </a:blip>
            <a:srcRect b="0" l="0" r="0" t="0"/>
            <a:stretch/>
          </p:blipFill>
          <p:spPr>
            <a:xfrm>
              <a:off x="11536301" y="252500"/>
              <a:ext cx="399431" cy="400018"/>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2" name="Shape 582"/>
        <p:cNvGrpSpPr/>
        <p:nvPr/>
      </p:nvGrpSpPr>
      <p:grpSpPr>
        <a:xfrm>
          <a:off x="0" y="0"/>
          <a:ext cx="0" cy="0"/>
          <a:chOff x="0" y="0"/>
          <a:chExt cx="0" cy="0"/>
        </a:xfrm>
      </p:grpSpPr>
      <p:grpSp>
        <p:nvGrpSpPr>
          <p:cNvPr id="583" name="Google Shape;583;p23"/>
          <p:cNvGrpSpPr/>
          <p:nvPr/>
        </p:nvGrpSpPr>
        <p:grpSpPr>
          <a:xfrm>
            <a:off x="2913888" y="1673351"/>
            <a:ext cx="3547872" cy="4389120"/>
            <a:chOff x="2913888" y="1673351"/>
            <a:chExt cx="3547872" cy="4389120"/>
          </a:xfrm>
        </p:grpSpPr>
        <p:pic>
          <p:nvPicPr>
            <p:cNvPr id="584" name="Google Shape;584;p23"/>
            <p:cNvPicPr preferRelativeResize="0"/>
            <p:nvPr/>
          </p:nvPicPr>
          <p:blipFill rotWithShape="1">
            <a:blip r:embed="rId3">
              <a:alphaModFix/>
            </a:blip>
            <a:srcRect b="0" l="0" r="0" t="0"/>
            <a:stretch/>
          </p:blipFill>
          <p:spPr>
            <a:xfrm>
              <a:off x="2913888" y="1673351"/>
              <a:ext cx="3547872" cy="4389120"/>
            </a:xfrm>
            <a:prstGeom prst="rect">
              <a:avLst/>
            </a:prstGeom>
            <a:noFill/>
            <a:ln>
              <a:noFill/>
            </a:ln>
          </p:spPr>
        </p:pic>
        <p:pic>
          <p:nvPicPr>
            <p:cNvPr id="585" name="Google Shape;585;p23"/>
            <p:cNvPicPr preferRelativeResize="0"/>
            <p:nvPr/>
          </p:nvPicPr>
          <p:blipFill rotWithShape="1">
            <a:blip r:embed="rId4">
              <a:alphaModFix/>
            </a:blip>
            <a:srcRect b="0" l="0" r="0" t="0"/>
            <a:stretch/>
          </p:blipFill>
          <p:spPr>
            <a:xfrm>
              <a:off x="2937913" y="1699200"/>
              <a:ext cx="3443836" cy="4283400"/>
            </a:xfrm>
            <a:prstGeom prst="rect">
              <a:avLst/>
            </a:prstGeom>
            <a:noFill/>
            <a:ln>
              <a:noFill/>
            </a:ln>
          </p:spPr>
        </p:pic>
      </p:grpSp>
      <p:grpSp>
        <p:nvGrpSpPr>
          <p:cNvPr id="586" name="Google Shape;586;p23"/>
          <p:cNvGrpSpPr/>
          <p:nvPr/>
        </p:nvGrpSpPr>
        <p:grpSpPr>
          <a:xfrm>
            <a:off x="777240" y="1661160"/>
            <a:ext cx="1999672" cy="1549403"/>
            <a:chOff x="777240" y="1661160"/>
            <a:chExt cx="1999672" cy="1549403"/>
          </a:xfrm>
        </p:grpSpPr>
        <p:pic>
          <p:nvPicPr>
            <p:cNvPr id="587" name="Google Shape;587;p23"/>
            <p:cNvPicPr preferRelativeResize="0"/>
            <p:nvPr/>
          </p:nvPicPr>
          <p:blipFill rotWithShape="1">
            <a:blip r:embed="rId5">
              <a:alphaModFix/>
            </a:blip>
            <a:srcRect b="0" l="0" r="0" t="0"/>
            <a:stretch/>
          </p:blipFill>
          <p:spPr>
            <a:xfrm>
              <a:off x="777240" y="1661160"/>
              <a:ext cx="1911096" cy="1267968"/>
            </a:xfrm>
            <a:prstGeom prst="rect">
              <a:avLst/>
            </a:prstGeom>
            <a:noFill/>
            <a:ln>
              <a:noFill/>
            </a:ln>
          </p:spPr>
        </p:pic>
        <p:pic>
          <p:nvPicPr>
            <p:cNvPr id="588" name="Google Shape;588;p23"/>
            <p:cNvPicPr preferRelativeResize="0"/>
            <p:nvPr/>
          </p:nvPicPr>
          <p:blipFill rotWithShape="1">
            <a:blip r:embed="rId6">
              <a:alphaModFix/>
            </a:blip>
            <a:srcRect b="0" l="0" r="0" t="0"/>
            <a:stretch/>
          </p:blipFill>
          <p:spPr>
            <a:xfrm>
              <a:off x="803895" y="1687633"/>
              <a:ext cx="1805863" cy="1162799"/>
            </a:xfrm>
            <a:prstGeom prst="rect">
              <a:avLst/>
            </a:prstGeom>
            <a:noFill/>
            <a:ln>
              <a:noFill/>
            </a:ln>
          </p:spPr>
        </p:pic>
        <p:pic>
          <p:nvPicPr>
            <p:cNvPr id="589" name="Google Shape;589;p23"/>
            <p:cNvPicPr preferRelativeResize="0"/>
            <p:nvPr/>
          </p:nvPicPr>
          <p:blipFill rotWithShape="1">
            <a:blip r:embed="rId7">
              <a:alphaModFix/>
            </a:blip>
            <a:srcRect b="0" l="0" r="0" t="0"/>
            <a:stretch/>
          </p:blipFill>
          <p:spPr>
            <a:xfrm>
              <a:off x="1133557" y="1887105"/>
              <a:ext cx="573176" cy="132271"/>
            </a:xfrm>
            <a:prstGeom prst="rect">
              <a:avLst/>
            </a:prstGeom>
            <a:noFill/>
            <a:ln>
              <a:noFill/>
            </a:ln>
          </p:spPr>
        </p:pic>
        <p:pic>
          <p:nvPicPr>
            <p:cNvPr id="590" name="Google Shape;590;p23"/>
            <p:cNvPicPr preferRelativeResize="0"/>
            <p:nvPr/>
          </p:nvPicPr>
          <p:blipFill rotWithShape="1">
            <a:blip r:embed="rId8">
              <a:alphaModFix/>
            </a:blip>
            <a:srcRect b="0" l="0" r="0" t="0"/>
            <a:stretch/>
          </p:blipFill>
          <p:spPr>
            <a:xfrm>
              <a:off x="2036064" y="1972056"/>
              <a:ext cx="661415" cy="978408"/>
            </a:xfrm>
            <a:prstGeom prst="rect">
              <a:avLst/>
            </a:prstGeom>
            <a:noFill/>
            <a:ln>
              <a:noFill/>
            </a:ln>
          </p:spPr>
        </p:pic>
        <p:sp>
          <p:nvSpPr>
            <p:cNvPr id="591" name="Google Shape;591;p23"/>
            <p:cNvSpPr/>
            <p:nvPr/>
          </p:nvSpPr>
          <p:spPr>
            <a:xfrm>
              <a:off x="2073711" y="2009413"/>
              <a:ext cx="530860" cy="850900"/>
            </a:xfrm>
            <a:custGeom>
              <a:rect b="b" l="l" r="r" t="t"/>
              <a:pathLst>
                <a:path extrusionOk="0" h="850900" w="530860">
                  <a:moveTo>
                    <a:pt x="0" y="850427"/>
                  </a:moveTo>
                  <a:lnTo>
                    <a:pt x="530750" y="850427"/>
                  </a:lnTo>
                  <a:lnTo>
                    <a:pt x="530750" y="0"/>
                  </a:lnTo>
                  <a:lnTo>
                    <a:pt x="0" y="0"/>
                  </a:lnTo>
                  <a:lnTo>
                    <a:pt x="0" y="850427"/>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 name="Google Shape;592;p23"/>
            <p:cNvSpPr/>
            <p:nvPr/>
          </p:nvSpPr>
          <p:spPr>
            <a:xfrm>
              <a:off x="2347653" y="2848613"/>
              <a:ext cx="429259" cy="361950"/>
            </a:xfrm>
            <a:custGeom>
              <a:rect b="b" l="l" r="r" t="t"/>
              <a:pathLst>
                <a:path extrusionOk="0" h="361950" w="429260">
                  <a:moveTo>
                    <a:pt x="404122" y="310667"/>
                  </a:moveTo>
                  <a:lnTo>
                    <a:pt x="365398" y="310667"/>
                  </a:lnTo>
                  <a:lnTo>
                    <a:pt x="365503" y="336067"/>
                  </a:lnTo>
                  <a:lnTo>
                    <a:pt x="352862" y="336119"/>
                  </a:lnTo>
                  <a:lnTo>
                    <a:pt x="353086" y="361577"/>
                  </a:lnTo>
                  <a:lnTo>
                    <a:pt x="428948" y="322808"/>
                  </a:lnTo>
                  <a:lnTo>
                    <a:pt x="404122" y="310667"/>
                  </a:lnTo>
                  <a:close/>
                </a:path>
                <a:path extrusionOk="0" h="361950" w="429260">
                  <a:moveTo>
                    <a:pt x="25138" y="0"/>
                  </a:moveTo>
                  <a:lnTo>
                    <a:pt x="0" y="3639"/>
                  </a:lnTo>
                  <a:lnTo>
                    <a:pt x="5922" y="44537"/>
                  </a:lnTo>
                  <a:lnTo>
                    <a:pt x="12515" y="85015"/>
                  </a:lnTo>
                  <a:lnTo>
                    <a:pt x="20436" y="124443"/>
                  </a:lnTo>
                  <a:lnTo>
                    <a:pt x="30368" y="162210"/>
                  </a:lnTo>
                  <a:lnTo>
                    <a:pt x="59184" y="230280"/>
                  </a:lnTo>
                  <a:lnTo>
                    <a:pt x="91782" y="272002"/>
                  </a:lnTo>
                  <a:lnTo>
                    <a:pt x="135921" y="302502"/>
                  </a:lnTo>
                  <a:lnTo>
                    <a:pt x="208420" y="325578"/>
                  </a:lnTo>
                  <a:lnTo>
                    <a:pt x="249292" y="331579"/>
                  </a:lnTo>
                  <a:lnTo>
                    <a:pt x="292380" y="334879"/>
                  </a:lnTo>
                  <a:lnTo>
                    <a:pt x="337138" y="336184"/>
                  </a:lnTo>
                  <a:lnTo>
                    <a:pt x="352862" y="336119"/>
                  </a:lnTo>
                  <a:lnTo>
                    <a:pt x="352639" y="310789"/>
                  </a:lnTo>
                  <a:lnTo>
                    <a:pt x="337244" y="310784"/>
                  </a:lnTo>
                  <a:lnTo>
                    <a:pt x="337462" y="310783"/>
                  </a:lnTo>
                  <a:lnTo>
                    <a:pt x="294510" y="309530"/>
                  </a:lnTo>
                  <a:lnTo>
                    <a:pt x="294021" y="309530"/>
                  </a:lnTo>
                  <a:lnTo>
                    <a:pt x="293422" y="309499"/>
                  </a:lnTo>
                  <a:lnTo>
                    <a:pt x="293606" y="309499"/>
                  </a:lnTo>
                  <a:lnTo>
                    <a:pt x="252948" y="306384"/>
                  </a:lnTo>
                  <a:lnTo>
                    <a:pt x="252547" y="306384"/>
                  </a:lnTo>
                  <a:lnTo>
                    <a:pt x="251672" y="306287"/>
                  </a:lnTo>
                  <a:lnTo>
                    <a:pt x="251881" y="306287"/>
                  </a:lnTo>
                  <a:lnTo>
                    <a:pt x="214351" y="300776"/>
                  </a:lnTo>
                  <a:lnTo>
                    <a:pt x="213940" y="300776"/>
                  </a:lnTo>
                  <a:lnTo>
                    <a:pt x="212725" y="300537"/>
                  </a:lnTo>
                  <a:lnTo>
                    <a:pt x="212978" y="300537"/>
                  </a:lnTo>
                  <a:lnTo>
                    <a:pt x="179360" y="292191"/>
                  </a:lnTo>
                  <a:lnTo>
                    <a:pt x="178890" y="292191"/>
                  </a:lnTo>
                  <a:lnTo>
                    <a:pt x="177278" y="291674"/>
                  </a:lnTo>
                  <a:lnTo>
                    <a:pt x="177584" y="291674"/>
                  </a:lnTo>
                  <a:lnTo>
                    <a:pt x="147760" y="279871"/>
                  </a:lnTo>
                  <a:lnTo>
                    <a:pt x="147482" y="279871"/>
                  </a:lnTo>
                  <a:lnTo>
                    <a:pt x="146020" y="279182"/>
                  </a:lnTo>
                  <a:lnTo>
                    <a:pt x="146234" y="279182"/>
                  </a:lnTo>
                  <a:lnTo>
                    <a:pt x="133868" y="272361"/>
                  </a:lnTo>
                  <a:lnTo>
                    <a:pt x="133738" y="272361"/>
                  </a:lnTo>
                  <a:lnTo>
                    <a:pt x="132666" y="271698"/>
                  </a:lnTo>
                  <a:lnTo>
                    <a:pt x="121314" y="263800"/>
                  </a:lnTo>
                  <a:lnTo>
                    <a:pt x="121187" y="263800"/>
                  </a:lnTo>
                  <a:lnTo>
                    <a:pt x="120107" y="262968"/>
                  </a:lnTo>
                  <a:lnTo>
                    <a:pt x="109855" y="254045"/>
                  </a:lnTo>
                  <a:lnTo>
                    <a:pt x="108794" y="253132"/>
                  </a:lnTo>
                  <a:lnTo>
                    <a:pt x="99841" y="243535"/>
                  </a:lnTo>
                  <a:lnTo>
                    <a:pt x="99669" y="243535"/>
                  </a:lnTo>
                  <a:lnTo>
                    <a:pt x="98541" y="242155"/>
                  </a:lnTo>
                  <a:lnTo>
                    <a:pt x="98694" y="242155"/>
                  </a:lnTo>
                  <a:lnTo>
                    <a:pt x="81687" y="218111"/>
                  </a:lnTo>
                  <a:lnTo>
                    <a:pt x="81500" y="218111"/>
                  </a:lnTo>
                  <a:lnTo>
                    <a:pt x="80491" y="216419"/>
                  </a:lnTo>
                  <a:lnTo>
                    <a:pt x="80661" y="216419"/>
                  </a:lnTo>
                  <a:lnTo>
                    <a:pt x="66797" y="188465"/>
                  </a:lnTo>
                  <a:lnTo>
                    <a:pt x="66114" y="187090"/>
                  </a:lnTo>
                  <a:lnTo>
                    <a:pt x="54844" y="155227"/>
                  </a:lnTo>
                  <a:lnTo>
                    <a:pt x="54474" y="154189"/>
                  </a:lnTo>
                  <a:lnTo>
                    <a:pt x="45287" y="119073"/>
                  </a:lnTo>
                  <a:lnTo>
                    <a:pt x="37472" y="80241"/>
                  </a:lnTo>
                  <a:lnTo>
                    <a:pt x="31011" y="40565"/>
                  </a:lnTo>
                  <a:lnTo>
                    <a:pt x="25138" y="0"/>
                  </a:lnTo>
                  <a:close/>
                </a:path>
                <a:path extrusionOk="0" h="361950" w="429260">
                  <a:moveTo>
                    <a:pt x="365398" y="310667"/>
                  </a:moveTo>
                  <a:lnTo>
                    <a:pt x="352639" y="310720"/>
                  </a:lnTo>
                  <a:lnTo>
                    <a:pt x="352862" y="336119"/>
                  </a:lnTo>
                  <a:lnTo>
                    <a:pt x="365503" y="336067"/>
                  </a:lnTo>
                  <a:lnTo>
                    <a:pt x="365398" y="310667"/>
                  </a:lnTo>
                  <a:close/>
                </a:path>
                <a:path extrusionOk="0" h="361950" w="429260">
                  <a:moveTo>
                    <a:pt x="337462" y="310783"/>
                  </a:moveTo>
                  <a:lnTo>
                    <a:pt x="337244" y="310784"/>
                  </a:lnTo>
                  <a:lnTo>
                    <a:pt x="337667" y="310789"/>
                  </a:lnTo>
                  <a:lnTo>
                    <a:pt x="337462" y="310783"/>
                  </a:lnTo>
                  <a:close/>
                </a:path>
                <a:path extrusionOk="0" h="361950" w="429260">
                  <a:moveTo>
                    <a:pt x="352639" y="310720"/>
                  </a:moveTo>
                  <a:lnTo>
                    <a:pt x="337462" y="310783"/>
                  </a:lnTo>
                  <a:lnTo>
                    <a:pt x="337667" y="310789"/>
                  </a:lnTo>
                  <a:lnTo>
                    <a:pt x="352639" y="310789"/>
                  </a:lnTo>
                  <a:close/>
                </a:path>
                <a:path extrusionOk="0" h="361950" w="429260">
                  <a:moveTo>
                    <a:pt x="352416" y="285380"/>
                  </a:moveTo>
                  <a:lnTo>
                    <a:pt x="352639" y="310720"/>
                  </a:lnTo>
                  <a:lnTo>
                    <a:pt x="404122" y="310667"/>
                  </a:lnTo>
                  <a:lnTo>
                    <a:pt x="352416" y="285380"/>
                  </a:lnTo>
                  <a:close/>
                </a:path>
                <a:path extrusionOk="0" h="361950" w="429260">
                  <a:moveTo>
                    <a:pt x="293720" y="309507"/>
                  </a:moveTo>
                  <a:lnTo>
                    <a:pt x="294021" y="309530"/>
                  </a:lnTo>
                  <a:lnTo>
                    <a:pt x="294510" y="309530"/>
                  </a:lnTo>
                  <a:lnTo>
                    <a:pt x="293720" y="309507"/>
                  </a:lnTo>
                  <a:close/>
                </a:path>
                <a:path extrusionOk="0" h="361950" w="429260">
                  <a:moveTo>
                    <a:pt x="293606" y="309499"/>
                  </a:moveTo>
                  <a:lnTo>
                    <a:pt x="293422" y="309499"/>
                  </a:lnTo>
                  <a:lnTo>
                    <a:pt x="293720" y="309507"/>
                  </a:lnTo>
                  <a:close/>
                </a:path>
                <a:path extrusionOk="0" h="361950" w="429260">
                  <a:moveTo>
                    <a:pt x="251672" y="306287"/>
                  </a:moveTo>
                  <a:lnTo>
                    <a:pt x="252547" y="306384"/>
                  </a:lnTo>
                  <a:lnTo>
                    <a:pt x="252109" y="306320"/>
                  </a:lnTo>
                  <a:lnTo>
                    <a:pt x="251672" y="306287"/>
                  </a:lnTo>
                  <a:close/>
                </a:path>
                <a:path extrusionOk="0" h="361950" w="429260">
                  <a:moveTo>
                    <a:pt x="252109" y="306320"/>
                  </a:moveTo>
                  <a:lnTo>
                    <a:pt x="252547" y="306384"/>
                  </a:lnTo>
                  <a:lnTo>
                    <a:pt x="252948" y="306384"/>
                  </a:lnTo>
                  <a:lnTo>
                    <a:pt x="252109" y="306320"/>
                  </a:lnTo>
                  <a:close/>
                </a:path>
                <a:path extrusionOk="0" h="361950" w="429260">
                  <a:moveTo>
                    <a:pt x="251881" y="306287"/>
                  </a:moveTo>
                  <a:lnTo>
                    <a:pt x="251672" y="306287"/>
                  </a:lnTo>
                  <a:lnTo>
                    <a:pt x="252109" y="306320"/>
                  </a:lnTo>
                  <a:lnTo>
                    <a:pt x="251881" y="306287"/>
                  </a:lnTo>
                  <a:close/>
                </a:path>
                <a:path extrusionOk="0" h="361950" w="429260">
                  <a:moveTo>
                    <a:pt x="212725" y="300537"/>
                  </a:moveTo>
                  <a:lnTo>
                    <a:pt x="213940" y="300776"/>
                  </a:lnTo>
                  <a:lnTo>
                    <a:pt x="213345" y="300629"/>
                  </a:lnTo>
                  <a:lnTo>
                    <a:pt x="212725" y="300537"/>
                  </a:lnTo>
                  <a:close/>
                </a:path>
                <a:path extrusionOk="0" h="361950" w="429260">
                  <a:moveTo>
                    <a:pt x="213345" y="300629"/>
                  </a:moveTo>
                  <a:lnTo>
                    <a:pt x="213940" y="300776"/>
                  </a:lnTo>
                  <a:lnTo>
                    <a:pt x="214351" y="300776"/>
                  </a:lnTo>
                  <a:lnTo>
                    <a:pt x="213345" y="300629"/>
                  </a:lnTo>
                  <a:close/>
                </a:path>
                <a:path extrusionOk="0" h="361950" w="429260">
                  <a:moveTo>
                    <a:pt x="212978" y="300537"/>
                  </a:moveTo>
                  <a:lnTo>
                    <a:pt x="212725" y="300537"/>
                  </a:lnTo>
                  <a:lnTo>
                    <a:pt x="213345" y="300629"/>
                  </a:lnTo>
                  <a:lnTo>
                    <a:pt x="212978" y="300537"/>
                  </a:lnTo>
                  <a:close/>
                </a:path>
                <a:path extrusionOk="0" h="361950" w="429260">
                  <a:moveTo>
                    <a:pt x="177278" y="291674"/>
                  </a:moveTo>
                  <a:lnTo>
                    <a:pt x="178890" y="292191"/>
                  </a:lnTo>
                  <a:lnTo>
                    <a:pt x="178101" y="291878"/>
                  </a:lnTo>
                  <a:lnTo>
                    <a:pt x="177278" y="291674"/>
                  </a:lnTo>
                  <a:close/>
                </a:path>
                <a:path extrusionOk="0" h="361950" w="429260">
                  <a:moveTo>
                    <a:pt x="178101" y="291878"/>
                  </a:moveTo>
                  <a:lnTo>
                    <a:pt x="178890" y="292191"/>
                  </a:lnTo>
                  <a:lnTo>
                    <a:pt x="179360" y="292191"/>
                  </a:lnTo>
                  <a:lnTo>
                    <a:pt x="178101" y="291878"/>
                  </a:lnTo>
                  <a:close/>
                </a:path>
                <a:path extrusionOk="0" h="361950" w="429260">
                  <a:moveTo>
                    <a:pt x="177584" y="291674"/>
                  </a:moveTo>
                  <a:lnTo>
                    <a:pt x="177278" y="291674"/>
                  </a:lnTo>
                  <a:lnTo>
                    <a:pt x="178101" y="291878"/>
                  </a:lnTo>
                  <a:lnTo>
                    <a:pt x="177584" y="291674"/>
                  </a:lnTo>
                  <a:close/>
                </a:path>
                <a:path extrusionOk="0" h="361950" w="429260">
                  <a:moveTo>
                    <a:pt x="146020" y="279182"/>
                  </a:moveTo>
                  <a:lnTo>
                    <a:pt x="147482" y="279871"/>
                  </a:lnTo>
                  <a:lnTo>
                    <a:pt x="146777" y="279482"/>
                  </a:lnTo>
                  <a:lnTo>
                    <a:pt x="146020" y="279182"/>
                  </a:lnTo>
                  <a:close/>
                </a:path>
                <a:path extrusionOk="0" h="361950" w="429260">
                  <a:moveTo>
                    <a:pt x="146777" y="279482"/>
                  </a:moveTo>
                  <a:lnTo>
                    <a:pt x="147482" y="279871"/>
                  </a:lnTo>
                  <a:lnTo>
                    <a:pt x="147760" y="279871"/>
                  </a:lnTo>
                  <a:lnTo>
                    <a:pt x="146777" y="279482"/>
                  </a:lnTo>
                  <a:close/>
                </a:path>
                <a:path extrusionOk="0" h="361950" w="429260">
                  <a:moveTo>
                    <a:pt x="146234" y="279182"/>
                  </a:moveTo>
                  <a:lnTo>
                    <a:pt x="146020" y="279182"/>
                  </a:lnTo>
                  <a:lnTo>
                    <a:pt x="146777" y="279482"/>
                  </a:lnTo>
                  <a:lnTo>
                    <a:pt x="146234" y="279182"/>
                  </a:lnTo>
                  <a:close/>
                </a:path>
                <a:path extrusionOk="0" h="361950" w="429260">
                  <a:moveTo>
                    <a:pt x="132666" y="271698"/>
                  </a:moveTo>
                  <a:lnTo>
                    <a:pt x="133738" y="272361"/>
                  </a:lnTo>
                  <a:lnTo>
                    <a:pt x="133122" y="271950"/>
                  </a:lnTo>
                  <a:lnTo>
                    <a:pt x="132666" y="271698"/>
                  </a:lnTo>
                  <a:close/>
                </a:path>
                <a:path extrusionOk="0" h="361950" w="429260">
                  <a:moveTo>
                    <a:pt x="133217" y="272002"/>
                  </a:moveTo>
                  <a:lnTo>
                    <a:pt x="133738" y="272361"/>
                  </a:lnTo>
                  <a:lnTo>
                    <a:pt x="133868" y="272361"/>
                  </a:lnTo>
                  <a:lnTo>
                    <a:pt x="133217" y="272002"/>
                  </a:lnTo>
                  <a:close/>
                </a:path>
                <a:path extrusionOk="0" h="361950" w="429260">
                  <a:moveTo>
                    <a:pt x="132776" y="271698"/>
                  </a:moveTo>
                  <a:lnTo>
                    <a:pt x="133217" y="272002"/>
                  </a:lnTo>
                  <a:lnTo>
                    <a:pt x="132776" y="271698"/>
                  </a:lnTo>
                  <a:close/>
                </a:path>
                <a:path extrusionOk="0" h="361950" w="429260">
                  <a:moveTo>
                    <a:pt x="120107" y="262968"/>
                  </a:moveTo>
                  <a:lnTo>
                    <a:pt x="121187" y="263800"/>
                  </a:lnTo>
                  <a:lnTo>
                    <a:pt x="120674" y="263359"/>
                  </a:lnTo>
                  <a:lnTo>
                    <a:pt x="120107" y="262968"/>
                  </a:lnTo>
                  <a:close/>
                </a:path>
                <a:path extrusionOk="0" h="361950" w="429260">
                  <a:moveTo>
                    <a:pt x="120674" y="263359"/>
                  </a:moveTo>
                  <a:lnTo>
                    <a:pt x="121187" y="263800"/>
                  </a:lnTo>
                  <a:lnTo>
                    <a:pt x="121314" y="263800"/>
                  </a:lnTo>
                  <a:lnTo>
                    <a:pt x="120674" y="263359"/>
                  </a:lnTo>
                  <a:close/>
                </a:path>
                <a:path extrusionOk="0" h="361950" w="429260">
                  <a:moveTo>
                    <a:pt x="120220" y="262968"/>
                  </a:moveTo>
                  <a:lnTo>
                    <a:pt x="120674" y="263359"/>
                  </a:lnTo>
                  <a:lnTo>
                    <a:pt x="120220" y="262968"/>
                  </a:lnTo>
                  <a:close/>
                </a:path>
                <a:path extrusionOk="0" h="361950" w="429260">
                  <a:moveTo>
                    <a:pt x="108794" y="253132"/>
                  </a:moveTo>
                  <a:lnTo>
                    <a:pt x="109749" y="254045"/>
                  </a:lnTo>
                  <a:lnTo>
                    <a:pt x="109294" y="253563"/>
                  </a:lnTo>
                  <a:lnTo>
                    <a:pt x="108794" y="253132"/>
                  </a:lnTo>
                  <a:close/>
                </a:path>
                <a:path extrusionOk="0" h="361950" w="429260">
                  <a:moveTo>
                    <a:pt x="109294" y="253563"/>
                  </a:moveTo>
                  <a:lnTo>
                    <a:pt x="109749" y="254045"/>
                  </a:lnTo>
                  <a:lnTo>
                    <a:pt x="109294" y="253563"/>
                  </a:lnTo>
                  <a:close/>
                </a:path>
                <a:path extrusionOk="0" h="361950" w="429260">
                  <a:moveTo>
                    <a:pt x="108888" y="253132"/>
                  </a:moveTo>
                  <a:lnTo>
                    <a:pt x="109294" y="253563"/>
                  </a:lnTo>
                  <a:lnTo>
                    <a:pt x="108888" y="253132"/>
                  </a:lnTo>
                  <a:close/>
                </a:path>
                <a:path extrusionOk="0" h="361950" w="429260">
                  <a:moveTo>
                    <a:pt x="98541" y="242155"/>
                  </a:moveTo>
                  <a:lnTo>
                    <a:pt x="99669" y="243535"/>
                  </a:lnTo>
                  <a:lnTo>
                    <a:pt x="99151" y="242802"/>
                  </a:lnTo>
                  <a:lnTo>
                    <a:pt x="98541" y="242155"/>
                  </a:lnTo>
                  <a:close/>
                </a:path>
                <a:path extrusionOk="0" h="361950" w="429260">
                  <a:moveTo>
                    <a:pt x="99151" y="242802"/>
                  </a:moveTo>
                  <a:lnTo>
                    <a:pt x="99669" y="243535"/>
                  </a:lnTo>
                  <a:lnTo>
                    <a:pt x="99841" y="243535"/>
                  </a:lnTo>
                  <a:lnTo>
                    <a:pt x="99151" y="242802"/>
                  </a:lnTo>
                  <a:close/>
                </a:path>
                <a:path extrusionOk="0" h="361950" w="429260">
                  <a:moveTo>
                    <a:pt x="98694" y="242155"/>
                  </a:moveTo>
                  <a:lnTo>
                    <a:pt x="98541" y="242155"/>
                  </a:lnTo>
                  <a:lnTo>
                    <a:pt x="99151" y="242802"/>
                  </a:lnTo>
                  <a:lnTo>
                    <a:pt x="98694" y="242155"/>
                  </a:lnTo>
                  <a:close/>
                </a:path>
                <a:path extrusionOk="0" h="361950" w="429260">
                  <a:moveTo>
                    <a:pt x="80491" y="216419"/>
                  </a:moveTo>
                  <a:lnTo>
                    <a:pt x="81500" y="218111"/>
                  </a:lnTo>
                  <a:lnTo>
                    <a:pt x="81062" y="217226"/>
                  </a:lnTo>
                  <a:lnTo>
                    <a:pt x="80491" y="216419"/>
                  </a:lnTo>
                  <a:close/>
                </a:path>
                <a:path extrusionOk="0" h="361950" w="429260">
                  <a:moveTo>
                    <a:pt x="81062" y="217226"/>
                  </a:moveTo>
                  <a:lnTo>
                    <a:pt x="81500" y="218111"/>
                  </a:lnTo>
                  <a:lnTo>
                    <a:pt x="81687" y="218111"/>
                  </a:lnTo>
                  <a:lnTo>
                    <a:pt x="81062" y="217226"/>
                  </a:lnTo>
                  <a:close/>
                </a:path>
                <a:path extrusionOk="0" h="361950" w="429260">
                  <a:moveTo>
                    <a:pt x="80661" y="216419"/>
                  </a:moveTo>
                  <a:lnTo>
                    <a:pt x="80491" y="216419"/>
                  </a:lnTo>
                  <a:lnTo>
                    <a:pt x="81062" y="217226"/>
                  </a:lnTo>
                  <a:lnTo>
                    <a:pt x="80661" y="216419"/>
                  </a:lnTo>
                  <a:close/>
                </a:path>
                <a:path extrusionOk="0" h="361950" w="429260">
                  <a:moveTo>
                    <a:pt x="66114" y="187090"/>
                  </a:moveTo>
                  <a:lnTo>
                    <a:pt x="66699" y="188465"/>
                  </a:lnTo>
                  <a:lnTo>
                    <a:pt x="66448" y="187762"/>
                  </a:lnTo>
                  <a:lnTo>
                    <a:pt x="66114" y="187090"/>
                  </a:lnTo>
                  <a:close/>
                </a:path>
                <a:path extrusionOk="0" h="361950" w="429260">
                  <a:moveTo>
                    <a:pt x="66448" y="187762"/>
                  </a:moveTo>
                  <a:lnTo>
                    <a:pt x="66699" y="188465"/>
                  </a:lnTo>
                  <a:lnTo>
                    <a:pt x="66448" y="187762"/>
                  </a:lnTo>
                  <a:close/>
                </a:path>
                <a:path extrusionOk="0" h="361950" w="429260">
                  <a:moveTo>
                    <a:pt x="66208" y="187090"/>
                  </a:moveTo>
                  <a:lnTo>
                    <a:pt x="66448" y="187762"/>
                  </a:lnTo>
                  <a:lnTo>
                    <a:pt x="66208" y="187090"/>
                  </a:lnTo>
                  <a:close/>
                </a:path>
                <a:path extrusionOk="0" h="361950" w="429260">
                  <a:moveTo>
                    <a:pt x="54474" y="154189"/>
                  </a:moveTo>
                  <a:lnTo>
                    <a:pt x="54794" y="155227"/>
                  </a:lnTo>
                  <a:lnTo>
                    <a:pt x="54653" y="154693"/>
                  </a:lnTo>
                  <a:lnTo>
                    <a:pt x="54474" y="154189"/>
                  </a:lnTo>
                  <a:close/>
                </a:path>
                <a:path extrusionOk="0" h="361950" w="429260">
                  <a:moveTo>
                    <a:pt x="54653" y="154693"/>
                  </a:moveTo>
                  <a:lnTo>
                    <a:pt x="54794" y="155227"/>
                  </a:lnTo>
                  <a:lnTo>
                    <a:pt x="54653" y="154693"/>
                  </a:lnTo>
                  <a:close/>
                </a:path>
                <a:path extrusionOk="0" h="361950" w="429260">
                  <a:moveTo>
                    <a:pt x="54521" y="154189"/>
                  </a:moveTo>
                  <a:lnTo>
                    <a:pt x="54653" y="154693"/>
                  </a:lnTo>
                  <a:lnTo>
                    <a:pt x="54521" y="154189"/>
                  </a:lnTo>
                  <a:close/>
                </a:path>
                <a:path extrusionOk="0" h="361950" w="429260">
                  <a:moveTo>
                    <a:pt x="45192" y="118712"/>
                  </a:moveTo>
                  <a:lnTo>
                    <a:pt x="45265" y="119073"/>
                  </a:lnTo>
                  <a:lnTo>
                    <a:pt x="45192" y="118712"/>
                  </a:lnTo>
                  <a:close/>
                </a:path>
                <a:path extrusionOk="0" h="361950" w="429260">
                  <a:moveTo>
                    <a:pt x="45119" y="118346"/>
                  </a:moveTo>
                  <a:lnTo>
                    <a:pt x="45192" y="118712"/>
                  </a:lnTo>
                  <a:lnTo>
                    <a:pt x="45119" y="118346"/>
                  </a:lnTo>
                  <a:close/>
                </a:path>
                <a:path extrusionOk="0" h="361950" w="429260">
                  <a:moveTo>
                    <a:pt x="37510" y="80476"/>
                  </a:moveTo>
                  <a:lnTo>
                    <a:pt x="37547" y="80700"/>
                  </a:lnTo>
                  <a:lnTo>
                    <a:pt x="37510" y="80476"/>
                  </a:lnTo>
                  <a:close/>
                </a:path>
                <a:path extrusionOk="0" h="361950" w="429260">
                  <a:moveTo>
                    <a:pt x="37472" y="80241"/>
                  </a:moveTo>
                  <a:lnTo>
                    <a:pt x="37510" y="80476"/>
                  </a:lnTo>
                  <a:lnTo>
                    <a:pt x="37472" y="80241"/>
                  </a:lnTo>
                  <a:close/>
                </a:path>
                <a:path extrusionOk="0" h="361950" w="429260">
                  <a:moveTo>
                    <a:pt x="31028" y="40681"/>
                  </a:moveTo>
                  <a:close/>
                </a:path>
                <a:path extrusionOk="0" h="361950" w="429260">
                  <a:moveTo>
                    <a:pt x="31011" y="40565"/>
                  </a:move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3" name="Google Shape;593;p23"/>
          <p:cNvSpPr txBox="1"/>
          <p:nvPr>
            <p:ph type="title"/>
          </p:nvPr>
        </p:nvSpPr>
        <p:spPr>
          <a:xfrm>
            <a:off x="3657504" y="242315"/>
            <a:ext cx="487616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TYPES OF DATA CONNECTORS</a:t>
            </a:r>
            <a:endParaRPr sz="3200"/>
          </a:p>
        </p:txBody>
      </p:sp>
      <p:pic>
        <p:nvPicPr>
          <p:cNvPr id="594" name="Google Shape;594;p23"/>
          <p:cNvPicPr preferRelativeResize="0"/>
          <p:nvPr/>
        </p:nvPicPr>
        <p:blipFill rotWithShape="1">
          <a:blip r:embed="rId9">
            <a:alphaModFix/>
          </a:blip>
          <a:srcRect b="0" l="0" r="0" t="0"/>
          <a:stretch/>
        </p:blipFill>
        <p:spPr>
          <a:xfrm>
            <a:off x="0" y="806332"/>
            <a:ext cx="12192000" cy="45720"/>
          </a:xfrm>
          <a:prstGeom prst="rect">
            <a:avLst/>
          </a:prstGeom>
          <a:noFill/>
          <a:ln>
            <a:noFill/>
          </a:ln>
        </p:spPr>
      </p:pic>
      <p:sp>
        <p:nvSpPr>
          <p:cNvPr id="595" name="Google Shape;595;p23"/>
          <p:cNvSpPr txBox="1"/>
          <p:nvPr/>
        </p:nvSpPr>
        <p:spPr>
          <a:xfrm>
            <a:off x="7048094" y="2308859"/>
            <a:ext cx="4582795" cy="3569335"/>
          </a:xfrm>
          <a:prstGeom prst="rect">
            <a:avLst/>
          </a:prstGeom>
          <a:noFill/>
          <a:ln>
            <a:noFill/>
          </a:ln>
        </p:spPr>
        <p:txBody>
          <a:bodyPr anchorCtr="0" anchor="t" bIns="0" lIns="0" spcFirstLastPara="1" rIns="0" wrap="square" tIns="12700">
            <a:spAutoFit/>
          </a:bodyPr>
          <a:lstStyle/>
          <a:p>
            <a:pPr indent="0" lvl="0" marL="12700" marR="24130" rtl="0" algn="l">
              <a:lnSpc>
                <a:spcPct val="100000"/>
              </a:lnSpc>
              <a:spcBef>
                <a:spcPts val="0"/>
              </a:spcBef>
              <a:spcAft>
                <a:spcPts val="0"/>
              </a:spcAft>
              <a:buNone/>
            </a:pPr>
            <a:r>
              <a:rPr lang="en-US" sz="2000">
                <a:solidFill>
                  <a:srgbClr val="0D0D0D"/>
                </a:solidFill>
                <a:latin typeface="Calibri"/>
                <a:ea typeface="Calibri"/>
                <a:cs typeface="Calibri"/>
                <a:sym typeface="Calibri"/>
              </a:rPr>
              <a:t>Power BI can connect to virtually </a:t>
            </a:r>
            <a:r>
              <a:rPr b="1" lang="en-US" sz="2000">
                <a:solidFill>
                  <a:srgbClr val="0D0D0D"/>
                </a:solidFill>
                <a:latin typeface="Calibri"/>
                <a:ea typeface="Calibri"/>
                <a:cs typeface="Calibri"/>
                <a:sym typeface="Calibri"/>
              </a:rPr>
              <a:t>any </a:t>
            </a:r>
            <a:r>
              <a:rPr lang="en-US" sz="2000">
                <a:solidFill>
                  <a:srgbClr val="0D0D0D"/>
                </a:solidFill>
                <a:latin typeface="Calibri"/>
                <a:ea typeface="Calibri"/>
                <a:cs typeface="Calibri"/>
                <a:sym typeface="Calibri"/>
              </a:rPr>
              <a:t>type of  source data, including (</a:t>
            </a:r>
            <a:r>
              <a:rPr i="1" lang="en-US" sz="2000">
                <a:solidFill>
                  <a:srgbClr val="0D0D0D"/>
                </a:solidFill>
                <a:latin typeface="Calibri"/>
                <a:ea typeface="Calibri"/>
                <a:cs typeface="Calibri"/>
                <a:sym typeface="Calibri"/>
              </a:rPr>
              <a:t>but not limited to</a:t>
            </a:r>
            <a:r>
              <a:rPr lang="en-US" sz="2000">
                <a:solidFill>
                  <a:srgbClr val="0D0D0D"/>
                </a:solidFill>
                <a:latin typeface="Calibri"/>
                <a:ea typeface="Calibri"/>
                <a:cs typeface="Calibri"/>
                <a:sym typeface="Calibri"/>
              </a:rPr>
              <a:t>):</a:t>
            </a:r>
            <a:endParaRPr sz="2000">
              <a:solidFill>
                <a:schemeClr val="dk1"/>
              </a:solidFill>
              <a:latin typeface="Calibri"/>
              <a:ea typeface="Calibri"/>
              <a:cs typeface="Calibri"/>
              <a:sym typeface="Calibri"/>
            </a:endParaRPr>
          </a:p>
          <a:p>
            <a:pPr indent="-285750" lvl="0" marL="298450" marR="0" rtl="0" algn="l">
              <a:lnSpc>
                <a:spcPct val="100000"/>
              </a:lnSpc>
              <a:spcBef>
                <a:spcPts val="1789"/>
              </a:spcBef>
              <a:spcAft>
                <a:spcPts val="0"/>
              </a:spcAft>
              <a:buClr>
                <a:srgbClr val="0D0D0D"/>
              </a:buClr>
              <a:buSzPts val="1600"/>
              <a:buFont typeface="Arial"/>
              <a:buChar char="•"/>
            </a:pPr>
            <a:r>
              <a:rPr b="1" lang="en-US" sz="1600">
                <a:solidFill>
                  <a:srgbClr val="0D0D0D"/>
                </a:solidFill>
                <a:latin typeface="Calibri"/>
                <a:ea typeface="Calibri"/>
                <a:cs typeface="Calibri"/>
                <a:sym typeface="Calibri"/>
              </a:rPr>
              <a:t>Flat files &amp; Folders </a:t>
            </a:r>
            <a:r>
              <a:rPr lang="en-US" sz="1600">
                <a:solidFill>
                  <a:srgbClr val="262626"/>
                </a:solidFill>
                <a:latin typeface="Calibri"/>
                <a:ea typeface="Calibri"/>
                <a:cs typeface="Calibri"/>
                <a:sym typeface="Calibri"/>
              </a:rPr>
              <a:t>(</a:t>
            </a:r>
            <a:r>
              <a:rPr i="1" lang="en-US" sz="1600">
                <a:solidFill>
                  <a:srgbClr val="262626"/>
                </a:solidFill>
                <a:latin typeface="Calibri"/>
                <a:ea typeface="Calibri"/>
                <a:cs typeface="Calibri"/>
                <a:sym typeface="Calibri"/>
              </a:rPr>
              <a:t>csv, text, xlsx, etc.</a:t>
            </a:r>
            <a:r>
              <a:rPr lang="en-US" sz="1600">
                <a:solidFill>
                  <a:srgbClr val="262626"/>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285750" lvl="0" marL="298450" marR="0" rtl="0" algn="l">
              <a:lnSpc>
                <a:spcPct val="100000"/>
              </a:lnSpc>
              <a:spcBef>
                <a:spcPts val="1175"/>
              </a:spcBef>
              <a:spcAft>
                <a:spcPts val="0"/>
              </a:spcAft>
              <a:buClr>
                <a:srgbClr val="0D0D0D"/>
              </a:buClr>
              <a:buSzPts val="1600"/>
              <a:buFont typeface="Arial"/>
              <a:buChar char="•"/>
            </a:pPr>
            <a:r>
              <a:rPr b="1" lang="en-US" sz="1600">
                <a:solidFill>
                  <a:srgbClr val="0D0D0D"/>
                </a:solidFill>
                <a:latin typeface="Calibri"/>
                <a:ea typeface="Calibri"/>
                <a:cs typeface="Calibri"/>
                <a:sym typeface="Calibri"/>
              </a:rPr>
              <a:t>Databases </a:t>
            </a:r>
            <a:r>
              <a:rPr lang="en-US" sz="1600">
                <a:solidFill>
                  <a:srgbClr val="262626"/>
                </a:solidFill>
                <a:latin typeface="Calibri"/>
                <a:ea typeface="Calibri"/>
                <a:cs typeface="Calibri"/>
                <a:sym typeface="Calibri"/>
              </a:rPr>
              <a:t>(</a:t>
            </a:r>
            <a:r>
              <a:rPr i="1" lang="en-US" sz="1600">
                <a:solidFill>
                  <a:srgbClr val="262626"/>
                </a:solidFill>
                <a:latin typeface="Calibri"/>
                <a:ea typeface="Calibri"/>
                <a:cs typeface="Calibri"/>
                <a:sym typeface="Calibri"/>
              </a:rPr>
              <a:t>SQL, Access, Oracle, IBM, etc.</a:t>
            </a:r>
            <a:r>
              <a:rPr lang="en-US" sz="1600">
                <a:solidFill>
                  <a:srgbClr val="262626"/>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285750" lvl="0" marL="298450" marR="160655" rtl="0" algn="l">
              <a:lnSpc>
                <a:spcPct val="105000"/>
              </a:lnSpc>
              <a:spcBef>
                <a:spcPts val="1080"/>
              </a:spcBef>
              <a:spcAft>
                <a:spcPts val="0"/>
              </a:spcAft>
              <a:buClr>
                <a:srgbClr val="0D0D0D"/>
              </a:buClr>
              <a:buSzPts val="1600"/>
              <a:buFont typeface="Arial"/>
              <a:buChar char="•"/>
            </a:pPr>
            <a:r>
              <a:rPr b="1" lang="en-US" sz="1600">
                <a:solidFill>
                  <a:srgbClr val="0D0D0D"/>
                </a:solidFill>
                <a:latin typeface="Calibri"/>
                <a:ea typeface="Calibri"/>
                <a:cs typeface="Calibri"/>
                <a:sym typeface="Calibri"/>
              </a:rPr>
              <a:t>Power Platform </a:t>
            </a:r>
            <a:r>
              <a:rPr lang="en-US" sz="1600">
                <a:solidFill>
                  <a:srgbClr val="262626"/>
                </a:solidFill>
                <a:latin typeface="Calibri"/>
                <a:ea typeface="Calibri"/>
                <a:cs typeface="Calibri"/>
                <a:sym typeface="Calibri"/>
              </a:rPr>
              <a:t>(</a:t>
            </a:r>
            <a:r>
              <a:rPr i="1" lang="en-US" sz="1600">
                <a:solidFill>
                  <a:srgbClr val="262626"/>
                </a:solidFill>
                <a:latin typeface="Calibri"/>
                <a:ea typeface="Calibri"/>
                <a:cs typeface="Calibri"/>
                <a:sym typeface="Calibri"/>
              </a:rPr>
              <a:t>Datasets, Datamarts, Dataflows,  Dataverse, etc.</a:t>
            </a:r>
            <a:r>
              <a:rPr lang="en-US" sz="1600">
                <a:solidFill>
                  <a:srgbClr val="262626"/>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285750" lvl="0" marL="298450" marR="0" rtl="0" algn="l">
              <a:lnSpc>
                <a:spcPct val="100000"/>
              </a:lnSpc>
              <a:spcBef>
                <a:spcPts val="1180"/>
              </a:spcBef>
              <a:spcAft>
                <a:spcPts val="0"/>
              </a:spcAft>
              <a:buClr>
                <a:srgbClr val="262626"/>
              </a:buClr>
              <a:buSzPts val="1600"/>
              <a:buFont typeface="Arial"/>
              <a:buChar char="•"/>
            </a:pPr>
            <a:r>
              <a:rPr b="1" lang="en-US" sz="1600">
                <a:solidFill>
                  <a:srgbClr val="262626"/>
                </a:solidFill>
                <a:latin typeface="Calibri"/>
                <a:ea typeface="Calibri"/>
                <a:cs typeface="Calibri"/>
                <a:sym typeface="Calibri"/>
              </a:rPr>
              <a:t>Azure </a:t>
            </a:r>
            <a:r>
              <a:rPr lang="en-US" sz="1600">
                <a:solidFill>
                  <a:srgbClr val="262626"/>
                </a:solidFill>
                <a:latin typeface="Calibri"/>
                <a:ea typeface="Calibri"/>
                <a:cs typeface="Calibri"/>
                <a:sym typeface="Calibri"/>
              </a:rPr>
              <a:t>(</a:t>
            </a:r>
            <a:r>
              <a:rPr i="1" lang="en-US" sz="1600">
                <a:solidFill>
                  <a:srgbClr val="262626"/>
                </a:solidFill>
                <a:latin typeface="Calibri"/>
                <a:ea typeface="Calibri"/>
                <a:cs typeface="Calibri"/>
                <a:sym typeface="Calibri"/>
              </a:rPr>
              <a:t>Azure SQL, Analysis Services, Databricks, etc.</a:t>
            </a:r>
            <a:r>
              <a:rPr lang="en-US" sz="1600">
                <a:solidFill>
                  <a:srgbClr val="262626"/>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285750" lvl="0" marL="298450" marR="5080" rtl="0" algn="l">
              <a:lnSpc>
                <a:spcPct val="118750"/>
              </a:lnSpc>
              <a:spcBef>
                <a:spcPts val="1255"/>
              </a:spcBef>
              <a:spcAft>
                <a:spcPts val="0"/>
              </a:spcAft>
              <a:buClr>
                <a:srgbClr val="0D0D0D"/>
              </a:buClr>
              <a:buSzPts val="1600"/>
              <a:buFont typeface="Arial"/>
              <a:buChar char="•"/>
            </a:pPr>
            <a:r>
              <a:rPr b="1" lang="en-US" sz="1600">
                <a:solidFill>
                  <a:srgbClr val="0D0D0D"/>
                </a:solidFill>
                <a:latin typeface="Calibri"/>
                <a:ea typeface="Calibri"/>
                <a:cs typeface="Calibri"/>
                <a:sym typeface="Calibri"/>
              </a:rPr>
              <a:t>Online Services </a:t>
            </a:r>
            <a:r>
              <a:rPr lang="en-US" sz="1600">
                <a:solidFill>
                  <a:srgbClr val="262626"/>
                </a:solidFill>
                <a:latin typeface="Calibri"/>
                <a:ea typeface="Calibri"/>
                <a:cs typeface="Calibri"/>
                <a:sym typeface="Calibri"/>
              </a:rPr>
              <a:t>(</a:t>
            </a:r>
            <a:r>
              <a:rPr i="1" lang="en-US" sz="1600">
                <a:solidFill>
                  <a:srgbClr val="262626"/>
                </a:solidFill>
                <a:latin typeface="Calibri"/>
                <a:ea typeface="Calibri"/>
                <a:cs typeface="Calibri"/>
                <a:sym typeface="Calibri"/>
              </a:rPr>
              <a:t>SharePoint, GitHub, Dynamics 365,  Google Analytics, Salesforce, Power BI Service, etc.</a:t>
            </a:r>
            <a:r>
              <a:rPr lang="en-US" sz="1600">
                <a:solidFill>
                  <a:srgbClr val="262626"/>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285750" lvl="0" marL="298450" marR="0" rtl="0" algn="l">
              <a:lnSpc>
                <a:spcPct val="100000"/>
              </a:lnSpc>
              <a:spcBef>
                <a:spcPts val="1110"/>
              </a:spcBef>
              <a:spcAft>
                <a:spcPts val="0"/>
              </a:spcAft>
              <a:buClr>
                <a:srgbClr val="0D0D0D"/>
              </a:buClr>
              <a:buSzPts val="1600"/>
              <a:buFont typeface="Arial"/>
              <a:buChar char="•"/>
            </a:pPr>
            <a:r>
              <a:rPr b="1" lang="en-US" sz="1600">
                <a:solidFill>
                  <a:srgbClr val="0D0D0D"/>
                </a:solidFill>
                <a:latin typeface="Calibri"/>
                <a:ea typeface="Calibri"/>
                <a:cs typeface="Calibri"/>
                <a:sym typeface="Calibri"/>
              </a:rPr>
              <a:t>Other </a:t>
            </a:r>
            <a:r>
              <a:rPr lang="en-US" sz="1600">
                <a:solidFill>
                  <a:srgbClr val="262626"/>
                </a:solidFill>
                <a:latin typeface="Calibri"/>
                <a:ea typeface="Calibri"/>
                <a:cs typeface="Calibri"/>
                <a:sym typeface="Calibri"/>
              </a:rPr>
              <a:t>(</a:t>
            </a:r>
            <a:r>
              <a:rPr i="1" lang="en-US" sz="1600">
                <a:solidFill>
                  <a:srgbClr val="262626"/>
                </a:solidFill>
                <a:latin typeface="Calibri"/>
                <a:ea typeface="Calibri"/>
                <a:cs typeface="Calibri"/>
                <a:sym typeface="Calibri"/>
              </a:rPr>
              <a:t>Web feeds, R scripts, Spark, Hadoop, etc.</a:t>
            </a:r>
            <a:r>
              <a:rPr lang="en-US" sz="1600">
                <a:solidFill>
                  <a:srgbClr val="262626"/>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sp>
        <p:nvSpPr>
          <p:cNvPr id="596" name="Google Shape;596;p23"/>
          <p:cNvSpPr/>
          <p:nvPr/>
        </p:nvSpPr>
        <p:spPr>
          <a:xfrm>
            <a:off x="6606715" y="1525935"/>
            <a:ext cx="190500" cy="4665345"/>
          </a:xfrm>
          <a:custGeom>
            <a:rect b="b" l="l" r="r" t="t"/>
            <a:pathLst>
              <a:path extrusionOk="0" h="4665345" w="190500">
                <a:moveTo>
                  <a:pt x="0" y="0"/>
                </a:moveTo>
                <a:lnTo>
                  <a:pt x="37076" y="10603"/>
                </a:lnTo>
                <a:lnTo>
                  <a:pt x="67353" y="39521"/>
                </a:lnTo>
                <a:lnTo>
                  <a:pt x="87767" y="82411"/>
                </a:lnTo>
                <a:lnTo>
                  <a:pt x="95252" y="134933"/>
                </a:lnTo>
                <a:lnTo>
                  <a:pt x="95252" y="937715"/>
                </a:lnTo>
                <a:lnTo>
                  <a:pt x="102737" y="990238"/>
                </a:lnTo>
                <a:lnTo>
                  <a:pt x="123151" y="1033128"/>
                </a:lnTo>
                <a:lnTo>
                  <a:pt x="153428" y="1062046"/>
                </a:lnTo>
                <a:lnTo>
                  <a:pt x="190505" y="1072650"/>
                </a:lnTo>
                <a:lnTo>
                  <a:pt x="153428" y="1083253"/>
                </a:lnTo>
                <a:lnTo>
                  <a:pt x="123151" y="1112170"/>
                </a:lnTo>
                <a:lnTo>
                  <a:pt x="102737" y="1155060"/>
                </a:lnTo>
                <a:lnTo>
                  <a:pt x="95252" y="1207583"/>
                </a:lnTo>
                <a:lnTo>
                  <a:pt x="95252" y="4530379"/>
                </a:lnTo>
                <a:lnTo>
                  <a:pt x="87767" y="4582901"/>
                </a:lnTo>
                <a:lnTo>
                  <a:pt x="67353" y="4625791"/>
                </a:lnTo>
                <a:lnTo>
                  <a:pt x="37076" y="4654709"/>
                </a:lnTo>
                <a:lnTo>
                  <a:pt x="0" y="4665313"/>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97" name="Google Shape;597;p23"/>
          <p:cNvGrpSpPr/>
          <p:nvPr/>
        </p:nvGrpSpPr>
        <p:grpSpPr>
          <a:xfrm>
            <a:off x="11457431" y="170687"/>
            <a:ext cx="551687" cy="551687"/>
            <a:chOff x="11457431" y="170687"/>
            <a:chExt cx="551687" cy="551687"/>
          </a:xfrm>
        </p:grpSpPr>
        <p:pic>
          <p:nvPicPr>
            <p:cNvPr id="598" name="Google Shape;598;p23"/>
            <p:cNvPicPr preferRelativeResize="0"/>
            <p:nvPr/>
          </p:nvPicPr>
          <p:blipFill rotWithShape="1">
            <a:blip r:embed="rId10">
              <a:alphaModFix/>
            </a:blip>
            <a:srcRect b="0" l="0" r="0" t="0"/>
            <a:stretch/>
          </p:blipFill>
          <p:spPr>
            <a:xfrm>
              <a:off x="11457431" y="170687"/>
              <a:ext cx="551687" cy="551687"/>
            </a:xfrm>
            <a:prstGeom prst="rect">
              <a:avLst/>
            </a:prstGeom>
            <a:noFill/>
            <a:ln>
              <a:noFill/>
            </a:ln>
          </p:spPr>
        </p:pic>
        <p:pic>
          <p:nvPicPr>
            <p:cNvPr id="599" name="Google Shape;599;p23"/>
            <p:cNvPicPr preferRelativeResize="0"/>
            <p:nvPr/>
          </p:nvPicPr>
          <p:blipFill rotWithShape="1">
            <a:blip r:embed="rId11">
              <a:alphaModFix/>
            </a:blip>
            <a:srcRect b="0" l="0" r="0" t="0"/>
            <a:stretch/>
          </p:blipFill>
          <p:spPr>
            <a:xfrm>
              <a:off x="11536301" y="252500"/>
              <a:ext cx="399431" cy="400018"/>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3" name="Shape 603"/>
        <p:cNvGrpSpPr/>
        <p:nvPr/>
      </p:nvGrpSpPr>
      <p:grpSpPr>
        <a:xfrm>
          <a:off x="0" y="0"/>
          <a:ext cx="0" cy="0"/>
          <a:chOff x="0" y="0"/>
          <a:chExt cx="0" cy="0"/>
        </a:xfrm>
      </p:grpSpPr>
      <p:grpSp>
        <p:nvGrpSpPr>
          <p:cNvPr id="604" name="Google Shape;604;p24"/>
          <p:cNvGrpSpPr/>
          <p:nvPr/>
        </p:nvGrpSpPr>
        <p:grpSpPr>
          <a:xfrm>
            <a:off x="1051560" y="1039367"/>
            <a:ext cx="3349752" cy="755903"/>
            <a:chOff x="1051560" y="1039367"/>
            <a:chExt cx="3349752" cy="755903"/>
          </a:xfrm>
        </p:grpSpPr>
        <p:pic>
          <p:nvPicPr>
            <p:cNvPr id="605" name="Google Shape;605;p24"/>
            <p:cNvPicPr preferRelativeResize="0"/>
            <p:nvPr/>
          </p:nvPicPr>
          <p:blipFill rotWithShape="1">
            <a:blip r:embed="rId3">
              <a:alphaModFix/>
            </a:blip>
            <a:srcRect b="0" l="0" r="0" t="0"/>
            <a:stretch/>
          </p:blipFill>
          <p:spPr>
            <a:xfrm>
              <a:off x="1051560" y="1039367"/>
              <a:ext cx="3349752" cy="755903"/>
            </a:xfrm>
            <a:prstGeom prst="rect">
              <a:avLst/>
            </a:prstGeom>
            <a:noFill/>
            <a:ln>
              <a:noFill/>
            </a:ln>
          </p:spPr>
        </p:pic>
        <p:pic>
          <p:nvPicPr>
            <p:cNvPr id="606" name="Google Shape;606;p24"/>
            <p:cNvPicPr preferRelativeResize="0"/>
            <p:nvPr/>
          </p:nvPicPr>
          <p:blipFill rotWithShape="1">
            <a:blip r:embed="rId4">
              <a:alphaModFix/>
            </a:blip>
            <a:srcRect b="0" l="0" r="0" t="0"/>
            <a:stretch/>
          </p:blipFill>
          <p:spPr>
            <a:xfrm>
              <a:off x="1077686" y="1064519"/>
              <a:ext cx="3245427" cy="650753"/>
            </a:xfrm>
            <a:prstGeom prst="rect">
              <a:avLst/>
            </a:prstGeom>
            <a:noFill/>
            <a:ln>
              <a:noFill/>
            </a:ln>
          </p:spPr>
        </p:pic>
      </p:grpSp>
      <p:grpSp>
        <p:nvGrpSpPr>
          <p:cNvPr id="607" name="Google Shape;607;p24"/>
          <p:cNvGrpSpPr/>
          <p:nvPr/>
        </p:nvGrpSpPr>
        <p:grpSpPr>
          <a:xfrm>
            <a:off x="2017776" y="1914143"/>
            <a:ext cx="8138159" cy="4407408"/>
            <a:chOff x="2017776" y="1914143"/>
            <a:chExt cx="8138159" cy="4407408"/>
          </a:xfrm>
        </p:grpSpPr>
        <p:pic>
          <p:nvPicPr>
            <p:cNvPr id="608" name="Google Shape;608;p24"/>
            <p:cNvPicPr preferRelativeResize="0"/>
            <p:nvPr/>
          </p:nvPicPr>
          <p:blipFill rotWithShape="1">
            <a:blip r:embed="rId5">
              <a:alphaModFix/>
            </a:blip>
            <a:srcRect b="0" l="0" r="0" t="0"/>
            <a:stretch/>
          </p:blipFill>
          <p:spPr>
            <a:xfrm>
              <a:off x="2017776" y="1914143"/>
              <a:ext cx="8138159" cy="4407408"/>
            </a:xfrm>
            <a:prstGeom prst="rect">
              <a:avLst/>
            </a:prstGeom>
            <a:noFill/>
            <a:ln>
              <a:noFill/>
            </a:ln>
          </p:spPr>
        </p:pic>
        <p:pic>
          <p:nvPicPr>
            <p:cNvPr id="609" name="Google Shape;609;p24"/>
            <p:cNvPicPr preferRelativeResize="0"/>
            <p:nvPr/>
          </p:nvPicPr>
          <p:blipFill rotWithShape="1">
            <a:blip r:embed="rId6">
              <a:alphaModFix/>
            </a:blip>
            <a:srcRect b="0" l="0" r="0" t="0"/>
            <a:stretch/>
          </p:blipFill>
          <p:spPr>
            <a:xfrm>
              <a:off x="2042061" y="1939165"/>
              <a:ext cx="8034092" cy="4303092"/>
            </a:xfrm>
            <a:prstGeom prst="rect">
              <a:avLst/>
            </a:prstGeom>
            <a:noFill/>
            <a:ln>
              <a:noFill/>
            </a:ln>
          </p:spPr>
        </p:pic>
      </p:grpSp>
      <p:sp>
        <p:nvSpPr>
          <p:cNvPr id="610" name="Google Shape;610;p24"/>
          <p:cNvSpPr txBox="1"/>
          <p:nvPr/>
        </p:nvSpPr>
        <p:spPr>
          <a:xfrm>
            <a:off x="6073695" y="1486915"/>
            <a:ext cx="4243705" cy="836294"/>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404040"/>
                </a:solidFill>
                <a:latin typeface="Calibri"/>
                <a:ea typeface="Calibri"/>
                <a:cs typeface="Calibri"/>
                <a:sym typeface="Calibri"/>
              </a:rPr>
              <a:t>Query Editing Tools </a:t>
            </a:r>
            <a:r>
              <a:rPr i="1" lang="en-US" sz="1200">
                <a:solidFill>
                  <a:srgbClr val="404040"/>
                </a:solidFill>
                <a:latin typeface="Calibri"/>
                <a:ea typeface="Calibri"/>
                <a:cs typeface="Calibri"/>
                <a:sym typeface="Calibri"/>
              </a:rPr>
              <a:t>(Table transformations, calculated columns, etc.)</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lnSpc>
                <a:spcPct val="100000"/>
              </a:lnSpc>
              <a:spcBef>
                <a:spcPts val="25"/>
              </a:spcBef>
              <a:spcAft>
                <a:spcPts val="0"/>
              </a:spcAft>
              <a:buNone/>
            </a:pPr>
            <a:r>
              <a:t/>
            </a:r>
            <a:endParaRPr sz="1450">
              <a:solidFill>
                <a:schemeClr val="dk1"/>
              </a:solidFill>
              <a:latin typeface="Calibri"/>
              <a:ea typeface="Calibri"/>
              <a:cs typeface="Calibri"/>
              <a:sym typeface="Calibri"/>
            </a:endParaRPr>
          </a:p>
          <a:p>
            <a:pPr indent="0" lvl="0" marL="1784350" marR="0" rtl="0" algn="l">
              <a:lnSpc>
                <a:spcPct val="100000"/>
              </a:lnSpc>
              <a:spcBef>
                <a:spcPts val="0"/>
              </a:spcBef>
              <a:spcAft>
                <a:spcPts val="0"/>
              </a:spcAft>
              <a:buNone/>
            </a:pPr>
            <a:r>
              <a:rPr b="1" lang="en-US" sz="1200">
                <a:solidFill>
                  <a:srgbClr val="404040"/>
                </a:solidFill>
                <a:latin typeface="Calibri"/>
                <a:ea typeface="Calibri"/>
                <a:cs typeface="Calibri"/>
                <a:sym typeface="Calibri"/>
              </a:rPr>
              <a:t>Formula Bar </a:t>
            </a:r>
            <a:r>
              <a:rPr i="1" lang="en-US" sz="1200">
                <a:solidFill>
                  <a:srgbClr val="404040"/>
                </a:solidFill>
                <a:latin typeface="Calibri"/>
                <a:ea typeface="Calibri"/>
                <a:cs typeface="Calibri"/>
                <a:sym typeface="Calibri"/>
              </a:rPr>
              <a:t>(this is “M” code)</a:t>
            </a:r>
            <a:endParaRPr sz="1200">
              <a:solidFill>
                <a:schemeClr val="dk1"/>
              </a:solidFill>
              <a:latin typeface="Calibri"/>
              <a:ea typeface="Calibri"/>
              <a:cs typeface="Calibri"/>
              <a:sym typeface="Calibri"/>
            </a:endParaRPr>
          </a:p>
        </p:txBody>
      </p:sp>
      <p:sp>
        <p:nvSpPr>
          <p:cNvPr id="611" name="Google Shape;611;p24"/>
          <p:cNvSpPr txBox="1"/>
          <p:nvPr/>
        </p:nvSpPr>
        <p:spPr>
          <a:xfrm>
            <a:off x="615801" y="3998467"/>
            <a:ext cx="1106805" cy="397510"/>
          </a:xfrm>
          <a:prstGeom prst="rect">
            <a:avLst/>
          </a:prstGeom>
          <a:noFill/>
          <a:ln>
            <a:noFill/>
          </a:ln>
        </p:spPr>
        <p:txBody>
          <a:bodyPr anchorCtr="0" anchor="t" bIns="0" lIns="0" spcFirstLastPara="1" rIns="0" wrap="square" tIns="12700">
            <a:spAutoFit/>
          </a:bodyPr>
          <a:lstStyle/>
          <a:p>
            <a:pPr indent="0" lvl="0" marL="254634" marR="0" rtl="0" algn="l">
              <a:lnSpc>
                <a:spcPct val="100000"/>
              </a:lnSpc>
              <a:spcBef>
                <a:spcPts val="0"/>
              </a:spcBef>
              <a:spcAft>
                <a:spcPts val="0"/>
              </a:spcAft>
              <a:buNone/>
            </a:pPr>
            <a:r>
              <a:rPr b="1" lang="en-US" sz="1200">
                <a:solidFill>
                  <a:srgbClr val="404040"/>
                </a:solidFill>
                <a:latin typeface="Calibri"/>
                <a:ea typeface="Calibri"/>
                <a:cs typeface="Calibri"/>
                <a:sym typeface="Calibri"/>
              </a:rPr>
              <a:t>Queries Pane</a:t>
            </a:r>
            <a:endParaRPr sz="1200">
              <a:solidFill>
                <a:schemeClr val="dk1"/>
              </a:solidFill>
              <a:latin typeface="Calibri"/>
              <a:ea typeface="Calibri"/>
              <a:cs typeface="Calibri"/>
              <a:sym typeface="Calibri"/>
            </a:endParaRPr>
          </a:p>
          <a:p>
            <a:pPr indent="0" lvl="0" marL="12700" marR="0" rtl="0" algn="l">
              <a:lnSpc>
                <a:spcPct val="100000"/>
              </a:lnSpc>
              <a:spcBef>
                <a:spcPts val="45"/>
              </a:spcBef>
              <a:spcAft>
                <a:spcPts val="0"/>
              </a:spcAft>
              <a:buNone/>
            </a:pPr>
            <a:r>
              <a:rPr i="1" lang="en-US" sz="1200">
                <a:solidFill>
                  <a:srgbClr val="404040"/>
                </a:solidFill>
                <a:latin typeface="Calibri"/>
                <a:ea typeface="Calibri"/>
                <a:cs typeface="Calibri"/>
                <a:sym typeface="Calibri"/>
              </a:rPr>
              <a:t>(list of all queries)</a:t>
            </a:r>
            <a:endParaRPr sz="1200">
              <a:solidFill>
                <a:schemeClr val="dk1"/>
              </a:solidFill>
              <a:latin typeface="Calibri"/>
              <a:ea typeface="Calibri"/>
              <a:cs typeface="Calibri"/>
              <a:sym typeface="Calibri"/>
            </a:endParaRPr>
          </a:p>
        </p:txBody>
      </p:sp>
      <p:sp>
        <p:nvSpPr>
          <p:cNvPr id="612" name="Google Shape;612;p24"/>
          <p:cNvSpPr txBox="1"/>
          <p:nvPr/>
        </p:nvSpPr>
        <p:spPr>
          <a:xfrm>
            <a:off x="10530075" y="4138676"/>
            <a:ext cx="894080" cy="40068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404040"/>
                </a:solidFill>
                <a:latin typeface="Calibri"/>
                <a:ea typeface="Calibri"/>
                <a:cs typeface="Calibri"/>
                <a:sym typeface="Calibri"/>
              </a:rPr>
              <a:t>Applied Steps</a:t>
            </a:r>
            <a:endParaRPr sz="1200">
              <a:solidFill>
                <a:schemeClr val="dk1"/>
              </a:solidFill>
              <a:latin typeface="Calibri"/>
              <a:ea typeface="Calibri"/>
              <a:cs typeface="Calibri"/>
              <a:sym typeface="Calibri"/>
            </a:endParaRPr>
          </a:p>
          <a:p>
            <a:pPr indent="0" lvl="0" marL="12700" marR="0" rtl="0" algn="l">
              <a:lnSpc>
                <a:spcPct val="100000"/>
              </a:lnSpc>
              <a:spcBef>
                <a:spcPts val="70"/>
              </a:spcBef>
              <a:spcAft>
                <a:spcPts val="0"/>
              </a:spcAft>
              <a:buNone/>
            </a:pPr>
            <a:r>
              <a:rPr i="1" lang="en-US" sz="1200">
                <a:solidFill>
                  <a:srgbClr val="404040"/>
                </a:solidFill>
                <a:latin typeface="Calibri"/>
                <a:ea typeface="Calibri"/>
                <a:cs typeface="Calibri"/>
                <a:sym typeface="Calibri"/>
              </a:rPr>
              <a:t>(like a macro)</a:t>
            </a:r>
            <a:endParaRPr sz="1200">
              <a:solidFill>
                <a:schemeClr val="dk1"/>
              </a:solidFill>
              <a:latin typeface="Calibri"/>
              <a:ea typeface="Calibri"/>
              <a:cs typeface="Calibri"/>
              <a:sym typeface="Calibri"/>
            </a:endParaRPr>
          </a:p>
        </p:txBody>
      </p:sp>
      <p:sp>
        <p:nvSpPr>
          <p:cNvPr id="613" name="Google Shape;613;p24"/>
          <p:cNvSpPr txBox="1"/>
          <p:nvPr/>
        </p:nvSpPr>
        <p:spPr>
          <a:xfrm>
            <a:off x="10530075" y="2809747"/>
            <a:ext cx="913765" cy="400685"/>
          </a:xfrm>
          <a:prstGeom prst="rect">
            <a:avLst/>
          </a:prstGeom>
          <a:noFill/>
          <a:ln>
            <a:noFill/>
          </a:ln>
        </p:spPr>
        <p:txBody>
          <a:bodyPr anchorCtr="0" anchor="t" bIns="0" lIns="0" spcFirstLastPara="1" rIns="0" wrap="square" tIns="3175">
            <a:spAutoFit/>
          </a:bodyPr>
          <a:lstStyle/>
          <a:p>
            <a:pPr indent="0" lvl="0" marL="12700" marR="5080" rtl="0" algn="l">
              <a:lnSpc>
                <a:spcPct val="105000"/>
              </a:lnSpc>
              <a:spcBef>
                <a:spcPts val="0"/>
              </a:spcBef>
              <a:spcAft>
                <a:spcPts val="0"/>
              </a:spcAft>
              <a:buNone/>
            </a:pPr>
            <a:r>
              <a:rPr b="1" lang="en-US" sz="1200">
                <a:solidFill>
                  <a:srgbClr val="404040"/>
                </a:solidFill>
                <a:latin typeface="Calibri"/>
                <a:ea typeface="Calibri"/>
                <a:cs typeface="Calibri"/>
                <a:sym typeface="Calibri"/>
              </a:rPr>
              <a:t>Table Name &amp;  Properties</a:t>
            </a:r>
            <a:endParaRPr sz="1200">
              <a:solidFill>
                <a:schemeClr val="dk1"/>
              </a:solidFill>
              <a:latin typeface="Calibri"/>
              <a:ea typeface="Calibri"/>
              <a:cs typeface="Calibri"/>
              <a:sym typeface="Calibri"/>
            </a:endParaRPr>
          </a:p>
        </p:txBody>
      </p:sp>
      <p:sp>
        <p:nvSpPr>
          <p:cNvPr id="614" name="Google Shape;614;p24"/>
          <p:cNvSpPr txBox="1"/>
          <p:nvPr>
            <p:ph type="title"/>
          </p:nvPr>
        </p:nvSpPr>
        <p:spPr>
          <a:xfrm>
            <a:off x="4175728" y="242315"/>
            <a:ext cx="384111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POWER QUERY EDITOR</a:t>
            </a:r>
            <a:endParaRPr sz="3200"/>
          </a:p>
        </p:txBody>
      </p:sp>
      <p:pic>
        <p:nvPicPr>
          <p:cNvPr id="615" name="Google Shape;615;p24"/>
          <p:cNvPicPr preferRelativeResize="0"/>
          <p:nvPr/>
        </p:nvPicPr>
        <p:blipFill rotWithShape="1">
          <a:blip r:embed="rId7">
            <a:alphaModFix/>
          </a:blip>
          <a:srcRect b="0" l="0" r="0" t="0"/>
          <a:stretch/>
        </p:blipFill>
        <p:spPr>
          <a:xfrm>
            <a:off x="0" y="806332"/>
            <a:ext cx="12192000" cy="45720"/>
          </a:xfrm>
          <a:prstGeom prst="rect">
            <a:avLst/>
          </a:prstGeom>
          <a:noFill/>
          <a:ln>
            <a:noFill/>
          </a:ln>
        </p:spPr>
      </p:pic>
      <p:grpSp>
        <p:nvGrpSpPr>
          <p:cNvPr id="616" name="Google Shape;616;p24"/>
          <p:cNvGrpSpPr/>
          <p:nvPr/>
        </p:nvGrpSpPr>
        <p:grpSpPr>
          <a:xfrm>
            <a:off x="1764754" y="1167383"/>
            <a:ext cx="8677275" cy="5050536"/>
            <a:chOff x="1764754" y="1167383"/>
            <a:chExt cx="8677275" cy="5050536"/>
          </a:xfrm>
        </p:grpSpPr>
        <p:pic>
          <p:nvPicPr>
            <p:cNvPr id="617" name="Google Shape;617;p24"/>
            <p:cNvPicPr preferRelativeResize="0"/>
            <p:nvPr/>
          </p:nvPicPr>
          <p:blipFill rotWithShape="1">
            <a:blip r:embed="rId8">
              <a:alphaModFix/>
            </a:blip>
            <a:srcRect b="0" l="0" r="0" t="0"/>
            <a:stretch/>
          </p:blipFill>
          <p:spPr>
            <a:xfrm>
              <a:off x="3688080" y="1167383"/>
              <a:ext cx="481584" cy="576072"/>
            </a:xfrm>
            <a:prstGeom prst="rect">
              <a:avLst/>
            </a:prstGeom>
            <a:noFill/>
            <a:ln>
              <a:noFill/>
            </a:ln>
          </p:spPr>
        </p:pic>
        <p:sp>
          <p:nvSpPr>
            <p:cNvPr id="618" name="Google Shape;618;p24"/>
            <p:cNvSpPr/>
            <p:nvPr/>
          </p:nvSpPr>
          <p:spPr>
            <a:xfrm>
              <a:off x="3727081" y="1205891"/>
              <a:ext cx="351155" cy="445134"/>
            </a:xfrm>
            <a:custGeom>
              <a:rect b="b" l="l" r="r" t="t"/>
              <a:pathLst>
                <a:path extrusionOk="0" h="445135" w="351154">
                  <a:moveTo>
                    <a:pt x="0" y="444665"/>
                  </a:moveTo>
                  <a:lnTo>
                    <a:pt x="350691" y="444665"/>
                  </a:lnTo>
                  <a:lnTo>
                    <a:pt x="350691" y="0"/>
                  </a:lnTo>
                  <a:lnTo>
                    <a:pt x="0" y="0"/>
                  </a:lnTo>
                  <a:lnTo>
                    <a:pt x="0" y="444665"/>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19" name="Google Shape;619;p24"/>
            <p:cNvPicPr preferRelativeResize="0"/>
            <p:nvPr/>
          </p:nvPicPr>
          <p:blipFill rotWithShape="1">
            <a:blip r:embed="rId9">
              <a:alphaModFix/>
            </a:blip>
            <a:srcRect b="0" l="0" r="0" t="0"/>
            <a:stretch/>
          </p:blipFill>
          <p:spPr>
            <a:xfrm>
              <a:off x="3864328" y="1650556"/>
              <a:ext cx="76200" cy="227189"/>
            </a:xfrm>
            <a:prstGeom prst="rect">
              <a:avLst/>
            </a:prstGeom>
            <a:noFill/>
            <a:ln>
              <a:noFill/>
            </a:ln>
          </p:spPr>
        </p:pic>
        <p:pic>
          <p:nvPicPr>
            <p:cNvPr id="620" name="Google Shape;620;p24"/>
            <p:cNvPicPr preferRelativeResize="0"/>
            <p:nvPr/>
          </p:nvPicPr>
          <p:blipFill rotWithShape="1">
            <a:blip r:embed="rId10">
              <a:alphaModFix/>
            </a:blip>
            <a:srcRect b="0" l="0" r="0" t="0"/>
            <a:stretch/>
          </p:blipFill>
          <p:spPr>
            <a:xfrm>
              <a:off x="2008632" y="1892807"/>
              <a:ext cx="5391912" cy="749808"/>
            </a:xfrm>
            <a:prstGeom prst="rect">
              <a:avLst/>
            </a:prstGeom>
            <a:noFill/>
            <a:ln>
              <a:noFill/>
            </a:ln>
          </p:spPr>
        </p:pic>
        <p:sp>
          <p:nvSpPr>
            <p:cNvPr id="621" name="Google Shape;621;p24"/>
            <p:cNvSpPr/>
            <p:nvPr/>
          </p:nvSpPr>
          <p:spPr>
            <a:xfrm>
              <a:off x="2047966" y="1930224"/>
              <a:ext cx="5262245" cy="621665"/>
            </a:xfrm>
            <a:custGeom>
              <a:rect b="b" l="l" r="r" t="t"/>
              <a:pathLst>
                <a:path extrusionOk="0" h="621664" w="5262245">
                  <a:moveTo>
                    <a:pt x="0" y="621355"/>
                  </a:moveTo>
                  <a:lnTo>
                    <a:pt x="5261794" y="621355"/>
                  </a:lnTo>
                  <a:lnTo>
                    <a:pt x="5261794" y="0"/>
                  </a:lnTo>
                  <a:lnTo>
                    <a:pt x="0" y="0"/>
                  </a:lnTo>
                  <a:lnTo>
                    <a:pt x="0" y="621355"/>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22" name="Google Shape;622;p24"/>
            <p:cNvPicPr preferRelativeResize="0"/>
            <p:nvPr/>
          </p:nvPicPr>
          <p:blipFill rotWithShape="1">
            <a:blip r:embed="rId11">
              <a:alphaModFix/>
            </a:blip>
            <a:srcRect b="0" l="0" r="0" t="0"/>
            <a:stretch/>
          </p:blipFill>
          <p:spPr>
            <a:xfrm>
              <a:off x="3806952" y="2551175"/>
              <a:ext cx="5035296" cy="286512"/>
            </a:xfrm>
            <a:prstGeom prst="rect">
              <a:avLst/>
            </a:prstGeom>
            <a:noFill/>
            <a:ln>
              <a:noFill/>
            </a:ln>
          </p:spPr>
        </p:pic>
        <p:sp>
          <p:nvSpPr>
            <p:cNvPr id="623" name="Google Shape;623;p24"/>
            <p:cNvSpPr/>
            <p:nvPr/>
          </p:nvSpPr>
          <p:spPr>
            <a:xfrm>
              <a:off x="3845905" y="2589658"/>
              <a:ext cx="4906010" cy="156845"/>
            </a:xfrm>
            <a:custGeom>
              <a:rect b="b" l="l" r="r" t="t"/>
              <a:pathLst>
                <a:path extrusionOk="0" h="156844" w="4906009">
                  <a:moveTo>
                    <a:pt x="0" y="156227"/>
                  </a:moveTo>
                  <a:lnTo>
                    <a:pt x="4905666" y="156227"/>
                  </a:lnTo>
                  <a:lnTo>
                    <a:pt x="4905666" y="0"/>
                  </a:lnTo>
                  <a:lnTo>
                    <a:pt x="0" y="0"/>
                  </a:lnTo>
                  <a:lnTo>
                    <a:pt x="0" y="156227"/>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24" name="Google Shape;624;p24"/>
            <p:cNvPicPr preferRelativeResize="0"/>
            <p:nvPr/>
          </p:nvPicPr>
          <p:blipFill rotWithShape="1">
            <a:blip r:embed="rId12">
              <a:alphaModFix/>
            </a:blip>
            <a:srcRect b="0" l="0" r="0" t="0"/>
            <a:stretch/>
          </p:blipFill>
          <p:spPr>
            <a:xfrm>
              <a:off x="8280477" y="2349229"/>
              <a:ext cx="76200" cy="238220"/>
            </a:xfrm>
            <a:prstGeom prst="rect">
              <a:avLst/>
            </a:prstGeom>
            <a:noFill/>
            <a:ln>
              <a:noFill/>
            </a:ln>
          </p:spPr>
        </p:pic>
        <p:pic>
          <p:nvPicPr>
            <p:cNvPr id="625" name="Google Shape;625;p24"/>
            <p:cNvPicPr preferRelativeResize="0"/>
            <p:nvPr/>
          </p:nvPicPr>
          <p:blipFill rotWithShape="1">
            <a:blip r:embed="rId13">
              <a:alphaModFix/>
            </a:blip>
            <a:srcRect b="0" l="0" r="0" t="0"/>
            <a:stretch/>
          </p:blipFill>
          <p:spPr>
            <a:xfrm>
              <a:off x="8753856" y="2703575"/>
              <a:ext cx="1414272" cy="618744"/>
            </a:xfrm>
            <a:prstGeom prst="rect">
              <a:avLst/>
            </a:prstGeom>
            <a:noFill/>
            <a:ln>
              <a:noFill/>
            </a:ln>
          </p:spPr>
        </p:pic>
        <p:sp>
          <p:nvSpPr>
            <p:cNvPr id="626" name="Google Shape;626;p24"/>
            <p:cNvSpPr/>
            <p:nvPr/>
          </p:nvSpPr>
          <p:spPr>
            <a:xfrm>
              <a:off x="8791360" y="2740980"/>
              <a:ext cx="1285240" cy="488950"/>
            </a:xfrm>
            <a:custGeom>
              <a:rect b="b" l="l" r="r" t="t"/>
              <a:pathLst>
                <a:path extrusionOk="0" h="488950" w="1285240">
                  <a:moveTo>
                    <a:pt x="0" y="488925"/>
                  </a:moveTo>
                  <a:lnTo>
                    <a:pt x="1284794" y="488925"/>
                  </a:lnTo>
                  <a:lnTo>
                    <a:pt x="1284794" y="0"/>
                  </a:lnTo>
                  <a:lnTo>
                    <a:pt x="0" y="0"/>
                  </a:lnTo>
                  <a:lnTo>
                    <a:pt x="0" y="488925"/>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27" name="Google Shape;627;p24"/>
            <p:cNvPicPr preferRelativeResize="0"/>
            <p:nvPr/>
          </p:nvPicPr>
          <p:blipFill rotWithShape="1">
            <a:blip r:embed="rId14">
              <a:alphaModFix/>
            </a:blip>
            <a:srcRect b="0" l="0" r="0" t="0"/>
            <a:stretch/>
          </p:blipFill>
          <p:spPr>
            <a:xfrm>
              <a:off x="2002536" y="2706623"/>
              <a:ext cx="1310639" cy="3511296"/>
            </a:xfrm>
            <a:prstGeom prst="rect">
              <a:avLst/>
            </a:prstGeom>
            <a:noFill/>
            <a:ln>
              <a:noFill/>
            </a:ln>
          </p:spPr>
        </p:pic>
        <p:sp>
          <p:nvSpPr>
            <p:cNvPr id="628" name="Google Shape;628;p24"/>
            <p:cNvSpPr/>
            <p:nvPr/>
          </p:nvSpPr>
          <p:spPr>
            <a:xfrm>
              <a:off x="2042059" y="2745886"/>
              <a:ext cx="1179830" cy="3381375"/>
            </a:xfrm>
            <a:custGeom>
              <a:rect b="b" l="l" r="r" t="t"/>
              <a:pathLst>
                <a:path extrusionOk="0" h="3381375" w="1179830">
                  <a:moveTo>
                    <a:pt x="0" y="3381236"/>
                  </a:moveTo>
                  <a:lnTo>
                    <a:pt x="1179651" y="3381236"/>
                  </a:lnTo>
                  <a:lnTo>
                    <a:pt x="1179651" y="0"/>
                  </a:lnTo>
                  <a:lnTo>
                    <a:pt x="0" y="0"/>
                  </a:lnTo>
                  <a:lnTo>
                    <a:pt x="0" y="3381236"/>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 name="Google Shape;629;p24"/>
            <p:cNvSpPr/>
            <p:nvPr/>
          </p:nvSpPr>
          <p:spPr>
            <a:xfrm>
              <a:off x="1764754" y="2947974"/>
              <a:ext cx="8677275" cy="1191895"/>
            </a:xfrm>
            <a:custGeom>
              <a:rect b="b" l="l" r="r" t="t"/>
              <a:pathLst>
                <a:path extrusionOk="0" h="1191895" w="8677275">
                  <a:moveTo>
                    <a:pt x="274320" y="1140853"/>
                  </a:moveTo>
                  <a:lnTo>
                    <a:pt x="76200" y="1140853"/>
                  </a:lnTo>
                  <a:lnTo>
                    <a:pt x="76200" y="1115453"/>
                  </a:lnTo>
                  <a:lnTo>
                    <a:pt x="0" y="1153553"/>
                  </a:lnTo>
                  <a:lnTo>
                    <a:pt x="76200" y="1191653"/>
                  </a:lnTo>
                  <a:lnTo>
                    <a:pt x="76200" y="1166253"/>
                  </a:lnTo>
                  <a:lnTo>
                    <a:pt x="274320" y="1166253"/>
                  </a:lnTo>
                  <a:lnTo>
                    <a:pt x="274320" y="1140853"/>
                  </a:lnTo>
                  <a:close/>
                </a:path>
                <a:path extrusionOk="0" h="1191895" w="8677275">
                  <a:moveTo>
                    <a:pt x="8677148" y="38100"/>
                  </a:moveTo>
                  <a:lnTo>
                    <a:pt x="8651748" y="25400"/>
                  </a:lnTo>
                  <a:lnTo>
                    <a:pt x="8600948" y="0"/>
                  </a:lnTo>
                  <a:lnTo>
                    <a:pt x="8600948" y="25400"/>
                  </a:lnTo>
                  <a:lnTo>
                    <a:pt x="8311388" y="25400"/>
                  </a:lnTo>
                  <a:lnTo>
                    <a:pt x="8311388" y="50800"/>
                  </a:lnTo>
                  <a:lnTo>
                    <a:pt x="8600948" y="50800"/>
                  </a:lnTo>
                  <a:lnTo>
                    <a:pt x="8600948" y="76200"/>
                  </a:lnTo>
                  <a:lnTo>
                    <a:pt x="8651761" y="50800"/>
                  </a:lnTo>
                  <a:lnTo>
                    <a:pt x="8677148" y="3810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30" name="Google Shape;630;p24"/>
            <p:cNvPicPr preferRelativeResize="0"/>
            <p:nvPr/>
          </p:nvPicPr>
          <p:blipFill rotWithShape="1">
            <a:blip r:embed="rId15">
              <a:alphaModFix/>
            </a:blip>
            <a:srcRect b="0" l="0" r="0" t="0"/>
            <a:stretch/>
          </p:blipFill>
          <p:spPr>
            <a:xfrm>
              <a:off x="8753856" y="3386327"/>
              <a:ext cx="1414272" cy="2615184"/>
            </a:xfrm>
            <a:prstGeom prst="rect">
              <a:avLst/>
            </a:prstGeom>
            <a:noFill/>
            <a:ln>
              <a:noFill/>
            </a:ln>
          </p:spPr>
        </p:pic>
        <p:sp>
          <p:nvSpPr>
            <p:cNvPr id="631" name="Google Shape;631;p24"/>
            <p:cNvSpPr/>
            <p:nvPr/>
          </p:nvSpPr>
          <p:spPr>
            <a:xfrm>
              <a:off x="8791359" y="3424210"/>
              <a:ext cx="1285240" cy="2485390"/>
            </a:xfrm>
            <a:custGeom>
              <a:rect b="b" l="l" r="r" t="t"/>
              <a:pathLst>
                <a:path extrusionOk="0" h="2485390" w="1285240">
                  <a:moveTo>
                    <a:pt x="0" y="2485277"/>
                  </a:moveTo>
                  <a:lnTo>
                    <a:pt x="1284795" y="2485277"/>
                  </a:lnTo>
                  <a:lnTo>
                    <a:pt x="1284795" y="0"/>
                  </a:lnTo>
                  <a:lnTo>
                    <a:pt x="0" y="0"/>
                  </a:lnTo>
                  <a:lnTo>
                    <a:pt x="0" y="2485277"/>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 name="Google Shape;632;p24"/>
            <p:cNvSpPr/>
            <p:nvPr/>
          </p:nvSpPr>
          <p:spPr>
            <a:xfrm>
              <a:off x="10076153" y="4252286"/>
              <a:ext cx="365760" cy="76200"/>
            </a:xfrm>
            <a:custGeom>
              <a:rect b="b" l="l" r="r" t="t"/>
              <a:pathLst>
                <a:path extrusionOk="0" h="76200" w="365759">
                  <a:moveTo>
                    <a:pt x="289559" y="0"/>
                  </a:moveTo>
                  <a:lnTo>
                    <a:pt x="289559" y="76200"/>
                  </a:lnTo>
                  <a:lnTo>
                    <a:pt x="340359" y="50800"/>
                  </a:lnTo>
                  <a:lnTo>
                    <a:pt x="302259" y="50800"/>
                  </a:lnTo>
                  <a:lnTo>
                    <a:pt x="302259" y="25400"/>
                  </a:lnTo>
                  <a:lnTo>
                    <a:pt x="340359" y="25400"/>
                  </a:lnTo>
                  <a:lnTo>
                    <a:pt x="289559" y="0"/>
                  </a:lnTo>
                  <a:close/>
                </a:path>
                <a:path extrusionOk="0" h="76200" w="365759">
                  <a:moveTo>
                    <a:pt x="289559" y="25400"/>
                  </a:moveTo>
                  <a:lnTo>
                    <a:pt x="0" y="25400"/>
                  </a:lnTo>
                  <a:lnTo>
                    <a:pt x="0" y="50800"/>
                  </a:lnTo>
                  <a:lnTo>
                    <a:pt x="289559" y="50800"/>
                  </a:lnTo>
                  <a:lnTo>
                    <a:pt x="289559" y="25400"/>
                  </a:lnTo>
                  <a:close/>
                </a:path>
                <a:path extrusionOk="0" h="76200" w="365759">
                  <a:moveTo>
                    <a:pt x="340359" y="25400"/>
                  </a:moveTo>
                  <a:lnTo>
                    <a:pt x="302259" y="25400"/>
                  </a:lnTo>
                  <a:lnTo>
                    <a:pt x="302259" y="50800"/>
                  </a:lnTo>
                  <a:lnTo>
                    <a:pt x="340359" y="50800"/>
                  </a:lnTo>
                  <a:lnTo>
                    <a:pt x="365759" y="38100"/>
                  </a:lnTo>
                  <a:lnTo>
                    <a:pt x="340359" y="2540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 name="Google Shape;633;p24"/>
            <p:cNvSpPr/>
            <p:nvPr/>
          </p:nvSpPr>
          <p:spPr>
            <a:xfrm>
              <a:off x="5811616" y="1582743"/>
              <a:ext cx="210185" cy="347980"/>
            </a:xfrm>
            <a:custGeom>
              <a:rect b="b" l="l" r="r" t="t"/>
              <a:pathLst>
                <a:path extrusionOk="0" h="347980" w="210185">
                  <a:moveTo>
                    <a:pt x="132944" y="25539"/>
                  </a:moveTo>
                  <a:lnTo>
                    <a:pt x="92116" y="41386"/>
                  </a:lnTo>
                  <a:lnTo>
                    <a:pt x="54232" y="70942"/>
                  </a:lnTo>
                  <a:lnTo>
                    <a:pt x="27282" y="115524"/>
                  </a:lnTo>
                  <a:lnTo>
                    <a:pt x="11854" y="172807"/>
                  </a:lnTo>
                  <a:lnTo>
                    <a:pt x="4155" y="238918"/>
                  </a:lnTo>
                  <a:lnTo>
                    <a:pt x="0" y="346720"/>
                  </a:lnTo>
                  <a:lnTo>
                    <a:pt x="25388" y="347477"/>
                  </a:lnTo>
                  <a:lnTo>
                    <a:pt x="27532" y="275483"/>
                  </a:lnTo>
                  <a:lnTo>
                    <a:pt x="29477" y="241010"/>
                  </a:lnTo>
                  <a:lnTo>
                    <a:pt x="32462" y="208249"/>
                  </a:lnTo>
                  <a:lnTo>
                    <a:pt x="36803" y="177758"/>
                  </a:lnTo>
                  <a:lnTo>
                    <a:pt x="36849" y="177323"/>
                  </a:lnTo>
                  <a:lnTo>
                    <a:pt x="36967" y="176856"/>
                  </a:lnTo>
                  <a:lnTo>
                    <a:pt x="42783" y="150115"/>
                  </a:lnTo>
                  <a:lnTo>
                    <a:pt x="43052" y="148877"/>
                  </a:lnTo>
                  <a:lnTo>
                    <a:pt x="50615" y="125896"/>
                  </a:lnTo>
                  <a:lnTo>
                    <a:pt x="50483" y="125896"/>
                  </a:lnTo>
                  <a:lnTo>
                    <a:pt x="51153" y="124247"/>
                  </a:lnTo>
                  <a:lnTo>
                    <a:pt x="51291" y="124247"/>
                  </a:lnTo>
                  <a:lnTo>
                    <a:pt x="60467" y="105517"/>
                  </a:lnTo>
                  <a:lnTo>
                    <a:pt x="60233" y="105517"/>
                  </a:lnTo>
                  <a:lnTo>
                    <a:pt x="61433" y="103545"/>
                  </a:lnTo>
                  <a:lnTo>
                    <a:pt x="61694" y="103545"/>
                  </a:lnTo>
                  <a:lnTo>
                    <a:pt x="72625" y="88786"/>
                  </a:lnTo>
                  <a:lnTo>
                    <a:pt x="72348" y="88786"/>
                  </a:lnTo>
                  <a:lnTo>
                    <a:pt x="73934" y="87019"/>
                  </a:lnTo>
                  <a:lnTo>
                    <a:pt x="74261" y="87019"/>
                  </a:lnTo>
                  <a:lnTo>
                    <a:pt x="87141" y="75117"/>
                  </a:lnTo>
                  <a:lnTo>
                    <a:pt x="86875" y="75117"/>
                  </a:lnTo>
                  <a:lnTo>
                    <a:pt x="88562" y="73804"/>
                  </a:lnTo>
                  <a:lnTo>
                    <a:pt x="88891" y="73804"/>
                  </a:lnTo>
                  <a:lnTo>
                    <a:pt x="103927" y="64008"/>
                  </a:lnTo>
                  <a:lnTo>
                    <a:pt x="103703" y="64008"/>
                  </a:lnTo>
                  <a:lnTo>
                    <a:pt x="105243" y="63150"/>
                  </a:lnTo>
                  <a:lnTo>
                    <a:pt x="105530" y="63150"/>
                  </a:lnTo>
                  <a:lnTo>
                    <a:pt x="122411" y="55233"/>
                  </a:lnTo>
                  <a:lnTo>
                    <a:pt x="122068" y="55233"/>
                  </a:lnTo>
                  <a:lnTo>
                    <a:pt x="123865" y="54551"/>
                  </a:lnTo>
                  <a:lnTo>
                    <a:pt x="124378" y="54551"/>
                  </a:lnTo>
                  <a:lnTo>
                    <a:pt x="138573" y="50360"/>
                  </a:lnTo>
                  <a:lnTo>
                    <a:pt x="132944" y="25539"/>
                  </a:lnTo>
                  <a:close/>
                </a:path>
                <a:path extrusionOk="0" h="347980" w="210185">
                  <a:moveTo>
                    <a:pt x="32491" y="207932"/>
                  </a:moveTo>
                  <a:lnTo>
                    <a:pt x="32445" y="208249"/>
                  </a:lnTo>
                  <a:lnTo>
                    <a:pt x="32491" y="207932"/>
                  </a:lnTo>
                  <a:close/>
                </a:path>
                <a:path extrusionOk="0" h="347980" w="210185">
                  <a:moveTo>
                    <a:pt x="32537" y="207608"/>
                  </a:moveTo>
                  <a:lnTo>
                    <a:pt x="32491" y="207932"/>
                  </a:lnTo>
                  <a:lnTo>
                    <a:pt x="32537" y="207608"/>
                  </a:lnTo>
                  <a:close/>
                </a:path>
                <a:path extrusionOk="0" h="347980" w="210185">
                  <a:moveTo>
                    <a:pt x="36932" y="176856"/>
                  </a:moveTo>
                  <a:lnTo>
                    <a:pt x="36771" y="177758"/>
                  </a:lnTo>
                  <a:lnTo>
                    <a:pt x="36866" y="177323"/>
                  </a:lnTo>
                  <a:lnTo>
                    <a:pt x="36932" y="176856"/>
                  </a:lnTo>
                  <a:close/>
                </a:path>
                <a:path extrusionOk="0" h="347980" w="210185">
                  <a:moveTo>
                    <a:pt x="36866" y="177323"/>
                  </a:moveTo>
                  <a:lnTo>
                    <a:pt x="36771" y="177758"/>
                  </a:lnTo>
                  <a:lnTo>
                    <a:pt x="36866" y="177323"/>
                  </a:lnTo>
                  <a:close/>
                </a:path>
                <a:path extrusionOk="0" h="347980" w="210185">
                  <a:moveTo>
                    <a:pt x="36967" y="176856"/>
                  </a:moveTo>
                  <a:lnTo>
                    <a:pt x="36866" y="177323"/>
                  </a:lnTo>
                  <a:lnTo>
                    <a:pt x="36967" y="176856"/>
                  </a:lnTo>
                  <a:close/>
                </a:path>
                <a:path extrusionOk="0" h="347980" w="210185">
                  <a:moveTo>
                    <a:pt x="43052" y="148877"/>
                  </a:moveTo>
                  <a:lnTo>
                    <a:pt x="42717" y="150115"/>
                  </a:lnTo>
                  <a:lnTo>
                    <a:pt x="42915" y="149507"/>
                  </a:lnTo>
                  <a:lnTo>
                    <a:pt x="43052" y="148877"/>
                  </a:lnTo>
                  <a:close/>
                </a:path>
                <a:path extrusionOk="0" h="347980" w="210185">
                  <a:moveTo>
                    <a:pt x="42915" y="149507"/>
                  </a:moveTo>
                  <a:lnTo>
                    <a:pt x="42717" y="150115"/>
                  </a:lnTo>
                  <a:lnTo>
                    <a:pt x="42915" y="149507"/>
                  </a:lnTo>
                  <a:close/>
                </a:path>
                <a:path extrusionOk="0" h="347980" w="210185">
                  <a:moveTo>
                    <a:pt x="43121" y="148877"/>
                  </a:moveTo>
                  <a:lnTo>
                    <a:pt x="42915" y="149507"/>
                  </a:lnTo>
                  <a:lnTo>
                    <a:pt x="43121" y="148877"/>
                  </a:lnTo>
                  <a:close/>
                </a:path>
                <a:path extrusionOk="0" h="347980" w="210185">
                  <a:moveTo>
                    <a:pt x="51153" y="124247"/>
                  </a:moveTo>
                  <a:lnTo>
                    <a:pt x="50483" y="125896"/>
                  </a:lnTo>
                  <a:lnTo>
                    <a:pt x="50877" y="125092"/>
                  </a:lnTo>
                  <a:lnTo>
                    <a:pt x="51153" y="124247"/>
                  </a:lnTo>
                  <a:close/>
                </a:path>
                <a:path extrusionOk="0" h="347980" w="210185">
                  <a:moveTo>
                    <a:pt x="50877" y="125092"/>
                  </a:moveTo>
                  <a:lnTo>
                    <a:pt x="50483" y="125896"/>
                  </a:lnTo>
                  <a:lnTo>
                    <a:pt x="50615" y="125896"/>
                  </a:lnTo>
                  <a:lnTo>
                    <a:pt x="50877" y="125092"/>
                  </a:lnTo>
                  <a:close/>
                </a:path>
                <a:path extrusionOk="0" h="347980" w="210185">
                  <a:moveTo>
                    <a:pt x="51291" y="124247"/>
                  </a:moveTo>
                  <a:lnTo>
                    <a:pt x="51153" y="124247"/>
                  </a:lnTo>
                  <a:lnTo>
                    <a:pt x="50877" y="125092"/>
                  </a:lnTo>
                  <a:lnTo>
                    <a:pt x="51291" y="124247"/>
                  </a:lnTo>
                  <a:close/>
                </a:path>
                <a:path extrusionOk="0" h="347980" w="210185">
                  <a:moveTo>
                    <a:pt x="61433" y="103545"/>
                  </a:moveTo>
                  <a:lnTo>
                    <a:pt x="60233" y="105517"/>
                  </a:lnTo>
                  <a:lnTo>
                    <a:pt x="60924" y="104585"/>
                  </a:lnTo>
                  <a:lnTo>
                    <a:pt x="61433" y="103545"/>
                  </a:lnTo>
                  <a:close/>
                </a:path>
                <a:path extrusionOk="0" h="347980" w="210185">
                  <a:moveTo>
                    <a:pt x="60924" y="104585"/>
                  </a:moveTo>
                  <a:lnTo>
                    <a:pt x="60233" y="105517"/>
                  </a:lnTo>
                  <a:lnTo>
                    <a:pt x="60467" y="105517"/>
                  </a:lnTo>
                  <a:lnTo>
                    <a:pt x="60924" y="104585"/>
                  </a:lnTo>
                  <a:close/>
                </a:path>
                <a:path extrusionOk="0" h="347980" w="210185">
                  <a:moveTo>
                    <a:pt x="61694" y="103545"/>
                  </a:moveTo>
                  <a:lnTo>
                    <a:pt x="61433" y="103545"/>
                  </a:lnTo>
                  <a:lnTo>
                    <a:pt x="60924" y="104585"/>
                  </a:lnTo>
                  <a:lnTo>
                    <a:pt x="61694" y="103545"/>
                  </a:lnTo>
                  <a:close/>
                </a:path>
                <a:path extrusionOk="0" h="347980" w="210185">
                  <a:moveTo>
                    <a:pt x="73934" y="87019"/>
                  </a:moveTo>
                  <a:lnTo>
                    <a:pt x="72348" y="88786"/>
                  </a:lnTo>
                  <a:lnTo>
                    <a:pt x="73225" y="87976"/>
                  </a:lnTo>
                  <a:lnTo>
                    <a:pt x="73934" y="87019"/>
                  </a:lnTo>
                  <a:close/>
                </a:path>
                <a:path extrusionOk="0" h="347980" w="210185">
                  <a:moveTo>
                    <a:pt x="73225" y="87976"/>
                  </a:moveTo>
                  <a:lnTo>
                    <a:pt x="72348" y="88786"/>
                  </a:lnTo>
                  <a:lnTo>
                    <a:pt x="72625" y="88786"/>
                  </a:lnTo>
                  <a:lnTo>
                    <a:pt x="73225" y="87976"/>
                  </a:lnTo>
                  <a:close/>
                </a:path>
                <a:path extrusionOk="0" h="347980" w="210185">
                  <a:moveTo>
                    <a:pt x="74261" y="87019"/>
                  </a:moveTo>
                  <a:lnTo>
                    <a:pt x="73934" y="87019"/>
                  </a:lnTo>
                  <a:lnTo>
                    <a:pt x="73225" y="87976"/>
                  </a:lnTo>
                  <a:lnTo>
                    <a:pt x="74261" y="87019"/>
                  </a:lnTo>
                  <a:close/>
                </a:path>
                <a:path extrusionOk="0" h="347980" w="210185">
                  <a:moveTo>
                    <a:pt x="88562" y="73804"/>
                  </a:moveTo>
                  <a:lnTo>
                    <a:pt x="86875" y="75117"/>
                  </a:lnTo>
                  <a:lnTo>
                    <a:pt x="87775" y="74531"/>
                  </a:lnTo>
                  <a:lnTo>
                    <a:pt x="88562" y="73804"/>
                  </a:lnTo>
                  <a:close/>
                </a:path>
                <a:path extrusionOk="0" h="347980" w="210185">
                  <a:moveTo>
                    <a:pt x="87775" y="74531"/>
                  </a:moveTo>
                  <a:lnTo>
                    <a:pt x="86875" y="75117"/>
                  </a:lnTo>
                  <a:lnTo>
                    <a:pt x="87141" y="75117"/>
                  </a:lnTo>
                  <a:lnTo>
                    <a:pt x="87775" y="74531"/>
                  </a:lnTo>
                  <a:close/>
                </a:path>
                <a:path extrusionOk="0" h="347980" w="210185">
                  <a:moveTo>
                    <a:pt x="88891" y="73804"/>
                  </a:moveTo>
                  <a:lnTo>
                    <a:pt x="88562" y="73804"/>
                  </a:lnTo>
                  <a:lnTo>
                    <a:pt x="87775" y="74531"/>
                  </a:lnTo>
                  <a:lnTo>
                    <a:pt x="88891" y="73804"/>
                  </a:lnTo>
                  <a:close/>
                </a:path>
                <a:path extrusionOk="0" h="347980" w="210185">
                  <a:moveTo>
                    <a:pt x="207615" y="22166"/>
                  </a:moveTo>
                  <a:lnTo>
                    <a:pt x="144368" y="22166"/>
                  </a:lnTo>
                  <a:lnTo>
                    <a:pt x="151560" y="46526"/>
                  </a:lnTo>
                  <a:lnTo>
                    <a:pt x="138573" y="50360"/>
                  </a:lnTo>
                  <a:lnTo>
                    <a:pt x="144006" y="74311"/>
                  </a:lnTo>
                  <a:lnTo>
                    <a:pt x="207615" y="22166"/>
                  </a:lnTo>
                  <a:close/>
                </a:path>
                <a:path extrusionOk="0" h="347980" w="210185">
                  <a:moveTo>
                    <a:pt x="105243" y="63150"/>
                  </a:moveTo>
                  <a:lnTo>
                    <a:pt x="103703" y="64008"/>
                  </a:lnTo>
                  <a:lnTo>
                    <a:pt x="104505" y="63631"/>
                  </a:lnTo>
                  <a:lnTo>
                    <a:pt x="105243" y="63150"/>
                  </a:lnTo>
                  <a:close/>
                </a:path>
                <a:path extrusionOk="0" h="347980" w="210185">
                  <a:moveTo>
                    <a:pt x="104505" y="63631"/>
                  </a:moveTo>
                  <a:lnTo>
                    <a:pt x="103703" y="64008"/>
                  </a:lnTo>
                  <a:lnTo>
                    <a:pt x="103927" y="64008"/>
                  </a:lnTo>
                  <a:lnTo>
                    <a:pt x="104505" y="63631"/>
                  </a:lnTo>
                  <a:close/>
                </a:path>
                <a:path extrusionOk="0" h="347980" w="210185">
                  <a:moveTo>
                    <a:pt x="105530" y="63150"/>
                  </a:moveTo>
                  <a:lnTo>
                    <a:pt x="105243" y="63150"/>
                  </a:lnTo>
                  <a:lnTo>
                    <a:pt x="104505" y="63631"/>
                  </a:lnTo>
                  <a:lnTo>
                    <a:pt x="105530" y="63150"/>
                  </a:lnTo>
                  <a:close/>
                </a:path>
                <a:path extrusionOk="0" h="347980" w="210185">
                  <a:moveTo>
                    <a:pt x="123865" y="54551"/>
                  </a:moveTo>
                  <a:lnTo>
                    <a:pt x="122068" y="55233"/>
                  </a:lnTo>
                  <a:lnTo>
                    <a:pt x="122994" y="54960"/>
                  </a:lnTo>
                  <a:lnTo>
                    <a:pt x="123865" y="54551"/>
                  </a:lnTo>
                  <a:close/>
                </a:path>
                <a:path extrusionOk="0" h="347980" w="210185">
                  <a:moveTo>
                    <a:pt x="122994" y="54960"/>
                  </a:moveTo>
                  <a:lnTo>
                    <a:pt x="122068" y="55233"/>
                  </a:lnTo>
                  <a:lnTo>
                    <a:pt x="122411" y="55233"/>
                  </a:lnTo>
                  <a:lnTo>
                    <a:pt x="122994" y="54960"/>
                  </a:lnTo>
                  <a:close/>
                </a:path>
                <a:path extrusionOk="0" h="347980" w="210185">
                  <a:moveTo>
                    <a:pt x="124378" y="54551"/>
                  </a:moveTo>
                  <a:lnTo>
                    <a:pt x="123865" y="54551"/>
                  </a:lnTo>
                  <a:lnTo>
                    <a:pt x="122994" y="54960"/>
                  </a:lnTo>
                  <a:lnTo>
                    <a:pt x="124378" y="54551"/>
                  </a:lnTo>
                  <a:close/>
                </a:path>
                <a:path extrusionOk="0" h="347980" w="210185">
                  <a:moveTo>
                    <a:pt x="144368" y="22166"/>
                  </a:moveTo>
                  <a:lnTo>
                    <a:pt x="132944" y="25539"/>
                  </a:lnTo>
                  <a:lnTo>
                    <a:pt x="138573" y="50360"/>
                  </a:lnTo>
                  <a:lnTo>
                    <a:pt x="151560" y="46526"/>
                  </a:lnTo>
                  <a:lnTo>
                    <a:pt x="144368" y="22166"/>
                  </a:lnTo>
                  <a:close/>
                </a:path>
                <a:path extrusionOk="0" h="347980" w="210185">
                  <a:moveTo>
                    <a:pt x="127151" y="0"/>
                  </a:moveTo>
                  <a:lnTo>
                    <a:pt x="132944" y="25539"/>
                  </a:lnTo>
                  <a:lnTo>
                    <a:pt x="144368" y="22166"/>
                  </a:lnTo>
                  <a:lnTo>
                    <a:pt x="207615" y="22166"/>
                  </a:lnTo>
                  <a:lnTo>
                    <a:pt x="209891" y="20300"/>
                  </a:lnTo>
                  <a:lnTo>
                    <a:pt x="127151"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34" name="Google Shape;634;p24"/>
            <p:cNvPicPr preferRelativeResize="0"/>
            <p:nvPr/>
          </p:nvPicPr>
          <p:blipFill rotWithShape="1">
            <a:blip r:embed="rId16">
              <a:alphaModFix/>
            </a:blip>
            <a:srcRect b="0" l="0" r="0" t="0"/>
            <a:stretch/>
          </p:blipFill>
          <p:spPr>
            <a:xfrm>
              <a:off x="3224784" y="2715767"/>
              <a:ext cx="5617464" cy="3502152"/>
            </a:xfrm>
            <a:prstGeom prst="rect">
              <a:avLst/>
            </a:prstGeom>
            <a:noFill/>
            <a:ln>
              <a:noFill/>
            </a:ln>
          </p:spPr>
        </p:pic>
        <p:sp>
          <p:nvSpPr>
            <p:cNvPr id="635" name="Google Shape;635;p24"/>
            <p:cNvSpPr/>
            <p:nvPr/>
          </p:nvSpPr>
          <p:spPr>
            <a:xfrm>
              <a:off x="3261499" y="2754826"/>
              <a:ext cx="5490210" cy="3372485"/>
            </a:xfrm>
            <a:custGeom>
              <a:rect b="b" l="l" r="r" t="t"/>
              <a:pathLst>
                <a:path extrusionOk="0" h="3372485" w="5490209">
                  <a:moveTo>
                    <a:pt x="0" y="3372296"/>
                  </a:moveTo>
                  <a:lnTo>
                    <a:pt x="5490071" y="3372296"/>
                  </a:lnTo>
                  <a:lnTo>
                    <a:pt x="5490071" y="0"/>
                  </a:lnTo>
                  <a:lnTo>
                    <a:pt x="0" y="0"/>
                  </a:lnTo>
                  <a:lnTo>
                    <a:pt x="0" y="3372296"/>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6" name="Google Shape;636;p24"/>
          <p:cNvSpPr txBox="1"/>
          <p:nvPr/>
        </p:nvSpPr>
        <p:spPr>
          <a:xfrm>
            <a:off x="164469" y="6606540"/>
            <a:ext cx="3552825" cy="1473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800">
                <a:solidFill>
                  <a:schemeClr val="dk1"/>
                </a:solidFill>
                <a:latin typeface="Calibri"/>
                <a:ea typeface="Calibri"/>
                <a:cs typeface="Calibri"/>
                <a:sym typeface="Calibri"/>
              </a:rPr>
              <a:t>*In older versions of Power BI, the Transform Data option may be named “Edit Queries”</a:t>
            </a:r>
            <a:endParaRPr sz="800">
              <a:solidFill>
                <a:schemeClr val="dk1"/>
              </a:solidFill>
              <a:latin typeface="Calibri"/>
              <a:ea typeface="Calibri"/>
              <a:cs typeface="Calibri"/>
              <a:sym typeface="Calibri"/>
            </a:endParaRPr>
          </a:p>
        </p:txBody>
      </p:sp>
      <p:grpSp>
        <p:nvGrpSpPr>
          <p:cNvPr id="637" name="Google Shape;637;p24"/>
          <p:cNvGrpSpPr/>
          <p:nvPr/>
        </p:nvGrpSpPr>
        <p:grpSpPr>
          <a:xfrm>
            <a:off x="11457431" y="170687"/>
            <a:ext cx="551687" cy="551687"/>
            <a:chOff x="11457431" y="170687"/>
            <a:chExt cx="551687" cy="551687"/>
          </a:xfrm>
        </p:grpSpPr>
        <p:pic>
          <p:nvPicPr>
            <p:cNvPr id="638" name="Google Shape;638;p24"/>
            <p:cNvPicPr preferRelativeResize="0"/>
            <p:nvPr/>
          </p:nvPicPr>
          <p:blipFill rotWithShape="1">
            <a:blip r:embed="rId17">
              <a:alphaModFix/>
            </a:blip>
            <a:srcRect b="0" l="0" r="0" t="0"/>
            <a:stretch/>
          </p:blipFill>
          <p:spPr>
            <a:xfrm>
              <a:off x="11457431" y="170687"/>
              <a:ext cx="551687" cy="551687"/>
            </a:xfrm>
            <a:prstGeom prst="rect">
              <a:avLst/>
            </a:prstGeom>
            <a:noFill/>
            <a:ln>
              <a:noFill/>
            </a:ln>
          </p:spPr>
        </p:pic>
        <p:pic>
          <p:nvPicPr>
            <p:cNvPr id="639" name="Google Shape;639;p24"/>
            <p:cNvPicPr preferRelativeResize="0"/>
            <p:nvPr/>
          </p:nvPicPr>
          <p:blipFill rotWithShape="1">
            <a:blip r:embed="rId18">
              <a:alphaModFix/>
            </a:blip>
            <a:srcRect b="0" l="0" r="0" t="0"/>
            <a:stretch/>
          </p:blipFill>
          <p:spPr>
            <a:xfrm>
              <a:off x="11536301" y="252500"/>
              <a:ext cx="399431" cy="400018"/>
            </a:xfrm>
            <a:prstGeom prst="rect">
              <a:avLst/>
            </a:prstGeom>
            <a:noFill/>
            <a:ln>
              <a:noFill/>
            </a:ln>
          </p:spPr>
        </p:pic>
      </p:grpSp>
      <p:sp>
        <p:nvSpPr>
          <p:cNvPr id="640" name="Google Shape;640;p24"/>
          <p:cNvSpPr txBox="1"/>
          <p:nvPr/>
        </p:nvSpPr>
        <p:spPr>
          <a:xfrm>
            <a:off x="6743751" y="6372859"/>
            <a:ext cx="90424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404040"/>
                </a:solidFill>
                <a:latin typeface="Calibri"/>
                <a:ea typeface="Calibri"/>
                <a:cs typeface="Calibri"/>
                <a:sym typeface="Calibri"/>
              </a:rPr>
              <a:t>Table Preview</a:t>
            </a:r>
            <a:endParaRPr sz="1200">
              <a:solidFill>
                <a:schemeClr val="dk1"/>
              </a:solidFill>
              <a:latin typeface="Calibri"/>
              <a:ea typeface="Calibri"/>
              <a:cs typeface="Calibri"/>
              <a:sym typeface="Calibri"/>
            </a:endParaRPr>
          </a:p>
        </p:txBody>
      </p:sp>
      <p:pic>
        <p:nvPicPr>
          <p:cNvPr id="641" name="Google Shape;641;p24"/>
          <p:cNvPicPr preferRelativeResize="0"/>
          <p:nvPr/>
        </p:nvPicPr>
        <p:blipFill rotWithShape="1">
          <a:blip r:embed="rId19">
            <a:alphaModFix/>
          </a:blip>
          <a:srcRect b="0" l="0" r="0" t="0"/>
          <a:stretch/>
        </p:blipFill>
        <p:spPr>
          <a:xfrm>
            <a:off x="7144012" y="6144486"/>
            <a:ext cx="76200" cy="2382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5" name="Shape 645"/>
        <p:cNvGrpSpPr/>
        <p:nvPr/>
      </p:nvGrpSpPr>
      <p:grpSpPr>
        <a:xfrm>
          <a:off x="0" y="0"/>
          <a:ext cx="0" cy="0"/>
          <a:chOff x="0" y="0"/>
          <a:chExt cx="0" cy="0"/>
        </a:xfrm>
      </p:grpSpPr>
      <p:grpSp>
        <p:nvGrpSpPr>
          <p:cNvPr id="646" name="Google Shape;646;p25"/>
          <p:cNvGrpSpPr/>
          <p:nvPr/>
        </p:nvGrpSpPr>
        <p:grpSpPr>
          <a:xfrm>
            <a:off x="1078991" y="5193791"/>
            <a:ext cx="10076688" cy="993647"/>
            <a:chOff x="1078991" y="5193791"/>
            <a:chExt cx="10076688" cy="993647"/>
          </a:xfrm>
        </p:grpSpPr>
        <p:pic>
          <p:nvPicPr>
            <p:cNvPr id="647" name="Google Shape;647;p25"/>
            <p:cNvPicPr preferRelativeResize="0"/>
            <p:nvPr/>
          </p:nvPicPr>
          <p:blipFill rotWithShape="1">
            <a:blip r:embed="rId3">
              <a:alphaModFix/>
            </a:blip>
            <a:srcRect b="0" l="0" r="0" t="0"/>
            <a:stretch/>
          </p:blipFill>
          <p:spPr>
            <a:xfrm>
              <a:off x="1078991" y="5193791"/>
              <a:ext cx="10076688" cy="993647"/>
            </a:xfrm>
            <a:prstGeom prst="rect">
              <a:avLst/>
            </a:prstGeom>
            <a:noFill/>
            <a:ln>
              <a:noFill/>
            </a:ln>
          </p:spPr>
        </p:pic>
        <p:pic>
          <p:nvPicPr>
            <p:cNvPr id="648" name="Google Shape;648;p25"/>
            <p:cNvPicPr preferRelativeResize="0"/>
            <p:nvPr/>
          </p:nvPicPr>
          <p:blipFill rotWithShape="1">
            <a:blip r:embed="rId4">
              <a:alphaModFix/>
            </a:blip>
            <a:srcRect b="0" l="0" r="0" t="0"/>
            <a:stretch/>
          </p:blipFill>
          <p:spPr>
            <a:xfrm>
              <a:off x="1104609" y="5220396"/>
              <a:ext cx="9971999" cy="888529"/>
            </a:xfrm>
            <a:prstGeom prst="rect">
              <a:avLst/>
            </a:prstGeom>
            <a:noFill/>
            <a:ln>
              <a:noFill/>
            </a:ln>
          </p:spPr>
        </p:pic>
      </p:grpSp>
      <p:grpSp>
        <p:nvGrpSpPr>
          <p:cNvPr id="649" name="Google Shape;649;p25"/>
          <p:cNvGrpSpPr/>
          <p:nvPr/>
        </p:nvGrpSpPr>
        <p:grpSpPr>
          <a:xfrm>
            <a:off x="1078991" y="3429000"/>
            <a:ext cx="10076688" cy="1011936"/>
            <a:chOff x="1078991" y="3429000"/>
            <a:chExt cx="10076688" cy="1011936"/>
          </a:xfrm>
        </p:grpSpPr>
        <p:pic>
          <p:nvPicPr>
            <p:cNvPr id="650" name="Google Shape;650;p25"/>
            <p:cNvPicPr preferRelativeResize="0"/>
            <p:nvPr/>
          </p:nvPicPr>
          <p:blipFill rotWithShape="1">
            <a:blip r:embed="rId5">
              <a:alphaModFix/>
            </a:blip>
            <a:srcRect b="0" l="0" r="0" t="0"/>
            <a:stretch/>
          </p:blipFill>
          <p:spPr>
            <a:xfrm>
              <a:off x="1078991" y="3429000"/>
              <a:ext cx="10076688" cy="1011936"/>
            </a:xfrm>
            <a:prstGeom prst="rect">
              <a:avLst/>
            </a:prstGeom>
            <a:noFill/>
            <a:ln>
              <a:noFill/>
            </a:ln>
          </p:spPr>
        </p:pic>
        <p:pic>
          <p:nvPicPr>
            <p:cNvPr id="651" name="Google Shape;651;p25"/>
            <p:cNvPicPr preferRelativeResize="0"/>
            <p:nvPr/>
          </p:nvPicPr>
          <p:blipFill rotWithShape="1">
            <a:blip r:embed="rId6">
              <a:alphaModFix/>
            </a:blip>
            <a:srcRect b="0" l="0" r="0" t="0"/>
            <a:stretch/>
          </p:blipFill>
          <p:spPr>
            <a:xfrm>
              <a:off x="1104609" y="3455285"/>
              <a:ext cx="9971999" cy="906545"/>
            </a:xfrm>
            <a:prstGeom prst="rect">
              <a:avLst/>
            </a:prstGeom>
            <a:noFill/>
            <a:ln>
              <a:noFill/>
            </a:ln>
          </p:spPr>
        </p:pic>
      </p:grpSp>
      <p:grpSp>
        <p:nvGrpSpPr>
          <p:cNvPr id="652" name="Google Shape;652;p25"/>
          <p:cNvGrpSpPr/>
          <p:nvPr/>
        </p:nvGrpSpPr>
        <p:grpSpPr>
          <a:xfrm>
            <a:off x="1078991" y="1661160"/>
            <a:ext cx="10076688" cy="1005839"/>
            <a:chOff x="1078991" y="1661160"/>
            <a:chExt cx="10076688" cy="1005839"/>
          </a:xfrm>
        </p:grpSpPr>
        <p:pic>
          <p:nvPicPr>
            <p:cNvPr id="653" name="Google Shape;653;p25"/>
            <p:cNvPicPr preferRelativeResize="0"/>
            <p:nvPr/>
          </p:nvPicPr>
          <p:blipFill rotWithShape="1">
            <a:blip r:embed="rId7">
              <a:alphaModFix/>
            </a:blip>
            <a:srcRect b="0" l="0" r="0" t="0"/>
            <a:stretch/>
          </p:blipFill>
          <p:spPr>
            <a:xfrm>
              <a:off x="1078991" y="1661160"/>
              <a:ext cx="10076688" cy="1005839"/>
            </a:xfrm>
            <a:prstGeom prst="rect">
              <a:avLst/>
            </a:prstGeom>
            <a:noFill/>
            <a:ln>
              <a:noFill/>
            </a:ln>
          </p:spPr>
        </p:pic>
        <p:pic>
          <p:nvPicPr>
            <p:cNvPr id="654" name="Google Shape;654;p25"/>
            <p:cNvPicPr preferRelativeResize="0"/>
            <p:nvPr/>
          </p:nvPicPr>
          <p:blipFill rotWithShape="1">
            <a:blip r:embed="rId8">
              <a:alphaModFix/>
            </a:blip>
            <a:srcRect b="0" l="0" r="0" t="0"/>
            <a:stretch/>
          </p:blipFill>
          <p:spPr>
            <a:xfrm>
              <a:off x="1104769" y="1686560"/>
              <a:ext cx="9971839" cy="901878"/>
            </a:xfrm>
            <a:prstGeom prst="rect">
              <a:avLst/>
            </a:prstGeom>
            <a:noFill/>
            <a:ln>
              <a:noFill/>
            </a:ln>
          </p:spPr>
        </p:pic>
      </p:grpSp>
      <p:grpSp>
        <p:nvGrpSpPr>
          <p:cNvPr id="655" name="Google Shape;655;p25"/>
          <p:cNvGrpSpPr/>
          <p:nvPr/>
        </p:nvGrpSpPr>
        <p:grpSpPr>
          <a:xfrm>
            <a:off x="1024053" y="4770494"/>
            <a:ext cx="10132695" cy="1564954"/>
            <a:chOff x="1024053" y="4770494"/>
            <a:chExt cx="10132695" cy="1564954"/>
          </a:xfrm>
        </p:grpSpPr>
        <p:sp>
          <p:nvSpPr>
            <p:cNvPr id="656" name="Google Shape;656;p25"/>
            <p:cNvSpPr/>
            <p:nvPr/>
          </p:nvSpPr>
          <p:spPr>
            <a:xfrm>
              <a:off x="1024053" y="4960673"/>
              <a:ext cx="10132695" cy="1374775"/>
            </a:xfrm>
            <a:custGeom>
              <a:rect b="b" l="l" r="r" t="t"/>
              <a:pathLst>
                <a:path extrusionOk="0" h="1374775" w="10132695">
                  <a:moveTo>
                    <a:pt x="0" y="0"/>
                  </a:moveTo>
                  <a:lnTo>
                    <a:pt x="10132441" y="0"/>
                  </a:lnTo>
                  <a:lnTo>
                    <a:pt x="10132441" y="1374195"/>
                  </a:lnTo>
                  <a:lnTo>
                    <a:pt x="0" y="1374195"/>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7" name="Google Shape;657;p25"/>
            <p:cNvSpPr/>
            <p:nvPr/>
          </p:nvSpPr>
          <p:spPr>
            <a:xfrm>
              <a:off x="1355270" y="4770494"/>
              <a:ext cx="9410700" cy="339090"/>
            </a:xfrm>
            <a:custGeom>
              <a:rect b="b" l="l" r="r" t="t"/>
              <a:pathLst>
                <a:path extrusionOk="0" h="339089" w="9410700">
                  <a:moveTo>
                    <a:pt x="9410700" y="0"/>
                  </a:moveTo>
                  <a:lnTo>
                    <a:pt x="0" y="0"/>
                  </a:lnTo>
                  <a:lnTo>
                    <a:pt x="0" y="338554"/>
                  </a:lnTo>
                  <a:lnTo>
                    <a:pt x="9410700" y="338554"/>
                  </a:lnTo>
                  <a:lnTo>
                    <a:pt x="941070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58" name="Google Shape;658;p25"/>
          <p:cNvGrpSpPr/>
          <p:nvPr/>
        </p:nvGrpSpPr>
        <p:grpSpPr>
          <a:xfrm>
            <a:off x="1024053" y="3025513"/>
            <a:ext cx="10132695" cy="1547188"/>
            <a:chOff x="1024053" y="3025513"/>
            <a:chExt cx="10132695" cy="1547188"/>
          </a:xfrm>
        </p:grpSpPr>
        <p:sp>
          <p:nvSpPr>
            <p:cNvPr id="659" name="Google Shape;659;p25"/>
            <p:cNvSpPr/>
            <p:nvPr/>
          </p:nvSpPr>
          <p:spPr>
            <a:xfrm>
              <a:off x="1024053" y="3197926"/>
              <a:ext cx="10132695" cy="1374775"/>
            </a:xfrm>
            <a:custGeom>
              <a:rect b="b" l="l" r="r" t="t"/>
              <a:pathLst>
                <a:path extrusionOk="0" h="1374775" w="10132695">
                  <a:moveTo>
                    <a:pt x="0" y="0"/>
                  </a:moveTo>
                  <a:lnTo>
                    <a:pt x="10132441" y="0"/>
                  </a:lnTo>
                  <a:lnTo>
                    <a:pt x="10132441" y="1374195"/>
                  </a:lnTo>
                  <a:lnTo>
                    <a:pt x="0" y="1374195"/>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 name="Google Shape;660;p25"/>
            <p:cNvSpPr/>
            <p:nvPr/>
          </p:nvSpPr>
          <p:spPr>
            <a:xfrm>
              <a:off x="1221919" y="3025513"/>
              <a:ext cx="9658350" cy="339090"/>
            </a:xfrm>
            <a:custGeom>
              <a:rect b="b" l="l" r="r" t="t"/>
              <a:pathLst>
                <a:path extrusionOk="0" h="339089" w="9658350">
                  <a:moveTo>
                    <a:pt x="9658350" y="0"/>
                  </a:moveTo>
                  <a:lnTo>
                    <a:pt x="0" y="0"/>
                  </a:lnTo>
                  <a:lnTo>
                    <a:pt x="0" y="338554"/>
                  </a:lnTo>
                  <a:lnTo>
                    <a:pt x="9658350" y="338554"/>
                  </a:lnTo>
                  <a:lnTo>
                    <a:pt x="965835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61" name="Google Shape;661;p25"/>
          <p:cNvGrpSpPr/>
          <p:nvPr/>
        </p:nvGrpSpPr>
        <p:grpSpPr>
          <a:xfrm>
            <a:off x="1024053" y="1313525"/>
            <a:ext cx="10132695" cy="1505952"/>
            <a:chOff x="1024053" y="1313525"/>
            <a:chExt cx="10132695" cy="1505952"/>
          </a:xfrm>
        </p:grpSpPr>
        <p:sp>
          <p:nvSpPr>
            <p:cNvPr id="662" name="Google Shape;662;p25"/>
            <p:cNvSpPr/>
            <p:nvPr/>
          </p:nvSpPr>
          <p:spPr>
            <a:xfrm>
              <a:off x="1024053" y="1444702"/>
              <a:ext cx="10132695" cy="1374775"/>
            </a:xfrm>
            <a:custGeom>
              <a:rect b="b" l="l" r="r" t="t"/>
              <a:pathLst>
                <a:path extrusionOk="0" h="1374775" w="10132695">
                  <a:moveTo>
                    <a:pt x="0" y="0"/>
                  </a:moveTo>
                  <a:lnTo>
                    <a:pt x="10132441" y="0"/>
                  </a:lnTo>
                  <a:lnTo>
                    <a:pt x="10132441" y="1374195"/>
                  </a:lnTo>
                  <a:lnTo>
                    <a:pt x="0" y="1374195"/>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 name="Google Shape;663;p25"/>
            <p:cNvSpPr/>
            <p:nvPr/>
          </p:nvSpPr>
          <p:spPr>
            <a:xfrm>
              <a:off x="2612570" y="1313525"/>
              <a:ext cx="6877050" cy="339090"/>
            </a:xfrm>
            <a:custGeom>
              <a:rect b="b" l="l" r="r" t="t"/>
              <a:pathLst>
                <a:path extrusionOk="0" h="339089" w="6877050">
                  <a:moveTo>
                    <a:pt x="6877050" y="0"/>
                  </a:moveTo>
                  <a:lnTo>
                    <a:pt x="0" y="0"/>
                  </a:lnTo>
                  <a:lnTo>
                    <a:pt x="0" y="338554"/>
                  </a:lnTo>
                  <a:lnTo>
                    <a:pt x="6877050" y="338554"/>
                  </a:lnTo>
                  <a:lnTo>
                    <a:pt x="687705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64" name="Google Shape;664;p25"/>
          <p:cNvSpPr txBox="1"/>
          <p:nvPr/>
        </p:nvSpPr>
        <p:spPr>
          <a:xfrm>
            <a:off x="2675688" y="1286764"/>
            <a:ext cx="673417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600">
                <a:solidFill>
                  <a:srgbClr val="0D0D0D"/>
                </a:solidFill>
                <a:latin typeface="Calibri"/>
                <a:ea typeface="Calibri"/>
                <a:cs typeface="Calibri"/>
                <a:sym typeface="Calibri"/>
              </a:rPr>
              <a:t>The </a:t>
            </a:r>
            <a:r>
              <a:rPr b="1" i="1" lang="en-US" sz="1600">
                <a:solidFill>
                  <a:srgbClr val="E6AF00"/>
                </a:solidFill>
                <a:latin typeface="Calibri"/>
                <a:ea typeface="Calibri"/>
                <a:cs typeface="Calibri"/>
                <a:sym typeface="Calibri"/>
              </a:rPr>
              <a:t>HOME </a:t>
            </a:r>
            <a:r>
              <a:rPr i="1" lang="en-US" sz="1600">
                <a:solidFill>
                  <a:schemeClr val="dk1"/>
                </a:solidFill>
                <a:latin typeface="Calibri"/>
                <a:ea typeface="Calibri"/>
                <a:cs typeface="Calibri"/>
                <a:sym typeface="Calibri"/>
              </a:rPr>
              <a:t>tab includes </a:t>
            </a:r>
            <a:r>
              <a:rPr b="1" i="1" lang="en-US" sz="1600">
                <a:solidFill>
                  <a:schemeClr val="dk1"/>
                </a:solidFill>
                <a:latin typeface="Calibri"/>
                <a:ea typeface="Calibri"/>
                <a:cs typeface="Calibri"/>
                <a:sym typeface="Calibri"/>
              </a:rPr>
              <a:t>general settings </a:t>
            </a:r>
            <a:r>
              <a:rPr i="1" lang="en-US" sz="1600">
                <a:solidFill>
                  <a:schemeClr val="dk1"/>
                </a:solidFill>
                <a:latin typeface="Calibri"/>
                <a:ea typeface="Calibri"/>
                <a:cs typeface="Calibri"/>
                <a:sym typeface="Calibri"/>
              </a:rPr>
              <a:t>and </a:t>
            </a:r>
            <a:r>
              <a:rPr b="1" i="1" lang="en-US" sz="1600">
                <a:solidFill>
                  <a:schemeClr val="dk1"/>
                </a:solidFill>
                <a:latin typeface="Calibri"/>
                <a:ea typeface="Calibri"/>
                <a:cs typeface="Calibri"/>
                <a:sym typeface="Calibri"/>
              </a:rPr>
              <a:t>common table transformation tools</a:t>
            </a:r>
            <a:endParaRPr sz="1600">
              <a:solidFill>
                <a:schemeClr val="dk1"/>
              </a:solidFill>
              <a:latin typeface="Calibri"/>
              <a:ea typeface="Calibri"/>
              <a:cs typeface="Calibri"/>
              <a:sym typeface="Calibri"/>
            </a:endParaRPr>
          </a:p>
        </p:txBody>
      </p:sp>
      <p:sp>
        <p:nvSpPr>
          <p:cNvPr id="665" name="Google Shape;665;p25"/>
          <p:cNvSpPr txBox="1"/>
          <p:nvPr/>
        </p:nvSpPr>
        <p:spPr>
          <a:xfrm>
            <a:off x="1269862" y="3045459"/>
            <a:ext cx="954468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600">
                <a:solidFill>
                  <a:schemeClr val="dk1"/>
                </a:solidFill>
                <a:latin typeface="Calibri"/>
                <a:ea typeface="Calibri"/>
                <a:cs typeface="Calibri"/>
                <a:sym typeface="Calibri"/>
              </a:rPr>
              <a:t>The </a:t>
            </a:r>
            <a:r>
              <a:rPr b="1" i="1" lang="en-US" sz="1600">
                <a:solidFill>
                  <a:srgbClr val="E6AF00"/>
                </a:solidFill>
                <a:latin typeface="Calibri"/>
                <a:ea typeface="Calibri"/>
                <a:cs typeface="Calibri"/>
                <a:sym typeface="Calibri"/>
              </a:rPr>
              <a:t>TRANSFORM </a:t>
            </a:r>
            <a:r>
              <a:rPr i="1" lang="en-US" sz="1600">
                <a:solidFill>
                  <a:schemeClr val="dk1"/>
                </a:solidFill>
                <a:latin typeface="Calibri"/>
                <a:ea typeface="Calibri"/>
                <a:cs typeface="Calibri"/>
                <a:sym typeface="Calibri"/>
              </a:rPr>
              <a:t>tab includes tools to </a:t>
            </a:r>
            <a:r>
              <a:rPr b="1" i="1" lang="en-US" sz="1600">
                <a:solidFill>
                  <a:schemeClr val="dk1"/>
                </a:solidFill>
                <a:latin typeface="Calibri"/>
                <a:ea typeface="Calibri"/>
                <a:cs typeface="Calibri"/>
                <a:sym typeface="Calibri"/>
              </a:rPr>
              <a:t>modify existing columns </a:t>
            </a:r>
            <a:r>
              <a:rPr i="1" lang="en-US" sz="1600">
                <a:solidFill>
                  <a:schemeClr val="dk1"/>
                </a:solidFill>
                <a:latin typeface="Calibri"/>
                <a:ea typeface="Calibri"/>
                <a:cs typeface="Calibri"/>
                <a:sym typeface="Calibri"/>
              </a:rPr>
              <a:t>(splitting/grouping, transposing, extracting text, etc.)</a:t>
            </a:r>
            <a:endParaRPr sz="1600">
              <a:solidFill>
                <a:schemeClr val="dk1"/>
              </a:solidFill>
              <a:latin typeface="Calibri"/>
              <a:ea typeface="Calibri"/>
              <a:cs typeface="Calibri"/>
              <a:sym typeface="Calibri"/>
            </a:endParaRPr>
          </a:p>
        </p:txBody>
      </p:sp>
      <p:sp>
        <p:nvSpPr>
          <p:cNvPr id="666" name="Google Shape;666;p25"/>
          <p:cNvSpPr txBox="1"/>
          <p:nvPr/>
        </p:nvSpPr>
        <p:spPr>
          <a:xfrm>
            <a:off x="1384352" y="4801108"/>
            <a:ext cx="935418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600">
                <a:solidFill>
                  <a:schemeClr val="dk1"/>
                </a:solidFill>
                <a:latin typeface="Calibri"/>
                <a:ea typeface="Calibri"/>
                <a:cs typeface="Calibri"/>
                <a:sym typeface="Calibri"/>
              </a:rPr>
              <a:t>The </a:t>
            </a:r>
            <a:r>
              <a:rPr b="1" i="1" lang="en-US" sz="1600">
                <a:solidFill>
                  <a:srgbClr val="E6AF00"/>
                </a:solidFill>
                <a:latin typeface="Calibri"/>
                <a:ea typeface="Calibri"/>
                <a:cs typeface="Calibri"/>
                <a:sym typeface="Calibri"/>
              </a:rPr>
              <a:t>ADD COLUMN </a:t>
            </a:r>
            <a:r>
              <a:rPr i="1" lang="en-US" sz="1600">
                <a:solidFill>
                  <a:schemeClr val="dk1"/>
                </a:solidFill>
                <a:latin typeface="Calibri"/>
                <a:ea typeface="Calibri"/>
                <a:cs typeface="Calibri"/>
                <a:sym typeface="Calibri"/>
              </a:rPr>
              <a:t>tools </a:t>
            </a:r>
            <a:r>
              <a:rPr b="1" i="1" lang="en-US" sz="1600">
                <a:solidFill>
                  <a:schemeClr val="dk1"/>
                </a:solidFill>
                <a:latin typeface="Calibri"/>
                <a:ea typeface="Calibri"/>
                <a:cs typeface="Calibri"/>
                <a:sym typeface="Calibri"/>
              </a:rPr>
              <a:t>create new columns </a:t>
            </a:r>
            <a:r>
              <a:rPr i="1" lang="en-US" sz="1600">
                <a:solidFill>
                  <a:schemeClr val="dk1"/>
                </a:solidFill>
                <a:latin typeface="Calibri"/>
                <a:ea typeface="Calibri"/>
                <a:cs typeface="Calibri"/>
                <a:sym typeface="Calibri"/>
              </a:rPr>
              <a:t>(based on conditional rules, text operations, calculations, dates, etc.</a:t>
            </a:r>
            <a:r>
              <a:rPr i="1" lang="en-US"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sp>
        <p:nvSpPr>
          <p:cNvPr id="667" name="Google Shape;667;p25"/>
          <p:cNvSpPr txBox="1"/>
          <p:nvPr>
            <p:ph type="title"/>
          </p:nvPr>
        </p:nvSpPr>
        <p:spPr>
          <a:xfrm>
            <a:off x="4189411" y="242315"/>
            <a:ext cx="381254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QUERY EDITING TOOLS</a:t>
            </a:r>
            <a:endParaRPr sz="3200"/>
          </a:p>
        </p:txBody>
      </p:sp>
      <p:pic>
        <p:nvPicPr>
          <p:cNvPr id="668" name="Google Shape;668;p25"/>
          <p:cNvPicPr preferRelativeResize="0"/>
          <p:nvPr/>
        </p:nvPicPr>
        <p:blipFill rotWithShape="1">
          <a:blip r:embed="rId9">
            <a:alphaModFix/>
          </a:blip>
          <a:srcRect b="0" l="0" r="0" t="0"/>
          <a:stretch/>
        </p:blipFill>
        <p:spPr>
          <a:xfrm>
            <a:off x="0" y="806332"/>
            <a:ext cx="12192000" cy="45720"/>
          </a:xfrm>
          <a:prstGeom prst="rect">
            <a:avLst/>
          </a:prstGeom>
          <a:noFill/>
          <a:ln>
            <a:noFill/>
          </a:ln>
        </p:spPr>
      </p:pic>
      <p:grpSp>
        <p:nvGrpSpPr>
          <p:cNvPr id="669" name="Google Shape;669;p25"/>
          <p:cNvGrpSpPr/>
          <p:nvPr/>
        </p:nvGrpSpPr>
        <p:grpSpPr>
          <a:xfrm>
            <a:off x="11457431" y="170687"/>
            <a:ext cx="551687" cy="551687"/>
            <a:chOff x="11457431" y="170687"/>
            <a:chExt cx="551687" cy="551687"/>
          </a:xfrm>
        </p:grpSpPr>
        <p:pic>
          <p:nvPicPr>
            <p:cNvPr id="670" name="Google Shape;670;p25"/>
            <p:cNvPicPr preferRelativeResize="0"/>
            <p:nvPr/>
          </p:nvPicPr>
          <p:blipFill rotWithShape="1">
            <a:blip r:embed="rId10">
              <a:alphaModFix/>
            </a:blip>
            <a:srcRect b="0" l="0" r="0" t="0"/>
            <a:stretch/>
          </p:blipFill>
          <p:spPr>
            <a:xfrm>
              <a:off x="11457431" y="170687"/>
              <a:ext cx="551687" cy="551687"/>
            </a:xfrm>
            <a:prstGeom prst="rect">
              <a:avLst/>
            </a:prstGeom>
            <a:noFill/>
            <a:ln>
              <a:noFill/>
            </a:ln>
          </p:spPr>
        </p:pic>
        <p:pic>
          <p:nvPicPr>
            <p:cNvPr id="671" name="Google Shape;671;p25"/>
            <p:cNvPicPr preferRelativeResize="0"/>
            <p:nvPr/>
          </p:nvPicPr>
          <p:blipFill rotWithShape="1">
            <a:blip r:embed="rId11">
              <a:alphaModFix/>
            </a:blip>
            <a:srcRect b="0" l="0" r="0" t="0"/>
            <a:stretch/>
          </p:blipFill>
          <p:spPr>
            <a:xfrm>
              <a:off x="11536301" y="252500"/>
              <a:ext cx="399431" cy="400018"/>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5" name="Shape 675"/>
        <p:cNvGrpSpPr/>
        <p:nvPr/>
      </p:nvGrpSpPr>
      <p:grpSpPr>
        <a:xfrm>
          <a:off x="0" y="0"/>
          <a:ext cx="0" cy="0"/>
          <a:chOff x="0" y="0"/>
          <a:chExt cx="0" cy="0"/>
        </a:xfrm>
      </p:grpSpPr>
      <p:grpSp>
        <p:nvGrpSpPr>
          <p:cNvPr id="676" name="Google Shape;676;p26"/>
          <p:cNvGrpSpPr/>
          <p:nvPr/>
        </p:nvGrpSpPr>
        <p:grpSpPr>
          <a:xfrm>
            <a:off x="8924543" y="2831591"/>
            <a:ext cx="2767583" cy="3663696"/>
            <a:chOff x="8924543" y="2831591"/>
            <a:chExt cx="2767583" cy="3663696"/>
          </a:xfrm>
        </p:grpSpPr>
        <p:pic>
          <p:nvPicPr>
            <p:cNvPr id="677" name="Google Shape;677;p26"/>
            <p:cNvPicPr preferRelativeResize="0"/>
            <p:nvPr/>
          </p:nvPicPr>
          <p:blipFill rotWithShape="1">
            <a:blip r:embed="rId3">
              <a:alphaModFix/>
            </a:blip>
            <a:srcRect b="0" l="0" r="0" t="0"/>
            <a:stretch/>
          </p:blipFill>
          <p:spPr>
            <a:xfrm>
              <a:off x="8924543" y="2831591"/>
              <a:ext cx="2767583" cy="3663696"/>
            </a:xfrm>
            <a:prstGeom prst="rect">
              <a:avLst/>
            </a:prstGeom>
            <a:noFill/>
            <a:ln>
              <a:noFill/>
            </a:ln>
          </p:spPr>
        </p:pic>
        <p:pic>
          <p:nvPicPr>
            <p:cNvPr id="678" name="Google Shape;678;p26"/>
            <p:cNvPicPr preferRelativeResize="0"/>
            <p:nvPr/>
          </p:nvPicPr>
          <p:blipFill rotWithShape="1">
            <a:blip r:embed="rId4">
              <a:alphaModFix/>
            </a:blip>
            <a:srcRect b="0" l="0" r="0" t="0"/>
            <a:stretch/>
          </p:blipFill>
          <p:spPr>
            <a:xfrm>
              <a:off x="8950866" y="2858184"/>
              <a:ext cx="2661629" cy="3557015"/>
            </a:xfrm>
            <a:prstGeom prst="rect">
              <a:avLst/>
            </a:prstGeom>
            <a:noFill/>
            <a:ln>
              <a:noFill/>
            </a:ln>
          </p:spPr>
        </p:pic>
      </p:grpSp>
      <p:grpSp>
        <p:nvGrpSpPr>
          <p:cNvPr id="679" name="Google Shape;679;p26"/>
          <p:cNvGrpSpPr/>
          <p:nvPr/>
        </p:nvGrpSpPr>
        <p:grpSpPr>
          <a:xfrm>
            <a:off x="502919" y="1536191"/>
            <a:ext cx="10076688" cy="1021079"/>
            <a:chOff x="502919" y="1536191"/>
            <a:chExt cx="10076688" cy="1021079"/>
          </a:xfrm>
        </p:grpSpPr>
        <p:pic>
          <p:nvPicPr>
            <p:cNvPr id="680" name="Google Shape;680;p26"/>
            <p:cNvPicPr preferRelativeResize="0"/>
            <p:nvPr/>
          </p:nvPicPr>
          <p:blipFill rotWithShape="1">
            <a:blip r:embed="rId5">
              <a:alphaModFix/>
            </a:blip>
            <a:srcRect b="0" l="0" r="0" t="0"/>
            <a:stretch/>
          </p:blipFill>
          <p:spPr>
            <a:xfrm>
              <a:off x="502919" y="1536191"/>
              <a:ext cx="10076688" cy="1008888"/>
            </a:xfrm>
            <a:prstGeom prst="rect">
              <a:avLst/>
            </a:prstGeom>
            <a:noFill/>
            <a:ln>
              <a:noFill/>
            </a:ln>
          </p:spPr>
        </p:pic>
        <p:pic>
          <p:nvPicPr>
            <p:cNvPr id="681" name="Google Shape;681;p26"/>
            <p:cNvPicPr preferRelativeResize="0"/>
            <p:nvPr/>
          </p:nvPicPr>
          <p:blipFill rotWithShape="1">
            <a:blip r:embed="rId6">
              <a:alphaModFix/>
            </a:blip>
            <a:srcRect b="0" l="0" r="0" t="0"/>
            <a:stretch/>
          </p:blipFill>
          <p:spPr>
            <a:xfrm>
              <a:off x="528748" y="1562400"/>
              <a:ext cx="9971999" cy="901893"/>
            </a:xfrm>
            <a:prstGeom prst="rect">
              <a:avLst/>
            </a:prstGeom>
            <a:noFill/>
            <a:ln>
              <a:noFill/>
            </a:ln>
          </p:spPr>
        </p:pic>
        <p:pic>
          <p:nvPicPr>
            <p:cNvPr id="682" name="Google Shape;682;p26"/>
            <p:cNvPicPr preferRelativeResize="0"/>
            <p:nvPr/>
          </p:nvPicPr>
          <p:blipFill rotWithShape="1">
            <a:blip r:embed="rId7">
              <a:alphaModFix/>
            </a:blip>
            <a:srcRect b="0" l="0" r="0" t="0"/>
            <a:stretch/>
          </p:blipFill>
          <p:spPr>
            <a:xfrm>
              <a:off x="4483608" y="1703831"/>
              <a:ext cx="1005839" cy="853439"/>
            </a:xfrm>
            <a:prstGeom prst="rect">
              <a:avLst/>
            </a:prstGeom>
            <a:noFill/>
            <a:ln>
              <a:noFill/>
            </a:ln>
          </p:spPr>
        </p:pic>
        <p:sp>
          <p:nvSpPr>
            <p:cNvPr id="683" name="Google Shape;683;p26"/>
            <p:cNvSpPr/>
            <p:nvPr/>
          </p:nvSpPr>
          <p:spPr>
            <a:xfrm>
              <a:off x="4522337" y="1740394"/>
              <a:ext cx="873760" cy="723900"/>
            </a:xfrm>
            <a:custGeom>
              <a:rect b="b" l="l" r="r" t="t"/>
              <a:pathLst>
                <a:path extrusionOk="0" h="723900" w="873760">
                  <a:moveTo>
                    <a:pt x="0" y="0"/>
                  </a:moveTo>
                  <a:lnTo>
                    <a:pt x="873653" y="0"/>
                  </a:lnTo>
                  <a:lnTo>
                    <a:pt x="873653" y="723900"/>
                  </a:lnTo>
                  <a:lnTo>
                    <a:pt x="0" y="723900"/>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84" name="Google Shape;684;p26"/>
          <p:cNvGrpSpPr/>
          <p:nvPr/>
        </p:nvGrpSpPr>
        <p:grpSpPr>
          <a:xfrm>
            <a:off x="1170432" y="3215639"/>
            <a:ext cx="2087880" cy="658368"/>
            <a:chOff x="1170432" y="3215639"/>
            <a:chExt cx="2087880" cy="658368"/>
          </a:xfrm>
        </p:grpSpPr>
        <p:pic>
          <p:nvPicPr>
            <p:cNvPr id="685" name="Google Shape;685;p26"/>
            <p:cNvPicPr preferRelativeResize="0"/>
            <p:nvPr/>
          </p:nvPicPr>
          <p:blipFill rotWithShape="1">
            <a:blip r:embed="rId8">
              <a:alphaModFix/>
            </a:blip>
            <a:srcRect b="0" l="0" r="0" t="0"/>
            <a:stretch/>
          </p:blipFill>
          <p:spPr>
            <a:xfrm>
              <a:off x="1170432" y="3215639"/>
              <a:ext cx="2087880" cy="658368"/>
            </a:xfrm>
            <a:prstGeom prst="rect">
              <a:avLst/>
            </a:prstGeom>
            <a:noFill/>
            <a:ln>
              <a:noFill/>
            </a:ln>
          </p:spPr>
        </p:pic>
        <p:pic>
          <p:nvPicPr>
            <p:cNvPr id="686" name="Google Shape;686;p26"/>
            <p:cNvPicPr preferRelativeResize="0"/>
            <p:nvPr/>
          </p:nvPicPr>
          <p:blipFill rotWithShape="1">
            <a:blip r:embed="rId9">
              <a:alphaModFix/>
            </a:blip>
            <a:srcRect b="0" l="0" r="0" t="0"/>
            <a:stretch/>
          </p:blipFill>
          <p:spPr>
            <a:xfrm>
              <a:off x="1196455" y="3241607"/>
              <a:ext cx="1981199" cy="552449"/>
            </a:xfrm>
            <a:prstGeom prst="rect">
              <a:avLst/>
            </a:prstGeom>
            <a:noFill/>
            <a:ln>
              <a:noFill/>
            </a:ln>
          </p:spPr>
        </p:pic>
      </p:grpSp>
      <p:grpSp>
        <p:nvGrpSpPr>
          <p:cNvPr id="687" name="Google Shape;687;p26"/>
          <p:cNvGrpSpPr/>
          <p:nvPr/>
        </p:nvGrpSpPr>
        <p:grpSpPr>
          <a:xfrm>
            <a:off x="4072128" y="3215639"/>
            <a:ext cx="2084831" cy="1706880"/>
            <a:chOff x="4072128" y="3215639"/>
            <a:chExt cx="2084831" cy="1706880"/>
          </a:xfrm>
        </p:grpSpPr>
        <p:pic>
          <p:nvPicPr>
            <p:cNvPr id="688" name="Google Shape;688;p26"/>
            <p:cNvPicPr preferRelativeResize="0"/>
            <p:nvPr/>
          </p:nvPicPr>
          <p:blipFill rotWithShape="1">
            <a:blip r:embed="rId10">
              <a:alphaModFix/>
            </a:blip>
            <a:srcRect b="0" l="0" r="0" t="0"/>
            <a:stretch/>
          </p:blipFill>
          <p:spPr>
            <a:xfrm>
              <a:off x="4072128" y="3215639"/>
              <a:ext cx="2084831" cy="1706880"/>
            </a:xfrm>
            <a:prstGeom prst="rect">
              <a:avLst/>
            </a:prstGeom>
            <a:noFill/>
            <a:ln>
              <a:noFill/>
            </a:ln>
          </p:spPr>
        </p:pic>
        <p:pic>
          <p:nvPicPr>
            <p:cNvPr id="689" name="Google Shape;689;p26"/>
            <p:cNvPicPr preferRelativeResize="0"/>
            <p:nvPr/>
          </p:nvPicPr>
          <p:blipFill rotWithShape="1">
            <a:blip r:embed="rId11">
              <a:alphaModFix/>
            </a:blip>
            <a:srcRect b="0" l="0" r="0" t="0"/>
            <a:stretch/>
          </p:blipFill>
          <p:spPr>
            <a:xfrm>
              <a:off x="4097873" y="3241607"/>
              <a:ext cx="1981200" cy="1600198"/>
            </a:xfrm>
            <a:prstGeom prst="rect">
              <a:avLst/>
            </a:prstGeom>
            <a:noFill/>
            <a:ln>
              <a:noFill/>
            </a:ln>
          </p:spPr>
        </p:pic>
      </p:grpSp>
      <p:sp>
        <p:nvSpPr>
          <p:cNvPr id="690" name="Google Shape;690;p26"/>
          <p:cNvSpPr txBox="1"/>
          <p:nvPr/>
        </p:nvSpPr>
        <p:spPr>
          <a:xfrm>
            <a:off x="7357965" y="1147571"/>
            <a:ext cx="263715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0D0D0D"/>
                </a:solidFill>
                <a:latin typeface="Calibri"/>
                <a:ea typeface="Calibri"/>
                <a:cs typeface="Calibri"/>
                <a:sym typeface="Calibri"/>
              </a:rPr>
              <a:t>Change data type </a:t>
            </a:r>
            <a:r>
              <a:rPr lang="en-US" sz="1200">
                <a:solidFill>
                  <a:srgbClr val="0D0D0D"/>
                </a:solidFill>
                <a:latin typeface="Calibri"/>
                <a:ea typeface="Calibri"/>
                <a:cs typeface="Calibri"/>
                <a:sym typeface="Calibri"/>
              </a:rPr>
              <a:t>(</a:t>
            </a:r>
            <a:r>
              <a:rPr i="1" lang="en-US" sz="1200">
                <a:solidFill>
                  <a:srgbClr val="0D0D0D"/>
                </a:solidFill>
                <a:latin typeface="Calibri"/>
                <a:ea typeface="Calibri"/>
                <a:cs typeface="Calibri"/>
                <a:sym typeface="Calibri"/>
              </a:rPr>
              <a:t>date, $, %, text, etc.</a:t>
            </a:r>
            <a:r>
              <a:rPr lang="en-US" sz="1200">
                <a:solidFill>
                  <a:srgbClr val="0D0D0D"/>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sp>
        <p:nvSpPr>
          <p:cNvPr id="691" name="Google Shape;691;p26"/>
          <p:cNvSpPr txBox="1"/>
          <p:nvPr/>
        </p:nvSpPr>
        <p:spPr>
          <a:xfrm>
            <a:off x="10795447" y="2083308"/>
            <a:ext cx="666750" cy="455295"/>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None/>
            </a:pPr>
            <a:r>
              <a:rPr b="1" lang="en-US" sz="1400">
                <a:solidFill>
                  <a:srgbClr val="0D0D0D"/>
                </a:solidFill>
                <a:latin typeface="Calibri"/>
                <a:ea typeface="Calibri"/>
                <a:cs typeface="Calibri"/>
                <a:sym typeface="Calibri"/>
              </a:rPr>
              <a:t>Promote  headers</a:t>
            </a:r>
            <a:endParaRPr sz="1400">
              <a:solidFill>
                <a:schemeClr val="dk1"/>
              </a:solidFill>
              <a:latin typeface="Calibri"/>
              <a:ea typeface="Calibri"/>
              <a:cs typeface="Calibri"/>
              <a:sym typeface="Calibri"/>
            </a:endParaRPr>
          </a:p>
        </p:txBody>
      </p:sp>
      <p:sp>
        <p:nvSpPr>
          <p:cNvPr id="692" name="Google Shape;692;p26"/>
          <p:cNvSpPr txBox="1"/>
          <p:nvPr/>
        </p:nvSpPr>
        <p:spPr>
          <a:xfrm>
            <a:off x="1174852" y="3957828"/>
            <a:ext cx="2439035" cy="7550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0D0D0D"/>
                </a:solidFill>
                <a:latin typeface="Calibri"/>
                <a:ea typeface="Calibri"/>
                <a:cs typeface="Calibri"/>
                <a:sym typeface="Calibri"/>
              </a:rPr>
              <a:t>Choose or remove columns</a:t>
            </a:r>
            <a:endParaRPr sz="1400">
              <a:solidFill>
                <a:schemeClr val="dk1"/>
              </a:solidFill>
              <a:latin typeface="Calibri"/>
              <a:ea typeface="Calibri"/>
              <a:cs typeface="Calibri"/>
              <a:sym typeface="Calibri"/>
            </a:endParaRPr>
          </a:p>
          <a:p>
            <a:pPr indent="0" lvl="0" marL="12700" marR="5080" rtl="0" algn="l">
              <a:lnSpc>
                <a:spcPct val="118333"/>
              </a:lnSpc>
              <a:spcBef>
                <a:spcPts val="1270"/>
              </a:spcBef>
              <a:spcAft>
                <a:spcPts val="0"/>
              </a:spcAft>
              <a:buNone/>
            </a:pPr>
            <a:r>
              <a:rPr b="1" i="1" lang="en-US" sz="1200">
                <a:solidFill>
                  <a:srgbClr val="0D0D0D"/>
                </a:solidFill>
                <a:latin typeface="Calibri"/>
                <a:ea typeface="Calibri"/>
                <a:cs typeface="Calibri"/>
                <a:sym typeface="Calibri"/>
              </a:rPr>
              <a:t>Tip</a:t>
            </a:r>
            <a:r>
              <a:rPr i="1" lang="en-US" sz="1150">
                <a:solidFill>
                  <a:srgbClr val="0D0D0D"/>
                </a:solidFill>
                <a:latin typeface="Calibri"/>
                <a:ea typeface="Calibri"/>
                <a:cs typeface="Calibri"/>
                <a:sym typeface="Calibri"/>
              </a:rPr>
              <a:t>: </a:t>
            </a:r>
            <a:r>
              <a:rPr i="1" lang="en-US" sz="1200">
                <a:solidFill>
                  <a:srgbClr val="0D0D0D"/>
                </a:solidFill>
                <a:latin typeface="Calibri"/>
                <a:ea typeface="Calibri"/>
                <a:cs typeface="Calibri"/>
                <a:sym typeface="Calibri"/>
              </a:rPr>
              <a:t>use the “Remove Other Columns”  option if you always want a specific set </a:t>
            </a:r>
            <a:endParaRPr sz="1200">
              <a:solidFill>
                <a:schemeClr val="dk1"/>
              </a:solidFill>
              <a:latin typeface="Calibri"/>
              <a:ea typeface="Calibri"/>
              <a:cs typeface="Calibri"/>
              <a:sym typeface="Calibri"/>
            </a:endParaRPr>
          </a:p>
        </p:txBody>
      </p:sp>
      <p:sp>
        <p:nvSpPr>
          <p:cNvPr id="693" name="Google Shape;693;p26"/>
          <p:cNvSpPr txBox="1"/>
          <p:nvPr/>
        </p:nvSpPr>
        <p:spPr>
          <a:xfrm>
            <a:off x="4082458" y="5003292"/>
            <a:ext cx="2429510" cy="7518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0D0D0D"/>
                </a:solidFill>
                <a:latin typeface="Calibri"/>
                <a:ea typeface="Calibri"/>
                <a:cs typeface="Calibri"/>
                <a:sym typeface="Calibri"/>
              </a:rPr>
              <a:t>Keep or remove rows</a:t>
            </a:r>
            <a:endParaRPr sz="1400">
              <a:solidFill>
                <a:schemeClr val="dk1"/>
              </a:solidFill>
              <a:latin typeface="Calibri"/>
              <a:ea typeface="Calibri"/>
              <a:cs typeface="Calibri"/>
              <a:sym typeface="Calibri"/>
            </a:endParaRPr>
          </a:p>
          <a:p>
            <a:pPr indent="0" lvl="0" marL="12700" marR="5080" rtl="0" algn="l">
              <a:lnSpc>
                <a:spcPct val="115833"/>
              </a:lnSpc>
              <a:spcBef>
                <a:spcPts val="1295"/>
              </a:spcBef>
              <a:spcAft>
                <a:spcPts val="0"/>
              </a:spcAft>
              <a:buNone/>
            </a:pPr>
            <a:r>
              <a:rPr b="1" i="1" lang="en-US" sz="1200">
                <a:solidFill>
                  <a:srgbClr val="0D0D0D"/>
                </a:solidFill>
                <a:latin typeface="Calibri"/>
                <a:ea typeface="Calibri"/>
                <a:cs typeface="Calibri"/>
                <a:sym typeface="Calibri"/>
              </a:rPr>
              <a:t>Tip</a:t>
            </a:r>
            <a:r>
              <a:rPr i="1" lang="en-US" sz="1150">
                <a:solidFill>
                  <a:srgbClr val="0D0D0D"/>
                </a:solidFill>
                <a:latin typeface="Calibri"/>
                <a:ea typeface="Calibri"/>
                <a:cs typeface="Calibri"/>
                <a:sym typeface="Calibri"/>
              </a:rPr>
              <a:t>: </a:t>
            </a:r>
            <a:r>
              <a:rPr i="1" lang="en-US" sz="1200">
                <a:solidFill>
                  <a:srgbClr val="0D0D0D"/>
                </a:solidFill>
                <a:latin typeface="Calibri"/>
                <a:ea typeface="Calibri"/>
                <a:cs typeface="Calibri"/>
                <a:sym typeface="Calibri"/>
              </a:rPr>
              <a:t>use “Remove Duplicates” to create  new lookup tables from scratch</a:t>
            </a:r>
            <a:endParaRPr sz="1200">
              <a:solidFill>
                <a:schemeClr val="dk1"/>
              </a:solidFill>
              <a:latin typeface="Calibri"/>
              <a:ea typeface="Calibri"/>
              <a:cs typeface="Calibri"/>
              <a:sym typeface="Calibri"/>
            </a:endParaRPr>
          </a:p>
        </p:txBody>
      </p:sp>
      <p:sp>
        <p:nvSpPr>
          <p:cNvPr id="694" name="Google Shape;694;p26"/>
          <p:cNvSpPr txBox="1"/>
          <p:nvPr/>
        </p:nvSpPr>
        <p:spPr>
          <a:xfrm>
            <a:off x="6648798" y="3607308"/>
            <a:ext cx="1943100" cy="971550"/>
          </a:xfrm>
          <a:prstGeom prst="rect">
            <a:avLst/>
          </a:prstGeom>
          <a:noFill/>
          <a:ln>
            <a:noFill/>
          </a:ln>
        </p:spPr>
        <p:txBody>
          <a:bodyPr anchorCtr="0" anchor="t" bIns="0" lIns="0" spcFirstLastPara="1" rIns="0" wrap="square" tIns="12700">
            <a:spAutoFit/>
          </a:bodyPr>
          <a:lstStyle/>
          <a:p>
            <a:pPr indent="0" lvl="0" marL="508634" marR="0" rtl="0" algn="l">
              <a:lnSpc>
                <a:spcPct val="100000"/>
              </a:lnSpc>
              <a:spcBef>
                <a:spcPts val="0"/>
              </a:spcBef>
              <a:spcAft>
                <a:spcPts val="0"/>
              </a:spcAft>
              <a:buNone/>
            </a:pPr>
            <a:r>
              <a:rPr b="1" lang="en-US" sz="1400">
                <a:solidFill>
                  <a:srgbClr val="0D0D0D"/>
                </a:solidFill>
                <a:latin typeface="Calibri"/>
                <a:ea typeface="Calibri"/>
                <a:cs typeface="Calibri"/>
                <a:sym typeface="Calibri"/>
              </a:rPr>
              <a:t>Duplicate</a:t>
            </a:r>
            <a:r>
              <a:rPr lang="en-US" sz="1400">
                <a:solidFill>
                  <a:srgbClr val="0D0D0D"/>
                </a:solidFill>
                <a:latin typeface="Calibri"/>
                <a:ea typeface="Calibri"/>
                <a:cs typeface="Calibri"/>
                <a:sym typeface="Calibri"/>
              </a:rPr>
              <a:t>, </a:t>
            </a:r>
            <a:r>
              <a:rPr b="1" lang="en-US" sz="1400">
                <a:solidFill>
                  <a:srgbClr val="0D0D0D"/>
                </a:solidFill>
                <a:latin typeface="Calibri"/>
                <a:ea typeface="Calibri"/>
                <a:cs typeface="Calibri"/>
                <a:sym typeface="Calibri"/>
              </a:rPr>
              <a:t>move </a:t>
            </a:r>
            <a:r>
              <a:rPr lang="en-US" sz="1400">
                <a:solidFill>
                  <a:srgbClr val="0D0D0D"/>
                </a:solidFill>
                <a:latin typeface="Calibri"/>
                <a:ea typeface="Calibri"/>
                <a:cs typeface="Calibri"/>
                <a:sym typeface="Calibri"/>
              </a:rPr>
              <a:t>or</a:t>
            </a:r>
            <a:endParaRPr sz="1400">
              <a:solidFill>
                <a:schemeClr val="dk1"/>
              </a:solidFill>
              <a:latin typeface="Calibri"/>
              <a:ea typeface="Calibri"/>
              <a:cs typeface="Calibri"/>
              <a:sym typeface="Calibri"/>
            </a:endParaRPr>
          </a:p>
          <a:p>
            <a:pPr indent="0" lvl="0" marL="689610" marR="0" rtl="0" algn="l">
              <a:lnSpc>
                <a:spcPct val="100000"/>
              </a:lnSpc>
              <a:spcBef>
                <a:spcPts val="25"/>
              </a:spcBef>
              <a:spcAft>
                <a:spcPts val="0"/>
              </a:spcAft>
              <a:buNone/>
            </a:pPr>
            <a:r>
              <a:rPr b="1" lang="en-US" sz="1400">
                <a:solidFill>
                  <a:srgbClr val="0D0D0D"/>
                </a:solidFill>
                <a:latin typeface="Calibri"/>
                <a:ea typeface="Calibri"/>
                <a:cs typeface="Calibri"/>
                <a:sym typeface="Calibri"/>
              </a:rPr>
              <a:t>rename </a:t>
            </a:r>
            <a:r>
              <a:rPr lang="en-US" sz="1400">
                <a:solidFill>
                  <a:srgbClr val="0D0D0D"/>
                </a:solidFill>
                <a:latin typeface="Calibri"/>
                <a:ea typeface="Calibri"/>
                <a:cs typeface="Calibri"/>
                <a:sym typeface="Calibri"/>
              </a:rPr>
              <a:t>columns</a:t>
            </a:r>
            <a:endParaRPr sz="1400">
              <a:solidFill>
                <a:schemeClr val="dk1"/>
              </a:solidFill>
              <a:latin typeface="Calibri"/>
              <a:ea typeface="Calibri"/>
              <a:cs typeface="Calibri"/>
              <a:sym typeface="Calibri"/>
            </a:endParaRPr>
          </a:p>
          <a:p>
            <a:pPr indent="-429259" lvl="0" marL="441325" marR="5080" rtl="0" algn="l">
              <a:lnSpc>
                <a:spcPct val="118333"/>
              </a:lnSpc>
              <a:spcBef>
                <a:spcPts val="1270"/>
              </a:spcBef>
              <a:spcAft>
                <a:spcPts val="0"/>
              </a:spcAft>
              <a:buNone/>
            </a:pPr>
            <a:r>
              <a:rPr i="1" lang="en-US" sz="1150">
                <a:solidFill>
                  <a:srgbClr val="0D0D0D"/>
                </a:solidFill>
                <a:latin typeface="Calibri"/>
                <a:ea typeface="Calibri"/>
                <a:cs typeface="Calibri"/>
                <a:sym typeface="Calibri"/>
              </a:rPr>
              <a:t>Tip: </a:t>
            </a:r>
            <a:r>
              <a:rPr i="1" lang="en-US" sz="1200">
                <a:solidFill>
                  <a:srgbClr val="0D0D0D"/>
                </a:solidFill>
                <a:latin typeface="Calibri"/>
                <a:ea typeface="Calibri"/>
                <a:cs typeface="Calibri"/>
                <a:sym typeface="Calibri"/>
              </a:rPr>
              <a:t>Right-click column headers  to access common tools</a:t>
            </a:r>
            <a:endParaRPr sz="1200">
              <a:solidFill>
                <a:schemeClr val="dk1"/>
              </a:solidFill>
              <a:latin typeface="Calibri"/>
              <a:ea typeface="Calibri"/>
              <a:cs typeface="Calibri"/>
              <a:sym typeface="Calibri"/>
            </a:endParaRPr>
          </a:p>
        </p:txBody>
      </p:sp>
      <p:sp>
        <p:nvSpPr>
          <p:cNvPr id="695" name="Google Shape;695;p26"/>
          <p:cNvSpPr txBox="1"/>
          <p:nvPr/>
        </p:nvSpPr>
        <p:spPr>
          <a:xfrm>
            <a:off x="4889934" y="1147571"/>
            <a:ext cx="210566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0D0D0D"/>
                </a:solidFill>
                <a:latin typeface="Calibri"/>
                <a:ea typeface="Calibri"/>
                <a:cs typeface="Calibri"/>
                <a:sym typeface="Calibri"/>
              </a:rPr>
              <a:t>Sort values </a:t>
            </a:r>
            <a:r>
              <a:rPr lang="en-US" sz="1200">
                <a:solidFill>
                  <a:srgbClr val="0D0D0D"/>
                </a:solidFill>
                <a:latin typeface="Calibri"/>
                <a:ea typeface="Calibri"/>
                <a:cs typeface="Calibri"/>
                <a:sym typeface="Calibri"/>
              </a:rPr>
              <a:t>(</a:t>
            </a:r>
            <a:r>
              <a:rPr i="1" lang="en-US" sz="1200">
                <a:solidFill>
                  <a:srgbClr val="0D0D0D"/>
                </a:solidFill>
                <a:latin typeface="Calibri"/>
                <a:ea typeface="Calibri"/>
                <a:cs typeface="Calibri"/>
                <a:sym typeface="Calibri"/>
              </a:rPr>
              <a:t>A-Z, Low-High, etc.</a:t>
            </a:r>
            <a:r>
              <a:rPr lang="en-US" sz="1200">
                <a:solidFill>
                  <a:srgbClr val="0D0D0D"/>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sp>
        <p:nvSpPr>
          <p:cNvPr id="696" name="Google Shape;696;p26"/>
          <p:cNvSpPr txBox="1"/>
          <p:nvPr>
            <p:ph type="title"/>
          </p:nvPr>
        </p:nvSpPr>
        <p:spPr>
          <a:xfrm>
            <a:off x="3340703" y="242315"/>
            <a:ext cx="551053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BASIC TABLE TRANSFORMATIONS</a:t>
            </a:r>
            <a:endParaRPr sz="3200"/>
          </a:p>
        </p:txBody>
      </p:sp>
      <p:pic>
        <p:nvPicPr>
          <p:cNvPr id="697" name="Google Shape;697;p26"/>
          <p:cNvPicPr preferRelativeResize="0"/>
          <p:nvPr/>
        </p:nvPicPr>
        <p:blipFill rotWithShape="1">
          <a:blip r:embed="rId12">
            <a:alphaModFix/>
          </a:blip>
          <a:srcRect b="0" l="0" r="0" t="0"/>
          <a:stretch/>
        </p:blipFill>
        <p:spPr>
          <a:xfrm>
            <a:off x="0" y="806332"/>
            <a:ext cx="12192000" cy="45720"/>
          </a:xfrm>
          <a:prstGeom prst="rect">
            <a:avLst/>
          </a:prstGeom>
          <a:noFill/>
          <a:ln>
            <a:noFill/>
          </a:ln>
        </p:spPr>
      </p:pic>
      <p:grpSp>
        <p:nvGrpSpPr>
          <p:cNvPr id="698" name="Google Shape;698;p26"/>
          <p:cNvGrpSpPr/>
          <p:nvPr/>
        </p:nvGrpSpPr>
        <p:grpSpPr>
          <a:xfrm>
            <a:off x="8219018" y="2877311"/>
            <a:ext cx="3262797" cy="3587496"/>
            <a:chOff x="8219018" y="2877311"/>
            <a:chExt cx="3262797" cy="3587496"/>
          </a:xfrm>
        </p:grpSpPr>
        <p:pic>
          <p:nvPicPr>
            <p:cNvPr id="699" name="Google Shape;699;p26"/>
            <p:cNvPicPr preferRelativeResize="0"/>
            <p:nvPr/>
          </p:nvPicPr>
          <p:blipFill rotWithShape="1">
            <a:blip r:embed="rId13">
              <a:alphaModFix/>
            </a:blip>
            <a:srcRect b="0" l="0" r="0" t="0"/>
            <a:stretch/>
          </p:blipFill>
          <p:spPr>
            <a:xfrm>
              <a:off x="9585960" y="2877311"/>
              <a:ext cx="1895855" cy="3587496"/>
            </a:xfrm>
            <a:prstGeom prst="rect">
              <a:avLst/>
            </a:prstGeom>
            <a:noFill/>
            <a:ln>
              <a:noFill/>
            </a:ln>
          </p:spPr>
        </p:pic>
        <p:sp>
          <p:nvSpPr>
            <p:cNvPr id="700" name="Google Shape;700;p26"/>
            <p:cNvSpPr/>
            <p:nvPr/>
          </p:nvSpPr>
          <p:spPr>
            <a:xfrm>
              <a:off x="9624513" y="2916757"/>
              <a:ext cx="1764030" cy="3456304"/>
            </a:xfrm>
            <a:custGeom>
              <a:rect b="b" l="l" r="r" t="t"/>
              <a:pathLst>
                <a:path extrusionOk="0" h="3456304" w="1764029">
                  <a:moveTo>
                    <a:pt x="0" y="0"/>
                  </a:moveTo>
                  <a:lnTo>
                    <a:pt x="1764000" y="0"/>
                  </a:lnTo>
                  <a:lnTo>
                    <a:pt x="1764000" y="3456000"/>
                  </a:lnTo>
                  <a:lnTo>
                    <a:pt x="0" y="3456000"/>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 name="Google Shape;701;p26"/>
            <p:cNvSpPr/>
            <p:nvPr/>
          </p:nvSpPr>
          <p:spPr>
            <a:xfrm>
              <a:off x="8219018" y="3197236"/>
              <a:ext cx="1406525" cy="327660"/>
            </a:xfrm>
            <a:custGeom>
              <a:rect b="b" l="l" r="r" t="t"/>
              <a:pathLst>
                <a:path extrusionOk="0" h="327660" w="1406525">
                  <a:moveTo>
                    <a:pt x="23839" y="245731"/>
                  </a:moveTo>
                  <a:lnTo>
                    <a:pt x="0" y="327521"/>
                  </a:lnTo>
                  <a:lnTo>
                    <a:pt x="79735" y="297519"/>
                  </a:lnTo>
                  <a:lnTo>
                    <a:pt x="71267" y="289673"/>
                  </a:lnTo>
                  <a:lnTo>
                    <a:pt x="52378" y="289673"/>
                  </a:lnTo>
                  <a:lnTo>
                    <a:pt x="33934" y="272209"/>
                  </a:lnTo>
                  <a:lnTo>
                    <a:pt x="42571" y="263086"/>
                  </a:lnTo>
                  <a:lnTo>
                    <a:pt x="23839" y="245731"/>
                  </a:lnTo>
                  <a:close/>
                </a:path>
                <a:path extrusionOk="0" h="327660" w="1406525">
                  <a:moveTo>
                    <a:pt x="42571" y="263086"/>
                  </a:moveTo>
                  <a:lnTo>
                    <a:pt x="33934" y="272209"/>
                  </a:lnTo>
                  <a:lnTo>
                    <a:pt x="52378" y="289673"/>
                  </a:lnTo>
                  <a:lnTo>
                    <a:pt x="61205" y="280350"/>
                  </a:lnTo>
                  <a:lnTo>
                    <a:pt x="42571" y="263086"/>
                  </a:lnTo>
                  <a:close/>
                </a:path>
                <a:path extrusionOk="0" h="327660" w="1406525">
                  <a:moveTo>
                    <a:pt x="61205" y="280350"/>
                  </a:moveTo>
                  <a:lnTo>
                    <a:pt x="52378" y="289673"/>
                  </a:lnTo>
                  <a:lnTo>
                    <a:pt x="71267" y="289673"/>
                  </a:lnTo>
                  <a:lnTo>
                    <a:pt x="61205" y="280350"/>
                  </a:lnTo>
                  <a:close/>
                </a:path>
                <a:path extrusionOk="0" h="327660" w="1406525">
                  <a:moveTo>
                    <a:pt x="1404945" y="0"/>
                  </a:moveTo>
                  <a:lnTo>
                    <a:pt x="974040" y="20680"/>
                  </a:lnTo>
                  <a:lnTo>
                    <a:pt x="810816" y="31706"/>
                  </a:lnTo>
                  <a:lnTo>
                    <a:pt x="710832" y="40082"/>
                  </a:lnTo>
                  <a:lnTo>
                    <a:pt x="650113" y="46120"/>
                  </a:lnTo>
                  <a:lnTo>
                    <a:pt x="591875" y="52740"/>
                  </a:lnTo>
                  <a:lnTo>
                    <a:pt x="536341" y="59997"/>
                  </a:lnTo>
                  <a:lnTo>
                    <a:pt x="483730" y="67947"/>
                  </a:lnTo>
                  <a:lnTo>
                    <a:pt x="434259" y="76648"/>
                  </a:lnTo>
                  <a:lnTo>
                    <a:pt x="388147" y="86159"/>
                  </a:lnTo>
                  <a:lnTo>
                    <a:pt x="345556" y="96520"/>
                  </a:lnTo>
                  <a:lnTo>
                    <a:pt x="306351" y="107696"/>
                  </a:lnTo>
                  <a:lnTo>
                    <a:pt x="237218" y="132302"/>
                  </a:lnTo>
                  <a:lnTo>
                    <a:pt x="178976" y="159579"/>
                  </a:lnTo>
                  <a:lnTo>
                    <a:pt x="129890" y="189091"/>
                  </a:lnTo>
                  <a:lnTo>
                    <a:pt x="88251" y="220346"/>
                  </a:lnTo>
                  <a:lnTo>
                    <a:pt x="52221" y="252896"/>
                  </a:lnTo>
                  <a:lnTo>
                    <a:pt x="42571" y="263086"/>
                  </a:lnTo>
                  <a:lnTo>
                    <a:pt x="61205" y="280350"/>
                  </a:lnTo>
                  <a:lnTo>
                    <a:pt x="69925" y="271141"/>
                  </a:lnTo>
                  <a:lnTo>
                    <a:pt x="70413" y="270625"/>
                  </a:lnTo>
                  <a:lnTo>
                    <a:pt x="86541" y="255471"/>
                  </a:lnTo>
                  <a:lnTo>
                    <a:pt x="104253" y="240089"/>
                  </a:lnTo>
                  <a:lnTo>
                    <a:pt x="123280" y="225028"/>
                  </a:lnTo>
                  <a:lnTo>
                    <a:pt x="123756" y="224652"/>
                  </a:lnTo>
                  <a:lnTo>
                    <a:pt x="143864" y="210324"/>
                  </a:lnTo>
                  <a:lnTo>
                    <a:pt x="144377" y="209958"/>
                  </a:lnTo>
                  <a:lnTo>
                    <a:pt x="166248" y="196015"/>
                  </a:lnTo>
                  <a:lnTo>
                    <a:pt x="166784" y="195673"/>
                  </a:lnTo>
                  <a:lnTo>
                    <a:pt x="190670" y="182147"/>
                  </a:lnTo>
                  <a:lnTo>
                    <a:pt x="191218" y="181836"/>
                  </a:lnTo>
                  <a:lnTo>
                    <a:pt x="217382" y="168762"/>
                  </a:lnTo>
                  <a:lnTo>
                    <a:pt x="217925" y="168490"/>
                  </a:lnTo>
                  <a:lnTo>
                    <a:pt x="246616" y="155916"/>
                  </a:lnTo>
                  <a:lnTo>
                    <a:pt x="247145" y="155684"/>
                  </a:lnTo>
                  <a:lnTo>
                    <a:pt x="278617" y="143659"/>
                  </a:lnTo>
                  <a:lnTo>
                    <a:pt x="313608" y="132049"/>
                  </a:lnTo>
                  <a:lnTo>
                    <a:pt x="351836" y="121141"/>
                  </a:lnTo>
                  <a:lnTo>
                    <a:pt x="393531" y="110990"/>
                  </a:lnTo>
                  <a:lnTo>
                    <a:pt x="438869" y="101631"/>
                  </a:lnTo>
                  <a:lnTo>
                    <a:pt x="487698" y="93040"/>
                  </a:lnTo>
                  <a:lnTo>
                    <a:pt x="539775" y="85167"/>
                  </a:lnTo>
                  <a:lnTo>
                    <a:pt x="594856" y="77966"/>
                  </a:lnTo>
                  <a:lnTo>
                    <a:pt x="652725" y="71386"/>
                  </a:lnTo>
                  <a:lnTo>
                    <a:pt x="713130" y="65379"/>
                  </a:lnTo>
                  <a:lnTo>
                    <a:pt x="775843" y="59891"/>
                  </a:lnTo>
                  <a:lnTo>
                    <a:pt x="840630" y="54874"/>
                  </a:lnTo>
                  <a:lnTo>
                    <a:pt x="907271" y="50272"/>
                  </a:lnTo>
                  <a:lnTo>
                    <a:pt x="975515" y="46037"/>
                  </a:lnTo>
                  <a:lnTo>
                    <a:pt x="1045149" y="42115"/>
                  </a:lnTo>
                  <a:lnTo>
                    <a:pt x="1115920" y="38455"/>
                  </a:lnTo>
                  <a:lnTo>
                    <a:pt x="1260057" y="31706"/>
                  </a:lnTo>
                  <a:lnTo>
                    <a:pt x="1406046" y="25377"/>
                  </a:lnTo>
                  <a:lnTo>
                    <a:pt x="1404945" y="0"/>
                  </a:lnTo>
                  <a:close/>
                </a:path>
                <a:path extrusionOk="0" h="327660" w="1406525">
                  <a:moveTo>
                    <a:pt x="70160" y="270892"/>
                  </a:moveTo>
                  <a:lnTo>
                    <a:pt x="69896" y="271141"/>
                  </a:lnTo>
                  <a:lnTo>
                    <a:pt x="70160" y="270892"/>
                  </a:lnTo>
                  <a:close/>
                </a:path>
                <a:path extrusionOk="0" h="327660" w="1406525">
                  <a:moveTo>
                    <a:pt x="70444" y="270625"/>
                  </a:moveTo>
                  <a:lnTo>
                    <a:pt x="70160" y="270892"/>
                  </a:lnTo>
                  <a:lnTo>
                    <a:pt x="70444" y="270625"/>
                  </a:lnTo>
                  <a:close/>
                </a:path>
                <a:path extrusionOk="0" h="327660" w="1406525">
                  <a:moveTo>
                    <a:pt x="104470" y="239901"/>
                  </a:moveTo>
                  <a:lnTo>
                    <a:pt x="104232" y="240089"/>
                  </a:lnTo>
                  <a:lnTo>
                    <a:pt x="104470" y="239901"/>
                  </a:lnTo>
                  <a:close/>
                </a:path>
                <a:path extrusionOk="0" h="327660" w="1406525">
                  <a:moveTo>
                    <a:pt x="123511" y="224846"/>
                  </a:moveTo>
                  <a:lnTo>
                    <a:pt x="123256" y="225028"/>
                  </a:lnTo>
                  <a:lnTo>
                    <a:pt x="123511" y="224846"/>
                  </a:lnTo>
                  <a:close/>
                </a:path>
                <a:path extrusionOk="0" h="327660" w="1406525">
                  <a:moveTo>
                    <a:pt x="123782" y="224652"/>
                  </a:moveTo>
                  <a:lnTo>
                    <a:pt x="123511" y="224846"/>
                  </a:lnTo>
                  <a:lnTo>
                    <a:pt x="123782" y="224652"/>
                  </a:lnTo>
                  <a:close/>
                </a:path>
                <a:path extrusionOk="0" h="327660" w="1406525">
                  <a:moveTo>
                    <a:pt x="144116" y="210144"/>
                  </a:moveTo>
                  <a:lnTo>
                    <a:pt x="143835" y="210324"/>
                  </a:lnTo>
                  <a:lnTo>
                    <a:pt x="144116" y="210144"/>
                  </a:lnTo>
                  <a:close/>
                </a:path>
                <a:path extrusionOk="0" h="327660" w="1406525">
                  <a:moveTo>
                    <a:pt x="144408" y="209958"/>
                  </a:moveTo>
                  <a:lnTo>
                    <a:pt x="144116" y="210144"/>
                  </a:lnTo>
                  <a:lnTo>
                    <a:pt x="144408" y="209958"/>
                  </a:lnTo>
                  <a:close/>
                </a:path>
                <a:path extrusionOk="0" h="327660" w="1406525">
                  <a:moveTo>
                    <a:pt x="166517" y="195843"/>
                  </a:moveTo>
                  <a:lnTo>
                    <a:pt x="166215" y="196015"/>
                  </a:lnTo>
                  <a:lnTo>
                    <a:pt x="166517" y="195843"/>
                  </a:lnTo>
                  <a:close/>
                </a:path>
                <a:path extrusionOk="0" h="327660" w="1406525">
                  <a:moveTo>
                    <a:pt x="166817" y="195673"/>
                  </a:moveTo>
                  <a:lnTo>
                    <a:pt x="166517" y="195843"/>
                  </a:lnTo>
                  <a:lnTo>
                    <a:pt x="166817" y="195673"/>
                  </a:lnTo>
                  <a:close/>
                </a:path>
                <a:path extrusionOk="0" h="327660" w="1406525">
                  <a:moveTo>
                    <a:pt x="190917" y="182006"/>
                  </a:moveTo>
                  <a:lnTo>
                    <a:pt x="190637" y="182147"/>
                  </a:lnTo>
                  <a:lnTo>
                    <a:pt x="190917" y="182006"/>
                  </a:lnTo>
                  <a:close/>
                </a:path>
                <a:path extrusionOk="0" h="327660" w="1406525">
                  <a:moveTo>
                    <a:pt x="191258" y="181836"/>
                  </a:moveTo>
                  <a:lnTo>
                    <a:pt x="190917" y="182006"/>
                  </a:lnTo>
                  <a:lnTo>
                    <a:pt x="191258" y="181836"/>
                  </a:lnTo>
                  <a:close/>
                </a:path>
                <a:path extrusionOk="0" h="327660" w="1406525">
                  <a:moveTo>
                    <a:pt x="217639" y="168634"/>
                  </a:moveTo>
                  <a:lnTo>
                    <a:pt x="217346" y="168762"/>
                  </a:lnTo>
                  <a:lnTo>
                    <a:pt x="217639" y="168634"/>
                  </a:lnTo>
                  <a:close/>
                </a:path>
                <a:path extrusionOk="0" h="327660" w="1406525">
                  <a:moveTo>
                    <a:pt x="217965" y="168490"/>
                  </a:moveTo>
                  <a:lnTo>
                    <a:pt x="217639" y="168634"/>
                  </a:lnTo>
                  <a:lnTo>
                    <a:pt x="217965" y="168490"/>
                  </a:lnTo>
                  <a:close/>
                </a:path>
                <a:path extrusionOk="0" h="327660" w="1406525">
                  <a:moveTo>
                    <a:pt x="246858" y="155810"/>
                  </a:moveTo>
                  <a:lnTo>
                    <a:pt x="246580" y="155916"/>
                  </a:lnTo>
                  <a:lnTo>
                    <a:pt x="246858" y="155810"/>
                  </a:lnTo>
                  <a:close/>
                </a:path>
                <a:path extrusionOk="0" h="327660" w="1406525">
                  <a:moveTo>
                    <a:pt x="247188" y="155684"/>
                  </a:moveTo>
                  <a:lnTo>
                    <a:pt x="246858" y="155810"/>
                  </a:lnTo>
                  <a:lnTo>
                    <a:pt x="247188" y="155684"/>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02" name="Google Shape;702;p26"/>
          <p:cNvGrpSpPr/>
          <p:nvPr/>
        </p:nvGrpSpPr>
        <p:grpSpPr>
          <a:xfrm>
            <a:off x="5391911" y="1438274"/>
            <a:ext cx="1115567" cy="1685925"/>
            <a:chOff x="5391911" y="1438274"/>
            <a:chExt cx="1115567" cy="1685925"/>
          </a:xfrm>
        </p:grpSpPr>
        <p:pic>
          <p:nvPicPr>
            <p:cNvPr id="703" name="Google Shape;703;p26"/>
            <p:cNvPicPr preferRelativeResize="0"/>
            <p:nvPr/>
          </p:nvPicPr>
          <p:blipFill rotWithShape="1">
            <a:blip r:embed="rId14">
              <a:alphaModFix/>
            </a:blip>
            <a:srcRect b="0" l="0" r="0" t="0"/>
            <a:stretch/>
          </p:blipFill>
          <p:spPr>
            <a:xfrm>
              <a:off x="5391911" y="1700784"/>
              <a:ext cx="798576" cy="856488"/>
            </a:xfrm>
            <a:prstGeom prst="rect">
              <a:avLst/>
            </a:prstGeom>
            <a:noFill/>
            <a:ln>
              <a:noFill/>
            </a:ln>
          </p:spPr>
        </p:pic>
        <p:sp>
          <p:nvSpPr>
            <p:cNvPr id="704" name="Google Shape;704;p26"/>
            <p:cNvSpPr/>
            <p:nvPr/>
          </p:nvSpPr>
          <p:spPr>
            <a:xfrm>
              <a:off x="5430315" y="1739968"/>
              <a:ext cx="668655" cy="723900"/>
            </a:xfrm>
            <a:custGeom>
              <a:rect b="b" l="l" r="r" t="t"/>
              <a:pathLst>
                <a:path extrusionOk="0" h="723900" w="668654">
                  <a:moveTo>
                    <a:pt x="0" y="0"/>
                  </a:moveTo>
                  <a:lnTo>
                    <a:pt x="668044" y="0"/>
                  </a:lnTo>
                  <a:lnTo>
                    <a:pt x="668044" y="723899"/>
                  </a:lnTo>
                  <a:lnTo>
                    <a:pt x="0" y="723899"/>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05" name="Google Shape;705;p26"/>
            <p:cNvPicPr preferRelativeResize="0"/>
            <p:nvPr/>
          </p:nvPicPr>
          <p:blipFill rotWithShape="1">
            <a:blip r:embed="rId15">
              <a:alphaModFix/>
            </a:blip>
            <a:srcRect b="0" l="0" r="0" t="0"/>
            <a:stretch/>
          </p:blipFill>
          <p:spPr>
            <a:xfrm>
              <a:off x="6105143" y="1700784"/>
              <a:ext cx="402335" cy="856488"/>
            </a:xfrm>
            <a:prstGeom prst="rect">
              <a:avLst/>
            </a:prstGeom>
            <a:noFill/>
            <a:ln>
              <a:noFill/>
            </a:ln>
          </p:spPr>
        </p:pic>
        <p:sp>
          <p:nvSpPr>
            <p:cNvPr id="706" name="Google Shape;706;p26"/>
            <p:cNvSpPr/>
            <p:nvPr/>
          </p:nvSpPr>
          <p:spPr>
            <a:xfrm>
              <a:off x="6142112" y="1739968"/>
              <a:ext cx="273050" cy="723900"/>
            </a:xfrm>
            <a:custGeom>
              <a:rect b="b" l="l" r="r" t="t"/>
              <a:pathLst>
                <a:path extrusionOk="0" h="723900" w="273050">
                  <a:moveTo>
                    <a:pt x="0" y="0"/>
                  </a:moveTo>
                  <a:lnTo>
                    <a:pt x="272686" y="0"/>
                  </a:lnTo>
                  <a:lnTo>
                    <a:pt x="272686" y="723900"/>
                  </a:lnTo>
                  <a:lnTo>
                    <a:pt x="0" y="723900"/>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 name="Google Shape;707;p26"/>
            <p:cNvSpPr/>
            <p:nvPr/>
          </p:nvSpPr>
          <p:spPr>
            <a:xfrm>
              <a:off x="5442089" y="1438274"/>
              <a:ext cx="838835" cy="1685925"/>
            </a:xfrm>
            <a:custGeom>
              <a:rect b="b" l="l" r="r" t="t"/>
              <a:pathLst>
                <a:path extrusionOk="0" h="1685925" w="838835">
                  <a:moveTo>
                    <a:pt x="301015" y="1026858"/>
                  </a:moveTo>
                  <a:lnTo>
                    <a:pt x="275742" y="1024331"/>
                  </a:lnTo>
                  <a:lnTo>
                    <a:pt x="267868" y="1103058"/>
                  </a:lnTo>
                  <a:lnTo>
                    <a:pt x="263220" y="1141285"/>
                  </a:lnTo>
                  <a:lnTo>
                    <a:pt x="257708" y="1178356"/>
                  </a:lnTo>
                  <a:lnTo>
                    <a:pt x="251053" y="1213764"/>
                  </a:lnTo>
                  <a:lnTo>
                    <a:pt x="251129" y="1213459"/>
                  </a:lnTo>
                  <a:lnTo>
                    <a:pt x="251002" y="1214094"/>
                  </a:lnTo>
                  <a:lnTo>
                    <a:pt x="251053" y="1213764"/>
                  </a:lnTo>
                  <a:lnTo>
                    <a:pt x="250977" y="1214094"/>
                  </a:lnTo>
                  <a:lnTo>
                    <a:pt x="233260" y="1278229"/>
                  </a:lnTo>
                  <a:lnTo>
                    <a:pt x="214998" y="1318882"/>
                  </a:lnTo>
                  <a:lnTo>
                    <a:pt x="189382" y="1351153"/>
                  </a:lnTo>
                  <a:lnTo>
                    <a:pt x="146507" y="1387500"/>
                  </a:lnTo>
                  <a:lnTo>
                    <a:pt x="123659" y="1405051"/>
                  </a:lnTo>
                  <a:lnTo>
                    <a:pt x="81864" y="1443748"/>
                  </a:lnTo>
                  <a:lnTo>
                    <a:pt x="53378" y="1492808"/>
                  </a:lnTo>
                  <a:lnTo>
                    <a:pt x="36385" y="1545450"/>
                  </a:lnTo>
                  <a:lnTo>
                    <a:pt x="26238" y="1600441"/>
                  </a:lnTo>
                  <a:lnTo>
                    <a:pt x="25387" y="1608442"/>
                  </a:lnTo>
                  <a:lnTo>
                    <a:pt x="0" y="1605940"/>
                  </a:lnTo>
                  <a:lnTo>
                    <a:pt x="30467" y="1685505"/>
                  </a:lnTo>
                  <a:lnTo>
                    <a:pt x="69380" y="1623656"/>
                  </a:lnTo>
                  <a:lnTo>
                    <a:pt x="75831" y="1613395"/>
                  </a:lnTo>
                  <a:lnTo>
                    <a:pt x="50660" y="1610918"/>
                  </a:lnTo>
                  <a:lnTo>
                    <a:pt x="51384" y="1604111"/>
                  </a:lnTo>
                  <a:lnTo>
                    <a:pt x="51422" y="1603806"/>
                  </a:lnTo>
                  <a:lnTo>
                    <a:pt x="51371" y="1604111"/>
                  </a:lnTo>
                  <a:lnTo>
                    <a:pt x="51422" y="1603756"/>
                  </a:lnTo>
                  <a:lnTo>
                    <a:pt x="51447" y="1603578"/>
                  </a:lnTo>
                  <a:lnTo>
                    <a:pt x="55575" y="1577619"/>
                  </a:lnTo>
                  <a:lnTo>
                    <a:pt x="55626" y="1577301"/>
                  </a:lnTo>
                  <a:lnTo>
                    <a:pt x="55562" y="1577619"/>
                  </a:lnTo>
                  <a:lnTo>
                    <a:pt x="55676" y="1576984"/>
                  </a:lnTo>
                  <a:lnTo>
                    <a:pt x="55626" y="1577301"/>
                  </a:lnTo>
                  <a:lnTo>
                    <a:pt x="55689" y="1576984"/>
                  </a:lnTo>
                  <a:lnTo>
                    <a:pt x="60985" y="1551889"/>
                  </a:lnTo>
                  <a:lnTo>
                    <a:pt x="61061" y="1551495"/>
                  </a:lnTo>
                  <a:lnTo>
                    <a:pt x="61087" y="1551368"/>
                  </a:lnTo>
                  <a:lnTo>
                    <a:pt x="61175" y="1551089"/>
                  </a:lnTo>
                  <a:lnTo>
                    <a:pt x="67906" y="1527048"/>
                  </a:lnTo>
                  <a:lnTo>
                    <a:pt x="68033" y="1526565"/>
                  </a:lnTo>
                  <a:lnTo>
                    <a:pt x="68211" y="1526082"/>
                  </a:lnTo>
                  <a:lnTo>
                    <a:pt x="76619" y="1503222"/>
                  </a:lnTo>
                  <a:lnTo>
                    <a:pt x="76809" y="1502689"/>
                  </a:lnTo>
                  <a:lnTo>
                    <a:pt x="77076" y="1502117"/>
                  </a:lnTo>
                  <a:lnTo>
                    <a:pt x="87414" y="1480502"/>
                  </a:lnTo>
                  <a:lnTo>
                    <a:pt x="87693" y="1479918"/>
                  </a:lnTo>
                  <a:lnTo>
                    <a:pt x="118503" y="1442529"/>
                  </a:lnTo>
                  <a:lnTo>
                    <a:pt x="162052" y="1407591"/>
                  </a:lnTo>
                  <a:lnTo>
                    <a:pt x="185166" y="1389291"/>
                  </a:lnTo>
                  <a:lnTo>
                    <a:pt x="187147" y="1387500"/>
                  </a:lnTo>
                  <a:lnTo>
                    <a:pt x="206794" y="1369644"/>
                  </a:lnTo>
                  <a:lnTo>
                    <a:pt x="207606" y="1368907"/>
                  </a:lnTo>
                  <a:lnTo>
                    <a:pt x="222402" y="1351737"/>
                  </a:lnTo>
                  <a:lnTo>
                    <a:pt x="223354" y="1350632"/>
                  </a:lnTo>
                  <a:lnTo>
                    <a:pt x="227761" y="1345526"/>
                  </a:lnTo>
                  <a:lnTo>
                    <a:pt x="236804" y="1331950"/>
                  </a:lnTo>
                  <a:lnTo>
                    <a:pt x="238099" y="1329537"/>
                  </a:lnTo>
                  <a:lnTo>
                    <a:pt x="244081" y="1318374"/>
                  </a:lnTo>
                  <a:lnTo>
                    <a:pt x="244602" y="1317409"/>
                  </a:lnTo>
                  <a:lnTo>
                    <a:pt x="249313" y="1305979"/>
                  </a:lnTo>
                  <a:lnTo>
                    <a:pt x="257162" y="1286878"/>
                  </a:lnTo>
                  <a:lnTo>
                    <a:pt x="260032" y="1277721"/>
                  </a:lnTo>
                  <a:lnTo>
                    <a:pt x="267487" y="1253985"/>
                  </a:lnTo>
                  <a:lnTo>
                    <a:pt x="269214" y="1246797"/>
                  </a:lnTo>
                  <a:lnTo>
                    <a:pt x="275907" y="1219098"/>
                  </a:lnTo>
                  <a:lnTo>
                    <a:pt x="276961" y="1213459"/>
                  </a:lnTo>
                  <a:lnTo>
                    <a:pt x="282765" y="1182560"/>
                  </a:lnTo>
                  <a:lnTo>
                    <a:pt x="283425" y="1178115"/>
                  </a:lnTo>
                  <a:lnTo>
                    <a:pt x="288404" y="1144727"/>
                  </a:lnTo>
                  <a:lnTo>
                    <a:pt x="288836" y="1141145"/>
                  </a:lnTo>
                  <a:lnTo>
                    <a:pt x="293116" y="1105890"/>
                  </a:lnTo>
                  <a:lnTo>
                    <a:pt x="293408" y="1102956"/>
                  </a:lnTo>
                  <a:lnTo>
                    <a:pt x="301015" y="1026858"/>
                  </a:lnTo>
                  <a:close/>
                </a:path>
                <a:path extrusionOk="0" h="1685925" w="838835">
                  <a:moveTo>
                    <a:pt x="838733" y="298145"/>
                  </a:moveTo>
                  <a:lnTo>
                    <a:pt x="826033" y="248310"/>
                  </a:lnTo>
                  <a:lnTo>
                    <a:pt x="824433" y="241998"/>
                  </a:lnTo>
                  <a:lnTo>
                    <a:pt x="818959" y="221081"/>
                  </a:lnTo>
                  <a:lnTo>
                    <a:pt x="817257" y="214604"/>
                  </a:lnTo>
                  <a:lnTo>
                    <a:pt x="811898" y="194754"/>
                  </a:lnTo>
                  <a:lnTo>
                    <a:pt x="810082" y="188048"/>
                  </a:lnTo>
                  <a:lnTo>
                    <a:pt x="804875" y="169646"/>
                  </a:lnTo>
                  <a:lnTo>
                    <a:pt x="802894" y="162623"/>
                  </a:lnTo>
                  <a:lnTo>
                    <a:pt x="797915" y="146050"/>
                  </a:lnTo>
                  <a:lnTo>
                    <a:pt x="795680" y="138620"/>
                  </a:lnTo>
                  <a:lnTo>
                    <a:pt x="791032" y="124307"/>
                  </a:lnTo>
                  <a:lnTo>
                    <a:pt x="788441" y="116281"/>
                  </a:lnTo>
                  <a:lnTo>
                    <a:pt x="784288" y="104711"/>
                  </a:lnTo>
                  <a:lnTo>
                    <a:pt x="781138" y="95910"/>
                  </a:lnTo>
                  <a:lnTo>
                    <a:pt x="777735" y="87477"/>
                  </a:lnTo>
                  <a:lnTo>
                    <a:pt x="773798" y="77711"/>
                  </a:lnTo>
                  <a:lnTo>
                    <a:pt x="771359" y="72364"/>
                  </a:lnTo>
                  <a:lnTo>
                    <a:pt x="766203" y="61099"/>
                  </a:lnTo>
                  <a:lnTo>
                    <a:pt x="763879" y="57302"/>
                  </a:lnTo>
                  <a:lnTo>
                    <a:pt x="780300" y="46710"/>
                  </a:lnTo>
                  <a:lnTo>
                    <a:pt x="785444" y="43395"/>
                  </a:lnTo>
                  <a:lnTo>
                    <a:pt x="712127" y="0"/>
                  </a:lnTo>
                  <a:lnTo>
                    <a:pt x="721398" y="84696"/>
                  </a:lnTo>
                  <a:lnTo>
                    <a:pt x="742518" y="71069"/>
                  </a:lnTo>
                  <a:lnTo>
                    <a:pt x="743762" y="73075"/>
                  </a:lnTo>
                  <a:lnTo>
                    <a:pt x="744067" y="73748"/>
                  </a:lnTo>
                  <a:lnTo>
                    <a:pt x="750455" y="87744"/>
                  </a:lnTo>
                  <a:lnTo>
                    <a:pt x="750557" y="87998"/>
                  </a:lnTo>
                  <a:lnTo>
                    <a:pt x="764387" y="124472"/>
                  </a:lnTo>
                  <a:lnTo>
                    <a:pt x="778510" y="169760"/>
                  </a:lnTo>
                  <a:lnTo>
                    <a:pt x="785583" y="194754"/>
                  </a:lnTo>
                  <a:lnTo>
                    <a:pt x="785622" y="194894"/>
                  </a:lnTo>
                  <a:lnTo>
                    <a:pt x="792721" y="221132"/>
                  </a:lnTo>
                  <a:lnTo>
                    <a:pt x="799820" y="248310"/>
                  </a:lnTo>
                  <a:lnTo>
                    <a:pt x="814108" y="304406"/>
                  </a:lnTo>
                  <a:lnTo>
                    <a:pt x="838733" y="298145"/>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08" name="Google Shape;708;p26"/>
          <p:cNvGrpSpPr/>
          <p:nvPr/>
        </p:nvGrpSpPr>
        <p:grpSpPr>
          <a:xfrm>
            <a:off x="7013447" y="1438274"/>
            <a:ext cx="3722891" cy="879475"/>
            <a:chOff x="7013447" y="1438274"/>
            <a:chExt cx="3722891" cy="879475"/>
          </a:xfrm>
        </p:grpSpPr>
        <p:pic>
          <p:nvPicPr>
            <p:cNvPr id="709" name="Google Shape;709;p26"/>
            <p:cNvPicPr preferRelativeResize="0"/>
            <p:nvPr/>
          </p:nvPicPr>
          <p:blipFill rotWithShape="1">
            <a:blip r:embed="rId16">
              <a:alphaModFix/>
            </a:blip>
            <a:srcRect b="0" l="0" r="0" t="0"/>
            <a:stretch/>
          </p:blipFill>
          <p:spPr>
            <a:xfrm>
              <a:off x="7013447" y="1911095"/>
              <a:ext cx="1432559" cy="274320"/>
            </a:xfrm>
            <a:prstGeom prst="rect">
              <a:avLst/>
            </a:prstGeom>
            <a:noFill/>
            <a:ln>
              <a:noFill/>
            </a:ln>
          </p:spPr>
        </p:pic>
        <p:sp>
          <p:nvSpPr>
            <p:cNvPr id="710" name="Google Shape;710;p26"/>
            <p:cNvSpPr/>
            <p:nvPr/>
          </p:nvSpPr>
          <p:spPr>
            <a:xfrm>
              <a:off x="7050481" y="1948389"/>
              <a:ext cx="1304290" cy="144145"/>
            </a:xfrm>
            <a:custGeom>
              <a:rect b="b" l="l" r="r" t="t"/>
              <a:pathLst>
                <a:path extrusionOk="0" h="144144" w="1304290">
                  <a:moveTo>
                    <a:pt x="0" y="0"/>
                  </a:moveTo>
                  <a:lnTo>
                    <a:pt x="1304281" y="0"/>
                  </a:lnTo>
                  <a:lnTo>
                    <a:pt x="1304281" y="144000"/>
                  </a:lnTo>
                  <a:lnTo>
                    <a:pt x="0" y="144000"/>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1" name="Google Shape;711;p26"/>
            <p:cNvSpPr/>
            <p:nvPr/>
          </p:nvSpPr>
          <p:spPr>
            <a:xfrm>
              <a:off x="7729613" y="1438274"/>
              <a:ext cx="3006725" cy="879475"/>
            </a:xfrm>
            <a:custGeom>
              <a:rect b="b" l="l" r="r" t="t"/>
              <a:pathLst>
                <a:path extrusionOk="0" h="879475" w="3006725">
                  <a:moveTo>
                    <a:pt x="76200" y="76200"/>
                  </a:moveTo>
                  <a:lnTo>
                    <a:pt x="69850" y="63500"/>
                  </a:lnTo>
                  <a:lnTo>
                    <a:pt x="38100" y="0"/>
                  </a:lnTo>
                  <a:lnTo>
                    <a:pt x="0" y="76200"/>
                  </a:lnTo>
                  <a:lnTo>
                    <a:pt x="25400" y="76200"/>
                  </a:lnTo>
                  <a:lnTo>
                    <a:pt x="25400" y="328980"/>
                  </a:lnTo>
                  <a:lnTo>
                    <a:pt x="50800" y="328980"/>
                  </a:lnTo>
                  <a:lnTo>
                    <a:pt x="50800" y="76200"/>
                  </a:lnTo>
                  <a:lnTo>
                    <a:pt x="76200" y="76200"/>
                  </a:lnTo>
                  <a:close/>
                </a:path>
                <a:path extrusionOk="0" h="879475" w="3006725">
                  <a:moveTo>
                    <a:pt x="2882582" y="850607"/>
                  </a:moveTo>
                  <a:lnTo>
                    <a:pt x="2535390" y="850620"/>
                  </a:lnTo>
                  <a:lnTo>
                    <a:pt x="2535250" y="850620"/>
                  </a:lnTo>
                  <a:lnTo>
                    <a:pt x="2473553" y="852538"/>
                  </a:lnTo>
                  <a:lnTo>
                    <a:pt x="2410409" y="853478"/>
                  </a:lnTo>
                  <a:lnTo>
                    <a:pt x="2410193" y="853478"/>
                  </a:lnTo>
                  <a:lnTo>
                    <a:pt x="2345728" y="853313"/>
                  </a:lnTo>
                  <a:lnTo>
                    <a:pt x="2280132" y="851941"/>
                  </a:lnTo>
                  <a:lnTo>
                    <a:pt x="2280005" y="851941"/>
                  </a:lnTo>
                  <a:lnTo>
                    <a:pt x="2279878" y="851941"/>
                  </a:lnTo>
                  <a:lnTo>
                    <a:pt x="2212556" y="849249"/>
                  </a:lnTo>
                  <a:lnTo>
                    <a:pt x="2212352" y="849249"/>
                  </a:lnTo>
                  <a:lnTo>
                    <a:pt x="2143023" y="845121"/>
                  </a:lnTo>
                  <a:lnTo>
                    <a:pt x="2072170" y="839482"/>
                  </a:lnTo>
                  <a:lnTo>
                    <a:pt x="2072017" y="839470"/>
                  </a:lnTo>
                  <a:lnTo>
                    <a:pt x="2071878" y="839457"/>
                  </a:lnTo>
                  <a:lnTo>
                    <a:pt x="1999043" y="832180"/>
                  </a:lnTo>
                  <a:lnTo>
                    <a:pt x="1998840" y="832154"/>
                  </a:lnTo>
                  <a:lnTo>
                    <a:pt x="1923745" y="823137"/>
                  </a:lnTo>
                  <a:lnTo>
                    <a:pt x="1923592" y="823112"/>
                  </a:lnTo>
                  <a:lnTo>
                    <a:pt x="1846478" y="812457"/>
                  </a:lnTo>
                  <a:lnTo>
                    <a:pt x="1846351" y="812431"/>
                  </a:lnTo>
                  <a:lnTo>
                    <a:pt x="1767281" y="800214"/>
                  </a:lnTo>
                  <a:lnTo>
                    <a:pt x="1686534" y="786561"/>
                  </a:lnTo>
                  <a:lnTo>
                    <a:pt x="1686369" y="786536"/>
                  </a:lnTo>
                  <a:lnTo>
                    <a:pt x="1604022" y="771563"/>
                  </a:lnTo>
                  <a:lnTo>
                    <a:pt x="1603895" y="771537"/>
                  </a:lnTo>
                  <a:lnTo>
                    <a:pt x="1520037" y="755357"/>
                  </a:lnTo>
                  <a:lnTo>
                    <a:pt x="1519910" y="755332"/>
                  </a:lnTo>
                  <a:lnTo>
                    <a:pt x="1434693" y="738047"/>
                  </a:lnTo>
                  <a:lnTo>
                    <a:pt x="1348155" y="719747"/>
                  </a:lnTo>
                  <a:lnTo>
                    <a:pt x="1171968" y="680593"/>
                  </a:lnTo>
                  <a:lnTo>
                    <a:pt x="1171841" y="680567"/>
                  </a:lnTo>
                  <a:lnTo>
                    <a:pt x="992428" y="638759"/>
                  </a:lnTo>
                  <a:lnTo>
                    <a:pt x="810882" y="595185"/>
                  </a:lnTo>
                  <a:lnTo>
                    <a:pt x="628142" y="550697"/>
                  </a:lnTo>
                  <a:lnTo>
                    <a:pt x="703478" y="595185"/>
                  </a:lnTo>
                  <a:lnTo>
                    <a:pt x="883666" y="638771"/>
                  </a:lnTo>
                  <a:lnTo>
                    <a:pt x="1060043" y="680593"/>
                  </a:lnTo>
                  <a:lnTo>
                    <a:pt x="1166266" y="705345"/>
                  </a:lnTo>
                  <a:lnTo>
                    <a:pt x="1342732" y="744562"/>
                  </a:lnTo>
                  <a:lnTo>
                    <a:pt x="1393799" y="755357"/>
                  </a:lnTo>
                  <a:lnTo>
                    <a:pt x="1472171" y="771563"/>
                  </a:lnTo>
                  <a:lnTo>
                    <a:pt x="1599272" y="796518"/>
                  </a:lnTo>
                  <a:lnTo>
                    <a:pt x="1682064" y="811568"/>
                  </a:lnTo>
                  <a:lnTo>
                    <a:pt x="1763280" y="825284"/>
                  </a:lnTo>
                  <a:lnTo>
                    <a:pt x="1842770" y="837577"/>
                  </a:lnTo>
                  <a:lnTo>
                    <a:pt x="1920430" y="848321"/>
                  </a:lnTo>
                  <a:lnTo>
                    <a:pt x="1996122" y="857415"/>
                  </a:lnTo>
                  <a:lnTo>
                    <a:pt x="2069744" y="864768"/>
                  </a:lnTo>
                  <a:lnTo>
                    <a:pt x="2141359" y="870470"/>
                  </a:lnTo>
                  <a:lnTo>
                    <a:pt x="2211108" y="874610"/>
                  </a:lnTo>
                  <a:lnTo>
                    <a:pt x="2279116" y="877328"/>
                  </a:lnTo>
                  <a:lnTo>
                    <a:pt x="2345525" y="878713"/>
                  </a:lnTo>
                  <a:lnTo>
                    <a:pt x="2410460" y="878878"/>
                  </a:lnTo>
                  <a:lnTo>
                    <a:pt x="2474036" y="877938"/>
                  </a:lnTo>
                  <a:lnTo>
                    <a:pt x="2536456" y="875995"/>
                  </a:lnTo>
                  <a:lnTo>
                    <a:pt x="2658021" y="869581"/>
                  </a:lnTo>
                  <a:lnTo>
                    <a:pt x="2776359" y="860513"/>
                  </a:lnTo>
                  <a:lnTo>
                    <a:pt x="2851848" y="853478"/>
                  </a:lnTo>
                  <a:lnTo>
                    <a:pt x="2861856" y="852538"/>
                  </a:lnTo>
                  <a:lnTo>
                    <a:pt x="2882582" y="850607"/>
                  </a:lnTo>
                  <a:close/>
                </a:path>
                <a:path extrusionOk="0" h="879475" w="3006725">
                  <a:moveTo>
                    <a:pt x="3006128" y="825360"/>
                  </a:moveTo>
                  <a:lnTo>
                    <a:pt x="2989745" y="819150"/>
                  </a:lnTo>
                  <a:lnTo>
                    <a:pt x="2926461" y="795159"/>
                  </a:lnTo>
                  <a:lnTo>
                    <a:pt x="2929026" y="820432"/>
                  </a:lnTo>
                  <a:lnTo>
                    <a:pt x="2890062" y="824407"/>
                  </a:lnTo>
                  <a:lnTo>
                    <a:pt x="2774340" y="835190"/>
                  </a:lnTo>
                  <a:lnTo>
                    <a:pt x="2930525" y="835190"/>
                  </a:lnTo>
                  <a:lnTo>
                    <a:pt x="2774099" y="835215"/>
                  </a:lnTo>
                  <a:lnTo>
                    <a:pt x="2656586" y="844219"/>
                  </a:lnTo>
                  <a:lnTo>
                    <a:pt x="2931452" y="844219"/>
                  </a:lnTo>
                  <a:lnTo>
                    <a:pt x="2656446" y="844232"/>
                  </a:lnTo>
                  <a:lnTo>
                    <a:pt x="2535618" y="850607"/>
                  </a:lnTo>
                  <a:lnTo>
                    <a:pt x="2882582" y="850607"/>
                  </a:lnTo>
                  <a:lnTo>
                    <a:pt x="2896857" y="849236"/>
                  </a:lnTo>
                  <a:lnTo>
                    <a:pt x="2931604" y="845705"/>
                  </a:lnTo>
                  <a:lnTo>
                    <a:pt x="2934170" y="870978"/>
                  </a:lnTo>
                  <a:lnTo>
                    <a:pt x="3006128" y="82536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12" name="Google Shape;712;p26"/>
            <p:cNvPicPr preferRelativeResize="0"/>
            <p:nvPr/>
          </p:nvPicPr>
          <p:blipFill rotWithShape="1">
            <a:blip r:embed="rId17">
              <a:alphaModFix/>
            </a:blip>
            <a:srcRect b="0" l="0" r="0" t="0"/>
            <a:stretch/>
          </p:blipFill>
          <p:spPr>
            <a:xfrm>
              <a:off x="7013447" y="1728215"/>
              <a:ext cx="1432559" cy="274320"/>
            </a:xfrm>
            <a:prstGeom prst="rect">
              <a:avLst/>
            </a:prstGeom>
            <a:noFill/>
            <a:ln>
              <a:noFill/>
            </a:ln>
          </p:spPr>
        </p:pic>
        <p:sp>
          <p:nvSpPr>
            <p:cNvPr id="713" name="Google Shape;713;p26"/>
            <p:cNvSpPr/>
            <p:nvPr/>
          </p:nvSpPr>
          <p:spPr>
            <a:xfrm>
              <a:off x="7050479" y="1766624"/>
              <a:ext cx="1304290" cy="144145"/>
            </a:xfrm>
            <a:custGeom>
              <a:rect b="b" l="l" r="r" t="t"/>
              <a:pathLst>
                <a:path extrusionOk="0" h="144144" w="1304290">
                  <a:moveTo>
                    <a:pt x="0" y="0"/>
                  </a:moveTo>
                  <a:lnTo>
                    <a:pt x="1304281" y="0"/>
                  </a:lnTo>
                  <a:lnTo>
                    <a:pt x="1304281" y="144000"/>
                  </a:lnTo>
                  <a:lnTo>
                    <a:pt x="0" y="144000"/>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14" name="Google Shape;714;p26"/>
          <p:cNvSpPr/>
          <p:nvPr/>
        </p:nvSpPr>
        <p:spPr>
          <a:xfrm>
            <a:off x="2344216" y="2452171"/>
            <a:ext cx="2617470" cy="672465"/>
          </a:xfrm>
          <a:custGeom>
            <a:rect b="b" l="l" r="r" t="t"/>
            <a:pathLst>
              <a:path extrusionOk="0" h="672464" w="2617470">
                <a:moveTo>
                  <a:pt x="1253" y="586842"/>
                </a:moveTo>
                <a:lnTo>
                  <a:pt x="0" y="672028"/>
                </a:lnTo>
                <a:lnTo>
                  <a:pt x="68900" y="621918"/>
                </a:lnTo>
                <a:lnTo>
                  <a:pt x="68432" y="621676"/>
                </a:lnTo>
                <a:lnTo>
                  <a:pt x="40412" y="621676"/>
                </a:lnTo>
                <a:lnTo>
                  <a:pt x="18047" y="609635"/>
                </a:lnTo>
                <a:lnTo>
                  <a:pt x="23976" y="598624"/>
                </a:lnTo>
                <a:lnTo>
                  <a:pt x="1253" y="586842"/>
                </a:lnTo>
                <a:close/>
              </a:path>
              <a:path extrusionOk="0" h="672464" w="2617470">
                <a:moveTo>
                  <a:pt x="23976" y="598624"/>
                </a:moveTo>
                <a:lnTo>
                  <a:pt x="18047" y="609635"/>
                </a:lnTo>
                <a:lnTo>
                  <a:pt x="40412" y="621676"/>
                </a:lnTo>
                <a:lnTo>
                  <a:pt x="45582" y="612072"/>
                </a:lnTo>
                <a:lnTo>
                  <a:pt x="45109" y="612072"/>
                </a:lnTo>
                <a:lnTo>
                  <a:pt x="46411" y="610258"/>
                </a:lnTo>
                <a:lnTo>
                  <a:pt x="23976" y="598624"/>
                </a:lnTo>
                <a:close/>
              </a:path>
              <a:path extrusionOk="0" h="672464" w="2617470">
                <a:moveTo>
                  <a:pt x="46675" y="610394"/>
                </a:moveTo>
                <a:lnTo>
                  <a:pt x="46228" y="610873"/>
                </a:lnTo>
                <a:lnTo>
                  <a:pt x="40412" y="621676"/>
                </a:lnTo>
                <a:lnTo>
                  <a:pt x="68432" y="621676"/>
                </a:lnTo>
                <a:lnTo>
                  <a:pt x="46675" y="610394"/>
                </a:lnTo>
                <a:close/>
              </a:path>
              <a:path extrusionOk="0" h="672464" w="2617470">
                <a:moveTo>
                  <a:pt x="46411" y="610258"/>
                </a:moveTo>
                <a:lnTo>
                  <a:pt x="45109" y="612072"/>
                </a:lnTo>
                <a:lnTo>
                  <a:pt x="46228" y="610873"/>
                </a:lnTo>
                <a:lnTo>
                  <a:pt x="46486" y="610394"/>
                </a:lnTo>
                <a:lnTo>
                  <a:pt x="46411" y="610258"/>
                </a:lnTo>
                <a:close/>
              </a:path>
              <a:path extrusionOk="0" h="672464" w="2617470">
                <a:moveTo>
                  <a:pt x="46228" y="610873"/>
                </a:moveTo>
                <a:lnTo>
                  <a:pt x="45109" y="612072"/>
                </a:lnTo>
                <a:lnTo>
                  <a:pt x="45582" y="612072"/>
                </a:lnTo>
                <a:lnTo>
                  <a:pt x="46228" y="610873"/>
                </a:lnTo>
                <a:close/>
              </a:path>
              <a:path extrusionOk="0" h="672464" w="2617470">
                <a:moveTo>
                  <a:pt x="46527" y="610318"/>
                </a:moveTo>
                <a:lnTo>
                  <a:pt x="46228" y="610873"/>
                </a:lnTo>
                <a:lnTo>
                  <a:pt x="46675" y="610394"/>
                </a:lnTo>
                <a:lnTo>
                  <a:pt x="46527" y="610318"/>
                </a:lnTo>
                <a:close/>
              </a:path>
              <a:path extrusionOk="0" h="672464" w="2617470">
                <a:moveTo>
                  <a:pt x="47577" y="609428"/>
                </a:moveTo>
                <a:lnTo>
                  <a:pt x="47006" y="609428"/>
                </a:lnTo>
                <a:lnTo>
                  <a:pt x="46527" y="610318"/>
                </a:lnTo>
                <a:lnTo>
                  <a:pt x="46675" y="610394"/>
                </a:lnTo>
                <a:lnTo>
                  <a:pt x="47577" y="609428"/>
                </a:lnTo>
                <a:close/>
              </a:path>
              <a:path extrusionOk="0" h="672464" w="2617470">
                <a:moveTo>
                  <a:pt x="47006" y="609428"/>
                </a:moveTo>
                <a:lnTo>
                  <a:pt x="46411" y="610258"/>
                </a:lnTo>
                <a:lnTo>
                  <a:pt x="47006" y="609428"/>
                </a:lnTo>
                <a:close/>
              </a:path>
              <a:path extrusionOk="0" h="672464" w="2617470">
                <a:moveTo>
                  <a:pt x="1062975" y="425740"/>
                </a:moveTo>
                <a:lnTo>
                  <a:pt x="815404" y="425747"/>
                </a:lnTo>
                <a:lnTo>
                  <a:pt x="474944" y="455413"/>
                </a:lnTo>
                <a:lnTo>
                  <a:pt x="416157" y="461871"/>
                </a:lnTo>
                <a:lnTo>
                  <a:pt x="361412" y="468981"/>
                </a:lnTo>
                <a:lnTo>
                  <a:pt x="311214" y="476944"/>
                </a:lnTo>
                <a:lnTo>
                  <a:pt x="265982" y="485973"/>
                </a:lnTo>
                <a:lnTo>
                  <a:pt x="225811" y="495714"/>
                </a:lnTo>
                <a:lnTo>
                  <a:pt x="158502" y="515943"/>
                </a:lnTo>
                <a:lnTo>
                  <a:pt x="106188" y="537248"/>
                </a:lnTo>
                <a:lnTo>
                  <a:pt x="66555" y="559635"/>
                </a:lnTo>
                <a:lnTo>
                  <a:pt x="25420" y="595942"/>
                </a:lnTo>
                <a:lnTo>
                  <a:pt x="23976" y="598624"/>
                </a:lnTo>
                <a:lnTo>
                  <a:pt x="46411" y="610258"/>
                </a:lnTo>
                <a:lnTo>
                  <a:pt x="47006" y="609428"/>
                </a:lnTo>
                <a:lnTo>
                  <a:pt x="47577" y="609428"/>
                </a:lnTo>
                <a:lnTo>
                  <a:pt x="54772" y="601719"/>
                </a:lnTo>
                <a:lnTo>
                  <a:pt x="55558" y="600877"/>
                </a:lnTo>
                <a:lnTo>
                  <a:pt x="66398" y="591353"/>
                </a:lnTo>
                <a:lnTo>
                  <a:pt x="67209" y="590635"/>
                </a:lnTo>
                <a:lnTo>
                  <a:pt x="80404" y="580980"/>
                </a:lnTo>
                <a:lnTo>
                  <a:pt x="81197" y="580396"/>
                </a:lnTo>
                <a:lnTo>
                  <a:pt x="97127" y="570623"/>
                </a:lnTo>
                <a:lnTo>
                  <a:pt x="97868" y="570166"/>
                </a:lnTo>
                <a:lnTo>
                  <a:pt x="116874" y="560320"/>
                </a:lnTo>
                <a:lnTo>
                  <a:pt x="117548" y="559969"/>
                </a:lnTo>
                <a:lnTo>
                  <a:pt x="139956" y="550104"/>
                </a:lnTo>
                <a:lnTo>
                  <a:pt x="140554" y="549840"/>
                </a:lnTo>
                <a:lnTo>
                  <a:pt x="166660" y="540014"/>
                </a:lnTo>
                <a:lnTo>
                  <a:pt x="167185" y="539816"/>
                </a:lnTo>
                <a:lnTo>
                  <a:pt x="197275" y="530080"/>
                </a:lnTo>
                <a:lnTo>
                  <a:pt x="232182" y="520307"/>
                </a:lnTo>
                <a:lnTo>
                  <a:pt x="251234" y="515514"/>
                </a:lnTo>
                <a:lnTo>
                  <a:pt x="271400" y="510791"/>
                </a:lnTo>
                <a:lnTo>
                  <a:pt x="292782" y="506251"/>
                </a:lnTo>
                <a:lnTo>
                  <a:pt x="315549" y="501975"/>
                </a:lnTo>
                <a:lnTo>
                  <a:pt x="339614" y="497945"/>
                </a:lnTo>
                <a:lnTo>
                  <a:pt x="364930" y="494137"/>
                </a:lnTo>
                <a:lnTo>
                  <a:pt x="391441" y="490532"/>
                </a:lnTo>
                <a:lnTo>
                  <a:pt x="419021" y="487109"/>
                </a:lnTo>
                <a:lnTo>
                  <a:pt x="477484" y="480687"/>
                </a:lnTo>
                <a:lnTo>
                  <a:pt x="539733" y="474690"/>
                </a:lnTo>
                <a:lnTo>
                  <a:pt x="605388" y="468919"/>
                </a:lnTo>
                <a:lnTo>
                  <a:pt x="892147" y="444235"/>
                </a:lnTo>
                <a:lnTo>
                  <a:pt x="967708" y="436670"/>
                </a:lnTo>
                <a:lnTo>
                  <a:pt x="1043918" y="428152"/>
                </a:lnTo>
                <a:lnTo>
                  <a:pt x="1062975" y="425740"/>
                </a:lnTo>
                <a:close/>
              </a:path>
              <a:path extrusionOk="0" h="672464" w="2617470">
                <a:moveTo>
                  <a:pt x="55558" y="600877"/>
                </a:moveTo>
                <a:lnTo>
                  <a:pt x="54693" y="601719"/>
                </a:lnTo>
                <a:lnTo>
                  <a:pt x="55149" y="601316"/>
                </a:lnTo>
                <a:lnTo>
                  <a:pt x="55558" y="600877"/>
                </a:lnTo>
                <a:close/>
              </a:path>
              <a:path extrusionOk="0" h="672464" w="2617470">
                <a:moveTo>
                  <a:pt x="55149" y="601316"/>
                </a:moveTo>
                <a:lnTo>
                  <a:pt x="54693" y="601719"/>
                </a:lnTo>
                <a:lnTo>
                  <a:pt x="55149" y="601316"/>
                </a:lnTo>
                <a:close/>
              </a:path>
              <a:path extrusionOk="0" h="672464" w="2617470">
                <a:moveTo>
                  <a:pt x="55644" y="600877"/>
                </a:moveTo>
                <a:lnTo>
                  <a:pt x="55149" y="601316"/>
                </a:lnTo>
                <a:lnTo>
                  <a:pt x="55644" y="600877"/>
                </a:lnTo>
                <a:close/>
              </a:path>
              <a:path extrusionOk="0" h="672464" w="2617470">
                <a:moveTo>
                  <a:pt x="67209" y="590635"/>
                </a:moveTo>
                <a:lnTo>
                  <a:pt x="66320" y="591353"/>
                </a:lnTo>
                <a:lnTo>
                  <a:pt x="66780" y="591015"/>
                </a:lnTo>
                <a:lnTo>
                  <a:pt x="67209" y="590635"/>
                </a:lnTo>
                <a:close/>
              </a:path>
              <a:path extrusionOk="0" h="672464" w="2617470">
                <a:moveTo>
                  <a:pt x="66780" y="591015"/>
                </a:moveTo>
                <a:lnTo>
                  <a:pt x="66320" y="591353"/>
                </a:lnTo>
                <a:lnTo>
                  <a:pt x="66780" y="591015"/>
                </a:lnTo>
                <a:close/>
              </a:path>
              <a:path extrusionOk="0" h="672464" w="2617470">
                <a:moveTo>
                  <a:pt x="67296" y="590635"/>
                </a:moveTo>
                <a:lnTo>
                  <a:pt x="66780" y="591015"/>
                </a:lnTo>
                <a:lnTo>
                  <a:pt x="67296" y="590635"/>
                </a:lnTo>
                <a:close/>
              </a:path>
              <a:path extrusionOk="0" h="672464" w="2617470">
                <a:moveTo>
                  <a:pt x="81197" y="580396"/>
                </a:moveTo>
                <a:lnTo>
                  <a:pt x="80332" y="580980"/>
                </a:lnTo>
                <a:lnTo>
                  <a:pt x="80773" y="580708"/>
                </a:lnTo>
                <a:lnTo>
                  <a:pt x="81197" y="580396"/>
                </a:lnTo>
                <a:close/>
              </a:path>
              <a:path extrusionOk="0" h="672464" w="2617470">
                <a:moveTo>
                  <a:pt x="80773" y="580708"/>
                </a:moveTo>
                <a:lnTo>
                  <a:pt x="80332" y="580980"/>
                </a:lnTo>
                <a:lnTo>
                  <a:pt x="80773" y="580708"/>
                </a:lnTo>
                <a:close/>
              </a:path>
              <a:path extrusionOk="0" h="672464" w="2617470">
                <a:moveTo>
                  <a:pt x="81279" y="580396"/>
                </a:moveTo>
                <a:lnTo>
                  <a:pt x="80773" y="580708"/>
                </a:lnTo>
                <a:lnTo>
                  <a:pt x="81279" y="580396"/>
                </a:lnTo>
                <a:close/>
              </a:path>
              <a:path extrusionOk="0" h="672464" w="2617470">
                <a:moveTo>
                  <a:pt x="97868" y="570166"/>
                </a:moveTo>
                <a:lnTo>
                  <a:pt x="97061" y="570623"/>
                </a:lnTo>
                <a:lnTo>
                  <a:pt x="97484" y="570403"/>
                </a:lnTo>
                <a:lnTo>
                  <a:pt x="97868" y="570166"/>
                </a:lnTo>
                <a:close/>
              </a:path>
              <a:path extrusionOk="0" h="672464" w="2617470">
                <a:moveTo>
                  <a:pt x="97484" y="570403"/>
                </a:moveTo>
                <a:lnTo>
                  <a:pt x="97061" y="570623"/>
                </a:lnTo>
                <a:lnTo>
                  <a:pt x="97484" y="570403"/>
                </a:lnTo>
                <a:close/>
              </a:path>
              <a:path extrusionOk="0" h="672464" w="2617470">
                <a:moveTo>
                  <a:pt x="97940" y="570166"/>
                </a:moveTo>
                <a:lnTo>
                  <a:pt x="97484" y="570403"/>
                </a:lnTo>
                <a:lnTo>
                  <a:pt x="97940" y="570166"/>
                </a:lnTo>
                <a:close/>
              </a:path>
              <a:path extrusionOk="0" h="672464" w="2617470">
                <a:moveTo>
                  <a:pt x="117548" y="559969"/>
                </a:moveTo>
                <a:lnTo>
                  <a:pt x="116818" y="560320"/>
                </a:lnTo>
                <a:lnTo>
                  <a:pt x="117190" y="560155"/>
                </a:lnTo>
                <a:lnTo>
                  <a:pt x="117548" y="559969"/>
                </a:lnTo>
                <a:close/>
              </a:path>
              <a:path extrusionOk="0" h="672464" w="2617470">
                <a:moveTo>
                  <a:pt x="117190" y="560155"/>
                </a:moveTo>
                <a:lnTo>
                  <a:pt x="116818" y="560320"/>
                </a:lnTo>
                <a:lnTo>
                  <a:pt x="117190" y="560155"/>
                </a:lnTo>
                <a:close/>
              </a:path>
              <a:path extrusionOk="0" h="672464" w="2617470">
                <a:moveTo>
                  <a:pt x="117612" y="559969"/>
                </a:moveTo>
                <a:lnTo>
                  <a:pt x="117190" y="560155"/>
                </a:lnTo>
                <a:lnTo>
                  <a:pt x="117612" y="559969"/>
                </a:lnTo>
                <a:close/>
              </a:path>
              <a:path extrusionOk="0" h="672464" w="2617470">
                <a:moveTo>
                  <a:pt x="140245" y="549976"/>
                </a:moveTo>
                <a:lnTo>
                  <a:pt x="139907" y="550104"/>
                </a:lnTo>
                <a:lnTo>
                  <a:pt x="140245" y="549976"/>
                </a:lnTo>
                <a:close/>
              </a:path>
              <a:path extrusionOk="0" h="672464" w="2617470">
                <a:moveTo>
                  <a:pt x="140607" y="549840"/>
                </a:moveTo>
                <a:lnTo>
                  <a:pt x="140245" y="549976"/>
                </a:lnTo>
                <a:lnTo>
                  <a:pt x="140607" y="549840"/>
                </a:lnTo>
                <a:close/>
              </a:path>
              <a:path extrusionOk="0" h="672464" w="2617470">
                <a:moveTo>
                  <a:pt x="166918" y="539916"/>
                </a:moveTo>
                <a:lnTo>
                  <a:pt x="166617" y="540014"/>
                </a:lnTo>
                <a:lnTo>
                  <a:pt x="166918" y="539916"/>
                </a:lnTo>
                <a:close/>
              </a:path>
              <a:path extrusionOk="0" h="672464" w="2617470">
                <a:moveTo>
                  <a:pt x="167229" y="539816"/>
                </a:moveTo>
                <a:lnTo>
                  <a:pt x="166918" y="539916"/>
                </a:lnTo>
                <a:lnTo>
                  <a:pt x="167229" y="539816"/>
                </a:lnTo>
                <a:close/>
              </a:path>
              <a:path extrusionOk="0" h="672464" w="2617470">
                <a:moveTo>
                  <a:pt x="1116666" y="418946"/>
                </a:moveTo>
                <a:lnTo>
                  <a:pt x="889670" y="418956"/>
                </a:lnTo>
                <a:lnTo>
                  <a:pt x="815448" y="425743"/>
                </a:lnTo>
                <a:lnTo>
                  <a:pt x="1062975" y="425740"/>
                </a:lnTo>
                <a:lnTo>
                  <a:pt x="1116666" y="418946"/>
                </a:lnTo>
                <a:close/>
              </a:path>
              <a:path extrusionOk="0" h="672464" w="2617470">
                <a:moveTo>
                  <a:pt x="1169248" y="411403"/>
                </a:moveTo>
                <a:lnTo>
                  <a:pt x="964959" y="411419"/>
                </a:lnTo>
                <a:lnTo>
                  <a:pt x="889690" y="418954"/>
                </a:lnTo>
                <a:lnTo>
                  <a:pt x="1116666" y="418946"/>
                </a:lnTo>
                <a:lnTo>
                  <a:pt x="1120329" y="418482"/>
                </a:lnTo>
                <a:lnTo>
                  <a:pt x="1169248" y="411403"/>
                </a:lnTo>
                <a:close/>
              </a:path>
              <a:path extrusionOk="0" h="672464" w="2617470">
                <a:moveTo>
                  <a:pt x="1223753" y="402920"/>
                </a:moveTo>
                <a:lnTo>
                  <a:pt x="1041005" y="402920"/>
                </a:lnTo>
                <a:lnTo>
                  <a:pt x="965023" y="411411"/>
                </a:lnTo>
                <a:lnTo>
                  <a:pt x="1169248" y="411403"/>
                </a:lnTo>
                <a:lnTo>
                  <a:pt x="1196498" y="407460"/>
                </a:lnTo>
                <a:lnTo>
                  <a:pt x="1223753" y="402920"/>
                </a:lnTo>
                <a:close/>
              </a:path>
              <a:path extrusionOk="0" h="672464" w="2617470">
                <a:moveTo>
                  <a:pt x="1280226" y="393297"/>
                </a:moveTo>
                <a:lnTo>
                  <a:pt x="1117028" y="393297"/>
                </a:lnTo>
                <a:lnTo>
                  <a:pt x="1040889" y="402933"/>
                </a:lnTo>
                <a:lnTo>
                  <a:pt x="1223753" y="402920"/>
                </a:lnTo>
                <a:lnTo>
                  <a:pt x="1271981" y="394886"/>
                </a:lnTo>
                <a:lnTo>
                  <a:pt x="1280226" y="393297"/>
                </a:lnTo>
                <a:close/>
              </a:path>
              <a:path extrusionOk="0" h="672464" w="2617470">
                <a:moveTo>
                  <a:pt x="1337083" y="382341"/>
                </a:moveTo>
                <a:lnTo>
                  <a:pt x="1192726" y="382341"/>
                </a:lnTo>
                <a:lnTo>
                  <a:pt x="1116915" y="393311"/>
                </a:lnTo>
                <a:lnTo>
                  <a:pt x="1280226" y="393297"/>
                </a:lnTo>
                <a:lnTo>
                  <a:pt x="1337083" y="382341"/>
                </a:lnTo>
                <a:close/>
              </a:path>
              <a:path extrusionOk="0" h="672464" w="2617470">
                <a:moveTo>
                  <a:pt x="1396191" y="369858"/>
                </a:moveTo>
                <a:lnTo>
                  <a:pt x="1267647" y="369858"/>
                </a:lnTo>
                <a:lnTo>
                  <a:pt x="1192602" y="382359"/>
                </a:lnTo>
                <a:lnTo>
                  <a:pt x="1337083" y="382341"/>
                </a:lnTo>
                <a:lnTo>
                  <a:pt x="1346277" y="380569"/>
                </a:lnTo>
                <a:lnTo>
                  <a:pt x="1396191" y="369858"/>
                </a:lnTo>
                <a:close/>
              </a:path>
              <a:path extrusionOk="0" h="672464" w="2617470">
                <a:moveTo>
                  <a:pt x="1459896" y="355653"/>
                </a:moveTo>
                <a:lnTo>
                  <a:pt x="1341340" y="355653"/>
                </a:lnTo>
                <a:lnTo>
                  <a:pt x="1267502" y="369882"/>
                </a:lnTo>
                <a:lnTo>
                  <a:pt x="1267647" y="369858"/>
                </a:lnTo>
                <a:lnTo>
                  <a:pt x="1396191" y="369858"/>
                </a:lnTo>
                <a:lnTo>
                  <a:pt x="1420314" y="364681"/>
                </a:lnTo>
                <a:lnTo>
                  <a:pt x="1459896" y="355653"/>
                </a:lnTo>
                <a:close/>
              </a:path>
              <a:path extrusionOk="0" h="672464" w="2617470">
                <a:moveTo>
                  <a:pt x="1527401" y="339863"/>
                </a:moveTo>
                <a:lnTo>
                  <a:pt x="1414859" y="339873"/>
                </a:lnTo>
                <a:lnTo>
                  <a:pt x="1341212" y="355678"/>
                </a:lnTo>
                <a:lnTo>
                  <a:pt x="1341340" y="355653"/>
                </a:lnTo>
                <a:lnTo>
                  <a:pt x="1459896" y="355653"/>
                </a:lnTo>
                <a:lnTo>
                  <a:pt x="1495362" y="347563"/>
                </a:lnTo>
                <a:lnTo>
                  <a:pt x="1527401" y="339863"/>
                </a:lnTo>
                <a:close/>
              </a:path>
              <a:path extrusionOk="0" h="672464" w="2617470">
                <a:moveTo>
                  <a:pt x="1597142" y="322816"/>
                </a:moveTo>
                <a:lnTo>
                  <a:pt x="1489642" y="322816"/>
                </a:lnTo>
                <a:lnTo>
                  <a:pt x="1414857" y="339873"/>
                </a:lnTo>
                <a:lnTo>
                  <a:pt x="1527401" y="339863"/>
                </a:lnTo>
                <a:lnTo>
                  <a:pt x="1571392" y="329290"/>
                </a:lnTo>
                <a:lnTo>
                  <a:pt x="1597142" y="322816"/>
                </a:lnTo>
                <a:close/>
              </a:path>
              <a:path extrusionOk="0" h="672464" w="2617470">
                <a:moveTo>
                  <a:pt x="1668398" y="304609"/>
                </a:moveTo>
                <a:lnTo>
                  <a:pt x="1565393" y="304609"/>
                </a:lnTo>
                <a:lnTo>
                  <a:pt x="1489522" y="322843"/>
                </a:lnTo>
                <a:lnTo>
                  <a:pt x="1597142" y="322816"/>
                </a:lnTo>
                <a:lnTo>
                  <a:pt x="1648360" y="309938"/>
                </a:lnTo>
                <a:lnTo>
                  <a:pt x="1668398" y="304609"/>
                </a:lnTo>
                <a:close/>
              </a:path>
              <a:path extrusionOk="0" h="672464" w="2617470">
                <a:moveTo>
                  <a:pt x="1740906" y="285325"/>
                </a:moveTo>
                <a:lnTo>
                  <a:pt x="1642084" y="285325"/>
                </a:lnTo>
                <a:lnTo>
                  <a:pt x="1565319" y="304627"/>
                </a:lnTo>
                <a:lnTo>
                  <a:pt x="1668398" y="304609"/>
                </a:lnTo>
                <a:lnTo>
                  <a:pt x="1740906" y="285325"/>
                </a:lnTo>
                <a:close/>
              </a:path>
              <a:path extrusionOk="0" h="672464" w="2617470">
                <a:moveTo>
                  <a:pt x="1891635" y="243845"/>
                </a:moveTo>
                <a:lnTo>
                  <a:pt x="1798052" y="243845"/>
                </a:lnTo>
                <a:lnTo>
                  <a:pt x="1641987" y="285350"/>
                </a:lnTo>
                <a:lnTo>
                  <a:pt x="1740906" y="285325"/>
                </a:lnTo>
                <a:lnTo>
                  <a:pt x="1804671" y="268367"/>
                </a:lnTo>
                <a:lnTo>
                  <a:pt x="1891635" y="243845"/>
                </a:lnTo>
                <a:close/>
              </a:path>
              <a:path extrusionOk="0" h="672464" w="2617470">
                <a:moveTo>
                  <a:pt x="2046787" y="199064"/>
                </a:moveTo>
                <a:lnTo>
                  <a:pt x="1956855" y="199064"/>
                </a:lnTo>
                <a:lnTo>
                  <a:pt x="1798004" y="243857"/>
                </a:lnTo>
                <a:lnTo>
                  <a:pt x="1891635" y="243845"/>
                </a:lnTo>
                <a:lnTo>
                  <a:pt x="1963818" y="223490"/>
                </a:lnTo>
                <a:lnTo>
                  <a:pt x="2046787" y="199064"/>
                </a:lnTo>
                <a:close/>
              </a:path>
              <a:path extrusionOk="0" h="672464" w="2617470">
                <a:moveTo>
                  <a:pt x="2205445" y="151627"/>
                </a:moveTo>
                <a:lnTo>
                  <a:pt x="2117981" y="151627"/>
                </a:lnTo>
                <a:lnTo>
                  <a:pt x="1956715" y="199104"/>
                </a:lnTo>
                <a:lnTo>
                  <a:pt x="1956855" y="199064"/>
                </a:lnTo>
                <a:lnTo>
                  <a:pt x="2046787" y="199064"/>
                </a:lnTo>
                <a:lnTo>
                  <a:pt x="2205445" y="151627"/>
                </a:lnTo>
                <a:close/>
              </a:path>
              <a:path extrusionOk="0" h="672464" w="2617470">
                <a:moveTo>
                  <a:pt x="2366781" y="102198"/>
                </a:moveTo>
                <a:lnTo>
                  <a:pt x="2280856" y="102198"/>
                </a:lnTo>
                <a:lnTo>
                  <a:pt x="2117942" y="151639"/>
                </a:lnTo>
                <a:lnTo>
                  <a:pt x="2205445" y="151627"/>
                </a:lnTo>
                <a:lnTo>
                  <a:pt x="2366781" y="102198"/>
                </a:lnTo>
                <a:close/>
              </a:path>
              <a:path extrusionOk="0" h="672464" w="2617470">
                <a:moveTo>
                  <a:pt x="2609562" y="0"/>
                </a:moveTo>
                <a:lnTo>
                  <a:pt x="2280837" y="102204"/>
                </a:lnTo>
                <a:lnTo>
                  <a:pt x="2366781" y="102198"/>
                </a:lnTo>
                <a:lnTo>
                  <a:pt x="2617137" y="24244"/>
                </a:lnTo>
                <a:lnTo>
                  <a:pt x="2609562"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15" name="Google Shape;715;p26"/>
          <p:cNvGrpSpPr/>
          <p:nvPr/>
        </p:nvGrpSpPr>
        <p:grpSpPr>
          <a:xfrm>
            <a:off x="11457431" y="170687"/>
            <a:ext cx="551687" cy="551687"/>
            <a:chOff x="11457431" y="170687"/>
            <a:chExt cx="551687" cy="551687"/>
          </a:xfrm>
        </p:grpSpPr>
        <p:pic>
          <p:nvPicPr>
            <p:cNvPr id="716" name="Google Shape;716;p26"/>
            <p:cNvPicPr preferRelativeResize="0"/>
            <p:nvPr/>
          </p:nvPicPr>
          <p:blipFill rotWithShape="1">
            <a:blip r:embed="rId18">
              <a:alphaModFix/>
            </a:blip>
            <a:srcRect b="0" l="0" r="0" t="0"/>
            <a:stretch/>
          </p:blipFill>
          <p:spPr>
            <a:xfrm>
              <a:off x="11457431" y="170687"/>
              <a:ext cx="551687" cy="551687"/>
            </a:xfrm>
            <a:prstGeom prst="rect">
              <a:avLst/>
            </a:prstGeom>
            <a:noFill/>
            <a:ln>
              <a:noFill/>
            </a:ln>
          </p:spPr>
        </p:pic>
        <p:pic>
          <p:nvPicPr>
            <p:cNvPr id="717" name="Google Shape;717;p26"/>
            <p:cNvPicPr preferRelativeResize="0"/>
            <p:nvPr/>
          </p:nvPicPr>
          <p:blipFill rotWithShape="1">
            <a:blip r:embed="rId19">
              <a:alphaModFix/>
            </a:blip>
            <a:srcRect b="0" l="0" r="0" t="0"/>
            <a:stretch/>
          </p:blipFill>
          <p:spPr>
            <a:xfrm>
              <a:off x="11536301" y="252500"/>
              <a:ext cx="399431" cy="400018"/>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21" name="Shape 721"/>
        <p:cNvGrpSpPr/>
        <p:nvPr/>
      </p:nvGrpSpPr>
      <p:grpSpPr>
        <a:xfrm>
          <a:off x="0" y="0"/>
          <a:ext cx="0" cy="0"/>
          <a:chOff x="0" y="0"/>
          <a:chExt cx="0" cy="0"/>
        </a:xfrm>
      </p:grpSpPr>
      <p:sp>
        <p:nvSpPr>
          <p:cNvPr id="722" name="Google Shape;722;p27"/>
          <p:cNvSpPr txBox="1"/>
          <p:nvPr>
            <p:ph type="title"/>
          </p:nvPr>
        </p:nvSpPr>
        <p:spPr>
          <a:xfrm>
            <a:off x="2621152" y="242315"/>
            <a:ext cx="694944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200">
                <a:solidFill>
                  <a:srgbClr val="262626"/>
                </a:solidFill>
                <a:latin typeface="Calibri"/>
                <a:ea typeface="Calibri"/>
                <a:cs typeface="Calibri"/>
                <a:sym typeface="Calibri"/>
              </a:rPr>
              <a:t>ASSIGNMENT</a:t>
            </a:r>
            <a:r>
              <a:rPr lang="en-US" sz="3200">
                <a:solidFill>
                  <a:srgbClr val="262626"/>
                </a:solidFill>
              </a:rPr>
              <a:t>: TABLE TRANSFORMATIONS</a:t>
            </a:r>
            <a:endParaRPr sz="3200">
              <a:latin typeface="Calibri"/>
              <a:ea typeface="Calibri"/>
              <a:cs typeface="Calibri"/>
              <a:sym typeface="Calibri"/>
            </a:endParaRPr>
          </a:p>
        </p:txBody>
      </p:sp>
      <p:pic>
        <p:nvPicPr>
          <p:cNvPr id="723" name="Google Shape;723;p27"/>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724" name="Google Shape;724;p27"/>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5" name="Google Shape;725;p27"/>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 name="Google Shape;726;p27"/>
          <p:cNvSpPr txBox="1"/>
          <p:nvPr>
            <p:ph idx="2" type="body"/>
          </p:nvPr>
        </p:nvSpPr>
        <p:spPr>
          <a:xfrm>
            <a:off x="6385534" y="1455420"/>
            <a:ext cx="5356859" cy="4236720"/>
          </a:xfrm>
          <a:prstGeom prst="rect">
            <a:avLst/>
          </a:prstGeom>
          <a:noFill/>
          <a:ln>
            <a:noFill/>
          </a:ln>
        </p:spPr>
        <p:txBody>
          <a:bodyPr anchorCtr="0" anchor="t" bIns="0" lIns="0" spcFirstLastPara="1" rIns="0" wrap="square" tIns="12700">
            <a:spAutoFit/>
          </a:bodyPr>
          <a:lstStyle/>
          <a:p>
            <a:pPr indent="0" lvl="0" marL="0" marR="154305" rtl="0" algn="ctr">
              <a:lnSpc>
                <a:spcPct val="100000"/>
              </a:lnSpc>
              <a:spcBef>
                <a:spcPts val="0"/>
              </a:spcBef>
              <a:spcAft>
                <a:spcPts val="0"/>
              </a:spcAft>
              <a:buNone/>
            </a:pPr>
            <a:r>
              <a:rPr lang="en-US"/>
              <a:t>Key Objectives</a:t>
            </a:r>
            <a:endParaRPr/>
          </a:p>
          <a:p>
            <a:pPr indent="0" lvl="0" marL="0" rtl="0" algn="l">
              <a:lnSpc>
                <a:spcPct val="100000"/>
              </a:lnSpc>
              <a:spcBef>
                <a:spcPts val="55"/>
              </a:spcBef>
              <a:spcAft>
                <a:spcPts val="0"/>
              </a:spcAft>
              <a:buNone/>
            </a:pPr>
            <a:r>
              <a:t/>
            </a:r>
            <a:endParaRPr sz="1950"/>
          </a:p>
          <a:p>
            <a:pPr indent="-457200" lvl="0" marL="469900" rtl="0" algn="l">
              <a:lnSpc>
                <a:spcPct val="100000"/>
              </a:lnSpc>
              <a:spcBef>
                <a:spcPts val="5"/>
              </a:spcBef>
              <a:spcAft>
                <a:spcPts val="0"/>
              </a:spcAft>
              <a:buClr>
                <a:srgbClr val="000000"/>
              </a:buClr>
              <a:buSzPts val="1600"/>
              <a:buFont typeface="Calibri"/>
              <a:buAutoNum type="arabicPeriod"/>
            </a:pPr>
            <a:r>
              <a:rPr b="0" i="0" lang="en-US" sz="1600">
                <a:solidFill>
                  <a:srgbClr val="000000"/>
                </a:solidFill>
                <a:latin typeface="Calibri"/>
                <a:ea typeface="Calibri"/>
                <a:cs typeface="Calibri"/>
                <a:sym typeface="Calibri"/>
              </a:rPr>
              <a:t>Create queries to connect to the two new .csv files</a:t>
            </a:r>
            <a:endParaRPr sz="1600">
              <a:latin typeface="Calibri"/>
              <a:ea typeface="Calibri"/>
              <a:cs typeface="Calibri"/>
              <a:sym typeface="Calibri"/>
            </a:endParaRPr>
          </a:p>
          <a:p>
            <a:pPr indent="-457200" lvl="0" marL="469900" marR="92710" rtl="0" algn="l">
              <a:lnSpc>
                <a:spcPct val="118750"/>
              </a:lnSpc>
              <a:spcBef>
                <a:spcPts val="1255"/>
              </a:spcBef>
              <a:spcAft>
                <a:spcPts val="0"/>
              </a:spcAft>
              <a:buClr>
                <a:srgbClr val="000000"/>
              </a:buClr>
              <a:buSzPts val="1600"/>
              <a:buFont typeface="Calibri"/>
              <a:buAutoNum type="arabicPeriod"/>
            </a:pPr>
            <a:r>
              <a:rPr b="0" i="0" lang="en-US" sz="1600">
                <a:solidFill>
                  <a:srgbClr val="000000"/>
                </a:solidFill>
                <a:latin typeface="Calibri"/>
                <a:ea typeface="Calibri"/>
                <a:cs typeface="Calibri"/>
                <a:sym typeface="Calibri"/>
              </a:rPr>
              <a:t>Name your queries </a:t>
            </a:r>
            <a:r>
              <a:rPr i="0" lang="en-US" sz="1600">
                <a:solidFill>
                  <a:srgbClr val="000000"/>
                </a:solidFill>
                <a:latin typeface="Calibri"/>
                <a:ea typeface="Calibri"/>
                <a:cs typeface="Calibri"/>
                <a:sym typeface="Calibri"/>
              </a:rPr>
              <a:t>Product Category Lookup </a:t>
            </a:r>
            <a:r>
              <a:rPr b="0" i="0" lang="en-US" sz="1600">
                <a:solidFill>
                  <a:srgbClr val="000000"/>
                </a:solidFill>
                <a:latin typeface="Calibri"/>
                <a:ea typeface="Calibri"/>
                <a:cs typeface="Calibri"/>
                <a:sym typeface="Calibri"/>
              </a:rPr>
              <a:t>and </a:t>
            </a:r>
            <a:r>
              <a:rPr i="0" lang="en-US" sz="1600">
                <a:solidFill>
                  <a:srgbClr val="000000"/>
                </a:solidFill>
                <a:latin typeface="Calibri"/>
                <a:ea typeface="Calibri"/>
                <a:cs typeface="Calibri"/>
                <a:sym typeface="Calibri"/>
              </a:rPr>
              <a:t>Product  Subcategory Lookup</a:t>
            </a:r>
            <a:endParaRPr sz="1600">
              <a:latin typeface="Calibri"/>
              <a:ea typeface="Calibri"/>
              <a:cs typeface="Calibri"/>
              <a:sym typeface="Calibri"/>
            </a:endParaRPr>
          </a:p>
          <a:p>
            <a:pPr indent="-457200" lvl="0" marL="469900" marR="5080" rtl="0" algn="l">
              <a:lnSpc>
                <a:spcPct val="118750"/>
              </a:lnSpc>
              <a:spcBef>
                <a:spcPts val="1310"/>
              </a:spcBef>
              <a:spcAft>
                <a:spcPts val="0"/>
              </a:spcAft>
              <a:buClr>
                <a:srgbClr val="000000"/>
              </a:buClr>
              <a:buSzPts val="1600"/>
              <a:buFont typeface="Calibri"/>
              <a:buAutoNum type="arabicPeriod"/>
            </a:pPr>
            <a:r>
              <a:rPr b="0" i="0" lang="en-US" sz="1600">
                <a:solidFill>
                  <a:srgbClr val="000000"/>
                </a:solidFill>
                <a:latin typeface="Calibri"/>
                <a:ea typeface="Calibri"/>
                <a:cs typeface="Calibri"/>
                <a:sym typeface="Calibri"/>
              </a:rPr>
              <a:t>Confirm that column headers have been promoted and that  all data types are correct</a:t>
            </a:r>
            <a:endParaRPr sz="1600">
              <a:latin typeface="Calibri"/>
              <a:ea typeface="Calibri"/>
              <a:cs typeface="Calibri"/>
              <a:sym typeface="Calibri"/>
            </a:endParaRPr>
          </a:p>
          <a:p>
            <a:pPr indent="-457200" lvl="0" marL="469900" marR="85090" rtl="0" algn="l">
              <a:lnSpc>
                <a:spcPct val="118750"/>
              </a:lnSpc>
              <a:spcBef>
                <a:spcPts val="1195"/>
              </a:spcBef>
              <a:spcAft>
                <a:spcPts val="0"/>
              </a:spcAft>
              <a:buClr>
                <a:srgbClr val="000000"/>
              </a:buClr>
              <a:buSzPts val="1600"/>
              <a:buFont typeface="Calibri"/>
              <a:buAutoNum type="arabicPeriod"/>
            </a:pPr>
            <a:r>
              <a:rPr b="0" i="0" lang="en-US" sz="1600">
                <a:solidFill>
                  <a:srgbClr val="000000"/>
                </a:solidFill>
                <a:latin typeface="Calibri"/>
                <a:ea typeface="Calibri"/>
                <a:cs typeface="Calibri"/>
                <a:sym typeface="Calibri"/>
              </a:rPr>
              <a:t>Add a new column to extract all characters before the dash  ("-") in the </a:t>
            </a:r>
            <a:r>
              <a:rPr i="0" lang="en-US" sz="1600">
                <a:solidFill>
                  <a:srgbClr val="000000"/>
                </a:solidFill>
                <a:latin typeface="Calibri"/>
                <a:ea typeface="Calibri"/>
                <a:cs typeface="Calibri"/>
                <a:sym typeface="Calibri"/>
              </a:rPr>
              <a:t>Product SKU </a:t>
            </a:r>
            <a:r>
              <a:rPr b="0" i="0" lang="en-US" sz="1600">
                <a:solidFill>
                  <a:srgbClr val="000000"/>
                </a:solidFill>
                <a:latin typeface="Calibri"/>
                <a:ea typeface="Calibri"/>
                <a:cs typeface="Calibri"/>
                <a:sym typeface="Calibri"/>
              </a:rPr>
              <a:t>column, and name it ”</a:t>
            </a:r>
            <a:r>
              <a:rPr i="0" lang="en-US" sz="1600">
                <a:solidFill>
                  <a:srgbClr val="000000"/>
                </a:solidFill>
                <a:latin typeface="Calibri"/>
                <a:ea typeface="Calibri"/>
                <a:cs typeface="Calibri"/>
                <a:sym typeface="Calibri"/>
              </a:rPr>
              <a:t>SKU Type</a:t>
            </a:r>
            <a:r>
              <a:rPr b="0" i="0" lang="en-US" sz="1600">
                <a:solidFill>
                  <a:srgbClr val="000000"/>
                </a:solidFill>
                <a:latin typeface="Calibri"/>
                <a:ea typeface="Calibri"/>
                <a:cs typeface="Calibri"/>
                <a:sym typeface="Calibri"/>
              </a:rPr>
              <a:t>”</a:t>
            </a:r>
            <a:endParaRPr sz="1600">
              <a:latin typeface="Calibri"/>
              <a:ea typeface="Calibri"/>
              <a:cs typeface="Calibri"/>
              <a:sym typeface="Calibri"/>
            </a:endParaRPr>
          </a:p>
          <a:p>
            <a:pPr indent="-457200" lvl="0" marL="469900" marR="655955" rtl="0" algn="l">
              <a:lnSpc>
                <a:spcPct val="105000"/>
              </a:lnSpc>
              <a:spcBef>
                <a:spcPts val="1015"/>
              </a:spcBef>
              <a:spcAft>
                <a:spcPts val="0"/>
              </a:spcAft>
              <a:buClr>
                <a:srgbClr val="000000"/>
              </a:buClr>
              <a:buSzPts val="1600"/>
              <a:buFont typeface="Calibri"/>
              <a:buAutoNum type="arabicPeriod"/>
            </a:pPr>
            <a:r>
              <a:rPr b="0" i="0" lang="en-US" sz="1600">
                <a:solidFill>
                  <a:srgbClr val="000000"/>
                </a:solidFill>
                <a:latin typeface="Calibri"/>
                <a:ea typeface="Calibri"/>
                <a:cs typeface="Calibri"/>
                <a:sym typeface="Calibri"/>
              </a:rPr>
              <a:t>Update the </a:t>
            </a:r>
            <a:r>
              <a:rPr i="0" lang="en-US" sz="1600">
                <a:solidFill>
                  <a:srgbClr val="000000"/>
                </a:solidFill>
                <a:latin typeface="Calibri"/>
                <a:ea typeface="Calibri"/>
                <a:cs typeface="Calibri"/>
                <a:sym typeface="Calibri"/>
              </a:rPr>
              <a:t>SKU Type </a:t>
            </a:r>
            <a:r>
              <a:rPr b="0" i="0" lang="en-US" sz="1600">
                <a:solidFill>
                  <a:srgbClr val="000000"/>
                </a:solidFill>
                <a:latin typeface="Calibri"/>
                <a:ea typeface="Calibri"/>
                <a:cs typeface="Calibri"/>
                <a:sym typeface="Calibri"/>
              </a:rPr>
              <a:t>calculation above to return all  characters before </a:t>
            </a:r>
            <a:r>
              <a:rPr b="0" lang="en-US" sz="1600">
                <a:solidFill>
                  <a:srgbClr val="000000"/>
                </a:solidFill>
                <a:latin typeface="Calibri"/>
                <a:ea typeface="Calibri"/>
                <a:cs typeface="Calibri"/>
                <a:sym typeface="Calibri"/>
              </a:rPr>
              <a:t>second </a:t>
            </a:r>
            <a:r>
              <a:rPr b="0" i="0" lang="en-US" sz="1600">
                <a:solidFill>
                  <a:srgbClr val="000000"/>
                </a:solidFill>
                <a:latin typeface="Calibri"/>
                <a:ea typeface="Calibri"/>
                <a:cs typeface="Calibri"/>
                <a:sym typeface="Calibri"/>
              </a:rPr>
              <a:t>dash, instead of the first</a:t>
            </a:r>
            <a:endParaRPr sz="1600">
              <a:latin typeface="Calibri"/>
              <a:ea typeface="Calibri"/>
              <a:cs typeface="Calibri"/>
              <a:sym typeface="Calibri"/>
            </a:endParaRPr>
          </a:p>
          <a:p>
            <a:pPr indent="-457200" lvl="0" marL="469900" rtl="0" algn="l">
              <a:lnSpc>
                <a:spcPct val="100000"/>
              </a:lnSpc>
              <a:spcBef>
                <a:spcPts val="1175"/>
              </a:spcBef>
              <a:spcAft>
                <a:spcPts val="0"/>
              </a:spcAft>
              <a:buClr>
                <a:srgbClr val="000000"/>
              </a:buClr>
              <a:buSzPts val="1600"/>
              <a:buFont typeface="Calibri"/>
              <a:buAutoNum type="arabicPeriod"/>
            </a:pPr>
            <a:r>
              <a:rPr b="0" i="0" lang="en-US" sz="1600">
                <a:solidFill>
                  <a:srgbClr val="000000"/>
                </a:solidFill>
                <a:latin typeface="Calibri"/>
                <a:ea typeface="Calibri"/>
                <a:cs typeface="Calibri"/>
                <a:sym typeface="Calibri"/>
              </a:rPr>
              <a:t>Replace zeros (</a:t>
            </a:r>
            <a:r>
              <a:rPr i="0" lang="en-US" sz="1600">
                <a:solidFill>
                  <a:srgbClr val="000000"/>
                </a:solidFill>
                <a:latin typeface="Calibri"/>
                <a:ea typeface="Calibri"/>
                <a:cs typeface="Calibri"/>
                <a:sym typeface="Calibri"/>
              </a:rPr>
              <a:t>0</a:t>
            </a:r>
            <a:r>
              <a:rPr b="0" i="0" lang="en-US" sz="1600">
                <a:solidFill>
                  <a:srgbClr val="000000"/>
                </a:solidFill>
                <a:latin typeface="Calibri"/>
                <a:ea typeface="Calibri"/>
                <a:cs typeface="Calibri"/>
                <a:sym typeface="Calibri"/>
              </a:rPr>
              <a:t>) in the </a:t>
            </a:r>
            <a:r>
              <a:rPr i="0" lang="en-US" sz="1600">
                <a:solidFill>
                  <a:srgbClr val="000000"/>
                </a:solidFill>
                <a:latin typeface="Calibri"/>
                <a:ea typeface="Calibri"/>
                <a:cs typeface="Calibri"/>
                <a:sym typeface="Calibri"/>
              </a:rPr>
              <a:t>Product Style </a:t>
            </a:r>
            <a:r>
              <a:rPr b="0" i="0" lang="en-US" sz="1600">
                <a:solidFill>
                  <a:srgbClr val="000000"/>
                </a:solidFill>
                <a:latin typeface="Calibri"/>
                <a:ea typeface="Calibri"/>
                <a:cs typeface="Calibri"/>
                <a:sym typeface="Calibri"/>
              </a:rPr>
              <a:t>column with “</a:t>
            </a:r>
            <a:r>
              <a:rPr i="0" lang="en-US" sz="1600">
                <a:solidFill>
                  <a:srgbClr val="000000"/>
                </a:solidFill>
                <a:latin typeface="Calibri"/>
                <a:ea typeface="Calibri"/>
                <a:cs typeface="Calibri"/>
                <a:sym typeface="Calibri"/>
              </a:rPr>
              <a:t>NA</a:t>
            </a:r>
            <a:r>
              <a:rPr b="0" i="0" lang="en-US" sz="1600">
                <a:solidFill>
                  <a:srgbClr val="000000"/>
                </a:solidFill>
                <a:latin typeface="Calibri"/>
                <a:ea typeface="Calibri"/>
                <a:cs typeface="Calibri"/>
                <a:sym typeface="Calibri"/>
              </a:rPr>
              <a:t>”</a:t>
            </a:r>
            <a:endParaRPr sz="1600">
              <a:latin typeface="Calibri"/>
              <a:ea typeface="Calibri"/>
              <a:cs typeface="Calibri"/>
              <a:sym typeface="Calibri"/>
            </a:endParaRPr>
          </a:p>
          <a:p>
            <a:pPr indent="-457200" lvl="0" marL="469900" rtl="0" algn="l">
              <a:lnSpc>
                <a:spcPct val="100000"/>
              </a:lnSpc>
              <a:spcBef>
                <a:spcPts val="1175"/>
              </a:spcBef>
              <a:spcAft>
                <a:spcPts val="0"/>
              </a:spcAft>
              <a:buClr>
                <a:srgbClr val="000000"/>
              </a:buClr>
              <a:buSzPts val="1600"/>
              <a:buFont typeface="Calibri"/>
              <a:buAutoNum type="arabicPeriod"/>
            </a:pPr>
            <a:r>
              <a:rPr b="0" i="0" lang="en-US" sz="1600">
                <a:solidFill>
                  <a:srgbClr val="000000"/>
                </a:solidFill>
                <a:latin typeface="Calibri"/>
                <a:ea typeface="Calibri"/>
                <a:cs typeface="Calibri"/>
                <a:sym typeface="Calibri"/>
              </a:rPr>
              <a:t>Close and load to your data model</a:t>
            </a:r>
            <a:endParaRPr sz="1600">
              <a:latin typeface="Calibri"/>
              <a:ea typeface="Calibri"/>
              <a:cs typeface="Calibri"/>
              <a:sym typeface="Calibri"/>
            </a:endParaRPr>
          </a:p>
        </p:txBody>
      </p:sp>
      <p:grpSp>
        <p:nvGrpSpPr>
          <p:cNvPr id="727" name="Google Shape;727;p27"/>
          <p:cNvGrpSpPr/>
          <p:nvPr/>
        </p:nvGrpSpPr>
        <p:grpSpPr>
          <a:xfrm>
            <a:off x="11457431" y="170687"/>
            <a:ext cx="551687" cy="551687"/>
            <a:chOff x="11457431" y="170687"/>
            <a:chExt cx="551687" cy="551687"/>
          </a:xfrm>
        </p:grpSpPr>
        <p:pic>
          <p:nvPicPr>
            <p:cNvPr id="728" name="Google Shape;728;p27"/>
            <p:cNvPicPr preferRelativeResize="0"/>
            <p:nvPr/>
          </p:nvPicPr>
          <p:blipFill rotWithShape="1">
            <a:blip r:embed="rId4">
              <a:alphaModFix/>
            </a:blip>
            <a:srcRect b="0" l="0" r="0" t="0"/>
            <a:stretch/>
          </p:blipFill>
          <p:spPr>
            <a:xfrm>
              <a:off x="11457431" y="170687"/>
              <a:ext cx="551687" cy="551687"/>
            </a:xfrm>
            <a:prstGeom prst="rect">
              <a:avLst/>
            </a:prstGeom>
            <a:noFill/>
            <a:ln>
              <a:noFill/>
            </a:ln>
          </p:spPr>
        </p:pic>
        <p:pic>
          <p:nvPicPr>
            <p:cNvPr id="729" name="Google Shape;729;p27"/>
            <p:cNvPicPr preferRelativeResize="0"/>
            <p:nvPr/>
          </p:nvPicPr>
          <p:blipFill rotWithShape="1">
            <a:blip r:embed="rId5">
              <a:alphaModFix/>
            </a:blip>
            <a:srcRect b="0" l="0" r="0" t="0"/>
            <a:stretch/>
          </p:blipFill>
          <p:spPr>
            <a:xfrm>
              <a:off x="11536301" y="252500"/>
              <a:ext cx="399431" cy="400018"/>
            </a:xfrm>
            <a:prstGeom prst="rect">
              <a:avLst/>
            </a:prstGeom>
            <a:noFill/>
            <a:ln>
              <a:noFill/>
            </a:ln>
          </p:spPr>
        </p:pic>
      </p:grpSp>
      <p:grpSp>
        <p:nvGrpSpPr>
          <p:cNvPr id="730" name="Google Shape;730;p27"/>
          <p:cNvGrpSpPr/>
          <p:nvPr/>
        </p:nvGrpSpPr>
        <p:grpSpPr>
          <a:xfrm>
            <a:off x="423672" y="1511807"/>
            <a:ext cx="5565648" cy="5148072"/>
            <a:chOff x="423672" y="1511807"/>
            <a:chExt cx="5565648" cy="5148072"/>
          </a:xfrm>
        </p:grpSpPr>
        <p:pic>
          <p:nvPicPr>
            <p:cNvPr id="731" name="Google Shape;731;p27"/>
            <p:cNvPicPr preferRelativeResize="0"/>
            <p:nvPr/>
          </p:nvPicPr>
          <p:blipFill rotWithShape="1">
            <a:blip r:embed="rId6">
              <a:alphaModFix/>
            </a:blip>
            <a:srcRect b="0" l="0" r="0" t="0"/>
            <a:stretch/>
          </p:blipFill>
          <p:spPr>
            <a:xfrm>
              <a:off x="423672" y="1511807"/>
              <a:ext cx="5565648" cy="5148072"/>
            </a:xfrm>
            <a:prstGeom prst="rect">
              <a:avLst/>
            </a:prstGeom>
            <a:noFill/>
            <a:ln>
              <a:noFill/>
            </a:ln>
          </p:spPr>
        </p:pic>
        <p:sp>
          <p:nvSpPr>
            <p:cNvPr id="732" name="Google Shape;732;p27"/>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33" name="Google Shape;733;p27"/>
            <p:cNvPicPr preferRelativeResize="0"/>
            <p:nvPr/>
          </p:nvPicPr>
          <p:blipFill rotWithShape="1">
            <a:blip r:embed="rId7">
              <a:alphaModFix/>
            </a:blip>
            <a:srcRect b="0" l="0" r="0" t="0"/>
            <a:stretch/>
          </p:blipFill>
          <p:spPr>
            <a:xfrm>
              <a:off x="3913631" y="6141719"/>
              <a:ext cx="1822704" cy="350520"/>
            </a:xfrm>
            <a:prstGeom prst="rect">
              <a:avLst/>
            </a:prstGeom>
            <a:noFill/>
            <a:ln>
              <a:noFill/>
            </a:ln>
          </p:spPr>
        </p:pic>
      </p:grpSp>
      <p:sp>
        <p:nvSpPr>
          <p:cNvPr id="734" name="Google Shape;734;p27"/>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just">
              <a:lnSpc>
                <a:spcPct val="100000"/>
              </a:lnSpc>
              <a:spcBef>
                <a:spcPts val="0"/>
              </a:spcBef>
              <a:spcAft>
                <a:spcPts val="0"/>
              </a:spcAft>
              <a:buNone/>
            </a:pPr>
            <a:r>
              <a:rPr lang="en-US" sz="1400">
                <a:solidFill>
                  <a:srgbClr val="404040"/>
                </a:solidFill>
                <a:latin typeface="Calibri"/>
                <a:ea typeface="Calibri"/>
                <a:cs typeface="Calibri"/>
                <a:sym typeface="Calibri"/>
              </a:rPr>
              <a:t>Hello, and welcome to the team!</a:t>
            </a:r>
            <a:endParaRPr sz="1400">
              <a:solidFill>
                <a:schemeClr val="dk1"/>
              </a:solidFill>
              <a:latin typeface="Calibri"/>
              <a:ea typeface="Calibri"/>
              <a:cs typeface="Calibri"/>
              <a:sym typeface="Calibri"/>
            </a:endParaRPr>
          </a:p>
          <a:p>
            <a:pPr indent="0" lvl="0" marL="182245" marR="220345" rtl="0" algn="just">
              <a:lnSpc>
                <a:spcPct val="101400"/>
              </a:lnSpc>
              <a:spcBef>
                <a:spcPts val="575"/>
              </a:spcBef>
              <a:spcAft>
                <a:spcPts val="0"/>
              </a:spcAft>
              <a:buNone/>
            </a:pPr>
            <a:r>
              <a:rPr lang="en-US" sz="1400">
                <a:solidFill>
                  <a:srgbClr val="404040"/>
                </a:solidFill>
                <a:latin typeface="Calibri"/>
                <a:ea typeface="Calibri"/>
                <a:cs typeface="Calibri"/>
                <a:sym typeface="Calibri"/>
              </a:rPr>
              <a:t>We’re excited that you’ll be helping us develop our new internal  reports in Power BI. Looks like you’ve already gotten started, but  we have some new data to add to the model.</a:t>
            </a:r>
            <a:endParaRPr sz="1400">
              <a:solidFill>
                <a:schemeClr val="dk1"/>
              </a:solidFill>
              <a:latin typeface="Calibri"/>
              <a:ea typeface="Calibri"/>
              <a:cs typeface="Calibri"/>
              <a:sym typeface="Calibri"/>
            </a:endParaRPr>
          </a:p>
          <a:p>
            <a:pPr indent="0" lvl="0" marL="182245" marR="298450" rtl="0" algn="l">
              <a:lnSpc>
                <a:spcPct val="101000"/>
              </a:lnSpc>
              <a:spcBef>
                <a:spcPts val="509"/>
              </a:spcBef>
              <a:spcAft>
                <a:spcPts val="0"/>
              </a:spcAft>
              <a:buNone/>
            </a:pPr>
            <a:r>
              <a:rPr lang="en-US" sz="1400">
                <a:solidFill>
                  <a:srgbClr val="404040"/>
                </a:solidFill>
                <a:latin typeface="Calibri"/>
                <a:ea typeface="Calibri"/>
                <a:cs typeface="Calibri"/>
                <a:sym typeface="Calibri"/>
              </a:rPr>
              <a:t>Could you please create two new queries to connect to the  </a:t>
            </a:r>
            <a:r>
              <a:rPr b="1" lang="en-US" sz="1400">
                <a:solidFill>
                  <a:srgbClr val="404040"/>
                </a:solidFill>
                <a:latin typeface="Calibri"/>
                <a:ea typeface="Calibri"/>
                <a:cs typeface="Calibri"/>
                <a:sym typeface="Calibri"/>
              </a:rPr>
              <a:t>Product Category Lookup </a:t>
            </a:r>
            <a:r>
              <a:rPr lang="en-US" sz="1400">
                <a:solidFill>
                  <a:srgbClr val="404040"/>
                </a:solidFill>
                <a:latin typeface="Calibri"/>
                <a:ea typeface="Calibri"/>
                <a:cs typeface="Calibri"/>
                <a:sym typeface="Calibri"/>
              </a:rPr>
              <a:t>and </a:t>
            </a:r>
            <a:r>
              <a:rPr b="1" lang="en-US" sz="1400">
                <a:solidFill>
                  <a:srgbClr val="404040"/>
                </a:solidFill>
                <a:latin typeface="Calibri"/>
                <a:ea typeface="Calibri"/>
                <a:cs typeface="Calibri"/>
                <a:sym typeface="Calibri"/>
              </a:rPr>
              <a:t>Product Subcategory Lookup  </a:t>
            </a:r>
            <a:r>
              <a:rPr lang="en-US" sz="1400">
                <a:solidFill>
                  <a:srgbClr val="404040"/>
                </a:solidFill>
                <a:latin typeface="Calibri"/>
                <a:ea typeface="Calibri"/>
                <a:cs typeface="Calibri"/>
                <a:sym typeface="Calibri"/>
              </a:rPr>
              <a:t>files attached, and help with a few modifications to the product  table?</a:t>
            </a:r>
            <a:endParaRPr sz="1400">
              <a:solidFill>
                <a:schemeClr val="dk1"/>
              </a:solidFill>
              <a:latin typeface="Calibri"/>
              <a:ea typeface="Calibri"/>
              <a:cs typeface="Calibri"/>
              <a:sym typeface="Calibri"/>
            </a:endParaRPr>
          </a:p>
          <a:p>
            <a:pPr indent="0" lvl="0" marL="182245" marR="0" rtl="0" algn="l">
              <a:lnSpc>
                <a:spcPct val="117499"/>
              </a:lnSpc>
              <a:spcBef>
                <a:spcPts val="1225"/>
              </a:spcBef>
              <a:spcAft>
                <a:spcPts val="0"/>
              </a:spcAft>
              <a:buNone/>
            </a:pPr>
            <a:r>
              <a:rPr lang="en-US" sz="1400">
                <a:solidFill>
                  <a:srgbClr val="404040"/>
                </a:solidFill>
                <a:latin typeface="Calibri"/>
                <a:ea typeface="Calibri"/>
                <a:cs typeface="Calibri"/>
                <a:sym typeface="Calibri"/>
              </a:rPr>
              <a:t>Thanks!</a:t>
            </a:r>
            <a:endParaRPr sz="1400">
              <a:solidFill>
                <a:schemeClr val="dk1"/>
              </a:solidFill>
              <a:latin typeface="Calibri"/>
              <a:ea typeface="Calibri"/>
              <a:cs typeface="Calibri"/>
              <a:sym typeface="Calibri"/>
            </a:endParaRPr>
          </a:p>
          <a:p>
            <a:pPr indent="0" lvl="0" marL="182245" marR="0" rtl="0" algn="l">
              <a:lnSpc>
                <a:spcPct val="117499"/>
              </a:lnSpc>
              <a:spcBef>
                <a:spcPts val="0"/>
              </a:spcBef>
              <a:spcAft>
                <a:spcPts val="0"/>
              </a:spcAft>
              <a:buNone/>
            </a:pPr>
            <a:r>
              <a:rPr lang="en-US" sz="1400">
                <a:solidFill>
                  <a:srgbClr val="404040"/>
                </a:solidFill>
                <a:latin typeface="Calibri"/>
                <a:ea typeface="Calibri"/>
                <a:cs typeface="Calibri"/>
                <a:sym typeface="Calibri"/>
              </a:rPr>
              <a:t>-ETL</a:t>
            </a:r>
            <a:endParaRPr sz="1400">
              <a:solidFill>
                <a:schemeClr val="dk1"/>
              </a:solidFill>
              <a:latin typeface="Calibri"/>
              <a:ea typeface="Calibri"/>
              <a:cs typeface="Calibri"/>
              <a:sym typeface="Calibri"/>
            </a:endParaRPr>
          </a:p>
        </p:txBody>
      </p:sp>
      <p:grpSp>
        <p:nvGrpSpPr>
          <p:cNvPr id="735" name="Google Shape;735;p27"/>
          <p:cNvGrpSpPr/>
          <p:nvPr/>
        </p:nvGrpSpPr>
        <p:grpSpPr>
          <a:xfrm>
            <a:off x="730914" y="1783079"/>
            <a:ext cx="4974947" cy="4601169"/>
            <a:chOff x="730914" y="1783079"/>
            <a:chExt cx="4974947" cy="4601169"/>
          </a:xfrm>
        </p:grpSpPr>
        <p:pic>
          <p:nvPicPr>
            <p:cNvPr id="736" name="Google Shape;736;p27"/>
            <p:cNvPicPr preferRelativeResize="0"/>
            <p:nvPr/>
          </p:nvPicPr>
          <p:blipFill rotWithShape="1">
            <a:blip r:embed="rId8">
              <a:alphaModFix/>
            </a:blip>
            <a:srcRect b="0" l="0" r="0" t="0"/>
            <a:stretch/>
          </p:blipFill>
          <p:spPr>
            <a:xfrm>
              <a:off x="730914" y="6155648"/>
              <a:ext cx="227013" cy="228600"/>
            </a:xfrm>
            <a:prstGeom prst="rect">
              <a:avLst/>
            </a:prstGeom>
            <a:noFill/>
            <a:ln>
              <a:noFill/>
            </a:ln>
          </p:spPr>
        </p:pic>
        <p:sp>
          <p:nvSpPr>
            <p:cNvPr id="737" name="Google Shape;737;p27"/>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 name="Google Shape;738;p27"/>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39" name="Google Shape;739;p27"/>
            <p:cNvPicPr preferRelativeResize="0"/>
            <p:nvPr/>
          </p:nvPicPr>
          <p:blipFill rotWithShape="1">
            <a:blip r:embed="rId9">
              <a:alphaModFix/>
            </a:blip>
            <a:srcRect b="0" l="0" r="0" t="0"/>
            <a:stretch/>
          </p:blipFill>
          <p:spPr>
            <a:xfrm>
              <a:off x="1755647" y="1783079"/>
              <a:ext cx="658368" cy="530351"/>
            </a:xfrm>
            <a:prstGeom prst="rect">
              <a:avLst/>
            </a:prstGeom>
            <a:noFill/>
            <a:ln>
              <a:noFill/>
            </a:ln>
          </p:spPr>
        </p:pic>
        <p:pic>
          <p:nvPicPr>
            <p:cNvPr id="740" name="Google Shape;740;p27"/>
            <p:cNvPicPr preferRelativeResize="0"/>
            <p:nvPr/>
          </p:nvPicPr>
          <p:blipFill rotWithShape="1">
            <a:blip r:embed="rId10">
              <a:alphaModFix/>
            </a:blip>
            <a:srcRect b="0" l="0" r="0" t="0"/>
            <a:stretch/>
          </p:blipFill>
          <p:spPr>
            <a:xfrm>
              <a:off x="737616" y="1837943"/>
              <a:ext cx="1008887" cy="1030224"/>
            </a:xfrm>
            <a:prstGeom prst="rect">
              <a:avLst/>
            </a:prstGeom>
            <a:noFill/>
            <a:ln>
              <a:noFill/>
            </a:ln>
          </p:spPr>
        </p:pic>
      </p:grpSp>
      <p:sp>
        <p:nvSpPr>
          <p:cNvPr id="741" name="Google Shape;741;p27"/>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Ethan T. Langer </a:t>
            </a:r>
            <a:r>
              <a:rPr i="1" lang="en-US" sz="1400">
                <a:solidFill>
                  <a:srgbClr val="404040"/>
                </a:solidFill>
                <a:latin typeface="Calibri"/>
                <a:ea typeface="Calibri"/>
                <a:cs typeface="Calibri"/>
                <a:sym typeface="Calibri"/>
              </a:rPr>
              <a:t>(Analytics Manager)</a:t>
            </a:r>
            <a:endParaRPr sz="1400">
              <a:solidFill>
                <a:schemeClr val="dk1"/>
              </a:solidFill>
              <a:latin typeface="Calibri"/>
              <a:ea typeface="Calibri"/>
              <a:cs typeface="Calibri"/>
              <a:sym typeface="Calibri"/>
            </a:endParaRPr>
          </a:p>
          <a:p>
            <a:pPr indent="0" lvl="0" marL="0" marR="139065" rtl="0" algn="ctr">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Welcome aboard!</a:t>
            </a:r>
            <a:endParaRPr sz="1400">
              <a:solidFill>
                <a:schemeClr val="dk1"/>
              </a:solidFill>
              <a:latin typeface="Calibri"/>
              <a:ea typeface="Calibri"/>
              <a:cs typeface="Calibri"/>
              <a:sym typeface="Calibri"/>
            </a:endParaRPr>
          </a:p>
        </p:txBody>
      </p:sp>
      <p:sp>
        <p:nvSpPr>
          <p:cNvPr id="742" name="Google Shape;742;p27"/>
          <p:cNvSpPr txBox="1"/>
          <p:nvPr/>
        </p:nvSpPr>
        <p:spPr>
          <a:xfrm>
            <a:off x="1057231" y="6096489"/>
            <a:ext cx="1477010" cy="333375"/>
          </a:xfrm>
          <a:prstGeom prst="rect">
            <a:avLst/>
          </a:prstGeom>
          <a:noFill/>
          <a:ln>
            <a:noFill/>
          </a:ln>
        </p:spPr>
        <p:txBody>
          <a:bodyPr anchorCtr="0" anchor="t" bIns="0" lIns="0" spcFirstLastPara="1" rIns="0" wrap="square" tIns="6350">
            <a:spAutoFit/>
          </a:bodyPr>
          <a:lstStyle/>
          <a:p>
            <a:pPr indent="0" lvl="0" marL="12700" marR="5080" rtl="0" algn="l">
              <a:lnSpc>
                <a:spcPct val="100000"/>
              </a:lnSpc>
              <a:spcBef>
                <a:spcPts val="0"/>
              </a:spcBef>
              <a:spcAft>
                <a:spcPts val="0"/>
              </a:spcAft>
              <a:buNone/>
            </a:pPr>
            <a:r>
              <a:rPr i="1" lang="en-US" sz="1000">
                <a:solidFill>
                  <a:srgbClr val="404040"/>
                </a:solidFill>
                <a:latin typeface="Calibri"/>
                <a:ea typeface="Calibri"/>
                <a:cs typeface="Calibri"/>
                <a:sym typeface="Calibri"/>
              </a:rPr>
              <a:t>Product Category Lookup  Product Subcategory Lookup</a:t>
            </a:r>
            <a:endParaRPr sz="10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6" name="Shape 746"/>
        <p:cNvGrpSpPr/>
        <p:nvPr/>
      </p:nvGrpSpPr>
      <p:grpSpPr>
        <a:xfrm>
          <a:off x="0" y="0"/>
          <a:ext cx="0" cy="0"/>
          <a:chOff x="0" y="0"/>
          <a:chExt cx="0" cy="0"/>
        </a:xfrm>
      </p:grpSpPr>
      <p:grpSp>
        <p:nvGrpSpPr>
          <p:cNvPr id="747" name="Google Shape;747;p28"/>
          <p:cNvGrpSpPr/>
          <p:nvPr/>
        </p:nvGrpSpPr>
        <p:grpSpPr>
          <a:xfrm>
            <a:off x="6766559" y="2029967"/>
            <a:ext cx="4489704" cy="1929383"/>
            <a:chOff x="6766559" y="2029967"/>
            <a:chExt cx="4489704" cy="1929383"/>
          </a:xfrm>
        </p:grpSpPr>
        <p:pic>
          <p:nvPicPr>
            <p:cNvPr id="748" name="Google Shape;748;p28"/>
            <p:cNvPicPr preferRelativeResize="0"/>
            <p:nvPr/>
          </p:nvPicPr>
          <p:blipFill rotWithShape="1">
            <a:blip r:embed="rId3">
              <a:alphaModFix/>
            </a:blip>
            <a:srcRect b="0" l="0" r="0" t="0"/>
            <a:stretch/>
          </p:blipFill>
          <p:spPr>
            <a:xfrm>
              <a:off x="6766559" y="2029967"/>
              <a:ext cx="4489704" cy="1929383"/>
            </a:xfrm>
            <a:prstGeom prst="rect">
              <a:avLst/>
            </a:prstGeom>
            <a:noFill/>
            <a:ln>
              <a:noFill/>
            </a:ln>
          </p:spPr>
        </p:pic>
        <p:pic>
          <p:nvPicPr>
            <p:cNvPr id="749" name="Google Shape;749;p28"/>
            <p:cNvPicPr preferRelativeResize="0"/>
            <p:nvPr/>
          </p:nvPicPr>
          <p:blipFill rotWithShape="1">
            <a:blip r:embed="rId4">
              <a:alphaModFix/>
            </a:blip>
            <a:srcRect b="0" l="0" r="0" t="0"/>
            <a:stretch/>
          </p:blipFill>
          <p:spPr>
            <a:xfrm>
              <a:off x="6812082" y="2081505"/>
              <a:ext cx="4339983" cy="1779233"/>
            </a:xfrm>
            <a:prstGeom prst="rect">
              <a:avLst/>
            </a:prstGeom>
            <a:noFill/>
            <a:ln>
              <a:noFill/>
            </a:ln>
          </p:spPr>
        </p:pic>
        <p:sp>
          <p:nvSpPr>
            <p:cNvPr id="750" name="Google Shape;750;p28"/>
            <p:cNvSpPr/>
            <p:nvPr/>
          </p:nvSpPr>
          <p:spPr>
            <a:xfrm>
              <a:off x="6807320" y="2076743"/>
              <a:ext cx="4349750" cy="1788795"/>
            </a:xfrm>
            <a:custGeom>
              <a:rect b="b" l="l" r="r" t="t"/>
              <a:pathLst>
                <a:path extrusionOk="0" h="1788795" w="4349750">
                  <a:moveTo>
                    <a:pt x="0" y="0"/>
                  </a:moveTo>
                  <a:lnTo>
                    <a:pt x="4349509" y="0"/>
                  </a:lnTo>
                  <a:lnTo>
                    <a:pt x="4349509" y="1788758"/>
                  </a:lnTo>
                  <a:lnTo>
                    <a:pt x="0" y="1788758"/>
                  </a:lnTo>
                  <a:lnTo>
                    <a:pt x="0" y="0"/>
                  </a:lnTo>
                  <a:close/>
                </a:path>
              </a:pathLst>
            </a:custGeom>
            <a:noFill/>
            <a:ln cap="flat" cmpd="sng" w="9525">
              <a:solidFill>
                <a:srgbClr val="A6A6A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1" name="Google Shape;751;p28"/>
          <p:cNvSpPr txBox="1"/>
          <p:nvPr>
            <p:ph type="title"/>
          </p:nvPr>
        </p:nvSpPr>
        <p:spPr>
          <a:xfrm>
            <a:off x="2892805" y="242315"/>
            <a:ext cx="640588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200">
                <a:solidFill>
                  <a:srgbClr val="262626"/>
                </a:solidFill>
                <a:latin typeface="Calibri"/>
                <a:ea typeface="Calibri"/>
                <a:cs typeface="Calibri"/>
                <a:sym typeface="Calibri"/>
              </a:rPr>
              <a:t>SOLUTION</a:t>
            </a:r>
            <a:r>
              <a:rPr lang="en-US" sz="3200">
                <a:solidFill>
                  <a:srgbClr val="262626"/>
                </a:solidFill>
              </a:rPr>
              <a:t>: TABLE TRANSFORMATIONS</a:t>
            </a:r>
            <a:endParaRPr sz="3200">
              <a:latin typeface="Calibri"/>
              <a:ea typeface="Calibri"/>
              <a:cs typeface="Calibri"/>
              <a:sym typeface="Calibri"/>
            </a:endParaRPr>
          </a:p>
        </p:txBody>
      </p:sp>
      <p:pic>
        <p:nvPicPr>
          <p:cNvPr id="752" name="Google Shape;752;p28"/>
          <p:cNvPicPr preferRelativeResize="0"/>
          <p:nvPr/>
        </p:nvPicPr>
        <p:blipFill rotWithShape="1">
          <a:blip r:embed="rId5">
            <a:alphaModFix/>
          </a:blip>
          <a:srcRect b="0" l="0" r="0" t="0"/>
          <a:stretch/>
        </p:blipFill>
        <p:spPr>
          <a:xfrm>
            <a:off x="0" y="806332"/>
            <a:ext cx="12192000" cy="45720"/>
          </a:xfrm>
          <a:prstGeom prst="rect">
            <a:avLst/>
          </a:prstGeom>
          <a:noFill/>
          <a:ln>
            <a:noFill/>
          </a:ln>
        </p:spPr>
      </p:pic>
      <p:sp>
        <p:nvSpPr>
          <p:cNvPr id="753" name="Google Shape;753;p28"/>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000">
                <a:solidFill>
                  <a:srgbClr val="404040"/>
                </a:solidFill>
                <a:latin typeface="Calibri"/>
                <a:ea typeface="Calibri"/>
                <a:cs typeface="Calibri"/>
                <a:sym typeface="Calibri"/>
              </a:rPr>
              <a:t>Solution Preview</a:t>
            </a:r>
            <a:endParaRPr sz="2000">
              <a:solidFill>
                <a:schemeClr val="dk1"/>
              </a:solidFill>
              <a:latin typeface="Calibri"/>
              <a:ea typeface="Calibri"/>
              <a:cs typeface="Calibri"/>
              <a:sym typeface="Calibri"/>
            </a:endParaRPr>
          </a:p>
        </p:txBody>
      </p:sp>
      <p:sp>
        <p:nvSpPr>
          <p:cNvPr id="754" name="Google Shape;754;p28"/>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 name="Google Shape;755;p28"/>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56" name="Google Shape;756;p28"/>
          <p:cNvGrpSpPr/>
          <p:nvPr/>
        </p:nvGrpSpPr>
        <p:grpSpPr>
          <a:xfrm>
            <a:off x="11457431" y="170687"/>
            <a:ext cx="551687" cy="551687"/>
            <a:chOff x="11457431" y="170687"/>
            <a:chExt cx="551687" cy="551687"/>
          </a:xfrm>
        </p:grpSpPr>
        <p:pic>
          <p:nvPicPr>
            <p:cNvPr id="757" name="Google Shape;757;p28"/>
            <p:cNvPicPr preferRelativeResize="0"/>
            <p:nvPr/>
          </p:nvPicPr>
          <p:blipFill rotWithShape="1">
            <a:blip r:embed="rId6">
              <a:alphaModFix/>
            </a:blip>
            <a:srcRect b="0" l="0" r="0" t="0"/>
            <a:stretch/>
          </p:blipFill>
          <p:spPr>
            <a:xfrm>
              <a:off x="11457431" y="170687"/>
              <a:ext cx="551687" cy="551687"/>
            </a:xfrm>
            <a:prstGeom prst="rect">
              <a:avLst/>
            </a:prstGeom>
            <a:noFill/>
            <a:ln>
              <a:noFill/>
            </a:ln>
          </p:spPr>
        </p:pic>
        <p:pic>
          <p:nvPicPr>
            <p:cNvPr id="758" name="Google Shape;758;p28"/>
            <p:cNvPicPr preferRelativeResize="0"/>
            <p:nvPr/>
          </p:nvPicPr>
          <p:blipFill rotWithShape="1">
            <a:blip r:embed="rId7">
              <a:alphaModFix/>
            </a:blip>
            <a:srcRect b="0" l="0" r="0" t="0"/>
            <a:stretch/>
          </p:blipFill>
          <p:spPr>
            <a:xfrm>
              <a:off x="11536301" y="252500"/>
              <a:ext cx="399431" cy="400018"/>
            </a:xfrm>
            <a:prstGeom prst="rect">
              <a:avLst/>
            </a:prstGeom>
            <a:noFill/>
            <a:ln>
              <a:noFill/>
            </a:ln>
          </p:spPr>
        </p:pic>
      </p:grpSp>
      <p:grpSp>
        <p:nvGrpSpPr>
          <p:cNvPr id="759" name="Google Shape;759;p28"/>
          <p:cNvGrpSpPr/>
          <p:nvPr/>
        </p:nvGrpSpPr>
        <p:grpSpPr>
          <a:xfrm>
            <a:off x="423672" y="1511807"/>
            <a:ext cx="5565648" cy="5148072"/>
            <a:chOff x="423672" y="1511807"/>
            <a:chExt cx="5565648" cy="5148072"/>
          </a:xfrm>
        </p:grpSpPr>
        <p:pic>
          <p:nvPicPr>
            <p:cNvPr id="760" name="Google Shape;760;p28"/>
            <p:cNvPicPr preferRelativeResize="0"/>
            <p:nvPr/>
          </p:nvPicPr>
          <p:blipFill rotWithShape="1">
            <a:blip r:embed="rId8">
              <a:alphaModFix/>
            </a:blip>
            <a:srcRect b="0" l="0" r="0" t="0"/>
            <a:stretch/>
          </p:blipFill>
          <p:spPr>
            <a:xfrm>
              <a:off x="423672" y="1511807"/>
              <a:ext cx="5565648" cy="5148072"/>
            </a:xfrm>
            <a:prstGeom prst="rect">
              <a:avLst/>
            </a:prstGeom>
            <a:noFill/>
            <a:ln>
              <a:noFill/>
            </a:ln>
          </p:spPr>
        </p:pic>
        <p:sp>
          <p:nvSpPr>
            <p:cNvPr id="761" name="Google Shape;761;p28"/>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62" name="Google Shape;762;p28"/>
            <p:cNvPicPr preferRelativeResize="0"/>
            <p:nvPr/>
          </p:nvPicPr>
          <p:blipFill rotWithShape="1">
            <a:blip r:embed="rId9">
              <a:alphaModFix/>
            </a:blip>
            <a:srcRect b="0" l="0" r="0" t="0"/>
            <a:stretch/>
          </p:blipFill>
          <p:spPr>
            <a:xfrm>
              <a:off x="3913631" y="6141719"/>
              <a:ext cx="1822704" cy="350520"/>
            </a:xfrm>
            <a:prstGeom prst="rect">
              <a:avLst/>
            </a:prstGeom>
            <a:noFill/>
            <a:ln>
              <a:noFill/>
            </a:ln>
          </p:spPr>
        </p:pic>
        <p:pic>
          <p:nvPicPr>
            <p:cNvPr id="763" name="Google Shape;763;p28"/>
            <p:cNvPicPr preferRelativeResize="0"/>
            <p:nvPr/>
          </p:nvPicPr>
          <p:blipFill rotWithShape="1">
            <a:blip r:embed="rId10">
              <a:alphaModFix/>
            </a:blip>
            <a:srcRect b="0" l="0" r="0" t="0"/>
            <a:stretch/>
          </p:blipFill>
          <p:spPr>
            <a:xfrm>
              <a:off x="730914" y="6155648"/>
              <a:ext cx="227013" cy="228600"/>
            </a:xfrm>
            <a:prstGeom prst="rect">
              <a:avLst/>
            </a:prstGeom>
            <a:noFill/>
            <a:ln>
              <a:noFill/>
            </a:ln>
          </p:spPr>
        </p:pic>
        <p:sp>
          <p:nvSpPr>
            <p:cNvPr id="764" name="Google Shape;764;p28"/>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 name="Google Shape;765;p28"/>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66" name="Google Shape;766;p28"/>
            <p:cNvPicPr preferRelativeResize="0"/>
            <p:nvPr/>
          </p:nvPicPr>
          <p:blipFill rotWithShape="1">
            <a:blip r:embed="rId11">
              <a:alphaModFix/>
            </a:blip>
            <a:srcRect b="0" l="0" r="0" t="0"/>
            <a:stretch/>
          </p:blipFill>
          <p:spPr>
            <a:xfrm>
              <a:off x="1755647" y="1783080"/>
              <a:ext cx="658368" cy="530351"/>
            </a:xfrm>
            <a:prstGeom prst="rect">
              <a:avLst/>
            </a:prstGeom>
            <a:noFill/>
            <a:ln>
              <a:noFill/>
            </a:ln>
          </p:spPr>
        </p:pic>
        <p:pic>
          <p:nvPicPr>
            <p:cNvPr id="767" name="Google Shape;767;p28"/>
            <p:cNvPicPr preferRelativeResize="0"/>
            <p:nvPr/>
          </p:nvPicPr>
          <p:blipFill rotWithShape="1">
            <a:blip r:embed="rId12">
              <a:alphaModFix/>
            </a:blip>
            <a:srcRect b="0" l="0" r="0" t="0"/>
            <a:stretch/>
          </p:blipFill>
          <p:spPr>
            <a:xfrm>
              <a:off x="737615" y="1837944"/>
              <a:ext cx="1008887" cy="1030224"/>
            </a:xfrm>
            <a:prstGeom prst="rect">
              <a:avLst/>
            </a:prstGeom>
            <a:noFill/>
            <a:ln>
              <a:noFill/>
            </a:ln>
          </p:spPr>
        </p:pic>
      </p:grpSp>
      <p:grpSp>
        <p:nvGrpSpPr>
          <p:cNvPr id="768" name="Google Shape;768;p28"/>
          <p:cNvGrpSpPr/>
          <p:nvPr/>
        </p:nvGrpSpPr>
        <p:grpSpPr>
          <a:xfrm>
            <a:off x="6528816" y="4142232"/>
            <a:ext cx="4864608" cy="1953768"/>
            <a:chOff x="6528816" y="4142232"/>
            <a:chExt cx="4864608" cy="1953768"/>
          </a:xfrm>
        </p:grpSpPr>
        <p:pic>
          <p:nvPicPr>
            <p:cNvPr id="769" name="Google Shape;769;p28"/>
            <p:cNvPicPr preferRelativeResize="0"/>
            <p:nvPr/>
          </p:nvPicPr>
          <p:blipFill rotWithShape="1">
            <a:blip r:embed="rId13">
              <a:alphaModFix/>
            </a:blip>
            <a:srcRect b="0" l="0" r="0" t="0"/>
            <a:stretch/>
          </p:blipFill>
          <p:spPr>
            <a:xfrm>
              <a:off x="6528816" y="4142232"/>
              <a:ext cx="4864608" cy="1953768"/>
            </a:xfrm>
            <a:prstGeom prst="rect">
              <a:avLst/>
            </a:prstGeom>
            <a:noFill/>
            <a:ln>
              <a:noFill/>
            </a:ln>
          </p:spPr>
        </p:pic>
        <p:pic>
          <p:nvPicPr>
            <p:cNvPr id="770" name="Google Shape;770;p28"/>
            <p:cNvPicPr preferRelativeResize="0"/>
            <p:nvPr/>
          </p:nvPicPr>
          <p:blipFill rotWithShape="1">
            <a:blip r:embed="rId14">
              <a:alphaModFix/>
            </a:blip>
            <a:srcRect b="0" l="0" r="0" t="0"/>
            <a:stretch/>
          </p:blipFill>
          <p:spPr>
            <a:xfrm>
              <a:off x="6554077" y="4168182"/>
              <a:ext cx="4759716" cy="1848189"/>
            </a:xfrm>
            <a:prstGeom prst="rect">
              <a:avLst/>
            </a:prstGeom>
            <a:noFill/>
            <a:ln>
              <a:noFill/>
            </a:ln>
          </p:spPr>
        </p:pic>
      </p:grpSp>
      <p:sp>
        <p:nvSpPr>
          <p:cNvPr id="771" name="Google Shape;771;p28"/>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Ethan T. Langer </a:t>
            </a:r>
            <a:r>
              <a:rPr i="1" lang="en-US" sz="1400">
                <a:solidFill>
                  <a:srgbClr val="404040"/>
                </a:solidFill>
                <a:latin typeface="Calibri"/>
                <a:ea typeface="Calibri"/>
                <a:cs typeface="Calibri"/>
                <a:sym typeface="Calibri"/>
              </a:rPr>
              <a:t>(Analytics Manager)</a:t>
            </a:r>
            <a:endParaRPr sz="1400">
              <a:solidFill>
                <a:schemeClr val="dk1"/>
              </a:solidFill>
              <a:latin typeface="Calibri"/>
              <a:ea typeface="Calibri"/>
              <a:cs typeface="Calibri"/>
              <a:sym typeface="Calibri"/>
            </a:endParaRPr>
          </a:p>
          <a:p>
            <a:pPr indent="0" lvl="0" marL="0" marR="139065" rtl="0" algn="ctr">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Welcome aboard!</a:t>
            </a:r>
            <a:endParaRPr sz="1400">
              <a:solidFill>
                <a:schemeClr val="dk1"/>
              </a:solidFill>
              <a:latin typeface="Calibri"/>
              <a:ea typeface="Calibri"/>
              <a:cs typeface="Calibri"/>
              <a:sym typeface="Calibri"/>
            </a:endParaRPr>
          </a:p>
        </p:txBody>
      </p:sp>
      <p:sp>
        <p:nvSpPr>
          <p:cNvPr id="772" name="Google Shape;772;p28"/>
          <p:cNvSpPr txBox="1"/>
          <p:nvPr/>
        </p:nvSpPr>
        <p:spPr>
          <a:xfrm>
            <a:off x="1057231" y="6096489"/>
            <a:ext cx="1477010" cy="333375"/>
          </a:xfrm>
          <a:prstGeom prst="rect">
            <a:avLst/>
          </a:prstGeom>
          <a:noFill/>
          <a:ln>
            <a:noFill/>
          </a:ln>
        </p:spPr>
        <p:txBody>
          <a:bodyPr anchorCtr="0" anchor="t" bIns="0" lIns="0" spcFirstLastPara="1" rIns="0" wrap="square" tIns="6350">
            <a:spAutoFit/>
          </a:bodyPr>
          <a:lstStyle/>
          <a:p>
            <a:pPr indent="0" lvl="0" marL="12700" marR="5080" rtl="0" algn="l">
              <a:lnSpc>
                <a:spcPct val="100000"/>
              </a:lnSpc>
              <a:spcBef>
                <a:spcPts val="0"/>
              </a:spcBef>
              <a:spcAft>
                <a:spcPts val="0"/>
              </a:spcAft>
              <a:buNone/>
            </a:pPr>
            <a:r>
              <a:rPr i="1" lang="en-US" sz="1000">
                <a:solidFill>
                  <a:srgbClr val="404040"/>
                </a:solidFill>
                <a:latin typeface="Calibri"/>
                <a:ea typeface="Calibri"/>
                <a:cs typeface="Calibri"/>
                <a:sym typeface="Calibri"/>
              </a:rPr>
              <a:t>Product Category Lookup  Product Subcategory Lookup</a:t>
            </a:r>
            <a:endParaRPr sz="1000">
              <a:solidFill>
                <a:schemeClr val="dk1"/>
              </a:solidFill>
              <a:latin typeface="Calibri"/>
              <a:ea typeface="Calibri"/>
              <a:cs typeface="Calibri"/>
              <a:sym typeface="Calibri"/>
            </a:endParaRPr>
          </a:p>
        </p:txBody>
      </p:sp>
      <p:sp>
        <p:nvSpPr>
          <p:cNvPr id="773" name="Google Shape;773;p28"/>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just">
              <a:lnSpc>
                <a:spcPct val="100000"/>
              </a:lnSpc>
              <a:spcBef>
                <a:spcPts val="0"/>
              </a:spcBef>
              <a:spcAft>
                <a:spcPts val="0"/>
              </a:spcAft>
              <a:buNone/>
            </a:pPr>
            <a:r>
              <a:rPr lang="en-US" sz="1400">
                <a:solidFill>
                  <a:srgbClr val="404040"/>
                </a:solidFill>
                <a:latin typeface="Calibri"/>
                <a:ea typeface="Calibri"/>
                <a:cs typeface="Calibri"/>
                <a:sym typeface="Calibri"/>
              </a:rPr>
              <a:t>Hello, and welcome to the team!</a:t>
            </a:r>
            <a:endParaRPr sz="1400">
              <a:solidFill>
                <a:schemeClr val="dk1"/>
              </a:solidFill>
              <a:latin typeface="Calibri"/>
              <a:ea typeface="Calibri"/>
              <a:cs typeface="Calibri"/>
              <a:sym typeface="Calibri"/>
            </a:endParaRPr>
          </a:p>
          <a:p>
            <a:pPr indent="0" lvl="0" marL="182245" marR="220345" rtl="0" algn="just">
              <a:lnSpc>
                <a:spcPct val="101400"/>
              </a:lnSpc>
              <a:spcBef>
                <a:spcPts val="575"/>
              </a:spcBef>
              <a:spcAft>
                <a:spcPts val="0"/>
              </a:spcAft>
              <a:buNone/>
            </a:pPr>
            <a:r>
              <a:rPr lang="en-US" sz="1400">
                <a:solidFill>
                  <a:srgbClr val="404040"/>
                </a:solidFill>
                <a:latin typeface="Calibri"/>
                <a:ea typeface="Calibri"/>
                <a:cs typeface="Calibri"/>
                <a:sym typeface="Calibri"/>
              </a:rPr>
              <a:t>We’re excited that you’ll be helping us develop our new internal  reports in Power BI. Looks like you’ve already gotten started, but  we have some new data to add to the model.</a:t>
            </a:r>
            <a:endParaRPr sz="1400">
              <a:solidFill>
                <a:schemeClr val="dk1"/>
              </a:solidFill>
              <a:latin typeface="Calibri"/>
              <a:ea typeface="Calibri"/>
              <a:cs typeface="Calibri"/>
              <a:sym typeface="Calibri"/>
            </a:endParaRPr>
          </a:p>
          <a:p>
            <a:pPr indent="0" lvl="0" marL="182245" marR="298450" rtl="0" algn="l">
              <a:lnSpc>
                <a:spcPct val="101000"/>
              </a:lnSpc>
              <a:spcBef>
                <a:spcPts val="509"/>
              </a:spcBef>
              <a:spcAft>
                <a:spcPts val="0"/>
              </a:spcAft>
              <a:buNone/>
            </a:pPr>
            <a:r>
              <a:rPr lang="en-US" sz="1400">
                <a:solidFill>
                  <a:srgbClr val="404040"/>
                </a:solidFill>
                <a:latin typeface="Calibri"/>
                <a:ea typeface="Calibri"/>
                <a:cs typeface="Calibri"/>
                <a:sym typeface="Calibri"/>
              </a:rPr>
              <a:t>Could you please create two new queries to connect to the  </a:t>
            </a:r>
            <a:r>
              <a:rPr b="1" lang="en-US" sz="1400">
                <a:solidFill>
                  <a:srgbClr val="404040"/>
                </a:solidFill>
                <a:latin typeface="Calibri"/>
                <a:ea typeface="Calibri"/>
                <a:cs typeface="Calibri"/>
                <a:sym typeface="Calibri"/>
              </a:rPr>
              <a:t>Product Category Lookup </a:t>
            </a:r>
            <a:r>
              <a:rPr lang="en-US" sz="1400">
                <a:solidFill>
                  <a:srgbClr val="404040"/>
                </a:solidFill>
                <a:latin typeface="Calibri"/>
                <a:ea typeface="Calibri"/>
                <a:cs typeface="Calibri"/>
                <a:sym typeface="Calibri"/>
              </a:rPr>
              <a:t>and </a:t>
            </a:r>
            <a:r>
              <a:rPr b="1" lang="en-US" sz="1400">
                <a:solidFill>
                  <a:srgbClr val="404040"/>
                </a:solidFill>
                <a:latin typeface="Calibri"/>
                <a:ea typeface="Calibri"/>
                <a:cs typeface="Calibri"/>
                <a:sym typeface="Calibri"/>
              </a:rPr>
              <a:t>Product Subcategory Lookup  </a:t>
            </a:r>
            <a:r>
              <a:rPr lang="en-US" sz="1400">
                <a:solidFill>
                  <a:srgbClr val="404040"/>
                </a:solidFill>
                <a:latin typeface="Calibri"/>
                <a:ea typeface="Calibri"/>
                <a:cs typeface="Calibri"/>
                <a:sym typeface="Calibri"/>
              </a:rPr>
              <a:t>files attached, and help with a few modifications to the product  table?</a:t>
            </a:r>
            <a:endParaRPr sz="1400">
              <a:solidFill>
                <a:schemeClr val="dk1"/>
              </a:solidFill>
              <a:latin typeface="Calibri"/>
              <a:ea typeface="Calibri"/>
              <a:cs typeface="Calibri"/>
              <a:sym typeface="Calibri"/>
            </a:endParaRPr>
          </a:p>
          <a:p>
            <a:pPr indent="0" lvl="0" marL="182245" marR="0" rtl="0" algn="l">
              <a:lnSpc>
                <a:spcPct val="117499"/>
              </a:lnSpc>
              <a:spcBef>
                <a:spcPts val="1225"/>
              </a:spcBef>
              <a:spcAft>
                <a:spcPts val="0"/>
              </a:spcAft>
              <a:buNone/>
            </a:pPr>
            <a:r>
              <a:rPr lang="en-US" sz="1400">
                <a:solidFill>
                  <a:srgbClr val="404040"/>
                </a:solidFill>
                <a:latin typeface="Calibri"/>
                <a:ea typeface="Calibri"/>
                <a:cs typeface="Calibri"/>
                <a:sym typeface="Calibri"/>
              </a:rPr>
              <a:t>Thanks!</a:t>
            </a:r>
            <a:endParaRPr sz="1400">
              <a:solidFill>
                <a:schemeClr val="dk1"/>
              </a:solidFill>
              <a:latin typeface="Calibri"/>
              <a:ea typeface="Calibri"/>
              <a:cs typeface="Calibri"/>
              <a:sym typeface="Calibri"/>
            </a:endParaRPr>
          </a:p>
          <a:p>
            <a:pPr indent="0" lvl="0" marL="182245" marR="0" rtl="0" algn="l">
              <a:lnSpc>
                <a:spcPct val="117499"/>
              </a:lnSpc>
              <a:spcBef>
                <a:spcPts val="0"/>
              </a:spcBef>
              <a:spcAft>
                <a:spcPts val="0"/>
              </a:spcAft>
              <a:buNone/>
            </a:pPr>
            <a:r>
              <a:rPr lang="en-US" sz="1400">
                <a:solidFill>
                  <a:srgbClr val="404040"/>
                </a:solidFill>
                <a:latin typeface="Calibri"/>
                <a:ea typeface="Calibri"/>
                <a:cs typeface="Calibri"/>
                <a:sym typeface="Calibri"/>
              </a:rPr>
              <a:t>-ETL</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7" name="Shape 777"/>
        <p:cNvGrpSpPr/>
        <p:nvPr/>
      </p:nvGrpSpPr>
      <p:grpSpPr>
        <a:xfrm>
          <a:off x="0" y="0"/>
          <a:ext cx="0" cy="0"/>
          <a:chOff x="0" y="0"/>
          <a:chExt cx="0" cy="0"/>
        </a:xfrm>
      </p:grpSpPr>
      <p:sp>
        <p:nvSpPr>
          <p:cNvPr id="778" name="Google Shape;778;p29"/>
          <p:cNvSpPr txBox="1"/>
          <p:nvPr>
            <p:ph type="title"/>
          </p:nvPr>
        </p:nvSpPr>
        <p:spPr>
          <a:xfrm>
            <a:off x="2514335" y="242315"/>
            <a:ext cx="716724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200">
                <a:solidFill>
                  <a:srgbClr val="262626"/>
                </a:solidFill>
                <a:latin typeface="Calibri"/>
                <a:ea typeface="Calibri"/>
                <a:cs typeface="Calibri"/>
                <a:sym typeface="Calibri"/>
              </a:rPr>
              <a:t>PRO TIP</a:t>
            </a:r>
            <a:r>
              <a:rPr lang="en-US" sz="3200">
                <a:solidFill>
                  <a:srgbClr val="262626"/>
                </a:solidFill>
              </a:rPr>
              <a:t>: STORAGE &amp; CONNECTION MODES</a:t>
            </a:r>
            <a:endParaRPr sz="3200">
              <a:latin typeface="Calibri"/>
              <a:ea typeface="Calibri"/>
              <a:cs typeface="Calibri"/>
              <a:sym typeface="Calibri"/>
            </a:endParaRPr>
          </a:p>
        </p:txBody>
      </p:sp>
      <p:pic>
        <p:nvPicPr>
          <p:cNvPr id="779" name="Google Shape;779;p29"/>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780" name="Google Shape;780;p29"/>
          <p:cNvSpPr txBox="1"/>
          <p:nvPr/>
        </p:nvSpPr>
        <p:spPr>
          <a:xfrm>
            <a:off x="561340" y="1117091"/>
            <a:ext cx="11043920" cy="169163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262626"/>
                </a:solidFill>
                <a:latin typeface="Calibri"/>
                <a:ea typeface="Calibri"/>
                <a:cs typeface="Calibri"/>
                <a:sym typeface="Calibri"/>
              </a:rPr>
              <a:t>Power BI Desktop supports several types of </a:t>
            </a:r>
            <a:r>
              <a:rPr b="1" lang="en-US" sz="2000">
                <a:solidFill>
                  <a:srgbClr val="262626"/>
                </a:solidFill>
                <a:latin typeface="Calibri"/>
                <a:ea typeface="Calibri"/>
                <a:cs typeface="Calibri"/>
                <a:sym typeface="Calibri"/>
              </a:rPr>
              <a:t>storage </a:t>
            </a:r>
            <a:r>
              <a:rPr lang="en-US" sz="2000">
                <a:solidFill>
                  <a:srgbClr val="262626"/>
                </a:solidFill>
                <a:latin typeface="Calibri"/>
                <a:ea typeface="Calibri"/>
                <a:cs typeface="Calibri"/>
                <a:sym typeface="Calibri"/>
              </a:rPr>
              <a:t>and </a:t>
            </a:r>
            <a:r>
              <a:rPr b="1" lang="en-US" sz="2000">
                <a:solidFill>
                  <a:srgbClr val="262626"/>
                </a:solidFill>
                <a:latin typeface="Calibri"/>
                <a:ea typeface="Calibri"/>
                <a:cs typeface="Calibri"/>
                <a:sym typeface="Calibri"/>
              </a:rPr>
              <a:t>connection modes</a:t>
            </a:r>
            <a:r>
              <a:rPr lang="en-US" sz="2000">
                <a:solidFill>
                  <a:srgbClr val="262626"/>
                </a:solidFill>
                <a:latin typeface="Calibri"/>
                <a:ea typeface="Calibri"/>
                <a:cs typeface="Calibri"/>
                <a:sym typeface="Calibri"/>
              </a:rPr>
              <a:t>:</a:t>
            </a:r>
            <a:endParaRPr sz="2000">
              <a:solidFill>
                <a:schemeClr val="dk1"/>
              </a:solidFill>
              <a:latin typeface="Calibri"/>
              <a:ea typeface="Calibri"/>
              <a:cs typeface="Calibri"/>
              <a:sym typeface="Calibri"/>
            </a:endParaRPr>
          </a:p>
          <a:p>
            <a:pPr indent="-342900" lvl="0" marL="812800" marR="0" rtl="0" algn="l">
              <a:lnSpc>
                <a:spcPct val="100000"/>
              </a:lnSpc>
              <a:spcBef>
                <a:spcPts val="1190"/>
              </a:spcBef>
              <a:spcAft>
                <a:spcPts val="0"/>
              </a:spcAft>
              <a:buClr>
                <a:srgbClr val="3F3F3F"/>
              </a:buClr>
              <a:buSzPts val="1600"/>
              <a:buFont typeface="Arial"/>
              <a:buChar char="•"/>
            </a:pPr>
            <a:r>
              <a:rPr b="1" lang="en-US" sz="1600">
                <a:solidFill>
                  <a:srgbClr val="262626"/>
                </a:solidFill>
                <a:latin typeface="Calibri"/>
                <a:ea typeface="Calibri"/>
                <a:cs typeface="Calibri"/>
                <a:sym typeface="Calibri"/>
              </a:rPr>
              <a:t>Import</a:t>
            </a:r>
            <a:r>
              <a:rPr lang="en-US" sz="1600">
                <a:solidFill>
                  <a:srgbClr val="262626"/>
                </a:solidFill>
                <a:latin typeface="Calibri"/>
                <a:ea typeface="Calibri"/>
                <a:cs typeface="Calibri"/>
                <a:sym typeface="Calibri"/>
              </a:rPr>
              <a:t>: Tables are stored in-memory within Power BI and queries are fulfilled by cached data </a:t>
            </a:r>
            <a:r>
              <a:rPr i="1" lang="en-US" sz="1600">
                <a:solidFill>
                  <a:srgbClr val="262626"/>
                </a:solidFill>
                <a:latin typeface="Calibri"/>
                <a:ea typeface="Calibri"/>
                <a:cs typeface="Calibri"/>
                <a:sym typeface="Calibri"/>
              </a:rPr>
              <a:t>(default)</a:t>
            </a:r>
            <a:endParaRPr sz="1600">
              <a:solidFill>
                <a:schemeClr val="dk1"/>
              </a:solidFill>
              <a:latin typeface="Calibri"/>
              <a:ea typeface="Calibri"/>
              <a:cs typeface="Calibri"/>
              <a:sym typeface="Calibri"/>
            </a:endParaRPr>
          </a:p>
          <a:p>
            <a:pPr indent="-342900" lvl="0" marL="812800" marR="0" rtl="0" algn="l">
              <a:lnSpc>
                <a:spcPct val="100000"/>
              </a:lnSpc>
              <a:spcBef>
                <a:spcPts val="600"/>
              </a:spcBef>
              <a:spcAft>
                <a:spcPts val="0"/>
              </a:spcAft>
              <a:buClr>
                <a:srgbClr val="3F3F3F"/>
              </a:buClr>
              <a:buSzPts val="1600"/>
              <a:buFont typeface="Arial"/>
              <a:buChar char="•"/>
            </a:pPr>
            <a:r>
              <a:rPr b="1" lang="en-US" sz="1600">
                <a:solidFill>
                  <a:srgbClr val="262626"/>
                </a:solidFill>
                <a:latin typeface="Calibri"/>
                <a:ea typeface="Calibri"/>
                <a:cs typeface="Calibri"/>
                <a:sym typeface="Calibri"/>
              </a:rPr>
              <a:t>DirectQuery</a:t>
            </a:r>
            <a:r>
              <a:rPr lang="en-US" sz="1600">
                <a:solidFill>
                  <a:srgbClr val="262626"/>
                </a:solidFill>
                <a:latin typeface="Calibri"/>
                <a:ea typeface="Calibri"/>
                <a:cs typeface="Calibri"/>
                <a:sym typeface="Calibri"/>
              </a:rPr>
              <a:t>: Tables are connected directly to the source and queries are executed on-demand at the data source</a:t>
            </a:r>
            <a:endParaRPr sz="1600">
              <a:solidFill>
                <a:schemeClr val="dk1"/>
              </a:solidFill>
              <a:latin typeface="Calibri"/>
              <a:ea typeface="Calibri"/>
              <a:cs typeface="Calibri"/>
              <a:sym typeface="Calibri"/>
            </a:endParaRPr>
          </a:p>
          <a:p>
            <a:pPr indent="-342900" lvl="0" marL="812800" marR="0" rtl="0" algn="l">
              <a:lnSpc>
                <a:spcPct val="100000"/>
              </a:lnSpc>
              <a:spcBef>
                <a:spcPts val="575"/>
              </a:spcBef>
              <a:spcAft>
                <a:spcPts val="0"/>
              </a:spcAft>
              <a:buClr>
                <a:srgbClr val="3F3F3F"/>
              </a:buClr>
              <a:buSzPts val="1600"/>
              <a:buFont typeface="Arial"/>
              <a:buChar char="•"/>
            </a:pPr>
            <a:r>
              <a:rPr b="1" lang="en-US" sz="1600">
                <a:solidFill>
                  <a:srgbClr val="262626"/>
                </a:solidFill>
                <a:latin typeface="Calibri"/>
                <a:ea typeface="Calibri"/>
                <a:cs typeface="Calibri"/>
                <a:sym typeface="Calibri"/>
              </a:rPr>
              <a:t>Composite Model (Dual)</a:t>
            </a:r>
            <a:r>
              <a:rPr lang="en-US" sz="1600">
                <a:solidFill>
                  <a:srgbClr val="262626"/>
                </a:solidFill>
                <a:latin typeface="Calibri"/>
                <a:ea typeface="Calibri"/>
                <a:cs typeface="Calibri"/>
                <a:sym typeface="Calibri"/>
              </a:rPr>
              <a:t>: Tables come from a mix of Import and DirectQuery modes, or integrate multiple DirectQuery tables</a:t>
            </a:r>
            <a:endParaRPr sz="1600">
              <a:solidFill>
                <a:schemeClr val="dk1"/>
              </a:solidFill>
              <a:latin typeface="Calibri"/>
              <a:ea typeface="Calibri"/>
              <a:cs typeface="Calibri"/>
              <a:sym typeface="Calibri"/>
            </a:endParaRPr>
          </a:p>
          <a:p>
            <a:pPr indent="-342900" lvl="0" marL="812800" marR="0" rtl="0" algn="l">
              <a:lnSpc>
                <a:spcPct val="100000"/>
              </a:lnSpc>
              <a:spcBef>
                <a:spcPts val="675"/>
              </a:spcBef>
              <a:spcAft>
                <a:spcPts val="0"/>
              </a:spcAft>
              <a:buClr>
                <a:srgbClr val="3F3F3F"/>
              </a:buClr>
              <a:buSzPts val="1600"/>
              <a:buFont typeface="Arial"/>
              <a:buChar char="•"/>
            </a:pPr>
            <a:r>
              <a:rPr b="1" lang="en-US" sz="1600">
                <a:solidFill>
                  <a:srgbClr val="262626"/>
                </a:solidFill>
                <a:latin typeface="Calibri"/>
                <a:ea typeface="Calibri"/>
                <a:cs typeface="Calibri"/>
                <a:sym typeface="Calibri"/>
              </a:rPr>
              <a:t>Live Connection</a:t>
            </a:r>
            <a:r>
              <a:rPr lang="en-US" sz="1600">
                <a:solidFill>
                  <a:srgbClr val="262626"/>
                </a:solidFill>
                <a:latin typeface="Calibri"/>
                <a:ea typeface="Calibri"/>
                <a:cs typeface="Calibri"/>
                <a:sym typeface="Calibri"/>
              </a:rPr>
              <a:t>: Connect to pre-published Power BI datasets in Power BI Service or Azure Analysis Services</a:t>
            </a:r>
            <a:endParaRPr sz="1600">
              <a:solidFill>
                <a:schemeClr val="dk1"/>
              </a:solidFill>
              <a:latin typeface="Calibri"/>
              <a:ea typeface="Calibri"/>
              <a:cs typeface="Calibri"/>
              <a:sym typeface="Calibri"/>
            </a:endParaRPr>
          </a:p>
        </p:txBody>
      </p:sp>
      <p:sp>
        <p:nvSpPr>
          <p:cNvPr id="781" name="Google Shape;781;p29"/>
          <p:cNvSpPr txBox="1"/>
          <p:nvPr/>
        </p:nvSpPr>
        <p:spPr>
          <a:xfrm>
            <a:off x="3504689" y="3639894"/>
            <a:ext cx="2383790" cy="1914525"/>
          </a:xfrm>
          <a:prstGeom prst="rect">
            <a:avLst/>
          </a:prstGeom>
          <a:noFill/>
          <a:ln>
            <a:noFill/>
          </a:ln>
        </p:spPr>
        <p:txBody>
          <a:bodyPr anchorCtr="0" anchor="t" bIns="0" lIns="0" spcFirstLastPara="1" rIns="0" wrap="square" tIns="108575">
            <a:spAutoFit/>
          </a:bodyPr>
          <a:lstStyle/>
          <a:p>
            <a:pPr indent="0" lvl="0" marL="744220" marR="0" rtl="0" algn="l">
              <a:lnSpc>
                <a:spcPct val="100000"/>
              </a:lnSpc>
              <a:spcBef>
                <a:spcPts val="0"/>
              </a:spcBef>
              <a:spcAft>
                <a:spcPts val="0"/>
              </a:spcAft>
              <a:buNone/>
            </a:pPr>
            <a:r>
              <a:rPr lang="en-US" sz="1350">
                <a:solidFill>
                  <a:srgbClr val="262626"/>
                </a:solidFill>
                <a:latin typeface="Calibri"/>
                <a:ea typeface="Calibri"/>
                <a:cs typeface="Calibri"/>
                <a:sym typeface="Calibri"/>
              </a:rPr>
              <a:t>DirectQuery</a:t>
            </a:r>
            <a:endParaRPr sz="1350">
              <a:solidFill>
                <a:schemeClr val="dk1"/>
              </a:solidFill>
              <a:latin typeface="Calibri"/>
              <a:ea typeface="Calibri"/>
              <a:cs typeface="Calibri"/>
              <a:sym typeface="Calibri"/>
            </a:endParaRPr>
          </a:p>
          <a:p>
            <a:pPr indent="-342900" lvl="0" marL="355600" marR="73025" rtl="0" algn="l">
              <a:lnSpc>
                <a:spcPct val="115833"/>
              </a:lnSpc>
              <a:spcBef>
                <a:spcPts val="1350"/>
              </a:spcBef>
              <a:spcAft>
                <a:spcPts val="0"/>
              </a:spcAft>
              <a:buClr>
                <a:srgbClr val="262626"/>
              </a:buClr>
              <a:buSzPts val="1600"/>
              <a:buFont typeface="Noto Sans Symbols"/>
              <a:buChar char="✔"/>
            </a:pPr>
            <a:r>
              <a:rPr lang="en-US" sz="1200">
                <a:solidFill>
                  <a:srgbClr val="262626"/>
                </a:solidFill>
                <a:latin typeface="Calibri"/>
                <a:ea typeface="Calibri"/>
                <a:cs typeface="Calibri"/>
                <a:sym typeface="Calibri"/>
              </a:rPr>
              <a:t>Dataset is too large to be stored  in-memory</a:t>
            </a:r>
            <a:endParaRPr sz="1200">
              <a:solidFill>
                <a:schemeClr val="dk1"/>
              </a:solidFill>
              <a:latin typeface="Calibri"/>
              <a:ea typeface="Calibri"/>
              <a:cs typeface="Calibri"/>
              <a:sym typeface="Calibri"/>
            </a:endParaRPr>
          </a:p>
          <a:p>
            <a:pPr indent="-342900" lvl="0" marL="355600" marR="5080" rtl="0" algn="l">
              <a:lnSpc>
                <a:spcPct val="118333"/>
              </a:lnSpc>
              <a:spcBef>
                <a:spcPts val="675"/>
              </a:spcBef>
              <a:spcAft>
                <a:spcPts val="0"/>
              </a:spcAft>
              <a:buClr>
                <a:srgbClr val="262626"/>
              </a:buClr>
              <a:buSzPts val="1600"/>
              <a:buFont typeface="Noto Sans Symbols"/>
              <a:buChar char="✔"/>
            </a:pPr>
            <a:r>
              <a:rPr lang="en-US" sz="1200">
                <a:solidFill>
                  <a:srgbClr val="262626"/>
                </a:solidFill>
                <a:latin typeface="Calibri"/>
                <a:ea typeface="Calibri"/>
                <a:cs typeface="Calibri"/>
                <a:sym typeface="Calibri"/>
              </a:rPr>
              <a:t>Source data changes frequently  and reports must reflect changes</a:t>
            </a:r>
            <a:endParaRPr sz="1200">
              <a:solidFill>
                <a:schemeClr val="dk1"/>
              </a:solidFill>
              <a:latin typeface="Calibri"/>
              <a:ea typeface="Calibri"/>
              <a:cs typeface="Calibri"/>
              <a:sym typeface="Calibri"/>
            </a:endParaRPr>
          </a:p>
          <a:p>
            <a:pPr indent="-342900" lvl="0" marL="355600" marR="69215" rtl="0" algn="l">
              <a:lnSpc>
                <a:spcPct val="97500"/>
              </a:lnSpc>
              <a:spcBef>
                <a:spcPts val="640"/>
              </a:spcBef>
              <a:spcAft>
                <a:spcPts val="0"/>
              </a:spcAft>
              <a:buClr>
                <a:srgbClr val="262626"/>
              </a:buClr>
              <a:buSzPts val="1600"/>
              <a:buFont typeface="Noto Sans Symbols"/>
              <a:buChar char="✔"/>
            </a:pPr>
            <a:r>
              <a:rPr lang="en-US" sz="1200">
                <a:solidFill>
                  <a:srgbClr val="262626"/>
                </a:solidFill>
                <a:latin typeface="Calibri"/>
                <a:ea typeface="Calibri"/>
                <a:cs typeface="Calibri"/>
                <a:sym typeface="Calibri"/>
              </a:rPr>
              <a:t>Company policy states that data  can only be accessed from the  original source</a:t>
            </a:r>
            <a:endParaRPr sz="1200">
              <a:solidFill>
                <a:schemeClr val="dk1"/>
              </a:solidFill>
              <a:latin typeface="Calibri"/>
              <a:ea typeface="Calibri"/>
              <a:cs typeface="Calibri"/>
              <a:sym typeface="Calibri"/>
            </a:endParaRPr>
          </a:p>
        </p:txBody>
      </p:sp>
      <p:grpSp>
        <p:nvGrpSpPr>
          <p:cNvPr id="782" name="Google Shape;782;p29"/>
          <p:cNvGrpSpPr/>
          <p:nvPr/>
        </p:nvGrpSpPr>
        <p:grpSpPr>
          <a:xfrm>
            <a:off x="11457431" y="170687"/>
            <a:ext cx="551687" cy="551687"/>
            <a:chOff x="11457431" y="170687"/>
            <a:chExt cx="551687" cy="551687"/>
          </a:xfrm>
        </p:grpSpPr>
        <p:pic>
          <p:nvPicPr>
            <p:cNvPr id="783" name="Google Shape;783;p29"/>
            <p:cNvPicPr preferRelativeResize="0"/>
            <p:nvPr/>
          </p:nvPicPr>
          <p:blipFill rotWithShape="1">
            <a:blip r:embed="rId4">
              <a:alphaModFix/>
            </a:blip>
            <a:srcRect b="0" l="0" r="0" t="0"/>
            <a:stretch/>
          </p:blipFill>
          <p:spPr>
            <a:xfrm>
              <a:off x="11457431" y="170687"/>
              <a:ext cx="551687" cy="551687"/>
            </a:xfrm>
            <a:prstGeom prst="rect">
              <a:avLst/>
            </a:prstGeom>
            <a:noFill/>
            <a:ln>
              <a:noFill/>
            </a:ln>
          </p:spPr>
        </p:pic>
        <p:pic>
          <p:nvPicPr>
            <p:cNvPr id="784" name="Google Shape;784;p29"/>
            <p:cNvPicPr preferRelativeResize="0"/>
            <p:nvPr/>
          </p:nvPicPr>
          <p:blipFill rotWithShape="1">
            <a:blip r:embed="rId5">
              <a:alphaModFix/>
            </a:blip>
            <a:srcRect b="0" l="0" r="0" t="0"/>
            <a:stretch/>
          </p:blipFill>
          <p:spPr>
            <a:xfrm>
              <a:off x="11536301" y="252500"/>
              <a:ext cx="399431" cy="400018"/>
            </a:xfrm>
            <a:prstGeom prst="rect">
              <a:avLst/>
            </a:prstGeom>
            <a:noFill/>
            <a:ln>
              <a:noFill/>
            </a:ln>
          </p:spPr>
        </p:pic>
      </p:grpSp>
      <p:sp>
        <p:nvSpPr>
          <p:cNvPr id="785" name="Google Shape;785;p29"/>
          <p:cNvSpPr txBox="1"/>
          <p:nvPr/>
        </p:nvSpPr>
        <p:spPr>
          <a:xfrm>
            <a:off x="675640" y="3639894"/>
            <a:ext cx="2442210" cy="1737360"/>
          </a:xfrm>
          <a:prstGeom prst="rect">
            <a:avLst/>
          </a:prstGeom>
          <a:noFill/>
          <a:ln>
            <a:noFill/>
          </a:ln>
        </p:spPr>
        <p:txBody>
          <a:bodyPr anchorCtr="0" anchor="t" bIns="0" lIns="0" spcFirstLastPara="1" rIns="0" wrap="square" tIns="108575">
            <a:spAutoFit/>
          </a:bodyPr>
          <a:lstStyle/>
          <a:p>
            <a:pPr indent="0" lvl="0" marL="0" marR="74930" rtl="0" algn="ctr">
              <a:lnSpc>
                <a:spcPct val="100000"/>
              </a:lnSpc>
              <a:spcBef>
                <a:spcPts val="0"/>
              </a:spcBef>
              <a:spcAft>
                <a:spcPts val="0"/>
              </a:spcAft>
              <a:buNone/>
            </a:pPr>
            <a:r>
              <a:rPr lang="en-US" sz="1350">
                <a:solidFill>
                  <a:srgbClr val="262626"/>
                </a:solidFill>
                <a:latin typeface="Calibri"/>
                <a:ea typeface="Calibri"/>
                <a:cs typeface="Calibri"/>
                <a:sym typeface="Calibri"/>
              </a:rPr>
              <a:t>Import</a:t>
            </a:r>
            <a:endParaRPr sz="1350">
              <a:solidFill>
                <a:schemeClr val="dk1"/>
              </a:solidFill>
              <a:latin typeface="Calibri"/>
              <a:ea typeface="Calibri"/>
              <a:cs typeface="Calibri"/>
              <a:sym typeface="Calibri"/>
            </a:endParaRPr>
          </a:p>
          <a:p>
            <a:pPr indent="-342900" lvl="0" marL="355600" marR="34925" rtl="0" algn="l">
              <a:lnSpc>
                <a:spcPct val="115833"/>
              </a:lnSpc>
              <a:spcBef>
                <a:spcPts val="1350"/>
              </a:spcBef>
              <a:spcAft>
                <a:spcPts val="0"/>
              </a:spcAft>
              <a:buClr>
                <a:srgbClr val="000000"/>
              </a:buClr>
              <a:buSzPts val="1600"/>
              <a:buFont typeface="Noto Sans Symbols"/>
              <a:buChar char="✔"/>
            </a:pPr>
            <a:r>
              <a:rPr lang="en-US" sz="1200">
                <a:solidFill>
                  <a:srgbClr val="262626"/>
                </a:solidFill>
                <a:latin typeface="Calibri"/>
                <a:ea typeface="Calibri"/>
                <a:cs typeface="Calibri"/>
                <a:sym typeface="Calibri"/>
              </a:rPr>
              <a:t>Dataset is less than 1GB (after  compression) &amp; fast performance</a:t>
            </a:r>
            <a:endParaRPr sz="1200">
              <a:solidFill>
                <a:schemeClr val="dk1"/>
              </a:solidFill>
              <a:latin typeface="Calibri"/>
              <a:ea typeface="Calibri"/>
              <a:cs typeface="Calibri"/>
              <a:sym typeface="Calibri"/>
            </a:endParaRPr>
          </a:p>
          <a:p>
            <a:pPr indent="-342900" lvl="0" marL="355600" marR="309880" rtl="0" algn="l">
              <a:lnSpc>
                <a:spcPct val="118333"/>
              </a:lnSpc>
              <a:spcBef>
                <a:spcPts val="675"/>
              </a:spcBef>
              <a:spcAft>
                <a:spcPts val="0"/>
              </a:spcAft>
              <a:buClr>
                <a:srgbClr val="000000"/>
              </a:buClr>
              <a:buSzPts val="1600"/>
              <a:buFont typeface="Noto Sans Symbols"/>
              <a:buChar char="✔"/>
            </a:pPr>
            <a:r>
              <a:rPr lang="en-US" sz="1200">
                <a:solidFill>
                  <a:srgbClr val="262626"/>
                </a:solidFill>
                <a:latin typeface="Calibri"/>
                <a:ea typeface="Calibri"/>
                <a:cs typeface="Calibri"/>
                <a:sym typeface="Calibri"/>
              </a:rPr>
              <a:t>Source data does not change  frequently</a:t>
            </a:r>
            <a:endParaRPr sz="1200">
              <a:solidFill>
                <a:schemeClr val="dk1"/>
              </a:solidFill>
              <a:latin typeface="Calibri"/>
              <a:ea typeface="Calibri"/>
              <a:cs typeface="Calibri"/>
              <a:sym typeface="Calibri"/>
            </a:endParaRPr>
          </a:p>
          <a:p>
            <a:pPr indent="-342900" lvl="0" marL="355600" marR="5080" rtl="0" algn="l">
              <a:lnSpc>
                <a:spcPct val="118333"/>
              </a:lnSpc>
              <a:spcBef>
                <a:spcPts val="665"/>
              </a:spcBef>
              <a:spcAft>
                <a:spcPts val="0"/>
              </a:spcAft>
              <a:buClr>
                <a:srgbClr val="000000"/>
              </a:buClr>
              <a:buSzPts val="1600"/>
              <a:buFont typeface="Noto Sans Symbols"/>
              <a:buChar char="✔"/>
            </a:pPr>
            <a:r>
              <a:rPr lang="en-US" sz="1200">
                <a:solidFill>
                  <a:srgbClr val="262626"/>
                </a:solidFill>
                <a:latin typeface="Calibri"/>
                <a:ea typeface="Calibri"/>
                <a:cs typeface="Calibri"/>
                <a:sym typeface="Calibri"/>
              </a:rPr>
              <a:t>No restrictions on Power Query,  data modeling, and DAX functions</a:t>
            </a:r>
            <a:endParaRPr sz="1200">
              <a:solidFill>
                <a:schemeClr val="dk1"/>
              </a:solidFill>
              <a:latin typeface="Calibri"/>
              <a:ea typeface="Calibri"/>
              <a:cs typeface="Calibri"/>
              <a:sym typeface="Calibri"/>
            </a:endParaRPr>
          </a:p>
        </p:txBody>
      </p:sp>
      <p:sp>
        <p:nvSpPr>
          <p:cNvPr id="786" name="Google Shape;786;p29"/>
          <p:cNvSpPr txBox="1"/>
          <p:nvPr/>
        </p:nvSpPr>
        <p:spPr>
          <a:xfrm>
            <a:off x="6331497" y="3639894"/>
            <a:ext cx="2450465" cy="1737360"/>
          </a:xfrm>
          <a:prstGeom prst="rect">
            <a:avLst/>
          </a:prstGeom>
          <a:noFill/>
          <a:ln>
            <a:noFill/>
          </a:ln>
        </p:spPr>
        <p:txBody>
          <a:bodyPr anchorCtr="0" anchor="t" bIns="0" lIns="0" spcFirstLastPara="1" rIns="0" wrap="square" tIns="108575">
            <a:spAutoFit/>
          </a:bodyPr>
          <a:lstStyle/>
          <a:p>
            <a:pPr indent="0" lvl="0" marL="544830" marR="0" rtl="0" algn="l">
              <a:lnSpc>
                <a:spcPct val="100000"/>
              </a:lnSpc>
              <a:spcBef>
                <a:spcPts val="0"/>
              </a:spcBef>
              <a:spcAft>
                <a:spcPts val="0"/>
              </a:spcAft>
              <a:buNone/>
            </a:pPr>
            <a:r>
              <a:rPr lang="en-US" sz="1350">
                <a:solidFill>
                  <a:srgbClr val="262626"/>
                </a:solidFill>
                <a:latin typeface="Calibri"/>
                <a:ea typeface="Calibri"/>
                <a:cs typeface="Calibri"/>
                <a:sym typeface="Calibri"/>
              </a:rPr>
              <a:t>Composite Model</a:t>
            </a:r>
            <a:endParaRPr sz="1350">
              <a:solidFill>
                <a:schemeClr val="dk1"/>
              </a:solidFill>
              <a:latin typeface="Calibri"/>
              <a:ea typeface="Calibri"/>
              <a:cs typeface="Calibri"/>
              <a:sym typeface="Calibri"/>
            </a:endParaRPr>
          </a:p>
          <a:p>
            <a:pPr indent="-342900" lvl="0" marL="355600" marR="5080" rtl="0" algn="l">
              <a:lnSpc>
                <a:spcPct val="115833"/>
              </a:lnSpc>
              <a:spcBef>
                <a:spcPts val="1350"/>
              </a:spcBef>
              <a:spcAft>
                <a:spcPts val="0"/>
              </a:spcAft>
              <a:buClr>
                <a:srgbClr val="262626"/>
              </a:buClr>
              <a:buSzPts val="1600"/>
              <a:buFont typeface="Noto Sans Symbols"/>
              <a:buChar char="✔"/>
            </a:pPr>
            <a:r>
              <a:rPr lang="en-US" sz="1200">
                <a:solidFill>
                  <a:srgbClr val="262626"/>
                </a:solidFill>
                <a:latin typeface="Calibri"/>
                <a:ea typeface="Calibri"/>
                <a:cs typeface="Calibri"/>
                <a:sym typeface="Calibri"/>
              </a:rPr>
              <a:t>Boost performance by setting  appropriate storage for each table</a:t>
            </a:r>
            <a:endParaRPr sz="1200">
              <a:solidFill>
                <a:schemeClr val="dk1"/>
              </a:solidFill>
              <a:latin typeface="Calibri"/>
              <a:ea typeface="Calibri"/>
              <a:cs typeface="Calibri"/>
              <a:sym typeface="Calibri"/>
            </a:endParaRPr>
          </a:p>
          <a:p>
            <a:pPr indent="-342900" lvl="0" marL="355600" marR="233045" rtl="0" algn="l">
              <a:lnSpc>
                <a:spcPct val="118333"/>
              </a:lnSpc>
              <a:spcBef>
                <a:spcPts val="675"/>
              </a:spcBef>
              <a:spcAft>
                <a:spcPts val="0"/>
              </a:spcAft>
              <a:buClr>
                <a:srgbClr val="262626"/>
              </a:buClr>
              <a:buSzPts val="1600"/>
              <a:buFont typeface="Noto Sans Symbols"/>
              <a:buChar char="✔"/>
            </a:pPr>
            <a:r>
              <a:rPr lang="en-US" sz="1200">
                <a:solidFill>
                  <a:srgbClr val="262626"/>
                </a:solidFill>
                <a:latin typeface="Calibri"/>
                <a:ea typeface="Calibri"/>
                <a:cs typeface="Calibri"/>
                <a:sym typeface="Calibri"/>
              </a:rPr>
              <a:t>Combine a DirectQuery model  with additional imported data</a:t>
            </a:r>
            <a:endParaRPr sz="1200">
              <a:solidFill>
                <a:schemeClr val="dk1"/>
              </a:solidFill>
              <a:latin typeface="Calibri"/>
              <a:ea typeface="Calibri"/>
              <a:cs typeface="Calibri"/>
              <a:sym typeface="Calibri"/>
            </a:endParaRPr>
          </a:p>
          <a:p>
            <a:pPr indent="-342900" lvl="0" marL="355600" marR="5080" rtl="0" algn="l">
              <a:lnSpc>
                <a:spcPct val="118333"/>
              </a:lnSpc>
              <a:spcBef>
                <a:spcPts val="665"/>
              </a:spcBef>
              <a:spcAft>
                <a:spcPts val="0"/>
              </a:spcAft>
              <a:buClr>
                <a:srgbClr val="262626"/>
              </a:buClr>
              <a:buSzPts val="1600"/>
              <a:buFont typeface="Noto Sans Symbols"/>
              <a:buChar char="✔"/>
            </a:pPr>
            <a:r>
              <a:rPr lang="en-US" sz="1200">
                <a:solidFill>
                  <a:srgbClr val="262626"/>
                </a:solidFill>
                <a:latin typeface="Calibri"/>
                <a:ea typeface="Calibri"/>
                <a:cs typeface="Calibri"/>
                <a:sym typeface="Calibri"/>
              </a:rPr>
              <a:t>Create a single model from two or  more DirectQuery models</a:t>
            </a:r>
            <a:endParaRPr sz="1200">
              <a:solidFill>
                <a:schemeClr val="dk1"/>
              </a:solidFill>
              <a:latin typeface="Calibri"/>
              <a:ea typeface="Calibri"/>
              <a:cs typeface="Calibri"/>
              <a:sym typeface="Calibri"/>
            </a:endParaRPr>
          </a:p>
        </p:txBody>
      </p:sp>
      <p:pic>
        <p:nvPicPr>
          <p:cNvPr id="787" name="Google Shape;787;p29"/>
          <p:cNvPicPr preferRelativeResize="0"/>
          <p:nvPr/>
        </p:nvPicPr>
        <p:blipFill rotWithShape="1">
          <a:blip r:embed="rId6">
            <a:alphaModFix/>
          </a:blip>
          <a:srcRect b="0" l="0" r="0" t="0"/>
          <a:stretch/>
        </p:blipFill>
        <p:spPr>
          <a:xfrm>
            <a:off x="487680" y="3425952"/>
            <a:ext cx="667512" cy="615696"/>
          </a:xfrm>
          <a:prstGeom prst="rect">
            <a:avLst/>
          </a:prstGeom>
          <a:noFill/>
          <a:ln>
            <a:noFill/>
          </a:ln>
        </p:spPr>
      </p:pic>
      <p:sp>
        <p:nvSpPr>
          <p:cNvPr id="788" name="Google Shape;788;p29"/>
          <p:cNvSpPr/>
          <p:nvPr/>
        </p:nvSpPr>
        <p:spPr>
          <a:xfrm>
            <a:off x="3270312" y="3559577"/>
            <a:ext cx="0" cy="2103120"/>
          </a:xfrm>
          <a:custGeom>
            <a:rect b="b" l="l" r="r" t="t"/>
            <a:pathLst>
              <a:path extrusionOk="0" h="2103120" w="120000">
                <a:moveTo>
                  <a:pt x="0" y="0"/>
                </a:moveTo>
                <a:lnTo>
                  <a:pt x="0" y="2103120"/>
                </a:lnTo>
              </a:path>
            </a:pathLst>
          </a:custGeom>
          <a:noFill/>
          <a:ln cap="flat" cmpd="sng" w="9525">
            <a:solidFill>
              <a:srgbClr val="BFBFB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 name="Google Shape;789;p29"/>
          <p:cNvSpPr/>
          <p:nvPr/>
        </p:nvSpPr>
        <p:spPr>
          <a:xfrm>
            <a:off x="6097121" y="3559577"/>
            <a:ext cx="0" cy="2103120"/>
          </a:xfrm>
          <a:custGeom>
            <a:rect b="b" l="l" r="r" t="t"/>
            <a:pathLst>
              <a:path extrusionOk="0" h="2103120" w="120000">
                <a:moveTo>
                  <a:pt x="0" y="0"/>
                </a:moveTo>
                <a:lnTo>
                  <a:pt x="0" y="2103120"/>
                </a:lnTo>
              </a:path>
            </a:pathLst>
          </a:custGeom>
          <a:noFill/>
          <a:ln cap="flat" cmpd="sng" w="9525">
            <a:solidFill>
              <a:srgbClr val="BFBFB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 name="Google Shape;790;p29"/>
          <p:cNvSpPr txBox="1"/>
          <p:nvPr/>
        </p:nvSpPr>
        <p:spPr>
          <a:xfrm>
            <a:off x="9158306" y="3639894"/>
            <a:ext cx="2451100" cy="1914525"/>
          </a:xfrm>
          <a:prstGeom prst="rect">
            <a:avLst/>
          </a:prstGeom>
          <a:noFill/>
          <a:ln>
            <a:noFill/>
          </a:ln>
        </p:spPr>
        <p:txBody>
          <a:bodyPr anchorCtr="0" anchor="t" bIns="0" lIns="0" spcFirstLastPara="1" rIns="0" wrap="square" tIns="108575">
            <a:spAutoFit/>
          </a:bodyPr>
          <a:lstStyle/>
          <a:p>
            <a:pPr indent="0" lvl="0" marL="610870" marR="0" rtl="0" algn="l">
              <a:lnSpc>
                <a:spcPct val="100000"/>
              </a:lnSpc>
              <a:spcBef>
                <a:spcPts val="0"/>
              </a:spcBef>
              <a:spcAft>
                <a:spcPts val="0"/>
              </a:spcAft>
              <a:buNone/>
            </a:pPr>
            <a:r>
              <a:rPr lang="en-US" sz="1350">
                <a:solidFill>
                  <a:srgbClr val="262626"/>
                </a:solidFill>
                <a:latin typeface="Calibri"/>
                <a:ea typeface="Calibri"/>
                <a:cs typeface="Calibri"/>
                <a:sym typeface="Calibri"/>
              </a:rPr>
              <a:t>Live Connection</a:t>
            </a:r>
            <a:endParaRPr sz="1350">
              <a:solidFill>
                <a:schemeClr val="dk1"/>
              </a:solidFill>
              <a:latin typeface="Calibri"/>
              <a:ea typeface="Calibri"/>
              <a:cs typeface="Calibri"/>
              <a:sym typeface="Calibri"/>
            </a:endParaRPr>
          </a:p>
          <a:p>
            <a:pPr indent="-342900" lvl="0" marL="355600" marR="60325" rtl="0" algn="l">
              <a:lnSpc>
                <a:spcPct val="115833"/>
              </a:lnSpc>
              <a:spcBef>
                <a:spcPts val="1350"/>
              </a:spcBef>
              <a:spcAft>
                <a:spcPts val="0"/>
              </a:spcAft>
              <a:buClr>
                <a:srgbClr val="262626"/>
              </a:buClr>
              <a:buSzPts val="1600"/>
              <a:buFont typeface="Noto Sans Symbols"/>
              <a:buChar char="✔"/>
            </a:pPr>
            <a:r>
              <a:rPr lang="en-US" sz="1200">
                <a:solidFill>
                  <a:srgbClr val="262626"/>
                </a:solidFill>
                <a:latin typeface="Calibri"/>
                <a:ea typeface="Calibri"/>
                <a:cs typeface="Calibri"/>
                <a:sym typeface="Calibri"/>
              </a:rPr>
              <a:t>Create one dataset that serves as  a central source of truth</a:t>
            </a:r>
            <a:endParaRPr sz="1200">
              <a:solidFill>
                <a:schemeClr val="dk1"/>
              </a:solidFill>
              <a:latin typeface="Calibri"/>
              <a:ea typeface="Calibri"/>
              <a:cs typeface="Calibri"/>
              <a:sym typeface="Calibri"/>
            </a:endParaRPr>
          </a:p>
          <a:p>
            <a:pPr indent="-342900" lvl="0" marL="355600" marR="6985" rtl="0" algn="l">
              <a:lnSpc>
                <a:spcPct val="118333"/>
              </a:lnSpc>
              <a:spcBef>
                <a:spcPts val="675"/>
              </a:spcBef>
              <a:spcAft>
                <a:spcPts val="0"/>
              </a:spcAft>
              <a:buClr>
                <a:srgbClr val="262626"/>
              </a:buClr>
              <a:buSzPts val="1600"/>
              <a:buFont typeface="Noto Sans Symbols"/>
              <a:buChar char="✔"/>
            </a:pPr>
            <a:r>
              <a:rPr lang="en-US" sz="1200">
                <a:solidFill>
                  <a:srgbClr val="262626"/>
                </a:solidFill>
                <a:latin typeface="Calibri"/>
                <a:ea typeface="Calibri"/>
                <a:cs typeface="Calibri"/>
                <a:sym typeface="Calibri"/>
              </a:rPr>
              <a:t>Analyst teams can create different  reports from the same source</a:t>
            </a:r>
            <a:endParaRPr sz="1200">
              <a:solidFill>
                <a:schemeClr val="dk1"/>
              </a:solidFill>
              <a:latin typeface="Calibri"/>
              <a:ea typeface="Calibri"/>
              <a:cs typeface="Calibri"/>
              <a:sym typeface="Calibri"/>
            </a:endParaRPr>
          </a:p>
          <a:p>
            <a:pPr indent="-342900" lvl="0" marL="355600" marR="5080" rtl="0" algn="l">
              <a:lnSpc>
                <a:spcPct val="97500"/>
              </a:lnSpc>
              <a:spcBef>
                <a:spcPts val="640"/>
              </a:spcBef>
              <a:spcAft>
                <a:spcPts val="0"/>
              </a:spcAft>
              <a:buClr>
                <a:srgbClr val="262626"/>
              </a:buClr>
              <a:buSzPts val="1600"/>
              <a:buFont typeface="Noto Sans Symbols"/>
              <a:buChar char="✔"/>
            </a:pPr>
            <a:r>
              <a:rPr lang="en-US" sz="1200">
                <a:solidFill>
                  <a:srgbClr val="262626"/>
                </a:solidFill>
                <a:latin typeface="Calibri"/>
                <a:ea typeface="Calibri"/>
                <a:cs typeface="Calibri"/>
                <a:sym typeface="Calibri"/>
              </a:rPr>
              <a:t>Multi-developer teams where one  user builds the model and  another works on visualization</a:t>
            </a:r>
            <a:endParaRPr sz="1200">
              <a:solidFill>
                <a:schemeClr val="dk1"/>
              </a:solidFill>
              <a:latin typeface="Calibri"/>
              <a:ea typeface="Calibri"/>
              <a:cs typeface="Calibri"/>
              <a:sym typeface="Calibri"/>
            </a:endParaRPr>
          </a:p>
        </p:txBody>
      </p:sp>
      <p:pic>
        <p:nvPicPr>
          <p:cNvPr id="791" name="Google Shape;791;p29"/>
          <p:cNvPicPr preferRelativeResize="0"/>
          <p:nvPr/>
        </p:nvPicPr>
        <p:blipFill rotWithShape="1">
          <a:blip r:embed="rId7">
            <a:alphaModFix/>
          </a:blip>
          <a:srcRect b="0" l="0" r="0" t="0"/>
          <a:stretch/>
        </p:blipFill>
        <p:spPr>
          <a:xfrm>
            <a:off x="3328415" y="3444240"/>
            <a:ext cx="667512" cy="582168"/>
          </a:xfrm>
          <a:prstGeom prst="rect">
            <a:avLst/>
          </a:prstGeom>
          <a:noFill/>
          <a:ln>
            <a:noFill/>
          </a:ln>
        </p:spPr>
      </p:pic>
      <p:sp>
        <p:nvSpPr>
          <p:cNvPr id="792" name="Google Shape;792;p29"/>
          <p:cNvSpPr/>
          <p:nvPr/>
        </p:nvSpPr>
        <p:spPr>
          <a:xfrm>
            <a:off x="8923928" y="3559577"/>
            <a:ext cx="0" cy="2103120"/>
          </a:xfrm>
          <a:custGeom>
            <a:rect b="b" l="l" r="r" t="t"/>
            <a:pathLst>
              <a:path extrusionOk="0" h="2103120" w="120000">
                <a:moveTo>
                  <a:pt x="0" y="0"/>
                </a:moveTo>
                <a:lnTo>
                  <a:pt x="0" y="2103120"/>
                </a:lnTo>
              </a:path>
            </a:pathLst>
          </a:custGeom>
          <a:noFill/>
          <a:ln cap="flat" cmpd="sng" w="9525">
            <a:solidFill>
              <a:srgbClr val="BFBFB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 name="Google Shape;793;p29"/>
          <p:cNvSpPr txBox="1"/>
          <p:nvPr/>
        </p:nvSpPr>
        <p:spPr>
          <a:xfrm>
            <a:off x="2260895" y="6143244"/>
            <a:ext cx="763079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1400">
                <a:solidFill>
                  <a:schemeClr val="dk1"/>
                </a:solidFill>
                <a:latin typeface="Calibri"/>
                <a:ea typeface="Calibri"/>
                <a:cs typeface="Calibri"/>
                <a:sym typeface="Calibri"/>
              </a:rPr>
              <a:t>Learn more: </a:t>
            </a:r>
            <a:r>
              <a:rPr i="1" lang="en-US" sz="1400">
                <a:solidFill>
                  <a:schemeClr val="dk1"/>
                </a:solidFill>
                <a:latin typeface="Calibri"/>
                <a:ea typeface="Calibri"/>
                <a:cs typeface="Calibri"/>
                <a:sym typeface="Calibri"/>
              </a:rPr>
              <a:t>https://learn.microsoft.com/en-us/power-bi/connect-data/service-dataset-modes-understand </a:t>
            </a:r>
            <a:endParaRPr sz="1400">
              <a:solidFill>
                <a:schemeClr val="dk1"/>
              </a:solidFill>
              <a:latin typeface="Calibri"/>
              <a:ea typeface="Calibri"/>
              <a:cs typeface="Calibri"/>
              <a:sym typeface="Calibri"/>
            </a:endParaRPr>
          </a:p>
        </p:txBody>
      </p:sp>
      <p:pic>
        <p:nvPicPr>
          <p:cNvPr id="794" name="Google Shape;794;p29"/>
          <p:cNvPicPr preferRelativeResize="0"/>
          <p:nvPr/>
        </p:nvPicPr>
        <p:blipFill rotWithShape="1">
          <a:blip r:embed="rId8">
            <a:alphaModFix/>
          </a:blip>
          <a:srcRect b="0" l="0" r="0" t="0"/>
          <a:stretch/>
        </p:blipFill>
        <p:spPr>
          <a:xfrm>
            <a:off x="9006840" y="3468623"/>
            <a:ext cx="667511" cy="533400"/>
          </a:xfrm>
          <a:prstGeom prst="rect">
            <a:avLst/>
          </a:prstGeom>
          <a:noFill/>
          <a:ln>
            <a:noFill/>
          </a:ln>
        </p:spPr>
      </p:pic>
      <p:grpSp>
        <p:nvGrpSpPr>
          <p:cNvPr id="795" name="Google Shape;795;p29"/>
          <p:cNvGrpSpPr/>
          <p:nvPr/>
        </p:nvGrpSpPr>
        <p:grpSpPr>
          <a:xfrm>
            <a:off x="6169152" y="3368040"/>
            <a:ext cx="667511" cy="676656"/>
            <a:chOff x="6169152" y="3368040"/>
            <a:chExt cx="667511" cy="676656"/>
          </a:xfrm>
        </p:grpSpPr>
        <p:pic>
          <p:nvPicPr>
            <p:cNvPr id="796" name="Google Shape;796;p29"/>
            <p:cNvPicPr preferRelativeResize="0"/>
            <p:nvPr/>
          </p:nvPicPr>
          <p:blipFill rotWithShape="1">
            <a:blip r:embed="rId9">
              <a:alphaModFix/>
            </a:blip>
            <a:srcRect b="0" l="0" r="0" t="0"/>
            <a:stretch/>
          </p:blipFill>
          <p:spPr>
            <a:xfrm>
              <a:off x="6169152" y="3368040"/>
              <a:ext cx="667511" cy="676656"/>
            </a:xfrm>
            <a:prstGeom prst="rect">
              <a:avLst/>
            </a:prstGeom>
            <a:noFill/>
            <a:ln>
              <a:noFill/>
            </a:ln>
          </p:spPr>
        </p:pic>
        <p:pic>
          <p:nvPicPr>
            <p:cNvPr id="797" name="Google Shape;797;p29"/>
            <p:cNvPicPr preferRelativeResize="0"/>
            <p:nvPr/>
          </p:nvPicPr>
          <p:blipFill rotWithShape="1">
            <a:blip r:embed="rId10">
              <a:alphaModFix/>
            </a:blip>
            <a:srcRect b="0" l="0" r="0" t="0"/>
            <a:stretch/>
          </p:blipFill>
          <p:spPr>
            <a:xfrm>
              <a:off x="6278880" y="3624072"/>
              <a:ext cx="225551" cy="396239"/>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0" name="Shape 100"/>
        <p:cNvGrpSpPr/>
        <p:nvPr/>
      </p:nvGrpSpPr>
      <p:grpSpPr>
        <a:xfrm>
          <a:off x="0" y="0"/>
          <a:ext cx="0" cy="0"/>
          <a:chOff x="0" y="0"/>
          <a:chExt cx="0" cy="0"/>
        </a:xfrm>
      </p:grpSpPr>
      <p:graphicFrame>
        <p:nvGraphicFramePr>
          <p:cNvPr id="101" name="Google Shape;101;p3"/>
          <p:cNvGraphicFramePr/>
          <p:nvPr/>
        </p:nvGraphicFramePr>
        <p:xfrm>
          <a:off x="891311" y="1402891"/>
          <a:ext cx="3000000" cy="3000000"/>
        </p:xfrm>
        <a:graphic>
          <a:graphicData uri="http://schemas.openxmlformats.org/drawingml/2006/table">
            <a:tbl>
              <a:tblPr bandRow="1" firstRow="1">
                <a:noFill/>
                <a:tableStyleId>{A6E748B9-09B7-4BA4-8390-5D87ABDDDFA8}</a:tableStyleId>
              </a:tblPr>
              <a:tblGrid>
                <a:gridCol w="457200"/>
                <a:gridCol w="4983475"/>
                <a:gridCol w="4709800"/>
              </a:tblGrid>
              <a:tr h="675275">
                <a:tc>
                  <a:txBody>
                    <a:bodyPr/>
                    <a:lstStyle/>
                    <a:p>
                      <a:pPr indent="0" lvl="0" marL="74295" marR="0" rtl="0" algn="l">
                        <a:lnSpc>
                          <a:spcPct val="100000"/>
                        </a:lnSpc>
                        <a:spcBef>
                          <a:spcPts val="0"/>
                        </a:spcBef>
                        <a:spcAft>
                          <a:spcPts val="0"/>
                        </a:spcAft>
                        <a:buNone/>
                      </a:pPr>
                      <a:r>
                        <a:rPr b="1" lang="en-US" sz="2400" u="none" cap="none" strike="noStrike">
                          <a:solidFill>
                            <a:srgbClr val="FFFFFF"/>
                          </a:solidFill>
                          <a:latin typeface="Calibri"/>
                          <a:ea typeface="Calibri"/>
                          <a:cs typeface="Calibri"/>
                          <a:sym typeface="Calibri"/>
                        </a:rPr>
                        <a:t>1</a:t>
                      </a:r>
                      <a:endParaRPr sz="2400" u="none" cap="none" strike="noStrike">
                        <a:latin typeface="Calibri"/>
                        <a:ea typeface="Calibri"/>
                        <a:cs typeface="Calibri"/>
                        <a:sym typeface="Calibri"/>
                      </a:endParaRPr>
                    </a:p>
                  </a:txBody>
                  <a:tcPr marT="90175" marB="0" marR="0" marL="0">
                    <a:lnB cap="flat" cmpd="sng" w="19050">
                      <a:solidFill>
                        <a:srgbClr val="D9D9D9"/>
                      </a:solidFill>
                      <a:prstDash val="solid"/>
                      <a:round/>
                      <a:headEnd len="sm" w="sm" type="none"/>
                      <a:tailEnd len="sm" w="sm" type="none"/>
                    </a:lnB>
                  </a:tcPr>
                </a:tc>
                <a:tc>
                  <a:txBody>
                    <a:bodyPr/>
                    <a:lstStyle/>
                    <a:p>
                      <a:pPr indent="0" lvl="0" marL="227329" marR="0" rtl="0" algn="l">
                        <a:lnSpc>
                          <a:spcPct val="100000"/>
                        </a:lnSpc>
                        <a:spcBef>
                          <a:spcPts val="0"/>
                        </a:spcBef>
                        <a:spcAft>
                          <a:spcPts val="0"/>
                        </a:spcAft>
                        <a:buNone/>
                      </a:pPr>
                      <a:r>
                        <a:rPr b="1" lang="en-US" sz="2400" u="none" cap="none" strike="noStrike">
                          <a:solidFill>
                            <a:srgbClr val="0D0D0D"/>
                          </a:solidFill>
                          <a:latin typeface="Calibri"/>
                          <a:ea typeface="Calibri"/>
                          <a:cs typeface="Calibri"/>
                          <a:sym typeface="Calibri"/>
                        </a:rPr>
                        <a:t>Introducing Power BI Desktop</a:t>
                      </a:r>
                      <a:endParaRPr sz="2400" u="none" cap="none" strike="noStrike">
                        <a:latin typeface="Calibri"/>
                        <a:ea typeface="Calibri"/>
                        <a:cs typeface="Calibri"/>
                        <a:sym typeface="Calibri"/>
                      </a:endParaRPr>
                    </a:p>
                  </a:txBody>
                  <a:tcPr marT="78100" marB="0" marR="0" marL="0">
                    <a:lnR cap="flat" cmpd="sng" w="19050">
                      <a:solidFill>
                        <a:srgbClr val="D9D9D9"/>
                      </a:solidFill>
                      <a:prstDash val="solid"/>
                      <a:round/>
                      <a:headEnd len="sm" w="sm" type="none"/>
                      <a:tailEnd len="sm" w="sm" type="none"/>
                    </a:lnR>
                    <a:lnB cap="flat" cmpd="sng" w="19050">
                      <a:solidFill>
                        <a:srgbClr val="D9D9D9"/>
                      </a:solidFill>
                      <a:prstDash val="solid"/>
                      <a:round/>
                      <a:headEnd len="sm" w="sm" type="none"/>
                      <a:tailEnd len="sm" w="sm" type="none"/>
                    </a:lnB>
                  </a:tcPr>
                </a:tc>
                <a:tc>
                  <a:txBody>
                    <a:bodyPr/>
                    <a:lstStyle/>
                    <a:p>
                      <a:pPr indent="0" lvl="0" marL="469265" marR="594995" rtl="0" algn="l">
                        <a:lnSpc>
                          <a:spcPct val="101400"/>
                        </a:lnSpc>
                        <a:spcBef>
                          <a:spcPts val="0"/>
                        </a:spcBef>
                        <a:spcAft>
                          <a:spcPts val="0"/>
                        </a:spcAft>
                        <a:buNone/>
                      </a:pPr>
                      <a:r>
                        <a:rPr i="1" lang="en-US" sz="1400" u="none" cap="none" strike="noStrike">
                          <a:solidFill>
                            <a:srgbClr val="404040"/>
                          </a:solidFill>
                          <a:latin typeface="Calibri"/>
                          <a:ea typeface="Calibri"/>
                          <a:cs typeface="Calibri"/>
                          <a:sym typeface="Calibri"/>
                        </a:rPr>
                        <a:t>Installing Power BI Desktop, exploring the Power BI  workflow, comparing Power BI vs. Excel, etc.</a:t>
                      </a:r>
                      <a:endParaRPr sz="1400" u="none" cap="none" strike="noStrike">
                        <a:latin typeface="Calibri"/>
                        <a:ea typeface="Calibri"/>
                        <a:cs typeface="Calibri"/>
                        <a:sym typeface="Calibri"/>
                      </a:endParaRPr>
                    </a:p>
                  </a:txBody>
                  <a:tcPr marT="47000" marB="0" marR="0" marL="0">
                    <a:lnL cap="flat" cmpd="sng" w="19050">
                      <a:solidFill>
                        <a:srgbClr val="D9D9D9"/>
                      </a:solidFill>
                      <a:prstDash val="solid"/>
                      <a:round/>
                      <a:headEnd len="sm" w="sm" type="none"/>
                      <a:tailEnd len="sm" w="sm" type="none"/>
                    </a:lnL>
                    <a:lnB cap="flat" cmpd="sng" w="19050">
                      <a:solidFill>
                        <a:srgbClr val="D9D9D9"/>
                      </a:solidFill>
                      <a:prstDash val="solid"/>
                      <a:round/>
                      <a:headEnd len="sm" w="sm" type="none"/>
                      <a:tailEnd len="sm" w="sm" type="none"/>
                    </a:lnB>
                  </a:tcPr>
                </a:tc>
              </a:tr>
              <a:tr h="827800">
                <a:tc>
                  <a:txBody>
                    <a:bodyPr/>
                    <a:lstStyle/>
                    <a:p>
                      <a:pPr indent="0" lvl="0" marL="74295" marR="0" rtl="0" algn="l">
                        <a:lnSpc>
                          <a:spcPct val="100000"/>
                        </a:lnSpc>
                        <a:spcBef>
                          <a:spcPts val="0"/>
                        </a:spcBef>
                        <a:spcAft>
                          <a:spcPts val="0"/>
                        </a:spcAft>
                        <a:buNone/>
                      </a:pPr>
                      <a:r>
                        <a:rPr b="1" lang="en-US" sz="2400" u="none" cap="none" strike="noStrike">
                          <a:solidFill>
                            <a:srgbClr val="FFFFFF"/>
                          </a:solidFill>
                          <a:latin typeface="Calibri"/>
                          <a:ea typeface="Calibri"/>
                          <a:cs typeface="Calibri"/>
                          <a:sym typeface="Calibri"/>
                        </a:rPr>
                        <a:t>2</a:t>
                      </a:r>
                      <a:endParaRPr sz="2400" u="none" cap="none" strike="noStrike">
                        <a:latin typeface="Calibri"/>
                        <a:ea typeface="Calibri"/>
                        <a:cs typeface="Calibri"/>
                        <a:sym typeface="Calibri"/>
                      </a:endParaRPr>
                    </a:p>
                  </a:txBody>
                  <a:tcPr marT="238125" marB="0" marR="0" marL="0">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227329" marR="0" rtl="0" algn="l">
                        <a:lnSpc>
                          <a:spcPct val="100000"/>
                        </a:lnSpc>
                        <a:spcBef>
                          <a:spcPts val="0"/>
                        </a:spcBef>
                        <a:spcAft>
                          <a:spcPts val="0"/>
                        </a:spcAft>
                        <a:buNone/>
                      </a:pPr>
                      <a:r>
                        <a:rPr b="1" lang="en-US" sz="2400" u="none" cap="none" strike="noStrike">
                          <a:solidFill>
                            <a:srgbClr val="0D0D0D"/>
                          </a:solidFill>
                          <a:latin typeface="Calibri"/>
                          <a:ea typeface="Calibri"/>
                          <a:cs typeface="Calibri"/>
                          <a:sym typeface="Calibri"/>
                        </a:rPr>
                        <a:t>Connecting &amp; Shaping Data</a:t>
                      </a:r>
                      <a:endParaRPr sz="2400" u="none" cap="none" strike="noStrike">
                        <a:latin typeface="Calibri"/>
                        <a:ea typeface="Calibri"/>
                        <a:cs typeface="Calibri"/>
                        <a:sym typeface="Calibri"/>
                      </a:endParaRPr>
                    </a:p>
                  </a:txBody>
                  <a:tcPr marT="222875" marB="0" marR="0" marL="0">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469265" marR="135255" rtl="0" algn="l">
                        <a:lnSpc>
                          <a:spcPct val="101400"/>
                        </a:lnSpc>
                        <a:spcBef>
                          <a:spcPts val="0"/>
                        </a:spcBef>
                        <a:spcAft>
                          <a:spcPts val="0"/>
                        </a:spcAft>
                        <a:buNone/>
                      </a:pPr>
                      <a:r>
                        <a:rPr i="1" lang="en-US" sz="1400" u="none" cap="none" strike="noStrike">
                          <a:solidFill>
                            <a:srgbClr val="404040"/>
                          </a:solidFill>
                          <a:latin typeface="Calibri"/>
                          <a:ea typeface="Calibri"/>
                          <a:cs typeface="Calibri"/>
                          <a:sym typeface="Calibri"/>
                        </a:rPr>
                        <a:t>Connecting to data, shaping &amp; transforming tables, using  profiling tools, editing, merging &amp; appending queries, etc.</a:t>
                      </a:r>
                      <a:endParaRPr sz="1400" u="none" cap="none" strike="noStrike">
                        <a:latin typeface="Calibri"/>
                        <a:ea typeface="Calibri"/>
                        <a:cs typeface="Calibri"/>
                        <a:sym typeface="Calibri"/>
                      </a:endParaRPr>
                    </a:p>
                  </a:txBody>
                  <a:tcPr marT="191125" marB="0" marR="0" marL="0">
                    <a:lnL cap="flat" cmpd="sng" w="19050">
                      <a:solidFill>
                        <a:srgbClr val="D9D9D9"/>
                      </a:solidFill>
                      <a:prstDash val="solid"/>
                      <a:round/>
                      <a:headEnd len="sm" w="sm" type="none"/>
                      <a:tailEnd len="sm" w="sm" type="none"/>
                    </a:lnL>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827800">
                <a:tc>
                  <a:txBody>
                    <a:bodyPr/>
                    <a:lstStyle/>
                    <a:p>
                      <a:pPr indent="0" lvl="0" marL="74295" marR="0" rtl="0" algn="l">
                        <a:lnSpc>
                          <a:spcPct val="100000"/>
                        </a:lnSpc>
                        <a:spcBef>
                          <a:spcPts val="0"/>
                        </a:spcBef>
                        <a:spcAft>
                          <a:spcPts val="0"/>
                        </a:spcAft>
                        <a:buNone/>
                      </a:pPr>
                      <a:r>
                        <a:rPr b="1" lang="en-US" sz="2400" u="none" cap="none" strike="noStrike">
                          <a:solidFill>
                            <a:srgbClr val="FFFFFF"/>
                          </a:solidFill>
                          <a:latin typeface="Calibri"/>
                          <a:ea typeface="Calibri"/>
                          <a:cs typeface="Calibri"/>
                          <a:sym typeface="Calibri"/>
                        </a:rPr>
                        <a:t>3</a:t>
                      </a:r>
                      <a:endParaRPr sz="2400" u="none" cap="none" strike="noStrike">
                        <a:latin typeface="Calibri"/>
                        <a:ea typeface="Calibri"/>
                        <a:cs typeface="Calibri"/>
                        <a:sym typeface="Calibri"/>
                      </a:endParaRPr>
                    </a:p>
                  </a:txBody>
                  <a:tcPr marT="230500" marB="0" marR="0" marL="0">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227329" marR="0" rtl="0" algn="l">
                        <a:lnSpc>
                          <a:spcPct val="100000"/>
                        </a:lnSpc>
                        <a:spcBef>
                          <a:spcPts val="0"/>
                        </a:spcBef>
                        <a:spcAft>
                          <a:spcPts val="0"/>
                        </a:spcAft>
                        <a:buNone/>
                      </a:pPr>
                      <a:r>
                        <a:rPr b="1" lang="en-US" sz="2400" u="none" cap="none" strike="noStrike">
                          <a:solidFill>
                            <a:srgbClr val="0D0D0D"/>
                          </a:solidFill>
                          <a:latin typeface="Calibri"/>
                          <a:ea typeface="Calibri"/>
                          <a:cs typeface="Calibri"/>
                          <a:sym typeface="Calibri"/>
                        </a:rPr>
                        <a:t>Creating a Data Model</a:t>
                      </a:r>
                      <a:endParaRPr sz="2400" u="none" cap="none" strike="noStrike">
                        <a:latin typeface="Calibri"/>
                        <a:ea typeface="Calibri"/>
                        <a:cs typeface="Calibri"/>
                        <a:sym typeface="Calibri"/>
                      </a:endParaRPr>
                    </a:p>
                  </a:txBody>
                  <a:tcPr marT="215275" marB="0" marR="0" marL="0">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469265" marR="273685" rtl="0" algn="l">
                        <a:lnSpc>
                          <a:spcPct val="101400"/>
                        </a:lnSpc>
                        <a:spcBef>
                          <a:spcPts val="0"/>
                        </a:spcBef>
                        <a:spcAft>
                          <a:spcPts val="0"/>
                        </a:spcAft>
                        <a:buNone/>
                      </a:pPr>
                      <a:r>
                        <a:rPr i="1" lang="en-US" sz="1400" u="none" cap="none" strike="noStrike">
                          <a:solidFill>
                            <a:srgbClr val="404040"/>
                          </a:solidFill>
                          <a:latin typeface="Calibri"/>
                          <a:ea typeface="Calibri"/>
                          <a:cs typeface="Calibri"/>
                          <a:sym typeface="Calibri"/>
                        </a:rPr>
                        <a:t>Building relational models, creating table relationships,  understanding cardinality and filter flow, etc. </a:t>
                      </a:r>
                      <a:endParaRPr sz="1400" u="none" cap="none" strike="noStrike">
                        <a:latin typeface="Calibri"/>
                        <a:ea typeface="Calibri"/>
                        <a:cs typeface="Calibri"/>
                        <a:sym typeface="Calibri"/>
                      </a:endParaRPr>
                    </a:p>
                  </a:txBody>
                  <a:tcPr marT="186700" marB="0" marR="0" marL="0">
                    <a:lnL cap="flat" cmpd="sng" w="19050">
                      <a:solidFill>
                        <a:srgbClr val="D9D9D9"/>
                      </a:solidFill>
                      <a:prstDash val="solid"/>
                      <a:round/>
                      <a:headEnd len="sm" w="sm" type="none"/>
                      <a:tailEnd len="sm" w="sm" type="none"/>
                    </a:lnL>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827800">
                <a:tc>
                  <a:txBody>
                    <a:bodyPr/>
                    <a:lstStyle/>
                    <a:p>
                      <a:pPr indent="0" lvl="0" marL="74295" marR="0" rtl="0" algn="l">
                        <a:lnSpc>
                          <a:spcPct val="100000"/>
                        </a:lnSpc>
                        <a:spcBef>
                          <a:spcPts val="0"/>
                        </a:spcBef>
                        <a:spcAft>
                          <a:spcPts val="0"/>
                        </a:spcAft>
                        <a:buNone/>
                      </a:pPr>
                      <a:r>
                        <a:rPr b="1" lang="en-US" sz="2400" u="none" cap="none" strike="noStrike">
                          <a:solidFill>
                            <a:srgbClr val="FFFFFF"/>
                          </a:solidFill>
                          <a:latin typeface="Calibri"/>
                          <a:ea typeface="Calibri"/>
                          <a:cs typeface="Calibri"/>
                          <a:sym typeface="Calibri"/>
                        </a:rPr>
                        <a:t>4</a:t>
                      </a:r>
                      <a:endParaRPr sz="2400" u="none" cap="none" strike="noStrike">
                        <a:latin typeface="Calibri"/>
                        <a:ea typeface="Calibri"/>
                        <a:cs typeface="Calibri"/>
                        <a:sym typeface="Calibri"/>
                      </a:endParaRPr>
                    </a:p>
                  </a:txBody>
                  <a:tcPr marT="222250" marB="0" marR="0" marL="0">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227329" marR="0" rtl="0" algn="l">
                        <a:lnSpc>
                          <a:spcPct val="100000"/>
                        </a:lnSpc>
                        <a:spcBef>
                          <a:spcPts val="0"/>
                        </a:spcBef>
                        <a:spcAft>
                          <a:spcPts val="0"/>
                        </a:spcAft>
                        <a:buNone/>
                      </a:pPr>
                      <a:r>
                        <a:rPr b="1" lang="en-US" sz="2400" u="none" cap="none" strike="noStrike">
                          <a:solidFill>
                            <a:srgbClr val="0D0D0D"/>
                          </a:solidFill>
                          <a:latin typeface="Calibri"/>
                          <a:ea typeface="Calibri"/>
                          <a:cs typeface="Calibri"/>
                          <a:sym typeface="Calibri"/>
                        </a:rPr>
                        <a:t>Calculating Measures with DAX</a:t>
                      </a:r>
                      <a:endParaRPr sz="2400" u="none" cap="none" strike="noStrike">
                        <a:latin typeface="Calibri"/>
                        <a:ea typeface="Calibri"/>
                        <a:cs typeface="Calibri"/>
                        <a:sym typeface="Calibri"/>
                      </a:endParaRPr>
                    </a:p>
                  </a:txBody>
                  <a:tcPr marT="210175" marB="0" marR="0" marL="0">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469265" marR="25400" rtl="0" algn="l">
                        <a:lnSpc>
                          <a:spcPct val="100000"/>
                        </a:lnSpc>
                        <a:spcBef>
                          <a:spcPts val="0"/>
                        </a:spcBef>
                        <a:spcAft>
                          <a:spcPts val="0"/>
                        </a:spcAft>
                        <a:buNone/>
                      </a:pPr>
                      <a:r>
                        <a:rPr i="1" lang="en-US" sz="1400" u="none" cap="none" strike="noStrike">
                          <a:solidFill>
                            <a:srgbClr val="404040"/>
                          </a:solidFill>
                          <a:latin typeface="Calibri"/>
                          <a:ea typeface="Calibri"/>
                          <a:cs typeface="Calibri"/>
                          <a:sym typeface="Calibri"/>
                        </a:rPr>
                        <a:t>Understanding DAX syntax, adding calculated columns and  measures, writing common formulas and functions, etc.</a:t>
                      </a:r>
                      <a:endParaRPr sz="1400" u="none" cap="none" strike="noStrike">
                        <a:latin typeface="Calibri"/>
                        <a:ea typeface="Calibri"/>
                        <a:cs typeface="Calibri"/>
                        <a:sym typeface="Calibri"/>
                      </a:endParaRPr>
                    </a:p>
                  </a:txBody>
                  <a:tcPr marT="184775" marB="0" marR="0" marL="0">
                    <a:lnL cap="flat" cmpd="sng" w="19050">
                      <a:solidFill>
                        <a:srgbClr val="D9D9D9"/>
                      </a:solidFill>
                      <a:prstDash val="solid"/>
                      <a:round/>
                      <a:headEnd len="sm" w="sm" type="none"/>
                      <a:tailEnd len="sm" w="sm" type="none"/>
                    </a:lnL>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827800">
                <a:tc>
                  <a:txBody>
                    <a:bodyPr/>
                    <a:lstStyle/>
                    <a:p>
                      <a:pPr indent="0" lvl="0" marL="74295" marR="0" rtl="0" algn="l">
                        <a:lnSpc>
                          <a:spcPct val="100000"/>
                        </a:lnSpc>
                        <a:spcBef>
                          <a:spcPts val="0"/>
                        </a:spcBef>
                        <a:spcAft>
                          <a:spcPts val="0"/>
                        </a:spcAft>
                        <a:buNone/>
                      </a:pPr>
                      <a:r>
                        <a:rPr b="1" lang="en-US" sz="2400" u="none" cap="none" strike="noStrike">
                          <a:solidFill>
                            <a:srgbClr val="FFFFFF"/>
                          </a:solidFill>
                          <a:latin typeface="Calibri"/>
                          <a:ea typeface="Calibri"/>
                          <a:cs typeface="Calibri"/>
                          <a:sym typeface="Calibri"/>
                        </a:rPr>
                        <a:t>5</a:t>
                      </a:r>
                      <a:endParaRPr sz="2400" u="none" cap="none" strike="noStrike">
                        <a:latin typeface="Calibri"/>
                        <a:ea typeface="Calibri"/>
                        <a:cs typeface="Calibri"/>
                        <a:sym typeface="Calibri"/>
                      </a:endParaRPr>
                    </a:p>
                  </a:txBody>
                  <a:tcPr marT="214625" marB="0" marR="0" marL="0">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227329" marR="0" rtl="0" algn="l">
                        <a:lnSpc>
                          <a:spcPct val="100000"/>
                        </a:lnSpc>
                        <a:spcBef>
                          <a:spcPts val="0"/>
                        </a:spcBef>
                        <a:spcAft>
                          <a:spcPts val="0"/>
                        </a:spcAft>
                        <a:buNone/>
                      </a:pPr>
                      <a:r>
                        <a:rPr b="1" lang="en-US" sz="2400" u="none" cap="none" strike="noStrike">
                          <a:solidFill>
                            <a:srgbClr val="0D0D0D"/>
                          </a:solidFill>
                          <a:latin typeface="Calibri"/>
                          <a:ea typeface="Calibri"/>
                          <a:cs typeface="Calibri"/>
                          <a:sym typeface="Calibri"/>
                        </a:rPr>
                        <a:t>Visualizing Data with Dashboards</a:t>
                      </a:r>
                      <a:endParaRPr sz="2400" u="none" cap="none" strike="noStrike">
                        <a:latin typeface="Calibri"/>
                        <a:ea typeface="Calibri"/>
                        <a:cs typeface="Calibri"/>
                        <a:sym typeface="Calibri"/>
                      </a:endParaRPr>
                    </a:p>
                  </a:txBody>
                  <a:tcPr marT="201925" marB="0" marR="0" marL="0">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469265" marR="154940" rtl="0" algn="l">
                        <a:lnSpc>
                          <a:spcPct val="101400"/>
                        </a:lnSpc>
                        <a:spcBef>
                          <a:spcPts val="0"/>
                        </a:spcBef>
                        <a:spcAft>
                          <a:spcPts val="0"/>
                        </a:spcAft>
                        <a:buNone/>
                      </a:pPr>
                      <a:r>
                        <a:rPr i="1" lang="en-US" sz="1400" u="none" cap="none" strike="noStrike">
                          <a:solidFill>
                            <a:srgbClr val="404040"/>
                          </a:solidFill>
                          <a:latin typeface="Calibri"/>
                          <a:ea typeface="Calibri"/>
                          <a:cs typeface="Calibri"/>
                          <a:sym typeface="Calibri"/>
                        </a:rPr>
                        <a:t>Inserting charts and visuals, customizing formats, editing  interactions, applying filters and bookmarks, etc. </a:t>
                      </a:r>
                      <a:endParaRPr sz="1400" u="none" cap="none" strike="noStrike">
                        <a:latin typeface="Calibri"/>
                        <a:ea typeface="Calibri"/>
                        <a:cs typeface="Calibri"/>
                        <a:sym typeface="Calibri"/>
                      </a:endParaRPr>
                    </a:p>
                  </a:txBody>
                  <a:tcPr marT="174000" marB="0" marR="0" marL="0">
                    <a:lnL cap="flat" cmpd="sng" w="19050">
                      <a:solidFill>
                        <a:srgbClr val="D9D9D9"/>
                      </a:solidFill>
                      <a:prstDash val="solid"/>
                      <a:round/>
                      <a:headEnd len="sm" w="sm" type="none"/>
                      <a:tailEnd len="sm" w="sm" type="none"/>
                    </a:lnL>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734400">
                <a:tc>
                  <a:txBody>
                    <a:bodyPr/>
                    <a:lstStyle/>
                    <a:p>
                      <a:pPr indent="0" lvl="0" marL="74295" marR="0" rtl="0" algn="l">
                        <a:lnSpc>
                          <a:spcPct val="100000"/>
                        </a:lnSpc>
                        <a:spcBef>
                          <a:spcPts val="0"/>
                        </a:spcBef>
                        <a:spcAft>
                          <a:spcPts val="0"/>
                        </a:spcAft>
                        <a:buNone/>
                      </a:pPr>
                      <a:r>
                        <a:rPr b="1" lang="en-US" sz="2400" u="none" cap="none" strike="noStrike">
                          <a:solidFill>
                            <a:srgbClr val="FFFFFF"/>
                          </a:solidFill>
                          <a:latin typeface="Calibri"/>
                          <a:ea typeface="Calibri"/>
                          <a:cs typeface="Calibri"/>
                          <a:sym typeface="Calibri"/>
                        </a:rPr>
                        <a:t>6</a:t>
                      </a:r>
                      <a:endParaRPr sz="2400" u="none" cap="none" strike="noStrike">
                        <a:latin typeface="Calibri"/>
                        <a:ea typeface="Calibri"/>
                        <a:cs typeface="Calibri"/>
                        <a:sym typeface="Calibri"/>
                      </a:endParaRPr>
                    </a:p>
                  </a:txBody>
                  <a:tcPr marT="206375" marB="0" marR="0" marL="0">
                    <a:lnT cap="flat" cmpd="sng" w="19050">
                      <a:solidFill>
                        <a:srgbClr val="D9D9D9"/>
                      </a:solidFill>
                      <a:prstDash val="solid"/>
                      <a:round/>
                      <a:headEnd len="sm" w="sm" type="none"/>
                      <a:tailEnd len="sm" w="sm" type="none"/>
                    </a:lnT>
                  </a:tcPr>
                </a:tc>
                <a:tc>
                  <a:txBody>
                    <a:bodyPr/>
                    <a:lstStyle/>
                    <a:p>
                      <a:pPr indent="0" lvl="0" marL="227329" marR="0" rtl="0" algn="l">
                        <a:lnSpc>
                          <a:spcPct val="100000"/>
                        </a:lnSpc>
                        <a:spcBef>
                          <a:spcPts val="0"/>
                        </a:spcBef>
                        <a:spcAft>
                          <a:spcPts val="0"/>
                        </a:spcAft>
                        <a:buNone/>
                      </a:pPr>
                      <a:r>
                        <a:rPr b="1" lang="en-US" sz="2400" u="none" cap="none" strike="noStrike">
                          <a:solidFill>
                            <a:srgbClr val="0D0D0D"/>
                          </a:solidFill>
                          <a:latin typeface="Calibri"/>
                          <a:ea typeface="Calibri"/>
                          <a:cs typeface="Calibri"/>
                          <a:sym typeface="Calibri"/>
                        </a:rPr>
                        <a:t>Optimizing Power BI Performance</a:t>
                      </a:r>
                      <a:endParaRPr sz="2400" u="none" cap="none" strike="noStrike">
                        <a:latin typeface="Calibri"/>
                        <a:ea typeface="Calibri"/>
                        <a:cs typeface="Calibri"/>
                        <a:sym typeface="Calibri"/>
                      </a:endParaRPr>
                    </a:p>
                  </a:txBody>
                  <a:tcPr marT="194300" marB="0" marR="0" marL="0">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tcPr>
                </a:tc>
                <a:tc>
                  <a:txBody>
                    <a:bodyPr/>
                    <a:lstStyle/>
                    <a:p>
                      <a:pPr indent="0" lvl="0" marL="469265" marR="127000" rtl="0" algn="l">
                        <a:lnSpc>
                          <a:spcPct val="101400"/>
                        </a:lnSpc>
                        <a:spcBef>
                          <a:spcPts val="0"/>
                        </a:spcBef>
                        <a:spcAft>
                          <a:spcPts val="0"/>
                        </a:spcAft>
                        <a:buNone/>
                      </a:pPr>
                      <a:r>
                        <a:rPr i="1" lang="en-US" sz="1400" u="none" cap="none" strike="noStrike">
                          <a:solidFill>
                            <a:srgbClr val="404040"/>
                          </a:solidFill>
                          <a:latin typeface="Calibri"/>
                          <a:ea typeface="Calibri"/>
                          <a:cs typeface="Calibri"/>
                          <a:sym typeface="Calibri"/>
                        </a:rPr>
                        <a:t>Exploring common Power BI optimization tools within the  Optimize and External tools menus</a:t>
                      </a:r>
                      <a:endParaRPr sz="1400" u="none" cap="none" strike="noStrike">
                        <a:latin typeface="Calibri"/>
                        <a:ea typeface="Calibri"/>
                        <a:cs typeface="Calibri"/>
                        <a:sym typeface="Calibri"/>
                      </a:endParaRPr>
                    </a:p>
                  </a:txBody>
                  <a:tcPr marT="168900" marB="0" marR="0" marL="0">
                    <a:lnL cap="flat" cmpd="sng" w="19050">
                      <a:solidFill>
                        <a:srgbClr val="D9D9D9"/>
                      </a:solidFill>
                      <a:prstDash val="solid"/>
                      <a:round/>
                      <a:headEnd len="sm" w="sm" type="none"/>
                      <a:tailEnd len="sm" w="sm" type="none"/>
                    </a:lnL>
                    <a:lnT cap="flat" cmpd="sng" w="19050">
                      <a:solidFill>
                        <a:srgbClr val="D9D9D9"/>
                      </a:solidFill>
                      <a:prstDash val="solid"/>
                      <a:round/>
                      <a:headEnd len="sm" w="sm" type="none"/>
                      <a:tailEnd len="sm" w="sm" type="none"/>
                    </a:lnT>
                  </a:tcPr>
                </a:tc>
              </a:tr>
            </a:tbl>
          </a:graphicData>
        </a:graphic>
      </p:graphicFrame>
      <p:pic>
        <p:nvPicPr>
          <p:cNvPr id="102" name="Google Shape;102;p3"/>
          <p:cNvPicPr preferRelativeResize="0"/>
          <p:nvPr/>
        </p:nvPicPr>
        <p:blipFill rotWithShape="1">
          <a:blip r:embed="rId3">
            <a:alphaModFix/>
          </a:blip>
          <a:srcRect b="0" l="0" r="0" t="0"/>
          <a:stretch/>
        </p:blipFill>
        <p:spPr>
          <a:xfrm>
            <a:off x="792480" y="1453896"/>
            <a:ext cx="499871" cy="499872"/>
          </a:xfrm>
          <a:prstGeom prst="rect">
            <a:avLst/>
          </a:prstGeom>
          <a:noFill/>
          <a:ln>
            <a:noFill/>
          </a:ln>
        </p:spPr>
      </p:pic>
      <p:pic>
        <p:nvPicPr>
          <p:cNvPr id="103" name="Google Shape;103;p3"/>
          <p:cNvPicPr preferRelativeResize="0"/>
          <p:nvPr/>
        </p:nvPicPr>
        <p:blipFill rotWithShape="1">
          <a:blip r:embed="rId4">
            <a:alphaModFix/>
          </a:blip>
          <a:srcRect b="0" l="0" r="0" t="0"/>
          <a:stretch/>
        </p:blipFill>
        <p:spPr>
          <a:xfrm>
            <a:off x="792480" y="2273807"/>
            <a:ext cx="499871" cy="499872"/>
          </a:xfrm>
          <a:prstGeom prst="rect">
            <a:avLst/>
          </a:prstGeom>
          <a:noFill/>
          <a:ln>
            <a:noFill/>
          </a:ln>
        </p:spPr>
      </p:pic>
      <p:pic>
        <p:nvPicPr>
          <p:cNvPr id="104" name="Google Shape;104;p3"/>
          <p:cNvPicPr preferRelativeResize="0"/>
          <p:nvPr/>
        </p:nvPicPr>
        <p:blipFill rotWithShape="1">
          <a:blip r:embed="rId5">
            <a:alphaModFix/>
          </a:blip>
          <a:srcRect b="0" l="0" r="0" t="0"/>
          <a:stretch/>
        </p:blipFill>
        <p:spPr>
          <a:xfrm>
            <a:off x="792480" y="3093720"/>
            <a:ext cx="499871" cy="499872"/>
          </a:xfrm>
          <a:prstGeom prst="rect">
            <a:avLst/>
          </a:prstGeom>
          <a:noFill/>
          <a:ln>
            <a:noFill/>
          </a:ln>
        </p:spPr>
      </p:pic>
      <p:pic>
        <p:nvPicPr>
          <p:cNvPr id="105" name="Google Shape;105;p3"/>
          <p:cNvPicPr preferRelativeResize="0"/>
          <p:nvPr/>
        </p:nvPicPr>
        <p:blipFill rotWithShape="1">
          <a:blip r:embed="rId6">
            <a:alphaModFix/>
          </a:blip>
          <a:srcRect b="0" l="0" r="0" t="0"/>
          <a:stretch/>
        </p:blipFill>
        <p:spPr>
          <a:xfrm>
            <a:off x="792480" y="3913632"/>
            <a:ext cx="499871" cy="499871"/>
          </a:xfrm>
          <a:prstGeom prst="rect">
            <a:avLst/>
          </a:prstGeom>
          <a:noFill/>
          <a:ln>
            <a:noFill/>
          </a:ln>
        </p:spPr>
      </p:pic>
      <p:pic>
        <p:nvPicPr>
          <p:cNvPr id="106" name="Google Shape;106;p3"/>
          <p:cNvPicPr preferRelativeResize="0"/>
          <p:nvPr/>
        </p:nvPicPr>
        <p:blipFill rotWithShape="1">
          <a:blip r:embed="rId7">
            <a:alphaModFix/>
          </a:blip>
          <a:srcRect b="0" l="0" r="0" t="0"/>
          <a:stretch/>
        </p:blipFill>
        <p:spPr>
          <a:xfrm>
            <a:off x="792480" y="4733544"/>
            <a:ext cx="499871" cy="499872"/>
          </a:xfrm>
          <a:prstGeom prst="rect">
            <a:avLst/>
          </a:prstGeom>
          <a:noFill/>
          <a:ln>
            <a:noFill/>
          </a:ln>
        </p:spPr>
      </p:pic>
      <p:pic>
        <p:nvPicPr>
          <p:cNvPr id="107" name="Google Shape;107;p3"/>
          <p:cNvPicPr preferRelativeResize="0"/>
          <p:nvPr/>
        </p:nvPicPr>
        <p:blipFill rotWithShape="1">
          <a:blip r:embed="rId8">
            <a:alphaModFix/>
          </a:blip>
          <a:srcRect b="0" l="0" r="0" t="0"/>
          <a:stretch/>
        </p:blipFill>
        <p:spPr>
          <a:xfrm>
            <a:off x="792480" y="5556503"/>
            <a:ext cx="499871" cy="496823"/>
          </a:xfrm>
          <a:prstGeom prst="rect">
            <a:avLst/>
          </a:prstGeom>
          <a:noFill/>
          <a:ln>
            <a:noFill/>
          </a:ln>
        </p:spPr>
      </p:pic>
      <p:sp>
        <p:nvSpPr>
          <p:cNvPr id="108" name="Google Shape;108;p3"/>
          <p:cNvSpPr txBox="1"/>
          <p:nvPr>
            <p:ph type="title"/>
          </p:nvPr>
        </p:nvSpPr>
        <p:spPr>
          <a:xfrm>
            <a:off x="4632801" y="242315"/>
            <a:ext cx="292735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COURSE OUTLINE</a:t>
            </a:r>
            <a:endParaRPr sz="3200"/>
          </a:p>
        </p:txBody>
      </p:sp>
      <p:pic>
        <p:nvPicPr>
          <p:cNvPr id="109" name="Google Shape;109;p3"/>
          <p:cNvPicPr preferRelativeResize="0"/>
          <p:nvPr/>
        </p:nvPicPr>
        <p:blipFill rotWithShape="1">
          <a:blip r:embed="rId9">
            <a:alphaModFix/>
          </a:blip>
          <a:srcRect b="0" l="0" r="0" t="0"/>
          <a:stretch/>
        </p:blipFill>
        <p:spPr>
          <a:xfrm>
            <a:off x="0" y="806332"/>
            <a:ext cx="12192000" cy="4572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01" name="Shape 801"/>
        <p:cNvGrpSpPr/>
        <p:nvPr/>
      </p:nvGrpSpPr>
      <p:grpSpPr>
        <a:xfrm>
          <a:off x="0" y="0"/>
          <a:ext cx="0" cy="0"/>
          <a:chOff x="0" y="0"/>
          <a:chExt cx="0" cy="0"/>
        </a:xfrm>
      </p:grpSpPr>
      <p:grpSp>
        <p:nvGrpSpPr>
          <p:cNvPr id="802" name="Google Shape;802;p30"/>
          <p:cNvGrpSpPr/>
          <p:nvPr/>
        </p:nvGrpSpPr>
        <p:grpSpPr>
          <a:xfrm>
            <a:off x="941832" y="2441447"/>
            <a:ext cx="5504688" cy="3604015"/>
            <a:chOff x="941832" y="2441447"/>
            <a:chExt cx="5504688" cy="3604015"/>
          </a:xfrm>
        </p:grpSpPr>
        <p:pic>
          <p:nvPicPr>
            <p:cNvPr id="803" name="Google Shape;803;p30"/>
            <p:cNvPicPr preferRelativeResize="0"/>
            <p:nvPr/>
          </p:nvPicPr>
          <p:blipFill rotWithShape="1">
            <a:blip r:embed="rId3">
              <a:alphaModFix/>
            </a:blip>
            <a:srcRect b="0" l="0" r="0" t="0"/>
            <a:stretch/>
          </p:blipFill>
          <p:spPr>
            <a:xfrm>
              <a:off x="941832" y="2441447"/>
              <a:ext cx="2987040" cy="3307079"/>
            </a:xfrm>
            <a:prstGeom prst="rect">
              <a:avLst/>
            </a:prstGeom>
            <a:noFill/>
            <a:ln>
              <a:noFill/>
            </a:ln>
          </p:spPr>
        </p:pic>
        <p:pic>
          <p:nvPicPr>
            <p:cNvPr id="804" name="Google Shape;804;p30"/>
            <p:cNvPicPr preferRelativeResize="0"/>
            <p:nvPr/>
          </p:nvPicPr>
          <p:blipFill rotWithShape="1">
            <a:blip r:embed="rId4">
              <a:alphaModFix/>
            </a:blip>
            <a:srcRect b="0" l="0" r="0" t="0"/>
            <a:stretch/>
          </p:blipFill>
          <p:spPr>
            <a:xfrm>
              <a:off x="963168" y="2465831"/>
              <a:ext cx="2886456" cy="3206496"/>
            </a:xfrm>
            <a:prstGeom prst="rect">
              <a:avLst/>
            </a:prstGeom>
            <a:noFill/>
            <a:ln>
              <a:noFill/>
            </a:ln>
          </p:spPr>
        </p:pic>
        <p:pic>
          <p:nvPicPr>
            <p:cNvPr id="805" name="Google Shape;805;p30"/>
            <p:cNvPicPr preferRelativeResize="0"/>
            <p:nvPr/>
          </p:nvPicPr>
          <p:blipFill rotWithShape="1">
            <a:blip r:embed="rId5">
              <a:alphaModFix/>
            </a:blip>
            <a:srcRect b="0" l="0" r="0" t="0"/>
            <a:stretch/>
          </p:blipFill>
          <p:spPr>
            <a:xfrm>
              <a:off x="2718816" y="3496055"/>
              <a:ext cx="3715511" cy="2429256"/>
            </a:xfrm>
            <a:prstGeom prst="rect">
              <a:avLst/>
            </a:prstGeom>
            <a:noFill/>
            <a:ln>
              <a:noFill/>
            </a:ln>
          </p:spPr>
        </p:pic>
        <p:pic>
          <p:nvPicPr>
            <p:cNvPr id="806" name="Google Shape;806;p30"/>
            <p:cNvPicPr preferRelativeResize="0"/>
            <p:nvPr/>
          </p:nvPicPr>
          <p:blipFill rotWithShape="1">
            <a:blip r:embed="rId6">
              <a:alphaModFix/>
            </a:blip>
            <a:srcRect b="0" l="0" r="0" t="0"/>
            <a:stretch/>
          </p:blipFill>
          <p:spPr>
            <a:xfrm>
              <a:off x="2743200" y="3517391"/>
              <a:ext cx="3611879" cy="2328672"/>
            </a:xfrm>
            <a:prstGeom prst="rect">
              <a:avLst/>
            </a:prstGeom>
            <a:noFill/>
            <a:ln>
              <a:noFill/>
            </a:ln>
          </p:spPr>
        </p:pic>
        <p:sp>
          <p:nvSpPr>
            <p:cNvPr id="807" name="Google Shape;807;p30"/>
            <p:cNvSpPr/>
            <p:nvPr/>
          </p:nvSpPr>
          <p:spPr>
            <a:xfrm>
              <a:off x="3277406" y="2990231"/>
              <a:ext cx="838200" cy="187960"/>
            </a:xfrm>
            <a:custGeom>
              <a:rect b="b" l="l" r="r" t="t"/>
              <a:pathLst>
                <a:path extrusionOk="0" h="187960" w="838200">
                  <a:moveTo>
                    <a:pt x="4974" y="102737"/>
                  </a:moveTo>
                  <a:lnTo>
                    <a:pt x="0" y="187786"/>
                  </a:lnTo>
                  <a:lnTo>
                    <a:pt x="71023" y="140736"/>
                  </a:lnTo>
                  <a:lnTo>
                    <a:pt x="68796" y="139454"/>
                  </a:lnTo>
                  <a:lnTo>
                    <a:pt x="42448" y="139454"/>
                  </a:lnTo>
                  <a:lnTo>
                    <a:pt x="20882" y="126036"/>
                  </a:lnTo>
                  <a:lnTo>
                    <a:pt x="27364" y="115619"/>
                  </a:lnTo>
                  <a:lnTo>
                    <a:pt x="4974" y="102737"/>
                  </a:lnTo>
                  <a:close/>
                </a:path>
                <a:path extrusionOk="0" h="187960" w="838200">
                  <a:moveTo>
                    <a:pt x="27364" y="115619"/>
                  </a:moveTo>
                  <a:lnTo>
                    <a:pt x="20882" y="126036"/>
                  </a:lnTo>
                  <a:lnTo>
                    <a:pt x="42448" y="139454"/>
                  </a:lnTo>
                  <a:lnTo>
                    <a:pt x="49394" y="128292"/>
                  </a:lnTo>
                  <a:lnTo>
                    <a:pt x="27364" y="115619"/>
                  </a:lnTo>
                  <a:close/>
                </a:path>
                <a:path extrusionOk="0" h="187960" w="838200">
                  <a:moveTo>
                    <a:pt x="49394" y="128292"/>
                  </a:moveTo>
                  <a:lnTo>
                    <a:pt x="42448" y="139454"/>
                  </a:lnTo>
                  <a:lnTo>
                    <a:pt x="68796" y="139454"/>
                  </a:lnTo>
                  <a:lnTo>
                    <a:pt x="49394" y="128292"/>
                  </a:lnTo>
                  <a:close/>
                </a:path>
                <a:path extrusionOk="0" h="187960" w="838200">
                  <a:moveTo>
                    <a:pt x="441415" y="0"/>
                  </a:moveTo>
                  <a:lnTo>
                    <a:pt x="402151" y="31"/>
                  </a:lnTo>
                  <a:lnTo>
                    <a:pt x="328338" y="1949"/>
                  </a:lnTo>
                  <a:lnTo>
                    <a:pt x="261780" y="6757"/>
                  </a:lnTo>
                  <a:lnTo>
                    <a:pt x="203594" y="14993"/>
                  </a:lnTo>
                  <a:lnTo>
                    <a:pt x="154603" y="27073"/>
                  </a:lnTo>
                  <a:lnTo>
                    <a:pt x="114119" y="42767"/>
                  </a:lnTo>
                  <a:lnTo>
                    <a:pt x="66960" y="72136"/>
                  </a:lnTo>
                  <a:lnTo>
                    <a:pt x="32656" y="107115"/>
                  </a:lnTo>
                  <a:lnTo>
                    <a:pt x="27364" y="115619"/>
                  </a:lnTo>
                  <a:lnTo>
                    <a:pt x="49394" y="128292"/>
                  </a:lnTo>
                  <a:lnTo>
                    <a:pt x="52820" y="122787"/>
                  </a:lnTo>
                  <a:lnTo>
                    <a:pt x="52665" y="122787"/>
                  </a:lnTo>
                  <a:lnTo>
                    <a:pt x="53738" y="121311"/>
                  </a:lnTo>
                  <a:lnTo>
                    <a:pt x="53909" y="121311"/>
                  </a:lnTo>
                  <a:lnTo>
                    <a:pt x="61614" y="112172"/>
                  </a:lnTo>
                  <a:lnTo>
                    <a:pt x="62189" y="111490"/>
                  </a:lnTo>
                  <a:lnTo>
                    <a:pt x="71522" y="101970"/>
                  </a:lnTo>
                  <a:lnTo>
                    <a:pt x="72184" y="101292"/>
                  </a:lnTo>
                  <a:lnTo>
                    <a:pt x="82597" y="92207"/>
                  </a:lnTo>
                  <a:lnTo>
                    <a:pt x="83328" y="91565"/>
                  </a:lnTo>
                  <a:lnTo>
                    <a:pt x="95023" y="82913"/>
                  </a:lnTo>
                  <a:lnTo>
                    <a:pt x="95798" y="82336"/>
                  </a:lnTo>
                  <a:lnTo>
                    <a:pt x="108981" y="74132"/>
                  </a:lnTo>
                  <a:lnTo>
                    <a:pt x="109774" y="73635"/>
                  </a:lnTo>
                  <a:lnTo>
                    <a:pt x="124662" y="65915"/>
                  </a:lnTo>
                  <a:lnTo>
                    <a:pt x="125444" y="65507"/>
                  </a:lnTo>
                  <a:lnTo>
                    <a:pt x="142244" y="58326"/>
                  </a:lnTo>
                  <a:lnTo>
                    <a:pt x="142991" y="58004"/>
                  </a:lnTo>
                  <a:lnTo>
                    <a:pt x="161898" y="51431"/>
                  </a:lnTo>
                  <a:lnTo>
                    <a:pt x="162596" y="51187"/>
                  </a:lnTo>
                  <a:lnTo>
                    <a:pt x="183795" y="45300"/>
                  </a:lnTo>
                  <a:lnTo>
                    <a:pt x="184433" y="45123"/>
                  </a:lnTo>
                  <a:lnTo>
                    <a:pt x="208103" y="40006"/>
                  </a:lnTo>
                  <a:lnTo>
                    <a:pt x="208664" y="39884"/>
                  </a:lnTo>
                  <a:lnTo>
                    <a:pt x="234957" y="35595"/>
                  </a:lnTo>
                  <a:lnTo>
                    <a:pt x="264614" y="32000"/>
                  </a:lnTo>
                  <a:lnTo>
                    <a:pt x="295803" y="29306"/>
                  </a:lnTo>
                  <a:lnTo>
                    <a:pt x="329442" y="27329"/>
                  </a:lnTo>
                  <a:lnTo>
                    <a:pt x="365018" y="26055"/>
                  </a:lnTo>
                  <a:lnTo>
                    <a:pt x="402398" y="25431"/>
                  </a:lnTo>
                  <a:lnTo>
                    <a:pt x="441290" y="25400"/>
                  </a:lnTo>
                  <a:lnTo>
                    <a:pt x="837682" y="25398"/>
                  </a:lnTo>
                  <a:lnTo>
                    <a:pt x="838178" y="16662"/>
                  </a:lnTo>
                  <a:lnTo>
                    <a:pt x="655259" y="6685"/>
                  </a:lnTo>
                  <a:lnTo>
                    <a:pt x="566847" y="2882"/>
                  </a:lnTo>
                  <a:lnTo>
                    <a:pt x="482050" y="504"/>
                  </a:lnTo>
                  <a:lnTo>
                    <a:pt x="441415" y="0"/>
                  </a:lnTo>
                  <a:close/>
                </a:path>
                <a:path extrusionOk="0" h="187960" w="838200">
                  <a:moveTo>
                    <a:pt x="53738" y="121311"/>
                  </a:moveTo>
                  <a:lnTo>
                    <a:pt x="52665" y="122787"/>
                  </a:lnTo>
                  <a:lnTo>
                    <a:pt x="53256" y="122086"/>
                  </a:lnTo>
                  <a:lnTo>
                    <a:pt x="53738" y="121311"/>
                  </a:lnTo>
                  <a:close/>
                </a:path>
                <a:path extrusionOk="0" h="187960" w="838200">
                  <a:moveTo>
                    <a:pt x="53256" y="122086"/>
                  </a:moveTo>
                  <a:lnTo>
                    <a:pt x="52665" y="122787"/>
                  </a:lnTo>
                  <a:lnTo>
                    <a:pt x="52820" y="122787"/>
                  </a:lnTo>
                  <a:lnTo>
                    <a:pt x="53256" y="122086"/>
                  </a:lnTo>
                  <a:close/>
                </a:path>
                <a:path extrusionOk="0" h="187960" w="838200">
                  <a:moveTo>
                    <a:pt x="53909" y="121311"/>
                  </a:moveTo>
                  <a:lnTo>
                    <a:pt x="53738" y="121311"/>
                  </a:lnTo>
                  <a:lnTo>
                    <a:pt x="53256" y="122086"/>
                  </a:lnTo>
                  <a:lnTo>
                    <a:pt x="53909" y="121311"/>
                  </a:lnTo>
                  <a:close/>
                </a:path>
                <a:path extrusionOk="0" h="187960" w="838200">
                  <a:moveTo>
                    <a:pt x="62189" y="111490"/>
                  </a:moveTo>
                  <a:lnTo>
                    <a:pt x="61569" y="112172"/>
                  </a:lnTo>
                  <a:lnTo>
                    <a:pt x="61899" y="111834"/>
                  </a:lnTo>
                  <a:lnTo>
                    <a:pt x="62189" y="111490"/>
                  </a:lnTo>
                  <a:close/>
                </a:path>
                <a:path extrusionOk="0" h="187960" w="838200">
                  <a:moveTo>
                    <a:pt x="61899" y="111834"/>
                  </a:moveTo>
                  <a:lnTo>
                    <a:pt x="61569" y="112172"/>
                  </a:lnTo>
                  <a:lnTo>
                    <a:pt x="61899" y="111834"/>
                  </a:lnTo>
                  <a:close/>
                </a:path>
                <a:path extrusionOk="0" h="187960" w="838200">
                  <a:moveTo>
                    <a:pt x="62234" y="111490"/>
                  </a:moveTo>
                  <a:lnTo>
                    <a:pt x="61899" y="111834"/>
                  </a:lnTo>
                  <a:lnTo>
                    <a:pt x="62234" y="111490"/>
                  </a:lnTo>
                  <a:close/>
                </a:path>
                <a:path extrusionOk="0" h="187960" w="838200">
                  <a:moveTo>
                    <a:pt x="72184" y="101292"/>
                  </a:moveTo>
                  <a:lnTo>
                    <a:pt x="71467" y="101970"/>
                  </a:lnTo>
                  <a:lnTo>
                    <a:pt x="71847" y="101638"/>
                  </a:lnTo>
                  <a:lnTo>
                    <a:pt x="72184" y="101292"/>
                  </a:lnTo>
                  <a:close/>
                </a:path>
                <a:path extrusionOk="0" h="187960" w="838200">
                  <a:moveTo>
                    <a:pt x="71847" y="101638"/>
                  </a:moveTo>
                  <a:lnTo>
                    <a:pt x="71467" y="101970"/>
                  </a:lnTo>
                  <a:lnTo>
                    <a:pt x="71847" y="101638"/>
                  </a:lnTo>
                  <a:close/>
                </a:path>
                <a:path extrusionOk="0" h="187960" w="838200">
                  <a:moveTo>
                    <a:pt x="72241" y="101292"/>
                  </a:moveTo>
                  <a:lnTo>
                    <a:pt x="71847" y="101638"/>
                  </a:lnTo>
                  <a:lnTo>
                    <a:pt x="72241" y="101292"/>
                  </a:lnTo>
                  <a:close/>
                </a:path>
                <a:path extrusionOk="0" h="187960" w="838200">
                  <a:moveTo>
                    <a:pt x="83328" y="91565"/>
                  </a:moveTo>
                  <a:lnTo>
                    <a:pt x="82536" y="92207"/>
                  </a:lnTo>
                  <a:lnTo>
                    <a:pt x="82940" y="91905"/>
                  </a:lnTo>
                  <a:lnTo>
                    <a:pt x="83328" y="91565"/>
                  </a:lnTo>
                  <a:close/>
                </a:path>
                <a:path extrusionOk="0" h="187960" w="838200">
                  <a:moveTo>
                    <a:pt x="82940" y="91905"/>
                  </a:moveTo>
                  <a:lnTo>
                    <a:pt x="82536" y="92207"/>
                  </a:lnTo>
                  <a:lnTo>
                    <a:pt x="82940" y="91905"/>
                  </a:lnTo>
                  <a:close/>
                </a:path>
                <a:path extrusionOk="0" h="187960" w="838200">
                  <a:moveTo>
                    <a:pt x="83397" y="91565"/>
                  </a:moveTo>
                  <a:lnTo>
                    <a:pt x="82940" y="91905"/>
                  </a:lnTo>
                  <a:lnTo>
                    <a:pt x="83397" y="91565"/>
                  </a:lnTo>
                  <a:close/>
                </a:path>
                <a:path extrusionOk="0" h="187960" w="838200">
                  <a:moveTo>
                    <a:pt x="95798" y="82336"/>
                  </a:moveTo>
                  <a:lnTo>
                    <a:pt x="94954" y="82913"/>
                  </a:lnTo>
                  <a:lnTo>
                    <a:pt x="95393" y="82638"/>
                  </a:lnTo>
                  <a:lnTo>
                    <a:pt x="95798" y="82336"/>
                  </a:lnTo>
                  <a:close/>
                </a:path>
                <a:path extrusionOk="0" h="187960" w="838200">
                  <a:moveTo>
                    <a:pt x="95393" y="82638"/>
                  </a:moveTo>
                  <a:lnTo>
                    <a:pt x="94954" y="82913"/>
                  </a:lnTo>
                  <a:lnTo>
                    <a:pt x="95393" y="82638"/>
                  </a:lnTo>
                  <a:close/>
                </a:path>
                <a:path extrusionOk="0" h="187960" w="838200">
                  <a:moveTo>
                    <a:pt x="95875" y="82336"/>
                  </a:moveTo>
                  <a:lnTo>
                    <a:pt x="95393" y="82638"/>
                  </a:lnTo>
                  <a:lnTo>
                    <a:pt x="95875" y="82336"/>
                  </a:lnTo>
                  <a:close/>
                </a:path>
                <a:path extrusionOk="0" h="187960" w="838200">
                  <a:moveTo>
                    <a:pt x="109774" y="73635"/>
                  </a:moveTo>
                  <a:lnTo>
                    <a:pt x="108908" y="74132"/>
                  </a:lnTo>
                  <a:lnTo>
                    <a:pt x="109345" y="73904"/>
                  </a:lnTo>
                  <a:lnTo>
                    <a:pt x="109774" y="73635"/>
                  </a:lnTo>
                  <a:close/>
                </a:path>
                <a:path extrusionOk="0" h="187960" w="838200">
                  <a:moveTo>
                    <a:pt x="109345" y="73904"/>
                  </a:moveTo>
                  <a:lnTo>
                    <a:pt x="108908" y="74132"/>
                  </a:lnTo>
                  <a:lnTo>
                    <a:pt x="109345" y="73904"/>
                  </a:lnTo>
                  <a:close/>
                </a:path>
                <a:path extrusionOk="0" h="187960" w="838200">
                  <a:moveTo>
                    <a:pt x="109860" y="73635"/>
                  </a:moveTo>
                  <a:lnTo>
                    <a:pt x="109345" y="73904"/>
                  </a:lnTo>
                  <a:lnTo>
                    <a:pt x="109860" y="73635"/>
                  </a:lnTo>
                  <a:close/>
                </a:path>
                <a:path extrusionOk="0" h="187960" w="838200">
                  <a:moveTo>
                    <a:pt x="125444" y="65507"/>
                  </a:moveTo>
                  <a:lnTo>
                    <a:pt x="124587" y="65915"/>
                  </a:lnTo>
                  <a:lnTo>
                    <a:pt x="125017" y="65730"/>
                  </a:lnTo>
                  <a:lnTo>
                    <a:pt x="125444" y="65507"/>
                  </a:lnTo>
                  <a:close/>
                </a:path>
                <a:path extrusionOk="0" h="187960" w="838200">
                  <a:moveTo>
                    <a:pt x="125017" y="65730"/>
                  </a:moveTo>
                  <a:lnTo>
                    <a:pt x="124587" y="65915"/>
                  </a:lnTo>
                  <a:lnTo>
                    <a:pt x="125017" y="65730"/>
                  </a:lnTo>
                  <a:close/>
                </a:path>
                <a:path extrusionOk="0" h="187960" w="838200">
                  <a:moveTo>
                    <a:pt x="125535" y="65507"/>
                  </a:moveTo>
                  <a:lnTo>
                    <a:pt x="125017" y="65730"/>
                  </a:lnTo>
                  <a:lnTo>
                    <a:pt x="125535" y="65507"/>
                  </a:lnTo>
                  <a:close/>
                </a:path>
                <a:path extrusionOk="0" h="187960" w="838200">
                  <a:moveTo>
                    <a:pt x="142991" y="58004"/>
                  </a:moveTo>
                  <a:lnTo>
                    <a:pt x="142166" y="58326"/>
                  </a:lnTo>
                  <a:lnTo>
                    <a:pt x="142583" y="58180"/>
                  </a:lnTo>
                  <a:lnTo>
                    <a:pt x="142991" y="58004"/>
                  </a:lnTo>
                  <a:close/>
                </a:path>
                <a:path extrusionOk="0" h="187960" w="838200">
                  <a:moveTo>
                    <a:pt x="142583" y="58180"/>
                  </a:moveTo>
                  <a:lnTo>
                    <a:pt x="142166" y="58326"/>
                  </a:lnTo>
                  <a:lnTo>
                    <a:pt x="142583" y="58180"/>
                  </a:lnTo>
                  <a:close/>
                </a:path>
                <a:path extrusionOk="0" h="187960" w="838200">
                  <a:moveTo>
                    <a:pt x="143085" y="58004"/>
                  </a:moveTo>
                  <a:lnTo>
                    <a:pt x="142583" y="58180"/>
                  </a:lnTo>
                  <a:lnTo>
                    <a:pt x="143085" y="58004"/>
                  </a:lnTo>
                  <a:close/>
                </a:path>
                <a:path extrusionOk="0" h="187960" w="838200">
                  <a:moveTo>
                    <a:pt x="162596" y="51187"/>
                  </a:moveTo>
                  <a:lnTo>
                    <a:pt x="161819" y="51431"/>
                  </a:lnTo>
                  <a:lnTo>
                    <a:pt x="162213" y="51321"/>
                  </a:lnTo>
                  <a:lnTo>
                    <a:pt x="162596" y="51187"/>
                  </a:lnTo>
                  <a:close/>
                </a:path>
                <a:path extrusionOk="0" h="187960" w="838200">
                  <a:moveTo>
                    <a:pt x="162213" y="51321"/>
                  </a:moveTo>
                  <a:lnTo>
                    <a:pt x="161819" y="51431"/>
                  </a:lnTo>
                  <a:lnTo>
                    <a:pt x="162213" y="51321"/>
                  </a:lnTo>
                  <a:close/>
                </a:path>
                <a:path extrusionOk="0" h="187960" w="838200">
                  <a:moveTo>
                    <a:pt x="162693" y="51187"/>
                  </a:moveTo>
                  <a:lnTo>
                    <a:pt x="162213" y="51321"/>
                  </a:lnTo>
                  <a:lnTo>
                    <a:pt x="162693" y="51187"/>
                  </a:lnTo>
                  <a:close/>
                </a:path>
                <a:path extrusionOk="0" h="187960" w="838200">
                  <a:moveTo>
                    <a:pt x="184081" y="45221"/>
                  </a:moveTo>
                  <a:lnTo>
                    <a:pt x="183714" y="45300"/>
                  </a:lnTo>
                  <a:lnTo>
                    <a:pt x="184081" y="45221"/>
                  </a:lnTo>
                  <a:close/>
                </a:path>
                <a:path extrusionOk="0" h="187960" w="838200">
                  <a:moveTo>
                    <a:pt x="184533" y="45123"/>
                  </a:moveTo>
                  <a:lnTo>
                    <a:pt x="184081" y="45221"/>
                  </a:lnTo>
                  <a:lnTo>
                    <a:pt x="184533" y="45123"/>
                  </a:lnTo>
                  <a:close/>
                </a:path>
                <a:path extrusionOk="0" h="187960" w="838200">
                  <a:moveTo>
                    <a:pt x="837305" y="32053"/>
                  </a:moveTo>
                  <a:lnTo>
                    <a:pt x="653990" y="32053"/>
                  </a:lnTo>
                  <a:lnTo>
                    <a:pt x="744769" y="36800"/>
                  </a:lnTo>
                  <a:lnTo>
                    <a:pt x="836739" y="42021"/>
                  </a:lnTo>
                  <a:lnTo>
                    <a:pt x="837305" y="32053"/>
                  </a:lnTo>
                  <a:close/>
                </a:path>
                <a:path extrusionOk="0" h="187960" w="838200">
                  <a:moveTo>
                    <a:pt x="208348" y="39953"/>
                  </a:moveTo>
                  <a:lnTo>
                    <a:pt x="208023" y="40006"/>
                  </a:lnTo>
                  <a:lnTo>
                    <a:pt x="208348" y="39953"/>
                  </a:lnTo>
                  <a:close/>
                </a:path>
                <a:path extrusionOk="0" h="187960" w="838200">
                  <a:moveTo>
                    <a:pt x="208767" y="39884"/>
                  </a:moveTo>
                  <a:lnTo>
                    <a:pt x="208348" y="39953"/>
                  </a:lnTo>
                  <a:lnTo>
                    <a:pt x="208767" y="39884"/>
                  </a:lnTo>
                  <a:close/>
                </a:path>
                <a:path extrusionOk="0" h="187960" w="838200">
                  <a:moveTo>
                    <a:pt x="744714" y="36798"/>
                  </a:moveTo>
                  <a:close/>
                </a:path>
                <a:path extrusionOk="0" h="187960" w="838200">
                  <a:moveTo>
                    <a:pt x="837520" y="28262"/>
                  </a:moveTo>
                  <a:lnTo>
                    <a:pt x="565823" y="28262"/>
                  </a:lnTo>
                  <a:lnTo>
                    <a:pt x="565955" y="28267"/>
                  </a:lnTo>
                  <a:lnTo>
                    <a:pt x="654108" y="32059"/>
                  </a:lnTo>
                  <a:lnTo>
                    <a:pt x="837305" y="32053"/>
                  </a:lnTo>
                  <a:lnTo>
                    <a:pt x="837520" y="28262"/>
                  </a:lnTo>
                  <a:close/>
                </a:path>
                <a:path extrusionOk="0" h="187960" w="838200">
                  <a:moveTo>
                    <a:pt x="565897" y="28265"/>
                  </a:moveTo>
                  <a:close/>
                </a:path>
                <a:path extrusionOk="0" h="187960" w="838200">
                  <a:moveTo>
                    <a:pt x="837599" y="26873"/>
                  </a:moveTo>
                  <a:lnTo>
                    <a:pt x="523137" y="26873"/>
                  </a:lnTo>
                  <a:lnTo>
                    <a:pt x="565897" y="28265"/>
                  </a:lnTo>
                  <a:lnTo>
                    <a:pt x="837520" y="28262"/>
                  </a:lnTo>
                  <a:lnTo>
                    <a:pt x="837599" y="26873"/>
                  </a:lnTo>
                  <a:close/>
                </a:path>
                <a:path extrusionOk="0" h="187960" w="838200">
                  <a:moveTo>
                    <a:pt x="837654" y="25899"/>
                  </a:moveTo>
                  <a:lnTo>
                    <a:pt x="481524" y="25899"/>
                  </a:lnTo>
                  <a:lnTo>
                    <a:pt x="481664" y="25901"/>
                  </a:lnTo>
                  <a:lnTo>
                    <a:pt x="523252" y="26877"/>
                  </a:lnTo>
                  <a:lnTo>
                    <a:pt x="837599" y="26873"/>
                  </a:lnTo>
                  <a:lnTo>
                    <a:pt x="837654" y="25899"/>
                  </a:lnTo>
                  <a:close/>
                </a:path>
                <a:path extrusionOk="0" h="187960" w="838200">
                  <a:moveTo>
                    <a:pt x="481597" y="25900"/>
                  </a:moveTo>
                  <a:close/>
                </a:path>
                <a:path extrusionOk="0" h="187960" w="838200">
                  <a:moveTo>
                    <a:pt x="837682" y="25398"/>
                  </a:moveTo>
                  <a:lnTo>
                    <a:pt x="441184" y="25398"/>
                  </a:lnTo>
                  <a:lnTo>
                    <a:pt x="481597" y="25900"/>
                  </a:lnTo>
                  <a:lnTo>
                    <a:pt x="837654" y="25899"/>
                  </a:lnTo>
                  <a:lnTo>
                    <a:pt x="837682" y="25398"/>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08" name="Google Shape;808;p30"/>
            <p:cNvPicPr preferRelativeResize="0"/>
            <p:nvPr/>
          </p:nvPicPr>
          <p:blipFill rotWithShape="1">
            <a:blip r:embed="rId7">
              <a:alphaModFix/>
            </a:blip>
            <a:srcRect b="0" l="0" r="0" t="0"/>
            <a:stretch/>
          </p:blipFill>
          <p:spPr>
            <a:xfrm>
              <a:off x="2706624" y="3681983"/>
              <a:ext cx="1505712" cy="673607"/>
            </a:xfrm>
            <a:prstGeom prst="rect">
              <a:avLst/>
            </a:prstGeom>
            <a:noFill/>
            <a:ln>
              <a:noFill/>
            </a:ln>
          </p:spPr>
        </p:pic>
        <p:sp>
          <p:nvSpPr>
            <p:cNvPr id="809" name="Google Shape;809;p30"/>
            <p:cNvSpPr/>
            <p:nvPr/>
          </p:nvSpPr>
          <p:spPr>
            <a:xfrm>
              <a:off x="2744934" y="3719576"/>
              <a:ext cx="1376680" cy="543560"/>
            </a:xfrm>
            <a:custGeom>
              <a:rect b="b" l="l" r="r" t="t"/>
              <a:pathLst>
                <a:path extrusionOk="0" h="543560" w="1376679">
                  <a:moveTo>
                    <a:pt x="0" y="543393"/>
                  </a:moveTo>
                  <a:lnTo>
                    <a:pt x="1376155" y="543393"/>
                  </a:lnTo>
                  <a:lnTo>
                    <a:pt x="1376155" y="0"/>
                  </a:lnTo>
                  <a:lnTo>
                    <a:pt x="0" y="0"/>
                  </a:lnTo>
                  <a:lnTo>
                    <a:pt x="0" y="543393"/>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 name="Google Shape;810;p30"/>
            <p:cNvSpPr/>
            <p:nvPr/>
          </p:nvSpPr>
          <p:spPr>
            <a:xfrm>
              <a:off x="4227225" y="3219399"/>
              <a:ext cx="1226185" cy="735330"/>
            </a:xfrm>
            <a:custGeom>
              <a:rect b="b" l="l" r="r" t="t"/>
              <a:pathLst>
                <a:path extrusionOk="0" h="735329" w="1226185">
                  <a:moveTo>
                    <a:pt x="72302" y="658933"/>
                  </a:moveTo>
                  <a:lnTo>
                    <a:pt x="0" y="703991"/>
                  </a:lnTo>
                  <a:lnTo>
                    <a:pt x="79428" y="734799"/>
                  </a:lnTo>
                  <a:lnTo>
                    <a:pt x="77163" y="710681"/>
                  </a:lnTo>
                  <a:lnTo>
                    <a:pt x="64568" y="710681"/>
                  </a:lnTo>
                  <a:lnTo>
                    <a:pt x="61874" y="685425"/>
                  </a:lnTo>
                  <a:lnTo>
                    <a:pt x="74662" y="684061"/>
                  </a:lnTo>
                  <a:lnTo>
                    <a:pt x="72302" y="658933"/>
                  </a:lnTo>
                  <a:close/>
                </a:path>
                <a:path extrusionOk="0" h="735329" w="1226185">
                  <a:moveTo>
                    <a:pt x="74662" y="684061"/>
                  </a:moveTo>
                  <a:lnTo>
                    <a:pt x="61874" y="685425"/>
                  </a:lnTo>
                  <a:lnTo>
                    <a:pt x="64568" y="710681"/>
                  </a:lnTo>
                  <a:lnTo>
                    <a:pt x="77038" y="709351"/>
                  </a:lnTo>
                  <a:lnTo>
                    <a:pt x="74662" y="684061"/>
                  </a:lnTo>
                  <a:close/>
                </a:path>
                <a:path extrusionOk="0" h="735329" w="1226185">
                  <a:moveTo>
                    <a:pt x="77038" y="709351"/>
                  </a:moveTo>
                  <a:lnTo>
                    <a:pt x="64568" y="710681"/>
                  </a:lnTo>
                  <a:lnTo>
                    <a:pt x="77163" y="710681"/>
                  </a:lnTo>
                  <a:lnTo>
                    <a:pt x="77038" y="709351"/>
                  </a:lnTo>
                  <a:close/>
                </a:path>
                <a:path extrusionOk="0" h="735329" w="1226185">
                  <a:moveTo>
                    <a:pt x="301437" y="676497"/>
                  </a:moveTo>
                  <a:lnTo>
                    <a:pt x="145562" y="676497"/>
                  </a:lnTo>
                  <a:lnTo>
                    <a:pt x="74662" y="684061"/>
                  </a:lnTo>
                  <a:lnTo>
                    <a:pt x="77038" y="709351"/>
                  </a:lnTo>
                  <a:lnTo>
                    <a:pt x="148462" y="701732"/>
                  </a:lnTo>
                  <a:lnTo>
                    <a:pt x="222531" y="691368"/>
                  </a:lnTo>
                  <a:lnTo>
                    <a:pt x="259812" y="684932"/>
                  </a:lnTo>
                  <a:lnTo>
                    <a:pt x="297148" y="677484"/>
                  </a:lnTo>
                  <a:lnTo>
                    <a:pt x="301437" y="676497"/>
                  </a:lnTo>
                  <a:close/>
                </a:path>
                <a:path extrusionOk="0" h="735329" w="1226185">
                  <a:moveTo>
                    <a:pt x="344536" y="666242"/>
                  </a:moveTo>
                  <a:lnTo>
                    <a:pt x="218810" y="666242"/>
                  </a:lnTo>
                  <a:lnTo>
                    <a:pt x="145353" y="676519"/>
                  </a:lnTo>
                  <a:lnTo>
                    <a:pt x="145562" y="676497"/>
                  </a:lnTo>
                  <a:lnTo>
                    <a:pt x="301437" y="676497"/>
                  </a:lnTo>
                  <a:lnTo>
                    <a:pt x="334603" y="668867"/>
                  </a:lnTo>
                  <a:lnTo>
                    <a:pt x="344536" y="666242"/>
                  </a:lnTo>
                  <a:close/>
                </a:path>
                <a:path extrusionOk="0" h="735329" w="1226185">
                  <a:moveTo>
                    <a:pt x="368420" y="659930"/>
                  </a:moveTo>
                  <a:lnTo>
                    <a:pt x="255329" y="659930"/>
                  </a:lnTo>
                  <a:lnTo>
                    <a:pt x="218601" y="666271"/>
                  </a:lnTo>
                  <a:lnTo>
                    <a:pt x="218810" y="666242"/>
                  </a:lnTo>
                  <a:lnTo>
                    <a:pt x="344536" y="666242"/>
                  </a:lnTo>
                  <a:lnTo>
                    <a:pt x="368420" y="659930"/>
                  </a:lnTo>
                  <a:close/>
                </a:path>
                <a:path extrusionOk="0" h="735329" w="1226185">
                  <a:moveTo>
                    <a:pt x="393123" y="652611"/>
                  </a:moveTo>
                  <a:lnTo>
                    <a:pt x="291997" y="652611"/>
                  </a:lnTo>
                  <a:lnTo>
                    <a:pt x="255193" y="659953"/>
                  </a:lnTo>
                  <a:lnTo>
                    <a:pt x="255329" y="659930"/>
                  </a:lnTo>
                  <a:lnTo>
                    <a:pt x="368420" y="659930"/>
                  </a:lnTo>
                  <a:lnTo>
                    <a:pt x="372192" y="658933"/>
                  </a:lnTo>
                  <a:lnTo>
                    <a:pt x="393123" y="652611"/>
                  </a:lnTo>
                  <a:close/>
                </a:path>
                <a:path extrusionOk="0" h="735329" w="1226185">
                  <a:moveTo>
                    <a:pt x="419754" y="644159"/>
                  </a:moveTo>
                  <a:lnTo>
                    <a:pt x="328709" y="644159"/>
                  </a:lnTo>
                  <a:lnTo>
                    <a:pt x="291807" y="652648"/>
                  </a:lnTo>
                  <a:lnTo>
                    <a:pt x="291997" y="652611"/>
                  </a:lnTo>
                  <a:lnTo>
                    <a:pt x="393123" y="652611"/>
                  </a:lnTo>
                  <a:lnTo>
                    <a:pt x="409896" y="647545"/>
                  </a:lnTo>
                  <a:lnTo>
                    <a:pt x="419754" y="644159"/>
                  </a:lnTo>
                  <a:close/>
                </a:path>
                <a:path extrusionOk="0" h="735329" w="1226185">
                  <a:moveTo>
                    <a:pt x="448028" y="634436"/>
                  </a:moveTo>
                  <a:lnTo>
                    <a:pt x="365479" y="634436"/>
                  </a:lnTo>
                  <a:lnTo>
                    <a:pt x="328533" y="644199"/>
                  </a:lnTo>
                  <a:lnTo>
                    <a:pt x="328709" y="644159"/>
                  </a:lnTo>
                  <a:lnTo>
                    <a:pt x="419754" y="644159"/>
                  </a:lnTo>
                  <a:lnTo>
                    <a:pt x="448028" y="634436"/>
                  </a:lnTo>
                  <a:close/>
                </a:path>
                <a:path extrusionOk="0" h="735329" w="1226185">
                  <a:moveTo>
                    <a:pt x="476718" y="623298"/>
                  </a:moveTo>
                  <a:lnTo>
                    <a:pt x="402323" y="623298"/>
                  </a:lnTo>
                  <a:lnTo>
                    <a:pt x="365261" y="634493"/>
                  </a:lnTo>
                  <a:lnTo>
                    <a:pt x="365479" y="634436"/>
                  </a:lnTo>
                  <a:lnTo>
                    <a:pt x="448028" y="634436"/>
                  </a:lnTo>
                  <a:lnTo>
                    <a:pt x="476718" y="623298"/>
                  </a:lnTo>
                  <a:close/>
                </a:path>
                <a:path extrusionOk="0" h="735329" w="1226185">
                  <a:moveTo>
                    <a:pt x="506795" y="610605"/>
                  </a:moveTo>
                  <a:lnTo>
                    <a:pt x="439256" y="610605"/>
                  </a:lnTo>
                  <a:lnTo>
                    <a:pt x="402100" y="623365"/>
                  </a:lnTo>
                  <a:lnTo>
                    <a:pt x="402323" y="623298"/>
                  </a:lnTo>
                  <a:lnTo>
                    <a:pt x="476718" y="623298"/>
                  </a:lnTo>
                  <a:lnTo>
                    <a:pt x="485731" y="619799"/>
                  </a:lnTo>
                  <a:lnTo>
                    <a:pt x="506795" y="610605"/>
                  </a:lnTo>
                  <a:close/>
                </a:path>
                <a:path extrusionOk="0" h="735329" w="1226185">
                  <a:moveTo>
                    <a:pt x="538085" y="596215"/>
                  </a:moveTo>
                  <a:lnTo>
                    <a:pt x="476295" y="596215"/>
                  </a:lnTo>
                  <a:lnTo>
                    <a:pt x="439028" y="610684"/>
                  </a:lnTo>
                  <a:lnTo>
                    <a:pt x="439256" y="610605"/>
                  </a:lnTo>
                  <a:lnTo>
                    <a:pt x="506795" y="610605"/>
                  </a:lnTo>
                  <a:lnTo>
                    <a:pt x="523863" y="603156"/>
                  </a:lnTo>
                  <a:lnTo>
                    <a:pt x="538085" y="596215"/>
                  </a:lnTo>
                  <a:close/>
                </a:path>
                <a:path extrusionOk="0" h="735329" w="1226185">
                  <a:moveTo>
                    <a:pt x="570416" y="579984"/>
                  </a:moveTo>
                  <a:lnTo>
                    <a:pt x="513455" y="579984"/>
                  </a:lnTo>
                  <a:lnTo>
                    <a:pt x="476051" y="596310"/>
                  </a:lnTo>
                  <a:lnTo>
                    <a:pt x="476295" y="596215"/>
                  </a:lnTo>
                  <a:lnTo>
                    <a:pt x="538085" y="596215"/>
                  </a:lnTo>
                  <a:lnTo>
                    <a:pt x="562142" y="584475"/>
                  </a:lnTo>
                  <a:lnTo>
                    <a:pt x="570416" y="579984"/>
                  </a:lnTo>
                  <a:close/>
                </a:path>
                <a:path extrusionOk="0" h="735329" w="1226185">
                  <a:moveTo>
                    <a:pt x="603654" y="561769"/>
                  </a:moveTo>
                  <a:lnTo>
                    <a:pt x="550755" y="561769"/>
                  </a:lnTo>
                  <a:lnTo>
                    <a:pt x="513200" y="580096"/>
                  </a:lnTo>
                  <a:lnTo>
                    <a:pt x="513455" y="579984"/>
                  </a:lnTo>
                  <a:lnTo>
                    <a:pt x="570416" y="579984"/>
                  </a:lnTo>
                  <a:lnTo>
                    <a:pt x="600567" y="563619"/>
                  </a:lnTo>
                  <a:lnTo>
                    <a:pt x="603654" y="561769"/>
                  </a:lnTo>
                  <a:close/>
                </a:path>
                <a:path extrusionOk="0" h="735329" w="1226185">
                  <a:moveTo>
                    <a:pt x="637588" y="541425"/>
                  </a:moveTo>
                  <a:lnTo>
                    <a:pt x="588211" y="541425"/>
                  </a:lnTo>
                  <a:lnTo>
                    <a:pt x="550524" y="561882"/>
                  </a:lnTo>
                  <a:lnTo>
                    <a:pt x="550755" y="561769"/>
                  </a:lnTo>
                  <a:lnTo>
                    <a:pt x="603654" y="561769"/>
                  </a:lnTo>
                  <a:lnTo>
                    <a:pt x="637588" y="541425"/>
                  </a:lnTo>
                  <a:close/>
                </a:path>
                <a:path extrusionOk="0" h="735329" w="1226185">
                  <a:moveTo>
                    <a:pt x="672265" y="518848"/>
                  </a:moveTo>
                  <a:lnTo>
                    <a:pt x="625848" y="518848"/>
                  </a:lnTo>
                  <a:lnTo>
                    <a:pt x="587978" y="541551"/>
                  </a:lnTo>
                  <a:lnTo>
                    <a:pt x="588211" y="541425"/>
                  </a:lnTo>
                  <a:lnTo>
                    <a:pt x="637588" y="541425"/>
                  </a:lnTo>
                  <a:lnTo>
                    <a:pt x="639119" y="540506"/>
                  </a:lnTo>
                  <a:lnTo>
                    <a:pt x="672265" y="518848"/>
                  </a:lnTo>
                  <a:close/>
                </a:path>
                <a:path extrusionOk="0" h="735329" w="1226185">
                  <a:moveTo>
                    <a:pt x="707832" y="494107"/>
                  </a:moveTo>
                  <a:lnTo>
                    <a:pt x="663694" y="494107"/>
                  </a:lnTo>
                  <a:lnTo>
                    <a:pt x="625628" y="518979"/>
                  </a:lnTo>
                  <a:lnTo>
                    <a:pt x="625848" y="518848"/>
                  </a:lnTo>
                  <a:lnTo>
                    <a:pt x="672265" y="518848"/>
                  </a:lnTo>
                  <a:lnTo>
                    <a:pt x="677769" y="515251"/>
                  </a:lnTo>
                  <a:lnTo>
                    <a:pt x="707832" y="494107"/>
                  </a:lnTo>
                  <a:close/>
                </a:path>
                <a:path extrusionOk="0" h="735329" w="1226185">
                  <a:moveTo>
                    <a:pt x="744091" y="467338"/>
                  </a:moveTo>
                  <a:lnTo>
                    <a:pt x="701743" y="467338"/>
                  </a:lnTo>
                  <a:lnTo>
                    <a:pt x="663489" y="494241"/>
                  </a:lnTo>
                  <a:lnTo>
                    <a:pt x="663694" y="494107"/>
                  </a:lnTo>
                  <a:lnTo>
                    <a:pt x="707832" y="494107"/>
                  </a:lnTo>
                  <a:lnTo>
                    <a:pt x="716511" y="488003"/>
                  </a:lnTo>
                  <a:lnTo>
                    <a:pt x="744091" y="467338"/>
                  </a:lnTo>
                  <a:close/>
                </a:path>
                <a:path extrusionOk="0" h="735329" w="1226185">
                  <a:moveTo>
                    <a:pt x="780897" y="438682"/>
                  </a:moveTo>
                  <a:lnTo>
                    <a:pt x="739976" y="438682"/>
                  </a:lnTo>
                  <a:lnTo>
                    <a:pt x="701555" y="467470"/>
                  </a:lnTo>
                  <a:lnTo>
                    <a:pt x="701743" y="467338"/>
                  </a:lnTo>
                  <a:lnTo>
                    <a:pt x="744091" y="467338"/>
                  </a:lnTo>
                  <a:lnTo>
                    <a:pt x="755342" y="458908"/>
                  </a:lnTo>
                  <a:lnTo>
                    <a:pt x="780897" y="438682"/>
                  </a:lnTo>
                  <a:close/>
                </a:path>
                <a:path extrusionOk="0" h="735329" w="1226185">
                  <a:moveTo>
                    <a:pt x="818144" y="408283"/>
                  </a:moveTo>
                  <a:lnTo>
                    <a:pt x="778377" y="408283"/>
                  </a:lnTo>
                  <a:lnTo>
                    <a:pt x="739850" y="438777"/>
                  </a:lnTo>
                  <a:lnTo>
                    <a:pt x="780897" y="438682"/>
                  </a:lnTo>
                  <a:lnTo>
                    <a:pt x="794256" y="428108"/>
                  </a:lnTo>
                  <a:lnTo>
                    <a:pt x="818144" y="408283"/>
                  </a:lnTo>
                  <a:close/>
                </a:path>
                <a:path extrusionOk="0" h="735329" w="1226185">
                  <a:moveTo>
                    <a:pt x="855760" y="376284"/>
                  </a:moveTo>
                  <a:lnTo>
                    <a:pt x="816930" y="376284"/>
                  </a:lnTo>
                  <a:lnTo>
                    <a:pt x="778238" y="408393"/>
                  </a:lnTo>
                  <a:lnTo>
                    <a:pt x="778377" y="408283"/>
                  </a:lnTo>
                  <a:lnTo>
                    <a:pt x="818144" y="408283"/>
                  </a:lnTo>
                  <a:lnTo>
                    <a:pt x="833249" y="395747"/>
                  </a:lnTo>
                  <a:lnTo>
                    <a:pt x="855760" y="376284"/>
                  </a:lnTo>
                  <a:close/>
                </a:path>
                <a:path extrusionOk="0" h="735329" w="1226185">
                  <a:moveTo>
                    <a:pt x="893685" y="342828"/>
                  </a:moveTo>
                  <a:lnTo>
                    <a:pt x="855618" y="342828"/>
                  </a:lnTo>
                  <a:lnTo>
                    <a:pt x="816783" y="376406"/>
                  </a:lnTo>
                  <a:lnTo>
                    <a:pt x="816930" y="376284"/>
                  </a:lnTo>
                  <a:lnTo>
                    <a:pt x="855760" y="376284"/>
                  </a:lnTo>
                  <a:lnTo>
                    <a:pt x="872316" y="361970"/>
                  </a:lnTo>
                  <a:lnTo>
                    <a:pt x="893685" y="342828"/>
                  </a:lnTo>
                  <a:close/>
                </a:path>
                <a:path extrusionOk="0" h="735329" w="1226185">
                  <a:moveTo>
                    <a:pt x="931870" y="308062"/>
                  </a:moveTo>
                  <a:lnTo>
                    <a:pt x="894429" y="308062"/>
                  </a:lnTo>
                  <a:lnTo>
                    <a:pt x="855563" y="342876"/>
                  </a:lnTo>
                  <a:lnTo>
                    <a:pt x="893685" y="342828"/>
                  </a:lnTo>
                  <a:lnTo>
                    <a:pt x="911447" y="326918"/>
                  </a:lnTo>
                  <a:lnTo>
                    <a:pt x="931870" y="308062"/>
                  </a:lnTo>
                  <a:close/>
                </a:path>
                <a:path extrusionOk="0" h="735329" w="1226185">
                  <a:moveTo>
                    <a:pt x="970281" y="272127"/>
                  </a:moveTo>
                  <a:lnTo>
                    <a:pt x="933348" y="272127"/>
                  </a:lnTo>
                  <a:lnTo>
                    <a:pt x="894360" y="308123"/>
                  </a:lnTo>
                  <a:lnTo>
                    <a:pt x="931870" y="308062"/>
                  </a:lnTo>
                  <a:lnTo>
                    <a:pt x="950638" y="290734"/>
                  </a:lnTo>
                  <a:lnTo>
                    <a:pt x="970281" y="272127"/>
                  </a:lnTo>
                  <a:close/>
                </a:path>
                <a:path extrusionOk="0" h="735329" w="1226185">
                  <a:moveTo>
                    <a:pt x="1008722" y="235169"/>
                  </a:moveTo>
                  <a:lnTo>
                    <a:pt x="972364" y="235169"/>
                  </a:lnTo>
                  <a:lnTo>
                    <a:pt x="933290" y="272181"/>
                  </a:lnTo>
                  <a:lnTo>
                    <a:pt x="970281" y="272127"/>
                  </a:lnTo>
                  <a:lnTo>
                    <a:pt x="989900" y="253544"/>
                  </a:lnTo>
                  <a:lnTo>
                    <a:pt x="1008722" y="235169"/>
                  </a:lnTo>
                  <a:close/>
                </a:path>
                <a:path extrusionOk="0" h="735329" w="1226185">
                  <a:moveTo>
                    <a:pt x="1086527" y="158723"/>
                  </a:moveTo>
                  <a:lnTo>
                    <a:pt x="1050668" y="158723"/>
                  </a:lnTo>
                  <a:lnTo>
                    <a:pt x="972258" y="235269"/>
                  </a:lnTo>
                  <a:lnTo>
                    <a:pt x="1008722" y="235169"/>
                  </a:lnTo>
                  <a:lnTo>
                    <a:pt x="1068475" y="176837"/>
                  </a:lnTo>
                  <a:lnTo>
                    <a:pt x="1086527" y="158723"/>
                  </a:lnTo>
                  <a:close/>
                </a:path>
                <a:path extrusionOk="0" h="735329" w="1226185">
                  <a:moveTo>
                    <a:pt x="1164776" y="79966"/>
                  </a:moveTo>
                  <a:lnTo>
                    <a:pt x="1129154" y="79966"/>
                  </a:lnTo>
                  <a:lnTo>
                    <a:pt x="1050606" y="158784"/>
                  </a:lnTo>
                  <a:lnTo>
                    <a:pt x="1086527" y="158723"/>
                  </a:lnTo>
                  <a:lnTo>
                    <a:pt x="1147174" y="97867"/>
                  </a:lnTo>
                  <a:lnTo>
                    <a:pt x="1164776" y="79966"/>
                  </a:lnTo>
                  <a:close/>
                </a:path>
                <a:path extrusionOk="0" h="735329" w="1226185">
                  <a:moveTo>
                    <a:pt x="1207786" y="0"/>
                  </a:moveTo>
                  <a:lnTo>
                    <a:pt x="1129093" y="80027"/>
                  </a:lnTo>
                  <a:lnTo>
                    <a:pt x="1164776" y="79966"/>
                  </a:lnTo>
                  <a:lnTo>
                    <a:pt x="1225896" y="17809"/>
                  </a:lnTo>
                  <a:lnTo>
                    <a:pt x="1207786"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11" name="Google Shape;811;p30"/>
            <p:cNvPicPr preferRelativeResize="0"/>
            <p:nvPr/>
          </p:nvPicPr>
          <p:blipFill rotWithShape="1">
            <a:blip r:embed="rId8">
              <a:alphaModFix/>
            </a:blip>
            <a:srcRect b="0" l="0" r="0" t="0"/>
            <a:stretch/>
          </p:blipFill>
          <p:spPr>
            <a:xfrm>
              <a:off x="2706624" y="4599432"/>
              <a:ext cx="3739896" cy="768096"/>
            </a:xfrm>
            <a:prstGeom prst="rect">
              <a:avLst/>
            </a:prstGeom>
            <a:noFill/>
            <a:ln>
              <a:noFill/>
            </a:ln>
          </p:spPr>
        </p:pic>
        <p:sp>
          <p:nvSpPr>
            <p:cNvPr id="812" name="Google Shape;812;p30"/>
            <p:cNvSpPr/>
            <p:nvPr/>
          </p:nvSpPr>
          <p:spPr>
            <a:xfrm>
              <a:off x="2744933" y="4638454"/>
              <a:ext cx="3609975" cy="637540"/>
            </a:xfrm>
            <a:custGeom>
              <a:rect b="b" l="l" r="r" t="t"/>
              <a:pathLst>
                <a:path extrusionOk="0" h="637539" w="3609975">
                  <a:moveTo>
                    <a:pt x="0" y="637344"/>
                  </a:moveTo>
                  <a:lnTo>
                    <a:pt x="3609928" y="637344"/>
                  </a:lnTo>
                  <a:lnTo>
                    <a:pt x="3609928" y="0"/>
                  </a:lnTo>
                  <a:lnTo>
                    <a:pt x="0" y="0"/>
                  </a:lnTo>
                  <a:lnTo>
                    <a:pt x="0" y="637344"/>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 name="Google Shape;813;p30"/>
            <p:cNvSpPr/>
            <p:nvPr/>
          </p:nvSpPr>
          <p:spPr>
            <a:xfrm>
              <a:off x="4060673" y="5275842"/>
              <a:ext cx="270510" cy="769620"/>
            </a:xfrm>
            <a:custGeom>
              <a:rect b="b" l="l" r="r" t="t"/>
              <a:pathLst>
                <a:path extrusionOk="0" h="769620" w="270510">
                  <a:moveTo>
                    <a:pt x="13550" y="685004"/>
                  </a:moveTo>
                  <a:lnTo>
                    <a:pt x="0" y="769114"/>
                  </a:lnTo>
                  <a:lnTo>
                    <a:pt x="75417" y="729488"/>
                  </a:lnTo>
                  <a:lnTo>
                    <a:pt x="69135" y="724971"/>
                  </a:lnTo>
                  <a:lnTo>
                    <a:pt x="47381" y="724971"/>
                  </a:lnTo>
                  <a:lnTo>
                    <a:pt x="26758" y="710143"/>
                  </a:lnTo>
                  <a:lnTo>
                    <a:pt x="34172" y="699832"/>
                  </a:lnTo>
                  <a:lnTo>
                    <a:pt x="13550" y="685004"/>
                  </a:lnTo>
                  <a:close/>
                </a:path>
                <a:path extrusionOk="0" h="769620" w="270510">
                  <a:moveTo>
                    <a:pt x="34172" y="699832"/>
                  </a:moveTo>
                  <a:lnTo>
                    <a:pt x="26758" y="710143"/>
                  </a:lnTo>
                  <a:lnTo>
                    <a:pt x="47381" y="724971"/>
                  </a:lnTo>
                  <a:lnTo>
                    <a:pt x="54795" y="714660"/>
                  </a:lnTo>
                  <a:lnTo>
                    <a:pt x="34172" y="699832"/>
                  </a:lnTo>
                  <a:close/>
                </a:path>
                <a:path extrusionOk="0" h="769620" w="270510">
                  <a:moveTo>
                    <a:pt x="54795" y="714660"/>
                  </a:moveTo>
                  <a:lnTo>
                    <a:pt x="47381" y="724971"/>
                  </a:lnTo>
                  <a:lnTo>
                    <a:pt x="69135" y="724971"/>
                  </a:lnTo>
                  <a:lnTo>
                    <a:pt x="54795" y="714660"/>
                  </a:lnTo>
                  <a:close/>
                </a:path>
                <a:path extrusionOk="0" h="769620" w="270510">
                  <a:moveTo>
                    <a:pt x="73747" y="687510"/>
                  </a:moveTo>
                  <a:lnTo>
                    <a:pt x="43032" y="687510"/>
                  </a:lnTo>
                  <a:lnTo>
                    <a:pt x="34172" y="699832"/>
                  </a:lnTo>
                  <a:lnTo>
                    <a:pt x="54795" y="714660"/>
                  </a:lnTo>
                  <a:lnTo>
                    <a:pt x="63751" y="702204"/>
                  </a:lnTo>
                  <a:lnTo>
                    <a:pt x="73747" y="687510"/>
                  </a:lnTo>
                  <a:close/>
                </a:path>
                <a:path extrusionOk="0" h="769620" w="270510">
                  <a:moveTo>
                    <a:pt x="98766" y="649816"/>
                  </a:moveTo>
                  <a:lnTo>
                    <a:pt x="68670" y="649816"/>
                  </a:lnTo>
                  <a:lnTo>
                    <a:pt x="42936" y="687644"/>
                  </a:lnTo>
                  <a:lnTo>
                    <a:pt x="43032" y="687510"/>
                  </a:lnTo>
                  <a:lnTo>
                    <a:pt x="73747" y="687510"/>
                  </a:lnTo>
                  <a:lnTo>
                    <a:pt x="89781" y="663941"/>
                  </a:lnTo>
                  <a:lnTo>
                    <a:pt x="98766" y="649816"/>
                  </a:lnTo>
                  <a:close/>
                </a:path>
                <a:path extrusionOk="0" h="769620" w="270510">
                  <a:moveTo>
                    <a:pt x="122629" y="611135"/>
                  </a:moveTo>
                  <a:lnTo>
                    <a:pt x="93268" y="611135"/>
                  </a:lnTo>
                  <a:lnTo>
                    <a:pt x="68570" y="649962"/>
                  </a:lnTo>
                  <a:lnTo>
                    <a:pt x="68670" y="649816"/>
                  </a:lnTo>
                  <a:lnTo>
                    <a:pt x="98766" y="649816"/>
                  </a:lnTo>
                  <a:lnTo>
                    <a:pt x="114838" y="624551"/>
                  </a:lnTo>
                  <a:lnTo>
                    <a:pt x="122629" y="611135"/>
                  </a:lnTo>
                  <a:close/>
                </a:path>
                <a:path extrusionOk="0" h="769620" w="270510">
                  <a:moveTo>
                    <a:pt x="145035" y="571173"/>
                  </a:moveTo>
                  <a:lnTo>
                    <a:pt x="116464" y="571173"/>
                  </a:lnTo>
                  <a:lnTo>
                    <a:pt x="116163" y="571722"/>
                  </a:lnTo>
                  <a:lnTo>
                    <a:pt x="93130" y="611352"/>
                  </a:lnTo>
                  <a:lnTo>
                    <a:pt x="93268" y="611135"/>
                  </a:lnTo>
                  <a:lnTo>
                    <a:pt x="122629" y="611135"/>
                  </a:lnTo>
                  <a:lnTo>
                    <a:pt x="138584" y="583659"/>
                  </a:lnTo>
                  <a:lnTo>
                    <a:pt x="145035" y="571173"/>
                  </a:lnTo>
                  <a:close/>
                </a:path>
                <a:path extrusionOk="0" h="769620" w="270510">
                  <a:moveTo>
                    <a:pt x="116304" y="571449"/>
                  </a:moveTo>
                  <a:lnTo>
                    <a:pt x="116145" y="571722"/>
                  </a:lnTo>
                  <a:lnTo>
                    <a:pt x="116304" y="571449"/>
                  </a:lnTo>
                  <a:close/>
                </a:path>
                <a:path extrusionOk="0" h="769620" w="270510">
                  <a:moveTo>
                    <a:pt x="165727" y="529582"/>
                  </a:moveTo>
                  <a:lnTo>
                    <a:pt x="137934" y="529582"/>
                  </a:lnTo>
                  <a:lnTo>
                    <a:pt x="137621" y="530235"/>
                  </a:lnTo>
                  <a:lnTo>
                    <a:pt x="116304" y="571449"/>
                  </a:lnTo>
                  <a:lnTo>
                    <a:pt x="116464" y="571173"/>
                  </a:lnTo>
                  <a:lnTo>
                    <a:pt x="145035" y="571173"/>
                  </a:lnTo>
                  <a:lnTo>
                    <a:pt x="160666" y="540920"/>
                  </a:lnTo>
                  <a:lnTo>
                    <a:pt x="165727" y="529582"/>
                  </a:lnTo>
                  <a:close/>
                </a:path>
                <a:path extrusionOk="0" h="769620" w="270510">
                  <a:moveTo>
                    <a:pt x="137769" y="529902"/>
                  </a:moveTo>
                  <a:lnTo>
                    <a:pt x="137597" y="530235"/>
                  </a:lnTo>
                  <a:lnTo>
                    <a:pt x="137769" y="529902"/>
                  </a:lnTo>
                  <a:close/>
                </a:path>
                <a:path extrusionOk="0" h="769620" w="270510">
                  <a:moveTo>
                    <a:pt x="184441" y="486008"/>
                  </a:moveTo>
                  <a:lnTo>
                    <a:pt x="157364" y="486008"/>
                  </a:lnTo>
                  <a:lnTo>
                    <a:pt x="157060" y="486753"/>
                  </a:lnTo>
                  <a:lnTo>
                    <a:pt x="137769" y="529902"/>
                  </a:lnTo>
                  <a:lnTo>
                    <a:pt x="137934" y="529582"/>
                  </a:lnTo>
                  <a:lnTo>
                    <a:pt x="165727" y="529582"/>
                  </a:lnTo>
                  <a:lnTo>
                    <a:pt x="180722" y="495995"/>
                  </a:lnTo>
                  <a:lnTo>
                    <a:pt x="184441" y="486008"/>
                  </a:lnTo>
                  <a:close/>
                </a:path>
                <a:path extrusionOk="0" h="769620" w="270510">
                  <a:moveTo>
                    <a:pt x="157206" y="486362"/>
                  </a:moveTo>
                  <a:lnTo>
                    <a:pt x="157031" y="486753"/>
                  </a:lnTo>
                  <a:lnTo>
                    <a:pt x="157206" y="486362"/>
                  </a:lnTo>
                  <a:close/>
                </a:path>
                <a:path extrusionOk="0" h="769620" w="270510">
                  <a:moveTo>
                    <a:pt x="157364" y="486008"/>
                  </a:moveTo>
                  <a:lnTo>
                    <a:pt x="157206" y="486362"/>
                  </a:lnTo>
                  <a:lnTo>
                    <a:pt x="157060" y="486753"/>
                  </a:lnTo>
                  <a:lnTo>
                    <a:pt x="157364" y="486008"/>
                  </a:lnTo>
                  <a:close/>
                </a:path>
                <a:path extrusionOk="0" h="769620" w="270510">
                  <a:moveTo>
                    <a:pt x="200927" y="440090"/>
                  </a:moveTo>
                  <a:lnTo>
                    <a:pt x="174438" y="440090"/>
                  </a:lnTo>
                  <a:lnTo>
                    <a:pt x="174175" y="440876"/>
                  </a:lnTo>
                  <a:lnTo>
                    <a:pt x="157206" y="486362"/>
                  </a:lnTo>
                  <a:lnTo>
                    <a:pt x="157364" y="486008"/>
                  </a:lnTo>
                  <a:lnTo>
                    <a:pt x="184441" y="486008"/>
                  </a:lnTo>
                  <a:lnTo>
                    <a:pt x="198386" y="448567"/>
                  </a:lnTo>
                  <a:lnTo>
                    <a:pt x="200927" y="440090"/>
                  </a:lnTo>
                  <a:close/>
                </a:path>
                <a:path extrusionOk="0" h="769620" w="270510">
                  <a:moveTo>
                    <a:pt x="174297" y="440468"/>
                  </a:moveTo>
                  <a:lnTo>
                    <a:pt x="174145" y="440876"/>
                  </a:lnTo>
                  <a:lnTo>
                    <a:pt x="174297" y="440468"/>
                  </a:lnTo>
                  <a:close/>
                </a:path>
                <a:path extrusionOk="0" h="769620" w="270510">
                  <a:moveTo>
                    <a:pt x="174438" y="440090"/>
                  </a:moveTo>
                  <a:lnTo>
                    <a:pt x="174297" y="440468"/>
                  </a:lnTo>
                  <a:lnTo>
                    <a:pt x="174175" y="440876"/>
                  </a:lnTo>
                  <a:lnTo>
                    <a:pt x="174438" y="440090"/>
                  </a:lnTo>
                  <a:close/>
                </a:path>
                <a:path extrusionOk="0" h="769620" w="270510">
                  <a:moveTo>
                    <a:pt x="215063" y="391547"/>
                  </a:moveTo>
                  <a:lnTo>
                    <a:pt x="188962" y="391547"/>
                  </a:lnTo>
                  <a:lnTo>
                    <a:pt x="188777" y="392230"/>
                  </a:lnTo>
                  <a:lnTo>
                    <a:pt x="174297" y="440468"/>
                  </a:lnTo>
                  <a:lnTo>
                    <a:pt x="174438" y="440090"/>
                  </a:lnTo>
                  <a:lnTo>
                    <a:pt x="200927" y="440090"/>
                  </a:lnTo>
                  <a:lnTo>
                    <a:pt x="213394" y="398501"/>
                  </a:lnTo>
                  <a:lnTo>
                    <a:pt x="215063" y="391547"/>
                  </a:lnTo>
                  <a:close/>
                </a:path>
                <a:path extrusionOk="0" h="769620" w="270510">
                  <a:moveTo>
                    <a:pt x="188860" y="391884"/>
                  </a:moveTo>
                  <a:lnTo>
                    <a:pt x="188757" y="392230"/>
                  </a:lnTo>
                  <a:lnTo>
                    <a:pt x="188860" y="391884"/>
                  </a:lnTo>
                  <a:close/>
                </a:path>
                <a:path extrusionOk="0" h="769620" w="270510">
                  <a:moveTo>
                    <a:pt x="227055" y="340465"/>
                  </a:moveTo>
                  <a:lnTo>
                    <a:pt x="201199" y="340465"/>
                  </a:lnTo>
                  <a:lnTo>
                    <a:pt x="188860" y="391884"/>
                  </a:lnTo>
                  <a:lnTo>
                    <a:pt x="188962" y="391547"/>
                  </a:lnTo>
                  <a:lnTo>
                    <a:pt x="215063" y="391547"/>
                  </a:lnTo>
                  <a:lnTo>
                    <a:pt x="225964" y="346115"/>
                  </a:lnTo>
                  <a:lnTo>
                    <a:pt x="227055" y="340465"/>
                  </a:lnTo>
                  <a:close/>
                </a:path>
                <a:path extrusionOk="0" h="769620" w="270510">
                  <a:moveTo>
                    <a:pt x="237175" y="287169"/>
                  </a:moveTo>
                  <a:lnTo>
                    <a:pt x="211474" y="287169"/>
                  </a:lnTo>
                  <a:lnTo>
                    <a:pt x="201132" y="340746"/>
                  </a:lnTo>
                  <a:lnTo>
                    <a:pt x="201199" y="340465"/>
                  </a:lnTo>
                  <a:lnTo>
                    <a:pt x="227055" y="340465"/>
                  </a:lnTo>
                  <a:lnTo>
                    <a:pt x="236456" y="291763"/>
                  </a:lnTo>
                  <a:lnTo>
                    <a:pt x="237175" y="287169"/>
                  </a:lnTo>
                  <a:close/>
                </a:path>
                <a:path extrusionOk="0" h="769620" w="270510">
                  <a:moveTo>
                    <a:pt x="245706" y="232020"/>
                  </a:moveTo>
                  <a:lnTo>
                    <a:pt x="220101" y="232020"/>
                  </a:lnTo>
                  <a:lnTo>
                    <a:pt x="211430" y="287396"/>
                  </a:lnTo>
                  <a:lnTo>
                    <a:pt x="211474" y="287169"/>
                  </a:lnTo>
                  <a:lnTo>
                    <a:pt x="237175" y="287169"/>
                  </a:lnTo>
                  <a:lnTo>
                    <a:pt x="245221" y="235779"/>
                  </a:lnTo>
                  <a:lnTo>
                    <a:pt x="245706" y="232020"/>
                  </a:lnTo>
                  <a:close/>
                </a:path>
                <a:path extrusionOk="0" h="769620" w="270510">
                  <a:moveTo>
                    <a:pt x="252953" y="175375"/>
                  </a:moveTo>
                  <a:lnTo>
                    <a:pt x="227404" y="175375"/>
                  </a:lnTo>
                  <a:lnTo>
                    <a:pt x="220075" y="232183"/>
                  </a:lnTo>
                  <a:lnTo>
                    <a:pt x="220101" y="232020"/>
                  </a:lnTo>
                  <a:lnTo>
                    <a:pt x="245706" y="232020"/>
                  </a:lnTo>
                  <a:lnTo>
                    <a:pt x="252611" y="178503"/>
                  </a:lnTo>
                  <a:lnTo>
                    <a:pt x="252953" y="175375"/>
                  </a:lnTo>
                  <a:close/>
                </a:path>
                <a:path extrusionOk="0" h="769620" w="270510">
                  <a:moveTo>
                    <a:pt x="259222" y="117594"/>
                  </a:moveTo>
                  <a:lnTo>
                    <a:pt x="233714" y="117594"/>
                  </a:lnTo>
                  <a:lnTo>
                    <a:pt x="227389" y="175491"/>
                  </a:lnTo>
                  <a:lnTo>
                    <a:pt x="252953" y="175375"/>
                  </a:lnTo>
                  <a:lnTo>
                    <a:pt x="258974" y="120253"/>
                  </a:lnTo>
                  <a:lnTo>
                    <a:pt x="259222" y="117594"/>
                  </a:lnTo>
                  <a:close/>
                </a:path>
                <a:path extrusionOk="0" h="769620" w="270510">
                  <a:moveTo>
                    <a:pt x="244682" y="0"/>
                  </a:moveTo>
                  <a:lnTo>
                    <a:pt x="233703" y="117694"/>
                  </a:lnTo>
                  <a:lnTo>
                    <a:pt x="259222" y="117594"/>
                  </a:lnTo>
                  <a:lnTo>
                    <a:pt x="269971" y="2359"/>
                  </a:lnTo>
                  <a:lnTo>
                    <a:pt x="244682"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14" name="Google Shape;814;p30"/>
          <p:cNvSpPr txBox="1"/>
          <p:nvPr>
            <p:ph type="title"/>
          </p:nvPr>
        </p:nvSpPr>
        <p:spPr>
          <a:xfrm>
            <a:off x="3634994" y="242315"/>
            <a:ext cx="492315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000000"/>
                </a:solidFill>
              </a:rPr>
              <a:t>CONNECTING TO A DATABASE</a:t>
            </a:r>
            <a:endParaRPr sz="3200"/>
          </a:p>
        </p:txBody>
      </p:sp>
      <p:pic>
        <p:nvPicPr>
          <p:cNvPr id="815" name="Google Shape;815;p30"/>
          <p:cNvPicPr preferRelativeResize="0"/>
          <p:nvPr/>
        </p:nvPicPr>
        <p:blipFill rotWithShape="1">
          <a:blip r:embed="rId9">
            <a:alphaModFix/>
          </a:blip>
          <a:srcRect b="0" l="0" r="0" t="0"/>
          <a:stretch/>
        </p:blipFill>
        <p:spPr>
          <a:xfrm>
            <a:off x="0" y="806332"/>
            <a:ext cx="12192000" cy="45720"/>
          </a:xfrm>
          <a:prstGeom prst="rect">
            <a:avLst/>
          </a:prstGeom>
          <a:noFill/>
          <a:ln>
            <a:noFill/>
          </a:ln>
        </p:spPr>
      </p:pic>
      <p:grpSp>
        <p:nvGrpSpPr>
          <p:cNvPr id="816" name="Google Shape;816;p30"/>
          <p:cNvGrpSpPr/>
          <p:nvPr/>
        </p:nvGrpSpPr>
        <p:grpSpPr>
          <a:xfrm>
            <a:off x="11457431" y="170687"/>
            <a:ext cx="551687" cy="551687"/>
            <a:chOff x="11457431" y="170687"/>
            <a:chExt cx="551687" cy="551687"/>
          </a:xfrm>
        </p:grpSpPr>
        <p:pic>
          <p:nvPicPr>
            <p:cNvPr id="817" name="Google Shape;817;p30"/>
            <p:cNvPicPr preferRelativeResize="0"/>
            <p:nvPr/>
          </p:nvPicPr>
          <p:blipFill rotWithShape="1">
            <a:blip r:embed="rId10">
              <a:alphaModFix/>
            </a:blip>
            <a:srcRect b="0" l="0" r="0" t="0"/>
            <a:stretch/>
          </p:blipFill>
          <p:spPr>
            <a:xfrm>
              <a:off x="11457431" y="170687"/>
              <a:ext cx="551687" cy="551687"/>
            </a:xfrm>
            <a:prstGeom prst="rect">
              <a:avLst/>
            </a:prstGeom>
            <a:noFill/>
            <a:ln>
              <a:noFill/>
            </a:ln>
          </p:spPr>
        </p:pic>
        <p:pic>
          <p:nvPicPr>
            <p:cNvPr id="818" name="Google Shape;818;p30"/>
            <p:cNvPicPr preferRelativeResize="0"/>
            <p:nvPr/>
          </p:nvPicPr>
          <p:blipFill rotWithShape="1">
            <a:blip r:embed="rId11">
              <a:alphaModFix/>
            </a:blip>
            <a:srcRect b="0" l="0" r="0" t="0"/>
            <a:stretch/>
          </p:blipFill>
          <p:spPr>
            <a:xfrm>
              <a:off x="11536301" y="252500"/>
              <a:ext cx="399431" cy="400018"/>
            </a:xfrm>
            <a:prstGeom prst="rect">
              <a:avLst/>
            </a:prstGeom>
            <a:noFill/>
            <a:ln>
              <a:noFill/>
            </a:ln>
          </p:spPr>
        </p:pic>
      </p:grpSp>
      <p:sp>
        <p:nvSpPr>
          <p:cNvPr id="819" name="Google Shape;819;p30"/>
          <p:cNvSpPr txBox="1"/>
          <p:nvPr/>
        </p:nvSpPr>
        <p:spPr>
          <a:xfrm>
            <a:off x="665823" y="1254252"/>
            <a:ext cx="10824845"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000">
                <a:solidFill>
                  <a:srgbClr val="262626"/>
                </a:solidFill>
                <a:latin typeface="Calibri"/>
                <a:ea typeface="Calibri"/>
                <a:cs typeface="Calibri"/>
                <a:sym typeface="Calibri"/>
              </a:rPr>
              <a:t>Power Query can connect to data from various </a:t>
            </a:r>
            <a:r>
              <a:rPr b="1" lang="en-US" sz="2000">
                <a:solidFill>
                  <a:srgbClr val="262626"/>
                </a:solidFill>
                <a:latin typeface="Calibri"/>
                <a:ea typeface="Calibri"/>
                <a:cs typeface="Calibri"/>
                <a:sym typeface="Calibri"/>
              </a:rPr>
              <a:t>database sources </a:t>
            </a:r>
            <a:r>
              <a:rPr lang="en-US" sz="2000">
                <a:solidFill>
                  <a:srgbClr val="262626"/>
                </a:solidFill>
                <a:latin typeface="Calibri"/>
                <a:ea typeface="Calibri"/>
                <a:cs typeface="Calibri"/>
                <a:sym typeface="Calibri"/>
              </a:rPr>
              <a:t>including SQL Server, MS Access, MySQL,  PostgreSQL, Oracle, SAP, and more</a:t>
            </a:r>
            <a:endParaRPr sz="2000">
              <a:solidFill>
                <a:schemeClr val="dk1"/>
              </a:solidFill>
              <a:latin typeface="Calibri"/>
              <a:ea typeface="Calibri"/>
              <a:cs typeface="Calibri"/>
              <a:sym typeface="Calibri"/>
            </a:endParaRPr>
          </a:p>
        </p:txBody>
      </p:sp>
      <p:grpSp>
        <p:nvGrpSpPr>
          <p:cNvPr id="820" name="Google Shape;820;p30"/>
          <p:cNvGrpSpPr/>
          <p:nvPr/>
        </p:nvGrpSpPr>
        <p:grpSpPr>
          <a:xfrm>
            <a:off x="6992111" y="2090927"/>
            <a:ext cx="4239768" cy="4081272"/>
            <a:chOff x="6992111" y="2090927"/>
            <a:chExt cx="4239768" cy="4081272"/>
          </a:xfrm>
        </p:grpSpPr>
        <p:pic>
          <p:nvPicPr>
            <p:cNvPr id="821" name="Google Shape;821;p30"/>
            <p:cNvPicPr preferRelativeResize="0"/>
            <p:nvPr/>
          </p:nvPicPr>
          <p:blipFill rotWithShape="1">
            <a:blip r:embed="rId12">
              <a:alphaModFix/>
            </a:blip>
            <a:srcRect b="0" l="0" r="0" t="0"/>
            <a:stretch/>
          </p:blipFill>
          <p:spPr>
            <a:xfrm>
              <a:off x="6992111" y="2090927"/>
              <a:ext cx="1975103" cy="3145536"/>
            </a:xfrm>
            <a:prstGeom prst="rect">
              <a:avLst/>
            </a:prstGeom>
            <a:noFill/>
            <a:ln>
              <a:noFill/>
            </a:ln>
          </p:spPr>
        </p:pic>
        <p:pic>
          <p:nvPicPr>
            <p:cNvPr id="822" name="Google Shape;822;p30"/>
            <p:cNvPicPr preferRelativeResize="0"/>
            <p:nvPr/>
          </p:nvPicPr>
          <p:blipFill rotWithShape="1">
            <a:blip r:embed="rId13">
              <a:alphaModFix/>
            </a:blip>
            <a:srcRect b="0" l="0" r="0" t="0"/>
            <a:stretch/>
          </p:blipFill>
          <p:spPr>
            <a:xfrm>
              <a:off x="7017480" y="2115980"/>
              <a:ext cx="1871809" cy="3042696"/>
            </a:xfrm>
            <a:prstGeom prst="rect">
              <a:avLst/>
            </a:prstGeom>
            <a:noFill/>
            <a:ln>
              <a:noFill/>
            </a:ln>
          </p:spPr>
        </p:pic>
        <p:pic>
          <p:nvPicPr>
            <p:cNvPr id="823" name="Google Shape;823;p30"/>
            <p:cNvPicPr preferRelativeResize="0"/>
            <p:nvPr/>
          </p:nvPicPr>
          <p:blipFill rotWithShape="1">
            <a:blip r:embed="rId14">
              <a:alphaModFix/>
            </a:blip>
            <a:srcRect b="0" l="0" r="0" t="0"/>
            <a:stretch/>
          </p:blipFill>
          <p:spPr>
            <a:xfrm>
              <a:off x="7949183" y="3435095"/>
              <a:ext cx="3282696" cy="2737104"/>
            </a:xfrm>
            <a:prstGeom prst="rect">
              <a:avLst/>
            </a:prstGeom>
            <a:noFill/>
            <a:ln>
              <a:noFill/>
            </a:ln>
          </p:spPr>
        </p:pic>
        <p:pic>
          <p:nvPicPr>
            <p:cNvPr id="824" name="Google Shape;824;p30"/>
            <p:cNvPicPr preferRelativeResize="0"/>
            <p:nvPr/>
          </p:nvPicPr>
          <p:blipFill rotWithShape="1">
            <a:blip r:embed="rId15">
              <a:alphaModFix/>
            </a:blip>
            <a:srcRect b="0" l="0" r="0" t="0"/>
            <a:stretch/>
          </p:blipFill>
          <p:spPr>
            <a:xfrm>
              <a:off x="7974068" y="3461338"/>
              <a:ext cx="3178976" cy="2630151"/>
            </a:xfrm>
            <a:prstGeom prst="rect">
              <a:avLst/>
            </a:prstGeom>
            <a:noFill/>
            <a:ln>
              <a:noFill/>
            </a:ln>
          </p:spPr>
        </p:pic>
        <p:sp>
          <p:nvSpPr>
            <p:cNvPr id="825" name="Google Shape;825;p30"/>
            <p:cNvSpPr/>
            <p:nvPr/>
          </p:nvSpPr>
          <p:spPr>
            <a:xfrm>
              <a:off x="8506739" y="2809455"/>
              <a:ext cx="2087245" cy="506095"/>
            </a:xfrm>
            <a:custGeom>
              <a:rect b="b" l="l" r="r" t="t"/>
              <a:pathLst>
                <a:path extrusionOk="0" h="506095" w="2087245">
                  <a:moveTo>
                    <a:pt x="583819" y="25400"/>
                  </a:moveTo>
                  <a:lnTo>
                    <a:pt x="76200" y="25400"/>
                  </a:lnTo>
                  <a:lnTo>
                    <a:pt x="76200" y="0"/>
                  </a:lnTo>
                  <a:lnTo>
                    <a:pt x="0" y="38100"/>
                  </a:lnTo>
                  <a:lnTo>
                    <a:pt x="76200" y="76200"/>
                  </a:lnTo>
                  <a:lnTo>
                    <a:pt x="76200" y="50800"/>
                  </a:lnTo>
                  <a:lnTo>
                    <a:pt x="583819" y="50800"/>
                  </a:lnTo>
                  <a:lnTo>
                    <a:pt x="583819" y="25400"/>
                  </a:lnTo>
                  <a:close/>
                </a:path>
                <a:path extrusionOk="0" h="506095" w="2087245">
                  <a:moveTo>
                    <a:pt x="2087194" y="429628"/>
                  </a:moveTo>
                  <a:lnTo>
                    <a:pt x="2061794" y="429628"/>
                  </a:lnTo>
                  <a:lnTo>
                    <a:pt x="2061794" y="210324"/>
                  </a:lnTo>
                  <a:lnTo>
                    <a:pt x="2036394" y="210324"/>
                  </a:lnTo>
                  <a:lnTo>
                    <a:pt x="2036394" y="429628"/>
                  </a:lnTo>
                  <a:lnTo>
                    <a:pt x="2010994" y="429628"/>
                  </a:lnTo>
                  <a:lnTo>
                    <a:pt x="2049094" y="505828"/>
                  </a:lnTo>
                  <a:lnTo>
                    <a:pt x="2080844" y="442328"/>
                  </a:lnTo>
                  <a:lnTo>
                    <a:pt x="2087194" y="429628"/>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6" name="Google Shape;826;p30"/>
          <p:cNvSpPr txBox="1"/>
          <p:nvPr/>
        </p:nvSpPr>
        <p:spPr>
          <a:xfrm>
            <a:off x="4241507" y="2909315"/>
            <a:ext cx="212280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1400">
                <a:solidFill>
                  <a:srgbClr val="262626"/>
                </a:solidFill>
                <a:latin typeface="Calibri"/>
                <a:ea typeface="Calibri"/>
                <a:cs typeface="Calibri"/>
                <a:sym typeface="Calibri"/>
              </a:rPr>
              <a:t>Get Data </a:t>
            </a:r>
            <a:r>
              <a:rPr i="1" lang="en-US" sz="1400">
                <a:solidFill>
                  <a:srgbClr val="262626"/>
                </a:solidFill>
                <a:latin typeface="Calibri"/>
                <a:ea typeface="Calibri"/>
                <a:cs typeface="Calibri"/>
                <a:sym typeface="Calibri"/>
              </a:rPr>
              <a:t>&amp; </a:t>
            </a:r>
            <a:r>
              <a:rPr b="1" i="1" lang="en-US" sz="1400">
                <a:solidFill>
                  <a:srgbClr val="262626"/>
                </a:solidFill>
                <a:latin typeface="Calibri"/>
                <a:ea typeface="Calibri"/>
                <a:cs typeface="Calibri"/>
                <a:sym typeface="Calibri"/>
              </a:rPr>
              <a:t>enter credentials</a:t>
            </a:r>
            <a:endParaRPr sz="1400">
              <a:solidFill>
                <a:schemeClr val="dk1"/>
              </a:solidFill>
              <a:latin typeface="Calibri"/>
              <a:ea typeface="Calibri"/>
              <a:cs typeface="Calibri"/>
              <a:sym typeface="Calibri"/>
            </a:endParaRPr>
          </a:p>
        </p:txBody>
      </p:sp>
      <p:sp>
        <p:nvSpPr>
          <p:cNvPr id="827" name="Google Shape;827;p30"/>
          <p:cNvSpPr txBox="1"/>
          <p:nvPr/>
        </p:nvSpPr>
        <p:spPr>
          <a:xfrm>
            <a:off x="9171547" y="2711196"/>
            <a:ext cx="188277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1400">
                <a:solidFill>
                  <a:srgbClr val="262626"/>
                </a:solidFill>
                <a:latin typeface="Calibri"/>
                <a:ea typeface="Calibri"/>
                <a:cs typeface="Calibri"/>
                <a:sym typeface="Calibri"/>
              </a:rPr>
              <a:t>Select tables </a:t>
            </a:r>
            <a:r>
              <a:rPr i="1" lang="en-US" sz="1400">
                <a:solidFill>
                  <a:srgbClr val="262626"/>
                </a:solidFill>
                <a:latin typeface="Calibri"/>
                <a:ea typeface="Calibri"/>
                <a:cs typeface="Calibri"/>
                <a:sym typeface="Calibri"/>
              </a:rPr>
              <a:t>&amp; </a:t>
            </a:r>
            <a:r>
              <a:rPr b="1" i="1" lang="en-US" sz="1400">
                <a:solidFill>
                  <a:srgbClr val="262626"/>
                </a:solidFill>
                <a:latin typeface="Calibri"/>
                <a:ea typeface="Calibri"/>
                <a:cs typeface="Calibri"/>
                <a:sym typeface="Calibri"/>
              </a:rPr>
              <a:t>transform</a:t>
            </a:r>
            <a:endParaRPr sz="1400">
              <a:solidFill>
                <a:schemeClr val="dk1"/>
              </a:solidFill>
              <a:latin typeface="Calibri"/>
              <a:ea typeface="Calibri"/>
              <a:cs typeface="Calibri"/>
              <a:sym typeface="Calibri"/>
            </a:endParaRPr>
          </a:p>
        </p:txBody>
      </p:sp>
      <p:sp>
        <p:nvSpPr>
          <p:cNvPr id="828" name="Google Shape;828;p30"/>
          <p:cNvSpPr txBox="1"/>
          <p:nvPr/>
        </p:nvSpPr>
        <p:spPr>
          <a:xfrm>
            <a:off x="2446731" y="6091428"/>
            <a:ext cx="476377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1400">
                <a:solidFill>
                  <a:srgbClr val="262626"/>
                </a:solidFill>
                <a:latin typeface="Calibri"/>
                <a:ea typeface="Calibri"/>
                <a:cs typeface="Calibri"/>
                <a:sym typeface="Calibri"/>
              </a:rPr>
              <a:t>Write custom or advanced queries </a:t>
            </a:r>
            <a:r>
              <a:rPr i="1" lang="en-US" sz="1400">
                <a:solidFill>
                  <a:schemeClr val="dk1"/>
                </a:solidFill>
                <a:latin typeface="Calibri"/>
                <a:ea typeface="Calibri"/>
                <a:cs typeface="Calibri"/>
                <a:sym typeface="Calibri"/>
              </a:rPr>
              <a:t>with SQL statements (optional)</a:t>
            </a:r>
            <a:endParaRPr sz="14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32" name="Shape 832"/>
        <p:cNvGrpSpPr/>
        <p:nvPr/>
      </p:nvGrpSpPr>
      <p:grpSpPr>
        <a:xfrm>
          <a:off x="0" y="0"/>
          <a:ext cx="0" cy="0"/>
          <a:chOff x="0" y="0"/>
          <a:chExt cx="0" cy="0"/>
        </a:xfrm>
      </p:grpSpPr>
      <p:sp>
        <p:nvSpPr>
          <p:cNvPr id="833" name="Google Shape;833;p31"/>
          <p:cNvSpPr txBox="1"/>
          <p:nvPr>
            <p:ph type="ctrTitle"/>
          </p:nvPr>
        </p:nvSpPr>
        <p:spPr>
          <a:xfrm>
            <a:off x="3196653" y="242315"/>
            <a:ext cx="5798692"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EXTRACTING DATA FROM THE WEB</a:t>
            </a:r>
            <a:endParaRPr/>
          </a:p>
        </p:txBody>
      </p:sp>
      <p:sp>
        <p:nvSpPr>
          <p:cNvPr id="834" name="Google Shape;834;p31"/>
          <p:cNvSpPr txBox="1"/>
          <p:nvPr/>
        </p:nvSpPr>
        <p:spPr>
          <a:xfrm>
            <a:off x="664955" y="1254252"/>
            <a:ext cx="10556875"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000">
                <a:solidFill>
                  <a:srgbClr val="262626"/>
                </a:solidFill>
                <a:latin typeface="Calibri"/>
                <a:ea typeface="Calibri"/>
                <a:cs typeface="Calibri"/>
                <a:sym typeface="Calibri"/>
              </a:rPr>
              <a:t>Power Query includes a native </a:t>
            </a:r>
            <a:r>
              <a:rPr b="1" lang="en-US" sz="2000">
                <a:solidFill>
                  <a:srgbClr val="262626"/>
                </a:solidFill>
                <a:latin typeface="Calibri"/>
                <a:ea typeface="Calibri"/>
                <a:cs typeface="Calibri"/>
                <a:sym typeface="Calibri"/>
              </a:rPr>
              <a:t>Web connector </a:t>
            </a:r>
            <a:r>
              <a:rPr lang="en-US" sz="2000">
                <a:solidFill>
                  <a:srgbClr val="262626"/>
                </a:solidFill>
                <a:latin typeface="Calibri"/>
                <a:ea typeface="Calibri"/>
                <a:cs typeface="Calibri"/>
                <a:sym typeface="Calibri"/>
              </a:rPr>
              <a:t>for importing web-hosted files (csv, xlsx, etc.) or scraping  URLs for anything that Power Query can identify as a structured table</a:t>
            </a:r>
            <a:endParaRPr sz="2000">
              <a:solidFill>
                <a:schemeClr val="dk1"/>
              </a:solidFill>
              <a:latin typeface="Calibri"/>
              <a:ea typeface="Calibri"/>
              <a:cs typeface="Calibri"/>
              <a:sym typeface="Calibri"/>
            </a:endParaRPr>
          </a:p>
        </p:txBody>
      </p:sp>
      <p:pic>
        <p:nvPicPr>
          <p:cNvPr id="835" name="Google Shape;835;p31"/>
          <p:cNvPicPr preferRelativeResize="0"/>
          <p:nvPr/>
        </p:nvPicPr>
        <p:blipFill rotWithShape="1">
          <a:blip r:embed="rId3">
            <a:alphaModFix/>
          </a:blip>
          <a:srcRect b="0" l="0" r="0" t="0"/>
          <a:stretch/>
        </p:blipFill>
        <p:spPr>
          <a:xfrm>
            <a:off x="0" y="806332"/>
            <a:ext cx="12192000" cy="54546"/>
          </a:xfrm>
          <a:prstGeom prst="rect">
            <a:avLst/>
          </a:prstGeom>
          <a:noFill/>
          <a:ln>
            <a:noFill/>
          </a:ln>
        </p:spPr>
      </p:pic>
      <p:sp>
        <p:nvSpPr>
          <p:cNvPr id="836" name="Google Shape;836;p31"/>
          <p:cNvSpPr txBox="1"/>
          <p:nvPr/>
        </p:nvSpPr>
        <p:spPr>
          <a:xfrm>
            <a:off x="1046375" y="5983223"/>
            <a:ext cx="3602903" cy="182101"/>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100" u="sng">
                <a:solidFill>
                  <a:srgbClr val="0563C1"/>
                </a:solidFill>
                <a:latin typeface="Calibri"/>
                <a:ea typeface="Calibri"/>
                <a:cs typeface="Calibri"/>
                <a:sym typeface="Calibri"/>
              </a:rPr>
              <a:t>https://en.wikipedia.org/wiki/List_of_asset_management_firms</a:t>
            </a:r>
            <a:endParaRPr sz="1100">
              <a:solidFill>
                <a:schemeClr val="dk1"/>
              </a:solidFill>
              <a:latin typeface="Calibri"/>
              <a:ea typeface="Calibri"/>
              <a:cs typeface="Calibri"/>
              <a:sym typeface="Calibri"/>
            </a:endParaRPr>
          </a:p>
        </p:txBody>
      </p:sp>
      <p:grpSp>
        <p:nvGrpSpPr>
          <p:cNvPr id="837" name="Google Shape;837;p31"/>
          <p:cNvGrpSpPr/>
          <p:nvPr/>
        </p:nvGrpSpPr>
        <p:grpSpPr>
          <a:xfrm>
            <a:off x="5361432" y="2188463"/>
            <a:ext cx="5766816" cy="4300728"/>
            <a:chOff x="5361432" y="2188463"/>
            <a:chExt cx="5766816" cy="4300728"/>
          </a:xfrm>
        </p:grpSpPr>
        <p:pic>
          <p:nvPicPr>
            <p:cNvPr id="838" name="Google Shape;838;p31"/>
            <p:cNvPicPr preferRelativeResize="0"/>
            <p:nvPr/>
          </p:nvPicPr>
          <p:blipFill rotWithShape="1">
            <a:blip r:embed="rId4">
              <a:alphaModFix/>
            </a:blip>
            <a:srcRect b="0" l="0" r="0" t="0"/>
            <a:stretch/>
          </p:blipFill>
          <p:spPr>
            <a:xfrm>
              <a:off x="5361432" y="2188463"/>
              <a:ext cx="5766816" cy="4300728"/>
            </a:xfrm>
            <a:prstGeom prst="rect">
              <a:avLst/>
            </a:prstGeom>
            <a:noFill/>
            <a:ln>
              <a:noFill/>
            </a:ln>
          </p:spPr>
        </p:pic>
        <p:pic>
          <p:nvPicPr>
            <p:cNvPr id="839" name="Google Shape;839;p31"/>
            <p:cNvPicPr preferRelativeResize="0"/>
            <p:nvPr/>
          </p:nvPicPr>
          <p:blipFill rotWithShape="1">
            <a:blip r:embed="rId5">
              <a:alphaModFix/>
            </a:blip>
            <a:srcRect b="0" l="0" r="0" t="0"/>
            <a:stretch/>
          </p:blipFill>
          <p:spPr>
            <a:xfrm>
              <a:off x="5385816" y="2212847"/>
              <a:ext cx="5663184" cy="4200144"/>
            </a:xfrm>
            <a:prstGeom prst="rect">
              <a:avLst/>
            </a:prstGeom>
            <a:noFill/>
            <a:ln>
              <a:noFill/>
            </a:ln>
          </p:spPr>
        </p:pic>
      </p:grpSp>
      <p:grpSp>
        <p:nvGrpSpPr>
          <p:cNvPr id="840" name="Google Shape;840;p31"/>
          <p:cNvGrpSpPr/>
          <p:nvPr/>
        </p:nvGrpSpPr>
        <p:grpSpPr>
          <a:xfrm>
            <a:off x="11457431" y="170687"/>
            <a:ext cx="551687" cy="551687"/>
            <a:chOff x="11457431" y="170687"/>
            <a:chExt cx="551687" cy="551687"/>
          </a:xfrm>
        </p:grpSpPr>
        <p:pic>
          <p:nvPicPr>
            <p:cNvPr id="841" name="Google Shape;841;p31"/>
            <p:cNvPicPr preferRelativeResize="0"/>
            <p:nvPr/>
          </p:nvPicPr>
          <p:blipFill rotWithShape="1">
            <a:blip r:embed="rId6">
              <a:alphaModFix/>
            </a:blip>
            <a:srcRect b="0" l="0" r="0" t="0"/>
            <a:stretch/>
          </p:blipFill>
          <p:spPr>
            <a:xfrm>
              <a:off x="11457431" y="170687"/>
              <a:ext cx="551687" cy="551687"/>
            </a:xfrm>
            <a:prstGeom prst="rect">
              <a:avLst/>
            </a:prstGeom>
            <a:noFill/>
            <a:ln>
              <a:noFill/>
            </a:ln>
          </p:spPr>
        </p:pic>
        <p:pic>
          <p:nvPicPr>
            <p:cNvPr id="842" name="Google Shape;842;p31"/>
            <p:cNvPicPr preferRelativeResize="0"/>
            <p:nvPr/>
          </p:nvPicPr>
          <p:blipFill rotWithShape="1">
            <a:blip r:embed="rId7">
              <a:alphaModFix/>
            </a:blip>
            <a:srcRect b="0" l="0" r="0" t="0"/>
            <a:stretch/>
          </p:blipFill>
          <p:spPr>
            <a:xfrm>
              <a:off x="11536301" y="252500"/>
              <a:ext cx="399431" cy="400018"/>
            </a:xfrm>
            <a:prstGeom prst="rect">
              <a:avLst/>
            </a:prstGeom>
            <a:noFill/>
            <a:ln>
              <a:noFill/>
            </a:ln>
          </p:spPr>
        </p:pic>
      </p:grpSp>
      <p:grpSp>
        <p:nvGrpSpPr>
          <p:cNvPr id="843" name="Google Shape;843;p31"/>
          <p:cNvGrpSpPr/>
          <p:nvPr/>
        </p:nvGrpSpPr>
        <p:grpSpPr>
          <a:xfrm>
            <a:off x="1005839" y="2273807"/>
            <a:ext cx="3681984" cy="3685032"/>
            <a:chOff x="1005839" y="2273807"/>
            <a:chExt cx="3681984" cy="3685032"/>
          </a:xfrm>
        </p:grpSpPr>
        <p:pic>
          <p:nvPicPr>
            <p:cNvPr id="844" name="Google Shape;844;p31"/>
            <p:cNvPicPr preferRelativeResize="0"/>
            <p:nvPr/>
          </p:nvPicPr>
          <p:blipFill rotWithShape="1">
            <a:blip r:embed="rId8">
              <a:alphaModFix/>
            </a:blip>
            <a:srcRect b="0" l="0" r="0" t="0"/>
            <a:stretch/>
          </p:blipFill>
          <p:spPr>
            <a:xfrm>
              <a:off x="1005839" y="2273807"/>
              <a:ext cx="3681984" cy="3685032"/>
            </a:xfrm>
            <a:prstGeom prst="rect">
              <a:avLst/>
            </a:prstGeom>
            <a:noFill/>
            <a:ln>
              <a:noFill/>
            </a:ln>
          </p:spPr>
        </p:pic>
        <p:pic>
          <p:nvPicPr>
            <p:cNvPr id="845" name="Google Shape;845;p31"/>
            <p:cNvPicPr preferRelativeResize="0"/>
            <p:nvPr/>
          </p:nvPicPr>
          <p:blipFill rotWithShape="1">
            <a:blip r:embed="rId9">
              <a:alphaModFix/>
            </a:blip>
            <a:srcRect b="0" l="0" r="0" t="0"/>
            <a:stretch/>
          </p:blipFill>
          <p:spPr>
            <a:xfrm>
              <a:off x="1030223" y="2298191"/>
              <a:ext cx="3581400" cy="3584448"/>
            </a:xfrm>
            <a:prstGeom prst="rect">
              <a:avLst/>
            </a:prstGeom>
            <a:noFill/>
            <a:ln>
              <a:noFill/>
            </a:ln>
          </p:spPr>
        </p:pic>
      </p:grpSp>
      <p:sp>
        <p:nvSpPr>
          <p:cNvPr id="846" name="Google Shape;846;p31"/>
          <p:cNvSpPr/>
          <p:nvPr/>
        </p:nvSpPr>
        <p:spPr>
          <a:xfrm>
            <a:off x="4907268" y="2204895"/>
            <a:ext cx="139065" cy="4300220"/>
          </a:xfrm>
          <a:custGeom>
            <a:rect b="b" l="l" r="r" t="t"/>
            <a:pathLst>
              <a:path extrusionOk="0" h="4300220" w="139064">
                <a:moveTo>
                  <a:pt x="0" y="0"/>
                </a:moveTo>
                <a:lnTo>
                  <a:pt x="27026" y="4981"/>
                </a:lnTo>
                <a:lnTo>
                  <a:pt x="49095" y="18564"/>
                </a:lnTo>
                <a:lnTo>
                  <a:pt x="63975" y="38711"/>
                </a:lnTo>
                <a:lnTo>
                  <a:pt x="69432" y="63383"/>
                </a:lnTo>
                <a:lnTo>
                  <a:pt x="69432" y="942831"/>
                </a:lnTo>
                <a:lnTo>
                  <a:pt x="74888" y="967502"/>
                </a:lnTo>
                <a:lnTo>
                  <a:pt x="89768" y="987650"/>
                </a:lnTo>
                <a:lnTo>
                  <a:pt x="111837" y="1001233"/>
                </a:lnTo>
                <a:lnTo>
                  <a:pt x="138864" y="1006215"/>
                </a:lnTo>
                <a:lnTo>
                  <a:pt x="111837" y="1011195"/>
                </a:lnTo>
                <a:lnTo>
                  <a:pt x="89768" y="1024779"/>
                </a:lnTo>
                <a:lnTo>
                  <a:pt x="74888" y="1044926"/>
                </a:lnTo>
                <a:lnTo>
                  <a:pt x="69432" y="1069598"/>
                </a:lnTo>
                <a:lnTo>
                  <a:pt x="69432" y="4236490"/>
                </a:lnTo>
                <a:lnTo>
                  <a:pt x="63975" y="4261161"/>
                </a:lnTo>
                <a:lnTo>
                  <a:pt x="49095" y="4281309"/>
                </a:lnTo>
                <a:lnTo>
                  <a:pt x="27026" y="4294893"/>
                </a:lnTo>
                <a:lnTo>
                  <a:pt x="0" y="4299874"/>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50" name="Shape 850"/>
        <p:cNvGrpSpPr/>
        <p:nvPr/>
      </p:nvGrpSpPr>
      <p:grpSpPr>
        <a:xfrm>
          <a:off x="0" y="0"/>
          <a:ext cx="0" cy="0"/>
          <a:chOff x="0" y="0"/>
          <a:chExt cx="0" cy="0"/>
        </a:xfrm>
      </p:grpSpPr>
      <p:grpSp>
        <p:nvGrpSpPr>
          <p:cNvPr id="851" name="Google Shape;851;p32"/>
          <p:cNvGrpSpPr/>
          <p:nvPr/>
        </p:nvGrpSpPr>
        <p:grpSpPr>
          <a:xfrm>
            <a:off x="1621536" y="2292095"/>
            <a:ext cx="2121408" cy="1652015"/>
            <a:chOff x="1621536" y="2292095"/>
            <a:chExt cx="2121408" cy="1652015"/>
          </a:xfrm>
        </p:grpSpPr>
        <p:pic>
          <p:nvPicPr>
            <p:cNvPr id="852" name="Google Shape;852;p32"/>
            <p:cNvPicPr preferRelativeResize="0"/>
            <p:nvPr/>
          </p:nvPicPr>
          <p:blipFill rotWithShape="1">
            <a:blip r:embed="rId3">
              <a:alphaModFix/>
            </a:blip>
            <a:srcRect b="0" l="0" r="0" t="0"/>
            <a:stretch/>
          </p:blipFill>
          <p:spPr>
            <a:xfrm>
              <a:off x="1621536" y="2292095"/>
              <a:ext cx="2121408" cy="1652015"/>
            </a:xfrm>
            <a:prstGeom prst="rect">
              <a:avLst/>
            </a:prstGeom>
            <a:noFill/>
            <a:ln>
              <a:noFill/>
            </a:ln>
          </p:spPr>
        </p:pic>
        <p:pic>
          <p:nvPicPr>
            <p:cNvPr id="853" name="Google Shape;853;p32"/>
            <p:cNvPicPr preferRelativeResize="0"/>
            <p:nvPr/>
          </p:nvPicPr>
          <p:blipFill rotWithShape="1">
            <a:blip r:embed="rId4">
              <a:alphaModFix/>
            </a:blip>
            <a:srcRect b="0" l="0" r="0" t="0"/>
            <a:stretch/>
          </p:blipFill>
          <p:spPr>
            <a:xfrm>
              <a:off x="1658522" y="2332186"/>
              <a:ext cx="1990233" cy="1522831"/>
            </a:xfrm>
            <a:prstGeom prst="rect">
              <a:avLst/>
            </a:prstGeom>
            <a:noFill/>
            <a:ln>
              <a:noFill/>
            </a:ln>
          </p:spPr>
        </p:pic>
      </p:grpSp>
      <p:grpSp>
        <p:nvGrpSpPr>
          <p:cNvPr id="854" name="Google Shape;854;p32"/>
          <p:cNvGrpSpPr/>
          <p:nvPr/>
        </p:nvGrpSpPr>
        <p:grpSpPr>
          <a:xfrm>
            <a:off x="4675632" y="2340864"/>
            <a:ext cx="3398723" cy="2798064"/>
            <a:chOff x="4675632" y="2340864"/>
            <a:chExt cx="3398723" cy="2798064"/>
          </a:xfrm>
        </p:grpSpPr>
        <p:pic>
          <p:nvPicPr>
            <p:cNvPr id="855" name="Google Shape;855;p32"/>
            <p:cNvPicPr preferRelativeResize="0"/>
            <p:nvPr/>
          </p:nvPicPr>
          <p:blipFill rotWithShape="1">
            <a:blip r:embed="rId5">
              <a:alphaModFix/>
            </a:blip>
            <a:srcRect b="0" l="0" r="0" t="0"/>
            <a:stretch/>
          </p:blipFill>
          <p:spPr>
            <a:xfrm>
              <a:off x="4675632" y="2340864"/>
              <a:ext cx="3258312" cy="2798064"/>
            </a:xfrm>
            <a:prstGeom prst="rect">
              <a:avLst/>
            </a:prstGeom>
            <a:noFill/>
            <a:ln>
              <a:noFill/>
            </a:ln>
          </p:spPr>
        </p:pic>
        <p:pic>
          <p:nvPicPr>
            <p:cNvPr id="856" name="Google Shape;856;p32"/>
            <p:cNvPicPr preferRelativeResize="0"/>
            <p:nvPr/>
          </p:nvPicPr>
          <p:blipFill rotWithShape="1">
            <a:blip r:embed="rId6">
              <a:alphaModFix/>
            </a:blip>
            <a:srcRect b="0" l="0" r="0" t="0"/>
            <a:stretch/>
          </p:blipFill>
          <p:spPr>
            <a:xfrm>
              <a:off x="4711729" y="2380282"/>
              <a:ext cx="3127560" cy="2670102"/>
            </a:xfrm>
            <a:prstGeom prst="rect">
              <a:avLst/>
            </a:prstGeom>
            <a:noFill/>
            <a:ln>
              <a:noFill/>
            </a:ln>
          </p:spPr>
        </p:pic>
        <p:pic>
          <p:nvPicPr>
            <p:cNvPr id="857" name="Google Shape;857;p32"/>
            <p:cNvPicPr preferRelativeResize="0"/>
            <p:nvPr/>
          </p:nvPicPr>
          <p:blipFill rotWithShape="1">
            <a:blip r:embed="rId7">
              <a:alphaModFix/>
            </a:blip>
            <a:srcRect b="0" l="0" r="0" t="0"/>
            <a:stretch/>
          </p:blipFill>
          <p:spPr>
            <a:xfrm>
              <a:off x="4712208" y="3023616"/>
              <a:ext cx="2191512" cy="719328"/>
            </a:xfrm>
            <a:prstGeom prst="rect">
              <a:avLst/>
            </a:prstGeom>
            <a:noFill/>
            <a:ln>
              <a:noFill/>
            </a:ln>
          </p:spPr>
        </p:pic>
        <p:sp>
          <p:nvSpPr>
            <p:cNvPr id="858" name="Google Shape;858;p32"/>
            <p:cNvSpPr/>
            <p:nvPr/>
          </p:nvSpPr>
          <p:spPr>
            <a:xfrm>
              <a:off x="4749947" y="3060753"/>
              <a:ext cx="2063750" cy="590550"/>
            </a:xfrm>
            <a:custGeom>
              <a:rect b="b" l="l" r="r" t="t"/>
              <a:pathLst>
                <a:path extrusionOk="0" h="590550" w="2063750">
                  <a:moveTo>
                    <a:pt x="0" y="590006"/>
                  </a:moveTo>
                  <a:lnTo>
                    <a:pt x="2063123" y="590006"/>
                  </a:lnTo>
                  <a:lnTo>
                    <a:pt x="2063123" y="0"/>
                  </a:lnTo>
                  <a:lnTo>
                    <a:pt x="0" y="0"/>
                  </a:lnTo>
                  <a:lnTo>
                    <a:pt x="0" y="590006"/>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59" name="Google Shape;859;p32"/>
            <p:cNvPicPr preferRelativeResize="0"/>
            <p:nvPr/>
          </p:nvPicPr>
          <p:blipFill rotWithShape="1">
            <a:blip r:embed="rId8">
              <a:alphaModFix/>
            </a:blip>
            <a:srcRect b="0" l="0" r="0" t="0"/>
            <a:stretch/>
          </p:blipFill>
          <p:spPr>
            <a:xfrm>
              <a:off x="6534911" y="3721608"/>
              <a:ext cx="1362455" cy="1399032"/>
            </a:xfrm>
            <a:prstGeom prst="rect">
              <a:avLst/>
            </a:prstGeom>
            <a:noFill/>
            <a:ln>
              <a:noFill/>
            </a:ln>
          </p:spPr>
        </p:pic>
        <p:sp>
          <p:nvSpPr>
            <p:cNvPr id="860" name="Google Shape;860;p32"/>
            <p:cNvSpPr/>
            <p:nvPr/>
          </p:nvSpPr>
          <p:spPr>
            <a:xfrm>
              <a:off x="6572956" y="3759872"/>
              <a:ext cx="1231900" cy="1269365"/>
            </a:xfrm>
            <a:custGeom>
              <a:rect b="b" l="l" r="r" t="t"/>
              <a:pathLst>
                <a:path extrusionOk="0" h="1269364" w="1231900">
                  <a:moveTo>
                    <a:pt x="0" y="1269227"/>
                  </a:moveTo>
                  <a:lnTo>
                    <a:pt x="1231464" y="1269227"/>
                  </a:lnTo>
                  <a:lnTo>
                    <a:pt x="1231464" y="0"/>
                  </a:lnTo>
                  <a:lnTo>
                    <a:pt x="0" y="0"/>
                  </a:lnTo>
                  <a:lnTo>
                    <a:pt x="0" y="1269227"/>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61" name="Google Shape;861;p32"/>
            <p:cNvPicPr preferRelativeResize="0"/>
            <p:nvPr/>
          </p:nvPicPr>
          <p:blipFill rotWithShape="1">
            <a:blip r:embed="rId9">
              <a:alphaModFix/>
            </a:blip>
            <a:srcRect b="0" l="0" r="0" t="0"/>
            <a:stretch/>
          </p:blipFill>
          <p:spPr>
            <a:xfrm>
              <a:off x="6150864" y="3712464"/>
              <a:ext cx="380999" cy="377951"/>
            </a:xfrm>
            <a:prstGeom prst="rect">
              <a:avLst/>
            </a:prstGeom>
            <a:noFill/>
            <a:ln>
              <a:noFill/>
            </a:ln>
          </p:spPr>
        </p:pic>
        <p:sp>
          <p:nvSpPr>
            <p:cNvPr id="862" name="Google Shape;862;p32"/>
            <p:cNvSpPr/>
            <p:nvPr/>
          </p:nvSpPr>
          <p:spPr>
            <a:xfrm>
              <a:off x="6789750" y="3180473"/>
              <a:ext cx="1284605" cy="938530"/>
            </a:xfrm>
            <a:custGeom>
              <a:rect b="b" l="l" r="r" t="t"/>
              <a:pathLst>
                <a:path extrusionOk="0" h="938529" w="1284604">
                  <a:moveTo>
                    <a:pt x="1284020" y="938403"/>
                  </a:moveTo>
                  <a:lnTo>
                    <a:pt x="1271028" y="918438"/>
                  </a:lnTo>
                  <a:lnTo>
                    <a:pt x="1237526" y="867003"/>
                  </a:lnTo>
                  <a:lnTo>
                    <a:pt x="1223352" y="891209"/>
                  </a:lnTo>
                  <a:lnTo>
                    <a:pt x="1202918" y="884910"/>
                  </a:lnTo>
                  <a:lnTo>
                    <a:pt x="1156335" y="881583"/>
                  </a:lnTo>
                  <a:lnTo>
                    <a:pt x="1103172" y="880237"/>
                  </a:lnTo>
                  <a:lnTo>
                    <a:pt x="1074648" y="880021"/>
                  </a:lnTo>
                  <a:lnTo>
                    <a:pt x="1015784" y="880046"/>
                  </a:lnTo>
                  <a:lnTo>
                    <a:pt x="1015796" y="905446"/>
                  </a:lnTo>
                  <a:lnTo>
                    <a:pt x="1074521" y="905421"/>
                  </a:lnTo>
                  <a:lnTo>
                    <a:pt x="1102779" y="905624"/>
                  </a:lnTo>
                  <a:lnTo>
                    <a:pt x="1129868" y="906119"/>
                  </a:lnTo>
                  <a:lnTo>
                    <a:pt x="1155204" y="906970"/>
                  </a:lnTo>
                  <a:lnTo>
                    <a:pt x="1178420" y="908253"/>
                  </a:lnTo>
                  <a:lnTo>
                    <a:pt x="1178547" y="908265"/>
                  </a:lnTo>
                  <a:lnTo>
                    <a:pt x="1198003" y="909980"/>
                  </a:lnTo>
                  <a:lnTo>
                    <a:pt x="1210170" y="913726"/>
                  </a:lnTo>
                  <a:lnTo>
                    <a:pt x="1199019" y="932764"/>
                  </a:lnTo>
                  <a:lnTo>
                    <a:pt x="1284020" y="938403"/>
                  </a:lnTo>
                  <a:close/>
                </a:path>
                <a:path extrusionOk="0" h="938529" w="1284604">
                  <a:moveTo>
                    <a:pt x="1284020" y="58585"/>
                  </a:moveTo>
                  <a:lnTo>
                    <a:pt x="1212100" y="12915"/>
                  </a:lnTo>
                  <a:lnTo>
                    <a:pt x="1209509" y="38188"/>
                  </a:lnTo>
                  <a:lnTo>
                    <a:pt x="1160106" y="33210"/>
                  </a:lnTo>
                  <a:lnTo>
                    <a:pt x="1106068" y="27914"/>
                  </a:lnTo>
                  <a:lnTo>
                    <a:pt x="1089431" y="26289"/>
                  </a:lnTo>
                  <a:lnTo>
                    <a:pt x="1080592" y="25425"/>
                  </a:lnTo>
                  <a:lnTo>
                    <a:pt x="1080287" y="25387"/>
                  </a:lnTo>
                  <a:lnTo>
                    <a:pt x="968819" y="15430"/>
                  </a:lnTo>
                  <a:lnTo>
                    <a:pt x="867079" y="7874"/>
                  </a:lnTo>
                  <a:lnTo>
                    <a:pt x="768667" y="2552"/>
                  </a:lnTo>
                  <a:lnTo>
                    <a:pt x="720877" y="901"/>
                  </a:lnTo>
                  <a:lnTo>
                    <a:pt x="674243" y="25"/>
                  </a:lnTo>
                  <a:lnTo>
                    <a:pt x="628827" y="0"/>
                  </a:lnTo>
                  <a:lnTo>
                    <a:pt x="584733" y="876"/>
                  </a:lnTo>
                  <a:lnTo>
                    <a:pt x="542061" y="2755"/>
                  </a:lnTo>
                  <a:lnTo>
                    <a:pt x="500926" y="5689"/>
                  </a:lnTo>
                  <a:lnTo>
                    <a:pt x="461391" y="9740"/>
                  </a:lnTo>
                  <a:lnTo>
                    <a:pt x="423418" y="14846"/>
                  </a:lnTo>
                  <a:lnTo>
                    <a:pt x="351764" y="27978"/>
                  </a:lnTo>
                  <a:lnTo>
                    <a:pt x="285089" y="44526"/>
                  </a:lnTo>
                  <a:lnTo>
                    <a:pt x="222859" y="63830"/>
                  </a:lnTo>
                  <a:lnTo>
                    <a:pt x="163995" y="85420"/>
                  </a:lnTo>
                  <a:lnTo>
                    <a:pt x="107784" y="108648"/>
                  </a:lnTo>
                  <a:lnTo>
                    <a:pt x="53390" y="132930"/>
                  </a:lnTo>
                  <a:lnTo>
                    <a:pt x="0" y="157708"/>
                  </a:lnTo>
                  <a:lnTo>
                    <a:pt x="10693" y="180746"/>
                  </a:lnTo>
                  <a:lnTo>
                    <a:pt x="63830" y="156083"/>
                  </a:lnTo>
                  <a:lnTo>
                    <a:pt x="117652" y="132054"/>
                  </a:lnTo>
                  <a:lnTo>
                    <a:pt x="173012" y="109169"/>
                  </a:lnTo>
                  <a:lnTo>
                    <a:pt x="230746" y="87998"/>
                  </a:lnTo>
                  <a:lnTo>
                    <a:pt x="230987" y="87909"/>
                  </a:lnTo>
                  <a:lnTo>
                    <a:pt x="291884" y="69011"/>
                  </a:lnTo>
                  <a:lnTo>
                    <a:pt x="356971" y="52844"/>
                  </a:lnTo>
                  <a:lnTo>
                    <a:pt x="427050" y="39992"/>
                  </a:lnTo>
                  <a:lnTo>
                    <a:pt x="502983" y="31013"/>
                  </a:lnTo>
                  <a:lnTo>
                    <a:pt x="543420" y="28117"/>
                  </a:lnTo>
                  <a:lnTo>
                    <a:pt x="585470" y="26276"/>
                  </a:lnTo>
                  <a:lnTo>
                    <a:pt x="629069" y="25400"/>
                  </a:lnTo>
                  <a:lnTo>
                    <a:pt x="673874" y="25425"/>
                  </a:lnTo>
                  <a:lnTo>
                    <a:pt x="674014" y="25425"/>
                  </a:lnTo>
                  <a:lnTo>
                    <a:pt x="720102" y="26289"/>
                  </a:lnTo>
                  <a:lnTo>
                    <a:pt x="720242" y="26289"/>
                  </a:lnTo>
                  <a:lnTo>
                    <a:pt x="767499" y="27927"/>
                  </a:lnTo>
                  <a:lnTo>
                    <a:pt x="865454" y="33223"/>
                  </a:lnTo>
                  <a:lnTo>
                    <a:pt x="966787" y="40754"/>
                  </a:lnTo>
                  <a:lnTo>
                    <a:pt x="1070622" y="49974"/>
                  </a:lnTo>
                  <a:lnTo>
                    <a:pt x="1176197" y="60312"/>
                  </a:lnTo>
                  <a:lnTo>
                    <a:pt x="1206919" y="63449"/>
                  </a:lnTo>
                  <a:lnTo>
                    <a:pt x="1204341" y="88722"/>
                  </a:lnTo>
                  <a:lnTo>
                    <a:pt x="1267726" y="64744"/>
                  </a:lnTo>
                  <a:lnTo>
                    <a:pt x="1284020" y="58585"/>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63" name="Google Shape;863;p32"/>
          <p:cNvSpPr txBox="1"/>
          <p:nvPr>
            <p:ph type="title"/>
          </p:nvPr>
        </p:nvSpPr>
        <p:spPr>
          <a:xfrm>
            <a:off x="3103901" y="242315"/>
            <a:ext cx="598741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DATA PROFILING: COLUMN QUALITY</a:t>
            </a:r>
            <a:endParaRPr sz="3200"/>
          </a:p>
        </p:txBody>
      </p:sp>
      <p:pic>
        <p:nvPicPr>
          <p:cNvPr id="864" name="Google Shape;864;p32"/>
          <p:cNvPicPr preferRelativeResize="0"/>
          <p:nvPr/>
        </p:nvPicPr>
        <p:blipFill rotWithShape="1">
          <a:blip r:embed="rId10">
            <a:alphaModFix/>
          </a:blip>
          <a:srcRect b="0" l="0" r="0" t="0"/>
          <a:stretch/>
        </p:blipFill>
        <p:spPr>
          <a:xfrm>
            <a:off x="0" y="806332"/>
            <a:ext cx="12192000" cy="45720"/>
          </a:xfrm>
          <a:prstGeom prst="rect">
            <a:avLst/>
          </a:prstGeom>
          <a:noFill/>
          <a:ln>
            <a:noFill/>
          </a:ln>
        </p:spPr>
      </p:pic>
      <p:sp>
        <p:nvSpPr>
          <p:cNvPr id="865" name="Google Shape;865;p32"/>
          <p:cNvSpPr txBox="1"/>
          <p:nvPr/>
        </p:nvSpPr>
        <p:spPr>
          <a:xfrm>
            <a:off x="648042" y="1202435"/>
            <a:ext cx="10304780"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2000">
                <a:solidFill>
                  <a:srgbClr val="262626"/>
                </a:solidFill>
                <a:latin typeface="Calibri"/>
                <a:ea typeface="Calibri"/>
                <a:cs typeface="Calibri"/>
                <a:sym typeface="Calibri"/>
              </a:rPr>
              <a:t>Profiling tools </a:t>
            </a:r>
            <a:r>
              <a:rPr lang="en-US" sz="2000">
                <a:solidFill>
                  <a:srgbClr val="262626"/>
                </a:solidFill>
                <a:latin typeface="Calibri"/>
                <a:ea typeface="Calibri"/>
                <a:cs typeface="Calibri"/>
                <a:sym typeface="Calibri"/>
              </a:rPr>
              <a:t>like </a:t>
            </a:r>
            <a:r>
              <a:rPr b="1" lang="en-US" sz="2000">
                <a:solidFill>
                  <a:srgbClr val="262626"/>
                </a:solidFill>
                <a:latin typeface="Calibri"/>
                <a:ea typeface="Calibri"/>
                <a:cs typeface="Calibri"/>
                <a:sym typeface="Calibri"/>
              </a:rPr>
              <a:t>column quality</a:t>
            </a:r>
            <a:r>
              <a:rPr lang="en-US" sz="2000">
                <a:solidFill>
                  <a:srgbClr val="262626"/>
                </a:solidFill>
                <a:latin typeface="Calibri"/>
                <a:ea typeface="Calibri"/>
                <a:cs typeface="Calibri"/>
                <a:sym typeface="Calibri"/>
              </a:rPr>
              <a:t>, </a:t>
            </a:r>
            <a:r>
              <a:rPr b="1" lang="en-US" sz="2000">
                <a:solidFill>
                  <a:srgbClr val="262626"/>
                </a:solidFill>
                <a:latin typeface="Calibri"/>
                <a:ea typeface="Calibri"/>
                <a:cs typeface="Calibri"/>
                <a:sym typeface="Calibri"/>
              </a:rPr>
              <a:t>column distribution</a:t>
            </a:r>
            <a:r>
              <a:rPr lang="en-US" sz="2000">
                <a:solidFill>
                  <a:srgbClr val="262626"/>
                </a:solidFill>
                <a:latin typeface="Calibri"/>
                <a:ea typeface="Calibri"/>
                <a:cs typeface="Calibri"/>
                <a:sym typeface="Calibri"/>
              </a:rPr>
              <a:t>, and </a:t>
            </a:r>
            <a:r>
              <a:rPr b="1" lang="en-US" sz="2000">
                <a:solidFill>
                  <a:srgbClr val="262626"/>
                </a:solidFill>
                <a:latin typeface="Calibri"/>
                <a:ea typeface="Calibri"/>
                <a:cs typeface="Calibri"/>
                <a:sym typeface="Calibri"/>
              </a:rPr>
              <a:t>column profile </a:t>
            </a:r>
            <a:r>
              <a:rPr lang="en-US" sz="2000">
                <a:solidFill>
                  <a:srgbClr val="262626"/>
                </a:solidFill>
                <a:latin typeface="Calibri"/>
                <a:ea typeface="Calibri"/>
                <a:cs typeface="Calibri"/>
                <a:sym typeface="Calibri"/>
              </a:rPr>
              <a:t>allow you to explore the  quality, composition, and distribution of your data before loading it into the Power BI front-end</a:t>
            </a:r>
            <a:endParaRPr sz="2000">
              <a:solidFill>
                <a:schemeClr val="dk1"/>
              </a:solidFill>
              <a:latin typeface="Calibri"/>
              <a:ea typeface="Calibri"/>
              <a:cs typeface="Calibri"/>
              <a:sym typeface="Calibri"/>
            </a:endParaRPr>
          </a:p>
        </p:txBody>
      </p:sp>
      <p:grpSp>
        <p:nvGrpSpPr>
          <p:cNvPr id="866" name="Google Shape;866;p32"/>
          <p:cNvGrpSpPr/>
          <p:nvPr/>
        </p:nvGrpSpPr>
        <p:grpSpPr>
          <a:xfrm>
            <a:off x="1621536" y="2535935"/>
            <a:ext cx="2100072" cy="1668774"/>
            <a:chOff x="1621536" y="2535935"/>
            <a:chExt cx="2100072" cy="1668774"/>
          </a:xfrm>
        </p:grpSpPr>
        <p:pic>
          <p:nvPicPr>
            <p:cNvPr id="867" name="Google Shape;867;p32"/>
            <p:cNvPicPr preferRelativeResize="0"/>
            <p:nvPr/>
          </p:nvPicPr>
          <p:blipFill rotWithShape="1">
            <a:blip r:embed="rId11">
              <a:alphaModFix/>
            </a:blip>
            <a:srcRect b="0" l="0" r="0" t="0"/>
            <a:stretch/>
          </p:blipFill>
          <p:spPr>
            <a:xfrm>
              <a:off x="1621536" y="2535935"/>
              <a:ext cx="2100072" cy="911351"/>
            </a:xfrm>
            <a:prstGeom prst="rect">
              <a:avLst/>
            </a:prstGeom>
            <a:noFill/>
            <a:ln>
              <a:noFill/>
            </a:ln>
          </p:spPr>
        </p:pic>
        <p:sp>
          <p:nvSpPr>
            <p:cNvPr id="868" name="Google Shape;868;p32"/>
            <p:cNvSpPr/>
            <p:nvPr/>
          </p:nvSpPr>
          <p:spPr>
            <a:xfrm>
              <a:off x="1659492" y="2575440"/>
              <a:ext cx="1969770" cy="779145"/>
            </a:xfrm>
            <a:custGeom>
              <a:rect b="b" l="l" r="r" t="t"/>
              <a:pathLst>
                <a:path extrusionOk="0" h="779145" w="1969770">
                  <a:moveTo>
                    <a:pt x="0" y="778674"/>
                  </a:moveTo>
                  <a:lnTo>
                    <a:pt x="1969471" y="778674"/>
                  </a:lnTo>
                  <a:lnTo>
                    <a:pt x="1969471" y="0"/>
                  </a:lnTo>
                  <a:lnTo>
                    <a:pt x="0" y="0"/>
                  </a:lnTo>
                  <a:lnTo>
                    <a:pt x="0" y="778674"/>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 name="Google Shape;869;p32"/>
            <p:cNvSpPr/>
            <p:nvPr/>
          </p:nvSpPr>
          <p:spPr>
            <a:xfrm>
              <a:off x="2903683" y="3363334"/>
              <a:ext cx="167005" cy="841375"/>
            </a:xfrm>
            <a:custGeom>
              <a:rect b="b" l="l" r="r" t="t"/>
              <a:pathLst>
                <a:path extrusionOk="0" h="841375" w="167005">
                  <a:moveTo>
                    <a:pt x="0" y="756375"/>
                  </a:moveTo>
                  <a:lnTo>
                    <a:pt x="6322" y="841334"/>
                  </a:lnTo>
                  <a:lnTo>
                    <a:pt x="68081" y="787408"/>
                  </a:lnTo>
                  <a:lnTo>
                    <a:pt x="42176" y="787408"/>
                  </a:lnTo>
                  <a:lnTo>
                    <a:pt x="18677" y="777765"/>
                  </a:lnTo>
                  <a:lnTo>
                    <a:pt x="23498" y="766016"/>
                  </a:lnTo>
                  <a:lnTo>
                    <a:pt x="0" y="756375"/>
                  </a:lnTo>
                  <a:close/>
                </a:path>
                <a:path extrusionOk="0" h="841375" w="167005">
                  <a:moveTo>
                    <a:pt x="23498" y="766016"/>
                  </a:moveTo>
                  <a:lnTo>
                    <a:pt x="18677" y="777765"/>
                  </a:lnTo>
                  <a:lnTo>
                    <a:pt x="42176" y="787408"/>
                  </a:lnTo>
                  <a:lnTo>
                    <a:pt x="46997" y="775658"/>
                  </a:lnTo>
                  <a:lnTo>
                    <a:pt x="23498" y="766016"/>
                  </a:lnTo>
                  <a:close/>
                </a:path>
                <a:path extrusionOk="0" h="841375" w="167005">
                  <a:moveTo>
                    <a:pt x="46997" y="775658"/>
                  </a:moveTo>
                  <a:lnTo>
                    <a:pt x="42176" y="787408"/>
                  </a:lnTo>
                  <a:lnTo>
                    <a:pt x="68081" y="787408"/>
                  </a:lnTo>
                  <a:lnTo>
                    <a:pt x="70496" y="785300"/>
                  </a:lnTo>
                  <a:lnTo>
                    <a:pt x="46997" y="775658"/>
                  </a:lnTo>
                  <a:close/>
                </a:path>
                <a:path extrusionOk="0" h="841375" w="167005">
                  <a:moveTo>
                    <a:pt x="51324" y="764503"/>
                  </a:moveTo>
                  <a:lnTo>
                    <a:pt x="24119" y="764503"/>
                  </a:lnTo>
                  <a:lnTo>
                    <a:pt x="23498" y="766016"/>
                  </a:lnTo>
                  <a:lnTo>
                    <a:pt x="46997" y="775658"/>
                  </a:lnTo>
                  <a:lnTo>
                    <a:pt x="47673" y="774011"/>
                  </a:lnTo>
                  <a:lnTo>
                    <a:pt x="51324" y="764503"/>
                  </a:lnTo>
                  <a:close/>
                </a:path>
                <a:path extrusionOk="0" h="841375" w="167005">
                  <a:moveTo>
                    <a:pt x="65290" y="727448"/>
                  </a:moveTo>
                  <a:lnTo>
                    <a:pt x="38343" y="727448"/>
                  </a:lnTo>
                  <a:lnTo>
                    <a:pt x="24068" y="764628"/>
                  </a:lnTo>
                  <a:lnTo>
                    <a:pt x="51324" y="764503"/>
                  </a:lnTo>
                  <a:lnTo>
                    <a:pt x="62114" y="736400"/>
                  </a:lnTo>
                  <a:lnTo>
                    <a:pt x="65290" y="727448"/>
                  </a:lnTo>
                  <a:close/>
                </a:path>
                <a:path extrusionOk="0" h="841375" w="167005">
                  <a:moveTo>
                    <a:pt x="78687" y="688848"/>
                  </a:moveTo>
                  <a:lnTo>
                    <a:pt x="52031" y="688848"/>
                  </a:lnTo>
                  <a:lnTo>
                    <a:pt x="38285" y="727600"/>
                  </a:lnTo>
                  <a:lnTo>
                    <a:pt x="38343" y="727448"/>
                  </a:lnTo>
                  <a:lnTo>
                    <a:pt x="65290" y="727448"/>
                  </a:lnTo>
                  <a:lnTo>
                    <a:pt x="76038" y="697147"/>
                  </a:lnTo>
                  <a:lnTo>
                    <a:pt x="78687" y="688848"/>
                  </a:lnTo>
                  <a:close/>
                </a:path>
                <a:path extrusionOk="0" h="841375" w="167005">
                  <a:moveTo>
                    <a:pt x="91362" y="648213"/>
                  </a:moveTo>
                  <a:lnTo>
                    <a:pt x="64996" y="648213"/>
                  </a:lnTo>
                  <a:lnTo>
                    <a:pt x="51960" y="689048"/>
                  </a:lnTo>
                  <a:lnTo>
                    <a:pt x="52031" y="688848"/>
                  </a:lnTo>
                  <a:lnTo>
                    <a:pt x="78687" y="688848"/>
                  </a:lnTo>
                  <a:lnTo>
                    <a:pt x="89263" y="655717"/>
                  </a:lnTo>
                  <a:lnTo>
                    <a:pt x="91362" y="648213"/>
                  </a:lnTo>
                  <a:close/>
                </a:path>
                <a:path extrusionOk="0" h="841375" w="167005">
                  <a:moveTo>
                    <a:pt x="103174" y="604997"/>
                  </a:moveTo>
                  <a:lnTo>
                    <a:pt x="77073" y="604997"/>
                  </a:lnTo>
                  <a:lnTo>
                    <a:pt x="64924" y="648436"/>
                  </a:lnTo>
                  <a:lnTo>
                    <a:pt x="64996" y="648213"/>
                  </a:lnTo>
                  <a:lnTo>
                    <a:pt x="91362" y="648213"/>
                  </a:lnTo>
                  <a:lnTo>
                    <a:pt x="101602" y="611600"/>
                  </a:lnTo>
                  <a:lnTo>
                    <a:pt x="103174" y="604997"/>
                  </a:lnTo>
                  <a:close/>
                </a:path>
                <a:path extrusionOk="0" h="841375" w="167005">
                  <a:moveTo>
                    <a:pt x="113973" y="558652"/>
                  </a:moveTo>
                  <a:lnTo>
                    <a:pt x="88098" y="558652"/>
                  </a:lnTo>
                  <a:lnTo>
                    <a:pt x="77011" y="605218"/>
                  </a:lnTo>
                  <a:lnTo>
                    <a:pt x="77073" y="604997"/>
                  </a:lnTo>
                  <a:lnTo>
                    <a:pt x="103174" y="604997"/>
                  </a:lnTo>
                  <a:lnTo>
                    <a:pt x="112867" y="564288"/>
                  </a:lnTo>
                  <a:lnTo>
                    <a:pt x="113973" y="558652"/>
                  </a:lnTo>
                  <a:close/>
                </a:path>
                <a:path extrusionOk="0" h="841375" w="167005">
                  <a:moveTo>
                    <a:pt x="123603" y="508631"/>
                  </a:moveTo>
                  <a:lnTo>
                    <a:pt x="97903" y="508631"/>
                  </a:lnTo>
                  <a:lnTo>
                    <a:pt x="88046" y="558873"/>
                  </a:lnTo>
                  <a:lnTo>
                    <a:pt x="88098" y="558652"/>
                  </a:lnTo>
                  <a:lnTo>
                    <a:pt x="113973" y="558652"/>
                  </a:lnTo>
                  <a:lnTo>
                    <a:pt x="122873" y="513283"/>
                  </a:lnTo>
                  <a:lnTo>
                    <a:pt x="123603" y="508631"/>
                  </a:lnTo>
                  <a:close/>
                </a:path>
                <a:path extrusionOk="0" h="841375" w="167005">
                  <a:moveTo>
                    <a:pt x="131968" y="454545"/>
                  </a:moveTo>
                  <a:lnTo>
                    <a:pt x="106375" y="454545"/>
                  </a:lnTo>
                  <a:lnTo>
                    <a:pt x="97858" y="508858"/>
                  </a:lnTo>
                  <a:lnTo>
                    <a:pt x="97903" y="508631"/>
                  </a:lnTo>
                  <a:lnTo>
                    <a:pt x="123603" y="508631"/>
                  </a:lnTo>
                  <a:lnTo>
                    <a:pt x="131498" y="458288"/>
                  </a:lnTo>
                  <a:lnTo>
                    <a:pt x="131968" y="454545"/>
                  </a:lnTo>
                  <a:close/>
                </a:path>
                <a:path extrusionOk="0" h="841375" w="167005">
                  <a:moveTo>
                    <a:pt x="139166" y="396670"/>
                  </a:moveTo>
                  <a:lnTo>
                    <a:pt x="113638" y="396670"/>
                  </a:lnTo>
                  <a:lnTo>
                    <a:pt x="106342" y="454751"/>
                  </a:lnTo>
                  <a:lnTo>
                    <a:pt x="106375" y="454545"/>
                  </a:lnTo>
                  <a:lnTo>
                    <a:pt x="131968" y="454545"/>
                  </a:lnTo>
                  <a:lnTo>
                    <a:pt x="138859" y="399689"/>
                  </a:lnTo>
                  <a:lnTo>
                    <a:pt x="139166" y="396670"/>
                  </a:lnTo>
                  <a:close/>
                </a:path>
                <a:path extrusionOk="0" h="841375" w="167005">
                  <a:moveTo>
                    <a:pt x="145349" y="335541"/>
                  </a:moveTo>
                  <a:lnTo>
                    <a:pt x="119862" y="335541"/>
                  </a:lnTo>
                  <a:lnTo>
                    <a:pt x="113623" y="396791"/>
                  </a:lnTo>
                  <a:lnTo>
                    <a:pt x="139166" y="396670"/>
                  </a:lnTo>
                  <a:lnTo>
                    <a:pt x="145143" y="338002"/>
                  </a:lnTo>
                  <a:lnTo>
                    <a:pt x="145349" y="335541"/>
                  </a:lnTo>
                  <a:close/>
                </a:path>
                <a:path extrusionOk="0" h="841375" w="167005">
                  <a:moveTo>
                    <a:pt x="150678" y="271703"/>
                  </a:moveTo>
                  <a:lnTo>
                    <a:pt x="125215" y="271703"/>
                  </a:lnTo>
                  <a:lnTo>
                    <a:pt x="119854" y="335617"/>
                  </a:lnTo>
                  <a:lnTo>
                    <a:pt x="145349" y="335541"/>
                  </a:lnTo>
                  <a:lnTo>
                    <a:pt x="150534" y="273742"/>
                  </a:lnTo>
                  <a:lnTo>
                    <a:pt x="150678" y="271703"/>
                  </a:lnTo>
                  <a:close/>
                </a:path>
                <a:path extrusionOk="0" h="841375" w="167005">
                  <a:moveTo>
                    <a:pt x="155315" y="205696"/>
                  </a:moveTo>
                  <a:lnTo>
                    <a:pt x="129870" y="205696"/>
                  </a:lnTo>
                  <a:lnTo>
                    <a:pt x="125210" y="271769"/>
                  </a:lnTo>
                  <a:lnTo>
                    <a:pt x="150678" y="271703"/>
                  </a:lnTo>
                  <a:lnTo>
                    <a:pt x="155210" y="207424"/>
                  </a:lnTo>
                  <a:lnTo>
                    <a:pt x="155315" y="205696"/>
                  </a:lnTo>
                  <a:close/>
                </a:path>
                <a:path extrusionOk="0" h="841375" w="167005">
                  <a:moveTo>
                    <a:pt x="141381" y="0"/>
                  </a:moveTo>
                  <a:lnTo>
                    <a:pt x="133906" y="139557"/>
                  </a:lnTo>
                  <a:lnTo>
                    <a:pt x="129861" y="205816"/>
                  </a:lnTo>
                  <a:lnTo>
                    <a:pt x="155315" y="205696"/>
                  </a:lnTo>
                  <a:lnTo>
                    <a:pt x="159434" y="138059"/>
                  </a:lnTo>
                  <a:lnTo>
                    <a:pt x="166744" y="1356"/>
                  </a:lnTo>
                  <a:lnTo>
                    <a:pt x="141381"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0" name="Google Shape;870;p32"/>
          <p:cNvSpPr txBox="1"/>
          <p:nvPr/>
        </p:nvSpPr>
        <p:spPr>
          <a:xfrm>
            <a:off x="1457352" y="4250435"/>
            <a:ext cx="2777490" cy="668655"/>
          </a:xfrm>
          <a:prstGeom prst="rect">
            <a:avLst/>
          </a:prstGeom>
          <a:noFill/>
          <a:ln>
            <a:noFill/>
          </a:ln>
        </p:spPr>
        <p:txBody>
          <a:bodyPr anchorCtr="0" anchor="t" bIns="0" lIns="0" spcFirstLastPara="1" rIns="0" wrap="square" tIns="10775">
            <a:spAutoFit/>
          </a:bodyPr>
          <a:lstStyle/>
          <a:p>
            <a:pPr indent="0" lvl="0" marL="12700" marR="5080" rtl="0" algn="l">
              <a:lnSpc>
                <a:spcPct val="100699"/>
              </a:lnSpc>
              <a:spcBef>
                <a:spcPts val="0"/>
              </a:spcBef>
              <a:spcAft>
                <a:spcPts val="0"/>
              </a:spcAft>
              <a:buNone/>
            </a:pPr>
            <a:r>
              <a:rPr b="1" i="1" lang="en-US" sz="1400">
                <a:solidFill>
                  <a:srgbClr val="262626"/>
                </a:solidFill>
                <a:latin typeface="Calibri"/>
                <a:ea typeface="Calibri"/>
                <a:cs typeface="Calibri"/>
                <a:sym typeface="Calibri"/>
              </a:rPr>
              <a:t>Column quality </a:t>
            </a:r>
            <a:r>
              <a:rPr i="1" lang="en-US" sz="1400">
                <a:solidFill>
                  <a:srgbClr val="262626"/>
                </a:solidFill>
                <a:latin typeface="Calibri"/>
                <a:ea typeface="Calibri"/>
                <a:cs typeface="Calibri"/>
                <a:sym typeface="Calibri"/>
              </a:rPr>
              <a:t>shows the percentage  of values within a column that are  </a:t>
            </a:r>
            <a:r>
              <a:rPr b="1" i="1" lang="en-US" sz="1400">
                <a:solidFill>
                  <a:srgbClr val="262626"/>
                </a:solidFill>
                <a:latin typeface="Calibri"/>
                <a:ea typeface="Calibri"/>
                <a:cs typeface="Calibri"/>
                <a:sym typeface="Calibri"/>
              </a:rPr>
              <a:t>valid</a:t>
            </a:r>
            <a:r>
              <a:rPr i="1" lang="en-US" sz="1400">
                <a:solidFill>
                  <a:srgbClr val="262626"/>
                </a:solidFill>
                <a:latin typeface="Calibri"/>
                <a:ea typeface="Calibri"/>
                <a:cs typeface="Calibri"/>
                <a:sym typeface="Calibri"/>
              </a:rPr>
              <a:t>, contain </a:t>
            </a:r>
            <a:r>
              <a:rPr b="1" i="1" lang="en-US" sz="1400">
                <a:solidFill>
                  <a:srgbClr val="262626"/>
                </a:solidFill>
                <a:latin typeface="Calibri"/>
                <a:ea typeface="Calibri"/>
                <a:cs typeface="Calibri"/>
                <a:sym typeface="Calibri"/>
              </a:rPr>
              <a:t>errors</a:t>
            </a:r>
            <a:r>
              <a:rPr i="1" lang="en-US" sz="1400">
                <a:solidFill>
                  <a:srgbClr val="262626"/>
                </a:solidFill>
                <a:latin typeface="Calibri"/>
                <a:ea typeface="Calibri"/>
                <a:cs typeface="Calibri"/>
                <a:sym typeface="Calibri"/>
              </a:rPr>
              <a:t>, or are </a:t>
            </a:r>
            <a:r>
              <a:rPr b="1" i="1" lang="en-US" sz="1400">
                <a:solidFill>
                  <a:srgbClr val="262626"/>
                </a:solidFill>
                <a:latin typeface="Calibri"/>
                <a:ea typeface="Calibri"/>
                <a:cs typeface="Calibri"/>
                <a:sym typeface="Calibri"/>
              </a:rPr>
              <a:t>empty</a:t>
            </a:r>
            <a:endParaRPr sz="1400">
              <a:solidFill>
                <a:schemeClr val="dk1"/>
              </a:solidFill>
              <a:latin typeface="Calibri"/>
              <a:ea typeface="Calibri"/>
              <a:cs typeface="Calibri"/>
              <a:sym typeface="Calibri"/>
            </a:endParaRPr>
          </a:p>
        </p:txBody>
      </p:sp>
      <p:sp>
        <p:nvSpPr>
          <p:cNvPr id="871" name="Google Shape;871;p32"/>
          <p:cNvSpPr txBox="1"/>
          <p:nvPr/>
        </p:nvSpPr>
        <p:spPr>
          <a:xfrm>
            <a:off x="8187463" y="3101340"/>
            <a:ext cx="2953385" cy="455295"/>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None/>
            </a:pPr>
            <a:r>
              <a:rPr i="1" lang="en-US" sz="1400">
                <a:solidFill>
                  <a:srgbClr val="262626"/>
                </a:solidFill>
                <a:latin typeface="Calibri"/>
                <a:ea typeface="Calibri"/>
                <a:cs typeface="Calibri"/>
                <a:sym typeface="Calibri"/>
              </a:rPr>
              <a:t>Hover over the column quality box to see  the </a:t>
            </a:r>
            <a:r>
              <a:rPr b="1" i="1" lang="en-US" sz="1400">
                <a:solidFill>
                  <a:srgbClr val="262626"/>
                </a:solidFill>
                <a:latin typeface="Calibri"/>
                <a:ea typeface="Calibri"/>
                <a:cs typeface="Calibri"/>
                <a:sym typeface="Calibri"/>
              </a:rPr>
              <a:t>number of records </a:t>
            </a:r>
            <a:r>
              <a:rPr i="1" lang="en-US" sz="1400">
                <a:solidFill>
                  <a:srgbClr val="262626"/>
                </a:solidFill>
                <a:latin typeface="Calibri"/>
                <a:ea typeface="Calibri"/>
                <a:cs typeface="Calibri"/>
                <a:sym typeface="Calibri"/>
              </a:rPr>
              <a:t>in each category</a:t>
            </a:r>
            <a:endParaRPr sz="1400">
              <a:solidFill>
                <a:schemeClr val="dk1"/>
              </a:solidFill>
              <a:latin typeface="Calibri"/>
              <a:ea typeface="Calibri"/>
              <a:cs typeface="Calibri"/>
              <a:sym typeface="Calibri"/>
            </a:endParaRPr>
          </a:p>
        </p:txBody>
      </p:sp>
      <p:sp>
        <p:nvSpPr>
          <p:cNvPr id="872" name="Google Shape;872;p32"/>
          <p:cNvSpPr txBox="1"/>
          <p:nvPr/>
        </p:nvSpPr>
        <p:spPr>
          <a:xfrm>
            <a:off x="8187463" y="3988308"/>
            <a:ext cx="2472055" cy="455295"/>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None/>
            </a:pPr>
            <a:r>
              <a:rPr i="1" lang="en-US" sz="1400">
                <a:solidFill>
                  <a:srgbClr val="262626"/>
                </a:solidFill>
                <a:latin typeface="Calibri"/>
                <a:ea typeface="Calibri"/>
                <a:cs typeface="Calibri"/>
                <a:sym typeface="Calibri"/>
              </a:rPr>
              <a:t>Click the </a:t>
            </a:r>
            <a:r>
              <a:rPr b="1" i="1" lang="en-US" sz="1400">
                <a:solidFill>
                  <a:srgbClr val="262626"/>
                </a:solidFill>
                <a:latin typeface="Calibri"/>
                <a:ea typeface="Calibri"/>
                <a:cs typeface="Calibri"/>
                <a:sym typeface="Calibri"/>
              </a:rPr>
              <a:t>options menu </a:t>
            </a:r>
            <a:r>
              <a:rPr i="1" lang="en-US" sz="1400">
                <a:solidFill>
                  <a:srgbClr val="262626"/>
                </a:solidFill>
                <a:latin typeface="Calibri"/>
                <a:ea typeface="Calibri"/>
                <a:cs typeface="Calibri"/>
                <a:sym typeface="Calibri"/>
              </a:rPr>
              <a:t>to remove  duplicates, errors or empty values</a:t>
            </a:r>
            <a:endParaRPr sz="1400">
              <a:solidFill>
                <a:schemeClr val="dk1"/>
              </a:solidFill>
              <a:latin typeface="Calibri"/>
              <a:ea typeface="Calibri"/>
              <a:cs typeface="Calibri"/>
              <a:sym typeface="Calibri"/>
            </a:endParaRPr>
          </a:p>
        </p:txBody>
      </p:sp>
      <p:grpSp>
        <p:nvGrpSpPr>
          <p:cNvPr id="873" name="Google Shape;873;p32"/>
          <p:cNvGrpSpPr/>
          <p:nvPr/>
        </p:nvGrpSpPr>
        <p:grpSpPr>
          <a:xfrm>
            <a:off x="1051560" y="5437632"/>
            <a:ext cx="10351008" cy="987552"/>
            <a:chOff x="1051560" y="5437632"/>
            <a:chExt cx="10351008" cy="987552"/>
          </a:xfrm>
        </p:grpSpPr>
        <p:pic>
          <p:nvPicPr>
            <p:cNvPr id="874" name="Google Shape;874;p32"/>
            <p:cNvPicPr preferRelativeResize="0"/>
            <p:nvPr/>
          </p:nvPicPr>
          <p:blipFill rotWithShape="1">
            <a:blip r:embed="rId12">
              <a:alphaModFix/>
            </a:blip>
            <a:srcRect b="0" l="0" r="0" t="0"/>
            <a:stretch/>
          </p:blipFill>
          <p:spPr>
            <a:xfrm>
              <a:off x="1051560" y="5437632"/>
              <a:ext cx="10351008" cy="987552"/>
            </a:xfrm>
            <a:prstGeom prst="rect">
              <a:avLst/>
            </a:prstGeom>
            <a:noFill/>
            <a:ln>
              <a:noFill/>
            </a:ln>
          </p:spPr>
        </p:pic>
        <p:sp>
          <p:nvSpPr>
            <p:cNvPr id="875" name="Google Shape;875;p32"/>
            <p:cNvSpPr/>
            <p:nvPr/>
          </p:nvSpPr>
          <p:spPr>
            <a:xfrm>
              <a:off x="1115864" y="5463879"/>
              <a:ext cx="10222230" cy="859155"/>
            </a:xfrm>
            <a:custGeom>
              <a:rect b="b" l="l" r="r" t="t"/>
              <a:pathLst>
                <a:path extrusionOk="0" h="859154" w="10222230">
                  <a:moveTo>
                    <a:pt x="10222080" y="0"/>
                  </a:moveTo>
                  <a:lnTo>
                    <a:pt x="335940" y="0"/>
                  </a:lnTo>
                  <a:lnTo>
                    <a:pt x="286297" y="3642"/>
                  </a:lnTo>
                  <a:lnTo>
                    <a:pt x="238916" y="14223"/>
                  </a:lnTo>
                  <a:lnTo>
                    <a:pt x="194316" y="31223"/>
                  </a:lnTo>
                  <a:lnTo>
                    <a:pt x="153017" y="54122"/>
                  </a:lnTo>
                  <a:lnTo>
                    <a:pt x="115538" y="82400"/>
                  </a:lnTo>
                  <a:lnTo>
                    <a:pt x="82400" y="115539"/>
                  </a:lnTo>
                  <a:lnTo>
                    <a:pt x="54122" y="153018"/>
                  </a:lnTo>
                  <a:lnTo>
                    <a:pt x="31223" y="194317"/>
                  </a:lnTo>
                  <a:lnTo>
                    <a:pt x="14223" y="238917"/>
                  </a:lnTo>
                  <a:lnTo>
                    <a:pt x="3642" y="286298"/>
                  </a:lnTo>
                  <a:lnTo>
                    <a:pt x="0" y="335942"/>
                  </a:lnTo>
                  <a:lnTo>
                    <a:pt x="0" y="858820"/>
                  </a:lnTo>
                  <a:lnTo>
                    <a:pt x="9886139" y="858820"/>
                  </a:lnTo>
                  <a:lnTo>
                    <a:pt x="9935782" y="855178"/>
                  </a:lnTo>
                  <a:lnTo>
                    <a:pt x="9983163" y="844597"/>
                  </a:lnTo>
                  <a:lnTo>
                    <a:pt x="10027763" y="827597"/>
                  </a:lnTo>
                  <a:lnTo>
                    <a:pt x="10069062" y="804698"/>
                  </a:lnTo>
                  <a:lnTo>
                    <a:pt x="10106541" y="776419"/>
                  </a:lnTo>
                  <a:lnTo>
                    <a:pt x="10139679" y="743281"/>
                  </a:lnTo>
                  <a:lnTo>
                    <a:pt x="10167958" y="705802"/>
                  </a:lnTo>
                  <a:lnTo>
                    <a:pt x="10190857" y="664503"/>
                  </a:lnTo>
                  <a:lnTo>
                    <a:pt x="10207856" y="619903"/>
                  </a:lnTo>
                  <a:lnTo>
                    <a:pt x="10218437" y="572521"/>
                  </a:lnTo>
                  <a:lnTo>
                    <a:pt x="10222080" y="522878"/>
                  </a:lnTo>
                  <a:lnTo>
                    <a:pt x="1022208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6" name="Google Shape;876;p32"/>
          <p:cNvSpPr txBox="1"/>
          <p:nvPr/>
        </p:nvSpPr>
        <p:spPr>
          <a:xfrm>
            <a:off x="1954564" y="5600700"/>
            <a:ext cx="9190355" cy="576580"/>
          </a:xfrm>
          <a:prstGeom prst="rect">
            <a:avLst/>
          </a:prstGeom>
          <a:noFill/>
          <a:ln>
            <a:noFill/>
          </a:ln>
        </p:spPr>
        <p:txBody>
          <a:bodyPr anchorCtr="0" anchor="t" bIns="0" lIns="0" spcFirstLastPara="1" rIns="0" wrap="square" tIns="10150">
            <a:spAutoFit/>
          </a:bodyPr>
          <a:lstStyle/>
          <a:p>
            <a:pPr indent="0" lvl="0" marL="12700" marR="5080" rtl="0" algn="l">
              <a:lnSpc>
                <a:spcPct val="100699"/>
              </a:lnSpc>
              <a:spcBef>
                <a:spcPts val="0"/>
              </a:spcBef>
              <a:spcAft>
                <a:spcPts val="0"/>
              </a:spcAft>
              <a:buNone/>
            </a:pPr>
            <a:r>
              <a:rPr b="1" lang="en-US" sz="2000">
                <a:solidFill>
                  <a:srgbClr val="FFC000"/>
                </a:solidFill>
                <a:latin typeface="Calibri"/>
                <a:ea typeface="Calibri"/>
                <a:cs typeface="Calibri"/>
                <a:sym typeface="Calibri"/>
              </a:rPr>
              <a:t>PRO TIP</a:t>
            </a:r>
            <a:r>
              <a:rPr lang="en-US" sz="2000">
                <a:solidFill>
                  <a:srgbClr val="FFC000"/>
                </a:solidFill>
                <a:latin typeface="Calibri"/>
                <a:ea typeface="Calibri"/>
                <a:cs typeface="Calibri"/>
                <a:sym typeface="Calibri"/>
              </a:rPr>
              <a:t>: </a:t>
            </a:r>
            <a:r>
              <a:rPr lang="en-US" sz="1600">
                <a:solidFill>
                  <a:srgbClr val="262626"/>
                </a:solidFill>
                <a:latin typeface="Calibri"/>
                <a:ea typeface="Calibri"/>
                <a:cs typeface="Calibri"/>
                <a:sym typeface="Calibri"/>
              </a:rPr>
              <a:t>Profiling tools are a great way to </a:t>
            </a:r>
            <a:r>
              <a:rPr b="1" lang="en-US" sz="1600">
                <a:solidFill>
                  <a:srgbClr val="262626"/>
                </a:solidFill>
                <a:latin typeface="Calibri"/>
                <a:ea typeface="Calibri"/>
                <a:cs typeface="Calibri"/>
                <a:sym typeface="Calibri"/>
              </a:rPr>
              <a:t>quickly find and address common data quality issues in one place</a:t>
            </a:r>
            <a:r>
              <a:rPr lang="en-US" sz="1600">
                <a:solidFill>
                  <a:srgbClr val="262626"/>
                </a:solidFill>
                <a:latin typeface="Calibri"/>
                <a:ea typeface="Calibri"/>
                <a:cs typeface="Calibri"/>
                <a:sym typeface="Calibri"/>
              </a:rPr>
              <a:t>,  instead of having to manually apply multiple tools or filters</a:t>
            </a:r>
            <a:endParaRPr sz="1600">
              <a:solidFill>
                <a:schemeClr val="dk1"/>
              </a:solidFill>
              <a:latin typeface="Calibri"/>
              <a:ea typeface="Calibri"/>
              <a:cs typeface="Calibri"/>
              <a:sym typeface="Calibri"/>
            </a:endParaRPr>
          </a:p>
        </p:txBody>
      </p:sp>
      <p:pic>
        <p:nvPicPr>
          <p:cNvPr id="877" name="Google Shape;877;p32"/>
          <p:cNvPicPr preferRelativeResize="0"/>
          <p:nvPr/>
        </p:nvPicPr>
        <p:blipFill rotWithShape="1">
          <a:blip r:embed="rId13">
            <a:alphaModFix/>
          </a:blip>
          <a:srcRect b="0" l="0" r="0" t="0"/>
          <a:stretch/>
        </p:blipFill>
        <p:spPr>
          <a:xfrm>
            <a:off x="1197863" y="5599176"/>
            <a:ext cx="627888" cy="655320"/>
          </a:xfrm>
          <a:prstGeom prst="rect">
            <a:avLst/>
          </a:prstGeom>
          <a:noFill/>
          <a:ln>
            <a:noFill/>
          </a:ln>
        </p:spPr>
      </p:pic>
      <p:grpSp>
        <p:nvGrpSpPr>
          <p:cNvPr id="878" name="Google Shape;878;p32"/>
          <p:cNvGrpSpPr/>
          <p:nvPr/>
        </p:nvGrpSpPr>
        <p:grpSpPr>
          <a:xfrm>
            <a:off x="11457431" y="170687"/>
            <a:ext cx="551687" cy="551687"/>
            <a:chOff x="11457431" y="170687"/>
            <a:chExt cx="551687" cy="551687"/>
          </a:xfrm>
        </p:grpSpPr>
        <p:pic>
          <p:nvPicPr>
            <p:cNvPr id="879" name="Google Shape;879;p32"/>
            <p:cNvPicPr preferRelativeResize="0"/>
            <p:nvPr/>
          </p:nvPicPr>
          <p:blipFill rotWithShape="1">
            <a:blip r:embed="rId14">
              <a:alphaModFix/>
            </a:blip>
            <a:srcRect b="0" l="0" r="0" t="0"/>
            <a:stretch/>
          </p:blipFill>
          <p:spPr>
            <a:xfrm>
              <a:off x="11457431" y="170687"/>
              <a:ext cx="551687" cy="551687"/>
            </a:xfrm>
            <a:prstGeom prst="rect">
              <a:avLst/>
            </a:prstGeom>
            <a:noFill/>
            <a:ln>
              <a:noFill/>
            </a:ln>
          </p:spPr>
        </p:pic>
        <p:pic>
          <p:nvPicPr>
            <p:cNvPr id="880" name="Google Shape;880;p32"/>
            <p:cNvPicPr preferRelativeResize="0"/>
            <p:nvPr/>
          </p:nvPicPr>
          <p:blipFill rotWithShape="1">
            <a:blip r:embed="rId15">
              <a:alphaModFix/>
            </a:blip>
            <a:srcRect b="0" l="0" r="0" t="0"/>
            <a:stretch/>
          </p:blipFill>
          <p:spPr>
            <a:xfrm>
              <a:off x="11536301" y="252500"/>
              <a:ext cx="399431" cy="400018"/>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4" name="Shape 884"/>
        <p:cNvGrpSpPr/>
        <p:nvPr/>
      </p:nvGrpSpPr>
      <p:grpSpPr>
        <a:xfrm>
          <a:off x="0" y="0"/>
          <a:ext cx="0" cy="0"/>
          <a:chOff x="0" y="0"/>
          <a:chExt cx="0" cy="0"/>
        </a:xfrm>
      </p:grpSpPr>
      <p:grpSp>
        <p:nvGrpSpPr>
          <p:cNvPr id="885" name="Google Shape;885;p33"/>
          <p:cNvGrpSpPr/>
          <p:nvPr/>
        </p:nvGrpSpPr>
        <p:grpSpPr>
          <a:xfrm>
            <a:off x="4770120" y="2468879"/>
            <a:ext cx="3404616" cy="3118104"/>
            <a:chOff x="4770120" y="2468879"/>
            <a:chExt cx="3404616" cy="3118104"/>
          </a:xfrm>
        </p:grpSpPr>
        <p:pic>
          <p:nvPicPr>
            <p:cNvPr id="886" name="Google Shape;886;p33"/>
            <p:cNvPicPr preferRelativeResize="0"/>
            <p:nvPr/>
          </p:nvPicPr>
          <p:blipFill rotWithShape="1">
            <a:blip r:embed="rId3">
              <a:alphaModFix/>
            </a:blip>
            <a:srcRect b="0" l="0" r="0" t="0"/>
            <a:stretch/>
          </p:blipFill>
          <p:spPr>
            <a:xfrm>
              <a:off x="4770120" y="2468879"/>
              <a:ext cx="3404616" cy="3118104"/>
            </a:xfrm>
            <a:prstGeom prst="rect">
              <a:avLst/>
            </a:prstGeom>
            <a:noFill/>
            <a:ln>
              <a:noFill/>
            </a:ln>
          </p:spPr>
        </p:pic>
        <p:pic>
          <p:nvPicPr>
            <p:cNvPr id="887" name="Google Shape;887;p33"/>
            <p:cNvPicPr preferRelativeResize="0"/>
            <p:nvPr/>
          </p:nvPicPr>
          <p:blipFill rotWithShape="1">
            <a:blip r:embed="rId4">
              <a:alphaModFix/>
            </a:blip>
            <a:srcRect b="0" l="0" r="0" t="0"/>
            <a:stretch/>
          </p:blipFill>
          <p:spPr>
            <a:xfrm>
              <a:off x="4794486" y="2494362"/>
              <a:ext cx="3301389" cy="3014261"/>
            </a:xfrm>
            <a:prstGeom prst="rect">
              <a:avLst/>
            </a:prstGeom>
            <a:noFill/>
            <a:ln>
              <a:noFill/>
            </a:ln>
          </p:spPr>
        </p:pic>
      </p:grpSp>
      <p:grpSp>
        <p:nvGrpSpPr>
          <p:cNvPr id="888" name="Google Shape;888;p33"/>
          <p:cNvGrpSpPr/>
          <p:nvPr/>
        </p:nvGrpSpPr>
        <p:grpSpPr>
          <a:xfrm>
            <a:off x="1584172" y="2304300"/>
            <a:ext cx="6801154" cy="3194291"/>
            <a:chOff x="1584172" y="2304300"/>
            <a:chExt cx="6801154" cy="3194291"/>
          </a:xfrm>
        </p:grpSpPr>
        <p:pic>
          <p:nvPicPr>
            <p:cNvPr id="889" name="Google Shape;889;p33"/>
            <p:cNvPicPr preferRelativeResize="0"/>
            <p:nvPr/>
          </p:nvPicPr>
          <p:blipFill rotWithShape="1">
            <a:blip r:embed="rId5">
              <a:alphaModFix/>
            </a:blip>
            <a:srcRect b="0" l="0" r="0" t="0"/>
            <a:stretch/>
          </p:blipFill>
          <p:spPr>
            <a:xfrm>
              <a:off x="1969007" y="2453639"/>
              <a:ext cx="1996440" cy="1868424"/>
            </a:xfrm>
            <a:prstGeom prst="rect">
              <a:avLst/>
            </a:prstGeom>
            <a:noFill/>
            <a:ln>
              <a:noFill/>
            </a:ln>
          </p:spPr>
        </p:pic>
        <p:pic>
          <p:nvPicPr>
            <p:cNvPr id="890" name="Google Shape;890;p33"/>
            <p:cNvPicPr preferRelativeResize="0"/>
            <p:nvPr/>
          </p:nvPicPr>
          <p:blipFill rotWithShape="1">
            <a:blip r:embed="rId6">
              <a:alphaModFix/>
            </a:blip>
            <a:srcRect b="0" l="0" r="0" t="0"/>
            <a:stretch/>
          </p:blipFill>
          <p:spPr>
            <a:xfrm>
              <a:off x="1994616" y="2479733"/>
              <a:ext cx="1891327" cy="1762824"/>
            </a:xfrm>
            <a:prstGeom prst="rect">
              <a:avLst/>
            </a:prstGeom>
            <a:noFill/>
            <a:ln>
              <a:noFill/>
            </a:ln>
          </p:spPr>
        </p:pic>
        <p:pic>
          <p:nvPicPr>
            <p:cNvPr id="891" name="Google Shape;891;p33"/>
            <p:cNvPicPr preferRelativeResize="0"/>
            <p:nvPr/>
          </p:nvPicPr>
          <p:blipFill rotWithShape="1">
            <a:blip r:embed="rId7">
              <a:alphaModFix/>
            </a:blip>
            <a:srcRect b="0" l="0" r="0" t="0"/>
            <a:stretch/>
          </p:blipFill>
          <p:spPr>
            <a:xfrm>
              <a:off x="1969007" y="2746247"/>
              <a:ext cx="1984247" cy="1072895"/>
            </a:xfrm>
            <a:prstGeom prst="rect">
              <a:avLst/>
            </a:prstGeom>
            <a:noFill/>
            <a:ln>
              <a:noFill/>
            </a:ln>
          </p:spPr>
        </p:pic>
        <p:sp>
          <p:nvSpPr>
            <p:cNvPr id="892" name="Google Shape;892;p33"/>
            <p:cNvSpPr/>
            <p:nvPr/>
          </p:nvSpPr>
          <p:spPr>
            <a:xfrm>
              <a:off x="2008220" y="2783744"/>
              <a:ext cx="1852295" cy="942340"/>
            </a:xfrm>
            <a:custGeom>
              <a:rect b="b" l="l" r="r" t="t"/>
              <a:pathLst>
                <a:path extrusionOk="0" h="942339" w="1852295">
                  <a:moveTo>
                    <a:pt x="0" y="942105"/>
                  </a:moveTo>
                  <a:lnTo>
                    <a:pt x="1852219" y="942105"/>
                  </a:lnTo>
                  <a:lnTo>
                    <a:pt x="1852219" y="0"/>
                  </a:lnTo>
                  <a:lnTo>
                    <a:pt x="0" y="0"/>
                  </a:lnTo>
                  <a:lnTo>
                    <a:pt x="0" y="942105"/>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 name="Google Shape;893;p33"/>
            <p:cNvSpPr/>
            <p:nvPr/>
          </p:nvSpPr>
          <p:spPr>
            <a:xfrm>
              <a:off x="1584172" y="2304300"/>
              <a:ext cx="3282950" cy="2724785"/>
            </a:xfrm>
            <a:custGeom>
              <a:rect b="b" l="l" r="r" t="t"/>
              <a:pathLst>
                <a:path extrusionOk="0" h="2724785" w="3282950">
                  <a:moveTo>
                    <a:pt x="210845" y="389699"/>
                  </a:moveTo>
                  <a:lnTo>
                    <a:pt x="210629" y="389483"/>
                  </a:lnTo>
                  <a:lnTo>
                    <a:pt x="210845" y="389699"/>
                  </a:lnTo>
                  <a:close/>
                </a:path>
                <a:path extrusionOk="0" h="2724785" w="3282950">
                  <a:moveTo>
                    <a:pt x="250164" y="424332"/>
                  </a:moveTo>
                  <a:lnTo>
                    <a:pt x="249986" y="424180"/>
                  </a:lnTo>
                  <a:lnTo>
                    <a:pt x="250164" y="424332"/>
                  </a:lnTo>
                  <a:close/>
                </a:path>
                <a:path extrusionOk="0" h="2724785" w="3282950">
                  <a:moveTo>
                    <a:pt x="292417" y="458939"/>
                  </a:moveTo>
                  <a:lnTo>
                    <a:pt x="292265" y="458812"/>
                  </a:lnTo>
                  <a:lnTo>
                    <a:pt x="292417" y="458939"/>
                  </a:lnTo>
                  <a:close/>
                </a:path>
                <a:path extrusionOk="0" h="2724785" w="3282950">
                  <a:moveTo>
                    <a:pt x="429526" y="562610"/>
                  </a:moveTo>
                  <a:lnTo>
                    <a:pt x="382739" y="528002"/>
                  </a:lnTo>
                  <a:lnTo>
                    <a:pt x="336918" y="493534"/>
                  </a:lnTo>
                  <a:lnTo>
                    <a:pt x="336753" y="493407"/>
                  </a:lnTo>
                  <a:lnTo>
                    <a:pt x="292506" y="459016"/>
                  </a:lnTo>
                  <a:lnTo>
                    <a:pt x="292252" y="458812"/>
                  </a:lnTo>
                  <a:lnTo>
                    <a:pt x="250329" y="424472"/>
                  </a:lnTo>
                  <a:lnTo>
                    <a:pt x="250190" y="424370"/>
                  </a:lnTo>
                  <a:lnTo>
                    <a:pt x="249974" y="424180"/>
                  </a:lnTo>
                  <a:lnTo>
                    <a:pt x="211086" y="389915"/>
                  </a:lnTo>
                  <a:lnTo>
                    <a:pt x="210604" y="389483"/>
                  </a:lnTo>
                  <a:lnTo>
                    <a:pt x="175323" y="355168"/>
                  </a:lnTo>
                  <a:lnTo>
                    <a:pt x="174891" y="354736"/>
                  </a:lnTo>
                  <a:lnTo>
                    <a:pt x="175107" y="354952"/>
                  </a:lnTo>
                  <a:lnTo>
                    <a:pt x="174917" y="354736"/>
                  </a:lnTo>
                  <a:lnTo>
                    <a:pt x="159092" y="337845"/>
                  </a:lnTo>
                  <a:lnTo>
                    <a:pt x="158940" y="337680"/>
                  </a:lnTo>
                  <a:lnTo>
                    <a:pt x="158775" y="337489"/>
                  </a:lnTo>
                  <a:lnTo>
                    <a:pt x="144056" y="320535"/>
                  </a:lnTo>
                  <a:lnTo>
                    <a:pt x="143878" y="320332"/>
                  </a:lnTo>
                  <a:lnTo>
                    <a:pt x="143713" y="320116"/>
                  </a:lnTo>
                  <a:lnTo>
                    <a:pt x="130289" y="303237"/>
                  </a:lnTo>
                  <a:lnTo>
                    <a:pt x="130073" y="302983"/>
                  </a:lnTo>
                  <a:lnTo>
                    <a:pt x="130263" y="303237"/>
                  </a:lnTo>
                  <a:lnTo>
                    <a:pt x="129882" y="302742"/>
                  </a:lnTo>
                  <a:lnTo>
                    <a:pt x="130073" y="302983"/>
                  </a:lnTo>
                  <a:lnTo>
                    <a:pt x="129908" y="302742"/>
                  </a:lnTo>
                  <a:lnTo>
                    <a:pt x="117843" y="285953"/>
                  </a:lnTo>
                  <a:lnTo>
                    <a:pt x="117436" y="285381"/>
                  </a:lnTo>
                  <a:lnTo>
                    <a:pt x="117640" y="285673"/>
                  </a:lnTo>
                  <a:lnTo>
                    <a:pt x="117462" y="285381"/>
                  </a:lnTo>
                  <a:lnTo>
                    <a:pt x="106768" y="268630"/>
                  </a:lnTo>
                  <a:lnTo>
                    <a:pt x="106578" y="268325"/>
                  </a:lnTo>
                  <a:lnTo>
                    <a:pt x="106743" y="268630"/>
                  </a:lnTo>
                  <a:lnTo>
                    <a:pt x="106375" y="268020"/>
                  </a:lnTo>
                  <a:lnTo>
                    <a:pt x="106578" y="268325"/>
                  </a:lnTo>
                  <a:lnTo>
                    <a:pt x="106400" y="268020"/>
                  </a:lnTo>
                  <a:lnTo>
                    <a:pt x="96977" y="251244"/>
                  </a:lnTo>
                  <a:lnTo>
                    <a:pt x="96799" y="250926"/>
                  </a:lnTo>
                  <a:lnTo>
                    <a:pt x="96951" y="251244"/>
                  </a:lnTo>
                  <a:lnTo>
                    <a:pt x="96621" y="250621"/>
                  </a:lnTo>
                  <a:lnTo>
                    <a:pt x="96799" y="250926"/>
                  </a:lnTo>
                  <a:lnTo>
                    <a:pt x="96647" y="250621"/>
                  </a:lnTo>
                  <a:lnTo>
                    <a:pt x="88366" y="233781"/>
                  </a:lnTo>
                  <a:lnTo>
                    <a:pt x="88061" y="233172"/>
                  </a:lnTo>
                  <a:lnTo>
                    <a:pt x="88214" y="233476"/>
                  </a:lnTo>
                  <a:lnTo>
                    <a:pt x="88087" y="233172"/>
                  </a:lnTo>
                  <a:lnTo>
                    <a:pt x="81000" y="216547"/>
                  </a:lnTo>
                  <a:lnTo>
                    <a:pt x="80810" y="216103"/>
                  </a:lnTo>
                  <a:lnTo>
                    <a:pt x="80657" y="215646"/>
                  </a:lnTo>
                  <a:lnTo>
                    <a:pt x="60286" y="145542"/>
                  </a:lnTo>
                  <a:lnTo>
                    <a:pt x="54381" y="109639"/>
                  </a:lnTo>
                  <a:lnTo>
                    <a:pt x="54305" y="109194"/>
                  </a:lnTo>
                  <a:lnTo>
                    <a:pt x="54343" y="109639"/>
                  </a:lnTo>
                  <a:lnTo>
                    <a:pt x="54292" y="109156"/>
                  </a:lnTo>
                  <a:lnTo>
                    <a:pt x="54267" y="108762"/>
                  </a:lnTo>
                  <a:lnTo>
                    <a:pt x="51142" y="75285"/>
                  </a:lnTo>
                  <a:lnTo>
                    <a:pt x="76060" y="73825"/>
                  </a:lnTo>
                  <a:lnTo>
                    <a:pt x="69380" y="62204"/>
                  </a:lnTo>
                  <a:lnTo>
                    <a:pt x="33553" y="0"/>
                  </a:lnTo>
                  <a:lnTo>
                    <a:pt x="0" y="78295"/>
                  </a:lnTo>
                  <a:lnTo>
                    <a:pt x="25781" y="76784"/>
                  </a:lnTo>
                  <a:lnTo>
                    <a:pt x="29095" y="112433"/>
                  </a:lnTo>
                  <a:lnTo>
                    <a:pt x="35255" y="150101"/>
                  </a:lnTo>
                  <a:lnTo>
                    <a:pt x="44348" y="187744"/>
                  </a:lnTo>
                  <a:lnTo>
                    <a:pt x="57061" y="225171"/>
                  </a:lnTo>
                  <a:lnTo>
                    <a:pt x="74307" y="262763"/>
                  </a:lnTo>
                  <a:lnTo>
                    <a:pt x="96596" y="299910"/>
                  </a:lnTo>
                  <a:lnTo>
                    <a:pt x="124333" y="336562"/>
                  </a:lnTo>
                  <a:lnTo>
                    <a:pt x="156972" y="372745"/>
                  </a:lnTo>
                  <a:lnTo>
                    <a:pt x="193586" y="408343"/>
                  </a:lnTo>
                  <a:lnTo>
                    <a:pt x="233705" y="443687"/>
                  </a:lnTo>
                  <a:lnTo>
                    <a:pt x="276542" y="478764"/>
                  </a:lnTo>
                  <a:lnTo>
                    <a:pt x="321398" y="513651"/>
                  </a:lnTo>
                  <a:lnTo>
                    <a:pt x="367601" y="548386"/>
                  </a:lnTo>
                  <a:lnTo>
                    <a:pt x="414413" y="583031"/>
                  </a:lnTo>
                  <a:lnTo>
                    <a:pt x="429526" y="562610"/>
                  </a:lnTo>
                  <a:close/>
                </a:path>
                <a:path extrusionOk="0" h="2724785" w="3282950">
                  <a:moveTo>
                    <a:pt x="3282607" y="1965096"/>
                  </a:moveTo>
                  <a:lnTo>
                    <a:pt x="3077730" y="1994065"/>
                  </a:lnTo>
                  <a:lnTo>
                    <a:pt x="3006572" y="2014385"/>
                  </a:lnTo>
                  <a:lnTo>
                    <a:pt x="2954883" y="2030018"/>
                  </a:lnTo>
                  <a:lnTo>
                    <a:pt x="2904413" y="2046122"/>
                  </a:lnTo>
                  <a:lnTo>
                    <a:pt x="2855379" y="2062772"/>
                  </a:lnTo>
                  <a:lnTo>
                    <a:pt x="2807982" y="2080044"/>
                  </a:lnTo>
                  <a:lnTo>
                    <a:pt x="2762427" y="2098027"/>
                  </a:lnTo>
                  <a:lnTo>
                    <a:pt x="2718917" y="2116798"/>
                  </a:lnTo>
                  <a:lnTo>
                    <a:pt x="2677655" y="2136457"/>
                  </a:lnTo>
                  <a:lnTo>
                    <a:pt x="2638844" y="2157095"/>
                  </a:lnTo>
                  <a:lnTo>
                    <a:pt x="2602687" y="2178786"/>
                  </a:lnTo>
                  <a:lnTo>
                    <a:pt x="2569400" y="2201659"/>
                  </a:lnTo>
                  <a:lnTo>
                    <a:pt x="2539187" y="2225789"/>
                  </a:lnTo>
                  <a:lnTo>
                    <a:pt x="2488527" y="2277897"/>
                  </a:lnTo>
                  <a:lnTo>
                    <a:pt x="2449957" y="2334450"/>
                  </a:lnTo>
                  <a:lnTo>
                    <a:pt x="2421864" y="2394597"/>
                  </a:lnTo>
                  <a:lnTo>
                    <a:pt x="2402535" y="2457539"/>
                  </a:lnTo>
                  <a:lnTo>
                    <a:pt x="2390178" y="2522575"/>
                  </a:lnTo>
                  <a:lnTo>
                    <a:pt x="2382990" y="2589161"/>
                  </a:lnTo>
                  <a:lnTo>
                    <a:pt x="2379954" y="2647861"/>
                  </a:lnTo>
                  <a:lnTo>
                    <a:pt x="2354338" y="2647010"/>
                  </a:lnTo>
                  <a:lnTo>
                    <a:pt x="2389898" y="2724429"/>
                  </a:lnTo>
                  <a:lnTo>
                    <a:pt x="2423947" y="2661615"/>
                  </a:lnTo>
                  <a:lnTo>
                    <a:pt x="2430500" y="2649524"/>
                  </a:lnTo>
                  <a:lnTo>
                    <a:pt x="2405354" y="2648699"/>
                  </a:lnTo>
                  <a:lnTo>
                    <a:pt x="2408313" y="2591219"/>
                  </a:lnTo>
                  <a:lnTo>
                    <a:pt x="2411285" y="2558618"/>
                  </a:lnTo>
                  <a:lnTo>
                    <a:pt x="2415286" y="2526474"/>
                  </a:lnTo>
                  <a:lnTo>
                    <a:pt x="2420505" y="2494877"/>
                  </a:lnTo>
                  <a:lnTo>
                    <a:pt x="2420556" y="2494572"/>
                  </a:lnTo>
                  <a:lnTo>
                    <a:pt x="2420493" y="2494877"/>
                  </a:lnTo>
                  <a:lnTo>
                    <a:pt x="2420607" y="2494280"/>
                  </a:lnTo>
                  <a:lnTo>
                    <a:pt x="2420556" y="2494572"/>
                  </a:lnTo>
                  <a:lnTo>
                    <a:pt x="2420620" y="2494280"/>
                  </a:lnTo>
                  <a:lnTo>
                    <a:pt x="2427147" y="2463889"/>
                  </a:lnTo>
                  <a:lnTo>
                    <a:pt x="2427224" y="2463546"/>
                  </a:lnTo>
                  <a:lnTo>
                    <a:pt x="2427122" y="2463889"/>
                  </a:lnTo>
                  <a:lnTo>
                    <a:pt x="2427262" y="2463368"/>
                  </a:lnTo>
                  <a:lnTo>
                    <a:pt x="2427313" y="2463215"/>
                  </a:lnTo>
                  <a:lnTo>
                    <a:pt x="2435402" y="2433599"/>
                  </a:lnTo>
                  <a:lnTo>
                    <a:pt x="2435504" y="2433231"/>
                  </a:lnTo>
                  <a:lnTo>
                    <a:pt x="2435377" y="2433599"/>
                  </a:lnTo>
                  <a:lnTo>
                    <a:pt x="2435618" y="2432837"/>
                  </a:lnTo>
                  <a:lnTo>
                    <a:pt x="2435504" y="2433231"/>
                  </a:lnTo>
                  <a:lnTo>
                    <a:pt x="2435644" y="2432837"/>
                  </a:lnTo>
                  <a:lnTo>
                    <a:pt x="2445474" y="2404046"/>
                  </a:lnTo>
                  <a:lnTo>
                    <a:pt x="2445613" y="2403640"/>
                  </a:lnTo>
                  <a:lnTo>
                    <a:pt x="2445791" y="2403221"/>
                  </a:lnTo>
                  <a:lnTo>
                    <a:pt x="2457551" y="2375306"/>
                  </a:lnTo>
                  <a:lnTo>
                    <a:pt x="2457729" y="2374874"/>
                  </a:lnTo>
                  <a:lnTo>
                    <a:pt x="2457958" y="2374430"/>
                  </a:lnTo>
                  <a:lnTo>
                    <a:pt x="2471851" y="2347404"/>
                  </a:lnTo>
                  <a:lnTo>
                    <a:pt x="2472080" y="2346960"/>
                  </a:lnTo>
                  <a:lnTo>
                    <a:pt x="2472359" y="2346515"/>
                  </a:lnTo>
                  <a:lnTo>
                    <a:pt x="2488565" y="2320417"/>
                  </a:lnTo>
                  <a:lnTo>
                    <a:pt x="2488831" y="2319985"/>
                  </a:lnTo>
                  <a:lnTo>
                    <a:pt x="2489174" y="2319528"/>
                  </a:lnTo>
                  <a:lnTo>
                    <a:pt x="2507919" y="2294369"/>
                  </a:lnTo>
                  <a:lnTo>
                    <a:pt x="2530932" y="2268537"/>
                  </a:lnTo>
                  <a:lnTo>
                    <a:pt x="2555506" y="2245309"/>
                  </a:lnTo>
                  <a:lnTo>
                    <a:pt x="2555862" y="2244979"/>
                  </a:lnTo>
                  <a:lnTo>
                    <a:pt x="2556306" y="2244610"/>
                  </a:lnTo>
                  <a:lnTo>
                    <a:pt x="2584208" y="2222335"/>
                  </a:lnTo>
                  <a:lnTo>
                    <a:pt x="2584513" y="2222081"/>
                  </a:lnTo>
                  <a:lnTo>
                    <a:pt x="2584945" y="2221788"/>
                  </a:lnTo>
                  <a:lnTo>
                    <a:pt x="2616136" y="2200364"/>
                  </a:lnTo>
                  <a:lnTo>
                    <a:pt x="2616428" y="2200173"/>
                  </a:lnTo>
                  <a:lnTo>
                    <a:pt x="2616098" y="2200364"/>
                  </a:lnTo>
                  <a:lnTo>
                    <a:pt x="2616746" y="2199944"/>
                  </a:lnTo>
                  <a:lnTo>
                    <a:pt x="2616428" y="2200173"/>
                  </a:lnTo>
                  <a:lnTo>
                    <a:pt x="2616797" y="2199944"/>
                  </a:lnTo>
                  <a:lnTo>
                    <a:pt x="2651087" y="2179370"/>
                  </a:lnTo>
                  <a:lnTo>
                    <a:pt x="2651341" y="2179218"/>
                  </a:lnTo>
                  <a:lnTo>
                    <a:pt x="2651671" y="2179040"/>
                  </a:lnTo>
                  <a:lnTo>
                    <a:pt x="2688869" y="2159266"/>
                  </a:lnTo>
                  <a:lnTo>
                    <a:pt x="2729230" y="2140026"/>
                  </a:lnTo>
                  <a:lnTo>
                    <a:pt x="2771965" y="2121573"/>
                  </a:lnTo>
                  <a:lnTo>
                    <a:pt x="2816860" y="2103843"/>
                  </a:lnTo>
                  <a:lnTo>
                    <a:pt x="2863685" y="2086775"/>
                  </a:lnTo>
                  <a:lnTo>
                    <a:pt x="2912262" y="2070277"/>
                  </a:lnTo>
                  <a:lnTo>
                    <a:pt x="2962325" y="2054301"/>
                  </a:lnTo>
                  <a:lnTo>
                    <a:pt x="3013710" y="2038769"/>
                  </a:lnTo>
                  <a:lnTo>
                    <a:pt x="3066123" y="2023618"/>
                  </a:lnTo>
                  <a:lnTo>
                    <a:pt x="3173463" y="1994065"/>
                  </a:lnTo>
                  <a:lnTo>
                    <a:pt x="3282607" y="1965096"/>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94" name="Google Shape;894;p33"/>
            <p:cNvPicPr preferRelativeResize="0"/>
            <p:nvPr/>
          </p:nvPicPr>
          <p:blipFill rotWithShape="1">
            <a:blip r:embed="rId8">
              <a:alphaModFix/>
            </a:blip>
            <a:srcRect b="0" l="0" r="0" t="0"/>
            <a:stretch/>
          </p:blipFill>
          <p:spPr>
            <a:xfrm>
              <a:off x="4824983" y="4087367"/>
              <a:ext cx="1310639" cy="341375"/>
            </a:xfrm>
            <a:prstGeom prst="rect">
              <a:avLst/>
            </a:prstGeom>
            <a:noFill/>
            <a:ln>
              <a:noFill/>
            </a:ln>
          </p:spPr>
        </p:pic>
        <p:sp>
          <p:nvSpPr>
            <p:cNvPr id="895" name="Google Shape;895;p33"/>
            <p:cNvSpPr/>
            <p:nvPr/>
          </p:nvSpPr>
          <p:spPr>
            <a:xfrm>
              <a:off x="4863523" y="4126432"/>
              <a:ext cx="1179195" cy="210820"/>
            </a:xfrm>
            <a:custGeom>
              <a:rect b="b" l="l" r="r" t="t"/>
              <a:pathLst>
                <a:path extrusionOk="0" h="210820" w="1179195">
                  <a:moveTo>
                    <a:pt x="0" y="210577"/>
                  </a:moveTo>
                  <a:lnTo>
                    <a:pt x="1178647" y="210577"/>
                  </a:lnTo>
                  <a:lnTo>
                    <a:pt x="1178647" y="0"/>
                  </a:lnTo>
                  <a:lnTo>
                    <a:pt x="0" y="0"/>
                  </a:lnTo>
                  <a:lnTo>
                    <a:pt x="0" y="210577"/>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96" name="Google Shape;896;p33"/>
            <p:cNvPicPr preferRelativeResize="0"/>
            <p:nvPr/>
          </p:nvPicPr>
          <p:blipFill rotWithShape="1">
            <a:blip r:embed="rId9">
              <a:alphaModFix/>
            </a:blip>
            <a:srcRect b="0" l="0" r="0" t="0"/>
            <a:stretch/>
          </p:blipFill>
          <p:spPr>
            <a:xfrm>
              <a:off x="4824983" y="3404615"/>
              <a:ext cx="2139695" cy="768096"/>
            </a:xfrm>
            <a:prstGeom prst="rect">
              <a:avLst/>
            </a:prstGeom>
            <a:noFill/>
            <a:ln>
              <a:noFill/>
            </a:ln>
          </p:spPr>
        </p:pic>
        <p:sp>
          <p:nvSpPr>
            <p:cNvPr id="897" name="Google Shape;897;p33"/>
            <p:cNvSpPr/>
            <p:nvPr/>
          </p:nvSpPr>
          <p:spPr>
            <a:xfrm>
              <a:off x="4863523" y="3443432"/>
              <a:ext cx="2010410" cy="636270"/>
            </a:xfrm>
            <a:custGeom>
              <a:rect b="b" l="l" r="r" t="t"/>
              <a:pathLst>
                <a:path extrusionOk="0" h="636270" w="2010409">
                  <a:moveTo>
                    <a:pt x="0" y="636218"/>
                  </a:moveTo>
                  <a:lnTo>
                    <a:pt x="2009996" y="636218"/>
                  </a:lnTo>
                  <a:lnTo>
                    <a:pt x="2009996" y="0"/>
                  </a:lnTo>
                  <a:lnTo>
                    <a:pt x="0" y="0"/>
                  </a:lnTo>
                  <a:lnTo>
                    <a:pt x="0" y="636218"/>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98" name="Google Shape;898;p33"/>
            <p:cNvPicPr preferRelativeResize="0"/>
            <p:nvPr/>
          </p:nvPicPr>
          <p:blipFill rotWithShape="1">
            <a:blip r:embed="rId10">
              <a:alphaModFix/>
            </a:blip>
            <a:srcRect b="0" l="0" r="0" t="0"/>
            <a:stretch/>
          </p:blipFill>
          <p:spPr>
            <a:xfrm>
              <a:off x="6617207" y="4279391"/>
              <a:ext cx="1353311" cy="1219200"/>
            </a:xfrm>
            <a:prstGeom prst="rect">
              <a:avLst/>
            </a:prstGeom>
            <a:noFill/>
            <a:ln>
              <a:noFill/>
            </a:ln>
          </p:spPr>
        </p:pic>
        <p:sp>
          <p:nvSpPr>
            <p:cNvPr id="899" name="Google Shape;899;p33"/>
            <p:cNvSpPr/>
            <p:nvPr/>
          </p:nvSpPr>
          <p:spPr>
            <a:xfrm>
              <a:off x="6655283" y="4316231"/>
              <a:ext cx="1222375" cy="1092200"/>
            </a:xfrm>
            <a:custGeom>
              <a:rect b="b" l="l" r="r" t="t"/>
              <a:pathLst>
                <a:path extrusionOk="0" h="1092200" w="1222375">
                  <a:moveTo>
                    <a:pt x="0" y="1091792"/>
                  </a:moveTo>
                  <a:lnTo>
                    <a:pt x="1222004" y="1091792"/>
                  </a:lnTo>
                  <a:lnTo>
                    <a:pt x="1222004" y="0"/>
                  </a:lnTo>
                  <a:lnTo>
                    <a:pt x="0" y="0"/>
                  </a:lnTo>
                  <a:lnTo>
                    <a:pt x="0" y="1091792"/>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00" name="Google Shape;900;p33"/>
            <p:cNvPicPr preferRelativeResize="0"/>
            <p:nvPr/>
          </p:nvPicPr>
          <p:blipFill rotWithShape="1">
            <a:blip r:embed="rId11">
              <a:alphaModFix/>
            </a:blip>
            <a:srcRect b="0" l="0" r="0" t="0"/>
            <a:stretch/>
          </p:blipFill>
          <p:spPr>
            <a:xfrm>
              <a:off x="6144768" y="4053839"/>
              <a:ext cx="380999" cy="381000"/>
            </a:xfrm>
            <a:prstGeom prst="rect">
              <a:avLst/>
            </a:prstGeom>
            <a:noFill/>
            <a:ln>
              <a:noFill/>
            </a:ln>
          </p:spPr>
        </p:pic>
        <p:sp>
          <p:nvSpPr>
            <p:cNvPr id="901" name="Google Shape;901;p33"/>
            <p:cNvSpPr/>
            <p:nvPr/>
          </p:nvSpPr>
          <p:spPr>
            <a:xfrm>
              <a:off x="6868311" y="3394300"/>
              <a:ext cx="1517015" cy="203835"/>
            </a:xfrm>
            <a:custGeom>
              <a:rect b="b" l="l" r="r" t="t"/>
              <a:pathLst>
                <a:path extrusionOk="0" h="203835" w="1517015">
                  <a:moveTo>
                    <a:pt x="742124" y="0"/>
                  </a:moveTo>
                  <a:lnTo>
                    <a:pt x="690074" y="1013"/>
                  </a:lnTo>
                  <a:lnTo>
                    <a:pt x="639712" y="3155"/>
                  </a:lnTo>
                  <a:lnTo>
                    <a:pt x="591162" y="6512"/>
                  </a:lnTo>
                  <a:lnTo>
                    <a:pt x="544520" y="11137"/>
                  </a:lnTo>
                  <a:lnTo>
                    <a:pt x="499723" y="16978"/>
                  </a:lnTo>
                  <a:lnTo>
                    <a:pt x="456658" y="23952"/>
                  </a:lnTo>
                  <a:lnTo>
                    <a:pt x="415206" y="31979"/>
                  </a:lnTo>
                  <a:lnTo>
                    <a:pt x="375246" y="40977"/>
                  </a:lnTo>
                  <a:lnTo>
                    <a:pt x="336660" y="50866"/>
                  </a:lnTo>
                  <a:lnTo>
                    <a:pt x="299328" y="61560"/>
                  </a:lnTo>
                  <a:lnTo>
                    <a:pt x="193683" y="97642"/>
                  </a:lnTo>
                  <a:lnTo>
                    <a:pt x="127321" y="124207"/>
                  </a:lnTo>
                  <a:lnTo>
                    <a:pt x="63084" y="152002"/>
                  </a:lnTo>
                  <a:lnTo>
                    <a:pt x="0" y="180369"/>
                  </a:lnTo>
                  <a:lnTo>
                    <a:pt x="10416" y="203535"/>
                  </a:lnTo>
                  <a:lnTo>
                    <a:pt x="73258" y="175277"/>
                  </a:lnTo>
                  <a:lnTo>
                    <a:pt x="136932" y="147723"/>
                  </a:lnTo>
                  <a:lnTo>
                    <a:pt x="202450" y="121493"/>
                  </a:lnTo>
                  <a:lnTo>
                    <a:pt x="270949" y="97153"/>
                  </a:lnTo>
                  <a:lnTo>
                    <a:pt x="306499" y="85932"/>
                  </a:lnTo>
                  <a:lnTo>
                    <a:pt x="343154" y="75426"/>
                  </a:lnTo>
                  <a:lnTo>
                    <a:pt x="381033" y="65716"/>
                  </a:lnTo>
                  <a:lnTo>
                    <a:pt x="420250" y="56879"/>
                  </a:lnTo>
                  <a:lnTo>
                    <a:pt x="460949" y="48994"/>
                  </a:lnTo>
                  <a:lnTo>
                    <a:pt x="503237" y="42139"/>
                  </a:lnTo>
                  <a:lnTo>
                    <a:pt x="547267" y="36394"/>
                  </a:lnTo>
                  <a:lnTo>
                    <a:pt x="593159" y="31838"/>
                  </a:lnTo>
                  <a:lnTo>
                    <a:pt x="641040" y="28525"/>
                  </a:lnTo>
                  <a:lnTo>
                    <a:pt x="690799" y="26405"/>
                  </a:lnTo>
                  <a:lnTo>
                    <a:pt x="742357" y="25400"/>
                  </a:lnTo>
                  <a:lnTo>
                    <a:pt x="1233567" y="25397"/>
                  </a:lnTo>
                  <a:lnTo>
                    <a:pt x="1143711" y="17673"/>
                  </a:lnTo>
                  <a:lnTo>
                    <a:pt x="1023559" y="9015"/>
                  </a:lnTo>
                  <a:lnTo>
                    <a:pt x="964830" y="5605"/>
                  </a:lnTo>
                  <a:lnTo>
                    <a:pt x="907218" y="2918"/>
                  </a:lnTo>
                  <a:lnTo>
                    <a:pt x="850816" y="1035"/>
                  </a:lnTo>
                  <a:lnTo>
                    <a:pt x="795745" y="35"/>
                  </a:lnTo>
                  <a:lnTo>
                    <a:pt x="742124" y="0"/>
                  </a:lnTo>
                  <a:close/>
                </a:path>
                <a:path extrusionOk="0" h="203835" w="1517015">
                  <a:moveTo>
                    <a:pt x="1444406" y="19806"/>
                  </a:moveTo>
                  <a:lnTo>
                    <a:pt x="1441898" y="45083"/>
                  </a:lnTo>
                  <a:lnTo>
                    <a:pt x="1454537" y="46337"/>
                  </a:lnTo>
                  <a:lnTo>
                    <a:pt x="1452029" y="71612"/>
                  </a:lnTo>
                  <a:lnTo>
                    <a:pt x="1439266" y="71612"/>
                  </a:lnTo>
                  <a:lnTo>
                    <a:pt x="1436883" y="95634"/>
                  </a:lnTo>
                  <a:lnTo>
                    <a:pt x="1499795" y="71612"/>
                  </a:lnTo>
                  <a:lnTo>
                    <a:pt x="1452029" y="71612"/>
                  </a:lnTo>
                  <a:lnTo>
                    <a:pt x="1439390" y="70358"/>
                  </a:lnTo>
                  <a:lnTo>
                    <a:pt x="1503079" y="70358"/>
                  </a:lnTo>
                  <a:lnTo>
                    <a:pt x="1516472" y="65244"/>
                  </a:lnTo>
                  <a:lnTo>
                    <a:pt x="1444406" y="19806"/>
                  </a:lnTo>
                  <a:close/>
                </a:path>
                <a:path extrusionOk="0" h="203835" w="1517015">
                  <a:moveTo>
                    <a:pt x="1441898" y="45083"/>
                  </a:moveTo>
                  <a:lnTo>
                    <a:pt x="1439390" y="70358"/>
                  </a:lnTo>
                  <a:lnTo>
                    <a:pt x="1452029" y="71612"/>
                  </a:lnTo>
                  <a:lnTo>
                    <a:pt x="1454537" y="46337"/>
                  </a:lnTo>
                  <a:lnTo>
                    <a:pt x="1441898" y="45083"/>
                  </a:lnTo>
                  <a:close/>
                </a:path>
                <a:path extrusionOk="0" h="203835" w="1517015">
                  <a:moveTo>
                    <a:pt x="1441059" y="53544"/>
                  </a:moveTo>
                  <a:lnTo>
                    <a:pt x="1264452" y="53544"/>
                  </a:lnTo>
                  <a:lnTo>
                    <a:pt x="1389368" y="65396"/>
                  </a:lnTo>
                  <a:lnTo>
                    <a:pt x="1439390" y="70358"/>
                  </a:lnTo>
                  <a:lnTo>
                    <a:pt x="1441059" y="53544"/>
                  </a:lnTo>
                  <a:close/>
                </a:path>
                <a:path extrusionOk="0" h="203835" w="1517015">
                  <a:moveTo>
                    <a:pt x="1389313" y="65391"/>
                  </a:moveTo>
                  <a:close/>
                </a:path>
                <a:path extrusionOk="0" h="203835" w="1517015">
                  <a:moveTo>
                    <a:pt x="1264514" y="53550"/>
                  </a:moveTo>
                  <a:close/>
                </a:path>
                <a:path extrusionOk="0" h="203835" w="1517015">
                  <a:moveTo>
                    <a:pt x="1420772" y="42986"/>
                  </a:moveTo>
                  <a:lnTo>
                    <a:pt x="1141623" y="42986"/>
                  </a:lnTo>
                  <a:lnTo>
                    <a:pt x="1141798" y="43000"/>
                  </a:lnTo>
                  <a:lnTo>
                    <a:pt x="1264514" y="53550"/>
                  </a:lnTo>
                  <a:lnTo>
                    <a:pt x="1441059" y="53544"/>
                  </a:lnTo>
                  <a:lnTo>
                    <a:pt x="1441898" y="45083"/>
                  </a:lnTo>
                  <a:lnTo>
                    <a:pt x="1420772" y="42986"/>
                  </a:lnTo>
                  <a:close/>
                </a:path>
                <a:path extrusionOk="0" h="203835" w="1517015">
                  <a:moveTo>
                    <a:pt x="1141719" y="42995"/>
                  </a:moveTo>
                  <a:close/>
                </a:path>
                <a:path extrusionOk="0" h="203835" w="1517015">
                  <a:moveTo>
                    <a:pt x="1331121" y="34356"/>
                  </a:moveTo>
                  <a:lnTo>
                    <a:pt x="1021821" y="34356"/>
                  </a:lnTo>
                  <a:lnTo>
                    <a:pt x="1021998" y="34367"/>
                  </a:lnTo>
                  <a:lnTo>
                    <a:pt x="1141719" y="42995"/>
                  </a:lnTo>
                  <a:lnTo>
                    <a:pt x="1420772" y="42986"/>
                  </a:lnTo>
                  <a:lnTo>
                    <a:pt x="1331121" y="34356"/>
                  </a:lnTo>
                  <a:close/>
                </a:path>
                <a:path extrusionOk="0" h="203835" w="1517015">
                  <a:moveTo>
                    <a:pt x="1021905" y="34362"/>
                  </a:moveTo>
                  <a:close/>
                </a:path>
                <a:path extrusionOk="0" h="203835" w="1517015">
                  <a:moveTo>
                    <a:pt x="1295390" y="30966"/>
                  </a:moveTo>
                  <a:lnTo>
                    <a:pt x="963430" y="30966"/>
                  </a:lnTo>
                  <a:lnTo>
                    <a:pt x="963574" y="30974"/>
                  </a:lnTo>
                  <a:lnTo>
                    <a:pt x="1021905" y="34362"/>
                  </a:lnTo>
                  <a:lnTo>
                    <a:pt x="1331121" y="34356"/>
                  </a:lnTo>
                  <a:lnTo>
                    <a:pt x="1295390" y="30966"/>
                  </a:lnTo>
                  <a:close/>
                </a:path>
                <a:path extrusionOk="0" h="203835" w="1517015">
                  <a:moveTo>
                    <a:pt x="963512" y="30971"/>
                  </a:moveTo>
                  <a:close/>
                </a:path>
                <a:path extrusionOk="0" h="203835" w="1517015">
                  <a:moveTo>
                    <a:pt x="1267236" y="28295"/>
                  </a:moveTo>
                  <a:lnTo>
                    <a:pt x="906118" y="28295"/>
                  </a:lnTo>
                  <a:lnTo>
                    <a:pt x="906285" y="28301"/>
                  </a:lnTo>
                  <a:lnTo>
                    <a:pt x="963512" y="30971"/>
                  </a:lnTo>
                  <a:lnTo>
                    <a:pt x="1295390" y="30966"/>
                  </a:lnTo>
                  <a:lnTo>
                    <a:pt x="1267236" y="28295"/>
                  </a:lnTo>
                  <a:close/>
                </a:path>
                <a:path extrusionOk="0" h="203835" w="1517015">
                  <a:moveTo>
                    <a:pt x="906175" y="28298"/>
                  </a:moveTo>
                  <a:close/>
                </a:path>
                <a:path extrusionOk="0" h="203835" w="1517015">
                  <a:moveTo>
                    <a:pt x="1245504" y="26423"/>
                  </a:moveTo>
                  <a:lnTo>
                    <a:pt x="850064" y="26423"/>
                  </a:lnTo>
                  <a:lnTo>
                    <a:pt x="850257" y="26428"/>
                  </a:lnTo>
                  <a:lnTo>
                    <a:pt x="906175" y="28298"/>
                  </a:lnTo>
                  <a:lnTo>
                    <a:pt x="1267236" y="28295"/>
                  </a:lnTo>
                  <a:lnTo>
                    <a:pt x="1245504" y="26423"/>
                  </a:lnTo>
                  <a:close/>
                </a:path>
                <a:path extrusionOk="0" h="203835" w="1517015">
                  <a:moveTo>
                    <a:pt x="850167" y="26427"/>
                  </a:moveTo>
                  <a:close/>
                </a:path>
                <a:path extrusionOk="0" h="203835" w="1517015">
                  <a:moveTo>
                    <a:pt x="1233981" y="25433"/>
                  </a:moveTo>
                  <a:lnTo>
                    <a:pt x="795394" y="25433"/>
                  </a:lnTo>
                  <a:lnTo>
                    <a:pt x="795616" y="25434"/>
                  </a:lnTo>
                  <a:lnTo>
                    <a:pt x="795464" y="25434"/>
                  </a:lnTo>
                  <a:lnTo>
                    <a:pt x="850167" y="26427"/>
                  </a:lnTo>
                  <a:lnTo>
                    <a:pt x="1245504" y="26423"/>
                  </a:lnTo>
                  <a:lnTo>
                    <a:pt x="1233995" y="25434"/>
                  </a:lnTo>
                  <a:lnTo>
                    <a:pt x="795616" y="25434"/>
                  </a:lnTo>
                  <a:lnTo>
                    <a:pt x="1233994" y="25434"/>
                  </a:lnTo>
                  <a:close/>
                </a:path>
                <a:path extrusionOk="0" h="203835" w="1517015">
                  <a:moveTo>
                    <a:pt x="1233567" y="25397"/>
                  </a:moveTo>
                  <a:lnTo>
                    <a:pt x="742357" y="25400"/>
                  </a:lnTo>
                  <a:lnTo>
                    <a:pt x="795459" y="25434"/>
                  </a:lnTo>
                  <a:lnTo>
                    <a:pt x="1233981" y="25433"/>
                  </a:lnTo>
                  <a:lnTo>
                    <a:pt x="1233567" y="25397"/>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 name="Google Shape;902;p33"/>
            <p:cNvSpPr/>
            <p:nvPr/>
          </p:nvSpPr>
          <p:spPr>
            <a:xfrm>
              <a:off x="7894207" y="4419737"/>
              <a:ext cx="490855" cy="69850"/>
            </a:xfrm>
            <a:custGeom>
              <a:rect b="b" l="l" r="r" t="t"/>
              <a:pathLst>
                <a:path extrusionOk="0" h="69850" w="490854">
                  <a:moveTo>
                    <a:pt x="415337" y="47587"/>
                  </a:moveTo>
                  <a:lnTo>
                    <a:pt x="405442" y="69383"/>
                  </a:lnTo>
                  <a:lnTo>
                    <a:pt x="490576" y="66192"/>
                  </a:lnTo>
                  <a:lnTo>
                    <a:pt x="479083" y="52007"/>
                  </a:lnTo>
                  <a:lnTo>
                    <a:pt x="428792" y="52007"/>
                  </a:lnTo>
                  <a:lnTo>
                    <a:pt x="415337" y="47587"/>
                  </a:lnTo>
                  <a:close/>
                </a:path>
                <a:path extrusionOk="0" h="69850" w="490854">
                  <a:moveTo>
                    <a:pt x="425900" y="24321"/>
                  </a:moveTo>
                  <a:lnTo>
                    <a:pt x="415337" y="47587"/>
                  </a:lnTo>
                  <a:lnTo>
                    <a:pt x="428792" y="52007"/>
                  </a:lnTo>
                  <a:lnTo>
                    <a:pt x="436719" y="27876"/>
                  </a:lnTo>
                  <a:lnTo>
                    <a:pt x="425900" y="24321"/>
                  </a:lnTo>
                  <a:close/>
                </a:path>
                <a:path extrusionOk="0" h="69850" w="490854">
                  <a:moveTo>
                    <a:pt x="436942" y="0"/>
                  </a:moveTo>
                  <a:lnTo>
                    <a:pt x="425900" y="24321"/>
                  </a:lnTo>
                  <a:lnTo>
                    <a:pt x="436719" y="27876"/>
                  </a:lnTo>
                  <a:lnTo>
                    <a:pt x="428792" y="52007"/>
                  </a:lnTo>
                  <a:lnTo>
                    <a:pt x="479083" y="52007"/>
                  </a:lnTo>
                  <a:lnTo>
                    <a:pt x="436942" y="0"/>
                  </a:lnTo>
                  <a:close/>
                </a:path>
                <a:path extrusionOk="0" h="69850" w="490854">
                  <a:moveTo>
                    <a:pt x="408033" y="45187"/>
                  </a:moveTo>
                  <a:lnTo>
                    <a:pt x="415337" y="47587"/>
                  </a:lnTo>
                  <a:lnTo>
                    <a:pt x="416354" y="45347"/>
                  </a:lnTo>
                  <a:lnTo>
                    <a:pt x="409069" y="45347"/>
                  </a:lnTo>
                  <a:lnTo>
                    <a:pt x="408033" y="45187"/>
                  </a:lnTo>
                  <a:close/>
                </a:path>
                <a:path extrusionOk="0" h="69850" w="490854">
                  <a:moveTo>
                    <a:pt x="407048" y="44864"/>
                  </a:moveTo>
                  <a:lnTo>
                    <a:pt x="408033" y="45187"/>
                  </a:lnTo>
                  <a:lnTo>
                    <a:pt x="409069" y="45347"/>
                  </a:lnTo>
                  <a:lnTo>
                    <a:pt x="407048" y="44864"/>
                  </a:lnTo>
                  <a:close/>
                </a:path>
                <a:path extrusionOk="0" h="69850" w="490854">
                  <a:moveTo>
                    <a:pt x="416574" y="44864"/>
                  </a:moveTo>
                  <a:lnTo>
                    <a:pt x="407048" y="44864"/>
                  </a:lnTo>
                  <a:lnTo>
                    <a:pt x="409069" y="45347"/>
                  </a:lnTo>
                  <a:lnTo>
                    <a:pt x="416354" y="45347"/>
                  </a:lnTo>
                  <a:lnTo>
                    <a:pt x="416574" y="44864"/>
                  </a:lnTo>
                  <a:close/>
                </a:path>
                <a:path extrusionOk="0" h="69850" w="490854">
                  <a:moveTo>
                    <a:pt x="417193" y="43500"/>
                  </a:moveTo>
                  <a:lnTo>
                    <a:pt x="397136" y="43500"/>
                  </a:lnTo>
                  <a:lnTo>
                    <a:pt x="397473" y="43547"/>
                  </a:lnTo>
                  <a:lnTo>
                    <a:pt x="408033" y="45187"/>
                  </a:lnTo>
                  <a:lnTo>
                    <a:pt x="407048" y="44864"/>
                  </a:lnTo>
                  <a:lnTo>
                    <a:pt x="416574" y="44864"/>
                  </a:lnTo>
                  <a:lnTo>
                    <a:pt x="417193" y="43500"/>
                  </a:lnTo>
                  <a:close/>
                </a:path>
                <a:path extrusionOk="0" h="69850" w="490854">
                  <a:moveTo>
                    <a:pt x="397284" y="43522"/>
                  </a:moveTo>
                  <a:lnTo>
                    <a:pt x="397440" y="43547"/>
                  </a:lnTo>
                  <a:lnTo>
                    <a:pt x="397284" y="43522"/>
                  </a:lnTo>
                  <a:close/>
                </a:path>
                <a:path extrusionOk="0" h="69850" w="490854">
                  <a:moveTo>
                    <a:pt x="417938" y="41859"/>
                  </a:moveTo>
                  <a:lnTo>
                    <a:pt x="384248" y="41859"/>
                  </a:lnTo>
                  <a:lnTo>
                    <a:pt x="384545" y="41893"/>
                  </a:lnTo>
                  <a:lnTo>
                    <a:pt x="397284" y="43522"/>
                  </a:lnTo>
                  <a:lnTo>
                    <a:pt x="397136" y="43500"/>
                  </a:lnTo>
                  <a:lnTo>
                    <a:pt x="417193" y="43500"/>
                  </a:lnTo>
                  <a:lnTo>
                    <a:pt x="417938" y="41859"/>
                  </a:lnTo>
                  <a:close/>
                </a:path>
                <a:path extrusionOk="0" h="69850" w="490854">
                  <a:moveTo>
                    <a:pt x="384393" y="41877"/>
                  </a:moveTo>
                  <a:lnTo>
                    <a:pt x="384545" y="41893"/>
                  </a:lnTo>
                  <a:lnTo>
                    <a:pt x="384393" y="41877"/>
                  </a:lnTo>
                  <a:close/>
                </a:path>
                <a:path extrusionOk="0" h="69850" w="490854">
                  <a:moveTo>
                    <a:pt x="418610" y="40378"/>
                  </a:moveTo>
                  <a:lnTo>
                    <a:pt x="369938" y="40378"/>
                  </a:lnTo>
                  <a:lnTo>
                    <a:pt x="370196" y="40401"/>
                  </a:lnTo>
                  <a:lnTo>
                    <a:pt x="384393" y="41877"/>
                  </a:lnTo>
                  <a:lnTo>
                    <a:pt x="384248" y="41859"/>
                  </a:lnTo>
                  <a:lnTo>
                    <a:pt x="417938" y="41859"/>
                  </a:lnTo>
                  <a:lnTo>
                    <a:pt x="418610" y="40378"/>
                  </a:lnTo>
                  <a:close/>
                </a:path>
                <a:path extrusionOk="0" h="69850" w="490854">
                  <a:moveTo>
                    <a:pt x="370006" y="40385"/>
                  </a:moveTo>
                  <a:lnTo>
                    <a:pt x="370158" y="40401"/>
                  </a:lnTo>
                  <a:lnTo>
                    <a:pt x="370006" y="40385"/>
                  </a:lnTo>
                  <a:close/>
                </a:path>
                <a:path extrusionOk="0" h="69850" w="490854">
                  <a:moveTo>
                    <a:pt x="419206" y="39065"/>
                  </a:moveTo>
                  <a:lnTo>
                    <a:pt x="354143" y="39065"/>
                  </a:lnTo>
                  <a:lnTo>
                    <a:pt x="354350" y="39080"/>
                  </a:lnTo>
                  <a:lnTo>
                    <a:pt x="370006" y="40385"/>
                  </a:lnTo>
                  <a:lnTo>
                    <a:pt x="418610" y="40378"/>
                  </a:lnTo>
                  <a:lnTo>
                    <a:pt x="419206" y="39065"/>
                  </a:lnTo>
                  <a:close/>
                </a:path>
                <a:path extrusionOk="0" h="69850" w="490854">
                  <a:moveTo>
                    <a:pt x="354228" y="39072"/>
                  </a:moveTo>
                  <a:close/>
                </a:path>
                <a:path extrusionOk="0" h="69850" w="490854">
                  <a:moveTo>
                    <a:pt x="419729" y="37914"/>
                  </a:moveTo>
                  <a:lnTo>
                    <a:pt x="336913" y="37914"/>
                  </a:lnTo>
                  <a:lnTo>
                    <a:pt x="337079" y="37924"/>
                  </a:lnTo>
                  <a:lnTo>
                    <a:pt x="354228" y="39072"/>
                  </a:lnTo>
                  <a:lnTo>
                    <a:pt x="419206" y="39065"/>
                  </a:lnTo>
                  <a:lnTo>
                    <a:pt x="419729" y="37914"/>
                  </a:lnTo>
                  <a:close/>
                </a:path>
                <a:path extrusionOk="0" h="69850" w="490854">
                  <a:moveTo>
                    <a:pt x="337006" y="37920"/>
                  </a:moveTo>
                  <a:close/>
                </a:path>
                <a:path extrusionOk="0" h="69850" w="490854">
                  <a:moveTo>
                    <a:pt x="420181" y="36918"/>
                  </a:moveTo>
                  <a:lnTo>
                    <a:pt x="318352" y="36918"/>
                  </a:lnTo>
                  <a:lnTo>
                    <a:pt x="337006" y="37920"/>
                  </a:lnTo>
                  <a:lnTo>
                    <a:pt x="419729" y="37914"/>
                  </a:lnTo>
                  <a:lnTo>
                    <a:pt x="420181" y="36918"/>
                  </a:lnTo>
                  <a:close/>
                </a:path>
                <a:path extrusionOk="0" h="69850" w="490854">
                  <a:moveTo>
                    <a:pt x="420567" y="36069"/>
                  </a:moveTo>
                  <a:lnTo>
                    <a:pt x="298560" y="36069"/>
                  </a:lnTo>
                  <a:lnTo>
                    <a:pt x="298717" y="36075"/>
                  </a:lnTo>
                  <a:lnTo>
                    <a:pt x="318486" y="36926"/>
                  </a:lnTo>
                  <a:lnTo>
                    <a:pt x="318352" y="36918"/>
                  </a:lnTo>
                  <a:lnTo>
                    <a:pt x="420181" y="36918"/>
                  </a:lnTo>
                  <a:lnTo>
                    <a:pt x="420567" y="36069"/>
                  </a:lnTo>
                  <a:close/>
                </a:path>
                <a:path extrusionOk="0" h="69850" w="490854">
                  <a:moveTo>
                    <a:pt x="298684" y="36074"/>
                  </a:moveTo>
                  <a:close/>
                </a:path>
                <a:path extrusionOk="0" h="69850" w="490854">
                  <a:moveTo>
                    <a:pt x="421160" y="34762"/>
                  </a:moveTo>
                  <a:lnTo>
                    <a:pt x="255635" y="34762"/>
                  </a:lnTo>
                  <a:lnTo>
                    <a:pt x="255789" y="34766"/>
                  </a:lnTo>
                  <a:lnTo>
                    <a:pt x="298684" y="36074"/>
                  </a:lnTo>
                  <a:lnTo>
                    <a:pt x="420567" y="36069"/>
                  </a:lnTo>
                  <a:lnTo>
                    <a:pt x="421160" y="34762"/>
                  </a:lnTo>
                  <a:close/>
                </a:path>
                <a:path extrusionOk="0" h="69850" w="490854">
                  <a:moveTo>
                    <a:pt x="255717" y="34764"/>
                  </a:moveTo>
                  <a:close/>
                </a:path>
                <a:path extrusionOk="0" h="69850" w="490854">
                  <a:moveTo>
                    <a:pt x="421547" y="33910"/>
                  </a:moveTo>
                  <a:lnTo>
                    <a:pt x="209016" y="33910"/>
                  </a:lnTo>
                  <a:lnTo>
                    <a:pt x="255717" y="34764"/>
                  </a:lnTo>
                  <a:lnTo>
                    <a:pt x="421160" y="34762"/>
                  </a:lnTo>
                  <a:lnTo>
                    <a:pt x="421547" y="33910"/>
                  </a:lnTo>
                  <a:close/>
                </a:path>
                <a:path extrusionOk="0" h="69850" w="490854">
                  <a:moveTo>
                    <a:pt x="421768" y="33422"/>
                  </a:moveTo>
                  <a:lnTo>
                    <a:pt x="159397" y="33422"/>
                  </a:lnTo>
                  <a:lnTo>
                    <a:pt x="209123" y="33912"/>
                  </a:lnTo>
                  <a:lnTo>
                    <a:pt x="421547" y="33910"/>
                  </a:lnTo>
                  <a:lnTo>
                    <a:pt x="421768" y="33422"/>
                  </a:lnTo>
                  <a:close/>
                </a:path>
                <a:path extrusionOk="0" h="69850" w="490854">
                  <a:moveTo>
                    <a:pt x="421879" y="33177"/>
                  </a:moveTo>
                  <a:lnTo>
                    <a:pt x="54182" y="33177"/>
                  </a:lnTo>
                  <a:lnTo>
                    <a:pt x="107576" y="33209"/>
                  </a:lnTo>
                  <a:lnTo>
                    <a:pt x="159470" y="33423"/>
                  </a:lnTo>
                  <a:lnTo>
                    <a:pt x="421768" y="33422"/>
                  </a:lnTo>
                  <a:lnTo>
                    <a:pt x="421879" y="33177"/>
                  </a:lnTo>
                  <a:close/>
                </a:path>
                <a:path extrusionOk="0" h="69850" w="490854">
                  <a:moveTo>
                    <a:pt x="54154" y="7777"/>
                  </a:moveTo>
                  <a:lnTo>
                    <a:pt x="0" y="7837"/>
                  </a:lnTo>
                  <a:lnTo>
                    <a:pt x="29" y="33237"/>
                  </a:lnTo>
                  <a:lnTo>
                    <a:pt x="421879" y="33177"/>
                  </a:lnTo>
                  <a:lnTo>
                    <a:pt x="425900" y="24321"/>
                  </a:lnTo>
                  <a:lnTo>
                    <a:pt x="413986" y="20407"/>
                  </a:lnTo>
                  <a:lnTo>
                    <a:pt x="372432" y="15100"/>
                  </a:lnTo>
                  <a:lnTo>
                    <a:pt x="319645" y="11551"/>
                  </a:lnTo>
                  <a:lnTo>
                    <a:pt x="256331" y="9371"/>
                  </a:lnTo>
                  <a:lnTo>
                    <a:pt x="54154" y="7777"/>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3" name="Google Shape;903;p33"/>
          <p:cNvSpPr txBox="1"/>
          <p:nvPr>
            <p:ph type="title"/>
          </p:nvPr>
        </p:nvSpPr>
        <p:spPr>
          <a:xfrm>
            <a:off x="2631715" y="242315"/>
            <a:ext cx="693356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DATA PROFILING: COLUMN DISTRIBUTION</a:t>
            </a:r>
            <a:endParaRPr sz="3200"/>
          </a:p>
        </p:txBody>
      </p:sp>
      <p:pic>
        <p:nvPicPr>
          <p:cNvPr id="904" name="Google Shape;904;p33"/>
          <p:cNvPicPr preferRelativeResize="0"/>
          <p:nvPr/>
        </p:nvPicPr>
        <p:blipFill rotWithShape="1">
          <a:blip r:embed="rId12">
            <a:alphaModFix/>
          </a:blip>
          <a:srcRect b="0" l="0" r="0" t="0"/>
          <a:stretch/>
        </p:blipFill>
        <p:spPr>
          <a:xfrm>
            <a:off x="0" y="806332"/>
            <a:ext cx="12192000" cy="45720"/>
          </a:xfrm>
          <a:prstGeom prst="rect">
            <a:avLst/>
          </a:prstGeom>
          <a:noFill/>
          <a:ln>
            <a:noFill/>
          </a:ln>
        </p:spPr>
      </p:pic>
      <p:sp>
        <p:nvSpPr>
          <p:cNvPr id="905" name="Google Shape;905;p33"/>
          <p:cNvSpPr txBox="1"/>
          <p:nvPr/>
        </p:nvSpPr>
        <p:spPr>
          <a:xfrm>
            <a:off x="921607" y="1744979"/>
            <a:ext cx="2842260" cy="455295"/>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None/>
            </a:pPr>
            <a:r>
              <a:rPr b="1" i="1" lang="en-US" sz="1400">
                <a:solidFill>
                  <a:srgbClr val="262626"/>
                </a:solidFill>
                <a:latin typeface="Calibri"/>
                <a:ea typeface="Calibri"/>
                <a:cs typeface="Calibri"/>
                <a:sym typeface="Calibri"/>
              </a:rPr>
              <a:t>Column distribution </a:t>
            </a:r>
            <a:r>
              <a:rPr i="1" lang="en-US" sz="1400">
                <a:solidFill>
                  <a:srgbClr val="262626"/>
                </a:solidFill>
                <a:latin typeface="Calibri"/>
                <a:ea typeface="Calibri"/>
                <a:cs typeface="Calibri"/>
                <a:sym typeface="Calibri"/>
              </a:rPr>
              <a:t>provides a sample  distribution of the data in a column</a:t>
            </a:r>
            <a:endParaRPr sz="1400">
              <a:solidFill>
                <a:schemeClr val="dk1"/>
              </a:solidFill>
              <a:latin typeface="Calibri"/>
              <a:ea typeface="Calibri"/>
              <a:cs typeface="Calibri"/>
              <a:sym typeface="Calibri"/>
            </a:endParaRPr>
          </a:p>
        </p:txBody>
      </p:sp>
      <p:sp>
        <p:nvSpPr>
          <p:cNvPr id="906" name="Google Shape;906;p33"/>
          <p:cNvSpPr txBox="1"/>
          <p:nvPr/>
        </p:nvSpPr>
        <p:spPr>
          <a:xfrm>
            <a:off x="2610090" y="5131308"/>
            <a:ext cx="2010410" cy="45212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i="1" lang="en-US" sz="1400">
                <a:solidFill>
                  <a:srgbClr val="262626"/>
                </a:solidFill>
                <a:latin typeface="Calibri"/>
                <a:ea typeface="Calibri"/>
                <a:cs typeface="Calibri"/>
                <a:sym typeface="Calibri"/>
              </a:rPr>
              <a:t>Suggested action </a:t>
            </a:r>
            <a:r>
              <a:rPr i="1" lang="en-US" sz="1400">
                <a:solidFill>
                  <a:srgbClr val="262626"/>
                </a:solidFill>
                <a:latin typeface="Calibri"/>
                <a:ea typeface="Calibri"/>
                <a:cs typeface="Calibri"/>
                <a:sym typeface="Calibri"/>
              </a:rPr>
              <a:t>based on  column distribution results</a:t>
            </a:r>
            <a:endParaRPr sz="1400">
              <a:solidFill>
                <a:schemeClr val="dk1"/>
              </a:solidFill>
              <a:latin typeface="Calibri"/>
              <a:ea typeface="Calibri"/>
              <a:cs typeface="Calibri"/>
              <a:sym typeface="Calibri"/>
            </a:endParaRPr>
          </a:p>
        </p:txBody>
      </p:sp>
      <p:grpSp>
        <p:nvGrpSpPr>
          <p:cNvPr id="907" name="Google Shape;907;p33"/>
          <p:cNvGrpSpPr/>
          <p:nvPr/>
        </p:nvGrpSpPr>
        <p:grpSpPr>
          <a:xfrm>
            <a:off x="11457431" y="170687"/>
            <a:ext cx="551687" cy="551687"/>
            <a:chOff x="11457431" y="170687"/>
            <a:chExt cx="551687" cy="551687"/>
          </a:xfrm>
        </p:grpSpPr>
        <p:pic>
          <p:nvPicPr>
            <p:cNvPr id="908" name="Google Shape;908;p33"/>
            <p:cNvPicPr preferRelativeResize="0"/>
            <p:nvPr/>
          </p:nvPicPr>
          <p:blipFill rotWithShape="1">
            <a:blip r:embed="rId13">
              <a:alphaModFix/>
            </a:blip>
            <a:srcRect b="0" l="0" r="0" t="0"/>
            <a:stretch/>
          </p:blipFill>
          <p:spPr>
            <a:xfrm>
              <a:off x="11457431" y="170687"/>
              <a:ext cx="551687" cy="551687"/>
            </a:xfrm>
            <a:prstGeom prst="rect">
              <a:avLst/>
            </a:prstGeom>
            <a:noFill/>
            <a:ln>
              <a:noFill/>
            </a:ln>
          </p:spPr>
        </p:pic>
        <p:pic>
          <p:nvPicPr>
            <p:cNvPr id="909" name="Google Shape;909;p33"/>
            <p:cNvPicPr preferRelativeResize="0"/>
            <p:nvPr/>
          </p:nvPicPr>
          <p:blipFill rotWithShape="1">
            <a:blip r:embed="rId14">
              <a:alphaModFix/>
            </a:blip>
            <a:srcRect b="0" l="0" r="0" t="0"/>
            <a:stretch/>
          </p:blipFill>
          <p:spPr>
            <a:xfrm>
              <a:off x="11536301" y="252500"/>
              <a:ext cx="399431" cy="400018"/>
            </a:xfrm>
            <a:prstGeom prst="rect">
              <a:avLst/>
            </a:prstGeom>
            <a:noFill/>
            <a:ln>
              <a:noFill/>
            </a:ln>
          </p:spPr>
        </p:pic>
      </p:grpSp>
      <p:sp>
        <p:nvSpPr>
          <p:cNvPr id="910" name="Google Shape;910;p33"/>
          <p:cNvSpPr txBox="1"/>
          <p:nvPr/>
        </p:nvSpPr>
        <p:spPr>
          <a:xfrm>
            <a:off x="8493630" y="3345179"/>
            <a:ext cx="2953385" cy="45212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i="1" lang="en-US" sz="1400">
                <a:solidFill>
                  <a:srgbClr val="262626"/>
                </a:solidFill>
                <a:latin typeface="Calibri"/>
                <a:ea typeface="Calibri"/>
                <a:cs typeface="Calibri"/>
                <a:sym typeface="Calibri"/>
              </a:rPr>
              <a:t>Hover over the column quality box to see  the </a:t>
            </a:r>
            <a:r>
              <a:rPr b="1" i="1" lang="en-US" sz="1400">
                <a:solidFill>
                  <a:srgbClr val="262626"/>
                </a:solidFill>
                <a:latin typeface="Calibri"/>
                <a:ea typeface="Calibri"/>
                <a:cs typeface="Calibri"/>
                <a:sym typeface="Calibri"/>
              </a:rPr>
              <a:t>number of distinct &amp; unique records</a:t>
            </a:r>
            <a:endParaRPr sz="1400">
              <a:solidFill>
                <a:schemeClr val="dk1"/>
              </a:solidFill>
              <a:latin typeface="Calibri"/>
              <a:ea typeface="Calibri"/>
              <a:cs typeface="Calibri"/>
              <a:sym typeface="Calibri"/>
            </a:endParaRPr>
          </a:p>
        </p:txBody>
      </p:sp>
      <p:sp>
        <p:nvSpPr>
          <p:cNvPr id="911" name="Google Shape;911;p33"/>
          <p:cNvSpPr txBox="1"/>
          <p:nvPr/>
        </p:nvSpPr>
        <p:spPr>
          <a:xfrm>
            <a:off x="8493630" y="4357116"/>
            <a:ext cx="2472055" cy="455295"/>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None/>
            </a:pPr>
            <a:r>
              <a:rPr i="1" lang="en-US" sz="1400">
                <a:solidFill>
                  <a:srgbClr val="262626"/>
                </a:solidFill>
                <a:latin typeface="Calibri"/>
                <a:ea typeface="Calibri"/>
                <a:cs typeface="Calibri"/>
                <a:sym typeface="Calibri"/>
              </a:rPr>
              <a:t>Click the </a:t>
            </a:r>
            <a:r>
              <a:rPr b="1" i="1" lang="en-US" sz="1400">
                <a:solidFill>
                  <a:srgbClr val="262626"/>
                </a:solidFill>
                <a:latin typeface="Calibri"/>
                <a:ea typeface="Calibri"/>
                <a:cs typeface="Calibri"/>
                <a:sym typeface="Calibri"/>
              </a:rPr>
              <a:t>options menu </a:t>
            </a:r>
            <a:r>
              <a:rPr i="1" lang="en-US" sz="1400">
                <a:solidFill>
                  <a:srgbClr val="262626"/>
                </a:solidFill>
                <a:latin typeface="Calibri"/>
                <a:ea typeface="Calibri"/>
                <a:cs typeface="Calibri"/>
                <a:sym typeface="Calibri"/>
              </a:rPr>
              <a:t>to remove  duplicates, errors or empty values</a:t>
            </a:r>
            <a:endParaRPr sz="14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15" name="Shape 915"/>
        <p:cNvGrpSpPr/>
        <p:nvPr/>
      </p:nvGrpSpPr>
      <p:grpSpPr>
        <a:xfrm>
          <a:off x="0" y="0"/>
          <a:ext cx="0" cy="0"/>
          <a:chOff x="0" y="0"/>
          <a:chExt cx="0" cy="0"/>
        </a:xfrm>
      </p:grpSpPr>
      <p:grpSp>
        <p:nvGrpSpPr>
          <p:cNvPr id="916" name="Google Shape;916;p34"/>
          <p:cNvGrpSpPr/>
          <p:nvPr/>
        </p:nvGrpSpPr>
        <p:grpSpPr>
          <a:xfrm>
            <a:off x="3938015" y="2078735"/>
            <a:ext cx="4123943" cy="4139184"/>
            <a:chOff x="3938015" y="2078735"/>
            <a:chExt cx="4123943" cy="4139184"/>
          </a:xfrm>
        </p:grpSpPr>
        <p:pic>
          <p:nvPicPr>
            <p:cNvPr id="917" name="Google Shape;917;p34"/>
            <p:cNvPicPr preferRelativeResize="0"/>
            <p:nvPr/>
          </p:nvPicPr>
          <p:blipFill rotWithShape="1">
            <a:blip r:embed="rId3">
              <a:alphaModFix/>
            </a:blip>
            <a:srcRect b="0" l="0" r="0" t="0"/>
            <a:stretch/>
          </p:blipFill>
          <p:spPr>
            <a:xfrm>
              <a:off x="3938015" y="2078735"/>
              <a:ext cx="4123943" cy="4139184"/>
            </a:xfrm>
            <a:prstGeom prst="rect">
              <a:avLst/>
            </a:prstGeom>
            <a:noFill/>
            <a:ln>
              <a:noFill/>
            </a:ln>
          </p:spPr>
        </p:pic>
        <p:pic>
          <p:nvPicPr>
            <p:cNvPr id="918" name="Google Shape;918;p34"/>
            <p:cNvPicPr preferRelativeResize="0"/>
            <p:nvPr/>
          </p:nvPicPr>
          <p:blipFill rotWithShape="1">
            <a:blip r:embed="rId4">
              <a:alphaModFix/>
            </a:blip>
            <a:srcRect b="0" l="0" r="0" t="0"/>
            <a:stretch/>
          </p:blipFill>
          <p:spPr>
            <a:xfrm>
              <a:off x="3973334" y="2120444"/>
              <a:ext cx="3995148" cy="4006778"/>
            </a:xfrm>
            <a:prstGeom prst="rect">
              <a:avLst/>
            </a:prstGeom>
            <a:noFill/>
            <a:ln>
              <a:noFill/>
            </a:ln>
          </p:spPr>
        </p:pic>
      </p:grpSp>
      <p:sp>
        <p:nvSpPr>
          <p:cNvPr id="919" name="Google Shape;919;p34"/>
          <p:cNvSpPr txBox="1"/>
          <p:nvPr>
            <p:ph type="title"/>
          </p:nvPr>
        </p:nvSpPr>
        <p:spPr>
          <a:xfrm>
            <a:off x="3141112" y="242315"/>
            <a:ext cx="591375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DATA PROFILING: COLUMN PROFILE</a:t>
            </a:r>
            <a:endParaRPr sz="3200"/>
          </a:p>
        </p:txBody>
      </p:sp>
      <p:pic>
        <p:nvPicPr>
          <p:cNvPr id="920" name="Google Shape;920;p34"/>
          <p:cNvPicPr preferRelativeResize="0"/>
          <p:nvPr/>
        </p:nvPicPr>
        <p:blipFill rotWithShape="1">
          <a:blip r:embed="rId5">
            <a:alphaModFix/>
          </a:blip>
          <a:srcRect b="0" l="0" r="0" t="0"/>
          <a:stretch/>
        </p:blipFill>
        <p:spPr>
          <a:xfrm>
            <a:off x="0" y="806332"/>
            <a:ext cx="12192000" cy="45720"/>
          </a:xfrm>
          <a:prstGeom prst="rect">
            <a:avLst/>
          </a:prstGeom>
          <a:noFill/>
          <a:ln>
            <a:noFill/>
          </a:ln>
        </p:spPr>
      </p:pic>
      <p:sp>
        <p:nvSpPr>
          <p:cNvPr id="921" name="Google Shape;921;p34"/>
          <p:cNvSpPr txBox="1"/>
          <p:nvPr/>
        </p:nvSpPr>
        <p:spPr>
          <a:xfrm>
            <a:off x="3989706" y="1284732"/>
            <a:ext cx="4420235" cy="45212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i="1" lang="en-US" sz="1400">
                <a:solidFill>
                  <a:srgbClr val="262626"/>
                </a:solidFill>
                <a:latin typeface="Calibri"/>
                <a:ea typeface="Calibri"/>
                <a:cs typeface="Calibri"/>
                <a:sym typeface="Calibri"/>
              </a:rPr>
              <a:t>Column profile </a:t>
            </a:r>
            <a:r>
              <a:rPr i="1" lang="en-US" sz="1400">
                <a:solidFill>
                  <a:srgbClr val="262626"/>
                </a:solidFill>
                <a:latin typeface="Calibri"/>
                <a:ea typeface="Calibri"/>
                <a:cs typeface="Calibri"/>
                <a:sym typeface="Calibri"/>
              </a:rPr>
              <a:t>provides a more holistic view of the data in a  column, including a sample distribution and profiling statistics</a:t>
            </a:r>
            <a:endParaRPr sz="1400">
              <a:solidFill>
                <a:schemeClr val="dk1"/>
              </a:solidFill>
              <a:latin typeface="Calibri"/>
              <a:ea typeface="Calibri"/>
              <a:cs typeface="Calibri"/>
              <a:sym typeface="Calibri"/>
            </a:endParaRPr>
          </a:p>
        </p:txBody>
      </p:sp>
      <p:sp>
        <p:nvSpPr>
          <p:cNvPr id="922" name="Google Shape;922;p34"/>
          <p:cNvSpPr txBox="1"/>
          <p:nvPr/>
        </p:nvSpPr>
        <p:spPr>
          <a:xfrm>
            <a:off x="8615692" y="5030723"/>
            <a:ext cx="2664460" cy="671830"/>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None/>
            </a:pPr>
            <a:r>
              <a:rPr i="1" lang="en-US" sz="1400">
                <a:solidFill>
                  <a:srgbClr val="262626"/>
                </a:solidFill>
                <a:latin typeface="Calibri"/>
                <a:ea typeface="Calibri"/>
                <a:cs typeface="Calibri"/>
                <a:sym typeface="Calibri"/>
              </a:rPr>
              <a:t>Hover over the value distribution bar  for </a:t>
            </a:r>
            <a:r>
              <a:rPr b="1" i="1" lang="en-US" sz="1400">
                <a:solidFill>
                  <a:srgbClr val="262626"/>
                </a:solidFill>
                <a:latin typeface="Calibri"/>
                <a:ea typeface="Calibri"/>
                <a:cs typeface="Calibri"/>
                <a:sym typeface="Calibri"/>
              </a:rPr>
              <a:t>suggested transformations </a:t>
            </a:r>
            <a:r>
              <a:rPr i="1" lang="en-US" sz="1400">
                <a:solidFill>
                  <a:srgbClr val="262626"/>
                </a:solidFill>
                <a:latin typeface="Calibri"/>
                <a:ea typeface="Calibri"/>
                <a:cs typeface="Calibri"/>
                <a:sym typeface="Calibri"/>
              </a:rPr>
              <a:t>and  additional options</a:t>
            </a:r>
            <a:endParaRPr sz="1400">
              <a:solidFill>
                <a:schemeClr val="dk1"/>
              </a:solidFill>
              <a:latin typeface="Calibri"/>
              <a:ea typeface="Calibri"/>
              <a:cs typeface="Calibri"/>
              <a:sym typeface="Calibri"/>
            </a:endParaRPr>
          </a:p>
        </p:txBody>
      </p:sp>
      <p:grpSp>
        <p:nvGrpSpPr>
          <p:cNvPr id="923" name="Google Shape;923;p34"/>
          <p:cNvGrpSpPr/>
          <p:nvPr/>
        </p:nvGrpSpPr>
        <p:grpSpPr>
          <a:xfrm>
            <a:off x="3956303" y="3358895"/>
            <a:ext cx="7391400" cy="2859024"/>
            <a:chOff x="3956303" y="3358895"/>
            <a:chExt cx="7391400" cy="2859024"/>
          </a:xfrm>
        </p:grpSpPr>
        <p:pic>
          <p:nvPicPr>
            <p:cNvPr id="924" name="Google Shape;924;p34"/>
            <p:cNvPicPr preferRelativeResize="0"/>
            <p:nvPr/>
          </p:nvPicPr>
          <p:blipFill rotWithShape="1">
            <a:blip r:embed="rId6">
              <a:alphaModFix/>
            </a:blip>
            <a:srcRect b="0" l="0" r="0" t="0"/>
            <a:stretch/>
          </p:blipFill>
          <p:spPr>
            <a:xfrm>
              <a:off x="3956303" y="3358895"/>
              <a:ext cx="1752600" cy="1502664"/>
            </a:xfrm>
            <a:prstGeom prst="rect">
              <a:avLst/>
            </a:prstGeom>
            <a:noFill/>
            <a:ln>
              <a:noFill/>
            </a:ln>
          </p:spPr>
        </p:pic>
        <p:sp>
          <p:nvSpPr>
            <p:cNvPr id="925" name="Google Shape;925;p34"/>
            <p:cNvSpPr/>
            <p:nvPr/>
          </p:nvSpPr>
          <p:spPr>
            <a:xfrm>
              <a:off x="3993236" y="3396973"/>
              <a:ext cx="1623695" cy="1371600"/>
            </a:xfrm>
            <a:custGeom>
              <a:rect b="b" l="l" r="r" t="t"/>
              <a:pathLst>
                <a:path extrusionOk="0" h="1371600" w="1623695">
                  <a:moveTo>
                    <a:pt x="0" y="1371600"/>
                  </a:moveTo>
                  <a:lnTo>
                    <a:pt x="1623684" y="1371600"/>
                  </a:lnTo>
                  <a:lnTo>
                    <a:pt x="1623684" y="0"/>
                  </a:lnTo>
                  <a:lnTo>
                    <a:pt x="0" y="0"/>
                  </a:lnTo>
                  <a:lnTo>
                    <a:pt x="0" y="137160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26" name="Google Shape;926;p34"/>
            <p:cNvPicPr preferRelativeResize="0"/>
            <p:nvPr/>
          </p:nvPicPr>
          <p:blipFill rotWithShape="1">
            <a:blip r:embed="rId7">
              <a:alphaModFix/>
            </a:blip>
            <a:srcRect b="0" l="0" r="0" t="0"/>
            <a:stretch/>
          </p:blipFill>
          <p:spPr>
            <a:xfrm>
              <a:off x="6022847" y="3358895"/>
              <a:ext cx="2033016" cy="2859024"/>
            </a:xfrm>
            <a:prstGeom prst="rect">
              <a:avLst/>
            </a:prstGeom>
            <a:noFill/>
            <a:ln>
              <a:noFill/>
            </a:ln>
          </p:spPr>
        </p:pic>
        <p:sp>
          <p:nvSpPr>
            <p:cNvPr id="927" name="Google Shape;927;p34"/>
            <p:cNvSpPr/>
            <p:nvPr/>
          </p:nvSpPr>
          <p:spPr>
            <a:xfrm>
              <a:off x="6061852" y="3396971"/>
              <a:ext cx="1901189" cy="2730500"/>
            </a:xfrm>
            <a:custGeom>
              <a:rect b="b" l="l" r="r" t="t"/>
              <a:pathLst>
                <a:path extrusionOk="0" h="2730500" w="1901190">
                  <a:moveTo>
                    <a:pt x="0" y="2730249"/>
                  </a:moveTo>
                  <a:lnTo>
                    <a:pt x="1901086" y="2730249"/>
                  </a:lnTo>
                  <a:lnTo>
                    <a:pt x="1901086" y="0"/>
                  </a:lnTo>
                  <a:lnTo>
                    <a:pt x="0" y="0"/>
                  </a:lnTo>
                  <a:lnTo>
                    <a:pt x="0" y="2730249"/>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28" name="Google Shape;928;p34"/>
            <p:cNvPicPr preferRelativeResize="0"/>
            <p:nvPr/>
          </p:nvPicPr>
          <p:blipFill rotWithShape="1">
            <a:blip r:embed="rId8">
              <a:alphaModFix/>
            </a:blip>
            <a:srcRect b="0" l="0" r="0" t="0"/>
            <a:stretch/>
          </p:blipFill>
          <p:spPr>
            <a:xfrm>
              <a:off x="8543544" y="3557015"/>
              <a:ext cx="2804159" cy="1411224"/>
            </a:xfrm>
            <a:prstGeom prst="rect">
              <a:avLst/>
            </a:prstGeom>
            <a:noFill/>
            <a:ln>
              <a:noFill/>
            </a:ln>
          </p:spPr>
        </p:pic>
        <p:pic>
          <p:nvPicPr>
            <p:cNvPr id="929" name="Google Shape;929;p34"/>
            <p:cNvPicPr preferRelativeResize="0"/>
            <p:nvPr/>
          </p:nvPicPr>
          <p:blipFill rotWithShape="1">
            <a:blip r:embed="rId9">
              <a:alphaModFix/>
            </a:blip>
            <a:srcRect b="0" l="0" r="0" t="0"/>
            <a:stretch/>
          </p:blipFill>
          <p:spPr>
            <a:xfrm>
              <a:off x="8579873" y="3599069"/>
              <a:ext cx="2673944" cy="1278540"/>
            </a:xfrm>
            <a:prstGeom prst="rect">
              <a:avLst/>
            </a:prstGeom>
            <a:noFill/>
            <a:ln>
              <a:noFill/>
            </a:ln>
          </p:spPr>
        </p:pic>
        <p:pic>
          <p:nvPicPr>
            <p:cNvPr id="930" name="Google Shape;930;p34"/>
            <p:cNvPicPr preferRelativeResize="0"/>
            <p:nvPr/>
          </p:nvPicPr>
          <p:blipFill rotWithShape="1">
            <a:blip r:embed="rId10">
              <a:alphaModFix/>
            </a:blip>
            <a:srcRect b="0" l="0" r="0" t="0"/>
            <a:stretch/>
          </p:blipFill>
          <p:spPr>
            <a:xfrm>
              <a:off x="8540495" y="3560063"/>
              <a:ext cx="2804159" cy="1408176"/>
            </a:xfrm>
            <a:prstGeom prst="rect">
              <a:avLst/>
            </a:prstGeom>
            <a:noFill/>
            <a:ln>
              <a:noFill/>
            </a:ln>
          </p:spPr>
        </p:pic>
        <p:sp>
          <p:nvSpPr>
            <p:cNvPr id="931" name="Google Shape;931;p34"/>
            <p:cNvSpPr/>
            <p:nvPr/>
          </p:nvSpPr>
          <p:spPr>
            <a:xfrm>
              <a:off x="8579873" y="3599070"/>
              <a:ext cx="2673985" cy="1278890"/>
            </a:xfrm>
            <a:custGeom>
              <a:rect b="b" l="l" r="r" t="t"/>
              <a:pathLst>
                <a:path extrusionOk="0" h="1278889" w="2673984">
                  <a:moveTo>
                    <a:pt x="0" y="1278540"/>
                  </a:moveTo>
                  <a:lnTo>
                    <a:pt x="2673944" y="1278540"/>
                  </a:lnTo>
                  <a:lnTo>
                    <a:pt x="2673944" y="0"/>
                  </a:lnTo>
                  <a:lnTo>
                    <a:pt x="0" y="0"/>
                  </a:lnTo>
                  <a:lnTo>
                    <a:pt x="0" y="127854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2" name="Google Shape;932;p34"/>
            <p:cNvSpPr/>
            <p:nvPr/>
          </p:nvSpPr>
          <p:spPr>
            <a:xfrm>
              <a:off x="7973520" y="3396971"/>
              <a:ext cx="606425" cy="202565"/>
            </a:xfrm>
            <a:custGeom>
              <a:rect b="b" l="l" r="r" t="t"/>
              <a:pathLst>
                <a:path extrusionOk="0" h="202564" w="606425">
                  <a:moveTo>
                    <a:pt x="606353" y="202098"/>
                  </a:moveTo>
                  <a:lnTo>
                    <a:pt x="0" y="0"/>
                  </a:lnTo>
                </a:path>
              </a:pathLst>
            </a:custGeom>
            <a:noFill/>
            <a:ln cap="flat" cmpd="sng" w="9525">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3" name="Google Shape;933;p34"/>
            <p:cNvSpPr/>
            <p:nvPr/>
          </p:nvSpPr>
          <p:spPr>
            <a:xfrm>
              <a:off x="7973520" y="4877610"/>
              <a:ext cx="606425" cy="1249680"/>
            </a:xfrm>
            <a:custGeom>
              <a:rect b="b" l="l" r="r" t="t"/>
              <a:pathLst>
                <a:path extrusionOk="0" h="1249679" w="606425">
                  <a:moveTo>
                    <a:pt x="606353" y="0"/>
                  </a:moveTo>
                  <a:lnTo>
                    <a:pt x="0" y="1249612"/>
                  </a:lnTo>
                </a:path>
              </a:pathLst>
            </a:custGeom>
            <a:noFill/>
            <a:ln cap="flat" cmpd="sng" w="9525">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4" name="Google Shape;934;p34"/>
          <p:cNvSpPr txBox="1"/>
          <p:nvPr/>
        </p:nvSpPr>
        <p:spPr>
          <a:xfrm>
            <a:off x="892678" y="2970276"/>
            <a:ext cx="2612390" cy="1871345"/>
          </a:xfrm>
          <a:prstGeom prst="rect">
            <a:avLst/>
          </a:prstGeom>
          <a:noFill/>
          <a:ln>
            <a:noFill/>
          </a:ln>
        </p:spPr>
        <p:txBody>
          <a:bodyPr anchorCtr="0" anchor="t" bIns="0" lIns="0" spcFirstLastPara="1" rIns="0" wrap="square" tIns="9525">
            <a:spAutoFit/>
          </a:bodyPr>
          <a:lstStyle/>
          <a:p>
            <a:pPr indent="316865" lvl="0" marL="12700" marR="5080" rtl="0" algn="l">
              <a:lnSpc>
                <a:spcPct val="101400"/>
              </a:lnSpc>
              <a:spcBef>
                <a:spcPts val="0"/>
              </a:spcBef>
              <a:spcAft>
                <a:spcPts val="0"/>
              </a:spcAft>
              <a:buNone/>
            </a:pPr>
            <a:r>
              <a:rPr b="1" i="1" lang="en-US" sz="1400">
                <a:solidFill>
                  <a:srgbClr val="262626"/>
                </a:solidFill>
                <a:latin typeface="Calibri"/>
                <a:ea typeface="Calibri"/>
                <a:cs typeface="Calibri"/>
                <a:sym typeface="Calibri"/>
              </a:rPr>
              <a:t>Column statistics </a:t>
            </a:r>
            <a:r>
              <a:rPr i="1" lang="en-US" sz="1400">
                <a:solidFill>
                  <a:srgbClr val="262626"/>
                </a:solidFill>
                <a:latin typeface="Calibri"/>
                <a:ea typeface="Calibri"/>
                <a:cs typeface="Calibri"/>
                <a:sym typeface="Calibri"/>
              </a:rPr>
              <a:t>provide more  detailed profiling metrics, including:</a:t>
            </a:r>
            <a:endParaRPr sz="1400">
              <a:solidFill>
                <a:schemeClr val="dk1"/>
              </a:solidFill>
              <a:latin typeface="Calibri"/>
              <a:ea typeface="Calibri"/>
              <a:cs typeface="Calibri"/>
              <a:sym typeface="Calibri"/>
            </a:endParaRPr>
          </a:p>
          <a:p>
            <a:pPr indent="0" lvl="0" marL="0" marR="0" rtl="0" algn="l">
              <a:lnSpc>
                <a:spcPct val="100000"/>
              </a:lnSpc>
              <a:spcBef>
                <a:spcPts val="5"/>
              </a:spcBef>
              <a:spcAft>
                <a:spcPts val="0"/>
              </a:spcAft>
              <a:buNone/>
            </a:pPr>
            <a:r>
              <a:t/>
            </a:r>
            <a:endParaRPr sz="1350">
              <a:solidFill>
                <a:schemeClr val="dk1"/>
              </a:solidFill>
              <a:latin typeface="Calibri"/>
              <a:ea typeface="Calibri"/>
              <a:cs typeface="Calibri"/>
              <a:sym typeface="Calibri"/>
            </a:endParaRPr>
          </a:p>
          <a:p>
            <a:pPr indent="0" lvl="0" marL="0" marR="45720" rtl="0" algn="r">
              <a:lnSpc>
                <a:spcPct val="100000"/>
              </a:lnSpc>
              <a:spcBef>
                <a:spcPts val="5"/>
              </a:spcBef>
              <a:spcAft>
                <a:spcPts val="0"/>
              </a:spcAft>
              <a:buNone/>
            </a:pPr>
            <a:r>
              <a:rPr b="1" lang="en-US" sz="1400">
                <a:solidFill>
                  <a:srgbClr val="403F40"/>
                </a:solidFill>
                <a:latin typeface="Calibri"/>
                <a:ea typeface="Calibri"/>
                <a:cs typeface="Calibri"/>
                <a:sym typeface="Calibri"/>
              </a:rPr>
              <a:t>Count </a:t>
            </a:r>
            <a:r>
              <a:rPr lang="en-US" sz="1400">
                <a:solidFill>
                  <a:srgbClr val="403F40"/>
                </a:solidFill>
                <a:latin typeface="Calibri"/>
                <a:ea typeface="Calibri"/>
                <a:cs typeface="Calibri"/>
                <a:sym typeface="Calibri"/>
              </a:rPr>
              <a:t>= </a:t>
            </a:r>
            <a:r>
              <a:rPr b="1" lang="en-US" sz="1400">
                <a:solidFill>
                  <a:srgbClr val="FFC000"/>
                </a:solidFill>
                <a:latin typeface="Calibri"/>
                <a:ea typeface="Calibri"/>
                <a:cs typeface="Calibri"/>
                <a:sym typeface="Calibri"/>
              </a:rPr>
              <a:t>293</a:t>
            </a:r>
            <a:endParaRPr sz="1400">
              <a:solidFill>
                <a:schemeClr val="dk1"/>
              </a:solidFill>
              <a:latin typeface="Calibri"/>
              <a:ea typeface="Calibri"/>
              <a:cs typeface="Calibri"/>
              <a:sym typeface="Calibri"/>
            </a:endParaRPr>
          </a:p>
          <a:p>
            <a:pPr indent="0" lvl="0" marL="722630" marR="0" rtl="0" algn="l">
              <a:lnSpc>
                <a:spcPct val="100000"/>
              </a:lnSpc>
              <a:spcBef>
                <a:spcPts val="320"/>
              </a:spcBef>
              <a:spcAft>
                <a:spcPts val="0"/>
              </a:spcAft>
              <a:buNone/>
            </a:pPr>
            <a:r>
              <a:rPr i="1" lang="en-US" sz="1100">
                <a:solidFill>
                  <a:srgbClr val="403F40"/>
                </a:solidFill>
                <a:latin typeface="Calibri"/>
                <a:ea typeface="Calibri"/>
                <a:cs typeface="Calibri"/>
                <a:sym typeface="Calibri"/>
              </a:rPr>
              <a:t>(total number of values in column)</a:t>
            </a:r>
            <a:endParaRPr sz="1100">
              <a:solidFill>
                <a:schemeClr val="dk1"/>
              </a:solidFill>
              <a:latin typeface="Calibri"/>
              <a:ea typeface="Calibri"/>
              <a:cs typeface="Calibri"/>
              <a:sym typeface="Calibri"/>
            </a:endParaRPr>
          </a:p>
          <a:p>
            <a:pPr indent="0" lvl="0" marL="0" marR="0" rtl="0" algn="l">
              <a:lnSpc>
                <a:spcPct val="100000"/>
              </a:lnSpc>
              <a:spcBef>
                <a:spcPts val="60"/>
              </a:spcBef>
              <a:spcAft>
                <a:spcPts val="0"/>
              </a:spcAft>
              <a:buNone/>
            </a:pPr>
            <a:r>
              <a:t/>
            </a:r>
            <a:endParaRPr sz="1300">
              <a:solidFill>
                <a:schemeClr val="dk1"/>
              </a:solidFill>
              <a:latin typeface="Calibri"/>
              <a:ea typeface="Calibri"/>
              <a:cs typeface="Calibri"/>
              <a:sym typeface="Calibri"/>
            </a:endParaRPr>
          </a:p>
          <a:p>
            <a:pPr indent="0" lvl="0" marL="0" marR="45720" rtl="0" algn="r">
              <a:lnSpc>
                <a:spcPct val="100000"/>
              </a:lnSpc>
              <a:spcBef>
                <a:spcPts val="0"/>
              </a:spcBef>
              <a:spcAft>
                <a:spcPts val="0"/>
              </a:spcAft>
              <a:buNone/>
            </a:pPr>
            <a:r>
              <a:rPr b="1" lang="en-US" sz="1400">
                <a:solidFill>
                  <a:srgbClr val="403F40"/>
                </a:solidFill>
                <a:latin typeface="Calibri"/>
                <a:ea typeface="Calibri"/>
                <a:cs typeface="Calibri"/>
                <a:sym typeface="Calibri"/>
              </a:rPr>
              <a:t>Distinct Count </a:t>
            </a:r>
            <a:r>
              <a:rPr lang="en-US" sz="1400">
                <a:solidFill>
                  <a:srgbClr val="403F40"/>
                </a:solidFill>
                <a:latin typeface="Calibri"/>
                <a:ea typeface="Calibri"/>
                <a:cs typeface="Calibri"/>
                <a:sym typeface="Calibri"/>
              </a:rPr>
              <a:t>= </a:t>
            </a:r>
            <a:r>
              <a:rPr b="1" lang="en-US" sz="1400">
                <a:solidFill>
                  <a:srgbClr val="FFC000"/>
                </a:solidFill>
                <a:latin typeface="Calibri"/>
                <a:ea typeface="Calibri"/>
                <a:cs typeface="Calibri"/>
                <a:sym typeface="Calibri"/>
              </a:rPr>
              <a:t>119</a:t>
            </a:r>
            <a:endParaRPr sz="1400">
              <a:solidFill>
                <a:schemeClr val="dk1"/>
              </a:solidFill>
              <a:latin typeface="Calibri"/>
              <a:ea typeface="Calibri"/>
              <a:cs typeface="Calibri"/>
              <a:sym typeface="Calibri"/>
            </a:endParaRPr>
          </a:p>
          <a:p>
            <a:pPr indent="0" lvl="0" marL="0" marR="15240" rtl="0" algn="r">
              <a:lnSpc>
                <a:spcPct val="114545"/>
              </a:lnSpc>
              <a:spcBef>
                <a:spcPts val="325"/>
              </a:spcBef>
              <a:spcAft>
                <a:spcPts val="0"/>
              </a:spcAft>
              <a:buNone/>
            </a:pPr>
            <a:r>
              <a:rPr i="1" lang="en-US" sz="1100">
                <a:solidFill>
                  <a:srgbClr val="403F40"/>
                </a:solidFill>
                <a:latin typeface="Calibri"/>
                <a:ea typeface="Calibri"/>
                <a:cs typeface="Calibri"/>
                <a:sym typeface="Calibri"/>
              </a:rPr>
              <a:t>(total number of distinct values, whether they </a:t>
            </a:r>
            <a:endParaRPr sz="1100">
              <a:solidFill>
                <a:schemeClr val="dk1"/>
              </a:solidFill>
              <a:latin typeface="Calibri"/>
              <a:ea typeface="Calibri"/>
              <a:cs typeface="Calibri"/>
              <a:sym typeface="Calibri"/>
            </a:endParaRPr>
          </a:p>
          <a:p>
            <a:pPr indent="0" lvl="0" marL="0" marR="43815" rtl="0" algn="r">
              <a:lnSpc>
                <a:spcPct val="114545"/>
              </a:lnSpc>
              <a:spcBef>
                <a:spcPts val="0"/>
              </a:spcBef>
              <a:spcAft>
                <a:spcPts val="0"/>
              </a:spcAft>
              <a:buNone/>
            </a:pPr>
            <a:r>
              <a:rPr i="1" lang="en-US" sz="1100">
                <a:solidFill>
                  <a:srgbClr val="403F40"/>
                </a:solidFill>
                <a:latin typeface="Calibri"/>
                <a:ea typeface="Calibri"/>
                <a:cs typeface="Calibri"/>
                <a:sym typeface="Calibri"/>
              </a:rPr>
              <a:t>appear once or multiple times)</a:t>
            </a:r>
            <a:endParaRPr sz="1100">
              <a:solidFill>
                <a:schemeClr val="dk1"/>
              </a:solidFill>
              <a:latin typeface="Calibri"/>
              <a:ea typeface="Calibri"/>
              <a:cs typeface="Calibri"/>
              <a:sym typeface="Calibri"/>
            </a:endParaRPr>
          </a:p>
        </p:txBody>
      </p:sp>
      <p:grpSp>
        <p:nvGrpSpPr>
          <p:cNvPr id="935" name="Google Shape;935;p34"/>
          <p:cNvGrpSpPr/>
          <p:nvPr/>
        </p:nvGrpSpPr>
        <p:grpSpPr>
          <a:xfrm>
            <a:off x="11457431" y="170687"/>
            <a:ext cx="551687" cy="551687"/>
            <a:chOff x="11457431" y="170687"/>
            <a:chExt cx="551687" cy="551687"/>
          </a:xfrm>
        </p:grpSpPr>
        <p:pic>
          <p:nvPicPr>
            <p:cNvPr id="936" name="Google Shape;936;p34"/>
            <p:cNvPicPr preferRelativeResize="0"/>
            <p:nvPr/>
          </p:nvPicPr>
          <p:blipFill rotWithShape="1">
            <a:blip r:embed="rId11">
              <a:alphaModFix/>
            </a:blip>
            <a:srcRect b="0" l="0" r="0" t="0"/>
            <a:stretch/>
          </p:blipFill>
          <p:spPr>
            <a:xfrm>
              <a:off x="11457431" y="170687"/>
              <a:ext cx="551687" cy="551687"/>
            </a:xfrm>
            <a:prstGeom prst="rect">
              <a:avLst/>
            </a:prstGeom>
            <a:noFill/>
            <a:ln>
              <a:noFill/>
            </a:ln>
          </p:spPr>
        </p:pic>
        <p:pic>
          <p:nvPicPr>
            <p:cNvPr id="937" name="Google Shape;937;p34"/>
            <p:cNvPicPr preferRelativeResize="0"/>
            <p:nvPr/>
          </p:nvPicPr>
          <p:blipFill rotWithShape="1">
            <a:blip r:embed="rId12">
              <a:alphaModFix/>
            </a:blip>
            <a:srcRect b="0" l="0" r="0" t="0"/>
            <a:stretch/>
          </p:blipFill>
          <p:spPr>
            <a:xfrm>
              <a:off x="11536301" y="252500"/>
              <a:ext cx="399431" cy="400018"/>
            </a:xfrm>
            <a:prstGeom prst="rect">
              <a:avLst/>
            </a:prstGeom>
            <a:noFill/>
            <a:ln>
              <a:noFill/>
            </a:ln>
          </p:spPr>
        </p:pic>
      </p:grpSp>
      <p:sp>
        <p:nvSpPr>
          <p:cNvPr id="938" name="Google Shape;938;p34"/>
          <p:cNvSpPr txBox="1"/>
          <p:nvPr/>
        </p:nvSpPr>
        <p:spPr>
          <a:xfrm>
            <a:off x="803353" y="4941777"/>
            <a:ext cx="2663190" cy="500380"/>
          </a:xfrm>
          <a:prstGeom prst="rect">
            <a:avLst/>
          </a:prstGeom>
          <a:noFill/>
          <a:ln>
            <a:noFill/>
          </a:ln>
        </p:spPr>
        <p:txBody>
          <a:bodyPr anchorCtr="0" anchor="t" bIns="0" lIns="0" spcFirstLastPara="1" rIns="0" wrap="square" tIns="64750">
            <a:spAutoFit/>
          </a:bodyPr>
          <a:lstStyle/>
          <a:p>
            <a:pPr indent="0" lvl="0" marL="1763395" marR="0" rtl="0" algn="l">
              <a:lnSpc>
                <a:spcPct val="100000"/>
              </a:lnSpc>
              <a:spcBef>
                <a:spcPts val="0"/>
              </a:spcBef>
              <a:spcAft>
                <a:spcPts val="0"/>
              </a:spcAft>
              <a:buNone/>
            </a:pPr>
            <a:r>
              <a:rPr b="1" lang="en-US" sz="1400">
                <a:solidFill>
                  <a:srgbClr val="403F40"/>
                </a:solidFill>
                <a:latin typeface="Calibri"/>
                <a:ea typeface="Calibri"/>
                <a:cs typeface="Calibri"/>
                <a:sym typeface="Calibri"/>
              </a:rPr>
              <a:t>Unique </a:t>
            </a:r>
            <a:r>
              <a:rPr lang="en-US" sz="1400">
                <a:solidFill>
                  <a:srgbClr val="403F40"/>
                </a:solidFill>
                <a:latin typeface="Calibri"/>
                <a:ea typeface="Calibri"/>
                <a:cs typeface="Calibri"/>
                <a:sym typeface="Calibri"/>
              </a:rPr>
              <a:t>= </a:t>
            </a:r>
            <a:r>
              <a:rPr b="1" lang="en-US" sz="1400">
                <a:solidFill>
                  <a:srgbClr val="FFC000"/>
                </a:solidFill>
                <a:latin typeface="Calibri"/>
                <a:ea typeface="Calibri"/>
                <a:cs typeface="Calibri"/>
                <a:sym typeface="Calibri"/>
              </a:rPr>
              <a:t>82</a:t>
            </a:r>
            <a:endParaRPr sz="1400">
              <a:solidFill>
                <a:schemeClr val="dk1"/>
              </a:solidFill>
              <a:latin typeface="Calibri"/>
              <a:ea typeface="Calibri"/>
              <a:cs typeface="Calibri"/>
              <a:sym typeface="Calibri"/>
            </a:endParaRPr>
          </a:p>
          <a:p>
            <a:pPr indent="0" lvl="0" marL="12700" marR="0" rtl="0" algn="l">
              <a:lnSpc>
                <a:spcPct val="100000"/>
              </a:lnSpc>
              <a:spcBef>
                <a:spcPts val="325"/>
              </a:spcBef>
              <a:spcAft>
                <a:spcPts val="0"/>
              </a:spcAft>
              <a:buNone/>
            </a:pPr>
            <a:r>
              <a:rPr i="1" lang="en-US" sz="1100">
                <a:solidFill>
                  <a:srgbClr val="403F40"/>
                </a:solidFill>
                <a:latin typeface="Calibri"/>
                <a:ea typeface="Calibri"/>
                <a:cs typeface="Calibri"/>
                <a:sym typeface="Calibri"/>
              </a:rPr>
              <a:t>(total number of values that appear exactly once)</a:t>
            </a:r>
            <a:endParaRPr sz="1100">
              <a:solidFill>
                <a:schemeClr val="dk1"/>
              </a:solidFill>
              <a:latin typeface="Calibri"/>
              <a:ea typeface="Calibri"/>
              <a:cs typeface="Calibri"/>
              <a:sym typeface="Calibri"/>
            </a:endParaRPr>
          </a:p>
        </p:txBody>
      </p:sp>
      <p:sp>
        <p:nvSpPr>
          <p:cNvPr id="939" name="Google Shape;939;p34"/>
          <p:cNvSpPr/>
          <p:nvPr/>
        </p:nvSpPr>
        <p:spPr>
          <a:xfrm>
            <a:off x="3648947" y="3607536"/>
            <a:ext cx="151130" cy="2730500"/>
          </a:xfrm>
          <a:custGeom>
            <a:rect b="b" l="l" r="r" t="t"/>
            <a:pathLst>
              <a:path extrusionOk="0" h="2730500" w="151129">
                <a:moveTo>
                  <a:pt x="0" y="0"/>
                </a:moveTo>
                <a:lnTo>
                  <a:pt x="29337" y="5406"/>
                </a:lnTo>
                <a:lnTo>
                  <a:pt x="53294" y="20151"/>
                </a:lnTo>
                <a:lnTo>
                  <a:pt x="69446" y="42021"/>
                </a:lnTo>
                <a:lnTo>
                  <a:pt x="75369" y="68802"/>
                </a:lnTo>
                <a:lnTo>
                  <a:pt x="75369" y="291399"/>
                </a:lnTo>
                <a:lnTo>
                  <a:pt x="81292" y="318180"/>
                </a:lnTo>
                <a:lnTo>
                  <a:pt x="97444" y="340050"/>
                </a:lnTo>
                <a:lnTo>
                  <a:pt x="121401" y="354795"/>
                </a:lnTo>
                <a:lnTo>
                  <a:pt x="150739" y="360202"/>
                </a:lnTo>
                <a:lnTo>
                  <a:pt x="121401" y="365609"/>
                </a:lnTo>
                <a:lnTo>
                  <a:pt x="97444" y="380354"/>
                </a:lnTo>
                <a:lnTo>
                  <a:pt x="81292" y="402224"/>
                </a:lnTo>
                <a:lnTo>
                  <a:pt x="75369" y="429005"/>
                </a:lnTo>
                <a:lnTo>
                  <a:pt x="75369" y="2661447"/>
                </a:lnTo>
                <a:lnTo>
                  <a:pt x="69446" y="2688228"/>
                </a:lnTo>
                <a:lnTo>
                  <a:pt x="53294" y="2710098"/>
                </a:lnTo>
                <a:lnTo>
                  <a:pt x="29337" y="2724843"/>
                </a:lnTo>
                <a:lnTo>
                  <a:pt x="0" y="273025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 name="Google Shape;940;p34"/>
          <p:cNvSpPr txBox="1"/>
          <p:nvPr/>
        </p:nvSpPr>
        <p:spPr>
          <a:xfrm>
            <a:off x="1038758" y="5615385"/>
            <a:ext cx="2428875" cy="689610"/>
          </a:xfrm>
          <a:prstGeom prst="rect">
            <a:avLst/>
          </a:prstGeom>
          <a:noFill/>
          <a:ln>
            <a:noFill/>
          </a:ln>
        </p:spPr>
        <p:txBody>
          <a:bodyPr anchorCtr="0" anchor="t" bIns="0" lIns="0" spcFirstLastPara="1" rIns="0" wrap="square" tIns="64750">
            <a:spAutoFit/>
          </a:bodyPr>
          <a:lstStyle/>
          <a:p>
            <a:pPr indent="0" lvl="0" marL="1590675" marR="0" rtl="0" algn="l">
              <a:lnSpc>
                <a:spcPct val="100000"/>
              </a:lnSpc>
              <a:spcBef>
                <a:spcPts val="0"/>
              </a:spcBef>
              <a:spcAft>
                <a:spcPts val="0"/>
              </a:spcAft>
              <a:buNone/>
            </a:pPr>
            <a:r>
              <a:rPr b="1" lang="en-US" sz="1400">
                <a:solidFill>
                  <a:srgbClr val="403F40"/>
                </a:solidFill>
                <a:latin typeface="Calibri"/>
                <a:ea typeface="Calibri"/>
                <a:cs typeface="Calibri"/>
                <a:sym typeface="Calibri"/>
              </a:rPr>
              <a:t>Min &amp; Max</a:t>
            </a:r>
            <a:endParaRPr sz="1400">
              <a:solidFill>
                <a:schemeClr val="dk1"/>
              </a:solidFill>
              <a:latin typeface="Calibri"/>
              <a:ea typeface="Calibri"/>
              <a:cs typeface="Calibri"/>
              <a:sym typeface="Calibri"/>
            </a:endParaRPr>
          </a:p>
          <a:p>
            <a:pPr indent="0" lvl="0" marL="0" marR="5080" rtl="0" algn="r">
              <a:lnSpc>
                <a:spcPct val="100000"/>
              </a:lnSpc>
              <a:spcBef>
                <a:spcPts val="325"/>
              </a:spcBef>
              <a:spcAft>
                <a:spcPts val="0"/>
              </a:spcAft>
              <a:buNone/>
            </a:pPr>
            <a:r>
              <a:rPr i="1" lang="en-US" sz="1100">
                <a:solidFill>
                  <a:srgbClr val="403F40"/>
                </a:solidFill>
                <a:latin typeface="Calibri"/>
                <a:ea typeface="Calibri"/>
                <a:cs typeface="Calibri"/>
                <a:sym typeface="Calibri"/>
              </a:rPr>
              <a:t>(lowest and highest observed values)</a:t>
            </a:r>
            <a:endParaRPr sz="1100">
              <a:solidFill>
                <a:schemeClr val="dk1"/>
              </a:solidFill>
              <a:latin typeface="Calibri"/>
              <a:ea typeface="Calibri"/>
              <a:cs typeface="Calibri"/>
              <a:sym typeface="Calibri"/>
            </a:endParaRPr>
          </a:p>
          <a:p>
            <a:pPr indent="0" lvl="0" marL="0" marR="6985" rtl="0" algn="r">
              <a:lnSpc>
                <a:spcPct val="100000"/>
              </a:lnSpc>
              <a:spcBef>
                <a:spcPts val="290"/>
              </a:spcBef>
              <a:spcAft>
                <a:spcPts val="0"/>
              </a:spcAft>
              <a:buNone/>
            </a:pPr>
            <a:r>
              <a:rPr b="1" i="1" lang="en-US" sz="1000">
                <a:solidFill>
                  <a:srgbClr val="403F40"/>
                </a:solidFill>
                <a:latin typeface="Calibri"/>
                <a:ea typeface="Calibri"/>
                <a:cs typeface="Calibri"/>
                <a:sym typeface="Calibri"/>
              </a:rPr>
              <a:t>Note: </a:t>
            </a:r>
            <a:r>
              <a:rPr i="1" lang="en-US" sz="1000">
                <a:solidFill>
                  <a:srgbClr val="403F40"/>
                </a:solidFill>
                <a:latin typeface="Calibri"/>
                <a:ea typeface="Calibri"/>
                <a:cs typeface="Calibri"/>
                <a:sym typeface="Calibri"/>
              </a:rPr>
              <a:t>Typically only useful for numerical values</a:t>
            </a:r>
            <a:endParaRPr sz="1000">
              <a:solidFill>
                <a:schemeClr val="dk1"/>
              </a:solidFill>
              <a:latin typeface="Calibri"/>
              <a:ea typeface="Calibri"/>
              <a:cs typeface="Calibri"/>
              <a:sym typeface="Calibri"/>
            </a:endParaRPr>
          </a:p>
        </p:txBody>
      </p:sp>
      <p:sp>
        <p:nvSpPr>
          <p:cNvPr id="941" name="Google Shape;941;p34"/>
          <p:cNvSpPr/>
          <p:nvPr/>
        </p:nvSpPr>
        <p:spPr>
          <a:xfrm>
            <a:off x="3799683" y="1856235"/>
            <a:ext cx="4332605" cy="156845"/>
          </a:xfrm>
          <a:custGeom>
            <a:rect b="b" l="l" r="r" t="t"/>
            <a:pathLst>
              <a:path extrusionOk="0" h="156844" w="4332605">
                <a:moveTo>
                  <a:pt x="0" y="156372"/>
                </a:moveTo>
                <a:lnTo>
                  <a:pt x="5609" y="125938"/>
                </a:lnTo>
                <a:lnTo>
                  <a:pt x="20905" y="101086"/>
                </a:lnTo>
                <a:lnTo>
                  <a:pt x="43593" y="84330"/>
                </a:lnTo>
                <a:lnTo>
                  <a:pt x="71376" y="78186"/>
                </a:lnTo>
                <a:lnTo>
                  <a:pt x="843031" y="78186"/>
                </a:lnTo>
                <a:lnTo>
                  <a:pt x="870813" y="72041"/>
                </a:lnTo>
                <a:lnTo>
                  <a:pt x="893501" y="55285"/>
                </a:lnTo>
                <a:lnTo>
                  <a:pt x="908798" y="30433"/>
                </a:lnTo>
                <a:lnTo>
                  <a:pt x="914407" y="0"/>
                </a:lnTo>
                <a:lnTo>
                  <a:pt x="920016" y="30433"/>
                </a:lnTo>
                <a:lnTo>
                  <a:pt x="935312" y="55285"/>
                </a:lnTo>
                <a:lnTo>
                  <a:pt x="958000" y="72041"/>
                </a:lnTo>
                <a:lnTo>
                  <a:pt x="985783" y="78186"/>
                </a:lnTo>
                <a:lnTo>
                  <a:pt x="4260655" y="78186"/>
                </a:lnTo>
                <a:lnTo>
                  <a:pt x="4288437" y="84330"/>
                </a:lnTo>
                <a:lnTo>
                  <a:pt x="4311125" y="101086"/>
                </a:lnTo>
                <a:lnTo>
                  <a:pt x="4326422" y="125938"/>
                </a:lnTo>
                <a:lnTo>
                  <a:pt x="4332031" y="156372"/>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45" name="Shape 945"/>
        <p:cNvGrpSpPr/>
        <p:nvPr/>
      </p:nvGrpSpPr>
      <p:grpSpPr>
        <a:xfrm>
          <a:off x="0" y="0"/>
          <a:ext cx="0" cy="0"/>
          <a:chOff x="0" y="0"/>
          <a:chExt cx="0" cy="0"/>
        </a:xfrm>
      </p:grpSpPr>
      <p:grpSp>
        <p:nvGrpSpPr>
          <p:cNvPr id="946" name="Google Shape;946;p35"/>
          <p:cNvGrpSpPr/>
          <p:nvPr/>
        </p:nvGrpSpPr>
        <p:grpSpPr>
          <a:xfrm>
            <a:off x="612648" y="1243583"/>
            <a:ext cx="7964424" cy="1335024"/>
            <a:chOff x="612648" y="1243583"/>
            <a:chExt cx="7964424" cy="1335024"/>
          </a:xfrm>
        </p:grpSpPr>
        <p:pic>
          <p:nvPicPr>
            <p:cNvPr id="947" name="Google Shape;947;p35"/>
            <p:cNvPicPr preferRelativeResize="0"/>
            <p:nvPr/>
          </p:nvPicPr>
          <p:blipFill rotWithShape="1">
            <a:blip r:embed="rId3">
              <a:alphaModFix/>
            </a:blip>
            <a:srcRect b="0" l="0" r="0" t="0"/>
            <a:stretch/>
          </p:blipFill>
          <p:spPr>
            <a:xfrm>
              <a:off x="612648" y="1243583"/>
              <a:ext cx="7949183" cy="1322832"/>
            </a:xfrm>
            <a:prstGeom prst="rect">
              <a:avLst/>
            </a:prstGeom>
            <a:noFill/>
            <a:ln>
              <a:noFill/>
            </a:ln>
          </p:spPr>
        </p:pic>
        <p:pic>
          <p:nvPicPr>
            <p:cNvPr id="948" name="Google Shape;948;p35"/>
            <p:cNvPicPr preferRelativeResize="0"/>
            <p:nvPr/>
          </p:nvPicPr>
          <p:blipFill rotWithShape="1">
            <a:blip r:embed="rId4">
              <a:alphaModFix/>
            </a:blip>
            <a:srcRect b="0" l="0" r="0" t="0"/>
            <a:stretch/>
          </p:blipFill>
          <p:spPr>
            <a:xfrm>
              <a:off x="637549" y="1269871"/>
              <a:ext cx="7845036" cy="1216151"/>
            </a:xfrm>
            <a:prstGeom prst="rect">
              <a:avLst/>
            </a:prstGeom>
            <a:noFill/>
            <a:ln>
              <a:noFill/>
            </a:ln>
          </p:spPr>
        </p:pic>
        <p:pic>
          <p:nvPicPr>
            <p:cNvPr id="949" name="Google Shape;949;p35"/>
            <p:cNvPicPr preferRelativeResize="0"/>
            <p:nvPr/>
          </p:nvPicPr>
          <p:blipFill rotWithShape="1">
            <a:blip r:embed="rId5">
              <a:alphaModFix/>
            </a:blip>
            <a:srcRect b="0" l="0" r="0" t="0"/>
            <a:stretch/>
          </p:blipFill>
          <p:spPr>
            <a:xfrm>
              <a:off x="6355080" y="1484375"/>
              <a:ext cx="2221992" cy="1094232"/>
            </a:xfrm>
            <a:prstGeom prst="rect">
              <a:avLst/>
            </a:prstGeom>
            <a:noFill/>
            <a:ln>
              <a:noFill/>
            </a:ln>
          </p:spPr>
        </p:pic>
        <p:sp>
          <p:nvSpPr>
            <p:cNvPr id="950" name="Google Shape;950;p35"/>
            <p:cNvSpPr/>
            <p:nvPr/>
          </p:nvSpPr>
          <p:spPr>
            <a:xfrm>
              <a:off x="6392456" y="1522172"/>
              <a:ext cx="2094230" cy="963930"/>
            </a:xfrm>
            <a:custGeom>
              <a:rect b="b" l="l" r="r" t="t"/>
              <a:pathLst>
                <a:path extrusionOk="0" h="963930" w="2094229">
                  <a:moveTo>
                    <a:pt x="0" y="0"/>
                  </a:moveTo>
                  <a:lnTo>
                    <a:pt x="2093802" y="0"/>
                  </a:lnTo>
                  <a:lnTo>
                    <a:pt x="2093802" y="963851"/>
                  </a:lnTo>
                  <a:lnTo>
                    <a:pt x="0" y="963851"/>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51" name="Google Shape;951;p35"/>
          <p:cNvGrpSpPr/>
          <p:nvPr/>
        </p:nvGrpSpPr>
        <p:grpSpPr>
          <a:xfrm>
            <a:off x="6638543" y="3255264"/>
            <a:ext cx="1953768" cy="1962912"/>
            <a:chOff x="6638543" y="3255264"/>
            <a:chExt cx="1953768" cy="1962912"/>
          </a:xfrm>
        </p:grpSpPr>
        <p:pic>
          <p:nvPicPr>
            <p:cNvPr id="952" name="Google Shape;952;p35"/>
            <p:cNvPicPr preferRelativeResize="0"/>
            <p:nvPr/>
          </p:nvPicPr>
          <p:blipFill rotWithShape="1">
            <a:blip r:embed="rId6">
              <a:alphaModFix/>
            </a:blip>
            <a:srcRect b="0" l="0" r="0" t="0"/>
            <a:stretch/>
          </p:blipFill>
          <p:spPr>
            <a:xfrm>
              <a:off x="6638543" y="3255264"/>
              <a:ext cx="1953768" cy="1962912"/>
            </a:xfrm>
            <a:prstGeom prst="rect">
              <a:avLst/>
            </a:prstGeom>
            <a:noFill/>
            <a:ln>
              <a:noFill/>
            </a:ln>
          </p:spPr>
        </p:pic>
        <p:pic>
          <p:nvPicPr>
            <p:cNvPr id="953" name="Google Shape;953;p35"/>
            <p:cNvPicPr preferRelativeResize="0"/>
            <p:nvPr/>
          </p:nvPicPr>
          <p:blipFill rotWithShape="1">
            <a:blip r:embed="rId7">
              <a:alphaModFix/>
            </a:blip>
            <a:srcRect b="0" l="0" r="0" t="0"/>
            <a:stretch/>
          </p:blipFill>
          <p:spPr>
            <a:xfrm>
              <a:off x="6665230" y="3281598"/>
              <a:ext cx="1847850" cy="1857375"/>
            </a:xfrm>
            <a:prstGeom prst="rect">
              <a:avLst/>
            </a:prstGeom>
            <a:noFill/>
            <a:ln>
              <a:noFill/>
            </a:ln>
          </p:spPr>
        </p:pic>
      </p:grpSp>
      <p:sp>
        <p:nvSpPr>
          <p:cNvPr id="954" name="Google Shape;954;p35"/>
          <p:cNvSpPr/>
          <p:nvPr/>
        </p:nvSpPr>
        <p:spPr>
          <a:xfrm>
            <a:off x="8482586" y="2173714"/>
            <a:ext cx="637540" cy="76200"/>
          </a:xfrm>
          <a:custGeom>
            <a:rect b="b" l="l" r="r" t="t"/>
            <a:pathLst>
              <a:path extrusionOk="0" h="76200" w="637540">
                <a:moveTo>
                  <a:pt x="561334" y="50801"/>
                </a:moveTo>
                <a:lnTo>
                  <a:pt x="561334" y="76200"/>
                </a:lnTo>
                <a:lnTo>
                  <a:pt x="612134" y="50801"/>
                </a:lnTo>
                <a:lnTo>
                  <a:pt x="561334" y="50801"/>
                </a:lnTo>
                <a:close/>
              </a:path>
              <a:path extrusionOk="0" h="76200" w="637540">
                <a:moveTo>
                  <a:pt x="561334" y="25401"/>
                </a:moveTo>
                <a:lnTo>
                  <a:pt x="561334" y="50801"/>
                </a:lnTo>
                <a:lnTo>
                  <a:pt x="574034" y="50801"/>
                </a:lnTo>
                <a:lnTo>
                  <a:pt x="574034" y="25401"/>
                </a:lnTo>
                <a:lnTo>
                  <a:pt x="561334" y="25401"/>
                </a:lnTo>
                <a:close/>
              </a:path>
              <a:path extrusionOk="0" h="76200" w="637540">
                <a:moveTo>
                  <a:pt x="561334" y="0"/>
                </a:moveTo>
                <a:lnTo>
                  <a:pt x="561334" y="25401"/>
                </a:lnTo>
                <a:lnTo>
                  <a:pt x="574034" y="25401"/>
                </a:lnTo>
                <a:lnTo>
                  <a:pt x="574034" y="50801"/>
                </a:lnTo>
                <a:lnTo>
                  <a:pt x="612136" y="50800"/>
                </a:lnTo>
                <a:lnTo>
                  <a:pt x="637534" y="38101"/>
                </a:lnTo>
                <a:lnTo>
                  <a:pt x="561334" y="0"/>
                </a:lnTo>
                <a:close/>
              </a:path>
              <a:path extrusionOk="0" h="76200" w="637540">
                <a:moveTo>
                  <a:pt x="0" y="25400"/>
                </a:moveTo>
                <a:lnTo>
                  <a:pt x="0" y="50800"/>
                </a:lnTo>
                <a:lnTo>
                  <a:pt x="561334" y="50801"/>
                </a:lnTo>
                <a:lnTo>
                  <a:pt x="561334" y="25401"/>
                </a:lnTo>
                <a:lnTo>
                  <a:pt x="0" y="2540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 name="Google Shape;955;p35"/>
          <p:cNvSpPr txBox="1"/>
          <p:nvPr/>
        </p:nvSpPr>
        <p:spPr>
          <a:xfrm>
            <a:off x="1260188" y="2854452"/>
            <a:ext cx="2211070" cy="671830"/>
          </a:xfrm>
          <a:prstGeom prst="rect">
            <a:avLst/>
          </a:prstGeom>
          <a:noFill/>
          <a:ln>
            <a:noFill/>
          </a:ln>
        </p:spPr>
        <p:txBody>
          <a:bodyPr anchorCtr="0" anchor="t" bIns="0" lIns="0" spcFirstLastPara="1" rIns="0" wrap="square" tIns="9525">
            <a:spAutoFit/>
          </a:bodyPr>
          <a:lstStyle/>
          <a:p>
            <a:pPr indent="-39370" lvl="0" marL="51435" marR="5080" rtl="0" algn="r">
              <a:lnSpc>
                <a:spcPct val="101400"/>
              </a:lnSpc>
              <a:spcBef>
                <a:spcPts val="0"/>
              </a:spcBef>
              <a:spcAft>
                <a:spcPts val="0"/>
              </a:spcAft>
              <a:buNone/>
            </a:pPr>
            <a:r>
              <a:rPr b="1" lang="en-US" sz="1400">
                <a:solidFill>
                  <a:srgbClr val="0D0D0D"/>
                </a:solidFill>
                <a:latin typeface="Calibri"/>
                <a:ea typeface="Calibri"/>
                <a:cs typeface="Calibri"/>
                <a:sym typeface="Calibri"/>
              </a:rPr>
              <a:t>Split a text column </a:t>
            </a:r>
            <a:r>
              <a:rPr lang="en-US" sz="1400">
                <a:solidFill>
                  <a:srgbClr val="0D0D0D"/>
                </a:solidFill>
                <a:latin typeface="Calibri"/>
                <a:ea typeface="Calibri"/>
                <a:cs typeface="Calibri"/>
                <a:sym typeface="Calibri"/>
              </a:rPr>
              <a:t>based on a  specific delimiter, number of  characters, or other attributes</a:t>
            </a:r>
            <a:endParaRPr sz="1400">
              <a:solidFill>
                <a:schemeClr val="dk1"/>
              </a:solidFill>
              <a:latin typeface="Calibri"/>
              <a:ea typeface="Calibri"/>
              <a:cs typeface="Calibri"/>
              <a:sym typeface="Calibri"/>
            </a:endParaRPr>
          </a:p>
        </p:txBody>
      </p:sp>
      <p:sp>
        <p:nvSpPr>
          <p:cNvPr id="956" name="Google Shape;956;p35"/>
          <p:cNvSpPr txBox="1"/>
          <p:nvPr/>
        </p:nvSpPr>
        <p:spPr>
          <a:xfrm>
            <a:off x="6656477" y="5277611"/>
            <a:ext cx="3836035" cy="96837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1400">
                <a:solidFill>
                  <a:srgbClr val="0D0D0D"/>
                </a:solidFill>
                <a:latin typeface="Calibri"/>
                <a:ea typeface="Calibri"/>
                <a:cs typeface="Calibri"/>
                <a:sym typeface="Calibri"/>
              </a:rPr>
              <a:t>Format a text column </a:t>
            </a:r>
            <a:r>
              <a:rPr lang="en-US" sz="1400">
                <a:solidFill>
                  <a:srgbClr val="0D0D0D"/>
                </a:solidFill>
                <a:latin typeface="Calibri"/>
                <a:ea typeface="Calibri"/>
                <a:cs typeface="Calibri"/>
                <a:sym typeface="Calibri"/>
              </a:rPr>
              <a:t>to upper, lower or proper case,  or add a prefix or suffix</a:t>
            </a:r>
            <a:endParaRPr sz="1400">
              <a:solidFill>
                <a:schemeClr val="dk1"/>
              </a:solidFill>
              <a:latin typeface="Calibri"/>
              <a:ea typeface="Calibri"/>
              <a:cs typeface="Calibri"/>
              <a:sym typeface="Calibri"/>
            </a:endParaRPr>
          </a:p>
          <a:p>
            <a:pPr indent="0" lvl="0" marL="12700" marR="353060" rtl="0" algn="l">
              <a:lnSpc>
                <a:spcPct val="115833"/>
              </a:lnSpc>
              <a:spcBef>
                <a:spcPts val="1320"/>
              </a:spcBef>
              <a:spcAft>
                <a:spcPts val="0"/>
              </a:spcAft>
              <a:buNone/>
            </a:pPr>
            <a:r>
              <a:rPr b="1" i="1" lang="en-US" sz="1200">
                <a:solidFill>
                  <a:srgbClr val="0D0D0D"/>
                </a:solidFill>
                <a:latin typeface="Calibri"/>
                <a:ea typeface="Calibri"/>
                <a:cs typeface="Calibri"/>
                <a:sym typeface="Calibri"/>
              </a:rPr>
              <a:t>Tip: </a:t>
            </a:r>
            <a:r>
              <a:rPr i="1" lang="en-US" sz="1200">
                <a:solidFill>
                  <a:srgbClr val="0D0D0D"/>
                </a:solidFill>
                <a:latin typeface="Calibri"/>
                <a:ea typeface="Calibri"/>
                <a:cs typeface="Calibri"/>
                <a:sym typeface="Calibri"/>
              </a:rPr>
              <a:t>Use “Trim” to eliminate leading &amp; trailing spaces, or  “Clean” to remove non-printable characters</a:t>
            </a:r>
            <a:endParaRPr sz="1200">
              <a:solidFill>
                <a:schemeClr val="dk1"/>
              </a:solidFill>
              <a:latin typeface="Calibri"/>
              <a:ea typeface="Calibri"/>
              <a:cs typeface="Calibri"/>
              <a:sym typeface="Calibri"/>
            </a:endParaRPr>
          </a:p>
        </p:txBody>
      </p:sp>
      <p:sp>
        <p:nvSpPr>
          <p:cNvPr id="957" name="Google Shape;957;p35"/>
          <p:cNvSpPr txBox="1"/>
          <p:nvPr/>
        </p:nvSpPr>
        <p:spPr>
          <a:xfrm>
            <a:off x="9198861" y="3811523"/>
            <a:ext cx="2284095" cy="671830"/>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None/>
            </a:pPr>
            <a:r>
              <a:rPr b="1" lang="en-US" sz="1400">
                <a:solidFill>
                  <a:srgbClr val="0D0D0D"/>
                </a:solidFill>
                <a:latin typeface="Calibri"/>
                <a:ea typeface="Calibri"/>
                <a:cs typeface="Calibri"/>
                <a:sym typeface="Calibri"/>
              </a:rPr>
              <a:t>Extract characters from text  </a:t>
            </a:r>
            <a:r>
              <a:rPr lang="en-US" sz="1400">
                <a:solidFill>
                  <a:srgbClr val="0D0D0D"/>
                </a:solidFill>
                <a:latin typeface="Calibri"/>
                <a:ea typeface="Calibri"/>
                <a:cs typeface="Calibri"/>
                <a:sym typeface="Calibri"/>
              </a:rPr>
              <a:t>based on fixed lengths, first/last  characters, ranges or delimiters</a:t>
            </a:r>
            <a:endParaRPr sz="1400">
              <a:solidFill>
                <a:schemeClr val="dk1"/>
              </a:solidFill>
              <a:latin typeface="Calibri"/>
              <a:ea typeface="Calibri"/>
              <a:cs typeface="Calibri"/>
              <a:sym typeface="Calibri"/>
            </a:endParaRPr>
          </a:p>
        </p:txBody>
      </p:sp>
      <p:sp>
        <p:nvSpPr>
          <p:cNvPr id="958" name="Google Shape;958;p35"/>
          <p:cNvSpPr txBox="1"/>
          <p:nvPr/>
        </p:nvSpPr>
        <p:spPr>
          <a:xfrm>
            <a:off x="1523028" y="5227537"/>
            <a:ext cx="4255770" cy="993140"/>
          </a:xfrm>
          <a:prstGeom prst="rect">
            <a:avLst/>
          </a:prstGeom>
          <a:noFill/>
          <a:ln>
            <a:noFill/>
          </a:ln>
        </p:spPr>
        <p:txBody>
          <a:bodyPr anchorCtr="0" anchor="t" bIns="0" lIns="0" spcFirstLastPara="1" rIns="0" wrap="square" tIns="55225">
            <a:spAutoFit/>
          </a:bodyPr>
          <a:lstStyle/>
          <a:p>
            <a:pPr indent="0" lvl="0" marL="12700" marR="0" rtl="0" algn="l">
              <a:lnSpc>
                <a:spcPct val="100000"/>
              </a:lnSpc>
              <a:spcBef>
                <a:spcPts val="0"/>
              </a:spcBef>
              <a:spcAft>
                <a:spcPts val="0"/>
              </a:spcAft>
              <a:buNone/>
            </a:pPr>
            <a:r>
              <a:rPr b="1" lang="en-US" sz="1600">
                <a:solidFill>
                  <a:srgbClr val="D7B10F"/>
                </a:solidFill>
                <a:latin typeface="Calibri"/>
                <a:ea typeface="Calibri"/>
                <a:cs typeface="Calibri"/>
                <a:sym typeface="Calibri"/>
              </a:rPr>
              <a:t>HEY THIS IS IMPORTANT!</a:t>
            </a:r>
            <a:endParaRPr sz="1600">
              <a:solidFill>
                <a:schemeClr val="dk1"/>
              </a:solidFill>
              <a:latin typeface="Calibri"/>
              <a:ea typeface="Calibri"/>
              <a:cs typeface="Calibri"/>
              <a:sym typeface="Calibri"/>
            </a:endParaRPr>
          </a:p>
          <a:p>
            <a:pPr indent="0" lvl="0" marL="12700" marR="5080" rtl="0" algn="l">
              <a:lnSpc>
                <a:spcPct val="100699"/>
              </a:lnSpc>
              <a:spcBef>
                <a:spcPts val="285"/>
              </a:spcBef>
              <a:spcAft>
                <a:spcPts val="0"/>
              </a:spcAft>
              <a:buNone/>
            </a:pPr>
            <a:r>
              <a:rPr lang="en-US" sz="1400">
                <a:solidFill>
                  <a:srgbClr val="0D0D0D"/>
                </a:solidFill>
                <a:latin typeface="Calibri"/>
                <a:ea typeface="Calibri"/>
                <a:cs typeface="Calibri"/>
                <a:sym typeface="Calibri"/>
              </a:rPr>
              <a:t>You can access many tools from both the </a:t>
            </a:r>
            <a:r>
              <a:rPr b="1" lang="en-US" sz="1400">
                <a:solidFill>
                  <a:srgbClr val="0D0D0D"/>
                </a:solidFill>
                <a:latin typeface="Calibri"/>
                <a:ea typeface="Calibri"/>
                <a:cs typeface="Calibri"/>
                <a:sym typeface="Calibri"/>
              </a:rPr>
              <a:t>Transform </a:t>
            </a:r>
            <a:r>
              <a:rPr lang="en-US" sz="1400">
                <a:solidFill>
                  <a:srgbClr val="0D0D0D"/>
                </a:solidFill>
                <a:latin typeface="Calibri"/>
                <a:ea typeface="Calibri"/>
                <a:cs typeface="Calibri"/>
                <a:sym typeface="Calibri"/>
              </a:rPr>
              <a:t>and  </a:t>
            </a:r>
            <a:r>
              <a:rPr b="1" lang="en-US" sz="1400">
                <a:solidFill>
                  <a:srgbClr val="0D0D0D"/>
                </a:solidFill>
                <a:latin typeface="Calibri"/>
                <a:ea typeface="Calibri"/>
                <a:cs typeface="Calibri"/>
                <a:sym typeface="Calibri"/>
              </a:rPr>
              <a:t>Add Column </a:t>
            </a:r>
            <a:r>
              <a:rPr lang="en-US" sz="1400">
                <a:solidFill>
                  <a:srgbClr val="0D0D0D"/>
                </a:solidFill>
                <a:latin typeface="Calibri"/>
                <a:ea typeface="Calibri"/>
                <a:cs typeface="Calibri"/>
                <a:sym typeface="Calibri"/>
              </a:rPr>
              <a:t>menus - the difference is whether you want to  </a:t>
            </a:r>
            <a:r>
              <a:rPr b="1" lang="en-US" sz="1400">
                <a:solidFill>
                  <a:srgbClr val="0D0D0D"/>
                </a:solidFill>
                <a:latin typeface="Calibri"/>
                <a:ea typeface="Calibri"/>
                <a:cs typeface="Calibri"/>
                <a:sym typeface="Calibri"/>
              </a:rPr>
              <a:t>ADD </a:t>
            </a:r>
            <a:r>
              <a:rPr lang="en-US" sz="1400">
                <a:solidFill>
                  <a:srgbClr val="0D0D0D"/>
                </a:solidFill>
                <a:latin typeface="Calibri"/>
                <a:ea typeface="Calibri"/>
                <a:cs typeface="Calibri"/>
                <a:sym typeface="Calibri"/>
              </a:rPr>
              <a:t>a new column or </a:t>
            </a:r>
            <a:r>
              <a:rPr b="1" lang="en-US" sz="1400">
                <a:solidFill>
                  <a:srgbClr val="0D0D0D"/>
                </a:solidFill>
                <a:latin typeface="Calibri"/>
                <a:ea typeface="Calibri"/>
                <a:cs typeface="Calibri"/>
                <a:sym typeface="Calibri"/>
              </a:rPr>
              <a:t>OVERWRITE </a:t>
            </a:r>
            <a:r>
              <a:rPr lang="en-US" sz="1400">
                <a:solidFill>
                  <a:srgbClr val="0D0D0D"/>
                </a:solidFill>
                <a:latin typeface="Calibri"/>
                <a:ea typeface="Calibri"/>
                <a:cs typeface="Calibri"/>
                <a:sym typeface="Calibri"/>
              </a:rPr>
              <a:t>an existing one</a:t>
            </a:r>
            <a:endParaRPr sz="1400">
              <a:solidFill>
                <a:schemeClr val="dk1"/>
              </a:solidFill>
              <a:latin typeface="Calibri"/>
              <a:ea typeface="Calibri"/>
              <a:cs typeface="Calibri"/>
              <a:sym typeface="Calibri"/>
            </a:endParaRPr>
          </a:p>
        </p:txBody>
      </p:sp>
      <p:grpSp>
        <p:nvGrpSpPr>
          <p:cNvPr id="959" name="Google Shape;959;p35"/>
          <p:cNvGrpSpPr/>
          <p:nvPr/>
        </p:nvGrpSpPr>
        <p:grpSpPr>
          <a:xfrm>
            <a:off x="662942" y="5160454"/>
            <a:ext cx="5387879" cy="1216660"/>
            <a:chOff x="662942" y="5160454"/>
            <a:chExt cx="5387879" cy="1216660"/>
          </a:xfrm>
        </p:grpSpPr>
        <p:sp>
          <p:nvSpPr>
            <p:cNvPr id="960" name="Google Shape;960;p35"/>
            <p:cNvSpPr/>
            <p:nvPr/>
          </p:nvSpPr>
          <p:spPr>
            <a:xfrm>
              <a:off x="1002571" y="5160454"/>
              <a:ext cx="5048250" cy="1216660"/>
            </a:xfrm>
            <a:custGeom>
              <a:rect b="b" l="l" r="r" t="t"/>
              <a:pathLst>
                <a:path extrusionOk="0" h="1216660" w="5048250">
                  <a:moveTo>
                    <a:pt x="0" y="0"/>
                  </a:moveTo>
                  <a:lnTo>
                    <a:pt x="5048239" y="0"/>
                  </a:lnTo>
                  <a:lnTo>
                    <a:pt x="5048239" y="1216152"/>
                  </a:lnTo>
                  <a:lnTo>
                    <a:pt x="0" y="1216152"/>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61" name="Google Shape;961;p35"/>
            <p:cNvPicPr preferRelativeResize="0"/>
            <p:nvPr/>
          </p:nvPicPr>
          <p:blipFill rotWithShape="1">
            <a:blip r:embed="rId8">
              <a:alphaModFix/>
            </a:blip>
            <a:srcRect b="0" l="0" r="0" t="0"/>
            <a:stretch/>
          </p:blipFill>
          <p:spPr>
            <a:xfrm>
              <a:off x="662942" y="5396245"/>
              <a:ext cx="679256" cy="679256"/>
            </a:xfrm>
            <a:prstGeom prst="rect">
              <a:avLst/>
            </a:prstGeom>
            <a:noFill/>
            <a:ln>
              <a:noFill/>
            </a:ln>
          </p:spPr>
        </p:pic>
      </p:grpSp>
      <p:sp>
        <p:nvSpPr>
          <p:cNvPr id="962" name="Google Shape;962;p35"/>
          <p:cNvSpPr txBox="1"/>
          <p:nvPr>
            <p:ph type="title"/>
          </p:nvPr>
        </p:nvSpPr>
        <p:spPr>
          <a:xfrm>
            <a:off x="5091303" y="242315"/>
            <a:ext cx="2009139"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TEXT TOOLS</a:t>
            </a:r>
            <a:endParaRPr sz="3200"/>
          </a:p>
        </p:txBody>
      </p:sp>
      <p:pic>
        <p:nvPicPr>
          <p:cNvPr id="963" name="Google Shape;963;p35"/>
          <p:cNvPicPr preferRelativeResize="0"/>
          <p:nvPr/>
        </p:nvPicPr>
        <p:blipFill rotWithShape="1">
          <a:blip r:embed="rId9">
            <a:alphaModFix/>
          </a:blip>
          <a:srcRect b="0" l="0" r="0" t="0"/>
          <a:stretch/>
        </p:blipFill>
        <p:spPr>
          <a:xfrm>
            <a:off x="0" y="806332"/>
            <a:ext cx="12192000" cy="45720"/>
          </a:xfrm>
          <a:prstGeom prst="rect">
            <a:avLst/>
          </a:prstGeom>
          <a:noFill/>
          <a:ln>
            <a:noFill/>
          </a:ln>
        </p:spPr>
      </p:pic>
      <p:grpSp>
        <p:nvGrpSpPr>
          <p:cNvPr id="964" name="Google Shape;964;p35"/>
          <p:cNvGrpSpPr/>
          <p:nvPr/>
        </p:nvGrpSpPr>
        <p:grpSpPr>
          <a:xfrm>
            <a:off x="9180576" y="1786127"/>
            <a:ext cx="2084831" cy="1941576"/>
            <a:chOff x="9180576" y="1786127"/>
            <a:chExt cx="2084831" cy="1941576"/>
          </a:xfrm>
        </p:grpSpPr>
        <p:pic>
          <p:nvPicPr>
            <p:cNvPr id="965" name="Google Shape;965;p35"/>
            <p:cNvPicPr preferRelativeResize="0"/>
            <p:nvPr/>
          </p:nvPicPr>
          <p:blipFill rotWithShape="1">
            <a:blip r:embed="rId10">
              <a:alphaModFix/>
            </a:blip>
            <a:srcRect b="0" l="0" r="0" t="0"/>
            <a:stretch/>
          </p:blipFill>
          <p:spPr>
            <a:xfrm>
              <a:off x="9180576" y="1786127"/>
              <a:ext cx="2084831" cy="1941576"/>
            </a:xfrm>
            <a:prstGeom prst="rect">
              <a:avLst/>
            </a:prstGeom>
            <a:noFill/>
            <a:ln>
              <a:noFill/>
            </a:ln>
          </p:spPr>
        </p:pic>
        <p:pic>
          <p:nvPicPr>
            <p:cNvPr id="966" name="Google Shape;966;p35"/>
            <p:cNvPicPr preferRelativeResize="0"/>
            <p:nvPr/>
          </p:nvPicPr>
          <p:blipFill rotWithShape="1">
            <a:blip r:embed="rId11">
              <a:alphaModFix/>
            </a:blip>
            <a:srcRect b="0" l="0" r="0" t="0"/>
            <a:stretch/>
          </p:blipFill>
          <p:spPr>
            <a:xfrm>
              <a:off x="9206692" y="1812366"/>
              <a:ext cx="1979891" cy="1837110"/>
            </a:xfrm>
            <a:prstGeom prst="rect">
              <a:avLst/>
            </a:prstGeom>
            <a:noFill/>
            <a:ln>
              <a:noFill/>
            </a:ln>
          </p:spPr>
        </p:pic>
      </p:grpSp>
      <p:sp>
        <p:nvSpPr>
          <p:cNvPr id="967" name="Google Shape;967;p35"/>
          <p:cNvSpPr/>
          <p:nvPr/>
        </p:nvSpPr>
        <p:spPr>
          <a:xfrm>
            <a:off x="5009564" y="2235972"/>
            <a:ext cx="1382395" cy="518159"/>
          </a:xfrm>
          <a:custGeom>
            <a:rect b="b" l="l" r="r" t="t"/>
            <a:pathLst>
              <a:path extrusionOk="0" h="518160" w="1382395">
                <a:moveTo>
                  <a:pt x="0" y="433497"/>
                </a:moveTo>
                <a:lnTo>
                  <a:pt x="12230" y="517809"/>
                </a:lnTo>
                <a:lnTo>
                  <a:pt x="67712" y="462088"/>
                </a:lnTo>
                <a:lnTo>
                  <a:pt x="44032" y="462088"/>
                </a:lnTo>
                <a:lnTo>
                  <a:pt x="20328" y="452962"/>
                </a:lnTo>
                <a:lnTo>
                  <a:pt x="24677" y="441664"/>
                </a:lnTo>
                <a:lnTo>
                  <a:pt x="0" y="433497"/>
                </a:lnTo>
                <a:close/>
              </a:path>
              <a:path extrusionOk="0" h="518160" w="1382395">
                <a:moveTo>
                  <a:pt x="24677" y="441664"/>
                </a:moveTo>
                <a:lnTo>
                  <a:pt x="20328" y="452962"/>
                </a:lnTo>
                <a:lnTo>
                  <a:pt x="44032" y="462088"/>
                </a:lnTo>
                <a:lnTo>
                  <a:pt x="48818" y="449654"/>
                </a:lnTo>
                <a:lnTo>
                  <a:pt x="24677" y="441664"/>
                </a:lnTo>
                <a:close/>
              </a:path>
              <a:path extrusionOk="0" h="518160" w="1382395">
                <a:moveTo>
                  <a:pt x="48818" y="449654"/>
                </a:moveTo>
                <a:lnTo>
                  <a:pt x="44032" y="462088"/>
                </a:lnTo>
                <a:lnTo>
                  <a:pt x="67712" y="462088"/>
                </a:lnTo>
                <a:lnTo>
                  <a:pt x="72341" y="457438"/>
                </a:lnTo>
                <a:lnTo>
                  <a:pt x="48818" y="449654"/>
                </a:lnTo>
                <a:close/>
              </a:path>
              <a:path extrusionOk="0" h="518160" w="1382395">
                <a:moveTo>
                  <a:pt x="1376366" y="0"/>
                </a:moveTo>
                <a:lnTo>
                  <a:pt x="788364" y="138186"/>
                </a:lnTo>
                <a:lnTo>
                  <a:pt x="714148" y="156697"/>
                </a:lnTo>
                <a:lnTo>
                  <a:pt x="642486" y="175027"/>
                </a:lnTo>
                <a:lnTo>
                  <a:pt x="573711" y="193150"/>
                </a:lnTo>
                <a:lnTo>
                  <a:pt x="532801" y="204155"/>
                </a:lnTo>
                <a:lnTo>
                  <a:pt x="470499" y="221565"/>
                </a:lnTo>
                <a:lnTo>
                  <a:pt x="411943" y="238678"/>
                </a:lnTo>
                <a:lnTo>
                  <a:pt x="357469" y="255466"/>
                </a:lnTo>
                <a:lnTo>
                  <a:pt x="307295" y="271933"/>
                </a:lnTo>
                <a:lnTo>
                  <a:pt x="261799" y="288039"/>
                </a:lnTo>
                <a:lnTo>
                  <a:pt x="220639" y="304001"/>
                </a:lnTo>
                <a:lnTo>
                  <a:pt x="185125" y="319210"/>
                </a:lnTo>
                <a:lnTo>
                  <a:pt x="125924" y="349112"/>
                </a:lnTo>
                <a:lnTo>
                  <a:pt x="81476" y="378170"/>
                </a:lnTo>
                <a:lnTo>
                  <a:pt x="49406" y="406721"/>
                </a:lnTo>
                <a:lnTo>
                  <a:pt x="24677" y="441664"/>
                </a:lnTo>
                <a:lnTo>
                  <a:pt x="48818" y="449654"/>
                </a:lnTo>
                <a:lnTo>
                  <a:pt x="49073" y="448991"/>
                </a:lnTo>
                <a:lnTo>
                  <a:pt x="48679" y="448991"/>
                </a:lnTo>
                <a:lnTo>
                  <a:pt x="50112" y="446291"/>
                </a:lnTo>
                <a:lnTo>
                  <a:pt x="50561" y="446291"/>
                </a:lnTo>
                <a:lnTo>
                  <a:pt x="57103" y="436909"/>
                </a:lnTo>
                <a:lnTo>
                  <a:pt x="57790" y="435924"/>
                </a:lnTo>
                <a:lnTo>
                  <a:pt x="67609" y="424520"/>
                </a:lnTo>
                <a:lnTo>
                  <a:pt x="68341" y="423663"/>
                </a:lnTo>
                <a:lnTo>
                  <a:pt x="80635" y="411780"/>
                </a:lnTo>
                <a:lnTo>
                  <a:pt x="81366" y="411069"/>
                </a:lnTo>
                <a:lnTo>
                  <a:pt x="96535" y="398672"/>
                </a:lnTo>
                <a:lnTo>
                  <a:pt x="97231" y="398100"/>
                </a:lnTo>
                <a:lnTo>
                  <a:pt x="115647" y="385187"/>
                </a:lnTo>
                <a:lnTo>
                  <a:pt x="116286" y="384737"/>
                </a:lnTo>
                <a:lnTo>
                  <a:pt x="138291" y="371322"/>
                </a:lnTo>
                <a:lnTo>
                  <a:pt x="138865" y="370972"/>
                </a:lnTo>
                <a:lnTo>
                  <a:pt x="164783" y="357074"/>
                </a:lnTo>
                <a:lnTo>
                  <a:pt x="165294" y="356800"/>
                </a:lnTo>
                <a:lnTo>
                  <a:pt x="195540" y="342384"/>
                </a:lnTo>
                <a:lnTo>
                  <a:pt x="212511" y="334918"/>
                </a:lnTo>
                <a:lnTo>
                  <a:pt x="230641" y="327350"/>
                </a:lnTo>
                <a:lnTo>
                  <a:pt x="249968" y="319675"/>
                </a:lnTo>
                <a:lnTo>
                  <a:pt x="270529" y="311894"/>
                </a:lnTo>
                <a:lnTo>
                  <a:pt x="292354" y="304001"/>
                </a:lnTo>
                <a:lnTo>
                  <a:pt x="315413" y="296001"/>
                </a:lnTo>
                <a:lnTo>
                  <a:pt x="339669" y="287900"/>
                </a:lnTo>
                <a:lnTo>
                  <a:pt x="365032" y="279714"/>
                </a:lnTo>
                <a:lnTo>
                  <a:pt x="419161" y="263033"/>
                </a:lnTo>
                <a:lnTo>
                  <a:pt x="477409" y="246007"/>
                </a:lnTo>
                <a:lnTo>
                  <a:pt x="539460" y="228667"/>
                </a:lnTo>
                <a:lnTo>
                  <a:pt x="604995" y="211038"/>
                </a:lnTo>
                <a:lnTo>
                  <a:pt x="673770" y="193128"/>
                </a:lnTo>
                <a:lnTo>
                  <a:pt x="745229" y="175027"/>
                </a:lnTo>
                <a:lnTo>
                  <a:pt x="819352" y="156683"/>
                </a:lnTo>
                <a:lnTo>
                  <a:pt x="895579" y="138186"/>
                </a:lnTo>
                <a:lnTo>
                  <a:pt x="1382062" y="24753"/>
                </a:lnTo>
                <a:lnTo>
                  <a:pt x="1376366" y="0"/>
                </a:lnTo>
                <a:close/>
              </a:path>
              <a:path extrusionOk="0" h="518160" w="1382395">
                <a:moveTo>
                  <a:pt x="50112" y="446291"/>
                </a:moveTo>
                <a:lnTo>
                  <a:pt x="48679" y="448991"/>
                </a:lnTo>
                <a:lnTo>
                  <a:pt x="49559" y="447728"/>
                </a:lnTo>
                <a:lnTo>
                  <a:pt x="50112" y="446291"/>
                </a:lnTo>
                <a:close/>
              </a:path>
              <a:path extrusionOk="0" h="518160" w="1382395">
                <a:moveTo>
                  <a:pt x="49559" y="447728"/>
                </a:moveTo>
                <a:lnTo>
                  <a:pt x="48679" y="448991"/>
                </a:lnTo>
                <a:lnTo>
                  <a:pt x="49073" y="448991"/>
                </a:lnTo>
                <a:lnTo>
                  <a:pt x="49559" y="447728"/>
                </a:lnTo>
                <a:close/>
              </a:path>
              <a:path extrusionOk="0" h="518160" w="1382395">
                <a:moveTo>
                  <a:pt x="50561" y="446291"/>
                </a:moveTo>
                <a:lnTo>
                  <a:pt x="50112" y="446291"/>
                </a:lnTo>
                <a:lnTo>
                  <a:pt x="49559" y="447728"/>
                </a:lnTo>
                <a:lnTo>
                  <a:pt x="50561" y="446291"/>
                </a:lnTo>
                <a:close/>
              </a:path>
              <a:path extrusionOk="0" h="518160" w="1382395">
                <a:moveTo>
                  <a:pt x="57790" y="435924"/>
                </a:moveTo>
                <a:lnTo>
                  <a:pt x="57029" y="436909"/>
                </a:lnTo>
                <a:lnTo>
                  <a:pt x="57435" y="436434"/>
                </a:lnTo>
                <a:lnTo>
                  <a:pt x="57790" y="435924"/>
                </a:lnTo>
                <a:close/>
              </a:path>
              <a:path extrusionOk="0" h="518160" w="1382395">
                <a:moveTo>
                  <a:pt x="57435" y="436434"/>
                </a:moveTo>
                <a:lnTo>
                  <a:pt x="57029" y="436909"/>
                </a:lnTo>
                <a:lnTo>
                  <a:pt x="57435" y="436434"/>
                </a:lnTo>
                <a:close/>
              </a:path>
              <a:path extrusionOk="0" h="518160" w="1382395">
                <a:moveTo>
                  <a:pt x="57869" y="435924"/>
                </a:moveTo>
                <a:lnTo>
                  <a:pt x="57435" y="436434"/>
                </a:lnTo>
                <a:lnTo>
                  <a:pt x="57869" y="435924"/>
                </a:lnTo>
                <a:close/>
              </a:path>
              <a:path extrusionOk="0" h="518160" w="1382395">
                <a:moveTo>
                  <a:pt x="68341" y="423663"/>
                </a:moveTo>
                <a:lnTo>
                  <a:pt x="67538" y="424520"/>
                </a:lnTo>
                <a:lnTo>
                  <a:pt x="67955" y="424114"/>
                </a:lnTo>
                <a:lnTo>
                  <a:pt x="68341" y="423663"/>
                </a:lnTo>
                <a:close/>
              </a:path>
              <a:path extrusionOk="0" h="518160" w="1382395">
                <a:moveTo>
                  <a:pt x="67955" y="424114"/>
                </a:moveTo>
                <a:lnTo>
                  <a:pt x="67538" y="424520"/>
                </a:lnTo>
                <a:lnTo>
                  <a:pt x="67955" y="424114"/>
                </a:lnTo>
                <a:close/>
              </a:path>
              <a:path extrusionOk="0" h="518160" w="1382395">
                <a:moveTo>
                  <a:pt x="68419" y="423663"/>
                </a:moveTo>
                <a:lnTo>
                  <a:pt x="67955" y="424114"/>
                </a:lnTo>
                <a:lnTo>
                  <a:pt x="68419" y="423663"/>
                </a:lnTo>
                <a:close/>
              </a:path>
              <a:path extrusionOk="0" h="518160" w="1382395">
                <a:moveTo>
                  <a:pt x="81366" y="411069"/>
                </a:moveTo>
                <a:lnTo>
                  <a:pt x="80571" y="411780"/>
                </a:lnTo>
                <a:lnTo>
                  <a:pt x="80981" y="411444"/>
                </a:lnTo>
                <a:lnTo>
                  <a:pt x="81366" y="411069"/>
                </a:lnTo>
                <a:close/>
              </a:path>
              <a:path extrusionOk="0" h="518160" w="1382395">
                <a:moveTo>
                  <a:pt x="80981" y="411444"/>
                </a:moveTo>
                <a:lnTo>
                  <a:pt x="80571" y="411780"/>
                </a:lnTo>
                <a:lnTo>
                  <a:pt x="80981" y="411444"/>
                </a:lnTo>
                <a:close/>
              </a:path>
              <a:path extrusionOk="0" h="518160" w="1382395">
                <a:moveTo>
                  <a:pt x="81437" y="411069"/>
                </a:moveTo>
                <a:lnTo>
                  <a:pt x="80981" y="411444"/>
                </a:lnTo>
                <a:lnTo>
                  <a:pt x="81437" y="411069"/>
                </a:lnTo>
                <a:close/>
              </a:path>
              <a:path extrusionOk="0" h="518160" w="1382395">
                <a:moveTo>
                  <a:pt x="97231" y="398100"/>
                </a:moveTo>
                <a:lnTo>
                  <a:pt x="96479" y="398672"/>
                </a:lnTo>
                <a:lnTo>
                  <a:pt x="96869" y="398397"/>
                </a:lnTo>
                <a:lnTo>
                  <a:pt x="97231" y="398100"/>
                </a:lnTo>
                <a:close/>
              </a:path>
              <a:path extrusionOk="0" h="518160" w="1382395">
                <a:moveTo>
                  <a:pt x="96869" y="398397"/>
                </a:moveTo>
                <a:lnTo>
                  <a:pt x="96479" y="398672"/>
                </a:lnTo>
                <a:lnTo>
                  <a:pt x="96869" y="398397"/>
                </a:lnTo>
                <a:close/>
              </a:path>
              <a:path extrusionOk="0" h="518160" w="1382395">
                <a:moveTo>
                  <a:pt x="97291" y="398100"/>
                </a:moveTo>
                <a:lnTo>
                  <a:pt x="96869" y="398397"/>
                </a:lnTo>
                <a:lnTo>
                  <a:pt x="97291" y="398100"/>
                </a:lnTo>
                <a:close/>
              </a:path>
              <a:path extrusionOk="0" h="518160" w="1382395">
                <a:moveTo>
                  <a:pt x="116286" y="384737"/>
                </a:moveTo>
                <a:lnTo>
                  <a:pt x="115599" y="385187"/>
                </a:lnTo>
                <a:lnTo>
                  <a:pt x="115964" y="384964"/>
                </a:lnTo>
                <a:lnTo>
                  <a:pt x="116286" y="384737"/>
                </a:lnTo>
                <a:close/>
              </a:path>
              <a:path extrusionOk="0" h="518160" w="1382395">
                <a:moveTo>
                  <a:pt x="115964" y="384964"/>
                </a:moveTo>
                <a:lnTo>
                  <a:pt x="115599" y="385187"/>
                </a:lnTo>
                <a:lnTo>
                  <a:pt x="115964" y="384964"/>
                </a:lnTo>
                <a:close/>
              </a:path>
              <a:path extrusionOk="0" h="518160" w="1382395">
                <a:moveTo>
                  <a:pt x="116335" y="384737"/>
                </a:moveTo>
                <a:lnTo>
                  <a:pt x="115964" y="384964"/>
                </a:lnTo>
                <a:lnTo>
                  <a:pt x="116335" y="384737"/>
                </a:lnTo>
                <a:close/>
              </a:path>
              <a:path extrusionOk="0" h="518160" w="1382395">
                <a:moveTo>
                  <a:pt x="138580" y="371146"/>
                </a:moveTo>
                <a:lnTo>
                  <a:pt x="138252" y="371322"/>
                </a:lnTo>
                <a:lnTo>
                  <a:pt x="138580" y="371146"/>
                </a:lnTo>
                <a:close/>
              </a:path>
              <a:path extrusionOk="0" h="518160" w="1382395">
                <a:moveTo>
                  <a:pt x="138904" y="370972"/>
                </a:moveTo>
                <a:lnTo>
                  <a:pt x="138580" y="371146"/>
                </a:lnTo>
                <a:lnTo>
                  <a:pt x="138904" y="370972"/>
                </a:lnTo>
                <a:close/>
              </a:path>
              <a:path extrusionOk="0" h="518160" w="1382395">
                <a:moveTo>
                  <a:pt x="165329" y="356800"/>
                </a:moveTo>
                <a:lnTo>
                  <a:pt x="165014" y="356950"/>
                </a:lnTo>
                <a:lnTo>
                  <a:pt x="165329" y="35680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8" name="Google Shape;968;p35"/>
          <p:cNvSpPr/>
          <p:nvPr/>
        </p:nvSpPr>
        <p:spPr>
          <a:xfrm>
            <a:off x="7342719" y="2486025"/>
            <a:ext cx="76200" cy="695325"/>
          </a:xfrm>
          <a:custGeom>
            <a:rect b="b" l="l" r="r" t="t"/>
            <a:pathLst>
              <a:path extrusionOk="0" h="695325" w="76200">
                <a:moveTo>
                  <a:pt x="25400" y="619125"/>
                </a:moveTo>
                <a:lnTo>
                  <a:pt x="0" y="619125"/>
                </a:lnTo>
                <a:lnTo>
                  <a:pt x="38100" y="695325"/>
                </a:lnTo>
                <a:lnTo>
                  <a:pt x="69850" y="631825"/>
                </a:lnTo>
                <a:lnTo>
                  <a:pt x="25400" y="631825"/>
                </a:lnTo>
                <a:lnTo>
                  <a:pt x="25400" y="619125"/>
                </a:lnTo>
                <a:close/>
              </a:path>
              <a:path extrusionOk="0" h="695325" w="76200">
                <a:moveTo>
                  <a:pt x="50800" y="0"/>
                </a:moveTo>
                <a:lnTo>
                  <a:pt x="25400" y="0"/>
                </a:lnTo>
                <a:lnTo>
                  <a:pt x="25400" y="631825"/>
                </a:lnTo>
                <a:lnTo>
                  <a:pt x="50800" y="631825"/>
                </a:lnTo>
                <a:lnTo>
                  <a:pt x="50800" y="0"/>
                </a:lnTo>
                <a:close/>
              </a:path>
              <a:path extrusionOk="0" h="695325" w="76200">
                <a:moveTo>
                  <a:pt x="76200" y="619125"/>
                </a:moveTo>
                <a:lnTo>
                  <a:pt x="50800" y="619125"/>
                </a:lnTo>
                <a:lnTo>
                  <a:pt x="50800" y="631825"/>
                </a:lnTo>
                <a:lnTo>
                  <a:pt x="69850" y="631825"/>
                </a:lnTo>
                <a:lnTo>
                  <a:pt x="76200" y="619125"/>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69" name="Google Shape;969;p35"/>
          <p:cNvGrpSpPr/>
          <p:nvPr/>
        </p:nvGrpSpPr>
        <p:grpSpPr>
          <a:xfrm>
            <a:off x="3633215" y="2819400"/>
            <a:ext cx="2307336" cy="1972056"/>
            <a:chOff x="3633215" y="2819400"/>
            <a:chExt cx="2307336" cy="1972056"/>
          </a:xfrm>
        </p:grpSpPr>
        <p:pic>
          <p:nvPicPr>
            <p:cNvPr id="970" name="Google Shape;970;p35"/>
            <p:cNvPicPr preferRelativeResize="0"/>
            <p:nvPr/>
          </p:nvPicPr>
          <p:blipFill rotWithShape="1">
            <a:blip r:embed="rId12">
              <a:alphaModFix/>
            </a:blip>
            <a:srcRect b="0" l="0" r="0" t="0"/>
            <a:stretch/>
          </p:blipFill>
          <p:spPr>
            <a:xfrm>
              <a:off x="3633215" y="2819400"/>
              <a:ext cx="2307336" cy="1972056"/>
            </a:xfrm>
            <a:prstGeom prst="rect">
              <a:avLst/>
            </a:prstGeom>
            <a:noFill/>
            <a:ln>
              <a:noFill/>
            </a:ln>
          </p:spPr>
        </p:pic>
        <p:pic>
          <p:nvPicPr>
            <p:cNvPr id="971" name="Google Shape;971;p35"/>
            <p:cNvPicPr preferRelativeResize="0"/>
            <p:nvPr/>
          </p:nvPicPr>
          <p:blipFill rotWithShape="1">
            <a:blip r:embed="rId13">
              <a:alphaModFix/>
            </a:blip>
            <a:srcRect b="0" l="0" r="0" t="0"/>
            <a:stretch/>
          </p:blipFill>
          <p:spPr>
            <a:xfrm>
              <a:off x="3669234" y="2854906"/>
              <a:ext cx="2181225" cy="1847850"/>
            </a:xfrm>
            <a:prstGeom prst="rect">
              <a:avLst/>
            </a:prstGeom>
            <a:noFill/>
            <a:ln>
              <a:noFill/>
            </a:ln>
          </p:spPr>
        </p:pic>
        <p:sp>
          <p:nvSpPr>
            <p:cNvPr id="972" name="Google Shape;972;p35"/>
            <p:cNvSpPr/>
            <p:nvPr/>
          </p:nvSpPr>
          <p:spPr>
            <a:xfrm>
              <a:off x="3664471" y="2850144"/>
              <a:ext cx="2190750" cy="1857375"/>
            </a:xfrm>
            <a:custGeom>
              <a:rect b="b" l="l" r="r" t="t"/>
              <a:pathLst>
                <a:path extrusionOk="0" h="1857375" w="2190750">
                  <a:moveTo>
                    <a:pt x="0" y="0"/>
                  </a:moveTo>
                  <a:lnTo>
                    <a:pt x="2190750" y="0"/>
                  </a:lnTo>
                  <a:lnTo>
                    <a:pt x="2190750" y="1857375"/>
                  </a:lnTo>
                  <a:lnTo>
                    <a:pt x="0" y="1857375"/>
                  </a:lnTo>
                  <a:lnTo>
                    <a:pt x="0" y="0"/>
                  </a:lnTo>
                  <a:close/>
                </a:path>
              </a:pathLst>
            </a:custGeom>
            <a:noFill/>
            <a:ln cap="flat" cmpd="sng" w="95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73" name="Google Shape;973;p35"/>
          <p:cNvGrpSpPr/>
          <p:nvPr/>
        </p:nvGrpSpPr>
        <p:grpSpPr>
          <a:xfrm>
            <a:off x="11457431" y="170687"/>
            <a:ext cx="551687" cy="551687"/>
            <a:chOff x="11457431" y="170687"/>
            <a:chExt cx="551687" cy="551687"/>
          </a:xfrm>
        </p:grpSpPr>
        <p:pic>
          <p:nvPicPr>
            <p:cNvPr id="974" name="Google Shape;974;p35"/>
            <p:cNvPicPr preferRelativeResize="0"/>
            <p:nvPr/>
          </p:nvPicPr>
          <p:blipFill rotWithShape="1">
            <a:blip r:embed="rId14">
              <a:alphaModFix/>
            </a:blip>
            <a:srcRect b="0" l="0" r="0" t="0"/>
            <a:stretch/>
          </p:blipFill>
          <p:spPr>
            <a:xfrm>
              <a:off x="11457431" y="170687"/>
              <a:ext cx="551687" cy="551687"/>
            </a:xfrm>
            <a:prstGeom prst="rect">
              <a:avLst/>
            </a:prstGeom>
            <a:noFill/>
            <a:ln>
              <a:noFill/>
            </a:ln>
          </p:spPr>
        </p:pic>
        <p:pic>
          <p:nvPicPr>
            <p:cNvPr id="975" name="Google Shape;975;p35"/>
            <p:cNvPicPr preferRelativeResize="0"/>
            <p:nvPr/>
          </p:nvPicPr>
          <p:blipFill rotWithShape="1">
            <a:blip r:embed="rId15">
              <a:alphaModFix/>
            </a:blip>
            <a:srcRect b="0" l="0" r="0" t="0"/>
            <a:stretch/>
          </p:blipFill>
          <p:spPr>
            <a:xfrm>
              <a:off x="11536301" y="252500"/>
              <a:ext cx="399431" cy="400018"/>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79" name="Shape 979"/>
        <p:cNvGrpSpPr/>
        <p:nvPr/>
      </p:nvGrpSpPr>
      <p:grpSpPr>
        <a:xfrm>
          <a:off x="0" y="0"/>
          <a:ext cx="0" cy="0"/>
          <a:chOff x="0" y="0"/>
          <a:chExt cx="0" cy="0"/>
        </a:xfrm>
      </p:grpSpPr>
      <p:sp>
        <p:nvSpPr>
          <p:cNvPr id="980" name="Google Shape;980;p36"/>
          <p:cNvSpPr txBox="1"/>
          <p:nvPr>
            <p:ph type="title"/>
          </p:nvPr>
        </p:nvSpPr>
        <p:spPr>
          <a:xfrm>
            <a:off x="3845909" y="242315"/>
            <a:ext cx="450088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200">
                <a:solidFill>
                  <a:srgbClr val="262626"/>
                </a:solidFill>
                <a:latin typeface="Calibri"/>
                <a:ea typeface="Calibri"/>
                <a:cs typeface="Calibri"/>
                <a:sym typeface="Calibri"/>
              </a:rPr>
              <a:t>ASSIGNMENT</a:t>
            </a:r>
            <a:r>
              <a:rPr lang="en-US" sz="3200">
                <a:solidFill>
                  <a:srgbClr val="262626"/>
                </a:solidFill>
              </a:rPr>
              <a:t>: TEXT TOOLS</a:t>
            </a:r>
            <a:endParaRPr sz="3200">
              <a:latin typeface="Calibri"/>
              <a:ea typeface="Calibri"/>
              <a:cs typeface="Calibri"/>
              <a:sym typeface="Calibri"/>
            </a:endParaRPr>
          </a:p>
        </p:txBody>
      </p:sp>
      <p:pic>
        <p:nvPicPr>
          <p:cNvPr id="981" name="Google Shape;981;p36"/>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982" name="Google Shape;982;p36"/>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3" name="Google Shape;983;p36"/>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4" name="Google Shape;984;p36"/>
          <p:cNvSpPr txBox="1"/>
          <p:nvPr/>
        </p:nvSpPr>
        <p:spPr>
          <a:xfrm>
            <a:off x="6385534" y="1455420"/>
            <a:ext cx="4956175" cy="2801620"/>
          </a:xfrm>
          <a:prstGeom prst="rect">
            <a:avLst/>
          </a:prstGeom>
          <a:noFill/>
          <a:ln>
            <a:noFill/>
          </a:ln>
        </p:spPr>
        <p:txBody>
          <a:bodyPr anchorCtr="0" anchor="t" bIns="0" lIns="0" spcFirstLastPara="1" rIns="0" wrap="square" tIns="12700">
            <a:spAutoFit/>
          </a:bodyPr>
          <a:lstStyle/>
          <a:p>
            <a:pPr indent="0" lvl="0" marL="238125" marR="0" rtl="0" algn="ctr">
              <a:lnSpc>
                <a:spcPct val="100000"/>
              </a:lnSpc>
              <a:spcBef>
                <a:spcPts val="0"/>
              </a:spcBef>
              <a:spcAft>
                <a:spcPts val="0"/>
              </a:spcAft>
              <a:buNone/>
            </a:pPr>
            <a:r>
              <a:rPr b="1" i="1" lang="en-US" sz="2000">
                <a:solidFill>
                  <a:srgbClr val="404040"/>
                </a:solidFill>
                <a:latin typeface="Calibri"/>
                <a:ea typeface="Calibri"/>
                <a:cs typeface="Calibri"/>
                <a:sym typeface="Calibri"/>
              </a:rPr>
              <a:t>Key Objectives</a:t>
            </a:r>
            <a:endParaRPr sz="2000">
              <a:solidFill>
                <a:schemeClr val="dk1"/>
              </a:solidFill>
              <a:latin typeface="Calibri"/>
              <a:ea typeface="Calibri"/>
              <a:cs typeface="Calibri"/>
              <a:sym typeface="Calibri"/>
            </a:endParaRPr>
          </a:p>
          <a:p>
            <a:pPr indent="0" lvl="0" marL="0" marR="0" rtl="0" algn="l">
              <a:lnSpc>
                <a:spcPct val="100000"/>
              </a:lnSpc>
              <a:spcBef>
                <a:spcPts val="15"/>
              </a:spcBef>
              <a:spcAft>
                <a:spcPts val="0"/>
              </a:spcAft>
              <a:buNone/>
            </a:pPr>
            <a:r>
              <a:t/>
            </a:r>
            <a:endParaRPr sz="2050">
              <a:solidFill>
                <a:schemeClr val="dk1"/>
              </a:solidFill>
              <a:latin typeface="Calibri"/>
              <a:ea typeface="Calibri"/>
              <a:cs typeface="Calibri"/>
              <a:sym typeface="Calibri"/>
            </a:endParaRPr>
          </a:p>
          <a:p>
            <a:pPr indent="-457200" lvl="0" marL="469900" marR="549275" rtl="0" algn="l">
              <a:lnSpc>
                <a:spcPct val="118750"/>
              </a:lnSpc>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Duplicate the email address column and name it  “</a:t>
            </a:r>
            <a:r>
              <a:rPr b="1" lang="en-US" sz="1600">
                <a:solidFill>
                  <a:schemeClr val="dk1"/>
                </a:solidFill>
                <a:latin typeface="Calibri"/>
                <a:ea typeface="Calibri"/>
                <a:cs typeface="Calibri"/>
                <a:sym typeface="Calibri"/>
              </a:rPr>
              <a:t>Domain Name”</a:t>
            </a:r>
            <a:endParaRPr sz="1600">
              <a:solidFill>
                <a:schemeClr val="dk1"/>
              </a:solidFill>
              <a:latin typeface="Calibri"/>
              <a:ea typeface="Calibri"/>
              <a:cs typeface="Calibri"/>
              <a:sym typeface="Calibri"/>
            </a:endParaRPr>
          </a:p>
          <a:p>
            <a:pPr indent="-457200" lvl="0" marL="469900" marR="155575" rtl="0" algn="l">
              <a:lnSpc>
                <a:spcPct val="105000"/>
              </a:lnSpc>
              <a:spcBef>
                <a:spcPts val="1015"/>
              </a:spcBef>
              <a:spcAft>
                <a:spcPts val="0"/>
              </a:spcAft>
              <a:buClr>
                <a:srgbClr val="262626"/>
              </a:buClr>
              <a:buSzPts val="1600"/>
              <a:buFont typeface="Calibri"/>
              <a:buAutoNum type="arabicPeriod"/>
            </a:pPr>
            <a:r>
              <a:rPr lang="en-US" sz="1600">
                <a:solidFill>
                  <a:srgbClr val="262626"/>
                </a:solidFill>
                <a:latin typeface="Calibri"/>
                <a:ea typeface="Calibri"/>
                <a:cs typeface="Calibri"/>
                <a:sym typeface="Calibri"/>
              </a:rPr>
              <a:t>In the new column, remove all text/characters except  for the domain name</a:t>
            </a:r>
            <a:endParaRPr sz="1600">
              <a:solidFill>
                <a:schemeClr val="dk1"/>
              </a:solidFill>
              <a:latin typeface="Calibri"/>
              <a:ea typeface="Calibri"/>
              <a:cs typeface="Calibri"/>
              <a:sym typeface="Calibri"/>
            </a:endParaRPr>
          </a:p>
          <a:p>
            <a:pPr indent="-457200" lvl="0" marL="469900" marR="5080" rtl="0" algn="l">
              <a:lnSpc>
                <a:spcPct val="118750"/>
              </a:lnSpc>
              <a:spcBef>
                <a:spcPts val="1260"/>
              </a:spcBef>
              <a:spcAft>
                <a:spcPts val="0"/>
              </a:spcAft>
              <a:buClr>
                <a:srgbClr val="262626"/>
              </a:buClr>
              <a:buSzPts val="1600"/>
              <a:buFont typeface="Calibri"/>
              <a:buAutoNum type="arabicPeriod"/>
            </a:pPr>
            <a:r>
              <a:rPr lang="en-US" sz="1600">
                <a:solidFill>
                  <a:srgbClr val="262626"/>
                </a:solidFill>
                <a:latin typeface="Calibri"/>
                <a:ea typeface="Calibri"/>
                <a:cs typeface="Calibri"/>
                <a:sym typeface="Calibri"/>
              </a:rPr>
              <a:t>Use transformation steps to clean up and capitalize the  domain names (i.e. “</a:t>
            </a:r>
            <a:r>
              <a:rPr b="1" lang="en-US" sz="1600">
                <a:solidFill>
                  <a:srgbClr val="262626"/>
                </a:solidFill>
                <a:latin typeface="Calibri"/>
                <a:ea typeface="Calibri"/>
                <a:cs typeface="Calibri"/>
                <a:sym typeface="Calibri"/>
              </a:rPr>
              <a:t>Adventure Works</a:t>
            </a:r>
            <a:r>
              <a:rPr lang="en-US" sz="1600">
                <a:solidFill>
                  <a:srgbClr val="262626"/>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457200" lvl="0" marL="469900" marR="0" rtl="0" algn="l">
              <a:lnSpc>
                <a:spcPct val="100000"/>
              </a:lnSpc>
              <a:spcBef>
                <a:spcPts val="1110"/>
              </a:spcBef>
              <a:spcAft>
                <a:spcPts val="0"/>
              </a:spcAft>
              <a:buClr>
                <a:srgbClr val="262626"/>
              </a:buClr>
              <a:buSzPts val="1600"/>
              <a:buFont typeface="Calibri"/>
              <a:buAutoNum type="arabicPeriod"/>
            </a:pPr>
            <a:r>
              <a:rPr lang="en-US" sz="1600">
                <a:solidFill>
                  <a:srgbClr val="262626"/>
                </a:solidFill>
                <a:latin typeface="Calibri"/>
                <a:ea typeface="Calibri"/>
                <a:cs typeface="Calibri"/>
                <a:sym typeface="Calibri"/>
              </a:rPr>
              <a:t>Save &amp; Apply changes</a:t>
            </a:r>
            <a:endParaRPr sz="1600">
              <a:solidFill>
                <a:schemeClr val="dk1"/>
              </a:solidFill>
              <a:latin typeface="Calibri"/>
              <a:ea typeface="Calibri"/>
              <a:cs typeface="Calibri"/>
              <a:sym typeface="Calibri"/>
            </a:endParaRPr>
          </a:p>
        </p:txBody>
      </p:sp>
      <p:grpSp>
        <p:nvGrpSpPr>
          <p:cNvPr id="985" name="Google Shape;985;p36"/>
          <p:cNvGrpSpPr/>
          <p:nvPr/>
        </p:nvGrpSpPr>
        <p:grpSpPr>
          <a:xfrm>
            <a:off x="11457431" y="170687"/>
            <a:ext cx="551687" cy="551687"/>
            <a:chOff x="11457431" y="170687"/>
            <a:chExt cx="551687" cy="551687"/>
          </a:xfrm>
        </p:grpSpPr>
        <p:pic>
          <p:nvPicPr>
            <p:cNvPr id="986" name="Google Shape;986;p36"/>
            <p:cNvPicPr preferRelativeResize="0"/>
            <p:nvPr/>
          </p:nvPicPr>
          <p:blipFill rotWithShape="1">
            <a:blip r:embed="rId4">
              <a:alphaModFix/>
            </a:blip>
            <a:srcRect b="0" l="0" r="0" t="0"/>
            <a:stretch/>
          </p:blipFill>
          <p:spPr>
            <a:xfrm>
              <a:off x="11457431" y="170687"/>
              <a:ext cx="551687" cy="551687"/>
            </a:xfrm>
            <a:prstGeom prst="rect">
              <a:avLst/>
            </a:prstGeom>
            <a:noFill/>
            <a:ln>
              <a:noFill/>
            </a:ln>
          </p:spPr>
        </p:pic>
        <p:pic>
          <p:nvPicPr>
            <p:cNvPr id="987" name="Google Shape;987;p36"/>
            <p:cNvPicPr preferRelativeResize="0"/>
            <p:nvPr/>
          </p:nvPicPr>
          <p:blipFill rotWithShape="1">
            <a:blip r:embed="rId5">
              <a:alphaModFix/>
            </a:blip>
            <a:srcRect b="0" l="0" r="0" t="0"/>
            <a:stretch/>
          </p:blipFill>
          <p:spPr>
            <a:xfrm>
              <a:off x="11536301" y="252500"/>
              <a:ext cx="399431" cy="400018"/>
            </a:xfrm>
            <a:prstGeom prst="rect">
              <a:avLst/>
            </a:prstGeom>
            <a:noFill/>
            <a:ln>
              <a:noFill/>
            </a:ln>
          </p:spPr>
        </p:pic>
      </p:grpSp>
      <p:grpSp>
        <p:nvGrpSpPr>
          <p:cNvPr id="988" name="Google Shape;988;p36"/>
          <p:cNvGrpSpPr/>
          <p:nvPr/>
        </p:nvGrpSpPr>
        <p:grpSpPr>
          <a:xfrm>
            <a:off x="423672" y="1511807"/>
            <a:ext cx="5565648" cy="5148072"/>
            <a:chOff x="423672" y="1511807"/>
            <a:chExt cx="5565648" cy="5148072"/>
          </a:xfrm>
        </p:grpSpPr>
        <p:pic>
          <p:nvPicPr>
            <p:cNvPr id="989" name="Google Shape;989;p36"/>
            <p:cNvPicPr preferRelativeResize="0"/>
            <p:nvPr/>
          </p:nvPicPr>
          <p:blipFill rotWithShape="1">
            <a:blip r:embed="rId6">
              <a:alphaModFix/>
            </a:blip>
            <a:srcRect b="0" l="0" r="0" t="0"/>
            <a:stretch/>
          </p:blipFill>
          <p:spPr>
            <a:xfrm>
              <a:off x="423672" y="1511807"/>
              <a:ext cx="5565648" cy="5148072"/>
            </a:xfrm>
            <a:prstGeom prst="rect">
              <a:avLst/>
            </a:prstGeom>
            <a:noFill/>
            <a:ln>
              <a:noFill/>
            </a:ln>
          </p:spPr>
        </p:pic>
        <p:sp>
          <p:nvSpPr>
            <p:cNvPr id="990" name="Google Shape;990;p36"/>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1" name="Google Shape;991;p36"/>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2" name="Google Shape;992;p36"/>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93" name="Google Shape;993;p36"/>
            <p:cNvPicPr preferRelativeResize="0"/>
            <p:nvPr/>
          </p:nvPicPr>
          <p:blipFill rotWithShape="1">
            <a:blip r:embed="rId7">
              <a:alphaModFix/>
            </a:blip>
            <a:srcRect b="0" l="0" r="0" t="0"/>
            <a:stretch/>
          </p:blipFill>
          <p:spPr>
            <a:xfrm>
              <a:off x="3913631" y="6141719"/>
              <a:ext cx="1822704" cy="350520"/>
            </a:xfrm>
            <a:prstGeom prst="rect">
              <a:avLst/>
            </a:prstGeom>
            <a:noFill/>
            <a:ln>
              <a:noFill/>
            </a:ln>
          </p:spPr>
        </p:pic>
        <p:pic>
          <p:nvPicPr>
            <p:cNvPr id="994" name="Google Shape;994;p36"/>
            <p:cNvPicPr preferRelativeResize="0"/>
            <p:nvPr/>
          </p:nvPicPr>
          <p:blipFill rotWithShape="1">
            <a:blip r:embed="rId8">
              <a:alphaModFix/>
            </a:blip>
            <a:srcRect b="0" l="0" r="0" t="0"/>
            <a:stretch/>
          </p:blipFill>
          <p:spPr>
            <a:xfrm>
              <a:off x="1755647" y="1783080"/>
              <a:ext cx="658368" cy="530351"/>
            </a:xfrm>
            <a:prstGeom prst="rect">
              <a:avLst/>
            </a:prstGeom>
            <a:noFill/>
            <a:ln>
              <a:noFill/>
            </a:ln>
          </p:spPr>
        </p:pic>
      </p:grpSp>
      <p:sp>
        <p:nvSpPr>
          <p:cNvPr id="995" name="Google Shape;995;p36"/>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Hi!</a:t>
            </a:r>
            <a:endParaRPr sz="1400">
              <a:solidFill>
                <a:schemeClr val="dk1"/>
              </a:solidFill>
              <a:latin typeface="Calibri"/>
              <a:ea typeface="Calibri"/>
              <a:cs typeface="Calibri"/>
              <a:sym typeface="Calibri"/>
            </a:endParaRPr>
          </a:p>
          <a:p>
            <a:pPr indent="0" lvl="0" marL="182245" marR="207645" rtl="0" algn="l">
              <a:lnSpc>
                <a:spcPct val="101400"/>
              </a:lnSpc>
              <a:spcBef>
                <a:spcPts val="1175"/>
              </a:spcBef>
              <a:spcAft>
                <a:spcPts val="0"/>
              </a:spcAft>
              <a:buNone/>
            </a:pPr>
            <a:r>
              <a:rPr lang="en-US" sz="1400">
                <a:solidFill>
                  <a:srgbClr val="36394D"/>
                </a:solidFill>
                <a:latin typeface="Calibri"/>
                <a:ea typeface="Calibri"/>
                <a:cs typeface="Calibri"/>
                <a:sym typeface="Calibri"/>
              </a:rPr>
              <a:t>We’re looking to better understand where our customers may be  coming from, based on their email domains.</a:t>
            </a:r>
            <a:endParaRPr sz="1400">
              <a:solidFill>
                <a:schemeClr val="dk1"/>
              </a:solidFill>
              <a:latin typeface="Calibri"/>
              <a:ea typeface="Calibri"/>
              <a:cs typeface="Calibri"/>
              <a:sym typeface="Calibri"/>
            </a:endParaRPr>
          </a:p>
          <a:p>
            <a:pPr indent="0" lvl="0" marL="0" marR="0" rtl="0" algn="l">
              <a:lnSpc>
                <a:spcPct val="100000"/>
              </a:lnSpc>
              <a:spcBef>
                <a:spcPts val="20"/>
              </a:spcBef>
              <a:spcAft>
                <a:spcPts val="0"/>
              </a:spcAft>
              <a:buNone/>
            </a:pPr>
            <a:r>
              <a:t/>
            </a:r>
            <a:endParaRPr sz="1300">
              <a:solidFill>
                <a:schemeClr val="dk1"/>
              </a:solidFill>
              <a:latin typeface="Calibri"/>
              <a:ea typeface="Calibri"/>
              <a:cs typeface="Calibri"/>
              <a:sym typeface="Calibri"/>
            </a:endParaRPr>
          </a:p>
          <a:p>
            <a:pPr indent="0" lvl="0" marL="182245" marR="196215" rtl="0" algn="l">
              <a:lnSpc>
                <a:spcPct val="101400"/>
              </a:lnSpc>
              <a:spcBef>
                <a:spcPts val="0"/>
              </a:spcBef>
              <a:spcAft>
                <a:spcPts val="0"/>
              </a:spcAft>
              <a:buNone/>
            </a:pPr>
            <a:r>
              <a:rPr lang="en-US" sz="1400">
                <a:solidFill>
                  <a:srgbClr val="36394D"/>
                </a:solidFill>
                <a:latin typeface="Calibri"/>
                <a:ea typeface="Calibri"/>
                <a:cs typeface="Calibri"/>
                <a:sym typeface="Calibri"/>
              </a:rPr>
              <a:t>Could you please create a new column in the customer table that  will allow us do this?</a:t>
            </a:r>
            <a:endParaRPr sz="14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350">
              <a:solidFill>
                <a:schemeClr val="dk1"/>
              </a:solidFill>
              <a:latin typeface="Calibri"/>
              <a:ea typeface="Calibri"/>
              <a:cs typeface="Calibri"/>
              <a:sym typeface="Calibri"/>
            </a:endParaRPr>
          </a:p>
          <a:p>
            <a:pPr indent="0" lvl="0" marL="182245" marR="0" rtl="0" algn="l">
              <a:lnSpc>
                <a:spcPct val="100000"/>
              </a:lnSpc>
              <a:spcBef>
                <a:spcPts val="5"/>
              </a:spcBef>
              <a:spcAft>
                <a:spcPts val="0"/>
              </a:spcAft>
              <a:buNone/>
            </a:pPr>
            <a:r>
              <a:rPr lang="en-US" sz="1400">
                <a:solidFill>
                  <a:srgbClr val="404040"/>
                </a:solidFill>
                <a:latin typeface="Calibri"/>
                <a:ea typeface="Calibri"/>
                <a:cs typeface="Calibri"/>
                <a:sym typeface="Calibri"/>
              </a:rPr>
              <a:t>Thanks!</a:t>
            </a:r>
            <a:endParaRPr sz="1400">
              <a:solidFill>
                <a:schemeClr val="dk1"/>
              </a:solidFill>
              <a:latin typeface="Calibri"/>
              <a:ea typeface="Calibri"/>
              <a:cs typeface="Calibri"/>
              <a:sym typeface="Calibri"/>
            </a:endParaRPr>
          </a:p>
          <a:p>
            <a:pPr indent="0" lvl="0" marL="182245" marR="0" rtl="0" algn="l">
              <a:lnSpc>
                <a:spcPct val="100000"/>
              </a:lnSpc>
              <a:spcBef>
                <a:spcPts val="20"/>
              </a:spcBef>
              <a:spcAft>
                <a:spcPts val="0"/>
              </a:spcAft>
              <a:buNone/>
            </a:pPr>
            <a:r>
              <a:rPr lang="en-US" sz="1400">
                <a:solidFill>
                  <a:srgbClr val="404040"/>
                </a:solidFill>
                <a:latin typeface="Calibri"/>
                <a:ea typeface="Calibri"/>
                <a:cs typeface="Calibri"/>
                <a:sym typeface="Calibri"/>
              </a:rPr>
              <a:t>-ETL</a:t>
            </a:r>
            <a:endParaRPr sz="1400">
              <a:solidFill>
                <a:schemeClr val="dk1"/>
              </a:solidFill>
              <a:latin typeface="Calibri"/>
              <a:ea typeface="Calibri"/>
              <a:cs typeface="Calibri"/>
              <a:sym typeface="Calibri"/>
            </a:endParaRPr>
          </a:p>
        </p:txBody>
      </p:sp>
      <p:pic>
        <p:nvPicPr>
          <p:cNvPr id="996" name="Google Shape;996;p36"/>
          <p:cNvPicPr preferRelativeResize="0"/>
          <p:nvPr/>
        </p:nvPicPr>
        <p:blipFill rotWithShape="1">
          <a:blip r:embed="rId9">
            <a:alphaModFix/>
          </a:blip>
          <a:srcRect b="0" l="0" r="0" t="0"/>
          <a:stretch/>
        </p:blipFill>
        <p:spPr>
          <a:xfrm>
            <a:off x="737616" y="1837944"/>
            <a:ext cx="1008887" cy="1030224"/>
          </a:xfrm>
          <a:prstGeom prst="rect">
            <a:avLst/>
          </a:prstGeom>
          <a:noFill/>
          <a:ln>
            <a:noFill/>
          </a:ln>
        </p:spPr>
      </p:pic>
      <p:sp>
        <p:nvSpPr>
          <p:cNvPr id="997" name="Google Shape;997;p36"/>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Ethan T. Langer </a:t>
            </a:r>
            <a:r>
              <a:rPr i="1" lang="en-US" sz="1400">
                <a:solidFill>
                  <a:srgbClr val="404040"/>
                </a:solidFill>
                <a:latin typeface="Calibri"/>
                <a:ea typeface="Calibri"/>
                <a:cs typeface="Calibri"/>
                <a:sym typeface="Calibri"/>
              </a:rPr>
              <a:t>(Analytics Manager)</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Customer domains</a:t>
            </a:r>
            <a:endParaRPr sz="14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01" name="Shape 1001"/>
        <p:cNvGrpSpPr/>
        <p:nvPr/>
      </p:nvGrpSpPr>
      <p:grpSpPr>
        <a:xfrm>
          <a:off x="0" y="0"/>
          <a:ext cx="0" cy="0"/>
          <a:chOff x="0" y="0"/>
          <a:chExt cx="0" cy="0"/>
        </a:xfrm>
      </p:grpSpPr>
      <p:sp>
        <p:nvSpPr>
          <p:cNvPr id="1002" name="Google Shape;1002;p37"/>
          <p:cNvSpPr txBox="1"/>
          <p:nvPr>
            <p:ph type="title"/>
          </p:nvPr>
        </p:nvSpPr>
        <p:spPr>
          <a:xfrm>
            <a:off x="4117562" y="242315"/>
            <a:ext cx="395732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200">
                <a:solidFill>
                  <a:srgbClr val="262626"/>
                </a:solidFill>
                <a:latin typeface="Calibri"/>
                <a:ea typeface="Calibri"/>
                <a:cs typeface="Calibri"/>
                <a:sym typeface="Calibri"/>
              </a:rPr>
              <a:t>SOLUTION</a:t>
            </a:r>
            <a:r>
              <a:rPr lang="en-US" sz="3200">
                <a:solidFill>
                  <a:srgbClr val="262626"/>
                </a:solidFill>
              </a:rPr>
              <a:t>: TEXT TOOLS</a:t>
            </a:r>
            <a:endParaRPr sz="3200">
              <a:latin typeface="Calibri"/>
              <a:ea typeface="Calibri"/>
              <a:cs typeface="Calibri"/>
              <a:sym typeface="Calibri"/>
            </a:endParaRPr>
          </a:p>
        </p:txBody>
      </p:sp>
      <p:pic>
        <p:nvPicPr>
          <p:cNvPr id="1003" name="Google Shape;1003;p37"/>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1004" name="Google Shape;1004;p37"/>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000">
                <a:solidFill>
                  <a:srgbClr val="404040"/>
                </a:solidFill>
                <a:latin typeface="Calibri"/>
                <a:ea typeface="Calibri"/>
                <a:cs typeface="Calibri"/>
                <a:sym typeface="Calibri"/>
              </a:rPr>
              <a:t>Solution Preview</a:t>
            </a:r>
            <a:endParaRPr sz="2000">
              <a:solidFill>
                <a:schemeClr val="dk1"/>
              </a:solidFill>
              <a:latin typeface="Calibri"/>
              <a:ea typeface="Calibri"/>
              <a:cs typeface="Calibri"/>
              <a:sym typeface="Calibri"/>
            </a:endParaRPr>
          </a:p>
        </p:txBody>
      </p:sp>
      <p:sp>
        <p:nvSpPr>
          <p:cNvPr id="1005" name="Google Shape;1005;p37"/>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6" name="Google Shape;1006;p37"/>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07" name="Google Shape;1007;p37"/>
          <p:cNvGrpSpPr/>
          <p:nvPr/>
        </p:nvGrpSpPr>
        <p:grpSpPr>
          <a:xfrm>
            <a:off x="11457431" y="170687"/>
            <a:ext cx="551687" cy="551687"/>
            <a:chOff x="11457431" y="170687"/>
            <a:chExt cx="551687" cy="551687"/>
          </a:xfrm>
        </p:grpSpPr>
        <p:pic>
          <p:nvPicPr>
            <p:cNvPr id="1008" name="Google Shape;1008;p37"/>
            <p:cNvPicPr preferRelativeResize="0"/>
            <p:nvPr/>
          </p:nvPicPr>
          <p:blipFill rotWithShape="1">
            <a:blip r:embed="rId4">
              <a:alphaModFix/>
            </a:blip>
            <a:srcRect b="0" l="0" r="0" t="0"/>
            <a:stretch/>
          </p:blipFill>
          <p:spPr>
            <a:xfrm>
              <a:off x="11457431" y="170687"/>
              <a:ext cx="551687" cy="551687"/>
            </a:xfrm>
            <a:prstGeom prst="rect">
              <a:avLst/>
            </a:prstGeom>
            <a:noFill/>
            <a:ln>
              <a:noFill/>
            </a:ln>
          </p:spPr>
        </p:pic>
        <p:pic>
          <p:nvPicPr>
            <p:cNvPr id="1009" name="Google Shape;1009;p37"/>
            <p:cNvPicPr preferRelativeResize="0"/>
            <p:nvPr/>
          </p:nvPicPr>
          <p:blipFill rotWithShape="1">
            <a:blip r:embed="rId5">
              <a:alphaModFix/>
            </a:blip>
            <a:srcRect b="0" l="0" r="0" t="0"/>
            <a:stretch/>
          </p:blipFill>
          <p:spPr>
            <a:xfrm>
              <a:off x="11536301" y="252500"/>
              <a:ext cx="399431" cy="400018"/>
            </a:xfrm>
            <a:prstGeom prst="rect">
              <a:avLst/>
            </a:prstGeom>
            <a:noFill/>
            <a:ln>
              <a:noFill/>
            </a:ln>
          </p:spPr>
        </p:pic>
      </p:grpSp>
      <p:grpSp>
        <p:nvGrpSpPr>
          <p:cNvPr id="1010" name="Google Shape;1010;p37"/>
          <p:cNvGrpSpPr/>
          <p:nvPr/>
        </p:nvGrpSpPr>
        <p:grpSpPr>
          <a:xfrm>
            <a:off x="423672" y="1511807"/>
            <a:ext cx="5565648" cy="5148072"/>
            <a:chOff x="423672" y="1511807"/>
            <a:chExt cx="5565648" cy="5148072"/>
          </a:xfrm>
        </p:grpSpPr>
        <p:pic>
          <p:nvPicPr>
            <p:cNvPr id="1011" name="Google Shape;1011;p37"/>
            <p:cNvPicPr preferRelativeResize="0"/>
            <p:nvPr/>
          </p:nvPicPr>
          <p:blipFill rotWithShape="1">
            <a:blip r:embed="rId6">
              <a:alphaModFix/>
            </a:blip>
            <a:srcRect b="0" l="0" r="0" t="0"/>
            <a:stretch/>
          </p:blipFill>
          <p:spPr>
            <a:xfrm>
              <a:off x="423672" y="1511807"/>
              <a:ext cx="5565648" cy="5148072"/>
            </a:xfrm>
            <a:prstGeom prst="rect">
              <a:avLst/>
            </a:prstGeom>
            <a:noFill/>
            <a:ln>
              <a:noFill/>
            </a:ln>
          </p:spPr>
        </p:pic>
        <p:sp>
          <p:nvSpPr>
            <p:cNvPr id="1012" name="Google Shape;1012;p37"/>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3" name="Google Shape;1013;p37"/>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4" name="Google Shape;1014;p37"/>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15" name="Google Shape;1015;p37"/>
            <p:cNvPicPr preferRelativeResize="0"/>
            <p:nvPr/>
          </p:nvPicPr>
          <p:blipFill rotWithShape="1">
            <a:blip r:embed="rId7">
              <a:alphaModFix/>
            </a:blip>
            <a:srcRect b="0" l="0" r="0" t="0"/>
            <a:stretch/>
          </p:blipFill>
          <p:spPr>
            <a:xfrm>
              <a:off x="3913631" y="6141719"/>
              <a:ext cx="1822704" cy="350520"/>
            </a:xfrm>
            <a:prstGeom prst="rect">
              <a:avLst/>
            </a:prstGeom>
            <a:noFill/>
            <a:ln>
              <a:noFill/>
            </a:ln>
          </p:spPr>
        </p:pic>
        <p:pic>
          <p:nvPicPr>
            <p:cNvPr id="1016" name="Google Shape;1016;p37"/>
            <p:cNvPicPr preferRelativeResize="0"/>
            <p:nvPr/>
          </p:nvPicPr>
          <p:blipFill rotWithShape="1">
            <a:blip r:embed="rId8">
              <a:alphaModFix/>
            </a:blip>
            <a:srcRect b="0" l="0" r="0" t="0"/>
            <a:stretch/>
          </p:blipFill>
          <p:spPr>
            <a:xfrm>
              <a:off x="1755647" y="1783080"/>
              <a:ext cx="658368" cy="530351"/>
            </a:xfrm>
            <a:prstGeom prst="rect">
              <a:avLst/>
            </a:prstGeom>
            <a:noFill/>
            <a:ln>
              <a:noFill/>
            </a:ln>
          </p:spPr>
        </p:pic>
      </p:grpSp>
      <p:sp>
        <p:nvSpPr>
          <p:cNvPr id="1017" name="Google Shape;1017;p37"/>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Hi!</a:t>
            </a:r>
            <a:endParaRPr sz="1400">
              <a:solidFill>
                <a:schemeClr val="dk1"/>
              </a:solidFill>
              <a:latin typeface="Calibri"/>
              <a:ea typeface="Calibri"/>
              <a:cs typeface="Calibri"/>
              <a:sym typeface="Calibri"/>
            </a:endParaRPr>
          </a:p>
          <a:p>
            <a:pPr indent="0" lvl="0" marL="182245" marR="207645" rtl="0" algn="l">
              <a:lnSpc>
                <a:spcPct val="101400"/>
              </a:lnSpc>
              <a:spcBef>
                <a:spcPts val="1175"/>
              </a:spcBef>
              <a:spcAft>
                <a:spcPts val="0"/>
              </a:spcAft>
              <a:buNone/>
            </a:pPr>
            <a:r>
              <a:rPr lang="en-US" sz="1400">
                <a:solidFill>
                  <a:srgbClr val="36394D"/>
                </a:solidFill>
                <a:latin typeface="Calibri"/>
                <a:ea typeface="Calibri"/>
                <a:cs typeface="Calibri"/>
                <a:sym typeface="Calibri"/>
              </a:rPr>
              <a:t>We’re looking to better understand where our customers may be  coming from, based on their email domains.</a:t>
            </a:r>
            <a:endParaRPr sz="1400">
              <a:solidFill>
                <a:schemeClr val="dk1"/>
              </a:solidFill>
              <a:latin typeface="Calibri"/>
              <a:ea typeface="Calibri"/>
              <a:cs typeface="Calibri"/>
              <a:sym typeface="Calibri"/>
            </a:endParaRPr>
          </a:p>
          <a:p>
            <a:pPr indent="0" lvl="0" marL="0" marR="0" rtl="0" algn="l">
              <a:lnSpc>
                <a:spcPct val="100000"/>
              </a:lnSpc>
              <a:spcBef>
                <a:spcPts val="20"/>
              </a:spcBef>
              <a:spcAft>
                <a:spcPts val="0"/>
              </a:spcAft>
              <a:buNone/>
            </a:pPr>
            <a:r>
              <a:t/>
            </a:r>
            <a:endParaRPr sz="1300">
              <a:solidFill>
                <a:schemeClr val="dk1"/>
              </a:solidFill>
              <a:latin typeface="Calibri"/>
              <a:ea typeface="Calibri"/>
              <a:cs typeface="Calibri"/>
              <a:sym typeface="Calibri"/>
            </a:endParaRPr>
          </a:p>
          <a:p>
            <a:pPr indent="0" lvl="0" marL="182245" marR="196215" rtl="0" algn="l">
              <a:lnSpc>
                <a:spcPct val="101400"/>
              </a:lnSpc>
              <a:spcBef>
                <a:spcPts val="0"/>
              </a:spcBef>
              <a:spcAft>
                <a:spcPts val="0"/>
              </a:spcAft>
              <a:buNone/>
            </a:pPr>
            <a:r>
              <a:rPr lang="en-US" sz="1400">
                <a:solidFill>
                  <a:srgbClr val="36394D"/>
                </a:solidFill>
                <a:latin typeface="Calibri"/>
                <a:ea typeface="Calibri"/>
                <a:cs typeface="Calibri"/>
                <a:sym typeface="Calibri"/>
              </a:rPr>
              <a:t>Could you please create a new column in the customer table that  will allow us do this?</a:t>
            </a:r>
            <a:endParaRPr sz="14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350">
              <a:solidFill>
                <a:schemeClr val="dk1"/>
              </a:solidFill>
              <a:latin typeface="Calibri"/>
              <a:ea typeface="Calibri"/>
              <a:cs typeface="Calibri"/>
              <a:sym typeface="Calibri"/>
            </a:endParaRPr>
          </a:p>
          <a:p>
            <a:pPr indent="0" lvl="0" marL="182245" marR="0" rtl="0" algn="l">
              <a:lnSpc>
                <a:spcPct val="100000"/>
              </a:lnSpc>
              <a:spcBef>
                <a:spcPts val="5"/>
              </a:spcBef>
              <a:spcAft>
                <a:spcPts val="0"/>
              </a:spcAft>
              <a:buNone/>
            </a:pPr>
            <a:r>
              <a:rPr lang="en-US" sz="1400">
                <a:solidFill>
                  <a:srgbClr val="404040"/>
                </a:solidFill>
                <a:latin typeface="Calibri"/>
                <a:ea typeface="Calibri"/>
                <a:cs typeface="Calibri"/>
                <a:sym typeface="Calibri"/>
              </a:rPr>
              <a:t>Thanks!</a:t>
            </a:r>
            <a:endParaRPr sz="1400">
              <a:solidFill>
                <a:schemeClr val="dk1"/>
              </a:solidFill>
              <a:latin typeface="Calibri"/>
              <a:ea typeface="Calibri"/>
              <a:cs typeface="Calibri"/>
              <a:sym typeface="Calibri"/>
            </a:endParaRPr>
          </a:p>
          <a:p>
            <a:pPr indent="0" lvl="0" marL="182245" marR="0" rtl="0" algn="l">
              <a:lnSpc>
                <a:spcPct val="100000"/>
              </a:lnSpc>
              <a:spcBef>
                <a:spcPts val="20"/>
              </a:spcBef>
              <a:spcAft>
                <a:spcPts val="0"/>
              </a:spcAft>
              <a:buNone/>
            </a:pPr>
            <a:r>
              <a:rPr lang="en-US" sz="1400">
                <a:solidFill>
                  <a:srgbClr val="404040"/>
                </a:solidFill>
                <a:latin typeface="Calibri"/>
                <a:ea typeface="Calibri"/>
                <a:cs typeface="Calibri"/>
                <a:sym typeface="Calibri"/>
              </a:rPr>
              <a:t>-ETL</a:t>
            </a:r>
            <a:endParaRPr sz="1400">
              <a:solidFill>
                <a:schemeClr val="dk1"/>
              </a:solidFill>
              <a:latin typeface="Calibri"/>
              <a:ea typeface="Calibri"/>
              <a:cs typeface="Calibri"/>
              <a:sym typeface="Calibri"/>
            </a:endParaRPr>
          </a:p>
        </p:txBody>
      </p:sp>
      <p:pic>
        <p:nvPicPr>
          <p:cNvPr id="1018" name="Google Shape;1018;p37"/>
          <p:cNvPicPr preferRelativeResize="0"/>
          <p:nvPr/>
        </p:nvPicPr>
        <p:blipFill rotWithShape="1">
          <a:blip r:embed="rId9">
            <a:alphaModFix/>
          </a:blip>
          <a:srcRect b="0" l="0" r="0" t="0"/>
          <a:stretch/>
        </p:blipFill>
        <p:spPr>
          <a:xfrm>
            <a:off x="737616" y="1837944"/>
            <a:ext cx="1008887" cy="1030224"/>
          </a:xfrm>
          <a:prstGeom prst="rect">
            <a:avLst/>
          </a:prstGeom>
          <a:noFill/>
          <a:ln>
            <a:noFill/>
          </a:ln>
        </p:spPr>
      </p:pic>
      <p:sp>
        <p:nvSpPr>
          <p:cNvPr id="1019" name="Google Shape;1019;p37"/>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Ethan T. Langer </a:t>
            </a:r>
            <a:r>
              <a:rPr i="1" lang="en-US" sz="1400">
                <a:solidFill>
                  <a:srgbClr val="404040"/>
                </a:solidFill>
                <a:latin typeface="Calibri"/>
                <a:ea typeface="Calibri"/>
                <a:cs typeface="Calibri"/>
                <a:sym typeface="Calibri"/>
              </a:rPr>
              <a:t>(Analytics Manager)</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Customer domains</a:t>
            </a:r>
            <a:endParaRPr sz="1400">
              <a:solidFill>
                <a:schemeClr val="dk1"/>
              </a:solidFill>
              <a:latin typeface="Calibri"/>
              <a:ea typeface="Calibri"/>
              <a:cs typeface="Calibri"/>
              <a:sym typeface="Calibri"/>
            </a:endParaRPr>
          </a:p>
        </p:txBody>
      </p:sp>
      <p:grpSp>
        <p:nvGrpSpPr>
          <p:cNvPr id="1020" name="Google Shape;1020;p37"/>
          <p:cNvGrpSpPr/>
          <p:nvPr/>
        </p:nvGrpSpPr>
        <p:grpSpPr>
          <a:xfrm>
            <a:off x="6751319" y="2142743"/>
            <a:ext cx="4517135" cy="4026408"/>
            <a:chOff x="6751319" y="2142743"/>
            <a:chExt cx="4517135" cy="4026408"/>
          </a:xfrm>
        </p:grpSpPr>
        <p:pic>
          <p:nvPicPr>
            <p:cNvPr id="1021" name="Google Shape;1021;p37"/>
            <p:cNvPicPr preferRelativeResize="0"/>
            <p:nvPr/>
          </p:nvPicPr>
          <p:blipFill rotWithShape="1">
            <a:blip r:embed="rId10">
              <a:alphaModFix/>
            </a:blip>
            <a:srcRect b="0" l="0" r="0" t="0"/>
            <a:stretch/>
          </p:blipFill>
          <p:spPr>
            <a:xfrm>
              <a:off x="6751319" y="2142743"/>
              <a:ext cx="4517135" cy="4026408"/>
            </a:xfrm>
            <a:prstGeom prst="rect">
              <a:avLst/>
            </a:prstGeom>
            <a:noFill/>
            <a:ln>
              <a:noFill/>
            </a:ln>
          </p:spPr>
        </p:pic>
        <p:pic>
          <p:nvPicPr>
            <p:cNvPr id="1022" name="Google Shape;1022;p37"/>
            <p:cNvPicPr preferRelativeResize="0"/>
            <p:nvPr/>
          </p:nvPicPr>
          <p:blipFill rotWithShape="1">
            <a:blip r:embed="rId11">
              <a:alphaModFix/>
            </a:blip>
            <a:srcRect b="0" l="0" r="0" t="0"/>
            <a:stretch/>
          </p:blipFill>
          <p:spPr>
            <a:xfrm>
              <a:off x="6797397" y="2191885"/>
              <a:ext cx="4365847" cy="3877741"/>
            </a:xfrm>
            <a:prstGeom prst="rect">
              <a:avLst/>
            </a:prstGeom>
            <a:noFill/>
            <a:ln>
              <a:noFill/>
            </a:ln>
          </p:spPr>
        </p:pic>
        <p:sp>
          <p:nvSpPr>
            <p:cNvPr id="1023" name="Google Shape;1023;p37"/>
            <p:cNvSpPr/>
            <p:nvPr/>
          </p:nvSpPr>
          <p:spPr>
            <a:xfrm>
              <a:off x="6792635" y="2187122"/>
              <a:ext cx="4375785" cy="3887470"/>
            </a:xfrm>
            <a:custGeom>
              <a:rect b="b" l="l" r="r" t="t"/>
              <a:pathLst>
                <a:path extrusionOk="0" h="3887470" w="4375784">
                  <a:moveTo>
                    <a:pt x="0" y="0"/>
                  </a:moveTo>
                  <a:lnTo>
                    <a:pt x="4375373" y="0"/>
                  </a:lnTo>
                  <a:lnTo>
                    <a:pt x="4375373" y="3887266"/>
                  </a:lnTo>
                  <a:lnTo>
                    <a:pt x="0" y="3887266"/>
                  </a:lnTo>
                  <a:lnTo>
                    <a:pt x="0" y="0"/>
                  </a:lnTo>
                  <a:close/>
                </a:path>
              </a:pathLst>
            </a:custGeom>
            <a:noFill/>
            <a:ln cap="flat" cmpd="sng" w="9525">
              <a:solidFill>
                <a:srgbClr val="A6A6A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27" name="Shape 1027"/>
        <p:cNvGrpSpPr/>
        <p:nvPr/>
      </p:nvGrpSpPr>
      <p:grpSpPr>
        <a:xfrm>
          <a:off x="0" y="0"/>
          <a:ext cx="0" cy="0"/>
          <a:chOff x="0" y="0"/>
          <a:chExt cx="0" cy="0"/>
        </a:xfrm>
      </p:grpSpPr>
      <p:grpSp>
        <p:nvGrpSpPr>
          <p:cNvPr id="1028" name="Google Shape;1028;p38"/>
          <p:cNvGrpSpPr/>
          <p:nvPr/>
        </p:nvGrpSpPr>
        <p:grpSpPr>
          <a:xfrm>
            <a:off x="691895" y="1316736"/>
            <a:ext cx="10600944" cy="3462528"/>
            <a:chOff x="691895" y="1316736"/>
            <a:chExt cx="10600944" cy="3462528"/>
          </a:xfrm>
        </p:grpSpPr>
        <p:pic>
          <p:nvPicPr>
            <p:cNvPr id="1029" name="Google Shape;1029;p38"/>
            <p:cNvPicPr preferRelativeResize="0"/>
            <p:nvPr/>
          </p:nvPicPr>
          <p:blipFill rotWithShape="1">
            <a:blip r:embed="rId3">
              <a:alphaModFix/>
            </a:blip>
            <a:srcRect b="0" l="0" r="0" t="0"/>
            <a:stretch/>
          </p:blipFill>
          <p:spPr>
            <a:xfrm>
              <a:off x="691895" y="1316736"/>
              <a:ext cx="10588752" cy="1197864"/>
            </a:xfrm>
            <a:prstGeom prst="rect">
              <a:avLst/>
            </a:prstGeom>
            <a:noFill/>
            <a:ln>
              <a:noFill/>
            </a:ln>
          </p:spPr>
        </p:pic>
        <p:pic>
          <p:nvPicPr>
            <p:cNvPr id="1030" name="Google Shape;1030;p38"/>
            <p:cNvPicPr preferRelativeResize="0"/>
            <p:nvPr/>
          </p:nvPicPr>
          <p:blipFill rotWithShape="1">
            <a:blip r:embed="rId4">
              <a:alphaModFix/>
            </a:blip>
            <a:srcRect b="0" l="0" r="0" t="0"/>
            <a:stretch/>
          </p:blipFill>
          <p:spPr>
            <a:xfrm>
              <a:off x="717257" y="1341056"/>
              <a:ext cx="10484257" cy="1093100"/>
            </a:xfrm>
            <a:prstGeom prst="rect">
              <a:avLst/>
            </a:prstGeom>
            <a:noFill/>
            <a:ln>
              <a:noFill/>
            </a:ln>
          </p:spPr>
        </p:pic>
        <p:pic>
          <p:nvPicPr>
            <p:cNvPr id="1031" name="Google Shape;1031;p38"/>
            <p:cNvPicPr preferRelativeResize="0"/>
            <p:nvPr/>
          </p:nvPicPr>
          <p:blipFill rotWithShape="1">
            <a:blip r:embed="rId5">
              <a:alphaModFix/>
            </a:blip>
            <a:srcRect b="0" l="0" r="0" t="0"/>
            <a:stretch/>
          </p:blipFill>
          <p:spPr>
            <a:xfrm>
              <a:off x="8622791" y="1508760"/>
              <a:ext cx="2670048" cy="1011936"/>
            </a:xfrm>
            <a:prstGeom prst="rect">
              <a:avLst/>
            </a:prstGeom>
            <a:noFill/>
            <a:ln>
              <a:noFill/>
            </a:ln>
          </p:spPr>
        </p:pic>
        <p:sp>
          <p:nvSpPr>
            <p:cNvPr id="1032" name="Google Shape;1032;p38"/>
            <p:cNvSpPr/>
            <p:nvPr/>
          </p:nvSpPr>
          <p:spPr>
            <a:xfrm>
              <a:off x="8661519" y="1546317"/>
              <a:ext cx="2540000" cy="881380"/>
            </a:xfrm>
            <a:custGeom>
              <a:rect b="b" l="l" r="r" t="t"/>
              <a:pathLst>
                <a:path extrusionOk="0" h="881380" w="2540000">
                  <a:moveTo>
                    <a:pt x="0" y="0"/>
                  </a:moveTo>
                  <a:lnTo>
                    <a:pt x="2539996" y="0"/>
                  </a:lnTo>
                  <a:lnTo>
                    <a:pt x="2539996" y="881287"/>
                  </a:lnTo>
                  <a:lnTo>
                    <a:pt x="0" y="881287"/>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33" name="Google Shape;1033;p38"/>
            <p:cNvPicPr preferRelativeResize="0"/>
            <p:nvPr/>
          </p:nvPicPr>
          <p:blipFill rotWithShape="1">
            <a:blip r:embed="rId6">
              <a:alphaModFix/>
            </a:blip>
            <a:srcRect b="0" l="0" r="0" t="0"/>
            <a:stretch/>
          </p:blipFill>
          <p:spPr>
            <a:xfrm>
              <a:off x="4495799" y="2843783"/>
              <a:ext cx="1371600" cy="1935480"/>
            </a:xfrm>
            <a:prstGeom prst="rect">
              <a:avLst/>
            </a:prstGeom>
            <a:noFill/>
            <a:ln>
              <a:noFill/>
            </a:ln>
          </p:spPr>
        </p:pic>
        <p:pic>
          <p:nvPicPr>
            <p:cNvPr id="1034" name="Google Shape;1034;p38"/>
            <p:cNvPicPr preferRelativeResize="0"/>
            <p:nvPr/>
          </p:nvPicPr>
          <p:blipFill rotWithShape="1">
            <a:blip r:embed="rId7">
              <a:alphaModFix/>
            </a:blip>
            <a:srcRect b="0" l="0" r="0" t="0"/>
            <a:stretch/>
          </p:blipFill>
          <p:spPr>
            <a:xfrm>
              <a:off x="4522166" y="2868556"/>
              <a:ext cx="1265847" cy="1832148"/>
            </a:xfrm>
            <a:prstGeom prst="rect">
              <a:avLst/>
            </a:prstGeom>
            <a:noFill/>
            <a:ln>
              <a:noFill/>
            </a:ln>
          </p:spPr>
        </p:pic>
        <p:pic>
          <p:nvPicPr>
            <p:cNvPr id="1035" name="Google Shape;1035;p38"/>
            <p:cNvPicPr preferRelativeResize="0"/>
            <p:nvPr/>
          </p:nvPicPr>
          <p:blipFill rotWithShape="1">
            <a:blip r:embed="rId8">
              <a:alphaModFix/>
            </a:blip>
            <a:srcRect b="0" l="0" r="0" t="0"/>
            <a:stretch/>
          </p:blipFill>
          <p:spPr>
            <a:xfrm>
              <a:off x="5910072" y="3291840"/>
              <a:ext cx="1414272" cy="1487424"/>
            </a:xfrm>
            <a:prstGeom prst="rect">
              <a:avLst/>
            </a:prstGeom>
            <a:noFill/>
            <a:ln>
              <a:noFill/>
            </a:ln>
          </p:spPr>
        </p:pic>
        <p:pic>
          <p:nvPicPr>
            <p:cNvPr id="1036" name="Google Shape;1036;p38"/>
            <p:cNvPicPr preferRelativeResize="0"/>
            <p:nvPr/>
          </p:nvPicPr>
          <p:blipFill rotWithShape="1">
            <a:blip r:embed="rId9">
              <a:alphaModFix/>
            </a:blip>
            <a:srcRect b="0" l="0" r="0" t="0"/>
            <a:stretch/>
          </p:blipFill>
          <p:spPr>
            <a:xfrm>
              <a:off x="5936602" y="3318266"/>
              <a:ext cx="1307487" cy="1382439"/>
            </a:xfrm>
            <a:prstGeom prst="rect">
              <a:avLst/>
            </a:prstGeom>
            <a:noFill/>
            <a:ln>
              <a:noFill/>
            </a:ln>
          </p:spPr>
        </p:pic>
        <p:pic>
          <p:nvPicPr>
            <p:cNvPr id="1037" name="Google Shape;1037;p38"/>
            <p:cNvPicPr preferRelativeResize="0"/>
            <p:nvPr/>
          </p:nvPicPr>
          <p:blipFill rotWithShape="1">
            <a:blip r:embed="rId10">
              <a:alphaModFix/>
            </a:blip>
            <a:srcRect b="0" l="0" r="0" t="0"/>
            <a:stretch/>
          </p:blipFill>
          <p:spPr>
            <a:xfrm>
              <a:off x="7367015" y="3291840"/>
              <a:ext cx="1213103" cy="1487424"/>
            </a:xfrm>
            <a:prstGeom prst="rect">
              <a:avLst/>
            </a:prstGeom>
            <a:noFill/>
            <a:ln>
              <a:noFill/>
            </a:ln>
          </p:spPr>
        </p:pic>
        <p:pic>
          <p:nvPicPr>
            <p:cNvPr id="1038" name="Google Shape;1038;p38"/>
            <p:cNvPicPr preferRelativeResize="0"/>
            <p:nvPr/>
          </p:nvPicPr>
          <p:blipFill rotWithShape="1">
            <a:blip r:embed="rId11">
              <a:alphaModFix/>
            </a:blip>
            <a:srcRect b="0" l="0" r="0" t="0"/>
            <a:stretch/>
          </p:blipFill>
          <p:spPr>
            <a:xfrm>
              <a:off x="7392679" y="3318266"/>
              <a:ext cx="1107617" cy="1382439"/>
            </a:xfrm>
            <a:prstGeom prst="rect">
              <a:avLst/>
            </a:prstGeom>
            <a:noFill/>
            <a:ln>
              <a:noFill/>
            </a:ln>
          </p:spPr>
        </p:pic>
        <p:pic>
          <p:nvPicPr>
            <p:cNvPr id="1039" name="Google Shape;1039;p38"/>
            <p:cNvPicPr preferRelativeResize="0"/>
            <p:nvPr/>
          </p:nvPicPr>
          <p:blipFill rotWithShape="1">
            <a:blip r:embed="rId12">
              <a:alphaModFix/>
            </a:blip>
            <a:srcRect b="0" l="0" r="0" t="0"/>
            <a:stretch/>
          </p:blipFill>
          <p:spPr>
            <a:xfrm>
              <a:off x="9366503" y="2980943"/>
              <a:ext cx="1030224" cy="822959"/>
            </a:xfrm>
            <a:prstGeom prst="rect">
              <a:avLst/>
            </a:prstGeom>
            <a:noFill/>
            <a:ln>
              <a:noFill/>
            </a:ln>
          </p:spPr>
        </p:pic>
        <p:pic>
          <p:nvPicPr>
            <p:cNvPr id="1040" name="Google Shape;1040;p38"/>
            <p:cNvPicPr preferRelativeResize="0"/>
            <p:nvPr/>
          </p:nvPicPr>
          <p:blipFill rotWithShape="1">
            <a:blip r:embed="rId13">
              <a:alphaModFix/>
            </a:blip>
            <a:srcRect b="0" l="0" r="0" t="0"/>
            <a:stretch/>
          </p:blipFill>
          <p:spPr>
            <a:xfrm>
              <a:off x="9390884" y="3006824"/>
              <a:ext cx="927913" cy="717023"/>
            </a:xfrm>
            <a:prstGeom prst="rect">
              <a:avLst/>
            </a:prstGeom>
            <a:noFill/>
            <a:ln>
              <a:noFill/>
            </a:ln>
          </p:spPr>
        </p:pic>
      </p:grpSp>
      <p:sp>
        <p:nvSpPr>
          <p:cNvPr id="1041" name="Google Shape;1041;p38"/>
          <p:cNvSpPr txBox="1"/>
          <p:nvPr/>
        </p:nvSpPr>
        <p:spPr>
          <a:xfrm>
            <a:off x="757763" y="4850892"/>
            <a:ext cx="3242310" cy="1364615"/>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None/>
            </a:pPr>
            <a:r>
              <a:rPr b="1" lang="en-US" sz="1400">
                <a:solidFill>
                  <a:srgbClr val="0D0D0D"/>
                </a:solidFill>
                <a:latin typeface="Calibri"/>
                <a:ea typeface="Calibri"/>
                <a:cs typeface="Calibri"/>
                <a:sym typeface="Calibri"/>
              </a:rPr>
              <a:t>Statistics functions </a:t>
            </a:r>
            <a:r>
              <a:rPr lang="en-US" sz="1400">
                <a:solidFill>
                  <a:srgbClr val="0D0D0D"/>
                </a:solidFill>
                <a:latin typeface="Calibri"/>
                <a:ea typeface="Calibri"/>
                <a:cs typeface="Calibri"/>
                <a:sym typeface="Calibri"/>
              </a:rPr>
              <a:t>allow you to evaluate  basic stats for a selected column (sum,  min/max, average, count, count distinct, etc.)</a:t>
            </a:r>
            <a:endParaRPr sz="1400">
              <a:solidFill>
                <a:schemeClr val="dk1"/>
              </a:solidFill>
              <a:latin typeface="Calibri"/>
              <a:ea typeface="Calibri"/>
              <a:cs typeface="Calibri"/>
              <a:sym typeface="Calibri"/>
            </a:endParaRPr>
          </a:p>
          <a:p>
            <a:pPr indent="0" lvl="0" marL="12700" marR="222884" rtl="0" algn="l">
              <a:lnSpc>
                <a:spcPct val="97500"/>
              </a:lnSpc>
              <a:spcBef>
                <a:spcPts val="1245"/>
              </a:spcBef>
              <a:spcAft>
                <a:spcPts val="0"/>
              </a:spcAft>
              <a:buNone/>
            </a:pPr>
            <a:r>
              <a:rPr b="1" i="1" lang="en-US" sz="1200">
                <a:solidFill>
                  <a:srgbClr val="0D0D0D"/>
                </a:solidFill>
                <a:latin typeface="Calibri"/>
                <a:ea typeface="Calibri"/>
                <a:cs typeface="Calibri"/>
                <a:sym typeface="Calibri"/>
              </a:rPr>
              <a:t>Note: </a:t>
            </a:r>
            <a:r>
              <a:rPr i="1" lang="en-US" sz="1200">
                <a:solidFill>
                  <a:srgbClr val="0D0D0D"/>
                </a:solidFill>
                <a:latin typeface="Calibri"/>
                <a:ea typeface="Calibri"/>
                <a:cs typeface="Calibri"/>
                <a:sym typeface="Calibri"/>
              </a:rPr>
              <a:t>These tools return a SINGLE value, and are  commonly used to explore a table rather than  prepare it for loading</a:t>
            </a:r>
            <a:endParaRPr sz="1200">
              <a:solidFill>
                <a:schemeClr val="dk1"/>
              </a:solidFill>
              <a:latin typeface="Calibri"/>
              <a:ea typeface="Calibri"/>
              <a:cs typeface="Calibri"/>
              <a:sym typeface="Calibri"/>
            </a:endParaRPr>
          </a:p>
        </p:txBody>
      </p:sp>
      <p:grpSp>
        <p:nvGrpSpPr>
          <p:cNvPr id="1042" name="Google Shape;1042;p38"/>
          <p:cNvGrpSpPr/>
          <p:nvPr/>
        </p:nvGrpSpPr>
        <p:grpSpPr>
          <a:xfrm>
            <a:off x="719327" y="2822448"/>
            <a:ext cx="1703832" cy="1938527"/>
            <a:chOff x="719327" y="2822448"/>
            <a:chExt cx="1703832" cy="1938527"/>
          </a:xfrm>
        </p:grpSpPr>
        <p:pic>
          <p:nvPicPr>
            <p:cNvPr id="1043" name="Google Shape;1043;p38"/>
            <p:cNvPicPr preferRelativeResize="0"/>
            <p:nvPr/>
          </p:nvPicPr>
          <p:blipFill rotWithShape="1">
            <a:blip r:embed="rId14">
              <a:alphaModFix/>
            </a:blip>
            <a:srcRect b="0" l="0" r="0" t="0"/>
            <a:stretch/>
          </p:blipFill>
          <p:spPr>
            <a:xfrm>
              <a:off x="719327" y="2822448"/>
              <a:ext cx="1703832" cy="1938527"/>
            </a:xfrm>
            <a:prstGeom prst="rect">
              <a:avLst/>
            </a:prstGeom>
            <a:noFill/>
            <a:ln>
              <a:noFill/>
            </a:ln>
          </p:spPr>
        </p:pic>
        <p:pic>
          <p:nvPicPr>
            <p:cNvPr id="1044" name="Google Shape;1044;p38"/>
            <p:cNvPicPr preferRelativeResize="0"/>
            <p:nvPr/>
          </p:nvPicPr>
          <p:blipFill rotWithShape="1">
            <a:blip r:embed="rId15">
              <a:alphaModFix/>
            </a:blip>
            <a:srcRect b="0" l="0" r="0" t="0"/>
            <a:stretch/>
          </p:blipFill>
          <p:spPr>
            <a:xfrm>
              <a:off x="745485" y="2848023"/>
              <a:ext cx="1599705" cy="1832996"/>
            </a:xfrm>
            <a:prstGeom prst="rect">
              <a:avLst/>
            </a:prstGeom>
            <a:noFill/>
            <a:ln>
              <a:noFill/>
            </a:ln>
          </p:spPr>
        </p:pic>
      </p:grpSp>
      <p:sp>
        <p:nvSpPr>
          <p:cNvPr id="1045" name="Google Shape;1045;p38"/>
          <p:cNvSpPr txBox="1"/>
          <p:nvPr/>
        </p:nvSpPr>
        <p:spPr>
          <a:xfrm>
            <a:off x="4512651" y="4706111"/>
            <a:ext cx="4525645" cy="1543050"/>
          </a:xfrm>
          <a:prstGeom prst="rect">
            <a:avLst/>
          </a:prstGeom>
          <a:noFill/>
          <a:ln>
            <a:noFill/>
          </a:ln>
        </p:spPr>
        <p:txBody>
          <a:bodyPr anchorCtr="0" anchor="t" bIns="0" lIns="0" spcFirstLastPara="1" rIns="0" wrap="square" tIns="12700">
            <a:spAutoFit/>
          </a:bodyPr>
          <a:lstStyle/>
          <a:p>
            <a:pPr indent="0" lvl="0" marL="396240" marR="0" rtl="0" algn="l">
              <a:lnSpc>
                <a:spcPct val="100000"/>
              </a:lnSpc>
              <a:spcBef>
                <a:spcPts val="0"/>
              </a:spcBef>
              <a:spcAft>
                <a:spcPts val="0"/>
              </a:spcAft>
              <a:buNone/>
            </a:pPr>
            <a:r>
              <a:rPr i="1" lang="en-US" sz="1100">
                <a:solidFill>
                  <a:srgbClr val="7F7F7F"/>
                </a:solidFill>
                <a:latin typeface="Calibri"/>
                <a:ea typeface="Calibri"/>
                <a:cs typeface="Calibri"/>
                <a:sym typeface="Calibri"/>
              </a:rPr>
              <a:t>Standard	Scientific	Trigonometry</a:t>
            </a:r>
            <a:endParaRPr sz="1100">
              <a:solidFill>
                <a:schemeClr val="dk1"/>
              </a:solidFill>
              <a:latin typeface="Calibri"/>
              <a:ea typeface="Calibri"/>
              <a:cs typeface="Calibri"/>
              <a:sym typeface="Calibri"/>
            </a:endParaRPr>
          </a:p>
          <a:p>
            <a:pPr indent="0" lvl="0" marL="0" marR="0" rtl="0" algn="l">
              <a:lnSpc>
                <a:spcPct val="100000"/>
              </a:lnSpc>
              <a:spcBef>
                <a:spcPts val="5"/>
              </a:spcBef>
              <a:spcAft>
                <a:spcPts val="0"/>
              </a:spcAft>
              <a:buNone/>
            </a:pPr>
            <a:r>
              <a:t/>
            </a:r>
            <a:endParaRPr sz="1050">
              <a:solidFill>
                <a:schemeClr val="dk1"/>
              </a:solidFill>
              <a:latin typeface="Calibri"/>
              <a:ea typeface="Calibri"/>
              <a:cs typeface="Calibri"/>
              <a:sym typeface="Calibri"/>
            </a:endParaRPr>
          </a:p>
          <a:p>
            <a:pPr indent="0" lvl="0" marL="12700" marR="22860" rtl="0" algn="l">
              <a:lnSpc>
                <a:spcPct val="101000"/>
              </a:lnSpc>
              <a:spcBef>
                <a:spcPts val="5"/>
              </a:spcBef>
              <a:spcAft>
                <a:spcPts val="0"/>
              </a:spcAft>
              <a:buNone/>
            </a:pPr>
            <a:r>
              <a:rPr b="1" lang="en-US" sz="1400">
                <a:solidFill>
                  <a:srgbClr val="0D0D0D"/>
                </a:solidFill>
                <a:latin typeface="Calibri"/>
                <a:ea typeface="Calibri"/>
                <a:cs typeface="Calibri"/>
                <a:sym typeface="Calibri"/>
              </a:rPr>
              <a:t>Standard</a:t>
            </a:r>
            <a:r>
              <a:rPr lang="en-US" sz="1400">
                <a:solidFill>
                  <a:srgbClr val="0D0D0D"/>
                </a:solidFill>
                <a:latin typeface="Calibri"/>
                <a:ea typeface="Calibri"/>
                <a:cs typeface="Calibri"/>
                <a:sym typeface="Calibri"/>
              </a:rPr>
              <a:t>, </a:t>
            </a:r>
            <a:r>
              <a:rPr b="1" lang="en-US" sz="1400">
                <a:solidFill>
                  <a:srgbClr val="0D0D0D"/>
                </a:solidFill>
                <a:latin typeface="Calibri"/>
                <a:ea typeface="Calibri"/>
                <a:cs typeface="Calibri"/>
                <a:sym typeface="Calibri"/>
              </a:rPr>
              <a:t>Scientific </a:t>
            </a:r>
            <a:r>
              <a:rPr lang="en-US" sz="1400">
                <a:solidFill>
                  <a:srgbClr val="0D0D0D"/>
                </a:solidFill>
                <a:latin typeface="Calibri"/>
                <a:ea typeface="Calibri"/>
                <a:cs typeface="Calibri"/>
                <a:sym typeface="Calibri"/>
              </a:rPr>
              <a:t>and </a:t>
            </a:r>
            <a:r>
              <a:rPr b="1" lang="en-US" sz="1400">
                <a:solidFill>
                  <a:srgbClr val="0D0D0D"/>
                </a:solidFill>
                <a:latin typeface="Calibri"/>
                <a:ea typeface="Calibri"/>
                <a:cs typeface="Calibri"/>
                <a:sym typeface="Calibri"/>
              </a:rPr>
              <a:t>Trigonometry </a:t>
            </a:r>
            <a:r>
              <a:rPr lang="en-US" sz="1400">
                <a:solidFill>
                  <a:srgbClr val="0D0D0D"/>
                </a:solidFill>
                <a:latin typeface="Calibri"/>
                <a:ea typeface="Calibri"/>
                <a:cs typeface="Calibri"/>
                <a:sym typeface="Calibri"/>
              </a:rPr>
              <a:t>tools allow you to apply  standard operations (addition, multiplication, division, etc.) or  more advanced calculations (power, logarithm, sine, tangent,  etc.) to each value in a column</a:t>
            </a:r>
            <a:endParaRPr sz="1400">
              <a:solidFill>
                <a:schemeClr val="dk1"/>
              </a:solidFill>
              <a:latin typeface="Calibri"/>
              <a:ea typeface="Calibri"/>
              <a:cs typeface="Calibri"/>
              <a:sym typeface="Calibri"/>
            </a:endParaRPr>
          </a:p>
          <a:p>
            <a:pPr indent="0" lvl="0" marL="12700" marR="0" rtl="0" algn="l">
              <a:lnSpc>
                <a:spcPct val="100000"/>
              </a:lnSpc>
              <a:spcBef>
                <a:spcPts val="1110"/>
              </a:spcBef>
              <a:spcAft>
                <a:spcPts val="0"/>
              </a:spcAft>
              <a:buNone/>
            </a:pPr>
            <a:r>
              <a:rPr b="1" i="1" lang="en-US" sz="1200">
                <a:solidFill>
                  <a:srgbClr val="0D0D0D"/>
                </a:solidFill>
                <a:latin typeface="Calibri"/>
                <a:ea typeface="Calibri"/>
                <a:cs typeface="Calibri"/>
                <a:sym typeface="Calibri"/>
              </a:rPr>
              <a:t>Note</a:t>
            </a:r>
            <a:r>
              <a:rPr i="1" lang="en-US" sz="1150">
                <a:solidFill>
                  <a:srgbClr val="0D0D0D"/>
                </a:solidFill>
                <a:latin typeface="Calibri"/>
                <a:ea typeface="Calibri"/>
                <a:cs typeface="Calibri"/>
                <a:sym typeface="Calibri"/>
              </a:rPr>
              <a:t>: </a:t>
            </a:r>
            <a:r>
              <a:rPr i="1" lang="en-US" sz="1200">
                <a:solidFill>
                  <a:srgbClr val="0D0D0D"/>
                </a:solidFill>
                <a:latin typeface="Calibri"/>
                <a:ea typeface="Calibri"/>
                <a:cs typeface="Calibri"/>
                <a:sym typeface="Calibri"/>
              </a:rPr>
              <a:t>Unlike the Statistics tools, these are applied to each row in the table</a:t>
            </a:r>
            <a:endParaRPr sz="1200">
              <a:solidFill>
                <a:schemeClr val="dk1"/>
              </a:solidFill>
              <a:latin typeface="Calibri"/>
              <a:ea typeface="Calibri"/>
              <a:cs typeface="Calibri"/>
              <a:sym typeface="Calibri"/>
            </a:endParaRPr>
          </a:p>
        </p:txBody>
      </p:sp>
      <p:sp>
        <p:nvSpPr>
          <p:cNvPr id="1046" name="Google Shape;1046;p38"/>
          <p:cNvSpPr txBox="1"/>
          <p:nvPr/>
        </p:nvSpPr>
        <p:spPr>
          <a:xfrm>
            <a:off x="9376628" y="3826764"/>
            <a:ext cx="2201545" cy="885190"/>
          </a:xfrm>
          <a:prstGeom prst="rect">
            <a:avLst/>
          </a:prstGeom>
          <a:noFill/>
          <a:ln>
            <a:noFill/>
          </a:ln>
        </p:spPr>
        <p:txBody>
          <a:bodyPr anchorCtr="0" anchor="t" bIns="0" lIns="0" spcFirstLastPara="1" rIns="0" wrap="square" tIns="10150">
            <a:spAutoFit/>
          </a:bodyPr>
          <a:lstStyle/>
          <a:p>
            <a:pPr indent="0" lvl="0" marL="12700" marR="5080" rtl="0" algn="l">
              <a:lnSpc>
                <a:spcPct val="101000"/>
              </a:lnSpc>
              <a:spcBef>
                <a:spcPts val="0"/>
              </a:spcBef>
              <a:spcAft>
                <a:spcPts val="0"/>
              </a:spcAft>
              <a:buNone/>
            </a:pPr>
            <a:r>
              <a:rPr b="1" lang="en-US" sz="1400">
                <a:solidFill>
                  <a:srgbClr val="0D0D0D"/>
                </a:solidFill>
                <a:latin typeface="Calibri"/>
                <a:ea typeface="Calibri"/>
                <a:cs typeface="Calibri"/>
                <a:sym typeface="Calibri"/>
              </a:rPr>
              <a:t>Information </a:t>
            </a:r>
            <a:r>
              <a:rPr lang="en-US" sz="1400">
                <a:solidFill>
                  <a:srgbClr val="0D0D0D"/>
                </a:solidFill>
                <a:latin typeface="Calibri"/>
                <a:ea typeface="Calibri"/>
                <a:cs typeface="Calibri"/>
                <a:sym typeface="Calibri"/>
              </a:rPr>
              <a:t>tools allow you to  define binary flags (</a:t>
            </a:r>
            <a:r>
              <a:rPr i="1" lang="en-US" sz="1400">
                <a:solidFill>
                  <a:srgbClr val="0D0D0D"/>
                </a:solidFill>
                <a:latin typeface="Calibri"/>
                <a:ea typeface="Calibri"/>
                <a:cs typeface="Calibri"/>
                <a:sym typeface="Calibri"/>
              </a:rPr>
              <a:t>1/0 or  TRUE/FALSE</a:t>
            </a:r>
            <a:r>
              <a:rPr lang="en-US" sz="1400">
                <a:solidFill>
                  <a:srgbClr val="0D0D0D"/>
                </a:solidFill>
                <a:latin typeface="Calibri"/>
                <a:ea typeface="Calibri"/>
                <a:cs typeface="Calibri"/>
                <a:sym typeface="Calibri"/>
              </a:rPr>
              <a:t>) to mark rows as  even, odd, positive or negative</a:t>
            </a:r>
            <a:endParaRPr sz="1400">
              <a:solidFill>
                <a:schemeClr val="dk1"/>
              </a:solidFill>
              <a:latin typeface="Calibri"/>
              <a:ea typeface="Calibri"/>
              <a:cs typeface="Calibri"/>
              <a:sym typeface="Calibri"/>
            </a:endParaRPr>
          </a:p>
        </p:txBody>
      </p:sp>
      <p:sp>
        <p:nvSpPr>
          <p:cNvPr id="1047" name="Google Shape;1047;p38"/>
          <p:cNvSpPr txBox="1"/>
          <p:nvPr>
            <p:ph type="title"/>
          </p:nvPr>
        </p:nvSpPr>
        <p:spPr>
          <a:xfrm>
            <a:off x="4486465" y="242315"/>
            <a:ext cx="321881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NUMERICAL TOOLS</a:t>
            </a:r>
            <a:endParaRPr sz="3200"/>
          </a:p>
        </p:txBody>
      </p:sp>
      <p:pic>
        <p:nvPicPr>
          <p:cNvPr id="1048" name="Google Shape;1048;p38"/>
          <p:cNvPicPr preferRelativeResize="0"/>
          <p:nvPr/>
        </p:nvPicPr>
        <p:blipFill rotWithShape="1">
          <a:blip r:embed="rId16">
            <a:alphaModFix/>
          </a:blip>
          <a:srcRect b="0" l="0" r="0" t="0"/>
          <a:stretch/>
        </p:blipFill>
        <p:spPr>
          <a:xfrm>
            <a:off x="0" y="806332"/>
            <a:ext cx="12192000" cy="45720"/>
          </a:xfrm>
          <a:prstGeom prst="rect">
            <a:avLst/>
          </a:prstGeom>
          <a:noFill/>
          <a:ln>
            <a:noFill/>
          </a:ln>
        </p:spPr>
      </p:pic>
      <p:sp>
        <p:nvSpPr>
          <p:cNvPr id="1049" name="Google Shape;1049;p38"/>
          <p:cNvSpPr/>
          <p:nvPr/>
        </p:nvSpPr>
        <p:spPr>
          <a:xfrm>
            <a:off x="2523058" y="2360993"/>
            <a:ext cx="7542530" cy="942975"/>
          </a:xfrm>
          <a:custGeom>
            <a:rect b="b" l="l" r="r" t="t"/>
            <a:pathLst>
              <a:path extrusionOk="0" h="942975" w="7542530">
                <a:moveTo>
                  <a:pt x="6139332" y="25336"/>
                </a:moveTo>
                <a:lnTo>
                  <a:pt x="3211588" y="214642"/>
                </a:lnTo>
                <a:lnTo>
                  <a:pt x="2144712" y="313677"/>
                </a:lnTo>
                <a:lnTo>
                  <a:pt x="2029383" y="326136"/>
                </a:lnTo>
                <a:lnTo>
                  <a:pt x="1918169" y="338645"/>
                </a:lnTo>
                <a:lnTo>
                  <a:pt x="1811299" y="351218"/>
                </a:lnTo>
                <a:lnTo>
                  <a:pt x="1708861" y="363842"/>
                </a:lnTo>
                <a:lnTo>
                  <a:pt x="1611007" y="376516"/>
                </a:lnTo>
                <a:lnTo>
                  <a:pt x="1517916" y="389267"/>
                </a:lnTo>
                <a:lnTo>
                  <a:pt x="1473542" y="395655"/>
                </a:lnTo>
                <a:lnTo>
                  <a:pt x="1431048" y="402069"/>
                </a:lnTo>
                <a:lnTo>
                  <a:pt x="1390332" y="408495"/>
                </a:lnTo>
                <a:lnTo>
                  <a:pt x="1351292" y="414947"/>
                </a:lnTo>
                <a:lnTo>
                  <a:pt x="1313548" y="421449"/>
                </a:lnTo>
                <a:lnTo>
                  <a:pt x="1241082" y="434771"/>
                </a:lnTo>
                <a:lnTo>
                  <a:pt x="1172591" y="448475"/>
                </a:lnTo>
                <a:lnTo>
                  <a:pt x="1121879" y="459371"/>
                </a:lnTo>
                <a:lnTo>
                  <a:pt x="1058024" y="474218"/>
                </a:lnTo>
                <a:lnTo>
                  <a:pt x="998486" y="489305"/>
                </a:lnTo>
                <a:lnTo>
                  <a:pt x="943051" y="504583"/>
                </a:lnTo>
                <a:lnTo>
                  <a:pt x="891501" y="520026"/>
                </a:lnTo>
                <a:lnTo>
                  <a:pt x="843622" y="535584"/>
                </a:lnTo>
                <a:lnTo>
                  <a:pt x="799198" y="551218"/>
                </a:lnTo>
                <a:lnTo>
                  <a:pt x="757986" y="566902"/>
                </a:lnTo>
                <a:lnTo>
                  <a:pt x="719797" y="582599"/>
                </a:lnTo>
                <a:lnTo>
                  <a:pt x="684377" y="598258"/>
                </a:lnTo>
                <a:lnTo>
                  <a:pt x="621055" y="629323"/>
                </a:lnTo>
                <a:lnTo>
                  <a:pt x="566267" y="659790"/>
                </a:lnTo>
                <a:lnTo>
                  <a:pt x="518299" y="689292"/>
                </a:lnTo>
                <a:lnTo>
                  <a:pt x="485571" y="710742"/>
                </a:lnTo>
                <a:lnTo>
                  <a:pt x="436105" y="743902"/>
                </a:lnTo>
                <a:lnTo>
                  <a:pt x="435965" y="743991"/>
                </a:lnTo>
                <a:lnTo>
                  <a:pt x="398183" y="768477"/>
                </a:lnTo>
                <a:lnTo>
                  <a:pt x="360248" y="790702"/>
                </a:lnTo>
                <a:lnTo>
                  <a:pt x="320243" y="810526"/>
                </a:lnTo>
                <a:lnTo>
                  <a:pt x="319798" y="810704"/>
                </a:lnTo>
                <a:lnTo>
                  <a:pt x="299085" y="819365"/>
                </a:lnTo>
                <a:lnTo>
                  <a:pt x="299364" y="819264"/>
                </a:lnTo>
                <a:lnTo>
                  <a:pt x="298818" y="819480"/>
                </a:lnTo>
                <a:lnTo>
                  <a:pt x="299085" y="819365"/>
                </a:lnTo>
                <a:lnTo>
                  <a:pt x="298780" y="819480"/>
                </a:lnTo>
                <a:lnTo>
                  <a:pt x="276656" y="827544"/>
                </a:lnTo>
                <a:lnTo>
                  <a:pt x="276529" y="827595"/>
                </a:lnTo>
                <a:lnTo>
                  <a:pt x="174929" y="861339"/>
                </a:lnTo>
                <a:lnTo>
                  <a:pt x="158381" y="866660"/>
                </a:lnTo>
                <a:lnTo>
                  <a:pt x="128536" y="876071"/>
                </a:lnTo>
                <a:lnTo>
                  <a:pt x="102920" y="883894"/>
                </a:lnTo>
                <a:lnTo>
                  <a:pt x="81559" y="890143"/>
                </a:lnTo>
                <a:lnTo>
                  <a:pt x="73583" y="891705"/>
                </a:lnTo>
                <a:lnTo>
                  <a:pt x="70142" y="867270"/>
                </a:lnTo>
                <a:lnTo>
                  <a:pt x="0" y="915619"/>
                </a:lnTo>
                <a:lnTo>
                  <a:pt x="80759" y="942733"/>
                </a:lnTo>
                <a:lnTo>
                  <a:pt x="77457" y="919226"/>
                </a:lnTo>
                <a:lnTo>
                  <a:pt x="77127" y="916901"/>
                </a:lnTo>
                <a:lnTo>
                  <a:pt x="87591" y="914831"/>
                </a:lnTo>
                <a:lnTo>
                  <a:pt x="136004" y="900353"/>
                </a:lnTo>
                <a:lnTo>
                  <a:pt x="187693" y="883894"/>
                </a:lnTo>
                <a:lnTo>
                  <a:pt x="240017" y="866660"/>
                </a:lnTo>
                <a:lnTo>
                  <a:pt x="284924" y="851560"/>
                </a:lnTo>
                <a:lnTo>
                  <a:pt x="330771" y="833653"/>
                </a:lnTo>
                <a:lnTo>
                  <a:pt x="343090" y="827544"/>
                </a:lnTo>
                <a:lnTo>
                  <a:pt x="359829" y="819264"/>
                </a:lnTo>
                <a:lnTo>
                  <a:pt x="410819" y="790511"/>
                </a:lnTo>
                <a:lnTo>
                  <a:pt x="445135" y="768324"/>
                </a:lnTo>
                <a:lnTo>
                  <a:pt x="481660" y="743902"/>
                </a:lnTo>
                <a:lnTo>
                  <a:pt x="489597" y="738568"/>
                </a:lnTo>
                <a:lnTo>
                  <a:pt x="510247" y="724827"/>
                </a:lnTo>
                <a:lnTo>
                  <a:pt x="554748" y="696379"/>
                </a:lnTo>
                <a:lnTo>
                  <a:pt x="604913" y="666927"/>
                </a:lnTo>
                <a:lnTo>
                  <a:pt x="662597" y="636714"/>
                </a:lnTo>
                <a:lnTo>
                  <a:pt x="729615" y="606031"/>
                </a:lnTo>
                <a:lnTo>
                  <a:pt x="767194" y="590588"/>
                </a:lnTo>
                <a:lnTo>
                  <a:pt x="807796" y="575119"/>
                </a:lnTo>
                <a:lnTo>
                  <a:pt x="851636" y="559689"/>
                </a:lnTo>
                <a:lnTo>
                  <a:pt x="898944" y="544309"/>
                </a:lnTo>
                <a:lnTo>
                  <a:pt x="949947" y="529031"/>
                </a:lnTo>
                <a:lnTo>
                  <a:pt x="1004862" y="513892"/>
                </a:lnTo>
                <a:lnTo>
                  <a:pt x="1063917" y="498932"/>
                </a:lnTo>
                <a:lnTo>
                  <a:pt x="1127379" y="484162"/>
                </a:lnTo>
                <a:lnTo>
                  <a:pt x="1195489" y="469646"/>
                </a:lnTo>
                <a:lnTo>
                  <a:pt x="1268171" y="455460"/>
                </a:lnTo>
                <a:lnTo>
                  <a:pt x="1306449" y="448475"/>
                </a:lnTo>
                <a:lnTo>
                  <a:pt x="1345996" y="441579"/>
                </a:lnTo>
                <a:lnTo>
                  <a:pt x="1386865" y="434771"/>
                </a:lnTo>
                <a:lnTo>
                  <a:pt x="1429080" y="428053"/>
                </a:lnTo>
                <a:lnTo>
                  <a:pt x="1472666" y="421449"/>
                </a:lnTo>
                <a:lnTo>
                  <a:pt x="1517726" y="414934"/>
                </a:lnTo>
                <a:lnTo>
                  <a:pt x="1563979" y="408495"/>
                </a:lnTo>
                <a:lnTo>
                  <a:pt x="1611541" y="402069"/>
                </a:lnTo>
                <a:lnTo>
                  <a:pt x="1660296" y="395655"/>
                </a:lnTo>
                <a:lnTo>
                  <a:pt x="1710245" y="389267"/>
                </a:lnTo>
                <a:lnTo>
                  <a:pt x="1813648" y="376516"/>
                </a:lnTo>
                <a:lnTo>
                  <a:pt x="1921535" y="363829"/>
                </a:lnTo>
                <a:lnTo>
                  <a:pt x="2033752" y="351205"/>
                </a:lnTo>
                <a:lnTo>
                  <a:pt x="2150110" y="338645"/>
                </a:lnTo>
                <a:lnTo>
                  <a:pt x="2270607" y="326136"/>
                </a:lnTo>
                <a:lnTo>
                  <a:pt x="2394889" y="313677"/>
                </a:lnTo>
                <a:lnTo>
                  <a:pt x="6139332" y="25336"/>
                </a:lnTo>
                <a:close/>
              </a:path>
              <a:path extrusionOk="0" h="942975" w="7542530">
                <a:moveTo>
                  <a:pt x="6363208" y="429234"/>
                </a:moveTo>
                <a:lnTo>
                  <a:pt x="6077902" y="429247"/>
                </a:lnTo>
                <a:lnTo>
                  <a:pt x="5336464" y="486422"/>
                </a:lnTo>
                <a:lnTo>
                  <a:pt x="5179453" y="501777"/>
                </a:lnTo>
                <a:lnTo>
                  <a:pt x="5123446" y="508088"/>
                </a:lnTo>
                <a:lnTo>
                  <a:pt x="5075910" y="513969"/>
                </a:lnTo>
                <a:lnTo>
                  <a:pt x="5031079" y="520090"/>
                </a:lnTo>
                <a:lnTo>
                  <a:pt x="4989169" y="526465"/>
                </a:lnTo>
                <a:lnTo>
                  <a:pt x="4950422" y="533107"/>
                </a:lnTo>
                <a:lnTo>
                  <a:pt x="4879543" y="546887"/>
                </a:lnTo>
                <a:lnTo>
                  <a:pt x="4814722" y="561124"/>
                </a:lnTo>
                <a:lnTo>
                  <a:pt x="4755515" y="575792"/>
                </a:lnTo>
                <a:lnTo>
                  <a:pt x="4701540" y="590880"/>
                </a:lnTo>
                <a:lnTo>
                  <a:pt x="4652315" y="606374"/>
                </a:lnTo>
                <a:lnTo>
                  <a:pt x="4607611" y="622173"/>
                </a:lnTo>
                <a:lnTo>
                  <a:pt x="4566882" y="638327"/>
                </a:lnTo>
                <a:lnTo>
                  <a:pt x="4529760" y="654786"/>
                </a:lnTo>
                <a:lnTo>
                  <a:pt x="4464837" y="688441"/>
                </a:lnTo>
                <a:lnTo>
                  <a:pt x="4409719" y="722833"/>
                </a:lnTo>
                <a:lnTo>
                  <a:pt x="4377169" y="746023"/>
                </a:lnTo>
                <a:lnTo>
                  <a:pt x="4361662" y="725779"/>
                </a:lnTo>
                <a:lnTo>
                  <a:pt x="4324350" y="802373"/>
                </a:lnTo>
                <a:lnTo>
                  <a:pt x="4408005" y="786269"/>
                </a:lnTo>
                <a:lnTo>
                  <a:pt x="4398518" y="773887"/>
                </a:lnTo>
                <a:lnTo>
                  <a:pt x="4392612" y="766178"/>
                </a:lnTo>
                <a:lnTo>
                  <a:pt x="4423765" y="744004"/>
                </a:lnTo>
                <a:lnTo>
                  <a:pt x="4477245" y="710615"/>
                </a:lnTo>
                <a:lnTo>
                  <a:pt x="4540313" y="677900"/>
                </a:lnTo>
                <a:lnTo>
                  <a:pt x="4576496" y="661847"/>
                </a:lnTo>
                <a:lnTo>
                  <a:pt x="4616335" y="646049"/>
                </a:lnTo>
                <a:lnTo>
                  <a:pt x="4660316" y="630478"/>
                </a:lnTo>
                <a:lnTo>
                  <a:pt x="4708664" y="615264"/>
                </a:lnTo>
                <a:lnTo>
                  <a:pt x="4761903" y="600379"/>
                </a:lnTo>
                <a:lnTo>
                  <a:pt x="4820412" y="585876"/>
                </a:lnTo>
                <a:lnTo>
                  <a:pt x="4884610" y="571779"/>
                </a:lnTo>
                <a:lnTo>
                  <a:pt x="4954829" y="558126"/>
                </a:lnTo>
                <a:lnTo>
                  <a:pt x="4993119" y="551561"/>
                </a:lnTo>
                <a:lnTo>
                  <a:pt x="5034623" y="545249"/>
                </a:lnTo>
                <a:lnTo>
                  <a:pt x="5079111" y="539165"/>
                </a:lnTo>
                <a:lnTo>
                  <a:pt x="5126380" y="533311"/>
                </a:lnTo>
                <a:lnTo>
                  <a:pt x="5176304" y="527646"/>
                </a:lnTo>
                <a:lnTo>
                  <a:pt x="5228323" y="522185"/>
                </a:lnTo>
                <a:lnTo>
                  <a:pt x="5282654" y="516877"/>
                </a:lnTo>
                <a:lnTo>
                  <a:pt x="5338699" y="511721"/>
                </a:lnTo>
                <a:lnTo>
                  <a:pt x="5396547" y="506691"/>
                </a:lnTo>
                <a:lnTo>
                  <a:pt x="5455742" y="501777"/>
                </a:lnTo>
                <a:lnTo>
                  <a:pt x="6200406" y="444563"/>
                </a:lnTo>
                <a:lnTo>
                  <a:pt x="6363208" y="429234"/>
                </a:lnTo>
                <a:close/>
              </a:path>
              <a:path extrusionOk="0" h="942975" w="7542530">
                <a:moveTo>
                  <a:pt x="6495936" y="414083"/>
                </a:moveTo>
                <a:lnTo>
                  <a:pt x="6256350" y="414096"/>
                </a:lnTo>
                <a:lnTo>
                  <a:pt x="6198171" y="419265"/>
                </a:lnTo>
                <a:lnTo>
                  <a:pt x="6138621" y="424307"/>
                </a:lnTo>
                <a:lnTo>
                  <a:pt x="6078055" y="429234"/>
                </a:lnTo>
                <a:lnTo>
                  <a:pt x="6363208" y="429234"/>
                </a:lnTo>
                <a:lnTo>
                  <a:pt x="6409410" y="424307"/>
                </a:lnTo>
                <a:lnTo>
                  <a:pt x="6453657" y="419265"/>
                </a:lnTo>
                <a:lnTo>
                  <a:pt x="6473812" y="416902"/>
                </a:lnTo>
                <a:lnTo>
                  <a:pt x="6495936" y="414083"/>
                </a:lnTo>
                <a:close/>
              </a:path>
              <a:path extrusionOk="0" h="942975" w="7542530">
                <a:moveTo>
                  <a:pt x="6610871" y="397573"/>
                </a:moveTo>
                <a:lnTo>
                  <a:pt x="6420282" y="397586"/>
                </a:lnTo>
                <a:lnTo>
                  <a:pt x="6367615" y="403275"/>
                </a:lnTo>
                <a:lnTo>
                  <a:pt x="6312967" y="408762"/>
                </a:lnTo>
                <a:lnTo>
                  <a:pt x="6256464" y="414083"/>
                </a:lnTo>
                <a:lnTo>
                  <a:pt x="6495936" y="414083"/>
                </a:lnTo>
                <a:lnTo>
                  <a:pt x="6522021" y="410756"/>
                </a:lnTo>
                <a:lnTo>
                  <a:pt x="6536283" y="408762"/>
                </a:lnTo>
                <a:lnTo>
                  <a:pt x="6567564" y="404355"/>
                </a:lnTo>
                <a:lnTo>
                  <a:pt x="6610871" y="397573"/>
                </a:lnTo>
                <a:close/>
              </a:path>
              <a:path extrusionOk="0" h="942975" w="7542530">
                <a:moveTo>
                  <a:pt x="6644360" y="391680"/>
                </a:moveTo>
                <a:lnTo>
                  <a:pt x="6470663" y="391706"/>
                </a:lnTo>
                <a:lnTo>
                  <a:pt x="6420383" y="397573"/>
                </a:lnTo>
                <a:lnTo>
                  <a:pt x="6610871" y="397573"/>
                </a:lnTo>
                <a:lnTo>
                  <a:pt x="6644360" y="391680"/>
                </a:lnTo>
                <a:close/>
              </a:path>
              <a:path extrusionOk="0" h="942975" w="7542530">
                <a:moveTo>
                  <a:pt x="6675501" y="385572"/>
                </a:moveTo>
                <a:lnTo>
                  <a:pt x="6518656" y="385584"/>
                </a:lnTo>
                <a:lnTo>
                  <a:pt x="6470840" y="391680"/>
                </a:lnTo>
                <a:lnTo>
                  <a:pt x="6644360" y="391680"/>
                </a:lnTo>
                <a:lnTo>
                  <a:pt x="6649860" y="390715"/>
                </a:lnTo>
                <a:lnTo>
                  <a:pt x="6675501" y="385572"/>
                </a:lnTo>
                <a:close/>
              </a:path>
              <a:path extrusionOk="0" h="942975" w="7542530">
                <a:moveTo>
                  <a:pt x="6704965" y="379222"/>
                </a:moveTo>
                <a:lnTo>
                  <a:pt x="6563868" y="379234"/>
                </a:lnTo>
                <a:lnTo>
                  <a:pt x="6518745" y="385572"/>
                </a:lnTo>
                <a:lnTo>
                  <a:pt x="6675501" y="385572"/>
                </a:lnTo>
                <a:lnTo>
                  <a:pt x="6686156" y="383438"/>
                </a:lnTo>
                <a:lnTo>
                  <a:pt x="6704965" y="379222"/>
                </a:lnTo>
                <a:close/>
              </a:path>
              <a:path extrusionOk="0" h="942975" w="7542530">
                <a:moveTo>
                  <a:pt x="7157415" y="78447"/>
                </a:moveTo>
                <a:lnTo>
                  <a:pt x="7134326" y="67881"/>
                </a:lnTo>
                <a:lnTo>
                  <a:pt x="7115670" y="108635"/>
                </a:lnTo>
                <a:lnTo>
                  <a:pt x="7115823" y="108356"/>
                </a:lnTo>
                <a:lnTo>
                  <a:pt x="7115556" y="108902"/>
                </a:lnTo>
                <a:lnTo>
                  <a:pt x="7115670" y="108635"/>
                </a:lnTo>
                <a:lnTo>
                  <a:pt x="7115530" y="108902"/>
                </a:lnTo>
                <a:lnTo>
                  <a:pt x="7105434" y="128435"/>
                </a:lnTo>
                <a:lnTo>
                  <a:pt x="7105612" y="128143"/>
                </a:lnTo>
                <a:lnTo>
                  <a:pt x="7105269" y="128752"/>
                </a:lnTo>
                <a:lnTo>
                  <a:pt x="7105434" y="128435"/>
                </a:lnTo>
                <a:lnTo>
                  <a:pt x="7105243" y="128752"/>
                </a:lnTo>
                <a:lnTo>
                  <a:pt x="7093890" y="148031"/>
                </a:lnTo>
                <a:lnTo>
                  <a:pt x="7093636" y="148399"/>
                </a:lnTo>
                <a:lnTo>
                  <a:pt x="7080631" y="167322"/>
                </a:lnTo>
                <a:lnTo>
                  <a:pt x="7080288" y="167741"/>
                </a:lnTo>
                <a:lnTo>
                  <a:pt x="7065175" y="186359"/>
                </a:lnTo>
                <a:lnTo>
                  <a:pt x="7064769" y="186778"/>
                </a:lnTo>
                <a:lnTo>
                  <a:pt x="7047027" y="205155"/>
                </a:lnTo>
                <a:lnTo>
                  <a:pt x="7046569" y="205549"/>
                </a:lnTo>
                <a:lnTo>
                  <a:pt x="7025691" y="223710"/>
                </a:lnTo>
                <a:lnTo>
                  <a:pt x="7025208" y="224066"/>
                </a:lnTo>
                <a:lnTo>
                  <a:pt x="7000557" y="242074"/>
                </a:lnTo>
                <a:lnTo>
                  <a:pt x="7000875" y="241871"/>
                </a:lnTo>
                <a:lnTo>
                  <a:pt x="7000253" y="242303"/>
                </a:lnTo>
                <a:lnTo>
                  <a:pt x="7000557" y="242074"/>
                </a:lnTo>
                <a:lnTo>
                  <a:pt x="7000202" y="242303"/>
                </a:lnTo>
                <a:lnTo>
                  <a:pt x="6986600" y="251040"/>
                </a:lnTo>
                <a:lnTo>
                  <a:pt x="6971424" y="259994"/>
                </a:lnTo>
                <a:lnTo>
                  <a:pt x="6971627" y="259892"/>
                </a:lnTo>
                <a:lnTo>
                  <a:pt x="6955079" y="268871"/>
                </a:lnTo>
                <a:lnTo>
                  <a:pt x="6937489" y="277647"/>
                </a:lnTo>
                <a:lnTo>
                  <a:pt x="6937680" y="277571"/>
                </a:lnTo>
                <a:lnTo>
                  <a:pt x="6918795" y="286258"/>
                </a:lnTo>
                <a:lnTo>
                  <a:pt x="6918604" y="286334"/>
                </a:lnTo>
                <a:lnTo>
                  <a:pt x="6898335" y="294906"/>
                </a:lnTo>
                <a:lnTo>
                  <a:pt x="6898551" y="294830"/>
                </a:lnTo>
                <a:lnTo>
                  <a:pt x="6876897" y="303288"/>
                </a:lnTo>
                <a:lnTo>
                  <a:pt x="6876732" y="303352"/>
                </a:lnTo>
                <a:lnTo>
                  <a:pt x="6853771" y="311619"/>
                </a:lnTo>
                <a:lnTo>
                  <a:pt x="6853618" y="311670"/>
                </a:lnTo>
                <a:lnTo>
                  <a:pt x="6829120" y="319824"/>
                </a:lnTo>
                <a:lnTo>
                  <a:pt x="6802882" y="327888"/>
                </a:lnTo>
                <a:lnTo>
                  <a:pt x="6802717" y="327939"/>
                </a:lnTo>
                <a:lnTo>
                  <a:pt x="6775031" y="335788"/>
                </a:lnTo>
                <a:lnTo>
                  <a:pt x="6774904" y="335826"/>
                </a:lnTo>
                <a:lnTo>
                  <a:pt x="6745427" y="343547"/>
                </a:lnTo>
                <a:lnTo>
                  <a:pt x="6745287" y="343585"/>
                </a:lnTo>
                <a:lnTo>
                  <a:pt x="6714109" y="351142"/>
                </a:lnTo>
                <a:lnTo>
                  <a:pt x="6713956" y="351180"/>
                </a:lnTo>
                <a:lnTo>
                  <a:pt x="6681025" y="358559"/>
                </a:lnTo>
                <a:lnTo>
                  <a:pt x="6645313" y="365734"/>
                </a:lnTo>
                <a:lnTo>
                  <a:pt x="6606210" y="372605"/>
                </a:lnTo>
                <a:lnTo>
                  <a:pt x="6606070" y="372630"/>
                </a:lnTo>
                <a:lnTo>
                  <a:pt x="6563931" y="379222"/>
                </a:lnTo>
                <a:lnTo>
                  <a:pt x="6704965" y="379222"/>
                </a:lnTo>
                <a:lnTo>
                  <a:pt x="6719760" y="375907"/>
                </a:lnTo>
                <a:lnTo>
                  <a:pt x="6733362" y="372605"/>
                </a:lnTo>
                <a:lnTo>
                  <a:pt x="6751523" y="368211"/>
                </a:lnTo>
                <a:lnTo>
                  <a:pt x="6760985" y="365734"/>
                </a:lnTo>
                <a:lnTo>
                  <a:pt x="6781571" y="360337"/>
                </a:lnTo>
                <a:lnTo>
                  <a:pt x="6787820" y="358559"/>
                </a:lnTo>
                <a:lnTo>
                  <a:pt x="6809943" y="352285"/>
                </a:lnTo>
                <a:lnTo>
                  <a:pt x="6813639" y="351142"/>
                </a:lnTo>
                <a:lnTo>
                  <a:pt x="6836715" y="344055"/>
                </a:lnTo>
                <a:lnTo>
                  <a:pt x="6838239" y="343547"/>
                </a:lnTo>
                <a:lnTo>
                  <a:pt x="6883565" y="327888"/>
                </a:lnTo>
                <a:lnTo>
                  <a:pt x="6924014" y="311619"/>
                </a:lnTo>
                <a:lnTo>
                  <a:pt x="6959943" y="294830"/>
                </a:lnTo>
                <a:lnTo>
                  <a:pt x="6966813" y="291401"/>
                </a:lnTo>
                <a:lnTo>
                  <a:pt x="7005993" y="268782"/>
                </a:lnTo>
                <a:lnTo>
                  <a:pt x="7019226" y="259892"/>
                </a:lnTo>
                <a:lnTo>
                  <a:pt x="7031507" y="250926"/>
                </a:lnTo>
                <a:lnTo>
                  <a:pt x="7041540" y="243586"/>
                </a:lnTo>
                <a:lnTo>
                  <a:pt x="7043509" y="241871"/>
                </a:lnTo>
                <a:lnTo>
                  <a:pt x="7064527" y="223596"/>
                </a:lnTo>
                <a:lnTo>
                  <a:pt x="7064730" y="223393"/>
                </a:lnTo>
                <a:lnTo>
                  <a:pt x="7082688" y="204787"/>
                </a:lnTo>
                <a:lnTo>
                  <a:pt x="7084200" y="203212"/>
                </a:lnTo>
                <a:lnTo>
                  <a:pt x="7098208" y="185966"/>
                </a:lnTo>
                <a:lnTo>
                  <a:pt x="7100989" y="182549"/>
                </a:lnTo>
                <a:lnTo>
                  <a:pt x="7111720" y="166928"/>
                </a:lnTo>
                <a:lnTo>
                  <a:pt x="7115327" y="161683"/>
                </a:lnTo>
                <a:lnTo>
                  <a:pt x="7123595" y="147662"/>
                </a:lnTo>
                <a:lnTo>
                  <a:pt x="7127672" y="140728"/>
                </a:lnTo>
                <a:lnTo>
                  <a:pt x="7134187" y="128143"/>
                </a:lnTo>
                <a:lnTo>
                  <a:pt x="7138517" y="119748"/>
                </a:lnTo>
                <a:lnTo>
                  <a:pt x="7143737" y="108356"/>
                </a:lnTo>
                <a:lnTo>
                  <a:pt x="7157415" y="78447"/>
                </a:lnTo>
                <a:close/>
              </a:path>
              <a:path extrusionOk="0" h="942975" w="7542530">
                <a:moveTo>
                  <a:pt x="7542454" y="69240"/>
                </a:moveTo>
                <a:lnTo>
                  <a:pt x="7506335" y="117475"/>
                </a:lnTo>
                <a:lnTo>
                  <a:pt x="7495730" y="171310"/>
                </a:lnTo>
                <a:lnTo>
                  <a:pt x="7486536" y="225717"/>
                </a:lnTo>
                <a:lnTo>
                  <a:pt x="7479449" y="280873"/>
                </a:lnTo>
                <a:lnTo>
                  <a:pt x="7474991" y="336765"/>
                </a:lnTo>
                <a:lnTo>
                  <a:pt x="7472667" y="393141"/>
                </a:lnTo>
                <a:lnTo>
                  <a:pt x="7472185" y="430110"/>
                </a:lnTo>
                <a:lnTo>
                  <a:pt x="7446696" y="429945"/>
                </a:lnTo>
                <a:lnTo>
                  <a:pt x="7484313" y="506387"/>
                </a:lnTo>
                <a:lnTo>
                  <a:pt x="7516482" y="443064"/>
                </a:lnTo>
                <a:lnTo>
                  <a:pt x="7522896" y="430428"/>
                </a:lnTo>
                <a:lnTo>
                  <a:pt x="7497585" y="430276"/>
                </a:lnTo>
                <a:lnTo>
                  <a:pt x="7498067" y="394004"/>
                </a:lnTo>
                <a:lnTo>
                  <a:pt x="7500328" y="338543"/>
                </a:lnTo>
                <a:lnTo>
                  <a:pt x="7504697" y="283806"/>
                </a:lnTo>
                <a:lnTo>
                  <a:pt x="7504709" y="283527"/>
                </a:lnTo>
                <a:lnTo>
                  <a:pt x="7504760" y="283197"/>
                </a:lnTo>
                <a:lnTo>
                  <a:pt x="7511631" y="229704"/>
                </a:lnTo>
                <a:lnTo>
                  <a:pt x="7520699" y="176047"/>
                </a:lnTo>
                <a:lnTo>
                  <a:pt x="7531201" y="122631"/>
                </a:lnTo>
                <a:lnTo>
                  <a:pt x="7542454" y="6924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50" name="Google Shape;1050;p38"/>
          <p:cNvGrpSpPr/>
          <p:nvPr/>
        </p:nvGrpSpPr>
        <p:grpSpPr>
          <a:xfrm>
            <a:off x="11457431" y="170687"/>
            <a:ext cx="551687" cy="551687"/>
            <a:chOff x="11457431" y="170687"/>
            <a:chExt cx="551687" cy="551687"/>
          </a:xfrm>
        </p:grpSpPr>
        <p:pic>
          <p:nvPicPr>
            <p:cNvPr id="1051" name="Google Shape;1051;p38"/>
            <p:cNvPicPr preferRelativeResize="0"/>
            <p:nvPr/>
          </p:nvPicPr>
          <p:blipFill rotWithShape="1">
            <a:blip r:embed="rId17">
              <a:alphaModFix/>
            </a:blip>
            <a:srcRect b="0" l="0" r="0" t="0"/>
            <a:stretch/>
          </p:blipFill>
          <p:spPr>
            <a:xfrm>
              <a:off x="11457431" y="170687"/>
              <a:ext cx="551687" cy="551687"/>
            </a:xfrm>
            <a:prstGeom prst="rect">
              <a:avLst/>
            </a:prstGeom>
            <a:noFill/>
            <a:ln>
              <a:noFill/>
            </a:ln>
          </p:spPr>
        </p:pic>
        <p:pic>
          <p:nvPicPr>
            <p:cNvPr id="1052" name="Google Shape;1052;p38"/>
            <p:cNvPicPr preferRelativeResize="0"/>
            <p:nvPr/>
          </p:nvPicPr>
          <p:blipFill rotWithShape="1">
            <a:blip r:embed="rId18">
              <a:alphaModFix/>
            </a:blip>
            <a:srcRect b="0" l="0" r="0" t="0"/>
            <a:stretch/>
          </p:blipFill>
          <p:spPr>
            <a:xfrm>
              <a:off x="11536301" y="252500"/>
              <a:ext cx="399431" cy="400018"/>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6" name="Shape 1056"/>
        <p:cNvGrpSpPr/>
        <p:nvPr/>
      </p:nvGrpSpPr>
      <p:grpSpPr>
        <a:xfrm>
          <a:off x="0" y="0"/>
          <a:ext cx="0" cy="0"/>
          <a:chOff x="0" y="0"/>
          <a:chExt cx="0" cy="0"/>
        </a:xfrm>
      </p:grpSpPr>
      <p:sp>
        <p:nvSpPr>
          <p:cNvPr id="1057" name="Google Shape;1057;p39"/>
          <p:cNvSpPr txBox="1"/>
          <p:nvPr>
            <p:ph type="title"/>
          </p:nvPr>
        </p:nvSpPr>
        <p:spPr>
          <a:xfrm>
            <a:off x="3241071" y="242315"/>
            <a:ext cx="570992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200">
                <a:solidFill>
                  <a:srgbClr val="262626"/>
                </a:solidFill>
                <a:latin typeface="Calibri"/>
                <a:ea typeface="Calibri"/>
                <a:cs typeface="Calibri"/>
                <a:sym typeface="Calibri"/>
              </a:rPr>
              <a:t>ASSIGNMENT</a:t>
            </a:r>
            <a:r>
              <a:rPr lang="en-US" sz="3200">
                <a:solidFill>
                  <a:srgbClr val="262626"/>
                </a:solidFill>
              </a:rPr>
              <a:t>: NUMERICAL TOOLS</a:t>
            </a:r>
            <a:endParaRPr sz="3200">
              <a:latin typeface="Calibri"/>
              <a:ea typeface="Calibri"/>
              <a:cs typeface="Calibri"/>
              <a:sym typeface="Calibri"/>
            </a:endParaRPr>
          </a:p>
        </p:txBody>
      </p:sp>
      <p:pic>
        <p:nvPicPr>
          <p:cNvPr id="1058" name="Google Shape;1058;p39"/>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1059" name="Google Shape;1059;p39"/>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0" name="Google Shape;1060;p39"/>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1" name="Google Shape;1061;p39"/>
          <p:cNvSpPr txBox="1"/>
          <p:nvPr/>
        </p:nvSpPr>
        <p:spPr>
          <a:xfrm>
            <a:off x="6385534" y="1455420"/>
            <a:ext cx="4432300" cy="2472055"/>
          </a:xfrm>
          <a:prstGeom prst="rect">
            <a:avLst/>
          </a:prstGeom>
          <a:noFill/>
          <a:ln>
            <a:noFill/>
          </a:ln>
        </p:spPr>
        <p:txBody>
          <a:bodyPr anchorCtr="0" anchor="t" bIns="0" lIns="0" spcFirstLastPara="1" rIns="0" wrap="square" tIns="12700">
            <a:spAutoFit/>
          </a:bodyPr>
          <a:lstStyle/>
          <a:p>
            <a:pPr indent="0" lvl="0" marL="1829435" marR="0" rtl="0" algn="l">
              <a:lnSpc>
                <a:spcPct val="100000"/>
              </a:lnSpc>
              <a:spcBef>
                <a:spcPts val="0"/>
              </a:spcBef>
              <a:spcAft>
                <a:spcPts val="0"/>
              </a:spcAft>
              <a:buNone/>
            </a:pPr>
            <a:r>
              <a:rPr b="1" i="1" lang="en-US" sz="2000">
                <a:solidFill>
                  <a:srgbClr val="404040"/>
                </a:solidFill>
                <a:latin typeface="Calibri"/>
                <a:ea typeface="Calibri"/>
                <a:cs typeface="Calibri"/>
                <a:sym typeface="Calibri"/>
              </a:rPr>
              <a:t>Key Objectives</a:t>
            </a:r>
            <a:endParaRPr sz="20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950">
              <a:solidFill>
                <a:schemeClr val="dk1"/>
              </a:solidFill>
              <a:latin typeface="Calibri"/>
              <a:ea typeface="Calibri"/>
              <a:cs typeface="Calibri"/>
              <a:sym typeface="Calibri"/>
            </a:endParaRPr>
          </a:p>
          <a:p>
            <a:pPr indent="-457200" lvl="0" marL="469900" marR="0" rtl="0" algn="l">
              <a:lnSpc>
                <a:spcPct val="100000"/>
              </a:lnSpc>
              <a:spcBef>
                <a:spcPts val="5"/>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What is our average product cost?</a:t>
            </a:r>
            <a:endParaRPr sz="1600">
              <a:solidFill>
                <a:schemeClr val="dk1"/>
              </a:solidFill>
              <a:latin typeface="Calibri"/>
              <a:ea typeface="Calibri"/>
              <a:cs typeface="Calibri"/>
              <a:sym typeface="Calibri"/>
            </a:endParaRPr>
          </a:p>
          <a:p>
            <a:pPr indent="-457200" lvl="0" marL="469900" marR="0" rtl="0" algn="l">
              <a:lnSpc>
                <a:spcPct val="100000"/>
              </a:lnSpc>
              <a:spcBef>
                <a:spcPts val="1175"/>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How many colors do we sell our products in?</a:t>
            </a:r>
            <a:endParaRPr sz="1600">
              <a:solidFill>
                <a:schemeClr val="dk1"/>
              </a:solidFill>
              <a:latin typeface="Calibri"/>
              <a:ea typeface="Calibri"/>
              <a:cs typeface="Calibri"/>
              <a:sym typeface="Calibri"/>
            </a:endParaRPr>
          </a:p>
          <a:p>
            <a:pPr indent="-457200" lvl="0" marL="469900" marR="0" rtl="0" algn="l">
              <a:lnSpc>
                <a:spcPct val="100000"/>
              </a:lnSpc>
              <a:spcBef>
                <a:spcPts val="1175"/>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How many distinct customers do we have?</a:t>
            </a:r>
            <a:endParaRPr sz="1600">
              <a:solidFill>
                <a:schemeClr val="dk1"/>
              </a:solidFill>
              <a:latin typeface="Calibri"/>
              <a:ea typeface="Calibri"/>
              <a:cs typeface="Calibri"/>
              <a:sym typeface="Calibri"/>
            </a:endParaRPr>
          </a:p>
          <a:p>
            <a:pPr indent="-457200" lvl="0" marL="469900" marR="0" rtl="0" algn="l">
              <a:lnSpc>
                <a:spcPct val="100000"/>
              </a:lnSpc>
              <a:spcBef>
                <a:spcPts val="1295"/>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What is the maximum annual customer income?</a:t>
            </a:r>
            <a:endParaRPr sz="1600">
              <a:solidFill>
                <a:schemeClr val="dk1"/>
              </a:solidFill>
              <a:latin typeface="Calibri"/>
              <a:ea typeface="Calibri"/>
              <a:cs typeface="Calibri"/>
              <a:sym typeface="Calibri"/>
            </a:endParaRPr>
          </a:p>
          <a:p>
            <a:pPr indent="-457200" lvl="0" marL="469900" marR="0" rtl="0" algn="l">
              <a:lnSpc>
                <a:spcPct val="100000"/>
              </a:lnSpc>
              <a:spcBef>
                <a:spcPts val="1175"/>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Return the tables to their original state</a:t>
            </a:r>
            <a:endParaRPr sz="1600">
              <a:solidFill>
                <a:schemeClr val="dk1"/>
              </a:solidFill>
              <a:latin typeface="Calibri"/>
              <a:ea typeface="Calibri"/>
              <a:cs typeface="Calibri"/>
              <a:sym typeface="Calibri"/>
            </a:endParaRPr>
          </a:p>
        </p:txBody>
      </p:sp>
      <p:grpSp>
        <p:nvGrpSpPr>
          <p:cNvPr id="1062" name="Google Shape;1062;p39"/>
          <p:cNvGrpSpPr/>
          <p:nvPr/>
        </p:nvGrpSpPr>
        <p:grpSpPr>
          <a:xfrm>
            <a:off x="11457431" y="170687"/>
            <a:ext cx="551687" cy="551687"/>
            <a:chOff x="11457431" y="170687"/>
            <a:chExt cx="551687" cy="551687"/>
          </a:xfrm>
        </p:grpSpPr>
        <p:pic>
          <p:nvPicPr>
            <p:cNvPr id="1063" name="Google Shape;1063;p39"/>
            <p:cNvPicPr preferRelativeResize="0"/>
            <p:nvPr/>
          </p:nvPicPr>
          <p:blipFill rotWithShape="1">
            <a:blip r:embed="rId4">
              <a:alphaModFix/>
            </a:blip>
            <a:srcRect b="0" l="0" r="0" t="0"/>
            <a:stretch/>
          </p:blipFill>
          <p:spPr>
            <a:xfrm>
              <a:off x="11457431" y="170687"/>
              <a:ext cx="551687" cy="551687"/>
            </a:xfrm>
            <a:prstGeom prst="rect">
              <a:avLst/>
            </a:prstGeom>
            <a:noFill/>
            <a:ln>
              <a:noFill/>
            </a:ln>
          </p:spPr>
        </p:pic>
        <p:pic>
          <p:nvPicPr>
            <p:cNvPr id="1064" name="Google Shape;1064;p39"/>
            <p:cNvPicPr preferRelativeResize="0"/>
            <p:nvPr/>
          </p:nvPicPr>
          <p:blipFill rotWithShape="1">
            <a:blip r:embed="rId5">
              <a:alphaModFix/>
            </a:blip>
            <a:srcRect b="0" l="0" r="0" t="0"/>
            <a:stretch/>
          </p:blipFill>
          <p:spPr>
            <a:xfrm>
              <a:off x="11536301" y="252500"/>
              <a:ext cx="399431" cy="400018"/>
            </a:xfrm>
            <a:prstGeom prst="rect">
              <a:avLst/>
            </a:prstGeom>
            <a:noFill/>
            <a:ln>
              <a:noFill/>
            </a:ln>
          </p:spPr>
        </p:pic>
      </p:grpSp>
      <p:grpSp>
        <p:nvGrpSpPr>
          <p:cNvPr id="1065" name="Google Shape;1065;p39"/>
          <p:cNvGrpSpPr/>
          <p:nvPr/>
        </p:nvGrpSpPr>
        <p:grpSpPr>
          <a:xfrm>
            <a:off x="423672" y="1511807"/>
            <a:ext cx="5565648" cy="5148072"/>
            <a:chOff x="423672" y="1511807"/>
            <a:chExt cx="5565648" cy="5148072"/>
          </a:xfrm>
        </p:grpSpPr>
        <p:pic>
          <p:nvPicPr>
            <p:cNvPr id="1066" name="Google Shape;1066;p39"/>
            <p:cNvPicPr preferRelativeResize="0"/>
            <p:nvPr/>
          </p:nvPicPr>
          <p:blipFill rotWithShape="1">
            <a:blip r:embed="rId6">
              <a:alphaModFix/>
            </a:blip>
            <a:srcRect b="0" l="0" r="0" t="0"/>
            <a:stretch/>
          </p:blipFill>
          <p:spPr>
            <a:xfrm>
              <a:off x="423672" y="1511807"/>
              <a:ext cx="5565648" cy="5148072"/>
            </a:xfrm>
            <a:prstGeom prst="rect">
              <a:avLst/>
            </a:prstGeom>
            <a:noFill/>
            <a:ln>
              <a:noFill/>
            </a:ln>
          </p:spPr>
        </p:pic>
        <p:sp>
          <p:nvSpPr>
            <p:cNvPr id="1067" name="Google Shape;1067;p39"/>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8" name="Google Shape;1068;p39"/>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9" name="Google Shape;1069;p39"/>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70" name="Google Shape;1070;p39"/>
            <p:cNvPicPr preferRelativeResize="0"/>
            <p:nvPr/>
          </p:nvPicPr>
          <p:blipFill rotWithShape="1">
            <a:blip r:embed="rId7">
              <a:alphaModFix/>
            </a:blip>
            <a:srcRect b="0" l="0" r="0" t="0"/>
            <a:stretch/>
          </p:blipFill>
          <p:spPr>
            <a:xfrm>
              <a:off x="3913631" y="6141719"/>
              <a:ext cx="1822704" cy="350520"/>
            </a:xfrm>
            <a:prstGeom prst="rect">
              <a:avLst/>
            </a:prstGeom>
            <a:noFill/>
            <a:ln>
              <a:noFill/>
            </a:ln>
          </p:spPr>
        </p:pic>
        <p:pic>
          <p:nvPicPr>
            <p:cNvPr id="1071" name="Google Shape;1071;p39"/>
            <p:cNvPicPr preferRelativeResize="0"/>
            <p:nvPr/>
          </p:nvPicPr>
          <p:blipFill rotWithShape="1">
            <a:blip r:embed="rId8">
              <a:alphaModFix/>
            </a:blip>
            <a:srcRect b="0" l="0" r="0" t="0"/>
            <a:stretch/>
          </p:blipFill>
          <p:spPr>
            <a:xfrm>
              <a:off x="1755647" y="1783080"/>
              <a:ext cx="658368" cy="530351"/>
            </a:xfrm>
            <a:prstGeom prst="rect">
              <a:avLst/>
            </a:prstGeom>
            <a:noFill/>
            <a:ln>
              <a:noFill/>
            </a:ln>
          </p:spPr>
        </p:pic>
      </p:grpSp>
      <p:sp>
        <p:nvSpPr>
          <p:cNvPr id="1072" name="Google Shape;1072;p39"/>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Hi again,</a:t>
            </a:r>
            <a:endParaRPr sz="1400">
              <a:solidFill>
                <a:schemeClr val="dk1"/>
              </a:solidFill>
              <a:latin typeface="Calibri"/>
              <a:ea typeface="Calibri"/>
              <a:cs typeface="Calibri"/>
              <a:sym typeface="Calibri"/>
            </a:endParaRPr>
          </a:p>
          <a:p>
            <a:pPr indent="0" lvl="0" marL="182245" marR="202565" rtl="0" algn="l">
              <a:lnSpc>
                <a:spcPct val="101400"/>
              </a:lnSpc>
              <a:spcBef>
                <a:spcPts val="1175"/>
              </a:spcBef>
              <a:spcAft>
                <a:spcPts val="0"/>
              </a:spcAft>
              <a:buNone/>
            </a:pPr>
            <a:r>
              <a:rPr lang="en-US" sz="1400">
                <a:solidFill>
                  <a:srgbClr val="404040"/>
                </a:solidFill>
                <a:latin typeface="Calibri"/>
                <a:ea typeface="Calibri"/>
                <a:cs typeface="Calibri"/>
                <a:sym typeface="Calibri"/>
              </a:rPr>
              <a:t>Leadership is asking us to validate some high-level stats about  our products and customers. Can you please help me answer the  following questions?</a:t>
            </a:r>
            <a:endParaRPr sz="1400">
              <a:solidFill>
                <a:schemeClr val="dk1"/>
              </a:solidFill>
              <a:latin typeface="Calibri"/>
              <a:ea typeface="Calibri"/>
              <a:cs typeface="Calibri"/>
              <a:sym typeface="Calibri"/>
            </a:endParaRPr>
          </a:p>
          <a:p>
            <a:pPr indent="0" lvl="0" marL="182245" marR="262890" rtl="0" algn="l">
              <a:lnSpc>
                <a:spcPct val="100699"/>
              </a:lnSpc>
              <a:spcBef>
                <a:spcPts val="1115"/>
              </a:spcBef>
              <a:spcAft>
                <a:spcPts val="0"/>
              </a:spcAft>
              <a:buNone/>
            </a:pPr>
            <a:r>
              <a:rPr lang="en-US" sz="1400">
                <a:solidFill>
                  <a:srgbClr val="36394D"/>
                </a:solidFill>
                <a:latin typeface="Calibri"/>
                <a:ea typeface="Calibri"/>
                <a:cs typeface="Calibri"/>
                <a:sym typeface="Calibri"/>
              </a:rPr>
              <a:t>We don’t really need to store these values anywhere, so make  sure to restore the tables back to their original state once you’re  done pulling the stats.</a:t>
            </a:r>
            <a:endParaRPr sz="1400">
              <a:solidFill>
                <a:schemeClr val="dk1"/>
              </a:solidFill>
              <a:latin typeface="Calibri"/>
              <a:ea typeface="Calibri"/>
              <a:cs typeface="Calibri"/>
              <a:sym typeface="Calibri"/>
            </a:endParaRPr>
          </a:p>
          <a:p>
            <a:pPr indent="0" lvl="0" marL="0" marR="0" rtl="0" algn="l">
              <a:lnSpc>
                <a:spcPct val="100000"/>
              </a:lnSpc>
              <a:spcBef>
                <a:spcPts val="20"/>
              </a:spcBef>
              <a:spcAft>
                <a:spcPts val="0"/>
              </a:spcAft>
              <a:buNone/>
            </a:pPr>
            <a:r>
              <a:t/>
            </a:r>
            <a:endParaRPr sz="1400">
              <a:solidFill>
                <a:schemeClr val="dk1"/>
              </a:solidFill>
              <a:latin typeface="Calibri"/>
              <a:ea typeface="Calibri"/>
              <a:cs typeface="Calibri"/>
              <a:sym typeface="Calibri"/>
            </a:endParaRPr>
          </a:p>
          <a:p>
            <a:pPr indent="0" lvl="0" marL="182245" marR="0" rtl="0" algn="l">
              <a:lnSpc>
                <a:spcPct val="117499"/>
              </a:lnSpc>
              <a:spcBef>
                <a:spcPts val="0"/>
              </a:spcBef>
              <a:spcAft>
                <a:spcPts val="0"/>
              </a:spcAft>
              <a:buNone/>
            </a:pPr>
            <a:r>
              <a:rPr lang="en-US" sz="1400">
                <a:solidFill>
                  <a:srgbClr val="404040"/>
                </a:solidFill>
                <a:latin typeface="Calibri"/>
                <a:ea typeface="Calibri"/>
                <a:cs typeface="Calibri"/>
                <a:sym typeface="Calibri"/>
              </a:rPr>
              <a:t>Thank you!</a:t>
            </a:r>
            <a:endParaRPr sz="1400">
              <a:solidFill>
                <a:schemeClr val="dk1"/>
              </a:solidFill>
              <a:latin typeface="Calibri"/>
              <a:ea typeface="Calibri"/>
              <a:cs typeface="Calibri"/>
              <a:sym typeface="Calibri"/>
            </a:endParaRPr>
          </a:p>
          <a:p>
            <a:pPr indent="0" lvl="0" marL="182245" marR="0" rtl="0" algn="l">
              <a:lnSpc>
                <a:spcPct val="117499"/>
              </a:lnSpc>
              <a:spcBef>
                <a:spcPts val="0"/>
              </a:spcBef>
              <a:spcAft>
                <a:spcPts val="0"/>
              </a:spcAft>
              <a:buNone/>
            </a:pPr>
            <a:r>
              <a:rPr lang="en-US" sz="1400">
                <a:solidFill>
                  <a:srgbClr val="404040"/>
                </a:solidFill>
                <a:latin typeface="Calibri"/>
                <a:ea typeface="Calibri"/>
                <a:cs typeface="Calibri"/>
                <a:sym typeface="Calibri"/>
              </a:rPr>
              <a:t>-ETL</a:t>
            </a:r>
            <a:endParaRPr sz="1400">
              <a:solidFill>
                <a:schemeClr val="dk1"/>
              </a:solidFill>
              <a:latin typeface="Calibri"/>
              <a:ea typeface="Calibri"/>
              <a:cs typeface="Calibri"/>
              <a:sym typeface="Calibri"/>
            </a:endParaRPr>
          </a:p>
        </p:txBody>
      </p:sp>
      <p:pic>
        <p:nvPicPr>
          <p:cNvPr id="1073" name="Google Shape;1073;p39"/>
          <p:cNvPicPr preferRelativeResize="0"/>
          <p:nvPr/>
        </p:nvPicPr>
        <p:blipFill rotWithShape="1">
          <a:blip r:embed="rId9">
            <a:alphaModFix/>
          </a:blip>
          <a:srcRect b="0" l="0" r="0" t="0"/>
          <a:stretch/>
        </p:blipFill>
        <p:spPr>
          <a:xfrm>
            <a:off x="737616" y="1837944"/>
            <a:ext cx="1008887" cy="1030224"/>
          </a:xfrm>
          <a:prstGeom prst="rect">
            <a:avLst/>
          </a:prstGeom>
          <a:noFill/>
          <a:ln>
            <a:noFill/>
          </a:ln>
        </p:spPr>
      </p:pic>
      <p:sp>
        <p:nvSpPr>
          <p:cNvPr id="1074" name="Google Shape;1074;p39"/>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Ethan T. Langer </a:t>
            </a:r>
            <a:r>
              <a:rPr i="1" lang="en-US" sz="1400">
                <a:solidFill>
                  <a:srgbClr val="404040"/>
                </a:solidFill>
                <a:latin typeface="Calibri"/>
                <a:ea typeface="Calibri"/>
                <a:cs typeface="Calibri"/>
                <a:sym typeface="Calibri"/>
              </a:rPr>
              <a:t>(Analytics Manager)</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Need some stats for leadership</a:t>
            </a:r>
            <a:endParaRPr sz="14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3" name="Shape 113"/>
        <p:cNvGrpSpPr/>
        <p:nvPr/>
      </p:nvGrpSpPr>
      <p:grpSpPr>
        <a:xfrm>
          <a:off x="0" y="0"/>
          <a:ext cx="0" cy="0"/>
          <a:chOff x="0" y="0"/>
          <a:chExt cx="0" cy="0"/>
        </a:xfrm>
      </p:grpSpPr>
      <p:sp>
        <p:nvSpPr>
          <p:cNvPr id="114" name="Google Shape;114;p4"/>
          <p:cNvSpPr txBox="1"/>
          <p:nvPr/>
        </p:nvSpPr>
        <p:spPr>
          <a:xfrm>
            <a:off x="1344489" y="3847083"/>
            <a:ext cx="8209915"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800">
                <a:solidFill>
                  <a:srgbClr val="0D0D0D"/>
                </a:solidFill>
                <a:latin typeface="Calibri"/>
                <a:ea typeface="Calibri"/>
                <a:cs typeface="Calibri"/>
                <a:sym typeface="Calibri"/>
              </a:rPr>
              <a:t>This is a </a:t>
            </a:r>
            <a:r>
              <a:rPr b="1" lang="en-US" sz="2800">
                <a:solidFill>
                  <a:srgbClr val="0D0D0D"/>
                </a:solidFill>
                <a:latin typeface="Calibri"/>
                <a:ea typeface="Calibri"/>
                <a:cs typeface="Calibri"/>
                <a:sym typeface="Calibri"/>
              </a:rPr>
              <a:t>hands-on </a:t>
            </a:r>
            <a:r>
              <a:rPr lang="en-US" sz="2800">
                <a:solidFill>
                  <a:srgbClr val="0D0D0D"/>
                </a:solidFill>
                <a:latin typeface="Calibri"/>
                <a:ea typeface="Calibri"/>
                <a:cs typeface="Calibri"/>
                <a:sym typeface="Calibri"/>
              </a:rPr>
              <a:t>and </a:t>
            </a:r>
            <a:r>
              <a:rPr b="1" lang="en-US" sz="2800">
                <a:solidFill>
                  <a:srgbClr val="0D0D0D"/>
                </a:solidFill>
                <a:latin typeface="Calibri"/>
                <a:ea typeface="Calibri"/>
                <a:cs typeface="Calibri"/>
                <a:sym typeface="Calibri"/>
              </a:rPr>
              <a:t>project-based </a:t>
            </a:r>
            <a:r>
              <a:rPr lang="en-US" sz="2800">
                <a:solidFill>
                  <a:srgbClr val="0D0D0D"/>
                </a:solidFill>
                <a:latin typeface="Calibri"/>
                <a:ea typeface="Calibri"/>
                <a:cs typeface="Calibri"/>
                <a:sym typeface="Calibri"/>
              </a:rPr>
              <a:t>learning experience</a:t>
            </a:r>
            <a:endParaRPr sz="2800">
              <a:solidFill>
                <a:schemeClr val="dk1"/>
              </a:solidFill>
              <a:latin typeface="Calibri"/>
              <a:ea typeface="Calibri"/>
              <a:cs typeface="Calibri"/>
              <a:sym typeface="Calibri"/>
            </a:endParaRPr>
          </a:p>
        </p:txBody>
      </p:sp>
      <p:sp>
        <p:nvSpPr>
          <p:cNvPr id="115" name="Google Shape;115;p4"/>
          <p:cNvSpPr txBox="1"/>
          <p:nvPr/>
        </p:nvSpPr>
        <p:spPr>
          <a:xfrm>
            <a:off x="1344500" y="4893804"/>
            <a:ext cx="9928800" cy="505500"/>
          </a:xfrm>
          <a:prstGeom prst="rect">
            <a:avLst/>
          </a:prstGeom>
          <a:noFill/>
          <a:ln>
            <a:noFill/>
          </a:ln>
        </p:spPr>
        <p:txBody>
          <a:bodyPr anchorCtr="0" anchor="t" bIns="0" lIns="0" spcFirstLastPara="1" rIns="0" wrap="square" tIns="12700">
            <a:spAutoFit/>
          </a:bodyPr>
          <a:lstStyle/>
          <a:p>
            <a:pPr indent="-457200" lvl="0" marL="469900" marR="5080" rtl="0" algn="l">
              <a:lnSpc>
                <a:spcPct val="100000"/>
              </a:lnSpc>
              <a:spcBef>
                <a:spcPts val="0"/>
              </a:spcBef>
              <a:spcAft>
                <a:spcPts val="0"/>
              </a:spcAft>
              <a:buClr>
                <a:srgbClr val="262626"/>
              </a:buClr>
              <a:buSzPts val="1600"/>
              <a:buFont typeface="Arial"/>
              <a:buChar char="•"/>
            </a:pPr>
            <a:r>
              <a:rPr i="1" lang="en-US" sz="1600">
                <a:solidFill>
                  <a:srgbClr val="262626"/>
                </a:solidFill>
                <a:latin typeface="Calibri"/>
                <a:ea typeface="Calibri"/>
                <a:cs typeface="Calibri"/>
                <a:sym typeface="Calibri"/>
              </a:rPr>
              <a:t>You will get the most value out of this course if you follow along closely with the demos and assignments; we’ll be  working through the entire BI workflow to create a professional-quality dashboard from scratch</a:t>
            </a:r>
            <a:endParaRPr sz="1600">
              <a:solidFill>
                <a:schemeClr val="dk1"/>
              </a:solidFill>
              <a:latin typeface="Calibri"/>
              <a:ea typeface="Calibri"/>
              <a:cs typeface="Calibri"/>
              <a:sym typeface="Calibri"/>
            </a:endParaRPr>
          </a:p>
        </p:txBody>
      </p:sp>
      <p:sp>
        <p:nvSpPr>
          <p:cNvPr id="116" name="Google Shape;116;p4"/>
          <p:cNvSpPr txBox="1"/>
          <p:nvPr>
            <p:ph type="title"/>
          </p:nvPr>
        </p:nvSpPr>
        <p:spPr>
          <a:xfrm>
            <a:off x="4120546" y="242315"/>
            <a:ext cx="395033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SETTING EXPECTATIONS</a:t>
            </a:r>
            <a:endParaRPr sz="3200"/>
          </a:p>
        </p:txBody>
      </p:sp>
      <p:pic>
        <p:nvPicPr>
          <p:cNvPr id="117" name="Google Shape;117;p4"/>
          <p:cNvPicPr preferRelativeResize="0"/>
          <p:nvPr/>
        </p:nvPicPr>
        <p:blipFill rotWithShape="1">
          <a:blip r:embed="rId3">
            <a:alphaModFix/>
          </a:blip>
          <a:srcRect b="0" l="0" r="0" t="0"/>
          <a:stretch/>
        </p:blipFill>
        <p:spPr>
          <a:xfrm>
            <a:off x="0" y="806332"/>
            <a:ext cx="12192000" cy="45720"/>
          </a:xfrm>
          <a:prstGeom prst="rect">
            <a:avLst/>
          </a:prstGeom>
          <a:noFill/>
          <a:ln>
            <a:noFill/>
          </a:ln>
        </p:spPr>
      </p:pic>
      <p:pic>
        <p:nvPicPr>
          <p:cNvPr id="118" name="Google Shape;118;p4"/>
          <p:cNvPicPr preferRelativeResize="0"/>
          <p:nvPr/>
        </p:nvPicPr>
        <p:blipFill rotWithShape="1">
          <a:blip r:embed="rId4">
            <a:alphaModFix/>
          </a:blip>
          <a:srcRect b="0" l="0" r="0" t="0"/>
          <a:stretch/>
        </p:blipFill>
        <p:spPr>
          <a:xfrm>
            <a:off x="603504" y="1207008"/>
            <a:ext cx="536448" cy="536448"/>
          </a:xfrm>
          <a:prstGeom prst="rect">
            <a:avLst/>
          </a:prstGeom>
          <a:noFill/>
          <a:ln>
            <a:noFill/>
          </a:ln>
        </p:spPr>
      </p:pic>
      <p:pic>
        <p:nvPicPr>
          <p:cNvPr id="119" name="Google Shape;119;p4"/>
          <p:cNvPicPr preferRelativeResize="0"/>
          <p:nvPr/>
        </p:nvPicPr>
        <p:blipFill rotWithShape="1">
          <a:blip r:embed="rId5">
            <a:alphaModFix/>
          </a:blip>
          <a:srcRect b="0" l="0" r="0" t="0"/>
          <a:stretch/>
        </p:blipFill>
        <p:spPr>
          <a:xfrm>
            <a:off x="603504" y="2520695"/>
            <a:ext cx="536448" cy="536448"/>
          </a:xfrm>
          <a:prstGeom prst="rect">
            <a:avLst/>
          </a:prstGeom>
          <a:noFill/>
          <a:ln>
            <a:noFill/>
          </a:ln>
        </p:spPr>
      </p:pic>
      <p:sp>
        <p:nvSpPr>
          <p:cNvPr id="120" name="Google Shape;120;p4"/>
          <p:cNvSpPr txBox="1"/>
          <p:nvPr/>
        </p:nvSpPr>
        <p:spPr>
          <a:xfrm>
            <a:off x="768828" y="1122172"/>
            <a:ext cx="10392410" cy="2402840"/>
          </a:xfrm>
          <a:prstGeom prst="rect">
            <a:avLst/>
          </a:prstGeom>
          <a:noFill/>
          <a:ln>
            <a:noFill/>
          </a:ln>
        </p:spPr>
        <p:txBody>
          <a:bodyPr anchorCtr="0" anchor="t" bIns="0" lIns="0" spcFirstLastPara="1" rIns="0" wrap="square" tIns="119375">
            <a:spAutoFit/>
          </a:bodyPr>
          <a:lstStyle/>
          <a:p>
            <a:pPr indent="-575945" lvl="0" marL="588010" marR="0" rtl="0" algn="l">
              <a:lnSpc>
                <a:spcPct val="100000"/>
              </a:lnSpc>
              <a:spcBef>
                <a:spcPts val="0"/>
              </a:spcBef>
              <a:spcAft>
                <a:spcPts val="0"/>
              </a:spcAft>
              <a:buClr>
                <a:srgbClr val="FFFFFF"/>
              </a:buClr>
              <a:buSzPts val="2800"/>
              <a:buFont typeface="Calibri"/>
              <a:buAutoNum type="arabicPlain"/>
            </a:pPr>
            <a:r>
              <a:rPr lang="en-US" sz="2800">
                <a:solidFill>
                  <a:srgbClr val="0D0D0D"/>
                </a:solidFill>
                <a:latin typeface="Calibri"/>
                <a:ea typeface="Calibri"/>
                <a:cs typeface="Calibri"/>
                <a:sym typeface="Calibri"/>
              </a:rPr>
              <a:t>What you see on your screen </a:t>
            </a:r>
            <a:r>
              <a:rPr b="1" lang="en-US" sz="2800">
                <a:solidFill>
                  <a:srgbClr val="0D0D0D"/>
                </a:solidFill>
                <a:latin typeface="Calibri"/>
                <a:ea typeface="Calibri"/>
                <a:cs typeface="Calibri"/>
                <a:sym typeface="Calibri"/>
              </a:rPr>
              <a:t>may not always match mine</a:t>
            </a:r>
            <a:endParaRPr sz="2800">
              <a:solidFill>
                <a:schemeClr val="dk1"/>
              </a:solidFill>
              <a:latin typeface="Calibri"/>
              <a:ea typeface="Calibri"/>
              <a:cs typeface="Calibri"/>
              <a:sym typeface="Calibri"/>
            </a:endParaRPr>
          </a:p>
          <a:p>
            <a:pPr indent="-457833" lvl="1" marL="1348105" marR="0" rtl="0" algn="l">
              <a:lnSpc>
                <a:spcPct val="119375"/>
              </a:lnSpc>
              <a:spcBef>
                <a:spcPts val="480"/>
              </a:spcBef>
              <a:spcAft>
                <a:spcPts val="0"/>
              </a:spcAft>
              <a:buClr>
                <a:srgbClr val="0D0D0D"/>
              </a:buClr>
              <a:buSzPts val="1600"/>
              <a:buFont typeface="Arial"/>
              <a:buChar char="•"/>
            </a:pPr>
            <a:r>
              <a:rPr b="0" i="1" lang="en-US" sz="1600" u="none" cap="none" strike="noStrike">
                <a:solidFill>
                  <a:srgbClr val="0D0D0D"/>
                </a:solidFill>
                <a:latin typeface="Calibri"/>
                <a:ea typeface="Calibri"/>
                <a:cs typeface="Calibri"/>
                <a:sym typeface="Calibri"/>
              </a:rPr>
              <a:t>Power BI Desktop features are updated frequently, with new versions released each month</a:t>
            </a:r>
            <a:endParaRPr b="0" i="0" sz="1600" u="none" cap="none" strike="noStrike">
              <a:solidFill>
                <a:schemeClr val="dk1"/>
              </a:solidFill>
              <a:latin typeface="Calibri"/>
              <a:ea typeface="Calibri"/>
              <a:cs typeface="Calibri"/>
              <a:sym typeface="Calibri"/>
            </a:endParaRPr>
          </a:p>
          <a:p>
            <a:pPr indent="-457833" lvl="1" marL="1348105" marR="0" rtl="0" algn="l">
              <a:lnSpc>
                <a:spcPct val="119375"/>
              </a:lnSpc>
              <a:spcBef>
                <a:spcPts val="0"/>
              </a:spcBef>
              <a:spcAft>
                <a:spcPts val="0"/>
              </a:spcAft>
              <a:buClr>
                <a:srgbClr val="262626"/>
              </a:buClr>
              <a:buSzPts val="1600"/>
              <a:buFont typeface="Arial"/>
              <a:buChar char="•"/>
            </a:pPr>
            <a:r>
              <a:rPr b="1" i="1" lang="en-US" sz="1600" u="none" cap="none" strike="noStrike">
                <a:solidFill>
                  <a:srgbClr val="262626"/>
                </a:solidFill>
                <a:latin typeface="Calibri"/>
                <a:ea typeface="Calibri"/>
                <a:cs typeface="Calibri"/>
                <a:sym typeface="Calibri"/>
              </a:rPr>
              <a:t>NOTE: </a:t>
            </a:r>
            <a:r>
              <a:rPr b="0" i="1" lang="en-US" sz="1600" u="none" cap="none" strike="noStrike">
                <a:solidFill>
                  <a:srgbClr val="262626"/>
                </a:solidFill>
                <a:latin typeface="Calibri"/>
                <a:ea typeface="Calibri"/>
                <a:cs typeface="Calibri"/>
                <a:sym typeface="Calibri"/>
              </a:rPr>
              <a:t>Power BI is currently only compatible with PC/Windows (not available for Mac)</a:t>
            </a:r>
            <a:endParaRPr b="0" i="0" sz="1600" u="none" cap="none" strike="noStrike">
              <a:solidFill>
                <a:schemeClr val="dk1"/>
              </a:solidFill>
              <a:latin typeface="Calibri"/>
              <a:ea typeface="Calibri"/>
              <a:cs typeface="Calibri"/>
              <a:sym typeface="Calibri"/>
            </a:endParaRPr>
          </a:p>
          <a:p>
            <a:pPr indent="0" lvl="1" marL="457200" marR="0" rtl="0" algn="l">
              <a:lnSpc>
                <a:spcPct val="100000"/>
              </a:lnSpc>
              <a:spcBef>
                <a:spcPts val="15"/>
              </a:spcBef>
              <a:spcAft>
                <a:spcPts val="0"/>
              </a:spcAft>
              <a:buClr>
                <a:schemeClr val="dk1"/>
              </a:buClr>
              <a:buSzPts val="2150"/>
              <a:buFont typeface="Calibri"/>
              <a:buNone/>
            </a:pPr>
            <a:r>
              <a:t/>
            </a:r>
            <a:endParaRPr b="0" i="0" sz="2150" u="none" cap="none" strike="noStrike">
              <a:solidFill>
                <a:schemeClr val="dk1"/>
              </a:solidFill>
              <a:latin typeface="Calibri"/>
              <a:ea typeface="Calibri"/>
              <a:cs typeface="Calibri"/>
              <a:sym typeface="Calibri"/>
            </a:endParaRPr>
          </a:p>
          <a:p>
            <a:pPr indent="-575945" lvl="0" marL="588010" marR="0" rtl="0" algn="l">
              <a:lnSpc>
                <a:spcPct val="100000"/>
              </a:lnSpc>
              <a:spcBef>
                <a:spcPts val="0"/>
              </a:spcBef>
              <a:spcAft>
                <a:spcPts val="0"/>
              </a:spcAft>
              <a:buClr>
                <a:srgbClr val="FFFFFF"/>
              </a:buClr>
              <a:buSzPts val="2800"/>
              <a:buFont typeface="Calibri"/>
              <a:buAutoNum type="arabicPlain"/>
            </a:pPr>
            <a:r>
              <a:rPr lang="en-US" sz="2800">
                <a:solidFill>
                  <a:srgbClr val="0D0D0D"/>
                </a:solidFill>
                <a:latin typeface="Calibri"/>
                <a:ea typeface="Calibri"/>
                <a:cs typeface="Calibri"/>
                <a:sym typeface="Calibri"/>
              </a:rPr>
              <a:t>This course is designed to help you build </a:t>
            </a:r>
            <a:r>
              <a:rPr b="1" lang="en-US" sz="2800">
                <a:solidFill>
                  <a:srgbClr val="0D0D0D"/>
                </a:solidFill>
                <a:latin typeface="Calibri"/>
                <a:ea typeface="Calibri"/>
                <a:cs typeface="Calibri"/>
                <a:sym typeface="Calibri"/>
              </a:rPr>
              <a:t>foundational skills</a:t>
            </a:r>
            <a:endParaRPr sz="2800">
              <a:solidFill>
                <a:schemeClr val="dk1"/>
              </a:solidFill>
              <a:latin typeface="Calibri"/>
              <a:ea typeface="Calibri"/>
              <a:cs typeface="Calibri"/>
              <a:sym typeface="Calibri"/>
            </a:endParaRPr>
          </a:p>
          <a:p>
            <a:pPr indent="-457200" lvl="1" marL="1360170" marR="5080" rtl="0" algn="l">
              <a:lnSpc>
                <a:spcPct val="118750"/>
              </a:lnSpc>
              <a:spcBef>
                <a:spcPts val="484"/>
              </a:spcBef>
              <a:spcAft>
                <a:spcPts val="0"/>
              </a:spcAft>
              <a:buClr>
                <a:srgbClr val="262626"/>
              </a:buClr>
              <a:buSzPts val="1600"/>
              <a:buFont typeface="Arial"/>
              <a:buChar char="•"/>
            </a:pPr>
            <a:r>
              <a:rPr b="0" i="1" lang="en-US" sz="1600" u="none" cap="none" strike="noStrike">
                <a:solidFill>
                  <a:srgbClr val="262626"/>
                </a:solidFill>
                <a:latin typeface="Calibri"/>
                <a:ea typeface="Calibri"/>
                <a:cs typeface="Calibri"/>
                <a:sym typeface="Calibri"/>
              </a:rPr>
              <a:t>Our goal is to help you build a deep foundational understanding of the Power BI desktop workflow; some topics  may be simplified, and we won’t cover some advanced tools (M code, advanced DAX, R/Python visuals, etc.)</a:t>
            </a:r>
            <a:endParaRPr b="0" i="0" sz="1600" u="none" cap="none" strike="noStrike">
              <a:solidFill>
                <a:schemeClr val="dk1"/>
              </a:solidFill>
              <a:latin typeface="Calibri"/>
              <a:ea typeface="Calibri"/>
              <a:cs typeface="Calibri"/>
              <a:sym typeface="Calibri"/>
            </a:endParaRPr>
          </a:p>
        </p:txBody>
      </p:sp>
      <p:pic>
        <p:nvPicPr>
          <p:cNvPr id="121" name="Google Shape;121;p4"/>
          <p:cNvPicPr preferRelativeResize="0"/>
          <p:nvPr/>
        </p:nvPicPr>
        <p:blipFill rotWithShape="1">
          <a:blip r:embed="rId6">
            <a:alphaModFix/>
          </a:blip>
          <a:srcRect b="0" l="0" r="0" t="0"/>
          <a:stretch/>
        </p:blipFill>
        <p:spPr>
          <a:xfrm>
            <a:off x="603504" y="3834384"/>
            <a:ext cx="536448" cy="536448"/>
          </a:xfrm>
          <a:prstGeom prst="rect">
            <a:avLst/>
          </a:prstGeom>
          <a:noFill/>
          <a:ln>
            <a:noFill/>
          </a:ln>
        </p:spPr>
      </p:pic>
      <p:sp>
        <p:nvSpPr>
          <p:cNvPr id="122" name="Google Shape;122;p4"/>
          <p:cNvSpPr txBox="1"/>
          <p:nvPr/>
        </p:nvSpPr>
        <p:spPr>
          <a:xfrm>
            <a:off x="768828" y="3850132"/>
            <a:ext cx="20574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FFFFFF"/>
                </a:solidFill>
                <a:latin typeface="Calibri"/>
                <a:ea typeface="Calibri"/>
                <a:cs typeface="Calibri"/>
                <a:sym typeface="Calibri"/>
              </a:rPr>
              <a:t>3</a:t>
            </a:r>
            <a:endParaRPr sz="28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78" name="Shape 1078"/>
        <p:cNvGrpSpPr/>
        <p:nvPr/>
      </p:nvGrpSpPr>
      <p:grpSpPr>
        <a:xfrm>
          <a:off x="0" y="0"/>
          <a:ext cx="0" cy="0"/>
          <a:chOff x="0" y="0"/>
          <a:chExt cx="0" cy="0"/>
        </a:xfrm>
      </p:grpSpPr>
      <p:sp>
        <p:nvSpPr>
          <p:cNvPr id="1079" name="Google Shape;1079;p40"/>
          <p:cNvSpPr txBox="1"/>
          <p:nvPr>
            <p:ph type="title"/>
          </p:nvPr>
        </p:nvSpPr>
        <p:spPr>
          <a:xfrm>
            <a:off x="3512724" y="242315"/>
            <a:ext cx="516636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200">
                <a:solidFill>
                  <a:srgbClr val="262626"/>
                </a:solidFill>
                <a:latin typeface="Calibri"/>
                <a:ea typeface="Calibri"/>
                <a:cs typeface="Calibri"/>
                <a:sym typeface="Calibri"/>
              </a:rPr>
              <a:t>SOLUTION</a:t>
            </a:r>
            <a:r>
              <a:rPr lang="en-US" sz="3200">
                <a:solidFill>
                  <a:srgbClr val="262626"/>
                </a:solidFill>
              </a:rPr>
              <a:t>: NUMERICAL TOOLS</a:t>
            </a:r>
            <a:endParaRPr sz="3200">
              <a:latin typeface="Calibri"/>
              <a:ea typeface="Calibri"/>
              <a:cs typeface="Calibri"/>
              <a:sym typeface="Calibri"/>
            </a:endParaRPr>
          </a:p>
        </p:txBody>
      </p:sp>
      <p:pic>
        <p:nvPicPr>
          <p:cNvPr id="1080" name="Google Shape;1080;p40"/>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1081" name="Google Shape;1081;p40"/>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2" name="Google Shape;1082;p40"/>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3" name="Google Shape;1083;p40"/>
          <p:cNvSpPr txBox="1"/>
          <p:nvPr/>
        </p:nvSpPr>
        <p:spPr>
          <a:xfrm>
            <a:off x="6385534" y="1455420"/>
            <a:ext cx="5114290" cy="2472055"/>
          </a:xfrm>
          <a:prstGeom prst="rect">
            <a:avLst/>
          </a:prstGeom>
          <a:noFill/>
          <a:ln>
            <a:noFill/>
          </a:ln>
        </p:spPr>
        <p:txBody>
          <a:bodyPr anchorCtr="0" anchor="t" bIns="0" lIns="0" spcFirstLastPara="1" rIns="0" wrap="square" tIns="12700">
            <a:spAutoFit/>
          </a:bodyPr>
          <a:lstStyle/>
          <a:p>
            <a:pPr indent="0" lvl="0" marL="80010" marR="0" rtl="0" algn="ctr">
              <a:lnSpc>
                <a:spcPct val="100000"/>
              </a:lnSpc>
              <a:spcBef>
                <a:spcPts val="0"/>
              </a:spcBef>
              <a:spcAft>
                <a:spcPts val="0"/>
              </a:spcAft>
              <a:buNone/>
            </a:pPr>
            <a:r>
              <a:rPr b="1" i="1" lang="en-US" sz="2000">
                <a:solidFill>
                  <a:srgbClr val="404040"/>
                </a:solidFill>
                <a:latin typeface="Calibri"/>
                <a:ea typeface="Calibri"/>
                <a:cs typeface="Calibri"/>
                <a:sym typeface="Calibri"/>
              </a:rPr>
              <a:t>Solution Preview</a:t>
            </a:r>
            <a:endParaRPr sz="20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950">
              <a:solidFill>
                <a:schemeClr val="dk1"/>
              </a:solidFill>
              <a:latin typeface="Calibri"/>
              <a:ea typeface="Calibri"/>
              <a:cs typeface="Calibri"/>
              <a:sym typeface="Calibri"/>
            </a:endParaRPr>
          </a:p>
          <a:p>
            <a:pPr indent="-457200" lvl="0" marL="469900" marR="0" rtl="0" algn="l">
              <a:lnSpc>
                <a:spcPct val="100000"/>
              </a:lnSpc>
              <a:spcBef>
                <a:spcPts val="5"/>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What is our average product cost? </a:t>
            </a:r>
            <a:r>
              <a:rPr b="1" lang="en-US" sz="1600">
                <a:solidFill>
                  <a:schemeClr val="dk1"/>
                </a:solidFill>
                <a:latin typeface="Calibri"/>
                <a:ea typeface="Calibri"/>
                <a:cs typeface="Calibri"/>
                <a:sym typeface="Calibri"/>
              </a:rPr>
              <a:t>($413.66)</a:t>
            </a:r>
            <a:endParaRPr sz="1600">
              <a:solidFill>
                <a:schemeClr val="dk1"/>
              </a:solidFill>
              <a:latin typeface="Calibri"/>
              <a:ea typeface="Calibri"/>
              <a:cs typeface="Calibri"/>
              <a:sym typeface="Calibri"/>
            </a:endParaRPr>
          </a:p>
          <a:p>
            <a:pPr indent="-457200" lvl="0" marL="469900" marR="0" rtl="0" algn="l">
              <a:lnSpc>
                <a:spcPct val="100000"/>
              </a:lnSpc>
              <a:spcBef>
                <a:spcPts val="1175"/>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How many colors do we sell our products in? </a:t>
            </a:r>
            <a:r>
              <a:rPr b="1" lang="en-US" sz="1600">
                <a:solidFill>
                  <a:schemeClr val="dk1"/>
                </a:solidFill>
                <a:latin typeface="Calibri"/>
                <a:ea typeface="Calibri"/>
                <a:cs typeface="Calibri"/>
                <a:sym typeface="Calibri"/>
              </a:rPr>
              <a:t>(10)</a:t>
            </a:r>
            <a:endParaRPr sz="1600">
              <a:solidFill>
                <a:schemeClr val="dk1"/>
              </a:solidFill>
              <a:latin typeface="Calibri"/>
              <a:ea typeface="Calibri"/>
              <a:cs typeface="Calibri"/>
              <a:sym typeface="Calibri"/>
            </a:endParaRPr>
          </a:p>
          <a:p>
            <a:pPr indent="-457200" lvl="0" marL="469900" marR="0" rtl="0" algn="l">
              <a:lnSpc>
                <a:spcPct val="100000"/>
              </a:lnSpc>
              <a:spcBef>
                <a:spcPts val="1175"/>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How many distinct customers do we have? </a:t>
            </a:r>
            <a:r>
              <a:rPr b="1" lang="en-US" sz="1600">
                <a:solidFill>
                  <a:schemeClr val="dk1"/>
                </a:solidFill>
                <a:latin typeface="Calibri"/>
                <a:ea typeface="Calibri"/>
                <a:cs typeface="Calibri"/>
                <a:sym typeface="Calibri"/>
              </a:rPr>
              <a:t>(18,148)</a:t>
            </a:r>
            <a:endParaRPr sz="1600">
              <a:solidFill>
                <a:schemeClr val="dk1"/>
              </a:solidFill>
              <a:latin typeface="Calibri"/>
              <a:ea typeface="Calibri"/>
              <a:cs typeface="Calibri"/>
              <a:sym typeface="Calibri"/>
            </a:endParaRPr>
          </a:p>
          <a:p>
            <a:pPr indent="-457200" lvl="0" marL="469900" marR="0" rtl="0" algn="l">
              <a:lnSpc>
                <a:spcPct val="100000"/>
              </a:lnSpc>
              <a:spcBef>
                <a:spcPts val="1295"/>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What is the maximum annual customer income? </a:t>
            </a:r>
            <a:r>
              <a:rPr b="1" lang="en-US" sz="1600">
                <a:solidFill>
                  <a:schemeClr val="dk1"/>
                </a:solidFill>
                <a:latin typeface="Calibri"/>
                <a:ea typeface="Calibri"/>
                <a:cs typeface="Calibri"/>
                <a:sym typeface="Calibri"/>
              </a:rPr>
              <a:t>($170k)</a:t>
            </a:r>
            <a:endParaRPr sz="1600">
              <a:solidFill>
                <a:schemeClr val="dk1"/>
              </a:solidFill>
              <a:latin typeface="Calibri"/>
              <a:ea typeface="Calibri"/>
              <a:cs typeface="Calibri"/>
              <a:sym typeface="Calibri"/>
            </a:endParaRPr>
          </a:p>
          <a:p>
            <a:pPr indent="-457200" lvl="0" marL="469900" marR="0" rtl="0" algn="l">
              <a:lnSpc>
                <a:spcPct val="100000"/>
              </a:lnSpc>
              <a:spcBef>
                <a:spcPts val="1175"/>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Return the tables to their original state</a:t>
            </a:r>
            <a:endParaRPr sz="1600">
              <a:solidFill>
                <a:schemeClr val="dk1"/>
              </a:solidFill>
              <a:latin typeface="Calibri"/>
              <a:ea typeface="Calibri"/>
              <a:cs typeface="Calibri"/>
              <a:sym typeface="Calibri"/>
            </a:endParaRPr>
          </a:p>
        </p:txBody>
      </p:sp>
      <p:grpSp>
        <p:nvGrpSpPr>
          <p:cNvPr id="1084" name="Google Shape;1084;p40"/>
          <p:cNvGrpSpPr/>
          <p:nvPr/>
        </p:nvGrpSpPr>
        <p:grpSpPr>
          <a:xfrm>
            <a:off x="11457431" y="170687"/>
            <a:ext cx="551687" cy="551687"/>
            <a:chOff x="11457431" y="170687"/>
            <a:chExt cx="551687" cy="551687"/>
          </a:xfrm>
        </p:grpSpPr>
        <p:pic>
          <p:nvPicPr>
            <p:cNvPr id="1085" name="Google Shape;1085;p40"/>
            <p:cNvPicPr preferRelativeResize="0"/>
            <p:nvPr/>
          </p:nvPicPr>
          <p:blipFill rotWithShape="1">
            <a:blip r:embed="rId4">
              <a:alphaModFix/>
            </a:blip>
            <a:srcRect b="0" l="0" r="0" t="0"/>
            <a:stretch/>
          </p:blipFill>
          <p:spPr>
            <a:xfrm>
              <a:off x="11457431" y="170687"/>
              <a:ext cx="551687" cy="551687"/>
            </a:xfrm>
            <a:prstGeom prst="rect">
              <a:avLst/>
            </a:prstGeom>
            <a:noFill/>
            <a:ln>
              <a:noFill/>
            </a:ln>
          </p:spPr>
        </p:pic>
        <p:pic>
          <p:nvPicPr>
            <p:cNvPr id="1086" name="Google Shape;1086;p40"/>
            <p:cNvPicPr preferRelativeResize="0"/>
            <p:nvPr/>
          </p:nvPicPr>
          <p:blipFill rotWithShape="1">
            <a:blip r:embed="rId5">
              <a:alphaModFix/>
            </a:blip>
            <a:srcRect b="0" l="0" r="0" t="0"/>
            <a:stretch/>
          </p:blipFill>
          <p:spPr>
            <a:xfrm>
              <a:off x="11536301" y="252500"/>
              <a:ext cx="399431" cy="400018"/>
            </a:xfrm>
            <a:prstGeom prst="rect">
              <a:avLst/>
            </a:prstGeom>
            <a:noFill/>
            <a:ln>
              <a:noFill/>
            </a:ln>
          </p:spPr>
        </p:pic>
      </p:grpSp>
      <p:grpSp>
        <p:nvGrpSpPr>
          <p:cNvPr id="1087" name="Google Shape;1087;p40"/>
          <p:cNvGrpSpPr/>
          <p:nvPr/>
        </p:nvGrpSpPr>
        <p:grpSpPr>
          <a:xfrm>
            <a:off x="423672" y="1511807"/>
            <a:ext cx="5565648" cy="5148072"/>
            <a:chOff x="423672" y="1511807"/>
            <a:chExt cx="5565648" cy="5148072"/>
          </a:xfrm>
        </p:grpSpPr>
        <p:pic>
          <p:nvPicPr>
            <p:cNvPr id="1088" name="Google Shape;1088;p40"/>
            <p:cNvPicPr preferRelativeResize="0"/>
            <p:nvPr/>
          </p:nvPicPr>
          <p:blipFill rotWithShape="1">
            <a:blip r:embed="rId6">
              <a:alphaModFix/>
            </a:blip>
            <a:srcRect b="0" l="0" r="0" t="0"/>
            <a:stretch/>
          </p:blipFill>
          <p:spPr>
            <a:xfrm>
              <a:off x="423672" y="1511807"/>
              <a:ext cx="5565648" cy="5148072"/>
            </a:xfrm>
            <a:prstGeom prst="rect">
              <a:avLst/>
            </a:prstGeom>
            <a:noFill/>
            <a:ln>
              <a:noFill/>
            </a:ln>
          </p:spPr>
        </p:pic>
        <p:sp>
          <p:nvSpPr>
            <p:cNvPr id="1089" name="Google Shape;1089;p40"/>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0" name="Google Shape;1090;p40"/>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1" name="Google Shape;1091;p40"/>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92" name="Google Shape;1092;p40"/>
            <p:cNvPicPr preferRelativeResize="0"/>
            <p:nvPr/>
          </p:nvPicPr>
          <p:blipFill rotWithShape="1">
            <a:blip r:embed="rId7">
              <a:alphaModFix/>
            </a:blip>
            <a:srcRect b="0" l="0" r="0" t="0"/>
            <a:stretch/>
          </p:blipFill>
          <p:spPr>
            <a:xfrm>
              <a:off x="3913631" y="6141719"/>
              <a:ext cx="1822704" cy="350520"/>
            </a:xfrm>
            <a:prstGeom prst="rect">
              <a:avLst/>
            </a:prstGeom>
            <a:noFill/>
            <a:ln>
              <a:noFill/>
            </a:ln>
          </p:spPr>
        </p:pic>
        <p:pic>
          <p:nvPicPr>
            <p:cNvPr id="1093" name="Google Shape;1093;p40"/>
            <p:cNvPicPr preferRelativeResize="0"/>
            <p:nvPr/>
          </p:nvPicPr>
          <p:blipFill rotWithShape="1">
            <a:blip r:embed="rId8">
              <a:alphaModFix/>
            </a:blip>
            <a:srcRect b="0" l="0" r="0" t="0"/>
            <a:stretch/>
          </p:blipFill>
          <p:spPr>
            <a:xfrm>
              <a:off x="1755647" y="1783080"/>
              <a:ext cx="658368" cy="530351"/>
            </a:xfrm>
            <a:prstGeom prst="rect">
              <a:avLst/>
            </a:prstGeom>
            <a:noFill/>
            <a:ln>
              <a:noFill/>
            </a:ln>
          </p:spPr>
        </p:pic>
      </p:grpSp>
      <p:sp>
        <p:nvSpPr>
          <p:cNvPr id="1094" name="Google Shape;1094;p40"/>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Hi again,</a:t>
            </a:r>
            <a:endParaRPr sz="1400">
              <a:solidFill>
                <a:schemeClr val="dk1"/>
              </a:solidFill>
              <a:latin typeface="Calibri"/>
              <a:ea typeface="Calibri"/>
              <a:cs typeface="Calibri"/>
              <a:sym typeface="Calibri"/>
            </a:endParaRPr>
          </a:p>
          <a:p>
            <a:pPr indent="0" lvl="0" marL="182245" marR="203200" rtl="0" algn="l">
              <a:lnSpc>
                <a:spcPct val="101400"/>
              </a:lnSpc>
              <a:spcBef>
                <a:spcPts val="1175"/>
              </a:spcBef>
              <a:spcAft>
                <a:spcPts val="0"/>
              </a:spcAft>
              <a:buNone/>
            </a:pPr>
            <a:r>
              <a:rPr lang="en-US" sz="1400">
                <a:solidFill>
                  <a:srgbClr val="404040"/>
                </a:solidFill>
                <a:latin typeface="Calibri"/>
                <a:ea typeface="Calibri"/>
                <a:cs typeface="Calibri"/>
                <a:sym typeface="Calibri"/>
              </a:rPr>
              <a:t>Leadership is asking us to validate some high-level stats about  our products and customers. Can you please help me answer the  following questions?</a:t>
            </a:r>
            <a:endParaRPr sz="1400">
              <a:solidFill>
                <a:schemeClr val="dk1"/>
              </a:solidFill>
              <a:latin typeface="Calibri"/>
              <a:ea typeface="Calibri"/>
              <a:cs typeface="Calibri"/>
              <a:sym typeface="Calibri"/>
            </a:endParaRPr>
          </a:p>
          <a:p>
            <a:pPr indent="0" lvl="0" marL="182245" marR="262890" rtl="0" algn="l">
              <a:lnSpc>
                <a:spcPct val="100699"/>
              </a:lnSpc>
              <a:spcBef>
                <a:spcPts val="1115"/>
              </a:spcBef>
              <a:spcAft>
                <a:spcPts val="0"/>
              </a:spcAft>
              <a:buNone/>
            </a:pPr>
            <a:r>
              <a:rPr lang="en-US" sz="1400">
                <a:solidFill>
                  <a:srgbClr val="36394D"/>
                </a:solidFill>
                <a:latin typeface="Calibri"/>
                <a:ea typeface="Calibri"/>
                <a:cs typeface="Calibri"/>
                <a:sym typeface="Calibri"/>
              </a:rPr>
              <a:t>We don’t really need to store these values anywhere, so make  sure to restore the tables back to their original state once you’re  done pulling the stats.</a:t>
            </a:r>
            <a:endParaRPr sz="1400">
              <a:solidFill>
                <a:schemeClr val="dk1"/>
              </a:solidFill>
              <a:latin typeface="Calibri"/>
              <a:ea typeface="Calibri"/>
              <a:cs typeface="Calibri"/>
              <a:sym typeface="Calibri"/>
            </a:endParaRPr>
          </a:p>
          <a:p>
            <a:pPr indent="0" lvl="0" marL="0" marR="0" rtl="0" algn="l">
              <a:lnSpc>
                <a:spcPct val="100000"/>
              </a:lnSpc>
              <a:spcBef>
                <a:spcPts val="20"/>
              </a:spcBef>
              <a:spcAft>
                <a:spcPts val="0"/>
              </a:spcAft>
              <a:buNone/>
            </a:pPr>
            <a:r>
              <a:t/>
            </a:r>
            <a:endParaRPr sz="1400">
              <a:solidFill>
                <a:schemeClr val="dk1"/>
              </a:solidFill>
              <a:latin typeface="Calibri"/>
              <a:ea typeface="Calibri"/>
              <a:cs typeface="Calibri"/>
              <a:sym typeface="Calibri"/>
            </a:endParaRPr>
          </a:p>
          <a:p>
            <a:pPr indent="0" lvl="0" marL="182245" marR="0" rtl="0" algn="l">
              <a:lnSpc>
                <a:spcPct val="117499"/>
              </a:lnSpc>
              <a:spcBef>
                <a:spcPts val="0"/>
              </a:spcBef>
              <a:spcAft>
                <a:spcPts val="0"/>
              </a:spcAft>
              <a:buNone/>
            </a:pPr>
            <a:r>
              <a:rPr lang="en-US" sz="1400">
                <a:solidFill>
                  <a:srgbClr val="404040"/>
                </a:solidFill>
                <a:latin typeface="Calibri"/>
                <a:ea typeface="Calibri"/>
                <a:cs typeface="Calibri"/>
                <a:sym typeface="Calibri"/>
              </a:rPr>
              <a:t>Thank you!</a:t>
            </a:r>
            <a:endParaRPr sz="1400">
              <a:solidFill>
                <a:schemeClr val="dk1"/>
              </a:solidFill>
              <a:latin typeface="Calibri"/>
              <a:ea typeface="Calibri"/>
              <a:cs typeface="Calibri"/>
              <a:sym typeface="Calibri"/>
            </a:endParaRPr>
          </a:p>
          <a:p>
            <a:pPr indent="0" lvl="0" marL="182245" marR="0" rtl="0" algn="l">
              <a:lnSpc>
                <a:spcPct val="117499"/>
              </a:lnSpc>
              <a:spcBef>
                <a:spcPts val="0"/>
              </a:spcBef>
              <a:spcAft>
                <a:spcPts val="0"/>
              </a:spcAft>
              <a:buNone/>
            </a:pPr>
            <a:r>
              <a:rPr lang="en-US" sz="1400">
                <a:solidFill>
                  <a:srgbClr val="404040"/>
                </a:solidFill>
                <a:latin typeface="Calibri"/>
                <a:ea typeface="Calibri"/>
                <a:cs typeface="Calibri"/>
                <a:sym typeface="Calibri"/>
              </a:rPr>
              <a:t>-ETL</a:t>
            </a:r>
            <a:endParaRPr sz="1400">
              <a:solidFill>
                <a:schemeClr val="dk1"/>
              </a:solidFill>
              <a:latin typeface="Calibri"/>
              <a:ea typeface="Calibri"/>
              <a:cs typeface="Calibri"/>
              <a:sym typeface="Calibri"/>
            </a:endParaRPr>
          </a:p>
        </p:txBody>
      </p:sp>
      <p:pic>
        <p:nvPicPr>
          <p:cNvPr id="1095" name="Google Shape;1095;p40"/>
          <p:cNvPicPr preferRelativeResize="0"/>
          <p:nvPr/>
        </p:nvPicPr>
        <p:blipFill rotWithShape="1">
          <a:blip r:embed="rId9">
            <a:alphaModFix/>
          </a:blip>
          <a:srcRect b="0" l="0" r="0" t="0"/>
          <a:stretch/>
        </p:blipFill>
        <p:spPr>
          <a:xfrm>
            <a:off x="737616" y="1837944"/>
            <a:ext cx="1008887" cy="1030224"/>
          </a:xfrm>
          <a:prstGeom prst="rect">
            <a:avLst/>
          </a:prstGeom>
          <a:noFill/>
          <a:ln>
            <a:noFill/>
          </a:ln>
        </p:spPr>
      </p:pic>
      <p:sp>
        <p:nvSpPr>
          <p:cNvPr id="1096" name="Google Shape;1096;p40"/>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Ethan T. Langer </a:t>
            </a:r>
            <a:r>
              <a:rPr i="1" lang="en-US" sz="1400">
                <a:solidFill>
                  <a:srgbClr val="404040"/>
                </a:solidFill>
                <a:latin typeface="Calibri"/>
                <a:ea typeface="Calibri"/>
                <a:cs typeface="Calibri"/>
                <a:sym typeface="Calibri"/>
              </a:rPr>
              <a:t>(Analytics Manager)</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Need some stats for leadership</a:t>
            </a:r>
            <a:endParaRPr sz="14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00" name="Shape 1100"/>
        <p:cNvGrpSpPr/>
        <p:nvPr/>
      </p:nvGrpSpPr>
      <p:grpSpPr>
        <a:xfrm>
          <a:off x="0" y="0"/>
          <a:ext cx="0" cy="0"/>
          <a:chOff x="0" y="0"/>
          <a:chExt cx="0" cy="0"/>
        </a:xfrm>
      </p:grpSpPr>
      <p:grpSp>
        <p:nvGrpSpPr>
          <p:cNvPr id="1101" name="Google Shape;1101;p41"/>
          <p:cNvGrpSpPr/>
          <p:nvPr/>
        </p:nvGrpSpPr>
        <p:grpSpPr>
          <a:xfrm>
            <a:off x="804672" y="5480303"/>
            <a:ext cx="10796016" cy="987552"/>
            <a:chOff x="804672" y="5480303"/>
            <a:chExt cx="10796016" cy="987552"/>
          </a:xfrm>
        </p:grpSpPr>
        <p:pic>
          <p:nvPicPr>
            <p:cNvPr id="1102" name="Google Shape;1102;p41"/>
            <p:cNvPicPr preferRelativeResize="0"/>
            <p:nvPr/>
          </p:nvPicPr>
          <p:blipFill rotWithShape="1">
            <a:blip r:embed="rId3">
              <a:alphaModFix/>
            </a:blip>
            <a:srcRect b="0" l="0" r="0" t="0"/>
            <a:stretch/>
          </p:blipFill>
          <p:spPr>
            <a:xfrm>
              <a:off x="804672" y="5480303"/>
              <a:ext cx="10796016" cy="987552"/>
            </a:xfrm>
            <a:prstGeom prst="rect">
              <a:avLst/>
            </a:prstGeom>
            <a:noFill/>
            <a:ln>
              <a:noFill/>
            </a:ln>
          </p:spPr>
        </p:pic>
        <p:sp>
          <p:nvSpPr>
            <p:cNvPr id="1103" name="Google Shape;1103;p41"/>
            <p:cNvSpPr/>
            <p:nvPr/>
          </p:nvSpPr>
          <p:spPr>
            <a:xfrm>
              <a:off x="868599" y="5507325"/>
              <a:ext cx="10668000" cy="859155"/>
            </a:xfrm>
            <a:custGeom>
              <a:rect b="b" l="l" r="r" t="t"/>
              <a:pathLst>
                <a:path extrusionOk="0" h="859154" w="10668000">
                  <a:moveTo>
                    <a:pt x="10667702" y="0"/>
                  </a:moveTo>
                  <a:lnTo>
                    <a:pt x="335943" y="0"/>
                  </a:lnTo>
                  <a:lnTo>
                    <a:pt x="286300" y="3642"/>
                  </a:lnTo>
                  <a:lnTo>
                    <a:pt x="238918" y="14223"/>
                  </a:lnTo>
                  <a:lnTo>
                    <a:pt x="194318" y="31223"/>
                  </a:lnTo>
                  <a:lnTo>
                    <a:pt x="153018" y="54122"/>
                  </a:lnTo>
                  <a:lnTo>
                    <a:pt x="115540" y="82401"/>
                  </a:lnTo>
                  <a:lnTo>
                    <a:pt x="82401" y="115540"/>
                  </a:lnTo>
                  <a:lnTo>
                    <a:pt x="54122" y="153019"/>
                  </a:lnTo>
                  <a:lnTo>
                    <a:pt x="31223" y="194319"/>
                  </a:lnTo>
                  <a:lnTo>
                    <a:pt x="14223" y="238919"/>
                  </a:lnTo>
                  <a:lnTo>
                    <a:pt x="3642" y="286301"/>
                  </a:lnTo>
                  <a:lnTo>
                    <a:pt x="0" y="335945"/>
                  </a:lnTo>
                  <a:lnTo>
                    <a:pt x="0" y="858820"/>
                  </a:lnTo>
                  <a:lnTo>
                    <a:pt x="10331758" y="858820"/>
                  </a:lnTo>
                  <a:lnTo>
                    <a:pt x="10381401" y="855178"/>
                  </a:lnTo>
                  <a:lnTo>
                    <a:pt x="10428783" y="844597"/>
                  </a:lnTo>
                  <a:lnTo>
                    <a:pt x="10473384" y="827597"/>
                  </a:lnTo>
                  <a:lnTo>
                    <a:pt x="10514683" y="804698"/>
                  </a:lnTo>
                  <a:lnTo>
                    <a:pt x="10552162" y="776419"/>
                  </a:lnTo>
                  <a:lnTo>
                    <a:pt x="10585301" y="743280"/>
                  </a:lnTo>
                  <a:lnTo>
                    <a:pt x="10613580" y="705801"/>
                  </a:lnTo>
                  <a:lnTo>
                    <a:pt x="10636479" y="664501"/>
                  </a:lnTo>
                  <a:lnTo>
                    <a:pt x="10653479" y="619901"/>
                  </a:lnTo>
                  <a:lnTo>
                    <a:pt x="10664060" y="572519"/>
                  </a:lnTo>
                  <a:lnTo>
                    <a:pt x="10667702" y="522875"/>
                  </a:lnTo>
                  <a:lnTo>
                    <a:pt x="1066770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04" name="Google Shape;1104;p41"/>
            <p:cNvPicPr preferRelativeResize="0"/>
            <p:nvPr/>
          </p:nvPicPr>
          <p:blipFill rotWithShape="1">
            <a:blip r:embed="rId4">
              <a:alphaModFix/>
            </a:blip>
            <a:srcRect b="0" l="0" r="0" t="0"/>
            <a:stretch/>
          </p:blipFill>
          <p:spPr>
            <a:xfrm>
              <a:off x="990600" y="5644895"/>
              <a:ext cx="728472" cy="652272"/>
            </a:xfrm>
            <a:prstGeom prst="rect">
              <a:avLst/>
            </a:prstGeom>
            <a:noFill/>
            <a:ln>
              <a:noFill/>
            </a:ln>
          </p:spPr>
        </p:pic>
      </p:grpSp>
      <p:grpSp>
        <p:nvGrpSpPr>
          <p:cNvPr id="1105" name="Google Shape;1105;p41"/>
          <p:cNvGrpSpPr/>
          <p:nvPr/>
        </p:nvGrpSpPr>
        <p:grpSpPr>
          <a:xfrm>
            <a:off x="844296" y="1167383"/>
            <a:ext cx="8747760" cy="1295399"/>
            <a:chOff x="844296" y="1167383"/>
            <a:chExt cx="8747760" cy="1295399"/>
          </a:xfrm>
        </p:grpSpPr>
        <p:pic>
          <p:nvPicPr>
            <p:cNvPr id="1106" name="Google Shape;1106;p41"/>
            <p:cNvPicPr preferRelativeResize="0"/>
            <p:nvPr/>
          </p:nvPicPr>
          <p:blipFill rotWithShape="1">
            <a:blip r:embed="rId5">
              <a:alphaModFix/>
            </a:blip>
            <a:srcRect b="0" l="0" r="0" t="0"/>
            <a:stretch/>
          </p:blipFill>
          <p:spPr>
            <a:xfrm>
              <a:off x="844296" y="1167383"/>
              <a:ext cx="8735568" cy="1283208"/>
            </a:xfrm>
            <a:prstGeom prst="rect">
              <a:avLst/>
            </a:prstGeom>
            <a:noFill/>
            <a:ln>
              <a:noFill/>
            </a:ln>
          </p:spPr>
        </p:pic>
        <p:pic>
          <p:nvPicPr>
            <p:cNvPr id="1107" name="Google Shape;1107;p41"/>
            <p:cNvPicPr preferRelativeResize="0"/>
            <p:nvPr/>
          </p:nvPicPr>
          <p:blipFill rotWithShape="1">
            <a:blip r:embed="rId6">
              <a:alphaModFix/>
            </a:blip>
            <a:srcRect b="0" l="0" r="0" t="0"/>
            <a:stretch/>
          </p:blipFill>
          <p:spPr>
            <a:xfrm>
              <a:off x="868600" y="1192061"/>
              <a:ext cx="8633491" cy="1179576"/>
            </a:xfrm>
            <a:prstGeom prst="rect">
              <a:avLst/>
            </a:prstGeom>
            <a:noFill/>
            <a:ln>
              <a:noFill/>
            </a:ln>
          </p:spPr>
        </p:pic>
        <p:pic>
          <p:nvPicPr>
            <p:cNvPr id="1108" name="Google Shape;1108;p41"/>
            <p:cNvPicPr preferRelativeResize="0"/>
            <p:nvPr/>
          </p:nvPicPr>
          <p:blipFill rotWithShape="1">
            <a:blip r:embed="rId7">
              <a:alphaModFix/>
            </a:blip>
            <a:srcRect b="0" l="0" r="0" t="0"/>
            <a:stretch/>
          </p:blipFill>
          <p:spPr>
            <a:xfrm>
              <a:off x="8055864" y="1423415"/>
              <a:ext cx="1536192" cy="1039367"/>
            </a:xfrm>
            <a:prstGeom prst="rect">
              <a:avLst/>
            </a:prstGeom>
            <a:noFill/>
            <a:ln>
              <a:noFill/>
            </a:ln>
          </p:spPr>
        </p:pic>
        <p:sp>
          <p:nvSpPr>
            <p:cNvPr id="1109" name="Google Shape;1109;p41"/>
            <p:cNvSpPr/>
            <p:nvPr/>
          </p:nvSpPr>
          <p:spPr>
            <a:xfrm>
              <a:off x="8094620" y="1460689"/>
              <a:ext cx="1407160" cy="911225"/>
            </a:xfrm>
            <a:custGeom>
              <a:rect b="b" l="l" r="r" t="t"/>
              <a:pathLst>
                <a:path extrusionOk="0" h="911225" w="1407159">
                  <a:moveTo>
                    <a:pt x="0" y="0"/>
                  </a:moveTo>
                  <a:lnTo>
                    <a:pt x="1406604" y="0"/>
                  </a:lnTo>
                  <a:lnTo>
                    <a:pt x="1406604" y="910949"/>
                  </a:lnTo>
                  <a:lnTo>
                    <a:pt x="0" y="910949"/>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10" name="Google Shape;1110;p41"/>
          <p:cNvGrpSpPr/>
          <p:nvPr/>
        </p:nvGrpSpPr>
        <p:grpSpPr>
          <a:xfrm>
            <a:off x="9631680" y="2660904"/>
            <a:ext cx="1740407" cy="2697480"/>
            <a:chOff x="9631680" y="2660904"/>
            <a:chExt cx="1740407" cy="2697480"/>
          </a:xfrm>
        </p:grpSpPr>
        <p:pic>
          <p:nvPicPr>
            <p:cNvPr id="1111" name="Google Shape;1111;p41"/>
            <p:cNvPicPr preferRelativeResize="0"/>
            <p:nvPr/>
          </p:nvPicPr>
          <p:blipFill rotWithShape="1">
            <a:blip r:embed="rId8">
              <a:alphaModFix/>
            </a:blip>
            <a:srcRect b="0" l="0" r="0" t="0"/>
            <a:stretch/>
          </p:blipFill>
          <p:spPr>
            <a:xfrm>
              <a:off x="9631680" y="2660904"/>
              <a:ext cx="1740407" cy="2697480"/>
            </a:xfrm>
            <a:prstGeom prst="rect">
              <a:avLst/>
            </a:prstGeom>
            <a:noFill/>
            <a:ln>
              <a:noFill/>
            </a:ln>
          </p:spPr>
        </p:pic>
        <p:pic>
          <p:nvPicPr>
            <p:cNvPr id="1112" name="Google Shape;1112;p41"/>
            <p:cNvPicPr preferRelativeResize="0"/>
            <p:nvPr/>
          </p:nvPicPr>
          <p:blipFill rotWithShape="1">
            <a:blip r:embed="rId9">
              <a:alphaModFix/>
            </a:blip>
            <a:srcRect b="0" l="0" r="0" t="0"/>
            <a:stretch/>
          </p:blipFill>
          <p:spPr>
            <a:xfrm>
              <a:off x="9655701" y="2686754"/>
              <a:ext cx="1638481" cy="2593616"/>
            </a:xfrm>
            <a:prstGeom prst="rect">
              <a:avLst/>
            </a:prstGeom>
            <a:noFill/>
            <a:ln>
              <a:noFill/>
            </a:ln>
          </p:spPr>
        </p:pic>
      </p:grpSp>
      <p:sp>
        <p:nvSpPr>
          <p:cNvPr id="1113" name="Google Shape;1113;p41"/>
          <p:cNvSpPr txBox="1"/>
          <p:nvPr/>
        </p:nvSpPr>
        <p:spPr>
          <a:xfrm>
            <a:off x="911038" y="2658364"/>
            <a:ext cx="10474960" cy="34315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0D0D0D"/>
                </a:solidFill>
                <a:latin typeface="Calibri"/>
                <a:ea typeface="Calibri"/>
                <a:cs typeface="Calibri"/>
                <a:sym typeface="Calibri"/>
              </a:rPr>
              <a:t>Date &amp; Time </a:t>
            </a:r>
            <a:r>
              <a:rPr lang="en-US" sz="1600">
                <a:solidFill>
                  <a:srgbClr val="0D0D0D"/>
                </a:solidFill>
                <a:latin typeface="Calibri"/>
                <a:ea typeface="Calibri"/>
                <a:cs typeface="Calibri"/>
                <a:sym typeface="Calibri"/>
              </a:rPr>
              <a:t>tools are relatively straight-forward, and include the following options:</a:t>
            </a:r>
            <a:endParaRPr sz="1600">
              <a:solidFill>
                <a:schemeClr val="dk1"/>
              </a:solidFill>
              <a:latin typeface="Calibri"/>
              <a:ea typeface="Calibri"/>
              <a:cs typeface="Calibri"/>
              <a:sym typeface="Calibri"/>
            </a:endParaRPr>
          </a:p>
          <a:p>
            <a:pPr indent="-286385" lvl="0" marL="755650" marR="0" rtl="0" algn="l">
              <a:lnSpc>
                <a:spcPct val="100000"/>
              </a:lnSpc>
              <a:spcBef>
                <a:spcPts val="1180"/>
              </a:spcBef>
              <a:spcAft>
                <a:spcPts val="0"/>
              </a:spcAft>
              <a:buClr>
                <a:srgbClr val="0D0D0D"/>
              </a:buClr>
              <a:buSzPts val="1400"/>
              <a:buFont typeface="Arial"/>
              <a:buChar char="•"/>
            </a:pPr>
            <a:r>
              <a:rPr b="1" lang="en-US" sz="1400">
                <a:solidFill>
                  <a:srgbClr val="0D0D0D"/>
                </a:solidFill>
                <a:latin typeface="Calibri"/>
                <a:ea typeface="Calibri"/>
                <a:cs typeface="Calibri"/>
                <a:sym typeface="Calibri"/>
              </a:rPr>
              <a:t>Age</a:t>
            </a:r>
            <a:r>
              <a:rPr lang="en-US" sz="1400">
                <a:solidFill>
                  <a:srgbClr val="0D0D0D"/>
                </a:solidFill>
                <a:latin typeface="Calibri"/>
                <a:ea typeface="Calibri"/>
                <a:cs typeface="Calibri"/>
                <a:sym typeface="Calibri"/>
              </a:rPr>
              <a:t>: Difference between the current date and the date in each row</a:t>
            </a:r>
            <a:endParaRPr sz="1400">
              <a:solidFill>
                <a:schemeClr val="dk1"/>
              </a:solidFill>
              <a:latin typeface="Calibri"/>
              <a:ea typeface="Calibri"/>
              <a:cs typeface="Calibri"/>
              <a:sym typeface="Calibri"/>
            </a:endParaRPr>
          </a:p>
          <a:p>
            <a:pPr indent="-286385" lvl="0" marL="755650" marR="0" rtl="0" algn="l">
              <a:lnSpc>
                <a:spcPct val="100000"/>
              </a:lnSpc>
              <a:spcBef>
                <a:spcPts val="1225"/>
              </a:spcBef>
              <a:spcAft>
                <a:spcPts val="0"/>
              </a:spcAft>
              <a:buClr>
                <a:srgbClr val="0D0D0D"/>
              </a:buClr>
              <a:buSzPts val="1400"/>
              <a:buFont typeface="Arial"/>
              <a:buChar char="•"/>
            </a:pPr>
            <a:r>
              <a:rPr b="1" lang="en-US" sz="1400">
                <a:solidFill>
                  <a:srgbClr val="0D0D0D"/>
                </a:solidFill>
                <a:latin typeface="Calibri"/>
                <a:ea typeface="Calibri"/>
                <a:cs typeface="Calibri"/>
                <a:sym typeface="Calibri"/>
              </a:rPr>
              <a:t>Date Only</a:t>
            </a:r>
            <a:r>
              <a:rPr lang="en-US" sz="1350">
                <a:solidFill>
                  <a:srgbClr val="0D0D0D"/>
                </a:solidFill>
                <a:latin typeface="Calibri"/>
                <a:ea typeface="Calibri"/>
                <a:cs typeface="Calibri"/>
                <a:sym typeface="Calibri"/>
              </a:rPr>
              <a:t>: </a:t>
            </a:r>
            <a:r>
              <a:rPr lang="en-US" sz="1400">
                <a:solidFill>
                  <a:srgbClr val="0D0D0D"/>
                </a:solidFill>
                <a:latin typeface="Calibri"/>
                <a:ea typeface="Calibri"/>
                <a:cs typeface="Calibri"/>
                <a:sym typeface="Calibri"/>
              </a:rPr>
              <a:t>Removes the time component from a date/time field</a:t>
            </a:r>
            <a:endParaRPr sz="1400">
              <a:solidFill>
                <a:schemeClr val="dk1"/>
              </a:solidFill>
              <a:latin typeface="Calibri"/>
              <a:ea typeface="Calibri"/>
              <a:cs typeface="Calibri"/>
              <a:sym typeface="Calibri"/>
            </a:endParaRPr>
          </a:p>
          <a:p>
            <a:pPr indent="-285750" lvl="0" marL="755015" marR="3305809" rtl="0" algn="l">
              <a:lnSpc>
                <a:spcPct val="100000"/>
              </a:lnSpc>
              <a:spcBef>
                <a:spcPts val="1225"/>
              </a:spcBef>
              <a:spcAft>
                <a:spcPts val="0"/>
              </a:spcAft>
              <a:buClr>
                <a:srgbClr val="0D0D0D"/>
              </a:buClr>
              <a:buSzPts val="1400"/>
              <a:buFont typeface="Arial"/>
              <a:buChar char="•"/>
            </a:pPr>
            <a:r>
              <a:rPr b="1" lang="en-US" sz="1400">
                <a:solidFill>
                  <a:srgbClr val="0D0D0D"/>
                </a:solidFill>
                <a:latin typeface="Calibri"/>
                <a:ea typeface="Calibri"/>
                <a:cs typeface="Calibri"/>
                <a:sym typeface="Calibri"/>
              </a:rPr>
              <a:t>Year/Month/Quarter/Week/Day</a:t>
            </a:r>
            <a:r>
              <a:rPr lang="en-US" sz="1400">
                <a:solidFill>
                  <a:srgbClr val="0D0D0D"/>
                </a:solidFill>
                <a:latin typeface="Calibri"/>
                <a:ea typeface="Calibri"/>
                <a:cs typeface="Calibri"/>
                <a:sym typeface="Calibri"/>
              </a:rPr>
              <a:t>: Extracts individual components from a date field (time-  specific options include Hour, Minute, Second, etc.)</a:t>
            </a:r>
            <a:endParaRPr sz="1400">
              <a:solidFill>
                <a:schemeClr val="dk1"/>
              </a:solidFill>
              <a:latin typeface="Calibri"/>
              <a:ea typeface="Calibri"/>
              <a:cs typeface="Calibri"/>
              <a:sym typeface="Calibri"/>
            </a:endParaRPr>
          </a:p>
          <a:p>
            <a:pPr indent="-285750" lvl="0" marL="755015" marR="3463290" rtl="0" algn="l">
              <a:lnSpc>
                <a:spcPct val="115000"/>
              </a:lnSpc>
              <a:spcBef>
                <a:spcPts val="1335"/>
              </a:spcBef>
              <a:spcAft>
                <a:spcPts val="0"/>
              </a:spcAft>
              <a:buClr>
                <a:srgbClr val="0D0D0D"/>
              </a:buClr>
              <a:buSzPts val="1400"/>
              <a:buFont typeface="Arial"/>
              <a:buChar char="•"/>
            </a:pPr>
            <a:r>
              <a:rPr b="1" lang="en-US" sz="1400">
                <a:solidFill>
                  <a:srgbClr val="0D0D0D"/>
                </a:solidFill>
                <a:latin typeface="Calibri"/>
                <a:ea typeface="Calibri"/>
                <a:cs typeface="Calibri"/>
                <a:sym typeface="Calibri"/>
              </a:rPr>
              <a:t>Earliest/Latest</a:t>
            </a:r>
            <a:r>
              <a:rPr lang="en-US" sz="1350">
                <a:solidFill>
                  <a:srgbClr val="0D0D0D"/>
                </a:solidFill>
                <a:latin typeface="Calibri"/>
                <a:ea typeface="Calibri"/>
                <a:cs typeface="Calibri"/>
                <a:sym typeface="Calibri"/>
              </a:rPr>
              <a:t>: </a:t>
            </a:r>
            <a:r>
              <a:rPr lang="en-US" sz="1400">
                <a:solidFill>
                  <a:srgbClr val="0D0D0D"/>
                </a:solidFill>
                <a:latin typeface="Calibri"/>
                <a:ea typeface="Calibri"/>
                <a:cs typeface="Calibri"/>
                <a:sym typeface="Calibri"/>
              </a:rPr>
              <a:t>Evaluates the earliest or latest date from a column as a single value (can  only be accessed from the “Transform” menu)</a:t>
            </a:r>
            <a:endParaRPr sz="1400">
              <a:solidFill>
                <a:schemeClr val="dk1"/>
              </a:solidFill>
              <a:latin typeface="Calibri"/>
              <a:ea typeface="Calibri"/>
              <a:cs typeface="Calibri"/>
              <a:sym typeface="Calibri"/>
            </a:endParaRPr>
          </a:p>
          <a:p>
            <a:pPr indent="0" lvl="0" marL="12700" marR="3332479" rtl="0" algn="l">
              <a:lnSpc>
                <a:spcPct val="105000"/>
              </a:lnSpc>
              <a:spcBef>
                <a:spcPts val="1095"/>
              </a:spcBef>
              <a:spcAft>
                <a:spcPts val="0"/>
              </a:spcAft>
              <a:buNone/>
            </a:pPr>
            <a:r>
              <a:rPr b="1" i="1" lang="en-US" sz="1200">
                <a:solidFill>
                  <a:srgbClr val="0D0D0D"/>
                </a:solidFill>
                <a:latin typeface="Calibri"/>
                <a:ea typeface="Calibri"/>
                <a:cs typeface="Calibri"/>
                <a:sym typeface="Calibri"/>
              </a:rPr>
              <a:t>Note</a:t>
            </a:r>
            <a:r>
              <a:rPr i="1" lang="en-US" sz="1150">
                <a:solidFill>
                  <a:srgbClr val="0D0D0D"/>
                </a:solidFill>
                <a:latin typeface="Calibri"/>
                <a:ea typeface="Calibri"/>
                <a:cs typeface="Calibri"/>
                <a:sym typeface="Calibri"/>
              </a:rPr>
              <a:t>: </a:t>
            </a:r>
            <a:r>
              <a:rPr i="1" lang="en-US" sz="1200">
                <a:solidFill>
                  <a:srgbClr val="0D0D0D"/>
                </a:solidFill>
                <a:latin typeface="Calibri"/>
                <a:ea typeface="Calibri"/>
                <a:cs typeface="Calibri"/>
                <a:sym typeface="Calibri"/>
              </a:rPr>
              <a:t>You will almost always want to perform these operations from the “Add Column” menu to build out new fields,  rather than transforming an individual date/time column</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lnSpc>
                <a:spcPct val="100000"/>
              </a:lnSpc>
              <a:spcBef>
                <a:spcPts val="50"/>
              </a:spcBef>
              <a:spcAft>
                <a:spcPts val="0"/>
              </a:spcAft>
              <a:buNone/>
            </a:pPr>
            <a:r>
              <a:t/>
            </a:r>
            <a:endParaRPr sz="1400">
              <a:solidFill>
                <a:schemeClr val="dk1"/>
              </a:solidFill>
              <a:latin typeface="Calibri"/>
              <a:ea typeface="Calibri"/>
              <a:cs typeface="Calibri"/>
              <a:sym typeface="Calibri"/>
            </a:endParaRPr>
          </a:p>
          <a:p>
            <a:pPr indent="0" lvl="0" marL="986789" marR="0" rtl="0" algn="l">
              <a:lnSpc>
                <a:spcPct val="100000"/>
              </a:lnSpc>
              <a:spcBef>
                <a:spcPts val="5"/>
              </a:spcBef>
              <a:spcAft>
                <a:spcPts val="0"/>
              </a:spcAft>
              <a:buNone/>
            </a:pPr>
            <a:r>
              <a:rPr b="1" lang="en-US" sz="2000">
                <a:solidFill>
                  <a:srgbClr val="FFC000"/>
                </a:solidFill>
                <a:latin typeface="Calibri"/>
                <a:ea typeface="Calibri"/>
                <a:cs typeface="Calibri"/>
                <a:sym typeface="Calibri"/>
              </a:rPr>
              <a:t>PRO TIP</a:t>
            </a:r>
            <a:r>
              <a:rPr lang="en-US" sz="2000">
                <a:solidFill>
                  <a:srgbClr val="FFC000"/>
                </a:solidFill>
                <a:latin typeface="Calibri"/>
                <a:ea typeface="Calibri"/>
                <a:cs typeface="Calibri"/>
                <a:sym typeface="Calibri"/>
              </a:rPr>
              <a:t>: </a:t>
            </a:r>
            <a:r>
              <a:rPr lang="en-US" sz="1600">
                <a:solidFill>
                  <a:schemeClr val="dk1"/>
                </a:solidFill>
                <a:latin typeface="Calibri"/>
                <a:ea typeface="Calibri"/>
                <a:cs typeface="Calibri"/>
                <a:sym typeface="Calibri"/>
              </a:rPr>
              <a:t>Load up a table containing a </a:t>
            </a:r>
            <a:r>
              <a:rPr b="1" lang="en-US" sz="1600">
                <a:solidFill>
                  <a:schemeClr val="dk1"/>
                </a:solidFill>
                <a:latin typeface="Calibri"/>
                <a:ea typeface="Calibri"/>
                <a:cs typeface="Calibri"/>
                <a:sym typeface="Calibri"/>
              </a:rPr>
              <a:t>single date column </a:t>
            </a:r>
            <a:r>
              <a:rPr lang="en-US" sz="1600">
                <a:solidFill>
                  <a:schemeClr val="dk1"/>
                </a:solidFill>
                <a:latin typeface="Calibri"/>
                <a:ea typeface="Calibri"/>
                <a:cs typeface="Calibri"/>
                <a:sym typeface="Calibri"/>
              </a:rPr>
              <a:t>and use Date tools to build out an </a:t>
            </a:r>
            <a:r>
              <a:rPr b="1" lang="en-US" sz="1600">
                <a:solidFill>
                  <a:schemeClr val="dk1"/>
                </a:solidFill>
                <a:latin typeface="Calibri"/>
                <a:ea typeface="Calibri"/>
                <a:cs typeface="Calibri"/>
                <a:sym typeface="Calibri"/>
              </a:rPr>
              <a:t>entire calendar table</a:t>
            </a:r>
            <a:endParaRPr sz="1600">
              <a:solidFill>
                <a:schemeClr val="dk1"/>
              </a:solidFill>
              <a:latin typeface="Calibri"/>
              <a:ea typeface="Calibri"/>
              <a:cs typeface="Calibri"/>
              <a:sym typeface="Calibri"/>
            </a:endParaRPr>
          </a:p>
        </p:txBody>
      </p:sp>
      <p:sp>
        <p:nvSpPr>
          <p:cNvPr id="1114" name="Google Shape;1114;p41"/>
          <p:cNvSpPr txBox="1"/>
          <p:nvPr>
            <p:ph type="title"/>
          </p:nvPr>
        </p:nvSpPr>
        <p:spPr>
          <a:xfrm>
            <a:off x="4417218" y="242315"/>
            <a:ext cx="335661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DATE &amp; TIME TOOLS</a:t>
            </a:r>
            <a:endParaRPr sz="3200"/>
          </a:p>
        </p:txBody>
      </p:sp>
      <p:pic>
        <p:nvPicPr>
          <p:cNvPr id="1115" name="Google Shape;1115;p41"/>
          <p:cNvPicPr preferRelativeResize="0"/>
          <p:nvPr/>
        </p:nvPicPr>
        <p:blipFill rotWithShape="1">
          <a:blip r:embed="rId10">
            <a:alphaModFix/>
          </a:blip>
          <a:srcRect b="0" l="0" r="0" t="0"/>
          <a:stretch/>
        </p:blipFill>
        <p:spPr>
          <a:xfrm>
            <a:off x="0" y="806332"/>
            <a:ext cx="12192000" cy="45720"/>
          </a:xfrm>
          <a:prstGeom prst="rect">
            <a:avLst/>
          </a:prstGeom>
          <a:noFill/>
          <a:ln>
            <a:noFill/>
          </a:ln>
        </p:spPr>
      </p:pic>
      <p:sp>
        <p:nvSpPr>
          <p:cNvPr id="1116" name="Google Shape;1116;p41"/>
          <p:cNvSpPr/>
          <p:nvPr/>
        </p:nvSpPr>
        <p:spPr>
          <a:xfrm>
            <a:off x="8976545" y="2360778"/>
            <a:ext cx="525145" cy="641350"/>
          </a:xfrm>
          <a:custGeom>
            <a:rect b="b" l="l" r="r" t="t"/>
            <a:pathLst>
              <a:path extrusionOk="0" h="641350" w="525145">
                <a:moveTo>
                  <a:pt x="452453" y="613801"/>
                </a:moveTo>
                <a:lnTo>
                  <a:pt x="439635" y="636019"/>
                </a:lnTo>
                <a:lnTo>
                  <a:pt x="524678" y="641093"/>
                </a:lnTo>
                <a:lnTo>
                  <a:pt x="510897" y="620236"/>
                </a:lnTo>
                <a:lnTo>
                  <a:pt x="463111" y="620236"/>
                </a:lnTo>
                <a:lnTo>
                  <a:pt x="452453" y="613801"/>
                </a:lnTo>
                <a:close/>
              </a:path>
              <a:path extrusionOk="0" h="641350" w="525145">
                <a:moveTo>
                  <a:pt x="465148" y="591795"/>
                </a:moveTo>
                <a:lnTo>
                  <a:pt x="452453" y="613801"/>
                </a:lnTo>
                <a:lnTo>
                  <a:pt x="463111" y="620236"/>
                </a:lnTo>
                <a:lnTo>
                  <a:pt x="476238" y="598491"/>
                </a:lnTo>
                <a:lnTo>
                  <a:pt x="465148" y="591795"/>
                </a:lnTo>
                <a:close/>
              </a:path>
              <a:path extrusionOk="0" h="641350" w="525145">
                <a:moveTo>
                  <a:pt x="477713" y="570015"/>
                </a:moveTo>
                <a:lnTo>
                  <a:pt x="465148" y="591795"/>
                </a:lnTo>
                <a:lnTo>
                  <a:pt x="476238" y="598491"/>
                </a:lnTo>
                <a:lnTo>
                  <a:pt x="463111" y="620236"/>
                </a:lnTo>
                <a:lnTo>
                  <a:pt x="510897" y="620236"/>
                </a:lnTo>
                <a:lnTo>
                  <a:pt x="477713" y="570015"/>
                </a:lnTo>
                <a:close/>
              </a:path>
              <a:path extrusionOk="0" h="641350" w="525145">
                <a:moveTo>
                  <a:pt x="319934" y="360055"/>
                </a:moveTo>
                <a:lnTo>
                  <a:pt x="292362" y="360055"/>
                </a:lnTo>
                <a:lnTo>
                  <a:pt x="312418" y="407548"/>
                </a:lnTo>
                <a:lnTo>
                  <a:pt x="332186" y="452662"/>
                </a:lnTo>
                <a:lnTo>
                  <a:pt x="351868" y="493264"/>
                </a:lnTo>
                <a:lnTo>
                  <a:pt x="371741" y="527223"/>
                </a:lnTo>
                <a:lnTo>
                  <a:pt x="410470" y="576785"/>
                </a:lnTo>
                <a:lnTo>
                  <a:pt x="448259" y="611270"/>
                </a:lnTo>
                <a:lnTo>
                  <a:pt x="452453" y="613801"/>
                </a:lnTo>
                <a:lnTo>
                  <a:pt x="465148" y="591795"/>
                </a:lnTo>
                <a:lnTo>
                  <a:pt x="464056" y="591136"/>
                </a:lnTo>
                <a:lnTo>
                  <a:pt x="463776" y="591136"/>
                </a:lnTo>
                <a:lnTo>
                  <a:pt x="462211" y="590022"/>
                </a:lnTo>
                <a:lnTo>
                  <a:pt x="462438" y="590022"/>
                </a:lnTo>
                <a:lnTo>
                  <a:pt x="446909" y="577088"/>
                </a:lnTo>
                <a:lnTo>
                  <a:pt x="446017" y="576345"/>
                </a:lnTo>
                <a:lnTo>
                  <a:pt x="429537" y="559922"/>
                </a:lnTo>
                <a:lnTo>
                  <a:pt x="428743" y="559134"/>
                </a:lnTo>
                <a:lnTo>
                  <a:pt x="411475" y="538756"/>
                </a:lnTo>
                <a:lnTo>
                  <a:pt x="410979" y="538173"/>
                </a:lnTo>
                <a:lnTo>
                  <a:pt x="402029" y="526262"/>
                </a:lnTo>
                <a:lnTo>
                  <a:pt x="393143" y="513507"/>
                </a:lnTo>
                <a:lnTo>
                  <a:pt x="392762" y="512961"/>
                </a:lnTo>
                <a:lnTo>
                  <a:pt x="383879" y="498680"/>
                </a:lnTo>
                <a:lnTo>
                  <a:pt x="383513" y="498092"/>
                </a:lnTo>
                <a:lnTo>
                  <a:pt x="374350" y="481442"/>
                </a:lnTo>
                <a:lnTo>
                  <a:pt x="364802" y="462410"/>
                </a:lnTo>
                <a:lnTo>
                  <a:pt x="355241" y="441995"/>
                </a:lnTo>
                <a:lnTo>
                  <a:pt x="345562" y="420272"/>
                </a:lnTo>
                <a:lnTo>
                  <a:pt x="335763" y="397537"/>
                </a:lnTo>
                <a:lnTo>
                  <a:pt x="319934" y="360055"/>
                </a:lnTo>
                <a:close/>
              </a:path>
              <a:path extrusionOk="0" h="641350" w="525145">
                <a:moveTo>
                  <a:pt x="462211" y="590022"/>
                </a:moveTo>
                <a:lnTo>
                  <a:pt x="463776" y="591136"/>
                </a:lnTo>
                <a:lnTo>
                  <a:pt x="463037" y="590521"/>
                </a:lnTo>
                <a:lnTo>
                  <a:pt x="462211" y="590022"/>
                </a:lnTo>
                <a:close/>
              </a:path>
              <a:path extrusionOk="0" h="641350" w="525145">
                <a:moveTo>
                  <a:pt x="463037" y="590521"/>
                </a:moveTo>
                <a:lnTo>
                  <a:pt x="463776" y="591136"/>
                </a:lnTo>
                <a:lnTo>
                  <a:pt x="464056" y="591136"/>
                </a:lnTo>
                <a:lnTo>
                  <a:pt x="463037" y="590521"/>
                </a:lnTo>
                <a:close/>
              </a:path>
              <a:path extrusionOk="0" h="641350" w="525145">
                <a:moveTo>
                  <a:pt x="462438" y="590022"/>
                </a:moveTo>
                <a:lnTo>
                  <a:pt x="462211" y="590022"/>
                </a:lnTo>
                <a:lnTo>
                  <a:pt x="463037" y="590521"/>
                </a:lnTo>
                <a:lnTo>
                  <a:pt x="462438" y="590022"/>
                </a:lnTo>
                <a:close/>
              </a:path>
              <a:path extrusionOk="0" h="641350" w="525145">
                <a:moveTo>
                  <a:pt x="446017" y="576345"/>
                </a:moveTo>
                <a:lnTo>
                  <a:pt x="446835" y="577088"/>
                </a:lnTo>
                <a:lnTo>
                  <a:pt x="446448" y="576703"/>
                </a:lnTo>
                <a:lnTo>
                  <a:pt x="446017" y="576345"/>
                </a:lnTo>
                <a:close/>
              </a:path>
              <a:path extrusionOk="0" h="641350" w="525145">
                <a:moveTo>
                  <a:pt x="446448" y="576703"/>
                </a:moveTo>
                <a:lnTo>
                  <a:pt x="446835" y="577088"/>
                </a:lnTo>
                <a:lnTo>
                  <a:pt x="446448" y="576703"/>
                </a:lnTo>
                <a:close/>
              </a:path>
              <a:path extrusionOk="0" h="641350" w="525145">
                <a:moveTo>
                  <a:pt x="446086" y="576345"/>
                </a:moveTo>
                <a:lnTo>
                  <a:pt x="446448" y="576703"/>
                </a:lnTo>
                <a:lnTo>
                  <a:pt x="446086" y="576345"/>
                </a:lnTo>
                <a:close/>
              </a:path>
              <a:path extrusionOk="0" h="641350" w="525145">
                <a:moveTo>
                  <a:pt x="428743" y="559134"/>
                </a:moveTo>
                <a:lnTo>
                  <a:pt x="429472" y="559922"/>
                </a:lnTo>
                <a:lnTo>
                  <a:pt x="429116" y="559504"/>
                </a:lnTo>
                <a:lnTo>
                  <a:pt x="428743" y="559134"/>
                </a:lnTo>
                <a:close/>
              </a:path>
              <a:path extrusionOk="0" h="641350" w="525145">
                <a:moveTo>
                  <a:pt x="429116" y="559504"/>
                </a:moveTo>
                <a:lnTo>
                  <a:pt x="429472" y="559922"/>
                </a:lnTo>
                <a:lnTo>
                  <a:pt x="429116" y="559504"/>
                </a:lnTo>
                <a:close/>
              </a:path>
              <a:path extrusionOk="0" h="641350" w="525145">
                <a:moveTo>
                  <a:pt x="428801" y="559134"/>
                </a:moveTo>
                <a:lnTo>
                  <a:pt x="429116" y="559504"/>
                </a:lnTo>
                <a:lnTo>
                  <a:pt x="428801" y="559134"/>
                </a:lnTo>
                <a:close/>
              </a:path>
              <a:path extrusionOk="0" h="641350" w="525145">
                <a:moveTo>
                  <a:pt x="411226" y="538463"/>
                </a:moveTo>
                <a:lnTo>
                  <a:pt x="411446" y="538756"/>
                </a:lnTo>
                <a:lnTo>
                  <a:pt x="411226" y="538463"/>
                </a:lnTo>
                <a:close/>
              </a:path>
              <a:path extrusionOk="0" h="641350" w="525145">
                <a:moveTo>
                  <a:pt x="411007" y="538173"/>
                </a:moveTo>
                <a:lnTo>
                  <a:pt x="411226" y="538463"/>
                </a:lnTo>
                <a:lnTo>
                  <a:pt x="411007" y="538173"/>
                </a:lnTo>
                <a:close/>
              </a:path>
              <a:path extrusionOk="0" h="641350" w="525145">
                <a:moveTo>
                  <a:pt x="402168" y="526446"/>
                </a:moveTo>
                <a:lnTo>
                  <a:pt x="402304" y="526641"/>
                </a:lnTo>
                <a:lnTo>
                  <a:pt x="402168" y="526446"/>
                </a:lnTo>
                <a:close/>
              </a:path>
              <a:path extrusionOk="0" h="641350" w="525145">
                <a:moveTo>
                  <a:pt x="402040" y="526262"/>
                </a:moveTo>
                <a:lnTo>
                  <a:pt x="402168" y="526446"/>
                </a:lnTo>
                <a:lnTo>
                  <a:pt x="402040" y="526262"/>
                </a:lnTo>
                <a:close/>
              </a:path>
              <a:path extrusionOk="0" h="641350" w="525145">
                <a:moveTo>
                  <a:pt x="392953" y="513234"/>
                </a:moveTo>
                <a:lnTo>
                  <a:pt x="393123" y="513507"/>
                </a:lnTo>
                <a:lnTo>
                  <a:pt x="392953" y="513234"/>
                </a:lnTo>
                <a:close/>
              </a:path>
              <a:path extrusionOk="0" h="641350" w="525145">
                <a:moveTo>
                  <a:pt x="392782" y="512961"/>
                </a:moveTo>
                <a:lnTo>
                  <a:pt x="392953" y="513234"/>
                </a:lnTo>
                <a:lnTo>
                  <a:pt x="392782" y="512961"/>
                </a:lnTo>
                <a:close/>
              </a:path>
              <a:path extrusionOk="0" h="641350" w="525145">
                <a:moveTo>
                  <a:pt x="383686" y="498370"/>
                </a:moveTo>
                <a:lnTo>
                  <a:pt x="383857" y="498680"/>
                </a:lnTo>
                <a:lnTo>
                  <a:pt x="383686" y="498370"/>
                </a:lnTo>
                <a:close/>
              </a:path>
              <a:path extrusionOk="0" h="641350" w="525145">
                <a:moveTo>
                  <a:pt x="383533" y="498092"/>
                </a:moveTo>
                <a:lnTo>
                  <a:pt x="383686" y="498370"/>
                </a:lnTo>
                <a:lnTo>
                  <a:pt x="383533" y="498092"/>
                </a:lnTo>
                <a:close/>
              </a:path>
              <a:path extrusionOk="0" h="641350" w="525145">
                <a:moveTo>
                  <a:pt x="374355" y="481442"/>
                </a:moveTo>
                <a:lnTo>
                  <a:pt x="374458" y="481646"/>
                </a:lnTo>
                <a:lnTo>
                  <a:pt x="374355" y="481442"/>
                </a:lnTo>
                <a:close/>
              </a:path>
              <a:path extrusionOk="0" h="641350" w="525145">
                <a:moveTo>
                  <a:pt x="374241" y="481215"/>
                </a:moveTo>
                <a:lnTo>
                  <a:pt x="374355" y="481442"/>
                </a:lnTo>
                <a:lnTo>
                  <a:pt x="374241" y="481215"/>
                </a:lnTo>
                <a:close/>
              </a:path>
              <a:path extrusionOk="0" h="641350" w="525145">
                <a:moveTo>
                  <a:pt x="364868" y="462552"/>
                </a:moveTo>
                <a:lnTo>
                  <a:pt x="364948" y="462723"/>
                </a:lnTo>
                <a:lnTo>
                  <a:pt x="364868" y="462552"/>
                </a:lnTo>
                <a:close/>
              </a:path>
              <a:path extrusionOk="0" h="641350" w="525145">
                <a:moveTo>
                  <a:pt x="364802" y="462410"/>
                </a:moveTo>
                <a:lnTo>
                  <a:pt x="364868" y="462552"/>
                </a:lnTo>
                <a:lnTo>
                  <a:pt x="364802" y="462410"/>
                </a:lnTo>
                <a:close/>
              </a:path>
              <a:path extrusionOk="0" h="641350" w="525145">
                <a:moveTo>
                  <a:pt x="355299" y="442126"/>
                </a:moveTo>
                <a:close/>
              </a:path>
              <a:path extrusionOk="0" h="641350" w="525145">
                <a:moveTo>
                  <a:pt x="355241" y="441995"/>
                </a:moveTo>
                <a:lnTo>
                  <a:pt x="355299" y="442126"/>
                </a:lnTo>
                <a:lnTo>
                  <a:pt x="355241" y="441995"/>
                </a:lnTo>
                <a:close/>
              </a:path>
              <a:path extrusionOk="0" h="641350" w="525145">
                <a:moveTo>
                  <a:pt x="345590" y="420335"/>
                </a:moveTo>
                <a:close/>
              </a:path>
              <a:path extrusionOk="0" h="641350" w="525145">
                <a:moveTo>
                  <a:pt x="345562" y="420272"/>
                </a:moveTo>
                <a:close/>
              </a:path>
              <a:path extrusionOk="0" h="641350" w="525145">
                <a:moveTo>
                  <a:pt x="335763" y="397537"/>
                </a:moveTo>
                <a:close/>
              </a:path>
              <a:path extrusionOk="0" h="641350" w="525145">
                <a:moveTo>
                  <a:pt x="292388" y="360115"/>
                </a:moveTo>
                <a:close/>
              </a:path>
              <a:path extrusionOk="0" h="641350" w="525145">
                <a:moveTo>
                  <a:pt x="299470" y="312275"/>
                </a:moveTo>
                <a:lnTo>
                  <a:pt x="271823" y="312275"/>
                </a:lnTo>
                <a:lnTo>
                  <a:pt x="271959" y="312580"/>
                </a:lnTo>
                <a:lnTo>
                  <a:pt x="292388" y="360115"/>
                </a:lnTo>
                <a:lnTo>
                  <a:pt x="319934" y="360055"/>
                </a:lnTo>
                <a:lnTo>
                  <a:pt x="315746" y="350136"/>
                </a:lnTo>
                <a:lnTo>
                  <a:pt x="299470" y="312275"/>
                </a:lnTo>
                <a:close/>
              </a:path>
              <a:path extrusionOk="0" h="641350" w="525145">
                <a:moveTo>
                  <a:pt x="271887" y="312425"/>
                </a:moveTo>
                <a:lnTo>
                  <a:pt x="271954" y="312580"/>
                </a:lnTo>
                <a:lnTo>
                  <a:pt x="271887" y="312425"/>
                </a:lnTo>
                <a:close/>
              </a:path>
              <a:path extrusionOk="0" h="641350" w="525145">
                <a:moveTo>
                  <a:pt x="278693" y="266547"/>
                </a:moveTo>
                <a:lnTo>
                  <a:pt x="250720" y="266547"/>
                </a:lnTo>
                <a:lnTo>
                  <a:pt x="250912" y="266945"/>
                </a:lnTo>
                <a:lnTo>
                  <a:pt x="271887" y="312425"/>
                </a:lnTo>
                <a:lnTo>
                  <a:pt x="271823" y="312275"/>
                </a:lnTo>
                <a:lnTo>
                  <a:pt x="299470" y="312275"/>
                </a:lnTo>
                <a:lnTo>
                  <a:pt x="295092" y="302091"/>
                </a:lnTo>
                <a:lnTo>
                  <a:pt x="278693" y="266547"/>
                </a:lnTo>
                <a:close/>
              </a:path>
              <a:path extrusionOk="0" h="641350" w="525145">
                <a:moveTo>
                  <a:pt x="250814" y="266750"/>
                </a:moveTo>
                <a:lnTo>
                  <a:pt x="250904" y="266945"/>
                </a:lnTo>
                <a:lnTo>
                  <a:pt x="250814" y="266750"/>
                </a:lnTo>
                <a:close/>
              </a:path>
              <a:path extrusionOk="0" h="641350" w="525145">
                <a:moveTo>
                  <a:pt x="268447" y="245306"/>
                </a:moveTo>
                <a:lnTo>
                  <a:pt x="240000" y="245306"/>
                </a:lnTo>
                <a:lnTo>
                  <a:pt x="240197" y="245681"/>
                </a:lnTo>
                <a:lnTo>
                  <a:pt x="250814" y="266750"/>
                </a:lnTo>
                <a:lnTo>
                  <a:pt x="250720" y="266547"/>
                </a:lnTo>
                <a:lnTo>
                  <a:pt x="278693" y="266547"/>
                </a:lnTo>
                <a:lnTo>
                  <a:pt x="273691" y="255705"/>
                </a:lnTo>
                <a:lnTo>
                  <a:pt x="268447" y="245306"/>
                </a:lnTo>
                <a:close/>
              </a:path>
              <a:path extrusionOk="0" h="641350" w="525145">
                <a:moveTo>
                  <a:pt x="240095" y="245495"/>
                </a:moveTo>
                <a:lnTo>
                  <a:pt x="240189" y="245681"/>
                </a:lnTo>
                <a:lnTo>
                  <a:pt x="240095" y="245495"/>
                </a:lnTo>
                <a:close/>
              </a:path>
              <a:path extrusionOk="0" h="641350" w="525145">
                <a:moveTo>
                  <a:pt x="258020" y="225333"/>
                </a:moveTo>
                <a:lnTo>
                  <a:pt x="229069" y="225333"/>
                </a:lnTo>
                <a:lnTo>
                  <a:pt x="229346" y="225813"/>
                </a:lnTo>
                <a:lnTo>
                  <a:pt x="240095" y="245495"/>
                </a:lnTo>
                <a:lnTo>
                  <a:pt x="240000" y="245306"/>
                </a:lnTo>
                <a:lnTo>
                  <a:pt x="268447" y="245306"/>
                </a:lnTo>
                <a:lnTo>
                  <a:pt x="262585" y="233681"/>
                </a:lnTo>
                <a:lnTo>
                  <a:pt x="258020" y="225333"/>
                </a:lnTo>
                <a:close/>
              </a:path>
              <a:path extrusionOk="0" h="641350" w="525145">
                <a:moveTo>
                  <a:pt x="229197" y="225567"/>
                </a:moveTo>
                <a:lnTo>
                  <a:pt x="229332" y="225813"/>
                </a:lnTo>
                <a:lnTo>
                  <a:pt x="229197" y="225567"/>
                </a:lnTo>
                <a:close/>
              </a:path>
              <a:path extrusionOk="0" h="641350" w="525145">
                <a:moveTo>
                  <a:pt x="247671" y="207034"/>
                </a:moveTo>
                <a:lnTo>
                  <a:pt x="217985" y="207034"/>
                </a:lnTo>
                <a:lnTo>
                  <a:pt x="218376" y="207642"/>
                </a:lnTo>
                <a:lnTo>
                  <a:pt x="229197" y="225567"/>
                </a:lnTo>
                <a:lnTo>
                  <a:pt x="229069" y="225333"/>
                </a:lnTo>
                <a:lnTo>
                  <a:pt x="258020" y="225333"/>
                </a:lnTo>
                <a:lnTo>
                  <a:pt x="251222" y="212902"/>
                </a:lnTo>
                <a:lnTo>
                  <a:pt x="247671" y="207034"/>
                </a:lnTo>
                <a:close/>
              </a:path>
              <a:path extrusionOk="0" h="641350" w="525145">
                <a:moveTo>
                  <a:pt x="218180" y="207355"/>
                </a:moveTo>
                <a:lnTo>
                  <a:pt x="218353" y="207642"/>
                </a:lnTo>
                <a:lnTo>
                  <a:pt x="218180" y="207355"/>
                </a:lnTo>
                <a:close/>
              </a:path>
              <a:path extrusionOk="0" h="641350" w="525145">
                <a:moveTo>
                  <a:pt x="237563" y="190708"/>
                </a:moveTo>
                <a:lnTo>
                  <a:pt x="206764" y="190708"/>
                </a:lnTo>
                <a:lnTo>
                  <a:pt x="207322" y="191460"/>
                </a:lnTo>
                <a:lnTo>
                  <a:pt x="218180" y="207355"/>
                </a:lnTo>
                <a:lnTo>
                  <a:pt x="217985" y="207034"/>
                </a:lnTo>
                <a:lnTo>
                  <a:pt x="247671" y="207034"/>
                </a:lnTo>
                <a:lnTo>
                  <a:pt x="239529" y="193575"/>
                </a:lnTo>
                <a:lnTo>
                  <a:pt x="237563" y="190708"/>
                </a:lnTo>
                <a:close/>
              </a:path>
              <a:path extrusionOk="0" h="641350" w="525145">
                <a:moveTo>
                  <a:pt x="207028" y="191092"/>
                </a:moveTo>
                <a:lnTo>
                  <a:pt x="207280" y="191460"/>
                </a:lnTo>
                <a:lnTo>
                  <a:pt x="207028" y="191092"/>
                </a:lnTo>
                <a:close/>
              </a:path>
              <a:path extrusionOk="0" h="641350" w="525145">
                <a:moveTo>
                  <a:pt x="206764" y="190708"/>
                </a:moveTo>
                <a:lnTo>
                  <a:pt x="207028" y="191092"/>
                </a:lnTo>
                <a:lnTo>
                  <a:pt x="207322" y="191460"/>
                </a:lnTo>
                <a:lnTo>
                  <a:pt x="206764" y="190708"/>
                </a:lnTo>
                <a:close/>
              </a:path>
              <a:path extrusionOk="0" h="641350" w="525145">
                <a:moveTo>
                  <a:pt x="215854" y="161466"/>
                </a:moveTo>
                <a:lnTo>
                  <a:pt x="183325" y="161466"/>
                </a:lnTo>
                <a:lnTo>
                  <a:pt x="183972" y="162212"/>
                </a:lnTo>
                <a:lnTo>
                  <a:pt x="207028" y="191092"/>
                </a:lnTo>
                <a:lnTo>
                  <a:pt x="206764" y="190708"/>
                </a:lnTo>
                <a:lnTo>
                  <a:pt x="237563" y="190708"/>
                </a:lnTo>
                <a:lnTo>
                  <a:pt x="227448" y="175957"/>
                </a:lnTo>
                <a:lnTo>
                  <a:pt x="215854" y="161466"/>
                </a:lnTo>
                <a:close/>
              </a:path>
              <a:path extrusionOk="0" h="641350" w="525145">
                <a:moveTo>
                  <a:pt x="183628" y="161845"/>
                </a:moveTo>
                <a:lnTo>
                  <a:pt x="183922" y="162212"/>
                </a:lnTo>
                <a:lnTo>
                  <a:pt x="183628" y="161845"/>
                </a:lnTo>
                <a:close/>
              </a:path>
              <a:path extrusionOk="0" h="641350" w="525145">
                <a:moveTo>
                  <a:pt x="183325" y="161466"/>
                </a:moveTo>
                <a:lnTo>
                  <a:pt x="183628" y="161845"/>
                </a:lnTo>
                <a:lnTo>
                  <a:pt x="183972" y="162212"/>
                </a:lnTo>
                <a:lnTo>
                  <a:pt x="183325" y="161466"/>
                </a:lnTo>
                <a:close/>
              </a:path>
              <a:path extrusionOk="0" h="641350" w="525145">
                <a:moveTo>
                  <a:pt x="193836" y="135583"/>
                </a:moveTo>
                <a:lnTo>
                  <a:pt x="159040" y="135583"/>
                </a:lnTo>
                <a:lnTo>
                  <a:pt x="159698" y="136236"/>
                </a:lnTo>
                <a:lnTo>
                  <a:pt x="183628" y="161845"/>
                </a:lnTo>
                <a:lnTo>
                  <a:pt x="183325" y="161466"/>
                </a:lnTo>
                <a:lnTo>
                  <a:pt x="215854" y="161466"/>
                </a:lnTo>
                <a:lnTo>
                  <a:pt x="202850" y="145213"/>
                </a:lnTo>
                <a:lnTo>
                  <a:pt x="193836" y="135583"/>
                </a:lnTo>
                <a:close/>
              </a:path>
              <a:path extrusionOk="0" h="641350" w="525145">
                <a:moveTo>
                  <a:pt x="159355" y="135919"/>
                </a:moveTo>
                <a:lnTo>
                  <a:pt x="159652" y="136236"/>
                </a:lnTo>
                <a:lnTo>
                  <a:pt x="159355" y="135919"/>
                </a:lnTo>
                <a:close/>
              </a:path>
              <a:path extrusionOk="0" h="641350" w="525145">
                <a:moveTo>
                  <a:pt x="159040" y="135583"/>
                </a:moveTo>
                <a:lnTo>
                  <a:pt x="159355" y="135919"/>
                </a:lnTo>
                <a:lnTo>
                  <a:pt x="159698" y="136236"/>
                </a:lnTo>
                <a:lnTo>
                  <a:pt x="159040" y="135583"/>
                </a:lnTo>
                <a:close/>
              </a:path>
              <a:path extrusionOk="0" h="641350" w="525145">
                <a:moveTo>
                  <a:pt x="171420" y="112490"/>
                </a:moveTo>
                <a:lnTo>
                  <a:pt x="133968" y="112490"/>
                </a:lnTo>
                <a:lnTo>
                  <a:pt x="134595" y="113033"/>
                </a:lnTo>
                <a:lnTo>
                  <a:pt x="159355" y="135919"/>
                </a:lnTo>
                <a:lnTo>
                  <a:pt x="159040" y="135583"/>
                </a:lnTo>
                <a:lnTo>
                  <a:pt x="193836" y="135583"/>
                </a:lnTo>
                <a:lnTo>
                  <a:pt x="177266" y="117885"/>
                </a:lnTo>
                <a:lnTo>
                  <a:pt x="171420" y="112490"/>
                </a:lnTo>
                <a:close/>
              </a:path>
              <a:path extrusionOk="0" h="641350" w="525145">
                <a:moveTo>
                  <a:pt x="134285" y="112783"/>
                </a:moveTo>
                <a:lnTo>
                  <a:pt x="134557" y="113033"/>
                </a:lnTo>
                <a:lnTo>
                  <a:pt x="134285" y="112783"/>
                </a:lnTo>
                <a:close/>
              </a:path>
              <a:path extrusionOk="0" h="641350" w="525145">
                <a:moveTo>
                  <a:pt x="133968" y="112490"/>
                </a:moveTo>
                <a:lnTo>
                  <a:pt x="134285" y="112783"/>
                </a:lnTo>
                <a:lnTo>
                  <a:pt x="134595" y="113033"/>
                </a:lnTo>
                <a:lnTo>
                  <a:pt x="133968" y="112490"/>
                </a:lnTo>
                <a:close/>
              </a:path>
              <a:path extrusionOk="0" h="641350" w="525145">
                <a:moveTo>
                  <a:pt x="148596" y="91690"/>
                </a:moveTo>
                <a:lnTo>
                  <a:pt x="108197" y="91690"/>
                </a:lnTo>
                <a:lnTo>
                  <a:pt x="108753" y="92115"/>
                </a:lnTo>
                <a:lnTo>
                  <a:pt x="134285" y="112783"/>
                </a:lnTo>
                <a:lnTo>
                  <a:pt x="133968" y="112490"/>
                </a:lnTo>
                <a:lnTo>
                  <a:pt x="171420" y="112490"/>
                </a:lnTo>
                <a:lnTo>
                  <a:pt x="150888" y="93543"/>
                </a:lnTo>
                <a:lnTo>
                  <a:pt x="148596" y="91690"/>
                </a:lnTo>
                <a:close/>
              </a:path>
              <a:path extrusionOk="0" h="641350" w="525145">
                <a:moveTo>
                  <a:pt x="108475" y="91915"/>
                </a:moveTo>
                <a:lnTo>
                  <a:pt x="108723" y="92115"/>
                </a:lnTo>
                <a:lnTo>
                  <a:pt x="108475" y="91915"/>
                </a:lnTo>
                <a:close/>
              </a:path>
              <a:path extrusionOk="0" h="641350" w="525145">
                <a:moveTo>
                  <a:pt x="125102" y="72694"/>
                </a:moveTo>
                <a:lnTo>
                  <a:pt x="81822" y="72694"/>
                </a:lnTo>
                <a:lnTo>
                  <a:pt x="82270" y="73004"/>
                </a:lnTo>
                <a:lnTo>
                  <a:pt x="108475" y="91915"/>
                </a:lnTo>
                <a:lnTo>
                  <a:pt x="108197" y="91690"/>
                </a:lnTo>
                <a:lnTo>
                  <a:pt x="148596" y="91690"/>
                </a:lnTo>
                <a:lnTo>
                  <a:pt x="125102" y="72694"/>
                </a:lnTo>
                <a:close/>
              </a:path>
              <a:path extrusionOk="0" h="641350" w="525145">
                <a:moveTo>
                  <a:pt x="82058" y="72865"/>
                </a:moveTo>
                <a:lnTo>
                  <a:pt x="82252" y="73004"/>
                </a:lnTo>
                <a:lnTo>
                  <a:pt x="82058" y="72865"/>
                </a:lnTo>
                <a:close/>
              </a:path>
              <a:path extrusionOk="0" h="641350" w="525145">
                <a:moveTo>
                  <a:pt x="100746" y="55025"/>
                </a:moveTo>
                <a:lnTo>
                  <a:pt x="54938" y="55025"/>
                </a:lnTo>
                <a:lnTo>
                  <a:pt x="55332" y="55274"/>
                </a:lnTo>
                <a:lnTo>
                  <a:pt x="82058" y="72865"/>
                </a:lnTo>
                <a:lnTo>
                  <a:pt x="81822" y="72694"/>
                </a:lnTo>
                <a:lnTo>
                  <a:pt x="125102" y="72694"/>
                </a:lnTo>
                <a:lnTo>
                  <a:pt x="123894" y="71718"/>
                </a:lnTo>
                <a:lnTo>
                  <a:pt x="100746" y="55025"/>
                </a:lnTo>
                <a:close/>
              </a:path>
              <a:path extrusionOk="0" h="641350" w="525145">
                <a:moveTo>
                  <a:pt x="55136" y="55155"/>
                </a:moveTo>
                <a:lnTo>
                  <a:pt x="55317" y="55274"/>
                </a:lnTo>
                <a:lnTo>
                  <a:pt x="55136" y="55155"/>
                </a:lnTo>
                <a:close/>
              </a:path>
              <a:path extrusionOk="0" h="641350" w="525145">
                <a:moveTo>
                  <a:pt x="13171" y="0"/>
                </a:moveTo>
                <a:lnTo>
                  <a:pt x="0" y="21718"/>
                </a:lnTo>
                <a:lnTo>
                  <a:pt x="55136" y="55155"/>
                </a:lnTo>
                <a:lnTo>
                  <a:pt x="54938" y="55025"/>
                </a:lnTo>
                <a:lnTo>
                  <a:pt x="100746" y="55025"/>
                </a:lnTo>
                <a:lnTo>
                  <a:pt x="96457" y="51932"/>
                </a:lnTo>
                <a:lnTo>
                  <a:pt x="68703" y="33676"/>
                </a:lnTo>
                <a:lnTo>
                  <a:pt x="13171"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17" name="Google Shape;1117;p41"/>
          <p:cNvGrpSpPr/>
          <p:nvPr/>
        </p:nvGrpSpPr>
        <p:grpSpPr>
          <a:xfrm>
            <a:off x="11457431" y="170687"/>
            <a:ext cx="551687" cy="551687"/>
            <a:chOff x="11457431" y="170687"/>
            <a:chExt cx="551687" cy="551687"/>
          </a:xfrm>
        </p:grpSpPr>
        <p:pic>
          <p:nvPicPr>
            <p:cNvPr id="1118" name="Google Shape;1118;p41"/>
            <p:cNvPicPr preferRelativeResize="0"/>
            <p:nvPr/>
          </p:nvPicPr>
          <p:blipFill rotWithShape="1">
            <a:blip r:embed="rId11">
              <a:alphaModFix/>
            </a:blip>
            <a:srcRect b="0" l="0" r="0" t="0"/>
            <a:stretch/>
          </p:blipFill>
          <p:spPr>
            <a:xfrm>
              <a:off x="11457431" y="170687"/>
              <a:ext cx="551687" cy="551687"/>
            </a:xfrm>
            <a:prstGeom prst="rect">
              <a:avLst/>
            </a:prstGeom>
            <a:noFill/>
            <a:ln>
              <a:noFill/>
            </a:ln>
          </p:spPr>
        </p:pic>
        <p:pic>
          <p:nvPicPr>
            <p:cNvPr id="1119" name="Google Shape;1119;p41"/>
            <p:cNvPicPr preferRelativeResize="0"/>
            <p:nvPr/>
          </p:nvPicPr>
          <p:blipFill rotWithShape="1">
            <a:blip r:embed="rId12">
              <a:alphaModFix/>
            </a:blip>
            <a:srcRect b="0" l="0" r="0" t="0"/>
            <a:stretch/>
          </p:blipFill>
          <p:spPr>
            <a:xfrm>
              <a:off x="11536301" y="252500"/>
              <a:ext cx="399431" cy="400018"/>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3" name="Shape 1123"/>
        <p:cNvGrpSpPr/>
        <p:nvPr/>
      </p:nvGrpSpPr>
      <p:grpSpPr>
        <a:xfrm>
          <a:off x="0" y="0"/>
          <a:ext cx="0" cy="0"/>
          <a:chOff x="0" y="0"/>
          <a:chExt cx="0" cy="0"/>
        </a:xfrm>
      </p:grpSpPr>
      <p:pic>
        <p:nvPicPr>
          <p:cNvPr id="1124" name="Google Shape;1124;p42"/>
          <p:cNvPicPr preferRelativeResize="0"/>
          <p:nvPr/>
        </p:nvPicPr>
        <p:blipFill rotWithShape="1">
          <a:blip r:embed="rId3">
            <a:alphaModFix/>
          </a:blip>
          <a:srcRect b="0" l="0" r="0" t="0"/>
          <a:stretch/>
        </p:blipFill>
        <p:spPr>
          <a:xfrm>
            <a:off x="4250098" y="2492720"/>
            <a:ext cx="966444" cy="510065"/>
          </a:xfrm>
          <a:prstGeom prst="rect">
            <a:avLst/>
          </a:prstGeom>
          <a:noFill/>
          <a:ln>
            <a:noFill/>
          </a:ln>
        </p:spPr>
      </p:pic>
      <p:grpSp>
        <p:nvGrpSpPr>
          <p:cNvPr id="1125" name="Google Shape;1125;p42"/>
          <p:cNvGrpSpPr/>
          <p:nvPr/>
        </p:nvGrpSpPr>
        <p:grpSpPr>
          <a:xfrm>
            <a:off x="5361432" y="1399031"/>
            <a:ext cx="6284975" cy="4980432"/>
            <a:chOff x="5361432" y="1399031"/>
            <a:chExt cx="6284975" cy="4980432"/>
          </a:xfrm>
        </p:grpSpPr>
        <p:pic>
          <p:nvPicPr>
            <p:cNvPr id="1126" name="Google Shape;1126;p42"/>
            <p:cNvPicPr preferRelativeResize="0"/>
            <p:nvPr/>
          </p:nvPicPr>
          <p:blipFill rotWithShape="1">
            <a:blip r:embed="rId4">
              <a:alphaModFix/>
            </a:blip>
            <a:srcRect b="0" l="0" r="0" t="0"/>
            <a:stretch/>
          </p:blipFill>
          <p:spPr>
            <a:xfrm>
              <a:off x="5361432" y="1399031"/>
              <a:ext cx="6284975" cy="4980432"/>
            </a:xfrm>
            <a:prstGeom prst="rect">
              <a:avLst/>
            </a:prstGeom>
            <a:noFill/>
            <a:ln>
              <a:noFill/>
            </a:ln>
          </p:spPr>
        </p:pic>
        <p:pic>
          <p:nvPicPr>
            <p:cNvPr id="1127" name="Google Shape;1127;p42"/>
            <p:cNvPicPr preferRelativeResize="0"/>
            <p:nvPr/>
          </p:nvPicPr>
          <p:blipFill rotWithShape="1">
            <a:blip r:embed="rId5">
              <a:alphaModFix/>
            </a:blip>
            <a:srcRect b="0" l="0" r="0" t="0"/>
            <a:stretch/>
          </p:blipFill>
          <p:spPr>
            <a:xfrm>
              <a:off x="5387516" y="1424975"/>
              <a:ext cx="6181035" cy="4873751"/>
            </a:xfrm>
            <a:prstGeom prst="rect">
              <a:avLst/>
            </a:prstGeom>
            <a:noFill/>
            <a:ln>
              <a:noFill/>
            </a:ln>
          </p:spPr>
        </p:pic>
      </p:grpSp>
      <p:pic>
        <p:nvPicPr>
          <p:cNvPr id="1128" name="Google Shape;1128;p42"/>
          <p:cNvPicPr preferRelativeResize="0"/>
          <p:nvPr/>
        </p:nvPicPr>
        <p:blipFill rotWithShape="1">
          <a:blip r:embed="rId6">
            <a:alphaModFix/>
          </a:blip>
          <a:srcRect b="0" l="0" r="0" t="0"/>
          <a:stretch/>
        </p:blipFill>
        <p:spPr>
          <a:xfrm>
            <a:off x="1851008" y="2471884"/>
            <a:ext cx="966443" cy="510065"/>
          </a:xfrm>
          <a:prstGeom prst="rect">
            <a:avLst/>
          </a:prstGeom>
          <a:noFill/>
          <a:ln>
            <a:noFill/>
          </a:ln>
        </p:spPr>
      </p:pic>
      <p:grpSp>
        <p:nvGrpSpPr>
          <p:cNvPr id="1129" name="Google Shape;1129;p42"/>
          <p:cNvGrpSpPr/>
          <p:nvPr/>
        </p:nvGrpSpPr>
        <p:grpSpPr>
          <a:xfrm>
            <a:off x="2962655" y="1395983"/>
            <a:ext cx="1655064" cy="2662878"/>
            <a:chOff x="2962655" y="1395983"/>
            <a:chExt cx="1655064" cy="2662878"/>
          </a:xfrm>
        </p:grpSpPr>
        <p:pic>
          <p:nvPicPr>
            <p:cNvPr id="1130" name="Google Shape;1130;p42"/>
            <p:cNvPicPr preferRelativeResize="0"/>
            <p:nvPr/>
          </p:nvPicPr>
          <p:blipFill rotWithShape="1">
            <a:blip r:embed="rId7">
              <a:alphaModFix/>
            </a:blip>
            <a:srcRect b="0" l="0" r="0" t="0"/>
            <a:stretch/>
          </p:blipFill>
          <p:spPr>
            <a:xfrm>
              <a:off x="2962655" y="1395983"/>
              <a:ext cx="1655064" cy="2279904"/>
            </a:xfrm>
            <a:prstGeom prst="rect">
              <a:avLst/>
            </a:prstGeom>
            <a:noFill/>
            <a:ln>
              <a:noFill/>
            </a:ln>
          </p:spPr>
        </p:pic>
        <p:pic>
          <p:nvPicPr>
            <p:cNvPr id="1131" name="Google Shape;1131;p42"/>
            <p:cNvPicPr preferRelativeResize="0"/>
            <p:nvPr/>
          </p:nvPicPr>
          <p:blipFill rotWithShape="1">
            <a:blip r:embed="rId8">
              <a:alphaModFix/>
            </a:blip>
            <a:srcRect b="0" l="0" r="0" t="0"/>
            <a:stretch/>
          </p:blipFill>
          <p:spPr>
            <a:xfrm>
              <a:off x="2988730" y="1422401"/>
              <a:ext cx="1548834" cy="2173208"/>
            </a:xfrm>
            <a:prstGeom prst="rect">
              <a:avLst/>
            </a:prstGeom>
            <a:noFill/>
            <a:ln>
              <a:noFill/>
            </a:ln>
          </p:spPr>
        </p:pic>
        <p:pic>
          <p:nvPicPr>
            <p:cNvPr id="1132" name="Google Shape;1132;p42"/>
            <p:cNvPicPr preferRelativeResize="0"/>
            <p:nvPr/>
          </p:nvPicPr>
          <p:blipFill rotWithShape="1">
            <a:blip r:embed="rId9">
              <a:alphaModFix/>
            </a:blip>
            <a:srcRect b="0" l="0" r="0" t="0"/>
            <a:stretch/>
          </p:blipFill>
          <p:spPr>
            <a:xfrm>
              <a:off x="3139439" y="1984247"/>
              <a:ext cx="1414272" cy="1703832"/>
            </a:xfrm>
            <a:prstGeom prst="rect">
              <a:avLst/>
            </a:prstGeom>
            <a:noFill/>
            <a:ln>
              <a:noFill/>
            </a:ln>
          </p:spPr>
        </p:pic>
        <p:sp>
          <p:nvSpPr>
            <p:cNvPr id="1133" name="Google Shape;1133;p42"/>
            <p:cNvSpPr/>
            <p:nvPr/>
          </p:nvSpPr>
          <p:spPr>
            <a:xfrm>
              <a:off x="3178232" y="2020865"/>
              <a:ext cx="1284605" cy="1574800"/>
            </a:xfrm>
            <a:custGeom>
              <a:rect b="b" l="l" r="r" t="t"/>
              <a:pathLst>
                <a:path extrusionOk="0" h="1574800" w="1284604">
                  <a:moveTo>
                    <a:pt x="0" y="0"/>
                  </a:moveTo>
                  <a:lnTo>
                    <a:pt x="1284443" y="0"/>
                  </a:lnTo>
                  <a:lnTo>
                    <a:pt x="1284443" y="1574744"/>
                  </a:lnTo>
                  <a:lnTo>
                    <a:pt x="0" y="1574744"/>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4" name="Google Shape;1134;p42"/>
            <p:cNvSpPr/>
            <p:nvPr/>
          </p:nvSpPr>
          <p:spPr>
            <a:xfrm>
              <a:off x="3742565" y="3601661"/>
              <a:ext cx="76200" cy="457200"/>
            </a:xfrm>
            <a:custGeom>
              <a:rect b="b" l="l" r="r" t="t"/>
              <a:pathLst>
                <a:path extrusionOk="0" h="457200" w="76200">
                  <a:moveTo>
                    <a:pt x="25400" y="381000"/>
                  </a:moveTo>
                  <a:lnTo>
                    <a:pt x="0" y="381000"/>
                  </a:lnTo>
                  <a:lnTo>
                    <a:pt x="38100" y="457200"/>
                  </a:lnTo>
                  <a:lnTo>
                    <a:pt x="69850" y="393700"/>
                  </a:lnTo>
                  <a:lnTo>
                    <a:pt x="25400" y="393700"/>
                  </a:lnTo>
                  <a:lnTo>
                    <a:pt x="25400" y="381000"/>
                  </a:lnTo>
                  <a:close/>
                </a:path>
                <a:path extrusionOk="0" h="457200" w="76200">
                  <a:moveTo>
                    <a:pt x="50800" y="0"/>
                  </a:moveTo>
                  <a:lnTo>
                    <a:pt x="25400" y="0"/>
                  </a:lnTo>
                  <a:lnTo>
                    <a:pt x="25400" y="393700"/>
                  </a:lnTo>
                  <a:lnTo>
                    <a:pt x="50800" y="393700"/>
                  </a:lnTo>
                  <a:lnTo>
                    <a:pt x="50800" y="0"/>
                  </a:lnTo>
                  <a:close/>
                </a:path>
                <a:path extrusionOk="0" h="457200" w="76200">
                  <a:moveTo>
                    <a:pt x="76200" y="381000"/>
                  </a:moveTo>
                  <a:lnTo>
                    <a:pt x="50800" y="381000"/>
                  </a:lnTo>
                  <a:lnTo>
                    <a:pt x="50800" y="393700"/>
                  </a:lnTo>
                  <a:lnTo>
                    <a:pt x="69850" y="393700"/>
                  </a:lnTo>
                  <a:lnTo>
                    <a:pt x="76200" y="38100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35" name="Google Shape;1135;p42"/>
          <p:cNvSpPr txBox="1"/>
          <p:nvPr/>
        </p:nvSpPr>
        <p:spPr>
          <a:xfrm>
            <a:off x="2746790" y="4143755"/>
            <a:ext cx="2108835" cy="888365"/>
          </a:xfrm>
          <a:prstGeom prst="rect">
            <a:avLst/>
          </a:prstGeom>
          <a:noFill/>
          <a:ln>
            <a:noFill/>
          </a:ln>
        </p:spPr>
        <p:txBody>
          <a:bodyPr anchorCtr="0" anchor="t" bIns="0" lIns="0" spcFirstLastPara="1" rIns="0" wrap="square" tIns="9525">
            <a:spAutoFit/>
          </a:bodyPr>
          <a:lstStyle/>
          <a:p>
            <a:pPr indent="-635" lvl="0" marL="12700" marR="5080" rtl="0" algn="ctr">
              <a:lnSpc>
                <a:spcPct val="101400"/>
              </a:lnSpc>
              <a:spcBef>
                <a:spcPts val="0"/>
              </a:spcBef>
              <a:spcAft>
                <a:spcPts val="0"/>
              </a:spcAft>
              <a:buNone/>
            </a:pPr>
            <a:r>
              <a:rPr lang="en-US" sz="1400">
                <a:solidFill>
                  <a:schemeClr val="dk1"/>
                </a:solidFill>
                <a:latin typeface="Calibri"/>
                <a:ea typeface="Calibri"/>
                <a:cs typeface="Calibri"/>
                <a:sym typeface="Calibri"/>
              </a:rPr>
              <a:t>Use the </a:t>
            </a:r>
            <a:r>
              <a:rPr b="1" lang="en-US" sz="1400">
                <a:solidFill>
                  <a:schemeClr val="dk1"/>
                </a:solidFill>
                <a:latin typeface="Calibri"/>
                <a:ea typeface="Calibri"/>
                <a:cs typeface="Calibri"/>
                <a:sym typeface="Calibri"/>
              </a:rPr>
              <a:t>Date </a:t>
            </a:r>
            <a:r>
              <a:rPr lang="en-US" sz="1400">
                <a:solidFill>
                  <a:schemeClr val="dk1"/>
                </a:solidFill>
                <a:latin typeface="Calibri"/>
                <a:ea typeface="Calibri"/>
                <a:cs typeface="Calibri"/>
                <a:sym typeface="Calibri"/>
              </a:rPr>
              <a:t>options in the  </a:t>
            </a:r>
            <a:r>
              <a:rPr b="1" lang="en-US" sz="1400">
                <a:solidFill>
                  <a:schemeClr val="dk1"/>
                </a:solidFill>
                <a:latin typeface="Calibri"/>
                <a:ea typeface="Calibri"/>
                <a:cs typeface="Calibri"/>
                <a:sym typeface="Calibri"/>
              </a:rPr>
              <a:t>Add Column </a:t>
            </a:r>
            <a:r>
              <a:rPr lang="en-US" sz="1400">
                <a:solidFill>
                  <a:schemeClr val="dk1"/>
                </a:solidFill>
                <a:latin typeface="Calibri"/>
                <a:ea typeface="Calibri"/>
                <a:cs typeface="Calibri"/>
                <a:sym typeface="Calibri"/>
              </a:rPr>
              <a:t>menu to quickly  build out an entire calendar  table from a list of dates</a:t>
            </a:r>
            <a:endParaRPr sz="1400">
              <a:solidFill>
                <a:schemeClr val="dk1"/>
              </a:solidFill>
              <a:latin typeface="Calibri"/>
              <a:ea typeface="Calibri"/>
              <a:cs typeface="Calibri"/>
              <a:sym typeface="Calibri"/>
            </a:endParaRPr>
          </a:p>
        </p:txBody>
      </p:sp>
      <p:sp>
        <p:nvSpPr>
          <p:cNvPr id="1136" name="Google Shape;1136;p42"/>
          <p:cNvSpPr txBox="1"/>
          <p:nvPr>
            <p:ph type="title"/>
          </p:nvPr>
        </p:nvSpPr>
        <p:spPr>
          <a:xfrm>
            <a:off x="3611180" y="242315"/>
            <a:ext cx="497014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CREATING A CALENDAR TABLE</a:t>
            </a:r>
            <a:endParaRPr sz="3200"/>
          </a:p>
        </p:txBody>
      </p:sp>
      <p:pic>
        <p:nvPicPr>
          <p:cNvPr id="1137" name="Google Shape;1137;p42"/>
          <p:cNvPicPr preferRelativeResize="0"/>
          <p:nvPr/>
        </p:nvPicPr>
        <p:blipFill rotWithShape="1">
          <a:blip r:embed="rId10">
            <a:alphaModFix/>
          </a:blip>
          <a:srcRect b="0" l="0" r="0" t="0"/>
          <a:stretch/>
        </p:blipFill>
        <p:spPr>
          <a:xfrm>
            <a:off x="0" y="806332"/>
            <a:ext cx="12192000" cy="45720"/>
          </a:xfrm>
          <a:prstGeom prst="rect">
            <a:avLst/>
          </a:prstGeom>
          <a:noFill/>
          <a:ln>
            <a:noFill/>
          </a:ln>
        </p:spPr>
      </p:pic>
      <p:grpSp>
        <p:nvGrpSpPr>
          <p:cNvPr id="1138" name="Google Shape;1138;p42"/>
          <p:cNvGrpSpPr/>
          <p:nvPr/>
        </p:nvGrpSpPr>
        <p:grpSpPr>
          <a:xfrm>
            <a:off x="6858000" y="1389887"/>
            <a:ext cx="4803648" cy="5001768"/>
            <a:chOff x="6858000" y="1389887"/>
            <a:chExt cx="4803648" cy="5001768"/>
          </a:xfrm>
        </p:grpSpPr>
        <p:pic>
          <p:nvPicPr>
            <p:cNvPr id="1139" name="Google Shape;1139;p42"/>
            <p:cNvPicPr preferRelativeResize="0"/>
            <p:nvPr/>
          </p:nvPicPr>
          <p:blipFill rotWithShape="1">
            <a:blip r:embed="rId11">
              <a:alphaModFix/>
            </a:blip>
            <a:srcRect b="0" l="0" r="0" t="0"/>
            <a:stretch/>
          </p:blipFill>
          <p:spPr>
            <a:xfrm>
              <a:off x="6858000" y="1389887"/>
              <a:ext cx="4803648" cy="5001768"/>
            </a:xfrm>
            <a:prstGeom prst="rect">
              <a:avLst/>
            </a:prstGeom>
            <a:noFill/>
            <a:ln>
              <a:noFill/>
            </a:ln>
          </p:spPr>
        </p:pic>
        <p:sp>
          <p:nvSpPr>
            <p:cNvPr id="1140" name="Google Shape;1140;p42"/>
            <p:cNvSpPr/>
            <p:nvPr/>
          </p:nvSpPr>
          <p:spPr>
            <a:xfrm>
              <a:off x="6894656" y="1427151"/>
              <a:ext cx="4674235" cy="4871720"/>
            </a:xfrm>
            <a:custGeom>
              <a:rect b="b" l="l" r="r" t="t"/>
              <a:pathLst>
                <a:path extrusionOk="0" h="4871720" w="4674234">
                  <a:moveTo>
                    <a:pt x="0" y="0"/>
                  </a:moveTo>
                  <a:lnTo>
                    <a:pt x="4673896" y="0"/>
                  </a:lnTo>
                  <a:lnTo>
                    <a:pt x="4673896" y="4871576"/>
                  </a:lnTo>
                  <a:lnTo>
                    <a:pt x="0" y="4871576"/>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41" name="Google Shape;1141;p42"/>
          <p:cNvGrpSpPr/>
          <p:nvPr/>
        </p:nvGrpSpPr>
        <p:grpSpPr>
          <a:xfrm>
            <a:off x="652272" y="1359407"/>
            <a:ext cx="1606296" cy="4980432"/>
            <a:chOff x="652272" y="1359407"/>
            <a:chExt cx="1606296" cy="4980432"/>
          </a:xfrm>
        </p:grpSpPr>
        <p:pic>
          <p:nvPicPr>
            <p:cNvPr id="1142" name="Google Shape;1142;p42"/>
            <p:cNvPicPr preferRelativeResize="0"/>
            <p:nvPr/>
          </p:nvPicPr>
          <p:blipFill rotWithShape="1">
            <a:blip r:embed="rId12">
              <a:alphaModFix/>
            </a:blip>
            <a:srcRect b="0" l="0" r="0" t="0"/>
            <a:stretch/>
          </p:blipFill>
          <p:spPr>
            <a:xfrm>
              <a:off x="652272" y="1359407"/>
              <a:ext cx="1606296" cy="4980432"/>
            </a:xfrm>
            <a:prstGeom prst="rect">
              <a:avLst/>
            </a:prstGeom>
            <a:noFill/>
            <a:ln>
              <a:noFill/>
            </a:ln>
          </p:spPr>
        </p:pic>
        <p:pic>
          <p:nvPicPr>
            <p:cNvPr id="1143" name="Google Shape;1143;p42"/>
            <p:cNvPicPr preferRelativeResize="0"/>
            <p:nvPr/>
          </p:nvPicPr>
          <p:blipFill rotWithShape="1">
            <a:blip r:embed="rId13">
              <a:alphaModFix/>
            </a:blip>
            <a:srcRect b="0" l="0" r="0" t="0"/>
            <a:stretch/>
          </p:blipFill>
          <p:spPr>
            <a:xfrm>
              <a:off x="677864" y="1385562"/>
              <a:ext cx="1501574" cy="4873751"/>
            </a:xfrm>
            <a:prstGeom prst="rect">
              <a:avLst/>
            </a:prstGeom>
            <a:noFill/>
            <a:ln>
              <a:noFill/>
            </a:ln>
          </p:spPr>
        </p:pic>
      </p:grpSp>
      <p:grpSp>
        <p:nvGrpSpPr>
          <p:cNvPr id="1144" name="Google Shape;1144;p42"/>
          <p:cNvGrpSpPr/>
          <p:nvPr/>
        </p:nvGrpSpPr>
        <p:grpSpPr>
          <a:xfrm>
            <a:off x="11457431" y="170687"/>
            <a:ext cx="551687" cy="551687"/>
            <a:chOff x="11457431" y="170687"/>
            <a:chExt cx="551687" cy="551687"/>
          </a:xfrm>
        </p:grpSpPr>
        <p:pic>
          <p:nvPicPr>
            <p:cNvPr id="1145" name="Google Shape;1145;p42"/>
            <p:cNvPicPr preferRelativeResize="0"/>
            <p:nvPr/>
          </p:nvPicPr>
          <p:blipFill rotWithShape="1">
            <a:blip r:embed="rId14">
              <a:alphaModFix/>
            </a:blip>
            <a:srcRect b="0" l="0" r="0" t="0"/>
            <a:stretch/>
          </p:blipFill>
          <p:spPr>
            <a:xfrm>
              <a:off x="11457431" y="170687"/>
              <a:ext cx="551687" cy="551687"/>
            </a:xfrm>
            <a:prstGeom prst="rect">
              <a:avLst/>
            </a:prstGeom>
            <a:noFill/>
            <a:ln>
              <a:noFill/>
            </a:ln>
          </p:spPr>
        </p:pic>
        <p:pic>
          <p:nvPicPr>
            <p:cNvPr id="1146" name="Google Shape;1146;p42"/>
            <p:cNvPicPr preferRelativeResize="0"/>
            <p:nvPr/>
          </p:nvPicPr>
          <p:blipFill rotWithShape="1">
            <a:blip r:embed="rId15">
              <a:alphaModFix/>
            </a:blip>
            <a:srcRect b="0" l="0" r="0" t="0"/>
            <a:stretch/>
          </p:blipFill>
          <p:spPr>
            <a:xfrm>
              <a:off x="11536301" y="252500"/>
              <a:ext cx="399431" cy="400018"/>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50" name="Shape 1150"/>
        <p:cNvGrpSpPr/>
        <p:nvPr/>
      </p:nvGrpSpPr>
      <p:grpSpPr>
        <a:xfrm>
          <a:off x="0" y="0"/>
          <a:ext cx="0" cy="0"/>
          <a:chOff x="0" y="0"/>
          <a:chExt cx="0" cy="0"/>
        </a:xfrm>
      </p:grpSpPr>
      <p:grpSp>
        <p:nvGrpSpPr>
          <p:cNvPr id="1151" name="Google Shape;1151;p43"/>
          <p:cNvGrpSpPr/>
          <p:nvPr/>
        </p:nvGrpSpPr>
        <p:grpSpPr>
          <a:xfrm>
            <a:off x="7409688" y="2093976"/>
            <a:ext cx="2213493" cy="2764536"/>
            <a:chOff x="7409688" y="2093976"/>
            <a:chExt cx="2213493" cy="2764536"/>
          </a:xfrm>
        </p:grpSpPr>
        <p:pic>
          <p:nvPicPr>
            <p:cNvPr id="1152" name="Google Shape;1152;p43"/>
            <p:cNvPicPr preferRelativeResize="0"/>
            <p:nvPr/>
          </p:nvPicPr>
          <p:blipFill rotWithShape="1">
            <a:blip r:embed="rId3">
              <a:alphaModFix/>
            </a:blip>
            <a:srcRect b="0" l="0" r="0" t="0"/>
            <a:stretch/>
          </p:blipFill>
          <p:spPr>
            <a:xfrm>
              <a:off x="8749405" y="2912315"/>
              <a:ext cx="873776" cy="564037"/>
            </a:xfrm>
            <a:prstGeom prst="rect">
              <a:avLst/>
            </a:prstGeom>
            <a:noFill/>
            <a:ln>
              <a:noFill/>
            </a:ln>
          </p:spPr>
        </p:pic>
        <p:pic>
          <p:nvPicPr>
            <p:cNvPr id="1153" name="Google Shape;1153;p43"/>
            <p:cNvPicPr preferRelativeResize="0"/>
            <p:nvPr/>
          </p:nvPicPr>
          <p:blipFill rotWithShape="1">
            <a:blip r:embed="rId4">
              <a:alphaModFix/>
            </a:blip>
            <a:srcRect b="0" l="0" r="0" t="0"/>
            <a:stretch/>
          </p:blipFill>
          <p:spPr>
            <a:xfrm>
              <a:off x="7409688" y="2093976"/>
              <a:ext cx="1679448" cy="2764536"/>
            </a:xfrm>
            <a:prstGeom prst="rect">
              <a:avLst/>
            </a:prstGeom>
            <a:noFill/>
            <a:ln>
              <a:noFill/>
            </a:ln>
          </p:spPr>
        </p:pic>
        <p:pic>
          <p:nvPicPr>
            <p:cNvPr id="1154" name="Google Shape;1154;p43"/>
            <p:cNvPicPr preferRelativeResize="0"/>
            <p:nvPr/>
          </p:nvPicPr>
          <p:blipFill rotWithShape="1">
            <a:blip r:embed="rId5">
              <a:alphaModFix/>
            </a:blip>
            <a:srcRect b="0" l="0" r="0" t="0"/>
            <a:stretch/>
          </p:blipFill>
          <p:spPr>
            <a:xfrm>
              <a:off x="7434077" y="2119673"/>
              <a:ext cx="1576585" cy="2660904"/>
            </a:xfrm>
            <a:prstGeom prst="rect">
              <a:avLst/>
            </a:prstGeom>
            <a:noFill/>
            <a:ln>
              <a:noFill/>
            </a:ln>
          </p:spPr>
        </p:pic>
      </p:grpSp>
      <p:sp>
        <p:nvSpPr>
          <p:cNvPr id="1155" name="Google Shape;1155;p43"/>
          <p:cNvSpPr txBox="1"/>
          <p:nvPr>
            <p:ph type="title"/>
          </p:nvPr>
        </p:nvSpPr>
        <p:spPr>
          <a:xfrm>
            <a:off x="3744626" y="242315"/>
            <a:ext cx="470344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CHANGE TYPE WITH LOCALE</a:t>
            </a:r>
            <a:endParaRPr sz="3200"/>
          </a:p>
        </p:txBody>
      </p:sp>
      <p:pic>
        <p:nvPicPr>
          <p:cNvPr id="1156" name="Google Shape;1156;p43"/>
          <p:cNvPicPr preferRelativeResize="0"/>
          <p:nvPr/>
        </p:nvPicPr>
        <p:blipFill rotWithShape="1">
          <a:blip r:embed="rId6">
            <a:alphaModFix/>
          </a:blip>
          <a:srcRect b="0" l="0" r="0" t="0"/>
          <a:stretch/>
        </p:blipFill>
        <p:spPr>
          <a:xfrm>
            <a:off x="0" y="806332"/>
            <a:ext cx="12192000" cy="45720"/>
          </a:xfrm>
          <a:prstGeom prst="rect">
            <a:avLst/>
          </a:prstGeom>
          <a:noFill/>
          <a:ln>
            <a:noFill/>
          </a:ln>
        </p:spPr>
      </p:pic>
      <p:grpSp>
        <p:nvGrpSpPr>
          <p:cNvPr id="1157" name="Google Shape;1157;p43"/>
          <p:cNvGrpSpPr/>
          <p:nvPr/>
        </p:nvGrpSpPr>
        <p:grpSpPr>
          <a:xfrm>
            <a:off x="768095" y="2087879"/>
            <a:ext cx="5370577" cy="2788919"/>
            <a:chOff x="768095" y="2087879"/>
            <a:chExt cx="5370577" cy="2788919"/>
          </a:xfrm>
        </p:grpSpPr>
        <p:pic>
          <p:nvPicPr>
            <p:cNvPr id="1158" name="Google Shape;1158;p43"/>
            <p:cNvPicPr preferRelativeResize="0"/>
            <p:nvPr/>
          </p:nvPicPr>
          <p:blipFill rotWithShape="1">
            <a:blip r:embed="rId7">
              <a:alphaModFix/>
            </a:blip>
            <a:srcRect b="0" l="0" r="0" t="0"/>
            <a:stretch/>
          </p:blipFill>
          <p:spPr>
            <a:xfrm>
              <a:off x="3563112" y="2109215"/>
              <a:ext cx="2575560" cy="2767583"/>
            </a:xfrm>
            <a:prstGeom prst="rect">
              <a:avLst/>
            </a:prstGeom>
            <a:noFill/>
            <a:ln>
              <a:noFill/>
            </a:ln>
          </p:spPr>
        </p:pic>
        <p:pic>
          <p:nvPicPr>
            <p:cNvPr id="1159" name="Google Shape;1159;p43"/>
            <p:cNvPicPr preferRelativeResize="0"/>
            <p:nvPr/>
          </p:nvPicPr>
          <p:blipFill rotWithShape="1">
            <a:blip r:embed="rId8">
              <a:alphaModFix/>
            </a:blip>
            <a:srcRect b="0" l="0" r="0" t="0"/>
            <a:stretch/>
          </p:blipFill>
          <p:spPr>
            <a:xfrm>
              <a:off x="3587786" y="2135126"/>
              <a:ext cx="2470341" cy="2660904"/>
            </a:xfrm>
            <a:prstGeom prst="rect">
              <a:avLst/>
            </a:prstGeom>
            <a:noFill/>
            <a:ln>
              <a:noFill/>
            </a:ln>
          </p:spPr>
        </p:pic>
        <p:pic>
          <p:nvPicPr>
            <p:cNvPr id="1160" name="Google Shape;1160;p43"/>
            <p:cNvPicPr preferRelativeResize="0"/>
            <p:nvPr/>
          </p:nvPicPr>
          <p:blipFill rotWithShape="1">
            <a:blip r:embed="rId9">
              <a:alphaModFix/>
            </a:blip>
            <a:srcRect b="0" l="0" r="0" t="0"/>
            <a:stretch/>
          </p:blipFill>
          <p:spPr>
            <a:xfrm>
              <a:off x="3709416" y="2734055"/>
              <a:ext cx="1856232" cy="795527"/>
            </a:xfrm>
            <a:prstGeom prst="rect">
              <a:avLst/>
            </a:prstGeom>
            <a:noFill/>
            <a:ln>
              <a:noFill/>
            </a:ln>
          </p:spPr>
        </p:pic>
        <p:sp>
          <p:nvSpPr>
            <p:cNvPr id="1161" name="Google Shape;1161;p43"/>
            <p:cNvSpPr/>
            <p:nvPr/>
          </p:nvSpPr>
          <p:spPr>
            <a:xfrm>
              <a:off x="3746582" y="2771580"/>
              <a:ext cx="1726564" cy="666750"/>
            </a:xfrm>
            <a:custGeom>
              <a:rect b="b" l="l" r="r" t="t"/>
              <a:pathLst>
                <a:path extrusionOk="0" h="666750" w="1726564">
                  <a:moveTo>
                    <a:pt x="0" y="666345"/>
                  </a:moveTo>
                  <a:lnTo>
                    <a:pt x="1726041" y="666345"/>
                  </a:lnTo>
                  <a:lnTo>
                    <a:pt x="1726041" y="0"/>
                  </a:lnTo>
                  <a:lnTo>
                    <a:pt x="0" y="0"/>
                  </a:lnTo>
                  <a:lnTo>
                    <a:pt x="0" y="666345"/>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62" name="Google Shape;1162;p43"/>
            <p:cNvPicPr preferRelativeResize="0"/>
            <p:nvPr/>
          </p:nvPicPr>
          <p:blipFill rotWithShape="1">
            <a:blip r:embed="rId10">
              <a:alphaModFix/>
            </a:blip>
            <a:srcRect b="0" l="0" r="0" t="0"/>
            <a:stretch/>
          </p:blipFill>
          <p:spPr>
            <a:xfrm>
              <a:off x="768095" y="2106167"/>
              <a:ext cx="1972056" cy="2770631"/>
            </a:xfrm>
            <a:prstGeom prst="rect">
              <a:avLst/>
            </a:prstGeom>
            <a:noFill/>
            <a:ln>
              <a:noFill/>
            </a:ln>
          </p:spPr>
        </p:pic>
        <p:pic>
          <p:nvPicPr>
            <p:cNvPr id="1163" name="Google Shape;1163;p43"/>
            <p:cNvPicPr preferRelativeResize="0"/>
            <p:nvPr/>
          </p:nvPicPr>
          <p:blipFill rotWithShape="1">
            <a:blip r:embed="rId11">
              <a:alphaModFix/>
            </a:blip>
            <a:srcRect b="0" l="0" r="0" t="0"/>
            <a:stretch/>
          </p:blipFill>
          <p:spPr>
            <a:xfrm>
              <a:off x="794811" y="2133028"/>
              <a:ext cx="1867036" cy="2664348"/>
            </a:xfrm>
            <a:prstGeom prst="rect">
              <a:avLst/>
            </a:prstGeom>
            <a:noFill/>
            <a:ln>
              <a:noFill/>
            </a:ln>
          </p:spPr>
        </p:pic>
        <p:pic>
          <p:nvPicPr>
            <p:cNvPr id="1164" name="Google Shape;1164;p43"/>
            <p:cNvPicPr preferRelativeResize="0"/>
            <p:nvPr/>
          </p:nvPicPr>
          <p:blipFill rotWithShape="1">
            <a:blip r:embed="rId12">
              <a:alphaModFix/>
            </a:blip>
            <a:srcRect b="0" l="0" r="0" t="0"/>
            <a:stretch/>
          </p:blipFill>
          <p:spPr>
            <a:xfrm>
              <a:off x="1011936" y="4553711"/>
              <a:ext cx="1667256" cy="304800"/>
            </a:xfrm>
            <a:prstGeom prst="rect">
              <a:avLst/>
            </a:prstGeom>
            <a:noFill/>
            <a:ln>
              <a:noFill/>
            </a:ln>
          </p:spPr>
        </p:pic>
        <p:sp>
          <p:nvSpPr>
            <p:cNvPr id="1165" name="Google Shape;1165;p43"/>
            <p:cNvSpPr/>
            <p:nvPr/>
          </p:nvSpPr>
          <p:spPr>
            <a:xfrm>
              <a:off x="1050636" y="4592577"/>
              <a:ext cx="1536065" cy="173990"/>
            </a:xfrm>
            <a:custGeom>
              <a:rect b="b" l="l" r="r" t="t"/>
              <a:pathLst>
                <a:path extrusionOk="0" h="173989" w="1536064">
                  <a:moveTo>
                    <a:pt x="0" y="173599"/>
                  </a:moveTo>
                  <a:lnTo>
                    <a:pt x="1535519" y="173599"/>
                  </a:lnTo>
                  <a:lnTo>
                    <a:pt x="1535519" y="0"/>
                  </a:lnTo>
                  <a:lnTo>
                    <a:pt x="0" y="0"/>
                  </a:lnTo>
                  <a:lnTo>
                    <a:pt x="0" y="173599"/>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66" name="Google Shape;1166;p43"/>
            <p:cNvPicPr preferRelativeResize="0"/>
            <p:nvPr/>
          </p:nvPicPr>
          <p:blipFill rotWithShape="1">
            <a:blip r:embed="rId13">
              <a:alphaModFix/>
            </a:blip>
            <a:srcRect b="0" l="0" r="0" t="0"/>
            <a:stretch/>
          </p:blipFill>
          <p:spPr>
            <a:xfrm>
              <a:off x="984504" y="2087879"/>
              <a:ext cx="335279" cy="320039"/>
            </a:xfrm>
            <a:prstGeom prst="rect">
              <a:avLst/>
            </a:prstGeom>
            <a:noFill/>
            <a:ln>
              <a:noFill/>
            </a:ln>
          </p:spPr>
        </p:pic>
        <p:sp>
          <p:nvSpPr>
            <p:cNvPr id="1167" name="Google Shape;1167;p43"/>
            <p:cNvSpPr/>
            <p:nvPr/>
          </p:nvSpPr>
          <p:spPr>
            <a:xfrm>
              <a:off x="1021611" y="2125999"/>
              <a:ext cx="206375" cy="189865"/>
            </a:xfrm>
            <a:custGeom>
              <a:rect b="b" l="l" r="r" t="t"/>
              <a:pathLst>
                <a:path extrusionOk="0" h="189864" w="206375">
                  <a:moveTo>
                    <a:pt x="0" y="189492"/>
                  </a:moveTo>
                  <a:lnTo>
                    <a:pt x="205968" y="189492"/>
                  </a:lnTo>
                  <a:lnTo>
                    <a:pt x="205968" y="0"/>
                  </a:lnTo>
                  <a:lnTo>
                    <a:pt x="0" y="0"/>
                  </a:lnTo>
                  <a:lnTo>
                    <a:pt x="0" y="189492"/>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8" name="Google Shape;1168;p43"/>
            <p:cNvSpPr/>
            <p:nvPr/>
          </p:nvSpPr>
          <p:spPr>
            <a:xfrm>
              <a:off x="2585370" y="3123968"/>
              <a:ext cx="1013460" cy="1533525"/>
            </a:xfrm>
            <a:custGeom>
              <a:rect b="b" l="l" r="r" t="t"/>
              <a:pathLst>
                <a:path extrusionOk="0" h="1533525" w="1013460">
                  <a:moveTo>
                    <a:pt x="122503" y="1483316"/>
                  </a:moveTo>
                  <a:lnTo>
                    <a:pt x="61777" y="1483316"/>
                  </a:lnTo>
                  <a:lnTo>
                    <a:pt x="0" y="1509839"/>
                  </a:lnTo>
                  <a:lnTo>
                    <a:pt x="10020" y="1533179"/>
                  </a:lnTo>
                  <a:lnTo>
                    <a:pt x="71949" y="1506592"/>
                  </a:lnTo>
                  <a:lnTo>
                    <a:pt x="122503" y="1483316"/>
                  </a:lnTo>
                  <a:close/>
                </a:path>
                <a:path extrusionOk="0" h="1533525" w="1013460">
                  <a:moveTo>
                    <a:pt x="176799" y="1455469"/>
                  </a:moveTo>
                  <a:lnTo>
                    <a:pt x="122252" y="1455469"/>
                  </a:lnTo>
                  <a:lnTo>
                    <a:pt x="121654" y="1455765"/>
                  </a:lnTo>
                  <a:lnTo>
                    <a:pt x="61650" y="1483371"/>
                  </a:lnTo>
                  <a:lnTo>
                    <a:pt x="61777" y="1483316"/>
                  </a:lnTo>
                  <a:lnTo>
                    <a:pt x="122503" y="1483316"/>
                  </a:lnTo>
                  <a:lnTo>
                    <a:pt x="133178" y="1478401"/>
                  </a:lnTo>
                  <a:lnTo>
                    <a:pt x="176799" y="1455469"/>
                  </a:lnTo>
                  <a:close/>
                </a:path>
                <a:path extrusionOk="0" h="1533525" w="1013460">
                  <a:moveTo>
                    <a:pt x="121968" y="1455600"/>
                  </a:moveTo>
                  <a:lnTo>
                    <a:pt x="121610" y="1455765"/>
                  </a:lnTo>
                  <a:lnTo>
                    <a:pt x="121968" y="1455600"/>
                  </a:lnTo>
                  <a:close/>
                </a:path>
                <a:path extrusionOk="0" h="1533525" w="1013460">
                  <a:moveTo>
                    <a:pt x="228925" y="1424866"/>
                  </a:moveTo>
                  <a:lnTo>
                    <a:pt x="180427" y="1424866"/>
                  </a:lnTo>
                  <a:lnTo>
                    <a:pt x="179801" y="1425218"/>
                  </a:lnTo>
                  <a:lnTo>
                    <a:pt x="121968" y="1455600"/>
                  </a:lnTo>
                  <a:lnTo>
                    <a:pt x="122252" y="1455469"/>
                  </a:lnTo>
                  <a:lnTo>
                    <a:pt x="176799" y="1455469"/>
                  </a:lnTo>
                  <a:lnTo>
                    <a:pt x="192565" y="1447181"/>
                  </a:lnTo>
                  <a:lnTo>
                    <a:pt x="221451" y="1429843"/>
                  </a:lnTo>
                  <a:lnTo>
                    <a:pt x="228925" y="1424866"/>
                  </a:lnTo>
                  <a:close/>
                </a:path>
                <a:path extrusionOk="0" h="1533525" w="1013460">
                  <a:moveTo>
                    <a:pt x="180105" y="1425035"/>
                  </a:moveTo>
                  <a:lnTo>
                    <a:pt x="179758" y="1425218"/>
                  </a:lnTo>
                  <a:lnTo>
                    <a:pt x="180105" y="1425035"/>
                  </a:lnTo>
                  <a:close/>
                </a:path>
                <a:path extrusionOk="0" h="1533525" w="1013460">
                  <a:moveTo>
                    <a:pt x="253442" y="1408217"/>
                  </a:moveTo>
                  <a:lnTo>
                    <a:pt x="208125" y="1408217"/>
                  </a:lnTo>
                  <a:lnTo>
                    <a:pt x="207620" y="1408536"/>
                  </a:lnTo>
                  <a:lnTo>
                    <a:pt x="180105" y="1425035"/>
                  </a:lnTo>
                  <a:lnTo>
                    <a:pt x="180427" y="1424866"/>
                  </a:lnTo>
                  <a:lnTo>
                    <a:pt x="228925" y="1424866"/>
                  </a:lnTo>
                  <a:lnTo>
                    <a:pt x="249429" y="1411212"/>
                  </a:lnTo>
                  <a:lnTo>
                    <a:pt x="253442" y="1408217"/>
                  </a:lnTo>
                  <a:close/>
                </a:path>
                <a:path extrusionOk="0" h="1533525" w="1013460">
                  <a:moveTo>
                    <a:pt x="207866" y="1408372"/>
                  </a:moveTo>
                  <a:lnTo>
                    <a:pt x="207593" y="1408536"/>
                  </a:lnTo>
                  <a:lnTo>
                    <a:pt x="207866" y="1408372"/>
                  </a:lnTo>
                  <a:close/>
                </a:path>
                <a:path extrusionOk="0" h="1533525" w="1013460">
                  <a:moveTo>
                    <a:pt x="277384" y="1390260"/>
                  </a:moveTo>
                  <a:lnTo>
                    <a:pt x="235068" y="1390260"/>
                  </a:lnTo>
                  <a:lnTo>
                    <a:pt x="234511" y="1390652"/>
                  </a:lnTo>
                  <a:lnTo>
                    <a:pt x="207866" y="1408372"/>
                  </a:lnTo>
                  <a:lnTo>
                    <a:pt x="208125" y="1408217"/>
                  </a:lnTo>
                  <a:lnTo>
                    <a:pt x="253442" y="1408217"/>
                  </a:lnTo>
                  <a:lnTo>
                    <a:pt x="276454" y="1391044"/>
                  </a:lnTo>
                  <a:lnTo>
                    <a:pt x="277384" y="1390260"/>
                  </a:lnTo>
                  <a:close/>
                </a:path>
                <a:path extrusionOk="0" h="1533525" w="1013460">
                  <a:moveTo>
                    <a:pt x="234785" y="1390448"/>
                  </a:moveTo>
                  <a:lnTo>
                    <a:pt x="234478" y="1390652"/>
                  </a:lnTo>
                  <a:lnTo>
                    <a:pt x="234785" y="1390448"/>
                  </a:lnTo>
                  <a:close/>
                </a:path>
                <a:path extrusionOk="0" h="1533525" w="1013460">
                  <a:moveTo>
                    <a:pt x="300295" y="1370916"/>
                  </a:moveTo>
                  <a:lnTo>
                    <a:pt x="260957" y="1370916"/>
                  </a:lnTo>
                  <a:lnTo>
                    <a:pt x="260360" y="1371391"/>
                  </a:lnTo>
                  <a:lnTo>
                    <a:pt x="234785" y="1390448"/>
                  </a:lnTo>
                  <a:lnTo>
                    <a:pt x="235068" y="1390260"/>
                  </a:lnTo>
                  <a:lnTo>
                    <a:pt x="277384" y="1390260"/>
                  </a:lnTo>
                  <a:lnTo>
                    <a:pt x="300295" y="1370916"/>
                  </a:lnTo>
                  <a:close/>
                </a:path>
                <a:path extrusionOk="0" h="1533525" w="1013460">
                  <a:moveTo>
                    <a:pt x="260661" y="1371137"/>
                  </a:moveTo>
                  <a:lnTo>
                    <a:pt x="260320" y="1371391"/>
                  </a:lnTo>
                  <a:lnTo>
                    <a:pt x="260661" y="1371137"/>
                  </a:lnTo>
                  <a:close/>
                </a:path>
                <a:path extrusionOk="0" h="1533525" w="1013460">
                  <a:moveTo>
                    <a:pt x="322237" y="1350015"/>
                  </a:moveTo>
                  <a:lnTo>
                    <a:pt x="285678" y="1350015"/>
                  </a:lnTo>
                  <a:lnTo>
                    <a:pt x="285057" y="1350575"/>
                  </a:lnTo>
                  <a:lnTo>
                    <a:pt x="260661" y="1371137"/>
                  </a:lnTo>
                  <a:lnTo>
                    <a:pt x="260957" y="1370916"/>
                  </a:lnTo>
                  <a:lnTo>
                    <a:pt x="300295" y="1370916"/>
                  </a:lnTo>
                  <a:lnTo>
                    <a:pt x="302384" y="1369152"/>
                  </a:lnTo>
                  <a:lnTo>
                    <a:pt x="322237" y="1350015"/>
                  </a:lnTo>
                  <a:close/>
                </a:path>
                <a:path extrusionOk="0" h="1533525" w="1013460">
                  <a:moveTo>
                    <a:pt x="285356" y="1350287"/>
                  </a:moveTo>
                  <a:lnTo>
                    <a:pt x="285015" y="1350575"/>
                  </a:lnTo>
                  <a:lnTo>
                    <a:pt x="285356" y="1350287"/>
                  </a:lnTo>
                  <a:close/>
                </a:path>
                <a:path extrusionOk="0" h="1533525" w="1013460">
                  <a:moveTo>
                    <a:pt x="285678" y="1350015"/>
                  </a:moveTo>
                  <a:lnTo>
                    <a:pt x="285356" y="1350287"/>
                  </a:lnTo>
                  <a:lnTo>
                    <a:pt x="285057" y="1350575"/>
                  </a:lnTo>
                  <a:lnTo>
                    <a:pt x="285678" y="1350015"/>
                  </a:lnTo>
                  <a:close/>
                </a:path>
                <a:path extrusionOk="0" h="1533525" w="1013460">
                  <a:moveTo>
                    <a:pt x="343257" y="1327374"/>
                  </a:moveTo>
                  <a:lnTo>
                    <a:pt x="309125" y="1327374"/>
                  </a:lnTo>
                  <a:lnTo>
                    <a:pt x="308500" y="1328021"/>
                  </a:lnTo>
                  <a:lnTo>
                    <a:pt x="285356" y="1350287"/>
                  </a:lnTo>
                  <a:lnTo>
                    <a:pt x="285678" y="1350015"/>
                  </a:lnTo>
                  <a:lnTo>
                    <a:pt x="322237" y="1350015"/>
                  </a:lnTo>
                  <a:lnTo>
                    <a:pt x="327078" y="1345349"/>
                  </a:lnTo>
                  <a:lnTo>
                    <a:pt x="343257" y="1327374"/>
                  </a:lnTo>
                  <a:close/>
                </a:path>
                <a:path extrusionOk="0" h="1533525" w="1013460">
                  <a:moveTo>
                    <a:pt x="308801" y="1327687"/>
                  </a:moveTo>
                  <a:lnTo>
                    <a:pt x="308455" y="1328021"/>
                  </a:lnTo>
                  <a:lnTo>
                    <a:pt x="308801" y="1327687"/>
                  </a:lnTo>
                  <a:close/>
                </a:path>
                <a:path extrusionOk="0" h="1533525" w="1013460">
                  <a:moveTo>
                    <a:pt x="309125" y="1327374"/>
                  </a:moveTo>
                  <a:lnTo>
                    <a:pt x="308801" y="1327687"/>
                  </a:lnTo>
                  <a:lnTo>
                    <a:pt x="308500" y="1328021"/>
                  </a:lnTo>
                  <a:lnTo>
                    <a:pt x="309125" y="1327374"/>
                  </a:lnTo>
                  <a:close/>
                </a:path>
                <a:path extrusionOk="0" h="1533525" w="1013460">
                  <a:moveTo>
                    <a:pt x="363257" y="1302814"/>
                  </a:moveTo>
                  <a:lnTo>
                    <a:pt x="331191" y="1302814"/>
                  </a:lnTo>
                  <a:lnTo>
                    <a:pt x="330584" y="1303540"/>
                  </a:lnTo>
                  <a:lnTo>
                    <a:pt x="308801" y="1327687"/>
                  </a:lnTo>
                  <a:lnTo>
                    <a:pt x="309125" y="1327374"/>
                  </a:lnTo>
                  <a:lnTo>
                    <a:pt x="343257" y="1327374"/>
                  </a:lnTo>
                  <a:lnTo>
                    <a:pt x="350386" y="1319455"/>
                  </a:lnTo>
                  <a:lnTo>
                    <a:pt x="363257" y="1302814"/>
                  </a:lnTo>
                  <a:close/>
                </a:path>
                <a:path extrusionOk="0" h="1533525" w="1013460">
                  <a:moveTo>
                    <a:pt x="330870" y="1303170"/>
                  </a:moveTo>
                  <a:lnTo>
                    <a:pt x="330537" y="1303540"/>
                  </a:lnTo>
                  <a:lnTo>
                    <a:pt x="330870" y="1303170"/>
                  </a:lnTo>
                  <a:close/>
                </a:path>
                <a:path extrusionOk="0" h="1533525" w="1013460">
                  <a:moveTo>
                    <a:pt x="331191" y="1302814"/>
                  </a:moveTo>
                  <a:lnTo>
                    <a:pt x="330870" y="1303170"/>
                  </a:lnTo>
                  <a:lnTo>
                    <a:pt x="330584" y="1303540"/>
                  </a:lnTo>
                  <a:lnTo>
                    <a:pt x="331191" y="1302814"/>
                  </a:lnTo>
                  <a:close/>
                </a:path>
                <a:path extrusionOk="0" h="1533525" w="1013460">
                  <a:moveTo>
                    <a:pt x="382123" y="1276145"/>
                  </a:moveTo>
                  <a:lnTo>
                    <a:pt x="351773" y="1276145"/>
                  </a:lnTo>
                  <a:lnTo>
                    <a:pt x="351207" y="1276940"/>
                  </a:lnTo>
                  <a:lnTo>
                    <a:pt x="330870" y="1303170"/>
                  </a:lnTo>
                  <a:lnTo>
                    <a:pt x="331191" y="1302814"/>
                  </a:lnTo>
                  <a:lnTo>
                    <a:pt x="363257" y="1302814"/>
                  </a:lnTo>
                  <a:lnTo>
                    <a:pt x="372164" y="1291299"/>
                  </a:lnTo>
                  <a:lnTo>
                    <a:pt x="382123" y="1276145"/>
                  </a:lnTo>
                  <a:close/>
                </a:path>
                <a:path extrusionOk="0" h="1533525" w="1013460">
                  <a:moveTo>
                    <a:pt x="351481" y="1276523"/>
                  </a:moveTo>
                  <a:lnTo>
                    <a:pt x="351158" y="1276940"/>
                  </a:lnTo>
                  <a:lnTo>
                    <a:pt x="351481" y="1276523"/>
                  </a:lnTo>
                  <a:close/>
                </a:path>
                <a:path extrusionOk="0" h="1533525" w="1013460">
                  <a:moveTo>
                    <a:pt x="351773" y="1276145"/>
                  </a:moveTo>
                  <a:lnTo>
                    <a:pt x="351481" y="1276523"/>
                  </a:lnTo>
                  <a:lnTo>
                    <a:pt x="351207" y="1276940"/>
                  </a:lnTo>
                  <a:lnTo>
                    <a:pt x="351773" y="1276145"/>
                  </a:lnTo>
                  <a:close/>
                </a:path>
                <a:path extrusionOk="0" h="1533525" w="1013460">
                  <a:moveTo>
                    <a:pt x="399725" y="1247174"/>
                  </a:moveTo>
                  <a:lnTo>
                    <a:pt x="370768" y="1247174"/>
                  </a:lnTo>
                  <a:lnTo>
                    <a:pt x="370258" y="1248020"/>
                  </a:lnTo>
                  <a:lnTo>
                    <a:pt x="351481" y="1276523"/>
                  </a:lnTo>
                  <a:lnTo>
                    <a:pt x="351773" y="1276145"/>
                  </a:lnTo>
                  <a:lnTo>
                    <a:pt x="382123" y="1276145"/>
                  </a:lnTo>
                  <a:lnTo>
                    <a:pt x="392266" y="1260711"/>
                  </a:lnTo>
                  <a:lnTo>
                    <a:pt x="399725" y="1247174"/>
                  </a:lnTo>
                  <a:close/>
                </a:path>
                <a:path extrusionOk="0" h="1533525" w="1013460">
                  <a:moveTo>
                    <a:pt x="370493" y="1247593"/>
                  </a:moveTo>
                  <a:lnTo>
                    <a:pt x="370213" y="1248020"/>
                  </a:lnTo>
                  <a:lnTo>
                    <a:pt x="370493" y="1247593"/>
                  </a:lnTo>
                  <a:close/>
                </a:path>
                <a:path extrusionOk="0" h="1533525" w="1013460">
                  <a:moveTo>
                    <a:pt x="370768" y="1247174"/>
                  </a:moveTo>
                  <a:lnTo>
                    <a:pt x="370493" y="1247593"/>
                  </a:lnTo>
                  <a:lnTo>
                    <a:pt x="370258" y="1248020"/>
                  </a:lnTo>
                  <a:lnTo>
                    <a:pt x="370768" y="1247174"/>
                  </a:lnTo>
                  <a:close/>
                </a:path>
                <a:path extrusionOk="0" h="1533525" w="1013460">
                  <a:moveTo>
                    <a:pt x="415927" y="1215699"/>
                  </a:moveTo>
                  <a:lnTo>
                    <a:pt x="388068" y="1215699"/>
                  </a:lnTo>
                  <a:lnTo>
                    <a:pt x="387629" y="1216574"/>
                  </a:lnTo>
                  <a:lnTo>
                    <a:pt x="370493" y="1247593"/>
                  </a:lnTo>
                  <a:lnTo>
                    <a:pt x="370768" y="1247174"/>
                  </a:lnTo>
                  <a:lnTo>
                    <a:pt x="399725" y="1247174"/>
                  </a:lnTo>
                  <a:lnTo>
                    <a:pt x="410550" y="1227529"/>
                  </a:lnTo>
                  <a:lnTo>
                    <a:pt x="415927" y="1215699"/>
                  </a:lnTo>
                  <a:close/>
                </a:path>
                <a:path extrusionOk="0" h="1533525" w="1013460">
                  <a:moveTo>
                    <a:pt x="387830" y="1216132"/>
                  </a:moveTo>
                  <a:lnTo>
                    <a:pt x="387586" y="1216574"/>
                  </a:lnTo>
                  <a:lnTo>
                    <a:pt x="387830" y="1216132"/>
                  </a:lnTo>
                  <a:close/>
                </a:path>
                <a:path extrusionOk="0" h="1533525" w="1013460">
                  <a:moveTo>
                    <a:pt x="388068" y="1215699"/>
                  </a:moveTo>
                  <a:lnTo>
                    <a:pt x="387830" y="1216132"/>
                  </a:lnTo>
                  <a:lnTo>
                    <a:pt x="387629" y="1216574"/>
                  </a:lnTo>
                  <a:lnTo>
                    <a:pt x="388068" y="1215699"/>
                  </a:lnTo>
                  <a:close/>
                </a:path>
                <a:path extrusionOk="0" h="1533525" w="1013460">
                  <a:moveTo>
                    <a:pt x="430567" y="1181519"/>
                  </a:moveTo>
                  <a:lnTo>
                    <a:pt x="403561" y="1181519"/>
                  </a:lnTo>
                  <a:lnTo>
                    <a:pt x="403195" y="1182413"/>
                  </a:lnTo>
                  <a:lnTo>
                    <a:pt x="387830" y="1216132"/>
                  </a:lnTo>
                  <a:lnTo>
                    <a:pt x="388068" y="1215699"/>
                  </a:lnTo>
                  <a:lnTo>
                    <a:pt x="415927" y="1215699"/>
                  </a:lnTo>
                  <a:lnTo>
                    <a:pt x="426886" y="1191588"/>
                  </a:lnTo>
                  <a:lnTo>
                    <a:pt x="430567" y="1181519"/>
                  </a:lnTo>
                  <a:close/>
                </a:path>
                <a:path extrusionOk="0" h="1533525" w="1013460">
                  <a:moveTo>
                    <a:pt x="403362" y="1181956"/>
                  </a:moveTo>
                  <a:lnTo>
                    <a:pt x="403155" y="1182413"/>
                  </a:lnTo>
                  <a:lnTo>
                    <a:pt x="403362" y="1181956"/>
                  </a:lnTo>
                  <a:close/>
                </a:path>
                <a:path extrusionOk="0" h="1533525" w="1013460">
                  <a:moveTo>
                    <a:pt x="403561" y="1181519"/>
                  </a:moveTo>
                  <a:lnTo>
                    <a:pt x="403362" y="1181956"/>
                  </a:lnTo>
                  <a:lnTo>
                    <a:pt x="403195" y="1182413"/>
                  </a:lnTo>
                  <a:lnTo>
                    <a:pt x="403561" y="1181519"/>
                  </a:lnTo>
                  <a:close/>
                </a:path>
                <a:path extrusionOk="0" h="1533525" w="1013460">
                  <a:moveTo>
                    <a:pt x="436538" y="1163460"/>
                  </a:moveTo>
                  <a:lnTo>
                    <a:pt x="410124" y="1163460"/>
                  </a:lnTo>
                  <a:lnTo>
                    <a:pt x="409854" y="1164287"/>
                  </a:lnTo>
                  <a:lnTo>
                    <a:pt x="403362" y="1181956"/>
                  </a:lnTo>
                  <a:lnTo>
                    <a:pt x="403561" y="1181519"/>
                  </a:lnTo>
                  <a:lnTo>
                    <a:pt x="430567" y="1181519"/>
                  </a:lnTo>
                  <a:lnTo>
                    <a:pt x="434130" y="1171773"/>
                  </a:lnTo>
                  <a:lnTo>
                    <a:pt x="436538" y="1163460"/>
                  </a:lnTo>
                  <a:close/>
                </a:path>
                <a:path extrusionOk="0" h="1533525" w="1013460">
                  <a:moveTo>
                    <a:pt x="409975" y="1163869"/>
                  </a:moveTo>
                  <a:lnTo>
                    <a:pt x="409822" y="1164287"/>
                  </a:lnTo>
                  <a:lnTo>
                    <a:pt x="409975" y="1163869"/>
                  </a:lnTo>
                  <a:close/>
                </a:path>
                <a:path extrusionOk="0" h="1533525" w="1013460">
                  <a:moveTo>
                    <a:pt x="410124" y="1163460"/>
                  </a:moveTo>
                  <a:lnTo>
                    <a:pt x="409975" y="1163869"/>
                  </a:lnTo>
                  <a:lnTo>
                    <a:pt x="409854" y="1164287"/>
                  </a:lnTo>
                  <a:lnTo>
                    <a:pt x="410124" y="1163460"/>
                  </a:lnTo>
                  <a:close/>
                </a:path>
                <a:path extrusionOk="0" h="1533525" w="1013460">
                  <a:moveTo>
                    <a:pt x="441767" y="1143974"/>
                  </a:moveTo>
                  <a:lnTo>
                    <a:pt x="415739" y="1143974"/>
                  </a:lnTo>
                  <a:lnTo>
                    <a:pt x="415555" y="1144689"/>
                  </a:lnTo>
                  <a:lnTo>
                    <a:pt x="409975" y="1163869"/>
                  </a:lnTo>
                  <a:lnTo>
                    <a:pt x="410124" y="1163460"/>
                  </a:lnTo>
                  <a:lnTo>
                    <a:pt x="436538" y="1163460"/>
                  </a:lnTo>
                  <a:lnTo>
                    <a:pt x="440239" y="1150687"/>
                  </a:lnTo>
                  <a:lnTo>
                    <a:pt x="441767" y="1143974"/>
                  </a:lnTo>
                  <a:close/>
                </a:path>
                <a:path extrusionOk="0" h="1533525" w="1013460">
                  <a:moveTo>
                    <a:pt x="415639" y="1144318"/>
                  </a:moveTo>
                  <a:lnTo>
                    <a:pt x="415532" y="1144689"/>
                  </a:lnTo>
                  <a:lnTo>
                    <a:pt x="415639" y="1144318"/>
                  </a:lnTo>
                  <a:close/>
                </a:path>
                <a:path extrusionOk="0" h="1533525" w="1013460">
                  <a:moveTo>
                    <a:pt x="446245" y="1123105"/>
                  </a:moveTo>
                  <a:lnTo>
                    <a:pt x="420469" y="1123105"/>
                  </a:lnTo>
                  <a:lnTo>
                    <a:pt x="420344" y="1123718"/>
                  </a:lnTo>
                  <a:lnTo>
                    <a:pt x="415639" y="1144318"/>
                  </a:lnTo>
                  <a:lnTo>
                    <a:pt x="415739" y="1143974"/>
                  </a:lnTo>
                  <a:lnTo>
                    <a:pt x="441767" y="1143974"/>
                  </a:lnTo>
                  <a:lnTo>
                    <a:pt x="445303" y="1128439"/>
                  </a:lnTo>
                  <a:lnTo>
                    <a:pt x="446245" y="1123105"/>
                  </a:lnTo>
                  <a:close/>
                </a:path>
                <a:path extrusionOk="0" h="1533525" w="1013460">
                  <a:moveTo>
                    <a:pt x="420396" y="1123422"/>
                  </a:moveTo>
                  <a:lnTo>
                    <a:pt x="420329" y="1123718"/>
                  </a:lnTo>
                  <a:lnTo>
                    <a:pt x="420396" y="1123422"/>
                  </a:lnTo>
                  <a:close/>
                </a:path>
                <a:path extrusionOk="0" h="1533525" w="1013460">
                  <a:moveTo>
                    <a:pt x="449907" y="1100955"/>
                  </a:moveTo>
                  <a:lnTo>
                    <a:pt x="424361" y="1100955"/>
                  </a:lnTo>
                  <a:lnTo>
                    <a:pt x="424252" y="1101702"/>
                  </a:lnTo>
                  <a:lnTo>
                    <a:pt x="420396" y="1123422"/>
                  </a:lnTo>
                  <a:lnTo>
                    <a:pt x="420469" y="1123105"/>
                  </a:lnTo>
                  <a:lnTo>
                    <a:pt x="446245" y="1123105"/>
                  </a:lnTo>
                  <a:lnTo>
                    <a:pt x="449440" y="1104996"/>
                  </a:lnTo>
                  <a:lnTo>
                    <a:pt x="449907" y="1100955"/>
                  </a:lnTo>
                  <a:close/>
                </a:path>
                <a:path extrusionOk="0" h="1533525" w="1013460">
                  <a:moveTo>
                    <a:pt x="424295" y="1101331"/>
                  </a:moveTo>
                  <a:lnTo>
                    <a:pt x="424229" y="1101702"/>
                  </a:lnTo>
                  <a:lnTo>
                    <a:pt x="424295" y="1101331"/>
                  </a:lnTo>
                  <a:close/>
                </a:path>
                <a:path extrusionOk="0" h="1533525" w="1013460">
                  <a:moveTo>
                    <a:pt x="455303" y="1052998"/>
                  </a:moveTo>
                  <a:lnTo>
                    <a:pt x="429886" y="1052998"/>
                  </a:lnTo>
                  <a:lnTo>
                    <a:pt x="429821" y="1053749"/>
                  </a:lnTo>
                  <a:lnTo>
                    <a:pt x="424295" y="1101331"/>
                  </a:lnTo>
                  <a:lnTo>
                    <a:pt x="424361" y="1100955"/>
                  </a:lnTo>
                  <a:lnTo>
                    <a:pt x="449907" y="1100955"/>
                  </a:lnTo>
                  <a:lnTo>
                    <a:pt x="455161" y="1055542"/>
                  </a:lnTo>
                  <a:lnTo>
                    <a:pt x="455303" y="1052998"/>
                  </a:lnTo>
                  <a:close/>
                </a:path>
                <a:path extrusionOk="0" h="1533525" w="1013460">
                  <a:moveTo>
                    <a:pt x="429841" y="1053380"/>
                  </a:moveTo>
                  <a:lnTo>
                    <a:pt x="429799" y="1053749"/>
                  </a:lnTo>
                  <a:lnTo>
                    <a:pt x="429841" y="1053380"/>
                  </a:lnTo>
                  <a:close/>
                </a:path>
                <a:path extrusionOk="0" h="1533525" w="1013460">
                  <a:moveTo>
                    <a:pt x="458140" y="1001411"/>
                  </a:moveTo>
                  <a:lnTo>
                    <a:pt x="432748" y="1001411"/>
                  </a:lnTo>
                  <a:lnTo>
                    <a:pt x="429841" y="1053380"/>
                  </a:lnTo>
                  <a:lnTo>
                    <a:pt x="429886" y="1052998"/>
                  </a:lnTo>
                  <a:lnTo>
                    <a:pt x="455303" y="1052998"/>
                  </a:lnTo>
                  <a:lnTo>
                    <a:pt x="458123" y="1002568"/>
                  </a:lnTo>
                  <a:lnTo>
                    <a:pt x="458140" y="1001411"/>
                  </a:lnTo>
                  <a:close/>
                </a:path>
                <a:path extrusionOk="0" h="1533525" w="1013460">
                  <a:moveTo>
                    <a:pt x="458934" y="946687"/>
                  </a:moveTo>
                  <a:lnTo>
                    <a:pt x="433537" y="946687"/>
                  </a:lnTo>
                  <a:lnTo>
                    <a:pt x="432733" y="1001687"/>
                  </a:lnTo>
                  <a:lnTo>
                    <a:pt x="432748" y="1001411"/>
                  </a:lnTo>
                  <a:lnTo>
                    <a:pt x="458140" y="1001411"/>
                  </a:lnTo>
                  <a:lnTo>
                    <a:pt x="458934" y="946687"/>
                  </a:lnTo>
                  <a:close/>
                </a:path>
                <a:path extrusionOk="0" h="1533525" w="1013460">
                  <a:moveTo>
                    <a:pt x="458214" y="889599"/>
                  </a:moveTo>
                  <a:lnTo>
                    <a:pt x="432813" y="889599"/>
                  </a:lnTo>
                  <a:lnTo>
                    <a:pt x="432817" y="889798"/>
                  </a:lnTo>
                  <a:lnTo>
                    <a:pt x="433535" y="946847"/>
                  </a:lnTo>
                  <a:lnTo>
                    <a:pt x="433537" y="946687"/>
                  </a:lnTo>
                  <a:lnTo>
                    <a:pt x="458934" y="946687"/>
                  </a:lnTo>
                  <a:lnTo>
                    <a:pt x="458214" y="889599"/>
                  </a:lnTo>
                  <a:close/>
                </a:path>
                <a:path extrusionOk="0" h="1533525" w="1013460">
                  <a:moveTo>
                    <a:pt x="432814" y="889716"/>
                  </a:moveTo>
                  <a:close/>
                </a:path>
                <a:path extrusionOk="0" h="1533525" w="1013460">
                  <a:moveTo>
                    <a:pt x="937038" y="24006"/>
                  </a:moveTo>
                  <a:lnTo>
                    <a:pt x="849075" y="56323"/>
                  </a:lnTo>
                  <a:lnTo>
                    <a:pt x="772181" y="88648"/>
                  </a:lnTo>
                  <a:lnTo>
                    <a:pt x="734931" y="106466"/>
                  </a:lnTo>
                  <a:lnTo>
                    <a:pt x="698874" y="125559"/>
                  </a:lnTo>
                  <a:lnTo>
                    <a:pt x="664105" y="146159"/>
                  </a:lnTo>
                  <a:lnTo>
                    <a:pt x="630801" y="168452"/>
                  </a:lnTo>
                  <a:lnTo>
                    <a:pt x="599139" y="192634"/>
                  </a:lnTo>
                  <a:lnTo>
                    <a:pt x="569306" y="218893"/>
                  </a:lnTo>
                  <a:lnTo>
                    <a:pt x="541494" y="247412"/>
                  </a:lnTo>
                  <a:lnTo>
                    <a:pt x="515900" y="278368"/>
                  </a:lnTo>
                  <a:lnTo>
                    <a:pt x="492718" y="311929"/>
                  </a:lnTo>
                  <a:lnTo>
                    <a:pt x="472156" y="348231"/>
                  </a:lnTo>
                  <a:lnTo>
                    <a:pt x="455108" y="389487"/>
                  </a:lnTo>
                  <a:lnTo>
                    <a:pt x="442738" y="435541"/>
                  </a:lnTo>
                  <a:lnTo>
                    <a:pt x="434386" y="485294"/>
                  </a:lnTo>
                  <a:lnTo>
                    <a:pt x="429284" y="538548"/>
                  </a:lnTo>
                  <a:lnTo>
                    <a:pt x="426816" y="594465"/>
                  </a:lnTo>
                  <a:lnTo>
                    <a:pt x="426370" y="652405"/>
                  </a:lnTo>
                  <a:lnTo>
                    <a:pt x="427339" y="711546"/>
                  </a:lnTo>
                  <a:lnTo>
                    <a:pt x="429130" y="771310"/>
                  </a:lnTo>
                  <a:lnTo>
                    <a:pt x="431152" y="830972"/>
                  </a:lnTo>
                  <a:lnTo>
                    <a:pt x="432814" y="889716"/>
                  </a:lnTo>
                  <a:lnTo>
                    <a:pt x="458214" y="889599"/>
                  </a:lnTo>
                  <a:lnTo>
                    <a:pt x="456539" y="830146"/>
                  </a:lnTo>
                  <a:lnTo>
                    <a:pt x="454516" y="770474"/>
                  </a:lnTo>
                  <a:lnTo>
                    <a:pt x="452731" y="710872"/>
                  </a:lnTo>
                  <a:lnTo>
                    <a:pt x="451771" y="652099"/>
                  </a:lnTo>
                  <a:lnTo>
                    <a:pt x="452210" y="595353"/>
                  </a:lnTo>
                  <a:lnTo>
                    <a:pt x="454616" y="540646"/>
                  </a:lnTo>
                  <a:lnTo>
                    <a:pt x="459542" y="489055"/>
                  </a:lnTo>
                  <a:lnTo>
                    <a:pt x="459628" y="488165"/>
                  </a:lnTo>
                  <a:lnTo>
                    <a:pt x="467571" y="441032"/>
                  </a:lnTo>
                  <a:lnTo>
                    <a:pt x="467627" y="440609"/>
                  </a:lnTo>
                  <a:lnTo>
                    <a:pt x="467746" y="440176"/>
                  </a:lnTo>
                  <a:lnTo>
                    <a:pt x="472854" y="418852"/>
                  </a:lnTo>
                  <a:lnTo>
                    <a:pt x="479092" y="397937"/>
                  </a:lnTo>
                  <a:lnTo>
                    <a:pt x="479324" y="397162"/>
                  </a:lnTo>
                  <a:lnTo>
                    <a:pt x="486319" y="378382"/>
                  </a:lnTo>
                  <a:lnTo>
                    <a:pt x="486643" y="377508"/>
                  </a:lnTo>
                  <a:lnTo>
                    <a:pt x="494577" y="360274"/>
                  </a:lnTo>
                  <a:lnTo>
                    <a:pt x="495021" y="359305"/>
                  </a:lnTo>
                  <a:lnTo>
                    <a:pt x="513997" y="325899"/>
                  </a:lnTo>
                  <a:lnTo>
                    <a:pt x="514540" y="324940"/>
                  </a:lnTo>
                  <a:lnTo>
                    <a:pt x="535883" y="294130"/>
                  </a:lnTo>
                  <a:lnTo>
                    <a:pt x="536487" y="293256"/>
                  </a:lnTo>
                  <a:lnTo>
                    <a:pt x="560099" y="264773"/>
                  </a:lnTo>
                  <a:lnTo>
                    <a:pt x="560739" y="263999"/>
                  </a:lnTo>
                  <a:lnTo>
                    <a:pt x="586505" y="237639"/>
                  </a:lnTo>
                  <a:lnTo>
                    <a:pt x="587154" y="236974"/>
                  </a:lnTo>
                  <a:lnTo>
                    <a:pt x="614953" y="212553"/>
                  </a:lnTo>
                  <a:lnTo>
                    <a:pt x="615589" y="211993"/>
                  </a:lnTo>
                  <a:lnTo>
                    <a:pt x="645299" y="189340"/>
                  </a:lnTo>
                  <a:lnTo>
                    <a:pt x="645902" y="188879"/>
                  </a:lnTo>
                  <a:lnTo>
                    <a:pt x="677389" y="167833"/>
                  </a:lnTo>
                  <a:lnTo>
                    <a:pt x="677945" y="167460"/>
                  </a:lnTo>
                  <a:lnTo>
                    <a:pt x="711059" y="147864"/>
                  </a:lnTo>
                  <a:lnTo>
                    <a:pt x="711560" y="147567"/>
                  </a:lnTo>
                  <a:lnTo>
                    <a:pt x="746147" y="129268"/>
                  </a:lnTo>
                  <a:lnTo>
                    <a:pt x="782343" y="111944"/>
                  </a:lnTo>
                  <a:lnTo>
                    <a:pt x="782866" y="111693"/>
                  </a:lnTo>
                  <a:lnTo>
                    <a:pt x="858174" y="80050"/>
                  </a:lnTo>
                  <a:lnTo>
                    <a:pt x="936954" y="50913"/>
                  </a:lnTo>
                  <a:lnTo>
                    <a:pt x="945336" y="48012"/>
                  </a:lnTo>
                  <a:lnTo>
                    <a:pt x="937038" y="24006"/>
                  </a:lnTo>
                  <a:close/>
                </a:path>
                <a:path extrusionOk="0" h="1533525" w="1013460">
                  <a:moveTo>
                    <a:pt x="431149" y="830901"/>
                  </a:moveTo>
                  <a:close/>
                </a:path>
                <a:path extrusionOk="0" h="1533525" w="1013460">
                  <a:moveTo>
                    <a:pt x="454516" y="770474"/>
                  </a:moveTo>
                  <a:close/>
                </a:path>
                <a:path extrusionOk="0" h="1533525" w="1013460">
                  <a:moveTo>
                    <a:pt x="452733" y="710944"/>
                  </a:moveTo>
                  <a:close/>
                </a:path>
                <a:path extrusionOk="0" h="1533525" w="1013460">
                  <a:moveTo>
                    <a:pt x="452731" y="710872"/>
                  </a:moveTo>
                  <a:close/>
                </a:path>
                <a:path extrusionOk="0" h="1533525" w="1013460">
                  <a:moveTo>
                    <a:pt x="454630" y="540318"/>
                  </a:moveTo>
                  <a:lnTo>
                    <a:pt x="454599" y="540646"/>
                  </a:lnTo>
                  <a:lnTo>
                    <a:pt x="454630" y="540318"/>
                  </a:lnTo>
                  <a:close/>
                </a:path>
                <a:path extrusionOk="0" h="1533525" w="1013460">
                  <a:moveTo>
                    <a:pt x="454661" y="539995"/>
                  </a:moveTo>
                  <a:lnTo>
                    <a:pt x="454630" y="540318"/>
                  </a:lnTo>
                  <a:lnTo>
                    <a:pt x="454661" y="539995"/>
                  </a:lnTo>
                  <a:close/>
                </a:path>
                <a:path extrusionOk="0" h="1533525" w="1013460">
                  <a:moveTo>
                    <a:pt x="459584" y="488617"/>
                  </a:moveTo>
                  <a:lnTo>
                    <a:pt x="459511" y="489055"/>
                  </a:lnTo>
                  <a:lnTo>
                    <a:pt x="459584" y="488617"/>
                  </a:lnTo>
                  <a:close/>
                </a:path>
                <a:path extrusionOk="0" h="1533525" w="1013460">
                  <a:moveTo>
                    <a:pt x="459660" y="488165"/>
                  </a:moveTo>
                  <a:lnTo>
                    <a:pt x="459584" y="488617"/>
                  </a:lnTo>
                  <a:lnTo>
                    <a:pt x="459660" y="488165"/>
                  </a:lnTo>
                  <a:close/>
                </a:path>
                <a:path extrusionOk="0" h="1533525" w="1013460">
                  <a:moveTo>
                    <a:pt x="467715" y="440176"/>
                  </a:moveTo>
                  <a:lnTo>
                    <a:pt x="467541" y="441032"/>
                  </a:lnTo>
                  <a:lnTo>
                    <a:pt x="467642" y="440609"/>
                  </a:lnTo>
                  <a:lnTo>
                    <a:pt x="467715" y="440176"/>
                  </a:lnTo>
                  <a:close/>
                </a:path>
                <a:path extrusionOk="0" h="1533525" w="1013460">
                  <a:moveTo>
                    <a:pt x="467642" y="440609"/>
                  </a:moveTo>
                  <a:lnTo>
                    <a:pt x="467541" y="441032"/>
                  </a:lnTo>
                  <a:lnTo>
                    <a:pt x="467642" y="440609"/>
                  </a:lnTo>
                  <a:close/>
                </a:path>
                <a:path extrusionOk="0" h="1533525" w="1013460">
                  <a:moveTo>
                    <a:pt x="467746" y="440176"/>
                  </a:moveTo>
                  <a:lnTo>
                    <a:pt x="467642" y="440609"/>
                  </a:lnTo>
                  <a:lnTo>
                    <a:pt x="467746" y="440176"/>
                  </a:lnTo>
                  <a:close/>
                </a:path>
                <a:path extrusionOk="0" h="1533525" w="1013460">
                  <a:moveTo>
                    <a:pt x="472937" y="418504"/>
                  </a:moveTo>
                  <a:lnTo>
                    <a:pt x="472833" y="418852"/>
                  </a:lnTo>
                  <a:lnTo>
                    <a:pt x="472937" y="418504"/>
                  </a:lnTo>
                  <a:close/>
                </a:path>
                <a:path extrusionOk="0" h="1533525" w="1013460">
                  <a:moveTo>
                    <a:pt x="473037" y="418170"/>
                  </a:moveTo>
                  <a:lnTo>
                    <a:pt x="472937" y="418504"/>
                  </a:lnTo>
                  <a:lnTo>
                    <a:pt x="473037" y="418170"/>
                  </a:lnTo>
                  <a:close/>
                </a:path>
                <a:path extrusionOk="0" h="1533525" w="1013460">
                  <a:moveTo>
                    <a:pt x="479324" y="397162"/>
                  </a:moveTo>
                  <a:lnTo>
                    <a:pt x="479064" y="397937"/>
                  </a:lnTo>
                  <a:lnTo>
                    <a:pt x="479209" y="397545"/>
                  </a:lnTo>
                  <a:lnTo>
                    <a:pt x="479324" y="397162"/>
                  </a:lnTo>
                  <a:close/>
                </a:path>
                <a:path extrusionOk="0" h="1533525" w="1013460">
                  <a:moveTo>
                    <a:pt x="479209" y="397545"/>
                  </a:moveTo>
                  <a:lnTo>
                    <a:pt x="479064" y="397937"/>
                  </a:lnTo>
                  <a:lnTo>
                    <a:pt x="479209" y="397545"/>
                  </a:lnTo>
                  <a:close/>
                </a:path>
                <a:path extrusionOk="0" h="1533525" w="1013460">
                  <a:moveTo>
                    <a:pt x="479352" y="397162"/>
                  </a:moveTo>
                  <a:lnTo>
                    <a:pt x="479209" y="397545"/>
                  </a:lnTo>
                  <a:lnTo>
                    <a:pt x="479352" y="397162"/>
                  </a:lnTo>
                  <a:close/>
                </a:path>
                <a:path extrusionOk="0" h="1533525" w="1013460">
                  <a:moveTo>
                    <a:pt x="486643" y="377508"/>
                  </a:moveTo>
                  <a:lnTo>
                    <a:pt x="486281" y="378382"/>
                  </a:lnTo>
                  <a:lnTo>
                    <a:pt x="486480" y="377949"/>
                  </a:lnTo>
                  <a:lnTo>
                    <a:pt x="486643" y="377508"/>
                  </a:lnTo>
                  <a:close/>
                </a:path>
                <a:path extrusionOk="0" h="1533525" w="1013460">
                  <a:moveTo>
                    <a:pt x="486480" y="377949"/>
                  </a:moveTo>
                  <a:lnTo>
                    <a:pt x="486281" y="378382"/>
                  </a:lnTo>
                  <a:lnTo>
                    <a:pt x="486480" y="377949"/>
                  </a:lnTo>
                  <a:close/>
                </a:path>
                <a:path extrusionOk="0" h="1533525" w="1013460">
                  <a:moveTo>
                    <a:pt x="486682" y="377508"/>
                  </a:moveTo>
                  <a:lnTo>
                    <a:pt x="486480" y="377949"/>
                  </a:lnTo>
                  <a:lnTo>
                    <a:pt x="486682" y="377508"/>
                  </a:lnTo>
                  <a:close/>
                </a:path>
                <a:path extrusionOk="0" h="1533525" w="1013460">
                  <a:moveTo>
                    <a:pt x="495021" y="359305"/>
                  </a:moveTo>
                  <a:lnTo>
                    <a:pt x="494526" y="360274"/>
                  </a:lnTo>
                  <a:lnTo>
                    <a:pt x="494795" y="359800"/>
                  </a:lnTo>
                  <a:lnTo>
                    <a:pt x="495021" y="359305"/>
                  </a:lnTo>
                  <a:close/>
                </a:path>
                <a:path extrusionOk="0" h="1533525" w="1013460">
                  <a:moveTo>
                    <a:pt x="494795" y="359800"/>
                  </a:moveTo>
                  <a:lnTo>
                    <a:pt x="494526" y="360274"/>
                  </a:lnTo>
                  <a:lnTo>
                    <a:pt x="494795" y="359800"/>
                  </a:lnTo>
                  <a:close/>
                </a:path>
                <a:path extrusionOk="0" h="1533525" w="1013460">
                  <a:moveTo>
                    <a:pt x="495075" y="359305"/>
                  </a:moveTo>
                  <a:lnTo>
                    <a:pt x="494795" y="359800"/>
                  </a:lnTo>
                  <a:lnTo>
                    <a:pt x="495075" y="359305"/>
                  </a:lnTo>
                  <a:close/>
                </a:path>
                <a:path extrusionOk="0" h="1533525" w="1013460">
                  <a:moveTo>
                    <a:pt x="514540" y="324940"/>
                  </a:moveTo>
                  <a:lnTo>
                    <a:pt x="513938" y="325899"/>
                  </a:lnTo>
                  <a:lnTo>
                    <a:pt x="514265" y="325426"/>
                  </a:lnTo>
                  <a:lnTo>
                    <a:pt x="514540" y="324940"/>
                  </a:lnTo>
                  <a:close/>
                </a:path>
                <a:path extrusionOk="0" h="1533525" w="1013460">
                  <a:moveTo>
                    <a:pt x="514265" y="325426"/>
                  </a:moveTo>
                  <a:lnTo>
                    <a:pt x="513938" y="325899"/>
                  </a:lnTo>
                  <a:lnTo>
                    <a:pt x="514265" y="325426"/>
                  </a:lnTo>
                  <a:close/>
                </a:path>
                <a:path extrusionOk="0" h="1533525" w="1013460">
                  <a:moveTo>
                    <a:pt x="514600" y="324940"/>
                  </a:moveTo>
                  <a:lnTo>
                    <a:pt x="514265" y="325426"/>
                  </a:lnTo>
                  <a:lnTo>
                    <a:pt x="514600" y="324940"/>
                  </a:lnTo>
                  <a:close/>
                </a:path>
                <a:path extrusionOk="0" h="1533525" w="1013460">
                  <a:moveTo>
                    <a:pt x="536487" y="293256"/>
                  </a:moveTo>
                  <a:lnTo>
                    <a:pt x="535825" y="294130"/>
                  </a:lnTo>
                  <a:lnTo>
                    <a:pt x="536178" y="293703"/>
                  </a:lnTo>
                  <a:lnTo>
                    <a:pt x="536487" y="293256"/>
                  </a:lnTo>
                  <a:close/>
                </a:path>
                <a:path extrusionOk="0" h="1533525" w="1013460">
                  <a:moveTo>
                    <a:pt x="536178" y="293703"/>
                  </a:moveTo>
                  <a:lnTo>
                    <a:pt x="535825" y="294130"/>
                  </a:lnTo>
                  <a:lnTo>
                    <a:pt x="536178" y="293703"/>
                  </a:lnTo>
                  <a:close/>
                </a:path>
                <a:path extrusionOk="0" h="1533525" w="1013460">
                  <a:moveTo>
                    <a:pt x="536548" y="293256"/>
                  </a:moveTo>
                  <a:lnTo>
                    <a:pt x="536178" y="293703"/>
                  </a:lnTo>
                  <a:lnTo>
                    <a:pt x="536548" y="293256"/>
                  </a:lnTo>
                  <a:close/>
                </a:path>
                <a:path extrusionOk="0" h="1533525" w="1013460">
                  <a:moveTo>
                    <a:pt x="560739" y="263999"/>
                  </a:moveTo>
                  <a:lnTo>
                    <a:pt x="560043" y="264773"/>
                  </a:lnTo>
                  <a:lnTo>
                    <a:pt x="560414" y="264392"/>
                  </a:lnTo>
                  <a:lnTo>
                    <a:pt x="560739" y="263999"/>
                  </a:lnTo>
                  <a:close/>
                </a:path>
                <a:path extrusionOk="0" h="1533525" w="1013460">
                  <a:moveTo>
                    <a:pt x="560414" y="264392"/>
                  </a:moveTo>
                  <a:lnTo>
                    <a:pt x="560043" y="264773"/>
                  </a:lnTo>
                  <a:lnTo>
                    <a:pt x="560414" y="264392"/>
                  </a:lnTo>
                  <a:close/>
                </a:path>
                <a:path extrusionOk="0" h="1533525" w="1013460">
                  <a:moveTo>
                    <a:pt x="560797" y="263999"/>
                  </a:moveTo>
                  <a:lnTo>
                    <a:pt x="560414" y="264392"/>
                  </a:lnTo>
                  <a:lnTo>
                    <a:pt x="560797" y="263999"/>
                  </a:lnTo>
                  <a:close/>
                </a:path>
                <a:path extrusionOk="0" h="1533525" w="1013460">
                  <a:moveTo>
                    <a:pt x="587154" y="236974"/>
                  </a:moveTo>
                  <a:lnTo>
                    <a:pt x="586451" y="237639"/>
                  </a:lnTo>
                  <a:lnTo>
                    <a:pt x="586828" y="237308"/>
                  </a:lnTo>
                  <a:lnTo>
                    <a:pt x="587154" y="236974"/>
                  </a:lnTo>
                  <a:close/>
                </a:path>
                <a:path extrusionOk="0" h="1533525" w="1013460">
                  <a:moveTo>
                    <a:pt x="586828" y="237308"/>
                  </a:moveTo>
                  <a:lnTo>
                    <a:pt x="586451" y="237639"/>
                  </a:lnTo>
                  <a:lnTo>
                    <a:pt x="586828" y="237308"/>
                  </a:lnTo>
                  <a:close/>
                </a:path>
                <a:path extrusionOk="0" h="1533525" w="1013460">
                  <a:moveTo>
                    <a:pt x="587207" y="236974"/>
                  </a:moveTo>
                  <a:lnTo>
                    <a:pt x="586828" y="237308"/>
                  </a:lnTo>
                  <a:lnTo>
                    <a:pt x="587207" y="236974"/>
                  </a:lnTo>
                  <a:close/>
                </a:path>
                <a:path extrusionOk="0" h="1533525" w="1013460">
                  <a:moveTo>
                    <a:pt x="615589" y="211993"/>
                  </a:moveTo>
                  <a:lnTo>
                    <a:pt x="614907" y="212553"/>
                  </a:lnTo>
                  <a:lnTo>
                    <a:pt x="615252" y="212289"/>
                  </a:lnTo>
                  <a:lnTo>
                    <a:pt x="615589" y="211993"/>
                  </a:lnTo>
                  <a:close/>
                </a:path>
                <a:path extrusionOk="0" h="1533525" w="1013460">
                  <a:moveTo>
                    <a:pt x="615252" y="212289"/>
                  </a:moveTo>
                  <a:lnTo>
                    <a:pt x="614907" y="212553"/>
                  </a:lnTo>
                  <a:lnTo>
                    <a:pt x="615252" y="212289"/>
                  </a:lnTo>
                  <a:close/>
                </a:path>
                <a:path extrusionOk="0" h="1533525" w="1013460">
                  <a:moveTo>
                    <a:pt x="615640" y="211993"/>
                  </a:moveTo>
                  <a:lnTo>
                    <a:pt x="615252" y="212289"/>
                  </a:lnTo>
                  <a:lnTo>
                    <a:pt x="615640" y="211993"/>
                  </a:lnTo>
                  <a:close/>
                </a:path>
                <a:path extrusionOk="0" h="1533525" w="1013460">
                  <a:moveTo>
                    <a:pt x="645585" y="189122"/>
                  </a:moveTo>
                  <a:lnTo>
                    <a:pt x="645259" y="189340"/>
                  </a:lnTo>
                  <a:lnTo>
                    <a:pt x="645585" y="189122"/>
                  </a:lnTo>
                  <a:close/>
                </a:path>
                <a:path extrusionOk="0" h="1533525" w="1013460">
                  <a:moveTo>
                    <a:pt x="645947" y="188879"/>
                  </a:moveTo>
                  <a:lnTo>
                    <a:pt x="645585" y="189122"/>
                  </a:lnTo>
                  <a:lnTo>
                    <a:pt x="645947" y="188879"/>
                  </a:lnTo>
                  <a:close/>
                </a:path>
                <a:path extrusionOk="0" h="1533525" w="1013460">
                  <a:moveTo>
                    <a:pt x="677665" y="167647"/>
                  </a:moveTo>
                  <a:lnTo>
                    <a:pt x="677353" y="167833"/>
                  </a:lnTo>
                  <a:lnTo>
                    <a:pt x="677665" y="167647"/>
                  </a:lnTo>
                  <a:close/>
                </a:path>
                <a:path extrusionOk="0" h="1533525" w="1013460">
                  <a:moveTo>
                    <a:pt x="677981" y="167460"/>
                  </a:moveTo>
                  <a:lnTo>
                    <a:pt x="677665" y="167647"/>
                  </a:lnTo>
                  <a:lnTo>
                    <a:pt x="677981" y="167460"/>
                  </a:lnTo>
                  <a:close/>
                </a:path>
                <a:path extrusionOk="0" h="1533525" w="1013460">
                  <a:moveTo>
                    <a:pt x="711305" y="147718"/>
                  </a:moveTo>
                  <a:lnTo>
                    <a:pt x="711029" y="147864"/>
                  </a:lnTo>
                  <a:lnTo>
                    <a:pt x="711305" y="147718"/>
                  </a:lnTo>
                  <a:close/>
                </a:path>
                <a:path extrusionOk="0" h="1533525" w="1013460">
                  <a:moveTo>
                    <a:pt x="711591" y="147567"/>
                  </a:moveTo>
                  <a:lnTo>
                    <a:pt x="711305" y="147718"/>
                  </a:lnTo>
                  <a:lnTo>
                    <a:pt x="711591" y="147567"/>
                  </a:lnTo>
                  <a:close/>
                </a:path>
                <a:path extrusionOk="0" h="1533525" w="1013460">
                  <a:moveTo>
                    <a:pt x="782602" y="111820"/>
                  </a:moveTo>
                  <a:lnTo>
                    <a:pt x="782307" y="111944"/>
                  </a:lnTo>
                  <a:lnTo>
                    <a:pt x="782602" y="111820"/>
                  </a:lnTo>
                  <a:close/>
                </a:path>
                <a:path extrusionOk="0" h="1533525" w="1013460">
                  <a:moveTo>
                    <a:pt x="782902" y="111693"/>
                  </a:moveTo>
                  <a:lnTo>
                    <a:pt x="782602" y="111820"/>
                  </a:lnTo>
                  <a:lnTo>
                    <a:pt x="782902" y="111693"/>
                  </a:lnTo>
                  <a:close/>
                </a:path>
                <a:path extrusionOk="0" h="1533525" w="1013460">
                  <a:moveTo>
                    <a:pt x="1004655" y="19857"/>
                  </a:moveTo>
                  <a:lnTo>
                    <a:pt x="949041" y="19857"/>
                  </a:lnTo>
                  <a:lnTo>
                    <a:pt x="957338" y="43863"/>
                  </a:lnTo>
                  <a:lnTo>
                    <a:pt x="945336" y="48012"/>
                  </a:lnTo>
                  <a:lnTo>
                    <a:pt x="953634" y="72019"/>
                  </a:lnTo>
                  <a:lnTo>
                    <a:pt x="1004655" y="19857"/>
                  </a:lnTo>
                  <a:close/>
                </a:path>
                <a:path extrusionOk="0" h="1533525" w="1013460">
                  <a:moveTo>
                    <a:pt x="949041" y="19857"/>
                  </a:moveTo>
                  <a:lnTo>
                    <a:pt x="937038" y="24006"/>
                  </a:lnTo>
                  <a:lnTo>
                    <a:pt x="945336" y="48012"/>
                  </a:lnTo>
                  <a:lnTo>
                    <a:pt x="957338" y="43863"/>
                  </a:lnTo>
                  <a:lnTo>
                    <a:pt x="949041" y="19857"/>
                  </a:lnTo>
                  <a:close/>
                </a:path>
                <a:path extrusionOk="0" h="1533525" w="1013460">
                  <a:moveTo>
                    <a:pt x="928740" y="0"/>
                  </a:moveTo>
                  <a:lnTo>
                    <a:pt x="937038" y="24006"/>
                  </a:lnTo>
                  <a:lnTo>
                    <a:pt x="949041" y="19857"/>
                  </a:lnTo>
                  <a:lnTo>
                    <a:pt x="1004655" y="19857"/>
                  </a:lnTo>
                  <a:lnTo>
                    <a:pt x="1013206" y="11116"/>
                  </a:lnTo>
                  <a:lnTo>
                    <a:pt x="928740"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69" name="Google Shape;1169;p43"/>
          <p:cNvGrpSpPr/>
          <p:nvPr/>
        </p:nvGrpSpPr>
        <p:grpSpPr>
          <a:xfrm>
            <a:off x="9744456" y="2084832"/>
            <a:ext cx="1682496" cy="2791967"/>
            <a:chOff x="9744456" y="2084832"/>
            <a:chExt cx="1682496" cy="2791967"/>
          </a:xfrm>
        </p:grpSpPr>
        <p:pic>
          <p:nvPicPr>
            <p:cNvPr id="1170" name="Google Shape;1170;p43"/>
            <p:cNvPicPr preferRelativeResize="0"/>
            <p:nvPr/>
          </p:nvPicPr>
          <p:blipFill rotWithShape="1">
            <a:blip r:embed="rId14">
              <a:alphaModFix/>
            </a:blip>
            <a:srcRect b="0" l="0" r="0" t="0"/>
            <a:stretch/>
          </p:blipFill>
          <p:spPr>
            <a:xfrm>
              <a:off x="9744456" y="2109216"/>
              <a:ext cx="1682496" cy="2767583"/>
            </a:xfrm>
            <a:prstGeom prst="rect">
              <a:avLst/>
            </a:prstGeom>
            <a:noFill/>
            <a:ln>
              <a:noFill/>
            </a:ln>
          </p:spPr>
        </p:pic>
        <p:pic>
          <p:nvPicPr>
            <p:cNvPr id="1171" name="Google Shape;1171;p43"/>
            <p:cNvPicPr preferRelativeResize="0"/>
            <p:nvPr/>
          </p:nvPicPr>
          <p:blipFill rotWithShape="1">
            <a:blip r:embed="rId15">
              <a:alphaModFix/>
            </a:blip>
            <a:srcRect b="0" l="0" r="0" t="0"/>
            <a:stretch/>
          </p:blipFill>
          <p:spPr>
            <a:xfrm>
              <a:off x="9771187" y="2135126"/>
              <a:ext cx="1576585" cy="2660902"/>
            </a:xfrm>
            <a:prstGeom prst="rect">
              <a:avLst/>
            </a:prstGeom>
            <a:noFill/>
            <a:ln>
              <a:noFill/>
            </a:ln>
          </p:spPr>
        </p:pic>
        <p:pic>
          <p:nvPicPr>
            <p:cNvPr id="1172" name="Google Shape;1172;p43"/>
            <p:cNvPicPr preferRelativeResize="0"/>
            <p:nvPr/>
          </p:nvPicPr>
          <p:blipFill rotWithShape="1">
            <a:blip r:embed="rId16">
              <a:alphaModFix/>
            </a:blip>
            <a:srcRect b="0" l="0" r="0" t="0"/>
            <a:stretch/>
          </p:blipFill>
          <p:spPr>
            <a:xfrm>
              <a:off x="9979152" y="2084832"/>
              <a:ext cx="569976" cy="338327"/>
            </a:xfrm>
            <a:prstGeom prst="rect">
              <a:avLst/>
            </a:prstGeom>
            <a:noFill/>
            <a:ln>
              <a:noFill/>
            </a:ln>
          </p:spPr>
        </p:pic>
        <p:sp>
          <p:nvSpPr>
            <p:cNvPr id="1173" name="Google Shape;1173;p43"/>
            <p:cNvSpPr/>
            <p:nvPr/>
          </p:nvSpPr>
          <p:spPr>
            <a:xfrm>
              <a:off x="10016763" y="2122986"/>
              <a:ext cx="441959" cy="208915"/>
            </a:xfrm>
            <a:custGeom>
              <a:rect b="b" l="l" r="r" t="t"/>
              <a:pathLst>
                <a:path extrusionOk="0" h="208914" w="441959">
                  <a:moveTo>
                    <a:pt x="0" y="208441"/>
                  </a:moveTo>
                  <a:lnTo>
                    <a:pt x="441509" y="208441"/>
                  </a:lnTo>
                  <a:lnTo>
                    <a:pt x="441509" y="0"/>
                  </a:lnTo>
                  <a:lnTo>
                    <a:pt x="0" y="0"/>
                  </a:lnTo>
                  <a:lnTo>
                    <a:pt x="0" y="208441"/>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74" name="Google Shape;1174;p43"/>
          <p:cNvSpPr txBox="1"/>
          <p:nvPr/>
        </p:nvSpPr>
        <p:spPr>
          <a:xfrm>
            <a:off x="764777" y="5094732"/>
            <a:ext cx="2316480" cy="671830"/>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None/>
            </a:pPr>
            <a:r>
              <a:rPr b="1" lang="en-US" sz="1400">
                <a:solidFill>
                  <a:srgbClr val="404040"/>
                </a:solidFill>
                <a:latin typeface="Calibri"/>
                <a:ea typeface="Calibri"/>
                <a:cs typeface="Calibri"/>
                <a:sym typeface="Calibri"/>
              </a:rPr>
              <a:t>1) </a:t>
            </a:r>
            <a:r>
              <a:rPr lang="en-US" sz="1400">
                <a:solidFill>
                  <a:srgbClr val="404040"/>
                </a:solidFill>
                <a:latin typeface="Calibri"/>
                <a:ea typeface="Calibri"/>
                <a:cs typeface="Calibri"/>
                <a:sym typeface="Calibri"/>
              </a:rPr>
              <a:t>Left click the data type icon  in the column header and select  the </a:t>
            </a:r>
            <a:r>
              <a:rPr b="1" lang="en-US" sz="1400">
                <a:solidFill>
                  <a:srgbClr val="404040"/>
                </a:solidFill>
                <a:latin typeface="Calibri"/>
                <a:ea typeface="Calibri"/>
                <a:cs typeface="Calibri"/>
                <a:sym typeface="Calibri"/>
              </a:rPr>
              <a:t>Using Locale </a:t>
            </a:r>
            <a:r>
              <a:rPr lang="en-US" sz="1400">
                <a:solidFill>
                  <a:srgbClr val="404040"/>
                </a:solidFill>
                <a:latin typeface="Calibri"/>
                <a:ea typeface="Calibri"/>
                <a:cs typeface="Calibri"/>
                <a:sym typeface="Calibri"/>
              </a:rPr>
              <a:t>option</a:t>
            </a:r>
            <a:endParaRPr sz="1400">
              <a:solidFill>
                <a:schemeClr val="dk1"/>
              </a:solidFill>
              <a:latin typeface="Calibri"/>
              <a:ea typeface="Calibri"/>
              <a:cs typeface="Calibri"/>
              <a:sym typeface="Calibri"/>
            </a:endParaRPr>
          </a:p>
        </p:txBody>
      </p:sp>
      <p:sp>
        <p:nvSpPr>
          <p:cNvPr id="1175" name="Google Shape;1175;p43"/>
          <p:cNvSpPr txBox="1"/>
          <p:nvPr/>
        </p:nvSpPr>
        <p:spPr>
          <a:xfrm>
            <a:off x="3555126" y="5116067"/>
            <a:ext cx="3305810" cy="671830"/>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None/>
            </a:pPr>
            <a:r>
              <a:rPr b="1" lang="en-US" sz="1400">
                <a:solidFill>
                  <a:srgbClr val="404040"/>
                </a:solidFill>
                <a:latin typeface="Calibri"/>
                <a:ea typeface="Calibri"/>
                <a:cs typeface="Calibri"/>
                <a:sym typeface="Calibri"/>
              </a:rPr>
              <a:t>2) </a:t>
            </a:r>
            <a:r>
              <a:rPr lang="en-US" sz="1400">
                <a:solidFill>
                  <a:srgbClr val="404040"/>
                </a:solidFill>
                <a:latin typeface="Calibri"/>
                <a:ea typeface="Calibri"/>
                <a:cs typeface="Calibri"/>
                <a:sym typeface="Calibri"/>
              </a:rPr>
              <a:t>Select </a:t>
            </a:r>
            <a:r>
              <a:rPr b="1" lang="en-US" sz="1400">
                <a:solidFill>
                  <a:srgbClr val="404040"/>
                </a:solidFill>
                <a:latin typeface="Calibri"/>
                <a:ea typeface="Calibri"/>
                <a:cs typeface="Calibri"/>
                <a:sym typeface="Calibri"/>
              </a:rPr>
              <a:t>Date </a:t>
            </a:r>
            <a:r>
              <a:rPr lang="en-US" sz="1400">
                <a:solidFill>
                  <a:srgbClr val="404040"/>
                </a:solidFill>
                <a:latin typeface="Calibri"/>
                <a:ea typeface="Calibri"/>
                <a:cs typeface="Calibri"/>
                <a:sym typeface="Calibri"/>
              </a:rPr>
              <a:t>as the data type and </a:t>
            </a:r>
            <a:r>
              <a:rPr b="1" lang="en-US" sz="1400">
                <a:solidFill>
                  <a:srgbClr val="404040"/>
                </a:solidFill>
                <a:latin typeface="Calibri"/>
                <a:ea typeface="Calibri"/>
                <a:cs typeface="Calibri"/>
                <a:sym typeface="Calibri"/>
              </a:rPr>
              <a:t>English  (United States) </a:t>
            </a:r>
            <a:r>
              <a:rPr lang="en-US" sz="1400">
                <a:solidFill>
                  <a:srgbClr val="404040"/>
                </a:solidFill>
                <a:latin typeface="Calibri"/>
                <a:ea typeface="Calibri"/>
                <a:cs typeface="Calibri"/>
                <a:sym typeface="Calibri"/>
              </a:rPr>
              <a:t>as the locale for all datasets in  this course (regardless of your actual location)</a:t>
            </a:r>
            <a:endParaRPr sz="1400">
              <a:solidFill>
                <a:schemeClr val="dk1"/>
              </a:solidFill>
              <a:latin typeface="Calibri"/>
              <a:ea typeface="Calibri"/>
              <a:cs typeface="Calibri"/>
              <a:sym typeface="Calibri"/>
            </a:endParaRPr>
          </a:p>
        </p:txBody>
      </p:sp>
      <p:pic>
        <p:nvPicPr>
          <p:cNvPr id="1176" name="Google Shape;1176;p43"/>
          <p:cNvPicPr preferRelativeResize="0"/>
          <p:nvPr/>
        </p:nvPicPr>
        <p:blipFill rotWithShape="1">
          <a:blip r:embed="rId17">
            <a:alphaModFix/>
          </a:blip>
          <a:srcRect b="0" l="0" r="0" t="0"/>
          <a:stretch/>
        </p:blipFill>
        <p:spPr>
          <a:xfrm>
            <a:off x="9680521" y="5329935"/>
            <a:ext cx="177800" cy="177800"/>
          </a:xfrm>
          <a:prstGeom prst="rect">
            <a:avLst/>
          </a:prstGeom>
          <a:noFill/>
          <a:ln>
            <a:noFill/>
          </a:ln>
        </p:spPr>
      </p:pic>
      <p:sp>
        <p:nvSpPr>
          <p:cNvPr id="1177" name="Google Shape;1177;p43"/>
          <p:cNvSpPr txBox="1"/>
          <p:nvPr/>
        </p:nvSpPr>
        <p:spPr>
          <a:xfrm>
            <a:off x="7456561" y="5100828"/>
            <a:ext cx="3859529" cy="671830"/>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None/>
            </a:pPr>
            <a:r>
              <a:rPr b="1" lang="en-US" sz="1400">
                <a:solidFill>
                  <a:srgbClr val="404040"/>
                </a:solidFill>
                <a:latin typeface="Calibri"/>
                <a:ea typeface="Calibri"/>
                <a:cs typeface="Calibri"/>
                <a:sym typeface="Calibri"/>
              </a:rPr>
              <a:t>3) </a:t>
            </a:r>
            <a:r>
              <a:rPr lang="en-US" sz="1400">
                <a:solidFill>
                  <a:srgbClr val="404040"/>
                </a:solidFill>
                <a:latin typeface="Calibri"/>
                <a:ea typeface="Calibri"/>
                <a:cs typeface="Calibri"/>
                <a:sym typeface="Calibri"/>
              </a:rPr>
              <a:t>Confirm that the </a:t>
            </a:r>
            <a:r>
              <a:rPr b="1" lang="en-US" sz="1400">
                <a:solidFill>
                  <a:srgbClr val="404040"/>
                </a:solidFill>
                <a:latin typeface="Calibri"/>
                <a:ea typeface="Calibri"/>
                <a:cs typeface="Calibri"/>
                <a:sym typeface="Calibri"/>
              </a:rPr>
              <a:t>data type is correctly recognized</a:t>
            </a:r>
            <a:r>
              <a:rPr lang="en-US" sz="1400">
                <a:solidFill>
                  <a:srgbClr val="404040"/>
                </a:solidFill>
                <a:latin typeface="Calibri"/>
                <a:ea typeface="Calibri"/>
                <a:cs typeface="Calibri"/>
                <a:sym typeface="Calibri"/>
              </a:rPr>
              <a:t>.  You should see a calendar icon </a:t>
            </a:r>
            <a:r>
              <a:rPr lang="en-US" sz="1400">
                <a:solidFill>
                  <a:srgbClr val="404040"/>
                </a:solidFill>
                <a:latin typeface="Lucida Sans"/>
                <a:ea typeface="Lucida Sans"/>
                <a:cs typeface="Lucida Sans"/>
                <a:sym typeface="Lucida Sans"/>
              </a:rPr>
              <a:t>📅 </a:t>
            </a:r>
            <a:r>
              <a:rPr lang="en-US" sz="1400">
                <a:solidFill>
                  <a:srgbClr val="404040"/>
                </a:solidFill>
                <a:latin typeface="Calibri"/>
                <a:ea typeface="Calibri"/>
                <a:cs typeface="Calibri"/>
                <a:sym typeface="Calibri"/>
              </a:rPr>
              <a:t>next to the column  name in the header and no errors in the column</a:t>
            </a:r>
            <a:endParaRPr sz="1400">
              <a:solidFill>
                <a:schemeClr val="dk1"/>
              </a:solidFill>
              <a:latin typeface="Calibri"/>
              <a:ea typeface="Calibri"/>
              <a:cs typeface="Calibri"/>
              <a:sym typeface="Calibri"/>
            </a:endParaRPr>
          </a:p>
        </p:txBody>
      </p:sp>
      <p:grpSp>
        <p:nvGrpSpPr>
          <p:cNvPr id="1178" name="Google Shape;1178;p43"/>
          <p:cNvGrpSpPr/>
          <p:nvPr/>
        </p:nvGrpSpPr>
        <p:grpSpPr>
          <a:xfrm>
            <a:off x="11457431" y="170687"/>
            <a:ext cx="551687" cy="551687"/>
            <a:chOff x="11457431" y="170687"/>
            <a:chExt cx="551687" cy="551687"/>
          </a:xfrm>
        </p:grpSpPr>
        <p:pic>
          <p:nvPicPr>
            <p:cNvPr id="1179" name="Google Shape;1179;p43"/>
            <p:cNvPicPr preferRelativeResize="0"/>
            <p:nvPr/>
          </p:nvPicPr>
          <p:blipFill rotWithShape="1">
            <a:blip r:embed="rId18">
              <a:alphaModFix/>
            </a:blip>
            <a:srcRect b="0" l="0" r="0" t="0"/>
            <a:stretch/>
          </p:blipFill>
          <p:spPr>
            <a:xfrm>
              <a:off x="11457431" y="170687"/>
              <a:ext cx="551687" cy="551687"/>
            </a:xfrm>
            <a:prstGeom prst="rect">
              <a:avLst/>
            </a:prstGeom>
            <a:noFill/>
            <a:ln>
              <a:noFill/>
            </a:ln>
          </p:spPr>
        </p:pic>
        <p:pic>
          <p:nvPicPr>
            <p:cNvPr id="1180" name="Google Shape;1180;p43"/>
            <p:cNvPicPr preferRelativeResize="0"/>
            <p:nvPr/>
          </p:nvPicPr>
          <p:blipFill rotWithShape="1">
            <a:blip r:embed="rId19">
              <a:alphaModFix/>
            </a:blip>
            <a:srcRect b="0" l="0" r="0" t="0"/>
            <a:stretch/>
          </p:blipFill>
          <p:spPr>
            <a:xfrm>
              <a:off x="11536301" y="252500"/>
              <a:ext cx="399431" cy="400018"/>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84" name="Shape 1184"/>
        <p:cNvGrpSpPr/>
        <p:nvPr/>
      </p:nvGrpSpPr>
      <p:grpSpPr>
        <a:xfrm>
          <a:off x="0" y="0"/>
          <a:ext cx="0" cy="0"/>
          <a:chOff x="0" y="0"/>
          <a:chExt cx="0" cy="0"/>
        </a:xfrm>
      </p:grpSpPr>
      <p:sp>
        <p:nvSpPr>
          <p:cNvPr id="1185" name="Google Shape;1185;p44"/>
          <p:cNvSpPr txBox="1"/>
          <p:nvPr/>
        </p:nvSpPr>
        <p:spPr>
          <a:xfrm>
            <a:off x="1440572" y="1469644"/>
            <a:ext cx="2327275" cy="510540"/>
          </a:xfrm>
          <a:prstGeom prst="rect">
            <a:avLst/>
          </a:prstGeom>
          <a:noFill/>
          <a:ln>
            <a:noFill/>
          </a:ln>
        </p:spPr>
        <p:txBody>
          <a:bodyPr anchorCtr="0" anchor="t" bIns="0" lIns="0" spcFirstLastPara="1" rIns="0" wrap="square" tIns="22850">
            <a:spAutoFit/>
          </a:bodyPr>
          <a:lstStyle/>
          <a:p>
            <a:pPr indent="0" lvl="0" marL="12700" marR="5080" rtl="0" algn="l">
              <a:lnSpc>
                <a:spcPct val="118750"/>
              </a:lnSpc>
              <a:spcBef>
                <a:spcPts val="0"/>
              </a:spcBef>
              <a:spcAft>
                <a:spcPts val="0"/>
              </a:spcAft>
              <a:buNone/>
            </a:pPr>
            <a:r>
              <a:rPr lang="en-US" sz="1600">
                <a:solidFill>
                  <a:schemeClr val="dk1"/>
                </a:solidFill>
                <a:latin typeface="Calibri"/>
                <a:ea typeface="Calibri"/>
                <a:cs typeface="Calibri"/>
                <a:sym typeface="Calibri"/>
              </a:rPr>
              <a:t>Create a new </a:t>
            </a:r>
            <a:r>
              <a:rPr b="1" lang="en-US" sz="1600">
                <a:solidFill>
                  <a:schemeClr val="dk1"/>
                </a:solidFill>
                <a:latin typeface="Calibri"/>
                <a:ea typeface="Calibri"/>
                <a:cs typeface="Calibri"/>
                <a:sym typeface="Calibri"/>
              </a:rPr>
              <a:t>blank query </a:t>
            </a:r>
            <a:r>
              <a:rPr lang="en-US" sz="1600">
                <a:solidFill>
                  <a:schemeClr val="dk1"/>
                </a:solidFill>
                <a:latin typeface="Calibri"/>
                <a:ea typeface="Calibri"/>
                <a:cs typeface="Calibri"/>
                <a:sym typeface="Calibri"/>
              </a:rPr>
              <a:t>&amp;  name it “</a:t>
            </a:r>
            <a:r>
              <a:rPr b="1" i="1" lang="en-US" sz="1600">
                <a:solidFill>
                  <a:schemeClr val="dk1"/>
                </a:solidFill>
                <a:latin typeface="Calibri"/>
                <a:ea typeface="Calibri"/>
                <a:cs typeface="Calibri"/>
                <a:sym typeface="Calibri"/>
              </a:rPr>
              <a:t>Rolling Calendar</a:t>
            </a: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grpSp>
        <p:nvGrpSpPr>
          <p:cNvPr id="1186" name="Google Shape;1186;p44"/>
          <p:cNvGrpSpPr/>
          <p:nvPr/>
        </p:nvGrpSpPr>
        <p:grpSpPr>
          <a:xfrm>
            <a:off x="4651247" y="2130551"/>
            <a:ext cx="6458711" cy="795527"/>
            <a:chOff x="4651247" y="2130551"/>
            <a:chExt cx="6458711" cy="795527"/>
          </a:xfrm>
        </p:grpSpPr>
        <p:pic>
          <p:nvPicPr>
            <p:cNvPr id="1187" name="Google Shape;1187;p44"/>
            <p:cNvPicPr preferRelativeResize="0"/>
            <p:nvPr/>
          </p:nvPicPr>
          <p:blipFill rotWithShape="1">
            <a:blip r:embed="rId3">
              <a:alphaModFix/>
            </a:blip>
            <a:srcRect b="0" l="0" r="0" t="0"/>
            <a:stretch/>
          </p:blipFill>
          <p:spPr>
            <a:xfrm>
              <a:off x="4651247" y="2130551"/>
              <a:ext cx="6458711" cy="795527"/>
            </a:xfrm>
            <a:prstGeom prst="rect">
              <a:avLst/>
            </a:prstGeom>
            <a:noFill/>
            <a:ln>
              <a:noFill/>
            </a:ln>
          </p:spPr>
        </p:pic>
        <p:pic>
          <p:nvPicPr>
            <p:cNvPr id="1188" name="Google Shape;1188;p44"/>
            <p:cNvPicPr preferRelativeResize="0"/>
            <p:nvPr/>
          </p:nvPicPr>
          <p:blipFill rotWithShape="1">
            <a:blip r:embed="rId4">
              <a:alphaModFix/>
            </a:blip>
            <a:srcRect b="0" l="0" r="0" t="0"/>
            <a:stretch/>
          </p:blipFill>
          <p:spPr>
            <a:xfrm>
              <a:off x="4675412" y="2156680"/>
              <a:ext cx="6356652" cy="689914"/>
            </a:xfrm>
            <a:prstGeom prst="rect">
              <a:avLst/>
            </a:prstGeom>
            <a:noFill/>
            <a:ln>
              <a:noFill/>
            </a:ln>
          </p:spPr>
        </p:pic>
        <p:pic>
          <p:nvPicPr>
            <p:cNvPr id="1189" name="Google Shape;1189;p44"/>
            <p:cNvPicPr preferRelativeResize="0"/>
            <p:nvPr/>
          </p:nvPicPr>
          <p:blipFill rotWithShape="1">
            <a:blip r:embed="rId5">
              <a:alphaModFix/>
            </a:blip>
            <a:srcRect b="0" l="0" r="0" t="0"/>
            <a:stretch/>
          </p:blipFill>
          <p:spPr>
            <a:xfrm>
              <a:off x="6757415" y="2255519"/>
              <a:ext cx="2206752" cy="496824"/>
            </a:xfrm>
            <a:prstGeom prst="rect">
              <a:avLst/>
            </a:prstGeom>
            <a:noFill/>
            <a:ln>
              <a:noFill/>
            </a:ln>
          </p:spPr>
        </p:pic>
        <p:sp>
          <p:nvSpPr>
            <p:cNvPr id="1190" name="Google Shape;1190;p44"/>
            <p:cNvSpPr/>
            <p:nvPr/>
          </p:nvSpPr>
          <p:spPr>
            <a:xfrm>
              <a:off x="6795945" y="2293384"/>
              <a:ext cx="2077720" cy="368300"/>
            </a:xfrm>
            <a:custGeom>
              <a:rect b="b" l="l" r="r" t="t"/>
              <a:pathLst>
                <a:path extrusionOk="0" h="368300" w="2077720">
                  <a:moveTo>
                    <a:pt x="0" y="0"/>
                  </a:moveTo>
                  <a:lnTo>
                    <a:pt x="2077123" y="0"/>
                  </a:lnTo>
                  <a:lnTo>
                    <a:pt x="2077123" y="367970"/>
                  </a:lnTo>
                  <a:lnTo>
                    <a:pt x="0" y="367970"/>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91" name="Google Shape;1191;p44"/>
          <p:cNvSpPr txBox="1"/>
          <p:nvPr/>
        </p:nvSpPr>
        <p:spPr>
          <a:xfrm>
            <a:off x="5223013" y="1460500"/>
            <a:ext cx="480187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chemeClr val="dk1"/>
                </a:solidFill>
                <a:latin typeface="Calibri"/>
                <a:ea typeface="Calibri"/>
                <a:cs typeface="Calibri"/>
                <a:sym typeface="Calibri"/>
              </a:rPr>
              <a:t>In the formula bar, type a </a:t>
            </a:r>
            <a:r>
              <a:rPr b="1" lang="en-US" sz="1600">
                <a:solidFill>
                  <a:schemeClr val="dk1"/>
                </a:solidFill>
                <a:latin typeface="Calibri"/>
                <a:ea typeface="Calibri"/>
                <a:cs typeface="Calibri"/>
                <a:sym typeface="Calibri"/>
              </a:rPr>
              <a:t>“literal” </a:t>
            </a:r>
            <a:r>
              <a:rPr lang="en-US" sz="1600">
                <a:solidFill>
                  <a:schemeClr val="dk1"/>
                </a:solidFill>
                <a:latin typeface="Calibri"/>
                <a:ea typeface="Calibri"/>
                <a:cs typeface="Calibri"/>
                <a:sym typeface="Calibri"/>
              </a:rPr>
              <a:t>to generate a start date:</a:t>
            </a:r>
            <a:endParaRPr sz="1600">
              <a:solidFill>
                <a:schemeClr val="dk1"/>
              </a:solidFill>
              <a:latin typeface="Calibri"/>
              <a:ea typeface="Calibri"/>
              <a:cs typeface="Calibri"/>
              <a:sym typeface="Calibri"/>
            </a:endParaRPr>
          </a:p>
        </p:txBody>
      </p:sp>
      <p:sp>
        <p:nvSpPr>
          <p:cNvPr id="1192" name="Google Shape;1192;p44"/>
          <p:cNvSpPr txBox="1"/>
          <p:nvPr>
            <p:ph type="title"/>
          </p:nvPr>
        </p:nvSpPr>
        <p:spPr>
          <a:xfrm>
            <a:off x="3560888" y="242315"/>
            <a:ext cx="506920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200">
                <a:solidFill>
                  <a:srgbClr val="000000"/>
                </a:solidFill>
                <a:latin typeface="Calibri"/>
                <a:ea typeface="Calibri"/>
                <a:cs typeface="Calibri"/>
                <a:sym typeface="Calibri"/>
              </a:rPr>
              <a:t>PRO TIP</a:t>
            </a:r>
            <a:r>
              <a:rPr lang="en-US" sz="3200">
                <a:solidFill>
                  <a:srgbClr val="000000"/>
                </a:solidFill>
              </a:rPr>
              <a:t>: ROLLING CALENDARS</a:t>
            </a:r>
            <a:endParaRPr sz="3200">
              <a:latin typeface="Calibri"/>
              <a:ea typeface="Calibri"/>
              <a:cs typeface="Calibri"/>
              <a:sym typeface="Calibri"/>
            </a:endParaRPr>
          </a:p>
        </p:txBody>
      </p:sp>
      <p:pic>
        <p:nvPicPr>
          <p:cNvPr id="1193" name="Google Shape;1193;p44"/>
          <p:cNvPicPr preferRelativeResize="0"/>
          <p:nvPr/>
        </p:nvPicPr>
        <p:blipFill rotWithShape="1">
          <a:blip r:embed="rId6">
            <a:alphaModFix/>
          </a:blip>
          <a:srcRect b="0" l="0" r="0" t="0"/>
          <a:stretch/>
        </p:blipFill>
        <p:spPr>
          <a:xfrm>
            <a:off x="0" y="806332"/>
            <a:ext cx="12192000" cy="45720"/>
          </a:xfrm>
          <a:prstGeom prst="rect">
            <a:avLst/>
          </a:prstGeom>
          <a:noFill/>
          <a:ln>
            <a:noFill/>
          </a:ln>
        </p:spPr>
      </p:pic>
      <p:grpSp>
        <p:nvGrpSpPr>
          <p:cNvPr id="1194" name="Google Shape;1194;p44"/>
          <p:cNvGrpSpPr/>
          <p:nvPr/>
        </p:nvGrpSpPr>
        <p:grpSpPr>
          <a:xfrm>
            <a:off x="11457431" y="170687"/>
            <a:ext cx="551687" cy="551687"/>
            <a:chOff x="11457431" y="170687"/>
            <a:chExt cx="551687" cy="551687"/>
          </a:xfrm>
        </p:grpSpPr>
        <p:pic>
          <p:nvPicPr>
            <p:cNvPr id="1195" name="Google Shape;1195;p44"/>
            <p:cNvPicPr preferRelativeResize="0"/>
            <p:nvPr/>
          </p:nvPicPr>
          <p:blipFill rotWithShape="1">
            <a:blip r:embed="rId7">
              <a:alphaModFix/>
            </a:blip>
            <a:srcRect b="0" l="0" r="0" t="0"/>
            <a:stretch/>
          </p:blipFill>
          <p:spPr>
            <a:xfrm>
              <a:off x="11457431" y="170687"/>
              <a:ext cx="551687" cy="551687"/>
            </a:xfrm>
            <a:prstGeom prst="rect">
              <a:avLst/>
            </a:prstGeom>
            <a:noFill/>
            <a:ln>
              <a:noFill/>
            </a:ln>
          </p:spPr>
        </p:pic>
        <p:pic>
          <p:nvPicPr>
            <p:cNvPr id="1196" name="Google Shape;1196;p44"/>
            <p:cNvPicPr preferRelativeResize="0"/>
            <p:nvPr/>
          </p:nvPicPr>
          <p:blipFill rotWithShape="1">
            <a:blip r:embed="rId8">
              <a:alphaModFix/>
            </a:blip>
            <a:srcRect b="0" l="0" r="0" t="0"/>
            <a:stretch/>
          </p:blipFill>
          <p:spPr>
            <a:xfrm>
              <a:off x="11536301" y="252500"/>
              <a:ext cx="399431" cy="400018"/>
            </a:xfrm>
            <a:prstGeom prst="rect">
              <a:avLst/>
            </a:prstGeom>
            <a:noFill/>
            <a:ln>
              <a:noFill/>
            </a:ln>
          </p:spPr>
        </p:pic>
      </p:grpSp>
      <p:grpSp>
        <p:nvGrpSpPr>
          <p:cNvPr id="1197" name="Google Shape;1197;p44"/>
          <p:cNvGrpSpPr/>
          <p:nvPr/>
        </p:nvGrpSpPr>
        <p:grpSpPr>
          <a:xfrm>
            <a:off x="4639055" y="4276344"/>
            <a:ext cx="6483096" cy="1524000"/>
            <a:chOff x="4639055" y="4276344"/>
            <a:chExt cx="6483096" cy="1524000"/>
          </a:xfrm>
        </p:grpSpPr>
        <p:pic>
          <p:nvPicPr>
            <p:cNvPr id="1198" name="Google Shape;1198;p44"/>
            <p:cNvPicPr preferRelativeResize="0"/>
            <p:nvPr/>
          </p:nvPicPr>
          <p:blipFill rotWithShape="1">
            <a:blip r:embed="rId9">
              <a:alphaModFix/>
            </a:blip>
            <a:srcRect b="0" l="0" r="0" t="0"/>
            <a:stretch/>
          </p:blipFill>
          <p:spPr>
            <a:xfrm>
              <a:off x="4639055" y="4276344"/>
              <a:ext cx="6483096" cy="1524000"/>
            </a:xfrm>
            <a:prstGeom prst="rect">
              <a:avLst/>
            </a:prstGeom>
            <a:noFill/>
            <a:ln>
              <a:noFill/>
            </a:ln>
          </p:spPr>
        </p:pic>
        <p:pic>
          <p:nvPicPr>
            <p:cNvPr id="1199" name="Google Shape;1199;p44"/>
            <p:cNvPicPr preferRelativeResize="0"/>
            <p:nvPr/>
          </p:nvPicPr>
          <p:blipFill rotWithShape="1">
            <a:blip r:embed="rId10">
              <a:alphaModFix/>
            </a:blip>
            <a:srcRect b="0" l="0" r="0" t="0"/>
            <a:stretch/>
          </p:blipFill>
          <p:spPr>
            <a:xfrm>
              <a:off x="4675413" y="4310696"/>
              <a:ext cx="6356653" cy="1399529"/>
            </a:xfrm>
            <a:prstGeom prst="rect">
              <a:avLst/>
            </a:prstGeom>
            <a:noFill/>
            <a:ln>
              <a:noFill/>
            </a:ln>
          </p:spPr>
        </p:pic>
        <p:sp>
          <p:nvSpPr>
            <p:cNvPr id="1200" name="Google Shape;1200;p44"/>
            <p:cNvSpPr/>
            <p:nvPr/>
          </p:nvSpPr>
          <p:spPr>
            <a:xfrm>
              <a:off x="4670649" y="4305933"/>
              <a:ext cx="6366510" cy="1409065"/>
            </a:xfrm>
            <a:custGeom>
              <a:rect b="b" l="l" r="r" t="t"/>
              <a:pathLst>
                <a:path extrusionOk="0" h="1409064" w="6366509">
                  <a:moveTo>
                    <a:pt x="0" y="0"/>
                  </a:moveTo>
                  <a:lnTo>
                    <a:pt x="6366178" y="0"/>
                  </a:lnTo>
                  <a:lnTo>
                    <a:pt x="6366178" y="1409055"/>
                  </a:lnTo>
                  <a:lnTo>
                    <a:pt x="0" y="1409055"/>
                  </a:lnTo>
                  <a:lnTo>
                    <a:pt x="0" y="0"/>
                  </a:lnTo>
                  <a:close/>
                </a:path>
              </a:pathLst>
            </a:custGeom>
            <a:noFill/>
            <a:ln cap="flat" cmpd="sng" w="9525">
              <a:solidFill>
                <a:srgbClr val="A6A6A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01" name="Google Shape;1201;p44"/>
          <p:cNvSpPr txBox="1"/>
          <p:nvPr/>
        </p:nvSpPr>
        <p:spPr>
          <a:xfrm>
            <a:off x="4754153" y="5871972"/>
            <a:ext cx="5794375" cy="455295"/>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None/>
            </a:pPr>
            <a:r>
              <a:rPr b="1" i="1" lang="en-US" sz="1400">
                <a:solidFill>
                  <a:schemeClr val="dk1"/>
                </a:solidFill>
                <a:latin typeface="Calibri"/>
                <a:ea typeface="Calibri"/>
                <a:cs typeface="Calibri"/>
                <a:sym typeface="Calibri"/>
              </a:rPr>
              <a:t>Note</a:t>
            </a:r>
            <a:r>
              <a:rPr i="1" lang="en-US" sz="1400">
                <a:solidFill>
                  <a:schemeClr val="dk1"/>
                </a:solidFill>
                <a:latin typeface="Calibri"/>
                <a:ea typeface="Calibri"/>
                <a:cs typeface="Calibri"/>
                <a:sym typeface="Calibri"/>
              </a:rPr>
              <a:t>: If your first applied step is named something other than “</a:t>
            </a:r>
            <a:r>
              <a:rPr b="1" i="1" lang="en-US" sz="1400">
                <a:solidFill>
                  <a:schemeClr val="dk1"/>
                </a:solidFill>
                <a:latin typeface="Calibri"/>
                <a:ea typeface="Calibri"/>
                <a:cs typeface="Calibri"/>
                <a:sym typeface="Calibri"/>
              </a:rPr>
              <a:t>Source</a:t>
            </a:r>
            <a:r>
              <a:rPr i="1" lang="en-US" sz="1400">
                <a:solidFill>
                  <a:schemeClr val="dk1"/>
                </a:solidFill>
                <a:latin typeface="Calibri"/>
                <a:ea typeface="Calibri"/>
                <a:cs typeface="Calibri"/>
                <a:sym typeface="Calibri"/>
              </a:rPr>
              <a:t>”, use that  name in your formula (this is common for non-US users)</a:t>
            </a:r>
            <a:endParaRPr sz="1400">
              <a:solidFill>
                <a:schemeClr val="dk1"/>
              </a:solidFill>
              <a:latin typeface="Calibri"/>
              <a:ea typeface="Calibri"/>
              <a:cs typeface="Calibri"/>
              <a:sym typeface="Calibri"/>
            </a:endParaRPr>
          </a:p>
        </p:txBody>
      </p:sp>
      <p:pic>
        <p:nvPicPr>
          <p:cNvPr id="1202" name="Google Shape;1202;p44"/>
          <p:cNvPicPr preferRelativeResize="0"/>
          <p:nvPr/>
        </p:nvPicPr>
        <p:blipFill rotWithShape="1">
          <a:blip r:embed="rId11">
            <a:alphaModFix/>
          </a:blip>
          <a:srcRect b="0" l="0" r="0" t="0"/>
          <a:stretch/>
        </p:blipFill>
        <p:spPr>
          <a:xfrm>
            <a:off x="4636008" y="3550920"/>
            <a:ext cx="496824" cy="499871"/>
          </a:xfrm>
          <a:prstGeom prst="rect">
            <a:avLst/>
          </a:prstGeom>
          <a:noFill/>
          <a:ln>
            <a:noFill/>
          </a:ln>
        </p:spPr>
      </p:pic>
      <p:sp>
        <p:nvSpPr>
          <p:cNvPr id="1203" name="Google Shape;1203;p44"/>
          <p:cNvSpPr txBox="1"/>
          <p:nvPr/>
        </p:nvSpPr>
        <p:spPr>
          <a:xfrm>
            <a:off x="4780993" y="3548379"/>
            <a:ext cx="20574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FFFFFF"/>
                </a:solidFill>
                <a:latin typeface="Calibri"/>
                <a:ea typeface="Calibri"/>
                <a:cs typeface="Calibri"/>
                <a:sym typeface="Calibri"/>
              </a:rPr>
              <a:t>3</a:t>
            </a:r>
            <a:endParaRPr sz="2800">
              <a:solidFill>
                <a:schemeClr val="dk1"/>
              </a:solidFill>
              <a:latin typeface="Calibri"/>
              <a:ea typeface="Calibri"/>
              <a:cs typeface="Calibri"/>
              <a:sym typeface="Calibri"/>
            </a:endParaRPr>
          </a:p>
        </p:txBody>
      </p:sp>
      <p:pic>
        <p:nvPicPr>
          <p:cNvPr id="1204" name="Google Shape;1204;p44"/>
          <p:cNvPicPr preferRelativeResize="0"/>
          <p:nvPr/>
        </p:nvPicPr>
        <p:blipFill rotWithShape="1">
          <a:blip r:embed="rId12">
            <a:alphaModFix/>
          </a:blip>
          <a:srcRect b="0" l="0" r="0" t="0"/>
          <a:stretch/>
        </p:blipFill>
        <p:spPr>
          <a:xfrm>
            <a:off x="4636008" y="1380744"/>
            <a:ext cx="496824" cy="499872"/>
          </a:xfrm>
          <a:prstGeom prst="rect">
            <a:avLst/>
          </a:prstGeom>
          <a:noFill/>
          <a:ln>
            <a:noFill/>
          </a:ln>
        </p:spPr>
      </p:pic>
      <p:sp>
        <p:nvSpPr>
          <p:cNvPr id="1205" name="Google Shape;1205;p44"/>
          <p:cNvSpPr txBox="1"/>
          <p:nvPr/>
        </p:nvSpPr>
        <p:spPr>
          <a:xfrm>
            <a:off x="4780993" y="1378203"/>
            <a:ext cx="20574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FFFFFF"/>
                </a:solidFill>
                <a:latin typeface="Calibri"/>
                <a:ea typeface="Calibri"/>
                <a:cs typeface="Calibri"/>
                <a:sym typeface="Calibri"/>
              </a:rPr>
              <a:t>2</a:t>
            </a:r>
            <a:endParaRPr sz="2800">
              <a:solidFill>
                <a:schemeClr val="dk1"/>
              </a:solidFill>
              <a:latin typeface="Calibri"/>
              <a:ea typeface="Calibri"/>
              <a:cs typeface="Calibri"/>
              <a:sym typeface="Calibri"/>
            </a:endParaRPr>
          </a:p>
        </p:txBody>
      </p:sp>
      <p:pic>
        <p:nvPicPr>
          <p:cNvPr id="1206" name="Google Shape;1206;p44"/>
          <p:cNvPicPr preferRelativeResize="0"/>
          <p:nvPr/>
        </p:nvPicPr>
        <p:blipFill rotWithShape="1">
          <a:blip r:embed="rId13">
            <a:alphaModFix/>
          </a:blip>
          <a:srcRect b="0" l="0" r="0" t="0"/>
          <a:stretch/>
        </p:blipFill>
        <p:spPr>
          <a:xfrm>
            <a:off x="868680" y="1380744"/>
            <a:ext cx="499872" cy="499872"/>
          </a:xfrm>
          <a:prstGeom prst="rect">
            <a:avLst/>
          </a:prstGeom>
          <a:noFill/>
          <a:ln>
            <a:noFill/>
          </a:ln>
        </p:spPr>
      </p:pic>
      <p:sp>
        <p:nvSpPr>
          <p:cNvPr id="1207" name="Google Shape;1207;p44"/>
          <p:cNvSpPr txBox="1"/>
          <p:nvPr/>
        </p:nvSpPr>
        <p:spPr>
          <a:xfrm>
            <a:off x="1014949" y="1378203"/>
            <a:ext cx="20574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FFFFFF"/>
                </a:solidFill>
                <a:latin typeface="Calibri"/>
                <a:ea typeface="Calibri"/>
                <a:cs typeface="Calibri"/>
                <a:sym typeface="Calibri"/>
              </a:rPr>
              <a:t>1</a:t>
            </a:r>
            <a:endParaRPr sz="2800">
              <a:solidFill>
                <a:schemeClr val="dk1"/>
              </a:solidFill>
              <a:latin typeface="Calibri"/>
              <a:ea typeface="Calibri"/>
              <a:cs typeface="Calibri"/>
              <a:sym typeface="Calibri"/>
            </a:endParaRPr>
          </a:p>
        </p:txBody>
      </p:sp>
      <p:grpSp>
        <p:nvGrpSpPr>
          <p:cNvPr id="1208" name="Google Shape;1208;p44"/>
          <p:cNvGrpSpPr/>
          <p:nvPr/>
        </p:nvGrpSpPr>
        <p:grpSpPr>
          <a:xfrm>
            <a:off x="877824" y="2127504"/>
            <a:ext cx="1536191" cy="1008887"/>
            <a:chOff x="877824" y="2127504"/>
            <a:chExt cx="1536191" cy="1008887"/>
          </a:xfrm>
        </p:grpSpPr>
        <p:pic>
          <p:nvPicPr>
            <p:cNvPr id="1209" name="Google Shape;1209;p44"/>
            <p:cNvPicPr preferRelativeResize="0"/>
            <p:nvPr/>
          </p:nvPicPr>
          <p:blipFill rotWithShape="1">
            <a:blip r:embed="rId14">
              <a:alphaModFix/>
            </a:blip>
            <a:srcRect b="0" l="0" r="0" t="0"/>
            <a:stretch/>
          </p:blipFill>
          <p:spPr>
            <a:xfrm>
              <a:off x="877824" y="2133600"/>
              <a:ext cx="1536191" cy="1002791"/>
            </a:xfrm>
            <a:prstGeom prst="rect">
              <a:avLst/>
            </a:prstGeom>
            <a:noFill/>
            <a:ln>
              <a:noFill/>
            </a:ln>
          </p:spPr>
        </p:pic>
        <p:pic>
          <p:nvPicPr>
            <p:cNvPr id="1210" name="Google Shape;1210;p44"/>
            <p:cNvPicPr preferRelativeResize="0"/>
            <p:nvPr/>
          </p:nvPicPr>
          <p:blipFill rotWithShape="1">
            <a:blip r:embed="rId15">
              <a:alphaModFix/>
            </a:blip>
            <a:srcRect b="0" l="0" r="0" t="0"/>
            <a:stretch/>
          </p:blipFill>
          <p:spPr>
            <a:xfrm>
              <a:off x="903462" y="2158819"/>
              <a:ext cx="1430164" cy="898072"/>
            </a:xfrm>
            <a:prstGeom prst="rect">
              <a:avLst/>
            </a:prstGeom>
            <a:noFill/>
            <a:ln>
              <a:noFill/>
            </a:ln>
          </p:spPr>
        </p:pic>
        <p:pic>
          <p:nvPicPr>
            <p:cNvPr id="1211" name="Google Shape;1211;p44"/>
            <p:cNvPicPr preferRelativeResize="0"/>
            <p:nvPr/>
          </p:nvPicPr>
          <p:blipFill rotWithShape="1">
            <a:blip r:embed="rId16">
              <a:alphaModFix/>
            </a:blip>
            <a:srcRect b="0" l="0" r="0" t="0"/>
            <a:stretch/>
          </p:blipFill>
          <p:spPr>
            <a:xfrm>
              <a:off x="902208" y="2127504"/>
              <a:ext cx="594360" cy="832103"/>
            </a:xfrm>
            <a:prstGeom prst="rect">
              <a:avLst/>
            </a:prstGeom>
            <a:noFill/>
            <a:ln>
              <a:noFill/>
            </a:ln>
          </p:spPr>
        </p:pic>
        <p:sp>
          <p:nvSpPr>
            <p:cNvPr id="1212" name="Google Shape;1212;p44"/>
            <p:cNvSpPr/>
            <p:nvPr/>
          </p:nvSpPr>
          <p:spPr>
            <a:xfrm>
              <a:off x="940350" y="2164264"/>
              <a:ext cx="464184" cy="704850"/>
            </a:xfrm>
            <a:custGeom>
              <a:rect b="b" l="l" r="r" t="t"/>
              <a:pathLst>
                <a:path extrusionOk="0" h="704850" w="464184">
                  <a:moveTo>
                    <a:pt x="0" y="0"/>
                  </a:moveTo>
                  <a:lnTo>
                    <a:pt x="463815" y="0"/>
                  </a:lnTo>
                  <a:lnTo>
                    <a:pt x="463815" y="704756"/>
                  </a:lnTo>
                  <a:lnTo>
                    <a:pt x="0" y="704756"/>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13" name="Google Shape;1213;p44"/>
          <p:cNvGrpSpPr/>
          <p:nvPr/>
        </p:nvGrpSpPr>
        <p:grpSpPr>
          <a:xfrm>
            <a:off x="877824" y="3782567"/>
            <a:ext cx="2953512" cy="883919"/>
            <a:chOff x="877824" y="3782567"/>
            <a:chExt cx="2953512" cy="883919"/>
          </a:xfrm>
        </p:grpSpPr>
        <p:pic>
          <p:nvPicPr>
            <p:cNvPr id="1214" name="Google Shape;1214;p44"/>
            <p:cNvPicPr preferRelativeResize="0"/>
            <p:nvPr/>
          </p:nvPicPr>
          <p:blipFill rotWithShape="1">
            <a:blip r:embed="rId17">
              <a:alphaModFix/>
            </a:blip>
            <a:srcRect b="0" l="0" r="0" t="0"/>
            <a:stretch/>
          </p:blipFill>
          <p:spPr>
            <a:xfrm>
              <a:off x="877824" y="3782567"/>
              <a:ext cx="2953512" cy="883919"/>
            </a:xfrm>
            <a:prstGeom prst="rect">
              <a:avLst/>
            </a:prstGeom>
            <a:noFill/>
            <a:ln>
              <a:noFill/>
            </a:ln>
          </p:spPr>
        </p:pic>
        <p:pic>
          <p:nvPicPr>
            <p:cNvPr id="1215" name="Google Shape;1215;p44"/>
            <p:cNvPicPr preferRelativeResize="0"/>
            <p:nvPr/>
          </p:nvPicPr>
          <p:blipFill rotWithShape="1">
            <a:blip r:embed="rId18">
              <a:alphaModFix/>
            </a:blip>
            <a:srcRect b="0" l="0" r="0" t="0"/>
            <a:stretch/>
          </p:blipFill>
          <p:spPr>
            <a:xfrm>
              <a:off x="903461" y="3809267"/>
              <a:ext cx="2849402" cy="776855"/>
            </a:xfrm>
            <a:prstGeom prst="rect">
              <a:avLst/>
            </a:prstGeom>
            <a:noFill/>
            <a:ln>
              <a:noFill/>
            </a:ln>
          </p:spPr>
        </p:pic>
      </p:grpSp>
      <p:sp>
        <p:nvSpPr>
          <p:cNvPr id="1216" name="Google Shape;1216;p44"/>
          <p:cNvSpPr txBox="1"/>
          <p:nvPr/>
        </p:nvSpPr>
        <p:spPr>
          <a:xfrm>
            <a:off x="4672972" y="2956052"/>
            <a:ext cx="159004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1200">
                <a:solidFill>
                  <a:schemeClr val="dk1"/>
                </a:solidFill>
                <a:latin typeface="Calibri"/>
                <a:ea typeface="Calibri"/>
                <a:cs typeface="Calibri"/>
                <a:sym typeface="Calibri"/>
              </a:rPr>
              <a:t>Format as</a:t>
            </a:r>
            <a:r>
              <a:rPr i="1" lang="en-US" sz="1200">
                <a:solidFill>
                  <a:schemeClr val="dk1"/>
                </a:solidFill>
                <a:latin typeface="Calibri"/>
                <a:ea typeface="Calibri"/>
                <a:cs typeface="Calibri"/>
                <a:sym typeface="Calibri"/>
              </a:rPr>
              <a:t>: YYYY, MM, DD</a:t>
            </a:r>
            <a:endParaRPr sz="1200">
              <a:solidFill>
                <a:schemeClr val="dk1"/>
              </a:solidFill>
              <a:latin typeface="Calibri"/>
              <a:ea typeface="Calibri"/>
              <a:cs typeface="Calibri"/>
              <a:sym typeface="Calibri"/>
            </a:endParaRPr>
          </a:p>
        </p:txBody>
      </p:sp>
      <p:sp>
        <p:nvSpPr>
          <p:cNvPr id="1217" name="Google Shape;1217;p44"/>
          <p:cNvSpPr txBox="1"/>
          <p:nvPr/>
        </p:nvSpPr>
        <p:spPr>
          <a:xfrm>
            <a:off x="940796" y="4656835"/>
            <a:ext cx="213995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1200">
                <a:solidFill>
                  <a:schemeClr val="dk1"/>
                </a:solidFill>
                <a:latin typeface="Calibri"/>
                <a:ea typeface="Calibri"/>
                <a:cs typeface="Calibri"/>
                <a:sym typeface="Calibri"/>
              </a:rPr>
              <a:t>Front end</a:t>
            </a:r>
            <a:r>
              <a:rPr i="1" lang="en-US" sz="1200">
                <a:solidFill>
                  <a:schemeClr val="dk1"/>
                </a:solidFill>
                <a:latin typeface="Calibri"/>
                <a:ea typeface="Calibri"/>
                <a:cs typeface="Calibri"/>
                <a:sym typeface="Calibri"/>
              </a:rPr>
              <a:t>: Get Data &gt; Blank Query</a:t>
            </a:r>
            <a:endParaRPr sz="1200">
              <a:solidFill>
                <a:schemeClr val="dk1"/>
              </a:solidFill>
              <a:latin typeface="Calibri"/>
              <a:ea typeface="Calibri"/>
              <a:cs typeface="Calibri"/>
              <a:sym typeface="Calibri"/>
            </a:endParaRPr>
          </a:p>
        </p:txBody>
      </p:sp>
      <p:grpSp>
        <p:nvGrpSpPr>
          <p:cNvPr id="1218" name="Google Shape;1218;p44"/>
          <p:cNvGrpSpPr/>
          <p:nvPr/>
        </p:nvGrpSpPr>
        <p:grpSpPr>
          <a:xfrm>
            <a:off x="865632" y="3791711"/>
            <a:ext cx="524256" cy="886968"/>
            <a:chOff x="865632" y="3791711"/>
            <a:chExt cx="524256" cy="886968"/>
          </a:xfrm>
        </p:grpSpPr>
        <p:pic>
          <p:nvPicPr>
            <p:cNvPr id="1219" name="Google Shape;1219;p44"/>
            <p:cNvPicPr preferRelativeResize="0"/>
            <p:nvPr/>
          </p:nvPicPr>
          <p:blipFill rotWithShape="1">
            <a:blip r:embed="rId19">
              <a:alphaModFix/>
            </a:blip>
            <a:srcRect b="0" l="0" r="0" t="0"/>
            <a:stretch/>
          </p:blipFill>
          <p:spPr>
            <a:xfrm>
              <a:off x="865632" y="3791711"/>
              <a:ext cx="524256" cy="886968"/>
            </a:xfrm>
            <a:prstGeom prst="rect">
              <a:avLst/>
            </a:prstGeom>
            <a:noFill/>
            <a:ln>
              <a:noFill/>
            </a:ln>
          </p:spPr>
        </p:pic>
        <p:sp>
          <p:nvSpPr>
            <p:cNvPr id="1220" name="Google Shape;1220;p44"/>
            <p:cNvSpPr/>
            <p:nvPr/>
          </p:nvSpPr>
          <p:spPr>
            <a:xfrm>
              <a:off x="903461" y="3830916"/>
              <a:ext cx="393700" cy="755650"/>
            </a:xfrm>
            <a:custGeom>
              <a:rect b="b" l="l" r="r" t="t"/>
              <a:pathLst>
                <a:path extrusionOk="0" h="755650" w="393700">
                  <a:moveTo>
                    <a:pt x="0" y="0"/>
                  </a:moveTo>
                  <a:lnTo>
                    <a:pt x="393267" y="0"/>
                  </a:lnTo>
                  <a:lnTo>
                    <a:pt x="393267" y="755205"/>
                  </a:lnTo>
                  <a:lnTo>
                    <a:pt x="0" y="755205"/>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21" name="Google Shape;1221;p44"/>
          <p:cNvSpPr txBox="1"/>
          <p:nvPr/>
        </p:nvSpPr>
        <p:spPr>
          <a:xfrm>
            <a:off x="940796" y="3132835"/>
            <a:ext cx="252412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1200">
                <a:solidFill>
                  <a:schemeClr val="dk1"/>
                </a:solidFill>
                <a:latin typeface="Calibri"/>
                <a:ea typeface="Calibri"/>
                <a:cs typeface="Calibri"/>
                <a:sym typeface="Calibri"/>
              </a:rPr>
              <a:t>Power Query</a:t>
            </a:r>
            <a:r>
              <a:rPr i="1" lang="en-US" sz="1200">
                <a:solidFill>
                  <a:schemeClr val="dk1"/>
                </a:solidFill>
                <a:latin typeface="Calibri"/>
                <a:ea typeface="Calibri"/>
                <a:cs typeface="Calibri"/>
                <a:sym typeface="Calibri"/>
              </a:rPr>
              <a:t>: New Source &gt; Blank Query</a:t>
            </a:r>
            <a:endParaRPr sz="1200">
              <a:solidFill>
                <a:schemeClr val="dk1"/>
              </a:solidFill>
              <a:latin typeface="Calibri"/>
              <a:ea typeface="Calibri"/>
              <a:cs typeface="Calibri"/>
              <a:sym typeface="Calibri"/>
            </a:endParaRPr>
          </a:p>
        </p:txBody>
      </p:sp>
      <p:sp>
        <p:nvSpPr>
          <p:cNvPr id="1222" name="Google Shape;1222;p44"/>
          <p:cNvSpPr txBox="1"/>
          <p:nvPr/>
        </p:nvSpPr>
        <p:spPr>
          <a:xfrm>
            <a:off x="5248937" y="3502660"/>
            <a:ext cx="6071870" cy="510540"/>
          </a:xfrm>
          <a:prstGeom prst="rect">
            <a:avLst/>
          </a:prstGeom>
          <a:noFill/>
          <a:ln>
            <a:noFill/>
          </a:ln>
        </p:spPr>
        <p:txBody>
          <a:bodyPr anchorCtr="0" anchor="t" bIns="0" lIns="0" spcFirstLastPara="1" rIns="0" wrap="square" tIns="22850">
            <a:spAutoFit/>
          </a:bodyPr>
          <a:lstStyle/>
          <a:p>
            <a:pPr indent="0" lvl="0" marL="12700" marR="5080" rtl="0" algn="l">
              <a:lnSpc>
                <a:spcPct val="79166"/>
              </a:lnSpc>
              <a:spcBef>
                <a:spcPts val="0"/>
              </a:spcBef>
              <a:spcAft>
                <a:spcPts val="0"/>
              </a:spcAft>
              <a:buNone/>
            </a:pPr>
            <a:r>
              <a:rPr lang="en-US" sz="1600">
                <a:solidFill>
                  <a:schemeClr val="dk1"/>
                </a:solidFill>
                <a:latin typeface="Calibri"/>
                <a:ea typeface="Calibri"/>
                <a:cs typeface="Calibri"/>
                <a:sym typeface="Calibri"/>
              </a:rPr>
              <a:t>Click the </a:t>
            </a:r>
            <a:r>
              <a:rPr baseline="30000" lang="en-US" sz="2400">
                <a:solidFill>
                  <a:schemeClr val="dk1"/>
                </a:solidFill>
                <a:latin typeface="Cambria Math"/>
                <a:ea typeface="Cambria Math"/>
                <a:cs typeface="Cambria Math"/>
                <a:sym typeface="Cambria Math"/>
              </a:rPr>
              <a:t>𝒇𝒙 </a:t>
            </a:r>
            <a:r>
              <a:rPr lang="en-US" sz="1600">
                <a:solidFill>
                  <a:schemeClr val="dk1"/>
                </a:solidFill>
                <a:latin typeface="Calibri"/>
                <a:ea typeface="Calibri"/>
                <a:cs typeface="Calibri"/>
                <a:sym typeface="Calibri"/>
              </a:rPr>
              <a:t>icon to </a:t>
            </a:r>
            <a:r>
              <a:rPr b="1" lang="en-US" sz="1600">
                <a:solidFill>
                  <a:schemeClr val="dk1"/>
                </a:solidFill>
                <a:latin typeface="Calibri"/>
                <a:ea typeface="Calibri"/>
                <a:cs typeface="Calibri"/>
                <a:sym typeface="Calibri"/>
              </a:rPr>
              <a:t>add a custom step</a:t>
            </a:r>
            <a:r>
              <a:rPr lang="en-US" sz="1600">
                <a:solidFill>
                  <a:schemeClr val="dk1"/>
                </a:solidFill>
                <a:latin typeface="Calibri"/>
                <a:ea typeface="Calibri"/>
                <a:cs typeface="Calibri"/>
                <a:sym typeface="Calibri"/>
              </a:rPr>
              <a:t>, and enter the following formula to  generate a list of dates between the start date and the current day:</a:t>
            </a:r>
            <a:endParaRPr sz="16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26" name="Shape 1226"/>
        <p:cNvGrpSpPr/>
        <p:nvPr/>
      </p:nvGrpSpPr>
      <p:grpSpPr>
        <a:xfrm>
          <a:off x="0" y="0"/>
          <a:ext cx="0" cy="0"/>
          <a:chOff x="0" y="0"/>
          <a:chExt cx="0" cy="0"/>
        </a:xfrm>
      </p:grpSpPr>
      <p:sp>
        <p:nvSpPr>
          <p:cNvPr id="1227" name="Google Shape;1227;p45"/>
          <p:cNvSpPr txBox="1"/>
          <p:nvPr/>
        </p:nvSpPr>
        <p:spPr>
          <a:xfrm>
            <a:off x="1479139" y="1381252"/>
            <a:ext cx="3020695" cy="510540"/>
          </a:xfrm>
          <a:prstGeom prst="rect">
            <a:avLst/>
          </a:prstGeom>
          <a:noFill/>
          <a:ln>
            <a:noFill/>
          </a:ln>
        </p:spPr>
        <p:txBody>
          <a:bodyPr anchorCtr="0" anchor="t" bIns="0" lIns="0" spcFirstLastPara="1" rIns="0" wrap="square" tIns="12700">
            <a:spAutoFit/>
          </a:bodyPr>
          <a:lstStyle/>
          <a:p>
            <a:pPr indent="0" lvl="0" marL="12700" marR="0" rtl="0" algn="l">
              <a:lnSpc>
                <a:spcPct val="119375"/>
              </a:lnSpc>
              <a:spcBef>
                <a:spcPts val="0"/>
              </a:spcBef>
              <a:spcAft>
                <a:spcPts val="0"/>
              </a:spcAft>
              <a:buNone/>
            </a:pPr>
            <a:r>
              <a:rPr lang="en-US" sz="1600">
                <a:solidFill>
                  <a:schemeClr val="dk1"/>
                </a:solidFill>
                <a:latin typeface="Calibri"/>
                <a:ea typeface="Calibri"/>
                <a:cs typeface="Calibri"/>
                <a:sym typeface="Calibri"/>
              </a:rPr>
              <a:t>Convert the resulting list into a </a:t>
            </a:r>
            <a:r>
              <a:rPr b="1" lang="en-US" sz="1600">
                <a:solidFill>
                  <a:schemeClr val="dk1"/>
                </a:solidFill>
                <a:latin typeface="Calibri"/>
                <a:ea typeface="Calibri"/>
                <a:cs typeface="Calibri"/>
                <a:sym typeface="Calibri"/>
              </a:rPr>
              <a:t>Table</a:t>
            </a:r>
            <a:endParaRPr sz="1600">
              <a:solidFill>
                <a:schemeClr val="dk1"/>
              </a:solidFill>
              <a:latin typeface="Calibri"/>
              <a:ea typeface="Calibri"/>
              <a:cs typeface="Calibri"/>
              <a:sym typeface="Calibri"/>
            </a:endParaRPr>
          </a:p>
          <a:p>
            <a:pPr indent="0" lvl="0" marL="12700" marR="0" rtl="0" algn="l">
              <a:lnSpc>
                <a:spcPct val="119375"/>
              </a:lnSpc>
              <a:spcBef>
                <a:spcPts val="0"/>
              </a:spcBef>
              <a:spcAft>
                <a:spcPts val="0"/>
              </a:spcAft>
              <a:buNone/>
            </a:pPr>
            <a:r>
              <a:rPr lang="en-US" sz="1600">
                <a:solidFill>
                  <a:schemeClr val="dk1"/>
                </a:solidFill>
                <a:latin typeface="Calibri"/>
                <a:ea typeface="Calibri"/>
                <a:cs typeface="Calibri"/>
                <a:sym typeface="Calibri"/>
              </a:rPr>
              <a:t>and set the data type as a </a:t>
            </a:r>
            <a:r>
              <a:rPr b="1" lang="en-US" sz="1600">
                <a:solidFill>
                  <a:schemeClr val="dk1"/>
                </a:solidFill>
                <a:latin typeface="Calibri"/>
                <a:ea typeface="Calibri"/>
                <a:cs typeface="Calibri"/>
                <a:sym typeface="Calibri"/>
              </a:rPr>
              <a:t>Date</a:t>
            </a:r>
            <a:endParaRPr sz="1600">
              <a:solidFill>
                <a:schemeClr val="dk1"/>
              </a:solidFill>
              <a:latin typeface="Calibri"/>
              <a:ea typeface="Calibri"/>
              <a:cs typeface="Calibri"/>
              <a:sym typeface="Calibri"/>
            </a:endParaRPr>
          </a:p>
        </p:txBody>
      </p:sp>
      <p:sp>
        <p:nvSpPr>
          <p:cNvPr id="1228" name="Google Shape;1228;p45"/>
          <p:cNvSpPr txBox="1"/>
          <p:nvPr>
            <p:ph type="title"/>
          </p:nvPr>
        </p:nvSpPr>
        <p:spPr>
          <a:xfrm>
            <a:off x="3560888" y="242315"/>
            <a:ext cx="506920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200">
                <a:solidFill>
                  <a:srgbClr val="000000"/>
                </a:solidFill>
                <a:latin typeface="Calibri"/>
                <a:ea typeface="Calibri"/>
                <a:cs typeface="Calibri"/>
                <a:sym typeface="Calibri"/>
              </a:rPr>
              <a:t>PRO TIP</a:t>
            </a:r>
            <a:r>
              <a:rPr lang="en-US" sz="3200">
                <a:solidFill>
                  <a:srgbClr val="000000"/>
                </a:solidFill>
              </a:rPr>
              <a:t>: ROLLING CALENDARS</a:t>
            </a:r>
            <a:endParaRPr sz="3200">
              <a:latin typeface="Calibri"/>
              <a:ea typeface="Calibri"/>
              <a:cs typeface="Calibri"/>
              <a:sym typeface="Calibri"/>
            </a:endParaRPr>
          </a:p>
        </p:txBody>
      </p:sp>
      <p:pic>
        <p:nvPicPr>
          <p:cNvPr id="1229" name="Google Shape;1229;p45"/>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1230" name="Google Shape;1230;p45"/>
          <p:cNvGrpSpPr/>
          <p:nvPr/>
        </p:nvGrpSpPr>
        <p:grpSpPr>
          <a:xfrm>
            <a:off x="11457431" y="170687"/>
            <a:ext cx="551687" cy="551687"/>
            <a:chOff x="11457431" y="170687"/>
            <a:chExt cx="551687" cy="551687"/>
          </a:xfrm>
        </p:grpSpPr>
        <p:pic>
          <p:nvPicPr>
            <p:cNvPr id="1231" name="Google Shape;1231;p45"/>
            <p:cNvPicPr preferRelativeResize="0"/>
            <p:nvPr/>
          </p:nvPicPr>
          <p:blipFill rotWithShape="1">
            <a:blip r:embed="rId4">
              <a:alphaModFix/>
            </a:blip>
            <a:srcRect b="0" l="0" r="0" t="0"/>
            <a:stretch/>
          </p:blipFill>
          <p:spPr>
            <a:xfrm>
              <a:off x="11457431" y="170687"/>
              <a:ext cx="551687" cy="551687"/>
            </a:xfrm>
            <a:prstGeom prst="rect">
              <a:avLst/>
            </a:prstGeom>
            <a:noFill/>
            <a:ln>
              <a:noFill/>
            </a:ln>
          </p:spPr>
        </p:pic>
        <p:pic>
          <p:nvPicPr>
            <p:cNvPr id="1232" name="Google Shape;1232;p45"/>
            <p:cNvPicPr preferRelativeResize="0"/>
            <p:nvPr/>
          </p:nvPicPr>
          <p:blipFill rotWithShape="1">
            <a:blip r:embed="rId5">
              <a:alphaModFix/>
            </a:blip>
            <a:srcRect b="0" l="0" r="0" t="0"/>
            <a:stretch/>
          </p:blipFill>
          <p:spPr>
            <a:xfrm>
              <a:off x="11536301" y="252500"/>
              <a:ext cx="399431" cy="400018"/>
            </a:xfrm>
            <a:prstGeom prst="rect">
              <a:avLst/>
            </a:prstGeom>
            <a:noFill/>
            <a:ln>
              <a:noFill/>
            </a:ln>
          </p:spPr>
        </p:pic>
      </p:grpSp>
      <p:pic>
        <p:nvPicPr>
          <p:cNvPr id="1233" name="Google Shape;1233;p45"/>
          <p:cNvPicPr preferRelativeResize="0"/>
          <p:nvPr/>
        </p:nvPicPr>
        <p:blipFill rotWithShape="1">
          <a:blip r:embed="rId6">
            <a:alphaModFix/>
          </a:blip>
          <a:srcRect b="0" l="0" r="0" t="0"/>
          <a:stretch/>
        </p:blipFill>
        <p:spPr>
          <a:xfrm>
            <a:off x="5419344" y="1380744"/>
            <a:ext cx="496824" cy="499872"/>
          </a:xfrm>
          <a:prstGeom prst="rect">
            <a:avLst/>
          </a:prstGeom>
          <a:noFill/>
          <a:ln>
            <a:noFill/>
          </a:ln>
        </p:spPr>
      </p:pic>
      <p:sp>
        <p:nvSpPr>
          <p:cNvPr id="1234" name="Google Shape;1234;p45"/>
          <p:cNvSpPr txBox="1"/>
          <p:nvPr/>
        </p:nvSpPr>
        <p:spPr>
          <a:xfrm>
            <a:off x="5565023" y="1378203"/>
            <a:ext cx="20574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FFFFFF"/>
                </a:solidFill>
                <a:latin typeface="Calibri"/>
                <a:ea typeface="Calibri"/>
                <a:cs typeface="Calibri"/>
                <a:sym typeface="Calibri"/>
              </a:rPr>
              <a:t>5</a:t>
            </a:r>
            <a:endParaRPr sz="2800">
              <a:solidFill>
                <a:schemeClr val="dk1"/>
              </a:solidFill>
              <a:latin typeface="Calibri"/>
              <a:ea typeface="Calibri"/>
              <a:cs typeface="Calibri"/>
              <a:sym typeface="Calibri"/>
            </a:endParaRPr>
          </a:p>
        </p:txBody>
      </p:sp>
      <p:pic>
        <p:nvPicPr>
          <p:cNvPr id="1235" name="Google Shape;1235;p45"/>
          <p:cNvPicPr preferRelativeResize="0"/>
          <p:nvPr/>
        </p:nvPicPr>
        <p:blipFill rotWithShape="1">
          <a:blip r:embed="rId7">
            <a:alphaModFix/>
          </a:blip>
          <a:srcRect b="0" l="0" r="0" t="0"/>
          <a:stretch/>
        </p:blipFill>
        <p:spPr>
          <a:xfrm>
            <a:off x="868680" y="1383791"/>
            <a:ext cx="496824" cy="499872"/>
          </a:xfrm>
          <a:prstGeom prst="rect">
            <a:avLst/>
          </a:prstGeom>
          <a:noFill/>
          <a:ln>
            <a:noFill/>
          </a:ln>
        </p:spPr>
      </p:pic>
      <p:sp>
        <p:nvSpPr>
          <p:cNvPr id="1236" name="Google Shape;1236;p45"/>
          <p:cNvSpPr txBox="1"/>
          <p:nvPr/>
        </p:nvSpPr>
        <p:spPr>
          <a:xfrm>
            <a:off x="1014316" y="1381252"/>
            <a:ext cx="20574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FFFFFF"/>
                </a:solidFill>
                <a:latin typeface="Calibri"/>
                <a:ea typeface="Calibri"/>
                <a:cs typeface="Calibri"/>
                <a:sym typeface="Calibri"/>
              </a:rPr>
              <a:t>4</a:t>
            </a:r>
            <a:endParaRPr sz="2800">
              <a:solidFill>
                <a:schemeClr val="dk1"/>
              </a:solidFill>
              <a:latin typeface="Calibri"/>
              <a:ea typeface="Calibri"/>
              <a:cs typeface="Calibri"/>
              <a:sym typeface="Calibri"/>
            </a:endParaRPr>
          </a:p>
        </p:txBody>
      </p:sp>
      <p:sp>
        <p:nvSpPr>
          <p:cNvPr id="1237" name="Google Shape;1237;p45"/>
          <p:cNvSpPr txBox="1"/>
          <p:nvPr/>
        </p:nvSpPr>
        <p:spPr>
          <a:xfrm>
            <a:off x="6049016" y="1381252"/>
            <a:ext cx="5208905" cy="510540"/>
          </a:xfrm>
          <a:prstGeom prst="rect">
            <a:avLst/>
          </a:prstGeom>
          <a:noFill/>
          <a:ln>
            <a:noFill/>
          </a:ln>
        </p:spPr>
        <p:txBody>
          <a:bodyPr anchorCtr="0" anchor="t" bIns="0" lIns="0" spcFirstLastPara="1" rIns="0" wrap="square" tIns="22850">
            <a:spAutoFit/>
          </a:bodyPr>
          <a:lstStyle/>
          <a:p>
            <a:pPr indent="0" lvl="0" marL="12700" marR="5080" rtl="0" algn="l">
              <a:lnSpc>
                <a:spcPct val="118750"/>
              </a:lnSpc>
              <a:spcBef>
                <a:spcPts val="0"/>
              </a:spcBef>
              <a:spcAft>
                <a:spcPts val="0"/>
              </a:spcAft>
              <a:buNone/>
            </a:pPr>
            <a:r>
              <a:rPr lang="en-US" sz="1600">
                <a:solidFill>
                  <a:schemeClr val="dk1"/>
                </a:solidFill>
                <a:latin typeface="Calibri"/>
                <a:ea typeface="Calibri"/>
                <a:cs typeface="Calibri"/>
                <a:sym typeface="Calibri"/>
              </a:rPr>
              <a:t>Rename the column to “</a:t>
            </a:r>
            <a:r>
              <a:rPr b="1" lang="en-US" sz="1600">
                <a:solidFill>
                  <a:schemeClr val="dk1"/>
                </a:solidFill>
                <a:latin typeface="Calibri"/>
                <a:ea typeface="Calibri"/>
                <a:cs typeface="Calibri"/>
                <a:sym typeface="Calibri"/>
              </a:rPr>
              <a:t>Date</a:t>
            </a:r>
            <a:r>
              <a:rPr lang="en-US" sz="1600">
                <a:solidFill>
                  <a:schemeClr val="dk1"/>
                </a:solidFill>
                <a:latin typeface="Calibri"/>
                <a:ea typeface="Calibri"/>
                <a:cs typeface="Calibri"/>
                <a:sym typeface="Calibri"/>
              </a:rPr>
              <a:t>” and add calculated date columns  (year, month, quarter, etc.) using the </a:t>
            </a:r>
            <a:r>
              <a:rPr b="1" lang="en-US" sz="1600">
                <a:solidFill>
                  <a:schemeClr val="dk1"/>
                </a:solidFill>
                <a:latin typeface="Calibri"/>
                <a:ea typeface="Calibri"/>
                <a:cs typeface="Calibri"/>
                <a:sym typeface="Calibri"/>
              </a:rPr>
              <a:t>Add Column </a:t>
            </a:r>
            <a:r>
              <a:rPr lang="en-US" sz="1600">
                <a:solidFill>
                  <a:schemeClr val="dk1"/>
                </a:solidFill>
                <a:latin typeface="Calibri"/>
                <a:ea typeface="Calibri"/>
                <a:cs typeface="Calibri"/>
                <a:sym typeface="Calibri"/>
              </a:rPr>
              <a:t>tools</a:t>
            </a:r>
            <a:endParaRPr sz="1600">
              <a:solidFill>
                <a:schemeClr val="dk1"/>
              </a:solidFill>
              <a:latin typeface="Calibri"/>
              <a:ea typeface="Calibri"/>
              <a:cs typeface="Calibri"/>
              <a:sym typeface="Calibri"/>
            </a:endParaRPr>
          </a:p>
        </p:txBody>
      </p:sp>
      <p:grpSp>
        <p:nvGrpSpPr>
          <p:cNvPr id="1238" name="Google Shape;1238;p45"/>
          <p:cNvGrpSpPr/>
          <p:nvPr/>
        </p:nvGrpSpPr>
        <p:grpSpPr>
          <a:xfrm>
            <a:off x="1075944" y="2270760"/>
            <a:ext cx="3624072" cy="1224181"/>
            <a:chOff x="1075944" y="2270760"/>
            <a:chExt cx="3624072" cy="1224181"/>
          </a:xfrm>
        </p:grpSpPr>
        <p:pic>
          <p:nvPicPr>
            <p:cNvPr id="1239" name="Google Shape;1239;p45"/>
            <p:cNvPicPr preferRelativeResize="0"/>
            <p:nvPr/>
          </p:nvPicPr>
          <p:blipFill rotWithShape="1">
            <a:blip r:embed="rId8">
              <a:alphaModFix/>
            </a:blip>
            <a:srcRect b="0" l="0" r="0" t="0"/>
            <a:stretch/>
          </p:blipFill>
          <p:spPr>
            <a:xfrm>
              <a:off x="1100328" y="2270760"/>
              <a:ext cx="3599688" cy="1118615"/>
            </a:xfrm>
            <a:prstGeom prst="rect">
              <a:avLst/>
            </a:prstGeom>
            <a:noFill/>
            <a:ln>
              <a:noFill/>
            </a:ln>
          </p:spPr>
        </p:pic>
        <p:pic>
          <p:nvPicPr>
            <p:cNvPr id="1240" name="Google Shape;1240;p45"/>
            <p:cNvPicPr preferRelativeResize="0"/>
            <p:nvPr/>
          </p:nvPicPr>
          <p:blipFill rotWithShape="1">
            <a:blip r:embed="rId9">
              <a:alphaModFix/>
            </a:blip>
            <a:srcRect b="0" l="0" r="0" t="0"/>
            <a:stretch/>
          </p:blipFill>
          <p:spPr>
            <a:xfrm>
              <a:off x="1125142" y="2297192"/>
              <a:ext cx="3494775" cy="1012468"/>
            </a:xfrm>
            <a:prstGeom prst="rect">
              <a:avLst/>
            </a:prstGeom>
            <a:noFill/>
            <a:ln>
              <a:noFill/>
            </a:ln>
          </p:spPr>
        </p:pic>
        <p:pic>
          <p:nvPicPr>
            <p:cNvPr id="1241" name="Google Shape;1241;p45"/>
            <p:cNvPicPr preferRelativeResize="0"/>
            <p:nvPr/>
          </p:nvPicPr>
          <p:blipFill rotWithShape="1">
            <a:blip r:embed="rId10">
              <a:alphaModFix/>
            </a:blip>
            <a:srcRect b="0" l="0" r="0" t="0"/>
            <a:stretch/>
          </p:blipFill>
          <p:spPr>
            <a:xfrm>
              <a:off x="1075944" y="2602992"/>
              <a:ext cx="496824" cy="798576"/>
            </a:xfrm>
            <a:prstGeom prst="rect">
              <a:avLst/>
            </a:prstGeom>
            <a:noFill/>
            <a:ln>
              <a:noFill/>
            </a:ln>
          </p:spPr>
        </p:pic>
        <p:sp>
          <p:nvSpPr>
            <p:cNvPr id="1242" name="Google Shape;1242;p45"/>
            <p:cNvSpPr/>
            <p:nvPr/>
          </p:nvSpPr>
          <p:spPr>
            <a:xfrm>
              <a:off x="1114425" y="2642354"/>
              <a:ext cx="367665" cy="667385"/>
            </a:xfrm>
            <a:custGeom>
              <a:rect b="b" l="l" r="r" t="t"/>
              <a:pathLst>
                <a:path extrusionOk="0" h="667385" w="367665">
                  <a:moveTo>
                    <a:pt x="0" y="0"/>
                  </a:moveTo>
                  <a:lnTo>
                    <a:pt x="367127" y="0"/>
                  </a:lnTo>
                  <a:lnTo>
                    <a:pt x="367127" y="667306"/>
                  </a:lnTo>
                  <a:lnTo>
                    <a:pt x="0" y="667306"/>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43" name="Google Shape;1243;p45"/>
            <p:cNvPicPr preferRelativeResize="0"/>
            <p:nvPr/>
          </p:nvPicPr>
          <p:blipFill rotWithShape="1">
            <a:blip r:embed="rId11">
              <a:alphaModFix/>
            </a:blip>
            <a:srcRect b="0" l="0" r="0" t="0"/>
            <a:stretch/>
          </p:blipFill>
          <p:spPr>
            <a:xfrm>
              <a:off x="1307298" y="3296216"/>
              <a:ext cx="78933" cy="198725"/>
            </a:xfrm>
            <a:prstGeom prst="rect">
              <a:avLst/>
            </a:prstGeom>
            <a:noFill/>
            <a:ln>
              <a:noFill/>
            </a:ln>
          </p:spPr>
        </p:pic>
      </p:grpSp>
      <p:grpSp>
        <p:nvGrpSpPr>
          <p:cNvPr id="1244" name="Google Shape;1244;p45"/>
          <p:cNvGrpSpPr/>
          <p:nvPr/>
        </p:nvGrpSpPr>
        <p:grpSpPr>
          <a:xfrm>
            <a:off x="5730240" y="2258567"/>
            <a:ext cx="5696712" cy="4032504"/>
            <a:chOff x="5730240" y="2258567"/>
            <a:chExt cx="5696712" cy="4032504"/>
          </a:xfrm>
        </p:grpSpPr>
        <p:pic>
          <p:nvPicPr>
            <p:cNvPr id="1245" name="Google Shape;1245;p45"/>
            <p:cNvPicPr preferRelativeResize="0"/>
            <p:nvPr/>
          </p:nvPicPr>
          <p:blipFill rotWithShape="1">
            <a:blip r:embed="rId12">
              <a:alphaModFix/>
            </a:blip>
            <a:srcRect b="0" l="0" r="0" t="0"/>
            <a:stretch/>
          </p:blipFill>
          <p:spPr>
            <a:xfrm>
              <a:off x="5730240" y="2258567"/>
              <a:ext cx="5693664" cy="4020312"/>
            </a:xfrm>
            <a:prstGeom prst="rect">
              <a:avLst/>
            </a:prstGeom>
            <a:noFill/>
            <a:ln>
              <a:noFill/>
            </a:ln>
          </p:spPr>
        </p:pic>
        <p:pic>
          <p:nvPicPr>
            <p:cNvPr id="1246" name="Google Shape;1246;p45"/>
            <p:cNvPicPr preferRelativeResize="0"/>
            <p:nvPr/>
          </p:nvPicPr>
          <p:blipFill rotWithShape="1">
            <a:blip r:embed="rId13">
              <a:alphaModFix/>
            </a:blip>
            <a:srcRect b="0" l="0" r="0" t="0"/>
            <a:stretch/>
          </p:blipFill>
          <p:spPr>
            <a:xfrm>
              <a:off x="5755820" y="2285071"/>
              <a:ext cx="5589278" cy="3913333"/>
            </a:xfrm>
            <a:prstGeom prst="rect">
              <a:avLst/>
            </a:prstGeom>
            <a:noFill/>
            <a:ln>
              <a:noFill/>
            </a:ln>
          </p:spPr>
        </p:pic>
        <p:pic>
          <p:nvPicPr>
            <p:cNvPr id="1247" name="Google Shape;1247;p45"/>
            <p:cNvPicPr preferRelativeResize="0"/>
            <p:nvPr/>
          </p:nvPicPr>
          <p:blipFill rotWithShape="1">
            <a:blip r:embed="rId14">
              <a:alphaModFix/>
            </a:blip>
            <a:srcRect b="0" l="0" r="0" t="0"/>
            <a:stretch/>
          </p:blipFill>
          <p:spPr>
            <a:xfrm>
              <a:off x="7296912" y="2270759"/>
              <a:ext cx="4130040" cy="4020312"/>
            </a:xfrm>
            <a:prstGeom prst="rect">
              <a:avLst/>
            </a:prstGeom>
            <a:noFill/>
            <a:ln>
              <a:noFill/>
            </a:ln>
          </p:spPr>
        </p:pic>
        <p:sp>
          <p:nvSpPr>
            <p:cNvPr id="1248" name="Google Shape;1248;p45"/>
            <p:cNvSpPr/>
            <p:nvPr/>
          </p:nvSpPr>
          <p:spPr>
            <a:xfrm>
              <a:off x="7333989" y="2307582"/>
              <a:ext cx="4000500" cy="3891279"/>
            </a:xfrm>
            <a:custGeom>
              <a:rect b="b" l="l" r="r" t="t"/>
              <a:pathLst>
                <a:path extrusionOk="0" h="3891279" w="4000500">
                  <a:moveTo>
                    <a:pt x="0" y="0"/>
                  </a:moveTo>
                  <a:lnTo>
                    <a:pt x="4000393" y="0"/>
                  </a:lnTo>
                  <a:lnTo>
                    <a:pt x="4000393" y="3890823"/>
                  </a:lnTo>
                  <a:lnTo>
                    <a:pt x="0" y="3890823"/>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49" name="Google Shape;1249;p45"/>
          <p:cNvGrpSpPr/>
          <p:nvPr/>
        </p:nvGrpSpPr>
        <p:grpSpPr>
          <a:xfrm>
            <a:off x="1120380" y="3549223"/>
            <a:ext cx="1550670" cy="1087120"/>
            <a:chOff x="1120380" y="3549223"/>
            <a:chExt cx="1550670" cy="1087120"/>
          </a:xfrm>
        </p:grpSpPr>
        <p:pic>
          <p:nvPicPr>
            <p:cNvPr id="1250" name="Google Shape;1250;p45"/>
            <p:cNvPicPr preferRelativeResize="0"/>
            <p:nvPr/>
          </p:nvPicPr>
          <p:blipFill rotWithShape="1">
            <a:blip r:embed="rId15">
              <a:alphaModFix/>
            </a:blip>
            <a:srcRect b="0" l="0" r="0" t="0"/>
            <a:stretch/>
          </p:blipFill>
          <p:spPr>
            <a:xfrm>
              <a:off x="1189674" y="3553986"/>
              <a:ext cx="1387430" cy="968199"/>
            </a:xfrm>
            <a:prstGeom prst="rect">
              <a:avLst/>
            </a:prstGeom>
            <a:noFill/>
            <a:ln>
              <a:noFill/>
            </a:ln>
          </p:spPr>
        </p:pic>
        <p:sp>
          <p:nvSpPr>
            <p:cNvPr id="1251" name="Google Shape;1251;p45"/>
            <p:cNvSpPr/>
            <p:nvPr/>
          </p:nvSpPr>
          <p:spPr>
            <a:xfrm>
              <a:off x="1120380" y="3549223"/>
              <a:ext cx="1550670" cy="1087120"/>
            </a:xfrm>
            <a:custGeom>
              <a:rect b="b" l="l" r="r" t="t"/>
              <a:pathLst>
                <a:path extrusionOk="0" h="1087120" w="1550670">
                  <a:moveTo>
                    <a:pt x="0" y="0"/>
                  </a:moveTo>
                  <a:lnTo>
                    <a:pt x="1550219" y="0"/>
                  </a:lnTo>
                  <a:lnTo>
                    <a:pt x="1550219" y="1086647"/>
                  </a:lnTo>
                  <a:lnTo>
                    <a:pt x="0" y="1086647"/>
                  </a:lnTo>
                  <a:lnTo>
                    <a:pt x="0" y="0"/>
                  </a:lnTo>
                  <a:close/>
                </a:path>
              </a:pathLst>
            </a:custGeom>
            <a:noFill/>
            <a:ln cap="flat" cmpd="sng" w="95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52" name="Google Shape;1252;p45"/>
          <p:cNvGrpSpPr/>
          <p:nvPr/>
        </p:nvGrpSpPr>
        <p:grpSpPr>
          <a:xfrm>
            <a:off x="2740151" y="3526535"/>
            <a:ext cx="1972055" cy="2718816"/>
            <a:chOff x="2740151" y="3526535"/>
            <a:chExt cx="1972055" cy="2718816"/>
          </a:xfrm>
        </p:grpSpPr>
        <p:pic>
          <p:nvPicPr>
            <p:cNvPr id="1253" name="Google Shape;1253;p45"/>
            <p:cNvPicPr preferRelativeResize="0"/>
            <p:nvPr/>
          </p:nvPicPr>
          <p:blipFill rotWithShape="1">
            <a:blip r:embed="rId16">
              <a:alphaModFix/>
            </a:blip>
            <a:srcRect b="0" l="0" r="0" t="0"/>
            <a:stretch/>
          </p:blipFill>
          <p:spPr>
            <a:xfrm>
              <a:off x="2740151" y="3526535"/>
              <a:ext cx="1959864" cy="2718816"/>
            </a:xfrm>
            <a:prstGeom prst="rect">
              <a:avLst/>
            </a:prstGeom>
            <a:noFill/>
            <a:ln>
              <a:noFill/>
            </a:ln>
          </p:spPr>
        </p:pic>
        <p:pic>
          <p:nvPicPr>
            <p:cNvPr id="1254" name="Google Shape;1254;p45"/>
            <p:cNvPicPr preferRelativeResize="0"/>
            <p:nvPr/>
          </p:nvPicPr>
          <p:blipFill rotWithShape="1">
            <a:blip r:embed="rId17">
              <a:alphaModFix/>
            </a:blip>
            <a:srcRect b="0" l="0" r="0" t="0"/>
            <a:stretch/>
          </p:blipFill>
          <p:spPr>
            <a:xfrm>
              <a:off x="2764068" y="3551279"/>
              <a:ext cx="1855849" cy="2616034"/>
            </a:xfrm>
            <a:prstGeom prst="rect">
              <a:avLst/>
            </a:prstGeom>
            <a:noFill/>
            <a:ln>
              <a:noFill/>
            </a:ln>
          </p:spPr>
        </p:pic>
        <p:pic>
          <p:nvPicPr>
            <p:cNvPr id="1255" name="Google Shape;1255;p45"/>
            <p:cNvPicPr preferRelativeResize="0"/>
            <p:nvPr/>
          </p:nvPicPr>
          <p:blipFill rotWithShape="1">
            <a:blip r:embed="rId18">
              <a:alphaModFix/>
            </a:blip>
            <a:srcRect b="0" l="0" r="0" t="0"/>
            <a:stretch/>
          </p:blipFill>
          <p:spPr>
            <a:xfrm>
              <a:off x="3017519" y="4636008"/>
              <a:ext cx="1694687" cy="316992"/>
            </a:xfrm>
            <a:prstGeom prst="rect">
              <a:avLst/>
            </a:prstGeom>
            <a:noFill/>
            <a:ln>
              <a:noFill/>
            </a:ln>
          </p:spPr>
        </p:pic>
        <p:sp>
          <p:nvSpPr>
            <p:cNvPr id="1256" name="Google Shape;1256;p45"/>
            <p:cNvSpPr/>
            <p:nvPr/>
          </p:nvSpPr>
          <p:spPr>
            <a:xfrm>
              <a:off x="3054308" y="4674417"/>
              <a:ext cx="1565910" cy="187325"/>
            </a:xfrm>
            <a:custGeom>
              <a:rect b="b" l="l" r="r" t="t"/>
              <a:pathLst>
                <a:path extrusionOk="0" h="187325" w="1565910">
                  <a:moveTo>
                    <a:pt x="0" y="0"/>
                  </a:moveTo>
                  <a:lnTo>
                    <a:pt x="1565609" y="0"/>
                  </a:lnTo>
                  <a:lnTo>
                    <a:pt x="1565609" y="186840"/>
                  </a:lnTo>
                  <a:lnTo>
                    <a:pt x="0" y="186840"/>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57" name="Google Shape;1257;p45"/>
            <p:cNvPicPr preferRelativeResize="0"/>
            <p:nvPr/>
          </p:nvPicPr>
          <p:blipFill rotWithShape="1">
            <a:blip r:embed="rId19">
              <a:alphaModFix/>
            </a:blip>
            <a:srcRect b="0" l="0" r="0" t="0"/>
            <a:stretch/>
          </p:blipFill>
          <p:spPr>
            <a:xfrm>
              <a:off x="3017519" y="3526536"/>
              <a:ext cx="332231" cy="316991"/>
            </a:xfrm>
            <a:prstGeom prst="rect">
              <a:avLst/>
            </a:prstGeom>
            <a:noFill/>
            <a:ln>
              <a:noFill/>
            </a:ln>
          </p:spPr>
        </p:pic>
        <p:sp>
          <p:nvSpPr>
            <p:cNvPr id="1258" name="Google Shape;1258;p45"/>
            <p:cNvSpPr/>
            <p:nvPr/>
          </p:nvSpPr>
          <p:spPr>
            <a:xfrm>
              <a:off x="3054909" y="3565057"/>
              <a:ext cx="203200" cy="187325"/>
            </a:xfrm>
            <a:custGeom>
              <a:rect b="b" l="l" r="r" t="t"/>
              <a:pathLst>
                <a:path extrusionOk="0" h="187325" w="203200">
                  <a:moveTo>
                    <a:pt x="0" y="0"/>
                  </a:moveTo>
                  <a:lnTo>
                    <a:pt x="202640" y="0"/>
                  </a:lnTo>
                  <a:lnTo>
                    <a:pt x="202640" y="186841"/>
                  </a:lnTo>
                  <a:lnTo>
                    <a:pt x="0" y="186841"/>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62" name="Shape 1262"/>
        <p:cNvGrpSpPr/>
        <p:nvPr/>
      </p:nvGrpSpPr>
      <p:grpSpPr>
        <a:xfrm>
          <a:off x="0" y="0"/>
          <a:ext cx="0" cy="0"/>
          <a:chOff x="0" y="0"/>
          <a:chExt cx="0" cy="0"/>
        </a:xfrm>
      </p:grpSpPr>
      <p:sp>
        <p:nvSpPr>
          <p:cNvPr id="1263" name="Google Shape;1263;p46"/>
          <p:cNvSpPr txBox="1"/>
          <p:nvPr>
            <p:ph type="title"/>
          </p:nvPr>
        </p:nvSpPr>
        <p:spPr>
          <a:xfrm>
            <a:off x="3311747" y="242315"/>
            <a:ext cx="556831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200">
                <a:solidFill>
                  <a:srgbClr val="262626"/>
                </a:solidFill>
                <a:latin typeface="Calibri"/>
                <a:ea typeface="Calibri"/>
                <a:cs typeface="Calibri"/>
                <a:sym typeface="Calibri"/>
              </a:rPr>
              <a:t>ASSIGNMENT</a:t>
            </a:r>
            <a:r>
              <a:rPr lang="en-US" sz="3200">
                <a:solidFill>
                  <a:srgbClr val="262626"/>
                </a:solidFill>
              </a:rPr>
              <a:t>: CALENDAR TABLES</a:t>
            </a:r>
            <a:endParaRPr sz="3200">
              <a:latin typeface="Calibri"/>
              <a:ea typeface="Calibri"/>
              <a:cs typeface="Calibri"/>
              <a:sym typeface="Calibri"/>
            </a:endParaRPr>
          </a:p>
        </p:txBody>
      </p:sp>
      <p:pic>
        <p:nvPicPr>
          <p:cNvPr id="1264" name="Google Shape;1264;p46"/>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1265" name="Google Shape;1265;p46"/>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6" name="Google Shape;1266;p46"/>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7" name="Google Shape;1267;p46"/>
          <p:cNvSpPr txBox="1"/>
          <p:nvPr/>
        </p:nvSpPr>
        <p:spPr>
          <a:xfrm>
            <a:off x="6660183" y="1455420"/>
            <a:ext cx="3987165" cy="2420620"/>
          </a:xfrm>
          <a:prstGeom prst="rect">
            <a:avLst/>
          </a:prstGeom>
          <a:noFill/>
          <a:ln>
            <a:noFill/>
          </a:ln>
        </p:spPr>
        <p:txBody>
          <a:bodyPr anchorCtr="0" anchor="t" bIns="0" lIns="0" spcFirstLastPara="1" rIns="0" wrap="square" tIns="12700">
            <a:spAutoFit/>
          </a:bodyPr>
          <a:lstStyle/>
          <a:p>
            <a:pPr indent="0" lvl="0" marL="1555115" marR="0" rtl="0" algn="l">
              <a:lnSpc>
                <a:spcPct val="100000"/>
              </a:lnSpc>
              <a:spcBef>
                <a:spcPts val="0"/>
              </a:spcBef>
              <a:spcAft>
                <a:spcPts val="0"/>
              </a:spcAft>
              <a:buNone/>
            </a:pPr>
            <a:r>
              <a:rPr b="1" i="1" lang="en-US" sz="2000">
                <a:solidFill>
                  <a:srgbClr val="404040"/>
                </a:solidFill>
                <a:latin typeface="Calibri"/>
                <a:ea typeface="Calibri"/>
                <a:cs typeface="Calibri"/>
                <a:sym typeface="Calibri"/>
              </a:rPr>
              <a:t>Key Objectives</a:t>
            </a:r>
            <a:endParaRPr sz="2000">
              <a:solidFill>
                <a:schemeClr val="dk1"/>
              </a:solidFill>
              <a:latin typeface="Calibri"/>
              <a:ea typeface="Calibri"/>
              <a:cs typeface="Calibri"/>
              <a:sym typeface="Calibri"/>
            </a:endParaRPr>
          </a:p>
          <a:p>
            <a:pPr indent="0" lvl="0" marL="12700" marR="0" rtl="0" algn="l">
              <a:lnSpc>
                <a:spcPct val="100000"/>
              </a:lnSpc>
              <a:spcBef>
                <a:spcPts val="2030"/>
              </a:spcBef>
              <a:spcAft>
                <a:spcPts val="0"/>
              </a:spcAft>
              <a:buNone/>
            </a:pPr>
            <a:r>
              <a:rPr lang="en-US" sz="1600">
                <a:solidFill>
                  <a:schemeClr val="dk1"/>
                </a:solidFill>
                <a:latin typeface="Calibri"/>
                <a:ea typeface="Calibri"/>
                <a:cs typeface="Calibri"/>
                <a:sym typeface="Calibri"/>
              </a:rPr>
              <a:t>Add the following columns to the calendar table:</a:t>
            </a:r>
            <a:endParaRPr sz="1600">
              <a:solidFill>
                <a:schemeClr val="dk1"/>
              </a:solidFill>
              <a:latin typeface="Calibri"/>
              <a:ea typeface="Calibri"/>
              <a:cs typeface="Calibri"/>
              <a:sym typeface="Calibri"/>
            </a:endParaRPr>
          </a:p>
          <a:p>
            <a:pPr indent="-457200" lvl="0" marL="469900" marR="0" rtl="0" algn="l">
              <a:lnSpc>
                <a:spcPct val="100000"/>
              </a:lnSpc>
              <a:spcBef>
                <a:spcPts val="1175"/>
              </a:spcBef>
              <a:spcAft>
                <a:spcPts val="0"/>
              </a:spcAft>
              <a:buClr>
                <a:schemeClr val="dk1"/>
              </a:buClr>
              <a:buSzPts val="1600"/>
              <a:buFont typeface="Calibri"/>
              <a:buAutoNum type="arabicPeriod"/>
            </a:pPr>
            <a:r>
              <a:rPr b="1" lang="en-US" sz="1600">
                <a:solidFill>
                  <a:schemeClr val="dk1"/>
                </a:solidFill>
                <a:latin typeface="Calibri"/>
                <a:ea typeface="Calibri"/>
                <a:cs typeface="Calibri"/>
                <a:sym typeface="Calibri"/>
              </a:rPr>
              <a:t>Month Name </a:t>
            </a:r>
            <a:r>
              <a:rPr lang="en-US" sz="1600">
                <a:solidFill>
                  <a:schemeClr val="dk1"/>
                </a:solidFill>
                <a:latin typeface="Calibri"/>
                <a:ea typeface="Calibri"/>
                <a:cs typeface="Calibri"/>
                <a:sym typeface="Calibri"/>
              </a:rPr>
              <a:t>(e.g. “January”)</a:t>
            </a:r>
            <a:endParaRPr sz="1600">
              <a:solidFill>
                <a:schemeClr val="dk1"/>
              </a:solidFill>
              <a:latin typeface="Calibri"/>
              <a:ea typeface="Calibri"/>
              <a:cs typeface="Calibri"/>
              <a:sym typeface="Calibri"/>
            </a:endParaRPr>
          </a:p>
          <a:p>
            <a:pPr indent="-457200" lvl="0" marL="469900" marR="0" rtl="0" algn="l">
              <a:lnSpc>
                <a:spcPct val="100000"/>
              </a:lnSpc>
              <a:spcBef>
                <a:spcPts val="1175"/>
              </a:spcBef>
              <a:spcAft>
                <a:spcPts val="0"/>
              </a:spcAft>
              <a:buClr>
                <a:schemeClr val="dk1"/>
              </a:buClr>
              <a:buSzPts val="1600"/>
              <a:buFont typeface="Calibri"/>
              <a:buAutoNum type="arabicPeriod"/>
            </a:pPr>
            <a:r>
              <a:rPr b="1" lang="en-US" sz="1600">
                <a:solidFill>
                  <a:schemeClr val="dk1"/>
                </a:solidFill>
                <a:latin typeface="Calibri"/>
                <a:ea typeface="Calibri"/>
                <a:cs typeface="Calibri"/>
                <a:sym typeface="Calibri"/>
              </a:rPr>
              <a:t>Month Number </a:t>
            </a:r>
            <a:r>
              <a:rPr lang="en-US" sz="1600">
                <a:solidFill>
                  <a:schemeClr val="dk1"/>
                </a:solidFill>
                <a:latin typeface="Calibri"/>
                <a:ea typeface="Calibri"/>
                <a:cs typeface="Calibri"/>
                <a:sym typeface="Calibri"/>
              </a:rPr>
              <a:t>(e.g. “1”)</a:t>
            </a:r>
            <a:endParaRPr sz="1600">
              <a:solidFill>
                <a:schemeClr val="dk1"/>
              </a:solidFill>
              <a:latin typeface="Calibri"/>
              <a:ea typeface="Calibri"/>
              <a:cs typeface="Calibri"/>
              <a:sym typeface="Calibri"/>
            </a:endParaRPr>
          </a:p>
          <a:p>
            <a:pPr indent="0" lvl="0" marL="12700" marR="0" rtl="0" algn="l">
              <a:lnSpc>
                <a:spcPct val="100000"/>
              </a:lnSpc>
              <a:spcBef>
                <a:spcPts val="1300"/>
              </a:spcBef>
              <a:spcAft>
                <a:spcPts val="0"/>
              </a:spcAft>
              <a:buNone/>
            </a:pPr>
            <a:r>
              <a:rPr b="1" lang="en-US" sz="1600">
                <a:solidFill>
                  <a:schemeClr val="dk1"/>
                </a:solidFill>
                <a:latin typeface="Calibri"/>
                <a:ea typeface="Calibri"/>
                <a:cs typeface="Calibri"/>
                <a:sym typeface="Calibri"/>
              </a:rPr>
              <a:t>3.	Start of Year </a:t>
            </a:r>
            <a:r>
              <a:rPr lang="en-US" sz="1600">
                <a:solidFill>
                  <a:schemeClr val="dk1"/>
                </a:solidFill>
                <a:latin typeface="Calibri"/>
                <a:ea typeface="Calibri"/>
                <a:cs typeface="Calibri"/>
                <a:sym typeface="Calibri"/>
              </a:rPr>
              <a:t>(e.g. “1/1/2020”)</a:t>
            </a:r>
            <a:endParaRPr sz="1600">
              <a:solidFill>
                <a:schemeClr val="dk1"/>
              </a:solidFill>
              <a:latin typeface="Calibri"/>
              <a:ea typeface="Calibri"/>
              <a:cs typeface="Calibri"/>
              <a:sym typeface="Calibri"/>
            </a:endParaRPr>
          </a:p>
          <a:p>
            <a:pPr indent="0" lvl="0" marL="12700" marR="0" rtl="0" algn="l">
              <a:lnSpc>
                <a:spcPct val="100000"/>
              </a:lnSpc>
              <a:spcBef>
                <a:spcPts val="1175"/>
              </a:spcBef>
              <a:spcAft>
                <a:spcPts val="0"/>
              </a:spcAft>
              <a:buNone/>
            </a:pPr>
            <a:r>
              <a:rPr b="1" lang="en-US" sz="1600">
                <a:solidFill>
                  <a:schemeClr val="dk1"/>
                </a:solidFill>
                <a:latin typeface="Calibri"/>
                <a:ea typeface="Calibri"/>
                <a:cs typeface="Calibri"/>
                <a:sym typeface="Calibri"/>
              </a:rPr>
              <a:t>4.	Year </a:t>
            </a:r>
            <a:r>
              <a:rPr lang="en-US" sz="1600">
                <a:solidFill>
                  <a:schemeClr val="dk1"/>
                </a:solidFill>
                <a:latin typeface="Calibri"/>
                <a:ea typeface="Calibri"/>
                <a:cs typeface="Calibri"/>
                <a:sym typeface="Calibri"/>
              </a:rPr>
              <a:t>(e.g. “2020”)</a:t>
            </a:r>
            <a:endParaRPr sz="1600">
              <a:solidFill>
                <a:schemeClr val="dk1"/>
              </a:solidFill>
              <a:latin typeface="Calibri"/>
              <a:ea typeface="Calibri"/>
              <a:cs typeface="Calibri"/>
              <a:sym typeface="Calibri"/>
            </a:endParaRPr>
          </a:p>
        </p:txBody>
      </p:sp>
      <p:grpSp>
        <p:nvGrpSpPr>
          <p:cNvPr id="1268" name="Google Shape;1268;p46"/>
          <p:cNvGrpSpPr/>
          <p:nvPr/>
        </p:nvGrpSpPr>
        <p:grpSpPr>
          <a:xfrm>
            <a:off x="11457431" y="170687"/>
            <a:ext cx="551687" cy="551687"/>
            <a:chOff x="11457431" y="170687"/>
            <a:chExt cx="551687" cy="551687"/>
          </a:xfrm>
        </p:grpSpPr>
        <p:pic>
          <p:nvPicPr>
            <p:cNvPr id="1269" name="Google Shape;1269;p46"/>
            <p:cNvPicPr preferRelativeResize="0"/>
            <p:nvPr/>
          </p:nvPicPr>
          <p:blipFill rotWithShape="1">
            <a:blip r:embed="rId4">
              <a:alphaModFix/>
            </a:blip>
            <a:srcRect b="0" l="0" r="0" t="0"/>
            <a:stretch/>
          </p:blipFill>
          <p:spPr>
            <a:xfrm>
              <a:off x="11457431" y="170687"/>
              <a:ext cx="551687" cy="551687"/>
            </a:xfrm>
            <a:prstGeom prst="rect">
              <a:avLst/>
            </a:prstGeom>
            <a:noFill/>
            <a:ln>
              <a:noFill/>
            </a:ln>
          </p:spPr>
        </p:pic>
        <p:pic>
          <p:nvPicPr>
            <p:cNvPr id="1270" name="Google Shape;1270;p46"/>
            <p:cNvPicPr preferRelativeResize="0"/>
            <p:nvPr/>
          </p:nvPicPr>
          <p:blipFill rotWithShape="1">
            <a:blip r:embed="rId5">
              <a:alphaModFix/>
            </a:blip>
            <a:srcRect b="0" l="0" r="0" t="0"/>
            <a:stretch/>
          </p:blipFill>
          <p:spPr>
            <a:xfrm>
              <a:off x="11536301" y="252500"/>
              <a:ext cx="399431" cy="400018"/>
            </a:xfrm>
            <a:prstGeom prst="rect">
              <a:avLst/>
            </a:prstGeom>
            <a:noFill/>
            <a:ln>
              <a:noFill/>
            </a:ln>
          </p:spPr>
        </p:pic>
      </p:grpSp>
      <p:grpSp>
        <p:nvGrpSpPr>
          <p:cNvPr id="1271" name="Google Shape;1271;p46"/>
          <p:cNvGrpSpPr/>
          <p:nvPr/>
        </p:nvGrpSpPr>
        <p:grpSpPr>
          <a:xfrm>
            <a:off x="423672" y="1511807"/>
            <a:ext cx="5565648" cy="5148072"/>
            <a:chOff x="423672" y="1511807"/>
            <a:chExt cx="5565648" cy="5148072"/>
          </a:xfrm>
        </p:grpSpPr>
        <p:pic>
          <p:nvPicPr>
            <p:cNvPr id="1272" name="Google Shape;1272;p46"/>
            <p:cNvPicPr preferRelativeResize="0"/>
            <p:nvPr/>
          </p:nvPicPr>
          <p:blipFill rotWithShape="1">
            <a:blip r:embed="rId6">
              <a:alphaModFix/>
            </a:blip>
            <a:srcRect b="0" l="0" r="0" t="0"/>
            <a:stretch/>
          </p:blipFill>
          <p:spPr>
            <a:xfrm>
              <a:off x="423672" y="1511807"/>
              <a:ext cx="5565648" cy="5148072"/>
            </a:xfrm>
            <a:prstGeom prst="rect">
              <a:avLst/>
            </a:prstGeom>
            <a:noFill/>
            <a:ln>
              <a:noFill/>
            </a:ln>
          </p:spPr>
        </p:pic>
        <p:sp>
          <p:nvSpPr>
            <p:cNvPr id="1273" name="Google Shape;1273;p46"/>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4" name="Google Shape;1274;p46"/>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5" name="Google Shape;1275;p46"/>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76" name="Google Shape;1276;p46"/>
            <p:cNvPicPr preferRelativeResize="0"/>
            <p:nvPr/>
          </p:nvPicPr>
          <p:blipFill rotWithShape="1">
            <a:blip r:embed="rId7">
              <a:alphaModFix/>
            </a:blip>
            <a:srcRect b="0" l="0" r="0" t="0"/>
            <a:stretch/>
          </p:blipFill>
          <p:spPr>
            <a:xfrm>
              <a:off x="3913631" y="6141719"/>
              <a:ext cx="1822704" cy="350520"/>
            </a:xfrm>
            <a:prstGeom prst="rect">
              <a:avLst/>
            </a:prstGeom>
            <a:noFill/>
            <a:ln>
              <a:noFill/>
            </a:ln>
          </p:spPr>
        </p:pic>
        <p:pic>
          <p:nvPicPr>
            <p:cNvPr id="1277" name="Google Shape;1277;p46"/>
            <p:cNvPicPr preferRelativeResize="0"/>
            <p:nvPr/>
          </p:nvPicPr>
          <p:blipFill rotWithShape="1">
            <a:blip r:embed="rId8">
              <a:alphaModFix/>
            </a:blip>
            <a:srcRect b="0" l="0" r="0" t="0"/>
            <a:stretch/>
          </p:blipFill>
          <p:spPr>
            <a:xfrm>
              <a:off x="1755647" y="1783080"/>
              <a:ext cx="658368" cy="530351"/>
            </a:xfrm>
            <a:prstGeom prst="rect">
              <a:avLst/>
            </a:prstGeom>
            <a:noFill/>
            <a:ln>
              <a:noFill/>
            </a:ln>
          </p:spPr>
        </p:pic>
      </p:grpSp>
      <p:sp>
        <p:nvSpPr>
          <p:cNvPr id="1278" name="Google Shape;1278;p46"/>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Hi,</a:t>
            </a:r>
            <a:endParaRPr sz="1400">
              <a:solidFill>
                <a:schemeClr val="dk1"/>
              </a:solidFill>
              <a:latin typeface="Calibri"/>
              <a:ea typeface="Calibri"/>
              <a:cs typeface="Calibri"/>
              <a:sym typeface="Calibri"/>
            </a:endParaRPr>
          </a:p>
          <a:p>
            <a:pPr indent="0" lvl="0" marL="182245" marR="579755" rtl="0" algn="l">
              <a:lnSpc>
                <a:spcPct val="101400"/>
              </a:lnSpc>
              <a:spcBef>
                <a:spcPts val="1175"/>
              </a:spcBef>
              <a:spcAft>
                <a:spcPts val="0"/>
              </a:spcAft>
              <a:buNone/>
            </a:pPr>
            <a:r>
              <a:rPr lang="en-US" sz="1400">
                <a:solidFill>
                  <a:srgbClr val="36394D"/>
                </a:solidFill>
                <a:latin typeface="Calibri"/>
                <a:ea typeface="Calibri"/>
                <a:cs typeface="Calibri"/>
                <a:sym typeface="Calibri"/>
              </a:rPr>
              <a:t>We need to add a few fields to our calendar table to help us  analyze sales trending over time.</a:t>
            </a:r>
            <a:endParaRPr sz="1400">
              <a:solidFill>
                <a:schemeClr val="dk1"/>
              </a:solidFill>
              <a:latin typeface="Calibri"/>
              <a:ea typeface="Calibri"/>
              <a:cs typeface="Calibri"/>
              <a:sym typeface="Calibri"/>
            </a:endParaRPr>
          </a:p>
          <a:p>
            <a:pPr indent="0" lvl="0" marL="0" marR="0" rtl="0" algn="l">
              <a:lnSpc>
                <a:spcPct val="100000"/>
              </a:lnSpc>
              <a:spcBef>
                <a:spcPts val="20"/>
              </a:spcBef>
              <a:spcAft>
                <a:spcPts val="0"/>
              </a:spcAft>
              <a:buNone/>
            </a:pPr>
            <a:r>
              <a:t/>
            </a:r>
            <a:endParaRPr sz="1300">
              <a:solidFill>
                <a:schemeClr val="dk1"/>
              </a:solidFill>
              <a:latin typeface="Calibri"/>
              <a:ea typeface="Calibri"/>
              <a:cs typeface="Calibri"/>
              <a:sym typeface="Calibri"/>
            </a:endParaRPr>
          </a:p>
          <a:p>
            <a:pPr indent="0" lvl="0" marL="182245" marR="574675" rtl="0" algn="l">
              <a:lnSpc>
                <a:spcPct val="101400"/>
              </a:lnSpc>
              <a:spcBef>
                <a:spcPts val="0"/>
              </a:spcBef>
              <a:spcAft>
                <a:spcPts val="0"/>
              </a:spcAft>
              <a:buNone/>
            </a:pPr>
            <a:r>
              <a:rPr lang="en-US" sz="1400">
                <a:solidFill>
                  <a:srgbClr val="36394D"/>
                </a:solidFill>
                <a:latin typeface="Calibri"/>
                <a:ea typeface="Calibri"/>
                <a:cs typeface="Calibri"/>
                <a:sym typeface="Calibri"/>
              </a:rPr>
              <a:t>Could you please add the following columns when you get a  chance?</a:t>
            </a:r>
            <a:endParaRPr sz="14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350">
              <a:solidFill>
                <a:schemeClr val="dk1"/>
              </a:solidFill>
              <a:latin typeface="Calibri"/>
              <a:ea typeface="Calibri"/>
              <a:cs typeface="Calibri"/>
              <a:sym typeface="Calibri"/>
            </a:endParaRPr>
          </a:p>
          <a:p>
            <a:pPr indent="0" lvl="0" marL="182245" marR="0" rtl="0" algn="l">
              <a:lnSpc>
                <a:spcPct val="100000"/>
              </a:lnSpc>
              <a:spcBef>
                <a:spcPts val="5"/>
              </a:spcBef>
              <a:spcAft>
                <a:spcPts val="0"/>
              </a:spcAft>
              <a:buNone/>
            </a:pPr>
            <a:r>
              <a:rPr lang="en-US" sz="1400">
                <a:solidFill>
                  <a:srgbClr val="404040"/>
                </a:solidFill>
                <a:latin typeface="Calibri"/>
                <a:ea typeface="Calibri"/>
                <a:cs typeface="Calibri"/>
                <a:sym typeface="Calibri"/>
              </a:rPr>
              <a:t>Thanks!</a:t>
            </a:r>
            <a:endParaRPr sz="1400">
              <a:solidFill>
                <a:schemeClr val="dk1"/>
              </a:solidFill>
              <a:latin typeface="Calibri"/>
              <a:ea typeface="Calibri"/>
              <a:cs typeface="Calibri"/>
              <a:sym typeface="Calibri"/>
            </a:endParaRPr>
          </a:p>
          <a:p>
            <a:pPr indent="0" lvl="0" marL="182245" marR="0" rtl="0" algn="l">
              <a:lnSpc>
                <a:spcPct val="100000"/>
              </a:lnSpc>
              <a:spcBef>
                <a:spcPts val="20"/>
              </a:spcBef>
              <a:spcAft>
                <a:spcPts val="0"/>
              </a:spcAft>
              <a:buNone/>
            </a:pPr>
            <a:r>
              <a:rPr lang="en-US" sz="1400">
                <a:solidFill>
                  <a:srgbClr val="404040"/>
                </a:solidFill>
                <a:latin typeface="Calibri"/>
                <a:ea typeface="Calibri"/>
                <a:cs typeface="Calibri"/>
                <a:sym typeface="Calibri"/>
              </a:rPr>
              <a:t>-ETL</a:t>
            </a:r>
            <a:endParaRPr sz="1400">
              <a:solidFill>
                <a:schemeClr val="dk1"/>
              </a:solidFill>
              <a:latin typeface="Calibri"/>
              <a:ea typeface="Calibri"/>
              <a:cs typeface="Calibri"/>
              <a:sym typeface="Calibri"/>
            </a:endParaRPr>
          </a:p>
        </p:txBody>
      </p:sp>
      <p:pic>
        <p:nvPicPr>
          <p:cNvPr id="1279" name="Google Shape;1279;p46"/>
          <p:cNvPicPr preferRelativeResize="0"/>
          <p:nvPr/>
        </p:nvPicPr>
        <p:blipFill rotWithShape="1">
          <a:blip r:embed="rId9">
            <a:alphaModFix/>
          </a:blip>
          <a:srcRect b="0" l="0" r="0" t="0"/>
          <a:stretch/>
        </p:blipFill>
        <p:spPr>
          <a:xfrm>
            <a:off x="737616" y="1837944"/>
            <a:ext cx="1008887" cy="1030224"/>
          </a:xfrm>
          <a:prstGeom prst="rect">
            <a:avLst/>
          </a:prstGeom>
          <a:noFill/>
          <a:ln>
            <a:noFill/>
          </a:ln>
        </p:spPr>
      </p:pic>
      <p:sp>
        <p:nvSpPr>
          <p:cNvPr id="1280" name="Google Shape;1280;p46"/>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Ethan T. Langer </a:t>
            </a:r>
            <a:r>
              <a:rPr i="1" lang="en-US" sz="1400">
                <a:solidFill>
                  <a:srgbClr val="404040"/>
                </a:solidFill>
                <a:latin typeface="Calibri"/>
                <a:ea typeface="Calibri"/>
                <a:cs typeface="Calibri"/>
                <a:sym typeface="Calibri"/>
              </a:rPr>
              <a:t>(Analytics Manager)</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New date fields</a:t>
            </a:r>
            <a:endParaRPr sz="14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84" name="Shape 1284"/>
        <p:cNvGrpSpPr/>
        <p:nvPr/>
      </p:nvGrpSpPr>
      <p:grpSpPr>
        <a:xfrm>
          <a:off x="0" y="0"/>
          <a:ext cx="0" cy="0"/>
          <a:chOff x="0" y="0"/>
          <a:chExt cx="0" cy="0"/>
        </a:xfrm>
      </p:grpSpPr>
      <p:sp>
        <p:nvSpPr>
          <p:cNvPr id="1285" name="Google Shape;1285;p47"/>
          <p:cNvSpPr txBox="1"/>
          <p:nvPr>
            <p:ph type="title"/>
          </p:nvPr>
        </p:nvSpPr>
        <p:spPr>
          <a:xfrm>
            <a:off x="3583400" y="242315"/>
            <a:ext cx="502475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200">
                <a:solidFill>
                  <a:srgbClr val="262626"/>
                </a:solidFill>
                <a:latin typeface="Calibri"/>
                <a:ea typeface="Calibri"/>
                <a:cs typeface="Calibri"/>
                <a:sym typeface="Calibri"/>
              </a:rPr>
              <a:t>SOLUTION</a:t>
            </a:r>
            <a:r>
              <a:rPr lang="en-US" sz="3200">
                <a:solidFill>
                  <a:srgbClr val="262626"/>
                </a:solidFill>
              </a:rPr>
              <a:t>: CALENDAR TABLES</a:t>
            </a:r>
            <a:endParaRPr sz="3200">
              <a:latin typeface="Calibri"/>
              <a:ea typeface="Calibri"/>
              <a:cs typeface="Calibri"/>
              <a:sym typeface="Calibri"/>
            </a:endParaRPr>
          </a:p>
        </p:txBody>
      </p:sp>
      <p:pic>
        <p:nvPicPr>
          <p:cNvPr id="1286" name="Google Shape;1286;p47"/>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1287" name="Google Shape;1287;p47"/>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000">
                <a:solidFill>
                  <a:srgbClr val="404040"/>
                </a:solidFill>
                <a:latin typeface="Calibri"/>
                <a:ea typeface="Calibri"/>
                <a:cs typeface="Calibri"/>
                <a:sym typeface="Calibri"/>
              </a:rPr>
              <a:t>Solution Preview</a:t>
            </a:r>
            <a:endParaRPr sz="2000">
              <a:solidFill>
                <a:schemeClr val="dk1"/>
              </a:solidFill>
              <a:latin typeface="Calibri"/>
              <a:ea typeface="Calibri"/>
              <a:cs typeface="Calibri"/>
              <a:sym typeface="Calibri"/>
            </a:endParaRPr>
          </a:p>
        </p:txBody>
      </p:sp>
      <p:sp>
        <p:nvSpPr>
          <p:cNvPr id="1288" name="Google Shape;1288;p47"/>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9" name="Google Shape;1289;p47"/>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90" name="Google Shape;1290;p47"/>
          <p:cNvGrpSpPr/>
          <p:nvPr/>
        </p:nvGrpSpPr>
        <p:grpSpPr>
          <a:xfrm>
            <a:off x="11457431" y="170687"/>
            <a:ext cx="551687" cy="551687"/>
            <a:chOff x="11457431" y="170687"/>
            <a:chExt cx="551687" cy="551687"/>
          </a:xfrm>
        </p:grpSpPr>
        <p:pic>
          <p:nvPicPr>
            <p:cNvPr id="1291" name="Google Shape;1291;p47"/>
            <p:cNvPicPr preferRelativeResize="0"/>
            <p:nvPr/>
          </p:nvPicPr>
          <p:blipFill rotWithShape="1">
            <a:blip r:embed="rId4">
              <a:alphaModFix/>
            </a:blip>
            <a:srcRect b="0" l="0" r="0" t="0"/>
            <a:stretch/>
          </p:blipFill>
          <p:spPr>
            <a:xfrm>
              <a:off x="11457431" y="170687"/>
              <a:ext cx="551687" cy="551687"/>
            </a:xfrm>
            <a:prstGeom prst="rect">
              <a:avLst/>
            </a:prstGeom>
            <a:noFill/>
            <a:ln>
              <a:noFill/>
            </a:ln>
          </p:spPr>
        </p:pic>
        <p:pic>
          <p:nvPicPr>
            <p:cNvPr id="1292" name="Google Shape;1292;p47"/>
            <p:cNvPicPr preferRelativeResize="0"/>
            <p:nvPr/>
          </p:nvPicPr>
          <p:blipFill rotWithShape="1">
            <a:blip r:embed="rId5">
              <a:alphaModFix/>
            </a:blip>
            <a:srcRect b="0" l="0" r="0" t="0"/>
            <a:stretch/>
          </p:blipFill>
          <p:spPr>
            <a:xfrm>
              <a:off x="11536301" y="252500"/>
              <a:ext cx="399431" cy="400018"/>
            </a:xfrm>
            <a:prstGeom prst="rect">
              <a:avLst/>
            </a:prstGeom>
            <a:noFill/>
            <a:ln>
              <a:noFill/>
            </a:ln>
          </p:spPr>
        </p:pic>
      </p:grpSp>
      <p:grpSp>
        <p:nvGrpSpPr>
          <p:cNvPr id="1293" name="Google Shape;1293;p47"/>
          <p:cNvGrpSpPr/>
          <p:nvPr/>
        </p:nvGrpSpPr>
        <p:grpSpPr>
          <a:xfrm>
            <a:off x="6269735" y="2069592"/>
            <a:ext cx="5541264" cy="2182367"/>
            <a:chOff x="6269735" y="2069592"/>
            <a:chExt cx="5541264" cy="2182367"/>
          </a:xfrm>
        </p:grpSpPr>
        <p:pic>
          <p:nvPicPr>
            <p:cNvPr id="1294" name="Google Shape;1294;p47"/>
            <p:cNvPicPr preferRelativeResize="0"/>
            <p:nvPr/>
          </p:nvPicPr>
          <p:blipFill rotWithShape="1">
            <a:blip r:embed="rId6">
              <a:alphaModFix/>
            </a:blip>
            <a:srcRect b="0" l="0" r="0" t="0"/>
            <a:stretch/>
          </p:blipFill>
          <p:spPr>
            <a:xfrm>
              <a:off x="6269735" y="2069592"/>
              <a:ext cx="5541264" cy="2182367"/>
            </a:xfrm>
            <a:prstGeom prst="rect">
              <a:avLst/>
            </a:prstGeom>
            <a:noFill/>
            <a:ln>
              <a:noFill/>
            </a:ln>
          </p:spPr>
        </p:pic>
        <p:pic>
          <p:nvPicPr>
            <p:cNvPr id="1295" name="Google Shape;1295;p47"/>
            <p:cNvPicPr preferRelativeResize="0"/>
            <p:nvPr/>
          </p:nvPicPr>
          <p:blipFill rotWithShape="1">
            <a:blip r:embed="rId7">
              <a:alphaModFix/>
            </a:blip>
            <a:srcRect b="0" l="0" r="0" t="0"/>
            <a:stretch/>
          </p:blipFill>
          <p:spPr>
            <a:xfrm>
              <a:off x="6296027" y="2095356"/>
              <a:ext cx="5436870" cy="2075821"/>
            </a:xfrm>
            <a:prstGeom prst="rect">
              <a:avLst/>
            </a:prstGeom>
            <a:noFill/>
            <a:ln>
              <a:noFill/>
            </a:ln>
          </p:spPr>
        </p:pic>
      </p:grpSp>
      <p:grpSp>
        <p:nvGrpSpPr>
          <p:cNvPr id="1296" name="Google Shape;1296;p47"/>
          <p:cNvGrpSpPr/>
          <p:nvPr/>
        </p:nvGrpSpPr>
        <p:grpSpPr>
          <a:xfrm>
            <a:off x="423672" y="1511807"/>
            <a:ext cx="5565648" cy="5148072"/>
            <a:chOff x="423672" y="1511807"/>
            <a:chExt cx="5565648" cy="5148072"/>
          </a:xfrm>
        </p:grpSpPr>
        <p:pic>
          <p:nvPicPr>
            <p:cNvPr id="1297" name="Google Shape;1297;p47"/>
            <p:cNvPicPr preferRelativeResize="0"/>
            <p:nvPr/>
          </p:nvPicPr>
          <p:blipFill rotWithShape="1">
            <a:blip r:embed="rId8">
              <a:alphaModFix/>
            </a:blip>
            <a:srcRect b="0" l="0" r="0" t="0"/>
            <a:stretch/>
          </p:blipFill>
          <p:spPr>
            <a:xfrm>
              <a:off x="423672" y="1511807"/>
              <a:ext cx="5565648" cy="5148072"/>
            </a:xfrm>
            <a:prstGeom prst="rect">
              <a:avLst/>
            </a:prstGeom>
            <a:noFill/>
            <a:ln>
              <a:noFill/>
            </a:ln>
          </p:spPr>
        </p:pic>
        <p:sp>
          <p:nvSpPr>
            <p:cNvPr id="1298" name="Google Shape;1298;p47"/>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9" name="Google Shape;1299;p47"/>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0" name="Google Shape;1300;p47"/>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01" name="Google Shape;1301;p47"/>
            <p:cNvPicPr preferRelativeResize="0"/>
            <p:nvPr/>
          </p:nvPicPr>
          <p:blipFill rotWithShape="1">
            <a:blip r:embed="rId9">
              <a:alphaModFix/>
            </a:blip>
            <a:srcRect b="0" l="0" r="0" t="0"/>
            <a:stretch/>
          </p:blipFill>
          <p:spPr>
            <a:xfrm>
              <a:off x="3913631" y="6141719"/>
              <a:ext cx="1822704" cy="350520"/>
            </a:xfrm>
            <a:prstGeom prst="rect">
              <a:avLst/>
            </a:prstGeom>
            <a:noFill/>
            <a:ln>
              <a:noFill/>
            </a:ln>
          </p:spPr>
        </p:pic>
        <p:pic>
          <p:nvPicPr>
            <p:cNvPr id="1302" name="Google Shape;1302;p47"/>
            <p:cNvPicPr preferRelativeResize="0"/>
            <p:nvPr/>
          </p:nvPicPr>
          <p:blipFill rotWithShape="1">
            <a:blip r:embed="rId10">
              <a:alphaModFix/>
            </a:blip>
            <a:srcRect b="0" l="0" r="0" t="0"/>
            <a:stretch/>
          </p:blipFill>
          <p:spPr>
            <a:xfrm>
              <a:off x="1755647" y="1783080"/>
              <a:ext cx="658368" cy="530351"/>
            </a:xfrm>
            <a:prstGeom prst="rect">
              <a:avLst/>
            </a:prstGeom>
            <a:noFill/>
            <a:ln>
              <a:noFill/>
            </a:ln>
          </p:spPr>
        </p:pic>
      </p:grpSp>
      <p:sp>
        <p:nvSpPr>
          <p:cNvPr id="1303" name="Google Shape;1303;p47"/>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None/>
            </a:pPr>
            <a:r>
              <a:rPr lang="en-US" sz="1400">
                <a:solidFill>
                  <a:srgbClr val="404040"/>
                </a:solidFill>
                <a:latin typeface="Calibri"/>
                <a:ea typeface="Calibri"/>
                <a:cs typeface="Calibri"/>
                <a:sym typeface="Calibri"/>
              </a:rPr>
              <a:t>Hi,</a:t>
            </a:r>
            <a:endParaRPr sz="1400">
              <a:solidFill>
                <a:schemeClr val="dk1"/>
              </a:solidFill>
              <a:latin typeface="Calibri"/>
              <a:ea typeface="Calibri"/>
              <a:cs typeface="Calibri"/>
              <a:sym typeface="Calibri"/>
            </a:endParaRPr>
          </a:p>
          <a:p>
            <a:pPr indent="0" lvl="0" marL="182245" marR="579755" rtl="0" algn="l">
              <a:lnSpc>
                <a:spcPct val="101400"/>
              </a:lnSpc>
              <a:spcBef>
                <a:spcPts val="1175"/>
              </a:spcBef>
              <a:spcAft>
                <a:spcPts val="0"/>
              </a:spcAft>
              <a:buNone/>
            </a:pPr>
            <a:r>
              <a:rPr lang="en-US" sz="1400">
                <a:solidFill>
                  <a:srgbClr val="36394D"/>
                </a:solidFill>
                <a:latin typeface="Calibri"/>
                <a:ea typeface="Calibri"/>
                <a:cs typeface="Calibri"/>
                <a:sym typeface="Calibri"/>
              </a:rPr>
              <a:t>We need to add a few fields to our calendar table to help us  analyze sales trending over time.</a:t>
            </a:r>
            <a:endParaRPr sz="1400">
              <a:solidFill>
                <a:schemeClr val="dk1"/>
              </a:solidFill>
              <a:latin typeface="Calibri"/>
              <a:ea typeface="Calibri"/>
              <a:cs typeface="Calibri"/>
              <a:sym typeface="Calibri"/>
            </a:endParaRPr>
          </a:p>
          <a:p>
            <a:pPr indent="0" lvl="0" marL="0" marR="0" rtl="0" algn="l">
              <a:lnSpc>
                <a:spcPct val="100000"/>
              </a:lnSpc>
              <a:spcBef>
                <a:spcPts val="20"/>
              </a:spcBef>
              <a:spcAft>
                <a:spcPts val="0"/>
              </a:spcAft>
              <a:buNone/>
            </a:pPr>
            <a:r>
              <a:t/>
            </a:r>
            <a:endParaRPr sz="1300">
              <a:solidFill>
                <a:schemeClr val="dk1"/>
              </a:solidFill>
              <a:latin typeface="Calibri"/>
              <a:ea typeface="Calibri"/>
              <a:cs typeface="Calibri"/>
              <a:sym typeface="Calibri"/>
            </a:endParaRPr>
          </a:p>
          <a:p>
            <a:pPr indent="0" lvl="0" marL="182245" marR="574675" rtl="0" algn="l">
              <a:lnSpc>
                <a:spcPct val="101400"/>
              </a:lnSpc>
              <a:spcBef>
                <a:spcPts val="0"/>
              </a:spcBef>
              <a:spcAft>
                <a:spcPts val="0"/>
              </a:spcAft>
              <a:buNone/>
            </a:pPr>
            <a:r>
              <a:rPr lang="en-US" sz="1400">
                <a:solidFill>
                  <a:srgbClr val="36394D"/>
                </a:solidFill>
                <a:latin typeface="Calibri"/>
                <a:ea typeface="Calibri"/>
                <a:cs typeface="Calibri"/>
                <a:sym typeface="Calibri"/>
              </a:rPr>
              <a:t>Could you please add the following columns when you get a  chance?</a:t>
            </a:r>
            <a:endParaRPr sz="14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350">
              <a:solidFill>
                <a:schemeClr val="dk1"/>
              </a:solidFill>
              <a:latin typeface="Calibri"/>
              <a:ea typeface="Calibri"/>
              <a:cs typeface="Calibri"/>
              <a:sym typeface="Calibri"/>
            </a:endParaRPr>
          </a:p>
          <a:p>
            <a:pPr indent="0" lvl="0" marL="182245" marR="0" rtl="0" algn="l">
              <a:lnSpc>
                <a:spcPct val="100000"/>
              </a:lnSpc>
              <a:spcBef>
                <a:spcPts val="5"/>
              </a:spcBef>
              <a:spcAft>
                <a:spcPts val="0"/>
              </a:spcAft>
              <a:buNone/>
            </a:pPr>
            <a:r>
              <a:rPr lang="en-US" sz="1400">
                <a:solidFill>
                  <a:srgbClr val="404040"/>
                </a:solidFill>
                <a:latin typeface="Calibri"/>
                <a:ea typeface="Calibri"/>
                <a:cs typeface="Calibri"/>
                <a:sym typeface="Calibri"/>
              </a:rPr>
              <a:t>Thanks!</a:t>
            </a:r>
            <a:endParaRPr sz="1400">
              <a:solidFill>
                <a:schemeClr val="dk1"/>
              </a:solidFill>
              <a:latin typeface="Calibri"/>
              <a:ea typeface="Calibri"/>
              <a:cs typeface="Calibri"/>
              <a:sym typeface="Calibri"/>
            </a:endParaRPr>
          </a:p>
          <a:p>
            <a:pPr indent="0" lvl="0" marL="182245" marR="0" rtl="0" algn="l">
              <a:lnSpc>
                <a:spcPct val="100000"/>
              </a:lnSpc>
              <a:spcBef>
                <a:spcPts val="20"/>
              </a:spcBef>
              <a:spcAft>
                <a:spcPts val="0"/>
              </a:spcAft>
              <a:buNone/>
            </a:pPr>
            <a:r>
              <a:rPr lang="en-US" sz="1400">
                <a:solidFill>
                  <a:srgbClr val="404040"/>
                </a:solidFill>
                <a:latin typeface="Calibri"/>
                <a:ea typeface="Calibri"/>
                <a:cs typeface="Calibri"/>
                <a:sym typeface="Calibri"/>
              </a:rPr>
              <a:t>-ETL</a:t>
            </a:r>
            <a:endParaRPr sz="1400">
              <a:solidFill>
                <a:schemeClr val="dk1"/>
              </a:solidFill>
              <a:latin typeface="Calibri"/>
              <a:ea typeface="Calibri"/>
              <a:cs typeface="Calibri"/>
              <a:sym typeface="Calibri"/>
            </a:endParaRPr>
          </a:p>
        </p:txBody>
      </p:sp>
      <p:pic>
        <p:nvPicPr>
          <p:cNvPr id="1304" name="Google Shape;1304;p47"/>
          <p:cNvPicPr preferRelativeResize="0"/>
          <p:nvPr/>
        </p:nvPicPr>
        <p:blipFill rotWithShape="1">
          <a:blip r:embed="rId11">
            <a:alphaModFix/>
          </a:blip>
          <a:srcRect b="0" l="0" r="0" t="0"/>
          <a:stretch/>
        </p:blipFill>
        <p:spPr>
          <a:xfrm>
            <a:off x="737616" y="1837944"/>
            <a:ext cx="1008887" cy="1030224"/>
          </a:xfrm>
          <a:prstGeom prst="rect">
            <a:avLst/>
          </a:prstGeom>
          <a:noFill/>
          <a:ln>
            <a:noFill/>
          </a:ln>
        </p:spPr>
      </p:pic>
      <p:sp>
        <p:nvSpPr>
          <p:cNvPr id="1305" name="Google Shape;1305;p47"/>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2550">
              <a:solidFill>
                <a:schemeClr val="dk1"/>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None/>
            </a:pPr>
            <a:r>
              <a:rPr b="1" lang="en-US" sz="1600">
                <a:solidFill>
                  <a:srgbClr val="404040"/>
                </a:solidFill>
                <a:latin typeface="Calibri"/>
                <a:ea typeface="Calibri"/>
                <a:cs typeface="Calibri"/>
                <a:sym typeface="Calibri"/>
              </a:rPr>
              <a:t>NEW MESSAGE</a:t>
            </a:r>
            <a:endParaRPr sz="16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1750">
              <a:solidFill>
                <a:schemeClr val="dk1"/>
              </a:solidFill>
              <a:latin typeface="Calibri"/>
              <a:ea typeface="Calibri"/>
              <a:cs typeface="Calibri"/>
              <a:sym typeface="Calibri"/>
            </a:endParaRPr>
          </a:p>
          <a:p>
            <a:pPr indent="0" lvl="0" marL="1677670" marR="0" rtl="0" algn="l">
              <a:lnSpc>
                <a:spcPct val="100000"/>
              </a:lnSpc>
              <a:spcBef>
                <a:spcPts val="0"/>
              </a:spcBef>
              <a:spcAft>
                <a:spcPts val="0"/>
              </a:spcAft>
              <a:buNone/>
            </a:pPr>
            <a:r>
              <a:rPr lang="en-US" sz="1400">
                <a:solidFill>
                  <a:srgbClr val="404040"/>
                </a:solidFill>
                <a:latin typeface="Calibri"/>
                <a:ea typeface="Calibri"/>
                <a:cs typeface="Calibri"/>
                <a:sym typeface="Calibri"/>
              </a:rPr>
              <a:t>From: </a:t>
            </a:r>
            <a:r>
              <a:rPr b="1" lang="en-US" sz="1400">
                <a:solidFill>
                  <a:srgbClr val="404040"/>
                </a:solidFill>
                <a:latin typeface="Calibri"/>
                <a:ea typeface="Calibri"/>
                <a:cs typeface="Calibri"/>
                <a:sym typeface="Calibri"/>
              </a:rPr>
              <a:t>Ethan T. Langer </a:t>
            </a:r>
            <a:r>
              <a:rPr i="1" lang="en-US" sz="1400">
                <a:solidFill>
                  <a:srgbClr val="404040"/>
                </a:solidFill>
                <a:latin typeface="Calibri"/>
                <a:ea typeface="Calibri"/>
                <a:cs typeface="Calibri"/>
                <a:sym typeface="Calibri"/>
              </a:rPr>
              <a:t>(Analytics Manager)</a:t>
            </a:r>
            <a:endParaRPr sz="1400">
              <a:solidFill>
                <a:schemeClr val="dk1"/>
              </a:solidFill>
              <a:latin typeface="Calibri"/>
              <a:ea typeface="Calibri"/>
              <a:cs typeface="Calibri"/>
              <a:sym typeface="Calibri"/>
            </a:endParaRPr>
          </a:p>
          <a:p>
            <a:pPr indent="0" lvl="0" marL="1677670" marR="0" rtl="0" algn="l">
              <a:lnSpc>
                <a:spcPct val="100000"/>
              </a:lnSpc>
              <a:spcBef>
                <a:spcPts val="625"/>
              </a:spcBef>
              <a:spcAft>
                <a:spcPts val="0"/>
              </a:spcAft>
              <a:buNone/>
            </a:pPr>
            <a:r>
              <a:rPr lang="en-US" sz="1400">
                <a:solidFill>
                  <a:srgbClr val="404040"/>
                </a:solidFill>
                <a:latin typeface="Calibri"/>
                <a:ea typeface="Calibri"/>
                <a:cs typeface="Calibri"/>
                <a:sym typeface="Calibri"/>
              </a:rPr>
              <a:t>Subject: </a:t>
            </a:r>
            <a:r>
              <a:rPr b="1" lang="en-US" sz="1400">
                <a:solidFill>
                  <a:srgbClr val="404040"/>
                </a:solidFill>
                <a:latin typeface="Calibri"/>
                <a:ea typeface="Calibri"/>
                <a:cs typeface="Calibri"/>
                <a:sym typeface="Calibri"/>
              </a:rPr>
              <a:t>New date fields</a:t>
            </a:r>
            <a:endParaRPr sz="14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09" name="Shape 1309"/>
        <p:cNvGrpSpPr/>
        <p:nvPr/>
      </p:nvGrpSpPr>
      <p:grpSpPr>
        <a:xfrm>
          <a:off x="0" y="0"/>
          <a:ext cx="0" cy="0"/>
          <a:chOff x="0" y="0"/>
          <a:chExt cx="0" cy="0"/>
        </a:xfrm>
      </p:grpSpPr>
      <p:grpSp>
        <p:nvGrpSpPr>
          <p:cNvPr id="1310" name="Google Shape;1310;p48"/>
          <p:cNvGrpSpPr/>
          <p:nvPr/>
        </p:nvGrpSpPr>
        <p:grpSpPr>
          <a:xfrm>
            <a:off x="4824984" y="2414015"/>
            <a:ext cx="6751319" cy="3678936"/>
            <a:chOff x="4824984" y="2414015"/>
            <a:chExt cx="6751319" cy="3678936"/>
          </a:xfrm>
        </p:grpSpPr>
        <p:pic>
          <p:nvPicPr>
            <p:cNvPr id="1311" name="Google Shape;1311;p48"/>
            <p:cNvPicPr preferRelativeResize="0"/>
            <p:nvPr/>
          </p:nvPicPr>
          <p:blipFill rotWithShape="1">
            <a:blip r:embed="rId3">
              <a:alphaModFix/>
            </a:blip>
            <a:srcRect b="0" l="0" r="0" t="0"/>
            <a:stretch/>
          </p:blipFill>
          <p:spPr>
            <a:xfrm>
              <a:off x="4824984" y="2414015"/>
              <a:ext cx="6751319" cy="3678936"/>
            </a:xfrm>
            <a:prstGeom prst="rect">
              <a:avLst/>
            </a:prstGeom>
            <a:noFill/>
            <a:ln>
              <a:noFill/>
            </a:ln>
          </p:spPr>
        </p:pic>
        <p:pic>
          <p:nvPicPr>
            <p:cNvPr id="1312" name="Google Shape;1312;p48"/>
            <p:cNvPicPr preferRelativeResize="0"/>
            <p:nvPr/>
          </p:nvPicPr>
          <p:blipFill rotWithShape="1">
            <a:blip r:embed="rId4">
              <a:alphaModFix/>
            </a:blip>
            <a:srcRect b="0" l="0" r="0" t="0"/>
            <a:stretch/>
          </p:blipFill>
          <p:spPr>
            <a:xfrm>
              <a:off x="4851400" y="2440080"/>
              <a:ext cx="6644587" cy="3572427"/>
            </a:xfrm>
            <a:prstGeom prst="rect">
              <a:avLst/>
            </a:prstGeom>
            <a:noFill/>
            <a:ln>
              <a:noFill/>
            </a:ln>
          </p:spPr>
        </p:pic>
      </p:grpSp>
      <p:grpSp>
        <p:nvGrpSpPr>
          <p:cNvPr id="1313" name="Google Shape;1313;p48"/>
          <p:cNvGrpSpPr/>
          <p:nvPr/>
        </p:nvGrpSpPr>
        <p:grpSpPr>
          <a:xfrm>
            <a:off x="633983" y="1484375"/>
            <a:ext cx="3252216" cy="1231391"/>
            <a:chOff x="633983" y="1484375"/>
            <a:chExt cx="3252216" cy="1231391"/>
          </a:xfrm>
        </p:grpSpPr>
        <p:pic>
          <p:nvPicPr>
            <p:cNvPr id="1314" name="Google Shape;1314;p48"/>
            <p:cNvPicPr preferRelativeResize="0"/>
            <p:nvPr/>
          </p:nvPicPr>
          <p:blipFill rotWithShape="1">
            <a:blip r:embed="rId5">
              <a:alphaModFix/>
            </a:blip>
            <a:srcRect b="0" l="0" r="0" t="0"/>
            <a:stretch/>
          </p:blipFill>
          <p:spPr>
            <a:xfrm>
              <a:off x="633983" y="1484375"/>
              <a:ext cx="3252216" cy="1231391"/>
            </a:xfrm>
            <a:prstGeom prst="rect">
              <a:avLst/>
            </a:prstGeom>
            <a:noFill/>
            <a:ln>
              <a:noFill/>
            </a:ln>
          </p:spPr>
        </p:pic>
        <p:pic>
          <p:nvPicPr>
            <p:cNvPr id="1315" name="Google Shape;1315;p48"/>
            <p:cNvPicPr preferRelativeResize="0"/>
            <p:nvPr/>
          </p:nvPicPr>
          <p:blipFill rotWithShape="1">
            <a:blip r:embed="rId6">
              <a:alphaModFix/>
            </a:blip>
            <a:srcRect b="0" l="0" r="0" t="0"/>
            <a:stretch/>
          </p:blipFill>
          <p:spPr>
            <a:xfrm>
              <a:off x="658233" y="1511067"/>
              <a:ext cx="3147574" cy="1124710"/>
            </a:xfrm>
            <a:prstGeom prst="rect">
              <a:avLst/>
            </a:prstGeom>
            <a:noFill/>
            <a:ln>
              <a:noFill/>
            </a:ln>
          </p:spPr>
        </p:pic>
        <p:pic>
          <p:nvPicPr>
            <p:cNvPr id="1316" name="Google Shape;1316;p48"/>
            <p:cNvPicPr preferRelativeResize="0"/>
            <p:nvPr/>
          </p:nvPicPr>
          <p:blipFill rotWithShape="1">
            <a:blip r:embed="rId7">
              <a:alphaModFix/>
            </a:blip>
            <a:srcRect b="0" l="0" r="0" t="0"/>
            <a:stretch/>
          </p:blipFill>
          <p:spPr>
            <a:xfrm>
              <a:off x="2398776" y="1935479"/>
              <a:ext cx="1295400" cy="359663"/>
            </a:xfrm>
            <a:prstGeom prst="rect">
              <a:avLst/>
            </a:prstGeom>
            <a:noFill/>
            <a:ln>
              <a:noFill/>
            </a:ln>
          </p:spPr>
        </p:pic>
        <p:sp>
          <p:nvSpPr>
            <p:cNvPr id="1317" name="Google Shape;1317;p48"/>
            <p:cNvSpPr/>
            <p:nvPr/>
          </p:nvSpPr>
          <p:spPr>
            <a:xfrm>
              <a:off x="2437880" y="1973959"/>
              <a:ext cx="1164590" cy="228600"/>
            </a:xfrm>
            <a:custGeom>
              <a:rect b="b" l="l" r="r" t="t"/>
              <a:pathLst>
                <a:path extrusionOk="0" h="228600" w="1164589">
                  <a:moveTo>
                    <a:pt x="0" y="0"/>
                  </a:moveTo>
                  <a:lnTo>
                    <a:pt x="1164175" y="0"/>
                  </a:lnTo>
                  <a:lnTo>
                    <a:pt x="1164175" y="228229"/>
                  </a:lnTo>
                  <a:lnTo>
                    <a:pt x="0" y="228229"/>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18" name="Google Shape;1318;p48"/>
          <p:cNvGrpSpPr/>
          <p:nvPr/>
        </p:nvGrpSpPr>
        <p:grpSpPr>
          <a:xfrm>
            <a:off x="5035296" y="2401823"/>
            <a:ext cx="1420368" cy="3742944"/>
            <a:chOff x="5035296" y="2401823"/>
            <a:chExt cx="1420368" cy="3742944"/>
          </a:xfrm>
        </p:grpSpPr>
        <p:pic>
          <p:nvPicPr>
            <p:cNvPr id="1319" name="Google Shape;1319;p48"/>
            <p:cNvPicPr preferRelativeResize="0"/>
            <p:nvPr/>
          </p:nvPicPr>
          <p:blipFill rotWithShape="1">
            <a:blip r:embed="rId8">
              <a:alphaModFix/>
            </a:blip>
            <a:srcRect b="0" l="0" r="0" t="0"/>
            <a:stretch/>
          </p:blipFill>
          <p:spPr>
            <a:xfrm>
              <a:off x="5035296" y="2401823"/>
              <a:ext cx="1420368" cy="3742944"/>
            </a:xfrm>
            <a:prstGeom prst="rect">
              <a:avLst/>
            </a:prstGeom>
            <a:noFill/>
            <a:ln>
              <a:noFill/>
            </a:ln>
          </p:spPr>
        </p:pic>
        <p:sp>
          <p:nvSpPr>
            <p:cNvPr id="1320" name="Google Shape;1320;p48"/>
            <p:cNvSpPr/>
            <p:nvPr/>
          </p:nvSpPr>
          <p:spPr>
            <a:xfrm>
              <a:off x="5072140" y="2440141"/>
              <a:ext cx="1290955" cy="3611879"/>
            </a:xfrm>
            <a:custGeom>
              <a:rect b="b" l="l" r="r" t="t"/>
              <a:pathLst>
                <a:path extrusionOk="0" h="3611879" w="1290954">
                  <a:moveTo>
                    <a:pt x="0" y="0"/>
                  </a:moveTo>
                  <a:lnTo>
                    <a:pt x="1290652" y="0"/>
                  </a:lnTo>
                  <a:lnTo>
                    <a:pt x="1290652" y="3611527"/>
                  </a:lnTo>
                  <a:lnTo>
                    <a:pt x="0" y="3611527"/>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21" name="Google Shape;1321;p48"/>
          <p:cNvSpPr txBox="1"/>
          <p:nvPr/>
        </p:nvSpPr>
        <p:spPr>
          <a:xfrm>
            <a:off x="683049" y="3362452"/>
            <a:ext cx="3868420" cy="1729739"/>
          </a:xfrm>
          <a:prstGeom prst="rect">
            <a:avLst/>
          </a:prstGeom>
          <a:noFill/>
          <a:ln>
            <a:noFill/>
          </a:ln>
        </p:spPr>
        <p:txBody>
          <a:bodyPr anchorCtr="0" anchor="t" bIns="0" lIns="0" spcFirstLastPara="1" rIns="0" wrap="square" tIns="22850">
            <a:spAutoFit/>
          </a:bodyPr>
          <a:lstStyle/>
          <a:p>
            <a:pPr indent="0" lvl="0" marL="12700" marR="5080" rtl="0" algn="l">
              <a:lnSpc>
                <a:spcPct val="118750"/>
              </a:lnSpc>
              <a:spcBef>
                <a:spcPts val="0"/>
              </a:spcBef>
              <a:spcAft>
                <a:spcPts val="0"/>
              </a:spcAft>
              <a:buNone/>
            </a:pPr>
            <a:r>
              <a:rPr b="1" lang="en-US" sz="1600">
                <a:solidFill>
                  <a:schemeClr val="dk1"/>
                </a:solidFill>
                <a:latin typeface="Calibri"/>
                <a:ea typeface="Calibri"/>
                <a:cs typeface="Calibri"/>
                <a:sym typeface="Calibri"/>
              </a:rPr>
              <a:t>Index Columns </a:t>
            </a:r>
            <a:r>
              <a:rPr lang="en-US" sz="1600">
                <a:solidFill>
                  <a:schemeClr val="dk1"/>
                </a:solidFill>
                <a:latin typeface="Calibri"/>
                <a:ea typeface="Calibri"/>
                <a:cs typeface="Calibri"/>
                <a:sym typeface="Calibri"/>
              </a:rPr>
              <a:t>contain a list of sequential  values that can be used to identify each unique  row in a table (</a:t>
            </a:r>
            <a:r>
              <a:rPr i="1" lang="en-US" sz="1600">
                <a:solidFill>
                  <a:schemeClr val="dk1"/>
                </a:solidFill>
                <a:latin typeface="Calibri"/>
                <a:ea typeface="Calibri"/>
                <a:cs typeface="Calibri"/>
                <a:sym typeface="Calibri"/>
              </a:rPr>
              <a:t>typically starting from 0 or 1</a:t>
            </a: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0" lvl="0" marL="0" marR="0" rtl="0" algn="l">
              <a:lnSpc>
                <a:spcPct val="100000"/>
              </a:lnSpc>
              <a:spcBef>
                <a:spcPts val="15"/>
              </a:spcBef>
              <a:spcAft>
                <a:spcPts val="0"/>
              </a:spcAft>
              <a:buNone/>
            </a:pPr>
            <a:r>
              <a:t/>
            </a:r>
            <a:endParaRPr sz="1550">
              <a:solidFill>
                <a:schemeClr val="dk1"/>
              </a:solidFill>
              <a:latin typeface="Calibri"/>
              <a:ea typeface="Calibri"/>
              <a:cs typeface="Calibri"/>
              <a:sym typeface="Calibri"/>
            </a:endParaRPr>
          </a:p>
          <a:p>
            <a:pPr indent="0" lvl="0" marL="12700" marR="35560" rtl="0" algn="l">
              <a:lnSpc>
                <a:spcPct val="99400"/>
              </a:lnSpc>
              <a:spcBef>
                <a:spcPts val="5"/>
              </a:spcBef>
              <a:spcAft>
                <a:spcPts val="0"/>
              </a:spcAft>
              <a:buNone/>
            </a:pPr>
            <a:r>
              <a:rPr lang="en-US" sz="1600">
                <a:solidFill>
                  <a:schemeClr val="dk1"/>
                </a:solidFill>
                <a:latin typeface="Calibri"/>
                <a:ea typeface="Calibri"/>
                <a:cs typeface="Calibri"/>
                <a:sym typeface="Calibri"/>
              </a:rPr>
              <a:t>These are often used to create </a:t>
            </a:r>
            <a:r>
              <a:rPr b="1" lang="en-US" sz="1600">
                <a:solidFill>
                  <a:schemeClr val="dk1"/>
                </a:solidFill>
                <a:latin typeface="Calibri"/>
                <a:ea typeface="Calibri"/>
                <a:cs typeface="Calibri"/>
                <a:sym typeface="Calibri"/>
              </a:rPr>
              <a:t>unique IDs </a:t>
            </a:r>
            <a:r>
              <a:rPr lang="en-US" sz="1600">
                <a:solidFill>
                  <a:schemeClr val="dk1"/>
                </a:solidFill>
                <a:latin typeface="Calibri"/>
                <a:ea typeface="Calibri"/>
                <a:cs typeface="Calibri"/>
                <a:sym typeface="Calibri"/>
              </a:rPr>
              <a:t>that  can be used to form relationships between  tables (</a:t>
            </a:r>
            <a:r>
              <a:rPr i="1" lang="en-US" sz="1600">
                <a:solidFill>
                  <a:schemeClr val="dk1"/>
                </a:solidFill>
                <a:latin typeface="Calibri"/>
                <a:ea typeface="Calibri"/>
                <a:cs typeface="Calibri"/>
                <a:sym typeface="Calibri"/>
              </a:rPr>
              <a:t>more on that later!</a:t>
            </a: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sp>
        <p:nvSpPr>
          <p:cNvPr id="1322" name="Google Shape;1322;p48"/>
          <p:cNvSpPr txBox="1"/>
          <p:nvPr>
            <p:ph type="title"/>
          </p:nvPr>
        </p:nvSpPr>
        <p:spPr>
          <a:xfrm>
            <a:off x="4672615" y="242315"/>
            <a:ext cx="284670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INDEX COLUMNS</a:t>
            </a:r>
            <a:endParaRPr sz="3200"/>
          </a:p>
        </p:txBody>
      </p:sp>
      <p:pic>
        <p:nvPicPr>
          <p:cNvPr id="1323" name="Google Shape;1323;p48"/>
          <p:cNvPicPr preferRelativeResize="0"/>
          <p:nvPr/>
        </p:nvPicPr>
        <p:blipFill rotWithShape="1">
          <a:blip r:embed="rId9">
            <a:alphaModFix/>
          </a:blip>
          <a:srcRect b="0" l="0" r="0" t="0"/>
          <a:stretch/>
        </p:blipFill>
        <p:spPr>
          <a:xfrm>
            <a:off x="0" y="806332"/>
            <a:ext cx="12192000" cy="45720"/>
          </a:xfrm>
          <a:prstGeom prst="rect">
            <a:avLst/>
          </a:prstGeom>
          <a:noFill/>
          <a:ln>
            <a:noFill/>
          </a:ln>
        </p:spPr>
      </p:pic>
      <p:sp>
        <p:nvSpPr>
          <p:cNvPr id="1324" name="Google Shape;1324;p48"/>
          <p:cNvSpPr/>
          <p:nvPr/>
        </p:nvSpPr>
        <p:spPr>
          <a:xfrm>
            <a:off x="3171684" y="2189838"/>
            <a:ext cx="1490345" cy="982344"/>
          </a:xfrm>
          <a:custGeom>
            <a:rect b="b" l="l" r="r" t="t"/>
            <a:pathLst>
              <a:path extrusionOk="0" h="982344" w="1490345">
                <a:moveTo>
                  <a:pt x="1415177" y="905775"/>
                </a:moveTo>
                <a:lnTo>
                  <a:pt x="1414467" y="931005"/>
                </a:lnTo>
                <a:lnTo>
                  <a:pt x="1427316" y="931528"/>
                </a:lnTo>
                <a:lnTo>
                  <a:pt x="1426283" y="956906"/>
                </a:lnTo>
                <a:lnTo>
                  <a:pt x="1413738" y="956906"/>
                </a:lnTo>
                <a:lnTo>
                  <a:pt x="1413033" y="981944"/>
                </a:lnTo>
                <a:lnTo>
                  <a:pt x="1466843" y="956906"/>
                </a:lnTo>
                <a:lnTo>
                  <a:pt x="1426283" y="956906"/>
                </a:lnTo>
                <a:lnTo>
                  <a:pt x="1413752" y="956396"/>
                </a:lnTo>
                <a:lnTo>
                  <a:pt x="1467940" y="956396"/>
                </a:lnTo>
                <a:lnTo>
                  <a:pt x="1490275" y="946003"/>
                </a:lnTo>
                <a:lnTo>
                  <a:pt x="1415177" y="905775"/>
                </a:lnTo>
                <a:close/>
              </a:path>
              <a:path extrusionOk="0" h="982344" w="1490345">
                <a:moveTo>
                  <a:pt x="1414467" y="931005"/>
                </a:moveTo>
                <a:lnTo>
                  <a:pt x="1413752" y="956396"/>
                </a:lnTo>
                <a:lnTo>
                  <a:pt x="1426283" y="956906"/>
                </a:lnTo>
                <a:lnTo>
                  <a:pt x="1427316" y="931528"/>
                </a:lnTo>
                <a:lnTo>
                  <a:pt x="1414467" y="931005"/>
                </a:lnTo>
                <a:close/>
              </a:path>
              <a:path extrusionOk="0" h="982344" w="1490345">
                <a:moveTo>
                  <a:pt x="734432" y="449755"/>
                </a:moveTo>
                <a:lnTo>
                  <a:pt x="702038" y="449755"/>
                </a:lnTo>
                <a:lnTo>
                  <a:pt x="702149" y="449894"/>
                </a:lnTo>
                <a:lnTo>
                  <a:pt x="793186" y="565049"/>
                </a:lnTo>
                <a:lnTo>
                  <a:pt x="805586" y="580795"/>
                </a:lnTo>
                <a:lnTo>
                  <a:pt x="839873" y="623798"/>
                </a:lnTo>
                <a:lnTo>
                  <a:pt x="873914" y="665443"/>
                </a:lnTo>
                <a:lnTo>
                  <a:pt x="907634" y="705111"/>
                </a:lnTo>
                <a:lnTo>
                  <a:pt x="940962" y="742188"/>
                </a:lnTo>
                <a:lnTo>
                  <a:pt x="973839" y="776066"/>
                </a:lnTo>
                <a:lnTo>
                  <a:pt x="1006137" y="806052"/>
                </a:lnTo>
                <a:lnTo>
                  <a:pt x="1038106" y="831766"/>
                </a:lnTo>
                <a:lnTo>
                  <a:pt x="1099502" y="872208"/>
                </a:lnTo>
                <a:lnTo>
                  <a:pt x="1159144" y="902897"/>
                </a:lnTo>
                <a:lnTo>
                  <a:pt x="1217213" y="925159"/>
                </a:lnTo>
                <a:lnTo>
                  <a:pt x="1273870" y="940354"/>
                </a:lnTo>
                <a:lnTo>
                  <a:pt x="1329378" y="949897"/>
                </a:lnTo>
                <a:lnTo>
                  <a:pt x="1383626" y="955169"/>
                </a:lnTo>
                <a:lnTo>
                  <a:pt x="1413752" y="956396"/>
                </a:lnTo>
                <a:lnTo>
                  <a:pt x="1414467" y="931005"/>
                </a:lnTo>
                <a:lnTo>
                  <a:pt x="1386231" y="929854"/>
                </a:lnTo>
                <a:lnTo>
                  <a:pt x="1385728" y="929854"/>
                </a:lnTo>
                <a:lnTo>
                  <a:pt x="1385016" y="929805"/>
                </a:lnTo>
                <a:lnTo>
                  <a:pt x="1385219" y="929805"/>
                </a:lnTo>
                <a:lnTo>
                  <a:pt x="1333004" y="924730"/>
                </a:lnTo>
                <a:lnTo>
                  <a:pt x="1332826" y="924730"/>
                </a:lnTo>
                <a:lnTo>
                  <a:pt x="1332167" y="924648"/>
                </a:lnTo>
                <a:lnTo>
                  <a:pt x="1305759" y="920661"/>
                </a:lnTo>
                <a:lnTo>
                  <a:pt x="1279622" y="915596"/>
                </a:lnTo>
                <a:lnTo>
                  <a:pt x="1278978" y="915471"/>
                </a:lnTo>
                <a:lnTo>
                  <a:pt x="1252650" y="909100"/>
                </a:lnTo>
                <a:lnTo>
                  <a:pt x="1251977" y="908937"/>
                </a:lnTo>
                <a:lnTo>
                  <a:pt x="1225403" y="901092"/>
                </a:lnTo>
                <a:lnTo>
                  <a:pt x="1224709" y="900888"/>
                </a:lnTo>
                <a:lnTo>
                  <a:pt x="1197819" y="891399"/>
                </a:lnTo>
                <a:lnTo>
                  <a:pt x="1197127" y="891155"/>
                </a:lnTo>
                <a:lnTo>
                  <a:pt x="1169867" y="879847"/>
                </a:lnTo>
                <a:lnTo>
                  <a:pt x="1169183" y="879563"/>
                </a:lnTo>
                <a:lnTo>
                  <a:pt x="1141492" y="866256"/>
                </a:lnTo>
                <a:lnTo>
                  <a:pt x="1140830" y="865939"/>
                </a:lnTo>
                <a:lnTo>
                  <a:pt x="1112650" y="850450"/>
                </a:lnTo>
                <a:lnTo>
                  <a:pt x="1112023" y="850106"/>
                </a:lnTo>
                <a:lnTo>
                  <a:pt x="1083302" y="832247"/>
                </a:lnTo>
                <a:lnTo>
                  <a:pt x="1082715" y="831883"/>
                </a:lnTo>
                <a:lnTo>
                  <a:pt x="1053388" y="811455"/>
                </a:lnTo>
                <a:lnTo>
                  <a:pt x="1052866" y="811091"/>
                </a:lnTo>
                <a:lnTo>
                  <a:pt x="1037925" y="799566"/>
                </a:lnTo>
                <a:lnTo>
                  <a:pt x="1023208" y="787218"/>
                </a:lnTo>
                <a:lnTo>
                  <a:pt x="1022699" y="786791"/>
                </a:lnTo>
                <a:lnTo>
                  <a:pt x="991861" y="758139"/>
                </a:lnTo>
                <a:lnTo>
                  <a:pt x="991363" y="757676"/>
                </a:lnTo>
                <a:lnTo>
                  <a:pt x="959358" y="724673"/>
                </a:lnTo>
                <a:lnTo>
                  <a:pt x="926649" y="688262"/>
                </a:lnTo>
                <a:lnTo>
                  <a:pt x="893349" y="649085"/>
                </a:lnTo>
                <a:lnTo>
                  <a:pt x="859588" y="607783"/>
                </a:lnTo>
                <a:lnTo>
                  <a:pt x="825470" y="564989"/>
                </a:lnTo>
                <a:lnTo>
                  <a:pt x="734432" y="449755"/>
                </a:lnTo>
                <a:close/>
              </a:path>
              <a:path extrusionOk="0" h="982344" w="1490345">
                <a:moveTo>
                  <a:pt x="1385365" y="929819"/>
                </a:moveTo>
                <a:lnTo>
                  <a:pt x="1385728" y="929854"/>
                </a:lnTo>
                <a:lnTo>
                  <a:pt x="1386231" y="929854"/>
                </a:lnTo>
                <a:lnTo>
                  <a:pt x="1385365" y="929819"/>
                </a:lnTo>
                <a:close/>
              </a:path>
              <a:path extrusionOk="0" h="982344" w="1490345">
                <a:moveTo>
                  <a:pt x="1385219" y="929805"/>
                </a:moveTo>
                <a:lnTo>
                  <a:pt x="1385016" y="929805"/>
                </a:lnTo>
                <a:lnTo>
                  <a:pt x="1385365" y="929819"/>
                </a:lnTo>
                <a:lnTo>
                  <a:pt x="1385219" y="929805"/>
                </a:lnTo>
                <a:close/>
              </a:path>
              <a:path extrusionOk="0" h="982344" w="1490345">
                <a:moveTo>
                  <a:pt x="1332502" y="924681"/>
                </a:moveTo>
                <a:lnTo>
                  <a:pt x="1332826" y="924730"/>
                </a:lnTo>
                <a:lnTo>
                  <a:pt x="1333004" y="924730"/>
                </a:lnTo>
                <a:lnTo>
                  <a:pt x="1332502" y="924681"/>
                </a:lnTo>
                <a:close/>
              </a:path>
              <a:path extrusionOk="0" h="982344" w="1490345">
                <a:moveTo>
                  <a:pt x="1332286" y="924648"/>
                </a:moveTo>
                <a:lnTo>
                  <a:pt x="1332502" y="924681"/>
                </a:lnTo>
                <a:lnTo>
                  <a:pt x="1332286" y="924648"/>
                </a:lnTo>
                <a:close/>
              </a:path>
              <a:path extrusionOk="0" h="982344" w="1490345">
                <a:moveTo>
                  <a:pt x="1306038" y="920703"/>
                </a:moveTo>
                <a:lnTo>
                  <a:pt x="1306281" y="920750"/>
                </a:lnTo>
                <a:lnTo>
                  <a:pt x="1306038" y="920703"/>
                </a:lnTo>
                <a:close/>
              </a:path>
              <a:path extrusionOk="0" h="982344" w="1490345">
                <a:moveTo>
                  <a:pt x="1305821" y="920661"/>
                </a:moveTo>
                <a:lnTo>
                  <a:pt x="1306038" y="920703"/>
                </a:lnTo>
                <a:lnTo>
                  <a:pt x="1305821" y="920661"/>
                </a:lnTo>
                <a:close/>
              </a:path>
              <a:path extrusionOk="0" h="982344" w="1490345">
                <a:moveTo>
                  <a:pt x="1279260" y="915526"/>
                </a:moveTo>
                <a:lnTo>
                  <a:pt x="1279550" y="915596"/>
                </a:lnTo>
                <a:lnTo>
                  <a:pt x="1279260" y="915526"/>
                </a:lnTo>
                <a:close/>
              </a:path>
              <a:path extrusionOk="0" h="982344" w="1490345">
                <a:moveTo>
                  <a:pt x="1279035" y="915471"/>
                </a:moveTo>
                <a:lnTo>
                  <a:pt x="1279260" y="915526"/>
                </a:lnTo>
                <a:lnTo>
                  <a:pt x="1279035" y="915471"/>
                </a:lnTo>
                <a:close/>
              </a:path>
              <a:path extrusionOk="0" h="982344" w="1490345">
                <a:moveTo>
                  <a:pt x="1252283" y="909011"/>
                </a:moveTo>
                <a:lnTo>
                  <a:pt x="1252584" y="909100"/>
                </a:lnTo>
                <a:lnTo>
                  <a:pt x="1252283" y="909011"/>
                </a:lnTo>
                <a:close/>
              </a:path>
              <a:path extrusionOk="0" h="982344" w="1490345">
                <a:moveTo>
                  <a:pt x="1252032" y="908937"/>
                </a:moveTo>
                <a:lnTo>
                  <a:pt x="1252283" y="909011"/>
                </a:lnTo>
                <a:lnTo>
                  <a:pt x="1252032" y="908937"/>
                </a:lnTo>
                <a:close/>
              </a:path>
              <a:path extrusionOk="0" h="982344" w="1490345">
                <a:moveTo>
                  <a:pt x="1225019" y="900979"/>
                </a:moveTo>
                <a:lnTo>
                  <a:pt x="1225340" y="901092"/>
                </a:lnTo>
                <a:lnTo>
                  <a:pt x="1225019" y="900979"/>
                </a:lnTo>
                <a:close/>
              </a:path>
              <a:path extrusionOk="0" h="982344" w="1490345">
                <a:moveTo>
                  <a:pt x="1224759" y="900888"/>
                </a:moveTo>
                <a:lnTo>
                  <a:pt x="1225019" y="900979"/>
                </a:lnTo>
                <a:lnTo>
                  <a:pt x="1224759" y="900888"/>
                </a:lnTo>
                <a:close/>
              </a:path>
              <a:path extrusionOk="0" h="982344" w="1490345">
                <a:moveTo>
                  <a:pt x="1197470" y="891275"/>
                </a:moveTo>
                <a:lnTo>
                  <a:pt x="1197767" y="891399"/>
                </a:lnTo>
                <a:lnTo>
                  <a:pt x="1197470" y="891275"/>
                </a:lnTo>
                <a:close/>
              </a:path>
              <a:path extrusionOk="0" h="982344" w="1490345">
                <a:moveTo>
                  <a:pt x="1197178" y="891155"/>
                </a:moveTo>
                <a:lnTo>
                  <a:pt x="1197470" y="891275"/>
                </a:lnTo>
                <a:lnTo>
                  <a:pt x="1197178" y="891155"/>
                </a:lnTo>
                <a:close/>
              </a:path>
              <a:path extrusionOk="0" h="982344" w="1490345">
                <a:moveTo>
                  <a:pt x="1169509" y="879699"/>
                </a:moveTo>
                <a:lnTo>
                  <a:pt x="1169818" y="879847"/>
                </a:lnTo>
                <a:lnTo>
                  <a:pt x="1169509" y="879699"/>
                </a:lnTo>
                <a:close/>
              </a:path>
              <a:path extrusionOk="0" h="982344" w="1490345">
                <a:moveTo>
                  <a:pt x="1169228" y="879563"/>
                </a:moveTo>
                <a:lnTo>
                  <a:pt x="1169509" y="879699"/>
                </a:lnTo>
                <a:lnTo>
                  <a:pt x="1169228" y="879563"/>
                </a:lnTo>
                <a:close/>
              </a:path>
              <a:path extrusionOk="0" h="982344" w="1490345">
                <a:moveTo>
                  <a:pt x="1141138" y="866087"/>
                </a:moveTo>
                <a:lnTo>
                  <a:pt x="1141448" y="866256"/>
                </a:lnTo>
                <a:lnTo>
                  <a:pt x="1141138" y="866087"/>
                </a:lnTo>
                <a:close/>
              </a:path>
              <a:path extrusionOk="0" h="982344" w="1490345">
                <a:moveTo>
                  <a:pt x="1140869" y="865939"/>
                </a:moveTo>
                <a:lnTo>
                  <a:pt x="1141138" y="866087"/>
                </a:lnTo>
                <a:lnTo>
                  <a:pt x="1140869" y="865939"/>
                </a:lnTo>
                <a:close/>
              </a:path>
              <a:path extrusionOk="0" h="982344" w="1490345">
                <a:moveTo>
                  <a:pt x="1112325" y="850272"/>
                </a:moveTo>
                <a:lnTo>
                  <a:pt x="1112612" y="850450"/>
                </a:lnTo>
                <a:lnTo>
                  <a:pt x="1112325" y="850272"/>
                </a:lnTo>
                <a:close/>
              </a:path>
              <a:path extrusionOk="0" h="982344" w="1490345">
                <a:moveTo>
                  <a:pt x="1112058" y="850106"/>
                </a:moveTo>
                <a:lnTo>
                  <a:pt x="1112325" y="850272"/>
                </a:lnTo>
                <a:lnTo>
                  <a:pt x="1112058" y="850106"/>
                </a:lnTo>
                <a:close/>
              </a:path>
              <a:path extrusionOk="0" h="982344" w="1490345">
                <a:moveTo>
                  <a:pt x="1082993" y="832055"/>
                </a:moveTo>
                <a:lnTo>
                  <a:pt x="1083269" y="832247"/>
                </a:lnTo>
                <a:lnTo>
                  <a:pt x="1082993" y="832055"/>
                </a:lnTo>
                <a:close/>
              </a:path>
              <a:path extrusionOk="0" h="982344" w="1490345">
                <a:moveTo>
                  <a:pt x="1082745" y="831883"/>
                </a:moveTo>
                <a:lnTo>
                  <a:pt x="1082993" y="832055"/>
                </a:lnTo>
                <a:lnTo>
                  <a:pt x="1082745" y="831883"/>
                </a:lnTo>
                <a:close/>
              </a:path>
              <a:path extrusionOk="0" h="982344" w="1490345">
                <a:moveTo>
                  <a:pt x="1053112" y="811262"/>
                </a:moveTo>
                <a:lnTo>
                  <a:pt x="1053362" y="811455"/>
                </a:lnTo>
                <a:lnTo>
                  <a:pt x="1053112" y="811262"/>
                </a:lnTo>
                <a:close/>
              </a:path>
              <a:path extrusionOk="0" h="982344" w="1490345">
                <a:moveTo>
                  <a:pt x="1052890" y="811091"/>
                </a:moveTo>
                <a:lnTo>
                  <a:pt x="1053112" y="811262"/>
                </a:lnTo>
                <a:lnTo>
                  <a:pt x="1052890" y="811091"/>
                </a:lnTo>
                <a:close/>
              </a:path>
              <a:path extrusionOk="0" h="982344" w="1490345">
                <a:moveTo>
                  <a:pt x="1038128" y="799723"/>
                </a:moveTo>
                <a:lnTo>
                  <a:pt x="1038334" y="799895"/>
                </a:lnTo>
                <a:lnTo>
                  <a:pt x="1038128" y="799723"/>
                </a:lnTo>
                <a:close/>
              </a:path>
              <a:path extrusionOk="0" h="982344" w="1490345">
                <a:moveTo>
                  <a:pt x="1037941" y="799566"/>
                </a:moveTo>
                <a:lnTo>
                  <a:pt x="1038128" y="799723"/>
                </a:lnTo>
                <a:lnTo>
                  <a:pt x="1037941" y="799566"/>
                </a:lnTo>
                <a:close/>
              </a:path>
              <a:path extrusionOk="0" h="982344" w="1490345">
                <a:moveTo>
                  <a:pt x="1022948" y="787000"/>
                </a:moveTo>
                <a:lnTo>
                  <a:pt x="1023183" y="787218"/>
                </a:lnTo>
                <a:lnTo>
                  <a:pt x="1022948" y="787000"/>
                </a:lnTo>
                <a:close/>
              </a:path>
              <a:path extrusionOk="0" h="982344" w="1490345">
                <a:moveTo>
                  <a:pt x="1022723" y="786791"/>
                </a:moveTo>
                <a:lnTo>
                  <a:pt x="1022948" y="787000"/>
                </a:lnTo>
                <a:lnTo>
                  <a:pt x="1022723" y="786791"/>
                </a:lnTo>
                <a:close/>
              </a:path>
              <a:path extrusionOk="0" h="982344" w="1490345">
                <a:moveTo>
                  <a:pt x="991616" y="757911"/>
                </a:moveTo>
                <a:lnTo>
                  <a:pt x="991836" y="758139"/>
                </a:lnTo>
                <a:lnTo>
                  <a:pt x="991616" y="757911"/>
                </a:lnTo>
                <a:close/>
              </a:path>
              <a:path extrusionOk="0" h="982344" w="1490345">
                <a:moveTo>
                  <a:pt x="991388" y="757676"/>
                </a:moveTo>
                <a:lnTo>
                  <a:pt x="991616" y="757911"/>
                </a:lnTo>
                <a:lnTo>
                  <a:pt x="991388" y="757676"/>
                </a:lnTo>
                <a:close/>
              </a:path>
              <a:path extrusionOk="0" h="982344" w="1490345">
                <a:moveTo>
                  <a:pt x="959533" y="724854"/>
                </a:moveTo>
                <a:lnTo>
                  <a:pt x="959689" y="725027"/>
                </a:lnTo>
                <a:lnTo>
                  <a:pt x="959533" y="724854"/>
                </a:lnTo>
                <a:close/>
              </a:path>
              <a:path extrusionOk="0" h="982344" w="1490345">
                <a:moveTo>
                  <a:pt x="959370" y="724673"/>
                </a:moveTo>
                <a:lnTo>
                  <a:pt x="959533" y="724854"/>
                </a:lnTo>
                <a:lnTo>
                  <a:pt x="959370" y="724673"/>
                </a:lnTo>
                <a:close/>
              </a:path>
              <a:path extrusionOk="0" h="982344" w="1490345">
                <a:moveTo>
                  <a:pt x="926764" y="688397"/>
                </a:moveTo>
                <a:lnTo>
                  <a:pt x="926873" y="688526"/>
                </a:lnTo>
                <a:lnTo>
                  <a:pt x="926764" y="688397"/>
                </a:lnTo>
                <a:close/>
              </a:path>
              <a:path extrusionOk="0" h="982344" w="1490345">
                <a:moveTo>
                  <a:pt x="926649" y="688262"/>
                </a:moveTo>
                <a:lnTo>
                  <a:pt x="926764" y="688397"/>
                </a:lnTo>
                <a:lnTo>
                  <a:pt x="926649" y="688262"/>
                </a:lnTo>
                <a:close/>
              </a:path>
              <a:path extrusionOk="0" h="982344" w="1490345">
                <a:moveTo>
                  <a:pt x="893414" y="649164"/>
                </a:moveTo>
                <a:close/>
              </a:path>
              <a:path extrusionOk="0" h="982344" w="1490345">
                <a:moveTo>
                  <a:pt x="893349" y="649085"/>
                </a:moveTo>
                <a:close/>
              </a:path>
              <a:path extrusionOk="0" h="982344" w="1490345">
                <a:moveTo>
                  <a:pt x="859601" y="607800"/>
                </a:moveTo>
                <a:close/>
              </a:path>
              <a:path extrusionOk="0" h="982344" w="1490345">
                <a:moveTo>
                  <a:pt x="859588" y="607783"/>
                </a:moveTo>
                <a:close/>
              </a:path>
              <a:path extrusionOk="0" h="982344" w="1490345">
                <a:moveTo>
                  <a:pt x="825470" y="564989"/>
                </a:moveTo>
                <a:close/>
              </a:path>
              <a:path extrusionOk="0" h="982344" w="1490345">
                <a:moveTo>
                  <a:pt x="702108" y="449844"/>
                </a:moveTo>
                <a:close/>
              </a:path>
              <a:path extrusionOk="0" h="982344" w="1490345">
                <a:moveTo>
                  <a:pt x="700400" y="407536"/>
                </a:moveTo>
                <a:lnTo>
                  <a:pt x="667636" y="407536"/>
                </a:lnTo>
                <a:lnTo>
                  <a:pt x="667782" y="407713"/>
                </a:lnTo>
                <a:lnTo>
                  <a:pt x="702108" y="449844"/>
                </a:lnTo>
                <a:lnTo>
                  <a:pt x="734432" y="449755"/>
                </a:lnTo>
                <a:lnTo>
                  <a:pt x="721898" y="433919"/>
                </a:lnTo>
                <a:lnTo>
                  <a:pt x="700400" y="407536"/>
                </a:lnTo>
                <a:close/>
              </a:path>
              <a:path extrusionOk="0" h="982344" w="1490345">
                <a:moveTo>
                  <a:pt x="667721" y="407640"/>
                </a:moveTo>
                <a:close/>
              </a:path>
              <a:path extrusionOk="0" h="982344" w="1490345">
                <a:moveTo>
                  <a:pt x="666674" y="367056"/>
                </a:moveTo>
                <a:lnTo>
                  <a:pt x="633417" y="367056"/>
                </a:lnTo>
                <a:lnTo>
                  <a:pt x="633630" y="367303"/>
                </a:lnTo>
                <a:lnTo>
                  <a:pt x="667721" y="407640"/>
                </a:lnTo>
                <a:lnTo>
                  <a:pt x="700400" y="407536"/>
                </a:lnTo>
                <a:lnTo>
                  <a:pt x="687254" y="391403"/>
                </a:lnTo>
                <a:lnTo>
                  <a:pt x="666674" y="367056"/>
                </a:lnTo>
                <a:close/>
              </a:path>
              <a:path extrusionOk="0" h="982344" w="1490345">
                <a:moveTo>
                  <a:pt x="633530" y="367189"/>
                </a:moveTo>
                <a:close/>
              </a:path>
              <a:path extrusionOk="0" h="982344" w="1490345">
                <a:moveTo>
                  <a:pt x="633514" y="328974"/>
                </a:moveTo>
                <a:lnTo>
                  <a:pt x="599506" y="328974"/>
                </a:lnTo>
                <a:lnTo>
                  <a:pt x="599808" y="329302"/>
                </a:lnTo>
                <a:lnTo>
                  <a:pt x="633530" y="367189"/>
                </a:lnTo>
                <a:lnTo>
                  <a:pt x="633417" y="367056"/>
                </a:lnTo>
                <a:lnTo>
                  <a:pt x="666674" y="367056"/>
                </a:lnTo>
                <a:lnTo>
                  <a:pt x="652710" y="350535"/>
                </a:lnTo>
                <a:lnTo>
                  <a:pt x="633514" y="328974"/>
                </a:lnTo>
                <a:close/>
              </a:path>
              <a:path extrusionOk="0" h="982344" w="1490345">
                <a:moveTo>
                  <a:pt x="599653" y="329139"/>
                </a:moveTo>
                <a:lnTo>
                  <a:pt x="599797" y="329302"/>
                </a:lnTo>
                <a:lnTo>
                  <a:pt x="599653" y="329139"/>
                </a:lnTo>
                <a:close/>
              </a:path>
              <a:path extrusionOk="0" h="982344" w="1490345">
                <a:moveTo>
                  <a:pt x="601139" y="293924"/>
                </a:moveTo>
                <a:lnTo>
                  <a:pt x="566012" y="293924"/>
                </a:lnTo>
                <a:lnTo>
                  <a:pt x="566435" y="294347"/>
                </a:lnTo>
                <a:lnTo>
                  <a:pt x="599653" y="329139"/>
                </a:lnTo>
                <a:lnTo>
                  <a:pt x="599506" y="328974"/>
                </a:lnTo>
                <a:lnTo>
                  <a:pt x="633514" y="328974"/>
                </a:lnTo>
                <a:lnTo>
                  <a:pt x="618328" y="311917"/>
                </a:lnTo>
                <a:lnTo>
                  <a:pt x="601139" y="293924"/>
                </a:lnTo>
                <a:close/>
              </a:path>
              <a:path extrusionOk="0" h="982344" w="1490345">
                <a:moveTo>
                  <a:pt x="566224" y="294147"/>
                </a:moveTo>
                <a:lnTo>
                  <a:pt x="566416" y="294347"/>
                </a:lnTo>
                <a:lnTo>
                  <a:pt x="566224" y="294147"/>
                </a:lnTo>
                <a:close/>
              </a:path>
              <a:path extrusionOk="0" h="982344" w="1490345">
                <a:moveTo>
                  <a:pt x="569881" y="262548"/>
                </a:moveTo>
                <a:lnTo>
                  <a:pt x="533058" y="262548"/>
                </a:lnTo>
                <a:lnTo>
                  <a:pt x="533481" y="262933"/>
                </a:lnTo>
                <a:lnTo>
                  <a:pt x="566224" y="294147"/>
                </a:lnTo>
                <a:lnTo>
                  <a:pt x="566012" y="293924"/>
                </a:lnTo>
                <a:lnTo>
                  <a:pt x="601139" y="293924"/>
                </a:lnTo>
                <a:lnTo>
                  <a:pt x="584172" y="276164"/>
                </a:lnTo>
                <a:lnTo>
                  <a:pt x="569881" y="262548"/>
                </a:lnTo>
                <a:close/>
              </a:path>
              <a:path extrusionOk="0" h="982344" w="1490345">
                <a:moveTo>
                  <a:pt x="533261" y="262742"/>
                </a:moveTo>
                <a:lnTo>
                  <a:pt x="533462" y="262933"/>
                </a:lnTo>
                <a:lnTo>
                  <a:pt x="533261" y="262742"/>
                </a:lnTo>
                <a:close/>
              </a:path>
              <a:path extrusionOk="0" h="982344" w="1490345">
                <a:moveTo>
                  <a:pt x="555210" y="248570"/>
                </a:moveTo>
                <a:lnTo>
                  <a:pt x="516977" y="248570"/>
                </a:lnTo>
                <a:lnTo>
                  <a:pt x="517329" y="248865"/>
                </a:lnTo>
                <a:lnTo>
                  <a:pt x="533261" y="262742"/>
                </a:lnTo>
                <a:lnTo>
                  <a:pt x="533058" y="262548"/>
                </a:lnTo>
                <a:lnTo>
                  <a:pt x="569881" y="262548"/>
                </a:lnTo>
                <a:lnTo>
                  <a:pt x="555210" y="248570"/>
                </a:lnTo>
                <a:close/>
              </a:path>
              <a:path extrusionOk="0" h="982344" w="1490345">
                <a:moveTo>
                  <a:pt x="517142" y="248714"/>
                </a:moveTo>
                <a:lnTo>
                  <a:pt x="517316" y="248865"/>
                </a:lnTo>
                <a:lnTo>
                  <a:pt x="517142" y="248714"/>
                </a:lnTo>
                <a:close/>
              </a:path>
              <a:path extrusionOk="0" h="982344" w="1490345">
                <a:moveTo>
                  <a:pt x="540801" y="235631"/>
                </a:moveTo>
                <a:lnTo>
                  <a:pt x="500965" y="235631"/>
                </a:lnTo>
                <a:lnTo>
                  <a:pt x="501368" y="235944"/>
                </a:lnTo>
                <a:lnTo>
                  <a:pt x="517142" y="248714"/>
                </a:lnTo>
                <a:lnTo>
                  <a:pt x="516977" y="248570"/>
                </a:lnTo>
                <a:lnTo>
                  <a:pt x="555210" y="248570"/>
                </a:lnTo>
                <a:lnTo>
                  <a:pt x="550372" y="243960"/>
                </a:lnTo>
                <a:lnTo>
                  <a:pt x="540801" y="235631"/>
                </a:lnTo>
                <a:close/>
              </a:path>
              <a:path extrusionOk="0" h="982344" w="1490345">
                <a:moveTo>
                  <a:pt x="501163" y="235792"/>
                </a:moveTo>
                <a:lnTo>
                  <a:pt x="501351" y="235944"/>
                </a:lnTo>
                <a:lnTo>
                  <a:pt x="501163" y="235792"/>
                </a:lnTo>
                <a:close/>
              </a:path>
              <a:path extrusionOk="0" h="982344" w="1490345">
                <a:moveTo>
                  <a:pt x="511409" y="211754"/>
                </a:moveTo>
                <a:lnTo>
                  <a:pt x="468872" y="211754"/>
                </a:lnTo>
                <a:lnTo>
                  <a:pt x="469290" y="212053"/>
                </a:lnTo>
                <a:lnTo>
                  <a:pt x="501163" y="235792"/>
                </a:lnTo>
                <a:lnTo>
                  <a:pt x="500965" y="235631"/>
                </a:lnTo>
                <a:lnTo>
                  <a:pt x="540801" y="235631"/>
                </a:lnTo>
                <a:lnTo>
                  <a:pt x="533480" y="229260"/>
                </a:lnTo>
                <a:lnTo>
                  <a:pt x="516738" y="215722"/>
                </a:lnTo>
                <a:lnTo>
                  <a:pt x="511409" y="211754"/>
                </a:lnTo>
                <a:close/>
              </a:path>
              <a:path extrusionOk="0" h="982344" w="1490345">
                <a:moveTo>
                  <a:pt x="469084" y="211912"/>
                </a:moveTo>
                <a:lnTo>
                  <a:pt x="469273" y="212053"/>
                </a:lnTo>
                <a:lnTo>
                  <a:pt x="469084" y="211912"/>
                </a:lnTo>
                <a:close/>
              </a:path>
              <a:path extrusionOk="0" h="982344" w="1490345">
                <a:moveTo>
                  <a:pt x="481985" y="189964"/>
                </a:moveTo>
                <a:lnTo>
                  <a:pt x="436963" y="189964"/>
                </a:lnTo>
                <a:lnTo>
                  <a:pt x="437393" y="190244"/>
                </a:lnTo>
                <a:lnTo>
                  <a:pt x="469084" y="211912"/>
                </a:lnTo>
                <a:lnTo>
                  <a:pt x="468872" y="211754"/>
                </a:lnTo>
                <a:lnTo>
                  <a:pt x="511409" y="211754"/>
                </a:lnTo>
                <a:lnTo>
                  <a:pt x="483833" y="191226"/>
                </a:lnTo>
                <a:lnTo>
                  <a:pt x="481985" y="189964"/>
                </a:lnTo>
                <a:close/>
              </a:path>
              <a:path extrusionOk="0" h="982344" w="1490345">
                <a:moveTo>
                  <a:pt x="437173" y="190107"/>
                </a:moveTo>
                <a:lnTo>
                  <a:pt x="437374" y="190244"/>
                </a:lnTo>
                <a:lnTo>
                  <a:pt x="437173" y="190107"/>
                </a:lnTo>
                <a:close/>
              </a:path>
              <a:path extrusionOk="0" h="982344" w="1490345">
                <a:moveTo>
                  <a:pt x="452938" y="170115"/>
                </a:moveTo>
                <a:lnTo>
                  <a:pt x="405223" y="170115"/>
                </a:lnTo>
                <a:lnTo>
                  <a:pt x="405657" y="170374"/>
                </a:lnTo>
                <a:lnTo>
                  <a:pt x="437173" y="190107"/>
                </a:lnTo>
                <a:lnTo>
                  <a:pt x="436963" y="189964"/>
                </a:lnTo>
                <a:lnTo>
                  <a:pt x="481985" y="189964"/>
                </a:lnTo>
                <a:lnTo>
                  <a:pt x="452938" y="170115"/>
                </a:lnTo>
                <a:close/>
              </a:path>
              <a:path extrusionOk="0" h="982344" w="1490345">
                <a:moveTo>
                  <a:pt x="405436" y="170248"/>
                </a:moveTo>
                <a:lnTo>
                  <a:pt x="405638" y="170374"/>
                </a:lnTo>
                <a:lnTo>
                  <a:pt x="405436" y="170248"/>
                </a:lnTo>
                <a:close/>
              </a:path>
              <a:path extrusionOk="0" h="982344" w="1490345">
                <a:moveTo>
                  <a:pt x="424263" y="152065"/>
                </a:moveTo>
                <a:lnTo>
                  <a:pt x="373632" y="152065"/>
                </a:lnTo>
                <a:lnTo>
                  <a:pt x="374064" y="152302"/>
                </a:lnTo>
                <a:lnTo>
                  <a:pt x="405436" y="170248"/>
                </a:lnTo>
                <a:lnTo>
                  <a:pt x="405223" y="170115"/>
                </a:lnTo>
                <a:lnTo>
                  <a:pt x="452938" y="170115"/>
                </a:lnTo>
                <a:lnTo>
                  <a:pt x="451083" y="168847"/>
                </a:lnTo>
                <a:lnTo>
                  <a:pt x="424263" y="152065"/>
                </a:lnTo>
                <a:close/>
              </a:path>
              <a:path extrusionOk="0" h="982344" w="1490345">
                <a:moveTo>
                  <a:pt x="373852" y="152191"/>
                </a:moveTo>
                <a:lnTo>
                  <a:pt x="374045" y="152302"/>
                </a:lnTo>
                <a:lnTo>
                  <a:pt x="373852" y="152191"/>
                </a:lnTo>
                <a:close/>
              </a:path>
              <a:path extrusionOk="0" h="982344" w="1490345">
                <a:moveTo>
                  <a:pt x="396136" y="135672"/>
                </a:moveTo>
                <a:lnTo>
                  <a:pt x="342176" y="135672"/>
                </a:lnTo>
                <a:lnTo>
                  <a:pt x="342599" y="135883"/>
                </a:lnTo>
                <a:lnTo>
                  <a:pt x="373852" y="152191"/>
                </a:lnTo>
                <a:lnTo>
                  <a:pt x="373632" y="152065"/>
                </a:lnTo>
                <a:lnTo>
                  <a:pt x="424263" y="152065"/>
                </a:lnTo>
                <a:lnTo>
                  <a:pt x="418482" y="148449"/>
                </a:lnTo>
                <a:lnTo>
                  <a:pt x="396136" y="135672"/>
                </a:lnTo>
                <a:close/>
              </a:path>
              <a:path extrusionOk="0" h="982344" w="1490345">
                <a:moveTo>
                  <a:pt x="342390" y="135784"/>
                </a:moveTo>
                <a:lnTo>
                  <a:pt x="342580" y="135883"/>
                </a:lnTo>
                <a:lnTo>
                  <a:pt x="342390" y="135784"/>
                </a:lnTo>
                <a:close/>
              </a:path>
              <a:path extrusionOk="0" h="982344" w="1490345">
                <a:moveTo>
                  <a:pt x="368579" y="120796"/>
                </a:moveTo>
                <a:lnTo>
                  <a:pt x="310833" y="120796"/>
                </a:lnTo>
                <a:lnTo>
                  <a:pt x="311242" y="120981"/>
                </a:lnTo>
                <a:lnTo>
                  <a:pt x="342390" y="135784"/>
                </a:lnTo>
                <a:lnTo>
                  <a:pt x="342176" y="135672"/>
                </a:lnTo>
                <a:lnTo>
                  <a:pt x="396136" y="135672"/>
                </a:lnTo>
                <a:lnTo>
                  <a:pt x="386026" y="129893"/>
                </a:lnTo>
                <a:lnTo>
                  <a:pt x="368579" y="120796"/>
                </a:lnTo>
                <a:close/>
              </a:path>
              <a:path extrusionOk="0" h="982344" w="1490345">
                <a:moveTo>
                  <a:pt x="311035" y="120891"/>
                </a:moveTo>
                <a:lnTo>
                  <a:pt x="311224" y="120981"/>
                </a:lnTo>
                <a:lnTo>
                  <a:pt x="311035" y="120891"/>
                </a:lnTo>
                <a:close/>
              </a:path>
              <a:path extrusionOk="0" h="982344" w="1490345">
                <a:moveTo>
                  <a:pt x="341606" y="107293"/>
                </a:moveTo>
                <a:lnTo>
                  <a:pt x="279589" y="107293"/>
                </a:lnTo>
                <a:lnTo>
                  <a:pt x="279975" y="107452"/>
                </a:lnTo>
                <a:lnTo>
                  <a:pt x="311035" y="120891"/>
                </a:lnTo>
                <a:lnTo>
                  <a:pt x="310833" y="120796"/>
                </a:lnTo>
                <a:lnTo>
                  <a:pt x="368579" y="120796"/>
                </a:lnTo>
                <a:lnTo>
                  <a:pt x="353710" y="113042"/>
                </a:lnTo>
                <a:lnTo>
                  <a:pt x="341606" y="107293"/>
                </a:lnTo>
                <a:close/>
              </a:path>
              <a:path extrusionOk="0" h="982344" w="1490345">
                <a:moveTo>
                  <a:pt x="279762" y="107368"/>
                </a:moveTo>
                <a:lnTo>
                  <a:pt x="279956" y="107452"/>
                </a:lnTo>
                <a:lnTo>
                  <a:pt x="279762" y="107368"/>
                </a:lnTo>
                <a:close/>
              </a:path>
              <a:path extrusionOk="0" h="982344" w="1490345">
                <a:moveTo>
                  <a:pt x="315212" y="95025"/>
                </a:moveTo>
                <a:lnTo>
                  <a:pt x="248424" y="95025"/>
                </a:lnTo>
                <a:lnTo>
                  <a:pt x="248944" y="95216"/>
                </a:lnTo>
                <a:lnTo>
                  <a:pt x="279762" y="107368"/>
                </a:lnTo>
                <a:lnTo>
                  <a:pt x="279589" y="107293"/>
                </a:lnTo>
                <a:lnTo>
                  <a:pt x="341606" y="107293"/>
                </a:lnTo>
                <a:lnTo>
                  <a:pt x="321529" y="97756"/>
                </a:lnTo>
                <a:lnTo>
                  <a:pt x="315212" y="95025"/>
                </a:lnTo>
                <a:close/>
              </a:path>
              <a:path extrusionOk="0" h="982344" w="1490345">
                <a:moveTo>
                  <a:pt x="248685" y="95127"/>
                </a:moveTo>
                <a:lnTo>
                  <a:pt x="248911" y="95216"/>
                </a:lnTo>
                <a:lnTo>
                  <a:pt x="248685" y="95127"/>
                </a:lnTo>
                <a:close/>
              </a:path>
              <a:path extrusionOk="0" h="982344" w="1490345">
                <a:moveTo>
                  <a:pt x="263291" y="73581"/>
                </a:moveTo>
                <a:lnTo>
                  <a:pt x="186099" y="73581"/>
                </a:lnTo>
                <a:lnTo>
                  <a:pt x="186673" y="73764"/>
                </a:lnTo>
                <a:lnTo>
                  <a:pt x="248685" y="95127"/>
                </a:lnTo>
                <a:lnTo>
                  <a:pt x="248424" y="95025"/>
                </a:lnTo>
                <a:lnTo>
                  <a:pt x="315212" y="95025"/>
                </a:lnTo>
                <a:lnTo>
                  <a:pt x="289478" y="83896"/>
                </a:lnTo>
                <a:lnTo>
                  <a:pt x="263291" y="73581"/>
                </a:lnTo>
                <a:close/>
              </a:path>
              <a:path extrusionOk="0" h="982344" w="1490345">
                <a:moveTo>
                  <a:pt x="186391" y="73681"/>
                </a:moveTo>
                <a:lnTo>
                  <a:pt x="186630" y="73764"/>
                </a:lnTo>
                <a:lnTo>
                  <a:pt x="186391" y="73681"/>
                </a:lnTo>
                <a:close/>
              </a:path>
              <a:path extrusionOk="0" h="982344" w="1490345">
                <a:moveTo>
                  <a:pt x="211577" y="55490"/>
                </a:moveTo>
                <a:lnTo>
                  <a:pt x="124098" y="55490"/>
                </a:lnTo>
                <a:lnTo>
                  <a:pt x="124496" y="55599"/>
                </a:lnTo>
                <a:lnTo>
                  <a:pt x="186391" y="73681"/>
                </a:lnTo>
                <a:lnTo>
                  <a:pt x="186099" y="73581"/>
                </a:lnTo>
                <a:lnTo>
                  <a:pt x="263291" y="73581"/>
                </a:lnTo>
                <a:lnTo>
                  <a:pt x="257474" y="71290"/>
                </a:lnTo>
                <a:lnTo>
                  <a:pt x="211577" y="55490"/>
                </a:lnTo>
                <a:close/>
              </a:path>
              <a:path extrusionOk="0" h="982344" w="1490345">
                <a:moveTo>
                  <a:pt x="124290" y="55546"/>
                </a:moveTo>
                <a:lnTo>
                  <a:pt x="124472" y="55599"/>
                </a:lnTo>
                <a:lnTo>
                  <a:pt x="124290" y="55546"/>
                </a:lnTo>
                <a:close/>
              </a:path>
              <a:path extrusionOk="0" h="982344" w="1490345">
                <a:moveTo>
                  <a:pt x="160176" y="39565"/>
                </a:moveTo>
                <a:lnTo>
                  <a:pt x="62101" y="39565"/>
                </a:lnTo>
                <a:lnTo>
                  <a:pt x="62306" y="39616"/>
                </a:lnTo>
                <a:lnTo>
                  <a:pt x="124290" y="55546"/>
                </a:lnTo>
                <a:lnTo>
                  <a:pt x="124098" y="55490"/>
                </a:lnTo>
                <a:lnTo>
                  <a:pt x="211577" y="55490"/>
                </a:lnTo>
                <a:lnTo>
                  <a:pt x="194082" y="49467"/>
                </a:lnTo>
                <a:lnTo>
                  <a:pt x="160176" y="39565"/>
                </a:lnTo>
                <a:close/>
              </a:path>
              <a:path extrusionOk="0" h="982344" w="1490345">
                <a:moveTo>
                  <a:pt x="62207" y="39592"/>
                </a:moveTo>
                <a:close/>
              </a:path>
              <a:path extrusionOk="0" h="982344" w="1490345">
                <a:moveTo>
                  <a:pt x="5911" y="0"/>
                </a:moveTo>
                <a:lnTo>
                  <a:pt x="0" y="24701"/>
                </a:lnTo>
                <a:lnTo>
                  <a:pt x="62207" y="39592"/>
                </a:lnTo>
                <a:lnTo>
                  <a:pt x="160176" y="39565"/>
                </a:lnTo>
                <a:lnTo>
                  <a:pt x="131019" y="31050"/>
                </a:lnTo>
                <a:lnTo>
                  <a:pt x="68320" y="14937"/>
                </a:lnTo>
                <a:lnTo>
                  <a:pt x="5911"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25" name="Google Shape;1325;p48"/>
          <p:cNvGrpSpPr/>
          <p:nvPr/>
        </p:nvGrpSpPr>
        <p:grpSpPr>
          <a:xfrm>
            <a:off x="11457431" y="170687"/>
            <a:ext cx="551687" cy="551687"/>
            <a:chOff x="11457431" y="170687"/>
            <a:chExt cx="551687" cy="551687"/>
          </a:xfrm>
        </p:grpSpPr>
        <p:pic>
          <p:nvPicPr>
            <p:cNvPr id="1326" name="Google Shape;1326;p48"/>
            <p:cNvPicPr preferRelativeResize="0"/>
            <p:nvPr/>
          </p:nvPicPr>
          <p:blipFill rotWithShape="1">
            <a:blip r:embed="rId10">
              <a:alphaModFix/>
            </a:blip>
            <a:srcRect b="0" l="0" r="0" t="0"/>
            <a:stretch/>
          </p:blipFill>
          <p:spPr>
            <a:xfrm>
              <a:off x="11457431" y="170687"/>
              <a:ext cx="551687" cy="551687"/>
            </a:xfrm>
            <a:prstGeom prst="rect">
              <a:avLst/>
            </a:prstGeom>
            <a:noFill/>
            <a:ln>
              <a:noFill/>
            </a:ln>
          </p:spPr>
        </p:pic>
        <p:pic>
          <p:nvPicPr>
            <p:cNvPr id="1327" name="Google Shape;1327;p48"/>
            <p:cNvPicPr preferRelativeResize="0"/>
            <p:nvPr/>
          </p:nvPicPr>
          <p:blipFill rotWithShape="1">
            <a:blip r:embed="rId11">
              <a:alphaModFix/>
            </a:blip>
            <a:srcRect b="0" l="0" r="0" t="0"/>
            <a:stretch/>
          </p:blipFill>
          <p:spPr>
            <a:xfrm>
              <a:off x="11536301" y="252500"/>
              <a:ext cx="399431" cy="400018"/>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31" name="Shape 1331"/>
        <p:cNvGrpSpPr/>
        <p:nvPr/>
      </p:nvGrpSpPr>
      <p:grpSpPr>
        <a:xfrm>
          <a:off x="0" y="0"/>
          <a:ext cx="0" cy="0"/>
          <a:chOff x="0" y="0"/>
          <a:chExt cx="0" cy="0"/>
        </a:xfrm>
      </p:grpSpPr>
      <p:grpSp>
        <p:nvGrpSpPr>
          <p:cNvPr id="1332" name="Google Shape;1332;p49"/>
          <p:cNvGrpSpPr/>
          <p:nvPr/>
        </p:nvGrpSpPr>
        <p:grpSpPr>
          <a:xfrm>
            <a:off x="5269991" y="2977895"/>
            <a:ext cx="6403848" cy="2971800"/>
            <a:chOff x="5269991" y="2977895"/>
            <a:chExt cx="6403848" cy="2971800"/>
          </a:xfrm>
        </p:grpSpPr>
        <p:pic>
          <p:nvPicPr>
            <p:cNvPr id="1333" name="Google Shape;1333;p49"/>
            <p:cNvPicPr preferRelativeResize="0"/>
            <p:nvPr/>
          </p:nvPicPr>
          <p:blipFill rotWithShape="1">
            <a:blip r:embed="rId3">
              <a:alphaModFix/>
            </a:blip>
            <a:srcRect b="0" l="0" r="0" t="0"/>
            <a:stretch/>
          </p:blipFill>
          <p:spPr>
            <a:xfrm>
              <a:off x="5269991" y="2977895"/>
              <a:ext cx="6403848" cy="2971800"/>
            </a:xfrm>
            <a:prstGeom prst="rect">
              <a:avLst/>
            </a:prstGeom>
            <a:noFill/>
            <a:ln>
              <a:noFill/>
            </a:ln>
          </p:spPr>
        </p:pic>
        <p:pic>
          <p:nvPicPr>
            <p:cNvPr id="1334" name="Google Shape;1334;p49"/>
            <p:cNvPicPr preferRelativeResize="0"/>
            <p:nvPr/>
          </p:nvPicPr>
          <p:blipFill rotWithShape="1">
            <a:blip r:embed="rId4">
              <a:alphaModFix/>
            </a:blip>
            <a:srcRect b="0" l="0" r="0" t="0"/>
            <a:stretch/>
          </p:blipFill>
          <p:spPr>
            <a:xfrm>
              <a:off x="5294548" y="3003189"/>
              <a:ext cx="6300555" cy="2866369"/>
            </a:xfrm>
            <a:prstGeom prst="rect">
              <a:avLst/>
            </a:prstGeom>
            <a:noFill/>
            <a:ln>
              <a:noFill/>
            </a:ln>
          </p:spPr>
        </p:pic>
      </p:grpSp>
      <p:grpSp>
        <p:nvGrpSpPr>
          <p:cNvPr id="1335" name="Google Shape;1335;p49"/>
          <p:cNvGrpSpPr/>
          <p:nvPr/>
        </p:nvGrpSpPr>
        <p:grpSpPr>
          <a:xfrm>
            <a:off x="762000" y="1853183"/>
            <a:ext cx="3188207" cy="1222248"/>
            <a:chOff x="762000" y="1853183"/>
            <a:chExt cx="3188207" cy="1222248"/>
          </a:xfrm>
        </p:grpSpPr>
        <p:pic>
          <p:nvPicPr>
            <p:cNvPr id="1336" name="Google Shape;1336;p49"/>
            <p:cNvPicPr preferRelativeResize="0"/>
            <p:nvPr/>
          </p:nvPicPr>
          <p:blipFill rotWithShape="1">
            <a:blip r:embed="rId5">
              <a:alphaModFix/>
            </a:blip>
            <a:srcRect b="0" l="0" r="0" t="0"/>
            <a:stretch/>
          </p:blipFill>
          <p:spPr>
            <a:xfrm>
              <a:off x="762000" y="1853183"/>
              <a:ext cx="3188207" cy="1222248"/>
            </a:xfrm>
            <a:prstGeom prst="rect">
              <a:avLst/>
            </a:prstGeom>
            <a:noFill/>
            <a:ln>
              <a:noFill/>
            </a:ln>
          </p:spPr>
        </p:pic>
        <p:pic>
          <p:nvPicPr>
            <p:cNvPr id="1337" name="Google Shape;1337;p49"/>
            <p:cNvPicPr preferRelativeResize="0"/>
            <p:nvPr/>
          </p:nvPicPr>
          <p:blipFill rotWithShape="1">
            <a:blip r:embed="rId6">
              <a:alphaModFix/>
            </a:blip>
            <a:srcRect b="0" l="0" r="0" t="0"/>
            <a:stretch/>
          </p:blipFill>
          <p:spPr>
            <a:xfrm>
              <a:off x="786744" y="1879154"/>
              <a:ext cx="3085613" cy="1115567"/>
            </a:xfrm>
            <a:prstGeom prst="rect">
              <a:avLst/>
            </a:prstGeom>
            <a:noFill/>
            <a:ln>
              <a:noFill/>
            </a:ln>
          </p:spPr>
        </p:pic>
        <p:pic>
          <p:nvPicPr>
            <p:cNvPr id="1338" name="Google Shape;1338;p49"/>
            <p:cNvPicPr preferRelativeResize="0"/>
            <p:nvPr/>
          </p:nvPicPr>
          <p:blipFill rotWithShape="1">
            <a:blip r:embed="rId7">
              <a:alphaModFix/>
            </a:blip>
            <a:srcRect b="0" l="0" r="0" t="0"/>
            <a:stretch/>
          </p:blipFill>
          <p:spPr>
            <a:xfrm>
              <a:off x="2545079" y="2066543"/>
              <a:ext cx="1331975" cy="356615"/>
            </a:xfrm>
            <a:prstGeom prst="rect">
              <a:avLst/>
            </a:prstGeom>
            <a:noFill/>
            <a:ln>
              <a:noFill/>
            </a:ln>
          </p:spPr>
        </p:pic>
        <p:sp>
          <p:nvSpPr>
            <p:cNvPr id="1339" name="Google Shape;1339;p49"/>
            <p:cNvSpPr/>
            <p:nvPr/>
          </p:nvSpPr>
          <p:spPr>
            <a:xfrm>
              <a:off x="2583411" y="2106014"/>
              <a:ext cx="1202690" cy="226060"/>
            </a:xfrm>
            <a:custGeom>
              <a:rect b="b" l="l" r="r" t="t"/>
              <a:pathLst>
                <a:path extrusionOk="0" h="226060" w="1202689">
                  <a:moveTo>
                    <a:pt x="0" y="0"/>
                  </a:moveTo>
                  <a:lnTo>
                    <a:pt x="1202274" y="0"/>
                  </a:lnTo>
                  <a:lnTo>
                    <a:pt x="1202274" y="225742"/>
                  </a:lnTo>
                  <a:lnTo>
                    <a:pt x="0" y="225742"/>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40" name="Google Shape;1340;p49"/>
          <p:cNvSpPr/>
          <p:nvPr/>
        </p:nvSpPr>
        <p:spPr>
          <a:xfrm>
            <a:off x="4973629" y="3597914"/>
            <a:ext cx="165100" cy="1910080"/>
          </a:xfrm>
          <a:custGeom>
            <a:rect b="b" l="l" r="r" t="t"/>
            <a:pathLst>
              <a:path extrusionOk="0" h="1910079" w="165100">
                <a:moveTo>
                  <a:pt x="164958" y="1909573"/>
                </a:moveTo>
                <a:lnTo>
                  <a:pt x="132853" y="1900390"/>
                </a:lnTo>
                <a:lnTo>
                  <a:pt x="106636" y="1875350"/>
                </a:lnTo>
                <a:lnTo>
                  <a:pt x="88960" y="1838211"/>
                </a:lnTo>
                <a:lnTo>
                  <a:pt x="82479" y="1792730"/>
                </a:lnTo>
                <a:lnTo>
                  <a:pt x="82479" y="1127237"/>
                </a:lnTo>
                <a:lnTo>
                  <a:pt x="75997" y="1081756"/>
                </a:lnTo>
                <a:lnTo>
                  <a:pt x="58321" y="1044617"/>
                </a:lnTo>
                <a:lnTo>
                  <a:pt x="32104" y="1019576"/>
                </a:lnTo>
                <a:lnTo>
                  <a:pt x="0" y="1010394"/>
                </a:lnTo>
                <a:lnTo>
                  <a:pt x="32104" y="1001212"/>
                </a:lnTo>
                <a:lnTo>
                  <a:pt x="58321" y="976172"/>
                </a:lnTo>
                <a:lnTo>
                  <a:pt x="75997" y="939032"/>
                </a:lnTo>
                <a:lnTo>
                  <a:pt x="82479" y="893552"/>
                </a:lnTo>
                <a:lnTo>
                  <a:pt x="82479" y="116842"/>
                </a:lnTo>
                <a:lnTo>
                  <a:pt x="88960" y="71361"/>
                </a:lnTo>
                <a:lnTo>
                  <a:pt x="106636" y="34222"/>
                </a:lnTo>
                <a:lnTo>
                  <a:pt x="132853" y="9182"/>
                </a:lnTo>
                <a:lnTo>
                  <a:pt x="164958"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1" name="Google Shape;1341;p49"/>
          <p:cNvSpPr txBox="1"/>
          <p:nvPr/>
        </p:nvSpPr>
        <p:spPr>
          <a:xfrm>
            <a:off x="557621" y="3982211"/>
            <a:ext cx="4377690" cy="1313180"/>
          </a:xfrm>
          <a:prstGeom prst="rect">
            <a:avLst/>
          </a:prstGeom>
          <a:noFill/>
          <a:ln>
            <a:noFill/>
          </a:ln>
        </p:spPr>
        <p:txBody>
          <a:bodyPr anchorCtr="0" anchor="t" bIns="0" lIns="0" spcFirstLastPara="1" rIns="0" wrap="square" tIns="9525">
            <a:spAutoFit/>
          </a:bodyPr>
          <a:lstStyle/>
          <a:p>
            <a:pPr indent="0" lvl="0" marL="12700" marR="200025" rtl="0" algn="l">
              <a:lnSpc>
                <a:spcPct val="101400"/>
              </a:lnSpc>
              <a:spcBef>
                <a:spcPts val="0"/>
              </a:spcBef>
              <a:spcAft>
                <a:spcPts val="0"/>
              </a:spcAft>
              <a:buNone/>
            </a:pPr>
            <a:r>
              <a:rPr lang="en-US" sz="1400">
                <a:solidFill>
                  <a:srgbClr val="262626"/>
                </a:solidFill>
                <a:latin typeface="Calibri"/>
                <a:ea typeface="Calibri"/>
                <a:cs typeface="Calibri"/>
                <a:sym typeface="Calibri"/>
              </a:rPr>
              <a:t>Here we’re creating a conditional column named </a:t>
            </a:r>
            <a:r>
              <a:rPr b="1" lang="en-US" sz="1400">
                <a:solidFill>
                  <a:srgbClr val="262626"/>
                </a:solidFill>
                <a:latin typeface="Calibri"/>
                <a:ea typeface="Calibri"/>
                <a:cs typeface="Calibri"/>
                <a:sym typeface="Calibri"/>
              </a:rPr>
              <a:t>Quantity  Type</a:t>
            </a:r>
            <a:r>
              <a:rPr lang="en-US" sz="1400">
                <a:solidFill>
                  <a:srgbClr val="262626"/>
                </a:solidFill>
                <a:latin typeface="Calibri"/>
                <a:ea typeface="Calibri"/>
                <a:cs typeface="Calibri"/>
                <a:sym typeface="Calibri"/>
              </a:rPr>
              <a:t>, which is based on </a:t>
            </a:r>
            <a:r>
              <a:rPr b="1" lang="en-US" sz="1400">
                <a:solidFill>
                  <a:srgbClr val="262626"/>
                </a:solidFill>
                <a:latin typeface="Calibri"/>
                <a:ea typeface="Calibri"/>
                <a:cs typeface="Calibri"/>
                <a:sym typeface="Calibri"/>
              </a:rPr>
              <a:t>Order Quantity</a:t>
            </a:r>
            <a:r>
              <a:rPr lang="en-US" sz="1400">
                <a:solidFill>
                  <a:srgbClr val="262626"/>
                </a:solidFill>
                <a:latin typeface="Calibri"/>
                <a:ea typeface="Calibri"/>
                <a:cs typeface="Calibri"/>
                <a:sym typeface="Calibri"/>
              </a:rPr>
              <a:t>:</a:t>
            </a:r>
            <a:endParaRPr sz="1400">
              <a:solidFill>
                <a:schemeClr val="dk1"/>
              </a:solidFill>
              <a:latin typeface="Calibri"/>
              <a:ea typeface="Calibri"/>
              <a:cs typeface="Calibri"/>
              <a:sym typeface="Calibri"/>
            </a:endParaRPr>
          </a:p>
          <a:p>
            <a:pPr indent="-285750" lvl="0" marL="755650" marR="0" rtl="0" algn="l">
              <a:lnSpc>
                <a:spcPct val="100000"/>
              </a:lnSpc>
              <a:spcBef>
                <a:spcPts val="1210"/>
              </a:spcBef>
              <a:spcAft>
                <a:spcPts val="0"/>
              </a:spcAft>
              <a:buClr>
                <a:srgbClr val="262626"/>
              </a:buClr>
              <a:buSzPts val="1200"/>
              <a:buFont typeface="Arial"/>
              <a:buChar char="•"/>
            </a:pPr>
            <a:r>
              <a:rPr i="1" lang="en-US" sz="1200">
                <a:solidFill>
                  <a:srgbClr val="262626"/>
                </a:solidFill>
                <a:latin typeface="Calibri"/>
                <a:ea typeface="Calibri"/>
                <a:cs typeface="Calibri"/>
                <a:sym typeface="Calibri"/>
              </a:rPr>
              <a:t>If Order Quantity </a:t>
            </a:r>
            <a:r>
              <a:rPr b="1" i="1" lang="en-US" sz="1200">
                <a:solidFill>
                  <a:srgbClr val="262626"/>
                </a:solidFill>
                <a:latin typeface="Calibri"/>
                <a:ea typeface="Calibri"/>
                <a:cs typeface="Calibri"/>
                <a:sym typeface="Calibri"/>
              </a:rPr>
              <a:t>=1</a:t>
            </a:r>
            <a:r>
              <a:rPr i="1" lang="en-US" sz="1200">
                <a:solidFill>
                  <a:srgbClr val="262626"/>
                </a:solidFill>
                <a:latin typeface="Calibri"/>
                <a:ea typeface="Calibri"/>
                <a:cs typeface="Calibri"/>
                <a:sym typeface="Calibri"/>
              </a:rPr>
              <a:t>, Quantity Type = “</a:t>
            </a:r>
            <a:r>
              <a:rPr b="1" i="1" lang="en-US" sz="1200">
                <a:solidFill>
                  <a:srgbClr val="262626"/>
                </a:solidFill>
                <a:latin typeface="Calibri"/>
                <a:ea typeface="Calibri"/>
                <a:cs typeface="Calibri"/>
                <a:sym typeface="Calibri"/>
              </a:rPr>
              <a:t>Single Item</a:t>
            </a:r>
            <a:r>
              <a:rPr i="1" lang="en-US" sz="1200">
                <a:solidFill>
                  <a:srgbClr val="262626"/>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285750" lvl="0" marL="755650" marR="0" rtl="0" algn="l">
              <a:lnSpc>
                <a:spcPct val="100000"/>
              </a:lnSpc>
              <a:spcBef>
                <a:spcPts val="575"/>
              </a:spcBef>
              <a:spcAft>
                <a:spcPts val="0"/>
              </a:spcAft>
              <a:buClr>
                <a:srgbClr val="262626"/>
              </a:buClr>
              <a:buSzPts val="1200"/>
              <a:buFont typeface="Arial"/>
              <a:buChar char="•"/>
            </a:pPr>
            <a:r>
              <a:rPr i="1" lang="en-US" sz="1200">
                <a:solidFill>
                  <a:srgbClr val="262626"/>
                </a:solidFill>
                <a:latin typeface="Calibri"/>
                <a:ea typeface="Calibri"/>
                <a:cs typeface="Calibri"/>
                <a:sym typeface="Calibri"/>
              </a:rPr>
              <a:t>Else If Order Quantity </a:t>
            </a:r>
            <a:r>
              <a:rPr b="1" i="1" lang="en-US" sz="1200">
                <a:solidFill>
                  <a:srgbClr val="262626"/>
                </a:solidFill>
                <a:latin typeface="Calibri"/>
                <a:ea typeface="Calibri"/>
                <a:cs typeface="Calibri"/>
                <a:sym typeface="Calibri"/>
              </a:rPr>
              <a:t>&gt;1</a:t>
            </a:r>
            <a:r>
              <a:rPr i="1" lang="en-US" sz="1200">
                <a:solidFill>
                  <a:srgbClr val="262626"/>
                </a:solidFill>
                <a:latin typeface="Calibri"/>
                <a:ea typeface="Calibri"/>
                <a:cs typeface="Calibri"/>
                <a:sym typeface="Calibri"/>
              </a:rPr>
              <a:t>, Quantity Type = “</a:t>
            </a:r>
            <a:r>
              <a:rPr b="1" i="1" lang="en-US" sz="1200">
                <a:solidFill>
                  <a:srgbClr val="262626"/>
                </a:solidFill>
                <a:latin typeface="Calibri"/>
                <a:ea typeface="Calibri"/>
                <a:cs typeface="Calibri"/>
                <a:sym typeface="Calibri"/>
              </a:rPr>
              <a:t>Multiple Items</a:t>
            </a:r>
            <a:r>
              <a:rPr i="1" lang="en-US" sz="1200">
                <a:solidFill>
                  <a:srgbClr val="262626"/>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285750" lvl="0" marL="755650" marR="0" rtl="0" algn="l">
              <a:lnSpc>
                <a:spcPct val="100000"/>
              </a:lnSpc>
              <a:spcBef>
                <a:spcPts val="645"/>
              </a:spcBef>
              <a:spcAft>
                <a:spcPts val="0"/>
              </a:spcAft>
              <a:buClr>
                <a:srgbClr val="262626"/>
              </a:buClr>
              <a:buSzPts val="1200"/>
              <a:buFont typeface="Arial"/>
              <a:buChar char="•"/>
            </a:pPr>
            <a:r>
              <a:rPr i="1" lang="en-US" sz="1200">
                <a:solidFill>
                  <a:srgbClr val="262626"/>
                </a:solidFill>
                <a:latin typeface="Calibri"/>
                <a:ea typeface="Calibri"/>
                <a:cs typeface="Calibri"/>
                <a:sym typeface="Calibri"/>
              </a:rPr>
              <a:t>Else; Quantity Type = “</a:t>
            </a:r>
            <a:r>
              <a:rPr b="1" i="1" lang="en-US" sz="1200">
                <a:solidFill>
                  <a:srgbClr val="262626"/>
                </a:solidFill>
                <a:latin typeface="Calibri"/>
                <a:ea typeface="Calibri"/>
                <a:cs typeface="Calibri"/>
                <a:sym typeface="Calibri"/>
              </a:rPr>
              <a:t>Other</a:t>
            </a:r>
            <a:r>
              <a:rPr i="1" lang="en-US" sz="1200">
                <a:solidFill>
                  <a:srgbClr val="262626"/>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sp>
        <p:nvSpPr>
          <p:cNvPr id="1342" name="Google Shape;1342;p49"/>
          <p:cNvSpPr txBox="1"/>
          <p:nvPr/>
        </p:nvSpPr>
        <p:spPr>
          <a:xfrm>
            <a:off x="4973977" y="1842515"/>
            <a:ext cx="5965190"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2000">
                <a:solidFill>
                  <a:schemeClr val="dk1"/>
                </a:solidFill>
                <a:latin typeface="Calibri"/>
                <a:ea typeface="Calibri"/>
                <a:cs typeface="Calibri"/>
                <a:sym typeface="Calibri"/>
              </a:rPr>
              <a:t>Conditional Columns </a:t>
            </a:r>
            <a:r>
              <a:rPr lang="en-US" sz="2000">
                <a:solidFill>
                  <a:schemeClr val="dk1"/>
                </a:solidFill>
                <a:latin typeface="Calibri"/>
                <a:ea typeface="Calibri"/>
                <a:cs typeface="Calibri"/>
                <a:sym typeface="Calibri"/>
              </a:rPr>
              <a:t>allow you to define new fields based  on logical rules and conditions (IF/THEN statements)</a:t>
            </a:r>
            <a:endParaRPr sz="2000">
              <a:solidFill>
                <a:schemeClr val="dk1"/>
              </a:solidFill>
              <a:latin typeface="Calibri"/>
              <a:ea typeface="Calibri"/>
              <a:cs typeface="Calibri"/>
              <a:sym typeface="Calibri"/>
            </a:endParaRPr>
          </a:p>
        </p:txBody>
      </p:sp>
      <p:sp>
        <p:nvSpPr>
          <p:cNvPr id="1343" name="Google Shape;1343;p49"/>
          <p:cNvSpPr txBox="1"/>
          <p:nvPr>
            <p:ph type="title"/>
          </p:nvPr>
        </p:nvSpPr>
        <p:spPr>
          <a:xfrm>
            <a:off x="4015581" y="242315"/>
            <a:ext cx="4161154"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CONDITIONAL COLUMNS</a:t>
            </a:r>
            <a:endParaRPr sz="3200"/>
          </a:p>
        </p:txBody>
      </p:sp>
      <p:pic>
        <p:nvPicPr>
          <p:cNvPr id="1344" name="Google Shape;1344;p49"/>
          <p:cNvPicPr preferRelativeResize="0"/>
          <p:nvPr/>
        </p:nvPicPr>
        <p:blipFill rotWithShape="1">
          <a:blip r:embed="rId8">
            <a:alphaModFix/>
          </a:blip>
          <a:srcRect b="0" l="0" r="0" t="0"/>
          <a:stretch/>
        </p:blipFill>
        <p:spPr>
          <a:xfrm>
            <a:off x="0" y="806332"/>
            <a:ext cx="12192000" cy="45720"/>
          </a:xfrm>
          <a:prstGeom prst="rect">
            <a:avLst/>
          </a:prstGeom>
          <a:noFill/>
          <a:ln>
            <a:noFill/>
          </a:ln>
        </p:spPr>
      </p:pic>
      <p:sp>
        <p:nvSpPr>
          <p:cNvPr id="1345" name="Google Shape;1345;p49"/>
          <p:cNvSpPr/>
          <p:nvPr/>
        </p:nvSpPr>
        <p:spPr>
          <a:xfrm>
            <a:off x="3658251" y="2333156"/>
            <a:ext cx="1413510" cy="932815"/>
          </a:xfrm>
          <a:custGeom>
            <a:rect b="b" l="l" r="r" t="t"/>
            <a:pathLst>
              <a:path extrusionOk="0" h="932814" w="1413510">
                <a:moveTo>
                  <a:pt x="1387924" y="881444"/>
                </a:moveTo>
                <a:lnTo>
                  <a:pt x="1349772" y="881444"/>
                </a:lnTo>
                <a:lnTo>
                  <a:pt x="1349790" y="906844"/>
                </a:lnTo>
                <a:lnTo>
                  <a:pt x="1337090" y="906853"/>
                </a:lnTo>
                <a:lnTo>
                  <a:pt x="1337108" y="932253"/>
                </a:lnTo>
                <a:lnTo>
                  <a:pt x="1413281" y="894101"/>
                </a:lnTo>
                <a:lnTo>
                  <a:pt x="1387924" y="881444"/>
                </a:lnTo>
                <a:close/>
              </a:path>
              <a:path extrusionOk="0" h="932814" w="1413510">
                <a:moveTo>
                  <a:pt x="392255" y="385575"/>
                </a:moveTo>
                <a:lnTo>
                  <a:pt x="361341" y="385575"/>
                </a:lnTo>
                <a:lnTo>
                  <a:pt x="386798" y="422271"/>
                </a:lnTo>
                <a:lnTo>
                  <a:pt x="412981" y="460282"/>
                </a:lnTo>
                <a:lnTo>
                  <a:pt x="467713" y="538248"/>
                </a:lnTo>
                <a:lnTo>
                  <a:pt x="496390" y="577239"/>
                </a:lnTo>
                <a:lnTo>
                  <a:pt x="525948" y="615475"/>
                </a:lnTo>
                <a:lnTo>
                  <a:pt x="556449" y="652456"/>
                </a:lnTo>
                <a:lnTo>
                  <a:pt x="587940" y="687663"/>
                </a:lnTo>
                <a:lnTo>
                  <a:pt x="620475" y="720571"/>
                </a:lnTo>
                <a:lnTo>
                  <a:pt x="654118" y="750651"/>
                </a:lnTo>
                <a:lnTo>
                  <a:pt x="688939" y="777368"/>
                </a:lnTo>
                <a:lnTo>
                  <a:pt x="724891" y="800087"/>
                </a:lnTo>
                <a:lnTo>
                  <a:pt x="761919" y="819266"/>
                </a:lnTo>
                <a:lnTo>
                  <a:pt x="800077" y="835969"/>
                </a:lnTo>
                <a:lnTo>
                  <a:pt x="839358" y="850405"/>
                </a:lnTo>
                <a:lnTo>
                  <a:pt x="879669" y="862742"/>
                </a:lnTo>
                <a:lnTo>
                  <a:pt x="920925" y="873145"/>
                </a:lnTo>
                <a:lnTo>
                  <a:pt x="963039" y="881782"/>
                </a:lnTo>
                <a:lnTo>
                  <a:pt x="1005927" y="888815"/>
                </a:lnTo>
                <a:lnTo>
                  <a:pt x="1049507" y="894412"/>
                </a:lnTo>
                <a:lnTo>
                  <a:pt x="1093697" y="898734"/>
                </a:lnTo>
                <a:lnTo>
                  <a:pt x="1138474" y="901948"/>
                </a:lnTo>
                <a:lnTo>
                  <a:pt x="1229099" y="905670"/>
                </a:lnTo>
                <a:lnTo>
                  <a:pt x="1320951" y="906865"/>
                </a:lnTo>
                <a:lnTo>
                  <a:pt x="1337090" y="906853"/>
                </a:lnTo>
                <a:lnTo>
                  <a:pt x="1337072" y="881466"/>
                </a:lnTo>
                <a:lnTo>
                  <a:pt x="1321093" y="881465"/>
                </a:lnTo>
                <a:lnTo>
                  <a:pt x="1229681" y="880275"/>
                </a:lnTo>
                <a:lnTo>
                  <a:pt x="1139710" y="876578"/>
                </a:lnTo>
                <a:lnTo>
                  <a:pt x="1095679" y="873412"/>
                </a:lnTo>
                <a:lnTo>
                  <a:pt x="1052170" y="869152"/>
                </a:lnTo>
                <a:lnTo>
                  <a:pt x="1009382" y="863650"/>
                </a:lnTo>
                <a:lnTo>
                  <a:pt x="967399" y="856757"/>
                </a:lnTo>
                <a:lnTo>
                  <a:pt x="926925" y="848447"/>
                </a:lnTo>
                <a:lnTo>
                  <a:pt x="926306" y="848320"/>
                </a:lnTo>
                <a:lnTo>
                  <a:pt x="886863" y="838361"/>
                </a:lnTo>
                <a:lnTo>
                  <a:pt x="886188" y="838191"/>
                </a:lnTo>
                <a:lnTo>
                  <a:pt x="847855" y="826443"/>
                </a:lnTo>
                <a:lnTo>
                  <a:pt x="847125" y="826220"/>
                </a:lnTo>
                <a:lnTo>
                  <a:pt x="809980" y="812547"/>
                </a:lnTo>
                <a:lnTo>
                  <a:pt x="809199" y="812260"/>
                </a:lnTo>
                <a:lnTo>
                  <a:pt x="773304" y="796522"/>
                </a:lnTo>
                <a:lnTo>
                  <a:pt x="772486" y="796164"/>
                </a:lnTo>
                <a:lnTo>
                  <a:pt x="738102" y="778324"/>
                </a:lnTo>
                <a:lnTo>
                  <a:pt x="737058" y="777783"/>
                </a:lnTo>
                <a:lnTo>
                  <a:pt x="704042" y="756864"/>
                </a:lnTo>
                <a:lnTo>
                  <a:pt x="702997" y="756203"/>
                </a:lnTo>
                <a:lnTo>
                  <a:pt x="670750" y="731398"/>
                </a:lnTo>
                <a:lnTo>
                  <a:pt x="669958" y="730789"/>
                </a:lnTo>
                <a:lnTo>
                  <a:pt x="638298" y="702435"/>
                </a:lnTo>
                <a:lnTo>
                  <a:pt x="637696" y="701897"/>
                </a:lnTo>
                <a:lnTo>
                  <a:pt x="606682" y="670493"/>
                </a:lnTo>
                <a:lnTo>
                  <a:pt x="606225" y="670031"/>
                </a:lnTo>
                <a:lnTo>
                  <a:pt x="575551" y="635712"/>
                </a:lnTo>
                <a:lnTo>
                  <a:pt x="545680" y="599467"/>
                </a:lnTo>
                <a:lnTo>
                  <a:pt x="516583" y="561825"/>
                </a:lnTo>
                <a:lnTo>
                  <a:pt x="488262" y="523312"/>
                </a:lnTo>
                <a:lnTo>
                  <a:pt x="433803" y="445734"/>
                </a:lnTo>
                <a:lnTo>
                  <a:pt x="407681" y="407810"/>
                </a:lnTo>
                <a:lnTo>
                  <a:pt x="392255" y="385575"/>
                </a:lnTo>
                <a:close/>
              </a:path>
              <a:path extrusionOk="0" h="932814" w="1413510">
                <a:moveTo>
                  <a:pt x="1349772" y="881444"/>
                </a:moveTo>
                <a:lnTo>
                  <a:pt x="1337072" y="881453"/>
                </a:lnTo>
                <a:lnTo>
                  <a:pt x="1337090" y="906853"/>
                </a:lnTo>
                <a:lnTo>
                  <a:pt x="1349790" y="906844"/>
                </a:lnTo>
                <a:lnTo>
                  <a:pt x="1349772" y="881444"/>
                </a:lnTo>
                <a:close/>
              </a:path>
              <a:path extrusionOk="0" h="932814" w="1413510">
                <a:moveTo>
                  <a:pt x="1321093" y="881465"/>
                </a:moveTo>
                <a:close/>
              </a:path>
              <a:path extrusionOk="0" h="932814" w="1413510">
                <a:moveTo>
                  <a:pt x="1337054" y="856053"/>
                </a:moveTo>
                <a:lnTo>
                  <a:pt x="1337072" y="881453"/>
                </a:lnTo>
                <a:lnTo>
                  <a:pt x="1387924" y="881444"/>
                </a:lnTo>
                <a:lnTo>
                  <a:pt x="1337054" y="856053"/>
                </a:lnTo>
                <a:close/>
              </a:path>
              <a:path extrusionOk="0" h="932814" w="1413510">
                <a:moveTo>
                  <a:pt x="1229767" y="880275"/>
                </a:moveTo>
                <a:lnTo>
                  <a:pt x="1229964" y="880283"/>
                </a:lnTo>
                <a:lnTo>
                  <a:pt x="1230389" y="880283"/>
                </a:lnTo>
                <a:lnTo>
                  <a:pt x="1229767" y="880275"/>
                </a:lnTo>
                <a:close/>
              </a:path>
              <a:path extrusionOk="0" h="932814" w="1413510">
                <a:moveTo>
                  <a:pt x="1229717" y="880273"/>
                </a:moveTo>
                <a:close/>
              </a:path>
              <a:path extrusionOk="0" h="932814" w="1413510">
                <a:moveTo>
                  <a:pt x="1139915" y="876586"/>
                </a:moveTo>
                <a:lnTo>
                  <a:pt x="1140099" y="876599"/>
                </a:lnTo>
                <a:lnTo>
                  <a:pt x="1140236" y="876599"/>
                </a:lnTo>
                <a:lnTo>
                  <a:pt x="1139915" y="876586"/>
                </a:lnTo>
                <a:close/>
              </a:path>
              <a:path extrusionOk="0" h="932814" w="1413510">
                <a:moveTo>
                  <a:pt x="1139798" y="876578"/>
                </a:moveTo>
                <a:close/>
              </a:path>
              <a:path extrusionOk="0" h="932814" w="1413510">
                <a:moveTo>
                  <a:pt x="1095837" y="873423"/>
                </a:moveTo>
                <a:lnTo>
                  <a:pt x="1096007" y="873439"/>
                </a:lnTo>
                <a:lnTo>
                  <a:pt x="1095837" y="873423"/>
                </a:lnTo>
                <a:close/>
              </a:path>
              <a:path extrusionOk="0" h="932814" w="1413510">
                <a:moveTo>
                  <a:pt x="1095721" y="873412"/>
                </a:moveTo>
                <a:close/>
              </a:path>
              <a:path extrusionOk="0" h="932814" w="1413510">
                <a:moveTo>
                  <a:pt x="1052358" y="869170"/>
                </a:moveTo>
                <a:lnTo>
                  <a:pt x="1052551" y="869195"/>
                </a:lnTo>
                <a:lnTo>
                  <a:pt x="1052358" y="869170"/>
                </a:lnTo>
                <a:close/>
              </a:path>
              <a:path extrusionOk="0" h="932814" w="1413510">
                <a:moveTo>
                  <a:pt x="1052215" y="869152"/>
                </a:moveTo>
                <a:lnTo>
                  <a:pt x="1052358" y="869170"/>
                </a:lnTo>
                <a:lnTo>
                  <a:pt x="1052215" y="869152"/>
                </a:lnTo>
                <a:close/>
              </a:path>
              <a:path extrusionOk="0" h="932814" w="1413510">
                <a:moveTo>
                  <a:pt x="1009581" y="863676"/>
                </a:moveTo>
                <a:lnTo>
                  <a:pt x="1009820" y="863715"/>
                </a:lnTo>
                <a:lnTo>
                  <a:pt x="1009581" y="863676"/>
                </a:lnTo>
                <a:close/>
              </a:path>
              <a:path extrusionOk="0" h="932814" w="1413510">
                <a:moveTo>
                  <a:pt x="1009425" y="863650"/>
                </a:moveTo>
                <a:lnTo>
                  <a:pt x="1009581" y="863676"/>
                </a:lnTo>
                <a:lnTo>
                  <a:pt x="1009425" y="863650"/>
                </a:lnTo>
                <a:close/>
              </a:path>
              <a:path extrusionOk="0" h="932814" w="1413510">
                <a:moveTo>
                  <a:pt x="967646" y="856797"/>
                </a:moveTo>
                <a:lnTo>
                  <a:pt x="967894" y="856848"/>
                </a:lnTo>
                <a:lnTo>
                  <a:pt x="967646" y="856797"/>
                </a:lnTo>
                <a:close/>
              </a:path>
              <a:path extrusionOk="0" h="932814" w="1413510">
                <a:moveTo>
                  <a:pt x="967449" y="856757"/>
                </a:moveTo>
                <a:lnTo>
                  <a:pt x="967646" y="856797"/>
                </a:lnTo>
                <a:lnTo>
                  <a:pt x="967449" y="856757"/>
                </a:lnTo>
                <a:close/>
              </a:path>
              <a:path extrusionOk="0" h="932814" w="1413510">
                <a:moveTo>
                  <a:pt x="926574" y="848375"/>
                </a:moveTo>
                <a:lnTo>
                  <a:pt x="926859" y="848447"/>
                </a:lnTo>
                <a:lnTo>
                  <a:pt x="926574" y="848375"/>
                </a:lnTo>
                <a:close/>
              </a:path>
              <a:path extrusionOk="0" h="932814" w="1413510">
                <a:moveTo>
                  <a:pt x="926356" y="848320"/>
                </a:moveTo>
                <a:lnTo>
                  <a:pt x="926574" y="848375"/>
                </a:lnTo>
                <a:lnTo>
                  <a:pt x="926356" y="848320"/>
                </a:lnTo>
                <a:close/>
              </a:path>
              <a:path extrusionOk="0" h="932814" w="1413510">
                <a:moveTo>
                  <a:pt x="886499" y="838269"/>
                </a:moveTo>
                <a:lnTo>
                  <a:pt x="886799" y="838361"/>
                </a:lnTo>
                <a:lnTo>
                  <a:pt x="886499" y="838269"/>
                </a:lnTo>
                <a:close/>
              </a:path>
              <a:path extrusionOk="0" h="932814" w="1413510">
                <a:moveTo>
                  <a:pt x="886242" y="838191"/>
                </a:moveTo>
                <a:lnTo>
                  <a:pt x="886499" y="838269"/>
                </a:lnTo>
                <a:lnTo>
                  <a:pt x="886242" y="838191"/>
                </a:lnTo>
                <a:close/>
              </a:path>
              <a:path extrusionOk="0" h="932814" w="1413510">
                <a:moveTo>
                  <a:pt x="847468" y="826324"/>
                </a:moveTo>
                <a:lnTo>
                  <a:pt x="847791" y="826443"/>
                </a:lnTo>
                <a:lnTo>
                  <a:pt x="847468" y="826324"/>
                </a:lnTo>
                <a:close/>
              </a:path>
              <a:path extrusionOk="0" h="932814" w="1413510">
                <a:moveTo>
                  <a:pt x="847182" y="826220"/>
                </a:moveTo>
                <a:lnTo>
                  <a:pt x="847468" y="826324"/>
                </a:lnTo>
                <a:lnTo>
                  <a:pt x="847182" y="826220"/>
                </a:lnTo>
                <a:close/>
              </a:path>
              <a:path extrusionOk="0" h="932814" w="1413510">
                <a:moveTo>
                  <a:pt x="809545" y="812387"/>
                </a:moveTo>
                <a:lnTo>
                  <a:pt x="809910" y="812547"/>
                </a:lnTo>
                <a:lnTo>
                  <a:pt x="809545" y="812387"/>
                </a:lnTo>
                <a:close/>
              </a:path>
              <a:path extrusionOk="0" h="932814" w="1413510">
                <a:moveTo>
                  <a:pt x="809255" y="812260"/>
                </a:moveTo>
                <a:lnTo>
                  <a:pt x="809545" y="812387"/>
                </a:lnTo>
                <a:lnTo>
                  <a:pt x="809255" y="812260"/>
                </a:lnTo>
                <a:close/>
              </a:path>
              <a:path extrusionOk="0" h="932814" w="1413510">
                <a:moveTo>
                  <a:pt x="772486" y="796164"/>
                </a:moveTo>
                <a:lnTo>
                  <a:pt x="773234" y="796522"/>
                </a:lnTo>
                <a:lnTo>
                  <a:pt x="772852" y="796324"/>
                </a:lnTo>
                <a:lnTo>
                  <a:pt x="772486" y="796164"/>
                </a:lnTo>
                <a:close/>
              </a:path>
              <a:path extrusionOk="0" h="932814" w="1413510">
                <a:moveTo>
                  <a:pt x="772852" y="796324"/>
                </a:moveTo>
                <a:lnTo>
                  <a:pt x="773234" y="796522"/>
                </a:lnTo>
                <a:lnTo>
                  <a:pt x="772852" y="796324"/>
                </a:lnTo>
                <a:close/>
              </a:path>
              <a:path extrusionOk="0" h="932814" w="1413510">
                <a:moveTo>
                  <a:pt x="772543" y="796164"/>
                </a:moveTo>
                <a:lnTo>
                  <a:pt x="772852" y="796324"/>
                </a:lnTo>
                <a:lnTo>
                  <a:pt x="772543" y="796164"/>
                </a:lnTo>
                <a:close/>
              </a:path>
              <a:path extrusionOk="0" h="932814" w="1413510">
                <a:moveTo>
                  <a:pt x="737058" y="777783"/>
                </a:moveTo>
                <a:lnTo>
                  <a:pt x="738000" y="778324"/>
                </a:lnTo>
                <a:lnTo>
                  <a:pt x="737536" y="778031"/>
                </a:lnTo>
                <a:lnTo>
                  <a:pt x="737058" y="777783"/>
                </a:lnTo>
                <a:close/>
              </a:path>
              <a:path extrusionOk="0" h="932814" w="1413510">
                <a:moveTo>
                  <a:pt x="737536" y="778031"/>
                </a:moveTo>
                <a:lnTo>
                  <a:pt x="738000" y="778324"/>
                </a:lnTo>
                <a:lnTo>
                  <a:pt x="737536" y="778031"/>
                </a:lnTo>
                <a:close/>
              </a:path>
              <a:path extrusionOk="0" h="932814" w="1413510">
                <a:moveTo>
                  <a:pt x="737144" y="777783"/>
                </a:moveTo>
                <a:lnTo>
                  <a:pt x="737536" y="778031"/>
                </a:lnTo>
                <a:lnTo>
                  <a:pt x="737144" y="777783"/>
                </a:lnTo>
                <a:close/>
              </a:path>
              <a:path extrusionOk="0" h="932814" w="1413510">
                <a:moveTo>
                  <a:pt x="702997" y="756203"/>
                </a:moveTo>
                <a:lnTo>
                  <a:pt x="703943" y="756864"/>
                </a:lnTo>
                <a:lnTo>
                  <a:pt x="703481" y="756509"/>
                </a:lnTo>
                <a:lnTo>
                  <a:pt x="702997" y="756203"/>
                </a:lnTo>
                <a:close/>
              </a:path>
              <a:path extrusionOk="0" h="932814" w="1413510">
                <a:moveTo>
                  <a:pt x="703481" y="756509"/>
                </a:moveTo>
                <a:lnTo>
                  <a:pt x="703943" y="756864"/>
                </a:lnTo>
                <a:lnTo>
                  <a:pt x="703481" y="756509"/>
                </a:lnTo>
                <a:close/>
              </a:path>
              <a:path extrusionOk="0" h="932814" w="1413510">
                <a:moveTo>
                  <a:pt x="703082" y="756203"/>
                </a:moveTo>
                <a:lnTo>
                  <a:pt x="703481" y="756509"/>
                </a:lnTo>
                <a:lnTo>
                  <a:pt x="703082" y="756203"/>
                </a:lnTo>
                <a:close/>
              </a:path>
              <a:path extrusionOk="0" h="932814" w="1413510">
                <a:moveTo>
                  <a:pt x="669958" y="730789"/>
                </a:moveTo>
                <a:lnTo>
                  <a:pt x="670692" y="731398"/>
                </a:lnTo>
                <a:lnTo>
                  <a:pt x="670336" y="731079"/>
                </a:lnTo>
                <a:lnTo>
                  <a:pt x="669958" y="730789"/>
                </a:lnTo>
                <a:close/>
              </a:path>
              <a:path extrusionOk="0" h="932814" w="1413510">
                <a:moveTo>
                  <a:pt x="670336" y="731079"/>
                </a:moveTo>
                <a:lnTo>
                  <a:pt x="670692" y="731398"/>
                </a:lnTo>
                <a:lnTo>
                  <a:pt x="670336" y="731079"/>
                </a:lnTo>
                <a:close/>
              </a:path>
              <a:path extrusionOk="0" h="932814" w="1413510">
                <a:moveTo>
                  <a:pt x="670011" y="730789"/>
                </a:moveTo>
                <a:lnTo>
                  <a:pt x="670336" y="731079"/>
                </a:lnTo>
                <a:lnTo>
                  <a:pt x="670011" y="730789"/>
                </a:lnTo>
                <a:close/>
              </a:path>
              <a:path extrusionOk="0" h="932814" w="1413510">
                <a:moveTo>
                  <a:pt x="637989" y="702159"/>
                </a:moveTo>
                <a:lnTo>
                  <a:pt x="638262" y="702435"/>
                </a:lnTo>
                <a:lnTo>
                  <a:pt x="637989" y="702159"/>
                </a:lnTo>
                <a:close/>
              </a:path>
              <a:path extrusionOk="0" h="932814" w="1413510">
                <a:moveTo>
                  <a:pt x="637730" y="701897"/>
                </a:moveTo>
                <a:lnTo>
                  <a:pt x="637989" y="702159"/>
                </a:lnTo>
                <a:lnTo>
                  <a:pt x="637730" y="701897"/>
                </a:lnTo>
                <a:close/>
              </a:path>
              <a:path extrusionOk="0" h="932814" w="1413510">
                <a:moveTo>
                  <a:pt x="606444" y="670253"/>
                </a:moveTo>
                <a:lnTo>
                  <a:pt x="606659" y="670493"/>
                </a:lnTo>
                <a:lnTo>
                  <a:pt x="606444" y="670253"/>
                </a:lnTo>
                <a:close/>
              </a:path>
              <a:path extrusionOk="0" h="932814" w="1413510">
                <a:moveTo>
                  <a:pt x="606246" y="670031"/>
                </a:moveTo>
                <a:lnTo>
                  <a:pt x="606444" y="670253"/>
                </a:lnTo>
                <a:lnTo>
                  <a:pt x="606246" y="670031"/>
                </a:lnTo>
                <a:close/>
              </a:path>
              <a:path extrusionOk="0" h="932814" w="1413510">
                <a:moveTo>
                  <a:pt x="575705" y="635884"/>
                </a:moveTo>
                <a:lnTo>
                  <a:pt x="575882" y="636099"/>
                </a:lnTo>
                <a:lnTo>
                  <a:pt x="575705" y="635884"/>
                </a:lnTo>
                <a:close/>
              </a:path>
              <a:path extrusionOk="0" h="932814" w="1413510">
                <a:moveTo>
                  <a:pt x="575563" y="635712"/>
                </a:moveTo>
                <a:lnTo>
                  <a:pt x="575705" y="635884"/>
                </a:lnTo>
                <a:lnTo>
                  <a:pt x="575563" y="635712"/>
                </a:lnTo>
                <a:close/>
              </a:path>
              <a:path extrusionOk="0" h="932814" w="1413510">
                <a:moveTo>
                  <a:pt x="545810" y="599635"/>
                </a:moveTo>
                <a:lnTo>
                  <a:pt x="545922" y="599780"/>
                </a:lnTo>
                <a:lnTo>
                  <a:pt x="545810" y="599635"/>
                </a:lnTo>
                <a:close/>
              </a:path>
              <a:path extrusionOk="0" h="932814" w="1413510">
                <a:moveTo>
                  <a:pt x="545680" y="599467"/>
                </a:moveTo>
                <a:lnTo>
                  <a:pt x="545810" y="599635"/>
                </a:lnTo>
                <a:lnTo>
                  <a:pt x="545680" y="599467"/>
                </a:lnTo>
                <a:close/>
              </a:path>
              <a:path extrusionOk="0" h="932814" w="1413510">
                <a:moveTo>
                  <a:pt x="516670" y="561944"/>
                </a:moveTo>
                <a:close/>
              </a:path>
              <a:path extrusionOk="0" h="932814" w="1413510">
                <a:moveTo>
                  <a:pt x="516583" y="561825"/>
                </a:moveTo>
                <a:close/>
              </a:path>
              <a:path extrusionOk="0" h="932814" w="1413510">
                <a:moveTo>
                  <a:pt x="488351" y="523439"/>
                </a:moveTo>
                <a:close/>
              </a:path>
              <a:path extrusionOk="0" h="932814" w="1413510">
                <a:moveTo>
                  <a:pt x="488262" y="523312"/>
                </a:moveTo>
                <a:close/>
              </a:path>
              <a:path extrusionOk="0" h="932814" w="1413510">
                <a:moveTo>
                  <a:pt x="433851" y="445803"/>
                </a:moveTo>
                <a:close/>
              </a:path>
              <a:path extrusionOk="0" h="932814" w="1413510">
                <a:moveTo>
                  <a:pt x="433803" y="445734"/>
                </a:moveTo>
                <a:close/>
              </a:path>
              <a:path extrusionOk="0" h="932814" w="1413510">
                <a:moveTo>
                  <a:pt x="386774" y="422236"/>
                </a:moveTo>
                <a:close/>
              </a:path>
              <a:path extrusionOk="0" h="932814" w="1413510">
                <a:moveTo>
                  <a:pt x="361360" y="385603"/>
                </a:moveTo>
                <a:close/>
              </a:path>
              <a:path extrusionOk="0" h="932814" w="1413510">
                <a:moveTo>
                  <a:pt x="367810" y="350826"/>
                </a:moveTo>
                <a:lnTo>
                  <a:pt x="336652" y="350826"/>
                </a:lnTo>
                <a:lnTo>
                  <a:pt x="336805" y="351036"/>
                </a:lnTo>
                <a:lnTo>
                  <a:pt x="361360" y="385603"/>
                </a:lnTo>
                <a:lnTo>
                  <a:pt x="392255" y="385575"/>
                </a:lnTo>
                <a:lnTo>
                  <a:pt x="382170" y="371039"/>
                </a:lnTo>
                <a:lnTo>
                  <a:pt x="367810" y="350826"/>
                </a:lnTo>
                <a:close/>
              </a:path>
              <a:path extrusionOk="0" h="932814" w="1413510">
                <a:moveTo>
                  <a:pt x="336743" y="350953"/>
                </a:moveTo>
                <a:close/>
              </a:path>
              <a:path extrusionOk="0" h="932814" w="1413510">
                <a:moveTo>
                  <a:pt x="344315" y="318526"/>
                </a:moveTo>
                <a:lnTo>
                  <a:pt x="312690" y="318526"/>
                </a:lnTo>
                <a:lnTo>
                  <a:pt x="312938" y="318850"/>
                </a:lnTo>
                <a:lnTo>
                  <a:pt x="336743" y="350953"/>
                </a:lnTo>
                <a:lnTo>
                  <a:pt x="336652" y="350826"/>
                </a:lnTo>
                <a:lnTo>
                  <a:pt x="367810" y="350826"/>
                </a:lnTo>
                <a:lnTo>
                  <a:pt x="357284" y="336008"/>
                </a:lnTo>
                <a:lnTo>
                  <a:pt x="344315" y="318526"/>
                </a:lnTo>
                <a:close/>
              </a:path>
              <a:path extrusionOk="0" h="932814" w="1413510">
                <a:moveTo>
                  <a:pt x="312822" y="318704"/>
                </a:moveTo>
                <a:lnTo>
                  <a:pt x="312930" y="318850"/>
                </a:lnTo>
                <a:lnTo>
                  <a:pt x="312822" y="318704"/>
                </a:lnTo>
                <a:close/>
              </a:path>
              <a:path extrusionOk="0" h="932814" w="1413510">
                <a:moveTo>
                  <a:pt x="321862" y="289219"/>
                </a:moveTo>
                <a:lnTo>
                  <a:pt x="289449" y="289219"/>
                </a:lnTo>
                <a:lnTo>
                  <a:pt x="289834" y="289681"/>
                </a:lnTo>
                <a:lnTo>
                  <a:pt x="312822" y="318704"/>
                </a:lnTo>
                <a:lnTo>
                  <a:pt x="312690" y="318526"/>
                </a:lnTo>
                <a:lnTo>
                  <a:pt x="344315" y="318526"/>
                </a:lnTo>
                <a:lnTo>
                  <a:pt x="332969" y="303230"/>
                </a:lnTo>
                <a:lnTo>
                  <a:pt x="321862" y="289219"/>
                </a:lnTo>
                <a:close/>
              </a:path>
              <a:path extrusionOk="0" h="932814" w="1413510">
                <a:moveTo>
                  <a:pt x="289634" y="289453"/>
                </a:moveTo>
                <a:lnTo>
                  <a:pt x="289815" y="289681"/>
                </a:lnTo>
                <a:lnTo>
                  <a:pt x="289634" y="289453"/>
                </a:lnTo>
                <a:close/>
              </a:path>
              <a:path extrusionOk="0" h="932814" w="1413510">
                <a:moveTo>
                  <a:pt x="300657" y="263457"/>
                </a:moveTo>
                <a:lnTo>
                  <a:pt x="266940" y="263457"/>
                </a:lnTo>
                <a:lnTo>
                  <a:pt x="267247" y="263796"/>
                </a:lnTo>
                <a:lnTo>
                  <a:pt x="289634" y="289453"/>
                </a:lnTo>
                <a:lnTo>
                  <a:pt x="289449" y="289219"/>
                </a:lnTo>
                <a:lnTo>
                  <a:pt x="321862" y="289219"/>
                </a:lnTo>
                <a:lnTo>
                  <a:pt x="309166" y="273203"/>
                </a:lnTo>
                <a:lnTo>
                  <a:pt x="300657" y="263457"/>
                </a:lnTo>
                <a:close/>
              </a:path>
              <a:path extrusionOk="0" h="932814" w="1413510">
                <a:moveTo>
                  <a:pt x="267085" y="263624"/>
                </a:moveTo>
                <a:lnTo>
                  <a:pt x="267236" y="263796"/>
                </a:lnTo>
                <a:lnTo>
                  <a:pt x="267085" y="263624"/>
                </a:lnTo>
                <a:close/>
              </a:path>
              <a:path extrusionOk="0" h="932814" w="1413510">
                <a:moveTo>
                  <a:pt x="280010" y="240280"/>
                </a:moveTo>
                <a:lnTo>
                  <a:pt x="245174" y="240280"/>
                </a:lnTo>
                <a:lnTo>
                  <a:pt x="267085" y="263624"/>
                </a:lnTo>
                <a:lnTo>
                  <a:pt x="266940" y="263457"/>
                </a:lnTo>
                <a:lnTo>
                  <a:pt x="300657" y="263457"/>
                </a:lnTo>
                <a:lnTo>
                  <a:pt x="285923" y="246580"/>
                </a:lnTo>
                <a:lnTo>
                  <a:pt x="280010" y="240280"/>
                </a:lnTo>
                <a:close/>
              </a:path>
              <a:path extrusionOk="0" h="932814" w="1413510">
                <a:moveTo>
                  <a:pt x="245270" y="240382"/>
                </a:moveTo>
                <a:close/>
              </a:path>
              <a:path extrusionOk="0" h="932814" w="1413510">
                <a:moveTo>
                  <a:pt x="259430" y="218453"/>
                </a:moveTo>
                <a:lnTo>
                  <a:pt x="224221" y="218453"/>
                </a:lnTo>
                <a:lnTo>
                  <a:pt x="245270" y="240382"/>
                </a:lnTo>
                <a:lnTo>
                  <a:pt x="280010" y="240280"/>
                </a:lnTo>
                <a:lnTo>
                  <a:pt x="263645" y="222845"/>
                </a:lnTo>
                <a:lnTo>
                  <a:pt x="259430" y="218453"/>
                </a:lnTo>
                <a:close/>
              </a:path>
              <a:path extrusionOk="0" h="932814" w="1413510">
                <a:moveTo>
                  <a:pt x="224250" y="218484"/>
                </a:moveTo>
                <a:close/>
              </a:path>
              <a:path extrusionOk="0" h="932814" w="1413510">
                <a:moveTo>
                  <a:pt x="239842" y="198112"/>
                </a:moveTo>
                <a:lnTo>
                  <a:pt x="204228" y="198112"/>
                </a:lnTo>
                <a:lnTo>
                  <a:pt x="224250" y="218484"/>
                </a:lnTo>
                <a:lnTo>
                  <a:pt x="259430" y="218453"/>
                </a:lnTo>
                <a:lnTo>
                  <a:pt x="242493" y="200809"/>
                </a:lnTo>
                <a:lnTo>
                  <a:pt x="239842" y="198112"/>
                </a:lnTo>
                <a:close/>
              </a:path>
              <a:path extrusionOk="0" h="932814" w="1413510">
                <a:moveTo>
                  <a:pt x="204311" y="198197"/>
                </a:moveTo>
                <a:close/>
              </a:path>
              <a:path extrusionOk="0" h="932814" w="1413510">
                <a:moveTo>
                  <a:pt x="221177" y="179148"/>
                </a:moveTo>
                <a:lnTo>
                  <a:pt x="185126" y="179148"/>
                </a:lnTo>
                <a:lnTo>
                  <a:pt x="204311" y="198197"/>
                </a:lnTo>
                <a:lnTo>
                  <a:pt x="239842" y="198112"/>
                </a:lnTo>
                <a:lnTo>
                  <a:pt x="222289" y="180252"/>
                </a:lnTo>
                <a:lnTo>
                  <a:pt x="221177" y="179148"/>
                </a:lnTo>
                <a:close/>
              </a:path>
              <a:path extrusionOk="0" h="932814" w="1413510">
                <a:moveTo>
                  <a:pt x="185173" y="179195"/>
                </a:moveTo>
                <a:close/>
              </a:path>
              <a:path extrusionOk="0" h="932814" w="1413510">
                <a:moveTo>
                  <a:pt x="203359" y="161457"/>
                </a:moveTo>
                <a:lnTo>
                  <a:pt x="166847" y="161457"/>
                </a:lnTo>
                <a:lnTo>
                  <a:pt x="185173" y="179195"/>
                </a:lnTo>
                <a:lnTo>
                  <a:pt x="221177" y="179148"/>
                </a:lnTo>
                <a:lnTo>
                  <a:pt x="203359" y="161457"/>
                </a:lnTo>
                <a:close/>
              </a:path>
              <a:path extrusionOk="0" h="932814" w="1413510">
                <a:moveTo>
                  <a:pt x="166916" y="161524"/>
                </a:moveTo>
                <a:close/>
              </a:path>
              <a:path extrusionOk="0" h="932814" w="1413510">
                <a:moveTo>
                  <a:pt x="186294" y="144931"/>
                </a:moveTo>
                <a:lnTo>
                  <a:pt x="149322" y="144931"/>
                </a:lnTo>
                <a:lnTo>
                  <a:pt x="149504" y="145098"/>
                </a:lnTo>
                <a:lnTo>
                  <a:pt x="166916" y="161524"/>
                </a:lnTo>
                <a:lnTo>
                  <a:pt x="203359" y="161457"/>
                </a:lnTo>
                <a:lnTo>
                  <a:pt x="186294" y="144931"/>
                </a:lnTo>
                <a:close/>
              </a:path>
              <a:path extrusionOk="0" h="932814" w="1413510">
                <a:moveTo>
                  <a:pt x="149403" y="145007"/>
                </a:moveTo>
                <a:close/>
              </a:path>
              <a:path extrusionOk="0" h="932814" w="1413510">
                <a:moveTo>
                  <a:pt x="153999" y="114885"/>
                </a:moveTo>
                <a:lnTo>
                  <a:pt x="116189" y="114885"/>
                </a:lnTo>
                <a:lnTo>
                  <a:pt x="116431" y="115098"/>
                </a:lnTo>
                <a:lnTo>
                  <a:pt x="149403" y="145007"/>
                </a:lnTo>
                <a:lnTo>
                  <a:pt x="186294" y="144931"/>
                </a:lnTo>
                <a:lnTo>
                  <a:pt x="184453" y="143149"/>
                </a:lnTo>
                <a:lnTo>
                  <a:pt x="166659" y="126367"/>
                </a:lnTo>
                <a:lnTo>
                  <a:pt x="153999" y="114885"/>
                </a:lnTo>
                <a:close/>
              </a:path>
              <a:path extrusionOk="0" h="932814" w="1413510">
                <a:moveTo>
                  <a:pt x="116309" y="114994"/>
                </a:moveTo>
                <a:close/>
              </a:path>
              <a:path extrusionOk="0" h="932814" w="1413510">
                <a:moveTo>
                  <a:pt x="124207" y="88270"/>
                </a:moveTo>
                <a:lnTo>
                  <a:pt x="85297" y="88270"/>
                </a:lnTo>
                <a:lnTo>
                  <a:pt x="85515" y="88452"/>
                </a:lnTo>
                <a:lnTo>
                  <a:pt x="116309" y="114994"/>
                </a:lnTo>
                <a:lnTo>
                  <a:pt x="153999" y="114885"/>
                </a:lnTo>
                <a:lnTo>
                  <a:pt x="133134" y="95962"/>
                </a:lnTo>
                <a:lnTo>
                  <a:pt x="124207" y="88270"/>
                </a:lnTo>
                <a:close/>
              </a:path>
              <a:path extrusionOk="0" h="932814" w="1413510">
                <a:moveTo>
                  <a:pt x="85375" y="88338"/>
                </a:moveTo>
                <a:lnTo>
                  <a:pt x="85509" y="88452"/>
                </a:lnTo>
                <a:lnTo>
                  <a:pt x="85375" y="88338"/>
                </a:lnTo>
                <a:close/>
              </a:path>
              <a:path extrusionOk="0" h="932814" w="1413510">
                <a:moveTo>
                  <a:pt x="95975" y="64164"/>
                </a:moveTo>
                <a:lnTo>
                  <a:pt x="56015" y="64164"/>
                </a:lnTo>
                <a:lnTo>
                  <a:pt x="56182" y="64298"/>
                </a:lnTo>
                <a:lnTo>
                  <a:pt x="85375" y="88338"/>
                </a:lnTo>
                <a:lnTo>
                  <a:pt x="124207" y="88270"/>
                </a:lnTo>
                <a:lnTo>
                  <a:pt x="101770" y="68935"/>
                </a:lnTo>
                <a:lnTo>
                  <a:pt x="95975" y="64164"/>
                </a:lnTo>
                <a:close/>
              </a:path>
              <a:path extrusionOk="0" h="932814" w="1413510">
                <a:moveTo>
                  <a:pt x="56097" y="64231"/>
                </a:moveTo>
                <a:close/>
              </a:path>
              <a:path extrusionOk="0" h="932814" w="1413510">
                <a:moveTo>
                  <a:pt x="68577" y="41701"/>
                </a:moveTo>
                <a:lnTo>
                  <a:pt x="27773" y="41701"/>
                </a:lnTo>
                <a:lnTo>
                  <a:pt x="56097" y="64231"/>
                </a:lnTo>
                <a:lnTo>
                  <a:pt x="95975" y="64164"/>
                </a:lnTo>
                <a:lnTo>
                  <a:pt x="72078" y="44486"/>
                </a:lnTo>
                <a:lnTo>
                  <a:pt x="68577" y="41701"/>
                </a:lnTo>
                <a:close/>
              </a:path>
              <a:path extrusionOk="0" h="932814" w="1413510">
                <a:moveTo>
                  <a:pt x="27841" y="41756"/>
                </a:moveTo>
                <a:close/>
              </a:path>
              <a:path extrusionOk="0" h="932814" w="1413510">
                <a:moveTo>
                  <a:pt x="15629" y="0"/>
                </a:moveTo>
                <a:lnTo>
                  <a:pt x="0" y="20022"/>
                </a:lnTo>
                <a:lnTo>
                  <a:pt x="27841" y="41756"/>
                </a:lnTo>
                <a:lnTo>
                  <a:pt x="68577" y="41701"/>
                </a:lnTo>
                <a:lnTo>
                  <a:pt x="43539" y="21786"/>
                </a:lnTo>
                <a:lnTo>
                  <a:pt x="15629"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46" name="Google Shape;1346;p49"/>
          <p:cNvGrpSpPr/>
          <p:nvPr/>
        </p:nvGrpSpPr>
        <p:grpSpPr>
          <a:xfrm>
            <a:off x="11457431" y="170687"/>
            <a:ext cx="551687" cy="551687"/>
            <a:chOff x="11457431" y="170687"/>
            <a:chExt cx="551687" cy="551687"/>
          </a:xfrm>
        </p:grpSpPr>
        <p:pic>
          <p:nvPicPr>
            <p:cNvPr id="1347" name="Google Shape;1347;p49"/>
            <p:cNvPicPr preferRelativeResize="0"/>
            <p:nvPr/>
          </p:nvPicPr>
          <p:blipFill rotWithShape="1">
            <a:blip r:embed="rId9">
              <a:alphaModFix/>
            </a:blip>
            <a:srcRect b="0" l="0" r="0" t="0"/>
            <a:stretch/>
          </p:blipFill>
          <p:spPr>
            <a:xfrm>
              <a:off x="11457431" y="170687"/>
              <a:ext cx="551687" cy="551687"/>
            </a:xfrm>
            <a:prstGeom prst="rect">
              <a:avLst/>
            </a:prstGeom>
            <a:noFill/>
            <a:ln>
              <a:noFill/>
            </a:ln>
          </p:spPr>
        </p:pic>
        <p:pic>
          <p:nvPicPr>
            <p:cNvPr id="1348" name="Google Shape;1348;p49"/>
            <p:cNvPicPr preferRelativeResize="0"/>
            <p:nvPr/>
          </p:nvPicPr>
          <p:blipFill rotWithShape="1">
            <a:blip r:embed="rId10">
              <a:alphaModFix/>
            </a:blip>
            <a:srcRect b="0" l="0" r="0" t="0"/>
            <a:stretch/>
          </p:blipFill>
          <p:spPr>
            <a:xfrm>
              <a:off x="11536301" y="252500"/>
              <a:ext cx="399431" cy="400018"/>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6" name="Shape 126"/>
        <p:cNvGrpSpPr/>
        <p:nvPr/>
      </p:nvGrpSpPr>
      <p:grpSpPr>
        <a:xfrm>
          <a:off x="0" y="0"/>
          <a:ext cx="0" cy="0"/>
          <a:chOff x="0" y="0"/>
          <a:chExt cx="0" cy="0"/>
        </a:xfrm>
      </p:grpSpPr>
      <p:grpSp>
        <p:nvGrpSpPr>
          <p:cNvPr id="127" name="Google Shape;127;p5"/>
          <p:cNvGrpSpPr/>
          <p:nvPr/>
        </p:nvGrpSpPr>
        <p:grpSpPr>
          <a:xfrm>
            <a:off x="0" y="2578124"/>
            <a:ext cx="12192000" cy="1327150"/>
            <a:chOff x="0" y="2578124"/>
            <a:chExt cx="12192000" cy="1327150"/>
          </a:xfrm>
        </p:grpSpPr>
        <p:pic>
          <p:nvPicPr>
            <p:cNvPr id="128" name="Google Shape;128;p5"/>
            <p:cNvPicPr preferRelativeResize="0"/>
            <p:nvPr/>
          </p:nvPicPr>
          <p:blipFill rotWithShape="1">
            <a:blip r:embed="rId3">
              <a:alphaModFix/>
            </a:blip>
            <a:srcRect b="0" l="0" r="0" t="0"/>
            <a:stretch/>
          </p:blipFill>
          <p:spPr>
            <a:xfrm>
              <a:off x="0" y="2578125"/>
              <a:ext cx="12190429" cy="1327123"/>
            </a:xfrm>
            <a:prstGeom prst="rect">
              <a:avLst/>
            </a:prstGeom>
            <a:noFill/>
            <a:ln>
              <a:noFill/>
            </a:ln>
          </p:spPr>
        </p:pic>
        <p:sp>
          <p:nvSpPr>
            <p:cNvPr id="129" name="Google Shape;129;p5"/>
            <p:cNvSpPr/>
            <p:nvPr/>
          </p:nvSpPr>
          <p:spPr>
            <a:xfrm>
              <a:off x="0" y="2578124"/>
              <a:ext cx="12192000" cy="1327150"/>
            </a:xfrm>
            <a:custGeom>
              <a:rect b="b" l="l" r="r" t="t"/>
              <a:pathLst>
                <a:path extrusionOk="0" h="1327150" w="12192000">
                  <a:moveTo>
                    <a:pt x="12192000" y="0"/>
                  </a:moveTo>
                  <a:lnTo>
                    <a:pt x="0" y="0"/>
                  </a:lnTo>
                  <a:lnTo>
                    <a:pt x="0" y="1327124"/>
                  </a:lnTo>
                  <a:lnTo>
                    <a:pt x="12192000" y="1327124"/>
                  </a:lnTo>
                  <a:lnTo>
                    <a:pt x="12192000" y="0"/>
                  </a:lnTo>
                  <a:close/>
                </a:path>
              </a:pathLst>
            </a:custGeom>
            <a:solidFill>
              <a:srgbClr val="000000">
                <a:alpha val="745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0" name="Google Shape;130;p5"/>
          <p:cNvSpPr txBox="1"/>
          <p:nvPr>
            <p:ph type="title"/>
          </p:nvPr>
        </p:nvSpPr>
        <p:spPr>
          <a:xfrm>
            <a:off x="0" y="2657347"/>
            <a:ext cx="12192000" cy="1031239"/>
          </a:xfrm>
          <a:prstGeom prst="rect">
            <a:avLst/>
          </a:prstGeom>
          <a:noFill/>
          <a:ln>
            <a:noFill/>
          </a:ln>
        </p:spPr>
        <p:txBody>
          <a:bodyPr anchorCtr="0" anchor="t" bIns="0" lIns="0" spcFirstLastPara="1" rIns="0" wrap="square" tIns="12700">
            <a:spAutoFit/>
          </a:bodyPr>
          <a:lstStyle/>
          <a:p>
            <a:pPr indent="0" lvl="0" marL="635" rtl="0" algn="ctr">
              <a:lnSpc>
                <a:spcPct val="100000"/>
              </a:lnSpc>
              <a:spcBef>
                <a:spcPts val="0"/>
              </a:spcBef>
              <a:spcAft>
                <a:spcPts val="0"/>
              </a:spcAft>
              <a:buNone/>
            </a:pPr>
            <a:r>
              <a:rPr lang="en-US"/>
              <a:t>INTRODUCING POWER BI</a:t>
            </a:r>
            <a:endParaRPr/>
          </a:p>
        </p:txBody>
      </p:sp>
      <p:sp>
        <p:nvSpPr>
          <p:cNvPr id="131" name="Google Shape;131;p5"/>
          <p:cNvSpPr/>
          <p:nvPr/>
        </p:nvSpPr>
        <p:spPr>
          <a:xfrm>
            <a:off x="0" y="2559354"/>
            <a:ext cx="12192000" cy="1381125"/>
          </a:xfrm>
          <a:custGeom>
            <a:rect b="b" l="l" r="r" t="t"/>
            <a:pathLst>
              <a:path extrusionOk="0" h="1381125" w="12192000">
                <a:moveTo>
                  <a:pt x="12192000" y="1335024"/>
                </a:moveTo>
                <a:lnTo>
                  <a:pt x="0" y="1335024"/>
                </a:lnTo>
                <a:lnTo>
                  <a:pt x="0" y="1380744"/>
                </a:lnTo>
                <a:lnTo>
                  <a:pt x="12192000" y="1380744"/>
                </a:lnTo>
                <a:lnTo>
                  <a:pt x="12192000" y="1335024"/>
                </a:lnTo>
                <a:close/>
              </a:path>
              <a:path extrusionOk="0" h="1381125" w="12192000">
                <a:moveTo>
                  <a:pt x="12192000" y="0"/>
                </a:moveTo>
                <a:lnTo>
                  <a:pt x="0" y="0"/>
                </a:lnTo>
                <a:lnTo>
                  <a:pt x="0" y="45720"/>
                </a:lnTo>
                <a:lnTo>
                  <a:pt x="12192000" y="45720"/>
                </a:lnTo>
                <a:lnTo>
                  <a:pt x="12192000" y="0"/>
                </a:lnTo>
                <a:close/>
              </a:path>
            </a:pathLst>
          </a:custGeom>
          <a:solidFill>
            <a:srgbClr val="F2D06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52" name="Shape 1352"/>
        <p:cNvGrpSpPr/>
        <p:nvPr/>
      </p:nvGrpSpPr>
      <p:grpSpPr>
        <a:xfrm>
          <a:off x="0" y="0"/>
          <a:ext cx="0" cy="0"/>
          <a:chOff x="0" y="0"/>
          <a:chExt cx="0" cy="0"/>
        </a:xfrm>
      </p:grpSpPr>
      <p:sp>
        <p:nvSpPr>
          <p:cNvPr id="1353" name="Google Shape;1353;p50"/>
          <p:cNvSpPr txBox="1"/>
          <p:nvPr>
            <p:ph type="title"/>
          </p:nvPr>
        </p:nvSpPr>
        <p:spPr>
          <a:xfrm>
            <a:off x="2836830" y="242315"/>
            <a:ext cx="651827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CALCULATED COLUMN BEST PRACTICES</a:t>
            </a:r>
            <a:endParaRPr sz="3200"/>
          </a:p>
        </p:txBody>
      </p:sp>
      <p:pic>
        <p:nvPicPr>
          <p:cNvPr id="1354" name="Google Shape;1354;p50"/>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1355" name="Google Shape;1355;p50"/>
          <p:cNvSpPr txBox="1"/>
          <p:nvPr/>
        </p:nvSpPr>
        <p:spPr>
          <a:xfrm>
            <a:off x="690361" y="1348740"/>
            <a:ext cx="10467975"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000">
                <a:solidFill>
                  <a:srgbClr val="262626"/>
                </a:solidFill>
                <a:latin typeface="Calibri"/>
                <a:ea typeface="Calibri"/>
                <a:cs typeface="Calibri"/>
                <a:sym typeface="Calibri"/>
              </a:rPr>
              <a:t>As a best practice, table transformations and column calculations should ideally happen </a:t>
            </a:r>
            <a:r>
              <a:rPr b="1" lang="en-US" sz="2000">
                <a:solidFill>
                  <a:srgbClr val="262626"/>
                </a:solidFill>
                <a:latin typeface="Calibri"/>
                <a:ea typeface="Calibri"/>
                <a:cs typeface="Calibri"/>
                <a:sym typeface="Calibri"/>
              </a:rPr>
              <a:t>as close to the  original data source as possible</a:t>
            </a:r>
            <a:r>
              <a:rPr lang="en-US" sz="2000">
                <a:solidFill>
                  <a:srgbClr val="262626"/>
                </a:solidFill>
                <a:latin typeface="Calibri"/>
                <a:ea typeface="Calibri"/>
                <a:cs typeface="Calibri"/>
                <a:sym typeface="Calibri"/>
              </a:rPr>
              <a:t>, to optimize performance and speed</a:t>
            </a:r>
            <a:endParaRPr sz="2000">
              <a:solidFill>
                <a:schemeClr val="dk1"/>
              </a:solidFill>
              <a:latin typeface="Calibri"/>
              <a:ea typeface="Calibri"/>
              <a:cs typeface="Calibri"/>
              <a:sym typeface="Calibri"/>
            </a:endParaRPr>
          </a:p>
        </p:txBody>
      </p:sp>
      <p:grpSp>
        <p:nvGrpSpPr>
          <p:cNvPr id="1356" name="Google Shape;1356;p50"/>
          <p:cNvGrpSpPr/>
          <p:nvPr/>
        </p:nvGrpSpPr>
        <p:grpSpPr>
          <a:xfrm>
            <a:off x="1359408" y="2511551"/>
            <a:ext cx="1021079" cy="1018032"/>
            <a:chOff x="1359408" y="2511551"/>
            <a:chExt cx="1021079" cy="1018032"/>
          </a:xfrm>
        </p:grpSpPr>
        <p:pic>
          <p:nvPicPr>
            <p:cNvPr id="1357" name="Google Shape;1357;p50"/>
            <p:cNvPicPr preferRelativeResize="0"/>
            <p:nvPr/>
          </p:nvPicPr>
          <p:blipFill rotWithShape="1">
            <a:blip r:embed="rId4">
              <a:alphaModFix/>
            </a:blip>
            <a:srcRect b="0" l="0" r="0" t="0"/>
            <a:stretch/>
          </p:blipFill>
          <p:spPr>
            <a:xfrm>
              <a:off x="1359408" y="2511551"/>
              <a:ext cx="1021079" cy="1018032"/>
            </a:xfrm>
            <a:prstGeom prst="rect">
              <a:avLst/>
            </a:prstGeom>
            <a:noFill/>
            <a:ln>
              <a:noFill/>
            </a:ln>
          </p:spPr>
        </p:pic>
        <p:pic>
          <p:nvPicPr>
            <p:cNvPr id="1358" name="Google Shape;1358;p50"/>
            <p:cNvPicPr preferRelativeResize="0"/>
            <p:nvPr/>
          </p:nvPicPr>
          <p:blipFill rotWithShape="1">
            <a:blip r:embed="rId5">
              <a:alphaModFix/>
            </a:blip>
            <a:srcRect b="0" l="0" r="0" t="0"/>
            <a:stretch/>
          </p:blipFill>
          <p:spPr>
            <a:xfrm>
              <a:off x="1383792" y="2535935"/>
              <a:ext cx="917447" cy="917448"/>
            </a:xfrm>
            <a:prstGeom prst="rect">
              <a:avLst/>
            </a:prstGeom>
            <a:noFill/>
            <a:ln>
              <a:noFill/>
            </a:ln>
          </p:spPr>
        </p:pic>
      </p:grpSp>
      <p:grpSp>
        <p:nvGrpSpPr>
          <p:cNvPr id="1359" name="Google Shape;1359;p50"/>
          <p:cNvGrpSpPr/>
          <p:nvPr/>
        </p:nvGrpSpPr>
        <p:grpSpPr>
          <a:xfrm>
            <a:off x="3462528" y="2511551"/>
            <a:ext cx="1844039" cy="1018032"/>
            <a:chOff x="3462528" y="2511551"/>
            <a:chExt cx="1844039" cy="1018032"/>
          </a:xfrm>
        </p:grpSpPr>
        <p:pic>
          <p:nvPicPr>
            <p:cNvPr id="1360" name="Google Shape;1360;p50"/>
            <p:cNvPicPr preferRelativeResize="0"/>
            <p:nvPr/>
          </p:nvPicPr>
          <p:blipFill rotWithShape="1">
            <a:blip r:embed="rId6">
              <a:alphaModFix/>
            </a:blip>
            <a:srcRect b="0" l="0" r="0" t="0"/>
            <a:stretch/>
          </p:blipFill>
          <p:spPr>
            <a:xfrm>
              <a:off x="3462528" y="2511551"/>
              <a:ext cx="1844039" cy="1018032"/>
            </a:xfrm>
            <a:prstGeom prst="rect">
              <a:avLst/>
            </a:prstGeom>
            <a:noFill/>
            <a:ln>
              <a:noFill/>
            </a:ln>
          </p:spPr>
        </p:pic>
        <p:pic>
          <p:nvPicPr>
            <p:cNvPr id="1361" name="Google Shape;1361;p50"/>
            <p:cNvPicPr preferRelativeResize="0"/>
            <p:nvPr/>
          </p:nvPicPr>
          <p:blipFill rotWithShape="1">
            <a:blip r:embed="rId7">
              <a:alphaModFix/>
            </a:blip>
            <a:srcRect b="0" l="0" r="0" t="0"/>
            <a:stretch/>
          </p:blipFill>
          <p:spPr>
            <a:xfrm>
              <a:off x="3486453" y="2537434"/>
              <a:ext cx="1741713" cy="914400"/>
            </a:xfrm>
            <a:prstGeom prst="rect">
              <a:avLst/>
            </a:prstGeom>
            <a:noFill/>
            <a:ln>
              <a:noFill/>
            </a:ln>
          </p:spPr>
        </p:pic>
      </p:grpSp>
      <p:grpSp>
        <p:nvGrpSpPr>
          <p:cNvPr id="1362" name="Google Shape;1362;p50"/>
          <p:cNvGrpSpPr/>
          <p:nvPr/>
        </p:nvGrpSpPr>
        <p:grpSpPr>
          <a:xfrm>
            <a:off x="6205728" y="2511551"/>
            <a:ext cx="1322831" cy="1018032"/>
            <a:chOff x="6205728" y="2511551"/>
            <a:chExt cx="1322831" cy="1018032"/>
          </a:xfrm>
        </p:grpSpPr>
        <p:pic>
          <p:nvPicPr>
            <p:cNvPr id="1363" name="Google Shape;1363;p50"/>
            <p:cNvPicPr preferRelativeResize="0"/>
            <p:nvPr/>
          </p:nvPicPr>
          <p:blipFill rotWithShape="1">
            <a:blip r:embed="rId8">
              <a:alphaModFix/>
            </a:blip>
            <a:srcRect b="0" l="0" r="0" t="0"/>
            <a:stretch/>
          </p:blipFill>
          <p:spPr>
            <a:xfrm>
              <a:off x="6205728" y="2511551"/>
              <a:ext cx="1322831" cy="1018032"/>
            </a:xfrm>
            <a:prstGeom prst="rect">
              <a:avLst/>
            </a:prstGeom>
            <a:noFill/>
            <a:ln>
              <a:noFill/>
            </a:ln>
          </p:spPr>
        </p:pic>
        <p:pic>
          <p:nvPicPr>
            <p:cNvPr id="1364" name="Google Shape;1364;p50"/>
            <p:cNvPicPr preferRelativeResize="0"/>
            <p:nvPr/>
          </p:nvPicPr>
          <p:blipFill rotWithShape="1">
            <a:blip r:embed="rId9">
              <a:alphaModFix/>
            </a:blip>
            <a:srcRect b="0" l="0" r="0" t="0"/>
            <a:stretch/>
          </p:blipFill>
          <p:spPr>
            <a:xfrm>
              <a:off x="6230103" y="2537434"/>
              <a:ext cx="1219200" cy="914400"/>
            </a:xfrm>
            <a:prstGeom prst="rect">
              <a:avLst/>
            </a:prstGeom>
            <a:noFill/>
            <a:ln>
              <a:noFill/>
            </a:ln>
          </p:spPr>
        </p:pic>
      </p:grpSp>
      <p:grpSp>
        <p:nvGrpSpPr>
          <p:cNvPr id="1365" name="Google Shape;1365;p50"/>
          <p:cNvGrpSpPr/>
          <p:nvPr/>
        </p:nvGrpSpPr>
        <p:grpSpPr>
          <a:xfrm>
            <a:off x="8820911" y="2511551"/>
            <a:ext cx="2063496" cy="1018032"/>
            <a:chOff x="8820911" y="2511551"/>
            <a:chExt cx="2063496" cy="1018032"/>
          </a:xfrm>
        </p:grpSpPr>
        <p:pic>
          <p:nvPicPr>
            <p:cNvPr id="1366" name="Google Shape;1366;p50"/>
            <p:cNvPicPr preferRelativeResize="0"/>
            <p:nvPr/>
          </p:nvPicPr>
          <p:blipFill rotWithShape="1">
            <a:blip r:embed="rId10">
              <a:alphaModFix/>
            </a:blip>
            <a:srcRect b="0" l="0" r="0" t="0"/>
            <a:stretch/>
          </p:blipFill>
          <p:spPr>
            <a:xfrm>
              <a:off x="8820911" y="2511551"/>
              <a:ext cx="2063496" cy="1018032"/>
            </a:xfrm>
            <a:prstGeom prst="rect">
              <a:avLst/>
            </a:prstGeom>
            <a:noFill/>
            <a:ln>
              <a:noFill/>
            </a:ln>
          </p:spPr>
        </p:pic>
        <p:pic>
          <p:nvPicPr>
            <p:cNvPr id="1367" name="Google Shape;1367;p50"/>
            <p:cNvPicPr preferRelativeResize="0"/>
            <p:nvPr/>
          </p:nvPicPr>
          <p:blipFill rotWithShape="1">
            <a:blip r:embed="rId11">
              <a:alphaModFix/>
            </a:blip>
            <a:srcRect b="0" l="0" r="0" t="0"/>
            <a:stretch/>
          </p:blipFill>
          <p:spPr>
            <a:xfrm>
              <a:off x="8847719" y="2537434"/>
              <a:ext cx="1958370" cy="914400"/>
            </a:xfrm>
            <a:prstGeom prst="rect">
              <a:avLst/>
            </a:prstGeom>
            <a:noFill/>
            <a:ln>
              <a:noFill/>
            </a:ln>
          </p:spPr>
        </p:pic>
      </p:grpSp>
      <p:pic>
        <p:nvPicPr>
          <p:cNvPr id="1368" name="Google Shape;1368;p50"/>
          <p:cNvPicPr preferRelativeResize="0"/>
          <p:nvPr/>
        </p:nvPicPr>
        <p:blipFill rotWithShape="1">
          <a:blip r:embed="rId12">
            <a:alphaModFix/>
          </a:blip>
          <a:srcRect b="0" l="0" r="0" t="0"/>
          <a:stretch/>
        </p:blipFill>
        <p:spPr>
          <a:xfrm>
            <a:off x="872064" y="4139035"/>
            <a:ext cx="10474036" cy="523219"/>
          </a:xfrm>
          <a:prstGeom prst="rect">
            <a:avLst/>
          </a:prstGeom>
          <a:noFill/>
          <a:ln>
            <a:noFill/>
          </a:ln>
        </p:spPr>
      </p:pic>
      <p:sp>
        <p:nvSpPr>
          <p:cNvPr id="1369" name="Google Shape;1369;p50"/>
          <p:cNvSpPr txBox="1"/>
          <p:nvPr/>
        </p:nvSpPr>
        <p:spPr>
          <a:xfrm>
            <a:off x="1328060" y="3548379"/>
            <a:ext cx="104076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262626"/>
                </a:solidFill>
                <a:latin typeface="Calibri"/>
                <a:ea typeface="Calibri"/>
                <a:cs typeface="Calibri"/>
                <a:sym typeface="Calibri"/>
              </a:rPr>
              <a:t>Data Source</a:t>
            </a:r>
            <a:endParaRPr sz="1600">
              <a:solidFill>
                <a:schemeClr val="dk1"/>
              </a:solidFill>
              <a:latin typeface="Calibri"/>
              <a:ea typeface="Calibri"/>
              <a:cs typeface="Calibri"/>
              <a:sym typeface="Calibri"/>
            </a:endParaRPr>
          </a:p>
        </p:txBody>
      </p:sp>
      <p:sp>
        <p:nvSpPr>
          <p:cNvPr id="1370" name="Google Shape;1370;p50"/>
          <p:cNvSpPr txBox="1"/>
          <p:nvPr/>
        </p:nvSpPr>
        <p:spPr>
          <a:xfrm>
            <a:off x="3791969" y="3551428"/>
            <a:ext cx="113030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262626"/>
                </a:solidFill>
                <a:latin typeface="Calibri"/>
                <a:ea typeface="Calibri"/>
                <a:cs typeface="Calibri"/>
                <a:sym typeface="Calibri"/>
              </a:rPr>
              <a:t>Power Query</a:t>
            </a:r>
            <a:endParaRPr sz="1600">
              <a:solidFill>
                <a:schemeClr val="dk1"/>
              </a:solidFill>
              <a:latin typeface="Calibri"/>
              <a:ea typeface="Calibri"/>
              <a:cs typeface="Calibri"/>
              <a:sym typeface="Calibri"/>
            </a:endParaRPr>
          </a:p>
        </p:txBody>
      </p:sp>
      <p:sp>
        <p:nvSpPr>
          <p:cNvPr id="1371" name="Google Shape;1371;p50"/>
          <p:cNvSpPr txBox="1"/>
          <p:nvPr/>
        </p:nvSpPr>
        <p:spPr>
          <a:xfrm>
            <a:off x="6015155" y="3557523"/>
            <a:ext cx="164909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262626"/>
                </a:solidFill>
                <a:latin typeface="Calibri"/>
                <a:ea typeface="Calibri"/>
                <a:cs typeface="Calibri"/>
                <a:sym typeface="Calibri"/>
              </a:rPr>
              <a:t>Power BI Front-End</a:t>
            </a:r>
            <a:endParaRPr sz="1600">
              <a:solidFill>
                <a:schemeClr val="dk1"/>
              </a:solidFill>
              <a:latin typeface="Calibri"/>
              <a:ea typeface="Calibri"/>
              <a:cs typeface="Calibri"/>
              <a:sym typeface="Calibri"/>
            </a:endParaRPr>
          </a:p>
        </p:txBody>
      </p:sp>
      <p:sp>
        <p:nvSpPr>
          <p:cNvPr id="1372" name="Google Shape;1372;p50"/>
          <p:cNvSpPr txBox="1"/>
          <p:nvPr/>
        </p:nvSpPr>
        <p:spPr>
          <a:xfrm>
            <a:off x="9049729" y="3557523"/>
            <a:ext cx="155448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262626"/>
                </a:solidFill>
                <a:latin typeface="Calibri"/>
                <a:ea typeface="Calibri"/>
                <a:cs typeface="Calibri"/>
                <a:sym typeface="Calibri"/>
              </a:rPr>
              <a:t>Published Reports</a:t>
            </a:r>
            <a:endParaRPr sz="1600">
              <a:solidFill>
                <a:schemeClr val="dk1"/>
              </a:solidFill>
              <a:latin typeface="Calibri"/>
              <a:ea typeface="Calibri"/>
              <a:cs typeface="Calibri"/>
              <a:sym typeface="Calibri"/>
            </a:endParaRPr>
          </a:p>
        </p:txBody>
      </p:sp>
      <p:sp>
        <p:nvSpPr>
          <p:cNvPr id="1373" name="Google Shape;1373;p50"/>
          <p:cNvSpPr txBox="1"/>
          <p:nvPr/>
        </p:nvSpPr>
        <p:spPr>
          <a:xfrm>
            <a:off x="968281" y="4252467"/>
            <a:ext cx="97472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UPSTREAM</a:t>
            </a:r>
            <a:endParaRPr sz="1600">
              <a:solidFill>
                <a:schemeClr val="dk1"/>
              </a:solidFill>
              <a:latin typeface="Calibri"/>
              <a:ea typeface="Calibri"/>
              <a:cs typeface="Calibri"/>
              <a:sym typeface="Calibri"/>
            </a:endParaRPr>
          </a:p>
        </p:txBody>
      </p:sp>
      <p:sp>
        <p:nvSpPr>
          <p:cNvPr id="1374" name="Google Shape;1374;p50"/>
          <p:cNvSpPr/>
          <p:nvPr/>
        </p:nvSpPr>
        <p:spPr>
          <a:xfrm>
            <a:off x="1300491" y="5108211"/>
            <a:ext cx="10045700" cy="1148715"/>
          </a:xfrm>
          <a:custGeom>
            <a:rect b="b" l="l" r="r" t="t"/>
            <a:pathLst>
              <a:path extrusionOk="0" h="1148714" w="10045700">
                <a:moveTo>
                  <a:pt x="0" y="0"/>
                </a:moveTo>
                <a:lnTo>
                  <a:pt x="10045609" y="0"/>
                </a:lnTo>
                <a:lnTo>
                  <a:pt x="10045609" y="1148649"/>
                </a:lnTo>
                <a:lnTo>
                  <a:pt x="0" y="1148649"/>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5" name="Google Shape;1375;p50"/>
          <p:cNvSpPr txBox="1"/>
          <p:nvPr/>
        </p:nvSpPr>
        <p:spPr>
          <a:xfrm>
            <a:off x="1864211" y="5154821"/>
            <a:ext cx="9050020" cy="989965"/>
          </a:xfrm>
          <a:prstGeom prst="rect">
            <a:avLst/>
          </a:prstGeom>
          <a:noFill/>
          <a:ln>
            <a:noFill/>
          </a:ln>
        </p:spPr>
        <p:txBody>
          <a:bodyPr anchorCtr="0" anchor="t" bIns="0" lIns="0" spcFirstLastPara="1" rIns="0" wrap="square" tIns="52050">
            <a:spAutoFit/>
          </a:bodyPr>
          <a:lstStyle/>
          <a:p>
            <a:pPr indent="0" lvl="0" marL="12700" marR="0" rtl="0" algn="l">
              <a:lnSpc>
                <a:spcPct val="100000"/>
              </a:lnSpc>
              <a:spcBef>
                <a:spcPts val="0"/>
              </a:spcBef>
              <a:spcAft>
                <a:spcPts val="0"/>
              </a:spcAft>
              <a:buNone/>
            </a:pPr>
            <a:r>
              <a:rPr b="1" lang="en-US" sz="1600">
                <a:solidFill>
                  <a:srgbClr val="D7B10F"/>
                </a:solidFill>
                <a:latin typeface="Calibri"/>
                <a:ea typeface="Calibri"/>
                <a:cs typeface="Calibri"/>
                <a:sym typeface="Calibri"/>
              </a:rPr>
              <a:t>HEY THIS IS IMPORTANT!</a:t>
            </a:r>
            <a:endParaRPr sz="1600">
              <a:solidFill>
                <a:schemeClr val="dk1"/>
              </a:solidFill>
              <a:latin typeface="Calibri"/>
              <a:ea typeface="Calibri"/>
              <a:cs typeface="Calibri"/>
              <a:sym typeface="Calibri"/>
            </a:endParaRPr>
          </a:p>
          <a:p>
            <a:pPr indent="0" lvl="0" marL="12700" marR="5080" rtl="0" algn="l">
              <a:lnSpc>
                <a:spcPct val="101400"/>
              </a:lnSpc>
              <a:spcBef>
                <a:spcPts val="250"/>
              </a:spcBef>
              <a:spcAft>
                <a:spcPts val="0"/>
              </a:spcAft>
              <a:buNone/>
            </a:pPr>
            <a:r>
              <a:rPr b="1" lang="en-US" sz="1400">
                <a:solidFill>
                  <a:srgbClr val="0D0D0D"/>
                </a:solidFill>
                <a:latin typeface="Calibri"/>
                <a:ea typeface="Calibri"/>
                <a:cs typeface="Calibri"/>
                <a:sym typeface="Calibri"/>
              </a:rPr>
              <a:t>This is not a strict rule or requirement </a:t>
            </a:r>
            <a:r>
              <a:rPr lang="en-US" sz="1400">
                <a:solidFill>
                  <a:srgbClr val="0D0D0D"/>
                </a:solidFill>
                <a:latin typeface="Calibri"/>
                <a:ea typeface="Calibri"/>
                <a:cs typeface="Calibri"/>
                <a:sym typeface="Calibri"/>
              </a:rPr>
              <a:t>but can significantly impact performance for very large or complex data models. Where  you define calculations often depends on several factors </a:t>
            </a:r>
            <a:r>
              <a:rPr i="1" lang="en-US" sz="1400">
                <a:solidFill>
                  <a:srgbClr val="0D0D0D"/>
                </a:solidFill>
                <a:latin typeface="Calibri"/>
                <a:ea typeface="Calibri"/>
                <a:cs typeface="Calibri"/>
                <a:sym typeface="Calibri"/>
              </a:rPr>
              <a:t>(accessibility, complexity, business requirements, etc.)</a:t>
            </a:r>
            <a:r>
              <a:rPr lang="en-US" sz="1400">
                <a:solidFill>
                  <a:srgbClr val="0D0D0D"/>
                </a:solidFill>
                <a:latin typeface="Calibri"/>
                <a:ea typeface="Calibri"/>
                <a:cs typeface="Calibri"/>
                <a:sym typeface="Calibri"/>
              </a:rPr>
              <a:t>, so we will  practice creating columns using both Power Query and the Power BI front-end (DAX) throughout this course</a:t>
            </a:r>
            <a:endParaRPr sz="1400">
              <a:solidFill>
                <a:schemeClr val="dk1"/>
              </a:solidFill>
              <a:latin typeface="Calibri"/>
              <a:ea typeface="Calibri"/>
              <a:cs typeface="Calibri"/>
              <a:sym typeface="Calibri"/>
            </a:endParaRPr>
          </a:p>
        </p:txBody>
      </p:sp>
      <p:pic>
        <p:nvPicPr>
          <p:cNvPr id="1376" name="Google Shape;1376;p50"/>
          <p:cNvPicPr preferRelativeResize="0"/>
          <p:nvPr/>
        </p:nvPicPr>
        <p:blipFill rotWithShape="1">
          <a:blip r:embed="rId13">
            <a:alphaModFix/>
          </a:blip>
          <a:srcRect b="0" l="0" r="0" t="0"/>
          <a:stretch/>
        </p:blipFill>
        <p:spPr>
          <a:xfrm>
            <a:off x="889541" y="5291134"/>
            <a:ext cx="821900" cy="821900"/>
          </a:xfrm>
          <a:prstGeom prst="rect">
            <a:avLst/>
          </a:prstGeom>
          <a:noFill/>
          <a:ln>
            <a:noFill/>
          </a:ln>
        </p:spPr>
      </p:pic>
      <p:grpSp>
        <p:nvGrpSpPr>
          <p:cNvPr id="1377" name="Google Shape;1377;p50"/>
          <p:cNvGrpSpPr/>
          <p:nvPr/>
        </p:nvGrpSpPr>
        <p:grpSpPr>
          <a:xfrm>
            <a:off x="11457431" y="170687"/>
            <a:ext cx="551687" cy="551687"/>
            <a:chOff x="11457431" y="170687"/>
            <a:chExt cx="551687" cy="551687"/>
          </a:xfrm>
        </p:grpSpPr>
        <p:pic>
          <p:nvPicPr>
            <p:cNvPr id="1378" name="Google Shape;1378;p50"/>
            <p:cNvPicPr preferRelativeResize="0"/>
            <p:nvPr/>
          </p:nvPicPr>
          <p:blipFill rotWithShape="1">
            <a:blip r:embed="rId14">
              <a:alphaModFix/>
            </a:blip>
            <a:srcRect b="0" l="0" r="0" t="0"/>
            <a:stretch/>
          </p:blipFill>
          <p:spPr>
            <a:xfrm>
              <a:off x="11457431" y="170687"/>
              <a:ext cx="551687" cy="551687"/>
            </a:xfrm>
            <a:prstGeom prst="rect">
              <a:avLst/>
            </a:prstGeom>
            <a:noFill/>
            <a:ln>
              <a:noFill/>
            </a:ln>
          </p:spPr>
        </p:pic>
        <p:pic>
          <p:nvPicPr>
            <p:cNvPr id="1379" name="Google Shape;1379;p50"/>
            <p:cNvPicPr preferRelativeResize="0"/>
            <p:nvPr/>
          </p:nvPicPr>
          <p:blipFill rotWithShape="1">
            <a:blip r:embed="rId15">
              <a:alphaModFix/>
            </a:blip>
            <a:srcRect b="0" l="0" r="0" t="0"/>
            <a:stretch/>
          </p:blipFill>
          <p:spPr>
            <a:xfrm>
              <a:off x="11536301" y="252500"/>
              <a:ext cx="399431" cy="400018"/>
            </a:xfrm>
            <a:prstGeom prst="rect">
              <a:avLst/>
            </a:prstGeom>
            <a:noFill/>
            <a:ln>
              <a:noFill/>
            </a:ln>
          </p:spPr>
        </p:pic>
      </p:grpSp>
      <p:sp>
        <p:nvSpPr>
          <p:cNvPr id="1380" name="Google Shape;1380;p50"/>
          <p:cNvSpPr txBox="1"/>
          <p:nvPr/>
        </p:nvSpPr>
        <p:spPr>
          <a:xfrm>
            <a:off x="9689990" y="4252467"/>
            <a:ext cx="131381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DOWNSTREAM</a:t>
            </a:r>
            <a:endParaRPr sz="16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84" name="Shape 1384"/>
        <p:cNvGrpSpPr/>
        <p:nvPr/>
      </p:nvGrpSpPr>
      <p:grpSpPr>
        <a:xfrm>
          <a:off x="0" y="0"/>
          <a:ext cx="0" cy="0"/>
          <a:chOff x="0" y="0"/>
          <a:chExt cx="0" cy="0"/>
        </a:xfrm>
      </p:grpSpPr>
      <p:grpSp>
        <p:nvGrpSpPr>
          <p:cNvPr id="1385" name="Google Shape;1385;p51"/>
          <p:cNvGrpSpPr/>
          <p:nvPr/>
        </p:nvGrpSpPr>
        <p:grpSpPr>
          <a:xfrm>
            <a:off x="393191" y="3008375"/>
            <a:ext cx="4295083" cy="2627376"/>
            <a:chOff x="393191" y="3008375"/>
            <a:chExt cx="4295083" cy="2627376"/>
          </a:xfrm>
        </p:grpSpPr>
        <p:pic>
          <p:nvPicPr>
            <p:cNvPr id="1386" name="Google Shape;1386;p51"/>
            <p:cNvPicPr preferRelativeResize="0"/>
            <p:nvPr/>
          </p:nvPicPr>
          <p:blipFill rotWithShape="1">
            <a:blip r:embed="rId3">
              <a:alphaModFix/>
            </a:blip>
            <a:srcRect b="0" l="0" r="0" t="0"/>
            <a:stretch/>
          </p:blipFill>
          <p:spPr>
            <a:xfrm>
              <a:off x="3893634" y="3577399"/>
              <a:ext cx="794640" cy="621139"/>
            </a:xfrm>
            <a:prstGeom prst="rect">
              <a:avLst/>
            </a:prstGeom>
            <a:noFill/>
            <a:ln>
              <a:noFill/>
            </a:ln>
          </p:spPr>
        </p:pic>
        <p:pic>
          <p:nvPicPr>
            <p:cNvPr id="1387" name="Google Shape;1387;p51"/>
            <p:cNvPicPr preferRelativeResize="0"/>
            <p:nvPr/>
          </p:nvPicPr>
          <p:blipFill rotWithShape="1">
            <a:blip r:embed="rId4">
              <a:alphaModFix/>
            </a:blip>
            <a:srcRect b="0" l="0" r="0" t="0"/>
            <a:stretch/>
          </p:blipFill>
          <p:spPr>
            <a:xfrm>
              <a:off x="393191" y="3008375"/>
              <a:ext cx="3892296" cy="2627376"/>
            </a:xfrm>
            <a:prstGeom prst="rect">
              <a:avLst/>
            </a:prstGeom>
            <a:noFill/>
            <a:ln>
              <a:noFill/>
            </a:ln>
          </p:spPr>
        </p:pic>
        <p:pic>
          <p:nvPicPr>
            <p:cNvPr id="1388" name="Google Shape;1388;p51"/>
            <p:cNvPicPr preferRelativeResize="0"/>
            <p:nvPr/>
          </p:nvPicPr>
          <p:blipFill rotWithShape="1">
            <a:blip r:embed="rId5">
              <a:alphaModFix/>
            </a:blip>
            <a:srcRect b="0" l="0" r="0" t="0"/>
            <a:stretch/>
          </p:blipFill>
          <p:spPr>
            <a:xfrm>
              <a:off x="419098" y="3033284"/>
              <a:ext cx="3787880" cy="2523742"/>
            </a:xfrm>
            <a:prstGeom prst="rect">
              <a:avLst/>
            </a:prstGeom>
            <a:noFill/>
            <a:ln>
              <a:noFill/>
            </a:ln>
          </p:spPr>
        </p:pic>
      </p:grpSp>
      <p:grpSp>
        <p:nvGrpSpPr>
          <p:cNvPr id="1389" name="Google Shape;1389;p51"/>
          <p:cNvGrpSpPr/>
          <p:nvPr/>
        </p:nvGrpSpPr>
        <p:grpSpPr>
          <a:xfrm>
            <a:off x="9424416" y="3008375"/>
            <a:ext cx="2398776" cy="2627376"/>
            <a:chOff x="9424416" y="3008375"/>
            <a:chExt cx="2398776" cy="2627376"/>
          </a:xfrm>
        </p:grpSpPr>
        <p:pic>
          <p:nvPicPr>
            <p:cNvPr id="1390" name="Google Shape;1390;p51"/>
            <p:cNvPicPr preferRelativeResize="0"/>
            <p:nvPr/>
          </p:nvPicPr>
          <p:blipFill rotWithShape="1">
            <a:blip r:embed="rId6">
              <a:alphaModFix/>
            </a:blip>
            <a:srcRect b="0" l="0" r="0" t="0"/>
            <a:stretch/>
          </p:blipFill>
          <p:spPr>
            <a:xfrm>
              <a:off x="9424416" y="3008375"/>
              <a:ext cx="2398776" cy="2627376"/>
            </a:xfrm>
            <a:prstGeom prst="rect">
              <a:avLst/>
            </a:prstGeom>
            <a:noFill/>
            <a:ln>
              <a:noFill/>
            </a:ln>
          </p:spPr>
        </p:pic>
        <p:pic>
          <p:nvPicPr>
            <p:cNvPr id="1391" name="Google Shape;1391;p51"/>
            <p:cNvPicPr preferRelativeResize="0"/>
            <p:nvPr/>
          </p:nvPicPr>
          <p:blipFill rotWithShape="1">
            <a:blip r:embed="rId7">
              <a:alphaModFix/>
            </a:blip>
            <a:srcRect b="0" l="0" r="0" t="0"/>
            <a:stretch/>
          </p:blipFill>
          <p:spPr>
            <a:xfrm>
              <a:off x="9450867" y="3033284"/>
              <a:ext cx="2292400" cy="2523744"/>
            </a:xfrm>
            <a:prstGeom prst="rect">
              <a:avLst/>
            </a:prstGeom>
            <a:noFill/>
            <a:ln>
              <a:noFill/>
            </a:ln>
          </p:spPr>
        </p:pic>
      </p:grpSp>
      <p:grpSp>
        <p:nvGrpSpPr>
          <p:cNvPr id="1392" name="Google Shape;1392;p51"/>
          <p:cNvGrpSpPr/>
          <p:nvPr/>
        </p:nvGrpSpPr>
        <p:grpSpPr>
          <a:xfrm>
            <a:off x="4690871" y="3008376"/>
            <a:ext cx="4624184" cy="1959864"/>
            <a:chOff x="4690871" y="3008376"/>
            <a:chExt cx="4624184" cy="1959864"/>
          </a:xfrm>
        </p:grpSpPr>
        <p:pic>
          <p:nvPicPr>
            <p:cNvPr id="1393" name="Google Shape;1393;p51"/>
            <p:cNvPicPr preferRelativeResize="0"/>
            <p:nvPr/>
          </p:nvPicPr>
          <p:blipFill rotWithShape="1">
            <a:blip r:embed="rId8">
              <a:alphaModFix/>
            </a:blip>
            <a:srcRect b="0" l="0" r="0" t="0"/>
            <a:stretch/>
          </p:blipFill>
          <p:spPr>
            <a:xfrm>
              <a:off x="8520415" y="3577399"/>
              <a:ext cx="794640" cy="621139"/>
            </a:xfrm>
            <a:prstGeom prst="rect">
              <a:avLst/>
            </a:prstGeom>
            <a:noFill/>
            <a:ln>
              <a:noFill/>
            </a:ln>
          </p:spPr>
        </p:pic>
        <p:pic>
          <p:nvPicPr>
            <p:cNvPr id="1394" name="Google Shape;1394;p51"/>
            <p:cNvPicPr preferRelativeResize="0"/>
            <p:nvPr/>
          </p:nvPicPr>
          <p:blipFill rotWithShape="1">
            <a:blip r:embed="rId9">
              <a:alphaModFix/>
            </a:blip>
            <a:srcRect b="0" l="0" r="0" t="0"/>
            <a:stretch/>
          </p:blipFill>
          <p:spPr>
            <a:xfrm>
              <a:off x="4690871" y="3008376"/>
              <a:ext cx="4233672" cy="1959864"/>
            </a:xfrm>
            <a:prstGeom prst="rect">
              <a:avLst/>
            </a:prstGeom>
            <a:noFill/>
            <a:ln>
              <a:noFill/>
            </a:ln>
          </p:spPr>
        </p:pic>
        <p:pic>
          <p:nvPicPr>
            <p:cNvPr id="1395" name="Google Shape;1395;p51"/>
            <p:cNvPicPr preferRelativeResize="0"/>
            <p:nvPr/>
          </p:nvPicPr>
          <p:blipFill rotWithShape="1">
            <a:blip r:embed="rId10">
              <a:alphaModFix/>
            </a:blip>
            <a:srcRect b="0" l="0" r="0" t="0"/>
            <a:stretch/>
          </p:blipFill>
          <p:spPr>
            <a:xfrm>
              <a:off x="4715287" y="3034102"/>
              <a:ext cx="4129168" cy="1856231"/>
            </a:xfrm>
            <a:prstGeom prst="rect">
              <a:avLst/>
            </a:prstGeom>
            <a:noFill/>
            <a:ln>
              <a:noFill/>
            </a:ln>
          </p:spPr>
        </p:pic>
      </p:grpSp>
      <p:grpSp>
        <p:nvGrpSpPr>
          <p:cNvPr id="1396" name="Google Shape;1396;p51"/>
          <p:cNvGrpSpPr/>
          <p:nvPr/>
        </p:nvGrpSpPr>
        <p:grpSpPr>
          <a:xfrm>
            <a:off x="414527" y="1414272"/>
            <a:ext cx="3544824" cy="1237488"/>
            <a:chOff x="414527" y="1414272"/>
            <a:chExt cx="3544824" cy="1237488"/>
          </a:xfrm>
        </p:grpSpPr>
        <p:pic>
          <p:nvPicPr>
            <p:cNvPr id="1397" name="Google Shape;1397;p51"/>
            <p:cNvPicPr preferRelativeResize="0"/>
            <p:nvPr/>
          </p:nvPicPr>
          <p:blipFill rotWithShape="1">
            <a:blip r:embed="rId11">
              <a:alphaModFix/>
            </a:blip>
            <a:srcRect b="0" l="0" r="0" t="0"/>
            <a:stretch/>
          </p:blipFill>
          <p:spPr>
            <a:xfrm>
              <a:off x="426719" y="1414272"/>
              <a:ext cx="3532632" cy="1237488"/>
            </a:xfrm>
            <a:prstGeom prst="rect">
              <a:avLst/>
            </a:prstGeom>
            <a:noFill/>
            <a:ln>
              <a:noFill/>
            </a:ln>
          </p:spPr>
        </p:pic>
        <p:pic>
          <p:nvPicPr>
            <p:cNvPr id="1398" name="Google Shape;1398;p51"/>
            <p:cNvPicPr preferRelativeResize="0"/>
            <p:nvPr/>
          </p:nvPicPr>
          <p:blipFill rotWithShape="1">
            <a:blip r:embed="rId12">
              <a:alphaModFix/>
            </a:blip>
            <a:srcRect b="0" l="0" r="0" t="0"/>
            <a:stretch/>
          </p:blipFill>
          <p:spPr>
            <a:xfrm>
              <a:off x="452966" y="1440102"/>
              <a:ext cx="3425864" cy="1133855"/>
            </a:xfrm>
            <a:prstGeom prst="rect">
              <a:avLst/>
            </a:prstGeom>
            <a:noFill/>
            <a:ln>
              <a:noFill/>
            </a:ln>
          </p:spPr>
        </p:pic>
        <p:pic>
          <p:nvPicPr>
            <p:cNvPr id="1399" name="Google Shape;1399;p51"/>
            <p:cNvPicPr preferRelativeResize="0"/>
            <p:nvPr/>
          </p:nvPicPr>
          <p:blipFill rotWithShape="1">
            <a:blip r:embed="rId13">
              <a:alphaModFix/>
            </a:blip>
            <a:srcRect b="0" l="0" r="0" t="0"/>
            <a:stretch/>
          </p:blipFill>
          <p:spPr>
            <a:xfrm>
              <a:off x="414527" y="1636776"/>
              <a:ext cx="615696" cy="1011936"/>
            </a:xfrm>
            <a:prstGeom prst="rect">
              <a:avLst/>
            </a:prstGeom>
            <a:noFill/>
            <a:ln>
              <a:noFill/>
            </a:ln>
          </p:spPr>
        </p:pic>
        <p:sp>
          <p:nvSpPr>
            <p:cNvPr id="1400" name="Google Shape;1400;p51"/>
            <p:cNvSpPr/>
            <p:nvPr/>
          </p:nvSpPr>
          <p:spPr>
            <a:xfrm>
              <a:off x="452966" y="1673967"/>
              <a:ext cx="485775" cy="883285"/>
            </a:xfrm>
            <a:custGeom>
              <a:rect b="b" l="l" r="r" t="t"/>
              <a:pathLst>
                <a:path extrusionOk="0" h="883285" w="485775">
                  <a:moveTo>
                    <a:pt x="0" y="0"/>
                  </a:moveTo>
                  <a:lnTo>
                    <a:pt x="485775" y="0"/>
                  </a:lnTo>
                  <a:lnTo>
                    <a:pt x="485775" y="882966"/>
                  </a:lnTo>
                  <a:lnTo>
                    <a:pt x="0" y="882966"/>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01" name="Google Shape;1401;p51"/>
          <p:cNvSpPr/>
          <p:nvPr/>
        </p:nvSpPr>
        <p:spPr>
          <a:xfrm>
            <a:off x="4651291" y="5047517"/>
            <a:ext cx="4238625" cy="147955"/>
          </a:xfrm>
          <a:custGeom>
            <a:rect b="b" l="l" r="r" t="t"/>
            <a:pathLst>
              <a:path extrusionOk="0" h="147954" w="4238625">
                <a:moveTo>
                  <a:pt x="4238114" y="0"/>
                </a:moveTo>
                <a:lnTo>
                  <a:pt x="4229884" y="28773"/>
                </a:lnTo>
                <a:lnTo>
                  <a:pt x="4207442" y="52270"/>
                </a:lnTo>
                <a:lnTo>
                  <a:pt x="4174155" y="68112"/>
                </a:lnTo>
                <a:lnTo>
                  <a:pt x="4133394" y="73922"/>
                </a:lnTo>
                <a:lnTo>
                  <a:pt x="2200302" y="73922"/>
                </a:lnTo>
                <a:lnTo>
                  <a:pt x="2159539" y="79731"/>
                </a:lnTo>
                <a:lnTo>
                  <a:pt x="2126253" y="95573"/>
                </a:lnTo>
                <a:lnTo>
                  <a:pt x="2103811" y="119070"/>
                </a:lnTo>
                <a:lnTo>
                  <a:pt x="2095582" y="147844"/>
                </a:lnTo>
                <a:lnTo>
                  <a:pt x="2087352" y="119070"/>
                </a:lnTo>
                <a:lnTo>
                  <a:pt x="2064910" y="95573"/>
                </a:lnTo>
                <a:lnTo>
                  <a:pt x="2031623" y="79731"/>
                </a:lnTo>
                <a:lnTo>
                  <a:pt x="1990862" y="73922"/>
                </a:lnTo>
                <a:lnTo>
                  <a:pt x="104720" y="73922"/>
                </a:lnTo>
                <a:lnTo>
                  <a:pt x="63958" y="68112"/>
                </a:lnTo>
                <a:lnTo>
                  <a:pt x="30671" y="52270"/>
                </a:lnTo>
                <a:lnTo>
                  <a:pt x="8229" y="28773"/>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2" name="Google Shape;1402;p51"/>
          <p:cNvSpPr txBox="1"/>
          <p:nvPr/>
        </p:nvSpPr>
        <p:spPr>
          <a:xfrm>
            <a:off x="4124500" y="1562100"/>
            <a:ext cx="6894195" cy="602615"/>
          </a:xfrm>
          <a:prstGeom prst="rect">
            <a:avLst/>
          </a:prstGeom>
          <a:noFill/>
          <a:ln>
            <a:noFill/>
          </a:ln>
        </p:spPr>
        <p:txBody>
          <a:bodyPr anchorCtr="0" anchor="t" bIns="0" lIns="0" spcFirstLastPara="1" rIns="0" wrap="square" tIns="12700">
            <a:spAutoFit/>
          </a:bodyPr>
          <a:lstStyle/>
          <a:p>
            <a:pPr indent="0" lvl="0" marL="12700" marR="0" rtl="0" algn="l">
              <a:lnSpc>
                <a:spcPct val="119500"/>
              </a:lnSpc>
              <a:spcBef>
                <a:spcPts val="0"/>
              </a:spcBef>
              <a:spcAft>
                <a:spcPts val="0"/>
              </a:spcAft>
              <a:buNone/>
            </a:pPr>
            <a:r>
              <a:rPr b="1" lang="en-US" sz="2000">
                <a:solidFill>
                  <a:schemeClr val="dk1"/>
                </a:solidFill>
                <a:latin typeface="Calibri"/>
                <a:ea typeface="Calibri"/>
                <a:cs typeface="Calibri"/>
                <a:sym typeface="Calibri"/>
              </a:rPr>
              <a:t>Group By </a:t>
            </a:r>
            <a:r>
              <a:rPr lang="en-US" sz="2000">
                <a:solidFill>
                  <a:schemeClr val="dk1"/>
                </a:solidFill>
                <a:latin typeface="Calibri"/>
                <a:ea typeface="Calibri"/>
                <a:cs typeface="Calibri"/>
                <a:sym typeface="Calibri"/>
              </a:rPr>
              <a:t>allows you to aggregate data at a different level or “grain”</a:t>
            </a:r>
            <a:endParaRPr sz="2000">
              <a:solidFill>
                <a:schemeClr val="dk1"/>
              </a:solidFill>
              <a:latin typeface="Calibri"/>
              <a:ea typeface="Calibri"/>
              <a:cs typeface="Calibri"/>
              <a:sym typeface="Calibri"/>
            </a:endParaRPr>
          </a:p>
          <a:p>
            <a:pPr indent="0" lvl="0" marL="12700" marR="0" rtl="0" algn="l">
              <a:lnSpc>
                <a:spcPct val="119444"/>
              </a:lnSpc>
              <a:spcBef>
                <a:spcPts val="0"/>
              </a:spcBef>
              <a:spcAft>
                <a:spcPts val="0"/>
              </a:spcAft>
              <a:buNone/>
            </a:pPr>
            <a:r>
              <a:rPr lang="en-US" sz="1800">
                <a:solidFill>
                  <a:schemeClr val="dk1"/>
                </a:solidFill>
                <a:latin typeface="Calibri"/>
                <a:ea typeface="Calibri"/>
                <a:cs typeface="Calibri"/>
                <a:sym typeface="Calibri"/>
              </a:rPr>
              <a:t>(</a:t>
            </a:r>
            <a:r>
              <a:rPr i="1" lang="en-US" sz="1800">
                <a:solidFill>
                  <a:schemeClr val="dk1"/>
                </a:solidFill>
                <a:latin typeface="Calibri"/>
                <a:ea typeface="Calibri"/>
                <a:cs typeface="Calibri"/>
                <a:sym typeface="Calibri"/>
              </a:rPr>
              <a:t>i.e. group daily records into monthly, aggregate transactions by store, etc.</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1403" name="Google Shape;1403;p51"/>
          <p:cNvSpPr txBox="1"/>
          <p:nvPr/>
        </p:nvSpPr>
        <p:spPr>
          <a:xfrm>
            <a:off x="4526915" y="5390388"/>
            <a:ext cx="4444365" cy="821055"/>
          </a:xfrm>
          <a:prstGeom prst="rect">
            <a:avLst/>
          </a:prstGeom>
          <a:noFill/>
          <a:ln>
            <a:noFill/>
          </a:ln>
        </p:spPr>
        <p:txBody>
          <a:bodyPr anchorCtr="0" anchor="t" bIns="0" lIns="0" spcFirstLastPara="1" rIns="0" wrap="square" tIns="12700">
            <a:spAutoFit/>
          </a:bodyPr>
          <a:lstStyle/>
          <a:p>
            <a:pPr indent="0" lvl="0" marL="12700" marR="36830" rtl="0" algn="l">
              <a:lnSpc>
                <a:spcPct val="100000"/>
              </a:lnSpc>
              <a:spcBef>
                <a:spcPts val="0"/>
              </a:spcBef>
              <a:spcAft>
                <a:spcPts val="0"/>
              </a:spcAft>
              <a:buNone/>
            </a:pPr>
            <a:r>
              <a:rPr i="1" lang="en-US" sz="1400">
                <a:solidFill>
                  <a:srgbClr val="262626"/>
                </a:solidFill>
                <a:latin typeface="Calibri"/>
                <a:ea typeface="Calibri"/>
                <a:cs typeface="Calibri"/>
                <a:sym typeface="Calibri"/>
              </a:rPr>
              <a:t>Here we’re transforming a daily, transaction-level table into a  summary of </a:t>
            </a:r>
            <a:r>
              <a:rPr b="1" i="1" lang="en-US" sz="1400">
                <a:solidFill>
                  <a:srgbClr val="262626"/>
                </a:solidFill>
                <a:latin typeface="Calibri"/>
                <a:ea typeface="Calibri"/>
                <a:cs typeface="Calibri"/>
                <a:sym typeface="Calibri"/>
              </a:rPr>
              <a:t>Total Quantity </a:t>
            </a:r>
            <a:r>
              <a:rPr i="1" lang="en-US" sz="1400">
                <a:solidFill>
                  <a:srgbClr val="262626"/>
                </a:solidFill>
                <a:latin typeface="Calibri"/>
                <a:ea typeface="Calibri"/>
                <a:cs typeface="Calibri"/>
                <a:sym typeface="Calibri"/>
              </a:rPr>
              <a:t>by </a:t>
            </a:r>
            <a:r>
              <a:rPr b="1" i="1" lang="en-US" sz="1400">
                <a:solidFill>
                  <a:srgbClr val="262626"/>
                </a:solidFill>
                <a:latin typeface="Calibri"/>
                <a:ea typeface="Calibri"/>
                <a:cs typeface="Calibri"/>
                <a:sym typeface="Calibri"/>
              </a:rPr>
              <a:t>Product Key</a:t>
            </a:r>
            <a:endParaRPr sz="1400">
              <a:solidFill>
                <a:schemeClr val="dk1"/>
              </a:solidFill>
              <a:latin typeface="Calibri"/>
              <a:ea typeface="Calibri"/>
              <a:cs typeface="Calibri"/>
              <a:sym typeface="Calibri"/>
            </a:endParaRPr>
          </a:p>
          <a:p>
            <a:pPr indent="0" lvl="0" marL="12700" marR="0" rtl="0" algn="l">
              <a:lnSpc>
                <a:spcPct val="100000"/>
              </a:lnSpc>
              <a:spcBef>
                <a:spcPts val="1220"/>
              </a:spcBef>
              <a:spcAft>
                <a:spcPts val="0"/>
              </a:spcAft>
              <a:buNone/>
            </a:pPr>
            <a:r>
              <a:rPr b="1" i="1" lang="en-US" sz="1400">
                <a:solidFill>
                  <a:srgbClr val="262626"/>
                </a:solidFill>
                <a:latin typeface="Calibri"/>
                <a:ea typeface="Calibri"/>
                <a:cs typeface="Calibri"/>
                <a:sym typeface="Calibri"/>
              </a:rPr>
              <a:t>NOTE: </a:t>
            </a:r>
            <a:r>
              <a:rPr i="1" lang="en-US" sz="1400">
                <a:solidFill>
                  <a:srgbClr val="262626"/>
                </a:solidFill>
                <a:latin typeface="Calibri"/>
                <a:ea typeface="Calibri"/>
                <a:cs typeface="Calibri"/>
                <a:sym typeface="Calibri"/>
              </a:rPr>
              <a:t>Any fields not specified in the Group By settings are lost</a:t>
            </a:r>
            <a:endParaRPr sz="1400">
              <a:solidFill>
                <a:schemeClr val="dk1"/>
              </a:solidFill>
              <a:latin typeface="Calibri"/>
              <a:ea typeface="Calibri"/>
              <a:cs typeface="Calibri"/>
              <a:sym typeface="Calibri"/>
            </a:endParaRPr>
          </a:p>
        </p:txBody>
      </p:sp>
      <p:sp>
        <p:nvSpPr>
          <p:cNvPr id="1404" name="Google Shape;1404;p51"/>
          <p:cNvSpPr txBox="1"/>
          <p:nvPr>
            <p:ph type="title"/>
          </p:nvPr>
        </p:nvSpPr>
        <p:spPr>
          <a:xfrm>
            <a:off x="3715861" y="242315"/>
            <a:ext cx="475996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GROUPING </a:t>
            </a:r>
            <a:r>
              <a:rPr lang="en-US" sz="3200">
                <a:solidFill>
                  <a:srgbClr val="262626"/>
                </a:solidFill>
                <a:latin typeface="Calibri"/>
                <a:ea typeface="Calibri"/>
                <a:cs typeface="Calibri"/>
                <a:sym typeface="Calibri"/>
              </a:rPr>
              <a:t>&amp; </a:t>
            </a:r>
            <a:r>
              <a:rPr lang="en-US" sz="3200">
                <a:solidFill>
                  <a:srgbClr val="262626"/>
                </a:solidFill>
              </a:rPr>
              <a:t>AGGREGATING</a:t>
            </a:r>
            <a:endParaRPr sz="3200">
              <a:latin typeface="Calibri"/>
              <a:ea typeface="Calibri"/>
              <a:cs typeface="Calibri"/>
              <a:sym typeface="Calibri"/>
            </a:endParaRPr>
          </a:p>
        </p:txBody>
      </p:sp>
      <p:pic>
        <p:nvPicPr>
          <p:cNvPr id="1405" name="Google Shape;1405;p51"/>
          <p:cNvPicPr preferRelativeResize="0"/>
          <p:nvPr/>
        </p:nvPicPr>
        <p:blipFill rotWithShape="1">
          <a:blip r:embed="rId14">
            <a:alphaModFix/>
          </a:blip>
          <a:srcRect b="0" l="0" r="0" t="0"/>
          <a:stretch/>
        </p:blipFill>
        <p:spPr>
          <a:xfrm>
            <a:off x="0" y="806332"/>
            <a:ext cx="12192000" cy="45720"/>
          </a:xfrm>
          <a:prstGeom prst="rect">
            <a:avLst/>
          </a:prstGeom>
          <a:noFill/>
          <a:ln>
            <a:noFill/>
          </a:ln>
        </p:spPr>
      </p:pic>
      <p:grpSp>
        <p:nvGrpSpPr>
          <p:cNvPr id="1406" name="Google Shape;1406;p51"/>
          <p:cNvGrpSpPr/>
          <p:nvPr/>
        </p:nvGrpSpPr>
        <p:grpSpPr>
          <a:xfrm>
            <a:off x="11457431" y="170687"/>
            <a:ext cx="551687" cy="551687"/>
            <a:chOff x="11457431" y="170687"/>
            <a:chExt cx="551687" cy="551687"/>
          </a:xfrm>
        </p:grpSpPr>
        <p:pic>
          <p:nvPicPr>
            <p:cNvPr id="1407" name="Google Shape;1407;p51"/>
            <p:cNvPicPr preferRelativeResize="0"/>
            <p:nvPr/>
          </p:nvPicPr>
          <p:blipFill rotWithShape="1">
            <a:blip r:embed="rId15">
              <a:alphaModFix/>
            </a:blip>
            <a:srcRect b="0" l="0" r="0" t="0"/>
            <a:stretch/>
          </p:blipFill>
          <p:spPr>
            <a:xfrm>
              <a:off x="11457431" y="170687"/>
              <a:ext cx="551687" cy="551687"/>
            </a:xfrm>
            <a:prstGeom prst="rect">
              <a:avLst/>
            </a:prstGeom>
            <a:noFill/>
            <a:ln>
              <a:noFill/>
            </a:ln>
          </p:spPr>
        </p:pic>
        <p:pic>
          <p:nvPicPr>
            <p:cNvPr id="1408" name="Google Shape;1408;p51"/>
            <p:cNvPicPr preferRelativeResize="0"/>
            <p:nvPr/>
          </p:nvPicPr>
          <p:blipFill rotWithShape="1">
            <a:blip r:embed="rId16">
              <a:alphaModFix/>
            </a:blip>
            <a:srcRect b="0" l="0" r="0" t="0"/>
            <a:stretch/>
          </p:blipFill>
          <p:spPr>
            <a:xfrm>
              <a:off x="11536301" y="252500"/>
              <a:ext cx="399431" cy="400018"/>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12" name="Shape 1412"/>
        <p:cNvGrpSpPr/>
        <p:nvPr/>
      </p:nvGrpSpPr>
      <p:grpSpPr>
        <a:xfrm>
          <a:off x="0" y="0"/>
          <a:ext cx="0" cy="0"/>
          <a:chOff x="0" y="0"/>
          <a:chExt cx="0" cy="0"/>
        </a:xfrm>
      </p:grpSpPr>
      <p:grpSp>
        <p:nvGrpSpPr>
          <p:cNvPr id="1413" name="Google Shape;1413;p52"/>
          <p:cNvGrpSpPr/>
          <p:nvPr/>
        </p:nvGrpSpPr>
        <p:grpSpPr>
          <a:xfrm>
            <a:off x="304800" y="1600200"/>
            <a:ext cx="11606783" cy="2825496"/>
            <a:chOff x="304800" y="1600200"/>
            <a:chExt cx="11606783" cy="2825496"/>
          </a:xfrm>
        </p:grpSpPr>
        <p:pic>
          <p:nvPicPr>
            <p:cNvPr id="1414" name="Google Shape;1414;p52"/>
            <p:cNvPicPr preferRelativeResize="0"/>
            <p:nvPr/>
          </p:nvPicPr>
          <p:blipFill rotWithShape="1">
            <a:blip r:embed="rId3">
              <a:alphaModFix/>
            </a:blip>
            <a:srcRect b="0" l="0" r="0" t="0"/>
            <a:stretch/>
          </p:blipFill>
          <p:spPr>
            <a:xfrm>
              <a:off x="9034271" y="1773936"/>
              <a:ext cx="2877312" cy="2645664"/>
            </a:xfrm>
            <a:prstGeom prst="rect">
              <a:avLst/>
            </a:prstGeom>
            <a:noFill/>
            <a:ln>
              <a:noFill/>
            </a:ln>
          </p:spPr>
        </p:pic>
        <p:pic>
          <p:nvPicPr>
            <p:cNvPr id="1415" name="Google Shape;1415;p52"/>
            <p:cNvPicPr preferRelativeResize="0"/>
            <p:nvPr/>
          </p:nvPicPr>
          <p:blipFill rotWithShape="1">
            <a:blip r:embed="rId4">
              <a:alphaModFix/>
            </a:blip>
            <a:srcRect b="0" l="0" r="0" t="0"/>
            <a:stretch/>
          </p:blipFill>
          <p:spPr>
            <a:xfrm>
              <a:off x="9059872" y="1799470"/>
              <a:ext cx="2773126" cy="2542031"/>
            </a:xfrm>
            <a:prstGeom prst="rect">
              <a:avLst/>
            </a:prstGeom>
            <a:noFill/>
            <a:ln>
              <a:noFill/>
            </a:ln>
          </p:spPr>
        </p:pic>
        <p:pic>
          <p:nvPicPr>
            <p:cNvPr id="1416" name="Google Shape;1416;p52"/>
            <p:cNvPicPr preferRelativeResize="0"/>
            <p:nvPr/>
          </p:nvPicPr>
          <p:blipFill rotWithShape="1">
            <a:blip r:embed="rId5">
              <a:alphaModFix/>
            </a:blip>
            <a:srcRect b="0" l="0" r="0" t="0"/>
            <a:stretch/>
          </p:blipFill>
          <p:spPr>
            <a:xfrm>
              <a:off x="8242162" y="2566581"/>
              <a:ext cx="769131" cy="437605"/>
            </a:xfrm>
            <a:prstGeom prst="rect">
              <a:avLst/>
            </a:prstGeom>
            <a:noFill/>
            <a:ln>
              <a:noFill/>
            </a:ln>
          </p:spPr>
        </p:pic>
        <p:pic>
          <p:nvPicPr>
            <p:cNvPr id="1417" name="Google Shape;1417;p52"/>
            <p:cNvPicPr preferRelativeResize="0"/>
            <p:nvPr/>
          </p:nvPicPr>
          <p:blipFill rotWithShape="1">
            <a:blip r:embed="rId6">
              <a:alphaModFix/>
            </a:blip>
            <a:srcRect b="0" l="0" r="0" t="0"/>
            <a:stretch/>
          </p:blipFill>
          <p:spPr>
            <a:xfrm>
              <a:off x="4504944" y="1600200"/>
              <a:ext cx="4242815" cy="2819400"/>
            </a:xfrm>
            <a:prstGeom prst="rect">
              <a:avLst/>
            </a:prstGeom>
            <a:noFill/>
            <a:ln>
              <a:noFill/>
            </a:ln>
          </p:spPr>
        </p:pic>
        <p:pic>
          <p:nvPicPr>
            <p:cNvPr id="1418" name="Google Shape;1418;p52"/>
            <p:cNvPicPr preferRelativeResize="0"/>
            <p:nvPr/>
          </p:nvPicPr>
          <p:blipFill rotWithShape="1">
            <a:blip r:embed="rId7">
              <a:alphaModFix/>
            </a:blip>
            <a:srcRect b="0" l="0" r="0" t="0"/>
            <a:stretch/>
          </p:blipFill>
          <p:spPr>
            <a:xfrm>
              <a:off x="4529389" y="1625734"/>
              <a:ext cx="4137635" cy="2715767"/>
            </a:xfrm>
            <a:prstGeom prst="rect">
              <a:avLst/>
            </a:prstGeom>
            <a:noFill/>
            <a:ln>
              <a:noFill/>
            </a:ln>
          </p:spPr>
        </p:pic>
        <p:pic>
          <p:nvPicPr>
            <p:cNvPr id="1419" name="Google Shape;1419;p52"/>
            <p:cNvPicPr preferRelativeResize="0"/>
            <p:nvPr/>
          </p:nvPicPr>
          <p:blipFill rotWithShape="1">
            <a:blip r:embed="rId8">
              <a:alphaModFix/>
            </a:blip>
            <a:srcRect b="0" l="0" r="0" t="0"/>
            <a:stretch/>
          </p:blipFill>
          <p:spPr>
            <a:xfrm>
              <a:off x="3721372" y="2566581"/>
              <a:ext cx="769131" cy="437605"/>
            </a:xfrm>
            <a:prstGeom prst="rect">
              <a:avLst/>
            </a:prstGeom>
            <a:noFill/>
            <a:ln>
              <a:noFill/>
            </a:ln>
          </p:spPr>
        </p:pic>
        <p:pic>
          <p:nvPicPr>
            <p:cNvPr id="1420" name="Google Shape;1420;p52"/>
            <p:cNvPicPr preferRelativeResize="0"/>
            <p:nvPr/>
          </p:nvPicPr>
          <p:blipFill rotWithShape="1">
            <a:blip r:embed="rId9">
              <a:alphaModFix/>
            </a:blip>
            <a:srcRect b="0" l="0" r="0" t="0"/>
            <a:stretch/>
          </p:blipFill>
          <p:spPr>
            <a:xfrm>
              <a:off x="304800" y="1776984"/>
              <a:ext cx="3922776" cy="2648712"/>
            </a:xfrm>
            <a:prstGeom prst="rect">
              <a:avLst/>
            </a:prstGeom>
            <a:noFill/>
            <a:ln>
              <a:noFill/>
            </a:ln>
          </p:spPr>
        </p:pic>
        <p:pic>
          <p:nvPicPr>
            <p:cNvPr id="1421" name="Google Shape;1421;p52"/>
            <p:cNvPicPr preferRelativeResize="0"/>
            <p:nvPr/>
          </p:nvPicPr>
          <p:blipFill rotWithShape="1">
            <a:blip r:embed="rId10">
              <a:alphaModFix/>
            </a:blip>
            <a:srcRect b="0" l="0" r="0" t="0"/>
            <a:stretch/>
          </p:blipFill>
          <p:spPr>
            <a:xfrm>
              <a:off x="331546" y="1803181"/>
              <a:ext cx="3815329" cy="2542032"/>
            </a:xfrm>
            <a:prstGeom prst="rect">
              <a:avLst/>
            </a:prstGeom>
            <a:noFill/>
            <a:ln>
              <a:noFill/>
            </a:ln>
          </p:spPr>
        </p:pic>
      </p:grpSp>
      <p:sp>
        <p:nvSpPr>
          <p:cNvPr id="1422" name="Google Shape;1422;p52"/>
          <p:cNvSpPr/>
          <p:nvPr/>
        </p:nvSpPr>
        <p:spPr>
          <a:xfrm>
            <a:off x="4528603" y="4517650"/>
            <a:ext cx="4238625" cy="160020"/>
          </a:xfrm>
          <a:custGeom>
            <a:rect b="b" l="l" r="r" t="t"/>
            <a:pathLst>
              <a:path extrusionOk="0" h="160020" w="4238625">
                <a:moveTo>
                  <a:pt x="4238114" y="0"/>
                </a:moveTo>
                <a:lnTo>
                  <a:pt x="4229240" y="31027"/>
                </a:lnTo>
                <a:lnTo>
                  <a:pt x="4205040" y="56364"/>
                </a:lnTo>
                <a:lnTo>
                  <a:pt x="4169148" y="73447"/>
                </a:lnTo>
                <a:lnTo>
                  <a:pt x="4125195" y="79711"/>
                </a:lnTo>
                <a:lnTo>
                  <a:pt x="2208496" y="79711"/>
                </a:lnTo>
                <a:lnTo>
                  <a:pt x="2164542" y="85975"/>
                </a:lnTo>
                <a:lnTo>
                  <a:pt x="2128650" y="103058"/>
                </a:lnTo>
                <a:lnTo>
                  <a:pt x="2104450" y="128395"/>
                </a:lnTo>
                <a:lnTo>
                  <a:pt x="2095577" y="159422"/>
                </a:lnTo>
                <a:lnTo>
                  <a:pt x="2086703" y="128395"/>
                </a:lnTo>
                <a:lnTo>
                  <a:pt x="2062503" y="103058"/>
                </a:lnTo>
                <a:lnTo>
                  <a:pt x="2026611" y="85975"/>
                </a:lnTo>
                <a:lnTo>
                  <a:pt x="1982658" y="79711"/>
                </a:lnTo>
                <a:lnTo>
                  <a:pt x="112919" y="79711"/>
                </a:lnTo>
                <a:lnTo>
                  <a:pt x="68966" y="73447"/>
                </a:lnTo>
                <a:lnTo>
                  <a:pt x="33073" y="56364"/>
                </a:lnTo>
                <a:lnTo>
                  <a:pt x="8873" y="31027"/>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3" name="Google Shape;1423;p52"/>
          <p:cNvSpPr txBox="1"/>
          <p:nvPr/>
        </p:nvSpPr>
        <p:spPr>
          <a:xfrm>
            <a:off x="3374390" y="4884420"/>
            <a:ext cx="6418580" cy="1040765"/>
          </a:xfrm>
          <a:prstGeom prst="rect">
            <a:avLst/>
          </a:prstGeom>
          <a:noFill/>
          <a:ln>
            <a:noFill/>
          </a:ln>
        </p:spPr>
        <p:txBody>
          <a:bodyPr anchorCtr="0" anchor="t" bIns="0" lIns="0" spcFirstLastPara="1" rIns="0" wrap="square" tIns="9525">
            <a:spAutoFit/>
          </a:bodyPr>
          <a:lstStyle/>
          <a:p>
            <a:pPr indent="0" lvl="0" marL="12700" marR="100330" rtl="0" algn="l">
              <a:lnSpc>
                <a:spcPct val="101400"/>
              </a:lnSpc>
              <a:spcBef>
                <a:spcPts val="0"/>
              </a:spcBef>
              <a:spcAft>
                <a:spcPts val="0"/>
              </a:spcAft>
              <a:buNone/>
            </a:pPr>
            <a:r>
              <a:rPr i="1" lang="en-US" sz="1400">
                <a:solidFill>
                  <a:srgbClr val="262626"/>
                </a:solidFill>
                <a:latin typeface="Calibri"/>
                <a:ea typeface="Calibri"/>
                <a:cs typeface="Calibri"/>
                <a:sym typeface="Calibri"/>
              </a:rPr>
              <a:t>This time we’re transforming the daily, transaction-level table into a summary of </a:t>
            </a:r>
            <a:r>
              <a:rPr b="1" i="1" lang="en-US" sz="1400">
                <a:solidFill>
                  <a:srgbClr val="262626"/>
                </a:solidFill>
                <a:latin typeface="Calibri"/>
                <a:ea typeface="Calibri"/>
                <a:cs typeface="Calibri"/>
                <a:sym typeface="Calibri"/>
              </a:rPr>
              <a:t>Total  Quantity </a:t>
            </a:r>
            <a:r>
              <a:rPr i="1" lang="en-US" sz="1400">
                <a:solidFill>
                  <a:srgbClr val="262626"/>
                </a:solidFill>
                <a:latin typeface="Calibri"/>
                <a:ea typeface="Calibri"/>
                <a:cs typeface="Calibri"/>
                <a:sym typeface="Calibri"/>
              </a:rPr>
              <a:t>grouped by both </a:t>
            </a:r>
            <a:r>
              <a:rPr b="1" i="1" lang="en-US" sz="1400">
                <a:solidFill>
                  <a:srgbClr val="262626"/>
                </a:solidFill>
                <a:latin typeface="Calibri"/>
                <a:ea typeface="Calibri"/>
                <a:cs typeface="Calibri"/>
                <a:sym typeface="Calibri"/>
              </a:rPr>
              <a:t>Product Key </a:t>
            </a:r>
            <a:r>
              <a:rPr i="1" lang="en-US" sz="1400">
                <a:solidFill>
                  <a:srgbClr val="262626"/>
                </a:solidFill>
                <a:latin typeface="Calibri"/>
                <a:ea typeface="Calibri"/>
                <a:cs typeface="Calibri"/>
                <a:sym typeface="Calibri"/>
              </a:rPr>
              <a:t>and </a:t>
            </a:r>
            <a:r>
              <a:rPr b="1" i="1" lang="en-US" sz="1400">
                <a:solidFill>
                  <a:srgbClr val="262626"/>
                </a:solidFill>
                <a:latin typeface="Calibri"/>
                <a:ea typeface="Calibri"/>
                <a:cs typeface="Calibri"/>
                <a:sym typeface="Calibri"/>
              </a:rPr>
              <a:t>Customer Key </a:t>
            </a:r>
            <a:r>
              <a:rPr i="1" lang="en-US" sz="1400">
                <a:solidFill>
                  <a:srgbClr val="262626"/>
                </a:solidFill>
                <a:latin typeface="Calibri"/>
                <a:ea typeface="Calibri"/>
                <a:cs typeface="Calibri"/>
                <a:sym typeface="Calibri"/>
              </a:rPr>
              <a:t>(using the “Advanced” option)</a:t>
            </a:r>
            <a:endParaRPr sz="1400">
              <a:solidFill>
                <a:schemeClr val="dk1"/>
              </a:solidFill>
              <a:latin typeface="Calibri"/>
              <a:ea typeface="Calibri"/>
              <a:cs typeface="Calibri"/>
              <a:sym typeface="Calibri"/>
            </a:endParaRPr>
          </a:p>
          <a:p>
            <a:pPr indent="0" lvl="0" marL="12700" marR="0" rtl="0" algn="l">
              <a:lnSpc>
                <a:spcPct val="100000"/>
              </a:lnSpc>
              <a:spcBef>
                <a:spcPts val="1225"/>
              </a:spcBef>
              <a:spcAft>
                <a:spcPts val="0"/>
              </a:spcAft>
              <a:buNone/>
            </a:pPr>
            <a:r>
              <a:rPr b="1" i="1" lang="en-US" sz="1400">
                <a:solidFill>
                  <a:srgbClr val="262626"/>
                </a:solidFill>
                <a:latin typeface="Calibri"/>
                <a:ea typeface="Calibri"/>
                <a:cs typeface="Calibri"/>
                <a:sym typeface="Calibri"/>
              </a:rPr>
              <a:t>NOTE: </a:t>
            </a:r>
            <a:r>
              <a:rPr i="1" lang="en-US" sz="1400">
                <a:solidFill>
                  <a:srgbClr val="262626"/>
                </a:solidFill>
                <a:latin typeface="Calibri"/>
                <a:ea typeface="Calibri"/>
                <a:cs typeface="Calibri"/>
                <a:sym typeface="Calibri"/>
              </a:rPr>
              <a:t>This is like creating a PivotTable in Excel and pulling in </a:t>
            </a:r>
            <a:r>
              <a:rPr b="1" i="1" lang="en-US" sz="1400">
                <a:solidFill>
                  <a:srgbClr val="262626"/>
                </a:solidFill>
                <a:latin typeface="Calibri"/>
                <a:ea typeface="Calibri"/>
                <a:cs typeface="Calibri"/>
                <a:sym typeface="Calibri"/>
              </a:rPr>
              <a:t>Sum of Order Quantity </a:t>
            </a:r>
            <a:r>
              <a:rPr i="1" lang="en-US" sz="1400">
                <a:solidFill>
                  <a:srgbClr val="262626"/>
                </a:solidFill>
                <a:latin typeface="Calibri"/>
                <a:ea typeface="Calibri"/>
                <a:cs typeface="Calibri"/>
                <a:sym typeface="Calibri"/>
              </a:rPr>
              <a:t>with </a:t>
            </a:r>
            <a:endParaRPr sz="1400">
              <a:solidFill>
                <a:schemeClr val="dk1"/>
              </a:solidFill>
              <a:latin typeface="Calibri"/>
              <a:ea typeface="Calibri"/>
              <a:cs typeface="Calibri"/>
              <a:sym typeface="Calibri"/>
            </a:endParaRPr>
          </a:p>
          <a:p>
            <a:pPr indent="0" lvl="0" marL="12700" marR="0" rtl="0" algn="l">
              <a:lnSpc>
                <a:spcPct val="100000"/>
              </a:lnSpc>
              <a:spcBef>
                <a:spcPts val="25"/>
              </a:spcBef>
              <a:spcAft>
                <a:spcPts val="0"/>
              </a:spcAft>
              <a:buNone/>
            </a:pPr>
            <a:r>
              <a:rPr b="1" i="1" lang="en-US" sz="1400">
                <a:solidFill>
                  <a:srgbClr val="262626"/>
                </a:solidFill>
                <a:latin typeface="Calibri"/>
                <a:ea typeface="Calibri"/>
                <a:cs typeface="Calibri"/>
                <a:sym typeface="Calibri"/>
              </a:rPr>
              <a:t>Product Key </a:t>
            </a:r>
            <a:r>
              <a:rPr i="1" lang="en-US" sz="1400">
                <a:solidFill>
                  <a:srgbClr val="262626"/>
                </a:solidFill>
                <a:latin typeface="Calibri"/>
                <a:ea typeface="Calibri"/>
                <a:cs typeface="Calibri"/>
                <a:sym typeface="Calibri"/>
              </a:rPr>
              <a:t>and </a:t>
            </a:r>
            <a:r>
              <a:rPr b="1" i="1" lang="en-US" sz="1400">
                <a:solidFill>
                  <a:srgbClr val="262626"/>
                </a:solidFill>
                <a:latin typeface="Calibri"/>
                <a:ea typeface="Calibri"/>
                <a:cs typeface="Calibri"/>
                <a:sym typeface="Calibri"/>
              </a:rPr>
              <a:t>Customer Key </a:t>
            </a:r>
            <a:r>
              <a:rPr i="1" lang="en-US" sz="1400">
                <a:solidFill>
                  <a:srgbClr val="262626"/>
                </a:solidFill>
                <a:latin typeface="Calibri"/>
                <a:ea typeface="Calibri"/>
                <a:cs typeface="Calibri"/>
                <a:sym typeface="Calibri"/>
              </a:rPr>
              <a:t>as row labels</a:t>
            </a:r>
            <a:endParaRPr sz="1400">
              <a:solidFill>
                <a:schemeClr val="dk1"/>
              </a:solidFill>
              <a:latin typeface="Calibri"/>
              <a:ea typeface="Calibri"/>
              <a:cs typeface="Calibri"/>
              <a:sym typeface="Calibri"/>
            </a:endParaRPr>
          </a:p>
        </p:txBody>
      </p:sp>
      <p:sp>
        <p:nvSpPr>
          <p:cNvPr id="1424" name="Google Shape;1424;p52"/>
          <p:cNvSpPr txBox="1"/>
          <p:nvPr>
            <p:ph type="title"/>
          </p:nvPr>
        </p:nvSpPr>
        <p:spPr>
          <a:xfrm>
            <a:off x="3715861" y="242315"/>
            <a:ext cx="475996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GROUPING </a:t>
            </a:r>
            <a:r>
              <a:rPr lang="en-US" sz="3200">
                <a:solidFill>
                  <a:srgbClr val="262626"/>
                </a:solidFill>
                <a:latin typeface="Calibri"/>
                <a:ea typeface="Calibri"/>
                <a:cs typeface="Calibri"/>
                <a:sym typeface="Calibri"/>
              </a:rPr>
              <a:t>&amp; </a:t>
            </a:r>
            <a:r>
              <a:rPr lang="en-US" sz="3200">
                <a:solidFill>
                  <a:srgbClr val="262626"/>
                </a:solidFill>
              </a:rPr>
              <a:t>AGGREGATING</a:t>
            </a:r>
            <a:endParaRPr sz="3200">
              <a:latin typeface="Calibri"/>
              <a:ea typeface="Calibri"/>
              <a:cs typeface="Calibri"/>
              <a:sym typeface="Calibri"/>
            </a:endParaRPr>
          </a:p>
        </p:txBody>
      </p:sp>
      <p:pic>
        <p:nvPicPr>
          <p:cNvPr id="1425" name="Google Shape;1425;p52"/>
          <p:cNvPicPr preferRelativeResize="0"/>
          <p:nvPr/>
        </p:nvPicPr>
        <p:blipFill rotWithShape="1">
          <a:blip r:embed="rId11">
            <a:alphaModFix/>
          </a:blip>
          <a:srcRect b="0" l="0" r="0" t="0"/>
          <a:stretch/>
        </p:blipFill>
        <p:spPr>
          <a:xfrm>
            <a:off x="0" y="806332"/>
            <a:ext cx="12192000" cy="45720"/>
          </a:xfrm>
          <a:prstGeom prst="rect">
            <a:avLst/>
          </a:prstGeom>
          <a:noFill/>
          <a:ln>
            <a:noFill/>
          </a:ln>
        </p:spPr>
      </p:pic>
      <p:grpSp>
        <p:nvGrpSpPr>
          <p:cNvPr id="1426" name="Google Shape;1426;p52"/>
          <p:cNvGrpSpPr/>
          <p:nvPr/>
        </p:nvGrpSpPr>
        <p:grpSpPr>
          <a:xfrm>
            <a:off x="11457431" y="170687"/>
            <a:ext cx="551687" cy="551687"/>
            <a:chOff x="11457431" y="170687"/>
            <a:chExt cx="551687" cy="551687"/>
          </a:xfrm>
        </p:grpSpPr>
        <p:pic>
          <p:nvPicPr>
            <p:cNvPr id="1427" name="Google Shape;1427;p52"/>
            <p:cNvPicPr preferRelativeResize="0"/>
            <p:nvPr/>
          </p:nvPicPr>
          <p:blipFill rotWithShape="1">
            <a:blip r:embed="rId12">
              <a:alphaModFix/>
            </a:blip>
            <a:srcRect b="0" l="0" r="0" t="0"/>
            <a:stretch/>
          </p:blipFill>
          <p:spPr>
            <a:xfrm>
              <a:off x="11457431" y="170687"/>
              <a:ext cx="551687" cy="551687"/>
            </a:xfrm>
            <a:prstGeom prst="rect">
              <a:avLst/>
            </a:prstGeom>
            <a:noFill/>
            <a:ln>
              <a:noFill/>
            </a:ln>
          </p:spPr>
        </p:pic>
        <p:pic>
          <p:nvPicPr>
            <p:cNvPr id="1428" name="Google Shape;1428;p52"/>
            <p:cNvPicPr preferRelativeResize="0"/>
            <p:nvPr/>
          </p:nvPicPr>
          <p:blipFill rotWithShape="1">
            <a:blip r:embed="rId13">
              <a:alphaModFix/>
            </a:blip>
            <a:srcRect b="0" l="0" r="0" t="0"/>
            <a:stretch/>
          </p:blipFill>
          <p:spPr>
            <a:xfrm>
              <a:off x="11536301" y="252500"/>
              <a:ext cx="399431" cy="400018"/>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32" name="Shape 1432"/>
        <p:cNvGrpSpPr/>
        <p:nvPr/>
      </p:nvGrpSpPr>
      <p:grpSpPr>
        <a:xfrm>
          <a:off x="0" y="0"/>
          <a:ext cx="0" cy="0"/>
          <a:chOff x="0" y="0"/>
          <a:chExt cx="0" cy="0"/>
        </a:xfrm>
      </p:grpSpPr>
      <p:grpSp>
        <p:nvGrpSpPr>
          <p:cNvPr id="1433" name="Google Shape;1433;p53"/>
          <p:cNvGrpSpPr/>
          <p:nvPr/>
        </p:nvGrpSpPr>
        <p:grpSpPr>
          <a:xfrm>
            <a:off x="603504" y="2414016"/>
            <a:ext cx="9415272" cy="3325367"/>
            <a:chOff x="603504" y="2414016"/>
            <a:chExt cx="9415272" cy="3325367"/>
          </a:xfrm>
        </p:grpSpPr>
        <p:pic>
          <p:nvPicPr>
            <p:cNvPr id="1434" name="Google Shape;1434;p53"/>
            <p:cNvPicPr preferRelativeResize="0"/>
            <p:nvPr/>
          </p:nvPicPr>
          <p:blipFill rotWithShape="1">
            <a:blip r:embed="rId3">
              <a:alphaModFix/>
            </a:blip>
            <a:srcRect b="0" l="0" r="0" t="0"/>
            <a:stretch/>
          </p:blipFill>
          <p:spPr>
            <a:xfrm>
              <a:off x="5955792" y="3063240"/>
              <a:ext cx="1990343" cy="2301239"/>
            </a:xfrm>
            <a:prstGeom prst="rect">
              <a:avLst/>
            </a:prstGeom>
            <a:noFill/>
            <a:ln>
              <a:noFill/>
            </a:ln>
          </p:spPr>
        </p:pic>
        <p:sp>
          <p:nvSpPr>
            <p:cNvPr id="1435" name="Google Shape;1435;p53"/>
            <p:cNvSpPr/>
            <p:nvPr/>
          </p:nvSpPr>
          <p:spPr>
            <a:xfrm>
              <a:off x="6959130" y="4407534"/>
              <a:ext cx="741045" cy="613410"/>
            </a:xfrm>
            <a:custGeom>
              <a:rect b="b" l="l" r="r" t="t"/>
              <a:pathLst>
                <a:path extrusionOk="0" h="613410" w="741045">
                  <a:moveTo>
                    <a:pt x="138861" y="556996"/>
                  </a:moveTo>
                  <a:lnTo>
                    <a:pt x="114477" y="456501"/>
                  </a:lnTo>
                  <a:lnTo>
                    <a:pt x="109524" y="453821"/>
                  </a:lnTo>
                  <a:lnTo>
                    <a:pt x="104381" y="454367"/>
                  </a:lnTo>
                  <a:lnTo>
                    <a:pt x="94361" y="456933"/>
                  </a:lnTo>
                  <a:lnTo>
                    <a:pt x="89408" y="458965"/>
                  </a:lnTo>
                  <a:lnTo>
                    <a:pt x="86791" y="460908"/>
                  </a:lnTo>
                  <a:lnTo>
                    <a:pt x="86182" y="462978"/>
                  </a:lnTo>
                  <a:lnTo>
                    <a:pt x="109181" y="552843"/>
                  </a:lnTo>
                  <a:lnTo>
                    <a:pt x="109639" y="557390"/>
                  </a:lnTo>
                  <a:lnTo>
                    <a:pt x="82791" y="587324"/>
                  </a:lnTo>
                  <a:lnTo>
                    <a:pt x="78638" y="587679"/>
                  </a:lnTo>
                  <a:lnTo>
                    <a:pt x="70827" y="586841"/>
                  </a:lnTo>
                  <a:lnTo>
                    <a:pt x="28613" y="478485"/>
                  </a:lnTo>
                  <a:lnTo>
                    <a:pt x="28028" y="477177"/>
                  </a:lnTo>
                  <a:lnTo>
                    <a:pt x="26797" y="476262"/>
                  </a:lnTo>
                  <a:lnTo>
                    <a:pt x="25908" y="475996"/>
                  </a:lnTo>
                  <a:lnTo>
                    <a:pt x="23558" y="475830"/>
                  </a:lnTo>
                  <a:lnTo>
                    <a:pt x="18326" y="476402"/>
                  </a:lnTo>
                  <a:lnTo>
                    <a:pt x="0" y="485051"/>
                  </a:lnTo>
                  <a:lnTo>
                    <a:pt x="24257" y="579805"/>
                  </a:lnTo>
                  <a:lnTo>
                    <a:pt x="53136" y="610400"/>
                  </a:lnTo>
                  <a:lnTo>
                    <a:pt x="75018" y="613041"/>
                  </a:lnTo>
                  <a:lnTo>
                    <a:pt x="83185" y="612114"/>
                  </a:lnTo>
                  <a:lnTo>
                    <a:pt x="122491" y="595528"/>
                  </a:lnTo>
                  <a:lnTo>
                    <a:pt x="137287" y="571842"/>
                  </a:lnTo>
                  <a:lnTo>
                    <a:pt x="138861" y="556996"/>
                  </a:lnTo>
                  <a:close/>
                </a:path>
                <a:path extrusionOk="0" h="613410" w="741045">
                  <a:moveTo>
                    <a:pt x="319786" y="500888"/>
                  </a:moveTo>
                  <a:lnTo>
                    <a:pt x="252069" y="383247"/>
                  </a:lnTo>
                  <a:lnTo>
                    <a:pt x="249123" y="381368"/>
                  </a:lnTo>
                  <a:lnTo>
                    <a:pt x="245770" y="381939"/>
                  </a:lnTo>
                  <a:lnTo>
                    <a:pt x="228917" y="396062"/>
                  </a:lnTo>
                  <a:lnTo>
                    <a:pt x="263728" y="455041"/>
                  </a:lnTo>
                  <a:lnTo>
                    <a:pt x="280720" y="482739"/>
                  </a:lnTo>
                  <a:lnTo>
                    <a:pt x="275361" y="478993"/>
                  </a:lnTo>
                  <a:lnTo>
                    <a:pt x="190398" y="425894"/>
                  </a:lnTo>
                  <a:lnTo>
                    <a:pt x="186093" y="423862"/>
                  </a:lnTo>
                  <a:lnTo>
                    <a:pt x="184073" y="423265"/>
                  </a:lnTo>
                  <a:lnTo>
                    <a:pt x="180314" y="422897"/>
                  </a:lnTo>
                  <a:lnTo>
                    <a:pt x="178409" y="423087"/>
                  </a:lnTo>
                  <a:lnTo>
                    <a:pt x="150393" y="443293"/>
                  </a:lnTo>
                  <a:lnTo>
                    <a:pt x="150850" y="446074"/>
                  </a:lnTo>
                  <a:lnTo>
                    <a:pt x="218617" y="560870"/>
                  </a:lnTo>
                  <a:lnTo>
                    <a:pt x="219494" y="562000"/>
                  </a:lnTo>
                  <a:lnTo>
                    <a:pt x="220738" y="562648"/>
                  </a:lnTo>
                  <a:lnTo>
                    <a:pt x="221576" y="562737"/>
                  </a:lnTo>
                  <a:lnTo>
                    <a:pt x="223659" y="562457"/>
                  </a:lnTo>
                  <a:lnTo>
                    <a:pt x="200113" y="477481"/>
                  </a:lnTo>
                  <a:lnTo>
                    <a:pt x="185699" y="454837"/>
                  </a:lnTo>
                  <a:lnTo>
                    <a:pt x="185902" y="454723"/>
                  </a:lnTo>
                  <a:lnTo>
                    <a:pt x="281635" y="515315"/>
                  </a:lnTo>
                  <a:lnTo>
                    <a:pt x="293014" y="519404"/>
                  </a:lnTo>
                  <a:lnTo>
                    <a:pt x="295008" y="519328"/>
                  </a:lnTo>
                  <a:lnTo>
                    <a:pt x="319671" y="502259"/>
                  </a:lnTo>
                  <a:lnTo>
                    <a:pt x="319786" y="500888"/>
                  </a:lnTo>
                  <a:close/>
                </a:path>
                <a:path extrusionOk="0" h="613410" w="741045">
                  <a:moveTo>
                    <a:pt x="410006" y="356717"/>
                  </a:moveTo>
                  <a:lnTo>
                    <a:pt x="409981" y="354101"/>
                  </a:lnTo>
                  <a:lnTo>
                    <a:pt x="409714" y="349694"/>
                  </a:lnTo>
                  <a:lnTo>
                    <a:pt x="405892" y="336753"/>
                  </a:lnTo>
                  <a:lnTo>
                    <a:pt x="404761" y="334683"/>
                  </a:lnTo>
                  <a:lnTo>
                    <a:pt x="402412" y="330352"/>
                  </a:lnTo>
                  <a:lnTo>
                    <a:pt x="393700" y="319405"/>
                  </a:lnTo>
                  <a:lnTo>
                    <a:pt x="389763" y="315760"/>
                  </a:lnTo>
                  <a:lnTo>
                    <a:pt x="381520" y="310540"/>
                  </a:lnTo>
                  <a:lnTo>
                    <a:pt x="381520" y="360019"/>
                  </a:lnTo>
                  <a:lnTo>
                    <a:pt x="381203" y="366077"/>
                  </a:lnTo>
                  <a:lnTo>
                    <a:pt x="380276" y="369074"/>
                  </a:lnTo>
                  <a:lnTo>
                    <a:pt x="376897" y="374992"/>
                  </a:lnTo>
                  <a:lnTo>
                    <a:pt x="374218" y="377926"/>
                  </a:lnTo>
                  <a:lnTo>
                    <a:pt x="360248" y="389051"/>
                  </a:lnTo>
                  <a:lnTo>
                    <a:pt x="329742" y="350697"/>
                  </a:lnTo>
                  <a:lnTo>
                    <a:pt x="358114" y="334683"/>
                  </a:lnTo>
                  <a:lnTo>
                    <a:pt x="361340" y="335203"/>
                  </a:lnTo>
                  <a:lnTo>
                    <a:pt x="381520" y="360019"/>
                  </a:lnTo>
                  <a:lnTo>
                    <a:pt x="381520" y="310540"/>
                  </a:lnTo>
                  <a:lnTo>
                    <a:pt x="381317" y="310400"/>
                  </a:lnTo>
                  <a:lnTo>
                    <a:pt x="376872" y="308660"/>
                  </a:lnTo>
                  <a:lnTo>
                    <a:pt x="367588" y="307009"/>
                  </a:lnTo>
                  <a:lnTo>
                    <a:pt x="362813" y="307086"/>
                  </a:lnTo>
                  <a:lnTo>
                    <a:pt x="298107" y="346913"/>
                  </a:lnTo>
                  <a:lnTo>
                    <a:pt x="296087" y="354101"/>
                  </a:lnTo>
                  <a:lnTo>
                    <a:pt x="297014" y="356717"/>
                  </a:lnTo>
                  <a:lnTo>
                    <a:pt x="380542" y="461708"/>
                  </a:lnTo>
                  <a:lnTo>
                    <a:pt x="381139" y="462102"/>
                  </a:lnTo>
                  <a:lnTo>
                    <a:pt x="382574" y="462470"/>
                  </a:lnTo>
                  <a:lnTo>
                    <a:pt x="383489" y="462368"/>
                  </a:lnTo>
                  <a:lnTo>
                    <a:pt x="403745" y="444106"/>
                  </a:lnTo>
                  <a:lnTo>
                    <a:pt x="403517" y="443433"/>
                  </a:lnTo>
                  <a:lnTo>
                    <a:pt x="374357" y="406781"/>
                  </a:lnTo>
                  <a:lnTo>
                    <a:pt x="391236" y="393344"/>
                  </a:lnTo>
                  <a:lnTo>
                    <a:pt x="395363" y="389051"/>
                  </a:lnTo>
                  <a:lnTo>
                    <a:pt x="397027" y="387311"/>
                  </a:lnTo>
                  <a:lnTo>
                    <a:pt x="405257" y="375069"/>
                  </a:lnTo>
                  <a:lnTo>
                    <a:pt x="407873" y="368820"/>
                  </a:lnTo>
                  <a:lnTo>
                    <a:pt x="410006" y="356717"/>
                  </a:lnTo>
                  <a:close/>
                </a:path>
                <a:path extrusionOk="0" h="613410" w="741045">
                  <a:moveTo>
                    <a:pt x="526211" y="341769"/>
                  </a:moveTo>
                  <a:lnTo>
                    <a:pt x="431266" y="239217"/>
                  </a:lnTo>
                  <a:lnTo>
                    <a:pt x="429120" y="238683"/>
                  </a:lnTo>
                  <a:lnTo>
                    <a:pt x="428205" y="238887"/>
                  </a:lnTo>
                  <a:lnTo>
                    <a:pt x="409422" y="257238"/>
                  </a:lnTo>
                  <a:lnTo>
                    <a:pt x="409536" y="258762"/>
                  </a:lnTo>
                  <a:lnTo>
                    <a:pt x="409816" y="259422"/>
                  </a:lnTo>
                  <a:lnTo>
                    <a:pt x="504367" y="359791"/>
                  </a:lnTo>
                  <a:lnTo>
                    <a:pt x="505002" y="360108"/>
                  </a:lnTo>
                  <a:lnTo>
                    <a:pt x="506526" y="360311"/>
                  </a:lnTo>
                  <a:lnTo>
                    <a:pt x="507441" y="360121"/>
                  </a:lnTo>
                  <a:lnTo>
                    <a:pt x="526211" y="341769"/>
                  </a:lnTo>
                  <a:close/>
                </a:path>
                <a:path extrusionOk="0" h="613410" w="741045">
                  <a:moveTo>
                    <a:pt x="624459" y="241249"/>
                  </a:moveTo>
                  <a:lnTo>
                    <a:pt x="553326" y="115582"/>
                  </a:lnTo>
                  <a:lnTo>
                    <a:pt x="548068" y="112395"/>
                  </a:lnTo>
                  <a:lnTo>
                    <a:pt x="546798" y="113004"/>
                  </a:lnTo>
                  <a:lnTo>
                    <a:pt x="531647" y="132473"/>
                  </a:lnTo>
                  <a:lnTo>
                    <a:pt x="532218" y="134175"/>
                  </a:lnTo>
                  <a:lnTo>
                    <a:pt x="593280" y="235737"/>
                  </a:lnTo>
                  <a:lnTo>
                    <a:pt x="486689" y="187947"/>
                  </a:lnTo>
                  <a:lnTo>
                    <a:pt x="482993" y="186778"/>
                  </a:lnTo>
                  <a:lnTo>
                    <a:pt x="482092" y="186944"/>
                  </a:lnTo>
                  <a:lnTo>
                    <a:pt x="478967" y="188950"/>
                  </a:lnTo>
                  <a:lnTo>
                    <a:pt x="463943" y="209067"/>
                  </a:lnTo>
                  <a:lnTo>
                    <a:pt x="464566" y="210121"/>
                  </a:lnTo>
                  <a:lnTo>
                    <a:pt x="469087" y="212928"/>
                  </a:lnTo>
                  <a:lnTo>
                    <a:pt x="595896" y="267042"/>
                  </a:lnTo>
                  <a:lnTo>
                    <a:pt x="599020" y="268097"/>
                  </a:lnTo>
                  <a:lnTo>
                    <a:pt x="601256" y="267754"/>
                  </a:lnTo>
                  <a:lnTo>
                    <a:pt x="604697" y="265658"/>
                  </a:lnTo>
                  <a:lnTo>
                    <a:pt x="617207" y="252336"/>
                  </a:lnTo>
                  <a:lnTo>
                    <a:pt x="623087" y="244919"/>
                  </a:lnTo>
                  <a:lnTo>
                    <a:pt x="624255" y="242366"/>
                  </a:lnTo>
                  <a:lnTo>
                    <a:pt x="624459" y="241249"/>
                  </a:lnTo>
                  <a:close/>
                </a:path>
                <a:path extrusionOk="0" h="613410" w="741045">
                  <a:moveTo>
                    <a:pt x="740435" y="74168"/>
                  </a:moveTo>
                  <a:lnTo>
                    <a:pt x="725957" y="38341"/>
                  </a:lnTo>
                  <a:lnTo>
                    <a:pt x="717918" y="29832"/>
                  </a:lnTo>
                  <a:lnTo>
                    <a:pt x="715175" y="27216"/>
                  </a:lnTo>
                  <a:lnTo>
                    <a:pt x="714362" y="26555"/>
                  </a:lnTo>
                  <a:lnTo>
                    <a:pt x="714362" y="80251"/>
                  </a:lnTo>
                  <a:lnTo>
                    <a:pt x="713511" y="91274"/>
                  </a:lnTo>
                  <a:lnTo>
                    <a:pt x="684987" y="120116"/>
                  </a:lnTo>
                  <a:lnTo>
                    <a:pt x="674420" y="119926"/>
                  </a:lnTo>
                  <a:lnTo>
                    <a:pt x="638543" y="102235"/>
                  </a:lnTo>
                  <a:lnTo>
                    <a:pt x="616292" y="69557"/>
                  </a:lnTo>
                  <a:lnTo>
                    <a:pt x="617093" y="58496"/>
                  </a:lnTo>
                  <a:lnTo>
                    <a:pt x="645706" y="29832"/>
                  </a:lnTo>
                  <a:lnTo>
                    <a:pt x="656247" y="29921"/>
                  </a:lnTo>
                  <a:lnTo>
                    <a:pt x="691692" y="47307"/>
                  </a:lnTo>
                  <a:lnTo>
                    <a:pt x="714362" y="80251"/>
                  </a:lnTo>
                  <a:lnTo>
                    <a:pt x="714362" y="26555"/>
                  </a:lnTo>
                  <a:lnTo>
                    <a:pt x="679094" y="4991"/>
                  </a:lnTo>
                  <a:lnTo>
                    <a:pt x="652183" y="0"/>
                  </a:lnTo>
                  <a:lnTo>
                    <a:pt x="645985" y="647"/>
                  </a:lnTo>
                  <a:lnTo>
                    <a:pt x="613079" y="20281"/>
                  </a:lnTo>
                  <a:lnTo>
                    <a:pt x="593229" y="53759"/>
                  </a:lnTo>
                  <a:lnTo>
                    <a:pt x="590296" y="75704"/>
                  </a:lnTo>
                  <a:lnTo>
                    <a:pt x="590702" y="80733"/>
                  </a:lnTo>
                  <a:lnTo>
                    <a:pt x="609536" y="117005"/>
                  </a:lnTo>
                  <a:lnTo>
                    <a:pt x="643877" y="141401"/>
                  </a:lnTo>
                  <a:lnTo>
                    <a:pt x="678243" y="149974"/>
                  </a:lnTo>
                  <a:lnTo>
                    <a:pt x="684441" y="149352"/>
                  </a:lnTo>
                  <a:lnTo>
                    <a:pt x="717448" y="129717"/>
                  </a:lnTo>
                  <a:lnTo>
                    <a:pt x="724954" y="120116"/>
                  </a:lnTo>
                  <a:lnTo>
                    <a:pt x="727062" y="117157"/>
                  </a:lnTo>
                  <a:lnTo>
                    <a:pt x="740397" y="80251"/>
                  </a:lnTo>
                  <a:lnTo>
                    <a:pt x="740435" y="7416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36" name="Google Shape;1436;p53"/>
            <p:cNvPicPr preferRelativeResize="0"/>
            <p:nvPr/>
          </p:nvPicPr>
          <p:blipFill rotWithShape="1">
            <a:blip r:embed="rId4">
              <a:alphaModFix/>
            </a:blip>
            <a:srcRect b="0" l="0" r="0" t="0"/>
            <a:stretch/>
          </p:blipFill>
          <p:spPr>
            <a:xfrm>
              <a:off x="7613955" y="4273828"/>
              <a:ext cx="156627" cy="110200"/>
            </a:xfrm>
            <a:prstGeom prst="rect">
              <a:avLst/>
            </a:prstGeom>
            <a:noFill/>
            <a:ln>
              <a:noFill/>
            </a:ln>
          </p:spPr>
        </p:pic>
        <p:pic>
          <p:nvPicPr>
            <p:cNvPr id="1437" name="Google Shape;1437;p53"/>
            <p:cNvPicPr preferRelativeResize="0"/>
            <p:nvPr/>
          </p:nvPicPr>
          <p:blipFill rotWithShape="1">
            <a:blip r:embed="rId5">
              <a:alphaModFix/>
            </a:blip>
            <a:srcRect b="0" l="0" r="0" t="0"/>
            <a:stretch/>
          </p:blipFill>
          <p:spPr>
            <a:xfrm>
              <a:off x="5413248" y="3331463"/>
              <a:ext cx="1880616" cy="1210056"/>
            </a:xfrm>
            <a:prstGeom prst="rect">
              <a:avLst/>
            </a:prstGeom>
            <a:noFill/>
            <a:ln>
              <a:noFill/>
            </a:ln>
          </p:spPr>
        </p:pic>
        <p:pic>
          <p:nvPicPr>
            <p:cNvPr id="1438" name="Google Shape;1438;p53"/>
            <p:cNvPicPr preferRelativeResize="0"/>
            <p:nvPr/>
          </p:nvPicPr>
          <p:blipFill rotWithShape="1">
            <a:blip r:embed="rId6">
              <a:alphaModFix/>
            </a:blip>
            <a:srcRect b="0" l="0" r="0" t="0"/>
            <a:stretch/>
          </p:blipFill>
          <p:spPr>
            <a:xfrm>
              <a:off x="3084576" y="2414016"/>
              <a:ext cx="6934200" cy="853439"/>
            </a:xfrm>
            <a:prstGeom prst="rect">
              <a:avLst/>
            </a:prstGeom>
            <a:noFill/>
            <a:ln>
              <a:noFill/>
            </a:ln>
          </p:spPr>
        </p:pic>
        <p:pic>
          <p:nvPicPr>
            <p:cNvPr id="1439" name="Google Shape;1439;p53"/>
            <p:cNvPicPr preferRelativeResize="0"/>
            <p:nvPr/>
          </p:nvPicPr>
          <p:blipFill rotWithShape="1">
            <a:blip r:embed="rId7">
              <a:alphaModFix/>
            </a:blip>
            <a:srcRect b="0" l="0" r="0" t="0"/>
            <a:stretch/>
          </p:blipFill>
          <p:spPr>
            <a:xfrm>
              <a:off x="3110513" y="2440377"/>
              <a:ext cx="6829421" cy="748586"/>
            </a:xfrm>
            <a:prstGeom prst="rect">
              <a:avLst/>
            </a:prstGeom>
            <a:noFill/>
            <a:ln>
              <a:noFill/>
            </a:ln>
          </p:spPr>
        </p:pic>
        <p:pic>
          <p:nvPicPr>
            <p:cNvPr id="1440" name="Google Shape;1440;p53"/>
            <p:cNvPicPr preferRelativeResize="0"/>
            <p:nvPr/>
          </p:nvPicPr>
          <p:blipFill rotWithShape="1">
            <a:blip r:embed="rId8">
              <a:alphaModFix/>
            </a:blip>
            <a:srcRect b="0" l="0" r="0" t="0"/>
            <a:stretch/>
          </p:blipFill>
          <p:spPr>
            <a:xfrm>
              <a:off x="603504" y="3944111"/>
              <a:ext cx="5404104" cy="1783080"/>
            </a:xfrm>
            <a:prstGeom prst="rect">
              <a:avLst/>
            </a:prstGeom>
            <a:noFill/>
            <a:ln>
              <a:noFill/>
            </a:ln>
          </p:spPr>
        </p:pic>
        <p:pic>
          <p:nvPicPr>
            <p:cNvPr id="1441" name="Google Shape;1441;p53"/>
            <p:cNvPicPr preferRelativeResize="0"/>
            <p:nvPr/>
          </p:nvPicPr>
          <p:blipFill rotWithShape="1">
            <a:blip r:embed="rId9">
              <a:alphaModFix/>
            </a:blip>
            <a:srcRect b="0" l="0" r="0" t="0"/>
            <a:stretch/>
          </p:blipFill>
          <p:spPr>
            <a:xfrm>
              <a:off x="628533" y="3969959"/>
              <a:ext cx="5300133" cy="1678031"/>
            </a:xfrm>
            <a:prstGeom prst="rect">
              <a:avLst/>
            </a:prstGeom>
            <a:noFill/>
            <a:ln>
              <a:noFill/>
            </a:ln>
          </p:spPr>
        </p:pic>
        <p:pic>
          <p:nvPicPr>
            <p:cNvPr id="1442" name="Google Shape;1442;p53"/>
            <p:cNvPicPr preferRelativeResize="0"/>
            <p:nvPr/>
          </p:nvPicPr>
          <p:blipFill rotWithShape="1">
            <a:blip r:embed="rId10">
              <a:alphaModFix/>
            </a:blip>
            <a:srcRect b="0" l="0" r="0" t="0"/>
            <a:stretch/>
          </p:blipFill>
          <p:spPr>
            <a:xfrm>
              <a:off x="6425978" y="4289136"/>
              <a:ext cx="106291" cy="151776"/>
            </a:xfrm>
            <a:prstGeom prst="rect">
              <a:avLst/>
            </a:prstGeom>
            <a:noFill/>
            <a:ln>
              <a:noFill/>
            </a:ln>
          </p:spPr>
        </p:pic>
        <p:pic>
          <p:nvPicPr>
            <p:cNvPr id="1443" name="Google Shape;1443;p53"/>
            <p:cNvPicPr preferRelativeResize="0"/>
            <p:nvPr/>
          </p:nvPicPr>
          <p:blipFill rotWithShape="1">
            <a:blip r:embed="rId11">
              <a:alphaModFix/>
            </a:blip>
            <a:srcRect b="0" l="0" r="0" t="0"/>
            <a:stretch/>
          </p:blipFill>
          <p:spPr>
            <a:xfrm>
              <a:off x="6554188" y="3956356"/>
              <a:ext cx="446021" cy="440291"/>
            </a:xfrm>
            <a:prstGeom prst="rect">
              <a:avLst/>
            </a:prstGeom>
            <a:noFill/>
            <a:ln>
              <a:noFill/>
            </a:ln>
          </p:spPr>
        </p:pic>
        <p:pic>
          <p:nvPicPr>
            <p:cNvPr id="1444" name="Google Shape;1444;p53"/>
            <p:cNvPicPr preferRelativeResize="0"/>
            <p:nvPr/>
          </p:nvPicPr>
          <p:blipFill rotWithShape="1">
            <a:blip r:embed="rId12">
              <a:alphaModFix/>
            </a:blip>
            <a:srcRect b="0" l="0" r="0" t="0"/>
            <a:stretch/>
          </p:blipFill>
          <p:spPr>
            <a:xfrm>
              <a:off x="3328415" y="3931919"/>
              <a:ext cx="2679191" cy="1807464"/>
            </a:xfrm>
            <a:prstGeom prst="rect">
              <a:avLst/>
            </a:prstGeom>
            <a:noFill/>
            <a:ln>
              <a:noFill/>
            </a:ln>
          </p:spPr>
        </p:pic>
        <p:sp>
          <p:nvSpPr>
            <p:cNvPr id="1445" name="Google Shape;1445;p53"/>
            <p:cNvSpPr/>
            <p:nvPr/>
          </p:nvSpPr>
          <p:spPr>
            <a:xfrm>
              <a:off x="3365627" y="3969959"/>
              <a:ext cx="2550795" cy="1678305"/>
            </a:xfrm>
            <a:custGeom>
              <a:rect b="b" l="l" r="r" t="t"/>
              <a:pathLst>
                <a:path extrusionOk="0" h="1678304" w="2550795">
                  <a:moveTo>
                    <a:pt x="0" y="0"/>
                  </a:moveTo>
                  <a:lnTo>
                    <a:pt x="2550285" y="0"/>
                  </a:lnTo>
                  <a:lnTo>
                    <a:pt x="2550285" y="1678032"/>
                  </a:lnTo>
                  <a:lnTo>
                    <a:pt x="0" y="1678032"/>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46" name="Google Shape;1446;p53"/>
            <p:cNvPicPr preferRelativeResize="0"/>
            <p:nvPr/>
          </p:nvPicPr>
          <p:blipFill rotWithShape="1">
            <a:blip r:embed="rId13">
              <a:alphaModFix/>
            </a:blip>
            <a:srcRect b="0" l="0" r="0" t="0"/>
            <a:stretch/>
          </p:blipFill>
          <p:spPr>
            <a:xfrm>
              <a:off x="5943600" y="2432304"/>
              <a:ext cx="4062984" cy="313944"/>
            </a:xfrm>
            <a:prstGeom prst="rect">
              <a:avLst/>
            </a:prstGeom>
            <a:noFill/>
            <a:ln>
              <a:noFill/>
            </a:ln>
          </p:spPr>
        </p:pic>
        <p:sp>
          <p:nvSpPr>
            <p:cNvPr id="1447" name="Google Shape;1447;p53"/>
            <p:cNvSpPr/>
            <p:nvPr/>
          </p:nvSpPr>
          <p:spPr>
            <a:xfrm>
              <a:off x="5980338" y="2469300"/>
              <a:ext cx="3934460" cy="185420"/>
            </a:xfrm>
            <a:custGeom>
              <a:rect b="b" l="l" r="r" t="t"/>
              <a:pathLst>
                <a:path extrusionOk="0" h="185419" w="3934459">
                  <a:moveTo>
                    <a:pt x="0" y="0"/>
                  </a:moveTo>
                  <a:lnTo>
                    <a:pt x="3934194" y="0"/>
                  </a:lnTo>
                  <a:lnTo>
                    <a:pt x="3934194" y="185189"/>
                  </a:lnTo>
                  <a:lnTo>
                    <a:pt x="0" y="185189"/>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48" name="Google Shape;1448;p53"/>
          <p:cNvSpPr txBox="1"/>
          <p:nvPr/>
        </p:nvSpPr>
        <p:spPr>
          <a:xfrm>
            <a:off x="621548" y="1299971"/>
            <a:ext cx="10356215"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2000">
                <a:solidFill>
                  <a:schemeClr val="dk1"/>
                </a:solidFill>
                <a:latin typeface="Calibri"/>
                <a:ea typeface="Calibri"/>
                <a:cs typeface="Calibri"/>
                <a:sym typeface="Calibri"/>
              </a:rPr>
              <a:t>Pivoting </a:t>
            </a:r>
            <a:r>
              <a:rPr lang="en-US" sz="2000">
                <a:solidFill>
                  <a:schemeClr val="dk1"/>
                </a:solidFill>
                <a:latin typeface="Calibri"/>
                <a:ea typeface="Calibri"/>
                <a:cs typeface="Calibri"/>
                <a:sym typeface="Calibri"/>
              </a:rPr>
              <a:t>describes the process of turning </a:t>
            </a:r>
            <a:r>
              <a:rPr b="1" lang="en-US" sz="2000">
                <a:solidFill>
                  <a:schemeClr val="dk1"/>
                </a:solidFill>
                <a:latin typeface="Calibri"/>
                <a:ea typeface="Calibri"/>
                <a:cs typeface="Calibri"/>
                <a:sym typeface="Calibri"/>
              </a:rPr>
              <a:t>distinct row values into columns</a:t>
            </a:r>
            <a:r>
              <a:rPr lang="en-US" sz="2000">
                <a:solidFill>
                  <a:schemeClr val="dk1"/>
                </a:solidFill>
                <a:latin typeface="Calibri"/>
                <a:ea typeface="Calibri"/>
                <a:cs typeface="Calibri"/>
                <a:sym typeface="Calibri"/>
              </a:rPr>
              <a:t>, and </a:t>
            </a:r>
            <a:r>
              <a:rPr b="1" lang="en-US" sz="2000">
                <a:solidFill>
                  <a:schemeClr val="dk1"/>
                </a:solidFill>
                <a:latin typeface="Calibri"/>
                <a:ea typeface="Calibri"/>
                <a:cs typeface="Calibri"/>
                <a:sym typeface="Calibri"/>
              </a:rPr>
              <a:t>unpivoting </a:t>
            </a:r>
            <a:r>
              <a:rPr lang="en-US" sz="2000">
                <a:solidFill>
                  <a:schemeClr val="dk1"/>
                </a:solidFill>
                <a:latin typeface="Calibri"/>
                <a:ea typeface="Calibri"/>
                <a:cs typeface="Calibri"/>
                <a:sym typeface="Calibri"/>
              </a:rPr>
              <a:t>describes  the process of turning </a:t>
            </a:r>
            <a:r>
              <a:rPr b="1" lang="en-US" sz="2000">
                <a:solidFill>
                  <a:schemeClr val="dk1"/>
                </a:solidFill>
                <a:latin typeface="Calibri"/>
                <a:ea typeface="Calibri"/>
                <a:cs typeface="Calibri"/>
                <a:sym typeface="Calibri"/>
              </a:rPr>
              <a:t>distinct columns into rows</a:t>
            </a:r>
            <a:endParaRPr sz="2000">
              <a:solidFill>
                <a:schemeClr val="dk1"/>
              </a:solidFill>
              <a:latin typeface="Calibri"/>
              <a:ea typeface="Calibri"/>
              <a:cs typeface="Calibri"/>
              <a:sym typeface="Calibri"/>
            </a:endParaRPr>
          </a:p>
        </p:txBody>
      </p:sp>
      <p:sp>
        <p:nvSpPr>
          <p:cNvPr id="1449" name="Google Shape;1449;p53"/>
          <p:cNvSpPr txBox="1"/>
          <p:nvPr/>
        </p:nvSpPr>
        <p:spPr>
          <a:xfrm>
            <a:off x="8247028" y="3921252"/>
            <a:ext cx="3343910" cy="1735455"/>
          </a:xfrm>
          <a:prstGeom prst="rect">
            <a:avLst/>
          </a:prstGeom>
          <a:noFill/>
          <a:ln>
            <a:noFill/>
          </a:ln>
        </p:spPr>
        <p:txBody>
          <a:bodyPr anchorCtr="0" anchor="t" bIns="0" lIns="0" spcFirstLastPara="1" rIns="0" wrap="square" tIns="10775">
            <a:spAutoFit/>
          </a:bodyPr>
          <a:lstStyle/>
          <a:p>
            <a:pPr indent="0" lvl="0" marL="12700" marR="5080" rtl="0" algn="l">
              <a:lnSpc>
                <a:spcPct val="100699"/>
              </a:lnSpc>
              <a:spcBef>
                <a:spcPts val="0"/>
              </a:spcBef>
              <a:spcAft>
                <a:spcPts val="0"/>
              </a:spcAft>
              <a:buNone/>
            </a:pPr>
            <a:r>
              <a:rPr i="1" lang="en-US" sz="1400">
                <a:solidFill>
                  <a:srgbClr val="262626"/>
                </a:solidFill>
                <a:latin typeface="Calibri"/>
                <a:ea typeface="Calibri"/>
                <a:cs typeface="Calibri"/>
                <a:sym typeface="Calibri"/>
              </a:rPr>
              <a:t>Imagine the table on a hinge; </a:t>
            </a:r>
            <a:r>
              <a:rPr b="1" i="1" lang="en-US" sz="1400">
                <a:solidFill>
                  <a:srgbClr val="262626"/>
                </a:solidFill>
                <a:latin typeface="Calibri"/>
                <a:ea typeface="Calibri"/>
                <a:cs typeface="Calibri"/>
                <a:sym typeface="Calibri"/>
              </a:rPr>
              <a:t>pivoting </a:t>
            </a:r>
            <a:r>
              <a:rPr i="1" lang="en-US" sz="1400">
                <a:solidFill>
                  <a:srgbClr val="262626"/>
                </a:solidFill>
                <a:latin typeface="Calibri"/>
                <a:ea typeface="Calibri"/>
                <a:cs typeface="Calibri"/>
                <a:sym typeface="Calibri"/>
              </a:rPr>
              <a:t>rotates  it from </a:t>
            </a:r>
            <a:r>
              <a:rPr b="1" i="1" lang="en-US" sz="1400">
                <a:solidFill>
                  <a:srgbClr val="262626"/>
                </a:solidFill>
                <a:latin typeface="Calibri"/>
                <a:ea typeface="Calibri"/>
                <a:cs typeface="Calibri"/>
                <a:sym typeface="Calibri"/>
              </a:rPr>
              <a:t>vertical </a:t>
            </a:r>
            <a:r>
              <a:rPr i="1" lang="en-US" sz="1400">
                <a:solidFill>
                  <a:srgbClr val="262626"/>
                </a:solidFill>
                <a:latin typeface="Calibri"/>
                <a:ea typeface="Calibri"/>
                <a:cs typeface="Calibri"/>
                <a:sym typeface="Calibri"/>
              </a:rPr>
              <a:t>to </a:t>
            </a:r>
            <a:r>
              <a:rPr b="1" i="1" lang="en-US" sz="1400">
                <a:solidFill>
                  <a:srgbClr val="262626"/>
                </a:solidFill>
                <a:latin typeface="Calibri"/>
                <a:ea typeface="Calibri"/>
                <a:cs typeface="Calibri"/>
                <a:sym typeface="Calibri"/>
              </a:rPr>
              <a:t>horizontal</a:t>
            </a:r>
            <a:r>
              <a:rPr i="1" lang="en-US" sz="1400">
                <a:solidFill>
                  <a:srgbClr val="262626"/>
                </a:solidFill>
                <a:latin typeface="Calibri"/>
                <a:ea typeface="Calibri"/>
                <a:cs typeface="Calibri"/>
                <a:sym typeface="Calibri"/>
              </a:rPr>
              <a:t>, and </a:t>
            </a:r>
            <a:r>
              <a:rPr b="1" i="1" lang="en-US" sz="1400">
                <a:solidFill>
                  <a:srgbClr val="262626"/>
                </a:solidFill>
                <a:latin typeface="Calibri"/>
                <a:ea typeface="Calibri"/>
                <a:cs typeface="Calibri"/>
                <a:sym typeface="Calibri"/>
              </a:rPr>
              <a:t>unpivoting  </a:t>
            </a:r>
            <a:r>
              <a:rPr i="1" lang="en-US" sz="1400">
                <a:solidFill>
                  <a:srgbClr val="262626"/>
                </a:solidFill>
                <a:latin typeface="Calibri"/>
                <a:ea typeface="Calibri"/>
                <a:cs typeface="Calibri"/>
                <a:sym typeface="Calibri"/>
              </a:rPr>
              <a:t>rotates it from </a:t>
            </a:r>
            <a:r>
              <a:rPr b="1" i="1" lang="en-US" sz="1400">
                <a:solidFill>
                  <a:srgbClr val="262626"/>
                </a:solidFill>
                <a:latin typeface="Calibri"/>
                <a:ea typeface="Calibri"/>
                <a:cs typeface="Calibri"/>
                <a:sym typeface="Calibri"/>
              </a:rPr>
              <a:t>horizontal </a:t>
            </a:r>
            <a:r>
              <a:rPr i="1" lang="en-US" sz="1400">
                <a:solidFill>
                  <a:srgbClr val="262626"/>
                </a:solidFill>
                <a:latin typeface="Calibri"/>
                <a:ea typeface="Calibri"/>
                <a:cs typeface="Calibri"/>
                <a:sym typeface="Calibri"/>
              </a:rPr>
              <a:t>to </a:t>
            </a:r>
            <a:r>
              <a:rPr b="1" i="1" lang="en-US" sz="1400">
                <a:solidFill>
                  <a:srgbClr val="262626"/>
                </a:solidFill>
                <a:latin typeface="Calibri"/>
                <a:ea typeface="Calibri"/>
                <a:cs typeface="Calibri"/>
                <a:sym typeface="Calibri"/>
              </a:rPr>
              <a:t>vertical</a:t>
            </a:r>
            <a:endParaRPr sz="1400">
              <a:solidFill>
                <a:schemeClr val="dk1"/>
              </a:solidFill>
              <a:latin typeface="Calibri"/>
              <a:ea typeface="Calibri"/>
              <a:cs typeface="Calibri"/>
              <a:sym typeface="Calibri"/>
            </a:endParaRPr>
          </a:p>
          <a:p>
            <a:pPr indent="0" lvl="0" marL="0" marR="0" rtl="0" algn="l">
              <a:lnSpc>
                <a:spcPct val="100000"/>
              </a:lnSpc>
              <a:spcBef>
                <a:spcPts val="30"/>
              </a:spcBef>
              <a:spcAft>
                <a:spcPts val="0"/>
              </a:spcAft>
              <a:buNone/>
            </a:pPr>
            <a:r>
              <a:t/>
            </a:r>
            <a:endParaRPr sz="1300">
              <a:solidFill>
                <a:schemeClr val="dk1"/>
              </a:solidFill>
              <a:latin typeface="Calibri"/>
              <a:ea typeface="Calibri"/>
              <a:cs typeface="Calibri"/>
              <a:sym typeface="Calibri"/>
            </a:endParaRPr>
          </a:p>
          <a:p>
            <a:pPr indent="0" lvl="0" marL="12700" marR="105410" rtl="0" algn="l">
              <a:lnSpc>
                <a:spcPct val="101000"/>
              </a:lnSpc>
              <a:spcBef>
                <a:spcPts val="0"/>
              </a:spcBef>
              <a:spcAft>
                <a:spcPts val="0"/>
              </a:spcAft>
              <a:buNone/>
            </a:pPr>
            <a:r>
              <a:rPr b="1" i="1" lang="en-US" sz="1400">
                <a:solidFill>
                  <a:srgbClr val="262626"/>
                </a:solidFill>
                <a:latin typeface="Calibri"/>
                <a:ea typeface="Calibri"/>
                <a:cs typeface="Calibri"/>
                <a:sym typeface="Calibri"/>
              </a:rPr>
              <a:t>NOTE: Transpose </a:t>
            </a:r>
            <a:r>
              <a:rPr i="1" lang="en-US" sz="1400">
                <a:solidFill>
                  <a:srgbClr val="262626"/>
                </a:solidFill>
                <a:latin typeface="Calibri"/>
                <a:ea typeface="Calibri"/>
                <a:cs typeface="Calibri"/>
                <a:sym typeface="Calibri"/>
              </a:rPr>
              <a:t>works very similarly, but  doesn’t recognize unique values; instead, the  entire table is transformed so that each row  becomes a column and vice versa</a:t>
            </a:r>
            <a:endParaRPr sz="1400">
              <a:solidFill>
                <a:schemeClr val="dk1"/>
              </a:solidFill>
              <a:latin typeface="Calibri"/>
              <a:ea typeface="Calibri"/>
              <a:cs typeface="Calibri"/>
              <a:sym typeface="Calibri"/>
            </a:endParaRPr>
          </a:p>
        </p:txBody>
      </p:sp>
      <p:sp>
        <p:nvSpPr>
          <p:cNvPr id="1450" name="Google Shape;1450;p53"/>
          <p:cNvSpPr txBox="1"/>
          <p:nvPr>
            <p:ph type="title"/>
          </p:nvPr>
        </p:nvSpPr>
        <p:spPr>
          <a:xfrm>
            <a:off x="3976274" y="242315"/>
            <a:ext cx="423862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PIVOTING </a:t>
            </a:r>
            <a:r>
              <a:rPr lang="en-US" sz="3200">
                <a:solidFill>
                  <a:srgbClr val="262626"/>
                </a:solidFill>
                <a:latin typeface="Calibri"/>
                <a:ea typeface="Calibri"/>
                <a:cs typeface="Calibri"/>
                <a:sym typeface="Calibri"/>
              </a:rPr>
              <a:t>&amp; </a:t>
            </a:r>
            <a:r>
              <a:rPr lang="en-US" sz="3200">
                <a:solidFill>
                  <a:srgbClr val="262626"/>
                </a:solidFill>
              </a:rPr>
              <a:t>UNPIVOTING</a:t>
            </a:r>
            <a:endParaRPr sz="3200">
              <a:latin typeface="Calibri"/>
              <a:ea typeface="Calibri"/>
              <a:cs typeface="Calibri"/>
              <a:sym typeface="Calibri"/>
            </a:endParaRPr>
          </a:p>
        </p:txBody>
      </p:sp>
      <p:pic>
        <p:nvPicPr>
          <p:cNvPr id="1451" name="Google Shape;1451;p53"/>
          <p:cNvPicPr preferRelativeResize="0"/>
          <p:nvPr/>
        </p:nvPicPr>
        <p:blipFill rotWithShape="1">
          <a:blip r:embed="rId14">
            <a:alphaModFix/>
          </a:blip>
          <a:srcRect b="0" l="0" r="0" t="0"/>
          <a:stretch/>
        </p:blipFill>
        <p:spPr>
          <a:xfrm>
            <a:off x="0" y="806332"/>
            <a:ext cx="12192000" cy="45720"/>
          </a:xfrm>
          <a:prstGeom prst="rect">
            <a:avLst/>
          </a:prstGeom>
          <a:noFill/>
          <a:ln>
            <a:noFill/>
          </a:ln>
        </p:spPr>
      </p:pic>
      <p:grpSp>
        <p:nvGrpSpPr>
          <p:cNvPr id="1452" name="Google Shape;1452;p53"/>
          <p:cNvGrpSpPr/>
          <p:nvPr/>
        </p:nvGrpSpPr>
        <p:grpSpPr>
          <a:xfrm>
            <a:off x="11457431" y="170687"/>
            <a:ext cx="551687" cy="551687"/>
            <a:chOff x="11457431" y="170687"/>
            <a:chExt cx="551687" cy="551687"/>
          </a:xfrm>
        </p:grpSpPr>
        <p:pic>
          <p:nvPicPr>
            <p:cNvPr id="1453" name="Google Shape;1453;p53"/>
            <p:cNvPicPr preferRelativeResize="0"/>
            <p:nvPr/>
          </p:nvPicPr>
          <p:blipFill rotWithShape="1">
            <a:blip r:embed="rId15">
              <a:alphaModFix/>
            </a:blip>
            <a:srcRect b="0" l="0" r="0" t="0"/>
            <a:stretch/>
          </p:blipFill>
          <p:spPr>
            <a:xfrm>
              <a:off x="11457431" y="170687"/>
              <a:ext cx="551687" cy="551687"/>
            </a:xfrm>
            <a:prstGeom prst="rect">
              <a:avLst/>
            </a:prstGeom>
            <a:noFill/>
            <a:ln>
              <a:noFill/>
            </a:ln>
          </p:spPr>
        </p:pic>
        <p:pic>
          <p:nvPicPr>
            <p:cNvPr id="1454" name="Google Shape;1454;p53"/>
            <p:cNvPicPr preferRelativeResize="0"/>
            <p:nvPr/>
          </p:nvPicPr>
          <p:blipFill rotWithShape="1">
            <a:blip r:embed="rId16">
              <a:alphaModFix/>
            </a:blip>
            <a:srcRect b="0" l="0" r="0" t="0"/>
            <a:stretch/>
          </p:blipFill>
          <p:spPr>
            <a:xfrm>
              <a:off x="11536301" y="252500"/>
              <a:ext cx="399431" cy="400018"/>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58" name="Shape 1458"/>
        <p:cNvGrpSpPr/>
        <p:nvPr/>
      </p:nvGrpSpPr>
      <p:grpSpPr>
        <a:xfrm>
          <a:off x="0" y="0"/>
          <a:ext cx="0" cy="0"/>
          <a:chOff x="0" y="0"/>
          <a:chExt cx="0" cy="0"/>
        </a:xfrm>
      </p:grpSpPr>
      <p:grpSp>
        <p:nvGrpSpPr>
          <p:cNvPr id="1459" name="Google Shape;1459;p54"/>
          <p:cNvGrpSpPr/>
          <p:nvPr/>
        </p:nvGrpSpPr>
        <p:grpSpPr>
          <a:xfrm>
            <a:off x="2124455" y="1575816"/>
            <a:ext cx="4453128" cy="3998976"/>
            <a:chOff x="2124455" y="1575816"/>
            <a:chExt cx="4453128" cy="3998976"/>
          </a:xfrm>
        </p:grpSpPr>
        <p:pic>
          <p:nvPicPr>
            <p:cNvPr id="1460" name="Google Shape;1460;p54"/>
            <p:cNvPicPr preferRelativeResize="0"/>
            <p:nvPr/>
          </p:nvPicPr>
          <p:blipFill rotWithShape="1">
            <a:blip r:embed="rId3">
              <a:alphaModFix/>
            </a:blip>
            <a:srcRect b="0" l="0" r="0" t="0"/>
            <a:stretch/>
          </p:blipFill>
          <p:spPr>
            <a:xfrm>
              <a:off x="2124455" y="1575816"/>
              <a:ext cx="4453128" cy="3998976"/>
            </a:xfrm>
            <a:prstGeom prst="rect">
              <a:avLst/>
            </a:prstGeom>
            <a:noFill/>
            <a:ln>
              <a:noFill/>
            </a:ln>
          </p:spPr>
        </p:pic>
        <p:pic>
          <p:nvPicPr>
            <p:cNvPr id="1461" name="Google Shape;1461;p54"/>
            <p:cNvPicPr preferRelativeResize="0"/>
            <p:nvPr/>
          </p:nvPicPr>
          <p:blipFill rotWithShape="1">
            <a:blip r:embed="rId4">
              <a:alphaModFix/>
            </a:blip>
            <a:srcRect b="0" l="0" r="0" t="0"/>
            <a:stretch/>
          </p:blipFill>
          <p:spPr>
            <a:xfrm>
              <a:off x="2151260" y="1600581"/>
              <a:ext cx="4348058" cy="3895344"/>
            </a:xfrm>
            <a:prstGeom prst="rect">
              <a:avLst/>
            </a:prstGeom>
            <a:noFill/>
            <a:ln>
              <a:noFill/>
            </a:ln>
          </p:spPr>
        </p:pic>
      </p:grpSp>
      <p:grpSp>
        <p:nvGrpSpPr>
          <p:cNvPr id="1462" name="Google Shape;1462;p54"/>
          <p:cNvGrpSpPr/>
          <p:nvPr/>
        </p:nvGrpSpPr>
        <p:grpSpPr>
          <a:xfrm>
            <a:off x="499872" y="1612391"/>
            <a:ext cx="1743702" cy="1146048"/>
            <a:chOff x="499872" y="1612391"/>
            <a:chExt cx="1743702" cy="1146048"/>
          </a:xfrm>
        </p:grpSpPr>
        <p:pic>
          <p:nvPicPr>
            <p:cNvPr id="1463" name="Google Shape;1463;p54"/>
            <p:cNvPicPr preferRelativeResize="0"/>
            <p:nvPr/>
          </p:nvPicPr>
          <p:blipFill rotWithShape="1">
            <a:blip r:embed="rId5">
              <a:alphaModFix/>
            </a:blip>
            <a:srcRect b="0" l="0" r="0" t="0"/>
            <a:stretch/>
          </p:blipFill>
          <p:spPr>
            <a:xfrm>
              <a:off x="512064" y="1615439"/>
              <a:ext cx="1487424" cy="1143000"/>
            </a:xfrm>
            <a:prstGeom prst="rect">
              <a:avLst/>
            </a:prstGeom>
            <a:noFill/>
            <a:ln>
              <a:noFill/>
            </a:ln>
          </p:spPr>
        </p:pic>
        <p:pic>
          <p:nvPicPr>
            <p:cNvPr id="1464" name="Google Shape;1464;p54"/>
            <p:cNvPicPr preferRelativeResize="0"/>
            <p:nvPr/>
          </p:nvPicPr>
          <p:blipFill rotWithShape="1">
            <a:blip r:embed="rId6">
              <a:alphaModFix/>
            </a:blip>
            <a:srcRect b="0" l="0" r="0" t="0"/>
            <a:stretch/>
          </p:blipFill>
          <p:spPr>
            <a:xfrm>
              <a:off x="537965" y="1641504"/>
              <a:ext cx="1381124" cy="1038225"/>
            </a:xfrm>
            <a:prstGeom prst="rect">
              <a:avLst/>
            </a:prstGeom>
            <a:noFill/>
            <a:ln>
              <a:noFill/>
            </a:ln>
          </p:spPr>
        </p:pic>
        <p:pic>
          <p:nvPicPr>
            <p:cNvPr id="1465" name="Google Shape;1465;p54"/>
            <p:cNvPicPr preferRelativeResize="0"/>
            <p:nvPr/>
          </p:nvPicPr>
          <p:blipFill rotWithShape="1">
            <a:blip r:embed="rId7">
              <a:alphaModFix/>
            </a:blip>
            <a:srcRect b="0" l="0" r="0" t="0"/>
            <a:stretch/>
          </p:blipFill>
          <p:spPr>
            <a:xfrm>
              <a:off x="499872" y="1612391"/>
              <a:ext cx="1530096" cy="414527"/>
            </a:xfrm>
            <a:prstGeom prst="rect">
              <a:avLst/>
            </a:prstGeom>
            <a:noFill/>
            <a:ln>
              <a:noFill/>
            </a:ln>
          </p:spPr>
        </p:pic>
        <p:sp>
          <p:nvSpPr>
            <p:cNvPr id="1466" name="Google Shape;1466;p54"/>
            <p:cNvSpPr/>
            <p:nvPr/>
          </p:nvSpPr>
          <p:spPr>
            <a:xfrm>
              <a:off x="537965" y="1651029"/>
              <a:ext cx="1399540" cy="284480"/>
            </a:xfrm>
            <a:custGeom>
              <a:rect b="b" l="l" r="r" t="t"/>
              <a:pathLst>
                <a:path extrusionOk="0" h="284480" w="1399539">
                  <a:moveTo>
                    <a:pt x="0" y="0"/>
                  </a:moveTo>
                  <a:lnTo>
                    <a:pt x="1399159" y="0"/>
                  </a:lnTo>
                  <a:lnTo>
                    <a:pt x="1399159" y="283946"/>
                  </a:lnTo>
                  <a:lnTo>
                    <a:pt x="0" y="283946"/>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7" name="Google Shape;1467;p54"/>
            <p:cNvSpPr/>
            <p:nvPr/>
          </p:nvSpPr>
          <p:spPr>
            <a:xfrm>
              <a:off x="1919089" y="1753689"/>
              <a:ext cx="324485" cy="76200"/>
            </a:xfrm>
            <a:custGeom>
              <a:rect b="b" l="l" r="r" t="t"/>
              <a:pathLst>
                <a:path extrusionOk="0" h="76200" w="324485">
                  <a:moveTo>
                    <a:pt x="248145" y="50799"/>
                  </a:moveTo>
                  <a:lnTo>
                    <a:pt x="248145" y="76200"/>
                  </a:lnTo>
                  <a:lnTo>
                    <a:pt x="298945" y="50800"/>
                  </a:lnTo>
                  <a:lnTo>
                    <a:pt x="248145" y="50799"/>
                  </a:lnTo>
                  <a:close/>
                </a:path>
                <a:path extrusionOk="0" h="76200" w="324485">
                  <a:moveTo>
                    <a:pt x="248145" y="25399"/>
                  </a:moveTo>
                  <a:lnTo>
                    <a:pt x="248145" y="50799"/>
                  </a:lnTo>
                  <a:lnTo>
                    <a:pt x="260845" y="50800"/>
                  </a:lnTo>
                  <a:lnTo>
                    <a:pt x="260845" y="25400"/>
                  </a:lnTo>
                  <a:lnTo>
                    <a:pt x="248145" y="25399"/>
                  </a:lnTo>
                  <a:close/>
                </a:path>
                <a:path extrusionOk="0" h="76200" w="324485">
                  <a:moveTo>
                    <a:pt x="248145" y="0"/>
                  </a:moveTo>
                  <a:lnTo>
                    <a:pt x="248145" y="25399"/>
                  </a:lnTo>
                  <a:lnTo>
                    <a:pt x="260845" y="25400"/>
                  </a:lnTo>
                  <a:lnTo>
                    <a:pt x="260845" y="50800"/>
                  </a:lnTo>
                  <a:lnTo>
                    <a:pt x="298947" y="50798"/>
                  </a:lnTo>
                  <a:lnTo>
                    <a:pt x="324345" y="38100"/>
                  </a:lnTo>
                  <a:lnTo>
                    <a:pt x="248145" y="0"/>
                  </a:lnTo>
                  <a:close/>
                </a:path>
                <a:path extrusionOk="0" h="76200" w="324485">
                  <a:moveTo>
                    <a:pt x="0" y="25398"/>
                  </a:moveTo>
                  <a:lnTo>
                    <a:pt x="0" y="50798"/>
                  </a:lnTo>
                  <a:lnTo>
                    <a:pt x="248145" y="50799"/>
                  </a:lnTo>
                  <a:lnTo>
                    <a:pt x="248145" y="25399"/>
                  </a:lnTo>
                  <a:lnTo>
                    <a:pt x="0" y="25398"/>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68" name="Google Shape;1468;p54"/>
          <p:cNvSpPr txBox="1"/>
          <p:nvPr/>
        </p:nvSpPr>
        <p:spPr>
          <a:xfrm>
            <a:off x="7088191" y="1904491"/>
            <a:ext cx="4599305" cy="1841500"/>
          </a:xfrm>
          <a:prstGeom prst="rect">
            <a:avLst/>
          </a:prstGeom>
          <a:noFill/>
          <a:ln>
            <a:noFill/>
          </a:ln>
        </p:spPr>
        <p:txBody>
          <a:bodyPr anchorCtr="0" anchor="t" bIns="0" lIns="0" spcFirstLastPara="1" rIns="0" wrap="square" tIns="28575">
            <a:spAutoFit/>
          </a:bodyPr>
          <a:lstStyle/>
          <a:p>
            <a:pPr indent="0" lvl="0" marL="12700" marR="163195" rtl="0" algn="l">
              <a:lnSpc>
                <a:spcPct val="116111"/>
              </a:lnSpc>
              <a:spcBef>
                <a:spcPts val="0"/>
              </a:spcBef>
              <a:spcAft>
                <a:spcPts val="0"/>
              </a:spcAft>
              <a:buNone/>
            </a:pPr>
            <a:r>
              <a:rPr b="1" lang="en-US" sz="1800">
                <a:solidFill>
                  <a:schemeClr val="dk1"/>
                </a:solidFill>
                <a:latin typeface="Calibri"/>
                <a:ea typeface="Calibri"/>
                <a:cs typeface="Calibri"/>
                <a:sym typeface="Calibri"/>
              </a:rPr>
              <a:t>Merging </a:t>
            </a:r>
            <a:r>
              <a:rPr lang="en-US" sz="1800">
                <a:solidFill>
                  <a:schemeClr val="dk1"/>
                </a:solidFill>
                <a:latin typeface="Calibri"/>
                <a:ea typeface="Calibri"/>
                <a:cs typeface="Calibri"/>
                <a:sym typeface="Calibri"/>
              </a:rPr>
              <a:t>queries allows you to </a:t>
            </a:r>
            <a:r>
              <a:rPr b="1" lang="en-US" sz="1800">
                <a:solidFill>
                  <a:schemeClr val="dk1"/>
                </a:solidFill>
                <a:latin typeface="Calibri"/>
                <a:ea typeface="Calibri"/>
                <a:cs typeface="Calibri"/>
                <a:sym typeface="Calibri"/>
              </a:rPr>
              <a:t>join tables </a:t>
            </a:r>
            <a:r>
              <a:rPr lang="en-US" sz="1800">
                <a:solidFill>
                  <a:schemeClr val="dk1"/>
                </a:solidFill>
                <a:latin typeface="Calibri"/>
                <a:ea typeface="Calibri"/>
                <a:cs typeface="Calibri"/>
                <a:sym typeface="Calibri"/>
              </a:rPr>
              <a:t>based  on a common column (like a lookup in Excel)</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600">
              <a:solidFill>
                <a:schemeClr val="dk1"/>
              </a:solidFill>
              <a:latin typeface="Calibri"/>
              <a:ea typeface="Calibri"/>
              <a:cs typeface="Calibri"/>
              <a:sym typeface="Calibri"/>
            </a:endParaRPr>
          </a:p>
          <a:p>
            <a:pPr indent="0" lvl="0" marL="12700" marR="5080" rtl="0" algn="l">
              <a:lnSpc>
                <a:spcPct val="101400"/>
              </a:lnSpc>
              <a:spcBef>
                <a:spcPts val="0"/>
              </a:spcBef>
              <a:spcAft>
                <a:spcPts val="0"/>
              </a:spcAft>
              <a:buNone/>
            </a:pPr>
            <a:r>
              <a:rPr i="1" lang="en-US" sz="1400">
                <a:solidFill>
                  <a:schemeClr val="dk1"/>
                </a:solidFill>
                <a:latin typeface="Calibri"/>
                <a:ea typeface="Calibri"/>
                <a:cs typeface="Calibri"/>
                <a:sym typeface="Calibri"/>
              </a:rPr>
              <a:t>In this case we’re merging the </a:t>
            </a:r>
            <a:r>
              <a:rPr b="1" i="1" lang="en-US" sz="1400">
                <a:solidFill>
                  <a:schemeClr val="dk1"/>
                </a:solidFill>
                <a:latin typeface="Calibri"/>
                <a:ea typeface="Calibri"/>
                <a:cs typeface="Calibri"/>
                <a:sym typeface="Calibri"/>
              </a:rPr>
              <a:t>Sales Data </a:t>
            </a:r>
            <a:r>
              <a:rPr i="1" lang="en-US" sz="1400">
                <a:solidFill>
                  <a:schemeClr val="dk1"/>
                </a:solidFill>
                <a:latin typeface="Calibri"/>
                <a:ea typeface="Calibri"/>
                <a:cs typeface="Calibri"/>
                <a:sym typeface="Calibri"/>
              </a:rPr>
              <a:t>table with the </a:t>
            </a:r>
            <a:r>
              <a:rPr b="1" i="1" lang="en-US" sz="1400">
                <a:solidFill>
                  <a:schemeClr val="dk1"/>
                </a:solidFill>
                <a:latin typeface="Calibri"/>
                <a:ea typeface="Calibri"/>
                <a:cs typeface="Calibri"/>
                <a:sym typeface="Calibri"/>
              </a:rPr>
              <a:t>Product  Lookup </a:t>
            </a:r>
            <a:r>
              <a:rPr i="1" lang="en-US" sz="1400">
                <a:solidFill>
                  <a:schemeClr val="dk1"/>
                </a:solidFill>
                <a:latin typeface="Calibri"/>
                <a:ea typeface="Calibri"/>
                <a:cs typeface="Calibri"/>
                <a:sym typeface="Calibri"/>
              </a:rPr>
              <a:t>table, which share a common </a:t>
            </a:r>
            <a:r>
              <a:rPr b="1" i="1" lang="en-US" sz="1400">
                <a:solidFill>
                  <a:schemeClr val="dk1"/>
                </a:solidFill>
                <a:latin typeface="Calibri"/>
                <a:ea typeface="Calibri"/>
                <a:cs typeface="Calibri"/>
                <a:sym typeface="Calibri"/>
              </a:rPr>
              <a:t>Product Key </a:t>
            </a:r>
            <a:r>
              <a:rPr i="1" lang="en-US" sz="1400">
                <a:solidFill>
                  <a:schemeClr val="dk1"/>
                </a:solidFill>
                <a:latin typeface="Calibri"/>
                <a:ea typeface="Calibri"/>
                <a:cs typeface="Calibri"/>
                <a:sym typeface="Calibri"/>
              </a:rPr>
              <a:t>column</a:t>
            </a:r>
            <a:endParaRPr sz="1400">
              <a:solidFill>
                <a:schemeClr val="dk1"/>
              </a:solidFill>
              <a:latin typeface="Calibri"/>
              <a:ea typeface="Calibri"/>
              <a:cs typeface="Calibri"/>
              <a:sym typeface="Calibri"/>
            </a:endParaRPr>
          </a:p>
          <a:p>
            <a:pPr indent="0" lvl="0" marL="0" marR="0" rtl="0" algn="l">
              <a:lnSpc>
                <a:spcPct val="100000"/>
              </a:lnSpc>
              <a:spcBef>
                <a:spcPts val="20"/>
              </a:spcBef>
              <a:spcAft>
                <a:spcPts val="0"/>
              </a:spcAft>
              <a:buNone/>
            </a:pPr>
            <a:r>
              <a:t/>
            </a:r>
            <a:endParaRPr sz="1400">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None/>
            </a:pPr>
            <a:r>
              <a:rPr b="1" i="1" lang="en-US" sz="1400">
                <a:solidFill>
                  <a:schemeClr val="dk1"/>
                </a:solidFill>
                <a:latin typeface="Calibri"/>
                <a:ea typeface="Calibri"/>
                <a:cs typeface="Calibri"/>
                <a:sym typeface="Calibri"/>
              </a:rPr>
              <a:t>NOTE</a:t>
            </a:r>
            <a:r>
              <a:rPr i="1" lang="en-US" sz="1350">
                <a:solidFill>
                  <a:schemeClr val="dk1"/>
                </a:solidFill>
                <a:latin typeface="Calibri"/>
                <a:ea typeface="Calibri"/>
                <a:cs typeface="Calibri"/>
                <a:sym typeface="Calibri"/>
              </a:rPr>
              <a:t>: </a:t>
            </a:r>
            <a:r>
              <a:rPr i="1" lang="en-US" sz="1400">
                <a:solidFill>
                  <a:schemeClr val="dk1"/>
                </a:solidFill>
                <a:latin typeface="Calibri"/>
                <a:ea typeface="Calibri"/>
                <a:cs typeface="Calibri"/>
                <a:sym typeface="Calibri"/>
              </a:rPr>
              <a:t>Merging </a:t>
            </a:r>
            <a:r>
              <a:rPr b="1" i="1" lang="en-US" sz="1400">
                <a:solidFill>
                  <a:schemeClr val="dk1"/>
                </a:solidFill>
                <a:latin typeface="Calibri"/>
                <a:ea typeface="Calibri"/>
                <a:cs typeface="Calibri"/>
                <a:sym typeface="Calibri"/>
              </a:rPr>
              <a:t>adds columns </a:t>
            </a:r>
            <a:r>
              <a:rPr i="1" lang="en-US" sz="1400">
                <a:solidFill>
                  <a:schemeClr val="dk1"/>
                </a:solidFill>
                <a:latin typeface="Calibri"/>
                <a:ea typeface="Calibri"/>
                <a:cs typeface="Calibri"/>
                <a:sym typeface="Calibri"/>
              </a:rPr>
              <a:t>to an existing table/query</a:t>
            </a:r>
            <a:endParaRPr sz="1400">
              <a:solidFill>
                <a:schemeClr val="dk1"/>
              </a:solidFill>
              <a:latin typeface="Calibri"/>
              <a:ea typeface="Calibri"/>
              <a:cs typeface="Calibri"/>
              <a:sym typeface="Calibri"/>
            </a:endParaRPr>
          </a:p>
        </p:txBody>
      </p:sp>
      <p:sp>
        <p:nvSpPr>
          <p:cNvPr id="1469" name="Google Shape;1469;p54"/>
          <p:cNvSpPr/>
          <p:nvPr/>
        </p:nvSpPr>
        <p:spPr>
          <a:xfrm>
            <a:off x="7572799" y="4199387"/>
            <a:ext cx="4038600" cy="1782445"/>
          </a:xfrm>
          <a:custGeom>
            <a:rect b="b" l="l" r="r" t="t"/>
            <a:pathLst>
              <a:path extrusionOk="0" h="1782445" w="4038600">
                <a:moveTo>
                  <a:pt x="0" y="0"/>
                </a:moveTo>
                <a:lnTo>
                  <a:pt x="4038175" y="0"/>
                </a:lnTo>
                <a:lnTo>
                  <a:pt x="4038175" y="1782313"/>
                </a:lnTo>
                <a:lnTo>
                  <a:pt x="0" y="1782313"/>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0" name="Google Shape;1470;p54"/>
          <p:cNvSpPr txBox="1"/>
          <p:nvPr/>
        </p:nvSpPr>
        <p:spPr>
          <a:xfrm>
            <a:off x="8088511" y="4295285"/>
            <a:ext cx="3216275" cy="1495425"/>
          </a:xfrm>
          <a:prstGeom prst="rect">
            <a:avLst/>
          </a:prstGeom>
          <a:noFill/>
          <a:ln>
            <a:noFill/>
          </a:ln>
        </p:spPr>
        <p:txBody>
          <a:bodyPr anchorCtr="0" anchor="t" bIns="0" lIns="0" spcFirstLastPara="1" rIns="0" wrap="square" tIns="52050">
            <a:spAutoFit/>
          </a:bodyPr>
          <a:lstStyle/>
          <a:p>
            <a:pPr indent="0" lvl="0" marL="12700" marR="0" rtl="0" algn="l">
              <a:lnSpc>
                <a:spcPct val="100000"/>
              </a:lnSpc>
              <a:spcBef>
                <a:spcPts val="0"/>
              </a:spcBef>
              <a:spcAft>
                <a:spcPts val="0"/>
              </a:spcAft>
              <a:buNone/>
            </a:pPr>
            <a:r>
              <a:rPr b="1" lang="en-US" sz="1600">
                <a:solidFill>
                  <a:srgbClr val="D7B10F"/>
                </a:solidFill>
                <a:latin typeface="Calibri"/>
                <a:ea typeface="Calibri"/>
                <a:cs typeface="Calibri"/>
                <a:sym typeface="Calibri"/>
              </a:rPr>
              <a:t>HEY THIS IS IMPORTANT!</a:t>
            </a:r>
            <a:endParaRPr sz="1600">
              <a:solidFill>
                <a:schemeClr val="dk1"/>
              </a:solidFill>
              <a:latin typeface="Calibri"/>
              <a:ea typeface="Calibri"/>
              <a:cs typeface="Calibri"/>
              <a:sym typeface="Calibri"/>
            </a:endParaRPr>
          </a:p>
          <a:p>
            <a:pPr indent="0" lvl="0" marL="12700" marR="28575" rtl="0" algn="l">
              <a:lnSpc>
                <a:spcPct val="101400"/>
              </a:lnSpc>
              <a:spcBef>
                <a:spcPts val="250"/>
              </a:spcBef>
              <a:spcAft>
                <a:spcPts val="0"/>
              </a:spcAft>
              <a:buNone/>
            </a:pPr>
            <a:r>
              <a:rPr b="1" lang="en-US" sz="1400">
                <a:solidFill>
                  <a:srgbClr val="0D0D0D"/>
                </a:solidFill>
                <a:latin typeface="Calibri"/>
                <a:ea typeface="Calibri"/>
                <a:cs typeface="Calibri"/>
                <a:sym typeface="Calibri"/>
              </a:rPr>
              <a:t>Just because you can merge tables, doesn’t  mean you should!</a:t>
            </a:r>
            <a:endParaRPr sz="1400">
              <a:solidFill>
                <a:schemeClr val="dk1"/>
              </a:solidFill>
              <a:latin typeface="Calibri"/>
              <a:ea typeface="Calibri"/>
              <a:cs typeface="Calibri"/>
              <a:sym typeface="Calibri"/>
            </a:endParaRPr>
          </a:p>
          <a:p>
            <a:pPr indent="0" lvl="0" marL="12700" marR="5080" rtl="0" algn="l">
              <a:lnSpc>
                <a:spcPct val="100699"/>
              </a:lnSpc>
              <a:spcBef>
                <a:spcPts val="610"/>
              </a:spcBef>
              <a:spcAft>
                <a:spcPts val="0"/>
              </a:spcAft>
              <a:buNone/>
            </a:pPr>
            <a:r>
              <a:rPr lang="en-US" sz="1400">
                <a:solidFill>
                  <a:srgbClr val="0D0D0D"/>
                </a:solidFill>
                <a:latin typeface="Calibri"/>
                <a:ea typeface="Calibri"/>
                <a:cs typeface="Calibri"/>
                <a:sym typeface="Calibri"/>
              </a:rPr>
              <a:t>In many cases, it’s better to keep tables  separate and define </a:t>
            </a:r>
            <a:r>
              <a:rPr b="1" lang="en-US" sz="1400">
                <a:solidFill>
                  <a:srgbClr val="0D0D0D"/>
                </a:solidFill>
                <a:latin typeface="Calibri"/>
                <a:ea typeface="Calibri"/>
                <a:cs typeface="Calibri"/>
                <a:sym typeface="Calibri"/>
              </a:rPr>
              <a:t>relationships </a:t>
            </a:r>
            <a:r>
              <a:rPr lang="en-US" sz="1400">
                <a:solidFill>
                  <a:srgbClr val="0D0D0D"/>
                </a:solidFill>
                <a:latin typeface="Calibri"/>
                <a:ea typeface="Calibri"/>
                <a:cs typeface="Calibri"/>
                <a:sym typeface="Calibri"/>
              </a:rPr>
              <a:t>between  them in the data model (</a:t>
            </a:r>
            <a:r>
              <a:rPr i="1" lang="en-US" sz="1400">
                <a:solidFill>
                  <a:srgbClr val="0D0D0D"/>
                </a:solidFill>
                <a:latin typeface="Calibri"/>
                <a:ea typeface="Calibri"/>
                <a:cs typeface="Calibri"/>
                <a:sym typeface="Calibri"/>
              </a:rPr>
              <a:t>more on that soon!</a:t>
            </a:r>
            <a:r>
              <a:rPr lang="en-US" sz="1400">
                <a:solidFill>
                  <a:srgbClr val="0D0D0D"/>
                </a:solidFill>
                <a:latin typeface="Calibri"/>
                <a:ea typeface="Calibri"/>
                <a:cs typeface="Calibri"/>
                <a:sym typeface="Calibri"/>
              </a:rPr>
              <a:t>)</a:t>
            </a:r>
            <a:endParaRPr sz="1400">
              <a:solidFill>
                <a:schemeClr val="dk1"/>
              </a:solidFill>
              <a:latin typeface="Calibri"/>
              <a:ea typeface="Calibri"/>
              <a:cs typeface="Calibri"/>
              <a:sym typeface="Calibri"/>
            </a:endParaRPr>
          </a:p>
        </p:txBody>
      </p:sp>
      <p:pic>
        <p:nvPicPr>
          <p:cNvPr id="1471" name="Google Shape;1471;p54"/>
          <p:cNvPicPr preferRelativeResize="0"/>
          <p:nvPr/>
        </p:nvPicPr>
        <p:blipFill rotWithShape="1">
          <a:blip r:embed="rId8">
            <a:alphaModFix/>
          </a:blip>
          <a:srcRect b="0" l="0" r="0" t="0"/>
          <a:stretch/>
        </p:blipFill>
        <p:spPr>
          <a:xfrm>
            <a:off x="7211684" y="4712268"/>
            <a:ext cx="747182" cy="747182"/>
          </a:xfrm>
          <a:prstGeom prst="rect">
            <a:avLst/>
          </a:prstGeom>
          <a:noFill/>
          <a:ln>
            <a:noFill/>
          </a:ln>
        </p:spPr>
      </p:pic>
      <p:sp>
        <p:nvSpPr>
          <p:cNvPr id="1472" name="Google Shape;1472;p54"/>
          <p:cNvSpPr txBox="1"/>
          <p:nvPr>
            <p:ph type="title"/>
          </p:nvPr>
        </p:nvSpPr>
        <p:spPr>
          <a:xfrm>
            <a:off x="4497292" y="242315"/>
            <a:ext cx="319722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MERGING QUERIES</a:t>
            </a:r>
            <a:endParaRPr sz="3200"/>
          </a:p>
        </p:txBody>
      </p:sp>
      <p:pic>
        <p:nvPicPr>
          <p:cNvPr id="1473" name="Google Shape;1473;p54"/>
          <p:cNvPicPr preferRelativeResize="0"/>
          <p:nvPr/>
        </p:nvPicPr>
        <p:blipFill rotWithShape="1">
          <a:blip r:embed="rId9">
            <a:alphaModFix/>
          </a:blip>
          <a:srcRect b="0" l="0" r="0" t="0"/>
          <a:stretch/>
        </p:blipFill>
        <p:spPr>
          <a:xfrm>
            <a:off x="0" y="806332"/>
            <a:ext cx="12192000" cy="45720"/>
          </a:xfrm>
          <a:prstGeom prst="rect">
            <a:avLst/>
          </a:prstGeom>
          <a:noFill/>
          <a:ln>
            <a:noFill/>
          </a:ln>
        </p:spPr>
      </p:pic>
      <p:sp>
        <p:nvSpPr>
          <p:cNvPr id="1474" name="Google Shape;1474;p54"/>
          <p:cNvSpPr/>
          <p:nvPr/>
        </p:nvSpPr>
        <p:spPr>
          <a:xfrm>
            <a:off x="6677023" y="1573481"/>
            <a:ext cx="212090" cy="4056379"/>
          </a:xfrm>
          <a:custGeom>
            <a:rect b="b" l="l" r="r" t="t"/>
            <a:pathLst>
              <a:path extrusionOk="0" h="4056379" w="212090">
                <a:moveTo>
                  <a:pt x="0" y="0"/>
                </a:moveTo>
                <a:lnTo>
                  <a:pt x="41257" y="11799"/>
                </a:lnTo>
                <a:lnTo>
                  <a:pt x="74949" y="43979"/>
                </a:lnTo>
                <a:lnTo>
                  <a:pt x="97665" y="91707"/>
                </a:lnTo>
                <a:lnTo>
                  <a:pt x="105994" y="150153"/>
                </a:lnTo>
                <a:lnTo>
                  <a:pt x="105994" y="1292003"/>
                </a:lnTo>
                <a:lnTo>
                  <a:pt x="114324" y="1350449"/>
                </a:lnTo>
                <a:lnTo>
                  <a:pt x="137039" y="1398178"/>
                </a:lnTo>
                <a:lnTo>
                  <a:pt x="170731" y="1430357"/>
                </a:lnTo>
                <a:lnTo>
                  <a:pt x="211989" y="1442157"/>
                </a:lnTo>
                <a:lnTo>
                  <a:pt x="170731" y="1453956"/>
                </a:lnTo>
                <a:lnTo>
                  <a:pt x="137039" y="1486136"/>
                </a:lnTo>
                <a:lnTo>
                  <a:pt x="114324" y="1533864"/>
                </a:lnTo>
                <a:lnTo>
                  <a:pt x="105994" y="1592311"/>
                </a:lnTo>
                <a:lnTo>
                  <a:pt x="105994" y="3905639"/>
                </a:lnTo>
                <a:lnTo>
                  <a:pt x="97665" y="3964085"/>
                </a:lnTo>
                <a:lnTo>
                  <a:pt x="74949" y="4011814"/>
                </a:lnTo>
                <a:lnTo>
                  <a:pt x="41257" y="4043993"/>
                </a:lnTo>
                <a:lnTo>
                  <a:pt x="0" y="4055793"/>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475" name="Google Shape;1475;p54"/>
          <p:cNvGrpSpPr/>
          <p:nvPr/>
        </p:nvGrpSpPr>
        <p:grpSpPr>
          <a:xfrm>
            <a:off x="2788920" y="2350007"/>
            <a:ext cx="667511" cy="941832"/>
            <a:chOff x="2788920" y="2350007"/>
            <a:chExt cx="667511" cy="941832"/>
          </a:xfrm>
        </p:grpSpPr>
        <p:pic>
          <p:nvPicPr>
            <p:cNvPr id="1476" name="Google Shape;1476;p54"/>
            <p:cNvPicPr preferRelativeResize="0"/>
            <p:nvPr/>
          </p:nvPicPr>
          <p:blipFill rotWithShape="1">
            <a:blip r:embed="rId10">
              <a:alphaModFix/>
            </a:blip>
            <a:srcRect b="0" l="0" r="0" t="0"/>
            <a:stretch/>
          </p:blipFill>
          <p:spPr>
            <a:xfrm>
              <a:off x="2788920" y="2350007"/>
              <a:ext cx="667511" cy="941832"/>
            </a:xfrm>
            <a:prstGeom prst="rect">
              <a:avLst/>
            </a:prstGeom>
            <a:noFill/>
            <a:ln>
              <a:noFill/>
            </a:ln>
          </p:spPr>
        </p:pic>
        <p:sp>
          <p:nvSpPr>
            <p:cNvPr id="1477" name="Google Shape;1477;p54"/>
            <p:cNvSpPr/>
            <p:nvPr/>
          </p:nvSpPr>
          <p:spPr>
            <a:xfrm>
              <a:off x="2827614" y="2388139"/>
              <a:ext cx="538480" cy="810895"/>
            </a:xfrm>
            <a:custGeom>
              <a:rect b="b" l="l" r="r" t="t"/>
              <a:pathLst>
                <a:path extrusionOk="0" h="810894" w="538479">
                  <a:moveTo>
                    <a:pt x="0" y="0"/>
                  </a:moveTo>
                  <a:lnTo>
                    <a:pt x="538360" y="0"/>
                  </a:lnTo>
                  <a:lnTo>
                    <a:pt x="538360" y="810436"/>
                  </a:lnTo>
                  <a:lnTo>
                    <a:pt x="0" y="810436"/>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78" name="Google Shape;1478;p54"/>
          <p:cNvGrpSpPr/>
          <p:nvPr/>
        </p:nvGrpSpPr>
        <p:grpSpPr>
          <a:xfrm>
            <a:off x="2279904" y="3496055"/>
            <a:ext cx="667512" cy="941832"/>
            <a:chOff x="2279904" y="3496055"/>
            <a:chExt cx="667512" cy="941832"/>
          </a:xfrm>
        </p:grpSpPr>
        <p:pic>
          <p:nvPicPr>
            <p:cNvPr id="1479" name="Google Shape;1479;p54"/>
            <p:cNvPicPr preferRelativeResize="0"/>
            <p:nvPr/>
          </p:nvPicPr>
          <p:blipFill rotWithShape="1">
            <a:blip r:embed="rId11">
              <a:alphaModFix/>
            </a:blip>
            <a:srcRect b="0" l="0" r="0" t="0"/>
            <a:stretch/>
          </p:blipFill>
          <p:spPr>
            <a:xfrm>
              <a:off x="2279904" y="3496055"/>
              <a:ext cx="667512" cy="941832"/>
            </a:xfrm>
            <a:prstGeom prst="rect">
              <a:avLst/>
            </a:prstGeom>
            <a:noFill/>
            <a:ln>
              <a:noFill/>
            </a:ln>
          </p:spPr>
        </p:pic>
        <p:sp>
          <p:nvSpPr>
            <p:cNvPr id="1480" name="Google Shape;1480;p54"/>
            <p:cNvSpPr/>
            <p:nvPr/>
          </p:nvSpPr>
          <p:spPr>
            <a:xfrm>
              <a:off x="2318546" y="3535041"/>
              <a:ext cx="538480" cy="810895"/>
            </a:xfrm>
            <a:custGeom>
              <a:rect b="b" l="l" r="r" t="t"/>
              <a:pathLst>
                <a:path extrusionOk="0" h="810895" w="538480">
                  <a:moveTo>
                    <a:pt x="0" y="0"/>
                  </a:moveTo>
                  <a:lnTo>
                    <a:pt x="538360" y="0"/>
                  </a:lnTo>
                  <a:lnTo>
                    <a:pt x="538360" y="810436"/>
                  </a:lnTo>
                  <a:lnTo>
                    <a:pt x="0" y="810436"/>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81" name="Google Shape;1481;p54"/>
          <p:cNvGrpSpPr/>
          <p:nvPr/>
        </p:nvGrpSpPr>
        <p:grpSpPr>
          <a:xfrm>
            <a:off x="11457431" y="170687"/>
            <a:ext cx="551687" cy="551687"/>
            <a:chOff x="11457431" y="170687"/>
            <a:chExt cx="551687" cy="551687"/>
          </a:xfrm>
        </p:grpSpPr>
        <p:pic>
          <p:nvPicPr>
            <p:cNvPr id="1482" name="Google Shape;1482;p54"/>
            <p:cNvPicPr preferRelativeResize="0"/>
            <p:nvPr/>
          </p:nvPicPr>
          <p:blipFill rotWithShape="1">
            <a:blip r:embed="rId12">
              <a:alphaModFix/>
            </a:blip>
            <a:srcRect b="0" l="0" r="0" t="0"/>
            <a:stretch/>
          </p:blipFill>
          <p:spPr>
            <a:xfrm>
              <a:off x="11457431" y="170687"/>
              <a:ext cx="551687" cy="551687"/>
            </a:xfrm>
            <a:prstGeom prst="rect">
              <a:avLst/>
            </a:prstGeom>
            <a:noFill/>
            <a:ln>
              <a:noFill/>
            </a:ln>
          </p:spPr>
        </p:pic>
        <p:pic>
          <p:nvPicPr>
            <p:cNvPr id="1483" name="Google Shape;1483;p54"/>
            <p:cNvPicPr preferRelativeResize="0"/>
            <p:nvPr/>
          </p:nvPicPr>
          <p:blipFill rotWithShape="1">
            <a:blip r:embed="rId13">
              <a:alphaModFix/>
            </a:blip>
            <a:srcRect b="0" l="0" r="0" t="0"/>
            <a:stretch/>
          </p:blipFill>
          <p:spPr>
            <a:xfrm>
              <a:off x="11536301" y="252500"/>
              <a:ext cx="399431" cy="400018"/>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87" name="Shape 1487"/>
        <p:cNvGrpSpPr/>
        <p:nvPr/>
      </p:nvGrpSpPr>
      <p:grpSpPr>
        <a:xfrm>
          <a:off x="0" y="0"/>
          <a:ext cx="0" cy="0"/>
          <a:chOff x="0" y="0"/>
          <a:chExt cx="0" cy="0"/>
        </a:xfrm>
      </p:grpSpPr>
      <p:grpSp>
        <p:nvGrpSpPr>
          <p:cNvPr id="1488" name="Google Shape;1488;p55"/>
          <p:cNvGrpSpPr/>
          <p:nvPr/>
        </p:nvGrpSpPr>
        <p:grpSpPr>
          <a:xfrm>
            <a:off x="469391" y="5074919"/>
            <a:ext cx="10991088" cy="987552"/>
            <a:chOff x="469391" y="5074919"/>
            <a:chExt cx="10991088" cy="987552"/>
          </a:xfrm>
        </p:grpSpPr>
        <p:pic>
          <p:nvPicPr>
            <p:cNvPr id="1489" name="Google Shape;1489;p55"/>
            <p:cNvPicPr preferRelativeResize="0"/>
            <p:nvPr/>
          </p:nvPicPr>
          <p:blipFill rotWithShape="1">
            <a:blip r:embed="rId3">
              <a:alphaModFix/>
            </a:blip>
            <a:srcRect b="0" l="0" r="0" t="0"/>
            <a:stretch/>
          </p:blipFill>
          <p:spPr>
            <a:xfrm>
              <a:off x="469391" y="5074919"/>
              <a:ext cx="10991088" cy="987552"/>
            </a:xfrm>
            <a:prstGeom prst="rect">
              <a:avLst/>
            </a:prstGeom>
            <a:noFill/>
            <a:ln>
              <a:noFill/>
            </a:ln>
          </p:spPr>
        </p:pic>
        <p:sp>
          <p:nvSpPr>
            <p:cNvPr id="1490" name="Google Shape;1490;p55"/>
            <p:cNvSpPr/>
            <p:nvPr/>
          </p:nvSpPr>
          <p:spPr>
            <a:xfrm>
              <a:off x="534264" y="5101072"/>
              <a:ext cx="10862310" cy="859155"/>
            </a:xfrm>
            <a:custGeom>
              <a:rect b="b" l="l" r="r" t="t"/>
              <a:pathLst>
                <a:path extrusionOk="0" h="859154" w="10862310">
                  <a:moveTo>
                    <a:pt x="10861866" y="0"/>
                  </a:moveTo>
                  <a:lnTo>
                    <a:pt x="335941" y="0"/>
                  </a:lnTo>
                  <a:lnTo>
                    <a:pt x="286298" y="3642"/>
                  </a:lnTo>
                  <a:lnTo>
                    <a:pt x="238916" y="14223"/>
                  </a:lnTo>
                  <a:lnTo>
                    <a:pt x="194316" y="31223"/>
                  </a:lnTo>
                  <a:lnTo>
                    <a:pt x="153017" y="54122"/>
                  </a:lnTo>
                  <a:lnTo>
                    <a:pt x="115539" y="82400"/>
                  </a:lnTo>
                  <a:lnTo>
                    <a:pt x="82400" y="115539"/>
                  </a:lnTo>
                  <a:lnTo>
                    <a:pt x="54122" y="153017"/>
                  </a:lnTo>
                  <a:lnTo>
                    <a:pt x="31223" y="194317"/>
                  </a:lnTo>
                  <a:lnTo>
                    <a:pt x="14223" y="238917"/>
                  </a:lnTo>
                  <a:lnTo>
                    <a:pt x="3642" y="286298"/>
                  </a:lnTo>
                  <a:lnTo>
                    <a:pt x="0" y="335941"/>
                  </a:lnTo>
                  <a:lnTo>
                    <a:pt x="0" y="858820"/>
                  </a:lnTo>
                  <a:lnTo>
                    <a:pt x="10525926" y="858820"/>
                  </a:lnTo>
                  <a:lnTo>
                    <a:pt x="10575568" y="855178"/>
                  </a:lnTo>
                  <a:lnTo>
                    <a:pt x="10622950" y="844597"/>
                  </a:lnTo>
                  <a:lnTo>
                    <a:pt x="10667550" y="827597"/>
                  </a:lnTo>
                  <a:lnTo>
                    <a:pt x="10708849" y="804698"/>
                  </a:lnTo>
                  <a:lnTo>
                    <a:pt x="10746327" y="776419"/>
                  </a:lnTo>
                  <a:lnTo>
                    <a:pt x="10779465" y="743280"/>
                  </a:lnTo>
                  <a:lnTo>
                    <a:pt x="10807744" y="705802"/>
                  </a:lnTo>
                  <a:lnTo>
                    <a:pt x="10830643" y="664502"/>
                  </a:lnTo>
                  <a:lnTo>
                    <a:pt x="10847643" y="619902"/>
                  </a:lnTo>
                  <a:lnTo>
                    <a:pt x="10858224" y="572521"/>
                  </a:lnTo>
                  <a:lnTo>
                    <a:pt x="10861866" y="522877"/>
                  </a:lnTo>
                  <a:lnTo>
                    <a:pt x="10861866"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91" name="Google Shape;1491;p55"/>
          <p:cNvSpPr txBox="1"/>
          <p:nvPr/>
        </p:nvSpPr>
        <p:spPr>
          <a:xfrm>
            <a:off x="1558495" y="5237988"/>
            <a:ext cx="9503410" cy="576580"/>
          </a:xfrm>
          <a:prstGeom prst="rect">
            <a:avLst/>
          </a:prstGeom>
          <a:noFill/>
          <a:ln>
            <a:noFill/>
          </a:ln>
        </p:spPr>
        <p:txBody>
          <a:bodyPr anchorCtr="0" anchor="t" bIns="0" lIns="0" spcFirstLastPara="1" rIns="0" wrap="square" tIns="10150">
            <a:spAutoFit/>
          </a:bodyPr>
          <a:lstStyle/>
          <a:p>
            <a:pPr indent="0" lvl="0" marL="12700" marR="5080" rtl="0" algn="l">
              <a:lnSpc>
                <a:spcPct val="100699"/>
              </a:lnSpc>
              <a:spcBef>
                <a:spcPts val="0"/>
              </a:spcBef>
              <a:spcAft>
                <a:spcPts val="0"/>
              </a:spcAft>
              <a:buNone/>
            </a:pPr>
            <a:r>
              <a:rPr b="1" lang="en-US" sz="2000">
                <a:solidFill>
                  <a:srgbClr val="FFC000"/>
                </a:solidFill>
                <a:latin typeface="Calibri"/>
                <a:ea typeface="Calibri"/>
                <a:cs typeface="Calibri"/>
                <a:sym typeface="Calibri"/>
              </a:rPr>
              <a:t>PRO TIP</a:t>
            </a:r>
            <a:r>
              <a:rPr lang="en-US" sz="2000">
                <a:solidFill>
                  <a:srgbClr val="FFC000"/>
                </a:solidFill>
                <a:latin typeface="Calibri"/>
                <a:ea typeface="Calibri"/>
                <a:cs typeface="Calibri"/>
                <a:sym typeface="Calibri"/>
              </a:rPr>
              <a:t>: </a:t>
            </a:r>
            <a:r>
              <a:rPr i="1" lang="en-US" sz="1600">
                <a:solidFill>
                  <a:schemeClr val="dk1"/>
                </a:solidFill>
                <a:latin typeface="Calibri"/>
                <a:ea typeface="Calibri"/>
                <a:cs typeface="Calibri"/>
                <a:sym typeface="Calibri"/>
              </a:rPr>
              <a:t>Use the </a:t>
            </a:r>
            <a:r>
              <a:rPr b="1" i="1" lang="en-US" sz="1600">
                <a:solidFill>
                  <a:schemeClr val="dk1"/>
                </a:solidFill>
                <a:latin typeface="Calibri"/>
                <a:ea typeface="Calibri"/>
                <a:cs typeface="Calibri"/>
                <a:sym typeface="Calibri"/>
              </a:rPr>
              <a:t>Folder </a:t>
            </a:r>
            <a:r>
              <a:rPr i="1" lang="en-US" sz="1600">
                <a:solidFill>
                  <a:schemeClr val="dk1"/>
                </a:solidFill>
                <a:latin typeface="Calibri"/>
                <a:ea typeface="Calibri"/>
                <a:cs typeface="Calibri"/>
                <a:sym typeface="Calibri"/>
              </a:rPr>
              <a:t>option (Get Data &gt; More &gt; Folder) to </a:t>
            </a:r>
            <a:r>
              <a:rPr b="1" i="1" lang="en-US" sz="1600">
                <a:solidFill>
                  <a:schemeClr val="dk1"/>
                </a:solidFill>
                <a:latin typeface="Calibri"/>
                <a:ea typeface="Calibri"/>
                <a:cs typeface="Calibri"/>
                <a:sym typeface="Calibri"/>
              </a:rPr>
              <a:t>append all files within a specified folder </a:t>
            </a:r>
            <a:r>
              <a:rPr i="1" lang="en-US" sz="1600">
                <a:solidFill>
                  <a:schemeClr val="dk1"/>
                </a:solidFill>
                <a:latin typeface="Calibri"/>
                <a:ea typeface="Calibri"/>
                <a:cs typeface="Calibri"/>
                <a:sym typeface="Calibri"/>
              </a:rPr>
              <a:t>(assuming  they share the same structure); as you add new files, simply refresh the query and they will automatically append!</a:t>
            </a:r>
            <a:endParaRPr sz="1600">
              <a:solidFill>
                <a:schemeClr val="dk1"/>
              </a:solidFill>
              <a:latin typeface="Calibri"/>
              <a:ea typeface="Calibri"/>
              <a:cs typeface="Calibri"/>
              <a:sym typeface="Calibri"/>
            </a:endParaRPr>
          </a:p>
        </p:txBody>
      </p:sp>
      <p:pic>
        <p:nvPicPr>
          <p:cNvPr id="1492" name="Google Shape;1492;p55"/>
          <p:cNvPicPr preferRelativeResize="0"/>
          <p:nvPr/>
        </p:nvPicPr>
        <p:blipFill rotWithShape="1">
          <a:blip r:embed="rId4">
            <a:alphaModFix/>
          </a:blip>
          <a:srcRect b="0" l="0" r="0" t="0"/>
          <a:stretch/>
        </p:blipFill>
        <p:spPr>
          <a:xfrm>
            <a:off x="664463" y="5236463"/>
            <a:ext cx="765048" cy="652272"/>
          </a:xfrm>
          <a:prstGeom prst="rect">
            <a:avLst/>
          </a:prstGeom>
          <a:noFill/>
          <a:ln>
            <a:noFill/>
          </a:ln>
        </p:spPr>
      </p:pic>
      <p:grpSp>
        <p:nvGrpSpPr>
          <p:cNvPr id="1493" name="Google Shape;1493;p55"/>
          <p:cNvGrpSpPr/>
          <p:nvPr/>
        </p:nvGrpSpPr>
        <p:grpSpPr>
          <a:xfrm>
            <a:off x="475487" y="1511808"/>
            <a:ext cx="5315713" cy="3203448"/>
            <a:chOff x="475487" y="1511808"/>
            <a:chExt cx="5315713" cy="3203448"/>
          </a:xfrm>
        </p:grpSpPr>
        <p:pic>
          <p:nvPicPr>
            <p:cNvPr id="1494" name="Google Shape;1494;p55"/>
            <p:cNvPicPr preferRelativeResize="0"/>
            <p:nvPr/>
          </p:nvPicPr>
          <p:blipFill rotWithShape="1">
            <a:blip r:embed="rId5">
              <a:alphaModFix/>
            </a:blip>
            <a:srcRect b="0" l="0" r="0" t="0"/>
            <a:stretch/>
          </p:blipFill>
          <p:spPr>
            <a:xfrm>
              <a:off x="2051304" y="1557528"/>
              <a:ext cx="3739896" cy="3157728"/>
            </a:xfrm>
            <a:prstGeom prst="rect">
              <a:avLst/>
            </a:prstGeom>
            <a:noFill/>
            <a:ln>
              <a:noFill/>
            </a:ln>
          </p:spPr>
        </p:pic>
        <p:pic>
          <p:nvPicPr>
            <p:cNvPr id="1495" name="Google Shape;1495;p55"/>
            <p:cNvPicPr preferRelativeResize="0"/>
            <p:nvPr/>
          </p:nvPicPr>
          <p:blipFill rotWithShape="1">
            <a:blip r:embed="rId6">
              <a:alphaModFix/>
            </a:blip>
            <a:srcRect b="0" l="0" r="0" t="0"/>
            <a:stretch/>
          </p:blipFill>
          <p:spPr>
            <a:xfrm>
              <a:off x="2076099" y="1582765"/>
              <a:ext cx="3636208" cy="3054096"/>
            </a:xfrm>
            <a:prstGeom prst="rect">
              <a:avLst/>
            </a:prstGeom>
            <a:noFill/>
            <a:ln>
              <a:noFill/>
            </a:ln>
          </p:spPr>
        </p:pic>
        <p:pic>
          <p:nvPicPr>
            <p:cNvPr id="1496" name="Google Shape;1496;p55"/>
            <p:cNvPicPr preferRelativeResize="0"/>
            <p:nvPr/>
          </p:nvPicPr>
          <p:blipFill rotWithShape="1">
            <a:blip r:embed="rId7">
              <a:alphaModFix/>
            </a:blip>
            <a:srcRect b="0" l="0" r="0" t="0"/>
            <a:stretch/>
          </p:blipFill>
          <p:spPr>
            <a:xfrm>
              <a:off x="490727" y="1511808"/>
              <a:ext cx="1484375" cy="1143000"/>
            </a:xfrm>
            <a:prstGeom prst="rect">
              <a:avLst/>
            </a:prstGeom>
            <a:noFill/>
            <a:ln>
              <a:noFill/>
            </a:ln>
          </p:spPr>
        </p:pic>
        <p:pic>
          <p:nvPicPr>
            <p:cNvPr id="1497" name="Google Shape;1497;p55"/>
            <p:cNvPicPr preferRelativeResize="0"/>
            <p:nvPr/>
          </p:nvPicPr>
          <p:blipFill rotWithShape="1">
            <a:blip r:embed="rId8">
              <a:alphaModFix/>
            </a:blip>
            <a:srcRect b="0" l="0" r="0" t="0"/>
            <a:stretch/>
          </p:blipFill>
          <p:spPr>
            <a:xfrm>
              <a:off x="514768" y="1537366"/>
              <a:ext cx="1381124" cy="1038225"/>
            </a:xfrm>
            <a:prstGeom prst="rect">
              <a:avLst/>
            </a:prstGeom>
            <a:noFill/>
            <a:ln>
              <a:noFill/>
            </a:ln>
          </p:spPr>
        </p:pic>
        <p:pic>
          <p:nvPicPr>
            <p:cNvPr id="1498" name="Google Shape;1498;p55"/>
            <p:cNvPicPr preferRelativeResize="0"/>
            <p:nvPr/>
          </p:nvPicPr>
          <p:blipFill rotWithShape="1">
            <a:blip r:embed="rId9">
              <a:alphaModFix/>
            </a:blip>
            <a:srcRect b="0" l="0" r="0" t="0"/>
            <a:stretch/>
          </p:blipFill>
          <p:spPr>
            <a:xfrm>
              <a:off x="475487" y="1758696"/>
              <a:ext cx="1530096" cy="414527"/>
            </a:xfrm>
            <a:prstGeom prst="rect">
              <a:avLst/>
            </a:prstGeom>
            <a:noFill/>
            <a:ln>
              <a:noFill/>
            </a:ln>
          </p:spPr>
        </p:pic>
        <p:sp>
          <p:nvSpPr>
            <p:cNvPr id="1499" name="Google Shape;1499;p55"/>
            <p:cNvSpPr/>
            <p:nvPr/>
          </p:nvSpPr>
          <p:spPr>
            <a:xfrm>
              <a:off x="514768" y="1797222"/>
              <a:ext cx="1399540" cy="284480"/>
            </a:xfrm>
            <a:custGeom>
              <a:rect b="b" l="l" r="r" t="t"/>
              <a:pathLst>
                <a:path extrusionOk="0" h="284480" w="1399539">
                  <a:moveTo>
                    <a:pt x="0" y="0"/>
                  </a:moveTo>
                  <a:lnTo>
                    <a:pt x="1399159" y="0"/>
                  </a:lnTo>
                  <a:lnTo>
                    <a:pt x="1399159" y="283946"/>
                  </a:lnTo>
                  <a:lnTo>
                    <a:pt x="0" y="283946"/>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0" name="Google Shape;1500;p55"/>
            <p:cNvSpPr/>
            <p:nvPr/>
          </p:nvSpPr>
          <p:spPr>
            <a:xfrm>
              <a:off x="1913928" y="1901097"/>
              <a:ext cx="324485" cy="76200"/>
            </a:xfrm>
            <a:custGeom>
              <a:rect b="b" l="l" r="r" t="t"/>
              <a:pathLst>
                <a:path extrusionOk="0" h="76200" w="324485">
                  <a:moveTo>
                    <a:pt x="248145" y="50799"/>
                  </a:moveTo>
                  <a:lnTo>
                    <a:pt x="248145" y="76200"/>
                  </a:lnTo>
                  <a:lnTo>
                    <a:pt x="298945" y="50800"/>
                  </a:lnTo>
                  <a:lnTo>
                    <a:pt x="248145" y="50799"/>
                  </a:lnTo>
                  <a:close/>
                </a:path>
                <a:path extrusionOk="0" h="76200" w="324485">
                  <a:moveTo>
                    <a:pt x="248145" y="25399"/>
                  </a:moveTo>
                  <a:lnTo>
                    <a:pt x="248145" y="50799"/>
                  </a:lnTo>
                  <a:lnTo>
                    <a:pt x="260845" y="50800"/>
                  </a:lnTo>
                  <a:lnTo>
                    <a:pt x="260845" y="25400"/>
                  </a:lnTo>
                  <a:lnTo>
                    <a:pt x="248145" y="25399"/>
                  </a:lnTo>
                  <a:close/>
                </a:path>
                <a:path extrusionOk="0" h="76200" w="324485">
                  <a:moveTo>
                    <a:pt x="248145" y="0"/>
                  </a:moveTo>
                  <a:lnTo>
                    <a:pt x="248145" y="25399"/>
                  </a:lnTo>
                  <a:lnTo>
                    <a:pt x="260845" y="25400"/>
                  </a:lnTo>
                  <a:lnTo>
                    <a:pt x="260845" y="50800"/>
                  </a:lnTo>
                  <a:lnTo>
                    <a:pt x="298947" y="50798"/>
                  </a:lnTo>
                  <a:lnTo>
                    <a:pt x="324345" y="38100"/>
                  </a:lnTo>
                  <a:lnTo>
                    <a:pt x="248145" y="0"/>
                  </a:lnTo>
                  <a:close/>
                </a:path>
                <a:path extrusionOk="0" h="76200" w="324485">
                  <a:moveTo>
                    <a:pt x="0" y="25398"/>
                  </a:moveTo>
                  <a:lnTo>
                    <a:pt x="0" y="50798"/>
                  </a:lnTo>
                  <a:lnTo>
                    <a:pt x="248145" y="50799"/>
                  </a:lnTo>
                  <a:lnTo>
                    <a:pt x="248145" y="25399"/>
                  </a:lnTo>
                  <a:lnTo>
                    <a:pt x="0" y="25398"/>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01" name="Google Shape;1501;p55"/>
            <p:cNvPicPr preferRelativeResize="0"/>
            <p:nvPr/>
          </p:nvPicPr>
          <p:blipFill rotWithShape="1">
            <a:blip r:embed="rId10">
              <a:alphaModFix/>
            </a:blip>
            <a:srcRect b="0" l="0" r="0" t="0"/>
            <a:stretch/>
          </p:blipFill>
          <p:spPr>
            <a:xfrm>
              <a:off x="2343911" y="2999232"/>
              <a:ext cx="2429256" cy="356615"/>
            </a:xfrm>
            <a:prstGeom prst="rect">
              <a:avLst/>
            </a:prstGeom>
            <a:noFill/>
            <a:ln>
              <a:noFill/>
            </a:ln>
          </p:spPr>
        </p:pic>
        <p:sp>
          <p:nvSpPr>
            <p:cNvPr id="1502" name="Google Shape;1502;p55"/>
            <p:cNvSpPr/>
            <p:nvPr/>
          </p:nvSpPr>
          <p:spPr>
            <a:xfrm>
              <a:off x="2383356" y="3036484"/>
              <a:ext cx="2297430" cy="229235"/>
            </a:xfrm>
            <a:custGeom>
              <a:rect b="b" l="l" r="r" t="t"/>
              <a:pathLst>
                <a:path extrusionOk="0" h="229235" w="2297429">
                  <a:moveTo>
                    <a:pt x="0" y="0"/>
                  </a:moveTo>
                  <a:lnTo>
                    <a:pt x="2297282" y="0"/>
                  </a:lnTo>
                  <a:lnTo>
                    <a:pt x="2297282" y="228658"/>
                  </a:lnTo>
                  <a:lnTo>
                    <a:pt x="0" y="228658"/>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03" name="Google Shape;1503;p55"/>
            <p:cNvPicPr preferRelativeResize="0"/>
            <p:nvPr/>
          </p:nvPicPr>
          <p:blipFill rotWithShape="1">
            <a:blip r:embed="rId11">
              <a:alphaModFix/>
            </a:blip>
            <a:srcRect b="0" l="0" r="0" t="0"/>
            <a:stretch/>
          </p:blipFill>
          <p:spPr>
            <a:xfrm>
              <a:off x="2343911" y="3550919"/>
              <a:ext cx="2429256" cy="359664"/>
            </a:xfrm>
            <a:prstGeom prst="rect">
              <a:avLst/>
            </a:prstGeom>
            <a:noFill/>
            <a:ln>
              <a:noFill/>
            </a:ln>
          </p:spPr>
        </p:pic>
        <p:sp>
          <p:nvSpPr>
            <p:cNvPr id="1504" name="Google Shape;1504;p55"/>
            <p:cNvSpPr/>
            <p:nvPr/>
          </p:nvSpPr>
          <p:spPr>
            <a:xfrm>
              <a:off x="2383359" y="3590145"/>
              <a:ext cx="2297430" cy="229235"/>
            </a:xfrm>
            <a:custGeom>
              <a:rect b="b" l="l" r="r" t="t"/>
              <a:pathLst>
                <a:path extrusionOk="0" h="229235" w="2297429">
                  <a:moveTo>
                    <a:pt x="0" y="0"/>
                  </a:moveTo>
                  <a:lnTo>
                    <a:pt x="2297282" y="0"/>
                  </a:lnTo>
                  <a:lnTo>
                    <a:pt x="2297282" y="228658"/>
                  </a:lnTo>
                  <a:lnTo>
                    <a:pt x="0" y="228658"/>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05" name="Google Shape;1505;p55"/>
          <p:cNvSpPr txBox="1"/>
          <p:nvPr/>
        </p:nvSpPr>
        <p:spPr>
          <a:xfrm>
            <a:off x="6286968" y="1828291"/>
            <a:ext cx="5303520" cy="2100580"/>
          </a:xfrm>
          <a:prstGeom prst="rect">
            <a:avLst/>
          </a:prstGeom>
          <a:noFill/>
          <a:ln>
            <a:noFill/>
          </a:ln>
        </p:spPr>
        <p:txBody>
          <a:bodyPr anchorCtr="0" anchor="t" bIns="0" lIns="0" spcFirstLastPara="1" rIns="0" wrap="square" tIns="28575">
            <a:spAutoFit/>
          </a:bodyPr>
          <a:lstStyle/>
          <a:p>
            <a:pPr indent="0" lvl="0" marL="12700" marR="5080" rtl="0" algn="l">
              <a:lnSpc>
                <a:spcPct val="116111"/>
              </a:lnSpc>
              <a:spcBef>
                <a:spcPts val="0"/>
              </a:spcBef>
              <a:spcAft>
                <a:spcPts val="0"/>
              </a:spcAft>
              <a:buNone/>
            </a:pPr>
            <a:r>
              <a:rPr b="1" lang="en-US" sz="1800">
                <a:solidFill>
                  <a:schemeClr val="dk1"/>
                </a:solidFill>
                <a:latin typeface="Calibri"/>
                <a:ea typeface="Calibri"/>
                <a:cs typeface="Calibri"/>
                <a:sym typeface="Calibri"/>
              </a:rPr>
              <a:t>Appending </a:t>
            </a:r>
            <a:r>
              <a:rPr lang="en-US" sz="1800">
                <a:solidFill>
                  <a:schemeClr val="dk1"/>
                </a:solidFill>
                <a:latin typeface="Calibri"/>
                <a:ea typeface="Calibri"/>
                <a:cs typeface="Calibri"/>
                <a:sym typeface="Calibri"/>
              </a:rPr>
              <a:t>queries allows you to </a:t>
            </a:r>
            <a:r>
              <a:rPr b="1" lang="en-US" sz="1800">
                <a:solidFill>
                  <a:schemeClr val="dk1"/>
                </a:solidFill>
                <a:latin typeface="Calibri"/>
                <a:ea typeface="Calibri"/>
                <a:cs typeface="Calibri"/>
                <a:sym typeface="Calibri"/>
              </a:rPr>
              <a:t>combine </a:t>
            </a:r>
            <a:r>
              <a:rPr lang="en-US" sz="1800">
                <a:solidFill>
                  <a:schemeClr val="dk1"/>
                </a:solidFill>
                <a:latin typeface="Calibri"/>
                <a:ea typeface="Calibri"/>
                <a:cs typeface="Calibri"/>
                <a:sym typeface="Calibri"/>
              </a:rPr>
              <a:t>or </a:t>
            </a:r>
            <a:r>
              <a:rPr b="1" lang="en-US" sz="1800">
                <a:solidFill>
                  <a:schemeClr val="dk1"/>
                </a:solidFill>
                <a:latin typeface="Calibri"/>
                <a:ea typeface="Calibri"/>
                <a:cs typeface="Calibri"/>
                <a:sym typeface="Calibri"/>
              </a:rPr>
              <a:t>stack </a:t>
            </a:r>
            <a:r>
              <a:rPr lang="en-US" sz="1800">
                <a:solidFill>
                  <a:schemeClr val="dk1"/>
                </a:solidFill>
                <a:latin typeface="Calibri"/>
                <a:ea typeface="Calibri"/>
                <a:cs typeface="Calibri"/>
                <a:sym typeface="Calibri"/>
              </a:rPr>
              <a:t>tables  sharing the exact same column structure and data types</a:t>
            </a:r>
            <a:endParaRPr sz="1800">
              <a:solidFill>
                <a:schemeClr val="dk1"/>
              </a:solidFill>
              <a:latin typeface="Calibri"/>
              <a:ea typeface="Calibri"/>
              <a:cs typeface="Calibri"/>
              <a:sym typeface="Calibri"/>
            </a:endParaRPr>
          </a:p>
          <a:p>
            <a:pPr indent="0" lvl="0" marL="0" marR="0" rtl="0" algn="l">
              <a:lnSpc>
                <a:spcPct val="100000"/>
              </a:lnSpc>
              <a:spcBef>
                <a:spcPts val="40"/>
              </a:spcBef>
              <a:spcAft>
                <a:spcPts val="0"/>
              </a:spcAft>
              <a:buNone/>
            </a:pPr>
            <a:r>
              <a:t/>
            </a:r>
            <a:endParaRPr sz="2950">
              <a:solidFill>
                <a:schemeClr val="dk1"/>
              </a:solidFill>
              <a:latin typeface="Calibri"/>
              <a:ea typeface="Calibri"/>
              <a:cs typeface="Calibri"/>
              <a:sym typeface="Calibri"/>
            </a:endParaRPr>
          </a:p>
          <a:p>
            <a:pPr indent="0" lvl="0" marL="12700" marR="455930" rtl="0" algn="l">
              <a:lnSpc>
                <a:spcPct val="100699"/>
              </a:lnSpc>
              <a:spcBef>
                <a:spcPts val="0"/>
              </a:spcBef>
              <a:spcAft>
                <a:spcPts val="0"/>
              </a:spcAft>
              <a:buNone/>
            </a:pPr>
            <a:r>
              <a:rPr i="1" lang="en-US" sz="1400">
                <a:solidFill>
                  <a:schemeClr val="dk1"/>
                </a:solidFill>
                <a:latin typeface="Calibri"/>
                <a:ea typeface="Calibri"/>
                <a:cs typeface="Calibri"/>
                <a:sym typeface="Calibri"/>
              </a:rPr>
              <a:t>Here we’re appending the </a:t>
            </a:r>
            <a:r>
              <a:rPr b="1" i="1" lang="en-US" sz="1400">
                <a:solidFill>
                  <a:schemeClr val="dk1"/>
                </a:solidFill>
                <a:latin typeface="Calibri"/>
                <a:ea typeface="Calibri"/>
                <a:cs typeface="Calibri"/>
                <a:sym typeface="Calibri"/>
              </a:rPr>
              <a:t>AdventureWorks Sales 2020 </a:t>
            </a:r>
            <a:r>
              <a:rPr i="1" lang="en-US" sz="1400">
                <a:solidFill>
                  <a:schemeClr val="dk1"/>
                </a:solidFill>
                <a:latin typeface="Calibri"/>
                <a:ea typeface="Calibri"/>
                <a:cs typeface="Calibri"/>
                <a:sym typeface="Calibri"/>
              </a:rPr>
              <a:t>table to the  </a:t>
            </a:r>
            <a:r>
              <a:rPr b="1" i="1" lang="en-US" sz="1400">
                <a:solidFill>
                  <a:schemeClr val="dk1"/>
                </a:solidFill>
                <a:latin typeface="Calibri"/>
                <a:ea typeface="Calibri"/>
                <a:cs typeface="Calibri"/>
                <a:sym typeface="Calibri"/>
              </a:rPr>
              <a:t>AdventureWorks Sales 2021 </a:t>
            </a:r>
            <a:r>
              <a:rPr i="1" lang="en-US" sz="1400">
                <a:solidFill>
                  <a:schemeClr val="dk1"/>
                </a:solidFill>
                <a:latin typeface="Calibri"/>
                <a:ea typeface="Calibri"/>
                <a:cs typeface="Calibri"/>
                <a:sym typeface="Calibri"/>
              </a:rPr>
              <a:t>table, which is valid since they share  identical table structures</a:t>
            </a:r>
            <a:endParaRPr sz="1400">
              <a:solidFill>
                <a:schemeClr val="dk1"/>
              </a:solidFill>
              <a:latin typeface="Calibri"/>
              <a:ea typeface="Calibri"/>
              <a:cs typeface="Calibri"/>
              <a:sym typeface="Calibri"/>
            </a:endParaRPr>
          </a:p>
          <a:p>
            <a:pPr indent="0" lvl="0" marL="0" marR="0" rtl="0" algn="l">
              <a:lnSpc>
                <a:spcPct val="100000"/>
              </a:lnSpc>
              <a:spcBef>
                <a:spcPts val="45"/>
              </a:spcBef>
              <a:spcAft>
                <a:spcPts val="0"/>
              </a:spcAft>
              <a:buNone/>
            </a:pPr>
            <a:r>
              <a:t/>
            </a:r>
            <a:endParaRPr sz="1300">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None/>
            </a:pPr>
            <a:r>
              <a:rPr b="1" i="1" lang="en-US" sz="1400">
                <a:solidFill>
                  <a:schemeClr val="dk1"/>
                </a:solidFill>
                <a:latin typeface="Calibri"/>
                <a:ea typeface="Calibri"/>
                <a:cs typeface="Calibri"/>
                <a:sym typeface="Calibri"/>
              </a:rPr>
              <a:t>NOTE: </a:t>
            </a:r>
            <a:r>
              <a:rPr i="1" lang="en-US" sz="1400">
                <a:solidFill>
                  <a:schemeClr val="dk1"/>
                </a:solidFill>
                <a:latin typeface="Calibri"/>
                <a:ea typeface="Calibri"/>
                <a:cs typeface="Calibri"/>
                <a:sym typeface="Calibri"/>
              </a:rPr>
              <a:t>Appending </a:t>
            </a:r>
            <a:r>
              <a:rPr b="1" i="1" lang="en-US" sz="1400">
                <a:solidFill>
                  <a:schemeClr val="dk1"/>
                </a:solidFill>
                <a:latin typeface="Calibri"/>
                <a:ea typeface="Calibri"/>
                <a:cs typeface="Calibri"/>
                <a:sym typeface="Calibri"/>
              </a:rPr>
              <a:t>adds rows </a:t>
            </a:r>
            <a:r>
              <a:rPr i="1" lang="en-US" sz="1400">
                <a:solidFill>
                  <a:schemeClr val="dk1"/>
                </a:solidFill>
                <a:latin typeface="Calibri"/>
                <a:ea typeface="Calibri"/>
                <a:cs typeface="Calibri"/>
                <a:sym typeface="Calibri"/>
              </a:rPr>
              <a:t>to an existing table/query</a:t>
            </a:r>
            <a:endParaRPr sz="1400">
              <a:solidFill>
                <a:schemeClr val="dk1"/>
              </a:solidFill>
              <a:latin typeface="Calibri"/>
              <a:ea typeface="Calibri"/>
              <a:cs typeface="Calibri"/>
              <a:sym typeface="Calibri"/>
            </a:endParaRPr>
          </a:p>
        </p:txBody>
      </p:sp>
      <p:sp>
        <p:nvSpPr>
          <p:cNvPr id="1506" name="Google Shape;1506;p55"/>
          <p:cNvSpPr txBox="1"/>
          <p:nvPr>
            <p:ph type="title"/>
          </p:nvPr>
        </p:nvSpPr>
        <p:spPr>
          <a:xfrm>
            <a:off x="4324762" y="242315"/>
            <a:ext cx="3542029"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APPENDING QUERIES</a:t>
            </a:r>
            <a:endParaRPr sz="3200"/>
          </a:p>
        </p:txBody>
      </p:sp>
      <p:pic>
        <p:nvPicPr>
          <p:cNvPr id="1507" name="Google Shape;1507;p55"/>
          <p:cNvPicPr preferRelativeResize="0"/>
          <p:nvPr/>
        </p:nvPicPr>
        <p:blipFill rotWithShape="1">
          <a:blip r:embed="rId12">
            <a:alphaModFix/>
          </a:blip>
          <a:srcRect b="0" l="0" r="0" t="0"/>
          <a:stretch/>
        </p:blipFill>
        <p:spPr>
          <a:xfrm>
            <a:off x="0" y="806332"/>
            <a:ext cx="12192000" cy="45720"/>
          </a:xfrm>
          <a:prstGeom prst="rect">
            <a:avLst/>
          </a:prstGeom>
          <a:noFill/>
          <a:ln>
            <a:noFill/>
          </a:ln>
        </p:spPr>
      </p:pic>
      <p:sp>
        <p:nvSpPr>
          <p:cNvPr id="1508" name="Google Shape;1508;p55"/>
          <p:cNvSpPr/>
          <p:nvPr/>
        </p:nvSpPr>
        <p:spPr>
          <a:xfrm>
            <a:off x="5899358" y="1489297"/>
            <a:ext cx="180340" cy="3302000"/>
          </a:xfrm>
          <a:custGeom>
            <a:rect b="b" l="l" r="r" t="t"/>
            <a:pathLst>
              <a:path extrusionOk="0" h="3302000" w="180339">
                <a:moveTo>
                  <a:pt x="0" y="0"/>
                </a:moveTo>
                <a:lnTo>
                  <a:pt x="35038" y="10020"/>
                </a:lnTo>
                <a:lnTo>
                  <a:pt x="63650" y="37349"/>
                </a:lnTo>
                <a:lnTo>
                  <a:pt x="82941" y="77882"/>
                </a:lnTo>
                <a:lnTo>
                  <a:pt x="90015" y="127517"/>
                </a:lnTo>
                <a:lnTo>
                  <a:pt x="90015" y="1381789"/>
                </a:lnTo>
                <a:lnTo>
                  <a:pt x="97089" y="1431424"/>
                </a:lnTo>
                <a:lnTo>
                  <a:pt x="116380" y="1471957"/>
                </a:lnTo>
                <a:lnTo>
                  <a:pt x="144993" y="1499285"/>
                </a:lnTo>
                <a:lnTo>
                  <a:pt x="180031" y="1509306"/>
                </a:lnTo>
                <a:lnTo>
                  <a:pt x="144993" y="1519327"/>
                </a:lnTo>
                <a:lnTo>
                  <a:pt x="116380" y="1546655"/>
                </a:lnTo>
                <a:lnTo>
                  <a:pt x="97089" y="1587188"/>
                </a:lnTo>
                <a:lnTo>
                  <a:pt x="90015" y="1636824"/>
                </a:lnTo>
                <a:lnTo>
                  <a:pt x="90015" y="3174259"/>
                </a:lnTo>
                <a:lnTo>
                  <a:pt x="82941" y="3223894"/>
                </a:lnTo>
                <a:lnTo>
                  <a:pt x="63650" y="3264427"/>
                </a:lnTo>
                <a:lnTo>
                  <a:pt x="35038" y="3291756"/>
                </a:lnTo>
                <a:lnTo>
                  <a:pt x="0" y="3301777"/>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509" name="Google Shape;1509;p55"/>
          <p:cNvGrpSpPr/>
          <p:nvPr/>
        </p:nvGrpSpPr>
        <p:grpSpPr>
          <a:xfrm>
            <a:off x="11457431" y="170687"/>
            <a:ext cx="551687" cy="551687"/>
            <a:chOff x="11457431" y="170687"/>
            <a:chExt cx="551687" cy="551687"/>
          </a:xfrm>
        </p:grpSpPr>
        <p:pic>
          <p:nvPicPr>
            <p:cNvPr id="1510" name="Google Shape;1510;p55"/>
            <p:cNvPicPr preferRelativeResize="0"/>
            <p:nvPr/>
          </p:nvPicPr>
          <p:blipFill rotWithShape="1">
            <a:blip r:embed="rId13">
              <a:alphaModFix/>
            </a:blip>
            <a:srcRect b="0" l="0" r="0" t="0"/>
            <a:stretch/>
          </p:blipFill>
          <p:spPr>
            <a:xfrm>
              <a:off x="11457431" y="170687"/>
              <a:ext cx="551687" cy="551687"/>
            </a:xfrm>
            <a:prstGeom prst="rect">
              <a:avLst/>
            </a:prstGeom>
            <a:noFill/>
            <a:ln>
              <a:noFill/>
            </a:ln>
          </p:spPr>
        </p:pic>
        <p:pic>
          <p:nvPicPr>
            <p:cNvPr id="1511" name="Google Shape;1511;p55"/>
            <p:cNvPicPr preferRelativeResize="0"/>
            <p:nvPr/>
          </p:nvPicPr>
          <p:blipFill rotWithShape="1">
            <a:blip r:embed="rId14">
              <a:alphaModFix/>
            </a:blip>
            <a:srcRect b="0" l="0" r="0" t="0"/>
            <a:stretch/>
          </p:blipFill>
          <p:spPr>
            <a:xfrm>
              <a:off x="11536301" y="252500"/>
              <a:ext cx="399431" cy="400018"/>
            </a:xfrm>
            <a:prstGeom prst="rect">
              <a:avLst/>
            </a:prstGeom>
            <a:noFill/>
            <a:ln>
              <a:noFill/>
            </a:ln>
          </p:spPr>
        </p:pic>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15" name="Shape 1515"/>
        <p:cNvGrpSpPr/>
        <p:nvPr/>
      </p:nvGrpSpPr>
      <p:grpSpPr>
        <a:xfrm>
          <a:off x="0" y="0"/>
          <a:ext cx="0" cy="0"/>
          <a:chOff x="0" y="0"/>
          <a:chExt cx="0" cy="0"/>
        </a:xfrm>
      </p:grpSpPr>
      <p:sp>
        <p:nvSpPr>
          <p:cNvPr id="1516" name="Google Shape;1516;p56"/>
          <p:cNvSpPr txBox="1"/>
          <p:nvPr>
            <p:ph type="title"/>
          </p:nvPr>
        </p:nvSpPr>
        <p:spPr>
          <a:xfrm>
            <a:off x="2440621" y="242315"/>
            <a:ext cx="731012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200">
                <a:solidFill>
                  <a:srgbClr val="262626"/>
                </a:solidFill>
                <a:latin typeface="Calibri"/>
                <a:ea typeface="Calibri"/>
                <a:cs typeface="Calibri"/>
                <a:sym typeface="Calibri"/>
              </a:rPr>
              <a:t>PRO TIP</a:t>
            </a:r>
            <a:r>
              <a:rPr lang="en-US" sz="3200">
                <a:solidFill>
                  <a:srgbClr val="262626"/>
                </a:solidFill>
              </a:rPr>
              <a:t>: APPENDING FILES FROM A FOLDER</a:t>
            </a:r>
            <a:endParaRPr sz="3200">
              <a:latin typeface="Calibri"/>
              <a:ea typeface="Calibri"/>
              <a:cs typeface="Calibri"/>
              <a:sym typeface="Calibri"/>
            </a:endParaRPr>
          </a:p>
        </p:txBody>
      </p:sp>
      <p:pic>
        <p:nvPicPr>
          <p:cNvPr id="1517" name="Google Shape;1517;p56"/>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1518" name="Google Shape;1518;p56"/>
          <p:cNvGrpSpPr/>
          <p:nvPr/>
        </p:nvGrpSpPr>
        <p:grpSpPr>
          <a:xfrm>
            <a:off x="615695" y="1386839"/>
            <a:ext cx="11018520" cy="4748784"/>
            <a:chOff x="615695" y="1386839"/>
            <a:chExt cx="11018520" cy="4748784"/>
          </a:xfrm>
        </p:grpSpPr>
        <p:pic>
          <p:nvPicPr>
            <p:cNvPr id="1519" name="Google Shape;1519;p56"/>
            <p:cNvPicPr preferRelativeResize="0"/>
            <p:nvPr/>
          </p:nvPicPr>
          <p:blipFill rotWithShape="1">
            <a:blip r:embed="rId4">
              <a:alphaModFix/>
            </a:blip>
            <a:srcRect b="0" l="0" r="0" t="0"/>
            <a:stretch/>
          </p:blipFill>
          <p:spPr>
            <a:xfrm>
              <a:off x="627887" y="1386839"/>
              <a:ext cx="1746504" cy="4748784"/>
            </a:xfrm>
            <a:prstGeom prst="rect">
              <a:avLst/>
            </a:prstGeom>
            <a:noFill/>
            <a:ln>
              <a:noFill/>
            </a:ln>
          </p:spPr>
        </p:pic>
        <p:pic>
          <p:nvPicPr>
            <p:cNvPr id="1520" name="Google Shape;1520;p56"/>
            <p:cNvPicPr preferRelativeResize="0"/>
            <p:nvPr/>
          </p:nvPicPr>
          <p:blipFill rotWithShape="1">
            <a:blip r:embed="rId5">
              <a:alphaModFix/>
            </a:blip>
            <a:srcRect b="0" l="0" r="0" t="0"/>
            <a:stretch/>
          </p:blipFill>
          <p:spPr>
            <a:xfrm>
              <a:off x="654712" y="1411745"/>
              <a:ext cx="1638946" cy="4643679"/>
            </a:xfrm>
            <a:prstGeom prst="rect">
              <a:avLst/>
            </a:prstGeom>
            <a:noFill/>
            <a:ln>
              <a:noFill/>
            </a:ln>
          </p:spPr>
        </p:pic>
        <p:pic>
          <p:nvPicPr>
            <p:cNvPr id="1521" name="Google Shape;1521;p56"/>
            <p:cNvPicPr preferRelativeResize="0"/>
            <p:nvPr/>
          </p:nvPicPr>
          <p:blipFill rotWithShape="1">
            <a:blip r:embed="rId6">
              <a:alphaModFix/>
            </a:blip>
            <a:srcRect b="0" l="0" r="0" t="0"/>
            <a:stretch/>
          </p:blipFill>
          <p:spPr>
            <a:xfrm>
              <a:off x="615695" y="5672327"/>
              <a:ext cx="1770888" cy="454151"/>
            </a:xfrm>
            <a:prstGeom prst="rect">
              <a:avLst/>
            </a:prstGeom>
            <a:noFill/>
            <a:ln>
              <a:noFill/>
            </a:ln>
          </p:spPr>
        </p:pic>
        <p:sp>
          <p:nvSpPr>
            <p:cNvPr id="1522" name="Google Shape;1522;p56"/>
            <p:cNvSpPr/>
            <p:nvPr/>
          </p:nvSpPr>
          <p:spPr>
            <a:xfrm>
              <a:off x="654712" y="5710570"/>
              <a:ext cx="1639570" cy="325755"/>
            </a:xfrm>
            <a:custGeom>
              <a:rect b="b" l="l" r="r" t="t"/>
              <a:pathLst>
                <a:path extrusionOk="0" h="325754" w="1639570">
                  <a:moveTo>
                    <a:pt x="0" y="325397"/>
                  </a:moveTo>
                  <a:lnTo>
                    <a:pt x="1638946" y="325397"/>
                  </a:lnTo>
                  <a:lnTo>
                    <a:pt x="1638946" y="0"/>
                  </a:lnTo>
                  <a:lnTo>
                    <a:pt x="0" y="0"/>
                  </a:lnTo>
                  <a:lnTo>
                    <a:pt x="0" y="325397"/>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23" name="Google Shape;1523;p56"/>
            <p:cNvPicPr preferRelativeResize="0"/>
            <p:nvPr/>
          </p:nvPicPr>
          <p:blipFill rotWithShape="1">
            <a:blip r:embed="rId7">
              <a:alphaModFix/>
            </a:blip>
            <a:srcRect b="0" l="0" r="0" t="0"/>
            <a:stretch/>
          </p:blipFill>
          <p:spPr>
            <a:xfrm>
              <a:off x="2663951" y="1386839"/>
              <a:ext cx="4319015" cy="4748784"/>
            </a:xfrm>
            <a:prstGeom prst="rect">
              <a:avLst/>
            </a:prstGeom>
            <a:noFill/>
            <a:ln>
              <a:noFill/>
            </a:ln>
          </p:spPr>
        </p:pic>
        <p:pic>
          <p:nvPicPr>
            <p:cNvPr id="1524" name="Google Shape;1524;p56"/>
            <p:cNvPicPr preferRelativeResize="0"/>
            <p:nvPr/>
          </p:nvPicPr>
          <p:blipFill rotWithShape="1">
            <a:blip r:embed="rId8">
              <a:alphaModFix/>
            </a:blip>
            <a:srcRect b="0" l="0" r="0" t="0"/>
            <a:stretch/>
          </p:blipFill>
          <p:spPr>
            <a:xfrm>
              <a:off x="2688469" y="1411745"/>
              <a:ext cx="4214100" cy="4645151"/>
            </a:xfrm>
            <a:prstGeom prst="rect">
              <a:avLst/>
            </a:prstGeom>
            <a:noFill/>
            <a:ln>
              <a:noFill/>
            </a:ln>
          </p:spPr>
        </p:pic>
        <p:sp>
          <p:nvSpPr>
            <p:cNvPr id="1525" name="Google Shape;1525;p56"/>
            <p:cNvSpPr/>
            <p:nvPr/>
          </p:nvSpPr>
          <p:spPr>
            <a:xfrm>
              <a:off x="2294394" y="3022332"/>
              <a:ext cx="1746250" cy="2861310"/>
            </a:xfrm>
            <a:custGeom>
              <a:rect b="b" l="l" r="r" t="t"/>
              <a:pathLst>
                <a:path extrusionOk="0" h="2861310" w="1746250">
                  <a:moveTo>
                    <a:pt x="170339" y="2749802"/>
                  </a:moveTo>
                  <a:lnTo>
                    <a:pt x="127454" y="2749802"/>
                  </a:lnTo>
                  <a:lnTo>
                    <a:pt x="0" y="2840592"/>
                  </a:lnTo>
                  <a:lnTo>
                    <a:pt x="14737" y="2861280"/>
                  </a:lnTo>
                  <a:lnTo>
                    <a:pt x="142267" y="2770435"/>
                  </a:lnTo>
                  <a:lnTo>
                    <a:pt x="170339" y="2749802"/>
                  </a:lnTo>
                  <a:close/>
                </a:path>
                <a:path extrusionOk="0" h="2861310" w="1746250">
                  <a:moveTo>
                    <a:pt x="295351" y="2657067"/>
                  </a:moveTo>
                  <a:lnTo>
                    <a:pt x="253616" y="2657067"/>
                  </a:lnTo>
                  <a:lnTo>
                    <a:pt x="127368" y="2749863"/>
                  </a:lnTo>
                  <a:lnTo>
                    <a:pt x="170339" y="2749802"/>
                  </a:lnTo>
                  <a:lnTo>
                    <a:pt x="268765" y="2677457"/>
                  </a:lnTo>
                  <a:lnTo>
                    <a:pt x="295351" y="2657067"/>
                  </a:lnTo>
                  <a:close/>
                </a:path>
                <a:path extrusionOk="0" h="2861310" w="1746250">
                  <a:moveTo>
                    <a:pt x="356548" y="2609387"/>
                  </a:moveTo>
                  <a:lnTo>
                    <a:pt x="315785" y="2609387"/>
                  </a:lnTo>
                  <a:lnTo>
                    <a:pt x="253504" y="2657149"/>
                  </a:lnTo>
                  <a:lnTo>
                    <a:pt x="295351" y="2657067"/>
                  </a:lnTo>
                  <a:lnTo>
                    <a:pt x="331335" y="2629472"/>
                  </a:lnTo>
                  <a:lnTo>
                    <a:pt x="356548" y="2609387"/>
                  </a:lnTo>
                  <a:close/>
                </a:path>
                <a:path extrusionOk="0" h="2861310" w="1746250">
                  <a:moveTo>
                    <a:pt x="416942" y="2560412"/>
                  </a:moveTo>
                  <a:lnTo>
                    <a:pt x="377263" y="2560412"/>
                  </a:lnTo>
                  <a:lnTo>
                    <a:pt x="315695" y="2609456"/>
                  </a:lnTo>
                  <a:lnTo>
                    <a:pt x="356548" y="2609387"/>
                  </a:lnTo>
                  <a:lnTo>
                    <a:pt x="393198" y="2580193"/>
                  </a:lnTo>
                  <a:lnTo>
                    <a:pt x="416942" y="2560412"/>
                  </a:lnTo>
                  <a:close/>
                </a:path>
                <a:path extrusionOk="0" h="2861310" w="1746250">
                  <a:moveTo>
                    <a:pt x="476373" y="2509928"/>
                  </a:moveTo>
                  <a:lnTo>
                    <a:pt x="437857" y="2509928"/>
                  </a:lnTo>
                  <a:lnTo>
                    <a:pt x="377172" y="2560485"/>
                  </a:lnTo>
                  <a:lnTo>
                    <a:pt x="416942" y="2560412"/>
                  </a:lnTo>
                  <a:lnTo>
                    <a:pt x="454239" y="2529340"/>
                  </a:lnTo>
                  <a:lnTo>
                    <a:pt x="476373" y="2509928"/>
                  </a:lnTo>
                  <a:close/>
                </a:path>
                <a:path extrusionOk="0" h="2861310" w="1746250">
                  <a:moveTo>
                    <a:pt x="534734" y="2457681"/>
                  </a:moveTo>
                  <a:lnTo>
                    <a:pt x="497424" y="2457681"/>
                  </a:lnTo>
                  <a:lnTo>
                    <a:pt x="437734" y="2510031"/>
                  </a:lnTo>
                  <a:lnTo>
                    <a:pt x="476373" y="2509928"/>
                  </a:lnTo>
                  <a:lnTo>
                    <a:pt x="514310" y="2476656"/>
                  </a:lnTo>
                  <a:lnTo>
                    <a:pt x="534734" y="2457681"/>
                  </a:lnTo>
                  <a:close/>
                </a:path>
                <a:path extrusionOk="0" h="2861310" w="1746250">
                  <a:moveTo>
                    <a:pt x="591921" y="2403412"/>
                  </a:moveTo>
                  <a:lnTo>
                    <a:pt x="555829" y="2403412"/>
                  </a:lnTo>
                  <a:lnTo>
                    <a:pt x="497279" y="2457808"/>
                  </a:lnTo>
                  <a:lnTo>
                    <a:pt x="497424" y="2457681"/>
                  </a:lnTo>
                  <a:lnTo>
                    <a:pt x="534734" y="2457681"/>
                  </a:lnTo>
                  <a:lnTo>
                    <a:pt x="573265" y="2421883"/>
                  </a:lnTo>
                  <a:lnTo>
                    <a:pt x="591921" y="2403412"/>
                  </a:lnTo>
                  <a:close/>
                </a:path>
                <a:path extrusionOk="0" h="2861310" w="1746250">
                  <a:moveTo>
                    <a:pt x="647823" y="2346867"/>
                  </a:moveTo>
                  <a:lnTo>
                    <a:pt x="612931" y="2346867"/>
                  </a:lnTo>
                  <a:lnTo>
                    <a:pt x="555689" y="2403542"/>
                  </a:lnTo>
                  <a:lnTo>
                    <a:pt x="555829" y="2403412"/>
                  </a:lnTo>
                  <a:lnTo>
                    <a:pt x="591921" y="2403412"/>
                  </a:lnTo>
                  <a:lnTo>
                    <a:pt x="630958" y="2364762"/>
                  </a:lnTo>
                  <a:lnTo>
                    <a:pt x="647823" y="2346867"/>
                  </a:lnTo>
                  <a:close/>
                </a:path>
                <a:path extrusionOk="0" h="2861310" w="1746250">
                  <a:moveTo>
                    <a:pt x="702324" y="2287790"/>
                  </a:moveTo>
                  <a:lnTo>
                    <a:pt x="668594" y="2287790"/>
                  </a:lnTo>
                  <a:lnTo>
                    <a:pt x="612773" y="2347022"/>
                  </a:lnTo>
                  <a:lnTo>
                    <a:pt x="612931" y="2346867"/>
                  </a:lnTo>
                  <a:lnTo>
                    <a:pt x="647823" y="2346867"/>
                  </a:lnTo>
                  <a:lnTo>
                    <a:pt x="687241" y="2305039"/>
                  </a:lnTo>
                  <a:lnTo>
                    <a:pt x="702324" y="2287790"/>
                  </a:lnTo>
                  <a:close/>
                </a:path>
                <a:path extrusionOk="0" h="2861310" w="1746250">
                  <a:moveTo>
                    <a:pt x="755305" y="2225925"/>
                  </a:moveTo>
                  <a:lnTo>
                    <a:pt x="722679" y="2225925"/>
                  </a:lnTo>
                  <a:lnTo>
                    <a:pt x="668423" y="2287971"/>
                  </a:lnTo>
                  <a:lnTo>
                    <a:pt x="668594" y="2287790"/>
                  </a:lnTo>
                  <a:lnTo>
                    <a:pt x="702324" y="2287790"/>
                  </a:lnTo>
                  <a:lnTo>
                    <a:pt x="741965" y="2242455"/>
                  </a:lnTo>
                  <a:lnTo>
                    <a:pt x="755305" y="2225925"/>
                  </a:lnTo>
                  <a:close/>
                </a:path>
                <a:path extrusionOk="0" h="2861310" w="1746250">
                  <a:moveTo>
                    <a:pt x="806649" y="2161010"/>
                  </a:moveTo>
                  <a:lnTo>
                    <a:pt x="775053" y="2161010"/>
                  </a:lnTo>
                  <a:lnTo>
                    <a:pt x="722510" y="2226118"/>
                  </a:lnTo>
                  <a:lnTo>
                    <a:pt x="722679" y="2225925"/>
                  </a:lnTo>
                  <a:lnTo>
                    <a:pt x="755305" y="2225925"/>
                  </a:lnTo>
                  <a:lnTo>
                    <a:pt x="794984" y="2176757"/>
                  </a:lnTo>
                  <a:lnTo>
                    <a:pt x="806649" y="2161010"/>
                  </a:lnTo>
                  <a:close/>
                </a:path>
                <a:path extrusionOk="0" h="2861310" w="1746250">
                  <a:moveTo>
                    <a:pt x="856226" y="2092789"/>
                  </a:moveTo>
                  <a:lnTo>
                    <a:pt x="825576" y="2092789"/>
                  </a:lnTo>
                  <a:lnTo>
                    <a:pt x="774897" y="2161202"/>
                  </a:lnTo>
                  <a:lnTo>
                    <a:pt x="775053" y="2161010"/>
                  </a:lnTo>
                  <a:lnTo>
                    <a:pt x="806649" y="2161010"/>
                  </a:lnTo>
                  <a:lnTo>
                    <a:pt x="846148" y="2107689"/>
                  </a:lnTo>
                  <a:lnTo>
                    <a:pt x="856226" y="2092789"/>
                  </a:lnTo>
                  <a:close/>
                </a:path>
                <a:path extrusionOk="0" h="2861310" w="1746250">
                  <a:moveTo>
                    <a:pt x="903906" y="2021001"/>
                  </a:moveTo>
                  <a:lnTo>
                    <a:pt x="874114" y="2021001"/>
                  </a:lnTo>
                  <a:lnTo>
                    <a:pt x="873812" y="2021471"/>
                  </a:lnTo>
                  <a:lnTo>
                    <a:pt x="825411" y="2093012"/>
                  </a:lnTo>
                  <a:lnTo>
                    <a:pt x="825576" y="2092789"/>
                  </a:lnTo>
                  <a:lnTo>
                    <a:pt x="856226" y="2092789"/>
                  </a:lnTo>
                  <a:lnTo>
                    <a:pt x="895310" y="2035001"/>
                  </a:lnTo>
                  <a:lnTo>
                    <a:pt x="903906" y="2021001"/>
                  </a:lnTo>
                  <a:close/>
                </a:path>
                <a:path extrusionOk="0" h="2861310" w="1746250">
                  <a:moveTo>
                    <a:pt x="873965" y="2021222"/>
                  </a:moveTo>
                  <a:lnTo>
                    <a:pt x="873796" y="2021471"/>
                  </a:lnTo>
                  <a:lnTo>
                    <a:pt x="873965" y="2021222"/>
                  </a:lnTo>
                  <a:close/>
                </a:path>
                <a:path extrusionOk="0" h="2861310" w="1746250">
                  <a:moveTo>
                    <a:pt x="949618" y="1945387"/>
                  </a:moveTo>
                  <a:lnTo>
                    <a:pt x="920529" y="1945387"/>
                  </a:lnTo>
                  <a:lnTo>
                    <a:pt x="873965" y="2021222"/>
                  </a:lnTo>
                  <a:lnTo>
                    <a:pt x="874114" y="2021001"/>
                  </a:lnTo>
                  <a:lnTo>
                    <a:pt x="903906" y="2021001"/>
                  </a:lnTo>
                  <a:lnTo>
                    <a:pt x="942309" y="1958456"/>
                  </a:lnTo>
                  <a:lnTo>
                    <a:pt x="949618" y="1945387"/>
                  </a:lnTo>
                  <a:close/>
                </a:path>
                <a:path extrusionOk="0" h="2861310" w="1746250">
                  <a:moveTo>
                    <a:pt x="971387" y="1905511"/>
                  </a:moveTo>
                  <a:lnTo>
                    <a:pt x="942816" y="1905511"/>
                  </a:lnTo>
                  <a:lnTo>
                    <a:pt x="920398" y="1945599"/>
                  </a:lnTo>
                  <a:lnTo>
                    <a:pt x="920529" y="1945387"/>
                  </a:lnTo>
                  <a:lnTo>
                    <a:pt x="949618" y="1945387"/>
                  </a:lnTo>
                  <a:lnTo>
                    <a:pt x="965089" y="1917721"/>
                  </a:lnTo>
                  <a:lnTo>
                    <a:pt x="971387" y="1905511"/>
                  </a:lnTo>
                  <a:close/>
                </a:path>
                <a:path extrusionOk="0" h="2861310" w="1746250">
                  <a:moveTo>
                    <a:pt x="992825" y="1863136"/>
                  </a:moveTo>
                  <a:lnTo>
                    <a:pt x="964665" y="1863136"/>
                  </a:lnTo>
                  <a:lnTo>
                    <a:pt x="942696" y="1905725"/>
                  </a:lnTo>
                  <a:lnTo>
                    <a:pt x="942816" y="1905511"/>
                  </a:lnTo>
                  <a:lnTo>
                    <a:pt x="971387" y="1905511"/>
                  </a:lnTo>
                  <a:lnTo>
                    <a:pt x="987323" y="1874616"/>
                  </a:lnTo>
                  <a:lnTo>
                    <a:pt x="992825" y="1863136"/>
                  </a:lnTo>
                  <a:close/>
                </a:path>
                <a:path extrusionOk="0" h="2861310" w="1746250">
                  <a:moveTo>
                    <a:pt x="1013894" y="1818472"/>
                  </a:moveTo>
                  <a:lnTo>
                    <a:pt x="986064" y="1818472"/>
                  </a:lnTo>
                  <a:lnTo>
                    <a:pt x="964576" y="1863309"/>
                  </a:lnTo>
                  <a:lnTo>
                    <a:pt x="964665" y="1863136"/>
                  </a:lnTo>
                  <a:lnTo>
                    <a:pt x="992825" y="1863136"/>
                  </a:lnTo>
                  <a:lnTo>
                    <a:pt x="1009040" y="1829302"/>
                  </a:lnTo>
                  <a:lnTo>
                    <a:pt x="1013894" y="1818472"/>
                  </a:lnTo>
                  <a:close/>
                </a:path>
                <a:path extrusionOk="0" h="2861310" w="1746250">
                  <a:moveTo>
                    <a:pt x="1034582" y="1771700"/>
                  </a:moveTo>
                  <a:lnTo>
                    <a:pt x="1007022" y="1771700"/>
                  </a:lnTo>
                  <a:lnTo>
                    <a:pt x="986005" y="1818595"/>
                  </a:lnTo>
                  <a:lnTo>
                    <a:pt x="1013894" y="1818472"/>
                  </a:lnTo>
                  <a:lnTo>
                    <a:pt x="1030259" y="1781958"/>
                  </a:lnTo>
                  <a:lnTo>
                    <a:pt x="1034582" y="1771700"/>
                  </a:lnTo>
                  <a:close/>
                </a:path>
                <a:path extrusionOk="0" h="2861310" w="1746250">
                  <a:moveTo>
                    <a:pt x="1054880" y="1723008"/>
                  </a:moveTo>
                  <a:lnTo>
                    <a:pt x="1027540" y="1723008"/>
                  </a:lnTo>
                  <a:lnTo>
                    <a:pt x="1006954" y="1771851"/>
                  </a:lnTo>
                  <a:lnTo>
                    <a:pt x="1007022" y="1771700"/>
                  </a:lnTo>
                  <a:lnTo>
                    <a:pt x="1034582" y="1771700"/>
                  </a:lnTo>
                  <a:lnTo>
                    <a:pt x="1050996" y="1732758"/>
                  </a:lnTo>
                  <a:lnTo>
                    <a:pt x="1054880" y="1723008"/>
                  </a:lnTo>
                  <a:close/>
                </a:path>
                <a:path extrusionOk="0" h="2861310" w="1746250">
                  <a:moveTo>
                    <a:pt x="1074785" y="1672581"/>
                  </a:moveTo>
                  <a:lnTo>
                    <a:pt x="1047629" y="1672581"/>
                  </a:lnTo>
                  <a:lnTo>
                    <a:pt x="1027491" y="1723124"/>
                  </a:lnTo>
                  <a:lnTo>
                    <a:pt x="1054880" y="1723008"/>
                  </a:lnTo>
                  <a:lnTo>
                    <a:pt x="1071266" y="1681880"/>
                  </a:lnTo>
                  <a:lnTo>
                    <a:pt x="1074785" y="1672581"/>
                  </a:lnTo>
                  <a:close/>
                </a:path>
                <a:path extrusionOk="0" h="2861310" w="1746250">
                  <a:moveTo>
                    <a:pt x="1094299" y="1620600"/>
                  </a:moveTo>
                  <a:lnTo>
                    <a:pt x="1067297" y="1620600"/>
                  </a:lnTo>
                  <a:lnTo>
                    <a:pt x="1047586" y="1672688"/>
                  </a:lnTo>
                  <a:lnTo>
                    <a:pt x="1074785" y="1672581"/>
                  </a:lnTo>
                  <a:lnTo>
                    <a:pt x="1091087" y="1629498"/>
                  </a:lnTo>
                  <a:lnTo>
                    <a:pt x="1094299" y="1620600"/>
                  </a:lnTo>
                  <a:close/>
                </a:path>
                <a:path extrusionOk="0" h="2861310" w="1746250">
                  <a:moveTo>
                    <a:pt x="1113427" y="1567249"/>
                  </a:moveTo>
                  <a:lnTo>
                    <a:pt x="1086553" y="1567249"/>
                  </a:lnTo>
                  <a:lnTo>
                    <a:pt x="1067269" y="1620674"/>
                  </a:lnTo>
                  <a:lnTo>
                    <a:pt x="1094299" y="1620600"/>
                  </a:lnTo>
                  <a:lnTo>
                    <a:pt x="1110474" y="1575793"/>
                  </a:lnTo>
                  <a:lnTo>
                    <a:pt x="1113427" y="1567249"/>
                  </a:lnTo>
                  <a:close/>
                </a:path>
                <a:path extrusionOk="0" h="2861310" w="1746250">
                  <a:moveTo>
                    <a:pt x="1132173" y="1512713"/>
                  </a:moveTo>
                  <a:lnTo>
                    <a:pt x="1105408" y="1512713"/>
                  </a:lnTo>
                  <a:lnTo>
                    <a:pt x="1086531" y="1567312"/>
                  </a:lnTo>
                  <a:lnTo>
                    <a:pt x="1113427" y="1567249"/>
                  </a:lnTo>
                  <a:lnTo>
                    <a:pt x="1129437" y="1520941"/>
                  </a:lnTo>
                  <a:lnTo>
                    <a:pt x="1132173" y="1512713"/>
                  </a:lnTo>
                  <a:close/>
                </a:path>
                <a:path extrusionOk="0" h="2861310" w="1746250">
                  <a:moveTo>
                    <a:pt x="1150505" y="1457173"/>
                  </a:moveTo>
                  <a:lnTo>
                    <a:pt x="1123869" y="1457173"/>
                  </a:lnTo>
                  <a:lnTo>
                    <a:pt x="1105360" y="1512850"/>
                  </a:lnTo>
                  <a:lnTo>
                    <a:pt x="1105408" y="1512713"/>
                  </a:lnTo>
                  <a:lnTo>
                    <a:pt x="1132173" y="1512713"/>
                  </a:lnTo>
                  <a:lnTo>
                    <a:pt x="1148003" y="1465096"/>
                  </a:lnTo>
                  <a:lnTo>
                    <a:pt x="1150505" y="1457173"/>
                  </a:lnTo>
                  <a:close/>
                </a:path>
                <a:path extrusionOk="0" h="2861310" w="1746250">
                  <a:moveTo>
                    <a:pt x="1186187" y="1343752"/>
                  </a:moveTo>
                  <a:lnTo>
                    <a:pt x="1159683" y="1343752"/>
                  </a:lnTo>
                  <a:lnTo>
                    <a:pt x="1123848" y="1457238"/>
                  </a:lnTo>
                  <a:lnTo>
                    <a:pt x="1150505" y="1457173"/>
                  </a:lnTo>
                  <a:lnTo>
                    <a:pt x="1183934" y="1351305"/>
                  </a:lnTo>
                  <a:lnTo>
                    <a:pt x="1186187" y="1343752"/>
                  </a:lnTo>
                  <a:close/>
                </a:path>
                <a:path extrusionOk="0" h="2861310" w="1746250">
                  <a:moveTo>
                    <a:pt x="1285174" y="998480"/>
                  </a:moveTo>
                  <a:lnTo>
                    <a:pt x="1258841" y="998480"/>
                  </a:lnTo>
                  <a:lnTo>
                    <a:pt x="1227038" y="1113086"/>
                  </a:lnTo>
                  <a:lnTo>
                    <a:pt x="1194001" y="1228708"/>
                  </a:lnTo>
                  <a:lnTo>
                    <a:pt x="1159652" y="1343851"/>
                  </a:lnTo>
                  <a:lnTo>
                    <a:pt x="1186187" y="1343752"/>
                  </a:lnTo>
                  <a:lnTo>
                    <a:pt x="1218403" y="1235756"/>
                  </a:lnTo>
                  <a:lnTo>
                    <a:pt x="1251499" y="1119925"/>
                  </a:lnTo>
                  <a:lnTo>
                    <a:pt x="1283323" y="1005248"/>
                  </a:lnTo>
                  <a:lnTo>
                    <a:pt x="1285174" y="998480"/>
                  </a:lnTo>
                  <a:close/>
                </a:path>
                <a:path extrusionOk="0" h="2861310" w="1746250">
                  <a:moveTo>
                    <a:pt x="1669437" y="26238"/>
                  </a:moveTo>
                  <a:lnTo>
                    <a:pt x="1621633" y="57965"/>
                  </a:lnTo>
                  <a:lnTo>
                    <a:pt x="1594935" y="87254"/>
                  </a:lnTo>
                  <a:lnTo>
                    <a:pt x="1566216" y="126865"/>
                  </a:lnTo>
                  <a:lnTo>
                    <a:pt x="1536183" y="176588"/>
                  </a:lnTo>
                  <a:lnTo>
                    <a:pt x="1514555" y="217197"/>
                  </a:lnTo>
                  <a:lnTo>
                    <a:pt x="1491715" y="264015"/>
                  </a:lnTo>
                  <a:lnTo>
                    <a:pt x="1467554" y="317515"/>
                  </a:lnTo>
                  <a:lnTo>
                    <a:pt x="1442011" y="378998"/>
                  </a:lnTo>
                  <a:lnTo>
                    <a:pt x="1415829" y="451747"/>
                  </a:lnTo>
                  <a:lnTo>
                    <a:pt x="1402541" y="492071"/>
                  </a:lnTo>
                  <a:lnTo>
                    <a:pt x="1389099" y="534799"/>
                  </a:lnTo>
                  <a:lnTo>
                    <a:pt x="1375487" y="579760"/>
                  </a:lnTo>
                  <a:lnTo>
                    <a:pt x="1361690" y="626775"/>
                  </a:lnTo>
                  <a:lnTo>
                    <a:pt x="1347696" y="675669"/>
                  </a:lnTo>
                  <a:lnTo>
                    <a:pt x="1333489" y="726264"/>
                  </a:lnTo>
                  <a:lnTo>
                    <a:pt x="1319053" y="778398"/>
                  </a:lnTo>
                  <a:lnTo>
                    <a:pt x="1304387" y="831853"/>
                  </a:lnTo>
                  <a:lnTo>
                    <a:pt x="1258829" y="998526"/>
                  </a:lnTo>
                  <a:lnTo>
                    <a:pt x="1285174" y="998480"/>
                  </a:lnTo>
                  <a:lnTo>
                    <a:pt x="1328889" y="838545"/>
                  </a:lnTo>
                  <a:lnTo>
                    <a:pt x="1343549" y="785119"/>
                  </a:lnTo>
                  <a:lnTo>
                    <a:pt x="1357950" y="733108"/>
                  </a:lnTo>
                  <a:lnTo>
                    <a:pt x="1372141" y="682566"/>
                  </a:lnTo>
                  <a:lnTo>
                    <a:pt x="1386099" y="633804"/>
                  </a:lnTo>
                  <a:lnTo>
                    <a:pt x="1399844" y="586963"/>
                  </a:lnTo>
                  <a:lnTo>
                    <a:pt x="1413349" y="542356"/>
                  </a:lnTo>
                  <a:lnTo>
                    <a:pt x="1426693" y="499939"/>
                  </a:lnTo>
                  <a:lnTo>
                    <a:pt x="1439852" y="460002"/>
                  </a:lnTo>
                  <a:lnTo>
                    <a:pt x="1452832" y="422737"/>
                  </a:lnTo>
                  <a:lnTo>
                    <a:pt x="1465638" y="388339"/>
                  </a:lnTo>
                  <a:lnTo>
                    <a:pt x="1478323" y="356861"/>
                  </a:lnTo>
                  <a:lnTo>
                    <a:pt x="1490806" y="327742"/>
                  </a:lnTo>
                  <a:lnTo>
                    <a:pt x="1502919" y="300437"/>
                  </a:lnTo>
                  <a:lnTo>
                    <a:pt x="1514672" y="274887"/>
                  </a:lnTo>
                  <a:lnTo>
                    <a:pt x="1526075" y="251037"/>
                  </a:lnTo>
                  <a:lnTo>
                    <a:pt x="1537139" y="228827"/>
                  </a:lnTo>
                  <a:lnTo>
                    <a:pt x="1547874" y="208202"/>
                  </a:lnTo>
                  <a:lnTo>
                    <a:pt x="1558288" y="189105"/>
                  </a:lnTo>
                  <a:lnTo>
                    <a:pt x="1568391" y="171480"/>
                  </a:lnTo>
                  <a:lnTo>
                    <a:pt x="1578192" y="155270"/>
                  </a:lnTo>
                  <a:lnTo>
                    <a:pt x="1587698" y="140417"/>
                  </a:lnTo>
                  <a:lnTo>
                    <a:pt x="1596919" y="126865"/>
                  </a:lnTo>
                  <a:lnTo>
                    <a:pt x="1605861" y="114555"/>
                  </a:lnTo>
                  <a:lnTo>
                    <a:pt x="1614532" y="103428"/>
                  </a:lnTo>
                  <a:lnTo>
                    <a:pt x="1622773" y="93623"/>
                  </a:lnTo>
                  <a:lnTo>
                    <a:pt x="1623264" y="93040"/>
                  </a:lnTo>
                  <a:lnTo>
                    <a:pt x="1638814" y="76754"/>
                  </a:lnTo>
                  <a:lnTo>
                    <a:pt x="1639606" y="75923"/>
                  </a:lnTo>
                  <a:lnTo>
                    <a:pt x="1653882" y="63613"/>
                  </a:lnTo>
                  <a:lnTo>
                    <a:pt x="1654851" y="62772"/>
                  </a:lnTo>
                  <a:lnTo>
                    <a:pt x="1654981" y="62772"/>
                  </a:lnTo>
                  <a:lnTo>
                    <a:pt x="1667060" y="54389"/>
                  </a:lnTo>
                  <a:lnTo>
                    <a:pt x="1666320" y="54389"/>
                  </a:lnTo>
                  <a:lnTo>
                    <a:pt x="1669230" y="52882"/>
                  </a:lnTo>
                  <a:lnTo>
                    <a:pt x="1670471" y="52882"/>
                  </a:lnTo>
                  <a:lnTo>
                    <a:pt x="1675087" y="51208"/>
                  </a:lnTo>
                  <a:lnTo>
                    <a:pt x="1669437" y="26238"/>
                  </a:lnTo>
                  <a:close/>
                </a:path>
                <a:path extrusionOk="0" h="2861310" w="1746250">
                  <a:moveTo>
                    <a:pt x="1623020" y="93329"/>
                  </a:moveTo>
                  <a:lnTo>
                    <a:pt x="1622741" y="93623"/>
                  </a:lnTo>
                  <a:lnTo>
                    <a:pt x="1623020" y="93329"/>
                  </a:lnTo>
                  <a:close/>
                </a:path>
                <a:path extrusionOk="0" h="2861310" w="1746250">
                  <a:moveTo>
                    <a:pt x="1623296" y="93040"/>
                  </a:moveTo>
                  <a:lnTo>
                    <a:pt x="1623020" y="93329"/>
                  </a:lnTo>
                  <a:lnTo>
                    <a:pt x="1623296" y="93040"/>
                  </a:lnTo>
                  <a:close/>
                </a:path>
                <a:path extrusionOk="0" h="2861310" w="1746250">
                  <a:moveTo>
                    <a:pt x="1639606" y="75923"/>
                  </a:moveTo>
                  <a:lnTo>
                    <a:pt x="1638735" y="76754"/>
                  </a:lnTo>
                  <a:lnTo>
                    <a:pt x="1639189" y="76361"/>
                  </a:lnTo>
                  <a:lnTo>
                    <a:pt x="1639606" y="75923"/>
                  </a:lnTo>
                  <a:close/>
                </a:path>
                <a:path extrusionOk="0" h="2861310" w="1746250">
                  <a:moveTo>
                    <a:pt x="1639189" y="76361"/>
                  </a:moveTo>
                  <a:lnTo>
                    <a:pt x="1638735" y="76754"/>
                  </a:lnTo>
                  <a:lnTo>
                    <a:pt x="1639189" y="76361"/>
                  </a:lnTo>
                  <a:close/>
                </a:path>
                <a:path extrusionOk="0" h="2861310" w="1746250">
                  <a:moveTo>
                    <a:pt x="1639694" y="75923"/>
                  </a:moveTo>
                  <a:lnTo>
                    <a:pt x="1639189" y="76361"/>
                  </a:lnTo>
                  <a:lnTo>
                    <a:pt x="1639694" y="75923"/>
                  </a:lnTo>
                  <a:close/>
                </a:path>
                <a:path extrusionOk="0" h="2861310" w="1746250">
                  <a:moveTo>
                    <a:pt x="1743697" y="22419"/>
                  </a:moveTo>
                  <a:lnTo>
                    <a:pt x="1679964" y="22419"/>
                  </a:lnTo>
                  <a:lnTo>
                    <a:pt x="1688626" y="46296"/>
                  </a:lnTo>
                  <a:lnTo>
                    <a:pt x="1675087" y="51208"/>
                  </a:lnTo>
                  <a:lnTo>
                    <a:pt x="1680316" y="74321"/>
                  </a:lnTo>
                  <a:lnTo>
                    <a:pt x="1743697" y="22419"/>
                  </a:lnTo>
                  <a:close/>
                </a:path>
                <a:path extrusionOk="0" h="2861310" w="1746250">
                  <a:moveTo>
                    <a:pt x="1654851" y="62772"/>
                  </a:moveTo>
                  <a:lnTo>
                    <a:pt x="1653769" y="63613"/>
                  </a:lnTo>
                  <a:lnTo>
                    <a:pt x="1654334" y="63221"/>
                  </a:lnTo>
                  <a:lnTo>
                    <a:pt x="1654851" y="62772"/>
                  </a:lnTo>
                  <a:close/>
                </a:path>
                <a:path extrusionOk="0" h="2861310" w="1746250">
                  <a:moveTo>
                    <a:pt x="1654334" y="63221"/>
                  </a:moveTo>
                  <a:lnTo>
                    <a:pt x="1653769" y="63613"/>
                  </a:lnTo>
                  <a:lnTo>
                    <a:pt x="1654334" y="63221"/>
                  </a:lnTo>
                  <a:close/>
                </a:path>
                <a:path extrusionOk="0" h="2861310" w="1746250">
                  <a:moveTo>
                    <a:pt x="1654981" y="62772"/>
                  </a:moveTo>
                  <a:lnTo>
                    <a:pt x="1654851" y="62772"/>
                  </a:lnTo>
                  <a:lnTo>
                    <a:pt x="1654334" y="63221"/>
                  </a:lnTo>
                  <a:lnTo>
                    <a:pt x="1654981" y="62772"/>
                  </a:lnTo>
                  <a:close/>
                </a:path>
                <a:path extrusionOk="0" h="2861310" w="1746250">
                  <a:moveTo>
                    <a:pt x="1669230" y="52882"/>
                  </a:moveTo>
                  <a:lnTo>
                    <a:pt x="1666320" y="54389"/>
                  </a:lnTo>
                  <a:lnTo>
                    <a:pt x="1667871" y="53826"/>
                  </a:lnTo>
                  <a:lnTo>
                    <a:pt x="1669230" y="52882"/>
                  </a:lnTo>
                  <a:close/>
                </a:path>
                <a:path extrusionOk="0" h="2861310" w="1746250">
                  <a:moveTo>
                    <a:pt x="1667871" y="53826"/>
                  </a:moveTo>
                  <a:lnTo>
                    <a:pt x="1666320" y="54389"/>
                  </a:lnTo>
                  <a:lnTo>
                    <a:pt x="1667060" y="54389"/>
                  </a:lnTo>
                  <a:lnTo>
                    <a:pt x="1667871" y="53826"/>
                  </a:lnTo>
                  <a:close/>
                </a:path>
                <a:path extrusionOk="0" h="2861310" w="1746250">
                  <a:moveTo>
                    <a:pt x="1670471" y="52882"/>
                  </a:moveTo>
                  <a:lnTo>
                    <a:pt x="1669230" y="52882"/>
                  </a:lnTo>
                  <a:lnTo>
                    <a:pt x="1667871" y="53826"/>
                  </a:lnTo>
                  <a:lnTo>
                    <a:pt x="1670471" y="52882"/>
                  </a:lnTo>
                  <a:close/>
                </a:path>
                <a:path extrusionOk="0" h="2861310" w="1746250">
                  <a:moveTo>
                    <a:pt x="1679964" y="22419"/>
                  </a:moveTo>
                  <a:lnTo>
                    <a:pt x="1669437" y="26238"/>
                  </a:lnTo>
                  <a:lnTo>
                    <a:pt x="1675087" y="51208"/>
                  </a:lnTo>
                  <a:lnTo>
                    <a:pt x="1688626" y="46296"/>
                  </a:lnTo>
                  <a:lnTo>
                    <a:pt x="1679964" y="22419"/>
                  </a:lnTo>
                  <a:close/>
                </a:path>
                <a:path extrusionOk="0" h="2861310" w="1746250">
                  <a:moveTo>
                    <a:pt x="1663500" y="0"/>
                  </a:moveTo>
                  <a:lnTo>
                    <a:pt x="1669437" y="26238"/>
                  </a:lnTo>
                  <a:lnTo>
                    <a:pt x="1679964" y="22419"/>
                  </a:lnTo>
                  <a:lnTo>
                    <a:pt x="1743697" y="22419"/>
                  </a:lnTo>
                  <a:lnTo>
                    <a:pt x="1746229" y="20345"/>
                  </a:lnTo>
                  <a:lnTo>
                    <a:pt x="1663500"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26" name="Google Shape;1526;p56"/>
            <p:cNvPicPr preferRelativeResize="0"/>
            <p:nvPr/>
          </p:nvPicPr>
          <p:blipFill rotWithShape="1">
            <a:blip r:embed="rId9">
              <a:alphaModFix/>
            </a:blip>
            <a:srcRect b="0" l="0" r="0" t="0"/>
            <a:stretch/>
          </p:blipFill>
          <p:spPr>
            <a:xfrm>
              <a:off x="4130040" y="2831591"/>
              <a:ext cx="2511552" cy="457200"/>
            </a:xfrm>
            <a:prstGeom prst="rect">
              <a:avLst/>
            </a:prstGeom>
            <a:noFill/>
            <a:ln>
              <a:noFill/>
            </a:ln>
          </p:spPr>
        </p:pic>
        <p:sp>
          <p:nvSpPr>
            <p:cNvPr id="1527" name="Google Shape;1527;p56"/>
            <p:cNvSpPr/>
            <p:nvPr/>
          </p:nvSpPr>
          <p:spPr>
            <a:xfrm>
              <a:off x="4167371" y="2870988"/>
              <a:ext cx="2383790" cy="325755"/>
            </a:xfrm>
            <a:custGeom>
              <a:rect b="b" l="l" r="r" t="t"/>
              <a:pathLst>
                <a:path extrusionOk="0" h="325755" w="2383790">
                  <a:moveTo>
                    <a:pt x="0" y="325397"/>
                  </a:moveTo>
                  <a:lnTo>
                    <a:pt x="2383277" y="325397"/>
                  </a:lnTo>
                  <a:lnTo>
                    <a:pt x="2383277" y="0"/>
                  </a:lnTo>
                  <a:lnTo>
                    <a:pt x="0" y="0"/>
                  </a:lnTo>
                  <a:lnTo>
                    <a:pt x="0" y="325397"/>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28" name="Google Shape;1528;p56"/>
            <p:cNvPicPr preferRelativeResize="0"/>
            <p:nvPr/>
          </p:nvPicPr>
          <p:blipFill rotWithShape="1">
            <a:blip r:embed="rId10">
              <a:alphaModFix/>
            </a:blip>
            <a:srcRect b="0" l="0" r="0" t="0"/>
            <a:stretch/>
          </p:blipFill>
          <p:spPr>
            <a:xfrm>
              <a:off x="7315200" y="1386839"/>
              <a:ext cx="4319015" cy="1417319"/>
            </a:xfrm>
            <a:prstGeom prst="rect">
              <a:avLst/>
            </a:prstGeom>
            <a:noFill/>
            <a:ln>
              <a:noFill/>
            </a:ln>
          </p:spPr>
        </p:pic>
        <p:pic>
          <p:nvPicPr>
            <p:cNvPr id="1529" name="Google Shape;1529;p56"/>
            <p:cNvPicPr preferRelativeResize="0"/>
            <p:nvPr/>
          </p:nvPicPr>
          <p:blipFill rotWithShape="1">
            <a:blip r:embed="rId11">
              <a:alphaModFix/>
            </a:blip>
            <a:srcRect b="0" l="0" r="0" t="0"/>
            <a:stretch/>
          </p:blipFill>
          <p:spPr>
            <a:xfrm>
              <a:off x="7339708" y="1411745"/>
              <a:ext cx="4214101" cy="1314179"/>
            </a:xfrm>
            <a:prstGeom prst="rect">
              <a:avLst/>
            </a:prstGeom>
            <a:noFill/>
            <a:ln>
              <a:noFill/>
            </a:ln>
          </p:spPr>
        </p:pic>
        <p:pic>
          <p:nvPicPr>
            <p:cNvPr id="1530" name="Google Shape;1530;p56"/>
            <p:cNvPicPr preferRelativeResize="0"/>
            <p:nvPr/>
          </p:nvPicPr>
          <p:blipFill rotWithShape="1">
            <a:blip r:embed="rId12">
              <a:alphaModFix/>
            </a:blip>
            <a:srcRect b="0" l="0" r="0" t="0"/>
            <a:stretch/>
          </p:blipFill>
          <p:spPr>
            <a:xfrm>
              <a:off x="7427976" y="1703831"/>
              <a:ext cx="3587496" cy="457200"/>
            </a:xfrm>
            <a:prstGeom prst="rect">
              <a:avLst/>
            </a:prstGeom>
            <a:noFill/>
            <a:ln>
              <a:noFill/>
            </a:ln>
          </p:spPr>
        </p:pic>
        <p:sp>
          <p:nvSpPr>
            <p:cNvPr id="1531" name="Google Shape;1531;p56"/>
            <p:cNvSpPr/>
            <p:nvPr/>
          </p:nvSpPr>
          <p:spPr>
            <a:xfrm>
              <a:off x="7465692" y="1743436"/>
              <a:ext cx="3456940" cy="325755"/>
            </a:xfrm>
            <a:custGeom>
              <a:rect b="b" l="l" r="r" t="t"/>
              <a:pathLst>
                <a:path extrusionOk="0" h="325755" w="3456940">
                  <a:moveTo>
                    <a:pt x="0" y="325397"/>
                  </a:moveTo>
                  <a:lnTo>
                    <a:pt x="3456816" y="325397"/>
                  </a:lnTo>
                  <a:lnTo>
                    <a:pt x="3456816" y="0"/>
                  </a:lnTo>
                  <a:lnTo>
                    <a:pt x="0" y="0"/>
                  </a:lnTo>
                  <a:lnTo>
                    <a:pt x="0" y="325397"/>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32" name="Google Shape;1532;p56"/>
            <p:cNvPicPr preferRelativeResize="0"/>
            <p:nvPr/>
          </p:nvPicPr>
          <p:blipFill rotWithShape="1">
            <a:blip r:embed="rId13">
              <a:alphaModFix/>
            </a:blip>
            <a:srcRect b="0" l="0" r="0" t="0"/>
            <a:stretch/>
          </p:blipFill>
          <p:spPr>
            <a:xfrm>
              <a:off x="7315200" y="2874263"/>
              <a:ext cx="4319015" cy="3261360"/>
            </a:xfrm>
            <a:prstGeom prst="rect">
              <a:avLst/>
            </a:prstGeom>
            <a:noFill/>
            <a:ln>
              <a:noFill/>
            </a:ln>
          </p:spPr>
        </p:pic>
        <p:pic>
          <p:nvPicPr>
            <p:cNvPr id="1533" name="Google Shape;1533;p56"/>
            <p:cNvPicPr preferRelativeResize="0"/>
            <p:nvPr/>
          </p:nvPicPr>
          <p:blipFill rotWithShape="1">
            <a:blip r:embed="rId14">
              <a:alphaModFix/>
            </a:blip>
            <a:srcRect b="0" l="0" r="0" t="0"/>
            <a:stretch/>
          </p:blipFill>
          <p:spPr>
            <a:xfrm>
              <a:off x="7339708" y="2898700"/>
              <a:ext cx="4215383" cy="3156725"/>
            </a:xfrm>
            <a:prstGeom prst="rect">
              <a:avLst/>
            </a:prstGeom>
            <a:noFill/>
            <a:ln>
              <a:noFill/>
            </a:ln>
          </p:spPr>
        </p:pic>
        <p:sp>
          <p:nvSpPr>
            <p:cNvPr id="1534" name="Google Shape;1534;p56"/>
            <p:cNvSpPr/>
            <p:nvPr/>
          </p:nvSpPr>
          <p:spPr>
            <a:xfrm>
              <a:off x="9156000" y="2083890"/>
              <a:ext cx="76200" cy="815340"/>
            </a:xfrm>
            <a:custGeom>
              <a:rect b="b" l="l" r="r" t="t"/>
              <a:pathLst>
                <a:path extrusionOk="0" h="815339" w="76200">
                  <a:moveTo>
                    <a:pt x="25400" y="738610"/>
                  </a:moveTo>
                  <a:lnTo>
                    <a:pt x="0" y="738610"/>
                  </a:lnTo>
                  <a:lnTo>
                    <a:pt x="38100" y="814810"/>
                  </a:lnTo>
                  <a:lnTo>
                    <a:pt x="69849" y="751311"/>
                  </a:lnTo>
                  <a:lnTo>
                    <a:pt x="25400" y="751311"/>
                  </a:lnTo>
                  <a:lnTo>
                    <a:pt x="25400" y="738610"/>
                  </a:lnTo>
                  <a:close/>
                </a:path>
                <a:path extrusionOk="0" h="815339" w="76200">
                  <a:moveTo>
                    <a:pt x="50800" y="0"/>
                  </a:moveTo>
                  <a:lnTo>
                    <a:pt x="25400" y="0"/>
                  </a:lnTo>
                  <a:lnTo>
                    <a:pt x="25400" y="751311"/>
                  </a:lnTo>
                  <a:lnTo>
                    <a:pt x="50800" y="751311"/>
                  </a:lnTo>
                  <a:lnTo>
                    <a:pt x="50800" y="0"/>
                  </a:lnTo>
                  <a:close/>
                </a:path>
                <a:path extrusionOk="0" h="815339" w="76200">
                  <a:moveTo>
                    <a:pt x="76200" y="738610"/>
                  </a:moveTo>
                  <a:lnTo>
                    <a:pt x="50800" y="738610"/>
                  </a:lnTo>
                  <a:lnTo>
                    <a:pt x="50800" y="751311"/>
                  </a:lnTo>
                  <a:lnTo>
                    <a:pt x="69849" y="751311"/>
                  </a:lnTo>
                  <a:lnTo>
                    <a:pt x="76200" y="73861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35" name="Google Shape;1535;p56"/>
            <p:cNvPicPr preferRelativeResize="0"/>
            <p:nvPr/>
          </p:nvPicPr>
          <p:blipFill rotWithShape="1">
            <a:blip r:embed="rId15">
              <a:alphaModFix/>
            </a:blip>
            <a:srcRect b="0" l="0" r="0" t="0"/>
            <a:stretch/>
          </p:blipFill>
          <p:spPr>
            <a:xfrm>
              <a:off x="7427976" y="3099815"/>
              <a:ext cx="4093464" cy="579120"/>
            </a:xfrm>
            <a:prstGeom prst="rect">
              <a:avLst/>
            </a:prstGeom>
            <a:noFill/>
            <a:ln>
              <a:noFill/>
            </a:ln>
          </p:spPr>
        </p:pic>
        <p:sp>
          <p:nvSpPr>
            <p:cNvPr id="1536" name="Google Shape;1536;p56"/>
            <p:cNvSpPr/>
            <p:nvPr/>
          </p:nvSpPr>
          <p:spPr>
            <a:xfrm>
              <a:off x="7465691" y="3139216"/>
              <a:ext cx="3963035" cy="446405"/>
            </a:xfrm>
            <a:custGeom>
              <a:rect b="b" l="l" r="r" t="t"/>
              <a:pathLst>
                <a:path extrusionOk="0" h="446404" w="3963034">
                  <a:moveTo>
                    <a:pt x="0" y="446263"/>
                  </a:moveTo>
                  <a:lnTo>
                    <a:pt x="3962655" y="446263"/>
                  </a:lnTo>
                  <a:lnTo>
                    <a:pt x="3962655" y="0"/>
                  </a:lnTo>
                  <a:lnTo>
                    <a:pt x="0" y="0"/>
                  </a:lnTo>
                  <a:lnTo>
                    <a:pt x="0" y="446263"/>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7" name="Google Shape;1537;p56"/>
            <p:cNvSpPr/>
            <p:nvPr/>
          </p:nvSpPr>
          <p:spPr>
            <a:xfrm>
              <a:off x="6552175" y="1885181"/>
              <a:ext cx="848994" cy="1178560"/>
            </a:xfrm>
            <a:custGeom>
              <a:rect b="b" l="l" r="r" t="t"/>
              <a:pathLst>
                <a:path extrusionOk="0" h="1178560" w="848995">
                  <a:moveTo>
                    <a:pt x="109654" y="1119421"/>
                  </a:moveTo>
                  <a:lnTo>
                    <a:pt x="61714" y="1119421"/>
                  </a:lnTo>
                  <a:lnTo>
                    <a:pt x="0" y="1156783"/>
                  </a:lnTo>
                  <a:lnTo>
                    <a:pt x="13154" y="1178511"/>
                  </a:lnTo>
                  <a:lnTo>
                    <a:pt x="74943" y="1141103"/>
                  </a:lnTo>
                  <a:lnTo>
                    <a:pt x="109654" y="1119421"/>
                  </a:lnTo>
                  <a:close/>
                </a:path>
                <a:path extrusionOk="0" h="1178560" w="848995">
                  <a:moveTo>
                    <a:pt x="168620" y="1081307"/>
                  </a:moveTo>
                  <a:lnTo>
                    <a:pt x="122725" y="1081307"/>
                  </a:lnTo>
                  <a:lnTo>
                    <a:pt x="61692" y="1119434"/>
                  </a:lnTo>
                  <a:lnTo>
                    <a:pt x="109654" y="1119421"/>
                  </a:lnTo>
                  <a:lnTo>
                    <a:pt x="136333" y="1102756"/>
                  </a:lnTo>
                  <a:lnTo>
                    <a:pt x="168620" y="1081307"/>
                  </a:lnTo>
                  <a:close/>
                </a:path>
                <a:path extrusionOk="0" h="1178560" w="848995">
                  <a:moveTo>
                    <a:pt x="225679" y="1041601"/>
                  </a:moveTo>
                  <a:lnTo>
                    <a:pt x="182485" y="1041601"/>
                  </a:lnTo>
                  <a:lnTo>
                    <a:pt x="122571" y="1081402"/>
                  </a:lnTo>
                  <a:lnTo>
                    <a:pt x="122725" y="1081307"/>
                  </a:lnTo>
                  <a:lnTo>
                    <a:pt x="168620" y="1081307"/>
                  </a:lnTo>
                  <a:lnTo>
                    <a:pt x="196762" y="1062611"/>
                  </a:lnTo>
                  <a:lnTo>
                    <a:pt x="225679" y="1041601"/>
                  </a:lnTo>
                  <a:close/>
                </a:path>
                <a:path extrusionOk="0" h="1178560" w="848995">
                  <a:moveTo>
                    <a:pt x="280620" y="999472"/>
                  </a:moveTo>
                  <a:lnTo>
                    <a:pt x="240452" y="999472"/>
                  </a:lnTo>
                  <a:lnTo>
                    <a:pt x="239894" y="999902"/>
                  </a:lnTo>
                  <a:lnTo>
                    <a:pt x="182282" y="1041736"/>
                  </a:lnTo>
                  <a:lnTo>
                    <a:pt x="182485" y="1041601"/>
                  </a:lnTo>
                  <a:lnTo>
                    <a:pt x="225679" y="1041601"/>
                  </a:lnTo>
                  <a:lnTo>
                    <a:pt x="255668" y="1019813"/>
                  </a:lnTo>
                  <a:lnTo>
                    <a:pt x="280620" y="999472"/>
                  </a:lnTo>
                  <a:close/>
                </a:path>
                <a:path extrusionOk="0" h="1178560" w="848995">
                  <a:moveTo>
                    <a:pt x="240170" y="999677"/>
                  </a:moveTo>
                  <a:lnTo>
                    <a:pt x="239860" y="999902"/>
                  </a:lnTo>
                  <a:lnTo>
                    <a:pt x="240170" y="999677"/>
                  </a:lnTo>
                  <a:close/>
                </a:path>
                <a:path extrusionOk="0" h="1178560" w="848995">
                  <a:moveTo>
                    <a:pt x="333995" y="954087"/>
                  </a:moveTo>
                  <a:lnTo>
                    <a:pt x="296094" y="954087"/>
                  </a:lnTo>
                  <a:lnTo>
                    <a:pt x="295612" y="954498"/>
                  </a:lnTo>
                  <a:lnTo>
                    <a:pt x="240170" y="999677"/>
                  </a:lnTo>
                  <a:lnTo>
                    <a:pt x="240452" y="999472"/>
                  </a:lnTo>
                  <a:lnTo>
                    <a:pt x="280620" y="999472"/>
                  </a:lnTo>
                  <a:lnTo>
                    <a:pt x="312388" y="973573"/>
                  </a:lnTo>
                  <a:lnTo>
                    <a:pt x="333995" y="954087"/>
                  </a:lnTo>
                  <a:close/>
                </a:path>
                <a:path extrusionOk="0" h="1178560" w="848995">
                  <a:moveTo>
                    <a:pt x="295833" y="954300"/>
                  </a:moveTo>
                  <a:lnTo>
                    <a:pt x="295589" y="954498"/>
                  </a:lnTo>
                  <a:lnTo>
                    <a:pt x="295833" y="954300"/>
                  </a:lnTo>
                  <a:close/>
                </a:path>
                <a:path extrusionOk="0" h="1178560" w="848995">
                  <a:moveTo>
                    <a:pt x="359143" y="930059"/>
                  </a:moveTo>
                  <a:lnTo>
                    <a:pt x="322713" y="930059"/>
                  </a:lnTo>
                  <a:lnTo>
                    <a:pt x="295833" y="954300"/>
                  </a:lnTo>
                  <a:lnTo>
                    <a:pt x="296094" y="954087"/>
                  </a:lnTo>
                  <a:lnTo>
                    <a:pt x="333995" y="954087"/>
                  </a:lnTo>
                  <a:lnTo>
                    <a:pt x="339900" y="948762"/>
                  </a:lnTo>
                  <a:lnTo>
                    <a:pt x="359143" y="930059"/>
                  </a:lnTo>
                  <a:close/>
                </a:path>
                <a:path extrusionOk="0" h="1178560" w="848995">
                  <a:moveTo>
                    <a:pt x="383722" y="904779"/>
                  </a:moveTo>
                  <a:lnTo>
                    <a:pt x="348710" y="904779"/>
                  </a:lnTo>
                  <a:lnTo>
                    <a:pt x="322543" y="930212"/>
                  </a:lnTo>
                  <a:lnTo>
                    <a:pt x="322713" y="930059"/>
                  </a:lnTo>
                  <a:lnTo>
                    <a:pt x="359143" y="930059"/>
                  </a:lnTo>
                  <a:lnTo>
                    <a:pt x="366595" y="922816"/>
                  </a:lnTo>
                  <a:lnTo>
                    <a:pt x="383722" y="904779"/>
                  </a:lnTo>
                  <a:close/>
                </a:path>
                <a:path extrusionOk="0" h="1178560" w="848995">
                  <a:moveTo>
                    <a:pt x="407546" y="878271"/>
                  </a:moveTo>
                  <a:lnTo>
                    <a:pt x="373867" y="878271"/>
                  </a:lnTo>
                  <a:lnTo>
                    <a:pt x="348522" y="904961"/>
                  </a:lnTo>
                  <a:lnTo>
                    <a:pt x="348710" y="904779"/>
                  </a:lnTo>
                  <a:lnTo>
                    <a:pt x="383722" y="904779"/>
                  </a:lnTo>
                  <a:lnTo>
                    <a:pt x="392473" y="895564"/>
                  </a:lnTo>
                  <a:lnTo>
                    <a:pt x="407546" y="878271"/>
                  </a:lnTo>
                  <a:close/>
                </a:path>
                <a:path extrusionOk="0" h="1178560" w="848995">
                  <a:moveTo>
                    <a:pt x="430567" y="850426"/>
                  </a:moveTo>
                  <a:lnTo>
                    <a:pt x="398122" y="850426"/>
                  </a:lnTo>
                  <a:lnTo>
                    <a:pt x="397758" y="850863"/>
                  </a:lnTo>
                  <a:lnTo>
                    <a:pt x="373675" y="878473"/>
                  </a:lnTo>
                  <a:lnTo>
                    <a:pt x="373867" y="878271"/>
                  </a:lnTo>
                  <a:lnTo>
                    <a:pt x="407546" y="878271"/>
                  </a:lnTo>
                  <a:lnTo>
                    <a:pt x="417456" y="866900"/>
                  </a:lnTo>
                  <a:lnTo>
                    <a:pt x="430567" y="850426"/>
                  </a:lnTo>
                  <a:close/>
                </a:path>
                <a:path extrusionOk="0" h="1178560" w="848995">
                  <a:moveTo>
                    <a:pt x="397943" y="850631"/>
                  </a:moveTo>
                  <a:lnTo>
                    <a:pt x="397741" y="850863"/>
                  </a:lnTo>
                  <a:lnTo>
                    <a:pt x="397943" y="850631"/>
                  </a:lnTo>
                  <a:close/>
                </a:path>
                <a:path extrusionOk="0" h="1178560" w="848995">
                  <a:moveTo>
                    <a:pt x="452732" y="821137"/>
                  </a:moveTo>
                  <a:lnTo>
                    <a:pt x="421413" y="821137"/>
                  </a:lnTo>
                  <a:lnTo>
                    <a:pt x="421055" y="821608"/>
                  </a:lnTo>
                  <a:lnTo>
                    <a:pt x="397943" y="850631"/>
                  </a:lnTo>
                  <a:lnTo>
                    <a:pt x="398122" y="850426"/>
                  </a:lnTo>
                  <a:lnTo>
                    <a:pt x="430567" y="850426"/>
                  </a:lnTo>
                  <a:lnTo>
                    <a:pt x="441472" y="836722"/>
                  </a:lnTo>
                  <a:lnTo>
                    <a:pt x="452732" y="821137"/>
                  </a:lnTo>
                  <a:close/>
                </a:path>
                <a:path extrusionOk="0" h="1178560" w="848995">
                  <a:moveTo>
                    <a:pt x="421221" y="821379"/>
                  </a:moveTo>
                  <a:lnTo>
                    <a:pt x="421038" y="821608"/>
                  </a:lnTo>
                  <a:lnTo>
                    <a:pt x="421221" y="821379"/>
                  </a:lnTo>
                  <a:close/>
                </a:path>
                <a:path extrusionOk="0" h="1178560" w="848995">
                  <a:moveTo>
                    <a:pt x="473691" y="790299"/>
                  </a:moveTo>
                  <a:lnTo>
                    <a:pt x="443677" y="790299"/>
                  </a:lnTo>
                  <a:lnTo>
                    <a:pt x="443233" y="790953"/>
                  </a:lnTo>
                  <a:lnTo>
                    <a:pt x="421221" y="821379"/>
                  </a:lnTo>
                  <a:lnTo>
                    <a:pt x="421413" y="821137"/>
                  </a:lnTo>
                  <a:lnTo>
                    <a:pt x="452732" y="821137"/>
                  </a:lnTo>
                  <a:lnTo>
                    <a:pt x="464497" y="804853"/>
                  </a:lnTo>
                  <a:lnTo>
                    <a:pt x="473691" y="790299"/>
                  </a:lnTo>
                  <a:close/>
                </a:path>
                <a:path extrusionOk="0" h="1178560" w="848995">
                  <a:moveTo>
                    <a:pt x="443437" y="790630"/>
                  </a:moveTo>
                  <a:lnTo>
                    <a:pt x="443204" y="790953"/>
                  </a:lnTo>
                  <a:lnTo>
                    <a:pt x="443437" y="790630"/>
                  </a:lnTo>
                  <a:close/>
                </a:path>
                <a:path extrusionOk="0" h="1178560" w="848995">
                  <a:moveTo>
                    <a:pt x="493729" y="756767"/>
                  </a:moveTo>
                  <a:lnTo>
                    <a:pt x="464830" y="756767"/>
                  </a:lnTo>
                  <a:lnTo>
                    <a:pt x="464416" y="757471"/>
                  </a:lnTo>
                  <a:lnTo>
                    <a:pt x="443437" y="790630"/>
                  </a:lnTo>
                  <a:lnTo>
                    <a:pt x="443677" y="790299"/>
                  </a:lnTo>
                  <a:lnTo>
                    <a:pt x="473691" y="790299"/>
                  </a:lnTo>
                  <a:lnTo>
                    <a:pt x="486521" y="769988"/>
                  </a:lnTo>
                  <a:lnTo>
                    <a:pt x="493729" y="756767"/>
                  </a:lnTo>
                  <a:close/>
                </a:path>
                <a:path extrusionOk="0" h="1178560" w="848995">
                  <a:moveTo>
                    <a:pt x="464608" y="757119"/>
                  </a:moveTo>
                  <a:lnTo>
                    <a:pt x="464385" y="757471"/>
                  </a:lnTo>
                  <a:lnTo>
                    <a:pt x="464608" y="757119"/>
                  </a:lnTo>
                  <a:close/>
                </a:path>
                <a:path extrusionOk="0" h="1178560" w="848995">
                  <a:moveTo>
                    <a:pt x="464830" y="756767"/>
                  </a:moveTo>
                  <a:lnTo>
                    <a:pt x="464608" y="757119"/>
                  </a:lnTo>
                  <a:lnTo>
                    <a:pt x="464416" y="757471"/>
                  </a:lnTo>
                  <a:lnTo>
                    <a:pt x="464830" y="756767"/>
                  </a:lnTo>
                  <a:close/>
                </a:path>
                <a:path extrusionOk="0" h="1178560" w="848995">
                  <a:moveTo>
                    <a:pt x="513252" y="719585"/>
                  </a:moveTo>
                  <a:lnTo>
                    <a:pt x="485072" y="719585"/>
                  </a:lnTo>
                  <a:lnTo>
                    <a:pt x="484783" y="720149"/>
                  </a:lnTo>
                  <a:lnTo>
                    <a:pt x="464608" y="757119"/>
                  </a:lnTo>
                  <a:lnTo>
                    <a:pt x="464830" y="756767"/>
                  </a:lnTo>
                  <a:lnTo>
                    <a:pt x="493729" y="756767"/>
                  </a:lnTo>
                  <a:lnTo>
                    <a:pt x="507525" y="731465"/>
                  </a:lnTo>
                  <a:lnTo>
                    <a:pt x="513252" y="719585"/>
                  </a:lnTo>
                  <a:close/>
                </a:path>
                <a:path extrusionOk="0" h="1178560" w="848995">
                  <a:moveTo>
                    <a:pt x="484919" y="719866"/>
                  </a:moveTo>
                  <a:lnTo>
                    <a:pt x="484765" y="720149"/>
                  </a:lnTo>
                  <a:lnTo>
                    <a:pt x="484919" y="719866"/>
                  </a:lnTo>
                  <a:close/>
                </a:path>
                <a:path extrusionOk="0" h="1178560" w="848995">
                  <a:moveTo>
                    <a:pt x="532233" y="679157"/>
                  </a:moveTo>
                  <a:lnTo>
                    <a:pt x="504545" y="679157"/>
                  </a:lnTo>
                  <a:lnTo>
                    <a:pt x="484919" y="719866"/>
                  </a:lnTo>
                  <a:lnTo>
                    <a:pt x="485072" y="719585"/>
                  </a:lnTo>
                  <a:lnTo>
                    <a:pt x="513252" y="719585"/>
                  </a:lnTo>
                  <a:lnTo>
                    <a:pt x="527533" y="689964"/>
                  </a:lnTo>
                  <a:lnTo>
                    <a:pt x="532233" y="679157"/>
                  </a:lnTo>
                  <a:close/>
                </a:path>
                <a:path extrusionOk="0" h="1178560" w="848995">
                  <a:moveTo>
                    <a:pt x="550597" y="636103"/>
                  </a:moveTo>
                  <a:lnTo>
                    <a:pt x="523257" y="636103"/>
                  </a:lnTo>
                  <a:lnTo>
                    <a:pt x="504446" y="679362"/>
                  </a:lnTo>
                  <a:lnTo>
                    <a:pt x="504545" y="679157"/>
                  </a:lnTo>
                  <a:lnTo>
                    <a:pt x="532233" y="679157"/>
                  </a:lnTo>
                  <a:lnTo>
                    <a:pt x="546628" y="646054"/>
                  </a:lnTo>
                  <a:lnTo>
                    <a:pt x="550597" y="636103"/>
                  </a:lnTo>
                  <a:close/>
                </a:path>
                <a:path extrusionOk="0" h="1178560" w="848995">
                  <a:moveTo>
                    <a:pt x="568321" y="591038"/>
                  </a:moveTo>
                  <a:lnTo>
                    <a:pt x="541228" y="591038"/>
                  </a:lnTo>
                  <a:lnTo>
                    <a:pt x="523173" y="636298"/>
                  </a:lnTo>
                  <a:lnTo>
                    <a:pt x="523257" y="636103"/>
                  </a:lnTo>
                  <a:lnTo>
                    <a:pt x="550597" y="636103"/>
                  </a:lnTo>
                  <a:lnTo>
                    <a:pt x="564876" y="600308"/>
                  </a:lnTo>
                  <a:lnTo>
                    <a:pt x="568321" y="591038"/>
                  </a:lnTo>
                  <a:close/>
                </a:path>
                <a:path extrusionOk="0" h="1178560" w="848995">
                  <a:moveTo>
                    <a:pt x="585342" y="544572"/>
                  </a:moveTo>
                  <a:lnTo>
                    <a:pt x="558488" y="544572"/>
                  </a:lnTo>
                  <a:lnTo>
                    <a:pt x="541163" y="591202"/>
                  </a:lnTo>
                  <a:lnTo>
                    <a:pt x="541228" y="591038"/>
                  </a:lnTo>
                  <a:lnTo>
                    <a:pt x="568321" y="591038"/>
                  </a:lnTo>
                  <a:lnTo>
                    <a:pt x="582353" y="553270"/>
                  </a:lnTo>
                  <a:lnTo>
                    <a:pt x="585342" y="544572"/>
                  </a:lnTo>
                  <a:close/>
                </a:path>
                <a:path extrusionOk="0" h="1178560" w="848995">
                  <a:moveTo>
                    <a:pt x="617775" y="449769"/>
                  </a:moveTo>
                  <a:lnTo>
                    <a:pt x="591057" y="449769"/>
                  </a:lnTo>
                  <a:lnTo>
                    <a:pt x="558439" y="544705"/>
                  </a:lnTo>
                  <a:lnTo>
                    <a:pt x="558488" y="544572"/>
                  </a:lnTo>
                  <a:lnTo>
                    <a:pt x="585342" y="544572"/>
                  </a:lnTo>
                  <a:lnTo>
                    <a:pt x="615110" y="457931"/>
                  </a:lnTo>
                  <a:lnTo>
                    <a:pt x="617775" y="449769"/>
                  </a:lnTo>
                  <a:close/>
                </a:path>
                <a:path extrusionOk="0" h="1178560" w="848995">
                  <a:moveTo>
                    <a:pt x="633078" y="402791"/>
                  </a:moveTo>
                  <a:lnTo>
                    <a:pt x="606395" y="402791"/>
                  </a:lnTo>
                  <a:lnTo>
                    <a:pt x="591024" y="449868"/>
                  </a:lnTo>
                  <a:lnTo>
                    <a:pt x="617775" y="449769"/>
                  </a:lnTo>
                  <a:lnTo>
                    <a:pt x="630548" y="410650"/>
                  </a:lnTo>
                  <a:lnTo>
                    <a:pt x="633078" y="402791"/>
                  </a:lnTo>
                  <a:close/>
                </a:path>
                <a:path extrusionOk="0" h="1178560" w="848995">
                  <a:moveTo>
                    <a:pt x="774538" y="24276"/>
                  </a:moveTo>
                  <a:lnTo>
                    <a:pt x="746726" y="55067"/>
                  </a:lnTo>
                  <a:lnTo>
                    <a:pt x="725421" y="89091"/>
                  </a:lnTo>
                  <a:lnTo>
                    <a:pt x="701772" y="133621"/>
                  </a:lnTo>
                  <a:lnTo>
                    <a:pt x="682583" y="177322"/>
                  </a:lnTo>
                  <a:lnTo>
                    <a:pt x="662934" y="230304"/>
                  </a:lnTo>
                  <a:lnTo>
                    <a:pt x="649437" y="269892"/>
                  </a:lnTo>
                  <a:lnTo>
                    <a:pt x="635549" y="312226"/>
                  </a:lnTo>
                  <a:lnTo>
                    <a:pt x="606378" y="402843"/>
                  </a:lnTo>
                  <a:lnTo>
                    <a:pt x="633078" y="402791"/>
                  </a:lnTo>
                  <a:lnTo>
                    <a:pt x="659695" y="320112"/>
                  </a:lnTo>
                  <a:lnTo>
                    <a:pt x="673503" y="278019"/>
                  </a:lnTo>
                  <a:lnTo>
                    <a:pt x="686855" y="238853"/>
                  </a:lnTo>
                  <a:lnTo>
                    <a:pt x="699819" y="203136"/>
                  </a:lnTo>
                  <a:lnTo>
                    <a:pt x="706132" y="186843"/>
                  </a:lnTo>
                  <a:lnTo>
                    <a:pt x="712345" y="171683"/>
                  </a:lnTo>
                  <a:lnTo>
                    <a:pt x="718447" y="157745"/>
                  </a:lnTo>
                  <a:lnTo>
                    <a:pt x="724469" y="145039"/>
                  </a:lnTo>
                  <a:lnTo>
                    <a:pt x="736264" y="122033"/>
                  </a:lnTo>
                  <a:lnTo>
                    <a:pt x="747336" y="101949"/>
                  </a:lnTo>
                  <a:lnTo>
                    <a:pt x="757717" y="84602"/>
                  </a:lnTo>
                  <a:lnTo>
                    <a:pt x="767431" y="69810"/>
                  </a:lnTo>
                  <a:lnTo>
                    <a:pt x="767774" y="69288"/>
                  </a:lnTo>
                  <a:lnTo>
                    <a:pt x="776504" y="57384"/>
                  </a:lnTo>
                  <a:lnTo>
                    <a:pt x="776939" y="56790"/>
                  </a:lnTo>
                  <a:lnTo>
                    <a:pt x="783186" y="49270"/>
                  </a:lnTo>
                  <a:lnTo>
                    <a:pt x="782242" y="49270"/>
                  </a:lnTo>
                  <a:lnTo>
                    <a:pt x="784949" y="46945"/>
                  </a:lnTo>
                  <a:lnTo>
                    <a:pt x="774538" y="24276"/>
                  </a:lnTo>
                  <a:close/>
                </a:path>
                <a:path extrusionOk="0" h="1178560" w="848995">
                  <a:moveTo>
                    <a:pt x="767597" y="69558"/>
                  </a:moveTo>
                  <a:lnTo>
                    <a:pt x="767412" y="69810"/>
                  </a:lnTo>
                  <a:lnTo>
                    <a:pt x="767597" y="69558"/>
                  </a:lnTo>
                  <a:close/>
                </a:path>
                <a:path extrusionOk="0" h="1178560" w="848995">
                  <a:moveTo>
                    <a:pt x="767794" y="69288"/>
                  </a:moveTo>
                  <a:lnTo>
                    <a:pt x="767597" y="69558"/>
                  </a:lnTo>
                  <a:lnTo>
                    <a:pt x="767794" y="69288"/>
                  </a:lnTo>
                  <a:close/>
                </a:path>
                <a:path extrusionOk="0" h="1178560" w="848995">
                  <a:moveTo>
                    <a:pt x="836003" y="18427"/>
                  </a:moveTo>
                  <a:lnTo>
                    <a:pt x="784305" y="18427"/>
                  </a:lnTo>
                  <a:lnTo>
                    <a:pt x="797356" y="40218"/>
                  </a:lnTo>
                  <a:lnTo>
                    <a:pt x="785203" y="47497"/>
                  </a:lnTo>
                  <a:lnTo>
                    <a:pt x="795191" y="69246"/>
                  </a:lnTo>
                  <a:lnTo>
                    <a:pt x="836003" y="18427"/>
                  </a:lnTo>
                  <a:close/>
                </a:path>
                <a:path extrusionOk="0" h="1178560" w="848995">
                  <a:moveTo>
                    <a:pt x="776714" y="57097"/>
                  </a:moveTo>
                  <a:lnTo>
                    <a:pt x="776476" y="57384"/>
                  </a:lnTo>
                  <a:lnTo>
                    <a:pt x="776714" y="57097"/>
                  </a:lnTo>
                  <a:close/>
                </a:path>
                <a:path extrusionOk="0" h="1178560" w="848995">
                  <a:moveTo>
                    <a:pt x="776968" y="56790"/>
                  </a:moveTo>
                  <a:lnTo>
                    <a:pt x="776714" y="57097"/>
                  </a:lnTo>
                  <a:lnTo>
                    <a:pt x="776968" y="56790"/>
                  </a:lnTo>
                  <a:close/>
                </a:path>
                <a:path extrusionOk="0" h="1178560" w="848995">
                  <a:moveTo>
                    <a:pt x="784949" y="46945"/>
                  </a:moveTo>
                  <a:lnTo>
                    <a:pt x="782242" y="49270"/>
                  </a:lnTo>
                  <a:lnTo>
                    <a:pt x="784113" y="48150"/>
                  </a:lnTo>
                  <a:lnTo>
                    <a:pt x="785006" y="47070"/>
                  </a:lnTo>
                  <a:close/>
                </a:path>
                <a:path extrusionOk="0" h="1178560" w="848995">
                  <a:moveTo>
                    <a:pt x="784113" y="48150"/>
                  </a:moveTo>
                  <a:lnTo>
                    <a:pt x="782242" y="49270"/>
                  </a:lnTo>
                  <a:lnTo>
                    <a:pt x="783186" y="49270"/>
                  </a:lnTo>
                  <a:lnTo>
                    <a:pt x="784113" y="48150"/>
                  </a:lnTo>
                  <a:close/>
                </a:path>
                <a:path extrusionOk="0" h="1178560" w="848995">
                  <a:moveTo>
                    <a:pt x="785006" y="47070"/>
                  </a:moveTo>
                  <a:lnTo>
                    <a:pt x="784113" y="48150"/>
                  </a:lnTo>
                  <a:lnTo>
                    <a:pt x="785203" y="47497"/>
                  </a:lnTo>
                  <a:lnTo>
                    <a:pt x="785006" y="47070"/>
                  </a:lnTo>
                  <a:close/>
                </a:path>
                <a:path extrusionOk="0" h="1178560" w="848995">
                  <a:moveTo>
                    <a:pt x="786920" y="46469"/>
                  </a:moveTo>
                  <a:lnTo>
                    <a:pt x="785503" y="46469"/>
                  </a:lnTo>
                  <a:lnTo>
                    <a:pt x="785006" y="47070"/>
                  </a:lnTo>
                  <a:lnTo>
                    <a:pt x="785203" y="47497"/>
                  </a:lnTo>
                  <a:lnTo>
                    <a:pt x="786920" y="46469"/>
                  </a:lnTo>
                  <a:close/>
                </a:path>
                <a:path extrusionOk="0" h="1178560" w="848995">
                  <a:moveTo>
                    <a:pt x="785503" y="46469"/>
                  </a:moveTo>
                  <a:lnTo>
                    <a:pt x="784949" y="46945"/>
                  </a:lnTo>
                  <a:lnTo>
                    <a:pt x="785503" y="46469"/>
                  </a:lnTo>
                  <a:close/>
                </a:path>
                <a:path extrusionOk="0" h="1178560" w="848995">
                  <a:moveTo>
                    <a:pt x="784305" y="18427"/>
                  </a:moveTo>
                  <a:lnTo>
                    <a:pt x="774538" y="24276"/>
                  </a:lnTo>
                  <a:lnTo>
                    <a:pt x="784949" y="46945"/>
                  </a:lnTo>
                  <a:lnTo>
                    <a:pt x="785503" y="46469"/>
                  </a:lnTo>
                  <a:lnTo>
                    <a:pt x="786920" y="46469"/>
                  </a:lnTo>
                  <a:lnTo>
                    <a:pt x="797356" y="40218"/>
                  </a:lnTo>
                  <a:lnTo>
                    <a:pt x="784305" y="18427"/>
                  </a:lnTo>
                  <a:close/>
                </a:path>
                <a:path extrusionOk="0" h="1178560" w="848995">
                  <a:moveTo>
                    <a:pt x="763389" y="0"/>
                  </a:moveTo>
                  <a:lnTo>
                    <a:pt x="774538" y="24276"/>
                  </a:lnTo>
                  <a:lnTo>
                    <a:pt x="784305" y="18427"/>
                  </a:lnTo>
                  <a:lnTo>
                    <a:pt x="836003" y="18427"/>
                  </a:lnTo>
                  <a:lnTo>
                    <a:pt x="848536" y="2821"/>
                  </a:lnTo>
                  <a:lnTo>
                    <a:pt x="763389"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38" name="Google Shape;1538;p56"/>
            <p:cNvPicPr preferRelativeResize="0"/>
            <p:nvPr/>
          </p:nvPicPr>
          <p:blipFill rotWithShape="1">
            <a:blip r:embed="rId16">
              <a:alphaModFix/>
            </a:blip>
            <a:srcRect b="0" l="0" r="0" t="0"/>
            <a:stretch/>
          </p:blipFill>
          <p:spPr>
            <a:xfrm>
              <a:off x="10549127" y="5745480"/>
              <a:ext cx="643127" cy="277368"/>
            </a:xfrm>
            <a:prstGeom prst="rect">
              <a:avLst/>
            </a:prstGeom>
            <a:noFill/>
            <a:ln>
              <a:noFill/>
            </a:ln>
          </p:spPr>
        </p:pic>
        <p:sp>
          <p:nvSpPr>
            <p:cNvPr id="1539" name="Google Shape;1539;p56"/>
            <p:cNvSpPr/>
            <p:nvPr/>
          </p:nvSpPr>
          <p:spPr>
            <a:xfrm>
              <a:off x="10586702" y="5783454"/>
              <a:ext cx="513715" cy="146685"/>
            </a:xfrm>
            <a:custGeom>
              <a:rect b="b" l="l" r="r" t="t"/>
              <a:pathLst>
                <a:path extrusionOk="0" h="146685" w="513715">
                  <a:moveTo>
                    <a:pt x="0" y="146469"/>
                  </a:moveTo>
                  <a:lnTo>
                    <a:pt x="513169" y="146469"/>
                  </a:lnTo>
                  <a:lnTo>
                    <a:pt x="513169" y="0"/>
                  </a:lnTo>
                  <a:lnTo>
                    <a:pt x="0" y="0"/>
                  </a:lnTo>
                  <a:lnTo>
                    <a:pt x="0" y="146469"/>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40" name="Google Shape;1540;p56"/>
          <p:cNvGrpSpPr/>
          <p:nvPr/>
        </p:nvGrpSpPr>
        <p:grpSpPr>
          <a:xfrm>
            <a:off x="11457431" y="170687"/>
            <a:ext cx="551687" cy="551687"/>
            <a:chOff x="11457431" y="170687"/>
            <a:chExt cx="551687" cy="551687"/>
          </a:xfrm>
        </p:grpSpPr>
        <p:pic>
          <p:nvPicPr>
            <p:cNvPr id="1541" name="Google Shape;1541;p56"/>
            <p:cNvPicPr preferRelativeResize="0"/>
            <p:nvPr/>
          </p:nvPicPr>
          <p:blipFill rotWithShape="1">
            <a:blip r:embed="rId17">
              <a:alphaModFix/>
            </a:blip>
            <a:srcRect b="0" l="0" r="0" t="0"/>
            <a:stretch/>
          </p:blipFill>
          <p:spPr>
            <a:xfrm>
              <a:off x="11457431" y="170687"/>
              <a:ext cx="551687" cy="551687"/>
            </a:xfrm>
            <a:prstGeom prst="rect">
              <a:avLst/>
            </a:prstGeom>
            <a:noFill/>
            <a:ln>
              <a:noFill/>
            </a:ln>
          </p:spPr>
        </p:pic>
        <p:pic>
          <p:nvPicPr>
            <p:cNvPr id="1542" name="Google Shape;1542;p56"/>
            <p:cNvPicPr preferRelativeResize="0"/>
            <p:nvPr/>
          </p:nvPicPr>
          <p:blipFill rotWithShape="1">
            <a:blip r:embed="rId18">
              <a:alphaModFix/>
            </a:blip>
            <a:srcRect b="0" l="0" r="0" t="0"/>
            <a:stretch/>
          </p:blipFill>
          <p:spPr>
            <a:xfrm>
              <a:off x="11536301" y="252500"/>
              <a:ext cx="399431" cy="400018"/>
            </a:xfrm>
            <a:prstGeom prst="rect">
              <a:avLst/>
            </a:prstGeom>
            <a:noFill/>
            <a:ln>
              <a:noFill/>
            </a:ln>
          </p:spPr>
        </p:pic>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46" name="Shape 1546"/>
        <p:cNvGrpSpPr/>
        <p:nvPr/>
      </p:nvGrpSpPr>
      <p:grpSpPr>
        <a:xfrm>
          <a:off x="0" y="0"/>
          <a:ext cx="0" cy="0"/>
          <a:chOff x="0" y="0"/>
          <a:chExt cx="0" cy="0"/>
        </a:xfrm>
      </p:grpSpPr>
      <p:sp>
        <p:nvSpPr>
          <p:cNvPr id="1547" name="Google Shape;1547;p57"/>
          <p:cNvSpPr txBox="1"/>
          <p:nvPr/>
        </p:nvSpPr>
        <p:spPr>
          <a:xfrm>
            <a:off x="681906" y="1254252"/>
            <a:ext cx="974534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404040"/>
                </a:solidFill>
                <a:latin typeface="Calibri"/>
                <a:ea typeface="Calibri"/>
                <a:cs typeface="Calibri"/>
                <a:sym typeface="Calibri"/>
              </a:rPr>
              <a:t>Data Source Settings </a:t>
            </a:r>
            <a:r>
              <a:rPr lang="en-US" sz="2000">
                <a:solidFill>
                  <a:srgbClr val="404040"/>
                </a:solidFill>
                <a:latin typeface="Calibri"/>
                <a:ea typeface="Calibri"/>
                <a:cs typeface="Calibri"/>
                <a:sym typeface="Calibri"/>
              </a:rPr>
              <a:t>allow you to manage existing data connections, file paths and permissions</a:t>
            </a:r>
            <a:endParaRPr sz="2000">
              <a:solidFill>
                <a:schemeClr val="dk1"/>
              </a:solidFill>
              <a:latin typeface="Calibri"/>
              <a:ea typeface="Calibri"/>
              <a:cs typeface="Calibri"/>
              <a:sym typeface="Calibri"/>
            </a:endParaRPr>
          </a:p>
        </p:txBody>
      </p:sp>
      <p:grpSp>
        <p:nvGrpSpPr>
          <p:cNvPr id="1548" name="Google Shape;1548;p57"/>
          <p:cNvGrpSpPr/>
          <p:nvPr/>
        </p:nvGrpSpPr>
        <p:grpSpPr>
          <a:xfrm>
            <a:off x="1237488" y="2008632"/>
            <a:ext cx="9662159" cy="4230623"/>
            <a:chOff x="1237488" y="2008632"/>
            <a:chExt cx="9662159" cy="4230623"/>
          </a:xfrm>
        </p:grpSpPr>
        <p:pic>
          <p:nvPicPr>
            <p:cNvPr id="1549" name="Google Shape;1549;p57"/>
            <p:cNvPicPr preferRelativeResize="0"/>
            <p:nvPr/>
          </p:nvPicPr>
          <p:blipFill rotWithShape="1">
            <a:blip r:embed="rId3">
              <a:alphaModFix/>
            </a:blip>
            <a:srcRect b="0" l="0" r="0" t="0"/>
            <a:stretch/>
          </p:blipFill>
          <p:spPr>
            <a:xfrm>
              <a:off x="6315455" y="2008632"/>
              <a:ext cx="4584192" cy="2609088"/>
            </a:xfrm>
            <a:prstGeom prst="rect">
              <a:avLst/>
            </a:prstGeom>
            <a:noFill/>
            <a:ln>
              <a:noFill/>
            </a:ln>
          </p:spPr>
        </p:pic>
        <p:pic>
          <p:nvPicPr>
            <p:cNvPr id="1550" name="Google Shape;1550;p57"/>
            <p:cNvPicPr preferRelativeResize="0"/>
            <p:nvPr/>
          </p:nvPicPr>
          <p:blipFill rotWithShape="1">
            <a:blip r:embed="rId4">
              <a:alphaModFix/>
            </a:blip>
            <a:srcRect b="0" l="0" r="0" t="0"/>
            <a:stretch/>
          </p:blipFill>
          <p:spPr>
            <a:xfrm>
              <a:off x="6341306" y="2033295"/>
              <a:ext cx="4478552" cy="2504081"/>
            </a:xfrm>
            <a:prstGeom prst="rect">
              <a:avLst/>
            </a:prstGeom>
            <a:noFill/>
            <a:ln>
              <a:noFill/>
            </a:ln>
          </p:spPr>
        </p:pic>
        <p:pic>
          <p:nvPicPr>
            <p:cNvPr id="1551" name="Google Shape;1551;p57"/>
            <p:cNvPicPr preferRelativeResize="0"/>
            <p:nvPr/>
          </p:nvPicPr>
          <p:blipFill rotWithShape="1">
            <a:blip r:embed="rId5">
              <a:alphaModFix/>
            </a:blip>
            <a:srcRect b="0" l="0" r="0" t="0"/>
            <a:stretch/>
          </p:blipFill>
          <p:spPr>
            <a:xfrm>
              <a:off x="1237488" y="3148583"/>
              <a:ext cx="4218432" cy="3090672"/>
            </a:xfrm>
            <a:prstGeom prst="rect">
              <a:avLst/>
            </a:prstGeom>
            <a:noFill/>
            <a:ln>
              <a:noFill/>
            </a:ln>
          </p:spPr>
        </p:pic>
        <p:pic>
          <p:nvPicPr>
            <p:cNvPr id="1552" name="Google Shape;1552;p57"/>
            <p:cNvPicPr preferRelativeResize="0"/>
            <p:nvPr/>
          </p:nvPicPr>
          <p:blipFill rotWithShape="1">
            <a:blip r:embed="rId6">
              <a:alphaModFix/>
            </a:blip>
            <a:srcRect b="0" l="0" r="0" t="0"/>
            <a:stretch/>
          </p:blipFill>
          <p:spPr>
            <a:xfrm>
              <a:off x="1261797" y="3173995"/>
              <a:ext cx="4115464" cy="2986297"/>
            </a:xfrm>
            <a:prstGeom prst="rect">
              <a:avLst/>
            </a:prstGeom>
            <a:noFill/>
            <a:ln>
              <a:noFill/>
            </a:ln>
          </p:spPr>
        </p:pic>
        <p:pic>
          <p:nvPicPr>
            <p:cNvPr id="1553" name="Google Shape;1553;p57"/>
            <p:cNvPicPr preferRelativeResize="0"/>
            <p:nvPr/>
          </p:nvPicPr>
          <p:blipFill rotWithShape="1">
            <a:blip r:embed="rId7">
              <a:alphaModFix/>
            </a:blip>
            <a:srcRect b="0" l="0" r="0" t="0"/>
            <a:stretch/>
          </p:blipFill>
          <p:spPr>
            <a:xfrm>
              <a:off x="1243584" y="2066544"/>
              <a:ext cx="2883407" cy="1030224"/>
            </a:xfrm>
            <a:prstGeom prst="rect">
              <a:avLst/>
            </a:prstGeom>
            <a:noFill/>
            <a:ln>
              <a:noFill/>
            </a:ln>
          </p:spPr>
        </p:pic>
        <p:pic>
          <p:nvPicPr>
            <p:cNvPr id="1554" name="Google Shape;1554;p57"/>
            <p:cNvPicPr preferRelativeResize="0"/>
            <p:nvPr/>
          </p:nvPicPr>
          <p:blipFill rotWithShape="1">
            <a:blip r:embed="rId8">
              <a:alphaModFix/>
            </a:blip>
            <a:srcRect b="0" l="0" r="0" t="0"/>
            <a:stretch/>
          </p:blipFill>
          <p:spPr>
            <a:xfrm>
              <a:off x="1270265" y="2092754"/>
              <a:ext cx="2777730" cy="923710"/>
            </a:xfrm>
            <a:prstGeom prst="rect">
              <a:avLst/>
            </a:prstGeom>
            <a:noFill/>
            <a:ln>
              <a:noFill/>
            </a:ln>
          </p:spPr>
        </p:pic>
        <p:pic>
          <p:nvPicPr>
            <p:cNvPr id="1555" name="Google Shape;1555;p57"/>
            <p:cNvPicPr preferRelativeResize="0"/>
            <p:nvPr/>
          </p:nvPicPr>
          <p:blipFill rotWithShape="1">
            <a:blip r:embed="rId9">
              <a:alphaModFix/>
            </a:blip>
            <a:srcRect b="0" l="0" r="0" t="0"/>
            <a:stretch/>
          </p:blipFill>
          <p:spPr>
            <a:xfrm>
              <a:off x="2834640" y="2218944"/>
              <a:ext cx="713232" cy="890015"/>
            </a:xfrm>
            <a:prstGeom prst="rect">
              <a:avLst/>
            </a:prstGeom>
            <a:noFill/>
            <a:ln>
              <a:noFill/>
            </a:ln>
          </p:spPr>
        </p:pic>
        <p:sp>
          <p:nvSpPr>
            <p:cNvPr id="1556" name="Google Shape;1556;p57"/>
            <p:cNvSpPr/>
            <p:nvPr/>
          </p:nvSpPr>
          <p:spPr>
            <a:xfrm>
              <a:off x="2873479" y="2257992"/>
              <a:ext cx="583565" cy="760095"/>
            </a:xfrm>
            <a:custGeom>
              <a:rect b="b" l="l" r="r" t="t"/>
              <a:pathLst>
                <a:path extrusionOk="0" h="760094" w="583564">
                  <a:moveTo>
                    <a:pt x="0" y="760028"/>
                  </a:moveTo>
                  <a:lnTo>
                    <a:pt x="583022" y="760028"/>
                  </a:lnTo>
                  <a:lnTo>
                    <a:pt x="583022" y="0"/>
                  </a:lnTo>
                  <a:lnTo>
                    <a:pt x="0" y="0"/>
                  </a:lnTo>
                  <a:lnTo>
                    <a:pt x="0" y="760028"/>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57" name="Google Shape;1557;p57"/>
            <p:cNvPicPr preferRelativeResize="0"/>
            <p:nvPr/>
          </p:nvPicPr>
          <p:blipFill rotWithShape="1">
            <a:blip r:embed="rId10">
              <a:alphaModFix/>
            </a:blip>
            <a:srcRect b="0" l="0" r="0" t="0"/>
            <a:stretch/>
          </p:blipFill>
          <p:spPr>
            <a:xfrm>
              <a:off x="1377696" y="5635751"/>
              <a:ext cx="621791" cy="265175"/>
            </a:xfrm>
            <a:prstGeom prst="rect">
              <a:avLst/>
            </a:prstGeom>
            <a:noFill/>
            <a:ln>
              <a:noFill/>
            </a:ln>
          </p:spPr>
        </p:pic>
        <p:sp>
          <p:nvSpPr>
            <p:cNvPr id="1558" name="Google Shape;1558;p57"/>
            <p:cNvSpPr/>
            <p:nvPr/>
          </p:nvSpPr>
          <p:spPr>
            <a:xfrm>
              <a:off x="1417058" y="5674427"/>
              <a:ext cx="489584" cy="135255"/>
            </a:xfrm>
            <a:custGeom>
              <a:rect b="b" l="l" r="r" t="t"/>
              <a:pathLst>
                <a:path extrusionOk="0" h="135254" w="489585">
                  <a:moveTo>
                    <a:pt x="0" y="134778"/>
                  </a:moveTo>
                  <a:lnTo>
                    <a:pt x="489370" y="134778"/>
                  </a:lnTo>
                  <a:lnTo>
                    <a:pt x="489370" y="0"/>
                  </a:lnTo>
                  <a:lnTo>
                    <a:pt x="0" y="0"/>
                  </a:lnTo>
                  <a:lnTo>
                    <a:pt x="0" y="134778"/>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9" name="Google Shape;1559;p57"/>
            <p:cNvSpPr/>
            <p:nvPr/>
          </p:nvSpPr>
          <p:spPr>
            <a:xfrm>
              <a:off x="1893544" y="2761068"/>
              <a:ext cx="4482465" cy="2971165"/>
            </a:xfrm>
            <a:custGeom>
              <a:rect b="b" l="l" r="r" t="t"/>
              <a:pathLst>
                <a:path extrusionOk="0" h="2971165" w="4482465">
                  <a:moveTo>
                    <a:pt x="979563" y="56515"/>
                  </a:moveTo>
                  <a:lnTo>
                    <a:pt x="972794" y="32042"/>
                  </a:lnTo>
                  <a:lnTo>
                    <a:pt x="890676" y="54762"/>
                  </a:lnTo>
                  <a:lnTo>
                    <a:pt x="850036" y="67360"/>
                  </a:lnTo>
                  <a:lnTo>
                    <a:pt x="810183" y="81368"/>
                  </a:lnTo>
                  <a:lnTo>
                    <a:pt x="771359" y="97294"/>
                  </a:lnTo>
                  <a:lnTo>
                    <a:pt x="733869" y="115595"/>
                  </a:lnTo>
                  <a:lnTo>
                    <a:pt x="698042" y="136766"/>
                  </a:lnTo>
                  <a:lnTo>
                    <a:pt x="664235" y="161290"/>
                  </a:lnTo>
                  <a:lnTo>
                    <a:pt x="632802" y="189357"/>
                  </a:lnTo>
                  <a:lnTo>
                    <a:pt x="603643" y="220535"/>
                  </a:lnTo>
                  <a:lnTo>
                    <a:pt x="576453" y="254342"/>
                  </a:lnTo>
                  <a:lnTo>
                    <a:pt x="550887" y="290283"/>
                  </a:lnTo>
                  <a:lnTo>
                    <a:pt x="526618" y="327914"/>
                  </a:lnTo>
                  <a:lnTo>
                    <a:pt x="503326" y="366814"/>
                  </a:lnTo>
                  <a:lnTo>
                    <a:pt x="495909" y="379971"/>
                  </a:lnTo>
                  <a:lnTo>
                    <a:pt x="473773" y="367512"/>
                  </a:lnTo>
                  <a:lnTo>
                    <a:pt x="469582" y="452602"/>
                  </a:lnTo>
                  <a:lnTo>
                    <a:pt x="540169" y="404901"/>
                  </a:lnTo>
                  <a:lnTo>
                    <a:pt x="537679" y="403504"/>
                  </a:lnTo>
                  <a:lnTo>
                    <a:pt x="518033" y="392442"/>
                  </a:lnTo>
                  <a:lnTo>
                    <a:pt x="525208" y="379717"/>
                  </a:lnTo>
                  <a:lnTo>
                    <a:pt x="548093" y="341503"/>
                  </a:lnTo>
                  <a:lnTo>
                    <a:pt x="571766" y="304774"/>
                  </a:lnTo>
                  <a:lnTo>
                    <a:pt x="596506" y="269963"/>
                  </a:lnTo>
                  <a:lnTo>
                    <a:pt x="596722" y="269671"/>
                  </a:lnTo>
                  <a:lnTo>
                    <a:pt x="596480" y="269963"/>
                  </a:lnTo>
                  <a:lnTo>
                    <a:pt x="596925" y="269367"/>
                  </a:lnTo>
                  <a:lnTo>
                    <a:pt x="596722" y="269671"/>
                  </a:lnTo>
                  <a:lnTo>
                    <a:pt x="596963" y="269367"/>
                  </a:lnTo>
                  <a:lnTo>
                    <a:pt x="622566" y="237540"/>
                  </a:lnTo>
                  <a:lnTo>
                    <a:pt x="622846" y="237197"/>
                  </a:lnTo>
                  <a:lnTo>
                    <a:pt x="623189" y="236829"/>
                  </a:lnTo>
                  <a:lnTo>
                    <a:pt x="650227" y="207911"/>
                  </a:lnTo>
                  <a:lnTo>
                    <a:pt x="650582" y="207530"/>
                  </a:lnTo>
                  <a:lnTo>
                    <a:pt x="651052" y="207111"/>
                  </a:lnTo>
                  <a:lnTo>
                    <a:pt x="679767" y="181470"/>
                  </a:lnTo>
                  <a:lnTo>
                    <a:pt x="680186" y="181089"/>
                  </a:lnTo>
                  <a:lnTo>
                    <a:pt x="680783" y="180657"/>
                  </a:lnTo>
                  <a:lnTo>
                    <a:pt x="711987" y="158038"/>
                  </a:lnTo>
                  <a:lnTo>
                    <a:pt x="745553" y="138201"/>
                  </a:lnTo>
                  <a:lnTo>
                    <a:pt x="781431" y="120637"/>
                  </a:lnTo>
                  <a:lnTo>
                    <a:pt x="781761" y="120472"/>
                  </a:lnTo>
                  <a:lnTo>
                    <a:pt x="782193" y="120294"/>
                  </a:lnTo>
                  <a:lnTo>
                    <a:pt x="818959" y="105232"/>
                  </a:lnTo>
                  <a:lnTo>
                    <a:pt x="819200" y="105130"/>
                  </a:lnTo>
                  <a:lnTo>
                    <a:pt x="819569" y="105003"/>
                  </a:lnTo>
                  <a:lnTo>
                    <a:pt x="857821" y="91554"/>
                  </a:lnTo>
                  <a:lnTo>
                    <a:pt x="897661" y="79197"/>
                  </a:lnTo>
                  <a:lnTo>
                    <a:pt x="979563" y="56515"/>
                  </a:lnTo>
                  <a:close/>
                </a:path>
                <a:path extrusionOk="0" h="2971165" w="4482465">
                  <a:moveTo>
                    <a:pt x="4482046" y="35140"/>
                  </a:moveTo>
                  <a:lnTo>
                    <a:pt x="4459440" y="24904"/>
                  </a:lnTo>
                  <a:lnTo>
                    <a:pt x="4404436" y="0"/>
                  </a:lnTo>
                  <a:lnTo>
                    <a:pt x="4405414" y="25654"/>
                  </a:lnTo>
                  <a:lnTo>
                    <a:pt x="4375759" y="27419"/>
                  </a:lnTo>
                  <a:lnTo>
                    <a:pt x="4301134" y="37274"/>
                  </a:lnTo>
                  <a:lnTo>
                    <a:pt x="4262044" y="45631"/>
                  </a:lnTo>
                  <a:lnTo>
                    <a:pt x="4221454" y="56934"/>
                  </a:lnTo>
                  <a:lnTo>
                    <a:pt x="4179189" y="71640"/>
                  </a:lnTo>
                  <a:lnTo>
                    <a:pt x="4135107" y="90195"/>
                  </a:lnTo>
                  <a:lnTo>
                    <a:pt x="4088727" y="113182"/>
                  </a:lnTo>
                  <a:lnTo>
                    <a:pt x="4040086" y="140931"/>
                  </a:lnTo>
                  <a:lnTo>
                    <a:pt x="3988854" y="173964"/>
                  </a:lnTo>
                  <a:lnTo>
                    <a:pt x="3934803" y="212750"/>
                  </a:lnTo>
                  <a:lnTo>
                    <a:pt x="3877678" y="257771"/>
                  </a:lnTo>
                  <a:lnTo>
                    <a:pt x="3847884" y="282752"/>
                  </a:lnTo>
                  <a:lnTo>
                    <a:pt x="3817226" y="309473"/>
                  </a:lnTo>
                  <a:lnTo>
                    <a:pt x="3785679" y="337997"/>
                  </a:lnTo>
                  <a:lnTo>
                    <a:pt x="3753142" y="368427"/>
                  </a:lnTo>
                  <a:lnTo>
                    <a:pt x="3719868" y="401523"/>
                  </a:lnTo>
                  <a:lnTo>
                    <a:pt x="3686264" y="437718"/>
                  </a:lnTo>
                  <a:lnTo>
                    <a:pt x="3652355" y="476758"/>
                  </a:lnTo>
                  <a:lnTo>
                    <a:pt x="3618077" y="518464"/>
                  </a:lnTo>
                  <a:lnTo>
                    <a:pt x="3583419" y="562660"/>
                  </a:lnTo>
                  <a:lnTo>
                    <a:pt x="3548316" y="609142"/>
                  </a:lnTo>
                  <a:lnTo>
                    <a:pt x="3512756" y="657758"/>
                  </a:lnTo>
                  <a:lnTo>
                    <a:pt x="3476688" y="708291"/>
                  </a:lnTo>
                  <a:lnTo>
                    <a:pt x="3440087" y="760577"/>
                  </a:lnTo>
                  <a:lnTo>
                    <a:pt x="3402901" y="814438"/>
                  </a:lnTo>
                  <a:lnTo>
                    <a:pt x="3247821" y="1041768"/>
                  </a:lnTo>
                  <a:lnTo>
                    <a:pt x="3165906" y="1160145"/>
                  </a:lnTo>
                  <a:lnTo>
                    <a:pt x="3080893" y="1279461"/>
                  </a:lnTo>
                  <a:lnTo>
                    <a:pt x="2992450" y="1398358"/>
                  </a:lnTo>
                  <a:lnTo>
                    <a:pt x="2900375" y="1515313"/>
                  </a:lnTo>
                  <a:lnTo>
                    <a:pt x="2852851" y="1572641"/>
                  </a:lnTo>
                  <a:lnTo>
                    <a:pt x="2852750" y="1572768"/>
                  </a:lnTo>
                  <a:lnTo>
                    <a:pt x="2804325" y="1628940"/>
                  </a:lnTo>
                  <a:lnTo>
                    <a:pt x="2754757" y="1684020"/>
                  </a:lnTo>
                  <a:lnTo>
                    <a:pt x="2704122" y="1737690"/>
                  </a:lnTo>
                  <a:lnTo>
                    <a:pt x="2652395" y="1789760"/>
                  </a:lnTo>
                  <a:lnTo>
                    <a:pt x="2599537" y="1840064"/>
                  </a:lnTo>
                  <a:lnTo>
                    <a:pt x="2599398" y="1840191"/>
                  </a:lnTo>
                  <a:lnTo>
                    <a:pt x="2545537" y="1888401"/>
                  </a:lnTo>
                  <a:lnTo>
                    <a:pt x="2545397" y="1888528"/>
                  </a:lnTo>
                  <a:lnTo>
                    <a:pt x="2490343" y="1934603"/>
                  </a:lnTo>
                  <a:lnTo>
                    <a:pt x="2490178" y="1934730"/>
                  </a:lnTo>
                  <a:lnTo>
                    <a:pt x="2433942" y="1978456"/>
                  </a:lnTo>
                  <a:lnTo>
                    <a:pt x="2433790" y="1978558"/>
                  </a:lnTo>
                  <a:lnTo>
                    <a:pt x="2376208" y="2019884"/>
                  </a:lnTo>
                  <a:lnTo>
                    <a:pt x="2376017" y="2020011"/>
                  </a:lnTo>
                  <a:lnTo>
                    <a:pt x="2316988" y="2059533"/>
                  </a:lnTo>
                  <a:lnTo>
                    <a:pt x="2256256" y="2098217"/>
                  </a:lnTo>
                  <a:lnTo>
                    <a:pt x="2194331" y="2135822"/>
                  </a:lnTo>
                  <a:lnTo>
                    <a:pt x="2130971" y="2172525"/>
                  </a:lnTo>
                  <a:lnTo>
                    <a:pt x="2130844" y="2172589"/>
                  </a:lnTo>
                  <a:lnTo>
                    <a:pt x="2066315" y="2208301"/>
                  </a:lnTo>
                  <a:lnTo>
                    <a:pt x="2000415" y="2243201"/>
                  </a:lnTo>
                  <a:lnTo>
                    <a:pt x="1933321" y="2277249"/>
                  </a:lnTo>
                  <a:lnTo>
                    <a:pt x="1865147" y="2310434"/>
                  </a:lnTo>
                  <a:lnTo>
                    <a:pt x="1865020" y="2310498"/>
                  </a:lnTo>
                  <a:lnTo>
                    <a:pt x="1725345" y="2374557"/>
                  </a:lnTo>
                  <a:lnTo>
                    <a:pt x="1725193" y="2374620"/>
                  </a:lnTo>
                  <a:lnTo>
                    <a:pt x="1581480" y="2435783"/>
                  </a:lnTo>
                  <a:lnTo>
                    <a:pt x="1581353" y="2435834"/>
                  </a:lnTo>
                  <a:lnTo>
                    <a:pt x="1433918" y="2494381"/>
                  </a:lnTo>
                  <a:lnTo>
                    <a:pt x="1282839" y="2550668"/>
                  </a:lnTo>
                  <a:lnTo>
                    <a:pt x="1283017" y="2550617"/>
                  </a:lnTo>
                  <a:lnTo>
                    <a:pt x="1129157" y="2604732"/>
                  </a:lnTo>
                  <a:lnTo>
                    <a:pt x="972705" y="2657005"/>
                  </a:lnTo>
                  <a:lnTo>
                    <a:pt x="813879" y="2707741"/>
                  </a:lnTo>
                  <a:lnTo>
                    <a:pt x="653465" y="2757081"/>
                  </a:lnTo>
                  <a:lnTo>
                    <a:pt x="491426" y="2805404"/>
                  </a:lnTo>
                  <a:lnTo>
                    <a:pt x="328206" y="2852966"/>
                  </a:lnTo>
                  <a:lnTo>
                    <a:pt x="0" y="2946717"/>
                  </a:lnTo>
                  <a:lnTo>
                    <a:pt x="6972" y="2971152"/>
                  </a:lnTo>
                  <a:lnTo>
                    <a:pt x="419074" y="2852940"/>
                  </a:lnTo>
                  <a:lnTo>
                    <a:pt x="580301" y="2805404"/>
                  </a:lnTo>
                  <a:lnTo>
                    <a:pt x="739863" y="2757081"/>
                  </a:lnTo>
                  <a:lnTo>
                    <a:pt x="821537" y="2731960"/>
                  </a:lnTo>
                  <a:lnTo>
                    <a:pt x="980503" y="2681173"/>
                  </a:lnTo>
                  <a:lnTo>
                    <a:pt x="1052842" y="2657005"/>
                  </a:lnTo>
                  <a:lnTo>
                    <a:pt x="1137297" y="2628785"/>
                  </a:lnTo>
                  <a:lnTo>
                    <a:pt x="1205699" y="2604732"/>
                  </a:lnTo>
                  <a:lnTo>
                    <a:pt x="1291551" y="2574531"/>
                  </a:lnTo>
                  <a:lnTo>
                    <a:pt x="1355750" y="2550617"/>
                  </a:lnTo>
                  <a:lnTo>
                    <a:pt x="1442910" y="2518143"/>
                  </a:lnTo>
                  <a:lnTo>
                    <a:pt x="1502740" y="2494381"/>
                  </a:lnTo>
                  <a:lnTo>
                    <a:pt x="1591005" y="2459342"/>
                  </a:lnTo>
                  <a:lnTo>
                    <a:pt x="1646339" y="2435783"/>
                  </a:lnTo>
                  <a:lnTo>
                    <a:pt x="1735455" y="2397861"/>
                  </a:lnTo>
                  <a:lnTo>
                    <a:pt x="1786267" y="2374557"/>
                  </a:lnTo>
                  <a:lnTo>
                    <a:pt x="1875866" y="2333460"/>
                  </a:lnTo>
                  <a:lnTo>
                    <a:pt x="1923173" y="2310434"/>
                  </a:lnTo>
                  <a:lnTo>
                    <a:pt x="1944535" y="2300046"/>
                  </a:lnTo>
                  <a:lnTo>
                    <a:pt x="1989455" y="2277249"/>
                  </a:lnTo>
                  <a:lnTo>
                    <a:pt x="2012010" y="2265807"/>
                  </a:lnTo>
                  <a:lnTo>
                    <a:pt x="2054694" y="2243201"/>
                  </a:lnTo>
                  <a:lnTo>
                    <a:pt x="2078304" y="2230704"/>
                  </a:lnTo>
                  <a:lnTo>
                    <a:pt x="2118766" y="2208301"/>
                  </a:lnTo>
                  <a:lnTo>
                    <a:pt x="2143379" y="2194687"/>
                  </a:lnTo>
                  <a:lnTo>
                    <a:pt x="2181644" y="2172525"/>
                  </a:lnTo>
                  <a:lnTo>
                    <a:pt x="2243277" y="2135822"/>
                  </a:lnTo>
                  <a:lnTo>
                    <a:pt x="2303627" y="2098167"/>
                  </a:lnTo>
                  <a:lnTo>
                    <a:pt x="2362644" y="2059533"/>
                  </a:lnTo>
                  <a:lnTo>
                    <a:pt x="2419769" y="2019884"/>
                  </a:lnTo>
                  <a:lnTo>
                    <a:pt x="2475306" y="1978456"/>
                  </a:lnTo>
                  <a:lnTo>
                    <a:pt x="2506116" y="1954517"/>
                  </a:lnTo>
                  <a:lnTo>
                    <a:pt x="2529903" y="1934603"/>
                  </a:lnTo>
                  <a:lnTo>
                    <a:pt x="2561996" y="1907743"/>
                  </a:lnTo>
                  <a:lnTo>
                    <a:pt x="2583611" y="1888401"/>
                  </a:lnTo>
                  <a:lnTo>
                    <a:pt x="2616619" y="1858860"/>
                  </a:lnTo>
                  <a:lnTo>
                    <a:pt x="2670035" y="1808035"/>
                  </a:lnTo>
                  <a:lnTo>
                    <a:pt x="2722257" y="1755470"/>
                  </a:lnTo>
                  <a:lnTo>
                    <a:pt x="2773337" y="1701342"/>
                  </a:lnTo>
                  <a:lnTo>
                    <a:pt x="2823299" y="1645831"/>
                  </a:lnTo>
                  <a:lnTo>
                    <a:pt x="2837853" y="1628940"/>
                  </a:lnTo>
                  <a:lnTo>
                    <a:pt x="2872168" y="1589138"/>
                  </a:lnTo>
                  <a:lnTo>
                    <a:pt x="2885846" y="1572641"/>
                  </a:lnTo>
                  <a:lnTo>
                    <a:pt x="2920034" y="1531404"/>
                  </a:lnTo>
                  <a:lnTo>
                    <a:pt x="2932696" y="1515313"/>
                  </a:lnTo>
                  <a:lnTo>
                    <a:pt x="3012630" y="1413789"/>
                  </a:lnTo>
                  <a:lnTo>
                    <a:pt x="3101454" y="1294371"/>
                  </a:lnTo>
                  <a:lnTo>
                    <a:pt x="3186734" y="1174673"/>
                  </a:lnTo>
                  <a:lnTo>
                    <a:pt x="3268726" y="1056182"/>
                  </a:lnTo>
                  <a:lnTo>
                    <a:pt x="3278555" y="1041768"/>
                  </a:lnTo>
                  <a:lnTo>
                    <a:pt x="3423818" y="828840"/>
                  </a:lnTo>
                  <a:lnTo>
                    <a:pt x="3460953" y="775042"/>
                  </a:lnTo>
                  <a:lnTo>
                    <a:pt x="3497402" y="722998"/>
                  </a:lnTo>
                  <a:lnTo>
                    <a:pt x="3533305" y="672693"/>
                  </a:lnTo>
                  <a:lnTo>
                    <a:pt x="3568649" y="624370"/>
                  </a:lnTo>
                  <a:lnTo>
                    <a:pt x="3603472" y="578243"/>
                  </a:lnTo>
                  <a:lnTo>
                    <a:pt x="3637800" y="534479"/>
                  </a:lnTo>
                  <a:lnTo>
                    <a:pt x="3671646" y="493293"/>
                  </a:lnTo>
                  <a:lnTo>
                    <a:pt x="3705034" y="454850"/>
                  </a:lnTo>
                  <a:lnTo>
                    <a:pt x="3737978" y="419354"/>
                  </a:lnTo>
                  <a:lnTo>
                    <a:pt x="3770642" y="386842"/>
                  </a:lnTo>
                  <a:lnTo>
                    <a:pt x="3802799" y="356768"/>
                  </a:lnTo>
                  <a:lnTo>
                    <a:pt x="3834003" y="328549"/>
                  </a:lnTo>
                  <a:lnTo>
                    <a:pt x="3864292" y="302133"/>
                  </a:lnTo>
                  <a:lnTo>
                    <a:pt x="3893705" y="277469"/>
                  </a:lnTo>
                  <a:lnTo>
                    <a:pt x="3949966" y="233133"/>
                  </a:lnTo>
                  <a:lnTo>
                    <a:pt x="4003027" y="195046"/>
                  </a:lnTo>
                  <a:lnTo>
                    <a:pt x="4053128" y="162725"/>
                  </a:lnTo>
                  <a:lnTo>
                    <a:pt x="4100512" y="135686"/>
                  </a:lnTo>
                  <a:lnTo>
                    <a:pt x="4145267" y="113487"/>
                  </a:lnTo>
                  <a:lnTo>
                    <a:pt x="4145775" y="113245"/>
                  </a:lnTo>
                  <a:lnTo>
                    <a:pt x="4145496" y="113385"/>
                  </a:lnTo>
                  <a:lnTo>
                    <a:pt x="4145813" y="113245"/>
                  </a:lnTo>
                  <a:lnTo>
                    <a:pt x="4187990" y="95491"/>
                  </a:lnTo>
                  <a:lnTo>
                    <a:pt x="4188295" y="95364"/>
                  </a:lnTo>
                  <a:lnTo>
                    <a:pt x="4188752" y="95211"/>
                  </a:lnTo>
                  <a:lnTo>
                    <a:pt x="4228731" y="81292"/>
                  </a:lnTo>
                  <a:lnTo>
                    <a:pt x="4229036" y="81191"/>
                  </a:lnTo>
                  <a:lnTo>
                    <a:pt x="4229519" y="81051"/>
                  </a:lnTo>
                  <a:lnTo>
                    <a:pt x="4267822" y="70396"/>
                  </a:lnTo>
                  <a:lnTo>
                    <a:pt x="4268114" y="70307"/>
                  </a:lnTo>
                  <a:lnTo>
                    <a:pt x="4268584" y="70205"/>
                  </a:lnTo>
                  <a:lnTo>
                    <a:pt x="4305503" y="62318"/>
                  </a:lnTo>
                  <a:lnTo>
                    <a:pt x="4305757" y="62268"/>
                  </a:lnTo>
                  <a:lnTo>
                    <a:pt x="4305401" y="62318"/>
                  </a:lnTo>
                  <a:lnTo>
                    <a:pt x="4306100" y="62191"/>
                  </a:lnTo>
                  <a:lnTo>
                    <a:pt x="4305757" y="62268"/>
                  </a:lnTo>
                  <a:lnTo>
                    <a:pt x="4306227" y="62191"/>
                  </a:lnTo>
                  <a:lnTo>
                    <a:pt x="4377702" y="52755"/>
                  </a:lnTo>
                  <a:lnTo>
                    <a:pt x="4377880" y="52743"/>
                  </a:lnTo>
                  <a:lnTo>
                    <a:pt x="4378401" y="52705"/>
                  </a:lnTo>
                  <a:lnTo>
                    <a:pt x="4406392" y="51041"/>
                  </a:lnTo>
                  <a:lnTo>
                    <a:pt x="4407370" y="76149"/>
                  </a:lnTo>
                  <a:lnTo>
                    <a:pt x="4482046" y="3514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0" name="Google Shape;1560;p57"/>
            <p:cNvSpPr/>
            <p:nvPr/>
          </p:nvSpPr>
          <p:spPr>
            <a:xfrm>
              <a:off x="6363787" y="4921995"/>
              <a:ext cx="4478655" cy="1242060"/>
            </a:xfrm>
            <a:custGeom>
              <a:rect b="b" l="l" r="r" t="t"/>
              <a:pathLst>
                <a:path extrusionOk="0" h="1242060" w="4478655">
                  <a:moveTo>
                    <a:pt x="0" y="0"/>
                  </a:moveTo>
                  <a:lnTo>
                    <a:pt x="4478553" y="0"/>
                  </a:lnTo>
                  <a:lnTo>
                    <a:pt x="4478553" y="1241742"/>
                  </a:lnTo>
                  <a:lnTo>
                    <a:pt x="0" y="1241742"/>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61" name="Google Shape;1561;p57"/>
          <p:cNvSpPr txBox="1"/>
          <p:nvPr>
            <p:ph type="title"/>
          </p:nvPr>
        </p:nvSpPr>
        <p:spPr>
          <a:xfrm>
            <a:off x="4092162" y="242315"/>
            <a:ext cx="400748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DATA SOURCE SETTINGS</a:t>
            </a:r>
            <a:endParaRPr sz="3200"/>
          </a:p>
        </p:txBody>
      </p:sp>
      <p:pic>
        <p:nvPicPr>
          <p:cNvPr id="1562" name="Google Shape;1562;p57"/>
          <p:cNvPicPr preferRelativeResize="0"/>
          <p:nvPr/>
        </p:nvPicPr>
        <p:blipFill rotWithShape="1">
          <a:blip r:embed="rId11">
            <a:alphaModFix/>
          </a:blip>
          <a:srcRect b="0" l="0" r="0" t="0"/>
          <a:stretch/>
        </p:blipFill>
        <p:spPr>
          <a:xfrm>
            <a:off x="0" y="806332"/>
            <a:ext cx="12192000" cy="45720"/>
          </a:xfrm>
          <a:prstGeom prst="rect">
            <a:avLst/>
          </a:prstGeom>
          <a:noFill/>
          <a:ln>
            <a:noFill/>
          </a:ln>
        </p:spPr>
      </p:pic>
      <p:sp>
        <p:nvSpPr>
          <p:cNvPr id="1563" name="Google Shape;1563;p57"/>
          <p:cNvSpPr txBox="1"/>
          <p:nvPr/>
        </p:nvSpPr>
        <p:spPr>
          <a:xfrm>
            <a:off x="6879499" y="4995889"/>
            <a:ext cx="3728085" cy="993140"/>
          </a:xfrm>
          <a:prstGeom prst="rect">
            <a:avLst/>
          </a:prstGeom>
          <a:noFill/>
          <a:ln>
            <a:noFill/>
          </a:ln>
        </p:spPr>
        <p:txBody>
          <a:bodyPr anchorCtr="0" anchor="t" bIns="0" lIns="0" spcFirstLastPara="1" rIns="0" wrap="square" tIns="55225">
            <a:spAutoFit/>
          </a:bodyPr>
          <a:lstStyle/>
          <a:p>
            <a:pPr indent="0" lvl="0" marL="12700" marR="0" rtl="0" algn="l">
              <a:lnSpc>
                <a:spcPct val="100000"/>
              </a:lnSpc>
              <a:spcBef>
                <a:spcPts val="0"/>
              </a:spcBef>
              <a:spcAft>
                <a:spcPts val="0"/>
              </a:spcAft>
              <a:buNone/>
            </a:pPr>
            <a:r>
              <a:rPr b="1" lang="en-US" sz="1600">
                <a:solidFill>
                  <a:srgbClr val="D7B10F"/>
                </a:solidFill>
                <a:latin typeface="Calibri"/>
                <a:ea typeface="Calibri"/>
                <a:cs typeface="Calibri"/>
                <a:sym typeface="Calibri"/>
              </a:rPr>
              <a:t>HEY THIS IS IMPORTANT!</a:t>
            </a:r>
            <a:endParaRPr sz="1600">
              <a:solidFill>
                <a:schemeClr val="dk1"/>
              </a:solidFill>
              <a:latin typeface="Calibri"/>
              <a:ea typeface="Calibri"/>
              <a:cs typeface="Calibri"/>
              <a:sym typeface="Calibri"/>
            </a:endParaRPr>
          </a:p>
          <a:p>
            <a:pPr indent="0" lvl="0" marL="12700" marR="5080" rtl="0" algn="l">
              <a:lnSpc>
                <a:spcPct val="100699"/>
              </a:lnSpc>
              <a:spcBef>
                <a:spcPts val="285"/>
              </a:spcBef>
              <a:spcAft>
                <a:spcPts val="0"/>
              </a:spcAft>
              <a:buNone/>
            </a:pPr>
            <a:r>
              <a:rPr lang="en-US" sz="1400">
                <a:solidFill>
                  <a:srgbClr val="404040"/>
                </a:solidFill>
                <a:latin typeface="Calibri"/>
                <a:ea typeface="Calibri"/>
                <a:cs typeface="Calibri"/>
                <a:sym typeface="Calibri"/>
              </a:rPr>
              <a:t>Connections to local files reference the </a:t>
            </a:r>
            <a:r>
              <a:rPr b="1" lang="en-US" sz="1400">
                <a:solidFill>
                  <a:srgbClr val="404040"/>
                </a:solidFill>
                <a:latin typeface="Calibri"/>
                <a:ea typeface="Calibri"/>
                <a:cs typeface="Calibri"/>
                <a:sym typeface="Calibri"/>
              </a:rPr>
              <a:t>exact file  path</a:t>
            </a:r>
            <a:r>
              <a:rPr lang="en-US" sz="1400">
                <a:solidFill>
                  <a:srgbClr val="404040"/>
                </a:solidFill>
                <a:latin typeface="Calibri"/>
                <a:ea typeface="Calibri"/>
                <a:cs typeface="Calibri"/>
                <a:sym typeface="Calibri"/>
              </a:rPr>
              <a:t>, so if the file name or location changes you will  need to update your data source settings</a:t>
            </a:r>
            <a:endParaRPr sz="1400">
              <a:solidFill>
                <a:schemeClr val="dk1"/>
              </a:solidFill>
              <a:latin typeface="Calibri"/>
              <a:ea typeface="Calibri"/>
              <a:cs typeface="Calibri"/>
              <a:sym typeface="Calibri"/>
            </a:endParaRPr>
          </a:p>
        </p:txBody>
      </p:sp>
      <p:pic>
        <p:nvPicPr>
          <p:cNvPr id="1564" name="Google Shape;1564;p57"/>
          <p:cNvPicPr preferRelativeResize="0"/>
          <p:nvPr/>
        </p:nvPicPr>
        <p:blipFill rotWithShape="1">
          <a:blip r:embed="rId12">
            <a:alphaModFix/>
          </a:blip>
          <a:srcRect b="0" l="0" r="0" t="0"/>
          <a:stretch/>
        </p:blipFill>
        <p:spPr>
          <a:xfrm>
            <a:off x="5994205" y="5223214"/>
            <a:ext cx="747182" cy="747182"/>
          </a:xfrm>
          <a:prstGeom prst="rect">
            <a:avLst/>
          </a:prstGeom>
          <a:noFill/>
          <a:ln>
            <a:noFill/>
          </a:ln>
        </p:spPr>
      </p:pic>
      <p:grpSp>
        <p:nvGrpSpPr>
          <p:cNvPr id="1565" name="Google Shape;1565;p57"/>
          <p:cNvGrpSpPr/>
          <p:nvPr/>
        </p:nvGrpSpPr>
        <p:grpSpPr>
          <a:xfrm>
            <a:off x="11457431" y="170687"/>
            <a:ext cx="551687" cy="551687"/>
            <a:chOff x="11457431" y="170687"/>
            <a:chExt cx="551687" cy="551687"/>
          </a:xfrm>
        </p:grpSpPr>
        <p:pic>
          <p:nvPicPr>
            <p:cNvPr id="1566" name="Google Shape;1566;p57"/>
            <p:cNvPicPr preferRelativeResize="0"/>
            <p:nvPr/>
          </p:nvPicPr>
          <p:blipFill rotWithShape="1">
            <a:blip r:embed="rId13">
              <a:alphaModFix/>
            </a:blip>
            <a:srcRect b="0" l="0" r="0" t="0"/>
            <a:stretch/>
          </p:blipFill>
          <p:spPr>
            <a:xfrm>
              <a:off x="11457431" y="170687"/>
              <a:ext cx="551687" cy="551687"/>
            </a:xfrm>
            <a:prstGeom prst="rect">
              <a:avLst/>
            </a:prstGeom>
            <a:noFill/>
            <a:ln>
              <a:noFill/>
            </a:ln>
          </p:spPr>
        </p:pic>
        <p:pic>
          <p:nvPicPr>
            <p:cNvPr id="1567" name="Google Shape;1567;p57"/>
            <p:cNvPicPr preferRelativeResize="0"/>
            <p:nvPr/>
          </p:nvPicPr>
          <p:blipFill rotWithShape="1">
            <a:blip r:embed="rId14">
              <a:alphaModFix/>
            </a:blip>
            <a:srcRect b="0" l="0" r="0" t="0"/>
            <a:stretch/>
          </p:blipFill>
          <p:spPr>
            <a:xfrm>
              <a:off x="11536301" y="252500"/>
              <a:ext cx="399431" cy="400018"/>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571" name="Shape 1571"/>
        <p:cNvGrpSpPr/>
        <p:nvPr/>
      </p:nvGrpSpPr>
      <p:grpSpPr>
        <a:xfrm>
          <a:off x="0" y="0"/>
          <a:ext cx="0" cy="0"/>
          <a:chOff x="0" y="0"/>
          <a:chExt cx="0" cy="0"/>
        </a:xfrm>
      </p:grpSpPr>
      <p:grpSp>
        <p:nvGrpSpPr>
          <p:cNvPr id="1572" name="Google Shape;1572;p58"/>
          <p:cNvGrpSpPr/>
          <p:nvPr/>
        </p:nvGrpSpPr>
        <p:grpSpPr>
          <a:xfrm>
            <a:off x="9003792" y="3041904"/>
            <a:ext cx="2886455" cy="1722120"/>
            <a:chOff x="9003792" y="3041904"/>
            <a:chExt cx="2886455" cy="1722120"/>
          </a:xfrm>
        </p:grpSpPr>
        <p:pic>
          <p:nvPicPr>
            <p:cNvPr id="1573" name="Google Shape;1573;p58"/>
            <p:cNvPicPr preferRelativeResize="0"/>
            <p:nvPr/>
          </p:nvPicPr>
          <p:blipFill rotWithShape="1">
            <a:blip r:embed="rId3">
              <a:alphaModFix/>
            </a:blip>
            <a:srcRect b="0" l="0" r="0" t="0"/>
            <a:stretch/>
          </p:blipFill>
          <p:spPr>
            <a:xfrm>
              <a:off x="9003792" y="3041904"/>
              <a:ext cx="2886455" cy="1722120"/>
            </a:xfrm>
            <a:prstGeom prst="rect">
              <a:avLst/>
            </a:prstGeom>
            <a:noFill/>
            <a:ln>
              <a:noFill/>
            </a:ln>
          </p:spPr>
        </p:pic>
        <p:pic>
          <p:nvPicPr>
            <p:cNvPr id="1574" name="Google Shape;1574;p58"/>
            <p:cNvPicPr preferRelativeResize="0"/>
            <p:nvPr/>
          </p:nvPicPr>
          <p:blipFill rotWithShape="1">
            <a:blip r:embed="rId4">
              <a:alphaModFix/>
            </a:blip>
            <a:srcRect b="0" l="0" r="0" t="0"/>
            <a:stretch/>
          </p:blipFill>
          <p:spPr>
            <a:xfrm>
              <a:off x="9039527" y="3081378"/>
              <a:ext cx="2755689" cy="1591986"/>
            </a:xfrm>
            <a:prstGeom prst="rect">
              <a:avLst/>
            </a:prstGeom>
            <a:noFill/>
            <a:ln>
              <a:noFill/>
            </a:ln>
          </p:spPr>
        </p:pic>
      </p:grpSp>
      <p:grpSp>
        <p:nvGrpSpPr>
          <p:cNvPr id="1575" name="Google Shape;1575;p58"/>
          <p:cNvGrpSpPr/>
          <p:nvPr/>
        </p:nvGrpSpPr>
        <p:grpSpPr>
          <a:xfrm>
            <a:off x="359663" y="1938527"/>
            <a:ext cx="5811863" cy="4535424"/>
            <a:chOff x="359663" y="1938527"/>
            <a:chExt cx="5811863" cy="4535424"/>
          </a:xfrm>
        </p:grpSpPr>
        <p:pic>
          <p:nvPicPr>
            <p:cNvPr id="1576" name="Google Shape;1576;p58"/>
            <p:cNvPicPr preferRelativeResize="0"/>
            <p:nvPr/>
          </p:nvPicPr>
          <p:blipFill rotWithShape="1">
            <a:blip r:embed="rId5">
              <a:alphaModFix/>
            </a:blip>
            <a:srcRect b="0" l="0" r="0" t="0"/>
            <a:stretch/>
          </p:blipFill>
          <p:spPr>
            <a:xfrm>
              <a:off x="2170175" y="2657855"/>
              <a:ext cx="3819144" cy="3816096"/>
            </a:xfrm>
            <a:prstGeom prst="rect">
              <a:avLst/>
            </a:prstGeom>
            <a:noFill/>
            <a:ln>
              <a:noFill/>
            </a:ln>
          </p:spPr>
        </p:pic>
        <p:pic>
          <p:nvPicPr>
            <p:cNvPr id="1577" name="Google Shape;1577;p58"/>
            <p:cNvPicPr preferRelativeResize="0"/>
            <p:nvPr/>
          </p:nvPicPr>
          <p:blipFill rotWithShape="1">
            <a:blip r:embed="rId6">
              <a:alphaModFix/>
            </a:blip>
            <a:srcRect b="0" l="0" r="0" t="0"/>
            <a:stretch/>
          </p:blipFill>
          <p:spPr>
            <a:xfrm>
              <a:off x="2206062" y="2698316"/>
              <a:ext cx="3689903" cy="3685198"/>
            </a:xfrm>
            <a:prstGeom prst="rect">
              <a:avLst/>
            </a:prstGeom>
            <a:noFill/>
            <a:ln>
              <a:noFill/>
            </a:ln>
          </p:spPr>
        </p:pic>
        <p:pic>
          <p:nvPicPr>
            <p:cNvPr id="1578" name="Google Shape;1578;p58"/>
            <p:cNvPicPr preferRelativeResize="0"/>
            <p:nvPr/>
          </p:nvPicPr>
          <p:blipFill rotWithShape="1">
            <a:blip r:embed="rId7">
              <a:alphaModFix/>
            </a:blip>
            <a:srcRect b="0" l="0" r="0" t="0"/>
            <a:stretch/>
          </p:blipFill>
          <p:spPr>
            <a:xfrm>
              <a:off x="359663" y="1938527"/>
              <a:ext cx="1810512" cy="1499615"/>
            </a:xfrm>
            <a:prstGeom prst="rect">
              <a:avLst/>
            </a:prstGeom>
            <a:noFill/>
            <a:ln>
              <a:noFill/>
            </a:ln>
          </p:spPr>
        </p:pic>
        <p:pic>
          <p:nvPicPr>
            <p:cNvPr id="1579" name="Google Shape;1579;p58"/>
            <p:cNvPicPr preferRelativeResize="0"/>
            <p:nvPr/>
          </p:nvPicPr>
          <p:blipFill rotWithShape="1">
            <a:blip r:embed="rId8">
              <a:alphaModFix/>
            </a:blip>
            <a:srcRect b="0" l="0" r="0" t="0"/>
            <a:stretch/>
          </p:blipFill>
          <p:spPr>
            <a:xfrm>
              <a:off x="396783" y="1979471"/>
              <a:ext cx="1678244" cy="1370103"/>
            </a:xfrm>
            <a:prstGeom prst="rect">
              <a:avLst/>
            </a:prstGeom>
            <a:noFill/>
            <a:ln>
              <a:noFill/>
            </a:ln>
          </p:spPr>
        </p:pic>
        <p:sp>
          <p:nvSpPr>
            <p:cNvPr id="1580" name="Google Shape;1580;p58"/>
            <p:cNvSpPr/>
            <p:nvPr/>
          </p:nvSpPr>
          <p:spPr>
            <a:xfrm>
              <a:off x="962139" y="3187296"/>
              <a:ext cx="1113155" cy="162560"/>
            </a:xfrm>
            <a:custGeom>
              <a:rect b="b" l="l" r="r" t="t"/>
              <a:pathLst>
                <a:path extrusionOk="0" h="162560" w="1113155">
                  <a:moveTo>
                    <a:pt x="0" y="0"/>
                  </a:moveTo>
                  <a:lnTo>
                    <a:pt x="1112889" y="0"/>
                  </a:lnTo>
                  <a:lnTo>
                    <a:pt x="1112889" y="162280"/>
                  </a:lnTo>
                  <a:lnTo>
                    <a:pt x="0" y="162280"/>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1" name="Google Shape;1581;p58"/>
            <p:cNvSpPr/>
            <p:nvPr/>
          </p:nvSpPr>
          <p:spPr>
            <a:xfrm>
              <a:off x="3771579" y="2955150"/>
              <a:ext cx="2117090" cy="321945"/>
            </a:xfrm>
            <a:custGeom>
              <a:rect b="b" l="l" r="r" t="t"/>
              <a:pathLst>
                <a:path extrusionOk="0" h="321945" w="2117090">
                  <a:moveTo>
                    <a:pt x="0" y="0"/>
                  </a:moveTo>
                  <a:lnTo>
                    <a:pt x="2116949" y="0"/>
                  </a:lnTo>
                  <a:lnTo>
                    <a:pt x="2116949" y="321376"/>
                  </a:lnTo>
                  <a:lnTo>
                    <a:pt x="0" y="321376"/>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2" name="Google Shape;1582;p58"/>
            <p:cNvSpPr/>
            <p:nvPr/>
          </p:nvSpPr>
          <p:spPr>
            <a:xfrm>
              <a:off x="3771579" y="5680417"/>
              <a:ext cx="2117090" cy="703580"/>
            </a:xfrm>
            <a:custGeom>
              <a:rect b="b" l="l" r="r" t="t"/>
              <a:pathLst>
                <a:path extrusionOk="0" h="703579" w="2117090">
                  <a:moveTo>
                    <a:pt x="0" y="0"/>
                  </a:moveTo>
                  <a:lnTo>
                    <a:pt x="2116949" y="0"/>
                  </a:lnTo>
                  <a:lnTo>
                    <a:pt x="2116949" y="703098"/>
                  </a:lnTo>
                  <a:lnTo>
                    <a:pt x="0" y="703098"/>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3" name="Google Shape;1583;p58"/>
            <p:cNvSpPr/>
            <p:nvPr/>
          </p:nvSpPr>
          <p:spPr>
            <a:xfrm>
              <a:off x="5897803" y="3062105"/>
              <a:ext cx="273685" cy="76200"/>
            </a:xfrm>
            <a:custGeom>
              <a:rect b="b" l="l" r="r" t="t"/>
              <a:pathLst>
                <a:path extrusionOk="0" h="76200" w="273685">
                  <a:moveTo>
                    <a:pt x="197177" y="0"/>
                  </a:moveTo>
                  <a:lnTo>
                    <a:pt x="197177" y="76200"/>
                  </a:lnTo>
                  <a:lnTo>
                    <a:pt x="247977" y="50800"/>
                  </a:lnTo>
                  <a:lnTo>
                    <a:pt x="209877" y="50800"/>
                  </a:lnTo>
                  <a:lnTo>
                    <a:pt x="209877" y="25400"/>
                  </a:lnTo>
                  <a:lnTo>
                    <a:pt x="247977" y="25400"/>
                  </a:lnTo>
                  <a:lnTo>
                    <a:pt x="197177" y="0"/>
                  </a:lnTo>
                  <a:close/>
                </a:path>
                <a:path extrusionOk="0" h="76200" w="273685">
                  <a:moveTo>
                    <a:pt x="197177" y="25400"/>
                  </a:moveTo>
                  <a:lnTo>
                    <a:pt x="0" y="25400"/>
                  </a:lnTo>
                  <a:lnTo>
                    <a:pt x="0" y="50800"/>
                  </a:lnTo>
                  <a:lnTo>
                    <a:pt x="197177" y="50800"/>
                  </a:lnTo>
                  <a:lnTo>
                    <a:pt x="197177" y="25400"/>
                  </a:lnTo>
                  <a:close/>
                </a:path>
                <a:path extrusionOk="0" h="76200" w="273685">
                  <a:moveTo>
                    <a:pt x="247977" y="25400"/>
                  </a:moveTo>
                  <a:lnTo>
                    <a:pt x="209877" y="25400"/>
                  </a:lnTo>
                  <a:lnTo>
                    <a:pt x="209877" y="50800"/>
                  </a:lnTo>
                  <a:lnTo>
                    <a:pt x="247977" y="50800"/>
                  </a:lnTo>
                  <a:lnTo>
                    <a:pt x="273377" y="38100"/>
                  </a:lnTo>
                  <a:lnTo>
                    <a:pt x="247977" y="2540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4" name="Google Shape;1584;p58"/>
            <p:cNvSpPr/>
            <p:nvPr/>
          </p:nvSpPr>
          <p:spPr>
            <a:xfrm>
              <a:off x="3771579" y="4045215"/>
              <a:ext cx="2117090" cy="292100"/>
            </a:xfrm>
            <a:custGeom>
              <a:rect b="b" l="l" r="r" t="t"/>
              <a:pathLst>
                <a:path extrusionOk="0" h="292100" w="2117090">
                  <a:moveTo>
                    <a:pt x="0" y="0"/>
                  </a:moveTo>
                  <a:lnTo>
                    <a:pt x="2116949" y="0"/>
                  </a:lnTo>
                  <a:lnTo>
                    <a:pt x="2116949" y="291650"/>
                  </a:lnTo>
                  <a:lnTo>
                    <a:pt x="0" y="291650"/>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5" name="Google Shape;1585;p58"/>
            <p:cNvSpPr/>
            <p:nvPr/>
          </p:nvSpPr>
          <p:spPr>
            <a:xfrm>
              <a:off x="5897804" y="4124934"/>
              <a:ext cx="273685" cy="1972310"/>
            </a:xfrm>
            <a:custGeom>
              <a:rect b="b" l="l" r="r" t="t"/>
              <a:pathLst>
                <a:path extrusionOk="0" h="1972310" w="273685">
                  <a:moveTo>
                    <a:pt x="273367" y="1934044"/>
                  </a:moveTo>
                  <a:lnTo>
                    <a:pt x="247967" y="1921344"/>
                  </a:lnTo>
                  <a:lnTo>
                    <a:pt x="197167" y="1895944"/>
                  </a:lnTo>
                  <a:lnTo>
                    <a:pt x="197167" y="1921344"/>
                  </a:lnTo>
                  <a:lnTo>
                    <a:pt x="0" y="1921344"/>
                  </a:lnTo>
                  <a:lnTo>
                    <a:pt x="0" y="1946744"/>
                  </a:lnTo>
                  <a:lnTo>
                    <a:pt x="197167" y="1946744"/>
                  </a:lnTo>
                  <a:lnTo>
                    <a:pt x="197167" y="1972144"/>
                  </a:lnTo>
                  <a:lnTo>
                    <a:pt x="247967" y="1946744"/>
                  </a:lnTo>
                  <a:lnTo>
                    <a:pt x="273367" y="1934044"/>
                  </a:lnTo>
                  <a:close/>
                </a:path>
                <a:path extrusionOk="0" h="1972310" w="273685">
                  <a:moveTo>
                    <a:pt x="273367" y="38100"/>
                  </a:moveTo>
                  <a:lnTo>
                    <a:pt x="247967" y="25400"/>
                  </a:lnTo>
                  <a:lnTo>
                    <a:pt x="197167" y="0"/>
                  </a:lnTo>
                  <a:lnTo>
                    <a:pt x="197167" y="25400"/>
                  </a:lnTo>
                  <a:lnTo>
                    <a:pt x="0" y="25400"/>
                  </a:lnTo>
                  <a:lnTo>
                    <a:pt x="0" y="50800"/>
                  </a:lnTo>
                  <a:lnTo>
                    <a:pt x="197167" y="50800"/>
                  </a:lnTo>
                  <a:lnTo>
                    <a:pt x="197167" y="76200"/>
                  </a:lnTo>
                  <a:lnTo>
                    <a:pt x="247967" y="50800"/>
                  </a:lnTo>
                  <a:lnTo>
                    <a:pt x="273367" y="3810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6" name="Google Shape;1586;p58"/>
            <p:cNvSpPr/>
            <p:nvPr/>
          </p:nvSpPr>
          <p:spPr>
            <a:xfrm>
              <a:off x="3771578" y="4336458"/>
              <a:ext cx="2117090" cy="851535"/>
            </a:xfrm>
            <a:custGeom>
              <a:rect b="b" l="l" r="r" t="t"/>
              <a:pathLst>
                <a:path extrusionOk="0" h="851535" w="2117090">
                  <a:moveTo>
                    <a:pt x="0" y="0"/>
                  </a:moveTo>
                  <a:lnTo>
                    <a:pt x="2116949" y="0"/>
                  </a:lnTo>
                  <a:lnTo>
                    <a:pt x="2116949" y="851003"/>
                  </a:lnTo>
                  <a:lnTo>
                    <a:pt x="0" y="851003"/>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7" name="Google Shape;1587;p58"/>
            <p:cNvSpPr/>
            <p:nvPr/>
          </p:nvSpPr>
          <p:spPr>
            <a:xfrm>
              <a:off x="1851621" y="3355669"/>
              <a:ext cx="4319905" cy="1468755"/>
            </a:xfrm>
            <a:custGeom>
              <a:rect b="b" l="l" r="r" t="t"/>
              <a:pathLst>
                <a:path extrusionOk="0" h="1468754" w="4319905">
                  <a:moveTo>
                    <a:pt x="152222" y="129832"/>
                  </a:moveTo>
                  <a:lnTo>
                    <a:pt x="152019" y="129794"/>
                  </a:lnTo>
                  <a:lnTo>
                    <a:pt x="152222" y="129832"/>
                  </a:lnTo>
                  <a:close/>
                </a:path>
                <a:path extrusionOk="0" h="1468754" w="4319905">
                  <a:moveTo>
                    <a:pt x="425577" y="151561"/>
                  </a:moveTo>
                  <a:lnTo>
                    <a:pt x="401066" y="139712"/>
                  </a:lnTo>
                  <a:lnTo>
                    <a:pt x="348881" y="114477"/>
                  </a:lnTo>
                  <a:lnTo>
                    <a:pt x="349211" y="139852"/>
                  </a:lnTo>
                  <a:lnTo>
                    <a:pt x="332371" y="140042"/>
                  </a:lnTo>
                  <a:lnTo>
                    <a:pt x="332181" y="140042"/>
                  </a:lnTo>
                  <a:lnTo>
                    <a:pt x="287401" y="139839"/>
                  </a:lnTo>
                  <a:lnTo>
                    <a:pt x="245376" y="138722"/>
                  </a:lnTo>
                  <a:lnTo>
                    <a:pt x="244932" y="138709"/>
                  </a:lnTo>
                  <a:lnTo>
                    <a:pt x="244703" y="138696"/>
                  </a:lnTo>
                  <a:lnTo>
                    <a:pt x="205638" y="136372"/>
                  </a:lnTo>
                  <a:lnTo>
                    <a:pt x="205117" y="136334"/>
                  </a:lnTo>
                  <a:lnTo>
                    <a:pt x="205409" y="136372"/>
                  </a:lnTo>
                  <a:lnTo>
                    <a:pt x="204800" y="136321"/>
                  </a:lnTo>
                  <a:lnTo>
                    <a:pt x="205117" y="136334"/>
                  </a:lnTo>
                  <a:lnTo>
                    <a:pt x="204952" y="136321"/>
                  </a:lnTo>
                  <a:lnTo>
                    <a:pt x="169164" y="132473"/>
                  </a:lnTo>
                  <a:lnTo>
                    <a:pt x="168706" y="132422"/>
                  </a:lnTo>
                  <a:lnTo>
                    <a:pt x="169011" y="132473"/>
                  </a:lnTo>
                  <a:lnTo>
                    <a:pt x="168402" y="132384"/>
                  </a:lnTo>
                  <a:lnTo>
                    <a:pt x="168706" y="132422"/>
                  </a:lnTo>
                  <a:lnTo>
                    <a:pt x="168503" y="132384"/>
                  </a:lnTo>
                  <a:lnTo>
                    <a:pt x="152527" y="129882"/>
                  </a:lnTo>
                  <a:lnTo>
                    <a:pt x="152260" y="129844"/>
                  </a:lnTo>
                  <a:lnTo>
                    <a:pt x="151968" y="129794"/>
                  </a:lnTo>
                  <a:lnTo>
                    <a:pt x="137223" y="126834"/>
                  </a:lnTo>
                  <a:lnTo>
                    <a:pt x="136829" y="126758"/>
                  </a:lnTo>
                  <a:lnTo>
                    <a:pt x="137134" y="126834"/>
                  </a:lnTo>
                  <a:lnTo>
                    <a:pt x="136512" y="126695"/>
                  </a:lnTo>
                  <a:lnTo>
                    <a:pt x="136829" y="126758"/>
                  </a:lnTo>
                  <a:lnTo>
                    <a:pt x="136575" y="126695"/>
                  </a:lnTo>
                  <a:lnTo>
                    <a:pt x="123177" y="123304"/>
                  </a:lnTo>
                  <a:lnTo>
                    <a:pt x="122720" y="123190"/>
                  </a:lnTo>
                  <a:lnTo>
                    <a:pt x="123088" y="123304"/>
                  </a:lnTo>
                  <a:lnTo>
                    <a:pt x="122326" y="123088"/>
                  </a:lnTo>
                  <a:lnTo>
                    <a:pt x="122720" y="123190"/>
                  </a:lnTo>
                  <a:lnTo>
                    <a:pt x="122415" y="123088"/>
                  </a:lnTo>
                  <a:lnTo>
                    <a:pt x="110515" y="119291"/>
                  </a:lnTo>
                  <a:lnTo>
                    <a:pt x="109982" y="119113"/>
                  </a:lnTo>
                  <a:lnTo>
                    <a:pt x="109613" y="118973"/>
                  </a:lnTo>
                  <a:lnTo>
                    <a:pt x="99212" y="114769"/>
                  </a:lnTo>
                  <a:lnTo>
                    <a:pt x="98628" y="114541"/>
                  </a:lnTo>
                  <a:lnTo>
                    <a:pt x="98234" y="114338"/>
                  </a:lnTo>
                  <a:lnTo>
                    <a:pt x="89154" y="109766"/>
                  </a:lnTo>
                  <a:lnTo>
                    <a:pt x="88569" y="109474"/>
                  </a:lnTo>
                  <a:lnTo>
                    <a:pt x="88163" y="109232"/>
                  </a:lnTo>
                  <a:lnTo>
                    <a:pt x="80251" y="104330"/>
                  </a:lnTo>
                  <a:lnTo>
                    <a:pt x="79692" y="103987"/>
                  </a:lnTo>
                  <a:lnTo>
                    <a:pt x="79286" y="103682"/>
                  </a:lnTo>
                  <a:lnTo>
                    <a:pt x="72898" y="98869"/>
                  </a:lnTo>
                  <a:lnTo>
                    <a:pt x="72072" y="98259"/>
                  </a:lnTo>
                  <a:lnTo>
                    <a:pt x="71539" y="97726"/>
                  </a:lnTo>
                  <a:lnTo>
                    <a:pt x="59766" y="85991"/>
                  </a:lnTo>
                  <a:lnTo>
                    <a:pt x="58839" y="85077"/>
                  </a:lnTo>
                  <a:lnTo>
                    <a:pt x="58280" y="84289"/>
                  </a:lnTo>
                  <a:lnTo>
                    <a:pt x="49288" y="71462"/>
                  </a:lnTo>
                  <a:lnTo>
                    <a:pt x="48691" y="70599"/>
                  </a:lnTo>
                  <a:lnTo>
                    <a:pt x="48310" y="69824"/>
                  </a:lnTo>
                  <a:lnTo>
                    <a:pt x="41097" y="55346"/>
                  </a:lnTo>
                  <a:lnTo>
                    <a:pt x="29375" y="19316"/>
                  </a:lnTo>
                  <a:lnTo>
                    <a:pt x="29311" y="19088"/>
                  </a:lnTo>
                  <a:lnTo>
                    <a:pt x="29260" y="18872"/>
                  </a:lnTo>
                  <a:lnTo>
                    <a:pt x="24688" y="0"/>
                  </a:lnTo>
                  <a:lnTo>
                    <a:pt x="0" y="5994"/>
                  </a:lnTo>
                  <a:lnTo>
                    <a:pt x="10299" y="45212"/>
                  </a:lnTo>
                  <a:lnTo>
                    <a:pt x="26809" y="83629"/>
                  </a:lnTo>
                  <a:lnTo>
                    <a:pt x="55397" y="117487"/>
                  </a:lnTo>
                  <a:lnTo>
                    <a:pt x="88150" y="137693"/>
                  </a:lnTo>
                  <a:lnTo>
                    <a:pt x="131343" y="151561"/>
                  </a:lnTo>
                  <a:lnTo>
                    <a:pt x="202996" y="161658"/>
                  </a:lnTo>
                  <a:lnTo>
                    <a:pt x="243827" y="164084"/>
                  </a:lnTo>
                  <a:lnTo>
                    <a:pt x="287159" y="165239"/>
                  </a:lnTo>
                  <a:lnTo>
                    <a:pt x="332359" y="165442"/>
                  </a:lnTo>
                  <a:lnTo>
                    <a:pt x="349554" y="165252"/>
                  </a:lnTo>
                  <a:lnTo>
                    <a:pt x="349897" y="190677"/>
                  </a:lnTo>
                  <a:lnTo>
                    <a:pt x="425577" y="151561"/>
                  </a:lnTo>
                  <a:close/>
                </a:path>
                <a:path extrusionOk="0" h="1468754" w="4319905">
                  <a:moveTo>
                    <a:pt x="4319549" y="1430261"/>
                  </a:moveTo>
                  <a:lnTo>
                    <a:pt x="4294149" y="1417561"/>
                  </a:lnTo>
                  <a:lnTo>
                    <a:pt x="4243349" y="1392161"/>
                  </a:lnTo>
                  <a:lnTo>
                    <a:pt x="4243349" y="1417561"/>
                  </a:lnTo>
                  <a:lnTo>
                    <a:pt x="4046182" y="1417561"/>
                  </a:lnTo>
                  <a:lnTo>
                    <a:pt x="4046182" y="1442961"/>
                  </a:lnTo>
                  <a:lnTo>
                    <a:pt x="4243349" y="1442961"/>
                  </a:lnTo>
                  <a:lnTo>
                    <a:pt x="4243349" y="1468361"/>
                  </a:lnTo>
                  <a:lnTo>
                    <a:pt x="4294149" y="1442961"/>
                  </a:lnTo>
                  <a:lnTo>
                    <a:pt x="4319549" y="1430261"/>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88" name="Google Shape;1588;p58"/>
          <p:cNvSpPr txBox="1"/>
          <p:nvPr>
            <p:ph type="title"/>
          </p:nvPr>
        </p:nvSpPr>
        <p:spPr>
          <a:xfrm>
            <a:off x="3016652" y="242315"/>
            <a:ext cx="616267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200">
                <a:solidFill>
                  <a:srgbClr val="262626"/>
                </a:solidFill>
                <a:latin typeface="Calibri"/>
                <a:ea typeface="Calibri"/>
                <a:cs typeface="Calibri"/>
                <a:sym typeface="Calibri"/>
              </a:rPr>
              <a:t>PRO TIP: </a:t>
            </a:r>
            <a:r>
              <a:rPr lang="en-US" sz="3200">
                <a:solidFill>
                  <a:srgbClr val="262626"/>
                </a:solidFill>
              </a:rPr>
              <a:t>DATA SOURCE PARAMETERS</a:t>
            </a:r>
            <a:endParaRPr sz="3200">
              <a:latin typeface="Calibri"/>
              <a:ea typeface="Calibri"/>
              <a:cs typeface="Calibri"/>
              <a:sym typeface="Calibri"/>
            </a:endParaRPr>
          </a:p>
        </p:txBody>
      </p:sp>
      <p:pic>
        <p:nvPicPr>
          <p:cNvPr id="1589" name="Google Shape;1589;p58"/>
          <p:cNvPicPr preferRelativeResize="0"/>
          <p:nvPr/>
        </p:nvPicPr>
        <p:blipFill rotWithShape="1">
          <a:blip r:embed="rId9">
            <a:alphaModFix/>
          </a:blip>
          <a:srcRect b="0" l="0" r="0" t="0"/>
          <a:stretch/>
        </p:blipFill>
        <p:spPr>
          <a:xfrm>
            <a:off x="0" y="806332"/>
            <a:ext cx="12192000" cy="45720"/>
          </a:xfrm>
          <a:prstGeom prst="rect">
            <a:avLst/>
          </a:prstGeom>
          <a:noFill/>
          <a:ln>
            <a:noFill/>
          </a:ln>
        </p:spPr>
      </p:pic>
      <p:sp>
        <p:nvSpPr>
          <p:cNvPr id="1590" name="Google Shape;1590;p58"/>
          <p:cNvSpPr txBox="1"/>
          <p:nvPr/>
        </p:nvSpPr>
        <p:spPr>
          <a:xfrm>
            <a:off x="690370" y="1260347"/>
            <a:ext cx="980376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262626"/>
                </a:solidFill>
                <a:latin typeface="Calibri"/>
                <a:ea typeface="Calibri"/>
                <a:cs typeface="Calibri"/>
                <a:sym typeface="Calibri"/>
              </a:rPr>
              <a:t>Use </a:t>
            </a:r>
            <a:r>
              <a:rPr b="1" lang="en-US" sz="2000">
                <a:solidFill>
                  <a:srgbClr val="262626"/>
                </a:solidFill>
                <a:latin typeface="Calibri"/>
                <a:ea typeface="Calibri"/>
                <a:cs typeface="Calibri"/>
                <a:sym typeface="Calibri"/>
              </a:rPr>
              <a:t>parameters </a:t>
            </a:r>
            <a:r>
              <a:rPr lang="en-US" sz="2000">
                <a:solidFill>
                  <a:srgbClr val="262626"/>
                </a:solidFill>
                <a:latin typeface="Calibri"/>
                <a:ea typeface="Calibri"/>
                <a:cs typeface="Calibri"/>
                <a:sym typeface="Calibri"/>
              </a:rPr>
              <a:t>to dynamically manage and update connection paths in the Power Query editor</a:t>
            </a:r>
            <a:endParaRPr sz="2000">
              <a:solidFill>
                <a:schemeClr val="dk1"/>
              </a:solidFill>
              <a:latin typeface="Calibri"/>
              <a:ea typeface="Calibri"/>
              <a:cs typeface="Calibri"/>
              <a:sym typeface="Calibri"/>
            </a:endParaRPr>
          </a:p>
        </p:txBody>
      </p:sp>
      <p:sp>
        <p:nvSpPr>
          <p:cNvPr id="1591" name="Google Shape;1591;p58"/>
          <p:cNvSpPr txBox="1"/>
          <p:nvPr/>
        </p:nvSpPr>
        <p:spPr>
          <a:xfrm>
            <a:off x="6236772" y="2892044"/>
            <a:ext cx="1620520" cy="39751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200">
                <a:solidFill>
                  <a:srgbClr val="262626"/>
                </a:solidFill>
                <a:latin typeface="Calibri"/>
                <a:ea typeface="Calibri"/>
                <a:cs typeface="Calibri"/>
                <a:sym typeface="Calibri"/>
              </a:rPr>
              <a:t>Parameter </a:t>
            </a:r>
            <a:r>
              <a:rPr b="1" i="1" lang="en-US" sz="1200">
                <a:solidFill>
                  <a:srgbClr val="262626"/>
                </a:solidFill>
                <a:latin typeface="Calibri"/>
                <a:ea typeface="Calibri"/>
                <a:cs typeface="Calibri"/>
                <a:sym typeface="Calibri"/>
              </a:rPr>
              <a:t>name</a:t>
            </a:r>
            <a:endParaRPr sz="1200">
              <a:solidFill>
                <a:schemeClr val="dk1"/>
              </a:solidFill>
              <a:latin typeface="Calibri"/>
              <a:ea typeface="Calibri"/>
              <a:cs typeface="Calibri"/>
              <a:sym typeface="Calibri"/>
            </a:endParaRPr>
          </a:p>
          <a:p>
            <a:pPr indent="0" lvl="0" marL="12700" marR="0" rtl="0" algn="l">
              <a:lnSpc>
                <a:spcPct val="100000"/>
              </a:lnSpc>
              <a:spcBef>
                <a:spcPts val="45"/>
              </a:spcBef>
              <a:spcAft>
                <a:spcPts val="0"/>
              </a:spcAft>
              <a:buNone/>
            </a:pPr>
            <a:r>
              <a:rPr i="1" lang="en-US" sz="1200">
                <a:solidFill>
                  <a:srgbClr val="262626"/>
                </a:solidFill>
                <a:latin typeface="Calibri"/>
                <a:ea typeface="Calibri"/>
                <a:cs typeface="Calibri"/>
                <a:sym typeface="Calibri"/>
              </a:rPr>
              <a:t>(Name of the query/table)</a:t>
            </a:r>
            <a:endParaRPr sz="1200">
              <a:solidFill>
                <a:schemeClr val="dk1"/>
              </a:solidFill>
              <a:latin typeface="Calibri"/>
              <a:ea typeface="Calibri"/>
              <a:cs typeface="Calibri"/>
              <a:sym typeface="Calibri"/>
            </a:endParaRPr>
          </a:p>
        </p:txBody>
      </p:sp>
      <p:grpSp>
        <p:nvGrpSpPr>
          <p:cNvPr id="1592" name="Google Shape;1592;p58"/>
          <p:cNvGrpSpPr/>
          <p:nvPr/>
        </p:nvGrpSpPr>
        <p:grpSpPr>
          <a:xfrm>
            <a:off x="11457431" y="170687"/>
            <a:ext cx="551687" cy="551687"/>
            <a:chOff x="11457431" y="170687"/>
            <a:chExt cx="551687" cy="551687"/>
          </a:xfrm>
        </p:grpSpPr>
        <p:pic>
          <p:nvPicPr>
            <p:cNvPr id="1593" name="Google Shape;1593;p58"/>
            <p:cNvPicPr preferRelativeResize="0"/>
            <p:nvPr/>
          </p:nvPicPr>
          <p:blipFill rotWithShape="1">
            <a:blip r:embed="rId10">
              <a:alphaModFix/>
            </a:blip>
            <a:srcRect b="0" l="0" r="0" t="0"/>
            <a:stretch/>
          </p:blipFill>
          <p:spPr>
            <a:xfrm>
              <a:off x="11457431" y="170687"/>
              <a:ext cx="551687" cy="551687"/>
            </a:xfrm>
            <a:prstGeom prst="rect">
              <a:avLst/>
            </a:prstGeom>
            <a:noFill/>
            <a:ln>
              <a:noFill/>
            </a:ln>
          </p:spPr>
        </p:pic>
        <p:pic>
          <p:nvPicPr>
            <p:cNvPr id="1594" name="Google Shape;1594;p58"/>
            <p:cNvPicPr preferRelativeResize="0"/>
            <p:nvPr/>
          </p:nvPicPr>
          <p:blipFill rotWithShape="1">
            <a:blip r:embed="rId11">
              <a:alphaModFix/>
            </a:blip>
            <a:srcRect b="0" l="0" r="0" t="0"/>
            <a:stretch/>
          </p:blipFill>
          <p:spPr>
            <a:xfrm>
              <a:off x="11536301" y="252500"/>
              <a:ext cx="399431" cy="400018"/>
            </a:xfrm>
            <a:prstGeom prst="rect">
              <a:avLst/>
            </a:prstGeom>
            <a:noFill/>
            <a:ln>
              <a:noFill/>
            </a:ln>
          </p:spPr>
        </p:pic>
      </p:grpSp>
      <p:sp>
        <p:nvSpPr>
          <p:cNvPr id="1595" name="Google Shape;1595;p58"/>
          <p:cNvSpPr txBox="1"/>
          <p:nvPr/>
        </p:nvSpPr>
        <p:spPr>
          <a:xfrm>
            <a:off x="6236772" y="3937507"/>
            <a:ext cx="1647825" cy="39751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200">
                <a:solidFill>
                  <a:srgbClr val="262626"/>
                </a:solidFill>
                <a:latin typeface="Calibri"/>
                <a:ea typeface="Calibri"/>
                <a:cs typeface="Calibri"/>
                <a:sym typeface="Calibri"/>
              </a:rPr>
              <a:t>Parameter </a:t>
            </a:r>
            <a:r>
              <a:rPr b="1" i="1" lang="en-US" sz="1200">
                <a:solidFill>
                  <a:srgbClr val="262626"/>
                </a:solidFill>
                <a:latin typeface="Calibri"/>
                <a:ea typeface="Calibri"/>
                <a:cs typeface="Calibri"/>
                <a:sym typeface="Calibri"/>
              </a:rPr>
              <a:t>type</a:t>
            </a:r>
            <a:endParaRPr sz="1200">
              <a:solidFill>
                <a:schemeClr val="dk1"/>
              </a:solidFill>
              <a:latin typeface="Calibri"/>
              <a:ea typeface="Calibri"/>
              <a:cs typeface="Calibri"/>
              <a:sym typeface="Calibri"/>
            </a:endParaRPr>
          </a:p>
          <a:p>
            <a:pPr indent="0" lvl="0" marL="12700" marR="0" rtl="0" algn="l">
              <a:lnSpc>
                <a:spcPct val="100000"/>
              </a:lnSpc>
              <a:spcBef>
                <a:spcPts val="45"/>
              </a:spcBef>
              <a:spcAft>
                <a:spcPts val="0"/>
              </a:spcAft>
              <a:buNone/>
            </a:pPr>
            <a:r>
              <a:rPr i="1" lang="en-US" sz="1200">
                <a:solidFill>
                  <a:srgbClr val="262626"/>
                </a:solidFill>
                <a:latin typeface="Calibri"/>
                <a:ea typeface="Calibri"/>
                <a:cs typeface="Calibri"/>
                <a:sym typeface="Calibri"/>
              </a:rPr>
              <a:t>(Any value, text, date, etc.)</a:t>
            </a:r>
            <a:endParaRPr sz="1200">
              <a:solidFill>
                <a:schemeClr val="dk1"/>
              </a:solidFill>
              <a:latin typeface="Calibri"/>
              <a:ea typeface="Calibri"/>
              <a:cs typeface="Calibri"/>
              <a:sym typeface="Calibri"/>
            </a:endParaRPr>
          </a:p>
        </p:txBody>
      </p:sp>
      <p:sp>
        <p:nvSpPr>
          <p:cNvPr id="1596" name="Google Shape;1596;p58"/>
          <p:cNvSpPr txBox="1"/>
          <p:nvPr/>
        </p:nvSpPr>
        <p:spPr>
          <a:xfrm>
            <a:off x="6236772" y="5842508"/>
            <a:ext cx="1177290" cy="39751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200">
                <a:solidFill>
                  <a:srgbClr val="262626"/>
                </a:solidFill>
                <a:latin typeface="Calibri"/>
                <a:ea typeface="Calibri"/>
                <a:cs typeface="Calibri"/>
                <a:sym typeface="Calibri"/>
              </a:rPr>
              <a:t>Parameter </a:t>
            </a:r>
            <a:r>
              <a:rPr b="1" i="1" lang="en-US" sz="1200">
                <a:solidFill>
                  <a:srgbClr val="262626"/>
                </a:solidFill>
                <a:latin typeface="Calibri"/>
                <a:ea typeface="Calibri"/>
                <a:cs typeface="Calibri"/>
                <a:sym typeface="Calibri"/>
              </a:rPr>
              <a:t>type</a:t>
            </a:r>
            <a:endParaRPr sz="1200">
              <a:solidFill>
                <a:schemeClr val="dk1"/>
              </a:solidFill>
              <a:latin typeface="Calibri"/>
              <a:ea typeface="Calibri"/>
              <a:cs typeface="Calibri"/>
              <a:sym typeface="Calibri"/>
            </a:endParaRPr>
          </a:p>
          <a:p>
            <a:pPr indent="0" lvl="0" marL="12700" marR="0" rtl="0" algn="l">
              <a:lnSpc>
                <a:spcPct val="100000"/>
              </a:lnSpc>
              <a:spcBef>
                <a:spcPts val="45"/>
              </a:spcBef>
              <a:spcAft>
                <a:spcPts val="0"/>
              </a:spcAft>
              <a:buNone/>
            </a:pPr>
            <a:r>
              <a:rPr i="1" lang="en-US" sz="1200">
                <a:solidFill>
                  <a:srgbClr val="262626"/>
                </a:solidFill>
                <a:latin typeface="Calibri"/>
                <a:ea typeface="Calibri"/>
                <a:cs typeface="Calibri"/>
                <a:sym typeface="Calibri"/>
              </a:rPr>
              <a:t>(Default &amp; current)</a:t>
            </a:r>
            <a:endParaRPr sz="1200">
              <a:solidFill>
                <a:schemeClr val="dk1"/>
              </a:solidFill>
              <a:latin typeface="Calibri"/>
              <a:ea typeface="Calibri"/>
              <a:cs typeface="Calibri"/>
              <a:sym typeface="Calibri"/>
            </a:endParaRPr>
          </a:p>
        </p:txBody>
      </p:sp>
      <p:sp>
        <p:nvSpPr>
          <p:cNvPr id="1597" name="Google Shape;1597;p58"/>
          <p:cNvSpPr txBox="1"/>
          <p:nvPr/>
        </p:nvSpPr>
        <p:spPr>
          <a:xfrm>
            <a:off x="6236772" y="4568444"/>
            <a:ext cx="1368425" cy="39751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200">
                <a:solidFill>
                  <a:srgbClr val="262626"/>
                </a:solidFill>
                <a:latin typeface="Calibri"/>
                <a:ea typeface="Calibri"/>
                <a:cs typeface="Calibri"/>
                <a:sym typeface="Calibri"/>
              </a:rPr>
              <a:t>Parameter </a:t>
            </a:r>
            <a:r>
              <a:rPr b="1" i="1" lang="en-US" sz="1200">
                <a:solidFill>
                  <a:srgbClr val="262626"/>
                </a:solidFill>
                <a:latin typeface="Calibri"/>
                <a:ea typeface="Calibri"/>
                <a:cs typeface="Calibri"/>
                <a:sym typeface="Calibri"/>
              </a:rPr>
              <a:t>value</a:t>
            </a:r>
            <a:endParaRPr sz="1200">
              <a:solidFill>
                <a:schemeClr val="dk1"/>
              </a:solidFill>
              <a:latin typeface="Calibri"/>
              <a:ea typeface="Calibri"/>
              <a:cs typeface="Calibri"/>
              <a:sym typeface="Calibri"/>
            </a:endParaRPr>
          </a:p>
          <a:p>
            <a:pPr indent="0" lvl="0" marL="12700" marR="0" rtl="0" algn="l">
              <a:lnSpc>
                <a:spcPct val="100000"/>
              </a:lnSpc>
              <a:spcBef>
                <a:spcPts val="45"/>
              </a:spcBef>
              <a:spcAft>
                <a:spcPts val="0"/>
              </a:spcAft>
              <a:buNone/>
            </a:pPr>
            <a:r>
              <a:rPr i="1" lang="en-US" sz="1200">
                <a:solidFill>
                  <a:srgbClr val="262626"/>
                </a:solidFill>
                <a:latin typeface="Calibri"/>
                <a:ea typeface="Calibri"/>
                <a:cs typeface="Calibri"/>
                <a:sym typeface="Calibri"/>
              </a:rPr>
              <a:t>(Any value, list, query)</a:t>
            </a:r>
            <a:endParaRPr sz="1200">
              <a:solidFill>
                <a:schemeClr val="dk1"/>
              </a:solidFill>
              <a:latin typeface="Calibri"/>
              <a:ea typeface="Calibri"/>
              <a:cs typeface="Calibri"/>
              <a:sym typeface="Calibri"/>
            </a:endParaRPr>
          </a:p>
        </p:txBody>
      </p:sp>
      <p:sp>
        <p:nvSpPr>
          <p:cNvPr id="1598" name="Google Shape;1598;p58"/>
          <p:cNvSpPr/>
          <p:nvPr/>
        </p:nvSpPr>
        <p:spPr>
          <a:xfrm>
            <a:off x="9215892" y="3711828"/>
            <a:ext cx="330200" cy="177165"/>
          </a:xfrm>
          <a:custGeom>
            <a:rect b="b" l="l" r="r" t="t"/>
            <a:pathLst>
              <a:path extrusionOk="0" h="177164" w="330200">
                <a:moveTo>
                  <a:pt x="0" y="0"/>
                </a:moveTo>
                <a:lnTo>
                  <a:pt x="329656" y="0"/>
                </a:lnTo>
                <a:lnTo>
                  <a:pt x="329656" y="177141"/>
                </a:lnTo>
                <a:lnTo>
                  <a:pt x="0" y="177141"/>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9" name="Google Shape;1599;p58"/>
          <p:cNvSpPr/>
          <p:nvPr/>
        </p:nvSpPr>
        <p:spPr>
          <a:xfrm>
            <a:off x="9224685" y="4040449"/>
            <a:ext cx="1121410" cy="163195"/>
          </a:xfrm>
          <a:custGeom>
            <a:rect b="b" l="l" r="r" t="t"/>
            <a:pathLst>
              <a:path extrusionOk="0" h="163195" w="1121409">
                <a:moveTo>
                  <a:pt x="0" y="0"/>
                </a:moveTo>
                <a:lnTo>
                  <a:pt x="1120962" y="0"/>
                </a:lnTo>
                <a:lnTo>
                  <a:pt x="1120962" y="163139"/>
                </a:lnTo>
                <a:lnTo>
                  <a:pt x="0" y="163139"/>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0" name="Google Shape;1600;p58"/>
          <p:cNvSpPr txBox="1"/>
          <p:nvPr/>
        </p:nvSpPr>
        <p:spPr>
          <a:xfrm>
            <a:off x="9233128" y="4870195"/>
            <a:ext cx="2403475" cy="397510"/>
          </a:xfrm>
          <a:prstGeom prst="rect">
            <a:avLst/>
          </a:prstGeom>
          <a:noFill/>
          <a:ln>
            <a:noFill/>
          </a:ln>
        </p:spPr>
        <p:txBody>
          <a:bodyPr anchorCtr="0" anchor="t" bIns="0" lIns="0" spcFirstLastPara="1" rIns="0" wrap="square" tIns="6350">
            <a:spAutoFit/>
          </a:bodyPr>
          <a:lstStyle/>
          <a:p>
            <a:pPr indent="-309880" lvl="0" marL="321945" marR="5080" rtl="0" algn="l">
              <a:lnSpc>
                <a:spcPct val="103299"/>
              </a:lnSpc>
              <a:spcBef>
                <a:spcPts val="0"/>
              </a:spcBef>
              <a:spcAft>
                <a:spcPts val="0"/>
              </a:spcAft>
              <a:buNone/>
            </a:pPr>
            <a:r>
              <a:rPr b="1" i="1" lang="en-US" sz="1200">
                <a:solidFill>
                  <a:srgbClr val="262626"/>
                </a:solidFill>
                <a:latin typeface="Calibri"/>
                <a:ea typeface="Calibri"/>
                <a:cs typeface="Calibri"/>
                <a:sym typeface="Calibri"/>
              </a:rPr>
              <a:t>Update </a:t>
            </a:r>
            <a:r>
              <a:rPr i="1" lang="en-US" sz="1200">
                <a:solidFill>
                  <a:srgbClr val="262626"/>
                </a:solidFill>
                <a:latin typeface="Calibri"/>
                <a:ea typeface="Calibri"/>
                <a:cs typeface="Calibri"/>
                <a:sym typeface="Calibri"/>
              </a:rPr>
              <a:t>Server &amp; Database connection  text values </a:t>
            </a:r>
            <a:r>
              <a:rPr i="1" lang="en-US" sz="1150">
                <a:solidFill>
                  <a:srgbClr val="262626"/>
                </a:solidFill>
                <a:latin typeface="Calibri"/>
                <a:ea typeface="Calibri"/>
                <a:cs typeface="Calibri"/>
                <a:sym typeface="Calibri"/>
              </a:rPr>
              <a:t>with </a:t>
            </a:r>
            <a:r>
              <a:rPr b="1" i="1" lang="en-US" sz="1200">
                <a:solidFill>
                  <a:srgbClr val="262626"/>
                </a:solidFill>
                <a:latin typeface="Calibri"/>
                <a:ea typeface="Calibri"/>
                <a:cs typeface="Calibri"/>
                <a:sym typeface="Calibri"/>
              </a:rPr>
              <a:t>parameters</a:t>
            </a:r>
            <a:endParaRPr sz="1200">
              <a:solidFill>
                <a:schemeClr val="dk1"/>
              </a:solidFill>
              <a:latin typeface="Calibri"/>
              <a:ea typeface="Calibri"/>
              <a:cs typeface="Calibri"/>
              <a:sym typeface="Calibri"/>
            </a:endParaRPr>
          </a:p>
        </p:txBody>
      </p:sp>
      <p:grpSp>
        <p:nvGrpSpPr>
          <p:cNvPr id="1601" name="Google Shape;1601;p58"/>
          <p:cNvGrpSpPr/>
          <p:nvPr/>
        </p:nvGrpSpPr>
        <p:grpSpPr>
          <a:xfrm>
            <a:off x="8186928" y="1938527"/>
            <a:ext cx="2398776" cy="1621349"/>
            <a:chOff x="8186928" y="1938527"/>
            <a:chExt cx="2398776" cy="1621349"/>
          </a:xfrm>
        </p:grpSpPr>
        <p:pic>
          <p:nvPicPr>
            <p:cNvPr id="1602" name="Google Shape;1602;p58"/>
            <p:cNvPicPr preferRelativeResize="0"/>
            <p:nvPr/>
          </p:nvPicPr>
          <p:blipFill rotWithShape="1">
            <a:blip r:embed="rId12">
              <a:alphaModFix/>
            </a:blip>
            <a:srcRect b="0" l="0" r="0" t="0"/>
            <a:stretch/>
          </p:blipFill>
          <p:spPr>
            <a:xfrm>
              <a:off x="8186928" y="1938527"/>
              <a:ext cx="2398776" cy="871727"/>
            </a:xfrm>
            <a:prstGeom prst="rect">
              <a:avLst/>
            </a:prstGeom>
            <a:noFill/>
            <a:ln>
              <a:noFill/>
            </a:ln>
          </p:spPr>
        </p:pic>
        <p:pic>
          <p:nvPicPr>
            <p:cNvPr id="1603" name="Google Shape;1603;p58"/>
            <p:cNvPicPr preferRelativeResize="0"/>
            <p:nvPr/>
          </p:nvPicPr>
          <p:blipFill rotWithShape="1">
            <a:blip r:embed="rId13">
              <a:alphaModFix/>
            </a:blip>
            <a:srcRect b="0" l="0" r="0" t="0"/>
            <a:stretch/>
          </p:blipFill>
          <p:spPr>
            <a:xfrm>
              <a:off x="8222612" y="1979471"/>
              <a:ext cx="2268791" cy="741570"/>
            </a:xfrm>
            <a:prstGeom prst="rect">
              <a:avLst/>
            </a:prstGeom>
            <a:noFill/>
            <a:ln>
              <a:noFill/>
            </a:ln>
          </p:spPr>
        </p:pic>
        <p:sp>
          <p:nvSpPr>
            <p:cNvPr id="1604" name="Google Shape;1604;p58"/>
            <p:cNvSpPr/>
            <p:nvPr/>
          </p:nvSpPr>
          <p:spPr>
            <a:xfrm>
              <a:off x="9357007" y="1989504"/>
              <a:ext cx="562610" cy="732155"/>
            </a:xfrm>
            <a:custGeom>
              <a:rect b="b" l="l" r="r" t="t"/>
              <a:pathLst>
                <a:path extrusionOk="0" h="732155" w="562609">
                  <a:moveTo>
                    <a:pt x="0" y="0"/>
                  </a:moveTo>
                  <a:lnTo>
                    <a:pt x="562599" y="0"/>
                  </a:lnTo>
                  <a:lnTo>
                    <a:pt x="562599" y="731539"/>
                  </a:lnTo>
                  <a:lnTo>
                    <a:pt x="0" y="731539"/>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5" name="Google Shape;1605;p58"/>
            <p:cNvSpPr/>
            <p:nvPr/>
          </p:nvSpPr>
          <p:spPr>
            <a:xfrm>
              <a:off x="9018882" y="2717866"/>
              <a:ext cx="338455" cy="842010"/>
            </a:xfrm>
            <a:custGeom>
              <a:rect b="b" l="l" r="r" t="t"/>
              <a:pathLst>
                <a:path extrusionOk="0" h="842010" w="338454">
                  <a:moveTo>
                    <a:pt x="101014" y="781741"/>
                  </a:moveTo>
                  <a:lnTo>
                    <a:pt x="78811" y="794374"/>
                  </a:lnTo>
                  <a:lnTo>
                    <a:pt x="149609" y="841762"/>
                  </a:lnTo>
                  <a:lnTo>
                    <a:pt x="146976" y="792725"/>
                  </a:lnTo>
                  <a:lnTo>
                    <a:pt x="107097" y="792725"/>
                  </a:lnTo>
                  <a:lnTo>
                    <a:pt x="101014" y="781741"/>
                  </a:lnTo>
                  <a:close/>
                </a:path>
                <a:path extrusionOk="0" h="842010" w="338454">
                  <a:moveTo>
                    <a:pt x="123092" y="769180"/>
                  </a:moveTo>
                  <a:lnTo>
                    <a:pt x="101014" y="781741"/>
                  </a:lnTo>
                  <a:lnTo>
                    <a:pt x="107097" y="792725"/>
                  </a:lnTo>
                  <a:lnTo>
                    <a:pt x="129316" y="780417"/>
                  </a:lnTo>
                  <a:lnTo>
                    <a:pt x="123092" y="769180"/>
                  </a:lnTo>
                  <a:close/>
                </a:path>
                <a:path extrusionOk="0" h="842010" w="338454">
                  <a:moveTo>
                    <a:pt x="145041" y="756691"/>
                  </a:moveTo>
                  <a:lnTo>
                    <a:pt x="123092" y="769180"/>
                  </a:lnTo>
                  <a:lnTo>
                    <a:pt x="129316" y="780417"/>
                  </a:lnTo>
                  <a:lnTo>
                    <a:pt x="107097" y="792725"/>
                  </a:lnTo>
                  <a:lnTo>
                    <a:pt x="146976" y="792725"/>
                  </a:lnTo>
                  <a:lnTo>
                    <a:pt x="145041" y="756691"/>
                  </a:lnTo>
                  <a:close/>
                </a:path>
                <a:path extrusionOk="0" h="842010" w="338454">
                  <a:moveTo>
                    <a:pt x="320269" y="0"/>
                  </a:moveTo>
                  <a:lnTo>
                    <a:pt x="267870" y="52104"/>
                  </a:lnTo>
                  <a:lnTo>
                    <a:pt x="216649" y="104325"/>
                  </a:lnTo>
                  <a:lnTo>
                    <a:pt x="167943" y="156627"/>
                  </a:lnTo>
                  <a:lnTo>
                    <a:pt x="122900" y="209200"/>
                  </a:lnTo>
                  <a:lnTo>
                    <a:pt x="82929" y="261971"/>
                  </a:lnTo>
                  <a:lnTo>
                    <a:pt x="49298" y="315070"/>
                  </a:lnTo>
                  <a:lnTo>
                    <a:pt x="23359" y="368616"/>
                  </a:lnTo>
                  <a:lnTo>
                    <a:pt x="6551" y="422710"/>
                  </a:lnTo>
                  <a:lnTo>
                    <a:pt x="0" y="477043"/>
                  </a:lnTo>
                  <a:lnTo>
                    <a:pt x="347" y="504129"/>
                  </a:lnTo>
                  <a:lnTo>
                    <a:pt x="7387" y="558016"/>
                  </a:lnTo>
                  <a:lnTo>
                    <a:pt x="21671" y="611487"/>
                  </a:lnTo>
                  <a:lnTo>
                    <a:pt x="41780" y="664568"/>
                  </a:lnTo>
                  <a:lnTo>
                    <a:pt x="79880" y="743586"/>
                  </a:lnTo>
                  <a:lnTo>
                    <a:pt x="101014" y="781741"/>
                  </a:lnTo>
                  <a:lnTo>
                    <a:pt x="123092" y="769180"/>
                  </a:lnTo>
                  <a:lnTo>
                    <a:pt x="102354" y="731751"/>
                  </a:lnTo>
                  <a:lnTo>
                    <a:pt x="76578" y="680185"/>
                  </a:lnTo>
                  <a:lnTo>
                    <a:pt x="65072" y="654413"/>
                  </a:lnTo>
                  <a:lnTo>
                    <a:pt x="54948" y="629335"/>
                  </a:lnTo>
                  <a:lnTo>
                    <a:pt x="45936" y="603920"/>
                  </a:lnTo>
                  <a:lnTo>
                    <a:pt x="38371" y="578608"/>
                  </a:lnTo>
                  <a:lnTo>
                    <a:pt x="32395" y="553399"/>
                  </a:lnTo>
                  <a:lnTo>
                    <a:pt x="32282" y="552979"/>
                  </a:lnTo>
                  <a:lnTo>
                    <a:pt x="32230" y="552584"/>
                  </a:lnTo>
                  <a:lnTo>
                    <a:pt x="28151" y="528297"/>
                  </a:lnTo>
                  <a:lnTo>
                    <a:pt x="25859" y="504129"/>
                  </a:lnTo>
                  <a:lnTo>
                    <a:pt x="25739" y="503293"/>
                  </a:lnTo>
                  <a:lnTo>
                    <a:pt x="25419" y="478369"/>
                  </a:lnTo>
                  <a:lnTo>
                    <a:pt x="27213" y="453501"/>
                  </a:lnTo>
                  <a:lnTo>
                    <a:pt x="27229" y="452920"/>
                  </a:lnTo>
                  <a:lnTo>
                    <a:pt x="27352" y="452346"/>
                  </a:lnTo>
                  <a:lnTo>
                    <a:pt x="31314" y="428630"/>
                  </a:lnTo>
                  <a:lnTo>
                    <a:pt x="31507" y="427478"/>
                  </a:lnTo>
                  <a:lnTo>
                    <a:pt x="37864" y="403635"/>
                  </a:lnTo>
                  <a:lnTo>
                    <a:pt x="38136" y="402606"/>
                  </a:lnTo>
                  <a:lnTo>
                    <a:pt x="46803" y="378493"/>
                  </a:lnTo>
                  <a:lnTo>
                    <a:pt x="47118" y="377611"/>
                  </a:lnTo>
                  <a:lnTo>
                    <a:pt x="57993" y="353216"/>
                  </a:lnTo>
                  <a:lnTo>
                    <a:pt x="58324" y="352469"/>
                  </a:lnTo>
                  <a:lnTo>
                    <a:pt x="71293" y="327818"/>
                  </a:lnTo>
                  <a:lnTo>
                    <a:pt x="71621" y="327192"/>
                  </a:lnTo>
                  <a:lnTo>
                    <a:pt x="86553" y="302317"/>
                  </a:lnTo>
                  <a:lnTo>
                    <a:pt x="86866" y="301795"/>
                  </a:lnTo>
                  <a:lnTo>
                    <a:pt x="103617" y="276727"/>
                  </a:lnTo>
                  <a:lnTo>
                    <a:pt x="122328" y="251063"/>
                  </a:lnTo>
                  <a:lnTo>
                    <a:pt x="142525" y="225336"/>
                  </a:lnTo>
                  <a:lnTo>
                    <a:pt x="164048" y="199553"/>
                  </a:lnTo>
                  <a:lnTo>
                    <a:pt x="186664" y="173803"/>
                  </a:lnTo>
                  <a:lnTo>
                    <a:pt x="234904" y="121993"/>
                  </a:lnTo>
                  <a:lnTo>
                    <a:pt x="285837" y="70059"/>
                  </a:lnTo>
                  <a:lnTo>
                    <a:pt x="338179" y="18011"/>
                  </a:lnTo>
                  <a:lnTo>
                    <a:pt x="320269" y="0"/>
                  </a:lnTo>
                  <a:close/>
                </a:path>
                <a:path extrusionOk="0" h="842010" w="338454">
                  <a:moveTo>
                    <a:pt x="102360" y="731751"/>
                  </a:moveTo>
                  <a:lnTo>
                    <a:pt x="102480" y="731989"/>
                  </a:lnTo>
                  <a:lnTo>
                    <a:pt x="102360" y="731751"/>
                  </a:lnTo>
                  <a:close/>
                </a:path>
                <a:path extrusionOk="0" h="842010" w="338454">
                  <a:moveTo>
                    <a:pt x="102242" y="731514"/>
                  </a:moveTo>
                  <a:lnTo>
                    <a:pt x="102360" y="731751"/>
                  </a:lnTo>
                  <a:lnTo>
                    <a:pt x="102242" y="731514"/>
                  </a:lnTo>
                  <a:close/>
                </a:path>
                <a:path extrusionOk="0" h="842010" w="338454">
                  <a:moveTo>
                    <a:pt x="76585" y="680185"/>
                  </a:moveTo>
                  <a:lnTo>
                    <a:pt x="76697" y="680436"/>
                  </a:lnTo>
                  <a:lnTo>
                    <a:pt x="76585" y="680185"/>
                  </a:lnTo>
                  <a:close/>
                </a:path>
                <a:path extrusionOk="0" h="842010" w="338454">
                  <a:moveTo>
                    <a:pt x="76476" y="679942"/>
                  </a:moveTo>
                  <a:lnTo>
                    <a:pt x="76585" y="680185"/>
                  </a:lnTo>
                  <a:lnTo>
                    <a:pt x="76476" y="679942"/>
                  </a:lnTo>
                  <a:close/>
                </a:path>
                <a:path extrusionOk="0" h="842010" w="338454">
                  <a:moveTo>
                    <a:pt x="65156" y="654622"/>
                  </a:moveTo>
                  <a:lnTo>
                    <a:pt x="65246" y="654843"/>
                  </a:lnTo>
                  <a:lnTo>
                    <a:pt x="65156" y="654622"/>
                  </a:lnTo>
                  <a:close/>
                </a:path>
                <a:path extrusionOk="0" h="842010" w="338454">
                  <a:moveTo>
                    <a:pt x="65072" y="654413"/>
                  </a:moveTo>
                  <a:lnTo>
                    <a:pt x="65156" y="654622"/>
                  </a:lnTo>
                  <a:lnTo>
                    <a:pt x="65072" y="654413"/>
                  </a:lnTo>
                  <a:close/>
                </a:path>
                <a:path extrusionOk="0" h="842010" w="338454">
                  <a:moveTo>
                    <a:pt x="54836" y="629056"/>
                  </a:moveTo>
                  <a:lnTo>
                    <a:pt x="54935" y="629335"/>
                  </a:lnTo>
                  <a:lnTo>
                    <a:pt x="54836" y="629056"/>
                  </a:lnTo>
                  <a:close/>
                </a:path>
                <a:path extrusionOk="0" h="842010" w="338454">
                  <a:moveTo>
                    <a:pt x="54752" y="628820"/>
                  </a:moveTo>
                  <a:lnTo>
                    <a:pt x="54836" y="629056"/>
                  </a:lnTo>
                  <a:lnTo>
                    <a:pt x="54752" y="628820"/>
                  </a:lnTo>
                  <a:close/>
                </a:path>
                <a:path extrusionOk="0" h="842010" w="338454">
                  <a:moveTo>
                    <a:pt x="45835" y="603634"/>
                  </a:moveTo>
                  <a:lnTo>
                    <a:pt x="45920" y="603920"/>
                  </a:lnTo>
                  <a:lnTo>
                    <a:pt x="45835" y="603634"/>
                  </a:lnTo>
                  <a:close/>
                </a:path>
                <a:path extrusionOk="0" h="842010" w="338454">
                  <a:moveTo>
                    <a:pt x="45739" y="603312"/>
                  </a:moveTo>
                  <a:lnTo>
                    <a:pt x="45835" y="603634"/>
                  </a:lnTo>
                  <a:lnTo>
                    <a:pt x="45739" y="603312"/>
                  </a:lnTo>
                  <a:close/>
                </a:path>
                <a:path extrusionOk="0" h="842010" w="338454">
                  <a:moveTo>
                    <a:pt x="38261" y="578239"/>
                  </a:moveTo>
                  <a:lnTo>
                    <a:pt x="38348" y="578608"/>
                  </a:lnTo>
                  <a:lnTo>
                    <a:pt x="38261" y="578239"/>
                  </a:lnTo>
                  <a:close/>
                </a:path>
                <a:path extrusionOk="0" h="842010" w="338454">
                  <a:moveTo>
                    <a:pt x="38180" y="577896"/>
                  </a:moveTo>
                  <a:lnTo>
                    <a:pt x="38261" y="578239"/>
                  </a:lnTo>
                  <a:lnTo>
                    <a:pt x="38180" y="577896"/>
                  </a:lnTo>
                  <a:close/>
                </a:path>
                <a:path extrusionOk="0" h="842010" w="338454">
                  <a:moveTo>
                    <a:pt x="32203" y="552584"/>
                  </a:moveTo>
                  <a:lnTo>
                    <a:pt x="32367" y="553399"/>
                  </a:lnTo>
                  <a:lnTo>
                    <a:pt x="32296" y="552979"/>
                  </a:lnTo>
                  <a:lnTo>
                    <a:pt x="32203" y="552584"/>
                  </a:lnTo>
                  <a:close/>
                </a:path>
                <a:path extrusionOk="0" h="842010" w="338454">
                  <a:moveTo>
                    <a:pt x="32296" y="552979"/>
                  </a:moveTo>
                  <a:lnTo>
                    <a:pt x="32367" y="553399"/>
                  </a:lnTo>
                  <a:lnTo>
                    <a:pt x="32296" y="552979"/>
                  </a:lnTo>
                  <a:close/>
                </a:path>
                <a:path extrusionOk="0" h="842010" w="338454">
                  <a:moveTo>
                    <a:pt x="32230" y="552584"/>
                  </a:moveTo>
                  <a:lnTo>
                    <a:pt x="32296" y="552979"/>
                  </a:lnTo>
                  <a:lnTo>
                    <a:pt x="32230" y="552584"/>
                  </a:lnTo>
                  <a:close/>
                </a:path>
                <a:path extrusionOk="0" h="842010" w="338454">
                  <a:moveTo>
                    <a:pt x="28075" y="527841"/>
                  </a:moveTo>
                  <a:lnTo>
                    <a:pt x="28117" y="528297"/>
                  </a:lnTo>
                  <a:lnTo>
                    <a:pt x="28075" y="527841"/>
                  </a:lnTo>
                  <a:close/>
                </a:path>
                <a:path extrusionOk="0" h="842010" w="338454">
                  <a:moveTo>
                    <a:pt x="28031" y="527376"/>
                  </a:moveTo>
                  <a:lnTo>
                    <a:pt x="28075" y="527841"/>
                  </a:lnTo>
                  <a:lnTo>
                    <a:pt x="28031" y="527376"/>
                  </a:lnTo>
                  <a:close/>
                </a:path>
                <a:path extrusionOk="0" h="842010" w="338454">
                  <a:moveTo>
                    <a:pt x="25732" y="502772"/>
                  </a:moveTo>
                  <a:lnTo>
                    <a:pt x="25739" y="503293"/>
                  </a:lnTo>
                  <a:lnTo>
                    <a:pt x="25732" y="502772"/>
                  </a:lnTo>
                  <a:close/>
                </a:path>
                <a:path extrusionOk="0" h="842010" w="338454">
                  <a:moveTo>
                    <a:pt x="25726" y="502273"/>
                  </a:moveTo>
                  <a:lnTo>
                    <a:pt x="25732" y="502772"/>
                  </a:lnTo>
                  <a:lnTo>
                    <a:pt x="25726" y="502273"/>
                  </a:lnTo>
                  <a:close/>
                </a:path>
                <a:path extrusionOk="0" h="842010" w="338454">
                  <a:moveTo>
                    <a:pt x="25412" y="477827"/>
                  </a:moveTo>
                  <a:lnTo>
                    <a:pt x="25372" y="478369"/>
                  </a:lnTo>
                  <a:lnTo>
                    <a:pt x="25412" y="477827"/>
                  </a:lnTo>
                  <a:close/>
                </a:path>
                <a:path extrusionOk="0" h="842010" w="338454">
                  <a:moveTo>
                    <a:pt x="25453" y="477269"/>
                  </a:moveTo>
                  <a:lnTo>
                    <a:pt x="25412" y="477827"/>
                  </a:lnTo>
                  <a:lnTo>
                    <a:pt x="25453" y="477269"/>
                  </a:lnTo>
                  <a:close/>
                </a:path>
                <a:path extrusionOk="0" h="842010" w="338454">
                  <a:moveTo>
                    <a:pt x="27298" y="452346"/>
                  </a:moveTo>
                  <a:lnTo>
                    <a:pt x="27158" y="453501"/>
                  </a:lnTo>
                  <a:lnTo>
                    <a:pt x="27256" y="452920"/>
                  </a:lnTo>
                  <a:lnTo>
                    <a:pt x="27298" y="452346"/>
                  </a:lnTo>
                  <a:close/>
                </a:path>
                <a:path extrusionOk="0" h="842010" w="338454">
                  <a:moveTo>
                    <a:pt x="27256" y="452920"/>
                  </a:moveTo>
                  <a:lnTo>
                    <a:pt x="27158" y="453501"/>
                  </a:lnTo>
                  <a:lnTo>
                    <a:pt x="27256" y="452920"/>
                  </a:lnTo>
                  <a:close/>
                </a:path>
                <a:path extrusionOk="0" h="842010" w="338454">
                  <a:moveTo>
                    <a:pt x="27352" y="452346"/>
                  </a:moveTo>
                  <a:lnTo>
                    <a:pt x="27256" y="452920"/>
                  </a:lnTo>
                  <a:lnTo>
                    <a:pt x="27352" y="452346"/>
                  </a:lnTo>
                  <a:close/>
                </a:path>
                <a:path extrusionOk="0" h="842010" w="338454">
                  <a:moveTo>
                    <a:pt x="31507" y="427478"/>
                  </a:moveTo>
                  <a:lnTo>
                    <a:pt x="31259" y="428630"/>
                  </a:lnTo>
                  <a:lnTo>
                    <a:pt x="31409" y="428062"/>
                  </a:lnTo>
                  <a:lnTo>
                    <a:pt x="31507" y="427478"/>
                  </a:lnTo>
                  <a:close/>
                </a:path>
                <a:path extrusionOk="0" h="842010" w="338454">
                  <a:moveTo>
                    <a:pt x="31409" y="428062"/>
                  </a:moveTo>
                  <a:lnTo>
                    <a:pt x="31259" y="428630"/>
                  </a:lnTo>
                  <a:lnTo>
                    <a:pt x="31409" y="428062"/>
                  </a:lnTo>
                  <a:close/>
                </a:path>
                <a:path extrusionOk="0" h="842010" w="338454">
                  <a:moveTo>
                    <a:pt x="31564" y="427478"/>
                  </a:moveTo>
                  <a:lnTo>
                    <a:pt x="31409" y="428062"/>
                  </a:lnTo>
                  <a:lnTo>
                    <a:pt x="31564" y="427478"/>
                  </a:lnTo>
                  <a:close/>
                </a:path>
                <a:path extrusionOk="0" h="842010" w="338454">
                  <a:moveTo>
                    <a:pt x="38136" y="402606"/>
                  </a:moveTo>
                  <a:lnTo>
                    <a:pt x="37818" y="403635"/>
                  </a:lnTo>
                  <a:lnTo>
                    <a:pt x="37998" y="403131"/>
                  </a:lnTo>
                  <a:lnTo>
                    <a:pt x="38136" y="402606"/>
                  </a:lnTo>
                  <a:close/>
                </a:path>
                <a:path extrusionOk="0" h="842010" w="338454">
                  <a:moveTo>
                    <a:pt x="37998" y="403131"/>
                  </a:moveTo>
                  <a:lnTo>
                    <a:pt x="37818" y="403635"/>
                  </a:lnTo>
                  <a:lnTo>
                    <a:pt x="37998" y="403131"/>
                  </a:lnTo>
                  <a:close/>
                </a:path>
                <a:path extrusionOk="0" h="842010" w="338454">
                  <a:moveTo>
                    <a:pt x="38185" y="402606"/>
                  </a:moveTo>
                  <a:lnTo>
                    <a:pt x="37998" y="403131"/>
                  </a:lnTo>
                  <a:lnTo>
                    <a:pt x="38185" y="402606"/>
                  </a:lnTo>
                  <a:close/>
                </a:path>
                <a:path extrusionOk="0" h="842010" w="338454">
                  <a:moveTo>
                    <a:pt x="47118" y="377611"/>
                  </a:moveTo>
                  <a:lnTo>
                    <a:pt x="46765" y="378493"/>
                  </a:lnTo>
                  <a:lnTo>
                    <a:pt x="46960" y="378054"/>
                  </a:lnTo>
                  <a:lnTo>
                    <a:pt x="47118" y="377611"/>
                  </a:lnTo>
                  <a:close/>
                </a:path>
                <a:path extrusionOk="0" h="842010" w="338454">
                  <a:moveTo>
                    <a:pt x="46960" y="378054"/>
                  </a:moveTo>
                  <a:lnTo>
                    <a:pt x="46765" y="378493"/>
                  </a:lnTo>
                  <a:lnTo>
                    <a:pt x="46960" y="378054"/>
                  </a:lnTo>
                  <a:close/>
                </a:path>
                <a:path extrusionOk="0" h="842010" w="338454">
                  <a:moveTo>
                    <a:pt x="47156" y="377611"/>
                  </a:moveTo>
                  <a:lnTo>
                    <a:pt x="46960" y="378054"/>
                  </a:lnTo>
                  <a:lnTo>
                    <a:pt x="47156" y="377611"/>
                  </a:lnTo>
                  <a:close/>
                </a:path>
                <a:path extrusionOk="0" h="842010" w="338454">
                  <a:moveTo>
                    <a:pt x="58324" y="352469"/>
                  </a:moveTo>
                  <a:lnTo>
                    <a:pt x="57964" y="353216"/>
                  </a:lnTo>
                  <a:lnTo>
                    <a:pt x="58152" y="352856"/>
                  </a:lnTo>
                  <a:lnTo>
                    <a:pt x="58324" y="352469"/>
                  </a:lnTo>
                  <a:close/>
                </a:path>
                <a:path extrusionOk="0" h="842010" w="338454">
                  <a:moveTo>
                    <a:pt x="58152" y="352856"/>
                  </a:moveTo>
                  <a:lnTo>
                    <a:pt x="57964" y="353216"/>
                  </a:lnTo>
                  <a:lnTo>
                    <a:pt x="58152" y="352856"/>
                  </a:lnTo>
                  <a:close/>
                </a:path>
                <a:path extrusionOk="0" h="842010" w="338454">
                  <a:moveTo>
                    <a:pt x="58355" y="352469"/>
                  </a:moveTo>
                  <a:lnTo>
                    <a:pt x="58152" y="352856"/>
                  </a:lnTo>
                  <a:lnTo>
                    <a:pt x="58355" y="352469"/>
                  </a:lnTo>
                  <a:close/>
                </a:path>
                <a:path extrusionOk="0" h="842010" w="338454">
                  <a:moveTo>
                    <a:pt x="71456" y="327507"/>
                  </a:moveTo>
                  <a:lnTo>
                    <a:pt x="71269" y="327818"/>
                  </a:lnTo>
                  <a:lnTo>
                    <a:pt x="71456" y="327507"/>
                  </a:lnTo>
                  <a:close/>
                </a:path>
                <a:path extrusionOk="0" h="842010" w="338454">
                  <a:moveTo>
                    <a:pt x="71645" y="327192"/>
                  </a:moveTo>
                  <a:lnTo>
                    <a:pt x="71456" y="327507"/>
                  </a:lnTo>
                  <a:lnTo>
                    <a:pt x="71645" y="327192"/>
                  </a:lnTo>
                  <a:close/>
                </a:path>
                <a:path extrusionOk="0" h="842010" w="338454">
                  <a:moveTo>
                    <a:pt x="86717" y="302044"/>
                  </a:moveTo>
                  <a:lnTo>
                    <a:pt x="86535" y="302317"/>
                  </a:lnTo>
                  <a:lnTo>
                    <a:pt x="86717" y="302044"/>
                  </a:lnTo>
                  <a:close/>
                </a:path>
                <a:path extrusionOk="0" h="842010" w="338454">
                  <a:moveTo>
                    <a:pt x="86883" y="301795"/>
                  </a:moveTo>
                  <a:lnTo>
                    <a:pt x="86717" y="302044"/>
                  </a:lnTo>
                  <a:lnTo>
                    <a:pt x="86883" y="301795"/>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09" name="Shape 1609"/>
        <p:cNvGrpSpPr/>
        <p:nvPr/>
      </p:nvGrpSpPr>
      <p:grpSpPr>
        <a:xfrm>
          <a:off x="0" y="0"/>
          <a:ext cx="0" cy="0"/>
          <a:chOff x="0" y="0"/>
          <a:chExt cx="0" cy="0"/>
        </a:xfrm>
      </p:grpSpPr>
      <p:grpSp>
        <p:nvGrpSpPr>
          <p:cNvPr id="1610" name="Google Shape;1610;p59"/>
          <p:cNvGrpSpPr/>
          <p:nvPr/>
        </p:nvGrpSpPr>
        <p:grpSpPr>
          <a:xfrm>
            <a:off x="649223" y="4803647"/>
            <a:ext cx="5477256" cy="938784"/>
            <a:chOff x="649223" y="4803647"/>
            <a:chExt cx="5477256" cy="938784"/>
          </a:xfrm>
        </p:grpSpPr>
        <p:pic>
          <p:nvPicPr>
            <p:cNvPr id="1611" name="Google Shape;1611;p59"/>
            <p:cNvPicPr preferRelativeResize="0"/>
            <p:nvPr/>
          </p:nvPicPr>
          <p:blipFill rotWithShape="1">
            <a:blip r:embed="rId3">
              <a:alphaModFix/>
            </a:blip>
            <a:srcRect b="0" l="0" r="0" t="0"/>
            <a:stretch/>
          </p:blipFill>
          <p:spPr>
            <a:xfrm>
              <a:off x="649223" y="4803647"/>
              <a:ext cx="5477256" cy="938784"/>
            </a:xfrm>
            <a:prstGeom prst="rect">
              <a:avLst/>
            </a:prstGeom>
            <a:noFill/>
            <a:ln>
              <a:noFill/>
            </a:ln>
          </p:spPr>
        </p:pic>
        <p:sp>
          <p:nvSpPr>
            <p:cNvPr id="1612" name="Google Shape;1612;p59"/>
            <p:cNvSpPr/>
            <p:nvPr/>
          </p:nvSpPr>
          <p:spPr>
            <a:xfrm>
              <a:off x="713575" y="4829782"/>
              <a:ext cx="5347970" cy="809625"/>
            </a:xfrm>
            <a:custGeom>
              <a:rect b="b" l="l" r="r" t="t"/>
              <a:pathLst>
                <a:path extrusionOk="0" h="809625" w="5347970">
                  <a:moveTo>
                    <a:pt x="5347613" y="0"/>
                  </a:moveTo>
                  <a:lnTo>
                    <a:pt x="316616" y="0"/>
                  </a:lnTo>
                  <a:lnTo>
                    <a:pt x="269829" y="3432"/>
                  </a:lnTo>
                  <a:lnTo>
                    <a:pt x="225173" y="13405"/>
                  </a:lnTo>
                  <a:lnTo>
                    <a:pt x="183139" y="29427"/>
                  </a:lnTo>
                  <a:lnTo>
                    <a:pt x="144215" y="51009"/>
                  </a:lnTo>
                  <a:lnTo>
                    <a:pt x="108892" y="77661"/>
                  </a:lnTo>
                  <a:lnTo>
                    <a:pt x="77660" y="108893"/>
                  </a:lnTo>
                  <a:lnTo>
                    <a:pt x="51008" y="144216"/>
                  </a:lnTo>
                  <a:lnTo>
                    <a:pt x="29427" y="183140"/>
                  </a:lnTo>
                  <a:lnTo>
                    <a:pt x="13405" y="225174"/>
                  </a:lnTo>
                  <a:lnTo>
                    <a:pt x="3432" y="269831"/>
                  </a:lnTo>
                  <a:lnTo>
                    <a:pt x="0" y="316618"/>
                  </a:lnTo>
                  <a:lnTo>
                    <a:pt x="0" y="809409"/>
                  </a:lnTo>
                  <a:lnTo>
                    <a:pt x="5030995" y="809409"/>
                  </a:lnTo>
                  <a:lnTo>
                    <a:pt x="5077782" y="805976"/>
                  </a:lnTo>
                  <a:lnTo>
                    <a:pt x="5122438" y="796004"/>
                  </a:lnTo>
                  <a:lnTo>
                    <a:pt x="5164473" y="779982"/>
                  </a:lnTo>
                  <a:lnTo>
                    <a:pt x="5203396" y="758400"/>
                  </a:lnTo>
                  <a:lnTo>
                    <a:pt x="5238719" y="731748"/>
                  </a:lnTo>
                  <a:lnTo>
                    <a:pt x="5269951" y="700515"/>
                  </a:lnTo>
                  <a:lnTo>
                    <a:pt x="5296603" y="665192"/>
                  </a:lnTo>
                  <a:lnTo>
                    <a:pt x="5318185" y="626269"/>
                  </a:lnTo>
                  <a:lnTo>
                    <a:pt x="5334207" y="584234"/>
                  </a:lnTo>
                  <a:lnTo>
                    <a:pt x="5344180" y="539578"/>
                  </a:lnTo>
                  <a:lnTo>
                    <a:pt x="5347613" y="492790"/>
                  </a:lnTo>
                  <a:lnTo>
                    <a:pt x="534761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13" name="Google Shape;1613;p59"/>
            <p:cNvPicPr preferRelativeResize="0"/>
            <p:nvPr/>
          </p:nvPicPr>
          <p:blipFill rotWithShape="1">
            <a:blip r:embed="rId4">
              <a:alphaModFix/>
            </a:blip>
            <a:srcRect b="0" l="0" r="0" t="0"/>
            <a:stretch/>
          </p:blipFill>
          <p:spPr>
            <a:xfrm>
              <a:off x="795527" y="4946903"/>
              <a:ext cx="765047" cy="652272"/>
            </a:xfrm>
            <a:prstGeom prst="rect">
              <a:avLst/>
            </a:prstGeom>
            <a:noFill/>
            <a:ln>
              <a:noFill/>
            </a:ln>
          </p:spPr>
        </p:pic>
      </p:grpSp>
      <p:grpSp>
        <p:nvGrpSpPr>
          <p:cNvPr id="1614" name="Google Shape;1614;p59"/>
          <p:cNvGrpSpPr/>
          <p:nvPr/>
        </p:nvGrpSpPr>
        <p:grpSpPr>
          <a:xfrm>
            <a:off x="688848" y="1338072"/>
            <a:ext cx="5407151" cy="1492281"/>
            <a:chOff x="688848" y="1338072"/>
            <a:chExt cx="5407151" cy="1492281"/>
          </a:xfrm>
        </p:grpSpPr>
        <p:pic>
          <p:nvPicPr>
            <p:cNvPr id="1615" name="Google Shape;1615;p59"/>
            <p:cNvPicPr preferRelativeResize="0"/>
            <p:nvPr/>
          </p:nvPicPr>
          <p:blipFill rotWithShape="1">
            <a:blip r:embed="rId5">
              <a:alphaModFix/>
            </a:blip>
            <a:srcRect b="0" l="0" r="0" t="0"/>
            <a:stretch/>
          </p:blipFill>
          <p:spPr>
            <a:xfrm>
              <a:off x="688848" y="1338072"/>
              <a:ext cx="5394960" cy="1170431"/>
            </a:xfrm>
            <a:prstGeom prst="rect">
              <a:avLst/>
            </a:prstGeom>
            <a:noFill/>
            <a:ln>
              <a:noFill/>
            </a:ln>
          </p:spPr>
        </p:pic>
        <p:pic>
          <p:nvPicPr>
            <p:cNvPr id="1616" name="Google Shape;1616;p59"/>
            <p:cNvPicPr preferRelativeResize="0"/>
            <p:nvPr/>
          </p:nvPicPr>
          <p:blipFill rotWithShape="1">
            <a:blip r:embed="rId6">
              <a:alphaModFix/>
            </a:blip>
            <a:srcRect b="0" l="0" r="0" t="0"/>
            <a:stretch/>
          </p:blipFill>
          <p:spPr>
            <a:xfrm>
              <a:off x="715011" y="1364746"/>
              <a:ext cx="5289027" cy="1064352"/>
            </a:xfrm>
            <a:prstGeom prst="rect">
              <a:avLst/>
            </a:prstGeom>
            <a:noFill/>
            <a:ln>
              <a:noFill/>
            </a:ln>
          </p:spPr>
        </p:pic>
        <p:pic>
          <p:nvPicPr>
            <p:cNvPr id="1617" name="Google Shape;1617;p59"/>
            <p:cNvPicPr preferRelativeResize="0"/>
            <p:nvPr/>
          </p:nvPicPr>
          <p:blipFill rotWithShape="1">
            <a:blip r:embed="rId7">
              <a:alphaModFix/>
            </a:blip>
            <a:srcRect b="0" l="0" r="0" t="0"/>
            <a:stretch/>
          </p:blipFill>
          <p:spPr>
            <a:xfrm>
              <a:off x="5538215" y="1551431"/>
              <a:ext cx="557784" cy="804672"/>
            </a:xfrm>
            <a:prstGeom prst="rect">
              <a:avLst/>
            </a:prstGeom>
            <a:noFill/>
            <a:ln>
              <a:noFill/>
            </a:ln>
          </p:spPr>
        </p:pic>
        <p:sp>
          <p:nvSpPr>
            <p:cNvPr id="1618" name="Google Shape;1618;p59"/>
            <p:cNvSpPr/>
            <p:nvPr/>
          </p:nvSpPr>
          <p:spPr>
            <a:xfrm>
              <a:off x="5575929" y="1589545"/>
              <a:ext cx="428625" cy="676275"/>
            </a:xfrm>
            <a:custGeom>
              <a:rect b="b" l="l" r="r" t="t"/>
              <a:pathLst>
                <a:path extrusionOk="0" h="676275" w="428625">
                  <a:moveTo>
                    <a:pt x="0" y="0"/>
                  </a:moveTo>
                  <a:lnTo>
                    <a:pt x="428109" y="0"/>
                  </a:lnTo>
                  <a:lnTo>
                    <a:pt x="428109" y="675823"/>
                  </a:lnTo>
                  <a:lnTo>
                    <a:pt x="0" y="675823"/>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9" name="Google Shape;1619;p59"/>
            <p:cNvSpPr/>
            <p:nvPr/>
          </p:nvSpPr>
          <p:spPr>
            <a:xfrm>
              <a:off x="5575929" y="2256313"/>
              <a:ext cx="187960" cy="574040"/>
            </a:xfrm>
            <a:custGeom>
              <a:rect b="b" l="l" r="r" t="t"/>
              <a:pathLst>
                <a:path extrusionOk="0" h="574039" w="187960">
                  <a:moveTo>
                    <a:pt x="6860" y="488680"/>
                  </a:moveTo>
                  <a:lnTo>
                    <a:pt x="0" y="573598"/>
                  </a:lnTo>
                  <a:lnTo>
                    <a:pt x="72050" y="528135"/>
                  </a:lnTo>
                  <a:lnTo>
                    <a:pt x="67805" y="525566"/>
                  </a:lnTo>
                  <a:lnTo>
                    <a:pt x="43910" y="525566"/>
                  </a:lnTo>
                  <a:lnTo>
                    <a:pt x="21847" y="512979"/>
                  </a:lnTo>
                  <a:lnTo>
                    <a:pt x="28305" y="501660"/>
                  </a:lnTo>
                  <a:lnTo>
                    <a:pt x="6860" y="488680"/>
                  </a:lnTo>
                  <a:close/>
                </a:path>
                <a:path extrusionOk="0" h="574039" w="187960">
                  <a:moveTo>
                    <a:pt x="28305" y="501660"/>
                  </a:moveTo>
                  <a:lnTo>
                    <a:pt x="21847" y="512979"/>
                  </a:lnTo>
                  <a:lnTo>
                    <a:pt x="43910" y="525566"/>
                  </a:lnTo>
                  <a:lnTo>
                    <a:pt x="50043" y="514816"/>
                  </a:lnTo>
                  <a:lnTo>
                    <a:pt x="28305" y="501660"/>
                  </a:lnTo>
                  <a:close/>
                </a:path>
                <a:path extrusionOk="0" h="574039" w="187960">
                  <a:moveTo>
                    <a:pt x="50043" y="514816"/>
                  </a:moveTo>
                  <a:lnTo>
                    <a:pt x="43910" y="525566"/>
                  </a:lnTo>
                  <a:lnTo>
                    <a:pt x="67805" y="525566"/>
                  </a:lnTo>
                  <a:lnTo>
                    <a:pt x="50043" y="514816"/>
                  </a:lnTo>
                  <a:close/>
                </a:path>
                <a:path extrusionOk="0" h="574039" w="187960">
                  <a:moveTo>
                    <a:pt x="88470" y="446048"/>
                  </a:moveTo>
                  <a:lnTo>
                    <a:pt x="60032" y="446048"/>
                  </a:lnTo>
                  <a:lnTo>
                    <a:pt x="59728" y="446614"/>
                  </a:lnTo>
                  <a:lnTo>
                    <a:pt x="28305" y="501660"/>
                  </a:lnTo>
                  <a:lnTo>
                    <a:pt x="50043" y="514816"/>
                  </a:lnTo>
                  <a:lnTo>
                    <a:pt x="82254" y="458354"/>
                  </a:lnTo>
                  <a:lnTo>
                    <a:pt x="88470" y="446048"/>
                  </a:lnTo>
                  <a:close/>
                </a:path>
                <a:path extrusionOk="0" h="574039" w="187960">
                  <a:moveTo>
                    <a:pt x="59869" y="446333"/>
                  </a:moveTo>
                  <a:lnTo>
                    <a:pt x="59709" y="446614"/>
                  </a:lnTo>
                  <a:lnTo>
                    <a:pt x="59869" y="446333"/>
                  </a:lnTo>
                  <a:close/>
                </a:path>
                <a:path extrusionOk="0" h="574039" w="187960">
                  <a:moveTo>
                    <a:pt x="103641" y="414902"/>
                  </a:moveTo>
                  <a:lnTo>
                    <a:pt x="75746" y="414902"/>
                  </a:lnTo>
                  <a:lnTo>
                    <a:pt x="59869" y="446333"/>
                  </a:lnTo>
                  <a:lnTo>
                    <a:pt x="60032" y="446048"/>
                  </a:lnTo>
                  <a:lnTo>
                    <a:pt x="88470" y="446048"/>
                  </a:lnTo>
                  <a:lnTo>
                    <a:pt x="98535" y="426124"/>
                  </a:lnTo>
                  <a:lnTo>
                    <a:pt x="103641" y="414902"/>
                  </a:lnTo>
                  <a:close/>
                </a:path>
                <a:path extrusionOk="0" h="574039" w="187960">
                  <a:moveTo>
                    <a:pt x="117705" y="382724"/>
                  </a:moveTo>
                  <a:lnTo>
                    <a:pt x="90378" y="382724"/>
                  </a:lnTo>
                  <a:lnTo>
                    <a:pt x="90139" y="383282"/>
                  </a:lnTo>
                  <a:lnTo>
                    <a:pt x="75631" y="415130"/>
                  </a:lnTo>
                  <a:lnTo>
                    <a:pt x="75746" y="414902"/>
                  </a:lnTo>
                  <a:lnTo>
                    <a:pt x="103641" y="414902"/>
                  </a:lnTo>
                  <a:lnTo>
                    <a:pt x="113623" y="392968"/>
                  </a:lnTo>
                  <a:lnTo>
                    <a:pt x="117705" y="382724"/>
                  </a:lnTo>
                  <a:close/>
                </a:path>
                <a:path extrusionOk="0" h="574039" w="187960">
                  <a:moveTo>
                    <a:pt x="90245" y="383017"/>
                  </a:moveTo>
                  <a:lnTo>
                    <a:pt x="90124" y="383282"/>
                  </a:lnTo>
                  <a:lnTo>
                    <a:pt x="90245" y="383017"/>
                  </a:lnTo>
                  <a:close/>
                </a:path>
                <a:path extrusionOk="0" h="574039" w="187960">
                  <a:moveTo>
                    <a:pt x="130382" y="349520"/>
                  </a:moveTo>
                  <a:lnTo>
                    <a:pt x="103596" y="349520"/>
                  </a:lnTo>
                  <a:lnTo>
                    <a:pt x="103360" y="350164"/>
                  </a:lnTo>
                  <a:lnTo>
                    <a:pt x="90245" y="383017"/>
                  </a:lnTo>
                  <a:lnTo>
                    <a:pt x="90378" y="382724"/>
                  </a:lnTo>
                  <a:lnTo>
                    <a:pt x="117705" y="382724"/>
                  </a:lnTo>
                  <a:lnTo>
                    <a:pt x="127318" y="358606"/>
                  </a:lnTo>
                  <a:lnTo>
                    <a:pt x="130382" y="349520"/>
                  </a:lnTo>
                  <a:close/>
                </a:path>
                <a:path extrusionOk="0" h="574039" w="187960">
                  <a:moveTo>
                    <a:pt x="103472" y="349831"/>
                  </a:moveTo>
                  <a:lnTo>
                    <a:pt x="103339" y="350164"/>
                  </a:lnTo>
                  <a:lnTo>
                    <a:pt x="103472" y="349831"/>
                  </a:lnTo>
                  <a:close/>
                </a:path>
                <a:path extrusionOk="0" h="574039" w="187960">
                  <a:moveTo>
                    <a:pt x="141508" y="315097"/>
                  </a:moveTo>
                  <a:lnTo>
                    <a:pt x="115186" y="315097"/>
                  </a:lnTo>
                  <a:lnTo>
                    <a:pt x="114975" y="315786"/>
                  </a:lnTo>
                  <a:lnTo>
                    <a:pt x="103472" y="349831"/>
                  </a:lnTo>
                  <a:lnTo>
                    <a:pt x="103596" y="349520"/>
                  </a:lnTo>
                  <a:lnTo>
                    <a:pt x="130382" y="349520"/>
                  </a:lnTo>
                  <a:lnTo>
                    <a:pt x="139369" y="322872"/>
                  </a:lnTo>
                  <a:lnTo>
                    <a:pt x="141508" y="315097"/>
                  </a:lnTo>
                  <a:close/>
                </a:path>
                <a:path extrusionOk="0" h="574039" w="187960">
                  <a:moveTo>
                    <a:pt x="115071" y="315436"/>
                  </a:moveTo>
                  <a:lnTo>
                    <a:pt x="114953" y="315786"/>
                  </a:lnTo>
                  <a:lnTo>
                    <a:pt x="115071" y="315436"/>
                  </a:lnTo>
                  <a:close/>
                </a:path>
                <a:path extrusionOk="0" h="574039" w="187960">
                  <a:moveTo>
                    <a:pt x="151019" y="279292"/>
                  </a:moveTo>
                  <a:lnTo>
                    <a:pt x="125014" y="279292"/>
                  </a:lnTo>
                  <a:lnTo>
                    <a:pt x="124863" y="279902"/>
                  </a:lnTo>
                  <a:lnTo>
                    <a:pt x="115071" y="315436"/>
                  </a:lnTo>
                  <a:lnTo>
                    <a:pt x="115186" y="315097"/>
                  </a:lnTo>
                  <a:lnTo>
                    <a:pt x="141508" y="315097"/>
                  </a:lnTo>
                  <a:lnTo>
                    <a:pt x="149588" y="285725"/>
                  </a:lnTo>
                  <a:lnTo>
                    <a:pt x="151019" y="279292"/>
                  </a:lnTo>
                  <a:close/>
                </a:path>
                <a:path extrusionOk="0" h="574039" w="187960">
                  <a:moveTo>
                    <a:pt x="124935" y="279581"/>
                  </a:moveTo>
                  <a:lnTo>
                    <a:pt x="124846" y="279902"/>
                  </a:lnTo>
                  <a:lnTo>
                    <a:pt x="124935" y="279581"/>
                  </a:lnTo>
                  <a:close/>
                </a:path>
                <a:path extrusionOk="0" h="574039" w="187960">
                  <a:moveTo>
                    <a:pt x="159071" y="242102"/>
                  </a:moveTo>
                  <a:lnTo>
                    <a:pt x="133272" y="242102"/>
                  </a:lnTo>
                  <a:lnTo>
                    <a:pt x="124935" y="279581"/>
                  </a:lnTo>
                  <a:lnTo>
                    <a:pt x="125014" y="279292"/>
                  </a:lnTo>
                  <a:lnTo>
                    <a:pt x="151019" y="279292"/>
                  </a:lnTo>
                  <a:lnTo>
                    <a:pt x="158122" y="247366"/>
                  </a:lnTo>
                  <a:lnTo>
                    <a:pt x="159071" y="242102"/>
                  </a:lnTo>
                  <a:close/>
                </a:path>
                <a:path extrusionOk="0" h="574039" w="187960">
                  <a:moveTo>
                    <a:pt x="165847" y="203691"/>
                  </a:moveTo>
                  <a:lnTo>
                    <a:pt x="140182" y="203691"/>
                  </a:lnTo>
                  <a:lnTo>
                    <a:pt x="133218" y="242346"/>
                  </a:lnTo>
                  <a:lnTo>
                    <a:pt x="133272" y="242102"/>
                  </a:lnTo>
                  <a:lnTo>
                    <a:pt x="159071" y="242102"/>
                  </a:lnTo>
                  <a:lnTo>
                    <a:pt x="165216" y="207991"/>
                  </a:lnTo>
                  <a:lnTo>
                    <a:pt x="165847" y="203691"/>
                  </a:lnTo>
                  <a:close/>
                </a:path>
                <a:path extrusionOk="0" h="574039" w="187960">
                  <a:moveTo>
                    <a:pt x="171513" y="164249"/>
                  </a:moveTo>
                  <a:lnTo>
                    <a:pt x="145962" y="164249"/>
                  </a:lnTo>
                  <a:lnTo>
                    <a:pt x="140149" y="203877"/>
                  </a:lnTo>
                  <a:lnTo>
                    <a:pt x="140182" y="203691"/>
                  </a:lnTo>
                  <a:lnTo>
                    <a:pt x="165847" y="203691"/>
                  </a:lnTo>
                  <a:lnTo>
                    <a:pt x="171126" y="167720"/>
                  </a:lnTo>
                  <a:lnTo>
                    <a:pt x="171513" y="164249"/>
                  </a:lnTo>
                  <a:close/>
                </a:path>
                <a:path extrusionOk="0" h="574039" w="187960">
                  <a:moveTo>
                    <a:pt x="180530" y="82934"/>
                  </a:moveTo>
                  <a:lnTo>
                    <a:pt x="155039" y="82934"/>
                  </a:lnTo>
                  <a:lnTo>
                    <a:pt x="145931" y="164459"/>
                  </a:lnTo>
                  <a:lnTo>
                    <a:pt x="145962" y="164249"/>
                  </a:lnTo>
                  <a:lnTo>
                    <a:pt x="171513" y="164249"/>
                  </a:lnTo>
                  <a:lnTo>
                    <a:pt x="180298" y="85601"/>
                  </a:lnTo>
                  <a:lnTo>
                    <a:pt x="180530" y="82934"/>
                  </a:lnTo>
                  <a:close/>
                </a:path>
                <a:path extrusionOk="0" h="574039" w="187960">
                  <a:moveTo>
                    <a:pt x="162276" y="0"/>
                  </a:moveTo>
                  <a:lnTo>
                    <a:pt x="155021" y="83093"/>
                  </a:lnTo>
                  <a:lnTo>
                    <a:pt x="155039" y="82934"/>
                  </a:lnTo>
                  <a:lnTo>
                    <a:pt x="180530" y="82934"/>
                  </a:lnTo>
                  <a:lnTo>
                    <a:pt x="187580" y="2208"/>
                  </a:lnTo>
                  <a:lnTo>
                    <a:pt x="162276"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20" name="Google Shape;1620;p59"/>
          <p:cNvGrpSpPr/>
          <p:nvPr/>
        </p:nvGrpSpPr>
        <p:grpSpPr>
          <a:xfrm>
            <a:off x="6106836" y="1335023"/>
            <a:ext cx="5402412" cy="4992624"/>
            <a:chOff x="6106836" y="1335023"/>
            <a:chExt cx="5402412" cy="4992624"/>
          </a:xfrm>
        </p:grpSpPr>
        <p:pic>
          <p:nvPicPr>
            <p:cNvPr id="1621" name="Google Shape;1621;p59"/>
            <p:cNvPicPr preferRelativeResize="0"/>
            <p:nvPr/>
          </p:nvPicPr>
          <p:blipFill rotWithShape="1">
            <a:blip r:embed="rId8">
              <a:alphaModFix/>
            </a:blip>
            <a:srcRect b="0" l="0" r="0" t="0"/>
            <a:stretch/>
          </p:blipFill>
          <p:spPr>
            <a:xfrm>
              <a:off x="6513576" y="1335023"/>
              <a:ext cx="4995672" cy="4992624"/>
            </a:xfrm>
            <a:prstGeom prst="rect">
              <a:avLst/>
            </a:prstGeom>
            <a:noFill/>
            <a:ln>
              <a:noFill/>
            </a:ln>
          </p:spPr>
        </p:pic>
        <p:pic>
          <p:nvPicPr>
            <p:cNvPr id="1622" name="Google Shape;1622;p59"/>
            <p:cNvPicPr preferRelativeResize="0"/>
            <p:nvPr/>
          </p:nvPicPr>
          <p:blipFill rotWithShape="1">
            <a:blip r:embed="rId9">
              <a:alphaModFix/>
            </a:blip>
            <a:srcRect b="0" l="0" r="0" t="0"/>
            <a:stretch/>
          </p:blipFill>
          <p:spPr>
            <a:xfrm>
              <a:off x="6539589" y="1360575"/>
              <a:ext cx="4890410" cy="4887660"/>
            </a:xfrm>
            <a:prstGeom prst="rect">
              <a:avLst/>
            </a:prstGeom>
            <a:noFill/>
            <a:ln>
              <a:noFill/>
            </a:ln>
          </p:spPr>
        </p:pic>
        <p:pic>
          <p:nvPicPr>
            <p:cNvPr id="1623" name="Google Shape;1623;p59"/>
            <p:cNvPicPr preferRelativeResize="0"/>
            <p:nvPr/>
          </p:nvPicPr>
          <p:blipFill rotWithShape="1">
            <a:blip r:embed="rId10">
              <a:alphaModFix/>
            </a:blip>
            <a:srcRect b="0" l="0" r="0" t="0"/>
            <a:stretch/>
          </p:blipFill>
          <p:spPr>
            <a:xfrm>
              <a:off x="7787639" y="4014215"/>
              <a:ext cx="1505711" cy="289560"/>
            </a:xfrm>
            <a:prstGeom prst="rect">
              <a:avLst/>
            </a:prstGeom>
            <a:noFill/>
            <a:ln>
              <a:noFill/>
            </a:ln>
          </p:spPr>
        </p:pic>
        <p:sp>
          <p:nvSpPr>
            <p:cNvPr id="1624" name="Google Shape;1624;p59"/>
            <p:cNvSpPr/>
            <p:nvPr/>
          </p:nvSpPr>
          <p:spPr>
            <a:xfrm>
              <a:off x="7824687" y="4053630"/>
              <a:ext cx="1376680" cy="159385"/>
            </a:xfrm>
            <a:custGeom>
              <a:rect b="b" l="l" r="r" t="t"/>
              <a:pathLst>
                <a:path extrusionOk="0" h="159385" w="1376679">
                  <a:moveTo>
                    <a:pt x="0" y="0"/>
                  </a:moveTo>
                  <a:lnTo>
                    <a:pt x="1376463" y="0"/>
                  </a:lnTo>
                  <a:lnTo>
                    <a:pt x="1376463" y="159141"/>
                  </a:lnTo>
                  <a:lnTo>
                    <a:pt x="0" y="159141"/>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5" name="Google Shape;1625;p59"/>
            <p:cNvSpPr/>
            <p:nvPr/>
          </p:nvSpPr>
          <p:spPr>
            <a:xfrm>
              <a:off x="6106836" y="4120922"/>
              <a:ext cx="1716405" cy="86995"/>
            </a:xfrm>
            <a:custGeom>
              <a:rect b="b" l="l" r="r" t="t"/>
              <a:pathLst>
                <a:path extrusionOk="0" h="86995" w="1716404">
                  <a:moveTo>
                    <a:pt x="78200" y="10457"/>
                  </a:moveTo>
                  <a:lnTo>
                    <a:pt x="0" y="44263"/>
                  </a:lnTo>
                  <a:lnTo>
                    <a:pt x="73964" y="86539"/>
                  </a:lnTo>
                  <a:lnTo>
                    <a:pt x="75378" y="61144"/>
                  </a:lnTo>
                  <a:lnTo>
                    <a:pt x="62730" y="60474"/>
                  </a:lnTo>
                  <a:lnTo>
                    <a:pt x="64072" y="35110"/>
                  </a:lnTo>
                  <a:lnTo>
                    <a:pt x="76827" y="35110"/>
                  </a:lnTo>
                  <a:lnTo>
                    <a:pt x="78200" y="10457"/>
                  </a:lnTo>
                  <a:close/>
                </a:path>
                <a:path extrusionOk="0" h="86995" w="1716404">
                  <a:moveTo>
                    <a:pt x="76790" y="35783"/>
                  </a:moveTo>
                  <a:lnTo>
                    <a:pt x="146715" y="64918"/>
                  </a:lnTo>
                  <a:lnTo>
                    <a:pt x="302828" y="71377"/>
                  </a:lnTo>
                  <a:lnTo>
                    <a:pt x="386830" y="73560"/>
                  </a:lnTo>
                  <a:lnTo>
                    <a:pt x="523196" y="74988"/>
                  </a:lnTo>
                  <a:lnTo>
                    <a:pt x="675218" y="73630"/>
                  </a:lnTo>
                  <a:lnTo>
                    <a:pt x="905568" y="66885"/>
                  </a:lnTo>
                  <a:lnTo>
                    <a:pt x="1278751" y="49588"/>
                  </a:lnTo>
                  <a:lnTo>
                    <a:pt x="523180" y="49588"/>
                  </a:lnTo>
                  <a:lnTo>
                    <a:pt x="476289" y="49390"/>
                  </a:lnTo>
                  <a:lnTo>
                    <a:pt x="431083" y="48907"/>
                  </a:lnTo>
                  <a:lnTo>
                    <a:pt x="387322" y="48164"/>
                  </a:lnTo>
                  <a:lnTo>
                    <a:pt x="344888" y="47184"/>
                  </a:lnTo>
                  <a:lnTo>
                    <a:pt x="303612" y="45989"/>
                  </a:lnTo>
                  <a:lnTo>
                    <a:pt x="224162" y="43052"/>
                  </a:lnTo>
                  <a:lnTo>
                    <a:pt x="147941" y="39547"/>
                  </a:lnTo>
                  <a:lnTo>
                    <a:pt x="76790" y="35783"/>
                  </a:lnTo>
                  <a:close/>
                </a:path>
                <a:path extrusionOk="0" h="86995" w="1716404">
                  <a:moveTo>
                    <a:pt x="64072" y="35110"/>
                  </a:moveTo>
                  <a:lnTo>
                    <a:pt x="62730" y="60474"/>
                  </a:lnTo>
                  <a:lnTo>
                    <a:pt x="75378" y="61144"/>
                  </a:lnTo>
                  <a:lnTo>
                    <a:pt x="76790" y="35783"/>
                  </a:lnTo>
                  <a:lnTo>
                    <a:pt x="64072" y="35110"/>
                  </a:lnTo>
                  <a:close/>
                </a:path>
                <a:path extrusionOk="0" h="86995" w="1716404">
                  <a:moveTo>
                    <a:pt x="523233" y="49588"/>
                  </a:moveTo>
                  <a:close/>
                </a:path>
                <a:path extrusionOk="0" h="86995" w="1716404">
                  <a:moveTo>
                    <a:pt x="571854" y="49476"/>
                  </a:moveTo>
                  <a:lnTo>
                    <a:pt x="523233" y="49588"/>
                  </a:lnTo>
                  <a:lnTo>
                    <a:pt x="1278754" y="49588"/>
                  </a:lnTo>
                  <a:lnTo>
                    <a:pt x="1280915" y="49477"/>
                  </a:lnTo>
                  <a:lnTo>
                    <a:pt x="571771" y="49477"/>
                  </a:lnTo>
                  <a:close/>
                </a:path>
                <a:path extrusionOk="0" h="86995" w="1716404">
                  <a:moveTo>
                    <a:pt x="1326474" y="47062"/>
                  </a:moveTo>
                  <a:lnTo>
                    <a:pt x="729303" y="47063"/>
                  </a:lnTo>
                  <a:lnTo>
                    <a:pt x="674712" y="48235"/>
                  </a:lnTo>
                  <a:lnTo>
                    <a:pt x="622237" y="49034"/>
                  </a:lnTo>
                  <a:lnTo>
                    <a:pt x="571771" y="49477"/>
                  </a:lnTo>
                  <a:lnTo>
                    <a:pt x="1280940" y="49476"/>
                  </a:lnTo>
                  <a:lnTo>
                    <a:pt x="1306070" y="48164"/>
                  </a:lnTo>
                  <a:lnTo>
                    <a:pt x="1326474" y="47062"/>
                  </a:lnTo>
                  <a:close/>
                </a:path>
                <a:path extrusionOk="0" h="86995" w="1716404">
                  <a:moveTo>
                    <a:pt x="476327" y="49390"/>
                  </a:moveTo>
                  <a:lnTo>
                    <a:pt x="476628" y="49391"/>
                  </a:lnTo>
                  <a:lnTo>
                    <a:pt x="476327" y="49390"/>
                  </a:lnTo>
                  <a:close/>
                </a:path>
                <a:path extrusionOk="0" h="86995" w="1716404">
                  <a:moveTo>
                    <a:pt x="431092" y="48907"/>
                  </a:moveTo>
                  <a:close/>
                </a:path>
                <a:path extrusionOk="0" h="86995" w="1716404">
                  <a:moveTo>
                    <a:pt x="431083" y="48907"/>
                  </a:moveTo>
                  <a:close/>
                </a:path>
                <a:path extrusionOk="0" h="86995" w="1716404">
                  <a:moveTo>
                    <a:pt x="387322" y="48164"/>
                  </a:moveTo>
                  <a:close/>
                </a:path>
                <a:path extrusionOk="0" h="86995" w="1716404">
                  <a:moveTo>
                    <a:pt x="344888" y="47184"/>
                  </a:moveTo>
                  <a:close/>
                </a:path>
                <a:path extrusionOk="0" h="86995" w="1716404">
                  <a:moveTo>
                    <a:pt x="1473469" y="39047"/>
                  </a:moveTo>
                  <a:lnTo>
                    <a:pt x="966425" y="39048"/>
                  </a:lnTo>
                  <a:lnTo>
                    <a:pt x="904584" y="41504"/>
                  </a:lnTo>
                  <a:lnTo>
                    <a:pt x="844362" y="43675"/>
                  </a:lnTo>
                  <a:lnTo>
                    <a:pt x="785886" y="45535"/>
                  </a:lnTo>
                  <a:lnTo>
                    <a:pt x="729291" y="47063"/>
                  </a:lnTo>
                  <a:lnTo>
                    <a:pt x="1326474" y="47062"/>
                  </a:lnTo>
                  <a:lnTo>
                    <a:pt x="1429391" y="41502"/>
                  </a:lnTo>
                  <a:lnTo>
                    <a:pt x="1473469" y="39047"/>
                  </a:lnTo>
                  <a:close/>
                </a:path>
                <a:path extrusionOk="0" h="86995" w="1716404">
                  <a:moveTo>
                    <a:pt x="303613" y="45989"/>
                  </a:moveTo>
                  <a:lnTo>
                    <a:pt x="303745" y="45993"/>
                  </a:lnTo>
                  <a:lnTo>
                    <a:pt x="303613" y="45989"/>
                  </a:lnTo>
                  <a:close/>
                </a:path>
                <a:path extrusionOk="0" h="86995" w="1716404">
                  <a:moveTo>
                    <a:pt x="224178" y="43053"/>
                  </a:moveTo>
                  <a:close/>
                </a:path>
                <a:path extrusionOk="0" h="86995" w="1716404">
                  <a:moveTo>
                    <a:pt x="224162" y="43052"/>
                  </a:moveTo>
                  <a:close/>
                </a:path>
                <a:path extrusionOk="0" h="86995" w="1716404">
                  <a:moveTo>
                    <a:pt x="147941" y="39547"/>
                  </a:moveTo>
                  <a:close/>
                </a:path>
                <a:path extrusionOk="0" h="86995" w="1716404">
                  <a:moveTo>
                    <a:pt x="1714534" y="0"/>
                  </a:moveTo>
                  <a:lnTo>
                    <a:pt x="966416" y="39048"/>
                  </a:lnTo>
                  <a:lnTo>
                    <a:pt x="1473469" y="39047"/>
                  </a:lnTo>
                  <a:lnTo>
                    <a:pt x="1715975" y="25358"/>
                  </a:lnTo>
                  <a:lnTo>
                    <a:pt x="1714534" y="0"/>
                  </a:lnTo>
                  <a:close/>
                </a:path>
                <a:path extrusionOk="0" h="86995" w="1716404">
                  <a:moveTo>
                    <a:pt x="76827" y="35110"/>
                  </a:moveTo>
                  <a:lnTo>
                    <a:pt x="64072" y="35110"/>
                  </a:lnTo>
                  <a:lnTo>
                    <a:pt x="76790" y="35783"/>
                  </a:lnTo>
                  <a:lnTo>
                    <a:pt x="76827" y="3511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26" name="Google Shape;1626;p59"/>
          <p:cNvSpPr txBox="1"/>
          <p:nvPr/>
        </p:nvSpPr>
        <p:spPr>
          <a:xfrm>
            <a:off x="1278214" y="2954020"/>
            <a:ext cx="4704080" cy="2570480"/>
          </a:xfrm>
          <a:prstGeom prst="rect">
            <a:avLst/>
          </a:prstGeom>
          <a:noFill/>
          <a:ln>
            <a:noFill/>
          </a:ln>
        </p:spPr>
        <p:txBody>
          <a:bodyPr anchorCtr="0" anchor="t" bIns="0" lIns="0" spcFirstLastPara="1" rIns="0" wrap="square" tIns="12700">
            <a:spAutoFit/>
          </a:bodyPr>
          <a:lstStyle/>
          <a:p>
            <a:pPr indent="0" lvl="0" marL="0" marR="5080" rtl="0" algn="r">
              <a:lnSpc>
                <a:spcPct val="119375"/>
              </a:lnSpc>
              <a:spcBef>
                <a:spcPts val="0"/>
              </a:spcBef>
              <a:spcAft>
                <a:spcPts val="0"/>
              </a:spcAft>
              <a:buNone/>
            </a:pPr>
            <a:r>
              <a:rPr lang="en-US" sz="1600">
                <a:solidFill>
                  <a:schemeClr val="dk1"/>
                </a:solidFill>
                <a:latin typeface="Calibri"/>
                <a:ea typeface="Calibri"/>
                <a:cs typeface="Calibri"/>
                <a:sym typeface="Calibri"/>
              </a:rPr>
              <a:t>By default, </a:t>
            </a:r>
            <a:r>
              <a:rPr b="1" i="1" lang="en-US" sz="1600">
                <a:solidFill>
                  <a:schemeClr val="dk1"/>
                </a:solidFill>
                <a:latin typeface="Calibri"/>
                <a:ea typeface="Calibri"/>
                <a:cs typeface="Calibri"/>
                <a:sym typeface="Calibri"/>
              </a:rPr>
              <a:t>all queries </a:t>
            </a:r>
            <a:r>
              <a:rPr lang="en-US" sz="1600">
                <a:solidFill>
                  <a:schemeClr val="dk1"/>
                </a:solidFill>
                <a:latin typeface="Calibri"/>
                <a:ea typeface="Calibri"/>
                <a:cs typeface="Calibri"/>
                <a:sym typeface="Calibri"/>
              </a:rPr>
              <a:t>will refresh when you use the</a:t>
            </a:r>
            <a:endParaRPr sz="1600">
              <a:solidFill>
                <a:schemeClr val="dk1"/>
              </a:solidFill>
              <a:latin typeface="Calibri"/>
              <a:ea typeface="Calibri"/>
              <a:cs typeface="Calibri"/>
              <a:sym typeface="Calibri"/>
            </a:endParaRPr>
          </a:p>
          <a:p>
            <a:pPr indent="0" lvl="0" marL="0" marR="5715" rtl="0" algn="r">
              <a:lnSpc>
                <a:spcPct val="119375"/>
              </a:lnSpc>
              <a:spcBef>
                <a:spcPts val="0"/>
              </a:spcBef>
              <a:spcAft>
                <a:spcPts val="0"/>
              </a:spcAft>
              <a:buNone/>
            </a:pPr>
            <a:r>
              <a:rPr b="1" lang="en-US" sz="1600">
                <a:solidFill>
                  <a:schemeClr val="dk1"/>
                </a:solidFill>
                <a:latin typeface="Calibri"/>
                <a:ea typeface="Calibri"/>
                <a:cs typeface="Calibri"/>
                <a:sym typeface="Calibri"/>
              </a:rPr>
              <a:t>Refresh </a:t>
            </a:r>
            <a:r>
              <a:rPr lang="en-US" sz="1600">
                <a:solidFill>
                  <a:schemeClr val="dk1"/>
                </a:solidFill>
                <a:latin typeface="Calibri"/>
                <a:ea typeface="Calibri"/>
                <a:cs typeface="Calibri"/>
                <a:sym typeface="Calibri"/>
              </a:rPr>
              <a:t>command from the </a:t>
            </a:r>
            <a:r>
              <a:rPr b="1" lang="en-US" sz="1600">
                <a:solidFill>
                  <a:schemeClr val="dk1"/>
                </a:solidFill>
                <a:latin typeface="Calibri"/>
                <a:ea typeface="Calibri"/>
                <a:cs typeface="Calibri"/>
                <a:sym typeface="Calibri"/>
              </a:rPr>
              <a:t>Home </a:t>
            </a:r>
            <a:r>
              <a:rPr lang="en-US" sz="1600">
                <a:solidFill>
                  <a:schemeClr val="dk1"/>
                </a:solidFill>
                <a:latin typeface="Calibri"/>
                <a:ea typeface="Calibri"/>
                <a:cs typeface="Calibri"/>
                <a:sym typeface="Calibri"/>
              </a:rPr>
              <a:t>tab</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900">
              <a:solidFill>
                <a:schemeClr val="dk1"/>
              </a:solidFill>
              <a:latin typeface="Calibri"/>
              <a:ea typeface="Calibri"/>
              <a:cs typeface="Calibri"/>
              <a:sym typeface="Calibri"/>
            </a:endParaRPr>
          </a:p>
          <a:p>
            <a:pPr indent="0" lvl="0" marL="0" marR="5080" rtl="0" algn="r">
              <a:lnSpc>
                <a:spcPct val="119375"/>
              </a:lnSpc>
              <a:spcBef>
                <a:spcPts val="1639"/>
              </a:spcBef>
              <a:spcAft>
                <a:spcPts val="0"/>
              </a:spcAft>
              <a:buNone/>
            </a:pPr>
            <a:r>
              <a:rPr lang="en-US" sz="1600">
                <a:solidFill>
                  <a:schemeClr val="dk1"/>
                </a:solidFill>
                <a:latin typeface="Calibri"/>
                <a:ea typeface="Calibri"/>
                <a:cs typeface="Calibri"/>
                <a:sym typeface="Calibri"/>
              </a:rPr>
              <a:t>From the Query Editor, uncheck </a:t>
            </a:r>
            <a:r>
              <a:rPr b="1" lang="en-US" sz="1600">
                <a:solidFill>
                  <a:schemeClr val="dk1"/>
                </a:solidFill>
                <a:latin typeface="Calibri"/>
                <a:ea typeface="Calibri"/>
                <a:cs typeface="Calibri"/>
                <a:sym typeface="Calibri"/>
              </a:rPr>
              <a:t>Include in report refresh</a:t>
            </a:r>
            <a:endParaRPr sz="1600">
              <a:solidFill>
                <a:schemeClr val="dk1"/>
              </a:solidFill>
              <a:latin typeface="Calibri"/>
              <a:ea typeface="Calibri"/>
              <a:cs typeface="Calibri"/>
              <a:sym typeface="Calibri"/>
            </a:endParaRPr>
          </a:p>
          <a:p>
            <a:pPr indent="0" lvl="0" marL="0" marR="5080" rtl="0" algn="r">
              <a:lnSpc>
                <a:spcPct val="119375"/>
              </a:lnSpc>
              <a:spcBef>
                <a:spcPts val="0"/>
              </a:spcBef>
              <a:spcAft>
                <a:spcPts val="0"/>
              </a:spcAft>
              <a:buNone/>
            </a:pPr>
            <a:r>
              <a:rPr lang="en-US" sz="1600">
                <a:solidFill>
                  <a:schemeClr val="dk1"/>
                </a:solidFill>
                <a:latin typeface="Calibri"/>
                <a:ea typeface="Calibri"/>
                <a:cs typeface="Calibri"/>
                <a:sym typeface="Calibri"/>
              </a:rPr>
              <a:t>to exclude individual queries from the refresh</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900">
              <a:solidFill>
                <a:schemeClr val="dk1"/>
              </a:solidFill>
              <a:latin typeface="Calibri"/>
              <a:ea typeface="Calibri"/>
              <a:cs typeface="Calibri"/>
              <a:sym typeface="Calibri"/>
            </a:endParaRPr>
          </a:p>
          <a:p>
            <a:pPr indent="0" lvl="0" marL="0" marR="0" rtl="0" algn="l">
              <a:lnSpc>
                <a:spcPct val="100000"/>
              </a:lnSpc>
              <a:spcBef>
                <a:spcPts val="5"/>
              </a:spcBef>
              <a:spcAft>
                <a:spcPts val="0"/>
              </a:spcAft>
              <a:buNone/>
            </a:pPr>
            <a:r>
              <a:t/>
            </a:r>
            <a:endParaRPr sz="1450">
              <a:solidFill>
                <a:schemeClr val="dk1"/>
              </a:solidFill>
              <a:latin typeface="Calibri"/>
              <a:ea typeface="Calibri"/>
              <a:cs typeface="Calibri"/>
              <a:sym typeface="Calibri"/>
            </a:endParaRPr>
          </a:p>
          <a:p>
            <a:pPr indent="0" lvl="0" marL="390525" marR="147320" rtl="0" algn="l">
              <a:lnSpc>
                <a:spcPct val="100699"/>
              </a:lnSpc>
              <a:spcBef>
                <a:spcPts val="0"/>
              </a:spcBef>
              <a:spcAft>
                <a:spcPts val="0"/>
              </a:spcAft>
              <a:buNone/>
            </a:pPr>
            <a:r>
              <a:rPr b="1" lang="en-US" sz="2000">
                <a:solidFill>
                  <a:srgbClr val="FFC000"/>
                </a:solidFill>
                <a:latin typeface="Calibri"/>
                <a:ea typeface="Calibri"/>
                <a:cs typeface="Calibri"/>
                <a:sym typeface="Calibri"/>
              </a:rPr>
              <a:t>PRO TIP</a:t>
            </a:r>
            <a:r>
              <a:rPr lang="en-US" sz="2000">
                <a:solidFill>
                  <a:srgbClr val="FFC000"/>
                </a:solidFill>
                <a:latin typeface="Calibri"/>
                <a:ea typeface="Calibri"/>
                <a:cs typeface="Calibri"/>
                <a:sym typeface="Calibri"/>
              </a:rPr>
              <a:t>: </a:t>
            </a:r>
            <a:r>
              <a:rPr lang="en-US" sz="1600">
                <a:solidFill>
                  <a:schemeClr val="dk1"/>
                </a:solidFill>
                <a:latin typeface="Calibri"/>
                <a:ea typeface="Calibri"/>
                <a:cs typeface="Calibri"/>
                <a:sym typeface="Calibri"/>
              </a:rPr>
              <a:t>Exclude queries from refresh that don’t  change often (like lookups or static data tables)</a:t>
            </a:r>
            <a:endParaRPr sz="1600">
              <a:solidFill>
                <a:schemeClr val="dk1"/>
              </a:solidFill>
              <a:latin typeface="Calibri"/>
              <a:ea typeface="Calibri"/>
              <a:cs typeface="Calibri"/>
              <a:sym typeface="Calibri"/>
            </a:endParaRPr>
          </a:p>
        </p:txBody>
      </p:sp>
      <p:sp>
        <p:nvSpPr>
          <p:cNvPr id="1627" name="Google Shape;1627;p59"/>
          <p:cNvSpPr txBox="1"/>
          <p:nvPr>
            <p:ph type="title"/>
          </p:nvPr>
        </p:nvSpPr>
        <p:spPr>
          <a:xfrm>
            <a:off x="4275963" y="242315"/>
            <a:ext cx="363982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REFRESHING QUERIES</a:t>
            </a:r>
            <a:endParaRPr sz="3200"/>
          </a:p>
        </p:txBody>
      </p:sp>
      <p:pic>
        <p:nvPicPr>
          <p:cNvPr id="1628" name="Google Shape;1628;p59"/>
          <p:cNvPicPr preferRelativeResize="0"/>
          <p:nvPr/>
        </p:nvPicPr>
        <p:blipFill rotWithShape="1">
          <a:blip r:embed="rId11">
            <a:alphaModFix/>
          </a:blip>
          <a:srcRect b="0" l="0" r="0" t="0"/>
          <a:stretch/>
        </p:blipFill>
        <p:spPr>
          <a:xfrm>
            <a:off x="0" y="806332"/>
            <a:ext cx="12192000" cy="45720"/>
          </a:xfrm>
          <a:prstGeom prst="rect">
            <a:avLst/>
          </a:prstGeom>
          <a:noFill/>
          <a:ln>
            <a:noFill/>
          </a:ln>
        </p:spPr>
      </p:pic>
      <p:grpSp>
        <p:nvGrpSpPr>
          <p:cNvPr id="1629" name="Google Shape;1629;p59"/>
          <p:cNvGrpSpPr/>
          <p:nvPr/>
        </p:nvGrpSpPr>
        <p:grpSpPr>
          <a:xfrm>
            <a:off x="11457431" y="170687"/>
            <a:ext cx="551687" cy="551687"/>
            <a:chOff x="11457431" y="170687"/>
            <a:chExt cx="551687" cy="551687"/>
          </a:xfrm>
        </p:grpSpPr>
        <p:pic>
          <p:nvPicPr>
            <p:cNvPr id="1630" name="Google Shape;1630;p59"/>
            <p:cNvPicPr preferRelativeResize="0"/>
            <p:nvPr/>
          </p:nvPicPr>
          <p:blipFill rotWithShape="1">
            <a:blip r:embed="rId12">
              <a:alphaModFix/>
            </a:blip>
            <a:srcRect b="0" l="0" r="0" t="0"/>
            <a:stretch/>
          </p:blipFill>
          <p:spPr>
            <a:xfrm>
              <a:off x="11457431" y="170687"/>
              <a:ext cx="551687" cy="551687"/>
            </a:xfrm>
            <a:prstGeom prst="rect">
              <a:avLst/>
            </a:prstGeom>
            <a:noFill/>
            <a:ln>
              <a:noFill/>
            </a:ln>
          </p:spPr>
        </p:pic>
        <p:pic>
          <p:nvPicPr>
            <p:cNvPr id="1631" name="Google Shape;1631;p59"/>
            <p:cNvPicPr preferRelativeResize="0"/>
            <p:nvPr/>
          </p:nvPicPr>
          <p:blipFill rotWithShape="1">
            <a:blip r:embed="rId13">
              <a:alphaModFix/>
            </a:blip>
            <a:srcRect b="0" l="0" r="0" t="0"/>
            <a:stretch/>
          </p:blipFill>
          <p:spPr>
            <a:xfrm>
              <a:off x="11536301" y="252500"/>
              <a:ext cx="399431" cy="400018"/>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5" name="Shape 135"/>
        <p:cNvGrpSpPr/>
        <p:nvPr/>
      </p:nvGrpSpPr>
      <p:grpSpPr>
        <a:xfrm>
          <a:off x="0" y="0"/>
          <a:ext cx="0" cy="0"/>
          <a:chOff x="0" y="0"/>
          <a:chExt cx="0" cy="0"/>
        </a:xfrm>
      </p:grpSpPr>
      <p:grpSp>
        <p:nvGrpSpPr>
          <p:cNvPr id="136" name="Google Shape;136;p6"/>
          <p:cNvGrpSpPr/>
          <p:nvPr/>
        </p:nvGrpSpPr>
        <p:grpSpPr>
          <a:xfrm>
            <a:off x="672063" y="1463838"/>
            <a:ext cx="1054100" cy="1054100"/>
            <a:chOff x="672063" y="1463838"/>
            <a:chExt cx="1054100" cy="1054100"/>
          </a:xfrm>
        </p:grpSpPr>
        <p:sp>
          <p:nvSpPr>
            <p:cNvPr id="137" name="Google Shape;137;p6"/>
            <p:cNvSpPr/>
            <p:nvPr/>
          </p:nvSpPr>
          <p:spPr>
            <a:xfrm>
              <a:off x="672063" y="1463838"/>
              <a:ext cx="1054100" cy="1054100"/>
            </a:xfrm>
            <a:custGeom>
              <a:rect b="b" l="l" r="r" t="t"/>
              <a:pathLst>
                <a:path extrusionOk="0" h="1054100" w="1054100">
                  <a:moveTo>
                    <a:pt x="526950" y="0"/>
                  </a:moveTo>
                  <a:lnTo>
                    <a:pt x="478986" y="2153"/>
                  </a:lnTo>
                  <a:lnTo>
                    <a:pt x="432230" y="8489"/>
                  </a:lnTo>
                  <a:lnTo>
                    <a:pt x="386865" y="18823"/>
                  </a:lnTo>
                  <a:lnTo>
                    <a:pt x="343080" y="32967"/>
                  </a:lnTo>
                  <a:lnTo>
                    <a:pt x="301058" y="50736"/>
                  </a:lnTo>
                  <a:lnTo>
                    <a:pt x="260988" y="71944"/>
                  </a:lnTo>
                  <a:lnTo>
                    <a:pt x="223054" y="96404"/>
                  </a:lnTo>
                  <a:lnTo>
                    <a:pt x="187442" y="123932"/>
                  </a:lnTo>
                  <a:lnTo>
                    <a:pt x="154340" y="154340"/>
                  </a:lnTo>
                  <a:lnTo>
                    <a:pt x="123932" y="187442"/>
                  </a:lnTo>
                  <a:lnTo>
                    <a:pt x="96404" y="223054"/>
                  </a:lnTo>
                  <a:lnTo>
                    <a:pt x="71944" y="260988"/>
                  </a:lnTo>
                  <a:lnTo>
                    <a:pt x="50736" y="301058"/>
                  </a:lnTo>
                  <a:lnTo>
                    <a:pt x="32967" y="343080"/>
                  </a:lnTo>
                  <a:lnTo>
                    <a:pt x="18823" y="386865"/>
                  </a:lnTo>
                  <a:lnTo>
                    <a:pt x="8489" y="432229"/>
                  </a:lnTo>
                  <a:lnTo>
                    <a:pt x="2153" y="478986"/>
                  </a:lnTo>
                  <a:lnTo>
                    <a:pt x="0" y="526949"/>
                  </a:lnTo>
                  <a:lnTo>
                    <a:pt x="2153" y="574912"/>
                  </a:lnTo>
                  <a:lnTo>
                    <a:pt x="8489" y="621669"/>
                  </a:lnTo>
                  <a:lnTo>
                    <a:pt x="18823" y="667034"/>
                  </a:lnTo>
                  <a:lnTo>
                    <a:pt x="32967" y="710819"/>
                  </a:lnTo>
                  <a:lnTo>
                    <a:pt x="50736" y="752841"/>
                  </a:lnTo>
                  <a:lnTo>
                    <a:pt x="71944" y="792911"/>
                  </a:lnTo>
                  <a:lnTo>
                    <a:pt x="96404" y="830845"/>
                  </a:lnTo>
                  <a:lnTo>
                    <a:pt x="123932" y="866457"/>
                  </a:lnTo>
                  <a:lnTo>
                    <a:pt x="154340" y="899560"/>
                  </a:lnTo>
                  <a:lnTo>
                    <a:pt x="187442" y="929968"/>
                  </a:lnTo>
                  <a:lnTo>
                    <a:pt x="223054" y="957495"/>
                  </a:lnTo>
                  <a:lnTo>
                    <a:pt x="260988" y="981956"/>
                  </a:lnTo>
                  <a:lnTo>
                    <a:pt x="301058" y="1003164"/>
                  </a:lnTo>
                  <a:lnTo>
                    <a:pt x="343080" y="1020933"/>
                  </a:lnTo>
                  <a:lnTo>
                    <a:pt x="386865" y="1035077"/>
                  </a:lnTo>
                  <a:lnTo>
                    <a:pt x="432230" y="1045410"/>
                  </a:lnTo>
                  <a:lnTo>
                    <a:pt x="478986" y="1051747"/>
                  </a:lnTo>
                  <a:lnTo>
                    <a:pt x="526950" y="1053900"/>
                  </a:lnTo>
                  <a:lnTo>
                    <a:pt x="574913" y="1051747"/>
                  </a:lnTo>
                  <a:lnTo>
                    <a:pt x="621669" y="1045410"/>
                  </a:lnTo>
                  <a:lnTo>
                    <a:pt x="667034" y="1035077"/>
                  </a:lnTo>
                  <a:lnTo>
                    <a:pt x="710819" y="1020933"/>
                  </a:lnTo>
                  <a:lnTo>
                    <a:pt x="752841" y="1003164"/>
                  </a:lnTo>
                  <a:lnTo>
                    <a:pt x="792911" y="981956"/>
                  </a:lnTo>
                  <a:lnTo>
                    <a:pt x="830845" y="957495"/>
                  </a:lnTo>
                  <a:lnTo>
                    <a:pt x="866457" y="929968"/>
                  </a:lnTo>
                  <a:lnTo>
                    <a:pt x="899560" y="899560"/>
                  </a:lnTo>
                  <a:lnTo>
                    <a:pt x="929968" y="866457"/>
                  </a:lnTo>
                  <a:lnTo>
                    <a:pt x="957495" y="830845"/>
                  </a:lnTo>
                  <a:lnTo>
                    <a:pt x="981956" y="792911"/>
                  </a:lnTo>
                  <a:lnTo>
                    <a:pt x="1003163" y="752841"/>
                  </a:lnTo>
                  <a:lnTo>
                    <a:pt x="1020932" y="710819"/>
                  </a:lnTo>
                  <a:lnTo>
                    <a:pt x="1035077" y="667034"/>
                  </a:lnTo>
                  <a:lnTo>
                    <a:pt x="1045410" y="621669"/>
                  </a:lnTo>
                  <a:lnTo>
                    <a:pt x="1051746" y="574912"/>
                  </a:lnTo>
                  <a:lnTo>
                    <a:pt x="1053900" y="526949"/>
                  </a:lnTo>
                  <a:lnTo>
                    <a:pt x="1051746" y="478986"/>
                  </a:lnTo>
                  <a:lnTo>
                    <a:pt x="1045410" y="432229"/>
                  </a:lnTo>
                  <a:lnTo>
                    <a:pt x="1035077" y="386865"/>
                  </a:lnTo>
                  <a:lnTo>
                    <a:pt x="1020932" y="343080"/>
                  </a:lnTo>
                  <a:lnTo>
                    <a:pt x="1003163" y="301058"/>
                  </a:lnTo>
                  <a:lnTo>
                    <a:pt x="981956" y="260988"/>
                  </a:lnTo>
                  <a:lnTo>
                    <a:pt x="957495" y="223054"/>
                  </a:lnTo>
                  <a:lnTo>
                    <a:pt x="929968" y="187442"/>
                  </a:lnTo>
                  <a:lnTo>
                    <a:pt x="899560" y="154340"/>
                  </a:lnTo>
                  <a:lnTo>
                    <a:pt x="866457" y="123932"/>
                  </a:lnTo>
                  <a:lnTo>
                    <a:pt x="830845" y="96404"/>
                  </a:lnTo>
                  <a:lnTo>
                    <a:pt x="792911" y="71944"/>
                  </a:lnTo>
                  <a:lnTo>
                    <a:pt x="752841" y="50736"/>
                  </a:lnTo>
                  <a:lnTo>
                    <a:pt x="710819" y="32967"/>
                  </a:lnTo>
                  <a:lnTo>
                    <a:pt x="667034" y="18823"/>
                  </a:lnTo>
                  <a:lnTo>
                    <a:pt x="621669" y="8489"/>
                  </a:lnTo>
                  <a:lnTo>
                    <a:pt x="574913" y="2153"/>
                  </a:lnTo>
                  <a:lnTo>
                    <a:pt x="52695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8" name="Google Shape;138;p6"/>
            <p:cNvPicPr preferRelativeResize="0"/>
            <p:nvPr/>
          </p:nvPicPr>
          <p:blipFill rotWithShape="1">
            <a:blip r:embed="rId3">
              <a:alphaModFix/>
            </a:blip>
            <a:srcRect b="0" l="0" r="0" t="0"/>
            <a:stretch/>
          </p:blipFill>
          <p:spPr>
            <a:xfrm>
              <a:off x="860467" y="1641561"/>
              <a:ext cx="677095" cy="677095"/>
            </a:xfrm>
            <a:prstGeom prst="rect">
              <a:avLst/>
            </a:prstGeom>
            <a:noFill/>
            <a:ln>
              <a:noFill/>
            </a:ln>
          </p:spPr>
        </p:pic>
      </p:grpSp>
      <p:sp>
        <p:nvSpPr>
          <p:cNvPr id="139" name="Google Shape;139;p6"/>
          <p:cNvSpPr txBox="1"/>
          <p:nvPr/>
        </p:nvSpPr>
        <p:spPr>
          <a:xfrm>
            <a:off x="2007128" y="1620011"/>
            <a:ext cx="8837295"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000">
                <a:solidFill>
                  <a:srgbClr val="262626"/>
                </a:solidFill>
                <a:latin typeface="Calibri"/>
                <a:ea typeface="Calibri"/>
                <a:cs typeface="Calibri"/>
                <a:sym typeface="Calibri"/>
              </a:rPr>
              <a:t>In this section we’ll </a:t>
            </a:r>
            <a:r>
              <a:rPr b="1" lang="en-US" sz="2000">
                <a:solidFill>
                  <a:srgbClr val="262626"/>
                </a:solidFill>
                <a:latin typeface="Calibri"/>
                <a:ea typeface="Calibri"/>
                <a:cs typeface="Calibri"/>
                <a:sym typeface="Calibri"/>
              </a:rPr>
              <a:t>introduce Power BI Desktop</a:t>
            </a:r>
            <a:r>
              <a:rPr lang="en-US" sz="2000">
                <a:solidFill>
                  <a:srgbClr val="262626"/>
                </a:solidFill>
                <a:latin typeface="Calibri"/>
                <a:ea typeface="Calibri"/>
                <a:cs typeface="Calibri"/>
                <a:sym typeface="Calibri"/>
              </a:rPr>
              <a:t>, review the download and installation  process, adjust default settings, and explore the Power BI interface and workflow</a:t>
            </a:r>
            <a:endParaRPr sz="2000">
              <a:solidFill>
                <a:schemeClr val="dk1"/>
              </a:solidFill>
              <a:latin typeface="Calibri"/>
              <a:ea typeface="Calibri"/>
              <a:cs typeface="Calibri"/>
              <a:sym typeface="Calibri"/>
            </a:endParaRPr>
          </a:p>
        </p:txBody>
      </p:sp>
      <p:sp>
        <p:nvSpPr>
          <p:cNvPr id="140" name="Google Shape;140;p6"/>
          <p:cNvSpPr txBox="1"/>
          <p:nvPr>
            <p:ph type="title"/>
          </p:nvPr>
        </p:nvSpPr>
        <p:spPr>
          <a:xfrm>
            <a:off x="4729765" y="242315"/>
            <a:ext cx="273177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MEET POWER BI</a:t>
            </a:r>
            <a:endParaRPr sz="3200"/>
          </a:p>
        </p:txBody>
      </p:sp>
      <p:pic>
        <p:nvPicPr>
          <p:cNvPr id="141" name="Google Shape;141;p6"/>
          <p:cNvPicPr preferRelativeResize="0"/>
          <p:nvPr/>
        </p:nvPicPr>
        <p:blipFill rotWithShape="1">
          <a:blip r:embed="rId4">
            <a:alphaModFix/>
          </a:blip>
          <a:srcRect b="0" l="0" r="0" t="0"/>
          <a:stretch/>
        </p:blipFill>
        <p:spPr>
          <a:xfrm>
            <a:off x="0" y="806332"/>
            <a:ext cx="12192000" cy="45720"/>
          </a:xfrm>
          <a:prstGeom prst="rect">
            <a:avLst/>
          </a:prstGeom>
          <a:noFill/>
          <a:ln>
            <a:noFill/>
          </a:ln>
        </p:spPr>
      </p:pic>
      <p:sp>
        <p:nvSpPr>
          <p:cNvPr id="142" name="Google Shape;142;p6"/>
          <p:cNvSpPr txBox="1"/>
          <p:nvPr/>
        </p:nvSpPr>
        <p:spPr>
          <a:xfrm>
            <a:off x="2015794" y="3233420"/>
            <a:ext cx="208089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3F3F3F"/>
                </a:solidFill>
                <a:latin typeface="Calibri"/>
                <a:ea typeface="Calibri"/>
                <a:cs typeface="Calibri"/>
                <a:sym typeface="Calibri"/>
              </a:rPr>
              <a:t>TOPICS WE’LL COVER:</a:t>
            </a:r>
            <a:endParaRPr sz="1800">
              <a:solidFill>
                <a:schemeClr val="dk1"/>
              </a:solidFill>
              <a:latin typeface="Calibri"/>
              <a:ea typeface="Calibri"/>
              <a:cs typeface="Calibri"/>
              <a:sym typeface="Calibri"/>
            </a:endParaRPr>
          </a:p>
        </p:txBody>
      </p:sp>
      <p:pic>
        <p:nvPicPr>
          <p:cNvPr id="143" name="Google Shape;143;p6"/>
          <p:cNvPicPr preferRelativeResize="0"/>
          <p:nvPr/>
        </p:nvPicPr>
        <p:blipFill rotWithShape="1">
          <a:blip r:embed="rId5">
            <a:alphaModFix/>
          </a:blip>
          <a:srcRect b="0" l="0" r="0" t="0"/>
          <a:stretch/>
        </p:blipFill>
        <p:spPr>
          <a:xfrm>
            <a:off x="798576" y="4520184"/>
            <a:ext cx="2258568" cy="530351"/>
          </a:xfrm>
          <a:prstGeom prst="rect">
            <a:avLst/>
          </a:prstGeom>
          <a:noFill/>
          <a:ln>
            <a:noFill/>
          </a:ln>
        </p:spPr>
      </p:pic>
      <p:sp>
        <p:nvSpPr>
          <p:cNvPr id="144" name="Google Shape;144;p6"/>
          <p:cNvSpPr txBox="1"/>
          <p:nvPr/>
        </p:nvSpPr>
        <p:spPr>
          <a:xfrm>
            <a:off x="1087345" y="4639564"/>
            <a:ext cx="168338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Installation Options</a:t>
            </a:r>
            <a:endParaRPr sz="1600">
              <a:solidFill>
                <a:schemeClr val="dk1"/>
              </a:solidFill>
              <a:latin typeface="Calibri"/>
              <a:ea typeface="Calibri"/>
              <a:cs typeface="Calibri"/>
              <a:sym typeface="Calibri"/>
            </a:endParaRPr>
          </a:p>
        </p:txBody>
      </p:sp>
      <p:pic>
        <p:nvPicPr>
          <p:cNvPr id="145" name="Google Shape;145;p6"/>
          <p:cNvPicPr preferRelativeResize="0"/>
          <p:nvPr/>
        </p:nvPicPr>
        <p:blipFill rotWithShape="1">
          <a:blip r:embed="rId6">
            <a:alphaModFix/>
          </a:blip>
          <a:srcRect b="0" l="0" r="0" t="0"/>
          <a:stretch/>
        </p:blipFill>
        <p:spPr>
          <a:xfrm>
            <a:off x="3236976" y="4520184"/>
            <a:ext cx="2258568" cy="530351"/>
          </a:xfrm>
          <a:prstGeom prst="rect">
            <a:avLst/>
          </a:prstGeom>
          <a:noFill/>
          <a:ln>
            <a:noFill/>
          </a:ln>
        </p:spPr>
      </p:pic>
      <p:sp>
        <p:nvSpPr>
          <p:cNvPr id="146" name="Google Shape;146;p6"/>
          <p:cNvSpPr txBox="1"/>
          <p:nvPr/>
        </p:nvSpPr>
        <p:spPr>
          <a:xfrm>
            <a:off x="3595739" y="4639564"/>
            <a:ext cx="154241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Adjusting Settings</a:t>
            </a:r>
            <a:endParaRPr sz="1600">
              <a:solidFill>
                <a:schemeClr val="dk1"/>
              </a:solidFill>
              <a:latin typeface="Calibri"/>
              <a:ea typeface="Calibri"/>
              <a:cs typeface="Calibri"/>
              <a:sym typeface="Calibri"/>
            </a:endParaRPr>
          </a:p>
        </p:txBody>
      </p:sp>
      <p:pic>
        <p:nvPicPr>
          <p:cNvPr id="147" name="Google Shape;147;p6"/>
          <p:cNvPicPr preferRelativeResize="0"/>
          <p:nvPr/>
        </p:nvPicPr>
        <p:blipFill rotWithShape="1">
          <a:blip r:embed="rId7">
            <a:alphaModFix/>
          </a:blip>
          <a:srcRect b="0" l="0" r="0" t="0"/>
          <a:stretch/>
        </p:blipFill>
        <p:spPr>
          <a:xfrm>
            <a:off x="798576" y="3806952"/>
            <a:ext cx="2258568" cy="530351"/>
          </a:xfrm>
          <a:prstGeom prst="rect">
            <a:avLst/>
          </a:prstGeom>
          <a:noFill/>
          <a:ln>
            <a:noFill/>
          </a:ln>
        </p:spPr>
      </p:pic>
      <p:sp>
        <p:nvSpPr>
          <p:cNvPr id="148" name="Google Shape;148;p6"/>
          <p:cNvSpPr txBox="1"/>
          <p:nvPr/>
        </p:nvSpPr>
        <p:spPr>
          <a:xfrm>
            <a:off x="1030734" y="3923284"/>
            <a:ext cx="179578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Introducing Power BI</a:t>
            </a:r>
            <a:endParaRPr sz="1600">
              <a:solidFill>
                <a:schemeClr val="dk1"/>
              </a:solidFill>
              <a:latin typeface="Calibri"/>
              <a:ea typeface="Calibri"/>
              <a:cs typeface="Calibri"/>
              <a:sym typeface="Calibri"/>
            </a:endParaRPr>
          </a:p>
        </p:txBody>
      </p:sp>
      <p:pic>
        <p:nvPicPr>
          <p:cNvPr id="149" name="Google Shape;149;p6"/>
          <p:cNvPicPr preferRelativeResize="0"/>
          <p:nvPr/>
        </p:nvPicPr>
        <p:blipFill rotWithShape="1">
          <a:blip r:embed="rId8">
            <a:alphaModFix/>
          </a:blip>
          <a:srcRect b="0" l="0" r="0" t="0"/>
          <a:stretch/>
        </p:blipFill>
        <p:spPr>
          <a:xfrm>
            <a:off x="3236976" y="3806952"/>
            <a:ext cx="2258568" cy="530351"/>
          </a:xfrm>
          <a:prstGeom prst="rect">
            <a:avLst/>
          </a:prstGeom>
          <a:noFill/>
          <a:ln>
            <a:noFill/>
          </a:ln>
        </p:spPr>
      </p:pic>
      <p:sp>
        <p:nvSpPr>
          <p:cNvPr id="150" name="Google Shape;150;p6"/>
          <p:cNvSpPr txBox="1"/>
          <p:nvPr/>
        </p:nvSpPr>
        <p:spPr>
          <a:xfrm>
            <a:off x="3604280" y="3923284"/>
            <a:ext cx="152590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Power BI vs. Excel</a:t>
            </a:r>
            <a:endParaRPr sz="1600">
              <a:solidFill>
                <a:schemeClr val="dk1"/>
              </a:solidFill>
              <a:latin typeface="Calibri"/>
              <a:ea typeface="Calibri"/>
              <a:cs typeface="Calibri"/>
              <a:sym typeface="Calibri"/>
            </a:endParaRPr>
          </a:p>
        </p:txBody>
      </p:sp>
      <p:sp>
        <p:nvSpPr>
          <p:cNvPr id="151" name="Google Shape;151;p6"/>
          <p:cNvSpPr/>
          <p:nvPr/>
        </p:nvSpPr>
        <p:spPr>
          <a:xfrm>
            <a:off x="6096000" y="3006954"/>
            <a:ext cx="0" cy="3374390"/>
          </a:xfrm>
          <a:custGeom>
            <a:rect b="b" l="l" r="r" t="t"/>
            <a:pathLst>
              <a:path extrusionOk="0" h="3374390" w="120000">
                <a:moveTo>
                  <a:pt x="0" y="0"/>
                </a:moveTo>
                <a:lnTo>
                  <a:pt x="0" y="3374060"/>
                </a:lnTo>
              </a:path>
            </a:pathLst>
          </a:custGeom>
          <a:noFill/>
          <a:ln cap="flat" cmpd="sng" w="9525">
            <a:solidFill>
              <a:srgbClr val="E7E6E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 name="Google Shape;152;p6"/>
          <p:cNvSpPr txBox="1"/>
          <p:nvPr/>
        </p:nvSpPr>
        <p:spPr>
          <a:xfrm>
            <a:off x="7754408" y="3233420"/>
            <a:ext cx="251206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3F3F3F"/>
                </a:solidFill>
                <a:latin typeface="Calibri"/>
                <a:ea typeface="Calibri"/>
                <a:cs typeface="Calibri"/>
                <a:sym typeface="Calibri"/>
              </a:rPr>
              <a:t>GOALS FOR THIS SECTION:</a:t>
            </a:r>
            <a:endParaRPr sz="1800">
              <a:solidFill>
                <a:schemeClr val="dk1"/>
              </a:solidFill>
              <a:latin typeface="Calibri"/>
              <a:ea typeface="Calibri"/>
              <a:cs typeface="Calibri"/>
              <a:sym typeface="Calibri"/>
            </a:endParaRPr>
          </a:p>
        </p:txBody>
      </p:sp>
      <p:sp>
        <p:nvSpPr>
          <p:cNvPr id="153" name="Google Shape;153;p6"/>
          <p:cNvSpPr txBox="1"/>
          <p:nvPr/>
        </p:nvSpPr>
        <p:spPr>
          <a:xfrm>
            <a:off x="6620772" y="3753611"/>
            <a:ext cx="4191635" cy="452120"/>
          </a:xfrm>
          <a:prstGeom prst="rect">
            <a:avLst/>
          </a:prstGeom>
          <a:noFill/>
          <a:ln>
            <a:noFill/>
          </a:ln>
        </p:spPr>
        <p:txBody>
          <a:bodyPr anchorCtr="0" anchor="t" bIns="0" lIns="0" spcFirstLastPara="1" rIns="0" wrap="square" tIns="12700">
            <a:spAutoFit/>
          </a:bodyPr>
          <a:lstStyle/>
          <a:p>
            <a:pPr indent="-285750" lvl="0" marL="298450" marR="5080" rtl="0" algn="l">
              <a:lnSpc>
                <a:spcPct val="100000"/>
              </a:lnSpc>
              <a:spcBef>
                <a:spcPts val="0"/>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Download and install Power BI Desktop, and adjust the  settings for our course project</a:t>
            </a:r>
            <a:endParaRPr sz="1400">
              <a:solidFill>
                <a:schemeClr val="dk1"/>
              </a:solidFill>
              <a:latin typeface="Calibri"/>
              <a:ea typeface="Calibri"/>
              <a:cs typeface="Calibri"/>
              <a:sym typeface="Calibri"/>
            </a:endParaRPr>
          </a:p>
        </p:txBody>
      </p:sp>
      <p:sp>
        <p:nvSpPr>
          <p:cNvPr id="154" name="Google Shape;154;p6"/>
          <p:cNvSpPr txBox="1"/>
          <p:nvPr/>
        </p:nvSpPr>
        <p:spPr>
          <a:xfrm>
            <a:off x="6620772" y="4411979"/>
            <a:ext cx="4504055" cy="455295"/>
          </a:xfrm>
          <a:prstGeom prst="rect">
            <a:avLst/>
          </a:prstGeom>
          <a:noFill/>
          <a:ln>
            <a:noFill/>
          </a:ln>
        </p:spPr>
        <p:txBody>
          <a:bodyPr anchorCtr="0" anchor="t" bIns="0" lIns="0" spcFirstLastPara="1" rIns="0" wrap="square" tIns="9525">
            <a:spAutoFit/>
          </a:bodyPr>
          <a:lstStyle/>
          <a:p>
            <a:pPr indent="-285750" lvl="0" marL="298450" marR="5080" rtl="0" algn="l">
              <a:lnSpc>
                <a:spcPct val="101400"/>
              </a:lnSpc>
              <a:spcBef>
                <a:spcPts val="0"/>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Understand the role that Power BI plays within the broader  Microsoft ecosystem</a:t>
            </a:r>
            <a:endParaRPr sz="1400">
              <a:solidFill>
                <a:schemeClr val="dk1"/>
              </a:solidFill>
              <a:latin typeface="Calibri"/>
              <a:ea typeface="Calibri"/>
              <a:cs typeface="Calibri"/>
              <a:sym typeface="Calibri"/>
            </a:endParaRPr>
          </a:p>
        </p:txBody>
      </p:sp>
      <p:sp>
        <p:nvSpPr>
          <p:cNvPr id="155" name="Google Shape;155;p6"/>
          <p:cNvSpPr txBox="1"/>
          <p:nvPr/>
        </p:nvSpPr>
        <p:spPr>
          <a:xfrm>
            <a:off x="6620772" y="5061203"/>
            <a:ext cx="4547235" cy="238760"/>
          </a:xfrm>
          <a:prstGeom prst="rect">
            <a:avLst/>
          </a:prstGeom>
          <a:noFill/>
          <a:ln>
            <a:noFill/>
          </a:ln>
        </p:spPr>
        <p:txBody>
          <a:bodyPr anchorCtr="0" anchor="t" bIns="0" lIns="0" spcFirstLastPara="1" rIns="0" wrap="square" tIns="12700">
            <a:spAutoFit/>
          </a:bodyPr>
          <a:lstStyle/>
          <a:p>
            <a:pPr indent="-285750" lvl="0" marL="298450" marR="0" rtl="0" algn="l">
              <a:lnSpc>
                <a:spcPct val="100000"/>
              </a:lnSpc>
              <a:spcBef>
                <a:spcPts val="0"/>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Explore core components of the Power BI Desktop interface</a:t>
            </a:r>
            <a:endParaRPr sz="1400">
              <a:solidFill>
                <a:schemeClr val="dk1"/>
              </a:solidFill>
              <a:latin typeface="Calibri"/>
              <a:ea typeface="Calibri"/>
              <a:cs typeface="Calibri"/>
              <a:sym typeface="Calibri"/>
            </a:endParaRPr>
          </a:p>
        </p:txBody>
      </p:sp>
      <p:sp>
        <p:nvSpPr>
          <p:cNvPr id="156" name="Google Shape;156;p6"/>
          <p:cNvSpPr txBox="1"/>
          <p:nvPr/>
        </p:nvSpPr>
        <p:spPr>
          <a:xfrm>
            <a:off x="6620772" y="5506211"/>
            <a:ext cx="4480560" cy="452120"/>
          </a:xfrm>
          <a:prstGeom prst="rect">
            <a:avLst/>
          </a:prstGeom>
          <a:noFill/>
          <a:ln>
            <a:noFill/>
          </a:ln>
        </p:spPr>
        <p:txBody>
          <a:bodyPr anchorCtr="0" anchor="t" bIns="0" lIns="0" spcFirstLastPara="1" rIns="0" wrap="square" tIns="12700">
            <a:spAutoFit/>
          </a:bodyPr>
          <a:lstStyle/>
          <a:p>
            <a:pPr indent="-285750" lvl="0" marL="298450" marR="5080" rtl="0" algn="l">
              <a:lnSpc>
                <a:spcPct val="100000"/>
              </a:lnSpc>
              <a:spcBef>
                <a:spcPts val="0"/>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Review the business intelligence workflow that we’ll follow  as we build our course project</a:t>
            </a:r>
            <a:endParaRPr sz="1400">
              <a:solidFill>
                <a:schemeClr val="dk1"/>
              </a:solidFill>
              <a:latin typeface="Calibri"/>
              <a:ea typeface="Calibri"/>
              <a:cs typeface="Calibri"/>
              <a:sym typeface="Calibri"/>
            </a:endParaRPr>
          </a:p>
        </p:txBody>
      </p:sp>
      <p:pic>
        <p:nvPicPr>
          <p:cNvPr id="157" name="Google Shape;157;p6"/>
          <p:cNvPicPr preferRelativeResize="0"/>
          <p:nvPr/>
        </p:nvPicPr>
        <p:blipFill rotWithShape="1">
          <a:blip r:embed="rId9">
            <a:alphaModFix/>
          </a:blip>
          <a:srcRect b="0" l="0" r="0" t="0"/>
          <a:stretch/>
        </p:blipFill>
        <p:spPr>
          <a:xfrm>
            <a:off x="819911" y="5233415"/>
            <a:ext cx="2258568" cy="527304"/>
          </a:xfrm>
          <a:prstGeom prst="rect">
            <a:avLst/>
          </a:prstGeom>
          <a:noFill/>
          <a:ln>
            <a:noFill/>
          </a:ln>
        </p:spPr>
      </p:pic>
      <p:sp>
        <p:nvSpPr>
          <p:cNvPr id="158" name="Google Shape;158;p6"/>
          <p:cNvSpPr txBox="1"/>
          <p:nvPr/>
        </p:nvSpPr>
        <p:spPr>
          <a:xfrm>
            <a:off x="1028188" y="5349747"/>
            <a:ext cx="1844039"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Interface &amp; Workflow</a:t>
            </a:r>
            <a:endParaRPr sz="1600">
              <a:solidFill>
                <a:schemeClr val="dk1"/>
              </a:solidFill>
              <a:latin typeface="Calibri"/>
              <a:ea typeface="Calibri"/>
              <a:cs typeface="Calibri"/>
              <a:sym typeface="Calibri"/>
            </a:endParaRPr>
          </a:p>
        </p:txBody>
      </p:sp>
      <p:pic>
        <p:nvPicPr>
          <p:cNvPr id="159" name="Google Shape;159;p6"/>
          <p:cNvPicPr preferRelativeResize="0"/>
          <p:nvPr/>
        </p:nvPicPr>
        <p:blipFill rotWithShape="1">
          <a:blip r:embed="rId10">
            <a:alphaModFix/>
          </a:blip>
          <a:srcRect b="0" l="0" r="0" t="0"/>
          <a:stretch/>
        </p:blipFill>
        <p:spPr>
          <a:xfrm>
            <a:off x="3236976" y="5233415"/>
            <a:ext cx="2258568" cy="527304"/>
          </a:xfrm>
          <a:prstGeom prst="rect">
            <a:avLst/>
          </a:prstGeom>
          <a:noFill/>
          <a:ln>
            <a:noFill/>
          </a:ln>
        </p:spPr>
      </p:pic>
      <p:sp>
        <p:nvSpPr>
          <p:cNvPr id="160" name="Google Shape;160;p6"/>
          <p:cNvSpPr txBox="1"/>
          <p:nvPr/>
        </p:nvSpPr>
        <p:spPr>
          <a:xfrm>
            <a:off x="3599327" y="5349747"/>
            <a:ext cx="153479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Helpful Resources</a:t>
            </a:r>
            <a:endParaRPr sz="16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35" name="Shape 1635"/>
        <p:cNvGrpSpPr/>
        <p:nvPr/>
      </p:nvGrpSpPr>
      <p:grpSpPr>
        <a:xfrm>
          <a:off x="0" y="0"/>
          <a:ext cx="0" cy="0"/>
          <a:chOff x="0" y="0"/>
          <a:chExt cx="0" cy="0"/>
        </a:xfrm>
      </p:grpSpPr>
      <p:grpSp>
        <p:nvGrpSpPr>
          <p:cNvPr id="1636" name="Google Shape;1636;p60"/>
          <p:cNvGrpSpPr/>
          <p:nvPr/>
        </p:nvGrpSpPr>
        <p:grpSpPr>
          <a:xfrm>
            <a:off x="972311" y="1399032"/>
            <a:ext cx="3794760" cy="2834640"/>
            <a:chOff x="972311" y="1399032"/>
            <a:chExt cx="3794760" cy="2834640"/>
          </a:xfrm>
        </p:grpSpPr>
        <p:pic>
          <p:nvPicPr>
            <p:cNvPr id="1637" name="Google Shape;1637;p60"/>
            <p:cNvPicPr preferRelativeResize="0"/>
            <p:nvPr/>
          </p:nvPicPr>
          <p:blipFill rotWithShape="1">
            <a:blip r:embed="rId3">
              <a:alphaModFix/>
            </a:blip>
            <a:srcRect b="0" l="0" r="0" t="0"/>
            <a:stretch/>
          </p:blipFill>
          <p:spPr>
            <a:xfrm>
              <a:off x="972311" y="1399032"/>
              <a:ext cx="3794760" cy="2834640"/>
            </a:xfrm>
            <a:prstGeom prst="rect">
              <a:avLst/>
            </a:prstGeom>
            <a:noFill/>
            <a:ln>
              <a:noFill/>
            </a:ln>
          </p:spPr>
        </p:pic>
        <p:pic>
          <p:nvPicPr>
            <p:cNvPr id="1638" name="Google Shape;1638;p60"/>
            <p:cNvPicPr preferRelativeResize="0"/>
            <p:nvPr/>
          </p:nvPicPr>
          <p:blipFill rotWithShape="1">
            <a:blip r:embed="rId4">
              <a:alphaModFix/>
            </a:blip>
            <a:srcRect b="0" l="0" r="0" t="0"/>
            <a:stretch/>
          </p:blipFill>
          <p:spPr>
            <a:xfrm>
              <a:off x="996722" y="1423710"/>
              <a:ext cx="3691309" cy="2731517"/>
            </a:xfrm>
            <a:prstGeom prst="rect">
              <a:avLst/>
            </a:prstGeom>
            <a:noFill/>
            <a:ln>
              <a:noFill/>
            </a:ln>
          </p:spPr>
        </p:pic>
      </p:grpSp>
      <p:grpSp>
        <p:nvGrpSpPr>
          <p:cNvPr id="1639" name="Google Shape;1639;p60"/>
          <p:cNvGrpSpPr/>
          <p:nvPr/>
        </p:nvGrpSpPr>
        <p:grpSpPr>
          <a:xfrm>
            <a:off x="972311" y="5330951"/>
            <a:ext cx="10512552" cy="880872"/>
            <a:chOff x="972311" y="5330951"/>
            <a:chExt cx="10512552" cy="880872"/>
          </a:xfrm>
        </p:grpSpPr>
        <p:pic>
          <p:nvPicPr>
            <p:cNvPr id="1640" name="Google Shape;1640;p60"/>
            <p:cNvPicPr preferRelativeResize="0"/>
            <p:nvPr/>
          </p:nvPicPr>
          <p:blipFill rotWithShape="1">
            <a:blip r:embed="rId5">
              <a:alphaModFix/>
            </a:blip>
            <a:srcRect b="0" l="0" r="0" t="0"/>
            <a:stretch/>
          </p:blipFill>
          <p:spPr>
            <a:xfrm>
              <a:off x="972311" y="5330951"/>
              <a:ext cx="10512552" cy="880872"/>
            </a:xfrm>
            <a:prstGeom prst="rect">
              <a:avLst/>
            </a:prstGeom>
            <a:noFill/>
            <a:ln>
              <a:noFill/>
            </a:ln>
          </p:spPr>
        </p:pic>
        <p:sp>
          <p:nvSpPr>
            <p:cNvPr id="1641" name="Google Shape;1641;p60"/>
            <p:cNvSpPr/>
            <p:nvPr/>
          </p:nvSpPr>
          <p:spPr>
            <a:xfrm>
              <a:off x="1036549" y="5358089"/>
              <a:ext cx="10384155" cy="750570"/>
            </a:xfrm>
            <a:custGeom>
              <a:rect b="b" l="l" r="r" t="t"/>
              <a:pathLst>
                <a:path extrusionOk="0" h="750570" w="10384155">
                  <a:moveTo>
                    <a:pt x="10383923" y="0"/>
                  </a:moveTo>
                  <a:lnTo>
                    <a:pt x="293449" y="0"/>
                  </a:lnTo>
                  <a:lnTo>
                    <a:pt x="245850" y="3840"/>
                  </a:lnTo>
                  <a:lnTo>
                    <a:pt x="200697" y="14960"/>
                  </a:lnTo>
                  <a:lnTo>
                    <a:pt x="158592" y="32754"/>
                  </a:lnTo>
                  <a:lnTo>
                    <a:pt x="120142" y="56619"/>
                  </a:lnTo>
                  <a:lnTo>
                    <a:pt x="85949" y="85950"/>
                  </a:lnTo>
                  <a:lnTo>
                    <a:pt x="56618" y="120143"/>
                  </a:lnTo>
                  <a:lnTo>
                    <a:pt x="32754" y="158594"/>
                  </a:lnTo>
                  <a:lnTo>
                    <a:pt x="14960" y="200699"/>
                  </a:lnTo>
                  <a:lnTo>
                    <a:pt x="3840" y="245853"/>
                  </a:lnTo>
                  <a:lnTo>
                    <a:pt x="0" y="293453"/>
                  </a:lnTo>
                  <a:lnTo>
                    <a:pt x="0" y="750194"/>
                  </a:lnTo>
                  <a:lnTo>
                    <a:pt x="10090473" y="750194"/>
                  </a:lnTo>
                  <a:lnTo>
                    <a:pt x="10138072" y="746353"/>
                  </a:lnTo>
                  <a:lnTo>
                    <a:pt x="10183226" y="735234"/>
                  </a:lnTo>
                  <a:lnTo>
                    <a:pt x="10225331" y="717439"/>
                  </a:lnTo>
                  <a:lnTo>
                    <a:pt x="10263781" y="693575"/>
                  </a:lnTo>
                  <a:lnTo>
                    <a:pt x="10297974" y="664244"/>
                  </a:lnTo>
                  <a:lnTo>
                    <a:pt x="10327305" y="630051"/>
                  </a:lnTo>
                  <a:lnTo>
                    <a:pt x="10351169" y="591600"/>
                  </a:lnTo>
                  <a:lnTo>
                    <a:pt x="10368963" y="549495"/>
                  </a:lnTo>
                  <a:lnTo>
                    <a:pt x="10380082" y="504341"/>
                  </a:lnTo>
                  <a:lnTo>
                    <a:pt x="10383923" y="456742"/>
                  </a:lnTo>
                  <a:lnTo>
                    <a:pt x="1038392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42" name="Google Shape;1642;p60"/>
          <p:cNvSpPr txBox="1"/>
          <p:nvPr/>
        </p:nvSpPr>
        <p:spPr>
          <a:xfrm>
            <a:off x="2055492" y="5524500"/>
            <a:ext cx="909256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FFC000"/>
                </a:solidFill>
                <a:latin typeface="Calibri"/>
                <a:ea typeface="Calibri"/>
                <a:cs typeface="Calibri"/>
                <a:sym typeface="Calibri"/>
              </a:rPr>
              <a:t>PRO TIP</a:t>
            </a:r>
            <a:r>
              <a:rPr lang="en-US" sz="2000">
                <a:solidFill>
                  <a:srgbClr val="FFC000"/>
                </a:solidFill>
                <a:latin typeface="Calibri"/>
                <a:ea typeface="Calibri"/>
                <a:cs typeface="Calibri"/>
                <a:sym typeface="Calibri"/>
              </a:rPr>
              <a:t>: </a:t>
            </a:r>
            <a:r>
              <a:rPr lang="en-US" sz="1600">
                <a:solidFill>
                  <a:schemeClr val="dk1"/>
                </a:solidFill>
                <a:latin typeface="Calibri"/>
                <a:ea typeface="Calibri"/>
                <a:cs typeface="Calibri"/>
                <a:sym typeface="Calibri"/>
              </a:rPr>
              <a:t>If you are more comfortable working in Excel, build your models there first then import to Power BI!</a:t>
            </a:r>
            <a:endParaRPr sz="1600">
              <a:solidFill>
                <a:schemeClr val="dk1"/>
              </a:solidFill>
              <a:latin typeface="Calibri"/>
              <a:ea typeface="Calibri"/>
              <a:cs typeface="Calibri"/>
              <a:sym typeface="Calibri"/>
            </a:endParaRPr>
          </a:p>
        </p:txBody>
      </p:sp>
      <p:pic>
        <p:nvPicPr>
          <p:cNvPr id="1643" name="Google Shape;1643;p60"/>
          <p:cNvPicPr preferRelativeResize="0"/>
          <p:nvPr/>
        </p:nvPicPr>
        <p:blipFill rotWithShape="1">
          <a:blip r:embed="rId6">
            <a:alphaModFix/>
          </a:blip>
          <a:srcRect b="0" l="0" r="0" t="0"/>
          <a:stretch/>
        </p:blipFill>
        <p:spPr>
          <a:xfrm>
            <a:off x="1118616" y="5419344"/>
            <a:ext cx="765047" cy="652272"/>
          </a:xfrm>
          <a:prstGeom prst="rect">
            <a:avLst/>
          </a:prstGeom>
          <a:noFill/>
          <a:ln>
            <a:noFill/>
          </a:ln>
        </p:spPr>
      </p:pic>
      <p:sp>
        <p:nvSpPr>
          <p:cNvPr id="1644" name="Google Shape;1644;p60"/>
          <p:cNvSpPr txBox="1"/>
          <p:nvPr>
            <p:ph type="title"/>
          </p:nvPr>
        </p:nvSpPr>
        <p:spPr>
          <a:xfrm>
            <a:off x="3033045" y="242315"/>
            <a:ext cx="612584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200">
                <a:solidFill>
                  <a:srgbClr val="262626"/>
                </a:solidFill>
                <a:latin typeface="Calibri"/>
                <a:ea typeface="Calibri"/>
                <a:cs typeface="Calibri"/>
                <a:sym typeface="Calibri"/>
              </a:rPr>
              <a:t>PRO TIP: </a:t>
            </a:r>
            <a:r>
              <a:rPr lang="en-US" sz="3200">
                <a:solidFill>
                  <a:srgbClr val="262626"/>
                </a:solidFill>
              </a:rPr>
              <a:t>IMPORTING EXCEL MODELS</a:t>
            </a:r>
            <a:endParaRPr sz="3200">
              <a:latin typeface="Calibri"/>
              <a:ea typeface="Calibri"/>
              <a:cs typeface="Calibri"/>
              <a:sym typeface="Calibri"/>
            </a:endParaRPr>
          </a:p>
        </p:txBody>
      </p:sp>
      <p:pic>
        <p:nvPicPr>
          <p:cNvPr id="1645" name="Google Shape;1645;p60"/>
          <p:cNvPicPr preferRelativeResize="0"/>
          <p:nvPr/>
        </p:nvPicPr>
        <p:blipFill rotWithShape="1">
          <a:blip r:embed="rId7">
            <a:alphaModFix/>
          </a:blip>
          <a:srcRect b="0" l="0" r="0" t="0"/>
          <a:stretch/>
        </p:blipFill>
        <p:spPr>
          <a:xfrm>
            <a:off x="0" y="806332"/>
            <a:ext cx="12192000" cy="45720"/>
          </a:xfrm>
          <a:prstGeom prst="rect">
            <a:avLst/>
          </a:prstGeom>
          <a:noFill/>
          <a:ln>
            <a:noFill/>
          </a:ln>
        </p:spPr>
      </p:pic>
      <p:grpSp>
        <p:nvGrpSpPr>
          <p:cNvPr id="1646" name="Google Shape;1646;p60"/>
          <p:cNvGrpSpPr/>
          <p:nvPr/>
        </p:nvGrpSpPr>
        <p:grpSpPr>
          <a:xfrm>
            <a:off x="2685288" y="2358847"/>
            <a:ext cx="2480600" cy="1164639"/>
            <a:chOff x="2685288" y="2358847"/>
            <a:chExt cx="2480600" cy="1164639"/>
          </a:xfrm>
        </p:grpSpPr>
        <p:pic>
          <p:nvPicPr>
            <p:cNvPr id="1647" name="Google Shape;1647;p60"/>
            <p:cNvPicPr preferRelativeResize="0"/>
            <p:nvPr/>
          </p:nvPicPr>
          <p:blipFill rotWithShape="1">
            <a:blip r:embed="rId8">
              <a:alphaModFix/>
            </a:blip>
            <a:srcRect b="0" l="0" r="0" t="0"/>
            <a:stretch/>
          </p:blipFill>
          <p:spPr>
            <a:xfrm>
              <a:off x="2685288" y="3090671"/>
              <a:ext cx="2020824" cy="432815"/>
            </a:xfrm>
            <a:prstGeom prst="rect">
              <a:avLst/>
            </a:prstGeom>
            <a:noFill/>
            <a:ln>
              <a:noFill/>
            </a:ln>
          </p:spPr>
        </p:pic>
        <p:sp>
          <p:nvSpPr>
            <p:cNvPr id="1648" name="Google Shape;1648;p60"/>
            <p:cNvSpPr/>
            <p:nvPr/>
          </p:nvSpPr>
          <p:spPr>
            <a:xfrm>
              <a:off x="2724301" y="3129274"/>
              <a:ext cx="1890395" cy="303530"/>
            </a:xfrm>
            <a:custGeom>
              <a:rect b="b" l="l" r="r" t="t"/>
              <a:pathLst>
                <a:path extrusionOk="0" h="303529" w="1890395">
                  <a:moveTo>
                    <a:pt x="0" y="303034"/>
                  </a:moveTo>
                  <a:lnTo>
                    <a:pt x="1890070" y="303034"/>
                  </a:lnTo>
                  <a:lnTo>
                    <a:pt x="1890070" y="0"/>
                  </a:lnTo>
                  <a:lnTo>
                    <a:pt x="0" y="0"/>
                  </a:lnTo>
                  <a:lnTo>
                    <a:pt x="0" y="303034"/>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9" name="Google Shape;1649;p60"/>
            <p:cNvSpPr/>
            <p:nvPr/>
          </p:nvSpPr>
          <p:spPr>
            <a:xfrm>
              <a:off x="4607723" y="2358847"/>
              <a:ext cx="558165" cy="921385"/>
            </a:xfrm>
            <a:custGeom>
              <a:rect b="b" l="l" r="r" t="t"/>
              <a:pathLst>
                <a:path extrusionOk="0" h="921385" w="558164">
                  <a:moveTo>
                    <a:pt x="68126" y="885129"/>
                  </a:moveTo>
                  <a:lnTo>
                    <a:pt x="23086" y="885129"/>
                  </a:lnTo>
                  <a:lnTo>
                    <a:pt x="0" y="899309"/>
                  </a:lnTo>
                  <a:lnTo>
                    <a:pt x="13294" y="920951"/>
                  </a:lnTo>
                  <a:lnTo>
                    <a:pt x="36554" y="906665"/>
                  </a:lnTo>
                  <a:lnTo>
                    <a:pt x="60162" y="891096"/>
                  </a:lnTo>
                  <a:lnTo>
                    <a:pt x="68126" y="885129"/>
                  </a:lnTo>
                  <a:close/>
                </a:path>
                <a:path extrusionOk="0" h="921385" w="558164">
                  <a:moveTo>
                    <a:pt x="87554" y="870102"/>
                  </a:moveTo>
                  <a:lnTo>
                    <a:pt x="45860" y="870102"/>
                  </a:lnTo>
                  <a:lnTo>
                    <a:pt x="45236" y="870541"/>
                  </a:lnTo>
                  <a:lnTo>
                    <a:pt x="22897" y="885244"/>
                  </a:lnTo>
                  <a:lnTo>
                    <a:pt x="23086" y="885129"/>
                  </a:lnTo>
                  <a:lnTo>
                    <a:pt x="68126" y="885129"/>
                  </a:lnTo>
                  <a:lnTo>
                    <a:pt x="84063" y="873185"/>
                  </a:lnTo>
                  <a:lnTo>
                    <a:pt x="87554" y="870102"/>
                  </a:lnTo>
                  <a:close/>
                </a:path>
                <a:path extrusionOk="0" h="921385" w="558164">
                  <a:moveTo>
                    <a:pt x="45540" y="870313"/>
                  </a:moveTo>
                  <a:lnTo>
                    <a:pt x="45194" y="870541"/>
                  </a:lnTo>
                  <a:lnTo>
                    <a:pt x="45540" y="870313"/>
                  </a:lnTo>
                  <a:close/>
                </a:path>
                <a:path extrusionOk="0" h="921385" w="558164">
                  <a:moveTo>
                    <a:pt x="106725" y="853165"/>
                  </a:moveTo>
                  <a:lnTo>
                    <a:pt x="68422" y="853165"/>
                  </a:lnTo>
                  <a:lnTo>
                    <a:pt x="67630" y="853810"/>
                  </a:lnTo>
                  <a:lnTo>
                    <a:pt x="45540" y="870313"/>
                  </a:lnTo>
                  <a:lnTo>
                    <a:pt x="45860" y="870102"/>
                  </a:lnTo>
                  <a:lnTo>
                    <a:pt x="87554" y="870102"/>
                  </a:lnTo>
                  <a:lnTo>
                    <a:pt x="106725" y="853165"/>
                  </a:lnTo>
                  <a:close/>
                </a:path>
                <a:path extrusionOk="0" h="921385" w="558164">
                  <a:moveTo>
                    <a:pt x="68012" y="853472"/>
                  </a:moveTo>
                  <a:lnTo>
                    <a:pt x="67561" y="853810"/>
                  </a:lnTo>
                  <a:lnTo>
                    <a:pt x="68012" y="853472"/>
                  </a:lnTo>
                  <a:close/>
                </a:path>
                <a:path extrusionOk="0" h="921385" w="558164">
                  <a:moveTo>
                    <a:pt x="68422" y="853165"/>
                  </a:moveTo>
                  <a:lnTo>
                    <a:pt x="68012" y="853472"/>
                  </a:lnTo>
                  <a:lnTo>
                    <a:pt x="67630" y="853810"/>
                  </a:lnTo>
                  <a:lnTo>
                    <a:pt x="68422" y="853165"/>
                  </a:lnTo>
                  <a:close/>
                </a:path>
                <a:path extrusionOk="0" h="921385" w="558164">
                  <a:moveTo>
                    <a:pt x="126038" y="833240"/>
                  </a:moveTo>
                  <a:lnTo>
                    <a:pt x="90916" y="833240"/>
                  </a:lnTo>
                  <a:lnTo>
                    <a:pt x="90297" y="833826"/>
                  </a:lnTo>
                  <a:lnTo>
                    <a:pt x="68012" y="853472"/>
                  </a:lnTo>
                  <a:lnTo>
                    <a:pt x="68422" y="853165"/>
                  </a:lnTo>
                  <a:lnTo>
                    <a:pt x="106725" y="853165"/>
                  </a:lnTo>
                  <a:lnTo>
                    <a:pt x="108052" y="851993"/>
                  </a:lnTo>
                  <a:lnTo>
                    <a:pt x="120251" y="839663"/>
                  </a:lnTo>
                  <a:lnTo>
                    <a:pt x="126038" y="833240"/>
                  </a:lnTo>
                  <a:close/>
                </a:path>
                <a:path extrusionOk="0" h="921385" w="558164">
                  <a:moveTo>
                    <a:pt x="90595" y="833524"/>
                  </a:moveTo>
                  <a:lnTo>
                    <a:pt x="90253" y="833826"/>
                  </a:lnTo>
                  <a:lnTo>
                    <a:pt x="90595" y="833524"/>
                  </a:lnTo>
                  <a:close/>
                </a:path>
                <a:path extrusionOk="0" h="921385" w="558164">
                  <a:moveTo>
                    <a:pt x="90916" y="833240"/>
                  </a:moveTo>
                  <a:lnTo>
                    <a:pt x="90595" y="833524"/>
                  </a:lnTo>
                  <a:lnTo>
                    <a:pt x="90297" y="833826"/>
                  </a:lnTo>
                  <a:lnTo>
                    <a:pt x="90916" y="833240"/>
                  </a:lnTo>
                  <a:close/>
                </a:path>
                <a:path extrusionOk="0" h="921385" w="558164">
                  <a:moveTo>
                    <a:pt x="135820" y="822010"/>
                  </a:moveTo>
                  <a:lnTo>
                    <a:pt x="101987" y="822010"/>
                  </a:lnTo>
                  <a:lnTo>
                    <a:pt x="101580" y="822439"/>
                  </a:lnTo>
                  <a:lnTo>
                    <a:pt x="90595" y="833524"/>
                  </a:lnTo>
                  <a:lnTo>
                    <a:pt x="90916" y="833240"/>
                  </a:lnTo>
                  <a:lnTo>
                    <a:pt x="126038" y="833240"/>
                  </a:lnTo>
                  <a:lnTo>
                    <a:pt x="132374" y="826209"/>
                  </a:lnTo>
                  <a:lnTo>
                    <a:pt x="135820" y="822010"/>
                  </a:lnTo>
                  <a:close/>
                </a:path>
                <a:path extrusionOk="0" h="921385" w="558164">
                  <a:moveTo>
                    <a:pt x="101768" y="822231"/>
                  </a:moveTo>
                  <a:lnTo>
                    <a:pt x="101562" y="822439"/>
                  </a:lnTo>
                  <a:lnTo>
                    <a:pt x="101768" y="822231"/>
                  </a:lnTo>
                  <a:close/>
                </a:path>
                <a:path extrusionOk="0" h="921385" w="558164">
                  <a:moveTo>
                    <a:pt x="146000" y="809425"/>
                  </a:moveTo>
                  <a:lnTo>
                    <a:pt x="113309" y="809425"/>
                  </a:lnTo>
                  <a:lnTo>
                    <a:pt x="101768" y="822231"/>
                  </a:lnTo>
                  <a:lnTo>
                    <a:pt x="101987" y="822010"/>
                  </a:lnTo>
                  <a:lnTo>
                    <a:pt x="135820" y="822010"/>
                  </a:lnTo>
                  <a:lnTo>
                    <a:pt x="144514" y="811414"/>
                  </a:lnTo>
                  <a:lnTo>
                    <a:pt x="146000" y="809425"/>
                  </a:lnTo>
                  <a:close/>
                </a:path>
                <a:path extrusionOk="0" h="921385" w="558164">
                  <a:moveTo>
                    <a:pt x="156388" y="795525"/>
                  </a:moveTo>
                  <a:lnTo>
                    <a:pt x="124694" y="795525"/>
                  </a:lnTo>
                  <a:lnTo>
                    <a:pt x="124340" y="795978"/>
                  </a:lnTo>
                  <a:lnTo>
                    <a:pt x="113096" y="809661"/>
                  </a:lnTo>
                  <a:lnTo>
                    <a:pt x="113309" y="809425"/>
                  </a:lnTo>
                  <a:lnTo>
                    <a:pt x="146000" y="809425"/>
                  </a:lnTo>
                  <a:lnTo>
                    <a:pt x="156388" y="795525"/>
                  </a:lnTo>
                  <a:close/>
                </a:path>
                <a:path extrusionOk="0" h="921385" w="558164">
                  <a:moveTo>
                    <a:pt x="124521" y="795737"/>
                  </a:moveTo>
                  <a:lnTo>
                    <a:pt x="124322" y="795978"/>
                  </a:lnTo>
                  <a:lnTo>
                    <a:pt x="124521" y="795737"/>
                  </a:lnTo>
                  <a:close/>
                </a:path>
                <a:path extrusionOk="0" h="921385" w="558164">
                  <a:moveTo>
                    <a:pt x="166880" y="780167"/>
                  </a:moveTo>
                  <a:lnTo>
                    <a:pt x="136156" y="780167"/>
                  </a:lnTo>
                  <a:lnTo>
                    <a:pt x="124521" y="795737"/>
                  </a:lnTo>
                  <a:lnTo>
                    <a:pt x="124694" y="795525"/>
                  </a:lnTo>
                  <a:lnTo>
                    <a:pt x="156388" y="795525"/>
                  </a:lnTo>
                  <a:lnTo>
                    <a:pt x="156667" y="795152"/>
                  </a:lnTo>
                  <a:lnTo>
                    <a:pt x="166880" y="780167"/>
                  </a:lnTo>
                  <a:close/>
                </a:path>
                <a:path extrusionOk="0" h="921385" w="558164">
                  <a:moveTo>
                    <a:pt x="177611" y="763209"/>
                  </a:moveTo>
                  <a:lnTo>
                    <a:pt x="147700" y="763209"/>
                  </a:lnTo>
                  <a:lnTo>
                    <a:pt x="135997" y="780380"/>
                  </a:lnTo>
                  <a:lnTo>
                    <a:pt x="136156" y="780167"/>
                  </a:lnTo>
                  <a:lnTo>
                    <a:pt x="166880" y="780167"/>
                  </a:lnTo>
                  <a:lnTo>
                    <a:pt x="168836" y="777298"/>
                  </a:lnTo>
                  <a:lnTo>
                    <a:pt x="177611" y="763209"/>
                  </a:lnTo>
                  <a:close/>
                </a:path>
                <a:path extrusionOk="0" h="921385" w="558164">
                  <a:moveTo>
                    <a:pt x="188564" y="744509"/>
                  </a:moveTo>
                  <a:lnTo>
                    <a:pt x="159334" y="744509"/>
                  </a:lnTo>
                  <a:lnTo>
                    <a:pt x="147546" y="763436"/>
                  </a:lnTo>
                  <a:lnTo>
                    <a:pt x="147700" y="763209"/>
                  </a:lnTo>
                  <a:lnTo>
                    <a:pt x="177611" y="763209"/>
                  </a:lnTo>
                  <a:lnTo>
                    <a:pt x="181024" y="757728"/>
                  </a:lnTo>
                  <a:lnTo>
                    <a:pt x="188564" y="744509"/>
                  </a:lnTo>
                  <a:close/>
                </a:path>
                <a:path extrusionOk="0" h="921385" w="558164">
                  <a:moveTo>
                    <a:pt x="199721" y="723929"/>
                  </a:moveTo>
                  <a:lnTo>
                    <a:pt x="171060" y="723929"/>
                  </a:lnTo>
                  <a:lnTo>
                    <a:pt x="159212" y="744705"/>
                  </a:lnTo>
                  <a:lnTo>
                    <a:pt x="159334" y="744509"/>
                  </a:lnTo>
                  <a:lnTo>
                    <a:pt x="188564" y="744509"/>
                  </a:lnTo>
                  <a:lnTo>
                    <a:pt x="193238" y="736314"/>
                  </a:lnTo>
                  <a:lnTo>
                    <a:pt x="199721" y="723929"/>
                  </a:lnTo>
                  <a:close/>
                </a:path>
                <a:path extrusionOk="0" h="921385" w="558164">
                  <a:moveTo>
                    <a:pt x="211068" y="701330"/>
                  </a:moveTo>
                  <a:lnTo>
                    <a:pt x="182881" y="701330"/>
                  </a:lnTo>
                  <a:lnTo>
                    <a:pt x="170942" y="724134"/>
                  </a:lnTo>
                  <a:lnTo>
                    <a:pt x="171060" y="723929"/>
                  </a:lnTo>
                  <a:lnTo>
                    <a:pt x="199721" y="723929"/>
                  </a:lnTo>
                  <a:lnTo>
                    <a:pt x="205482" y="712924"/>
                  </a:lnTo>
                  <a:lnTo>
                    <a:pt x="211068" y="701330"/>
                  </a:lnTo>
                  <a:close/>
                </a:path>
                <a:path extrusionOk="0" h="921385" w="558164">
                  <a:moveTo>
                    <a:pt x="216579" y="689124"/>
                  </a:moveTo>
                  <a:lnTo>
                    <a:pt x="188755" y="689124"/>
                  </a:lnTo>
                  <a:lnTo>
                    <a:pt x="182787" y="701510"/>
                  </a:lnTo>
                  <a:lnTo>
                    <a:pt x="182881" y="701330"/>
                  </a:lnTo>
                  <a:lnTo>
                    <a:pt x="211068" y="701330"/>
                  </a:lnTo>
                  <a:lnTo>
                    <a:pt x="211714" y="699990"/>
                  </a:lnTo>
                  <a:lnTo>
                    <a:pt x="216579" y="689124"/>
                  </a:lnTo>
                  <a:close/>
                </a:path>
                <a:path extrusionOk="0" h="921385" w="558164">
                  <a:moveTo>
                    <a:pt x="222154" y="675792"/>
                  </a:moveTo>
                  <a:lnTo>
                    <a:pt x="194720" y="675792"/>
                  </a:lnTo>
                  <a:lnTo>
                    <a:pt x="188686" y="689267"/>
                  </a:lnTo>
                  <a:lnTo>
                    <a:pt x="188755" y="689124"/>
                  </a:lnTo>
                  <a:lnTo>
                    <a:pt x="216579" y="689124"/>
                  </a:lnTo>
                  <a:lnTo>
                    <a:pt x="217986" y="685982"/>
                  </a:lnTo>
                  <a:lnTo>
                    <a:pt x="222154" y="675792"/>
                  </a:lnTo>
                  <a:close/>
                </a:path>
                <a:path extrusionOk="0" h="921385" w="558164">
                  <a:moveTo>
                    <a:pt x="234018" y="645939"/>
                  </a:moveTo>
                  <a:lnTo>
                    <a:pt x="206923" y="645939"/>
                  </a:lnTo>
                  <a:lnTo>
                    <a:pt x="194633" y="675985"/>
                  </a:lnTo>
                  <a:lnTo>
                    <a:pt x="194720" y="675792"/>
                  </a:lnTo>
                  <a:lnTo>
                    <a:pt x="222154" y="675792"/>
                  </a:lnTo>
                  <a:lnTo>
                    <a:pt x="230508" y="655368"/>
                  </a:lnTo>
                  <a:lnTo>
                    <a:pt x="234018" y="645939"/>
                  </a:lnTo>
                  <a:close/>
                </a:path>
                <a:path extrusionOk="0" h="921385" w="558164">
                  <a:moveTo>
                    <a:pt x="246180" y="612679"/>
                  </a:moveTo>
                  <a:lnTo>
                    <a:pt x="219298" y="612679"/>
                  </a:lnTo>
                  <a:lnTo>
                    <a:pt x="206846" y="646127"/>
                  </a:lnTo>
                  <a:lnTo>
                    <a:pt x="206923" y="645939"/>
                  </a:lnTo>
                  <a:lnTo>
                    <a:pt x="234018" y="645939"/>
                  </a:lnTo>
                  <a:lnTo>
                    <a:pt x="243151" y="621408"/>
                  </a:lnTo>
                  <a:lnTo>
                    <a:pt x="246180" y="612679"/>
                  </a:lnTo>
                  <a:close/>
                </a:path>
                <a:path extrusionOk="0" h="921385" w="558164">
                  <a:moveTo>
                    <a:pt x="258587" y="576503"/>
                  </a:moveTo>
                  <a:lnTo>
                    <a:pt x="231846" y="576503"/>
                  </a:lnTo>
                  <a:lnTo>
                    <a:pt x="219246" y="612819"/>
                  </a:lnTo>
                  <a:lnTo>
                    <a:pt x="219298" y="612679"/>
                  </a:lnTo>
                  <a:lnTo>
                    <a:pt x="246180" y="612679"/>
                  </a:lnTo>
                  <a:lnTo>
                    <a:pt x="255875" y="584734"/>
                  </a:lnTo>
                  <a:lnTo>
                    <a:pt x="258587" y="576503"/>
                  </a:lnTo>
                  <a:close/>
                </a:path>
                <a:path extrusionOk="0" h="921385" w="558164">
                  <a:moveTo>
                    <a:pt x="271164" y="538036"/>
                  </a:moveTo>
                  <a:lnTo>
                    <a:pt x="244515" y="538036"/>
                  </a:lnTo>
                  <a:lnTo>
                    <a:pt x="231823" y="576570"/>
                  </a:lnTo>
                  <a:lnTo>
                    <a:pt x="258587" y="576503"/>
                  </a:lnTo>
                  <a:lnTo>
                    <a:pt x="268662" y="545918"/>
                  </a:lnTo>
                  <a:lnTo>
                    <a:pt x="271164" y="538036"/>
                  </a:lnTo>
                  <a:close/>
                </a:path>
                <a:path extrusionOk="0" h="921385" w="558164">
                  <a:moveTo>
                    <a:pt x="283842" y="497892"/>
                  </a:moveTo>
                  <a:lnTo>
                    <a:pt x="257262" y="497892"/>
                  </a:lnTo>
                  <a:lnTo>
                    <a:pt x="244494" y="538102"/>
                  </a:lnTo>
                  <a:lnTo>
                    <a:pt x="271164" y="538036"/>
                  </a:lnTo>
                  <a:lnTo>
                    <a:pt x="281486" y="505528"/>
                  </a:lnTo>
                  <a:lnTo>
                    <a:pt x="283842" y="497892"/>
                  </a:lnTo>
                  <a:close/>
                </a:path>
                <a:path extrusionOk="0" h="921385" w="558164">
                  <a:moveTo>
                    <a:pt x="480708" y="25793"/>
                  </a:moveTo>
                  <a:lnTo>
                    <a:pt x="438661" y="54085"/>
                  </a:lnTo>
                  <a:lnTo>
                    <a:pt x="404759" y="95939"/>
                  </a:lnTo>
                  <a:lnTo>
                    <a:pt x="381769" y="134792"/>
                  </a:lnTo>
                  <a:lnTo>
                    <a:pt x="357879" y="187909"/>
                  </a:lnTo>
                  <a:lnTo>
                    <a:pt x="333377" y="255296"/>
                  </a:lnTo>
                  <a:lnTo>
                    <a:pt x="320898" y="292968"/>
                  </a:lnTo>
                  <a:lnTo>
                    <a:pt x="308295" y="332531"/>
                  </a:lnTo>
                  <a:lnTo>
                    <a:pt x="295597" y="373399"/>
                  </a:lnTo>
                  <a:lnTo>
                    <a:pt x="282841" y="414964"/>
                  </a:lnTo>
                  <a:lnTo>
                    <a:pt x="257234" y="497980"/>
                  </a:lnTo>
                  <a:lnTo>
                    <a:pt x="283842" y="497892"/>
                  </a:lnTo>
                  <a:lnTo>
                    <a:pt x="307112" y="422452"/>
                  </a:lnTo>
                  <a:lnTo>
                    <a:pt x="319874" y="380871"/>
                  </a:lnTo>
                  <a:lnTo>
                    <a:pt x="332538" y="340111"/>
                  </a:lnTo>
                  <a:lnTo>
                    <a:pt x="345033" y="300887"/>
                  </a:lnTo>
                  <a:lnTo>
                    <a:pt x="357387" y="263591"/>
                  </a:lnTo>
                  <a:lnTo>
                    <a:pt x="369528" y="228927"/>
                  </a:lnTo>
                  <a:lnTo>
                    <a:pt x="381397" y="197530"/>
                  </a:lnTo>
                  <a:lnTo>
                    <a:pt x="392993" y="169881"/>
                  </a:lnTo>
                  <a:lnTo>
                    <a:pt x="398600" y="157802"/>
                  </a:lnTo>
                  <a:lnTo>
                    <a:pt x="404074" y="146970"/>
                  </a:lnTo>
                  <a:lnTo>
                    <a:pt x="415021" y="127400"/>
                  </a:lnTo>
                  <a:lnTo>
                    <a:pt x="415326" y="126855"/>
                  </a:lnTo>
                  <a:lnTo>
                    <a:pt x="425703" y="110347"/>
                  </a:lnTo>
                  <a:lnTo>
                    <a:pt x="426081" y="109745"/>
                  </a:lnTo>
                  <a:lnTo>
                    <a:pt x="436117" y="95646"/>
                  </a:lnTo>
                  <a:lnTo>
                    <a:pt x="436581" y="94992"/>
                  </a:lnTo>
                  <a:lnTo>
                    <a:pt x="446260" y="83120"/>
                  </a:lnTo>
                  <a:lnTo>
                    <a:pt x="446825" y="82424"/>
                  </a:lnTo>
                  <a:lnTo>
                    <a:pt x="456131" y="72584"/>
                  </a:lnTo>
                  <a:lnTo>
                    <a:pt x="456806" y="71866"/>
                  </a:lnTo>
                  <a:lnTo>
                    <a:pt x="465744" y="63844"/>
                  </a:lnTo>
                  <a:lnTo>
                    <a:pt x="466528" y="63135"/>
                  </a:lnTo>
                  <a:lnTo>
                    <a:pt x="475119" y="56700"/>
                  </a:lnTo>
                  <a:lnTo>
                    <a:pt x="475998" y="56036"/>
                  </a:lnTo>
                  <a:lnTo>
                    <a:pt x="482922" y="51809"/>
                  </a:lnTo>
                  <a:lnTo>
                    <a:pt x="481961" y="51809"/>
                  </a:lnTo>
                  <a:lnTo>
                    <a:pt x="485246" y="50369"/>
                  </a:lnTo>
                  <a:lnTo>
                    <a:pt x="485628" y="50369"/>
                  </a:lnTo>
                  <a:lnTo>
                    <a:pt x="480708" y="25793"/>
                  </a:lnTo>
                  <a:close/>
                </a:path>
                <a:path extrusionOk="0" h="921385" w="558164">
                  <a:moveTo>
                    <a:pt x="415177" y="127122"/>
                  </a:moveTo>
                  <a:lnTo>
                    <a:pt x="415002" y="127400"/>
                  </a:lnTo>
                  <a:lnTo>
                    <a:pt x="415177" y="127122"/>
                  </a:lnTo>
                  <a:close/>
                </a:path>
                <a:path extrusionOk="0" h="921385" w="558164">
                  <a:moveTo>
                    <a:pt x="415344" y="126855"/>
                  </a:moveTo>
                  <a:lnTo>
                    <a:pt x="415177" y="127122"/>
                  </a:lnTo>
                  <a:lnTo>
                    <a:pt x="415344" y="126855"/>
                  </a:lnTo>
                  <a:close/>
                </a:path>
                <a:path extrusionOk="0" h="921385" w="558164">
                  <a:moveTo>
                    <a:pt x="425892" y="110046"/>
                  </a:moveTo>
                  <a:lnTo>
                    <a:pt x="425678" y="110347"/>
                  </a:lnTo>
                  <a:lnTo>
                    <a:pt x="425892" y="110046"/>
                  </a:lnTo>
                  <a:close/>
                </a:path>
                <a:path extrusionOk="0" h="921385" w="558164">
                  <a:moveTo>
                    <a:pt x="426106" y="109745"/>
                  </a:moveTo>
                  <a:lnTo>
                    <a:pt x="425892" y="110046"/>
                  </a:lnTo>
                  <a:lnTo>
                    <a:pt x="426106" y="109745"/>
                  </a:lnTo>
                  <a:close/>
                </a:path>
                <a:path extrusionOk="0" h="921385" w="558164">
                  <a:moveTo>
                    <a:pt x="436581" y="94992"/>
                  </a:moveTo>
                  <a:lnTo>
                    <a:pt x="436084" y="95646"/>
                  </a:lnTo>
                  <a:lnTo>
                    <a:pt x="436340" y="95331"/>
                  </a:lnTo>
                  <a:lnTo>
                    <a:pt x="436581" y="94992"/>
                  </a:lnTo>
                  <a:close/>
                </a:path>
                <a:path extrusionOk="0" h="921385" w="558164">
                  <a:moveTo>
                    <a:pt x="436340" y="95331"/>
                  </a:moveTo>
                  <a:lnTo>
                    <a:pt x="436084" y="95646"/>
                  </a:lnTo>
                  <a:lnTo>
                    <a:pt x="436340" y="95331"/>
                  </a:lnTo>
                  <a:close/>
                </a:path>
                <a:path extrusionOk="0" h="921385" w="558164">
                  <a:moveTo>
                    <a:pt x="436616" y="94992"/>
                  </a:moveTo>
                  <a:lnTo>
                    <a:pt x="436340" y="95331"/>
                  </a:lnTo>
                  <a:lnTo>
                    <a:pt x="436616" y="94992"/>
                  </a:lnTo>
                  <a:close/>
                </a:path>
                <a:path extrusionOk="0" h="921385" w="558164">
                  <a:moveTo>
                    <a:pt x="446825" y="82424"/>
                  </a:moveTo>
                  <a:lnTo>
                    <a:pt x="446215" y="83120"/>
                  </a:lnTo>
                  <a:lnTo>
                    <a:pt x="446539" y="82776"/>
                  </a:lnTo>
                  <a:lnTo>
                    <a:pt x="446825" y="82424"/>
                  </a:lnTo>
                  <a:close/>
                </a:path>
                <a:path extrusionOk="0" h="921385" w="558164">
                  <a:moveTo>
                    <a:pt x="446539" y="82776"/>
                  </a:moveTo>
                  <a:lnTo>
                    <a:pt x="446215" y="83120"/>
                  </a:lnTo>
                  <a:lnTo>
                    <a:pt x="446539" y="82776"/>
                  </a:lnTo>
                  <a:close/>
                </a:path>
                <a:path extrusionOk="0" h="921385" w="558164">
                  <a:moveTo>
                    <a:pt x="446870" y="82424"/>
                  </a:moveTo>
                  <a:lnTo>
                    <a:pt x="446539" y="82776"/>
                  </a:lnTo>
                  <a:lnTo>
                    <a:pt x="446870" y="82424"/>
                  </a:lnTo>
                  <a:close/>
                </a:path>
                <a:path extrusionOk="0" h="921385" w="558164">
                  <a:moveTo>
                    <a:pt x="557443" y="22631"/>
                  </a:moveTo>
                  <a:lnTo>
                    <a:pt x="492071" y="22631"/>
                  </a:lnTo>
                  <a:lnTo>
                    <a:pt x="498881" y="47100"/>
                  </a:lnTo>
                  <a:lnTo>
                    <a:pt x="485708" y="50766"/>
                  </a:lnTo>
                  <a:lnTo>
                    <a:pt x="490503" y="74717"/>
                  </a:lnTo>
                  <a:lnTo>
                    <a:pt x="557443" y="22631"/>
                  </a:lnTo>
                  <a:close/>
                </a:path>
                <a:path extrusionOk="0" h="921385" w="558164">
                  <a:moveTo>
                    <a:pt x="456806" y="71866"/>
                  </a:moveTo>
                  <a:lnTo>
                    <a:pt x="456074" y="72584"/>
                  </a:lnTo>
                  <a:lnTo>
                    <a:pt x="456451" y="72243"/>
                  </a:lnTo>
                  <a:lnTo>
                    <a:pt x="456806" y="71866"/>
                  </a:lnTo>
                  <a:close/>
                </a:path>
                <a:path extrusionOk="0" h="921385" w="558164">
                  <a:moveTo>
                    <a:pt x="456451" y="72243"/>
                  </a:moveTo>
                  <a:lnTo>
                    <a:pt x="456074" y="72584"/>
                  </a:lnTo>
                  <a:lnTo>
                    <a:pt x="456451" y="72243"/>
                  </a:lnTo>
                  <a:close/>
                </a:path>
                <a:path extrusionOk="0" h="921385" w="558164">
                  <a:moveTo>
                    <a:pt x="456868" y="71866"/>
                  </a:moveTo>
                  <a:lnTo>
                    <a:pt x="456451" y="72243"/>
                  </a:lnTo>
                  <a:lnTo>
                    <a:pt x="456868" y="71866"/>
                  </a:lnTo>
                  <a:close/>
                </a:path>
                <a:path extrusionOk="0" h="921385" w="558164">
                  <a:moveTo>
                    <a:pt x="466528" y="63135"/>
                  </a:moveTo>
                  <a:lnTo>
                    <a:pt x="465669" y="63844"/>
                  </a:lnTo>
                  <a:lnTo>
                    <a:pt x="466124" y="63500"/>
                  </a:lnTo>
                  <a:lnTo>
                    <a:pt x="466528" y="63135"/>
                  </a:lnTo>
                  <a:close/>
                </a:path>
                <a:path extrusionOk="0" h="921385" w="558164">
                  <a:moveTo>
                    <a:pt x="466124" y="63500"/>
                  </a:moveTo>
                  <a:lnTo>
                    <a:pt x="465669" y="63844"/>
                  </a:lnTo>
                  <a:lnTo>
                    <a:pt x="466124" y="63500"/>
                  </a:lnTo>
                  <a:close/>
                </a:path>
                <a:path extrusionOk="0" h="921385" w="558164">
                  <a:moveTo>
                    <a:pt x="466607" y="63135"/>
                  </a:moveTo>
                  <a:lnTo>
                    <a:pt x="466124" y="63500"/>
                  </a:lnTo>
                  <a:lnTo>
                    <a:pt x="466607" y="63135"/>
                  </a:lnTo>
                  <a:close/>
                </a:path>
                <a:path extrusionOk="0" h="921385" w="558164">
                  <a:moveTo>
                    <a:pt x="475998" y="56036"/>
                  </a:moveTo>
                  <a:lnTo>
                    <a:pt x="475030" y="56700"/>
                  </a:lnTo>
                  <a:lnTo>
                    <a:pt x="475525" y="56394"/>
                  </a:lnTo>
                  <a:lnTo>
                    <a:pt x="475998" y="56036"/>
                  </a:lnTo>
                  <a:close/>
                </a:path>
                <a:path extrusionOk="0" h="921385" w="558164">
                  <a:moveTo>
                    <a:pt x="475525" y="56394"/>
                  </a:moveTo>
                  <a:lnTo>
                    <a:pt x="475030" y="56700"/>
                  </a:lnTo>
                  <a:lnTo>
                    <a:pt x="475525" y="56394"/>
                  </a:lnTo>
                  <a:close/>
                </a:path>
                <a:path extrusionOk="0" h="921385" w="558164">
                  <a:moveTo>
                    <a:pt x="476102" y="56036"/>
                  </a:moveTo>
                  <a:lnTo>
                    <a:pt x="475525" y="56394"/>
                  </a:lnTo>
                  <a:lnTo>
                    <a:pt x="476102" y="56036"/>
                  </a:lnTo>
                  <a:close/>
                </a:path>
                <a:path extrusionOk="0" h="921385" w="558164">
                  <a:moveTo>
                    <a:pt x="485246" y="50369"/>
                  </a:moveTo>
                  <a:lnTo>
                    <a:pt x="481961" y="51809"/>
                  </a:lnTo>
                  <a:lnTo>
                    <a:pt x="483706" y="51323"/>
                  </a:lnTo>
                  <a:lnTo>
                    <a:pt x="485246" y="50369"/>
                  </a:lnTo>
                  <a:close/>
                </a:path>
                <a:path extrusionOk="0" h="921385" w="558164">
                  <a:moveTo>
                    <a:pt x="483706" y="51323"/>
                  </a:moveTo>
                  <a:lnTo>
                    <a:pt x="481961" y="51809"/>
                  </a:lnTo>
                  <a:lnTo>
                    <a:pt x="482922" y="51809"/>
                  </a:lnTo>
                  <a:lnTo>
                    <a:pt x="483706" y="51323"/>
                  </a:lnTo>
                  <a:close/>
                </a:path>
                <a:path extrusionOk="0" h="921385" w="558164">
                  <a:moveTo>
                    <a:pt x="485628" y="50369"/>
                  </a:moveTo>
                  <a:lnTo>
                    <a:pt x="485246" y="50369"/>
                  </a:lnTo>
                  <a:lnTo>
                    <a:pt x="483706" y="51323"/>
                  </a:lnTo>
                  <a:lnTo>
                    <a:pt x="485708" y="50766"/>
                  </a:lnTo>
                  <a:lnTo>
                    <a:pt x="485628" y="50369"/>
                  </a:lnTo>
                  <a:close/>
                </a:path>
                <a:path extrusionOk="0" h="921385" w="558164">
                  <a:moveTo>
                    <a:pt x="492071" y="22631"/>
                  </a:moveTo>
                  <a:lnTo>
                    <a:pt x="480708" y="25793"/>
                  </a:lnTo>
                  <a:lnTo>
                    <a:pt x="485708" y="50766"/>
                  </a:lnTo>
                  <a:lnTo>
                    <a:pt x="498881" y="47100"/>
                  </a:lnTo>
                  <a:lnTo>
                    <a:pt x="492071" y="22631"/>
                  </a:lnTo>
                  <a:close/>
                </a:path>
                <a:path extrusionOk="0" h="921385" w="558164">
                  <a:moveTo>
                    <a:pt x="475545" y="0"/>
                  </a:moveTo>
                  <a:lnTo>
                    <a:pt x="480708" y="25793"/>
                  </a:lnTo>
                  <a:lnTo>
                    <a:pt x="492071" y="22631"/>
                  </a:lnTo>
                  <a:lnTo>
                    <a:pt x="557443" y="22631"/>
                  </a:lnTo>
                  <a:lnTo>
                    <a:pt x="557740" y="22400"/>
                  </a:lnTo>
                  <a:lnTo>
                    <a:pt x="475545"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50" name="Google Shape;1650;p60"/>
          <p:cNvSpPr txBox="1"/>
          <p:nvPr/>
        </p:nvSpPr>
        <p:spPr>
          <a:xfrm>
            <a:off x="5315107" y="2171700"/>
            <a:ext cx="5456555" cy="27533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0D0D0D"/>
                </a:solidFill>
                <a:latin typeface="Calibri"/>
                <a:ea typeface="Calibri"/>
                <a:cs typeface="Calibri"/>
                <a:sym typeface="Calibri"/>
              </a:rPr>
              <a:t>Already have a fully-built model in Excel?</a:t>
            </a:r>
            <a:endParaRPr sz="2000">
              <a:solidFill>
                <a:schemeClr val="dk1"/>
              </a:solidFill>
              <a:latin typeface="Calibri"/>
              <a:ea typeface="Calibri"/>
              <a:cs typeface="Calibri"/>
              <a:sym typeface="Calibri"/>
            </a:endParaRPr>
          </a:p>
          <a:p>
            <a:pPr indent="0" lvl="0" marL="12700" marR="5080" rtl="0" algn="l">
              <a:lnSpc>
                <a:spcPct val="100000"/>
              </a:lnSpc>
              <a:spcBef>
                <a:spcPts val="1789"/>
              </a:spcBef>
              <a:spcAft>
                <a:spcPts val="0"/>
              </a:spcAft>
              <a:buNone/>
            </a:pPr>
            <a:r>
              <a:rPr lang="en-US" sz="1600">
                <a:solidFill>
                  <a:srgbClr val="0D0D0D"/>
                </a:solidFill>
                <a:latin typeface="Calibri"/>
                <a:ea typeface="Calibri"/>
                <a:cs typeface="Calibri"/>
                <a:sym typeface="Calibri"/>
              </a:rPr>
              <a:t>You can import models built in Excel directly into Power BI Desktop  using: </a:t>
            </a:r>
            <a:r>
              <a:rPr b="1" i="1" lang="en-US" sz="1600">
                <a:solidFill>
                  <a:srgbClr val="0D0D0D"/>
                </a:solidFill>
                <a:latin typeface="Calibri"/>
                <a:ea typeface="Calibri"/>
                <a:cs typeface="Calibri"/>
                <a:sym typeface="Calibri"/>
              </a:rPr>
              <a:t>Import &gt; Power Query, Power Pivot, Power View</a:t>
            </a:r>
            <a:endParaRPr sz="1600">
              <a:solidFill>
                <a:schemeClr val="dk1"/>
              </a:solidFill>
              <a:latin typeface="Calibri"/>
              <a:ea typeface="Calibri"/>
              <a:cs typeface="Calibri"/>
              <a:sym typeface="Calibri"/>
            </a:endParaRPr>
          </a:p>
          <a:p>
            <a:pPr indent="0" lvl="0" marL="0" marR="0" rtl="0" algn="l">
              <a:lnSpc>
                <a:spcPct val="100000"/>
              </a:lnSpc>
              <a:spcBef>
                <a:spcPts val="5"/>
              </a:spcBef>
              <a:spcAft>
                <a:spcPts val="0"/>
              </a:spcAft>
              <a:buNone/>
            </a:pPr>
            <a:r>
              <a:t/>
            </a:r>
            <a:endParaRPr sz="1450">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None/>
            </a:pPr>
            <a:r>
              <a:rPr lang="en-US" sz="1600">
                <a:solidFill>
                  <a:srgbClr val="0D0D0D"/>
                </a:solidFill>
                <a:latin typeface="Calibri"/>
                <a:ea typeface="Calibri"/>
                <a:cs typeface="Calibri"/>
                <a:sym typeface="Calibri"/>
              </a:rPr>
              <a:t>Imported models retain the following:</a:t>
            </a:r>
            <a:endParaRPr sz="1600">
              <a:solidFill>
                <a:schemeClr val="dk1"/>
              </a:solidFill>
              <a:latin typeface="Calibri"/>
              <a:ea typeface="Calibri"/>
              <a:cs typeface="Calibri"/>
              <a:sym typeface="Calibri"/>
            </a:endParaRPr>
          </a:p>
          <a:p>
            <a:pPr indent="-342900" lvl="0" marL="812800" marR="0" rtl="0" algn="l">
              <a:lnSpc>
                <a:spcPct val="100000"/>
              </a:lnSpc>
              <a:spcBef>
                <a:spcPts val="1280"/>
              </a:spcBef>
              <a:spcAft>
                <a:spcPts val="0"/>
              </a:spcAft>
              <a:buClr>
                <a:srgbClr val="0D0D0D"/>
              </a:buClr>
              <a:buSzPts val="1400"/>
              <a:buFont typeface="Arial"/>
              <a:buChar char="•"/>
            </a:pPr>
            <a:r>
              <a:rPr lang="en-US" sz="1400">
                <a:solidFill>
                  <a:srgbClr val="0D0D0D"/>
                </a:solidFill>
                <a:latin typeface="Calibri"/>
                <a:ea typeface="Calibri"/>
                <a:cs typeface="Calibri"/>
                <a:sym typeface="Calibri"/>
              </a:rPr>
              <a:t>Data source </a:t>
            </a:r>
            <a:r>
              <a:rPr b="1" lang="en-US" sz="1400">
                <a:solidFill>
                  <a:srgbClr val="0D0D0D"/>
                </a:solidFill>
                <a:latin typeface="Calibri"/>
                <a:ea typeface="Calibri"/>
                <a:cs typeface="Calibri"/>
                <a:sym typeface="Calibri"/>
              </a:rPr>
              <a:t>connections </a:t>
            </a:r>
            <a:r>
              <a:rPr lang="en-US" sz="1400">
                <a:solidFill>
                  <a:srgbClr val="0D0D0D"/>
                </a:solidFill>
                <a:latin typeface="Calibri"/>
                <a:ea typeface="Calibri"/>
                <a:cs typeface="Calibri"/>
                <a:sym typeface="Calibri"/>
              </a:rPr>
              <a:t>and </a:t>
            </a:r>
            <a:r>
              <a:rPr b="1" lang="en-US" sz="1400">
                <a:solidFill>
                  <a:srgbClr val="0D0D0D"/>
                </a:solidFill>
                <a:latin typeface="Calibri"/>
                <a:ea typeface="Calibri"/>
                <a:cs typeface="Calibri"/>
                <a:sym typeface="Calibri"/>
              </a:rPr>
              <a:t>queries</a:t>
            </a:r>
            <a:endParaRPr sz="1400">
              <a:solidFill>
                <a:schemeClr val="dk1"/>
              </a:solidFill>
              <a:latin typeface="Calibri"/>
              <a:ea typeface="Calibri"/>
              <a:cs typeface="Calibri"/>
              <a:sym typeface="Calibri"/>
            </a:endParaRPr>
          </a:p>
          <a:p>
            <a:pPr indent="-342900" lvl="0" marL="812800" marR="0" rtl="0" algn="l">
              <a:lnSpc>
                <a:spcPct val="100000"/>
              </a:lnSpc>
              <a:spcBef>
                <a:spcPts val="625"/>
              </a:spcBef>
              <a:spcAft>
                <a:spcPts val="0"/>
              </a:spcAft>
              <a:buClr>
                <a:srgbClr val="0D0D0D"/>
              </a:buClr>
              <a:buSzPts val="1400"/>
              <a:buFont typeface="Arial"/>
              <a:buChar char="•"/>
            </a:pPr>
            <a:r>
              <a:rPr lang="en-US" sz="1400">
                <a:solidFill>
                  <a:srgbClr val="0D0D0D"/>
                </a:solidFill>
                <a:latin typeface="Calibri"/>
                <a:ea typeface="Calibri"/>
                <a:cs typeface="Calibri"/>
                <a:sym typeface="Calibri"/>
              </a:rPr>
              <a:t>Query editing procedures and </a:t>
            </a:r>
            <a:r>
              <a:rPr b="1" lang="en-US" sz="1400">
                <a:solidFill>
                  <a:srgbClr val="0D0D0D"/>
                </a:solidFill>
                <a:latin typeface="Calibri"/>
                <a:ea typeface="Calibri"/>
                <a:cs typeface="Calibri"/>
                <a:sym typeface="Calibri"/>
              </a:rPr>
              <a:t>applied steps</a:t>
            </a:r>
            <a:endParaRPr sz="1400">
              <a:solidFill>
                <a:schemeClr val="dk1"/>
              </a:solidFill>
              <a:latin typeface="Calibri"/>
              <a:ea typeface="Calibri"/>
              <a:cs typeface="Calibri"/>
              <a:sym typeface="Calibri"/>
            </a:endParaRPr>
          </a:p>
          <a:p>
            <a:pPr indent="-342900" lvl="0" marL="812800" marR="0" rtl="0" algn="l">
              <a:lnSpc>
                <a:spcPct val="100000"/>
              </a:lnSpc>
              <a:spcBef>
                <a:spcPts val="505"/>
              </a:spcBef>
              <a:spcAft>
                <a:spcPts val="0"/>
              </a:spcAft>
              <a:buClr>
                <a:srgbClr val="0D0D0D"/>
              </a:buClr>
              <a:buSzPts val="1400"/>
              <a:buFont typeface="Arial"/>
              <a:buChar char="•"/>
            </a:pPr>
            <a:r>
              <a:rPr lang="en-US" sz="1400">
                <a:solidFill>
                  <a:srgbClr val="0D0D0D"/>
                </a:solidFill>
                <a:latin typeface="Calibri"/>
                <a:ea typeface="Calibri"/>
                <a:cs typeface="Calibri"/>
                <a:sym typeface="Calibri"/>
              </a:rPr>
              <a:t>Table </a:t>
            </a:r>
            <a:r>
              <a:rPr b="1" lang="en-US" sz="1400">
                <a:solidFill>
                  <a:srgbClr val="0D0D0D"/>
                </a:solidFill>
                <a:latin typeface="Calibri"/>
                <a:ea typeface="Calibri"/>
                <a:cs typeface="Calibri"/>
                <a:sym typeface="Calibri"/>
              </a:rPr>
              <a:t>relationships</a:t>
            </a:r>
            <a:r>
              <a:rPr lang="en-US" sz="1400">
                <a:solidFill>
                  <a:srgbClr val="0D0D0D"/>
                </a:solidFill>
                <a:latin typeface="Calibri"/>
                <a:ea typeface="Calibri"/>
                <a:cs typeface="Calibri"/>
                <a:sym typeface="Calibri"/>
              </a:rPr>
              <a:t>, </a:t>
            </a:r>
            <a:r>
              <a:rPr b="1" lang="en-US" sz="1400">
                <a:solidFill>
                  <a:srgbClr val="0D0D0D"/>
                </a:solidFill>
                <a:latin typeface="Calibri"/>
                <a:ea typeface="Calibri"/>
                <a:cs typeface="Calibri"/>
                <a:sym typeface="Calibri"/>
              </a:rPr>
              <a:t>hierarchies</a:t>
            </a:r>
            <a:r>
              <a:rPr lang="en-US" sz="1400">
                <a:solidFill>
                  <a:srgbClr val="0D0D0D"/>
                </a:solidFill>
                <a:latin typeface="Calibri"/>
                <a:ea typeface="Calibri"/>
                <a:cs typeface="Calibri"/>
                <a:sym typeface="Calibri"/>
              </a:rPr>
              <a:t>, </a:t>
            </a:r>
            <a:r>
              <a:rPr b="1" lang="en-US" sz="1400">
                <a:solidFill>
                  <a:srgbClr val="0D0D0D"/>
                </a:solidFill>
                <a:latin typeface="Calibri"/>
                <a:ea typeface="Calibri"/>
                <a:cs typeface="Calibri"/>
                <a:sym typeface="Calibri"/>
              </a:rPr>
              <a:t>field settings</a:t>
            </a:r>
            <a:r>
              <a:rPr lang="en-US" sz="1400">
                <a:solidFill>
                  <a:srgbClr val="0D0D0D"/>
                </a:solidFill>
                <a:latin typeface="Calibri"/>
                <a:ea typeface="Calibri"/>
                <a:cs typeface="Calibri"/>
                <a:sym typeface="Calibri"/>
              </a:rPr>
              <a:t>, etc.</a:t>
            </a:r>
            <a:endParaRPr sz="1400">
              <a:solidFill>
                <a:schemeClr val="dk1"/>
              </a:solidFill>
              <a:latin typeface="Calibri"/>
              <a:ea typeface="Calibri"/>
              <a:cs typeface="Calibri"/>
              <a:sym typeface="Calibri"/>
            </a:endParaRPr>
          </a:p>
          <a:p>
            <a:pPr indent="-342900" lvl="0" marL="812800" marR="0" rtl="0" algn="l">
              <a:lnSpc>
                <a:spcPct val="100000"/>
              </a:lnSpc>
              <a:spcBef>
                <a:spcPts val="625"/>
              </a:spcBef>
              <a:spcAft>
                <a:spcPts val="0"/>
              </a:spcAft>
              <a:buClr>
                <a:srgbClr val="0D0D0D"/>
              </a:buClr>
              <a:buSzPts val="1400"/>
              <a:buFont typeface="Arial"/>
              <a:buChar char="•"/>
            </a:pPr>
            <a:r>
              <a:rPr lang="en-US" sz="1400">
                <a:solidFill>
                  <a:srgbClr val="0D0D0D"/>
                </a:solidFill>
                <a:latin typeface="Calibri"/>
                <a:ea typeface="Calibri"/>
                <a:cs typeface="Calibri"/>
                <a:sym typeface="Calibri"/>
              </a:rPr>
              <a:t>All </a:t>
            </a:r>
            <a:r>
              <a:rPr b="1" lang="en-US" sz="1400">
                <a:solidFill>
                  <a:srgbClr val="0D0D0D"/>
                </a:solidFill>
                <a:latin typeface="Calibri"/>
                <a:ea typeface="Calibri"/>
                <a:cs typeface="Calibri"/>
                <a:sym typeface="Calibri"/>
              </a:rPr>
              <a:t>calculated columns </a:t>
            </a:r>
            <a:r>
              <a:rPr lang="en-US" sz="1400">
                <a:solidFill>
                  <a:srgbClr val="0D0D0D"/>
                </a:solidFill>
                <a:latin typeface="Calibri"/>
                <a:ea typeface="Calibri"/>
                <a:cs typeface="Calibri"/>
                <a:sym typeface="Calibri"/>
              </a:rPr>
              <a:t>and </a:t>
            </a:r>
            <a:r>
              <a:rPr b="1" lang="en-US" sz="1400">
                <a:solidFill>
                  <a:srgbClr val="0D0D0D"/>
                </a:solidFill>
                <a:latin typeface="Calibri"/>
                <a:ea typeface="Calibri"/>
                <a:cs typeface="Calibri"/>
                <a:sym typeface="Calibri"/>
              </a:rPr>
              <a:t>DAX measures</a:t>
            </a:r>
            <a:endParaRPr sz="1400">
              <a:solidFill>
                <a:schemeClr val="dk1"/>
              </a:solidFill>
              <a:latin typeface="Calibri"/>
              <a:ea typeface="Calibri"/>
              <a:cs typeface="Calibri"/>
              <a:sym typeface="Calibri"/>
            </a:endParaRPr>
          </a:p>
        </p:txBody>
      </p:sp>
      <p:sp>
        <p:nvSpPr>
          <p:cNvPr id="1651" name="Google Shape;1651;p60"/>
          <p:cNvSpPr txBox="1"/>
          <p:nvPr/>
        </p:nvSpPr>
        <p:spPr>
          <a:xfrm>
            <a:off x="210311" y="6520180"/>
            <a:ext cx="4646295"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000">
                <a:solidFill>
                  <a:schemeClr val="dk1"/>
                </a:solidFill>
                <a:latin typeface="Calibri"/>
                <a:ea typeface="Calibri"/>
                <a:cs typeface="Calibri"/>
                <a:sym typeface="Calibri"/>
              </a:rPr>
              <a:t>*In older versions of Power BI, this import option may be called “Excel Workbook Contents”</a:t>
            </a:r>
            <a:endParaRPr sz="1000">
              <a:solidFill>
                <a:schemeClr val="dk1"/>
              </a:solidFill>
              <a:latin typeface="Calibri"/>
              <a:ea typeface="Calibri"/>
              <a:cs typeface="Calibri"/>
              <a:sym typeface="Calibri"/>
            </a:endParaRPr>
          </a:p>
        </p:txBody>
      </p:sp>
      <p:grpSp>
        <p:nvGrpSpPr>
          <p:cNvPr id="1652" name="Google Shape;1652;p60"/>
          <p:cNvGrpSpPr/>
          <p:nvPr/>
        </p:nvGrpSpPr>
        <p:grpSpPr>
          <a:xfrm>
            <a:off x="11457431" y="170687"/>
            <a:ext cx="551687" cy="551687"/>
            <a:chOff x="11457431" y="170687"/>
            <a:chExt cx="551687" cy="551687"/>
          </a:xfrm>
        </p:grpSpPr>
        <p:pic>
          <p:nvPicPr>
            <p:cNvPr id="1653" name="Google Shape;1653;p60"/>
            <p:cNvPicPr preferRelativeResize="0"/>
            <p:nvPr/>
          </p:nvPicPr>
          <p:blipFill rotWithShape="1">
            <a:blip r:embed="rId9">
              <a:alphaModFix/>
            </a:blip>
            <a:srcRect b="0" l="0" r="0" t="0"/>
            <a:stretch/>
          </p:blipFill>
          <p:spPr>
            <a:xfrm>
              <a:off x="11457431" y="170687"/>
              <a:ext cx="551687" cy="551687"/>
            </a:xfrm>
            <a:prstGeom prst="rect">
              <a:avLst/>
            </a:prstGeom>
            <a:noFill/>
            <a:ln>
              <a:noFill/>
            </a:ln>
          </p:spPr>
        </p:pic>
        <p:pic>
          <p:nvPicPr>
            <p:cNvPr id="1654" name="Google Shape;1654;p60"/>
            <p:cNvPicPr preferRelativeResize="0"/>
            <p:nvPr/>
          </p:nvPicPr>
          <p:blipFill rotWithShape="1">
            <a:blip r:embed="rId10">
              <a:alphaModFix/>
            </a:blip>
            <a:srcRect b="0" l="0" r="0" t="0"/>
            <a:stretch/>
          </p:blipFill>
          <p:spPr>
            <a:xfrm>
              <a:off x="11536301" y="252500"/>
              <a:ext cx="399431" cy="400018"/>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58" name="Shape 1658"/>
        <p:cNvGrpSpPr/>
        <p:nvPr/>
      </p:nvGrpSpPr>
      <p:grpSpPr>
        <a:xfrm>
          <a:off x="0" y="0"/>
          <a:ext cx="0" cy="0"/>
          <a:chOff x="0" y="0"/>
          <a:chExt cx="0" cy="0"/>
        </a:xfrm>
      </p:grpSpPr>
      <p:sp>
        <p:nvSpPr>
          <p:cNvPr id="1659" name="Google Shape;1659;p61"/>
          <p:cNvSpPr txBox="1"/>
          <p:nvPr/>
        </p:nvSpPr>
        <p:spPr>
          <a:xfrm>
            <a:off x="1402580" y="1539747"/>
            <a:ext cx="9751060" cy="43110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800">
                <a:solidFill>
                  <a:srgbClr val="0D0D0D"/>
                </a:solidFill>
                <a:latin typeface="Calibri"/>
                <a:ea typeface="Calibri"/>
                <a:cs typeface="Calibri"/>
                <a:sym typeface="Calibri"/>
              </a:rPr>
              <a:t>Get organized before connecting and loading data</a:t>
            </a:r>
            <a:endParaRPr sz="2800">
              <a:solidFill>
                <a:schemeClr val="dk1"/>
              </a:solidFill>
              <a:latin typeface="Calibri"/>
              <a:ea typeface="Calibri"/>
              <a:cs typeface="Calibri"/>
              <a:sym typeface="Calibri"/>
            </a:endParaRPr>
          </a:p>
          <a:p>
            <a:pPr indent="-342900" lvl="0" marL="838200" marR="67945" rtl="0" algn="l">
              <a:lnSpc>
                <a:spcPct val="118750"/>
              </a:lnSpc>
              <a:spcBef>
                <a:spcPts val="1445"/>
              </a:spcBef>
              <a:spcAft>
                <a:spcPts val="0"/>
              </a:spcAft>
              <a:buClr>
                <a:srgbClr val="262626"/>
              </a:buClr>
              <a:buSzPts val="1600"/>
              <a:buFont typeface="Arial"/>
              <a:buChar char="•"/>
            </a:pPr>
            <a:r>
              <a:rPr i="1" lang="en-US" sz="1600">
                <a:solidFill>
                  <a:srgbClr val="262626"/>
                </a:solidFill>
                <a:latin typeface="Calibri"/>
                <a:ea typeface="Calibri"/>
                <a:cs typeface="Calibri"/>
                <a:sym typeface="Calibri"/>
              </a:rPr>
              <a:t>Define clear and intuitive table/query names from the start, and establish an organized file/folder structure if  you are working with local flat files to avoid changes to file names or paths</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262626"/>
              </a:buClr>
              <a:buSzPts val="1900"/>
              <a:buFont typeface="Arial"/>
              <a:buNone/>
            </a:pPr>
            <a:r>
              <a:t/>
            </a:r>
            <a:endParaRPr sz="1900">
              <a:solidFill>
                <a:schemeClr val="dk1"/>
              </a:solidFill>
              <a:latin typeface="Calibri"/>
              <a:ea typeface="Calibri"/>
              <a:cs typeface="Calibri"/>
              <a:sym typeface="Calibri"/>
            </a:endParaRPr>
          </a:p>
          <a:p>
            <a:pPr indent="0" lvl="0" marL="0" marR="0" rtl="0" algn="l">
              <a:lnSpc>
                <a:spcPct val="100000"/>
              </a:lnSpc>
              <a:spcBef>
                <a:spcPts val="20"/>
              </a:spcBef>
              <a:spcAft>
                <a:spcPts val="0"/>
              </a:spcAft>
              <a:buClr>
                <a:srgbClr val="262626"/>
              </a:buClr>
              <a:buSzPts val="2200"/>
              <a:buFont typeface="Arial"/>
              <a:buNone/>
            </a:pPr>
            <a:r>
              <a:t/>
            </a:r>
            <a:endParaRPr sz="2200">
              <a:solidFill>
                <a:schemeClr val="dk1"/>
              </a:solidFill>
              <a:latin typeface="Calibri"/>
              <a:ea typeface="Calibri"/>
              <a:cs typeface="Calibri"/>
              <a:sym typeface="Calibri"/>
            </a:endParaRPr>
          </a:p>
          <a:p>
            <a:pPr indent="0" lvl="0" marL="88900" marR="0" rtl="0" algn="l">
              <a:lnSpc>
                <a:spcPct val="100000"/>
              </a:lnSpc>
              <a:spcBef>
                <a:spcPts val="0"/>
              </a:spcBef>
              <a:spcAft>
                <a:spcPts val="0"/>
              </a:spcAft>
              <a:buNone/>
            </a:pPr>
            <a:r>
              <a:rPr lang="en-US" sz="2800">
                <a:solidFill>
                  <a:srgbClr val="0D0D0D"/>
                </a:solidFill>
                <a:latin typeface="Calibri"/>
                <a:ea typeface="Calibri"/>
                <a:cs typeface="Calibri"/>
                <a:sym typeface="Calibri"/>
              </a:rPr>
              <a:t>Disable report refresh for any static data sources</a:t>
            </a:r>
            <a:endParaRPr sz="2800">
              <a:solidFill>
                <a:schemeClr val="dk1"/>
              </a:solidFill>
              <a:latin typeface="Calibri"/>
              <a:ea typeface="Calibri"/>
              <a:cs typeface="Calibri"/>
              <a:sym typeface="Calibri"/>
            </a:endParaRPr>
          </a:p>
          <a:p>
            <a:pPr indent="-343535" lvl="1" marL="914400" marR="0" rtl="0" algn="l">
              <a:lnSpc>
                <a:spcPct val="100000"/>
              </a:lnSpc>
              <a:spcBef>
                <a:spcPts val="1250"/>
              </a:spcBef>
              <a:spcAft>
                <a:spcPts val="0"/>
              </a:spcAft>
              <a:buClr>
                <a:srgbClr val="262626"/>
              </a:buClr>
              <a:buSzPts val="1600"/>
              <a:buFont typeface="Arial"/>
              <a:buChar char="•"/>
            </a:pPr>
            <a:r>
              <a:rPr b="0" i="1" lang="en-US" sz="1600" u="none" cap="none" strike="noStrike">
                <a:solidFill>
                  <a:srgbClr val="262626"/>
                </a:solidFill>
                <a:latin typeface="Calibri"/>
                <a:ea typeface="Calibri"/>
                <a:cs typeface="Calibri"/>
                <a:sym typeface="Calibri"/>
              </a:rPr>
              <a:t>There’s no need to constantly refresh data sources that don’t change, like lookups or static data tables</a:t>
            </a:r>
            <a:endParaRPr b="0" i="0" sz="16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262626"/>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1" marL="457200" marR="0" rtl="0" algn="l">
              <a:lnSpc>
                <a:spcPct val="100000"/>
              </a:lnSpc>
              <a:spcBef>
                <a:spcPts val="30"/>
              </a:spcBef>
              <a:spcAft>
                <a:spcPts val="0"/>
              </a:spcAft>
              <a:buClr>
                <a:srgbClr val="262626"/>
              </a:buClr>
              <a:buSzPts val="2300"/>
              <a:buFont typeface="Arial"/>
              <a:buNone/>
            </a:pPr>
            <a:r>
              <a:t/>
            </a:r>
            <a:endParaRPr b="0" i="0" sz="2300" u="none" cap="none" strike="noStrike">
              <a:solidFill>
                <a:schemeClr val="dk1"/>
              </a:solidFill>
              <a:latin typeface="Calibri"/>
              <a:ea typeface="Calibri"/>
              <a:cs typeface="Calibri"/>
              <a:sym typeface="Calibri"/>
            </a:endParaRPr>
          </a:p>
          <a:p>
            <a:pPr indent="0" lvl="0" marL="88900" marR="0" rtl="0" algn="l">
              <a:lnSpc>
                <a:spcPct val="100000"/>
              </a:lnSpc>
              <a:spcBef>
                <a:spcPts val="0"/>
              </a:spcBef>
              <a:spcAft>
                <a:spcPts val="0"/>
              </a:spcAft>
              <a:buNone/>
            </a:pPr>
            <a:r>
              <a:rPr lang="en-US" sz="2800">
                <a:solidFill>
                  <a:srgbClr val="0D0D0D"/>
                </a:solidFill>
                <a:latin typeface="Calibri"/>
                <a:ea typeface="Calibri"/>
                <a:cs typeface="Calibri"/>
                <a:sym typeface="Calibri"/>
              </a:rPr>
              <a:t>When working with large tables, only load the data you need</a:t>
            </a:r>
            <a:endParaRPr sz="2800">
              <a:solidFill>
                <a:schemeClr val="dk1"/>
              </a:solidFill>
              <a:latin typeface="Calibri"/>
              <a:ea typeface="Calibri"/>
              <a:cs typeface="Calibri"/>
              <a:sym typeface="Calibri"/>
            </a:endParaRPr>
          </a:p>
          <a:p>
            <a:pPr indent="-342900" lvl="1" marL="914400" marR="5080" rtl="0" algn="l">
              <a:lnSpc>
                <a:spcPct val="100000"/>
              </a:lnSpc>
              <a:spcBef>
                <a:spcPts val="1225"/>
              </a:spcBef>
              <a:spcAft>
                <a:spcPts val="0"/>
              </a:spcAft>
              <a:buClr>
                <a:srgbClr val="262626"/>
              </a:buClr>
              <a:buSzPts val="1600"/>
              <a:buFont typeface="Arial"/>
              <a:buChar char="•"/>
            </a:pPr>
            <a:r>
              <a:rPr b="0" i="1" lang="en-US" sz="1600" u="none" cap="none" strike="noStrike">
                <a:solidFill>
                  <a:srgbClr val="262626"/>
                </a:solidFill>
                <a:latin typeface="Calibri"/>
                <a:ea typeface="Calibri"/>
                <a:cs typeface="Calibri"/>
                <a:sym typeface="Calibri"/>
              </a:rPr>
              <a:t>Don’t include hourly data when you only need daily, or transaction-level data when only need a product-level  summary (extra data will only slow your report down!)</a:t>
            </a:r>
            <a:endParaRPr b="0" i="0" sz="1600" u="none" cap="none" strike="noStrike">
              <a:solidFill>
                <a:schemeClr val="dk1"/>
              </a:solidFill>
              <a:latin typeface="Calibri"/>
              <a:ea typeface="Calibri"/>
              <a:cs typeface="Calibri"/>
              <a:sym typeface="Calibri"/>
            </a:endParaRPr>
          </a:p>
        </p:txBody>
      </p:sp>
      <p:sp>
        <p:nvSpPr>
          <p:cNvPr id="1660" name="Google Shape;1660;p61"/>
          <p:cNvSpPr txBox="1"/>
          <p:nvPr>
            <p:ph type="title"/>
          </p:nvPr>
        </p:nvSpPr>
        <p:spPr>
          <a:xfrm>
            <a:off x="3454368" y="242315"/>
            <a:ext cx="528320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POWER QUERY BEST PRACTICES</a:t>
            </a:r>
            <a:endParaRPr sz="3200"/>
          </a:p>
        </p:txBody>
      </p:sp>
      <p:pic>
        <p:nvPicPr>
          <p:cNvPr id="1661" name="Google Shape;1661;p61"/>
          <p:cNvPicPr preferRelativeResize="0"/>
          <p:nvPr/>
        </p:nvPicPr>
        <p:blipFill rotWithShape="1">
          <a:blip r:embed="rId3">
            <a:alphaModFix/>
          </a:blip>
          <a:srcRect b="0" l="0" r="0" t="0"/>
          <a:stretch/>
        </p:blipFill>
        <p:spPr>
          <a:xfrm>
            <a:off x="0" y="806332"/>
            <a:ext cx="12192000" cy="45720"/>
          </a:xfrm>
          <a:prstGeom prst="rect">
            <a:avLst/>
          </a:prstGeom>
          <a:noFill/>
          <a:ln>
            <a:noFill/>
          </a:ln>
        </p:spPr>
      </p:pic>
      <p:pic>
        <p:nvPicPr>
          <p:cNvPr id="1662" name="Google Shape;1662;p61"/>
          <p:cNvPicPr preferRelativeResize="0"/>
          <p:nvPr/>
        </p:nvPicPr>
        <p:blipFill rotWithShape="1">
          <a:blip r:embed="rId4">
            <a:alphaModFix/>
          </a:blip>
          <a:srcRect b="0" l="0" r="0" t="0"/>
          <a:stretch/>
        </p:blipFill>
        <p:spPr>
          <a:xfrm>
            <a:off x="713231" y="1466088"/>
            <a:ext cx="582168" cy="569976"/>
          </a:xfrm>
          <a:prstGeom prst="rect">
            <a:avLst/>
          </a:prstGeom>
          <a:noFill/>
          <a:ln>
            <a:noFill/>
          </a:ln>
        </p:spPr>
      </p:pic>
      <p:pic>
        <p:nvPicPr>
          <p:cNvPr id="1663" name="Google Shape;1663;p61"/>
          <p:cNvPicPr preferRelativeResize="0"/>
          <p:nvPr/>
        </p:nvPicPr>
        <p:blipFill rotWithShape="1">
          <a:blip r:embed="rId5">
            <a:alphaModFix/>
          </a:blip>
          <a:srcRect b="0" l="0" r="0" t="0"/>
          <a:stretch/>
        </p:blipFill>
        <p:spPr>
          <a:xfrm>
            <a:off x="713231" y="3197351"/>
            <a:ext cx="582168" cy="569976"/>
          </a:xfrm>
          <a:prstGeom prst="rect">
            <a:avLst/>
          </a:prstGeom>
          <a:noFill/>
          <a:ln>
            <a:noFill/>
          </a:ln>
        </p:spPr>
      </p:pic>
      <p:pic>
        <p:nvPicPr>
          <p:cNvPr id="1664" name="Google Shape;1664;p61"/>
          <p:cNvPicPr preferRelativeResize="0"/>
          <p:nvPr/>
        </p:nvPicPr>
        <p:blipFill rotWithShape="1">
          <a:blip r:embed="rId6">
            <a:alphaModFix/>
          </a:blip>
          <a:srcRect b="0" l="0" r="0" t="0"/>
          <a:stretch/>
        </p:blipFill>
        <p:spPr>
          <a:xfrm>
            <a:off x="713231" y="4690871"/>
            <a:ext cx="582168" cy="566927"/>
          </a:xfrm>
          <a:prstGeom prst="rect">
            <a:avLst/>
          </a:prstGeom>
          <a:noFill/>
          <a:ln>
            <a:noFill/>
          </a:ln>
        </p:spPr>
      </p:pic>
      <p:grpSp>
        <p:nvGrpSpPr>
          <p:cNvPr id="1665" name="Google Shape;1665;p61"/>
          <p:cNvGrpSpPr/>
          <p:nvPr/>
        </p:nvGrpSpPr>
        <p:grpSpPr>
          <a:xfrm>
            <a:off x="11457431" y="170687"/>
            <a:ext cx="551687" cy="551687"/>
            <a:chOff x="11457431" y="170687"/>
            <a:chExt cx="551687" cy="551687"/>
          </a:xfrm>
        </p:grpSpPr>
        <p:pic>
          <p:nvPicPr>
            <p:cNvPr id="1666" name="Google Shape;1666;p61"/>
            <p:cNvPicPr preferRelativeResize="0"/>
            <p:nvPr/>
          </p:nvPicPr>
          <p:blipFill rotWithShape="1">
            <a:blip r:embed="rId7">
              <a:alphaModFix/>
            </a:blip>
            <a:srcRect b="0" l="0" r="0" t="0"/>
            <a:stretch/>
          </p:blipFill>
          <p:spPr>
            <a:xfrm>
              <a:off x="11457431" y="170687"/>
              <a:ext cx="551687" cy="551687"/>
            </a:xfrm>
            <a:prstGeom prst="rect">
              <a:avLst/>
            </a:prstGeom>
            <a:noFill/>
            <a:ln>
              <a:noFill/>
            </a:ln>
          </p:spPr>
        </p:pic>
        <p:pic>
          <p:nvPicPr>
            <p:cNvPr id="1667" name="Google Shape;1667;p61"/>
            <p:cNvPicPr preferRelativeResize="0"/>
            <p:nvPr/>
          </p:nvPicPr>
          <p:blipFill rotWithShape="1">
            <a:blip r:embed="rId8">
              <a:alphaModFix/>
            </a:blip>
            <a:srcRect b="0" l="0" r="0" t="0"/>
            <a:stretch/>
          </p:blipFill>
          <p:spPr>
            <a:xfrm>
              <a:off x="11536301" y="252500"/>
              <a:ext cx="399431" cy="400018"/>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71" name="Shape 1671"/>
        <p:cNvGrpSpPr/>
        <p:nvPr/>
      </p:nvGrpSpPr>
      <p:grpSpPr>
        <a:xfrm>
          <a:off x="0" y="0"/>
          <a:ext cx="0" cy="0"/>
          <a:chOff x="0" y="0"/>
          <a:chExt cx="0" cy="0"/>
        </a:xfrm>
      </p:grpSpPr>
      <p:grpSp>
        <p:nvGrpSpPr>
          <p:cNvPr id="1672" name="Google Shape;1672;p62"/>
          <p:cNvGrpSpPr/>
          <p:nvPr/>
        </p:nvGrpSpPr>
        <p:grpSpPr>
          <a:xfrm>
            <a:off x="0" y="2578124"/>
            <a:ext cx="12192000" cy="1327150"/>
            <a:chOff x="0" y="2578124"/>
            <a:chExt cx="12192000" cy="1327150"/>
          </a:xfrm>
        </p:grpSpPr>
        <p:pic>
          <p:nvPicPr>
            <p:cNvPr id="1673" name="Google Shape;1673;p62"/>
            <p:cNvPicPr preferRelativeResize="0"/>
            <p:nvPr/>
          </p:nvPicPr>
          <p:blipFill rotWithShape="1">
            <a:blip r:embed="rId3">
              <a:alphaModFix/>
            </a:blip>
            <a:srcRect b="0" l="0" r="0" t="0"/>
            <a:stretch/>
          </p:blipFill>
          <p:spPr>
            <a:xfrm>
              <a:off x="0" y="2578125"/>
              <a:ext cx="12190429" cy="1327123"/>
            </a:xfrm>
            <a:prstGeom prst="rect">
              <a:avLst/>
            </a:prstGeom>
            <a:noFill/>
            <a:ln>
              <a:noFill/>
            </a:ln>
          </p:spPr>
        </p:pic>
        <p:sp>
          <p:nvSpPr>
            <p:cNvPr id="1674" name="Google Shape;1674;p62"/>
            <p:cNvSpPr/>
            <p:nvPr/>
          </p:nvSpPr>
          <p:spPr>
            <a:xfrm>
              <a:off x="0" y="2578124"/>
              <a:ext cx="12192000" cy="1327150"/>
            </a:xfrm>
            <a:custGeom>
              <a:rect b="b" l="l" r="r" t="t"/>
              <a:pathLst>
                <a:path extrusionOk="0" h="1327150" w="12192000">
                  <a:moveTo>
                    <a:pt x="12192000" y="0"/>
                  </a:moveTo>
                  <a:lnTo>
                    <a:pt x="0" y="0"/>
                  </a:lnTo>
                  <a:lnTo>
                    <a:pt x="0" y="1327124"/>
                  </a:lnTo>
                  <a:lnTo>
                    <a:pt x="12192000" y="1327124"/>
                  </a:lnTo>
                  <a:lnTo>
                    <a:pt x="12192000" y="0"/>
                  </a:lnTo>
                  <a:close/>
                </a:path>
              </a:pathLst>
            </a:custGeom>
            <a:solidFill>
              <a:srgbClr val="000000">
                <a:alpha val="745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75" name="Google Shape;1675;p62"/>
          <p:cNvSpPr txBox="1"/>
          <p:nvPr>
            <p:ph type="title"/>
          </p:nvPr>
        </p:nvSpPr>
        <p:spPr>
          <a:xfrm>
            <a:off x="0" y="2657347"/>
            <a:ext cx="12192000" cy="1031239"/>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lang="en-US"/>
              <a:t>CREATING A DATA MODEL</a:t>
            </a:r>
            <a:endParaRPr/>
          </a:p>
        </p:txBody>
      </p:sp>
      <p:sp>
        <p:nvSpPr>
          <p:cNvPr id="1676" name="Google Shape;1676;p62"/>
          <p:cNvSpPr/>
          <p:nvPr/>
        </p:nvSpPr>
        <p:spPr>
          <a:xfrm>
            <a:off x="0" y="2559354"/>
            <a:ext cx="12192000" cy="1381125"/>
          </a:xfrm>
          <a:custGeom>
            <a:rect b="b" l="l" r="r" t="t"/>
            <a:pathLst>
              <a:path extrusionOk="0" h="1381125" w="12192000">
                <a:moveTo>
                  <a:pt x="12192000" y="1335024"/>
                </a:moveTo>
                <a:lnTo>
                  <a:pt x="0" y="1335024"/>
                </a:lnTo>
                <a:lnTo>
                  <a:pt x="0" y="1380744"/>
                </a:lnTo>
                <a:lnTo>
                  <a:pt x="12192000" y="1380744"/>
                </a:lnTo>
                <a:lnTo>
                  <a:pt x="12192000" y="1335024"/>
                </a:lnTo>
                <a:close/>
              </a:path>
              <a:path extrusionOk="0" h="1381125" w="12192000">
                <a:moveTo>
                  <a:pt x="12192000" y="0"/>
                </a:moveTo>
                <a:lnTo>
                  <a:pt x="0" y="0"/>
                </a:lnTo>
                <a:lnTo>
                  <a:pt x="0" y="45720"/>
                </a:lnTo>
                <a:lnTo>
                  <a:pt x="12192000" y="45720"/>
                </a:lnTo>
                <a:lnTo>
                  <a:pt x="12192000" y="0"/>
                </a:lnTo>
                <a:close/>
              </a:path>
            </a:pathLst>
          </a:custGeom>
          <a:solidFill>
            <a:srgbClr val="F2D06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80" name="Shape 1680"/>
        <p:cNvGrpSpPr/>
        <p:nvPr/>
      </p:nvGrpSpPr>
      <p:grpSpPr>
        <a:xfrm>
          <a:off x="0" y="0"/>
          <a:ext cx="0" cy="0"/>
          <a:chOff x="0" y="0"/>
          <a:chExt cx="0" cy="0"/>
        </a:xfrm>
      </p:grpSpPr>
      <p:grpSp>
        <p:nvGrpSpPr>
          <p:cNvPr id="1681" name="Google Shape;1681;p63"/>
          <p:cNvGrpSpPr/>
          <p:nvPr/>
        </p:nvGrpSpPr>
        <p:grpSpPr>
          <a:xfrm>
            <a:off x="672063" y="1463838"/>
            <a:ext cx="1054100" cy="1054100"/>
            <a:chOff x="672063" y="1463838"/>
            <a:chExt cx="1054100" cy="1054100"/>
          </a:xfrm>
        </p:grpSpPr>
        <p:sp>
          <p:nvSpPr>
            <p:cNvPr id="1682" name="Google Shape;1682;p63"/>
            <p:cNvSpPr/>
            <p:nvPr/>
          </p:nvSpPr>
          <p:spPr>
            <a:xfrm>
              <a:off x="672063" y="1463838"/>
              <a:ext cx="1054100" cy="1054100"/>
            </a:xfrm>
            <a:custGeom>
              <a:rect b="b" l="l" r="r" t="t"/>
              <a:pathLst>
                <a:path extrusionOk="0" h="1054100" w="1054100">
                  <a:moveTo>
                    <a:pt x="526950" y="0"/>
                  </a:moveTo>
                  <a:lnTo>
                    <a:pt x="478986" y="2153"/>
                  </a:lnTo>
                  <a:lnTo>
                    <a:pt x="432230" y="8489"/>
                  </a:lnTo>
                  <a:lnTo>
                    <a:pt x="386865" y="18823"/>
                  </a:lnTo>
                  <a:lnTo>
                    <a:pt x="343080" y="32967"/>
                  </a:lnTo>
                  <a:lnTo>
                    <a:pt x="301058" y="50736"/>
                  </a:lnTo>
                  <a:lnTo>
                    <a:pt x="260988" y="71944"/>
                  </a:lnTo>
                  <a:lnTo>
                    <a:pt x="223054" y="96404"/>
                  </a:lnTo>
                  <a:lnTo>
                    <a:pt x="187442" y="123932"/>
                  </a:lnTo>
                  <a:lnTo>
                    <a:pt x="154340" y="154340"/>
                  </a:lnTo>
                  <a:lnTo>
                    <a:pt x="123932" y="187442"/>
                  </a:lnTo>
                  <a:lnTo>
                    <a:pt x="96404" y="223054"/>
                  </a:lnTo>
                  <a:lnTo>
                    <a:pt x="71944" y="260988"/>
                  </a:lnTo>
                  <a:lnTo>
                    <a:pt x="50736" y="301058"/>
                  </a:lnTo>
                  <a:lnTo>
                    <a:pt x="32967" y="343080"/>
                  </a:lnTo>
                  <a:lnTo>
                    <a:pt x="18823" y="386865"/>
                  </a:lnTo>
                  <a:lnTo>
                    <a:pt x="8489" y="432229"/>
                  </a:lnTo>
                  <a:lnTo>
                    <a:pt x="2153" y="478986"/>
                  </a:lnTo>
                  <a:lnTo>
                    <a:pt x="0" y="526949"/>
                  </a:lnTo>
                  <a:lnTo>
                    <a:pt x="2153" y="574912"/>
                  </a:lnTo>
                  <a:lnTo>
                    <a:pt x="8489" y="621669"/>
                  </a:lnTo>
                  <a:lnTo>
                    <a:pt x="18823" y="667034"/>
                  </a:lnTo>
                  <a:lnTo>
                    <a:pt x="32967" y="710819"/>
                  </a:lnTo>
                  <a:lnTo>
                    <a:pt x="50736" y="752841"/>
                  </a:lnTo>
                  <a:lnTo>
                    <a:pt x="71944" y="792911"/>
                  </a:lnTo>
                  <a:lnTo>
                    <a:pt x="96404" y="830845"/>
                  </a:lnTo>
                  <a:lnTo>
                    <a:pt x="123932" y="866457"/>
                  </a:lnTo>
                  <a:lnTo>
                    <a:pt x="154340" y="899560"/>
                  </a:lnTo>
                  <a:lnTo>
                    <a:pt x="187442" y="929968"/>
                  </a:lnTo>
                  <a:lnTo>
                    <a:pt x="223054" y="957495"/>
                  </a:lnTo>
                  <a:lnTo>
                    <a:pt x="260988" y="981956"/>
                  </a:lnTo>
                  <a:lnTo>
                    <a:pt x="301058" y="1003164"/>
                  </a:lnTo>
                  <a:lnTo>
                    <a:pt x="343080" y="1020933"/>
                  </a:lnTo>
                  <a:lnTo>
                    <a:pt x="386865" y="1035077"/>
                  </a:lnTo>
                  <a:lnTo>
                    <a:pt x="432230" y="1045410"/>
                  </a:lnTo>
                  <a:lnTo>
                    <a:pt x="478986" y="1051747"/>
                  </a:lnTo>
                  <a:lnTo>
                    <a:pt x="526950" y="1053900"/>
                  </a:lnTo>
                  <a:lnTo>
                    <a:pt x="574913" y="1051747"/>
                  </a:lnTo>
                  <a:lnTo>
                    <a:pt x="621669" y="1045410"/>
                  </a:lnTo>
                  <a:lnTo>
                    <a:pt x="667034" y="1035077"/>
                  </a:lnTo>
                  <a:lnTo>
                    <a:pt x="710819" y="1020933"/>
                  </a:lnTo>
                  <a:lnTo>
                    <a:pt x="752841" y="1003164"/>
                  </a:lnTo>
                  <a:lnTo>
                    <a:pt x="792911" y="981956"/>
                  </a:lnTo>
                  <a:lnTo>
                    <a:pt x="830845" y="957495"/>
                  </a:lnTo>
                  <a:lnTo>
                    <a:pt x="866457" y="929968"/>
                  </a:lnTo>
                  <a:lnTo>
                    <a:pt x="899560" y="899560"/>
                  </a:lnTo>
                  <a:lnTo>
                    <a:pt x="929968" y="866457"/>
                  </a:lnTo>
                  <a:lnTo>
                    <a:pt x="957495" y="830845"/>
                  </a:lnTo>
                  <a:lnTo>
                    <a:pt x="981956" y="792911"/>
                  </a:lnTo>
                  <a:lnTo>
                    <a:pt x="1003163" y="752841"/>
                  </a:lnTo>
                  <a:lnTo>
                    <a:pt x="1020932" y="710819"/>
                  </a:lnTo>
                  <a:lnTo>
                    <a:pt x="1035077" y="667034"/>
                  </a:lnTo>
                  <a:lnTo>
                    <a:pt x="1045410" y="621669"/>
                  </a:lnTo>
                  <a:lnTo>
                    <a:pt x="1051746" y="574912"/>
                  </a:lnTo>
                  <a:lnTo>
                    <a:pt x="1053900" y="526949"/>
                  </a:lnTo>
                  <a:lnTo>
                    <a:pt x="1051746" y="478986"/>
                  </a:lnTo>
                  <a:lnTo>
                    <a:pt x="1045410" y="432229"/>
                  </a:lnTo>
                  <a:lnTo>
                    <a:pt x="1035077" y="386865"/>
                  </a:lnTo>
                  <a:lnTo>
                    <a:pt x="1020932" y="343080"/>
                  </a:lnTo>
                  <a:lnTo>
                    <a:pt x="1003163" y="301058"/>
                  </a:lnTo>
                  <a:lnTo>
                    <a:pt x="981956" y="260988"/>
                  </a:lnTo>
                  <a:lnTo>
                    <a:pt x="957495" y="223054"/>
                  </a:lnTo>
                  <a:lnTo>
                    <a:pt x="929968" y="187442"/>
                  </a:lnTo>
                  <a:lnTo>
                    <a:pt x="899560" y="154340"/>
                  </a:lnTo>
                  <a:lnTo>
                    <a:pt x="866457" y="123932"/>
                  </a:lnTo>
                  <a:lnTo>
                    <a:pt x="830845" y="96404"/>
                  </a:lnTo>
                  <a:lnTo>
                    <a:pt x="792911" y="71944"/>
                  </a:lnTo>
                  <a:lnTo>
                    <a:pt x="752841" y="50736"/>
                  </a:lnTo>
                  <a:lnTo>
                    <a:pt x="710819" y="32967"/>
                  </a:lnTo>
                  <a:lnTo>
                    <a:pt x="667034" y="18823"/>
                  </a:lnTo>
                  <a:lnTo>
                    <a:pt x="621669" y="8489"/>
                  </a:lnTo>
                  <a:lnTo>
                    <a:pt x="574913" y="2153"/>
                  </a:lnTo>
                  <a:lnTo>
                    <a:pt x="52695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83" name="Google Shape;1683;p63"/>
            <p:cNvPicPr preferRelativeResize="0"/>
            <p:nvPr/>
          </p:nvPicPr>
          <p:blipFill rotWithShape="1">
            <a:blip r:embed="rId3">
              <a:alphaModFix/>
            </a:blip>
            <a:srcRect b="0" l="0" r="0" t="0"/>
            <a:stretch/>
          </p:blipFill>
          <p:spPr>
            <a:xfrm>
              <a:off x="890015" y="1661160"/>
              <a:ext cx="618744" cy="633984"/>
            </a:xfrm>
            <a:prstGeom prst="rect">
              <a:avLst/>
            </a:prstGeom>
            <a:noFill/>
            <a:ln>
              <a:noFill/>
            </a:ln>
          </p:spPr>
        </p:pic>
      </p:grpSp>
      <p:sp>
        <p:nvSpPr>
          <p:cNvPr id="1684" name="Google Shape;1684;p63"/>
          <p:cNvSpPr txBox="1"/>
          <p:nvPr/>
        </p:nvSpPr>
        <p:spPr>
          <a:xfrm>
            <a:off x="2007128" y="1626108"/>
            <a:ext cx="9048115"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000">
                <a:solidFill>
                  <a:srgbClr val="262626"/>
                </a:solidFill>
                <a:latin typeface="Calibri"/>
                <a:ea typeface="Calibri"/>
                <a:cs typeface="Calibri"/>
                <a:sym typeface="Calibri"/>
              </a:rPr>
              <a:t>In this section we’ll cover </a:t>
            </a:r>
            <a:r>
              <a:rPr b="1" lang="en-US" sz="2000">
                <a:solidFill>
                  <a:srgbClr val="262626"/>
                </a:solidFill>
                <a:latin typeface="Calibri"/>
                <a:ea typeface="Calibri"/>
                <a:cs typeface="Calibri"/>
                <a:sym typeface="Calibri"/>
              </a:rPr>
              <a:t>foundational data modeling topics </a:t>
            </a:r>
            <a:r>
              <a:rPr lang="en-US" sz="2000">
                <a:solidFill>
                  <a:srgbClr val="262626"/>
                </a:solidFill>
                <a:latin typeface="Calibri"/>
                <a:ea typeface="Calibri"/>
                <a:cs typeface="Calibri"/>
                <a:sym typeface="Calibri"/>
              </a:rPr>
              <a:t>like normalization, fact and  dimension tables, primary and foreign keys, relationship cardinality and filter flow</a:t>
            </a:r>
            <a:endParaRPr sz="2000">
              <a:solidFill>
                <a:schemeClr val="dk1"/>
              </a:solidFill>
              <a:latin typeface="Calibri"/>
              <a:ea typeface="Calibri"/>
              <a:cs typeface="Calibri"/>
              <a:sym typeface="Calibri"/>
            </a:endParaRPr>
          </a:p>
        </p:txBody>
      </p:sp>
      <p:sp>
        <p:nvSpPr>
          <p:cNvPr id="1685" name="Google Shape;1685;p63"/>
          <p:cNvSpPr txBox="1"/>
          <p:nvPr>
            <p:ph type="title"/>
          </p:nvPr>
        </p:nvSpPr>
        <p:spPr>
          <a:xfrm>
            <a:off x="3955669" y="242315"/>
            <a:ext cx="428053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CREATING A DATA MODEL</a:t>
            </a:r>
            <a:endParaRPr sz="3200"/>
          </a:p>
        </p:txBody>
      </p:sp>
      <p:pic>
        <p:nvPicPr>
          <p:cNvPr id="1686" name="Google Shape;1686;p63"/>
          <p:cNvPicPr preferRelativeResize="0"/>
          <p:nvPr/>
        </p:nvPicPr>
        <p:blipFill rotWithShape="1">
          <a:blip r:embed="rId4">
            <a:alphaModFix/>
          </a:blip>
          <a:srcRect b="0" l="0" r="0" t="0"/>
          <a:stretch/>
        </p:blipFill>
        <p:spPr>
          <a:xfrm>
            <a:off x="0" y="806332"/>
            <a:ext cx="12192000" cy="45720"/>
          </a:xfrm>
          <a:prstGeom prst="rect">
            <a:avLst/>
          </a:prstGeom>
          <a:noFill/>
          <a:ln>
            <a:noFill/>
          </a:ln>
        </p:spPr>
      </p:pic>
      <p:sp>
        <p:nvSpPr>
          <p:cNvPr id="1687" name="Google Shape;1687;p63"/>
          <p:cNvSpPr txBox="1"/>
          <p:nvPr/>
        </p:nvSpPr>
        <p:spPr>
          <a:xfrm>
            <a:off x="2015794" y="3090164"/>
            <a:ext cx="208089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3F3F3F"/>
                </a:solidFill>
                <a:latin typeface="Calibri"/>
                <a:ea typeface="Calibri"/>
                <a:cs typeface="Calibri"/>
                <a:sym typeface="Calibri"/>
              </a:rPr>
              <a:t>TOPICS WE’LL COVER:</a:t>
            </a:r>
            <a:endParaRPr sz="1800">
              <a:solidFill>
                <a:schemeClr val="dk1"/>
              </a:solidFill>
              <a:latin typeface="Calibri"/>
              <a:ea typeface="Calibri"/>
              <a:cs typeface="Calibri"/>
              <a:sym typeface="Calibri"/>
            </a:endParaRPr>
          </a:p>
        </p:txBody>
      </p:sp>
      <p:pic>
        <p:nvPicPr>
          <p:cNvPr id="1688" name="Google Shape;1688;p63"/>
          <p:cNvPicPr preferRelativeResize="0"/>
          <p:nvPr/>
        </p:nvPicPr>
        <p:blipFill rotWithShape="1">
          <a:blip r:embed="rId5">
            <a:alphaModFix/>
          </a:blip>
          <a:srcRect b="0" l="0" r="0" t="0"/>
          <a:stretch/>
        </p:blipFill>
        <p:spPr>
          <a:xfrm>
            <a:off x="798576" y="4331208"/>
            <a:ext cx="2258568" cy="527304"/>
          </a:xfrm>
          <a:prstGeom prst="rect">
            <a:avLst/>
          </a:prstGeom>
          <a:noFill/>
          <a:ln>
            <a:noFill/>
          </a:ln>
        </p:spPr>
      </p:pic>
      <p:sp>
        <p:nvSpPr>
          <p:cNvPr id="1689" name="Google Shape;1689;p63"/>
          <p:cNvSpPr txBox="1"/>
          <p:nvPr/>
        </p:nvSpPr>
        <p:spPr>
          <a:xfrm>
            <a:off x="1093790" y="4447540"/>
            <a:ext cx="167005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Facts &amp; Dimensions</a:t>
            </a:r>
            <a:endParaRPr sz="1600">
              <a:solidFill>
                <a:schemeClr val="dk1"/>
              </a:solidFill>
              <a:latin typeface="Calibri"/>
              <a:ea typeface="Calibri"/>
              <a:cs typeface="Calibri"/>
              <a:sym typeface="Calibri"/>
            </a:endParaRPr>
          </a:p>
        </p:txBody>
      </p:sp>
      <p:pic>
        <p:nvPicPr>
          <p:cNvPr id="1690" name="Google Shape;1690;p63"/>
          <p:cNvPicPr preferRelativeResize="0"/>
          <p:nvPr/>
        </p:nvPicPr>
        <p:blipFill rotWithShape="1">
          <a:blip r:embed="rId6">
            <a:alphaModFix/>
          </a:blip>
          <a:srcRect b="0" l="0" r="0" t="0"/>
          <a:stretch/>
        </p:blipFill>
        <p:spPr>
          <a:xfrm>
            <a:off x="3236976" y="4331208"/>
            <a:ext cx="2258568" cy="527304"/>
          </a:xfrm>
          <a:prstGeom prst="rect">
            <a:avLst/>
          </a:prstGeom>
          <a:noFill/>
          <a:ln>
            <a:noFill/>
          </a:ln>
        </p:spPr>
      </p:pic>
      <p:sp>
        <p:nvSpPr>
          <p:cNvPr id="1691" name="Google Shape;1691;p63"/>
          <p:cNvSpPr txBox="1"/>
          <p:nvPr/>
        </p:nvSpPr>
        <p:spPr>
          <a:xfrm>
            <a:off x="3374220" y="4447540"/>
            <a:ext cx="198437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Primary &amp; Foreign Keys</a:t>
            </a:r>
            <a:endParaRPr sz="1600">
              <a:solidFill>
                <a:schemeClr val="dk1"/>
              </a:solidFill>
              <a:latin typeface="Calibri"/>
              <a:ea typeface="Calibri"/>
              <a:cs typeface="Calibri"/>
              <a:sym typeface="Calibri"/>
            </a:endParaRPr>
          </a:p>
        </p:txBody>
      </p:sp>
      <p:pic>
        <p:nvPicPr>
          <p:cNvPr id="1692" name="Google Shape;1692;p63"/>
          <p:cNvPicPr preferRelativeResize="0"/>
          <p:nvPr/>
        </p:nvPicPr>
        <p:blipFill rotWithShape="1">
          <a:blip r:embed="rId7">
            <a:alphaModFix/>
          </a:blip>
          <a:srcRect b="0" l="0" r="0" t="0"/>
          <a:stretch/>
        </p:blipFill>
        <p:spPr>
          <a:xfrm>
            <a:off x="798576" y="3663696"/>
            <a:ext cx="2258568" cy="530351"/>
          </a:xfrm>
          <a:prstGeom prst="rect">
            <a:avLst/>
          </a:prstGeom>
          <a:noFill/>
          <a:ln>
            <a:noFill/>
          </a:ln>
        </p:spPr>
      </p:pic>
      <p:sp>
        <p:nvSpPr>
          <p:cNvPr id="1693" name="Google Shape;1693;p63"/>
          <p:cNvSpPr txBox="1"/>
          <p:nvPr/>
        </p:nvSpPr>
        <p:spPr>
          <a:xfrm>
            <a:off x="1115952" y="3780028"/>
            <a:ext cx="162496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Data Modeling 101</a:t>
            </a:r>
            <a:endParaRPr sz="1600">
              <a:solidFill>
                <a:schemeClr val="dk1"/>
              </a:solidFill>
              <a:latin typeface="Calibri"/>
              <a:ea typeface="Calibri"/>
              <a:cs typeface="Calibri"/>
              <a:sym typeface="Calibri"/>
            </a:endParaRPr>
          </a:p>
        </p:txBody>
      </p:sp>
      <p:pic>
        <p:nvPicPr>
          <p:cNvPr id="1694" name="Google Shape;1694;p63"/>
          <p:cNvPicPr preferRelativeResize="0"/>
          <p:nvPr/>
        </p:nvPicPr>
        <p:blipFill rotWithShape="1">
          <a:blip r:embed="rId8">
            <a:alphaModFix/>
          </a:blip>
          <a:srcRect b="0" l="0" r="0" t="0"/>
          <a:stretch/>
        </p:blipFill>
        <p:spPr>
          <a:xfrm>
            <a:off x="3236976" y="3663696"/>
            <a:ext cx="2258568" cy="530351"/>
          </a:xfrm>
          <a:prstGeom prst="rect">
            <a:avLst/>
          </a:prstGeom>
          <a:noFill/>
          <a:ln>
            <a:noFill/>
          </a:ln>
        </p:spPr>
      </p:pic>
      <p:sp>
        <p:nvSpPr>
          <p:cNvPr id="1695" name="Google Shape;1695;p63"/>
          <p:cNvSpPr txBox="1"/>
          <p:nvPr/>
        </p:nvSpPr>
        <p:spPr>
          <a:xfrm>
            <a:off x="3756870" y="3780028"/>
            <a:ext cx="121920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Normalization</a:t>
            </a:r>
            <a:endParaRPr sz="1600">
              <a:solidFill>
                <a:schemeClr val="dk1"/>
              </a:solidFill>
              <a:latin typeface="Calibri"/>
              <a:ea typeface="Calibri"/>
              <a:cs typeface="Calibri"/>
              <a:sym typeface="Calibri"/>
            </a:endParaRPr>
          </a:p>
        </p:txBody>
      </p:sp>
      <p:sp>
        <p:nvSpPr>
          <p:cNvPr id="1696" name="Google Shape;1696;p63"/>
          <p:cNvSpPr/>
          <p:nvPr/>
        </p:nvSpPr>
        <p:spPr>
          <a:xfrm>
            <a:off x="6096000" y="2959329"/>
            <a:ext cx="0" cy="3374390"/>
          </a:xfrm>
          <a:custGeom>
            <a:rect b="b" l="l" r="r" t="t"/>
            <a:pathLst>
              <a:path extrusionOk="0" h="3374390" w="120000">
                <a:moveTo>
                  <a:pt x="0" y="0"/>
                </a:moveTo>
                <a:lnTo>
                  <a:pt x="0" y="3374060"/>
                </a:lnTo>
              </a:path>
            </a:pathLst>
          </a:custGeom>
          <a:noFill/>
          <a:ln cap="flat" cmpd="sng" w="9525">
            <a:solidFill>
              <a:srgbClr val="E7E6E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7" name="Google Shape;1697;p63"/>
          <p:cNvSpPr txBox="1"/>
          <p:nvPr/>
        </p:nvSpPr>
        <p:spPr>
          <a:xfrm>
            <a:off x="7754408" y="3090164"/>
            <a:ext cx="251206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3F3F3F"/>
                </a:solidFill>
                <a:latin typeface="Calibri"/>
                <a:ea typeface="Calibri"/>
                <a:cs typeface="Calibri"/>
                <a:sym typeface="Calibri"/>
              </a:rPr>
              <a:t>GOALS FOR THIS SECTION:</a:t>
            </a:r>
            <a:endParaRPr sz="1800">
              <a:solidFill>
                <a:schemeClr val="dk1"/>
              </a:solidFill>
              <a:latin typeface="Calibri"/>
              <a:ea typeface="Calibri"/>
              <a:cs typeface="Calibri"/>
              <a:sym typeface="Calibri"/>
            </a:endParaRPr>
          </a:p>
        </p:txBody>
      </p:sp>
      <p:sp>
        <p:nvSpPr>
          <p:cNvPr id="1698" name="Google Shape;1698;p63"/>
          <p:cNvSpPr txBox="1"/>
          <p:nvPr/>
        </p:nvSpPr>
        <p:spPr>
          <a:xfrm>
            <a:off x="6620772" y="3610355"/>
            <a:ext cx="4693920" cy="455295"/>
          </a:xfrm>
          <a:prstGeom prst="rect">
            <a:avLst/>
          </a:prstGeom>
          <a:noFill/>
          <a:ln>
            <a:noFill/>
          </a:ln>
        </p:spPr>
        <p:txBody>
          <a:bodyPr anchorCtr="0" anchor="t" bIns="0" lIns="0" spcFirstLastPara="1" rIns="0" wrap="square" tIns="9525">
            <a:spAutoFit/>
          </a:bodyPr>
          <a:lstStyle/>
          <a:p>
            <a:pPr indent="-285750" lvl="0" marL="298450" marR="5080" rtl="0" algn="l">
              <a:lnSpc>
                <a:spcPct val="101400"/>
              </a:lnSpc>
              <a:spcBef>
                <a:spcPts val="0"/>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Understand the basic principles of data modeling, including  normalization, fact &amp; dimension tables and common schemas</a:t>
            </a:r>
            <a:endParaRPr sz="1400">
              <a:solidFill>
                <a:schemeClr val="dk1"/>
              </a:solidFill>
              <a:latin typeface="Calibri"/>
              <a:ea typeface="Calibri"/>
              <a:cs typeface="Calibri"/>
              <a:sym typeface="Calibri"/>
            </a:endParaRPr>
          </a:p>
        </p:txBody>
      </p:sp>
      <p:sp>
        <p:nvSpPr>
          <p:cNvPr id="1699" name="Google Shape;1699;p63"/>
          <p:cNvSpPr txBox="1"/>
          <p:nvPr/>
        </p:nvSpPr>
        <p:spPr>
          <a:xfrm>
            <a:off x="6620772" y="4268723"/>
            <a:ext cx="4688205" cy="455295"/>
          </a:xfrm>
          <a:prstGeom prst="rect">
            <a:avLst/>
          </a:prstGeom>
          <a:noFill/>
          <a:ln>
            <a:noFill/>
          </a:ln>
        </p:spPr>
        <p:txBody>
          <a:bodyPr anchorCtr="0" anchor="t" bIns="0" lIns="0" spcFirstLastPara="1" rIns="0" wrap="square" tIns="9525">
            <a:spAutoFit/>
          </a:bodyPr>
          <a:lstStyle/>
          <a:p>
            <a:pPr indent="-285750" lvl="0" marL="298450" marR="5080" rtl="0" algn="l">
              <a:lnSpc>
                <a:spcPct val="101400"/>
              </a:lnSpc>
              <a:spcBef>
                <a:spcPts val="0"/>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Create table relationships using primary and foreign keys, and  discuss different types of relationship cardinality</a:t>
            </a:r>
            <a:endParaRPr sz="1400">
              <a:solidFill>
                <a:schemeClr val="dk1"/>
              </a:solidFill>
              <a:latin typeface="Calibri"/>
              <a:ea typeface="Calibri"/>
              <a:cs typeface="Calibri"/>
              <a:sym typeface="Calibri"/>
            </a:endParaRPr>
          </a:p>
        </p:txBody>
      </p:sp>
      <p:sp>
        <p:nvSpPr>
          <p:cNvPr id="1700" name="Google Shape;1700;p63"/>
          <p:cNvSpPr txBox="1"/>
          <p:nvPr/>
        </p:nvSpPr>
        <p:spPr>
          <a:xfrm>
            <a:off x="6620772" y="4917948"/>
            <a:ext cx="4345305" cy="455295"/>
          </a:xfrm>
          <a:prstGeom prst="rect">
            <a:avLst/>
          </a:prstGeom>
          <a:noFill/>
          <a:ln>
            <a:noFill/>
          </a:ln>
        </p:spPr>
        <p:txBody>
          <a:bodyPr anchorCtr="0" anchor="t" bIns="0" lIns="0" spcFirstLastPara="1" rIns="0" wrap="square" tIns="9525">
            <a:spAutoFit/>
          </a:bodyPr>
          <a:lstStyle/>
          <a:p>
            <a:pPr indent="-285750" lvl="0" marL="298450" marR="5080" rtl="0" algn="l">
              <a:lnSpc>
                <a:spcPct val="101400"/>
              </a:lnSpc>
              <a:spcBef>
                <a:spcPts val="0"/>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Configure report filters and trace filter context as it flows  between related tables in the model</a:t>
            </a:r>
            <a:endParaRPr sz="1400">
              <a:solidFill>
                <a:schemeClr val="dk1"/>
              </a:solidFill>
              <a:latin typeface="Calibri"/>
              <a:ea typeface="Calibri"/>
              <a:cs typeface="Calibri"/>
              <a:sym typeface="Calibri"/>
            </a:endParaRPr>
          </a:p>
        </p:txBody>
      </p:sp>
      <p:sp>
        <p:nvSpPr>
          <p:cNvPr id="1701" name="Google Shape;1701;p63"/>
          <p:cNvSpPr txBox="1"/>
          <p:nvPr/>
        </p:nvSpPr>
        <p:spPr>
          <a:xfrm>
            <a:off x="6620772" y="5579364"/>
            <a:ext cx="4754245" cy="452120"/>
          </a:xfrm>
          <a:prstGeom prst="rect">
            <a:avLst/>
          </a:prstGeom>
          <a:noFill/>
          <a:ln>
            <a:noFill/>
          </a:ln>
        </p:spPr>
        <p:txBody>
          <a:bodyPr anchorCtr="0" anchor="t" bIns="0" lIns="0" spcFirstLastPara="1" rIns="0" wrap="square" tIns="12700">
            <a:spAutoFit/>
          </a:bodyPr>
          <a:lstStyle/>
          <a:p>
            <a:pPr indent="-285750" lvl="0" marL="298450" marR="5080" rtl="0" algn="l">
              <a:lnSpc>
                <a:spcPct val="100000"/>
              </a:lnSpc>
              <a:spcBef>
                <a:spcPts val="0"/>
              </a:spcBef>
              <a:spcAft>
                <a:spcPts val="0"/>
              </a:spcAft>
              <a:buClr>
                <a:srgbClr val="595959"/>
              </a:buClr>
              <a:buSzPts val="1600"/>
              <a:buFont typeface="Arial"/>
              <a:buChar char="•"/>
            </a:pPr>
            <a:r>
              <a:rPr lang="en-US" sz="1400">
                <a:solidFill>
                  <a:srgbClr val="404040"/>
                </a:solidFill>
                <a:latin typeface="Calibri"/>
                <a:ea typeface="Calibri"/>
                <a:cs typeface="Calibri"/>
                <a:sym typeface="Calibri"/>
              </a:rPr>
              <a:t>Explore data modeling options like hierarchies, data categories  and hidden fields</a:t>
            </a:r>
            <a:endParaRPr sz="1400">
              <a:solidFill>
                <a:schemeClr val="dk1"/>
              </a:solidFill>
              <a:latin typeface="Calibri"/>
              <a:ea typeface="Calibri"/>
              <a:cs typeface="Calibri"/>
              <a:sym typeface="Calibri"/>
            </a:endParaRPr>
          </a:p>
        </p:txBody>
      </p:sp>
      <p:pic>
        <p:nvPicPr>
          <p:cNvPr id="1702" name="Google Shape;1702;p63"/>
          <p:cNvPicPr preferRelativeResize="0"/>
          <p:nvPr/>
        </p:nvPicPr>
        <p:blipFill rotWithShape="1">
          <a:blip r:embed="rId9">
            <a:alphaModFix/>
          </a:blip>
          <a:srcRect b="0" l="0" r="0" t="0"/>
          <a:stretch/>
        </p:blipFill>
        <p:spPr>
          <a:xfrm>
            <a:off x="819911" y="4995671"/>
            <a:ext cx="2258568" cy="527304"/>
          </a:xfrm>
          <a:prstGeom prst="rect">
            <a:avLst/>
          </a:prstGeom>
          <a:noFill/>
          <a:ln>
            <a:noFill/>
          </a:ln>
        </p:spPr>
      </p:pic>
      <p:sp>
        <p:nvSpPr>
          <p:cNvPr id="1703" name="Google Shape;1703;p63"/>
          <p:cNvSpPr txBox="1"/>
          <p:nvPr/>
        </p:nvSpPr>
        <p:spPr>
          <a:xfrm>
            <a:off x="1481006" y="5112003"/>
            <a:ext cx="93726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Cardinality</a:t>
            </a:r>
            <a:endParaRPr sz="1600">
              <a:solidFill>
                <a:schemeClr val="dk1"/>
              </a:solidFill>
              <a:latin typeface="Calibri"/>
              <a:ea typeface="Calibri"/>
              <a:cs typeface="Calibri"/>
              <a:sym typeface="Calibri"/>
            </a:endParaRPr>
          </a:p>
        </p:txBody>
      </p:sp>
      <p:pic>
        <p:nvPicPr>
          <p:cNvPr id="1704" name="Google Shape;1704;p63"/>
          <p:cNvPicPr preferRelativeResize="0"/>
          <p:nvPr/>
        </p:nvPicPr>
        <p:blipFill rotWithShape="1">
          <a:blip r:embed="rId10">
            <a:alphaModFix/>
          </a:blip>
          <a:srcRect b="0" l="0" r="0" t="0"/>
          <a:stretch/>
        </p:blipFill>
        <p:spPr>
          <a:xfrm>
            <a:off x="3236976" y="4995671"/>
            <a:ext cx="2258568" cy="527304"/>
          </a:xfrm>
          <a:prstGeom prst="rect">
            <a:avLst/>
          </a:prstGeom>
          <a:noFill/>
          <a:ln>
            <a:noFill/>
          </a:ln>
        </p:spPr>
      </p:pic>
      <p:sp>
        <p:nvSpPr>
          <p:cNvPr id="1705" name="Google Shape;1705;p63"/>
          <p:cNvSpPr txBox="1"/>
          <p:nvPr/>
        </p:nvSpPr>
        <p:spPr>
          <a:xfrm>
            <a:off x="3912413" y="5112003"/>
            <a:ext cx="909319"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Filter Flow</a:t>
            </a:r>
            <a:endParaRPr sz="1600">
              <a:solidFill>
                <a:schemeClr val="dk1"/>
              </a:solidFill>
              <a:latin typeface="Calibri"/>
              <a:ea typeface="Calibri"/>
              <a:cs typeface="Calibri"/>
              <a:sym typeface="Calibri"/>
            </a:endParaRPr>
          </a:p>
        </p:txBody>
      </p:sp>
      <p:pic>
        <p:nvPicPr>
          <p:cNvPr id="1706" name="Google Shape;1706;p63"/>
          <p:cNvPicPr preferRelativeResize="0"/>
          <p:nvPr/>
        </p:nvPicPr>
        <p:blipFill rotWithShape="1">
          <a:blip r:embed="rId11">
            <a:alphaModFix/>
          </a:blip>
          <a:srcRect b="0" l="0" r="0" t="0"/>
          <a:stretch/>
        </p:blipFill>
        <p:spPr>
          <a:xfrm>
            <a:off x="819911" y="5660135"/>
            <a:ext cx="2258568" cy="527304"/>
          </a:xfrm>
          <a:prstGeom prst="rect">
            <a:avLst/>
          </a:prstGeom>
          <a:noFill/>
          <a:ln>
            <a:noFill/>
          </a:ln>
        </p:spPr>
      </p:pic>
      <p:sp>
        <p:nvSpPr>
          <p:cNvPr id="1707" name="Google Shape;1707;p63"/>
          <p:cNvSpPr txBox="1"/>
          <p:nvPr/>
        </p:nvSpPr>
        <p:spPr>
          <a:xfrm>
            <a:off x="1160680" y="5776467"/>
            <a:ext cx="157861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Common Schemas</a:t>
            </a:r>
            <a:endParaRPr sz="1600">
              <a:solidFill>
                <a:schemeClr val="dk1"/>
              </a:solidFill>
              <a:latin typeface="Calibri"/>
              <a:ea typeface="Calibri"/>
              <a:cs typeface="Calibri"/>
              <a:sym typeface="Calibri"/>
            </a:endParaRPr>
          </a:p>
        </p:txBody>
      </p:sp>
      <p:pic>
        <p:nvPicPr>
          <p:cNvPr id="1708" name="Google Shape;1708;p63"/>
          <p:cNvPicPr preferRelativeResize="0"/>
          <p:nvPr/>
        </p:nvPicPr>
        <p:blipFill rotWithShape="1">
          <a:blip r:embed="rId12">
            <a:alphaModFix/>
          </a:blip>
          <a:srcRect b="0" l="0" r="0" t="0"/>
          <a:stretch/>
        </p:blipFill>
        <p:spPr>
          <a:xfrm>
            <a:off x="3236976" y="5660135"/>
            <a:ext cx="2258568" cy="527304"/>
          </a:xfrm>
          <a:prstGeom prst="rect">
            <a:avLst/>
          </a:prstGeom>
          <a:noFill/>
          <a:ln>
            <a:noFill/>
          </a:ln>
        </p:spPr>
      </p:pic>
      <p:sp>
        <p:nvSpPr>
          <p:cNvPr id="1709" name="Google Shape;1709;p63"/>
          <p:cNvSpPr txBox="1"/>
          <p:nvPr/>
        </p:nvSpPr>
        <p:spPr>
          <a:xfrm>
            <a:off x="3881299" y="5776467"/>
            <a:ext cx="97028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Calibri"/>
                <a:ea typeface="Calibri"/>
                <a:cs typeface="Calibri"/>
                <a:sym typeface="Calibri"/>
              </a:rPr>
              <a:t>Hierarchies</a:t>
            </a:r>
            <a:endParaRPr sz="1600">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13" name="Shape 1713"/>
        <p:cNvGrpSpPr/>
        <p:nvPr/>
      </p:nvGrpSpPr>
      <p:grpSpPr>
        <a:xfrm>
          <a:off x="0" y="0"/>
          <a:ext cx="0" cy="0"/>
          <a:chOff x="0" y="0"/>
          <a:chExt cx="0" cy="0"/>
        </a:xfrm>
      </p:grpSpPr>
      <p:sp>
        <p:nvSpPr>
          <p:cNvPr id="1714" name="Google Shape;1714;p64"/>
          <p:cNvSpPr txBox="1"/>
          <p:nvPr>
            <p:ph type="title"/>
          </p:nvPr>
        </p:nvSpPr>
        <p:spPr>
          <a:xfrm>
            <a:off x="3989196" y="242315"/>
            <a:ext cx="421322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WHAT IS A DATA MODEL?</a:t>
            </a:r>
            <a:endParaRPr sz="3200"/>
          </a:p>
        </p:txBody>
      </p:sp>
      <p:pic>
        <p:nvPicPr>
          <p:cNvPr id="1715" name="Google Shape;1715;p64"/>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1716" name="Google Shape;1716;p64"/>
          <p:cNvGrpSpPr/>
          <p:nvPr/>
        </p:nvGrpSpPr>
        <p:grpSpPr>
          <a:xfrm>
            <a:off x="11458577" y="171320"/>
            <a:ext cx="548640" cy="548640"/>
            <a:chOff x="11458577" y="171320"/>
            <a:chExt cx="548640" cy="548640"/>
          </a:xfrm>
        </p:grpSpPr>
        <p:sp>
          <p:nvSpPr>
            <p:cNvPr id="1717" name="Google Shape;1717;p64"/>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18" name="Google Shape;1718;p64"/>
            <p:cNvPicPr preferRelativeResize="0"/>
            <p:nvPr/>
          </p:nvPicPr>
          <p:blipFill rotWithShape="1">
            <a:blip r:embed="rId4">
              <a:alphaModFix/>
            </a:blip>
            <a:srcRect b="0" l="0" r="0" t="0"/>
            <a:stretch/>
          </p:blipFill>
          <p:spPr>
            <a:xfrm>
              <a:off x="11570207" y="274320"/>
              <a:ext cx="323088" cy="332231"/>
            </a:xfrm>
            <a:prstGeom prst="rect">
              <a:avLst/>
            </a:prstGeom>
            <a:noFill/>
            <a:ln>
              <a:noFill/>
            </a:ln>
          </p:spPr>
        </p:pic>
      </p:grpSp>
      <p:grpSp>
        <p:nvGrpSpPr>
          <p:cNvPr id="1719" name="Google Shape;1719;p64"/>
          <p:cNvGrpSpPr/>
          <p:nvPr/>
        </p:nvGrpSpPr>
        <p:grpSpPr>
          <a:xfrm>
            <a:off x="7098792" y="3950207"/>
            <a:ext cx="3712463" cy="2097024"/>
            <a:chOff x="7098792" y="3950207"/>
            <a:chExt cx="3712463" cy="2097024"/>
          </a:xfrm>
        </p:grpSpPr>
        <p:pic>
          <p:nvPicPr>
            <p:cNvPr id="1720" name="Google Shape;1720;p64"/>
            <p:cNvPicPr preferRelativeResize="0"/>
            <p:nvPr/>
          </p:nvPicPr>
          <p:blipFill rotWithShape="1">
            <a:blip r:embed="rId5">
              <a:alphaModFix/>
            </a:blip>
            <a:srcRect b="0" l="0" r="0" t="0"/>
            <a:stretch/>
          </p:blipFill>
          <p:spPr>
            <a:xfrm>
              <a:off x="7098792" y="3950207"/>
              <a:ext cx="3712463" cy="2097024"/>
            </a:xfrm>
            <a:prstGeom prst="rect">
              <a:avLst/>
            </a:prstGeom>
            <a:noFill/>
            <a:ln>
              <a:noFill/>
            </a:ln>
          </p:spPr>
        </p:pic>
        <p:pic>
          <p:nvPicPr>
            <p:cNvPr id="1721" name="Google Shape;1721;p64"/>
            <p:cNvPicPr preferRelativeResize="0"/>
            <p:nvPr/>
          </p:nvPicPr>
          <p:blipFill rotWithShape="1">
            <a:blip r:embed="rId6">
              <a:alphaModFix/>
            </a:blip>
            <a:srcRect b="0" l="0" r="0" t="0"/>
            <a:stretch/>
          </p:blipFill>
          <p:spPr>
            <a:xfrm>
              <a:off x="7123378" y="3975788"/>
              <a:ext cx="3609975" cy="1990724"/>
            </a:xfrm>
            <a:prstGeom prst="rect">
              <a:avLst/>
            </a:prstGeom>
            <a:noFill/>
            <a:ln>
              <a:noFill/>
            </a:ln>
          </p:spPr>
        </p:pic>
      </p:grpSp>
      <p:pic>
        <p:nvPicPr>
          <p:cNvPr id="1722" name="Google Shape;1722;p64"/>
          <p:cNvPicPr preferRelativeResize="0"/>
          <p:nvPr/>
        </p:nvPicPr>
        <p:blipFill rotWithShape="1">
          <a:blip r:embed="rId7">
            <a:alphaModFix/>
          </a:blip>
          <a:srcRect b="0" l="0" r="0" t="0"/>
          <a:stretch/>
        </p:blipFill>
        <p:spPr>
          <a:xfrm>
            <a:off x="10411968" y="1383791"/>
            <a:ext cx="719327" cy="719327"/>
          </a:xfrm>
          <a:prstGeom prst="rect">
            <a:avLst/>
          </a:prstGeom>
          <a:noFill/>
          <a:ln>
            <a:noFill/>
          </a:ln>
        </p:spPr>
      </p:pic>
      <p:sp>
        <p:nvSpPr>
          <p:cNvPr id="1723" name="Google Shape;1723;p64"/>
          <p:cNvSpPr txBox="1"/>
          <p:nvPr/>
        </p:nvSpPr>
        <p:spPr>
          <a:xfrm>
            <a:off x="6174740" y="1461515"/>
            <a:ext cx="5162550" cy="22383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200">
                <a:solidFill>
                  <a:schemeClr val="dk1"/>
                </a:solidFill>
                <a:latin typeface="Calibri"/>
                <a:ea typeface="Calibri"/>
                <a:cs typeface="Calibri"/>
                <a:sym typeface="Calibri"/>
              </a:rPr>
              <a:t>This </a:t>
            </a:r>
            <a:r>
              <a:rPr b="1" lang="en-US" sz="3200">
                <a:solidFill>
                  <a:schemeClr val="dk1"/>
                </a:solidFill>
                <a:latin typeface="Calibri"/>
                <a:ea typeface="Calibri"/>
                <a:cs typeface="Calibri"/>
                <a:sym typeface="Calibri"/>
              </a:rPr>
              <a:t>IS NOT </a:t>
            </a:r>
            <a:r>
              <a:rPr lang="en-US" sz="3200">
                <a:solidFill>
                  <a:schemeClr val="dk1"/>
                </a:solidFill>
                <a:latin typeface="Calibri"/>
                <a:ea typeface="Calibri"/>
                <a:cs typeface="Calibri"/>
                <a:sym typeface="Calibri"/>
              </a:rPr>
              <a:t>a data model</a:t>
            </a:r>
            <a:endParaRPr sz="3200">
              <a:solidFill>
                <a:schemeClr val="dk1"/>
              </a:solidFill>
              <a:latin typeface="Calibri"/>
              <a:ea typeface="Calibri"/>
              <a:cs typeface="Calibri"/>
              <a:sym typeface="Calibri"/>
            </a:endParaRPr>
          </a:p>
          <a:p>
            <a:pPr indent="-342900" lvl="0" marL="683260" marR="5080" rtl="0" algn="l">
              <a:lnSpc>
                <a:spcPct val="100000"/>
              </a:lnSpc>
              <a:spcBef>
                <a:spcPts val="2325"/>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This is a collection of independent tables,  which share no connections or relationships</a:t>
            </a:r>
            <a:endParaRPr sz="2000">
              <a:solidFill>
                <a:schemeClr val="dk1"/>
              </a:solidFill>
              <a:latin typeface="Calibri"/>
              <a:ea typeface="Calibri"/>
              <a:cs typeface="Calibri"/>
              <a:sym typeface="Calibri"/>
            </a:endParaRPr>
          </a:p>
          <a:p>
            <a:pPr indent="-452755" lvl="0" marL="683260" marR="0" rtl="0" algn="l">
              <a:lnSpc>
                <a:spcPct val="100000"/>
              </a:lnSpc>
              <a:spcBef>
                <a:spcPts val="166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If you tried to visualize </a:t>
            </a:r>
            <a:r>
              <a:rPr b="1" lang="en-US" sz="2000">
                <a:solidFill>
                  <a:schemeClr val="dk1"/>
                </a:solidFill>
                <a:latin typeface="Calibri"/>
                <a:ea typeface="Calibri"/>
                <a:cs typeface="Calibri"/>
                <a:sym typeface="Calibri"/>
              </a:rPr>
              <a:t>Orders </a:t>
            </a:r>
            <a:r>
              <a:rPr lang="en-US" sz="2000">
                <a:solidFill>
                  <a:schemeClr val="dk1"/>
                </a:solidFill>
                <a:latin typeface="Calibri"/>
                <a:ea typeface="Calibri"/>
                <a:cs typeface="Calibri"/>
                <a:sym typeface="Calibri"/>
              </a:rPr>
              <a:t>and </a:t>
            </a:r>
            <a:r>
              <a:rPr b="1" lang="en-US" sz="2000">
                <a:solidFill>
                  <a:schemeClr val="dk1"/>
                </a:solidFill>
                <a:latin typeface="Calibri"/>
                <a:ea typeface="Calibri"/>
                <a:cs typeface="Calibri"/>
                <a:sym typeface="Calibri"/>
              </a:rPr>
              <a:t>Returns</a:t>
            </a:r>
            <a:endParaRPr sz="2000">
              <a:solidFill>
                <a:schemeClr val="dk1"/>
              </a:solidFill>
              <a:latin typeface="Calibri"/>
              <a:ea typeface="Calibri"/>
              <a:cs typeface="Calibri"/>
              <a:sym typeface="Calibri"/>
            </a:endParaRPr>
          </a:p>
          <a:p>
            <a:pPr indent="0" lvl="0" marL="0" marR="405765" rtl="0" algn="ctr">
              <a:lnSpc>
                <a:spcPct val="100000"/>
              </a:lnSpc>
              <a:spcBef>
                <a:spcPts val="0"/>
              </a:spcBef>
              <a:spcAft>
                <a:spcPts val="0"/>
              </a:spcAft>
              <a:buNone/>
            </a:pPr>
            <a:r>
              <a:rPr lang="en-US" sz="2000">
                <a:solidFill>
                  <a:schemeClr val="dk1"/>
                </a:solidFill>
                <a:latin typeface="Calibri"/>
                <a:ea typeface="Calibri"/>
                <a:cs typeface="Calibri"/>
                <a:sym typeface="Calibri"/>
              </a:rPr>
              <a:t>by </a:t>
            </a:r>
            <a:r>
              <a:rPr b="1" lang="en-US" sz="2000">
                <a:solidFill>
                  <a:schemeClr val="dk1"/>
                </a:solidFill>
                <a:latin typeface="Calibri"/>
                <a:ea typeface="Calibri"/>
                <a:cs typeface="Calibri"/>
                <a:sym typeface="Calibri"/>
              </a:rPr>
              <a:t>Product</a:t>
            </a:r>
            <a:r>
              <a:rPr lang="en-US" sz="2000">
                <a:solidFill>
                  <a:schemeClr val="dk1"/>
                </a:solidFill>
                <a:latin typeface="Calibri"/>
                <a:ea typeface="Calibri"/>
                <a:cs typeface="Calibri"/>
                <a:sym typeface="Calibri"/>
              </a:rPr>
              <a:t>, this is what you’d get</a:t>
            </a:r>
            <a:endParaRPr sz="2000">
              <a:solidFill>
                <a:schemeClr val="dk1"/>
              </a:solidFill>
              <a:latin typeface="Calibri"/>
              <a:ea typeface="Calibri"/>
              <a:cs typeface="Calibri"/>
              <a:sym typeface="Calibri"/>
            </a:endParaRPr>
          </a:p>
        </p:txBody>
      </p:sp>
      <p:grpSp>
        <p:nvGrpSpPr>
          <p:cNvPr id="1724" name="Google Shape;1724;p64"/>
          <p:cNvGrpSpPr/>
          <p:nvPr/>
        </p:nvGrpSpPr>
        <p:grpSpPr>
          <a:xfrm>
            <a:off x="8781288" y="3539046"/>
            <a:ext cx="1780031" cy="2529521"/>
            <a:chOff x="8781288" y="3539046"/>
            <a:chExt cx="1780031" cy="2529521"/>
          </a:xfrm>
        </p:grpSpPr>
        <p:pic>
          <p:nvPicPr>
            <p:cNvPr id="1725" name="Google Shape;1725;p64"/>
            <p:cNvPicPr preferRelativeResize="0"/>
            <p:nvPr/>
          </p:nvPicPr>
          <p:blipFill rotWithShape="1">
            <a:blip r:embed="rId8">
              <a:alphaModFix/>
            </a:blip>
            <a:srcRect b="0" l="0" r="0" t="0"/>
            <a:stretch/>
          </p:blipFill>
          <p:spPr>
            <a:xfrm>
              <a:off x="8781288" y="4236719"/>
              <a:ext cx="1780031" cy="1831848"/>
            </a:xfrm>
            <a:prstGeom prst="rect">
              <a:avLst/>
            </a:prstGeom>
            <a:noFill/>
            <a:ln>
              <a:noFill/>
            </a:ln>
          </p:spPr>
        </p:pic>
        <p:sp>
          <p:nvSpPr>
            <p:cNvPr id="1726" name="Google Shape;1726;p64"/>
            <p:cNvSpPr/>
            <p:nvPr/>
          </p:nvSpPr>
          <p:spPr>
            <a:xfrm>
              <a:off x="8817907" y="4275811"/>
              <a:ext cx="1652270" cy="1700530"/>
            </a:xfrm>
            <a:custGeom>
              <a:rect b="b" l="l" r="r" t="t"/>
              <a:pathLst>
                <a:path extrusionOk="0" h="1700529" w="1652270">
                  <a:moveTo>
                    <a:pt x="0" y="0"/>
                  </a:moveTo>
                  <a:lnTo>
                    <a:pt x="1651887" y="0"/>
                  </a:lnTo>
                  <a:lnTo>
                    <a:pt x="1651887" y="1700225"/>
                  </a:lnTo>
                  <a:lnTo>
                    <a:pt x="0" y="1700225"/>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7" name="Google Shape;1727;p64"/>
            <p:cNvSpPr/>
            <p:nvPr/>
          </p:nvSpPr>
          <p:spPr>
            <a:xfrm>
              <a:off x="10357684" y="3539046"/>
              <a:ext cx="203200" cy="473075"/>
            </a:xfrm>
            <a:custGeom>
              <a:rect b="b" l="l" r="r" t="t"/>
              <a:pathLst>
                <a:path extrusionOk="0" h="473075" w="203200">
                  <a:moveTo>
                    <a:pt x="129472" y="389364"/>
                  </a:moveTo>
                  <a:lnTo>
                    <a:pt x="145398" y="473057"/>
                  </a:lnTo>
                  <a:lnTo>
                    <a:pt x="198239" y="415098"/>
                  </a:lnTo>
                  <a:lnTo>
                    <a:pt x="174983" y="415098"/>
                  </a:lnTo>
                  <a:lnTo>
                    <a:pt x="150374" y="408809"/>
                  </a:lnTo>
                  <a:lnTo>
                    <a:pt x="153599" y="396187"/>
                  </a:lnTo>
                  <a:lnTo>
                    <a:pt x="129472" y="389364"/>
                  </a:lnTo>
                  <a:close/>
                </a:path>
                <a:path extrusionOk="0" h="473075" w="203200">
                  <a:moveTo>
                    <a:pt x="153599" y="396187"/>
                  </a:moveTo>
                  <a:lnTo>
                    <a:pt x="150374" y="408809"/>
                  </a:lnTo>
                  <a:lnTo>
                    <a:pt x="174983" y="415098"/>
                  </a:lnTo>
                  <a:lnTo>
                    <a:pt x="178048" y="403102"/>
                  </a:lnTo>
                  <a:lnTo>
                    <a:pt x="153599" y="396187"/>
                  </a:lnTo>
                  <a:close/>
                </a:path>
                <a:path extrusionOk="0" h="473075" w="203200">
                  <a:moveTo>
                    <a:pt x="178048" y="403102"/>
                  </a:moveTo>
                  <a:lnTo>
                    <a:pt x="174983" y="415098"/>
                  </a:lnTo>
                  <a:lnTo>
                    <a:pt x="198239" y="415098"/>
                  </a:lnTo>
                  <a:lnTo>
                    <a:pt x="202796" y="410100"/>
                  </a:lnTo>
                  <a:lnTo>
                    <a:pt x="178048" y="403102"/>
                  </a:lnTo>
                  <a:close/>
                </a:path>
                <a:path extrusionOk="0" h="473075" w="203200">
                  <a:moveTo>
                    <a:pt x="180784" y="390737"/>
                  </a:moveTo>
                  <a:lnTo>
                    <a:pt x="154992" y="390737"/>
                  </a:lnTo>
                  <a:lnTo>
                    <a:pt x="154805" y="391593"/>
                  </a:lnTo>
                  <a:lnTo>
                    <a:pt x="153599" y="396187"/>
                  </a:lnTo>
                  <a:lnTo>
                    <a:pt x="178048" y="403102"/>
                  </a:lnTo>
                  <a:lnTo>
                    <a:pt x="179710" y="396601"/>
                  </a:lnTo>
                  <a:lnTo>
                    <a:pt x="180784" y="390737"/>
                  </a:lnTo>
                  <a:close/>
                </a:path>
                <a:path extrusionOk="0" h="473075" w="203200">
                  <a:moveTo>
                    <a:pt x="154886" y="391150"/>
                  </a:moveTo>
                  <a:lnTo>
                    <a:pt x="154773" y="391593"/>
                  </a:lnTo>
                  <a:lnTo>
                    <a:pt x="154886" y="391150"/>
                  </a:lnTo>
                  <a:close/>
                </a:path>
                <a:path extrusionOk="0" h="473075" w="203200">
                  <a:moveTo>
                    <a:pt x="154992" y="390737"/>
                  </a:moveTo>
                  <a:lnTo>
                    <a:pt x="154886" y="391150"/>
                  </a:lnTo>
                  <a:lnTo>
                    <a:pt x="154805" y="391593"/>
                  </a:lnTo>
                  <a:lnTo>
                    <a:pt x="154992" y="390737"/>
                  </a:lnTo>
                  <a:close/>
                </a:path>
                <a:path extrusionOk="0" h="473075" w="203200">
                  <a:moveTo>
                    <a:pt x="184773" y="368263"/>
                  </a:moveTo>
                  <a:lnTo>
                    <a:pt x="159078" y="368263"/>
                  </a:lnTo>
                  <a:lnTo>
                    <a:pt x="154886" y="391150"/>
                  </a:lnTo>
                  <a:lnTo>
                    <a:pt x="154992" y="390737"/>
                  </a:lnTo>
                  <a:lnTo>
                    <a:pt x="180784" y="390737"/>
                  </a:lnTo>
                  <a:lnTo>
                    <a:pt x="184096" y="372662"/>
                  </a:lnTo>
                  <a:lnTo>
                    <a:pt x="184773" y="368263"/>
                  </a:lnTo>
                  <a:close/>
                </a:path>
                <a:path extrusionOk="0" h="473075" w="203200">
                  <a:moveTo>
                    <a:pt x="192063" y="319672"/>
                  </a:moveTo>
                  <a:lnTo>
                    <a:pt x="166554" y="319672"/>
                  </a:lnTo>
                  <a:lnTo>
                    <a:pt x="166470" y="320339"/>
                  </a:lnTo>
                  <a:lnTo>
                    <a:pt x="159047" y="368432"/>
                  </a:lnTo>
                  <a:lnTo>
                    <a:pt x="159078" y="368263"/>
                  </a:lnTo>
                  <a:lnTo>
                    <a:pt x="184773" y="368263"/>
                  </a:lnTo>
                  <a:lnTo>
                    <a:pt x="191710" y="323204"/>
                  </a:lnTo>
                  <a:lnTo>
                    <a:pt x="192063" y="319672"/>
                  </a:lnTo>
                  <a:close/>
                </a:path>
                <a:path extrusionOk="0" h="473075" w="203200">
                  <a:moveTo>
                    <a:pt x="166505" y="319990"/>
                  </a:moveTo>
                  <a:lnTo>
                    <a:pt x="166451" y="320339"/>
                  </a:lnTo>
                  <a:lnTo>
                    <a:pt x="166505" y="319990"/>
                  </a:lnTo>
                  <a:close/>
                </a:path>
                <a:path extrusionOk="0" h="473075" w="203200">
                  <a:moveTo>
                    <a:pt x="196730" y="271768"/>
                  </a:moveTo>
                  <a:lnTo>
                    <a:pt x="171331" y="271768"/>
                  </a:lnTo>
                  <a:lnTo>
                    <a:pt x="171279" y="272515"/>
                  </a:lnTo>
                  <a:lnTo>
                    <a:pt x="166505" y="319990"/>
                  </a:lnTo>
                  <a:lnTo>
                    <a:pt x="166554" y="319672"/>
                  </a:lnTo>
                  <a:lnTo>
                    <a:pt x="192063" y="319672"/>
                  </a:lnTo>
                  <a:lnTo>
                    <a:pt x="196642" y="273925"/>
                  </a:lnTo>
                  <a:lnTo>
                    <a:pt x="196730" y="271768"/>
                  </a:lnTo>
                  <a:close/>
                </a:path>
                <a:path extrusionOk="0" h="473075" w="203200">
                  <a:moveTo>
                    <a:pt x="171295" y="272133"/>
                  </a:moveTo>
                  <a:lnTo>
                    <a:pt x="171257" y="272515"/>
                  </a:lnTo>
                  <a:lnTo>
                    <a:pt x="171295" y="272133"/>
                  </a:lnTo>
                  <a:close/>
                </a:path>
                <a:path extrusionOk="0" h="473075" w="203200">
                  <a:moveTo>
                    <a:pt x="197595" y="249652"/>
                  </a:moveTo>
                  <a:lnTo>
                    <a:pt x="172212" y="249652"/>
                  </a:lnTo>
                  <a:lnTo>
                    <a:pt x="172203" y="250367"/>
                  </a:lnTo>
                  <a:lnTo>
                    <a:pt x="171295" y="272133"/>
                  </a:lnTo>
                  <a:lnTo>
                    <a:pt x="171331" y="271768"/>
                  </a:lnTo>
                  <a:lnTo>
                    <a:pt x="196730" y="271768"/>
                  </a:lnTo>
                  <a:lnTo>
                    <a:pt x="197604" y="250367"/>
                  </a:lnTo>
                  <a:lnTo>
                    <a:pt x="197595" y="249652"/>
                  </a:lnTo>
                  <a:close/>
                </a:path>
                <a:path extrusionOk="0" h="473075" w="203200">
                  <a:moveTo>
                    <a:pt x="172197" y="250008"/>
                  </a:moveTo>
                  <a:lnTo>
                    <a:pt x="172182" y="250367"/>
                  </a:lnTo>
                  <a:lnTo>
                    <a:pt x="172197" y="250008"/>
                  </a:lnTo>
                  <a:close/>
                </a:path>
                <a:path extrusionOk="0" h="473075" w="203200">
                  <a:moveTo>
                    <a:pt x="197275" y="229138"/>
                  </a:moveTo>
                  <a:lnTo>
                    <a:pt x="171871" y="229138"/>
                  </a:lnTo>
                  <a:lnTo>
                    <a:pt x="171926" y="230127"/>
                  </a:lnTo>
                  <a:lnTo>
                    <a:pt x="172197" y="250008"/>
                  </a:lnTo>
                  <a:lnTo>
                    <a:pt x="172212" y="249652"/>
                  </a:lnTo>
                  <a:lnTo>
                    <a:pt x="197595" y="249652"/>
                  </a:lnTo>
                  <a:lnTo>
                    <a:pt x="197275" y="229138"/>
                  </a:lnTo>
                  <a:close/>
                </a:path>
                <a:path extrusionOk="0" h="473075" w="203200">
                  <a:moveTo>
                    <a:pt x="171879" y="229627"/>
                  </a:moveTo>
                  <a:lnTo>
                    <a:pt x="171887" y="230127"/>
                  </a:lnTo>
                  <a:lnTo>
                    <a:pt x="171879" y="229627"/>
                  </a:lnTo>
                  <a:close/>
                </a:path>
                <a:path extrusionOk="0" h="473075" w="203200">
                  <a:moveTo>
                    <a:pt x="195645" y="211043"/>
                  </a:moveTo>
                  <a:lnTo>
                    <a:pt x="170134" y="211043"/>
                  </a:lnTo>
                  <a:lnTo>
                    <a:pt x="170350" y="212468"/>
                  </a:lnTo>
                  <a:lnTo>
                    <a:pt x="171879" y="229627"/>
                  </a:lnTo>
                  <a:lnTo>
                    <a:pt x="171871" y="229138"/>
                  </a:lnTo>
                  <a:lnTo>
                    <a:pt x="197275" y="229138"/>
                  </a:lnTo>
                  <a:lnTo>
                    <a:pt x="197261" y="228246"/>
                  </a:lnTo>
                  <a:lnTo>
                    <a:pt x="195645" y="211043"/>
                  </a:lnTo>
                  <a:close/>
                </a:path>
                <a:path extrusionOk="0" h="473075" w="203200">
                  <a:moveTo>
                    <a:pt x="170201" y="211762"/>
                  </a:moveTo>
                  <a:lnTo>
                    <a:pt x="170268" y="212468"/>
                  </a:lnTo>
                  <a:lnTo>
                    <a:pt x="170201" y="211762"/>
                  </a:lnTo>
                  <a:close/>
                </a:path>
                <a:path extrusionOk="0" h="473075" w="203200">
                  <a:moveTo>
                    <a:pt x="170134" y="211043"/>
                  </a:moveTo>
                  <a:lnTo>
                    <a:pt x="170201" y="211762"/>
                  </a:lnTo>
                  <a:lnTo>
                    <a:pt x="170350" y="212468"/>
                  </a:lnTo>
                  <a:lnTo>
                    <a:pt x="170134" y="211043"/>
                  </a:lnTo>
                  <a:close/>
                </a:path>
                <a:path extrusionOk="0" h="473075" w="203200">
                  <a:moveTo>
                    <a:pt x="192852" y="196043"/>
                  </a:moveTo>
                  <a:lnTo>
                    <a:pt x="166897" y="196043"/>
                  </a:lnTo>
                  <a:lnTo>
                    <a:pt x="167294" y="197497"/>
                  </a:lnTo>
                  <a:lnTo>
                    <a:pt x="170201" y="211762"/>
                  </a:lnTo>
                  <a:lnTo>
                    <a:pt x="170134" y="211043"/>
                  </a:lnTo>
                  <a:lnTo>
                    <a:pt x="195645" y="211043"/>
                  </a:lnTo>
                  <a:lnTo>
                    <a:pt x="195355" y="207949"/>
                  </a:lnTo>
                  <a:lnTo>
                    <a:pt x="192852" y="196043"/>
                  </a:lnTo>
                  <a:close/>
                </a:path>
                <a:path extrusionOk="0" h="473075" w="203200">
                  <a:moveTo>
                    <a:pt x="167051" y="196779"/>
                  </a:moveTo>
                  <a:lnTo>
                    <a:pt x="167202" y="197497"/>
                  </a:lnTo>
                  <a:lnTo>
                    <a:pt x="167051" y="196779"/>
                  </a:lnTo>
                  <a:close/>
                </a:path>
                <a:path extrusionOk="0" h="473075" w="203200">
                  <a:moveTo>
                    <a:pt x="166897" y="196043"/>
                  </a:moveTo>
                  <a:lnTo>
                    <a:pt x="167051" y="196779"/>
                  </a:lnTo>
                  <a:lnTo>
                    <a:pt x="167294" y="197497"/>
                  </a:lnTo>
                  <a:lnTo>
                    <a:pt x="166897" y="196043"/>
                  </a:lnTo>
                  <a:close/>
                </a:path>
                <a:path extrusionOk="0" h="473075" w="203200">
                  <a:moveTo>
                    <a:pt x="189169" y="182893"/>
                  </a:moveTo>
                  <a:lnTo>
                    <a:pt x="162358" y="182893"/>
                  </a:lnTo>
                  <a:lnTo>
                    <a:pt x="162736" y="183876"/>
                  </a:lnTo>
                  <a:lnTo>
                    <a:pt x="167051" y="196779"/>
                  </a:lnTo>
                  <a:lnTo>
                    <a:pt x="166897" y="196043"/>
                  </a:lnTo>
                  <a:lnTo>
                    <a:pt x="192852" y="196043"/>
                  </a:lnTo>
                  <a:lnTo>
                    <a:pt x="191598" y="190080"/>
                  </a:lnTo>
                  <a:lnTo>
                    <a:pt x="189169" y="182893"/>
                  </a:lnTo>
                  <a:close/>
                </a:path>
                <a:path extrusionOk="0" h="473075" w="203200">
                  <a:moveTo>
                    <a:pt x="162526" y="183391"/>
                  </a:moveTo>
                  <a:lnTo>
                    <a:pt x="162690" y="183876"/>
                  </a:lnTo>
                  <a:lnTo>
                    <a:pt x="162526" y="183391"/>
                  </a:lnTo>
                  <a:close/>
                </a:path>
                <a:path extrusionOk="0" h="473075" w="203200">
                  <a:moveTo>
                    <a:pt x="162358" y="182893"/>
                  </a:moveTo>
                  <a:lnTo>
                    <a:pt x="162526" y="183391"/>
                  </a:lnTo>
                  <a:lnTo>
                    <a:pt x="162736" y="183876"/>
                  </a:lnTo>
                  <a:lnTo>
                    <a:pt x="162358" y="182893"/>
                  </a:lnTo>
                  <a:close/>
                </a:path>
                <a:path extrusionOk="0" h="473075" w="203200">
                  <a:moveTo>
                    <a:pt x="184355" y="169885"/>
                  </a:moveTo>
                  <a:lnTo>
                    <a:pt x="156674" y="169885"/>
                  </a:lnTo>
                  <a:lnTo>
                    <a:pt x="157331" y="171189"/>
                  </a:lnTo>
                  <a:lnTo>
                    <a:pt x="162526" y="183391"/>
                  </a:lnTo>
                  <a:lnTo>
                    <a:pt x="162358" y="182893"/>
                  </a:lnTo>
                  <a:lnTo>
                    <a:pt x="189169" y="182893"/>
                  </a:lnTo>
                  <a:lnTo>
                    <a:pt x="186251" y="174261"/>
                  </a:lnTo>
                  <a:lnTo>
                    <a:pt x="184355" y="169885"/>
                  </a:lnTo>
                  <a:close/>
                </a:path>
                <a:path extrusionOk="0" h="473075" w="203200">
                  <a:moveTo>
                    <a:pt x="156965" y="170556"/>
                  </a:moveTo>
                  <a:lnTo>
                    <a:pt x="157239" y="171189"/>
                  </a:lnTo>
                  <a:lnTo>
                    <a:pt x="156965" y="170556"/>
                  </a:lnTo>
                  <a:close/>
                </a:path>
                <a:path extrusionOk="0" h="473075" w="203200">
                  <a:moveTo>
                    <a:pt x="156674" y="169885"/>
                  </a:moveTo>
                  <a:lnTo>
                    <a:pt x="156965" y="170556"/>
                  </a:lnTo>
                  <a:lnTo>
                    <a:pt x="157331" y="171189"/>
                  </a:lnTo>
                  <a:lnTo>
                    <a:pt x="156674" y="169885"/>
                  </a:lnTo>
                  <a:close/>
                </a:path>
                <a:path extrusionOk="0" h="473075" w="203200">
                  <a:moveTo>
                    <a:pt x="142553" y="145616"/>
                  </a:moveTo>
                  <a:lnTo>
                    <a:pt x="156965" y="170556"/>
                  </a:lnTo>
                  <a:lnTo>
                    <a:pt x="156674" y="169885"/>
                  </a:lnTo>
                  <a:lnTo>
                    <a:pt x="184355" y="169885"/>
                  </a:lnTo>
                  <a:lnTo>
                    <a:pt x="179689" y="159115"/>
                  </a:lnTo>
                  <a:lnTo>
                    <a:pt x="172279" y="146290"/>
                  </a:lnTo>
                  <a:lnTo>
                    <a:pt x="143074" y="146290"/>
                  </a:lnTo>
                  <a:lnTo>
                    <a:pt x="142553" y="145616"/>
                  </a:lnTo>
                  <a:close/>
                </a:path>
                <a:path extrusionOk="0" h="473075" w="203200">
                  <a:moveTo>
                    <a:pt x="142129" y="144881"/>
                  </a:moveTo>
                  <a:lnTo>
                    <a:pt x="142553" y="145616"/>
                  </a:lnTo>
                  <a:lnTo>
                    <a:pt x="143074" y="146290"/>
                  </a:lnTo>
                  <a:lnTo>
                    <a:pt x="142129" y="144881"/>
                  </a:lnTo>
                  <a:close/>
                </a:path>
                <a:path extrusionOk="0" h="473075" w="203200">
                  <a:moveTo>
                    <a:pt x="171465" y="144881"/>
                  </a:moveTo>
                  <a:lnTo>
                    <a:pt x="142129" y="144881"/>
                  </a:lnTo>
                  <a:lnTo>
                    <a:pt x="143074" y="146290"/>
                  </a:lnTo>
                  <a:lnTo>
                    <a:pt x="172279" y="146290"/>
                  </a:lnTo>
                  <a:lnTo>
                    <a:pt x="171465" y="144881"/>
                  </a:lnTo>
                  <a:close/>
                </a:path>
                <a:path extrusionOk="0" h="473075" w="203200">
                  <a:moveTo>
                    <a:pt x="156364" y="121941"/>
                  </a:moveTo>
                  <a:lnTo>
                    <a:pt x="124270" y="121941"/>
                  </a:lnTo>
                  <a:lnTo>
                    <a:pt x="125161" y="122974"/>
                  </a:lnTo>
                  <a:lnTo>
                    <a:pt x="142553" y="145616"/>
                  </a:lnTo>
                  <a:lnTo>
                    <a:pt x="142129" y="144881"/>
                  </a:lnTo>
                  <a:lnTo>
                    <a:pt x="171465" y="144881"/>
                  </a:lnTo>
                  <a:lnTo>
                    <a:pt x="163697" y="131437"/>
                  </a:lnTo>
                  <a:lnTo>
                    <a:pt x="156364" y="121941"/>
                  </a:lnTo>
                  <a:close/>
                </a:path>
                <a:path extrusionOk="0" h="473075" w="203200">
                  <a:moveTo>
                    <a:pt x="124686" y="122479"/>
                  </a:moveTo>
                  <a:lnTo>
                    <a:pt x="125068" y="122974"/>
                  </a:lnTo>
                  <a:lnTo>
                    <a:pt x="124686" y="122479"/>
                  </a:lnTo>
                  <a:close/>
                </a:path>
                <a:path extrusionOk="0" h="473075" w="203200">
                  <a:moveTo>
                    <a:pt x="124270" y="121941"/>
                  </a:moveTo>
                  <a:lnTo>
                    <a:pt x="124686" y="122479"/>
                  </a:lnTo>
                  <a:lnTo>
                    <a:pt x="125161" y="122974"/>
                  </a:lnTo>
                  <a:lnTo>
                    <a:pt x="124270" y="121941"/>
                  </a:lnTo>
                  <a:close/>
                </a:path>
                <a:path extrusionOk="0" h="473075" w="203200">
                  <a:moveTo>
                    <a:pt x="138565" y="100260"/>
                  </a:moveTo>
                  <a:lnTo>
                    <a:pt x="103353" y="100260"/>
                  </a:lnTo>
                  <a:lnTo>
                    <a:pt x="104103" y="100977"/>
                  </a:lnTo>
                  <a:lnTo>
                    <a:pt x="124686" y="122479"/>
                  </a:lnTo>
                  <a:lnTo>
                    <a:pt x="124270" y="121941"/>
                  </a:lnTo>
                  <a:lnTo>
                    <a:pt x="156364" y="121941"/>
                  </a:lnTo>
                  <a:lnTo>
                    <a:pt x="143957" y="105876"/>
                  </a:lnTo>
                  <a:lnTo>
                    <a:pt x="138565" y="100260"/>
                  </a:lnTo>
                  <a:close/>
                </a:path>
                <a:path extrusionOk="0" h="473075" w="203200">
                  <a:moveTo>
                    <a:pt x="103703" y="100624"/>
                  </a:moveTo>
                  <a:lnTo>
                    <a:pt x="104042" y="100977"/>
                  </a:lnTo>
                  <a:lnTo>
                    <a:pt x="103703" y="100624"/>
                  </a:lnTo>
                  <a:close/>
                </a:path>
                <a:path extrusionOk="0" h="473075" w="203200">
                  <a:moveTo>
                    <a:pt x="103353" y="100260"/>
                  </a:moveTo>
                  <a:lnTo>
                    <a:pt x="103703" y="100624"/>
                  </a:lnTo>
                  <a:lnTo>
                    <a:pt x="104103" y="100977"/>
                  </a:lnTo>
                  <a:lnTo>
                    <a:pt x="103353" y="100260"/>
                  </a:lnTo>
                  <a:close/>
                </a:path>
                <a:path extrusionOk="0" h="473075" w="203200">
                  <a:moveTo>
                    <a:pt x="118237" y="79570"/>
                  </a:moveTo>
                  <a:lnTo>
                    <a:pt x="79894" y="79570"/>
                  </a:lnTo>
                  <a:lnTo>
                    <a:pt x="80463" y="80044"/>
                  </a:lnTo>
                  <a:lnTo>
                    <a:pt x="103703" y="100624"/>
                  </a:lnTo>
                  <a:lnTo>
                    <a:pt x="103353" y="100260"/>
                  </a:lnTo>
                  <a:lnTo>
                    <a:pt x="138565" y="100260"/>
                  </a:lnTo>
                  <a:lnTo>
                    <a:pt x="121318" y="82294"/>
                  </a:lnTo>
                  <a:lnTo>
                    <a:pt x="118237" y="79570"/>
                  </a:lnTo>
                  <a:close/>
                </a:path>
                <a:path extrusionOk="0" h="473075" w="203200">
                  <a:moveTo>
                    <a:pt x="80165" y="79810"/>
                  </a:moveTo>
                  <a:lnTo>
                    <a:pt x="80430" y="80044"/>
                  </a:lnTo>
                  <a:lnTo>
                    <a:pt x="80165" y="79810"/>
                  </a:lnTo>
                  <a:close/>
                </a:path>
                <a:path extrusionOk="0" h="473075" w="203200">
                  <a:moveTo>
                    <a:pt x="95577" y="59616"/>
                  </a:moveTo>
                  <a:lnTo>
                    <a:pt x="54453" y="59616"/>
                  </a:lnTo>
                  <a:lnTo>
                    <a:pt x="54832" y="59902"/>
                  </a:lnTo>
                  <a:lnTo>
                    <a:pt x="80165" y="79810"/>
                  </a:lnTo>
                  <a:lnTo>
                    <a:pt x="79894" y="79570"/>
                  </a:lnTo>
                  <a:lnTo>
                    <a:pt x="118237" y="79570"/>
                  </a:lnTo>
                  <a:lnTo>
                    <a:pt x="96443" y="60297"/>
                  </a:lnTo>
                  <a:lnTo>
                    <a:pt x="95577" y="59616"/>
                  </a:lnTo>
                  <a:close/>
                </a:path>
                <a:path extrusionOk="0" h="473075" w="203200">
                  <a:moveTo>
                    <a:pt x="54636" y="59759"/>
                  </a:moveTo>
                  <a:lnTo>
                    <a:pt x="54817" y="59902"/>
                  </a:lnTo>
                  <a:lnTo>
                    <a:pt x="54636" y="59759"/>
                  </a:lnTo>
                  <a:close/>
                </a:path>
                <a:path extrusionOk="0" h="473075" w="203200">
                  <a:moveTo>
                    <a:pt x="70763" y="40128"/>
                  </a:moveTo>
                  <a:lnTo>
                    <a:pt x="27622" y="40128"/>
                  </a:lnTo>
                  <a:lnTo>
                    <a:pt x="27810" y="40262"/>
                  </a:lnTo>
                  <a:lnTo>
                    <a:pt x="54636" y="59759"/>
                  </a:lnTo>
                  <a:lnTo>
                    <a:pt x="54453" y="59616"/>
                  </a:lnTo>
                  <a:lnTo>
                    <a:pt x="95577" y="59616"/>
                  </a:lnTo>
                  <a:lnTo>
                    <a:pt x="70763" y="40128"/>
                  </a:lnTo>
                  <a:close/>
                </a:path>
                <a:path extrusionOk="0" h="473075" w="203200">
                  <a:moveTo>
                    <a:pt x="27738" y="40212"/>
                  </a:moveTo>
                  <a:close/>
                </a:path>
                <a:path extrusionOk="0" h="473075" w="203200">
                  <a:moveTo>
                    <a:pt x="14555" y="0"/>
                  </a:moveTo>
                  <a:lnTo>
                    <a:pt x="0" y="20815"/>
                  </a:lnTo>
                  <a:lnTo>
                    <a:pt x="27738" y="40212"/>
                  </a:lnTo>
                  <a:lnTo>
                    <a:pt x="70763" y="40128"/>
                  </a:lnTo>
                  <a:lnTo>
                    <a:pt x="69956" y="39494"/>
                  </a:lnTo>
                  <a:lnTo>
                    <a:pt x="42461" y="19513"/>
                  </a:lnTo>
                  <a:lnTo>
                    <a:pt x="14555"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28" name="Google Shape;1728;p64"/>
          <p:cNvGrpSpPr/>
          <p:nvPr/>
        </p:nvGrpSpPr>
        <p:grpSpPr>
          <a:xfrm>
            <a:off x="731519" y="1286255"/>
            <a:ext cx="4785360" cy="4760976"/>
            <a:chOff x="731519" y="1286255"/>
            <a:chExt cx="4785360" cy="4760976"/>
          </a:xfrm>
        </p:grpSpPr>
        <p:pic>
          <p:nvPicPr>
            <p:cNvPr id="1729" name="Google Shape;1729;p64"/>
            <p:cNvPicPr preferRelativeResize="0"/>
            <p:nvPr/>
          </p:nvPicPr>
          <p:blipFill rotWithShape="1">
            <a:blip r:embed="rId9">
              <a:alphaModFix/>
            </a:blip>
            <a:srcRect b="0" l="0" r="0" t="0"/>
            <a:stretch/>
          </p:blipFill>
          <p:spPr>
            <a:xfrm>
              <a:off x="731519" y="1286255"/>
              <a:ext cx="4785360" cy="4760976"/>
            </a:xfrm>
            <a:prstGeom prst="rect">
              <a:avLst/>
            </a:prstGeom>
            <a:noFill/>
            <a:ln>
              <a:noFill/>
            </a:ln>
          </p:spPr>
        </p:pic>
        <p:pic>
          <p:nvPicPr>
            <p:cNvPr id="1730" name="Google Shape;1730;p64"/>
            <p:cNvPicPr preferRelativeResize="0"/>
            <p:nvPr/>
          </p:nvPicPr>
          <p:blipFill rotWithShape="1">
            <a:blip r:embed="rId10">
              <a:alphaModFix/>
            </a:blip>
            <a:srcRect b="0" l="0" r="0" t="0"/>
            <a:stretch/>
          </p:blipFill>
          <p:spPr>
            <a:xfrm>
              <a:off x="757236" y="1312216"/>
              <a:ext cx="4681728" cy="4654295"/>
            </a:xfrm>
            <a:prstGeom prst="rect">
              <a:avLst/>
            </a:prstGeom>
            <a:noFill/>
            <a:ln>
              <a:noFill/>
            </a:ln>
          </p:spPr>
        </p:pic>
      </p:grpSp>
      <p:sp>
        <p:nvSpPr>
          <p:cNvPr id="1731" name="Google Shape;1731;p64"/>
          <p:cNvSpPr/>
          <p:nvPr/>
        </p:nvSpPr>
        <p:spPr>
          <a:xfrm>
            <a:off x="5654258" y="1167585"/>
            <a:ext cx="274320" cy="4967605"/>
          </a:xfrm>
          <a:custGeom>
            <a:rect b="b" l="l" r="r" t="t"/>
            <a:pathLst>
              <a:path extrusionOk="0" h="4967605" w="274320">
                <a:moveTo>
                  <a:pt x="0" y="0"/>
                </a:moveTo>
                <a:lnTo>
                  <a:pt x="69227" y="26528"/>
                </a:lnTo>
                <a:lnTo>
                  <a:pt x="96986" y="56911"/>
                </a:lnTo>
                <a:lnTo>
                  <a:pt x="118433" y="96236"/>
                </a:lnTo>
                <a:lnTo>
                  <a:pt x="132260" y="142652"/>
                </a:lnTo>
                <a:lnTo>
                  <a:pt x="137160" y="194307"/>
                </a:lnTo>
                <a:lnTo>
                  <a:pt x="137160" y="379038"/>
                </a:lnTo>
                <a:lnTo>
                  <a:pt x="142059" y="430693"/>
                </a:lnTo>
                <a:lnTo>
                  <a:pt x="155886" y="477109"/>
                </a:lnTo>
                <a:lnTo>
                  <a:pt x="177333" y="516434"/>
                </a:lnTo>
                <a:lnTo>
                  <a:pt x="205092" y="546817"/>
                </a:lnTo>
                <a:lnTo>
                  <a:pt x="237857" y="566405"/>
                </a:lnTo>
                <a:lnTo>
                  <a:pt x="274320" y="573345"/>
                </a:lnTo>
                <a:lnTo>
                  <a:pt x="237857" y="580286"/>
                </a:lnTo>
                <a:lnTo>
                  <a:pt x="205092" y="599874"/>
                </a:lnTo>
                <a:lnTo>
                  <a:pt x="177333" y="630257"/>
                </a:lnTo>
                <a:lnTo>
                  <a:pt x="155886" y="669582"/>
                </a:lnTo>
                <a:lnTo>
                  <a:pt x="142059" y="715998"/>
                </a:lnTo>
                <a:lnTo>
                  <a:pt x="137160" y="767653"/>
                </a:lnTo>
                <a:lnTo>
                  <a:pt x="137160" y="4772699"/>
                </a:lnTo>
                <a:lnTo>
                  <a:pt x="132260" y="4824353"/>
                </a:lnTo>
                <a:lnTo>
                  <a:pt x="118433" y="4870769"/>
                </a:lnTo>
                <a:lnTo>
                  <a:pt x="96986" y="4910094"/>
                </a:lnTo>
                <a:lnTo>
                  <a:pt x="69227" y="4940477"/>
                </a:lnTo>
                <a:lnTo>
                  <a:pt x="36462" y="4960065"/>
                </a:lnTo>
                <a:lnTo>
                  <a:pt x="0" y="4967006"/>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35" name="Shape 1735"/>
        <p:cNvGrpSpPr/>
        <p:nvPr/>
      </p:nvGrpSpPr>
      <p:grpSpPr>
        <a:xfrm>
          <a:off x="0" y="0"/>
          <a:ext cx="0" cy="0"/>
          <a:chOff x="0" y="0"/>
          <a:chExt cx="0" cy="0"/>
        </a:xfrm>
      </p:grpSpPr>
      <p:grpSp>
        <p:nvGrpSpPr>
          <p:cNvPr id="1736" name="Google Shape;1736;p65"/>
          <p:cNvGrpSpPr/>
          <p:nvPr/>
        </p:nvGrpSpPr>
        <p:grpSpPr>
          <a:xfrm>
            <a:off x="728472" y="1289303"/>
            <a:ext cx="4785360" cy="4757928"/>
            <a:chOff x="728472" y="1289303"/>
            <a:chExt cx="4785360" cy="4757928"/>
          </a:xfrm>
        </p:grpSpPr>
        <p:pic>
          <p:nvPicPr>
            <p:cNvPr id="1737" name="Google Shape;1737;p65"/>
            <p:cNvPicPr preferRelativeResize="0"/>
            <p:nvPr/>
          </p:nvPicPr>
          <p:blipFill rotWithShape="1">
            <a:blip r:embed="rId3">
              <a:alphaModFix/>
            </a:blip>
            <a:srcRect b="0" l="0" r="0" t="0"/>
            <a:stretch/>
          </p:blipFill>
          <p:spPr>
            <a:xfrm>
              <a:off x="728472" y="1289303"/>
              <a:ext cx="4785360" cy="4757928"/>
            </a:xfrm>
            <a:prstGeom prst="rect">
              <a:avLst/>
            </a:prstGeom>
            <a:noFill/>
            <a:ln>
              <a:noFill/>
            </a:ln>
          </p:spPr>
        </p:pic>
        <p:pic>
          <p:nvPicPr>
            <p:cNvPr id="1738" name="Google Shape;1738;p65"/>
            <p:cNvPicPr preferRelativeResize="0"/>
            <p:nvPr/>
          </p:nvPicPr>
          <p:blipFill rotWithShape="1">
            <a:blip r:embed="rId4">
              <a:alphaModFix/>
            </a:blip>
            <a:srcRect b="0" l="0" r="0" t="0"/>
            <a:stretch/>
          </p:blipFill>
          <p:spPr>
            <a:xfrm>
              <a:off x="754872" y="1314414"/>
              <a:ext cx="4678695" cy="4654296"/>
            </a:xfrm>
            <a:prstGeom prst="rect">
              <a:avLst/>
            </a:prstGeom>
            <a:noFill/>
            <a:ln>
              <a:noFill/>
            </a:ln>
          </p:spPr>
        </p:pic>
        <p:pic>
          <p:nvPicPr>
            <p:cNvPr id="1739" name="Google Shape;1739;p65"/>
            <p:cNvPicPr preferRelativeResize="0"/>
            <p:nvPr/>
          </p:nvPicPr>
          <p:blipFill rotWithShape="1">
            <a:blip r:embed="rId5">
              <a:alphaModFix/>
            </a:blip>
            <a:srcRect b="0" l="0" r="0" t="0"/>
            <a:stretch/>
          </p:blipFill>
          <p:spPr>
            <a:xfrm>
              <a:off x="2173224" y="3133344"/>
              <a:ext cx="2228088" cy="932687"/>
            </a:xfrm>
            <a:prstGeom prst="rect">
              <a:avLst/>
            </a:prstGeom>
            <a:noFill/>
            <a:ln>
              <a:noFill/>
            </a:ln>
          </p:spPr>
        </p:pic>
        <p:sp>
          <p:nvSpPr>
            <p:cNvPr id="1740" name="Google Shape;1740;p65"/>
            <p:cNvSpPr/>
            <p:nvPr/>
          </p:nvSpPr>
          <p:spPr>
            <a:xfrm>
              <a:off x="2209800" y="3172339"/>
              <a:ext cx="2099945" cy="801370"/>
            </a:xfrm>
            <a:custGeom>
              <a:rect b="b" l="l" r="r" t="t"/>
              <a:pathLst>
                <a:path extrusionOk="0" h="801370" w="2099945">
                  <a:moveTo>
                    <a:pt x="0" y="0"/>
                  </a:moveTo>
                  <a:lnTo>
                    <a:pt x="2099733" y="0"/>
                  </a:lnTo>
                  <a:lnTo>
                    <a:pt x="2099733" y="800845"/>
                  </a:lnTo>
                  <a:lnTo>
                    <a:pt x="0" y="800845"/>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41" name="Google Shape;1741;p65"/>
          <p:cNvSpPr txBox="1"/>
          <p:nvPr>
            <p:ph type="title"/>
          </p:nvPr>
        </p:nvSpPr>
        <p:spPr>
          <a:xfrm>
            <a:off x="3989196" y="242315"/>
            <a:ext cx="421322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WHAT IS A DATA MODEL?</a:t>
            </a:r>
            <a:endParaRPr sz="3200"/>
          </a:p>
        </p:txBody>
      </p:sp>
      <p:pic>
        <p:nvPicPr>
          <p:cNvPr id="1742" name="Google Shape;1742;p65"/>
          <p:cNvPicPr preferRelativeResize="0"/>
          <p:nvPr/>
        </p:nvPicPr>
        <p:blipFill rotWithShape="1">
          <a:blip r:embed="rId6">
            <a:alphaModFix/>
          </a:blip>
          <a:srcRect b="0" l="0" r="0" t="0"/>
          <a:stretch/>
        </p:blipFill>
        <p:spPr>
          <a:xfrm>
            <a:off x="0" y="806332"/>
            <a:ext cx="12192000" cy="45720"/>
          </a:xfrm>
          <a:prstGeom prst="rect">
            <a:avLst/>
          </a:prstGeom>
          <a:noFill/>
          <a:ln>
            <a:noFill/>
          </a:ln>
        </p:spPr>
      </p:pic>
      <p:sp>
        <p:nvSpPr>
          <p:cNvPr id="1743" name="Google Shape;1743;p65"/>
          <p:cNvSpPr/>
          <p:nvPr/>
        </p:nvSpPr>
        <p:spPr>
          <a:xfrm>
            <a:off x="5654258" y="1167585"/>
            <a:ext cx="274320" cy="4967605"/>
          </a:xfrm>
          <a:custGeom>
            <a:rect b="b" l="l" r="r" t="t"/>
            <a:pathLst>
              <a:path extrusionOk="0" h="4967605" w="274320">
                <a:moveTo>
                  <a:pt x="0" y="0"/>
                </a:moveTo>
                <a:lnTo>
                  <a:pt x="69227" y="26528"/>
                </a:lnTo>
                <a:lnTo>
                  <a:pt x="96986" y="56911"/>
                </a:lnTo>
                <a:lnTo>
                  <a:pt x="118433" y="96236"/>
                </a:lnTo>
                <a:lnTo>
                  <a:pt x="132260" y="142652"/>
                </a:lnTo>
                <a:lnTo>
                  <a:pt x="137160" y="194307"/>
                </a:lnTo>
                <a:lnTo>
                  <a:pt x="137160" y="379038"/>
                </a:lnTo>
                <a:lnTo>
                  <a:pt x="142059" y="430693"/>
                </a:lnTo>
                <a:lnTo>
                  <a:pt x="155886" y="477109"/>
                </a:lnTo>
                <a:lnTo>
                  <a:pt x="177333" y="516434"/>
                </a:lnTo>
                <a:lnTo>
                  <a:pt x="205092" y="546817"/>
                </a:lnTo>
                <a:lnTo>
                  <a:pt x="237857" y="566405"/>
                </a:lnTo>
                <a:lnTo>
                  <a:pt x="274320" y="573345"/>
                </a:lnTo>
                <a:lnTo>
                  <a:pt x="237857" y="580286"/>
                </a:lnTo>
                <a:lnTo>
                  <a:pt x="205092" y="599874"/>
                </a:lnTo>
                <a:lnTo>
                  <a:pt x="177333" y="630257"/>
                </a:lnTo>
                <a:lnTo>
                  <a:pt x="155886" y="669582"/>
                </a:lnTo>
                <a:lnTo>
                  <a:pt x="142059" y="715998"/>
                </a:lnTo>
                <a:lnTo>
                  <a:pt x="137160" y="767653"/>
                </a:lnTo>
                <a:lnTo>
                  <a:pt x="137160" y="4772699"/>
                </a:lnTo>
                <a:lnTo>
                  <a:pt x="132260" y="4824353"/>
                </a:lnTo>
                <a:lnTo>
                  <a:pt x="118433" y="4870769"/>
                </a:lnTo>
                <a:lnTo>
                  <a:pt x="96986" y="4910094"/>
                </a:lnTo>
                <a:lnTo>
                  <a:pt x="69227" y="4940477"/>
                </a:lnTo>
                <a:lnTo>
                  <a:pt x="36462" y="4960065"/>
                </a:lnTo>
                <a:lnTo>
                  <a:pt x="0" y="4967006"/>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44" name="Google Shape;1744;p65"/>
          <p:cNvGrpSpPr/>
          <p:nvPr/>
        </p:nvGrpSpPr>
        <p:grpSpPr>
          <a:xfrm>
            <a:off x="7281671" y="3719108"/>
            <a:ext cx="3648455" cy="2349459"/>
            <a:chOff x="7281671" y="3719108"/>
            <a:chExt cx="3648455" cy="2349459"/>
          </a:xfrm>
        </p:grpSpPr>
        <p:pic>
          <p:nvPicPr>
            <p:cNvPr id="1745" name="Google Shape;1745;p65"/>
            <p:cNvPicPr preferRelativeResize="0"/>
            <p:nvPr/>
          </p:nvPicPr>
          <p:blipFill rotWithShape="1">
            <a:blip r:embed="rId7">
              <a:alphaModFix/>
            </a:blip>
            <a:srcRect b="0" l="0" r="0" t="0"/>
            <a:stretch/>
          </p:blipFill>
          <p:spPr>
            <a:xfrm>
              <a:off x="7281671" y="3947159"/>
              <a:ext cx="3648455" cy="2093976"/>
            </a:xfrm>
            <a:prstGeom prst="rect">
              <a:avLst/>
            </a:prstGeom>
            <a:noFill/>
            <a:ln>
              <a:noFill/>
            </a:ln>
          </p:spPr>
        </p:pic>
        <p:pic>
          <p:nvPicPr>
            <p:cNvPr id="1746" name="Google Shape;1746;p65"/>
            <p:cNvPicPr preferRelativeResize="0"/>
            <p:nvPr/>
          </p:nvPicPr>
          <p:blipFill rotWithShape="1">
            <a:blip r:embed="rId8">
              <a:alphaModFix/>
            </a:blip>
            <a:srcRect b="0" l="0" r="0" t="0"/>
            <a:stretch/>
          </p:blipFill>
          <p:spPr>
            <a:xfrm>
              <a:off x="7308165" y="3972416"/>
              <a:ext cx="3543300" cy="1990725"/>
            </a:xfrm>
            <a:prstGeom prst="rect">
              <a:avLst/>
            </a:prstGeom>
            <a:noFill/>
            <a:ln>
              <a:noFill/>
            </a:ln>
          </p:spPr>
        </p:pic>
        <p:pic>
          <p:nvPicPr>
            <p:cNvPr id="1747" name="Google Shape;1747;p65"/>
            <p:cNvPicPr preferRelativeResize="0"/>
            <p:nvPr/>
          </p:nvPicPr>
          <p:blipFill rotWithShape="1">
            <a:blip r:embed="rId9">
              <a:alphaModFix/>
            </a:blip>
            <a:srcRect b="0" l="0" r="0" t="0"/>
            <a:stretch/>
          </p:blipFill>
          <p:spPr>
            <a:xfrm>
              <a:off x="8781287" y="4236719"/>
              <a:ext cx="1780031" cy="1831848"/>
            </a:xfrm>
            <a:prstGeom prst="rect">
              <a:avLst/>
            </a:prstGeom>
            <a:noFill/>
            <a:ln>
              <a:noFill/>
            </a:ln>
          </p:spPr>
        </p:pic>
        <p:sp>
          <p:nvSpPr>
            <p:cNvPr id="1748" name="Google Shape;1748;p65"/>
            <p:cNvSpPr/>
            <p:nvPr/>
          </p:nvSpPr>
          <p:spPr>
            <a:xfrm>
              <a:off x="8817907" y="4275811"/>
              <a:ext cx="1652270" cy="1700530"/>
            </a:xfrm>
            <a:custGeom>
              <a:rect b="b" l="l" r="r" t="t"/>
              <a:pathLst>
                <a:path extrusionOk="0" h="1700529" w="1652270">
                  <a:moveTo>
                    <a:pt x="0" y="0"/>
                  </a:moveTo>
                  <a:lnTo>
                    <a:pt x="1651887" y="0"/>
                  </a:lnTo>
                  <a:lnTo>
                    <a:pt x="1651887" y="1700225"/>
                  </a:lnTo>
                  <a:lnTo>
                    <a:pt x="0" y="1700225"/>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9" name="Google Shape;1749;p65"/>
            <p:cNvSpPr/>
            <p:nvPr/>
          </p:nvSpPr>
          <p:spPr>
            <a:xfrm>
              <a:off x="10545179" y="3719108"/>
              <a:ext cx="205740" cy="457200"/>
            </a:xfrm>
            <a:custGeom>
              <a:rect b="b" l="l" r="r" t="t"/>
              <a:pathLst>
                <a:path extrusionOk="0" h="457200" w="205740">
                  <a:moveTo>
                    <a:pt x="9832" y="372160"/>
                  </a:moveTo>
                  <a:lnTo>
                    <a:pt x="0" y="456785"/>
                  </a:lnTo>
                  <a:lnTo>
                    <a:pt x="73599" y="413876"/>
                  </a:lnTo>
                  <a:lnTo>
                    <a:pt x="68460" y="410514"/>
                  </a:lnTo>
                  <a:lnTo>
                    <a:pt x="45445" y="410514"/>
                  </a:lnTo>
                  <a:lnTo>
                    <a:pt x="24080" y="396778"/>
                  </a:lnTo>
                  <a:lnTo>
                    <a:pt x="31003" y="386010"/>
                  </a:lnTo>
                  <a:lnTo>
                    <a:pt x="9832" y="372160"/>
                  </a:lnTo>
                  <a:close/>
                </a:path>
                <a:path extrusionOk="0" h="457200" w="205740">
                  <a:moveTo>
                    <a:pt x="31003" y="386010"/>
                  </a:moveTo>
                  <a:lnTo>
                    <a:pt x="24080" y="396778"/>
                  </a:lnTo>
                  <a:lnTo>
                    <a:pt x="45445" y="410514"/>
                  </a:lnTo>
                  <a:lnTo>
                    <a:pt x="52259" y="399916"/>
                  </a:lnTo>
                  <a:lnTo>
                    <a:pt x="31003" y="386010"/>
                  </a:lnTo>
                  <a:close/>
                </a:path>
                <a:path extrusionOk="0" h="457200" w="205740">
                  <a:moveTo>
                    <a:pt x="52259" y="399916"/>
                  </a:moveTo>
                  <a:lnTo>
                    <a:pt x="45445" y="410514"/>
                  </a:lnTo>
                  <a:lnTo>
                    <a:pt x="68460" y="410514"/>
                  </a:lnTo>
                  <a:lnTo>
                    <a:pt x="52259" y="399916"/>
                  </a:lnTo>
                  <a:close/>
                </a:path>
                <a:path extrusionOk="0" h="457200" w="205740">
                  <a:moveTo>
                    <a:pt x="63628" y="381542"/>
                  </a:moveTo>
                  <a:lnTo>
                    <a:pt x="33875" y="381542"/>
                  </a:lnTo>
                  <a:lnTo>
                    <a:pt x="31003" y="386010"/>
                  </a:lnTo>
                  <a:lnTo>
                    <a:pt x="52259" y="399916"/>
                  </a:lnTo>
                  <a:lnTo>
                    <a:pt x="55322" y="395152"/>
                  </a:lnTo>
                  <a:lnTo>
                    <a:pt x="63628" y="381542"/>
                  </a:lnTo>
                  <a:close/>
                </a:path>
                <a:path extrusionOk="0" h="457200" w="205740">
                  <a:moveTo>
                    <a:pt x="75882" y="361189"/>
                  </a:moveTo>
                  <a:lnTo>
                    <a:pt x="46292" y="361189"/>
                  </a:lnTo>
                  <a:lnTo>
                    <a:pt x="33796" y="381665"/>
                  </a:lnTo>
                  <a:lnTo>
                    <a:pt x="63628" y="381542"/>
                  </a:lnTo>
                  <a:lnTo>
                    <a:pt x="68004" y="374370"/>
                  </a:lnTo>
                  <a:lnTo>
                    <a:pt x="75882" y="361189"/>
                  </a:lnTo>
                  <a:close/>
                </a:path>
                <a:path extrusionOk="0" h="457200" w="205740">
                  <a:moveTo>
                    <a:pt x="101544" y="317759"/>
                  </a:moveTo>
                  <a:lnTo>
                    <a:pt x="72247" y="317759"/>
                  </a:lnTo>
                  <a:lnTo>
                    <a:pt x="46244" y="361268"/>
                  </a:lnTo>
                  <a:lnTo>
                    <a:pt x="75882" y="361189"/>
                  </a:lnTo>
                  <a:lnTo>
                    <a:pt x="94105" y="330697"/>
                  </a:lnTo>
                  <a:lnTo>
                    <a:pt x="101544" y="317759"/>
                  </a:lnTo>
                  <a:close/>
                </a:path>
                <a:path extrusionOk="0" h="457200" w="205740">
                  <a:moveTo>
                    <a:pt x="126280" y="274199"/>
                  </a:moveTo>
                  <a:lnTo>
                    <a:pt x="97289" y="274199"/>
                  </a:lnTo>
                  <a:lnTo>
                    <a:pt x="72212" y="317818"/>
                  </a:lnTo>
                  <a:lnTo>
                    <a:pt x="101544" y="317759"/>
                  </a:lnTo>
                  <a:lnTo>
                    <a:pt x="119368" y="286757"/>
                  </a:lnTo>
                  <a:lnTo>
                    <a:pt x="126280" y="274199"/>
                  </a:lnTo>
                  <a:close/>
                </a:path>
                <a:path extrusionOk="0" h="457200" w="205740">
                  <a:moveTo>
                    <a:pt x="137385" y="253528"/>
                  </a:moveTo>
                  <a:lnTo>
                    <a:pt x="108666" y="253528"/>
                  </a:lnTo>
                  <a:lnTo>
                    <a:pt x="97218" y="274322"/>
                  </a:lnTo>
                  <a:lnTo>
                    <a:pt x="126280" y="274199"/>
                  </a:lnTo>
                  <a:lnTo>
                    <a:pt x="130970" y="265680"/>
                  </a:lnTo>
                  <a:lnTo>
                    <a:pt x="137385" y="253528"/>
                  </a:lnTo>
                  <a:close/>
                </a:path>
                <a:path extrusionOk="0" h="457200" w="205740">
                  <a:moveTo>
                    <a:pt x="147291" y="234087"/>
                  </a:moveTo>
                  <a:lnTo>
                    <a:pt x="118926" y="234087"/>
                  </a:lnTo>
                  <a:lnTo>
                    <a:pt x="108613" y="253624"/>
                  </a:lnTo>
                  <a:lnTo>
                    <a:pt x="137385" y="253528"/>
                  </a:lnTo>
                  <a:lnTo>
                    <a:pt x="141460" y="245811"/>
                  </a:lnTo>
                  <a:lnTo>
                    <a:pt x="147291" y="234087"/>
                  </a:lnTo>
                  <a:close/>
                </a:path>
                <a:path extrusionOk="0" h="457200" w="205740">
                  <a:moveTo>
                    <a:pt x="155612" y="216395"/>
                  </a:moveTo>
                  <a:lnTo>
                    <a:pt x="127723" y="216395"/>
                  </a:lnTo>
                  <a:lnTo>
                    <a:pt x="118859" y="234214"/>
                  </a:lnTo>
                  <a:lnTo>
                    <a:pt x="118926" y="234087"/>
                  </a:lnTo>
                  <a:lnTo>
                    <a:pt x="147291" y="234087"/>
                  </a:lnTo>
                  <a:lnTo>
                    <a:pt x="150564" y="227507"/>
                  </a:lnTo>
                  <a:lnTo>
                    <a:pt x="155612" y="216395"/>
                  </a:lnTo>
                  <a:close/>
                </a:path>
                <a:path extrusionOk="0" h="457200" w="205740">
                  <a:moveTo>
                    <a:pt x="162010" y="200938"/>
                  </a:moveTo>
                  <a:lnTo>
                    <a:pt x="134735" y="200938"/>
                  </a:lnTo>
                  <a:lnTo>
                    <a:pt x="134480" y="201542"/>
                  </a:lnTo>
                  <a:lnTo>
                    <a:pt x="127620" y="216604"/>
                  </a:lnTo>
                  <a:lnTo>
                    <a:pt x="127723" y="216395"/>
                  </a:lnTo>
                  <a:lnTo>
                    <a:pt x="155612" y="216395"/>
                  </a:lnTo>
                  <a:lnTo>
                    <a:pt x="157998" y="211142"/>
                  </a:lnTo>
                  <a:lnTo>
                    <a:pt x="162010" y="200938"/>
                  </a:lnTo>
                  <a:close/>
                </a:path>
                <a:path extrusionOk="0" h="457200" w="205740">
                  <a:moveTo>
                    <a:pt x="134604" y="201226"/>
                  </a:moveTo>
                  <a:lnTo>
                    <a:pt x="134460" y="201542"/>
                  </a:lnTo>
                  <a:lnTo>
                    <a:pt x="134604" y="201226"/>
                  </a:lnTo>
                  <a:close/>
                </a:path>
                <a:path extrusionOk="0" h="457200" w="205740">
                  <a:moveTo>
                    <a:pt x="172482" y="172878"/>
                  </a:moveTo>
                  <a:lnTo>
                    <a:pt x="145750" y="172878"/>
                  </a:lnTo>
                  <a:lnTo>
                    <a:pt x="145511" y="173539"/>
                  </a:lnTo>
                  <a:lnTo>
                    <a:pt x="134604" y="201226"/>
                  </a:lnTo>
                  <a:lnTo>
                    <a:pt x="134735" y="200938"/>
                  </a:lnTo>
                  <a:lnTo>
                    <a:pt x="162010" y="200938"/>
                  </a:lnTo>
                  <a:lnTo>
                    <a:pt x="169517" y="181847"/>
                  </a:lnTo>
                  <a:lnTo>
                    <a:pt x="172482" y="172878"/>
                  </a:lnTo>
                  <a:close/>
                </a:path>
                <a:path extrusionOk="0" h="457200" w="205740">
                  <a:moveTo>
                    <a:pt x="145622" y="173204"/>
                  </a:moveTo>
                  <a:lnTo>
                    <a:pt x="145490" y="173539"/>
                  </a:lnTo>
                  <a:lnTo>
                    <a:pt x="145622" y="173204"/>
                  </a:lnTo>
                  <a:close/>
                </a:path>
                <a:path extrusionOk="0" h="457200" w="205740">
                  <a:moveTo>
                    <a:pt x="180891" y="146102"/>
                  </a:moveTo>
                  <a:lnTo>
                    <a:pt x="154585" y="146102"/>
                  </a:lnTo>
                  <a:lnTo>
                    <a:pt x="154390" y="146749"/>
                  </a:lnTo>
                  <a:lnTo>
                    <a:pt x="145622" y="173204"/>
                  </a:lnTo>
                  <a:lnTo>
                    <a:pt x="145750" y="172878"/>
                  </a:lnTo>
                  <a:lnTo>
                    <a:pt x="172482" y="172878"/>
                  </a:lnTo>
                  <a:lnTo>
                    <a:pt x="178807" y="153753"/>
                  </a:lnTo>
                  <a:lnTo>
                    <a:pt x="180891" y="146102"/>
                  </a:lnTo>
                  <a:close/>
                </a:path>
                <a:path extrusionOk="0" h="457200" w="205740">
                  <a:moveTo>
                    <a:pt x="154477" y="146429"/>
                  </a:moveTo>
                  <a:lnTo>
                    <a:pt x="154371" y="146749"/>
                  </a:lnTo>
                  <a:lnTo>
                    <a:pt x="154477" y="146429"/>
                  </a:lnTo>
                  <a:close/>
                </a:path>
                <a:path extrusionOk="0" h="457200" w="205740">
                  <a:moveTo>
                    <a:pt x="187572" y="120362"/>
                  </a:moveTo>
                  <a:lnTo>
                    <a:pt x="161579" y="120362"/>
                  </a:lnTo>
                  <a:lnTo>
                    <a:pt x="161429" y="120970"/>
                  </a:lnTo>
                  <a:lnTo>
                    <a:pt x="154477" y="146429"/>
                  </a:lnTo>
                  <a:lnTo>
                    <a:pt x="154585" y="146102"/>
                  </a:lnTo>
                  <a:lnTo>
                    <a:pt x="180891" y="146102"/>
                  </a:lnTo>
                  <a:lnTo>
                    <a:pt x="186168" y="126738"/>
                  </a:lnTo>
                  <a:lnTo>
                    <a:pt x="187572" y="120362"/>
                  </a:lnTo>
                  <a:close/>
                </a:path>
                <a:path extrusionOk="0" h="457200" w="205740">
                  <a:moveTo>
                    <a:pt x="161495" y="120672"/>
                  </a:moveTo>
                  <a:lnTo>
                    <a:pt x="161414" y="120970"/>
                  </a:lnTo>
                  <a:lnTo>
                    <a:pt x="161495" y="120672"/>
                  </a:lnTo>
                  <a:close/>
                </a:path>
                <a:path extrusionOk="0" h="457200" w="205740">
                  <a:moveTo>
                    <a:pt x="192827" y="95458"/>
                  </a:moveTo>
                  <a:lnTo>
                    <a:pt x="167049" y="95458"/>
                  </a:lnTo>
                  <a:lnTo>
                    <a:pt x="161495" y="120672"/>
                  </a:lnTo>
                  <a:lnTo>
                    <a:pt x="161579" y="120362"/>
                  </a:lnTo>
                  <a:lnTo>
                    <a:pt x="187572" y="120362"/>
                  </a:lnTo>
                  <a:lnTo>
                    <a:pt x="191913" y="100657"/>
                  </a:lnTo>
                  <a:lnTo>
                    <a:pt x="192827" y="95458"/>
                  </a:lnTo>
                  <a:close/>
                </a:path>
                <a:path extrusionOk="0" h="457200" w="205740">
                  <a:moveTo>
                    <a:pt x="196951" y="71178"/>
                  </a:moveTo>
                  <a:lnTo>
                    <a:pt x="171307" y="71178"/>
                  </a:lnTo>
                  <a:lnTo>
                    <a:pt x="166990" y="95724"/>
                  </a:lnTo>
                  <a:lnTo>
                    <a:pt x="167049" y="95458"/>
                  </a:lnTo>
                  <a:lnTo>
                    <a:pt x="192827" y="95458"/>
                  </a:lnTo>
                  <a:lnTo>
                    <a:pt x="196361" y="75365"/>
                  </a:lnTo>
                  <a:lnTo>
                    <a:pt x="196951" y="71178"/>
                  </a:lnTo>
                  <a:close/>
                </a:path>
                <a:path extrusionOk="0" h="457200" w="205740">
                  <a:moveTo>
                    <a:pt x="200210" y="47320"/>
                  </a:moveTo>
                  <a:lnTo>
                    <a:pt x="174661" y="47320"/>
                  </a:lnTo>
                  <a:lnTo>
                    <a:pt x="171272" y="71378"/>
                  </a:lnTo>
                  <a:lnTo>
                    <a:pt x="171307" y="71178"/>
                  </a:lnTo>
                  <a:lnTo>
                    <a:pt x="196951" y="71178"/>
                  </a:lnTo>
                  <a:lnTo>
                    <a:pt x="199839" y="50676"/>
                  </a:lnTo>
                  <a:lnTo>
                    <a:pt x="200210" y="47320"/>
                  </a:lnTo>
                  <a:close/>
                </a:path>
                <a:path extrusionOk="0" h="457200" w="205740">
                  <a:moveTo>
                    <a:pt x="179887" y="0"/>
                  </a:moveTo>
                  <a:lnTo>
                    <a:pt x="174637" y="47494"/>
                  </a:lnTo>
                  <a:lnTo>
                    <a:pt x="174661" y="47320"/>
                  </a:lnTo>
                  <a:lnTo>
                    <a:pt x="200210" y="47320"/>
                  </a:lnTo>
                  <a:lnTo>
                    <a:pt x="205134" y="2791"/>
                  </a:lnTo>
                  <a:lnTo>
                    <a:pt x="179887"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750" name="Google Shape;1750;p65"/>
          <p:cNvPicPr preferRelativeResize="0"/>
          <p:nvPr/>
        </p:nvPicPr>
        <p:blipFill rotWithShape="1">
          <a:blip r:embed="rId10">
            <a:alphaModFix/>
          </a:blip>
          <a:srcRect b="0" l="0" r="0" t="0"/>
          <a:stretch/>
        </p:blipFill>
        <p:spPr>
          <a:xfrm>
            <a:off x="9744456" y="1344167"/>
            <a:ext cx="722376" cy="722376"/>
          </a:xfrm>
          <a:prstGeom prst="rect">
            <a:avLst/>
          </a:prstGeom>
          <a:noFill/>
          <a:ln>
            <a:noFill/>
          </a:ln>
        </p:spPr>
      </p:pic>
      <p:sp>
        <p:nvSpPr>
          <p:cNvPr id="1751" name="Google Shape;1751;p65"/>
          <p:cNvSpPr txBox="1"/>
          <p:nvPr/>
        </p:nvSpPr>
        <p:spPr>
          <a:xfrm>
            <a:off x="6174740" y="1461515"/>
            <a:ext cx="5146040" cy="22383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200">
                <a:solidFill>
                  <a:schemeClr val="dk1"/>
                </a:solidFill>
                <a:latin typeface="Calibri"/>
                <a:ea typeface="Calibri"/>
                <a:cs typeface="Calibri"/>
                <a:sym typeface="Calibri"/>
              </a:rPr>
              <a:t>This </a:t>
            </a:r>
            <a:r>
              <a:rPr b="1" lang="en-US" sz="3200">
                <a:solidFill>
                  <a:schemeClr val="dk1"/>
                </a:solidFill>
                <a:latin typeface="Calibri"/>
                <a:ea typeface="Calibri"/>
                <a:cs typeface="Calibri"/>
                <a:sym typeface="Calibri"/>
              </a:rPr>
              <a:t>IS </a:t>
            </a:r>
            <a:r>
              <a:rPr lang="en-US" sz="3200">
                <a:solidFill>
                  <a:schemeClr val="dk1"/>
                </a:solidFill>
                <a:latin typeface="Calibri"/>
                <a:ea typeface="Calibri"/>
                <a:cs typeface="Calibri"/>
                <a:sym typeface="Calibri"/>
              </a:rPr>
              <a:t>a data model!</a:t>
            </a:r>
            <a:endParaRPr sz="3200">
              <a:solidFill>
                <a:schemeClr val="dk1"/>
              </a:solidFill>
              <a:latin typeface="Calibri"/>
              <a:ea typeface="Calibri"/>
              <a:cs typeface="Calibri"/>
              <a:sym typeface="Calibri"/>
            </a:endParaRPr>
          </a:p>
          <a:p>
            <a:pPr indent="-342900" lvl="0" marL="683260" marR="130175" rtl="0" algn="l">
              <a:lnSpc>
                <a:spcPct val="100000"/>
              </a:lnSpc>
              <a:spcBef>
                <a:spcPts val="2325"/>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 tables are connected via relationships,  based on a common field (Product Key)</a:t>
            </a:r>
            <a:endParaRPr sz="2000">
              <a:solidFill>
                <a:schemeClr val="dk1"/>
              </a:solidFill>
              <a:latin typeface="Calibri"/>
              <a:ea typeface="Calibri"/>
              <a:cs typeface="Calibri"/>
              <a:sym typeface="Calibri"/>
            </a:endParaRPr>
          </a:p>
          <a:p>
            <a:pPr indent="-342900" lvl="0" marL="683260" marR="5080" rtl="0" algn="l">
              <a:lnSpc>
                <a:spcPct val="100000"/>
              </a:lnSpc>
              <a:spcBef>
                <a:spcPts val="166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Now </a:t>
            </a:r>
            <a:r>
              <a:rPr b="1" lang="en-US" sz="2000">
                <a:solidFill>
                  <a:schemeClr val="dk1"/>
                </a:solidFill>
                <a:latin typeface="Calibri"/>
                <a:ea typeface="Calibri"/>
                <a:cs typeface="Calibri"/>
                <a:sym typeface="Calibri"/>
              </a:rPr>
              <a:t>Sales </a:t>
            </a:r>
            <a:r>
              <a:rPr lang="en-US" sz="2000">
                <a:solidFill>
                  <a:schemeClr val="dk1"/>
                </a:solidFill>
                <a:latin typeface="Calibri"/>
                <a:ea typeface="Calibri"/>
                <a:cs typeface="Calibri"/>
                <a:sym typeface="Calibri"/>
              </a:rPr>
              <a:t>and </a:t>
            </a:r>
            <a:r>
              <a:rPr b="1" lang="en-US" sz="2000">
                <a:solidFill>
                  <a:schemeClr val="dk1"/>
                </a:solidFill>
                <a:latin typeface="Calibri"/>
                <a:ea typeface="Calibri"/>
                <a:cs typeface="Calibri"/>
                <a:sym typeface="Calibri"/>
              </a:rPr>
              <a:t>Returns </a:t>
            </a:r>
            <a:r>
              <a:rPr lang="en-US" sz="2000">
                <a:solidFill>
                  <a:schemeClr val="dk1"/>
                </a:solidFill>
                <a:latin typeface="Calibri"/>
                <a:ea typeface="Calibri"/>
                <a:cs typeface="Calibri"/>
                <a:sym typeface="Calibri"/>
              </a:rPr>
              <a:t>data can be filtered  using fields from the </a:t>
            </a:r>
            <a:r>
              <a:rPr b="1" lang="en-US" sz="2000">
                <a:solidFill>
                  <a:schemeClr val="dk1"/>
                </a:solidFill>
                <a:latin typeface="Calibri"/>
                <a:ea typeface="Calibri"/>
                <a:cs typeface="Calibri"/>
                <a:sym typeface="Calibri"/>
              </a:rPr>
              <a:t>Product Lookup </a:t>
            </a:r>
            <a:r>
              <a:rPr lang="en-US" sz="2000">
                <a:solidFill>
                  <a:schemeClr val="dk1"/>
                </a:solidFill>
                <a:latin typeface="Calibri"/>
                <a:ea typeface="Calibri"/>
                <a:cs typeface="Calibri"/>
                <a:sym typeface="Calibri"/>
              </a:rPr>
              <a:t>table!</a:t>
            </a:r>
            <a:endParaRPr sz="2000">
              <a:solidFill>
                <a:schemeClr val="dk1"/>
              </a:solidFill>
              <a:latin typeface="Calibri"/>
              <a:ea typeface="Calibri"/>
              <a:cs typeface="Calibri"/>
              <a:sym typeface="Calibri"/>
            </a:endParaRPr>
          </a:p>
        </p:txBody>
      </p:sp>
      <p:grpSp>
        <p:nvGrpSpPr>
          <p:cNvPr id="1752" name="Google Shape;1752;p65"/>
          <p:cNvGrpSpPr/>
          <p:nvPr/>
        </p:nvGrpSpPr>
        <p:grpSpPr>
          <a:xfrm>
            <a:off x="11458577" y="171320"/>
            <a:ext cx="548640" cy="548640"/>
            <a:chOff x="11458577" y="171320"/>
            <a:chExt cx="548640" cy="548640"/>
          </a:xfrm>
        </p:grpSpPr>
        <p:sp>
          <p:nvSpPr>
            <p:cNvPr id="1753" name="Google Shape;1753;p65"/>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54" name="Google Shape;1754;p65"/>
            <p:cNvPicPr preferRelativeResize="0"/>
            <p:nvPr/>
          </p:nvPicPr>
          <p:blipFill rotWithShape="1">
            <a:blip r:embed="rId11">
              <a:alphaModFix/>
            </a:blip>
            <a:srcRect b="0" l="0" r="0" t="0"/>
            <a:stretch/>
          </p:blipFill>
          <p:spPr>
            <a:xfrm>
              <a:off x="11570207" y="274320"/>
              <a:ext cx="323088" cy="332231"/>
            </a:xfrm>
            <a:prstGeom prst="rect">
              <a:avLst/>
            </a:prstGeom>
            <a:noFill/>
            <a:ln>
              <a:noFill/>
            </a:ln>
          </p:spPr>
        </p:pic>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58" name="Shape 1758"/>
        <p:cNvGrpSpPr/>
        <p:nvPr/>
      </p:nvGrpSpPr>
      <p:grpSpPr>
        <a:xfrm>
          <a:off x="0" y="0"/>
          <a:ext cx="0" cy="0"/>
          <a:chOff x="0" y="0"/>
          <a:chExt cx="0" cy="0"/>
        </a:xfrm>
      </p:grpSpPr>
      <p:grpSp>
        <p:nvGrpSpPr>
          <p:cNvPr id="1759" name="Google Shape;1759;p66"/>
          <p:cNvGrpSpPr/>
          <p:nvPr/>
        </p:nvGrpSpPr>
        <p:grpSpPr>
          <a:xfrm>
            <a:off x="588263" y="4427236"/>
            <a:ext cx="6665368" cy="1973580"/>
            <a:chOff x="588263" y="4427236"/>
            <a:chExt cx="6665368" cy="1973580"/>
          </a:xfrm>
        </p:grpSpPr>
        <p:pic>
          <p:nvPicPr>
            <p:cNvPr id="1760" name="Google Shape;1760;p66"/>
            <p:cNvPicPr preferRelativeResize="0"/>
            <p:nvPr/>
          </p:nvPicPr>
          <p:blipFill rotWithShape="1">
            <a:blip r:embed="rId3">
              <a:alphaModFix/>
            </a:blip>
            <a:srcRect b="0" l="0" r="0" t="0"/>
            <a:stretch/>
          </p:blipFill>
          <p:spPr>
            <a:xfrm>
              <a:off x="588263" y="4526279"/>
              <a:ext cx="2133600" cy="1810512"/>
            </a:xfrm>
            <a:prstGeom prst="rect">
              <a:avLst/>
            </a:prstGeom>
            <a:noFill/>
            <a:ln>
              <a:noFill/>
            </a:ln>
          </p:spPr>
        </p:pic>
        <p:pic>
          <p:nvPicPr>
            <p:cNvPr id="1761" name="Google Shape;1761;p66"/>
            <p:cNvPicPr preferRelativeResize="0"/>
            <p:nvPr/>
          </p:nvPicPr>
          <p:blipFill rotWithShape="1">
            <a:blip r:embed="rId4">
              <a:alphaModFix/>
            </a:blip>
            <a:srcRect b="0" l="0" r="0" t="0"/>
            <a:stretch/>
          </p:blipFill>
          <p:spPr>
            <a:xfrm>
              <a:off x="613717" y="4551061"/>
              <a:ext cx="2027883" cy="1707221"/>
            </a:xfrm>
            <a:prstGeom prst="rect">
              <a:avLst/>
            </a:prstGeom>
            <a:noFill/>
            <a:ln>
              <a:noFill/>
            </a:ln>
          </p:spPr>
        </p:pic>
        <p:pic>
          <p:nvPicPr>
            <p:cNvPr id="1762" name="Google Shape;1762;p66"/>
            <p:cNvPicPr preferRelativeResize="0"/>
            <p:nvPr/>
          </p:nvPicPr>
          <p:blipFill rotWithShape="1">
            <a:blip r:embed="rId5">
              <a:alphaModFix/>
            </a:blip>
            <a:srcRect b="0" l="0" r="0" t="0"/>
            <a:stretch/>
          </p:blipFill>
          <p:spPr>
            <a:xfrm>
              <a:off x="2615184" y="4526279"/>
              <a:ext cx="4422648" cy="1810512"/>
            </a:xfrm>
            <a:prstGeom prst="rect">
              <a:avLst/>
            </a:prstGeom>
            <a:noFill/>
            <a:ln>
              <a:noFill/>
            </a:ln>
          </p:spPr>
        </p:pic>
        <p:pic>
          <p:nvPicPr>
            <p:cNvPr id="1763" name="Google Shape;1763;p66"/>
            <p:cNvPicPr preferRelativeResize="0"/>
            <p:nvPr/>
          </p:nvPicPr>
          <p:blipFill rotWithShape="1">
            <a:blip r:embed="rId6">
              <a:alphaModFix/>
            </a:blip>
            <a:srcRect b="0" l="0" r="0" t="0"/>
            <a:stretch/>
          </p:blipFill>
          <p:spPr>
            <a:xfrm>
              <a:off x="2641601" y="4551061"/>
              <a:ext cx="4315698" cy="1707221"/>
            </a:xfrm>
            <a:prstGeom prst="rect">
              <a:avLst/>
            </a:prstGeom>
            <a:noFill/>
            <a:ln>
              <a:noFill/>
            </a:ln>
          </p:spPr>
        </p:pic>
        <p:pic>
          <p:nvPicPr>
            <p:cNvPr id="1764" name="Google Shape;1764;p66"/>
            <p:cNvPicPr preferRelativeResize="0"/>
            <p:nvPr/>
          </p:nvPicPr>
          <p:blipFill rotWithShape="1">
            <a:blip r:embed="rId7">
              <a:alphaModFix/>
            </a:blip>
            <a:srcRect b="0" l="0" r="0" t="0"/>
            <a:stretch/>
          </p:blipFill>
          <p:spPr>
            <a:xfrm>
              <a:off x="2593847" y="4657343"/>
              <a:ext cx="4465320" cy="1691639"/>
            </a:xfrm>
            <a:prstGeom prst="rect">
              <a:avLst/>
            </a:prstGeom>
            <a:noFill/>
            <a:ln>
              <a:noFill/>
            </a:ln>
          </p:spPr>
        </p:pic>
        <p:sp>
          <p:nvSpPr>
            <p:cNvPr id="1765" name="Google Shape;1765;p66"/>
            <p:cNvSpPr/>
            <p:nvPr/>
          </p:nvSpPr>
          <p:spPr>
            <a:xfrm>
              <a:off x="2632076" y="4696376"/>
              <a:ext cx="4335145" cy="1562100"/>
            </a:xfrm>
            <a:custGeom>
              <a:rect b="b" l="l" r="r" t="t"/>
              <a:pathLst>
                <a:path extrusionOk="0" h="1562100" w="4335145">
                  <a:moveTo>
                    <a:pt x="0" y="0"/>
                  </a:moveTo>
                  <a:lnTo>
                    <a:pt x="4334749" y="0"/>
                  </a:lnTo>
                  <a:lnTo>
                    <a:pt x="4334749" y="1561908"/>
                  </a:lnTo>
                  <a:lnTo>
                    <a:pt x="0" y="1561908"/>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6" name="Google Shape;1766;p66"/>
            <p:cNvSpPr/>
            <p:nvPr/>
          </p:nvSpPr>
          <p:spPr>
            <a:xfrm>
              <a:off x="7070751" y="4427236"/>
              <a:ext cx="182880" cy="1973580"/>
            </a:xfrm>
            <a:custGeom>
              <a:rect b="b" l="l" r="r" t="t"/>
              <a:pathLst>
                <a:path extrusionOk="0" h="1973579" w="182879">
                  <a:moveTo>
                    <a:pt x="0" y="0"/>
                  </a:moveTo>
                  <a:lnTo>
                    <a:pt x="35592" y="10179"/>
                  </a:lnTo>
                  <a:lnTo>
                    <a:pt x="64657" y="37940"/>
                  </a:lnTo>
                  <a:lnTo>
                    <a:pt x="84254" y="79115"/>
                  </a:lnTo>
                  <a:lnTo>
                    <a:pt x="91440" y="129537"/>
                  </a:lnTo>
                  <a:lnTo>
                    <a:pt x="91440" y="360676"/>
                  </a:lnTo>
                  <a:lnTo>
                    <a:pt x="98625" y="411098"/>
                  </a:lnTo>
                  <a:lnTo>
                    <a:pt x="118222" y="452273"/>
                  </a:lnTo>
                  <a:lnTo>
                    <a:pt x="147287" y="480034"/>
                  </a:lnTo>
                  <a:lnTo>
                    <a:pt x="182880" y="490214"/>
                  </a:lnTo>
                  <a:lnTo>
                    <a:pt x="147287" y="500393"/>
                  </a:lnTo>
                  <a:lnTo>
                    <a:pt x="118222" y="528154"/>
                  </a:lnTo>
                  <a:lnTo>
                    <a:pt x="98625" y="569329"/>
                  </a:lnTo>
                  <a:lnTo>
                    <a:pt x="91440" y="619751"/>
                  </a:lnTo>
                  <a:lnTo>
                    <a:pt x="91440" y="1844026"/>
                  </a:lnTo>
                  <a:lnTo>
                    <a:pt x="84254" y="1894448"/>
                  </a:lnTo>
                  <a:lnTo>
                    <a:pt x="64657" y="1935623"/>
                  </a:lnTo>
                  <a:lnTo>
                    <a:pt x="35592" y="1963384"/>
                  </a:lnTo>
                  <a:lnTo>
                    <a:pt x="0" y="1973564"/>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67" name="Google Shape;1767;p66"/>
          <p:cNvSpPr txBox="1"/>
          <p:nvPr/>
        </p:nvSpPr>
        <p:spPr>
          <a:xfrm>
            <a:off x="610997" y="1142491"/>
            <a:ext cx="10146030" cy="2859405"/>
          </a:xfrm>
          <a:prstGeom prst="rect">
            <a:avLst/>
          </a:prstGeom>
          <a:noFill/>
          <a:ln>
            <a:noFill/>
          </a:ln>
        </p:spPr>
        <p:txBody>
          <a:bodyPr anchorCtr="0" anchor="t" bIns="0" lIns="0" spcFirstLastPara="1" rIns="0" wrap="square" tIns="9525">
            <a:spAutoFit/>
          </a:bodyPr>
          <a:lstStyle/>
          <a:p>
            <a:pPr indent="0" lvl="0" marL="12700" marR="5080" rtl="0" algn="l">
              <a:lnSpc>
                <a:spcPct val="100800"/>
              </a:lnSpc>
              <a:spcBef>
                <a:spcPts val="0"/>
              </a:spcBef>
              <a:spcAft>
                <a:spcPts val="0"/>
              </a:spcAft>
              <a:buNone/>
            </a:pPr>
            <a:r>
              <a:rPr b="1" lang="en-US" sz="2400">
                <a:solidFill>
                  <a:schemeClr val="dk1"/>
                </a:solidFill>
                <a:latin typeface="Calibri"/>
                <a:ea typeface="Calibri"/>
                <a:cs typeface="Calibri"/>
                <a:sym typeface="Calibri"/>
              </a:rPr>
              <a:t>Normalization </a:t>
            </a:r>
            <a:r>
              <a:rPr lang="en-US" sz="2400">
                <a:solidFill>
                  <a:schemeClr val="dk1"/>
                </a:solidFill>
                <a:latin typeface="Calibri"/>
                <a:ea typeface="Calibri"/>
                <a:cs typeface="Calibri"/>
                <a:sym typeface="Calibri"/>
              </a:rPr>
              <a:t>is the process of organizing the tables and columns in a relational  database to reduce redundancy and preserve data integrity. It’s commonly used to:</a:t>
            </a:r>
            <a:endParaRPr sz="2400">
              <a:solidFill>
                <a:schemeClr val="dk1"/>
              </a:solidFill>
              <a:latin typeface="Calibri"/>
              <a:ea typeface="Calibri"/>
              <a:cs typeface="Calibri"/>
              <a:sym typeface="Calibri"/>
            </a:endParaRPr>
          </a:p>
          <a:p>
            <a:pPr indent="-342900" lvl="0" marL="812800" marR="0" rtl="0" algn="l">
              <a:lnSpc>
                <a:spcPct val="100000"/>
              </a:lnSpc>
              <a:spcBef>
                <a:spcPts val="133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Eliminate redundant data </a:t>
            </a:r>
            <a:r>
              <a:rPr lang="en-US" sz="1600">
                <a:solidFill>
                  <a:schemeClr val="dk1"/>
                </a:solidFill>
                <a:latin typeface="Calibri"/>
                <a:ea typeface="Calibri"/>
                <a:cs typeface="Calibri"/>
                <a:sym typeface="Calibri"/>
              </a:rPr>
              <a:t>to decrease table sizes and improve processing speed &amp; efficiency</a:t>
            </a:r>
            <a:endParaRPr sz="1600">
              <a:solidFill>
                <a:schemeClr val="dk1"/>
              </a:solidFill>
              <a:latin typeface="Calibri"/>
              <a:ea typeface="Calibri"/>
              <a:cs typeface="Calibri"/>
              <a:sym typeface="Calibri"/>
            </a:endParaRPr>
          </a:p>
          <a:p>
            <a:pPr indent="-342900" lvl="0" marL="812800" marR="0" rtl="0" algn="l">
              <a:lnSpc>
                <a:spcPct val="100000"/>
              </a:lnSpc>
              <a:spcBef>
                <a:spcPts val="575"/>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Minimize errors and anomalies </a:t>
            </a:r>
            <a:r>
              <a:rPr lang="en-US" sz="1600">
                <a:solidFill>
                  <a:schemeClr val="dk1"/>
                </a:solidFill>
                <a:latin typeface="Calibri"/>
                <a:ea typeface="Calibri"/>
                <a:cs typeface="Calibri"/>
                <a:sym typeface="Calibri"/>
              </a:rPr>
              <a:t>from data modifications (inserting, updating or deleting records)</a:t>
            </a:r>
            <a:endParaRPr sz="1600">
              <a:solidFill>
                <a:schemeClr val="dk1"/>
              </a:solidFill>
              <a:latin typeface="Calibri"/>
              <a:ea typeface="Calibri"/>
              <a:cs typeface="Calibri"/>
              <a:sym typeface="Calibri"/>
            </a:endParaRPr>
          </a:p>
          <a:p>
            <a:pPr indent="-342900" lvl="0" marL="812800" marR="0" rtl="0" algn="l">
              <a:lnSpc>
                <a:spcPct val="100000"/>
              </a:lnSpc>
              <a:spcBef>
                <a:spcPts val="575"/>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Simplify queries </a:t>
            </a:r>
            <a:r>
              <a:rPr lang="en-US" sz="1600">
                <a:solidFill>
                  <a:schemeClr val="dk1"/>
                </a:solidFill>
                <a:latin typeface="Calibri"/>
                <a:ea typeface="Calibri"/>
                <a:cs typeface="Calibri"/>
                <a:sym typeface="Calibri"/>
              </a:rPr>
              <a:t>and structure the database for meaningful analysis</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900">
              <a:solidFill>
                <a:schemeClr val="dk1"/>
              </a:solidFill>
              <a:latin typeface="Calibri"/>
              <a:ea typeface="Calibri"/>
              <a:cs typeface="Calibri"/>
              <a:sym typeface="Calibri"/>
            </a:endParaRPr>
          </a:p>
          <a:p>
            <a:pPr indent="0" lvl="0" marL="534670" marR="1021080" rtl="0" algn="l">
              <a:lnSpc>
                <a:spcPct val="100000"/>
              </a:lnSpc>
              <a:spcBef>
                <a:spcPts val="1170"/>
              </a:spcBef>
              <a:spcAft>
                <a:spcPts val="0"/>
              </a:spcAft>
              <a:buNone/>
            </a:pPr>
            <a:r>
              <a:rPr lang="en-US" sz="2000">
                <a:solidFill>
                  <a:schemeClr val="dk1"/>
                </a:solidFill>
                <a:latin typeface="Calibri"/>
                <a:ea typeface="Calibri"/>
                <a:cs typeface="Calibri"/>
                <a:sym typeface="Calibri"/>
              </a:rPr>
              <a:t>In a normalized database, each table should serve a </a:t>
            </a:r>
            <a:r>
              <a:rPr b="1" lang="en-US" sz="2000">
                <a:solidFill>
                  <a:schemeClr val="dk1"/>
                </a:solidFill>
                <a:latin typeface="Calibri"/>
                <a:ea typeface="Calibri"/>
                <a:cs typeface="Calibri"/>
                <a:sym typeface="Calibri"/>
              </a:rPr>
              <a:t>distinct </a:t>
            </a:r>
            <a:r>
              <a:rPr lang="en-US" sz="2000">
                <a:solidFill>
                  <a:schemeClr val="dk1"/>
                </a:solidFill>
                <a:latin typeface="Calibri"/>
                <a:ea typeface="Calibri"/>
                <a:cs typeface="Calibri"/>
                <a:sym typeface="Calibri"/>
              </a:rPr>
              <a:t>and </a:t>
            </a:r>
            <a:r>
              <a:rPr b="1" lang="en-US" sz="2000">
                <a:solidFill>
                  <a:schemeClr val="dk1"/>
                </a:solidFill>
                <a:latin typeface="Calibri"/>
                <a:ea typeface="Calibri"/>
                <a:cs typeface="Calibri"/>
                <a:sym typeface="Calibri"/>
              </a:rPr>
              <a:t>specific </a:t>
            </a:r>
            <a:r>
              <a:rPr lang="en-US" sz="2000">
                <a:solidFill>
                  <a:schemeClr val="dk1"/>
                </a:solidFill>
                <a:latin typeface="Calibri"/>
                <a:ea typeface="Calibri"/>
                <a:cs typeface="Calibri"/>
                <a:sym typeface="Calibri"/>
              </a:rPr>
              <a:t>purpose  (</a:t>
            </a:r>
            <a:r>
              <a:rPr i="1" lang="en-US" sz="2000">
                <a:solidFill>
                  <a:schemeClr val="dk1"/>
                </a:solidFill>
                <a:latin typeface="Calibri"/>
                <a:ea typeface="Calibri"/>
                <a:cs typeface="Calibri"/>
                <a:sym typeface="Calibri"/>
              </a:rPr>
              <a:t>i.e. product information, transaction records, customer attributes, store details, etc.</a:t>
            </a:r>
            <a:r>
              <a:rPr lang="en-US"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sp>
        <p:nvSpPr>
          <p:cNvPr id="1768" name="Google Shape;1768;p66"/>
          <p:cNvSpPr txBox="1"/>
          <p:nvPr/>
        </p:nvSpPr>
        <p:spPr>
          <a:xfrm>
            <a:off x="7454543" y="4552188"/>
            <a:ext cx="3978275" cy="1522095"/>
          </a:xfrm>
          <a:prstGeom prst="rect">
            <a:avLst/>
          </a:prstGeom>
          <a:noFill/>
          <a:ln>
            <a:noFill/>
          </a:ln>
        </p:spPr>
        <p:txBody>
          <a:bodyPr anchorCtr="0" anchor="t" bIns="0" lIns="0" spcFirstLastPara="1" rIns="0" wrap="square" tIns="9525">
            <a:spAutoFit/>
          </a:bodyPr>
          <a:lstStyle/>
          <a:p>
            <a:pPr indent="0" lvl="0" marL="12700" marR="109854" rtl="0" algn="l">
              <a:lnSpc>
                <a:spcPct val="101400"/>
              </a:lnSpc>
              <a:spcBef>
                <a:spcPts val="0"/>
              </a:spcBef>
              <a:spcAft>
                <a:spcPts val="0"/>
              </a:spcAft>
              <a:buNone/>
            </a:pPr>
            <a:r>
              <a:rPr i="1" lang="en-US" sz="1400">
                <a:solidFill>
                  <a:srgbClr val="262626"/>
                </a:solidFill>
                <a:latin typeface="Calibri"/>
                <a:ea typeface="Calibri"/>
                <a:cs typeface="Calibri"/>
                <a:sym typeface="Calibri"/>
              </a:rPr>
              <a:t>Models that aren’t normalized contain </a:t>
            </a:r>
            <a:r>
              <a:rPr b="1" i="1" lang="en-US" sz="1400">
                <a:solidFill>
                  <a:srgbClr val="262626"/>
                </a:solidFill>
                <a:latin typeface="Calibri"/>
                <a:ea typeface="Calibri"/>
                <a:cs typeface="Calibri"/>
                <a:sym typeface="Calibri"/>
              </a:rPr>
              <a:t>redundant,  duplicate data</a:t>
            </a:r>
            <a:r>
              <a:rPr i="1" lang="en-US" sz="1400">
                <a:solidFill>
                  <a:srgbClr val="262626"/>
                </a:solidFill>
                <a:latin typeface="Calibri"/>
                <a:ea typeface="Calibri"/>
                <a:cs typeface="Calibri"/>
                <a:sym typeface="Calibri"/>
              </a:rPr>
              <a:t>. In this case, all of the product-specific  fields could be stored in a separate table containing a  unique record for each </a:t>
            </a:r>
            <a:r>
              <a:rPr b="1" i="1" lang="en-US" sz="1400">
                <a:solidFill>
                  <a:srgbClr val="262626"/>
                </a:solidFill>
                <a:latin typeface="Calibri"/>
                <a:ea typeface="Calibri"/>
                <a:cs typeface="Calibri"/>
                <a:sym typeface="Calibri"/>
              </a:rPr>
              <a:t>product id</a:t>
            </a:r>
            <a:endParaRPr sz="1400">
              <a:solidFill>
                <a:schemeClr val="dk1"/>
              </a:solidFill>
              <a:latin typeface="Calibri"/>
              <a:ea typeface="Calibri"/>
              <a:cs typeface="Calibri"/>
              <a:sym typeface="Calibri"/>
            </a:endParaRPr>
          </a:p>
          <a:p>
            <a:pPr indent="0" lvl="0" marL="0" marR="0" rtl="0" algn="l">
              <a:lnSpc>
                <a:spcPct val="100000"/>
              </a:lnSpc>
              <a:spcBef>
                <a:spcPts val="60"/>
              </a:spcBef>
              <a:spcAft>
                <a:spcPts val="0"/>
              </a:spcAft>
              <a:buNone/>
            </a:pPr>
            <a:r>
              <a:t/>
            </a:r>
            <a:endParaRPr sz="1250">
              <a:solidFill>
                <a:schemeClr val="dk1"/>
              </a:solidFill>
              <a:latin typeface="Calibri"/>
              <a:ea typeface="Calibri"/>
              <a:cs typeface="Calibri"/>
              <a:sym typeface="Calibri"/>
            </a:endParaRPr>
          </a:p>
          <a:p>
            <a:pPr indent="0" lvl="0" marL="12700" marR="5080" rtl="0" algn="l">
              <a:lnSpc>
                <a:spcPct val="101400"/>
              </a:lnSpc>
              <a:spcBef>
                <a:spcPts val="0"/>
              </a:spcBef>
              <a:spcAft>
                <a:spcPts val="0"/>
              </a:spcAft>
              <a:buNone/>
            </a:pPr>
            <a:r>
              <a:rPr i="1" lang="en-US" sz="1400">
                <a:solidFill>
                  <a:srgbClr val="262626"/>
                </a:solidFill>
                <a:latin typeface="Calibri"/>
                <a:ea typeface="Calibri"/>
                <a:cs typeface="Calibri"/>
                <a:sym typeface="Calibri"/>
              </a:rPr>
              <a:t>This may not seem critical now, but minor inefficiencies  can become major problems at scale!</a:t>
            </a:r>
            <a:endParaRPr sz="1400">
              <a:solidFill>
                <a:schemeClr val="dk1"/>
              </a:solidFill>
              <a:latin typeface="Calibri"/>
              <a:ea typeface="Calibri"/>
              <a:cs typeface="Calibri"/>
              <a:sym typeface="Calibri"/>
            </a:endParaRPr>
          </a:p>
        </p:txBody>
      </p:sp>
      <p:sp>
        <p:nvSpPr>
          <p:cNvPr id="1769" name="Google Shape;1769;p66"/>
          <p:cNvSpPr txBox="1"/>
          <p:nvPr>
            <p:ph type="title"/>
          </p:nvPr>
        </p:nvSpPr>
        <p:spPr>
          <a:xfrm>
            <a:off x="3776376" y="242315"/>
            <a:ext cx="463994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DATABASE NORMALIZATION</a:t>
            </a:r>
            <a:endParaRPr sz="3200"/>
          </a:p>
        </p:txBody>
      </p:sp>
      <p:pic>
        <p:nvPicPr>
          <p:cNvPr id="1770" name="Google Shape;1770;p66"/>
          <p:cNvPicPr preferRelativeResize="0"/>
          <p:nvPr/>
        </p:nvPicPr>
        <p:blipFill rotWithShape="1">
          <a:blip r:embed="rId8">
            <a:alphaModFix/>
          </a:blip>
          <a:srcRect b="0" l="0" r="0" t="0"/>
          <a:stretch/>
        </p:blipFill>
        <p:spPr>
          <a:xfrm>
            <a:off x="0" y="806332"/>
            <a:ext cx="12192000" cy="45720"/>
          </a:xfrm>
          <a:prstGeom prst="rect">
            <a:avLst/>
          </a:prstGeom>
          <a:noFill/>
          <a:ln>
            <a:noFill/>
          </a:ln>
        </p:spPr>
      </p:pic>
      <p:grpSp>
        <p:nvGrpSpPr>
          <p:cNvPr id="1771" name="Google Shape;1771;p66"/>
          <p:cNvGrpSpPr/>
          <p:nvPr/>
        </p:nvGrpSpPr>
        <p:grpSpPr>
          <a:xfrm>
            <a:off x="11458577" y="171320"/>
            <a:ext cx="548640" cy="548640"/>
            <a:chOff x="11458577" y="171320"/>
            <a:chExt cx="548640" cy="548640"/>
          </a:xfrm>
        </p:grpSpPr>
        <p:sp>
          <p:nvSpPr>
            <p:cNvPr id="1772" name="Google Shape;1772;p66"/>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73" name="Google Shape;1773;p66"/>
            <p:cNvPicPr preferRelativeResize="0"/>
            <p:nvPr/>
          </p:nvPicPr>
          <p:blipFill rotWithShape="1">
            <a:blip r:embed="rId9">
              <a:alphaModFix/>
            </a:blip>
            <a:srcRect b="0" l="0" r="0" t="0"/>
            <a:stretch/>
          </p:blipFill>
          <p:spPr>
            <a:xfrm>
              <a:off x="11570207" y="274320"/>
              <a:ext cx="323088" cy="332231"/>
            </a:xfrm>
            <a:prstGeom prst="rect">
              <a:avLst/>
            </a:prstGeom>
            <a:noFill/>
            <a:ln>
              <a:noFill/>
            </a:ln>
          </p:spPr>
        </p:pic>
      </p:grpSp>
      <p:pic>
        <p:nvPicPr>
          <p:cNvPr id="1774" name="Google Shape;1774;p66"/>
          <p:cNvPicPr preferRelativeResize="0"/>
          <p:nvPr/>
        </p:nvPicPr>
        <p:blipFill rotWithShape="1">
          <a:blip r:embed="rId10">
            <a:alphaModFix/>
          </a:blip>
          <a:srcRect b="0" l="0" r="0" t="0"/>
          <a:stretch/>
        </p:blipFill>
        <p:spPr>
          <a:xfrm>
            <a:off x="475487" y="3374135"/>
            <a:ext cx="618744" cy="61874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78" name="Shape 1778"/>
        <p:cNvGrpSpPr/>
        <p:nvPr/>
      </p:nvGrpSpPr>
      <p:grpSpPr>
        <a:xfrm>
          <a:off x="0" y="0"/>
          <a:ext cx="0" cy="0"/>
          <a:chOff x="0" y="0"/>
          <a:chExt cx="0" cy="0"/>
        </a:xfrm>
      </p:grpSpPr>
      <p:grpSp>
        <p:nvGrpSpPr>
          <p:cNvPr id="1779" name="Google Shape;1779;p67"/>
          <p:cNvGrpSpPr/>
          <p:nvPr/>
        </p:nvGrpSpPr>
        <p:grpSpPr>
          <a:xfrm>
            <a:off x="4325111" y="4148328"/>
            <a:ext cx="7254240" cy="1362455"/>
            <a:chOff x="4325111" y="4148328"/>
            <a:chExt cx="7254240" cy="1362455"/>
          </a:xfrm>
        </p:grpSpPr>
        <p:pic>
          <p:nvPicPr>
            <p:cNvPr id="1780" name="Google Shape;1780;p67"/>
            <p:cNvPicPr preferRelativeResize="0"/>
            <p:nvPr/>
          </p:nvPicPr>
          <p:blipFill rotWithShape="1">
            <a:blip r:embed="rId3">
              <a:alphaModFix/>
            </a:blip>
            <a:srcRect b="0" l="0" r="0" t="0"/>
            <a:stretch/>
          </p:blipFill>
          <p:spPr>
            <a:xfrm>
              <a:off x="4340351" y="4160520"/>
              <a:ext cx="7239000" cy="1350263"/>
            </a:xfrm>
            <a:prstGeom prst="rect">
              <a:avLst/>
            </a:prstGeom>
            <a:noFill/>
            <a:ln>
              <a:noFill/>
            </a:ln>
          </p:spPr>
        </p:pic>
        <p:pic>
          <p:nvPicPr>
            <p:cNvPr id="1781" name="Google Shape;1781;p67"/>
            <p:cNvPicPr preferRelativeResize="0"/>
            <p:nvPr/>
          </p:nvPicPr>
          <p:blipFill rotWithShape="1">
            <a:blip r:embed="rId4">
              <a:alphaModFix/>
            </a:blip>
            <a:srcRect b="0" l="0" r="0" t="0"/>
            <a:stretch/>
          </p:blipFill>
          <p:spPr>
            <a:xfrm>
              <a:off x="4364485" y="4186387"/>
              <a:ext cx="7136378" cy="1244271"/>
            </a:xfrm>
            <a:prstGeom prst="rect">
              <a:avLst/>
            </a:prstGeom>
            <a:noFill/>
            <a:ln>
              <a:noFill/>
            </a:ln>
          </p:spPr>
        </p:pic>
        <p:pic>
          <p:nvPicPr>
            <p:cNvPr id="1782" name="Google Shape;1782;p67"/>
            <p:cNvPicPr preferRelativeResize="0"/>
            <p:nvPr/>
          </p:nvPicPr>
          <p:blipFill rotWithShape="1">
            <a:blip r:embed="rId5">
              <a:alphaModFix/>
            </a:blip>
            <a:srcRect b="0" l="0" r="0" t="0"/>
            <a:stretch/>
          </p:blipFill>
          <p:spPr>
            <a:xfrm>
              <a:off x="4325111" y="4148328"/>
              <a:ext cx="926591" cy="1356360"/>
            </a:xfrm>
            <a:prstGeom prst="rect">
              <a:avLst/>
            </a:prstGeom>
            <a:noFill/>
            <a:ln>
              <a:noFill/>
            </a:ln>
          </p:spPr>
        </p:pic>
        <p:sp>
          <p:nvSpPr>
            <p:cNvPr id="1783" name="Google Shape;1783;p67"/>
            <p:cNvSpPr/>
            <p:nvPr/>
          </p:nvSpPr>
          <p:spPr>
            <a:xfrm>
              <a:off x="4364485" y="4186386"/>
              <a:ext cx="795020" cy="1225550"/>
            </a:xfrm>
            <a:custGeom>
              <a:rect b="b" l="l" r="r" t="t"/>
              <a:pathLst>
                <a:path extrusionOk="0" h="1225550" w="795020">
                  <a:moveTo>
                    <a:pt x="0" y="0"/>
                  </a:moveTo>
                  <a:lnTo>
                    <a:pt x="794533" y="0"/>
                  </a:lnTo>
                  <a:lnTo>
                    <a:pt x="794533" y="1224933"/>
                  </a:lnTo>
                  <a:lnTo>
                    <a:pt x="0" y="1224933"/>
                  </a:lnTo>
                  <a:lnTo>
                    <a:pt x="0" y="0"/>
                  </a:lnTo>
                  <a:close/>
                </a:path>
              </a:pathLst>
            </a:custGeom>
            <a:noFill/>
            <a:ln cap="flat" cmpd="sng" w="25400">
              <a:solidFill>
                <a:srgbClr val="ED7D3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84" name="Google Shape;1784;p67"/>
          <p:cNvSpPr txBox="1"/>
          <p:nvPr/>
        </p:nvSpPr>
        <p:spPr>
          <a:xfrm>
            <a:off x="563225" y="1165859"/>
            <a:ext cx="10627995" cy="104266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chemeClr val="dk1"/>
                </a:solidFill>
                <a:latin typeface="Calibri"/>
                <a:ea typeface="Calibri"/>
                <a:cs typeface="Calibri"/>
                <a:sym typeface="Calibri"/>
              </a:rPr>
              <a:t>Data models generally contain two types of tables: </a:t>
            </a:r>
            <a:r>
              <a:rPr b="1" lang="en-US" sz="2000">
                <a:solidFill>
                  <a:schemeClr val="dk1"/>
                </a:solidFill>
                <a:latin typeface="Calibri"/>
                <a:ea typeface="Calibri"/>
                <a:cs typeface="Calibri"/>
                <a:sym typeface="Calibri"/>
              </a:rPr>
              <a:t>fact </a:t>
            </a:r>
            <a:r>
              <a:rPr lang="en-US" sz="2000">
                <a:solidFill>
                  <a:schemeClr val="dk1"/>
                </a:solidFill>
                <a:latin typeface="Calibri"/>
                <a:ea typeface="Calibri"/>
                <a:cs typeface="Calibri"/>
                <a:sym typeface="Calibri"/>
              </a:rPr>
              <a:t>(“data”) tables, and </a:t>
            </a:r>
            <a:r>
              <a:rPr b="1" lang="en-US" sz="2000">
                <a:solidFill>
                  <a:schemeClr val="dk1"/>
                </a:solidFill>
                <a:latin typeface="Calibri"/>
                <a:ea typeface="Calibri"/>
                <a:cs typeface="Calibri"/>
                <a:sym typeface="Calibri"/>
              </a:rPr>
              <a:t>dimension </a:t>
            </a:r>
            <a:r>
              <a:rPr lang="en-US" sz="2000">
                <a:solidFill>
                  <a:schemeClr val="dk1"/>
                </a:solidFill>
                <a:latin typeface="Calibri"/>
                <a:ea typeface="Calibri"/>
                <a:cs typeface="Calibri"/>
                <a:sym typeface="Calibri"/>
              </a:rPr>
              <a:t>(“lookup”) tables:</a:t>
            </a:r>
            <a:endParaRPr sz="2000">
              <a:solidFill>
                <a:schemeClr val="dk1"/>
              </a:solidFill>
              <a:latin typeface="Calibri"/>
              <a:ea typeface="Calibri"/>
              <a:cs typeface="Calibri"/>
              <a:sym typeface="Calibri"/>
            </a:endParaRPr>
          </a:p>
          <a:p>
            <a:pPr indent="-342900" lvl="0" marL="812800" marR="0" rtl="0" algn="l">
              <a:lnSpc>
                <a:spcPct val="100000"/>
              </a:lnSpc>
              <a:spcBef>
                <a:spcPts val="119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Fact tables </a:t>
            </a:r>
            <a:r>
              <a:rPr lang="en-US" sz="1600">
                <a:solidFill>
                  <a:schemeClr val="dk1"/>
                </a:solidFill>
                <a:latin typeface="Calibri"/>
                <a:ea typeface="Calibri"/>
                <a:cs typeface="Calibri"/>
                <a:sym typeface="Calibri"/>
              </a:rPr>
              <a:t>contain </a:t>
            </a:r>
            <a:r>
              <a:rPr b="1" lang="en-US" sz="1600">
                <a:solidFill>
                  <a:schemeClr val="dk1"/>
                </a:solidFill>
                <a:latin typeface="Calibri"/>
                <a:ea typeface="Calibri"/>
                <a:cs typeface="Calibri"/>
                <a:sym typeface="Calibri"/>
              </a:rPr>
              <a:t>numerical values </a:t>
            </a:r>
            <a:r>
              <a:rPr lang="en-US" sz="1600">
                <a:solidFill>
                  <a:schemeClr val="dk1"/>
                </a:solidFill>
                <a:latin typeface="Calibri"/>
                <a:ea typeface="Calibri"/>
                <a:cs typeface="Calibri"/>
                <a:sym typeface="Calibri"/>
              </a:rPr>
              <a:t>or metrics used for summarization </a:t>
            </a:r>
            <a:r>
              <a:rPr i="1" lang="en-US" sz="1600">
                <a:solidFill>
                  <a:schemeClr val="dk1"/>
                </a:solidFill>
                <a:latin typeface="Calibri"/>
                <a:ea typeface="Calibri"/>
                <a:cs typeface="Calibri"/>
                <a:sym typeface="Calibri"/>
              </a:rPr>
              <a:t>(sales, orders, transactions, pageviews, etc.)</a:t>
            </a:r>
            <a:endParaRPr sz="1600">
              <a:solidFill>
                <a:schemeClr val="dk1"/>
              </a:solidFill>
              <a:latin typeface="Calibri"/>
              <a:ea typeface="Calibri"/>
              <a:cs typeface="Calibri"/>
              <a:sym typeface="Calibri"/>
            </a:endParaRPr>
          </a:p>
          <a:p>
            <a:pPr indent="-342900" lvl="0" marL="812800" marR="0" rtl="0" algn="l">
              <a:lnSpc>
                <a:spcPct val="100000"/>
              </a:lnSpc>
              <a:spcBef>
                <a:spcPts val="575"/>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Dimension tables </a:t>
            </a:r>
            <a:r>
              <a:rPr lang="en-US" sz="1600">
                <a:solidFill>
                  <a:schemeClr val="dk1"/>
                </a:solidFill>
                <a:latin typeface="Calibri"/>
                <a:ea typeface="Calibri"/>
                <a:cs typeface="Calibri"/>
                <a:sym typeface="Calibri"/>
              </a:rPr>
              <a:t>contain </a:t>
            </a:r>
            <a:r>
              <a:rPr b="1" lang="en-US" sz="1600">
                <a:solidFill>
                  <a:schemeClr val="dk1"/>
                </a:solidFill>
                <a:latin typeface="Calibri"/>
                <a:ea typeface="Calibri"/>
                <a:cs typeface="Calibri"/>
                <a:sym typeface="Calibri"/>
              </a:rPr>
              <a:t>descriptive attributes </a:t>
            </a:r>
            <a:r>
              <a:rPr lang="en-US" sz="1600">
                <a:solidFill>
                  <a:schemeClr val="dk1"/>
                </a:solidFill>
                <a:latin typeface="Calibri"/>
                <a:ea typeface="Calibri"/>
                <a:cs typeface="Calibri"/>
                <a:sym typeface="Calibri"/>
              </a:rPr>
              <a:t>used for filtering or grouping </a:t>
            </a:r>
            <a:r>
              <a:rPr i="1" lang="en-US" sz="1600">
                <a:solidFill>
                  <a:schemeClr val="dk1"/>
                </a:solidFill>
                <a:latin typeface="Calibri"/>
                <a:ea typeface="Calibri"/>
                <a:cs typeface="Calibri"/>
                <a:sym typeface="Calibri"/>
              </a:rPr>
              <a:t>(products, customers, dates, stores, etc.)</a:t>
            </a:r>
            <a:endParaRPr sz="1600">
              <a:solidFill>
                <a:schemeClr val="dk1"/>
              </a:solidFill>
              <a:latin typeface="Calibri"/>
              <a:ea typeface="Calibri"/>
              <a:cs typeface="Calibri"/>
              <a:sym typeface="Calibri"/>
            </a:endParaRPr>
          </a:p>
        </p:txBody>
      </p:sp>
      <p:grpSp>
        <p:nvGrpSpPr>
          <p:cNvPr id="1785" name="Google Shape;1785;p67"/>
          <p:cNvGrpSpPr/>
          <p:nvPr/>
        </p:nvGrpSpPr>
        <p:grpSpPr>
          <a:xfrm>
            <a:off x="4325111" y="2724911"/>
            <a:ext cx="7211568" cy="1088136"/>
            <a:chOff x="4325111" y="2724911"/>
            <a:chExt cx="7211568" cy="1088136"/>
          </a:xfrm>
        </p:grpSpPr>
        <p:pic>
          <p:nvPicPr>
            <p:cNvPr id="1786" name="Google Shape;1786;p67"/>
            <p:cNvPicPr preferRelativeResize="0"/>
            <p:nvPr/>
          </p:nvPicPr>
          <p:blipFill rotWithShape="1">
            <a:blip r:embed="rId6">
              <a:alphaModFix/>
            </a:blip>
            <a:srcRect b="0" l="0" r="0" t="0"/>
            <a:stretch/>
          </p:blipFill>
          <p:spPr>
            <a:xfrm>
              <a:off x="4340351" y="2743199"/>
              <a:ext cx="7196328" cy="1057656"/>
            </a:xfrm>
            <a:prstGeom prst="rect">
              <a:avLst/>
            </a:prstGeom>
            <a:noFill/>
            <a:ln>
              <a:noFill/>
            </a:ln>
          </p:spPr>
        </p:pic>
        <p:pic>
          <p:nvPicPr>
            <p:cNvPr id="1787" name="Google Shape;1787;p67"/>
            <p:cNvPicPr preferRelativeResize="0"/>
            <p:nvPr/>
          </p:nvPicPr>
          <p:blipFill rotWithShape="1">
            <a:blip r:embed="rId7">
              <a:alphaModFix/>
            </a:blip>
            <a:srcRect b="0" l="0" r="0" t="0"/>
            <a:stretch/>
          </p:blipFill>
          <p:spPr>
            <a:xfrm>
              <a:off x="4364485" y="2769857"/>
              <a:ext cx="7093974" cy="950211"/>
            </a:xfrm>
            <a:prstGeom prst="rect">
              <a:avLst/>
            </a:prstGeom>
            <a:noFill/>
            <a:ln>
              <a:noFill/>
            </a:ln>
          </p:spPr>
        </p:pic>
        <p:pic>
          <p:nvPicPr>
            <p:cNvPr id="1788" name="Google Shape;1788;p67"/>
            <p:cNvPicPr preferRelativeResize="0"/>
            <p:nvPr/>
          </p:nvPicPr>
          <p:blipFill rotWithShape="1">
            <a:blip r:embed="rId8">
              <a:alphaModFix/>
            </a:blip>
            <a:srcRect b="0" l="0" r="0" t="0"/>
            <a:stretch/>
          </p:blipFill>
          <p:spPr>
            <a:xfrm>
              <a:off x="4325111" y="2724911"/>
              <a:ext cx="829056" cy="1088136"/>
            </a:xfrm>
            <a:prstGeom prst="rect">
              <a:avLst/>
            </a:prstGeom>
            <a:noFill/>
            <a:ln>
              <a:noFill/>
            </a:ln>
          </p:spPr>
        </p:pic>
        <p:sp>
          <p:nvSpPr>
            <p:cNvPr id="1789" name="Google Shape;1789;p67"/>
            <p:cNvSpPr/>
            <p:nvPr/>
          </p:nvSpPr>
          <p:spPr>
            <a:xfrm>
              <a:off x="4364485" y="2763198"/>
              <a:ext cx="696595" cy="956944"/>
            </a:xfrm>
            <a:custGeom>
              <a:rect b="b" l="l" r="r" t="t"/>
              <a:pathLst>
                <a:path extrusionOk="0" h="956945" w="696595">
                  <a:moveTo>
                    <a:pt x="0" y="0"/>
                  </a:moveTo>
                  <a:lnTo>
                    <a:pt x="696530" y="0"/>
                  </a:lnTo>
                  <a:lnTo>
                    <a:pt x="696530" y="956870"/>
                  </a:lnTo>
                  <a:lnTo>
                    <a:pt x="0" y="956870"/>
                  </a:lnTo>
                  <a:lnTo>
                    <a:pt x="0" y="0"/>
                  </a:lnTo>
                  <a:close/>
                </a:path>
              </a:pathLst>
            </a:custGeom>
            <a:noFill/>
            <a:ln cap="flat" cmpd="sng" w="25400">
              <a:solidFill>
                <a:srgbClr val="70AD4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90" name="Google Shape;1790;p67"/>
          <p:cNvGrpSpPr/>
          <p:nvPr/>
        </p:nvGrpSpPr>
        <p:grpSpPr>
          <a:xfrm>
            <a:off x="768095" y="2703575"/>
            <a:ext cx="2889504" cy="2926079"/>
            <a:chOff x="768095" y="2703575"/>
            <a:chExt cx="2889504" cy="2926079"/>
          </a:xfrm>
        </p:grpSpPr>
        <p:pic>
          <p:nvPicPr>
            <p:cNvPr id="1791" name="Google Shape;1791;p67"/>
            <p:cNvPicPr preferRelativeResize="0"/>
            <p:nvPr/>
          </p:nvPicPr>
          <p:blipFill rotWithShape="1">
            <a:blip r:embed="rId9">
              <a:alphaModFix/>
            </a:blip>
            <a:srcRect b="0" l="0" r="0" t="0"/>
            <a:stretch/>
          </p:blipFill>
          <p:spPr>
            <a:xfrm>
              <a:off x="780287" y="2734055"/>
              <a:ext cx="2877312" cy="2883408"/>
            </a:xfrm>
            <a:prstGeom prst="rect">
              <a:avLst/>
            </a:prstGeom>
            <a:noFill/>
            <a:ln>
              <a:noFill/>
            </a:ln>
          </p:spPr>
        </p:pic>
        <p:pic>
          <p:nvPicPr>
            <p:cNvPr id="1792" name="Google Shape;1792;p67"/>
            <p:cNvPicPr preferRelativeResize="0"/>
            <p:nvPr/>
          </p:nvPicPr>
          <p:blipFill rotWithShape="1">
            <a:blip r:embed="rId10">
              <a:alphaModFix/>
            </a:blip>
            <a:srcRect b="0" l="0" r="0" t="0"/>
            <a:stretch/>
          </p:blipFill>
          <p:spPr>
            <a:xfrm>
              <a:off x="805516" y="2758738"/>
              <a:ext cx="2772147" cy="2779010"/>
            </a:xfrm>
            <a:prstGeom prst="rect">
              <a:avLst/>
            </a:prstGeom>
            <a:noFill/>
            <a:ln>
              <a:noFill/>
            </a:ln>
          </p:spPr>
        </p:pic>
        <p:pic>
          <p:nvPicPr>
            <p:cNvPr id="1793" name="Google Shape;1793;p67"/>
            <p:cNvPicPr preferRelativeResize="0"/>
            <p:nvPr/>
          </p:nvPicPr>
          <p:blipFill rotWithShape="1">
            <a:blip r:embed="rId11">
              <a:alphaModFix/>
            </a:blip>
            <a:srcRect b="0" l="0" r="0" t="0"/>
            <a:stretch/>
          </p:blipFill>
          <p:spPr>
            <a:xfrm>
              <a:off x="768095" y="2703575"/>
              <a:ext cx="978408" cy="2926079"/>
            </a:xfrm>
            <a:prstGeom prst="rect">
              <a:avLst/>
            </a:prstGeom>
            <a:noFill/>
            <a:ln>
              <a:noFill/>
            </a:ln>
          </p:spPr>
        </p:pic>
        <p:sp>
          <p:nvSpPr>
            <p:cNvPr id="1794" name="Google Shape;1794;p67"/>
            <p:cNvSpPr/>
            <p:nvPr/>
          </p:nvSpPr>
          <p:spPr>
            <a:xfrm>
              <a:off x="805516" y="2743027"/>
              <a:ext cx="848994" cy="2795270"/>
            </a:xfrm>
            <a:custGeom>
              <a:rect b="b" l="l" r="r" t="t"/>
              <a:pathLst>
                <a:path extrusionOk="0" h="2795270" w="848994">
                  <a:moveTo>
                    <a:pt x="0" y="0"/>
                  </a:moveTo>
                  <a:lnTo>
                    <a:pt x="848936" y="0"/>
                  </a:lnTo>
                  <a:lnTo>
                    <a:pt x="848936" y="2794722"/>
                  </a:lnTo>
                  <a:lnTo>
                    <a:pt x="0" y="2794722"/>
                  </a:lnTo>
                  <a:lnTo>
                    <a:pt x="0" y="0"/>
                  </a:lnTo>
                  <a:close/>
                </a:path>
              </a:pathLst>
            </a:custGeom>
            <a:noFill/>
            <a:ln cap="flat" cmpd="sng" w="25400">
              <a:solidFill>
                <a:srgbClr val="70AD4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95" name="Google Shape;1795;p67"/>
            <p:cNvPicPr preferRelativeResize="0"/>
            <p:nvPr/>
          </p:nvPicPr>
          <p:blipFill rotWithShape="1">
            <a:blip r:embed="rId12">
              <a:alphaModFix/>
            </a:blip>
            <a:srcRect b="0" l="0" r="0" t="0"/>
            <a:stretch/>
          </p:blipFill>
          <p:spPr>
            <a:xfrm>
              <a:off x="1709928" y="2703575"/>
              <a:ext cx="1097280" cy="2923031"/>
            </a:xfrm>
            <a:prstGeom prst="rect">
              <a:avLst/>
            </a:prstGeom>
            <a:noFill/>
            <a:ln>
              <a:noFill/>
            </a:ln>
          </p:spPr>
        </p:pic>
        <p:sp>
          <p:nvSpPr>
            <p:cNvPr id="1796" name="Google Shape;1796;p67"/>
            <p:cNvSpPr/>
            <p:nvPr/>
          </p:nvSpPr>
          <p:spPr>
            <a:xfrm>
              <a:off x="1747622" y="2741358"/>
              <a:ext cx="969010" cy="2795270"/>
            </a:xfrm>
            <a:custGeom>
              <a:rect b="b" l="l" r="r" t="t"/>
              <a:pathLst>
                <a:path extrusionOk="0" h="2795270" w="969010">
                  <a:moveTo>
                    <a:pt x="0" y="0"/>
                  </a:moveTo>
                  <a:lnTo>
                    <a:pt x="968665" y="0"/>
                  </a:lnTo>
                  <a:lnTo>
                    <a:pt x="968665" y="2794722"/>
                  </a:lnTo>
                  <a:lnTo>
                    <a:pt x="0" y="2794722"/>
                  </a:lnTo>
                  <a:lnTo>
                    <a:pt x="0" y="0"/>
                  </a:lnTo>
                  <a:close/>
                </a:path>
              </a:pathLst>
            </a:custGeom>
            <a:noFill/>
            <a:ln cap="flat" cmpd="sng" w="25400">
              <a:solidFill>
                <a:srgbClr val="ED7D3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97" name="Google Shape;1797;p67"/>
          <p:cNvSpPr txBox="1"/>
          <p:nvPr/>
        </p:nvSpPr>
        <p:spPr>
          <a:xfrm>
            <a:off x="4356765" y="3766820"/>
            <a:ext cx="562927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200">
                <a:solidFill>
                  <a:srgbClr val="262626"/>
                </a:solidFill>
                <a:latin typeface="Calibri"/>
                <a:ea typeface="Calibri"/>
                <a:cs typeface="Calibri"/>
                <a:sym typeface="Calibri"/>
              </a:rPr>
              <a:t>This </a:t>
            </a:r>
            <a:r>
              <a:rPr b="1" i="1" lang="en-US" sz="1200">
                <a:solidFill>
                  <a:srgbClr val="262626"/>
                </a:solidFill>
                <a:latin typeface="Calibri"/>
                <a:ea typeface="Calibri"/>
                <a:cs typeface="Calibri"/>
                <a:sym typeface="Calibri"/>
              </a:rPr>
              <a:t>Calendar Lookup </a:t>
            </a:r>
            <a:r>
              <a:rPr i="1" lang="en-US" sz="1200">
                <a:solidFill>
                  <a:srgbClr val="262626"/>
                </a:solidFill>
                <a:latin typeface="Calibri"/>
                <a:ea typeface="Calibri"/>
                <a:cs typeface="Calibri"/>
                <a:sym typeface="Calibri"/>
              </a:rPr>
              <a:t>table contains attributes about each </a:t>
            </a:r>
            <a:r>
              <a:rPr b="1" i="1" lang="en-US" sz="1200">
                <a:solidFill>
                  <a:srgbClr val="262626"/>
                </a:solidFill>
                <a:latin typeface="Calibri"/>
                <a:ea typeface="Calibri"/>
                <a:cs typeface="Calibri"/>
                <a:sym typeface="Calibri"/>
              </a:rPr>
              <a:t>date </a:t>
            </a:r>
            <a:r>
              <a:rPr i="1" lang="en-US" sz="1200">
                <a:solidFill>
                  <a:srgbClr val="262626"/>
                </a:solidFill>
                <a:latin typeface="Calibri"/>
                <a:ea typeface="Calibri"/>
                <a:cs typeface="Calibri"/>
                <a:sym typeface="Calibri"/>
              </a:rPr>
              <a:t>(month, year, quarter, etc.) </a:t>
            </a:r>
            <a:endParaRPr sz="1200">
              <a:solidFill>
                <a:schemeClr val="dk1"/>
              </a:solidFill>
              <a:latin typeface="Calibri"/>
              <a:ea typeface="Calibri"/>
              <a:cs typeface="Calibri"/>
              <a:sym typeface="Calibri"/>
            </a:endParaRPr>
          </a:p>
        </p:txBody>
      </p:sp>
      <p:sp>
        <p:nvSpPr>
          <p:cNvPr id="1798" name="Google Shape;1798;p67"/>
          <p:cNvSpPr txBox="1"/>
          <p:nvPr/>
        </p:nvSpPr>
        <p:spPr>
          <a:xfrm>
            <a:off x="686149" y="5516371"/>
            <a:ext cx="9421495" cy="778510"/>
          </a:xfrm>
          <a:prstGeom prst="rect">
            <a:avLst/>
          </a:prstGeom>
          <a:noFill/>
          <a:ln>
            <a:noFill/>
          </a:ln>
        </p:spPr>
        <p:txBody>
          <a:bodyPr anchorCtr="0" anchor="t" bIns="0" lIns="0" spcFirstLastPara="1" rIns="0" wrap="square" tIns="12700">
            <a:spAutoFit/>
          </a:bodyPr>
          <a:lstStyle/>
          <a:p>
            <a:pPr indent="0" lvl="0" marL="3683000" marR="0" rtl="0" algn="l">
              <a:lnSpc>
                <a:spcPct val="100000"/>
              </a:lnSpc>
              <a:spcBef>
                <a:spcPts val="0"/>
              </a:spcBef>
              <a:spcAft>
                <a:spcPts val="0"/>
              </a:spcAft>
              <a:buNone/>
            </a:pPr>
            <a:r>
              <a:rPr i="1" lang="en-US" sz="1200">
                <a:solidFill>
                  <a:srgbClr val="262626"/>
                </a:solidFill>
                <a:latin typeface="Calibri"/>
                <a:ea typeface="Calibri"/>
                <a:cs typeface="Calibri"/>
                <a:sym typeface="Calibri"/>
              </a:rPr>
              <a:t>This </a:t>
            </a:r>
            <a:r>
              <a:rPr b="1" i="1" lang="en-US" sz="1200">
                <a:solidFill>
                  <a:srgbClr val="262626"/>
                </a:solidFill>
                <a:latin typeface="Calibri"/>
                <a:ea typeface="Calibri"/>
                <a:cs typeface="Calibri"/>
                <a:sym typeface="Calibri"/>
              </a:rPr>
              <a:t>Product Lookup </a:t>
            </a:r>
            <a:r>
              <a:rPr i="1" lang="en-US" sz="1200">
                <a:solidFill>
                  <a:srgbClr val="262626"/>
                </a:solidFill>
                <a:latin typeface="Calibri"/>
                <a:ea typeface="Calibri"/>
                <a:cs typeface="Calibri"/>
                <a:sym typeface="Calibri"/>
              </a:rPr>
              <a:t>table contains attributes about each </a:t>
            </a:r>
            <a:r>
              <a:rPr b="1" i="1" lang="en-US" sz="1200">
                <a:solidFill>
                  <a:srgbClr val="262626"/>
                </a:solidFill>
                <a:latin typeface="Calibri"/>
                <a:ea typeface="Calibri"/>
                <a:cs typeface="Calibri"/>
                <a:sym typeface="Calibri"/>
              </a:rPr>
              <a:t>product_id </a:t>
            </a:r>
            <a:r>
              <a:rPr i="1" lang="en-US" sz="1200">
                <a:solidFill>
                  <a:srgbClr val="262626"/>
                </a:solidFill>
                <a:latin typeface="Calibri"/>
                <a:ea typeface="Calibri"/>
                <a:cs typeface="Calibri"/>
                <a:sym typeface="Calibri"/>
              </a:rPr>
              <a:t>(brand, SKU, price, etc.) </a:t>
            </a:r>
            <a:endParaRPr sz="1200">
              <a:solidFill>
                <a:schemeClr val="dk1"/>
              </a:solidFill>
              <a:latin typeface="Calibri"/>
              <a:ea typeface="Calibri"/>
              <a:cs typeface="Calibri"/>
              <a:sym typeface="Calibri"/>
            </a:endParaRPr>
          </a:p>
          <a:p>
            <a:pPr indent="0" lvl="0" marL="0" marR="0" rtl="0" algn="l">
              <a:lnSpc>
                <a:spcPct val="100000"/>
              </a:lnSpc>
              <a:spcBef>
                <a:spcPts val="45"/>
              </a:spcBef>
              <a:spcAft>
                <a:spcPts val="0"/>
              </a:spcAft>
              <a:buNone/>
            </a:pPr>
            <a:r>
              <a:t/>
            </a:r>
            <a:endParaRPr sz="1200">
              <a:solidFill>
                <a:schemeClr val="dk1"/>
              </a:solidFill>
              <a:latin typeface="Calibri"/>
              <a:ea typeface="Calibri"/>
              <a:cs typeface="Calibri"/>
              <a:sym typeface="Calibri"/>
            </a:endParaRPr>
          </a:p>
          <a:p>
            <a:pPr indent="-452120" lvl="0" marL="464184" marR="6523355" rtl="0" algn="l">
              <a:lnSpc>
                <a:spcPct val="103299"/>
              </a:lnSpc>
              <a:spcBef>
                <a:spcPts val="0"/>
              </a:spcBef>
              <a:spcAft>
                <a:spcPts val="0"/>
              </a:spcAft>
              <a:buNone/>
            </a:pPr>
            <a:r>
              <a:rPr i="1" lang="en-US" sz="1200">
                <a:solidFill>
                  <a:srgbClr val="262626"/>
                </a:solidFill>
                <a:latin typeface="Calibri"/>
                <a:ea typeface="Calibri"/>
                <a:cs typeface="Calibri"/>
                <a:sym typeface="Calibri"/>
              </a:rPr>
              <a:t>This </a:t>
            </a:r>
            <a:r>
              <a:rPr b="1" i="1" lang="en-US" sz="1200">
                <a:solidFill>
                  <a:srgbClr val="262626"/>
                </a:solidFill>
                <a:latin typeface="Calibri"/>
                <a:ea typeface="Calibri"/>
                <a:cs typeface="Calibri"/>
                <a:sym typeface="Calibri"/>
              </a:rPr>
              <a:t>Fact </a:t>
            </a:r>
            <a:r>
              <a:rPr i="1" lang="en-US" sz="1200">
                <a:solidFill>
                  <a:srgbClr val="262626"/>
                </a:solidFill>
                <a:latin typeface="Calibri"/>
                <a:ea typeface="Calibri"/>
                <a:cs typeface="Calibri"/>
                <a:sym typeface="Calibri"/>
              </a:rPr>
              <a:t>table contains </a:t>
            </a:r>
            <a:r>
              <a:rPr b="1" i="1" lang="en-US" sz="1200">
                <a:solidFill>
                  <a:srgbClr val="262626"/>
                </a:solidFill>
                <a:latin typeface="Calibri"/>
                <a:ea typeface="Calibri"/>
                <a:cs typeface="Calibri"/>
                <a:sym typeface="Calibri"/>
              </a:rPr>
              <a:t>quantity </a:t>
            </a:r>
            <a:r>
              <a:rPr i="1" lang="en-US" sz="1200">
                <a:solidFill>
                  <a:srgbClr val="262626"/>
                </a:solidFill>
                <a:latin typeface="Calibri"/>
                <a:ea typeface="Calibri"/>
                <a:cs typeface="Calibri"/>
                <a:sym typeface="Calibri"/>
              </a:rPr>
              <a:t>values, along  with </a:t>
            </a:r>
            <a:r>
              <a:rPr b="1" i="1" lang="en-US" sz="1200">
                <a:solidFill>
                  <a:srgbClr val="262626"/>
                </a:solidFill>
                <a:latin typeface="Calibri"/>
                <a:ea typeface="Calibri"/>
                <a:cs typeface="Calibri"/>
                <a:sym typeface="Calibri"/>
              </a:rPr>
              <a:t>date </a:t>
            </a:r>
            <a:r>
              <a:rPr i="1" lang="en-US" sz="1200">
                <a:solidFill>
                  <a:srgbClr val="262626"/>
                </a:solidFill>
                <a:latin typeface="Calibri"/>
                <a:ea typeface="Calibri"/>
                <a:cs typeface="Calibri"/>
                <a:sym typeface="Calibri"/>
              </a:rPr>
              <a:t>and </a:t>
            </a:r>
            <a:r>
              <a:rPr b="1" i="1" lang="en-US" sz="1200">
                <a:solidFill>
                  <a:srgbClr val="262626"/>
                </a:solidFill>
                <a:latin typeface="Calibri"/>
                <a:ea typeface="Calibri"/>
                <a:cs typeface="Calibri"/>
                <a:sym typeface="Calibri"/>
              </a:rPr>
              <a:t>product_id </a:t>
            </a:r>
            <a:r>
              <a:rPr i="1" lang="en-US" sz="1200">
                <a:solidFill>
                  <a:srgbClr val="262626"/>
                </a:solidFill>
                <a:latin typeface="Calibri"/>
                <a:ea typeface="Calibri"/>
                <a:cs typeface="Calibri"/>
                <a:sym typeface="Calibri"/>
              </a:rPr>
              <a:t>fields</a:t>
            </a:r>
            <a:endParaRPr sz="1200">
              <a:solidFill>
                <a:schemeClr val="dk1"/>
              </a:solidFill>
              <a:latin typeface="Calibri"/>
              <a:ea typeface="Calibri"/>
              <a:cs typeface="Calibri"/>
              <a:sym typeface="Calibri"/>
            </a:endParaRPr>
          </a:p>
        </p:txBody>
      </p:sp>
      <p:sp>
        <p:nvSpPr>
          <p:cNvPr id="1799" name="Google Shape;1799;p67"/>
          <p:cNvSpPr/>
          <p:nvPr/>
        </p:nvSpPr>
        <p:spPr>
          <a:xfrm>
            <a:off x="627252" y="5684540"/>
            <a:ext cx="3094355" cy="121285"/>
          </a:xfrm>
          <a:custGeom>
            <a:rect b="b" l="l" r="r" t="t"/>
            <a:pathLst>
              <a:path extrusionOk="0" h="121285" w="3094354">
                <a:moveTo>
                  <a:pt x="3093797" y="0"/>
                </a:moveTo>
                <a:lnTo>
                  <a:pt x="3087048" y="23596"/>
                </a:lnTo>
                <a:lnTo>
                  <a:pt x="3068643" y="42866"/>
                </a:lnTo>
                <a:lnTo>
                  <a:pt x="3041346" y="55857"/>
                </a:lnTo>
                <a:lnTo>
                  <a:pt x="3007919" y="60621"/>
                </a:lnTo>
                <a:lnTo>
                  <a:pt x="1576686" y="60621"/>
                </a:lnTo>
                <a:lnTo>
                  <a:pt x="1543258" y="65385"/>
                </a:lnTo>
                <a:lnTo>
                  <a:pt x="1515961" y="78377"/>
                </a:lnTo>
                <a:lnTo>
                  <a:pt x="1497556" y="97646"/>
                </a:lnTo>
                <a:lnTo>
                  <a:pt x="1490808" y="121243"/>
                </a:lnTo>
                <a:lnTo>
                  <a:pt x="1484059" y="97646"/>
                </a:lnTo>
                <a:lnTo>
                  <a:pt x="1465654" y="78377"/>
                </a:lnTo>
                <a:lnTo>
                  <a:pt x="1438357" y="65385"/>
                </a:lnTo>
                <a:lnTo>
                  <a:pt x="1404930" y="60621"/>
                </a:lnTo>
                <a:lnTo>
                  <a:pt x="85878" y="60621"/>
                </a:lnTo>
                <a:lnTo>
                  <a:pt x="52450" y="55857"/>
                </a:lnTo>
                <a:lnTo>
                  <a:pt x="25153" y="42866"/>
                </a:lnTo>
                <a:lnTo>
                  <a:pt x="6748" y="23596"/>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0" name="Google Shape;1800;p67"/>
          <p:cNvSpPr txBox="1"/>
          <p:nvPr>
            <p:ph type="title"/>
          </p:nvPr>
        </p:nvSpPr>
        <p:spPr>
          <a:xfrm>
            <a:off x="3821525" y="242315"/>
            <a:ext cx="454787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FACT </a:t>
            </a:r>
            <a:r>
              <a:rPr lang="en-US" sz="3200">
                <a:solidFill>
                  <a:srgbClr val="262626"/>
                </a:solidFill>
                <a:latin typeface="Calibri"/>
                <a:ea typeface="Calibri"/>
                <a:cs typeface="Calibri"/>
                <a:sym typeface="Calibri"/>
              </a:rPr>
              <a:t>&amp; </a:t>
            </a:r>
            <a:r>
              <a:rPr lang="en-US" sz="3200">
                <a:solidFill>
                  <a:srgbClr val="262626"/>
                </a:solidFill>
              </a:rPr>
              <a:t>DIMENSION TABLES</a:t>
            </a:r>
            <a:endParaRPr sz="3200">
              <a:latin typeface="Calibri"/>
              <a:ea typeface="Calibri"/>
              <a:cs typeface="Calibri"/>
              <a:sym typeface="Calibri"/>
            </a:endParaRPr>
          </a:p>
        </p:txBody>
      </p:sp>
      <p:pic>
        <p:nvPicPr>
          <p:cNvPr id="1801" name="Google Shape;1801;p67"/>
          <p:cNvPicPr preferRelativeResize="0"/>
          <p:nvPr/>
        </p:nvPicPr>
        <p:blipFill rotWithShape="1">
          <a:blip r:embed="rId13">
            <a:alphaModFix/>
          </a:blip>
          <a:srcRect b="0" l="0" r="0" t="0"/>
          <a:stretch/>
        </p:blipFill>
        <p:spPr>
          <a:xfrm>
            <a:off x="0" y="806332"/>
            <a:ext cx="12192000" cy="45720"/>
          </a:xfrm>
          <a:prstGeom prst="rect">
            <a:avLst/>
          </a:prstGeom>
          <a:noFill/>
          <a:ln>
            <a:noFill/>
          </a:ln>
        </p:spPr>
      </p:pic>
      <p:grpSp>
        <p:nvGrpSpPr>
          <p:cNvPr id="1802" name="Google Shape;1802;p67"/>
          <p:cNvGrpSpPr/>
          <p:nvPr/>
        </p:nvGrpSpPr>
        <p:grpSpPr>
          <a:xfrm>
            <a:off x="11458577" y="171320"/>
            <a:ext cx="548640" cy="548640"/>
            <a:chOff x="11458577" y="171320"/>
            <a:chExt cx="548640" cy="548640"/>
          </a:xfrm>
        </p:grpSpPr>
        <p:sp>
          <p:nvSpPr>
            <p:cNvPr id="1803" name="Google Shape;1803;p67"/>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04" name="Google Shape;1804;p67"/>
            <p:cNvPicPr preferRelativeResize="0"/>
            <p:nvPr/>
          </p:nvPicPr>
          <p:blipFill rotWithShape="1">
            <a:blip r:embed="rId14">
              <a:alphaModFix/>
            </a:blip>
            <a:srcRect b="0" l="0" r="0" t="0"/>
            <a:stretch/>
          </p:blipFill>
          <p:spPr>
            <a:xfrm>
              <a:off x="11570207" y="274320"/>
              <a:ext cx="323088" cy="332231"/>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08" name="Shape 1808"/>
        <p:cNvGrpSpPr/>
        <p:nvPr/>
      </p:nvGrpSpPr>
      <p:grpSpPr>
        <a:xfrm>
          <a:off x="0" y="0"/>
          <a:ext cx="0" cy="0"/>
          <a:chOff x="0" y="0"/>
          <a:chExt cx="0" cy="0"/>
        </a:xfrm>
      </p:grpSpPr>
      <p:grpSp>
        <p:nvGrpSpPr>
          <p:cNvPr id="1809" name="Google Shape;1809;p68"/>
          <p:cNvGrpSpPr/>
          <p:nvPr/>
        </p:nvGrpSpPr>
        <p:grpSpPr>
          <a:xfrm>
            <a:off x="4309871" y="2987039"/>
            <a:ext cx="7242048" cy="1350263"/>
            <a:chOff x="4309871" y="2987039"/>
            <a:chExt cx="7242048" cy="1350263"/>
          </a:xfrm>
        </p:grpSpPr>
        <p:pic>
          <p:nvPicPr>
            <p:cNvPr id="1810" name="Google Shape;1810;p68"/>
            <p:cNvPicPr preferRelativeResize="0"/>
            <p:nvPr/>
          </p:nvPicPr>
          <p:blipFill rotWithShape="1">
            <a:blip r:embed="rId3">
              <a:alphaModFix/>
            </a:blip>
            <a:srcRect b="0" l="0" r="0" t="0"/>
            <a:stretch/>
          </p:blipFill>
          <p:spPr>
            <a:xfrm>
              <a:off x="4309871" y="2987039"/>
              <a:ext cx="7242048" cy="1350263"/>
            </a:xfrm>
            <a:prstGeom prst="rect">
              <a:avLst/>
            </a:prstGeom>
            <a:noFill/>
            <a:ln>
              <a:noFill/>
            </a:ln>
          </p:spPr>
        </p:pic>
        <p:pic>
          <p:nvPicPr>
            <p:cNvPr id="1811" name="Google Shape;1811;p68"/>
            <p:cNvPicPr preferRelativeResize="0"/>
            <p:nvPr/>
          </p:nvPicPr>
          <p:blipFill rotWithShape="1">
            <a:blip r:embed="rId4">
              <a:alphaModFix/>
            </a:blip>
            <a:srcRect b="0" l="0" r="0" t="0"/>
            <a:stretch/>
          </p:blipFill>
          <p:spPr>
            <a:xfrm>
              <a:off x="4335910" y="3012809"/>
              <a:ext cx="7136378" cy="1244269"/>
            </a:xfrm>
            <a:prstGeom prst="rect">
              <a:avLst/>
            </a:prstGeom>
            <a:noFill/>
            <a:ln>
              <a:noFill/>
            </a:ln>
          </p:spPr>
        </p:pic>
      </p:grpSp>
      <p:grpSp>
        <p:nvGrpSpPr>
          <p:cNvPr id="1812" name="Google Shape;1812;p68"/>
          <p:cNvGrpSpPr/>
          <p:nvPr/>
        </p:nvGrpSpPr>
        <p:grpSpPr>
          <a:xfrm>
            <a:off x="4309871" y="1600200"/>
            <a:ext cx="7199376" cy="1054608"/>
            <a:chOff x="4309871" y="1600200"/>
            <a:chExt cx="7199376" cy="1054608"/>
          </a:xfrm>
        </p:grpSpPr>
        <p:pic>
          <p:nvPicPr>
            <p:cNvPr id="1813" name="Google Shape;1813;p68"/>
            <p:cNvPicPr preferRelativeResize="0"/>
            <p:nvPr/>
          </p:nvPicPr>
          <p:blipFill rotWithShape="1">
            <a:blip r:embed="rId5">
              <a:alphaModFix/>
            </a:blip>
            <a:srcRect b="0" l="0" r="0" t="0"/>
            <a:stretch/>
          </p:blipFill>
          <p:spPr>
            <a:xfrm>
              <a:off x="4309871" y="1600200"/>
              <a:ext cx="7199376" cy="1054608"/>
            </a:xfrm>
            <a:prstGeom prst="rect">
              <a:avLst/>
            </a:prstGeom>
            <a:noFill/>
            <a:ln>
              <a:noFill/>
            </a:ln>
          </p:spPr>
        </p:pic>
        <p:pic>
          <p:nvPicPr>
            <p:cNvPr id="1814" name="Google Shape;1814;p68"/>
            <p:cNvPicPr preferRelativeResize="0"/>
            <p:nvPr/>
          </p:nvPicPr>
          <p:blipFill rotWithShape="1">
            <a:blip r:embed="rId6">
              <a:alphaModFix/>
            </a:blip>
            <a:srcRect b="0" l="0" r="0" t="0"/>
            <a:stretch/>
          </p:blipFill>
          <p:spPr>
            <a:xfrm>
              <a:off x="4335910" y="1624854"/>
              <a:ext cx="7093974" cy="950211"/>
            </a:xfrm>
            <a:prstGeom prst="rect">
              <a:avLst/>
            </a:prstGeom>
            <a:noFill/>
            <a:ln>
              <a:noFill/>
            </a:ln>
          </p:spPr>
        </p:pic>
      </p:grpSp>
      <p:grpSp>
        <p:nvGrpSpPr>
          <p:cNvPr id="1815" name="Google Shape;1815;p68"/>
          <p:cNvGrpSpPr/>
          <p:nvPr/>
        </p:nvGrpSpPr>
        <p:grpSpPr>
          <a:xfrm>
            <a:off x="950975" y="1597152"/>
            <a:ext cx="2877312" cy="2883408"/>
            <a:chOff x="950975" y="1597152"/>
            <a:chExt cx="2877312" cy="2883408"/>
          </a:xfrm>
        </p:grpSpPr>
        <p:pic>
          <p:nvPicPr>
            <p:cNvPr id="1816" name="Google Shape;1816;p68"/>
            <p:cNvPicPr preferRelativeResize="0"/>
            <p:nvPr/>
          </p:nvPicPr>
          <p:blipFill rotWithShape="1">
            <a:blip r:embed="rId7">
              <a:alphaModFix/>
            </a:blip>
            <a:srcRect b="0" l="0" r="0" t="0"/>
            <a:stretch/>
          </p:blipFill>
          <p:spPr>
            <a:xfrm>
              <a:off x="950975" y="1597152"/>
              <a:ext cx="2877312" cy="2883408"/>
            </a:xfrm>
            <a:prstGeom prst="rect">
              <a:avLst/>
            </a:prstGeom>
            <a:noFill/>
            <a:ln>
              <a:noFill/>
            </a:ln>
          </p:spPr>
        </p:pic>
        <p:pic>
          <p:nvPicPr>
            <p:cNvPr id="1817" name="Google Shape;1817;p68"/>
            <p:cNvPicPr preferRelativeResize="0"/>
            <p:nvPr/>
          </p:nvPicPr>
          <p:blipFill rotWithShape="1">
            <a:blip r:embed="rId8">
              <a:alphaModFix/>
            </a:blip>
            <a:srcRect b="0" l="0" r="0" t="0"/>
            <a:stretch/>
          </p:blipFill>
          <p:spPr>
            <a:xfrm>
              <a:off x="976966" y="1623260"/>
              <a:ext cx="2772147" cy="2779010"/>
            </a:xfrm>
            <a:prstGeom prst="rect">
              <a:avLst/>
            </a:prstGeom>
            <a:noFill/>
            <a:ln>
              <a:noFill/>
            </a:ln>
          </p:spPr>
        </p:pic>
      </p:grpSp>
      <p:grpSp>
        <p:nvGrpSpPr>
          <p:cNvPr id="1818" name="Google Shape;1818;p68"/>
          <p:cNvGrpSpPr/>
          <p:nvPr/>
        </p:nvGrpSpPr>
        <p:grpSpPr>
          <a:xfrm>
            <a:off x="4288535" y="2974848"/>
            <a:ext cx="917448" cy="1374647"/>
            <a:chOff x="4288535" y="2974848"/>
            <a:chExt cx="917448" cy="1374647"/>
          </a:xfrm>
        </p:grpSpPr>
        <p:pic>
          <p:nvPicPr>
            <p:cNvPr id="1819" name="Google Shape;1819;p68"/>
            <p:cNvPicPr preferRelativeResize="0"/>
            <p:nvPr/>
          </p:nvPicPr>
          <p:blipFill rotWithShape="1">
            <a:blip r:embed="rId9">
              <a:alphaModFix/>
            </a:blip>
            <a:srcRect b="0" l="0" r="0" t="0"/>
            <a:stretch/>
          </p:blipFill>
          <p:spPr>
            <a:xfrm>
              <a:off x="4288535" y="2974848"/>
              <a:ext cx="917448" cy="1374647"/>
            </a:xfrm>
            <a:prstGeom prst="rect">
              <a:avLst/>
            </a:prstGeom>
            <a:noFill/>
            <a:ln>
              <a:noFill/>
            </a:ln>
          </p:spPr>
        </p:pic>
        <p:sp>
          <p:nvSpPr>
            <p:cNvPr id="1820" name="Google Shape;1820;p68"/>
            <p:cNvSpPr/>
            <p:nvPr/>
          </p:nvSpPr>
          <p:spPr>
            <a:xfrm>
              <a:off x="4326384" y="3012809"/>
              <a:ext cx="788670" cy="1244600"/>
            </a:xfrm>
            <a:custGeom>
              <a:rect b="b" l="l" r="r" t="t"/>
              <a:pathLst>
                <a:path extrusionOk="0" h="1244600" w="788670">
                  <a:moveTo>
                    <a:pt x="0" y="0"/>
                  </a:moveTo>
                  <a:lnTo>
                    <a:pt x="788539" y="0"/>
                  </a:lnTo>
                  <a:lnTo>
                    <a:pt x="788539" y="1244271"/>
                  </a:lnTo>
                  <a:lnTo>
                    <a:pt x="0" y="1244271"/>
                  </a:lnTo>
                  <a:lnTo>
                    <a:pt x="0" y="0"/>
                  </a:lnTo>
                  <a:close/>
                </a:path>
              </a:pathLst>
            </a:custGeom>
            <a:noFill/>
            <a:ln cap="flat" cmpd="sng" w="25400">
              <a:solidFill>
                <a:srgbClr val="ED7D3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21" name="Google Shape;1821;p68"/>
          <p:cNvSpPr txBox="1"/>
          <p:nvPr/>
        </p:nvSpPr>
        <p:spPr>
          <a:xfrm>
            <a:off x="778564" y="4896611"/>
            <a:ext cx="3798570" cy="969644"/>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chemeClr val="dk1"/>
                </a:solidFill>
                <a:latin typeface="Calibri"/>
                <a:ea typeface="Calibri"/>
                <a:cs typeface="Calibri"/>
                <a:sym typeface="Calibri"/>
              </a:rPr>
              <a:t>These are </a:t>
            </a:r>
            <a:r>
              <a:rPr b="1" lang="en-US" sz="2000">
                <a:solidFill>
                  <a:schemeClr val="dk1"/>
                </a:solidFill>
                <a:latin typeface="Calibri"/>
                <a:ea typeface="Calibri"/>
                <a:cs typeface="Calibri"/>
                <a:sym typeface="Calibri"/>
              </a:rPr>
              <a:t>foreign keys </a:t>
            </a:r>
            <a:r>
              <a:rPr lang="en-US" sz="2000">
                <a:solidFill>
                  <a:schemeClr val="dk1"/>
                </a:solidFill>
                <a:latin typeface="Calibri"/>
                <a:ea typeface="Calibri"/>
                <a:cs typeface="Calibri"/>
                <a:sym typeface="Calibri"/>
              </a:rPr>
              <a:t>(FK)</a:t>
            </a:r>
            <a:endParaRPr sz="2000">
              <a:solidFill>
                <a:schemeClr val="dk1"/>
              </a:solidFill>
              <a:latin typeface="Calibri"/>
              <a:ea typeface="Calibri"/>
              <a:cs typeface="Calibri"/>
              <a:sym typeface="Calibri"/>
            </a:endParaRPr>
          </a:p>
          <a:p>
            <a:pPr indent="0" lvl="0" marL="12700" marR="5080" rtl="0" algn="l">
              <a:lnSpc>
                <a:spcPct val="100000"/>
              </a:lnSpc>
              <a:spcBef>
                <a:spcPts val="1190"/>
              </a:spcBef>
              <a:spcAft>
                <a:spcPts val="0"/>
              </a:spcAft>
              <a:buNone/>
            </a:pPr>
            <a:r>
              <a:rPr i="1" lang="en-US" sz="1600">
                <a:solidFill>
                  <a:schemeClr val="dk1"/>
                </a:solidFill>
                <a:latin typeface="Calibri"/>
                <a:ea typeface="Calibri"/>
                <a:cs typeface="Calibri"/>
                <a:sym typeface="Calibri"/>
              </a:rPr>
              <a:t>They contain multiple instances of each value,  and relate to </a:t>
            </a:r>
            <a:r>
              <a:rPr b="1" i="1" lang="en-US" sz="1600">
                <a:solidFill>
                  <a:schemeClr val="dk1"/>
                </a:solidFill>
                <a:latin typeface="Calibri"/>
                <a:ea typeface="Calibri"/>
                <a:cs typeface="Calibri"/>
                <a:sym typeface="Calibri"/>
              </a:rPr>
              <a:t>primary keys </a:t>
            </a:r>
            <a:r>
              <a:rPr i="1" lang="en-US" sz="1600">
                <a:solidFill>
                  <a:schemeClr val="dk1"/>
                </a:solidFill>
                <a:latin typeface="Calibri"/>
                <a:ea typeface="Calibri"/>
                <a:cs typeface="Calibri"/>
                <a:sym typeface="Calibri"/>
              </a:rPr>
              <a:t>in dimension tables</a:t>
            </a:r>
            <a:endParaRPr sz="1600">
              <a:solidFill>
                <a:schemeClr val="dk1"/>
              </a:solidFill>
              <a:latin typeface="Calibri"/>
              <a:ea typeface="Calibri"/>
              <a:cs typeface="Calibri"/>
              <a:sym typeface="Calibri"/>
            </a:endParaRPr>
          </a:p>
        </p:txBody>
      </p:sp>
      <p:sp>
        <p:nvSpPr>
          <p:cNvPr id="1822" name="Google Shape;1822;p68"/>
          <p:cNvSpPr txBox="1"/>
          <p:nvPr/>
        </p:nvSpPr>
        <p:spPr>
          <a:xfrm>
            <a:off x="5008391" y="4896611"/>
            <a:ext cx="3654425" cy="969644"/>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chemeClr val="dk1"/>
                </a:solidFill>
                <a:latin typeface="Calibri"/>
                <a:ea typeface="Calibri"/>
                <a:cs typeface="Calibri"/>
                <a:sym typeface="Calibri"/>
              </a:rPr>
              <a:t>These are </a:t>
            </a:r>
            <a:r>
              <a:rPr b="1" lang="en-US" sz="2000">
                <a:solidFill>
                  <a:schemeClr val="dk1"/>
                </a:solidFill>
                <a:latin typeface="Calibri"/>
                <a:ea typeface="Calibri"/>
                <a:cs typeface="Calibri"/>
                <a:sym typeface="Calibri"/>
              </a:rPr>
              <a:t>primary keys </a:t>
            </a:r>
            <a:r>
              <a:rPr lang="en-US" sz="2000">
                <a:solidFill>
                  <a:schemeClr val="dk1"/>
                </a:solidFill>
                <a:latin typeface="Calibri"/>
                <a:ea typeface="Calibri"/>
                <a:cs typeface="Calibri"/>
                <a:sym typeface="Calibri"/>
              </a:rPr>
              <a:t>(PK)</a:t>
            </a:r>
            <a:endParaRPr sz="2000">
              <a:solidFill>
                <a:schemeClr val="dk1"/>
              </a:solidFill>
              <a:latin typeface="Calibri"/>
              <a:ea typeface="Calibri"/>
              <a:cs typeface="Calibri"/>
              <a:sym typeface="Calibri"/>
            </a:endParaRPr>
          </a:p>
          <a:p>
            <a:pPr indent="0" lvl="0" marL="12700" marR="5080" rtl="0" algn="l">
              <a:lnSpc>
                <a:spcPct val="100000"/>
              </a:lnSpc>
              <a:spcBef>
                <a:spcPts val="1190"/>
              </a:spcBef>
              <a:spcAft>
                <a:spcPts val="0"/>
              </a:spcAft>
              <a:buNone/>
            </a:pPr>
            <a:r>
              <a:rPr i="1" lang="en-US" sz="1600">
                <a:solidFill>
                  <a:schemeClr val="dk1"/>
                </a:solidFill>
                <a:latin typeface="Calibri"/>
                <a:ea typeface="Calibri"/>
                <a:cs typeface="Calibri"/>
                <a:sym typeface="Calibri"/>
              </a:rPr>
              <a:t>They uniquely identify each row of the table,  and relate to </a:t>
            </a:r>
            <a:r>
              <a:rPr b="1" i="1" lang="en-US" sz="1600">
                <a:solidFill>
                  <a:schemeClr val="dk1"/>
                </a:solidFill>
                <a:latin typeface="Calibri"/>
                <a:ea typeface="Calibri"/>
                <a:cs typeface="Calibri"/>
                <a:sym typeface="Calibri"/>
              </a:rPr>
              <a:t>foreign keys </a:t>
            </a:r>
            <a:r>
              <a:rPr i="1" lang="en-US" sz="1600">
                <a:solidFill>
                  <a:schemeClr val="dk1"/>
                </a:solidFill>
                <a:latin typeface="Calibri"/>
                <a:ea typeface="Calibri"/>
                <a:cs typeface="Calibri"/>
                <a:sym typeface="Calibri"/>
              </a:rPr>
              <a:t>in fact tables</a:t>
            </a:r>
            <a:endParaRPr sz="1600">
              <a:solidFill>
                <a:schemeClr val="dk1"/>
              </a:solidFill>
              <a:latin typeface="Calibri"/>
              <a:ea typeface="Calibri"/>
              <a:cs typeface="Calibri"/>
              <a:sym typeface="Calibri"/>
            </a:endParaRPr>
          </a:p>
        </p:txBody>
      </p:sp>
      <p:sp>
        <p:nvSpPr>
          <p:cNvPr id="1823" name="Google Shape;1823;p68"/>
          <p:cNvSpPr txBox="1"/>
          <p:nvPr>
            <p:ph type="title"/>
          </p:nvPr>
        </p:nvSpPr>
        <p:spPr>
          <a:xfrm>
            <a:off x="3900582" y="242315"/>
            <a:ext cx="439039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PRIMARY </a:t>
            </a:r>
            <a:r>
              <a:rPr lang="en-US" sz="3200">
                <a:solidFill>
                  <a:srgbClr val="262626"/>
                </a:solidFill>
                <a:latin typeface="Calibri"/>
                <a:ea typeface="Calibri"/>
                <a:cs typeface="Calibri"/>
                <a:sym typeface="Calibri"/>
              </a:rPr>
              <a:t>&amp; </a:t>
            </a:r>
            <a:r>
              <a:rPr lang="en-US" sz="3200">
                <a:solidFill>
                  <a:srgbClr val="262626"/>
                </a:solidFill>
              </a:rPr>
              <a:t>FOREIGN KEYS</a:t>
            </a:r>
            <a:endParaRPr sz="3200">
              <a:latin typeface="Calibri"/>
              <a:ea typeface="Calibri"/>
              <a:cs typeface="Calibri"/>
              <a:sym typeface="Calibri"/>
            </a:endParaRPr>
          </a:p>
        </p:txBody>
      </p:sp>
      <p:pic>
        <p:nvPicPr>
          <p:cNvPr id="1824" name="Google Shape;1824;p68"/>
          <p:cNvPicPr preferRelativeResize="0"/>
          <p:nvPr/>
        </p:nvPicPr>
        <p:blipFill rotWithShape="1">
          <a:blip r:embed="rId10">
            <a:alphaModFix/>
          </a:blip>
          <a:srcRect b="0" l="0" r="0" t="0"/>
          <a:stretch/>
        </p:blipFill>
        <p:spPr>
          <a:xfrm>
            <a:off x="0" y="806332"/>
            <a:ext cx="12192000" cy="45720"/>
          </a:xfrm>
          <a:prstGeom prst="rect">
            <a:avLst/>
          </a:prstGeom>
          <a:noFill/>
          <a:ln>
            <a:noFill/>
          </a:ln>
        </p:spPr>
      </p:pic>
      <p:grpSp>
        <p:nvGrpSpPr>
          <p:cNvPr id="1825" name="Google Shape;1825;p68"/>
          <p:cNvGrpSpPr/>
          <p:nvPr/>
        </p:nvGrpSpPr>
        <p:grpSpPr>
          <a:xfrm>
            <a:off x="964266" y="1584960"/>
            <a:ext cx="2016678" cy="2923032"/>
            <a:chOff x="964266" y="1584960"/>
            <a:chExt cx="2016678" cy="2923032"/>
          </a:xfrm>
        </p:grpSpPr>
        <p:sp>
          <p:nvSpPr>
            <p:cNvPr id="1826" name="Google Shape;1826;p68"/>
            <p:cNvSpPr/>
            <p:nvPr/>
          </p:nvSpPr>
          <p:spPr>
            <a:xfrm>
              <a:off x="964266" y="1610559"/>
              <a:ext cx="874394" cy="2820670"/>
            </a:xfrm>
            <a:custGeom>
              <a:rect b="b" l="l" r="r" t="t"/>
              <a:pathLst>
                <a:path extrusionOk="0" h="2820670" w="874394">
                  <a:moveTo>
                    <a:pt x="874336" y="0"/>
                  </a:moveTo>
                  <a:lnTo>
                    <a:pt x="0" y="0"/>
                  </a:lnTo>
                  <a:lnTo>
                    <a:pt x="0" y="2820122"/>
                  </a:lnTo>
                  <a:lnTo>
                    <a:pt x="874336" y="2820122"/>
                  </a:lnTo>
                  <a:lnTo>
                    <a:pt x="874336" y="2807422"/>
                  </a:lnTo>
                  <a:lnTo>
                    <a:pt x="25400" y="2807422"/>
                  </a:lnTo>
                  <a:lnTo>
                    <a:pt x="12700" y="2794722"/>
                  </a:lnTo>
                  <a:lnTo>
                    <a:pt x="25400" y="2794722"/>
                  </a:lnTo>
                  <a:lnTo>
                    <a:pt x="25400" y="25400"/>
                  </a:lnTo>
                  <a:lnTo>
                    <a:pt x="12700" y="25400"/>
                  </a:lnTo>
                  <a:lnTo>
                    <a:pt x="25400" y="12700"/>
                  </a:lnTo>
                  <a:lnTo>
                    <a:pt x="874336" y="12700"/>
                  </a:lnTo>
                  <a:lnTo>
                    <a:pt x="874336" y="0"/>
                  </a:lnTo>
                  <a:close/>
                </a:path>
                <a:path extrusionOk="0" h="2820670" w="874394">
                  <a:moveTo>
                    <a:pt x="25400" y="2794722"/>
                  </a:moveTo>
                  <a:lnTo>
                    <a:pt x="12700" y="2794722"/>
                  </a:lnTo>
                  <a:lnTo>
                    <a:pt x="25400" y="2807422"/>
                  </a:lnTo>
                  <a:lnTo>
                    <a:pt x="25400" y="2794722"/>
                  </a:lnTo>
                  <a:close/>
                </a:path>
                <a:path extrusionOk="0" h="2820670" w="874394">
                  <a:moveTo>
                    <a:pt x="848936" y="2794722"/>
                  </a:moveTo>
                  <a:lnTo>
                    <a:pt x="25400" y="2794722"/>
                  </a:lnTo>
                  <a:lnTo>
                    <a:pt x="25400" y="2807422"/>
                  </a:lnTo>
                  <a:lnTo>
                    <a:pt x="848936" y="2807422"/>
                  </a:lnTo>
                  <a:lnTo>
                    <a:pt x="848936" y="2794722"/>
                  </a:lnTo>
                  <a:close/>
                </a:path>
                <a:path extrusionOk="0" h="2820670" w="874394">
                  <a:moveTo>
                    <a:pt x="848936" y="12700"/>
                  </a:moveTo>
                  <a:lnTo>
                    <a:pt x="848936" y="2807422"/>
                  </a:lnTo>
                  <a:lnTo>
                    <a:pt x="861636" y="2794722"/>
                  </a:lnTo>
                  <a:lnTo>
                    <a:pt x="874336" y="2794722"/>
                  </a:lnTo>
                  <a:lnTo>
                    <a:pt x="874336" y="25400"/>
                  </a:lnTo>
                  <a:lnTo>
                    <a:pt x="861636" y="25400"/>
                  </a:lnTo>
                  <a:lnTo>
                    <a:pt x="848936" y="12700"/>
                  </a:lnTo>
                  <a:close/>
                </a:path>
                <a:path extrusionOk="0" h="2820670" w="874394">
                  <a:moveTo>
                    <a:pt x="874336" y="2794722"/>
                  </a:moveTo>
                  <a:lnTo>
                    <a:pt x="861636" y="2794722"/>
                  </a:lnTo>
                  <a:lnTo>
                    <a:pt x="848936" y="2807422"/>
                  </a:lnTo>
                  <a:lnTo>
                    <a:pt x="874336" y="2807422"/>
                  </a:lnTo>
                  <a:lnTo>
                    <a:pt x="874336" y="2794722"/>
                  </a:lnTo>
                  <a:close/>
                </a:path>
                <a:path extrusionOk="0" h="2820670" w="874394">
                  <a:moveTo>
                    <a:pt x="25400" y="12700"/>
                  </a:moveTo>
                  <a:lnTo>
                    <a:pt x="12700" y="25400"/>
                  </a:lnTo>
                  <a:lnTo>
                    <a:pt x="25400" y="25400"/>
                  </a:lnTo>
                  <a:lnTo>
                    <a:pt x="25400" y="12700"/>
                  </a:lnTo>
                  <a:close/>
                </a:path>
                <a:path extrusionOk="0" h="2820670" w="874394">
                  <a:moveTo>
                    <a:pt x="848936" y="12700"/>
                  </a:moveTo>
                  <a:lnTo>
                    <a:pt x="25400" y="12700"/>
                  </a:lnTo>
                  <a:lnTo>
                    <a:pt x="25400" y="25400"/>
                  </a:lnTo>
                  <a:lnTo>
                    <a:pt x="848936" y="25400"/>
                  </a:lnTo>
                  <a:lnTo>
                    <a:pt x="848936" y="12700"/>
                  </a:lnTo>
                  <a:close/>
                </a:path>
                <a:path extrusionOk="0" h="2820670" w="874394">
                  <a:moveTo>
                    <a:pt x="874336" y="12700"/>
                  </a:moveTo>
                  <a:lnTo>
                    <a:pt x="848936" y="12700"/>
                  </a:lnTo>
                  <a:lnTo>
                    <a:pt x="861636" y="25400"/>
                  </a:lnTo>
                  <a:lnTo>
                    <a:pt x="874336" y="25400"/>
                  </a:lnTo>
                  <a:lnTo>
                    <a:pt x="874336" y="12700"/>
                  </a:lnTo>
                  <a:close/>
                </a:path>
              </a:pathLst>
            </a:custGeom>
            <a:solidFill>
              <a:srgbClr val="70AD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27" name="Google Shape;1827;p68"/>
            <p:cNvPicPr preferRelativeResize="0"/>
            <p:nvPr/>
          </p:nvPicPr>
          <p:blipFill rotWithShape="1">
            <a:blip r:embed="rId11">
              <a:alphaModFix/>
            </a:blip>
            <a:srcRect b="0" l="0" r="0" t="0"/>
            <a:stretch/>
          </p:blipFill>
          <p:spPr>
            <a:xfrm>
              <a:off x="1880616" y="1584960"/>
              <a:ext cx="1100328" cy="2923032"/>
            </a:xfrm>
            <a:prstGeom prst="rect">
              <a:avLst/>
            </a:prstGeom>
            <a:noFill/>
            <a:ln>
              <a:noFill/>
            </a:ln>
          </p:spPr>
        </p:pic>
        <p:sp>
          <p:nvSpPr>
            <p:cNvPr id="1828" name="Google Shape;1828;p68"/>
            <p:cNvSpPr/>
            <p:nvPr/>
          </p:nvSpPr>
          <p:spPr>
            <a:xfrm>
              <a:off x="1919072" y="1621590"/>
              <a:ext cx="969010" cy="2795270"/>
            </a:xfrm>
            <a:custGeom>
              <a:rect b="b" l="l" r="r" t="t"/>
              <a:pathLst>
                <a:path extrusionOk="0" h="2795270" w="969010">
                  <a:moveTo>
                    <a:pt x="0" y="0"/>
                  </a:moveTo>
                  <a:lnTo>
                    <a:pt x="968665" y="0"/>
                  </a:lnTo>
                  <a:lnTo>
                    <a:pt x="968665" y="2794722"/>
                  </a:lnTo>
                  <a:lnTo>
                    <a:pt x="0" y="2794722"/>
                  </a:lnTo>
                  <a:lnTo>
                    <a:pt x="0" y="0"/>
                  </a:lnTo>
                  <a:close/>
                </a:path>
              </a:pathLst>
            </a:custGeom>
            <a:noFill/>
            <a:ln cap="flat" cmpd="sng" w="25400">
              <a:solidFill>
                <a:srgbClr val="ED7D3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29" name="Google Shape;1829;p68"/>
          <p:cNvGrpSpPr/>
          <p:nvPr/>
        </p:nvGrpSpPr>
        <p:grpSpPr>
          <a:xfrm>
            <a:off x="11458577" y="171320"/>
            <a:ext cx="548640" cy="548640"/>
            <a:chOff x="11458577" y="171320"/>
            <a:chExt cx="548640" cy="548640"/>
          </a:xfrm>
        </p:grpSpPr>
        <p:sp>
          <p:nvSpPr>
            <p:cNvPr id="1830" name="Google Shape;1830;p68"/>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31" name="Google Shape;1831;p68"/>
            <p:cNvPicPr preferRelativeResize="0"/>
            <p:nvPr/>
          </p:nvPicPr>
          <p:blipFill rotWithShape="1">
            <a:blip r:embed="rId12">
              <a:alphaModFix/>
            </a:blip>
            <a:srcRect b="0" l="0" r="0" t="0"/>
            <a:stretch/>
          </p:blipFill>
          <p:spPr>
            <a:xfrm>
              <a:off x="11570207" y="274320"/>
              <a:ext cx="323088" cy="332231"/>
            </a:xfrm>
            <a:prstGeom prst="rect">
              <a:avLst/>
            </a:prstGeom>
            <a:noFill/>
            <a:ln>
              <a:noFill/>
            </a:ln>
          </p:spPr>
        </p:pic>
      </p:grpSp>
      <p:sp>
        <p:nvSpPr>
          <p:cNvPr id="1832" name="Google Shape;1832;p68"/>
          <p:cNvSpPr txBox="1"/>
          <p:nvPr/>
        </p:nvSpPr>
        <p:spPr>
          <a:xfrm>
            <a:off x="7437441" y="1440179"/>
            <a:ext cx="716280" cy="1473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800">
                <a:solidFill>
                  <a:srgbClr val="7F7F7F"/>
                </a:solidFill>
                <a:latin typeface="Calibri"/>
                <a:ea typeface="Calibri"/>
                <a:cs typeface="Calibri"/>
                <a:sym typeface="Calibri"/>
              </a:rPr>
              <a:t>Calendar Lookup</a:t>
            </a:r>
            <a:endParaRPr sz="800">
              <a:solidFill>
                <a:schemeClr val="dk1"/>
              </a:solidFill>
              <a:latin typeface="Calibri"/>
              <a:ea typeface="Calibri"/>
              <a:cs typeface="Calibri"/>
              <a:sym typeface="Calibri"/>
            </a:endParaRPr>
          </a:p>
        </p:txBody>
      </p:sp>
      <p:sp>
        <p:nvSpPr>
          <p:cNvPr id="1833" name="Google Shape;1833;p68"/>
          <p:cNvSpPr txBox="1"/>
          <p:nvPr/>
        </p:nvSpPr>
        <p:spPr>
          <a:xfrm>
            <a:off x="7462047" y="2820923"/>
            <a:ext cx="666750" cy="1473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800">
                <a:solidFill>
                  <a:srgbClr val="7F7F7F"/>
                </a:solidFill>
                <a:latin typeface="Calibri"/>
                <a:ea typeface="Calibri"/>
                <a:cs typeface="Calibri"/>
                <a:sym typeface="Calibri"/>
              </a:rPr>
              <a:t>Product Lookup</a:t>
            </a:r>
            <a:endParaRPr sz="800">
              <a:solidFill>
                <a:schemeClr val="dk1"/>
              </a:solidFill>
              <a:latin typeface="Calibri"/>
              <a:ea typeface="Calibri"/>
              <a:cs typeface="Calibri"/>
              <a:sym typeface="Calibri"/>
            </a:endParaRPr>
          </a:p>
        </p:txBody>
      </p:sp>
      <p:sp>
        <p:nvSpPr>
          <p:cNvPr id="1834" name="Google Shape;1834;p68"/>
          <p:cNvSpPr txBox="1"/>
          <p:nvPr/>
        </p:nvSpPr>
        <p:spPr>
          <a:xfrm>
            <a:off x="2052886" y="1431035"/>
            <a:ext cx="448945" cy="1473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800">
                <a:solidFill>
                  <a:srgbClr val="7F7F7F"/>
                </a:solidFill>
                <a:latin typeface="Calibri"/>
                <a:ea typeface="Calibri"/>
                <a:cs typeface="Calibri"/>
                <a:sym typeface="Calibri"/>
              </a:rPr>
              <a:t>Fact Table</a:t>
            </a:r>
            <a:endParaRPr sz="800">
              <a:solidFill>
                <a:schemeClr val="dk1"/>
              </a:solidFill>
              <a:latin typeface="Calibri"/>
              <a:ea typeface="Calibri"/>
              <a:cs typeface="Calibri"/>
              <a:sym typeface="Calibri"/>
            </a:endParaRPr>
          </a:p>
        </p:txBody>
      </p:sp>
      <p:sp>
        <p:nvSpPr>
          <p:cNvPr id="1835" name="Google Shape;1835;p68"/>
          <p:cNvSpPr/>
          <p:nvPr/>
        </p:nvSpPr>
        <p:spPr>
          <a:xfrm>
            <a:off x="976965" y="4660912"/>
            <a:ext cx="1911350" cy="200660"/>
          </a:xfrm>
          <a:custGeom>
            <a:rect b="b" l="l" r="r" t="t"/>
            <a:pathLst>
              <a:path extrusionOk="0" h="200660" w="1911350">
                <a:moveTo>
                  <a:pt x="1910772" y="0"/>
                </a:moveTo>
                <a:lnTo>
                  <a:pt x="1899629" y="38958"/>
                </a:lnTo>
                <a:lnTo>
                  <a:pt x="1869242" y="70772"/>
                </a:lnTo>
                <a:lnTo>
                  <a:pt x="1824172" y="92222"/>
                </a:lnTo>
                <a:lnTo>
                  <a:pt x="1768981" y="100088"/>
                </a:lnTo>
                <a:lnTo>
                  <a:pt x="1577945" y="100088"/>
                </a:lnTo>
                <a:lnTo>
                  <a:pt x="1522754" y="107953"/>
                </a:lnTo>
                <a:lnTo>
                  <a:pt x="1477684" y="129403"/>
                </a:lnTo>
                <a:lnTo>
                  <a:pt x="1447297" y="161217"/>
                </a:lnTo>
                <a:lnTo>
                  <a:pt x="1436155" y="200176"/>
                </a:lnTo>
                <a:lnTo>
                  <a:pt x="1425012" y="161217"/>
                </a:lnTo>
                <a:lnTo>
                  <a:pt x="1394625" y="129403"/>
                </a:lnTo>
                <a:lnTo>
                  <a:pt x="1349555" y="107953"/>
                </a:lnTo>
                <a:lnTo>
                  <a:pt x="1294364" y="100088"/>
                </a:lnTo>
                <a:lnTo>
                  <a:pt x="141791" y="100088"/>
                </a:lnTo>
                <a:lnTo>
                  <a:pt x="86599" y="92222"/>
                </a:lnTo>
                <a:lnTo>
                  <a:pt x="41529" y="70772"/>
                </a:lnTo>
                <a:lnTo>
                  <a:pt x="11142" y="38958"/>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836" name="Google Shape;1836;p68"/>
          <p:cNvGrpSpPr/>
          <p:nvPr/>
        </p:nvGrpSpPr>
        <p:grpSpPr>
          <a:xfrm>
            <a:off x="1363334" y="1385134"/>
            <a:ext cx="5200481" cy="3453962"/>
            <a:chOff x="1363334" y="1385134"/>
            <a:chExt cx="5200481" cy="3453962"/>
          </a:xfrm>
        </p:grpSpPr>
        <p:sp>
          <p:nvSpPr>
            <p:cNvPr id="1837" name="Google Shape;1837;p68"/>
            <p:cNvSpPr/>
            <p:nvPr/>
          </p:nvSpPr>
          <p:spPr>
            <a:xfrm>
              <a:off x="1363334" y="1385134"/>
              <a:ext cx="3352800" cy="278130"/>
            </a:xfrm>
            <a:custGeom>
              <a:rect b="b" l="l" r="r" t="t"/>
              <a:pathLst>
                <a:path extrusionOk="0" h="278130" w="3352800">
                  <a:moveTo>
                    <a:pt x="3304932" y="203543"/>
                  </a:moveTo>
                  <a:lnTo>
                    <a:pt x="3299627" y="204614"/>
                  </a:lnTo>
                  <a:lnTo>
                    <a:pt x="3287516" y="212779"/>
                  </a:lnTo>
                  <a:lnTo>
                    <a:pt x="3279351" y="224889"/>
                  </a:lnTo>
                  <a:lnTo>
                    <a:pt x="3276357" y="239720"/>
                  </a:lnTo>
                  <a:lnTo>
                    <a:pt x="3279351" y="254550"/>
                  </a:lnTo>
                  <a:lnTo>
                    <a:pt x="3287516" y="266660"/>
                  </a:lnTo>
                  <a:lnTo>
                    <a:pt x="3299627" y="274825"/>
                  </a:lnTo>
                  <a:lnTo>
                    <a:pt x="3314457" y="277820"/>
                  </a:lnTo>
                  <a:lnTo>
                    <a:pt x="3329287" y="274825"/>
                  </a:lnTo>
                  <a:lnTo>
                    <a:pt x="3341398" y="266660"/>
                  </a:lnTo>
                  <a:lnTo>
                    <a:pt x="3349563" y="254550"/>
                  </a:lnTo>
                  <a:lnTo>
                    <a:pt x="3352557" y="239720"/>
                  </a:lnTo>
                  <a:lnTo>
                    <a:pt x="3304932" y="239720"/>
                  </a:lnTo>
                  <a:lnTo>
                    <a:pt x="3304932" y="203543"/>
                  </a:lnTo>
                  <a:close/>
                </a:path>
                <a:path extrusionOk="0" h="278130" w="3352800">
                  <a:moveTo>
                    <a:pt x="28575" y="201947"/>
                  </a:moveTo>
                  <a:lnTo>
                    <a:pt x="23269" y="203019"/>
                  </a:lnTo>
                  <a:lnTo>
                    <a:pt x="11159" y="211184"/>
                  </a:lnTo>
                  <a:lnTo>
                    <a:pt x="2994" y="223294"/>
                  </a:lnTo>
                  <a:lnTo>
                    <a:pt x="0" y="238125"/>
                  </a:lnTo>
                  <a:lnTo>
                    <a:pt x="2994" y="252955"/>
                  </a:lnTo>
                  <a:lnTo>
                    <a:pt x="11159" y="265065"/>
                  </a:lnTo>
                  <a:lnTo>
                    <a:pt x="23269" y="273230"/>
                  </a:lnTo>
                  <a:lnTo>
                    <a:pt x="38100" y="276225"/>
                  </a:lnTo>
                  <a:lnTo>
                    <a:pt x="52929" y="273230"/>
                  </a:lnTo>
                  <a:lnTo>
                    <a:pt x="65040" y="265065"/>
                  </a:lnTo>
                  <a:lnTo>
                    <a:pt x="73205" y="252955"/>
                  </a:lnTo>
                  <a:lnTo>
                    <a:pt x="76200" y="238125"/>
                  </a:lnTo>
                  <a:lnTo>
                    <a:pt x="28575" y="238125"/>
                  </a:lnTo>
                  <a:lnTo>
                    <a:pt x="28575" y="201947"/>
                  </a:lnTo>
                  <a:close/>
                </a:path>
                <a:path extrusionOk="0" h="278130" w="3352800">
                  <a:moveTo>
                    <a:pt x="3314457" y="201620"/>
                  </a:moveTo>
                  <a:lnTo>
                    <a:pt x="3304932" y="203543"/>
                  </a:lnTo>
                  <a:lnTo>
                    <a:pt x="3304932" y="239720"/>
                  </a:lnTo>
                  <a:lnTo>
                    <a:pt x="3323982" y="239720"/>
                  </a:lnTo>
                  <a:lnTo>
                    <a:pt x="3323982" y="203543"/>
                  </a:lnTo>
                  <a:lnTo>
                    <a:pt x="3314457" y="201620"/>
                  </a:lnTo>
                  <a:close/>
                </a:path>
                <a:path extrusionOk="0" h="278130" w="3352800">
                  <a:moveTo>
                    <a:pt x="3323982" y="203543"/>
                  </a:moveTo>
                  <a:lnTo>
                    <a:pt x="3323982" y="239720"/>
                  </a:lnTo>
                  <a:lnTo>
                    <a:pt x="3352557" y="239720"/>
                  </a:lnTo>
                  <a:lnTo>
                    <a:pt x="3349563" y="224889"/>
                  </a:lnTo>
                  <a:lnTo>
                    <a:pt x="3341398" y="212779"/>
                  </a:lnTo>
                  <a:lnTo>
                    <a:pt x="3329287" y="204614"/>
                  </a:lnTo>
                  <a:lnTo>
                    <a:pt x="3323982" y="203543"/>
                  </a:lnTo>
                  <a:close/>
                </a:path>
                <a:path extrusionOk="0" h="278130" w="3352800">
                  <a:moveTo>
                    <a:pt x="38100" y="200025"/>
                  </a:moveTo>
                  <a:lnTo>
                    <a:pt x="28575" y="201947"/>
                  </a:lnTo>
                  <a:lnTo>
                    <a:pt x="28575" y="238125"/>
                  </a:lnTo>
                  <a:lnTo>
                    <a:pt x="47625" y="238125"/>
                  </a:lnTo>
                  <a:lnTo>
                    <a:pt x="47624" y="201947"/>
                  </a:lnTo>
                  <a:lnTo>
                    <a:pt x="38100" y="200025"/>
                  </a:lnTo>
                  <a:close/>
                </a:path>
                <a:path extrusionOk="0" h="278130" w="3352800">
                  <a:moveTo>
                    <a:pt x="47625" y="201947"/>
                  </a:moveTo>
                  <a:lnTo>
                    <a:pt x="47625" y="238125"/>
                  </a:lnTo>
                  <a:lnTo>
                    <a:pt x="76200" y="238125"/>
                  </a:lnTo>
                  <a:lnTo>
                    <a:pt x="73205" y="223294"/>
                  </a:lnTo>
                  <a:lnTo>
                    <a:pt x="65040" y="211184"/>
                  </a:lnTo>
                  <a:lnTo>
                    <a:pt x="52929" y="203019"/>
                  </a:lnTo>
                  <a:lnTo>
                    <a:pt x="47625" y="201947"/>
                  </a:lnTo>
                  <a:close/>
                </a:path>
                <a:path extrusionOk="0" h="278130" w="3352800">
                  <a:moveTo>
                    <a:pt x="3304932" y="9525"/>
                  </a:moveTo>
                  <a:lnTo>
                    <a:pt x="3304932" y="203543"/>
                  </a:lnTo>
                  <a:lnTo>
                    <a:pt x="3314457" y="201620"/>
                  </a:lnTo>
                  <a:lnTo>
                    <a:pt x="3323982" y="201620"/>
                  </a:lnTo>
                  <a:lnTo>
                    <a:pt x="3323982" y="19050"/>
                  </a:lnTo>
                  <a:lnTo>
                    <a:pt x="3314457" y="19050"/>
                  </a:lnTo>
                  <a:lnTo>
                    <a:pt x="3304932" y="9525"/>
                  </a:lnTo>
                  <a:close/>
                </a:path>
                <a:path extrusionOk="0" h="278130" w="3352800">
                  <a:moveTo>
                    <a:pt x="3323982" y="201620"/>
                  </a:moveTo>
                  <a:lnTo>
                    <a:pt x="3314457" y="201620"/>
                  </a:lnTo>
                  <a:lnTo>
                    <a:pt x="3323982" y="203543"/>
                  </a:lnTo>
                  <a:lnTo>
                    <a:pt x="3323982" y="201620"/>
                  </a:lnTo>
                  <a:close/>
                </a:path>
                <a:path extrusionOk="0" h="278130" w="3352800">
                  <a:moveTo>
                    <a:pt x="47625" y="200025"/>
                  </a:moveTo>
                  <a:lnTo>
                    <a:pt x="38100" y="200025"/>
                  </a:lnTo>
                  <a:lnTo>
                    <a:pt x="47625" y="201947"/>
                  </a:lnTo>
                  <a:lnTo>
                    <a:pt x="47625" y="200025"/>
                  </a:lnTo>
                  <a:close/>
                </a:path>
                <a:path extrusionOk="0" h="278130" w="3352800">
                  <a:moveTo>
                    <a:pt x="3323982" y="0"/>
                  </a:moveTo>
                  <a:lnTo>
                    <a:pt x="28575" y="0"/>
                  </a:lnTo>
                  <a:lnTo>
                    <a:pt x="28575" y="201947"/>
                  </a:lnTo>
                  <a:lnTo>
                    <a:pt x="38100" y="200025"/>
                  </a:lnTo>
                  <a:lnTo>
                    <a:pt x="47625" y="200025"/>
                  </a:lnTo>
                  <a:lnTo>
                    <a:pt x="47625" y="19050"/>
                  </a:lnTo>
                  <a:lnTo>
                    <a:pt x="38100" y="19050"/>
                  </a:lnTo>
                  <a:lnTo>
                    <a:pt x="47625" y="9525"/>
                  </a:lnTo>
                  <a:lnTo>
                    <a:pt x="3323982" y="9525"/>
                  </a:lnTo>
                  <a:lnTo>
                    <a:pt x="3323982" y="0"/>
                  </a:lnTo>
                  <a:close/>
                </a:path>
                <a:path extrusionOk="0" h="278130" w="3352800">
                  <a:moveTo>
                    <a:pt x="47625" y="9525"/>
                  </a:moveTo>
                  <a:lnTo>
                    <a:pt x="38100" y="19050"/>
                  </a:lnTo>
                  <a:lnTo>
                    <a:pt x="47625" y="19050"/>
                  </a:lnTo>
                  <a:lnTo>
                    <a:pt x="47625" y="9525"/>
                  </a:lnTo>
                  <a:close/>
                </a:path>
                <a:path extrusionOk="0" h="278130" w="3352800">
                  <a:moveTo>
                    <a:pt x="3304932" y="9525"/>
                  </a:moveTo>
                  <a:lnTo>
                    <a:pt x="47625" y="9525"/>
                  </a:lnTo>
                  <a:lnTo>
                    <a:pt x="47625" y="19050"/>
                  </a:lnTo>
                  <a:lnTo>
                    <a:pt x="3304932" y="19050"/>
                  </a:lnTo>
                  <a:lnTo>
                    <a:pt x="3304932" y="9525"/>
                  </a:lnTo>
                  <a:close/>
                </a:path>
                <a:path extrusionOk="0" h="278130" w="3352800">
                  <a:moveTo>
                    <a:pt x="3323982" y="9525"/>
                  </a:moveTo>
                  <a:lnTo>
                    <a:pt x="3304932" y="9525"/>
                  </a:lnTo>
                  <a:lnTo>
                    <a:pt x="3314457" y="19050"/>
                  </a:lnTo>
                  <a:lnTo>
                    <a:pt x="3323982" y="19050"/>
                  </a:lnTo>
                  <a:lnTo>
                    <a:pt x="3323982" y="9525"/>
                  </a:lnTo>
                  <a:close/>
                </a:path>
              </a:pathLst>
            </a:custGeom>
            <a:solidFill>
              <a:srgbClr val="70AD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8" name="Google Shape;1838;p68"/>
            <p:cNvSpPr/>
            <p:nvPr/>
          </p:nvSpPr>
          <p:spPr>
            <a:xfrm>
              <a:off x="5026480" y="2200671"/>
              <a:ext cx="1537335" cy="2638425"/>
            </a:xfrm>
            <a:custGeom>
              <a:rect b="b" l="l" r="r" t="t"/>
              <a:pathLst>
                <a:path extrusionOk="0" h="2638425" w="1537334">
                  <a:moveTo>
                    <a:pt x="1490853" y="2565894"/>
                  </a:moveTo>
                  <a:lnTo>
                    <a:pt x="1463003" y="2572291"/>
                  </a:lnTo>
                  <a:lnTo>
                    <a:pt x="1517194" y="2638028"/>
                  </a:lnTo>
                  <a:lnTo>
                    <a:pt x="1531683" y="2578272"/>
                  </a:lnTo>
                  <a:lnTo>
                    <a:pt x="1493696" y="2578272"/>
                  </a:lnTo>
                  <a:lnTo>
                    <a:pt x="1490853" y="2565894"/>
                  </a:lnTo>
                  <a:close/>
                </a:path>
                <a:path extrusionOk="0" h="2638425" w="1537334">
                  <a:moveTo>
                    <a:pt x="1509419" y="2561630"/>
                  </a:moveTo>
                  <a:lnTo>
                    <a:pt x="1490853" y="2565894"/>
                  </a:lnTo>
                  <a:lnTo>
                    <a:pt x="1493696" y="2578272"/>
                  </a:lnTo>
                  <a:lnTo>
                    <a:pt x="1512262" y="2574008"/>
                  </a:lnTo>
                  <a:lnTo>
                    <a:pt x="1509419" y="2561630"/>
                  </a:lnTo>
                  <a:close/>
                </a:path>
                <a:path extrusionOk="0" h="2638425" w="1537334">
                  <a:moveTo>
                    <a:pt x="1537270" y="2555233"/>
                  </a:moveTo>
                  <a:lnTo>
                    <a:pt x="1509419" y="2561630"/>
                  </a:lnTo>
                  <a:lnTo>
                    <a:pt x="1512262" y="2574008"/>
                  </a:lnTo>
                  <a:lnTo>
                    <a:pt x="1493696" y="2578272"/>
                  </a:lnTo>
                  <a:lnTo>
                    <a:pt x="1531683" y="2578272"/>
                  </a:lnTo>
                  <a:lnTo>
                    <a:pt x="1537270" y="2555233"/>
                  </a:lnTo>
                  <a:close/>
                </a:path>
                <a:path extrusionOk="0" h="2638425" w="1537334">
                  <a:moveTo>
                    <a:pt x="1426535" y="2203114"/>
                  </a:moveTo>
                  <a:lnTo>
                    <a:pt x="1406973" y="2203114"/>
                  </a:lnTo>
                  <a:lnTo>
                    <a:pt x="1440802" y="2347970"/>
                  </a:lnTo>
                  <a:lnTo>
                    <a:pt x="1490853" y="2565894"/>
                  </a:lnTo>
                  <a:lnTo>
                    <a:pt x="1509419" y="2561630"/>
                  </a:lnTo>
                  <a:lnTo>
                    <a:pt x="1459356" y="2343655"/>
                  </a:lnTo>
                  <a:lnTo>
                    <a:pt x="1426535" y="2203114"/>
                  </a:lnTo>
                  <a:close/>
                </a:path>
                <a:path extrusionOk="0" h="2638425" w="1537334">
                  <a:moveTo>
                    <a:pt x="1440793" y="2347936"/>
                  </a:moveTo>
                  <a:close/>
                </a:path>
                <a:path extrusionOk="0" h="2638425" w="1537334">
                  <a:moveTo>
                    <a:pt x="1357869" y="1918522"/>
                  </a:moveTo>
                  <a:lnTo>
                    <a:pt x="1338257" y="1918522"/>
                  </a:lnTo>
                  <a:lnTo>
                    <a:pt x="1372843" y="2059862"/>
                  </a:lnTo>
                  <a:lnTo>
                    <a:pt x="1406982" y="2203155"/>
                  </a:lnTo>
                  <a:lnTo>
                    <a:pt x="1426535" y="2203114"/>
                  </a:lnTo>
                  <a:lnTo>
                    <a:pt x="1425519" y="2198761"/>
                  </a:lnTo>
                  <a:lnTo>
                    <a:pt x="1391353" y="2055362"/>
                  </a:lnTo>
                  <a:lnTo>
                    <a:pt x="1357869" y="1918522"/>
                  </a:lnTo>
                  <a:close/>
                </a:path>
                <a:path extrusionOk="0" h="2638425" w="1537334">
                  <a:moveTo>
                    <a:pt x="1372829" y="2059806"/>
                  </a:moveTo>
                  <a:close/>
                </a:path>
                <a:path extrusionOk="0" h="2638425" w="1537334">
                  <a:moveTo>
                    <a:pt x="1338273" y="1918587"/>
                  </a:moveTo>
                  <a:close/>
                </a:path>
                <a:path extrusionOk="0" h="2638425" w="1537334">
                  <a:moveTo>
                    <a:pt x="1322798" y="1779766"/>
                  </a:moveTo>
                  <a:lnTo>
                    <a:pt x="1303149" y="1779766"/>
                  </a:lnTo>
                  <a:lnTo>
                    <a:pt x="1338273" y="1918587"/>
                  </a:lnTo>
                  <a:lnTo>
                    <a:pt x="1357869" y="1918522"/>
                  </a:lnTo>
                  <a:lnTo>
                    <a:pt x="1356752" y="1913958"/>
                  </a:lnTo>
                  <a:lnTo>
                    <a:pt x="1322798" y="1779766"/>
                  </a:lnTo>
                  <a:close/>
                </a:path>
                <a:path extrusionOk="0" h="2638425" w="1537334">
                  <a:moveTo>
                    <a:pt x="1303171" y="1779852"/>
                  </a:moveTo>
                  <a:close/>
                </a:path>
                <a:path extrusionOk="0" h="2638425" w="1537334">
                  <a:moveTo>
                    <a:pt x="1250657" y="1511851"/>
                  </a:moveTo>
                  <a:lnTo>
                    <a:pt x="1230894" y="1511851"/>
                  </a:lnTo>
                  <a:lnTo>
                    <a:pt x="1230930" y="1511981"/>
                  </a:lnTo>
                  <a:lnTo>
                    <a:pt x="1267426" y="1644150"/>
                  </a:lnTo>
                  <a:lnTo>
                    <a:pt x="1303171" y="1779852"/>
                  </a:lnTo>
                  <a:lnTo>
                    <a:pt x="1322798" y="1779766"/>
                  </a:lnTo>
                  <a:lnTo>
                    <a:pt x="1321605" y="1775048"/>
                  </a:lnTo>
                  <a:lnTo>
                    <a:pt x="1285803" y="1639134"/>
                  </a:lnTo>
                  <a:lnTo>
                    <a:pt x="1250657" y="1511851"/>
                  </a:lnTo>
                  <a:close/>
                </a:path>
                <a:path extrusionOk="0" h="2638425" w="1537334">
                  <a:moveTo>
                    <a:pt x="1267396" y="1644041"/>
                  </a:moveTo>
                  <a:close/>
                </a:path>
                <a:path extrusionOk="0" h="2638425" w="1537334">
                  <a:moveTo>
                    <a:pt x="1230917" y="1511935"/>
                  </a:moveTo>
                  <a:close/>
                </a:path>
                <a:path extrusionOk="0" h="2638425" w="1537334">
                  <a:moveTo>
                    <a:pt x="1213377" y="1383701"/>
                  </a:moveTo>
                  <a:lnTo>
                    <a:pt x="1193534" y="1383701"/>
                  </a:lnTo>
                  <a:lnTo>
                    <a:pt x="1230917" y="1511935"/>
                  </a:lnTo>
                  <a:lnTo>
                    <a:pt x="1250657" y="1511851"/>
                  </a:lnTo>
                  <a:lnTo>
                    <a:pt x="1249239" y="1506715"/>
                  </a:lnTo>
                  <a:lnTo>
                    <a:pt x="1213377" y="1383701"/>
                  </a:lnTo>
                  <a:close/>
                </a:path>
                <a:path extrusionOk="0" h="2638425" w="1537334">
                  <a:moveTo>
                    <a:pt x="1193566" y="1383809"/>
                  </a:moveTo>
                  <a:close/>
                </a:path>
                <a:path extrusionOk="0" h="2638425" w="1537334">
                  <a:moveTo>
                    <a:pt x="1175197" y="1260138"/>
                  </a:moveTo>
                  <a:lnTo>
                    <a:pt x="1155223" y="1260138"/>
                  </a:lnTo>
                  <a:lnTo>
                    <a:pt x="1174537" y="1321422"/>
                  </a:lnTo>
                  <a:lnTo>
                    <a:pt x="1193566" y="1383809"/>
                  </a:lnTo>
                  <a:lnTo>
                    <a:pt x="1213377" y="1383701"/>
                  </a:lnTo>
                  <a:lnTo>
                    <a:pt x="1211806" y="1378313"/>
                  </a:lnTo>
                  <a:lnTo>
                    <a:pt x="1192719" y="1315737"/>
                  </a:lnTo>
                  <a:lnTo>
                    <a:pt x="1175197" y="1260138"/>
                  </a:lnTo>
                  <a:close/>
                </a:path>
                <a:path extrusionOk="0" h="2638425" w="1537334">
                  <a:moveTo>
                    <a:pt x="1174511" y="1321338"/>
                  </a:moveTo>
                  <a:close/>
                </a:path>
                <a:path extrusionOk="0" h="2638425" w="1537334">
                  <a:moveTo>
                    <a:pt x="1155241" y="1260194"/>
                  </a:moveTo>
                  <a:close/>
                </a:path>
                <a:path extrusionOk="0" h="2638425" w="1537334">
                  <a:moveTo>
                    <a:pt x="1155706" y="1200202"/>
                  </a:moveTo>
                  <a:lnTo>
                    <a:pt x="1135669" y="1200202"/>
                  </a:lnTo>
                  <a:lnTo>
                    <a:pt x="1155241" y="1260194"/>
                  </a:lnTo>
                  <a:lnTo>
                    <a:pt x="1175197" y="1260138"/>
                  </a:lnTo>
                  <a:lnTo>
                    <a:pt x="1173378" y="1254367"/>
                  </a:lnTo>
                  <a:lnTo>
                    <a:pt x="1155706" y="1200202"/>
                  </a:lnTo>
                  <a:close/>
                </a:path>
                <a:path extrusionOk="0" h="2638425" w="1537334">
                  <a:moveTo>
                    <a:pt x="1135945" y="1141591"/>
                  </a:moveTo>
                  <a:lnTo>
                    <a:pt x="1115834" y="1141591"/>
                  </a:lnTo>
                  <a:lnTo>
                    <a:pt x="1135701" y="1200301"/>
                  </a:lnTo>
                  <a:lnTo>
                    <a:pt x="1155706" y="1200202"/>
                  </a:lnTo>
                  <a:lnTo>
                    <a:pt x="1153763" y="1194244"/>
                  </a:lnTo>
                  <a:lnTo>
                    <a:pt x="1135945" y="1141591"/>
                  </a:lnTo>
                  <a:close/>
                </a:path>
                <a:path extrusionOk="0" h="2638425" w="1537334">
                  <a:moveTo>
                    <a:pt x="1115863" y="1141676"/>
                  </a:moveTo>
                  <a:close/>
                </a:path>
                <a:path extrusionOk="0" h="2638425" w="1537334">
                  <a:moveTo>
                    <a:pt x="1115900" y="1084371"/>
                  </a:moveTo>
                  <a:lnTo>
                    <a:pt x="1095706" y="1084371"/>
                  </a:lnTo>
                  <a:lnTo>
                    <a:pt x="1115863" y="1141676"/>
                  </a:lnTo>
                  <a:lnTo>
                    <a:pt x="1135945" y="1141591"/>
                  </a:lnTo>
                  <a:lnTo>
                    <a:pt x="1133861" y="1135432"/>
                  </a:lnTo>
                  <a:lnTo>
                    <a:pt x="1115900" y="1084371"/>
                  </a:lnTo>
                  <a:close/>
                </a:path>
                <a:path extrusionOk="0" h="2638425" w="1537334">
                  <a:moveTo>
                    <a:pt x="1095728" y="1084433"/>
                  </a:moveTo>
                  <a:close/>
                </a:path>
                <a:path extrusionOk="0" h="2638425" w="1537334">
                  <a:moveTo>
                    <a:pt x="1095560" y="1028603"/>
                  </a:moveTo>
                  <a:lnTo>
                    <a:pt x="1075272" y="1028603"/>
                  </a:lnTo>
                  <a:lnTo>
                    <a:pt x="1095728" y="1084433"/>
                  </a:lnTo>
                  <a:lnTo>
                    <a:pt x="1115900" y="1084371"/>
                  </a:lnTo>
                  <a:lnTo>
                    <a:pt x="1113656" y="1077992"/>
                  </a:lnTo>
                  <a:lnTo>
                    <a:pt x="1095560" y="1028603"/>
                  </a:lnTo>
                  <a:close/>
                </a:path>
                <a:path extrusionOk="0" h="2638425" w="1537334">
                  <a:moveTo>
                    <a:pt x="1075308" y="1028702"/>
                  </a:moveTo>
                  <a:close/>
                </a:path>
                <a:path extrusionOk="0" h="2638425" w="1537334">
                  <a:moveTo>
                    <a:pt x="1074914" y="974352"/>
                  </a:moveTo>
                  <a:lnTo>
                    <a:pt x="1054519" y="974352"/>
                  </a:lnTo>
                  <a:lnTo>
                    <a:pt x="1054572" y="974490"/>
                  </a:lnTo>
                  <a:lnTo>
                    <a:pt x="1075308" y="1028702"/>
                  </a:lnTo>
                  <a:lnTo>
                    <a:pt x="1095560" y="1028603"/>
                  </a:lnTo>
                  <a:lnTo>
                    <a:pt x="1093135" y="1021986"/>
                  </a:lnTo>
                  <a:lnTo>
                    <a:pt x="1074914" y="974352"/>
                  </a:lnTo>
                  <a:close/>
                </a:path>
                <a:path extrusionOk="0" h="2638425" w="1537334">
                  <a:moveTo>
                    <a:pt x="1054552" y="974440"/>
                  </a:moveTo>
                  <a:close/>
                </a:path>
                <a:path extrusionOk="0" h="2638425" w="1537334">
                  <a:moveTo>
                    <a:pt x="1053953" y="921682"/>
                  </a:moveTo>
                  <a:lnTo>
                    <a:pt x="1033434" y="921682"/>
                  </a:lnTo>
                  <a:lnTo>
                    <a:pt x="1033494" y="921830"/>
                  </a:lnTo>
                  <a:lnTo>
                    <a:pt x="1054552" y="974440"/>
                  </a:lnTo>
                  <a:lnTo>
                    <a:pt x="1074914" y="974352"/>
                  </a:lnTo>
                  <a:lnTo>
                    <a:pt x="1072285" y="967478"/>
                  </a:lnTo>
                  <a:lnTo>
                    <a:pt x="1053953" y="921682"/>
                  </a:lnTo>
                  <a:close/>
                </a:path>
                <a:path extrusionOk="0" h="2638425" w="1537334">
                  <a:moveTo>
                    <a:pt x="1033489" y="921819"/>
                  </a:moveTo>
                  <a:close/>
                </a:path>
                <a:path extrusionOk="0" h="2638425" w="1537334">
                  <a:moveTo>
                    <a:pt x="1032666" y="870656"/>
                  </a:moveTo>
                  <a:lnTo>
                    <a:pt x="1012004" y="870656"/>
                  </a:lnTo>
                  <a:lnTo>
                    <a:pt x="1012074" y="870816"/>
                  </a:lnTo>
                  <a:lnTo>
                    <a:pt x="1033489" y="921819"/>
                  </a:lnTo>
                  <a:lnTo>
                    <a:pt x="1033434" y="921682"/>
                  </a:lnTo>
                  <a:lnTo>
                    <a:pt x="1053953" y="921682"/>
                  </a:lnTo>
                  <a:lnTo>
                    <a:pt x="1051090" y="914529"/>
                  </a:lnTo>
                  <a:lnTo>
                    <a:pt x="1032666" y="870656"/>
                  </a:lnTo>
                  <a:close/>
                </a:path>
                <a:path extrusionOk="0" h="2638425" w="1537334">
                  <a:moveTo>
                    <a:pt x="1012020" y="870694"/>
                  </a:moveTo>
                  <a:close/>
                </a:path>
                <a:path extrusionOk="0" h="2638425" w="1537334">
                  <a:moveTo>
                    <a:pt x="1011044" y="821336"/>
                  </a:moveTo>
                  <a:lnTo>
                    <a:pt x="990218" y="821336"/>
                  </a:lnTo>
                  <a:lnTo>
                    <a:pt x="990299" y="821510"/>
                  </a:lnTo>
                  <a:lnTo>
                    <a:pt x="1012020" y="870694"/>
                  </a:lnTo>
                  <a:lnTo>
                    <a:pt x="1032666" y="870656"/>
                  </a:lnTo>
                  <a:lnTo>
                    <a:pt x="1029535" y="863199"/>
                  </a:lnTo>
                  <a:lnTo>
                    <a:pt x="1011044" y="821336"/>
                  </a:lnTo>
                  <a:close/>
                </a:path>
                <a:path extrusionOk="0" h="2638425" w="1537334">
                  <a:moveTo>
                    <a:pt x="990238" y="821380"/>
                  </a:moveTo>
                  <a:lnTo>
                    <a:pt x="990295" y="821510"/>
                  </a:lnTo>
                  <a:lnTo>
                    <a:pt x="990238" y="821380"/>
                  </a:lnTo>
                  <a:close/>
                </a:path>
                <a:path extrusionOk="0" h="2638425" w="1537334">
                  <a:moveTo>
                    <a:pt x="989080" y="773789"/>
                  </a:moveTo>
                  <a:lnTo>
                    <a:pt x="968065" y="773789"/>
                  </a:lnTo>
                  <a:lnTo>
                    <a:pt x="968155" y="773978"/>
                  </a:lnTo>
                  <a:lnTo>
                    <a:pt x="990238" y="821380"/>
                  </a:lnTo>
                  <a:lnTo>
                    <a:pt x="1011044" y="821336"/>
                  </a:lnTo>
                  <a:lnTo>
                    <a:pt x="1007606" y="813553"/>
                  </a:lnTo>
                  <a:lnTo>
                    <a:pt x="989080" y="773789"/>
                  </a:lnTo>
                  <a:close/>
                </a:path>
                <a:path extrusionOk="0" h="2638425" w="1537334">
                  <a:moveTo>
                    <a:pt x="968118" y="773904"/>
                  </a:moveTo>
                  <a:close/>
                </a:path>
                <a:path extrusionOk="0" h="2638425" w="1537334">
                  <a:moveTo>
                    <a:pt x="966768" y="728077"/>
                  </a:moveTo>
                  <a:lnTo>
                    <a:pt x="945530" y="728077"/>
                  </a:lnTo>
                  <a:lnTo>
                    <a:pt x="945634" y="728282"/>
                  </a:lnTo>
                  <a:lnTo>
                    <a:pt x="968118" y="773904"/>
                  </a:lnTo>
                  <a:lnTo>
                    <a:pt x="989080" y="773789"/>
                  </a:lnTo>
                  <a:lnTo>
                    <a:pt x="985288" y="765649"/>
                  </a:lnTo>
                  <a:lnTo>
                    <a:pt x="966768" y="728077"/>
                  </a:lnTo>
                  <a:close/>
                </a:path>
                <a:path extrusionOk="0" h="2638425" w="1537334">
                  <a:moveTo>
                    <a:pt x="945587" y="728192"/>
                  </a:moveTo>
                  <a:close/>
                </a:path>
                <a:path extrusionOk="0" h="2638425" w="1537334">
                  <a:moveTo>
                    <a:pt x="944103" y="684264"/>
                  </a:moveTo>
                  <a:lnTo>
                    <a:pt x="922604" y="684264"/>
                  </a:lnTo>
                  <a:lnTo>
                    <a:pt x="922723" y="684486"/>
                  </a:lnTo>
                  <a:lnTo>
                    <a:pt x="945587" y="728192"/>
                  </a:lnTo>
                  <a:lnTo>
                    <a:pt x="966768" y="728077"/>
                  </a:lnTo>
                  <a:lnTo>
                    <a:pt x="962567" y="719552"/>
                  </a:lnTo>
                  <a:lnTo>
                    <a:pt x="944103" y="684264"/>
                  </a:lnTo>
                  <a:close/>
                </a:path>
                <a:path extrusionOk="0" h="2638425" w="1537334">
                  <a:moveTo>
                    <a:pt x="922673" y="684396"/>
                  </a:moveTo>
                  <a:close/>
                </a:path>
                <a:path extrusionOk="0" h="2638425" w="1537334">
                  <a:moveTo>
                    <a:pt x="921082" y="642415"/>
                  </a:moveTo>
                  <a:lnTo>
                    <a:pt x="899274" y="642415"/>
                  </a:lnTo>
                  <a:lnTo>
                    <a:pt x="899411" y="642653"/>
                  </a:lnTo>
                  <a:lnTo>
                    <a:pt x="922673" y="684396"/>
                  </a:lnTo>
                  <a:lnTo>
                    <a:pt x="922604" y="684264"/>
                  </a:lnTo>
                  <a:lnTo>
                    <a:pt x="944103" y="684264"/>
                  </a:lnTo>
                  <a:lnTo>
                    <a:pt x="939425" y="675322"/>
                  </a:lnTo>
                  <a:lnTo>
                    <a:pt x="921082" y="642415"/>
                  </a:lnTo>
                  <a:close/>
                </a:path>
                <a:path extrusionOk="0" h="2638425" w="1537334">
                  <a:moveTo>
                    <a:pt x="899337" y="642528"/>
                  </a:moveTo>
                  <a:close/>
                </a:path>
                <a:path extrusionOk="0" h="2638425" w="1537334">
                  <a:moveTo>
                    <a:pt x="897706" y="602570"/>
                  </a:moveTo>
                  <a:lnTo>
                    <a:pt x="875532" y="602570"/>
                  </a:lnTo>
                  <a:lnTo>
                    <a:pt x="875682" y="602814"/>
                  </a:lnTo>
                  <a:lnTo>
                    <a:pt x="899337" y="642528"/>
                  </a:lnTo>
                  <a:lnTo>
                    <a:pt x="921082" y="642415"/>
                  </a:lnTo>
                  <a:lnTo>
                    <a:pt x="915846" y="633021"/>
                  </a:lnTo>
                  <a:lnTo>
                    <a:pt x="897706" y="602570"/>
                  </a:lnTo>
                  <a:close/>
                </a:path>
                <a:path extrusionOk="0" h="2638425" w="1537334">
                  <a:moveTo>
                    <a:pt x="875612" y="602703"/>
                  </a:moveTo>
                  <a:close/>
                </a:path>
                <a:path extrusionOk="0" h="2638425" w="1537334">
                  <a:moveTo>
                    <a:pt x="873974" y="564678"/>
                  </a:moveTo>
                  <a:lnTo>
                    <a:pt x="851386" y="564678"/>
                  </a:lnTo>
                  <a:lnTo>
                    <a:pt x="851547" y="564923"/>
                  </a:lnTo>
                  <a:lnTo>
                    <a:pt x="875612" y="602703"/>
                  </a:lnTo>
                  <a:lnTo>
                    <a:pt x="875532" y="602570"/>
                  </a:lnTo>
                  <a:lnTo>
                    <a:pt x="897706" y="602570"/>
                  </a:lnTo>
                  <a:lnTo>
                    <a:pt x="891825" y="592698"/>
                  </a:lnTo>
                  <a:lnTo>
                    <a:pt x="873974" y="564678"/>
                  </a:lnTo>
                  <a:close/>
                </a:path>
                <a:path extrusionOk="0" h="2638425" w="1537334">
                  <a:moveTo>
                    <a:pt x="851468" y="564808"/>
                  </a:moveTo>
                  <a:close/>
                </a:path>
                <a:path extrusionOk="0" h="2638425" w="1537334">
                  <a:moveTo>
                    <a:pt x="849898" y="528671"/>
                  </a:moveTo>
                  <a:lnTo>
                    <a:pt x="826846" y="528671"/>
                  </a:lnTo>
                  <a:lnTo>
                    <a:pt x="827020" y="528918"/>
                  </a:lnTo>
                  <a:lnTo>
                    <a:pt x="851468" y="564808"/>
                  </a:lnTo>
                  <a:lnTo>
                    <a:pt x="851386" y="564678"/>
                  </a:lnTo>
                  <a:lnTo>
                    <a:pt x="873974" y="564678"/>
                  </a:lnTo>
                  <a:lnTo>
                    <a:pt x="867374" y="554318"/>
                  </a:lnTo>
                  <a:lnTo>
                    <a:pt x="849898" y="528671"/>
                  </a:lnTo>
                  <a:close/>
                </a:path>
                <a:path extrusionOk="0" h="2638425" w="1537334">
                  <a:moveTo>
                    <a:pt x="826926" y="528789"/>
                  </a:moveTo>
                  <a:lnTo>
                    <a:pt x="827014" y="528918"/>
                  </a:lnTo>
                  <a:lnTo>
                    <a:pt x="826926" y="528789"/>
                  </a:lnTo>
                  <a:close/>
                </a:path>
                <a:path extrusionOk="0" h="2638425" w="1537334">
                  <a:moveTo>
                    <a:pt x="825498" y="494485"/>
                  </a:moveTo>
                  <a:lnTo>
                    <a:pt x="801926" y="494485"/>
                  </a:lnTo>
                  <a:lnTo>
                    <a:pt x="802111" y="494732"/>
                  </a:lnTo>
                  <a:lnTo>
                    <a:pt x="826926" y="528789"/>
                  </a:lnTo>
                  <a:lnTo>
                    <a:pt x="849898" y="528671"/>
                  </a:lnTo>
                  <a:lnTo>
                    <a:pt x="842504" y="517819"/>
                  </a:lnTo>
                  <a:lnTo>
                    <a:pt x="825498" y="494485"/>
                  </a:lnTo>
                  <a:close/>
                </a:path>
                <a:path extrusionOk="0" h="2638425" w="1537334">
                  <a:moveTo>
                    <a:pt x="802021" y="494616"/>
                  </a:moveTo>
                  <a:close/>
                </a:path>
                <a:path extrusionOk="0" h="2638425" w="1537334">
                  <a:moveTo>
                    <a:pt x="800793" y="462059"/>
                  </a:moveTo>
                  <a:lnTo>
                    <a:pt x="776639" y="462059"/>
                  </a:lnTo>
                  <a:lnTo>
                    <a:pt x="776836" y="462302"/>
                  </a:lnTo>
                  <a:lnTo>
                    <a:pt x="802021" y="494616"/>
                  </a:lnTo>
                  <a:lnTo>
                    <a:pt x="801926" y="494485"/>
                  </a:lnTo>
                  <a:lnTo>
                    <a:pt x="825498" y="494485"/>
                  </a:lnTo>
                  <a:lnTo>
                    <a:pt x="817229" y="483141"/>
                  </a:lnTo>
                  <a:lnTo>
                    <a:pt x="800793" y="462059"/>
                  </a:lnTo>
                  <a:close/>
                </a:path>
                <a:path extrusionOk="0" h="2638425" w="1537334">
                  <a:moveTo>
                    <a:pt x="776732" y="462178"/>
                  </a:moveTo>
                  <a:close/>
                </a:path>
                <a:path extrusionOk="0" h="2638425" w="1537334">
                  <a:moveTo>
                    <a:pt x="775804" y="431325"/>
                  </a:moveTo>
                  <a:lnTo>
                    <a:pt x="750997" y="431325"/>
                  </a:lnTo>
                  <a:lnTo>
                    <a:pt x="751206" y="431566"/>
                  </a:lnTo>
                  <a:lnTo>
                    <a:pt x="776732" y="462178"/>
                  </a:lnTo>
                  <a:lnTo>
                    <a:pt x="800793" y="462059"/>
                  </a:lnTo>
                  <a:lnTo>
                    <a:pt x="791565" y="450222"/>
                  </a:lnTo>
                  <a:lnTo>
                    <a:pt x="775804" y="431325"/>
                  </a:lnTo>
                  <a:close/>
                </a:path>
                <a:path extrusionOk="0" h="2638425" w="1537334">
                  <a:moveTo>
                    <a:pt x="751098" y="431446"/>
                  </a:moveTo>
                  <a:close/>
                </a:path>
                <a:path extrusionOk="0" h="2638425" w="1537334">
                  <a:moveTo>
                    <a:pt x="750550" y="402220"/>
                  </a:moveTo>
                  <a:lnTo>
                    <a:pt x="725017" y="402220"/>
                  </a:lnTo>
                  <a:lnTo>
                    <a:pt x="725236" y="402456"/>
                  </a:lnTo>
                  <a:lnTo>
                    <a:pt x="751098" y="431446"/>
                  </a:lnTo>
                  <a:lnTo>
                    <a:pt x="775804" y="431325"/>
                  </a:lnTo>
                  <a:lnTo>
                    <a:pt x="765525" y="419000"/>
                  </a:lnTo>
                  <a:lnTo>
                    <a:pt x="750550" y="402220"/>
                  </a:lnTo>
                  <a:close/>
                </a:path>
                <a:path extrusionOk="0" h="2638425" w="1537334">
                  <a:moveTo>
                    <a:pt x="725119" y="402334"/>
                  </a:moveTo>
                  <a:close/>
                </a:path>
                <a:path extrusionOk="0" h="2638425" w="1537334">
                  <a:moveTo>
                    <a:pt x="725050" y="374680"/>
                  </a:moveTo>
                  <a:lnTo>
                    <a:pt x="698708" y="374680"/>
                  </a:lnTo>
                  <a:lnTo>
                    <a:pt x="698935" y="374910"/>
                  </a:lnTo>
                  <a:lnTo>
                    <a:pt x="725119" y="402334"/>
                  </a:lnTo>
                  <a:lnTo>
                    <a:pt x="750550" y="402220"/>
                  </a:lnTo>
                  <a:lnTo>
                    <a:pt x="739123" y="389416"/>
                  </a:lnTo>
                  <a:lnTo>
                    <a:pt x="725050" y="374680"/>
                  </a:lnTo>
                  <a:close/>
                </a:path>
                <a:path extrusionOk="0" h="2638425" w="1537334">
                  <a:moveTo>
                    <a:pt x="698816" y="374794"/>
                  </a:moveTo>
                  <a:close/>
                </a:path>
                <a:path extrusionOk="0" h="2638425" w="1537334">
                  <a:moveTo>
                    <a:pt x="699325" y="348641"/>
                  </a:moveTo>
                  <a:lnTo>
                    <a:pt x="672085" y="348641"/>
                  </a:lnTo>
                  <a:lnTo>
                    <a:pt x="672320" y="348863"/>
                  </a:lnTo>
                  <a:lnTo>
                    <a:pt x="698816" y="374794"/>
                  </a:lnTo>
                  <a:lnTo>
                    <a:pt x="725050" y="374680"/>
                  </a:lnTo>
                  <a:lnTo>
                    <a:pt x="712373" y="361406"/>
                  </a:lnTo>
                  <a:lnTo>
                    <a:pt x="699325" y="348641"/>
                  </a:lnTo>
                  <a:close/>
                </a:path>
                <a:path extrusionOk="0" h="2638425" w="1537334">
                  <a:moveTo>
                    <a:pt x="672201" y="348755"/>
                  </a:moveTo>
                  <a:close/>
                </a:path>
                <a:path extrusionOk="0" h="2638425" w="1537334">
                  <a:moveTo>
                    <a:pt x="673393" y="324037"/>
                  </a:moveTo>
                  <a:lnTo>
                    <a:pt x="645157" y="324037"/>
                  </a:lnTo>
                  <a:lnTo>
                    <a:pt x="645398" y="324251"/>
                  </a:lnTo>
                  <a:lnTo>
                    <a:pt x="672201" y="348755"/>
                  </a:lnTo>
                  <a:lnTo>
                    <a:pt x="699325" y="348641"/>
                  </a:lnTo>
                  <a:lnTo>
                    <a:pt x="685290" y="334911"/>
                  </a:lnTo>
                  <a:lnTo>
                    <a:pt x="673393" y="324037"/>
                  </a:lnTo>
                  <a:close/>
                </a:path>
                <a:path extrusionOk="0" h="2638425" w="1537334">
                  <a:moveTo>
                    <a:pt x="645279" y="324149"/>
                  </a:moveTo>
                  <a:close/>
                </a:path>
                <a:path extrusionOk="0" h="2638425" w="1537334">
                  <a:moveTo>
                    <a:pt x="647277" y="300807"/>
                  </a:moveTo>
                  <a:lnTo>
                    <a:pt x="617938" y="300807"/>
                  </a:lnTo>
                  <a:lnTo>
                    <a:pt x="618185" y="301010"/>
                  </a:lnTo>
                  <a:lnTo>
                    <a:pt x="645279" y="324149"/>
                  </a:lnTo>
                  <a:lnTo>
                    <a:pt x="673393" y="324037"/>
                  </a:lnTo>
                  <a:lnTo>
                    <a:pt x="657890" y="309868"/>
                  </a:lnTo>
                  <a:lnTo>
                    <a:pt x="647277" y="300807"/>
                  </a:lnTo>
                  <a:close/>
                </a:path>
                <a:path extrusionOk="0" h="2638425" w="1537334">
                  <a:moveTo>
                    <a:pt x="618058" y="300909"/>
                  </a:moveTo>
                  <a:lnTo>
                    <a:pt x="618185" y="301010"/>
                  </a:lnTo>
                  <a:lnTo>
                    <a:pt x="618058" y="300909"/>
                  </a:lnTo>
                  <a:close/>
                </a:path>
                <a:path extrusionOk="0" h="2638425" w="1537334">
                  <a:moveTo>
                    <a:pt x="620996" y="278885"/>
                  </a:moveTo>
                  <a:lnTo>
                    <a:pt x="590442" y="278885"/>
                  </a:lnTo>
                  <a:lnTo>
                    <a:pt x="590689" y="279076"/>
                  </a:lnTo>
                  <a:lnTo>
                    <a:pt x="618058" y="300909"/>
                  </a:lnTo>
                  <a:lnTo>
                    <a:pt x="647277" y="300807"/>
                  </a:lnTo>
                  <a:lnTo>
                    <a:pt x="630187" y="286216"/>
                  </a:lnTo>
                  <a:lnTo>
                    <a:pt x="620996" y="278885"/>
                  </a:lnTo>
                  <a:close/>
                </a:path>
                <a:path extrusionOk="0" h="2638425" w="1537334">
                  <a:moveTo>
                    <a:pt x="590556" y="278976"/>
                  </a:moveTo>
                  <a:lnTo>
                    <a:pt x="590689" y="279076"/>
                  </a:lnTo>
                  <a:lnTo>
                    <a:pt x="590556" y="278976"/>
                  </a:lnTo>
                  <a:close/>
                </a:path>
                <a:path extrusionOk="0" h="2638425" w="1537334">
                  <a:moveTo>
                    <a:pt x="594565" y="258207"/>
                  </a:moveTo>
                  <a:lnTo>
                    <a:pt x="562676" y="258207"/>
                  </a:lnTo>
                  <a:lnTo>
                    <a:pt x="562924" y="258386"/>
                  </a:lnTo>
                  <a:lnTo>
                    <a:pt x="590556" y="278976"/>
                  </a:lnTo>
                  <a:lnTo>
                    <a:pt x="620996" y="278885"/>
                  </a:lnTo>
                  <a:lnTo>
                    <a:pt x="602197" y="263893"/>
                  </a:lnTo>
                  <a:lnTo>
                    <a:pt x="594565" y="258207"/>
                  </a:lnTo>
                  <a:close/>
                </a:path>
                <a:path extrusionOk="0" h="2638425" w="1537334">
                  <a:moveTo>
                    <a:pt x="562794" y="258296"/>
                  </a:moveTo>
                  <a:lnTo>
                    <a:pt x="562924" y="258386"/>
                  </a:lnTo>
                  <a:lnTo>
                    <a:pt x="562794" y="258296"/>
                  </a:lnTo>
                  <a:close/>
                </a:path>
                <a:path extrusionOk="0" h="2638425" w="1537334">
                  <a:moveTo>
                    <a:pt x="568002" y="238709"/>
                  </a:moveTo>
                  <a:lnTo>
                    <a:pt x="534654" y="238709"/>
                  </a:lnTo>
                  <a:lnTo>
                    <a:pt x="535023" y="238954"/>
                  </a:lnTo>
                  <a:lnTo>
                    <a:pt x="562794" y="258296"/>
                  </a:lnTo>
                  <a:lnTo>
                    <a:pt x="594565" y="258207"/>
                  </a:lnTo>
                  <a:lnTo>
                    <a:pt x="573934" y="242837"/>
                  </a:lnTo>
                  <a:lnTo>
                    <a:pt x="568002" y="238709"/>
                  </a:lnTo>
                  <a:close/>
                </a:path>
                <a:path extrusionOk="0" h="2638425" w="1537334">
                  <a:moveTo>
                    <a:pt x="534854" y="238848"/>
                  </a:moveTo>
                  <a:lnTo>
                    <a:pt x="535006" y="238954"/>
                  </a:lnTo>
                  <a:lnTo>
                    <a:pt x="534854" y="238848"/>
                  </a:lnTo>
                  <a:close/>
                </a:path>
                <a:path extrusionOk="0" h="2638425" w="1537334">
                  <a:moveTo>
                    <a:pt x="513537" y="202928"/>
                  </a:moveTo>
                  <a:lnTo>
                    <a:pt x="477766" y="202928"/>
                  </a:lnTo>
                  <a:lnTo>
                    <a:pt x="478243" y="203210"/>
                  </a:lnTo>
                  <a:lnTo>
                    <a:pt x="534854" y="238848"/>
                  </a:lnTo>
                  <a:lnTo>
                    <a:pt x="534654" y="238709"/>
                  </a:lnTo>
                  <a:lnTo>
                    <a:pt x="568002" y="238709"/>
                  </a:lnTo>
                  <a:lnTo>
                    <a:pt x="545355" y="222947"/>
                  </a:lnTo>
                  <a:lnTo>
                    <a:pt x="513537" y="202928"/>
                  </a:lnTo>
                  <a:close/>
                </a:path>
                <a:path extrusionOk="0" h="2638425" w="1537334">
                  <a:moveTo>
                    <a:pt x="478008" y="203080"/>
                  </a:moveTo>
                  <a:lnTo>
                    <a:pt x="478214" y="203210"/>
                  </a:lnTo>
                  <a:lnTo>
                    <a:pt x="478008" y="203080"/>
                  </a:lnTo>
                  <a:close/>
                </a:path>
                <a:path extrusionOk="0" h="2638425" w="1537334">
                  <a:moveTo>
                    <a:pt x="459612" y="171202"/>
                  </a:moveTo>
                  <a:lnTo>
                    <a:pt x="420121" y="171202"/>
                  </a:lnTo>
                  <a:lnTo>
                    <a:pt x="420566" y="171432"/>
                  </a:lnTo>
                  <a:lnTo>
                    <a:pt x="478008" y="203080"/>
                  </a:lnTo>
                  <a:lnTo>
                    <a:pt x="477766" y="202928"/>
                  </a:lnTo>
                  <a:lnTo>
                    <a:pt x="513537" y="202928"/>
                  </a:lnTo>
                  <a:lnTo>
                    <a:pt x="487676" y="186656"/>
                  </a:lnTo>
                  <a:lnTo>
                    <a:pt x="459612" y="171202"/>
                  </a:lnTo>
                  <a:close/>
                </a:path>
                <a:path extrusionOk="0" h="2638425" w="1537334">
                  <a:moveTo>
                    <a:pt x="420333" y="171319"/>
                  </a:moveTo>
                  <a:lnTo>
                    <a:pt x="420538" y="171432"/>
                  </a:lnTo>
                  <a:lnTo>
                    <a:pt x="420333" y="171319"/>
                  </a:lnTo>
                  <a:close/>
                </a:path>
                <a:path extrusionOk="0" h="2638425" w="1537334">
                  <a:moveTo>
                    <a:pt x="405423" y="142941"/>
                  </a:moveTo>
                  <a:lnTo>
                    <a:pt x="361687" y="142941"/>
                  </a:lnTo>
                  <a:lnTo>
                    <a:pt x="362088" y="143123"/>
                  </a:lnTo>
                  <a:lnTo>
                    <a:pt x="420333" y="171319"/>
                  </a:lnTo>
                  <a:lnTo>
                    <a:pt x="420121" y="171202"/>
                  </a:lnTo>
                  <a:lnTo>
                    <a:pt x="459612" y="171202"/>
                  </a:lnTo>
                  <a:lnTo>
                    <a:pt x="429091" y="154393"/>
                  </a:lnTo>
                  <a:lnTo>
                    <a:pt x="405423" y="142941"/>
                  </a:lnTo>
                  <a:close/>
                </a:path>
                <a:path extrusionOk="0" h="2638425" w="1537334">
                  <a:moveTo>
                    <a:pt x="361886" y="143037"/>
                  </a:moveTo>
                  <a:lnTo>
                    <a:pt x="362065" y="143123"/>
                  </a:lnTo>
                  <a:lnTo>
                    <a:pt x="361886" y="143037"/>
                  </a:lnTo>
                  <a:close/>
                </a:path>
                <a:path extrusionOk="0" h="2638425" w="1537334">
                  <a:moveTo>
                    <a:pt x="350976" y="117646"/>
                  </a:moveTo>
                  <a:lnTo>
                    <a:pt x="302559" y="117646"/>
                  </a:lnTo>
                  <a:lnTo>
                    <a:pt x="302906" y="117787"/>
                  </a:lnTo>
                  <a:lnTo>
                    <a:pt x="361886" y="143037"/>
                  </a:lnTo>
                  <a:lnTo>
                    <a:pt x="361687" y="142941"/>
                  </a:lnTo>
                  <a:lnTo>
                    <a:pt x="405423" y="142941"/>
                  </a:lnTo>
                  <a:lnTo>
                    <a:pt x="369787" y="125696"/>
                  </a:lnTo>
                  <a:lnTo>
                    <a:pt x="350976" y="117646"/>
                  </a:lnTo>
                  <a:close/>
                </a:path>
                <a:path extrusionOk="0" h="2638425" w="1537334">
                  <a:moveTo>
                    <a:pt x="302743" y="117725"/>
                  </a:moveTo>
                  <a:lnTo>
                    <a:pt x="302889" y="117787"/>
                  </a:lnTo>
                  <a:lnTo>
                    <a:pt x="302743" y="117725"/>
                  </a:lnTo>
                  <a:close/>
                </a:path>
                <a:path extrusionOk="0" h="2638425" w="1537334">
                  <a:moveTo>
                    <a:pt x="296181" y="94820"/>
                  </a:moveTo>
                  <a:lnTo>
                    <a:pt x="242837" y="94820"/>
                  </a:lnTo>
                  <a:lnTo>
                    <a:pt x="243121" y="94924"/>
                  </a:lnTo>
                  <a:lnTo>
                    <a:pt x="302743" y="117725"/>
                  </a:lnTo>
                  <a:lnTo>
                    <a:pt x="302559" y="117646"/>
                  </a:lnTo>
                  <a:lnTo>
                    <a:pt x="350976" y="117646"/>
                  </a:lnTo>
                  <a:lnTo>
                    <a:pt x="309883" y="100059"/>
                  </a:lnTo>
                  <a:lnTo>
                    <a:pt x="296181" y="94820"/>
                  </a:lnTo>
                  <a:close/>
                </a:path>
                <a:path extrusionOk="0" h="2638425" w="1537334">
                  <a:moveTo>
                    <a:pt x="243005" y="94884"/>
                  </a:moveTo>
                  <a:close/>
                </a:path>
                <a:path extrusionOk="0" h="2638425" w="1537334">
                  <a:moveTo>
                    <a:pt x="240820" y="73967"/>
                  </a:moveTo>
                  <a:lnTo>
                    <a:pt x="182619" y="73967"/>
                  </a:lnTo>
                  <a:lnTo>
                    <a:pt x="182836" y="74039"/>
                  </a:lnTo>
                  <a:lnTo>
                    <a:pt x="243005" y="94884"/>
                  </a:lnTo>
                  <a:lnTo>
                    <a:pt x="242837" y="94820"/>
                  </a:lnTo>
                  <a:lnTo>
                    <a:pt x="296181" y="94820"/>
                  </a:lnTo>
                  <a:lnTo>
                    <a:pt x="249499" y="76973"/>
                  </a:lnTo>
                  <a:lnTo>
                    <a:pt x="240820" y="73967"/>
                  </a:lnTo>
                  <a:close/>
                </a:path>
                <a:path extrusionOk="0" h="2638425" w="1537334">
                  <a:moveTo>
                    <a:pt x="182730" y="74005"/>
                  </a:moveTo>
                  <a:close/>
                </a:path>
                <a:path extrusionOk="0" h="2638425" w="1537334">
                  <a:moveTo>
                    <a:pt x="184557" y="54589"/>
                  </a:moveTo>
                  <a:lnTo>
                    <a:pt x="122010" y="54589"/>
                  </a:lnTo>
                  <a:lnTo>
                    <a:pt x="122193" y="54645"/>
                  </a:lnTo>
                  <a:lnTo>
                    <a:pt x="182730" y="74005"/>
                  </a:lnTo>
                  <a:lnTo>
                    <a:pt x="240820" y="73967"/>
                  </a:lnTo>
                  <a:lnTo>
                    <a:pt x="188747" y="55929"/>
                  </a:lnTo>
                  <a:lnTo>
                    <a:pt x="184557" y="54589"/>
                  </a:lnTo>
                  <a:close/>
                </a:path>
                <a:path extrusionOk="0" h="2638425" w="1537334">
                  <a:moveTo>
                    <a:pt x="122074" y="54610"/>
                  </a:moveTo>
                  <a:close/>
                </a:path>
                <a:path extrusionOk="0" h="2638425" w="1537334">
                  <a:moveTo>
                    <a:pt x="5436" y="0"/>
                  </a:moveTo>
                  <a:lnTo>
                    <a:pt x="0" y="18257"/>
                  </a:lnTo>
                  <a:lnTo>
                    <a:pt x="122074" y="54610"/>
                  </a:lnTo>
                  <a:lnTo>
                    <a:pt x="184557" y="54589"/>
                  </a:lnTo>
                  <a:lnTo>
                    <a:pt x="127721" y="36415"/>
                  </a:lnTo>
                  <a:lnTo>
                    <a:pt x="5436" y="0"/>
                  </a:lnTo>
                  <a:close/>
                </a:path>
              </a:pathLst>
            </a:custGeom>
            <a:solidFill>
              <a:srgbClr val="7F7F7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9" name="Google Shape;1839;p68"/>
            <p:cNvSpPr/>
            <p:nvPr/>
          </p:nvSpPr>
          <p:spPr>
            <a:xfrm>
              <a:off x="4323210" y="1612154"/>
              <a:ext cx="709295" cy="975994"/>
            </a:xfrm>
            <a:custGeom>
              <a:rect b="b" l="l" r="r" t="t"/>
              <a:pathLst>
                <a:path extrusionOk="0" h="975994" w="709295">
                  <a:moveTo>
                    <a:pt x="709164" y="0"/>
                  </a:moveTo>
                  <a:lnTo>
                    <a:pt x="0" y="0"/>
                  </a:lnTo>
                  <a:lnTo>
                    <a:pt x="0" y="975611"/>
                  </a:lnTo>
                  <a:lnTo>
                    <a:pt x="709164" y="975611"/>
                  </a:lnTo>
                  <a:lnTo>
                    <a:pt x="709164" y="962911"/>
                  </a:lnTo>
                  <a:lnTo>
                    <a:pt x="25400" y="962911"/>
                  </a:lnTo>
                  <a:lnTo>
                    <a:pt x="12700" y="950211"/>
                  </a:lnTo>
                  <a:lnTo>
                    <a:pt x="25400" y="950211"/>
                  </a:lnTo>
                  <a:lnTo>
                    <a:pt x="25400" y="25400"/>
                  </a:lnTo>
                  <a:lnTo>
                    <a:pt x="12700" y="25400"/>
                  </a:lnTo>
                  <a:lnTo>
                    <a:pt x="25400" y="12700"/>
                  </a:lnTo>
                  <a:lnTo>
                    <a:pt x="709164" y="12700"/>
                  </a:lnTo>
                  <a:lnTo>
                    <a:pt x="709164" y="0"/>
                  </a:lnTo>
                  <a:close/>
                </a:path>
                <a:path extrusionOk="0" h="975994" w="709295">
                  <a:moveTo>
                    <a:pt x="25400" y="950211"/>
                  </a:moveTo>
                  <a:lnTo>
                    <a:pt x="12700" y="950211"/>
                  </a:lnTo>
                  <a:lnTo>
                    <a:pt x="25400" y="962911"/>
                  </a:lnTo>
                  <a:lnTo>
                    <a:pt x="25400" y="950211"/>
                  </a:lnTo>
                  <a:close/>
                </a:path>
                <a:path extrusionOk="0" h="975994" w="709295">
                  <a:moveTo>
                    <a:pt x="683764" y="950211"/>
                  </a:moveTo>
                  <a:lnTo>
                    <a:pt x="25400" y="950211"/>
                  </a:lnTo>
                  <a:lnTo>
                    <a:pt x="25400" y="962911"/>
                  </a:lnTo>
                  <a:lnTo>
                    <a:pt x="683764" y="962911"/>
                  </a:lnTo>
                  <a:lnTo>
                    <a:pt x="683764" y="950211"/>
                  </a:lnTo>
                  <a:close/>
                </a:path>
                <a:path extrusionOk="0" h="975994" w="709295">
                  <a:moveTo>
                    <a:pt x="683764" y="12700"/>
                  </a:moveTo>
                  <a:lnTo>
                    <a:pt x="683764" y="962911"/>
                  </a:lnTo>
                  <a:lnTo>
                    <a:pt x="696464" y="950211"/>
                  </a:lnTo>
                  <a:lnTo>
                    <a:pt x="709164" y="950211"/>
                  </a:lnTo>
                  <a:lnTo>
                    <a:pt x="709164" y="25400"/>
                  </a:lnTo>
                  <a:lnTo>
                    <a:pt x="696464" y="25400"/>
                  </a:lnTo>
                  <a:lnTo>
                    <a:pt x="683764" y="12700"/>
                  </a:lnTo>
                  <a:close/>
                </a:path>
                <a:path extrusionOk="0" h="975994" w="709295">
                  <a:moveTo>
                    <a:pt x="709164" y="950211"/>
                  </a:moveTo>
                  <a:lnTo>
                    <a:pt x="696464" y="950211"/>
                  </a:lnTo>
                  <a:lnTo>
                    <a:pt x="683764" y="962911"/>
                  </a:lnTo>
                  <a:lnTo>
                    <a:pt x="709164" y="962911"/>
                  </a:lnTo>
                  <a:lnTo>
                    <a:pt x="709164" y="950211"/>
                  </a:lnTo>
                  <a:close/>
                </a:path>
                <a:path extrusionOk="0" h="975994" w="709295">
                  <a:moveTo>
                    <a:pt x="25400" y="12700"/>
                  </a:moveTo>
                  <a:lnTo>
                    <a:pt x="12700" y="25400"/>
                  </a:lnTo>
                  <a:lnTo>
                    <a:pt x="25400" y="25400"/>
                  </a:lnTo>
                  <a:lnTo>
                    <a:pt x="25400" y="12700"/>
                  </a:lnTo>
                  <a:close/>
                </a:path>
                <a:path extrusionOk="0" h="975994" w="709295">
                  <a:moveTo>
                    <a:pt x="683764" y="12700"/>
                  </a:moveTo>
                  <a:lnTo>
                    <a:pt x="25400" y="12700"/>
                  </a:lnTo>
                  <a:lnTo>
                    <a:pt x="25400" y="25400"/>
                  </a:lnTo>
                  <a:lnTo>
                    <a:pt x="683764" y="25400"/>
                  </a:lnTo>
                  <a:lnTo>
                    <a:pt x="683764" y="12700"/>
                  </a:lnTo>
                  <a:close/>
                </a:path>
                <a:path extrusionOk="0" h="975994" w="709295">
                  <a:moveTo>
                    <a:pt x="709164" y="12700"/>
                  </a:moveTo>
                  <a:lnTo>
                    <a:pt x="683764" y="12700"/>
                  </a:lnTo>
                  <a:lnTo>
                    <a:pt x="696464" y="25400"/>
                  </a:lnTo>
                  <a:lnTo>
                    <a:pt x="709164" y="25400"/>
                  </a:lnTo>
                  <a:lnTo>
                    <a:pt x="709164" y="12700"/>
                  </a:lnTo>
                  <a:close/>
                </a:path>
              </a:pathLst>
            </a:custGeom>
            <a:solidFill>
              <a:srgbClr val="70AD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0" name="Google Shape;1840;p68"/>
            <p:cNvSpPr/>
            <p:nvPr/>
          </p:nvSpPr>
          <p:spPr>
            <a:xfrm>
              <a:off x="2365305" y="4218980"/>
              <a:ext cx="2393950" cy="349885"/>
            </a:xfrm>
            <a:custGeom>
              <a:rect b="b" l="l" r="r" t="t"/>
              <a:pathLst>
                <a:path extrusionOk="0" h="349885" w="2393950">
                  <a:moveTo>
                    <a:pt x="28575" y="233509"/>
                  </a:moveTo>
                  <a:lnTo>
                    <a:pt x="28575" y="349732"/>
                  </a:lnTo>
                  <a:lnTo>
                    <a:pt x="2364873" y="349732"/>
                  </a:lnTo>
                  <a:lnTo>
                    <a:pt x="2364873" y="340207"/>
                  </a:lnTo>
                  <a:lnTo>
                    <a:pt x="47625" y="340207"/>
                  </a:lnTo>
                  <a:lnTo>
                    <a:pt x="38100" y="330682"/>
                  </a:lnTo>
                  <a:lnTo>
                    <a:pt x="47625" y="330682"/>
                  </a:lnTo>
                  <a:lnTo>
                    <a:pt x="47625" y="235432"/>
                  </a:lnTo>
                  <a:lnTo>
                    <a:pt x="38100" y="235432"/>
                  </a:lnTo>
                  <a:lnTo>
                    <a:pt x="28575" y="233509"/>
                  </a:lnTo>
                  <a:close/>
                </a:path>
                <a:path extrusionOk="0" h="349885" w="2393950">
                  <a:moveTo>
                    <a:pt x="47625" y="330682"/>
                  </a:moveTo>
                  <a:lnTo>
                    <a:pt x="38100" y="330682"/>
                  </a:lnTo>
                  <a:lnTo>
                    <a:pt x="47625" y="340207"/>
                  </a:lnTo>
                  <a:lnTo>
                    <a:pt x="47625" y="330682"/>
                  </a:lnTo>
                  <a:close/>
                </a:path>
                <a:path extrusionOk="0" h="349885" w="2393950">
                  <a:moveTo>
                    <a:pt x="2345823" y="330682"/>
                  </a:moveTo>
                  <a:lnTo>
                    <a:pt x="47625" y="330682"/>
                  </a:lnTo>
                  <a:lnTo>
                    <a:pt x="47625" y="340207"/>
                  </a:lnTo>
                  <a:lnTo>
                    <a:pt x="2345823" y="340207"/>
                  </a:lnTo>
                  <a:lnTo>
                    <a:pt x="2345823" y="330682"/>
                  </a:lnTo>
                  <a:close/>
                </a:path>
                <a:path extrusionOk="0" h="349885" w="2393950">
                  <a:moveTo>
                    <a:pt x="2345823" y="74276"/>
                  </a:moveTo>
                  <a:lnTo>
                    <a:pt x="2345823" y="340207"/>
                  </a:lnTo>
                  <a:lnTo>
                    <a:pt x="2355348" y="330682"/>
                  </a:lnTo>
                  <a:lnTo>
                    <a:pt x="2364873" y="330682"/>
                  </a:lnTo>
                  <a:lnTo>
                    <a:pt x="2364873" y="76199"/>
                  </a:lnTo>
                  <a:lnTo>
                    <a:pt x="2355348" y="76199"/>
                  </a:lnTo>
                  <a:lnTo>
                    <a:pt x="2345823" y="74276"/>
                  </a:lnTo>
                  <a:close/>
                </a:path>
                <a:path extrusionOk="0" h="349885" w="2393950">
                  <a:moveTo>
                    <a:pt x="2364873" y="330682"/>
                  </a:moveTo>
                  <a:lnTo>
                    <a:pt x="2355348" y="330682"/>
                  </a:lnTo>
                  <a:lnTo>
                    <a:pt x="2345823" y="340207"/>
                  </a:lnTo>
                  <a:lnTo>
                    <a:pt x="2364873" y="340207"/>
                  </a:lnTo>
                  <a:lnTo>
                    <a:pt x="2364873" y="330682"/>
                  </a:lnTo>
                  <a:close/>
                </a:path>
                <a:path extrusionOk="0" h="349885" w="2393950">
                  <a:moveTo>
                    <a:pt x="47625" y="197332"/>
                  </a:moveTo>
                  <a:lnTo>
                    <a:pt x="28575" y="197332"/>
                  </a:lnTo>
                  <a:lnTo>
                    <a:pt x="28575" y="233509"/>
                  </a:lnTo>
                  <a:lnTo>
                    <a:pt x="38100" y="235432"/>
                  </a:lnTo>
                  <a:lnTo>
                    <a:pt x="47624" y="233509"/>
                  </a:lnTo>
                  <a:lnTo>
                    <a:pt x="47625" y="197332"/>
                  </a:lnTo>
                  <a:close/>
                </a:path>
                <a:path extrusionOk="0" h="349885" w="2393950">
                  <a:moveTo>
                    <a:pt x="47625" y="233509"/>
                  </a:moveTo>
                  <a:lnTo>
                    <a:pt x="38100" y="235432"/>
                  </a:lnTo>
                  <a:lnTo>
                    <a:pt x="47625" y="235432"/>
                  </a:lnTo>
                  <a:lnTo>
                    <a:pt x="47625" y="233509"/>
                  </a:lnTo>
                  <a:close/>
                </a:path>
                <a:path extrusionOk="0" h="349885" w="2393950">
                  <a:moveTo>
                    <a:pt x="38100" y="159232"/>
                  </a:moveTo>
                  <a:lnTo>
                    <a:pt x="23269" y="162226"/>
                  </a:lnTo>
                  <a:lnTo>
                    <a:pt x="11159" y="170391"/>
                  </a:lnTo>
                  <a:lnTo>
                    <a:pt x="2994" y="182502"/>
                  </a:lnTo>
                  <a:lnTo>
                    <a:pt x="0" y="197332"/>
                  </a:lnTo>
                  <a:lnTo>
                    <a:pt x="2994" y="212162"/>
                  </a:lnTo>
                  <a:lnTo>
                    <a:pt x="11159" y="224273"/>
                  </a:lnTo>
                  <a:lnTo>
                    <a:pt x="23269" y="232438"/>
                  </a:lnTo>
                  <a:lnTo>
                    <a:pt x="28575" y="233509"/>
                  </a:lnTo>
                  <a:lnTo>
                    <a:pt x="28575" y="197332"/>
                  </a:lnTo>
                  <a:lnTo>
                    <a:pt x="76200" y="197332"/>
                  </a:lnTo>
                  <a:lnTo>
                    <a:pt x="73205" y="182502"/>
                  </a:lnTo>
                  <a:lnTo>
                    <a:pt x="65040" y="170391"/>
                  </a:lnTo>
                  <a:lnTo>
                    <a:pt x="52929" y="162226"/>
                  </a:lnTo>
                  <a:lnTo>
                    <a:pt x="38100" y="159232"/>
                  </a:lnTo>
                  <a:close/>
                </a:path>
                <a:path extrusionOk="0" h="349885" w="2393950">
                  <a:moveTo>
                    <a:pt x="76200" y="197332"/>
                  </a:moveTo>
                  <a:lnTo>
                    <a:pt x="47625" y="197332"/>
                  </a:lnTo>
                  <a:lnTo>
                    <a:pt x="47625" y="233509"/>
                  </a:lnTo>
                  <a:lnTo>
                    <a:pt x="52929" y="232438"/>
                  </a:lnTo>
                  <a:lnTo>
                    <a:pt x="65040" y="224273"/>
                  </a:lnTo>
                  <a:lnTo>
                    <a:pt x="73205" y="212162"/>
                  </a:lnTo>
                  <a:lnTo>
                    <a:pt x="76200" y="197332"/>
                  </a:lnTo>
                  <a:close/>
                </a:path>
                <a:path extrusionOk="0" h="349885" w="2393950">
                  <a:moveTo>
                    <a:pt x="2364873" y="38099"/>
                  </a:moveTo>
                  <a:lnTo>
                    <a:pt x="2345823" y="38099"/>
                  </a:lnTo>
                  <a:lnTo>
                    <a:pt x="2345823" y="74276"/>
                  </a:lnTo>
                  <a:lnTo>
                    <a:pt x="2355348" y="76199"/>
                  </a:lnTo>
                  <a:lnTo>
                    <a:pt x="2364873" y="74276"/>
                  </a:lnTo>
                  <a:lnTo>
                    <a:pt x="2364873" y="38099"/>
                  </a:lnTo>
                  <a:close/>
                </a:path>
                <a:path extrusionOk="0" h="349885" w="2393950">
                  <a:moveTo>
                    <a:pt x="2364873" y="74276"/>
                  </a:moveTo>
                  <a:lnTo>
                    <a:pt x="2355348" y="76199"/>
                  </a:lnTo>
                  <a:lnTo>
                    <a:pt x="2364873" y="76199"/>
                  </a:lnTo>
                  <a:lnTo>
                    <a:pt x="2364873" y="74276"/>
                  </a:lnTo>
                  <a:close/>
                </a:path>
                <a:path extrusionOk="0" h="349885" w="2393950">
                  <a:moveTo>
                    <a:pt x="2393448" y="38099"/>
                  </a:moveTo>
                  <a:lnTo>
                    <a:pt x="2364873" y="38099"/>
                  </a:lnTo>
                  <a:lnTo>
                    <a:pt x="2364873" y="74276"/>
                  </a:lnTo>
                  <a:lnTo>
                    <a:pt x="2370178" y="73205"/>
                  </a:lnTo>
                  <a:lnTo>
                    <a:pt x="2382289" y="65040"/>
                  </a:lnTo>
                  <a:lnTo>
                    <a:pt x="2390454" y="52929"/>
                  </a:lnTo>
                  <a:lnTo>
                    <a:pt x="2393448" y="38099"/>
                  </a:lnTo>
                  <a:close/>
                </a:path>
                <a:path extrusionOk="0" h="349885" w="2393950">
                  <a:moveTo>
                    <a:pt x="2355348" y="0"/>
                  </a:moveTo>
                  <a:lnTo>
                    <a:pt x="2340518" y="2994"/>
                  </a:lnTo>
                  <a:lnTo>
                    <a:pt x="2328407" y="11159"/>
                  </a:lnTo>
                  <a:lnTo>
                    <a:pt x="2320242" y="23269"/>
                  </a:lnTo>
                  <a:lnTo>
                    <a:pt x="2317248" y="38099"/>
                  </a:lnTo>
                  <a:lnTo>
                    <a:pt x="2320242" y="52929"/>
                  </a:lnTo>
                  <a:lnTo>
                    <a:pt x="2328407" y="65040"/>
                  </a:lnTo>
                  <a:lnTo>
                    <a:pt x="2340518" y="73205"/>
                  </a:lnTo>
                  <a:lnTo>
                    <a:pt x="2345823" y="74276"/>
                  </a:lnTo>
                  <a:lnTo>
                    <a:pt x="2345823" y="38099"/>
                  </a:lnTo>
                  <a:lnTo>
                    <a:pt x="2393448" y="38099"/>
                  </a:lnTo>
                  <a:lnTo>
                    <a:pt x="2390454" y="23269"/>
                  </a:lnTo>
                  <a:lnTo>
                    <a:pt x="2382289" y="11159"/>
                  </a:lnTo>
                  <a:lnTo>
                    <a:pt x="2370178" y="2994"/>
                  </a:lnTo>
                  <a:lnTo>
                    <a:pt x="2355348" y="0"/>
                  </a:lnTo>
                  <a:close/>
                </a:path>
              </a:pathLst>
            </a:custGeom>
            <a:solidFill>
              <a:srgbClr val="ED7D3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1" name="Google Shape;1841;p68"/>
            <p:cNvSpPr/>
            <p:nvPr/>
          </p:nvSpPr>
          <p:spPr>
            <a:xfrm>
              <a:off x="5113814" y="3953559"/>
              <a:ext cx="1281430" cy="885190"/>
            </a:xfrm>
            <a:custGeom>
              <a:rect b="b" l="l" r="r" t="t"/>
              <a:pathLst>
                <a:path extrusionOk="0" h="885189" w="1281429">
                  <a:moveTo>
                    <a:pt x="1234597" y="824101"/>
                  </a:moveTo>
                  <a:lnTo>
                    <a:pt x="1209909" y="838489"/>
                  </a:lnTo>
                  <a:lnTo>
                    <a:pt x="1281196" y="885140"/>
                  </a:lnTo>
                  <a:lnTo>
                    <a:pt x="1277985" y="835073"/>
                  </a:lnTo>
                  <a:lnTo>
                    <a:pt x="1240991" y="835073"/>
                  </a:lnTo>
                  <a:lnTo>
                    <a:pt x="1234597" y="824101"/>
                  </a:lnTo>
                  <a:close/>
                </a:path>
                <a:path extrusionOk="0" h="885189" w="1281429">
                  <a:moveTo>
                    <a:pt x="1251056" y="814508"/>
                  </a:moveTo>
                  <a:lnTo>
                    <a:pt x="1234597" y="824101"/>
                  </a:lnTo>
                  <a:lnTo>
                    <a:pt x="1240991" y="835073"/>
                  </a:lnTo>
                  <a:lnTo>
                    <a:pt x="1257451" y="825480"/>
                  </a:lnTo>
                  <a:lnTo>
                    <a:pt x="1251056" y="814508"/>
                  </a:lnTo>
                  <a:close/>
                </a:path>
                <a:path extrusionOk="0" h="885189" w="1281429">
                  <a:moveTo>
                    <a:pt x="1275744" y="800120"/>
                  </a:moveTo>
                  <a:lnTo>
                    <a:pt x="1251056" y="814508"/>
                  </a:lnTo>
                  <a:lnTo>
                    <a:pt x="1257451" y="825480"/>
                  </a:lnTo>
                  <a:lnTo>
                    <a:pt x="1240991" y="835073"/>
                  </a:lnTo>
                  <a:lnTo>
                    <a:pt x="1277985" y="835073"/>
                  </a:lnTo>
                  <a:lnTo>
                    <a:pt x="1275744" y="800120"/>
                  </a:lnTo>
                  <a:close/>
                </a:path>
                <a:path extrusionOk="0" h="885189" w="1281429">
                  <a:moveTo>
                    <a:pt x="1238285" y="792596"/>
                  </a:moveTo>
                  <a:lnTo>
                    <a:pt x="1216237" y="792596"/>
                  </a:lnTo>
                  <a:lnTo>
                    <a:pt x="1234597" y="824101"/>
                  </a:lnTo>
                  <a:lnTo>
                    <a:pt x="1251056" y="814508"/>
                  </a:lnTo>
                  <a:lnTo>
                    <a:pt x="1238285" y="792596"/>
                  </a:lnTo>
                  <a:close/>
                </a:path>
                <a:path extrusionOk="0" h="885189" w="1281429">
                  <a:moveTo>
                    <a:pt x="1181035" y="696692"/>
                  </a:moveTo>
                  <a:lnTo>
                    <a:pt x="1158833" y="696692"/>
                  </a:lnTo>
                  <a:lnTo>
                    <a:pt x="1158951" y="696885"/>
                  </a:lnTo>
                  <a:lnTo>
                    <a:pt x="1216292" y="792693"/>
                  </a:lnTo>
                  <a:lnTo>
                    <a:pt x="1238285" y="792596"/>
                  </a:lnTo>
                  <a:lnTo>
                    <a:pt x="1232667" y="782957"/>
                  </a:lnTo>
                  <a:lnTo>
                    <a:pt x="1181035" y="696692"/>
                  </a:lnTo>
                  <a:close/>
                </a:path>
                <a:path extrusionOk="0" h="885189" w="1281429">
                  <a:moveTo>
                    <a:pt x="1158901" y="696807"/>
                  </a:moveTo>
                  <a:close/>
                </a:path>
                <a:path extrusionOk="0" h="885189" w="1281429">
                  <a:moveTo>
                    <a:pt x="1122558" y="603562"/>
                  </a:moveTo>
                  <a:lnTo>
                    <a:pt x="1100028" y="603562"/>
                  </a:lnTo>
                  <a:lnTo>
                    <a:pt x="1100164" y="603769"/>
                  </a:lnTo>
                  <a:lnTo>
                    <a:pt x="1158901" y="696807"/>
                  </a:lnTo>
                  <a:lnTo>
                    <a:pt x="1181035" y="696692"/>
                  </a:lnTo>
                  <a:lnTo>
                    <a:pt x="1175120" y="686810"/>
                  </a:lnTo>
                  <a:lnTo>
                    <a:pt x="1122558" y="603562"/>
                  </a:lnTo>
                  <a:close/>
                </a:path>
                <a:path extrusionOk="0" h="885189" w="1281429">
                  <a:moveTo>
                    <a:pt x="1100070" y="603629"/>
                  </a:moveTo>
                  <a:lnTo>
                    <a:pt x="1100158" y="603769"/>
                  </a:lnTo>
                  <a:lnTo>
                    <a:pt x="1100070" y="603629"/>
                  </a:lnTo>
                  <a:close/>
                </a:path>
                <a:path extrusionOk="0" h="885189" w="1281429">
                  <a:moveTo>
                    <a:pt x="1092839" y="558530"/>
                  </a:moveTo>
                  <a:lnTo>
                    <a:pt x="1069925" y="558530"/>
                  </a:lnTo>
                  <a:lnTo>
                    <a:pt x="1070043" y="558703"/>
                  </a:lnTo>
                  <a:lnTo>
                    <a:pt x="1100070" y="603629"/>
                  </a:lnTo>
                  <a:lnTo>
                    <a:pt x="1122558" y="603562"/>
                  </a:lnTo>
                  <a:lnTo>
                    <a:pt x="1116070" y="593286"/>
                  </a:lnTo>
                  <a:lnTo>
                    <a:pt x="1092839" y="558530"/>
                  </a:lnTo>
                  <a:close/>
                </a:path>
                <a:path extrusionOk="0" h="885189" w="1281429">
                  <a:moveTo>
                    <a:pt x="1069985" y="558621"/>
                  </a:moveTo>
                  <a:close/>
                </a:path>
                <a:path extrusionOk="0" h="885189" w="1281429">
                  <a:moveTo>
                    <a:pt x="1062426" y="514634"/>
                  </a:moveTo>
                  <a:lnTo>
                    <a:pt x="1039164" y="514634"/>
                  </a:lnTo>
                  <a:lnTo>
                    <a:pt x="1039308" y="514833"/>
                  </a:lnTo>
                  <a:lnTo>
                    <a:pt x="1069985" y="558621"/>
                  </a:lnTo>
                  <a:lnTo>
                    <a:pt x="1092839" y="558530"/>
                  </a:lnTo>
                  <a:lnTo>
                    <a:pt x="1085705" y="547857"/>
                  </a:lnTo>
                  <a:lnTo>
                    <a:pt x="1062426" y="514634"/>
                  </a:lnTo>
                  <a:close/>
                </a:path>
                <a:path extrusionOk="0" h="885189" w="1281429">
                  <a:moveTo>
                    <a:pt x="1039236" y="514736"/>
                  </a:moveTo>
                  <a:close/>
                </a:path>
                <a:path extrusionOk="0" h="885189" w="1281429">
                  <a:moveTo>
                    <a:pt x="1031395" y="472103"/>
                  </a:moveTo>
                  <a:lnTo>
                    <a:pt x="1007699" y="472103"/>
                  </a:lnTo>
                  <a:lnTo>
                    <a:pt x="1007870" y="472328"/>
                  </a:lnTo>
                  <a:lnTo>
                    <a:pt x="1039236" y="514736"/>
                  </a:lnTo>
                  <a:lnTo>
                    <a:pt x="1062426" y="514634"/>
                  </a:lnTo>
                  <a:lnTo>
                    <a:pt x="1054696" y="503603"/>
                  </a:lnTo>
                  <a:lnTo>
                    <a:pt x="1031395" y="472103"/>
                  </a:lnTo>
                  <a:close/>
                </a:path>
                <a:path extrusionOk="0" h="885189" w="1281429">
                  <a:moveTo>
                    <a:pt x="1007784" y="472218"/>
                  </a:moveTo>
                  <a:close/>
                </a:path>
                <a:path extrusionOk="0" h="885189" w="1281429">
                  <a:moveTo>
                    <a:pt x="999676" y="431104"/>
                  </a:moveTo>
                  <a:lnTo>
                    <a:pt x="975438" y="431104"/>
                  </a:lnTo>
                  <a:lnTo>
                    <a:pt x="975643" y="431354"/>
                  </a:lnTo>
                  <a:lnTo>
                    <a:pt x="1007784" y="472218"/>
                  </a:lnTo>
                  <a:lnTo>
                    <a:pt x="1031395" y="472103"/>
                  </a:lnTo>
                  <a:lnTo>
                    <a:pt x="1022930" y="460660"/>
                  </a:lnTo>
                  <a:lnTo>
                    <a:pt x="999676" y="431104"/>
                  </a:lnTo>
                  <a:close/>
                </a:path>
                <a:path extrusionOk="0" h="885189" w="1281429">
                  <a:moveTo>
                    <a:pt x="975529" y="431218"/>
                  </a:moveTo>
                  <a:lnTo>
                    <a:pt x="975635" y="431354"/>
                  </a:lnTo>
                  <a:lnTo>
                    <a:pt x="975529" y="431218"/>
                  </a:lnTo>
                  <a:close/>
                </a:path>
                <a:path extrusionOk="0" h="885189" w="1281429">
                  <a:moveTo>
                    <a:pt x="967213" y="391803"/>
                  </a:moveTo>
                  <a:lnTo>
                    <a:pt x="942296" y="391803"/>
                  </a:lnTo>
                  <a:lnTo>
                    <a:pt x="942536" y="392078"/>
                  </a:lnTo>
                  <a:lnTo>
                    <a:pt x="975529" y="431218"/>
                  </a:lnTo>
                  <a:lnTo>
                    <a:pt x="999676" y="431104"/>
                  </a:lnTo>
                  <a:lnTo>
                    <a:pt x="990310" y="419199"/>
                  </a:lnTo>
                  <a:lnTo>
                    <a:pt x="967213" y="391803"/>
                  </a:lnTo>
                  <a:close/>
                </a:path>
                <a:path extrusionOk="0" h="885189" w="1281429">
                  <a:moveTo>
                    <a:pt x="942419" y="391949"/>
                  </a:moveTo>
                  <a:lnTo>
                    <a:pt x="942528" y="392078"/>
                  </a:lnTo>
                  <a:lnTo>
                    <a:pt x="942419" y="391949"/>
                  </a:lnTo>
                  <a:close/>
                </a:path>
                <a:path extrusionOk="0" h="885189" w="1281429">
                  <a:moveTo>
                    <a:pt x="933955" y="354368"/>
                  </a:moveTo>
                  <a:lnTo>
                    <a:pt x="908185" y="354368"/>
                  </a:lnTo>
                  <a:lnTo>
                    <a:pt x="908467" y="354664"/>
                  </a:lnTo>
                  <a:lnTo>
                    <a:pt x="942419" y="391949"/>
                  </a:lnTo>
                  <a:lnTo>
                    <a:pt x="942296" y="391803"/>
                  </a:lnTo>
                  <a:lnTo>
                    <a:pt x="967213" y="391803"/>
                  </a:lnTo>
                  <a:lnTo>
                    <a:pt x="956743" y="379384"/>
                  </a:lnTo>
                  <a:lnTo>
                    <a:pt x="933955" y="354368"/>
                  </a:lnTo>
                  <a:close/>
                </a:path>
                <a:path extrusionOk="0" h="885189" w="1281429">
                  <a:moveTo>
                    <a:pt x="908317" y="354512"/>
                  </a:moveTo>
                  <a:lnTo>
                    <a:pt x="908455" y="354664"/>
                  </a:lnTo>
                  <a:lnTo>
                    <a:pt x="908317" y="354512"/>
                  </a:lnTo>
                  <a:close/>
                </a:path>
                <a:path extrusionOk="0" h="885189" w="1281429">
                  <a:moveTo>
                    <a:pt x="899865" y="318961"/>
                  </a:moveTo>
                  <a:lnTo>
                    <a:pt x="873020" y="318961"/>
                  </a:lnTo>
                  <a:lnTo>
                    <a:pt x="873349" y="319276"/>
                  </a:lnTo>
                  <a:lnTo>
                    <a:pt x="908317" y="354512"/>
                  </a:lnTo>
                  <a:lnTo>
                    <a:pt x="908185" y="354368"/>
                  </a:lnTo>
                  <a:lnTo>
                    <a:pt x="933955" y="354368"/>
                  </a:lnTo>
                  <a:lnTo>
                    <a:pt x="922131" y="341387"/>
                  </a:lnTo>
                  <a:lnTo>
                    <a:pt x="899865" y="318961"/>
                  </a:lnTo>
                  <a:close/>
                </a:path>
                <a:path extrusionOk="0" h="885189" w="1281429">
                  <a:moveTo>
                    <a:pt x="873172" y="319114"/>
                  </a:moveTo>
                  <a:lnTo>
                    <a:pt x="873333" y="319276"/>
                  </a:lnTo>
                  <a:lnTo>
                    <a:pt x="873172" y="319114"/>
                  </a:lnTo>
                  <a:close/>
                </a:path>
                <a:path extrusionOk="0" h="885189" w="1281429">
                  <a:moveTo>
                    <a:pt x="864931" y="285750"/>
                  </a:moveTo>
                  <a:lnTo>
                    <a:pt x="836712" y="285750"/>
                  </a:lnTo>
                  <a:lnTo>
                    <a:pt x="837092" y="286078"/>
                  </a:lnTo>
                  <a:lnTo>
                    <a:pt x="873172" y="319114"/>
                  </a:lnTo>
                  <a:lnTo>
                    <a:pt x="873020" y="318961"/>
                  </a:lnTo>
                  <a:lnTo>
                    <a:pt x="899865" y="318961"/>
                  </a:lnTo>
                  <a:lnTo>
                    <a:pt x="886378" y="305377"/>
                  </a:lnTo>
                  <a:lnTo>
                    <a:pt x="864931" y="285750"/>
                  </a:lnTo>
                  <a:close/>
                </a:path>
                <a:path extrusionOk="0" h="885189" w="1281429">
                  <a:moveTo>
                    <a:pt x="836892" y="285914"/>
                  </a:moveTo>
                  <a:lnTo>
                    <a:pt x="837072" y="286078"/>
                  </a:lnTo>
                  <a:lnTo>
                    <a:pt x="836892" y="285914"/>
                  </a:lnTo>
                  <a:close/>
                </a:path>
                <a:path extrusionOk="0" h="885189" w="1281429">
                  <a:moveTo>
                    <a:pt x="829166" y="254894"/>
                  </a:moveTo>
                  <a:lnTo>
                    <a:pt x="799176" y="254894"/>
                  </a:lnTo>
                  <a:lnTo>
                    <a:pt x="799612" y="255230"/>
                  </a:lnTo>
                  <a:lnTo>
                    <a:pt x="836892" y="285914"/>
                  </a:lnTo>
                  <a:lnTo>
                    <a:pt x="836712" y="285750"/>
                  </a:lnTo>
                  <a:lnTo>
                    <a:pt x="864931" y="285750"/>
                  </a:lnTo>
                  <a:lnTo>
                    <a:pt x="849388" y="271525"/>
                  </a:lnTo>
                  <a:lnTo>
                    <a:pt x="829166" y="254894"/>
                  </a:lnTo>
                  <a:close/>
                </a:path>
                <a:path extrusionOk="0" h="885189" w="1281429">
                  <a:moveTo>
                    <a:pt x="799377" y="255059"/>
                  </a:moveTo>
                  <a:lnTo>
                    <a:pt x="799585" y="255230"/>
                  </a:lnTo>
                  <a:lnTo>
                    <a:pt x="799377" y="255059"/>
                  </a:lnTo>
                  <a:close/>
                </a:path>
                <a:path extrusionOk="0" h="885189" w="1281429">
                  <a:moveTo>
                    <a:pt x="792637" y="226555"/>
                  </a:moveTo>
                  <a:lnTo>
                    <a:pt x="760326" y="226555"/>
                  </a:lnTo>
                  <a:lnTo>
                    <a:pt x="760807" y="226885"/>
                  </a:lnTo>
                  <a:lnTo>
                    <a:pt x="799377" y="255059"/>
                  </a:lnTo>
                  <a:lnTo>
                    <a:pt x="799176" y="254894"/>
                  </a:lnTo>
                  <a:lnTo>
                    <a:pt x="829166" y="254894"/>
                  </a:lnTo>
                  <a:lnTo>
                    <a:pt x="811065" y="240005"/>
                  </a:lnTo>
                  <a:lnTo>
                    <a:pt x="792637" y="226555"/>
                  </a:lnTo>
                  <a:close/>
                </a:path>
                <a:path extrusionOk="0" h="885189" w="1281429">
                  <a:moveTo>
                    <a:pt x="760572" y="226735"/>
                  </a:moveTo>
                  <a:lnTo>
                    <a:pt x="760778" y="226885"/>
                  </a:lnTo>
                  <a:lnTo>
                    <a:pt x="760572" y="226735"/>
                  </a:lnTo>
                  <a:close/>
                </a:path>
                <a:path extrusionOk="0" h="885189" w="1281429">
                  <a:moveTo>
                    <a:pt x="755432" y="200830"/>
                  </a:moveTo>
                  <a:lnTo>
                    <a:pt x="720088" y="200830"/>
                  </a:lnTo>
                  <a:lnTo>
                    <a:pt x="720572" y="201119"/>
                  </a:lnTo>
                  <a:lnTo>
                    <a:pt x="760572" y="226735"/>
                  </a:lnTo>
                  <a:lnTo>
                    <a:pt x="760326" y="226555"/>
                  </a:lnTo>
                  <a:lnTo>
                    <a:pt x="792637" y="226555"/>
                  </a:lnTo>
                  <a:lnTo>
                    <a:pt x="771320" y="210996"/>
                  </a:lnTo>
                  <a:lnTo>
                    <a:pt x="755432" y="200830"/>
                  </a:lnTo>
                  <a:close/>
                </a:path>
                <a:path extrusionOk="0" h="885189" w="1281429">
                  <a:moveTo>
                    <a:pt x="720323" y="200980"/>
                  </a:moveTo>
                  <a:lnTo>
                    <a:pt x="720541" y="201119"/>
                  </a:lnTo>
                  <a:lnTo>
                    <a:pt x="720323" y="200980"/>
                  </a:lnTo>
                  <a:close/>
                </a:path>
                <a:path extrusionOk="0" h="885189" w="1281429">
                  <a:moveTo>
                    <a:pt x="717502" y="177575"/>
                  </a:moveTo>
                  <a:lnTo>
                    <a:pt x="678482" y="177575"/>
                  </a:lnTo>
                  <a:lnTo>
                    <a:pt x="678949" y="177820"/>
                  </a:lnTo>
                  <a:lnTo>
                    <a:pt x="720323" y="200980"/>
                  </a:lnTo>
                  <a:lnTo>
                    <a:pt x="720088" y="200830"/>
                  </a:lnTo>
                  <a:lnTo>
                    <a:pt x="755432" y="200830"/>
                  </a:lnTo>
                  <a:lnTo>
                    <a:pt x="730119" y="184632"/>
                  </a:lnTo>
                  <a:lnTo>
                    <a:pt x="717502" y="177575"/>
                  </a:lnTo>
                  <a:close/>
                </a:path>
                <a:path extrusionOk="0" h="885189" w="1281429">
                  <a:moveTo>
                    <a:pt x="678718" y="177707"/>
                  </a:moveTo>
                  <a:lnTo>
                    <a:pt x="678920" y="177820"/>
                  </a:lnTo>
                  <a:lnTo>
                    <a:pt x="678718" y="177707"/>
                  </a:lnTo>
                  <a:close/>
                </a:path>
                <a:path extrusionOk="0" h="885189" w="1281429">
                  <a:moveTo>
                    <a:pt x="678954" y="156617"/>
                  </a:moveTo>
                  <a:lnTo>
                    <a:pt x="635580" y="156617"/>
                  </a:lnTo>
                  <a:lnTo>
                    <a:pt x="636023" y="156820"/>
                  </a:lnTo>
                  <a:lnTo>
                    <a:pt x="678718" y="177707"/>
                  </a:lnTo>
                  <a:lnTo>
                    <a:pt x="678482" y="177575"/>
                  </a:lnTo>
                  <a:lnTo>
                    <a:pt x="717502" y="177575"/>
                  </a:lnTo>
                  <a:lnTo>
                    <a:pt x="687552" y="160821"/>
                  </a:lnTo>
                  <a:lnTo>
                    <a:pt x="678954" y="156617"/>
                  </a:lnTo>
                  <a:close/>
                </a:path>
                <a:path extrusionOk="0" h="885189" w="1281429">
                  <a:moveTo>
                    <a:pt x="635805" y="156727"/>
                  </a:moveTo>
                  <a:lnTo>
                    <a:pt x="635996" y="156820"/>
                  </a:lnTo>
                  <a:lnTo>
                    <a:pt x="635805" y="156727"/>
                  </a:lnTo>
                  <a:close/>
                </a:path>
                <a:path extrusionOk="0" h="885189" w="1281429">
                  <a:moveTo>
                    <a:pt x="639975" y="137793"/>
                  </a:moveTo>
                  <a:lnTo>
                    <a:pt x="591465" y="137793"/>
                  </a:lnTo>
                  <a:lnTo>
                    <a:pt x="591879" y="137958"/>
                  </a:lnTo>
                  <a:lnTo>
                    <a:pt x="635805" y="156727"/>
                  </a:lnTo>
                  <a:lnTo>
                    <a:pt x="635580" y="156617"/>
                  </a:lnTo>
                  <a:lnTo>
                    <a:pt x="678954" y="156617"/>
                  </a:lnTo>
                  <a:lnTo>
                    <a:pt x="643728" y="139396"/>
                  </a:lnTo>
                  <a:lnTo>
                    <a:pt x="639975" y="137793"/>
                  </a:lnTo>
                  <a:close/>
                </a:path>
                <a:path extrusionOk="0" h="885189" w="1281429">
                  <a:moveTo>
                    <a:pt x="591664" y="137878"/>
                  </a:moveTo>
                  <a:lnTo>
                    <a:pt x="591852" y="137958"/>
                  </a:lnTo>
                  <a:lnTo>
                    <a:pt x="591664" y="137878"/>
                  </a:lnTo>
                  <a:close/>
                </a:path>
                <a:path extrusionOk="0" h="885189" w="1281429">
                  <a:moveTo>
                    <a:pt x="600506" y="120939"/>
                  </a:moveTo>
                  <a:lnTo>
                    <a:pt x="546225" y="120939"/>
                  </a:lnTo>
                  <a:lnTo>
                    <a:pt x="546605" y="121071"/>
                  </a:lnTo>
                  <a:lnTo>
                    <a:pt x="591664" y="137878"/>
                  </a:lnTo>
                  <a:lnTo>
                    <a:pt x="591465" y="137793"/>
                  </a:lnTo>
                  <a:lnTo>
                    <a:pt x="639975" y="137793"/>
                  </a:lnTo>
                  <a:lnTo>
                    <a:pt x="600506" y="120939"/>
                  </a:lnTo>
                  <a:close/>
                </a:path>
                <a:path extrusionOk="0" h="885189" w="1281429">
                  <a:moveTo>
                    <a:pt x="546405" y="121006"/>
                  </a:moveTo>
                  <a:lnTo>
                    <a:pt x="546580" y="121071"/>
                  </a:lnTo>
                  <a:lnTo>
                    <a:pt x="546405" y="121006"/>
                  </a:lnTo>
                  <a:close/>
                </a:path>
                <a:path extrusionOk="0" h="885189" w="1281429">
                  <a:moveTo>
                    <a:pt x="560400" y="105892"/>
                  </a:moveTo>
                  <a:lnTo>
                    <a:pt x="499945" y="105892"/>
                  </a:lnTo>
                  <a:lnTo>
                    <a:pt x="500291" y="105998"/>
                  </a:lnTo>
                  <a:lnTo>
                    <a:pt x="546405" y="121006"/>
                  </a:lnTo>
                  <a:lnTo>
                    <a:pt x="546225" y="120939"/>
                  </a:lnTo>
                  <a:lnTo>
                    <a:pt x="600506" y="120939"/>
                  </a:lnTo>
                  <a:lnTo>
                    <a:pt x="598742" y="120186"/>
                  </a:lnTo>
                  <a:lnTo>
                    <a:pt x="560400" y="105892"/>
                  </a:lnTo>
                  <a:close/>
                </a:path>
                <a:path extrusionOk="0" h="885189" w="1281429">
                  <a:moveTo>
                    <a:pt x="500122" y="105950"/>
                  </a:moveTo>
                  <a:lnTo>
                    <a:pt x="500269" y="105998"/>
                  </a:lnTo>
                  <a:lnTo>
                    <a:pt x="500122" y="105950"/>
                  </a:lnTo>
                  <a:close/>
                </a:path>
                <a:path extrusionOk="0" h="885189" w="1281429">
                  <a:moveTo>
                    <a:pt x="520331" y="92491"/>
                  </a:moveTo>
                  <a:lnTo>
                    <a:pt x="452718" y="92491"/>
                  </a:lnTo>
                  <a:lnTo>
                    <a:pt x="453026" y="92574"/>
                  </a:lnTo>
                  <a:lnTo>
                    <a:pt x="500122" y="105950"/>
                  </a:lnTo>
                  <a:lnTo>
                    <a:pt x="499945" y="105892"/>
                  </a:lnTo>
                  <a:lnTo>
                    <a:pt x="560400" y="105892"/>
                  </a:lnTo>
                  <a:lnTo>
                    <a:pt x="552691" y="103018"/>
                  </a:lnTo>
                  <a:lnTo>
                    <a:pt x="520331" y="92491"/>
                  </a:lnTo>
                  <a:close/>
                </a:path>
                <a:path extrusionOk="0" h="885189" w="1281429">
                  <a:moveTo>
                    <a:pt x="452885" y="92539"/>
                  </a:moveTo>
                  <a:lnTo>
                    <a:pt x="453026" y="92574"/>
                  </a:lnTo>
                  <a:lnTo>
                    <a:pt x="452885" y="92539"/>
                  </a:lnTo>
                  <a:close/>
                </a:path>
                <a:path extrusionOk="0" h="885189" w="1281429">
                  <a:moveTo>
                    <a:pt x="480491" y="80573"/>
                  </a:moveTo>
                  <a:lnTo>
                    <a:pt x="404630" y="80573"/>
                  </a:lnTo>
                  <a:lnTo>
                    <a:pt x="404902" y="80637"/>
                  </a:lnTo>
                  <a:lnTo>
                    <a:pt x="452885" y="92539"/>
                  </a:lnTo>
                  <a:lnTo>
                    <a:pt x="452718" y="92491"/>
                  </a:lnTo>
                  <a:lnTo>
                    <a:pt x="520331" y="92491"/>
                  </a:lnTo>
                  <a:lnTo>
                    <a:pt x="505668" y="87721"/>
                  </a:lnTo>
                  <a:lnTo>
                    <a:pt x="480491" y="80573"/>
                  </a:lnTo>
                  <a:close/>
                </a:path>
                <a:path extrusionOk="0" h="885189" w="1281429">
                  <a:moveTo>
                    <a:pt x="404776" y="80610"/>
                  </a:moveTo>
                  <a:close/>
                </a:path>
                <a:path extrusionOk="0" h="885189" w="1281429">
                  <a:moveTo>
                    <a:pt x="441044" y="69975"/>
                  </a:moveTo>
                  <a:lnTo>
                    <a:pt x="355776" y="69975"/>
                  </a:lnTo>
                  <a:lnTo>
                    <a:pt x="356011" y="70023"/>
                  </a:lnTo>
                  <a:lnTo>
                    <a:pt x="404776" y="80610"/>
                  </a:lnTo>
                  <a:lnTo>
                    <a:pt x="404630" y="80573"/>
                  </a:lnTo>
                  <a:lnTo>
                    <a:pt x="480491" y="80573"/>
                  </a:lnTo>
                  <a:lnTo>
                    <a:pt x="457766" y="74122"/>
                  </a:lnTo>
                  <a:lnTo>
                    <a:pt x="441044" y="69975"/>
                  </a:lnTo>
                  <a:close/>
                </a:path>
                <a:path extrusionOk="0" h="885189" w="1281429">
                  <a:moveTo>
                    <a:pt x="355907" y="70004"/>
                  </a:moveTo>
                  <a:close/>
                </a:path>
                <a:path extrusionOk="0" h="885189" w="1281429">
                  <a:moveTo>
                    <a:pt x="402092" y="60533"/>
                  </a:moveTo>
                  <a:lnTo>
                    <a:pt x="306245" y="60533"/>
                  </a:lnTo>
                  <a:lnTo>
                    <a:pt x="306527" y="60582"/>
                  </a:lnTo>
                  <a:lnTo>
                    <a:pt x="355907" y="70004"/>
                  </a:lnTo>
                  <a:lnTo>
                    <a:pt x="355776" y="69975"/>
                  </a:lnTo>
                  <a:lnTo>
                    <a:pt x="441044" y="69975"/>
                  </a:lnTo>
                  <a:lnTo>
                    <a:pt x="409079" y="62049"/>
                  </a:lnTo>
                  <a:lnTo>
                    <a:pt x="402092" y="60533"/>
                  </a:lnTo>
                  <a:close/>
                </a:path>
                <a:path extrusionOk="0" h="885189" w="1281429">
                  <a:moveTo>
                    <a:pt x="306390" y="60561"/>
                  </a:moveTo>
                  <a:lnTo>
                    <a:pt x="306527" y="60582"/>
                  </a:lnTo>
                  <a:lnTo>
                    <a:pt x="306390" y="60561"/>
                  </a:lnTo>
                  <a:close/>
                </a:path>
                <a:path extrusionOk="0" h="885189" w="1281429">
                  <a:moveTo>
                    <a:pt x="323583" y="44446"/>
                  </a:moveTo>
                  <a:lnTo>
                    <a:pt x="205440" y="44446"/>
                  </a:lnTo>
                  <a:lnTo>
                    <a:pt x="205701" y="44484"/>
                  </a:lnTo>
                  <a:lnTo>
                    <a:pt x="306390" y="60561"/>
                  </a:lnTo>
                  <a:lnTo>
                    <a:pt x="306245" y="60533"/>
                  </a:lnTo>
                  <a:lnTo>
                    <a:pt x="402092" y="60533"/>
                  </a:lnTo>
                  <a:lnTo>
                    <a:pt x="359698" y="51333"/>
                  </a:lnTo>
                  <a:lnTo>
                    <a:pt x="323583" y="44446"/>
                  </a:lnTo>
                  <a:close/>
                </a:path>
                <a:path extrusionOk="0" h="885189" w="1281429">
                  <a:moveTo>
                    <a:pt x="205572" y="44467"/>
                  </a:moveTo>
                  <a:lnTo>
                    <a:pt x="205701" y="44484"/>
                  </a:lnTo>
                  <a:lnTo>
                    <a:pt x="205572" y="44467"/>
                  </a:lnTo>
                  <a:close/>
                </a:path>
                <a:path extrusionOk="0" h="885189" w="1281429">
                  <a:moveTo>
                    <a:pt x="242212" y="31024"/>
                  </a:moveTo>
                  <a:lnTo>
                    <a:pt x="103151" y="31024"/>
                  </a:lnTo>
                  <a:lnTo>
                    <a:pt x="103281" y="31041"/>
                  </a:lnTo>
                  <a:lnTo>
                    <a:pt x="205572" y="44467"/>
                  </a:lnTo>
                  <a:lnTo>
                    <a:pt x="205440" y="44446"/>
                  </a:lnTo>
                  <a:lnTo>
                    <a:pt x="323583" y="44446"/>
                  </a:lnTo>
                  <a:lnTo>
                    <a:pt x="309671" y="41793"/>
                  </a:lnTo>
                  <a:lnTo>
                    <a:pt x="242212" y="31024"/>
                  </a:lnTo>
                  <a:close/>
                </a:path>
                <a:path extrusionOk="0" h="885189" w="1281429">
                  <a:moveTo>
                    <a:pt x="103246" y="31037"/>
                  </a:moveTo>
                  <a:close/>
                </a:path>
                <a:path extrusionOk="0" h="885189" w="1281429">
                  <a:moveTo>
                    <a:pt x="2219" y="0"/>
                  </a:moveTo>
                  <a:lnTo>
                    <a:pt x="0" y="18920"/>
                  </a:lnTo>
                  <a:lnTo>
                    <a:pt x="103246" y="31037"/>
                  </a:lnTo>
                  <a:lnTo>
                    <a:pt x="242212" y="31024"/>
                  </a:lnTo>
                  <a:lnTo>
                    <a:pt x="208311" y="25613"/>
                  </a:lnTo>
                  <a:lnTo>
                    <a:pt x="105566" y="12128"/>
                  </a:lnTo>
                  <a:lnTo>
                    <a:pt x="2219" y="0"/>
                  </a:lnTo>
                  <a:close/>
                </a:path>
              </a:pathLst>
            </a:custGeom>
            <a:solidFill>
              <a:srgbClr val="7F7F7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45" name="Shape 1845"/>
        <p:cNvGrpSpPr/>
        <p:nvPr/>
      </p:nvGrpSpPr>
      <p:grpSpPr>
        <a:xfrm>
          <a:off x="0" y="0"/>
          <a:ext cx="0" cy="0"/>
          <a:chOff x="0" y="0"/>
          <a:chExt cx="0" cy="0"/>
        </a:xfrm>
      </p:grpSpPr>
      <p:sp>
        <p:nvSpPr>
          <p:cNvPr id="1846" name="Google Shape;1846;p69"/>
          <p:cNvSpPr txBox="1"/>
          <p:nvPr/>
        </p:nvSpPr>
        <p:spPr>
          <a:xfrm>
            <a:off x="2356380" y="1080008"/>
            <a:ext cx="8328659" cy="626745"/>
          </a:xfrm>
          <a:prstGeom prst="rect">
            <a:avLst/>
          </a:prstGeom>
          <a:noFill/>
          <a:ln>
            <a:noFill/>
          </a:ln>
        </p:spPr>
        <p:txBody>
          <a:bodyPr anchorCtr="0" anchor="t" bIns="0" lIns="0" spcFirstLastPara="1" rIns="0" wrap="square" tIns="154300">
            <a:spAutoFit/>
          </a:bodyPr>
          <a:lstStyle/>
          <a:p>
            <a:pPr indent="0" lvl="0" marL="12700" marR="0" rtl="0" algn="l">
              <a:lnSpc>
                <a:spcPct val="100000"/>
              </a:lnSpc>
              <a:spcBef>
                <a:spcPts val="0"/>
              </a:spcBef>
              <a:spcAft>
                <a:spcPts val="0"/>
              </a:spcAft>
              <a:buNone/>
            </a:pPr>
            <a:r>
              <a:rPr i="1" lang="en-US" sz="1800">
                <a:solidFill>
                  <a:srgbClr val="262626"/>
                </a:solidFill>
                <a:latin typeface="Calibri"/>
                <a:ea typeface="Calibri"/>
                <a:cs typeface="Calibri"/>
                <a:sym typeface="Calibri"/>
              </a:rPr>
              <a:t>Can’t I just merge queries or use lookup functions to </a:t>
            </a:r>
            <a:r>
              <a:rPr b="1" i="1" lang="en-US" sz="1800">
                <a:solidFill>
                  <a:srgbClr val="262626"/>
                </a:solidFill>
                <a:latin typeface="Calibri"/>
                <a:ea typeface="Calibri"/>
                <a:cs typeface="Calibri"/>
                <a:sym typeface="Calibri"/>
              </a:rPr>
              <a:t>pull everything into one single table</a:t>
            </a:r>
            <a:r>
              <a:rPr i="1" lang="en-US" sz="1800">
                <a:solidFill>
                  <a:srgbClr val="262626"/>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50800" marR="0" rtl="0" algn="l">
              <a:lnSpc>
                <a:spcPct val="100000"/>
              </a:lnSpc>
              <a:spcBef>
                <a:spcPts val="495"/>
              </a:spcBef>
              <a:spcAft>
                <a:spcPts val="0"/>
              </a:spcAft>
              <a:buNone/>
            </a:pPr>
            <a:r>
              <a:rPr i="1" lang="en-US" sz="800">
                <a:solidFill>
                  <a:srgbClr val="7F7F7F"/>
                </a:solidFill>
                <a:latin typeface="Calibri"/>
                <a:ea typeface="Calibri"/>
                <a:cs typeface="Calibri"/>
                <a:sym typeface="Calibri"/>
              </a:rPr>
              <a:t>- Anonymous confused man</a:t>
            </a:r>
            <a:endParaRPr sz="800">
              <a:solidFill>
                <a:schemeClr val="dk1"/>
              </a:solidFill>
              <a:latin typeface="Calibri"/>
              <a:ea typeface="Calibri"/>
              <a:cs typeface="Calibri"/>
              <a:sym typeface="Calibri"/>
            </a:endParaRPr>
          </a:p>
        </p:txBody>
      </p:sp>
      <p:grpSp>
        <p:nvGrpSpPr>
          <p:cNvPr id="1847" name="Google Shape;1847;p69"/>
          <p:cNvGrpSpPr/>
          <p:nvPr/>
        </p:nvGrpSpPr>
        <p:grpSpPr>
          <a:xfrm>
            <a:off x="755904" y="3087623"/>
            <a:ext cx="10722864" cy="1810512"/>
            <a:chOff x="755904" y="3087623"/>
            <a:chExt cx="10722864" cy="1810512"/>
          </a:xfrm>
        </p:grpSpPr>
        <p:pic>
          <p:nvPicPr>
            <p:cNvPr id="1848" name="Google Shape;1848;p69"/>
            <p:cNvPicPr preferRelativeResize="0"/>
            <p:nvPr/>
          </p:nvPicPr>
          <p:blipFill rotWithShape="1">
            <a:blip r:embed="rId3">
              <a:alphaModFix/>
            </a:blip>
            <a:srcRect b="0" l="0" r="0" t="0"/>
            <a:stretch/>
          </p:blipFill>
          <p:spPr>
            <a:xfrm>
              <a:off x="755904" y="3087623"/>
              <a:ext cx="10722864" cy="1810512"/>
            </a:xfrm>
            <a:prstGeom prst="rect">
              <a:avLst/>
            </a:prstGeom>
            <a:noFill/>
            <a:ln>
              <a:noFill/>
            </a:ln>
          </p:spPr>
        </p:pic>
        <p:pic>
          <p:nvPicPr>
            <p:cNvPr id="1849" name="Google Shape;1849;p69"/>
            <p:cNvPicPr preferRelativeResize="0"/>
            <p:nvPr/>
          </p:nvPicPr>
          <p:blipFill rotWithShape="1">
            <a:blip r:embed="rId4">
              <a:alphaModFix/>
            </a:blip>
            <a:srcRect b="0" l="0" r="0" t="0"/>
            <a:stretch/>
          </p:blipFill>
          <p:spPr>
            <a:xfrm>
              <a:off x="782273" y="3112428"/>
              <a:ext cx="10617131" cy="1707221"/>
            </a:xfrm>
            <a:prstGeom prst="rect">
              <a:avLst/>
            </a:prstGeom>
            <a:noFill/>
            <a:ln>
              <a:noFill/>
            </a:ln>
          </p:spPr>
        </p:pic>
      </p:grpSp>
      <p:sp>
        <p:nvSpPr>
          <p:cNvPr id="1850" name="Google Shape;1850;p69"/>
          <p:cNvSpPr/>
          <p:nvPr/>
        </p:nvSpPr>
        <p:spPr>
          <a:xfrm>
            <a:off x="792317" y="2906665"/>
            <a:ext cx="1972310" cy="111125"/>
          </a:xfrm>
          <a:custGeom>
            <a:rect b="b" l="l" r="r" t="t"/>
            <a:pathLst>
              <a:path extrusionOk="0" h="111125" w="1972310">
                <a:moveTo>
                  <a:pt x="0" y="110863"/>
                </a:moveTo>
                <a:lnTo>
                  <a:pt x="6171" y="89286"/>
                </a:lnTo>
                <a:lnTo>
                  <a:pt x="23000" y="71667"/>
                </a:lnTo>
                <a:lnTo>
                  <a:pt x="47960" y="59787"/>
                </a:lnTo>
                <a:lnTo>
                  <a:pt x="78527" y="55431"/>
                </a:lnTo>
                <a:lnTo>
                  <a:pt x="943292" y="55431"/>
                </a:lnTo>
                <a:lnTo>
                  <a:pt x="973859" y="51075"/>
                </a:lnTo>
                <a:lnTo>
                  <a:pt x="998819" y="39195"/>
                </a:lnTo>
                <a:lnTo>
                  <a:pt x="1015648" y="21576"/>
                </a:lnTo>
                <a:lnTo>
                  <a:pt x="1021820" y="0"/>
                </a:lnTo>
                <a:lnTo>
                  <a:pt x="1027991" y="21576"/>
                </a:lnTo>
                <a:lnTo>
                  <a:pt x="1044820" y="39195"/>
                </a:lnTo>
                <a:lnTo>
                  <a:pt x="1069780" y="51075"/>
                </a:lnTo>
                <a:lnTo>
                  <a:pt x="1100347" y="55431"/>
                </a:lnTo>
                <a:lnTo>
                  <a:pt x="1893604" y="55431"/>
                </a:lnTo>
                <a:lnTo>
                  <a:pt x="1924170" y="59787"/>
                </a:lnTo>
                <a:lnTo>
                  <a:pt x="1949130" y="71667"/>
                </a:lnTo>
                <a:lnTo>
                  <a:pt x="1965959" y="89286"/>
                </a:lnTo>
                <a:lnTo>
                  <a:pt x="1972131" y="110863"/>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1" name="Google Shape;1851;p69"/>
          <p:cNvSpPr/>
          <p:nvPr/>
        </p:nvSpPr>
        <p:spPr>
          <a:xfrm>
            <a:off x="2857502" y="2906665"/>
            <a:ext cx="4171950" cy="111125"/>
          </a:xfrm>
          <a:custGeom>
            <a:rect b="b" l="l" r="r" t="t"/>
            <a:pathLst>
              <a:path extrusionOk="0" h="111125" w="4171950">
                <a:moveTo>
                  <a:pt x="0" y="110862"/>
                </a:moveTo>
                <a:lnTo>
                  <a:pt x="6170" y="89285"/>
                </a:lnTo>
                <a:lnTo>
                  <a:pt x="22999" y="71666"/>
                </a:lnTo>
                <a:lnTo>
                  <a:pt x="47959" y="59787"/>
                </a:lnTo>
                <a:lnTo>
                  <a:pt x="78525" y="55431"/>
                </a:lnTo>
                <a:lnTo>
                  <a:pt x="2083086" y="55431"/>
                </a:lnTo>
                <a:lnTo>
                  <a:pt x="2113651" y="51074"/>
                </a:lnTo>
                <a:lnTo>
                  <a:pt x="2138611" y="39195"/>
                </a:lnTo>
                <a:lnTo>
                  <a:pt x="2155440" y="21576"/>
                </a:lnTo>
                <a:lnTo>
                  <a:pt x="2161611" y="0"/>
                </a:lnTo>
                <a:lnTo>
                  <a:pt x="2167781" y="21576"/>
                </a:lnTo>
                <a:lnTo>
                  <a:pt x="2184610" y="39195"/>
                </a:lnTo>
                <a:lnTo>
                  <a:pt x="2209570" y="51074"/>
                </a:lnTo>
                <a:lnTo>
                  <a:pt x="2240136" y="55431"/>
                </a:lnTo>
                <a:lnTo>
                  <a:pt x="4093423" y="55431"/>
                </a:lnTo>
                <a:lnTo>
                  <a:pt x="4123988" y="59787"/>
                </a:lnTo>
                <a:lnTo>
                  <a:pt x="4148948" y="71666"/>
                </a:lnTo>
                <a:lnTo>
                  <a:pt x="4165777" y="89285"/>
                </a:lnTo>
                <a:lnTo>
                  <a:pt x="4171948" y="110862"/>
                </a:lnTo>
              </a:path>
            </a:pathLst>
          </a:custGeom>
          <a:noFill/>
          <a:ln cap="flat" cmpd="sng" w="19050">
            <a:solidFill>
              <a:srgbClr val="70AD4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2" name="Google Shape;1852;p69"/>
          <p:cNvSpPr/>
          <p:nvPr/>
        </p:nvSpPr>
        <p:spPr>
          <a:xfrm>
            <a:off x="7124141" y="2906663"/>
            <a:ext cx="4272280" cy="111125"/>
          </a:xfrm>
          <a:custGeom>
            <a:rect b="b" l="l" r="r" t="t"/>
            <a:pathLst>
              <a:path extrusionOk="0" h="111125" w="4272280">
                <a:moveTo>
                  <a:pt x="0" y="110864"/>
                </a:moveTo>
                <a:lnTo>
                  <a:pt x="6171" y="89287"/>
                </a:lnTo>
                <a:lnTo>
                  <a:pt x="23000" y="71667"/>
                </a:lnTo>
                <a:lnTo>
                  <a:pt x="47960" y="59788"/>
                </a:lnTo>
                <a:lnTo>
                  <a:pt x="78527" y="55432"/>
                </a:lnTo>
                <a:lnTo>
                  <a:pt x="2134841" y="55432"/>
                </a:lnTo>
                <a:lnTo>
                  <a:pt x="2165407" y="51075"/>
                </a:lnTo>
                <a:lnTo>
                  <a:pt x="2190368" y="39196"/>
                </a:lnTo>
                <a:lnTo>
                  <a:pt x="2207197" y="21576"/>
                </a:lnTo>
                <a:lnTo>
                  <a:pt x="2213369" y="0"/>
                </a:lnTo>
                <a:lnTo>
                  <a:pt x="2219539" y="21576"/>
                </a:lnTo>
                <a:lnTo>
                  <a:pt x="2236368" y="39196"/>
                </a:lnTo>
                <a:lnTo>
                  <a:pt x="2261329" y="51075"/>
                </a:lnTo>
                <a:lnTo>
                  <a:pt x="2291896" y="55432"/>
                </a:lnTo>
                <a:lnTo>
                  <a:pt x="4193314" y="55432"/>
                </a:lnTo>
                <a:lnTo>
                  <a:pt x="4223880" y="59788"/>
                </a:lnTo>
                <a:lnTo>
                  <a:pt x="4248840" y="71667"/>
                </a:lnTo>
                <a:lnTo>
                  <a:pt x="4265669" y="89287"/>
                </a:lnTo>
                <a:lnTo>
                  <a:pt x="4271841" y="110864"/>
                </a:lnTo>
              </a:path>
            </a:pathLst>
          </a:custGeom>
          <a:noFill/>
          <a:ln cap="flat" cmpd="sng" w="19050">
            <a:solidFill>
              <a:srgbClr val="ED7D3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3" name="Google Shape;1853;p69"/>
          <p:cNvSpPr txBox="1"/>
          <p:nvPr/>
        </p:nvSpPr>
        <p:spPr>
          <a:xfrm>
            <a:off x="1031338" y="2602484"/>
            <a:ext cx="153860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200">
                <a:solidFill>
                  <a:schemeClr val="dk1"/>
                </a:solidFill>
                <a:latin typeface="Calibri"/>
                <a:ea typeface="Calibri"/>
                <a:cs typeface="Calibri"/>
                <a:sym typeface="Calibri"/>
              </a:rPr>
              <a:t>Original </a:t>
            </a:r>
            <a:r>
              <a:rPr b="1" i="1" lang="en-US" sz="1200">
                <a:solidFill>
                  <a:schemeClr val="dk1"/>
                </a:solidFill>
                <a:latin typeface="Calibri"/>
                <a:ea typeface="Calibri"/>
                <a:cs typeface="Calibri"/>
                <a:sym typeface="Calibri"/>
              </a:rPr>
              <a:t>Fact Table </a:t>
            </a:r>
            <a:r>
              <a:rPr i="1" lang="en-US" sz="1200">
                <a:solidFill>
                  <a:schemeClr val="dk1"/>
                </a:solidFill>
                <a:latin typeface="Calibri"/>
                <a:ea typeface="Calibri"/>
                <a:cs typeface="Calibri"/>
                <a:sym typeface="Calibri"/>
              </a:rPr>
              <a:t>fields</a:t>
            </a:r>
            <a:endParaRPr sz="1200">
              <a:solidFill>
                <a:schemeClr val="dk1"/>
              </a:solidFill>
              <a:latin typeface="Calibri"/>
              <a:ea typeface="Calibri"/>
              <a:cs typeface="Calibri"/>
              <a:sym typeface="Calibri"/>
            </a:endParaRPr>
          </a:p>
        </p:txBody>
      </p:sp>
      <p:sp>
        <p:nvSpPr>
          <p:cNvPr id="1854" name="Google Shape;1854;p69"/>
          <p:cNvSpPr txBox="1"/>
          <p:nvPr/>
        </p:nvSpPr>
        <p:spPr>
          <a:xfrm>
            <a:off x="3835504" y="2602484"/>
            <a:ext cx="239839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200">
                <a:solidFill>
                  <a:schemeClr val="dk1"/>
                </a:solidFill>
                <a:latin typeface="Calibri"/>
                <a:ea typeface="Calibri"/>
                <a:cs typeface="Calibri"/>
                <a:sym typeface="Calibri"/>
              </a:rPr>
              <a:t>Attributes from </a:t>
            </a:r>
            <a:r>
              <a:rPr b="1" i="1" lang="en-US" sz="1200">
                <a:solidFill>
                  <a:schemeClr val="dk1"/>
                </a:solidFill>
                <a:latin typeface="Calibri"/>
                <a:ea typeface="Calibri"/>
                <a:cs typeface="Calibri"/>
                <a:sym typeface="Calibri"/>
              </a:rPr>
              <a:t>Calendar Lookup </a:t>
            </a:r>
            <a:r>
              <a:rPr i="1" lang="en-US" sz="1200">
                <a:solidFill>
                  <a:schemeClr val="dk1"/>
                </a:solidFill>
                <a:latin typeface="Calibri"/>
                <a:ea typeface="Calibri"/>
                <a:cs typeface="Calibri"/>
                <a:sym typeface="Calibri"/>
              </a:rPr>
              <a:t>table</a:t>
            </a:r>
            <a:endParaRPr sz="1200">
              <a:solidFill>
                <a:schemeClr val="dk1"/>
              </a:solidFill>
              <a:latin typeface="Calibri"/>
              <a:ea typeface="Calibri"/>
              <a:cs typeface="Calibri"/>
              <a:sym typeface="Calibri"/>
            </a:endParaRPr>
          </a:p>
        </p:txBody>
      </p:sp>
      <p:sp>
        <p:nvSpPr>
          <p:cNvPr id="1855" name="Google Shape;1855;p69"/>
          <p:cNvSpPr txBox="1"/>
          <p:nvPr/>
        </p:nvSpPr>
        <p:spPr>
          <a:xfrm>
            <a:off x="8164036" y="2602484"/>
            <a:ext cx="232219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200">
                <a:solidFill>
                  <a:schemeClr val="dk1"/>
                </a:solidFill>
                <a:latin typeface="Calibri"/>
                <a:ea typeface="Calibri"/>
                <a:cs typeface="Calibri"/>
                <a:sym typeface="Calibri"/>
              </a:rPr>
              <a:t>Attributes from </a:t>
            </a:r>
            <a:r>
              <a:rPr b="1" i="1" lang="en-US" sz="1200">
                <a:solidFill>
                  <a:schemeClr val="dk1"/>
                </a:solidFill>
                <a:latin typeface="Calibri"/>
                <a:ea typeface="Calibri"/>
                <a:cs typeface="Calibri"/>
                <a:sym typeface="Calibri"/>
              </a:rPr>
              <a:t>Product Lookup </a:t>
            </a:r>
            <a:r>
              <a:rPr i="1" lang="en-US" sz="1200">
                <a:solidFill>
                  <a:schemeClr val="dk1"/>
                </a:solidFill>
                <a:latin typeface="Calibri"/>
                <a:ea typeface="Calibri"/>
                <a:cs typeface="Calibri"/>
                <a:sym typeface="Calibri"/>
              </a:rPr>
              <a:t>table</a:t>
            </a:r>
            <a:endParaRPr sz="1200">
              <a:solidFill>
                <a:schemeClr val="dk1"/>
              </a:solidFill>
              <a:latin typeface="Calibri"/>
              <a:ea typeface="Calibri"/>
              <a:cs typeface="Calibri"/>
              <a:sym typeface="Calibri"/>
            </a:endParaRPr>
          </a:p>
        </p:txBody>
      </p:sp>
      <p:sp>
        <p:nvSpPr>
          <p:cNvPr id="1856" name="Google Shape;1856;p69"/>
          <p:cNvSpPr txBox="1"/>
          <p:nvPr/>
        </p:nvSpPr>
        <p:spPr>
          <a:xfrm>
            <a:off x="787424" y="5225796"/>
            <a:ext cx="10344785" cy="96646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chemeClr val="dk1"/>
                </a:solidFill>
                <a:latin typeface="Calibri"/>
                <a:ea typeface="Calibri"/>
                <a:cs typeface="Calibri"/>
                <a:sym typeface="Calibri"/>
              </a:rPr>
              <a:t>You can, </a:t>
            </a:r>
            <a:r>
              <a:rPr b="1" lang="en-US" sz="2000">
                <a:solidFill>
                  <a:schemeClr val="dk1"/>
                </a:solidFill>
                <a:latin typeface="Calibri"/>
                <a:ea typeface="Calibri"/>
                <a:cs typeface="Calibri"/>
                <a:sym typeface="Calibri"/>
              </a:rPr>
              <a:t>but it’s extremely inefficient!</a:t>
            </a:r>
            <a:endParaRPr sz="2000">
              <a:solidFill>
                <a:schemeClr val="dk1"/>
              </a:solidFill>
              <a:latin typeface="Calibri"/>
              <a:ea typeface="Calibri"/>
              <a:cs typeface="Calibri"/>
              <a:sym typeface="Calibri"/>
            </a:endParaRPr>
          </a:p>
          <a:p>
            <a:pPr indent="-342900" lvl="0" marL="812800" marR="5080" rtl="0" algn="l">
              <a:lnSpc>
                <a:spcPct val="118750"/>
              </a:lnSpc>
              <a:spcBef>
                <a:spcPts val="127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Merging tables creates </a:t>
            </a:r>
            <a:r>
              <a:rPr b="1" lang="en-US" sz="1600">
                <a:solidFill>
                  <a:schemeClr val="dk1"/>
                </a:solidFill>
                <a:latin typeface="Calibri"/>
                <a:ea typeface="Calibri"/>
                <a:cs typeface="Calibri"/>
                <a:sym typeface="Calibri"/>
              </a:rPr>
              <a:t>redundancy </a:t>
            </a:r>
            <a:r>
              <a:rPr lang="en-US" sz="1600">
                <a:solidFill>
                  <a:schemeClr val="dk1"/>
                </a:solidFill>
                <a:latin typeface="Calibri"/>
                <a:ea typeface="Calibri"/>
                <a:cs typeface="Calibri"/>
                <a:sym typeface="Calibri"/>
              </a:rPr>
              <a:t>and often requires </a:t>
            </a:r>
            <a:r>
              <a:rPr b="1" lang="en-US" sz="1600">
                <a:solidFill>
                  <a:schemeClr val="dk1"/>
                </a:solidFill>
                <a:latin typeface="Calibri"/>
                <a:ea typeface="Calibri"/>
                <a:cs typeface="Calibri"/>
                <a:sym typeface="Calibri"/>
              </a:rPr>
              <a:t>significantly more memory and processing power </a:t>
            </a:r>
            <a:r>
              <a:rPr lang="en-US" sz="1600">
                <a:solidFill>
                  <a:schemeClr val="dk1"/>
                </a:solidFill>
                <a:latin typeface="Calibri"/>
                <a:ea typeface="Calibri"/>
                <a:cs typeface="Calibri"/>
                <a:sym typeface="Calibri"/>
              </a:rPr>
              <a:t>to analyze  compared to a relational model with multiple small tables</a:t>
            </a:r>
            <a:endParaRPr sz="1600">
              <a:solidFill>
                <a:schemeClr val="dk1"/>
              </a:solidFill>
              <a:latin typeface="Calibri"/>
              <a:ea typeface="Calibri"/>
              <a:cs typeface="Calibri"/>
              <a:sym typeface="Calibri"/>
            </a:endParaRPr>
          </a:p>
        </p:txBody>
      </p:sp>
      <p:grpSp>
        <p:nvGrpSpPr>
          <p:cNvPr id="1857" name="Google Shape;1857;p69"/>
          <p:cNvGrpSpPr/>
          <p:nvPr/>
        </p:nvGrpSpPr>
        <p:grpSpPr>
          <a:xfrm>
            <a:off x="910102" y="1227945"/>
            <a:ext cx="1357491" cy="1077340"/>
            <a:chOff x="910102" y="1227945"/>
            <a:chExt cx="1357491" cy="1077340"/>
          </a:xfrm>
        </p:grpSpPr>
        <p:pic>
          <p:nvPicPr>
            <p:cNvPr id="1858" name="Google Shape;1858;p69"/>
            <p:cNvPicPr preferRelativeResize="0"/>
            <p:nvPr/>
          </p:nvPicPr>
          <p:blipFill rotWithShape="1">
            <a:blip r:embed="rId5">
              <a:alphaModFix/>
            </a:blip>
            <a:srcRect b="0" l="0" r="0" t="0"/>
            <a:stretch/>
          </p:blipFill>
          <p:spPr>
            <a:xfrm>
              <a:off x="910102" y="1227945"/>
              <a:ext cx="1330647" cy="1077340"/>
            </a:xfrm>
            <a:prstGeom prst="rect">
              <a:avLst/>
            </a:prstGeom>
            <a:noFill/>
            <a:ln>
              <a:noFill/>
            </a:ln>
          </p:spPr>
        </p:pic>
        <p:sp>
          <p:nvSpPr>
            <p:cNvPr id="1859" name="Google Shape;1859;p69"/>
            <p:cNvSpPr/>
            <p:nvPr/>
          </p:nvSpPr>
          <p:spPr>
            <a:xfrm>
              <a:off x="1875798" y="1424228"/>
              <a:ext cx="391795" cy="158115"/>
            </a:xfrm>
            <a:custGeom>
              <a:rect b="b" l="l" r="r" t="t"/>
              <a:pathLst>
                <a:path extrusionOk="0" h="158115" w="391794">
                  <a:moveTo>
                    <a:pt x="391690" y="0"/>
                  </a:moveTo>
                  <a:lnTo>
                    <a:pt x="333600" y="11150"/>
                  </a:lnTo>
                  <a:lnTo>
                    <a:pt x="277045" y="22678"/>
                  </a:lnTo>
                  <a:lnTo>
                    <a:pt x="223558" y="34959"/>
                  </a:lnTo>
                  <a:lnTo>
                    <a:pt x="174673" y="48372"/>
                  </a:lnTo>
                  <a:lnTo>
                    <a:pt x="131925" y="63294"/>
                  </a:lnTo>
                  <a:lnTo>
                    <a:pt x="88457" y="84395"/>
                  </a:lnTo>
                  <a:lnTo>
                    <a:pt x="53977" y="107706"/>
                  </a:lnTo>
                  <a:lnTo>
                    <a:pt x="25490" y="132491"/>
                  </a:lnTo>
                  <a:lnTo>
                    <a:pt x="0" y="158011"/>
                  </a:lnTo>
                </a:path>
              </a:pathLst>
            </a:custGeom>
            <a:noFill/>
            <a:ln cap="flat" cmpd="sng" w="1270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60" name="Google Shape;1860;p69"/>
          <p:cNvSpPr txBox="1"/>
          <p:nvPr>
            <p:ph type="title"/>
          </p:nvPr>
        </p:nvSpPr>
        <p:spPr>
          <a:xfrm>
            <a:off x="3084607" y="242315"/>
            <a:ext cx="602234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RELATIONSHIPS </a:t>
            </a:r>
            <a:r>
              <a:rPr lang="en-US" sz="3200">
                <a:solidFill>
                  <a:srgbClr val="262626"/>
                </a:solidFill>
                <a:latin typeface="Calibri"/>
                <a:ea typeface="Calibri"/>
                <a:cs typeface="Calibri"/>
                <a:sym typeface="Calibri"/>
              </a:rPr>
              <a:t>VS. </a:t>
            </a:r>
            <a:r>
              <a:rPr lang="en-US" sz="3200">
                <a:solidFill>
                  <a:srgbClr val="262626"/>
                </a:solidFill>
              </a:rPr>
              <a:t>MERGED TABLES</a:t>
            </a:r>
            <a:endParaRPr sz="3200">
              <a:latin typeface="Calibri"/>
              <a:ea typeface="Calibri"/>
              <a:cs typeface="Calibri"/>
              <a:sym typeface="Calibri"/>
            </a:endParaRPr>
          </a:p>
        </p:txBody>
      </p:sp>
      <p:pic>
        <p:nvPicPr>
          <p:cNvPr id="1861" name="Google Shape;1861;p69"/>
          <p:cNvPicPr preferRelativeResize="0"/>
          <p:nvPr/>
        </p:nvPicPr>
        <p:blipFill rotWithShape="1">
          <a:blip r:embed="rId6">
            <a:alphaModFix/>
          </a:blip>
          <a:srcRect b="0" l="0" r="0" t="0"/>
          <a:stretch/>
        </p:blipFill>
        <p:spPr>
          <a:xfrm>
            <a:off x="0" y="806332"/>
            <a:ext cx="12192000" cy="45720"/>
          </a:xfrm>
          <a:prstGeom prst="rect">
            <a:avLst/>
          </a:prstGeom>
          <a:noFill/>
          <a:ln>
            <a:noFill/>
          </a:ln>
        </p:spPr>
      </p:pic>
      <p:grpSp>
        <p:nvGrpSpPr>
          <p:cNvPr id="1862" name="Google Shape;1862;p69"/>
          <p:cNvGrpSpPr/>
          <p:nvPr/>
        </p:nvGrpSpPr>
        <p:grpSpPr>
          <a:xfrm>
            <a:off x="11458577" y="171320"/>
            <a:ext cx="548640" cy="548640"/>
            <a:chOff x="11458577" y="171320"/>
            <a:chExt cx="548640" cy="548640"/>
          </a:xfrm>
        </p:grpSpPr>
        <p:sp>
          <p:nvSpPr>
            <p:cNvPr id="1863" name="Google Shape;1863;p69"/>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64" name="Google Shape;1864;p69"/>
            <p:cNvPicPr preferRelativeResize="0"/>
            <p:nvPr/>
          </p:nvPicPr>
          <p:blipFill rotWithShape="1">
            <a:blip r:embed="rId7">
              <a:alphaModFix/>
            </a:blip>
            <a:srcRect b="0" l="0" r="0" t="0"/>
            <a:stretch/>
          </p:blipFill>
          <p:spPr>
            <a:xfrm>
              <a:off x="11570207" y="274320"/>
              <a:ext cx="323088" cy="332231"/>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4" name="Shape 164"/>
        <p:cNvGrpSpPr/>
        <p:nvPr/>
      </p:nvGrpSpPr>
      <p:grpSpPr>
        <a:xfrm>
          <a:off x="0" y="0"/>
          <a:ext cx="0" cy="0"/>
          <a:chOff x="0" y="0"/>
          <a:chExt cx="0" cy="0"/>
        </a:xfrm>
      </p:grpSpPr>
      <p:grpSp>
        <p:nvGrpSpPr>
          <p:cNvPr id="165" name="Google Shape;165;p7"/>
          <p:cNvGrpSpPr/>
          <p:nvPr/>
        </p:nvGrpSpPr>
        <p:grpSpPr>
          <a:xfrm>
            <a:off x="7104259" y="1532022"/>
            <a:ext cx="4528692" cy="4562219"/>
            <a:chOff x="7104259" y="1532022"/>
            <a:chExt cx="4528692" cy="4562219"/>
          </a:xfrm>
        </p:grpSpPr>
        <p:pic>
          <p:nvPicPr>
            <p:cNvPr id="166" name="Google Shape;166;p7"/>
            <p:cNvPicPr preferRelativeResize="0"/>
            <p:nvPr/>
          </p:nvPicPr>
          <p:blipFill rotWithShape="1">
            <a:blip r:embed="rId3">
              <a:alphaModFix/>
            </a:blip>
            <a:srcRect b="0" l="0" r="0" t="0"/>
            <a:stretch/>
          </p:blipFill>
          <p:spPr>
            <a:xfrm>
              <a:off x="7104259" y="1699456"/>
              <a:ext cx="4335395" cy="4394785"/>
            </a:xfrm>
            <a:prstGeom prst="rect">
              <a:avLst/>
            </a:prstGeom>
            <a:noFill/>
            <a:ln>
              <a:noFill/>
            </a:ln>
          </p:spPr>
        </p:pic>
        <p:pic>
          <p:nvPicPr>
            <p:cNvPr id="167" name="Google Shape;167;p7"/>
            <p:cNvPicPr preferRelativeResize="0"/>
            <p:nvPr/>
          </p:nvPicPr>
          <p:blipFill rotWithShape="1">
            <a:blip r:embed="rId4">
              <a:alphaModFix/>
            </a:blip>
            <a:srcRect b="0" l="0" r="0" t="0"/>
            <a:stretch/>
          </p:blipFill>
          <p:spPr>
            <a:xfrm>
              <a:off x="7213880" y="1532022"/>
              <a:ext cx="4419071" cy="232547"/>
            </a:xfrm>
            <a:prstGeom prst="rect">
              <a:avLst/>
            </a:prstGeom>
            <a:noFill/>
            <a:ln>
              <a:noFill/>
            </a:ln>
          </p:spPr>
        </p:pic>
      </p:grpSp>
      <p:pic>
        <p:nvPicPr>
          <p:cNvPr id="168" name="Google Shape;168;p7"/>
          <p:cNvPicPr preferRelativeResize="0"/>
          <p:nvPr/>
        </p:nvPicPr>
        <p:blipFill rotWithShape="1">
          <a:blip r:embed="rId5">
            <a:alphaModFix/>
          </a:blip>
          <a:srcRect b="0" l="0" r="0" t="0"/>
          <a:stretch/>
        </p:blipFill>
        <p:spPr>
          <a:xfrm>
            <a:off x="655907" y="1190518"/>
            <a:ext cx="2135399" cy="1017874"/>
          </a:xfrm>
          <a:prstGeom prst="rect">
            <a:avLst/>
          </a:prstGeom>
          <a:noFill/>
          <a:ln>
            <a:noFill/>
          </a:ln>
        </p:spPr>
      </p:pic>
      <p:sp>
        <p:nvSpPr>
          <p:cNvPr id="169" name="Google Shape;169;p7"/>
          <p:cNvSpPr txBox="1"/>
          <p:nvPr/>
        </p:nvSpPr>
        <p:spPr>
          <a:xfrm>
            <a:off x="614061" y="2403347"/>
            <a:ext cx="5944870" cy="15494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2000">
                <a:solidFill>
                  <a:schemeClr val="dk1"/>
                </a:solidFill>
                <a:latin typeface="Calibri"/>
                <a:ea typeface="Calibri"/>
                <a:cs typeface="Calibri"/>
                <a:sym typeface="Calibri"/>
              </a:rPr>
              <a:t>Microsoft Power BI </a:t>
            </a:r>
            <a:r>
              <a:rPr lang="en-US" sz="2000">
                <a:solidFill>
                  <a:schemeClr val="dk1"/>
                </a:solidFill>
                <a:latin typeface="Calibri"/>
                <a:ea typeface="Calibri"/>
                <a:cs typeface="Calibri"/>
                <a:sym typeface="Calibri"/>
              </a:rPr>
              <a:t>is a self-service business intelligence  platform, which includes both desktop and web-based  applications for connecting, modeling, and visualizing data</a:t>
            </a:r>
            <a:endParaRPr sz="2000">
              <a:solidFill>
                <a:schemeClr val="dk1"/>
              </a:solidFill>
              <a:latin typeface="Calibri"/>
              <a:ea typeface="Calibri"/>
              <a:cs typeface="Calibri"/>
              <a:sym typeface="Calibri"/>
            </a:endParaRPr>
          </a:p>
          <a:p>
            <a:pPr indent="0" lvl="0" marL="0" marR="0" rtl="0" algn="l">
              <a:lnSpc>
                <a:spcPct val="100000"/>
              </a:lnSpc>
              <a:spcBef>
                <a:spcPts val="15"/>
              </a:spcBef>
              <a:spcAft>
                <a:spcPts val="0"/>
              </a:spcAft>
              <a:buNone/>
            </a:pPr>
            <a:r>
              <a:t/>
            </a:r>
            <a:endParaRPr sz="1950">
              <a:solidFill>
                <a:schemeClr val="dk1"/>
              </a:solidFill>
              <a:latin typeface="Calibri"/>
              <a:ea typeface="Calibri"/>
              <a:cs typeface="Calibri"/>
              <a:sym typeface="Calibri"/>
            </a:endParaRPr>
          </a:p>
          <a:p>
            <a:pPr indent="0" lvl="0" marL="12700" marR="0" rtl="0" algn="l">
              <a:lnSpc>
                <a:spcPct val="100000"/>
              </a:lnSpc>
              <a:spcBef>
                <a:spcPts val="5"/>
              </a:spcBef>
              <a:spcAft>
                <a:spcPts val="0"/>
              </a:spcAft>
              <a:buNone/>
            </a:pPr>
            <a:r>
              <a:rPr lang="en-US" sz="2000">
                <a:solidFill>
                  <a:schemeClr val="dk1"/>
                </a:solidFill>
                <a:latin typeface="Calibri"/>
                <a:ea typeface="Calibri"/>
                <a:cs typeface="Calibri"/>
                <a:sym typeface="Calibri"/>
              </a:rPr>
              <a:t>Learn more at </a:t>
            </a:r>
            <a:r>
              <a:rPr b="1" lang="en-US" sz="2000">
                <a:solidFill>
                  <a:schemeClr val="dk1"/>
                </a:solidFill>
                <a:latin typeface="Calibri"/>
                <a:ea typeface="Calibri"/>
                <a:cs typeface="Calibri"/>
                <a:sym typeface="Calibri"/>
              </a:rPr>
              <a:t>powerbi.microsoft.com</a:t>
            </a:r>
            <a:endParaRPr sz="2000">
              <a:solidFill>
                <a:schemeClr val="dk1"/>
              </a:solidFill>
              <a:latin typeface="Calibri"/>
              <a:ea typeface="Calibri"/>
              <a:cs typeface="Calibri"/>
              <a:sym typeface="Calibri"/>
            </a:endParaRPr>
          </a:p>
        </p:txBody>
      </p:sp>
      <p:grpSp>
        <p:nvGrpSpPr>
          <p:cNvPr id="170" name="Google Shape;170;p7"/>
          <p:cNvGrpSpPr/>
          <p:nvPr/>
        </p:nvGrpSpPr>
        <p:grpSpPr>
          <a:xfrm>
            <a:off x="10101071" y="2602992"/>
            <a:ext cx="950976" cy="457200"/>
            <a:chOff x="10101071" y="2602992"/>
            <a:chExt cx="950976" cy="457200"/>
          </a:xfrm>
        </p:grpSpPr>
        <p:pic>
          <p:nvPicPr>
            <p:cNvPr id="171" name="Google Shape;171;p7"/>
            <p:cNvPicPr preferRelativeResize="0"/>
            <p:nvPr/>
          </p:nvPicPr>
          <p:blipFill rotWithShape="1">
            <a:blip r:embed="rId6">
              <a:alphaModFix/>
            </a:blip>
            <a:srcRect b="0" l="0" r="0" t="0"/>
            <a:stretch/>
          </p:blipFill>
          <p:spPr>
            <a:xfrm>
              <a:off x="10101071" y="2602992"/>
              <a:ext cx="950976" cy="457200"/>
            </a:xfrm>
            <a:prstGeom prst="rect">
              <a:avLst/>
            </a:prstGeom>
            <a:noFill/>
            <a:ln>
              <a:noFill/>
            </a:ln>
          </p:spPr>
        </p:pic>
        <p:sp>
          <p:nvSpPr>
            <p:cNvPr id="172" name="Google Shape;172;p7"/>
            <p:cNvSpPr/>
            <p:nvPr/>
          </p:nvSpPr>
          <p:spPr>
            <a:xfrm>
              <a:off x="10140041" y="2640355"/>
              <a:ext cx="819150" cy="328930"/>
            </a:xfrm>
            <a:custGeom>
              <a:rect b="b" l="l" r="r" t="t"/>
              <a:pathLst>
                <a:path extrusionOk="0" h="328930" w="819150">
                  <a:moveTo>
                    <a:pt x="0" y="164194"/>
                  </a:moveTo>
                  <a:lnTo>
                    <a:pt x="20869" y="112296"/>
                  </a:lnTo>
                  <a:lnTo>
                    <a:pt x="78984" y="67223"/>
                  </a:lnTo>
                  <a:lnTo>
                    <a:pt x="119901" y="48091"/>
                  </a:lnTo>
                  <a:lnTo>
                    <a:pt x="167601" y="31680"/>
                  </a:lnTo>
                  <a:lnTo>
                    <a:pt x="221240" y="18327"/>
                  </a:lnTo>
                  <a:lnTo>
                    <a:pt x="279977" y="8370"/>
                  </a:lnTo>
                  <a:lnTo>
                    <a:pt x="342967" y="2149"/>
                  </a:lnTo>
                  <a:lnTo>
                    <a:pt x="409369" y="0"/>
                  </a:lnTo>
                  <a:lnTo>
                    <a:pt x="475771" y="2149"/>
                  </a:lnTo>
                  <a:lnTo>
                    <a:pt x="538761" y="8370"/>
                  </a:lnTo>
                  <a:lnTo>
                    <a:pt x="597498" y="18327"/>
                  </a:lnTo>
                  <a:lnTo>
                    <a:pt x="651137" y="31680"/>
                  </a:lnTo>
                  <a:lnTo>
                    <a:pt x="698837" y="48091"/>
                  </a:lnTo>
                  <a:lnTo>
                    <a:pt x="739754" y="67223"/>
                  </a:lnTo>
                  <a:lnTo>
                    <a:pt x="773045" y="88737"/>
                  </a:lnTo>
                  <a:lnTo>
                    <a:pt x="813381" y="137561"/>
                  </a:lnTo>
                  <a:lnTo>
                    <a:pt x="818739" y="164194"/>
                  </a:lnTo>
                  <a:lnTo>
                    <a:pt x="813381" y="190827"/>
                  </a:lnTo>
                  <a:lnTo>
                    <a:pt x="773045" y="239651"/>
                  </a:lnTo>
                  <a:lnTo>
                    <a:pt x="739754" y="261165"/>
                  </a:lnTo>
                  <a:lnTo>
                    <a:pt x="698837" y="280297"/>
                  </a:lnTo>
                  <a:lnTo>
                    <a:pt x="651137" y="296708"/>
                  </a:lnTo>
                  <a:lnTo>
                    <a:pt x="597498" y="310061"/>
                  </a:lnTo>
                  <a:lnTo>
                    <a:pt x="538761" y="320018"/>
                  </a:lnTo>
                  <a:lnTo>
                    <a:pt x="475771" y="326239"/>
                  </a:lnTo>
                  <a:lnTo>
                    <a:pt x="409369" y="328389"/>
                  </a:lnTo>
                  <a:lnTo>
                    <a:pt x="342967" y="326239"/>
                  </a:lnTo>
                  <a:lnTo>
                    <a:pt x="279977" y="320018"/>
                  </a:lnTo>
                  <a:lnTo>
                    <a:pt x="221240" y="310061"/>
                  </a:lnTo>
                  <a:lnTo>
                    <a:pt x="167601" y="296708"/>
                  </a:lnTo>
                  <a:lnTo>
                    <a:pt x="119901" y="280297"/>
                  </a:lnTo>
                  <a:lnTo>
                    <a:pt x="78984" y="261165"/>
                  </a:lnTo>
                  <a:lnTo>
                    <a:pt x="45693" y="239651"/>
                  </a:lnTo>
                  <a:lnTo>
                    <a:pt x="5357" y="190827"/>
                  </a:lnTo>
                  <a:lnTo>
                    <a:pt x="0" y="164194"/>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3" name="Google Shape;173;p7"/>
          <p:cNvSpPr txBox="1"/>
          <p:nvPr>
            <p:ph type="title"/>
          </p:nvPr>
        </p:nvSpPr>
        <p:spPr>
          <a:xfrm>
            <a:off x="4729765" y="242315"/>
            <a:ext cx="273177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MEET POWER BI</a:t>
            </a:r>
            <a:endParaRPr sz="3200"/>
          </a:p>
        </p:txBody>
      </p:sp>
      <p:pic>
        <p:nvPicPr>
          <p:cNvPr id="174" name="Google Shape;174;p7"/>
          <p:cNvPicPr preferRelativeResize="0"/>
          <p:nvPr/>
        </p:nvPicPr>
        <p:blipFill rotWithShape="1">
          <a:blip r:embed="rId7">
            <a:alphaModFix/>
          </a:blip>
          <a:srcRect b="0" l="0" r="0" t="0"/>
          <a:stretch/>
        </p:blipFill>
        <p:spPr>
          <a:xfrm>
            <a:off x="0" y="806332"/>
            <a:ext cx="12192000" cy="45720"/>
          </a:xfrm>
          <a:prstGeom prst="rect">
            <a:avLst/>
          </a:prstGeom>
          <a:noFill/>
          <a:ln>
            <a:noFill/>
          </a:ln>
        </p:spPr>
      </p:pic>
      <p:pic>
        <p:nvPicPr>
          <p:cNvPr id="175" name="Google Shape;175;p7"/>
          <p:cNvPicPr preferRelativeResize="0"/>
          <p:nvPr/>
        </p:nvPicPr>
        <p:blipFill rotWithShape="1">
          <a:blip r:embed="rId8">
            <a:alphaModFix/>
          </a:blip>
          <a:srcRect b="0" l="0" r="0" t="0"/>
          <a:stretch/>
        </p:blipFill>
        <p:spPr>
          <a:xfrm>
            <a:off x="1029770" y="4496513"/>
            <a:ext cx="5057597" cy="236148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68" name="Shape 1868"/>
        <p:cNvGrpSpPr/>
        <p:nvPr/>
      </p:nvGrpSpPr>
      <p:grpSpPr>
        <a:xfrm>
          <a:off x="0" y="0"/>
          <a:ext cx="0" cy="0"/>
          <a:chOff x="0" y="0"/>
          <a:chExt cx="0" cy="0"/>
        </a:xfrm>
      </p:grpSpPr>
      <p:grpSp>
        <p:nvGrpSpPr>
          <p:cNvPr id="1869" name="Google Shape;1869;p70"/>
          <p:cNvGrpSpPr/>
          <p:nvPr/>
        </p:nvGrpSpPr>
        <p:grpSpPr>
          <a:xfrm>
            <a:off x="1856232" y="1274063"/>
            <a:ext cx="8388096" cy="4630570"/>
            <a:chOff x="1856232" y="1274063"/>
            <a:chExt cx="8388096" cy="4630570"/>
          </a:xfrm>
        </p:grpSpPr>
        <p:pic>
          <p:nvPicPr>
            <p:cNvPr id="1870" name="Google Shape;1870;p70"/>
            <p:cNvPicPr preferRelativeResize="0"/>
            <p:nvPr/>
          </p:nvPicPr>
          <p:blipFill rotWithShape="1">
            <a:blip r:embed="rId3">
              <a:alphaModFix/>
            </a:blip>
            <a:srcRect b="0" l="0" r="0" t="0"/>
            <a:stretch/>
          </p:blipFill>
          <p:spPr>
            <a:xfrm>
              <a:off x="1871472" y="1280159"/>
              <a:ext cx="8360664" cy="4553712"/>
            </a:xfrm>
            <a:prstGeom prst="rect">
              <a:avLst/>
            </a:prstGeom>
            <a:noFill/>
            <a:ln>
              <a:noFill/>
            </a:ln>
          </p:spPr>
        </p:pic>
        <p:pic>
          <p:nvPicPr>
            <p:cNvPr id="1871" name="Google Shape;1871;p70"/>
            <p:cNvPicPr preferRelativeResize="0"/>
            <p:nvPr/>
          </p:nvPicPr>
          <p:blipFill rotWithShape="1">
            <a:blip r:embed="rId4">
              <a:alphaModFix/>
            </a:blip>
            <a:srcRect b="0" l="0" r="0" t="0"/>
            <a:stretch/>
          </p:blipFill>
          <p:spPr>
            <a:xfrm>
              <a:off x="1895475" y="1305976"/>
              <a:ext cx="8258175" cy="4448998"/>
            </a:xfrm>
            <a:prstGeom prst="rect">
              <a:avLst/>
            </a:prstGeom>
            <a:noFill/>
            <a:ln>
              <a:noFill/>
            </a:ln>
          </p:spPr>
        </p:pic>
        <p:pic>
          <p:nvPicPr>
            <p:cNvPr id="1872" name="Google Shape;1872;p70"/>
            <p:cNvPicPr preferRelativeResize="0"/>
            <p:nvPr/>
          </p:nvPicPr>
          <p:blipFill rotWithShape="1">
            <a:blip r:embed="rId5">
              <a:alphaModFix/>
            </a:blip>
            <a:srcRect b="0" l="0" r="0" t="0"/>
            <a:stretch/>
          </p:blipFill>
          <p:spPr>
            <a:xfrm>
              <a:off x="1856232" y="1274063"/>
              <a:ext cx="8388096" cy="902208"/>
            </a:xfrm>
            <a:prstGeom prst="rect">
              <a:avLst/>
            </a:prstGeom>
            <a:noFill/>
            <a:ln>
              <a:noFill/>
            </a:ln>
          </p:spPr>
        </p:pic>
        <p:sp>
          <p:nvSpPr>
            <p:cNvPr id="1873" name="Google Shape;1873;p70"/>
            <p:cNvSpPr/>
            <p:nvPr/>
          </p:nvSpPr>
          <p:spPr>
            <a:xfrm>
              <a:off x="1895473" y="1312905"/>
              <a:ext cx="8258175" cy="770890"/>
            </a:xfrm>
            <a:custGeom>
              <a:rect b="b" l="l" r="r" t="t"/>
              <a:pathLst>
                <a:path extrusionOk="0" h="770889" w="8258175">
                  <a:moveTo>
                    <a:pt x="8258175" y="0"/>
                  </a:moveTo>
                  <a:lnTo>
                    <a:pt x="0" y="0"/>
                  </a:lnTo>
                  <a:lnTo>
                    <a:pt x="0" y="770886"/>
                  </a:lnTo>
                  <a:lnTo>
                    <a:pt x="8258175" y="770886"/>
                  </a:lnTo>
                  <a:lnTo>
                    <a:pt x="8258175"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74" name="Google Shape;1874;p70"/>
            <p:cNvPicPr preferRelativeResize="0"/>
            <p:nvPr/>
          </p:nvPicPr>
          <p:blipFill rotWithShape="1">
            <a:blip r:embed="rId6">
              <a:alphaModFix/>
            </a:blip>
            <a:srcRect b="0" l="0" r="0" t="0"/>
            <a:stretch/>
          </p:blipFill>
          <p:spPr>
            <a:xfrm>
              <a:off x="2337816" y="5318759"/>
              <a:ext cx="935735" cy="368807"/>
            </a:xfrm>
            <a:prstGeom prst="rect">
              <a:avLst/>
            </a:prstGeom>
            <a:noFill/>
            <a:ln>
              <a:noFill/>
            </a:ln>
          </p:spPr>
        </p:pic>
        <p:sp>
          <p:nvSpPr>
            <p:cNvPr id="1875" name="Google Shape;1875;p70"/>
            <p:cNvSpPr/>
            <p:nvPr/>
          </p:nvSpPr>
          <p:spPr>
            <a:xfrm>
              <a:off x="2374972" y="5357566"/>
              <a:ext cx="808355" cy="238125"/>
            </a:xfrm>
            <a:custGeom>
              <a:rect b="b" l="l" r="r" t="t"/>
              <a:pathLst>
                <a:path extrusionOk="0" h="238125" w="808355">
                  <a:moveTo>
                    <a:pt x="807842" y="0"/>
                  </a:moveTo>
                  <a:lnTo>
                    <a:pt x="0" y="0"/>
                  </a:lnTo>
                  <a:lnTo>
                    <a:pt x="0" y="237877"/>
                  </a:lnTo>
                  <a:lnTo>
                    <a:pt x="807842" y="237877"/>
                  </a:lnTo>
                  <a:lnTo>
                    <a:pt x="807842"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6" name="Google Shape;1876;p70"/>
            <p:cNvSpPr/>
            <p:nvPr/>
          </p:nvSpPr>
          <p:spPr>
            <a:xfrm>
              <a:off x="2607064" y="5607453"/>
              <a:ext cx="137160" cy="297180"/>
            </a:xfrm>
            <a:custGeom>
              <a:rect b="b" l="l" r="r" t="t"/>
              <a:pathLst>
                <a:path extrusionOk="0" h="297179" w="137160">
                  <a:moveTo>
                    <a:pt x="20025" y="214270"/>
                  </a:moveTo>
                  <a:lnTo>
                    <a:pt x="0" y="297077"/>
                  </a:lnTo>
                  <a:lnTo>
                    <a:pt x="78261" y="263413"/>
                  </a:lnTo>
                  <a:lnTo>
                    <a:pt x="70213" y="256622"/>
                  </a:lnTo>
                  <a:lnTo>
                    <a:pt x="50755" y="256622"/>
                  </a:lnTo>
                  <a:lnTo>
                    <a:pt x="31149" y="240473"/>
                  </a:lnTo>
                  <a:lnTo>
                    <a:pt x="39320" y="230552"/>
                  </a:lnTo>
                  <a:lnTo>
                    <a:pt x="20025" y="214270"/>
                  </a:lnTo>
                  <a:close/>
                </a:path>
                <a:path extrusionOk="0" h="297179" w="137160">
                  <a:moveTo>
                    <a:pt x="39320" y="230552"/>
                  </a:moveTo>
                  <a:lnTo>
                    <a:pt x="31149" y="240473"/>
                  </a:lnTo>
                  <a:lnTo>
                    <a:pt x="50755" y="256622"/>
                  </a:lnTo>
                  <a:lnTo>
                    <a:pt x="58733" y="246935"/>
                  </a:lnTo>
                  <a:lnTo>
                    <a:pt x="39320" y="230552"/>
                  </a:lnTo>
                  <a:close/>
                </a:path>
                <a:path extrusionOk="0" h="297179" w="137160">
                  <a:moveTo>
                    <a:pt x="58733" y="246935"/>
                  </a:moveTo>
                  <a:lnTo>
                    <a:pt x="50755" y="256622"/>
                  </a:lnTo>
                  <a:lnTo>
                    <a:pt x="70213" y="256622"/>
                  </a:lnTo>
                  <a:lnTo>
                    <a:pt x="58733" y="246935"/>
                  </a:lnTo>
                  <a:close/>
                </a:path>
                <a:path extrusionOk="0" h="297179" w="137160">
                  <a:moveTo>
                    <a:pt x="80518" y="218604"/>
                  </a:moveTo>
                  <a:lnTo>
                    <a:pt x="49161" y="218604"/>
                  </a:lnTo>
                  <a:lnTo>
                    <a:pt x="48686" y="219218"/>
                  </a:lnTo>
                  <a:lnTo>
                    <a:pt x="39320" y="230552"/>
                  </a:lnTo>
                  <a:lnTo>
                    <a:pt x="58733" y="246935"/>
                  </a:lnTo>
                  <a:lnTo>
                    <a:pt x="69014" y="234452"/>
                  </a:lnTo>
                  <a:lnTo>
                    <a:pt x="80518" y="218604"/>
                  </a:lnTo>
                  <a:close/>
                </a:path>
                <a:path extrusionOk="0" h="297179" w="137160">
                  <a:moveTo>
                    <a:pt x="48913" y="218905"/>
                  </a:moveTo>
                  <a:lnTo>
                    <a:pt x="48656" y="219218"/>
                  </a:lnTo>
                  <a:lnTo>
                    <a:pt x="48913" y="218905"/>
                  </a:lnTo>
                  <a:close/>
                </a:path>
                <a:path extrusionOk="0" h="297179" w="137160">
                  <a:moveTo>
                    <a:pt x="91957" y="201373"/>
                  </a:moveTo>
                  <a:lnTo>
                    <a:pt x="61639" y="201373"/>
                  </a:lnTo>
                  <a:lnTo>
                    <a:pt x="61285" y="201889"/>
                  </a:lnTo>
                  <a:lnTo>
                    <a:pt x="48913" y="218905"/>
                  </a:lnTo>
                  <a:lnTo>
                    <a:pt x="49161" y="218604"/>
                  </a:lnTo>
                  <a:lnTo>
                    <a:pt x="80518" y="218604"/>
                  </a:lnTo>
                  <a:lnTo>
                    <a:pt x="82379" y="216040"/>
                  </a:lnTo>
                  <a:lnTo>
                    <a:pt x="91957" y="201373"/>
                  </a:lnTo>
                  <a:close/>
                </a:path>
                <a:path extrusionOk="0" h="297179" w="137160">
                  <a:moveTo>
                    <a:pt x="61466" y="201611"/>
                  </a:moveTo>
                  <a:lnTo>
                    <a:pt x="61264" y="201889"/>
                  </a:lnTo>
                  <a:lnTo>
                    <a:pt x="61466" y="201611"/>
                  </a:lnTo>
                  <a:close/>
                </a:path>
                <a:path extrusionOk="0" h="297179" w="137160">
                  <a:moveTo>
                    <a:pt x="102220" y="183882"/>
                  </a:moveTo>
                  <a:lnTo>
                    <a:pt x="73045" y="183882"/>
                  </a:lnTo>
                  <a:lnTo>
                    <a:pt x="72632" y="184558"/>
                  </a:lnTo>
                  <a:lnTo>
                    <a:pt x="61466" y="201611"/>
                  </a:lnTo>
                  <a:lnTo>
                    <a:pt x="61639" y="201373"/>
                  </a:lnTo>
                  <a:lnTo>
                    <a:pt x="91957" y="201373"/>
                  </a:lnTo>
                  <a:lnTo>
                    <a:pt x="94527" y="197439"/>
                  </a:lnTo>
                  <a:lnTo>
                    <a:pt x="102220" y="183882"/>
                  </a:lnTo>
                  <a:close/>
                </a:path>
                <a:path extrusionOk="0" h="297179" w="137160">
                  <a:moveTo>
                    <a:pt x="72825" y="184219"/>
                  </a:moveTo>
                  <a:lnTo>
                    <a:pt x="72603" y="184558"/>
                  </a:lnTo>
                  <a:lnTo>
                    <a:pt x="72825" y="184219"/>
                  </a:lnTo>
                  <a:close/>
                </a:path>
                <a:path extrusionOk="0" h="297179" w="137160">
                  <a:moveTo>
                    <a:pt x="110984" y="166355"/>
                  </a:moveTo>
                  <a:lnTo>
                    <a:pt x="82961" y="166355"/>
                  </a:lnTo>
                  <a:lnTo>
                    <a:pt x="82513" y="167222"/>
                  </a:lnTo>
                  <a:lnTo>
                    <a:pt x="72825" y="184219"/>
                  </a:lnTo>
                  <a:lnTo>
                    <a:pt x="73045" y="183882"/>
                  </a:lnTo>
                  <a:lnTo>
                    <a:pt x="102220" y="183882"/>
                  </a:lnTo>
                  <a:lnTo>
                    <a:pt x="105294" y="178466"/>
                  </a:lnTo>
                  <a:lnTo>
                    <a:pt x="110984" y="166355"/>
                  </a:lnTo>
                  <a:close/>
                </a:path>
                <a:path extrusionOk="0" h="297179" w="137160">
                  <a:moveTo>
                    <a:pt x="82723" y="166774"/>
                  </a:moveTo>
                  <a:lnTo>
                    <a:pt x="82469" y="167222"/>
                  </a:lnTo>
                  <a:lnTo>
                    <a:pt x="82723" y="166774"/>
                  </a:lnTo>
                  <a:close/>
                </a:path>
                <a:path extrusionOk="0" h="297179" w="137160">
                  <a:moveTo>
                    <a:pt x="82961" y="166355"/>
                  </a:moveTo>
                  <a:lnTo>
                    <a:pt x="82723" y="166774"/>
                  </a:lnTo>
                  <a:lnTo>
                    <a:pt x="82513" y="167222"/>
                  </a:lnTo>
                  <a:lnTo>
                    <a:pt x="82961" y="166355"/>
                  </a:lnTo>
                  <a:close/>
                </a:path>
                <a:path extrusionOk="0" h="297179" w="137160">
                  <a:moveTo>
                    <a:pt x="118165" y="148791"/>
                  </a:moveTo>
                  <a:lnTo>
                    <a:pt x="91173" y="148791"/>
                  </a:lnTo>
                  <a:lnTo>
                    <a:pt x="90740" y="149830"/>
                  </a:lnTo>
                  <a:lnTo>
                    <a:pt x="82723" y="166774"/>
                  </a:lnTo>
                  <a:lnTo>
                    <a:pt x="82961" y="166355"/>
                  </a:lnTo>
                  <a:lnTo>
                    <a:pt x="110984" y="166355"/>
                  </a:lnTo>
                  <a:lnTo>
                    <a:pt x="114401" y="159083"/>
                  </a:lnTo>
                  <a:lnTo>
                    <a:pt x="118165" y="148791"/>
                  </a:lnTo>
                  <a:close/>
                </a:path>
                <a:path extrusionOk="0" h="297179" w="137160">
                  <a:moveTo>
                    <a:pt x="90933" y="149301"/>
                  </a:moveTo>
                  <a:lnTo>
                    <a:pt x="90685" y="149830"/>
                  </a:lnTo>
                  <a:lnTo>
                    <a:pt x="90933" y="149301"/>
                  </a:lnTo>
                  <a:close/>
                </a:path>
                <a:path extrusionOk="0" h="297179" w="137160">
                  <a:moveTo>
                    <a:pt x="91173" y="148791"/>
                  </a:moveTo>
                  <a:lnTo>
                    <a:pt x="90933" y="149301"/>
                  </a:lnTo>
                  <a:lnTo>
                    <a:pt x="90740" y="149830"/>
                  </a:lnTo>
                  <a:lnTo>
                    <a:pt x="91173" y="148791"/>
                  </a:lnTo>
                  <a:close/>
                </a:path>
                <a:path extrusionOk="0" h="297179" w="137160">
                  <a:moveTo>
                    <a:pt x="123855" y="131148"/>
                  </a:moveTo>
                  <a:lnTo>
                    <a:pt x="97572" y="131148"/>
                  </a:lnTo>
                  <a:lnTo>
                    <a:pt x="97247" y="132166"/>
                  </a:lnTo>
                  <a:lnTo>
                    <a:pt x="90933" y="149301"/>
                  </a:lnTo>
                  <a:lnTo>
                    <a:pt x="91173" y="148791"/>
                  </a:lnTo>
                  <a:lnTo>
                    <a:pt x="118165" y="148791"/>
                  </a:lnTo>
                  <a:lnTo>
                    <a:pt x="121610" y="139371"/>
                  </a:lnTo>
                  <a:lnTo>
                    <a:pt x="123855" y="131148"/>
                  </a:lnTo>
                  <a:close/>
                </a:path>
                <a:path extrusionOk="0" h="297179" w="137160">
                  <a:moveTo>
                    <a:pt x="97385" y="131660"/>
                  </a:moveTo>
                  <a:lnTo>
                    <a:pt x="97200" y="132166"/>
                  </a:lnTo>
                  <a:lnTo>
                    <a:pt x="97385" y="131660"/>
                  </a:lnTo>
                  <a:close/>
                </a:path>
                <a:path extrusionOk="0" h="297179" w="137160">
                  <a:moveTo>
                    <a:pt x="97572" y="131148"/>
                  </a:moveTo>
                  <a:lnTo>
                    <a:pt x="97385" y="131660"/>
                  </a:lnTo>
                  <a:lnTo>
                    <a:pt x="97247" y="132166"/>
                  </a:lnTo>
                  <a:lnTo>
                    <a:pt x="97572" y="131148"/>
                  </a:lnTo>
                  <a:close/>
                </a:path>
                <a:path extrusionOk="0" h="297179" w="137160">
                  <a:moveTo>
                    <a:pt x="128255" y="113256"/>
                  </a:moveTo>
                  <a:lnTo>
                    <a:pt x="102410" y="113256"/>
                  </a:lnTo>
                  <a:lnTo>
                    <a:pt x="102198" y="114166"/>
                  </a:lnTo>
                  <a:lnTo>
                    <a:pt x="97385" y="131660"/>
                  </a:lnTo>
                  <a:lnTo>
                    <a:pt x="97572" y="131148"/>
                  </a:lnTo>
                  <a:lnTo>
                    <a:pt x="123855" y="131148"/>
                  </a:lnTo>
                  <a:lnTo>
                    <a:pt x="127036" y="119495"/>
                  </a:lnTo>
                  <a:lnTo>
                    <a:pt x="128255" y="113256"/>
                  </a:lnTo>
                  <a:close/>
                </a:path>
                <a:path extrusionOk="0" h="297179" w="137160">
                  <a:moveTo>
                    <a:pt x="102289" y="113698"/>
                  </a:moveTo>
                  <a:lnTo>
                    <a:pt x="102161" y="114166"/>
                  </a:lnTo>
                  <a:lnTo>
                    <a:pt x="102289" y="113698"/>
                  </a:lnTo>
                  <a:close/>
                </a:path>
                <a:path extrusionOk="0" h="297179" w="137160">
                  <a:moveTo>
                    <a:pt x="102410" y="113256"/>
                  </a:moveTo>
                  <a:lnTo>
                    <a:pt x="102289" y="113698"/>
                  </a:lnTo>
                  <a:lnTo>
                    <a:pt x="102198" y="114166"/>
                  </a:lnTo>
                  <a:lnTo>
                    <a:pt x="102410" y="113256"/>
                  </a:lnTo>
                  <a:close/>
                </a:path>
                <a:path extrusionOk="0" h="297179" w="137160">
                  <a:moveTo>
                    <a:pt x="131525" y="95061"/>
                  </a:moveTo>
                  <a:lnTo>
                    <a:pt x="105929" y="95061"/>
                  </a:lnTo>
                  <a:lnTo>
                    <a:pt x="105802" y="95836"/>
                  </a:lnTo>
                  <a:lnTo>
                    <a:pt x="102289" y="113698"/>
                  </a:lnTo>
                  <a:lnTo>
                    <a:pt x="102410" y="113256"/>
                  </a:lnTo>
                  <a:lnTo>
                    <a:pt x="128255" y="113256"/>
                  </a:lnTo>
                  <a:lnTo>
                    <a:pt x="130934" y="99545"/>
                  </a:lnTo>
                  <a:lnTo>
                    <a:pt x="131525" y="95061"/>
                  </a:lnTo>
                  <a:close/>
                </a:path>
                <a:path extrusionOk="0" h="297179" w="137160">
                  <a:moveTo>
                    <a:pt x="105853" y="95452"/>
                  </a:moveTo>
                  <a:lnTo>
                    <a:pt x="105778" y="95836"/>
                  </a:lnTo>
                  <a:lnTo>
                    <a:pt x="105853" y="95452"/>
                  </a:lnTo>
                  <a:close/>
                </a:path>
                <a:path extrusionOk="0" h="297179" w="137160">
                  <a:moveTo>
                    <a:pt x="133763" y="76568"/>
                  </a:moveTo>
                  <a:lnTo>
                    <a:pt x="108342" y="76568"/>
                  </a:lnTo>
                  <a:lnTo>
                    <a:pt x="108258" y="77427"/>
                  </a:lnTo>
                  <a:lnTo>
                    <a:pt x="105853" y="95452"/>
                  </a:lnTo>
                  <a:lnTo>
                    <a:pt x="105929" y="95061"/>
                  </a:lnTo>
                  <a:lnTo>
                    <a:pt x="131525" y="95061"/>
                  </a:lnTo>
                  <a:lnTo>
                    <a:pt x="133581" y="79459"/>
                  </a:lnTo>
                  <a:lnTo>
                    <a:pt x="133763" y="76568"/>
                  </a:lnTo>
                  <a:close/>
                </a:path>
                <a:path extrusionOk="0" h="297179" w="137160">
                  <a:moveTo>
                    <a:pt x="108285" y="76999"/>
                  </a:moveTo>
                  <a:lnTo>
                    <a:pt x="108229" y="77427"/>
                  </a:lnTo>
                  <a:lnTo>
                    <a:pt x="108285" y="76999"/>
                  </a:lnTo>
                  <a:close/>
                </a:path>
                <a:path extrusionOk="0" h="297179" w="137160">
                  <a:moveTo>
                    <a:pt x="136102" y="38533"/>
                  </a:moveTo>
                  <a:lnTo>
                    <a:pt x="110714" y="38533"/>
                  </a:lnTo>
                  <a:lnTo>
                    <a:pt x="110690" y="39155"/>
                  </a:lnTo>
                  <a:lnTo>
                    <a:pt x="110633" y="39822"/>
                  </a:lnTo>
                  <a:lnTo>
                    <a:pt x="108285" y="76999"/>
                  </a:lnTo>
                  <a:lnTo>
                    <a:pt x="108342" y="76568"/>
                  </a:lnTo>
                  <a:lnTo>
                    <a:pt x="133763" y="76568"/>
                  </a:lnTo>
                  <a:lnTo>
                    <a:pt x="136084" y="39822"/>
                  </a:lnTo>
                  <a:lnTo>
                    <a:pt x="136102" y="38533"/>
                  </a:lnTo>
                  <a:close/>
                </a:path>
                <a:path extrusionOk="0" h="297179" w="137160">
                  <a:moveTo>
                    <a:pt x="110694" y="38846"/>
                  </a:moveTo>
                  <a:lnTo>
                    <a:pt x="110675" y="39155"/>
                  </a:lnTo>
                  <a:lnTo>
                    <a:pt x="110694" y="38846"/>
                  </a:lnTo>
                  <a:close/>
                </a:path>
                <a:path extrusionOk="0" h="297179" w="137160">
                  <a:moveTo>
                    <a:pt x="111239" y="0"/>
                  </a:moveTo>
                  <a:lnTo>
                    <a:pt x="110694" y="38846"/>
                  </a:lnTo>
                  <a:lnTo>
                    <a:pt x="110714" y="38533"/>
                  </a:lnTo>
                  <a:lnTo>
                    <a:pt x="136102" y="38533"/>
                  </a:lnTo>
                  <a:lnTo>
                    <a:pt x="136636" y="355"/>
                  </a:lnTo>
                  <a:lnTo>
                    <a:pt x="111239"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77" name="Google Shape;1877;p70"/>
            <p:cNvPicPr preferRelativeResize="0"/>
            <p:nvPr/>
          </p:nvPicPr>
          <p:blipFill rotWithShape="1">
            <a:blip r:embed="rId7">
              <a:alphaModFix/>
            </a:blip>
            <a:srcRect b="0" l="0" r="0" t="0"/>
            <a:stretch/>
          </p:blipFill>
          <p:spPr>
            <a:xfrm>
              <a:off x="8735567" y="2084831"/>
              <a:ext cx="1508759" cy="3602736"/>
            </a:xfrm>
            <a:prstGeom prst="rect">
              <a:avLst/>
            </a:prstGeom>
            <a:noFill/>
            <a:ln>
              <a:noFill/>
            </a:ln>
          </p:spPr>
        </p:pic>
        <p:sp>
          <p:nvSpPr>
            <p:cNvPr id="1878" name="Google Shape;1878;p70"/>
            <p:cNvSpPr/>
            <p:nvPr/>
          </p:nvSpPr>
          <p:spPr>
            <a:xfrm>
              <a:off x="8774904" y="2122368"/>
              <a:ext cx="1379220" cy="3472815"/>
            </a:xfrm>
            <a:custGeom>
              <a:rect b="b" l="l" r="r" t="t"/>
              <a:pathLst>
                <a:path extrusionOk="0" h="3472815" w="1379220">
                  <a:moveTo>
                    <a:pt x="1378739" y="0"/>
                  </a:moveTo>
                  <a:lnTo>
                    <a:pt x="0" y="0"/>
                  </a:lnTo>
                  <a:lnTo>
                    <a:pt x="0" y="3472207"/>
                  </a:lnTo>
                  <a:lnTo>
                    <a:pt x="1378739" y="3472207"/>
                  </a:lnTo>
                  <a:lnTo>
                    <a:pt x="1378739"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79" name="Google Shape;1879;p70"/>
            <p:cNvPicPr preferRelativeResize="0"/>
            <p:nvPr/>
          </p:nvPicPr>
          <p:blipFill rotWithShape="1">
            <a:blip r:embed="rId8">
              <a:alphaModFix/>
            </a:blip>
            <a:srcRect b="0" l="0" r="0" t="0"/>
            <a:stretch/>
          </p:blipFill>
          <p:spPr>
            <a:xfrm>
              <a:off x="7171944" y="2084831"/>
              <a:ext cx="1615440" cy="3602736"/>
            </a:xfrm>
            <a:prstGeom prst="rect">
              <a:avLst/>
            </a:prstGeom>
            <a:noFill/>
            <a:ln>
              <a:noFill/>
            </a:ln>
          </p:spPr>
        </p:pic>
        <p:sp>
          <p:nvSpPr>
            <p:cNvPr id="1880" name="Google Shape;1880;p70"/>
            <p:cNvSpPr/>
            <p:nvPr/>
          </p:nvSpPr>
          <p:spPr>
            <a:xfrm>
              <a:off x="7208780" y="2122366"/>
              <a:ext cx="1485900" cy="3472815"/>
            </a:xfrm>
            <a:custGeom>
              <a:rect b="b" l="l" r="r" t="t"/>
              <a:pathLst>
                <a:path extrusionOk="0" h="3472815" w="1485900">
                  <a:moveTo>
                    <a:pt x="1485631" y="0"/>
                  </a:moveTo>
                  <a:lnTo>
                    <a:pt x="0" y="0"/>
                  </a:lnTo>
                  <a:lnTo>
                    <a:pt x="0" y="3472235"/>
                  </a:lnTo>
                  <a:lnTo>
                    <a:pt x="1485631" y="3472235"/>
                  </a:lnTo>
                  <a:lnTo>
                    <a:pt x="1485631"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81" name="Google Shape;1881;p70"/>
            <p:cNvPicPr preferRelativeResize="0"/>
            <p:nvPr/>
          </p:nvPicPr>
          <p:blipFill rotWithShape="1">
            <a:blip r:embed="rId9">
              <a:alphaModFix/>
            </a:blip>
            <a:srcRect b="0" l="0" r="0" t="0"/>
            <a:stretch/>
          </p:blipFill>
          <p:spPr>
            <a:xfrm>
              <a:off x="8452103" y="5562599"/>
              <a:ext cx="1792224" cy="283464"/>
            </a:xfrm>
            <a:prstGeom prst="rect">
              <a:avLst/>
            </a:prstGeom>
            <a:noFill/>
            <a:ln>
              <a:noFill/>
            </a:ln>
          </p:spPr>
        </p:pic>
        <p:sp>
          <p:nvSpPr>
            <p:cNvPr id="1882" name="Google Shape;1882;p70"/>
            <p:cNvSpPr/>
            <p:nvPr/>
          </p:nvSpPr>
          <p:spPr>
            <a:xfrm>
              <a:off x="8488966" y="5600157"/>
              <a:ext cx="1664970" cy="154940"/>
            </a:xfrm>
            <a:custGeom>
              <a:rect b="b" l="l" r="r" t="t"/>
              <a:pathLst>
                <a:path extrusionOk="0" h="154939" w="1664970">
                  <a:moveTo>
                    <a:pt x="0" y="154817"/>
                  </a:moveTo>
                  <a:lnTo>
                    <a:pt x="1664680" y="154817"/>
                  </a:lnTo>
                  <a:lnTo>
                    <a:pt x="1664680" y="0"/>
                  </a:lnTo>
                  <a:lnTo>
                    <a:pt x="0" y="0"/>
                  </a:lnTo>
                  <a:lnTo>
                    <a:pt x="0" y="154817"/>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83" name="Google Shape;1883;p70"/>
          <p:cNvSpPr txBox="1"/>
          <p:nvPr>
            <p:ph type="title"/>
          </p:nvPr>
        </p:nvSpPr>
        <p:spPr>
          <a:xfrm>
            <a:off x="4599781" y="242315"/>
            <a:ext cx="299275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THE MODEL VIEW</a:t>
            </a:r>
            <a:endParaRPr sz="3200"/>
          </a:p>
        </p:txBody>
      </p:sp>
      <p:pic>
        <p:nvPicPr>
          <p:cNvPr id="1884" name="Google Shape;1884;p70"/>
          <p:cNvPicPr preferRelativeResize="0"/>
          <p:nvPr/>
        </p:nvPicPr>
        <p:blipFill rotWithShape="1">
          <a:blip r:embed="rId10">
            <a:alphaModFix/>
          </a:blip>
          <a:srcRect b="0" l="0" r="0" t="0"/>
          <a:stretch/>
        </p:blipFill>
        <p:spPr>
          <a:xfrm>
            <a:off x="0" y="806332"/>
            <a:ext cx="12192000" cy="45720"/>
          </a:xfrm>
          <a:prstGeom prst="rect">
            <a:avLst/>
          </a:prstGeom>
          <a:noFill/>
          <a:ln>
            <a:noFill/>
          </a:ln>
        </p:spPr>
      </p:pic>
      <p:sp>
        <p:nvSpPr>
          <p:cNvPr id="1885" name="Google Shape;1885;p70"/>
          <p:cNvSpPr txBox="1"/>
          <p:nvPr/>
        </p:nvSpPr>
        <p:spPr>
          <a:xfrm>
            <a:off x="734831" y="1560068"/>
            <a:ext cx="889000" cy="482600"/>
          </a:xfrm>
          <a:prstGeom prst="rect">
            <a:avLst/>
          </a:prstGeom>
          <a:noFill/>
          <a:ln>
            <a:noFill/>
          </a:ln>
        </p:spPr>
        <p:txBody>
          <a:bodyPr anchorCtr="0" anchor="t" bIns="0" lIns="0" spcFirstLastPara="1" rIns="0" wrap="square" tIns="58400">
            <a:spAutoFit/>
          </a:bodyPr>
          <a:lstStyle/>
          <a:p>
            <a:pPr indent="0" lvl="0" marL="12700" marR="0" rtl="0" algn="l">
              <a:lnSpc>
                <a:spcPct val="100000"/>
              </a:lnSpc>
              <a:spcBef>
                <a:spcPts val="0"/>
              </a:spcBef>
              <a:spcAft>
                <a:spcPts val="0"/>
              </a:spcAft>
              <a:buNone/>
            </a:pPr>
            <a:r>
              <a:rPr b="1" lang="en-US" sz="1200">
                <a:solidFill>
                  <a:srgbClr val="262626"/>
                </a:solidFill>
                <a:latin typeface="Calibri"/>
                <a:ea typeface="Calibri"/>
                <a:cs typeface="Calibri"/>
                <a:sym typeface="Calibri"/>
              </a:rPr>
              <a:t>Menu Ribbon</a:t>
            </a:r>
            <a:endParaRPr sz="1200">
              <a:solidFill>
                <a:schemeClr val="dk1"/>
              </a:solidFill>
              <a:latin typeface="Calibri"/>
              <a:ea typeface="Calibri"/>
              <a:cs typeface="Calibri"/>
              <a:sym typeface="Calibri"/>
            </a:endParaRPr>
          </a:p>
          <a:p>
            <a:pPr indent="0" lvl="0" marL="74295" marR="0" rtl="0" algn="l">
              <a:lnSpc>
                <a:spcPct val="100000"/>
              </a:lnSpc>
              <a:spcBef>
                <a:spcPts val="360"/>
              </a:spcBef>
              <a:spcAft>
                <a:spcPts val="0"/>
              </a:spcAft>
              <a:buNone/>
            </a:pPr>
            <a:r>
              <a:rPr lang="en-US" sz="1200">
                <a:solidFill>
                  <a:srgbClr val="262626"/>
                </a:solidFill>
                <a:latin typeface="Calibri"/>
                <a:ea typeface="Calibri"/>
                <a:cs typeface="Calibri"/>
                <a:sym typeface="Calibri"/>
              </a:rPr>
              <a:t>(</a:t>
            </a:r>
            <a:r>
              <a:rPr i="1" lang="en-US" sz="1200">
                <a:solidFill>
                  <a:srgbClr val="262626"/>
                </a:solidFill>
                <a:latin typeface="Calibri"/>
                <a:ea typeface="Calibri"/>
                <a:cs typeface="Calibri"/>
                <a:sym typeface="Calibri"/>
              </a:rPr>
              <a:t>Home, Help)</a:t>
            </a:r>
            <a:endParaRPr sz="1200">
              <a:solidFill>
                <a:schemeClr val="dk1"/>
              </a:solidFill>
              <a:latin typeface="Calibri"/>
              <a:ea typeface="Calibri"/>
              <a:cs typeface="Calibri"/>
              <a:sym typeface="Calibri"/>
            </a:endParaRPr>
          </a:p>
        </p:txBody>
      </p:sp>
      <p:sp>
        <p:nvSpPr>
          <p:cNvPr id="1886" name="Google Shape;1886;p70"/>
          <p:cNvSpPr txBox="1"/>
          <p:nvPr/>
        </p:nvSpPr>
        <p:spPr>
          <a:xfrm>
            <a:off x="10518725" y="2797555"/>
            <a:ext cx="1010919"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262626"/>
                </a:solidFill>
                <a:latin typeface="Calibri"/>
                <a:ea typeface="Calibri"/>
                <a:cs typeface="Calibri"/>
                <a:sym typeface="Calibri"/>
              </a:rPr>
              <a:t>Data / Field List</a:t>
            </a:r>
            <a:endParaRPr sz="1200">
              <a:solidFill>
                <a:schemeClr val="dk1"/>
              </a:solidFill>
              <a:latin typeface="Calibri"/>
              <a:ea typeface="Calibri"/>
              <a:cs typeface="Calibri"/>
              <a:sym typeface="Calibri"/>
            </a:endParaRPr>
          </a:p>
        </p:txBody>
      </p:sp>
      <p:sp>
        <p:nvSpPr>
          <p:cNvPr id="1887" name="Google Shape;1887;p70"/>
          <p:cNvSpPr txBox="1"/>
          <p:nvPr/>
        </p:nvSpPr>
        <p:spPr>
          <a:xfrm>
            <a:off x="1904013" y="5982716"/>
            <a:ext cx="117411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262626"/>
                </a:solidFill>
                <a:latin typeface="Calibri"/>
                <a:ea typeface="Calibri"/>
                <a:cs typeface="Calibri"/>
                <a:sym typeface="Calibri"/>
              </a:rPr>
              <a:t>Model layout tabs</a:t>
            </a:r>
            <a:endParaRPr sz="1200">
              <a:solidFill>
                <a:schemeClr val="dk1"/>
              </a:solidFill>
              <a:latin typeface="Calibri"/>
              <a:ea typeface="Calibri"/>
              <a:cs typeface="Calibri"/>
              <a:sym typeface="Calibri"/>
            </a:endParaRPr>
          </a:p>
        </p:txBody>
      </p:sp>
      <p:sp>
        <p:nvSpPr>
          <p:cNvPr id="1888" name="Google Shape;1888;p70"/>
          <p:cNvSpPr txBox="1"/>
          <p:nvPr/>
        </p:nvSpPr>
        <p:spPr>
          <a:xfrm>
            <a:off x="9528292" y="5936996"/>
            <a:ext cx="2034539" cy="482600"/>
          </a:xfrm>
          <a:prstGeom prst="rect">
            <a:avLst/>
          </a:prstGeom>
          <a:noFill/>
          <a:ln>
            <a:noFill/>
          </a:ln>
        </p:spPr>
        <p:txBody>
          <a:bodyPr anchorCtr="0" anchor="t" bIns="0" lIns="0" spcFirstLastPara="1" rIns="0" wrap="square" tIns="58400">
            <a:spAutoFit/>
          </a:bodyPr>
          <a:lstStyle/>
          <a:p>
            <a:pPr indent="0" lvl="0" marL="12700" marR="0" rtl="0" algn="l">
              <a:lnSpc>
                <a:spcPct val="100000"/>
              </a:lnSpc>
              <a:spcBef>
                <a:spcPts val="0"/>
              </a:spcBef>
              <a:spcAft>
                <a:spcPts val="0"/>
              </a:spcAft>
              <a:buNone/>
            </a:pPr>
            <a:r>
              <a:rPr b="1" lang="en-US" sz="1200">
                <a:solidFill>
                  <a:srgbClr val="262626"/>
                </a:solidFill>
                <a:latin typeface="Calibri"/>
                <a:ea typeface="Calibri"/>
                <a:cs typeface="Calibri"/>
                <a:sym typeface="Calibri"/>
              </a:rPr>
              <a:t>View Options</a:t>
            </a:r>
            <a:endParaRPr sz="1200">
              <a:solidFill>
                <a:schemeClr val="dk1"/>
              </a:solidFill>
              <a:latin typeface="Calibri"/>
              <a:ea typeface="Calibri"/>
              <a:cs typeface="Calibri"/>
              <a:sym typeface="Calibri"/>
            </a:endParaRPr>
          </a:p>
          <a:p>
            <a:pPr indent="0" lvl="0" marL="12700" marR="0" rtl="0" algn="l">
              <a:lnSpc>
                <a:spcPct val="100000"/>
              </a:lnSpc>
              <a:spcBef>
                <a:spcPts val="360"/>
              </a:spcBef>
              <a:spcAft>
                <a:spcPts val="0"/>
              </a:spcAft>
              <a:buNone/>
            </a:pPr>
            <a:r>
              <a:rPr lang="en-US" sz="1200">
                <a:solidFill>
                  <a:srgbClr val="262626"/>
                </a:solidFill>
                <a:latin typeface="Calibri"/>
                <a:ea typeface="Calibri"/>
                <a:cs typeface="Calibri"/>
                <a:sym typeface="Calibri"/>
              </a:rPr>
              <a:t>(</a:t>
            </a:r>
            <a:r>
              <a:rPr i="1" lang="en-US" sz="1200">
                <a:solidFill>
                  <a:srgbClr val="262626"/>
                </a:solidFill>
                <a:latin typeface="Calibri"/>
                <a:ea typeface="Calibri"/>
                <a:cs typeface="Calibri"/>
                <a:sym typeface="Calibri"/>
              </a:rPr>
              <a:t>Zoom, Reset Layout, Fit to Page)</a:t>
            </a:r>
            <a:endParaRPr sz="1200">
              <a:solidFill>
                <a:schemeClr val="dk1"/>
              </a:solidFill>
              <a:latin typeface="Calibri"/>
              <a:ea typeface="Calibri"/>
              <a:cs typeface="Calibri"/>
              <a:sym typeface="Calibri"/>
            </a:endParaRPr>
          </a:p>
        </p:txBody>
      </p:sp>
      <p:grpSp>
        <p:nvGrpSpPr>
          <p:cNvPr id="1889" name="Google Shape;1889;p70"/>
          <p:cNvGrpSpPr/>
          <p:nvPr/>
        </p:nvGrpSpPr>
        <p:grpSpPr>
          <a:xfrm>
            <a:off x="9640665" y="2919095"/>
            <a:ext cx="814423" cy="3045288"/>
            <a:chOff x="9640665" y="2919095"/>
            <a:chExt cx="814423" cy="3045288"/>
          </a:xfrm>
        </p:grpSpPr>
        <p:pic>
          <p:nvPicPr>
            <p:cNvPr id="1890" name="Google Shape;1890;p70"/>
            <p:cNvPicPr preferRelativeResize="0"/>
            <p:nvPr/>
          </p:nvPicPr>
          <p:blipFill rotWithShape="1">
            <a:blip r:embed="rId11">
              <a:alphaModFix/>
            </a:blip>
            <a:srcRect b="0" l="0" r="0" t="0"/>
            <a:stretch/>
          </p:blipFill>
          <p:spPr>
            <a:xfrm>
              <a:off x="9640665" y="5737389"/>
              <a:ext cx="105540" cy="226994"/>
            </a:xfrm>
            <a:prstGeom prst="rect">
              <a:avLst/>
            </a:prstGeom>
            <a:noFill/>
            <a:ln>
              <a:noFill/>
            </a:ln>
          </p:spPr>
        </p:pic>
        <p:sp>
          <p:nvSpPr>
            <p:cNvPr id="1891" name="Google Shape;1891;p70"/>
            <p:cNvSpPr/>
            <p:nvPr/>
          </p:nvSpPr>
          <p:spPr>
            <a:xfrm>
              <a:off x="10155368" y="2919095"/>
              <a:ext cx="299720" cy="85090"/>
            </a:xfrm>
            <a:custGeom>
              <a:rect b="b" l="l" r="r" t="t"/>
              <a:pathLst>
                <a:path extrusionOk="0" h="85089" w="299720">
                  <a:moveTo>
                    <a:pt x="215955" y="53798"/>
                  </a:moveTo>
                  <a:lnTo>
                    <a:pt x="55425" y="53808"/>
                  </a:lnTo>
                  <a:lnTo>
                    <a:pt x="0" y="59585"/>
                  </a:lnTo>
                  <a:lnTo>
                    <a:pt x="2632" y="84848"/>
                  </a:lnTo>
                  <a:lnTo>
                    <a:pt x="85337" y="76022"/>
                  </a:lnTo>
                  <a:lnTo>
                    <a:pt x="136831" y="69414"/>
                  </a:lnTo>
                  <a:lnTo>
                    <a:pt x="182799" y="61702"/>
                  </a:lnTo>
                  <a:lnTo>
                    <a:pt x="215955" y="53798"/>
                  </a:lnTo>
                  <a:close/>
                </a:path>
                <a:path extrusionOk="0" h="85089" w="299720">
                  <a:moveTo>
                    <a:pt x="286278" y="17912"/>
                  </a:moveTo>
                  <a:lnTo>
                    <a:pt x="238066" y="17912"/>
                  </a:lnTo>
                  <a:lnTo>
                    <a:pt x="247831" y="41358"/>
                  </a:lnTo>
                  <a:lnTo>
                    <a:pt x="237127" y="45817"/>
                  </a:lnTo>
                  <a:lnTo>
                    <a:pt x="249497" y="69258"/>
                  </a:lnTo>
                  <a:lnTo>
                    <a:pt x="286278" y="17912"/>
                  </a:lnTo>
                  <a:close/>
                </a:path>
                <a:path extrusionOk="0" h="85089" w="299720">
                  <a:moveTo>
                    <a:pt x="225198" y="50786"/>
                  </a:moveTo>
                  <a:lnTo>
                    <a:pt x="82454" y="50786"/>
                  </a:lnTo>
                  <a:lnTo>
                    <a:pt x="55473" y="53803"/>
                  </a:lnTo>
                  <a:lnTo>
                    <a:pt x="215955" y="53798"/>
                  </a:lnTo>
                  <a:lnTo>
                    <a:pt x="221642" y="52266"/>
                  </a:lnTo>
                  <a:lnTo>
                    <a:pt x="225198" y="50786"/>
                  </a:lnTo>
                  <a:close/>
                </a:path>
                <a:path extrusionOk="0" h="85089" w="299720">
                  <a:moveTo>
                    <a:pt x="232793" y="47622"/>
                  </a:moveTo>
                  <a:lnTo>
                    <a:pt x="108488" y="47622"/>
                  </a:lnTo>
                  <a:lnTo>
                    <a:pt x="82383" y="50793"/>
                  </a:lnTo>
                  <a:lnTo>
                    <a:pt x="225198" y="50786"/>
                  </a:lnTo>
                  <a:lnTo>
                    <a:pt x="232793" y="47622"/>
                  </a:lnTo>
                  <a:close/>
                </a:path>
                <a:path extrusionOk="0" h="85089" w="299720">
                  <a:moveTo>
                    <a:pt x="236305" y="44259"/>
                  </a:moveTo>
                  <a:lnTo>
                    <a:pt x="133235" y="44269"/>
                  </a:lnTo>
                  <a:lnTo>
                    <a:pt x="108359" y="47638"/>
                  </a:lnTo>
                  <a:lnTo>
                    <a:pt x="108488" y="47622"/>
                  </a:lnTo>
                  <a:lnTo>
                    <a:pt x="232793" y="47622"/>
                  </a:lnTo>
                  <a:lnTo>
                    <a:pt x="237127" y="45817"/>
                  </a:lnTo>
                  <a:lnTo>
                    <a:pt x="236305" y="44259"/>
                  </a:lnTo>
                  <a:close/>
                </a:path>
                <a:path extrusionOk="0" h="85089" w="299720">
                  <a:moveTo>
                    <a:pt x="238066" y="17912"/>
                  </a:moveTo>
                  <a:lnTo>
                    <a:pt x="225224" y="23260"/>
                  </a:lnTo>
                  <a:lnTo>
                    <a:pt x="237127" y="45817"/>
                  </a:lnTo>
                  <a:lnTo>
                    <a:pt x="247831" y="41358"/>
                  </a:lnTo>
                  <a:lnTo>
                    <a:pt x="238066" y="17912"/>
                  </a:lnTo>
                  <a:close/>
                </a:path>
                <a:path extrusionOk="0" h="85089" w="299720">
                  <a:moveTo>
                    <a:pt x="234401" y="40651"/>
                  </a:moveTo>
                  <a:lnTo>
                    <a:pt x="156589" y="40651"/>
                  </a:lnTo>
                  <a:lnTo>
                    <a:pt x="133228" y="44269"/>
                  </a:lnTo>
                  <a:lnTo>
                    <a:pt x="236305" y="44259"/>
                  </a:lnTo>
                  <a:lnTo>
                    <a:pt x="234401" y="40651"/>
                  </a:lnTo>
                  <a:close/>
                </a:path>
                <a:path extrusionOk="0" h="85089" w="299720">
                  <a:moveTo>
                    <a:pt x="232344" y="36752"/>
                  </a:moveTo>
                  <a:lnTo>
                    <a:pt x="178038" y="36752"/>
                  </a:lnTo>
                  <a:lnTo>
                    <a:pt x="156424" y="40677"/>
                  </a:lnTo>
                  <a:lnTo>
                    <a:pt x="156589" y="40651"/>
                  </a:lnTo>
                  <a:lnTo>
                    <a:pt x="234401" y="40651"/>
                  </a:lnTo>
                  <a:lnTo>
                    <a:pt x="232344" y="36752"/>
                  </a:lnTo>
                  <a:close/>
                </a:path>
                <a:path extrusionOk="0" h="85089" w="299720">
                  <a:moveTo>
                    <a:pt x="230114" y="32525"/>
                  </a:moveTo>
                  <a:lnTo>
                    <a:pt x="197326" y="32525"/>
                  </a:lnTo>
                  <a:lnTo>
                    <a:pt x="196735" y="32669"/>
                  </a:lnTo>
                  <a:lnTo>
                    <a:pt x="177814" y="36793"/>
                  </a:lnTo>
                  <a:lnTo>
                    <a:pt x="178038" y="36752"/>
                  </a:lnTo>
                  <a:lnTo>
                    <a:pt x="232344" y="36752"/>
                  </a:lnTo>
                  <a:lnTo>
                    <a:pt x="230114" y="32525"/>
                  </a:lnTo>
                  <a:close/>
                </a:path>
                <a:path extrusionOk="0" h="85089" w="299720">
                  <a:moveTo>
                    <a:pt x="197019" y="32593"/>
                  </a:moveTo>
                  <a:lnTo>
                    <a:pt x="196670" y="32669"/>
                  </a:lnTo>
                  <a:lnTo>
                    <a:pt x="197019" y="32593"/>
                  </a:lnTo>
                  <a:close/>
                </a:path>
                <a:path extrusionOk="0" h="85089" w="299720">
                  <a:moveTo>
                    <a:pt x="213428" y="28173"/>
                  </a:moveTo>
                  <a:lnTo>
                    <a:pt x="197019" y="32593"/>
                  </a:lnTo>
                  <a:lnTo>
                    <a:pt x="197326" y="32525"/>
                  </a:lnTo>
                  <a:lnTo>
                    <a:pt x="230114" y="32525"/>
                  </a:lnTo>
                  <a:lnTo>
                    <a:pt x="227988" y="28497"/>
                  </a:lnTo>
                  <a:lnTo>
                    <a:pt x="212650" y="28497"/>
                  </a:lnTo>
                  <a:lnTo>
                    <a:pt x="213428" y="28173"/>
                  </a:lnTo>
                  <a:close/>
                </a:path>
                <a:path extrusionOk="0" h="85089" w="299720">
                  <a:moveTo>
                    <a:pt x="214228" y="27957"/>
                  </a:moveTo>
                  <a:lnTo>
                    <a:pt x="213428" y="28173"/>
                  </a:lnTo>
                  <a:lnTo>
                    <a:pt x="212650" y="28497"/>
                  </a:lnTo>
                  <a:lnTo>
                    <a:pt x="214228" y="27957"/>
                  </a:lnTo>
                  <a:close/>
                </a:path>
                <a:path extrusionOk="0" h="85089" w="299720">
                  <a:moveTo>
                    <a:pt x="227703" y="27957"/>
                  </a:moveTo>
                  <a:lnTo>
                    <a:pt x="214228" y="27957"/>
                  </a:lnTo>
                  <a:lnTo>
                    <a:pt x="212650" y="28497"/>
                  </a:lnTo>
                  <a:lnTo>
                    <a:pt x="227988" y="28497"/>
                  </a:lnTo>
                  <a:lnTo>
                    <a:pt x="227703" y="27957"/>
                  </a:lnTo>
                  <a:close/>
                </a:path>
                <a:path extrusionOk="0" h="85089" w="299720">
                  <a:moveTo>
                    <a:pt x="225224" y="23260"/>
                  </a:moveTo>
                  <a:lnTo>
                    <a:pt x="213428" y="28173"/>
                  </a:lnTo>
                  <a:lnTo>
                    <a:pt x="214228" y="27957"/>
                  </a:lnTo>
                  <a:lnTo>
                    <a:pt x="227703" y="27957"/>
                  </a:lnTo>
                  <a:lnTo>
                    <a:pt x="225224" y="23260"/>
                  </a:lnTo>
                  <a:close/>
                </a:path>
                <a:path extrusionOk="0" h="85089" w="299720">
                  <a:moveTo>
                    <a:pt x="299109" y="0"/>
                  </a:moveTo>
                  <a:lnTo>
                    <a:pt x="213935" y="1866"/>
                  </a:lnTo>
                  <a:lnTo>
                    <a:pt x="225224" y="23260"/>
                  </a:lnTo>
                  <a:lnTo>
                    <a:pt x="238066" y="17912"/>
                  </a:lnTo>
                  <a:lnTo>
                    <a:pt x="286278" y="17912"/>
                  </a:lnTo>
                  <a:lnTo>
                    <a:pt x="299109"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92" name="Google Shape;1892;p70"/>
          <p:cNvSpPr txBox="1"/>
          <p:nvPr/>
        </p:nvSpPr>
        <p:spPr>
          <a:xfrm>
            <a:off x="7353833" y="5936996"/>
            <a:ext cx="1873885" cy="482600"/>
          </a:xfrm>
          <a:prstGeom prst="rect">
            <a:avLst/>
          </a:prstGeom>
          <a:noFill/>
          <a:ln>
            <a:noFill/>
          </a:ln>
        </p:spPr>
        <p:txBody>
          <a:bodyPr anchorCtr="0" anchor="t" bIns="0" lIns="0" spcFirstLastPara="1" rIns="0" wrap="square" tIns="58400">
            <a:spAutoFit/>
          </a:bodyPr>
          <a:lstStyle/>
          <a:p>
            <a:pPr indent="0" lvl="0" marL="12700" marR="0" rtl="0" algn="l">
              <a:lnSpc>
                <a:spcPct val="100000"/>
              </a:lnSpc>
              <a:spcBef>
                <a:spcPts val="0"/>
              </a:spcBef>
              <a:spcAft>
                <a:spcPts val="0"/>
              </a:spcAft>
              <a:buNone/>
            </a:pPr>
            <a:r>
              <a:rPr b="1" lang="en-US" sz="1200">
                <a:solidFill>
                  <a:srgbClr val="262626"/>
                </a:solidFill>
                <a:latin typeface="Calibri"/>
                <a:ea typeface="Calibri"/>
                <a:cs typeface="Calibri"/>
                <a:sym typeface="Calibri"/>
              </a:rPr>
              <a:t>Properties pane</a:t>
            </a:r>
            <a:endParaRPr sz="1200">
              <a:solidFill>
                <a:schemeClr val="dk1"/>
              </a:solidFill>
              <a:latin typeface="Calibri"/>
              <a:ea typeface="Calibri"/>
              <a:cs typeface="Calibri"/>
              <a:sym typeface="Calibri"/>
            </a:endParaRPr>
          </a:p>
          <a:p>
            <a:pPr indent="0" lvl="0" marL="12700" marR="0" rtl="0" algn="l">
              <a:lnSpc>
                <a:spcPct val="100000"/>
              </a:lnSpc>
              <a:spcBef>
                <a:spcPts val="360"/>
              </a:spcBef>
              <a:spcAft>
                <a:spcPts val="0"/>
              </a:spcAft>
              <a:buNone/>
            </a:pPr>
            <a:r>
              <a:rPr i="1" lang="en-US" sz="1200">
                <a:solidFill>
                  <a:srgbClr val="262626"/>
                </a:solidFill>
                <a:latin typeface="Calibri"/>
                <a:ea typeface="Calibri"/>
                <a:cs typeface="Calibri"/>
                <a:sym typeface="Calibri"/>
              </a:rPr>
              <a:t>(Name, synonym, format, etc.)</a:t>
            </a:r>
            <a:endParaRPr sz="1200">
              <a:solidFill>
                <a:schemeClr val="dk1"/>
              </a:solidFill>
              <a:latin typeface="Calibri"/>
              <a:ea typeface="Calibri"/>
              <a:cs typeface="Calibri"/>
              <a:sym typeface="Calibri"/>
            </a:endParaRPr>
          </a:p>
        </p:txBody>
      </p:sp>
      <p:grpSp>
        <p:nvGrpSpPr>
          <p:cNvPr id="1893" name="Google Shape;1893;p70"/>
          <p:cNvGrpSpPr/>
          <p:nvPr/>
        </p:nvGrpSpPr>
        <p:grpSpPr>
          <a:xfrm>
            <a:off x="1671280" y="1745146"/>
            <a:ext cx="6198771" cy="4211779"/>
            <a:chOff x="1671280" y="1745146"/>
            <a:chExt cx="6198771" cy="4211779"/>
          </a:xfrm>
        </p:grpSpPr>
        <p:sp>
          <p:nvSpPr>
            <p:cNvPr id="1894" name="Google Shape;1894;p70"/>
            <p:cNvSpPr/>
            <p:nvPr/>
          </p:nvSpPr>
          <p:spPr>
            <a:xfrm>
              <a:off x="7690346" y="5586720"/>
              <a:ext cx="179705" cy="370205"/>
            </a:xfrm>
            <a:custGeom>
              <a:rect b="b" l="l" r="r" t="t"/>
              <a:pathLst>
                <a:path extrusionOk="0" h="370204" w="179704">
                  <a:moveTo>
                    <a:pt x="123787" y="315733"/>
                  </a:moveTo>
                  <a:lnTo>
                    <a:pt x="103201" y="330908"/>
                  </a:lnTo>
                  <a:lnTo>
                    <a:pt x="179082" y="369638"/>
                  </a:lnTo>
                  <a:lnTo>
                    <a:pt x="171507" y="325917"/>
                  </a:lnTo>
                  <a:lnTo>
                    <a:pt x="131079" y="325917"/>
                  </a:lnTo>
                  <a:lnTo>
                    <a:pt x="123787" y="315733"/>
                  </a:lnTo>
                  <a:close/>
                </a:path>
                <a:path extrusionOk="0" h="370204" w="179704">
                  <a:moveTo>
                    <a:pt x="144234" y="300661"/>
                  </a:moveTo>
                  <a:lnTo>
                    <a:pt x="123787" y="315733"/>
                  </a:lnTo>
                  <a:lnTo>
                    <a:pt x="131079" y="325917"/>
                  </a:lnTo>
                  <a:lnTo>
                    <a:pt x="151730" y="311130"/>
                  </a:lnTo>
                  <a:lnTo>
                    <a:pt x="144234" y="300661"/>
                  </a:lnTo>
                  <a:close/>
                </a:path>
                <a:path extrusionOk="0" h="370204" w="179704">
                  <a:moveTo>
                    <a:pt x="164538" y="285694"/>
                  </a:moveTo>
                  <a:lnTo>
                    <a:pt x="144234" y="300661"/>
                  </a:lnTo>
                  <a:lnTo>
                    <a:pt x="151730" y="311130"/>
                  </a:lnTo>
                  <a:lnTo>
                    <a:pt x="131079" y="325917"/>
                  </a:lnTo>
                  <a:lnTo>
                    <a:pt x="171507" y="325917"/>
                  </a:lnTo>
                  <a:lnTo>
                    <a:pt x="164538" y="285694"/>
                  </a:lnTo>
                  <a:close/>
                </a:path>
                <a:path extrusionOk="0" h="370204" w="179704">
                  <a:moveTo>
                    <a:pt x="25091" y="0"/>
                  </a:moveTo>
                  <a:lnTo>
                    <a:pt x="0" y="3947"/>
                  </a:lnTo>
                  <a:lnTo>
                    <a:pt x="7241" y="49966"/>
                  </a:lnTo>
                  <a:lnTo>
                    <a:pt x="16289" y="96313"/>
                  </a:lnTo>
                  <a:lnTo>
                    <a:pt x="29019" y="143323"/>
                  </a:lnTo>
                  <a:lnTo>
                    <a:pt x="47166" y="190580"/>
                  </a:lnTo>
                  <a:lnTo>
                    <a:pt x="71768" y="237734"/>
                  </a:lnTo>
                  <a:lnTo>
                    <a:pt x="101489" y="284592"/>
                  </a:lnTo>
                  <a:lnTo>
                    <a:pt x="123787" y="315733"/>
                  </a:lnTo>
                  <a:lnTo>
                    <a:pt x="144234" y="300661"/>
                  </a:lnTo>
                  <a:lnTo>
                    <a:pt x="122287" y="270010"/>
                  </a:lnTo>
                  <a:lnTo>
                    <a:pt x="107430" y="247387"/>
                  </a:lnTo>
                  <a:lnTo>
                    <a:pt x="93583" y="224720"/>
                  </a:lnTo>
                  <a:lnTo>
                    <a:pt x="81411" y="202753"/>
                  </a:lnTo>
                  <a:lnTo>
                    <a:pt x="81089" y="202172"/>
                  </a:lnTo>
                  <a:lnTo>
                    <a:pt x="70489" y="180456"/>
                  </a:lnTo>
                  <a:lnTo>
                    <a:pt x="70150" y="179764"/>
                  </a:lnTo>
                  <a:lnTo>
                    <a:pt x="61172" y="158168"/>
                  </a:lnTo>
                  <a:lnTo>
                    <a:pt x="53312" y="135837"/>
                  </a:lnTo>
                  <a:lnTo>
                    <a:pt x="46614" y="113175"/>
                  </a:lnTo>
                  <a:lnTo>
                    <a:pt x="41174" y="91138"/>
                  </a:lnTo>
                  <a:lnTo>
                    <a:pt x="32223" y="45328"/>
                  </a:lnTo>
                  <a:lnTo>
                    <a:pt x="25091" y="0"/>
                  </a:lnTo>
                  <a:close/>
                </a:path>
                <a:path extrusionOk="0" h="370204" w="179704">
                  <a:moveTo>
                    <a:pt x="122441" y="270226"/>
                  </a:moveTo>
                  <a:lnTo>
                    <a:pt x="122572" y="270425"/>
                  </a:lnTo>
                  <a:lnTo>
                    <a:pt x="122441" y="270226"/>
                  </a:lnTo>
                  <a:close/>
                </a:path>
                <a:path extrusionOk="0" h="370204" w="179704">
                  <a:moveTo>
                    <a:pt x="122299" y="270010"/>
                  </a:moveTo>
                  <a:lnTo>
                    <a:pt x="122441" y="270226"/>
                  </a:lnTo>
                  <a:lnTo>
                    <a:pt x="122299" y="270010"/>
                  </a:lnTo>
                  <a:close/>
                </a:path>
                <a:path extrusionOk="0" h="370204" w="179704">
                  <a:moveTo>
                    <a:pt x="107544" y="247573"/>
                  </a:moveTo>
                  <a:lnTo>
                    <a:pt x="107649" y="247745"/>
                  </a:lnTo>
                  <a:lnTo>
                    <a:pt x="107544" y="247573"/>
                  </a:lnTo>
                  <a:close/>
                </a:path>
                <a:path extrusionOk="0" h="370204" w="179704">
                  <a:moveTo>
                    <a:pt x="107430" y="247387"/>
                  </a:moveTo>
                  <a:lnTo>
                    <a:pt x="107544" y="247573"/>
                  </a:lnTo>
                  <a:lnTo>
                    <a:pt x="107430" y="247387"/>
                  </a:lnTo>
                  <a:close/>
                </a:path>
                <a:path extrusionOk="0" h="370204" w="179704">
                  <a:moveTo>
                    <a:pt x="93720" y="224943"/>
                  </a:moveTo>
                  <a:lnTo>
                    <a:pt x="93851" y="225181"/>
                  </a:lnTo>
                  <a:lnTo>
                    <a:pt x="93720" y="224943"/>
                  </a:lnTo>
                  <a:close/>
                </a:path>
                <a:path extrusionOk="0" h="370204" w="179704">
                  <a:moveTo>
                    <a:pt x="93596" y="224720"/>
                  </a:moveTo>
                  <a:lnTo>
                    <a:pt x="93720" y="224943"/>
                  </a:lnTo>
                  <a:lnTo>
                    <a:pt x="93596" y="224720"/>
                  </a:lnTo>
                  <a:close/>
                </a:path>
                <a:path extrusionOk="0" h="370204" w="179704">
                  <a:moveTo>
                    <a:pt x="81252" y="202466"/>
                  </a:moveTo>
                  <a:lnTo>
                    <a:pt x="81393" y="202753"/>
                  </a:lnTo>
                  <a:lnTo>
                    <a:pt x="81252" y="202466"/>
                  </a:lnTo>
                  <a:close/>
                </a:path>
                <a:path extrusionOk="0" h="370204" w="179704">
                  <a:moveTo>
                    <a:pt x="81108" y="202172"/>
                  </a:moveTo>
                  <a:lnTo>
                    <a:pt x="81252" y="202466"/>
                  </a:lnTo>
                  <a:lnTo>
                    <a:pt x="81108" y="202172"/>
                  </a:lnTo>
                  <a:close/>
                </a:path>
                <a:path extrusionOk="0" h="370204" w="179704">
                  <a:moveTo>
                    <a:pt x="70322" y="180115"/>
                  </a:moveTo>
                  <a:lnTo>
                    <a:pt x="70464" y="180456"/>
                  </a:lnTo>
                  <a:lnTo>
                    <a:pt x="70322" y="180115"/>
                  </a:lnTo>
                  <a:close/>
                </a:path>
                <a:path extrusionOk="0" h="370204" w="179704">
                  <a:moveTo>
                    <a:pt x="70176" y="179764"/>
                  </a:moveTo>
                  <a:lnTo>
                    <a:pt x="70322" y="180115"/>
                  </a:lnTo>
                  <a:lnTo>
                    <a:pt x="70176" y="179764"/>
                  </a:lnTo>
                  <a:close/>
                </a:path>
                <a:path extrusionOk="0" h="370204" w="179704">
                  <a:moveTo>
                    <a:pt x="61023" y="157811"/>
                  </a:moveTo>
                  <a:lnTo>
                    <a:pt x="61149" y="158168"/>
                  </a:lnTo>
                  <a:lnTo>
                    <a:pt x="61023" y="157811"/>
                  </a:lnTo>
                  <a:close/>
                </a:path>
                <a:path extrusionOk="0" h="370204" w="179704">
                  <a:moveTo>
                    <a:pt x="60910" y="157487"/>
                  </a:moveTo>
                  <a:lnTo>
                    <a:pt x="61023" y="157811"/>
                  </a:lnTo>
                  <a:lnTo>
                    <a:pt x="60910" y="157487"/>
                  </a:lnTo>
                  <a:close/>
                </a:path>
                <a:path extrusionOk="0" h="370204" w="179704">
                  <a:moveTo>
                    <a:pt x="53200" y="135520"/>
                  </a:moveTo>
                  <a:lnTo>
                    <a:pt x="53294" y="135837"/>
                  </a:lnTo>
                  <a:lnTo>
                    <a:pt x="53200" y="135520"/>
                  </a:lnTo>
                  <a:close/>
                </a:path>
                <a:path extrusionOk="0" h="370204" w="179704">
                  <a:moveTo>
                    <a:pt x="53111" y="135218"/>
                  </a:moveTo>
                  <a:lnTo>
                    <a:pt x="53200" y="135520"/>
                  </a:lnTo>
                  <a:lnTo>
                    <a:pt x="53111" y="135218"/>
                  </a:lnTo>
                  <a:close/>
                </a:path>
                <a:path extrusionOk="0" h="370204" w="179704">
                  <a:moveTo>
                    <a:pt x="46621" y="113175"/>
                  </a:moveTo>
                  <a:lnTo>
                    <a:pt x="46687" y="113443"/>
                  </a:lnTo>
                  <a:lnTo>
                    <a:pt x="46621" y="113175"/>
                  </a:lnTo>
                  <a:close/>
                </a:path>
                <a:path extrusionOk="0" h="370204" w="179704">
                  <a:moveTo>
                    <a:pt x="46554" y="112904"/>
                  </a:moveTo>
                  <a:lnTo>
                    <a:pt x="46621" y="113175"/>
                  </a:lnTo>
                  <a:lnTo>
                    <a:pt x="46554" y="112904"/>
                  </a:lnTo>
                  <a:close/>
                </a:path>
                <a:path extrusionOk="0" h="370204" w="179704">
                  <a:moveTo>
                    <a:pt x="41097" y="90830"/>
                  </a:moveTo>
                  <a:lnTo>
                    <a:pt x="41158" y="91138"/>
                  </a:lnTo>
                  <a:lnTo>
                    <a:pt x="41097" y="90830"/>
                  </a:lnTo>
                  <a:close/>
                </a:path>
                <a:path extrusionOk="0" h="370204" w="179704">
                  <a:moveTo>
                    <a:pt x="41038" y="90523"/>
                  </a:moveTo>
                  <a:lnTo>
                    <a:pt x="41097" y="90830"/>
                  </a:lnTo>
                  <a:lnTo>
                    <a:pt x="41038" y="90523"/>
                  </a:lnTo>
                  <a:close/>
                </a:path>
                <a:path extrusionOk="0" h="370204" w="179704">
                  <a:moveTo>
                    <a:pt x="32261" y="45566"/>
                  </a:moveTo>
                  <a:lnTo>
                    <a:pt x="32296" y="45787"/>
                  </a:lnTo>
                  <a:lnTo>
                    <a:pt x="32261" y="45566"/>
                  </a:lnTo>
                  <a:close/>
                </a:path>
                <a:path extrusionOk="0" h="370204" w="179704">
                  <a:moveTo>
                    <a:pt x="32223" y="45328"/>
                  </a:moveTo>
                  <a:lnTo>
                    <a:pt x="32261" y="45566"/>
                  </a:lnTo>
                  <a:lnTo>
                    <a:pt x="32223" y="45328"/>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95" name="Google Shape;1895;p70"/>
            <p:cNvPicPr preferRelativeResize="0"/>
            <p:nvPr/>
          </p:nvPicPr>
          <p:blipFill rotWithShape="1">
            <a:blip r:embed="rId12">
              <a:alphaModFix/>
            </a:blip>
            <a:srcRect b="0" l="0" r="0" t="0"/>
            <a:stretch/>
          </p:blipFill>
          <p:spPr>
            <a:xfrm>
              <a:off x="2097023" y="2084832"/>
              <a:ext cx="5102352" cy="3261360"/>
            </a:xfrm>
            <a:prstGeom prst="rect">
              <a:avLst/>
            </a:prstGeom>
            <a:noFill/>
            <a:ln>
              <a:noFill/>
            </a:ln>
          </p:spPr>
        </p:pic>
        <p:sp>
          <p:nvSpPr>
            <p:cNvPr id="1896" name="Google Shape;1896;p70"/>
            <p:cNvSpPr/>
            <p:nvPr/>
          </p:nvSpPr>
          <p:spPr>
            <a:xfrm>
              <a:off x="2133593" y="2122366"/>
              <a:ext cx="4973320" cy="3133725"/>
            </a:xfrm>
            <a:custGeom>
              <a:rect b="b" l="l" r="r" t="t"/>
              <a:pathLst>
                <a:path extrusionOk="0" h="3133725" w="4973320">
                  <a:moveTo>
                    <a:pt x="4973323" y="0"/>
                  </a:moveTo>
                  <a:lnTo>
                    <a:pt x="0" y="0"/>
                  </a:lnTo>
                  <a:lnTo>
                    <a:pt x="0" y="3133250"/>
                  </a:lnTo>
                  <a:lnTo>
                    <a:pt x="4973323" y="3133250"/>
                  </a:lnTo>
                  <a:lnTo>
                    <a:pt x="4973323"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7" name="Google Shape;1897;p70"/>
            <p:cNvSpPr/>
            <p:nvPr/>
          </p:nvSpPr>
          <p:spPr>
            <a:xfrm>
              <a:off x="1703669" y="3378147"/>
              <a:ext cx="423545" cy="88900"/>
            </a:xfrm>
            <a:custGeom>
              <a:rect b="b" l="l" r="r" t="t"/>
              <a:pathLst>
                <a:path extrusionOk="0" h="88900" w="423544">
                  <a:moveTo>
                    <a:pt x="76399" y="23947"/>
                  </a:moveTo>
                  <a:lnTo>
                    <a:pt x="110554" y="61299"/>
                  </a:lnTo>
                  <a:lnTo>
                    <a:pt x="167003" y="75783"/>
                  </a:lnTo>
                  <a:lnTo>
                    <a:pt x="222023" y="85285"/>
                  </a:lnTo>
                  <a:lnTo>
                    <a:pt x="275009" y="88595"/>
                  </a:lnTo>
                  <a:lnTo>
                    <a:pt x="300692" y="88231"/>
                  </a:lnTo>
                  <a:lnTo>
                    <a:pt x="325995" y="86810"/>
                  </a:lnTo>
                  <a:lnTo>
                    <a:pt x="375170" y="81700"/>
                  </a:lnTo>
                  <a:lnTo>
                    <a:pt x="423452" y="74957"/>
                  </a:lnTo>
                  <a:lnTo>
                    <a:pt x="421810" y="63200"/>
                  </a:lnTo>
                  <a:lnTo>
                    <a:pt x="274961" y="63193"/>
                  </a:lnTo>
                  <a:lnTo>
                    <a:pt x="275271" y="63189"/>
                  </a:lnTo>
                  <a:lnTo>
                    <a:pt x="251272" y="62355"/>
                  </a:lnTo>
                  <a:lnTo>
                    <a:pt x="250722" y="62355"/>
                  </a:lnTo>
                  <a:lnTo>
                    <a:pt x="250029" y="62312"/>
                  </a:lnTo>
                  <a:lnTo>
                    <a:pt x="250240" y="62312"/>
                  </a:lnTo>
                  <a:lnTo>
                    <a:pt x="225585" y="60104"/>
                  </a:lnTo>
                  <a:lnTo>
                    <a:pt x="225367" y="60104"/>
                  </a:lnTo>
                  <a:lnTo>
                    <a:pt x="224650" y="60020"/>
                  </a:lnTo>
                  <a:lnTo>
                    <a:pt x="224798" y="60020"/>
                  </a:lnTo>
                  <a:lnTo>
                    <a:pt x="199451" y="56287"/>
                  </a:lnTo>
                  <a:lnTo>
                    <a:pt x="198727" y="56180"/>
                  </a:lnTo>
                  <a:lnTo>
                    <a:pt x="172180" y="50915"/>
                  </a:lnTo>
                  <a:lnTo>
                    <a:pt x="145069" y="44410"/>
                  </a:lnTo>
                  <a:lnTo>
                    <a:pt x="117482" y="36861"/>
                  </a:lnTo>
                  <a:lnTo>
                    <a:pt x="76399" y="23947"/>
                  </a:lnTo>
                  <a:close/>
                </a:path>
                <a:path extrusionOk="0" h="88900" w="423544">
                  <a:moveTo>
                    <a:pt x="84300" y="0"/>
                  </a:moveTo>
                  <a:lnTo>
                    <a:pt x="0" y="12307"/>
                  </a:lnTo>
                  <a:lnTo>
                    <a:pt x="60426" y="72363"/>
                  </a:lnTo>
                  <a:lnTo>
                    <a:pt x="68440" y="48070"/>
                  </a:lnTo>
                  <a:lnTo>
                    <a:pt x="56497" y="44319"/>
                  </a:lnTo>
                  <a:lnTo>
                    <a:pt x="64108" y="20086"/>
                  </a:lnTo>
                  <a:lnTo>
                    <a:pt x="77673" y="20086"/>
                  </a:lnTo>
                  <a:lnTo>
                    <a:pt x="84300" y="0"/>
                  </a:lnTo>
                  <a:close/>
                </a:path>
                <a:path extrusionOk="0" h="88900" w="423544">
                  <a:moveTo>
                    <a:pt x="275271" y="63189"/>
                  </a:moveTo>
                  <a:lnTo>
                    <a:pt x="274961" y="63193"/>
                  </a:lnTo>
                  <a:lnTo>
                    <a:pt x="275581" y="63200"/>
                  </a:lnTo>
                  <a:lnTo>
                    <a:pt x="275271" y="63189"/>
                  </a:lnTo>
                  <a:close/>
                </a:path>
                <a:path extrusionOk="0" h="88900" w="423544">
                  <a:moveTo>
                    <a:pt x="299808" y="62842"/>
                  </a:moveTo>
                  <a:lnTo>
                    <a:pt x="275271" y="63189"/>
                  </a:lnTo>
                  <a:lnTo>
                    <a:pt x="275581" y="63200"/>
                  </a:lnTo>
                  <a:lnTo>
                    <a:pt x="421810" y="63200"/>
                  </a:lnTo>
                  <a:lnTo>
                    <a:pt x="421762" y="62857"/>
                  </a:lnTo>
                  <a:lnTo>
                    <a:pt x="299534" y="62857"/>
                  </a:lnTo>
                  <a:lnTo>
                    <a:pt x="299808" y="62842"/>
                  </a:lnTo>
                  <a:close/>
                </a:path>
                <a:path extrusionOk="0" h="88900" w="423544">
                  <a:moveTo>
                    <a:pt x="421759" y="62838"/>
                  </a:moveTo>
                  <a:lnTo>
                    <a:pt x="299964" y="62842"/>
                  </a:lnTo>
                  <a:lnTo>
                    <a:pt x="299534" y="62857"/>
                  </a:lnTo>
                  <a:lnTo>
                    <a:pt x="421762" y="62857"/>
                  </a:lnTo>
                  <a:close/>
                </a:path>
                <a:path extrusionOk="0" h="88900" w="423544">
                  <a:moveTo>
                    <a:pt x="323973" y="61484"/>
                  </a:moveTo>
                  <a:lnTo>
                    <a:pt x="299808" y="62842"/>
                  </a:lnTo>
                  <a:lnTo>
                    <a:pt x="300067" y="62838"/>
                  </a:lnTo>
                  <a:lnTo>
                    <a:pt x="421759" y="62838"/>
                  </a:lnTo>
                  <a:lnTo>
                    <a:pt x="421575" y="61516"/>
                  </a:lnTo>
                  <a:lnTo>
                    <a:pt x="323669" y="61516"/>
                  </a:lnTo>
                  <a:lnTo>
                    <a:pt x="323973" y="61484"/>
                  </a:lnTo>
                  <a:close/>
                </a:path>
                <a:path extrusionOk="0" h="88900" w="423544">
                  <a:moveTo>
                    <a:pt x="250373" y="62324"/>
                  </a:moveTo>
                  <a:lnTo>
                    <a:pt x="250722" y="62355"/>
                  </a:lnTo>
                  <a:lnTo>
                    <a:pt x="251272" y="62355"/>
                  </a:lnTo>
                  <a:lnTo>
                    <a:pt x="250373" y="62324"/>
                  </a:lnTo>
                  <a:close/>
                </a:path>
                <a:path extrusionOk="0" h="88900" w="423544">
                  <a:moveTo>
                    <a:pt x="250240" y="62312"/>
                  </a:moveTo>
                  <a:lnTo>
                    <a:pt x="250029" y="62312"/>
                  </a:lnTo>
                  <a:lnTo>
                    <a:pt x="250373" y="62324"/>
                  </a:lnTo>
                  <a:lnTo>
                    <a:pt x="250240" y="62312"/>
                  </a:lnTo>
                  <a:close/>
                </a:path>
                <a:path extrusionOk="0" h="88900" w="423544">
                  <a:moveTo>
                    <a:pt x="421568" y="61467"/>
                  </a:moveTo>
                  <a:lnTo>
                    <a:pt x="324270" y="61467"/>
                  </a:lnTo>
                  <a:lnTo>
                    <a:pt x="323669" y="61516"/>
                  </a:lnTo>
                  <a:lnTo>
                    <a:pt x="421575" y="61516"/>
                  </a:lnTo>
                  <a:close/>
                </a:path>
                <a:path extrusionOk="0" h="88900" w="423544">
                  <a:moveTo>
                    <a:pt x="420869" y="56460"/>
                  </a:moveTo>
                  <a:lnTo>
                    <a:pt x="372323" y="56460"/>
                  </a:lnTo>
                  <a:lnTo>
                    <a:pt x="323973" y="61484"/>
                  </a:lnTo>
                  <a:lnTo>
                    <a:pt x="324270" y="61467"/>
                  </a:lnTo>
                  <a:lnTo>
                    <a:pt x="421568" y="61467"/>
                  </a:lnTo>
                  <a:lnTo>
                    <a:pt x="420869" y="56460"/>
                  </a:lnTo>
                  <a:close/>
                </a:path>
                <a:path extrusionOk="0" h="88900" w="423544">
                  <a:moveTo>
                    <a:pt x="225029" y="60054"/>
                  </a:moveTo>
                  <a:lnTo>
                    <a:pt x="225367" y="60104"/>
                  </a:lnTo>
                  <a:lnTo>
                    <a:pt x="225585" y="60104"/>
                  </a:lnTo>
                  <a:lnTo>
                    <a:pt x="225029" y="60054"/>
                  </a:lnTo>
                  <a:close/>
                </a:path>
                <a:path extrusionOk="0" h="88900" w="423544">
                  <a:moveTo>
                    <a:pt x="224798" y="60020"/>
                  </a:moveTo>
                  <a:lnTo>
                    <a:pt x="224650" y="60020"/>
                  </a:lnTo>
                  <a:lnTo>
                    <a:pt x="225029" y="60054"/>
                  </a:lnTo>
                  <a:lnTo>
                    <a:pt x="224798" y="60020"/>
                  </a:lnTo>
                  <a:close/>
                </a:path>
                <a:path extrusionOk="0" h="88900" w="423544">
                  <a:moveTo>
                    <a:pt x="419939" y="49801"/>
                  </a:moveTo>
                  <a:lnTo>
                    <a:pt x="372083" y="56485"/>
                  </a:lnTo>
                  <a:lnTo>
                    <a:pt x="372323" y="56460"/>
                  </a:lnTo>
                  <a:lnTo>
                    <a:pt x="420869" y="56460"/>
                  </a:lnTo>
                  <a:lnTo>
                    <a:pt x="419939" y="49801"/>
                  </a:lnTo>
                  <a:close/>
                </a:path>
                <a:path extrusionOk="0" h="88900" w="423544">
                  <a:moveTo>
                    <a:pt x="199016" y="56223"/>
                  </a:moveTo>
                  <a:lnTo>
                    <a:pt x="199340" y="56287"/>
                  </a:lnTo>
                  <a:lnTo>
                    <a:pt x="199016" y="56223"/>
                  </a:lnTo>
                  <a:close/>
                </a:path>
                <a:path extrusionOk="0" h="88900" w="423544">
                  <a:moveTo>
                    <a:pt x="198801" y="56180"/>
                  </a:moveTo>
                  <a:lnTo>
                    <a:pt x="199016" y="56223"/>
                  </a:lnTo>
                  <a:lnTo>
                    <a:pt x="198801" y="56180"/>
                  </a:lnTo>
                  <a:close/>
                </a:path>
                <a:path extrusionOk="0" h="88900" w="423544">
                  <a:moveTo>
                    <a:pt x="172436" y="50966"/>
                  </a:moveTo>
                  <a:lnTo>
                    <a:pt x="172675" y="51023"/>
                  </a:lnTo>
                  <a:lnTo>
                    <a:pt x="172436" y="50966"/>
                  </a:lnTo>
                  <a:close/>
                </a:path>
                <a:path extrusionOk="0" h="88900" w="423544">
                  <a:moveTo>
                    <a:pt x="172224" y="50915"/>
                  </a:moveTo>
                  <a:lnTo>
                    <a:pt x="172436" y="50966"/>
                  </a:lnTo>
                  <a:lnTo>
                    <a:pt x="172224" y="50915"/>
                  </a:lnTo>
                  <a:close/>
                </a:path>
                <a:path extrusionOk="0" h="88900" w="423544">
                  <a:moveTo>
                    <a:pt x="64108" y="20086"/>
                  </a:moveTo>
                  <a:lnTo>
                    <a:pt x="56497" y="44319"/>
                  </a:lnTo>
                  <a:lnTo>
                    <a:pt x="68440" y="48070"/>
                  </a:lnTo>
                  <a:lnTo>
                    <a:pt x="76399" y="23947"/>
                  </a:lnTo>
                  <a:lnTo>
                    <a:pt x="64108" y="20086"/>
                  </a:lnTo>
                  <a:close/>
                </a:path>
                <a:path extrusionOk="0" h="88900" w="423544">
                  <a:moveTo>
                    <a:pt x="145291" y="44463"/>
                  </a:moveTo>
                  <a:lnTo>
                    <a:pt x="145459" y="44509"/>
                  </a:lnTo>
                  <a:lnTo>
                    <a:pt x="145291" y="44463"/>
                  </a:lnTo>
                  <a:close/>
                </a:path>
                <a:path extrusionOk="0" h="88900" w="423544">
                  <a:moveTo>
                    <a:pt x="145097" y="44410"/>
                  </a:moveTo>
                  <a:lnTo>
                    <a:pt x="145291" y="44463"/>
                  </a:lnTo>
                  <a:lnTo>
                    <a:pt x="145097" y="44410"/>
                  </a:lnTo>
                  <a:close/>
                </a:path>
                <a:path extrusionOk="0" h="88900" w="423544">
                  <a:moveTo>
                    <a:pt x="117734" y="36930"/>
                  </a:moveTo>
                  <a:lnTo>
                    <a:pt x="117939" y="36995"/>
                  </a:lnTo>
                  <a:lnTo>
                    <a:pt x="117734" y="36930"/>
                  </a:lnTo>
                  <a:close/>
                </a:path>
                <a:path extrusionOk="0" h="88900" w="423544">
                  <a:moveTo>
                    <a:pt x="117515" y="36861"/>
                  </a:moveTo>
                  <a:lnTo>
                    <a:pt x="117734" y="36930"/>
                  </a:lnTo>
                  <a:lnTo>
                    <a:pt x="117515" y="36861"/>
                  </a:lnTo>
                  <a:close/>
                </a:path>
                <a:path extrusionOk="0" h="88900" w="423544">
                  <a:moveTo>
                    <a:pt x="77673" y="20086"/>
                  </a:moveTo>
                  <a:lnTo>
                    <a:pt x="64108" y="20086"/>
                  </a:lnTo>
                  <a:lnTo>
                    <a:pt x="76399" y="23947"/>
                  </a:lnTo>
                  <a:lnTo>
                    <a:pt x="77673" y="20086"/>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98" name="Google Shape;1898;p70"/>
            <p:cNvPicPr preferRelativeResize="0"/>
            <p:nvPr/>
          </p:nvPicPr>
          <p:blipFill rotWithShape="1">
            <a:blip r:embed="rId13">
              <a:alphaModFix/>
            </a:blip>
            <a:srcRect b="0" l="0" r="0" t="0"/>
            <a:stretch/>
          </p:blipFill>
          <p:spPr>
            <a:xfrm>
              <a:off x="1671280" y="1745146"/>
              <a:ext cx="226095" cy="84893"/>
            </a:xfrm>
            <a:prstGeom prst="rect">
              <a:avLst/>
            </a:prstGeom>
            <a:noFill/>
            <a:ln>
              <a:noFill/>
            </a:ln>
          </p:spPr>
        </p:pic>
      </p:grpSp>
      <p:sp>
        <p:nvSpPr>
          <p:cNvPr id="1899" name="Google Shape;1899;p70"/>
          <p:cNvSpPr txBox="1"/>
          <p:nvPr/>
        </p:nvSpPr>
        <p:spPr>
          <a:xfrm>
            <a:off x="728535" y="3236467"/>
            <a:ext cx="89598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262626"/>
                </a:solidFill>
                <a:latin typeface="Calibri"/>
                <a:ea typeface="Calibri"/>
                <a:cs typeface="Calibri"/>
                <a:sym typeface="Calibri"/>
              </a:rPr>
              <a:t>Model canvas</a:t>
            </a:r>
            <a:endParaRPr sz="1200">
              <a:solidFill>
                <a:schemeClr val="dk1"/>
              </a:solidFill>
              <a:latin typeface="Calibri"/>
              <a:ea typeface="Calibri"/>
              <a:cs typeface="Calibri"/>
              <a:sym typeface="Calibri"/>
            </a:endParaRPr>
          </a:p>
        </p:txBody>
      </p:sp>
      <p:grpSp>
        <p:nvGrpSpPr>
          <p:cNvPr id="1900" name="Google Shape;1900;p70"/>
          <p:cNvGrpSpPr/>
          <p:nvPr/>
        </p:nvGrpSpPr>
        <p:grpSpPr>
          <a:xfrm>
            <a:off x="11458577" y="171320"/>
            <a:ext cx="548640" cy="548640"/>
            <a:chOff x="11458577" y="171320"/>
            <a:chExt cx="548640" cy="548640"/>
          </a:xfrm>
        </p:grpSpPr>
        <p:sp>
          <p:nvSpPr>
            <p:cNvPr id="1901" name="Google Shape;1901;p70"/>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02" name="Google Shape;1902;p70"/>
            <p:cNvPicPr preferRelativeResize="0"/>
            <p:nvPr/>
          </p:nvPicPr>
          <p:blipFill rotWithShape="1">
            <a:blip r:embed="rId14">
              <a:alphaModFix/>
            </a:blip>
            <a:srcRect b="0" l="0" r="0" t="0"/>
            <a:stretch/>
          </p:blipFill>
          <p:spPr>
            <a:xfrm>
              <a:off x="11570207" y="274320"/>
              <a:ext cx="323088" cy="332231"/>
            </a:xfrm>
            <a:prstGeom prst="rect">
              <a:avLst/>
            </a:prstGeom>
            <a:noFill/>
            <a:ln>
              <a:noFill/>
            </a:ln>
          </p:spPr>
        </p:pic>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06" name="Shape 1906"/>
        <p:cNvGrpSpPr/>
        <p:nvPr/>
      </p:nvGrpSpPr>
      <p:grpSpPr>
        <a:xfrm>
          <a:off x="0" y="0"/>
          <a:ext cx="0" cy="0"/>
          <a:chOff x="0" y="0"/>
          <a:chExt cx="0" cy="0"/>
        </a:xfrm>
      </p:grpSpPr>
      <p:grpSp>
        <p:nvGrpSpPr>
          <p:cNvPr id="1907" name="Google Shape;1907;p71"/>
          <p:cNvGrpSpPr/>
          <p:nvPr/>
        </p:nvGrpSpPr>
        <p:grpSpPr>
          <a:xfrm>
            <a:off x="7528559" y="2218944"/>
            <a:ext cx="3825240" cy="4108702"/>
            <a:chOff x="7528559" y="2218944"/>
            <a:chExt cx="3825240" cy="4108702"/>
          </a:xfrm>
        </p:grpSpPr>
        <p:pic>
          <p:nvPicPr>
            <p:cNvPr id="1908" name="Google Shape;1908;p71"/>
            <p:cNvPicPr preferRelativeResize="0"/>
            <p:nvPr/>
          </p:nvPicPr>
          <p:blipFill rotWithShape="1">
            <a:blip r:embed="rId3">
              <a:alphaModFix/>
            </a:blip>
            <a:srcRect b="0" l="0" r="0" t="0"/>
            <a:stretch/>
          </p:blipFill>
          <p:spPr>
            <a:xfrm>
              <a:off x="7528559" y="3060191"/>
              <a:ext cx="3825240" cy="3267455"/>
            </a:xfrm>
            <a:prstGeom prst="rect">
              <a:avLst/>
            </a:prstGeom>
            <a:noFill/>
            <a:ln>
              <a:noFill/>
            </a:ln>
          </p:spPr>
        </p:pic>
        <p:pic>
          <p:nvPicPr>
            <p:cNvPr id="1909" name="Google Shape;1909;p71"/>
            <p:cNvPicPr preferRelativeResize="0"/>
            <p:nvPr/>
          </p:nvPicPr>
          <p:blipFill rotWithShape="1">
            <a:blip r:embed="rId4">
              <a:alphaModFix/>
            </a:blip>
            <a:srcRect b="0" l="0" r="0" t="0"/>
            <a:stretch/>
          </p:blipFill>
          <p:spPr>
            <a:xfrm>
              <a:off x="7554732" y="3085210"/>
              <a:ext cx="3719402" cy="3163824"/>
            </a:xfrm>
            <a:prstGeom prst="rect">
              <a:avLst/>
            </a:prstGeom>
            <a:noFill/>
            <a:ln>
              <a:noFill/>
            </a:ln>
          </p:spPr>
        </p:pic>
        <p:pic>
          <p:nvPicPr>
            <p:cNvPr id="1910" name="Google Shape;1910;p71"/>
            <p:cNvPicPr preferRelativeResize="0"/>
            <p:nvPr/>
          </p:nvPicPr>
          <p:blipFill rotWithShape="1">
            <a:blip r:embed="rId5">
              <a:alphaModFix/>
            </a:blip>
            <a:srcRect b="0" l="0" r="0" t="0"/>
            <a:stretch/>
          </p:blipFill>
          <p:spPr>
            <a:xfrm>
              <a:off x="7528559" y="2218944"/>
              <a:ext cx="3825240" cy="798576"/>
            </a:xfrm>
            <a:prstGeom prst="rect">
              <a:avLst/>
            </a:prstGeom>
            <a:noFill/>
            <a:ln>
              <a:noFill/>
            </a:ln>
          </p:spPr>
        </p:pic>
        <p:pic>
          <p:nvPicPr>
            <p:cNvPr id="1911" name="Google Shape;1911;p71"/>
            <p:cNvPicPr preferRelativeResize="0"/>
            <p:nvPr/>
          </p:nvPicPr>
          <p:blipFill rotWithShape="1">
            <a:blip r:embed="rId6">
              <a:alphaModFix/>
            </a:blip>
            <a:srcRect b="0" l="0" r="0" t="0"/>
            <a:stretch/>
          </p:blipFill>
          <p:spPr>
            <a:xfrm>
              <a:off x="7554732" y="2243961"/>
              <a:ext cx="3719402" cy="694943"/>
            </a:xfrm>
            <a:prstGeom prst="rect">
              <a:avLst/>
            </a:prstGeom>
            <a:noFill/>
            <a:ln>
              <a:noFill/>
            </a:ln>
          </p:spPr>
        </p:pic>
        <p:pic>
          <p:nvPicPr>
            <p:cNvPr id="1912" name="Google Shape;1912;p71"/>
            <p:cNvPicPr preferRelativeResize="0"/>
            <p:nvPr/>
          </p:nvPicPr>
          <p:blipFill rotWithShape="1">
            <a:blip r:embed="rId7">
              <a:alphaModFix/>
            </a:blip>
            <a:srcRect b="0" l="0" r="0" t="0"/>
            <a:stretch/>
          </p:blipFill>
          <p:spPr>
            <a:xfrm>
              <a:off x="7980693" y="2380881"/>
              <a:ext cx="308087" cy="64008"/>
            </a:xfrm>
            <a:prstGeom prst="rect">
              <a:avLst/>
            </a:prstGeom>
            <a:noFill/>
            <a:ln>
              <a:noFill/>
            </a:ln>
          </p:spPr>
        </p:pic>
      </p:grpSp>
      <p:grpSp>
        <p:nvGrpSpPr>
          <p:cNvPr id="1913" name="Google Shape;1913;p71"/>
          <p:cNvGrpSpPr/>
          <p:nvPr/>
        </p:nvGrpSpPr>
        <p:grpSpPr>
          <a:xfrm>
            <a:off x="807719" y="2218943"/>
            <a:ext cx="5858256" cy="4108704"/>
            <a:chOff x="807719" y="2218943"/>
            <a:chExt cx="5858256" cy="4108704"/>
          </a:xfrm>
        </p:grpSpPr>
        <p:pic>
          <p:nvPicPr>
            <p:cNvPr id="1914" name="Google Shape;1914;p71"/>
            <p:cNvPicPr preferRelativeResize="0"/>
            <p:nvPr/>
          </p:nvPicPr>
          <p:blipFill rotWithShape="1">
            <a:blip r:embed="rId8">
              <a:alphaModFix/>
            </a:blip>
            <a:srcRect b="0" l="0" r="0" t="0"/>
            <a:stretch/>
          </p:blipFill>
          <p:spPr>
            <a:xfrm>
              <a:off x="807719" y="2218943"/>
              <a:ext cx="5858256" cy="4108704"/>
            </a:xfrm>
            <a:prstGeom prst="rect">
              <a:avLst/>
            </a:prstGeom>
            <a:noFill/>
            <a:ln>
              <a:noFill/>
            </a:ln>
          </p:spPr>
        </p:pic>
        <p:pic>
          <p:nvPicPr>
            <p:cNvPr id="1915" name="Google Shape;1915;p71"/>
            <p:cNvPicPr preferRelativeResize="0"/>
            <p:nvPr/>
          </p:nvPicPr>
          <p:blipFill rotWithShape="1">
            <a:blip r:embed="rId9">
              <a:alphaModFix/>
            </a:blip>
            <a:srcRect b="0" l="0" r="0" t="0"/>
            <a:stretch/>
          </p:blipFill>
          <p:spPr>
            <a:xfrm>
              <a:off x="832140" y="2243961"/>
              <a:ext cx="5755186" cy="4005071"/>
            </a:xfrm>
            <a:prstGeom prst="rect">
              <a:avLst/>
            </a:prstGeom>
            <a:noFill/>
            <a:ln>
              <a:noFill/>
            </a:ln>
          </p:spPr>
        </p:pic>
        <p:pic>
          <p:nvPicPr>
            <p:cNvPr id="1916" name="Google Shape;1916;p71"/>
            <p:cNvPicPr preferRelativeResize="0"/>
            <p:nvPr/>
          </p:nvPicPr>
          <p:blipFill rotWithShape="1">
            <a:blip r:embed="rId10">
              <a:alphaModFix/>
            </a:blip>
            <a:srcRect b="0" l="0" r="0" t="0"/>
            <a:stretch/>
          </p:blipFill>
          <p:spPr>
            <a:xfrm>
              <a:off x="3255263" y="2910839"/>
              <a:ext cx="1197864" cy="323088"/>
            </a:xfrm>
            <a:prstGeom prst="rect">
              <a:avLst/>
            </a:prstGeom>
            <a:noFill/>
            <a:ln>
              <a:noFill/>
            </a:ln>
          </p:spPr>
        </p:pic>
        <p:sp>
          <p:nvSpPr>
            <p:cNvPr id="1917" name="Google Shape;1917;p71"/>
            <p:cNvSpPr/>
            <p:nvPr/>
          </p:nvSpPr>
          <p:spPr>
            <a:xfrm>
              <a:off x="3294122" y="2949971"/>
              <a:ext cx="1066800" cy="193675"/>
            </a:xfrm>
            <a:custGeom>
              <a:rect b="b" l="l" r="r" t="t"/>
              <a:pathLst>
                <a:path extrusionOk="0" h="193675" w="1066800">
                  <a:moveTo>
                    <a:pt x="0" y="0"/>
                  </a:moveTo>
                  <a:lnTo>
                    <a:pt x="1066598" y="0"/>
                  </a:lnTo>
                  <a:lnTo>
                    <a:pt x="1066598" y="193205"/>
                  </a:lnTo>
                  <a:lnTo>
                    <a:pt x="0" y="193205"/>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1918" name="Google Shape;1918;p71"/>
            <p:cNvPicPr preferRelativeResize="0"/>
            <p:nvPr/>
          </p:nvPicPr>
          <p:blipFill rotWithShape="1">
            <a:blip r:embed="rId11">
              <a:alphaModFix/>
            </a:blip>
            <a:srcRect b="0" l="0" r="0" t="0"/>
            <a:stretch/>
          </p:blipFill>
          <p:spPr>
            <a:xfrm>
              <a:off x="2252472" y="4367783"/>
              <a:ext cx="1197864" cy="323088"/>
            </a:xfrm>
            <a:prstGeom prst="rect">
              <a:avLst/>
            </a:prstGeom>
            <a:noFill/>
            <a:ln>
              <a:noFill/>
            </a:ln>
          </p:spPr>
        </p:pic>
        <p:sp>
          <p:nvSpPr>
            <p:cNvPr id="1919" name="Google Shape;1919;p71"/>
            <p:cNvSpPr/>
            <p:nvPr/>
          </p:nvSpPr>
          <p:spPr>
            <a:xfrm>
              <a:off x="2290579" y="4406297"/>
              <a:ext cx="1066800" cy="193675"/>
            </a:xfrm>
            <a:custGeom>
              <a:rect b="b" l="l" r="r" t="t"/>
              <a:pathLst>
                <a:path extrusionOk="0" h="193675" w="1066800">
                  <a:moveTo>
                    <a:pt x="0" y="0"/>
                  </a:moveTo>
                  <a:lnTo>
                    <a:pt x="1066598" y="0"/>
                  </a:lnTo>
                  <a:lnTo>
                    <a:pt x="1066598" y="193205"/>
                  </a:lnTo>
                  <a:lnTo>
                    <a:pt x="0" y="193205"/>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20" name="Google Shape;1920;p71"/>
            <p:cNvSpPr/>
            <p:nvPr/>
          </p:nvSpPr>
          <p:spPr>
            <a:xfrm>
              <a:off x="3147694" y="3139739"/>
              <a:ext cx="322580" cy="1237615"/>
            </a:xfrm>
            <a:custGeom>
              <a:rect b="b" l="l" r="r" t="t"/>
              <a:pathLst>
                <a:path extrusionOk="0" h="1237614" w="322579">
                  <a:moveTo>
                    <a:pt x="0" y="1152484"/>
                  </a:moveTo>
                  <a:lnTo>
                    <a:pt x="5080" y="1237527"/>
                  </a:lnTo>
                  <a:lnTo>
                    <a:pt x="68067" y="1184131"/>
                  </a:lnTo>
                  <a:lnTo>
                    <a:pt x="41718" y="1184131"/>
                  </a:lnTo>
                  <a:lnTo>
                    <a:pt x="18362" y="1174146"/>
                  </a:lnTo>
                  <a:lnTo>
                    <a:pt x="23355" y="1162468"/>
                  </a:lnTo>
                  <a:lnTo>
                    <a:pt x="0" y="1152484"/>
                  </a:lnTo>
                  <a:close/>
                </a:path>
                <a:path extrusionOk="0" h="1237614" w="322579">
                  <a:moveTo>
                    <a:pt x="23355" y="1162468"/>
                  </a:moveTo>
                  <a:lnTo>
                    <a:pt x="18362" y="1174146"/>
                  </a:lnTo>
                  <a:lnTo>
                    <a:pt x="41718" y="1184131"/>
                  </a:lnTo>
                  <a:lnTo>
                    <a:pt x="46710" y="1172453"/>
                  </a:lnTo>
                  <a:lnTo>
                    <a:pt x="23355" y="1162468"/>
                  </a:lnTo>
                  <a:close/>
                </a:path>
                <a:path extrusionOk="0" h="1237614" w="322579">
                  <a:moveTo>
                    <a:pt x="46710" y="1172453"/>
                  </a:moveTo>
                  <a:lnTo>
                    <a:pt x="41718" y="1184131"/>
                  </a:lnTo>
                  <a:lnTo>
                    <a:pt x="68067" y="1184131"/>
                  </a:lnTo>
                  <a:lnTo>
                    <a:pt x="70065" y="1182437"/>
                  </a:lnTo>
                  <a:lnTo>
                    <a:pt x="46710" y="1172453"/>
                  </a:lnTo>
                  <a:close/>
                </a:path>
                <a:path extrusionOk="0" h="1237614" w="322579">
                  <a:moveTo>
                    <a:pt x="77614" y="1099780"/>
                  </a:moveTo>
                  <a:lnTo>
                    <a:pt x="50154" y="1099780"/>
                  </a:lnTo>
                  <a:lnTo>
                    <a:pt x="23355" y="1162468"/>
                  </a:lnTo>
                  <a:lnTo>
                    <a:pt x="46710" y="1172453"/>
                  </a:lnTo>
                  <a:lnTo>
                    <a:pt x="73545" y="1109682"/>
                  </a:lnTo>
                  <a:lnTo>
                    <a:pt x="77614" y="1099780"/>
                  </a:lnTo>
                  <a:close/>
                </a:path>
                <a:path extrusionOk="0" h="1237614" w="322579">
                  <a:moveTo>
                    <a:pt x="104994" y="1032699"/>
                  </a:moveTo>
                  <a:lnTo>
                    <a:pt x="77718" y="1032699"/>
                  </a:lnTo>
                  <a:lnTo>
                    <a:pt x="50135" y="1099825"/>
                  </a:lnTo>
                  <a:lnTo>
                    <a:pt x="77614" y="1099780"/>
                  </a:lnTo>
                  <a:lnTo>
                    <a:pt x="101252" y="1042255"/>
                  </a:lnTo>
                  <a:lnTo>
                    <a:pt x="104994" y="1032699"/>
                  </a:lnTo>
                  <a:close/>
                </a:path>
                <a:path extrusionOk="0" h="1237614" w="322579">
                  <a:moveTo>
                    <a:pt x="131429" y="964609"/>
                  </a:moveTo>
                  <a:lnTo>
                    <a:pt x="104378" y="964609"/>
                  </a:lnTo>
                  <a:lnTo>
                    <a:pt x="77683" y="1032785"/>
                  </a:lnTo>
                  <a:lnTo>
                    <a:pt x="104994" y="1032699"/>
                  </a:lnTo>
                  <a:lnTo>
                    <a:pt x="128080" y="973740"/>
                  </a:lnTo>
                  <a:lnTo>
                    <a:pt x="131429" y="964609"/>
                  </a:lnTo>
                  <a:close/>
                </a:path>
                <a:path extrusionOk="0" h="1237614" w="322579">
                  <a:moveTo>
                    <a:pt x="156627" y="895191"/>
                  </a:moveTo>
                  <a:lnTo>
                    <a:pt x="129829" y="895191"/>
                  </a:lnTo>
                  <a:lnTo>
                    <a:pt x="104327" y="964740"/>
                  </a:lnTo>
                  <a:lnTo>
                    <a:pt x="104378" y="964609"/>
                  </a:lnTo>
                  <a:lnTo>
                    <a:pt x="131429" y="964609"/>
                  </a:lnTo>
                  <a:lnTo>
                    <a:pt x="153734" y="903777"/>
                  </a:lnTo>
                  <a:lnTo>
                    <a:pt x="156627" y="895191"/>
                  </a:lnTo>
                  <a:close/>
                </a:path>
                <a:path extrusionOk="0" h="1237614" w="322579">
                  <a:moveTo>
                    <a:pt x="180313" y="824095"/>
                  </a:moveTo>
                  <a:lnTo>
                    <a:pt x="153779" y="824095"/>
                  </a:lnTo>
                  <a:lnTo>
                    <a:pt x="129786" y="895309"/>
                  </a:lnTo>
                  <a:lnTo>
                    <a:pt x="156627" y="895191"/>
                  </a:lnTo>
                  <a:lnTo>
                    <a:pt x="177911" y="832020"/>
                  </a:lnTo>
                  <a:lnTo>
                    <a:pt x="180313" y="824095"/>
                  </a:lnTo>
                  <a:close/>
                </a:path>
                <a:path extrusionOk="0" h="1237614" w="322579">
                  <a:moveTo>
                    <a:pt x="202209" y="750970"/>
                  </a:moveTo>
                  <a:lnTo>
                    <a:pt x="175934" y="750970"/>
                  </a:lnTo>
                  <a:lnTo>
                    <a:pt x="153713" y="824290"/>
                  </a:lnTo>
                  <a:lnTo>
                    <a:pt x="153779" y="824095"/>
                  </a:lnTo>
                  <a:lnTo>
                    <a:pt x="180313" y="824095"/>
                  </a:lnTo>
                  <a:lnTo>
                    <a:pt x="200305" y="758129"/>
                  </a:lnTo>
                  <a:lnTo>
                    <a:pt x="202209" y="750970"/>
                  </a:lnTo>
                  <a:close/>
                </a:path>
                <a:path extrusionOk="0" h="1237614" w="322579">
                  <a:moveTo>
                    <a:pt x="222048" y="675463"/>
                  </a:moveTo>
                  <a:lnTo>
                    <a:pt x="196006" y="675463"/>
                  </a:lnTo>
                  <a:lnTo>
                    <a:pt x="175872" y="751174"/>
                  </a:lnTo>
                  <a:lnTo>
                    <a:pt x="175934" y="750970"/>
                  </a:lnTo>
                  <a:lnTo>
                    <a:pt x="202209" y="750970"/>
                  </a:lnTo>
                  <a:lnTo>
                    <a:pt x="220611" y="681770"/>
                  </a:lnTo>
                  <a:lnTo>
                    <a:pt x="222048" y="675463"/>
                  </a:lnTo>
                  <a:close/>
                </a:path>
                <a:path extrusionOk="0" h="1237614" w="322579">
                  <a:moveTo>
                    <a:pt x="239679" y="597316"/>
                  </a:moveTo>
                  <a:lnTo>
                    <a:pt x="213805" y="597316"/>
                  </a:lnTo>
                  <a:lnTo>
                    <a:pt x="195947" y="675687"/>
                  </a:lnTo>
                  <a:lnTo>
                    <a:pt x="196006" y="675463"/>
                  </a:lnTo>
                  <a:lnTo>
                    <a:pt x="222048" y="675463"/>
                  </a:lnTo>
                  <a:lnTo>
                    <a:pt x="238615" y="602766"/>
                  </a:lnTo>
                  <a:lnTo>
                    <a:pt x="239679" y="597316"/>
                  </a:lnTo>
                  <a:close/>
                </a:path>
                <a:path extrusionOk="0" h="1237614" w="322579">
                  <a:moveTo>
                    <a:pt x="255304" y="516682"/>
                  </a:moveTo>
                  <a:lnTo>
                    <a:pt x="229549" y="516682"/>
                  </a:lnTo>
                  <a:lnTo>
                    <a:pt x="213764" y="597496"/>
                  </a:lnTo>
                  <a:lnTo>
                    <a:pt x="213805" y="597316"/>
                  </a:lnTo>
                  <a:lnTo>
                    <a:pt x="239679" y="597316"/>
                  </a:lnTo>
                  <a:lnTo>
                    <a:pt x="254509" y="521392"/>
                  </a:lnTo>
                  <a:lnTo>
                    <a:pt x="255304" y="516682"/>
                  </a:lnTo>
                  <a:close/>
                </a:path>
                <a:path extrusionOk="0" h="1237614" w="322579">
                  <a:moveTo>
                    <a:pt x="269204" y="433898"/>
                  </a:moveTo>
                  <a:lnTo>
                    <a:pt x="243531" y="433898"/>
                  </a:lnTo>
                  <a:lnTo>
                    <a:pt x="229516" y="516856"/>
                  </a:lnTo>
                  <a:lnTo>
                    <a:pt x="229549" y="516682"/>
                  </a:lnTo>
                  <a:lnTo>
                    <a:pt x="255304" y="516682"/>
                  </a:lnTo>
                  <a:lnTo>
                    <a:pt x="268597" y="438000"/>
                  </a:lnTo>
                  <a:lnTo>
                    <a:pt x="269204" y="433898"/>
                  </a:lnTo>
                  <a:close/>
                </a:path>
                <a:path extrusionOk="0" h="1237614" w="322579">
                  <a:moveTo>
                    <a:pt x="281659" y="349314"/>
                  </a:moveTo>
                  <a:lnTo>
                    <a:pt x="256042" y="349314"/>
                  </a:lnTo>
                  <a:lnTo>
                    <a:pt x="243509" y="434025"/>
                  </a:lnTo>
                  <a:lnTo>
                    <a:pt x="243531" y="433898"/>
                  </a:lnTo>
                  <a:lnTo>
                    <a:pt x="269204" y="433898"/>
                  </a:lnTo>
                  <a:lnTo>
                    <a:pt x="281183" y="352931"/>
                  </a:lnTo>
                  <a:lnTo>
                    <a:pt x="281659" y="349314"/>
                  </a:lnTo>
                  <a:close/>
                </a:path>
                <a:path extrusionOk="0" h="1237614" w="322579">
                  <a:moveTo>
                    <a:pt x="292955" y="263284"/>
                  </a:moveTo>
                  <a:lnTo>
                    <a:pt x="267374" y="263284"/>
                  </a:lnTo>
                  <a:lnTo>
                    <a:pt x="256026" y="349417"/>
                  </a:lnTo>
                  <a:lnTo>
                    <a:pt x="281659" y="349314"/>
                  </a:lnTo>
                  <a:lnTo>
                    <a:pt x="292566" y="266528"/>
                  </a:lnTo>
                  <a:lnTo>
                    <a:pt x="292955" y="263284"/>
                  </a:lnTo>
                  <a:close/>
                </a:path>
                <a:path extrusionOk="0" h="1237614" w="322579">
                  <a:moveTo>
                    <a:pt x="303377" y="176159"/>
                  </a:moveTo>
                  <a:lnTo>
                    <a:pt x="277823" y="176159"/>
                  </a:lnTo>
                  <a:lnTo>
                    <a:pt x="267357" y="263414"/>
                  </a:lnTo>
                  <a:lnTo>
                    <a:pt x="267374" y="263284"/>
                  </a:lnTo>
                  <a:lnTo>
                    <a:pt x="292955" y="263284"/>
                  </a:lnTo>
                  <a:lnTo>
                    <a:pt x="303049" y="179124"/>
                  </a:lnTo>
                  <a:lnTo>
                    <a:pt x="303377" y="176159"/>
                  </a:lnTo>
                  <a:close/>
                </a:path>
                <a:path extrusionOk="0" h="1237614" w="322579">
                  <a:moveTo>
                    <a:pt x="297256" y="0"/>
                  </a:moveTo>
                  <a:lnTo>
                    <a:pt x="277815" y="176227"/>
                  </a:lnTo>
                  <a:lnTo>
                    <a:pt x="303377" y="176159"/>
                  </a:lnTo>
                  <a:lnTo>
                    <a:pt x="322503" y="2785"/>
                  </a:lnTo>
                  <a:lnTo>
                    <a:pt x="297256"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921" name="Google Shape;1921;p71"/>
          <p:cNvSpPr txBox="1"/>
          <p:nvPr/>
        </p:nvSpPr>
        <p:spPr>
          <a:xfrm>
            <a:off x="998440" y="1221740"/>
            <a:ext cx="4149725" cy="568325"/>
          </a:xfrm>
          <a:prstGeom prst="rect">
            <a:avLst/>
          </a:prstGeom>
          <a:noFill/>
          <a:ln>
            <a:noFill/>
          </a:ln>
        </p:spPr>
        <p:txBody>
          <a:bodyPr anchorCtr="0" anchor="t" bIns="0" lIns="0" spcFirstLastPara="1" rIns="0" wrap="square" tIns="26650">
            <a:spAutoFit/>
          </a:bodyPr>
          <a:lstStyle/>
          <a:p>
            <a:pPr indent="0" lvl="0" marL="12700" marR="5080" rtl="0" algn="l">
              <a:lnSpc>
                <a:spcPct val="117222"/>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OPTION 1: </a:t>
            </a:r>
            <a:r>
              <a:rPr b="0" i="0" lang="en-US" sz="1800" u="none" cap="none" strike="noStrike">
                <a:solidFill>
                  <a:srgbClr val="000000"/>
                </a:solidFill>
                <a:latin typeface="Calibri"/>
                <a:ea typeface="Calibri"/>
                <a:cs typeface="Calibri"/>
                <a:sym typeface="Calibri"/>
              </a:rPr>
              <a:t>Click and drag to connect primary  and foreign keys within the </a:t>
            </a:r>
            <a:r>
              <a:rPr b="1" i="0" lang="en-US" sz="1800" u="none" cap="none" strike="noStrike">
                <a:solidFill>
                  <a:srgbClr val="000000"/>
                </a:solidFill>
                <a:latin typeface="Calibri"/>
                <a:ea typeface="Calibri"/>
                <a:cs typeface="Calibri"/>
                <a:sym typeface="Calibri"/>
              </a:rPr>
              <a:t>Model </a:t>
            </a:r>
            <a:r>
              <a:rPr b="0" i="0" lang="en-US" sz="1800" u="none" cap="none" strike="noStrike">
                <a:solidFill>
                  <a:srgbClr val="000000"/>
                </a:solidFill>
                <a:latin typeface="Calibri"/>
                <a:ea typeface="Calibri"/>
                <a:cs typeface="Calibri"/>
                <a:sym typeface="Calibri"/>
              </a:rPr>
              <a:t>view</a:t>
            </a:r>
            <a:endParaRPr b="0" i="0" sz="1800" u="none" cap="none" strike="noStrike">
              <a:solidFill>
                <a:srgbClr val="000000"/>
              </a:solidFill>
              <a:latin typeface="Calibri"/>
              <a:ea typeface="Calibri"/>
              <a:cs typeface="Calibri"/>
              <a:sym typeface="Calibri"/>
            </a:endParaRPr>
          </a:p>
        </p:txBody>
      </p:sp>
      <p:sp>
        <p:nvSpPr>
          <p:cNvPr id="1922" name="Google Shape;1922;p71"/>
          <p:cNvSpPr txBox="1"/>
          <p:nvPr/>
        </p:nvSpPr>
        <p:spPr>
          <a:xfrm>
            <a:off x="7373528" y="1221740"/>
            <a:ext cx="3997325" cy="568325"/>
          </a:xfrm>
          <a:prstGeom prst="rect">
            <a:avLst/>
          </a:prstGeom>
          <a:noFill/>
          <a:ln>
            <a:noFill/>
          </a:ln>
        </p:spPr>
        <p:txBody>
          <a:bodyPr anchorCtr="0" anchor="t" bIns="0" lIns="0" spcFirstLastPara="1" rIns="0" wrap="square" tIns="26650">
            <a:spAutoFit/>
          </a:bodyPr>
          <a:lstStyle/>
          <a:p>
            <a:pPr indent="0" lvl="0" marL="12700" marR="5080" rtl="0" algn="l">
              <a:lnSpc>
                <a:spcPct val="117222"/>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OPTION 2: </a:t>
            </a:r>
            <a:r>
              <a:rPr b="0" i="0" lang="en-US" sz="1800" u="none" cap="none" strike="noStrike">
                <a:solidFill>
                  <a:srgbClr val="000000"/>
                </a:solidFill>
                <a:latin typeface="Calibri"/>
                <a:ea typeface="Calibri"/>
                <a:cs typeface="Calibri"/>
                <a:sym typeface="Calibri"/>
              </a:rPr>
              <a:t>Add or detect relationships  using the </a:t>
            </a:r>
            <a:r>
              <a:rPr b="1" i="0" lang="en-US" sz="1800" u="none" cap="none" strike="noStrike">
                <a:solidFill>
                  <a:srgbClr val="000000"/>
                </a:solidFill>
                <a:latin typeface="Calibri"/>
                <a:ea typeface="Calibri"/>
                <a:cs typeface="Calibri"/>
                <a:sym typeface="Calibri"/>
              </a:rPr>
              <a:t>Manage Relationships </a:t>
            </a:r>
            <a:r>
              <a:rPr b="0" i="0" lang="en-US" sz="1800" u="none" cap="none" strike="noStrike">
                <a:solidFill>
                  <a:srgbClr val="000000"/>
                </a:solidFill>
                <a:latin typeface="Calibri"/>
                <a:ea typeface="Calibri"/>
                <a:cs typeface="Calibri"/>
                <a:sym typeface="Calibri"/>
              </a:rPr>
              <a:t>dialog box</a:t>
            </a:r>
            <a:endParaRPr b="0" i="0" sz="1800" u="none" cap="none" strike="noStrike">
              <a:solidFill>
                <a:srgbClr val="000000"/>
              </a:solidFill>
              <a:latin typeface="Calibri"/>
              <a:ea typeface="Calibri"/>
              <a:cs typeface="Calibri"/>
              <a:sym typeface="Calibri"/>
            </a:endParaRPr>
          </a:p>
        </p:txBody>
      </p:sp>
      <p:sp>
        <p:nvSpPr>
          <p:cNvPr id="1923" name="Google Shape;1923;p71"/>
          <p:cNvSpPr txBox="1"/>
          <p:nvPr>
            <p:ph type="title"/>
          </p:nvPr>
        </p:nvSpPr>
        <p:spPr>
          <a:xfrm>
            <a:off x="3382771" y="242315"/>
            <a:ext cx="542671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CREATING TABLE RELATIONSHIPS</a:t>
            </a:r>
            <a:endParaRPr/>
          </a:p>
        </p:txBody>
      </p:sp>
      <p:pic>
        <p:nvPicPr>
          <p:cNvPr id="1924" name="Google Shape;1924;p71"/>
          <p:cNvPicPr preferRelativeResize="0"/>
          <p:nvPr/>
        </p:nvPicPr>
        <p:blipFill rotWithShape="1">
          <a:blip r:embed="rId12">
            <a:alphaModFix/>
          </a:blip>
          <a:srcRect b="0" l="0" r="0" t="0"/>
          <a:stretch/>
        </p:blipFill>
        <p:spPr>
          <a:xfrm>
            <a:off x="0" y="806332"/>
            <a:ext cx="12192000" cy="45720"/>
          </a:xfrm>
          <a:prstGeom prst="rect">
            <a:avLst/>
          </a:prstGeom>
          <a:noFill/>
          <a:ln>
            <a:noFill/>
          </a:ln>
        </p:spPr>
      </p:pic>
      <p:sp>
        <p:nvSpPr>
          <p:cNvPr id="1925" name="Google Shape;1925;p71"/>
          <p:cNvSpPr/>
          <p:nvPr/>
        </p:nvSpPr>
        <p:spPr>
          <a:xfrm>
            <a:off x="737175" y="1954359"/>
            <a:ext cx="5945505" cy="151130"/>
          </a:xfrm>
          <a:custGeom>
            <a:rect b="b" l="l" r="r" t="t"/>
            <a:pathLst>
              <a:path extrusionOk="0" h="151130" w="5945505">
                <a:moveTo>
                  <a:pt x="0" y="150869"/>
                </a:moveTo>
                <a:lnTo>
                  <a:pt x="8397" y="121506"/>
                </a:lnTo>
                <a:lnTo>
                  <a:pt x="31298" y="97528"/>
                </a:lnTo>
                <a:lnTo>
                  <a:pt x="65266" y="81362"/>
                </a:lnTo>
                <a:lnTo>
                  <a:pt x="106861" y="75434"/>
                </a:lnTo>
                <a:lnTo>
                  <a:pt x="1369848" y="75434"/>
                </a:lnTo>
                <a:lnTo>
                  <a:pt x="1411442" y="69506"/>
                </a:lnTo>
                <a:lnTo>
                  <a:pt x="1445409" y="53340"/>
                </a:lnTo>
                <a:lnTo>
                  <a:pt x="1468311" y="29362"/>
                </a:lnTo>
                <a:lnTo>
                  <a:pt x="1476709" y="0"/>
                </a:lnTo>
                <a:lnTo>
                  <a:pt x="1485106" y="29362"/>
                </a:lnTo>
                <a:lnTo>
                  <a:pt x="1508007" y="53340"/>
                </a:lnTo>
                <a:lnTo>
                  <a:pt x="1541974" y="69506"/>
                </a:lnTo>
                <a:lnTo>
                  <a:pt x="1583570" y="75434"/>
                </a:lnTo>
                <a:lnTo>
                  <a:pt x="5838256" y="75434"/>
                </a:lnTo>
                <a:lnTo>
                  <a:pt x="5879851" y="81362"/>
                </a:lnTo>
                <a:lnTo>
                  <a:pt x="5913818" y="97528"/>
                </a:lnTo>
                <a:lnTo>
                  <a:pt x="5936719" y="121506"/>
                </a:lnTo>
                <a:lnTo>
                  <a:pt x="5945117" y="150869"/>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1926" name="Google Shape;1926;p71"/>
          <p:cNvGrpSpPr/>
          <p:nvPr/>
        </p:nvGrpSpPr>
        <p:grpSpPr>
          <a:xfrm>
            <a:off x="8716433" y="2392679"/>
            <a:ext cx="2631270" cy="901706"/>
            <a:chOff x="8716433" y="2392679"/>
            <a:chExt cx="2631270" cy="901706"/>
          </a:xfrm>
        </p:grpSpPr>
        <p:pic>
          <p:nvPicPr>
            <p:cNvPr id="1927" name="Google Shape;1927;p71"/>
            <p:cNvPicPr preferRelativeResize="0"/>
            <p:nvPr/>
          </p:nvPicPr>
          <p:blipFill rotWithShape="1">
            <a:blip r:embed="rId13">
              <a:alphaModFix/>
            </a:blip>
            <a:srcRect b="0" l="0" r="0" t="0"/>
            <a:stretch/>
          </p:blipFill>
          <p:spPr>
            <a:xfrm>
              <a:off x="10753344" y="2392679"/>
              <a:ext cx="594359" cy="643127"/>
            </a:xfrm>
            <a:prstGeom prst="rect">
              <a:avLst/>
            </a:prstGeom>
            <a:noFill/>
            <a:ln>
              <a:noFill/>
            </a:ln>
          </p:spPr>
        </p:pic>
        <p:sp>
          <p:nvSpPr>
            <p:cNvPr id="1928" name="Google Shape;1928;p71"/>
            <p:cNvSpPr/>
            <p:nvPr/>
          </p:nvSpPr>
          <p:spPr>
            <a:xfrm>
              <a:off x="10791169" y="2431085"/>
              <a:ext cx="465455" cy="513080"/>
            </a:xfrm>
            <a:custGeom>
              <a:rect b="b" l="l" r="r" t="t"/>
              <a:pathLst>
                <a:path extrusionOk="0" h="513080" w="465454">
                  <a:moveTo>
                    <a:pt x="0" y="0"/>
                  </a:moveTo>
                  <a:lnTo>
                    <a:pt x="464870" y="0"/>
                  </a:lnTo>
                  <a:lnTo>
                    <a:pt x="464870" y="512752"/>
                  </a:lnTo>
                  <a:lnTo>
                    <a:pt x="0" y="512752"/>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29" name="Google Shape;1929;p71"/>
            <p:cNvSpPr/>
            <p:nvPr/>
          </p:nvSpPr>
          <p:spPr>
            <a:xfrm>
              <a:off x="8716433" y="2931800"/>
              <a:ext cx="2073910" cy="362585"/>
            </a:xfrm>
            <a:custGeom>
              <a:rect b="b" l="l" r="r" t="t"/>
              <a:pathLst>
                <a:path extrusionOk="0" h="362585" w="2073909">
                  <a:moveTo>
                    <a:pt x="76526" y="286111"/>
                  </a:moveTo>
                  <a:lnTo>
                    <a:pt x="0" y="323552"/>
                  </a:lnTo>
                  <a:lnTo>
                    <a:pt x="75868" y="362309"/>
                  </a:lnTo>
                  <a:lnTo>
                    <a:pt x="76087" y="336909"/>
                  </a:lnTo>
                  <a:lnTo>
                    <a:pt x="63388" y="336800"/>
                  </a:lnTo>
                  <a:lnTo>
                    <a:pt x="63606" y="311401"/>
                  </a:lnTo>
                  <a:lnTo>
                    <a:pt x="76308" y="311401"/>
                  </a:lnTo>
                  <a:lnTo>
                    <a:pt x="76526" y="286111"/>
                  </a:lnTo>
                  <a:close/>
                </a:path>
                <a:path extrusionOk="0" h="362585" w="2073909">
                  <a:moveTo>
                    <a:pt x="76307" y="311511"/>
                  </a:moveTo>
                  <a:lnTo>
                    <a:pt x="76087" y="336909"/>
                  </a:lnTo>
                  <a:lnTo>
                    <a:pt x="499428" y="339139"/>
                  </a:lnTo>
                  <a:lnTo>
                    <a:pt x="784470" y="336515"/>
                  </a:lnTo>
                  <a:lnTo>
                    <a:pt x="963645" y="331552"/>
                  </a:lnTo>
                  <a:lnTo>
                    <a:pt x="1049130" y="327853"/>
                  </a:lnTo>
                  <a:lnTo>
                    <a:pt x="1131503" y="323230"/>
                  </a:lnTo>
                  <a:lnTo>
                    <a:pt x="1210487" y="317597"/>
                  </a:lnTo>
                  <a:lnTo>
                    <a:pt x="1253673" y="313739"/>
                  </a:lnTo>
                  <a:lnTo>
                    <a:pt x="499366" y="313739"/>
                  </a:lnTo>
                  <a:lnTo>
                    <a:pt x="401250" y="313664"/>
                  </a:lnTo>
                  <a:lnTo>
                    <a:pt x="201829" y="312593"/>
                  </a:lnTo>
                  <a:lnTo>
                    <a:pt x="76307" y="311511"/>
                  </a:lnTo>
                  <a:close/>
                </a:path>
                <a:path extrusionOk="0" h="362585" w="2073909">
                  <a:moveTo>
                    <a:pt x="63606" y="311401"/>
                  </a:moveTo>
                  <a:lnTo>
                    <a:pt x="63388" y="336800"/>
                  </a:lnTo>
                  <a:lnTo>
                    <a:pt x="76087" y="336909"/>
                  </a:lnTo>
                  <a:lnTo>
                    <a:pt x="76307" y="311511"/>
                  </a:lnTo>
                  <a:lnTo>
                    <a:pt x="63606" y="311401"/>
                  </a:lnTo>
                  <a:close/>
                </a:path>
                <a:path extrusionOk="0" h="362585" w="2073909">
                  <a:moveTo>
                    <a:pt x="499376" y="313739"/>
                  </a:moveTo>
                  <a:close/>
                </a:path>
                <a:path extrusionOk="0" h="362585" w="2073909">
                  <a:moveTo>
                    <a:pt x="596110" y="313395"/>
                  </a:moveTo>
                  <a:lnTo>
                    <a:pt x="499376" y="313739"/>
                  </a:lnTo>
                  <a:lnTo>
                    <a:pt x="1253674" y="313739"/>
                  </a:lnTo>
                  <a:lnTo>
                    <a:pt x="1257511" y="313396"/>
                  </a:lnTo>
                  <a:lnTo>
                    <a:pt x="596042" y="313396"/>
                  </a:lnTo>
                  <a:close/>
                </a:path>
                <a:path extrusionOk="0" h="362585" w="2073909">
                  <a:moveTo>
                    <a:pt x="1282999" y="311119"/>
                  </a:moveTo>
                  <a:lnTo>
                    <a:pt x="783946" y="311120"/>
                  </a:lnTo>
                  <a:lnTo>
                    <a:pt x="690993" y="312550"/>
                  </a:lnTo>
                  <a:lnTo>
                    <a:pt x="596042" y="313396"/>
                  </a:lnTo>
                  <a:lnTo>
                    <a:pt x="1257525" y="313395"/>
                  </a:lnTo>
                  <a:lnTo>
                    <a:pt x="1282999" y="311119"/>
                  </a:lnTo>
                  <a:close/>
                </a:path>
                <a:path extrusionOk="0" h="362585" w="2073909">
                  <a:moveTo>
                    <a:pt x="76308" y="311401"/>
                  </a:moveTo>
                  <a:lnTo>
                    <a:pt x="63606" y="311401"/>
                  </a:lnTo>
                  <a:lnTo>
                    <a:pt x="76307" y="311511"/>
                  </a:lnTo>
                  <a:close/>
                </a:path>
                <a:path extrusionOk="0" h="362585" w="2073909">
                  <a:moveTo>
                    <a:pt x="1328215" y="306167"/>
                  </a:moveTo>
                  <a:lnTo>
                    <a:pt x="962616" y="306172"/>
                  </a:lnTo>
                  <a:lnTo>
                    <a:pt x="874567" y="309022"/>
                  </a:lnTo>
                  <a:lnTo>
                    <a:pt x="783930" y="311120"/>
                  </a:lnTo>
                  <a:lnTo>
                    <a:pt x="1282999" y="311119"/>
                  </a:lnTo>
                  <a:lnTo>
                    <a:pt x="1285800" y="310869"/>
                  </a:lnTo>
                  <a:lnTo>
                    <a:pt x="1328215" y="306167"/>
                  </a:lnTo>
                  <a:close/>
                </a:path>
                <a:path extrusionOk="0" h="362585" w="2073909">
                  <a:moveTo>
                    <a:pt x="1360659" y="302480"/>
                  </a:moveTo>
                  <a:lnTo>
                    <a:pt x="1047788" y="302488"/>
                  </a:lnTo>
                  <a:lnTo>
                    <a:pt x="962671" y="306170"/>
                  </a:lnTo>
                  <a:lnTo>
                    <a:pt x="1328215" y="306167"/>
                  </a:lnTo>
                  <a:lnTo>
                    <a:pt x="1357167" y="302958"/>
                  </a:lnTo>
                  <a:lnTo>
                    <a:pt x="1360659" y="302480"/>
                  </a:lnTo>
                  <a:close/>
                </a:path>
                <a:path extrusionOk="0" h="362585" w="2073909">
                  <a:moveTo>
                    <a:pt x="1394332" y="297875"/>
                  </a:moveTo>
                  <a:lnTo>
                    <a:pt x="1129793" y="297887"/>
                  </a:lnTo>
                  <a:lnTo>
                    <a:pt x="1047829" y="302486"/>
                  </a:lnTo>
                  <a:lnTo>
                    <a:pt x="1360659" y="302480"/>
                  </a:lnTo>
                  <a:lnTo>
                    <a:pt x="1394332" y="297875"/>
                  </a:lnTo>
                  <a:close/>
                </a:path>
                <a:path extrusionOk="0" h="362585" w="2073909">
                  <a:moveTo>
                    <a:pt x="1433298" y="292270"/>
                  </a:moveTo>
                  <a:lnTo>
                    <a:pt x="1208340" y="292287"/>
                  </a:lnTo>
                  <a:lnTo>
                    <a:pt x="1129837" y="297884"/>
                  </a:lnTo>
                  <a:lnTo>
                    <a:pt x="1129985" y="297875"/>
                  </a:lnTo>
                  <a:lnTo>
                    <a:pt x="1394332" y="297875"/>
                  </a:lnTo>
                  <a:lnTo>
                    <a:pt x="1424310" y="293776"/>
                  </a:lnTo>
                  <a:lnTo>
                    <a:pt x="1433298" y="292270"/>
                  </a:lnTo>
                  <a:close/>
                </a:path>
                <a:path extrusionOk="0" h="362585" w="2073909">
                  <a:moveTo>
                    <a:pt x="1473206" y="285582"/>
                  </a:moveTo>
                  <a:lnTo>
                    <a:pt x="1283278" y="285594"/>
                  </a:lnTo>
                  <a:lnTo>
                    <a:pt x="1208427" y="292280"/>
                  </a:lnTo>
                  <a:lnTo>
                    <a:pt x="1208567" y="292270"/>
                  </a:lnTo>
                  <a:lnTo>
                    <a:pt x="1433298" y="292270"/>
                  </a:lnTo>
                  <a:lnTo>
                    <a:pt x="1473206" y="285582"/>
                  </a:lnTo>
                  <a:close/>
                </a:path>
                <a:path extrusionOk="0" h="362585" w="2073909">
                  <a:moveTo>
                    <a:pt x="1514482" y="277731"/>
                  </a:moveTo>
                  <a:lnTo>
                    <a:pt x="1354208" y="277731"/>
                  </a:lnTo>
                  <a:lnTo>
                    <a:pt x="1283263" y="285594"/>
                  </a:lnTo>
                  <a:lnTo>
                    <a:pt x="1283404" y="285582"/>
                  </a:lnTo>
                  <a:lnTo>
                    <a:pt x="1473206" y="285582"/>
                  </a:lnTo>
                  <a:lnTo>
                    <a:pt x="1487029" y="283265"/>
                  </a:lnTo>
                  <a:lnTo>
                    <a:pt x="1514482" y="277731"/>
                  </a:lnTo>
                  <a:close/>
                </a:path>
                <a:path extrusionOk="0" h="362585" w="2073909">
                  <a:moveTo>
                    <a:pt x="1557430" y="268636"/>
                  </a:moveTo>
                  <a:lnTo>
                    <a:pt x="1420679" y="268636"/>
                  </a:lnTo>
                  <a:lnTo>
                    <a:pt x="1354025" y="277751"/>
                  </a:lnTo>
                  <a:lnTo>
                    <a:pt x="1354208" y="277731"/>
                  </a:lnTo>
                  <a:lnTo>
                    <a:pt x="1514482" y="277731"/>
                  </a:lnTo>
                  <a:lnTo>
                    <a:pt x="1545496" y="271479"/>
                  </a:lnTo>
                  <a:lnTo>
                    <a:pt x="1557430" y="268636"/>
                  </a:lnTo>
                  <a:close/>
                </a:path>
                <a:path extrusionOk="0" h="362585" w="2073909">
                  <a:moveTo>
                    <a:pt x="1600895" y="258249"/>
                  </a:moveTo>
                  <a:lnTo>
                    <a:pt x="1482624" y="258249"/>
                  </a:lnTo>
                  <a:lnTo>
                    <a:pt x="1420516" y="268658"/>
                  </a:lnTo>
                  <a:lnTo>
                    <a:pt x="1420679" y="268636"/>
                  </a:lnTo>
                  <a:lnTo>
                    <a:pt x="1557430" y="268636"/>
                  </a:lnTo>
                  <a:lnTo>
                    <a:pt x="1599989" y="258500"/>
                  </a:lnTo>
                  <a:lnTo>
                    <a:pt x="1600895" y="258249"/>
                  </a:lnTo>
                  <a:close/>
                </a:path>
                <a:path extrusionOk="0" h="362585" w="2073909">
                  <a:moveTo>
                    <a:pt x="1642814" y="246623"/>
                  </a:moveTo>
                  <a:lnTo>
                    <a:pt x="1540259" y="246623"/>
                  </a:lnTo>
                  <a:lnTo>
                    <a:pt x="1482433" y="258281"/>
                  </a:lnTo>
                  <a:lnTo>
                    <a:pt x="1482624" y="258249"/>
                  </a:lnTo>
                  <a:lnTo>
                    <a:pt x="1600895" y="258249"/>
                  </a:lnTo>
                  <a:lnTo>
                    <a:pt x="1642814" y="246623"/>
                  </a:lnTo>
                  <a:close/>
                </a:path>
                <a:path extrusionOk="0" h="362585" w="2073909">
                  <a:moveTo>
                    <a:pt x="1683914" y="233846"/>
                  </a:moveTo>
                  <a:lnTo>
                    <a:pt x="1593877" y="233846"/>
                  </a:lnTo>
                  <a:lnTo>
                    <a:pt x="1540044" y="246667"/>
                  </a:lnTo>
                  <a:lnTo>
                    <a:pt x="1540259" y="246623"/>
                  </a:lnTo>
                  <a:lnTo>
                    <a:pt x="1642814" y="246623"/>
                  </a:lnTo>
                  <a:lnTo>
                    <a:pt x="1650791" y="244411"/>
                  </a:lnTo>
                  <a:lnTo>
                    <a:pt x="1683914" y="233846"/>
                  </a:lnTo>
                  <a:close/>
                </a:path>
                <a:path extrusionOk="0" h="362585" w="2073909">
                  <a:moveTo>
                    <a:pt x="1723797" y="220000"/>
                  </a:moveTo>
                  <a:lnTo>
                    <a:pt x="1643769" y="220000"/>
                  </a:lnTo>
                  <a:lnTo>
                    <a:pt x="1593627" y="233906"/>
                  </a:lnTo>
                  <a:lnTo>
                    <a:pt x="1593877" y="233846"/>
                  </a:lnTo>
                  <a:lnTo>
                    <a:pt x="1683914" y="233846"/>
                  </a:lnTo>
                  <a:lnTo>
                    <a:pt x="1698180" y="229295"/>
                  </a:lnTo>
                  <a:lnTo>
                    <a:pt x="1723797" y="220000"/>
                  </a:lnTo>
                  <a:close/>
                </a:path>
                <a:path extrusionOk="0" h="362585" w="2073909">
                  <a:moveTo>
                    <a:pt x="1762172" y="205173"/>
                  </a:moveTo>
                  <a:lnTo>
                    <a:pt x="1690223" y="205173"/>
                  </a:lnTo>
                  <a:lnTo>
                    <a:pt x="1643524" y="220068"/>
                  </a:lnTo>
                  <a:lnTo>
                    <a:pt x="1643769" y="220000"/>
                  </a:lnTo>
                  <a:lnTo>
                    <a:pt x="1723797" y="220000"/>
                  </a:lnTo>
                  <a:lnTo>
                    <a:pt x="1742436" y="213238"/>
                  </a:lnTo>
                  <a:lnTo>
                    <a:pt x="1762172" y="205173"/>
                  </a:lnTo>
                  <a:close/>
                </a:path>
                <a:path extrusionOk="0" h="362585" w="2073909">
                  <a:moveTo>
                    <a:pt x="1798924" y="189447"/>
                  </a:moveTo>
                  <a:lnTo>
                    <a:pt x="1733533" y="189447"/>
                  </a:lnTo>
                  <a:lnTo>
                    <a:pt x="1689992" y="205247"/>
                  </a:lnTo>
                  <a:lnTo>
                    <a:pt x="1690223" y="205173"/>
                  </a:lnTo>
                  <a:lnTo>
                    <a:pt x="1762172" y="205173"/>
                  </a:lnTo>
                  <a:lnTo>
                    <a:pt x="1783831" y="196322"/>
                  </a:lnTo>
                  <a:lnTo>
                    <a:pt x="1798924" y="189447"/>
                  </a:lnTo>
                  <a:close/>
                </a:path>
                <a:path extrusionOk="0" h="362585" w="2073909">
                  <a:moveTo>
                    <a:pt x="1834047" y="172905"/>
                  </a:moveTo>
                  <a:lnTo>
                    <a:pt x="1773991" y="172905"/>
                  </a:lnTo>
                  <a:lnTo>
                    <a:pt x="1733294" y="189533"/>
                  </a:lnTo>
                  <a:lnTo>
                    <a:pt x="1733533" y="189447"/>
                  </a:lnTo>
                  <a:lnTo>
                    <a:pt x="1798924" y="189447"/>
                  </a:lnTo>
                  <a:lnTo>
                    <a:pt x="1822646" y="178639"/>
                  </a:lnTo>
                  <a:lnTo>
                    <a:pt x="1834047" y="172905"/>
                  </a:lnTo>
                  <a:close/>
                </a:path>
                <a:path extrusionOk="0" h="362585" w="2073909">
                  <a:moveTo>
                    <a:pt x="1867614" y="155627"/>
                  </a:moveTo>
                  <a:lnTo>
                    <a:pt x="1811893" y="155627"/>
                  </a:lnTo>
                  <a:lnTo>
                    <a:pt x="1773765" y="172997"/>
                  </a:lnTo>
                  <a:lnTo>
                    <a:pt x="1773991" y="172905"/>
                  </a:lnTo>
                  <a:lnTo>
                    <a:pt x="1834047" y="172905"/>
                  </a:lnTo>
                  <a:lnTo>
                    <a:pt x="1859152" y="160277"/>
                  </a:lnTo>
                  <a:lnTo>
                    <a:pt x="1867614" y="155627"/>
                  </a:lnTo>
                  <a:close/>
                </a:path>
                <a:path extrusionOk="0" h="362585" w="2073909">
                  <a:moveTo>
                    <a:pt x="1899752" y="137690"/>
                  </a:moveTo>
                  <a:lnTo>
                    <a:pt x="1847532" y="137690"/>
                  </a:lnTo>
                  <a:lnTo>
                    <a:pt x="1811651" y="155737"/>
                  </a:lnTo>
                  <a:lnTo>
                    <a:pt x="1811893" y="155627"/>
                  </a:lnTo>
                  <a:lnTo>
                    <a:pt x="1867614" y="155627"/>
                  </a:lnTo>
                  <a:lnTo>
                    <a:pt x="1893627" y="141330"/>
                  </a:lnTo>
                  <a:lnTo>
                    <a:pt x="1899752" y="137690"/>
                  </a:lnTo>
                  <a:close/>
                </a:path>
                <a:path extrusionOk="0" h="362585" w="2073909">
                  <a:moveTo>
                    <a:pt x="1930620" y="119174"/>
                  </a:moveTo>
                  <a:lnTo>
                    <a:pt x="1881205" y="119174"/>
                  </a:lnTo>
                  <a:lnTo>
                    <a:pt x="1847327" y="137793"/>
                  </a:lnTo>
                  <a:lnTo>
                    <a:pt x="1847532" y="137690"/>
                  </a:lnTo>
                  <a:lnTo>
                    <a:pt x="1899752" y="137690"/>
                  </a:lnTo>
                  <a:lnTo>
                    <a:pt x="1926344" y="121889"/>
                  </a:lnTo>
                  <a:lnTo>
                    <a:pt x="1930620" y="119174"/>
                  </a:lnTo>
                  <a:close/>
                </a:path>
                <a:path extrusionOk="0" h="362585" w="2073909">
                  <a:moveTo>
                    <a:pt x="1960361" y="100149"/>
                  </a:moveTo>
                  <a:lnTo>
                    <a:pt x="1913208" y="100149"/>
                  </a:lnTo>
                  <a:lnTo>
                    <a:pt x="1881008" y="119282"/>
                  </a:lnTo>
                  <a:lnTo>
                    <a:pt x="1881205" y="119174"/>
                  </a:lnTo>
                  <a:lnTo>
                    <a:pt x="1930620" y="119174"/>
                  </a:lnTo>
                  <a:lnTo>
                    <a:pt x="1957635" y="102016"/>
                  </a:lnTo>
                  <a:lnTo>
                    <a:pt x="1960361" y="100149"/>
                  </a:lnTo>
                  <a:close/>
                </a:path>
                <a:path extrusionOk="0" h="362585" w="2073909">
                  <a:moveTo>
                    <a:pt x="1988776" y="80693"/>
                  </a:moveTo>
                  <a:lnTo>
                    <a:pt x="1943831" y="80693"/>
                  </a:lnTo>
                  <a:lnTo>
                    <a:pt x="1913062" y="100236"/>
                  </a:lnTo>
                  <a:lnTo>
                    <a:pt x="1913208" y="100149"/>
                  </a:lnTo>
                  <a:lnTo>
                    <a:pt x="1960361" y="100149"/>
                  </a:lnTo>
                  <a:lnTo>
                    <a:pt x="1988776" y="80693"/>
                  </a:lnTo>
                  <a:close/>
                </a:path>
                <a:path extrusionOk="0" h="362585" w="2073909">
                  <a:moveTo>
                    <a:pt x="2045514" y="40706"/>
                  </a:moveTo>
                  <a:lnTo>
                    <a:pt x="2002219" y="40706"/>
                  </a:lnTo>
                  <a:lnTo>
                    <a:pt x="1943647" y="80810"/>
                  </a:lnTo>
                  <a:lnTo>
                    <a:pt x="1943831" y="80693"/>
                  </a:lnTo>
                  <a:lnTo>
                    <a:pt x="1988776" y="80693"/>
                  </a:lnTo>
                  <a:lnTo>
                    <a:pt x="2016707" y="61568"/>
                  </a:lnTo>
                  <a:lnTo>
                    <a:pt x="2045514" y="40706"/>
                  </a:lnTo>
                  <a:close/>
                </a:path>
                <a:path extrusionOk="0" h="362585" w="2073909">
                  <a:moveTo>
                    <a:pt x="2058417" y="0"/>
                  </a:moveTo>
                  <a:lnTo>
                    <a:pt x="2002077" y="40803"/>
                  </a:lnTo>
                  <a:lnTo>
                    <a:pt x="2002219" y="40706"/>
                  </a:lnTo>
                  <a:lnTo>
                    <a:pt x="2045514" y="40706"/>
                  </a:lnTo>
                  <a:lnTo>
                    <a:pt x="2073315" y="20571"/>
                  </a:lnTo>
                  <a:lnTo>
                    <a:pt x="2058417"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930" name="Google Shape;1930;p71"/>
          <p:cNvSpPr/>
          <p:nvPr/>
        </p:nvSpPr>
        <p:spPr>
          <a:xfrm>
            <a:off x="7499031" y="1954358"/>
            <a:ext cx="3815079" cy="141605"/>
          </a:xfrm>
          <a:custGeom>
            <a:rect b="b" l="l" r="r" t="t"/>
            <a:pathLst>
              <a:path extrusionOk="0" h="141605" w="3815079">
                <a:moveTo>
                  <a:pt x="0" y="141149"/>
                </a:moveTo>
                <a:lnTo>
                  <a:pt x="7856" y="113678"/>
                </a:lnTo>
                <a:lnTo>
                  <a:pt x="29282" y="91245"/>
                </a:lnTo>
                <a:lnTo>
                  <a:pt x="61062" y="76120"/>
                </a:lnTo>
                <a:lnTo>
                  <a:pt x="99978" y="70574"/>
                </a:lnTo>
                <a:lnTo>
                  <a:pt x="847605" y="70574"/>
                </a:lnTo>
                <a:lnTo>
                  <a:pt x="886521" y="65028"/>
                </a:lnTo>
                <a:lnTo>
                  <a:pt x="918300" y="49903"/>
                </a:lnTo>
                <a:lnTo>
                  <a:pt x="939726" y="27470"/>
                </a:lnTo>
                <a:lnTo>
                  <a:pt x="947583" y="0"/>
                </a:lnTo>
                <a:lnTo>
                  <a:pt x="955440" y="27470"/>
                </a:lnTo>
                <a:lnTo>
                  <a:pt x="976866" y="49903"/>
                </a:lnTo>
                <a:lnTo>
                  <a:pt x="1008645" y="65028"/>
                </a:lnTo>
                <a:lnTo>
                  <a:pt x="1047562" y="70574"/>
                </a:lnTo>
                <a:lnTo>
                  <a:pt x="3714921" y="70574"/>
                </a:lnTo>
                <a:lnTo>
                  <a:pt x="3753837" y="76120"/>
                </a:lnTo>
                <a:lnTo>
                  <a:pt x="3785616" y="91245"/>
                </a:lnTo>
                <a:lnTo>
                  <a:pt x="3807043" y="113678"/>
                </a:lnTo>
                <a:lnTo>
                  <a:pt x="3814900" y="141149"/>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1931" name="Google Shape;1931;p71"/>
          <p:cNvGrpSpPr/>
          <p:nvPr/>
        </p:nvGrpSpPr>
        <p:grpSpPr>
          <a:xfrm>
            <a:off x="11458577" y="171320"/>
            <a:ext cx="548640" cy="548640"/>
            <a:chOff x="11458577" y="171320"/>
            <a:chExt cx="548640" cy="548640"/>
          </a:xfrm>
        </p:grpSpPr>
        <p:sp>
          <p:nvSpPr>
            <p:cNvPr id="1932" name="Google Shape;1932;p71"/>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1933" name="Google Shape;1933;p71"/>
            <p:cNvPicPr preferRelativeResize="0"/>
            <p:nvPr/>
          </p:nvPicPr>
          <p:blipFill rotWithShape="1">
            <a:blip r:embed="rId14">
              <a:alphaModFix/>
            </a:blip>
            <a:srcRect b="0" l="0" r="0" t="0"/>
            <a:stretch/>
          </p:blipFill>
          <p:spPr>
            <a:xfrm>
              <a:off x="11570207" y="274320"/>
              <a:ext cx="323088" cy="332231"/>
            </a:xfrm>
            <a:prstGeom prst="rect">
              <a:avLst/>
            </a:prstGeom>
            <a:noFill/>
            <a:ln>
              <a:noFill/>
            </a:ln>
          </p:spPr>
        </p:pic>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37" name="Shape 1937"/>
        <p:cNvGrpSpPr/>
        <p:nvPr/>
      </p:nvGrpSpPr>
      <p:grpSpPr>
        <a:xfrm>
          <a:off x="0" y="0"/>
          <a:ext cx="0" cy="0"/>
          <a:chOff x="0" y="0"/>
          <a:chExt cx="0" cy="0"/>
        </a:xfrm>
      </p:grpSpPr>
      <p:grpSp>
        <p:nvGrpSpPr>
          <p:cNvPr id="1938" name="Google Shape;1938;p72"/>
          <p:cNvGrpSpPr/>
          <p:nvPr/>
        </p:nvGrpSpPr>
        <p:grpSpPr>
          <a:xfrm>
            <a:off x="6620256" y="1405127"/>
            <a:ext cx="4983480" cy="4264152"/>
            <a:chOff x="6620256" y="1405127"/>
            <a:chExt cx="4983480" cy="4264152"/>
          </a:xfrm>
        </p:grpSpPr>
        <p:pic>
          <p:nvPicPr>
            <p:cNvPr id="1939" name="Google Shape;1939;p72"/>
            <p:cNvPicPr preferRelativeResize="0"/>
            <p:nvPr/>
          </p:nvPicPr>
          <p:blipFill rotWithShape="1">
            <a:blip r:embed="rId3">
              <a:alphaModFix/>
            </a:blip>
            <a:srcRect b="0" l="0" r="0" t="0"/>
            <a:stretch/>
          </p:blipFill>
          <p:spPr>
            <a:xfrm>
              <a:off x="6620256" y="1405127"/>
              <a:ext cx="4983480" cy="4264152"/>
            </a:xfrm>
            <a:prstGeom prst="rect">
              <a:avLst/>
            </a:prstGeom>
            <a:noFill/>
            <a:ln>
              <a:noFill/>
            </a:ln>
          </p:spPr>
        </p:pic>
        <p:pic>
          <p:nvPicPr>
            <p:cNvPr id="1940" name="Google Shape;1940;p72"/>
            <p:cNvPicPr preferRelativeResize="0"/>
            <p:nvPr/>
          </p:nvPicPr>
          <p:blipFill rotWithShape="1">
            <a:blip r:embed="rId4">
              <a:alphaModFix/>
            </a:blip>
            <a:srcRect b="0" l="0" r="0" t="0"/>
            <a:stretch/>
          </p:blipFill>
          <p:spPr>
            <a:xfrm>
              <a:off x="6645016" y="1429646"/>
              <a:ext cx="4878043" cy="4160520"/>
            </a:xfrm>
            <a:prstGeom prst="rect">
              <a:avLst/>
            </a:prstGeom>
            <a:noFill/>
            <a:ln>
              <a:noFill/>
            </a:ln>
          </p:spPr>
        </p:pic>
      </p:grpSp>
      <p:grpSp>
        <p:nvGrpSpPr>
          <p:cNvPr id="1941" name="Google Shape;1941;p72"/>
          <p:cNvGrpSpPr/>
          <p:nvPr/>
        </p:nvGrpSpPr>
        <p:grpSpPr>
          <a:xfrm>
            <a:off x="643127" y="1173480"/>
            <a:ext cx="5815828" cy="4495798"/>
            <a:chOff x="643127" y="1173480"/>
            <a:chExt cx="5815828" cy="4495798"/>
          </a:xfrm>
        </p:grpSpPr>
        <p:pic>
          <p:nvPicPr>
            <p:cNvPr id="1942" name="Google Shape;1942;p72"/>
            <p:cNvPicPr preferRelativeResize="0"/>
            <p:nvPr/>
          </p:nvPicPr>
          <p:blipFill rotWithShape="1">
            <a:blip r:embed="rId5">
              <a:alphaModFix/>
            </a:blip>
            <a:srcRect b="0" l="0" r="0" t="0"/>
            <a:stretch/>
          </p:blipFill>
          <p:spPr>
            <a:xfrm>
              <a:off x="643127" y="1999487"/>
              <a:ext cx="5169408" cy="3669791"/>
            </a:xfrm>
            <a:prstGeom prst="rect">
              <a:avLst/>
            </a:prstGeom>
            <a:noFill/>
            <a:ln>
              <a:noFill/>
            </a:ln>
          </p:spPr>
        </p:pic>
        <p:pic>
          <p:nvPicPr>
            <p:cNvPr id="1943" name="Google Shape;1943;p72"/>
            <p:cNvPicPr preferRelativeResize="0"/>
            <p:nvPr/>
          </p:nvPicPr>
          <p:blipFill rotWithShape="1">
            <a:blip r:embed="rId6">
              <a:alphaModFix/>
            </a:blip>
            <a:srcRect b="0" l="0" r="0" t="0"/>
            <a:stretch/>
          </p:blipFill>
          <p:spPr>
            <a:xfrm>
              <a:off x="668940" y="2024917"/>
              <a:ext cx="5064591" cy="3566159"/>
            </a:xfrm>
            <a:prstGeom prst="rect">
              <a:avLst/>
            </a:prstGeom>
            <a:noFill/>
            <a:ln>
              <a:noFill/>
            </a:ln>
          </p:spPr>
        </p:pic>
        <p:pic>
          <p:nvPicPr>
            <p:cNvPr id="1944" name="Google Shape;1944;p72"/>
            <p:cNvPicPr preferRelativeResize="0"/>
            <p:nvPr/>
          </p:nvPicPr>
          <p:blipFill rotWithShape="1">
            <a:blip r:embed="rId7">
              <a:alphaModFix/>
            </a:blip>
            <a:srcRect b="0" l="0" r="0" t="0"/>
            <a:stretch/>
          </p:blipFill>
          <p:spPr>
            <a:xfrm>
              <a:off x="841247" y="1185672"/>
              <a:ext cx="3791712" cy="801624"/>
            </a:xfrm>
            <a:prstGeom prst="rect">
              <a:avLst/>
            </a:prstGeom>
            <a:noFill/>
            <a:ln>
              <a:noFill/>
            </a:ln>
          </p:spPr>
        </p:pic>
        <p:pic>
          <p:nvPicPr>
            <p:cNvPr id="1945" name="Google Shape;1945;p72"/>
            <p:cNvPicPr preferRelativeResize="0"/>
            <p:nvPr/>
          </p:nvPicPr>
          <p:blipFill rotWithShape="1">
            <a:blip r:embed="rId8">
              <a:alphaModFix/>
            </a:blip>
            <a:srcRect b="0" l="0" r="0" t="0"/>
            <a:stretch/>
          </p:blipFill>
          <p:spPr>
            <a:xfrm>
              <a:off x="867813" y="1211666"/>
              <a:ext cx="3685444" cy="694944"/>
            </a:xfrm>
            <a:prstGeom prst="rect">
              <a:avLst/>
            </a:prstGeom>
            <a:noFill/>
            <a:ln>
              <a:noFill/>
            </a:ln>
          </p:spPr>
        </p:pic>
        <p:pic>
          <p:nvPicPr>
            <p:cNvPr id="1946" name="Google Shape;1946;p72"/>
            <p:cNvPicPr preferRelativeResize="0"/>
            <p:nvPr/>
          </p:nvPicPr>
          <p:blipFill rotWithShape="1">
            <a:blip r:embed="rId9">
              <a:alphaModFix/>
            </a:blip>
            <a:srcRect b="0" l="0" r="0" t="0"/>
            <a:stretch/>
          </p:blipFill>
          <p:spPr>
            <a:xfrm>
              <a:off x="4029456" y="1173480"/>
              <a:ext cx="615696" cy="856488"/>
            </a:xfrm>
            <a:prstGeom prst="rect">
              <a:avLst/>
            </a:prstGeom>
            <a:noFill/>
            <a:ln>
              <a:noFill/>
            </a:ln>
          </p:spPr>
        </p:pic>
        <p:sp>
          <p:nvSpPr>
            <p:cNvPr id="1947" name="Google Shape;1947;p72"/>
            <p:cNvSpPr/>
            <p:nvPr/>
          </p:nvSpPr>
          <p:spPr>
            <a:xfrm>
              <a:off x="4066158" y="1210679"/>
              <a:ext cx="487680" cy="726440"/>
            </a:xfrm>
            <a:custGeom>
              <a:rect b="b" l="l" r="r" t="t"/>
              <a:pathLst>
                <a:path extrusionOk="0" h="726439" w="487679">
                  <a:moveTo>
                    <a:pt x="0" y="0"/>
                  </a:moveTo>
                  <a:lnTo>
                    <a:pt x="487100" y="0"/>
                  </a:lnTo>
                  <a:lnTo>
                    <a:pt x="487100" y="726154"/>
                  </a:lnTo>
                  <a:lnTo>
                    <a:pt x="0" y="726154"/>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1948" name="Google Shape;1948;p72"/>
            <p:cNvPicPr preferRelativeResize="0"/>
            <p:nvPr/>
          </p:nvPicPr>
          <p:blipFill rotWithShape="1">
            <a:blip r:embed="rId10">
              <a:alphaModFix/>
            </a:blip>
            <a:srcRect b="0" l="0" r="0" t="0"/>
            <a:stretch/>
          </p:blipFill>
          <p:spPr>
            <a:xfrm>
              <a:off x="1883663" y="4818888"/>
              <a:ext cx="606551" cy="350519"/>
            </a:xfrm>
            <a:prstGeom prst="rect">
              <a:avLst/>
            </a:prstGeom>
            <a:noFill/>
            <a:ln>
              <a:noFill/>
            </a:ln>
          </p:spPr>
        </p:pic>
        <p:sp>
          <p:nvSpPr>
            <p:cNvPr id="1949" name="Google Shape;1949;p72"/>
            <p:cNvSpPr/>
            <p:nvPr/>
          </p:nvSpPr>
          <p:spPr>
            <a:xfrm>
              <a:off x="1920523" y="4856350"/>
              <a:ext cx="478790" cy="221615"/>
            </a:xfrm>
            <a:custGeom>
              <a:rect b="b" l="l" r="r" t="t"/>
              <a:pathLst>
                <a:path extrusionOk="0" h="221614" w="478789">
                  <a:moveTo>
                    <a:pt x="0" y="0"/>
                  </a:moveTo>
                  <a:lnTo>
                    <a:pt x="478677" y="0"/>
                  </a:lnTo>
                  <a:lnTo>
                    <a:pt x="478677" y="221285"/>
                  </a:lnTo>
                  <a:lnTo>
                    <a:pt x="0" y="221285"/>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50" name="Google Shape;1950;p72"/>
            <p:cNvSpPr/>
            <p:nvPr/>
          </p:nvSpPr>
          <p:spPr>
            <a:xfrm>
              <a:off x="2398130" y="3200883"/>
              <a:ext cx="4060825" cy="1678939"/>
            </a:xfrm>
            <a:custGeom>
              <a:rect b="b" l="l" r="r" t="t"/>
              <a:pathLst>
                <a:path extrusionOk="0" h="1678939" w="4060825">
                  <a:moveTo>
                    <a:pt x="3983505" y="25352"/>
                  </a:moveTo>
                  <a:lnTo>
                    <a:pt x="3796028" y="37654"/>
                  </a:lnTo>
                  <a:lnTo>
                    <a:pt x="3706649" y="44988"/>
                  </a:lnTo>
                  <a:lnTo>
                    <a:pt x="3615998" y="53765"/>
                  </a:lnTo>
                  <a:lnTo>
                    <a:pt x="3523775" y="64344"/>
                  </a:lnTo>
                  <a:lnTo>
                    <a:pt x="3429675" y="77087"/>
                  </a:lnTo>
                  <a:lnTo>
                    <a:pt x="3333398" y="92354"/>
                  </a:lnTo>
                  <a:lnTo>
                    <a:pt x="3234641" y="110503"/>
                  </a:lnTo>
                  <a:lnTo>
                    <a:pt x="3133103" y="131897"/>
                  </a:lnTo>
                  <a:lnTo>
                    <a:pt x="3028482" y="156890"/>
                  </a:lnTo>
                  <a:lnTo>
                    <a:pt x="2920519" y="185832"/>
                  </a:lnTo>
                  <a:lnTo>
                    <a:pt x="2865109" y="201918"/>
                  </a:lnTo>
                  <a:lnTo>
                    <a:pt x="2808782" y="219116"/>
                  </a:lnTo>
                  <a:lnTo>
                    <a:pt x="2751457" y="237483"/>
                  </a:lnTo>
                  <a:lnTo>
                    <a:pt x="2693097" y="257064"/>
                  </a:lnTo>
                  <a:lnTo>
                    <a:pt x="2633661" y="277903"/>
                  </a:lnTo>
                  <a:lnTo>
                    <a:pt x="2573113" y="300045"/>
                  </a:lnTo>
                  <a:lnTo>
                    <a:pt x="2510565" y="323871"/>
                  </a:lnTo>
                  <a:lnTo>
                    <a:pt x="2448532" y="348416"/>
                  </a:lnTo>
                  <a:lnTo>
                    <a:pt x="2384436" y="374718"/>
                  </a:lnTo>
                  <a:lnTo>
                    <a:pt x="2319160" y="402408"/>
                  </a:lnTo>
                  <a:lnTo>
                    <a:pt x="2252742" y="431443"/>
                  </a:lnTo>
                  <a:lnTo>
                    <a:pt x="2185217" y="461775"/>
                  </a:lnTo>
                  <a:lnTo>
                    <a:pt x="2116626" y="493361"/>
                  </a:lnTo>
                  <a:lnTo>
                    <a:pt x="2067695" y="516411"/>
                  </a:lnTo>
                  <a:lnTo>
                    <a:pt x="1999269" y="549114"/>
                  </a:lnTo>
                  <a:lnTo>
                    <a:pt x="1929731" y="582988"/>
                  </a:lnTo>
                  <a:lnTo>
                    <a:pt x="1758975" y="668535"/>
                  </a:lnTo>
                  <a:lnTo>
                    <a:pt x="1609764" y="745816"/>
                  </a:lnTo>
                  <a:lnTo>
                    <a:pt x="1457496" y="826678"/>
                  </a:lnTo>
                  <a:lnTo>
                    <a:pt x="1416187" y="849085"/>
                  </a:lnTo>
                  <a:lnTo>
                    <a:pt x="1262082" y="933070"/>
                  </a:lnTo>
                  <a:lnTo>
                    <a:pt x="1105375" y="1019933"/>
                  </a:lnTo>
                  <a:lnTo>
                    <a:pt x="946385" y="1109317"/>
                  </a:lnTo>
                  <a:lnTo>
                    <a:pt x="785439" y="1200861"/>
                  </a:lnTo>
                  <a:lnTo>
                    <a:pt x="622857" y="1294207"/>
                  </a:lnTo>
                  <a:lnTo>
                    <a:pt x="0" y="1656480"/>
                  </a:lnTo>
                  <a:lnTo>
                    <a:pt x="12801" y="1678418"/>
                  </a:lnTo>
                  <a:lnTo>
                    <a:pt x="673681" y="1294185"/>
                  </a:lnTo>
                  <a:lnTo>
                    <a:pt x="836522" y="1200861"/>
                  </a:lnTo>
                  <a:lnTo>
                    <a:pt x="997850" y="1109317"/>
                  </a:lnTo>
                  <a:lnTo>
                    <a:pt x="1157394" y="1019893"/>
                  </a:lnTo>
                  <a:lnTo>
                    <a:pt x="1314628" y="933070"/>
                  </a:lnTo>
                  <a:lnTo>
                    <a:pt x="1469461" y="849085"/>
                  </a:lnTo>
                  <a:lnTo>
                    <a:pt x="1621505" y="768341"/>
                  </a:lnTo>
                  <a:lnTo>
                    <a:pt x="1770454" y="691194"/>
                  </a:lnTo>
                  <a:lnTo>
                    <a:pt x="1916159" y="617928"/>
                  </a:lnTo>
                  <a:lnTo>
                    <a:pt x="1987529" y="582946"/>
                  </a:lnTo>
                  <a:lnTo>
                    <a:pt x="2057969" y="549070"/>
                  </a:lnTo>
                  <a:lnTo>
                    <a:pt x="2127402" y="516364"/>
                  </a:lnTo>
                  <a:lnTo>
                    <a:pt x="2195680" y="484921"/>
                  </a:lnTo>
                  <a:lnTo>
                    <a:pt x="2262975" y="454690"/>
                  </a:lnTo>
                  <a:lnTo>
                    <a:pt x="2329145" y="425764"/>
                  </a:lnTo>
                  <a:lnTo>
                    <a:pt x="2394151" y="398188"/>
                  </a:lnTo>
                  <a:lnTo>
                    <a:pt x="2457951" y="372005"/>
                  </a:lnTo>
                  <a:lnTo>
                    <a:pt x="2520533" y="347243"/>
                  </a:lnTo>
                  <a:lnTo>
                    <a:pt x="2581920" y="323871"/>
                  </a:lnTo>
                  <a:lnTo>
                    <a:pt x="2642148" y="301844"/>
                  </a:lnTo>
                  <a:lnTo>
                    <a:pt x="2701260" y="281118"/>
                  </a:lnTo>
                  <a:lnTo>
                    <a:pt x="2759291" y="261646"/>
                  </a:lnTo>
                  <a:lnTo>
                    <a:pt x="2816287" y="243384"/>
                  </a:lnTo>
                  <a:lnTo>
                    <a:pt x="2872281" y="226287"/>
                  </a:lnTo>
                  <a:lnTo>
                    <a:pt x="2927230" y="210333"/>
                  </a:lnTo>
                  <a:lnTo>
                    <a:pt x="3034568" y="181555"/>
                  </a:lnTo>
                  <a:lnTo>
                    <a:pt x="3138530" y="156715"/>
                  </a:lnTo>
                  <a:lnTo>
                    <a:pt x="3239415" y="135455"/>
                  </a:lnTo>
                  <a:lnTo>
                    <a:pt x="3337552" y="117416"/>
                  </a:lnTo>
                  <a:lnTo>
                    <a:pt x="3433246" y="102238"/>
                  </a:lnTo>
                  <a:lnTo>
                    <a:pt x="3526820" y="89564"/>
                  </a:lnTo>
                  <a:lnTo>
                    <a:pt x="3618583" y="79035"/>
                  </a:lnTo>
                  <a:lnTo>
                    <a:pt x="3708833" y="70295"/>
                  </a:lnTo>
                  <a:lnTo>
                    <a:pt x="3797896" y="62986"/>
                  </a:lnTo>
                  <a:lnTo>
                    <a:pt x="3886076" y="56751"/>
                  </a:lnTo>
                  <a:lnTo>
                    <a:pt x="3985053" y="50704"/>
                  </a:lnTo>
                  <a:lnTo>
                    <a:pt x="3983505" y="25352"/>
                  </a:lnTo>
                  <a:close/>
                </a:path>
                <a:path extrusionOk="0" h="1678939" w="4060825">
                  <a:moveTo>
                    <a:pt x="4039664" y="24578"/>
                  </a:moveTo>
                  <a:lnTo>
                    <a:pt x="3996181" y="24578"/>
                  </a:lnTo>
                  <a:lnTo>
                    <a:pt x="3997730" y="49930"/>
                  </a:lnTo>
                  <a:lnTo>
                    <a:pt x="3985053" y="50704"/>
                  </a:lnTo>
                  <a:lnTo>
                    <a:pt x="3986602" y="76057"/>
                  </a:lnTo>
                  <a:lnTo>
                    <a:pt x="4060337" y="33383"/>
                  </a:lnTo>
                  <a:lnTo>
                    <a:pt x="4039664" y="24578"/>
                  </a:lnTo>
                  <a:close/>
                </a:path>
                <a:path extrusionOk="0" h="1678939" w="4060825">
                  <a:moveTo>
                    <a:pt x="3996181" y="24578"/>
                  </a:moveTo>
                  <a:lnTo>
                    <a:pt x="3983505" y="25352"/>
                  </a:lnTo>
                  <a:lnTo>
                    <a:pt x="3985053" y="50704"/>
                  </a:lnTo>
                  <a:lnTo>
                    <a:pt x="3997730" y="49930"/>
                  </a:lnTo>
                  <a:lnTo>
                    <a:pt x="3996181" y="24578"/>
                  </a:lnTo>
                  <a:close/>
                </a:path>
                <a:path extrusionOk="0" h="1678939" w="4060825">
                  <a:moveTo>
                    <a:pt x="3981956" y="0"/>
                  </a:moveTo>
                  <a:lnTo>
                    <a:pt x="3983505" y="25352"/>
                  </a:lnTo>
                  <a:lnTo>
                    <a:pt x="3996181" y="24578"/>
                  </a:lnTo>
                  <a:lnTo>
                    <a:pt x="4039664" y="24578"/>
                  </a:lnTo>
                  <a:lnTo>
                    <a:pt x="3981956"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51" name="Google Shape;1951;p72"/>
            <p:cNvSpPr/>
            <p:nvPr/>
          </p:nvSpPr>
          <p:spPr>
            <a:xfrm>
              <a:off x="2294467" y="1942277"/>
              <a:ext cx="1874520" cy="330835"/>
            </a:xfrm>
            <a:custGeom>
              <a:rect b="b" l="l" r="r" t="t"/>
              <a:pathLst>
                <a:path extrusionOk="0" h="330835" w="1874520">
                  <a:moveTo>
                    <a:pt x="76090" y="254605"/>
                  </a:moveTo>
                  <a:lnTo>
                    <a:pt x="0" y="292922"/>
                  </a:lnTo>
                  <a:lnTo>
                    <a:pt x="76307" y="330805"/>
                  </a:lnTo>
                  <a:lnTo>
                    <a:pt x="76235" y="305441"/>
                  </a:lnTo>
                  <a:lnTo>
                    <a:pt x="63535" y="305441"/>
                  </a:lnTo>
                  <a:lnTo>
                    <a:pt x="63463" y="280041"/>
                  </a:lnTo>
                  <a:lnTo>
                    <a:pt x="76163" y="280005"/>
                  </a:lnTo>
                  <a:lnTo>
                    <a:pt x="76090" y="254605"/>
                  </a:lnTo>
                  <a:close/>
                </a:path>
                <a:path extrusionOk="0" h="330835" w="1874520">
                  <a:moveTo>
                    <a:pt x="76163" y="280005"/>
                  </a:moveTo>
                  <a:lnTo>
                    <a:pt x="63463" y="280041"/>
                  </a:lnTo>
                  <a:lnTo>
                    <a:pt x="63535" y="305441"/>
                  </a:lnTo>
                  <a:lnTo>
                    <a:pt x="76235" y="305405"/>
                  </a:lnTo>
                  <a:lnTo>
                    <a:pt x="76163" y="280005"/>
                  </a:lnTo>
                  <a:close/>
                </a:path>
                <a:path extrusionOk="0" h="330835" w="1874520">
                  <a:moveTo>
                    <a:pt x="76235" y="305405"/>
                  </a:moveTo>
                  <a:lnTo>
                    <a:pt x="63535" y="305441"/>
                  </a:lnTo>
                  <a:lnTo>
                    <a:pt x="76235" y="305441"/>
                  </a:lnTo>
                  <a:close/>
                </a:path>
                <a:path extrusionOk="0" h="330835" w="1874520">
                  <a:moveTo>
                    <a:pt x="1304725" y="274473"/>
                  </a:moveTo>
                  <a:lnTo>
                    <a:pt x="740086" y="274474"/>
                  </a:lnTo>
                  <a:lnTo>
                    <a:pt x="639546" y="276181"/>
                  </a:lnTo>
                  <a:lnTo>
                    <a:pt x="536613" y="277479"/>
                  </a:lnTo>
                  <a:lnTo>
                    <a:pt x="76163" y="280005"/>
                  </a:lnTo>
                  <a:lnTo>
                    <a:pt x="76235" y="305405"/>
                  </a:lnTo>
                  <a:lnTo>
                    <a:pt x="639950" y="301578"/>
                  </a:lnTo>
                  <a:lnTo>
                    <a:pt x="933270" y="294947"/>
                  </a:lnTo>
                  <a:lnTo>
                    <a:pt x="1111690" y="287564"/>
                  </a:lnTo>
                  <a:lnTo>
                    <a:pt x="1194616" y="282776"/>
                  </a:lnTo>
                  <a:lnTo>
                    <a:pt x="1272799" y="277166"/>
                  </a:lnTo>
                  <a:lnTo>
                    <a:pt x="1304725" y="274473"/>
                  </a:lnTo>
                  <a:close/>
                </a:path>
                <a:path extrusionOk="0" h="330835" w="1874520">
                  <a:moveTo>
                    <a:pt x="1328526" y="272289"/>
                  </a:moveTo>
                  <a:lnTo>
                    <a:pt x="837859" y="272290"/>
                  </a:lnTo>
                  <a:lnTo>
                    <a:pt x="740105" y="274474"/>
                  </a:lnTo>
                  <a:lnTo>
                    <a:pt x="1304725" y="274473"/>
                  </a:lnTo>
                  <a:lnTo>
                    <a:pt x="1328526" y="272289"/>
                  </a:lnTo>
                  <a:close/>
                </a:path>
                <a:path extrusionOk="0" h="330835" w="1874520">
                  <a:moveTo>
                    <a:pt x="1387499" y="266217"/>
                  </a:moveTo>
                  <a:lnTo>
                    <a:pt x="1023350" y="266222"/>
                  </a:lnTo>
                  <a:lnTo>
                    <a:pt x="932388" y="269562"/>
                  </a:lnTo>
                  <a:lnTo>
                    <a:pt x="837834" y="272290"/>
                  </a:lnTo>
                  <a:lnTo>
                    <a:pt x="1328526" y="272289"/>
                  </a:lnTo>
                  <a:lnTo>
                    <a:pt x="1345867" y="270661"/>
                  </a:lnTo>
                  <a:lnTo>
                    <a:pt x="1380364" y="267050"/>
                  </a:lnTo>
                  <a:lnTo>
                    <a:pt x="1387499" y="266217"/>
                  </a:lnTo>
                  <a:close/>
                </a:path>
                <a:path extrusionOk="0" h="330835" w="1874520">
                  <a:moveTo>
                    <a:pt x="1421067" y="262194"/>
                  </a:moveTo>
                  <a:lnTo>
                    <a:pt x="1110358" y="262199"/>
                  </a:lnTo>
                  <a:lnTo>
                    <a:pt x="1023418" y="266219"/>
                  </a:lnTo>
                  <a:lnTo>
                    <a:pt x="1387499" y="266217"/>
                  </a:lnTo>
                  <a:lnTo>
                    <a:pt x="1413440" y="263188"/>
                  </a:lnTo>
                  <a:lnTo>
                    <a:pt x="1421067" y="262194"/>
                  </a:lnTo>
                  <a:close/>
                </a:path>
                <a:path extrusionOk="0" h="330835" w="1874520">
                  <a:moveTo>
                    <a:pt x="1438591" y="259909"/>
                  </a:moveTo>
                  <a:lnTo>
                    <a:pt x="1152234" y="259913"/>
                  </a:lnTo>
                  <a:lnTo>
                    <a:pt x="1110376" y="262198"/>
                  </a:lnTo>
                  <a:lnTo>
                    <a:pt x="1421067" y="262194"/>
                  </a:lnTo>
                  <a:lnTo>
                    <a:pt x="1438591" y="259909"/>
                  </a:lnTo>
                  <a:close/>
                </a:path>
                <a:path extrusionOk="0" h="330835" w="1874520">
                  <a:moveTo>
                    <a:pt x="1456289" y="257426"/>
                  </a:moveTo>
                  <a:lnTo>
                    <a:pt x="1192944" y="257431"/>
                  </a:lnTo>
                  <a:lnTo>
                    <a:pt x="1152224" y="259913"/>
                  </a:lnTo>
                  <a:lnTo>
                    <a:pt x="1438591" y="259909"/>
                  </a:lnTo>
                  <a:lnTo>
                    <a:pt x="1445049" y="259067"/>
                  </a:lnTo>
                  <a:lnTo>
                    <a:pt x="1456289" y="257426"/>
                  </a:lnTo>
                  <a:close/>
                </a:path>
                <a:path extrusionOk="0" h="330835" w="1874520">
                  <a:moveTo>
                    <a:pt x="1474689" y="254740"/>
                  </a:moveTo>
                  <a:lnTo>
                    <a:pt x="1232458" y="254746"/>
                  </a:lnTo>
                  <a:lnTo>
                    <a:pt x="1192938" y="257431"/>
                  </a:lnTo>
                  <a:lnTo>
                    <a:pt x="1456289" y="257426"/>
                  </a:lnTo>
                  <a:lnTo>
                    <a:pt x="1474689" y="254740"/>
                  </a:lnTo>
                  <a:close/>
                </a:path>
                <a:path extrusionOk="0" h="330835" w="1874520">
                  <a:moveTo>
                    <a:pt x="1492453" y="251842"/>
                  </a:moveTo>
                  <a:lnTo>
                    <a:pt x="1270718" y="251851"/>
                  </a:lnTo>
                  <a:lnTo>
                    <a:pt x="1232454" y="254746"/>
                  </a:lnTo>
                  <a:lnTo>
                    <a:pt x="1474689" y="254740"/>
                  </a:lnTo>
                  <a:lnTo>
                    <a:pt x="1492453" y="251842"/>
                  </a:lnTo>
                  <a:close/>
                </a:path>
                <a:path extrusionOk="0" h="330835" w="1874520">
                  <a:moveTo>
                    <a:pt x="1528987" y="245377"/>
                  </a:moveTo>
                  <a:lnTo>
                    <a:pt x="1343415" y="245379"/>
                  </a:lnTo>
                  <a:lnTo>
                    <a:pt x="1307680" y="248735"/>
                  </a:lnTo>
                  <a:lnTo>
                    <a:pt x="1270802" y="251844"/>
                  </a:lnTo>
                  <a:lnTo>
                    <a:pt x="1492453" y="251842"/>
                  </a:lnTo>
                  <a:lnTo>
                    <a:pt x="1503686" y="250004"/>
                  </a:lnTo>
                  <a:lnTo>
                    <a:pt x="1528987" y="245377"/>
                  </a:lnTo>
                  <a:close/>
                </a:path>
                <a:path extrusionOk="0" h="330835" w="1874520">
                  <a:moveTo>
                    <a:pt x="1546738" y="241796"/>
                  </a:moveTo>
                  <a:lnTo>
                    <a:pt x="1377494" y="241813"/>
                  </a:lnTo>
                  <a:lnTo>
                    <a:pt x="1343413" y="245379"/>
                  </a:lnTo>
                  <a:lnTo>
                    <a:pt x="1528987" y="245377"/>
                  </a:lnTo>
                  <a:lnTo>
                    <a:pt x="1530709" y="245063"/>
                  </a:lnTo>
                  <a:lnTo>
                    <a:pt x="1546738" y="241796"/>
                  </a:lnTo>
                  <a:close/>
                </a:path>
                <a:path extrusionOk="0" h="330835" w="1874520">
                  <a:moveTo>
                    <a:pt x="1564594" y="237970"/>
                  </a:moveTo>
                  <a:lnTo>
                    <a:pt x="1410369" y="237975"/>
                  </a:lnTo>
                  <a:lnTo>
                    <a:pt x="1377551" y="241806"/>
                  </a:lnTo>
                  <a:lnTo>
                    <a:pt x="1546738" y="241796"/>
                  </a:lnTo>
                  <a:lnTo>
                    <a:pt x="1556261" y="239856"/>
                  </a:lnTo>
                  <a:lnTo>
                    <a:pt x="1564594" y="237970"/>
                  </a:lnTo>
                  <a:close/>
                </a:path>
                <a:path extrusionOk="0" h="330835" w="1874520">
                  <a:moveTo>
                    <a:pt x="1582392" y="233892"/>
                  </a:moveTo>
                  <a:lnTo>
                    <a:pt x="1441576" y="233904"/>
                  </a:lnTo>
                  <a:lnTo>
                    <a:pt x="1410365" y="237975"/>
                  </a:lnTo>
                  <a:lnTo>
                    <a:pt x="1564594" y="237970"/>
                  </a:lnTo>
                  <a:lnTo>
                    <a:pt x="1580394" y="234393"/>
                  </a:lnTo>
                  <a:lnTo>
                    <a:pt x="1582392" y="233892"/>
                  </a:lnTo>
                  <a:close/>
                </a:path>
                <a:path extrusionOk="0" h="330835" w="1874520">
                  <a:moveTo>
                    <a:pt x="1599661" y="229556"/>
                  </a:moveTo>
                  <a:lnTo>
                    <a:pt x="1471364" y="229556"/>
                  </a:lnTo>
                  <a:lnTo>
                    <a:pt x="1441571" y="233904"/>
                  </a:lnTo>
                  <a:lnTo>
                    <a:pt x="1582392" y="233892"/>
                  </a:lnTo>
                  <a:lnTo>
                    <a:pt x="1599661" y="229556"/>
                  </a:lnTo>
                  <a:close/>
                </a:path>
                <a:path extrusionOk="0" h="330835" w="1874520">
                  <a:moveTo>
                    <a:pt x="1616555" y="224956"/>
                  </a:moveTo>
                  <a:lnTo>
                    <a:pt x="1499467" y="224956"/>
                  </a:lnTo>
                  <a:lnTo>
                    <a:pt x="1471234" y="229575"/>
                  </a:lnTo>
                  <a:lnTo>
                    <a:pt x="1471364" y="229556"/>
                  </a:lnTo>
                  <a:lnTo>
                    <a:pt x="1599661" y="229556"/>
                  </a:lnTo>
                  <a:lnTo>
                    <a:pt x="1603156" y="228678"/>
                  </a:lnTo>
                  <a:lnTo>
                    <a:pt x="1616555" y="224956"/>
                  </a:lnTo>
                  <a:close/>
                </a:path>
                <a:path extrusionOk="0" h="330835" w="1874520">
                  <a:moveTo>
                    <a:pt x="1633136" y="220099"/>
                  </a:moveTo>
                  <a:lnTo>
                    <a:pt x="1526014" y="220099"/>
                  </a:lnTo>
                  <a:lnTo>
                    <a:pt x="1499358" y="224974"/>
                  </a:lnTo>
                  <a:lnTo>
                    <a:pt x="1616555" y="224956"/>
                  </a:lnTo>
                  <a:lnTo>
                    <a:pt x="1624600" y="222721"/>
                  </a:lnTo>
                  <a:lnTo>
                    <a:pt x="1633136" y="220099"/>
                  </a:lnTo>
                  <a:close/>
                </a:path>
                <a:path extrusionOk="0" h="330835" w="1874520">
                  <a:moveTo>
                    <a:pt x="1649288" y="214995"/>
                  </a:moveTo>
                  <a:lnTo>
                    <a:pt x="1551056" y="214995"/>
                  </a:lnTo>
                  <a:lnTo>
                    <a:pt x="1525884" y="220123"/>
                  </a:lnTo>
                  <a:lnTo>
                    <a:pt x="1526014" y="220099"/>
                  </a:lnTo>
                  <a:lnTo>
                    <a:pt x="1633136" y="220099"/>
                  </a:lnTo>
                  <a:lnTo>
                    <a:pt x="1644774" y="216526"/>
                  </a:lnTo>
                  <a:lnTo>
                    <a:pt x="1649288" y="214995"/>
                  </a:lnTo>
                  <a:close/>
                </a:path>
                <a:path extrusionOk="0" h="330835" w="1874520">
                  <a:moveTo>
                    <a:pt x="1664925" y="209652"/>
                  </a:moveTo>
                  <a:lnTo>
                    <a:pt x="1574641" y="209652"/>
                  </a:lnTo>
                  <a:lnTo>
                    <a:pt x="1550888" y="215029"/>
                  </a:lnTo>
                  <a:lnTo>
                    <a:pt x="1551056" y="214995"/>
                  </a:lnTo>
                  <a:lnTo>
                    <a:pt x="1649288" y="214995"/>
                  </a:lnTo>
                  <a:lnTo>
                    <a:pt x="1663730" y="210099"/>
                  </a:lnTo>
                  <a:lnTo>
                    <a:pt x="1664925" y="209652"/>
                  </a:lnTo>
                  <a:close/>
                </a:path>
                <a:path extrusionOk="0" h="330835" w="1874520">
                  <a:moveTo>
                    <a:pt x="1679822" y="204082"/>
                  </a:moveTo>
                  <a:lnTo>
                    <a:pt x="1596817" y="204082"/>
                  </a:lnTo>
                  <a:lnTo>
                    <a:pt x="1574487" y="209687"/>
                  </a:lnTo>
                  <a:lnTo>
                    <a:pt x="1574641" y="209652"/>
                  </a:lnTo>
                  <a:lnTo>
                    <a:pt x="1664925" y="209652"/>
                  </a:lnTo>
                  <a:lnTo>
                    <a:pt x="1679822" y="204082"/>
                  </a:lnTo>
                  <a:close/>
                </a:path>
                <a:path extrusionOk="0" h="330835" w="1874520">
                  <a:moveTo>
                    <a:pt x="1694020" y="198293"/>
                  </a:moveTo>
                  <a:lnTo>
                    <a:pt x="1617635" y="198293"/>
                  </a:lnTo>
                  <a:lnTo>
                    <a:pt x="1596664" y="204121"/>
                  </a:lnTo>
                  <a:lnTo>
                    <a:pt x="1596817" y="204082"/>
                  </a:lnTo>
                  <a:lnTo>
                    <a:pt x="1679822" y="204082"/>
                  </a:lnTo>
                  <a:lnTo>
                    <a:pt x="1681516" y="203448"/>
                  </a:lnTo>
                  <a:lnTo>
                    <a:pt x="1694020" y="198293"/>
                  </a:lnTo>
                  <a:close/>
                </a:path>
                <a:path extrusionOk="0" h="330835" w="1874520">
                  <a:moveTo>
                    <a:pt x="1707174" y="192299"/>
                  </a:moveTo>
                  <a:lnTo>
                    <a:pt x="1637143" y="192299"/>
                  </a:lnTo>
                  <a:lnTo>
                    <a:pt x="1617482" y="198336"/>
                  </a:lnTo>
                  <a:lnTo>
                    <a:pt x="1617635" y="198293"/>
                  </a:lnTo>
                  <a:lnTo>
                    <a:pt x="1694020" y="198293"/>
                  </a:lnTo>
                  <a:lnTo>
                    <a:pt x="1698289" y="196533"/>
                  </a:lnTo>
                  <a:lnTo>
                    <a:pt x="1707174" y="192299"/>
                  </a:lnTo>
                  <a:close/>
                </a:path>
                <a:path extrusionOk="0" h="330835" w="1874520">
                  <a:moveTo>
                    <a:pt x="1720166" y="186108"/>
                  </a:moveTo>
                  <a:lnTo>
                    <a:pt x="1655389" y="186108"/>
                  </a:lnTo>
                  <a:lnTo>
                    <a:pt x="1636974" y="192351"/>
                  </a:lnTo>
                  <a:lnTo>
                    <a:pt x="1637143" y="192299"/>
                  </a:lnTo>
                  <a:lnTo>
                    <a:pt x="1707174" y="192299"/>
                  </a:lnTo>
                  <a:lnTo>
                    <a:pt x="1720166" y="186108"/>
                  </a:lnTo>
                  <a:close/>
                </a:path>
                <a:path extrusionOk="0" h="330835" w="1874520">
                  <a:moveTo>
                    <a:pt x="1732635" y="179731"/>
                  </a:moveTo>
                  <a:lnTo>
                    <a:pt x="1672422" y="179731"/>
                  </a:lnTo>
                  <a:lnTo>
                    <a:pt x="1655200" y="186172"/>
                  </a:lnTo>
                  <a:lnTo>
                    <a:pt x="1655389" y="186108"/>
                  </a:lnTo>
                  <a:lnTo>
                    <a:pt x="1720166" y="186108"/>
                  </a:lnTo>
                  <a:lnTo>
                    <a:pt x="1728355" y="182205"/>
                  </a:lnTo>
                  <a:lnTo>
                    <a:pt x="1732635" y="179731"/>
                  </a:lnTo>
                  <a:close/>
                </a:path>
                <a:path extrusionOk="0" h="330835" w="1874520">
                  <a:moveTo>
                    <a:pt x="1743966" y="173181"/>
                  </a:moveTo>
                  <a:lnTo>
                    <a:pt x="1688293" y="173181"/>
                  </a:lnTo>
                  <a:lnTo>
                    <a:pt x="1687671" y="173457"/>
                  </a:lnTo>
                  <a:lnTo>
                    <a:pt x="1672210" y="179810"/>
                  </a:lnTo>
                  <a:lnTo>
                    <a:pt x="1672422" y="179731"/>
                  </a:lnTo>
                  <a:lnTo>
                    <a:pt x="1732635" y="179731"/>
                  </a:lnTo>
                  <a:lnTo>
                    <a:pt x="1743966" y="173181"/>
                  </a:lnTo>
                  <a:close/>
                </a:path>
                <a:path extrusionOk="0" h="330835" w="1874520">
                  <a:moveTo>
                    <a:pt x="1687987" y="173307"/>
                  </a:moveTo>
                  <a:lnTo>
                    <a:pt x="1687621" y="173457"/>
                  </a:lnTo>
                  <a:lnTo>
                    <a:pt x="1687987" y="173307"/>
                  </a:lnTo>
                  <a:close/>
                </a:path>
                <a:path extrusionOk="0" h="330835" w="1874520">
                  <a:moveTo>
                    <a:pt x="1765354" y="159492"/>
                  </a:moveTo>
                  <a:lnTo>
                    <a:pt x="1716973" y="159492"/>
                  </a:lnTo>
                  <a:lnTo>
                    <a:pt x="1716081" y="159962"/>
                  </a:lnTo>
                  <a:lnTo>
                    <a:pt x="1687987" y="173307"/>
                  </a:lnTo>
                  <a:lnTo>
                    <a:pt x="1688293" y="173181"/>
                  </a:lnTo>
                  <a:lnTo>
                    <a:pt x="1743966" y="173181"/>
                  </a:lnTo>
                  <a:lnTo>
                    <a:pt x="1754607" y="167029"/>
                  </a:lnTo>
                  <a:lnTo>
                    <a:pt x="1765354" y="159492"/>
                  </a:lnTo>
                  <a:close/>
                </a:path>
                <a:path extrusionOk="0" h="330835" w="1874520">
                  <a:moveTo>
                    <a:pt x="1716518" y="159710"/>
                  </a:moveTo>
                  <a:lnTo>
                    <a:pt x="1715987" y="159962"/>
                  </a:lnTo>
                  <a:lnTo>
                    <a:pt x="1716518" y="159710"/>
                  </a:lnTo>
                  <a:close/>
                </a:path>
                <a:path extrusionOk="0" h="330835" w="1874520">
                  <a:moveTo>
                    <a:pt x="1716973" y="159492"/>
                  </a:moveTo>
                  <a:lnTo>
                    <a:pt x="1716518" y="159710"/>
                  </a:lnTo>
                  <a:lnTo>
                    <a:pt x="1716081" y="159962"/>
                  </a:lnTo>
                  <a:lnTo>
                    <a:pt x="1716973" y="159492"/>
                  </a:lnTo>
                  <a:close/>
                </a:path>
                <a:path extrusionOk="0" h="330835" w="1874520">
                  <a:moveTo>
                    <a:pt x="1784120" y="145317"/>
                  </a:moveTo>
                  <a:lnTo>
                    <a:pt x="1741413" y="145317"/>
                  </a:lnTo>
                  <a:lnTo>
                    <a:pt x="1740479" y="145914"/>
                  </a:lnTo>
                  <a:lnTo>
                    <a:pt x="1716518" y="159710"/>
                  </a:lnTo>
                  <a:lnTo>
                    <a:pt x="1716973" y="159492"/>
                  </a:lnTo>
                  <a:lnTo>
                    <a:pt x="1765354" y="159492"/>
                  </a:lnTo>
                  <a:lnTo>
                    <a:pt x="1777309" y="151109"/>
                  </a:lnTo>
                  <a:lnTo>
                    <a:pt x="1784120" y="145317"/>
                  </a:lnTo>
                  <a:close/>
                </a:path>
                <a:path extrusionOk="0" h="330835" w="1874520">
                  <a:moveTo>
                    <a:pt x="1740938" y="145592"/>
                  </a:moveTo>
                  <a:lnTo>
                    <a:pt x="1740381" y="145914"/>
                  </a:lnTo>
                  <a:lnTo>
                    <a:pt x="1740938" y="145592"/>
                  </a:lnTo>
                  <a:close/>
                </a:path>
                <a:path extrusionOk="0" h="330835" w="1874520">
                  <a:moveTo>
                    <a:pt x="1741413" y="145317"/>
                  </a:moveTo>
                  <a:lnTo>
                    <a:pt x="1740938" y="145592"/>
                  </a:lnTo>
                  <a:lnTo>
                    <a:pt x="1740479" y="145914"/>
                  </a:lnTo>
                  <a:lnTo>
                    <a:pt x="1741413" y="145317"/>
                  </a:lnTo>
                  <a:close/>
                </a:path>
                <a:path extrusionOk="0" h="330835" w="1874520">
                  <a:moveTo>
                    <a:pt x="1800569" y="130653"/>
                  </a:moveTo>
                  <a:lnTo>
                    <a:pt x="1762241" y="130653"/>
                  </a:lnTo>
                  <a:lnTo>
                    <a:pt x="1761305" y="131376"/>
                  </a:lnTo>
                  <a:lnTo>
                    <a:pt x="1740938" y="145592"/>
                  </a:lnTo>
                  <a:lnTo>
                    <a:pt x="1741413" y="145317"/>
                  </a:lnTo>
                  <a:lnTo>
                    <a:pt x="1784120" y="145317"/>
                  </a:lnTo>
                  <a:lnTo>
                    <a:pt x="1796808" y="134527"/>
                  </a:lnTo>
                  <a:lnTo>
                    <a:pt x="1800569" y="130653"/>
                  </a:lnTo>
                  <a:close/>
                </a:path>
                <a:path extrusionOk="0" h="330835" w="1874520">
                  <a:moveTo>
                    <a:pt x="1761750" y="130998"/>
                  </a:moveTo>
                  <a:lnTo>
                    <a:pt x="1761211" y="131376"/>
                  </a:lnTo>
                  <a:lnTo>
                    <a:pt x="1761750" y="130998"/>
                  </a:lnTo>
                  <a:close/>
                </a:path>
                <a:path extrusionOk="0" h="330835" w="1874520">
                  <a:moveTo>
                    <a:pt x="1762241" y="130653"/>
                  </a:moveTo>
                  <a:lnTo>
                    <a:pt x="1761750" y="130998"/>
                  </a:lnTo>
                  <a:lnTo>
                    <a:pt x="1761305" y="131376"/>
                  </a:lnTo>
                  <a:lnTo>
                    <a:pt x="1762241" y="130653"/>
                  </a:lnTo>
                  <a:close/>
                </a:path>
                <a:path extrusionOk="0" h="330835" w="1874520">
                  <a:moveTo>
                    <a:pt x="1814912" y="115571"/>
                  </a:moveTo>
                  <a:lnTo>
                    <a:pt x="1779892" y="115571"/>
                  </a:lnTo>
                  <a:lnTo>
                    <a:pt x="1779007" y="116399"/>
                  </a:lnTo>
                  <a:lnTo>
                    <a:pt x="1761750" y="130998"/>
                  </a:lnTo>
                  <a:lnTo>
                    <a:pt x="1762241" y="130653"/>
                  </a:lnTo>
                  <a:lnTo>
                    <a:pt x="1800569" y="130653"/>
                  </a:lnTo>
                  <a:lnTo>
                    <a:pt x="1813453" y="117384"/>
                  </a:lnTo>
                  <a:lnTo>
                    <a:pt x="1814912" y="115571"/>
                  </a:lnTo>
                  <a:close/>
                </a:path>
                <a:path extrusionOk="0" h="330835" w="1874520">
                  <a:moveTo>
                    <a:pt x="1779426" y="115967"/>
                  </a:moveTo>
                  <a:lnTo>
                    <a:pt x="1778918" y="116399"/>
                  </a:lnTo>
                  <a:lnTo>
                    <a:pt x="1779426" y="115967"/>
                  </a:lnTo>
                  <a:close/>
                </a:path>
                <a:path extrusionOk="0" h="330835" w="1874520">
                  <a:moveTo>
                    <a:pt x="1779892" y="115571"/>
                  </a:moveTo>
                  <a:lnTo>
                    <a:pt x="1779426" y="115967"/>
                  </a:lnTo>
                  <a:lnTo>
                    <a:pt x="1779007" y="116399"/>
                  </a:lnTo>
                  <a:lnTo>
                    <a:pt x="1779892" y="115571"/>
                  </a:lnTo>
                  <a:close/>
                </a:path>
                <a:path extrusionOk="0" h="330835" w="1874520">
                  <a:moveTo>
                    <a:pt x="1827343" y="100116"/>
                  </a:moveTo>
                  <a:lnTo>
                    <a:pt x="1794816" y="100116"/>
                  </a:lnTo>
                  <a:lnTo>
                    <a:pt x="1794032" y="101001"/>
                  </a:lnTo>
                  <a:lnTo>
                    <a:pt x="1779426" y="115967"/>
                  </a:lnTo>
                  <a:lnTo>
                    <a:pt x="1779892" y="115571"/>
                  </a:lnTo>
                  <a:lnTo>
                    <a:pt x="1814912" y="115571"/>
                  </a:lnTo>
                  <a:lnTo>
                    <a:pt x="1827343" y="100116"/>
                  </a:lnTo>
                  <a:close/>
                </a:path>
                <a:path extrusionOk="0" h="330835" w="1874520">
                  <a:moveTo>
                    <a:pt x="1794399" y="100546"/>
                  </a:moveTo>
                  <a:lnTo>
                    <a:pt x="1793956" y="101001"/>
                  </a:lnTo>
                  <a:lnTo>
                    <a:pt x="1794399" y="100546"/>
                  </a:lnTo>
                  <a:close/>
                </a:path>
                <a:path extrusionOk="0" h="330835" w="1874520">
                  <a:moveTo>
                    <a:pt x="1794816" y="100116"/>
                  </a:moveTo>
                  <a:lnTo>
                    <a:pt x="1794399" y="100546"/>
                  </a:lnTo>
                  <a:lnTo>
                    <a:pt x="1794032" y="101001"/>
                  </a:lnTo>
                  <a:lnTo>
                    <a:pt x="1794816" y="100116"/>
                  </a:lnTo>
                  <a:close/>
                </a:path>
                <a:path extrusionOk="0" h="330835" w="1874520">
                  <a:moveTo>
                    <a:pt x="1838002" y="84310"/>
                  </a:moveTo>
                  <a:lnTo>
                    <a:pt x="1807460" y="84310"/>
                  </a:lnTo>
                  <a:lnTo>
                    <a:pt x="1806813" y="85187"/>
                  </a:lnTo>
                  <a:lnTo>
                    <a:pt x="1794399" y="100546"/>
                  </a:lnTo>
                  <a:lnTo>
                    <a:pt x="1794816" y="100116"/>
                  </a:lnTo>
                  <a:lnTo>
                    <a:pt x="1827343" y="100116"/>
                  </a:lnTo>
                  <a:lnTo>
                    <a:pt x="1827593" y="99805"/>
                  </a:lnTo>
                  <a:lnTo>
                    <a:pt x="1838002" y="84310"/>
                  </a:lnTo>
                  <a:close/>
                </a:path>
                <a:path extrusionOk="0" h="330835" w="1874520">
                  <a:moveTo>
                    <a:pt x="1807115" y="84738"/>
                  </a:moveTo>
                  <a:lnTo>
                    <a:pt x="1806754" y="85187"/>
                  </a:lnTo>
                  <a:lnTo>
                    <a:pt x="1807115" y="84738"/>
                  </a:lnTo>
                  <a:close/>
                </a:path>
                <a:path extrusionOk="0" h="330835" w="1874520">
                  <a:moveTo>
                    <a:pt x="1807460" y="84310"/>
                  </a:moveTo>
                  <a:lnTo>
                    <a:pt x="1807115" y="84738"/>
                  </a:lnTo>
                  <a:lnTo>
                    <a:pt x="1806813" y="85187"/>
                  </a:lnTo>
                  <a:lnTo>
                    <a:pt x="1807460" y="84310"/>
                  </a:lnTo>
                  <a:close/>
                </a:path>
                <a:path extrusionOk="0" h="330835" w="1874520">
                  <a:moveTo>
                    <a:pt x="1847446" y="68154"/>
                  </a:moveTo>
                  <a:lnTo>
                    <a:pt x="1818257" y="68154"/>
                  </a:lnTo>
                  <a:lnTo>
                    <a:pt x="1817763" y="68952"/>
                  </a:lnTo>
                  <a:lnTo>
                    <a:pt x="1807115" y="84738"/>
                  </a:lnTo>
                  <a:lnTo>
                    <a:pt x="1807460" y="84310"/>
                  </a:lnTo>
                  <a:lnTo>
                    <a:pt x="1838002" y="84310"/>
                  </a:lnTo>
                  <a:lnTo>
                    <a:pt x="1839602" y="81928"/>
                  </a:lnTo>
                  <a:lnTo>
                    <a:pt x="1847446" y="68154"/>
                  </a:lnTo>
                  <a:close/>
                </a:path>
                <a:path extrusionOk="0" h="330835" w="1874520">
                  <a:moveTo>
                    <a:pt x="1817996" y="68543"/>
                  </a:moveTo>
                  <a:lnTo>
                    <a:pt x="1817721" y="68952"/>
                  </a:lnTo>
                  <a:lnTo>
                    <a:pt x="1817996" y="68543"/>
                  </a:lnTo>
                  <a:close/>
                </a:path>
                <a:path extrusionOk="0" h="330835" w="1874520">
                  <a:moveTo>
                    <a:pt x="1818257" y="68154"/>
                  </a:moveTo>
                  <a:lnTo>
                    <a:pt x="1817996" y="68543"/>
                  </a:lnTo>
                  <a:lnTo>
                    <a:pt x="1817763" y="68952"/>
                  </a:lnTo>
                  <a:lnTo>
                    <a:pt x="1818257" y="68154"/>
                  </a:lnTo>
                  <a:close/>
                </a:path>
                <a:path extrusionOk="0" h="330835" w="1874520">
                  <a:moveTo>
                    <a:pt x="1855934" y="51645"/>
                  </a:moveTo>
                  <a:lnTo>
                    <a:pt x="1827618" y="51645"/>
                  </a:lnTo>
                  <a:lnTo>
                    <a:pt x="1827272" y="52297"/>
                  </a:lnTo>
                  <a:lnTo>
                    <a:pt x="1817996" y="68543"/>
                  </a:lnTo>
                  <a:lnTo>
                    <a:pt x="1818257" y="68154"/>
                  </a:lnTo>
                  <a:lnTo>
                    <a:pt x="1847446" y="68154"/>
                  </a:lnTo>
                  <a:lnTo>
                    <a:pt x="1849873" y="63893"/>
                  </a:lnTo>
                  <a:lnTo>
                    <a:pt x="1855934" y="51645"/>
                  </a:lnTo>
                  <a:close/>
                </a:path>
                <a:path extrusionOk="0" h="330835" w="1874520">
                  <a:moveTo>
                    <a:pt x="1827433" y="51971"/>
                  </a:moveTo>
                  <a:lnTo>
                    <a:pt x="1827247" y="52297"/>
                  </a:lnTo>
                  <a:lnTo>
                    <a:pt x="1827433" y="51971"/>
                  </a:lnTo>
                  <a:close/>
                </a:path>
                <a:path extrusionOk="0" h="330835" w="1874520">
                  <a:moveTo>
                    <a:pt x="1863609" y="34786"/>
                  </a:moveTo>
                  <a:lnTo>
                    <a:pt x="1835937" y="34786"/>
                  </a:lnTo>
                  <a:lnTo>
                    <a:pt x="1835669" y="35363"/>
                  </a:lnTo>
                  <a:lnTo>
                    <a:pt x="1827433" y="51971"/>
                  </a:lnTo>
                  <a:lnTo>
                    <a:pt x="1827618" y="51645"/>
                  </a:lnTo>
                  <a:lnTo>
                    <a:pt x="1855934" y="51645"/>
                  </a:lnTo>
                  <a:lnTo>
                    <a:pt x="1858844" y="45766"/>
                  </a:lnTo>
                  <a:lnTo>
                    <a:pt x="1863609" y="34786"/>
                  </a:lnTo>
                  <a:close/>
                </a:path>
                <a:path extrusionOk="0" h="330835" w="1874520">
                  <a:moveTo>
                    <a:pt x="1835793" y="35078"/>
                  </a:moveTo>
                  <a:lnTo>
                    <a:pt x="1835652" y="35363"/>
                  </a:lnTo>
                  <a:lnTo>
                    <a:pt x="1835793" y="35078"/>
                  </a:lnTo>
                  <a:close/>
                </a:path>
                <a:path extrusionOk="0" h="330835" w="1874520">
                  <a:moveTo>
                    <a:pt x="1851014" y="0"/>
                  </a:moveTo>
                  <a:lnTo>
                    <a:pt x="1835793" y="35078"/>
                  </a:lnTo>
                  <a:lnTo>
                    <a:pt x="1835937" y="34786"/>
                  </a:lnTo>
                  <a:lnTo>
                    <a:pt x="1863609" y="34786"/>
                  </a:lnTo>
                  <a:lnTo>
                    <a:pt x="1874316" y="10111"/>
                  </a:lnTo>
                  <a:lnTo>
                    <a:pt x="1851014"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952" name="Google Shape;1952;p72"/>
          <p:cNvSpPr txBox="1"/>
          <p:nvPr>
            <p:ph type="title"/>
          </p:nvPr>
        </p:nvSpPr>
        <p:spPr>
          <a:xfrm>
            <a:off x="2859785" y="242315"/>
            <a:ext cx="647255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MANAGING </a:t>
            </a:r>
            <a:r>
              <a:rPr lang="en-US">
                <a:latin typeface="Calibri"/>
                <a:ea typeface="Calibri"/>
                <a:cs typeface="Calibri"/>
                <a:sym typeface="Calibri"/>
              </a:rPr>
              <a:t>&amp; </a:t>
            </a:r>
            <a:r>
              <a:rPr lang="en-US"/>
              <a:t>EDITING RELATIONSHIPS</a:t>
            </a:r>
            <a:endParaRPr/>
          </a:p>
        </p:txBody>
      </p:sp>
      <p:pic>
        <p:nvPicPr>
          <p:cNvPr id="1953" name="Google Shape;1953;p72"/>
          <p:cNvPicPr preferRelativeResize="0"/>
          <p:nvPr/>
        </p:nvPicPr>
        <p:blipFill rotWithShape="1">
          <a:blip r:embed="rId11">
            <a:alphaModFix/>
          </a:blip>
          <a:srcRect b="0" l="0" r="0" t="0"/>
          <a:stretch/>
        </p:blipFill>
        <p:spPr>
          <a:xfrm>
            <a:off x="0" y="806332"/>
            <a:ext cx="12192000" cy="45720"/>
          </a:xfrm>
          <a:prstGeom prst="rect">
            <a:avLst/>
          </a:prstGeom>
          <a:noFill/>
          <a:ln>
            <a:noFill/>
          </a:ln>
        </p:spPr>
      </p:pic>
      <p:sp>
        <p:nvSpPr>
          <p:cNvPr id="1954" name="Google Shape;1954;p72"/>
          <p:cNvSpPr txBox="1"/>
          <p:nvPr/>
        </p:nvSpPr>
        <p:spPr>
          <a:xfrm>
            <a:off x="1298942" y="5987796"/>
            <a:ext cx="3440429" cy="455295"/>
          </a:xfrm>
          <a:prstGeom prst="rect">
            <a:avLst/>
          </a:prstGeom>
          <a:noFill/>
          <a:ln>
            <a:noFill/>
          </a:ln>
        </p:spPr>
        <p:txBody>
          <a:bodyPr anchorCtr="0" anchor="t" bIns="0" lIns="0" spcFirstLastPara="1" rIns="0" wrap="square" tIns="9525">
            <a:spAutoFit/>
          </a:bodyPr>
          <a:lstStyle/>
          <a:p>
            <a:pPr indent="-343535" lvl="0" marL="355600" marR="5080" rtl="0" algn="l">
              <a:lnSpc>
                <a:spcPct val="101400"/>
              </a:lnSpc>
              <a:spcBef>
                <a:spcPts val="0"/>
              </a:spcBef>
              <a:spcAft>
                <a:spcPts val="0"/>
              </a:spcAft>
              <a:buClr>
                <a:srgbClr val="262626"/>
              </a:buClr>
              <a:buSzPts val="1400"/>
              <a:buFont typeface="Calibri"/>
              <a:buNone/>
            </a:pPr>
            <a:r>
              <a:rPr b="0" i="0" lang="en-US" sz="1400" u="none" cap="none" strike="noStrike">
                <a:solidFill>
                  <a:srgbClr val="262626"/>
                </a:solidFill>
                <a:latin typeface="Calibri"/>
                <a:ea typeface="Calibri"/>
                <a:cs typeface="Calibri"/>
                <a:sym typeface="Calibri"/>
              </a:rPr>
              <a:t>Launch the </a:t>
            </a:r>
            <a:r>
              <a:rPr b="1" i="0" lang="en-US" sz="1400" u="none" cap="none" strike="noStrike">
                <a:solidFill>
                  <a:srgbClr val="262626"/>
                </a:solidFill>
                <a:latin typeface="Calibri"/>
                <a:ea typeface="Calibri"/>
                <a:cs typeface="Calibri"/>
                <a:sym typeface="Calibri"/>
              </a:rPr>
              <a:t>Manage Relationships </a:t>
            </a:r>
            <a:r>
              <a:rPr b="0" i="0" lang="en-US" sz="1400" u="none" cap="none" strike="noStrike">
                <a:solidFill>
                  <a:srgbClr val="262626"/>
                </a:solidFill>
                <a:latin typeface="Calibri"/>
                <a:ea typeface="Calibri"/>
                <a:cs typeface="Calibri"/>
                <a:sym typeface="Calibri"/>
              </a:rPr>
              <a:t>dialog box or  double-click a relationship to modify it</a:t>
            </a:r>
            <a:endParaRPr b="0" i="0" sz="1400" u="none" cap="none" strike="noStrike">
              <a:solidFill>
                <a:srgbClr val="000000"/>
              </a:solidFill>
              <a:latin typeface="Calibri"/>
              <a:ea typeface="Calibri"/>
              <a:cs typeface="Calibri"/>
              <a:sym typeface="Calibri"/>
            </a:endParaRPr>
          </a:p>
        </p:txBody>
      </p:sp>
      <p:sp>
        <p:nvSpPr>
          <p:cNvPr id="1955" name="Google Shape;1955;p72"/>
          <p:cNvSpPr/>
          <p:nvPr/>
        </p:nvSpPr>
        <p:spPr>
          <a:xfrm>
            <a:off x="557950" y="5728064"/>
            <a:ext cx="5287645" cy="154940"/>
          </a:xfrm>
          <a:custGeom>
            <a:rect b="b" l="l" r="r" t="t"/>
            <a:pathLst>
              <a:path extrusionOk="0" h="154939" w="5287645">
                <a:moveTo>
                  <a:pt x="5287129" y="0"/>
                </a:moveTo>
                <a:lnTo>
                  <a:pt x="5278535" y="30046"/>
                </a:lnTo>
                <a:lnTo>
                  <a:pt x="5255101" y="54582"/>
                </a:lnTo>
                <a:lnTo>
                  <a:pt x="5220342" y="71125"/>
                </a:lnTo>
                <a:lnTo>
                  <a:pt x="5177778" y="77192"/>
                </a:lnTo>
                <a:lnTo>
                  <a:pt x="2606837" y="77192"/>
                </a:lnTo>
                <a:lnTo>
                  <a:pt x="2564272" y="83258"/>
                </a:lnTo>
                <a:lnTo>
                  <a:pt x="2529514" y="99801"/>
                </a:lnTo>
                <a:lnTo>
                  <a:pt x="2506079" y="124337"/>
                </a:lnTo>
                <a:lnTo>
                  <a:pt x="2497486" y="154384"/>
                </a:lnTo>
                <a:lnTo>
                  <a:pt x="2488892" y="124337"/>
                </a:lnTo>
                <a:lnTo>
                  <a:pt x="2465458" y="99801"/>
                </a:lnTo>
                <a:lnTo>
                  <a:pt x="2430699" y="83258"/>
                </a:lnTo>
                <a:lnTo>
                  <a:pt x="2388136" y="77192"/>
                </a:lnTo>
                <a:lnTo>
                  <a:pt x="109351" y="77192"/>
                </a:lnTo>
                <a:lnTo>
                  <a:pt x="66786" y="71125"/>
                </a:lnTo>
                <a:lnTo>
                  <a:pt x="32028" y="54582"/>
                </a:lnTo>
                <a:lnTo>
                  <a:pt x="8593" y="30046"/>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56" name="Google Shape;1956;p72"/>
          <p:cNvSpPr txBox="1"/>
          <p:nvPr/>
        </p:nvSpPr>
        <p:spPr>
          <a:xfrm>
            <a:off x="6593062" y="5978652"/>
            <a:ext cx="4701540" cy="455295"/>
          </a:xfrm>
          <a:prstGeom prst="rect">
            <a:avLst/>
          </a:prstGeom>
          <a:noFill/>
          <a:ln>
            <a:noFill/>
          </a:ln>
        </p:spPr>
        <p:txBody>
          <a:bodyPr anchorCtr="0" anchor="t" bIns="0" lIns="0" spcFirstLastPara="1" rIns="0" wrap="square" tIns="9525">
            <a:spAutoFit/>
          </a:bodyPr>
          <a:lstStyle/>
          <a:p>
            <a:pPr indent="-167005" lvl="0" marL="179070" marR="5080" rtl="0" algn="l">
              <a:lnSpc>
                <a:spcPct val="101400"/>
              </a:lnSpc>
              <a:spcBef>
                <a:spcPts val="0"/>
              </a:spcBef>
              <a:spcAft>
                <a:spcPts val="0"/>
              </a:spcAft>
              <a:buClr>
                <a:srgbClr val="262626"/>
              </a:buClr>
              <a:buSzPts val="1400"/>
              <a:buFont typeface="Calibri"/>
              <a:buNone/>
            </a:pPr>
            <a:r>
              <a:rPr b="0" i="0" lang="en-US" sz="1400" u="none" cap="none" strike="noStrike">
                <a:solidFill>
                  <a:srgbClr val="262626"/>
                </a:solidFill>
                <a:latin typeface="Calibri"/>
                <a:ea typeface="Calibri"/>
                <a:cs typeface="Calibri"/>
                <a:sym typeface="Calibri"/>
              </a:rPr>
              <a:t>Editing tools allow you to </a:t>
            </a:r>
            <a:r>
              <a:rPr b="1" i="0" lang="en-US" sz="1400" u="none" cap="none" strike="noStrike">
                <a:solidFill>
                  <a:srgbClr val="262626"/>
                </a:solidFill>
                <a:latin typeface="Calibri"/>
                <a:ea typeface="Calibri"/>
                <a:cs typeface="Calibri"/>
                <a:sym typeface="Calibri"/>
              </a:rPr>
              <a:t>activate or deactivate </a:t>
            </a:r>
            <a:r>
              <a:rPr b="0" i="0" lang="en-US" sz="1400" u="none" cap="none" strike="noStrike">
                <a:solidFill>
                  <a:srgbClr val="262626"/>
                </a:solidFill>
                <a:latin typeface="Calibri"/>
                <a:ea typeface="Calibri"/>
                <a:cs typeface="Calibri"/>
                <a:sym typeface="Calibri"/>
              </a:rPr>
              <a:t>relationships and  manage </a:t>
            </a:r>
            <a:r>
              <a:rPr b="1" i="0" lang="en-US" sz="1400" u="none" cap="none" strike="noStrike">
                <a:solidFill>
                  <a:srgbClr val="262626"/>
                </a:solidFill>
                <a:latin typeface="Calibri"/>
                <a:ea typeface="Calibri"/>
                <a:cs typeface="Calibri"/>
                <a:sym typeface="Calibri"/>
              </a:rPr>
              <a:t>cardinality </a:t>
            </a:r>
            <a:r>
              <a:rPr b="0" i="0" lang="en-US" sz="1400" u="none" cap="none" strike="noStrike">
                <a:solidFill>
                  <a:srgbClr val="262626"/>
                </a:solidFill>
                <a:latin typeface="Calibri"/>
                <a:ea typeface="Calibri"/>
                <a:cs typeface="Calibri"/>
                <a:sym typeface="Calibri"/>
              </a:rPr>
              <a:t>and </a:t>
            </a:r>
            <a:r>
              <a:rPr b="1" i="0" lang="en-US" sz="1400" u="none" cap="none" strike="noStrike">
                <a:solidFill>
                  <a:srgbClr val="262626"/>
                </a:solidFill>
                <a:latin typeface="Calibri"/>
                <a:ea typeface="Calibri"/>
                <a:cs typeface="Calibri"/>
                <a:sym typeface="Calibri"/>
              </a:rPr>
              <a:t>filter direction </a:t>
            </a:r>
            <a:r>
              <a:rPr b="0" i="0" lang="en-US" sz="1400" u="none" cap="none" strike="noStrike">
                <a:solidFill>
                  <a:srgbClr val="262626"/>
                </a:solidFill>
                <a:latin typeface="Calibri"/>
                <a:ea typeface="Calibri"/>
                <a:cs typeface="Calibri"/>
                <a:sym typeface="Calibri"/>
              </a:rPr>
              <a:t>– more on that soon!</a:t>
            </a:r>
            <a:endParaRPr b="0" i="0" sz="1400" u="none" cap="none" strike="noStrike">
              <a:solidFill>
                <a:srgbClr val="000000"/>
              </a:solidFill>
              <a:latin typeface="Calibri"/>
              <a:ea typeface="Calibri"/>
              <a:cs typeface="Calibri"/>
              <a:sym typeface="Calibri"/>
            </a:endParaRPr>
          </a:p>
        </p:txBody>
      </p:sp>
      <p:sp>
        <p:nvSpPr>
          <p:cNvPr id="1957" name="Google Shape;1957;p72"/>
          <p:cNvSpPr/>
          <p:nvPr/>
        </p:nvSpPr>
        <p:spPr>
          <a:xfrm>
            <a:off x="6542919" y="5728063"/>
            <a:ext cx="5087620" cy="164465"/>
          </a:xfrm>
          <a:custGeom>
            <a:rect b="b" l="l" r="r" t="t"/>
            <a:pathLst>
              <a:path extrusionOk="0" h="164464" w="5087620">
                <a:moveTo>
                  <a:pt x="5087106" y="0"/>
                </a:moveTo>
                <a:lnTo>
                  <a:pt x="5077982" y="31900"/>
                </a:lnTo>
                <a:lnTo>
                  <a:pt x="5053100" y="57950"/>
                </a:lnTo>
                <a:lnTo>
                  <a:pt x="5016196" y="75514"/>
                </a:lnTo>
                <a:lnTo>
                  <a:pt x="4971004" y="81955"/>
                </a:lnTo>
                <a:lnTo>
                  <a:pt x="2519097" y="81955"/>
                </a:lnTo>
                <a:lnTo>
                  <a:pt x="2473905" y="88395"/>
                </a:lnTo>
                <a:lnTo>
                  <a:pt x="2437001" y="105959"/>
                </a:lnTo>
                <a:lnTo>
                  <a:pt x="2412119" y="132009"/>
                </a:lnTo>
                <a:lnTo>
                  <a:pt x="2402996" y="163910"/>
                </a:lnTo>
                <a:lnTo>
                  <a:pt x="2393872" y="132009"/>
                </a:lnTo>
                <a:lnTo>
                  <a:pt x="2368990" y="105959"/>
                </a:lnTo>
                <a:lnTo>
                  <a:pt x="2332086" y="88395"/>
                </a:lnTo>
                <a:lnTo>
                  <a:pt x="2286894" y="81955"/>
                </a:lnTo>
                <a:lnTo>
                  <a:pt x="116101" y="81955"/>
                </a:lnTo>
                <a:lnTo>
                  <a:pt x="70909" y="75514"/>
                </a:lnTo>
                <a:lnTo>
                  <a:pt x="34005" y="57950"/>
                </a:lnTo>
                <a:lnTo>
                  <a:pt x="9123" y="31900"/>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1958" name="Google Shape;1958;p72"/>
          <p:cNvGrpSpPr/>
          <p:nvPr/>
        </p:nvGrpSpPr>
        <p:grpSpPr>
          <a:xfrm>
            <a:off x="11458577" y="171320"/>
            <a:ext cx="548640" cy="548640"/>
            <a:chOff x="11458577" y="171320"/>
            <a:chExt cx="548640" cy="548640"/>
          </a:xfrm>
        </p:grpSpPr>
        <p:sp>
          <p:nvSpPr>
            <p:cNvPr id="1959" name="Google Shape;1959;p72"/>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1960" name="Google Shape;1960;p72"/>
            <p:cNvPicPr preferRelativeResize="0"/>
            <p:nvPr/>
          </p:nvPicPr>
          <p:blipFill rotWithShape="1">
            <a:blip r:embed="rId12">
              <a:alphaModFix/>
            </a:blip>
            <a:srcRect b="0" l="0" r="0" t="0"/>
            <a:stretch/>
          </p:blipFill>
          <p:spPr>
            <a:xfrm>
              <a:off x="11570207" y="274320"/>
              <a:ext cx="323088" cy="332231"/>
            </a:xfrm>
            <a:prstGeom prst="rect">
              <a:avLst/>
            </a:prstGeom>
            <a:noFill/>
            <a:ln>
              <a:noFill/>
            </a:ln>
          </p:spPr>
        </p:pic>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64" name="Shape 1964"/>
        <p:cNvGrpSpPr/>
        <p:nvPr/>
      </p:nvGrpSpPr>
      <p:grpSpPr>
        <a:xfrm>
          <a:off x="0" y="0"/>
          <a:ext cx="0" cy="0"/>
          <a:chOff x="0" y="0"/>
          <a:chExt cx="0" cy="0"/>
        </a:xfrm>
      </p:grpSpPr>
      <p:sp>
        <p:nvSpPr>
          <p:cNvPr id="1965" name="Google Shape;1965;p73"/>
          <p:cNvSpPr txBox="1"/>
          <p:nvPr>
            <p:ph type="title"/>
          </p:nvPr>
        </p:nvSpPr>
        <p:spPr>
          <a:xfrm>
            <a:off x="3549269" y="242315"/>
            <a:ext cx="509333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STAR &amp; SNOWFLAKE SCHEMAS</a:t>
            </a:r>
            <a:endParaRPr/>
          </a:p>
        </p:txBody>
      </p:sp>
      <p:pic>
        <p:nvPicPr>
          <p:cNvPr id="1966" name="Google Shape;1966;p73"/>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1967" name="Google Shape;1967;p73"/>
          <p:cNvGrpSpPr/>
          <p:nvPr/>
        </p:nvGrpSpPr>
        <p:grpSpPr>
          <a:xfrm>
            <a:off x="1213103" y="1581130"/>
            <a:ext cx="3910584" cy="3466465"/>
            <a:chOff x="1213103" y="1581130"/>
            <a:chExt cx="3910584" cy="3466465"/>
          </a:xfrm>
        </p:grpSpPr>
        <p:pic>
          <p:nvPicPr>
            <p:cNvPr id="1968" name="Google Shape;1968;p73"/>
            <p:cNvPicPr preferRelativeResize="0"/>
            <p:nvPr/>
          </p:nvPicPr>
          <p:blipFill rotWithShape="1">
            <a:blip r:embed="rId4">
              <a:alphaModFix/>
            </a:blip>
            <a:srcRect b="0" l="0" r="0" t="0"/>
            <a:stretch/>
          </p:blipFill>
          <p:spPr>
            <a:xfrm>
              <a:off x="1213103" y="1810511"/>
              <a:ext cx="3910584" cy="3121152"/>
            </a:xfrm>
            <a:prstGeom prst="rect">
              <a:avLst/>
            </a:prstGeom>
            <a:noFill/>
            <a:ln>
              <a:noFill/>
            </a:ln>
          </p:spPr>
        </p:pic>
        <p:pic>
          <p:nvPicPr>
            <p:cNvPr id="1969" name="Google Shape;1969;p73"/>
            <p:cNvPicPr preferRelativeResize="0"/>
            <p:nvPr/>
          </p:nvPicPr>
          <p:blipFill rotWithShape="1">
            <a:blip r:embed="rId5">
              <a:alphaModFix/>
            </a:blip>
            <a:srcRect b="0" l="0" r="0" t="0"/>
            <a:stretch/>
          </p:blipFill>
          <p:spPr>
            <a:xfrm>
              <a:off x="1237984" y="1835595"/>
              <a:ext cx="3806366" cy="3018091"/>
            </a:xfrm>
            <a:prstGeom prst="rect">
              <a:avLst/>
            </a:prstGeom>
            <a:noFill/>
            <a:ln>
              <a:noFill/>
            </a:ln>
          </p:spPr>
        </p:pic>
        <p:pic>
          <p:nvPicPr>
            <p:cNvPr id="1970" name="Google Shape;1970;p73"/>
            <p:cNvPicPr preferRelativeResize="0"/>
            <p:nvPr/>
          </p:nvPicPr>
          <p:blipFill rotWithShape="1">
            <a:blip r:embed="rId6">
              <a:alphaModFix/>
            </a:blip>
            <a:srcRect b="0" l="0" r="0" t="0"/>
            <a:stretch/>
          </p:blipFill>
          <p:spPr>
            <a:xfrm>
              <a:off x="2639567" y="2788919"/>
              <a:ext cx="1139952" cy="1094231"/>
            </a:xfrm>
            <a:prstGeom prst="rect">
              <a:avLst/>
            </a:prstGeom>
            <a:noFill/>
            <a:ln>
              <a:noFill/>
            </a:ln>
          </p:spPr>
        </p:pic>
        <p:sp>
          <p:nvSpPr>
            <p:cNvPr id="1971" name="Google Shape;1971;p73"/>
            <p:cNvSpPr/>
            <p:nvPr/>
          </p:nvSpPr>
          <p:spPr>
            <a:xfrm>
              <a:off x="2678332" y="2826763"/>
              <a:ext cx="1008380" cy="965200"/>
            </a:xfrm>
            <a:custGeom>
              <a:rect b="b" l="l" r="r" t="t"/>
              <a:pathLst>
                <a:path extrusionOk="0" h="965200" w="1008379">
                  <a:moveTo>
                    <a:pt x="0" y="0"/>
                  </a:moveTo>
                  <a:lnTo>
                    <a:pt x="1007917" y="0"/>
                  </a:lnTo>
                  <a:lnTo>
                    <a:pt x="1007917" y="965186"/>
                  </a:lnTo>
                  <a:lnTo>
                    <a:pt x="0" y="965186"/>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72" name="Google Shape;1972;p73"/>
            <p:cNvSpPr/>
            <p:nvPr/>
          </p:nvSpPr>
          <p:spPr>
            <a:xfrm>
              <a:off x="1371674" y="1581130"/>
              <a:ext cx="3552190" cy="3466465"/>
            </a:xfrm>
            <a:custGeom>
              <a:rect b="b" l="l" r="r" t="t"/>
              <a:pathLst>
                <a:path extrusionOk="0" h="3466465" w="3552190">
                  <a:moveTo>
                    <a:pt x="1775806" y="0"/>
                  </a:moveTo>
                  <a:lnTo>
                    <a:pt x="1461886" y="1426734"/>
                  </a:lnTo>
                  <a:lnTo>
                    <a:pt x="0" y="1733106"/>
                  </a:lnTo>
                  <a:lnTo>
                    <a:pt x="1461886" y="2039477"/>
                  </a:lnTo>
                  <a:lnTo>
                    <a:pt x="1775806" y="3466213"/>
                  </a:lnTo>
                  <a:lnTo>
                    <a:pt x="2089726" y="2039477"/>
                  </a:lnTo>
                  <a:lnTo>
                    <a:pt x="3551613" y="1733106"/>
                  </a:lnTo>
                  <a:lnTo>
                    <a:pt x="2089726" y="1426734"/>
                  </a:lnTo>
                  <a:lnTo>
                    <a:pt x="1775806" y="0"/>
                  </a:lnTo>
                  <a:close/>
                </a:path>
              </a:pathLst>
            </a:custGeom>
            <a:solidFill>
              <a:srgbClr val="E6AF00">
                <a:alpha val="25098"/>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73" name="Google Shape;1973;p73"/>
            <p:cNvSpPr/>
            <p:nvPr/>
          </p:nvSpPr>
          <p:spPr>
            <a:xfrm>
              <a:off x="1371674" y="1581130"/>
              <a:ext cx="3552190" cy="3466465"/>
            </a:xfrm>
            <a:custGeom>
              <a:rect b="b" l="l" r="r" t="t"/>
              <a:pathLst>
                <a:path extrusionOk="0" h="3466465" w="3552190">
                  <a:moveTo>
                    <a:pt x="0" y="1733106"/>
                  </a:moveTo>
                  <a:lnTo>
                    <a:pt x="1461886" y="1426735"/>
                  </a:lnTo>
                  <a:lnTo>
                    <a:pt x="1775806" y="0"/>
                  </a:lnTo>
                  <a:lnTo>
                    <a:pt x="2089726" y="1426735"/>
                  </a:lnTo>
                  <a:lnTo>
                    <a:pt x="3551613" y="1733106"/>
                  </a:lnTo>
                  <a:lnTo>
                    <a:pt x="2089726" y="2039478"/>
                  </a:lnTo>
                  <a:lnTo>
                    <a:pt x="1775806" y="3466213"/>
                  </a:lnTo>
                  <a:lnTo>
                    <a:pt x="1461886" y="2039478"/>
                  </a:lnTo>
                  <a:lnTo>
                    <a:pt x="0" y="1733106"/>
                  </a:lnTo>
                  <a:close/>
                </a:path>
              </a:pathLst>
            </a:custGeom>
            <a:noFill/>
            <a:ln cap="flat" cmpd="sng" w="127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974" name="Google Shape;1974;p73"/>
          <p:cNvSpPr txBox="1"/>
          <p:nvPr/>
        </p:nvSpPr>
        <p:spPr>
          <a:xfrm>
            <a:off x="902428" y="5501132"/>
            <a:ext cx="4515485" cy="848360"/>
          </a:xfrm>
          <a:prstGeom prst="rect">
            <a:avLst/>
          </a:prstGeom>
          <a:noFill/>
          <a:ln>
            <a:noFill/>
          </a:ln>
        </p:spPr>
        <p:txBody>
          <a:bodyPr anchorCtr="0" anchor="t" bIns="0" lIns="0" spcFirstLastPara="1" rIns="0" wrap="square" tIns="12700">
            <a:spAutoFit/>
          </a:bodyPr>
          <a:lstStyle/>
          <a:p>
            <a:pPr indent="-1270" lvl="0" marL="12700" marR="508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 </a:t>
            </a:r>
            <a:r>
              <a:rPr b="1" i="0" lang="en-US" sz="1800" u="none" cap="none" strike="noStrike">
                <a:solidFill>
                  <a:srgbClr val="000000"/>
                </a:solidFill>
                <a:latin typeface="Calibri"/>
                <a:ea typeface="Calibri"/>
                <a:cs typeface="Calibri"/>
                <a:sym typeface="Calibri"/>
              </a:rPr>
              <a:t>star schema </a:t>
            </a:r>
            <a:r>
              <a:rPr b="0" i="0" lang="en-US" sz="1800" u="none" cap="none" strike="noStrike">
                <a:solidFill>
                  <a:srgbClr val="000000"/>
                </a:solidFill>
                <a:latin typeface="Calibri"/>
                <a:ea typeface="Calibri"/>
                <a:cs typeface="Calibri"/>
                <a:sym typeface="Calibri"/>
              </a:rPr>
              <a:t>is the simplest and most common  type of data model, characterized by a single fact  table surrounded by related dimension tables</a:t>
            </a:r>
            <a:endParaRPr b="0" i="0" sz="1800" u="none" cap="none" strike="noStrike">
              <a:solidFill>
                <a:srgbClr val="000000"/>
              </a:solidFill>
              <a:latin typeface="Calibri"/>
              <a:ea typeface="Calibri"/>
              <a:cs typeface="Calibri"/>
              <a:sym typeface="Calibri"/>
            </a:endParaRPr>
          </a:p>
        </p:txBody>
      </p:sp>
      <p:grpSp>
        <p:nvGrpSpPr>
          <p:cNvPr id="1975" name="Google Shape;1975;p73"/>
          <p:cNvGrpSpPr/>
          <p:nvPr/>
        </p:nvGrpSpPr>
        <p:grpSpPr>
          <a:xfrm>
            <a:off x="11458577" y="171320"/>
            <a:ext cx="548640" cy="548640"/>
            <a:chOff x="11458577" y="171320"/>
            <a:chExt cx="548640" cy="548640"/>
          </a:xfrm>
        </p:grpSpPr>
        <p:sp>
          <p:nvSpPr>
            <p:cNvPr id="1976" name="Google Shape;1976;p73"/>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1977" name="Google Shape;1977;p73"/>
            <p:cNvPicPr preferRelativeResize="0"/>
            <p:nvPr/>
          </p:nvPicPr>
          <p:blipFill rotWithShape="1">
            <a:blip r:embed="rId7">
              <a:alphaModFix/>
            </a:blip>
            <a:srcRect b="0" l="0" r="0" t="0"/>
            <a:stretch/>
          </p:blipFill>
          <p:spPr>
            <a:xfrm>
              <a:off x="11570207" y="274320"/>
              <a:ext cx="323088" cy="332231"/>
            </a:xfrm>
            <a:prstGeom prst="rect">
              <a:avLst/>
            </a:prstGeom>
            <a:noFill/>
            <a:ln>
              <a:noFill/>
            </a:ln>
          </p:spPr>
        </p:pic>
      </p:grpSp>
      <p:grpSp>
        <p:nvGrpSpPr>
          <p:cNvPr id="1978" name="Google Shape;1978;p73"/>
          <p:cNvGrpSpPr/>
          <p:nvPr/>
        </p:nvGrpSpPr>
        <p:grpSpPr>
          <a:xfrm>
            <a:off x="7242047" y="1200911"/>
            <a:ext cx="3611879" cy="3904488"/>
            <a:chOff x="7242047" y="1200911"/>
            <a:chExt cx="3611879" cy="3904488"/>
          </a:xfrm>
        </p:grpSpPr>
        <p:pic>
          <p:nvPicPr>
            <p:cNvPr id="1979" name="Google Shape;1979;p73"/>
            <p:cNvPicPr preferRelativeResize="0"/>
            <p:nvPr/>
          </p:nvPicPr>
          <p:blipFill rotWithShape="1">
            <a:blip r:embed="rId8">
              <a:alphaModFix/>
            </a:blip>
            <a:srcRect b="0" l="0" r="0" t="0"/>
            <a:stretch/>
          </p:blipFill>
          <p:spPr>
            <a:xfrm>
              <a:off x="7242047" y="1200911"/>
              <a:ext cx="3611879" cy="3904488"/>
            </a:xfrm>
            <a:prstGeom prst="rect">
              <a:avLst/>
            </a:prstGeom>
            <a:noFill/>
            <a:ln>
              <a:noFill/>
            </a:ln>
          </p:spPr>
        </p:pic>
        <p:pic>
          <p:nvPicPr>
            <p:cNvPr id="1980" name="Google Shape;1980;p73"/>
            <p:cNvPicPr preferRelativeResize="0"/>
            <p:nvPr/>
          </p:nvPicPr>
          <p:blipFill rotWithShape="1">
            <a:blip r:embed="rId9">
              <a:alphaModFix/>
            </a:blip>
            <a:srcRect b="0" l="0" r="0" t="0"/>
            <a:stretch/>
          </p:blipFill>
          <p:spPr>
            <a:xfrm>
              <a:off x="7268714" y="1225985"/>
              <a:ext cx="3506345" cy="3800857"/>
            </a:xfrm>
            <a:prstGeom prst="rect">
              <a:avLst/>
            </a:prstGeom>
            <a:noFill/>
            <a:ln>
              <a:noFill/>
            </a:ln>
          </p:spPr>
        </p:pic>
        <p:pic>
          <p:nvPicPr>
            <p:cNvPr id="1981" name="Google Shape;1981;p73"/>
            <p:cNvPicPr preferRelativeResize="0"/>
            <p:nvPr/>
          </p:nvPicPr>
          <p:blipFill rotWithShape="1">
            <a:blip r:embed="rId10">
              <a:alphaModFix/>
            </a:blip>
            <a:srcRect b="0" l="0" r="0" t="0"/>
            <a:stretch/>
          </p:blipFill>
          <p:spPr>
            <a:xfrm>
              <a:off x="8110727" y="3986783"/>
              <a:ext cx="1444752" cy="259080"/>
            </a:xfrm>
            <a:prstGeom prst="rect">
              <a:avLst/>
            </a:prstGeom>
            <a:noFill/>
            <a:ln>
              <a:noFill/>
            </a:ln>
          </p:spPr>
        </p:pic>
        <p:sp>
          <p:nvSpPr>
            <p:cNvPr id="1982" name="Google Shape;1982;p73"/>
            <p:cNvSpPr/>
            <p:nvPr/>
          </p:nvSpPr>
          <p:spPr>
            <a:xfrm>
              <a:off x="8148722" y="4025833"/>
              <a:ext cx="1315085" cy="129539"/>
            </a:xfrm>
            <a:custGeom>
              <a:rect b="b" l="l" r="r" t="t"/>
              <a:pathLst>
                <a:path extrusionOk="0" h="129539" w="1315084">
                  <a:moveTo>
                    <a:pt x="0" y="0"/>
                  </a:moveTo>
                  <a:lnTo>
                    <a:pt x="1314617" y="0"/>
                  </a:lnTo>
                  <a:lnTo>
                    <a:pt x="1314617" y="129458"/>
                  </a:lnTo>
                  <a:lnTo>
                    <a:pt x="0" y="129458"/>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1983" name="Google Shape;1983;p73"/>
            <p:cNvPicPr preferRelativeResize="0"/>
            <p:nvPr/>
          </p:nvPicPr>
          <p:blipFill rotWithShape="1">
            <a:blip r:embed="rId11">
              <a:alphaModFix/>
            </a:blip>
            <a:srcRect b="0" l="0" r="0" t="0"/>
            <a:stretch/>
          </p:blipFill>
          <p:spPr>
            <a:xfrm>
              <a:off x="7324343" y="2542031"/>
              <a:ext cx="1520952" cy="271272"/>
            </a:xfrm>
            <a:prstGeom prst="rect">
              <a:avLst/>
            </a:prstGeom>
            <a:noFill/>
            <a:ln>
              <a:noFill/>
            </a:ln>
          </p:spPr>
        </p:pic>
        <p:sp>
          <p:nvSpPr>
            <p:cNvPr id="1984" name="Google Shape;1984;p73"/>
            <p:cNvSpPr/>
            <p:nvPr/>
          </p:nvSpPr>
          <p:spPr>
            <a:xfrm>
              <a:off x="7362676" y="2579137"/>
              <a:ext cx="1391920" cy="143510"/>
            </a:xfrm>
            <a:custGeom>
              <a:rect b="b" l="l" r="r" t="t"/>
              <a:pathLst>
                <a:path extrusionOk="0" h="143510" w="1391920">
                  <a:moveTo>
                    <a:pt x="0" y="0"/>
                  </a:moveTo>
                  <a:lnTo>
                    <a:pt x="1391495" y="0"/>
                  </a:lnTo>
                  <a:lnTo>
                    <a:pt x="1391495" y="142913"/>
                  </a:lnTo>
                  <a:lnTo>
                    <a:pt x="0" y="142913"/>
                  </a:lnTo>
                  <a:lnTo>
                    <a:pt x="0" y="0"/>
                  </a:lnTo>
                  <a:close/>
                </a:path>
              </a:pathLst>
            </a:custGeom>
            <a:noFill/>
            <a:ln cap="flat" cmpd="sng" w="25400">
              <a:solidFill>
                <a:srgbClr val="70AD4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1985" name="Google Shape;1985;p73"/>
            <p:cNvPicPr preferRelativeResize="0"/>
            <p:nvPr/>
          </p:nvPicPr>
          <p:blipFill rotWithShape="1">
            <a:blip r:embed="rId11">
              <a:alphaModFix/>
            </a:blip>
            <a:srcRect b="0" l="0" r="0" t="0"/>
            <a:stretch/>
          </p:blipFill>
          <p:spPr>
            <a:xfrm>
              <a:off x="7324343" y="2383536"/>
              <a:ext cx="1520952" cy="271272"/>
            </a:xfrm>
            <a:prstGeom prst="rect">
              <a:avLst/>
            </a:prstGeom>
            <a:noFill/>
            <a:ln>
              <a:noFill/>
            </a:ln>
          </p:spPr>
        </p:pic>
        <p:sp>
          <p:nvSpPr>
            <p:cNvPr id="1986" name="Google Shape;1986;p73"/>
            <p:cNvSpPr/>
            <p:nvPr/>
          </p:nvSpPr>
          <p:spPr>
            <a:xfrm>
              <a:off x="7362676" y="2420961"/>
              <a:ext cx="1391920" cy="143510"/>
            </a:xfrm>
            <a:custGeom>
              <a:rect b="b" l="l" r="r" t="t"/>
              <a:pathLst>
                <a:path extrusionOk="0" h="143510" w="1391920">
                  <a:moveTo>
                    <a:pt x="0" y="0"/>
                  </a:moveTo>
                  <a:lnTo>
                    <a:pt x="1391495" y="0"/>
                  </a:lnTo>
                  <a:lnTo>
                    <a:pt x="1391495" y="142913"/>
                  </a:lnTo>
                  <a:lnTo>
                    <a:pt x="0" y="142913"/>
                  </a:lnTo>
                  <a:lnTo>
                    <a:pt x="0" y="0"/>
                  </a:lnTo>
                  <a:close/>
                </a:path>
              </a:pathLst>
            </a:custGeom>
            <a:noFill/>
            <a:ln cap="flat" cmpd="sng" w="25400">
              <a:solidFill>
                <a:srgbClr val="5B9BD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1987" name="Google Shape;1987;p73"/>
            <p:cNvPicPr preferRelativeResize="0"/>
            <p:nvPr/>
          </p:nvPicPr>
          <p:blipFill rotWithShape="1">
            <a:blip r:embed="rId12">
              <a:alphaModFix/>
            </a:blip>
            <a:srcRect b="0" l="0" r="0" t="0"/>
            <a:stretch/>
          </p:blipFill>
          <p:spPr>
            <a:xfrm>
              <a:off x="8327135" y="1514855"/>
              <a:ext cx="1344168" cy="280415"/>
            </a:xfrm>
            <a:prstGeom prst="rect">
              <a:avLst/>
            </a:prstGeom>
            <a:noFill/>
            <a:ln>
              <a:noFill/>
            </a:ln>
          </p:spPr>
        </p:pic>
        <p:sp>
          <p:nvSpPr>
            <p:cNvPr id="1988" name="Google Shape;1988;p73"/>
            <p:cNvSpPr/>
            <p:nvPr/>
          </p:nvSpPr>
          <p:spPr>
            <a:xfrm>
              <a:off x="8364757" y="1553364"/>
              <a:ext cx="1214755" cy="150495"/>
            </a:xfrm>
            <a:custGeom>
              <a:rect b="b" l="l" r="r" t="t"/>
              <a:pathLst>
                <a:path extrusionOk="0" h="150494" w="1214754">
                  <a:moveTo>
                    <a:pt x="0" y="0"/>
                  </a:moveTo>
                  <a:lnTo>
                    <a:pt x="1214675" y="0"/>
                  </a:lnTo>
                  <a:lnTo>
                    <a:pt x="1214675" y="150305"/>
                  </a:lnTo>
                  <a:lnTo>
                    <a:pt x="0" y="150305"/>
                  </a:lnTo>
                  <a:lnTo>
                    <a:pt x="0" y="0"/>
                  </a:lnTo>
                  <a:close/>
                </a:path>
              </a:pathLst>
            </a:custGeom>
            <a:noFill/>
            <a:ln cap="flat" cmpd="sng" w="25400">
              <a:solidFill>
                <a:srgbClr val="5B9BD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89" name="Google Shape;1989;p73"/>
            <p:cNvSpPr/>
            <p:nvPr/>
          </p:nvSpPr>
          <p:spPr>
            <a:xfrm>
              <a:off x="8918742" y="2960794"/>
              <a:ext cx="412115" cy="1054735"/>
            </a:xfrm>
            <a:custGeom>
              <a:rect b="b" l="l" r="r" t="t"/>
              <a:pathLst>
                <a:path extrusionOk="0" h="1054735" w="412115">
                  <a:moveTo>
                    <a:pt x="344637" y="37984"/>
                  </a:moveTo>
                  <a:lnTo>
                    <a:pt x="296650" y="77576"/>
                  </a:lnTo>
                  <a:lnTo>
                    <a:pt x="245098" y="123332"/>
                  </a:lnTo>
                  <a:lnTo>
                    <a:pt x="196317" y="171298"/>
                  </a:lnTo>
                  <a:lnTo>
                    <a:pt x="151022" y="222473"/>
                  </a:lnTo>
                  <a:lnTo>
                    <a:pt x="110412" y="277364"/>
                  </a:lnTo>
                  <a:lnTo>
                    <a:pt x="75435" y="336758"/>
                  </a:lnTo>
                  <a:lnTo>
                    <a:pt x="47118" y="401327"/>
                  </a:lnTo>
                  <a:lnTo>
                    <a:pt x="26200" y="471300"/>
                  </a:lnTo>
                  <a:lnTo>
                    <a:pt x="12049" y="545989"/>
                  </a:lnTo>
                  <a:lnTo>
                    <a:pt x="7193" y="584881"/>
                  </a:lnTo>
                  <a:lnTo>
                    <a:pt x="3647" y="624691"/>
                  </a:lnTo>
                  <a:lnTo>
                    <a:pt x="1291" y="665333"/>
                  </a:lnTo>
                  <a:lnTo>
                    <a:pt x="0" y="706788"/>
                  </a:lnTo>
                  <a:lnTo>
                    <a:pt x="138" y="791395"/>
                  </a:lnTo>
                  <a:lnTo>
                    <a:pt x="3100" y="878056"/>
                  </a:lnTo>
                  <a:lnTo>
                    <a:pt x="7938" y="965995"/>
                  </a:lnTo>
                  <a:lnTo>
                    <a:pt x="13707" y="1054510"/>
                  </a:lnTo>
                  <a:lnTo>
                    <a:pt x="39053" y="1052859"/>
                  </a:lnTo>
                  <a:lnTo>
                    <a:pt x="33289" y="964406"/>
                  </a:lnTo>
                  <a:lnTo>
                    <a:pt x="28471" y="876792"/>
                  </a:lnTo>
                  <a:lnTo>
                    <a:pt x="25537" y="791147"/>
                  </a:lnTo>
                  <a:lnTo>
                    <a:pt x="25400" y="707370"/>
                  </a:lnTo>
                  <a:lnTo>
                    <a:pt x="26663" y="666634"/>
                  </a:lnTo>
                  <a:lnTo>
                    <a:pt x="28971" y="626748"/>
                  </a:lnTo>
                  <a:lnTo>
                    <a:pt x="32432" y="587805"/>
                  </a:lnTo>
                  <a:lnTo>
                    <a:pt x="37159" y="549898"/>
                  </a:lnTo>
                  <a:lnTo>
                    <a:pt x="43256" y="513120"/>
                  </a:lnTo>
                  <a:lnTo>
                    <a:pt x="50835" y="477560"/>
                  </a:lnTo>
                  <a:lnTo>
                    <a:pt x="59999" y="443310"/>
                  </a:lnTo>
                  <a:lnTo>
                    <a:pt x="60187" y="442607"/>
                  </a:lnTo>
                  <a:lnTo>
                    <a:pt x="70858" y="410436"/>
                  </a:lnTo>
                  <a:lnTo>
                    <a:pt x="71106" y="409686"/>
                  </a:lnTo>
                  <a:lnTo>
                    <a:pt x="83505" y="378927"/>
                  </a:lnTo>
                  <a:lnTo>
                    <a:pt x="83797" y="378203"/>
                  </a:lnTo>
                  <a:lnTo>
                    <a:pt x="97883" y="348697"/>
                  </a:lnTo>
                  <a:lnTo>
                    <a:pt x="98204" y="348025"/>
                  </a:lnTo>
                  <a:lnTo>
                    <a:pt x="113883" y="319653"/>
                  </a:lnTo>
                  <a:lnTo>
                    <a:pt x="114223" y="319037"/>
                  </a:lnTo>
                  <a:lnTo>
                    <a:pt x="131401" y="291702"/>
                  </a:lnTo>
                  <a:lnTo>
                    <a:pt x="131749" y="291147"/>
                  </a:lnTo>
                  <a:lnTo>
                    <a:pt x="150332" y="264753"/>
                  </a:lnTo>
                  <a:lnTo>
                    <a:pt x="150677" y="264261"/>
                  </a:lnTo>
                  <a:lnTo>
                    <a:pt x="170565" y="238719"/>
                  </a:lnTo>
                  <a:lnTo>
                    <a:pt x="191989" y="213514"/>
                  </a:lnTo>
                  <a:lnTo>
                    <a:pt x="214372" y="189189"/>
                  </a:lnTo>
                  <a:lnTo>
                    <a:pt x="214790" y="188735"/>
                  </a:lnTo>
                  <a:lnTo>
                    <a:pt x="262224" y="142114"/>
                  </a:lnTo>
                  <a:lnTo>
                    <a:pt x="262675" y="141671"/>
                  </a:lnTo>
                  <a:lnTo>
                    <a:pt x="313004" y="97022"/>
                  </a:lnTo>
                  <a:lnTo>
                    <a:pt x="360557" y="57778"/>
                  </a:lnTo>
                  <a:lnTo>
                    <a:pt x="344637" y="37984"/>
                  </a:lnTo>
                  <a:close/>
                </a:path>
                <a:path extrusionOk="0" h="1054735" w="412115">
                  <a:moveTo>
                    <a:pt x="33292" y="964461"/>
                  </a:moveTo>
                  <a:close/>
                </a:path>
                <a:path extrusionOk="0" h="1054735" w="412115">
                  <a:moveTo>
                    <a:pt x="33289" y="964406"/>
                  </a:moveTo>
                  <a:close/>
                </a:path>
                <a:path extrusionOk="0" h="1054735" w="412115">
                  <a:moveTo>
                    <a:pt x="28475" y="876908"/>
                  </a:moveTo>
                  <a:lnTo>
                    <a:pt x="28481" y="877056"/>
                  </a:lnTo>
                  <a:lnTo>
                    <a:pt x="28475" y="876908"/>
                  </a:lnTo>
                  <a:close/>
                </a:path>
                <a:path extrusionOk="0" h="1054735" w="412115">
                  <a:moveTo>
                    <a:pt x="28471" y="876792"/>
                  </a:moveTo>
                  <a:close/>
                </a:path>
                <a:path extrusionOk="0" h="1054735" w="412115">
                  <a:moveTo>
                    <a:pt x="25536" y="790909"/>
                  </a:moveTo>
                  <a:lnTo>
                    <a:pt x="25537" y="791147"/>
                  </a:lnTo>
                  <a:lnTo>
                    <a:pt x="25536" y="790909"/>
                  </a:lnTo>
                  <a:close/>
                </a:path>
                <a:path extrusionOk="0" h="1054735" w="412115">
                  <a:moveTo>
                    <a:pt x="25536" y="790735"/>
                  </a:moveTo>
                  <a:lnTo>
                    <a:pt x="25536" y="790909"/>
                  </a:lnTo>
                  <a:lnTo>
                    <a:pt x="25536" y="790735"/>
                  </a:lnTo>
                  <a:close/>
                </a:path>
                <a:path extrusionOk="0" h="1054735" w="412115">
                  <a:moveTo>
                    <a:pt x="43302" y="512845"/>
                  </a:moveTo>
                  <a:lnTo>
                    <a:pt x="43243" y="513120"/>
                  </a:lnTo>
                  <a:lnTo>
                    <a:pt x="43302" y="512845"/>
                  </a:lnTo>
                  <a:close/>
                </a:path>
                <a:path extrusionOk="0" h="1054735" w="412115">
                  <a:moveTo>
                    <a:pt x="43365" y="512549"/>
                  </a:moveTo>
                  <a:lnTo>
                    <a:pt x="43302" y="512845"/>
                  </a:lnTo>
                  <a:lnTo>
                    <a:pt x="43365" y="512549"/>
                  </a:lnTo>
                  <a:close/>
                </a:path>
                <a:path extrusionOk="0" h="1054735" w="412115">
                  <a:moveTo>
                    <a:pt x="50900" y="477257"/>
                  </a:moveTo>
                  <a:lnTo>
                    <a:pt x="50819" y="477560"/>
                  </a:lnTo>
                  <a:lnTo>
                    <a:pt x="50900" y="477257"/>
                  </a:lnTo>
                  <a:close/>
                </a:path>
                <a:path extrusionOk="0" h="1054735" w="412115">
                  <a:moveTo>
                    <a:pt x="50989" y="476924"/>
                  </a:moveTo>
                  <a:lnTo>
                    <a:pt x="50900" y="477257"/>
                  </a:lnTo>
                  <a:lnTo>
                    <a:pt x="50989" y="476924"/>
                  </a:lnTo>
                  <a:close/>
                </a:path>
                <a:path extrusionOk="0" h="1054735" w="412115">
                  <a:moveTo>
                    <a:pt x="60090" y="442971"/>
                  </a:moveTo>
                  <a:lnTo>
                    <a:pt x="59978" y="443310"/>
                  </a:lnTo>
                  <a:lnTo>
                    <a:pt x="60090" y="442971"/>
                  </a:lnTo>
                  <a:close/>
                </a:path>
                <a:path extrusionOk="0" h="1054735" w="412115">
                  <a:moveTo>
                    <a:pt x="60210" y="442607"/>
                  </a:moveTo>
                  <a:lnTo>
                    <a:pt x="60090" y="442971"/>
                  </a:lnTo>
                  <a:lnTo>
                    <a:pt x="60210" y="442607"/>
                  </a:lnTo>
                  <a:close/>
                </a:path>
                <a:path extrusionOk="0" h="1054735" w="412115">
                  <a:moveTo>
                    <a:pt x="70980" y="410066"/>
                  </a:moveTo>
                  <a:lnTo>
                    <a:pt x="70831" y="410436"/>
                  </a:lnTo>
                  <a:lnTo>
                    <a:pt x="70980" y="410066"/>
                  </a:lnTo>
                  <a:close/>
                </a:path>
                <a:path extrusionOk="0" h="1054735" w="412115">
                  <a:moveTo>
                    <a:pt x="71133" y="409686"/>
                  </a:moveTo>
                  <a:lnTo>
                    <a:pt x="70980" y="410066"/>
                  </a:lnTo>
                  <a:lnTo>
                    <a:pt x="71133" y="409686"/>
                  </a:lnTo>
                  <a:close/>
                </a:path>
                <a:path extrusionOk="0" h="1054735" w="412115">
                  <a:moveTo>
                    <a:pt x="83648" y="378572"/>
                  </a:moveTo>
                  <a:lnTo>
                    <a:pt x="83479" y="378927"/>
                  </a:lnTo>
                  <a:lnTo>
                    <a:pt x="83648" y="378572"/>
                  </a:lnTo>
                  <a:close/>
                </a:path>
                <a:path extrusionOk="0" h="1054735" w="412115">
                  <a:moveTo>
                    <a:pt x="83824" y="378203"/>
                  </a:moveTo>
                  <a:lnTo>
                    <a:pt x="83648" y="378572"/>
                  </a:lnTo>
                  <a:lnTo>
                    <a:pt x="83824" y="378203"/>
                  </a:lnTo>
                  <a:close/>
                </a:path>
                <a:path extrusionOk="0" h="1054735" w="412115">
                  <a:moveTo>
                    <a:pt x="98044" y="348361"/>
                  </a:moveTo>
                  <a:lnTo>
                    <a:pt x="97858" y="348697"/>
                  </a:lnTo>
                  <a:lnTo>
                    <a:pt x="98044" y="348361"/>
                  </a:lnTo>
                  <a:close/>
                </a:path>
                <a:path extrusionOk="0" h="1054735" w="412115">
                  <a:moveTo>
                    <a:pt x="98229" y="348025"/>
                  </a:moveTo>
                  <a:lnTo>
                    <a:pt x="98044" y="348361"/>
                  </a:lnTo>
                  <a:lnTo>
                    <a:pt x="98229" y="348025"/>
                  </a:lnTo>
                  <a:close/>
                </a:path>
                <a:path extrusionOk="0" h="1054735" w="412115">
                  <a:moveTo>
                    <a:pt x="114054" y="319345"/>
                  </a:moveTo>
                  <a:lnTo>
                    <a:pt x="113860" y="319653"/>
                  </a:lnTo>
                  <a:lnTo>
                    <a:pt x="114054" y="319345"/>
                  </a:lnTo>
                  <a:close/>
                </a:path>
                <a:path extrusionOk="0" h="1054735" w="412115">
                  <a:moveTo>
                    <a:pt x="114247" y="319037"/>
                  </a:moveTo>
                  <a:lnTo>
                    <a:pt x="114054" y="319345"/>
                  </a:lnTo>
                  <a:lnTo>
                    <a:pt x="114247" y="319037"/>
                  </a:lnTo>
                  <a:close/>
                </a:path>
                <a:path extrusionOk="0" h="1054735" w="412115">
                  <a:moveTo>
                    <a:pt x="131567" y="291437"/>
                  </a:moveTo>
                  <a:lnTo>
                    <a:pt x="131381" y="291702"/>
                  </a:lnTo>
                  <a:lnTo>
                    <a:pt x="131567" y="291437"/>
                  </a:lnTo>
                  <a:close/>
                </a:path>
                <a:path extrusionOk="0" h="1054735" w="412115">
                  <a:moveTo>
                    <a:pt x="131771" y="291147"/>
                  </a:moveTo>
                  <a:lnTo>
                    <a:pt x="131567" y="291437"/>
                  </a:lnTo>
                  <a:lnTo>
                    <a:pt x="131771" y="291147"/>
                  </a:lnTo>
                  <a:close/>
                </a:path>
                <a:path extrusionOk="0" h="1054735" w="412115">
                  <a:moveTo>
                    <a:pt x="150509" y="264500"/>
                  </a:moveTo>
                  <a:lnTo>
                    <a:pt x="150313" y="264753"/>
                  </a:lnTo>
                  <a:lnTo>
                    <a:pt x="150509" y="264500"/>
                  </a:lnTo>
                  <a:close/>
                </a:path>
                <a:path extrusionOk="0" h="1054735" w="412115">
                  <a:moveTo>
                    <a:pt x="150695" y="264261"/>
                  </a:moveTo>
                  <a:lnTo>
                    <a:pt x="150509" y="264500"/>
                  </a:lnTo>
                  <a:lnTo>
                    <a:pt x="150695" y="264261"/>
                  </a:lnTo>
                  <a:close/>
                </a:path>
                <a:path extrusionOk="0" h="1054735" w="412115">
                  <a:moveTo>
                    <a:pt x="170745" y="238487"/>
                  </a:moveTo>
                  <a:lnTo>
                    <a:pt x="170548" y="238719"/>
                  </a:lnTo>
                  <a:lnTo>
                    <a:pt x="170745" y="238487"/>
                  </a:lnTo>
                  <a:close/>
                </a:path>
                <a:path extrusionOk="0" h="1054735" w="412115">
                  <a:moveTo>
                    <a:pt x="214570" y="188974"/>
                  </a:moveTo>
                  <a:lnTo>
                    <a:pt x="214351" y="189189"/>
                  </a:lnTo>
                  <a:lnTo>
                    <a:pt x="214570" y="188974"/>
                  </a:lnTo>
                  <a:close/>
                </a:path>
                <a:path extrusionOk="0" h="1054735" w="412115">
                  <a:moveTo>
                    <a:pt x="214812" y="188735"/>
                  </a:moveTo>
                  <a:lnTo>
                    <a:pt x="214570" y="188974"/>
                  </a:lnTo>
                  <a:lnTo>
                    <a:pt x="214812" y="188735"/>
                  </a:lnTo>
                  <a:close/>
                </a:path>
                <a:path extrusionOk="0" h="1054735" w="412115">
                  <a:moveTo>
                    <a:pt x="262437" y="141904"/>
                  </a:moveTo>
                  <a:lnTo>
                    <a:pt x="262201" y="142114"/>
                  </a:lnTo>
                  <a:lnTo>
                    <a:pt x="262437" y="141904"/>
                  </a:lnTo>
                  <a:close/>
                </a:path>
                <a:path extrusionOk="0" h="1054735" w="412115">
                  <a:moveTo>
                    <a:pt x="262701" y="141671"/>
                  </a:moveTo>
                  <a:lnTo>
                    <a:pt x="262437" y="141904"/>
                  </a:lnTo>
                  <a:lnTo>
                    <a:pt x="262701" y="141671"/>
                  </a:lnTo>
                  <a:close/>
                </a:path>
                <a:path extrusionOk="0" h="1054735" w="412115">
                  <a:moveTo>
                    <a:pt x="398123" y="30002"/>
                  </a:moveTo>
                  <a:lnTo>
                    <a:pt x="354312" y="30002"/>
                  </a:lnTo>
                  <a:lnTo>
                    <a:pt x="370476" y="49594"/>
                  </a:lnTo>
                  <a:lnTo>
                    <a:pt x="360557" y="57778"/>
                  </a:lnTo>
                  <a:lnTo>
                    <a:pt x="376377" y="77445"/>
                  </a:lnTo>
                  <a:lnTo>
                    <a:pt x="398123" y="30002"/>
                  </a:lnTo>
                  <a:close/>
                </a:path>
                <a:path extrusionOk="0" h="1054735" w="412115">
                  <a:moveTo>
                    <a:pt x="354312" y="30002"/>
                  </a:moveTo>
                  <a:lnTo>
                    <a:pt x="344637" y="37984"/>
                  </a:lnTo>
                  <a:lnTo>
                    <a:pt x="360557" y="57778"/>
                  </a:lnTo>
                  <a:lnTo>
                    <a:pt x="370476" y="49594"/>
                  </a:lnTo>
                  <a:lnTo>
                    <a:pt x="354312" y="30002"/>
                  </a:lnTo>
                  <a:close/>
                </a:path>
                <a:path extrusionOk="0" h="1054735" w="412115">
                  <a:moveTo>
                    <a:pt x="411874" y="0"/>
                  </a:moveTo>
                  <a:lnTo>
                    <a:pt x="328618" y="18069"/>
                  </a:lnTo>
                  <a:lnTo>
                    <a:pt x="344637" y="37984"/>
                  </a:lnTo>
                  <a:lnTo>
                    <a:pt x="354312" y="30002"/>
                  </a:lnTo>
                  <a:lnTo>
                    <a:pt x="398123" y="30002"/>
                  </a:lnTo>
                  <a:lnTo>
                    <a:pt x="411874"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90" name="Google Shape;1990;p73"/>
            <p:cNvSpPr/>
            <p:nvPr/>
          </p:nvSpPr>
          <p:spPr>
            <a:xfrm>
              <a:off x="7992488" y="1616038"/>
              <a:ext cx="340995" cy="815340"/>
            </a:xfrm>
            <a:custGeom>
              <a:rect b="b" l="l" r="r" t="t"/>
              <a:pathLst>
                <a:path extrusionOk="0" h="815339" w="340995">
                  <a:moveTo>
                    <a:pt x="266119" y="23657"/>
                  </a:moveTo>
                  <a:lnTo>
                    <a:pt x="229737" y="46963"/>
                  </a:lnTo>
                  <a:lnTo>
                    <a:pt x="191491" y="85195"/>
                  </a:lnTo>
                  <a:lnTo>
                    <a:pt x="167497" y="119288"/>
                  </a:lnTo>
                  <a:lnTo>
                    <a:pt x="144951" y="161583"/>
                  </a:lnTo>
                  <a:lnTo>
                    <a:pt x="123990" y="213189"/>
                  </a:lnTo>
                  <a:lnTo>
                    <a:pt x="104565" y="273991"/>
                  </a:lnTo>
                  <a:lnTo>
                    <a:pt x="86413" y="342846"/>
                  </a:lnTo>
                  <a:lnTo>
                    <a:pt x="69306" y="418560"/>
                  </a:lnTo>
                  <a:lnTo>
                    <a:pt x="61079" y="458604"/>
                  </a:lnTo>
                  <a:lnTo>
                    <a:pt x="53039" y="499902"/>
                  </a:lnTo>
                  <a:lnTo>
                    <a:pt x="45157" y="542311"/>
                  </a:lnTo>
                  <a:lnTo>
                    <a:pt x="29798" y="629729"/>
                  </a:lnTo>
                  <a:lnTo>
                    <a:pt x="14804" y="719662"/>
                  </a:lnTo>
                  <a:lnTo>
                    <a:pt x="0" y="810814"/>
                  </a:lnTo>
                  <a:lnTo>
                    <a:pt x="25071" y="814886"/>
                  </a:lnTo>
                  <a:lnTo>
                    <a:pt x="39863" y="723812"/>
                  </a:lnTo>
                  <a:lnTo>
                    <a:pt x="54824" y="634070"/>
                  </a:lnTo>
                  <a:lnTo>
                    <a:pt x="70142" y="546892"/>
                  </a:lnTo>
                  <a:lnTo>
                    <a:pt x="77982" y="504703"/>
                  </a:lnTo>
                  <a:lnTo>
                    <a:pt x="85974" y="463651"/>
                  </a:lnTo>
                  <a:lnTo>
                    <a:pt x="94138" y="423901"/>
                  </a:lnTo>
                  <a:lnTo>
                    <a:pt x="102497" y="385615"/>
                  </a:lnTo>
                  <a:lnTo>
                    <a:pt x="111070" y="348957"/>
                  </a:lnTo>
                  <a:lnTo>
                    <a:pt x="119873" y="314096"/>
                  </a:lnTo>
                  <a:lnTo>
                    <a:pt x="128926" y="281199"/>
                  </a:lnTo>
                  <a:lnTo>
                    <a:pt x="138239" y="250440"/>
                  </a:lnTo>
                  <a:lnTo>
                    <a:pt x="147826" y="221992"/>
                  </a:lnTo>
                  <a:lnTo>
                    <a:pt x="157693" y="196025"/>
                  </a:lnTo>
                  <a:lnTo>
                    <a:pt x="167853" y="172612"/>
                  </a:lnTo>
                  <a:lnTo>
                    <a:pt x="168114" y="172011"/>
                  </a:lnTo>
                  <a:lnTo>
                    <a:pt x="178288" y="151629"/>
                  </a:lnTo>
                  <a:lnTo>
                    <a:pt x="178607" y="150989"/>
                  </a:lnTo>
                  <a:lnTo>
                    <a:pt x="188969" y="132906"/>
                  </a:lnTo>
                  <a:lnTo>
                    <a:pt x="189353" y="132236"/>
                  </a:lnTo>
                  <a:lnTo>
                    <a:pt x="199870" y="116272"/>
                  </a:lnTo>
                  <a:lnTo>
                    <a:pt x="200320" y="115586"/>
                  </a:lnTo>
                  <a:lnTo>
                    <a:pt x="210970" y="101549"/>
                  </a:lnTo>
                  <a:lnTo>
                    <a:pt x="211486" y="100865"/>
                  </a:lnTo>
                  <a:lnTo>
                    <a:pt x="222252" y="88557"/>
                  </a:lnTo>
                  <a:lnTo>
                    <a:pt x="222827" y="87896"/>
                  </a:lnTo>
                  <a:lnTo>
                    <a:pt x="233712" y="77113"/>
                  </a:lnTo>
                  <a:lnTo>
                    <a:pt x="234330" y="76498"/>
                  </a:lnTo>
                  <a:lnTo>
                    <a:pt x="245348" y="67042"/>
                  </a:lnTo>
                  <a:lnTo>
                    <a:pt x="245988" y="66489"/>
                  </a:lnTo>
                  <a:lnTo>
                    <a:pt x="257161" y="58172"/>
                  </a:lnTo>
                  <a:lnTo>
                    <a:pt x="257803" y="57692"/>
                  </a:lnTo>
                  <a:lnTo>
                    <a:pt x="268530" y="50749"/>
                  </a:lnTo>
                  <a:lnTo>
                    <a:pt x="268330" y="50749"/>
                  </a:lnTo>
                  <a:lnTo>
                    <a:pt x="269782" y="49935"/>
                  </a:lnTo>
                  <a:lnTo>
                    <a:pt x="270035" y="49935"/>
                  </a:lnTo>
                  <a:lnTo>
                    <a:pt x="276295" y="46945"/>
                  </a:lnTo>
                  <a:lnTo>
                    <a:pt x="266119" y="23657"/>
                  </a:lnTo>
                  <a:close/>
                </a:path>
                <a:path extrusionOk="0" h="815339" w="340995">
                  <a:moveTo>
                    <a:pt x="157804" y="195734"/>
                  </a:moveTo>
                  <a:lnTo>
                    <a:pt x="157678" y="196025"/>
                  </a:lnTo>
                  <a:lnTo>
                    <a:pt x="157804" y="195734"/>
                  </a:lnTo>
                  <a:close/>
                </a:path>
                <a:path extrusionOk="0" h="815339" w="340995">
                  <a:moveTo>
                    <a:pt x="167987" y="172304"/>
                  </a:moveTo>
                  <a:lnTo>
                    <a:pt x="167834" y="172612"/>
                  </a:lnTo>
                  <a:lnTo>
                    <a:pt x="167987" y="172304"/>
                  </a:lnTo>
                  <a:close/>
                </a:path>
                <a:path extrusionOk="0" h="815339" w="340995">
                  <a:moveTo>
                    <a:pt x="168133" y="172011"/>
                  </a:moveTo>
                  <a:lnTo>
                    <a:pt x="167987" y="172304"/>
                  </a:lnTo>
                  <a:lnTo>
                    <a:pt x="168133" y="172011"/>
                  </a:lnTo>
                  <a:close/>
                </a:path>
                <a:path extrusionOk="0" h="815339" w="340995">
                  <a:moveTo>
                    <a:pt x="178451" y="151302"/>
                  </a:moveTo>
                  <a:lnTo>
                    <a:pt x="178264" y="151629"/>
                  </a:lnTo>
                  <a:lnTo>
                    <a:pt x="178451" y="151302"/>
                  </a:lnTo>
                  <a:close/>
                </a:path>
                <a:path extrusionOk="0" h="815339" w="340995">
                  <a:moveTo>
                    <a:pt x="178630" y="150989"/>
                  </a:moveTo>
                  <a:lnTo>
                    <a:pt x="178451" y="151302"/>
                  </a:lnTo>
                  <a:lnTo>
                    <a:pt x="178630" y="150989"/>
                  </a:lnTo>
                  <a:close/>
                </a:path>
                <a:path extrusionOk="0" h="815339" w="340995">
                  <a:moveTo>
                    <a:pt x="189158" y="132577"/>
                  </a:moveTo>
                  <a:lnTo>
                    <a:pt x="188941" y="132906"/>
                  </a:lnTo>
                  <a:lnTo>
                    <a:pt x="189158" y="132577"/>
                  </a:lnTo>
                  <a:close/>
                </a:path>
                <a:path extrusionOk="0" h="815339" w="340995">
                  <a:moveTo>
                    <a:pt x="189382" y="132236"/>
                  </a:moveTo>
                  <a:lnTo>
                    <a:pt x="189158" y="132577"/>
                  </a:lnTo>
                  <a:lnTo>
                    <a:pt x="189382" y="132236"/>
                  </a:lnTo>
                  <a:close/>
                </a:path>
                <a:path extrusionOk="0" h="815339" w="340995">
                  <a:moveTo>
                    <a:pt x="200320" y="115586"/>
                  </a:moveTo>
                  <a:lnTo>
                    <a:pt x="199837" y="116272"/>
                  </a:lnTo>
                  <a:lnTo>
                    <a:pt x="200090" y="115936"/>
                  </a:lnTo>
                  <a:lnTo>
                    <a:pt x="200320" y="115586"/>
                  </a:lnTo>
                  <a:close/>
                </a:path>
                <a:path extrusionOk="0" h="815339" w="340995">
                  <a:moveTo>
                    <a:pt x="200090" y="115936"/>
                  </a:moveTo>
                  <a:lnTo>
                    <a:pt x="199837" y="116272"/>
                  </a:lnTo>
                  <a:lnTo>
                    <a:pt x="200090" y="115936"/>
                  </a:lnTo>
                  <a:close/>
                </a:path>
                <a:path extrusionOk="0" h="815339" w="340995">
                  <a:moveTo>
                    <a:pt x="200355" y="115586"/>
                  </a:moveTo>
                  <a:lnTo>
                    <a:pt x="200090" y="115936"/>
                  </a:lnTo>
                  <a:lnTo>
                    <a:pt x="200355" y="115586"/>
                  </a:lnTo>
                  <a:close/>
                </a:path>
                <a:path extrusionOk="0" h="815339" w="340995">
                  <a:moveTo>
                    <a:pt x="211486" y="100865"/>
                  </a:moveTo>
                  <a:lnTo>
                    <a:pt x="210931" y="101549"/>
                  </a:lnTo>
                  <a:lnTo>
                    <a:pt x="211221" y="101216"/>
                  </a:lnTo>
                  <a:lnTo>
                    <a:pt x="211486" y="100865"/>
                  </a:lnTo>
                  <a:close/>
                </a:path>
                <a:path extrusionOk="0" h="815339" w="340995">
                  <a:moveTo>
                    <a:pt x="211221" y="101216"/>
                  </a:moveTo>
                  <a:lnTo>
                    <a:pt x="210931" y="101549"/>
                  </a:lnTo>
                  <a:lnTo>
                    <a:pt x="211221" y="101216"/>
                  </a:lnTo>
                  <a:close/>
                </a:path>
                <a:path extrusionOk="0" h="815339" w="340995">
                  <a:moveTo>
                    <a:pt x="211527" y="100865"/>
                  </a:moveTo>
                  <a:lnTo>
                    <a:pt x="211221" y="101216"/>
                  </a:lnTo>
                  <a:lnTo>
                    <a:pt x="211527" y="100865"/>
                  </a:lnTo>
                  <a:close/>
                </a:path>
                <a:path extrusionOk="0" h="815339" w="340995">
                  <a:moveTo>
                    <a:pt x="222827" y="87896"/>
                  </a:moveTo>
                  <a:lnTo>
                    <a:pt x="222209" y="88557"/>
                  </a:lnTo>
                  <a:lnTo>
                    <a:pt x="222532" y="88235"/>
                  </a:lnTo>
                  <a:lnTo>
                    <a:pt x="222827" y="87896"/>
                  </a:lnTo>
                  <a:close/>
                </a:path>
                <a:path extrusionOk="0" h="815339" w="340995">
                  <a:moveTo>
                    <a:pt x="222532" y="88235"/>
                  </a:moveTo>
                  <a:lnTo>
                    <a:pt x="222209" y="88557"/>
                  </a:lnTo>
                  <a:lnTo>
                    <a:pt x="222532" y="88235"/>
                  </a:lnTo>
                  <a:close/>
                </a:path>
                <a:path extrusionOk="0" h="815339" w="340995">
                  <a:moveTo>
                    <a:pt x="222873" y="87896"/>
                  </a:moveTo>
                  <a:lnTo>
                    <a:pt x="222532" y="88235"/>
                  </a:lnTo>
                  <a:lnTo>
                    <a:pt x="222873" y="87896"/>
                  </a:lnTo>
                  <a:close/>
                </a:path>
                <a:path extrusionOk="0" h="815339" w="340995">
                  <a:moveTo>
                    <a:pt x="234330" y="76498"/>
                  </a:moveTo>
                  <a:lnTo>
                    <a:pt x="233666" y="77113"/>
                  </a:lnTo>
                  <a:lnTo>
                    <a:pt x="234013" y="76813"/>
                  </a:lnTo>
                  <a:lnTo>
                    <a:pt x="234330" y="76498"/>
                  </a:lnTo>
                  <a:close/>
                </a:path>
                <a:path extrusionOk="0" h="815339" w="340995">
                  <a:moveTo>
                    <a:pt x="234013" y="76813"/>
                  </a:moveTo>
                  <a:lnTo>
                    <a:pt x="233666" y="77113"/>
                  </a:lnTo>
                  <a:lnTo>
                    <a:pt x="234013" y="76813"/>
                  </a:lnTo>
                  <a:close/>
                </a:path>
                <a:path extrusionOk="0" h="815339" w="340995">
                  <a:moveTo>
                    <a:pt x="234379" y="76498"/>
                  </a:moveTo>
                  <a:lnTo>
                    <a:pt x="234013" y="76813"/>
                  </a:lnTo>
                  <a:lnTo>
                    <a:pt x="234379" y="76498"/>
                  </a:lnTo>
                  <a:close/>
                </a:path>
                <a:path extrusionOk="0" h="815339" w="340995">
                  <a:moveTo>
                    <a:pt x="329212" y="18365"/>
                  </a:moveTo>
                  <a:lnTo>
                    <a:pt x="277201" y="18365"/>
                  </a:lnTo>
                  <a:lnTo>
                    <a:pt x="288147" y="41286"/>
                  </a:lnTo>
                  <a:lnTo>
                    <a:pt x="276295" y="46945"/>
                  </a:lnTo>
                  <a:lnTo>
                    <a:pt x="286293" y="69823"/>
                  </a:lnTo>
                  <a:lnTo>
                    <a:pt x="329212" y="18365"/>
                  </a:lnTo>
                  <a:close/>
                </a:path>
                <a:path extrusionOk="0" h="815339" w="340995">
                  <a:moveTo>
                    <a:pt x="245988" y="66489"/>
                  </a:moveTo>
                  <a:lnTo>
                    <a:pt x="245301" y="67042"/>
                  </a:lnTo>
                  <a:lnTo>
                    <a:pt x="245650" y="66780"/>
                  </a:lnTo>
                  <a:lnTo>
                    <a:pt x="245988" y="66489"/>
                  </a:lnTo>
                  <a:close/>
                </a:path>
                <a:path extrusionOk="0" h="815339" w="340995">
                  <a:moveTo>
                    <a:pt x="245650" y="66780"/>
                  </a:moveTo>
                  <a:lnTo>
                    <a:pt x="245301" y="67042"/>
                  </a:lnTo>
                  <a:lnTo>
                    <a:pt x="245650" y="66780"/>
                  </a:lnTo>
                  <a:close/>
                </a:path>
                <a:path extrusionOk="0" h="815339" w="340995">
                  <a:moveTo>
                    <a:pt x="246040" y="66489"/>
                  </a:moveTo>
                  <a:lnTo>
                    <a:pt x="245650" y="66780"/>
                  </a:lnTo>
                  <a:lnTo>
                    <a:pt x="246040" y="66489"/>
                  </a:lnTo>
                  <a:close/>
                </a:path>
                <a:path extrusionOk="0" h="815339" w="340995">
                  <a:moveTo>
                    <a:pt x="257803" y="57692"/>
                  </a:moveTo>
                  <a:lnTo>
                    <a:pt x="257122" y="58168"/>
                  </a:lnTo>
                  <a:lnTo>
                    <a:pt x="257459" y="57949"/>
                  </a:lnTo>
                  <a:lnTo>
                    <a:pt x="257803" y="57692"/>
                  </a:lnTo>
                  <a:close/>
                </a:path>
                <a:path extrusionOk="0" h="815339" w="340995">
                  <a:moveTo>
                    <a:pt x="257459" y="57949"/>
                  </a:moveTo>
                  <a:lnTo>
                    <a:pt x="257122" y="58168"/>
                  </a:lnTo>
                  <a:lnTo>
                    <a:pt x="257459" y="57949"/>
                  </a:lnTo>
                  <a:close/>
                </a:path>
                <a:path extrusionOk="0" h="815339" w="340995">
                  <a:moveTo>
                    <a:pt x="257855" y="57692"/>
                  </a:moveTo>
                  <a:lnTo>
                    <a:pt x="257459" y="57949"/>
                  </a:lnTo>
                  <a:lnTo>
                    <a:pt x="257855" y="57692"/>
                  </a:lnTo>
                  <a:close/>
                </a:path>
                <a:path extrusionOk="0" h="815339" w="340995">
                  <a:moveTo>
                    <a:pt x="269782" y="49935"/>
                  </a:moveTo>
                  <a:lnTo>
                    <a:pt x="268330" y="50749"/>
                  </a:lnTo>
                  <a:lnTo>
                    <a:pt x="269082" y="50390"/>
                  </a:lnTo>
                  <a:lnTo>
                    <a:pt x="269782" y="49935"/>
                  </a:lnTo>
                  <a:close/>
                </a:path>
                <a:path extrusionOk="0" h="815339" w="340995">
                  <a:moveTo>
                    <a:pt x="269082" y="50390"/>
                  </a:moveTo>
                  <a:lnTo>
                    <a:pt x="268330" y="50749"/>
                  </a:lnTo>
                  <a:lnTo>
                    <a:pt x="268530" y="50749"/>
                  </a:lnTo>
                  <a:lnTo>
                    <a:pt x="269082" y="50390"/>
                  </a:lnTo>
                  <a:close/>
                </a:path>
                <a:path extrusionOk="0" h="815339" w="340995">
                  <a:moveTo>
                    <a:pt x="270035" y="49935"/>
                  </a:moveTo>
                  <a:lnTo>
                    <a:pt x="269782" y="49935"/>
                  </a:lnTo>
                  <a:lnTo>
                    <a:pt x="269082" y="50390"/>
                  </a:lnTo>
                  <a:lnTo>
                    <a:pt x="270035" y="49935"/>
                  </a:lnTo>
                  <a:close/>
                </a:path>
                <a:path extrusionOk="0" h="815339" w="340995">
                  <a:moveTo>
                    <a:pt x="277201" y="18365"/>
                  </a:moveTo>
                  <a:lnTo>
                    <a:pt x="266119" y="23657"/>
                  </a:lnTo>
                  <a:lnTo>
                    <a:pt x="276295" y="46945"/>
                  </a:lnTo>
                  <a:lnTo>
                    <a:pt x="288147" y="41286"/>
                  </a:lnTo>
                  <a:lnTo>
                    <a:pt x="277201" y="18365"/>
                  </a:lnTo>
                  <a:close/>
                </a:path>
                <a:path extrusionOk="0" h="815339" w="340995">
                  <a:moveTo>
                    <a:pt x="255780" y="0"/>
                  </a:moveTo>
                  <a:lnTo>
                    <a:pt x="266119" y="23657"/>
                  </a:lnTo>
                  <a:lnTo>
                    <a:pt x="277201" y="18365"/>
                  </a:lnTo>
                  <a:lnTo>
                    <a:pt x="329212" y="18365"/>
                  </a:lnTo>
                  <a:lnTo>
                    <a:pt x="340861" y="4399"/>
                  </a:lnTo>
                  <a:lnTo>
                    <a:pt x="255780" y="0"/>
                  </a:lnTo>
                  <a:close/>
                </a:path>
              </a:pathLst>
            </a:custGeom>
            <a:solidFill>
              <a:srgbClr val="5B9BD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1991" name="Google Shape;1991;p73"/>
            <p:cNvPicPr preferRelativeResize="0"/>
            <p:nvPr/>
          </p:nvPicPr>
          <p:blipFill rotWithShape="1">
            <a:blip r:embed="rId13">
              <a:alphaModFix/>
            </a:blip>
            <a:srcRect b="0" l="0" r="0" t="0"/>
            <a:stretch/>
          </p:blipFill>
          <p:spPr>
            <a:xfrm>
              <a:off x="9325714" y="2719824"/>
              <a:ext cx="1175048" cy="288937"/>
            </a:xfrm>
            <a:prstGeom prst="rect">
              <a:avLst/>
            </a:prstGeom>
            <a:noFill/>
            <a:ln>
              <a:noFill/>
            </a:ln>
          </p:spPr>
        </p:pic>
        <p:pic>
          <p:nvPicPr>
            <p:cNvPr id="1992" name="Google Shape;1992;p73"/>
            <p:cNvPicPr preferRelativeResize="0"/>
            <p:nvPr/>
          </p:nvPicPr>
          <p:blipFill rotWithShape="1">
            <a:blip r:embed="rId14">
              <a:alphaModFix/>
            </a:blip>
            <a:srcRect b="0" l="0" r="0" t="0"/>
            <a:stretch/>
          </p:blipFill>
          <p:spPr>
            <a:xfrm>
              <a:off x="9323831" y="2828544"/>
              <a:ext cx="1319783" cy="274320"/>
            </a:xfrm>
            <a:prstGeom prst="rect">
              <a:avLst/>
            </a:prstGeom>
            <a:noFill/>
            <a:ln>
              <a:noFill/>
            </a:ln>
          </p:spPr>
        </p:pic>
        <p:sp>
          <p:nvSpPr>
            <p:cNvPr id="1993" name="Google Shape;1993;p73"/>
            <p:cNvSpPr/>
            <p:nvPr/>
          </p:nvSpPr>
          <p:spPr>
            <a:xfrm>
              <a:off x="9362551" y="2866128"/>
              <a:ext cx="1190625" cy="145415"/>
            </a:xfrm>
            <a:custGeom>
              <a:rect b="b" l="l" r="r" t="t"/>
              <a:pathLst>
                <a:path extrusionOk="0" h="145414" w="1190625">
                  <a:moveTo>
                    <a:pt x="0" y="0"/>
                  </a:moveTo>
                  <a:lnTo>
                    <a:pt x="1190438" y="0"/>
                  </a:lnTo>
                  <a:lnTo>
                    <a:pt x="1190438" y="144834"/>
                  </a:lnTo>
                  <a:lnTo>
                    <a:pt x="0" y="144834"/>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1994" name="Google Shape;1994;p73"/>
            <p:cNvPicPr preferRelativeResize="0"/>
            <p:nvPr/>
          </p:nvPicPr>
          <p:blipFill rotWithShape="1">
            <a:blip r:embed="rId15">
              <a:alphaModFix/>
            </a:blip>
            <a:srcRect b="0" l="0" r="0" t="0"/>
            <a:stretch/>
          </p:blipFill>
          <p:spPr>
            <a:xfrm>
              <a:off x="9323831" y="2670047"/>
              <a:ext cx="1319783" cy="268224"/>
            </a:xfrm>
            <a:prstGeom prst="rect">
              <a:avLst/>
            </a:prstGeom>
            <a:noFill/>
            <a:ln>
              <a:noFill/>
            </a:ln>
          </p:spPr>
        </p:pic>
        <p:sp>
          <p:nvSpPr>
            <p:cNvPr id="1995" name="Google Shape;1995;p73"/>
            <p:cNvSpPr/>
            <p:nvPr/>
          </p:nvSpPr>
          <p:spPr>
            <a:xfrm>
              <a:off x="9360782" y="2707228"/>
              <a:ext cx="1191895" cy="138430"/>
            </a:xfrm>
            <a:custGeom>
              <a:rect b="b" l="l" r="r" t="t"/>
              <a:pathLst>
                <a:path extrusionOk="0" h="138430" w="1191895">
                  <a:moveTo>
                    <a:pt x="0" y="0"/>
                  </a:moveTo>
                  <a:lnTo>
                    <a:pt x="1191611" y="0"/>
                  </a:lnTo>
                  <a:lnTo>
                    <a:pt x="1191611" y="138044"/>
                  </a:lnTo>
                  <a:lnTo>
                    <a:pt x="0" y="138044"/>
                  </a:lnTo>
                  <a:lnTo>
                    <a:pt x="0" y="0"/>
                  </a:lnTo>
                  <a:close/>
                </a:path>
              </a:pathLst>
            </a:custGeom>
            <a:noFill/>
            <a:ln cap="flat" cmpd="sng" w="25400">
              <a:solidFill>
                <a:srgbClr val="70AD4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96" name="Google Shape;1996;p73"/>
            <p:cNvSpPr/>
            <p:nvPr/>
          </p:nvSpPr>
          <p:spPr>
            <a:xfrm>
              <a:off x="8781555" y="2684128"/>
              <a:ext cx="572135" cy="106045"/>
            </a:xfrm>
            <a:custGeom>
              <a:rect b="b" l="l" r="r" t="t"/>
              <a:pathLst>
                <a:path extrusionOk="0" h="106044" w="572134">
                  <a:moveTo>
                    <a:pt x="77034" y="24493"/>
                  </a:moveTo>
                  <a:lnTo>
                    <a:pt x="125827" y="62261"/>
                  </a:lnTo>
                  <a:lnTo>
                    <a:pt x="193027" y="75906"/>
                  </a:lnTo>
                  <a:lnTo>
                    <a:pt x="263243" y="86923"/>
                  </a:lnTo>
                  <a:lnTo>
                    <a:pt x="336979" y="94702"/>
                  </a:lnTo>
                  <a:lnTo>
                    <a:pt x="413459" y="99825"/>
                  </a:lnTo>
                  <a:lnTo>
                    <a:pt x="491710" y="103186"/>
                  </a:lnTo>
                  <a:lnTo>
                    <a:pt x="570781" y="105663"/>
                  </a:lnTo>
                  <a:lnTo>
                    <a:pt x="571576" y="80276"/>
                  </a:lnTo>
                  <a:lnTo>
                    <a:pt x="492782" y="77806"/>
                  </a:lnTo>
                  <a:lnTo>
                    <a:pt x="414700" y="74456"/>
                  </a:lnTo>
                  <a:lnTo>
                    <a:pt x="338919" y="69375"/>
                  </a:lnTo>
                  <a:lnTo>
                    <a:pt x="267022" y="61781"/>
                  </a:lnTo>
                  <a:lnTo>
                    <a:pt x="266863" y="61781"/>
                  </a:lnTo>
                  <a:lnTo>
                    <a:pt x="266227" y="61697"/>
                  </a:lnTo>
                  <a:lnTo>
                    <a:pt x="197892" y="50958"/>
                  </a:lnTo>
                  <a:lnTo>
                    <a:pt x="197244" y="50857"/>
                  </a:lnTo>
                  <a:lnTo>
                    <a:pt x="131094" y="37412"/>
                  </a:lnTo>
                  <a:lnTo>
                    <a:pt x="77034" y="24493"/>
                  </a:lnTo>
                  <a:close/>
                </a:path>
                <a:path extrusionOk="0" h="106044" w="572134">
                  <a:moveTo>
                    <a:pt x="492579" y="77800"/>
                  </a:moveTo>
                  <a:lnTo>
                    <a:pt x="492726" y="77806"/>
                  </a:lnTo>
                  <a:lnTo>
                    <a:pt x="492579" y="77800"/>
                  </a:lnTo>
                  <a:close/>
                </a:path>
                <a:path extrusionOk="0" h="106044" w="572134">
                  <a:moveTo>
                    <a:pt x="414863" y="74463"/>
                  </a:moveTo>
                  <a:lnTo>
                    <a:pt x="415005" y="74472"/>
                  </a:lnTo>
                  <a:lnTo>
                    <a:pt x="414863" y="74463"/>
                  </a:lnTo>
                  <a:close/>
                </a:path>
                <a:path extrusionOk="0" h="106044" w="572134">
                  <a:moveTo>
                    <a:pt x="414759" y="74456"/>
                  </a:moveTo>
                  <a:close/>
                </a:path>
                <a:path extrusionOk="0" h="106044" w="572134">
                  <a:moveTo>
                    <a:pt x="83183" y="0"/>
                  </a:moveTo>
                  <a:lnTo>
                    <a:pt x="0" y="18399"/>
                  </a:lnTo>
                  <a:lnTo>
                    <a:pt x="64630" y="73906"/>
                  </a:lnTo>
                  <a:lnTo>
                    <a:pt x="70850" y="49129"/>
                  </a:lnTo>
                  <a:lnTo>
                    <a:pt x="58638" y="46212"/>
                  </a:lnTo>
                  <a:lnTo>
                    <a:pt x="64540" y="21508"/>
                  </a:lnTo>
                  <a:lnTo>
                    <a:pt x="77784" y="21508"/>
                  </a:lnTo>
                  <a:lnTo>
                    <a:pt x="83183" y="0"/>
                  </a:lnTo>
                  <a:close/>
                </a:path>
                <a:path extrusionOk="0" h="106044" w="572134">
                  <a:moveTo>
                    <a:pt x="339153" y="69390"/>
                  </a:moveTo>
                  <a:lnTo>
                    <a:pt x="339402" y="69416"/>
                  </a:lnTo>
                  <a:lnTo>
                    <a:pt x="339545" y="69416"/>
                  </a:lnTo>
                  <a:lnTo>
                    <a:pt x="339153" y="69390"/>
                  </a:lnTo>
                  <a:close/>
                </a:path>
                <a:path extrusionOk="0" h="106044" w="572134">
                  <a:moveTo>
                    <a:pt x="339005" y="69375"/>
                  </a:moveTo>
                  <a:lnTo>
                    <a:pt x="339153" y="69390"/>
                  </a:lnTo>
                  <a:lnTo>
                    <a:pt x="339005" y="69375"/>
                  </a:lnTo>
                  <a:close/>
                </a:path>
                <a:path extrusionOk="0" h="106044" w="572134">
                  <a:moveTo>
                    <a:pt x="266539" y="61730"/>
                  </a:moveTo>
                  <a:lnTo>
                    <a:pt x="266863" y="61781"/>
                  </a:lnTo>
                  <a:lnTo>
                    <a:pt x="267022" y="61781"/>
                  </a:lnTo>
                  <a:lnTo>
                    <a:pt x="266539" y="61730"/>
                  </a:lnTo>
                  <a:close/>
                </a:path>
                <a:path extrusionOk="0" h="106044" w="572134">
                  <a:moveTo>
                    <a:pt x="266329" y="61697"/>
                  </a:moveTo>
                  <a:lnTo>
                    <a:pt x="266539" y="61730"/>
                  </a:lnTo>
                  <a:lnTo>
                    <a:pt x="266329" y="61697"/>
                  </a:lnTo>
                  <a:close/>
                </a:path>
                <a:path extrusionOk="0" h="106044" w="572134">
                  <a:moveTo>
                    <a:pt x="197496" y="50896"/>
                  </a:moveTo>
                  <a:lnTo>
                    <a:pt x="197802" y="50958"/>
                  </a:lnTo>
                  <a:lnTo>
                    <a:pt x="197496" y="50896"/>
                  </a:lnTo>
                  <a:close/>
                </a:path>
                <a:path extrusionOk="0" h="106044" w="572134">
                  <a:moveTo>
                    <a:pt x="197302" y="50857"/>
                  </a:moveTo>
                  <a:lnTo>
                    <a:pt x="197496" y="50896"/>
                  </a:lnTo>
                  <a:lnTo>
                    <a:pt x="197302" y="50857"/>
                  </a:lnTo>
                  <a:close/>
                </a:path>
                <a:path extrusionOk="0" h="106044" w="572134">
                  <a:moveTo>
                    <a:pt x="64540" y="21508"/>
                  </a:moveTo>
                  <a:lnTo>
                    <a:pt x="58638" y="46212"/>
                  </a:lnTo>
                  <a:lnTo>
                    <a:pt x="70850" y="49129"/>
                  </a:lnTo>
                  <a:lnTo>
                    <a:pt x="77034" y="24493"/>
                  </a:lnTo>
                  <a:lnTo>
                    <a:pt x="64540" y="21508"/>
                  </a:lnTo>
                  <a:close/>
                </a:path>
                <a:path extrusionOk="0" h="106044" w="572134">
                  <a:moveTo>
                    <a:pt x="131291" y="37452"/>
                  </a:moveTo>
                  <a:lnTo>
                    <a:pt x="131517" y="37506"/>
                  </a:lnTo>
                  <a:lnTo>
                    <a:pt x="131291" y="37452"/>
                  </a:lnTo>
                  <a:close/>
                </a:path>
                <a:path extrusionOk="0" h="106044" w="572134">
                  <a:moveTo>
                    <a:pt x="131123" y="37412"/>
                  </a:moveTo>
                  <a:lnTo>
                    <a:pt x="131291" y="37452"/>
                  </a:lnTo>
                  <a:lnTo>
                    <a:pt x="131123" y="37412"/>
                  </a:lnTo>
                  <a:close/>
                </a:path>
                <a:path extrusionOk="0" h="106044" w="572134">
                  <a:moveTo>
                    <a:pt x="77784" y="21508"/>
                  </a:moveTo>
                  <a:lnTo>
                    <a:pt x="64540" y="21508"/>
                  </a:lnTo>
                  <a:lnTo>
                    <a:pt x="77034" y="24493"/>
                  </a:lnTo>
                  <a:lnTo>
                    <a:pt x="77784" y="21508"/>
                  </a:lnTo>
                  <a:close/>
                </a:path>
              </a:pathLst>
            </a:custGeom>
            <a:solidFill>
              <a:srgbClr val="70AD4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997" name="Google Shape;1997;p73"/>
          <p:cNvSpPr txBox="1"/>
          <p:nvPr/>
        </p:nvSpPr>
        <p:spPr>
          <a:xfrm>
            <a:off x="6906672" y="5501132"/>
            <a:ext cx="4283075" cy="848360"/>
          </a:xfrm>
          <a:prstGeom prst="rect">
            <a:avLst/>
          </a:prstGeom>
          <a:noFill/>
          <a:ln>
            <a:noFill/>
          </a:ln>
        </p:spPr>
        <p:txBody>
          <a:bodyPr anchorCtr="0" anchor="t" bIns="0" lIns="0" spcFirstLastPara="1" rIns="0" wrap="square" tIns="12700">
            <a:spAutoFit/>
          </a:bodyPr>
          <a:lstStyle/>
          <a:p>
            <a:pPr indent="-1270" lvl="0" marL="12700" marR="508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 </a:t>
            </a:r>
            <a:r>
              <a:rPr b="1" i="0" lang="en-US" sz="1800" u="none" cap="none" strike="noStrike">
                <a:solidFill>
                  <a:srgbClr val="000000"/>
                </a:solidFill>
                <a:latin typeface="Calibri"/>
                <a:ea typeface="Calibri"/>
                <a:cs typeface="Calibri"/>
                <a:sym typeface="Calibri"/>
              </a:rPr>
              <a:t>snowflake schema </a:t>
            </a:r>
            <a:r>
              <a:rPr b="0" i="0" lang="en-US" sz="1800" u="none" cap="none" strike="noStrike">
                <a:solidFill>
                  <a:srgbClr val="000000"/>
                </a:solidFill>
                <a:latin typeface="Calibri"/>
                <a:ea typeface="Calibri"/>
                <a:cs typeface="Calibri"/>
                <a:sym typeface="Calibri"/>
              </a:rPr>
              <a:t>is an extension of a star,  and includes relationships between dimension  tables and related sub-dimension tables</a:t>
            </a:r>
            <a:endParaRPr b="0" i="0" sz="1800" u="none" cap="none" strike="noStrike">
              <a:solidFill>
                <a:srgbClr val="000000"/>
              </a:solidFill>
              <a:latin typeface="Calibri"/>
              <a:ea typeface="Calibri"/>
              <a:cs typeface="Calibri"/>
              <a:sym typeface="Calibri"/>
            </a:endParaRPr>
          </a:p>
        </p:txBody>
      </p:sp>
      <p:sp>
        <p:nvSpPr>
          <p:cNvPr id="1998" name="Google Shape;1998;p73"/>
          <p:cNvSpPr/>
          <p:nvPr/>
        </p:nvSpPr>
        <p:spPr>
          <a:xfrm>
            <a:off x="1130297" y="5210285"/>
            <a:ext cx="4022090" cy="182880"/>
          </a:xfrm>
          <a:custGeom>
            <a:rect b="b" l="l" r="r" t="t"/>
            <a:pathLst>
              <a:path extrusionOk="0" h="182879" w="4022090">
                <a:moveTo>
                  <a:pt x="4021742" y="0"/>
                </a:moveTo>
                <a:lnTo>
                  <a:pt x="4011562" y="35592"/>
                </a:lnTo>
                <a:lnTo>
                  <a:pt x="3983801" y="64657"/>
                </a:lnTo>
                <a:lnTo>
                  <a:pt x="3942626" y="84254"/>
                </a:lnTo>
                <a:lnTo>
                  <a:pt x="3892205" y="91440"/>
                </a:lnTo>
                <a:lnTo>
                  <a:pt x="2157020" y="91440"/>
                </a:lnTo>
                <a:lnTo>
                  <a:pt x="2106598" y="98625"/>
                </a:lnTo>
                <a:lnTo>
                  <a:pt x="2065423" y="118222"/>
                </a:lnTo>
                <a:lnTo>
                  <a:pt x="2037662" y="147287"/>
                </a:lnTo>
                <a:lnTo>
                  <a:pt x="2027483" y="182880"/>
                </a:lnTo>
                <a:lnTo>
                  <a:pt x="2017303" y="147287"/>
                </a:lnTo>
                <a:lnTo>
                  <a:pt x="1989542" y="118222"/>
                </a:lnTo>
                <a:lnTo>
                  <a:pt x="1948367" y="98625"/>
                </a:lnTo>
                <a:lnTo>
                  <a:pt x="1897946" y="91440"/>
                </a:lnTo>
                <a:lnTo>
                  <a:pt x="129537" y="91440"/>
                </a:lnTo>
                <a:lnTo>
                  <a:pt x="79115" y="84254"/>
                </a:lnTo>
                <a:lnTo>
                  <a:pt x="37940" y="64657"/>
                </a:lnTo>
                <a:lnTo>
                  <a:pt x="10179" y="35592"/>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99" name="Google Shape;1999;p73"/>
          <p:cNvSpPr/>
          <p:nvPr/>
        </p:nvSpPr>
        <p:spPr>
          <a:xfrm>
            <a:off x="7217911" y="5207651"/>
            <a:ext cx="3647440" cy="187325"/>
          </a:xfrm>
          <a:custGeom>
            <a:rect b="b" l="l" r="r" t="t"/>
            <a:pathLst>
              <a:path extrusionOk="0" h="187325" w="3647440">
                <a:moveTo>
                  <a:pt x="3647443" y="0"/>
                </a:moveTo>
                <a:lnTo>
                  <a:pt x="3637031" y="36404"/>
                </a:lnTo>
                <a:lnTo>
                  <a:pt x="3608638" y="66132"/>
                </a:lnTo>
                <a:lnTo>
                  <a:pt x="3566525" y="86175"/>
                </a:lnTo>
                <a:lnTo>
                  <a:pt x="3514955" y="93525"/>
                </a:lnTo>
                <a:lnTo>
                  <a:pt x="1971275" y="93525"/>
                </a:lnTo>
                <a:lnTo>
                  <a:pt x="1919704" y="100875"/>
                </a:lnTo>
                <a:lnTo>
                  <a:pt x="1877592" y="120918"/>
                </a:lnTo>
                <a:lnTo>
                  <a:pt x="1849199" y="150646"/>
                </a:lnTo>
                <a:lnTo>
                  <a:pt x="1838788" y="187051"/>
                </a:lnTo>
                <a:lnTo>
                  <a:pt x="1828376" y="150646"/>
                </a:lnTo>
                <a:lnTo>
                  <a:pt x="1799983" y="120918"/>
                </a:lnTo>
                <a:lnTo>
                  <a:pt x="1757870" y="100875"/>
                </a:lnTo>
                <a:lnTo>
                  <a:pt x="1706301" y="93525"/>
                </a:lnTo>
                <a:lnTo>
                  <a:pt x="132487" y="93525"/>
                </a:lnTo>
                <a:lnTo>
                  <a:pt x="80917" y="86175"/>
                </a:lnTo>
                <a:lnTo>
                  <a:pt x="38804" y="66132"/>
                </a:lnTo>
                <a:lnTo>
                  <a:pt x="10411" y="36404"/>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03" name="Shape 2003"/>
        <p:cNvGrpSpPr/>
        <p:nvPr/>
      </p:nvGrpSpPr>
      <p:grpSpPr>
        <a:xfrm>
          <a:off x="0" y="0"/>
          <a:ext cx="0" cy="0"/>
          <a:chOff x="0" y="0"/>
          <a:chExt cx="0" cy="0"/>
        </a:xfrm>
      </p:grpSpPr>
      <p:grpSp>
        <p:nvGrpSpPr>
          <p:cNvPr id="2004" name="Google Shape;2004;p74"/>
          <p:cNvGrpSpPr/>
          <p:nvPr/>
        </p:nvGrpSpPr>
        <p:grpSpPr>
          <a:xfrm>
            <a:off x="423672" y="1511807"/>
            <a:ext cx="5565648" cy="5148072"/>
            <a:chOff x="423672" y="1511807"/>
            <a:chExt cx="5565648" cy="5148072"/>
          </a:xfrm>
        </p:grpSpPr>
        <p:pic>
          <p:nvPicPr>
            <p:cNvPr id="2005" name="Google Shape;2005;p74"/>
            <p:cNvPicPr preferRelativeResize="0"/>
            <p:nvPr/>
          </p:nvPicPr>
          <p:blipFill rotWithShape="1">
            <a:blip r:embed="rId3">
              <a:alphaModFix/>
            </a:blip>
            <a:srcRect b="0" l="0" r="0" t="0"/>
            <a:stretch/>
          </p:blipFill>
          <p:spPr>
            <a:xfrm>
              <a:off x="423672" y="1511807"/>
              <a:ext cx="5565648" cy="5148072"/>
            </a:xfrm>
            <a:prstGeom prst="rect">
              <a:avLst/>
            </a:prstGeom>
            <a:noFill/>
            <a:ln>
              <a:noFill/>
            </a:ln>
          </p:spPr>
        </p:pic>
        <p:sp>
          <p:nvSpPr>
            <p:cNvPr id="2006" name="Google Shape;2006;p74"/>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007" name="Google Shape;2007;p74"/>
            <p:cNvPicPr preferRelativeResize="0"/>
            <p:nvPr/>
          </p:nvPicPr>
          <p:blipFill rotWithShape="1">
            <a:blip r:embed="rId4">
              <a:alphaModFix/>
            </a:blip>
            <a:srcRect b="0" l="0" r="0" t="0"/>
            <a:stretch/>
          </p:blipFill>
          <p:spPr>
            <a:xfrm>
              <a:off x="791246" y="1827126"/>
              <a:ext cx="904112" cy="1033272"/>
            </a:xfrm>
            <a:prstGeom prst="rect">
              <a:avLst/>
            </a:prstGeom>
            <a:noFill/>
            <a:ln>
              <a:noFill/>
            </a:ln>
          </p:spPr>
        </p:pic>
        <p:sp>
          <p:nvSpPr>
            <p:cNvPr id="2008" name="Google Shape;2008;p74"/>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09" name="Google Shape;2009;p74"/>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010" name="Google Shape;2010;p74"/>
            <p:cNvPicPr preferRelativeResize="0"/>
            <p:nvPr/>
          </p:nvPicPr>
          <p:blipFill rotWithShape="1">
            <a:blip r:embed="rId5">
              <a:alphaModFix/>
            </a:blip>
            <a:srcRect b="0" l="0" r="0" t="0"/>
            <a:stretch/>
          </p:blipFill>
          <p:spPr>
            <a:xfrm>
              <a:off x="3913631" y="6141719"/>
              <a:ext cx="1822704" cy="350520"/>
            </a:xfrm>
            <a:prstGeom prst="rect">
              <a:avLst/>
            </a:prstGeom>
            <a:noFill/>
            <a:ln>
              <a:noFill/>
            </a:ln>
          </p:spPr>
        </p:pic>
        <p:pic>
          <p:nvPicPr>
            <p:cNvPr id="2011" name="Google Shape;2011;p74"/>
            <p:cNvPicPr preferRelativeResize="0"/>
            <p:nvPr/>
          </p:nvPicPr>
          <p:blipFill rotWithShape="1">
            <a:blip r:embed="rId6">
              <a:alphaModFix/>
            </a:blip>
            <a:srcRect b="0" l="0" r="0" t="0"/>
            <a:stretch/>
          </p:blipFill>
          <p:spPr>
            <a:xfrm>
              <a:off x="1755647" y="1783080"/>
              <a:ext cx="658368" cy="530351"/>
            </a:xfrm>
            <a:prstGeom prst="rect">
              <a:avLst/>
            </a:prstGeom>
            <a:noFill/>
            <a:ln>
              <a:noFill/>
            </a:ln>
          </p:spPr>
        </p:pic>
      </p:grpSp>
      <p:sp>
        <p:nvSpPr>
          <p:cNvPr id="2012" name="Google Shape;2012;p74"/>
          <p:cNvSpPr txBox="1"/>
          <p:nvPr>
            <p:ph type="title"/>
          </p:nvPr>
        </p:nvSpPr>
        <p:spPr>
          <a:xfrm>
            <a:off x="3011487" y="242315"/>
            <a:ext cx="616902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ASSIGNMENT</a:t>
            </a:r>
            <a:r>
              <a:rPr lang="en-US"/>
              <a:t>: TABLE RELATIONSHIPS</a:t>
            </a:r>
            <a:endParaRPr/>
          </a:p>
        </p:txBody>
      </p:sp>
      <p:pic>
        <p:nvPicPr>
          <p:cNvPr id="2013" name="Google Shape;2013;p74"/>
          <p:cNvPicPr preferRelativeResize="0"/>
          <p:nvPr/>
        </p:nvPicPr>
        <p:blipFill rotWithShape="1">
          <a:blip r:embed="rId7">
            <a:alphaModFix/>
          </a:blip>
          <a:srcRect b="0" l="0" r="0" t="0"/>
          <a:stretch/>
        </p:blipFill>
        <p:spPr>
          <a:xfrm>
            <a:off x="0" y="806332"/>
            <a:ext cx="12192000" cy="45720"/>
          </a:xfrm>
          <a:prstGeom prst="rect">
            <a:avLst/>
          </a:prstGeom>
          <a:noFill/>
          <a:ln>
            <a:noFill/>
          </a:ln>
        </p:spPr>
      </p:pic>
      <p:sp>
        <p:nvSpPr>
          <p:cNvPr id="2014" name="Google Shape;2014;p74"/>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15" name="Google Shape;2015;p74"/>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16" name="Google Shape;2016;p74"/>
          <p:cNvSpPr txBox="1"/>
          <p:nvPr/>
        </p:nvSpPr>
        <p:spPr>
          <a:xfrm>
            <a:off x="6660183" y="1455420"/>
            <a:ext cx="4705350" cy="3425190"/>
          </a:xfrm>
          <a:prstGeom prst="rect">
            <a:avLst/>
          </a:prstGeom>
          <a:noFill/>
          <a:ln>
            <a:noFill/>
          </a:ln>
        </p:spPr>
        <p:txBody>
          <a:bodyPr anchorCtr="0" anchor="t" bIns="0" lIns="0" spcFirstLastPara="1" rIns="0" wrap="square" tIns="12700">
            <a:spAutoFit/>
          </a:bodyPr>
          <a:lstStyle/>
          <a:p>
            <a:pPr indent="0" lvl="0" marL="0" marR="52705" rtl="0" algn="ctr">
              <a:lnSpc>
                <a:spcPct val="100000"/>
              </a:lnSpc>
              <a:spcBef>
                <a:spcPts val="0"/>
              </a:spcBef>
              <a:spcAft>
                <a:spcPts val="0"/>
              </a:spcAft>
              <a:buClr>
                <a:srgbClr val="404040"/>
              </a:buClr>
              <a:buSzPts val="2000"/>
              <a:buFont typeface="Calibri"/>
              <a:buNone/>
            </a:pPr>
            <a:r>
              <a:rPr b="1" i="1" lang="en-US" sz="2000" u="none" cap="none" strike="noStrike">
                <a:solidFill>
                  <a:srgbClr val="404040"/>
                </a:solidFill>
                <a:latin typeface="Calibri"/>
                <a:ea typeface="Calibri"/>
                <a:cs typeface="Calibri"/>
                <a:sym typeface="Calibri"/>
              </a:rPr>
              <a:t>Key Objectives</a:t>
            </a:r>
            <a:endParaRPr b="0" i="0" sz="2000" u="none" cap="none" strike="noStrike">
              <a:solidFill>
                <a:srgbClr val="000000"/>
              </a:solidFill>
              <a:latin typeface="Calibri"/>
              <a:ea typeface="Calibri"/>
              <a:cs typeface="Calibri"/>
              <a:sym typeface="Calibri"/>
            </a:endParaRPr>
          </a:p>
          <a:p>
            <a:pPr indent="-457200" lvl="0" marL="469900" marR="0" rtl="0" algn="l">
              <a:lnSpc>
                <a:spcPct val="100000"/>
              </a:lnSpc>
              <a:spcBef>
                <a:spcPts val="1305"/>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Delete all existing table relationships</a:t>
            </a:r>
            <a:endParaRPr b="0" i="0" sz="1800" u="none" cap="none" strike="noStrike">
              <a:solidFill>
                <a:srgbClr val="000000"/>
              </a:solidFill>
              <a:latin typeface="Calibri"/>
              <a:ea typeface="Calibri"/>
              <a:cs typeface="Calibri"/>
              <a:sym typeface="Calibri"/>
            </a:endParaRPr>
          </a:p>
          <a:p>
            <a:pPr indent="-457200" lvl="0" marL="469900" marR="15240" rtl="0" algn="l">
              <a:lnSpc>
                <a:spcPct val="102200"/>
              </a:lnSpc>
              <a:spcBef>
                <a:spcPts val="1080"/>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Create a star schema by creating relationships  between the Sales, Calendar, Customer,  Product and Territories tables</a:t>
            </a:r>
            <a:endParaRPr b="0" i="0" sz="1800" u="none" cap="none" strike="noStrike">
              <a:solidFill>
                <a:srgbClr val="000000"/>
              </a:solidFill>
              <a:latin typeface="Calibri"/>
              <a:ea typeface="Calibri"/>
              <a:cs typeface="Calibri"/>
              <a:sym typeface="Calibri"/>
            </a:endParaRPr>
          </a:p>
          <a:p>
            <a:pPr indent="-457200" lvl="0" marL="469900" marR="5080" rtl="0" algn="l">
              <a:lnSpc>
                <a:spcPct val="102200"/>
              </a:lnSpc>
              <a:spcBef>
                <a:spcPts val="1080"/>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Connect all three product tables (Product,  Subcategory, Category) in a snowflake schema</a:t>
            </a:r>
            <a:endParaRPr b="0" i="0" sz="1800" u="none" cap="none" strike="noStrike">
              <a:solidFill>
                <a:srgbClr val="000000"/>
              </a:solidFill>
              <a:latin typeface="Calibri"/>
              <a:ea typeface="Calibri"/>
              <a:cs typeface="Calibri"/>
              <a:sym typeface="Calibri"/>
            </a:endParaRPr>
          </a:p>
          <a:p>
            <a:pPr indent="-457200" lvl="0" marL="469900" marR="118110" rtl="0" algn="just">
              <a:lnSpc>
                <a:spcPct val="102200"/>
              </a:lnSpc>
              <a:spcBef>
                <a:spcPts val="1080"/>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Use the matrix visual to confirm that you can  filter Order Quantity values using fields from  each dimension table</a:t>
            </a:r>
            <a:endParaRPr b="0" i="0" sz="1800" u="none" cap="none" strike="noStrike">
              <a:solidFill>
                <a:srgbClr val="000000"/>
              </a:solidFill>
              <a:latin typeface="Calibri"/>
              <a:ea typeface="Calibri"/>
              <a:cs typeface="Calibri"/>
              <a:sym typeface="Calibri"/>
            </a:endParaRPr>
          </a:p>
        </p:txBody>
      </p:sp>
      <p:grpSp>
        <p:nvGrpSpPr>
          <p:cNvPr id="2017" name="Google Shape;2017;p74"/>
          <p:cNvGrpSpPr/>
          <p:nvPr/>
        </p:nvGrpSpPr>
        <p:grpSpPr>
          <a:xfrm>
            <a:off x="11458577" y="171320"/>
            <a:ext cx="548640" cy="548640"/>
            <a:chOff x="11458577" y="171320"/>
            <a:chExt cx="548640" cy="548640"/>
          </a:xfrm>
        </p:grpSpPr>
        <p:sp>
          <p:nvSpPr>
            <p:cNvPr id="2018" name="Google Shape;2018;p74"/>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019" name="Google Shape;2019;p74"/>
            <p:cNvPicPr preferRelativeResize="0"/>
            <p:nvPr/>
          </p:nvPicPr>
          <p:blipFill rotWithShape="1">
            <a:blip r:embed="rId8">
              <a:alphaModFix/>
            </a:blip>
            <a:srcRect b="0" l="0" r="0" t="0"/>
            <a:stretch/>
          </p:blipFill>
          <p:spPr>
            <a:xfrm>
              <a:off x="11570207" y="274320"/>
              <a:ext cx="323088" cy="332231"/>
            </a:xfrm>
            <a:prstGeom prst="rect">
              <a:avLst/>
            </a:prstGeom>
            <a:noFill/>
            <a:ln>
              <a:noFill/>
            </a:ln>
          </p:spPr>
        </p:pic>
      </p:grpSp>
      <p:sp>
        <p:nvSpPr>
          <p:cNvPr id="2020" name="Google Shape;2020;p74"/>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Hey there,</a:t>
            </a:r>
            <a:endParaRPr b="0" i="0" sz="1400" u="none" cap="none" strike="noStrike">
              <a:solidFill>
                <a:srgbClr val="000000"/>
              </a:solidFill>
              <a:latin typeface="Calibri"/>
              <a:ea typeface="Calibri"/>
              <a:cs typeface="Calibri"/>
              <a:sym typeface="Calibri"/>
            </a:endParaRPr>
          </a:p>
          <a:p>
            <a:pPr indent="0" lvl="0" marL="182245" marR="426084" rtl="0" algn="l">
              <a:lnSpc>
                <a:spcPct val="101400"/>
              </a:lnSpc>
              <a:spcBef>
                <a:spcPts val="117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Ethan shared the data model you’ve been working on, and we  might have an issue…</a:t>
            </a:r>
            <a:endParaRPr b="0" i="0" sz="1400" u="none" cap="none" strike="noStrike">
              <a:solidFill>
                <a:srgbClr val="000000"/>
              </a:solidFill>
              <a:latin typeface="Calibri"/>
              <a:ea typeface="Calibri"/>
              <a:cs typeface="Calibri"/>
              <a:sym typeface="Calibri"/>
            </a:endParaRPr>
          </a:p>
          <a:p>
            <a:pPr indent="0" lvl="0" marL="182245" marR="224790" rtl="0" algn="l">
              <a:lnSpc>
                <a:spcPct val="115000"/>
              </a:lnSpc>
              <a:spcBef>
                <a:spcPts val="133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Last night I left my laptop open, and my cat Dennis somehow got  his paws on our model. Now all the relationships are gone!</a:t>
            </a:r>
            <a:endParaRPr b="0" i="0" sz="1400" u="none" cap="none" strike="noStrike">
              <a:solidFill>
                <a:srgbClr val="000000"/>
              </a:solidFill>
              <a:latin typeface="Calibri"/>
              <a:ea typeface="Calibri"/>
              <a:cs typeface="Calibri"/>
              <a:sym typeface="Calibri"/>
            </a:endParaRPr>
          </a:p>
          <a:p>
            <a:pPr indent="0" lvl="0" marL="182245" marR="344805" rtl="0" algn="l">
              <a:lnSpc>
                <a:spcPct val="100000"/>
              </a:lnSpc>
              <a:spcBef>
                <a:spcPts val="1180"/>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Could you please rebuild the model, including all three product  tables? I owe you one!</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-Dana</a:t>
            </a:r>
            <a:endParaRPr b="0" i="0" sz="1400" u="none" cap="none" strike="noStrike">
              <a:solidFill>
                <a:srgbClr val="000000"/>
              </a:solidFill>
              <a:latin typeface="Calibri"/>
              <a:ea typeface="Calibri"/>
              <a:cs typeface="Calibri"/>
              <a:sym typeface="Calibri"/>
            </a:endParaRPr>
          </a:p>
        </p:txBody>
      </p:sp>
      <p:sp>
        <p:nvSpPr>
          <p:cNvPr id="2021" name="Google Shape;2021;p74"/>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Clr>
                <a:schemeClr val="dk1"/>
              </a:buClr>
              <a:buSzPts val="2550"/>
              <a:buFont typeface="Calibri"/>
              <a:buNone/>
            </a:pPr>
            <a:r>
              <a:t/>
            </a:r>
            <a:endParaRPr b="0" i="0" sz="2550" u="none" cap="none" strike="noStrike">
              <a:solidFill>
                <a:srgbClr val="000000"/>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Clr>
                <a:srgbClr val="404040"/>
              </a:buClr>
              <a:buSzPts val="1600"/>
              <a:buFont typeface="Calibri"/>
              <a:buNone/>
            </a:pPr>
            <a:r>
              <a:rPr b="1" i="0" lang="en-US" sz="1600" u="none" cap="none" strike="noStrike">
                <a:solidFill>
                  <a:srgbClr val="404040"/>
                </a:solidFill>
                <a:latin typeface="Calibri"/>
                <a:ea typeface="Calibri"/>
                <a:cs typeface="Calibri"/>
                <a:sym typeface="Calibri"/>
              </a:rPr>
              <a:t>NEW MESSAGE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1750"/>
              <a:buFont typeface="Calibri"/>
              <a:buNone/>
            </a:pPr>
            <a:r>
              <a:t/>
            </a:r>
            <a:endParaRPr b="0" i="0" sz="1750" u="none" cap="none" strike="noStrike">
              <a:solidFill>
                <a:srgbClr val="000000"/>
              </a:solidFill>
              <a:latin typeface="Calibri"/>
              <a:ea typeface="Calibri"/>
              <a:cs typeface="Calibri"/>
              <a:sym typeface="Calibri"/>
            </a:endParaRPr>
          </a:p>
          <a:p>
            <a:pPr indent="0" lvl="0" marL="167767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From: </a:t>
            </a:r>
            <a:r>
              <a:rPr b="1" i="0" lang="en-US" sz="1400" u="none" cap="none" strike="noStrike">
                <a:solidFill>
                  <a:srgbClr val="404040"/>
                </a:solidFill>
                <a:latin typeface="Calibri"/>
                <a:ea typeface="Calibri"/>
                <a:cs typeface="Calibri"/>
                <a:sym typeface="Calibri"/>
              </a:rPr>
              <a:t>Dana Modelle </a:t>
            </a:r>
            <a:r>
              <a:rPr b="0" i="1" lang="en-US" sz="1400" u="none" cap="none" strike="noStrike">
                <a:solidFill>
                  <a:srgbClr val="404040"/>
                </a:solidFill>
                <a:latin typeface="Calibri"/>
                <a:ea typeface="Calibri"/>
                <a:cs typeface="Calibri"/>
                <a:sym typeface="Calibri"/>
              </a:rPr>
              <a:t>(Analyst)</a:t>
            </a:r>
            <a:endParaRPr b="0" i="0" sz="1400" u="none" cap="none" strike="noStrike">
              <a:solidFill>
                <a:srgbClr val="000000"/>
              </a:solidFill>
              <a:latin typeface="Calibri"/>
              <a:ea typeface="Calibri"/>
              <a:cs typeface="Calibri"/>
              <a:sym typeface="Calibri"/>
            </a:endParaRPr>
          </a:p>
          <a:p>
            <a:pPr indent="0" lvl="0" marL="1677670" marR="0" rtl="0" algn="l">
              <a:lnSpc>
                <a:spcPct val="100000"/>
              </a:lnSpc>
              <a:spcBef>
                <a:spcPts val="6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Subject: </a:t>
            </a:r>
            <a:r>
              <a:rPr b="1" i="0" lang="en-US" sz="1400" u="none" cap="none" strike="noStrike">
                <a:solidFill>
                  <a:srgbClr val="404040"/>
                </a:solidFill>
                <a:latin typeface="Calibri"/>
                <a:ea typeface="Calibri"/>
                <a:cs typeface="Calibri"/>
                <a:sym typeface="Calibri"/>
              </a:rPr>
              <a:t>Need a favor…</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25" name="Shape 2025"/>
        <p:cNvGrpSpPr/>
        <p:nvPr/>
      </p:nvGrpSpPr>
      <p:grpSpPr>
        <a:xfrm>
          <a:off x="0" y="0"/>
          <a:ext cx="0" cy="0"/>
          <a:chOff x="0" y="0"/>
          <a:chExt cx="0" cy="0"/>
        </a:xfrm>
      </p:grpSpPr>
      <p:sp>
        <p:nvSpPr>
          <p:cNvPr id="2026" name="Google Shape;2026;p75"/>
          <p:cNvSpPr txBox="1"/>
          <p:nvPr>
            <p:ph type="title"/>
          </p:nvPr>
        </p:nvSpPr>
        <p:spPr>
          <a:xfrm>
            <a:off x="3283139" y="242315"/>
            <a:ext cx="562546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SOLUTION</a:t>
            </a:r>
            <a:r>
              <a:rPr lang="en-US"/>
              <a:t>: TABLE RELATIONSHIPS</a:t>
            </a:r>
            <a:endParaRPr/>
          </a:p>
        </p:txBody>
      </p:sp>
      <p:pic>
        <p:nvPicPr>
          <p:cNvPr id="2027" name="Google Shape;2027;p75"/>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2028" name="Google Shape;2028;p75"/>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404040"/>
              </a:buClr>
              <a:buSzPts val="2000"/>
              <a:buFont typeface="Calibri"/>
              <a:buNone/>
            </a:pPr>
            <a:r>
              <a:rPr b="1" i="1" lang="en-US" sz="2000" u="none" cap="none" strike="noStrike">
                <a:solidFill>
                  <a:srgbClr val="404040"/>
                </a:solidFill>
                <a:latin typeface="Calibri"/>
                <a:ea typeface="Calibri"/>
                <a:cs typeface="Calibri"/>
                <a:sym typeface="Calibri"/>
              </a:rPr>
              <a:t>Solution Preview</a:t>
            </a:r>
            <a:endParaRPr b="0" i="0" sz="2000" u="none" cap="none" strike="noStrike">
              <a:solidFill>
                <a:srgbClr val="000000"/>
              </a:solidFill>
              <a:latin typeface="Calibri"/>
              <a:ea typeface="Calibri"/>
              <a:cs typeface="Calibri"/>
              <a:sym typeface="Calibri"/>
            </a:endParaRPr>
          </a:p>
        </p:txBody>
      </p:sp>
      <p:sp>
        <p:nvSpPr>
          <p:cNvPr id="2029" name="Google Shape;2029;p75"/>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30" name="Google Shape;2030;p75"/>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031" name="Google Shape;2031;p75"/>
          <p:cNvGrpSpPr/>
          <p:nvPr/>
        </p:nvGrpSpPr>
        <p:grpSpPr>
          <a:xfrm>
            <a:off x="11458577" y="171320"/>
            <a:ext cx="548640" cy="548640"/>
            <a:chOff x="11458577" y="171320"/>
            <a:chExt cx="548640" cy="548640"/>
          </a:xfrm>
        </p:grpSpPr>
        <p:sp>
          <p:nvSpPr>
            <p:cNvPr id="2032" name="Google Shape;2032;p75"/>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033" name="Google Shape;2033;p75"/>
            <p:cNvPicPr preferRelativeResize="0"/>
            <p:nvPr/>
          </p:nvPicPr>
          <p:blipFill rotWithShape="1">
            <a:blip r:embed="rId4">
              <a:alphaModFix/>
            </a:blip>
            <a:srcRect b="0" l="0" r="0" t="0"/>
            <a:stretch/>
          </p:blipFill>
          <p:spPr>
            <a:xfrm>
              <a:off x="11570207" y="274320"/>
              <a:ext cx="323088" cy="332231"/>
            </a:xfrm>
            <a:prstGeom prst="rect">
              <a:avLst/>
            </a:prstGeom>
            <a:noFill/>
            <a:ln>
              <a:noFill/>
            </a:ln>
          </p:spPr>
        </p:pic>
      </p:grpSp>
      <p:grpSp>
        <p:nvGrpSpPr>
          <p:cNvPr id="2034" name="Google Shape;2034;p75"/>
          <p:cNvGrpSpPr/>
          <p:nvPr/>
        </p:nvGrpSpPr>
        <p:grpSpPr>
          <a:xfrm>
            <a:off x="423672" y="1511807"/>
            <a:ext cx="5565648" cy="5148072"/>
            <a:chOff x="423672" y="1511807"/>
            <a:chExt cx="5565648" cy="5148072"/>
          </a:xfrm>
        </p:grpSpPr>
        <p:pic>
          <p:nvPicPr>
            <p:cNvPr id="2035" name="Google Shape;2035;p75"/>
            <p:cNvPicPr preferRelativeResize="0"/>
            <p:nvPr/>
          </p:nvPicPr>
          <p:blipFill rotWithShape="1">
            <a:blip r:embed="rId5">
              <a:alphaModFix/>
            </a:blip>
            <a:srcRect b="0" l="0" r="0" t="0"/>
            <a:stretch/>
          </p:blipFill>
          <p:spPr>
            <a:xfrm>
              <a:off x="423672" y="1511807"/>
              <a:ext cx="5565648" cy="5148072"/>
            </a:xfrm>
            <a:prstGeom prst="rect">
              <a:avLst/>
            </a:prstGeom>
            <a:noFill/>
            <a:ln>
              <a:noFill/>
            </a:ln>
          </p:spPr>
        </p:pic>
        <p:sp>
          <p:nvSpPr>
            <p:cNvPr id="2036" name="Google Shape;2036;p75"/>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037" name="Google Shape;2037;p75"/>
            <p:cNvPicPr preferRelativeResize="0"/>
            <p:nvPr/>
          </p:nvPicPr>
          <p:blipFill rotWithShape="1">
            <a:blip r:embed="rId6">
              <a:alphaModFix/>
            </a:blip>
            <a:srcRect b="0" l="0" r="0" t="0"/>
            <a:stretch/>
          </p:blipFill>
          <p:spPr>
            <a:xfrm>
              <a:off x="791246" y="1827126"/>
              <a:ext cx="904112" cy="1033272"/>
            </a:xfrm>
            <a:prstGeom prst="rect">
              <a:avLst/>
            </a:prstGeom>
            <a:noFill/>
            <a:ln>
              <a:noFill/>
            </a:ln>
          </p:spPr>
        </p:pic>
        <p:sp>
          <p:nvSpPr>
            <p:cNvPr id="2038" name="Google Shape;2038;p75"/>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39" name="Google Shape;2039;p75"/>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040" name="Google Shape;2040;p75"/>
            <p:cNvPicPr preferRelativeResize="0"/>
            <p:nvPr/>
          </p:nvPicPr>
          <p:blipFill rotWithShape="1">
            <a:blip r:embed="rId7">
              <a:alphaModFix/>
            </a:blip>
            <a:srcRect b="0" l="0" r="0" t="0"/>
            <a:stretch/>
          </p:blipFill>
          <p:spPr>
            <a:xfrm>
              <a:off x="3913631" y="6141719"/>
              <a:ext cx="1822704" cy="350520"/>
            </a:xfrm>
            <a:prstGeom prst="rect">
              <a:avLst/>
            </a:prstGeom>
            <a:noFill/>
            <a:ln>
              <a:noFill/>
            </a:ln>
          </p:spPr>
        </p:pic>
        <p:pic>
          <p:nvPicPr>
            <p:cNvPr id="2041" name="Google Shape;2041;p75"/>
            <p:cNvPicPr preferRelativeResize="0"/>
            <p:nvPr/>
          </p:nvPicPr>
          <p:blipFill rotWithShape="1">
            <a:blip r:embed="rId8">
              <a:alphaModFix/>
            </a:blip>
            <a:srcRect b="0" l="0" r="0" t="0"/>
            <a:stretch/>
          </p:blipFill>
          <p:spPr>
            <a:xfrm>
              <a:off x="1755647" y="1783080"/>
              <a:ext cx="658368" cy="530351"/>
            </a:xfrm>
            <a:prstGeom prst="rect">
              <a:avLst/>
            </a:prstGeom>
            <a:noFill/>
            <a:ln>
              <a:noFill/>
            </a:ln>
          </p:spPr>
        </p:pic>
      </p:grpSp>
      <p:sp>
        <p:nvSpPr>
          <p:cNvPr id="2042" name="Google Shape;2042;p75"/>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Hey there,</a:t>
            </a:r>
            <a:endParaRPr b="0" i="0" sz="1400" u="none" cap="none" strike="noStrike">
              <a:solidFill>
                <a:srgbClr val="000000"/>
              </a:solidFill>
              <a:latin typeface="Calibri"/>
              <a:ea typeface="Calibri"/>
              <a:cs typeface="Calibri"/>
              <a:sym typeface="Calibri"/>
            </a:endParaRPr>
          </a:p>
          <a:p>
            <a:pPr indent="0" lvl="0" marL="182245" marR="426084" rtl="0" algn="l">
              <a:lnSpc>
                <a:spcPct val="101400"/>
              </a:lnSpc>
              <a:spcBef>
                <a:spcPts val="117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Ethan shared the data model you’ve been working on, and we  might have an issue…</a:t>
            </a:r>
            <a:endParaRPr b="0" i="0" sz="1400" u="none" cap="none" strike="noStrike">
              <a:solidFill>
                <a:srgbClr val="000000"/>
              </a:solidFill>
              <a:latin typeface="Calibri"/>
              <a:ea typeface="Calibri"/>
              <a:cs typeface="Calibri"/>
              <a:sym typeface="Calibri"/>
            </a:endParaRPr>
          </a:p>
          <a:p>
            <a:pPr indent="0" lvl="0" marL="182245" marR="224790" rtl="0" algn="l">
              <a:lnSpc>
                <a:spcPct val="115000"/>
              </a:lnSpc>
              <a:spcBef>
                <a:spcPts val="133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Last night I left my laptop open, and my cat Dennis somehow got  his paws on our model. Now all the relationships are gone!</a:t>
            </a:r>
            <a:endParaRPr b="0" i="0" sz="1400" u="none" cap="none" strike="noStrike">
              <a:solidFill>
                <a:srgbClr val="000000"/>
              </a:solidFill>
              <a:latin typeface="Calibri"/>
              <a:ea typeface="Calibri"/>
              <a:cs typeface="Calibri"/>
              <a:sym typeface="Calibri"/>
            </a:endParaRPr>
          </a:p>
          <a:p>
            <a:pPr indent="0" lvl="0" marL="182245" marR="344805" rtl="0" algn="l">
              <a:lnSpc>
                <a:spcPct val="100000"/>
              </a:lnSpc>
              <a:spcBef>
                <a:spcPts val="1180"/>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Could you please rebuild the model, including all three product  tables? I owe you one!</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-Dana</a:t>
            </a:r>
            <a:endParaRPr b="0" i="0" sz="1400" u="none" cap="none" strike="noStrike">
              <a:solidFill>
                <a:srgbClr val="000000"/>
              </a:solidFill>
              <a:latin typeface="Calibri"/>
              <a:ea typeface="Calibri"/>
              <a:cs typeface="Calibri"/>
              <a:sym typeface="Calibri"/>
            </a:endParaRPr>
          </a:p>
        </p:txBody>
      </p:sp>
      <p:sp>
        <p:nvSpPr>
          <p:cNvPr id="2043" name="Google Shape;2043;p75"/>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Clr>
                <a:schemeClr val="dk1"/>
              </a:buClr>
              <a:buSzPts val="2550"/>
              <a:buFont typeface="Calibri"/>
              <a:buNone/>
            </a:pPr>
            <a:r>
              <a:t/>
            </a:r>
            <a:endParaRPr b="0" i="0" sz="2550" u="none" cap="none" strike="noStrike">
              <a:solidFill>
                <a:srgbClr val="000000"/>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Clr>
                <a:srgbClr val="404040"/>
              </a:buClr>
              <a:buSzPts val="1600"/>
              <a:buFont typeface="Calibri"/>
              <a:buNone/>
            </a:pPr>
            <a:r>
              <a:rPr b="1" i="0" lang="en-US" sz="1600" u="none" cap="none" strike="noStrike">
                <a:solidFill>
                  <a:srgbClr val="404040"/>
                </a:solidFill>
                <a:latin typeface="Calibri"/>
                <a:ea typeface="Calibri"/>
                <a:cs typeface="Calibri"/>
                <a:sym typeface="Calibri"/>
              </a:rPr>
              <a:t>NEW MESSAGE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1750"/>
              <a:buFont typeface="Calibri"/>
              <a:buNone/>
            </a:pPr>
            <a:r>
              <a:t/>
            </a:r>
            <a:endParaRPr b="0" i="0" sz="1750" u="none" cap="none" strike="noStrike">
              <a:solidFill>
                <a:srgbClr val="000000"/>
              </a:solidFill>
              <a:latin typeface="Calibri"/>
              <a:ea typeface="Calibri"/>
              <a:cs typeface="Calibri"/>
              <a:sym typeface="Calibri"/>
            </a:endParaRPr>
          </a:p>
          <a:p>
            <a:pPr indent="0" lvl="0" marL="167767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From: </a:t>
            </a:r>
            <a:r>
              <a:rPr b="1" i="0" lang="en-US" sz="1400" u="none" cap="none" strike="noStrike">
                <a:solidFill>
                  <a:srgbClr val="404040"/>
                </a:solidFill>
                <a:latin typeface="Calibri"/>
                <a:ea typeface="Calibri"/>
                <a:cs typeface="Calibri"/>
                <a:sym typeface="Calibri"/>
              </a:rPr>
              <a:t>Dana Modelle </a:t>
            </a:r>
            <a:r>
              <a:rPr b="0" i="1" lang="en-US" sz="1400" u="none" cap="none" strike="noStrike">
                <a:solidFill>
                  <a:srgbClr val="404040"/>
                </a:solidFill>
                <a:latin typeface="Calibri"/>
                <a:ea typeface="Calibri"/>
                <a:cs typeface="Calibri"/>
                <a:sym typeface="Calibri"/>
              </a:rPr>
              <a:t>(Analyst)</a:t>
            </a:r>
            <a:endParaRPr b="0" i="0" sz="1400" u="none" cap="none" strike="noStrike">
              <a:solidFill>
                <a:srgbClr val="000000"/>
              </a:solidFill>
              <a:latin typeface="Calibri"/>
              <a:ea typeface="Calibri"/>
              <a:cs typeface="Calibri"/>
              <a:sym typeface="Calibri"/>
            </a:endParaRPr>
          </a:p>
          <a:p>
            <a:pPr indent="0" lvl="0" marL="1677670" marR="0" rtl="0" algn="l">
              <a:lnSpc>
                <a:spcPct val="100000"/>
              </a:lnSpc>
              <a:spcBef>
                <a:spcPts val="6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Subject: </a:t>
            </a:r>
            <a:r>
              <a:rPr b="1" i="0" lang="en-US" sz="1400" u="none" cap="none" strike="noStrike">
                <a:solidFill>
                  <a:srgbClr val="404040"/>
                </a:solidFill>
                <a:latin typeface="Calibri"/>
                <a:ea typeface="Calibri"/>
                <a:cs typeface="Calibri"/>
                <a:sym typeface="Calibri"/>
              </a:rPr>
              <a:t>Need a favor…</a:t>
            </a:r>
            <a:endParaRPr b="0" i="0" sz="1400" u="none" cap="none" strike="noStrike">
              <a:solidFill>
                <a:srgbClr val="000000"/>
              </a:solidFill>
              <a:latin typeface="Calibri"/>
              <a:ea typeface="Calibri"/>
              <a:cs typeface="Calibri"/>
              <a:sym typeface="Calibri"/>
            </a:endParaRPr>
          </a:p>
        </p:txBody>
      </p:sp>
      <p:grpSp>
        <p:nvGrpSpPr>
          <p:cNvPr id="2044" name="Google Shape;2044;p75"/>
          <p:cNvGrpSpPr/>
          <p:nvPr/>
        </p:nvGrpSpPr>
        <p:grpSpPr>
          <a:xfrm>
            <a:off x="6562343" y="2401823"/>
            <a:ext cx="4861559" cy="2901696"/>
            <a:chOff x="6562343" y="2401823"/>
            <a:chExt cx="4861559" cy="2901696"/>
          </a:xfrm>
        </p:grpSpPr>
        <p:pic>
          <p:nvPicPr>
            <p:cNvPr id="2045" name="Google Shape;2045;p75"/>
            <p:cNvPicPr preferRelativeResize="0"/>
            <p:nvPr/>
          </p:nvPicPr>
          <p:blipFill rotWithShape="1">
            <a:blip r:embed="rId9">
              <a:alphaModFix/>
            </a:blip>
            <a:srcRect b="0" l="0" r="0" t="0"/>
            <a:stretch/>
          </p:blipFill>
          <p:spPr>
            <a:xfrm>
              <a:off x="6562343" y="2401823"/>
              <a:ext cx="4861559" cy="2901696"/>
            </a:xfrm>
            <a:prstGeom prst="rect">
              <a:avLst/>
            </a:prstGeom>
            <a:noFill/>
            <a:ln>
              <a:noFill/>
            </a:ln>
          </p:spPr>
        </p:pic>
        <p:pic>
          <p:nvPicPr>
            <p:cNvPr id="2046" name="Google Shape;2046;p75"/>
            <p:cNvPicPr preferRelativeResize="0"/>
            <p:nvPr/>
          </p:nvPicPr>
          <p:blipFill rotWithShape="1">
            <a:blip r:embed="rId10">
              <a:alphaModFix/>
            </a:blip>
            <a:srcRect b="0" l="0" r="0" t="0"/>
            <a:stretch/>
          </p:blipFill>
          <p:spPr>
            <a:xfrm>
              <a:off x="6587230" y="2425812"/>
              <a:ext cx="4758653" cy="2798531"/>
            </a:xfrm>
            <a:prstGeom prst="rect">
              <a:avLst/>
            </a:prstGeom>
            <a:noFill/>
            <a:ln>
              <a:noFill/>
            </a:ln>
          </p:spPr>
        </p:pic>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50" name="Shape 2050"/>
        <p:cNvGrpSpPr/>
        <p:nvPr/>
      </p:nvGrpSpPr>
      <p:grpSpPr>
        <a:xfrm>
          <a:off x="0" y="0"/>
          <a:ext cx="0" cy="0"/>
          <a:chOff x="0" y="0"/>
          <a:chExt cx="0" cy="0"/>
        </a:xfrm>
      </p:grpSpPr>
      <p:grpSp>
        <p:nvGrpSpPr>
          <p:cNvPr id="2051" name="Google Shape;2051;p76"/>
          <p:cNvGrpSpPr/>
          <p:nvPr/>
        </p:nvGrpSpPr>
        <p:grpSpPr>
          <a:xfrm>
            <a:off x="5004815" y="1176527"/>
            <a:ext cx="4017264" cy="3432048"/>
            <a:chOff x="5004815" y="1176527"/>
            <a:chExt cx="4017264" cy="3432048"/>
          </a:xfrm>
        </p:grpSpPr>
        <p:pic>
          <p:nvPicPr>
            <p:cNvPr id="2052" name="Google Shape;2052;p76"/>
            <p:cNvPicPr preferRelativeResize="0"/>
            <p:nvPr/>
          </p:nvPicPr>
          <p:blipFill rotWithShape="1">
            <a:blip r:embed="rId3">
              <a:alphaModFix/>
            </a:blip>
            <a:srcRect b="0" l="0" r="0" t="0"/>
            <a:stretch/>
          </p:blipFill>
          <p:spPr>
            <a:xfrm>
              <a:off x="5004815" y="1176527"/>
              <a:ext cx="4017264" cy="3432048"/>
            </a:xfrm>
            <a:prstGeom prst="rect">
              <a:avLst/>
            </a:prstGeom>
            <a:noFill/>
            <a:ln>
              <a:noFill/>
            </a:ln>
          </p:spPr>
        </p:pic>
        <p:pic>
          <p:nvPicPr>
            <p:cNvPr id="2053" name="Google Shape;2053;p76"/>
            <p:cNvPicPr preferRelativeResize="0"/>
            <p:nvPr/>
          </p:nvPicPr>
          <p:blipFill rotWithShape="1">
            <a:blip r:embed="rId4">
              <a:alphaModFix/>
            </a:blip>
            <a:srcRect b="0" l="0" r="0" t="0"/>
            <a:stretch/>
          </p:blipFill>
          <p:spPr>
            <a:xfrm>
              <a:off x="5029199" y="1201766"/>
              <a:ext cx="3912114" cy="3328416"/>
            </a:xfrm>
            <a:prstGeom prst="rect">
              <a:avLst/>
            </a:prstGeom>
            <a:noFill/>
            <a:ln>
              <a:noFill/>
            </a:ln>
          </p:spPr>
        </p:pic>
      </p:grpSp>
      <p:grpSp>
        <p:nvGrpSpPr>
          <p:cNvPr id="2054" name="Google Shape;2054;p76"/>
          <p:cNvGrpSpPr/>
          <p:nvPr/>
        </p:nvGrpSpPr>
        <p:grpSpPr>
          <a:xfrm>
            <a:off x="499872" y="1170431"/>
            <a:ext cx="4434417" cy="5297424"/>
            <a:chOff x="499872" y="1170431"/>
            <a:chExt cx="4434417" cy="5297424"/>
          </a:xfrm>
        </p:grpSpPr>
        <p:pic>
          <p:nvPicPr>
            <p:cNvPr id="2055" name="Google Shape;2055;p76"/>
            <p:cNvPicPr preferRelativeResize="0"/>
            <p:nvPr/>
          </p:nvPicPr>
          <p:blipFill rotWithShape="1">
            <a:blip r:embed="rId5">
              <a:alphaModFix/>
            </a:blip>
            <a:srcRect b="0" l="0" r="0" t="0"/>
            <a:stretch/>
          </p:blipFill>
          <p:spPr>
            <a:xfrm>
              <a:off x="499872" y="1170431"/>
              <a:ext cx="4026408" cy="5297424"/>
            </a:xfrm>
            <a:prstGeom prst="rect">
              <a:avLst/>
            </a:prstGeom>
            <a:noFill/>
            <a:ln>
              <a:noFill/>
            </a:ln>
          </p:spPr>
        </p:pic>
        <p:pic>
          <p:nvPicPr>
            <p:cNvPr id="2056" name="Google Shape;2056;p76"/>
            <p:cNvPicPr preferRelativeResize="0"/>
            <p:nvPr/>
          </p:nvPicPr>
          <p:blipFill rotWithShape="1">
            <a:blip r:embed="rId6">
              <a:alphaModFix/>
            </a:blip>
            <a:srcRect b="0" l="0" r="0" t="0"/>
            <a:stretch/>
          </p:blipFill>
          <p:spPr>
            <a:xfrm>
              <a:off x="524186" y="1194452"/>
              <a:ext cx="3921312" cy="5193792"/>
            </a:xfrm>
            <a:prstGeom prst="rect">
              <a:avLst/>
            </a:prstGeom>
            <a:noFill/>
            <a:ln>
              <a:noFill/>
            </a:ln>
          </p:spPr>
        </p:pic>
        <p:pic>
          <p:nvPicPr>
            <p:cNvPr id="2057" name="Google Shape;2057;p76"/>
            <p:cNvPicPr preferRelativeResize="0"/>
            <p:nvPr/>
          </p:nvPicPr>
          <p:blipFill rotWithShape="1">
            <a:blip r:embed="rId7">
              <a:alphaModFix/>
            </a:blip>
            <a:srcRect b="0" l="0" r="0" t="0"/>
            <a:stretch/>
          </p:blipFill>
          <p:spPr>
            <a:xfrm>
              <a:off x="1447800" y="3761232"/>
              <a:ext cx="1274064" cy="740663"/>
            </a:xfrm>
            <a:prstGeom prst="rect">
              <a:avLst/>
            </a:prstGeom>
            <a:noFill/>
            <a:ln>
              <a:noFill/>
            </a:ln>
          </p:spPr>
        </p:pic>
        <p:sp>
          <p:nvSpPr>
            <p:cNvPr id="2058" name="Google Shape;2058;p76"/>
            <p:cNvSpPr/>
            <p:nvPr/>
          </p:nvSpPr>
          <p:spPr>
            <a:xfrm>
              <a:off x="1485900" y="3798796"/>
              <a:ext cx="1143635" cy="611505"/>
            </a:xfrm>
            <a:custGeom>
              <a:rect b="b" l="l" r="r" t="t"/>
              <a:pathLst>
                <a:path extrusionOk="0" h="611504" w="1143635">
                  <a:moveTo>
                    <a:pt x="0" y="0"/>
                  </a:moveTo>
                  <a:lnTo>
                    <a:pt x="1143406" y="0"/>
                  </a:lnTo>
                  <a:lnTo>
                    <a:pt x="1143406" y="611279"/>
                  </a:lnTo>
                  <a:lnTo>
                    <a:pt x="0" y="611279"/>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59" name="Google Shape;2059;p76"/>
            <p:cNvSpPr/>
            <p:nvPr/>
          </p:nvSpPr>
          <p:spPr>
            <a:xfrm>
              <a:off x="2627334" y="3868418"/>
              <a:ext cx="2306955" cy="331470"/>
            </a:xfrm>
            <a:custGeom>
              <a:rect b="b" l="l" r="r" t="t"/>
              <a:pathLst>
                <a:path extrusionOk="0" h="331470" w="2306954">
                  <a:moveTo>
                    <a:pt x="2230216" y="25462"/>
                  </a:moveTo>
                  <a:lnTo>
                    <a:pt x="2122945" y="28148"/>
                  </a:lnTo>
                  <a:lnTo>
                    <a:pt x="2041460" y="31570"/>
                  </a:lnTo>
                  <a:lnTo>
                    <a:pt x="1951954" y="36805"/>
                  </a:lnTo>
                  <a:lnTo>
                    <a:pt x="1852164" y="44373"/>
                  </a:lnTo>
                  <a:lnTo>
                    <a:pt x="1765055" y="52348"/>
                  </a:lnTo>
                  <a:lnTo>
                    <a:pt x="1696737" y="59288"/>
                  </a:lnTo>
                  <a:lnTo>
                    <a:pt x="1639139" y="65598"/>
                  </a:lnTo>
                  <a:lnTo>
                    <a:pt x="1562823" y="74489"/>
                  </a:lnTo>
                  <a:lnTo>
                    <a:pt x="1517334" y="80064"/>
                  </a:lnTo>
                  <a:lnTo>
                    <a:pt x="1466274" y="86480"/>
                  </a:lnTo>
                  <a:lnTo>
                    <a:pt x="1410350" y="93802"/>
                  </a:lnTo>
                  <a:lnTo>
                    <a:pt x="1348483" y="102092"/>
                  </a:lnTo>
                  <a:lnTo>
                    <a:pt x="1280617" y="111395"/>
                  </a:lnTo>
                  <a:lnTo>
                    <a:pt x="1207267" y="121669"/>
                  </a:lnTo>
                  <a:lnTo>
                    <a:pt x="1129001" y="132850"/>
                  </a:lnTo>
                  <a:lnTo>
                    <a:pt x="1046430" y="144872"/>
                  </a:lnTo>
                  <a:lnTo>
                    <a:pt x="0" y="306109"/>
                  </a:lnTo>
                  <a:lnTo>
                    <a:pt x="3943" y="331200"/>
                  </a:lnTo>
                  <a:lnTo>
                    <a:pt x="1134859" y="157665"/>
                  </a:lnTo>
                  <a:lnTo>
                    <a:pt x="1224512" y="144866"/>
                  </a:lnTo>
                  <a:lnTo>
                    <a:pt x="1310730" y="132843"/>
                  </a:lnTo>
                  <a:lnTo>
                    <a:pt x="1393159" y="121669"/>
                  </a:lnTo>
                  <a:lnTo>
                    <a:pt x="1471633" y="111395"/>
                  </a:lnTo>
                  <a:lnTo>
                    <a:pt x="1545896" y="102082"/>
                  </a:lnTo>
                  <a:lnTo>
                    <a:pt x="1615506" y="93802"/>
                  </a:lnTo>
                  <a:lnTo>
                    <a:pt x="1680911" y="86480"/>
                  </a:lnTo>
                  <a:lnTo>
                    <a:pt x="1742323" y="80064"/>
                  </a:lnTo>
                  <a:lnTo>
                    <a:pt x="1800108" y="74479"/>
                  </a:lnTo>
                  <a:lnTo>
                    <a:pt x="1854249" y="69688"/>
                  </a:lnTo>
                  <a:lnTo>
                    <a:pt x="1905473" y="65589"/>
                  </a:lnTo>
                  <a:lnTo>
                    <a:pt x="1953601" y="62153"/>
                  </a:lnTo>
                  <a:lnTo>
                    <a:pt x="1999285" y="59288"/>
                  </a:lnTo>
                  <a:lnTo>
                    <a:pt x="2042685" y="56941"/>
                  </a:lnTo>
                  <a:lnTo>
                    <a:pt x="2084093" y="55044"/>
                  </a:lnTo>
                  <a:lnTo>
                    <a:pt x="2123866" y="53531"/>
                  </a:lnTo>
                  <a:lnTo>
                    <a:pt x="2162056" y="52348"/>
                  </a:lnTo>
                  <a:lnTo>
                    <a:pt x="2230637" y="50858"/>
                  </a:lnTo>
                  <a:lnTo>
                    <a:pt x="2230216" y="25462"/>
                  </a:lnTo>
                  <a:close/>
                </a:path>
                <a:path extrusionOk="0" h="331470" w="2306954">
                  <a:moveTo>
                    <a:pt x="2282328" y="25187"/>
                  </a:moveTo>
                  <a:lnTo>
                    <a:pt x="2242849" y="25187"/>
                  </a:lnTo>
                  <a:lnTo>
                    <a:pt x="2243400" y="50581"/>
                  </a:lnTo>
                  <a:lnTo>
                    <a:pt x="2230637" y="50858"/>
                  </a:lnTo>
                  <a:lnTo>
                    <a:pt x="2231057" y="76189"/>
                  </a:lnTo>
                  <a:lnTo>
                    <a:pt x="2306615" y="36832"/>
                  </a:lnTo>
                  <a:lnTo>
                    <a:pt x="2282328" y="25187"/>
                  </a:lnTo>
                  <a:close/>
                </a:path>
                <a:path extrusionOk="0" h="331470" w="2306954">
                  <a:moveTo>
                    <a:pt x="2242849" y="25187"/>
                  </a:moveTo>
                  <a:lnTo>
                    <a:pt x="2230216" y="25462"/>
                  </a:lnTo>
                  <a:lnTo>
                    <a:pt x="2230637" y="50858"/>
                  </a:lnTo>
                  <a:lnTo>
                    <a:pt x="2243400" y="50581"/>
                  </a:lnTo>
                  <a:lnTo>
                    <a:pt x="2242849" y="25187"/>
                  </a:lnTo>
                  <a:close/>
                </a:path>
                <a:path extrusionOk="0" h="331470" w="2306954">
                  <a:moveTo>
                    <a:pt x="2229794" y="0"/>
                  </a:moveTo>
                  <a:lnTo>
                    <a:pt x="2230216" y="25462"/>
                  </a:lnTo>
                  <a:lnTo>
                    <a:pt x="2242849" y="25187"/>
                  </a:lnTo>
                  <a:lnTo>
                    <a:pt x="2282328" y="25187"/>
                  </a:lnTo>
                  <a:lnTo>
                    <a:pt x="2229794"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060" name="Google Shape;2060;p76"/>
          <p:cNvSpPr txBox="1"/>
          <p:nvPr>
            <p:ph type="title"/>
          </p:nvPr>
        </p:nvSpPr>
        <p:spPr>
          <a:xfrm>
            <a:off x="2392996" y="242315"/>
            <a:ext cx="740600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PRO TIP</a:t>
            </a:r>
            <a:r>
              <a:rPr lang="en-US"/>
              <a:t>: ACTIVE </a:t>
            </a:r>
            <a:r>
              <a:rPr lang="en-US">
                <a:latin typeface="Calibri"/>
                <a:ea typeface="Calibri"/>
                <a:cs typeface="Calibri"/>
                <a:sym typeface="Calibri"/>
              </a:rPr>
              <a:t>&amp; </a:t>
            </a:r>
            <a:r>
              <a:rPr lang="en-US"/>
              <a:t>INACTIVE RELATIONSHIPS</a:t>
            </a:r>
            <a:endParaRPr/>
          </a:p>
        </p:txBody>
      </p:sp>
      <p:pic>
        <p:nvPicPr>
          <p:cNvPr id="2061" name="Google Shape;2061;p76"/>
          <p:cNvPicPr preferRelativeResize="0"/>
          <p:nvPr/>
        </p:nvPicPr>
        <p:blipFill rotWithShape="1">
          <a:blip r:embed="rId8">
            <a:alphaModFix/>
          </a:blip>
          <a:srcRect b="0" l="0" r="0" t="0"/>
          <a:stretch/>
        </p:blipFill>
        <p:spPr>
          <a:xfrm>
            <a:off x="0" y="806332"/>
            <a:ext cx="12192000" cy="45720"/>
          </a:xfrm>
          <a:prstGeom prst="rect">
            <a:avLst/>
          </a:prstGeom>
          <a:noFill/>
          <a:ln>
            <a:noFill/>
          </a:ln>
        </p:spPr>
      </p:pic>
      <p:grpSp>
        <p:nvGrpSpPr>
          <p:cNvPr id="2062" name="Google Shape;2062;p76"/>
          <p:cNvGrpSpPr/>
          <p:nvPr/>
        </p:nvGrpSpPr>
        <p:grpSpPr>
          <a:xfrm>
            <a:off x="5038344" y="3761232"/>
            <a:ext cx="1331976" cy="332231"/>
            <a:chOff x="5038344" y="3761232"/>
            <a:chExt cx="1331976" cy="332231"/>
          </a:xfrm>
        </p:grpSpPr>
        <p:pic>
          <p:nvPicPr>
            <p:cNvPr id="2063" name="Google Shape;2063;p76"/>
            <p:cNvPicPr preferRelativeResize="0"/>
            <p:nvPr/>
          </p:nvPicPr>
          <p:blipFill rotWithShape="1">
            <a:blip r:embed="rId9">
              <a:alphaModFix/>
            </a:blip>
            <a:srcRect b="0" l="0" r="0" t="0"/>
            <a:stretch/>
          </p:blipFill>
          <p:spPr>
            <a:xfrm>
              <a:off x="5038344" y="3761232"/>
              <a:ext cx="1331976" cy="332231"/>
            </a:xfrm>
            <a:prstGeom prst="rect">
              <a:avLst/>
            </a:prstGeom>
            <a:noFill/>
            <a:ln>
              <a:noFill/>
            </a:ln>
          </p:spPr>
        </p:pic>
        <p:sp>
          <p:nvSpPr>
            <p:cNvPr id="2064" name="Google Shape;2064;p76"/>
            <p:cNvSpPr/>
            <p:nvPr/>
          </p:nvSpPr>
          <p:spPr>
            <a:xfrm>
              <a:off x="5075815" y="3798794"/>
              <a:ext cx="1201420" cy="201930"/>
            </a:xfrm>
            <a:custGeom>
              <a:rect b="b" l="l" r="r" t="t"/>
              <a:pathLst>
                <a:path extrusionOk="0" h="201929" w="1201420">
                  <a:moveTo>
                    <a:pt x="0" y="0"/>
                  </a:moveTo>
                  <a:lnTo>
                    <a:pt x="1201159" y="0"/>
                  </a:lnTo>
                  <a:lnTo>
                    <a:pt x="1201159" y="201706"/>
                  </a:lnTo>
                  <a:lnTo>
                    <a:pt x="0" y="201706"/>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065" name="Google Shape;2065;p76"/>
          <p:cNvGrpSpPr/>
          <p:nvPr/>
        </p:nvGrpSpPr>
        <p:grpSpPr>
          <a:xfrm>
            <a:off x="5135879" y="1929383"/>
            <a:ext cx="597408" cy="621791"/>
            <a:chOff x="5135879" y="1929383"/>
            <a:chExt cx="597408" cy="621791"/>
          </a:xfrm>
        </p:grpSpPr>
        <p:pic>
          <p:nvPicPr>
            <p:cNvPr id="2066" name="Google Shape;2066;p76"/>
            <p:cNvPicPr preferRelativeResize="0"/>
            <p:nvPr/>
          </p:nvPicPr>
          <p:blipFill rotWithShape="1">
            <a:blip r:embed="rId10">
              <a:alphaModFix/>
            </a:blip>
            <a:srcRect b="0" l="0" r="0" t="0"/>
            <a:stretch/>
          </p:blipFill>
          <p:spPr>
            <a:xfrm>
              <a:off x="5135879" y="1929383"/>
              <a:ext cx="597408" cy="621791"/>
            </a:xfrm>
            <a:prstGeom prst="rect">
              <a:avLst/>
            </a:prstGeom>
            <a:noFill/>
            <a:ln>
              <a:noFill/>
            </a:ln>
          </p:spPr>
        </p:pic>
        <p:sp>
          <p:nvSpPr>
            <p:cNvPr id="2067" name="Google Shape;2067;p76"/>
            <p:cNvSpPr/>
            <p:nvPr/>
          </p:nvSpPr>
          <p:spPr>
            <a:xfrm>
              <a:off x="5174879" y="1968069"/>
              <a:ext cx="466725" cy="490855"/>
            </a:xfrm>
            <a:custGeom>
              <a:rect b="b" l="l" r="r" t="t"/>
              <a:pathLst>
                <a:path extrusionOk="0" h="490855" w="466725">
                  <a:moveTo>
                    <a:pt x="0" y="0"/>
                  </a:moveTo>
                  <a:lnTo>
                    <a:pt x="466308" y="0"/>
                  </a:lnTo>
                  <a:lnTo>
                    <a:pt x="466308" y="490438"/>
                  </a:lnTo>
                  <a:lnTo>
                    <a:pt x="0" y="490438"/>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068" name="Google Shape;2068;p76"/>
          <p:cNvGrpSpPr/>
          <p:nvPr/>
        </p:nvGrpSpPr>
        <p:grpSpPr>
          <a:xfrm>
            <a:off x="11458577" y="171320"/>
            <a:ext cx="548640" cy="548640"/>
            <a:chOff x="11458577" y="171320"/>
            <a:chExt cx="548640" cy="548640"/>
          </a:xfrm>
        </p:grpSpPr>
        <p:sp>
          <p:nvSpPr>
            <p:cNvPr id="2069" name="Google Shape;2069;p76"/>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070" name="Google Shape;2070;p76"/>
            <p:cNvPicPr preferRelativeResize="0"/>
            <p:nvPr/>
          </p:nvPicPr>
          <p:blipFill rotWithShape="1">
            <a:blip r:embed="rId11">
              <a:alphaModFix/>
            </a:blip>
            <a:srcRect b="0" l="0" r="0" t="0"/>
            <a:stretch/>
          </p:blipFill>
          <p:spPr>
            <a:xfrm>
              <a:off x="11570207" y="274320"/>
              <a:ext cx="323088" cy="332231"/>
            </a:xfrm>
            <a:prstGeom prst="rect">
              <a:avLst/>
            </a:prstGeom>
            <a:noFill/>
            <a:ln>
              <a:noFill/>
            </a:ln>
          </p:spPr>
        </p:pic>
      </p:grpSp>
      <p:grpSp>
        <p:nvGrpSpPr>
          <p:cNvPr id="2071" name="Google Shape;2071;p76"/>
          <p:cNvGrpSpPr/>
          <p:nvPr/>
        </p:nvGrpSpPr>
        <p:grpSpPr>
          <a:xfrm>
            <a:off x="9201911" y="1176527"/>
            <a:ext cx="2185416" cy="2828544"/>
            <a:chOff x="9201911" y="1176527"/>
            <a:chExt cx="2185416" cy="2828544"/>
          </a:xfrm>
        </p:grpSpPr>
        <p:pic>
          <p:nvPicPr>
            <p:cNvPr id="2072" name="Google Shape;2072;p76"/>
            <p:cNvPicPr preferRelativeResize="0"/>
            <p:nvPr/>
          </p:nvPicPr>
          <p:blipFill rotWithShape="1">
            <a:blip r:embed="rId12">
              <a:alphaModFix/>
            </a:blip>
            <a:srcRect b="0" l="0" r="0" t="0"/>
            <a:stretch/>
          </p:blipFill>
          <p:spPr>
            <a:xfrm>
              <a:off x="9214103" y="1176527"/>
              <a:ext cx="2173224" cy="2828544"/>
            </a:xfrm>
            <a:prstGeom prst="rect">
              <a:avLst/>
            </a:prstGeom>
            <a:noFill/>
            <a:ln>
              <a:noFill/>
            </a:ln>
          </p:spPr>
        </p:pic>
        <p:pic>
          <p:nvPicPr>
            <p:cNvPr id="2073" name="Google Shape;2073;p76"/>
            <p:cNvPicPr preferRelativeResize="0"/>
            <p:nvPr/>
          </p:nvPicPr>
          <p:blipFill rotWithShape="1">
            <a:blip r:embed="rId13">
              <a:alphaModFix/>
            </a:blip>
            <a:srcRect b="0" l="0" r="0" t="0"/>
            <a:stretch/>
          </p:blipFill>
          <p:spPr>
            <a:xfrm>
              <a:off x="9238148" y="1201767"/>
              <a:ext cx="2070670" cy="2725497"/>
            </a:xfrm>
            <a:prstGeom prst="rect">
              <a:avLst/>
            </a:prstGeom>
            <a:noFill/>
            <a:ln>
              <a:noFill/>
            </a:ln>
          </p:spPr>
        </p:pic>
        <p:pic>
          <p:nvPicPr>
            <p:cNvPr id="2074" name="Google Shape;2074;p76"/>
            <p:cNvPicPr preferRelativeResize="0"/>
            <p:nvPr/>
          </p:nvPicPr>
          <p:blipFill rotWithShape="1">
            <a:blip r:embed="rId14">
              <a:alphaModFix/>
            </a:blip>
            <a:srcRect b="0" l="0" r="0" t="0"/>
            <a:stretch/>
          </p:blipFill>
          <p:spPr>
            <a:xfrm>
              <a:off x="9201911" y="3005327"/>
              <a:ext cx="1417320" cy="512063"/>
            </a:xfrm>
            <a:prstGeom prst="rect">
              <a:avLst/>
            </a:prstGeom>
            <a:noFill/>
            <a:ln>
              <a:noFill/>
            </a:ln>
          </p:spPr>
        </p:pic>
        <p:sp>
          <p:nvSpPr>
            <p:cNvPr id="2075" name="Google Shape;2075;p76"/>
            <p:cNvSpPr/>
            <p:nvPr/>
          </p:nvSpPr>
          <p:spPr>
            <a:xfrm>
              <a:off x="9240936" y="3044804"/>
              <a:ext cx="1287145" cy="381635"/>
            </a:xfrm>
            <a:custGeom>
              <a:rect b="b" l="l" r="r" t="t"/>
              <a:pathLst>
                <a:path extrusionOk="0" h="381635" w="1287145">
                  <a:moveTo>
                    <a:pt x="0" y="0"/>
                  </a:moveTo>
                  <a:lnTo>
                    <a:pt x="1286846" y="0"/>
                  </a:lnTo>
                  <a:lnTo>
                    <a:pt x="1286846" y="381374"/>
                  </a:lnTo>
                  <a:lnTo>
                    <a:pt x="0" y="381374"/>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076" name="Google Shape;2076;p76"/>
          <p:cNvSpPr txBox="1"/>
          <p:nvPr/>
        </p:nvSpPr>
        <p:spPr>
          <a:xfrm>
            <a:off x="5012690" y="5216215"/>
            <a:ext cx="6596380" cy="1197610"/>
          </a:xfrm>
          <a:prstGeom prst="rect">
            <a:avLst/>
          </a:prstGeom>
          <a:noFill/>
          <a:ln>
            <a:noFill/>
          </a:ln>
        </p:spPr>
        <p:txBody>
          <a:bodyPr anchorCtr="0" anchor="t" bIns="0" lIns="0" spcFirstLastPara="1" rIns="0" wrap="square" tIns="12700">
            <a:spAutoFit/>
          </a:bodyPr>
          <a:lstStyle/>
          <a:p>
            <a:pPr indent="0" lvl="0" marL="12700" marR="165735" rtl="0" algn="l">
              <a:lnSpc>
                <a:spcPct val="118750"/>
              </a:lnSpc>
              <a:spcBef>
                <a:spcPts val="0"/>
              </a:spcBef>
              <a:spcAft>
                <a:spcPts val="0"/>
              </a:spcAft>
              <a:buClr>
                <a:srgbClr val="262626"/>
              </a:buClr>
              <a:buSzPts val="1600"/>
              <a:buFont typeface="Calibri"/>
              <a:buNone/>
            </a:pPr>
            <a:r>
              <a:rPr b="0" i="0" lang="en-US" sz="1600" u="none" cap="none" strike="noStrike">
                <a:solidFill>
                  <a:srgbClr val="262626"/>
                </a:solidFill>
                <a:latin typeface="Calibri"/>
                <a:ea typeface="Calibri"/>
                <a:cs typeface="Calibri"/>
                <a:sym typeface="Calibri"/>
              </a:rPr>
              <a:t>The </a:t>
            </a:r>
            <a:r>
              <a:rPr b="1" i="0" lang="en-US" sz="1600" u="none" cap="none" strike="noStrike">
                <a:solidFill>
                  <a:srgbClr val="262626"/>
                </a:solidFill>
                <a:latin typeface="Calibri"/>
                <a:ea typeface="Calibri"/>
                <a:cs typeface="Calibri"/>
                <a:sym typeface="Calibri"/>
              </a:rPr>
              <a:t>Sales Data </a:t>
            </a:r>
            <a:r>
              <a:rPr b="0" i="0" lang="en-US" sz="1600" u="none" cap="none" strike="noStrike">
                <a:solidFill>
                  <a:srgbClr val="262626"/>
                </a:solidFill>
                <a:latin typeface="Calibri"/>
                <a:ea typeface="Calibri"/>
                <a:cs typeface="Calibri"/>
                <a:sym typeface="Calibri"/>
              </a:rPr>
              <a:t>table contains two date fields (</a:t>
            </a:r>
            <a:r>
              <a:rPr b="1" i="0" lang="en-US" sz="1600" u="none" cap="none" strike="noStrike">
                <a:solidFill>
                  <a:srgbClr val="262626"/>
                </a:solidFill>
                <a:latin typeface="Calibri"/>
                <a:ea typeface="Calibri"/>
                <a:cs typeface="Calibri"/>
                <a:sym typeface="Calibri"/>
              </a:rPr>
              <a:t>Order Date </a:t>
            </a:r>
            <a:r>
              <a:rPr b="0" i="0" lang="en-US" sz="1600" u="none" cap="none" strike="noStrike">
                <a:solidFill>
                  <a:srgbClr val="262626"/>
                </a:solidFill>
                <a:latin typeface="Calibri"/>
                <a:ea typeface="Calibri"/>
                <a:cs typeface="Calibri"/>
                <a:sym typeface="Calibri"/>
              </a:rPr>
              <a:t>&amp; </a:t>
            </a:r>
            <a:r>
              <a:rPr b="1" i="0" lang="en-US" sz="1600" u="none" cap="none" strike="noStrike">
                <a:solidFill>
                  <a:srgbClr val="262626"/>
                </a:solidFill>
                <a:latin typeface="Calibri"/>
                <a:ea typeface="Calibri"/>
                <a:cs typeface="Calibri"/>
                <a:sym typeface="Calibri"/>
              </a:rPr>
              <a:t>Stock Date</a:t>
            </a:r>
            <a:r>
              <a:rPr b="0" i="0" lang="en-US" sz="1600" u="none" cap="none" strike="noStrike">
                <a:solidFill>
                  <a:srgbClr val="262626"/>
                </a:solidFill>
                <a:latin typeface="Calibri"/>
                <a:ea typeface="Calibri"/>
                <a:cs typeface="Calibri"/>
                <a:sym typeface="Calibri"/>
              </a:rPr>
              <a:t>), but  there can only be </a:t>
            </a:r>
            <a:r>
              <a:rPr b="1" i="1" lang="en-US" sz="1600" u="none" cap="none" strike="noStrike">
                <a:solidFill>
                  <a:srgbClr val="262626"/>
                </a:solidFill>
                <a:latin typeface="Calibri"/>
                <a:ea typeface="Calibri"/>
                <a:cs typeface="Calibri"/>
                <a:sym typeface="Calibri"/>
              </a:rPr>
              <a:t>one active relationship </a:t>
            </a:r>
            <a:r>
              <a:rPr b="0" i="0" lang="en-US" sz="1600" u="none" cap="none" strike="noStrike">
                <a:solidFill>
                  <a:srgbClr val="262626"/>
                </a:solidFill>
                <a:latin typeface="Calibri"/>
                <a:ea typeface="Calibri"/>
                <a:cs typeface="Calibri"/>
                <a:sym typeface="Calibri"/>
              </a:rPr>
              <a:t>to the Date key in the Calendar table</a:t>
            </a:r>
            <a:endParaRPr b="0" i="0" sz="1600" u="none" cap="none" strike="noStrike">
              <a:solidFill>
                <a:srgbClr val="000000"/>
              </a:solidFill>
              <a:latin typeface="Calibri"/>
              <a:ea typeface="Calibri"/>
              <a:cs typeface="Calibri"/>
              <a:sym typeface="Calibri"/>
            </a:endParaRPr>
          </a:p>
          <a:p>
            <a:pPr indent="0" lvl="0" marL="12700" marR="0" rtl="0" algn="l">
              <a:lnSpc>
                <a:spcPct val="100000"/>
              </a:lnSpc>
              <a:spcBef>
                <a:spcPts val="1475"/>
              </a:spcBef>
              <a:spcAft>
                <a:spcPts val="0"/>
              </a:spcAft>
              <a:buClr>
                <a:srgbClr val="262626"/>
              </a:buClr>
              <a:buSzPts val="1600"/>
              <a:buFont typeface="Calibri"/>
              <a:buNone/>
            </a:pPr>
            <a:r>
              <a:rPr b="0" i="0" lang="en-US" sz="1600" u="none" cap="none" strike="noStrike">
                <a:solidFill>
                  <a:srgbClr val="262626"/>
                </a:solidFill>
                <a:latin typeface="Calibri"/>
                <a:ea typeface="Calibri"/>
                <a:cs typeface="Calibri"/>
                <a:sym typeface="Calibri"/>
              </a:rPr>
              <a:t>You can set relationships to active or inactive from either the </a:t>
            </a:r>
            <a:r>
              <a:rPr b="1" i="0" lang="en-US" sz="1600" u="none" cap="none" strike="noStrike">
                <a:solidFill>
                  <a:srgbClr val="262626"/>
                </a:solidFill>
                <a:latin typeface="Calibri"/>
                <a:ea typeface="Calibri"/>
                <a:cs typeface="Calibri"/>
                <a:sym typeface="Calibri"/>
              </a:rPr>
              <a:t>Edit Relationships</a:t>
            </a:r>
            <a:endParaRPr b="0" i="0" sz="1600" u="none" cap="none" strike="noStrike">
              <a:solidFill>
                <a:srgbClr val="000000"/>
              </a:solidFill>
              <a:latin typeface="Calibri"/>
              <a:ea typeface="Calibri"/>
              <a:cs typeface="Calibri"/>
              <a:sym typeface="Calibri"/>
            </a:endParaRPr>
          </a:p>
          <a:p>
            <a:pPr indent="0" lvl="0" marL="12700" marR="0" rtl="0" algn="l">
              <a:lnSpc>
                <a:spcPct val="100000"/>
              </a:lnSpc>
              <a:spcBef>
                <a:spcPts val="0"/>
              </a:spcBef>
              <a:spcAft>
                <a:spcPts val="0"/>
              </a:spcAft>
              <a:buClr>
                <a:srgbClr val="262626"/>
              </a:buClr>
              <a:buSzPts val="1600"/>
              <a:buFont typeface="Calibri"/>
              <a:buNone/>
            </a:pPr>
            <a:r>
              <a:rPr b="0" i="0" lang="en-US" sz="1600" u="none" cap="none" strike="noStrike">
                <a:solidFill>
                  <a:srgbClr val="262626"/>
                </a:solidFill>
                <a:latin typeface="Calibri"/>
                <a:ea typeface="Calibri"/>
                <a:cs typeface="Calibri"/>
                <a:sym typeface="Calibri"/>
              </a:rPr>
              <a:t>dialog box or the </a:t>
            </a:r>
            <a:r>
              <a:rPr b="1" i="0" lang="en-US" sz="1600" u="none" cap="none" strike="noStrike">
                <a:solidFill>
                  <a:srgbClr val="262626"/>
                </a:solidFill>
                <a:latin typeface="Calibri"/>
                <a:ea typeface="Calibri"/>
                <a:cs typeface="Calibri"/>
                <a:sym typeface="Calibri"/>
              </a:rPr>
              <a:t>Properties </a:t>
            </a:r>
            <a:r>
              <a:rPr b="0" i="0" lang="en-US" sz="1600" u="none" cap="none" strike="noStrike">
                <a:solidFill>
                  <a:srgbClr val="262626"/>
                </a:solidFill>
                <a:latin typeface="Calibri"/>
                <a:ea typeface="Calibri"/>
                <a:cs typeface="Calibri"/>
                <a:sym typeface="Calibri"/>
              </a:rPr>
              <a:t>(you must deactivate one before activating another)</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80" name="Shape 2080"/>
        <p:cNvGrpSpPr/>
        <p:nvPr/>
      </p:nvGrpSpPr>
      <p:grpSpPr>
        <a:xfrm>
          <a:off x="0" y="0"/>
          <a:ext cx="0" cy="0"/>
          <a:chOff x="0" y="0"/>
          <a:chExt cx="0" cy="0"/>
        </a:xfrm>
      </p:grpSpPr>
      <p:grpSp>
        <p:nvGrpSpPr>
          <p:cNvPr id="2081" name="Google Shape;2081;p77"/>
          <p:cNvGrpSpPr/>
          <p:nvPr/>
        </p:nvGrpSpPr>
        <p:grpSpPr>
          <a:xfrm>
            <a:off x="9214104" y="1182624"/>
            <a:ext cx="2173224" cy="2813304"/>
            <a:chOff x="9214104" y="1182624"/>
            <a:chExt cx="2173224" cy="2813304"/>
          </a:xfrm>
        </p:grpSpPr>
        <p:pic>
          <p:nvPicPr>
            <p:cNvPr id="2082" name="Google Shape;2082;p77"/>
            <p:cNvPicPr preferRelativeResize="0"/>
            <p:nvPr/>
          </p:nvPicPr>
          <p:blipFill rotWithShape="1">
            <a:blip r:embed="rId3">
              <a:alphaModFix/>
            </a:blip>
            <a:srcRect b="0" l="0" r="0" t="0"/>
            <a:stretch/>
          </p:blipFill>
          <p:spPr>
            <a:xfrm>
              <a:off x="9214104" y="1182624"/>
              <a:ext cx="2173224" cy="2813304"/>
            </a:xfrm>
            <a:prstGeom prst="rect">
              <a:avLst/>
            </a:prstGeom>
            <a:noFill/>
            <a:ln>
              <a:noFill/>
            </a:ln>
          </p:spPr>
        </p:pic>
        <p:pic>
          <p:nvPicPr>
            <p:cNvPr id="2083" name="Google Shape;2083;p77"/>
            <p:cNvPicPr preferRelativeResize="0"/>
            <p:nvPr/>
          </p:nvPicPr>
          <p:blipFill rotWithShape="1">
            <a:blip r:embed="rId4">
              <a:alphaModFix/>
            </a:blip>
            <a:srcRect b="0" l="0" r="0" t="0"/>
            <a:stretch/>
          </p:blipFill>
          <p:spPr>
            <a:xfrm>
              <a:off x="9238149" y="1208915"/>
              <a:ext cx="2070670" cy="2707342"/>
            </a:xfrm>
            <a:prstGeom prst="rect">
              <a:avLst/>
            </a:prstGeom>
            <a:noFill/>
            <a:ln>
              <a:noFill/>
            </a:ln>
          </p:spPr>
        </p:pic>
      </p:grpSp>
      <p:grpSp>
        <p:nvGrpSpPr>
          <p:cNvPr id="2084" name="Google Shape;2084;p77"/>
          <p:cNvGrpSpPr/>
          <p:nvPr/>
        </p:nvGrpSpPr>
        <p:grpSpPr>
          <a:xfrm>
            <a:off x="499872" y="1170431"/>
            <a:ext cx="4434559" cy="5297424"/>
            <a:chOff x="499872" y="1170431"/>
            <a:chExt cx="4434559" cy="5297424"/>
          </a:xfrm>
        </p:grpSpPr>
        <p:pic>
          <p:nvPicPr>
            <p:cNvPr id="2085" name="Google Shape;2085;p77"/>
            <p:cNvPicPr preferRelativeResize="0"/>
            <p:nvPr/>
          </p:nvPicPr>
          <p:blipFill rotWithShape="1">
            <a:blip r:embed="rId5">
              <a:alphaModFix/>
            </a:blip>
            <a:srcRect b="0" l="0" r="0" t="0"/>
            <a:stretch/>
          </p:blipFill>
          <p:spPr>
            <a:xfrm>
              <a:off x="499872" y="1170431"/>
              <a:ext cx="4026408" cy="5297424"/>
            </a:xfrm>
            <a:prstGeom prst="rect">
              <a:avLst/>
            </a:prstGeom>
            <a:noFill/>
            <a:ln>
              <a:noFill/>
            </a:ln>
          </p:spPr>
        </p:pic>
        <p:pic>
          <p:nvPicPr>
            <p:cNvPr id="2086" name="Google Shape;2086;p77"/>
            <p:cNvPicPr preferRelativeResize="0"/>
            <p:nvPr/>
          </p:nvPicPr>
          <p:blipFill rotWithShape="1">
            <a:blip r:embed="rId6">
              <a:alphaModFix/>
            </a:blip>
            <a:srcRect b="0" l="0" r="0" t="0"/>
            <a:stretch/>
          </p:blipFill>
          <p:spPr>
            <a:xfrm>
              <a:off x="524186" y="1194452"/>
              <a:ext cx="3921312" cy="5193792"/>
            </a:xfrm>
            <a:prstGeom prst="rect">
              <a:avLst/>
            </a:prstGeom>
            <a:noFill/>
            <a:ln>
              <a:noFill/>
            </a:ln>
          </p:spPr>
        </p:pic>
        <p:sp>
          <p:nvSpPr>
            <p:cNvPr id="2087" name="Google Shape;2087;p77"/>
            <p:cNvSpPr/>
            <p:nvPr/>
          </p:nvSpPr>
          <p:spPr>
            <a:xfrm>
              <a:off x="2690976" y="3860806"/>
              <a:ext cx="2243455" cy="723265"/>
            </a:xfrm>
            <a:custGeom>
              <a:rect b="b" l="l" r="r" t="t"/>
              <a:pathLst>
                <a:path extrusionOk="0" h="723264" w="2243454">
                  <a:moveTo>
                    <a:pt x="2166320" y="25531"/>
                  </a:moveTo>
                  <a:lnTo>
                    <a:pt x="2101443" y="29009"/>
                  </a:lnTo>
                  <a:lnTo>
                    <a:pt x="2025058" y="35534"/>
                  </a:lnTo>
                  <a:lnTo>
                    <a:pt x="1984502" y="40124"/>
                  </a:lnTo>
                  <a:lnTo>
                    <a:pt x="1941992" y="45805"/>
                  </a:lnTo>
                  <a:lnTo>
                    <a:pt x="1897260" y="52732"/>
                  </a:lnTo>
                  <a:lnTo>
                    <a:pt x="1850033" y="61062"/>
                  </a:lnTo>
                  <a:lnTo>
                    <a:pt x="1799967" y="70963"/>
                  </a:lnTo>
                  <a:lnTo>
                    <a:pt x="1747000" y="82543"/>
                  </a:lnTo>
                  <a:lnTo>
                    <a:pt x="1690645" y="96001"/>
                  </a:lnTo>
                  <a:lnTo>
                    <a:pt x="1630697" y="111476"/>
                  </a:lnTo>
                  <a:lnTo>
                    <a:pt x="1566880" y="129124"/>
                  </a:lnTo>
                  <a:lnTo>
                    <a:pt x="1498917" y="149098"/>
                  </a:lnTo>
                  <a:lnTo>
                    <a:pt x="1426631" y="171496"/>
                  </a:lnTo>
                  <a:lnTo>
                    <a:pt x="1350209" y="196217"/>
                  </a:lnTo>
                  <a:lnTo>
                    <a:pt x="1278107" y="220364"/>
                  </a:lnTo>
                  <a:lnTo>
                    <a:pt x="1200071" y="247171"/>
                  </a:lnTo>
                  <a:lnTo>
                    <a:pt x="1118021" y="275998"/>
                  </a:lnTo>
                  <a:lnTo>
                    <a:pt x="1032318" y="306694"/>
                  </a:lnTo>
                  <a:lnTo>
                    <a:pt x="943318" y="339100"/>
                  </a:lnTo>
                  <a:lnTo>
                    <a:pt x="851343" y="373059"/>
                  </a:lnTo>
                  <a:lnTo>
                    <a:pt x="756697" y="408420"/>
                  </a:lnTo>
                  <a:lnTo>
                    <a:pt x="0" y="699354"/>
                  </a:lnTo>
                  <a:lnTo>
                    <a:pt x="9194" y="723032"/>
                  </a:lnTo>
                  <a:lnTo>
                    <a:pt x="829033" y="408420"/>
                  </a:lnTo>
                  <a:lnTo>
                    <a:pt x="924409" y="373059"/>
                  </a:lnTo>
                  <a:lnTo>
                    <a:pt x="1017276" y="339100"/>
                  </a:lnTo>
                  <a:lnTo>
                    <a:pt x="1107358" y="306694"/>
                  </a:lnTo>
                  <a:lnTo>
                    <a:pt x="1194375" y="275998"/>
                  </a:lnTo>
                  <a:lnTo>
                    <a:pt x="1278046" y="247171"/>
                  </a:lnTo>
                  <a:lnTo>
                    <a:pt x="1358092" y="220364"/>
                  </a:lnTo>
                  <a:lnTo>
                    <a:pt x="1434228" y="195736"/>
                  </a:lnTo>
                  <a:lnTo>
                    <a:pt x="1506174" y="173441"/>
                  </a:lnTo>
                  <a:lnTo>
                    <a:pt x="1573753" y="153578"/>
                  </a:lnTo>
                  <a:lnTo>
                    <a:pt x="1637160" y="136043"/>
                  </a:lnTo>
                  <a:lnTo>
                    <a:pt x="1696666" y="120679"/>
                  </a:lnTo>
                  <a:lnTo>
                    <a:pt x="1752552" y="107331"/>
                  </a:lnTo>
                  <a:lnTo>
                    <a:pt x="1805099" y="95841"/>
                  </a:lnTo>
                  <a:lnTo>
                    <a:pt x="1854587" y="86053"/>
                  </a:lnTo>
                  <a:lnTo>
                    <a:pt x="1901296" y="77814"/>
                  </a:lnTo>
                  <a:lnTo>
                    <a:pt x="1945504" y="70963"/>
                  </a:lnTo>
                  <a:lnTo>
                    <a:pt x="1987511" y="65347"/>
                  </a:lnTo>
                  <a:lnTo>
                    <a:pt x="2027569" y="60812"/>
                  </a:lnTo>
                  <a:lnTo>
                    <a:pt x="2065995" y="57200"/>
                  </a:lnTo>
                  <a:lnTo>
                    <a:pt x="2102989" y="54364"/>
                  </a:lnTo>
                  <a:lnTo>
                    <a:pt x="2167369" y="50912"/>
                  </a:lnTo>
                  <a:lnTo>
                    <a:pt x="2166320" y="25531"/>
                  </a:lnTo>
                  <a:close/>
                </a:path>
                <a:path extrusionOk="0" h="723264" w="2243454">
                  <a:moveTo>
                    <a:pt x="2220587" y="24860"/>
                  </a:moveTo>
                  <a:lnTo>
                    <a:pt x="2178847" y="24860"/>
                  </a:lnTo>
                  <a:lnTo>
                    <a:pt x="2180207" y="50224"/>
                  </a:lnTo>
                  <a:lnTo>
                    <a:pt x="2167369" y="50912"/>
                  </a:lnTo>
                  <a:lnTo>
                    <a:pt x="2168411" y="76133"/>
                  </a:lnTo>
                  <a:lnTo>
                    <a:pt x="2242973" y="34919"/>
                  </a:lnTo>
                  <a:lnTo>
                    <a:pt x="2220587" y="24860"/>
                  </a:lnTo>
                  <a:close/>
                </a:path>
                <a:path extrusionOk="0" h="723264" w="2243454">
                  <a:moveTo>
                    <a:pt x="2178847" y="24860"/>
                  </a:moveTo>
                  <a:lnTo>
                    <a:pt x="2166320" y="25531"/>
                  </a:lnTo>
                  <a:lnTo>
                    <a:pt x="2167369" y="50912"/>
                  </a:lnTo>
                  <a:lnTo>
                    <a:pt x="2180207" y="50224"/>
                  </a:lnTo>
                  <a:lnTo>
                    <a:pt x="2178847" y="24860"/>
                  </a:lnTo>
                  <a:close/>
                </a:path>
                <a:path extrusionOk="0" h="723264" w="2243454">
                  <a:moveTo>
                    <a:pt x="2165264" y="0"/>
                  </a:moveTo>
                  <a:lnTo>
                    <a:pt x="2166320" y="25531"/>
                  </a:lnTo>
                  <a:lnTo>
                    <a:pt x="2178847" y="24860"/>
                  </a:lnTo>
                  <a:lnTo>
                    <a:pt x="2220587" y="24860"/>
                  </a:lnTo>
                  <a:lnTo>
                    <a:pt x="2165264"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088" name="Google Shape;2088;p77"/>
            <p:cNvPicPr preferRelativeResize="0"/>
            <p:nvPr/>
          </p:nvPicPr>
          <p:blipFill rotWithShape="1">
            <a:blip r:embed="rId7">
              <a:alphaModFix/>
            </a:blip>
            <a:srcRect b="0" l="0" r="0" t="0"/>
            <a:stretch/>
          </p:blipFill>
          <p:spPr>
            <a:xfrm>
              <a:off x="1048512" y="3742944"/>
              <a:ext cx="1740408" cy="1121664"/>
            </a:xfrm>
            <a:prstGeom prst="rect">
              <a:avLst/>
            </a:prstGeom>
            <a:noFill/>
            <a:ln>
              <a:noFill/>
            </a:ln>
          </p:spPr>
        </p:pic>
        <p:sp>
          <p:nvSpPr>
            <p:cNvPr id="2089" name="Google Shape;2089;p77"/>
            <p:cNvSpPr/>
            <p:nvPr/>
          </p:nvSpPr>
          <p:spPr>
            <a:xfrm>
              <a:off x="1085847" y="3779546"/>
              <a:ext cx="1609725" cy="992505"/>
            </a:xfrm>
            <a:custGeom>
              <a:rect b="b" l="l" r="r" t="t"/>
              <a:pathLst>
                <a:path extrusionOk="0" h="992504" w="1609725">
                  <a:moveTo>
                    <a:pt x="0" y="0"/>
                  </a:moveTo>
                  <a:lnTo>
                    <a:pt x="447675" y="0"/>
                  </a:lnTo>
                  <a:lnTo>
                    <a:pt x="447675" y="620060"/>
                  </a:lnTo>
                  <a:lnTo>
                    <a:pt x="1609725" y="620060"/>
                  </a:lnTo>
                  <a:lnTo>
                    <a:pt x="1609725" y="992477"/>
                  </a:lnTo>
                  <a:lnTo>
                    <a:pt x="0" y="992477"/>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090" name="Google Shape;2090;p77"/>
          <p:cNvSpPr txBox="1"/>
          <p:nvPr>
            <p:ph type="title"/>
          </p:nvPr>
        </p:nvSpPr>
        <p:spPr>
          <a:xfrm>
            <a:off x="2392996" y="242315"/>
            <a:ext cx="740600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PRO TIP</a:t>
            </a:r>
            <a:r>
              <a:rPr lang="en-US"/>
              <a:t>: ACTIVE </a:t>
            </a:r>
            <a:r>
              <a:rPr lang="en-US">
                <a:latin typeface="Calibri"/>
                <a:ea typeface="Calibri"/>
                <a:cs typeface="Calibri"/>
                <a:sym typeface="Calibri"/>
              </a:rPr>
              <a:t>&amp; </a:t>
            </a:r>
            <a:r>
              <a:rPr lang="en-US"/>
              <a:t>INACTIVE RELATIONSHIPS</a:t>
            </a:r>
            <a:endParaRPr/>
          </a:p>
        </p:txBody>
      </p:sp>
      <p:pic>
        <p:nvPicPr>
          <p:cNvPr id="2091" name="Google Shape;2091;p77"/>
          <p:cNvPicPr preferRelativeResize="0"/>
          <p:nvPr/>
        </p:nvPicPr>
        <p:blipFill rotWithShape="1">
          <a:blip r:embed="rId8">
            <a:alphaModFix/>
          </a:blip>
          <a:srcRect b="0" l="0" r="0" t="0"/>
          <a:stretch/>
        </p:blipFill>
        <p:spPr>
          <a:xfrm>
            <a:off x="0" y="806332"/>
            <a:ext cx="12192000" cy="45720"/>
          </a:xfrm>
          <a:prstGeom prst="rect">
            <a:avLst/>
          </a:prstGeom>
          <a:noFill/>
          <a:ln>
            <a:noFill/>
          </a:ln>
        </p:spPr>
      </p:pic>
      <p:grpSp>
        <p:nvGrpSpPr>
          <p:cNvPr id="2092" name="Google Shape;2092;p77"/>
          <p:cNvGrpSpPr/>
          <p:nvPr/>
        </p:nvGrpSpPr>
        <p:grpSpPr>
          <a:xfrm>
            <a:off x="11458577" y="171320"/>
            <a:ext cx="548640" cy="548640"/>
            <a:chOff x="11458577" y="171320"/>
            <a:chExt cx="548640" cy="548640"/>
          </a:xfrm>
        </p:grpSpPr>
        <p:sp>
          <p:nvSpPr>
            <p:cNvPr id="2093" name="Google Shape;2093;p77"/>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094" name="Google Shape;2094;p77"/>
            <p:cNvPicPr preferRelativeResize="0"/>
            <p:nvPr/>
          </p:nvPicPr>
          <p:blipFill rotWithShape="1">
            <a:blip r:embed="rId9">
              <a:alphaModFix/>
            </a:blip>
            <a:srcRect b="0" l="0" r="0" t="0"/>
            <a:stretch/>
          </p:blipFill>
          <p:spPr>
            <a:xfrm>
              <a:off x="11570207" y="274320"/>
              <a:ext cx="323088" cy="332231"/>
            </a:xfrm>
            <a:prstGeom prst="rect">
              <a:avLst/>
            </a:prstGeom>
            <a:noFill/>
            <a:ln>
              <a:noFill/>
            </a:ln>
          </p:spPr>
        </p:pic>
      </p:grpSp>
      <p:grpSp>
        <p:nvGrpSpPr>
          <p:cNvPr id="2095" name="Google Shape;2095;p77"/>
          <p:cNvGrpSpPr/>
          <p:nvPr/>
        </p:nvGrpSpPr>
        <p:grpSpPr>
          <a:xfrm>
            <a:off x="9201911" y="3005327"/>
            <a:ext cx="1417320" cy="512063"/>
            <a:chOff x="9201911" y="3005327"/>
            <a:chExt cx="1417320" cy="512063"/>
          </a:xfrm>
        </p:grpSpPr>
        <p:pic>
          <p:nvPicPr>
            <p:cNvPr id="2096" name="Google Shape;2096;p77"/>
            <p:cNvPicPr preferRelativeResize="0"/>
            <p:nvPr/>
          </p:nvPicPr>
          <p:blipFill rotWithShape="1">
            <a:blip r:embed="rId10">
              <a:alphaModFix/>
            </a:blip>
            <a:srcRect b="0" l="0" r="0" t="0"/>
            <a:stretch/>
          </p:blipFill>
          <p:spPr>
            <a:xfrm>
              <a:off x="9201911" y="3005327"/>
              <a:ext cx="1417320" cy="512063"/>
            </a:xfrm>
            <a:prstGeom prst="rect">
              <a:avLst/>
            </a:prstGeom>
            <a:noFill/>
            <a:ln>
              <a:noFill/>
            </a:ln>
          </p:spPr>
        </p:pic>
        <p:sp>
          <p:nvSpPr>
            <p:cNvPr id="2097" name="Google Shape;2097;p77"/>
            <p:cNvSpPr/>
            <p:nvPr/>
          </p:nvSpPr>
          <p:spPr>
            <a:xfrm>
              <a:off x="9240936" y="3044804"/>
              <a:ext cx="1287145" cy="381635"/>
            </a:xfrm>
            <a:custGeom>
              <a:rect b="b" l="l" r="r" t="t"/>
              <a:pathLst>
                <a:path extrusionOk="0" h="381635" w="1287145">
                  <a:moveTo>
                    <a:pt x="0" y="0"/>
                  </a:moveTo>
                  <a:lnTo>
                    <a:pt x="1286846" y="0"/>
                  </a:lnTo>
                  <a:lnTo>
                    <a:pt x="1286846" y="381374"/>
                  </a:lnTo>
                  <a:lnTo>
                    <a:pt x="0" y="381374"/>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098" name="Google Shape;2098;p77"/>
          <p:cNvGrpSpPr/>
          <p:nvPr/>
        </p:nvGrpSpPr>
        <p:grpSpPr>
          <a:xfrm>
            <a:off x="5001767" y="1185672"/>
            <a:ext cx="3992880" cy="3401567"/>
            <a:chOff x="5001767" y="1185672"/>
            <a:chExt cx="3992880" cy="3401567"/>
          </a:xfrm>
        </p:grpSpPr>
        <p:pic>
          <p:nvPicPr>
            <p:cNvPr id="2099" name="Google Shape;2099;p77"/>
            <p:cNvPicPr preferRelativeResize="0"/>
            <p:nvPr/>
          </p:nvPicPr>
          <p:blipFill rotWithShape="1">
            <a:blip r:embed="rId11">
              <a:alphaModFix/>
            </a:blip>
            <a:srcRect b="0" l="0" r="0" t="0"/>
            <a:stretch/>
          </p:blipFill>
          <p:spPr>
            <a:xfrm>
              <a:off x="5001767" y="1185672"/>
              <a:ext cx="3992880" cy="3401567"/>
            </a:xfrm>
            <a:prstGeom prst="rect">
              <a:avLst/>
            </a:prstGeom>
            <a:noFill/>
            <a:ln>
              <a:noFill/>
            </a:ln>
          </p:spPr>
        </p:pic>
        <p:pic>
          <p:nvPicPr>
            <p:cNvPr id="2100" name="Google Shape;2100;p77"/>
            <p:cNvPicPr preferRelativeResize="0"/>
            <p:nvPr/>
          </p:nvPicPr>
          <p:blipFill rotWithShape="1">
            <a:blip r:embed="rId12">
              <a:alphaModFix/>
            </a:blip>
            <a:srcRect b="0" l="0" r="0" t="0"/>
            <a:stretch/>
          </p:blipFill>
          <p:spPr>
            <a:xfrm>
              <a:off x="5026662" y="1209767"/>
              <a:ext cx="3887359" cy="3299170"/>
            </a:xfrm>
            <a:prstGeom prst="rect">
              <a:avLst/>
            </a:prstGeom>
            <a:noFill/>
            <a:ln>
              <a:noFill/>
            </a:ln>
          </p:spPr>
        </p:pic>
        <p:pic>
          <p:nvPicPr>
            <p:cNvPr id="2101" name="Google Shape;2101;p77"/>
            <p:cNvPicPr preferRelativeResize="0"/>
            <p:nvPr/>
          </p:nvPicPr>
          <p:blipFill rotWithShape="1">
            <a:blip r:embed="rId13">
              <a:alphaModFix/>
            </a:blip>
            <a:srcRect b="0" l="0" r="0" t="0"/>
            <a:stretch/>
          </p:blipFill>
          <p:spPr>
            <a:xfrm>
              <a:off x="5583935" y="1944623"/>
              <a:ext cx="588263" cy="609600"/>
            </a:xfrm>
            <a:prstGeom prst="rect">
              <a:avLst/>
            </a:prstGeom>
            <a:noFill/>
            <a:ln>
              <a:noFill/>
            </a:ln>
          </p:spPr>
        </p:pic>
        <p:sp>
          <p:nvSpPr>
            <p:cNvPr id="2102" name="Google Shape;2102;p77"/>
            <p:cNvSpPr/>
            <p:nvPr/>
          </p:nvSpPr>
          <p:spPr>
            <a:xfrm>
              <a:off x="5620993" y="1983588"/>
              <a:ext cx="459740" cy="478790"/>
            </a:xfrm>
            <a:custGeom>
              <a:rect b="b" l="l" r="r" t="t"/>
              <a:pathLst>
                <a:path extrusionOk="0" h="478789" w="459739">
                  <a:moveTo>
                    <a:pt x="0" y="0"/>
                  </a:moveTo>
                  <a:lnTo>
                    <a:pt x="459226" y="0"/>
                  </a:lnTo>
                  <a:lnTo>
                    <a:pt x="459226" y="478698"/>
                  </a:lnTo>
                  <a:lnTo>
                    <a:pt x="0" y="478698"/>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103" name="Google Shape;2103;p77"/>
            <p:cNvPicPr preferRelativeResize="0"/>
            <p:nvPr/>
          </p:nvPicPr>
          <p:blipFill rotWithShape="1">
            <a:blip r:embed="rId14">
              <a:alphaModFix/>
            </a:blip>
            <a:srcRect b="0" l="0" r="0" t="0"/>
            <a:stretch/>
          </p:blipFill>
          <p:spPr>
            <a:xfrm>
              <a:off x="5038343" y="3742944"/>
              <a:ext cx="1331976" cy="329184"/>
            </a:xfrm>
            <a:prstGeom prst="rect">
              <a:avLst/>
            </a:prstGeom>
            <a:noFill/>
            <a:ln>
              <a:noFill/>
            </a:ln>
          </p:spPr>
        </p:pic>
        <p:sp>
          <p:nvSpPr>
            <p:cNvPr id="2104" name="Google Shape;2104;p77"/>
            <p:cNvSpPr/>
            <p:nvPr/>
          </p:nvSpPr>
          <p:spPr>
            <a:xfrm>
              <a:off x="5076826" y="3779547"/>
              <a:ext cx="1201420" cy="201930"/>
            </a:xfrm>
            <a:custGeom>
              <a:rect b="b" l="l" r="r" t="t"/>
              <a:pathLst>
                <a:path extrusionOk="0" h="201929" w="1201420">
                  <a:moveTo>
                    <a:pt x="0" y="0"/>
                  </a:moveTo>
                  <a:lnTo>
                    <a:pt x="1201159" y="0"/>
                  </a:lnTo>
                  <a:lnTo>
                    <a:pt x="1201159" y="201706"/>
                  </a:lnTo>
                  <a:lnTo>
                    <a:pt x="0" y="201706"/>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105" name="Google Shape;2105;p77"/>
          <p:cNvSpPr txBox="1"/>
          <p:nvPr/>
        </p:nvSpPr>
        <p:spPr>
          <a:xfrm>
            <a:off x="5012690" y="5216215"/>
            <a:ext cx="6596380" cy="1197610"/>
          </a:xfrm>
          <a:prstGeom prst="rect">
            <a:avLst/>
          </a:prstGeom>
          <a:noFill/>
          <a:ln>
            <a:noFill/>
          </a:ln>
        </p:spPr>
        <p:txBody>
          <a:bodyPr anchorCtr="0" anchor="t" bIns="0" lIns="0" spcFirstLastPara="1" rIns="0" wrap="square" tIns="12700">
            <a:spAutoFit/>
          </a:bodyPr>
          <a:lstStyle/>
          <a:p>
            <a:pPr indent="0" lvl="0" marL="12700" marR="165735" rtl="0" algn="l">
              <a:lnSpc>
                <a:spcPct val="118750"/>
              </a:lnSpc>
              <a:spcBef>
                <a:spcPts val="0"/>
              </a:spcBef>
              <a:spcAft>
                <a:spcPts val="0"/>
              </a:spcAft>
              <a:buClr>
                <a:srgbClr val="262626"/>
              </a:buClr>
              <a:buSzPts val="1600"/>
              <a:buFont typeface="Calibri"/>
              <a:buNone/>
            </a:pPr>
            <a:r>
              <a:rPr b="0" i="0" lang="en-US" sz="1600" u="none" cap="none" strike="noStrike">
                <a:solidFill>
                  <a:srgbClr val="262626"/>
                </a:solidFill>
                <a:latin typeface="Calibri"/>
                <a:ea typeface="Calibri"/>
                <a:cs typeface="Calibri"/>
                <a:sym typeface="Calibri"/>
              </a:rPr>
              <a:t>The </a:t>
            </a:r>
            <a:r>
              <a:rPr b="1" i="0" lang="en-US" sz="1600" u="none" cap="none" strike="noStrike">
                <a:solidFill>
                  <a:srgbClr val="262626"/>
                </a:solidFill>
                <a:latin typeface="Calibri"/>
                <a:ea typeface="Calibri"/>
                <a:cs typeface="Calibri"/>
                <a:sym typeface="Calibri"/>
              </a:rPr>
              <a:t>Sales Data </a:t>
            </a:r>
            <a:r>
              <a:rPr b="0" i="0" lang="en-US" sz="1600" u="none" cap="none" strike="noStrike">
                <a:solidFill>
                  <a:srgbClr val="262626"/>
                </a:solidFill>
                <a:latin typeface="Calibri"/>
                <a:ea typeface="Calibri"/>
                <a:cs typeface="Calibri"/>
                <a:sym typeface="Calibri"/>
              </a:rPr>
              <a:t>table contains two date fields (</a:t>
            </a:r>
            <a:r>
              <a:rPr b="1" i="0" lang="en-US" sz="1600" u="none" cap="none" strike="noStrike">
                <a:solidFill>
                  <a:srgbClr val="262626"/>
                </a:solidFill>
                <a:latin typeface="Calibri"/>
                <a:ea typeface="Calibri"/>
                <a:cs typeface="Calibri"/>
                <a:sym typeface="Calibri"/>
              </a:rPr>
              <a:t>Order Date </a:t>
            </a:r>
            <a:r>
              <a:rPr b="0" i="0" lang="en-US" sz="1600" u="none" cap="none" strike="noStrike">
                <a:solidFill>
                  <a:srgbClr val="262626"/>
                </a:solidFill>
                <a:latin typeface="Calibri"/>
                <a:ea typeface="Calibri"/>
                <a:cs typeface="Calibri"/>
                <a:sym typeface="Calibri"/>
              </a:rPr>
              <a:t>&amp; </a:t>
            </a:r>
            <a:r>
              <a:rPr b="1" i="0" lang="en-US" sz="1600" u="none" cap="none" strike="noStrike">
                <a:solidFill>
                  <a:srgbClr val="262626"/>
                </a:solidFill>
                <a:latin typeface="Calibri"/>
                <a:ea typeface="Calibri"/>
                <a:cs typeface="Calibri"/>
                <a:sym typeface="Calibri"/>
              </a:rPr>
              <a:t>Stock Date</a:t>
            </a:r>
            <a:r>
              <a:rPr b="0" i="0" lang="en-US" sz="1600" u="none" cap="none" strike="noStrike">
                <a:solidFill>
                  <a:srgbClr val="262626"/>
                </a:solidFill>
                <a:latin typeface="Calibri"/>
                <a:ea typeface="Calibri"/>
                <a:cs typeface="Calibri"/>
                <a:sym typeface="Calibri"/>
              </a:rPr>
              <a:t>), but  there can only be </a:t>
            </a:r>
            <a:r>
              <a:rPr b="1" i="1" lang="en-US" sz="1600" u="none" cap="none" strike="noStrike">
                <a:solidFill>
                  <a:srgbClr val="262626"/>
                </a:solidFill>
                <a:latin typeface="Calibri"/>
                <a:ea typeface="Calibri"/>
                <a:cs typeface="Calibri"/>
                <a:sym typeface="Calibri"/>
              </a:rPr>
              <a:t>one active relationship </a:t>
            </a:r>
            <a:r>
              <a:rPr b="0" i="0" lang="en-US" sz="1600" u="none" cap="none" strike="noStrike">
                <a:solidFill>
                  <a:srgbClr val="262626"/>
                </a:solidFill>
                <a:latin typeface="Calibri"/>
                <a:ea typeface="Calibri"/>
                <a:cs typeface="Calibri"/>
                <a:sym typeface="Calibri"/>
              </a:rPr>
              <a:t>to the Date key in the Calendar table</a:t>
            </a:r>
            <a:endParaRPr b="0" i="0" sz="1600" u="none" cap="none" strike="noStrike">
              <a:solidFill>
                <a:srgbClr val="000000"/>
              </a:solidFill>
              <a:latin typeface="Calibri"/>
              <a:ea typeface="Calibri"/>
              <a:cs typeface="Calibri"/>
              <a:sym typeface="Calibri"/>
            </a:endParaRPr>
          </a:p>
          <a:p>
            <a:pPr indent="0" lvl="0" marL="12700" marR="0" rtl="0" algn="l">
              <a:lnSpc>
                <a:spcPct val="100000"/>
              </a:lnSpc>
              <a:spcBef>
                <a:spcPts val="1475"/>
              </a:spcBef>
              <a:spcAft>
                <a:spcPts val="0"/>
              </a:spcAft>
              <a:buClr>
                <a:srgbClr val="262626"/>
              </a:buClr>
              <a:buSzPts val="1600"/>
              <a:buFont typeface="Calibri"/>
              <a:buNone/>
            </a:pPr>
            <a:r>
              <a:rPr b="0" i="0" lang="en-US" sz="1600" u="none" cap="none" strike="noStrike">
                <a:solidFill>
                  <a:srgbClr val="262626"/>
                </a:solidFill>
                <a:latin typeface="Calibri"/>
                <a:ea typeface="Calibri"/>
                <a:cs typeface="Calibri"/>
                <a:sym typeface="Calibri"/>
              </a:rPr>
              <a:t>You can set relationships to active or inactive from either the </a:t>
            </a:r>
            <a:r>
              <a:rPr b="1" i="0" lang="en-US" sz="1600" u="none" cap="none" strike="noStrike">
                <a:solidFill>
                  <a:srgbClr val="262626"/>
                </a:solidFill>
                <a:latin typeface="Calibri"/>
                <a:ea typeface="Calibri"/>
                <a:cs typeface="Calibri"/>
                <a:sym typeface="Calibri"/>
              </a:rPr>
              <a:t>Edit Relationships</a:t>
            </a:r>
            <a:endParaRPr b="0" i="0" sz="1600" u="none" cap="none" strike="noStrike">
              <a:solidFill>
                <a:srgbClr val="000000"/>
              </a:solidFill>
              <a:latin typeface="Calibri"/>
              <a:ea typeface="Calibri"/>
              <a:cs typeface="Calibri"/>
              <a:sym typeface="Calibri"/>
            </a:endParaRPr>
          </a:p>
          <a:p>
            <a:pPr indent="0" lvl="0" marL="12700" marR="0" rtl="0" algn="l">
              <a:lnSpc>
                <a:spcPct val="100000"/>
              </a:lnSpc>
              <a:spcBef>
                <a:spcPts val="0"/>
              </a:spcBef>
              <a:spcAft>
                <a:spcPts val="0"/>
              </a:spcAft>
              <a:buClr>
                <a:srgbClr val="262626"/>
              </a:buClr>
              <a:buSzPts val="1600"/>
              <a:buFont typeface="Calibri"/>
              <a:buNone/>
            </a:pPr>
            <a:r>
              <a:rPr b="0" i="0" lang="en-US" sz="1600" u="none" cap="none" strike="noStrike">
                <a:solidFill>
                  <a:srgbClr val="262626"/>
                </a:solidFill>
                <a:latin typeface="Calibri"/>
                <a:ea typeface="Calibri"/>
                <a:cs typeface="Calibri"/>
                <a:sym typeface="Calibri"/>
              </a:rPr>
              <a:t>dialog box or the </a:t>
            </a:r>
            <a:r>
              <a:rPr b="1" i="0" lang="en-US" sz="1600" u="none" cap="none" strike="noStrike">
                <a:solidFill>
                  <a:srgbClr val="262626"/>
                </a:solidFill>
                <a:latin typeface="Calibri"/>
                <a:ea typeface="Calibri"/>
                <a:cs typeface="Calibri"/>
                <a:sym typeface="Calibri"/>
              </a:rPr>
              <a:t>Properties </a:t>
            </a:r>
            <a:r>
              <a:rPr b="0" i="0" lang="en-US" sz="1600" u="none" cap="none" strike="noStrike">
                <a:solidFill>
                  <a:srgbClr val="262626"/>
                </a:solidFill>
                <a:latin typeface="Calibri"/>
                <a:ea typeface="Calibri"/>
                <a:cs typeface="Calibri"/>
                <a:sym typeface="Calibri"/>
              </a:rPr>
              <a:t>(you must deactivate one before activating another)</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09" name="Shape 2109"/>
        <p:cNvGrpSpPr/>
        <p:nvPr/>
      </p:nvGrpSpPr>
      <p:grpSpPr>
        <a:xfrm>
          <a:off x="0" y="0"/>
          <a:ext cx="0" cy="0"/>
          <a:chOff x="0" y="0"/>
          <a:chExt cx="0" cy="0"/>
        </a:xfrm>
      </p:grpSpPr>
      <p:grpSp>
        <p:nvGrpSpPr>
          <p:cNvPr id="2110" name="Google Shape;2110;p78"/>
          <p:cNvGrpSpPr/>
          <p:nvPr/>
        </p:nvGrpSpPr>
        <p:grpSpPr>
          <a:xfrm>
            <a:off x="563880" y="1578863"/>
            <a:ext cx="3971544" cy="4504944"/>
            <a:chOff x="563880" y="1578863"/>
            <a:chExt cx="3971544" cy="4504944"/>
          </a:xfrm>
        </p:grpSpPr>
        <p:pic>
          <p:nvPicPr>
            <p:cNvPr id="2111" name="Google Shape;2111;p78"/>
            <p:cNvPicPr preferRelativeResize="0"/>
            <p:nvPr/>
          </p:nvPicPr>
          <p:blipFill rotWithShape="1">
            <a:blip r:embed="rId3">
              <a:alphaModFix/>
            </a:blip>
            <a:srcRect b="0" l="0" r="0" t="0"/>
            <a:stretch/>
          </p:blipFill>
          <p:spPr>
            <a:xfrm>
              <a:off x="563880" y="1578863"/>
              <a:ext cx="3971544" cy="4504944"/>
            </a:xfrm>
            <a:prstGeom prst="rect">
              <a:avLst/>
            </a:prstGeom>
            <a:noFill/>
            <a:ln>
              <a:noFill/>
            </a:ln>
          </p:spPr>
        </p:pic>
        <p:pic>
          <p:nvPicPr>
            <p:cNvPr id="2112" name="Google Shape;2112;p78"/>
            <p:cNvPicPr preferRelativeResize="0"/>
            <p:nvPr/>
          </p:nvPicPr>
          <p:blipFill rotWithShape="1">
            <a:blip r:embed="rId4">
              <a:alphaModFix/>
            </a:blip>
            <a:srcRect b="0" l="0" r="0" t="0"/>
            <a:stretch/>
          </p:blipFill>
          <p:spPr>
            <a:xfrm>
              <a:off x="587849" y="1604777"/>
              <a:ext cx="3869358" cy="4398264"/>
            </a:xfrm>
            <a:prstGeom prst="rect">
              <a:avLst/>
            </a:prstGeom>
            <a:noFill/>
            <a:ln>
              <a:noFill/>
            </a:ln>
          </p:spPr>
        </p:pic>
        <p:pic>
          <p:nvPicPr>
            <p:cNvPr id="2113" name="Google Shape;2113;p78"/>
            <p:cNvPicPr preferRelativeResize="0"/>
            <p:nvPr/>
          </p:nvPicPr>
          <p:blipFill rotWithShape="1">
            <a:blip r:embed="rId5">
              <a:alphaModFix/>
            </a:blip>
            <a:srcRect b="0" l="0" r="0" t="0"/>
            <a:stretch/>
          </p:blipFill>
          <p:spPr>
            <a:xfrm>
              <a:off x="673608" y="2109216"/>
              <a:ext cx="1868424" cy="304800"/>
            </a:xfrm>
            <a:prstGeom prst="rect">
              <a:avLst/>
            </a:prstGeom>
            <a:noFill/>
            <a:ln>
              <a:noFill/>
            </a:ln>
          </p:spPr>
        </p:pic>
        <p:sp>
          <p:nvSpPr>
            <p:cNvPr id="2114" name="Google Shape;2114;p78"/>
            <p:cNvSpPr/>
            <p:nvPr/>
          </p:nvSpPr>
          <p:spPr>
            <a:xfrm>
              <a:off x="710592" y="2148808"/>
              <a:ext cx="1740535" cy="173990"/>
            </a:xfrm>
            <a:custGeom>
              <a:rect b="b" l="l" r="r" t="t"/>
              <a:pathLst>
                <a:path extrusionOk="0" h="173989" w="1740535">
                  <a:moveTo>
                    <a:pt x="0" y="0"/>
                  </a:moveTo>
                  <a:lnTo>
                    <a:pt x="1740467" y="0"/>
                  </a:lnTo>
                  <a:lnTo>
                    <a:pt x="1740467" y="173626"/>
                  </a:lnTo>
                  <a:lnTo>
                    <a:pt x="0" y="173626"/>
                  </a:lnTo>
                  <a:lnTo>
                    <a:pt x="0" y="0"/>
                  </a:lnTo>
                  <a:close/>
                </a:path>
              </a:pathLst>
            </a:custGeom>
            <a:noFill/>
            <a:ln cap="flat" cmpd="sng" w="25400">
              <a:solidFill>
                <a:srgbClr val="5B9BD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115" name="Google Shape;2115;p78"/>
            <p:cNvPicPr preferRelativeResize="0"/>
            <p:nvPr/>
          </p:nvPicPr>
          <p:blipFill rotWithShape="1">
            <a:blip r:embed="rId6">
              <a:alphaModFix/>
            </a:blip>
            <a:srcRect b="0" l="0" r="0" t="0"/>
            <a:stretch/>
          </p:blipFill>
          <p:spPr>
            <a:xfrm>
              <a:off x="2404872" y="2715768"/>
              <a:ext cx="390144" cy="390143"/>
            </a:xfrm>
            <a:prstGeom prst="rect">
              <a:avLst/>
            </a:prstGeom>
            <a:noFill/>
            <a:ln>
              <a:noFill/>
            </a:ln>
          </p:spPr>
        </p:pic>
        <p:sp>
          <p:nvSpPr>
            <p:cNvPr id="2116" name="Google Shape;2116;p78"/>
            <p:cNvSpPr/>
            <p:nvPr/>
          </p:nvSpPr>
          <p:spPr>
            <a:xfrm>
              <a:off x="2441915" y="2752919"/>
              <a:ext cx="262255" cy="260985"/>
            </a:xfrm>
            <a:custGeom>
              <a:rect b="b" l="l" r="r" t="t"/>
              <a:pathLst>
                <a:path extrusionOk="0" h="260985" w="262255">
                  <a:moveTo>
                    <a:pt x="0" y="0"/>
                  </a:moveTo>
                  <a:lnTo>
                    <a:pt x="261938" y="0"/>
                  </a:lnTo>
                  <a:lnTo>
                    <a:pt x="261938" y="260532"/>
                  </a:lnTo>
                  <a:lnTo>
                    <a:pt x="0" y="260532"/>
                  </a:lnTo>
                  <a:lnTo>
                    <a:pt x="0" y="0"/>
                  </a:lnTo>
                  <a:close/>
                </a:path>
              </a:pathLst>
            </a:custGeom>
            <a:noFill/>
            <a:ln cap="flat" cmpd="sng" w="25400">
              <a:solidFill>
                <a:srgbClr val="5B9BD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117" name="Google Shape;2117;p78"/>
            <p:cNvPicPr preferRelativeResize="0"/>
            <p:nvPr/>
          </p:nvPicPr>
          <p:blipFill rotWithShape="1">
            <a:blip r:embed="rId7">
              <a:alphaModFix/>
            </a:blip>
            <a:srcRect b="0" l="0" r="0" t="0"/>
            <a:stretch/>
          </p:blipFill>
          <p:spPr>
            <a:xfrm>
              <a:off x="3276600" y="3288792"/>
              <a:ext cx="435863" cy="393192"/>
            </a:xfrm>
            <a:prstGeom prst="rect">
              <a:avLst/>
            </a:prstGeom>
            <a:noFill/>
            <a:ln>
              <a:noFill/>
            </a:ln>
          </p:spPr>
        </p:pic>
        <p:sp>
          <p:nvSpPr>
            <p:cNvPr id="2118" name="Google Shape;2118;p78"/>
            <p:cNvSpPr/>
            <p:nvPr/>
          </p:nvSpPr>
          <p:spPr>
            <a:xfrm>
              <a:off x="3315183" y="3327647"/>
              <a:ext cx="304800" cy="263525"/>
            </a:xfrm>
            <a:custGeom>
              <a:rect b="b" l="l" r="r" t="t"/>
              <a:pathLst>
                <a:path extrusionOk="0" h="263525" w="304800">
                  <a:moveTo>
                    <a:pt x="0" y="0"/>
                  </a:moveTo>
                  <a:lnTo>
                    <a:pt x="304800" y="0"/>
                  </a:lnTo>
                  <a:lnTo>
                    <a:pt x="304800" y="263126"/>
                  </a:lnTo>
                  <a:lnTo>
                    <a:pt x="0" y="263126"/>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119" name="Google Shape;2119;p78"/>
            <p:cNvPicPr preferRelativeResize="0"/>
            <p:nvPr/>
          </p:nvPicPr>
          <p:blipFill rotWithShape="1">
            <a:blip r:embed="rId8">
              <a:alphaModFix/>
            </a:blip>
            <a:srcRect b="0" l="0" r="0" t="0"/>
            <a:stretch/>
          </p:blipFill>
          <p:spPr>
            <a:xfrm>
              <a:off x="2606040" y="4224527"/>
              <a:ext cx="1789176" cy="329184"/>
            </a:xfrm>
            <a:prstGeom prst="rect">
              <a:avLst/>
            </a:prstGeom>
            <a:noFill/>
            <a:ln>
              <a:noFill/>
            </a:ln>
          </p:spPr>
        </p:pic>
        <p:sp>
          <p:nvSpPr>
            <p:cNvPr id="2120" name="Google Shape;2120;p78"/>
            <p:cNvSpPr/>
            <p:nvPr/>
          </p:nvSpPr>
          <p:spPr>
            <a:xfrm>
              <a:off x="2644513" y="4262310"/>
              <a:ext cx="1657985" cy="200025"/>
            </a:xfrm>
            <a:custGeom>
              <a:rect b="b" l="l" r="r" t="t"/>
              <a:pathLst>
                <a:path extrusionOk="0" h="200025" w="1657985">
                  <a:moveTo>
                    <a:pt x="0" y="0"/>
                  </a:moveTo>
                  <a:lnTo>
                    <a:pt x="1657427" y="0"/>
                  </a:lnTo>
                  <a:lnTo>
                    <a:pt x="1657427" y="199753"/>
                  </a:lnTo>
                  <a:lnTo>
                    <a:pt x="0" y="199753"/>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121" name="Google Shape;2121;p78"/>
          <p:cNvSpPr txBox="1"/>
          <p:nvPr/>
        </p:nvSpPr>
        <p:spPr>
          <a:xfrm>
            <a:off x="5104762" y="1897944"/>
            <a:ext cx="6457315" cy="3282315"/>
          </a:xfrm>
          <a:prstGeom prst="rect">
            <a:avLst/>
          </a:prstGeom>
          <a:noFill/>
          <a:ln>
            <a:noFill/>
          </a:ln>
        </p:spPr>
        <p:txBody>
          <a:bodyPr anchorCtr="0" anchor="t" bIns="0" lIns="0" spcFirstLastPara="1" rIns="0" wrap="square" tIns="179700">
            <a:spAutoFit/>
          </a:bodyPr>
          <a:lstStyle/>
          <a:p>
            <a:pPr indent="0" lvl="0" marL="1270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Cardinality </a:t>
            </a:r>
            <a:r>
              <a:rPr b="0" i="0" lang="en-US" sz="2000" u="none" cap="none" strike="noStrike">
                <a:solidFill>
                  <a:srgbClr val="000000"/>
                </a:solidFill>
                <a:latin typeface="Calibri"/>
                <a:ea typeface="Calibri"/>
                <a:cs typeface="Calibri"/>
                <a:sym typeface="Calibri"/>
              </a:rPr>
              <a:t>refers to the uniqueness of values in a column</a:t>
            </a:r>
            <a:endParaRPr b="0" i="0" sz="2000" u="none" cap="none" strike="noStrike">
              <a:solidFill>
                <a:srgbClr val="000000"/>
              </a:solidFill>
              <a:latin typeface="Calibri"/>
              <a:ea typeface="Calibri"/>
              <a:cs typeface="Calibri"/>
              <a:sym typeface="Calibri"/>
            </a:endParaRPr>
          </a:p>
          <a:p>
            <a:pPr indent="-342900" lvl="0" marL="812800" marR="227965" rtl="0" algn="l">
              <a:lnSpc>
                <a:spcPct val="100000"/>
              </a:lnSpc>
              <a:spcBef>
                <a:spcPts val="1185"/>
              </a:spcBef>
              <a:spcAft>
                <a:spcPts val="0"/>
              </a:spcAft>
              <a:buClr>
                <a:srgbClr val="262626"/>
              </a:buClr>
              <a:buSzPts val="1800"/>
              <a:buFont typeface="Arial"/>
              <a:buChar char="•"/>
            </a:pPr>
            <a:r>
              <a:rPr b="0" i="0" lang="en-US" sz="1800" u="none" cap="none" strike="noStrike">
                <a:solidFill>
                  <a:srgbClr val="262626"/>
                </a:solidFill>
                <a:latin typeface="Calibri"/>
                <a:ea typeface="Calibri"/>
                <a:cs typeface="Calibri"/>
                <a:sym typeface="Calibri"/>
              </a:rPr>
              <a:t>Ideally, all relationships in the data model should follow a  </a:t>
            </a:r>
            <a:r>
              <a:rPr b="1" i="0" lang="en-US" sz="1800" u="none" cap="none" strike="noStrike">
                <a:solidFill>
                  <a:srgbClr val="262626"/>
                </a:solidFill>
                <a:latin typeface="Calibri"/>
                <a:ea typeface="Calibri"/>
                <a:cs typeface="Calibri"/>
                <a:sym typeface="Calibri"/>
              </a:rPr>
              <a:t>one-to-many </a:t>
            </a:r>
            <a:r>
              <a:rPr b="0" i="0" lang="en-US" sz="1800" u="none" cap="none" strike="noStrike">
                <a:solidFill>
                  <a:srgbClr val="262626"/>
                </a:solidFill>
                <a:latin typeface="Calibri"/>
                <a:ea typeface="Calibri"/>
                <a:cs typeface="Calibri"/>
                <a:sym typeface="Calibri"/>
              </a:rPr>
              <a:t>cardinality: </a:t>
            </a:r>
            <a:r>
              <a:rPr b="1" i="0" lang="en-US" sz="1800" u="none" cap="none" strike="noStrike">
                <a:solidFill>
                  <a:srgbClr val="262626"/>
                </a:solidFill>
                <a:latin typeface="Calibri"/>
                <a:ea typeface="Calibri"/>
                <a:cs typeface="Calibri"/>
                <a:sym typeface="Calibri"/>
              </a:rPr>
              <a:t>one </a:t>
            </a:r>
            <a:r>
              <a:rPr b="0" i="0" lang="en-US" sz="1800" u="none" cap="none" strike="noStrike">
                <a:solidFill>
                  <a:srgbClr val="262626"/>
                </a:solidFill>
                <a:latin typeface="Calibri"/>
                <a:ea typeface="Calibri"/>
                <a:cs typeface="Calibri"/>
                <a:sym typeface="Calibri"/>
              </a:rPr>
              <a:t>instance of each primary key,  and </a:t>
            </a:r>
            <a:r>
              <a:rPr b="1" i="0" lang="en-US" sz="1800" u="none" cap="none" strike="noStrike">
                <a:solidFill>
                  <a:srgbClr val="262626"/>
                </a:solidFill>
                <a:latin typeface="Calibri"/>
                <a:ea typeface="Calibri"/>
                <a:cs typeface="Calibri"/>
                <a:sym typeface="Calibri"/>
              </a:rPr>
              <a:t>many </a:t>
            </a:r>
            <a:r>
              <a:rPr b="0" i="0" lang="en-US" sz="1800" u="none" cap="none" strike="noStrike">
                <a:solidFill>
                  <a:srgbClr val="262626"/>
                </a:solidFill>
                <a:latin typeface="Calibri"/>
                <a:ea typeface="Calibri"/>
                <a:cs typeface="Calibri"/>
                <a:sym typeface="Calibri"/>
              </a:rPr>
              <a:t>instances of each foreign key</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40"/>
              </a:spcBef>
              <a:spcAft>
                <a:spcPts val="0"/>
              </a:spcAft>
              <a:buClr>
                <a:schemeClr val="dk1"/>
              </a:buClr>
              <a:buSzPts val="2850"/>
              <a:buFont typeface="Calibri"/>
              <a:buNone/>
            </a:pPr>
            <a:r>
              <a:t/>
            </a:r>
            <a:endParaRPr b="0" i="0" sz="2850" u="none" cap="none" strike="noStrike">
              <a:solidFill>
                <a:srgbClr val="000000"/>
              </a:solidFill>
              <a:latin typeface="Calibri"/>
              <a:ea typeface="Calibri"/>
              <a:cs typeface="Calibri"/>
              <a:sym typeface="Calibri"/>
            </a:endParaRPr>
          </a:p>
          <a:p>
            <a:pPr indent="0" lvl="0" marL="12700" marR="87630" rtl="0" algn="l">
              <a:lnSpc>
                <a:spcPct val="118750"/>
              </a:lnSpc>
              <a:spcBef>
                <a:spcPts val="0"/>
              </a:spcBef>
              <a:spcAft>
                <a:spcPts val="0"/>
              </a:spcAft>
              <a:buClr>
                <a:srgbClr val="262626"/>
              </a:buClr>
              <a:buSzPts val="1600"/>
              <a:buFont typeface="Calibri"/>
              <a:buNone/>
            </a:pPr>
            <a:r>
              <a:rPr b="0" i="1" lang="en-US" sz="1600" u="none" cap="none" strike="noStrike">
                <a:solidFill>
                  <a:srgbClr val="262626"/>
                </a:solidFill>
                <a:latin typeface="Calibri"/>
                <a:ea typeface="Calibri"/>
                <a:cs typeface="Calibri"/>
                <a:sym typeface="Calibri"/>
              </a:rPr>
              <a:t>In this example there is only </a:t>
            </a:r>
            <a:r>
              <a:rPr b="1" i="1" lang="en-US" sz="1600" u="none" cap="none" strike="noStrike">
                <a:solidFill>
                  <a:srgbClr val="5B9BD5"/>
                </a:solidFill>
                <a:latin typeface="Calibri"/>
                <a:ea typeface="Calibri"/>
                <a:cs typeface="Calibri"/>
                <a:sym typeface="Calibri"/>
              </a:rPr>
              <a:t>ONE instance of each Product Key </a:t>
            </a:r>
            <a:r>
              <a:rPr b="0" i="1" lang="en-US" sz="1600" u="none" cap="none" strike="noStrike">
                <a:solidFill>
                  <a:srgbClr val="262626"/>
                </a:solidFill>
                <a:latin typeface="Calibri"/>
                <a:ea typeface="Calibri"/>
                <a:cs typeface="Calibri"/>
                <a:sym typeface="Calibri"/>
              </a:rPr>
              <a:t>in the Product  table (noted by a “</a:t>
            </a:r>
            <a:r>
              <a:rPr b="1" i="1" lang="en-US" sz="1600" u="none" cap="none" strike="noStrike">
                <a:solidFill>
                  <a:srgbClr val="262626"/>
                </a:solidFill>
                <a:latin typeface="Calibri"/>
                <a:ea typeface="Calibri"/>
                <a:cs typeface="Calibri"/>
                <a:sym typeface="Calibri"/>
              </a:rPr>
              <a:t>1</a:t>
            </a:r>
            <a:r>
              <a:rPr b="0" i="1" lang="en-US" sz="1600" u="none" cap="none" strike="noStrike">
                <a:solidFill>
                  <a:srgbClr val="262626"/>
                </a:solidFill>
                <a:latin typeface="Calibri"/>
                <a:ea typeface="Calibri"/>
                <a:cs typeface="Calibri"/>
                <a:sym typeface="Calibri"/>
              </a:rPr>
              <a:t>”), since each row contains </a:t>
            </a:r>
            <a:r>
              <a:rPr b="1" i="1" lang="en-US" sz="1600" u="none" cap="none" strike="noStrike">
                <a:solidFill>
                  <a:srgbClr val="262626"/>
                </a:solidFill>
                <a:latin typeface="Calibri"/>
                <a:ea typeface="Calibri"/>
                <a:cs typeface="Calibri"/>
                <a:sym typeface="Calibri"/>
              </a:rPr>
              <a:t>attributes of a single product  </a:t>
            </a:r>
            <a:r>
              <a:rPr b="0" i="1" lang="en-US" sz="1600" u="none" cap="none" strike="noStrike">
                <a:solidFill>
                  <a:srgbClr val="262626"/>
                </a:solidFill>
                <a:latin typeface="Calibri"/>
                <a:ea typeface="Calibri"/>
                <a:cs typeface="Calibri"/>
                <a:sym typeface="Calibri"/>
              </a:rPr>
              <a:t>(name, SKU, description, price, etc.)</a:t>
            </a:r>
            <a:endParaRPr b="0" i="0" sz="1600" u="none" cap="none" strike="noStrike">
              <a:solidFill>
                <a:srgbClr val="000000"/>
              </a:solidFill>
              <a:latin typeface="Calibri"/>
              <a:ea typeface="Calibri"/>
              <a:cs typeface="Calibri"/>
              <a:sym typeface="Calibri"/>
            </a:endParaRPr>
          </a:p>
          <a:p>
            <a:pPr indent="0" lvl="0" marL="12700" marR="5080" rtl="0" algn="l">
              <a:lnSpc>
                <a:spcPct val="118750"/>
              </a:lnSpc>
              <a:spcBef>
                <a:spcPts val="1305"/>
              </a:spcBef>
              <a:spcAft>
                <a:spcPts val="0"/>
              </a:spcAft>
              <a:buClr>
                <a:srgbClr val="262626"/>
              </a:buClr>
              <a:buSzPts val="1600"/>
              <a:buFont typeface="Calibri"/>
              <a:buNone/>
            </a:pPr>
            <a:r>
              <a:rPr b="0" i="1" lang="en-US" sz="1600" u="none" cap="none" strike="noStrike">
                <a:solidFill>
                  <a:srgbClr val="262626"/>
                </a:solidFill>
                <a:latin typeface="Calibri"/>
                <a:ea typeface="Calibri"/>
                <a:cs typeface="Calibri"/>
                <a:sym typeface="Calibri"/>
              </a:rPr>
              <a:t>There are </a:t>
            </a:r>
            <a:r>
              <a:rPr b="1" i="1" lang="en-US" sz="1600" u="none" cap="none" strike="noStrike">
                <a:solidFill>
                  <a:srgbClr val="E6AF00"/>
                </a:solidFill>
                <a:latin typeface="Calibri"/>
                <a:ea typeface="Calibri"/>
                <a:cs typeface="Calibri"/>
                <a:sym typeface="Calibri"/>
              </a:rPr>
              <a:t>MANY instances of each Product Key </a:t>
            </a:r>
            <a:r>
              <a:rPr b="0" i="1" lang="en-US" sz="1600" u="none" cap="none" strike="noStrike">
                <a:solidFill>
                  <a:srgbClr val="262626"/>
                </a:solidFill>
                <a:latin typeface="Calibri"/>
                <a:ea typeface="Calibri"/>
                <a:cs typeface="Calibri"/>
                <a:sym typeface="Calibri"/>
              </a:rPr>
              <a:t>in the Sales table (noted by an  asterisk </a:t>
            </a:r>
            <a:r>
              <a:rPr b="1" i="1" lang="en-US" sz="1600" u="none" cap="none" strike="noStrike">
                <a:solidFill>
                  <a:srgbClr val="262626"/>
                </a:solidFill>
                <a:latin typeface="Calibri"/>
                <a:ea typeface="Calibri"/>
                <a:cs typeface="Calibri"/>
                <a:sym typeface="Calibri"/>
              </a:rPr>
              <a:t>*</a:t>
            </a:r>
            <a:r>
              <a:rPr b="0" i="1" lang="en-US" sz="1600" u="none" cap="none" strike="noStrike">
                <a:solidFill>
                  <a:srgbClr val="262626"/>
                </a:solidFill>
                <a:latin typeface="Calibri"/>
                <a:ea typeface="Calibri"/>
                <a:cs typeface="Calibri"/>
                <a:sym typeface="Calibri"/>
              </a:rPr>
              <a:t>), since there are </a:t>
            </a:r>
            <a:r>
              <a:rPr b="1" i="1" lang="en-US" sz="1600" u="none" cap="none" strike="noStrike">
                <a:solidFill>
                  <a:srgbClr val="262626"/>
                </a:solidFill>
                <a:latin typeface="Calibri"/>
                <a:ea typeface="Calibri"/>
                <a:cs typeface="Calibri"/>
                <a:sym typeface="Calibri"/>
              </a:rPr>
              <a:t>multiple sales for each product</a:t>
            </a:r>
            <a:endParaRPr b="0" i="0" sz="1600" u="none" cap="none" strike="noStrike">
              <a:solidFill>
                <a:srgbClr val="000000"/>
              </a:solidFill>
              <a:latin typeface="Calibri"/>
              <a:ea typeface="Calibri"/>
              <a:cs typeface="Calibri"/>
              <a:sym typeface="Calibri"/>
            </a:endParaRPr>
          </a:p>
        </p:txBody>
      </p:sp>
      <p:sp>
        <p:nvSpPr>
          <p:cNvPr id="2122" name="Google Shape;2122;p78"/>
          <p:cNvSpPr txBox="1"/>
          <p:nvPr>
            <p:ph type="title"/>
          </p:nvPr>
        </p:nvSpPr>
        <p:spPr>
          <a:xfrm>
            <a:off x="3748881" y="242315"/>
            <a:ext cx="469455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RELATIONSHIP CARDINALITY</a:t>
            </a:r>
            <a:endParaRPr/>
          </a:p>
        </p:txBody>
      </p:sp>
      <p:pic>
        <p:nvPicPr>
          <p:cNvPr id="2123" name="Google Shape;2123;p78"/>
          <p:cNvPicPr preferRelativeResize="0"/>
          <p:nvPr/>
        </p:nvPicPr>
        <p:blipFill rotWithShape="1">
          <a:blip r:embed="rId9">
            <a:alphaModFix/>
          </a:blip>
          <a:srcRect b="0" l="0" r="0" t="0"/>
          <a:stretch/>
        </p:blipFill>
        <p:spPr>
          <a:xfrm>
            <a:off x="0" y="806332"/>
            <a:ext cx="12192000" cy="45720"/>
          </a:xfrm>
          <a:prstGeom prst="rect">
            <a:avLst/>
          </a:prstGeom>
          <a:noFill/>
          <a:ln>
            <a:noFill/>
          </a:ln>
        </p:spPr>
      </p:pic>
      <p:sp>
        <p:nvSpPr>
          <p:cNvPr id="2124" name="Google Shape;2124;p78"/>
          <p:cNvSpPr/>
          <p:nvPr/>
        </p:nvSpPr>
        <p:spPr>
          <a:xfrm>
            <a:off x="4678841" y="1447030"/>
            <a:ext cx="199390" cy="4692650"/>
          </a:xfrm>
          <a:custGeom>
            <a:rect b="b" l="l" r="r" t="t"/>
            <a:pathLst>
              <a:path extrusionOk="0" h="4692650" w="199389">
                <a:moveTo>
                  <a:pt x="0" y="0"/>
                </a:moveTo>
                <a:lnTo>
                  <a:pt x="38706" y="11070"/>
                </a:lnTo>
                <a:lnTo>
                  <a:pt x="70315" y="41260"/>
                </a:lnTo>
                <a:lnTo>
                  <a:pt x="91625" y="86038"/>
                </a:lnTo>
                <a:lnTo>
                  <a:pt x="99440" y="140873"/>
                </a:lnTo>
                <a:lnTo>
                  <a:pt x="99440" y="2601765"/>
                </a:lnTo>
                <a:lnTo>
                  <a:pt x="107255" y="2656599"/>
                </a:lnTo>
                <a:lnTo>
                  <a:pt x="128565" y="2701377"/>
                </a:lnTo>
                <a:lnTo>
                  <a:pt x="160174" y="2731567"/>
                </a:lnTo>
                <a:lnTo>
                  <a:pt x="198881" y="2742638"/>
                </a:lnTo>
                <a:lnTo>
                  <a:pt x="160174" y="2753708"/>
                </a:lnTo>
                <a:lnTo>
                  <a:pt x="128565" y="2783898"/>
                </a:lnTo>
                <a:lnTo>
                  <a:pt x="107255" y="2828676"/>
                </a:lnTo>
                <a:lnTo>
                  <a:pt x="99440" y="2883511"/>
                </a:lnTo>
                <a:lnTo>
                  <a:pt x="99440" y="4551643"/>
                </a:lnTo>
                <a:lnTo>
                  <a:pt x="91625" y="4606477"/>
                </a:lnTo>
                <a:lnTo>
                  <a:pt x="70315" y="4651255"/>
                </a:lnTo>
                <a:lnTo>
                  <a:pt x="38706" y="4681445"/>
                </a:lnTo>
                <a:lnTo>
                  <a:pt x="0" y="4692516"/>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125" name="Google Shape;2125;p78"/>
          <p:cNvGrpSpPr/>
          <p:nvPr/>
        </p:nvGrpSpPr>
        <p:grpSpPr>
          <a:xfrm>
            <a:off x="11458577" y="171320"/>
            <a:ext cx="548640" cy="548640"/>
            <a:chOff x="11458577" y="171320"/>
            <a:chExt cx="548640" cy="548640"/>
          </a:xfrm>
        </p:grpSpPr>
        <p:sp>
          <p:nvSpPr>
            <p:cNvPr id="2126" name="Google Shape;2126;p78"/>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127" name="Google Shape;2127;p78"/>
            <p:cNvPicPr preferRelativeResize="0"/>
            <p:nvPr/>
          </p:nvPicPr>
          <p:blipFill rotWithShape="1">
            <a:blip r:embed="rId10">
              <a:alphaModFix/>
            </a:blip>
            <a:srcRect b="0" l="0" r="0" t="0"/>
            <a:stretch/>
          </p:blipFill>
          <p:spPr>
            <a:xfrm>
              <a:off x="11570207" y="274320"/>
              <a:ext cx="323088" cy="332231"/>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31" name="Shape 2131"/>
        <p:cNvGrpSpPr/>
        <p:nvPr/>
      </p:nvGrpSpPr>
      <p:grpSpPr>
        <a:xfrm>
          <a:off x="0" y="0"/>
          <a:ext cx="0" cy="0"/>
          <a:chOff x="0" y="0"/>
          <a:chExt cx="0" cy="0"/>
        </a:xfrm>
      </p:grpSpPr>
      <p:grpSp>
        <p:nvGrpSpPr>
          <p:cNvPr id="2132" name="Google Shape;2132;p79"/>
          <p:cNvGrpSpPr/>
          <p:nvPr/>
        </p:nvGrpSpPr>
        <p:grpSpPr>
          <a:xfrm>
            <a:off x="2100072" y="1313688"/>
            <a:ext cx="4639056" cy="1246631"/>
            <a:chOff x="2100072" y="1313688"/>
            <a:chExt cx="4639056" cy="1246631"/>
          </a:xfrm>
        </p:grpSpPr>
        <p:pic>
          <p:nvPicPr>
            <p:cNvPr id="2133" name="Google Shape;2133;p79"/>
            <p:cNvPicPr preferRelativeResize="0"/>
            <p:nvPr/>
          </p:nvPicPr>
          <p:blipFill rotWithShape="1">
            <a:blip r:embed="rId3">
              <a:alphaModFix/>
            </a:blip>
            <a:srcRect b="0" l="0" r="0" t="0"/>
            <a:stretch/>
          </p:blipFill>
          <p:spPr>
            <a:xfrm>
              <a:off x="2100072" y="1313688"/>
              <a:ext cx="4639056" cy="1246631"/>
            </a:xfrm>
            <a:prstGeom prst="rect">
              <a:avLst/>
            </a:prstGeom>
            <a:noFill/>
            <a:ln>
              <a:noFill/>
            </a:ln>
          </p:spPr>
        </p:pic>
        <p:pic>
          <p:nvPicPr>
            <p:cNvPr id="2134" name="Google Shape;2134;p79"/>
            <p:cNvPicPr preferRelativeResize="0"/>
            <p:nvPr/>
          </p:nvPicPr>
          <p:blipFill rotWithShape="1">
            <a:blip r:embed="rId4">
              <a:alphaModFix/>
            </a:blip>
            <a:srcRect b="0" l="0" r="0" t="0"/>
            <a:stretch/>
          </p:blipFill>
          <p:spPr>
            <a:xfrm>
              <a:off x="2124075" y="1339000"/>
              <a:ext cx="4536474" cy="1143490"/>
            </a:xfrm>
            <a:prstGeom prst="rect">
              <a:avLst/>
            </a:prstGeom>
            <a:noFill/>
            <a:ln>
              <a:noFill/>
            </a:ln>
          </p:spPr>
        </p:pic>
      </p:grpSp>
      <p:grpSp>
        <p:nvGrpSpPr>
          <p:cNvPr id="2135" name="Google Shape;2135;p79"/>
          <p:cNvGrpSpPr/>
          <p:nvPr/>
        </p:nvGrpSpPr>
        <p:grpSpPr>
          <a:xfrm>
            <a:off x="1438655" y="5007863"/>
            <a:ext cx="5961888" cy="1222247"/>
            <a:chOff x="1438655" y="5007863"/>
            <a:chExt cx="5961888" cy="1222247"/>
          </a:xfrm>
        </p:grpSpPr>
        <p:pic>
          <p:nvPicPr>
            <p:cNvPr id="2136" name="Google Shape;2136;p79"/>
            <p:cNvPicPr preferRelativeResize="0"/>
            <p:nvPr/>
          </p:nvPicPr>
          <p:blipFill rotWithShape="1">
            <a:blip r:embed="rId5">
              <a:alphaModFix/>
            </a:blip>
            <a:srcRect b="0" l="0" r="0" t="0"/>
            <a:stretch/>
          </p:blipFill>
          <p:spPr>
            <a:xfrm>
              <a:off x="1438655" y="5007863"/>
              <a:ext cx="5961888" cy="1222247"/>
            </a:xfrm>
            <a:prstGeom prst="rect">
              <a:avLst/>
            </a:prstGeom>
            <a:noFill/>
            <a:ln>
              <a:noFill/>
            </a:ln>
          </p:spPr>
        </p:pic>
        <p:pic>
          <p:nvPicPr>
            <p:cNvPr id="2137" name="Google Shape;2137;p79"/>
            <p:cNvPicPr preferRelativeResize="0"/>
            <p:nvPr/>
          </p:nvPicPr>
          <p:blipFill rotWithShape="1">
            <a:blip r:embed="rId6">
              <a:alphaModFix/>
            </a:blip>
            <a:srcRect b="0" l="0" r="0" t="0"/>
            <a:stretch/>
          </p:blipFill>
          <p:spPr>
            <a:xfrm>
              <a:off x="1463249" y="5033613"/>
              <a:ext cx="5858125" cy="1115834"/>
            </a:xfrm>
            <a:prstGeom prst="rect">
              <a:avLst/>
            </a:prstGeom>
            <a:noFill/>
            <a:ln>
              <a:noFill/>
            </a:ln>
          </p:spPr>
        </p:pic>
      </p:grpSp>
      <p:grpSp>
        <p:nvGrpSpPr>
          <p:cNvPr id="2138" name="Google Shape;2138;p79"/>
          <p:cNvGrpSpPr/>
          <p:nvPr/>
        </p:nvGrpSpPr>
        <p:grpSpPr>
          <a:xfrm>
            <a:off x="7184135" y="1338072"/>
            <a:ext cx="2727960" cy="1222248"/>
            <a:chOff x="7184135" y="1338072"/>
            <a:chExt cx="2727960" cy="1222248"/>
          </a:xfrm>
        </p:grpSpPr>
        <p:pic>
          <p:nvPicPr>
            <p:cNvPr id="2139" name="Google Shape;2139;p79"/>
            <p:cNvPicPr preferRelativeResize="0"/>
            <p:nvPr/>
          </p:nvPicPr>
          <p:blipFill rotWithShape="1">
            <a:blip r:embed="rId7">
              <a:alphaModFix/>
            </a:blip>
            <a:srcRect b="0" l="0" r="0" t="0"/>
            <a:stretch/>
          </p:blipFill>
          <p:spPr>
            <a:xfrm>
              <a:off x="7184135" y="1338072"/>
              <a:ext cx="2727960" cy="1222248"/>
            </a:xfrm>
            <a:prstGeom prst="rect">
              <a:avLst/>
            </a:prstGeom>
            <a:noFill/>
            <a:ln>
              <a:noFill/>
            </a:ln>
          </p:spPr>
        </p:pic>
        <p:pic>
          <p:nvPicPr>
            <p:cNvPr id="2140" name="Google Shape;2140;p79"/>
            <p:cNvPicPr preferRelativeResize="0"/>
            <p:nvPr/>
          </p:nvPicPr>
          <p:blipFill rotWithShape="1">
            <a:blip r:embed="rId8">
              <a:alphaModFix/>
            </a:blip>
            <a:srcRect b="0" l="0" r="0" t="0"/>
            <a:stretch/>
          </p:blipFill>
          <p:spPr>
            <a:xfrm>
              <a:off x="7210424" y="1363460"/>
              <a:ext cx="2623610" cy="1119030"/>
            </a:xfrm>
            <a:prstGeom prst="rect">
              <a:avLst/>
            </a:prstGeom>
            <a:noFill/>
            <a:ln>
              <a:noFill/>
            </a:ln>
          </p:spPr>
        </p:pic>
      </p:grpSp>
      <p:grpSp>
        <p:nvGrpSpPr>
          <p:cNvPr id="2141" name="Google Shape;2141;p79"/>
          <p:cNvGrpSpPr/>
          <p:nvPr/>
        </p:nvGrpSpPr>
        <p:grpSpPr>
          <a:xfrm>
            <a:off x="2084832" y="1524000"/>
            <a:ext cx="1350264" cy="1051560"/>
            <a:chOff x="2084832" y="1524000"/>
            <a:chExt cx="1350264" cy="1051560"/>
          </a:xfrm>
        </p:grpSpPr>
        <p:pic>
          <p:nvPicPr>
            <p:cNvPr id="2142" name="Google Shape;2142;p79"/>
            <p:cNvPicPr preferRelativeResize="0"/>
            <p:nvPr/>
          </p:nvPicPr>
          <p:blipFill rotWithShape="1">
            <a:blip r:embed="rId9">
              <a:alphaModFix/>
            </a:blip>
            <a:srcRect b="0" l="0" r="0" t="0"/>
            <a:stretch/>
          </p:blipFill>
          <p:spPr>
            <a:xfrm>
              <a:off x="2084832" y="1524000"/>
              <a:ext cx="1350264" cy="1051560"/>
            </a:xfrm>
            <a:prstGeom prst="rect">
              <a:avLst/>
            </a:prstGeom>
            <a:noFill/>
            <a:ln>
              <a:noFill/>
            </a:ln>
          </p:spPr>
        </p:pic>
        <p:sp>
          <p:nvSpPr>
            <p:cNvPr id="2143" name="Google Shape;2143;p79"/>
            <p:cNvSpPr/>
            <p:nvPr/>
          </p:nvSpPr>
          <p:spPr>
            <a:xfrm>
              <a:off x="2124076" y="1563085"/>
              <a:ext cx="1219200" cy="919480"/>
            </a:xfrm>
            <a:custGeom>
              <a:rect b="b" l="l" r="r" t="t"/>
              <a:pathLst>
                <a:path extrusionOk="0" h="919480" w="1219200">
                  <a:moveTo>
                    <a:pt x="0" y="0"/>
                  </a:moveTo>
                  <a:lnTo>
                    <a:pt x="1219200" y="0"/>
                  </a:lnTo>
                  <a:lnTo>
                    <a:pt x="1219200" y="919405"/>
                  </a:lnTo>
                  <a:lnTo>
                    <a:pt x="0" y="919405"/>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144" name="Google Shape;2144;p79"/>
          <p:cNvGrpSpPr/>
          <p:nvPr/>
        </p:nvGrpSpPr>
        <p:grpSpPr>
          <a:xfrm>
            <a:off x="1956655" y="1533144"/>
            <a:ext cx="8025765" cy="1305370"/>
            <a:chOff x="1956655" y="1533144"/>
            <a:chExt cx="8025765" cy="1305370"/>
          </a:xfrm>
        </p:grpSpPr>
        <p:pic>
          <p:nvPicPr>
            <p:cNvPr id="2145" name="Google Shape;2145;p79"/>
            <p:cNvPicPr preferRelativeResize="0"/>
            <p:nvPr/>
          </p:nvPicPr>
          <p:blipFill rotWithShape="1">
            <a:blip r:embed="rId10">
              <a:alphaModFix/>
            </a:blip>
            <a:srcRect b="0" l="0" r="0" t="0"/>
            <a:stretch/>
          </p:blipFill>
          <p:spPr>
            <a:xfrm>
              <a:off x="7171944" y="1533144"/>
              <a:ext cx="1319783" cy="1051560"/>
            </a:xfrm>
            <a:prstGeom prst="rect">
              <a:avLst/>
            </a:prstGeom>
            <a:noFill/>
            <a:ln>
              <a:noFill/>
            </a:ln>
          </p:spPr>
        </p:pic>
        <p:sp>
          <p:nvSpPr>
            <p:cNvPr id="2146" name="Google Shape;2146;p79"/>
            <p:cNvSpPr/>
            <p:nvPr/>
          </p:nvSpPr>
          <p:spPr>
            <a:xfrm>
              <a:off x="7210425" y="1572610"/>
              <a:ext cx="1190625" cy="919480"/>
            </a:xfrm>
            <a:custGeom>
              <a:rect b="b" l="l" r="r" t="t"/>
              <a:pathLst>
                <a:path extrusionOk="0" h="919480" w="1190625">
                  <a:moveTo>
                    <a:pt x="0" y="0"/>
                  </a:moveTo>
                  <a:lnTo>
                    <a:pt x="1190626" y="0"/>
                  </a:lnTo>
                  <a:lnTo>
                    <a:pt x="1190626" y="919405"/>
                  </a:lnTo>
                  <a:lnTo>
                    <a:pt x="0" y="919405"/>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47" name="Google Shape;2147;p79"/>
            <p:cNvSpPr/>
            <p:nvPr/>
          </p:nvSpPr>
          <p:spPr>
            <a:xfrm>
              <a:off x="1956655" y="2635949"/>
              <a:ext cx="8025765" cy="202565"/>
            </a:xfrm>
            <a:custGeom>
              <a:rect b="b" l="l" r="r" t="t"/>
              <a:pathLst>
                <a:path extrusionOk="0" h="202564" w="8025765">
                  <a:moveTo>
                    <a:pt x="8025544" y="0"/>
                  </a:moveTo>
                  <a:lnTo>
                    <a:pt x="8014271" y="39411"/>
                  </a:lnTo>
                  <a:lnTo>
                    <a:pt x="7983531" y="71595"/>
                  </a:lnTo>
                  <a:lnTo>
                    <a:pt x="7937937" y="93295"/>
                  </a:lnTo>
                  <a:lnTo>
                    <a:pt x="7882104" y="101252"/>
                  </a:lnTo>
                  <a:lnTo>
                    <a:pt x="2304553" y="101252"/>
                  </a:lnTo>
                  <a:lnTo>
                    <a:pt x="2248719" y="109208"/>
                  </a:lnTo>
                  <a:lnTo>
                    <a:pt x="2203125" y="130908"/>
                  </a:lnTo>
                  <a:lnTo>
                    <a:pt x="2172385" y="163092"/>
                  </a:lnTo>
                  <a:lnTo>
                    <a:pt x="2161113" y="202504"/>
                  </a:lnTo>
                  <a:lnTo>
                    <a:pt x="2149840" y="163092"/>
                  </a:lnTo>
                  <a:lnTo>
                    <a:pt x="2119100" y="130908"/>
                  </a:lnTo>
                  <a:lnTo>
                    <a:pt x="2073506" y="109208"/>
                  </a:lnTo>
                  <a:lnTo>
                    <a:pt x="2017673" y="101252"/>
                  </a:lnTo>
                  <a:lnTo>
                    <a:pt x="143439" y="101252"/>
                  </a:lnTo>
                  <a:lnTo>
                    <a:pt x="87606" y="93295"/>
                  </a:lnTo>
                  <a:lnTo>
                    <a:pt x="42012" y="71595"/>
                  </a:lnTo>
                  <a:lnTo>
                    <a:pt x="11272" y="39411"/>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48" name="Google Shape;2148;p79"/>
            <p:cNvSpPr/>
            <p:nvPr/>
          </p:nvSpPr>
          <p:spPr>
            <a:xfrm>
              <a:off x="3343012" y="1780444"/>
              <a:ext cx="3791585" cy="76200"/>
            </a:xfrm>
            <a:custGeom>
              <a:rect b="b" l="l" r="r" t="t"/>
              <a:pathLst>
                <a:path extrusionOk="0" h="76200" w="3791584">
                  <a:moveTo>
                    <a:pt x="3714442" y="50727"/>
                  </a:moveTo>
                  <a:lnTo>
                    <a:pt x="3713082" y="76090"/>
                  </a:lnTo>
                  <a:lnTo>
                    <a:pt x="3769863" y="51407"/>
                  </a:lnTo>
                  <a:lnTo>
                    <a:pt x="3727123" y="51407"/>
                  </a:lnTo>
                  <a:lnTo>
                    <a:pt x="3714442" y="50727"/>
                  </a:lnTo>
                  <a:close/>
                </a:path>
                <a:path extrusionOk="0" h="76200" w="3791584">
                  <a:moveTo>
                    <a:pt x="2809062" y="4126"/>
                  </a:moveTo>
                  <a:lnTo>
                    <a:pt x="2640817" y="4635"/>
                  </a:lnTo>
                  <a:lnTo>
                    <a:pt x="897467" y="31438"/>
                  </a:lnTo>
                  <a:lnTo>
                    <a:pt x="677461" y="35864"/>
                  </a:lnTo>
                  <a:lnTo>
                    <a:pt x="371335" y="42134"/>
                  </a:lnTo>
                  <a:lnTo>
                    <a:pt x="0" y="49843"/>
                  </a:lnTo>
                  <a:lnTo>
                    <a:pt x="527" y="75238"/>
                  </a:lnTo>
                  <a:lnTo>
                    <a:pt x="1953269" y="37782"/>
                  </a:lnTo>
                  <a:lnTo>
                    <a:pt x="2084297" y="35863"/>
                  </a:lnTo>
                  <a:lnTo>
                    <a:pt x="3715578" y="29526"/>
                  </a:lnTo>
                  <a:lnTo>
                    <a:pt x="3715801" y="25363"/>
                  </a:lnTo>
                  <a:lnTo>
                    <a:pt x="3480385" y="14499"/>
                  </a:lnTo>
                  <a:lnTo>
                    <a:pt x="3214377" y="7269"/>
                  </a:lnTo>
                  <a:lnTo>
                    <a:pt x="3135603" y="6038"/>
                  </a:lnTo>
                  <a:lnTo>
                    <a:pt x="2809062" y="4126"/>
                  </a:lnTo>
                  <a:close/>
                </a:path>
                <a:path extrusionOk="0" h="76200" w="3791584">
                  <a:moveTo>
                    <a:pt x="3715801" y="25363"/>
                  </a:moveTo>
                  <a:lnTo>
                    <a:pt x="3714442" y="50727"/>
                  </a:lnTo>
                  <a:lnTo>
                    <a:pt x="3727123" y="51407"/>
                  </a:lnTo>
                  <a:lnTo>
                    <a:pt x="3728483" y="26043"/>
                  </a:lnTo>
                  <a:lnTo>
                    <a:pt x="3715801" y="25363"/>
                  </a:lnTo>
                  <a:close/>
                </a:path>
                <a:path extrusionOk="0" h="76200" w="3791584">
                  <a:moveTo>
                    <a:pt x="3717161" y="0"/>
                  </a:moveTo>
                  <a:lnTo>
                    <a:pt x="3715801" y="25363"/>
                  </a:lnTo>
                  <a:lnTo>
                    <a:pt x="3728483" y="26043"/>
                  </a:lnTo>
                  <a:lnTo>
                    <a:pt x="3727123" y="51407"/>
                  </a:lnTo>
                  <a:lnTo>
                    <a:pt x="3769863" y="51407"/>
                  </a:lnTo>
                  <a:lnTo>
                    <a:pt x="3791212" y="42125"/>
                  </a:lnTo>
                  <a:lnTo>
                    <a:pt x="3717161" y="0"/>
                  </a:lnTo>
                  <a:close/>
                </a:path>
                <a:path extrusionOk="0" h="76200" w="3791584">
                  <a:moveTo>
                    <a:pt x="3714775" y="44512"/>
                  </a:moveTo>
                  <a:lnTo>
                    <a:pt x="3590349" y="44512"/>
                  </a:lnTo>
                  <a:lnTo>
                    <a:pt x="3714442" y="50727"/>
                  </a:lnTo>
                  <a:lnTo>
                    <a:pt x="3714775" y="44512"/>
                  </a:lnTo>
                  <a:close/>
                </a:path>
                <a:path extrusionOk="0" h="76200" w="3791584">
                  <a:moveTo>
                    <a:pt x="3714903" y="42132"/>
                  </a:moveTo>
                  <a:lnTo>
                    <a:pt x="3536240" y="42132"/>
                  </a:lnTo>
                  <a:lnTo>
                    <a:pt x="3590397" y="44514"/>
                  </a:lnTo>
                  <a:lnTo>
                    <a:pt x="3714775" y="44512"/>
                  </a:lnTo>
                  <a:lnTo>
                    <a:pt x="3714903" y="42132"/>
                  </a:lnTo>
                  <a:close/>
                </a:path>
                <a:path extrusionOk="0" h="76200" w="3791584">
                  <a:moveTo>
                    <a:pt x="3715023" y="39880"/>
                  </a:moveTo>
                  <a:lnTo>
                    <a:pt x="3479410" y="39880"/>
                  </a:lnTo>
                  <a:lnTo>
                    <a:pt x="3536295" y="42134"/>
                  </a:lnTo>
                  <a:lnTo>
                    <a:pt x="3714903" y="42132"/>
                  </a:lnTo>
                  <a:lnTo>
                    <a:pt x="3715023" y="39880"/>
                  </a:lnTo>
                  <a:close/>
                </a:path>
                <a:path extrusionOk="0" h="76200" w="3791584">
                  <a:moveTo>
                    <a:pt x="3715239" y="35863"/>
                  </a:moveTo>
                  <a:lnTo>
                    <a:pt x="3355389" y="35863"/>
                  </a:lnTo>
                  <a:lnTo>
                    <a:pt x="3419370" y="37783"/>
                  </a:lnTo>
                  <a:lnTo>
                    <a:pt x="3479469" y="39883"/>
                  </a:lnTo>
                  <a:lnTo>
                    <a:pt x="3715023" y="39880"/>
                  </a:lnTo>
                  <a:lnTo>
                    <a:pt x="3715239" y="35863"/>
                  </a:lnTo>
                  <a:close/>
                </a:path>
                <a:path extrusionOk="0" h="76200" w="3791584">
                  <a:moveTo>
                    <a:pt x="3419308" y="37782"/>
                  </a:moveTo>
                  <a:close/>
                </a:path>
                <a:path extrusionOk="0" h="76200" w="3791584">
                  <a:moveTo>
                    <a:pt x="3355397" y="35863"/>
                  </a:moveTo>
                  <a:close/>
                </a:path>
                <a:path extrusionOk="0" h="76200" w="3791584">
                  <a:moveTo>
                    <a:pt x="3715578" y="29526"/>
                  </a:moveTo>
                  <a:lnTo>
                    <a:pt x="2809096" y="29526"/>
                  </a:lnTo>
                  <a:lnTo>
                    <a:pt x="3135378" y="31438"/>
                  </a:lnTo>
                  <a:lnTo>
                    <a:pt x="3355397" y="35863"/>
                  </a:lnTo>
                  <a:lnTo>
                    <a:pt x="3715239" y="35863"/>
                  </a:lnTo>
                  <a:lnTo>
                    <a:pt x="3715578" y="29526"/>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149" name="Google Shape;2149;p79"/>
          <p:cNvSpPr txBox="1"/>
          <p:nvPr/>
        </p:nvSpPr>
        <p:spPr>
          <a:xfrm>
            <a:off x="1078866" y="3095244"/>
            <a:ext cx="9371965" cy="1406525"/>
          </a:xfrm>
          <a:prstGeom prst="rect">
            <a:avLst/>
          </a:prstGeom>
          <a:noFill/>
          <a:ln>
            <a:noFill/>
          </a:ln>
        </p:spPr>
        <p:txBody>
          <a:bodyPr anchorCtr="0" anchor="t" bIns="0" lIns="0" spcFirstLastPara="1" rIns="0" wrap="square" tIns="12700">
            <a:spAutoFit/>
          </a:bodyPr>
          <a:lstStyle/>
          <a:p>
            <a:pPr indent="-342900" lvl="0" marL="355600" marR="272415"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Connecting the two tables above using </a:t>
            </a:r>
            <a:r>
              <a:rPr b="1" i="0" lang="en-US" sz="2000" u="none" cap="none" strike="noStrike">
                <a:solidFill>
                  <a:srgbClr val="000000"/>
                </a:solidFill>
                <a:latin typeface="Calibri"/>
                <a:ea typeface="Calibri"/>
                <a:cs typeface="Calibri"/>
                <a:sym typeface="Calibri"/>
              </a:rPr>
              <a:t>product_id </a:t>
            </a:r>
            <a:r>
              <a:rPr b="0" i="0" lang="en-US" sz="2000" u="none" cap="none" strike="noStrike">
                <a:solidFill>
                  <a:srgbClr val="000000"/>
                </a:solidFill>
                <a:latin typeface="Calibri"/>
                <a:ea typeface="Calibri"/>
                <a:cs typeface="Calibri"/>
                <a:sym typeface="Calibri"/>
              </a:rPr>
              <a:t>creates a </a:t>
            </a:r>
            <a:r>
              <a:rPr b="1" i="0" lang="en-US" sz="2000" u="none" cap="none" strike="noStrike">
                <a:solidFill>
                  <a:srgbClr val="000000"/>
                </a:solidFill>
                <a:latin typeface="Calibri"/>
                <a:ea typeface="Calibri"/>
                <a:cs typeface="Calibri"/>
                <a:sym typeface="Calibri"/>
              </a:rPr>
              <a:t>one-to-one relationship</a:t>
            </a:r>
            <a:r>
              <a:rPr b="0" i="0" lang="en-US" sz="2000" u="none" cap="none" strike="noStrike">
                <a:solidFill>
                  <a:srgbClr val="000000"/>
                </a:solidFill>
                <a:latin typeface="Calibri"/>
                <a:ea typeface="Calibri"/>
                <a:cs typeface="Calibri"/>
                <a:sym typeface="Calibri"/>
              </a:rPr>
              <a:t>,  since each product ID only appears once in each table</a:t>
            </a:r>
            <a:endParaRPr b="0" i="0" sz="2000" u="none" cap="none" strike="noStrike">
              <a:solidFill>
                <a:srgbClr val="000000"/>
              </a:solidFill>
              <a:latin typeface="Calibri"/>
              <a:ea typeface="Calibri"/>
              <a:cs typeface="Calibri"/>
              <a:sym typeface="Calibri"/>
            </a:endParaRPr>
          </a:p>
          <a:p>
            <a:pPr indent="-342900" lvl="0" marL="355600" marR="5080" rtl="0" algn="l">
              <a:lnSpc>
                <a:spcPct val="100000"/>
              </a:lnSpc>
              <a:spcBef>
                <a:spcPts val="1270"/>
              </a:spcBef>
              <a:spcAft>
                <a:spcPts val="0"/>
              </a:spcAft>
              <a:buClr>
                <a:srgbClr val="262626"/>
              </a:buClr>
              <a:buSzPts val="2000"/>
              <a:buFont typeface="Arial"/>
              <a:buChar char="•"/>
            </a:pPr>
            <a:r>
              <a:rPr b="0" i="0" lang="en-US" sz="2000" u="none" cap="none" strike="noStrike">
                <a:solidFill>
                  <a:srgbClr val="262626"/>
                </a:solidFill>
                <a:latin typeface="Calibri"/>
                <a:ea typeface="Calibri"/>
                <a:cs typeface="Calibri"/>
                <a:sym typeface="Calibri"/>
              </a:rPr>
              <a:t>This isn’t necessarily a “bad” relationship, but you can simplify the model by merging the  tables into a single, valid dimension table</a:t>
            </a:r>
            <a:endParaRPr b="0" i="0" sz="2000" u="none" cap="none" strike="noStrike">
              <a:solidFill>
                <a:srgbClr val="000000"/>
              </a:solidFill>
              <a:latin typeface="Calibri"/>
              <a:ea typeface="Calibri"/>
              <a:cs typeface="Calibri"/>
              <a:sym typeface="Calibri"/>
            </a:endParaRPr>
          </a:p>
        </p:txBody>
      </p:sp>
      <p:sp>
        <p:nvSpPr>
          <p:cNvPr id="2150" name="Google Shape;2150;p79"/>
          <p:cNvSpPr txBox="1"/>
          <p:nvPr/>
        </p:nvSpPr>
        <p:spPr>
          <a:xfrm>
            <a:off x="7884477" y="5195316"/>
            <a:ext cx="2881630" cy="671830"/>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Clr>
                <a:srgbClr val="262626"/>
              </a:buClr>
              <a:buSzPts val="1400"/>
              <a:buFont typeface="Calibri"/>
              <a:buNone/>
            </a:pPr>
            <a:r>
              <a:rPr b="1" i="1" lang="en-US" sz="1400" u="none" cap="none" strike="noStrike">
                <a:solidFill>
                  <a:srgbClr val="262626"/>
                </a:solidFill>
                <a:latin typeface="Calibri"/>
                <a:ea typeface="Calibri"/>
                <a:cs typeface="Calibri"/>
                <a:sym typeface="Calibri"/>
              </a:rPr>
              <a:t>NOTE: </a:t>
            </a:r>
            <a:r>
              <a:rPr b="0" i="1" lang="en-US" sz="1400" u="none" cap="none" strike="noStrike">
                <a:solidFill>
                  <a:srgbClr val="262626"/>
                </a:solidFill>
                <a:latin typeface="Calibri"/>
                <a:ea typeface="Calibri"/>
                <a:cs typeface="Calibri"/>
                <a:sym typeface="Calibri"/>
              </a:rPr>
              <a:t>this still respects the rules of  normalization, since all rows are unique  and capture product-specific attributes</a:t>
            </a:r>
            <a:endParaRPr b="0" i="0" sz="1400" u="none" cap="none" strike="noStrike">
              <a:solidFill>
                <a:srgbClr val="000000"/>
              </a:solidFill>
              <a:latin typeface="Calibri"/>
              <a:ea typeface="Calibri"/>
              <a:cs typeface="Calibri"/>
              <a:sym typeface="Calibri"/>
            </a:endParaRPr>
          </a:p>
        </p:txBody>
      </p:sp>
      <p:sp>
        <p:nvSpPr>
          <p:cNvPr id="2151" name="Google Shape;2151;p79"/>
          <p:cNvSpPr txBox="1"/>
          <p:nvPr>
            <p:ph type="title"/>
          </p:nvPr>
        </p:nvSpPr>
        <p:spPr>
          <a:xfrm>
            <a:off x="2952432" y="242315"/>
            <a:ext cx="628713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EXAMPLE: </a:t>
            </a:r>
            <a:r>
              <a:rPr lang="en-US"/>
              <a:t>ONE-TO-ONE CARDINALITY</a:t>
            </a:r>
            <a:endParaRPr/>
          </a:p>
        </p:txBody>
      </p:sp>
      <p:pic>
        <p:nvPicPr>
          <p:cNvPr id="2152" name="Google Shape;2152;p79"/>
          <p:cNvPicPr preferRelativeResize="0"/>
          <p:nvPr/>
        </p:nvPicPr>
        <p:blipFill rotWithShape="1">
          <a:blip r:embed="rId11">
            <a:alphaModFix/>
          </a:blip>
          <a:srcRect b="0" l="0" r="0" t="0"/>
          <a:stretch/>
        </p:blipFill>
        <p:spPr>
          <a:xfrm>
            <a:off x="0" y="806332"/>
            <a:ext cx="12192000" cy="45720"/>
          </a:xfrm>
          <a:prstGeom prst="rect">
            <a:avLst/>
          </a:prstGeom>
          <a:noFill/>
          <a:ln>
            <a:noFill/>
          </a:ln>
        </p:spPr>
      </p:pic>
      <p:sp>
        <p:nvSpPr>
          <p:cNvPr id="2153" name="Google Shape;2153;p79"/>
          <p:cNvSpPr/>
          <p:nvPr/>
        </p:nvSpPr>
        <p:spPr>
          <a:xfrm>
            <a:off x="7504338" y="4951715"/>
            <a:ext cx="149860" cy="1280160"/>
          </a:xfrm>
          <a:custGeom>
            <a:rect b="b" l="l" r="r" t="t"/>
            <a:pathLst>
              <a:path extrusionOk="0" h="1280160" w="149859">
                <a:moveTo>
                  <a:pt x="0" y="1280023"/>
                </a:moveTo>
                <a:lnTo>
                  <a:pt x="29159" y="1271683"/>
                </a:lnTo>
                <a:lnTo>
                  <a:pt x="52971" y="1248939"/>
                </a:lnTo>
                <a:lnTo>
                  <a:pt x="69025" y="1215205"/>
                </a:lnTo>
                <a:lnTo>
                  <a:pt x="74913" y="1173896"/>
                </a:lnTo>
                <a:lnTo>
                  <a:pt x="74913" y="587875"/>
                </a:lnTo>
                <a:lnTo>
                  <a:pt x="80800" y="546566"/>
                </a:lnTo>
                <a:lnTo>
                  <a:pt x="96854" y="512832"/>
                </a:lnTo>
                <a:lnTo>
                  <a:pt x="120666" y="490088"/>
                </a:lnTo>
                <a:lnTo>
                  <a:pt x="149826" y="481748"/>
                </a:lnTo>
                <a:lnTo>
                  <a:pt x="120666" y="473408"/>
                </a:lnTo>
                <a:lnTo>
                  <a:pt x="96854" y="450664"/>
                </a:lnTo>
                <a:lnTo>
                  <a:pt x="80800" y="416931"/>
                </a:lnTo>
                <a:lnTo>
                  <a:pt x="74913" y="375621"/>
                </a:lnTo>
                <a:lnTo>
                  <a:pt x="74913" y="106127"/>
                </a:lnTo>
                <a:lnTo>
                  <a:pt x="69025" y="64817"/>
                </a:lnTo>
                <a:lnTo>
                  <a:pt x="52971" y="31084"/>
                </a:lnTo>
                <a:lnTo>
                  <a:pt x="29159" y="8340"/>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154" name="Google Shape;2154;p79"/>
          <p:cNvGrpSpPr/>
          <p:nvPr/>
        </p:nvGrpSpPr>
        <p:grpSpPr>
          <a:xfrm>
            <a:off x="11458577" y="171320"/>
            <a:ext cx="548640" cy="548640"/>
            <a:chOff x="11458577" y="171320"/>
            <a:chExt cx="548640" cy="548640"/>
          </a:xfrm>
        </p:grpSpPr>
        <p:sp>
          <p:nvSpPr>
            <p:cNvPr id="2155" name="Google Shape;2155;p79"/>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156" name="Google Shape;2156;p79"/>
            <p:cNvPicPr preferRelativeResize="0"/>
            <p:nvPr/>
          </p:nvPicPr>
          <p:blipFill rotWithShape="1">
            <a:blip r:embed="rId12">
              <a:alphaModFix/>
            </a:blip>
            <a:srcRect b="0" l="0" r="0" t="0"/>
            <a:stretch/>
          </p:blipFill>
          <p:spPr>
            <a:xfrm>
              <a:off x="11570207" y="274320"/>
              <a:ext cx="323088" cy="332231"/>
            </a:xfrm>
            <a:prstGeom prst="rect">
              <a:avLst/>
            </a:prstGeom>
            <a:noFill/>
            <a:ln>
              <a:noFill/>
            </a:ln>
          </p:spPr>
        </p:pic>
      </p:grpSp>
      <p:sp>
        <p:nvSpPr>
          <p:cNvPr id="2157" name="Google Shape;2157;p79"/>
          <p:cNvSpPr txBox="1"/>
          <p:nvPr/>
        </p:nvSpPr>
        <p:spPr>
          <a:xfrm>
            <a:off x="2222299" y="1128267"/>
            <a:ext cx="824230"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7F7F7F"/>
              </a:buClr>
              <a:buSzPts val="1000"/>
              <a:buFont typeface="Calibri"/>
              <a:buNone/>
            </a:pPr>
            <a:r>
              <a:rPr b="0" i="1" lang="en-US" sz="1000" u="none" cap="none" strike="noStrike">
                <a:solidFill>
                  <a:srgbClr val="7F7F7F"/>
                </a:solidFill>
                <a:latin typeface="Calibri"/>
                <a:ea typeface="Calibri"/>
                <a:cs typeface="Calibri"/>
                <a:sym typeface="Calibri"/>
              </a:rPr>
              <a:t>Product Lookup</a:t>
            </a:r>
            <a:endParaRPr b="0" i="0" sz="1000" u="none" cap="none" strike="noStrike">
              <a:solidFill>
                <a:srgbClr val="000000"/>
              </a:solidFill>
              <a:latin typeface="Calibri"/>
              <a:ea typeface="Calibri"/>
              <a:cs typeface="Calibri"/>
              <a:sym typeface="Calibri"/>
            </a:endParaRPr>
          </a:p>
        </p:txBody>
      </p:sp>
      <p:sp>
        <p:nvSpPr>
          <p:cNvPr id="2158" name="Google Shape;2158;p79"/>
          <p:cNvSpPr txBox="1"/>
          <p:nvPr/>
        </p:nvSpPr>
        <p:spPr>
          <a:xfrm>
            <a:off x="7302768" y="1128267"/>
            <a:ext cx="675640"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7F7F7F"/>
              </a:buClr>
              <a:buSzPts val="1000"/>
              <a:buFont typeface="Calibri"/>
              <a:buNone/>
            </a:pPr>
            <a:r>
              <a:rPr b="0" i="1" lang="en-US" sz="1000" u="none" cap="none" strike="noStrike">
                <a:solidFill>
                  <a:srgbClr val="7F7F7F"/>
                </a:solidFill>
                <a:latin typeface="Calibri"/>
                <a:ea typeface="Calibri"/>
                <a:cs typeface="Calibri"/>
                <a:sym typeface="Calibri"/>
              </a:rPr>
              <a:t>Price Lookup</a:t>
            </a:r>
            <a:endParaRPr b="0" i="0" sz="1000" u="none" cap="none" strike="noStrik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9" name="Shape 179"/>
        <p:cNvGrpSpPr/>
        <p:nvPr/>
      </p:nvGrpSpPr>
      <p:grpSpPr>
        <a:xfrm>
          <a:off x="0" y="0"/>
          <a:ext cx="0" cy="0"/>
          <a:chOff x="0" y="0"/>
          <a:chExt cx="0" cy="0"/>
        </a:xfrm>
      </p:grpSpPr>
      <p:sp>
        <p:nvSpPr>
          <p:cNvPr id="180" name="Google Shape;180;p8"/>
          <p:cNvSpPr txBox="1"/>
          <p:nvPr/>
        </p:nvSpPr>
        <p:spPr>
          <a:xfrm>
            <a:off x="1470610" y="1020825"/>
            <a:ext cx="9843135" cy="5332730"/>
          </a:xfrm>
          <a:prstGeom prst="rect">
            <a:avLst/>
          </a:prstGeom>
          <a:noFill/>
          <a:ln>
            <a:noFill/>
          </a:ln>
        </p:spPr>
        <p:txBody>
          <a:bodyPr anchorCtr="0" anchor="t" bIns="0" lIns="0" spcFirstLastPara="1" rIns="0" wrap="square" tIns="177800">
            <a:spAutoFit/>
          </a:bodyPr>
          <a:lstStyle/>
          <a:p>
            <a:pPr indent="0" lvl="0" marL="12700" marR="0" rtl="0" algn="l">
              <a:lnSpc>
                <a:spcPct val="100000"/>
              </a:lnSpc>
              <a:spcBef>
                <a:spcPts val="0"/>
              </a:spcBef>
              <a:spcAft>
                <a:spcPts val="0"/>
              </a:spcAft>
              <a:buNone/>
            </a:pPr>
            <a:r>
              <a:rPr lang="en-US" sz="2800">
                <a:solidFill>
                  <a:schemeClr val="dk1"/>
                </a:solidFill>
                <a:latin typeface="Calibri"/>
                <a:ea typeface="Calibri"/>
                <a:cs typeface="Calibri"/>
                <a:sym typeface="Calibri"/>
              </a:rPr>
              <a:t>Connect, transform and load millions of rows of data</a:t>
            </a:r>
            <a:endParaRPr sz="2800">
              <a:solidFill>
                <a:schemeClr val="dk1"/>
              </a:solidFill>
              <a:latin typeface="Calibri"/>
              <a:ea typeface="Calibri"/>
              <a:cs typeface="Calibri"/>
              <a:sym typeface="Calibri"/>
            </a:endParaRPr>
          </a:p>
          <a:p>
            <a:pPr indent="-342900" lvl="0" marL="812800" marR="203834" rtl="0" algn="l">
              <a:lnSpc>
                <a:spcPct val="118750"/>
              </a:lnSpc>
              <a:spcBef>
                <a:spcPts val="825"/>
              </a:spcBef>
              <a:spcAft>
                <a:spcPts val="0"/>
              </a:spcAft>
              <a:buClr>
                <a:srgbClr val="262626"/>
              </a:buClr>
              <a:buSzPts val="1600"/>
              <a:buFont typeface="Arial"/>
              <a:buChar char="•"/>
            </a:pPr>
            <a:r>
              <a:rPr i="1" lang="en-US" sz="1600">
                <a:solidFill>
                  <a:srgbClr val="262626"/>
                </a:solidFill>
                <a:latin typeface="Calibri"/>
                <a:ea typeface="Calibri"/>
                <a:cs typeface="Calibri"/>
                <a:sym typeface="Calibri"/>
              </a:rPr>
              <a:t>Access data from virtually anywhere (database tables, flat files, web, cloud services, folders, etc.), and create  fully automated workflows to extract, transform and load data for analysis</a:t>
            </a:r>
            <a:endParaRPr sz="1600">
              <a:solidFill>
                <a:schemeClr val="dk1"/>
              </a:solidFill>
              <a:latin typeface="Calibri"/>
              <a:ea typeface="Calibri"/>
              <a:cs typeface="Calibri"/>
              <a:sym typeface="Calibri"/>
            </a:endParaRPr>
          </a:p>
          <a:p>
            <a:pPr indent="0" lvl="0" marL="0" marR="0" rtl="0" algn="l">
              <a:lnSpc>
                <a:spcPct val="100000"/>
              </a:lnSpc>
              <a:spcBef>
                <a:spcPts val="20"/>
              </a:spcBef>
              <a:spcAft>
                <a:spcPts val="0"/>
              </a:spcAft>
              <a:buClr>
                <a:srgbClr val="262626"/>
              </a:buClr>
              <a:buSzPts val="1700"/>
              <a:buFont typeface="Arial"/>
              <a:buNone/>
            </a:pPr>
            <a:r>
              <a:t/>
            </a:r>
            <a:endParaRPr sz="1700">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None/>
            </a:pPr>
            <a:r>
              <a:rPr lang="en-US" sz="2800">
                <a:solidFill>
                  <a:schemeClr val="dk1"/>
                </a:solidFill>
                <a:latin typeface="Calibri"/>
                <a:ea typeface="Calibri"/>
                <a:cs typeface="Calibri"/>
                <a:sym typeface="Calibri"/>
              </a:rPr>
              <a:t>Build relational models to blend data from multiple sources</a:t>
            </a:r>
            <a:endParaRPr sz="2800">
              <a:solidFill>
                <a:schemeClr val="dk1"/>
              </a:solidFill>
              <a:latin typeface="Calibri"/>
              <a:ea typeface="Calibri"/>
              <a:cs typeface="Calibri"/>
              <a:sym typeface="Calibri"/>
            </a:endParaRPr>
          </a:p>
          <a:p>
            <a:pPr indent="-285750" lvl="0" marL="755650" marR="0" rtl="0" algn="l">
              <a:lnSpc>
                <a:spcPct val="100000"/>
              </a:lnSpc>
              <a:spcBef>
                <a:spcPts val="720"/>
              </a:spcBef>
              <a:spcAft>
                <a:spcPts val="0"/>
              </a:spcAft>
              <a:buClr>
                <a:srgbClr val="262626"/>
              </a:buClr>
              <a:buSzPts val="1600"/>
              <a:buFont typeface="Arial"/>
              <a:buChar char="•"/>
            </a:pPr>
            <a:r>
              <a:rPr i="1" lang="en-US" sz="1600">
                <a:solidFill>
                  <a:srgbClr val="262626"/>
                </a:solidFill>
                <a:latin typeface="Calibri"/>
                <a:ea typeface="Calibri"/>
                <a:cs typeface="Calibri"/>
                <a:sym typeface="Calibri"/>
              </a:rPr>
              <a:t>Create table relationships to analyze holistic performance across an entire relational data model</a:t>
            </a:r>
            <a:endParaRPr sz="1600">
              <a:solidFill>
                <a:schemeClr val="dk1"/>
              </a:solidFill>
              <a:latin typeface="Calibri"/>
              <a:ea typeface="Calibri"/>
              <a:cs typeface="Calibri"/>
              <a:sym typeface="Calibri"/>
            </a:endParaRPr>
          </a:p>
          <a:p>
            <a:pPr indent="0" lvl="0" marL="0" marR="0" rtl="0" algn="l">
              <a:lnSpc>
                <a:spcPct val="100000"/>
              </a:lnSpc>
              <a:spcBef>
                <a:spcPts val="35"/>
              </a:spcBef>
              <a:spcAft>
                <a:spcPts val="0"/>
              </a:spcAft>
              <a:buClr>
                <a:srgbClr val="262626"/>
              </a:buClr>
              <a:buSzPts val="1700"/>
              <a:buFont typeface="Arial"/>
              <a:buNone/>
            </a:pPr>
            <a:r>
              <a:t/>
            </a:r>
            <a:endParaRPr sz="1700">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None/>
            </a:pPr>
            <a:r>
              <a:rPr lang="en-US" sz="2800">
                <a:solidFill>
                  <a:schemeClr val="dk1"/>
                </a:solidFill>
                <a:latin typeface="Calibri"/>
                <a:ea typeface="Calibri"/>
                <a:cs typeface="Calibri"/>
                <a:sym typeface="Calibri"/>
              </a:rPr>
              <a:t>Define complex calculations using Data Analysis Expressions (DAX)</a:t>
            </a:r>
            <a:endParaRPr sz="2800">
              <a:solidFill>
                <a:schemeClr val="dk1"/>
              </a:solidFill>
              <a:latin typeface="Calibri"/>
              <a:ea typeface="Calibri"/>
              <a:cs typeface="Calibri"/>
              <a:sym typeface="Calibri"/>
            </a:endParaRPr>
          </a:p>
          <a:p>
            <a:pPr indent="-285750" lvl="0" marL="755650" marR="0" rtl="0" algn="l">
              <a:lnSpc>
                <a:spcPct val="100000"/>
              </a:lnSpc>
              <a:spcBef>
                <a:spcPts val="745"/>
              </a:spcBef>
              <a:spcAft>
                <a:spcPts val="0"/>
              </a:spcAft>
              <a:buClr>
                <a:srgbClr val="262626"/>
              </a:buClr>
              <a:buSzPts val="1600"/>
              <a:buFont typeface="Arial"/>
              <a:buChar char="•"/>
            </a:pPr>
            <a:r>
              <a:rPr i="1" lang="en-US" sz="1600">
                <a:solidFill>
                  <a:srgbClr val="262626"/>
                </a:solidFill>
                <a:latin typeface="Calibri"/>
                <a:ea typeface="Calibri"/>
                <a:cs typeface="Calibri"/>
                <a:sym typeface="Calibri"/>
              </a:rPr>
              <a:t>Enhance datasets and enable advanced analytics with powerful and portable DAX expressions</a:t>
            </a:r>
            <a:endParaRPr sz="1600">
              <a:solidFill>
                <a:schemeClr val="dk1"/>
              </a:solidFill>
              <a:latin typeface="Calibri"/>
              <a:ea typeface="Calibri"/>
              <a:cs typeface="Calibri"/>
              <a:sym typeface="Calibri"/>
            </a:endParaRPr>
          </a:p>
          <a:p>
            <a:pPr indent="0" lvl="0" marL="0" marR="0" rtl="0" algn="l">
              <a:lnSpc>
                <a:spcPct val="100000"/>
              </a:lnSpc>
              <a:spcBef>
                <a:spcPts val="35"/>
              </a:spcBef>
              <a:spcAft>
                <a:spcPts val="0"/>
              </a:spcAft>
              <a:buClr>
                <a:srgbClr val="262626"/>
              </a:buClr>
              <a:buSzPts val="1700"/>
              <a:buFont typeface="Arial"/>
              <a:buNone/>
            </a:pPr>
            <a:r>
              <a:t/>
            </a:r>
            <a:endParaRPr sz="1700">
              <a:solidFill>
                <a:schemeClr val="dk1"/>
              </a:solidFill>
              <a:latin typeface="Calibri"/>
              <a:ea typeface="Calibri"/>
              <a:cs typeface="Calibri"/>
              <a:sym typeface="Calibri"/>
            </a:endParaRPr>
          </a:p>
          <a:p>
            <a:pPr indent="0" lvl="0" marL="12700" marR="0" rtl="0" algn="l">
              <a:lnSpc>
                <a:spcPct val="100000"/>
              </a:lnSpc>
              <a:spcBef>
                <a:spcPts val="5"/>
              </a:spcBef>
              <a:spcAft>
                <a:spcPts val="0"/>
              </a:spcAft>
              <a:buNone/>
            </a:pPr>
            <a:r>
              <a:rPr lang="en-US" sz="2800">
                <a:solidFill>
                  <a:schemeClr val="dk1"/>
                </a:solidFill>
                <a:latin typeface="Calibri"/>
                <a:ea typeface="Calibri"/>
                <a:cs typeface="Calibri"/>
                <a:sym typeface="Calibri"/>
              </a:rPr>
              <a:t>Bring data to life with interactive reports and dashboards</a:t>
            </a:r>
            <a:endParaRPr sz="2800">
              <a:solidFill>
                <a:schemeClr val="dk1"/>
              </a:solidFill>
              <a:latin typeface="Calibri"/>
              <a:ea typeface="Calibri"/>
              <a:cs typeface="Calibri"/>
              <a:sym typeface="Calibri"/>
            </a:endParaRPr>
          </a:p>
          <a:p>
            <a:pPr indent="-285750" lvl="0" marL="755650" marR="0" rtl="0" algn="l">
              <a:lnSpc>
                <a:spcPct val="100000"/>
              </a:lnSpc>
              <a:spcBef>
                <a:spcPts val="740"/>
              </a:spcBef>
              <a:spcAft>
                <a:spcPts val="0"/>
              </a:spcAft>
              <a:buClr>
                <a:srgbClr val="262626"/>
              </a:buClr>
              <a:buSzPts val="1600"/>
              <a:buFont typeface="Arial"/>
              <a:buChar char="•"/>
            </a:pPr>
            <a:r>
              <a:rPr i="1" lang="en-US" sz="1600">
                <a:solidFill>
                  <a:srgbClr val="262626"/>
                </a:solidFill>
                <a:latin typeface="Calibri"/>
                <a:ea typeface="Calibri"/>
                <a:cs typeface="Calibri"/>
                <a:sym typeface="Calibri"/>
              </a:rPr>
              <a:t>Build professional-quality reports and dashboards with best-in-class visualization tools</a:t>
            </a:r>
            <a:endParaRPr sz="1600">
              <a:solidFill>
                <a:schemeClr val="dk1"/>
              </a:solidFill>
              <a:latin typeface="Calibri"/>
              <a:ea typeface="Calibri"/>
              <a:cs typeface="Calibri"/>
              <a:sym typeface="Calibri"/>
            </a:endParaRPr>
          </a:p>
          <a:p>
            <a:pPr indent="0" lvl="0" marL="0" marR="0" rtl="0" algn="l">
              <a:lnSpc>
                <a:spcPct val="100000"/>
              </a:lnSpc>
              <a:spcBef>
                <a:spcPts val="40"/>
              </a:spcBef>
              <a:spcAft>
                <a:spcPts val="0"/>
              </a:spcAft>
              <a:buClr>
                <a:srgbClr val="262626"/>
              </a:buClr>
              <a:buSzPts val="1700"/>
              <a:buFont typeface="Arial"/>
              <a:buNone/>
            </a:pPr>
            <a:r>
              <a:t/>
            </a:r>
            <a:endParaRPr sz="1700">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None/>
            </a:pPr>
            <a:r>
              <a:rPr lang="en-US" sz="2800">
                <a:solidFill>
                  <a:schemeClr val="dk1"/>
                </a:solidFill>
                <a:latin typeface="Calibri"/>
                <a:ea typeface="Calibri"/>
                <a:cs typeface="Calibri"/>
                <a:sym typeface="Calibri"/>
              </a:rPr>
              <a:t>Develop a versatile, in-demand skill set</a:t>
            </a:r>
            <a:endParaRPr sz="2800">
              <a:solidFill>
                <a:schemeClr val="dk1"/>
              </a:solidFill>
              <a:latin typeface="Calibri"/>
              <a:ea typeface="Calibri"/>
              <a:cs typeface="Calibri"/>
              <a:sym typeface="Calibri"/>
            </a:endParaRPr>
          </a:p>
          <a:p>
            <a:pPr indent="-285750" lvl="0" marL="755650" marR="0" rtl="0" algn="l">
              <a:lnSpc>
                <a:spcPct val="100000"/>
              </a:lnSpc>
              <a:spcBef>
                <a:spcPts val="745"/>
              </a:spcBef>
              <a:spcAft>
                <a:spcPts val="0"/>
              </a:spcAft>
              <a:buClr>
                <a:srgbClr val="262626"/>
              </a:buClr>
              <a:buSzPts val="1600"/>
              <a:buFont typeface="Arial"/>
              <a:buChar char="•"/>
            </a:pPr>
            <a:r>
              <a:rPr i="1" lang="en-US" sz="1600">
                <a:solidFill>
                  <a:srgbClr val="262626"/>
                </a:solidFill>
                <a:latin typeface="Calibri"/>
                <a:ea typeface="Calibri"/>
                <a:cs typeface="Calibri"/>
                <a:sym typeface="Calibri"/>
              </a:rPr>
              <a:t>Power BI is the industry leader in self-service BI, and the skills you build in this course will be highly transferrable </a:t>
            </a:r>
            <a:endParaRPr sz="1600">
              <a:solidFill>
                <a:schemeClr val="dk1"/>
              </a:solidFill>
              <a:latin typeface="Calibri"/>
              <a:ea typeface="Calibri"/>
              <a:cs typeface="Calibri"/>
              <a:sym typeface="Calibri"/>
            </a:endParaRPr>
          </a:p>
        </p:txBody>
      </p:sp>
      <p:sp>
        <p:nvSpPr>
          <p:cNvPr id="181" name="Google Shape;181;p8"/>
          <p:cNvSpPr txBox="1"/>
          <p:nvPr>
            <p:ph type="title"/>
          </p:nvPr>
        </p:nvSpPr>
        <p:spPr>
          <a:xfrm>
            <a:off x="4699603" y="242315"/>
            <a:ext cx="279273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WHY POWER BI?</a:t>
            </a:r>
            <a:endParaRPr sz="3200"/>
          </a:p>
        </p:txBody>
      </p:sp>
      <p:pic>
        <p:nvPicPr>
          <p:cNvPr id="182" name="Google Shape;182;p8"/>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183" name="Google Shape;183;p8"/>
          <p:cNvGrpSpPr/>
          <p:nvPr/>
        </p:nvGrpSpPr>
        <p:grpSpPr>
          <a:xfrm>
            <a:off x="829055" y="1228344"/>
            <a:ext cx="502920" cy="438912"/>
            <a:chOff x="829055" y="1228344"/>
            <a:chExt cx="502920" cy="438912"/>
          </a:xfrm>
        </p:grpSpPr>
        <p:pic>
          <p:nvPicPr>
            <p:cNvPr id="184" name="Google Shape;184;p8"/>
            <p:cNvPicPr preferRelativeResize="0"/>
            <p:nvPr/>
          </p:nvPicPr>
          <p:blipFill rotWithShape="1">
            <a:blip r:embed="rId4">
              <a:alphaModFix/>
            </a:blip>
            <a:srcRect b="0" l="0" r="0" t="0"/>
            <a:stretch/>
          </p:blipFill>
          <p:spPr>
            <a:xfrm>
              <a:off x="829055" y="1264920"/>
              <a:ext cx="402336" cy="402336"/>
            </a:xfrm>
            <a:prstGeom prst="rect">
              <a:avLst/>
            </a:prstGeom>
            <a:noFill/>
            <a:ln>
              <a:noFill/>
            </a:ln>
          </p:spPr>
        </p:pic>
        <p:pic>
          <p:nvPicPr>
            <p:cNvPr id="185" name="Google Shape;185;p8"/>
            <p:cNvPicPr preferRelativeResize="0"/>
            <p:nvPr/>
          </p:nvPicPr>
          <p:blipFill rotWithShape="1">
            <a:blip r:embed="rId5">
              <a:alphaModFix/>
            </a:blip>
            <a:srcRect b="0" l="0" r="0" t="0"/>
            <a:stretch/>
          </p:blipFill>
          <p:spPr>
            <a:xfrm>
              <a:off x="874775" y="1228344"/>
              <a:ext cx="457200" cy="362712"/>
            </a:xfrm>
            <a:prstGeom prst="rect">
              <a:avLst/>
            </a:prstGeom>
            <a:noFill/>
            <a:ln>
              <a:noFill/>
            </a:ln>
          </p:spPr>
        </p:pic>
      </p:grpSp>
      <p:grpSp>
        <p:nvGrpSpPr>
          <p:cNvPr id="186" name="Google Shape;186;p8"/>
          <p:cNvGrpSpPr/>
          <p:nvPr/>
        </p:nvGrpSpPr>
        <p:grpSpPr>
          <a:xfrm>
            <a:off x="829055" y="2502407"/>
            <a:ext cx="502920" cy="438912"/>
            <a:chOff x="829055" y="2502407"/>
            <a:chExt cx="502920" cy="438912"/>
          </a:xfrm>
        </p:grpSpPr>
        <p:pic>
          <p:nvPicPr>
            <p:cNvPr id="187" name="Google Shape;187;p8"/>
            <p:cNvPicPr preferRelativeResize="0"/>
            <p:nvPr/>
          </p:nvPicPr>
          <p:blipFill rotWithShape="1">
            <a:blip r:embed="rId6">
              <a:alphaModFix/>
            </a:blip>
            <a:srcRect b="0" l="0" r="0" t="0"/>
            <a:stretch/>
          </p:blipFill>
          <p:spPr>
            <a:xfrm>
              <a:off x="829055" y="2538983"/>
              <a:ext cx="402336" cy="402336"/>
            </a:xfrm>
            <a:prstGeom prst="rect">
              <a:avLst/>
            </a:prstGeom>
            <a:noFill/>
            <a:ln>
              <a:noFill/>
            </a:ln>
          </p:spPr>
        </p:pic>
        <p:pic>
          <p:nvPicPr>
            <p:cNvPr id="188" name="Google Shape;188;p8"/>
            <p:cNvPicPr preferRelativeResize="0"/>
            <p:nvPr/>
          </p:nvPicPr>
          <p:blipFill rotWithShape="1">
            <a:blip r:embed="rId7">
              <a:alphaModFix/>
            </a:blip>
            <a:srcRect b="0" l="0" r="0" t="0"/>
            <a:stretch/>
          </p:blipFill>
          <p:spPr>
            <a:xfrm>
              <a:off x="874775" y="2502407"/>
              <a:ext cx="457200" cy="362712"/>
            </a:xfrm>
            <a:prstGeom prst="rect">
              <a:avLst/>
            </a:prstGeom>
            <a:noFill/>
            <a:ln>
              <a:noFill/>
            </a:ln>
          </p:spPr>
        </p:pic>
      </p:grpSp>
      <p:grpSp>
        <p:nvGrpSpPr>
          <p:cNvPr id="189" name="Google Shape;189;p8"/>
          <p:cNvGrpSpPr/>
          <p:nvPr/>
        </p:nvGrpSpPr>
        <p:grpSpPr>
          <a:xfrm>
            <a:off x="829055" y="3532632"/>
            <a:ext cx="502920" cy="438911"/>
            <a:chOff x="829055" y="3532632"/>
            <a:chExt cx="502920" cy="438911"/>
          </a:xfrm>
        </p:grpSpPr>
        <p:pic>
          <p:nvPicPr>
            <p:cNvPr id="190" name="Google Shape;190;p8"/>
            <p:cNvPicPr preferRelativeResize="0"/>
            <p:nvPr/>
          </p:nvPicPr>
          <p:blipFill rotWithShape="1">
            <a:blip r:embed="rId8">
              <a:alphaModFix/>
            </a:blip>
            <a:srcRect b="0" l="0" r="0" t="0"/>
            <a:stretch/>
          </p:blipFill>
          <p:spPr>
            <a:xfrm>
              <a:off x="829055" y="3569208"/>
              <a:ext cx="402336" cy="402335"/>
            </a:xfrm>
            <a:prstGeom prst="rect">
              <a:avLst/>
            </a:prstGeom>
            <a:noFill/>
            <a:ln>
              <a:noFill/>
            </a:ln>
          </p:spPr>
        </p:pic>
        <p:pic>
          <p:nvPicPr>
            <p:cNvPr id="191" name="Google Shape;191;p8"/>
            <p:cNvPicPr preferRelativeResize="0"/>
            <p:nvPr/>
          </p:nvPicPr>
          <p:blipFill rotWithShape="1">
            <a:blip r:embed="rId9">
              <a:alphaModFix/>
            </a:blip>
            <a:srcRect b="0" l="0" r="0" t="0"/>
            <a:stretch/>
          </p:blipFill>
          <p:spPr>
            <a:xfrm>
              <a:off x="874775" y="3532632"/>
              <a:ext cx="457200" cy="365759"/>
            </a:xfrm>
            <a:prstGeom prst="rect">
              <a:avLst/>
            </a:prstGeom>
            <a:noFill/>
            <a:ln>
              <a:noFill/>
            </a:ln>
          </p:spPr>
        </p:pic>
      </p:grpSp>
      <p:grpSp>
        <p:nvGrpSpPr>
          <p:cNvPr id="192" name="Google Shape;192;p8"/>
          <p:cNvGrpSpPr/>
          <p:nvPr/>
        </p:nvGrpSpPr>
        <p:grpSpPr>
          <a:xfrm>
            <a:off x="829055" y="4575047"/>
            <a:ext cx="502920" cy="438912"/>
            <a:chOff x="829055" y="4575047"/>
            <a:chExt cx="502920" cy="438912"/>
          </a:xfrm>
        </p:grpSpPr>
        <p:pic>
          <p:nvPicPr>
            <p:cNvPr id="193" name="Google Shape;193;p8"/>
            <p:cNvPicPr preferRelativeResize="0"/>
            <p:nvPr/>
          </p:nvPicPr>
          <p:blipFill rotWithShape="1">
            <a:blip r:embed="rId10">
              <a:alphaModFix/>
            </a:blip>
            <a:srcRect b="0" l="0" r="0" t="0"/>
            <a:stretch/>
          </p:blipFill>
          <p:spPr>
            <a:xfrm>
              <a:off x="829055" y="4611623"/>
              <a:ext cx="402336" cy="402336"/>
            </a:xfrm>
            <a:prstGeom prst="rect">
              <a:avLst/>
            </a:prstGeom>
            <a:noFill/>
            <a:ln>
              <a:noFill/>
            </a:ln>
          </p:spPr>
        </p:pic>
        <p:pic>
          <p:nvPicPr>
            <p:cNvPr id="194" name="Google Shape;194;p8"/>
            <p:cNvPicPr preferRelativeResize="0"/>
            <p:nvPr/>
          </p:nvPicPr>
          <p:blipFill rotWithShape="1">
            <a:blip r:embed="rId11">
              <a:alphaModFix/>
            </a:blip>
            <a:srcRect b="0" l="0" r="0" t="0"/>
            <a:stretch/>
          </p:blipFill>
          <p:spPr>
            <a:xfrm>
              <a:off x="874775" y="4575047"/>
              <a:ext cx="457200" cy="362712"/>
            </a:xfrm>
            <a:prstGeom prst="rect">
              <a:avLst/>
            </a:prstGeom>
            <a:noFill/>
            <a:ln>
              <a:noFill/>
            </a:ln>
          </p:spPr>
        </p:pic>
      </p:grpSp>
      <p:grpSp>
        <p:nvGrpSpPr>
          <p:cNvPr id="195" name="Google Shape;195;p8"/>
          <p:cNvGrpSpPr/>
          <p:nvPr/>
        </p:nvGrpSpPr>
        <p:grpSpPr>
          <a:xfrm>
            <a:off x="829055" y="5590032"/>
            <a:ext cx="502920" cy="441960"/>
            <a:chOff x="829055" y="5590032"/>
            <a:chExt cx="502920" cy="441960"/>
          </a:xfrm>
        </p:grpSpPr>
        <p:pic>
          <p:nvPicPr>
            <p:cNvPr id="196" name="Google Shape;196;p8"/>
            <p:cNvPicPr preferRelativeResize="0"/>
            <p:nvPr/>
          </p:nvPicPr>
          <p:blipFill rotWithShape="1">
            <a:blip r:embed="rId12">
              <a:alphaModFix/>
            </a:blip>
            <a:srcRect b="0" l="0" r="0" t="0"/>
            <a:stretch/>
          </p:blipFill>
          <p:spPr>
            <a:xfrm>
              <a:off x="829055" y="5626608"/>
              <a:ext cx="402336" cy="405384"/>
            </a:xfrm>
            <a:prstGeom prst="rect">
              <a:avLst/>
            </a:prstGeom>
            <a:noFill/>
            <a:ln>
              <a:noFill/>
            </a:ln>
          </p:spPr>
        </p:pic>
        <p:pic>
          <p:nvPicPr>
            <p:cNvPr id="197" name="Google Shape;197;p8"/>
            <p:cNvPicPr preferRelativeResize="0"/>
            <p:nvPr/>
          </p:nvPicPr>
          <p:blipFill rotWithShape="1">
            <a:blip r:embed="rId13">
              <a:alphaModFix/>
            </a:blip>
            <a:srcRect b="0" l="0" r="0" t="0"/>
            <a:stretch/>
          </p:blipFill>
          <p:spPr>
            <a:xfrm>
              <a:off x="874775" y="5590032"/>
              <a:ext cx="457200" cy="365759"/>
            </a:xfrm>
            <a:prstGeom prst="rect">
              <a:avLst/>
            </a:prstGeom>
            <a:noFill/>
            <a:ln>
              <a:noFill/>
            </a:ln>
          </p:spPr>
        </p:pic>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62" name="Shape 2162"/>
        <p:cNvGrpSpPr/>
        <p:nvPr/>
      </p:nvGrpSpPr>
      <p:grpSpPr>
        <a:xfrm>
          <a:off x="0" y="0"/>
          <a:ext cx="0" cy="0"/>
          <a:chOff x="0" y="0"/>
          <a:chExt cx="0" cy="0"/>
        </a:xfrm>
      </p:grpSpPr>
      <p:grpSp>
        <p:nvGrpSpPr>
          <p:cNvPr id="2163" name="Google Shape;2163;p80"/>
          <p:cNvGrpSpPr/>
          <p:nvPr/>
        </p:nvGrpSpPr>
        <p:grpSpPr>
          <a:xfrm>
            <a:off x="1167383" y="1444752"/>
            <a:ext cx="5263896" cy="1496568"/>
            <a:chOff x="1167383" y="1444752"/>
            <a:chExt cx="5263896" cy="1496568"/>
          </a:xfrm>
        </p:grpSpPr>
        <p:pic>
          <p:nvPicPr>
            <p:cNvPr id="2164" name="Google Shape;2164;p80"/>
            <p:cNvPicPr preferRelativeResize="0"/>
            <p:nvPr/>
          </p:nvPicPr>
          <p:blipFill rotWithShape="1">
            <a:blip r:embed="rId3">
              <a:alphaModFix/>
            </a:blip>
            <a:srcRect b="0" l="0" r="0" t="0"/>
            <a:stretch/>
          </p:blipFill>
          <p:spPr>
            <a:xfrm>
              <a:off x="1167383" y="1444752"/>
              <a:ext cx="5263896" cy="1496568"/>
            </a:xfrm>
            <a:prstGeom prst="rect">
              <a:avLst/>
            </a:prstGeom>
            <a:noFill/>
            <a:ln>
              <a:noFill/>
            </a:ln>
          </p:spPr>
        </p:pic>
        <p:pic>
          <p:nvPicPr>
            <p:cNvPr id="2165" name="Google Shape;2165;p80"/>
            <p:cNvPicPr preferRelativeResize="0"/>
            <p:nvPr/>
          </p:nvPicPr>
          <p:blipFill rotWithShape="1">
            <a:blip r:embed="rId4">
              <a:alphaModFix/>
            </a:blip>
            <a:srcRect b="0" l="0" r="0" t="0"/>
            <a:stretch/>
          </p:blipFill>
          <p:spPr>
            <a:xfrm>
              <a:off x="1192800" y="1471018"/>
              <a:ext cx="5160374" cy="1389705"/>
            </a:xfrm>
            <a:prstGeom prst="rect">
              <a:avLst/>
            </a:prstGeom>
            <a:noFill/>
            <a:ln>
              <a:noFill/>
            </a:ln>
          </p:spPr>
        </p:pic>
      </p:grpSp>
      <p:grpSp>
        <p:nvGrpSpPr>
          <p:cNvPr id="2166" name="Google Shape;2166;p80"/>
          <p:cNvGrpSpPr/>
          <p:nvPr/>
        </p:nvGrpSpPr>
        <p:grpSpPr>
          <a:xfrm>
            <a:off x="7373111" y="1438655"/>
            <a:ext cx="3599688" cy="1612391"/>
            <a:chOff x="7373111" y="1438655"/>
            <a:chExt cx="3599688" cy="1612391"/>
          </a:xfrm>
        </p:grpSpPr>
        <p:pic>
          <p:nvPicPr>
            <p:cNvPr id="2167" name="Google Shape;2167;p80"/>
            <p:cNvPicPr preferRelativeResize="0"/>
            <p:nvPr/>
          </p:nvPicPr>
          <p:blipFill rotWithShape="1">
            <a:blip r:embed="rId5">
              <a:alphaModFix/>
            </a:blip>
            <a:srcRect b="0" l="0" r="0" t="0"/>
            <a:stretch/>
          </p:blipFill>
          <p:spPr>
            <a:xfrm>
              <a:off x="7373111" y="1438655"/>
              <a:ext cx="3599688" cy="1612391"/>
            </a:xfrm>
            <a:prstGeom prst="rect">
              <a:avLst/>
            </a:prstGeom>
            <a:noFill/>
            <a:ln>
              <a:noFill/>
            </a:ln>
          </p:spPr>
        </p:pic>
        <p:pic>
          <p:nvPicPr>
            <p:cNvPr id="2168" name="Google Shape;2168;p80"/>
            <p:cNvPicPr preferRelativeResize="0"/>
            <p:nvPr/>
          </p:nvPicPr>
          <p:blipFill rotWithShape="1">
            <a:blip r:embed="rId6">
              <a:alphaModFix/>
            </a:blip>
            <a:srcRect b="0" l="0" r="0" t="0"/>
            <a:stretch/>
          </p:blipFill>
          <p:spPr>
            <a:xfrm>
              <a:off x="7398544" y="1464677"/>
              <a:ext cx="3496307" cy="1507122"/>
            </a:xfrm>
            <a:prstGeom prst="rect">
              <a:avLst/>
            </a:prstGeom>
            <a:noFill/>
            <a:ln>
              <a:noFill/>
            </a:ln>
          </p:spPr>
        </p:pic>
      </p:grpSp>
      <p:grpSp>
        <p:nvGrpSpPr>
          <p:cNvPr id="2169" name="Google Shape;2169;p80"/>
          <p:cNvGrpSpPr/>
          <p:nvPr/>
        </p:nvGrpSpPr>
        <p:grpSpPr>
          <a:xfrm>
            <a:off x="1155191" y="1661160"/>
            <a:ext cx="1584960" cy="582168"/>
            <a:chOff x="1155191" y="1661160"/>
            <a:chExt cx="1584960" cy="582168"/>
          </a:xfrm>
        </p:grpSpPr>
        <p:pic>
          <p:nvPicPr>
            <p:cNvPr id="2170" name="Google Shape;2170;p80"/>
            <p:cNvPicPr preferRelativeResize="0"/>
            <p:nvPr/>
          </p:nvPicPr>
          <p:blipFill rotWithShape="1">
            <a:blip r:embed="rId7">
              <a:alphaModFix/>
            </a:blip>
            <a:srcRect b="0" l="0" r="0" t="0"/>
            <a:stretch/>
          </p:blipFill>
          <p:spPr>
            <a:xfrm>
              <a:off x="1155191" y="1661160"/>
              <a:ext cx="1584960" cy="582168"/>
            </a:xfrm>
            <a:prstGeom prst="rect">
              <a:avLst/>
            </a:prstGeom>
            <a:noFill/>
            <a:ln>
              <a:noFill/>
            </a:ln>
          </p:spPr>
        </p:pic>
        <p:sp>
          <p:nvSpPr>
            <p:cNvPr id="2171" name="Google Shape;2171;p80"/>
            <p:cNvSpPr/>
            <p:nvPr/>
          </p:nvSpPr>
          <p:spPr>
            <a:xfrm>
              <a:off x="1192799" y="1699346"/>
              <a:ext cx="1455420" cy="453390"/>
            </a:xfrm>
            <a:custGeom>
              <a:rect b="b" l="l" r="r" t="t"/>
              <a:pathLst>
                <a:path extrusionOk="0" h="453389" w="1455420">
                  <a:moveTo>
                    <a:pt x="0" y="0"/>
                  </a:moveTo>
                  <a:lnTo>
                    <a:pt x="1455149" y="0"/>
                  </a:lnTo>
                  <a:lnTo>
                    <a:pt x="1455149" y="453304"/>
                  </a:lnTo>
                  <a:lnTo>
                    <a:pt x="0" y="453304"/>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172" name="Google Shape;2172;p80"/>
          <p:cNvGrpSpPr/>
          <p:nvPr/>
        </p:nvGrpSpPr>
        <p:grpSpPr>
          <a:xfrm>
            <a:off x="8421623" y="1648967"/>
            <a:ext cx="1328927" cy="768096"/>
            <a:chOff x="8421623" y="1648967"/>
            <a:chExt cx="1328927" cy="768096"/>
          </a:xfrm>
        </p:grpSpPr>
        <p:pic>
          <p:nvPicPr>
            <p:cNvPr id="2173" name="Google Shape;2173;p80"/>
            <p:cNvPicPr preferRelativeResize="0"/>
            <p:nvPr/>
          </p:nvPicPr>
          <p:blipFill rotWithShape="1">
            <a:blip r:embed="rId8">
              <a:alphaModFix/>
            </a:blip>
            <a:srcRect b="0" l="0" r="0" t="0"/>
            <a:stretch/>
          </p:blipFill>
          <p:spPr>
            <a:xfrm>
              <a:off x="8421623" y="1648967"/>
              <a:ext cx="1328927" cy="768096"/>
            </a:xfrm>
            <a:prstGeom prst="rect">
              <a:avLst/>
            </a:prstGeom>
            <a:noFill/>
            <a:ln>
              <a:noFill/>
            </a:ln>
          </p:spPr>
        </p:pic>
        <p:sp>
          <p:nvSpPr>
            <p:cNvPr id="2174" name="Google Shape;2174;p80"/>
            <p:cNvSpPr/>
            <p:nvPr/>
          </p:nvSpPr>
          <p:spPr>
            <a:xfrm>
              <a:off x="8459389" y="1686069"/>
              <a:ext cx="1199515" cy="638175"/>
            </a:xfrm>
            <a:custGeom>
              <a:rect b="b" l="l" r="r" t="t"/>
              <a:pathLst>
                <a:path extrusionOk="0" h="638175" w="1199515">
                  <a:moveTo>
                    <a:pt x="0" y="0"/>
                  </a:moveTo>
                  <a:lnTo>
                    <a:pt x="1198960" y="0"/>
                  </a:lnTo>
                  <a:lnTo>
                    <a:pt x="1198960" y="638029"/>
                  </a:lnTo>
                  <a:lnTo>
                    <a:pt x="0" y="638029"/>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175" name="Google Shape;2175;p80"/>
          <p:cNvSpPr txBox="1"/>
          <p:nvPr/>
        </p:nvSpPr>
        <p:spPr>
          <a:xfrm>
            <a:off x="1097913" y="4668011"/>
            <a:ext cx="10020935" cy="1397000"/>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If we try to connect the tables above using </a:t>
            </a:r>
            <a:r>
              <a:rPr b="1" i="0" lang="en-US" sz="2000" u="none" cap="none" strike="noStrike">
                <a:solidFill>
                  <a:srgbClr val="000000"/>
                </a:solidFill>
                <a:latin typeface="Calibri"/>
                <a:ea typeface="Calibri"/>
                <a:cs typeface="Calibri"/>
                <a:sym typeface="Calibri"/>
              </a:rPr>
              <a:t>product_id</a:t>
            </a:r>
            <a:r>
              <a:rPr b="0" i="0" lang="en-US" sz="2000" u="none" cap="none" strike="noStrike">
                <a:solidFill>
                  <a:srgbClr val="000000"/>
                </a:solidFill>
                <a:latin typeface="Calibri"/>
                <a:ea typeface="Calibri"/>
                <a:cs typeface="Calibri"/>
                <a:sym typeface="Calibri"/>
              </a:rPr>
              <a:t>, we’ll get a </a:t>
            </a:r>
            <a:r>
              <a:rPr b="1" i="0" lang="en-US" sz="2000" u="none" cap="none" strike="noStrike">
                <a:solidFill>
                  <a:srgbClr val="000000"/>
                </a:solidFill>
                <a:latin typeface="Calibri"/>
                <a:ea typeface="Calibri"/>
                <a:cs typeface="Calibri"/>
                <a:sym typeface="Calibri"/>
              </a:rPr>
              <a:t>many-to-many relationship</a:t>
            </a:r>
            <a:endParaRPr b="0" i="0" sz="2000" u="none" cap="none" strike="noStrike">
              <a:solidFill>
                <a:srgbClr val="000000"/>
              </a:solidFill>
              <a:latin typeface="Calibri"/>
              <a:ea typeface="Calibri"/>
              <a:cs typeface="Calibri"/>
              <a:sym typeface="Calibri"/>
            </a:endParaRPr>
          </a:p>
          <a:p>
            <a:pPr indent="0" lvl="0" marL="354965"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warning since there are multiple instances of product_id in both tables</a:t>
            </a:r>
            <a:endParaRPr b="0" i="0" sz="2000" u="none" cap="none" strike="noStrike">
              <a:solidFill>
                <a:srgbClr val="000000"/>
              </a:solidFill>
              <a:latin typeface="Calibri"/>
              <a:ea typeface="Calibri"/>
              <a:cs typeface="Calibri"/>
              <a:sym typeface="Calibri"/>
            </a:endParaRPr>
          </a:p>
          <a:p>
            <a:pPr indent="-342900" lvl="0" marL="354965" marR="5080" rtl="0" algn="l">
              <a:lnSpc>
                <a:spcPct val="100000"/>
              </a:lnSpc>
              <a:spcBef>
                <a:spcPts val="1200"/>
              </a:spcBef>
              <a:spcAft>
                <a:spcPts val="0"/>
              </a:spcAft>
              <a:buClr>
                <a:srgbClr val="262626"/>
              </a:buClr>
              <a:buSzPts val="2000"/>
              <a:buFont typeface="Arial"/>
              <a:buChar char="•"/>
            </a:pPr>
            <a:r>
              <a:rPr b="0" i="0" lang="en-US" sz="2000" u="none" cap="none" strike="noStrike">
                <a:solidFill>
                  <a:srgbClr val="262626"/>
                </a:solidFill>
                <a:latin typeface="Calibri"/>
                <a:ea typeface="Calibri"/>
                <a:cs typeface="Calibri"/>
                <a:sym typeface="Calibri"/>
              </a:rPr>
              <a:t>Even if we force this relationship, how would we know which product was actually sold on each  date – </a:t>
            </a:r>
            <a:r>
              <a:rPr b="1" i="0" lang="en-US" sz="2000" u="none" cap="none" strike="noStrike">
                <a:solidFill>
                  <a:srgbClr val="262626"/>
                </a:solidFill>
                <a:latin typeface="Calibri"/>
                <a:ea typeface="Calibri"/>
                <a:cs typeface="Calibri"/>
                <a:sym typeface="Calibri"/>
              </a:rPr>
              <a:t>Cream Soda </a:t>
            </a:r>
            <a:r>
              <a:rPr b="0" i="0" lang="en-US" sz="2000" u="none" cap="none" strike="noStrike">
                <a:solidFill>
                  <a:srgbClr val="262626"/>
                </a:solidFill>
                <a:latin typeface="Calibri"/>
                <a:ea typeface="Calibri"/>
                <a:cs typeface="Calibri"/>
                <a:sym typeface="Calibri"/>
              </a:rPr>
              <a:t>or </a:t>
            </a:r>
            <a:r>
              <a:rPr b="1" i="0" lang="en-US" sz="2000" u="none" cap="none" strike="noStrike">
                <a:solidFill>
                  <a:srgbClr val="262626"/>
                </a:solidFill>
                <a:latin typeface="Calibri"/>
                <a:ea typeface="Calibri"/>
                <a:cs typeface="Calibri"/>
                <a:sym typeface="Calibri"/>
              </a:rPr>
              <a:t>Diet Cream Soda</a:t>
            </a:r>
            <a:r>
              <a:rPr b="0" i="0" lang="en-US" sz="2000" u="none" cap="none" strike="noStrike">
                <a:solidFill>
                  <a:srgbClr val="262626"/>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p:txBody>
      </p:sp>
      <p:sp>
        <p:nvSpPr>
          <p:cNvPr id="2176" name="Google Shape;2176;p80"/>
          <p:cNvSpPr txBox="1"/>
          <p:nvPr>
            <p:ph type="title"/>
          </p:nvPr>
        </p:nvSpPr>
        <p:spPr>
          <a:xfrm>
            <a:off x="2648647" y="242315"/>
            <a:ext cx="689483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EXAMPLE: </a:t>
            </a:r>
            <a:r>
              <a:rPr lang="en-US"/>
              <a:t>MANY-TO-MANY CARDINALITY</a:t>
            </a:r>
            <a:endParaRPr/>
          </a:p>
        </p:txBody>
      </p:sp>
      <p:pic>
        <p:nvPicPr>
          <p:cNvPr id="2177" name="Google Shape;2177;p80"/>
          <p:cNvPicPr preferRelativeResize="0"/>
          <p:nvPr/>
        </p:nvPicPr>
        <p:blipFill rotWithShape="1">
          <a:blip r:embed="rId9">
            <a:alphaModFix/>
          </a:blip>
          <a:srcRect b="0" l="0" r="0" t="0"/>
          <a:stretch/>
        </p:blipFill>
        <p:spPr>
          <a:xfrm>
            <a:off x="0" y="806332"/>
            <a:ext cx="12192000" cy="45720"/>
          </a:xfrm>
          <a:prstGeom prst="rect">
            <a:avLst/>
          </a:prstGeom>
          <a:noFill/>
          <a:ln>
            <a:noFill/>
          </a:ln>
        </p:spPr>
      </p:pic>
      <p:sp>
        <p:nvSpPr>
          <p:cNvPr id="2178" name="Google Shape;2178;p80"/>
          <p:cNvSpPr/>
          <p:nvPr/>
        </p:nvSpPr>
        <p:spPr>
          <a:xfrm>
            <a:off x="1070830" y="3082359"/>
            <a:ext cx="9993630" cy="221615"/>
          </a:xfrm>
          <a:custGeom>
            <a:rect b="b" l="l" r="r" t="t"/>
            <a:pathLst>
              <a:path extrusionOk="0" h="221614" w="9993630">
                <a:moveTo>
                  <a:pt x="9993179" y="0"/>
                </a:moveTo>
                <a:lnTo>
                  <a:pt x="9962954" y="65306"/>
                </a:lnTo>
                <a:lnTo>
                  <a:pt x="9929043" y="89244"/>
                </a:lnTo>
                <a:lnTo>
                  <a:pt x="9886041" y="104942"/>
                </a:lnTo>
                <a:lnTo>
                  <a:pt x="9836527" y="110579"/>
                </a:lnTo>
                <a:lnTo>
                  <a:pt x="1554789" y="110579"/>
                </a:lnTo>
                <a:lnTo>
                  <a:pt x="1505275" y="116216"/>
                </a:lnTo>
                <a:lnTo>
                  <a:pt x="1462272" y="131914"/>
                </a:lnTo>
                <a:lnTo>
                  <a:pt x="1428362" y="155852"/>
                </a:lnTo>
                <a:lnTo>
                  <a:pt x="1406124" y="186207"/>
                </a:lnTo>
                <a:lnTo>
                  <a:pt x="1398138" y="221159"/>
                </a:lnTo>
                <a:lnTo>
                  <a:pt x="1390151" y="186207"/>
                </a:lnTo>
                <a:lnTo>
                  <a:pt x="1367913" y="155852"/>
                </a:lnTo>
                <a:lnTo>
                  <a:pt x="1334002" y="131914"/>
                </a:lnTo>
                <a:lnTo>
                  <a:pt x="1290999" y="116216"/>
                </a:lnTo>
                <a:lnTo>
                  <a:pt x="1241486" y="110579"/>
                </a:lnTo>
                <a:lnTo>
                  <a:pt x="156651" y="110579"/>
                </a:lnTo>
                <a:lnTo>
                  <a:pt x="107137" y="104942"/>
                </a:lnTo>
                <a:lnTo>
                  <a:pt x="64134" y="89244"/>
                </a:lnTo>
                <a:lnTo>
                  <a:pt x="30224" y="65306"/>
                </a:lnTo>
                <a:lnTo>
                  <a:pt x="7986" y="34951"/>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79" name="Google Shape;2179;p80"/>
          <p:cNvSpPr/>
          <p:nvPr/>
        </p:nvSpPr>
        <p:spPr>
          <a:xfrm>
            <a:off x="2227246" y="2149577"/>
            <a:ext cx="6136005" cy="478790"/>
          </a:xfrm>
          <a:custGeom>
            <a:rect b="b" l="l" r="r" t="t"/>
            <a:pathLst>
              <a:path extrusionOk="0" h="478789" w="6136005">
                <a:moveTo>
                  <a:pt x="3210" y="0"/>
                </a:moveTo>
                <a:lnTo>
                  <a:pt x="1845661" y="254976"/>
                </a:lnTo>
                <a:lnTo>
                  <a:pt x="2595702" y="339780"/>
                </a:lnTo>
                <a:lnTo>
                  <a:pt x="2698992" y="350714"/>
                </a:lnTo>
                <a:lnTo>
                  <a:pt x="2777540" y="358923"/>
                </a:lnTo>
                <a:lnTo>
                  <a:pt x="2900529" y="371455"/>
                </a:lnTo>
                <a:lnTo>
                  <a:pt x="3011230" y="382385"/>
                </a:lnTo>
                <a:lnTo>
                  <a:pt x="3095409" y="390469"/>
                </a:lnTo>
                <a:lnTo>
                  <a:pt x="3228991" y="402922"/>
                </a:lnTo>
                <a:lnTo>
                  <a:pt x="3330587" y="412017"/>
                </a:lnTo>
                <a:lnTo>
                  <a:pt x="3426332" y="420283"/>
                </a:lnTo>
                <a:lnTo>
                  <a:pt x="3515633" y="427692"/>
                </a:lnTo>
                <a:lnTo>
                  <a:pt x="3599194" y="434252"/>
                </a:lnTo>
                <a:lnTo>
                  <a:pt x="3665609" y="439298"/>
                </a:lnTo>
                <a:lnTo>
                  <a:pt x="3736476" y="444458"/>
                </a:lnTo>
                <a:lnTo>
                  <a:pt x="3775625" y="447174"/>
                </a:lnTo>
                <a:lnTo>
                  <a:pt x="3862053" y="452968"/>
                </a:lnTo>
                <a:lnTo>
                  <a:pt x="4075145" y="465178"/>
                </a:lnTo>
                <a:lnTo>
                  <a:pt x="4273967" y="473502"/>
                </a:lnTo>
                <a:lnTo>
                  <a:pt x="4458989" y="477843"/>
                </a:lnTo>
                <a:lnTo>
                  <a:pt x="4546484" y="478566"/>
                </a:lnTo>
                <a:lnTo>
                  <a:pt x="4630785" y="478367"/>
                </a:lnTo>
                <a:lnTo>
                  <a:pt x="4711999" y="477276"/>
                </a:lnTo>
                <a:lnTo>
                  <a:pt x="4790239" y="475325"/>
                </a:lnTo>
                <a:lnTo>
                  <a:pt x="4865615" y="472546"/>
                </a:lnTo>
                <a:lnTo>
                  <a:pt x="4938236" y="468972"/>
                </a:lnTo>
                <a:lnTo>
                  <a:pt x="5008211" y="464633"/>
                </a:lnTo>
                <a:lnTo>
                  <a:pt x="5075654" y="459559"/>
                </a:lnTo>
                <a:lnTo>
                  <a:pt x="5140671" y="453786"/>
                </a:lnTo>
                <a:lnTo>
                  <a:pt x="5146701" y="453166"/>
                </a:lnTo>
                <a:lnTo>
                  <a:pt x="4546492" y="453166"/>
                </a:lnTo>
                <a:lnTo>
                  <a:pt x="4459324" y="452445"/>
                </a:lnTo>
                <a:lnTo>
                  <a:pt x="4368752" y="450772"/>
                </a:lnTo>
                <a:lnTo>
                  <a:pt x="4274760" y="448115"/>
                </a:lnTo>
                <a:lnTo>
                  <a:pt x="4177266" y="444453"/>
                </a:lnTo>
                <a:lnTo>
                  <a:pt x="4076364" y="439807"/>
                </a:lnTo>
                <a:lnTo>
                  <a:pt x="3972135" y="434207"/>
                </a:lnTo>
                <a:lnTo>
                  <a:pt x="3864696" y="427687"/>
                </a:lnTo>
                <a:lnTo>
                  <a:pt x="3754156" y="420278"/>
                </a:lnTo>
                <a:lnTo>
                  <a:pt x="3640628" y="412012"/>
                </a:lnTo>
                <a:lnTo>
                  <a:pt x="3524224" y="402917"/>
                </a:lnTo>
                <a:lnTo>
                  <a:pt x="3405054" y="393030"/>
                </a:lnTo>
                <a:lnTo>
                  <a:pt x="3283229" y="382380"/>
                </a:lnTo>
                <a:lnTo>
                  <a:pt x="3158860" y="370998"/>
                </a:lnTo>
                <a:lnTo>
                  <a:pt x="3032073" y="358919"/>
                </a:lnTo>
                <a:lnTo>
                  <a:pt x="2948846" y="350702"/>
                </a:lnTo>
                <a:lnTo>
                  <a:pt x="2840110" y="339768"/>
                </a:lnTo>
                <a:lnTo>
                  <a:pt x="2064265" y="254965"/>
                </a:lnTo>
                <a:lnTo>
                  <a:pt x="3210" y="0"/>
                </a:lnTo>
                <a:close/>
              </a:path>
              <a:path extrusionOk="0" h="478789" w="6136005">
                <a:moveTo>
                  <a:pt x="4546596" y="453166"/>
                </a:moveTo>
                <a:close/>
              </a:path>
              <a:path extrusionOk="0" h="478789" w="6136005">
                <a:moveTo>
                  <a:pt x="4630600" y="452967"/>
                </a:moveTo>
                <a:lnTo>
                  <a:pt x="4546596" y="453166"/>
                </a:lnTo>
                <a:lnTo>
                  <a:pt x="5146703" y="453166"/>
                </a:lnTo>
                <a:lnTo>
                  <a:pt x="5148628" y="452968"/>
                </a:lnTo>
                <a:lnTo>
                  <a:pt x="4630515" y="452968"/>
                </a:lnTo>
                <a:close/>
              </a:path>
              <a:path extrusionOk="0" h="478789" w="6136005">
                <a:moveTo>
                  <a:pt x="5159216" y="451879"/>
                </a:moveTo>
                <a:lnTo>
                  <a:pt x="4711439" y="451882"/>
                </a:lnTo>
                <a:lnTo>
                  <a:pt x="4630600" y="452967"/>
                </a:lnTo>
                <a:lnTo>
                  <a:pt x="5148640" y="452967"/>
                </a:lnTo>
                <a:lnTo>
                  <a:pt x="5159216" y="451879"/>
                </a:lnTo>
                <a:close/>
              </a:path>
              <a:path extrusionOk="0" h="478789" w="6136005">
                <a:moveTo>
                  <a:pt x="4459373" y="452446"/>
                </a:moveTo>
                <a:close/>
              </a:path>
              <a:path extrusionOk="0" h="478789" w="6136005">
                <a:moveTo>
                  <a:pt x="4459324" y="452445"/>
                </a:moveTo>
                <a:close/>
              </a:path>
              <a:path extrusionOk="0" h="478789" w="6136005">
                <a:moveTo>
                  <a:pt x="5178132" y="449935"/>
                </a:moveTo>
                <a:lnTo>
                  <a:pt x="4789379" y="449940"/>
                </a:lnTo>
                <a:lnTo>
                  <a:pt x="4711489" y="451881"/>
                </a:lnTo>
                <a:lnTo>
                  <a:pt x="5159216" y="451879"/>
                </a:lnTo>
                <a:lnTo>
                  <a:pt x="5178132" y="449935"/>
                </a:lnTo>
                <a:close/>
              </a:path>
              <a:path extrusionOk="0" h="478789" w="6136005">
                <a:moveTo>
                  <a:pt x="4368817" y="450774"/>
                </a:moveTo>
                <a:close/>
              </a:path>
              <a:path extrusionOk="0" h="478789" w="6136005">
                <a:moveTo>
                  <a:pt x="4368752" y="450772"/>
                </a:moveTo>
                <a:close/>
              </a:path>
              <a:path extrusionOk="0" h="478789" w="6136005">
                <a:moveTo>
                  <a:pt x="5204860" y="447166"/>
                </a:moveTo>
                <a:lnTo>
                  <a:pt x="4864444" y="447174"/>
                </a:lnTo>
                <a:lnTo>
                  <a:pt x="4789489" y="449936"/>
                </a:lnTo>
                <a:lnTo>
                  <a:pt x="5178132" y="449935"/>
                </a:lnTo>
                <a:lnTo>
                  <a:pt x="5203374" y="447340"/>
                </a:lnTo>
                <a:lnTo>
                  <a:pt x="5204860" y="447166"/>
                </a:lnTo>
                <a:close/>
              </a:path>
              <a:path extrusionOk="0" h="478789" w="6136005">
                <a:moveTo>
                  <a:pt x="4274807" y="448117"/>
                </a:moveTo>
                <a:close/>
              </a:path>
              <a:path extrusionOk="0" h="478789" w="6136005">
                <a:moveTo>
                  <a:pt x="4274760" y="448115"/>
                </a:moveTo>
                <a:close/>
              </a:path>
              <a:path extrusionOk="0" h="478789" w="6136005">
                <a:moveTo>
                  <a:pt x="5235267" y="443607"/>
                </a:moveTo>
                <a:lnTo>
                  <a:pt x="4936745" y="443616"/>
                </a:lnTo>
                <a:lnTo>
                  <a:pt x="4864590" y="447167"/>
                </a:lnTo>
                <a:lnTo>
                  <a:pt x="5204860" y="447166"/>
                </a:lnTo>
                <a:lnTo>
                  <a:pt x="5235267" y="443607"/>
                </a:lnTo>
                <a:close/>
              </a:path>
              <a:path extrusionOk="0" h="478789" w="6136005">
                <a:moveTo>
                  <a:pt x="4177270" y="444453"/>
                </a:moveTo>
                <a:lnTo>
                  <a:pt x="4177405" y="444458"/>
                </a:lnTo>
                <a:lnTo>
                  <a:pt x="4177270" y="444453"/>
                </a:lnTo>
                <a:close/>
              </a:path>
              <a:path extrusionOk="0" h="478789" w="6136005">
                <a:moveTo>
                  <a:pt x="5271253" y="439286"/>
                </a:moveTo>
                <a:lnTo>
                  <a:pt x="5006390" y="439298"/>
                </a:lnTo>
                <a:lnTo>
                  <a:pt x="4936819" y="443611"/>
                </a:lnTo>
                <a:lnTo>
                  <a:pt x="5235267" y="443607"/>
                </a:lnTo>
                <a:lnTo>
                  <a:pt x="5263873" y="440258"/>
                </a:lnTo>
                <a:lnTo>
                  <a:pt x="5271253" y="439286"/>
                </a:lnTo>
                <a:close/>
              </a:path>
              <a:path extrusionOk="0" h="478789" w="6136005">
                <a:moveTo>
                  <a:pt x="4076383" y="439808"/>
                </a:moveTo>
                <a:close/>
              </a:path>
              <a:path extrusionOk="0" h="478789" w="6136005">
                <a:moveTo>
                  <a:pt x="4076364" y="439807"/>
                </a:moveTo>
                <a:close/>
              </a:path>
              <a:path extrusionOk="0" h="478789" w="6136005">
                <a:moveTo>
                  <a:pt x="5309600" y="434238"/>
                </a:moveTo>
                <a:lnTo>
                  <a:pt x="5073492" y="434252"/>
                </a:lnTo>
                <a:lnTo>
                  <a:pt x="5006475" y="439291"/>
                </a:lnTo>
                <a:lnTo>
                  <a:pt x="5271253" y="439286"/>
                </a:lnTo>
                <a:lnTo>
                  <a:pt x="5309600" y="434238"/>
                </a:lnTo>
                <a:close/>
              </a:path>
              <a:path extrusionOk="0" h="478789" w="6136005">
                <a:moveTo>
                  <a:pt x="5350108" y="428492"/>
                </a:moveTo>
                <a:lnTo>
                  <a:pt x="5138162" y="428509"/>
                </a:lnTo>
                <a:lnTo>
                  <a:pt x="5073578" y="434244"/>
                </a:lnTo>
                <a:lnTo>
                  <a:pt x="5309600" y="434238"/>
                </a:lnTo>
                <a:lnTo>
                  <a:pt x="5322276" y="432569"/>
                </a:lnTo>
                <a:lnTo>
                  <a:pt x="5350108" y="428492"/>
                </a:lnTo>
                <a:close/>
              </a:path>
              <a:path extrusionOk="0" h="478789" w="6136005">
                <a:moveTo>
                  <a:pt x="3972166" y="434209"/>
                </a:moveTo>
                <a:close/>
              </a:path>
              <a:path extrusionOk="0" h="478789" w="6136005">
                <a:moveTo>
                  <a:pt x="3972135" y="434207"/>
                </a:moveTo>
                <a:close/>
              </a:path>
              <a:path extrusionOk="0" h="478789" w="6136005">
                <a:moveTo>
                  <a:pt x="5392459" y="422083"/>
                </a:moveTo>
                <a:lnTo>
                  <a:pt x="5200648" y="422087"/>
                </a:lnTo>
                <a:lnTo>
                  <a:pt x="5138229" y="428502"/>
                </a:lnTo>
                <a:lnTo>
                  <a:pt x="5350108" y="428492"/>
                </a:lnTo>
                <a:lnTo>
                  <a:pt x="5378693" y="424305"/>
                </a:lnTo>
                <a:lnTo>
                  <a:pt x="5392459" y="422083"/>
                </a:lnTo>
                <a:close/>
              </a:path>
              <a:path extrusionOk="0" h="478789" w="6136005">
                <a:moveTo>
                  <a:pt x="3864737" y="427690"/>
                </a:moveTo>
                <a:close/>
              </a:path>
              <a:path extrusionOk="0" h="478789" w="6136005">
                <a:moveTo>
                  <a:pt x="3864696" y="427687"/>
                </a:moveTo>
                <a:close/>
              </a:path>
              <a:path extrusionOk="0" h="478789" w="6136005">
                <a:moveTo>
                  <a:pt x="5435833" y="415041"/>
                </a:moveTo>
                <a:lnTo>
                  <a:pt x="5260773" y="415048"/>
                </a:lnTo>
                <a:lnTo>
                  <a:pt x="5200644" y="422087"/>
                </a:lnTo>
                <a:lnTo>
                  <a:pt x="5392459" y="422083"/>
                </a:lnTo>
                <a:lnTo>
                  <a:pt x="5433236" y="415499"/>
                </a:lnTo>
                <a:lnTo>
                  <a:pt x="5435833" y="415041"/>
                </a:lnTo>
                <a:close/>
              </a:path>
              <a:path extrusionOk="0" h="478789" w="6136005">
                <a:moveTo>
                  <a:pt x="3754201" y="420281"/>
                </a:moveTo>
                <a:close/>
              </a:path>
              <a:path extrusionOk="0" h="478789" w="6136005">
                <a:moveTo>
                  <a:pt x="3754156" y="420278"/>
                </a:moveTo>
                <a:close/>
              </a:path>
              <a:path extrusionOk="0" h="478789" w="6136005">
                <a:moveTo>
                  <a:pt x="5479113" y="407399"/>
                </a:moveTo>
                <a:lnTo>
                  <a:pt x="5318780" y="407411"/>
                </a:lnTo>
                <a:lnTo>
                  <a:pt x="5260768" y="415048"/>
                </a:lnTo>
                <a:lnTo>
                  <a:pt x="5435833" y="415041"/>
                </a:lnTo>
                <a:lnTo>
                  <a:pt x="5479113" y="407399"/>
                </a:lnTo>
                <a:close/>
              </a:path>
              <a:path extrusionOk="0" h="478789" w="6136005">
                <a:moveTo>
                  <a:pt x="3640660" y="412014"/>
                </a:moveTo>
                <a:close/>
              </a:path>
              <a:path extrusionOk="0" h="478789" w="6136005">
                <a:moveTo>
                  <a:pt x="3640628" y="412012"/>
                </a:moveTo>
                <a:close/>
              </a:path>
              <a:path extrusionOk="0" h="478789" w="6136005">
                <a:moveTo>
                  <a:pt x="5522503" y="399187"/>
                </a:moveTo>
                <a:lnTo>
                  <a:pt x="5374920" y="399187"/>
                </a:lnTo>
                <a:lnTo>
                  <a:pt x="5318775" y="407411"/>
                </a:lnTo>
                <a:lnTo>
                  <a:pt x="5479113" y="407399"/>
                </a:lnTo>
                <a:lnTo>
                  <a:pt x="5486011" y="406181"/>
                </a:lnTo>
                <a:lnTo>
                  <a:pt x="5522503" y="399187"/>
                </a:lnTo>
                <a:close/>
              </a:path>
              <a:path extrusionOk="0" h="478789" w="6136005">
                <a:moveTo>
                  <a:pt x="3524224" y="402917"/>
                </a:moveTo>
                <a:close/>
              </a:path>
              <a:path extrusionOk="0" h="478789" w="6136005">
                <a:moveTo>
                  <a:pt x="5565899" y="390438"/>
                </a:moveTo>
                <a:lnTo>
                  <a:pt x="5429095" y="390438"/>
                </a:lnTo>
                <a:lnTo>
                  <a:pt x="5374814" y="399203"/>
                </a:lnTo>
                <a:lnTo>
                  <a:pt x="5522503" y="399187"/>
                </a:lnTo>
                <a:lnTo>
                  <a:pt x="5537127" y="396384"/>
                </a:lnTo>
                <a:lnTo>
                  <a:pt x="5565899" y="390438"/>
                </a:lnTo>
                <a:close/>
              </a:path>
              <a:path extrusionOk="0" h="478789" w="6136005">
                <a:moveTo>
                  <a:pt x="3405055" y="393030"/>
                </a:moveTo>
                <a:close/>
              </a:path>
              <a:path extrusionOk="0" h="478789" w="6136005">
                <a:moveTo>
                  <a:pt x="5609079" y="381184"/>
                </a:moveTo>
                <a:lnTo>
                  <a:pt x="5481470" y="381190"/>
                </a:lnTo>
                <a:lnTo>
                  <a:pt x="5428975" y="390457"/>
                </a:lnTo>
                <a:lnTo>
                  <a:pt x="5565899" y="390438"/>
                </a:lnTo>
                <a:lnTo>
                  <a:pt x="5586695" y="386140"/>
                </a:lnTo>
                <a:lnTo>
                  <a:pt x="5609079" y="381184"/>
                </a:lnTo>
                <a:close/>
              </a:path>
              <a:path extrusionOk="0" h="478789" w="6136005">
                <a:moveTo>
                  <a:pt x="3283233" y="382380"/>
                </a:moveTo>
                <a:close/>
              </a:path>
              <a:path extrusionOk="0" h="478789" w="6136005">
                <a:moveTo>
                  <a:pt x="5651894" y="371455"/>
                </a:moveTo>
                <a:lnTo>
                  <a:pt x="5532257" y="371455"/>
                </a:lnTo>
                <a:lnTo>
                  <a:pt x="5481468" y="381190"/>
                </a:lnTo>
                <a:lnTo>
                  <a:pt x="5609079" y="381184"/>
                </a:lnTo>
                <a:lnTo>
                  <a:pt x="5634823" y="375483"/>
                </a:lnTo>
                <a:lnTo>
                  <a:pt x="5651894" y="371455"/>
                </a:lnTo>
                <a:close/>
              </a:path>
              <a:path extrusionOk="0" h="478789" w="6136005">
                <a:moveTo>
                  <a:pt x="5694259" y="361284"/>
                </a:moveTo>
                <a:lnTo>
                  <a:pt x="5581421" y="361294"/>
                </a:lnTo>
                <a:lnTo>
                  <a:pt x="5532143" y="371477"/>
                </a:lnTo>
                <a:lnTo>
                  <a:pt x="5651942" y="371444"/>
                </a:lnTo>
                <a:lnTo>
                  <a:pt x="5681621" y="364443"/>
                </a:lnTo>
                <a:lnTo>
                  <a:pt x="5694259" y="361284"/>
                </a:lnTo>
                <a:close/>
              </a:path>
              <a:path extrusionOk="0" h="478789" w="6136005">
                <a:moveTo>
                  <a:pt x="3158867" y="370998"/>
                </a:moveTo>
                <a:close/>
              </a:path>
              <a:path extrusionOk="0" h="478789" w="6136005">
                <a:moveTo>
                  <a:pt x="5735915" y="350702"/>
                </a:moveTo>
                <a:lnTo>
                  <a:pt x="5629195" y="350714"/>
                </a:lnTo>
                <a:lnTo>
                  <a:pt x="5581419" y="361294"/>
                </a:lnTo>
                <a:lnTo>
                  <a:pt x="5694259" y="361284"/>
                </a:lnTo>
                <a:lnTo>
                  <a:pt x="5727232" y="353043"/>
                </a:lnTo>
                <a:lnTo>
                  <a:pt x="5735915" y="350702"/>
                </a:lnTo>
                <a:close/>
              </a:path>
              <a:path extrusionOk="0" h="478789" w="6136005">
                <a:moveTo>
                  <a:pt x="3032073" y="358919"/>
                </a:moveTo>
                <a:close/>
              </a:path>
              <a:path extrusionOk="0" h="478789" w="6136005">
                <a:moveTo>
                  <a:pt x="5776580" y="339741"/>
                </a:moveTo>
                <a:lnTo>
                  <a:pt x="5675707" y="339741"/>
                </a:lnTo>
                <a:lnTo>
                  <a:pt x="5629193" y="350714"/>
                </a:lnTo>
                <a:lnTo>
                  <a:pt x="5735915" y="350702"/>
                </a:lnTo>
                <a:lnTo>
                  <a:pt x="5776580" y="339741"/>
                </a:lnTo>
                <a:close/>
              </a:path>
              <a:path extrusionOk="0" h="478789" w="6136005">
                <a:moveTo>
                  <a:pt x="5818270" y="328429"/>
                </a:moveTo>
                <a:lnTo>
                  <a:pt x="5720960" y="328429"/>
                </a:lnTo>
                <a:lnTo>
                  <a:pt x="5675595" y="339768"/>
                </a:lnTo>
                <a:lnTo>
                  <a:pt x="5776580" y="339741"/>
                </a:lnTo>
                <a:lnTo>
                  <a:pt x="5815110" y="329355"/>
                </a:lnTo>
                <a:lnTo>
                  <a:pt x="5818270" y="328429"/>
                </a:lnTo>
                <a:close/>
              </a:path>
              <a:path extrusionOk="0" h="478789" w="6136005">
                <a:moveTo>
                  <a:pt x="5898697" y="304867"/>
                </a:moveTo>
                <a:lnTo>
                  <a:pt x="5808366" y="304867"/>
                </a:lnTo>
                <a:lnTo>
                  <a:pt x="5720896" y="328445"/>
                </a:lnTo>
                <a:lnTo>
                  <a:pt x="5818270" y="328429"/>
                </a:lnTo>
                <a:lnTo>
                  <a:pt x="5898697" y="304867"/>
                </a:lnTo>
                <a:close/>
              </a:path>
              <a:path extrusionOk="0" h="478789" w="6136005">
                <a:moveTo>
                  <a:pt x="5977507" y="280302"/>
                </a:moveTo>
                <a:lnTo>
                  <a:pt x="5892200" y="280302"/>
                </a:lnTo>
                <a:lnTo>
                  <a:pt x="5808191" y="304914"/>
                </a:lnTo>
                <a:lnTo>
                  <a:pt x="5808366" y="304867"/>
                </a:lnTo>
                <a:lnTo>
                  <a:pt x="5898697" y="304867"/>
                </a:lnTo>
                <a:lnTo>
                  <a:pt x="5899447" y="304647"/>
                </a:lnTo>
                <a:lnTo>
                  <a:pt x="5977507" y="280302"/>
                </a:lnTo>
                <a:close/>
              </a:path>
              <a:path extrusionOk="0" h="478789" w="6136005">
                <a:moveTo>
                  <a:pt x="6055580" y="254965"/>
                </a:moveTo>
                <a:lnTo>
                  <a:pt x="5973403" y="254976"/>
                </a:lnTo>
                <a:lnTo>
                  <a:pt x="5892081" y="280337"/>
                </a:lnTo>
                <a:lnTo>
                  <a:pt x="5977507" y="280302"/>
                </a:lnTo>
                <a:lnTo>
                  <a:pt x="5981075" y="279190"/>
                </a:lnTo>
                <a:lnTo>
                  <a:pt x="6055580" y="254965"/>
                </a:lnTo>
                <a:close/>
              </a:path>
              <a:path extrusionOk="0" h="478789" w="6136005">
                <a:moveTo>
                  <a:pt x="6127729" y="222972"/>
                </a:moveTo>
                <a:lnTo>
                  <a:pt x="6071438" y="222972"/>
                </a:lnTo>
                <a:lnTo>
                  <a:pt x="6079441" y="247078"/>
                </a:lnTo>
                <a:lnTo>
                  <a:pt x="6067388" y="251080"/>
                </a:lnTo>
                <a:lnTo>
                  <a:pt x="6075391" y="275186"/>
                </a:lnTo>
                <a:lnTo>
                  <a:pt x="6127729" y="222972"/>
                </a:lnTo>
                <a:close/>
              </a:path>
              <a:path extrusionOk="0" h="478789" w="6136005">
                <a:moveTo>
                  <a:pt x="6060091" y="229102"/>
                </a:moveTo>
                <a:lnTo>
                  <a:pt x="6052977" y="229102"/>
                </a:lnTo>
                <a:lnTo>
                  <a:pt x="5973402" y="254976"/>
                </a:lnTo>
                <a:lnTo>
                  <a:pt x="6055580" y="254965"/>
                </a:lnTo>
                <a:lnTo>
                  <a:pt x="6067388" y="251080"/>
                </a:lnTo>
                <a:lnTo>
                  <a:pt x="6060091" y="229102"/>
                </a:lnTo>
                <a:close/>
              </a:path>
              <a:path extrusionOk="0" h="478789" w="6136005">
                <a:moveTo>
                  <a:pt x="6071438" y="222972"/>
                </a:moveTo>
                <a:lnTo>
                  <a:pt x="6059384" y="226974"/>
                </a:lnTo>
                <a:lnTo>
                  <a:pt x="6067388" y="251080"/>
                </a:lnTo>
                <a:lnTo>
                  <a:pt x="6079441" y="247078"/>
                </a:lnTo>
                <a:lnTo>
                  <a:pt x="6071438" y="222972"/>
                </a:lnTo>
                <a:close/>
              </a:path>
              <a:path extrusionOk="0" h="478789" w="6136005">
                <a:moveTo>
                  <a:pt x="6059384" y="226974"/>
                </a:moveTo>
                <a:lnTo>
                  <a:pt x="6052902" y="229127"/>
                </a:lnTo>
                <a:lnTo>
                  <a:pt x="6060091" y="229102"/>
                </a:lnTo>
                <a:lnTo>
                  <a:pt x="6059384" y="226974"/>
                </a:lnTo>
                <a:close/>
              </a:path>
              <a:path extrusionOk="0" h="478789" w="6136005">
                <a:moveTo>
                  <a:pt x="6051381" y="202868"/>
                </a:moveTo>
                <a:lnTo>
                  <a:pt x="6059384" y="226974"/>
                </a:lnTo>
                <a:lnTo>
                  <a:pt x="6071438" y="222972"/>
                </a:lnTo>
                <a:lnTo>
                  <a:pt x="6127729" y="222972"/>
                </a:lnTo>
                <a:lnTo>
                  <a:pt x="6135705" y="215016"/>
                </a:lnTo>
                <a:lnTo>
                  <a:pt x="6051381" y="202868"/>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180" name="Google Shape;2180;p80"/>
          <p:cNvGrpSpPr/>
          <p:nvPr/>
        </p:nvGrpSpPr>
        <p:grpSpPr>
          <a:xfrm>
            <a:off x="1167383" y="3401567"/>
            <a:ext cx="7754111" cy="886967"/>
            <a:chOff x="1167383" y="3401567"/>
            <a:chExt cx="7754111" cy="886967"/>
          </a:xfrm>
        </p:grpSpPr>
        <p:pic>
          <p:nvPicPr>
            <p:cNvPr id="2181" name="Google Shape;2181;p80"/>
            <p:cNvPicPr preferRelativeResize="0"/>
            <p:nvPr/>
          </p:nvPicPr>
          <p:blipFill rotWithShape="1">
            <a:blip r:embed="rId10">
              <a:alphaModFix/>
            </a:blip>
            <a:srcRect b="0" l="0" r="0" t="0"/>
            <a:stretch/>
          </p:blipFill>
          <p:spPr>
            <a:xfrm>
              <a:off x="1167383" y="3401567"/>
              <a:ext cx="7754111" cy="886967"/>
            </a:xfrm>
            <a:prstGeom prst="rect">
              <a:avLst/>
            </a:prstGeom>
            <a:noFill/>
            <a:ln>
              <a:noFill/>
            </a:ln>
          </p:spPr>
        </p:pic>
        <p:pic>
          <p:nvPicPr>
            <p:cNvPr id="2182" name="Google Shape;2182;p80"/>
            <p:cNvPicPr preferRelativeResize="0"/>
            <p:nvPr/>
          </p:nvPicPr>
          <p:blipFill rotWithShape="1">
            <a:blip r:embed="rId11">
              <a:alphaModFix/>
            </a:blip>
            <a:srcRect b="0" l="0" r="0" t="0"/>
            <a:stretch/>
          </p:blipFill>
          <p:spPr>
            <a:xfrm>
              <a:off x="1192799" y="3427262"/>
              <a:ext cx="7648574" cy="781050"/>
            </a:xfrm>
            <a:prstGeom prst="rect">
              <a:avLst/>
            </a:prstGeom>
            <a:noFill/>
            <a:ln>
              <a:noFill/>
            </a:ln>
          </p:spPr>
        </p:pic>
      </p:grpSp>
      <p:grpSp>
        <p:nvGrpSpPr>
          <p:cNvPr id="2183" name="Google Shape;2183;p80"/>
          <p:cNvGrpSpPr/>
          <p:nvPr/>
        </p:nvGrpSpPr>
        <p:grpSpPr>
          <a:xfrm>
            <a:off x="11458577" y="171320"/>
            <a:ext cx="548640" cy="548640"/>
            <a:chOff x="11458577" y="171320"/>
            <a:chExt cx="548640" cy="548640"/>
          </a:xfrm>
        </p:grpSpPr>
        <p:sp>
          <p:nvSpPr>
            <p:cNvPr id="2184" name="Google Shape;2184;p80"/>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185" name="Google Shape;2185;p80"/>
            <p:cNvPicPr preferRelativeResize="0"/>
            <p:nvPr/>
          </p:nvPicPr>
          <p:blipFill rotWithShape="1">
            <a:blip r:embed="rId12">
              <a:alphaModFix/>
            </a:blip>
            <a:srcRect b="0" l="0" r="0" t="0"/>
            <a:stretch/>
          </p:blipFill>
          <p:spPr>
            <a:xfrm>
              <a:off x="11570207" y="274320"/>
              <a:ext cx="323088" cy="332231"/>
            </a:xfrm>
            <a:prstGeom prst="rect">
              <a:avLst/>
            </a:prstGeom>
            <a:noFill/>
            <a:ln>
              <a:noFill/>
            </a:ln>
          </p:spPr>
        </p:pic>
      </p:grpSp>
      <p:sp>
        <p:nvSpPr>
          <p:cNvPr id="2186" name="Google Shape;2186;p80"/>
          <p:cNvSpPr txBox="1"/>
          <p:nvPr/>
        </p:nvSpPr>
        <p:spPr>
          <a:xfrm>
            <a:off x="1271540" y="1253235"/>
            <a:ext cx="824230"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7F7F7F"/>
              </a:buClr>
              <a:buSzPts val="1000"/>
              <a:buFont typeface="Calibri"/>
              <a:buNone/>
            </a:pPr>
            <a:r>
              <a:rPr b="0" i="1" lang="en-US" sz="1000" u="none" cap="none" strike="noStrike">
                <a:solidFill>
                  <a:srgbClr val="7F7F7F"/>
                </a:solidFill>
                <a:latin typeface="Calibri"/>
                <a:ea typeface="Calibri"/>
                <a:cs typeface="Calibri"/>
                <a:sym typeface="Calibri"/>
              </a:rPr>
              <a:t>Product Lookup</a:t>
            </a:r>
            <a:endParaRPr b="0" i="0" sz="1000" u="none" cap="none" strike="noStrike">
              <a:solidFill>
                <a:srgbClr val="000000"/>
              </a:solidFill>
              <a:latin typeface="Calibri"/>
              <a:ea typeface="Calibri"/>
              <a:cs typeface="Calibri"/>
              <a:sym typeface="Calibri"/>
            </a:endParaRPr>
          </a:p>
        </p:txBody>
      </p:sp>
      <p:sp>
        <p:nvSpPr>
          <p:cNvPr id="2187" name="Google Shape;2187;p80"/>
          <p:cNvSpPr txBox="1"/>
          <p:nvPr/>
        </p:nvSpPr>
        <p:spPr>
          <a:xfrm>
            <a:off x="7477284" y="1253235"/>
            <a:ext cx="286385"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7F7F7F"/>
              </a:buClr>
              <a:buSzPts val="1000"/>
              <a:buFont typeface="Calibri"/>
              <a:buNone/>
            </a:pPr>
            <a:r>
              <a:rPr b="0" i="1" lang="en-US" sz="1000" u="none" cap="none" strike="noStrike">
                <a:solidFill>
                  <a:srgbClr val="7F7F7F"/>
                </a:solidFill>
                <a:latin typeface="Calibri"/>
                <a:ea typeface="Calibri"/>
                <a:cs typeface="Calibri"/>
                <a:sym typeface="Calibri"/>
              </a:rPr>
              <a:t>Sales</a:t>
            </a:r>
            <a:endParaRPr b="0" i="0" sz="1000" u="none" cap="none" strike="noStrike">
              <a:solidFill>
                <a:srgbClr val="000000"/>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91" name="Shape 2191"/>
        <p:cNvGrpSpPr/>
        <p:nvPr/>
      </p:nvGrpSpPr>
      <p:grpSpPr>
        <a:xfrm>
          <a:off x="0" y="0"/>
          <a:ext cx="0" cy="0"/>
          <a:chOff x="0" y="0"/>
          <a:chExt cx="0" cy="0"/>
        </a:xfrm>
      </p:grpSpPr>
      <p:sp>
        <p:nvSpPr>
          <p:cNvPr id="2192" name="Google Shape;2192;p81"/>
          <p:cNvSpPr txBox="1"/>
          <p:nvPr/>
        </p:nvSpPr>
        <p:spPr>
          <a:xfrm>
            <a:off x="6112173" y="1510284"/>
            <a:ext cx="5338445" cy="32816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This model contains two fact tables: </a:t>
            </a:r>
            <a:r>
              <a:rPr b="1" i="0" lang="en-US" sz="2000" u="none" cap="none" strike="noStrike">
                <a:solidFill>
                  <a:srgbClr val="000000"/>
                </a:solidFill>
                <a:latin typeface="Calibri"/>
                <a:ea typeface="Calibri"/>
                <a:cs typeface="Calibri"/>
                <a:sym typeface="Calibri"/>
              </a:rPr>
              <a:t>Sales Data </a:t>
            </a:r>
            <a:r>
              <a:rPr b="0" i="0" lang="en-US" sz="2000" u="none" cap="none" strike="noStrike">
                <a:solidFill>
                  <a:srgbClr val="000000"/>
                </a:solidFill>
                <a:latin typeface="Calibri"/>
                <a:ea typeface="Calibri"/>
                <a:cs typeface="Calibri"/>
                <a:sym typeface="Calibri"/>
              </a:rPr>
              <a:t>and</a:t>
            </a:r>
            <a:endParaRPr b="0" i="0" sz="2000" u="none" cap="none" strike="noStrike">
              <a:solidFill>
                <a:srgbClr val="000000"/>
              </a:solidFill>
              <a:latin typeface="Calibri"/>
              <a:ea typeface="Calibri"/>
              <a:cs typeface="Calibri"/>
              <a:sym typeface="Calibri"/>
            </a:endParaRPr>
          </a:p>
          <a:p>
            <a:pPr indent="0" lvl="0" marL="1270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Returns Data</a:t>
            </a:r>
            <a:endParaRPr b="0" i="0" sz="2000" u="none" cap="none" strike="noStrike">
              <a:solidFill>
                <a:srgbClr val="000000"/>
              </a:solidFill>
              <a:latin typeface="Calibri"/>
              <a:ea typeface="Calibri"/>
              <a:cs typeface="Calibri"/>
              <a:sym typeface="Calibri"/>
            </a:endParaRPr>
          </a:p>
          <a:p>
            <a:pPr indent="-342900" lvl="0" marL="354965" marR="85725" rtl="0" algn="l">
              <a:lnSpc>
                <a:spcPct val="117222"/>
              </a:lnSpc>
              <a:spcBef>
                <a:spcPts val="1295"/>
              </a:spcBef>
              <a:spcAft>
                <a:spcPts val="0"/>
              </a:spcAft>
              <a:buClr>
                <a:srgbClr val="262626"/>
              </a:buClr>
              <a:buSzPts val="1800"/>
              <a:buFont typeface="Arial"/>
              <a:buChar char="•"/>
            </a:pPr>
            <a:r>
              <a:rPr b="0" i="0" lang="en-US" sz="1800" u="none" cap="none" strike="noStrike">
                <a:solidFill>
                  <a:srgbClr val="262626"/>
                </a:solidFill>
                <a:latin typeface="Calibri"/>
                <a:ea typeface="Calibri"/>
                <a:cs typeface="Calibri"/>
                <a:sym typeface="Calibri"/>
              </a:rPr>
              <a:t>Since there is no primary/foreign key relationship, we  can’t connect them directly to each other</a:t>
            </a:r>
            <a:endParaRPr b="0" i="0" sz="1800" u="none" cap="none" strike="noStrike">
              <a:solidFill>
                <a:srgbClr val="000000"/>
              </a:solidFill>
              <a:latin typeface="Calibri"/>
              <a:ea typeface="Calibri"/>
              <a:cs typeface="Calibri"/>
              <a:sym typeface="Calibri"/>
            </a:endParaRPr>
          </a:p>
          <a:p>
            <a:pPr indent="-342900" lvl="0" marL="354965" marR="5080" rtl="0" algn="l">
              <a:lnSpc>
                <a:spcPct val="100000"/>
              </a:lnSpc>
              <a:spcBef>
                <a:spcPts val="1165"/>
              </a:spcBef>
              <a:spcAft>
                <a:spcPts val="0"/>
              </a:spcAft>
              <a:buClr>
                <a:srgbClr val="262626"/>
              </a:buClr>
              <a:buSzPts val="1800"/>
              <a:buFont typeface="Arial"/>
              <a:buChar char="•"/>
            </a:pPr>
            <a:r>
              <a:rPr b="0" i="0" lang="en-US" sz="1800" u="none" cap="none" strike="noStrike">
                <a:solidFill>
                  <a:srgbClr val="262626"/>
                </a:solidFill>
                <a:latin typeface="Calibri"/>
                <a:ea typeface="Calibri"/>
                <a:cs typeface="Calibri"/>
                <a:sym typeface="Calibri"/>
              </a:rPr>
              <a:t>But we </a:t>
            </a:r>
            <a:r>
              <a:rPr b="0" i="1" lang="en-US" sz="1800" u="none" cap="none" strike="noStrike">
                <a:solidFill>
                  <a:srgbClr val="262626"/>
                </a:solidFill>
                <a:latin typeface="Calibri"/>
                <a:ea typeface="Calibri"/>
                <a:cs typeface="Calibri"/>
                <a:sym typeface="Calibri"/>
              </a:rPr>
              <a:t>can </a:t>
            </a:r>
            <a:r>
              <a:rPr b="0" i="0" lang="en-US" sz="1800" u="none" cap="none" strike="noStrike">
                <a:solidFill>
                  <a:srgbClr val="262626"/>
                </a:solidFill>
                <a:latin typeface="Calibri"/>
                <a:ea typeface="Calibri"/>
                <a:cs typeface="Calibri"/>
                <a:sym typeface="Calibri"/>
              </a:rPr>
              <a:t>connect each fact table to related lookups,  which allows us to filter both sales and returns data  </a:t>
            </a:r>
            <a:r>
              <a:rPr b="1" i="0" lang="en-US" sz="1800" u="none" cap="none" strike="noStrike">
                <a:solidFill>
                  <a:srgbClr val="262626"/>
                </a:solidFill>
                <a:latin typeface="Calibri"/>
                <a:ea typeface="Calibri"/>
                <a:cs typeface="Calibri"/>
                <a:sym typeface="Calibri"/>
              </a:rPr>
              <a:t>using fields from any shared lookup tables</a:t>
            </a:r>
            <a:endParaRPr b="0" i="0" sz="1800" u="none" cap="none" strike="noStrike">
              <a:solidFill>
                <a:srgbClr val="000000"/>
              </a:solidFill>
              <a:latin typeface="Calibri"/>
              <a:ea typeface="Calibri"/>
              <a:cs typeface="Calibri"/>
              <a:sym typeface="Calibri"/>
            </a:endParaRPr>
          </a:p>
          <a:p>
            <a:pPr indent="-342900" lvl="0" marL="354965" marR="5080" rtl="0" algn="l">
              <a:lnSpc>
                <a:spcPct val="99400"/>
              </a:lnSpc>
              <a:spcBef>
                <a:spcPts val="1235"/>
              </a:spcBef>
              <a:spcAft>
                <a:spcPts val="0"/>
              </a:spcAft>
              <a:buClr>
                <a:srgbClr val="262626"/>
              </a:buClr>
              <a:buSzPts val="1800"/>
              <a:buFont typeface="Arial"/>
              <a:buChar char="•"/>
            </a:pPr>
            <a:r>
              <a:rPr b="0" i="0" lang="en-US" sz="1800" u="none" cap="none" strike="noStrike">
                <a:solidFill>
                  <a:srgbClr val="262626"/>
                </a:solidFill>
                <a:latin typeface="Calibri"/>
                <a:ea typeface="Calibri"/>
                <a:cs typeface="Calibri"/>
                <a:sym typeface="Calibri"/>
              </a:rPr>
              <a:t>We can view orders and returns by product since both  tables relate to Product Lookup, but we can’t view  returns by customer since no relationship exists</a:t>
            </a:r>
            <a:endParaRPr b="0" i="0" sz="1800" u="none" cap="none" strike="noStrike">
              <a:solidFill>
                <a:srgbClr val="000000"/>
              </a:solidFill>
              <a:latin typeface="Calibri"/>
              <a:ea typeface="Calibri"/>
              <a:cs typeface="Calibri"/>
              <a:sym typeface="Calibri"/>
            </a:endParaRPr>
          </a:p>
        </p:txBody>
      </p:sp>
      <p:sp>
        <p:nvSpPr>
          <p:cNvPr id="2193" name="Google Shape;2193;p81"/>
          <p:cNvSpPr txBox="1"/>
          <p:nvPr/>
        </p:nvSpPr>
        <p:spPr>
          <a:xfrm>
            <a:off x="1783714" y="5690108"/>
            <a:ext cx="8874125" cy="5480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D7B10F"/>
              </a:buClr>
              <a:buSzPts val="1800"/>
              <a:buFont typeface="Calibri"/>
              <a:buNone/>
            </a:pPr>
            <a:r>
              <a:rPr b="1" i="0" lang="en-US" sz="1800" u="none" cap="none" strike="noStrike">
                <a:solidFill>
                  <a:srgbClr val="D7B10F"/>
                </a:solidFill>
                <a:latin typeface="Calibri"/>
                <a:ea typeface="Calibri"/>
                <a:cs typeface="Calibri"/>
                <a:sym typeface="Calibri"/>
              </a:rPr>
              <a:t>HEY THIS IS IMPORTANT!</a:t>
            </a:r>
            <a:endParaRPr b="0" i="0" sz="1800" u="none" cap="none" strike="noStrike">
              <a:solidFill>
                <a:srgbClr val="000000"/>
              </a:solidFill>
              <a:latin typeface="Calibri"/>
              <a:ea typeface="Calibri"/>
              <a:cs typeface="Calibri"/>
              <a:sym typeface="Calibri"/>
            </a:endParaRPr>
          </a:p>
          <a:p>
            <a:pPr indent="0" lvl="0" marL="12700" marR="0" rtl="0" algn="l">
              <a:lnSpc>
                <a:spcPct val="100000"/>
              </a:lnSpc>
              <a:spcBef>
                <a:spcPts val="30"/>
              </a:spcBef>
              <a:spcAft>
                <a:spcPts val="0"/>
              </a:spcAft>
              <a:buClr>
                <a:srgbClr val="0D0D0D"/>
              </a:buClr>
              <a:buSzPts val="1600"/>
              <a:buFont typeface="Calibri"/>
              <a:buNone/>
            </a:pPr>
            <a:r>
              <a:rPr b="0" i="0" lang="en-US" sz="1600" u="none" cap="none" strike="noStrike">
                <a:solidFill>
                  <a:srgbClr val="0D0D0D"/>
                </a:solidFill>
                <a:latin typeface="Calibri"/>
                <a:ea typeface="Calibri"/>
                <a:cs typeface="Calibri"/>
                <a:sym typeface="Calibri"/>
              </a:rPr>
              <a:t>Generally speaking, fact tables should </a:t>
            </a:r>
            <a:r>
              <a:rPr b="1" i="0" lang="en-US" sz="1600" u="none" cap="none" strike="noStrike">
                <a:solidFill>
                  <a:srgbClr val="0D0D0D"/>
                </a:solidFill>
                <a:latin typeface="Calibri"/>
                <a:ea typeface="Calibri"/>
                <a:cs typeface="Calibri"/>
                <a:sym typeface="Calibri"/>
              </a:rPr>
              <a:t>connect through shared dimension tables, not directly to each other</a:t>
            </a:r>
            <a:endParaRPr b="0" i="0" sz="1600" u="none" cap="none" strike="noStrike">
              <a:solidFill>
                <a:srgbClr val="000000"/>
              </a:solidFill>
              <a:latin typeface="Calibri"/>
              <a:ea typeface="Calibri"/>
              <a:cs typeface="Calibri"/>
              <a:sym typeface="Calibri"/>
            </a:endParaRPr>
          </a:p>
        </p:txBody>
      </p:sp>
      <p:grpSp>
        <p:nvGrpSpPr>
          <p:cNvPr id="2194" name="Google Shape;2194;p81"/>
          <p:cNvGrpSpPr/>
          <p:nvPr/>
        </p:nvGrpSpPr>
        <p:grpSpPr>
          <a:xfrm>
            <a:off x="747129" y="5520033"/>
            <a:ext cx="10694143" cy="900695"/>
            <a:chOff x="747129" y="5520033"/>
            <a:chExt cx="10694143" cy="900695"/>
          </a:xfrm>
        </p:grpSpPr>
        <p:sp>
          <p:nvSpPr>
            <p:cNvPr id="2195" name="Google Shape;2195;p81"/>
            <p:cNvSpPr/>
            <p:nvPr/>
          </p:nvSpPr>
          <p:spPr>
            <a:xfrm>
              <a:off x="1272382" y="5592157"/>
              <a:ext cx="10168890" cy="776605"/>
            </a:xfrm>
            <a:custGeom>
              <a:rect b="b" l="l" r="r" t="t"/>
              <a:pathLst>
                <a:path extrusionOk="0" h="776604" w="10168890">
                  <a:moveTo>
                    <a:pt x="0" y="0"/>
                  </a:moveTo>
                  <a:lnTo>
                    <a:pt x="10168484" y="0"/>
                  </a:lnTo>
                  <a:lnTo>
                    <a:pt x="10168484" y="776181"/>
                  </a:lnTo>
                  <a:lnTo>
                    <a:pt x="0" y="776181"/>
                  </a:lnTo>
                  <a:lnTo>
                    <a:pt x="0" y="0"/>
                  </a:lnTo>
                  <a:close/>
                </a:path>
              </a:pathLst>
            </a:custGeom>
            <a:noFill/>
            <a:ln cap="flat" cmpd="sng" w="25400">
              <a:solidFill>
                <a:srgbClr val="EDC21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196" name="Google Shape;2196;p81"/>
            <p:cNvPicPr preferRelativeResize="0"/>
            <p:nvPr/>
          </p:nvPicPr>
          <p:blipFill rotWithShape="1">
            <a:blip r:embed="rId3">
              <a:alphaModFix/>
            </a:blip>
            <a:srcRect b="0" l="0" r="0" t="0"/>
            <a:stretch/>
          </p:blipFill>
          <p:spPr>
            <a:xfrm>
              <a:off x="747129" y="5520033"/>
              <a:ext cx="900695" cy="900695"/>
            </a:xfrm>
            <a:prstGeom prst="rect">
              <a:avLst/>
            </a:prstGeom>
            <a:noFill/>
            <a:ln>
              <a:noFill/>
            </a:ln>
          </p:spPr>
        </p:pic>
      </p:grpSp>
      <p:sp>
        <p:nvSpPr>
          <p:cNvPr id="2197" name="Google Shape;2197;p81"/>
          <p:cNvSpPr txBox="1"/>
          <p:nvPr>
            <p:ph type="title"/>
          </p:nvPr>
        </p:nvSpPr>
        <p:spPr>
          <a:xfrm>
            <a:off x="3014091" y="242315"/>
            <a:ext cx="616394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CONNECTING MULTIPLE FACT TABLES</a:t>
            </a:r>
            <a:endParaRPr/>
          </a:p>
        </p:txBody>
      </p:sp>
      <p:pic>
        <p:nvPicPr>
          <p:cNvPr id="2198" name="Google Shape;2198;p81"/>
          <p:cNvPicPr preferRelativeResize="0"/>
          <p:nvPr/>
        </p:nvPicPr>
        <p:blipFill rotWithShape="1">
          <a:blip r:embed="rId4">
            <a:alphaModFix/>
          </a:blip>
          <a:srcRect b="0" l="0" r="0" t="0"/>
          <a:stretch/>
        </p:blipFill>
        <p:spPr>
          <a:xfrm>
            <a:off x="0" y="806332"/>
            <a:ext cx="12192000" cy="45720"/>
          </a:xfrm>
          <a:prstGeom prst="rect">
            <a:avLst/>
          </a:prstGeom>
          <a:noFill/>
          <a:ln>
            <a:noFill/>
          </a:ln>
        </p:spPr>
      </p:pic>
      <p:sp>
        <p:nvSpPr>
          <p:cNvPr id="2199" name="Google Shape;2199;p81"/>
          <p:cNvSpPr/>
          <p:nvPr/>
        </p:nvSpPr>
        <p:spPr>
          <a:xfrm>
            <a:off x="5619437" y="1121370"/>
            <a:ext cx="215900" cy="4146550"/>
          </a:xfrm>
          <a:custGeom>
            <a:rect b="b" l="l" r="r" t="t"/>
            <a:pathLst>
              <a:path extrusionOk="0" h="4146550" w="215900">
                <a:moveTo>
                  <a:pt x="0" y="0"/>
                </a:moveTo>
                <a:lnTo>
                  <a:pt x="41965" y="12002"/>
                </a:lnTo>
                <a:lnTo>
                  <a:pt x="76235" y="44733"/>
                </a:lnTo>
                <a:lnTo>
                  <a:pt x="99340" y="93280"/>
                </a:lnTo>
                <a:lnTo>
                  <a:pt x="107812" y="152730"/>
                </a:lnTo>
                <a:lnTo>
                  <a:pt x="107812" y="535002"/>
                </a:lnTo>
                <a:lnTo>
                  <a:pt x="116285" y="594451"/>
                </a:lnTo>
                <a:lnTo>
                  <a:pt x="139390" y="642998"/>
                </a:lnTo>
                <a:lnTo>
                  <a:pt x="173659" y="675730"/>
                </a:lnTo>
                <a:lnTo>
                  <a:pt x="215625" y="687732"/>
                </a:lnTo>
                <a:lnTo>
                  <a:pt x="173659" y="699734"/>
                </a:lnTo>
                <a:lnTo>
                  <a:pt x="139390" y="732465"/>
                </a:lnTo>
                <a:lnTo>
                  <a:pt x="116285" y="781013"/>
                </a:lnTo>
                <a:lnTo>
                  <a:pt x="107812" y="840462"/>
                </a:lnTo>
                <a:lnTo>
                  <a:pt x="107812" y="3993224"/>
                </a:lnTo>
                <a:lnTo>
                  <a:pt x="99340" y="4052673"/>
                </a:lnTo>
                <a:lnTo>
                  <a:pt x="76235" y="4101220"/>
                </a:lnTo>
                <a:lnTo>
                  <a:pt x="41965" y="4133951"/>
                </a:lnTo>
                <a:lnTo>
                  <a:pt x="0" y="4145954"/>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200" name="Google Shape;2200;p81"/>
          <p:cNvGrpSpPr/>
          <p:nvPr/>
        </p:nvGrpSpPr>
        <p:grpSpPr>
          <a:xfrm>
            <a:off x="11458577" y="171320"/>
            <a:ext cx="548640" cy="548640"/>
            <a:chOff x="11458577" y="171320"/>
            <a:chExt cx="548640" cy="548640"/>
          </a:xfrm>
        </p:grpSpPr>
        <p:sp>
          <p:nvSpPr>
            <p:cNvPr id="2201" name="Google Shape;2201;p81"/>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202" name="Google Shape;2202;p81"/>
            <p:cNvPicPr preferRelativeResize="0"/>
            <p:nvPr/>
          </p:nvPicPr>
          <p:blipFill rotWithShape="1">
            <a:blip r:embed="rId5">
              <a:alphaModFix/>
            </a:blip>
            <a:srcRect b="0" l="0" r="0" t="0"/>
            <a:stretch/>
          </p:blipFill>
          <p:spPr>
            <a:xfrm>
              <a:off x="11570207" y="274320"/>
              <a:ext cx="323088" cy="332231"/>
            </a:xfrm>
            <a:prstGeom prst="rect">
              <a:avLst/>
            </a:prstGeom>
            <a:noFill/>
            <a:ln>
              <a:noFill/>
            </a:ln>
          </p:spPr>
        </p:pic>
      </p:grpSp>
      <p:grpSp>
        <p:nvGrpSpPr>
          <p:cNvPr id="2203" name="Google Shape;2203;p81"/>
          <p:cNvGrpSpPr/>
          <p:nvPr/>
        </p:nvGrpSpPr>
        <p:grpSpPr>
          <a:xfrm>
            <a:off x="768330" y="1188045"/>
            <a:ext cx="4616471" cy="3978314"/>
            <a:chOff x="768330" y="1188045"/>
            <a:chExt cx="4616471" cy="3978314"/>
          </a:xfrm>
        </p:grpSpPr>
        <p:pic>
          <p:nvPicPr>
            <p:cNvPr id="2204" name="Google Shape;2204;p81"/>
            <p:cNvPicPr preferRelativeResize="0"/>
            <p:nvPr/>
          </p:nvPicPr>
          <p:blipFill rotWithShape="1">
            <a:blip r:embed="rId6">
              <a:alphaModFix/>
            </a:blip>
            <a:srcRect b="0" l="0" r="0" t="0"/>
            <a:stretch/>
          </p:blipFill>
          <p:spPr>
            <a:xfrm>
              <a:off x="768330" y="1188045"/>
              <a:ext cx="4616471" cy="3964889"/>
            </a:xfrm>
            <a:prstGeom prst="rect">
              <a:avLst/>
            </a:prstGeom>
            <a:noFill/>
            <a:ln>
              <a:noFill/>
            </a:ln>
          </p:spPr>
        </p:pic>
        <p:pic>
          <p:nvPicPr>
            <p:cNvPr id="2205" name="Google Shape;2205;p81"/>
            <p:cNvPicPr preferRelativeResize="0"/>
            <p:nvPr/>
          </p:nvPicPr>
          <p:blipFill rotWithShape="1">
            <a:blip r:embed="rId7">
              <a:alphaModFix/>
            </a:blip>
            <a:srcRect b="0" l="0" r="0" t="0"/>
            <a:stretch/>
          </p:blipFill>
          <p:spPr>
            <a:xfrm>
              <a:off x="1435608" y="3185159"/>
              <a:ext cx="1618488" cy="1981200"/>
            </a:xfrm>
            <a:prstGeom prst="rect">
              <a:avLst/>
            </a:prstGeom>
            <a:noFill/>
            <a:ln>
              <a:noFill/>
            </a:ln>
          </p:spPr>
        </p:pic>
        <p:sp>
          <p:nvSpPr>
            <p:cNvPr id="2206" name="Google Shape;2206;p81"/>
            <p:cNvSpPr/>
            <p:nvPr/>
          </p:nvSpPr>
          <p:spPr>
            <a:xfrm>
              <a:off x="1473375" y="3223305"/>
              <a:ext cx="1490345" cy="1852295"/>
            </a:xfrm>
            <a:custGeom>
              <a:rect b="b" l="l" r="r" t="t"/>
              <a:pathLst>
                <a:path extrusionOk="0" h="1852295" w="1490345">
                  <a:moveTo>
                    <a:pt x="0" y="0"/>
                  </a:moveTo>
                  <a:lnTo>
                    <a:pt x="1489957" y="0"/>
                  </a:lnTo>
                  <a:lnTo>
                    <a:pt x="1489957" y="1851798"/>
                  </a:lnTo>
                  <a:lnTo>
                    <a:pt x="0" y="1851798"/>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207" name="Google Shape;2207;p81"/>
            <p:cNvPicPr preferRelativeResize="0"/>
            <p:nvPr/>
          </p:nvPicPr>
          <p:blipFill rotWithShape="1">
            <a:blip r:embed="rId8">
              <a:alphaModFix/>
            </a:blip>
            <a:srcRect b="0" l="0" r="0" t="0"/>
            <a:stretch/>
          </p:blipFill>
          <p:spPr>
            <a:xfrm>
              <a:off x="3038855" y="3185159"/>
              <a:ext cx="1639823" cy="1981200"/>
            </a:xfrm>
            <a:prstGeom prst="rect">
              <a:avLst/>
            </a:prstGeom>
            <a:noFill/>
            <a:ln>
              <a:noFill/>
            </a:ln>
          </p:spPr>
        </p:pic>
        <p:sp>
          <p:nvSpPr>
            <p:cNvPr id="2208" name="Google Shape;2208;p81"/>
            <p:cNvSpPr/>
            <p:nvPr/>
          </p:nvSpPr>
          <p:spPr>
            <a:xfrm>
              <a:off x="3076567" y="3223304"/>
              <a:ext cx="1510665" cy="1852295"/>
            </a:xfrm>
            <a:custGeom>
              <a:rect b="b" l="l" r="r" t="t"/>
              <a:pathLst>
                <a:path extrusionOk="0" h="1852295" w="1510664">
                  <a:moveTo>
                    <a:pt x="0" y="0"/>
                  </a:moveTo>
                  <a:lnTo>
                    <a:pt x="1510582" y="0"/>
                  </a:lnTo>
                  <a:lnTo>
                    <a:pt x="1510582" y="1851798"/>
                  </a:lnTo>
                  <a:lnTo>
                    <a:pt x="0" y="1851798"/>
                  </a:lnTo>
                  <a:lnTo>
                    <a:pt x="0" y="0"/>
                  </a:lnTo>
                  <a:close/>
                </a:path>
              </a:pathLst>
            </a:custGeom>
            <a:noFill/>
            <a:ln cap="flat" cmpd="sng" w="25400">
              <a:solidFill>
                <a:srgbClr val="70AD4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12" name="Shape 2212"/>
        <p:cNvGrpSpPr/>
        <p:nvPr/>
      </p:nvGrpSpPr>
      <p:grpSpPr>
        <a:xfrm>
          <a:off x="0" y="0"/>
          <a:ext cx="0" cy="0"/>
          <a:chOff x="0" y="0"/>
          <a:chExt cx="0" cy="0"/>
        </a:xfrm>
      </p:grpSpPr>
      <p:grpSp>
        <p:nvGrpSpPr>
          <p:cNvPr id="2213" name="Google Shape;2213;p82"/>
          <p:cNvGrpSpPr/>
          <p:nvPr/>
        </p:nvGrpSpPr>
        <p:grpSpPr>
          <a:xfrm>
            <a:off x="435863" y="5160263"/>
            <a:ext cx="11201400" cy="908303"/>
            <a:chOff x="435863" y="5160263"/>
            <a:chExt cx="11201400" cy="908303"/>
          </a:xfrm>
        </p:grpSpPr>
        <p:pic>
          <p:nvPicPr>
            <p:cNvPr id="2214" name="Google Shape;2214;p82"/>
            <p:cNvPicPr preferRelativeResize="0"/>
            <p:nvPr/>
          </p:nvPicPr>
          <p:blipFill rotWithShape="1">
            <a:blip r:embed="rId3">
              <a:alphaModFix/>
            </a:blip>
            <a:srcRect b="0" l="0" r="0" t="0"/>
            <a:stretch/>
          </p:blipFill>
          <p:spPr>
            <a:xfrm>
              <a:off x="435863" y="5160263"/>
              <a:ext cx="11201400" cy="908303"/>
            </a:xfrm>
            <a:prstGeom prst="rect">
              <a:avLst/>
            </a:prstGeom>
            <a:noFill/>
            <a:ln>
              <a:noFill/>
            </a:ln>
          </p:spPr>
        </p:pic>
        <p:sp>
          <p:nvSpPr>
            <p:cNvPr id="2215" name="Google Shape;2215;p82"/>
            <p:cNvSpPr/>
            <p:nvPr/>
          </p:nvSpPr>
          <p:spPr>
            <a:xfrm>
              <a:off x="500648" y="5186065"/>
              <a:ext cx="11072495" cy="778510"/>
            </a:xfrm>
            <a:custGeom>
              <a:rect b="b" l="l" r="r" t="t"/>
              <a:pathLst>
                <a:path extrusionOk="0" h="778510" w="11072495">
                  <a:moveTo>
                    <a:pt x="11072214" y="0"/>
                  </a:moveTo>
                  <a:lnTo>
                    <a:pt x="304292" y="0"/>
                  </a:lnTo>
                  <a:lnTo>
                    <a:pt x="254934" y="3982"/>
                  </a:lnTo>
                  <a:lnTo>
                    <a:pt x="208112" y="15513"/>
                  </a:lnTo>
                  <a:lnTo>
                    <a:pt x="164452" y="33964"/>
                  </a:lnTo>
                  <a:lnTo>
                    <a:pt x="124581" y="58711"/>
                  </a:lnTo>
                  <a:lnTo>
                    <a:pt x="89125" y="89126"/>
                  </a:lnTo>
                  <a:lnTo>
                    <a:pt x="58710" y="124582"/>
                  </a:lnTo>
                  <a:lnTo>
                    <a:pt x="33964" y="164454"/>
                  </a:lnTo>
                  <a:lnTo>
                    <a:pt x="15513" y="208115"/>
                  </a:lnTo>
                  <a:lnTo>
                    <a:pt x="3982" y="254938"/>
                  </a:lnTo>
                  <a:lnTo>
                    <a:pt x="0" y="304297"/>
                  </a:lnTo>
                  <a:lnTo>
                    <a:pt x="0" y="777923"/>
                  </a:lnTo>
                  <a:lnTo>
                    <a:pt x="10767921" y="777923"/>
                  </a:lnTo>
                  <a:lnTo>
                    <a:pt x="10817279" y="773940"/>
                  </a:lnTo>
                  <a:lnTo>
                    <a:pt x="10864101" y="762410"/>
                  </a:lnTo>
                  <a:lnTo>
                    <a:pt x="10907761" y="743958"/>
                  </a:lnTo>
                  <a:lnTo>
                    <a:pt x="10947632" y="719211"/>
                  </a:lnTo>
                  <a:lnTo>
                    <a:pt x="10983089" y="688797"/>
                  </a:lnTo>
                  <a:lnTo>
                    <a:pt x="11013503" y="653340"/>
                  </a:lnTo>
                  <a:lnTo>
                    <a:pt x="11038249" y="613468"/>
                  </a:lnTo>
                  <a:lnTo>
                    <a:pt x="11056701" y="569808"/>
                  </a:lnTo>
                  <a:lnTo>
                    <a:pt x="11068231" y="522985"/>
                  </a:lnTo>
                  <a:lnTo>
                    <a:pt x="11072214" y="473627"/>
                  </a:lnTo>
                  <a:lnTo>
                    <a:pt x="1107221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216" name="Google Shape;2216;p82"/>
          <p:cNvSpPr txBox="1"/>
          <p:nvPr/>
        </p:nvSpPr>
        <p:spPr>
          <a:xfrm>
            <a:off x="1273335" y="5396484"/>
            <a:ext cx="1009078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C000"/>
              </a:buClr>
              <a:buSzPts val="2000"/>
              <a:buFont typeface="Calibri"/>
              <a:buNone/>
            </a:pPr>
            <a:r>
              <a:rPr b="1" i="0" lang="en-US" sz="2000" u="none" cap="none" strike="noStrike">
                <a:solidFill>
                  <a:srgbClr val="FFC000"/>
                </a:solidFill>
                <a:latin typeface="Calibri"/>
                <a:ea typeface="Calibri"/>
                <a:cs typeface="Calibri"/>
                <a:sym typeface="Calibri"/>
              </a:rPr>
              <a:t>PRO TIP</a:t>
            </a:r>
            <a:r>
              <a:rPr b="0" i="0" lang="en-US" sz="2000" u="none" cap="none" strike="noStrike">
                <a:solidFill>
                  <a:srgbClr val="FFC000"/>
                </a:solidFill>
                <a:latin typeface="Calibri"/>
                <a:ea typeface="Calibri"/>
                <a:cs typeface="Calibri"/>
                <a:sym typeface="Calibri"/>
              </a:rPr>
              <a:t>: </a:t>
            </a:r>
            <a:r>
              <a:rPr b="0" i="0" lang="en-US" sz="1600" u="none" cap="none" strike="noStrike">
                <a:solidFill>
                  <a:srgbClr val="000000"/>
                </a:solidFill>
                <a:latin typeface="Calibri"/>
                <a:ea typeface="Calibri"/>
                <a:cs typeface="Calibri"/>
                <a:sym typeface="Calibri"/>
              </a:rPr>
              <a:t>Arrange lookup tables above fact tables in your model as a visual reminder that </a:t>
            </a:r>
            <a:r>
              <a:rPr b="1" i="0" lang="en-US" sz="1600" u="none" cap="none" strike="noStrike">
                <a:solidFill>
                  <a:srgbClr val="000000"/>
                </a:solidFill>
                <a:latin typeface="Calibri"/>
                <a:ea typeface="Calibri"/>
                <a:cs typeface="Calibri"/>
                <a:sym typeface="Calibri"/>
              </a:rPr>
              <a:t>filters always flow downstream</a:t>
            </a:r>
            <a:endParaRPr b="0" i="0" sz="1600" u="none" cap="none" strike="noStrike">
              <a:solidFill>
                <a:srgbClr val="000000"/>
              </a:solidFill>
              <a:latin typeface="Calibri"/>
              <a:ea typeface="Calibri"/>
              <a:cs typeface="Calibri"/>
              <a:sym typeface="Calibri"/>
            </a:endParaRPr>
          </a:p>
        </p:txBody>
      </p:sp>
      <p:pic>
        <p:nvPicPr>
          <p:cNvPr id="2217" name="Google Shape;2217;p82"/>
          <p:cNvPicPr preferRelativeResize="0"/>
          <p:nvPr/>
        </p:nvPicPr>
        <p:blipFill rotWithShape="1">
          <a:blip r:embed="rId4">
            <a:alphaModFix/>
          </a:blip>
          <a:srcRect b="0" l="0" r="0" t="0"/>
          <a:stretch/>
        </p:blipFill>
        <p:spPr>
          <a:xfrm>
            <a:off x="490727" y="5306567"/>
            <a:ext cx="694944" cy="591312"/>
          </a:xfrm>
          <a:prstGeom prst="rect">
            <a:avLst/>
          </a:prstGeom>
          <a:noFill/>
          <a:ln>
            <a:noFill/>
          </a:ln>
        </p:spPr>
      </p:pic>
      <p:grpSp>
        <p:nvGrpSpPr>
          <p:cNvPr id="2218" name="Google Shape;2218;p82"/>
          <p:cNvGrpSpPr/>
          <p:nvPr/>
        </p:nvGrpSpPr>
        <p:grpSpPr>
          <a:xfrm>
            <a:off x="475487" y="1456944"/>
            <a:ext cx="3837432" cy="3157728"/>
            <a:chOff x="475487" y="1456944"/>
            <a:chExt cx="3837432" cy="3157728"/>
          </a:xfrm>
        </p:grpSpPr>
        <p:pic>
          <p:nvPicPr>
            <p:cNvPr id="2219" name="Google Shape;2219;p82"/>
            <p:cNvPicPr preferRelativeResize="0"/>
            <p:nvPr/>
          </p:nvPicPr>
          <p:blipFill rotWithShape="1">
            <a:blip r:embed="rId5">
              <a:alphaModFix/>
            </a:blip>
            <a:srcRect b="0" l="0" r="0" t="0"/>
            <a:stretch/>
          </p:blipFill>
          <p:spPr>
            <a:xfrm>
              <a:off x="475487" y="1456944"/>
              <a:ext cx="3837432" cy="3157728"/>
            </a:xfrm>
            <a:prstGeom prst="rect">
              <a:avLst/>
            </a:prstGeom>
            <a:noFill/>
            <a:ln>
              <a:noFill/>
            </a:ln>
          </p:spPr>
        </p:pic>
        <p:pic>
          <p:nvPicPr>
            <p:cNvPr id="2220" name="Google Shape;2220;p82"/>
            <p:cNvPicPr preferRelativeResize="0"/>
            <p:nvPr/>
          </p:nvPicPr>
          <p:blipFill rotWithShape="1">
            <a:blip r:embed="rId6">
              <a:alphaModFix/>
            </a:blip>
            <a:srcRect b="0" l="0" r="0" t="0"/>
            <a:stretch/>
          </p:blipFill>
          <p:spPr>
            <a:xfrm>
              <a:off x="500649" y="1481051"/>
              <a:ext cx="3731625" cy="3054096"/>
            </a:xfrm>
            <a:prstGeom prst="rect">
              <a:avLst/>
            </a:prstGeom>
            <a:noFill/>
            <a:ln>
              <a:noFill/>
            </a:ln>
          </p:spPr>
        </p:pic>
        <p:pic>
          <p:nvPicPr>
            <p:cNvPr id="2221" name="Google Shape;2221;p82"/>
            <p:cNvPicPr preferRelativeResize="0"/>
            <p:nvPr/>
          </p:nvPicPr>
          <p:blipFill rotWithShape="1">
            <a:blip r:embed="rId7">
              <a:alphaModFix/>
            </a:blip>
            <a:srcRect b="0" l="0" r="0" t="0"/>
            <a:stretch/>
          </p:blipFill>
          <p:spPr>
            <a:xfrm>
              <a:off x="1094231" y="2328672"/>
              <a:ext cx="374903" cy="368808"/>
            </a:xfrm>
            <a:prstGeom prst="rect">
              <a:avLst/>
            </a:prstGeom>
            <a:noFill/>
            <a:ln>
              <a:noFill/>
            </a:ln>
          </p:spPr>
        </p:pic>
        <p:sp>
          <p:nvSpPr>
            <p:cNvPr id="2222" name="Google Shape;2222;p82"/>
            <p:cNvSpPr/>
            <p:nvPr/>
          </p:nvSpPr>
          <p:spPr>
            <a:xfrm>
              <a:off x="1133628" y="2367756"/>
              <a:ext cx="242570" cy="239395"/>
            </a:xfrm>
            <a:custGeom>
              <a:rect b="b" l="l" r="r" t="t"/>
              <a:pathLst>
                <a:path extrusionOk="0" h="239394" w="242569">
                  <a:moveTo>
                    <a:pt x="242358" y="0"/>
                  </a:moveTo>
                  <a:lnTo>
                    <a:pt x="0" y="0"/>
                  </a:lnTo>
                  <a:lnTo>
                    <a:pt x="0" y="239120"/>
                  </a:lnTo>
                  <a:lnTo>
                    <a:pt x="242358" y="239120"/>
                  </a:lnTo>
                  <a:lnTo>
                    <a:pt x="242358"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223" name="Google Shape;2223;p82"/>
            <p:cNvPicPr preferRelativeResize="0"/>
            <p:nvPr/>
          </p:nvPicPr>
          <p:blipFill rotWithShape="1">
            <a:blip r:embed="rId8">
              <a:alphaModFix/>
            </a:blip>
            <a:srcRect b="0" l="0" r="0" t="0"/>
            <a:stretch/>
          </p:blipFill>
          <p:spPr>
            <a:xfrm>
              <a:off x="3843528" y="2673096"/>
              <a:ext cx="371855" cy="368808"/>
            </a:xfrm>
            <a:prstGeom prst="rect">
              <a:avLst/>
            </a:prstGeom>
            <a:noFill/>
            <a:ln>
              <a:noFill/>
            </a:ln>
          </p:spPr>
        </p:pic>
        <p:sp>
          <p:nvSpPr>
            <p:cNvPr id="2224" name="Google Shape;2224;p82"/>
            <p:cNvSpPr/>
            <p:nvPr/>
          </p:nvSpPr>
          <p:spPr>
            <a:xfrm>
              <a:off x="3881438" y="2711113"/>
              <a:ext cx="242570" cy="239395"/>
            </a:xfrm>
            <a:custGeom>
              <a:rect b="b" l="l" r="r" t="t"/>
              <a:pathLst>
                <a:path extrusionOk="0" h="239394" w="242570">
                  <a:moveTo>
                    <a:pt x="242358" y="0"/>
                  </a:moveTo>
                  <a:lnTo>
                    <a:pt x="0" y="0"/>
                  </a:lnTo>
                  <a:lnTo>
                    <a:pt x="0" y="239120"/>
                  </a:lnTo>
                  <a:lnTo>
                    <a:pt x="242358" y="239120"/>
                  </a:lnTo>
                  <a:lnTo>
                    <a:pt x="242358"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225" name="Google Shape;2225;p82"/>
          <p:cNvSpPr txBox="1"/>
          <p:nvPr/>
        </p:nvSpPr>
        <p:spPr>
          <a:xfrm>
            <a:off x="4775150" y="1757171"/>
            <a:ext cx="6537959" cy="2809240"/>
          </a:xfrm>
          <a:prstGeom prst="rect">
            <a:avLst/>
          </a:prstGeom>
          <a:noFill/>
          <a:ln>
            <a:noFill/>
          </a:ln>
        </p:spPr>
        <p:txBody>
          <a:bodyPr anchorCtr="0" anchor="t" bIns="0" lIns="0" spcFirstLastPara="1" rIns="0" wrap="square" tIns="12700">
            <a:spAutoFit/>
          </a:bodyPr>
          <a:lstStyle/>
          <a:p>
            <a:pPr indent="0" lvl="0" marL="31750" marR="262255"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Here we have two data tables (</a:t>
            </a:r>
            <a:r>
              <a:rPr b="1" i="0" lang="en-US" sz="2000" u="none" cap="none" strike="noStrike">
                <a:solidFill>
                  <a:srgbClr val="000000"/>
                </a:solidFill>
                <a:latin typeface="Calibri"/>
                <a:ea typeface="Calibri"/>
                <a:cs typeface="Calibri"/>
                <a:sym typeface="Calibri"/>
              </a:rPr>
              <a:t>Sales Data </a:t>
            </a:r>
            <a:r>
              <a:rPr b="0" i="0" lang="en-US" sz="2000" u="none" cap="none" strike="noStrike">
                <a:solidFill>
                  <a:srgbClr val="000000"/>
                </a:solidFill>
                <a:latin typeface="Calibri"/>
                <a:ea typeface="Calibri"/>
                <a:cs typeface="Calibri"/>
                <a:sym typeface="Calibri"/>
              </a:rPr>
              <a:t>and </a:t>
            </a:r>
            <a:r>
              <a:rPr b="1" i="0" lang="en-US" sz="2000" u="none" cap="none" strike="noStrike">
                <a:solidFill>
                  <a:srgbClr val="000000"/>
                </a:solidFill>
                <a:latin typeface="Calibri"/>
                <a:ea typeface="Calibri"/>
                <a:cs typeface="Calibri"/>
                <a:sym typeface="Calibri"/>
              </a:rPr>
              <a:t>Returns Data</a:t>
            </a:r>
            <a:r>
              <a:rPr b="0" i="0" lang="en-US" sz="2000" u="none" cap="none" strike="noStrike">
                <a:solidFill>
                  <a:srgbClr val="000000"/>
                </a:solidFill>
                <a:latin typeface="Calibri"/>
                <a:ea typeface="Calibri"/>
                <a:cs typeface="Calibri"/>
                <a:sym typeface="Calibri"/>
              </a:rPr>
              <a:t>),  connected to </a:t>
            </a:r>
            <a:r>
              <a:rPr b="1" i="0" lang="en-US" sz="2000" u="none" cap="none" strike="noStrike">
                <a:solidFill>
                  <a:srgbClr val="000000"/>
                </a:solidFill>
                <a:latin typeface="Calibri"/>
                <a:ea typeface="Calibri"/>
                <a:cs typeface="Calibri"/>
                <a:sym typeface="Calibri"/>
              </a:rPr>
              <a:t>Territory Lookup</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50"/>
              <a:buFont typeface="Calibri"/>
              <a:buNone/>
            </a:pPr>
            <a:r>
              <a:t/>
            </a:r>
            <a:endParaRPr b="0" i="0" sz="2850" u="none" cap="none" strike="noStrike">
              <a:solidFill>
                <a:srgbClr val="000000"/>
              </a:solidFill>
              <a:latin typeface="Calibri"/>
              <a:ea typeface="Calibri"/>
              <a:cs typeface="Calibri"/>
              <a:sym typeface="Calibri"/>
            </a:endParaRPr>
          </a:p>
          <a:p>
            <a:pPr indent="0" lvl="0" marL="12700" marR="508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The arrows show the </a:t>
            </a:r>
            <a:r>
              <a:rPr b="1" i="0" lang="en-US" sz="2000" u="none" cap="none" strike="noStrike">
                <a:solidFill>
                  <a:srgbClr val="000000"/>
                </a:solidFill>
                <a:latin typeface="Calibri"/>
                <a:ea typeface="Calibri"/>
                <a:cs typeface="Calibri"/>
                <a:sym typeface="Calibri"/>
              </a:rPr>
              <a:t>filter direction</a:t>
            </a:r>
            <a:r>
              <a:rPr b="0" i="0" lang="en-US" sz="2000" u="none" cap="none" strike="noStrike">
                <a:solidFill>
                  <a:srgbClr val="000000"/>
                </a:solidFill>
                <a:latin typeface="Calibri"/>
                <a:ea typeface="Calibri"/>
                <a:cs typeface="Calibri"/>
                <a:sym typeface="Calibri"/>
              </a:rPr>
              <a:t>, and point from the one (</a:t>
            </a:r>
            <a:r>
              <a:rPr b="1" i="0" lang="en-US" sz="2000" u="none" cap="none" strike="noStrike">
                <a:solidFill>
                  <a:srgbClr val="000000"/>
                </a:solidFill>
                <a:latin typeface="Calibri"/>
                <a:ea typeface="Calibri"/>
                <a:cs typeface="Calibri"/>
                <a:sym typeface="Calibri"/>
              </a:rPr>
              <a:t>1</a:t>
            </a:r>
            <a:r>
              <a:rPr b="0" i="0" lang="en-US" sz="2000" u="none" cap="none" strike="noStrike">
                <a:solidFill>
                  <a:srgbClr val="000000"/>
                </a:solidFill>
                <a:latin typeface="Calibri"/>
                <a:ea typeface="Calibri"/>
                <a:cs typeface="Calibri"/>
                <a:sym typeface="Calibri"/>
              </a:rPr>
              <a:t>)  side of the relationship to the many (</a:t>
            </a:r>
            <a:r>
              <a:rPr b="1" i="0" lang="en-US" sz="2000" u="none" cap="none" strike="noStrike">
                <a:solidFill>
                  <a:srgbClr val="000000"/>
                </a:solidFill>
                <a:latin typeface="Calibri"/>
                <a:ea typeface="Calibri"/>
                <a:cs typeface="Calibri"/>
                <a:sym typeface="Calibri"/>
              </a:rPr>
              <a:t>*</a:t>
            </a:r>
            <a:r>
              <a:rPr b="0" i="0" lang="en-US" sz="2000" u="none" cap="none" strike="noStrike">
                <a:solidFill>
                  <a:srgbClr val="000000"/>
                </a:solidFill>
                <a:latin typeface="Calibri"/>
                <a:ea typeface="Calibri"/>
                <a:cs typeface="Calibri"/>
                <a:sym typeface="Calibri"/>
              </a:rPr>
              <a:t>) side</a:t>
            </a:r>
            <a:endParaRPr b="0" i="0" sz="2000" u="none" cap="none" strike="noStrike">
              <a:solidFill>
                <a:srgbClr val="000000"/>
              </a:solidFill>
              <a:latin typeface="Calibri"/>
              <a:ea typeface="Calibri"/>
              <a:cs typeface="Calibri"/>
              <a:sym typeface="Calibri"/>
            </a:endParaRPr>
          </a:p>
          <a:p>
            <a:pPr indent="-342900" lvl="0" marL="812800" marR="173355" rtl="0" algn="l">
              <a:lnSpc>
                <a:spcPct val="117222"/>
              </a:lnSpc>
              <a:spcBef>
                <a:spcPts val="1295"/>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When you filter a table, that </a:t>
            </a:r>
            <a:r>
              <a:rPr b="1" i="0" lang="en-US" sz="1800" u="none" cap="none" strike="noStrike">
                <a:solidFill>
                  <a:srgbClr val="000000"/>
                </a:solidFill>
                <a:latin typeface="Calibri"/>
                <a:ea typeface="Calibri"/>
                <a:cs typeface="Calibri"/>
                <a:sym typeface="Calibri"/>
              </a:rPr>
              <a:t>filter context </a:t>
            </a:r>
            <a:r>
              <a:rPr b="0" i="0" lang="en-US" sz="1800" u="none" cap="none" strike="noStrike">
                <a:solidFill>
                  <a:srgbClr val="000000"/>
                </a:solidFill>
                <a:latin typeface="Calibri"/>
                <a:ea typeface="Calibri"/>
                <a:cs typeface="Calibri"/>
                <a:sym typeface="Calibri"/>
              </a:rPr>
              <a:t>is passed to any  related “downstream” tables, following the arrow’s direction</a:t>
            </a:r>
            <a:endParaRPr b="0" i="0" sz="1800" u="none" cap="none" strike="noStrike">
              <a:solidFill>
                <a:srgbClr val="000000"/>
              </a:solidFill>
              <a:latin typeface="Calibri"/>
              <a:ea typeface="Calibri"/>
              <a:cs typeface="Calibri"/>
              <a:sym typeface="Calibri"/>
            </a:endParaRPr>
          </a:p>
          <a:p>
            <a:pPr indent="-342900" lvl="0" marL="812800" marR="0" rtl="0" algn="l">
              <a:lnSpc>
                <a:spcPct val="100000"/>
              </a:lnSpc>
              <a:spcBef>
                <a:spcPts val="1165"/>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Filter context CANNOT flow “upstream”</a:t>
            </a:r>
            <a:endParaRPr b="0" i="0" sz="1800" u="none" cap="none" strike="noStrike">
              <a:solidFill>
                <a:srgbClr val="000000"/>
              </a:solidFill>
              <a:latin typeface="Calibri"/>
              <a:ea typeface="Calibri"/>
              <a:cs typeface="Calibri"/>
              <a:sym typeface="Calibri"/>
            </a:endParaRPr>
          </a:p>
        </p:txBody>
      </p:sp>
      <p:sp>
        <p:nvSpPr>
          <p:cNvPr id="2226" name="Google Shape;2226;p82"/>
          <p:cNvSpPr txBox="1"/>
          <p:nvPr>
            <p:ph type="title"/>
          </p:nvPr>
        </p:nvSpPr>
        <p:spPr>
          <a:xfrm>
            <a:off x="4016692" y="242315"/>
            <a:ext cx="415861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FILTER CONTEXT &amp; FLOW</a:t>
            </a:r>
            <a:endParaRPr/>
          </a:p>
        </p:txBody>
      </p:sp>
      <p:pic>
        <p:nvPicPr>
          <p:cNvPr id="2227" name="Google Shape;2227;p82"/>
          <p:cNvPicPr preferRelativeResize="0"/>
          <p:nvPr/>
        </p:nvPicPr>
        <p:blipFill rotWithShape="1">
          <a:blip r:embed="rId9">
            <a:alphaModFix/>
          </a:blip>
          <a:srcRect b="0" l="0" r="0" t="0"/>
          <a:stretch/>
        </p:blipFill>
        <p:spPr>
          <a:xfrm>
            <a:off x="0" y="806332"/>
            <a:ext cx="12192000" cy="45720"/>
          </a:xfrm>
          <a:prstGeom prst="rect">
            <a:avLst/>
          </a:prstGeom>
          <a:noFill/>
          <a:ln>
            <a:noFill/>
          </a:ln>
        </p:spPr>
      </p:pic>
      <p:sp>
        <p:nvSpPr>
          <p:cNvPr id="2228" name="Google Shape;2228;p82"/>
          <p:cNvSpPr/>
          <p:nvPr/>
        </p:nvSpPr>
        <p:spPr>
          <a:xfrm>
            <a:off x="4438650" y="1339311"/>
            <a:ext cx="161925" cy="3394710"/>
          </a:xfrm>
          <a:custGeom>
            <a:rect b="b" l="l" r="r" t="t"/>
            <a:pathLst>
              <a:path extrusionOk="0" h="3394710" w="161925">
                <a:moveTo>
                  <a:pt x="0" y="0"/>
                </a:moveTo>
                <a:lnTo>
                  <a:pt x="31514" y="9013"/>
                </a:lnTo>
                <a:lnTo>
                  <a:pt x="57250" y="33593"/>
                </a:lnTo>
                <a:lnTo>
                  <a:pt x="74601" y="70050"/>
                </a:lnTo>
                <a:lnTo>
                  <a:pt x="80964" y="114694"/>
                </a:lnTo>
                <a:lnTo>
                  <a:pt x="80964" y="645188"/>
                </a:lnTo>
                <a:lnTo>
                  <a:pt x="87326" y="689832"/>
                </a:lnTo>
                <a:lnTo>
                  <a:pt x="104678" y="726289"/>
                </a:lnTo>
                <a:lnTo>
                  <a:pt x="130413" y="750869"/>
                </a:lnTo>
                <a:lnTo>
                  <a:pt x="161928" y="759882"/>
                </a:lnTo>
                <a:lnTo>
                  <a:pt x="130413" y="768895"/>
                </a:lnTo>
                <a:lnTo>
                  <a:pt x="104678" y="793475"/>
                </a:lnTo>
                <a:lnTo>
                  <a:pt x="87326" y="829932"/>
                </a:lnTo>
                <a:lnTo>
                  <a:pt x="80964" y="874577"/>
                </a:lnTo>
                <a:lnTo>
                  <a:pt x="80964" y="3279920"/>
                </a:lnTo>
                <a:lnTo>
                  <a:pt x="74601" y="3324563"/>
                </a:lnTo>
                <a:lnTo>
                  <a:pt x="57250" y="3361020"/>
                </a:lnTo>
                <a:lnTo>
                  <a:pt x="31514" y="3385600"/>
                </a:lnTo>
                <a:lnTo>
                  <a:pt x="0" y="3394614"/>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229" name="Google Shape;2229;p82"/>
          <p:cNvGrpSpPr/>
          <p:nvPr/>
        </p:nvGrpSpPr>
        <p:grpSpPr>
          <a:xfrm>
            <a:off x="11458577" y="171320"/>
            <a:ext cx="548640" cy="548640"/>
            <a:chOff x="11458577" y="171320"/>
            <a:chExt cx="548640" cy="548640"/>
          </a:xfrm>
        </p:grpSpPr>
        <p:sp>
          <p:nvSpPr>
            <p:cNvPr id="2230" name="Google Shape;2230;p82"/>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231" name="Google Shape;2231;p82"/>
            <p:cNvPicPr preferRelativeResize="0"/>
            <p:nvPr/>
          </p:nvPicPr>
          <p:blipFill rotWithShape="1">
            <a:blip r:embed="rId10">
              <a:alphaModFix/>
            </a:blip>
            <a:srcRect b="0" l="0" r="0" t="0"/>
            <a:stretch/>
          </p:blipFill>
          <p:spPr>
            <a:xfrm>
              <a:off x="11570207" y="274320"/>
              <a:ext cx="323088" cy="332231"/>
            </a:xfrm>
            <a:prstGeom prst="rect">
              <a:avLst/>
            </a:prstGeom>
            <a:noFill/>
            <a:ln>
              <a:noFill/>
            </a:ln>
          </p:spPr>
        </p:pic>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35" name="Shape 2235"/>
        <p:cNvGrpSpPr/>
        <p:nvPr/>
      </p:nvGrpSpPr>
      <p:grpSpPr>
        <a:xfrm>
          <a:off x="0" y="0"/>
          <a:ext cx="0" cy="0"/>
          <a:chOff x="0" y="0"/>
          <a:chExt cx="0" cy="0"/>
        </a:xfrm>
      </p:grpSpPr>
      <p:grpSp>
        <p:nvGrpSpPr>
          <p:cNvPr id="2236" name="Google Shape;2236;p83"/>
          <p:cNvGrpSpPr/>
          <p:nvPr/>
        </p:nvGrpSpPr>
        <p:grpSpPr>
          <a:xfrm>
            <a:off x="787412" y="1152144"/>
            <a:ext cx="5600378" cy="5050535"/>
            <a:chOff x="787412" y="1152144"/>
            <a:chExt cx="5600378" cy="5050535"/>
          </a:xfrm>
        </p:grpSpPr>
        <p:pic>
          <p:nvPicPr>
            <p:cNvPr id="2237" name="Google Shape;2237;p83"/>
            <p:cNvPicPr preferRelativeResize="0"/>
            <p:nvPr/>
          </p:nvPicPr>
          <p:blipFill rotWithShape="1">
            <a:blip r:embed="rId3">
              <a:alphaModFix/>
            </a:blip>
            <a:srcRect b="0" l="0" r="0" t="0"/>
            <a:stretch/>
          </p:blipFill>
          <p:spPr>
            <a:xfrm>
              <a:off x="1600200" y="1152144"/>
              <a:ext cx="3075431" cy="2581655"/>
            </a:xfrm>
            <a:prstGeom prst="rect">
              <a:avLst/>
            </a:prstGeom>
            <a:noFill/>
            <a:ln>
              <a:noFill/>
            </a:ln>
          </p:spPr>
        </p:pic>
        <p:pic>
          <p:nvPicPr>
            <p:cNvPr id="2238" name="Google Shape;2238;p83"/>
            <p:cNvPicPr preferRelativeResize="0"/>
            <p:nvPr/>
          </p:nvPicPr>
          <p:blipFill rotWithShape="1">
            <a:blip r:embed="rId4">
              <a:alphaModFix/>
            </a:blip>
            <a:srcRect b="0" l="0" r="0" t="0"/>
            <a:stretch/>
          </p:blipFill>
          <p:spPr>
            <a:xfrm>
              <a:off x="1624905" y="1176973"/>
              <a:ext cx="2971078" cy="2478024"/>
            </a:xfrm>
            <a:prstGeom prst="rect">
              <a:avLst/>
            </a:prstGeom>
            <a:noFill/>
            <a:ln>
              <a:noFill/>
            </a:ln>
          </p:spPr>
        </p:pic>
        <p:pic>
          <p:nvPicPr>
            <p:cNvPr id="2239" name="Google Shape;2239;p83"/>
            <p:cNvPicPr preferRelativeResize="0"/>
            <p:nvPr/>
          </p:nvPicPr>
          <p:blipFill rotWithShape="1">
            <a:blip r:embed="rId5">
              <a:alphaModFix/>
            </a:blip>
            <a:srcRect b="0" l="0" r="0" t="0"/>
            <a:stretch/>
          </p:blipFill>
          <p:spPr>
            <a:xfrm>
              <a:off x="1728215" y="3072383"/>
              <a:ext cx="768095" cy="274320"/>
            </a:xfrm>
            <a:prstGeom prst="rect">
              <a:avLst/>
            </a:prstGeom>
            <a:noFill/>
            <a:ln>
              <a:noFill/>
            </a:ln>
          </p:spPr>
        </p:pic>
        <p:sp>
          <p:nvSpPr>
            <p:cNvPr id="2240" name="Google Shape;2240;p83"/>
            <p:cNvSpPr/>
            <p:nvPr/>
          </p:nvSpPr>
          <p:spPr>
            <a:xfrm>
              <a:off x="1767575" y="3111908"/>
              <a:ext cx="638175" cy="142240"/>
            </a:xfrm>
            <a:custGeom>
              <a:rect b="b" l="l" r="r" t="t"/>
              <a:pathLst>
                <a:path extrusionOk="0" h="142239" w="638175">
                  <a:moveTo>
                    <a:pt x="637646" y="0"/>
                  </a:moveTo>
                  <a:lnTo>
                    <a:pt x="0" y="0"/>
                  </a:lnTo>
                  <a:lnTo>
                    <a:pt x="0" y="141818"/>
                  </a:lnTo>
                  <a:lnTo>
                    <a:pt x="637646" y="141818"/>
                  </a:lnTo>
                  <a:lnTo>
                    <a:pt x="637646"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241" name="Google Shape;2241;p83"/>
            <p:cNvPicPr preferRelativeResize="0"/>
            <p:nvPr/>
          </p:nvPicPr>
          <p:blipFill rotWithShape="1">
            <a:blip r:embed="rId6">
              <a:alphaModFix/>
            </a:blip>
            <a:srcRect b="0" l="0" r="0" t="0"/>
            <a:stretch/>
          </p:blipFill>
          <p:spPr>
            <a:xfrm>
              <a:off x="3121151" y="2828544"/>
              <a:ext cx="768096" cy="274320"/>
            </a:xfrm>
            <a:prstGeom prst="rect">
              <a:avLst/>
            </a:prstGeom>
            <a:noFill/>
            <a:ln>
              <a:noFill/>
            </a:ln>
          </p:spPr>
        </p:pic>
        <p:sp>
          <p:nvSpPr>
            <p:cNvPr id="2242" name="Google Shape;2242;p83"/>
            <p:cNvSpPr/>
            <p:nvPr/>
          </p:nvSpPr>
          <p:spPr>
            <a:xfrm>
              <a:off x="3158900" y="2867661"/>
              <a:ext cx="638175" cy="142240"/>
            </a:xfrm>
            <a:custGeom>
              <a:rect b="b" l="l" r="r" t="t"/>
              <a:pathLst>
                <a:path extrusionOk="0" h="142239" w="638175">
                  <a:moveTo>
                    <a:pt x="637646" y="0"/>
                  </a:moveTo>
                  <a:lnTo>
                    <a:pt x="0" y="0"/>
                  </a:lnTo>
                  <a:lnTo>
                    <a:pt x="0" y="141818"/>
                  </a:lnTo>
                  <a:lnTo>
                    <a:pt x="637646" y="141818"/>
                  </a:lnTo>
                  <a:lnTo>
                    <a:pt x="637646"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43" name="Google Shape;2243;p83"/>
            <p:cNvSpPr/>
            <p:nvPr/>
          </p:nvSpPr>
          <p:spPr>
            <a:xfrm>
              <a:off x="787412" y="1627123"/>
              <a:ext cx="3129915" cy="2191385"/>
            </a:xfrm>
            <a:custGeom>
              <a:rect b="b" l="l" r="r" t="t"/>
              <a:pathLst>
                <a:path extrusionOk="0" h="2191385" w="3129915">
                  <a:moveTo>
                    <a:pt x="1770875" y="20180"/>
                  </a:moveTo>
                  <a:lnTo>
                    <a:pt x="1519186" y="180568"/>
                  </a:lnTo>
                  <a:lnTo>
                    <a:pt x="1415440" y="260489"/>
                  </a:lnTo>
                  <a:lnTo>
                    <a:pt x="1312951" y="340131"/>
                  </a:lnTo>
                  <a:lnTo>
                    <a:pt x="1237297" y="399402"/>
                  </a:lnTo>
                  <a:lnTo>
                    <a:pt x="1138021" y="478269"/>
                  </a:lnTo>
                  <a:lnTo>
                    <a:pt x="1041133" y="556577"/>
                  </a:lnTo>
                  <a:lnTo>
                    <a:pt x="947026" y="634238"/>
                  </a:lnTo>
                  <a:lnTo>
                    <a:pt x="856107" y="711149"/>
                  </a:lnTo>
                  <a:lnTo>
                    <a:pt x="768769" y="787222"/>
                  </a:lnTo>
                  <a:lnTo>
                    <a:pt x="685419" y="862342"/>
                  </a:lnTo>
                  <a:lnTo>
                    <a:pt x="645337" y="899566"/>
                  </a:lnTo>
                  <a:lnTo>
                    <a:pt x="606412" y="936498"/>
                  </a:lnTo>
                  <a:lnTo>
                    <a:pt x="568680" y="973150"/>
                  </a:lnTo>
                  <a:lnTo>
                    <a:pt x="532193" y="1009523"/>
                  </a:lnTo>
                  <a:lnTo>
                    <a:pt x="497001" y="1045591"/>
                  </a:lnTo>
                  <a:lnTo>
                    <a:pt x="463143" y="1081354"/>
                  </a:lnTo>
                  <a:lnTo>
                    <a:pt x="430682" y="1116799"/>
                  </a:lnTo>
                  <a:lnTo>
                    <a:pt x="399656" y="1151902"/>
                  </a:lnTo>
                  <a:lnTo>
                    <a:pt x="370128" y="1186688"/>
                  </a:lnTo>
                  <a:lnTo>
                    <a:pt x="342138" y="1221117"/>
                  </a:lnTo>
                  <a:lnTo>
                    <a:pt x="315722" y="1255179"/>
                  </a:lnTo>
                  <a:lnTo>
                    <a:pt x="290868" y="1288884"/>
                  </a:lnTo>
                  <a:lnTo>
                    <a:pt x="267512" y="1322247"/>
                  </a:lnTo>
                  <a:lnTo>
                    <a:pt x="245605" y="1355280"/>
                  </a:lnTo>
                  <a:lnTo>
                    <a:pt x="225107" y="1387983"/>
                  </a:lnTo>
                  <a:lnTo>
                    <a:pt x="188125" y="1452448"/>
                  </a:lnTo>
                  <a:lnTo>
                    <a:pt x="156171" y="1515757"/>
                  </a:lnTo>
                  <a:lnTo>
                    <a:pt x="116801" y="1608709"/>
                  </a:lnTo>
                  <a:lnTo>
                    <a:pt x="95694" y="1669465"/>
                  </a:lnTo>
                  <a:lnTo>
                    <a:pt x="78232" y="1729333"/>
                  </a:lnTo>
                  <a:lnTo>
                    <a:pt x="64008" y="1788414"/>
                  </a:lnTo>
                  <a:lnTo>
                    <a:pt x="52628" y="1846770"/>
                  </a:lnTo>
                  <a:lnTo>
                    <a:pt x="43675" y="1904492"/>
                  </a:lnTo>
                  <a:lnTo>
                    <a:pt x="36741" y="1961667"/>
                  </a:lnTo>
                  <a:lnTo>
                    <a:pt x="31432" y="2018385"/>
                  </a:lnTo>
                  <a:lnTo>
                    <a:pt x="27330" y="2074748"/>
                  </a:lnTo>
                  <a:lnTo>
                    <a:pt x="25361" y="2110549"/>
                  </a:lnTo>
                  <a:lnTo>
                    <a:pt x="0" y="2109152"/>
                  </a:lnTo>
                  <a:lnTo>
                    <a:pt x="33845" y="2187333"/>
                  </a:lnTo>
                  <a:lnTo>
                    <a:pt x="69634" y="2124621"/>
                  </a:lnTo>
                  <a:lnTo>
                    <a:pt x="76085" y="2113343"/>
                  </a:lnTo>
                  <a:lnTo>
                    <a:pt x="50723" y="2111946"/>
                  </a:lnTo>
                  <a:lnTo>
                    <a:pt x="52679" y="2076475"/>
                  </a:lnTo>
                  <a:lnTo>
                    <a:pt x="56730" y="2020620"/>
                  </a:lnTo>
                  <a:lnTo>
                    <a:pt x="61988" y="1964550"/>
                  </a:lnTo>
                  <a:lnTo>
                    <a:pt x="68808" y="1908175"/>
                  </a:lnTo>
                  <a:lnTo>
                    <a:pt x="77609" y="1851393"/>
                  </a:lnTo>
                  <a:lnTo>
                    <a:pt x="88785" y="1794090"/>
                  </a:lnTo>
                  <a:lnTo>
                    <a:pt x="102717" y="1736153"/>
                  </a:lnTo>
                  <a:lnTo>
                    <a:pt x="102793" y="1735861"/>
                  </a:lnTo>
                  <a:lnTo>
                    <a:pt x="102704" y="1736153"/>
                  </a:lnTo>
                  <a:lnTo>
                    <a:pt x="102793" y="1735823"/>
                  </a:lnTo>
                  <a:lnTo>
                    <a:pt x="102870" y="1735569"/>
                  </a:lnTo>
                  <a:lnTo>
                    <a:pt x="119811" y="1677492"/>
                  </a:lnTo>
                  <a:lnTo>
                    <a:pt x="119900" y="1677200"/>
                  </a:lnTo>
                  <a:lnTo>
                    <a:pt x="120015" y="1676882"/>
                  </a:lnTo>
                  <a:lnTo>
                    <a:pt x="140474" y="1617980"/>
                  </a:lnTo>
                  <a:lnTo>
                    <a:pt x="140576" y="1617675"/>
                  </a:lnTo>
                  <a:lnTo>
                    <a:pt x="140449" y="1617980"/>
                  </a:lnTo>
                  <a:lnTo>
                    <a:pt x="140690" y="1617357"/>
                  </a:lnTo>
                  <a:lnTo>
                    <a:pt x="140576" y="1617675"/>
                  </a:lnTo>
                  <a:lnTo>
                    <a:pt x="140703" y="1617357"/>
                  </a:lnTo>
                  <a:lnTo>
                    <a:pt x="165150" y="1557362"/>
                  </a:lnTo>
                  <a:lnTo>
                    <a:pt x="179070" y="1526743"/>
                  </a:lnTo>
                  <a:lnTo>
                    <a:pt x="194144" y="1495844"/>
                  </a:lnTo>
                  <a:lnTo>
                    <a:pt x="210413" y="1464640"/>
                  </a:lnTo>
                  <a:lnTo>
                    <a:pt x="227914" y="1433144"/>
                  </a:lnTo>
                  <a:lnTo>
                    <a:pt x="246722" y="1401330"/>
                  </a:lnTo>
                  <a:lnTo>
                    <a:pt x="266865" y="1369187"/>
                  </a:lnTo>
                  <a:lnTo>
                    <a:pt x="288417" y="1336687"/>
                  </a:lnTo>
                  <a:lnTo>
                    <a:pt x="311404" y="1303845"/>
                  </a:lnTo>
                  <a:lnTo>
                    <a:pt x="335902" y="1270622"/>
                  </a:lnTo>
                  <a:lnTo>
                    <a:pt x="361950" y="1237018"/>
                  </a:lnTo>
                  <a:lnTo>
                    <a:pt x="389585" y="1203020"/>
                  </a:lnTo>
                  <a:lnTo>
                    <a:pt x="418782" y="1168628"/>
                  </a:lnTo>
                  <a:lnTo>
                    <a:pt x="449491" y="1133868"/>
                  </a:lnTo>
                  <a:lnTo>
                    <a:pt x="481660" y="1098740"/>
                  </a:lnTo>
                  <a:lnTo>
                    <a:pt x="515251" y="1063256"/>
                  </a:lnTo>
                  <a:lnTo>
                    <a:pt x="550189" y="1027442"/>
                  </a:lnTo>
                  <a:lnTo>
                    <a:pt x="586435" y="991311"/>
                  </a:lnTo>
                  <a:lnTo>
                    <a:pt x="623951" y="954874"/>
                  </a:lnTo>
                  <a:lnTo>
                    <a:pt x="662673" y="918133"/>
                  </a:lnTo>
                  <a:lnTo>
                    <a:pt x="702500" y="881151"/>
                  </a:lnTo>
                  <a:lnTo>
                    <a:pt x="785533" y="806310"/>
                  </a:lnTo>
                  <a:lnTo>
                    <a:pt x="872578" y="730478"/>
                  </a:lnTo>
                  <a:lnTo>
                    <a:pt x="963256" y="653783"/>
                  </a:lnTo>
                  <a:lnTo>
                    <a:pt x="1057148" y="576287"/>
                  </a:lnTo>
                  <a:lnTo>
                    <a:pt x="1153858" y="498119"/>
                  </a:lnTo>
                  <a:lnTo>
                    <a:pt x="1252994" y="419366"/>
                  </a:lnTo>
                  <a:lnTo>
                    <a:pt x="1354137" y="340131"/>
                  </a:lnTo>
                  <a:lnTo>
                    <a:pt x="1456944" y="260464"/>
                  </a:lnTo>
                  <a:lnTo>
                    <a:pt x="1560868" y="180568"/>
                  </a:lnTo>
                  <a:lnTo>
                    <a:pt x="1770875" y="20180"/>
                  </a:lnTo>
                  <a:close/>
                </a:path>
                <a:path extrusionOk="0" h="2191385" w="3129915">
                  <a:moveTo>
                    <a:pt x="3129292" y="2106180"/>
                  </a:moveTo>
                  <a:lnTo>
                    <a:pt x="3105950" y="2117191"/>
                  </a:lnTo>
                  <a:lnTo>
                    <a:pt x="3102648" y="2110752"/>
                  </a:lnTo>
                  <a:lnTo>
                    <a:pt x="3101810" y="2109571"/>
                  </a:lnTo>
                  <a:lnTo>
                    <a:pt x="3077946" y="2078507"/>
                  </a:lnTo>
                  <a:lnTo>
                    <a:pt x="3065195" y="2065248"/>
                  </a:lnTo>
                  <a:lnTo>
                    <a:pt x="3062414" y="2062353"/>
                  </a:lnTo>
                  <a:lnTo>
                    <a:pt x="3048508" y="2049856"/>
                  </a:lnTo>
                  <a:lnTo>
                    <a:pt x="3044279" y="2046071"/>
                  </a:lnTo>
                  <a:lnTo>
                    <a:pt x="3028988" y="2034108"/>
                  </a:lnTo>
                  <a:lnTo>
                    <a:pt x="3023247" y="2029612"/>
                  </a:lnTo>
                  <a:lnTo>
                    <a:pt x="2980004" y="2001393"/>
                  </a:lnTo>
                  <a:lnTo>
                    <a:pt x="2939707" y="1978952"/>
                  </a:lnTo>
                  <a:lnTo>
                    <a:pt x="2915348" y="1967052"/>
                  </a:lnTo>
                  <a:lnTo>
                    <a:pt x="2904045" y="1961515"/>
                  </a:lnTo>
                  <a:lnTo>
                    <a:pt x="2896641" y="1958162"/>
                  </a:lnTo>
                  <a:lnTo>
                    <a:pt x="2884474" y="1952637"/>
                  </a:lnTo>
                  <a:lnTo>
                    <a:pt x="2876435" y="1949157"/>
                  </a:lnTo>
                  <a:lnTo>
                    <a:pt x="2863786" y="1943696"/>
                  </a:lnTo>
                  <a:lnTo>
                    <a:pt x="2854960" y="1940052"/>
                  </a:lnTo>
                  <a:lnTo>
                    <a:pt x="2841904" y="1934654"/>
                  </a:lnTo>
                  <a:lnTo>
                    <a:pt x="2794406" y="1916264"/>
                  </a:lnTo>
                  <a:lnTo>
                    <a:pt x="2782722" y="1912010"/>
                  </a:lnTo>
                  <a:lnTo>
                    <a:pt x="2768777" y="1906917"/>
                  </a:lnTo>
                  <a:lnTo>
                    <a:pt x="2741955" y="1897481"/>
                  </a:lnTo>
                  <a:lnTo>
                    <a:pt x="2728150" y="1892769"/>
                  </a:lnTo>
                  <a:lnTo>
                    <a:pt x="2713952" y="1887931"/>
                  </a:lnTo>
                  <a:lnTo>
                    <a:pt x="2668740" y="1873186"/>
                  </a:lnTo>
                  <a:lnTo>
                    <a:pt x="2654706" y="1868601"/>
                  </a:lnTo>
                  <a:lnTo>
                    <a:pt x="2605240" y="1853247"/>
                  </a:lnTo>
                  <a:lnTo>
                    <a:pt x="2591244" y="1848904"/>
                  </a:lnTo>
                  <a:lnTo>
                    <a:pt x="2537764" y="1832991"/>
                  </a:lnTo>
                  <a:lnTo>
                    <a:pt x="2523947" y="1828876"/>
                  </a:lnTo>
                  <a:lnTo>
                    <a:pt x="2466670" y="1812455"/>
                  </a:lnTo>
                  <a:lnTo>
                    <a:pt x="2392299" y="1791652"/>
                  </a:lnTo>
                  <a:lnTo>
                    <a:pt x="2315032" y="1770634"/>
                  </a:lnTo>
                  <a:lnTo>
                    <a:pt x="2235174" y="1749412"/>
                  </a:lnTo>
                  <a:lnTo>
                    <a:pt x="1620850" y="1594827"/>
                  </a:lnTo>
                  <a:lnTo>
                    <a:pt x="1614754" y="1619478"/>
                  </a:lnTo>
                  <a:lnTo>
                    <a:pt x="2134412" y="1749412"/>
                  </a:lnTo>
                  <a:lnTo>
                    <a:pt x="2216086" y="1770634"/>
                  </a:lnTo>
                  <a:lnTo>
                    <a:pt x="2295550" y="1791677"/>
                  </a:lnTo>
                  <a:lnTo>
                    <a:pt x="2372283" y="1812455"/>
                  </a:lnTo>
                  <a:lnTo>
                    <a:pt x="2446147" y="1832991"/>
                  </a:lnTo>
                  <a:lnTo>
                    <a:pt x="2516759" y="1853247"/>
                  </a:lnTo>
                  <a:lnTo>
                    <a:pt x="2583789" y="1873186"/>
                  </a:lnTo>
                  <a:lnTo>
                    <a:pt x="2583916" y="1873224"/>
                  </a:lnTo>
                  <a:lnTo>
                    <a:pt x="2646997" y="1892808"/>
                  </a:lnTo>
                  <a:lnTo>
                    <a:pt x="2705836" y="1912010"/>
                  </a:lnTo>
                  <a:lnTo>
                    <a:pt x="2705976" y="1912048"/>
                  </a:lnTo>
                  <a:lnTo>
                    <a:pt x="2705836" y="1912010"/>
                  </a:lnTo>
                  <a:lnTo>
                    <a:pt x="2706001" y="1912061"/>
                  </a:lnTo>
                  <a:lnTo>
                    <a:pt x="2733649" y="1921484"/>
                  </a:lnTo>
                  <a:lnTo>
                    <a:pt x="2760141" y="1930806"/>
                  </a:lnTo>
                  <a:lnTo>
                    <a:pt x="2760281" y="1930857"/>
                  </a:lnTo>
                  <a:lnTo>
                    <a:pt x="2785478" y="1940052"/>
                  </a:lnTo>
                  <a:lnTo>
                    <a:pt x="2785618" y="1940102"/>
                  </a:lnTo>
                  <a:lnTo>
                    <a:pt x="2809608" y="1949196"/>
                  </a:lnTo>
                  <a:lnTo>
                    <a:pt x="2832316" y="1958174"/>
                  </a:lnTo>
                  <a:lnTo>
                    <a:pt x="2832481" y="1958238"/>
                  </a:lnTo>
                  <a:lnTo>
                    <a:pt x="2853804" y="1967052"/>
                  </a:lnTo>
                  <a:lnTo>
                    <a:pt x="2853931" y="1967103"/>
                  </a:lnTo>
                  <a:lnTo>
                    <a:pt x="2874073" y="1975815"/>
                  </a:lnTo>
                  <a:lnTo>
                    <a:pt x="2874276" y="1975904"/>
                  </a:lnTo>
                  <a:lnTo>
                    <a:pt x="2893212" y="1984502"/>
                  </a:lnTo>
                  <a:lnTo>
                    <a:pt x="2893377" y="1984578"/>
                  </a:lnTo>
                  <a:lnTo>
                    <a:pt x="2928061" y="2001520"/>
                  </a:lnTo>
                  <a:lnTo>
                    <a:pt x="2928289" y="2001647"/>
                  </a:lnTo>
                  <a:lnTo>
                    <a:pt x="2958617" y="2018118"/>
                  </a:lnTo>
                  <a:lnTo>
                    <a:pt x="2958858" y="2018258"/>
                  </a:lnTo>
                  <a:lnTo>
                    <a:pt x="2985224" y="2034298"/>
                  </a:lnTo>
                  <a:lnTo>
                    <a:pt x="2985478" y="2034489"/>
                  </a:lnTo>
                  <a:lnTo>
                    <a:pt x="3008211" y="2050097"/>
                  </a:lnTo>
                  <a:lnTo>
                    <a:pt x="3008503" y="2050326"/>
                  </a:lnTo>
                  <a:lnTo>
                    <a:pt x="3027946" y="2065540"/>
                  </a:lnTo>
                  <a:lnTo>
                    <a:pt x="3028238" y="2065807"/>
                  </a:lnTo>
                  <a:lnTo>
                    <a:pt x="3044761" y="2080641"/>
                  </a:lnTo>
                  <a:lnTo>
                    <a:pt x="3045053" y="2080945"/>
                  </a:lnTo>
                  <a:lnTo>
                    <a:pt x="3058985" y="2095423"/>
                  </a:lnTo>
                  <a:lnTo>
                    <a:pt x="3059265" y="2095766"/>
                  </a:lnTo>
                  <a:lnTo>
                    <a:pt x="3070987" y="2109965"/>
                  </a:lnTo>
                  <a:lnTo>
                    <a:pt x="3071253" y="2110333"/>
                  </a:lnTo>
                  <a:lnTo>
                    <a:pt x="3080867" y="2123948"/>
                  </a:lnTo>
                  <a:lnTo>
                    <a:pt x="3082963" y="2128037"/>
                  </a:lnTo>
                  <a:lnTo>
                    <a:pt x="3060382" y="2138692"/>
                  </a:lnTo>
                  <a:lnTo>
                    <a:pt x="3127349" y="2191347"/>
                  </a:lnTo>
                  <a:lnTo>
                    <a:pt x="3128530" y="2139721"/>
                  </a:lnTo>
                  <a:lnTo>
                    <a:pt x="3129292" y="210618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244" name="Google Shape;2244;p83"/>
            <p:cNvPicPr preferRelativeResize="0"/>
            <p:nvPr/>
          </p:nvPicPr>
          <p:blipFill rotWithShape="1">
            <a:blip r:embed="rId7">
              <a:alphaModFix/>
            </a:blip>
            <a:srcRect b="0" l="0" r="0" t="0"/>
            <a:stretch/>
          </p:blipFill>
          <p:spPr>
            <a:xfrm>
              <a:off x="3319272" y="3877055"/>
              <a:ext cx="2639568" cy="2313432"/>
            </a:xfrm>
            <a:prstGeom prst="rect">
              <a:avLst/>
            </a:prstGeom>
            <a:noFill/>
            <a:ln>
              <a:noFill/>
            </a:ln>
          </p:spPr>
        </p:pic>
        <p:pic>
          <p:nvPicPr>
            <p:cNvPr id="2245" name="Google Shape;2245;p83"/>
            <p:cNvPicPr preferRelativeResize="0"/>
            <p:nvPr/>
          </p:nvPicPr>
          <p:blipFill rotWithShape="1">
            <a:blip r:embed="rId8">
              <a:alphaModFix/>
            </a:blip>
            <a:srcRect b="0" l="0" r="0" t="0"/>
            <a:stretch/>
          </p:blipFill>
          <p:spPr>
            <a:xfrm>
              <a:off x="3345929" y="3902288"/>
              <a:ext cx="2533650" cy="2209800"/>
            </a:xfrm>
            <a:prstGeom prst="rect">
              <a:avLst/>
            </a:prstGeom>
            <a:noFill/>
            <a:ln>
              <a:noFill/>
            </a:ln>
          </p:spPr>
        </p:pic>
        <p:pic>
          <p:nvPicPr>
            <p:cNvPr id="2246" name="Google Shape;2246;p83"/>
            <p:cNvPicPr preferRelativeResize="0"/>
            <p:nvPr/>
          </p:nvPicPr>
          <p:blipFill rotWithShape="1">
            <a:blip r:embed="rId9">
              <a:alphaModFix/>
            </a:blip>
            <a:srcRect b="0" l="0" r="0" t="0"/>
            <a:stretch/>
          </p:blipFill>
          <p:spPr>
            <a:xfrm>
              <a:off x="3355847" y="3864863"/>
              <a:ext cx="890015" cy="2337816"/>
            </a:xfrm>
            <a:prstGeom prst="rect">
              <a:avLst/>
            </a:prstGeom>
            <a:noFill/>
            <a:ln>
              <a:noFill/>
            </a:ln>
          </p:spPr>
        </p:pic>
        <p:sp>
          <p:nvSpPr>
            <p:cNvPr id="2247" name="Google Shape;2247;p83"/>
            <p:cNvSpPr/>
            <p:nvPr/>
          </p:nvSpPr>
          <p:spPr>
            <a:xfrm>
              <a:off x="3393728" y="3902284"/>
              <a:ext cx="760095" cy="2209800"/>
            </a:xfrm>
            <a:custGeom>
              <a:rect b="b" l="l" r="r" t="t"/>
              <a:pathLst>
                <a:path extrusionOk="0" h="2209800" w="760095">
                  <a:moveTo>
                    <a:pt x="760046" y="0"/>
                  </a:moveTo>
                  <a:lnTo>
                    <a:pt x="0" y="0"/>
                  </a:lnTo>
                  <a:lnTo>
                    <a:pt x="0" y="2209804"/>
                  </a:lnTo>
                  <a:lnTo>
                    <a:pt x="760046" y="2209804"/>
                  </a:lnTo>
                  <a:lnTo>
                    <a:pt x="760046"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48" name="Google Shape;2248;p83"/>
            <p:cNvSpPr/>
            <p:nvPr/>
          </p:nvSpPr>
          <p:spPr>
            <a:xfrm>
              <a:off x="4158570" y="3902287"/>
              <a:ext cx="810895" cy="2209800"/>
            </a:xfrm>
            <a:custGeom>
              <a:rect b="b" l="l" r="r" t="t"/>
              <a:pathLst>
                <a:path extrusionOk="0" h="2209800" w="810895">
                  <a:moveTo>
                    <a:pt x="810353" y="0"/>
                  </a:moveTo>
                  <a:lnTo>
                    <a:pt x="0" y="0"/>
                  </a:lnTo>
                  <a:lnTo>
                    <a:pt x="0" y="2209798"/>
                  </a:lnTo>
                  <a:lnTo>
                    <a:pt x="810353" y="2209798"/>
                  </a:lnTo>
                  <a:lnTo>
                    <a:pt x="810353" y="0"/>
                  </a:lnTo>
                  <a:close/>
                </a:path>
              </a:pathLst>
            </a:custGeom>
            <a:solidFill>
              <a:srgbClr val="70AD47">
                <a:alpha val="1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49" name="Google Shape;2249;p83"/>
            <p:cNvSpPr/>
            <p:nvPr/>
          </p:nvSpPr>
          <p:spPr>
            <a:xfrm>
              <a:off x="4967486" y="3902288"/>
              <a:ext cx="912494" cy="2209800"/>
            </a:xfrm>
            <a:custGeom>
              <a:rect b="b" l="l" r="r" t="t"/>
              <a:pathLst>
                <a:path extrusionOk="0" h="2209800" w="912495">
                  <a:moveTo>
                    <a:pt x="912092" y="0"/>
                  </a:moveTo>
                  <a:lnTo>
                    <a:pt x="0" y="0"/>
                  </a:lnTo>
                  <a:lnTo>
                    <a:pt x="0" y="2209798"/>
                  </a:lnTo>
                  <a:lnTo>
                    <a:pt x="912092" y="2209798"/>
                  </a:lnTo>
                  <a:lnTo>
                    <a:pt x="912092" y="0"/>
                  </a:lnTo>
                  <a:close/>
                </a:path>
              </a:pathLst>
            </a:custGeom>
            <a:solidFill>
              <a:srgbClr val="C00000">
                <a:alpha val="1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250" name="Google Shape;2250;p83"/>
            <p:cNvPicPr preferRelativeResize="0"/>
            <p:nvPr/>
          </p:nvPicPr>
          <p:blipFill rotWithShape="1">
            <a:blip r:embed="rId10">
              <a:alphaModFix/>
            </a:blip>
            <a:srcRect b="0" l="0" r="0" t="0"/>
            <a:stretch/>
          </p:blipFill>
          <p:spPr>
            <a:xfrm>
              <a:off x="4386072" y="4782311"/>
              <a:ext cx="451103" cy="451103"/>
            </a:xfrm>
            <a:prstGeom prst="rect">
              <a:avLst/>
            </a:prstGeom>
            <a:noFill/>
            <a:ln>
              <a:noFill/>
            </a:ln>
          </p:spPr>
        </p:pic>
        <p:pic>
          <p:nvPicPr>
            <p:cNvPr id="2251" name="Google Shape;2251;p83"/>
            <p:cNvPicPr preferRelativeResize="0"/>
            <p:nvPr/>
          </p:nvPicPr>
          <p:blipFill rotWithShape="1">
            <a:blip r:embed="rId11">
              <a:alphaModFix/>
            </a:blip>
            <a:srcRect b="0" l="0" r="0" t="0"/>
            <a:stretch/>
          </p:blipFill>
          <p:spPr>
            <a:xfrm>
              <a:off x="5245607" y="4846320"/>
              <a:ext cx="451103" cy="451104"/>
            </a:xfrm>
            <a:prstGeom prst="rect">
              <a:avLst/>
            </a:prstGeom>
            <a:noFill/>
            <a:ln>
              <a:noFill/>
            </a:ln>
          </p:spPr>
        </p:pic>
        <p:sp>
          <p:nvSpPr>
            <p:cNvPr id="2252" name="Google Shape;2252;p83"/>
            <p:cNvSpPr/>
            <p:nvPr/>
          </p:nvSpPr>
          <p:spPr>
            <a:xfrm>
              <a:off x="3793180" y="2943466"/>
              <a:ext cx="2594610" cy="889635"/>
            </a:xfrm>
            <a:custGeom>
              <a:rect b="b" l="l" r="r" t="t"/>
              <a:pathLst>
                <a:path extrusionOk="0" h="889635" w="2594610">
                  <a:moveTo>
                    <a:pt x="2539461" y="834221"/>
                  </a:moveTo>
                  <a:lnTo>
                    <a:pt x="2519934" y="847418"/>
                  </a:lnTo>
                  <a:lnTo>
                    <a:pt x="2594168" y="889219"/>
                  </a:lnTo>
                  <a:lnTo>
                    <a:pt x="2588364" y="845063"/>
                  </a:lnTo>
                  <a:lnTo>
                    <a:pt x="2549135" y="845063"/>
                  </a:lnTo>
                  <a:lnTo>
                    <a:pt x="2539461" y="834221"/>
                  </a:lnTo>
                  <a:close/>
                </a:path>
                <a:path extrusionOk="0" h="889635" w="2594610">
                  <a:moveTo>
                    <a:pt x="2560697" y="819870"/>
                  </a:moveTo>
                  <a:lnTo>
                    <a:pt x="2539461" y="834221"/>
                  </a:lnTo>
                  <a:lnTo>
                    <a:pt x="2549135" y="845063"/>
                  </a:lnTo>
                  <a:lnTo>
                    <a:pt x="2568087" y="828151"/>
                  </a:lnTo>
                  <a:lnTo>
                    <a:pt x="2560697" y="819870"/>
                  </a:lnTo>
                  <a:close/>
                </a:path>
                <a:path extrusionOk="0" h="889635" w="2594610">
                  <a:moveTo>
                    <a:pt x="2583066" y="804752"/>
                  </a:moveTo>
                  <a:lnTo>
                    <a:pt x="2560697" y="819870"/>
                  </a:lnTo>
                  <a:lnTo>
                    <a:pt x="2568087" y="828151"/>
                  </a:lnTo>
                  <a:lnTo>
                    <a:pt x="2549135" y="845063"/>
                  </a:lnTo>
                  <a:lnTo>
                    <a:pt x="2588364" y="845063"/>
                  </a:lnTo>
                  <a:lnTo>
                    <a:pt x="2583066" y="804752"/>
                  </a:lnTo>
                  <a:close/>
                </a:path>
                <a:path extrusionOk="0" h="889635" w="2594610">
                  <a:moveTo>
                    <a:pt x="2529273" y="822804"/>
                  </a:moveTo>
                  <a:lnTo>
                    <a:pt x="2539461" y="834221"/>
                  </a:lnTo>
                  <a:lnTo>
                    <a:pt x="2555345" y="823487"/>
                  </a:lnTo>
                  <a:lnTo>
                    <a:pt x="2530135" y="823487"/>
                  </a:lnTo>
                  <a:lnTo>
                    <a:pt x="2529273" y="822804"/>
                  </a:lnTo>
                  <a:close/>
                </a:path>
                <a:path extrusionOk="0" h="889635" w="2594610">
                  <a:moveTo>
                    <a:pt x="2528542" y="821984"/>
                  </a:moveTo>
                  <a:lnTo>
                    <a:pt x="2529273" y="822804"/>
                  </a:lnTo>
                  <a:lnTo>
                    <a:pt x="2530135" y="823487"/>
                  </a:lnTo>
                  <a:lnTo>
                    <a:pt x="2528542" y="821984"/>
                  </a:lnTo>
                  <a:close/>
                </a:path>
                <a:path extrusionOk="0" h="889635" w="2594610">
                  <a:moveTo>
                    <a:pt x="2557568" y="821984"/>
                  </a:moveTo>
                  <a:lnTo>
                    <a:pt x="2528542" y="821984"/>
                  </a:lnTo>
                  <a:lnTo>
                    <a:pt x="2530135" y="823487"/>
                  </a:lnTo>
                  <a:lnTo>
                    <a:pt x="2555345" y="823487"/>
                  </a:lnTo>
                  <a:lnTo>
                    <a:pt x="2557568" y="821984"/>
                  </a:lnTo>
                  <a:close/>
                </a:path>
                <a:path extrusionOk="0" h="889635" w="2594610">
                  <a:moveTo>
                    <a:pt x="2551027" y="809033"/>
                  </a:moveTo>
                  <a:lnTo>
                    <a:pt x="2511875" y="809033"/>
                  </a:lnTo>
                  <a:lnTo>
                    <a:pt x="2512413" y="809435"/>
                  </a:lnTo>
                  <a:lnTo>
                    <a:pt x="2529273" y="822804"/>
                  </a:lnTo>
                  <a:lnTo>
                    <a:pt x="2528542" y="821984"/>
                  </a:lnTo>
                  <a:lnTo>
                    <a:pt x="2557568" y="821984"/>
                  </a:lnTo>
                  <a:lnTo>
                    <a:pt x="2560697" y="819870"/>
                  </a:lnTo>
                  <a:lnTo>
                    <a:pt x="2551027" y="809033"/>
                  </a:lnTo>
                  <a:close/>
                </a:path>
                <a:path extrusionOk="0" h="889635" w="2594610">
                  <a:moveTo>
                    <a:pt x="2512139" y="809241"/>
                  </a:moveTo>
                  <a:lnTo>
                    <a:pt x="2512384" y="809435"/>
                  </a:lnTo>
                  <a:lnTo>
                    <a:pt x="2512139" y="809241"/>
                  </a:lnTo>
                  <a:close/>
                </a:path>
                <a:path extrusionOk="0" h="889635" w="2594610">
                  <a:moveTo>
                    <a:pt x="2543786" y="801898"/>
                  </a:moveTo>
                  <a:lnTo>
                    <a:pt x="2501779" y="801898"/>
                  </a:lnTo>
                  <a:lnTo>
                    <a:pt x="2502114" y="802128"/>
                  </a:lnTo>
                  <a:lnTo>
                    <a:pt x="2512139" y="809241"/>
                  </a:lnTo>
                  <a:lnTo>
                    <a:pt x="2511875" y="809033"/>
                  </a:lnTo>
                  <a:lnTo>
                    <a:pt x="2551027" y="809033"/>
                  </a:lnTo>
                  <a:lnTo>
                    <a:pt x="2546761" y="804252"/>
                  </a:lnTo>
                  <a:lnTo>
                    <a:pt x="2543786" y="801898"/>
                  </a:lnTo>
                  <a:close/>
                </a:path>
                <a:path extrusionOk="0" h="889635" w="2594610">
                  <a:moveTo>
                    <a:pt x="2501949" y="802018"/>
                  </a:moveTo>
                  <a:lnTo>
                    <a:pt x="2502103" y="802128"/>
                  </a:lnTo>
                  <a:lnTo>
                    <a:pt x="2501949" y="802018"/>
                  </a:lnTo>
                  <a:close/>
                </a:path>
                <a:path extrusionOk="0" h="889635" w="2594610">
                  <a:moveTo>
                    <a:pt x="2534267" y="794363"/>
                  </a:moveTo>
                  <a:lnTo>
                    <a:pt x="2490381" y="794363"/>
                  </a:lnTo>
                  <a:lnTo>
                    <a:pt x="2490694" y="794564"/>
                  </a:lnTo>
                  <a:lnTo>
                    <a:pt x="2501949" y="802018"/>
                  </a:lnTo>
                  <a:lnTo>
                    <a:pt x="2501779" y="801898"/>
                  </a:lnTo>
                  <a:lnTo>
                    <a:pt x="2543786" y="801898"/>
                  </a:lnTo>
                  <a:lnTo>
                    <a:pt x="2534267" y="794363"/>
                  </a:lnTo>
                  <a:close/>
                </a:path>
                <a:path extrusionOk="0" h="889635" w="2594610">
                  <a:moveTo>
                    <a:pt x="2490527" y="794460"/>
                  </a:moveTo>
                  <a:lnTo>
                    <a:pt x="2490684" y="794564"/>
                  </a:lnTo>
                  <a:lnTo>
                    <a:pt x="2490527" y="794460"/>
                  </a:lnTo>
                  <a:close/>
                </a:path>
                <a:path extrusionOk="0" h="889635" w="2594610">
                  <a:moveTo>
                    <a:pt x="2524058" y="786556"/>
                  </a:moveTo>
                  <a:lnTo>
                    <a:pt x="2477786" y="786556"/>
                  </a:lnTo>
                  <a:lnTo>
                    <a:pt x="2478077" y="786731"/>
                  </a:lnTo>
                  <a:lnTo>
                    <a:pt x="2490527" y="794460"/>
                  </a:lnTo>
                  <a:lnTo>
                    <a:pt x="2490381" y="794363"/>
                  </a:lnTo>
                  <a:lnTo>
                    <a:pt x="2534267" y="794363"/>
                  </a:lnTo>
                  <a:lnTo>
                    <a:pt x="2527376" y="788908"/>
                  </a:lnTo>
                  <a:lnTo>
                    <a:pt x="2524058" y="786556"/>
                  </a:lnTo>
                  <a:close/>
                </a:path>
                <a:path extrusionOk="0" h="889635" w="2594610">
                  <a:moveTo>
                    <a:pt x="2477936" y="786649"/>
                  </a:moveTo>
                  <a:lnTo>
                    <a:pt x="2478069" y="786731"/>
                  </a:lnTo>
                  <a:lnTo>
                    <a:pt x="2477936" y="786649"/>
                  </a:lnTo>
                  <a:close/>
                </a:path>
                <a:path extrusionOk="0" h="889635" w="2594610">
                  <a:moveTo>
                    <a:pt x="2512384" y="778466"/>
                  </a:moveTo>
                  <a:lnTo>
                    <a:pt x="2463921" y="778466"/>
                  </a:lnTo>
                  <a:lnTo>
                    <a:pt x="2464191" y="778620"/>
                  </a:lnTo>
                  <a:lnTo>
                    <a:pt x="2477936" y="786649"/>
                  </a:lnTo>
                  <a:lnTo>
                    <a:pt x="2477786" y="786556"/>
                  </a:lnTo>
                  <a:lnTo>
                    <a:pt x="2524058" y="786556"/>
                  </a:lnTo>
                  <a:lnTo>
                    <a:pt x="2516301" y="781058"/>
                  </a:lnTo>
                  <a:lnTo>
                    <a:pt x="2512384" y="778466"/>
                  </a:lnTo>
                  <a:close/>
                </a:path>
                <a:path extrusionOk="0" h="889635" w="2594610">
                  <a:moveTo>
                    <a:pt x="2464081" y="778559"/>
                  </a:moveTo>
                  <a:close/>
                </a:path>
                <a:path extrusionOk="0" h="889635" w="2594610">
                  <a:moveTo>
                    <a:pt x="2499412" y="770082"/>
                  </a:moveTo>
                  <a:lnTo>
                    <a:pt x="2448714" y="770082"/>
                  </a:lnTo>
                  <a:lnTo>
                    <a:pt x="2448962" y="770215"/>
                  </a:lnTo>
                  <a:lnTo>
                    <a:pt x="2464081" y="778559"/>
                  </a:lnTo>
                  <a:lnTo>
                    <a:pt x="2463921" y="778466"/>
                  </a:lnTo>
                  <a:lnTo>
                    <a:pt x="2512384" y="778466"/>
                  </a:lnTo>
                  <a:lnTo>
                    <a:pt x="2504241" y="773078"/>
                  </a:lnTo>
                  <a:lnTo>
                    <a:pt x="2499412" y="770082"/>
                  </a:lnTo>
                  <a:close/>
                </a:path>
                <a:path extrusionOk="0" h="889635" w="2594610">
                  <a:moveTo>
                    <a:pt x="2448847" y="770155"/>
                  </a:moveTo>
                  <a:close/>
                </a:path>
                <a:path extrusionOk="0" h="889635" w="2594610">
                  <a:moveTo>
                    <a:pt x="2485046" y="761389"/>
                  </a:moveTo>
                  <a:lnTo>
                    <a:pt x="2432091" y="761389"/>
                  </a:lnTo>
                  <a:lnTo>
                    <a:pt x="2432320" y="761505"/>
                  </a:lnTo>
                  <a:lnTo>
                    <a:pt x="2448847" y="770155"/>
                  </a:lnTo>
                  <a:lnTo>
                    <a:pt x="2448714" y="770082"/>
                  </a:lnTo>
                  <a:lnTo>
                    <a:pt x="2499412" y="770082"/>
                  </a:lnTo>
                  <a:lnTo>
                    <a:pt x="2491031" y="764882"/>
                  </a:lnTo>
                  <a:lnTo>
                    <a:pt x="2485046" y="761389"/>
                  </a:lnTo>
                  <a:close/>
                </a:path>
                <a:path extrusionOk="0" h="889635" w="2594610">
                  <a:moveTo>
                    <a:pt x="2432211" y="761451"/>
                  </a:moveTo>
                  <a:close/>
                </a:path>
                <a:path extrusionOk="0" h="889635" w="2594610">
                  <a:moveTo>
                    <a:pt x="2469203" y="752377"/>
                  </a:moveTo>
                  <a:lnTo>
                    <a:pt x="2413982" y="752377"/>
                  </a:lnTo>
                  <a:lnTo>
                    <a:pt x="2414191" y="752478"/>
                  </a:lnTo>
                  <a:lnTo>
                    <a:pt x="2432211" y="761451"/>
                  </a:lnTo>
                  <a:lnTo>
                    <a:pt x="2485046" y="761389"/>
                  </a:lnTo>
                  <a:lnTo>
                    <a:pt x="2476595" y="756455"/>
                  </a:lnTo>
                  <a:lnTo>
                    <a:pt x="2469203" y="752377"/>
                  </a:lnTo>
                  <a:close/>
                </a:path>
                <a:path extrusionOk="0" h="889635" w="2594610">
                  <a:moveTo>
                    <a:pt x="2414098" y="752434"/>
                  </a:moveTo>
                  <a:close/>
                </a:path>
                <a:path extrusionOk="0" h="889635" w="2594610">
                  <a:moveTo>
                    <a:pt x="2451794" y="743031"/>
                  </a:moveTo>
                  <a:lnTo>
                    <a:pt x="2394313" y="743031"/>
                  </a:lnTo>
                  <a:lnTo>
                    <a:pt x="2394503" y="743120"/>
                  </a:lnTo>
                  <a:lnTo>
                    <a:pt x="2414098" y="752434"/>
                  </a:lnTo>
                  <a:lnTo>
                    <a:pt x="2469203" y="752377"/>
                  </a:lnTo>
                  <a:lnTo>
                    <a:pt x="2460861" y="747774"/>
                  </a:lnTo>
                  <a:lnTo>
                    <a:pt x="2451794" y="743031"/>
                  </a:lnTo>
                  <a:close/>
                </a:path>
                <a:path extrusionOk="0" h="889635" w="2594610">
                  <a:moveTo>
                    <a:pt x="2394422" y="743083"/>
                  </a:moveTo>
                  <a:close/>
                </a:path>
                <a:path extrusionOk="0" h="889635" w="2594610">
                  <a:moveTo>
                    <a:pt x="2432737" y="733339"/>
                  </a:moveTo>
                  <a:lnTo>
                    <a:pt x="2373012" y="733339"/>
                  </a:lnTo>
                  <a:lnTo>
                    <a:pt x="2373186" y="733417"/>
                  </a:lnTo>
                  <a:lnTo>
                    <a:pt x="2394422" y="743083"/>
                  </a:lnTo>
                  <a:lnTo>
                    <a:pt x="2451794" y="743031"/>
                  </a:lnTo>
                  <a:lnTo>
                    <a:pt x="2443753" y="738823"/>
                  </a:lnTo>
                  <a:lnTo>
                    <a:pt x="2432737" y="733339"/>
                  </a:lnTo>
                  <a:close/>
                </a:path>
                <a:path extrusionOk="0" h="889635" w="2594610">
                  <a:moveTo>
                    <a:pt x="2373092" y="733376"/>
                  </a:moveTo>
                  <a:close/>
                </a:path>
                <a:path extrusionOk="0" h="889635" w="2594610">
                  <a:moveTo>
                    <a:pt x="2411946" y="723289"/>
                  </a:moveTo>
                  <a:lnTo>
                    <a:pt x="2350008" y="723289"/>
                  </a:lnTo>
                  <a:lnTo>
                    <a:pt x="2350168" y="723357"/>
                  </a:lnTo>
                  <a:lnTo>
                    <a:pt x="2373092" y="733376"/>
                  </a:lnTo>
                  <a:lnTo>
                    <a:pt x="2432737" y="733339"/>
                  </a:lnTo>
                  <a:lnTo>
                    <a:pt x="2425198" y="729587"/>
                  </a:lnTo>
                  <a:lnTo>
                    <a:pt x="2411946" y="723289"/>
                  </a:lnTo>
                  <a:close/>
                </a:path>
                <a:path extrusionOk="0" h="889635" w="2594610">
                  <a:moveTo>
                    <a:pt x="2350085" y="723322"/>
                  </a:moveTo>
                  <a:close/>
                </a:path>
                <a:path extrusionOk="0" h="889635" w="2594610">
                  <a:moveTo>
                    <a:pt x="2389342" y="712864"/>
                  </a:moveTo>
                  <a:lnTo>
                    <a:pt x="2325227" y="712864"/>
                  </a:lnTo>
                  <a:lnTo>
                    <a:pt x="2325375" y="712925"/>
                  </a:lnTo>
                  <a:lnTo>
                    <a:pt x="2350085" y="723322"/>
                  </a:lnTo>
                  <a:lnTo>
                    <a:pt x="2411946" y="723289"/>
                  </a:lnTo>
                  <a:lnTo>
                    <a:pt x="2405120" y="720045"/>
                  </a:lnTo>
                  <a:lnTo>
                    <a:pt x="2389342" y="712864"/>
                  </a:lnTo>
                  <a:close/>
                </a:path>
                <a:path extrusionOk="0" h="889635" w="2594610">
                  <a:moveTo>
                    <a:pt x="2325305" y="712897"/>
                  </a:moveTo>
                  <a:close/>
                </a:path>
                <a:path extrusionOk="0" h="889635" w="2594610">
                  <a:moveTo>
                    <a:pt x="2364847" y="702054"/>
                  </a:moveTo>
                  <a:lnTo>
                    <a:pt x="2298600" y="702054"/>
                  </a:lnTo>
                  <a:lnTo>
                    <a:pt x="2298735" y="702108"/>
                  </a:lnTo>
                  <a:lnTo>
                    <a:pt x="2325305" y="712897"/>
                  </a:lnTo>
                  <a:lnTo>
                    <a:pt x="2389342" y="712864"/>
                  </a:lnTo>
                  <a:lnTo>
                    <a:pt x="2383445" y="710181"/>
                  </a:lnTo>
                  <a:lnTo>
                    <a:pt x="2364847" y="702054"/>
                  </a:lnTo>
                  <a:close/>
                </a:path>
                <a:path extrusionOk="0" h="889635" w="2594610">
                  <a:moveTo>
                    <a:pt x="2298636" y="702069"/>
                  </a:moveTo>
                  <a:close/>
                </a:path>
                <a:path extrusionOk="0" h="889635" w="2594610">
                  <a:moveTo>
                    <a:pt x="2338382" y="690843"/>
                  </a:moveTo>
                  <a:lnTo>
                    <a:pt x="2270053" y="690843"/>
                  </a:lnTo>
                  <a:lnTo>
                    <a:pt x="2298636" y="702069"/>
                  </a:lnTo>
                  <a:lnTo>
                    <a:pt x="2364847" y="702054"/>
                  </a:lnTo>
                  <a:lnTo>
                    <a:pt x="2360098" y="699979"/>
                  </a:lnTo>
                  <a:lnTo>
                    <a:pt x="2338382" y="690843"/>
                  </a:lnTo>
                  <a:close/>
                </a:path>
                <a:path extrusionOk="0" h="889635" w="2594610">
                  <a:moveTo>
                    <a:pt x="2270126" y="690871"/>
                  </a:moveTo>
                  <a:close/>
                </a:path>
                <a:path extrusionOk="0" h="889635" w="2594610">
                  <a:moveTo>
                    <a:pt x="2309868" y="679216"/>
                  </a:moveTo>
                  <a:lnTo>
                    <a:pt x="2239515" y="679216"/>
                  </a:lnTo>
                  <a:lnTo>
                    <a:pt x="2270126" y="690871"/>
                  </a:lnTo>
                  <a:lnTo>
                    <a:pt x="2338382" y="690843"/>
                  </a:lnTo>
                  <a:lnTo>
                    <a:pt x="2335004" y="689422"/>
                  </a:lnTo>
                  <a:lnTo>
                    <a:pt x="2309868" y="679216"/>
                  </a:lnTo>
                  <a:close/>
                </a:path>
                <a:path extrusionOk="0" h="889635" w="2594610">
                  <a:moveTo>
                    <a:pt x="2239598" y="679247"/>
                  </a:moveTo>
                  <a:close/>
                </a:path>
                <a:path extrusionOk="0" h="889635" w="2594610">
                  <a:moveTo>
                    <a:pt x="2279234" y="667160"/>
                  </a:moveTo>
                  <a:lnTo>
                    <a:pt x="2206913" y="667160"/>
                  </a:lnTo>
                  <a:lnTo>
                    <a:pt x="2239598" y="679247"/>
                  </a:lnTo>
                  <a:lnTo>
                    <a:pt x="2309868" y="679216"/>
                  </a:lnTo>
                  <a:lnTo>
                    <a:pt x="2308089" y="678493"/>
                  </a:lnTo>
                  <a:lnTo>
                    <a:pt x="2279234" y="667160"/>
                  </a:lnTo>
                  <a:close/>
                </a:path>
                <a:path extrusionOk="0" h="889635" w="2594610">
                  <a:moveTo>
                    <a:pt x="2206975" y="667183"/>
                  </a:moveTo>
                  <a:close/>
                </a:path>
                <a:path extrusionOk="0" h="889635" w="2594610">
                  <a:moveTo>
                    <a:pt x="2246340" y="654659"/>
                  </a:moveTo>
                  <a:lnTo>
                    <a:pt x="2172173" y="654659"/>
                  </a:lnTo>
                  <a:lnTo>
                    <a:pt x="2206975" y="667183"/>
                  </a:lnTo>
                  <a:lnTo>
                    <a:pt x="2279234" y="667160"/>
                  </a:lnTo>
                  <a:lnTo>
                    <a:pt x="2248496" y="655457"/>
                  </a:lnTo>
                  <a:lnTo>
                    <a:pt x="2246340" y="654659"/>
                  </a:lnTo>
                  <a:close/>
                </a:path>
                <a:path extrusionOk="0" h="889635" w="2594610">
                  <a:moveTo>
                    <a:pt x="2172221" y="654676"/>
                  </a:moveTo>
                  <a:close/>
                </a:path>
                <a:path extrusionOk="0" h="889635" w="2594610">
                  <a:moveTo>
                    <a:pt x="2173670" y="628268"/>
                  </a:moveTo>
                  <a:lnTo>
                    <a:pt x="2095994" y="628268"/>
                  </a:lnTo>
                  <a:lnTo>
                    <a:pt x="2135314" y="641732"/>
                  </a:lnTo>
                  <a:lnTo>
                    <a:pt x="2172221" y="654676"/>
                  </a:lnTo>
                  <a:lnTo>
                    <a:pt x="2246340" y="654659"/>
                  </a:lnTo>
                  <a:lnTo>
                    <a:pt x="2211180" y="641701"/>
                  </a:lnTo>
                  <a:lnTo>
                    <a:pt x="2173670" y="628268"/>
                  </a:lnTo>
                  <a:close/>
                </a:path>
                <a:path extrusionOk="0" h="889635" w="2594610">
                  <a:moveTo>
                    <a:pt x="2135224" y="641701"/>
                  </a:moveTo>
                  <a:close/>
                </a:path>
                <a:path extrusionOk="0" h="889635" w="2594610">
                  <a:moveTo>
                    <a:pt x="2096033" y="628282"/>
                  </a:moveTo>
                  <a:close/>
                </a:path>
                <a:path extrusionOk="0" h="889635" w="2594610">
                  <a:moveTo>
                    <a:pt x="2133765" y="614354"/>
                  </a:moveTo>
                  <a:lnTo>
                    <a:pt x="2054433" y="614354"/>
                  </a:lnTo>
                  <a:lnTo>
                    <a:pt x="2096033" y="628282"/>
                  </a:lnTo>
                  <a:lnTo>
                    <a:pt x="2173670" y="628268"/>
                  </a:lnTo>
                  <a:lnTo>
                    <a:pt x="2133765" y="614354"/>
                  </a:lnTo>
                  <a:close/>
                </a:path>
                <a:path extrusionOk="0" h="889635" w="2594610">
                  <a:moveTo>
                    <a:pt x="2054489" y="614373"/>
                  </a:moveTo>
                  <a:close/>
                </a:path>
                <a:path extrusionOk="0" h="889635" w="2594610">
                  <a:moveTo>
                    <a:pt x="2046807" y="585119"/>
                  </a:moveTo>
                  <a:lnTo>
                    <a:pt x="1964533" y="585119"/>
                  </a:lnTo>
                  <a:lnTo>
                    <a:pt x="2010651" y="599986"/>
                  </a:lnTo>
                  <a:lnTo>
                    <a:pt x="2054489" y="614373"/>
                  </a:lnTo>
                  <a:lnTo>
                    <a:pt x="2133765" y="614354"/>
                  </a:lnTo>
                  <a:lnTo>
                    <a:pt x="2091459" y="599965"/>
                  </a:lnTo>
                  <a:lnTo>
                    <a:pt x="2046807" y="585119"/>
                  </a:lnTo>
                  <a:close/>
                </a:path>
                <a:path extrusionOk="0" h="889635" w="2594610">
                  <a:moveTo>
                    <a:pt x="2010587" y="599965"/>
                  </a:moveTo>
                  <a:close/>
                </a:path>
                <a:path extrusionOk="0" h="889635" w="2594610">
                  <a:moveTo>
                    <a:pt x="1964543" y="585122"/>
                  </a:moveTo>
                  <a:close/>
                </a:path>
                <a:path extrusionOk="0" h="889635" w="2594610">
                  <a:moveTo>
                    <a:pt x="1950803" y="554116"/>
                  </a:moveTo>
                  <a:lnTo>
                    <a:pt x="1866093" y="554116"/>
                  </a:lnTo>
                  <a:lnTo>
                    <a:pt x="1916393" y="569846"/>
                  </a:lnTo>
                  <a:lnTo>
                    <a:pt x="1964543" y="585122"/>
                  </a:lnTo>
                  <a:lnTo>
                    <a:pt x="2046807" y="585119"/>
                  </a:lnTo>
                  <a:lnTo>
                    <a:pt x="1999892" y="569831"/>
                  </a:lnTo>
                  <a:lnTo>
                    <a:pt x="1950803" y="554116"/>
                  </a:lnTo>
                  <a:close/>
                </a:path>
                <a:path extrusionOk="0" h="889635" w="2594610">
                  <a:moveTo>
                    <a:pt x="1916343" y="569831"/>
                  </a:moveTo>
                  <a:close/>
                </a:path>
                <a:path extrusionOk="0" h="889635" w="2594610">
                  <a:moveTo>
                    <a:pt x="1899626" y="537989"/>
                  </a:moveTo>
                  <a:lnTo>
                    <a:pt x="1813857" y="537989"/>
                  </a:lnTo>
                  <a:lnTo>
                    <a:pt x="1866138" y="554130"/>
                  </a:lnTo>
                  <a:lnTo>
                    <a:pt x="1950803" y="554116"/>
                  </a:lnTo>
                  <a:lnTo>
                    <a:pt x="1899626" y="537989"/>
                  </a:lnTo>
                  <a:close/>
                </a:path>
                <a:path extrusionOk="0" h="889635" w="2594610">
                  <a:moveTo>
                    <a:pt x="6736" y="0"/>
                  </a:moveTo>
                  <a:lnTo>
                    <a:pt x="0" y="24490"/>
                  </a:lnTo>
                  <a:lnTo>
                    <a:pt x="1058998" y="318002"/>
                  </a:lnTo>
                  <a:lnTo>
                    <a:pt x="1813896" y="538002"/>
                  </a:lnTo>
                  <a:lnTo>
                    <a:pt x="1899626" y="537989"/>
                  </a:lnTo>
                  <a:lnTo>
                    <a:pt x="1469965" y="409073"/>
                  </a:lnTo>
                  <a:lnTo>
                    <a:pt x="6736"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253" name="Google Shape;2253;p83"/>
          <p:cNvSpPr txBox="1"/>
          <p:nvPr/>
        </p:nvSpPr>
        <p:spPr>
          <a:xfrm>
            <a:off x="531314" y="6196584"/>
            <a:ext cx="2427605"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Calibri"/>
              <a:buNone/>
            </a:pPr>
            <a:r>
              <a:rPr b="0" i="1" lang="en-US" sz="1100" u="none" cap="none" strike="noStrike">
                <a:solidFill>
                  <a:srgbClr val="000000"/>
                </a:solidFill>
                <a:latin typeface="Calibri"/>
                <a:ea typeface="Calibri"/>
                <a:cs typeface="Calibri"/>
                <a:sym typeface="Calibri"/>
              </a:rPr>
              <a:t>Filtering by </a:t>
            </a:r>
            <a:r>
              <a:rPr b="1" i="1" lang="en-US" sz="1100" u="none" cap="none" strike="noStrike">
                <a:solidFill>
                  <a:srgbClr val="000000"/>
                </a:solidFill>
                <a:latin typeface="Calibri"/>
                <a:ea typeface="Calibri"/>
                <a:cs typeface="Calibri"/>
                <a:sym typeface="Calibri"/>
              </a:rPr>
              <a:t>Territory Lookup</a:t>
            </a:r>
            <a:r>
              <a:rPr b="0" i="1" lang="en-US" sz="1100" u="none" cap="none" strike="noStrike">
                <a:solidFill>
                  <a:srgbClr val="000000"/>
                </a:solidFill>
                <a:latin typeface="Calibri"/>
                <a:ea typeface="Calibri"/>
                <a:cs typeface="Calibri"/>
                <a:sym typeface="Calibri"/>
              </a:rPr>
              <a:t>[Territory Key]</a:t>
            </a:r>
            <a:endParaRPr b="0" i="0" sz="1100" u="none" cap="none" strike="noStrike">
              <a:solidFill>
                <a:srgbClr val="000000"/>
              </a:solidFill>
              <a:latin typeface="Calibri"/>
              <a:ea typeface="Calibri"/>
              <a:cs typeface="Calibri"/>
              <a:sym typeface="Calibri"/>
            </a:endParaRPr>
          </a:p>
        </p:txBody>
      </p:sp>
      <p:sp>
        <p:nvSpPr>
          <p:cNvPr id="2254" name="Google Shape;2254;p83"/>
          <p:cNvSpPr txBox="1"/>
          <p:nvPr>
            <p:ph type="title"/>
          </p:nvPr>
        </p:nvSpPr>
        <p:spPr>
          <a:xfrm>
            <a:off x="4118102" y="242315"/>
            <a:ext cx="395541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EXAMPLE</a:t>
            </a:r>
            <a:r>
              <a:rPr lang="en-US"/>
              <a:t>: FILTER FLOW</a:t>
            </a:r>
            <a:endParaRPr/>
          </a:p>
        </p:txBody>
      </p:sp>
      <p:pic>
        <p:nvPicPr>
          <p:cNvPr id="2255" name="Google Shape;2255;p83"/>
          <p:cNvPicPr preferRelativeResize="0"/>
          <p:nvPr/>
        </p:nvPicPr>
        <p:blipFill rotWithShape="1">
          <a:blip r:embed="rId12">
            <a:alphaModFix/>
          </a:blip>
          <a:srcRect b="0" l="0" r="0" t="0"/>
          <a:stretch/>
        </p:blipFill>
        <p:spPr>
          <a:xfrm>
            <a:off x="0" y="806332"/>
            <a:ext cx="12192000" cy="45720"/>
          </a:xfrm>
          <a:prstGeom prst="rect">
            <a:avLst/>
          </a:prstGeom>
          <a:noFill/>
          <a:ln>
            <a:noFill/>
          </a:ln>
        </p:spPr>
      </p:pic>
      <p:grpSp>
        <p:nvGrpSpPr>
          <p:cNvPr id="2256" name="Google Shape;2256;p83"/>
          <p:cNvGrpSpPr/>
          <p:nvPr/>
        </p:nvGrpSpPr>
        <p:grpSpPr>
          <a:xfrm>
            <a:off x="350520" y="3867911"/>
            <a:ext cx="2694432" cy="2337816"/>
            <a:chOff x="350520" y="3867911"/>
            <a:chExt cx="2694432" cy="2337816"/>
          </a:xfrm>
        </p:grpSpPr>
        <p:pic>
          <p:nvPicPr>
            <p:cNvPr id="2257" name="Google Shape;2257;p83"/>
            <p:cNvPicPr preferRelativeResize="0"/>
            <p:nvPr/>
          </p:nvPicPr>
          <p:blipFill rotWithShape="1">
            <a:blip r:embed="rId13">
              <a:alphaModFix/>
            </a:blip>
            <a:srcRect b="0" l="0" r="0" t="0"/>
            <a:stretch/>
          </p:blipFill>
          <p:spPr>
            <a:xfrm>
              <a:off x="350520" y="3877055"/>
              <a:ext cx="2694432" cy="2322576"/>
            </a:xfrm>
            <a:prstGeom prst="rect">
              <a:avLst/>
            </a:prstGeom>
            <a:noFill/>
            <a:ln>
              <a:noFill/>
            </a:ln>
          </p:spPr>
        </p:pic>
        <p:pic>
          <p:nvPicPr>
            <p:cNvPr id="2258" name="Google Shape;2258;p83"/>
            <p:cNvPicPr preferRelativeResize="0"/>
            <p:nvPr/>
          </p:nvPicPr>
          <p:blipFill rotWithShape="1">
            <a:blip r:embed="rId14">
              <a:alphaModFix/>
            </a:blip>
            <a:srcRect b="0" l="0" r="0" t="0"/>
            <a:stretch/>
          </p:blipFill>
          <p:spPr>
            <a:xfrm>
              <a:off x="375241" y="3902284"/>
              <a:ext cx="2590799" cy="2219325"/>
            </a:xfrm>
            <a:prstGeom prst="rect">
              <a:avLst/>
            </a:prstGeom>
            <a:noFill/>
            <a:ln>
              <a:noFill/>
            </a:ln>
          </p:spPr>
        </p:pic>
        <p:pic>
          <p:nvPicPr>
            <p:cNvPr id="2259" name="Google Shape;2259;p83"/>
            <p:cNvPicPr preferRelativeResize="0"/>
            <p:nvPr/>
          </p:nvPicPr>
          <p:blipFill rotWithShape="1">
            <a:blip r:embed="rId15">
              <a:alphaModFix/>
            </a:blip>
            <a:srcRect b="0" l="0" r="0" t="0"/>
            <a:stretch/>
          </p:blipFill>
          <p:spPr>
            <a:xfrm>
              <a:off x="445008" y="3867911"/>
              <a:ext cx="874776" cy="2337816"/>
            </a:xfrm>
            <a:prstGeom prst="rect">
              <a:avLst/>
            </a:prstGeom>
            <a:noFill/>
            <a:ln>
              <a:noFill/>
            </a:ln>
          </p:spPr>
        </p:pic>
        <p:sp>
          <p:nvSpPr>
            <p:cNvPr id="2260" name="Google Shape;2260;p83"/>
            <p:cNvSpPr/>
            <p:nvPr/>
          </p:nvSpPr>
          <p:spPr>
            <a:xfrm>
              <a:off x="483611" y="3904471"/>
              <a:ext cx="742950" cy="2211070"/>
            </a:xfrm>
            <a:custGeom>
              <a:rect b="b" l="l" r="r" t="t"/>
              <a:pathLst>
                <a:path extrusionOk="0" h="2211070" w="742950">
                  <a:moveTo>
                    <a:pt x="742950" y="0"/>
                  </a:moveTo>
                  <a:lnTo>
                    <a:pt x="0" y="0"/>
                  </a:lnTo>
                  <a:lnTo>
                    <a:pt x="0" y="2210653"/>
                  </a:lnTo>
                  <a:lnTo>
                    <a:pt x="742950" y="2210653"/>
                  </a:lnTo>
                  <a:lnTo>
                    <a:pt x="74295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61" name="Google Shape;2261;p83"/>
            <p:cNvSpPr/>
            <p:nvPr/>
          </p:nvSpPr>
          <p:spPr>
            <a:xfrm>
              <a:off x="1218093" y="3894949"/>
              <a:ext cx="1786255" cy="2211070"/>
            </a:xfrm>
            <a:custGeom>
              <a:rect b="b" l="l" r="r" t="t"/>
              <a:pathLst>
                <a:path extrusionOk="0" h="2211070" w="1786255">
                  <a:moveTo>
                    <a:pt x="1785937" y="0"/>
                  </a:moveTo>
                  <a:lnTo>
                    <a:pt x="0" y="0"/>
                  </a:lnTo>
                  <a:lnTo>
                    <a:pt x="0" y="2210649"/>
                  </a:lnTo>
                  <a:lnTo>
                    <a:pt x="1785937" y="2210649"/>
                  </a:lnTo>
                  <a:lnTo>
                    <a:pt x="1785937" y="0"/>
                  </a:lnTo>
                  <a:close/>
                </a:path>
              </a:pathLst>
            </a:custGeom>
            <a:solidFill>
              <a:srgbClr val="70AD47">
                <a:alpha val="1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262" name="Google Shape;2262;p83"/>
            <p:cNvPicPr preferRelativeResize="0"/>
            <p:nvPr/>
          </p:nvPicPr>
          <p:blipFill rotWithShape="1">
            <a:blip r:embed="rId16">
              <a:alphaModFix/>
            </a:blip>
            <a:srcRect b="0" l="0" r="0" t="0"/>
            <a:stretch/>
          </p:blipFill>
          <p:spPr>
            <a:xfrm>
              <a:off x="1459992" y="4754880"/>
              <a:ext cx="451103" cy="451104"/>
            </a:xfrm>
            <a:prstGeom prst="rect">
              <a:avLst/>
            </a:prstGeom>
            <a:noFill/>
            <a:ln>
              <a:noFill/>
            </a:ln>
          </p:spPr>
        </p:pic>
        <p:pic>
          <p:nvPicPr>
            <p:cNvPr id="2263" name="Google Shape;2263;p83"/>
            <p:cNvPicPr preferRelativeResize="0"/>
            <p:nvPr/>
          </p:nvPicPr>
          <p:blipFill rotWithShape="1">
            <a:blip r:embed="rId17">
              <a:alphaModFix/>
            </a:blip>
            <a:srcRect b="0" l="0" r="0" t="0"/>
            <a:stretch/>
          </p:blipFill>
          <p:spPr>
            <a:xfrm>
              <a:off x="2298192" y="4770120"/>
              <a:ext cx="451104" cy="451104"/>
            </a:xfrm>
            <a:prstGeom prst="rect">
              <a:avLst/>
            </a:prstGeom>
            <a:noFill/>
            <a:ln>
              <a:noFill/>
            </a:ln>
          </p:spPr>
        </p:pic>
      </p:grpSp>
      <p:grpSp>
        <p:nvGrpSpPr>
          <p:cNvPr id="2264" name="Google Shape;2264;p83"/>
          <p:cNvGrpSpPr/>
          <p:nvPr/>
        </p:nvGrpSpPr>
        <p:grpSpPr>
          <a:xfrm>
            <a:off x="6230111" y="3889247"/>
            <a:ext cx="2575560" cy="1938527"/>
            <a:chOff x="6230111" y="3889247"/>
            <a:chExt cx="2575560" cy="1938527"/>
          </a:xfrm>
        </p:grpSpPr>
        <p:pic>
          <p:nvPicPr>
            <p:cNvPr id="2265" name="Google Shape;2265;p83"/>
            <p:cNvPicPr preferRelativeResize="0"/>
            <p:nvPr/>
          </p:nvPicPr>
          <p:blipFill rotWithShape="1">
            <a:blip r:embed="rId18">
              <a:alphaModFix/>
            </a:blip>
            <a:srcRect b="0" l="0" r="0" t="0"/>
            <a:stretch/>
          </p:blipFill>
          <p:spPr>
            <a:xfrm>
              <a:off x="6233159" y="3892295"/>
              <a:ext cx="2572512" cy="1923288"/>
            </a:xfrm>
            <a:prstGeom prst="rect">
              <a:avLst/>
            </a:prstGeom>
            <a:noFill/>
            <a:ln>
              <a:noFill/>
            </a:ln>
          </p:spPr>
        </p:pic>
        <p:pic>
          <p:nvPicPr>
            <p:cNvPr id="2266" name="Google Shape;2266;p83"/>
            <p:cNvPicPr preferRelativeResize="0"/>
            <p:nvPr/>
          </p:nvPicPr>
          <p:blipFill rotWithShape="1">
            <a:blip r:embed="rId19">
              <a:alphaModFix/>
            </a:blip>
            <a:srcRect b="0" l="0" r="0" t="0"/>
            <a:stretch/>
          </p:blipFill>
          <p:spPr>
            <a:xfrm>
              <a:off x="6259577" y="3917632"/>
              <a:ext cx="2466974" cy="1819274"/>
            </a:xfrm>
            <a:prstGeom prst="rect">
              <a:avLst/>
            </a:prstGeom>
            <a:noFill/>
            <a:ln>
              <a:noFill/>
            </a:ln>
          </p:spPr>
        </p:pic>
        <p:pic>
          <p:nvPicPr>
            <p:cNvPr id="2267" name="Google Shape;2267;p83"/>
            <p:cNvPicPr preferRelativeResize="0"/>
            <p:nvPr/>
          </p:nvPicPr>
          <p:blipFill rotWithShape="1">
            <a:blip r:embed="rId20">
              <a:alphaModFix/>
            </a:blip>
            <a:srcRect b="0" l="0" r="0" t="0"/>
            <a:stretch/>
          </p:blipFill>
          <p:spPr>
            <a:xfrm>
              <a:off x="6230111" y="3889247"/>
              <a:ext cx="865632" cy="1938527"/>
            </a:xfrm>
            <a:prstGeom prst="rect">
              <a:avLst/>
            </a:prstGeom>
            <a:noFill/>
            <a:ln>
              <a:noFill/>
            </a:ln>
          </p:spPr>
        </p:pic>
        <p:sp>
          <p:nvSpPr>
            <p:cNvPr id="2268" name="Google Shape;2268;p83"/>
            <p:cNvSpPr/>
            <p:nvPr/>
          </p:nvSpPr>
          <p:spPr>
            <a:xfrm>
              <a:off x="6269099" y="3926305"/>
              <a:ext cx="733425" cy="1811020"/>
            </a:xfrm>
            <a:custGeom>
              <a:rect b="b" l="l" r="r" t="t"/>
              <a:pathLst>
                <a:path extrusionOk="0" h="1811020" w="733425">
                  <a:moveTo>
                    <a:pt x="733277" y="0"/>
                  </a:moveTo>
                  <a:lnTo>
                    <a:pt x="0" y="0"/>
                  </a:lnTo>
                  <a:lnTo>
                    <a:pt x="0" y="1810601"/>
                  </a:lnTo>
                  <a:lnTo>
                    <a:pt x="733277" y="1810601"/>
                  </a:lnTo>
                  <a:lnTo>
                    <a:pt x="733277"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69" name="Google Shape;2269;p83"/>
            <p:cNvSpPr/>
            <p:nvPr/>
          </p:nvSpPr>
          <p:spPr>
            <a:xfrm>
              <a:off x="7822650" y="3917632"/>
              <a:ext cx="904240" cy="1819275"/>
            </a:xfrm>
            <a:custGeom>
              <a:rect b="b" l="l" r="r" t="t"/>
              <a:pathLst>
                <a:path extrusionOk="0" h="1819275" w="904240">
                  <a:moveTo>
                    <a:pt x="903899" y="0"/>
                  </a:moveTo>
                  <a:lnTo>
                    <a:pt x="0" y="0"/>
                  </a:lnTo>
                  <a:lnTo>
                    <a:pt x="0" y="1819273"/>
                  </a:lnTo>
                  <a:lnTo>
                    <a:pt x="903899" y="1819273"/>
                  </a:lnTo>
                  <a:lnTo>
                    <a:pt x="903899" y="0"/>
                  </a:lnTo>
                  <a:close/>
                </a:path>
              </a:pathLst>
            </a:custGeom>
            <a:solidFill>
              <a:srgbClr val="70AD47">
                <a:alpha val="1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70" name="Google Shape;2270;p83"/>
            <p:cNvSpPr/>
            <p:nvPr/>
          </p:nvSpPr>
          <p:spPr>
            <a:xfrm>
              <a:off x="7002376" y="3917632"/>
              <a:ext cx="815975" cy="1819275"/>
            </a:xfrm>
            <a:custGeom>
              <a:rect b="b" l="l" r="r" t="t"/>
              <a:pathLst>
                <a:path extrusionOk="0" h="1819275" w="815975">
                  <a:moveTo>
                    <a:pt x="815478" y="0"/>
                  </a:moveTo>
                  <a:lnTo>
                    <a:pt x="0" y="0"/>
                  </a:lnTo>
                  <a:lnTo>
                    <a:pt x="0" y="1819273"/>
                  </a:lnTo>
                  <a:lnTo>
                    <a:pt x="815478" y="1819273"/>
                  </a:lnTo>
                  <a:lnTo>
                    <a:pt x="815478" y="0"/>
                  </a:lnTo>
                  <a:close/>
                </a:path>
              </a:pathLst>
            </a:custGeom>
            <a:solidFill>
              <a:srgbClr val="C00000">
                <a:alpha val="1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271" name="Google Shape;2271;p83"/>
            <p:cNvPicPr preferRelativeResize="0"/>
            <p:nvPr/>
          </p:nvPicPr>
          <p:blipFill rotWithShape="1">
            <a:blip r:embed="rId21">
              <a:alphaModFix/>
            </a:blip>
            <a:srcRect b="0" l="0" r="0" t="0"/>
            <a:stretch/>
          </p:blipFill>
          <p:spPr>
            <a:xfrm>
              <a:off x="8049767" y="4645152"/>
              <a:ext cx="451103" cy="451104"/>
            </a:xfrm>
            <a:prstGeom prst="rect">
              <a:avLst/>
            </a:prstGeom>
            <a:noFill/>
            <a:ln>
              <a:noFill/>
            </a:ln>
          </p:spPr>
        </p:pic>
        <p:pic>
          <p:nvPicPr>
            <p:cNvPr id="2272" name="Google Shape;2272;p83"/>
            <p:cNvPicPr preferRelativeResize="0"/>
            <p:nvPr/>
          </p:nvPicPr>
          <p:blipFill rotWithShape="1">
            <a:blip r:embed="rId22">
              <a:alphaModFix/>
            </a:blip>
            <a:srcRect b="0" l="0" r="0" t="0"/>
            <a:stretch/>
          </p:blipFill>
          <p:spPr>
            <a:xfrm>
              <a:off x="7193279" y="4663440"/>
              <a:ext cx="451103" cy="451104"/>
            </a:xfrm>
            <a:prstGeom prst="rect">
              <a:avLst/>
            </a:prstGeom>
            <a:noFill/>
            <a:ln>
              <a:noFill/>
            </a:ln>
          </p:spPr>
        </p:pic>
      </p:grpSp>
      <p:sp>
        <p:nvSpPr>
          <p:cNvPr id="2273" name="Google Shape;2273;p83"/>
          <p:cNvSpPr txBox="1"/>
          <p:nvPr/>
        </p:nvSpPr>
        <p:spPr>
          <a:xfrm>
            <a:off x="5051731" y="1166876"/>
            <a:ext cx="6281420" cy="2176780"/>
          </a:xfrm>
          <a:prstGeom prst="rect">
            <a:avLst/>
          </a:prstGeom>
          <a:noFill/>
          <a:ln>
            <a:noFill/>
          </a:ln>
        </p:spPr>
        <p:txBody>
          <a:bodyPr anchorCtr="0" anchor="t" bIns="0" lIns="0" spcFirstLastPara="1" rIns="0" wrap="square" tIns="13950">
            <a:spAutoFit/>
          </a:bodyPr>
          <a:lstStyle/>
          <a:p>
            <a:pPr indent="0" lvl="0" marL="12700" marR="127635" rtl="0" algn="just">
              <a:lnSpc>
                <a:spcPct val="994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In this model, the only way to filter both </a:t>
            </a:r>
            <a:r>
              <a:rPr b="1" i="0" lang="en-US" sz="1800" u="none" cap="none" strike="noStrike">
                <a:solidFill>
                  <a:srgbClr val="000000"/>
                </a:solidFill>
                <a:latin typeface="Calibri"/>
                <a:ea typeface="Calibri"/>
                <a:cs typeface="Calibri"/>
                <a:sym typeface="Calibri"/>
              </a:rPr>
              <a:t>Sales </a:t>
            </a:r>
            <a:r>
              <a:rPr b="0" i="0" lang="en-US" sz="1800" u="none" cap="none" strike="noStrike">
                <a:solidFill>
                  <a:srgbClr val="000000"/>
                </a:solidFill>
                <a:latin typeface="Calibri"/>
                <a:ea typeface="Calibri"/>
                <a:cs typeface="Calibri"/>
                <a:sym typeface="Calibri"/>
              </a:rPr>
              <a:t>and </a:t>
            </a:r>
            <a:r>
              <a:rPr b="1" i="0" lang="en-US" sz="1800" u="none" cap="none" strike="noStrike">
                <a:solidFill>
                  <a:srgbClr val="000000"/>
                </a:solidFill>
                <a:latin typeface="Calibri"/>
                <a:ea typeface="Calibri"/>
                <a:cs typeface="Calibri"/>
                <a:sym typeface="Calibri"/>
              </a:rPr>
              <a:t>Returns </a:t>
            </a:r>
            <a:r>
              <a:rPr b="0" i="0" lang="en-US" sz="1800" u="none" cap="none" strike="noStrike">
                <a:solidFill>
                  <a:srgbClr val="000000"/>
                </a:solidFill>
                <a:latin typeface="Calibri"/>
                <a:ea typeface="Calibri"/>
                <a:cs typeface="Calibri"/>
                <a:sym typeface="Calibri"/>
              </a:rPr>
              <a:t>data by  </a:t>
            </a:r>
            <a:r>
              <a:rPr b="1" i="0" lang="en-US" sz="1800" u="none" cap="none" strike="noStrike">
                <a:solidFill>
                  <a:srgbClr val="000000"/>
                </a:solidFill>
                <a:latin typeface="Calibri"/>
                <a:ea typeface="Calibri"/>
                <a:cs typeface="Calibri"/>
                <a:sym typeface="Calibri"/>
              </a:rPr>
              <a:t>Territory </a:t>
            </a:r>
            <a:r>
              <a:rPr b="0" i="0" lang="en-US" sz="1800" u="none" cap="none" strike="noStrike">
                <a:solidFill>
                  <a:srgbClr val="000000"/>
                </a:solidFill>
                <a:latin typeface="Calibri"/>
                <a:ea typeface="Calibri"/>
                <a:cs typeface="Calibri"/>
                <a:sym typeface="Calibri"/>
              </a:rPr>
              <a:t>is to use the </a:t>
            </a:r>
            <a:r>
              <a:rPr b="1" i="0" lang="en-US" sz="1800" u="none" cap="none" strike="noStrike">
                <a:solidFill>
                  <a:srgbClr val="000000"/>
                </a:solidFill>
                <a:latin typeface="Calibri"/>
                <a:ea typeface="Calibri"/>
                <a:cs typeface="Calibri"/>
                <a:sym typeface="Calibri"/>
              </a:rPr>
              <a:t>Territory Key </a:t>
            </a:r>
            <a:r>
              <a:rPr b="0" i="0" lang="en-US" sz="1800" u="none" cap="none" strike="noStrike">
                <a:solidFill>
                  <a:srgbClr val="000000"/>
                </a:solidFill>
                <a:latin typeface="Calibri"/>
                <a:ea typeface="Calibri"/>
                <a:cs typeface="Calibri"/>
                <a:sym typeface="Calibri"/>
              </a:rPr>
              <a:t>from the lookup table, which is  upstream and related to both fact tables</a:t>
            </a:r>
            <a:endParaRPr b="0" i="0" sz="1800" u="none" cap="none" strike="noStrike">
              <a:solidFill>
                <a:srgbClr val="000000"/>
              </a:solidFill>
              <a:latin typeface="Calibri"/>
              <a:ea typeface="Calibri"/>
              <a:cs typeface="Calibri"/>
              <a:sym typeface="Calibri"/>
            </a:endParaRPr>
          </a:p>
          <a:p>
            <a:pPr indent="-285750" lvl="0" marL="1086485" marR="15240" rtl="0" algn="l">
              <a:lnSpc>
                <a:spcPct val="101400"/>
              </a:lnSpc>
              <a:spcBef>
                <a:spcPts val="1889"/>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Filtering using Territory Key from the </a:t>
            </a:r>
            <a:r>
              <a:rPr b="1" i="0" lang="en-US" sz="1400" u="none" cap="none" strike="noStrike">
                <a:solidFill>
                  <a:srgbClr val="000000"/>
                </a:solidFill>
                <a:latin typeface="Calibri"/>
                <a:ea typeface="Calibri"/>
                <a:cs typeface="Calibri"/>
                <a:sym typeface="Calibri"/>
              </a:rPr>
              <a:t>Sales </a:t>
            </a:r>
            <a:r>
              <a:rPr b="0" i="0" lang="en-US" sz="1400" u="none" cap="none" strike="noStrike">
                <a:solidFill>
                  <a:srgbClr val="000000"/>
                </a:solidFill>
                <a:latin typeface="Calibri"/>
                <a:ea typeface="Calibri"/>
                <a:cs typeface="Calibri"/>
                <a:sym typeface="Calibri"/>
              </a:rPr>
              <a:t>table yields </a:t>
            </a:r>
            <a:r>
              <a:rPr b="1" i="0" lang="en-US" sz="1400" u="none" cap="none" strike="noStrike">
                <a:solidFill>
                  <a:srgbClr val="000000"/>
                </a:solidFill>
                <a:latin typeface="Calibri"/>
                <a:ea typeface="Calibri"/>
                <a:cs typeface="Calibri"/>
                <a:sym typeface="Calibri"/>
              </a:rPr>
              <a:t>incorrect Returns  values</a:t>
            </a:r>
            <a:r>
              <a:rPr b="0" i="0" lang="en-US" sz="1400" u="none" cap="none" strike="noStrike">
                <a:solidFill>
                  <a:srgbClr val="000000"/>
                </a:solidFill>
                <a:latin typeface="Calibri"/>
                <a:ea typeface="Calibri"/>
                <a:cs typeface="Calibri"/>
                <a:sym typeface="Calibri"/>
              </a:rPr>
              <a:t>, since the filter context can’t flow to any other table</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1450"/>
              <a:buFont typeface="Arial"/>
              <a:buNone/>
            </a:pPr>
            <a:r>
              <a:t/>
            </a:r>
            <a:endParaRPr b="0" i="0" sz="1450" u="none" cap="none" strike="noStrike">
              <a:solidFill>
                <a:srgbClr val="000000"/>
              </a:solidFill>
              <a:latin typeface="Calibri"/>
              <a:ea typeface="Calibri"/>
              <a:cs typeface="Calibri"/>
              <a:sym typeface="Calibri"/>
            </a:endParaRPr>
          </a:p>
          <a:p>
            <a:pPr indent="-285750" lvl="0" marL="1097280" marR="508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Filtering using Territory Key from the </a:t>
            </a:r>
            <a:r>
              <a:rPr b="1" i="0" lang="en-US" sz="1400" u="none" cap="none" strike="noStrike">
                <a:solidFill>
                  <a:srgbClr val="000000"/>
                </a:solidFill>
                <a:latin typeface="Calibri"/>
                <a:ea typeface="Calibri"/>
                <a:cs typeface="Calibri"/>
                <a:sym typeface="Calibri"/>
              </a:rPr>
              <a:t>Returns </a:t>
            </a:r>
            <a:r>
              <a:rPr b="0" i="0" lang="en-US" sz="1400" u="none" cap="none" strike="noStrike">
                <a:solidFill>
                  <a:srgbClr val="000000"/>
                </a:solidFill>
                <a:latin typeface="Calibri"/>
                <a:ea typeface="Calibri"/>
                <a:cs typeface="Calibri"/>
                <a:sym typeface="Calibri"/>
              </a:rPr>
              <a:t>table yields </a:t>
            </a:r>
            <a:r>
              <a:rPr b="1" i="0" lang="en-US" sz="1400" u="none" cap="none" strike="noStrike">
                <a:solidFill>
                  <a:srgbClr val="000000"/>
                </a:solidFill>
                <a:latin typeface="Calibri"/>
                <a:ea typeface="Calibri"/>
                <a:cs typeface="Calibri"/>
                <a:sym typeface="Calibri"/>
              </a:rPr>
              <a:t>incorrect Sales  values</a:t>
            </a:r>
            <a:r>
              <a:rPr b="0" i="0" lang="en-US" sz="1400" u="none" cap="none" strike="noStrike">
                <a:solidFill>
                  <a:srgbClr val="000000"/>
                </a:solidFill>
                <a:latin typeface="Calibri"/>
                <a:ea typeface="Calibri"/>
                <a:cs typeface="Calibri"/>
                <a:sym typeface="Calibri"/>
              </a:rPr>
              <a:t>, and is limited to territories that exist in the returns table</a:t>
            </a:r>
            <a:endParaRPr b="0" i="0" sz="1400" u="none" cap="none" strike="noStrike">
              <a:solidFill>
                <a:srgbClr val="000000"/>
              </a:solidFill>
              <a:latin typeface="Calibri"/>
              <a:ea typeface="Calibri"/>
              <a:cs typeface="Calibri"/>
              <a:sym typeface="Calibri"/>
            </a:endParaRPr>
          </a:p>
        </p:txBody>
      </p:sp>
      <p:grpSp>
        <p:nvGrpSpPr>
          <p:cNvPr id="2274" name="Google Shape;2274;p83"/>
          <p:cNvGrpSpPr/>
          <p:nvPr/>
        </p:nvGrpSpPr>
        <p:grpSpPr>
          <a:xfrm>
            <a:off x="11458577" y="171320"/>
            <a:ext cx="548640" cy="548640"/>
            <a:chOff x="11458577" y="171320"/>
            <a:chExt cx="548640" cy="548640"/>
          </a:xfrm>
        </p:grpSpPr>
        <p:sp>
          <p:nvSpPr>
            <p:cNvPr id="2275" name="Google Shape;2275;p83"/>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276" name="Google Shape;2276;p83"/>
            <p:cNvPicPr preferRelativeResize="0"/>
            <p:nvPr/>
          </p:nvPicPr>
          <p:blipFill rotWithShape="1">
            <a:blip r:embed="rId23">
              <a:alphaModFix/>
            </a:blip>
            <a:srcRect b="0" l="0" r="0" t="0"/>
            <a:stretch/>
          </p:blipFill>
          <p:spPr>
            <a:xfrm>
              <a:off x="11570207" y="274320"/>
              <a:ext cx="323088" cy="332231"/>
            </a:xfrm>
            <a:prstGeom prst="rect">
              <a:avLst/>
            </a:prstGeom>
            <a:noFill/>
            <a:ln>
              <a:noFill/>
            </a:ln>
          </p:spPr>
        </p:pic>
      </p:grpSp>
      <p:grpSp>
        <p:nvGrpSpPr>
          <p:cNvPr id="2277" name="Google Shape;2277;p83"/>
          <p:cNvGrpSpPr/>
          <p:nvPr/>
        </p:nvGrpSpPr>
        <p:grpSpPr>
          <a:xfrm>
            <a:off x="2511551" y="1469136"/>
            <a:ext cx="845195" cy="271272"/>
            <a:chOff x="2511551" y="1469136"/>
            <a:chExt cx="845195" cy="271272"/>
          </a:xfrm>
        </p:grpSpPr>
        <p:pic>
          <p:nvPicPr>
            <p:cNvPr id="2278" name="Google Shape;2278;p83"/>
            <p:cNvPicPr preferRelativeResize="0"/>
            <p:nvPr/>
          </p:nvPicPr>
          <p:blipFill rotWithShape="1">
            <a:blip r:embed="rId24">
              <a:alphaModFix/>
            </a:blip>
            <a:srcRect b="0" l="0" r="0" t="0"/>
            <a:stretch/>
          </p:blipFill>
          <p:spPr>
            <a:xfrm>
              <a:off x="2608847" y="1516026"/>
              <a:ext cx="747899" cy="120624"/>
            </a:xfrm>
            <a:prstGeom prst="rect">
              <a:avLst/>
            </a:prstGeom>
            <a:noFill/>
            <a:ln>
              <a:noFill/>
            </a:ln>
          </p:spPr>
        </p:pic>
        <p:pic>
          <p:nvPicPr>
            <p:cNvPr id="2279" name="Google Shape;2279;p83"/>
            <p:cNvPicPr preferRelativeResize="0"/>
            <p:nvPr/>
          </p:nvPicPr>
          <p:blipFill rotWithShape="1">
            <a:blip r:embed="rId25">
              <a:alphaModFix/>
            </a:blip>
            <a:srcRect b="0" l="0" r="0" t="0"/>
            <a:stretch/>
          </p:blipFill>
          <p:spPr>
            <a:xfrm>
              <a:off x="2511551" y="1469136"/>
              <a:ext cx="768096" cy="271272"/>
            </a:xfrm>
            <a:prstGeom prst="rect">
              <a:avLst/>
            </a:prstGeom>
            <a:noFill/>
            <a:ln>
              <a:noFill/>
            </a:ln>
          </p:spPr>
        </p:pic>
        <p:sp>
          <p:nvSpPr>
            <p:cNvPr id="2280" name="Google Shape;2280;p83"/>
            <p:cNvSpPr/>
            <p:nvPr/>
          </p:nvSpPr>
          <p:spPr>
            <a:xfrm>
              <a:off x="2550579" y="1507064"/>
              <a:ext cx="638175" cy="142240"/>
            </a:xfrm>
            <a:custGeom>
              <a:rect b="b" l="l" r="r" t="t"/>
              <a:pathLst>
                <a:path extrusionOk="0" h="142239" w="638175">
                  <a:moveTo>
                    <a:pt x="637646" y="0"/>
                  </a:moveTo>
                  <a:lnTo>
                    <a:pt x="0" y="0"/>
                  </a:lnTo>
                  <a:lnTo>
                    <a:pt x="0" y="141818"/>
                  </a:lnTo>
                  <a:lnTo>
                    <a:pt x="637646" y="141818"/>
                  </a:lnTo>
                  <a:lnTo>
                    <a:pt x="637646"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281" name="Google Shape;2281;p83"/>
          <p:cNvSpPr txBox="1"/>
          <p:nvPr/>
        </p:nvSpPr>
        <p:spPr>
          <a:xfrm>
            <a:off x="3619773" y="6196584"/>
            <a:ext cx="208153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Calibri"/>
              <a:buNone/>
            </a:pPr>
            <a:r>
              <a:rPr b="0" i="1" lang="en-US" sz="1100" u="none" cap="none" strike="noStrike">
                <a:solidFill>
                  <a:srgbClr val="000000"/>
                </a:solidFill>
                <a:latin typeface="Calibri"/>
                <a:ea typeface="Calibri"/>
                <a:cs typeface="Calibri"/>
                <a:sym typeface="Calibri"/>
              </a:rPr>
              <a:t>Filtering by </a:t>
            </a:r>
            <a:r>
              <a:rPr b="1" i="1" lang="en-US" sz="1100" u="none" cap="none" strike="noStrike">
                <a:solidFill>
                  <a:srgbClr val="000000"/>
                </a:solidFill>
                <a:latin typeface="Calibri"/>
                <a:ea typeface="Calibri"/>
                <a:cs typeface="Calibri"/>
                <a:sym typeface="Calibri"/>
              </a:rPr>
              <a:t>Sales Data</a:t>
            </a:r>
            <a:r>
              <a:rPr b="0" i="1" lang="en-US" sz="1100" u="none" cap="none" strike="noStrike">
                <a:solidFill>
                  <a:srgbClr val="000000"/>
                </a:solidFill>
                <a:latin typeface="Calibri"/>
                <a:ea typeface="Calibri"/>
                <a:cs typeface="Calibri"/>
                <a:sym typeface="Calibri"/>
              </a:rPr>
              <a:t>[Territory Key]</a:t>
            </a:r>
            <a:endParaRPr b="0" i="0" sz="1100" u="none" cap="none" strike="noStrike">
              <a:solidFill>
                <a:srgbClr val="000000"/>
              </a:solidFill>
              <a:latin typeface="Calibri"/>
              <a:ea typeface="Calibri"/>
              <a:cs typeface="Calibri"/>
              <a:sym typeface="Calibri"/>
            </a:endParaRPr>
          </a:p>
        </p:txBody>
      </p:sp>
      <p:sp>
        <p:nvSpPr>
          <p:cNvPr id="2282" name="Google Shape;2282;p83"/>
          <p:cNvSpPr txBox="1"/>
          <p:nvPr/>
        </p:nvSpPr>
        <p:spPr>
          <a:xfrm>
            <a:off x="6380986" y="5827776"/>
            <a:ext cx="2232025"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Calibri"/>
              <a:buNone/>
            </a:pPr>
            <a:r>
              <a:rPr b="0" i="1" lang="en-US" sz="1100" u="none" cap="none" strike="noStrike">
                <a:solidFill>
                  <a:srgbClr val="000000"/>
                </a:solidFill>
                <a:latin typeface="Calibri"/>
                <a:ea typeface="Calibri"/>
                <a:cs typeface="Calibri"/>
                <a:sym typeface="Calibri"/>
              </a:rPr>
              <a:t>Filtering by </a:t>
            </a:r>
            <a:r>
              <a:rPr b="1" i="1" lang="en-US" sz="1100" u="none" cap="none" strike="noStrike">
                <a:solidFill>
                  <a:srgbClr val="000000"/>
                </a:solidFill>
                <a:latin typeface="Calibri"/>
                <a:ea typeface="Calibri"/>
                <a:cs typeface="Calibri"/>
                <a:sym typeface="Calibri"/>
              </a:rPr>
              <a:t>Returns Data</a:t>
            </a:r>
            <a:r>
              <a:rPr b="0" i="1" lang="en-US" sz="1100" u="none" cap="none" strike="noStrike">
                <a:solidFill>
                  <a:srgbClr val="000000"/>
                </a:solidFill>
                <a:latin typeface="Calibri"/>
                <a:ea typeface="Calibri"/>
                <a:cs typeface="Calibri"/>
                <a:sym typeface="Calibri"/>
              </a:rPr>
              <a:t>[Territory Key]</a:t>
            </a:r>
            <a:endParaRPr b="0" i="0" sz="1100" u="none" cap="none" strike="noStrike">
              <a:solidFill>
                <a:srgbClr val="000000"/>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86" name="Shape 2286"/>
        <p:cNvGrpSpPr/>
        <p:nvPr/>
      </p:nvGrpSpPr>
      <p:grpSpPr>
        <a:xfrm>
          <a:off x="0" y="0"/>
          <a:ext cx="0" cy="0"/>
          <a:chOff x="0" y="0"/>
          <a:chExt cx="0" cy="0"/>
        </a:xfrm>
      </p:grpSpPr>
      <p:grpSp>
        <p:nvGrpSpPr>
          <p:cNvPr id="2287" name="Google Shape;2287;p84"/>
          <p:cNvGrpSpPr/>
          <p:nvPr/>
        </p:nvGrpSpPr>
        <p:grpSpPr>
          <a:xfrm>
            <a:off x="5458967" y="1368552"/>
            <a:ext cx="3340608" cy="2859024"/>
            <a:chOff x="5458967" y="1368552"/>
            <a:chExt cx="3340608" cy="2859024"/>
          </a:xfrm>
        </p:grpSpPr>
        <p:pic>
          <p:nvPicPr>
            <p:cNvPr id="2288" name="Google Shape;2288;p84"/>
            <p:cNvPicPr preferRelativeResize="0"/>
            <p:nvPr/>
          </p:nvPicPr>
          <p:blipFill rotWithShape="1">
            <a:blip r:embed="rId3">
              <a:alphaModFix/>
            </a:blip>
            <a:srcRect b="0" l="0" r="0" t="0"/>
            <a:stretch/>
          </p:blipFill>
          <p:spPr>
            <a:xfrm>
              <a:off x="5458967" y="1368552"/>
              <a:ext cx="3340608" cy="2859024"/>
            </a:xfrm>
            <a:prstGeom prst="rect">
              <a:avLst/>
            </a:prstGeom>
            <a:noFill/>
            <a:ln>
              <a:noFill/>
            </a:ln>
          </p:spPr>
        </p:pic>
        <p:pic>
          <p:nvPicPr>
            <p:cNvPr id="2289" name="Google Shape;2289;p84"/>
            <p:cNvPicPr preferRelativeResize="0"/>
            <p:nvPr/>
          </p:nvPicPr>
          <p:blipFill rotWithShape="1">
            <a:blip r:embed="rId4">
              <a:alphaModFix/>
            </a:blip>
            <a:srcRect b="0" l="0" r="0" t="0"/>
            <a:stretch/>
          </p:blipFill>
          <p:spPr>
            <a:xfrm>
              <a:off x="5483128" y="1395059"/>
              <a:ext cx="3235863" cy="2752343"/>
            </a:xfrm>
            <a:prstGeom prst="rect">
              <a:avLst/>
            </a:prstGeom>
            <a:noFill/>
            <a:ln>
              <a:noFill/>
            </a:ln>
          </p:spPr>
        </p:pic>
      </p:grpSp>
      <p:grpSp>
        <p:nvGrpSpPr>
          <p:cNvPr id="2290" name="Google Shape;2290;p84"/>
          <p:cNvGrpSpPr/>
          <p:nvPr/>
        </p:nvGrpSpPr>
        <p:grpSpPr>
          <a:xfrm>
            <a:off x="658368" y="1371600"/>
            <a:ext cx="5281062" cy="3870960"/>
            <a:chOff x="658368" y="1371600"/>
            <a:chExt cx="5281062" cy="3870960"/>
          </a:xfrm>
        </p:grpSpPr>
        <p:pic>
          <p:nvPicPr>
            <p:cNvPr id="2291" name="Google Shape;2291;p84"/>
            <p:cNvPicPr preferRelativeResize="0"/>
            <p:nvPr/>
          </p:nvPicPr>
          <p:blipFill rotWithShape="1">
            <a:blip r:embed="rId5">
              <a:alphaModFix/>
            </a:blip>
            <a:srcRect b="0" l="0" r="0" t="0"/>
            <a:stretch/>
          </p:blipFill>
          <p:spPr>
            <a:xfrm>
              <a:off x="658368" y="1371600"/>
              <a:ext cx="4511039" cy="3870960"/>
            </a:xfrm>
            <a:prstGeom prst="rect">
              <a:avLst/>
            </a:prstGeom>
            <a:noFill/>
            <a:ln>
              <a:noFill/>
            </a:ln>
          </p:spPr>
        </p:pic>
        <p:pic>
          <p:nvPicPr>
            <p:cNvPr id="2292" name="Google Shape;2292;p84"/>
            <p:cNvPicPr preferRelativeResize="0"/>
            <p:nvPr/>
          </p:nvPicPr>
          <p:blipFill rotWithShape="1">
            <a:blip r:embed="rId6">
              <a:alphaModFix/>
            </a:blip>
            <a:srcRect b="0" l="0" r="0" t="0"/>
            <a:stretch/>
          </p:blipFill>
          <p:spPr>
            <a:xfrm>
              <a:off x="682301" y="1396489"/>
              <a:ext cx="4406859" cy="3767965"/>
            </a:xfrm>
            <a:prstGeom prst="rect">
              <a:avLst/>
            </a:prstGeom>
            <a:noFill/>
            <a:ln>
              <a:noFill/>
            </a:ln>
          </p:spPr>
        </p:pic>
        <p:pic>
          <p:nvPicPr>
            <p:cNvPr id="2293" name="Google Shape;2293;p84"/>
            <p:cNvPicPr preferRelativeResize="0"/>
            <p:nvPr/>
          </p:nvPicPr>
          <p:blipFill rotWithShape="1">
            <a:blip r:embed="rId7">
              <a:alphaModFix/>
            </a:blip>
            <a:srcRect b="0" l="0" r="0" t="0"/>
            <a:stretch/>
          </p:blipFill>
          <p:spPr>
            <a:xfrm>
              <a:off x="2788919" y="3974592"/>
              <a:ext cx="2301239" cy="518160"/>
            </a:xfrm>
            <a:prstGeom prst="rect">
              <a:avLst/>
            </a:prstGeom>
            <a:noFill/>
            <a:ln>
              <a:noFill/>
            </a:ln>
          </p:spPr>
        </p:pic>
        <p:sp>
          <p:nvSpPr>
            <p:cNvPr id="2294" name="Google Shape;2294;p84"/>
            <p:cNvSpPr/>
            <p:nvPr/>
          </p:nvSpPr>
          <p:spPr>
            <a:xfrm>
              <a:off x="2826213" y="4014023"/>
              <a:ext cx="2171700" cy="386080"/>
            </a:xfrm>
            <a:custGeom>
              <a:rect b="b" l="l" r="r" t="t"/>
              <a:pathLst>
                <a:path extrusionOk="0" h="386079" w="2171700">
                  <a:moveTo>
                    <a:pt x="2171235" y="0"/>
                  </a:moveTo>
                  <a:lnTo>
                    <a:pt x="0" y="0"/>
                  </a:lnTo>
                  <a:lnTo>
                    <a:pt x="0" y="386040"/>
                  </a:lnTo>
                  <a:lnTo>
                    <a:pt x="2171235" y="386040"/>
                  </a:lnTo>
                  <a:lnTo>
                    <a:pt x="2171235"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95" name="Google Shape;2295;p84"/>
            <p:cNvSpPr/>
            <p:nvPr/>
          </p:nvSpPr>
          <p:spPr>
            <a:xfrm>
              <a:off x="4656730" y="2416562"/>
              <a:ext cx="1282700" cy="1590040"/>
            </a:xfrm>
            <a:custGeom>
              <a:rect b="b" l="l" r="r" t="t"/>
              <a:pathLst>
                <a:path extrusionOk="0" h="1590039" w="1282700">
                  <a:moveTo>
                    <a:pt x="1214260" y="35951"/>
                  </a:moveTo>
                  <a:lnTo>
                    <a:pt x="1094256" y="127165"/>
                  </a:lnTo>
                  <a:lnTo>
                    <a:pt x="1018124" y="185491"/>
                  </a:lnTo>
                  <a:lnTo>
                    <a:pt x="942954" y="243602"/>
                  </a:lnTo>
                  <a:lnTo>
                    <a:pt x="894396" y="281410"/>
                  </a:lnTo>
                  <a:lnTo>
                    <a:pt x="821472" y="338984"/>
                  </a:lnTo>
                  <a:lnTo>
                    <a:pt x="750296" y="396154"/>
                  </a:lnTo>
                  <a:lnTo>
                    <a:pt x="681159" y="452854"/>
                  </a:lnTo>
                  <a:lnTo>
                    <a:pt x="614354" y="509014"/>
                  </a:lnTo>
                  <a:lnTo>
                    <a:pt x="550172" y="564570"/>
                  </a:lnTo>
                  <a:lnTo>
                    <a:pt x="488905" y="619457"/>
                  </a:lnTo>
                  <a:lnTo>
                    <a:pt x="430843" y="673609"/>
                  </a:lnTo>
                  <a:lnTo>
                    <a:pt x="376278" y="726964"/>
                  </a:lnTo>
                  <a:lnTo>
                    <a:pt x="325498" y="779463"/>
                  </a:lnTo>
                  <a:lnTo>
                    <a:pt x="278838" y="831000"/>
                  </a:lnTo>
                  <a:lnTo>
                    <a:pt x="236463" y="881663"/>
                  </a:lnTo>
                  <a:lnTo>
                    <a:pt x="198663" y="931322"/>
                  </a:lnTo>
                  <a:lnTo>
                    <a:pt x="165370" y="979851"/>
                  </a:lnTo>
                  <a:lnTo>
                    <a:pt x="136163" y="1027508"/>
                  </a:lnTo>
                  <a:lnTo>
                    <a:pt x="110798" y="1074290"/>
                  </a:lnTo>
                  <a:lnTo>
                    <a:pt x="88992" y="1120258"/>
                  </a:lnTo>
                  <a:lnTo>
                    <a:pt x="70455" y="1165467"/>
                  </a:lnTo>
                  <a:lnTo>
                    <a:pt x="54897" y="1209975"/>
                  </a:lnTo>
                  <a:lnTo>
                    <a:pt x="42024" y="1253836"/>
                  </a:lnTo>
                  <a:lnTo>
                    <a:pt x="31541" y="1297105"/>
                  </a:lnTo>
                  <a:lnTo>
                    <a:pt x="23152" y="1339837"/>
                  </a:lnTo>
                  <a:lnTo>
                    <a:pt x="16556" y="1382088"/>
                  </a:lnTo>
                  <a:lnTo>
                    <a:pt x="11455" y="1423922"/>
                  </a:lnTo>
                  <a:lnTo>
                    <a:pt x="7547" y="1465398"/>
                  </a:lnTo>
                  <a:lnTo>
                    <a:pt x="4531" y="1506603"/>
                  </a:lnTo>
                  <a:lnTo>
                    <a:pt x="0" y="1588289"/>
                  </a:lnTo>
                  <a:lnTo>
                    <a:pt x="25360" y="1589697"/>
                  </a:lnTo>
                  <a:lnTo>
                    <a:pt x="29874" y="1508345"/>
                  </a:lnTo>
                  <a:lnTo>
                    <a:pt x="32850" y="1467648"/>
                  </a:lnTo>
                  <a:lnTo>
                    <a:pt x="36694" y="1426824"/>
                  </a:lnTo>
                  <a:lnTo>
                    <a:pt x="41693" y="1385796"/>
                  </a:lnTo>
                  <a:lnTo>
                    <a:pt x="48134" y="1344486"/>
                  </a:lnTo>
                  <a:lnTo>
                    <a:pt x="56305" y="1302815"/>
                  </a:lnTo>
                  <a:lnTo>
                    <a:pt x="66496" y="1260698"/>
                  </a:lnTo>
                  <a:lnTo>
                    <a:pt x="78997" y="1218053"/>
                  </a:lnTo>
                  <a:lnTo>
                    <a:pt x="94102" y="1174794"/>
                  </a:lnTo>
                  <a:lnTo>
                    <a:pt x="94321" y="1174167"/>
                  </a:lnTo>
                  <a:lnTo>
                    <a:pt x="112108" y="1130835"/>
                  </a:lnTo>
                  <a:lnTo>
                    <a:pt x="112364" y="1130211"/>
                  </a:lnTo>
                  <a:lnTo>
                    <a:pt x="133312" y="1086096"/>
                  </a:lnTo>
                  <a:lnTo>
                    <a:pt x="133601" y="1085486"/>
                  </a:lnTo>
                  <a:lnTo>
                    <a:pt x="158016" y="1040494"/>
                  </a:lnTo>
                  <a:lnTo>
                    <a:pt x="158332" y="1039911"/>
                  </a:lnTo>
                  <a:lnTo>
                    <a:pt x="186520" y="993951"/>
                  </a:lnTo>
                  <a:lnTo>
                    <a:pt x="186856" y="993402"/>
                  </a:lnTo>
                  <a:lnTo>
                    <a:pt x="219211" y="946269"/>
                  </a:lnTo>
                  <a:lnTo>
                    <a:pt x="237143" y="922092"/>
                  </a:lnTo>
                  <a:lnTo>
                    <a:pt x="256220" y="897632"/>
                  </a:lnTo>
                  <a:lnTo>
                    <a:pt x="276471" y="872874"/>
                  </a:lnTo>
                  <a:lnTo>
                    <a:pt x="297797" y="847912"/>
                  </a:lnTo>
                  <a:lnTo>
                    <a:pt x="343910" y="796971"/>
                  </a:lnTo>
                  <a:lnTo>
                    <a:pt x="394169" y="745002"/>
                  </a:lnTo>
                  <a:lnTo>
                    <a:pt x="448282" y="692081"/>
                  </a:lnTo>
                  <a:lnTo>
                    <a:pt x="505953" y="638290"/>
                  </a:lnTo>
                  <a:lnTo>
                    <a:pt x="566882" y="583704"/>
                  </a:lnTo>
                  <a:lnTo>
                    <a:pt x="630771" y="528398"/>
                  </a:lnTo>
                  <a:lnTo>
                    <a:pt x="697326" y="472445"/>
                  </a:lnTo>
                  <a:lnTo>
                    <a:pt x="766254" y="415917"/>
                  </a:lnTo>
                  <a:lnTo>
                    <a:pt x="837255" y="358886"/>
                  </a:lnTo>
                  <a:lnTo>
                    <a:pt x="910034" y="301425"/>
                  </a:lnTo>
                  <a:lnTo>
                    <a:pt x="984299" y="243602"/>
                  </a:lnTo>
                  <a:lnTo>
                    <a:pt x="1059752" y="185491"/>
                  </a:lnTo>
                  <a:lnTo>
                    <a:pt x="1136095" y="127165"/>
                  </a:lnTo>
                  <a:lnTo>
                    <a:pt x="1229616" y="56183"/>
                  </a:lnTo>
                  <a:lnTo>
                    <a:pt x="1214260" y="35951"/>
                  </a:lnTo>
                  <a:close/>
                </a:path>
                <a:path extrusionOk="0" h="1590039" w="1282700">
                  <a:moveTo>
                    <a:pt x="66564" y="1260417"/>
                  </a:moveTo>
                  <a:lnTo>
                    <a:pt x="66481" y="1260698"/>
                  </a:lnTo>
                  <a:lnTo>
                    <a:pt x="66564" y="1260417"/>
                  </a:lnTo>
                  <a:close/>
                </a:path>
                <a:path extrusionOk="0" h="1590039" w="1282700">
                  <a:moveTo>
                    <a:pt x="66653" y="1260113"/>
                  </a:moveTo>
                  <a:lnTo>
                    <a:pt x="66564" y="1260417"/>
                  </a:lnTo>
                  <a:lnTo>
                    <a:pt x="66653" y="1260113"/>
                  </a:lnTo>
                  <a:close/>
                </a:path>
                <a:path extrusionOk="0" h="1590039" w="1282700">
                  <a:moveTo>
                    <a:pt x="79090" y="1217737"/>
                  </a:moveTo>
                  <a:lnTo>
                    <a:pt x="78980" y="1218053"/>
                  </a:lnTo>
                  <a:lnTo>
                    <a:pt x="79090" y="1217737"/>
                  </a:lnTo>
                  <a:close/>
                </a:path>
                <a:path extrusionOk="0" h="1590039" w="1282700">
                  <a:moveTo>
                    <a:pt x="79194" y="1217438"/>
                  </a:moveTo>
                  <a:lnTo>
                    <a:pt x="79090" y="1217737"/>
                  </a:lnTo>
                  <a:lnTo>
                    <a:pt x="79194" y="1217438"/>
                  </a:lnTo>
                  <a:close/>
                </a:path>
                <a:path extrusionOk="0" h="1590039" w="1282700">
                  <a:moveTo>
                    <a:pt x="94207" y="1174493"/>
                  </a:moveTo>
                  <a:lnTo>
                    <a:pt x="94084" y="1174794"/>
                  </a:lnTo>
                  <a:lnTo>
                    <a:pt x="94207" y="1174493"/>
                  </a:lnTo>
                  <a:close/>
                </a:path>
                <a:path extrusionOk="0" h="1590039" w="1282700">
                  <a:moveTo>
                    <a:pt x="94341" y="1174167"/>
                  </a:moveTo>
                  <a:lnTo>
                    <a:pt x="94207" y="1174493"/>
                  </a:lnTo>
                  <a:lnTo>
                    <a:pt x="94341" y="1174167"/>
                  </a:lnTo>
                  <a:close/>
                </a:path>
                <a:path extrusionOk="0" h="1590039" w="1282700">
                  <a:moveTo>
                    <a:pt x="112239" y="1130515"/>
                  </a:moveTo>
                  <a:lnTo>
                    <a:pt x="112087" y="1130835"/>
                  </a:lnTo>
                  <a:lnTo>
                    <a:pt x="112239" y="1130515"/>
                  </a:lnTo>
                  <a:close/>
                </a:path>
                <a:path extrusionOk="0" h="1590039" w="1282700">
                  <a:moveTo>
                    <a:pt x="112384" y="1130211"/>
                  </a:moveTo>
                  <a:lnTo>
                    <a:pt x="112239" y="1130515"/>
                  </a:lnTo>
                  <a:lnTo>
                    <a:pt x="112384" y="1130211"/>
                  </a:lnTo>
                  <a:close/>
                </a:path>
                <a:path extrusionOk="0" h="1590039" w="1282700">
                  <a:moveTo>
                    <a:pt x="133457" y="1085791"/>
                  </a:moveTo>
                  <a:lnTo>
                    <a:pt x="133291" y="1086096"/>
                  </a:lnTo>
                  <a:lnTo>
                    <a:pt x="133457" y="1085791"/>
                  </a:lnTo>
                  <a:close/>
                </a:path>
                <a:path extrusionOk="0" h="1590039" w="1282700">
                  <a:moveTo>
                    <a:pt x="133622" y="1085486"/>
                  </a:moveTo>
                  <a:lnTo>
                    <a:pt x="133457" y="1085791"/>
                  </a:lnTo>
                  <a:lnTo>
                    <a:pt x="133622" y="1085486"/>
                  </a:lnTo>
                  <a:close/>
                </a:path>
                <a:path extrusionOk="0" h="1590039" w="1282700">
                  <a:moveTo>
                    <a:pt x="158173" y="1040204"/>
                  </a:moveTo>
                  <a:lnTo>
                    <a:pt x="157995" y="1040494"/>
                  </a:lnTo>
                  <a:lnTo>
                    <a:pt x="158173" y="1040204"/>
                  </a:lnTo>
                  <a:close/>
                </a:path>
                <a:path extrusionOk="0" h="1590039" w="1282700">
                  <a:moveTo>
                    <a:pt x="158352" y="1039911"/>
                  </a:moveTo>
                  <a:lnTo>
                    <a:pt x="158173" y="1040204"/>
                  </a:lnTo>
                  <a:lnTo>
                    <a:pt x="158352" y="1039911"/>
                  </a:lnTo>
                  <a:close/>
                </a:path>
                <a:path extrusionOk="0" h="1590039" w="1282700">
                  <a:moveTo>
                    <a:pt x="186682" y="993686"/>
                  </a:moveTo>
                  <a:lnTo>
                    <a:pt x="186500" y="993951"/>
                  </a:lnTo>
                  <a:lnTo>
                    <a:pt x="186682" y="993686"/>
                  </a:lnTo>
                  <a:close/>
                </a:path>
                <a:path extrusionOk="0" h="1590039" w="1282700">
                  <a:moveTo>
                    <a:pt x="186877" y="993402"/>
                  </a:moveTo>
                  <a:lnTo>
                    <a:pt x="186682" y="993686"/>
                  </a:lnTo>
                  <a:lnTo>
                    <a:pt x="186877" y="993402"/>
                  </a:lnTo>
                  <a:close/>
                </a:path>
                <a:path extrusionOk="0" h="1590039" w="1282700">
                  <a:moveTo>
                    <a:pt x="1268699" y="28274"/>
                  </a:moveTo>
                  <a:lnTo>
                    <a:pt x="1224376" y="28274"/>
                  </a:lnTo>
                  <a:lnTo>
                    <a:pt x="1239732" y="48506"/>
                  </a:lnTo>
                  <a:lnTo>
                    <a:pt x="1229616" y="56183"/>
                  </a:lnTo>
                  <a:lnTo>
                    <a:pt x="1244972" y="76415"/>
                  </a:lnTo>
                  <a:lnTo>
                    <a:pt x="1268699" y="28274"/>
                  </a:lnTo>
                  <a:close/>
                </a:path>
                <a:path extrusionOk="0" h="1590039" w="1282700">
                  <a:moveTo>
                    <a:pt x="1224376" y="28274"/>
                  </a:moveTo>
                  <a:lnTo>
                    <a:pt x="1214260" y="35951"/>
                  </a:lnTo>
                  <a:lnTo>
                    <a:pt x="1229616" y="56183"/>
                  </a:lnTo>
                  <a:lnTo>
                    <a:pt x="1239732" y="48506"/>
                  </a:lnTo>
                  <a:lnTo>
                    <a:pt x="1224376" y="28274"/>
                  </a:lnTo>
                  <a:close/>
                </a:path>
                <a:path extrusionOk="0" h="1590039" w="1282700">
                  <a:moveTo>
                    <a:pt x="1282635" y="0"/>
                  </a:moveTo>
                  <a:lnTo>
                    <a:pt x="1198904" y="15718"/>
                  </a:lnTo>
                  <a:lnTo>
                    <a:pt x="1214260" y="35951"/>
                  </a:lnTo>
                  <a:lnTo>
                    <a:pt x="1224376" y="28274"/>
                  </a:lnTo>
                  <a:lnTo>
                    <a:pt x="1268699" y="28274"/>
                  </a:lnTo>
                  <a:lnTo>
                    <a:pt x="1282635"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296" name="Google Shape;2296;p84"/>
          <p:cNvSpPr txBox="1"/>
          <p:nvPr>
            <p:ph type="title"/>
          </p:nvPr>
        </p:nvSpPr>
        <p:spPr>
          <a:xfrm>
            <a:off x="4083748" y="242315"/>
            <a:ext cx="4024629"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BI-DIRECTIONAL FILTERS</a:t>
            </a:r>
            <a:endParaRPr/>
          </a:p>
        </p:txBody>
      </p:sp>
      <p:grpSp>
        <p:nvGrpSpPr>
          <p:cNvPr id="2297" name="Google Shape;2297;p84"/>
          <p:cNvGrpSpPr/>
          <p:nvPr/>
        </p:nvGrpSpPr>
        <p:grpSpPr>
          <a:xfrm>
            <a:off x="5986271" y="1368552"/>
            <a:ext cx="5205984" cy="3099816"/>
            <a:chOff x="5986271" y="1368552"/>
            <a:chExt cx="5205984" cy="3099816"/>
          </a:xfrm>
        </p:grpSpPr>
        <p:pic>
          <p:nvPicPr>
            <p:cNvPr id="2298" name="Google Shape;2298;p84"/>
            <p:cNvPicPr preferRelativeResize="0"/>
            <p:nvPr/>
          </p:nvPicPr>
          <p:blipFill rotWithShape="1">
            <a:blip r:embed="rId8">
              <a:alphaModFix/>
            </a:blip>
            <a:srcRect b="0" l="0" r="0" t="0"/>
            <a:stretch/>
          </p:blipFill>
          <p:spPr>
            <a:xfrm>
              <a:off x="5986271" y="2176272"/>
              <a:ext cx="365760" cy="359663"/>
            </a:xfrm>
            <a:prstGeom prst="rect">
              <a:avLst/>
            </a:prstGeom>
            <a:noFill/>
            <a:ln>
              <a:noFill/>
            </a:ln>
          </p:spPr>
        </p:pic>
        <p:sp>
          <p:nvSpPr>
            <p:cNvPr id="2299" name="Google Shape;2299;p84"/>
            <p:cNvSpPr/>
            <p:nvPr/>
          </p:nvSpPr>
          <p:spPr>
            <a:xfrm>
              <a:off x="6023976" y="2215775"/>
              <a:ext cx="237490" cy="228600"/>
            </a:xfrm>
            <a:custGeom>
              <a:rect b="b" l="l" r="r" t="t"/>
              <a:pathLst>
                <a:path extrusionOk="0" h="228600" w="237489">
                  <a:moveTo>
                    <a:pt x="237067" y="0"/>
                  </a:moveTo>
                  <a:lnTo>
                    <a:pt x="0" y="0"/>
                  </a:lnTo>
                  <a:lnTo>
                    <a:pt x="0" y="228342"/>
                  </a:lnTo>
                  <a:lnTo>
                    <a:pt x="237067" y="228342"/>
                  </a:lnTo>
                  <a:lnTo>
                    <a:pt x="237067"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300" name="Google Shape;2300;p84"/>
            <p:cNvPicPr preferRelativeResize="0"/>
            <p:nvPr/>
          </p:nvPicPr>
          <p:blipFill rotWithShape="1">
            <a:blip r:embed="rId9">
              <a:alphaModFix/>
            </a:blip>
            <a:srcRect b="0" l="0" r="0" t="0"/>
            <a:stretch/>
          </p:blipFill>
          <p:spPr>
            <a:xfrm>
              <a:off x="9098279" y="1368552"/>
              <a:ext cx="2093976" cy="3099816"/>
            </a:xfrm>
            <a:prstGeom prst="rect">
              <a:avLst/>
            </a:prstGeom>
            <a:noFill/>
            <a:ln>
              <a:noFill/>
            </a:ln>
          </p:spPr>
        </p:pic>
        <p:pic>
          <p:nvPicPr>
            <p:cNvPr id="2301" name="Google Shape;2301;p84"/>
            <p:cNvPicPr preferRelativeResize="0"/>
            <p:nvPr/>
          </p:nvPicPr>
          <p:blipFill rotWithShape="1">
            <a:blip r:embed="rId10">
              <a:alphaModFix/>
            </a:blip>
            <a:srcRect b="0" l="0" r="0" t="0"/>
            <a:stretch/>
          </p:blipFill>
          <p:spPr>
            <a:xfrm>
              <a:off x="9123895" y="1395060"/>
              <a:ext cx="1988911" cy="2994864"/>
            </a:xfrm>
            <a:prstGeom prst="rect">
              <a:avLst/>
            </a:prstGeom>
            <a:noFill/>
            <a:ln>
              <a:noFill/>
            </a:ln>
          </p:spPr>
        </p:pic>
        <p:pic>
          <p:nvPicPr>
            <p:cNvPr id="2302" name="Google Shape;2302;p84"/>
            <p:cNvPicPr preferRelativeResize="0"/>
            <p:nvPr/>
          </p:nvPicPr>
          <p:blipFill rotWithShape="1">
            <a:blip r:embed="rId11">
              <a:alphaModFix/>
            </a:blip>
            <a:srcRect b="0" l="0" r="0" t="0"/>
            <a:stretch/>
          </p:blipFill>
          <p:spPr>
            <a:xfrm>
              <a:off x="9079991" y="3520440"/>
              <a:ext cx="1167383" cy="569976"/>
            </a:xfrm>
            <a:prstGeom prst="rect">
              <a:avLst/>
            </a:prstGeom>
            <a:noFill/>
            <a:ln>
              <a:noFill/>
            </a:ln>
          </p:spPr>
        </p:pic>
        <p:sp>
          <p:nvSpPr>
            <p:cNvPr id="2303" name="Google Shape;2303;p84"/>
            <p:cNvSpPr/>
            <p:nvPr/>
          </p:nvSpPr>
          <p:spPr>
            <a:xfrm>
              <a:off x="9119131" y="3557207"/>
              <a:ext cx="1036319" cy="442595"/>
            </a:xfrm>
            <a:custGeom>
              <a:rect b="b" l="l" r="r" t="t"/>
              <a:pathLst>
                <a:path extrusionOk="0" h="442595" w="1036320">
                  <a:moveTo>
                    <a:pt x="1036278" y="0"/>
                  </a:moveTo>
                  <a:lnTo>
                    <a:pt x="0" y="0"/>
                  </a:lnTo>
                  <a:lnTo>
                    <a:pt x="0" y="442526"/>
                  </a:lnTo>
                  <a:lnTo>
                    <a:pt x="1036278" y="442526"/>
                  </a:lnTo>
                  <a:lnTo>
                    <a:pt x="1036278"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04" name="Google Shape;2304;p84"/>
            <p:cNvSpPr/>
            <p:nvPr/>
          </p:nvSpPr>
          <p:spPr>
            <a:xfrm>
              <a:off x="6345653" y="2352512"/>
              <a:ext cx="2997200" cy="1207135"/>
            </a:xfrm>
            <a:custGeom>
              <a:rect b="b" l="l" r="r" t="t"/>
              <a:pathLst>
                <a:path extrusionOk="0" h="1207135" w="2997200">
                  <a:moveTo>
                    <a:pt x="2992313" y="1176341"/>
                  </a:moveTo>
                  <a:lnTo>
                    <a:pt x="2966575" y="1176341"/>
                  </a:lnTo>
                  <a:lnTo>
                    <a:pt x="2966623" y="1176613"/>
                  </a:lnTo>
                  <a:lnTo>
                    <a:pt x="2971547" y="1206745"/>
                  </a:lnTo>
                  <a:lnTo>
                    <a:pt x="2996614" y="1202645"/>
                  </a:lnTo>
                  <a:lnTo>
                    <a:pt x="2992313" y="1176341"/>
                  </a:lnTo>
                  <a:close/>
                </a:path>
                <a:path extrusionOk="0" h="1207135" w="2997200">
                  <a:moveTo>
                    <a:pt x="2966591" y="1176442"/>
                  </a:moveTo>
                  <a:lnTo>
                    <a:pt x="2966619" y="1176613"/>
                  </a:lnTo>
                  <a:lnTo>
                    <a:pt x="2966591" y="1176442"/>
                  </a:lnTo>
                  <a:close/>
                </a:path>
                <a:path extrusionOk="0" h="1207135" w="2997200">
                  <a:moveTo>
                    <a:pt x="2986795" y="1146157"/>
                  </a:moveTo>
                  <a:lnTo>
                    <a:pt x="2960960" y="1146157"/>
                  </a:lnTo>
                  <a:lnTo>
                    <a:pt x="2961071" y="1146688"/>
                  </a:lnTo>
                  <a:lnTo>
                    <a:pt x="2966591" y="1176442"/>
                  </a:lnTo>
                  <a:lnTo>
                    <a:pt x="2992313" y="1176341"/>
                  </a:lnTo>
                  <a:lnTo>
                    <a:pt x="2991620" y="1172105"/>
                  </a:lnTo>
                  <a:lnTo>
                    <a:pt x="2986795" y="1146157"/>
                  </a:lnTo>
                  <a:close/>
                </a:path>
                <a:path extrusionOk="0" h="1207135" w="2997200">
                  <a:moveTo>
                    <a:pt x="2961010" y="1146423"/>
                  </a:moveTo>
                  <a:lnTo>
                    <a:pt x="2961059" y="1146688"/>
                  </a:lnTo>
                  <a:lnTo>
                    <a:pt x="2961010" y="1146423"/>
                  </a:lnTo>
                  <a:close/>
                </a:path>
                <a:path extrusionOk="0" h="1207135" w="2997200">
                  <a:moveTo>
                    <a:pt x="2980092" y="1116128"/>
                  </a:moveTo>
                  <a:lnTo>
                    <a:pt x="2954027" y="1116128"/>
                  </a:lnTo>
                  <a:lnTo>
                    <a:pt x="2954228" y="1116890"/>
                  </a:lnTo>
                  <a:lnTo>
                    <a:pt x="2961010" y="1146423"/>
                  </a:lnTo>
                  <a:lnTo>
                    <a:pt x="2960960" y="1146157"/>
                  </a:lnTo>
                  <a:lnTo>
                    <a:pt x="2986795" y="1146157"/>
                  </a:lnTo>
                  <a:lnTo>
                    <a:pt x="2985883" y="1141247"/>
                  </a:lnTo>
                  <a:lnTo>
                    <a:pt x="2980092" y="1116128"/>
                  </a:lnTo>
                  <a:close/>
                </a:path>
                <a:path extrusionOk="0" h="1207135" w="2997200">
                  <a:moveTo>
                    <a:pt x="2954116" y="1116512"/>
                  </a:moveTo>
                  <a:lnTo>
                    <a:pt x="2954203" y="1116890"/>
                  </a:lnTo>
                  <a:lnTo>
                    <a:pt x="2954116" y="1116512"/>
                  </a:lnTo>
                  <a:close/>
                </a:path>
                <a:path extrusionOk="0" h="1207135" w="2997200">
                  <a:moveTo>
                    <a:pt x="2971606" y="1086173"/>
                  </a:moveTo>
                  <a:lnTo>
                    <a:pt x="2945112" y="1086173"/>
                  </a:lnTo>
                  <a:lnTo>
                    <a:pt x="2945432" y="1087114"/>
                  </a:lnTo>
                  <a:lnTo>
                    <a:pt x="2954116" y="1116512"/>
                  </a:lnTo>
                  <a:lnTo>
                    <a:pt x="2954027" y="1116128"/>
                  </a:lnTo>
                  <a:lnTo>
                    <a:pt x="2980092" y="1116128"/>
                  </a:lnTo>
                  <a:lnTo>
                    <a:pt x="2978689" y="1110040"/>
                  </a:lnTo>
                  <a:lnTo>
                    <a:pt x="2971606" y="1086173"/>
                  </a:lnTo>
                  <a:close/>
                </a:path>
                <a:path extrusionOk="0" h="1207135" w="2997200">
                  <a:moveTo>
                    <a:pt x="2945253" y="1086648"/>
                  </a:moveTo>
                  <a:lnTo>
                    <a:pt x="2945391" y="1087114"/>
                  </a:lnTo>
                  <a:lnTo>
                    <a:pt x="2945253" y="1086648"/>
                  </a:lnTo>
                  <a:close/>
                </a:path>
                <a:path extrusionOk="0" h="1207135" w="2997200">
                  <a:moveTo>
                    <a:pt x="2945112" y="1086173"/>
                  </a:moveTo>
                  <a:lnTo>
                    <a:pt x="2945253" y="1086648"/>
                  </a:lnTo>
                  <a:lnTo>
                    <a:pt x="2945432" y="1087114"/>
                  </a:lnTo>
                  <a:lnTo>
                    <a:pt x="2945112" y="1086173"/>
                  </a:lnTo>
                  <a:close/>
                </a:path>
                <a:path extrusionOk="0" h="1207135" w="2997200">
                  <a:moveTo>
                    <a:pt x="2960762" y="1056190"/>
                  </a:moveTo>
                  <a:lnTo>
                    <a:pt x="2933553" y="1056190"/>
                  </a:lnTo>
                  <a:lnTo>
                    <a:pt x="2934012" y="1057240"/>
                  </a:lnTo>
                  <a:lnTo>
                    <a:pt x="2945253" y="1086648"/>
                  </a:lnTo>
                  <a:lnTo>
                    <a:pt x="2945112" y="1086173"/>
                  </a:lnTo>
                  <a:lnTo>
                    <a:pt x="2971606" y="1086173"/>
                  </a:lnTo>
                  <a:lnTo>
                    <a:pt x="2969320" y="1078471"/>
                  </a:lnTo>
                  <a:lnTo>
                    <a:pt x="2960762" y="1056190"/>
                  </a:lnTo>
                  <a:close/>
                </a:path>
                <a:path extrusionOk="0" h="1207135" w="2997200">
                  <a:moveTo>
                    <a:pt x="2933760" y="1056728"/>
                  </a:moveTo>
                  <a:lnTo>
                    <a:pt x="2933957" y="1057240"/>
                  </a:lnTo>
                  <a:lnTo>
                    <a:pt x="2933760" y="1056728"/>
                  </a:lnTo>
                  <a:close/>
                </a:path>
                <a:path extrusionOk="0" h="1207135" w="2997200">
                  <a:moveTo>
                    <a:pt x="2933553" y="1056190"/>
                  </a:moveTo>
                  <a:lnTo>
                    <a:pt x="2933760" y="1056728"/>
                  </a:lnTo>
                  <a:lnTo>
                    <a:pt x="2934012" y="1057240"/>
                  </a:lnTo>
                  <a:lnTo>
                    <a:pt x="2933553" y="1056190"/>
                  </a:lnTo>
                  <a:close/>
                </a:path>
                <a:path extrusionOk="0" h="1207135" w="2997200">
                  <a:moveTo>
                    <a:pt x="2946984" y="1026057"/>
                  </a:moveTo>
                  <a:lnTo>
                    <a:pt x="2918682" y="1026057"/>
                  </a:lnTo>
                  <a:lnTo>
                    <a:pt x="2919112" y="1026861"/>
                  </a:lnTo>
                  <a:lnTo>
                    <a:pt x="2933760" y="1056728"/>
                  </a:lnTo>
                  <a:lnTo>
                    <a:pt x="2933553" y="1056190"/>
                  </a:lnTo>
                  <a:lnTo>
                    <a:pt x="2960762" y="1056190"/>
                  </a:lnTo>
                  <a:lnTo>
                    <a:pt x="2957059" y="1046548"/>
                  </a:lnTo>
                  <a:lnTo>
                    <a:pt x="2946984" y="1026057"/>
                  </a:lnTo>
                  <a:close/>
                </a:path>
                <a:path extrusionOk="0" h="1207135" w="2997200">
                  <a:moveTo>
                    <a:pt x="2918889" y="1026479"/>
                  </a:moveTo>
                  <a:lnTo>
                    <a:pt x="2919077" y="1026861"/>
                  </a:lnTo>
                  <a:lnTo>
                    <a:pt x="2918889" y="1026479"/>
                  </a:lnTo>
                  <a:close/>
                </a:path>
                <a:path extrusionOk="0" h="1207135" w="2997200">
                  <a:moveTo>
                    <a:pt x="2918682" y="1026057"/>
                  </a:moveTo>
                  <a:lnTo>
                    <a:pt x="2918889" y="1026479"/>
                  </a:lnTo>
                  <a:lnTo>
                    <a:pt x="2919112" y="1026861"/>
                  </a:lnTo>
                  <a:lnTo>
                    <a:pt x="2918682" y="1026057"/>
                  </a:lnTo>
                  <a:close/>
                </a:path>
                <a:path extrusionOk="0" h="1207135" w="2997200">
                  <a:moveTo>
                    <a:pt x="2939354" y="1011154"/>
                  </a:moveTo>
                  <a:lnTo>
                    <a:pt x="2909937" y="1011154"/>
                  </a:lnTo>
                  <a:lnTo>
                    <a:pt x="2910264" y="1011687"/>
                  </a:lnTo>
                  <a:lnTo>
                    <a:pt x="2918889" y="1026479"/>
                  </a:lnTo>
                  <a:lnTo>
                    <a:pt x="2918682" y="1026057"/>
                  </a:lnTo>
                  <a:lnTo>
                    <a:pt x="2946984" y="1026057"/>
                  </a:lnTo>
                  <a:lnTo>
                    <a:pt x="2941274" y="1014441"/>
                  </a:lnTo>
                  <a:lnTo>
                    <a:pt x="2939354" y="1011154"/>
                  </a:lnTo>
                  <a:close/>
                </a:path>
                <a:path extrusionOk="0" h="1207135" w="2997200">
                  <a:moveTo>
                    <a:pt x="2910103" y="1011440"/>
                  </a:moveTo>
                  <a:lnTo>
                    <a:pt x="2910247" y="1011687"/>
                  </a:lnTo>
                  <a:lnTo>
                    <a:pt x="2910103" y="1011440"/>
                  </a:lnTo>
                  <a:close/>
                </a:path>
                <a:path extrusionOk="0" h="1207135" w="2997200">
                  <a:moveTo>
                    <a:pt x="2930292" y="995897"/>
                  </a:moveTo>
                  <a:lnTo>
                    <a:pt x="2899967" y="995897"/>
                  </a:lnTo>
                  <a:lnTo>
                    <a:pt x="2900320" y="996410"/>
                  </a:lnTo>
                  <a:lnTo>
                    <a:pt x="2910103" y="1011440"/>
                  </a:lnTo>
                  <a:lnTo>
                    <a:pt x="2909937" y="1011154"/>
                  </a:lnTo>
                  <a:lnTo>
                    <a:pt x="2939354" y="1011154"/>
                  </a:lnTo>
                  <a:lnTo>
                    <a:pt x="2931711" y="998072"/>
                  </a:lnTo>
                  <a:lnTo>
                    <a:pt x="2930292" y="995897"/>
                  </a:lnTo>
                  <a:close/>
                </a:path>
                <a:path extrusionOk="0" h="1207135" w="2997200">
                  <a:moveTo>
                    <a:pt x="2900136" y="996155"/>
                  </a:moveTo>
                  <a:lnTo>
                    <a:pt x="2900302" y="996410"/>
                  </a:lnTo>
                  <a:lnTo>
                    <a:pt x="2900136" y="996155"/>
                  </a:lnTo>
                  <a:close/>
                </a:path>
                <a:path extrusionOk="0" h="1207135" w="2997200">
                  <a:moveTo>
                    <a:pt x="2920180" y="980530"/>
                  </a:moveTo>
                  <a:lnTo>
                    <a:pt x="2888813" y="980530"/>
                  </a:lnTo>
                  <a:lnTo>
                    <a:pt x="2889186" y="981019"/>
                  </a:lnTo>
                  <a:lnTo>
                    <a:pt x="2900136" y="996155"/>
                  </a:lnTo>
                  <a:lnTo>
                    <a:pt x="2899967" y="995897"/>
                  </a:lnTo>
                  <a:lnTo>
                    <a:pt x="2930292" y="995897"/>
                  </a:lnTo>
                  <a:lnTo>
                    <a:pt x="2921071" y="981759"/>
                  </a:lnTo>
                  <a:lnTo>
                    <a:pt x="2920180" y="980530"/>
                  </a:lnTo>
                  <a:close/>
                </a:path>
                <a:path extrusionOk="0" h="1207135" w="2997200">
                  <a:moveTo>
                    <a:pt x="2888987" y="980770"/>
                  </a:moveTo>
                  <a:lnTo>
                    <a:pt x="2889167" y="981019"/>
                  </a:lnTo>
                  <a:lnTo>
                    <a:pt x="2888987" y="980770"/>
                  </a:lnTo>
                  <a:close/>
                </a:path>
                <a:path extrusionOk="0" h="1207135" w="2997200">
                  <a:moveTo>
                    <a:pt x="2908932" y="965041"/>
                  </a:moveTo>
                  <a:lnTo>
                    <a:pt x="2876384" y="965041"/>
                  </a:lnTo>
                  <a:lnTo>
                    <a:pt x="2876770" y="965500"/>
                  </a:lnTo>
                  <a:lnTo>
                    <a:pt x="2888987" y="980770"/>
                  </a:lnTo>
                  <a:lnTo>
                    <a:pt x="2888813" y="980530"/>
                  </a:lnTo>
                  <a:lnTo>
                    <a:pt x="2920180" y="980530"/>
                  </a:lnTo>
                  <a:lnTo>
                    <a:pt x="2909124" y="965281"/>
                  </a:lnTo>
                  <a:lnTo>
                    <a:pt x="2908932" y="965041"/>
                  </a:lnTo>
                  <a:close/>
                </a:path>
                <a:path extrusionOk="0" h="1207135" w="2997200">
                  <a:moveTo>
                    <a:pt x="2876577" y="965281"/>
                  </a:moveTo>
                  <a:lnTo>
                    <a:pt x="2876753" y="965500"/>
                  </a:lnTo>
                  <a:lnTo>
                    <a:pt x="2876577" y="965281"/>
                  </a:lnTo>
                  <a:close/>
                </a:path>
                <a:path extrusionOk="0" h="1207135" w="2997200">
                  <a:moveTo>
                    <a:pt x="2896413" y="949417"/>
                  </a:moveTo>
                  <a:lnTo>
                    <a:pt x="2862587" y="949417"/>
                  </a:lnTo>
                  <a:lnTo>
                    <a:pt x="2862981" y="949844"/>
                  </a:lnTo>
                  <a:lnTo>
                    <a:pt x="2876577" y="965281"/>
                  </a:lnTo>
                  <a:lnTo>
                    <a:pt x="2876384" y="965041"/>
                  </a:lnTo>
                  <a:lnTo>
                    <a:pt x="2908932" y="965041"/>
                  </a:lnTo>
                  <a:lnTo>
                    <a:pt x="2896413" y="949417"/>
                  </a:lnTo>
                  <a:close/>
                </a:path>
                <a:path extrusionOk="0" h="1207135" w="2997200">
                  <a:moveTo>
                    <a:pt x="2862782" y="949638"/>
                  </a:moveTo>
                  <a:lnTo>
                    <a:pt x="2862963" y="949844"/>
                  </a:lnTo>
                  <a:lnTo>
                    <a:pt x="2862782" y="949638"/>
                  </a:lnTo>
                  <a:close/>
                </a:path>
                <a:path extrusionOk="0" h="1207135" w="2997200">
                  <a:moveTo>
                    <a:pt x="2882549" y="933651"/>
                  </a:moveTo>
                  <a:lnTo>
                    <a:pt x="2847331" y="933651"/>
                  </a:lnTo>
                  <a:lnTo>
                    <a:pt x="2847724" y="934041"/>
                  </a:lnTo>
                  <a:lnTo>
                    <a:pt x="2862782" y="949638"/>
                  </a:lnTo>
                  <a:lnTo>
                    <a:pt x="2862587" y="949417"/>
                  </a:lnTo>
                  <a:lnTo>
                    <a:pt x="2896413" y="949417"/>
                  </a:lnTo>
                  <a:lnTo>
                    <a:pt x="2896019" y="948924"/>
                  </a:lnTo>
                  <a:lnTo>
                    <a:pt x="2882549" y="933651"/>
                  </a:lnTo>
                  <a:close/>
                </a:path>
                <a:path extrusionOk="0" h="1207135" w="2997200">
                  <a:moveTo>
                    <a:pt x="2847523" y="933850"/>
                  </a:moveTo>
                  <a:lnTo>
                    <a:pt x="2847707" y="934041"/>
                  </a:lnTo>
                  <a:lnTo>
                    <a:pt x="2847523" y="933850"/>
                  </a:lnTo>
                  <a:close/>
                </a:path>
                <a:path extrusionOk="0" h="1207135" w="2997200">
                  <a:moveTo>
                    <a:pt x="2867269" y="917732"/>
                  </a:moveTo>
                  <a:lnTo>
                    <a:pt x="2830521" y="917732"/>
                  </a:lnTo>
                  <a:lnTo>
                    <a:pt x="2830911" y="918088"/>
                  </a:lnTo>
                  <a:lnTo>
                    <a:pt x="2847523" y="933850"/>
                  </a:lnTo>
                  <a:lnTo>
                    <a:pt x="2847331" y="933651"/>
                  </a:lnTo>
                  <a:lnTo>
                    <a:pt x="2882549" y="933651"/>
                  </a:lnTo>
                  <a:lnTo>
                    <a:pt x="2881445" y="932400"/>
                  </a:lnTo>
                  <a:lnTo>
                    <a:pt x="2867269" y="917732"/>
                  </a:lnTo>
                  <a:close/>
                </a:path>
                <a:path extrusionOk="0" h="1207135" w="2997200">
                  <a:moveTo>
                    <a:pt x="2830726" y="917927"/>
                  </a:moveTo>
                  <a:lnTo>
                    <a:pt x="2830896" y="918088"/>
                  </a:lnTo>
                  <a:lnTo>
                    <a:pt x="2830726" y="917927"/>
                  </a:lnTo>
                  <a:close/>
                </a:path>
                <a:path extrusionOk="0" h="1207135" w="2997200">
                  <a:moveTo>
                    <a:pt x="2850480" y="901655"/>
                  </a:moveTo>
                  <a:lnTo>
                    <a:pt x="2812067" y="901655"/>
                  </a:lnTo>
                  <a:lnTo>
                    <a:pt x="2812449" y="901975"/>
                  </a:lnTo>
                  <a:lnTo>
                    <a:pt x="2830726" y="917927"/>
                  </a:lnTo>
                  <a:lnTo>
                    <a:pt x="2830521" y="917732"/>
                  </a:lnTo>
                  <a:lnTo>
                    <a:pt x="2867269" y="917732"/>
                  </a:lnTo>
                  <a:lnTo>
                    <a:pt x="2865401" y="915799"/>
                  </a:lnTo>
                  <a:lnTo>
                    <a:pt x="2850480" y="901655"/>
                  </a:lnTo>
                  <a:close/>
                </a:path>
                <a:path extrusionOk="0" h="1207135" w="2997200">
                  <a:moveTo>
                    <a:pt x="2812250" y="901815"/>
                  </a:moveTo>
                  <a:lnTo>
                    <a:pt x="2812434" y="901975"/>
                  </a:lnTo>
                  <a:lnTo>
                    <a:pt x="2812250" y="901815"/>
                  </a:lnTo>
                  <a:close/>
                </a:path>
                <a:path extrusionOk="0" h="1207135" w="2997200">
                  <a:moveTo>
                    <a:pt x="2832088" y="885413"/>
                  </a:moveTo>
                  <a:lnTo>
                    <a:pt x="2791879" y="885413"/>
                  </a:lnTo>
                  <a:lnTo>
                    <a:pt x="2792248" y="885700"/>
                  </a:lnTo>
                  <a:lnTo>
                    <a:pt x="2812250" y="901815"/>
                  </a:lnTo>
                  <a:lnTo>
                    <a:pt x="2812067" y="901655"/>
                  </a:lnTo>
                  <a:lnTo>
                    <a:pt x="2850480" y="901655"/>
                  </a:lnTo>
                  <a:lnTo>
                    <a:pt x="2847803" y="899118"/>
                  </a:lnTo>
                  <a:lnTo>
                    <a:pt x="2832088" y="885413"/>
                  </a:lnTo>
                  <a:close/>
                </a:path>
                <a:path extrusionOk="0" h="1207135" w="2997200">
                  <a:moveTo>
                    <a:pt x="2792070" y="885567"/>
                  </a:moveTo>
                  <a:lnTo>
                    <a:pt x="2792235" y="885700"/>
                  </a:lnTo>
                  <a:lnTo>
                    <a:pt x="2792070" y="885567"/>
                  </a:lnTo>
                  <a:close/>
                </a:path>
                <a:path extrusionOk="0" h="1207135" w="2997200">
                  <a:moveTo>
                    <a:pt x="2811996" y="869001"/>
                  </a:moveTo>
                  <a:lnTo>
                    <a:pt x="2769864" y="869001"/>
                  </a:lnTo>
                  <a:lnTo>
                    <a:pt x="2770221" y="869257"/>
                  </a:lnTo>
                  <a:lnTo>
                    <a:pt x="2792070" y="885567"/>
                  </a:lnTo>
                  <a:lnTo>
                    <a:pt x="2791879" y="885413"/>
                  </a:lnTo>
                  <a:lnTo>
                    <a:pt x="2832088" y="885413"/>
                  </a:lnTo>
                  <a:lnTo>
                    <a:pt x="2828573" y="882347"/>
                  </a:lnTo>
                  <a:lnTo>
                    <a:pt x="2811996" y="869001"/>
                  </a:lnTo>
                  <a:close/>
                </a:path>
                <a:path extrusionOk="0" h="1207135" w="2997200">
                  <a:moveTo>
                    <a:pt x="2770036" y="869129"/>
                  </a:moveTo>
                  <a:lnTo>
                    <a:pt x="2770208" y="869257"/>
                  </a:lnTo>
                  <a:lnTo>
                    <a:pt x="2770036" y="869129"/>
                  </a:lnTo>
                  <a:close/>
                </a:path>
                <a:path extrusionOk="0" h="1207135" w="2997200">
                  <a:moveTo>
                    <a:pt x="2790110" y="852415"/>
                  </a:moveTo>
                  <a:lnTo>
                    <a:pt x="2745939" y="852415"/>
                  </a:lnTo>
                  <a:lnTo>
                    <a:pt x="2746278" y="852643"/>
                  </a:lnTo>
                  <a:lnTo>
                    <a:pt x="2770036" y="869129"/>
                  </a:lnTo>
                  <a:lnTo>
                    <a:pt x="2769864" y="869001"/>
                  </a:lnTo>
                  <a:lnTo>
                    <a:pt x="2811996" y="869001"/>
                  </a:lnTo>
                  <a:lnTo>
                    <a:pt x="2807625" y="865482"/>
                  </a:lnTo>
                  <a:lnTo>
                    <a:pt x="2790110" y="852415"/>
                  </a:lnTo>
                  <a:close/>
                </a:path>
                <a:path extrusionOk="0" h="1207135" w="2997200">
                  <a:moveTo>
                    <a:pt x="2746137" y="852552"/>
                  </a:moveTo>
                  <a:lnTo>
                    <a:pt x="2746268" y="852643"/>
                  </a:lnTo>
                  <a:lnTo>
                    <a:pt x="2746137" y="852552"/>
                  </a:lnTo>
                  <a:close/>
                </a:path>
                <a:path extrusionOk="0" h="1207135" w="2997200">
                  <a:moveTo>
                    <a:pt x="2766337" y="835652"/>
                  </a:moveTo>
                  <a:lnTo>
                    <a:pt x="2720011" y="835652"/>
                  </a:lnTo>
                  <a:lnTo>
                    <a:pt x="2720333" y="835854"/>
                  </a:lnTo>
                  <a:lnTo>
                    <a:pt x="2746137" y="852552"/>
                  </a:lnTo>
                  <a:lnTo>
                    <a:pt x="2745939" y="852415"/>
                  </a:lnTo>
                  <a:lnTo>
                    <a:pt x="2790110" y="852415"/>
                  </a:lnTo>
                  <a:lnTo>
                    <a:pt x="2784877" y="848511"/>
                  </a:lnTo>
                  <a:lnTo>
                    <a:pt x="2766337" y="835652"/>
                  </a:lnTo>
                  <a:close/>
                </a:path>
                <a:path extrusionOk="0" h="1207135" w="2997200">
                  <a:moveTo>
                    <a:pt x="2720172" y="835756"/>
                  </a:moveTo>
                  <a:lnTo>
                    <a:pt x="2720323" y="835854"/>
                  </a:lnTo>
                  <a:lnTo>
                    <a:pt x="2720172" y="835756"/>
                  </a:lnTo>
                  <a:close/>
                </a:path>
                <a:path extrusionOk="0" h="1207135" w="2997200">
                  <a:moveTo>
                    <a:pt x="2740580" y="818706"/>
                  </a:moveTo>
                  <a:lnTo>
                    <a:pt x="2691993" y="818706"/>
                  </a:lnTo>
                  <a:lnTo>
                    <a:pt x="2692299" y="818885"/>
                  </a:lnTo>
                  <a:lnTo>
                    <a:pt x="2720172" y="835756"/>
                  </a:lnTo>
                  <a:lnTo>
                    <a:pt x="2720011" y="835652"/>
                  </a:lnTo>
                  <a:lnTo>
                    <a:pt x="2766337" y="835652"/>
                  </a:lnTo>
                  <a:lnTo>
                    <a:pt x="2760245" y="831427"/>
                  </a:lnTo>
                  <a:lnTo>
                    <a:pt x="2740580" y="818706"/>
                  </a:lnTo>
                  <a:close/>
                </a:path>
                <a:path extrusionOk="0" h="1207135" w="2997200">
                  <a:moveTo>
                    <a:pt x="2692136" y="818793"/>
                  </a:moveTo>
                  <a:lnTo>
                    <a:pt x="2692289" y="818885"/>
                  </a:lnTo>
                  <a:lnTo>
                    <a:pt x="2692136" y="818793"/>
                  </a:lnTo>
                  <a:close/>
                </a:path>
                <a:path extrusionOk="0" h="1207135" w="2997200">
                  <a:moveTo>
                    <a:pt x="2712748" y="801577"/>
                  </a:moveTo>
                  <a:lnTo>
                    <a:pt x="2661801" y="801577"/>
                  </a:lnTo>
                  <a:lnTo>
                    <a:pt x="2662090" y="801735"/>
                  </a:lnTo>
                  <a:lnTo>
                    <a:pt x="2692136" y="818793"/>
                  </a:lnTo>
                  <a:lnTo>
                    <a:pt x="2691993" y="818706"/>
                  </a:lnTo>
                  <a:lnTo>
                    <a:pt x="2740580" y="818706"/>
                  </a:lnTo>
                  <a:lnTo>
                    <a:pt x="2733645" y="814221"/>
                  </a:lnTo>
                  <a:lnTo>
                    <a:pt x="2712748" y="801577"/>
                  </a:lnTo>
                  <a:close/>
                </a:path>
                <a:path extrusionOk="0" h="1207135" w="2997200">
                  <a:moveTo>
                    <a:pt x="2661945" y="801658"/>
                  </a:moveTo>
                  <a:lnTo>
                    <a:pt x="2662081" y="801735"/>
                  </a:lnTo>
                  <a:lnTo>
                    <a:pt x="2661945" y="801658"/>
                  </a:lnTo>
                  <a:close/>
                </a:path>
                <a:path extrusionOk="0" h="1207135" w="2997200">
                  <a:moveTo>
                    <a:pt x="2682743" y="784256"/>
                  </a:moveTo>
                  <a:lnTo>
                    <a:pt x="2629347" y="784256"/>
                  </a:lnTo>
                  <a:lnTo>
                    <a:pt x="2629617" y="784396"/>
                  </a:lnTo>
                  <a:lnTo>
                    <a:pt x="2661945" y="801658"/>
                  </a:lnTo>
                  <a:lnTo>
                    <a:pt x="2661801" y="801577"/>
                  </a:lnTo>
                  <a:lnTo>
                    <a:pt x="2712748" y="801577"/>
                  </a:lnTo>
                  <a:lnTo>
                    <a:pt x="2704990" y="796883"/>
                  </a:lnTo>
                  <a:lnTo>
                    <a:pt x="2682743" y="784256"/>
                  </a:lnTo>
                  <a:close/>
                </a:path>
                <a:path extrusionOk="0" h="1207135" w="2997200">
                  <a:moveTo>
                    <a:pt x="2629463" y="784318"/>
                  </a:moveTo>
                  <a:lnTo>
                    <a:pt x="2629608" y="784396"/>
                  </a:lnTo>
                  <a:lnTo>
                    <a:pt x="2629463" y="784318"/>
                  </a:lnTo>
                  <a:close/>
                </a:path>
                <a:path extrusionOk="0" h="1207135" w="2997200">
                  <a:moveTo>
                    <a:pt x="2650476" y="766743"/>
                  </a:moveTo>
                  <a:lnTo>
                    <a:pt x="2594545" y="766743"/>
                  </a:lnTo>
                  <a:lnTo>
                    <a:pt x="2594799" y="766867"/>
                  </a:lnTo>
                  <a:lnTo>
                    <a:pt x="2629463" y="784318"/>
                  </a:lnTo>
                  <a:lnTo>
                    <a:pt x="2682743" y="784256"/>
                  </a:lnTo>
                  <a:lnTo>
                    <a:pt x="2674195" y="779405"/>
                  </a:lnTo>
                  <a:lnTo>
                    <a:pt x="2650476" y="766743"/>
                  </a:lnTo>
                  <a:close/>
                </a:path>
                <a:path extrusionOk="0" h="1207135" w="2997200">
                  <a:moveTo>
                    <a:pt x="2594676" y="766809"/>
                  </a:moveTo>
                  <a:close/>
                </a:path>
                <a:path extrusionOk="0" h="1207135" w="2997200">
                  <a:moveTo>
                    <a:pt x="2615852" y="749032"/>
                  </a:moveTo>
                  <a:lnTo>
                    <a:pt x="2557308" y="749032"/>
                  </a:lnTo>
                  <a:lnTo>
                    <a:pt x="2557546" y="749142"/>
                  </a:lnTo>
                  <a:lnTo>
                    <a:pt x="2594676" y="766809"/>
                  </a:lnTo>
                  <a:lnTo>
                    <a:pt x="2594545" y="766743"/>
                  </a:lnTo>
                  <a:lnTo>
                    <a:pt x="2650476" y="766743"/>
                  </a:lnTo>
                  <a:lnTo>
                    <a:pt x="2641174" y="761777"/>
                  </a:lnTo>
                  <a:lnTo>
                    <a:pt x="2615852" y="749032"/>
                  </a:lnTo>
                  <a:close/>
                </a:path>
                <a:path extrusionOk="0" h="1207135" w="2997200">
                  <a:moveTo>
                    <a:pt x="2557446" y="749097"/>
                  </a:moveTo>
                  <a:close/>
                </a:path>
                <a:path extrusionOk="0" h="1207135" w="2997200">
                  <a:moveTo>
                    <a:pt x="2578776" y="731117"/>
                  </a:moveTo>
                  <a:lnTo>
                    <a:pt x="2517552" y="731117"/>
                  </a:lnTo>
                  <a:lnTo>
                    <a:pt x="2517774" y="731215"/>
                  </a:lnTo>
                  <a:lnTo>
                    <a:pt x="2557446" y="749097"/>
                  </a:lnTo>
                  <a:lnTo>
                    <a:pt x="2557308" y="749032"/>
                  </a:lnTo>
                  <a:lnTo>
                    <a:pt x="2615852" y="749032"/>
                  </a:lnTo>
                  <a:lnTo>
                    <a:pt x="2605838" y="743991"/>
                  </a:lnTo>
                  <a:lnTo>
                    <a:pt x="2578776" y="731117"/>
                  </a:lnTo>
                  <a:close/>
                </a:path>
                <a:path extrusionOk="0" h="1207135" w="2997200">
                  <a:moveTo>
                    <a:pt x="2517671" y="731170"/>
                  </a:moveTo>
                  <a:close/>
                </a:path>
                <a:path extrusionOk="0" h="1207135" w="2997200">
                  <a:moveTo>
                    <a:pt x="2539163" y="712997"/>
                  </a:moveTo>
                  <a:lnTo>
                    <a:pt x="2475191" y="712997"/>
                  </a:lnTo>
                  <a:lnTo>
                    <a:pt x="2475400" y="713083"/>
                  </a:lnTo>
                  <a:lnTo>
                    <a:pt x="2517671" y="731170"/>
                  </a:lnTo>
                  <a:lnTo>
                    <a:pt x="2578776" y="731117"/>
                  </a:lnTo>
                  <a:lnTo>
                    <a:pt x="2568101" y="726038"/>
                  </a:lnTo>
                  <a:lnTo>
                    <a:pt x="2539163" y="712997"/>
                  </a:lnTo>
                  <a:close/>
                </a:path>
                <a:path extrusionOk="0" h="1207135" w="2997200">
                  <a:moveTo>
                    <a:pt x="2475268" y="713029"/>
                  </a:moveTo>
                  <a:lnTo>
                    <a:pt x="2475400" y="713083"/>
                  </a:lnTo>
                  <a:lnTo>
                    <a:pt x="2475268" y="713029"/>
                  </a:lnTo>
                  <a:close/>
                </a:path>
                <a:path extrusionOk="0" h="1207135" w="2997200">
                  <a:moveTo>
                    <a:pt x="2496914" y="694663"/>
                  </a:moveTo>
                  <a:lnTo>
                    <a:pt x="2430139" y="694663"/>
                  </a:lnTo>
                  <a:lnTo>
                    <a:pt x="2430332" y="694739"/>
                  </a:lnTo>
                  <a:lnTo>
                    <a:pt x="2475268" y="713029"/>
                  </a:lnTo>
                  <a:lnTo>
                    <a:pt x="2539163" y="712997"/>
                  </a:lnTo>
                  <a:lnTo>
                    <a:pt x="2527877" y="707910"/>
                  </a:lnTo>
                  <a:lnTo>
                    <a:pt x="2496914" y="694663"/>
                  </a:lnTo>
                  <a:close/>
                </a:path>
                <a:path extrusionOk="0" h="1207135" w="2997200">
                  <a:moveTo>
                    <a:pt x="2430207" y="694690"/>
                  </a:moveTo>
                  <a:close/>
                </a:path>
                <a:path extrusionOk="0" h="1207135" w="2997200">
                  <a:moveTo>
                    <a:pt x="2451942" y="676113"/>
                  </a:moveTo>
                  <a:lnTo>
                    <a:pt x="2382339" y="676113"/>
                  </a:lnTo>
                  <a:lnTo>
                    <a:pt x="2382511" y="676178"/>
                  </a:lnTo>
                  <a:lnTo>
                    <a:pt x="2430207" y="694690"/>
                  </a:lnTo>
                  <a:lnTo>
                    <a:pt x="2496914" y="694663"/>
                  </a:lnTo>
                  <a:lnTo>
                    <a:pt x="2485078" y="689599"/>
                  </a:lnTo>
                  <a:lnTo>
                    <a:pt x="2451942" y="676113"/>
                  </a:lnTo>
                  <a:close/>
                </a:path>
                <a:path extrusionOk="0" h="1207135" w="2997200">
                  <a:moveTo>
                    <a:pt x="2382404" y="676138"/>
                  </a:moveTo>
                  <a:close/>
                </a:path>
                <a:path extrusionOk="0" h="1207135" w="2997200">
                  <a:moveTo>
                    <a:pt x="2404196" y="657350"/>
                  </a:moveTo>
                  <a:lnTo>
                    <a:pt x="2331841" y="657350"/>
                  </a:lnTo>
                  <a:lnTo>
                    <a:pt x="2331994" y="657406"/>
                  </a:lnTo>
                  <a:lnTo>
                    <a:pt x="2382404" y="676138"/>
                  </a:lnTo>
                  <a:lnTo>
                    <a:pt x="2451942" y="676113"/>
                  </a:lnTo>
                  <a:lnTo>
                    <a:pt x="2439619" y="671098"/>
                  </a:lnTo>
                  <a:lnTo>
                    <a:pt x="2404196" y="657350"/>
                  </a:lnTo>
                  <a:close/>
                </a:path>
                <a:path extrusionOk="0" h="1207135" w="2997200">
                  <a:moveTo>
                    <a:pt x="2331942" y="657388"/>
                  </a:moveTo>
                  <a:close/>
                </a:path>
                <a:path extrusionOk="0" h="1207135" w="2997200">
                  <a:moveTo>
                    <a:pt x="2353721" y="638384"/>
                  </a:moveTo>
                  <a:lnTo>
                    <a:pt x="2278734" y="638384"/>
                  </a:lnTo>
                  <a:lnTo>
                    <a:pt x="2278870" y="638431"/>
                  </a:lnTo>
                  <a:lnTo>
                    <a:pt x="2331942" y="657388"/>
                  </a:lnTo>
                  <a:lnTo>
                    <a:pt x="2404196" y="657350"/>
                  </a:lnTo>
                  <a:lnTo>
                    <a:pt x="2391444" y="652401"/>
                  </a:lnTo>
                  <a:lnTo>
                    <a:pt x="2353721" y="638384"/>
                  </a:lnTo>
                  <a:close/>
                </a:path>
                <a:path extrusionOk="0" h="1207135" w="2997200">
                  <a:moveTo>
                    <a:pt x="2278748" y="638389"/>
                  </a:moveTo>
                  <a:close/>
                </a:path>
                <a:path extrusionOk="0" h="1207135" w="2997200">
                  <a:moveTo>
                    <a:pt x="2300598" y="619221"/>
                  </a:moveTo>
                  <a:lnTo>
                    <a:pt x="2223108" y="619221"/>
                  </a:lnTo>
                  <a:lnTo>
                    <a:pt x="2278748" y="638389"/>
                  </a:lnTo>
                  <a:lnTo>
                    <a:pt x="2353721" y="638384"/>
                  </a:lnTo>
                  <a:lnTo>
                    <a:pt x="2340613" y="633514"/>
                  </a:lnTo>
                  <a:lnTo>
                    <a:pt x="2300598" y="619221"/>
                  </a:lnTo>
                  <a:close/>
                </a:path>
                <a:path extrusionOk="0" h="1207135" w="2997200">
                  <a:moveTo>
                    <a:pt x="2223146" y="619234"/>
                  </a:moveTo>
                  <a:close/>
                </a:path>
                <a:path extrusionOk="0" h="1207135" w="2997200">
                  <a:moveTo>
                    <a:pt x="2244917" y="599869"/>
                  </a:moveTo>
                  <a:lnTo>
                    <a:pt x="2165049" y="599869"/>
                  </a:lnTo>
                  <a:lnTo>
                    <a:pt x="2223146" y="619234"/>
                  </a:lnTo>
                  <a:lnTo>
                    <a:pt x="2300598" y="619221"/>
                  </a:lnTo>
                  <a:lnTo>
                    <a:pt x="2287211" y="614439"/>
                  </a:lnTo>
                  <a:lnTo>
                    <a:pt x="2244917" y="599869"/>
                  </a:lnTo>
                  <a:close/>
                </a:path>
                <a:path extrusionOk="0" h="1207135" w="2997200">
                  <a:moveTo>
                    <a:pt x="2165114" y="599891"/>
                  </a:moveTo>
                  <a:close/>
                </a:path>
                <a:path extrusionOk="0" h="1207135" w="2997200">
                  <a:moveTo>
                    <a:pt x="2186777" y="580337"/>
                  </a:moveTo>
                  <a:lnTo>
                    <a:pt x="2104647" y="580337"/>
                  </a:lnTo>
                  <a:lnTo>
                    <a:pt x="2165114" y="599891"/>
                  </a:lnTo>
                  <a:lnTo>
                    <a:pt x="2244917" y="599869"/>
                  </a:lnTo>
                  <a:lnTo>
                    <a:pt x="2231321" y="595185"/>
                  </a:lnTo>
                  <a:lnTo>
                    <a:pt x="2186777" y="580337"/>
                  </a:lnTo>
                  <a:close/>
                </a:path>
                <a:path extrusionOk="0" h="1207135" w="2997200">
                  <a:moveTo>
                    <a:pt x="2104661" y="580342"/>
                  </a:moveTo>
                  <a:close/>
                </a:path>
                <a:path extrusionOk="0" h="1207135" w="2997200">
                  <a:moveTo>
                    <a:pt x="2126261" y="560631"/>
                  </a:moveTo>
                  <a:lnTo>
                    <a:pt x="2041991" y="560631"/>
                  </a:lnTo>
                  <a:lnTo>
                    <a:pt x="2104661" y="580342"/>
                  </a:lnTo>
                  <a:lnTo>
                    <a:pt x="2186777" y="580337"/>
                  </a:lnTo>
                  <a:lnTo>
                    <a:pt x="2126261" y="560631"/>
                  </a:lnTo>
                  <a:close/>
                </a:path>
                <a:path extrusionOk="0" h="1207135" w="2997200">
                  <a:moveTo>
                    <a:pt x="2063466" y="540759"/>
                  </a:moveTo>
                  <a:lnTo>
                    <a:pt x="1977166" y="540759"/>
                  </a:lnTo>
                  <a:lnTo>
                    <a:pt x="2042078" y="560659"/>
                  </a:lnTo>
                  <a:lnTo>
                    <a:pt x="2126261" y="560631"/>
                  </a:lnTo>
                  <a:lnTo>
                    <a:pt x="2063466" y="540759"/>
                  </a:lnTo>
                  <a:close/>
                </a:path>
                <a:path extrusionOk="0" h="1207135" w="2997200">
                  <a:moveTo>
                    <a:pt x="1977244" y="540783"/>
                  </a:moveTo>
                  <a:close/>
                </a:path>
                <a:path extrusionOk="0" h="1207135" w="2997200">
                  <a:moveTo>
                    <a:pt x="1998486" y="520729"/>
                  </a:moveTo>
                  <a:lnTo>
                    <a:pt x="1910261" y="520729"/>
                  </a:lnTo>
                  <a:lnTo>
                    <a:pt x="1977244" y="540783"/>
                  </a:lnTo>
                  <a:lnTo>
                    <a:pt x="2063466" y="540759"/>
                  </a:lnTo>
                  <a:lnTo>
                    <a:pt x="1998486" y="520729"/>
                  </a:lnTo>
                  <a:close/>
                </a:path>
                <a:path extrusionOk="0" h="1207135" w="2997200">
                  <a:moveTo>
                    <a:pt x="1910321" y="520747"/>
                  </a:moveTo>
                  <a:close/>
                </a:path>
                <a:path extrusionOk="0" h="1207135" w="2997200">
                  <a:moveTo>
                    <a:pt x="1931407" y="500546"/>
                  </a:moveTo>
                  <a:lnTo>
                    <a:pt x="1841364" y="500546"/>
                  </a:lnTo>
                  <a:lnTo>
                    <a:pt x="1910321" y="520747"/>
                  </a:lnTo>
                  <a:lnTo>
                    <a:pt x="1998486" y="520729"/>
                  </a:lnTo>
                  <a:lnTo>
                    <a:pt x="1931407" y="500546"/>
                  </a:lnTo>
                  <a:close/>
                </a:path>
                <a:path extrusionOk="0" h="1207135" w="2997200">
                  <a:moveTo>
                    <a:pt x="1862319" y="480217"/>
                  </a:moveTo>
                  <a:lnTo>
                    <a:pt x="1770560" y="480217"/>
                  </a:lnTo>
                  <a:lnTo>
                    <a:pt x="1841428" y="500565"/>
                  </a:lnTo>
                  <a:lnTo>
                    <a:pt x="1931407" y="500546"/>
                  </a:lnTo>
                  <a:lnTo>
                    <a:pt x="1862319" y="480217"/>
                  </a:lnTo>
                  <a:close/>
                </a:path>
                <a:path extrusionOk="0" h="1207135" w="2997200">
                  <a:moveTo>
                    <a:pt x="1791318" y="459751"/>
                  </a:moveTo>
                  <a:lnTo>
                    <a:pt x="1697939" y="459751"/>
                  </a:lnTo>
                  <a:lnTo>
                    <a:pt x="1770620" y="480235"/>
                  </a:lnTo>
                  <a:lnTo>
                    <a:pt x="1862319" y="480217"/>
                  </a:lnTo>
                  <a:lnTo>
                    <a:pt x="1791318" y="459751"/>
                  </a:lnTo>
                  <a:close/>
                </a:path>
                <a:path extrusionOk="0" h="1207135" w="2997200">
                  <a:moveTo>
                    <a:pt x="1643919" y="418429"/>
                  </a:moveTo>
                  <a:lnTo>
                    <a:pt x="1547586" y="418429"/>
                  </a:lnTo>
                  <a:lnTo>
                    <a:pt x="1623634" y="439166"/>
                  </a:lnTo>
                  <a:lnTo>
                    <a:pt x="1697992" y="459766"/>
                  </a:lnTo>
                  <a:lnTo>
                    <a:pt x="1791318" y="459751"/>
                  </a:lnTo>
                  <a:lnTo>
                    <a:pt x="1718487" y="439153"/>
                  </a:lnTo>
                  <a:lnTo>
                    <a:pt x="1643919" y="418429"/>
                  </a:lnTo>
                  <a:close/>
                </a:path>
                <a:path extrusionOk="0" h="1207135" w="2997200">
                  <a:moveTo>
                    <a:pt x="1623584" y="439153"/>
                  </a:moveTo>
                  <a:close/>
                </a:path>
                <a:path extrusionOk="0" h="1207135" w="2997200">
                  <a:moveTo>
                    <a:pt x="1567700" y="397587"/>
                  </a:moveTo>
                  <a:lnTo>
                    <a:pt x="1470028" y="397587"/>
                  </a:lnTo>
                  <a:lnTo>
                    <a:pt x="1547630" y="418442"/>
                  </a:lnTo>
                  <a:lnTo>
                    <a:pt x="1643919" y="418429"/>
                  </a:lnTo>
                  <a:lnTo>
                    <a:pt x="1567700" y="397587"/>
                  </a:lnTo>
                  <a:close/>
                </a:path>
                <a:path extrusionOk="0" h="1207135" w="2997200">
                  <a:moveTo>
                    <a:pt x="995227" y="248936"/>
                  </a:moveTo>
                  <a:lnTo>
                    <a:pt x="890766" y="248936"/>
                  </a:lnTo>
                  <a:lnTo>
                    <a:pt x="1470070" y="397598"/>
                  </a:lnTo>
                  <a:lnTo>
                    <a:pt x="1567700" y="397587"/>
                  </a:lnTo>
                  <a:lnTo>
                    <a:pt x="1068115" y="267208"/>
                  </a:lnTo>
                  <a:lnTo>
                    <a:pt x="995227" y="248936"/>
                  </a:lnTo>
                  <a:close/>
                </a:path>
                <a:path extrusionOk="0" h="1207135" w="2997200">
                  <a:moveTo>
                    <a:pt x="77056" y="24694"/>
                  </a:moveTo>
                  <a:lnTo>
                    <a:pt x="71113" y="49390"/>
                  </a:lnTo>
                  <a:lnTo>
                    <a:pt x="890805" y="248946"/>
                  </a:lnTo>
                  <a:lnTo>
                    <a:pt x="995227" y="248936"/>
                  </a:lnTo>
                  <a:lnTo>
                    <a:pt x="77056" y="24694"/>
                  </a:lnTo>
                  <a:close/>
                </a:path>
                <a:path extrusionOk="0" h="1207135" w="2997200">
                  <a:moveTo>
                    <a:pt x="82999" y="0"/>
                  </a:moveTo>
                  <a:lnTo>
                    <a:pt x="0" y="19212"/>
                  </a:lnTo>
                  <a:lnTo>
                    <a:pt x="65170" y="74084"/>
                  </a:lnTo>
                  <a:lnTo>
                    <a:pt x="71113" y="49390"/>
                  </a:lnTo>
                  <a:lnTo>
                    <a:pt x="58765" y="46418"/>
                  </a:lnTo>
                  <a:lnTo>
                    <a:pt x="64709" y="21723"/>
                  </a:lnTo>
                  <a:lnTo>
                    <a:pt x="77771" y="21723"/>
                  </a:lnTo>
                  <a:lnTo>
                    <a:pt x="82999" y="0"/>
                  </a:lnTo>
                  <a:close/>
                </a:path>
                <a:path extrusionOk="0" h="1207135" w="2997200">
                  <a:moveTo>
                    <a:pt x="64709" y="21723"/>
                  </a:moveTo>
                  <a:lnTo>
                    <a:pt x="58765" y="46418"/>
                  </a:lnTo>
                  <a:lnTo>
                    <a:pt x="71113" y="49390"/>
                  </a:lnTo>
                  <a:lnTo>
                    <a:pt x="77056" y="24694"/>
                  </a:lnTo>
                  <a:lnTo>
                    <a:pt x="64709" y="21723"/>
                  </a:lnTo>
                  <a:close/>
                </a:path>
                <a:path extrusionOk="0" h="1207135" w="2997200">
                  <a:moveTo>
                    <a:pt x="77771" y="21723"/>
                  </a:moveTo>
                  <a:lnTo>
                    <a:pt x="64709" y="21723"/>
                  </a:lnTo>
                  <a:lnTo>
                    <a:pt x="77056" y="24694"/>
                  </a:lnTo>
                  <a:lnTo>
                    <a:pt x="77771" y="21723"/>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id="2305" name="Google Shape;2305;p84"/>
          <p:cNvPicPr preferRelativeResize="0"/>
          <p:nvPr/>
        </p:nvPicPr>
        <p:blipFill rotWithShape="1">
          <a:blip r:embed="rId12">
            <a:alphaModFix/>
          </a:blip>
          <a:srcRect b="0" l="0" r="0" t="0"/>
          <a:stretch/>
        </p:blipFill>
        <p:spPr>
          <a:xfrm>
            <a:off x="0" y="806332"/>
            <a:ext cx="12192000" cy="45720"/>
          </a:xfrm>
          <a:prstGeom prst="rect">
            <a:avLst/>
          </a:prstGeom>
          <a:noFill/>
          <a:ln>
            <a:noFill/>
          </a:ln>
        </p:spPr>
      </p:pic>
      <p:sp>
        <p:nvSpPr>
          <p:cNvPr id="2306" name="Google Shape;2306;p84"/>
          <p:cNvSpPr txBox="1"/>
          <p:nvPr/>
        </p:nvSpPr>
        <p:spPr>
          <a:xfrm>
            <a:off x="5466618" y="4675123"/>
            <a:ext cx="5664200" cy="1209040"/>
          </a:xfrm>
          <a:prstGeom prst="rect">
            <a:avLst/>
          </a:prstGeom>
          <a:noFill/>
          <a:ln>
            <a:noFill/>
          </a:ln>
        </p:spPr>
        <p:txBody>
          <a:bodyPr anchorCtr="0" anchor="t" bIns="0" lIns="0" spcFirstLastPara="1" rIns="0" wrap="square" tIns="28575">
            <a:spAutoFit/>
          </a:bodyPr>
          <a:lstStyle/>
          <a:p>
            <a:pPr indent="0" lvl="0" marL="12700" marR="5080" rtl="0" algn="l">
              <a:lnSpc>
                <a:spcPct val="116111"/>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Updating the </a:t>
            </a:r>
            <a:r>
              <a:rPr b="1" i="0" lang="en-US" sz="1800" u="none" cap="none" strike="noStrike">
                <a:solidFill>
                  <a:srgbClr val="000000"/>
                </a:solidFill>
                <a:latin typeface="Calibri"/>
                <a:ea typeface="Calibri"/>
                <a:cs typeface="Calibri"/>
                <a:sym typeface="Calibri"/>
              </a:rPr>
              <a:t>cross-filter direction </a:t>
            </a:r>
            <a:r>
              <a:rPr b="0" i="0" lang="en-US" sz="1800" u="none" cap="none" strike="noStrike">
                <a:solidFill>
                  <a:srgbClr val="000000"/>
                </a:solidFill>
                <a:latin typeface="Calibri"/>
                <a:ea typeface="Calibri"/>
                <a:cs typeface="Calibri"/>
                <a:sym typeface="Calibri"/>
              </a:rPr>
              <a:t>from </a:t>
            </a:r>
            <a:r>
              <a:rPr b="1" i="0" lang="en-US" sz="1800" u="none" cap="none" strike="noStrike">
                <a:solidFill>
                  <a:srgbClr val="000000"/>
                </a:solidFill>
                <a:latin typeface="Calibri"/>
                <a:ea typeface="Calibri"/>
                <a:cs typeface="Calibri"/>
                <a:sym typeface="Calibri"/>
              </a:rPr>
              <a:t>Single </a:t>
            </a:r>
            <a:r>
              <a:rPr b="0" i="0" lang="en-US" sz="1800" u="none" cap="none" strike="noStrike">
                <a:solidFill>
                  <a:srgbClr val="000000"/>
                </a:solidFill>
                <a:latin typeface="Calibri"/>
                <a:ea typeface="Calibri"/>
                <a:cs typeface="Calibri"/>
                <a:sym typeface="Calibri"/>
              </a:rPr>
              <a:t>to </a:t>
            </a:r>
            <a:r>
              <a:rPr b="1" i="0" lang="en-US" sz="1800" u="none" cap="none" strike="noStrike">
                <a:solidFill>
                  <a:srgbClr val="000000"/>
                </a:solidFill>
                <a:latin typeface="Calibri"/>
                <a:ea typeface="Calibri"/>
                <a:cs typeface="Calibri"/>
                <a:sym typeface="Calibri"/>
              </a:rPr>
              <a:t>Both </a:t>
            </a:r>
            <a:r>
              <a:rPr b="0" i="0" lang="en-US" sz="1800" u="none" cap="none" strike="noStrike">
                <a:solidFill>
                  <a:srgbClr val="000000"/>
                </a:solidFill>
                <a:latin typeface="Calibri"/>
                <a:ea typeface="Calibri"/>
                <a:cs typeface="Calibri"/>
                <a:sym typeface="Calibri"/>
              </a:rPr>
              <a:t>allows  filter context to flow in either direction</a:t>
            </a:r>
            <a:endParaRPr b="0" i="0" sz="1800" u="none" cap="none" strike="noStrike">
              <a:solidFill>
                <a:srgbClr val="000000"/>
              </a:solidFill>
              <a:latin typeface="Calibri"/>
              <a:ea typeface="Calibri"/>
              <a:cs typeface="Calibri"/>
              <a:sym typeface="Calibri"/>
            </a:endParaRPr>
          </a:p>
          <a:p>
            <a:pPr indent="-285750" lvl="0" marL="755650" marR="5080" rtl="0" algn="l">
              <a:lnSpc>
                <a:spcPct val="100000"/>
              </a:lnSpc>
              <a:spcBef>
                <a:spcPts val="1175"/>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In this example, filters applied to the </a:t>
            </a:r>
            <a:r>
              <a:rPr b="1" i="0" lang="en-US" sz="1600" u="none" cap="none" strike="noStrike">
                <a:solidFill>
                  <a:srgbClr val="000000"/>
                </a:solidFill>
                <a:latin typeface="Calibri"/>
                <a:ea typeface="Calibri"/>
                <a:cs typeface="Calibri"/>
                <a:sym typeface="Calibri"/>
              </a:rPr>
              <a:t>Sales </a:t>
            </a:r>
            <a:r>
              <a:rPr b="0" i="0" lang="en-US" sz="1600" u="none" cap="none" strike="noStrike">
                <a:solidFill>
                  <a:srgbClr val="000000"/>
                </a:solidFill>
                <a:latin typeface="Calibri"/>
                <a:ea typeface="Calibri"/>
                <a:cs typeface="Calibri"/>
                <a:sym typeface="Calibri"/>
              </a:rPr>
              <a:t>table can pass up  to the </a:t>
            </a:r>
            <a:r>
              <a:rPr b="1" i="0" lang="en-US" sz="1600" u="none" cap="none" strike="noStrike">
                <a:solidFill>
                  <a:srgbClr val="000000"/>
                </a:solidFill>
                <a:latin typeface="Calibri"/>
                <a:ea typeface="Calibri"/>
                <a:cs typeface="Calibri"/>
                <a:sym typeface="Calibri"/>
              </a:rPr>
              <a:t>Territory Lookup </a:t>
            </a:r>
            <a:r>
              <a:rPr b="0" i="0" lang="en-US" sz="1600" u="none" cap="none" strike="noStrike">
                <a:solidFill>
                  <a:srgbClr val="000000"/>
                </a:solidFill>
                <a:latin typeface="Calibri"/>
                <a:ea typeface="Calibri"/>
                <a:cs typeface="Calibri"/>
                <a:sym typeface="Calibri"/>
              </a:rPr>
              <a:t>table, then down to </a:t>
            </a:r>
            <a:r>
              <a:rPr b="1" i="0" lang="en-US" sz="1600" u="none" cap="none" strike="noStrike">
                <a:solidFill>
                  <a:srgbClr val="000000"/>
                </a:solidFill>
                <a:latin typeface="Calibri"/>
                <a:ea typeface="Calibri"/>
                <a:cs typeface="Calibri"/>
                <a:sym typeface="Calibri"/>
              </a:rPr>
              <a:t>Returns</a:t>
            </a:r>
            <a:endParaRPr b="0" i="0" sz="1600" u="none" cap="none" strike="noStrike">
              <a:solidFill>
                <a:srgbClr val="000000"/>
              </a:solidFill>
              <a:latin typeface="Calibri"/>
              <a:ea typeface="Calibri"/>
              <a:cs typeface="Calibri"/>
              <a:sym typeface="Calibri"/>
            </a:endParaRPr>
          </a:p>
        </p:txBody>
      </p:sp>
      <p:grpSp>
        <p:nvGrpSpPr>
          <p:cNvPr id="2307" name="Google Shape;2307;p84"/>
          <p:cNvGrpSpPr/>
          <p:nvPr/>
        </p:nvGrpSpPr>
        <p:grpSpPr>
          <a:xfrm>
            <a:off x="11458577" y="171320"/>
            <a:ext cx="548640" cy="548640"/>
            <a:chOff x="11458577" y="171320"/>
            <a:chExt cx="548640" cy="548640"/>
          </a:xfrm>
        </p:grpSpPr>
        <p:sp>
          <p:nvSpPr>
            <p:cNvPr id="2308" name="Google Shape;2308;p84"/>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309" name="Google Shape;2309;p84"/>
            <p:cNvPicPr preferRelativeResize="0"/>
            <p:nvPr/>
          </p:nvPicPr>
          <p:blipFill rotWithShape="1">
            <a:blip r:embed="rId13">
              <a:alphaModFix/>
            </a:blip>
            <a:srcRect b="0" l="0" r="0" t="0"/>
            <a:stretch/>
          </p:blipFill>
          <p:spPr>
            <a:xfrm>
              <a:off x="11570207" y="274320"/>
              <a:ext cx="323088" cy="332231"/>
            </a:xfrm>
            <a:prstGeom prst="rect">
              <a:avLst/>
            </a:prstGeom>
            <a:noFill/>
            <a:ln>
              <a:noFill/>
            </a:ln>
          </p:spPr>
        </p:pic>
      </p:grpSp>
      <p:sp>
        <p:nvSpPr>
          <p:cNvPr id="2310" name="Google Shape;2310;p84"/>
          <p:cNvSpPr txBox="1"/>
          <p:nvPr/>
        </p:nvSpPr>
        <p:spPr>
          <a:xfrm>
            <a:off x="193039" y="6520180"/>
            <a:ext cx="6748145"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000"/>
              <a:buFont typeface="Calibri"/>
              <a:buNone/>
            </a:pPr>
            <a:r>
              <a:rPr b="0" i="1" lang="en-US" sz="1000" u="none" cap="none" strike="noStrike">
                <a:solidFill>
                  <a:srgbClr val="000000"/>
                </a:solidFill>
                <a:latin typeface="Calibri"/>
                <a:ea typeface="Calibri"/>
                <a:cs typeface="Calibri"/>
                <a:sym typeface="Calibri"/>
              </a:rPr>
              <a:t>*The “Apply security filter in both directions” option relates to row-level security (RLS) settings, which are out of scope for this course</a:t>
            </a:r>
            <a:endParaRPr b="0" i="0" sz="1000" u="none" cap="none" strike="noStrike">
              <a:solidFill>
                <a:srgbClr val="000000"/>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14" name="Shape 2314"/>
        <p:cNvGrpSpPr/>
        <p:nvPr/>
      </p:nvGrpSpPr>
      <p:grpSpPr>
        <a:xfrm>
          <a:off x="0" y="0"/>
          <a:ext cx="0" cy="0"/>
          <a:chOff x="0" y="0"/>
          <a:chExt cx="0" cy="0"/>
        </a:xfrm>
      </p:grpSpPr>
      <p:grpSp>
        <p:nvGrpSpPr>
          <p:cNvPr id="2315" name="Google Shape;2315;p85"/>
          <p:cNvGrpSpPr/>
          <p:nvPr/>
        </p:nvGrpSpPr>
        <p:grpSpPr>
          <a:xfrm>
            <a:off x="387095" y="1127760"/>
            <a:ext cx="6361939" cy="5077967"/>
            <a:chOff x="387095" y="1127760"/>
            <a:chExt cx="6361939" cy="5077967"/>
          </a:xfrm>
        </p:grpSpPr>
        <p:pic>
          <p:nvPicPr>
            <p:cNvPr id="2316" name="Google Shape;2316;p85"/>
            <p:cNvPicPr preferRelativeResize="0"/>
            <p:nvPr/>
          </p:nvPicPr>
          <p:blipFill rotWithShape="1">
            <a:blip r:embed="rId3">
              <a:alphaModFix/>
            </a:blip>
            <a:srcRect b="0" l="0" r="0" t="0"/>
            <a:stretch/>
          </p:blipFill>
          <p:spPr>
            <a:xfrm>
              <a:off x="1804415" y="1127760"/>
              <a:ext cx="3051048" cy="2609088"/>
            </a:xfrm>
            <a:prstGeom prst="rect">
              <a:avLst/>
            </a:prstGeom>
            <a:noFill/>
            <a:ln>
              <a:noFill/>
            </a:ln>
          </p:spPr>
        </p:pic>
        <p:pic>
          <p:nvPicPr>
            <p:cNvPr id="2317" name="Google Shape;2317;p85"/>
            <p:cNvPicPr preferRelativeResize="0"/>
            <p:nvPr/>
          </p:nvPicPr>
          <p:blipFill rotWithShape="1">
            <a:blip r:embed="rId4">
              <a:alphaModFix/>
            </a:blip>
            <a:srcRect b="0" l="0" r="0" t="0"/>
            <a:stretch/>
          </p:blipFill>
          <p:spPr>
            <a:xfrm>
              <a:off x="1829424" y="1152217"/>
              <a:ext cx="2945603" cy="2505456"/>
            </a:xfrm>
            <a:prstGeom prst="rect">
              <a:avLst/>
            </a:prstGeom>
            <a:noFill/>
            <a:ln>
              <a:noFill/>
            </a:ln>
          </p:spPr>
        </p:pic>
        <p:pic>
          <p:nvPicPr>
            <p:cNvPr id="2318" name="Google Shape;2318;p85"/>
            <p:cNvPicPr preferRelativeResize="0"/>
            <p:nvPr/>
          </p:nvPicPr>
          <p:blipFill rotWithShape="1">
            <a:blip r:embed="rId5">
              <a:alphaModFix/>
            </a:blip>
            <a:srcRect b="0" l="0" r="0" t="0"/>
            <a:stretch/>
          </p:blipFill>
          <p:spPr>
            <a:xfrm>
              <a:off x="1929384" y="3075432"/>
              <a:ext cx="768095" cy="271272"/>
            </a:xfrm>
            <a:prstGeom prst="rect">
              <a:avLst/>
            </a:prstGeom>
            <a:noFill/>
            <a:ln>
              <a:noFill/>
            </a:ln>
          </p:spPr>
        </p:pic>
        <p:sp>
          <p:nvSpPr>
            <p:cNvPr id="2319" name="Google Shape;2319;p85"/>
            <p:cNvSpPr/>
            <p:nvPr/>
          </p:nvSpPr>
          <p:spPr>
            <a:xfrm>
              <a:off x="1967562" y="3113744"/>
              <a:ext cx="638175" cy="142240"/>
            </a:xfrm>
            <a:custGeom>
              <a:rect b="b" l="l" r="r" t="t"/>
              <a:pathLst>
                <a:path extrusionOk="0" h="142239" w="638175">
                  <a:moveTo>
                    <a:pt x="637646" y="0"/>
                  </a:moveTo>
                  <a:lnTo>
                    <a:pt x="0" y="0"/>
                  </a:lnTo>
                  <a:lnTo>
                    <a:pt x="0" y="141818"/>
                  </a:lnTo>
                  <a:lnTo>
                    <a:pt x="637646" y="141818"/>
                  </a:lnTo>
                  <a:lnTo>
                    <a:pt x="637646"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320" name="Google Shape;2320;p85"/>
            <p:cNvPicPr preferRelativeResize="0"/>
            <p:nvPr/>
          </p:nvPicPr>
          <p:blipFill rotWithShape="1">
            <a:blip r:embed="rId6">
              <a:alphaModFix/>
            </a:blip>
            <a:srcRect b="0" l="0" r="0" t="0"/>
            <a:stretch/>
          </p:blipFill>
          <p:spPr>
            <a:xfrm>
              <a:off x="3310128" y="2825495"/>
              <a:ext cx="768096" cy="271272"/>
            </a:xfrm>
            <a:prstGeom prst="rect">
              <a:avLst/>
            </a:prstGeom>
            <a:noFill/>
            <a:ln>
              <a:noFill/>
            </a:ln>
          </p:spPr>
        </p:pic>
        <p:sp>
          <p:nvSpPr>
            <p:cNvPr id="2321" name="Google Shape;2321;p85"/>
            <p:cNvSpPr/>
            <p:nvPr/>
          </p:nvSpPr>
          <p:spPr>
            <a:xfrm>
              <a:off x="3348655" y="2862417"/>
              <a:ext cx="638175" cy="142240"/>
            </a:xfrm>
            <a:custGeom>
              <a:rect b="b" l="l" r="r" t="t"/>
              <a:pathLst>
                <a:path extrusionOk="0" h="142239" w="638175">
                  <a:moveTo>
                    <a:pt x="637646" y="0"/>
                  </a:moveTo>
                  <a:lnTo>
                    <a:pt x="0" y="0"/>
                  </a:lnTo>
                  <a:lnTo>
                    <a:pt x="0" y="141818"/>
                  </a:lnTo>
                  <a:lnTo>
                    <a:pt x="637646" y="141818"/>
                  </a:lnTo>
                  <a:lnTo>
                    <a:pt x="637646"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322" name="Google Shape;2322;p85"/>
            <p:cNvPicPr preferRelativeResize="0"/>
            <p:nvPr/>
          </p:nvPicPr>
          <p:blipFill rotWithShape="1">
            <a:blip r:embed="rId7">
              <a:alphaModFix/>
            </a:blip>
            <a:srcRect b="0" l="0" r="0" t="0"/>
            <a:stretch/>
          </p:blipFill>
          <p:spPr>
            <a:xfrm>
              <a:off x="387095" y="3861815"/>
              <a:ext cx="2697480" cy="2322576"/>
            </a:xfrm>
            <a:prstGeom prst="rect">
              <a:avLst/>
            </a:prstGeom>
            <a:noFill/>
            <a:ln>
              <a:noFill/>
            </a:ln>
          </p:spPr>
        </p:pic>
        <p:pic>
          <p:nvPicPr>
            <p:cNvPr id="2323" name="Google Shape;2323;p85"/>
            <p:cNvPicPr preferRelativeResize="0"/>
            <p:nvPr/>
          </p:nvPicPr>
          <p:blipFill rotWithShape="1">
            <a:blip r:embed="rId8">
              <a:alphaModFix/>
            </a:blip>
            <a:srcRect b="0" l="0" r="0" t="0"/>
            <a:stretch/>
          </p:blipFill>
          <p:spPr>
            <a:xfrm>
              <a:off x="413230" y="3886276"/>
              <a:ext cx="2590800" cy="2219324"/>
            </a:xfrm>
            <a:prstGeom prst="rect">
              <a:avLst/>
            </a:prstGeom>
            <a:noFill/>
            <a:ln>
              <a:noFill/>
            </a:ln>
          </p:spPr>
        </p:pic>
        <p:pic>
          <p:nvPicPr>
            <p:cNvPr id="2324" name="Google Shape;2324;p85"/>
            <p:cNvPicPr preferRelativeResize="0"/>
            <p:nvPr/>
          </p:nvPicPr>
          <p:blipFill rotWithShape="1">
            <a:blip r:embed="rId9">
              <a:alphaModFix/>
            </a:blip>
            <a:srcRect b="0" l="0" r="0" t="0"/>
            <a:stretch/>
          </p:blipFill>
          <p:spPr>
            <a:xfrm>
              <a:off x="445007" y="3867911"/>
              <a:ext cx="874776" cy="2337816"/>
            </a:xfrm>
            <a:prstGeom prst="rect">
              <a:avLst/>
            </a:prstGeom>
            <a:noFill/>
            <a:ln>
              <a:noFill/>
            </a:ln>
          </p:spPr>
        </p:pic>
        <p:sp>
          <p:nvSpPr>
            <p:cNvPr id="2325" name="Google Shape;2325;p85"/>
            <p:cNvSpPr/>
            <p:nvPr/>
          </p:nvSpPr>
          <p:spPr>
            <a:xfrm>
              <a:off x="483611" y="3904471"/>
              <a:ext cx="742950" cy="2211070"/>
            </a:xfrm>
            <a:custGeom>
              <a:rect b="b" l="l" r="r" t="t"/>
              <a:pathLst>
                <a:path extrusionOk="0" h="2211070" w="742950">
                  <a:moveTo>
                    <a:pt x="742950" y="0"/>
                  </a:moveTo>
                  <a:lnTo>
                    <a:pt x="0" y="0"/>
                  </a:lnTo>
                  <a:lnTo>
                    <a:pt x="0" y="2210653"/>
                  </a:lnTo>
                  <a:lnTo>
                    <a:pt x="742950" y="2210653"/>
                  </a:lnTo>
                  <a:lnTo>
                    <a:pt x="74295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26" name="Google Shape;2326;p85"/>
            <p:cNvSpPr/>
            <p:nvPr/>
          </p:nvSpPr>
          <p:spPr>
            <a:xfrm>
              <a:off x="1218093" y="3894949"/>
              <a:ext cx="1786255" cy="2211070"/>
            </a:xfrm>
            <a:custGeom>
              <a:rect b="b" l="l" r="r" t="t"/>
              <a:pathLst>
                <a:path extrusionOk="0" h="2211070" w="1786255">
                  <a:moveTo>
                    <a:pt x="1785937" y="0"/>
                  </a:moveTo>
                  <a:lnTo>
                    <a:pt x="0" y="0"/>
                  </a:lnTo>
                  <a:lnTo>
                    <a:pt x="0" y="2210649"/>
                  </a:lnTo>
                  <a:lnTo>
                    <a:pt x="1785937" y="2210649"/>
                  </a:lnTo>
                  <a:lnTo>
                    <a:pt x="1785937" y="0"/>
                  </a:lnTo>
                  <a:close/>
                </a:path>
              </a:pathLst>
            </a:custGeom>
            <a:solidFill>
              <a:srgbClr val="70AD47">
                <a:alpha val="1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327" name="Google Shape;2327;p85"/>
            <p:cNvPicPr preferRelativeResize="0"/>
            <p:nvPr/>
          </p:nvPicPr>
          <p:blipFill rotWithShape="1">
            <a:blip r:embed="rId10">
              <a:alphaModFix/>
            </a:blip>
            <a:srcRect b="0" l="0" r="0" t="0"/>
            <a:stretch/>
          </p:blipFill>
          <p:spPr>
            <a:xfrm>
              <a:off x="1459992" y="4754880"/>
              <a:ext cx="451103" cy="451104"/>
            </a:xfrm>
            <a:prstGeom prst="rect">
              <a:avLst/>
            </a:prstGeom>
            <a:noFill/>
            <a:ln>
              <a:noFill/>
            </a:ln>
          </p:spPr>
        </p:pic>
        <p:pic>
          <p:nvPicPr>
            <p:cNvPr id="2328" name="Google Shape;2328;p85"/>
            <p:cNvPicPr preferRelativeResize="0"/>
            <p:nvPr/>
          </p:nvPicPr>
          <p:blipFill rotWithShape="1">
            <a:blip r:embed="rId11">
              <a:alphaModFix/>
            </a:blip>
            <a:srcRect b="0" l="0" r="0" t="0"/>
            <a:stretch/>
          </p:blipFill>
          <p:spPr>
            <a:xfrm>
              <a:off x="2298191" y="4770119"/>
              <a:ext cx="451104" cy="451104"/>
            </a:xfrm>
            <a:prstGeom prst="rect">
              <a:avLst/>
            </a:prstGeom>
            <a:noFill/>
            <a:ln>
              <a:noFill/>
            </a:ln>
          </p:spPr>
        </p:pic>
        <p:sp>
          <p:nvSpPr>
            <p:cNvPr id="2329" name="Google Shape;2329;p85"/>
            <p:cNvSpPr/>
            <p:nvPr/>
          </p:nvSpPr>
          <p:spPr>
            <a:xfrm>
              <a:off x="2601214" y="2950006"/>
              <a:ext cx="4147820" cy="995680"/>
            </a:xfrm>
            <a:custGeom>
              <a:rect b="b" l="l" r="r" t="t"/>
              <a:pathLst>
                <a:path extrusionOk="0" h="995679" w="4147820">
                  <a:moveTo>
                    <a:pt x="1256398" y="783996"/>
                  </a:moveTo>
                  <a:lnTo>
                    <a:pt x="1231925" y="792480"/>
                  </a:lnTo>
                  <a:lnTo>
                    <a:pt x="1231569" y="791591"/>
                  </a:lnTo>
                  <a:lnTo>
                    <a:pt x="1227658" y="781646"/>
                  </a:lnTo>
                  <a:lnTo>
                    <a:pt x="1224800" y="776236"/>
                  </a:lnTo>
                  <a:lnTo>
                    <a:pt x="1218349" y="764006"/>
                  </a:lnTo>
                  <a:lnTo>
                    <a:pt x="1215974" y="760145"/>
                  </a:lnTo>
                  <a:lnTo>
                    <a:pt x="1207516" y="746429"/>
                  </a:lnTo>
                  <a:lnTo>
                    <a:pt x="1205661" y="743851"/>
                  </a:lnTo>
                  <a:lnTo>
                    <a:pt x="1194765" y="728662"/>
                  </a:lnTo>
                  <a:lnTo>
                    <a:pt x="1193596" y="727265"/>
                  </a:lnTo>
                  <a:lnTo>
                    <a:pt x="1179791" y="710653"/>
                  </a:lnTo>
                  <a:lnTo>
                    <a:pt x="1179499" y="710349"/>
                  </a:lnTo>
                  <a:lnTo>
                    <a:pt x="1163002" y="693064"/>
                  </a:lnTo>
                  <a:lnTo>
                    <a:pt x="1162481" y="692518"/>
                  </a:lnTo>
                  <a:lnTo>
                    <a:pt x="1143825" y="675347"/>
                  </a:lnTo>
                  <a:lnTo>
                    <a:pt x="1142479" y="674116"/>
                  </a:lnTo>
                  <a:lnTo>
                    <a:pt x="1121727" y="657199"/>
                  </a:lnTo>
                  <a:lnTo>
                    <a:pt x="1119568" y="655434"/>
                  </a:lnTo>
                  <a:lnTo>
                    <a:pt x="1067511" y="619455"/>
                  </a:lnTo>
                  <a:lnTo>
                    <a:pt x="1034783" y="599833"/>
                  </a:lnTo>
                  <a:lnTo>
                    <a:pt x="997940" y="579678"/>
                  </a:lnTo>
                  <a:lnTo>
                    <a:pt x="956805" y="559028"/>
                  </a:lnTo>
                  <a:lnTo>
                    <a:pt x="952474" y="556869"/>
                  </a:lnTo>
                  <a:lnTo>
                    <a:pt x="911580" y="537895"/>
                  </a:lnTo>
                  <a:lnTo>
                    <a:pt x="862533" y="516343"/>
                  </a:lnTo>
                  <a:lnTo>
                    <a:pt x="809980" y="494398"/>
                  </a:lnTo>
                  <a:lnTo>
                    <a:pt x="806259" y="492848"/>
                  </a:lnTo>
                  <a:lnTo>
                    <a:pt x="750862" y="470776"/>
                  </a:lnTo>
                  <a:lnTo>
                    <a:pt x="695477" y="449503"/>
                  </a:lnTo>
                  <a:lnTo>
                    <a:pt x="692556" y="448373"/>
                  </a:lnTo>
                  <a:lnTo>
                    <a:pt x="634098" y="426605"/>
                  </a:lnTo>
                  <a:lnTo>
                    <a:pt x="570357" y="403453"/>
                  </a:lnTo>
                  <a:lnTo>
                    <a:pt x="504507" y="380085"/>
                  </a:lnTo>
                  <a:lnTo>
                    <a:pt x="436867" y="356527"/>
                  </a:lnTo>
                  <a:lnTo>
                    <a:pt x="367677" y="332803"/>
                  </a:lnTo>
                  <a:lnTo>
                    <a:pt x="7975" y="212864"/>
                  </a:lnTo>
                  <a:lnTo>
                    <a:pt x="0" y="236982"/>
                  </a:lnTo>
                  <a:lnTo>
                    <a:pt x="288493" y="332828"/>
                  </a:lnTo>
                  <a:lnTo>
                    <a:pt x="358533" y="356527"/>
                  </a:lnTo>
                  <a:lnTo>
                    <a:pt x="427278" y="380085"/>
                  </a:lnTo>
                  <a:lnTo>
                    <a:pt x="494487" y="403479"/>
                  </a:lnTo>
                  <a:lnTo>
                    <a:pt x="559714" y="426618"/>
                  </a:lnTo>
                  <a:lnTo>
                    <a:pt x="622909" y="449541"/>
                  </a:lnTo>
                  <a:lnTo>
                    <a:pt x="683628" y="472160"/>
                  </a:lnTo>
                  <a:lnTo>
                    <a:pt x="741603" y="494436"/>
                  </a:lnTo>
                  <a:lnTo>
                    <a:pt x="796594" y="516343"/>
                  </a:lnTo>
                  <a:lnTo>
                    <a:pt x="796721" y="516407"/>
                  </a:lnTo>
                  <a:lnTo>
                    <a:pt x="848550" y="537946"/>
                  </a:lnTo>
                  <a:lnTo>
                    <a:pt x="896759" y="559028"/>
                  </a:lnTo>
                  <a:lnTo>
                    <a:pt x="896937" y="559104"/>
                  </a:lnTo>
                  <a:lnTo>
                    <a:pt x="941476" y="579767"/>
                  </a:lnTo>
                  <a:lnTo>
                    <a:pt x="941616" y="579831"/>
                  </a:lnTo>
                  <a:lnTo>
                    <a:pt x="982002" y="599935"/>
                  </a:lnTo>
                  <a:lnTo>
                    <a:pt x="982179" y="600036"/>
                  </a:lnTo>
                  <a:lnTo>
                    <a:pt x="1018298" y="619594"/>
                  </a:lnTo>
                  <a:lnTo>
                    <a:pt x="1018501" y="619709"/>
                  </a:lnTo>
                  <a:lnTo>
                    <a:pt x="1050544" y="638721"/>
                  </a:lnTo>
                  <a:lnTo>
                    <a:pt x="1050772" y="638873"/>
                  </a:lnTo>
                  <a:lnTo>
                    <a:pt x="1079055" y="657377"/>
                  </a:lnTo>
                  <a:lnTo>
                    <a:pt x="1079296" y="657555"/>
                  </a:lnTo>
                  <a:lnTo>
                    <a:pt x="1104074" y="675576"/>
                  </a:lnTo>
                  <a:lnTo>
                    <a:pt x="1104315" y="675779"/>
                  </a:lnTo>
                  <a:lnTo>
                    <a:pt x="1125855" y="693331"/>
                  </a:lnTo>
                  <a:lnTo>
                    <a:pt x="1126109" y="693559"/>
                  </a:lnTo>
                  <a:lnTo>
                    <a:pt x="1144676" y="710653"/>
                  </a:lnTo>
                  <a:lnTo>
                    <a:pt x="1144397" y="710349"/>
                  </a:lnTo>
                  <a:lnTo>
                    <a:pt x="1144981" y="710933"/>
                  </a:lnTo>
                  <a:lnTo>
                    <a:pt x="1144676" y="710653"/>
                  </a:lnTo>
                  <a:lnTo>
                    <a:pt x="1144943" y="710933"/>
                  </a:lnTo>
                  <a:lnTo>
                    <a:pt x="1174648" y="744207"/>
                  </a:lnTo>
                  <a:lnTo>
                    <a:pt x="1196289" y="776630"/>
                  </a:lnTo>
                  <a:lnTo>
                    <a:pt x="1207909" y="800811"/>
                  </a:lnTo>
                  <a:lnTo>
                    <a:pt x="1184414" y="808964"/>
                  </a:lnTo>
                  <a:lnTo>
                    <a:pt x="1245374" y="868464"/>
                  </a:lnTo>
                  <a:lnTo>
                    <a:pt x="1252601" y="813117"/>
                  </a:lnTo>
                  <a:lnTo>
                    <a:pt x="1256398" y="783996"/>
                  </a:lnTo>
                  <a:close/>
                </a:path>
                <a:path extrusionOk="0" h="995679" w="4147820">
                  <a:moveTo>
                    <a:pt x="4147756" y="995464"/>
                  </a:moveTo>
                  <a:lnTo>
                    <a:pt x="4143476" y="948715"/>
                  </a:lnTo>
                  <a:lnTo>
                    <a:pt x="4139996" y="910628"/>
                  </a:lnTo>
                  <a:lnTo>
                    <a:pt x="4117886" y="924331"/>
                  </a:lnTo>
                  <a:lnTo>
                    <a:pt x="4114660" y="919670"/>
                  </a:lnTo>
                  <a:lnTo>
                    <a:pt x="4113352" y="917765"/>
                  </a:lnTo>
                  <a:lnTo>
                    <a:pt x="4099445" y="904163"/>
                  </a:lnTo>
                  <a:lnTo>
                    <a:pt x="4096397" y="901166"/>
                  </a:lnTo>
                  <a:lnTo>
                    <a:pt x="4090339" y="896124"/>
                  </a:lnTo>
                  <a:lnTo>
                    <a:pt x="4080167" y="887666"/>
                  </a:lnTo>
                  <a:lnTo>
                    <a:pt x="4076268" y="884415"/>
                  </a:lnTo>
                  <a:lnTo>
                    <a:pt x="4068864" y="878903"/>
                  </a:lnTo>
                  <a:lnTo>
                    <a:pt x="4064495" y="875639"/>
                  </a:lnTo>
                  <a:lnTo>
                    <a:pt x="4056126" y="869823"/>
                  </a:lnTo>
                  <a:lnTo>
                    <a:pt x="4051655" y="866711"/>
                  </a:lnTo>
                  <a:lnTo>
                    <a:pt x="4041991" y="860412"/>
                  </a:lnTo>
                  <a:lnTo>
                    <a:pt x="4037584" y="857529"/>
                  </a:lnTo>
                  <a:lnTo>
                    <a:pt x="4026382" y="850658"/>
                  </a:lnTo>
                  <a:lnTo>
                    <a:pt x="4022204" y="848093"/>
                  </a:lnTo>
                  <a:lnTo>
                    <a:pt x="4009199" y="840549"/>
                  </a:lnTo>
                  <a:lnTo>
                    <a:pt x="4005440" y="838365"/>
                  </a:lnTo>
                  <a:lnTo>
                    <a:pt x="3990340" y="830059"/>
                  </a:lnTo>
                  <a:lnTo>
                    <a:pt x="3987203" y="828332"/>
                  </a:lnTo>
                  <a:lnTo>
                    <a:pt x="3969740" y="819188"/>
                  </a:lnTo>
                  <a:lnTo>
                    <a:pt x="3967429" y="817981"/>
                  </a:lnTo>
                  <a:lnTo>
                    <a:pt x="3947287" y="807923"/>
                  </a:lnTo>
                  <a:lnTo>
                    <a:pt x="3946029" y="807288"/>
                  </a:lnTo>
                  <a:lnTo>
                    <a:pt x="3898036" y="784796"/>
                  </a:lnTo>
                  <a:lnTo>
                    <a:pt x="3842588" y="760717"/>
                  </a:lnTo>
                  <a:lnTo>
                    <a:pt x="3779050" y="734885"/>
                  </a:lnTo>
                  <a:lnTo>
                    <a:pt x="3768941" y="730961"/>
                  </a:lnTo>
                  <a:lnTo>
                    <a:pt x="3744049" y="721283"/>
                  </a:lnTo>
                  <a:lnTo>
                    <a:pt x="3691026" y="701370"/>
                  </a:lnTo>
                  <a:lnTo>
                    <a:pt x="3648265" y="685761"/>
                  </a:lnTo>
                  <a:lnTo>
                    <a:pt x="3602952" y="669632"/>
                  </a:lnTo>
                  <a:lnTo>
                    <a:pt x="3555161" y="652983"/>
                  </a:lnTo>
                  <a:lnTo>
                    <a:pt x="3504971" y="635838"/>
                  </a:lnTo>
                  <a:lnTo>
                    <a:pt x="3452482" y="618223"/>
                  </a:lnTo>
                  <a:lnTo>
                    <a:pt x="3397783" y="600138"/>
                  </a:lnTo>
                  <a:lnTo>
                    <a:pt x="2948902" y="458647"/>
                  </a:lnTo>
                  <a:lnTo>
                    <a:pt x="1388605" y="0"/>
                  </a:lnTo>
                  <a:lnTo>
                    <a:pt x="1381556" y="24396"/>
                  </a:lnTo>
                  <a:lnTo>
                    <a:pt x="2659583" y="397776"/>
                  </a:lnTo>
                  <a:lnTo>
                    <a:pt x="3315792" y="600151"/>
                  </a:lnTo>
                  <a:lnTo>
                    <a:pt x="3371494" y="618236"/>
                  </a:lnTo>
                  <a:lnTo>
                    <a:pt x="3425088" y="635863"/>
                  </a:lnTo>
                  <a:lnTo>
                    <a:pt x="3476485" y="653008"/>
                  </a:lnTo>
                  <a:lnTo>
                    <a:pt x="3525532" y="669632"/>
                  </a:lnTo>
                  <a:lnTo>
                    <a:pt x="3572294" y="685761"/>
                  </a:lnTo>
                  <a:lnTo>
                    <a:pt x="3616617" y="701370"/>
                  </a:lnTo>
                  <a:lnTo>
                    <a:pt x="3658451" y="716432"/>
                  </a:lnTo>
                  <a:lnTo>
                    <a:pt x="3697884" y="730973"/>
                  </a:lnTo>
                  <a:lnTo>
                    <a:pt x="3735006" y="745020"/>
                  </a:lnTo>
                  <a:lnTo>
                    <a:pt x="3769690" y="758507"/>
                  </a:lnTo>
                  <a:lnTo>
                    <a:pt x="3802240" y="771537"/>
                  </a:lnTo>
                  <a:lnTo>
                    <a:pt x="3802367" y="771588"/>
                  </a:lnTo>
                  <a:lnTo>
                    <a:pt x="3832733" y="784123"/>
                  </a:lnTo>
                  <a:lnTo>
                    <a:pt x="3861181" y="796277"/>
                  </a:lnTo>
                  <a:lnTo>
                    <a:pt x="3887622" y="807974"/>
                  </a:lnTo>
                  <a:lnTo>
                    <a:pt x="3912133" y="819226"/>
                  </a:lnTo>
                  <a:lnTo>
                    <a:pt x="3934917" y="830135"/>
                  </a:lnTo>
                  <a:lnTo>
                    <a:pt x="3955808" y="840574"/>
                  </a:lnTo>
                  <a:lnTo>
                    <a:pt x="3955961" y="840651"/>
                  </a:lnTo>
                  <a:lnTo>
                    <a:pt x="3975074" y="850658"/>
                  </a:lnTo>
                  <a:lnTo>
                    <a:pt x="3975214" y="850722"/>
                  </a:lnTo>
                  <a:lnTo>
                    <a:pt x="3975074" y="850658"/>
                  </a:lnTo>
                  <a:lnTo>
                    <a:pt x="3975239" y="850747"/>
                  </a:lnTo>
                  <a:lnTo>
                    <a:pt x="3992943" y="860488"/>
                  </a:lnTo>
                  <a:lnTo>
                    <a:pt x="3993070" y="860552"/>
                  </a:lnTo>
                  <a:lnTo>
                    <a:pt x="4009199" y="869911"/>
                  </a:lnTo>
                  <a:lnTo>
                    <a:pt x="4049623" y="896239"/>
                  </a:lnTo>
                  <a:lnTo>
                    <a:pt x="4060787" y="904582"/>
                  </a:lnTo>
                  <a:lnTo>
                    <a:pt x="4079367" y="920038"/>
                  </a:lnTo>
                  <a:lnTo>
                    <a:pt x="4079697" y="920369"/>
                  </a:lnTo>
                  <a:lnTo>
                    <a:pt x="4093832" y="934212"/>
                  </a:lnTo>
                  <a:lnTo>
                    <a:pt x="4096270" y="937729"/>
                  </a:lnTo>
                  <a:lnTo>
                    <a:pt x="4075226" y="950760"/>
                  </a:lnTo>
                  <a:lnTo>
                    <a:pt x="4147756" y="995464"/>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330" name="Google Shape;2330;p85"/>
            <p:cNvPicPr preferRelativeResize="0"/>
            <p:nvPr/>
          </p:nvPicPr>
          <p:blipFill rotWithShape="1">
            <a:blip r:embed="rId12">
              <a:alphaModFix/>
            </a:blip>
            <a:srcRect b="0" l="0" r="0" t="0"/>
            <a:stretch/>
          </p:blipFill>
          <p:spPr>
            <a:xfrm>
              <a:off x="3459479" y="3852672"/>
              <a:ext cx="2694431" cy="2322576"/>
            </a:xfrm>
            <a:prstGeom prst="rect">
              <a:avLst/>
            </a:prstGeom>
            <a:noFill/>
            <a:ln>
              <a:noFill/>
            </a:ln>
          </p:spPr>
        </p:pic>
        <p:pic>
          <p:nvPicPr>
            <p:cNvPr id="2331" name="Google Shape;2331;p85"/>
            <p:cNvPicPr preferRelativeResize="0"/>
            <p:nvPr/>
          </p:nvPicPr>
          <p:blipFill rotWithShape="1">
            <a:blip r:embed="rId8">
              <a:alphaModFix/>
            </a:blip>
            <a:srcRect b="0" l="0" r="0" t="0"/>
            <a:stretch/>
          </p:blipFill>
          <p:spPr>
            <a:xfrm>
              <a:off x="3485116" y="3877603"/>
              <a:ext cx="2590800" cy="2219324"/>
            </a:xfrm>
            <a:prstGeom prst="rect">
              <a:avLst/>
            </a:prstGeom>
            <a:noFill/>
            <a:ln>
              <a:noFill/>
            </a:ln>
          </p:spPr>
        </p:pic>
        <p:pic>
          <p:nvPicPr>
            <p:cNvPr id="2332" name="Google Shape;2332;p85"/>
            <p:cNvPicPr preferRelativeResize="0"/>
            <p:nvPr/>
          </p:nvPicPr>
          <p:blipFill rotWithShape="1">
            <a:blip r:embed="rId13">
              <a:alphaModFix/>
            </a:blip>
            <a:srcRect b="0" l="0" r="0" t="0"/>
            <a:stretch/>
          </p:blipFill>
          <p:spPr>
            <a:xfrm>
              <a:off x="3517391" y="3858767"/>
              <a:ext cx="871727" cy="2340864"/>
            </a:xfrm>
            <a:prstGeom prst="rect">
              <a:avLst/>
            </a:prstGeom>
            <a:noFill/>
            <a:ln>
              <a:noFill/>
            </a:ln>
          </p:spPr>
        </p:pic>
        <p:sp>
          <p:nvSpPr>
            <p:cNvPr id="2333" name="Google Shape;2333;p85"/>
            <p:cNvSpPr/>
            <p:nvPr/>
          </p:nvSpPr>
          <p:spPr>
            <a:xfrm>
              <a:off x="3555495" y="3895798"/>
              <a:ext cx="742950" cy="2211070"/>
            </a:xfrm>
            <a:custGeom>
              <a:rect b="b" l="l" r="r" t="t"/>
              <a:pathLst>
                <a:path extrusionOk="0" h="2211070" w="742950">
                  <a:moveTo>
                    <a:pt x="742950" y="0"/>
                  </a:moveTo>
                  <a:lnTo>
                    <a:pt x="0" y="0"/>
                  </a:lnTo>
                  <a:lnTo>
                    <a:pt x="0" y="2210653"/>
                  </a:lnTo>
                  <a:lnTo>
                    <a:pt x="742950" y="2210653"/>
                  </a:lnTo>
                  <a:lnTo>
                    <a:pt x="74295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34" name="Google Shape;2334;p85"/>
            <p:cNvSpPr/>
            <p:nvPr/>
          </p:nvSpPr>
          <p:spPr>
            <a:xfrm>
              <a:off x="4289978" y="3886276"/>
              <a:ext cx="1786255" cy="2211070"/>
            </a:xfrm>
            <a:custGeom>
              <a:rect b="b" l="l" r="r" t="t"/>
              <a:pathLst>
                <a:path extrusionOk="0" h="2211070" w="1786254">
                  <a:moveTo>
                    <a:pt x="1785937" y="0"/>
                  </a:moveTo>
                  <a:lnTo>
                    <a:pt x="0" y="0"/>
                  </a:lnTo>
                  <a:lnTo>
                    <a:pt x="0" y="2210649"/>
                  </a:lnTo>
                  <a:lnTo>
                    <a:pt x="1785937" y="2210649"/>
                  </a:lnTo>
                  <a:lnTo>
                    <a:pt x="1785937" y="0"/>
                  </a:lnTo>
                  <a:close/>
                </a:path>
              </a:pathLst>
            </a:custGeom>
            <a:solidFill>
              <a:srgbClr val="70AD47">
                <a:alpha val="1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335" name="Google Shape;2335;p85"/>
            <p:cNvPicPr preferRelativeResize="0"/>
            <p:nvPr/>
          </p:nvPicPr>
          <p:blipFill rotWithShape="1">
            <a:blip r:embed="rId14">
              <a:alphaModFix/>
            </a:blip>
            <a:srcRect b="0" l="0" r="0" t="0"/>
            <a:stretch/>
          </p:blipFill>
          <p:spPr>
            <a:xfrm>
              <a:off x="4532375" y="4745736"/>
              <a:ext cx="451103" cy="451104"/>
            </a:xfrm>
            <a:prstGeom prst="rect">
              <a:avLst/>
            </a:prstGeom>
            <a:noFill/>
            <a:ln>
              <a:noFill/>
            </a:ln>
          </p:spPr>
        </p:pic>
        <p:pic>
          <p:nvPicPr>
            <p:cNvPr id="2336" name="Google Shape;2336;p85"/>
            <p:cNvPicPr preferRelativeResize="0"/>
            <p:nvPr/>
          </p:nvPicPr>
          <p:blipFill rotWithShape="1">
            <a:blip r:embed="rId15">
              <a:alphaModFix/>
            </a:blip>
            <a:srcRect b="0" l="0" r="0" t="0"/>
            <a:stretch/>
          </p:blipFill>
          <p:spPr>
            <a:xfrm>
              <a:off x="5370575" y="4764024"/>
              <a:ext cx="451103" cy="451104"/>
            </a:xfrm>
            <a:prstGeom prst="rect">
              <a:avLst/>
            </a:prstGeom>
            <a:noFill/>
            <a:ln>
              <a:noFill/>
            </a:ln>
          </p:spPr>
        </p:pic>
        <p:pic>
          <p:nvPicPr>
            <p:cNvPr id="2337" name="Google Shape;2337;p85"/>
            <p:cNvPicPr preferRelativeResize="0"/>
            <p:nvPr/>
          </p:nvPicPr>
          <p:blipFill rotWithShape="1">
            <a:blip r:embed="rId16">
              <a:alphaModFix/>
            </a:blip>
            <a:srcRect b="0" l="0" r="0" t="0"/>
            <a:stretch/>
          </p:blipFill>
          <p:spPr>
            <a:xfrm>
              <a:off x="2304288" y="1880616"/>
              <a:ext cx="301751" cy="292608"/>
            </a:xfrm>
            <a:prstGeom prst="rect">
              <a:avLst/>
            </a:prstGeom>
            <a:noFill/>
            <a:ln>
              <a:noFill/>
            </a:ln>
          </p:spPr>
        </p:pic>
        <p:sp>
          <p:nvSpPr>
            <p:cNvPr id="2338" name="Google Shape;2338;p85"/>
            <p:cNvSpPr/>
            <p:nvPr/>
          </p:nvSpPr>
          <p:spPr>
            <a:xfrm>
              <a:off x="2343344" y="1919339"/>
              <a:ext cx="169545" cy="163195"/>
            </a:xfrm>
            <a:custGeom>
              <a:rect b="b" l="l" r="r" t="t"/>
              <a:pathLst>
                <a:path extrusionOk="0" h="163194" w="169544">
                  <a:moveTo>
                    <a:pt x="169353" y="0"/>
                  </a:moveTo>
                  <a:lnTo>
                    <a:pt x="0" y="0"/>
                  </a:lnTo>
                  <a:lnTo>
                    <a:pt x="0" y="163120"/>
                  </a:lnTo>
                  <a:lnTo>
                    <a:pt x="169353" y="163120"/>
                  </a:lnTo>
                  <a:lnTo>
                    <a:pt x="169353"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39" name="Google Shape;2339;p85"/>
            <p:cNvSpPr/>
            <p:nvPr/>
          </p:nvSpPr>
          <p:spPr>
            <a:xfrm>
              <a:off x="891525" y="1570355"/>
              <a:ext cx="1875155" cy="2260600"/>
            </a:xfrm>
            <a:custGeom>
              <a:rect b="b" l="l" r="r" t="t"/>
              <a:pathLst>
                <a:path extrusionOk="0" h="2260600" w="1875155">
                  <a:moveTo>
                    <a:pt x="0" y="2178425"/>
                  </a:moveTo>
                  <a:lnTo>
                    <a:pt x="24089" y="2260144"/>
                  </a:lnTo>
                  <a:lnTo>
                    <a:pt x="69024" y="2199871"/>
                  </a:lnTo>
                  <a:lnTo>
                    <a:pt x="47770" y="2199871"/>
                  </a:lnTo>
                  <a:lnTo>
                    <a:pt x="22767" y="2195399"/>
                  </a:lnTo>
                  <a:lnTo>
                    <a:pt x="25003" y="2182898"/>
                  </a:lnTo>
                  <a:lnTo>
                    <a:pt x="0" y="2178425"/>
                  </a:lnTo>
                  <a:close/>
                </a:path>
                <a:path extrusionOk="0" h="2260600" w="1875155">
                  <a:moveTo>
                    <a:pt x="25003" y="2182898"/>
                  </a:moveTo>
                  <a:lnTo>
                    <a:pt x="22767" y="2195399"/>
                  </a:lnTo>
                  <a:lnTo>
                    <a:pt x="47770" y="2199871"/>
                  </a:lnTo>
                  <a:lnTo>
                    <a:pt x="50006" y="2187370"/>
                  </a:lnTo>
                  <a:lnTo>
                    <a:pt x="25003" y="2182898"/>
                  </a:lnTo>
                  <a:close/>
                </a:path>
                <a:path extrusionOk="0" h="2260600" w="1875155">
                  <a:moveTo>
                    <a:pt x="50006" y="2187370"/>
                  </a:moveTo>
                  <a:lnTo>
                    <a:pt x="47770" y="2199871"/>
                  </a:lnTo>
                  <a:lnTo>
                    <a:pt x="69024" y="2199871"/>
                  </a:lnTo>
                  <a:lnTo>
                    <a:pt x="75009" y="2191842"/>
                  </a:lnTo>
                  <a:lnTo>
                    <a:pt x="50006" y="2187370"/>
                  </a:lnTo>
                  <a:close/>
                </a:path>
                <a:path extrusionOk="0" h="2260600" w="1875155">
                  <a:moveTo>
                    <a:pt x="1874358" y="0"/>
                  </a:moveTo>
                  <a:lnTo>
                    <a:pt x="1692201" y="5455"/>
                  </a:lnTo>
                  <a:lnTo>
                    <a:pt x="1601614" y="9517"/>
                  </a:lnTo>
                  <a:lnTo>
                    <a:pt x="1511746" y="15176"/>
                  </a:lnTo>
                  <a:lnTo>
                    <a:pt x="1422838" y="22970"/>
                  </a:lnTo>
                  <a:lnTo>
                    <a:pt x="1335147" y="33436"/>
                  </a:lnTo>
                  <a:lnTo>
                    <a:pt x="1248930" y="47114"/>
                  </a:lnTo>
                  <a:lnTo>
                    <a:pt x="1164536" y="64531"/>
                  </a:lnTo>
                  <a:lnTo>
                    <a:pt x="1122947" y="74846"/>
                  </a:lnTo>
                  <a:lnTo>
                    <a:pt x="1081968" y="86285"/>
                  </a:lnTo>
                  <a:lnTo>
                    <a:pt x="1041554" y="98936"/>
                  </a:lnTo>
                  <a:lnTo>
                    <a:pt x="1001738" y="112869"/>
                  </a:lnTo>
                  <a:lnTo>
                    <a:pt x="962556" y="128150"/>
                  </a:lnTo>
                  <a:lnTo>
                    <a:pt x="924042" y="144849"/>
                  </a:lnTo>
                  <a:lnTo>
                    <a:pt x="886232" y="163033"/>
                  </a:lnTo>
                  <a:lnTo>
                    <a:pt x="849162" y="182772"/>
                  </a:lnTo>
                  <a:lnTo>
                    <a:pt x="812866" y="204129"/>
                  </a:lnTo>
                  <a:lnTo>
                    <a:pt x="777384" y="227173"/>
                  </a:lnTo>
                  <a:lnTo>
                    <a:pt x="742752" y="251971"/>
                  </a:lnTo>
                  <a:lnTo>
                    <a:pt x="709007" y="278587"/>
                  </a:lnTo>
                  <a:lnTo>
                    <a:pt x="676188" y="307084"/>
                  </a:lnTo>
                  <a:lnTo>
                    <a:pt x="644328" y="337529"/>
                  </a:lnTo>
                  <a:lnTo>
                    <a:pt x="613467" y="369981"/>
                  </a:lnTo>
                  <a:lnTo>
                    <a:pt x="583643" y="404502"/>
                  </a:lnTo>
                  <a:lnTo>
                    <a:pt x="554886" y="441121"/>
                  </a:lnTo>
                  <a:lnTo>
                    <a:pt x="527183" y="479778"/>
                  </a:lnTo>
                  <a:lnTo>
                    <a:pt x="500498" y="520401"/>
                  </a:lnTo>
                  <a:lnTo>
                    <a:pt x="474795" y="562922"/>
                  </a:lnTo>
                  <a:lnTo>
                    <a:pt x="450035" y="607275"/>
                  </a:lnTo>
                  <a:lnTo>
                    <a:pt x="426182" y="653395"/>
                  </a:lnTo>
                  <a:lnTo>
                    <a:pt x="403198" y="701215"/>
                  </a:lnTo>
                  <a:lnTo>
                    <a:pt x="381052" y="750670"/>
                  </a:lnTo>
                  <a:lnTo>
                    <a:pt x="359704" y="801693"/>
                  </a:lnTo>
                  <a:lnTo>
                    <a:pt x="339122" y="854221"/>
                  </a:lnTo>
                  <a:lnTo>
                    <a:pt x="319269" y="908188"/>
                  </a:lnTo>
                  <a:lnTo>
                    <a:pt x="300113" y="963528"/>
                  </a:lnTo>
                  <a:lnTo>
                    <a:pt x="281618" y="1020177"/>
                  </a:lnTo>
                  <a:lnTo>
                    <a:pt x="263751" y="1078068"/>
                  </a:lnTo>
                  <a:lnTo>
                    <a:pt x="246479" y="1137138"/>
                  </a:lnTo>
                  <a:lnTo>
                    <a:pt x="229756" y="1197356"/>
                  </a:lnTo>
                  <a:lnTo>
                    <a:pt x="197890" y="1320754"/>
                  </a:lnTo>
                  <a:lnTo>
                    <a:pt x="167856" y="1447857"/>
                  </a:lnTo>
                  <a:lnTo>
                    <a:pt x="139399" y="1578099"/>
                  </a:lnTo>
                  <a:lnTo>
                    <a:pt x="112257" y="1710951"/>
                  </a:lnTo>
                  <a:lnTo>
                    <a:pt x="86166" y="1845889"/>
                  </a:lnTo>
                  <a:lnTo>
                    <a:pt x="60864" y="1982389"/>
                  </a:lnTo>
                  <a:lnTo>
                    <a:pt x="25003" y="2182898"/>
                  </a:lnTo>
                  <a:lnTo>
                    <a:pt x="50006" y="2187370"/>
                  </a:lnTo>
                  <a:lnTo>
                    <a:pt x="85846" y="1986979"/>
                  </a:lnTo>
                  <a:lnTo>
                    <a:pt x="111114" y="1850663"/>
                  </a:lnTo>
                  <a:lnTo>
                    <a:pt x="137157" y="1715970"/>
                  </a:lnTo>
                  <a:lnTo>
                    <a:pt x="164234" y="1583436"/>
                  </a:lnTo>
                  <a:lnTo>
                    <a:pt x="192602" y="1453593"/>
                  </a:lnTo>
                  <a:lnTo>
                    <a:pt x="222519" y="1326978"/>
                  </a:lnTo>
                  <a:lnTo>
                    <a:pt x="254263" y="1204041"/>
                  </a:lnTo>
                  <a:lnTo>
                    <a:pt x="270883" y="1144184"/>
                  </a:lnTo>
                  <a:lnTo>
                    <a:pt x="288051" y="1085469"/>
                  </a:lnTo>
                  <a:lnTo>
                    <a:pt x="305798" y="1027962"/>
                  </a:lnTo>
                  <a:lnTo>
                    <a:pt x="324154" y="971731"/>
                  </a:lnTo>
                  <a:lnTo>
                    <a:pt x="343153" y="916842"/>
                  </a:lnTo>
                  <a:lnTo>
                    <a:pt x="362823" y="863363"/>
                  </a:lnTo>
                  <a:lnTo>
                    <a:pt x="383195" y="811363"/>
                  </a:lnTo>
                  <a:lnTo>
                    <a:pt x="404302" y="760907"/>
                  </a:lnTo>
                  <a:lnTo>
                    <a:pt x="426171" y="712063"/>
                  </a:lnTo>
                  <a:lnTo>
                    <a:pt x="448833" y="664899"/>
                  </a:lnTo>
                  <a:lnTo>
                    <a:pt x="472318" y="619480"/>
                  </a:lnTo>
                  <a:lnTo>
                    <a:pt x="496654" y="575875"/>
                  </a:lnTo>
                  <a:lnTo>
                    <a:pt x="521869" y="534146"/>
                  </a:lnTo>
                  <a:lnTo>
                    <a:pt x="547992" y="494364"/>
                  </a:lnTo>
                  <a:lnTo>
                    <a:pt x="575050" y="456590"/>
                  </a:lnTo>
                  <a:lnTo>
                    <a:pt x="603076" y="420883"/>
                  </a:lnTo>
                  <a:lnTo>
                    <a:pt x="603436" y="420424"/>
                  </a:lnTo>
                  <a:lnTo>
                    <a:pt x="632102" y="387264"/>
                  </a:lnTo>
                  <a:lnTo>
                    <a:pt x="632489" y="386816"/>
                  </a:lnTo>
                  <a:lnTo>
                    <a:pt x="662115" y="355682"/>
                  </a:lnTo>
                  <a:lnTo>
                    <a:pt x="662525" y="355252"/>
                  </a:lnTo>
                  <a:lnTo>
                    <a:pt x="693090" y="326066"/>
                  </a:lnTo>
                  <a:lnTo>
                    <a:pt x="693517" y="325658"/>
                  </a:lnTo>
                  <a:lnTo>
                    <a:pt x="724994" y="298344"/>
                  </a:lnTo>
                  <a:lnTo>
                    <a:pt x="725434" y="297962"/>
                  </a:lnTo>
                  <a:lnTo>
                    <a:pt x="757802" y="272451"/>
                  </a:lnTo>
                  <a:lnTo>
                    <a:pt x="758251" y="272097"/>
                  </a:lnTo>
                  <a:lnTo>
                    <a:pt x="791484" y="248318"/>
                  </a:lnTo>
                  <a:lnTo>
                    <a:pt x="826013" y="225878"/>
                  </a:lnTo>
                  <a:lnTo>
                    <a:pt x="861361" y="205064"/>
                  </a:lnTo>
                  <a:lnTo>
                    <a:pt x="897498" y="185811"/>
                  </a:lnTo>
                  <a:lnTo>
                    <a:pt x="934396" y="168055"/>
                  </a:lnTo>
                  <a:lnTo>
                    <a:pt x="972027" y="151729"/>
                  </a:lnTo>
                  <a:lnTo>
                    <a:pt x="1010362" y="136770"/>
                  </a:lnTo>
                  <a:lnTo>
                    <a:pt x="1049367" y="123113"/>
                  </a:lnTo>
                  <a:lnTo>
                    <a:pt x="1089010" y="110697"/>
                  </a:lnTo>
                  <a:lnTo>
                    <a:pt x="1129257" y="99454"/>
                  </a:lnTo>
                  <a:lnTo>
                    <a:pt x="1169955" y="89355"/>
                  </a:lnTo>
                  <a:lnTo>
                    <a:pt x="1253265" y="72155"/>
                  </a:lnTo>
                  <a:lnTo>
                    <a:pt x="1253776" y="72049"/>
                  </a:lnTo>
                  <a:lnTo>
                    <a:pt x="1338461" y="58628"/>
                  </a:lnTo>
                  <a:lnTo>
                    <a:pt x="1425300" y="48256"/>
                  </a:lnTo>
                  <a:lnTo>
                    <a:pt x="1513548" y="40515"/>
                  </a:lnTo>
                  <a:lnTo>
                    <a:pt x="1602893" y="34886"/>
                  </a:lnTo>
                  <a:lnTo>
                    <a:pt x="1693074" y="30841"/>
                  </a:lnTo>
                  <a:lnTo>
                    <a:pt x="1875118" y="25388"/>
                  </a:lnTo>
                  <a:lnTo>
                    <a:pt x="1874358" y="0"/>
                  </a:lnTo>
                  <a:close/>
                </a:path>
                <a:path extrusionOk="0" h="2260600" w="1875155">
                  <a:moveTo>
                    <a:pt x="603259" y="420648"/>
                  </a:moveTo>
                  <a:lnTo>
                    <a:pt x="603057" y="420883"/>
                  </a:lnTo>
                  <a:lnTo>
                    <a:pt x="603259" y="420648"/>
                  </a:lnTo>
                  <a:close/>
                </a:path>
                <a:path extrusionOk="0" h="2260600" w="1875155">
                  <a:moveTo>
                    <a:pt x="603453" y="420424"/>
                  </a:moveTo>
                  <a:lnTo>
                    <a:pt x="603259" y="420648"/>
                  </a:lnTo>
                  <a:lnTo>
                    <a:pt x="603453" y="420424"/>
                  </a:lnTo>
                  <a:close/>
                </a:path>
                <a:path extrusionOk="0" h="2260600" w="1875155">
                  <a:moveTo>
                    <a:pt x="632292" y="387045"/>
                  </a:moveTo>
                  <a:lnTo>
                    <a:pt x="632083" y="387264"/>
                  </a:lnTo>
                  <a:lnTo>
                    <a:pt x="632292" y="387045"/>
                  </a:lnTo>
                  <a:close/>
                </a:path>
                <a:path extrusionOk="0" h="2260600" w="1875155">
                  <a:moveTo>
                    <a:pt x="632509" y="386816"/>
                  </a:moveTo>
                  <a:lnTo>
                    <a:pt x="632292" y="387045"/>
                  </a:lnTo>
                  <a:lnTo>
                    <a:pt x="632509" y="386816"/>
                  </a:lnTo>
                  <a:close/>
                </a:path>
                <a:path extrusionOk="0" h="2260600" w="1875155">
                  <a:moveTo>
                    <a:pt x="662313" y="355474"/>
                  </a:moveTo>
                  <a:lnTo>
                    <a:pt x="662096" y="355682"/>
                  </a:lnTo>
                  <a:lnTo>
                    <a:pt x="662313" y="355474"/>
                  </a:lnTo>
                  <a:close/>
                </a:path>
                <a:path extrusionOk="0" h="2260600" w="1875155">
                  <a:moveTo>
                    <a:pt x="662546" y="355252"/>
                  </a:moveTo>
                  <a:lnTo>
                    <a:pt x="662313" y="355474"/>
                  </a:lnTo>
                  <a:lnTo>
                    <a:pt x="662546" y="355252"/>
                  </a:lnTo>
                  <a:close/>
                </a:path>
                <a:path extrusionOk="0" h="2260600" w="1875155">
                  <a:moveTo>
                    <a:pt x="693306" y="325860"/>
                  </a:moveTo>
                  <a:lnTo>
                    <a:pt x="693068" y="326066"/>
                  </a:lnTo>
                  <a:lnTo>
                    <a:pt x="693306" y="325860"/>
                  </a:lnTo>
                  <a:close/>
                </a:path>
                <a:path extrusionOk="0" h="2260600" w="1875155">
                  <a:moveTo>
                    <a:pt x="693538" y="325658"/>
                  </a:moveTo>
                  <a:lnTo>
                    <a:pt x="693306" y="325860"/>
                  </a:lnTo>
                  <a:lnTo>
                    <a:pt x="693538" y="325658"/>
                  </a:lnTo>
                  <a:close/>
                </a:path>
                <a:path extrusionOk="0" h="2260600" w="1875155">
                  <a:moveTo>
                    <a:pt x="725212" y="298155"/>
                  </a:moveTo>
                  <a:lnTo>
                    <a:pt x="724972" y="298344"/>
                  </a:lnTo>
                  <a:lnTo>
                    <a:pt x="725212" y="298155"/>
                  </a:lnTo>
                  <a:close/>
                </a:path>
                <a:path extrusionOk="0" h="2260600" w="1875155">
                  <a:moveTo>
                    <a:pt x="725457" y="297962"/>
                  </a:moveTo>
                  <a:lnTo>
                    <a:pt x="725212" y="298155"/>
                  </a:lnTo>
                  <a:lnTo>
                    <a:pt x="725457" y="297962"/>
                  </a:lnTo>
                  <a:close/>
                </a:path>
                <a:path extrusionOk="0" h="2260600" w="1875155">
                  <a:moveTo>
                    <a:pt x="758030" y="272271"/>
                  </a:moveTo>
                  <a:lnTo>
                    <a:pt x="757779" y="272451"/>
                  </a:lnTo>
                  <a:lnTo>
                    <a:pt x="758030" y="272271"/>
                  </a:lnTo>
                  <a:close/>
                </a:path>
                <a:path extrusionOk="0" h="2260600" w="1875155">
                  <a:moveTo>
                    <a:pt x="758274" y="272097"/>
                  </a:moveTo>
                  <a:lnTo>
                    <a:pt x="758030" y="272271"/>
                  </a:lnTo>
                  <a:lnTo>
                    <a:pt x="758274" y="272097"/>
                  </a:lnTo>
                  <a:close/>
                </a:path>
                <a:path extrusionOk="0" h="2260600" w="1875155">
                  <a:moveTo>
                    <a:pt x="791718" y="248150"/>
                  </a:moveTo>
                  <a:lnTo>
                    <a:pt x="791460" y="248318"/>
                  </a:lnTo>
                  <a:lnTo>
                    <a:pt x="791718" y="248150"/>
                  </a:lnTo>
                  <a:close/>
                </a:path>
                <a:path extrusionOk="0" h="2260600" w="1875155">
                  <a:moveTo>
                    <a:pt x="1253864" y="72049"/>
                  </a:moveTo>
                  <a:lnTo>
                    <a:pt x="1253484" y="72109"/>
                  </a:lnTo>
                  <a:lnTo>
                    <a:pt x="1253864" y="72049"/>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340" name="Google Shape;2340;p85"/>
          <p:cNvSpPr txBox="1"/>
          <p:nvPr>
            <p:ph type="title"/>
          </p:nvPr>
        </p:nvSpPr>
        <p:spPr>
          <a:xfrm>
            <a:off x="3178079" y="242315"/>
            <a:ext cx="583565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EXAMPLE</a:t>
            </a:r>
            <a:r>
              <a:rPr lang="en-US"/>
              <a:t>: BI-DIRECTIONAL FILTERS</a:t>
            </a:r>
            <a:endParaRPr/>
          </a:p>
        </p:txBody>
      </p:sp>
      <p:pic>
        <p:nvPicPr>
          <p:cNvPr id="2341" name="Google Shape;2341;p85"/>
          <p:cNvPicPr preferRelativeResize="0"/>
          <p:nvPr/>
        </p:nvPicPr>
        <p:blipFill rotWithShape="1">
          <a:blip r:embed="rId17">
            <a:alphaModFix/>
          </a:blip>
          <a:srcRect b="0" l="0" r="0" t="0"/>
          <a:stretch/>
        </p:blipFill>
        <p:spPr>
          <a:xfrm>
            <a:off x="0" y="806332"/>
            <a:ext cx="12192000" cy="45720"/>
          </a:xfrm>
          <a:prstGeom prst="rect">
            <a:avLst/>
          </a:prstGeom>
          <a:noFill/>
          <a:ln>
            <a:noFill/>
          </a:ln>
        </p:spPr>
      </p:pic>
      <p:grpSp>
        <p:nvGrpSpPr>
          <p:cNvPr id="2342" name="Google Shape;2342;p85"/>
          <p:cNvGrpSpPr/>
          <p:nvPr/>
        </p:nvGrpSpPr>
        <p:grpSpPr>
          <a:xfrm>
            <a:off x="6574535" y="4008119"/>
            <a:ext cx="2575560" cy="1941576"/>
            <a:chOff x="6574535" y="4008119"/>
            <a:chExt cx="2575560" cy="1941576"/>
          </a:xfrm>
        </p:grpSpPr>
        <p:pic>
          <p:nvPicPr>
            <p:cNvPr id="2343" name="Google Shape;2343;p85"/>
            <p:cNvPicPr preferRelativeResize="0"/>
            <p:nvPr/>
          </p:nvPicPr>
          <p:blipFill rotWithShape="1">
            <a:blip r:embed="rId18">
              <a:alphaModFix/>
            </a:blip>
            <a:srcRect b="0" l="0" r="0" t="0"/>
            <a:stretch/>
          </p:blipFill>
          <p:spPr>
            <a:xfrm>
              <a:off x="6577583" y="4014215"/>
              <a:ext cx="2572512" cy="1923288"/>
            </a:xfrm>
            <a:prstGeom prst="rect">
              <a:avLst/>
            </a:prstGeom>
            <a:noFill/>
            <a:ln>
              <a:noFill/>
            </a:ln>
          </p:spPr>
        </p:pic>
        <p:pic>
          <p:nvPicPr>
            <p:cNvPr id="2344" name="Google Shape;2344;p85"/>
            <p:cNvPicPr preferRelativeResize="0"/>
            <p:nvPr/>
          </p:nvPicPr>
          <p:blipFill rotWithShape="1">
            <a:blip r:embed="rId19">
              <a:alphaModFix/>
            </a:blip>
            <a:srcRect b="0" l="0" r="0" t="0"/>
            <a:stretch/>
          </p:blipFill>
          <p:spPr>
            <a:xfrm>
              <a:off x="6602477" y="4038279"/>
              <a:ext cx="2466975" cy="1819274"/>
            </a:xfrm>
            <a:prstGeom prst="rect">
              <a:avLst/>
            </a:prstGeom>
            <a:noFill/>
            <a:ln>
              <a:noFill/>
            </a:ln>
          </p:spPr>
        </p:pic>
        <p:pic>
          <p:nvPicPr>
            <p:cNvPr id="2345" name="Google Shape;2345;p85"/>
            <p:cNvPicPr preferRelativeResize="0"/>
            <p:nvPr/>
          </p:nvPicPr>
          <p:blipFill rotWithShape="1">
            <a:blip r:embed="rId20">
              <a:alphaModFix/>
            </a:blip>
            <a:srcRect b="0" l="0" r="0" t="0"/>
            <a:stretch/>
          </p:blipFill>
          <p:spPr>
            <a:xfrm>
              <a:off x="6574535" y="4008119"/>
              <a:ext cx="862583" cy="1941576"/>
            </a:xfrm>
            <a:prstGeom prst="rect">
              <a:avLst/>
            </a:prstGeom>
            <a:noFill/>
            <a:ln>
              <a:noFill/>
            </a:ln>
          </p:spPr>
        </p:pic>
        <p:sp>
          <p:nvSpPr>
            <p:cNvPr id="2346" name="Google Shape;2346;p85"/>
            <p:cNvSpPr/>
            <p:nvPr/>
          </p:nvSpPr>
          <p:spPr>
            <a:xfrm>
              <a:off x="6611999" y="4046952"/>
              <a:ext cx="733425" cy="1811020"/>
            </a:xfrm>
            <a:custGeom>
              <a:rect b="b" l="l" r="r" t="t"/>
              <a:pathLst>
                <a:path extrusionOk="0" h="1811020" w="733425">
                  <a:moveTo>
                    <a:pt x="733277" y="0"/>
                  </a:moveTo>
                  <a:lnTo>
                    <a:pt x="0" y="0"/>
                  </a:lnTo>
                  <a:lnTo>
                    <a:pt x="0" y="1810601"/>
                  </a:lnTo>
                  <a:lnTo>
                    <a:pt x="733277" y="1810601"/>
                  </a:lnTo>
                  <a:lnTo>
                    <a:pt x="733277"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47" name="Google Shape;2347;p85"/>
            <p:cNvSpPr/>
            <p:nvPr/>
          </p:nvSpPr>
          <p:spPr>
            <a:xfrm>
              <a:off x="8165550" y="4038279"/>
              <a:ext cx="904240" cy="1819275"/>
            </a:xfrm>
            <a:custGeom>
              <a:rect b="b" l="l" r="r" t="t"/>
              <a:pathLst>
                <a:path extrusionOk="0" h="1819275" w="904240">
                  <a:moveTo>
                    <a:pt x="903899" y="0"/>
                  </a:moveTo>
                  <a:lnTo>
                    <a:pt x="0" y="0"/>
                  </a:lnTo>
                  <a:lnTo>
                    <a:pt x="0" y="1819273"/>
                  </a:lnTo>
                  <a:lnTo>
                    <a:pt x="903899" y="1819273"/>
                  </a:lnTo>
                  <a:lnTo>
                    <a:pt x="903899" y="0"/>
                  </a:lnTo>
                  <a:close/>
                </a:path>
              </a:pathLst>
            </a:custGeom>
            <a:solidFill>
              <a:srgbClr val="70AD47">
                <a:alpha val="1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48" name="Google Shape;2348;p85"/>
            <p:cNvSpPr/>
            <p:nvPr/>
          </p:nvSpPr>
          <p:spPr>
            <a:xfrm>
              <a:off x="7345276" y="4038279"/>
              <a:ext cx="815975" cy="1819275"/>
            </a:xfrm>
            <a:custGeom>
              <a:rect b="b" l="l" r="r" t="t"/>
              <a:pathLst>
                <a:path extrusionOk="0" h="1819275" w="815975">
                  <a:moveTo>
                    <a:pt x="815478" y="0"/>
                  </a:moveTo>
                  <a:lnTo>
                    <a:pt x="0" y="0"/>
                  </a:lnTo>
                  <a:lnTo>
                    <a:pt x="0" y="1819273"/>
                  </a:lnTo>
                  <a:lnTo>
                    <a:pt x="815478" y="1819273"/>
                  </a:lnTo>
                  <a:lnTo>
                    <a:pt x="815478" y="0"/>
                  </a:lnTo>
                  <a:close/>
                </a:path>
              </a:pathLst>
            </a:custGeom>
            <a:solidFill>
              <a:srgbClr val="C00000">
                <a:alpha val="1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349" name="Google Shape;2349;p85"/>
            <p:cNvPicPr preferRelativeResize="0"/>
            <p:nvPr/>
          </p:nvPicPr>
          <p:blipFill rotWithShape="1">
            <a:blip r:embed="rId21">
              <a:alphaModFix/>
            </a:blip>
            <a:srcRect b="0" l="0" r="0" t="0"/>
            <a:stretch/>
          </p:blipFill>
          <p:spPr>
            <a:xfrm>
              <a:off x="8391143" y="4767071"/>
              <a:ext cx="451103" cy="451104"/>
            </a:xfrm>
            <a:prstGeom prst="rect">
              <a:avLst/>
            </a:prstGeom>
            <a:noFill/>
            <a:ln>
              <a:noFill/>
            </a:ln>
          </p:spPr>
        </p:pic>
        <p:pic>
          <p:nvPicPr>
            <p:cNvPr id="2350" name="Google Shape;2350;p85"/>
            <p:cNvPicPr preferRelativeResize="0"/>
            <p:nvPr/>
          </p:nvPicPr>
          <p:blipFill rotWithShape="1">
            <a:blip r:embed="rId22">
              <a:alphaModFix/>
            </a:blip>
            <a:srcRect b="0" l="0" r="0" t="0"/>
            <a:stretch/>
          </p:blipFill>
          <p:spPr>
            <a:xfrm>
              <a:off x="7537703" y="4782311"/>
              <a:ext cx="451103" cy="451103"/>
            </a:xfrm>
            <a:prstGeom prst="rect">
              <a:avLst/>
            </a:prstGeom>
            <a:noFill/>
            <a:ln>
              <a:noFill/>
            </a:ln>
          </p:spPr>
        </p:pic>
      </p:grpSp>
      <p:sp>
        <p:nvSpPr>
          <p:cNvPr id="2351" name="Google Shape;2351;p85"/>
          <p:cNvSpPr txBox="1"/>
          <p:nvPr/>
        </p:nvSpPr>
        <p:spPr>
          <a:xfrm>
            <a:off x="5064424" y="1264411"/>
            <a:ext cx="6376670" cy="1798320"/>
          </a:xfrm>
          <a:prstGeom prst="rect">
            <a:avLst/>
          </a:prstGeom>
          <a:noFill/>
          <a:ln>
            <a:noFill/>
          </a:ln>
        </p:spPr>
        <p:txBody>
          <a:bodyPr anchorCtr="0" anchor="t" bIns="0" lIns="0" spcFirstLastPara="1" rIns="0" wrap="square" tIns="28575">
            <a:spAutoFit/>
          </a:bodyPr>
          <a:lstStyle/>
          <a:p>
            <a:pPr indent="0" lvl="0" marL="12700" marR="266065" rtl="0" algn="l">
              <a:lnSpc>
                <a:spcPct val="116111"/>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With two-way cross-filtering enabled between </a:t>
            </a:r>
            <a:r>
              <a:rPr b="1" i="0" lang="en-US" sz="1800" u="none" cap="none" strike="noStrike">
                <a:solidFill>
                  <a:srgbClr val="000000"/>
                </a:solidFill>
                <a:latin typeface="Calibri"/>
                <a:ea typeface="Calibri"/>
                <a:cs typeface="Calibri"/>
                <a:sym typeface="Calibri"/>
              </a:rPr>
              <a:t>Sales </a:t>
            </a:r>
            <a:r>
              <a:rPr b="0" i="0" lang="en-US" sz="1800" u="none" cap="none" strike="noStrike">
                <a:solidFill>
                  <a:srgbClr val="000000"/>
                </a:solidFill>
                <a:latin typeface="Calibri"/>
                <a:ea typeface="Calibri"/>
                <a:cs typeface="Calibri"/>
                <a:sym typeface="Calibri"/>
              </a:rPr>
              <a:t>and </a:t>
            </a:r>
            <a:r>
              <a:rPr b="1" i="0" lang="en-US" sz="1800" u="none" cap="none" strike="noStrike">
                <a:solidFill>
                  <a:srgbClr val="000000"/>
                </a:solidFill>
                <a:latin typeface="Calibri"/>
                <a:ea typeface="Calibri"/>
                <a:cs typeface="Calibri"/>
                <a:sym typeface="Calibri"/>
              </a:rPr>
              <a:t>Territory</a:t>
            </a:r>
            <a:r>
              <a:rPr b="0" i="0" lang="en-US" sz="1800" u="none" cap="none" strike="noStrike">
                <a:solidFill>
                  <a:srgbClr val="000000"/>
                </a:solidFill>
                <a:latin typeface="Calibri"/>
                <a:ea typeface="Calibri"/>
                <a:cs typeface="Calibri"/>
                <a:sym typeface="Calibri"/>
              </a:rPr>
              <a:t>,  we now see correct values using </a:t>
            </a:r>
            <a:r>
              <a:rPr b="1" i="0" lang="en-US" sz="1800" u="none" cap="none" strike="noStrike">
                <a:solidFill>
                  <a:srgbClr val="000000"/>
                </a:solidFill>
                <a:latin typeface="Calibri"/>
                <a:ea typeface="Calibri"/>
                <a:cs typeface="Calibri"/>
                <a:sym typeface="Calibri"/>
              </a:rPr>
              <a:t>Territory Key </a:t>
            </a:r>
            <a:r>
              <a:rPr b="0" i="0" lang="en-US" sz="1800" u="none" cap="none" strike="noStrike">
                <a:solidFill>
                  <a:srgbClr val="000000"/>
                </a:solidFill>
                <a:latin typeface="Calibri"/>
                <a:ea typeface="Calibri"/>
                <a:cs typeface="Calibri"/>
                <a:sym typeface="Calibri"/>
              </a:rPr>
              <a:t>from </a:t>
            </a:r>
            <a:r>
              <a:rPr b="0" i="1" lang="en-US" sz="1800" u="none" cap="none" strike="noStrike">
                <a:solidFill>
                  <a:srgbClr val="000000"/>
                </a:solidFill>
                <a:latin typeface="Calibri"/>
                <a:ea typeface="Calibri"/>
                <a:cs typeface="Calibri"/>
                <a:sym typeface="Calibri"/>
              </a:rPr>
              <a:t>either </a:t>
            </a:r>
            <a:r>
              <a:rPr b="0" i="0" lang="en-US" sz="1800" u="none" cap="none" strike="noStrike">
                <a:solidFill>
                  <a:srgbClr val="000000"/>
                </a:solidFill>
                <a:latin typeface="Calibri"/>
                <a:ea typeface="Calibri"/>
                <a:cs typeface="Calibri"/>
                <a:sym typeface="Calibri"/>
              </a:rPr>
              <a:t>table</a:t>
            </a:r>
            <a:endParaRPr b="0" i="0" sz="1800" u="none" cap="none" strike="noStrike">
              <a:solidFill>
                <a:srgbClr val="000000"/>
              </a:solidFill>
              <a:latin typeface="Calibri"/>
              <a:ea typeface="Calibri"/>
              <a:cs typeface="Calibri"/>
              <a:sym typeface="Calibri"/>
            </a:endParaRPr>
          </a:p>
          <a:p>
            <a:pPr indent="-285750" lvl="0" marL="951230" marR="729615" rtl="0" algn="l">
              <a:lnSpc>
                <a:spcPct val="101400"/>
              </a:lnSpc>
              <a:spcBef>
                <a:spcPts val="1470"/>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Filter context can now pass up to the </a:t>
            </a:r>
            <a:r>
              <a:rPr b="1" i="0" lang="en-US" sz="1400" u="none" cap="none" strike="noStrike">
                <a:solidFill>
                  <a:srgbClr val="000000"/>
                </a:solidFill>
                <a:latin typeface="Calibri"/>
                <a:ea typeface="Calibri"/>
                <a:cs typeface="Calibri"/>
                <a:sym typeface="Calibri"/>
              </a:rPr>
              <a:t>Territory Lookup </a:t>
            </a:r>
            <a:r>
              <a:rPr b="0" i="0" lang="en-US" sz="1400" u="none" cap="none" strike="noStrike">
                <a:solidFill>
                  <a:srgbClr val="000000"/>
                </a:solidFill>
                <a:latin typeface="Calibri"/>
                <a:ea typeface="Calibri"/>
                <a:cs typeface="Calibri"/>
                <a:sym typeface="Calibri"/>
              </a:rPr>
              <a:t>table, then  downstream to </a:t>
            </a:r>
            <a:r>
              <a:rPr b="1" i="0" lang="en-US" sz="1400" u="none" cap="none" strike="noStrike">
                <a:solidFill>
                  <a:srgbClr val="000000"/>
                </a:solidFill>
                <a:latin typeface="Calibri"/>
                <a:ea typeface="Calibri"/>
                <a:cs typeface="Calibri"/>
                <a:sym typeface="Calibri"/>
              </a:rPr>
              <a:t>Returns</a:t>
            </a:r>
            <a:endParaRPr b="0" i="0" sz="1400" u="none" cap="none" strike="noStrike">
              <a:solidFill>
                <a:srgbClr val="000000"/>
              </a:solidFill>
              <a:latin typeface="Calibri"/>
              <a:ea typeface="Calibri"/>
              <a:cs typeface="Calibri"/>
              <a:sym typeface="Calibri"/>
            </a:endParaRPr>
          </a:p>
          <a:p>
            <a:pPr indent="-285750" lvl="0" marL="953769" marR="5080" rtl="0" algn="l">
              <a:lnSpc>
                <a:spcPct val="100000"/>
              </a:lnSpc>
              <a:spcBef>
                <a:spcPts val="1415"/>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However, we still see incorrect values when filtering using Territory Key from  the </a:t>
            </a:r>
            <a:r>
              <a:rPr b="1" i="0" lang="en-US" sz="1400" u="none" cap="none" strike="noStrike">
                <a:solidFill>
                  <a:srgbClr val="000000"/>
                </a:solidFill>
                <a:latin typeface="Calibri"/>
                <a:ea typeface="Calibri"/>
                <a:cs typeface="Calibri"/>
                <a:sym typeface="Calibri"/>
              </a:rPr>
              <a:t>Returns </a:t>
            </a:r>
            <a:r>
              <a:rPr b="0" i="0" lang="en-US" sz="1400" u="none" cap="none" strike="noStrike">
                <a:solidFill>
                  <a:srgbClr val="000000"/>
                </a:solidFill>
                <a:latin typeface="Calibri"/>
                <a:ea typeface="Calibri"/>
                <a:cs typeface="Calibri"/>
                <a:sym typeface="Calibri"/>
              </a:rPr>
              <a:t>table, since the filter context is isolated to that single table</a:t>
            </a:r>
            <a:endParaRPr b="0" i="0" sz="1400" u="none" cap="none" strike="noStrike">
              <a:solidFill>
                <a:srgbClr val="000000"/>
              </a:solidFill>
              <a:latin typeface="Calibri"/>
              <a:ea typeface="Calibri"/>
              <a:cs typeface="Calibri"/>
              <a:sym typeface="Calibri"/>
            </a:endParaRPr>
          </a:p>
        </p:txBody>
      </p:sp>
      <p:grpSp>
        <p:nvGrpSpPr>
          <p:cNvPr id="2352" name="Google Shape;2352;p85"/>
          <p:cNvGrpSpPr/>
          <p:nvPr/>
        </p:nvGrpSpPr>
        <p:grpSpPr>
          <a:xfrm>
            <a:off x="11458577" y="171320"/>
            <a:ext cx="548640" cy="548640"/>
            <a:chOff x="11458577" y="171320"/>
            <a:chExt cx="548640" cy="548640"/>
          </a:xfrm>
        </p:grpSpPr>
        <p:sp>
          <p:nvSpPr>
            <p:cNvPr id="2353" name="Google Shape;2353;p85"/>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354" name="Google Shape;2354;p85"/>
            <p:cNvPicPr preferRelativeResize="0"/>
            <p:nvPr/>
          </p:nvPicPr>
          <p:blipFill rotWithShape="1">
            <a:blip r:embed="rId23">
              <a:alphaModFix/>
            </a:blip>
            <a:srcRect b="0" l="0" r="0" t="0"/>
            <a:stretch/>
          </p:blipFill>
          <p:spPr>
            <a:xfrm>
              <a:off x="11570207" y="274320"/>
              <a:ext cx="323088" cy="332231"/>
            </a:xfrm>
            <a:prstGeom prst="rect">
              <a:avLst/>
            </a:prstGeom>
            <a:noFill/>
            <a:ln>
              <a:noFill/>
            </a:ln>
          </p:spPr>
        </p:pic>
      </p:grpSp>
      <p:grpSp>
        <p:nvGrpSpPr>
          <p:cNvPr id="2355" name="Google Shape;2355;p85"/>
          <p:cNvGrpSpPr/>
          <p:nvPr/>
        </p:nvGrpSpPr>
        <p:grpSpPr>
          <a:xfrm>
            <a:off x="2718816" y="1478280"/>
            <a:ext cx="830970" cy="274320"/>
            <a:chOff x="2718816" y="1478280"/>
            <a:chExt cx="830970" cy="274320"/>
          </a:xfrm>
        </p:grpSpPr>
        <p:pic>
          <p:nvPicPr>
            <p:cNvPr id="2356" name="Google Shape;2356;p85"/>
            <p:cNvPicPr preferRelativeResize="0"/>
            <p:nvPr/>
          </p:nvPicPr>
          <p:blipFill rotWithShape="1">
            <a:blip r:embed="rId24">
              <a:alphaModFix/>
            </a:blip>
            <a:srcRect b="0" l="0" r="0" t="0"/>
            <a:stretch/>
          </p:blipFill>
          <p:spPr>
            <a:xfrm>
              <a:off x="2801887" y="1526186"/>
              <a:ext cx="747899" cy="120624"/>
            </a:xfrm>
            <a:prstGeom prst="rect">
              <a:avLst/>
            </a:prstGeom>
            <a:noFill/>
            <a:ln>
              <a:noFill/>
            </a:ln>
          </p:spPr>
        </p:pic>
        <p:pic>
          <p:nvPicPr>
            <p:cNvPr id="2357" name="Google Shape;2357;p85"/>
            <p:cNvPicPr preferRelativeResize="0"/>
            <p:nvPr/>
          </p:nvPicPr>
          <p:blipFill rotWithShape="1">
            <a:blip r:embed="rId25">
              <a:alphaModFix/>
            </a:blip>
            <a:srcRect b="0" l="0" r="0" t="0"/>
            <a:stretch/>
          </p:blipFill>
          <p:spPr>
            <a:xfrm>
              <a:off x="2718816" y="1478280"/>
              <a:ext cx="768095" cy="274320"/>
            </a:xfrm>
            <a:prstGeom prst="rect">
              <a:avLst/>
            </a:prstGeom>
            <a:noFill/>
            <a:ln>
              <a:noFill/>
            </a:ln>
          </p:spPr>
        </p:pic>
        <p:sp>
          <p:nvSpPr>
            <p:cNvPr id="2358" name="Google Shape;2358;p85"/>
            <p:cNvSpPr/>
            <p:nvPr/>
          </p:nvSpPr>
          <p:spPr>
            <a:xfrm>
              <a:off x="2757201" y="1517326"/>
              <a:ext cx="638175" cy="142240"/>
            </a:xfrm>
            <a:custGeom>
              <a:rect b="b" l="l" r="r" t="t"/>
              <a:pathLst>
                <a:path extrusionOk="0" h="142239" w="638175">
                  <a:moveTo>
                    <a:pt x="637646" y="0"/>
                  </a:moveTo>
                  <a:lnTo>
                    <a:pt x="0" y="0"/>
                  </a:lnTo>
                  <a:lnTo>
                    <a:pt x="0" y="141818"/>
                  </a:lnTo>
                  <a:lnTo>
                    <a:pt x="637646" y="141818"/>
                  </a:lnTo>
                  <a:lnTo>
                    <a:pt x="637646"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359" name="Google Shape;2359;p85"/>
          <p:cNvSpPr txBox="1"/>
          <p:nvPr/>
        </p:nvSpPr>
        <p:spPr>
          <a:xfrm>
            <a:off x="6719949" y="5962476"/>
            <a:ext cx="2232025" cy="196215"/>
          </a:xfrm>
          <a:prstGeom prst="rect">
            <a:avLst/>
          </a:prstGeom>
          <a:noFill/>
          <a:ln>
            <a:noFill/>
          </a:ln>
        </p:spPr>
        <p:txBody>
          <a:bodyPr anchorCtr="0" anchor="t" bIns="0" lIns="0" spcFirstLastPara="1" rIns="0" wrap="square" tIns="5700">
            <a:spAutoFit/>
          </a:bodyPr>
          <a:lstStyle/>
          <a:p>
            <a:pPr indent="0" lvl="0" marL="12700" marR="0" rtl="0" algn="l">
              <a:lnSpc>
                <a:spcPct val="100000"/>
              </a:lnSpc>
              <a:spcBef>
                <a:spcPts val="0"/>
              </a:spcBef>
              <a:spcAft>
                <a:spcPts val="0"/>
              </a:spcAft>
              <a:buClr>
                <a:srgbClr val="000000"/>
              </a:buClr>
              <a:buSzPts val="1100"/>
              <a:buFont typeface="Calibri"/>
              <a:buNone/>
            </a:pPr>
            <a:r>
              <a:rPr b="0" i="1" lang="en-US" sz="1100" u="none" cap="none" strike="noStrike">
                <a:solidFill>
                  <a:srgbClr val="000000"/>
                </a:solidFill>
                <a:latin typeface="Calibri"/>
                <a:ea typeface="Calibri"/>
                <a:cs typeface="Calibri"/>
                <a:sym typeface="Calibri"/>
              </a:rPr>
              <a:t>Filtering by </a:t>
            </a:r>
            <a:r>
              <a:rPr b="1" i="1" lang="en-US" sz="1100" u="none" cap="none" strike="noStrike">
                <a:solidFill>
                  <a:srgbClr val="000000"/>
                </a:solidFill>
                <a:latin typeface="Calibri"/>
                <a:ea typeface="Calibri"/>
                <a:cs typeface="Calibri"/>
                <a:sym typeface="Calibri"/>
              </a:rPr>
              <a:t>Returns Data</a:t>
            </a:r>
            <a:r>
              <a:rPr b="0" i="1" lang="en-US" sz="1100" u="none" cap="none" strike="noStrike">
                <a:solidFill>
                  <a:srgbClr val="000000"/>
                </a:solidFill>
                <a:latin typeface="Calibri"/>
                <a:ea typeface="Calibri"/>
                <a:cs typeface="Calibri"/>
                <a:sym typeface="Calibri"/>
              </a:rPr>
              <a:t>[Territory Key]</a:t>
            </a:r>
            <a:endParaRPr b="0" i="0" sz="1100" u="none" cap="none" strike="noStrike">
              <a:solidFill>
                <a:srgbClr val="000000"/>
              </a:solidFill>
              <a:latin typeface="Calibri"/>
              <a:ea typeface="Calibri"/>
              <a:cs typeface="Calibri"/>
              <a:sym typeface="Calibri"/>
            </a:endParaRPr>
          </a:p>
        </p:txBody>
      </p:sp>
      <p:sp>
        <p:nvSpPr>
          <p:cNvPr id="2360" name="Google Shape;2360;p85"/>
          <p:cNvSpPr txBox="1"/>
          <p:nvPr/>
        </p:nvSpPr>
        <p:spPr>
          <a:xfrm>
            <a:off x="531314" y="6203269"/>
            <a:ext cx="2427605" cy="196215"/>
          </a:xfrm>
          <a:prstGeom prst="rect">
            <a:avLst/>
          </a:prstGeom>
          <a:noFill/>
          <a:ln>
            <a:noFill/>
          </a:ln>
        </p:spPr>
        <p:txBody>
          <a:bodyPr anchorCtr="0" anchor="t" bIns="0" lIns="0" spcFirstLastPara="1" rIns="0" wrap="square" tIns="5700">
            <a:spAutoFit/>
          </a:bodyPr>
          <a:lstStyle/>
          <a:p>
            <a:pPr indent="0" lvl="0" marL="12700" marR="0" rtl="0" algn="l">
              <a:lnSpc>
                <a:spcPct val="100000"/>
              </a:lnSpc>
              <a:spcBef>
                <a:spcPts val="0"/>
              </a:spcBef>
              <a:spcAft>
                <a:spcPts val="0"/>
              </a:spcAft>
              <a:buClr>
                <a:srgbClr val="000000"/>
              </a:buClr>
              <a:buSzPts val="1100"/>
              <a:buFont typeface="Calibri"/>
              <a:buNone/>
            </a:pPr>
            <a:r>
              <a:rPr b="0" i="1" lang="en-US" sz="1100" u="none" cap="none" strike="noStrike">
                <a:solidFill>
                  <a:srgbClr val="000000"/>
                </a:solidFill>
                <a:latin typeface="Calibri"/>
                <a:ea typeface="Calibri"/>
                <a:cs typeface="Calibri"/>
                <a:sym typeface="Calibri"/>
              </a:rPr>
              <a:t>Filtering by </a:t>
            </a:r>
            <a:r>
              <a:rPr b="1" i="1" lang="en-US" sz="1100" u="none" cap="none" strike="noStrike">
                <a:solidFill>
                  <a:srgbClr val="000000"/>
                </a:solidFill>
                <a:latin typeface="Calibri"/>
                <a:ea typeface="Calibri"/>
                <a:cs typeface="Calibri"/>
                <a:sym typeface="Calibri"/>
              </a:rPr>
              <a:t>Territory Lookup</a:t>
            </a:r>
            <a:r>
              <a:rPr b="0" i="1" lang="en-US" sz="1100" u="none" cap="none" strike="noStrike">
                <a:solidFill>
                  <a:srgbClr val="000000"/>
                </a:solidFill>
                <a:latin typeface="Calibri"/>
                <a:ea typeface="Calibri"/>
                <a:cs typeface="Calibri"/>
                <a:sym typeface="Calibri"/>
              </a:rPr>
              <a:t>[Territory Key]</a:t>
            </a:r>
            <a:endParaRPr b="0" i="0" sz="1100" u="none" cap="none" strike="noStrike">
              <a:solidFill>
                <a:srgbClr val="000000"/>
              </a:solidFill>
              <a:latin typeface="Calibri"/>
              <a:ea typeface="Calibri"/>
              <a:cs typeface="Calibri"/>
              <a:sym typeface="Calibri"/>
            </a:endParaRPr>
          </a:p>
        </p:txBody>
      </p:sp>
      <p:sp>
        <p:nvSpPr>
          <p:cNvPr id="2361" name="Google Shape;2361;p85"/>
          <p:cNvSpPr txBox="1"/>
          <p:nvPr/>
        </p:nvSpPr>
        <p:spPr>
          <a:xfrm>
            <a:off x="3734422" y="6203269"/>
            <a:ext cx="2081530" cy="196215"/>
          </a:xfrm>
          <a:prstGeom prst="rect">
            <a:avLst/>
          </a:prstGeom>
          <a:noFill/>
          <a:ln>
            <a:noFill/>
          </a:ln>
        </p:spPr>
        <p:txBody>
          <a:bodyPr anchorCtr="0" anchor="t" bIns="0" lIns="0" spcFirstLastPara="1" rIns="0" wrap="square" tIns="5700">
            <a:spAutoFit/>
          </a:bodyPr>
          <a:lstStyle/>
          <a:p>
            <a:pPr indent="0" lvl="0" marL="12700" marR="0" rtl="0" algn="l">
              <a:lnSpc>
                <a:spcPct val="100000"/>
              </a:lnSpc>
              <a:spcBef>
                <a:spcPts val="0"/>
              </a:spcBef>
              <a:spcAft>
                <a:spcPts val="0"/>
              </a:spcAft>
              <a:buClr>
                <a:srgbClr val="000000"/>
              </a:buClr>
              <a:buSzPts val="1100"/>
              <a:buFont typeface="Calibri"/>
              <a:buNone/>
            </a:pPr>
            <a:r>
              <a:rPr b="0" i="1" lang="en-US" sz="1100" u="none" cap="none" strike="noStrike">
                <a:solidFill>
                  <a:srgbClr val="000000"/>
                </a:solidFill>
                <a:latin typeface="Calibri"/>
                <a:ea typeface="Calibri"/>
                <a:cs typeface="Calibri"/>
                <a:sym typeface="Calibri"/>
              </a:rPr>
              <a:t>Filtering by </a:t>
            </a:r>
            <a:r>
              <a:rPr b="1" i="1" lang="en-US" sz="1100" u="none" cap="none" strike="noStrike">
                <a:solidFill>
                  <a:srgbClr val="000000"/>
                </a:solidFill>
                <a:latin typeface="Calibri"/>
                <a:ea typeface="Calibri"/>
                <a:cs typeface="Calibri"/>
                <a:sym typeface="Calibri"/>
              </a:rPr>
              <a:t>Sales Data</a:t>
            </a:r>
            <a:r>
              <a:rPr b="0" i="1" lang="en-US" sz="1100" u="none" cap="none" strike="noStrike">
                <a:solidFill>
                  <a:srgbClr val="000000"/>
                </a:solidFill>
                <a:latin typeface="Calibri"/>
                <a:ea typeface="Calibri"/>
                <a:cs typeface="Calibri"/>
                <a:sym typeface="Calibri"/>
              </a:rPr>
              <a:t>[Territory Key]</a:t>
            </a:r>
            <a:endParaRPr b="0" i="0" sz="1100" u="none" cap="none" strike="noStrike">
              <a:solidFill>
                <a:srgbClr val="000000"/>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65" name="Shape 2365"/>
        <p:cNvGrpSpPr/>
        <p:nvPr/>
      </p:nvGrpSpPr>
      <p:grpSpPr>
        <a:xfrm>
          <a:off x="0" y="0"/>
          <a:ext cx="0" cy="0"/>
          <a:chOff x="0" y="0"/>
          <a:chExt cx="0" cy="0"/>
        </a:xfrm>
      </p:grpSpPr>
      <p:grpSp>
        <p:nvGrpSpPr>
          <p:cNvPr id="2366" name="Google Shape;2366;p86"/>
          <p:cNvGrpSpPr/>
          <p:nvPr/>
        </p:nvGrpSpPr>
        <p:grpSpPr>
          <a:xfrm>
            <a:off x="1773935" y="1100327"/>
            <a:ext cx="3102864" cy="2648712"/>
            <a:chOff x="1773935" y="1100327"/>
            <a:chExt cx="3102864" cy="2648712"/>
          </a:xfrm>
        </p:grpSpPr>
        <p:pic>
          <p:nvPicPr>
            <p:cNvPr id="2367" name="Google Shape;2367;p86"/>
            <p:cNvPicPr preferRelativeResize="0"/>
            <p:nvPr/>
          </p:nvPicPr>
          <p:blipFill rotWithShape="1">
            <a:blip r:embed="rId3">
              <a:alphaModFix/>
            </a:blip>
            <a:srcRect b="0" l="0" r="0" t="0"/>
            <a:stretch/>
          </p:blipFill>
          <p:spPr>
            <a:xfrm>
              <a:off x="1773935" y="1100327"/>
              <a:ext cx="3102864" cy="2648712"/>
            </a:xfrm>
            <a:prstGeom prst="rect">
              <a:avLst/>
            </a:prstGeom>
            <a:noFill/>
            <a:ln>
              <a:noFill/>
            </a:ln>
          </p:spPr>
        </p:pic>
        <p:pic>
          <p:nvPicPr>
            <p:cNvPr id="2368" name="Google Shape;2368;p86"/>
            <p:cNvPicPr preferRelativeResize="0"/>
            <p:nvPr/>
          </p:nvPicPr>
          <p:blipFill rotWithShape="1">
            <a:blip r:embed="rId4">
              <a:alphaModFix/>
            </a:blip>
            <a:srcRect b="0" l="0" r="0" t="0"/>
            <a:stretch/>
          </p:blipFill>
          <p:spPr>
            <a:xfrm>
              <a:off x="1800618" y="1126897"/>
              <a:ext cx="2997192" cy="2542032"/>
            </a:xfrm>
            <a:prstGeom prst="rect">
              <a:avLst/>
            </a:prstGeom>
            <a:noFill/>
            <a:ln>
              <a:noFill/>
            </a:ln>
          </p:spPr>
        </p:pic>
      </p:grpSp>
      <p:grpSp>
        <p:nvGrpSpPr>
          <p:cNvPr id="2369" name="Google Shape;2369;p86"/>
          <p:cNvGrpSpPr/>
          <p:nvPr/>
        </p:nvGrpSpPr>
        <p:grpSpPr>
          <a:xfrm>
            <a:off x="387095" y="1564563"/>
            <a:ext cx="8781289" cy="4641164"/>
            <a:chOff x="387095" y="1564563"/>
            <a:chExt cx="8781289" cy="4641164"/>
          </a:xfrm>
        </p:grpSpPr>
        <p:pic>
          <p:nvPicPr>
            <p:cNvPr id="2370" name="Google Shape;2370;p86"/>
            <p:cNvPicPr preferRelativeResize="0"/>
            <p:nvPr/>
          </p:nvPicPr>
          <p:blipFill rotWithShape="1">
            <a:blip r:embed="rId5">
              <a:alphaModFix/>
            </a:blip>
            <a:srcRect b="0" l="0" r="0" t="0"/>
            <a:stretch/>
          </p:blipFill>
          <p:spPr>
            <a:xfrm>
              <a:off x="6528816" y="4017263"/>
              <a:ext cx="2639568" cy="1944624"/>
            </a:xfrm>
            <a:prstGeom prst="rect">
              <a:avLst/>
            </a:prstGeom>
            <a:noFill/>
            <a:ln>
              <a:noFill/>
            </a:ln>
          </p:spPr>
        </p:pic>
        <p:pic>
          <p:nvPicPr>
            <p:cNvPr id="2371" name="Google Shape;2371;p86"/>
            <p:cNvPicPr preferRelativeResize="0"/>
            <p:nvPr/>
          </p:nvPicPr>
          <p:blipFill rotWithShape="1">
            <a:blip r:embed="rId6">
              <a:alphaModFix/>
            </a:blip>
            <a:srcRect b="0" l="0" r="0" t="0"/>
            <a:stretch/>
          </p:blipFill>
          <p:spPr>
            <a:xfrm>
              <a:off x="6554179" y="4042906"/>
              <a:ext cx="2533650" cy="1838325"/>
            </a:xfrm>
            <a:prstGeom prst="rect">
              <a:avLst/>
            </a:prstGeom>
            <a:noFill/>
            <a:ln>
              <a:noFill/>
            </a:ln>
          </p:spPr>
        </p:pic>
        <p:pic>
          <p:nvPicPr>
            <p:cNvPr id="2372" name="Google Shape;2372;p86"/>
            <p:cNvPicPr preferRelativeResize="0"/>
            <p:nvPr/>
          </p:nvPicPr>
          <p:blipFill rotWithShape="1">
            <a:blip r:embed="rId7">
              <a:alphaModFix/>
            </a:blip>
            <a:srcRect b="0" l="0" r="0" t="0"/>
            <a:stretch/>
          </p:blipFill>
          <p:spPr>
            <a:xfrm>
              <a:off x="6574536" y="4017263"/>
              <a:ext cx="862583" cy="1941576"/>
            </a:xfrm>
            <a:prstGeom prst="rect">
              <a:avLst/>
            </a:prstGeom>
            <a:noFill/>
            <a:ln>
              <a:noFill/>
            </a:ln>
          </p:spPr>
        </p:pic>
        <p:sp>
          <p:nvSpPr>
            <p:cNvPr id="2373" name="Google Shape;2373;p86"/>
            <p:cNvSpPr/>
            <p:nvPr/>
          </p:nvSpPr>
          <p:spPr>
            <a:xfrm>
              <a:off x="6611998" y="4055419"/>
              <a:ext cx="733425" cy="1811020"/>
            </a:xfrm>
            <a:custGeom>
              <a:rect b="b" l="l" r="r" t="t"/>
              <a:pathLst>
                <a:path extrusionOk="0" h="1811020" w="733425">
                  <a:moveTo>
                    <a:pt x="733277" y="0"/>
                  </a:moveTo>
                  <a:lnTo>
                    <a:pt x="0" y="0"/>
                  </a:lnTo>
                  <a:lnTo>
                    <a:pt x="0" y="1810601"/>
                  </a:lnTo>
                  <a:lnTo>
                    <a:pt x="733277" y="1810601"/>
                  </a:lnTo>
                  <a:lnTo>
                    <a:pt x="733277"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74" name="Google Shape;2374;p86"/>
            <p:cNvSpPr/>
            <p:nvPr/>
          </p:nvSpPr>
          <p:spPr>
            <a:xfrm>
              <a:off x="8183929" y="4052431"/>
              <a:ext cx="904240" cy="1819275"/>
            </a:xfrm>
            <a:custGeom>
              <a:rect b="b" l="l" r="r" t="t"/>
              <a:pathLst>
                <a:path extrusionOk="0" h="1819275" w="904240">
                  <a:moveTo>
                    <a:pt x="903899" y="0"/>
                  </a:moveTo>
                  <a:lnTo>
                    <a:pt x="0" y="0"/>
                  </a:lnTo>
                  <a:lnTo>
                    <a:pt x="0" y="1819274"/>
                  </a:lnTo>
                  <a:lnTo>
                    <a:pt x="903899" y="1819274"/>
                  </a:lnTo>
                  <a:lnTo>
                    <a:pt x="903899" y="0"/>
                  </a:lnTo>
                  <a:close/>
                </a:path>
              </a:pathLst>
            </a:custGeom>
            <a:solidFill>
              <a:srgbClr val="70AD47">
                <a:alpha val="1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375" name="Google Shape;2375;p86"/>
            <p:cNvPicPr preferRelativeResize="0"/>
            <p:nvPr/>
          </p:nvPicPr>
          <p:blipFill rotWithShape="1">
            <a:blip r:embed="rId8">
              <a:alphaModFix/>
            </a:blip>
            <a:srcRect b="0" l="0" r="0" t="0"/>
            <a:stretch/>
          </p:blipFill>
          <p:spPr>
            <a:xfrm>
              <a:off x="8442960" y="4791455"/>
              <a:ext cx="451103" cy="448056"/>
            </a:xfrm>
            <a:prstGeom prst="rect">
              <a:avLst/>
            </a:prstGeom>
            <a:noFill/>
            <a:ln>
              <a:noFill/>
            </a:ln>
          </p:spPr>
        </p:pic>
        <p:pic>
          <p:nvPicPr>
            <p:cNvPr id="2376" name="Google Shape;2376;p86"/>
            <p:cNvPicPr preferRelativeResize="0"/>
            <p:nvPr/>
          </p:nvPicPr>
          <p:blipFill rotWithShape="1">
            <a:blip r:embed="rId9">
              <a:alphaModFix/>
            </a:blip>
            <a:srcRect b="0" l="0" r="0" t="0"/>
            <a:stretch/>
          </p:blipFill>
          <p:spPr>
            <a:xfrm>
              <a:off x="387095" y="3861815"/>
              <a:ext cx="2697480" cy="2322576"/>
            </a:xfrm>
            <a:prstGeom prst="rect">
              <a:avLst/>
            </a:prstGeom>
            <a:noFill/>
            <a:ln>
              <a:noFill/>
            </a:ln>
          </p:spPr>
        </p:pic>
        <p:pic>
          <p:nvPicPr>
            <p:cNvPr id="2377" name="Google Shape;2377;p86"/>
            <p:cNvPicPr preferRelativeResize="0"/>
            <p:nvPr/>
          </p:nvPicPr>
          <p:blipFill rotWithShape="1">
            <a:blip r:embed="rId10">
              <a:alphaModFix/>
            </a:blip>
            <a:srcRect b="0" l="0" r="0" t="0"/>
            <a:stretch/>
          </p:blipFill>
          <p:spPr>
            <a:xfrm>
              <a:off x="413230" y="3886276"/>
              <a:ext cx="2590800" cy="2219324"/>
            </a:xfrm>
            <a:prstGeom prst="rect">
              <a:avLst/>
            </a:prstGeom>
            <a:noFill/>
            <a:ln>
              <a:noFill/>
            </a:ln>
          </p:spPr>
        </p:pic>
        <p:pic>
          <p:nvPicPr>
            <p:cNvPr id="2378" name="Google Shape;2378;p86"/>
            <p:cNvPicPr preferRelativeResize="0"/>
            <p:nvPr/>
          </p:nvPicPr>
          <p:blipFill rotWithShape="1">
            <a:blip r:embed="rId11">
              <a:alphaModFix/>
            </a:blip>
            <a:srcRect b="0" l="0" r="0" t="0"/>
            <a:stretch/>
          </p:blipFill>
          <p:spPr>
            <a:xfrm>
              <a:off x="445007" y="3867911"/>
              <a:ext cx="874776" cy="2337816"/>
            </a:xfrm>
            <a:prstGeom prst="rect">
              <a:avLst/>
            </a:prstGeom>
            <a:noFill/>
            <a:ln>
              <a:noFill/>
            </a:ln>
          </p:spPr>
        </p:pic>
        <p:sp>
          <p:nvSpPr>
            <p:cNvPr id="2379" name="Google Shape;2379;p86"/>
            <p:cNvSpPr/>
            <p:nvPr/>
          </p:nvSpPr>
          <p:spPr>
            <a:xfrm>
              <a:off x="483611" y="3904471"/>
              <a:ext cx="742950" cy="2211070"/>
            </a:xfrm>
            <a:custGeom>
              <a:rect b="b" l="l" r="r" t="t"/>
              <a:pathLst>
                <a:path extrusionOk="0" h="2211070" w="742950">
                  <a:moveTo>
                    <a:pt x="742950" y="0"/>
                  </a:moveTo>
                  <a:lnTo>
                    <a:pt x="0" y="0"/>
                  </a:lnTo>
                  <a:lnTo>
                    <a:pt x="0" y="2210653"/>
                  </a:lnTo>
                  <a:lnTo>
                    <a:pt x="742950" y="2210653"/>
                  </a:lnTo>
                  <a:lnTo>
                    <a:pt x="74295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80" name="Google Shape;2380;p86"/>
            <p:cNvSpPr/>
            <p:nvPr/>
          </p:nvSpPr>
          <p:spPr>
            <a:xfrm>
              <a:off x="1218093" y="3894949"/>
              <a:ext cx="1786255" cy="2211070"/>
            </a:xfrm>
            <a:custGeom>
              <a:rect b="b" l="l" r="r" t="t"/>
              <a:pathLst>
                <a:path extrusionOk="0" h="2211070" w="1786255">
                  <a:moveTo>
                    <a:pt x="1785937" y="0"/>
                  </a:moveTo>
                  <a:lnTo>
                    <a:pt x="0" y="0"/>
                  </a:lnTo>
                  <a:lnTo>
                    <a:pt x="0" y="2210649"/>
                  </a:lnTo>
                  <a:lnTo>
                    <a:pt x="1785937" y="2210649"/>
                  </a:lnTo>
                  <a:lnTo>
                    <a:pt x="1785937" y="0"/>
                  </a:lnTo>
                  <a:close/>
                </a:path>
              </a:pathLst>
            </a:custGeom>
            <a:solidFill>
              <a:srgbClr val="70AD47">
                <a:alpha val="1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381" name="Google Shape;2381;p86"/>
            <p:cNvPicPr preferRelativeResize="0"/>
            <p:nvPr/>
          </p:nvPicPr>
          <p:blipFill rotWithShape="1">
            <a:blip r:embed="rId12">
              <a:alphaModFix/>
            </a:blip>
            <a:srcRect b="0" l="0" r="0" t="0"/>
            <a:stretch/>
          </p:blipFill>
          <p:spPr>
            <a:xfrm>
              <a:off x="1459992" y="4754880"/>
              <a:ext cx="451103" cy="451104"/>
            </a:xfrm>
            <a:prstGeom prst="rect">
              <a:avLst/>
            </a:prstGeom>
            <a:noFill/>
            <a:ln>
              <a:noFill/>
            </a:ln>
          </p:spPr>
        </p:pic>
        <p:pic>
          <p:nvPicPr>
            <p:cNvPr id="2382" name="Google Shape;2382;p86"/>
            <p:cNvPicPr preferRelativeResize="0"/>
            <p:nvPr/>
          </p:nvPicPr>
          <p:blipFill rotWithShape="1">
            <a:blip r:embed="rId13">
              <a:alphaModFix/>
            </a:blip>
            <a:srcRect b="0" l="0" r="0" t="0"/>
            <a:stretch/>
          </p:blipFill>
          <p:spPr>
            <a:xfrm>
              <a:off x="2298191" y="4770120"/>
              <a:ext cx="451104" cy="451104"/>
            </a:xfrm>
            <a:prstGeom prst="rect">
              <a:avLst/>
            </a:prstGeom>
            <a:noFill/>
            <a:ln>
              <a:noFill/>
            </a:ln>
          </p:spPr>
        </p:pic>
        <p:pic>
          <p:nvPicPr>
            <p:cNvPr id="2383" name="Google Shape;2383;p86"/>
            <p:cNvPicPr preferRelativeResize="0"/>
            <p:nvPr/>
          </p:nvPicPr>
          <p:blipFill rotWithShape="1">
            <a:blip r:embed="rId14">
              <a:alphaModFix/>
            </a:blip>
            <a:srcRect b="0" l="0" r="0" t="0"/>
            <a:stretch/>
          </p:blipFill>
          <p:spPr>
            <a:xfrm>
              <a:off x="1908048" y="3066288"/>
              <a:ext cx="765048" cy="271272"/>
            </a:xfrm>
            <a:prstGeom prst="rect">
              <a:avLst/>
            </a:prstGeom>
            <a:noFill/>
            <a:ln>
              <a:noFill/>
            </a:ln>
          </p:spPr>
        </p:pic>
        <p:sp>
          <p:nvSpPr>
            <p:cNvPr id="2384" name="Google Shape;2384;p86"/>
            <p:cNvSpPr/>
            <p:nvPr/>
          </p:nvSpPr>
          <p:spPr>
            <a:xfrm>
              <a:off x="1944787" y="3105005"/>
              <a:ext cx="638175" cy="142240"/>
            </a:xfrm>
            <a:custGeom>
              <a:rect b="b" l="l" r="r" t="t"/>
              <a:pathLst>
                <a:path extrusionOk="0" h="142239" w="638175">
                  <a:moveTo>
                    <a:pt x="637646" y="0"/>
                  </a:moveTo>
                  <a:lnTo>
                    <a:pt x="0" y="0"/>
                  </a:lnTo>
                  <a:lnTo>
                    <a:pt x="0" y="141818"/>
                  </a:lnTo>
                  <a:lnTo>
                    <a:pt x="637646" y="141818"/>
                  </a:lnTo>
                  <a:lnTo>
                    <a:pt x="637646"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85" name="Google Shape;2385;p86"/>
            <p:cNvSpPr/>
            <p:nvPr/>
          </p:nvSpPr>
          <p:spPr>
            <a:xfrm>
              <a:off x="871766" y="1564563"/>
              <a:ext cx="3052445" cy="2266315"/>
            </a:xfrm>
            <a:custGeom>
              <a:rect b="b" l="l" r="r" t="t"/>
              <a:pathLst>
                <a:path extrusionOk="0" h="2266315" w="3052445">
                  <a:moveTo>
                    <a:pt x="1849120" y="25387"/>
                  </a:moveTo>
                  <a:lnTo>
                    <a:pt x="1848408" y="0"/>
                  </a:lnTo>
                  <a:lnTo>
                    <a:pt x="1668360" y="5080"/>
                  </a:lnTo>
                  <a:lnTo>
                    <a:pt x="1578813" y="8953"/>
                  </a:lnTo>
                  <a:lnTo>
                    <a:pt x="1489989" y="14439"/>
                  </a:lnTo>
                  <a:lnTo>
                    <a:pt x="1402118" y="22059"/>
                  </a:lnTo>
                  <a:lnTo>
                    <a:pt x="1315453" y="32385"/>
                  </a:lnTo>
                  <a:lnTo>
                    <a:pt x="1230236" y="45935"/>
                  </a:lnTo>
                  <a:lnTo>
                    <a:pt x="1146848" y="63233"/>
                  </a:lnTo>
                  <a:lnTo>
                    <a:pt x="1105750" y="73507"/>
                  </a:lnTo>
                  <a:lnTo>
                    <a:pt x="1065250" y="84912"/>
                  </a:lnTo>
                  <a:lnTo>
                    <a:pt x="1025321" y="97523"/>
                  </a:lnTo>
                  <a:lnTo>
                    <a:pt x="985989" y="111442"/>
                  </a:lnTo>
                  <a:lnTo>
                    <a:pt x="947280" y="126707"/>
                  </a:lnTo>
                  <a:lnTo>
                    <a:pt x="909231" y="143395"/>
                  </a:lnTo>
                  <a:lnTo>
                    <a:pt x="871893" y="161582"/>
                  </a:lnTo>
                  <a:lnTo>
                    <a:pt x="835279" y="181330"/>
                  </a:lnTo>
                  <a:lnTo>
                    <a:pt x="799439" y="202704"/>
                  </a:lnTo>
                  <a:lnTo>
                    <a:pt x="764413" y="225780"/>
                  </a:lnTo>
                  <a:lnTo>
                    <a:pt x="730224" y="250609"/>
                  </a:lnTo>
                  <a:lnTo>
                    <a:pt x="696925" y="277279"/>
                  </a:lnTo>
                  <a:lnTo>
                    <a:pt x="664540" y="305828"/>
                  </a:lnTo>
                  <a:lnTo>
                    <a:pt x="633107" y="336346"/>
                  </a:lnTo>
                  <a:lnTo>
                    <a:pt x="602678" y="368871"/>
                  </a:lnTo>
                  <a:lnTo>
                    <a:pt x="573265" y="403479"/>
                  </a:lnTo>
                  <a:lnTo>
                    <a:pt x="544931" y="440207"/>
                  </a:lnTo>
                  <a:lnTo>
                    <a:pt x="517626" y="478967"/>
                  </a:lnTo>
                  <a:lnTo>
                    <a:pt x="491337" y="519709"/>
                  </a:lnTo>
                  <a:lnTo>
                    <a:pt x="466026" y="562368"/>
                  </a:lnTo>
                  <a:lnTo>
                    <a:pt x="441655" y="606856"/>
                  </a:lnTo>
                  <a:lnTo>
                    <a:pt x="418185" y="653122"/>
                  </a:lnTo>
                  <a:lnTo>
                    <a:pt x="395566" y="701103"/>
                  </a:lnTo>
                  <a:lnTo>
                    <a:pt x="373799" y="750722"/>
                  </a:lnTo>
                  <a:lnTo>
                    <a:pt x="352806" y="801928"/>
                  </a:lnTo>
                  <a:lnTo>
                    <a:pt x="332574" y="854633"/>
                  </a:lnTo>
                  <a:lnTo>
                    <a:pt x="313080" y="908786"/>
                  </a:lnTo>
                  <a:lnTo>
                    <a:pt x="294271" y="964336"/>
                  </a:lnTo>
                  <a:lnTo>
                    <a:pt x="276110" y="1021181"/>
                  </a:lnTo>
                  <a:lnTo>
                    <a:pt x="258584" y="1079296"/>
                  </a:lnTo>
                  <a:lnTo>
                    <a:pt x="241642" y="1138580"/>
                  </a:lnTo>
                  <a:lnTo>
                    <a:pt x="225247" y="1199032"/>
                  </a:lnTo>
                  <a:lnTo>
                    <a:pt x="194030" y="1322895"/>
                  </a:lnTo>
                  <a:lnTo>
                    <a:pt x="164630" y="1450492"/>
                  </a:lnTo>
                  <a:lnTo>
                    <a:pt x="136791" y="1581238"/>
                  </a:lnTo>
                  <a:lnTo>
                    <a:pt x="110261" y="1714614"/>
                  </a:lnTo>
                  <a:lnTo>
                    <a:pt x="84772" y="1850097"/>
                  </a:lnTo>
                  <a:lnTo>
                    <a:pt x="60071" y="1987143"/>
                  </a:lnTo>
                  <a:lnTo>
                    <a:pt x="25031" y="2188692"/>
                  </a:lnTo>
                  <a:lnTo>
                    <a:pt x="0" y="2184336"/>
                  </a:lnTo>
                  <a:lnTo>
                    <a:pt x="24485" y="2265934"/>
                  </a:lnTo>
                  <a:lnTo>
                    <a:pt x="69049" y="2205558"/>
                  </a:lnTo>
                  <a:lnTo>
                    <a:pt x="75082" y="2197392"/>
                  </a:lnTo>
                  <a:lnTo>
                    <a:pt x="50050" y="2193036"/>
                  </a:lnTo>
                  <a:lnTo>
                    <a:pt x="85077" y="1991601"/>
                  </a:lnTo>
                  <a:lnTo>
                    <a:pt x="109740" y="1854746"/>
                  </a:lnTo>
                  <a:lnTo>
                    <a:pt x="135191" y="1719503"/>
                  </a:lnTo>
                  <a:lnTo>
                    <a:pt x="161658" y="1586445"/>
                  </a:lnTo>
                  <a:lnTo>
                    <a:pt x="189407" y="1456093"/>
                  </a:lnTo>
                  <a:lnTo>
                    <a:pt x="218694" y="1328978"/>
                  </a:lnTo>
                  <a:lnTo>
                    <a:pt x="249796" y="1205560"/>
                  </a:lnTo>
                  <a:lnTo>
                    <a:pt x="266090" y="1145476"/>
                  </a:lnTo>
                  <a:lnTo>
                    <a:pt x="282930" y="1086535"/>
                  </a:lnTo>
                  <a:lnTo>
                    <a:pt x="300342" y="1028814"/>
                  </a:lnTo>
                  <a:lnTo>
                    <a:pt x="318363" y="972375"/>
                  </a:lnTo>
                  <a:lnTo>
                    <a:pt x="337019" y="917282"/>
                  </a:lnTo>
                  <a:lnTo>
                    <a:pt x="356349" y="863612"/>
                  </a:lnTo>
                  <a:lnTo>
                    <a:pt x="376364" y="811428"/>
                  </a:lnTo>
                  <a:lnTo>
                    <a:pt x="397116" y="760793"/>
                  </a:lnTo>
                  <a:lnTo>
                    <a:pt x="418630" y="711771"/>
                  </a:lnTo>
                  <a:lnTo>
                    <a:pt x="440918" y="664451"/>
                  </a:lnTo>
                  <a:lnTo>
                    <a:pt x="464032" y="618883"/>
                  </a:lnTo>
                  <a:lnTo>
                    <a:pt x="487997" y="575132"/>
                  </a:lnTo>
                  <a:lnTo>
                    <a:pt x="512826" y="533285"/>
                  </a:lnTo>
                  <a:lnTo>
                    <a:pt x="538556" y="493382"/>
                  </a:lnTo>
                  <a:lnTo>
                    <a:pt x="565213" y="455498"/>
                  </a:lnTo>
                  <a:lnTo>
                    <a:pt x="592836" y="419709"/>
                  </a:lnTo>
                  <a:lnTo>
                    <a:pt x="593001" y="419493"/>
                  </a:lnTo>
                  <a:lnTo>
                    <a:pt x="593217" y="419239"/>
                  </a:lnTo>
                  <a:lnTo>
                    <a:pt x="621449" y="386003"/>
                  </a:lnTo>
                  <a:lnTo>
                    <a:pt x="621639" y="385787"/>
                  </a:lnTo>
                  <a:lnTo>
                    <a:pt x="621436" y="386003"/>
                  </a:lnTo>
                  <a:lnTo>
                    <a:pt x="621830" y="385546"/>
                  </a:lnTo>
                  <a:lnTo>
                    <a:pt x="621639" y="385787"/>
                  </a:lnTo>
                  <a:lnTo>
                    <a:pt x="621855" y="385546"/>
                  </a:lnTo>
                  <a:lnTo>
                    <a:pt x="651040" y="354355"/>
                  </a:lnTo>
                  <a:lnTo>
                    <a:pt x="651243" y="354139"/>
                  </a:lnTo>
                  <a:lnTo>
                    <a:pt x="651471" y="353923"/>
                  </a:lnTo>
                  <a:lnTo>
                    <a:pt x="681583" y="324675"/>
                  </a:lnTo>
                  <a:lnTo>
                    <a:pt x="681786" y="324485"/>
                  </a:lnTo>
                  <a:lnTo>
                    <a:pt x="682040" y="324269"/>
                  </a:lnTo>
                  <a:lnTo>
                    <a:pt x="713054" y="296913"/>
                  </a:lnTo>
                  <a:lnTo>
                    <a:pt x="713270" y="296722"/>
                  </a:lnTo>
                  <a:lnTo>
                    <a:pt x="713524" y="296532"/>
                  </a:lnTo>
                  <a:lnTo>
                    <a:pt x="745413" y="270992"/>
                  </a:lnTo>
                  <a:lnTo>
                    <a:pt x="745629" y="270814"/>
                  </a:lnTo>
                  <a:lnTo>
                    <a:pt x="745896" y="270624"/>
                  </a:lnTo>
                  <a:lnTo>
                    <a:pt x="778649" y="246824"/>
                  </a:lnTo>
                  <a:lnTo>
                    <a:pt x="778891" y="246659"/>
                  </a:lnTo>
                  <a:lnTo>
                    <a:pt x="812723" y="224370"/>
                  </a:lnTo>
                  <a:lnTo>
                    <a:pt x="847598" y="203555"/>
                  </a:lnTo>
                  <a:lnTo>
                    <a:pt x="883272" y="184302"/>
                  </a:lnTo>
                  <a:lnTo>
                    <a:pt x="919695" y="166547"/>
                  </a:lnTo>
                  <a:lnTo>
                    <a:pt x="956843" y="150241"/>
                  </a:lnTo>
                  <a:lnTo>
                    <a:pt x="994689" y="135305"/>
                  </a:lnTo>
                  <a:lnTo>
                    <a:pt x="1033208" y="121678"/>
                  </a:lnTo>
                  <a:lnTo>
                    <a:pt x="1072349" y="109308"/>
                  </a:lnTo>
                  <a:lnTo>
                    <a:pt x="1112113" y="98107"/>
                  </a:lnTo>
                  <a:lnTo>
                    <a:pt x="1152296" y="88049"/>
                  </a:lnTo>
                  <a:lnTo>
                    <a:pt x="1234592" y="70967"/>
                  </a:lnTo>
                  <a:lnTo>
                    <a:pt x="1235202" y="70866"/>
                  </a:lnTo>
                  <a:lnTo>
                    <a:pt x="1318755" y="57569"/>
                  </a:lnTo>
                  <a:lnTo>
                    <a:pt x="1404569" y="47345"/>
                  </a:lnTo>
                  <a:lnTo>
                    <a:pt x="1491767" y="39776"/>
                  </a:lnTo>
                  <a:lnTo>
                    <a:pt x="1580057" y="34328"/>
                  </a:lnTo>
                  <a:lnTo>
                    <a:pt x="1669211" y="30467"/>
                  </a:lnTo>
                  <a:lnTo>
                    <a:pt x="1849120" y="25387"/>
                  </a:lnTo>
                  <a:close/>
                </a:path>
                <a:path extrusionOk="0" h="2266315" w="3052445">
                  <a:moveTo>
                    <a:pt x="3052064" y="2169249"/>
                  </a:moveTo>
                  <a:lnTo>
                    <a:pt x="3027680" y="2178202"/>
                  </a:lnTo>
                  <a:lnTo>
                    <a:pt x="3027007" y="2176602"/>
                  </a:lnTo>
                  <a:lnTo>
                    <a:pt x="3022574" y="2166086"/>
                  </a:lnTo>
                  <a:lnTo>
                    <a:pt x="3000972" y="2130564"/>
                  </a:lnTo>
                  <a:lnTo>
                    <a:pt x="2971342" y="2094598"/>
                  </a:lnTo>
                  <a:lnTo>
                    <a:pt x="2953613" y="2077123"/>
                  </a:lnTo>
                  <a:lnTo>
                    <a:pt x="2952699" y="2076221"/>
                  </a:lnTo>
                  <a:lnTo>
                    <a:pt x="2933065" y="2059228"/>
                  </a:lnTo>
                  <a:lnTo>
                    <a:pt x="2931261" y="2057666"/>
                  </a:lnTo>
                  <a:lnTo>
                    <a:pt x="2909366" y="2040890"/>
                  </a:lnTo>
                  <a:lnTo>
                    <a:pt x="2906712" y="2038858"/>
                  </a:lnTo>
                  <a:lnTo>
                    <a:pt x="2882176" y="2022081"/>
                  </a:lnTo>
                  <a:lnTo>
                    <a:pt x="2878785" y="2019757"/>
                  </a:lnTo>
                  <a:lnTo>
                    <a:pt x="2851188" y="2002777"/>
                  </a:lnTo>
                  <a:lnTo>
                    <a:pt x="2847175" y="2000300"/>
                  </a:lnTo>
                  <a:lnTo>
                    <a:pt x="2816072" y="1982952"/>
                  </a:lnTo>
                  <a:lnTo>
                    <a:pt x="2811627" y="1980476"/>
                  </a:lnTo>
                  <a:lnTo>
                    <a:pt x="2776512" y="1962607"/>
                  </a:lnTo>
                  <a:lnTo>
                    <a:pt x="2771838" y="1960219"/>
                  </a:lnTo>
                  <a:lnTo>
                    <a:pt x="2732367" y="1941753"/>
                  </a:lnTo>
                  <a:lnTo>
                    <a:pt x="2727629" y="1939531"/>
                  </a:lnTo>
                  <a:lnTo>
                    <a:pt x="2683827" y="1920417"/>
                  </a:lnTo>
                  <a:lnTo>
                    <a:pt x="2679217" y="1918411"/>
                  </a:lnTo>
                  <a:lnTo>
                    <a:pt x="2631198" y="1898675"/>
                  </a:lnTo>
                  <a:lnTo>
                    <a:pt x="2626855" y="1896884"/>
                  </a:lnTo>
                  <a:lnTo>
                    <a:pt x="2574785" y="1876526"/>
                  </a:lnTo>
                  <a:lnTo>
                    <a:pt x="2570823" y="1874977"/>
                  </a:lnTo>
                  <a:lnTo>
                    <a:pt x="2514917" y="1854034"/>
                  </a:lnTo>
                  <a:lnTo>
                    <a:pt x="2451900" y="1831213"/>
                  </a:lnTo>
                  <a:lnTo>
                    <a:pt x="2386025" y="1808111"/>
                  </a:lnTo>
                  <a:lnTo>
                    <a:pt x="2317623" y="1784756"/>
                  </a:lnTo>
                  <a:lnTo>
                    <a:pt x="2246973" y="1761185"/>
                  </a:lnTo>
                  <a:lnTo>
                    <a:pt x="2174379" y="1737410"/>
                  </a:lnTo>
                  <a:lnTo>
                    <a:pt x="2100135" y="1713484"/>
                  </a:lnTo>
                  <a:lnTo>
                    <a:pt x="1714436" y="1592554"/>
                  </a:lnTo>
                  <a:lnTo>
                    <a:pt x="1706892" y="1616811"/>
                  </a:lnTo>
                  <a:lnTo>
                    <a:pt x="2016366" y="1713484"/>
                  </a:lnTo>
                  <a:lnTo>
                    <a:pt x="2091575" y="1737410"/>
                  </a:lnTo>
                  <a:lnTo>
                    <a:pt x="2165350" y="1761185"/>
                  </a:lnTo>
                  <a:lnTo>
                    <a:pt x="2237384" y="1784769"/>
                  </a:lnTo>
                  <a:lnTo>
                    <a:pt x="2307501" y="1808149"/>
                  </a:lnTo>
                  <a:lnTo>
                    <a:pt x="2375255" y="1831251"/>
                  </a:lnTo>
                  <a:lnTo>
                    <a:pt x="2440381" y="1854073"/>
                  </a:lnTo>
                  <a:lnTo>
                    <a:pt x="2502687" y="1876577"/>
                  </a:lnTo>
                  <a:lnTo>
                    <a:pt x="2561666" y="1898675"/>
                  </a:lnTo>
                  <a:lnTo>
                    <a:pt x="2561818" y="1898738"/>
                  </a:lnTo>
                  <a:lnTo>
                    <a:pt x="2617381" y="1920455"/>
                  </a:lnTo>
                  <a:lnTo>
                    <a:pt x="2617508" y="1920506"/>
                  </a:lnTo>
                  <a:lnTo>
                    <a:pt x="2669184" y="1941753"/>
                  </a:lnTo>
                  <a:lnTo>
                    <a:pt x="2669311" y="1941804"/>
                  </a:lnTo>
                  <a:lnTo>
                    <a:pt x="2717152" y="1962670"/>
                  </a:lnTo>
                  <a:lnTo>
                    <a:pt x="2717317" y="1962746"/>
                  </a:lnTo>
                  <a:lnTo>
                    <a:pt x="2760662" y="1983041"/>
                  </a:lnTo>
                  <a:lnTo>
                    <a:pt x="2760853" y="1983143"/>
                  </a:lnTo>
                  <a:lnTo>
                    <a:pt x="2799677" y="2002904"/>
                  </a:lnTo>
                  <a:lnTo>
                    <a:pt x="2799867" y="2003005"/>
                  </a:lnTo>
                  <a:lnTo>
                    <a:pt x="2834221" y="2022170"/>
                  </a:lnTo>
                  <a:lnTo>
                    <a:pt x="2834373" y="2022259"/>
                  </a:lnTo>
                  <a:lnTo>
                    <a:pt x="2834538" y="2022360"/>
                  </a:lnTo>
                  <a:lnTo>
                    <a:pt x="2864929" y="2041055"/>
                  </a:lnTo>
                  <a:lnTo>
                    <a:pt x="2865183" y="2041220"/>
                  </a:lnTo>
                  <a:lnTo>
                    <a:pt x="2891815" y="2059444"/>
                  </a:lnTo>
                  <a:lnTo>
                    <a:pt x="2892056" y="2059635"/>
                  </a:lnTo>
                  <a:lnTo>
                    <a:pt x="2915208" y="2077377"/>
                  </a:lnTo>
                  <a:lnTo>
                    <a:pt x="2914929" y="2077123"/>
                  </a:lnTo>
                  <a:lnTo>
                    <a:pt x="2915513" y="2077605"/>
                  </a:lnTo>
                  <a:lnTo>
                    <a:pt x="2915208" y="2077377"/>
                  </a:lnTo>
                  <a:lnTo>
                    <a:pt x="2915475" y="2077605"/>
                  </a:lnTo>
                  <a:lnTo>
                    <a:pt x="2935452" y="2094890"/>
                  </a:lnTo>
                  <a:lnTo>
                    <a:pt x="2935719" y="2095157"/>
                  </a:lnTo>
                  <a:lnTo>
                    <a:pt x="2952839" y="2112022"/>
                  </a:lnTo>
                  <a:lnTo>
                    <a:pt x="2980232" y="2145258"/>
                  </a:lnTo>
                  <a:lnTo>
                    <a:pt x="2980461" y="2145614"/>
                  </a:lnTo>
                  <a:lnTo>
                    <a:pt x="2990875" y="2161476"/>
                  </a:lnTo>
                  <a:lnTo>
                    <a:pt x="2991078" y="2161844"/>
                  </a:lnTo>
                  <a:lnTo>
                    <a:pt x="2999727" y="2177250"/>
                  </a:lnTo>
                  <a:lnTo>
                    <a:pt x="2999994" y="2177885"/>
                  </a:lnTo>
                  <a:lnTo>
                    <a:pt x="3003804" y="2186965"/>
                  </a:lnTo>
                  <a:lnTo>
                    <a:pt x="2980537" y="2195512"/>
                  </a:lnTo>
                  <a:lnTo>
                    <a:pt x="3042564" y="2253907"/>
                  </a:lnTo>
                  <a:lnTo>
                    <a:pt x="3048698" y="2199233"/>
                  </a:lnTo>
                  <a:lnTo>
                    <a:pt x="3052064" y="2169249"/>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386" name="Google Shape;2386;p86"/>
            <p:cNvPicPr preferRelativeResize="0"/>
            <p:nvPr/>
          </p:nvPicPr>
          <p:blipFill rotWithShape="1">
            <a:blip r:embed="rId15">
              <a:alphaModFix/>
            </a:blip>
            <a:srcRect b="0" l="0" r="0" t="0"/>
            <a:stretch/>
          </p:blipFill>
          <p:spPr>
            <a:xfrm>
              <a:off x="3300984" y="2822448"/>
              <a:ext cx="768096" cy="271272"/>
            </a:xfrm>
            <a:prstGeom prst="rect">
              <a:avLst/>
            </a:prstGeom>
            <a:noFill/>
            <a:ln>
              <a:noFill/>
            </a:ln>
          </p:spPr>
        </p:pic>
        <p:sp>
          <p:nvSpPr>
            <p:cNvPr id="2387" name="Google Shape;2387;p86"/>
            <p:cNvSpPr/>
            <p:nvPr/>
          </p:nvSpPr>
          <p:spPr>
            <a:xfrm>
              <a:off x="3339265" y="2859093"/>
              <a:ext cx="638175" cy="142240"/>
            </a:xfrm>
            <a:custGeom>
              <a:rect b="b" l="l" r="r" t="t"/>
              <a:pathLst>
                <a:path extrusionOk="0" h="142239" w="638175">
                  <a:moveTo>
                    <a:pt x="637646" y="0"/>
                  </a:moveTo>
                  <a:lnTo>
                    <a:pt x="0" y="0"/>
                  </a:lnTo>
                  <a:lnTo>
                    <a:pt x="0" y="141818"/>
                  </a:lnTo>
                  <a:lnTo>
                    <a:pt x="637646" y="141818"/>
                  </a:lnTo>
                  <a:lnTo>
                    <a:pt x="637646"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88" name="Google Shape;2388;p86"/>
            <p:cNvSpPr/>
            <p:nvPr/>
          </p:nvSpPr>
          <p:spPr>
            <a:xfrm>
              <a:off x="3973450" y="2943490"/>
              <a:ext cx="2843530" cy="1002030"/>
            </a:xfrm>
            <a:custGeom>
              <a:rect b="b" l="l" r="r" t="t"/>
              <a:pathLst>
                <a:path extrusionOk="0" h="1002029" w="2843529">
                  <a:moveTo>
                    <a:pt x="2791267" y="944671"/>
                  </a:moveTo>
                  <a:lnTo>
                    <a:pt x="2770403" y="957816"/>
                  </a:lnTo>
                  <a:lnTo>
                    <a:pt x="2843258" y="1001977"/>
                  </a:lnTo>
                  <a:lnTo>
                    <a:pt x="2838674" y="955619"/>
                  </a:lnTo>
                  <a:lnTo>
                    <a:pt x="2799063" y="955619"/>
                  </a:lnTo>
                  <a:lnTo>
                    <a:pt x="2791267" y="944671"/>
                  </a:lnTo>
                  <a:close/>
                </a:path>
                <a:path extrusionOk="0" h="1002029" w="2843529">
                  <a:moveTo>
                    <a:pt x="2812791" y="931110"/>
                  </a:moveTo>
                  <a:lnTo>
                    <a:pt x="2791267" y="944671"/>
                  </a:lnTo>
                  <a:lnTo>
                    <a:pt x="2799063" y="955619"/>
                  </a:lnTo>
                  <a:lnTo>
                    <a:pt x="2819753" y="940885"/>
                  </a:lnTo>
                  <a:lnTo>
                    <a:pt x="2812791" y="931110"/>
                  </a:lnTo>
                  <a:close/>
                </a:path>
                <a:path extrusionOk="0" h="1002029" w="2843529">
                  <a:moveTo>
                    <a:pt x="2834874" y="917197"/>
                  </a:moveTo>
                  <a:lnTo>
                    <a:pt x="2812791" y="931110"/>
                  </a:lnTo>
                  <a:lnTo>
                    <a:pt x="2819753" y="940885"/>
                  </a:lnTo>
                  <a:lnTo>
                    <a:pt x="2799063" y="955619"/>
                  </a:lnTo>
                  <a:lnTo>
                    <a:pt x="2838674" y="955619"/>
                  </a:lnTo>
                  <a:lnTo>
                    <a:pt x="2834874" y="917197"/>
                  </a:lnTo>
                  <a:close/>
                </a:path>
                <a:path extrusionOk="0" h="1002029" w="2843529">
                  <a:moveTo>
                    <a:pt x="2788215" y="940385"/>
                  </a:moveTo>
                  <a:lnTo>
                    <a:pt x="2791267" y="944671"/>
                  </a:lnTo>
                  <a:lnTo>
                    <a:pt x="2796760" y="941210"/>
                  </a:lnTo>
                  <a:lnTo>
                    <a:pt x="2789076" y="941210"/>
                  </a:lnTo>
                  <a:lnTo>
                    <a:pt x="2788215" y="940385"/>
                  </a:lnTo>
                  <a:close/>
                </a:path>
                <a:path extrusionOk="0" h="1002029" w="2843529">
                  <a:moveTo>
                    <a:pt x="2787521" y="939411"/>
                  </a:moveTo>
                  <a:lnTo>
                    <a:pt x="2788215" y="940385"/>
                  </a:lnTo>
                  <a:lnTo>
                    <a:pt x="2789076" y="941210"/>
                  </a:lnTo>
                  <a:lnTo>
                    <a:pt x="2787521" y="939411"/>
                  </a:lnTo>
                  <a:close/>
                </a:path>
                <a:path extrusionOk="0" h="1002029" w="2843529">
                  <a:moveTo>
                    <a:pt x="2799616" y="939411"/>
                  </a:moveTo>
                  <a:lnTo>
                    <a:pt x="2787521" y="939411"/>
                  </a:lnTo>
                  <a:lnTo>
                    <a:pt x="2789076" y="941210"/>
                  </a:lnTo>
                  <a:lnTo>
                    <a:pt x="2796760" y="941210"/>
                  </a:lnTo>
                  <a:lnTo>
                    <a:pt x="2799616" y="939411"/>
                  </a:lnTo>
                  <a:close/>
                </a:path>
                <a:path extrusionOk="0" h="1002029" w="2843529">
                  <a:moveTo>
                    <a:pt x="2808952" y="925719"/>
                  </a:moveTo>
                  <a:lnTo>
                    <a:pt x="2772920" y="925719"/>
                  </a:lnTo>
                  <a:lnTo>
                    <a:pt x="2773687" y="926397"/>
                  </a:lnTo>
                  <a:lnTo>
                    <a:pt x="2788215" y="940385"/>
                  </a:lnTo>
                  <a:lnTo>
                    <a:pt x="2787521" y="939411"/>
                  </a:lnTo>
                  <a:lnTo>
                    <a:pt x="2799616" y="939411"/>
                  </a:lnTo>
                  <a:lnTo>
                    <a:pt x="2812791" y="931110"/>
                  </a:lnTo>
                  <a:lnTo>
                    <a:pt x="2808952" y="925719"/>
                  </a:lnTo>
                  <a:close/>
                </a:path>
                <a:path extrusionOk="0" h="1002029" w="2843529">
                  <a:moveTo>
                    <a:pt x="2773288" y="926072"/>
                  </a:moveTo>
                  <a:lnTo>
                    <a:pt x="2773627" y="926397"/>
                  </a:lnTo>
                  <a:lnTo>
                    <a:pt x="2773288" y="926072"/>
                  </a:lnTo>
                  <a:close/>
                </a:path>
                <a:path extrusionOk="0" h="1002029" w="2843529">
                  <a:moveTo>
                    <a:pt x="2772920" y="925719"/>
                  </a:moveTo>
                  <a:lnTo>
                    <a:pt x="2773288" y="926072"/>
                  </a:lnTo>
                  <a:lnTo>
                    <a:pt x="2773687" y="926397"/>
                  </a:lnTo>
                  <a:lnTo>
                    <a:pt x="2772920" y="925719"/>
                  </a:lnTo>
                  <a:close/>
                </a:path>
                <a:path extrusionOk="0" h="1002029" w="2843529">
                  <a:moveTo>
                    <a:pt x="2793314" y="910084"/>
                  </a:moveTo>
                  <a:lnTo>
                    <a:pt x="2753672" y="910084"/>
                  </a:lnTo>
                  <a:lnTo>
                    <a:pt x="2754208" y="910498"/>
                  </a:lnTo>
                  <a:lnTo>
                    <a:pt x="2773288" y="926072"/>
                  </a:lnTo>
                  <a:lnTo>
                    <a:pt x="2772920" y="925719"/>
                  </a:lnTo>
                  <a:lnTo>
                    <a:pt x="2808952" y="925719"/>
                  </a:lnTo>
                  <a:lnTo>
                    <a:pt x="2807517" y="923705"/>
                  </a:lnTo>
                  <a:lnTo>
                    <a:pt x="2793314" y="910084"/>
                  </a:lnTo>
                  <a:close/>
                </a:path>
                <a:path extrusionOk="0" h="1002029" w="2843529">
                  <a:moveTo>
                    <a:pt x="2753941" y="910303"/>
                  </a:moveTo>
                  <a:lnTo>
                    <a:pt x="2754180" y="910498"/>
                  </a:lnTo>
                  <a:lnTo>
                    <a:pt x="2753941" y="910303"/>
                  </a:lnTo>
                  <a:close/>
                </a:path>
                <a:path extrusionOk="0" h="1002029" w="2843529">
                  <a:moveTo>
                    <a:pt x="2783947" y="901992"/>
                  </a:moveTo>
                  <a:lnTo>
                    <a:pt x="2742552" y="901992"/>
                  </a:lnTo>
                  <a:lnTo>
                    <a:pt x="2742888" y="902228"/>
                  </a:lnTo>
                  <a:lnTo>
                    <a:pt x="2753941" y="910303"/>
                  </a:lnTo>
                  <a:lnTo>
                    <a:pt x="2753672" y="910084"/>
                  </a:lnTo>
                  <a:lnTo>
                    <a:pt x="2793314" y="910084"/>
                  </a:lnTo>
                  <a:lnTo>
                    <a:pt x="2790131" y="907032"/>
                  </a:lnTo>
                  <a:lnTo>
                    <a:pt x="2783947" y="901992"/>
                  </a:lnTo>
                  <a:close/>
                </a:path>
                <a:path extrusionOk="0" h="1002029" w="2843529">
                  <a:moveTo>
                    <a:pt x="2742695" y="902096"/>
                  </a:moveTo>
                  <a:lnTo>
                    <a:pt x="2742875" y="902228"/>
                  </a:lnTo>
                  <a:lnTo>
                    <a:pt x="2742695" y="902096"/>
                  </a:lnTo>
                  <a:close/>
                </a:path>
                <a:path extrusionOk="0" h="1002029" w="2843529">
                  <a:moveTo>
                    <a:pt x="2773486" y="893465"/>
                  </a:moveTo>
                  <a:lnTo>
                    <a:pt x="2730027" y="893465"/>
                  </a:lnTo>
                  <a:lnTo>
                    <a:pt x="2730341" y="893673"/>
                  </a:lnTo>
                  <a:lnTo>
                    <a:pt x="2742695" y="902096"/>
                  </a:lnTo>
                  <a:lnTo>
                    <a:pt x="2742552" y="901992"/>
                  </a:lnTo>
                  <a:lnTo>
                    <a:pt x="2783947" y="901992"/>
                  </a:lnTo>
                  <a:lnTo>
                    <a:pt x="2773486" y="893465"/>
                  </a:lnTo>
                  <a:close/>
                </a:path>
                <a:path extrusionOk="0" h="1002029" w="2843529">
                  <a:moveTo>
                    <a:pt x="2730213" y="893591"/>
                  </a:moveTo>
                  <a:lnTo>
                    <a:pt x="2730341" y="893673"/>
                  </a:lnTo>
                  <a:lnTo>
                    <a:pt x="2730213" y="893591"/>
                  </a:lnTo>
                  <a:close/>
                </a:path>
                <a:path extrusionOk="0" h="1002029" w="2843529">
                  <a:moveTo>
                    <a:pt x="2761859" y="884636"/>
                  </a:moveTo>
                  <a:lnTo>
                    <a:pt x="2716192" y="884636"/>
                  </a:lnTo>
                  <a:lnTo>
                    <a:pt x="2716485" y="884816"/>
                  </a:lnTo>
                  <a:lnTo>
                    <a:pt x="2730213" y="893591"/>
                  </a:lnTo>
                  <a:lnTo>
                    <a:pt x="2730027" y="893465"/>
                  </a:lnTo>
                  <a:lnTo>
                    <a:pt x="2773486" y="893465"/>
                  </a:lnTo>
                  <a:lnTo>
                    <a:pt x="2769457" y="890181"/>
                  </a:lnTo>
                  <a:lnTo>
                    <a:pt x="2761859" y="884636"/>
                  </a:lnTo>
                  <a:close/>
                </a:path>
                <a:path extrusionOk="0" h="1002029" w="2843529">
                  <a:moveTo>
                    <a:pt x="2716298" y="884704"/>
                  </a:moveTo>
                  <a:lnTo>
                    <a:pt x="2716474" y="884816"/>
                  </a:lnTo>
                  <a:lnTo>
                    <a:pt x="2716298" y="884704"/>
                  </a:lnTo>
                  <a:close/>
                </a:path>
                <a:path extrusionOk="0" h="1002029" w="2843529">
                  <a:moveTo>
                    <a:pt x="2748754" y="875489"/>
                  </a:moveTo>
                  <a:lnTo>
                    <a:pt x="2700969" y="875489"/>
                  </a:lnTo>
                  <a:lnTo>
                    <a:pt x="2701240" y="875647"/>
                  </a:lnTo>
                  <a:lnTo>
                    <a:pt x="2716298" y="884704"/>
                  </a:lnTo>
                  <a:lnTo>
                    <a:pt x="2761859" y="884636"/>
                  </a:lnTo>
                  <a:lnTo>
                    <a:pt x="2757360" y="881353"/>
                  </a:lnTo>
                  <a:lnTo>
                    <a:pt x="2748754" y="875489"/>
                  </a:lnTo>
                  <a:close/>
                </a:path>
                <a:path extrusionOk="0" h="1002029" w="2843529">
                  <a:moveTo>
                    <a:pt x="2701085" y="875559"/>
                  </a:moveTo>
                  <a:lnTo>
                    <a:pt x="2701231" y="875647"/>
                  </a:lnTo>
                  <a:lnTo>
                    <a:pt x="2701085" y="875559"/>
                  </a:lnTo>
                  <a:close/>
                </a:path>
                <a:path extrusionOk="0" h="1002029" w="2843529">
                  <a:moveTo>
                    <a:pt x="2734221" y="866011"/>
                  </a:moveTo>
                  <a:lnTo>
                    <a:pt x="2684277" y="866011"/>
                  </a:lnTo>
                  <a:lnTo>
                    <a:pt x="2684527" y="866150"/>
                  </a:lnTo>
                  <a:lnTo>
                    <a:pt x="2701085" y="875559"/>
                  </a:lnTo>
                  <a:lnTo>
                    <a:pt x="2748754" y="875489"/>
                  </a:lnTo>
                  <a:lnTo>
                    <a:pt x="2744172" y="872368"/>
                  </a:lnTo>
                  <a:lnTo>
                    <a:pt x="2734221" y="866011"/>
                  </a:lnTo>
                  <a:close/>
                </a:path>
                <a:path extrusionOk="0" h="1002029" w="2843529">
                  <a:moveTo>
                    <a:pt x="2684401" y="866082"/>
                  </a:moveTo>
                  <a:close/>
                </a:path>
                <a:path extrusionOk="0" h="1002029" w="2843529">
                  <a:moveTo>
                    <a:pt x="2718163" y="856189"/>
                  </a:moveTo>
                  <a:lnTo>
                    <a:pt x="2666036" y="856189"/>
                  </a:lnTo>
                  <a:lnTo>
                    <a:pt x="2666265" y="856310"/>
                  </a:lnTo>
                  <a:lnTo>
                    <a:pt x="2684401" y="866082"/>
                  </a:lnTo>
                  <a:lnTo>
                    <a:pt x="2734221" y="866011"/>
                  </a:lnTo>
                  <a:lnTo>
                    <a:pt x="2729720" y="863136"/>
                  </a:lnTo>
                  <a:lnTo>
                    <a:pt x="2718163" y="856189"/>
                  </a:lnTo>
                  <a:close/>
                </a:path>
                <a:path extrusionOk="0" h="1002029" w="2843529">
                  <a:moveTo>
                    <a:pt x="2666144" y="856247"/>
                  </a:moveTo>
                  <a:close/>
                </a:path>
                <a:path extrusionOk="0" h="1002029" w="2843529">
                  <a:moveTo>
                    <a:pt x="2700487" y="846007"/>
                  </a:moveTo>
                  <a:lnTo>
                    <a:pt x="2646165" y="846007"/>
                  </a:lnTo>
                  <a:lnTo>
                    <a:pt x="2646376" y="846113"/>
                  </a:lnTo>
                  <a:lnTo>
                    <a:pt x="2666144" y="856247"/>
                  </a:lnTo>
                  <a:lnTo>
                    <a:pt x="2718163" y="856189"/>
                  </a:lnTo>
                  <a:lnTo>
                    <a:pt x="2713921" y="853639"/>
                  </a:lnTo>
                  <a:lnTo>
                    <a:pt x="2700487" y="846007"/>
                  </a:lnTo>
                  <a:close/>
                </a:path>
                <a:path extrusionOk="0" h="1002029" w="2843529">
                  <a:moveTo>
                    <a:pt x="2646262" y="846057"/>
                  </a:moveTo>
                  <a:close/>
                </a:path>
                <a:path extrusionOk="0" h="1002029" w="2843529">
                  <a:moveTo>
                    <a:pt x="2681095" y="835451"/>
                  </a:moveTo>
                  <a:lnTo>
                    <a:pt x="2624588" y="835451"/>
                  </a:lnTo>
                  <a:lnTo>
                    <a:pt x="2624781" y="835544"/>
                  </a:lnTo>
                  <a:lnTo>
                    <a:pt x="2646262" y="846057"/>
                  </a:lnTo>
                  <a:lnTo>
                    <a:pt x="2700487" y="846007"/>
                  </a:lnTo>
                  <a:lnTo>
                    <a:pt x="2696697" y="843855"/>
                  </a:lnTo>
                  <a:lnTo>
                    <a:pt x="2681095" y="835451"/>
                  </a:lnTo>
                  <a:close/>
                </a:path>
                <a:path extrusionOk="0" h="1002029" w="2843529">
                  <a:moveTo>
                    <a:pt x="2624696" y="835504"/>
                  </a:moveTo>
                  <a:close/>
                </a:path>
                <a:path extrusionOk="0" h="1002029" w="2843529">
                  <a:moveTo>
                    <a:pt x="2659900" y="824505"/>
                  </a:moveTo>
                  <a:lnTo>
                    <a:pt x="2601224" y="824505"/>
                  </a:lnTo>
                  <a:lnTo>
                    <a:pt x="2601401" y="824586"/>
                  </a:lnTo>
                  <a:lnTo>
                    <a:pt x="2624696" y="835504"/>
                  </a:lnTo>
                  <a:lnTo>
                    <a:pt x="2681095" y="835451"/>
                  </a:lnTo>
                  <a:lnTo>
                    <a:pt x="2677966" y="833766"/>
                  </a:lnTo>
                  <a:lnTo>
                    <a:pt x="2659900" y="824505"/>
                  </a:lnTo>
                  <a:close/>
                </a:path>
                <a:path extrusionOk="0" h="1002029" w="2843529">
                  <a:moveTo>
                    <a:pt x="2601292" y="824537"/>
                  </a:moveTo>
                  <a:close/>
                </a:path>
                <a:path extrusionOk="0" h="1002029" w="2843529">
                  <a:moveTo>
                    <a:pt x="2636813" y="813155"/>
                  </a:moveTo>
                  <a:lnTo>
                    <a:pt x="2575994" y="813155"/>
                  </a:lnTo>
                  <a:lnTo>
                    <a:pt x="2576156" y="813227"/>
                  </a:lnTo>
                  <a:lnTo>
                    <a:pt x="2601292" y="824537"/>
                  </a:lnTo>
                  <a:lnTo>
                    <a:pt x="2659900" y="824505"/>
                  </a:lnTo>
                  <a:lnTo>
                    <a:pt x="2657646" y="823349"/>
                  </a:lnTo>
                  <a:lnTo>
                    <a:pt x="2636813" y="813155"/>
                  </a:lnTo>
                  <a:close/>
                </a:path>
                <a:path extrusionOk="0" h="1002029" w="2843529">
                  <a:moveTo>
                    <a:pt x="2576112" y="813208"/>
                  </a:moveTo>
                  <a:close/>
                </a:path>
                <a:path extrusionOk="0" h="1002029" w="2843529">
                  <a:moveTo>
                    <a:pt x="2611737" y="801385"/>
                  </a:moveTo>
                  <a:lnTo>
                    <a:pt x="2548820" y="801385"/>
                  </a:lnTo>
                  <a:lnTo>
                    <a:pt x="2576112" y="813208"/>
                  </a:lnTo>
                  <a:lnTo>
                    <a:pt x="2636813" y="813155"/>
                  </a:lnTo>
                  <a:lnTo>
                    <a:pt x="2635656" y="812589"/>
                  </a:lnTo>
                  <a:lnTo>
                    <a:pt x="2611737" y="801385"/>
                  </a:lnTo>
                  <a:close/>
                </a:path>
                <a:path extrusionOk="0" h="1002029" w="2843529">
                  <a:moveTo>
                    <a:pt x="2548876" y="801409"/>
                  </a:moveTo>
                  <a:close/>
                </a:path>
                <a:path extrusionOk="0" h="1002029" w="2843529">
                  <a:moveTo>
                    <a:pt x="2584544" y="789179"/>
                  </a:moveTo>
                  <a:lnTo>
                    <a:pt x="2519622" y="789179"/>
                  </a:lnTo>
                  <a:lnTo>
                    <a:pt x="2519760" y="789236"/>
                  </a:lnTo>
                  <a:lnTo>
                    <a:pt x="2548876" y="801409"/>
                  </a:lnTo>
                  <a:lnTo>
                    <a:pt x="2611737" y="801385"/>
                  </a:lnTo>
                  <a:lnTo>
                    <a:pt x="2586335" y="789955"/>
                  </a:lnTo>
                  <a:lnTo>
                    <a:pt x="2584544" y="789179"/>
                  </a:lnTo>
                  <a:close/>
                </a:path>
                <a:path extrusionOk="0" h="1002029" w="2843529">
                  <a:moveTo>
                    <a:pt x="2519745" y="789230"/>
                  </a:moveTo>
                  <a:close/>
                </a:path>
                <a:path extrusionOk="0" h="1002029" w="2843529">
                  <a:moveTo>
                    <a:pt x="2555194" y="776521"/>
                  </a:moveTo>
                  <a:lnTo>
                    <a:pt x="2488321" y="776521"/>
                  </a:lnTo>
                  <a:lnTo>
                    <a:pt x="2519745" y="789230"/>
                  </a:lnTo>
                  <a:lnTo>
                    <a:pt x="2584544" y="789179"/>
                  </a:lnTo>
                  <a:lnTo>
                    <a:pt x="2558842" y="778046"/>
                  </a:lnTo>
                  <a:lnTo>
                    <a:pt x="2555194" y="776521"/>
                  </a:lnTo>
                  <a:close/>
                </a:path>
                <a:path extrusionOk="0" h="1002029" w="2843529">
                  <a:moveTo>
                    <a:pt x="2488402" y="776554"/>
                  </a:moveTo>
                  <a:close/>
                </a:path>
                <a:path extrusionOk="0" h="1002029" w="2843529">
                  <a:moveTo>
                    <a:pt x="2489711" y="749785"/>
                  </a:moveTo>
                  <a:lnTo>
                    <a:pt x="2419093" y="749785"/>
                  </a:lnTo>
                  <a:lnTo>
                    <a:pt x="2454954" y="763440"/>
                  </a:lnTo>
                  <a:lnTo>
                    <a:pt x="2488402" y="776554"/>
                  </a:lnTo>
                  <a:lnTo>
                    <a:pt x="2555194" y="776521"/>
                  </a:lnTo>
                  <a:lnTo>
                    <a:pt x="2529351" y="765716"/>
                  </a:lnTo>
                  <a:lnTo>
                    <a:pt x="2497781" y="752948"/>
                  </a:lnTo>
                  <a:lnTo>
                    <a:pt x="2489711" y="749785"/>
                  </a:lnTo>
                  <a:close/>
                </a:path>
                <a:path extrusionOk="0" h="1002029" w="2843529">
                  <a:moveTo>
                    <a:pt x="2454837" y="763395"/>
                  </a:moveTo>
                  <a:close/>
                </a:path>
                <a:path extrusionOk="0" h="1002029" w="2843529">
                  <a:moveTo>
                    <a:pt x="2373294" y="705885"/>
                  </a:moveTo>
                  <a:lnTo>
                    <a:pt x="2297492" y="705885"/>
                  </a:lnTo>
                  <a:lnTo>
                    <a:pt x="2340590" y="721079"/>
                  </a:lnTo>
                  <a:lnTo>
                    <a:pt x="2381105" y="735711"/>
                  </a:lnTo>
                  <a:lnTo>
                    <a:pt x="2419200" y="749825"/>
                  </a:lnTo>
                  <a:lnTo>
                    <a:pt x="2489711" y="749785"/>
                  </a:lnTo>
                  <a:lnTo>
                    <a:pt x="2464051" y="739725"/>
                  </a:lnTo>
                  <a:lnTo>
                    <a:pt x="2428077" y="726028"/>
                  </a:lnTo>
                  <a:lnTo>
                    <a:pt x="2414634" y="721047"/>
                  </a:lnTo>
                  <a:lnTo>
                    <a:pt x="2373294" y="705885"/>
                  </a:lnTo>
                  <a:close/>
                </a:path>
                <a:path extrusionOk="0" h="1002029" w="2843529">
                  <a:moveTo>
                    <a:pt x="2381006" y="735675"/>
                  </a:moveTo>
                  <a:close/>
                </a:path>
                <a:path extrusionOk="0" h="1002029" w="2843529">
                  <a:moveTo>
                    <a:pt x="2340499" y="721047"/>
                  </a:moveTo>
                  <a:close/>
                </a:path>
                <a:path extrusionOk="0" h="1002029" w="2843529">
                  <a:moveTo>
                    <a:pt x="2297532" y="705899"/>
                  </a:moveTo>
                  <a:close/>
                </a:path>
                <a:path extrusionOk="0" h="1002029" w="2843529">
                  <a:moveTo>
                    <a:pt x="2329332" y="690178"/>
                  </a:moveTo>
                  <a:lnTo>
                    <a:pt x="2251930" y="690178"/>
                  </a:lnTo>
                  <a:lnTo>
                    <a:pt x="2297532" y="705899"/>
                  </a:lnTo>
                  <a:lnTo>
                    <a:pt x="2373294" y="705885"/>
                  </a:lnTo>
                  <a:lnTo>
                    <a:pt x="2329332" y="690178"/>
                  </a:lnTo>
                  <a:close/>
                </a:path>
                <a:path extrusionOk="0" h="1002029" w="2843529">
                  <a:moveTo>
                    <a:pt x="2282753" y="673938"/>
                  </a:moveTo>
                  <a:lnTo>
                    <a:pt x="2203866" y="673938"/>
                  </a:lnTo>
                  <a:lnTo>
                    <a:pt x="2252004" y="690204"/>
                  </a:lnTo>
                  <a:lnTo>
                    <a:pt x="2329332" y="690178"/>
                  </a:lnTo>
                  <a:lnTo>
                    <a:pt x="2282753" y="673938"/>
                  </a:lnTo>
                  <a:close/>
                </a:path>
                <a:path extrusionOk="0" h="1002029" w="2843529">
                  <a:moveTo>
                    <a:pt x="2203881" y="673943"/>
                  </a:moveTo>
                  <a:close/>
                </a:path>
                <a:path extrusionOk="0" h="1002029" w="2843529">
                  <a:moveTo>
                    <a:pt x="2233619" y="657180"/>
                  </a:moveTo>
                  <a:lnTo>
                    <a:pt x="2153380" y="657180"/>
                  </a:lnTo>
                  <a:lnTo>
                    <a:pt x="2203881" y="673943"/>
                  </a:lnTo>
                  <a:lnTo>
                    <a:pt x="2282753" y="673938"/>
                  </a:lnTo>
                  <a:lnTo>
                    <a:pt x="2233619" y="657180"/>
                  </a:lnTo>
                  <a:close/>
                </a:path>
                <a:path extrusionOk="0" h="1002029" w="2843529">
                  <a:moveTo>
                    <a:pt x="2182019" y="639923"/>
                  </a:moveTo>
                  <a:lnTo>
                    <a:pt x="2100554" y="639923"/>
                  </a:lnTo>
                  <a:lnTo>
                    <a:pt x="2153437" y="657199"/>
                  </a:lnTo>
                  <a:lnTo>
                    <a:pt x="2233619" y="657180"/>
                  </a:lnTo>
                  <a:lnTo>
                    <a:pt x="2182019" y="639923"/>
                  </a:lnTo>
                  <a:close/>
                </a:path>
                <a:path extrusionOk="0" h="1002029" w="2843529">
                  <a:moveTo>
                    <a:pt x="2100587" y="639934"/>
                  </a:moveTo>
                  <a:close/>
                </a:path>
                <a:path extrusionOk="0" h="1002029" w="2843529">
                  <a:moveTo>
                    <a:pt x="6921" y="0"/>
                  </a:moveTo>
                  <a:lnTo>
                    <a:pt x="0" y="24438"/>
                  </a:lnTo>
                  <a:lnTo>
                    <a:pt x="1237851" y="378118"/>
                  </a:lnTo>
                  <a:lnTo>
                    <a:pt x="1988252" y="603998"/>
                  </a:lnTo>
                  <a:lnTo>
                    <a:pt x="2045517" y="622200"/>
                  </a:lnTo>
                  <a:lnTo>
                    <a:pt x="2100587" y="639934"/>
                  </a:lnTo>
                  <a:lnTo>
                    <a:pt x="2182019" y="639923"/>
                  </a:lnTo>
                  <a:lnTo>
                    <a:pt x="2128056" y="622186"/>
                  </a:lnTo>
                  <a:lnTo>
                    <a:pt x="2071815" y="603985"/>
                  </a:lnTo>
                  <a:lnTo>
                    <a:pt x="1610766" y="461679"/>
                  </a:lnTo>
                  <a:lnTo>
                    <a:pt x="6921" y="0"/>
                  </a:lnTo>
                  <a:close/>
                </a:path>
                <a:path extrusionOk="0" h="1002029" w="2843529">
                  <a:moveTo>
                    <a:pt x="2045472" y="622186"/>
                  </a:moveTo>
                  <a:close/>
                </a:path>
                <a:path extrusionOk="0" h="1002029" w="2843529">
                  <a:moveTo>
                    <a:pt x="1988211" y="603985"/>
                  </a:move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389" name="Google Shape;2389;p86"/>
            <p:cNvPicPr preferRelativeResize="0"/>
            <p:nvPr/>
          </p:nvPicPr>
          <p:blipFill rotWithShape="1">
            <a:blip r:embed="rId16">
              <a:alphaModFix/>
            </a:blip>
            <a:srcRect b="0" l="0" r="0" t="0"/>
            <a:stretch/>
          </p:blipFill>
          <p:spPr>
            <a:xfrm>
              <a:off x="3511295" y="3877055"/>
              <a:ext cx="2639568" cy="2313432"/>
            </a:xfrm>
            <a:prstGeom prst="rect">
              <a:avLst/>
            </a:prstGeom>
            <a:noFill/>
            <a:ln>
              <a:noFill/>
            </a:ln>
          </p:spPr>
        </p:pic>
        <p:pic>
          <p:nvPicPr>
            <p:cNvPr id="2390" name="Google Shape;2390;p86"/>
            <p:cNvPicPr preferRelativeResize="0"/>
            <p:nvPr/>
          </p:nvPicPr>
          <p:blipFill rotWithShape="1">
            <a:blip r:embed="rId17">
              <a:alphaModFix/>
            </a:blip>
            <a:srcRect b="0" l="0" r="0" t="0"/>
            <a:stretch/>
          </p:blipFill>
          <p:spPr>
            <a:xfrm>
              <a:off x="3536429" y="3902288"/>
              <a:ext cx="2533650" cy="2209800"/>
            </a:xfrm>
            <a:prstGeom prst="rect">
              <a:avLst/>
            </a:prstGeom>
            <a:noFill/>
            <a:ln>
              <a:noFill/>
            </a:ln>
          </p:spPr>
        </p:pic>
        <p:pic>
          <p:nvPicPr>
            <p:cNvPr id="2391" name="Google Shape;2391;p86"/>
            <p:cNvPicPr preferRelativeResize="0"/>
            <p:nvPr/>
          </p:nvPicPr>
          <p:blipFill rotWithShape="1">
            <a:blip r:embed="rId18">
              <a:alphaModFix/>
            </a:blip>
            <a:srcRect b="0" l="0" r="0" t="0"/>
            <a:stretch/>
          </p:blipFill>
          <p:spPr>
            <a:xfrm>
              <a:off x="3544823" y="3864863"/>
              <a:ext cx="890015" cy="2337816"/>
            </a:xfrm>
            <a:prstGeom prst="rect">
              <a:avLst/>
            </a:prstGeom>
            <a:noFill/>
            <a:ln>
              <a:noFill/>
            </a:ln>
          </p:spPr>
        </p:pic>
        <p:sp>
          <p:nvSpPr>
            <p:cNvPr id="2392" name="Google Shape;2392;p86"/>
            <p:cNvSpPr/>
            <p:nvPr/>
          </p:nvSpPr>
          <p:spPr>
            <a:xfrm>
              <a:off x="3584228" y="3902284"/>
              <a:ext cx="760095" cy="2209800"/>
            </a:xfrm>
            <a:custGeom>
              <a:rect b="b" l="l" r="r" t="t"/>
              <a:pathLst>
                <a:path extrusionOk="0" h="2209800" w="760095">
                  <a:moveTo>
                    <a:pt x="760046" y="0"/>
                  </a:moveTo>
                  <a:lnTo>
                    <a:pt x="0" y="0"/>
                  </a:lnTo>
                  <a:lnTo>
                    <a:pt x="0" y="2209804"/>
                  </a:lnTo>
                  <a:lnTo>
                    <a:pt x="760046" y="2209804"/>
                  </a:lnTo>
                  <a:lnTo>
                    <a:pt x="760046"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93" name="Google Shape;2393;p86"/>
            <p:cNvSpPr/>
            <p:nvPr/>
          </p:nvSpPr>
          <p:spPr>
            <a:xfrm>
              <a:off x="4349070" y="3902287"/>
              <a:ext cx="810895" cy="2209800"/>
            </a:xfrm>
            <a:custGeom>
              <a:rect b="b" l="l" r="r" t="t"/>
              <a:pathLst>
                <a:path extrusionOk="0" h="2209800" w="810895">
                  <a:moveTo>
                    <a:pt x="810353" y="0"/>
                  </a:moveTo>
                  <a:lnTo>
                    <a:pt x="0" y="0"/>
                  </a:lnTo>
                  <a:lnTo>
                    <a:pt x="0" y="2209798"/>
                  </a:lnTo>
                  <a:lnTo>
                    <a:pt x="810353" y="2209798"/>
                  </a:lnTo>
                  <a:lnTo>
                    <a:pt x="810353" y="0"/>
                  </a:lnTo>
                  <a:close/>
                </a:path>
              </a:pathLst>
            </a:custGeom>
            <a:solidFill>
              <a:srgbClr val="70AD47">
                <a:alpha val="1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94" name="Google Shape;2394;p86"/>
            <p:cNvSpPr/>
            <p:nvPr/>
          </p:nvSpPr>
          <p:spPr>
            <a:xfrm>
              <a:off x="5157986" y="3902288"/>
              <a:ext cx="912494" cy="2209800"/>
            </a:xfrm>
            <a:custGeom>
              <a:rect b="b" l="l" r="r" t="t"/>
              <a:pathLst>
                <a:path extrusionOk="0" h="2209800" w="912495">
                  <a:moveTo>
                    <a:pt x="912092" y="0"/>
                  </a:moveTo>
                  <a:lnTo>
                    <a:pt x="0" y="0"/>
                  </a:lnTo>
                  <a:lnTo>
                    <a:pt x="0" y="2209798"/>
                  </a:lnTo>
                  <a:lnTo>
                    <a:pt x="912092" y="2209798"/>
                  </a:lnTo>
                  <a:lnTo>
                    <a:pt x="912092" y="0"/>
                  </a:lnTo>
                  <a:close/>
                </a:path>
              </a:pathLst>
            </a:custGeom>
            <a:solidFill>
              <a:srgbClr val="C00000">
                <a:alpha val="1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395" name="Google Shape;2395;p86"/>
            <p:cNvPicPr preferRelativeResize="0"/>
            <p:nvPr/>
          </p:nvPicPr>
          <p:blipFill rotWithShape="1">
            <a:blip r:embed="rId19">
              <a:alphaModFix/>
            </a:blip>
            <a:srcRect b="0" l="0" r="0" t="0"/>
            <a:stretch/>
          </p:blipFill>
          <p:spPr>
            <a:xfrm>
              <a:off x="4578095" y="4782311"/>
              <a:ext cx="451103" cy="451103"/>
            </a:xfrm>
            <a:prstGeom prst="rect">
              <a:avLst/>
            </a:prstGeom>
            <a:noFill/>
            <a:ln>
              <a:noFill/>
            </a:ln>
          </p:spPr>
        </p:pic>
        <p:pic>
          <p:nvPicPr>
            <p:cNvPr id="2396" name="Google Shape;2396;p86"/>
            <p:cNvPicPr preferRelativeResize="0"/>
            <p:nvPr/>
          </p:nvPicPr>
          <p:blipFill rotWithShape="1">
            <a:blip r:embed="rId20">
              <a:alphaModFix/>
            </a:blip>
            <a:srcRect b="0" l="0" r="0" t="0"/>
            <a:stretch/>
          </p:blipFill>
          <p:spPr>
            <a:xfrm>
              <a:off x="5437631" y="4846319"/>
              <a:ext cx="451103" cy="451104"/>
            </a:xfrm>
            <a:prstGeom prst="rect">
              <a:avLst/>
            </a:prstGeom>
            <a:noFill/>
            <a:ln>
              <a:noFill/>
            </a:ln>
          </p:spPr>
        </p:pic>
        <p:sp>
          <p:nvSpPr>
            <p:cNvPr id="2397" name="Google Shape;2397;p86"/>
            <p:cNvSpPr/>
            <p:nvPr/>
          </p:nvSpPr>
          <p:spPr>
            <a:xfrm>
              <a:off x="6611998" y="4065582"/>
              <a:ext cx="1572260" cy="1791970"/>
            </a:xfrm>
            <a:custGeom>
              <a:rect b="b" l="l" r="r" t="t"/>
              <a:pathLst>
                <a:path extrusionOk="0" h="1791970" w="1572259">
                  <a:moveTo>
                    <a:pt x="1571931" y="0"/>
                  </a:moveTo>
                  <a:lnTo>
                    <a:pt x="0" y="0"/>
                  </a:lnTo>
                  <a:lnTo>
                    <a:pt x="0" y="1791972"/>
                  </a:lnTo>
                  <a:lnTo>
                    <a:pt x="1571931" y="1791972"/>
                  </a:lnTo>
                  <a:lnTo>
                    <a:pt x="1571931" y="0"/>
                  </a:lnTo>
                  <a:close/>
                </a:path>
              </a:pathLst>
            </a:custGeom>
            <a:solidFill>
              <a:srgbClr val="FFC000">
                <a:alpha val="1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398" name="Google Shape;2398;p86"/>
            <p:cNvPicPr preferRelativeResize="0"/>
            <p:nvPr/>
          </p:nvPicPr>
          <p:blipFill rotWithShape="1">
            <a:blip r:embed="rId21">
              <a:alphaModFix/>
            </a:blip>
            <a:srcRect b="0" l="0" r="0" t="0"/>
            <a:stretch/>
          </p:blipFill>
          <p:spPr>
            <a:xfrm>
              <a:off x="7543800" y="4806695"/>
              <a:ext cx="441959" cy="441959"/>
            </a:xfrm>
            <a:prstGeom prst="rect">
              <a:avLst/>
            </a:prstGeom>
            <a:noFill/>
            <a:ln>
              <a:noFill/>
            </a:ln>
          </p:spPr>
        </p:pic>
        <p:pic>
          <p:nvPicPr>
            <p:cNvPr id="2399" name="Google Shape;2399;p86"/>
            <p:cNvPicPr preferRelativeResize="0"/>
            <p:nvPr/>
          </p:nvPicPr>
          <p:blipFill rotWithShape="1">
            <a:blip r:embed="rId22">
              <a:alphaModFix/>
            </a:blip>
            <a:srcRect b="0" l="0" r="0" t="0"/>
            <a:stretch/>
          </p:blipFill>
          <p:spPr>
            <a:xfrm>
              <a:off x="6754367" y="4806695"/>
              <a:ext cx="441959" cy="441959"/>
            </a:xfrm>
            <a:prstGeom prst="rect">
              <a:avLst/>
            </a:prstGeom>
            <a:noFill/>
            <a:ln>
              <a:noFill/>
            </a:ln>
          </p:spPr>
        </p:pic>
      </p:grpSp>
      <p:sp>
        <p:nvSpPr>
          <p:cNvPr id="2400" name="Google Shape;2400;p86"/>
          <p:cNvSpPr txBox="1"/>
          <p:nvPr>
            <p:ph type="title"/>
          </p:nvPr>
        </p:nvSpPr>
        <p:spPr>
          <a:xfrm>
            <a:off x="3178079" y="242315"/>
            <a:ext cx="583565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EXAMPLE</a:t>
            </a:r>
            <a:r>
              <a:rPr lang="en-US"/>
              <a:t>: BI-DIRECTIONAL FILTERS</a:t>
            </a:r>
            <a:endParaRPr/>
          </a:p>
        </p:txBody>
      </p:sp>
      <p:pic>
        <p:nvPicPr>
          <p:cNvPr id="2401" name="Google Shape;2401;p86"/>
          <p:cNvPicPr preferRelativeResize="0"/>
          <p:nvPr/>
        </p:nvPicPr>
        <p:blipFill rotWithShape="1">
          <a:blip r:embed="rId23">
            <a:alphaModFix/>
          </a:blip>
          <a:srcRect b="0" l="0" r="0" t="0"/>
          <a:stretch/>
        </p:blipFill>
        <p:spPr>
          <a:xfrm>
            <a:off x="0" y="806332"/>
            <a:ext cx="12192000" cy="45720"/>
          </a:xfrm>
          <a:prstGeom prst="rect">
            <a:avLst/>
          </a:prstGeom>
          <a:noFill/>
          <a:ln>
            <a:noFill/>
          </a:ln>
        </p:spPr>
      </p:pic>
      <p:grpSp>
        <p:nvGrpSpPr>
          <p:cNvPr id="2402" name="Google Shape;2402;p86"/>
          <p:cNvGrpSpPr/>
          <p:nvPr/>
        </p:nvGrpSpPr>
        <p:grpSpPr>
          <a:xfrm>
            <a:off x="4550664" y="2157983"/>
            <a:ext cx="292608" cy="280415"/>
            <a:chOff x="4550664" y="2157983"/>
            <a:chExt cx="292608" cy="280415"/>
          </a:xfrm>
        </p:grpSpPr>
        <p:pic>
          <p:nvPicPr>
            <p:cNvPr id="2403" name="Google Shape;2403;p86"/>
            <p:cNvPicPr preferRelativeResize="0"/>
            <p:nvPr/>
          </p:nvPicPr>
          <p:blipFill rotWithShape="1">
            <a:blip r:embed="rId24">
              <a:alphaModFix/>
            </a:blip>
            <a:srcRect b="0" l="0" r="0" t="0"/>
            <a:stretch/>
          </p:blipFill>
          <p:spPr>
            <a:xfrm>
              <a:off x="4550664" y="2157983"/>
              <a:ext cx="292608" cy="280415"/>
            </a:xfrm>
            <a:prstGeom prst="rect">
              <a:avLst/>
            </a:prstGeom>
            <a:noFill/>
            <a:ln>
              <a:noFill/>
            </a:ln>
          </p:spPr>
        </p:pic>
        <p:sp>
          <p:nvSpPr>
            <p:cNvPr id="2404" name="Google Shape;2404;p86"/>
            <p:cNvSpPr/>
            <p:nvPr/>
          </p:nvSpPr>
          <p:spPr>
            <a:xfrm>
              <a:off x="4589937" y="2196796"/>
              <a:ext cx="161925" cy="148590"/>
            </a:xfrm>
            <a:custGeom>
              <a:rect b="b" l="l" r="r" t="t"/>
              <a:pathLst>
                <a:path extrusionOk="0" h="148589" w="161925">
                  <a:moveTo>
                    <a:pt x="161384" y="0"/>
                  </a:moveTo>
                  <a:lnTo>
                    <a:pt x="0" y="0"/>
                  </a:lnTo>
                  <a:lnTo>
                    <a:pt x="0" y="148176"/>
                  </a:lnTo>
                  <a:lnTo>
                    <a:pt x="161384" y="148176"/>
                  </a:lnTo>
                  <a:lnTo>
                    <a:pt x="161384"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405" name="Google Shape;2405;p86"/>
          <p:cNvSpPr txBox="1"/>
          <p:nvPr/>
        </p:nvSpPr>
        <p:spPr>
          <a:xfrm>
            <a:off x="5113109" y="1246123"/>
            <a:ext cx="6263640" cy="2018030"/>
          </a:xfrm>
          <a:prstGeom prst="rect">
            <a:avLst/>
          </a:prstGeom>
          <a:noFill/>
          <a:ln>
            <a:noFill/>
          </a:ln>
        </p:spPr>
        <p:txBody>
          <a:bodyPr anchorCtr="0" anchor="t" bIns="0" lIns="0" spcFirstLastPara="1" rIns="0" wrap="square" tIns="12700">
            <a:spAutoFit/>
          </a:bodyPr>
          <a:lstStyle/>
          <a:p>
            <a:pPr indent="0" lvl="0" marL="12700" marR="0" rtl="0" algn="l">
              <a:lnSpc>
                <a:spcPct val="118611"/>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In this case, we’ve enabled two-way cross-filtering between the</a:t>
            </a:r>
            <a:endParaRPr b="0" i="0" sz="1800" u="none" cap="none" strike="noStrike">
              <a:solidFill>
                <a:srgbClr val="000000"/>
              </a:solidFill>
              <a:latin typeface="Calibri"/>
              <a:ea typeface="Calibri"/>
              <a:cs typeface="Calibri"/>
              <a:sym typeface="Calibri"/>
            </a:endParaRPr>
          </a:p>
          <a:p>
            <a:pPr indent="0" lvl="0" marL="12700" marR="0" rtl="0" algn="l">
              <a:lnSpc>
                <a:spcPct val="118611"/>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Returns </a:t>
            </a:r>
            <a:r>
              <a:rPr b="0" i="0" lang="en-US" sz="1800" u="none" cap="none" strike="noStrike">
                <a:solidFill>
                  <a:srgbClr val="000000"/>
                </a:solidFill>
                <a:latin typeface="Calibri"/>
                <a:ea typeface="Calibri"/>
                <a:cs typeface="Calibri"/>
                <a:sym typeface="Calibri"/>
              </a:rPr>
              <a:t>and </a:t>
            </a:r>
            <a:r>
              <a:rPr b="1" i="0" lang="en-US" sz="1800" u="none" cap="none" strike="noStrike">
                <a:solidFill>
                  <a:srgbClr val="000000"/>
                </a:solidFill>
                <a:latin typeface="Calibri"/>
                <a:ea typeface="Calibri"/>
                <a:cs typeface="Calibri"/>
                <a:sym typeface="Calibri"/>
              </a:rPr>
              <a:t>Territory </a:t>
            </a:r>
            <a:r>
              <a:rPr b="0" i="0" lang="en-US" sz="1800" u="none" cap="none" strike="noStrike">
                <a:solidFill>
                  <a:srgbClr val="000000"/>
                </a:solidFill>
                <a:latin typeface="Calibri"/>
                <a:ea typeface="Calibri"/>
                <a:cs typeface="Calibri"/>
                <a:sym typeface="Calibri"/>
              </a:rPr>
              <a:t>tables</a:t>
            </a:r>
            <a:endParaRPr b="0" i="0" sz="1800" u="none" cap="none" strike="noStrike">
              <a:solidFill>
                <a:srgbClr val="000000"/>
              </a:solidFill>
              <a:latin typeface="Calibri"/>
              <a:ea typeface="Calibri"/>
              <a:cs typeface="Calibri"/>
              <a:sym typeface="Calibri"/>
            </a:endParaRPr>
          </a:p>
          <a:p>
            <a:pPr indent="-285750" lvl="0" marL="917575" marR="5080" rtl="0" algn="l">
              <a:lnSpc>
                <a:spcPct val="100000"/>
              </a:lnSpc>
              <a:spcBef>
                <a:spcPts val="1695"/>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As expected, we now see incorrect values when filtering using Territory Key  from the </a:t>
            </a:r>
            <a:r>
              <a:rPr b="1" i="0" lang="en-US" sz="1400" u="none" cap="none" strike="noStrike">
                <a:solidFill>
                  <a:srgbClr val="000000"/>
                </a:solidFill>
                <a:latin typeface="Calibri"/>
                <a:ea typeface="Calibri"/>
                <a:cs typeface="Calibri"/>
                <a:sym typeface="Calibri"/>
              </a:rPr>
              <a:t>Sales </a:t>
            </a:r>
            <a:r>
              <a:rPr b="0" i="0" lang="en-US" sz="1400" u="none" cap="none" strike="noStrike">
                <a:solidFill>
                  <a:srgbClr val="000000"/>
                </a:solidFill>
                <a:latin typeface="Calibri"/>
                <a:ea typeface="Calibri"/>
                <a:cs typeface="Calibri"/>
                <a:sym typeface="Calibri"/>
              </a:rPr>
              <a:t>table, since the filter context is isolated to that single table</a:t>
            </a:r>
            <a:endParaRPr b="0" i="0" sz="1400" u="none" cap="none" strike="noStrike">
              <a:solidFill>
                <a:srgbClr val="000000"/>
              </a:solidFill>
              <a:latin typeface="Calibri"/>
              <a:ea typeface="Calibri"/>
              <a:cs typeface="Calibri"/>
              <a:sym typeface="Calibri"/>
            </a:endParaRPr>
          </a:p>
          <a:p>
            <a:pPr indent="-285750" lvl="0" marL="917575" marR="100965" rtl="0" algn="l">
              <a:lnSpc>
                <a:spcPct val="101400"/>
              </a:lnSpc>
              <a:spcBef>
                <a:spcPts val="1250"/>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While the values </a:t>
            </a:r>
            <a:r>
              <a:rPr b="0" i="1" lang="en-US" sz="1400" u="none" cap="none" strike="noStrike">
                <a:solidFill>
                  <a:srgbClr val="000000"/>
                </a:solidFill>
                <a:latin typeface="Calibri"/>
                <a:ea typeface="Calibri"/>
                <a:cs typeface="Calibri"/>
                <a:sym typeface="Calibri"/>
              </a:rPr>
              <a:t>appear </a:t>
            </a:r>
            <a:r>
              <a:rPr b="0" i="0" lang="en-US" sz="1400" u="none" cap="none" strike="noStrike">
                <a:solidFill>
                  <a:srgbClr val="000000"/>
                </a:solidFill>
                <a:latin typeface="Calibri"/>
                <a:ea typeface="Calibri"/>
                <a:cs typeface="Calibri"/>
                <a:sym typeface="Calibri"/>
              </a:rPr>
              <a:t>to be correct when filtering using Territory Key  from the </a:t>
            </a:r>
            <a:r>
              <a:rPr b="1" i="0" lang="en-US" sz="1400" u="none" cap="none" strike="noStrike">
                <a:solidFill>
                  <a:srgbClr val="000000"/>
                </a:solidFill>
                <a:latin typeface="Calibri"/>
                <a:ea typeface="Calibri"/>
                <a:cs typeface="Calibri"/>
                <a:sym typeface="Calibri"/>
              </a:rPr>
              <a:t>Returns </a:t>
            </a:r>
            <a:r>
              <a:rPr b="0" i="0" lang="en-US" sz="1400" u="none" cap="none" strike="noStrike">
                <a:solidFill>
                  <a:srgbClr val="000000"/>
                </a:solidFill>
                <a:latin typeface="Calibri"/>
                <a:ea typeface="Calibri"/>
                <a:cs typeface="Calibri"/>
                <a:sym typeface="Calibri"/>
              </a:rPr>
              <a:t>table, we’re </a:t>
            </a:r>
            <a:r>
              <a:rPr b="1" i="0" lang="en-US" sz="1400" u="none" cap="none" strike="noStrike">
                <a:solidFill>
                  <a:srgbClr val="000000"/>
                </a:solidFill>
                <a:latin typeface="Calibri"/>
                <a:ea typeface="Calibri"/>
                <a:cs typeface="Calibri"/>
                <a:sym typeface="Calibri"/>
              </a:rPr>
              <a:t>missing sales data </a:t>
            </a:r>
            <a:r>
              <a:rPr b="0" i="0" lang="en-US" sz="1400" u="none" cap="none" strike="noStrike">
                <a:solidFill>
                  <a:srgbClr val="000000"/>
                </a:solidFill>
                <a:latin typeface="Calibri"/>
                <a:ea typeface="Calibri"/>
                <a:cs typeface="Calibri"/>
                <a:sym typeface="Calibri"/>
              </a:rPr>
              <a:t>from any territories that  didn’t appear in the returns table (specifically Territories </a:t>
            </a:r>
            <a:r>
              <a:rPr b="1" i="0" lang="en-US" sz="1400" u="none" cap="none" strike="noStrike">
                <a:solidFill>
                  <a:srgbClr val="000000"/>
                </a:solidFill>
                <a:latin typeface="Calibri"/>
                <a:ea typeface="Calibri"/>
                <a:cs typeface="Calibri"/>
                <a:sym typeface="Calibri"/>
              </a:rPr>
              <a:t>2 </a:t>
            </a:r>
            <a:r>
              <a:rPr b="0" i="0" lang="en-US" sz="1400" u="none" cap="none" strike="noStrike">
                <a:solidFill>
                  <a:srgbClr val="000000"/>
                </a:solidFill>
                <a:latin typeface="Calibri"/>
                <a:ea typeface="Calibri"/>
                <a:cs typeface="Calibri"/>
                <a:sym typeface="Calibri"/>
              </a:rPr>
              <a:t>&amp; </a:t>
            </a:r>
            <a:r>
              <a:rPr b="1" i="0" lang="en-US" sz="1400" u="none" cap="none" strike="noStrike">
                <a:solidFill>
                  <a:srgbClr val="000000"/>
                </a:solidFill>
                <a:latin typeface="Calibri"/>
                <a:ea typeface="Calibri"/>
                <a:cs typeface="Calibri"/>
                <a:sym typeface="Calibri"/>
              </a:rPr>
              <a:t>3</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
        <p:nvSpPr>
          <p:cNvPr id="2406" name="Google Shape;2406;p86"/>
          <p:cNvSpPr/>
          <p:nvPr/>
        </p:nvSpPr>
        <p:spPr>
          <a:xfrm>
            <a:off x="9285249" y="3979338"/>
            <a:ext cx="116205" cy="1993900"/>
          </a:xfrm>
          <a:custGeom>
            <a:rect b="b" l="l" r="r" t="t"/>
            <a:pathLst>
              <a:path extrusionOk="0" h="1993900" w="116204">
                <a:moveTo>
                  <a:pt x="0" y="0"/>
                </a:moveTo>
                <a:lnTo>
                  <a:pt x="22561" y="6452"/>
                </a:lnTo>
                <a:lnTo>
                  <a:pt x="40984" y="24049"/>
                </a:lnTo>
                <a:lnTo>
                  <a:pt x="53406" y="50149"/>
                </a:lnTo>
                <a:lnTo>
                  <a:pt x="57961" y="82111"/>
                </a:lnTo>
                <a:lnTo>
                  <a:pt x="57961" y="820466"/>
                </a:lnTo>
                <a:lnTo>
                  <a:pt x="62516" y="852427"/>
                </a:lnTo>
                <a:lnTo>
                  <a:pt x="74938" y="878527"/>
                </a:lnTo>
                <a:lnTo>
                  <a:pt x="93361" y="896124"/>
                </a:lnTo>
                <a:lnTo>
                  <a:pt x="115923" y="902577"/>
                </a:lnTo>
                <a:lnTo>
                  <a:pt x="93361" y="909030"/>
                </a:lnTo>
                <a:lnTo>
                  <a:pt x="74938" y="926627"/>
                </a:lnTo>
                <a:lnTo>
                  <a:pt x="62516" y="952727"/>
                </a:lnTo>
                <a:lnTo>
                  <a:pt x="57961" y="984688"/>
                </a:lnTo>
                <a:lnTo>
                  <a:pt x="57961" y="1911475"/>
                </a:lnTo>
                <a:lnTo>
                  <a:pt x="53406" y="1943436"/>
                </a:lnTo>
                <a:lnTo>
                  <a:pt x="40984" y="1969536"/>
                </a:lnTo>
                <a:lnTo>
                  <a:pt x="22561" y="1987133"/>
                </a:lnTo>
                <a:lnTo>
                  <a:pt x="0" y="1993586"/>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07" name="Google Shape;2407;p86"/>
          <p:cNvSpPr txBox="1"/>
          <p:nvPr/>
        </p:nvSpPr>
        <p:spPr>
          <a:xfrm>
            <a:off x="9577848" y="4394707"/>
            <a:ext cx="1839595" cy="942975"/>
          </a:xfrm>
          <a:prstGeom prst="rect">
            <a:avLst/>
          </a:prstGeom>
          <a:noFill/>
          <a:ln>
            <a:noFill/>
          </a:ln>
        </p:spPr>
        <p:txBody>
          <a:bodyPr anchorCtr="0" anchor="t" bIns="0" lIns="0" spcFirstLastPara="1" rIns="0" wrap="square" tIns="12050">
            <a:spAutoFit/>
          </a:bodyPr>
          <a:lstStyle/>
          <a:p>
            <a:pPr indent="0" lvl="0" marL="12700" marR="5080" rtl="0" algn="l">
              <a:lnSpc>
                <a:spcPct val="100400"/>
              </a:lnSpc>
              <a:spcBef>
                <a:spcPts val="0"/>
              </a:spcBef>
              <a:spcAft>
                <a:spcPts val="0"/>
              </a:spcAft>
              <a:buClr>
                <a:srgbClr val="262626"/>
              </a:buClr>
              <a:buSzPts val="1200"/>
              <a:buFont typeface="Calibri"/>
              <a:buNone/>
            </a:pPr>
            <a:r>
              <a:rPr b="0" i="1" lang="en-US" sz="1200" u="none" cap="none" strike="noStrike">
                <a:solidFill>
                  <a:srgbClr val="262626"/>
                </a:solidFill>
                <a:latin typeface="Calibri"/>
                <a:ea typeface="Calibri"/>
                <a:cs typeface="Calibri"/>
                <a:sym typeface="Calibri"/>
              </a:rPr>
              <a:t>Territories 2 &amp; 3 don’t exist in  the </a:t>
            </a:r>
            <a:r>
              <a:rPr b="1" i="1" lang="en-US" sz="1200" u="none" cap="none" strike="noStrike">
                <a:solidFill>
                  <a:srgbClr val="262626"/>
                </a:solidFill>
                <a:latin typeface="Calibri"/>
                <a:ea typeface="Calibri"/>
                <a:cs typeface="Calibri"/>
                <a:sym typeface="Calibri"/>
              </a:rPr>
              <a:t>Returns </a:t>
            </a:r>
            <a:r>
              <a:rPr b="0" i="1" lang="en-US" sz="1200" u="none" cap="none" strike="noStrike">
                <a:solidFill>
                  <a:srgbClr val="262626"/>
                </a:solidFill>
                <a:latin typeface="Calibri"/>
                <a:ea typeface="Calibri"/>
                <a:cs typeface="Calibri"/>
                <a:sym typeface="Calibri"/>
              </a:rPr>
              <a:t>table, so they  aren’t included in the filter  context that passes to  </a:t>
            </a:r>
            <a:r>
              <a:rPr b="1" i="1" lang="en-US" sz="1200" u="none" cap="none" strike="noStrike">
                <a:solidFill>
                  <a:srgbClr val="262626"/>
                </a:solidFill>
                <a:latin typeface="Calibri"/>
                <a:ea typeface="Calibri"/>
                <a:cs typeface="Calibri"/>
                <a:sym typeface="Calibri"/>
              </a:rPr>
              <a:t>Territory Lookup </a:t>
            </a:r>
            <a:r>
              <a:rPr b="0" i="1" lang="en-US" sz="1200" u="none" cap="none" strike="noStrike">
                <a:solidFill>
                  <a:srgbClr val="262626"/>
                </a:solidFill>
                <a:latin typeface="Calibri"/>
                <a:ea typeface="Calibri"/>
                <a:cs typeface="Calibri"/>
                <a:sym typeface="Calibri"/>
              </a:rPr>
              <a:t>and </a:t>
            </a:r>
            <a:r>
              <a:rPr b="1" i="1" lang="en-US" sz="1200" u="none" cap="none" strike="noStrike">
                <a:solidFill>
                  <a:srgbClr val="262626"/>
                </a:solidFill>
                <a:latin typeface="Calibri"/>
                <a:ea typeface="Calibri"/>
                <a:cs typeface="Calibri"/>
                <a:sym typeface="Calibri"/>
              </a:rPr>
              <a:t>Sales</a:t>
            </a:r>
            <a:endParaRPr b="0" i="0" sz="1200" u="none" cap="none" strike="noStrike">
              <a:solidFill>
                <a:srgbClr val="000000"/>
              </a:solidFill>
              <a:latin typeface="Calibri"/>
              <a:ea typeface="Calibri"/>
              <a:cs typeface="Calibri"/>
              <a:sym typeface="Calibri"/>
            </a:endParaRPr>
          </a:p>
        </p:txBody>
      </p:sp>
      <p:grpSp>
        <p:nvGrpSpPr>
          <p:cNvPr id="2408" name="Google Shape;2408;p86"/>
          <p:cNvGrpSpPr/>
          <p:nvPr/>
        </p:nvGrpSpPr>
        <p:grpSpPr>
          <a:xfrm>
            <a:off x="11458577" y="171320"/>
            <a:ext cx="548640" cy="548640"/>
            <a:chOff x="11458577" y="171320"/>
            <a:chExt cx="548640" cy="548640"/>
          </a:xfrm>
        </p:grpSpPr>
        <p:sp>
          <p:nvSpPr>
            <p:cNvPr id="2409" name="Google Shape;2409;p86"/>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410" name="Google Shape;2410;p86"/>
            <p:cNvPicPr preferRelativeResize="0"/>
            <p:nvPr/>
          </p:nvPicPr>
          <p:blipFill rotWithShape="1">
            <a:blip r:embed="rId25">
              <a:alphaModFix/>
            </a:blip>
            <a:srcRect b="0" l="0" r="0" t="0"/>
            <a:stretch/>
          </p:blipFill>
          <p:spPr>
            <a:xfrm>
              <a:off x="11570207" y="274320"/>
              <a:ext cx="323088" cy="332231"/>
            </a:xfrm>
            <a:prstGeom prst="rect">
              <a:avLst/>
            </a:prstGeom>
            <a:noFill/>
            <a:ln>
              <a:noFill/>
            </a:ln>
          </p:spPr>
        </p:pic>
      </p:grpSp>
      <p:grpSp>
        <p:nvGrpSpPr>
          <p:cNvPr id="2411" name="Google Shape;2411;p86"/>
          <p:cNvGrpSpPr/>
          <p:nvPr/>
        </p:nvGrpSpPr>
        <p:grpSpPr>
          <a:xfrm>
            <a:off x="2688335" y="1466088"/>
            <a:ext cx="841129" cy="271272"/>
            <a:chOff x="2688335" y="1466088"/>
            <a:chExt cx="841129" cy="271272"/>
          </a:xfrm>
        </p:grpSpPr>
        <p:pic>
          <p:nvPicPr>
            <p:cNvPr id="2412" name="Google Shape;2412;p86"/>
            <p:cNvPicPr preferRelativeResize="0"/>
            <p:nvPr/>
          </p:nvPicPr>
          <p:blipFill rotWithShape="1">
            <a:blip r:embed="rId26">
              <a:alphaModFix/>
            </a:blip>
            <a:srcRect b="0" l="0" r="0" t="0"/>
            <a:stretch/>
          </p:blipFill>
          <p:spPr>
            <a:xfrm>
              <a:off x="2781565" y="1508768"/>
              <a:ext cx="747899" cy="120624"/>
            </a:xfrm>
            <a:prstGeom prst="rect">
              <a:avLst/>
            </a:prstGeom>
            <a:noFill/>
            <a:ln>
              <a:noFill/>
            </a:ln>
          </p:spPr>
        </p:pic>
        <p:pic>
          <p:nvPicPr>
            <p:cNvPr id="2413" name="Google Shape;2413;p86"/>
            <p:cNvPicPr preferRelativeResize="0"/>
            <p:nvPr/>
          </p:nvPicPr>
          <p:blipFill rotWithShape="1">
            <a:blip r:embed="rId27">
              <a:alphaModFix/>
            </a:blip>
            <a:srcRect b="0" l="0" r="0" t="0"/>
            <a:stretch/>
          </p:blipFill>
          <p:spPr>
            <a:xfrm>
              <a:off x="2688335" y="1466088"/>
              <a:ext cx="768096" cy="271272"/>
            </a:xfrm>
            <a:prstGeom prst="rect">
              <a:avLst/>
            </a:prstGeom>
            <a:noFill/>
            <a:ln>
              <a:noFill/>
            </a:ln>
          </p:spPr>
        </p:pic>
        <p:sp>
          <p:nvSpPr>
            <p:cNvPr id="2414" name="Google Shape;2414;p86"/>
            <p:cNvSpPr/>
            <p:nvPr/>
          </p:nvSpPr>
          <p:spPr>
            <a:xfrm>
              <a:off x="2725866" y="1504326"/>
              <a:ext cx="638175" cy="142240"/>
            </a:xfrm>
            <a:custGeom>
              <a:rect b="b" l="l" r="r" t="t"/>
              <a:pathLst>
                <a:path extrusionOk="0" h="142239" w="638175">
                  <a:moveTo>
                    <a:pt x="637646" y="0"/>
                  </a:moveTo>
                  <a:lnTo>
                    <a:pt x="0" y="0"/>
                  </a:lnTo>
                  <a:lnTo>
                    <a:pt x="0" y="141818"/>
                  </a:lnTo>
                  <a:lnTo>
                    <a:pt x="637646" y="141818"/>
                  </a:lnTo>
                  <a:lnTo>
                    <a:pt x="637646"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415" name="Google Shape;2415;p86"/>
          <p:cNvSpPr txBox="1"/>
          <p:nvPr/>
        </p:nvSpPr>
        <p:spPr>
          <a:xfrm>
            <a:off x="6719949" y="5962476"/>
            <a:ext cx="2232025" cy="196215"/>
          </a:xfrm>
          <a:prstGeom prst="rect">
            <a:avLst/>
          </a:prstGeom>
          <a:noFill/>
          <a:ln>
            <a:noFill/>
          </a:ln>
        </p:spPr>
        <p:txBody>
          <a:bodyPr anchorCtr="0" anchor="t" bIns="0" lIns="0" spcFirstLastPara="1" rIns="0" wrap="square" tIns="5700">
            <a:spAutoFit/>
          </a:bodyPr>
          <a:lstStyle/>
          <a:p>
            <a:pPr indent="0" lvl="0" marL="12700" marR="0" rtl="0" algn="l">
              <a:lnSpc>
                <a:spcPct val="100000"/>
              </a:lnSpc>
              <a:spcBef>
                <a:spcPts val="0"/>
              </a:spcBef>
              <a:spcAft>
                <a:spcPts val="0"/>
              </a:spcAft>
              <a:buClr>
                <a:srgbClr val="000000"/>
              </a:buClr>
              <a:buSzPts val="1100"/>
              <a:buFont typeface="Calibri"/>
              <a:buNone/>
            </a:pPr>
            <a:r>
              <a:rPr b="0" i="1" lang="en-US" sz="1100" u="none" cap="none" strike="noStrike">
                <a:solidFill>
                  <a:srgbClr val="000000"/>
                </a:solidFill>
                <a:latin typeface="Calibri"/>
                <a:ea typeface="Calibri"/>
                <a:cs typeface="Calibri"/>
                <a:sym typeface="Calibri"/>
              </a:rPr>
              <a:t>Filtering by </a:t>
            </a:r>
            <a:r>
              <a:rPr b="1" i="1" lang="en-US" sz="1100" u="none" cap="none" strike="noStrike">
                <a:solidFill>
                  <a:srgbClr val="000000"/>
                </a:solidFill>
                <a:latin typeface="Calibri"/>
                <a:ea typeface="Calibri"/>
                <a:cs typeface="Calibri"/>
                <a:sym typeface="Calibri"/>
              </a:rPr>
              <a:t>Returns Data</a:t>
            </a:r>
            <a:r>
              <a:rPr b="0" i="1" lang="en-US" sz="1100" u="none" cap="none" strike="noStrike">
                <a:solidFill>
                  <a:srgbClr val="000000"/>
                </a:solidFill>
                <a:latin typeface="Calibri"/>
                <a:ea typeface="Calibri"/>
                <a:cs typeface="Calibri"/>
                <a:sym typeface="Calibri"/>
              </a:rPr>
              <a:t>[Territory Key]</a:t>
            </a:r>
            <a:endParaRPr b="0" i="0" sz="1100" u="none" cap="none" strike="noStrike">
              <a:solidFill>
                <a:srgbClr val="000000"/>
              </a:solidFill>
              <a:latin typeface="Calibri"/>
              <a:ea typeface="Calibri"/>
              <a:cs typeface="Calibri"/>
              <a:sym typeface="Calibri"/>
            </a:endParaRPr>
          </a:p>
        </p:txBody>
      </p:sp>
      <p:sp>
        <p:nvSpPr>
          <p:cNvPr id="2416" name="Google Shape;2416;p86"/>
          <p:cNvSpPr txBox="1"/>
          <p:nvPr/>
        </p:nvSpPr>
        <p:spPr>
          <a:xfrm>
            <a:off x="531314" y="6203269"/>
            <a:ext cx="2427605" cy="196215"/>
          </a:xfrm>
          <a:prstGeom prst="rect">
            <a:avLst/>
          </a:prstGeom>
          <a:noFill/>
          <a:ln>
            <a:noFill/>
          </a:ln>
        </p:spPr>
        <p:txBody>
          <a:bodyPr anchorCtr="0" anchor="t" bIns="0" lIns="0" spcFirstLastPara="1" rIns="0" wrap="square" tIns="5700">
            <a:spAutoFit/>
          </a:bodyPr>
          <a:lstStyle/>
          <a:p>
            <a:pPr indent="0" lvl="0" marL="12700" marR="0" rtl="0" algn="l">
              <a:lnSpc>
                <a:spcPct val="100000"/>
              </a:lnSpc>
              <a:spcBef>
                <a:spcPts val="0"/>
              </a:spcBef>
              <a:spcAft>
                <a:spcPts val="0"/>
              </a:spcAft>
              <a:buClr>
                <a:srgbClr val="000000"/>
              </a:buClr>
              <a:buSzPts val="1100"/>
              <a:buFont typeface="Calibri"/>
              <a:buNone/>
            </a:pPr>
            <a:r>
              <a:rPr b="0" i="1" lang="en-US" sz="1100" u="none" cap="none" strike="noStrike">
                <a:solidFill>
                  <a:srgbClr val="000000"/>
                </a:solidFill>
                <a:latin typeface="Calibri"/>
                <a:ea typeface="Calibri"/>
                <a:cs typeface="Calibri"/>
                <a:sym typeface="Calibri"/>
              </a:rPr>
              <a:t>Filtering by </a:t>
            </a:r>
            <a:r>
              <a:rPr b="1" i="1" lang="en-US" sz="1100" u="none" cap="none" strike="noStrike">
                <a:solidFill>
                  <a:srgbClr val="000000"/>
                </a:solidFill>
                <a:latin typeface="Calibri"/>
                <a:ea typeface="Calibri"/>
                <a:cs typeface="Calibri"/>
                <a:sym typeface="Calibri"/>
              </a:rPr>
              <a:t>Territory Lookup</a:t>
            </a:r>
            <a:r>
              <a:rPr b="0" i="1" lang="en-US" sz="1100" u="none" cap="none" strike="noStrike">
                <a:solidFill>
                  <a:srgbClr val="000000"/>
                </a:solidFill>
                <a:latin typeface="Calibri"/>
                <a:ea typeface="Calibri"/>
                <a:cs typeface="Calibri"/>
                <a:sym typeface="Calibri"/>
              </a:rPr>
              <a:t>[Territory Key]</a:t>
            </a:r>
            <a:endParaRPr b="0" i="0" sz="1100" u="none" cap="none" strike="noStrike">
              <a:solidFill>
                <a:srgbClr val="000000"/>
              </a:solidFill>
              <a:latin typeface="Calibri"/>
              <a:ea typeface="Calibri"/>
              <a:cs typeface="Calibri"/>
              <a:sym typeface="Calibri"/>
            </a:endParaRPr>
          </a:p>
        </p:txBody>
      </p:sp>
      <p:sp>
        <p:nvSpPr>
          <p:cNvPr id="2417" name="Google Shape;2417;p86"/>
          <p:cNvSpPr txBox="1"/>
          <p:nvPr/>
        </p:nvSpPr>
        <p:spPr>
          <a:xfrm>
            <a:off x="3734422" y="6203269"/>
            <a:ext cx="2081530" cy="196215"/>
          </a:xfrm>
          <a:prstGeom prst="rect">
            <a:avLst/>
          </a:prstGeom>
          <a:noFill/>
          <a:ln>
            <a:noFill/>
          </a:ln>
        </p:spPr>
        <p:txBody>
          <a:bodyPr anchorCtr="0" anchor="t" bIns="0" lIns="0" spcFirstLastPara="1" rIns="0" wrap="square" tIns="5700">
            <a:spAutoFit/>
          </a:bodyPr>
          <a:lstStyle/>
          <a:p>
            <a:pPr indent="0" lvl="0" marL="12700" marR="0" rtl="0" algn="l">
              <a:lnSpc>
                <a:spcPct val="100000"/>
              </a:lnSpc>
              <a:spcBef>
                <a:spcPts val="0"/>
              </a:spcBef>
              <a:spcAft>
                <a:spcPts val="0"/>
              </a:spcAft>
              <a:buClr>
                <a:srgbClr val="000000"/>
              </a:buClr>
              <a:buSzPts val="1100"/>
              <a:buFont typeface="Calibri"/>
              <a:buNone/>
            </a:pPr>
            <a:r>
              <a:rPr b="0" i="1" lang="en-US" sz="1100" u="none" cap="none" strike="noStrike">
                <a:solidFill>
                  <a:srgbClr val="000000"/>
                </a:solidFill>
                <a:latin typeface="Calibri"/>
                <a:ea typeface="Calibri"/>
                <a:cs typeface="Calibri"/>
                <a:sym typeface="Calibri"/>
              </a:rPr>
              <a:t>Filtering by </a:t>
            </a:r>
            <a:r>
              <a:rPr b="1" i="1" lang="en-US" sz="1100" u="none" cap="none" strike="noStrike">
                <a:solidFill>
                  <a:srgbClr val="000000"/>
                </a:solidFill>
                <a:latin typeface="Calibri"/>
                <a:ea typeface="Calibri"/>
                <a:cs typeface="Calibri"/>
                <a:sym typeface="Calibri"/>
              </a:rPr>
              <a:t>Sales Data</a:t>
            </a:r>
            <a:r>
              <a:rPr b="0" i="1" lang="en-US" sz="1100" u="none" cap="none" strike="noStrike">
                <a:solidFill>
                  <a:srgbClr val="000000"/>
                </a:solidFill>
                <a:latin typeface="Calibri"/>
                <a:ea typeface="Calibri"/>
                <a:cs typeface="Calibri"/>
                <a:sym typeface="Calibri"/>
              </a:rPr>
              <a:t>[Territory Key]</a:t>
            </a:r>
            <a:endParaRPr b="0" i="0" sz="1100" u="none" cap="none" strike="noStrike">
              <a:solidFill>
                <a:srgbClr val="000000"/>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21" name="Shape 2421"/>
        <p:cNvGrpSpPr/>
        <p:nvPr/>
      </p:nvGrpSpPr>
      <p:grpSpPr>
        <a:xfrm>
          <a:off x="0" y="0"/>
          <a:ext cx="0" cy="0"/>
          <a:chOff x="0" y="0"/>
          <a:chExt cx="0" cy="0"/>
        </a:xfrm>
      </p:grpSpPr>
      <p:grpSp>
        <p:nvGrpSpPr>
          <p:cNvPr id="2422" name="Google Shape;2422;p87"/>
          <p:cNvGrpSpPr/>
          <p:nvPr/>
        </p:nvGrpSpPr>
        <p:grpSpPr>
          <a:xfrm>
            <a:off x="365759" y="5148071"/>
            <a:ext cx="5111496" cy="1200912"/>
            <a:chOff x="365759" y="5148071"/>
            <a:chExt cx="5111496" cy="1200912"/>
          </a:xfrm>
        </p:grpSpPr>
        <p:pic>
          <p:nvPicPr>
            <p:cNvPr id="2423" name="Google Shape;2423;p87"/>
            <p:cNvPicPr preferRelativeResize="0"/>
            <p:nvPr/>
          </p:nvPicPr>
          <p:blipFill rotWithShape="1">
            <a:blip r:embed="rId3">
              <a:alphaModFix/>
            </a:blip>
            <a:srcRect b="0" l="0" r="0" t="0"/>
            <a:stretch/>
          </p:blipFill>
          <p:spPr>
            <a:xfrm>
              <a:off x="365759" y="5148071"/>
              <a:ext cx="5111496" cy="1200912"/>
            </a:xfrm>
            <a:prstGeom prst="rect">
              <a:avLst/>
            </a:prstGeom>
            <a:noFill/>
            <a:ln>
              <a:noFill/>
            </a:ln>
          </p:spPr>
        </p:pic>
        <p:sp>
          <p:nvSpPr>
            <p:cNvPr id="2424" name="Google Shape;2424;p87"/>
            <p:cNvSpPr/>
            <p:nvPr/>
          </p:nvSpPr>
          <p:spPr>
            <a:xfrm>
              <a:off x="431801" y="5175646"/>
              <a:ext cx="4980305" cy="1070610"/>
            </a:xfrm>
            <a:custGeom>
              <a:rect b="b" l="l" r="r" t="t"/>
              <a:pathLst>
                <a:path extrusionOk="0" h="1070610" w="4980305">
                  <a:moveTo>
                    <a:pt x="4980019" y="0"/>
                  </a:moveTo>
                  <a:lnTo>
                    <a:pt x="418585" y="0"/>
                  </a:lnTo>
                  <a:lnTo>
                    <a:pt x="369769" y="2816"/>
                  </a:lnTo>
                  <a:lnTo>
                    <a:pt x="322607" y="11055"/>
                  </a:lnTo>
                  <a:lnTo>
                    <a:pt x="277413" y="24403"/>
                  </a:lnTo>
                  <a:lnTo>
                    <a:pt x="234501" y="42545"/>
                  </a:lnTo>
                  <a:lnTo>
                    <a:pt x="194186" y="65169"/>
                  </a:lnTo>
                  <a:lnTo>
                    <a:pt x="156781" y="91959"/>
                  </a:lnTo>
                  <a:lnTo>
                    <a:pt x="122600" y="122601"/>
                  </a:lnTo>
                  <a:lnTo>
                    <a:pt x="91958" y="156782"/>
                  </a:lnTo>
                  <a:lnTo>
                    <a:pt x="65168" y="194188"/>
                  </a:lnTo>
                  <a:lnTo>
                    <a:pt x="42545" y="234503"/>
                  </a:lnTo>
                  <a:lnTo>
                    <a:pt x="24402" y="277415"/>
                  </a:lnTo>
                  <a:lnTo>
                    <a:pt x="11055" y="322609"/>
                  </a:lnTo>
                  <a:lnTo>
                    <a:pt x="2816" y="369771"/>
                  </a:lnTo>
                  <a:lnTo>
                    <a:pt x="0" y="418587"/>
                  </a:lnTo>
                  <a:lnTo>
                    <a:pt x="0" y="1070094"/>
                  </a:lnTo>
                  <a:lnTo>
                    <a:pt x="4561433" y="1070094"/>
                  </a:lnTo>
                  <a:lnTo>
                    <a:pt x="4610249" y="1067278"/>
                  </a:lnTo>
                  <a:lnTo>
                    <a:pt x="4657411" y="1059039"/>
                  </a:lnTo>
                  <a:lnTo>
                    <a:pt x="4702605" y="1045691"/>
                  </a:lnTo>
                  <a:lnTo>
                    <a:pt x="4745517" y="1027548"/>
                  </a:lnTo>
                  <a:lnTo>
                    <a:pt x="4785832" y="1004925"/>
                  </a:lnTo>
                  <a:lnTo>
                    <a:pt x="4823237" y="978135"/>
                  </a:lnTo>
                  <a:lnTo>
                    <a:pt x="4857418" y="947493"/>
                  </a:lnTo>
                  <a:lnTo>
                    <a:pt x="4888060" y="913312"/>
                  </a:lnTo>
                  <a:lnTo>
                    <a:pt x="4914850" y="875906"/>
                  </a:lnTo>
                  <a:lnTo>
                    <a:pt x="4937473" y="835591"/>
                  </a:lnTo>
                  <a:lnTo>
                    <a:pt x="4955616" y="792679"/>
                  </a:lnTo>
                  <a:lnTo>
                    <a:pt x="4968964" y="747485"/>
                  </a:lnTo>
                  <a:lnTo>
                    <a:pt x="4977203" y="700323"/>
                  </a:lnTo>
                  <a:lnTo>
                    <a:pt x="4980019" y="651507"/>
                  </a:lnTo>
                  <a:lnTo>
                    <a:pt x="498001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425" name="Google Shape;2425;p87"/>
          <p:cNvSpPr txBox="1"/>
          <p:nvPr/>
        </p:nvSpPr>
        <p:spPr>
          <a:xfrm>
            <a:off x="1273431" y="5277611"/>
            <a:ext cx="3841115" cy="817244"/>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FFC000"/>
              </a:buClr>
              <a:buSzPts val="2000"/>
              <a:buFont typeface="Calibri"/>
              <a:buNone/>
            </a:pPr>
            <a:r>
              <a:rPr b="1" i="0" lang="en-US" sz="2000" u="none" cap="none" strike="noStrike">
                <a:solidFill>
                  <a:srgbClr val="FFC000"/>
                </a:solidFill>
                <a:latin typeface="Calibri"/>
                <a:ea typeface="Calibri"/>
                <a:cs typeface="Calibri"/>
                <a:sym typeface="Calibri"/>
              </a:rPr>
              <a:t>PRO TIP</a:t>
            </a:r>
            <a:r>
              <a:rPr b="0" i="0" lang="en-US" sz="2000" u="none" cap="none" strike="noStrike">
                <a:solidFill>
                  <a:srgbClr val="FFC000"/>
                </a:solidFill>
                <a:latin typeface="Calibri"/>
                <a:ea typeface="Calibri"/>
                <a:cs typeface="Calibri"/>
                <a:sym typeface="Calibri"/>
              </a:rPr>
              <a:t>: </a:t>
            </a:r>
            <a:r>
              <a:rPr b="0" i="0" lang="en-US" sz="1600" u="none" cap="none" strike="noStrike">
                <a:solidFill>
                  <a:srgbClr val="000000"/>
                </a:solidFill>
                <a:latin typeface="Calibri"/>
                <a:ea typeface="Calibri"/>
                <a:cs typeface="Calibri"/>
                <a:sym typeface="Calibri"/>
              </a:rPr>
              <a:t>Design your models with </a:t>
            </a:r>
            <a:r>
              <a:rPr b="1" i="0" lang="en-US" sz="1600" u="none" cap="none" strike="noStrike">
                <a:solidFill>
                  <a:srgbClr val="000000"/>
                </a:solidFill>
                <a:latin typeface="Calibri"/>
                <a:ea typeface="Calibri"/>
                <a:cs typeface="Calibri"/>
                <a:sym typeface="Calibri"/>
              </a:rPr>
              <a:t>one-way  filters </a:t>
            </a:r>
            <a:r>
              <a:rPr b="0" i="0" lang="en-US" sz="1600" u="none" cap="none" strike="noStrike">
                <a:solidFill>
                  <a:srgbClr val="000000"/>
                </a:solidFill>
                <a:latin typeface="Calibri"/>
                <a:ea typeface="Calibri"/>
                <a:cs typeface="Calibri"/>
                <a:sym typeface="Calibri"/>
              </a:rPr>
              <a:t>and </a:t>
            </a:r>
            <a:r>
              <a:rPr b="1" i="0" lang="en-US" sz="1600" u="none" cap="none" strike="noStrike">
                <a:solidFill>
                  <a:srgbClr val="000000"/>
                </a:solidFill>
                <a:latin typeface="Calibri"/>
                <a:ea typeface="Calibri"/>
                <a:cs typeface="Calibri"/>
                <a:sym typeface="Calibri"/>
              </a:rPr>
              <a:t>1:many cardinality </a:t>
            </a:r>
            <a:r>
              <a:rPr b="0" i="0" lang="en-US" sz="1600" u="none" cap="none" strike="noStrike">
                <a:solidFill>
                  <a:srgbClr val="000000"/>
                </a:solidFill>
                <a:latin typeface="Calibri"/>
                <a:ea typeface="Calibri"/>
                <a:cs typeface="Calibri"/>
                <a:sym typeface="Calibri"/>
              </a:rPr>
              <a:t>unless more  complex relationships are absolutely necessary</a:t>
            </a:r>
            <a:endParaRPr b="0" i="0" sz="1600" u="none" cap="none" strike="noStrike">
              <a:solidFill>
                <a:srgbClr val="000000"/>
              </a:solidFill>
              <a:latin typeface="Calibri"/>
              <a:ea typeface="Calibri"/>
              <a:cs typeface="Calibri"/>
              <a:sym typeface="Calibri"/>
            </a:endParaRPr>
          </a:p>
        </p:txBody>
      </p:sp>
      <p:pic>
        <p:nvPicPr>
          <p:cNvPr id="2426" name="Google Shape;2426;p87"/>
          <p:cNvPicPr preferRelativeResize="0"/>
          <p:nvPr/>
        </p:nvPicPr>
        <p:blipFill rotWithShape="1">
          <a:blip r:embed="rId4">
            <a:alphaModFix/>
          </a:blip>
          <a:srcRect b="0" l="0" r="0" t="0"/>
          <a:stretch/>
        </p:blipFill>
        <p:spPr>
          <a:xfrm>
            <a:off x="438912" y="5349239"/>
            <a:ext cx="713232" cy="743712"/>
          </a:xfrm>
          <a:prstGeom prst="rect">
            <a:avLst/>
          </a:prstGeom>
          <a:noFill/>
          <a:ln>
            <a:noFill/>
          </a:ln>
        </p:spPr>
      </p:pic>
      <p:grpSp>
        <p:nvGrpSpPr>
          <p:cNvPr id="2427" name="Google Shape;2427;p87"/>
          <p:cNvGrpSpPr/>
          <p:nvPr/>
        </p:nvGrpSpPr>
        <p:grpSpPr>
          <a:xfrm>
            <a:off x="405384" y="1307591"/>
            <a:ext cx="5238800" cy="3605784"/>
            <a:chOff x="405384" y="1307591"/>
            <a:chExt cx="5238800" cy="3605784"/>
          </a:xfrm>
        </p:grpSpPr>
        <p:pic>
          <p:nvPicPr>
            <p:cNvPr id="2428" name="Google Shape;2428;p87"/>
            <p:cNvPicPr preferRelativeResize="0"/>
            <p:nvPr/>
          </p:nvPicPr>
          <p:blipFill rotWithShape="1">
            <a:blip r:embed="rId5">
              <a:alphaModFix/>
            </a:blip>
            <a:srcRect b="0" l="0" r="0" t="0"/>
            <a:stretch/>
          </p:blipFill>
          <p:spPr>
            <a:xfrm>
              <a:off x="405384" y="1307591"/>
              <a:ext cx="4968240" cy="3605784"/>
            </a:xfrm>
            <a:prstGeom prst="rect">
              <a:avLst/>
            </a:prstGeom>
            <a:noFill/>
            <a:ln>
              <a:noFill/>
            </a:ln>
          </p:spPr>
        </p:pic>
        <p:pic>
          <p:nvPicPr>
            <p:cNvPr id="2429" name="Google Shape;2429;p87"/>
            <p:cNvPicPr preferRelativeResize="0"/>
            <p:nvPr/>
          </p:nvPicPr>
          <p:blipFill rotWithShape="1">
            <a:blip r:embed="rId6">
              <a:alphaModFix/>
            </a:blip>
            <a:srcRect b="0" l="0" r="0" t="0"/>
            <a:stretch/>
          </p:blipFill>
          <p:spPr>
            <a:xfrm>
              <a:off x="431802" y="1332316"/>
              <a:ext cx="4861477" cy="3502152"/>
            </a:xfrm>
            <a:prstGeom prst="rect">
              <a:avLst/>
            </a:prstGeom>
            <a:noFill/>
            <a:ln>
              <a:noFill/>
            </a:ln>
          </p:spPr>
        </p:pic>
        <p:pic>
          <p:nvPicPr>
            <p:cNvPr id="2430" name="Google Shape;2430;p87"/>
            <p:cNvPicPr preferRelativeResize="0"/>
            <p:nvPr/>
          </p:nvPicPr>
          <p:blipFill rotWithShape="1">
            <a:blip r:embed="rId7">
              <a:alphaModFix/>
            </a:blip>
            <a:srcRect b="0" l="0" r="0" t="0"/>
            <a:stretch/>
          </p:blipFill>
          <p:spPr>
            <a:xfrm>
              <a:off x="978407" y="2322575"/>
              <a:ext cx="326135" cy="335279"/>
            </a:xfrm>
            <a:prstGeom prst="rect">
              <a:avLst/>
            </a:prstGeom>
            <a:noFill/>
            <a:ln>
              <a:noFill/>
            </a:ln>
          </p:spPr>
        </p:pic>
        <p:sp>
          <p:nvSpPr>
            <p:cNvPr id="2431" name="Google Shape;2431;p87"/>
            <p:cNvSpPr/>
            <p:nvPr/>
          </p:nvSpPr>
          <p:spPr>
            <a:xfrm>
              <a:off x="1016791" y="2361054"/>
              <a:ext cx="195580" cy="203835"/>
            </a:xfrm>
            <a:custGeom>
              <a:rect b="b" l="l" r="r" t="t"/>
              <a:pathLst>
                <a:path extrusionOk="0" h="203835" w="195580">
                  <a:moveTo>
                    <a:pt x="195280" y="0"/>
                  </a:moveTo>
                  <a:lnTo>
                    <a:pt x="0" y="0"/>
                  </a:lnTo>
                  <a:lnTo>
                    <a:pt x="0" y="203682"/>
                  </a:lnTo>
                  <a:lnTo>
                    <a:pt x="195280" y="203682"/>
                  </a:lnTo>
                  <a:lnTo>
                    <a:pt x="19528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432" name="Google Shape;2432;p87"/>
            <p:cNvPicPr preferRelativeResize="0"/>
            <p:nvPr/>
          </p:nvPicPr>
          <p:blipFill rotWithShape="1">
            <a:blip r:embed="rId8">
              <a:alphaModFix/>
            </a:blip>
            <a:srcRect b="0" l="0" r="0" t="0"/>
            <a:stretch/>
          </p:blipFill>
          <p:spPr>
            <a:xfrm>
              <a:off x="3453384" y="2563367"/>
              <a:ext cx="323088" cy="335279"/>
            </a:xfrm>
            <a:prstGeom prst="rect">
              <a:avLst/>
            </a:prstGeom>
            <a:noFill/>
            <a:ln>
              <a:noFill/>
            </a:ln>
          </p:spPr>
        </p:pic>
        <p:sp>
          <p:nvSpPr>
            <p:cNvPr id="2433" name="Google Shape;2433;p87"/>
            <p:cNvSpPr/>
            <p:nvPr/>
          </p:nvSpPr>
          <p:spPr>
            <a:xfrm>
              <a:off x="3490276" y="2602321"/>
              <a:ext cx="195580" cy="203835"/>
            </a:xfrm>
            <a:custGeom>
              <a:rect b="b" l="l" r="r" t="t"/>
              <a:pathLst>
                <a:path extrusionOk="0" h="203835" w="195579">
                  <a:moveTo>
                    <a:pt x="195280" y="0"/>
                  </a:moveTo>
                  <a:lnTo>
                    <a:pt x="0" y="0"/>
                  </a:lnTo>
                  <a:lnTo>
                    <a:pt x="0" y="203682"/>
                  </a:lnTo>
                  <a:lnTo>
                    <a:pt x="195280" y="203682"/>
                  </a:lnTo>
                  <a:lnTo>
                    <a:pt x="19528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34" name="Google Shape;2434;p87"/>
            <p:cNvSpPr/>
            <p:nvPr/>
          </p:nvSpPr>
          <p:spPr>
            <a:xfrm>
              <a:off x="4525314" y="3113591"/>
              <a:ext cx="1118870" cy="697865"/>
            </a:xfrm>
            <a:custGeom>
              <a:rect b="b" l="l" r="r" t="t"/>
              <a:pathLst>
                <a:path extrusionOk="0" h="697864" w="1118870">
                  <a:moveTo>
                    <a:pt x="1041213" y="25823"/>
                  </a:moveTo>
                  <a:lnTo>
                    <a:pt x="992431" y="40890"/>
                  </a:lnTo>
                  <a:lnTo>
                    <a:pt x="951122" y="58472"/>
                  </a:lnTo>
                  <a:lnTo>
                    <a:pt x="901820" y="82821"/>
                  </a:lnTo>
                  <a:lnTo>
                    <a:pt x="843009" y="115167"/>
                  </a:lnTo>
                  <a:lnTo>
                    <a:pt x="809565" y="134722"/>
                  </a:lnTo>
                  <a:lnTo>
                    <a:pt x="773245" y="156686"/>
                  </a:lnTo>
                  <a:lnTo>
                    <a:pt x="734171" y="180952"/>
                  </a:lnTo>
                  <a:lnTo>
                    <a:pt x="692523" y="207369"/>
                  </a:lnTo>
                  <a:lnTo>
                    <a:pt x="659321" y="228793"/>
                  </a:lnTo>
                  <a:lnTo>
                    <a:pt x="615894" y="257107"/>
                  </a:lnTo>
                  <a:lnTo>
                    <a:pt x="570141" y="287286"/>
                  </a:lnTo>
                  <a:lnTo>
                    <a:pt x="522268" y="319172"/>
                  </a:lnTo>
                  <a:lnTo>
                    <a:pt x="472474" y="352611"/>
                  </a:lnTo>
                  <a:lnTo>
                    <a:pt x="398733" y="402515"/>
                  </a:lnTo>
                  <a:lnTo>
                    <a:pt x="0" y="676883"/>
                  </a:lnTo>
                  <a:lnTo>
                    <a:pt x="14447" y="697774"/>
                  </a:lnTo>
                  <a:lnTo>
                    <a:pt x="413040" y="423503"/>
                  </a:lnTo>
                  <a:lnTo>
                    <a:pt x="517982" y="352585"/>
                  </a:lnTo>
                  <a:lnTo>
                    <a:pt x="567984" y="319172"/>
                  </a:lnTo>
                  <a:lnTo>
                    <a:pt x="616162" y="287286"/>
                  </a:lnTo>
                  <a:lnTo>
                    <a:pt x="662356" y="257063"/>
                  </a:lnTo>
                  <a:lnTo>
                    <a:pt x="706254" y="228739"/>
                  </a:lnTo>
                  <a:lnTo>
                    <a:pt x="747625" y="202497"/>
                  </a:lnTo>
                  <a:lnTo>
                    <a:pt x="786455" y="178382"/>
                  </a:lnTo>
                  <a:lnTo>
                    <a:pt x="822471" y="156602"/>
                  </a:lnTo>
                  <a:lnTo>
                    <a:pt x="855552" y="137256"/>
                  </a:lnTo>
                  <a:lnTo>
                    <a:pt x="885825" y="120238"/>
                  </a:lnTo>
                  <a:lnTo>
                    <a:pt x="913469" y="105397"/>
                  </a:lnTo>
                  <a:lnTo>
                    <a:pt x="938664" y="92575"/>
                  </a:lnTo>
                  <a:lnTo>
                    <a:pt x="961594" y="81617"/>
                  </a:lnTo>
                  <a:lnTo>
                    <a:pt x="982439" y="72368"/>
                  </a:lnTo>
                  <a:lnTo>
                    <a:pt x="1001388" y="64667"/>
                  </a:lnTo>
                  <a:lnTo>
                    <a:pt x="1018622" y="58355"/>
                  </a:lnTo>
                  <a:lnTo>
                    <a:pt x="1033774" y="53453"/>
                  </a:lnTo>
                  <a:lnTo>
                    <a:pt x="1033567" y="53453"/>
                  </a:lnTo>
                  <a:lnTo>
                    <a:pt x="1034797" y="53122"/>
                  </a:lnTo>
                  <a:lnTo>
                    <a:pt x="1035101" y="53122"/>
                  </a:lnTo>
                  <a:lnTo>
                    <a:pt x="1045090" y="50971"/>
                  </a:lnTo>
                  <a:lnTo>
                    <a:pt x="1041213" y="25823"/>
                  </a:lnTo>
                  <a:close/>
                </a:path>
                <a:path extrusionOk="0" h="697864" w="1118870">
                  <a:moveTo>
                    <a:pt x="1109812" y="23304"/>
                  </a:moveTo>
                  <a:lnTo>
                    <a:pt x="1052916" y="23304"/>
                  </a:lnTo>
                  <a:lnTo>
                    <a:pt x="1058263" y="48135"/>
                  </a:lnTo>
                  <a:lnTo>
                    <a:pt x="1045090" y="50971"/>
                  </a:lnTo>
                  <a:lnTo>
                    <a:pt x="1048842" y="75309"/>
                  </a:lnTo>
                  <a:lnTo>
                    <a:pt x="1118348" y="26045"/>
                  </a:lnTo>
                  <a:lnTo>
                    <a:pt x="1109812" y="23304"/>
                  </a:lnTo>
                  <a:close/>
                </a:path>
                <a:path extrusionOk="0" h="697864" w="1118870">
                  <a:moveTo>
                    <a:pt x="1034797" y="53122"/>
                  </a:moveTo>
                  <a:lnTo>
                    <a:pt x="1033567" y="53453"/>
                  </a:lnTo>
                  <a:lnTo>
                    <a:pt x="1034188" y="53319"/>
                  </a:lnTo>
                  <a:lnTo>
                    <a:pt x="1034797" y="53122"/>
                  </a:lnTo>
                  <a:close/>
                </a:path>
                <a:path extrusionOk="0" h="697864" w="1118870">
                  <a:moveTo>
                    <a:pt x="1034188" y="53319"/>
                  </a:moveTo>
                  <a:lnTo>
                    <a:pt x="1033567" y="53453"/>
                  </a:lnTo>
                  <a:lnTo>
                    <a:pt x="1033774" y="53453"/>
                  </a:lnTo>
                  <a:lnTo>
                    <a:pt x="1034188" y="53319"/>
                  </a:lnTo>
                  <a:close/>
                </a:path>
                <a:path extrusionOk="0" h="697864" w="1118870">
                  <a:moveTo>
                    <a:pt x="1035101" y="53122"/>
                  </a:moveTo>
                  <a:lnTo>
                    <a:pt x="1034797" y="53122"/>
                  </a:lnTo>
                  <a:lnTo>
                    <a:pt x="1034188" y="53319"/>
                  </a:lnTo>
                  <a:lnTo>
                    <a:pt x="1035101" y="53122"/>
                  </a:lnTo>
                  <a:close/>
                </a:path>
                <a:path extrusionOk="0" h="697864" w="1118870">
                  <a:moveTo>
                    <a:pt x="1052916" y="23304"/>
                  </a:moveTo>
                  <a:lnTo>
                    <a:pt x="1041213" y="25823"/>
                  </a:lnTo>
                  <a:lnTo>
                    <a:pt x="1045090" y="50971"/>
                  </a:lnTo>
                  <a:lnTo>
                    <a:pt x="1058263" y="48135"/>
                  </a:lnTo>
                  <a:lnTo>
                    <a:pt x="1052916" y="23304"/>
                  </a:lnTo>
                  <a:close/>
                </a:path>
                <a:path extrusionOk="0" h="697864" w="1118870">
                  <a:moveTo>
                    <a:pt x="1037233" y="0"/>
                  </a:moveTo>
                  <a:lnTo>
                    <a:pt x="1041213" y="25823"/>
                  </a:lnTo>
                  <a:lnTo>
                    <a:pt x="1052916" y="23304"/>
                  </a:lnTo>
                  <a:lnTo>
                    <a:pt x="1109812" y="23304"/>
                  </a:lnTo>
                  <a:lnTo>
                    <a:pt x="1037233"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435" name="Google Shape;2435;p87"/>
          <p:cNvSpPr txBox="1"/>
          <p:nvPr>
            <p:ph type="title"/>
          </p:nvPr>
        </p:nvSpPr>
        <p:spPr>
          <a:xfrm>
            <a:off x="5121275" y="242315"/>
            <a:ext cx="195008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AMBIGUITY</a:t>
            </a:r>
            <a:endParaRPr/>
          </a:p>
        </p:txBody>
      </p:sp>
      <p:pic>
        <p:nvPicPr>
          <p:cNvPr id="2436" name="Google Shape;2436;p87"/>
          <p:cNvPicPr preferRelativeResize="0"/>
          <p:nvPr/>
        </p:nvPicPr>
        <p:blipFill rotWithShape="1">
          <a:blip r:embed="rId9">
            <a:alphaModFix/>
          </a:blip>
          <a:srcRect b="0" l="0" r="0" t="0"/>
          <a:stretch/>
        </p:blipFill>
        <p:spPr>
          <a:xfrm>
            <a:off x="0" y="806332"/>
            <a:ext cx="12192000" cy="45720"/>
          </a:xfrm>
          <a:prstGeom prst="rect">
            <a:avLst/>
          </a:prstGeom>
          <a:noFill/>
          <a:ln>
            <a:noFill/>
          </a:ln>
        </p:spPr>
      </p:pic>
      <p:pic>
        <p:nvPicPr>
          <p:cNvPr id="2437" name="Google Shape;2437;p87"/>
          <p:cNvPicPr preferRelativeResize="0"/>
          <p:nvPr/>
        </p:nvPicPr>
        <p:blipFill rotWithShape="1">
          <a:blip r:embed="rId10">
            <a:alphaModFix/>
          </a:blip>
          <a:srcRect b="0" l="0" r="0" t="0"/>
          <a:stretch/>
        </p:blipFill>
        <p:spPr>
          <a:xfrm>
            <a:off x="5762244" y="2696593"/>
            <a:ext cx="5980974" cy="644788"/>
          </a:xfrm>
          <a:prstGeom prst="rect">
            <a:avLst/>
          </a:prstGeom>
          <a:noFill/>
          <a:ln>
            <a:noFill/>
          </a:ln>
        </p:spPr>
      </p:pic>
      <p:sp>
        <p:nvSpPr>
          <p:cNvPr id="2438" name="Google Shape;2438;p87"/>
          <p:cNvSpPr txBox="1"/>
          <p:nvPr/>
        </p:nvSpPr>
        <p:spPr>
          <a:xfrm>
            <a:off x="5722404" y="1538732"/>
            <a:ext cx="5465445" cy="887094"/>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Use two-way filters carefully, and </a:t>
            </a:r>
            <a:r>
              <a:rPr b="1" i="0" lang="en-US" sz="1800" u="none" cap="none" strike="noStrike">
                <a:solidFill>
                  <a:srgbClr val="000000"/>
                </a:solidFill>
                <a:latin typeface="Calibri"/>
                <a:ea typeface="Calibri"/>
                <a:cs typeface="Calibri"/>
                <a:sym typeface="Calibri"/>
              </a:rPr>
              <a:t>only when necessary</a:t>
            </a:r>
            <a:endParaRPr b="0" i="0" sz="1800" u="none" cap="none" strike="noStrike">
              <a:solidFill>
                <a:srgbClr val="000000"/>
              </a:solidFill>
              <a:latin typeface="Calibri"/>
              <a:ea typeface="Calibri"/>
              <a:cs typeface="Calibri"/>
              <a:sym typeface="Calibri"/>
            </a:endParaRPr>
          </a:p>
          <a:p>
            <a:pPr indent="-285750" lvl="0" marL="755650" marR="5080" rtl="0" algn="l">
              <a:lnSpc>
                <a:spcPct val="101400"/>
              </a:lnSpc>
              <a:spcBef>
                <a:spcPts val="1215"/>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Using multiple two-way filters can cause </a:t>
            </a:r>
            <a:r>
              <a:rPr b="1" i="0" lang="en-US" sz="1400" u="none" cap="none" strike="noStrike">
                <a:solidFill>
                  <a:srgbClr val="000000"/>
                </a:solidFill>
                <a:latin typeface="Calibri"/>
                <a:ea typeface="Calibri"/>
                <a:cs typeface="Calibri"/>
                <a:sym typeface="Calibri"/>
              </a:rPr>
              <a:t>ambiguity </a:t>
            </a:r>
            <a:r>
              <a:rPr b="0" i="0" lang="en-US" sz="1400" u="none" cap="none" strike="noStrike">
                <a:solidFill>
                  <a:srgbClr val="000000"/>
                </a:solidFill>
                <a:latin typeface="Calibri"/>
                <a:ea typeface="Calibri"/>
                <a:cs typeface="Calibri"/>
                <a:sym typeface="Calibri"/>
              </a:rPr>
              <a:t>by introducing  multiple filter paths between tables</a:t>
            </a:r>
            <a:endParaRPr b="0" i="0" sz="1400" u="none" cap="none" strike="noStrike">
              <a:solidFill>
                <a:srgbClr val="000000"/>
              </a:solidFill>
              <a:latin typeface="Calibri"/>
              <a:ea typeface="Calibri"/>
              <a:cs typeface="Calibri"/>
              <a:sym typeface="Calibri"/>
            </a:endParaRPr>
          </a:p>
        </p:txBody>
      </p:sp>
      <p:sp>
        <p:nvSpPr>
          <p:cNvPr id="2439" name="Google Shape;2439;p87"/>
          <p:cNvSpPr/>
          <p:nvPr/>
        </p:nvSpPr>
        <p:spPr>
          <a:xfrm>
            <a:off x="5762194" y="3516763"/>
            <a:ext cx="5980430" cy="179070"/>
          </a:xfrm>
          <a:custGeom>
            <a:rect b="b" l="l" r="r" t="t"/>
            <a:pathLst>
              <a:path extrusionOk="0" h="179070" w="5980430">
                <a:moveTo>
                  <a:pt x="5980003" y="0"/>
                </a:moveTo>
                <a:lnTo>
                  <a:pt x="5970035" y="34849"/>
                </a:lnTo>
                <a:lnTo>
                  <a:pt x="5942854" y="63307"/>
                </a:lnTo>
                <a:lnTo>
                  <a:pt x="5902539" y="82494"/>
                </a:lnTo>
                <a:lnTo>
                  <a:pt x="5853169" y="89530"/>
                </a:lnTo>
                <a:lnTo>
                  <a:pt x="3060625" y="89530"/>
                </a:lnTo>
                <a:lnTo>
                  <a:pt x="3011255" y="96566"/>
                </a:lnTo>
                <a:lnTo>
                  <a:pt x="2970940" y="115753"/>
                </a:lnTo>
                <a:lnTo>
                  <a:pt x="2943759" y="144211"/>
                </a:lnTo>
                <a:lnTo>
                  <a:pt x="2933792" y="179061"/>
                </a:lnTo>
                <a:lnTo>
                  <a:pt x="2923824" y="144211"/>
                </a:lnTo>
                <a:lnTo>
                  <a:pt x="2896643" y="115753"/>
                </a:lnTo>
                <a:lnTo>
                  <a:pt x="2856328" y="96566"/>
                </a:lnTo>
                <a:lnTo>
                  <a:pt x="2806959" y="89530"/>
                </a:lnTo>
                <a:lnTo>
                  <a:pt x="126833" y="89530"/>
                </a:lnTo>
                <a:lnTo>
                  <a:pt x="77463" y="82494"/>
                </a:lnTo>
                <a:lnTo>
                  <a:pt x="37148" y="63307"/>
                </a:lnTo>
                <a:lnTo>
                  <a:pt x="9967" y="34849"/>
                </a:lnTo>
                <a:lnTo>
                  <a:pt x="0" y="0"/>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40" name="Google Shape;2440;p87"/>
          <p:cNvSpPr txBox="1"/>
          <p:nvPr/>
        </p:nvSpPr>
        <p:spPr>
          <a:xfrm>
            <a:off x="6039275" y="3863340"/>
            <a:ext cx="5287010" cy="668655"/>
          </a:xfrm>
          <a:prstGeom prst="rect">
            <a:avLst/>
          </a:prstGeom>
          <a:noFill/>
          <a:ln>
            <a:noFill/>
          </a:ln>
        </p:spPr>
        <p:txBody>
          <a:bodyPr anchorCtr="0" anchor="t" bIns="0" lIns="0" spcFirstLastPara="1" rIns="0" wrap="square" tIns="10775">
            <a:spAutoFit/>
          </a:bodyPr>
          <a:lstStyle/>
          <a:p>
            <a:pPr indent="0" lvl="0" marL="12700" marR="5080" rtl="0" algn="l">
              <a:lnSpc>
                <a:spcPct val="100699"/>
              </a:lnSpc>
              <a:spcBef>
                <a:spcPts val="0"/>
              </a:spcBef>
              <a:spcAft>
                <a:spcPts val="0"/>
              </a:spcAft>
              <a:buClr>
                <a:srgbClr val="262626"/>
              </a:buClr>
              <a:buSzPts val="1400"/>
              <a:buFont typeface="Calibri"/>
              <a:buNone/>
            </a:pPr>
            <a:r>
              <a:rPr b="0" i="1" lang="en-US" sz="1400" u="none" cap="none" strike="noStrike">
                <a:solidFill>
                  <a:srgbClr val="262626"/>
                </a:solidFill>
                <a:latin typeface="Calibri"/>
                <a:ea typeface="Calibri"/>
                <a:cs typeface="Calibri"/>
                <a:sym typeface="Calibri"/>
              </a:rPr>
              <a:t>In this example, filter context from the </a:t>
            </a:r>
            <a:r>
              <a:rPr b="1" i="1" lang="en-US" sz="1400" u="none" cap="none" strike="noStrike">
                <a:solidFill>
                  <a:srgbClr val="262626"/>
                </a:solidFill>
                <a:latin typeface="Calibri"/>
                <a:ea typeface="Calibri"/>
                <a:cs typeface="Calibri"/>
                <a:sym typeface="Calibri"/>
              </a:rPr>
              <a:t>Product </a:t>
            </a:r>
            <a:r>
              <a:rPr b="0" i="1" lang="en-US" sz="1400" u="none" cap="none" strike="noStrike">
                <a:solidFill>
                  <a:srgbClr val="262626"/>
                </a:solidFill>
                <a:latin typeface="Calibri"/>
                <a:ea typeface="Calibri"/>
                <a:cs typeface="Calibri"/>
                <a:sym typeface="Calibri"/>
              </a:rPr>
              <a:t>table can pass down to  </a:t>
            </a:r>
            <a:r>
              <a:rPr b="1" i="1" lang="en-US" sz="1400" u="none" cap="none" strike="noStrike">
                <a:solidFill>
                  <a:srgbClr val="262626"/>
                </a:solidFill>
                <a:latin typeface="Calibri"/>
                <a:ea typeface="Calibri"/>
                <a:cs typeface="Calibri"/>
                <a:sym typeface="Calibri"/>
              </a:rPr>
              <a:t>Returns </a:t>
            </a:r>
            <a:r>
              <a:rPr b="0" i="1" lang="en-US" sz="1400" u="none" cap="none" strike="noStrike">
                <a:solidFill>
                  <a:srgbClr val="262626"/>
                </a:solidFill>
                <a:latin typeface="Calibri"/>
                <a:ea typeface="Calibri"/>
                <a:cs typeface="Calibri"/>
                <a:sym typeface="Calibri"/>
              </a:rPr>
              <a:t>and up to </a:t>
            </a:r>
            <a:r>
              <a:rPr b="1" i="1" lang="en-US" sz="1400" u="none" cap="none" strike="noStrike">
                <a:solidFill>
                  <a:srgbClr val="262626"/>
                </a:solidFill>
                <a:latin typeface="Calibri"/>
                <a:ea typeface="Calibri"/>
                <a:cs typeface="Calibri"/>
                <a:sym typeface="Calibri"/>
              </a:rPr>
              <a:t>Territory Lookup</a:t>
            </a:r>
            <a:r>
              <a:rPr b="0" i="1" lang="en-US" sz="1400" u="none" cap="none" strike="noStrike">
                <a:solidFill>
                  <a:srgbClr val="262626"/>
                </a:solidFill>
                <a:latin typeface="Calibri"/>
                <a:ea typeface="Calibri"/>
                <a:cs typeface="Calibri"/>
                <a:sym typeface="Calibri"/>
              </a:rPr>
              <a:t>, which would be filtered based on the  Territory Keys passed from the Returns table</a:t>
            </a:r>
            <a:endParaRPr b="0" i="0" sz="1400" u="none" cap="none" strike="noStrike">
              <a:solidFill>
                <a:srgbClr val="000000"/>
              </a:solidFill>
              <a:latin typeface="Calibri"/>
              <a:ea typeface="Calibri"/>
              <a:cs typeface="Calibri"/>
              <a:sym typeface="Calibri"/>
            </a:endParaRPr>
          </a:p>
        </p:txBody>
      </p:sp>
      <p:sp>
        <p:nvSpPr>
          <p:cNvPr id="2441" name="Google Shape;2441;p87"/>
          <p:cNvSpPr txBox="1"/>
          <p:nvPr/>
        </p:nvSpPr>
        <p:spPr>
          <a:xfrm>
            <a:off x="6039275" y="4713732"/>
            <a:ext cx="5478780" cy="668655"/>
          </a:xfrm>
          <a:prstGeom prst="rect">
            <a:avLst/>
          </a:prstGeom>
          <a:noFill/>
          <a:ln>
            <a:noFill/>
          </a:ln>
        </p:spPr>
        <p:txBody>
          <a:bodyPr anchorCtr="0" anchor="t" bIns="0" lIns="0" spcFirstLastPara="1" rIns="0" wrap="square" tIns="10775">
            <a:spAutoFit/>
          </a:bodyPr>
          <a:lstStyle/>
          <a:p>
            <a:pPr indent="0" lvl="0" marL="12700" marR="5080" rtl="0" algn="l">
              <a:lnSpc>
                <a:spcPct val="100699"/>
              </a:lnSpc>
              <a:spcBef>
                <a:spcPts val="0"/>
              </a:spcBef>
              <a:spcAft>
                <a:spcPts val="0"/>
              </a:spcAft>
              <a:buClr>
                <a:srgbClr val="262626"/>
              </a:buClr>
              <a:buSzPts val="1400"/>
              <a:buFont typeface="Calibri"/>
              <a:buNone/>
            </a:pPr>
            <a:r>
              <a:rPr b="0" i="1" lang="en-US" sz="1400" u="none" cap="none" strike="noStrike">
                <a:solidFill>
                  <a:srgbClr val="262626"/>
                </a:solidFill>
                <a:latin typeface="Calibri"/>
                <a:ea typeface="Calibri"/>
                <a:cs typeface="Calibri"/>
                <a:sym typeface="Calibri"/>
              </a:rPr>
              <a:t>With an active relationship between </a:t>
            </a:r>
            <a:r>
              <a:rPr b="1" i="1" lang="en-US" sz="1400" u="none" cap="none" strike="noStrike">
                <a:solidFill>
                  <a:srgbClr val="262626"/>
                </a:solidFill>
                <a:latin typeface="Calibri"/>
                <a:ea typeface="Calibri"/>
                <a:cs typeface="Calibri"/>
                <a:sym typeface="Calibri"/>
              </a:rPr>
              <a:t>Product </a:t>
            </a:r>
            <a:r>
              <a:rPr b="0" i="1" lang="en-US" sz="1400" u="none" cap="none" strike="noStrike">
                <a:solidFill>
                  <a:srgbClr val="262626"/>
                </a:solidFill>
                <a:latin typeface="Calibri"/>
                <a:ea typeface="Calibri"/>
                <a:cs typeface="Calibri"/>
                <a:sym typeface="Calibri"/>
              </a:rPr>
              <a:t>and </a:t>
            </a:r>
            <a:r>
              <a:rPr b="1" i="1" lang="en-US" sz="1400" u="none" cap="none" strike="noStrike">
                <a:solidFill>
                  <a:srgbClr val="262626"/>
                </a:solidFill>
                <a:latin typeface="Calibri"/>
                <a:ea typeface="Calibri"/>
                <a:cs typeface="Calibri"/>
                <a:sym typeface="Calibri"/>
              </a:rPr>
              <a:t>Sales </a:t>
            </a:r>
            <a:r>
              <a:rPr b="0" i="1" lang="en-US" sz="1400" u="none" cap="none" strike="noStrike">
                <a:solidFill>
                  <a:srgbClr val="262626"/>
                </a:solidFill>
                <a:latin typeface="Calibri"/>
                <a:ea typeface="Calibri"/>
                <a:cs typeface="Calibri"/>
                <a:sym typeface="Calibri"/>
              </a:rPr>
              <a:t>as well, filter context  could pass through </a:t>
            </a:r>
            <a:r>
              <a:rPr b="1" i="1" lang="en-US" sz="1400" u="none" cap="none" strike="noStrike">
                <a:solidFill>
                  <a:srgbClr val="262626"/>
                </a:solidFill>
                <a:latin typeface="Calibri"/>
                <a:ea typeface="Calibri"/>
                <a:cs typeface="Calibri"/>
                <a:sym typeface="Calibri"/>
              </a:rPr>
              <a:t>either the Sales or Returns table to reach the Territory  Lookup table</a:t>
            </a:r>
            <a:r>
              <a:rPr b="0" i="1" lang="en-US" sz="1400" u="none" cap="none" strike="noStrike">
                <a:solidFill>
                  <a:srgbClr val="262626"/>
                </a:solidFill>
                <a:latin typeface="Calibri"/>
                <a:ea typeface="Calibri"/>
                <a:cs typeface="Calibri"/>
                <a:sym typeface="Calibri"/>
              </a:rPr>
              <a:t>, which could yield conflicting filter context</a:t>
            </a:r>
            <a:endParaRPr b="0" i="0" sz="1400" u="none" cap="none" strike="noStrike">
              <a:solidFill>
                <a:srgbClr val="000000"/>
              </a:solidFill>
              <a:latin typeface="Calibri"/>
              <a:ea typeface="Calibri"/>
              <a:cs typeface="Calibri"/>
              <a:sym typeface="Calibri"/>
            </a:endParaRPr>
          </a:p>
        </p:txBody>
      </p:sp>
      <p:grpSp>
        <p:nvGrpSpPr>
          <p:cNvPr id="2442" name="Google Shape;2442;p87"/>
          <p:cNvGrpSpPr/>
          <p:nvPr/>
        </p:nvGrpSpPr>
        <p:grpSpPr>
          <a:xfrm>
            <a:off x="11458577" y="171320"/>
            <a:ext cx="548640" cy="548640"/>
            <a:chOff x="11458577" y="171320"/>
            <a:chExt cx="548640" cy="548640"/>
          </a:xfrm>
        </p:grpSpPr>
        <p:sp>
          <p:nvSpPr>
            <p:cNvPr id="2443" name="Google Shape;2443;p87"/>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444" name="Google Shape;2444;p87"/>
            <p:cNvPicPr preferRelativeResize="0"/>
            <p:nvPr/>
          </p:nvPicPr>
          <p:blipFill rotWithShape="1">
            <a:blip r:embed="rId11">
              <a:alphaModFix/>
            </a:blip>
            <a:srcRect b="0" l="0" r="0" t="0"/>
            <a:stretch/>
          </p:blipFill>
          <p:spPr>
            <a:xfrm>
              <a:off x="11570207" y="274320"/>
              <a:ext cx="323088" cy="332231"/>
            </a:xfrm>
            <a:prstGeom prst="rect">
              <a:avLst/>
            </a:prstGeom>
            <a:noFill/>
            <a:ln>
              <a:noFill/>
            </a:ln>
          </p:spPr>
        </p:pic>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48" name="Shape 2448"/>
        <p:cNvGrpSpPr/>
        <p:nvPr/>
      </p:nvGrpSpPr>
      <p:grpSpPr>
        <a:xfrm>
          <a:off x="0" y="0"/>
          <a:ext cx="0" cy="0"/>
          <a:chOff x="0" y="0"/>
          <a:chExt cx="0" cy="0"/>
        </a:xfrm>
      </p:grpSpPr>
      <p:grpSp>
        <p:nvGrpSpPr>
          <p:cNvPr id="2449" name="Google Shape;2449;p88"/>
          <p:cNvGrpSpPr/>
          <p:nvPr/>
        </p:nvGrpSpPr>
        <p:grpSpPr>
          <a:xfrm>
            <a:off x="5657088" y="4809744"/>
            <a:ext cx="5830823" cy="1063752"/>
            <a:chOff x="5657088" y="4809744"/>
            <a:chExt cx="5830823" cy="1063752"/>
          </a:xfrm>
        </p:grpSpPr>
        <p:pic>
          <p:nvPicPr>
            <p:cNvPr id="2450" name="Google Shape;2450;p88"/>
            <p:cNvPicPr preferRelativeResize="0"/>
            <p:nvPr/>
          </p:nvPicPr>
          <p:blipFill rotWithShape="1">
            <a:blip r:embed="rId3">
              <a:alphaModFix/>
            </a:blip>
            <a:srcRect b="0" l="0" r="0" t="0"/>
            <a:stretch/>
          </p:blipFill>
          <p:spPr>
            <a:xfrm>
              <a:off x="5657088" y="4809744"/>
              <a:ext cx="5830823" cy="1063752"/>
            </a:xfrm>
            <a:prstGeom prst="rect">
              <a:avLst/>
            </a:prstGeom>
            <a:noFill/>
            <a:ln>
              <a:noFill/>
            </a:ln>
          </p:spPr>
        </p:pic>
        <p:sp>
          <p:nvSpPr>
            <p:cNvPr id="2451" name="Google Shape;2451;p88"/>
            <p:cNvSpPr/>
            <p:nvPr/>
          </p:nvSpPr>
          <p:spPr>
            <a:xfrm>
              <a:off x="5723525" y="4838159"/>
              <a:ext cx="5698490" cy="932815"/>
            </a:xfrm>
            <a:custGeom>
              <a:rect b="b" l="l" r="r" t="t"/>
              <a:pathLst>
                <a:path extrusionOk="0" h="932814" w="5698490">
                  <a:moveTo>
                    <a:pt x="5698008" y="0"/>
                  </a:moveTo>
                  <a:lnTo>
                    <a:pt x="364849" y="0"/>
                  </a:lnTo>
                  <a:lnTo>
                    <a:pt x="315341" y="3330"/>
                  </a:lnTo>
                  <a:lnTo>
                    <a:pt x="267857" y="13032"/>
                  </a:lnTo>
                  <a:lnTo>
                    <a:pt x="222833" y="28671"/>
                  </a:lnTo>
                  <a:lnTo>
                    <a:pt x="180702" y="49812"/>
                  </a:lnTo>
                  <a:lnTo>
                    <a:pt x="141900" y="76021"/>
                  </a:lnTo>
                  <a:lnTo>
                    <a:pt x="106861" y="106862"/>
                  </a:lnTo>
                  <a:lnTo>
                    <a:pt x="76020" y="141901"/>
                  </a:lnTo>
                  <a:lnTo>
                    <a:pt x="49812" y="180703"/>
                  </a:lnTo>
                  <a:lnTo>
                    <a:pt x="28671" y="222834"/>
                  </a:lnTo>
                  <a:lnTo>
                    <a:pt x="13032" y="267858"/>
                  </a:lnTo>
                  <a:lnTo>
                    <a:pt x="3330" y="315342"/>
                  </a:lnTo>
                  <a:lnTo>
                    <a:pt x="0" y="364850"/>
                  </a:lnTo>
                  <a:lnTo>
                    <a:pt x="0" y="932708"/>
                  </a:lnTo>
                  <a:lnTo>
                    <a:pt x="5333157" y="932708"/>
                  </a:lnTo>
                  <a:lnTo>
                    <a:pt x="5382665" y="929378"/>
                  </a:lnTo>
                  <a:lnTo>
                    <a:pt x="5430149" y="919676"/>
                  </a:lnTo>
                  <a:lnTo>
                    <a:pt x="5475174" y="904037"/>
                  </a:lnTo>
                  <a:lnTo>
                    <a:pt x="5517304" y="882896"/>
                  </a:lnTo>
                  <a:lnTo>
                    <a:pt x="5556107" y="856687"/>
                  </a:lnTo>
                  <a:lnTo>
                    <a:pt x="5591146" y="825846"/>
                  </a:lnTo>
                  <a:lnTo>
                    <a:pt x="5621987" y="790807"/>
                  </a:lnTo>
                  <a:lnTo>
                    <a:pt x="5648195" y="752005"/>
                  </a:lnTo>
                  <a:lnTo>
                    <a:pt x="5669336" y="709874"/>
                  </a:lnTo>
                  <a:lnTo>
                    <a:pt x="5684975" y="664849"/>
                  </a:lnTo>
                  <a:lnTo>
                    <a:pt x="5694677" y="617365"/>
                  </a:lnTo>
                  <a:lnTo>
                    <a:pt x="5698008" y="567857"/>
                  </a:lnTo>
                  <a:lnTo>
                    <a:pt x="5698008"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452" name="Google Shape;2452;p88"/>
          <p:cNvSpPr txBox="1"/>
          <p:nvPr/>
        </p:nvSpPr>
        <p:spPr>
          <a:xfrm>
            <a:off x="6595098" y="5009388"/>
            <a:ext cx="4498340" cy="576580"/>
          </a:xfrm>
          <a:prstGeom prst="rect">
            <a:avLst/>
          </a:prstGeom>
          <a:noFill/>
          <a:ln>
            <a:noFill/>
          </a:ln>
        </p:spPr>
        <p:txBody>
          <a:bodyPr anchorCtr="0" anchor="t" bIns="0" lIns="0" spcFirstLastPara="1" rIns="0" wrap="square" tIns="10150">
            <a:spAutoFit/>
          </a:bodyPr>
          <a:lstStyle/>
          <a:p>
            <a:pPr indent="0" lvl="0" marL="12700" marR="5080" rtl="0" algn="l">
              <a:lnSpc>
                <a:spcPct val="100699"/>
              </a:lnSpc>
              <a:spcBef>
                <a:spcPts val="0"/>
              </a:spcBef>
              <a:spcAft>
                <a:spcPts val="0"/>
              </a:spcAft>
              <a:buClr>
                <a:srgbClr val="FFC000"/>
              </a:buClr>
              <a:buSzPts val="2000"/>
              <a:buFont typeface="Calibri"/>
              <a:buNone/>
            </a:pPr>
            <a:r>
              <a:rPr b="1" i="0" lang="en-US" sz="2000" u="none" cap="none" strike="noStrike">
                <a:solidFill>
                  <a:srgbClr val="FFC000"/>
                </a:solidFill>
                <a:latin typeface="Calibri"/>
                <a:ea typeface="Calibri"/>
                <a:cs typeface="Calibri"/>
                <a:sym typeface="Calibri"/>
              </a:rPr>
              <a:t>PRO TIP</a:t>
            </a:r>
            <a:r>
              <a:rPr b="0" i="0" lang="en-US" sz="2000" u="none" cap="none" strike="noStrike">
                <a:solidFill>
                  <a:srgbClr val="FFC000"/>
                </a:solidFill>
                <a:latin typeface="Calibri"/>
                <a:ea typeface="Calibri"/>
                <a:cs typeface="Calibri"/>
                <a:sym typeface="Calibri"/>
              </a:rPr>
              <a:t>: </a:t>
            </a:r>
            <a:r>
              <a:rPr b="0" i="0" lang="en-US" sz="1600" u="none" cap="none" strike="noStrike">
                <a:solidFill>
                  <a:srgbClr val="000000"/>
                </a:solidFill>
                <a:latin typeface="Calibri"/>
                <a:ea typeface="Calibri"/>
                <a:cs typeface="Calibri"/>
                <a:sym typeface="Calibri"/>
              </a:rPr>
              <a:t>Hide the </a:t>
            </a:r>
            <a:r>
              <a:rPr b="1" i="0" lang="en-US" sz="1600" u="none" cap="none" strike="noStrike">
                <a:solidFill>
                  <a:srgbClr val="000000"/>
                </a:solidFill>
                <a:latin typeface="Calibri"/>
                <a:ea typeface="Calibri"/>
                <a:cs typeface="Calibri"/>
                <a:sym typeface="Calibri"/>
              </a:rPr>
              <a:t>foreign keys </a:t>
            </a:r>
            <a:r>
              <a:rPr b="0" i="0" lang="en-US" sz="1600" u="none" cap="none" strike="noStrike">
                <a:solidFill>
                  <a:srgbClr val="000000"/>
                </a:solidFill>
                <a:latin typeface="Calibri"/>
                <a:ea typeface="Calibri"/>
                <a:cs typeface="Calibri"/>
                <a:sym typeface="Calibri"/>
              </a:rPr>
              <a:t>in fact tables to force  users to filter using </a:t>
            </a:r>
            <a:r>
              <a:rPr b="1" i="0" lang="en-US" sz="1600" u="none" cap="none" strike="noStrike">
                <a:solidFill>
                  <a:srgbClr val="000000"/>
                </a:solidFill>
                <a:latin typeface="Calibri"/>
                <a:ea typeface="Calibri"/>
                <a:cs typeface="Calibri"/>
                <a:sym typeface="Calibri"/>
              </a:rPr>
              <a:t>primary keys </a:t>
            </a:r>
            <a:r>
              <a:rPr b="0" i="0" lang="en-US" sz="1600" u="none" cap="none" strike="noStrike">
                <a:solidFill>
                  <a:srgbClr val="000000"/>
                </a:solidFill>
                <a:latin typeface="Calibri"/>
                <a:ea typeface="Calibri"/>
                <a:cs typeface="Calibri"/>
                <a:sym typeface="Calibri"/>
              </a:rPr>
              <a:t>in dimension tables</a:t>
            </a:r>
            <a:endParaRPr b="0" i="0" sz="1600" u="none" cap="none" strike="noStrike">
              <a:solidFill>
                <a:srgbClr val="000000"/>
              </a:solidFill>
              <a:latin typeface="Calibri"/>
              <a:ea typeface="Calibri"/>
              <a:cs typeface="Calibri"/>
              <a:sym typeface="Calibri"/>
            </a:endParaRPr>
          </a:p>
        </p:txBody>
      </p:sp>
      <p:pic>
        <p:nvPicPr>
          <p:cNvPr id="2453" name="Google Shape;2453;p88"/>
          <p:cNvPicPr preferRelativeResize="0"/>
          <p:nvPr/>
        </p:nvPicPr>
        <p:blipFill rotWithShape="1">
          <a:blip r:embed="rId4">
            <a:alphaModFix/>
          </a:blip>
          <a:srcRect b="0" l="0" r="0" t="0"/>
          <a:stretch/>
        </p:blipFill>
        <p:spPr>
          <a:xfrm>
            <a:off x="5721096" y="4949951"/>
            <a:ext cx="707136" cy="734567"/>
          </a:xfrm>
          <a:prstGeom prst="rect">
            <a:avLst/>
          </a:prstGeom>
          <a:noFill/>
          <a:ln>
            <a:noFill/>
          </a:ln>
        </p:spPr>
      </p:pic>
      <p:grpSp>
        <p:nvGrpSpPr>
          <p:cNvPr id="2454" name="Google Shape;2454;p88"/>
          <p:cNvGrpSpPr/>
          <p:nvPr/>
        </p:nvGrpSpPr>
        <p:grpSpPr>
          <a:xfrm>
            <a:off x="597408" y="1597151"/>
            <a:ext cx="4940893" cy="4248912"/>
            <a:chOff x="597408" y="1597151"/>
            <a:chExt cx="4940893" cy="4248912"/>
          </a:xfrm>
        </p:grpSpPr>
        <p:pic>
          <p:nvPicPr>
            <p:cNvPr id="2455" name="Google Shape;2455;p88"/>
            <p:cNvPicPr preferRelativeResize="0"/>
            <p:nvPr/>
          </p:nvPicPr>
          <p:blipFill rotWithShape="1">
            <a:blip r:embed="rId5">
              <a:alphaModFix/>
            </a:blip>
            <a:srcRect b="0" l="0" r="0" t="0"/>
            <a:stretch/>
          </p:blipFill>
          <p:spPr>
            <a:xfrm>
              <a:off x="597408" y="1597151"/>
              <a:ext cx="4733544" cy="4248912"/>
            </a:xfrm>
            <a:prstGeom prst="rect">
              <a:avLst/>
            </a:prstGeom>
            <a:noFill/>
            <a:ln>
              <a:noFill/>
            </a:ln>
          </p:spPr>
        </p:pic>
        <p:pic>
          <p:nvPicPr>
            <p:cNvPr id="2456" name="Google Shape;2456;p88"/>
            <p:cNvPicPr preferRelativeResize="0"/>
            <p:nvPr/>
          </p:nvPicPr>
          <p:blipFill rotWithShape="1">
            <a:blip r:embed="rId6">
              <a:alphaModFix/>
            </a:blip>
            <a:srcRect b="0" l="0" r="0" t="0"/>
            <a:stretch/>
          </p:blipFill>
          <p:spPr>
            <a:xfrm>
              <a:off x="624017" y="1623439"/>
              <a:ext cx="4627088" cy="4142232"/>
            </a:xfrm>
            <a:prstGeom prst="rect">
              <a:avLst/>
            </a:prstGeom>
            <a:noFill/>
            <a:ln>
              <a:noFill/>
            </a:ln>
          </p:spPr>
        </p:pic>
        <p:pic>
          <p:nvPicPr>
            <p:cNvPr id="2457" name="Google Shape;2457;p88"/>
            <p:cNvPicPr preferRelativeResize="0"/>
            <p:nvPr/>
          </p:nvPicPr>
          <p:blipFill rotWithShape="1">
            <a:blip r:embed="rId7">
              <a:alphaModFix/>
            </a:blip>
            <a:srcRect b="0" l="0" r="0" t="0"/>
            <a:stretch/>
          </p:blipFill>
          <p:spPr>
            <a:xfrm>
              <a:off x="1524000" y="4776215"/>
              <a:ext cx="1368552" cy="323088"/>
            </a:xfrm>
            <a:prstGeom prst="rect">
              <a:avLst/>
            </a:prstGeom>
            <a:noFill/>
            <a:ln>
              <a:noFill/>
            </a:ln>
          </p:spPr>
        </p:pic>
        <p:sp>
          <p:nvSpPr>
            <p:cNvPr id="2458" name="Google Shape;2458;p88"/>
            <p:cNvSpPr/>
            <p:nvPr/>
          </p:nvSpPr>
          <p:spPr>
            <a:xfrm>
              <a:off x="1562578" y="4813184"/>
              <a:ext cx="1236980" cy="194945"/>
            </a:xfrm>
            <a:custGeom>
              <a:rect b="b" l="l" r="r" t="t"/>
              <a:pathLst>
                <a:path extrusionOk="0" h="194945" w="1236980">
                  <a:moveTo>
                    <a:pt x="1236684" y="0"/>
                  </a:moveTo>
                  <a:lnTo>
                    <a:pt x="0" y="0"/>
                  </a:lnTo>
                  <a:lnTo>
                    <a:pt x="0" y="194734"/>
                  </a:lnTo>
                  <a:lnTo>
                    <a:pt x="1236684" y="194734"/>
                  </a:lnTo>
                  <a:lnTo>
                    <a:pt x="1236684"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59" name="Google Shape;2459;p88"/>
            <p:cNvSpPr/>
            <p:nvPr/>
          </p:nvSpPr>
          <p:spPr>
            <a:xfrm>
              <a:off x="2544276" y="2496535"/>
              <a:ext cx="2994025" cy="2337435"/>
            </a:xfrm>
            <a:custGeom>
              <a:rect b="b" l="l" r="r" t="t"/>
              <a:pathLst>
                <a:path extrusionOk="0" h="2337435" w="2994025">
                  <a:moveTo>
                    <a:pt x="2916676" y="25200"/>
                  </a:moveTo>
                  <a:lnTo>
                    <a:pt x="2769632" y="43713"/>
                  </a:lnTo>
                  <a:lnTo>
                    <a:pt x="2658550" y="58882"/>
                  </a:lnTo>
                  <a:lnTo>
                    <a:pt x="2547856" y="75424"/>
                  </a:lnTo>
                  <a:lnTo>
                    <a:pt x="2437674" y="93798"/>
                  </a:lnTo>
                  <a:lnTo>
                    <a:pt x="2328150" y="114462"/>
                  </a:lnTo>
                  <a:lnTo>
                    <a:pt x="2219424" y="137876"/>
                  </a:lnTo>
                  <a:lnTo>
                    <a:pt x="2111639" y="164498"/>
                  </a:lnTo>
                  <a:lnTo>
                    <a:pt x="2004940" y="194790"/>
                  </a:lnTo>
                  <a:lnTo>
                    <a:pt x="1899471" y="229210"/>
                  </a:lnTo>
                  <a:lnTo>
                    <a:pt x="1795381" y="268220"/>
                  </a:lnTo>
                  <a:lnTo>
                    <a:pt x="1692893" y="312247"/>
                  </a:lnTo>
                  <a:lnTo>
                    <a:pt x="1642159" y="336348"/>
                  </a:lnTo>
                  <a:lnTo>
                    <a:pt x="1591933" y="361850"/>
                  </a:lnTo>
                  <a:lnTo>
                    <a:pt x="1542164" y="388843"/>
                  </a:lnTo>
                  <a:lnTo>
                    <a:pt x="1492872" y="417385"/>
                  </a:lnTo>
                  <a:lnTo>
                    <a:pt x="1444075" y="447532"/>
                  </a:lnTo>
                  <a:lnTo>
                    <a:pt x="1395793" y="479342"/>
                  </a:lnTo>
                  <a:lnTo>
                    <a:pt x="1348044" y="512871"/>
                  </a:lnTo>
                  <a:lnTo>
                    <a:pt x="1300850" y="548172"/>
                  </a:lnTo>
                  <a:lnTo>
                    <a:pt x="1254231" y="585280"/>
                  </a:lnTo>
                  <a:lnTo>
                    <a:pt x="1208184" y="624147"/>
                  </a:lnTo>
                  <a:lnTo>
                    <a:pt x="1162690" y="664714"/>
                  </a:lnTo>
                  <a:lnTo>
                    <a:pt x="1117729" y="706925"/>
                  </a:lnTo>
                  <a:lnTo>
                    <a:pt x="1073284" y="750719"/>
                  </a:lnTo>
                  <a:lnTo>
                    <a:pt x="1029336" y="796042"/>
                  </a:lnTo>
                  <a:lnTo>
                    <a:pt x="985865" y="842835"/>
                  </a:lnTo>
                  <a:lnTo>
                    <a:pt x="942814" y="891085"/>
                  </a:lnTo>
                  <a:lnTo>
                    <a:pt x="858128" y="991462"/>
                  </a:lnTo>
                  <a:lnTo>
                    <a:pt x="775009" y="1096858"/>
                  </a:lnTo>
                  <a:lnTo>
                    <a:pt x="693350" y="1206769"/>
                  </a:lnTo>
                  <a:lnTo>
                    <a:pt x="613002" y="1320742"/>
                  </a:lnTo>
                  <a:lnTo>
                    <a:pt x="533820" y="1438323"/>
                  </a:lnTo>
                  <a:lnTo>
                    <a:pt x="455655" y="1559058"/>
                  </a:lnTo>
                  <a:lnTo>
                    <a:pt x="378366" y="1682493"/>
                  </a:lnTo>
                  <a:lnTo>
                    <a:pt x="301806" y="1808175"/>
                  </a:lnTo>
                  <a:lnTo>
                    <a:pt x="225831" y="1935650"/>
                  </a:lnTo>
                  <a:lnTo>
                    <a:pt x="150296" y="2064468"/>
                  </a:lnTo>
                  <a:lnTo>
                    <a:pt x="0" y="2324271"/>
                  </a:lnTo>
                  <a:lnTo>
                    <a:pt x="21986" y="2336990"/>
                  </a:lnTo>
                  <a:lnTo>
                    <a:pt x="172226" y="2077284"/>
                  </a:lnTo>
                  <a:lnTo>
                    <a:pt x="247674" y="1948614"/>
                  </a:lnTo>
                  <a:lnTo>
                    <a:pt x="323530" y="1821337"/>
                  </a:lnTo>
                  <a:lnTo>
                    <a:pt x="399937" y="1695907"/>
                  </a:lnTo>
                  <a:lnTo>
                    <a:pt x="477030" y="1572781"/>
                  </a:lnTo>
                  <a:lnTo>
                    <a:pt x="554954" y="1452415"/>
                  </a:lnTo>
                  <a:lnTo>
                    <a:pt x="633844" y="1335266"/>
                  </a:lnTo>
                  <a:lnTo>
                    <a:pt x="713838" y="1221790"/>
                  </a:lnTo>
                  <a:lnTo>
                    <a:pt x="795073" y="1112443"/>
                  </a:lnTo>
                  <a:lnTo>
                    <a:pt x="877686" y="1007680"/>
                  </a:lnTo>
                  <a:lnTo>
                    <a:pt x="961891" y="907863"/>
                  </a:lnTo>
                  <a:lnTo>
                    <a:pt x="1004564" y="860030"/>
                  </a:lnTo>
                  <a:lnTo>
                    <a:pt x="1047669" y="813626"/>
                  </a:lnTo>
                  <a:lnTo>
                    <a:pt x="1091220" y="768710"/>
                  </a:lnTo>
                  <a:lnTo>
                    <a:pt x="1135232" y="725337"/>
                  </a:lnTo>
                  <a:lnTo>
                    <a:pt x="1179722" y="683563"/>
                  </a:lnTo>
                  <a:lnTo>
                    <a:pt x="1224705" y="643445"/>
                  </a:lnTo>
                  <a:lnTo>
                    <a:pt x="1270202" y="605039"/>
                  </a:lnTo>
                  <a:lnTo>
                    <a:pt x="1316226" y="568398"/>
                  </a:lnTo>
                  <a:lnTo>
                    <a:pt x="1362807" y="533548"/>
                  </a:lnTo>
                  <a:lnTo>
                    <a:pt x="1409933" y="500449"/>
                  </a:lnTo>
                  <a:lnTo>
                    <a:pt x="1457592" y="469045"/>
                  </a:lnTo>
                  <a:lnTo>
                    <a:pt x="1505766" y="439276"/>
                  </a:lnTo>
                  <a:lnTo>
                    <a:pt x="1554440" y="411086"/>
                  </a:lnTo>
                  <a:lnTo>
                    <a:pt x="1603596" y="384420"/>
                  </a:lnTo>
                  <a:lnTo>
                    <a:pt x="1653219" y="359219"/>
                  </a:lnTo>
                  <a:lnTo>
                    <a:pt x="1703161" y="335490"/>
                  </a:lnTo>
                  <a:lnTo>
                    <a:pt x="1804610" y="291900"/>
                  </a:lnTo>
                  <a:lnTo>
                    <a:pt x="1805131" y="291677"/>
                  </a:lnTo>
                  <a:lnTo>
                    <a:pt x="1907644" y="253272"/>
                  </a:lnTo>
                  <a:lnTo>
                    <a:pt x="2012147" y="219156"/>
                  </a:lnTo>
                  <a:lnTo>
                    <a:pt x="2117966" y="189105"/>
                  </a:lnTo>
                  <a:lnTo>
                    <a:pt x="2224979" y="162666"/>
                  </a:lnTo>
                  <a:lnTo>
                    <a:pt x="2333037" y="139392"/>
                  </a:lnTo>
                  <a:lnTo>
                    <a:pt x="2442002" y="118830"/>
                  </a:lnTo>
                  <a:lnTo>
                    <a:pt x="2551729" y="100529"/>
                  </a:lnTo>
                  <a:lnTo>
                    <a:pt x="2662073" y="84038"/>
                  </a:lnTo>
                  <a:lnTo>
                    <a:pt x="2772872" y="68906"/>
                  </a:lnTo>
                  <a:lnTo>
                    <a:pt x="2919848" y="50401"/>
                  </a:lnTo>
                  <a:lnTo>
                    <a:pt x="2916676" y="25200"/>
                  </a:lnTo>
                  <a:close/>
                </a:path>
                <a:path extrusionOk="0" h="2337435" w="2994025">
                  <a:moveTo>
                    <a:pt x="1805171" y="291677"/>
                  </a:moveTo>
                  <a:lnTo>
                    <a:pt x="1804856" y="291795"/>
                  </a:lnTo>
                  <a:lnTo>
                    <a:pt x="1805171" y="291677"/>
                  </a:lnTo>
                  <a:close/>
                </a:path>
                <a:path extrusionOk="0" h="2337435" w="2994025">
                  <a:moveTo>
                    <a:pt x="2980600" y="23614"/>
                  </a:moveTo>
                  <a:lnTo>
                    <a:pt x="2929276" y="23614"/>
                  </a:lnTo>
                  <a:lnTo>
                    <a:pt x="2932449" y="48814"/>
                  </a:lnTo>
                  <a:lnTo>
                    <a:pt x="2919848" y="50401"/>
                  </a:lnTo>
                  <a:lnTo>
                    <a:pt x="2923021" y="75603"/>
                  </a:lnTo>
                  <a:lnTo>
                    <a:pt x="2993864" y="28282"/>
                  </a:lnTo>
                  <a:lnTo>
                    <a:pt x="2980600" y="23614"/>
                  </a:lnTo>
                  <a:close/>
                </a:path>
                <a:path extrusionOk="0" h="2337435" w="2994025">
                  <a:moveTo>
                    <a:pt x="2929276" y="23614"/>
                  </a:moveTo>
                  <a:lnTo>
                    <a:pt x="2916676" y="25200"/>
                  </a:lnTo>
                  <a:lnTo>
                    <a:pt x="2919848" y="50401"/>
                  </a:lnTo>
                  <a:lnTo>
                    <a:pt x="2932449" y="48814"/>
                  </a:lnTo>
                  <a:lnTo>
                    <a:pt x="2929276" y="23614"/>
                  </a:lnTo>
                  <a:close/>
                </a:path>
                <a:path extrusionOk="0" h="2337435" w="2994025">
                  <a:moveTo>
                    <a:pt x="2913503" y="0"/>
                  </a:moveTo>
                  <a:lnTo>
                    <a:pt x="2916676" y="25200"/>
                  </a:lnTo>
                  <a:lnTo>
                    <a:pt x="2929276" y="23614"/>
                  </a:lnTo>
                  <a:lnTo>
                    <a:pt x="2980600" y="23614"/>
                  </a:lnTo>
                  <a:lnTo>
                    <a:pt x="2913503"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460" name="Google Shape;2460;p88"/>
          <p:cNvSpPr txBox="1"/>
          <p:nvPr/>
        </p:nvSpPr>
        <p:spPr>
          <a:xfrm>
            <a:off x="5751415" y="2220467"/>
            <a:ext cx="5695315" cy="1920239"/>
          </a:xfrm>
          <a:prstGeom prst="rect">
            <a:avLst/>
          </a:prstGeom>
          <a:noFill/>
          <a:ln>
            <a:noFill/>
          </a:ln>
        </p:spPr>
        <p:txBody>
          <a:bodyPr anchorCtr="0" anchor="t" bIns="0" lIns="0" spcFirstLastPara="1" rIns="0" wrap="square" tIns="12700">
            <a:spAutoFit/>
          </a:bodyPr>
          <a:lstStyle/>
          <a:p>
            <a:pPr indent="0" lvl="0" marL="12700" marR="46355"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Hide in Report View </a:t>
            </a:r>
            <a:r>
              <a:rPr b="0" i="0" lang="en-US" sz="2000" u="none" cap="none" strike="noStrike">
                <a:solidFill>
                  <a:srgbClr val="000000"/>
                </a:solidFill>
                <a:latin typeface="Calibri"/>
                <a:ea typeface="Calibri"/>
                <a:cs typeface="Calibri"/>
                <a:sym typeface="Calibri"/>
              </a:rPr>
              <a:t>makes fields inaccessible from the  Report tab, but still available in </a:t>
            </a:r>
            <a:r>
              <a:rPr b="1" i="0" lang="en-US" sz="2000" u="none" cap="none" strike="noStrike">
                <a:solidFill>
                  <a:srgbClr val="000000"/>
                </a:solidFill>
                <a:latin typeface="Calibri"/>
                <a:ea typeface="Calibri"/>
                <a:cs typeface="Calibri"/>
                <a:sym typeface="Calibri"/>
              </a:rPr>
              <a:t>Data </a:t>
            </a:r>
            <a:r>
              <a:rPr b="0" i="0" lang="en-US" sz="2000" u="none" cap="none" strike="noStrike">
                <a:solidFill>
                  <a:srgbClr val="000000"/>
                </a:solidFill>
                <a:latin typeface="Calibri"/>
                <a:ea typeface="Calibri"/>
                <a:cs typeface="Calibri"/>
                <a:sym typeface="Calibri"/>
              </a:rPr>
              <a:t>and </a:t>
            </a:r>
            <a:r>
              <a:rPr b="1" i="0" lang="en-US" sz="2000" u="none" cap="none" strike="noStrike">
                <a:solidFill>
                  <a:srgbClr val="000000"/>
                </a:solidFill>
                <a:latin typeface="Calibri"/>
                <a:ea typeface="Calibri"/>
                <a:cs typeface="Calibri"/>
                <a:sym typeface="Calibri"/>
              </a:rPr>
              <a:t>Model </a:t>
            </a:r>
            <a:r>
              <a:rPr b="0" i="0" lang="en-US" sz="2000" u="none" cap="none" strike="noStrike">
                <a:solidFill>
                  <a:srgbClr val="000000"/>
                </a:solidFill>
                <a:latin typeface="Calibri"/>
                <a:ea typeface="Calibri"/>
                <a:cs typeface="Calibri"/>
                <a:sym typeface="Calibri"/>
              </a:rPr>
              <a:t>views</a:t>
            </a:r>
            <a:endParaRPr b="0" i="0" sz="2000" u="none" cap="none" strike="noStrike">
              <a:solidFill>
                <a:srgbClr val="000000"/>
              </a:solidFill>
              <a:latin typeface="Calibri"/>
              <a:ea typeface="Calibri"/>
              <a:cs typeface="Calibri"/>
              <a:sym typeface="Calibri"/>
            </a:endParaRPr>
          </a:p>
          <a:p>
            <a:pPr indent="-285750" lvl="0" marL="298450" marR="5080" rtl="0" algn="l">
              <a:lnSpc>
                <a:spcPct val="118750"/>
              </a:lnSpc>
              <a:spcBef>
                <a:spcPts val="127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This can be controlled by right-clicking a field in the Data or Model  view, or by selecting “</a:t>
            </a:r>
            <a:r>
              <a:rPr b="1" i="0" lang="en-US" sz="1600" u="none" cap="none" strike="noStrike">
                <a:solidFill>
                  <a:srgbClr val="000000"/>
                </a:solidFill>
                <a:latin typeface="Calibri"/>
                <a:ea typeface="Calibri"/>
                <a:cs typeface="Calibri"/>
                <a:sym typeface="Calibri"/>
              </a:rPr>
              <a:t>Is hidden</a:t>
            </a:r>
            <a:r>
              <a:rPr b="0" i="0" lang="en-US" sz="1600" u="none" cap="none" strike="noStrike">
                <a:solidFill>
                  <a:srgbClr val="000000"/>
                </a:solidFill>
                <a:latin typeface="Calibri"/>
                <a:ea typeface="Calibri"/>
                <a:cs typeface="Calibri"/>
                <a:sym typeface="Calibri"/>
              </a:rPr>
              <a:t>” in the Properties pane</a:t>
            </a:r>
            <a:endParaRPr b="0" i="0" sz="1600" u="none" cap="none" strike="noStrike">
              <a:solidFill>
                <a:srgbClr val="000000"/>
              </a:solidFill>
              <a:latin typeface="Calibri"/>
              <a:ea typeface="Calibri"/>
              <a:cs typeface="Calibri"/>
              <a:sym typeface="Calibri"/>
            </a:endParaRPr>
          </a:p>
          <a:p>
            <a:pPr indent="-285750" lvl="0" marL="298450" marR="18415" rtl="0" algn="l">
              <a:lnSpc>
                <a:spcPct val="105000"/>
              </a:lnSpc>
              <a:spcBef>
                <a:spcPts val="1015"/>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This is commonly used to prevent users from filtering using invalid  fields, reduce clutter, or to hide irrelevant metrics from view</a:t>
            </a:r>
            <a:endParaRPr b="0" i="0" sz="1600" u="none" cap="none" strike="noStrike">
              <a:solidFill>
                <a:srgbClr val="000000"/>
              </a:solidFill>
              <a:latin typeface="Calibri"/>
              <a:ea typeface="Calibri"/>
              <a:cs typeface="Calibri"/>
              <a:sym typeface="Calibri"/>
            </a:endParaRPr>
          </a:p>
        </p:txBody>
      </p:sp>
      <p:sp>
        <p:nvSpPr>
          <p:cNvPr id="2461" name="Google Shape;2461;p88"/>
          <p:cNvSpPr txBox="1"/>
          <p:nvPr>
            <p:ph type="title"/>
          </p:nvPr>
        </p:nvSpPr>
        <p:spPr>
          <a:xfrm>
            <a:off x="4872831" y="242315"/>
            <a:ext cx="244602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HIDING FIELDS</a:t>
            </a:r>
            <a:endParaRPr/>
          </a:p>
        </p:txBody>
      </p:sp>
      <p:pic>
        <p:nvPicPr>
          <p:cNvPr id="2462" name="Google Shape;2462;p88"/>
          <p:cNvPicPr preferRelativeResize="0"/>
          <p:nvPr/>
        </p:nvPicPr>
        <p:blipFill rotWithShape="1">
          <a:blip r:embed="rId8">
            <a:alphaModFix/>
          </a:blip>
          <a:srcRect b="0" l="0" r="0" t="0"/>
          <a:stretch/>
        </p:blipFill>
        <p:spPr>
          <a:xfrm>
            <a:off x="0" y="806332"/>
            <a:ext cx="12192000" cy="45720"/>
          </a:xfrm>
          <a:prstGeom prst="rect">
            <a:avLst/>
          </a:prstGeom>
          <a:noFill/>
          <a:ln>
            <a:noFill/>
          </a:ln>
        </p:spPr>
      </p:pic>
      <p:grpSp>
        <p:nvGrpSpPr>
          <p:cNvPr id="2463" name="Google Shape;2463;p88"/>
          <p:cNvGrpSpPr/>
          <p:nvPr/>
        </p:nvGrpSpPr>
        <p:grpSpPr>
          <a:xfrm>
            <a:off x="11458577" y="171320"/>
            <a:ext cx="548640" cy="548640"/>
            <a:chOff x="11458577" y="171320"/>
            <a:chExt cx="548640" cy="548640"/>
          </a:xfrm>
        </p:grpSpPr>
        <p:sp>
          <p:nvSpPr>
            <p:cNvPr id="2464" name="Google Shape;2464;p88"/>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465" name="Google Shape;2465;p88"/>
            <p:cNvPicPr preferRelativeResize="0"/>
            <p:nvPr/>
          </p:nvPicPr>
          <p:blipFill rotWithShape="1">
            <a:blip r:embed="rId9">
              <a:alphaModFix/>
            </a:blip>
            <a:srcRect b="0" l="0" r="0" t="0"/>
            <a:stretch/>
          </p:blipFill>
          <p:spPr>
            <a:xfrm>
              <a:off x="11570207" y="274320"/>
              <a:ext cx="323088" cy="332231"/>
            </a:xfrm>
            <a:prstGeom prst="rect">
              <a:avLst/>
            </a:prstGeom>
            <a:noFill/>
            <a:ln>
              <a:noFill/>
            </a:ln>
          </p:spPr>
        </p:pic>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69" name="Shape 2469"/>
        <p:cNvGrpSpPr/>
        <p:nvPr/>
      </p:nvGrpSpPr>
      <p:grpSpPr>
        <a:xfrm>
          <a:off x="0" y="0"/>
          <a:ext cx="0" cy="0"/>
          <a:chOff x="0" y="0"/>
          <a:chExt cx="0" cy="0"/>
        </a:xfrm>
      </p:grpSpPr>
      <p:sp>
        <p:nvSpPr>
          <p:cNvPr id="2470" name="Google Shape;2470;p89"/>
          <p:cNvSpPr txBox="1"/>
          <p:nvPr>
            <p:ph type="title"/>
          </p:nvPr>
        </p:nvSpPr>
        <p:spPr>
          <a:xfrm>
            <a:off x="3778377" y="242315"/>
            <a:ext cx="463486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ASSIGNMENT</a:t>
            </a:r>
            <a:r>
              <a:rPr lang="en-US"/>
              <a:t>: FILTER FLOW</a:t>
            </a:r>
            <a:endParaRPr/>
          </a:p>
        </p:txBody>
      </p:sp>
      <p:pic>
        <p:nvPicPr>
          <p:cNvPr id="2471" name="Google Shape;2471;p89"/>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2472" name="Google Shape;2472;p89"/>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73" name="Google Shape;2473;p89"/>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74" name="Google Shape;2474;p89"/>
          <p:cNvSpPr txBox="1"/>
          <p:nvPr/>
        </p:nvSpPr>
        <p:spPr>
          <a:xfrm>
            <a:off x="6660183" y="1455420"/>
            <a:ext cx="4859020" cy="1035685"/>
          </a:xfrm>
          <a:prstGeom prst="rect">
            <a:avLst/>
          </a:prstGeom>
          <a:noFill/>
          <a:ln>
            <a:noFill/>
          </a:ln>
        </p:spPr>
        <p:txBody>
          <a:bodyPr anchorCtr="0" anchor="t" bIns="0" lIns="0" spcFirstLastPara="1" rIns="0" wrap="square" tIns="12700">
            <a:spAutoFit/>
          </a:bodyPr>
          <a:lstStyle/>
          <a:p>
            <a:pPr indent="0" lvl="0" marL="0" marR="206375" rtl="0" algn="ctr">
              <a:lnSpc>
                <a:spcPct val="100000"/>
              </a:lnSpc>
              <a:spcBef>
                <a:spcPts val="0"/>
              </a:spcBef>
              <a:spcAft>
                <a:spcPts val="0"/>
              </a:spcAft>
              <a:buClr>
                <a:srgbClr val="404040"/>
              </a:buClr>
              <a:buSzPts val="2000"/>
              <a:buFont typeface="Calibri"/>
              <a:buNone/>
            </a:pPr>
            <a:r>
              <a:rPr b="1" i="1" lang="en-US" sz="2000" u="none" cap="none" strike="noStrike">
                <a:solidFill>
                  <a:srgbClr val="404040"/>
                </a:solidFill>
                <a:latin typeface="Calibri"/>
                <a:ea typeface="Calibri"/>
                <a:cs typeface="Calibri"/>
                <a:sym typeface="Calibri"/>
              </a:rPr>
              <a:t>Key Objectives</a:t>
            </a:r>
            <a:endParaRPr b="0" i="0" sz="2000" u="none" cap="none" strike="noStrike">
              <a:solidFill>
                <a:srgbClr val="000000"/>
              </a:solidFill>
              <a:latin typeface="Calibri"/>
              <a:ea typeface="Calibri"/>
              <a:cs typeface="Calibri"/>
              <a:sym typeface="Calibri"/>
            </a:endParaRPr>
          </a:p>
          <a:p>
            <a:pPr indent="-457200" lvl="0" marL="469900" marR="5080" rtl="0" algn="l">
              <a:lnSpc>
                <a:spcPct val="116111"/>
              </a:lnSpc>
              <a:spcBef>
                <a:spcPts val="143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1.	Replicate Larry’s matrix below to diagnose what  he must have done to the model*</a:t>
            </a:r>
            <a:endParaRPr b="0" i="0" sz="1800" u="none" cap="none" strike="noStrike">
              <a:solidFill>
                <a:srgbClr val="000000"/>
              </a:solidFill>
              <a:latin typeface="Calibri"/>
              <a:ea typeface="Calibri"/>
              <a:cs typeface="Calibri"/>
              <a:sym typeface="Calibri"/>
            </a:endParaRPr>
          </a:p>
        </p:txBody>
      </p:sp>
      <p:sp>
        <p:nvSpPr>
          <p:cNvPr id="2475" name="Google Shape;2475;p89"/>
          <p:cNvSpPr txBox="1"/>
          <p:nvPr/>
        </p:nvSpPr>
        <p:spPr>
          <a:xfrm>
            <a:off x="6660183" y="4532883"/>
            <a:ext cx="4457065" cy="1362710"/>
          </a:xfrm>
          <a:prstGeom prst="rect">
            <a:avLst/>
          </a:prstGeom>
          <a:noFill/>
          <a:ln>
            <a:noFill/>
          </a:ln>
        </p:spPr>
        <p:txBody>
          <a:bodyPr anchorCtr="0" anchor="t" bIns="0" lIns="0" spcFirstLastPara="1" rIns="0" wrap="square" tIns="85725">
            <a:spAutoFit/>
          </a:bodyPr>
          <a:lstStyle/>
          <a:p>
            <a:pPr indent="-457200" lvl="0" marL="9271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Which product is #338?</a:t>
            </a:r>
            <a:endParaRPr b="0" i="0" sz="1600" u="none" cap="none" strike="noStrike">
              <a:solidFill>
                <a:srgbClr val="000000"/>
              </a:solidFill>
              <a:latin typeface="Calibri"/>
              <a:ea typeface="Calibri"/>
              <a:cs typeface="Calibri"/>
              <a:sym typeface="Calibri"/>
            </a:endParaRPr>
          </a:p>
          <a:p>
            <a:pPr indent="-457200" lvl="0" marL="927100" marR="0" rtl="0" algn="l">
              <a:lnSpc>
                <a:spcPct val="100000"/>
              </a:lnSpc>
              <a:spcBef>
                <a:spcPts val="575"/>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Why didn’t Larry’s matrix show any orders?</a:t>
            </a:r>
            <a:endParaRPr b="0" i="0" sz="1600" u="none" cap="none" strike="noStrike">
              <a:solidFill>
                <a:srgbClr val="000000"/>
              </a:solidFill>
              <a:latin typeface="Calibri"/>
              <a:ea typeface="Calibri"/>
              <a:cs typeface="Calibri"/>
              <a:sym typeface="Calibri"/>
            </a:endParaRPr>
          </a:p>
          <a:p>
            <a:pPr indent="-457200" lvl="0" marL="469900" marR="54610" rtl="0" algn="l">
              <a:lnSpc>
                <a:spcPct val="102200"/>
              </a:lnSpc>
              <a:spcBef>
                <a:spcPts val="112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2.	Hide any remaining foreign keys to prevent  other users from making the same mistake</a:t>
            </a:r>
            <a:endParaRPr b="0" i="0" sz="1800" u="none" cap="none" strike="noStrike">
              <a:solidFill>
                <a:srgbClr val="000000"/>
              </a:solidFill>
              <a:latin typeface="Calibri"/>
              <a:ea typeface="Calibri"/>
              <a:cs typeface="Calibri"/>
              <a:sym typeface="Calibri"/>
            </a:endParaRPr>
          </a:p>
        </p:txBody>
      </p:sp>
      <p:grpSp>
        <p:nvGrpSpPr>
          <p:cNvPr id="2476" name="Google Shape;2476;p89"/>
          <p:cNvGrpSpPr/>
          <p:nvPr/>
        </p:nvGrpSpPr>
        <p:grpSpPr>
          <a:xfrm>
            <a:off x="11458577" y="171320"/>
            <a:ext cx="548640" cy="548640"/>
            <a:chOff x="11458577" y="171320"/>
            <a:chExt cx="548640" cy="548640"/>
          </a:xfrm>
        </p:grpSpPr>
        <p:sp>
          <p:nvSpPr>
            <p:cNvPr id="2477" name="Google Shape;2477;p89"/>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478" name="Google Shape;2478;p89"/>
            <p:cNvPicPr preferRelativeResize="0"/>
            <p:nvPr/>
          </p:nvPicPr>
          <p:blipFill rotWithShape="1">
            <a:blip r:embed="rId4">
              <a:alphaModFix/>
            </a:blip>
            <a:srcRect b="0" l="0" r="0" t="0"/>
            <a:stretch/>
          </p:blipFill>
          <p:spPr>
            <a:xfrm>
              <a:off x="11570207" y="274320"/>
              <a:ext cx="323088" cy="332231"/>
            </a:xfrm>
            <a:prstGeom prst="rect">
              <a:avLst/>
            </a:prstGeom>
            <a:noFill/>
            <a:ln>
              <a:noFill/>
            </a:ln>
          </p:spPr>
        </p:pic>
      </p:grpSp>
      <p:grpSp>
        <p:nvGrpSpPr>
          <p:cNvPr id="2479" name="Google Shape;2479;p89"/>
          <p:cNvGrpSpPr/>
          <p:nvPr/>
        </p:nvGrpSpPr>
        <p:grpSpPr>
          <a:xfrm>
            <a:off x="423672" y="1511807"/>
            <a:ext cx="5565648" cy="5148072"/>
            <a:chOff x="423672" y="1511807"/>
            <a:chExt cx="5565648" cy="5148072"/>
          </a:xfrm>
        </p:grpSpPr>
        <p:pic>
          <p:nvPicPr>
            <p:cNvPr id="2480" name="Google Shape;2480;p89"/>
            <p:cNvPicPr preferRelativeResize="0"/>
            <p:nvPr/>
          </p:nvPicPr>
          <p:blipFill rotWithShape="1">
            <a:blip r:embed="rId5">
              <a:alphaModFix/>
            </a:blip>
            <a:srcRect b="0" l="0" r="0" t="0"/>
            <a:stretch/>
          </p:blipFill>
          <p:spPr>
            <a:xfrm>
              <a:off x="423672" y="1511807"/>
              <a:ext cx="5565648" cy="5148072"/>
            </a:xfrm>
            <a:prstGeom prst="rect">
              <a:avLst/>
            </a:prstGeom>
            <a:noFill/>
            <a:ln>
              <a:noFill/>
            </a:ln>
          </p:spPr>
        </p:pic>
        <p:sp>
          <p:nvSpPr>
            <p:cNvPr id="2481" name="Google Shape;2481;p89"/>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482" name="Google Shape;2482;p89"/>
            <p:cNvPicPr preferRelativeResize="0"/>
            <p:nvPr/>
          </p:nvPicPr>
          <p:blipFill rotWithShape="1">
            <a:blip r:embed="rId6">
              <a:alphaModFix/>
            </a:blip>
            <a:srcRect b="0" l="0" r="0" t="0"/>
            <a:stretch/>
          </p:blipFill>
          <p:spPr>
            <a:xfrm>
              <a:off x="3913631" y="6141719"/>
              <a:ext cx="1822704" cy="350520"/>
            </a:xfrm>
            <a:prstGeom prst="rect">
              <a:avLst/>
            </a:prstGeom>
            <a:noFill/>
            <a:ln>
              <a:noFill/>
            </a:ln>
          </p:spPr>
        </p:pic>
      </p:grpSp>
      <p:sp>
        <p:nvSpPr>
          <p:cNvPr id="2483" name="Google Shape;2483;p89"/>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Hey there, </a:t>
            </a:r>
            <a:r>
              <a:rPr b="0" i="0" lang="en-US" sz="1400" u="none" cap="none" strike="noStrike">
                <a:solidFill>
                  <a:srgbClr val="36394D"/>
                </a:solidFill>
                <a:latin typeface="Calibri"/>
                <a:ea typeface="Calibri"/>
                <a:cs typeface="Calibri"/>
                <a:sym typeface="Calibri"/>
              </a:rPr>
              <a:t>we’ve got another problem.</a:t>
            </a:r>
            <a:endParaRPr b="0" i="0" sz="1400" u="none" cap="none" strike="noStrike">
              <a:solidFill>
                <a:srgbClr val="000000"/>
              </a:solidFill>
              <a:latin typeface="Calibri"/>
              <a:ea typeface="Calibri"/>
              <a:cs typeface="Calibri"/>
              <a:sym typeface="Calibri"/>
            </a:endParaRPr>
          </a:p>
          <a:p>
            <a:pPr indent="0" lvl="0" marL="182245" marR="441325" rtl="0" algn="l">
              <a:lnSpc>
                <a:spcPct val="101400"/>
              </a:lnSpc>
              <a:spcBef>
                <a:spcPts val="117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Larry from Sales just sent me this screenshot. I think he must  have downloaded our Power BI model and messed with some  relationships, because I KNOW we had sales for product 338.</a:t>
            </a:r>
            <a:endParaRPr b="0" i="0" sz="1400" u="none" cap="none" strike="noStrike">
              <a:solidFill>
                <a:srgbClr val="000000"/>
              </a:solidFill>
              <a:latin typeface="Calibri"/>
              <a:ea typeface="Calibri"/>
              <a:cs typeface="Calibri"/>
              <a:sym typeface="Calibri"/>
            </a:endParaRPr>
          </a:p>
          <a:p>
            <a:pPr indent="0" lvl="0" marL="182245" marR="408940" rtl="0" algn="l">
              <a:lnSpc>
                <a:spcPct val="101400"/>
              </a:lnSpc>
              <a:spcBef>
                <a:spcPts val="110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Can you help diagnose what’s going on, and prevent him from  doing this again?</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0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-Dana</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P.S. Kevin says hi</a:t>
            </a:r>
            <a:endParaRPr b="0" i="0" sz="1400" u="none" cap="none" strike="noStrike">
              <a:solidFill>
                <a:srgbClr val="000000"/>
              </a:solidFill>
              <a:latin typeface="Calibri"/>
              <a:ea typeface="Calibri"/>
              <a:cs typeface="Calibri"/>
              <a:sym typeface="Calibri"/>
            </a:endParaRPr>
          </a:p>
        </p:txBody>
      </p:sp>
      <p:grpSp>
        <p:nvGrpSpPr>
          <p:cNvPr id="2484" name="Google Shape;2484;p89"/>
          <p:cNvGrpSpPr/>
          <p:nvPr/>
        </p:nvGrpSpPr>
        <p:grpSpPr>
          <a:xfrm>
            <a:off x="791246" y="1783079"/>
            <a:ext cx="4914615" cy="3828287"/>
            <a:chOff x="791246" y="1783079"/>
            <a:chExt cx="4914615" cy="3828287"/>
          </a:xfrm>
        </p:grpSpPr>
        <p:pic>
          <p:nvPicPr>
            <p:cNvPr id="2485" name="Google Shape;2485;p89"/>
            <p:cNvPicPr preferRelativeResize="0"/>
            <p:nvPr/>
          </p:nvPicPr>
          <p:blipFill rotWithShape="1">
            <a:blip r:embed="rId7">
              <a:alphaModFix/>
            </a:blip>
            <a:srcRect b="0" l="0" r="0" t="0"/>
            <a:stretch/>
          </p:blipFill>
          <p:spPr>
            <a:xfrm>
              <a:off x="2139696" y="5404103"/>
              <a:ext cx="182880" cy="207263"/>
            </a:xfrm>
            <a:prstGeom prst="rect">
              <a:avLst/>
            </a:prstGeom>
            <a:noFill/>
            <a:ln>
              <a:noFill/>
            </a:ln>
          </p:spPr>
        </p:pic>
        <p:pic>
          <p:nvPicPr>
            <p:cNvPr id="2486" name="Google Shape;2486;p89"/>
            <p:cNvPicPr preferRelativeResize="0"/>
            <p:nvPr/>
          </p:nvPicPr>
          <p:blipFill rotWithShape="1">
            <a:blip r:embed="rId8">
              <a:alphaModFix/>
            </a:blip>
            <a:srcRect b="0" l="0" r="0" t="0"/>
            <a:stretch/>
          </p:blipFill>
          <p:spPr>
            <a:xfrm>
              <a:off x="791246" y="1827126"/>
              <a:ext cx="904112" cy="1033272"/>
            </a:xfrm>
            <a:prstGeom prst="rect">
              <a:avLst/>
            </a:prstGeom>
            <a:noFill/>
            <a:ln>
              <a:noFill/>
            </a:ln>
          </p:spPr>
        </p:pic>
        <p:sp>
          <p:nvSpPr>
            <p:cNvPr id="2487" name="Google Shape;2487;p89"/>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88" name="Google Shape;2488;p89"/>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489" name="Google Shape;2489;p89"/>
            <p:cNvPicPr preferRelativeResize="0"/>
            <p:nvPr/>
          </p:nvPicPr>
          <p:blipFill rotWithShape="1">
            <a:blip r:embed="rId9">
              <a:alphaModFix/>
            </a:blip>
            <a:srcRect b="0" l="0" r="0" t="0"/>
            <a:stretch/>
          </p:blipFill>
          <p:spPr>
            <a:xfrm>
              <a:off x="1755647" y="1783079"/>
              <a:ext cx="658368" cy="530351"/>
            </a:xfrm>
            <a:prstGeom prst="rect">
              <a:avLst/>
            </a:prstGeom>
            <a:noFill/>
            <a:ln>
              <a:noFill/>
            </a:ln>
          </p:spPr>
        </p:pic>
      </p:grpSp>
      <p:grpSp>
        <p:nvGrpSpPr>
          <p:cNvPr id="2490" name="Google Shape;2490;p89"/>
          <p:cNvGrpSpPr/>
          <p:nvPr/>
        </p:nvGrpSpPr>
        <p:grpSpPr>
          <a:xfrm>
            <a:off x="7110983" y="2593848"/>
            <a:ext cx="3331464" cy="1962912"/>
            <a:chOff x="7110983" y="2593848"/>
            <a:chExt cx="3331464" cy="1962912"/>
          </a:xfrm>
        </p:grpSpPr>
        <p:pic>
          <p:nvPicPr>
            <p:cNvPr id="2491" name="Google Shape;2491;p89"/>
            <p:cNvPicPr preferRelativeResize="0"/>
            <p:nvPr/>
          </p:nvPicPr>
          <p:blipFill rotWithShape="1">
            <a:blip r:embed="rId10">
              <a:alphaModFix/>
            </a:blip>
            <a:srcRect b="0" l="0" r="0" t="0"/>
            <a:stretch/>
          </p:blipFill>
          <p:spPr>
            <a:xfrm>
              <a:off x="7110983" y="2593848"/>
              <a:ext cx="3331464" cy="1962912"/>
            </a:xfrm>
            <a:prstGeom prst="rect">
              <a:avLst/>
            </a:prstGeom>
            <a:noFill/>
            <a:ln>
              <a:noFill/>
            </a:ln>
          </p:spPr>
        </p:pic>
        <p:pic>
          <p:nvPicPr>
            <p:cNvPr id="2492" name="Google Shape;2492;p89"/>
            <p:cNvPicPr preferRelativeResize="0"/>
            <p:nvPr/>
          </p:nvPicPr>
          <p:blipFill rotWithShape="1">
            <a:blip r:embed="rId11">
              <a:alphaModFix/>
            </a:blip>
            <a:srcRect b="0" l="0" r="0" t="0"/>
            <a:stretch/>
          </p:blipFill>
          <p:spPr>
            <a:xfrm>
              <a:off x="7134925" y="2617929"/>
              <a:ext cx="3228273" cy="1859658"/>
            </a:xfrm>
            <a:prstGeom prst="rect">
              <a:avLst/>
            </a:prstGeom>
            <a:noFill/>
            <a:ln>
              <a:noFill/>
            </a:ln>
          </p:spPr>
        </p:pic>
      </p:grpSp>
      <p:sp>
        <p:nvSpPr>
          <p:cNvPr id="2493" name="Google Shape;2493;p89"/>
          <p:cNvSpPr txBox="1"/>
          <p:nvPr/>
        </p:nvSpPr>
        <p:spPr>
          <a:xfrm>
            <a:off x="6357611" y="6375908"/>
            <a:ext cx="455358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Calibri"/>
              <a:buNone/>
            </a:pPr>
            <a:r>
              <a:rPr b="1" i="1" lang="en-US" sz="1200" u="none" cap="none" strike="noStrike">
                <a:solidFill>
                  <a:srgbClr val="000000"/>
                </a:solidFill>
                <a:latin typeface="Calibri"/>
                <a:ea typeface="Calibri"/>
                <a:cs typeface="Calibri"/>
                <a:sym typeface="Calibri"/>
              </a:rPr>
              <a:t>*Hint</a:t>
            </a:r>
            <a:r>
              <a:rPr b="0" i="1" lang="en-US" sz="1200" u="none" cap="none" strike="noStrike">
                <a:solidFill>
                  <a:srgbClr val="000000"/>
                </a:solidFill>
                <a:latin typeface="Calibri"/>
                <a:ea typeface="Calibri"/>
                <a:cs typeface="Calibri"/>
                <a:sym typeface="Calibri"/>
              </a:rPr>
              <a:t>: you may need to temporarily change a relationship to bi-directional</a:t>
            </a:r>
            <a:endParaRPr b="0" i="0" sz="1200" u="none" cap="none" strike="noStrike">
              <a:solidFill>
                <a:srgbClr val="000000"/>
              </a:solidFill>
              <a:latin typeface="Calibri"/>
              <a:ea typeface="Calibri"/>
              <a:cs typeface="Calibri"/>
              <a:sym typeface="Calibri"/>
            </a:endParaRPr>
          </a:p>
        </p:txBody>
      </p:sp>
      <p:sp>
        <p:nvSpPr>
          <p:cNvPr id="2494" name="Google Shape;2494;p89"/>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Clr>
                <a:schemeClr val="dk1"/>
              </a:buClr>
              <a:buSzPts val="2550"/>
              <a:buFont typeface="Calibri"/>
              <a:buNone/>
            </a:pPr>
            <a:r>
              <a:t/>
            </a:r>
            <a:endParaRPr b="0" i="0" sz="2550" u="none" cap="none" strike="noStrike">
              <a:solidFill>
                <a:srgbClr val="000000"/>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Clr>
                <a:srgbClr val="404040"/>
              </a:buClr>
              <a:buSzPts val="1600"/>
              <a:buFont typeface="Calibri"/>
              <a:buNone/>
            </a:pPr>
            <a:r>
              <a:rPr b="1" i="0" lang="en-US" sz="1600" u="none" cap="none" strike="noStrike">
                <a:solidFill>
                  <a:srgbClr val="404040"/>
                </a:solidFill>
                <a:latin typeface="Calibri"/>
                <a:ea typeface="Calibri"/>
                <a:cs typeface="Calibri"/>
                <a:sym typeface="Calibri"/>
              </a:rPr>
              <a:t>NEW MESSAGE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1750"/>
              <a:buFont typeface="Calibri"/>
              <a:buNone/>
            </a:pPr>
            <a:r>
              <a:t/>
            </a:r>
            <a:endParaRPr b="0" i="0" sz="1750" u="none" cap="none" strike="noStrike">
              <a:solidFill>
                <a:srgbClr val="000000"/>
              </a:solidFill>
              <a:latin typeface="Calibri"/>
              <a:ea typeface="Calibri"/>
              <a:cs typeface="Calibri"/>
              <a:sym typeface="Calibri"/>
            </a:endParaRPr>
          </a:p>
          <a:p>
            <a:pPr indent="0" lvl="0" marL="167767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From: </a:t>
            </a:r>
            <a:r>
              <a:rPr b="1" i="0" lang="en-US" sz="1400" u="none" cap="none" strike="noStrike">
                <a:solidFill>
                  <a:srgbClr val="404040"/>
                </a:solidFill>
                <a:latin typeface="Calibri"/>
                <a:ea typeface="Calibri"/>
                <a:cs typeface="Calibri"/>
                <a:sym typeface="Calibri"/>
              </a:rPr>
              <a:t>Dana Modelle </a:t>
            </a:r>
            <a:r>
              <a:rPr b="0" i="1" lang="en-US" sz="1400" u="none" cap="none" strike="noStrike">
                <a:solidFill>
                  <a:srgbClr val="404040"/>
                </a:solidFill>
                <a:latin typeface="Calibri"/>
                <a:ea typeface="Calibri"/>
                <a:cs typeface="Calibri"/>
                <a:sym typeface="Calibri"/>
              </a:rPr>
              <a:t>(Analyst)</a:t>
            </a:r>
            <a:endParaRPr b="0" i="0" sz="1400" u="none" cap="none" strike="noStrike">
              <a:solidFill>
                <a:srgbClr val="000000"/>
              </a:solidFill>
              <a:latin typeface="Calibri"/>
              <a:ea typeface="Calibri"/>
              <a:cs typeface="Calibri"/>
              <a:sym typeface="Calibri"/>
            </a:endParaRPr>
          </a:p>
          <a:p>
            <a:pPr indent="0" lvl="0" marL="1677670" marR="0" rtl="0" algn="l">
              <a:lnSpc>
                <a:spcPct val="100000"/>
              </a:lnSpc>
              <a:spcBef>
                <a:spcPts val="6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Subject: </a:t>
            </a:r>
            <a:r>
              <a:rPr b="1" i="0" lang="en-US" sz="1400" u="none" cap="none" strike="noStrike">
                <a:solidFill>
                  <a:srgbClr val="404040"/>
                </a:solidFill>
                <a:latin typeface="Calibri"/>
                <a:ea typeface="Calibri"/>
                <a:cs typeface="Calibri"/>
                <a:sym typeface="Calibri"/>
              </a:rPr>
              <a:t>Larry’s gone rogue!</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1" name="Shape 201"/>
        <p:cNvGrpSpPr/>
        <p:nvPr/>
      </p:nvGrpSpPr>
      <p:grpSpPr>
        <a:xfrm>
          <a:off x="0" y="0"/>
          <a:ext cx="0" cy="0"/>
          <a:chOff x="0" y="0"/>
          <a:chExt cx="0" cy="0"/>
        </a:xfrm>
      </p:grpSpPr>
      <p:grpSp>
        <p:nvGrpSpPr>
          <p:cNvPr id="202" name="Google Shape;202;p9"/>
          <p:cNvGrpSpPr/>
          <p:nvPr/>
        </p:nvGrpSpPr>
        <p:grpSpPr>
          <a:xfrm>
            <a:off x="603109" y="1652455"/>
            <a:ext cx="7902815" cy="4856480"/>
            <a:chOff x="603109" y="1652455"/>
            <a:chExt cx="7902815" cy="4856480"/>
          </a:xfrm>
        </p:grpSpPr>
        <p:sp>
          <p:nvSpPr>
            <p:cNvPr id="203" name="Google Shape;203;p9"/>
            <p:cNvSpPr/>
            <p:nvPr/>
          </p:nvSpPr>
          <p:spPr>
            <a:xfrm>
              <a:off x="603109" y="1652455"/>
              <a:ext cx="5111750" cy="4856480"/>
            </a:xfrm>
            <a:custGeom>
              <a:rect b="b" l="l" r="r" t="t"/>
              <a:pathLst>
                <a:path extrusionOk="0" h="4856480" w="5111750">
                  <a:moveTo>
                    <a:pt x="2555768" y="0"/>
                  </a:moveTo>
                  <a:lnTo>
                    <a:pt x="2506063" y="450"/>
                  </a:lnTo>
                  <a:lnTo>
                    <a:pt x="2456587" y="1794"/>
                  </a:lnTo>
                  <a:lnTo>
                    <a:pt x="2407351" y="4025"/>
                  </a:lnTo>
                  <a:lnTo>
                    <a:pt x="2358363" y="7135"/>
                  </a:lnTo>
                  <a:lnTo>
                    <a:pt x="2309631" y="11115"/>
                  </a:lnTo>
                  <a:lnTo>
                    <a:pt x="2261163" y="15957"/>
                  </a:lnTo>
                  <a:lnTo>
                    <a:pt x="2212969" y="21652"/>
                  </a:lnTo>
                  <a:lnTo>
                    <a:pt x="2165057" y="28194"/>
                  </a:lnTo>
                  <a:lnTo>
                    <a:pt x="2117435" y="35573"/>
                  </a:lnTo>
                  <a:lnTo>
                    <a:pt x="2070113" y="43782"/>
                  </a:lnTo>
                  <a:lnTo>
                    <a:pt x="2023098" y="52812"/>
                  </a:lnTo>
                  <a:lnTo>
                    <a:pt x="1976399" y="62656"/>
                  </a:lnTo>
                  <a:lnTo>
                    <a:pt x="1930025" y="73304"/>
                  </a:lnTo>
                  <a:lnTo>
                    <a:pt x="1883984" y="84750"/>
                  </a:lnTo>
                  <a:lnTo>
                    <a:pt x="1838285" y="96984"/>
                  </a:lnTo>
                  <a:lnTo>
                    <a:pt x="1792937" y="109999"/>
                  </a:lnTo>
                  <a:lnTo>
                    <a:pt x="1747948" y="123787"/>
                  </a:lnTo>
                  <a:lnTo>
                    <a:pt x="1703326" y="138338"/>
                  </a:lnTo>
                  <a:lnTo>
                    <a:pt x="1659080" y="153647"/>
                  </a:lnTo>
                  <a:lnTo>
                    <a:pt x="1615219" y="169703"/>
                  </a:lnTo>
                  <a:lnTo>
                    <a:pt x="1571752" y="186499"/>
                  </a:lnTo>
                  <a:lnTo>
                    <a:pt x="1528686" y="204027"/>
                  </a:lnTo>
                  <a:lnTo>
                    <a:pt x="1486031" y="222279"/>
                  </a:lnTo>
                  <a:lnTo>
                    <a:pt x="1443795" y="241247"/>
                  </a:lnTo>
                  <a:lnTo>
                    <a:pt x="1401987" y="260921"/>
                  </a:lnTo>
                  <a:lnTo>
                    <a:pt x="1360614" y="281295"/>
                  </a:lnTo>
                  <a:lnTo>
                    <a:pt x="1319686" y="302361"/>
                  </a:lnTo>
                  <a:lnTo>
                    <a:pt x="1279212" y="324109"/>
                  </a:lnTo>
                  <a:lnTo>
                    <a:pt x="1239199" y="346532"/>
                  </a:lnTo>
                  <a:lnTo>
                    <a:pt x="1199657" y="369622"/>
                  </a:lnTo>
                  <a:lnTo>
                    <a:pt x="1160594" y="393370"/>
                  </a:lnTo>
                  <a:lnTo>
                    <a:pt x="1122019" y="417769"/>
                  </a:lnTo>
                  <a:lnTo>
                    <a:pt x="1083939" y="442810"/>
                  </a:lnTo>
                  <a:lnTo>
                    <a:pt x="1046364" y="468485"/>
                  </a:lnTo>
                  <a:lnTo>
                    <a:pt x="1009303" y="494786"/>
                  </a:lnTo>
                  <a:lnTo>
                    <a:pt x="972763" y="521706"/>
                  </a:lnTo>
                  <a:lnTo>
                    <a:pt x="936754" y="549235"/>
                  </a:lnTo>
                  <a:lnTo>
                    <a:pt x="901284" y="577365"/>
                  </a:lnTo>
                  <a:lnTo>
                    <a:pt x="866361" y="606089"/>
                  </a:lnTo>
                  <a:lnTo>
                    <a:pt x="831994" y="635398"/>
                  </a:lnTo>
                  <a:lnTo>
                    <a:pt x="798192" y="665285"/>
                  </a:lnTo>
                  <a:lnTo>
                    <a:pt x="764963" y="695740"/>
                  </a:lnTo>
                  <a:lnTo>
                    <a:pt x="732317" y="726756"/>
                  </a:lnTo>
                  <a:lnTo>
                    <a:pt x="700260" y="758325"/>
                  </a:lnTo>
                  <a:lnTo>
                    <a:pt x="668802" y="790439"/>
                  </a:lnTo>
                  <a:lnTo>
                    <a:pt x="637952" y="823089"/>
                  </a:lnTo>
                  <a:lnTo>
                    <a:pt x="607718" y="856268"/>
                  </a:lnTo>
                  <a:lnTo>
                    <a:pt x="578109" y="889966"/>
                  </a:lnTo>
                  <a:lnTo>
                    <a:pt x="549133" y="924177"/>
                  </a:lnTo>
                  <a:lnTo>
                    <a:pt x="520799" y="958892"/>
                  </a:lnTo>
                  <a:lnTo>
                    <a:pt x="493115" y="994102"/>
                  </a:lnTo>
                  <a:lnTo>
                    <a:pt x="466089" y="1029800"/>
                  </a:lnTo>
                  <a:lnTo>
                    <a:pt x="439732" y="1065978"/>
                  </a:lnTo>
                  <a:lnTo>
                    <a:pt x="414050" y="1102627"/>
                  </a:lnTo>
                  <a:lnTo>
                    <a:pt x="389054" y="1139739"/>
                  </a:lnTo>
                  <a:lnTo>
                    <a:pt x="364750" y="1177306"/>
                  </a:lnTo>
                  <a:lnTo>
                    <a:pt x="341148" y="1215320"/>
                  </a:lnTo>
                  <a:lnTo>
                    <a:pt x="318256" y="1253773"/>
                  </a:lnTo>
                  <a:lnTo>
                    <a:pt x="296084" y="1292656"/>
                  </a:lnTo>
                  <a:lnTo>
                    <a:pt x="274639" y="1331963"/>
                  </a:lnTo>
                  <a:lnTo>
                    <a:pt x="253929" y="1371683"/>
                  </a:lnTo>
                  <a:lnTo>
                    <a:pt x="233965" y="1411810"/>
                  </a:lnTo>
                  <a:lnTo>
                    <a:pt x="214754" y="1452334"/>
                  </a:lnTo>
                  <a:lnTo>
                    <a:pt x="196304" y="1493249"/>
                  </a:lnTo>
                  <a:lnTo>
                    <a:pt x="178625" y="1534545"/>
                  </a:lnTo>
                  <a:lnTo>
                    <a:pt x="161724" y="1576215"/>
                  </a:lnTo>
                  <a:lnTo>
                    <a:pt x="145611" y="1618251"/>
                  </a:lnTo>
                  <a:lnTo>
                    <a:pt x="130294" y="1660644"/>
                  </a:lnTo>
                  <a:lnTo>
                    <a:pt x="115782" y="1703386"/>
                  </a:lnTo>
                  <a:lnTo>
                    <a:pt x="102083" y="1746470"/>
                  </a:lnTo>
                  <a:lnTo>
                    <a:pt x="89205" y="1789886"/>
                  </a:lnTo>
                  <a:lnTo>
                    <a:pt x="77158" y="1833627"/>
                  </a:lnTo>
                  <a:lnTo>
                    <a:pt x="65950" y="1877685"/>
                  </a:lnTo>
                  <a:lnTo>
                    <a:pt x="55589" y="1922052"/>
                  </a:lnTo>
                  <a:lnTo>
                    <a:pt x="46084" y="1966718"/>
                  </a:lnTo>
                  <a:lnTo>
                    <a:pt x="37443" y="2011677"/>
                  </a:lnTo>
                  <a:lnTo>
                    <a:pt x="29676" y="2056921"/>
                  </a:lnTo>
                  <a:lnTo>
                    <a:pt x="22791" y="2102440"/>
                  </a:lnTo>
                  <a:lnTo>
                    <a:pt x="16795" y="2148227"/>
                  </a:lnTo>
                  <a:lnTo>
                    <a:pt x="11699" y="2194273"/>
                  </a:lnTo>
                  <a:lnTo>
                    <a:pt x="7510" y="2240572"/>
                  </a:lnTo>
                  <a:lnTo>
                    <a:pt x="4237" y="2287113"/>
                  </a:lnTo>
                  <a:lnTo>
                    <a:pt x="1889" y="2333890"/>
                  </a:lnTo>
                  <a:lnTo>
                    <a:pt x="473" y="2380894"/>
                  </a:lnTo>
                  <a:lnTo>
                    <a:pt x="0" y="2428118"/>
                  </a:lnTo>
                  <a:lnTo>
                    <a:pt x="473" y="2475341"/>
                  </a:lnTo>
                  <a:lnTo>
                    <a:pt x="1889" y="2522345"/>
                  </a:lnTo>
                  <a:lnTo>
                    <a:pt x="4237" y="2569122"/>
                  </a:lnTo>
                  <a:lnTo>
                    <a:pt x="7510" y="2615663"/>
                  </a:lnTo>
                  <a:lnTo>
                    <a:pt x="11699" y="2661961"/>
                  </a:lnTo>
                  <a:lnTo>
                    <a:pt x="16795" y="2708008"/>
                  </a:lnTo>
                  <a:lnTo>
                    <a:pt x="22791" y="2753795"/>
                  </a:lnTo>
                  <a:lnTo>
                    <a:pt x="29676" y="2799314"/>
                  </a:lnTo>
                  <a:lnTo>
                    <a:pt x="37443" y="2844557"/>
                  </a:lnTo>
                  <a:lnTo>
                    <a:pt x="46084" y="2889516"/>
                  </a:lnTo>
                  <a:lnTo>
                    <a:pt x="55589" y="2934183"/>
                  </a:lnTo>
                  <a:lnTo>
                    <a:pt x="65950" y="2978550"/>
                  </a:lnTo>
                  <a:lnTo>
                    <a:pt x="77158" y="3022607"/>
                  </a:lnTo>
                  <a:lnTo>
                    <a:pt x="89205" y="3066349"/>
                  </a:lnTo>
                  <a:lnTo>
                    <a:pt x="102083" y="3109765"/>
                  </a:lnTo>
                  <a:lnTo>
                    <a:pt x="115782" y="3152848"/>
                  </a:lnTo>
                  <a:lnTo>
                    <a:pt x="130294" y="3195591"/>
                  </a:lnTo>
                  <a:lnTo>
                    <a:pt x="145611" y="3237984"/>
                  </a:lnTo>
                  <a:lnTo>
                    <a:pt x="161724" y="3280019"/>
                  </a:lnTo>
                  <a:lnTo>
                    <a:pt x="178625" y="3321689"/>
                  </a:lnTo>
                  <a:lnTo>
                    <a:pt x="196304" y="3362986"/>
                  </a:lnTo>
                  <a:lnTo>
                    <a:pt x="214754" y="3403900"/>
                  </a:lnTo>
                  <a:lnTo>
                    <a:pt x="233965" y="3444425"/>
                  </a:lnTo>
                  <a:lnTo>
                    <a:pt x="253929" y="3484552"/>
                  </a:lnTo>
                  <a:lnTo>
                    <a:pt x="274639" y="3524272"/>
                  </a:lnTo>
                  <a:lnTo>
                    <a:pt x="296084" y="3563578"/>
                  </a:lnTo>
                  <a:lnTo>
                    <a:pt x="318256" y="3602462"/>
                  </a:lnTo>
                  <a:lnTo>
                    <a:pt x="341148" y="3640915"/>
                  </a:lnTo>
                  <a:lnTo>
                    <a:pt x="364750" y="3678929"/>
                  </a:lnTo>
                  <a:lnTo>
                    <a:pt x="389054" y="3716496"/>
                  </a:lnTo>
                  <a:lnTo>
                    <a:pt x="414050" y="3753608"/>
                  </a:lnTo>
                  <a:lnTo>
                    <a:pt x="439732" y="3790257"/>
                  </a:lnTo>
                  <a:lnTo>
                    <a:pt x="466089" y="3826434"/>
                  </a:lnTo>
                  <a:lnTo>
                    <a:pt x="493115" y="3862132"/>
                  </a:lnTo>
                  <a:lnTo>
                    <a:pt x="520799" y="3897343"/>
                  </a:lnTo>
                  <a:lnTo>
                    <a:pt x="549133" y="3932058"/>
                  </a:lnTo>
                  <a:lnTo>
                    <a:pt x="578109" y="3966268"/>
                  </a:lnTo>
                  <a:lnTo>
                    <a:pt x="607718" y="3999967"/>
                  </a:lnTo>
                  <a:lnTo>
                    <a:pt x="637952" y="4033145"/>
                  </a:lnTo>
                  <a:lnTo>
                    <a:pt x="668802" y="4065796"/>
                  </a:lnTo>
                  <a:lnTo>
                    <a:pt x="700260" y="4097909"/>
                  </a:lnTo>
                  <a:lnTo>
                    <a:pt x="732317" y="4129478"/>
                  </a:lnTo>
                  <a:lnTo>
                    <a:pt x="764963" y="4160495"/>
                  </a:lnTo>
                  <a:lnTo>
                    <a:pt x="798192" y="4190950"/>
                  </a:lnTo>
                  <a:lnTo>
                    <a:pt x="831994" y="4220837"/>
                  </a:lnTo>
                  <a:lnTo>
                    <a:pt x="866361" y="4250146"/>
                  </a:lnTo>
                  <a:lnTo>
                    <a:pt x="901284" y="4278870"/>
                  </a:lnTo>
                  <a:lnTo>
                    <a:pt x="936754" y="4307000"/>
                  </a:lnTo>
                  <a:lnTo>
                    <a:pt x="972763" y="4334529"/>
                  </a:lnTo>
                  <a:lnTo>
                    <a:pt x="1009303" y="4361448"/>
                  </a:lnTo>
                  <a:lnTo>
                    <a:pt x="1046364" y="4387750"/>
                  </a:lnTo>
                  <a:lnTo>
                    <a:pt x="1083939" y="4413425"/>
                  </a:lnTo>
                  <a:lnTo>
                    <a:pt x="1122019" y="4438466"/>
                  </a:lnTo>
                  <a:lnTo>
                    <a:pt x="1160594" y="4462865"/>
                  </a:lnTo>
                  <a:lnTo>
                    <a:pt x="1199657" y="4486613"/>
                  </a:lnTo>
                  <a:lnTo>
                    <a:pt x="1239199" y="4509703"/>
                  </a:lnTo>
                  <a:lnTo>
                    <a:pt x="1279212" y="4532126"/>
                  </a:lnTo>
                  <a:lnTo>
                    <a:pt x="1319686" y="4553874"/>
                  </a:lnTo>
                  <a:lnTo>
                    <a:pt x="1360614" y="4574940"/>
                  </a:lnTo>
                  <a:lnTo>
                    <a:pt x="1401987" y="4595314"/>
                  </a:lnTo>
                  <a:lnTo>
                    <a:pt x="1443795" y="4614989"/>
                  </a:lnTo>
                  <a:lnTo>
                    <a:pt x="1486031" y="4633956"/>
                  </a:lnTo>
                  <a:lnTo>
                    <a:pt x="1528686" y="4652208"/>
                  </a:lnTo>
                  <a:lnTo>
                    <a:pt x="1571752" y="4669736"/>
                  </a:lnTo>
                  <a:lnTo>
                    <a:pt x="1615219" y="4686532"/>
                  </a:lnTo>
                  <a:lnTo>
                    <a:pt x="1659080" y="4702589"/>
                  </a:lnTo>
                  <a:lnTo>
                    <a:pt x="1703326" y="4717897"/>
                  </a:lnTo>
                  <a:lnTo>
                    <a:pt x="1747948" y="4732449"/>
                  </a:lnTo>
                  <a:lnTo>
                    <a:pt x="1792937" y="4746236"/>
                  </a:lnTo>
                  <a:lnTo>
                    <a:pt x="1838285" y="4759251"/>
                  </a:lnTo>
                  <a:lnTo>
                    <a:pt x="1883984" y="4771486"/>
                  </a:lnTo>
                  <a:lnTo>
                    <a:pt x="1930025" y="4782931"/>
                  </a:lnTo>
                  <a:lnTo>
                    <a:pt x="1976399" y="4793580"/>
                  </a:lnTo>
                  <a:lnTo>
                    <a:pt x="2023098" y="4803423"/>
                  </a:lnTo>
                  <a:lnTo>
                    <a:pt x="2070113" y="4812453"/>
                  </a:lnTo>
                  <a:lnTo>
                    <a:pt x="2117435" y="4820662"/>
                  </a:lnTo>
                  <a:lnTo>
                    <a:pt x="2165057" y="4828041"/>
                  </a:lnTo>
                  <a:lnTo>
                    <a:pt x="2212969" y="4834583"/>
                  </a:lnTo>
                  <a:lnTo>
                    <a:pt x="2261163" y="4840279"/>
                  </a:lnTo>
                  <a:lnTo>
                    <a:pt x="2309631" y="4845121"/>
                  </a:lnTo>
                  <a:lnTo>
                    <a:pt x="2358363" y="4849100"/>
                  </a:lnTo>
                  <a:lnTo>
                    <a:pt x="2407351" y="4852210"/>
                  </a:lnTo>
                  <a:lnTo>
                    <a:pt x="2456587" y="4854441"/>
                  </a:lnTo>
                  <a:lnTo>
                    <a:pt x="2506063" y="4855786"/>
                  </a:lnTo>
                  <a:lnTo>
                    <a:pt x="2555768" y="4856236"/>
                  </a:lnTo>
                  <a:lnTo>
                    <a:pt x="2605474" y="4855786"/>
                  </a:lnTo>
                  <a:lnTo>
                    <a:pt x="2654949" y="4854441"/>
                  </a:lnTo>
                  <a:lnTo>
                    <a:pt x="2704185" y="4852210"/>
                  </a:lnTo>
                  <a:lnTo>
                    <a:pt x="2753174" y="4849100"/>
                  </a:lnTo>
                  <a:lnTo>
                    <a:pt x="2801906" y="4845121"/>
                  </a:lnTo>
                  <a:lnTo>
                    <a:pt x="2850373" y="4840279"/>
                  </a:lnTo>
                  <a:lnTo>
                    <a:pt x="2898567" y="4834583"/>
                  </a:lnTo>
                  <a:lnTo>
                    <a:pt x="2946480" y="4828041"/>
                  </a:lnTo>
                  <a:lnTo>
                    <a:pt x="2994101" y="4820662"/>
                  </a:lnTo>
                  <a:lnTo>
                    <a:pt x="3041424" y="4812453"/>
                  </a:lnTo>
                  <a:lnTo>
                    <a:pt x="3088439" y="4803423"/>
                  </a:lnTo>
                  <a:lnTo>
                    <a:pt x="3135138" y="4793580"/>
                  </a:lnTo>
                  <a:lnTo>
                    <a:pt x="3181512" y="4782931"/>
                  </a:lnTo>
                  <a:lnTo>
                    <a:pt x="3227552" y="4771486"/>
                  </a:lnTo>
                  <a:lnTo>
                    <a:pt x="3273251" y="4759251"/>
                  </a:lnTo>
                  <a:lnTo>
                    <a:pt x="3318600" y="4746236"/>
                  </a:lnTo>
                  <a:lnTo>
                    <a:pt x="3363589" y="4732449"/>
                  </a:lnTo>
                  <a:lnTo>
                    <a:pt x="3408211" y="4717897"/>
                  </a:lnTo>
                  <a:lnTo>
                    <a:pt x="3452456" y="4702589"/>
                  </a:lnTo>
                  <a:lnTo>
                    <a:pt x="3496317" y="4686532"/>
                  </a:lnTo>
                  <a:lnTo>
                    <a:pt x="3539784" y="4669736"/>
                  </a:lnTo>
                  <a:lnTo>
                    <a:pt x="3582850" y="4652208"/>
                  </a:lnTo>
                  <a:lnTo>
                    <a:pt x="3625505" y="4633956"/>
                  </a:lnTo>
                  <a:lnTo>
                    <a:pt x="3667741" y="4614989"/>
                  </a:lnTo>
                  <a:lnTo>
                    <a:pt x="3709550" y="4595314"/>
                  </a:lnTo>
                  <a:lnTo>
                    <a:pt x="3750922" y="4574940"/>
                  </a:lnTo>
                  <a:lnTo>
                    <a:pt x="3791850" y="4553874"/>
                  </a:lnTo>
                  <a:lnTo>
                    <a:pt x="3832324" y="4532126"/>
                  </a:lnTo>
                  <a:lnTo>
                    <a:pt x="3872337" y="4509703"/>
                  </a:lnTo>
                  <a:lnTo>
                    <a:pt x="3911879" y="4486613"/>
                  </a:lnTo>
                  <a:lnTo>
                    <a:pt x="3950942" y="4462865"/>
                  </a:lnTo>
                  <a:lnTo>
                    <a:pt x="3989518" y="4438466"/>
                  </a:lnTo>
                  <a:lnTo>
                    <a:pt x="4027597" y="4413425"/>
                  </a:lnTo>
                  <a:lnTo>
                    <a:pt x="4065172" y="4387750"/>
                  </a:lnTo>
                  <a:lnTo>
                    <a:pt x="4102233" y="4361448"/>
                  </a:lnTo>
                  <a:lnTo>
                    <a:pt x="4138773" y="4334529"/>
                  </a:lnTo>
                  <a:lnTo>
                    <a:pt x="4174782" y="4307000"/>
                  </a:lnTo>
                  <a:lnTo>
                    <a:pt x="4210253" y="4278870"/>
                  </a:lnTo>
                  <a:lnTo>
                    <a:pt x="4245175" y="4250146"/>
                  </a:lnTo>
                  <a:lnTo>
                    <a:pt x="4279542" y="4220837"/>
                  </a:lnTo>
                  <a:lnTo>
                    <a:pt x="4313344" y="4190950"/>
                  </a:lnTo>
                  <a:lnTo>
                    <a:pt x="4346573" y="4160495"/>
                  </a:lnTo>
                  <a:lnTo>
                    <a:pt x="4379220" y="4129478"/>
                  </a:lnTo>
                  <a:lnTo>
                    <a:pt x="4411276" y="4097909"/>
                  </a:lnTo>
                  <a:lnTo>
                    <a:pt x="4442734" y="4065796"/>
                  </a:lnTo>
                  <a:lnTo>
                    <a:pt x="4473584" y="4033145"/>
                  </a:lnTo>
                  <a:lnTo>
                    <a:pt x="4503818" y="3999967"/>
                  </a:lnTo>
                  <a:lnTo>
                    <a:pt x="4533427" y="3966268"/>
                  </a:lnTo>
                  <a:lnTo>
                    <a:pt x="4562403" y="3932058"/>
                  </a:lnTo>
                  <a:lnTo>
                    <a:pt x="4590738" y="3897343"/>
                  </a:lnTo>
                  <a:lnTo>
                    <a:pt x="4618422" y="3862132"/>
                  </a:lnTo>
                  <a:lnTo>
                    <a:pt x="4645447" y="3826434"/>
                  </a:lnTo>
                  <a:lnTo>
                    <a:pt x="4671804" y="3790257"/>
                  </a:lnTo>
                  <a:lnTo>
                    <a:pt x="4697486" y="3753608"/>
                  </a:lnTo>
                  <a:lnTo>
                    <a:pt x="4722483" y="3716496"/>
                  </a:lnTo>
                  <a:lnTo>
                    <a:pt x="4746786" y="3678929"/>
                  </a:lnTo>
                  <a:lnTo>
                    <a:pt x="4770388" y="3640915"/>
                  </a:lnTo>
                  <a:lnTo>
                    <a:pt x="4793280" y="3602462"/>
                  </a:lnTo>
                  <a:lnTo>
                    <a:pt x="4815452" y="3563578"/>
                  </a:lnTo>
                  <a:lnTo>
                    <a:pt x="4836898" y="3524272"/>
                  </a:lnTo>
                  <a:lnTo>
                    <a:pt x="4857607" y="3484552"/>
                  </a:lnTo>
                  <a:lnTo>
                    <a:pt x="4877571" y="3444425"/>
                  </a:lnTo>
                  <a:lnTo>
                    <a:pt x="4896783" y="3403900"/>
                  </a:lnTo>
                  <a:lnTo>
                    <a:pt x="4915232" y="3362986"/>
                  </a:lnTo>
                  <a:lnTo>
                    <a:pt x="4932911" y="3321689"/>
                  </a:lnTo>
                  <a:lnTo>
                    <a:pt x="4949812" y="3280019"/>
                  </a:lnTo>
                  <a:lnTo>
                    <a:pt x="4965925" y="3237984"/>
                  </a:lnTo>
                  <a:lnTo>
                    <a:pt x="4981242" y="3195591"/>
                  </a:lnTo>
                  <a:lnTo>
                    <a:pt x="4995754" y="3152848"/>
                  </a:lnTo>
                  <a:lnTo>
                    <a:pt x="5009453" y="3109765"/>
                  </a:lnTo>
                  <a:lnTo>
                    <a:pt x="5022331" y="3066349"/>
                  </a:lnTo>
                  <a:lnTo>
                    <a:pt x="5034378" y="3022607"/>
                  </a:lnTo>
                  <a:lnTo>
                    <a:pt x="5045586" y="2978550"/>
                  </a:lnTo>
                  <a:lnTo>
                    <a:pt x="5055947" y="2934183"/>
                  </a:lnTo>
                  <a:lnTo>
                    <a:pt x="5065452" y="2889516"/>
                  </a:lnTo>
                  <a:lnTo>
                    <a:pt x="5074093" y="2844557"/>
                  </a:lnTo>
                  <a:lnTo>
                    <a:pt x="5081860" y="2799314"/>
                  </a:lnTo>
                  <a:lnTo>
                    <a:pt x="5088745" y="2753795"/>
                  </a:lnTo>
                  <a:lnTo>
                    <a:pt x="5094741" y="2708008"/>
                  </a:lnTo>
                  <a:lnTo>
                    <a:pt x="5099837" y="2661961"/>
                  </a:lnTo>
                  <a:lnTo>
                    <a:pt x="5104026" y="2615663"/>
                  </a:lnTo>
                  <a:lnTo>
                    <a:pt x="5107299" y="2569122"/>
                  </a:lnTo>
                  <a:lnTo>
                    <a:pt x="5109647" y="2522345"/>
                  </a:lnTo>
                  <a:lnTo>
                    <a:pt x="5111063" y="2475341"/>
                  </a:lnTo>
                  <a:lnTo>
                    <a:pt x="5111537" y="2428118"/>
                  </a:lnTo>
                  <a:lnTo>
                    <a:pt x="5111063" y="2380894"/>
                  </a:lnTo>
                  <a:lnTo>
                    <a:pt x="5109647" y="2333890"/>
                  </a:lnTo>
                  <a:lnTo>
                    <a:pt x="5107299" y="2287113"/>
                  </a:lnTo>
                  <a:lnTo>
                    <a:pt x="5104026" y="2240572"/>
                  </a:lnTo>
                  <a:lnTo>
                    <a:pt x="5099837" y="2194273"/>
                  </a:lnTo>
                  <a:lnTo>
                    <a:pt x="5094741" y="2148227"/>
                  </a:lnTo>
                  <a:lnTo>
                    <a:pt x="5088745" y="2102440"/>
                  </a:lnTo>
                  <a:lnTo>
                    <a:pt x="5081860" y="2056921"/>
                  </a:lnTo>
                  <a:lnTo>
                    <a:pt x="5074093" y="2011677"/>
                  </a:lnTo>
                  <a:lnTo>
                    <a:pt x="5065452" y="1966718"/>
                  </a:lnTo>
                  <a:lnTo>
                    <a:pt x="5055947" y="1922052"/>
                  </a:lnTo>
                  <a:lnTo>
                    <a:pt x="5045586" y="1877685"/>
                  </a:lnTo>
                  <a:lnTo>
                    <a:pt x="5034378" y="1833627"/>
                  </a:lnTo>
                  <a:lnTo>
                    <a:pt x="5022331" y="1789886"/>
                  </a:lnTo>
                  <a:lnTo>
                    <a:pt x="5009453" y="1746470"/>
                  </a:lnTo>
                  <a:lnTo>
                    <a:pt x="4995754" y="1703386"/>
                  </a:lnTo>
                  <a:lnTo>
                    <a:pt x="4981242" y="1660644"/>
                  </a:lnTo>
                  <a:lnTo>
                    <a:pt x="4965925" y="1618251"/>
                  </a:lnTo>
                  <a:lnTo>
                    <a:pt x="4949812" y="1576215"/>
                  </a:lnTo>
                  <a:lnTo>
                    <a:pt x="4932911" y="1534545"/>
                  </a:lnTo>
                  <a:lnTo>
                    <a:pt x="4915232" y="1493249"/>
                  </a:lnTo>
                  <a:lnTo>
                    <a:pt x="4896783" y="1452334"/>
                  </a:lnTo>
                  <a:lnTo>
                    <a:pt x="4877571" y="1411810"/>
                  </a:lnTo>
                  <a:lnTo>
                    <a:pt x="4857607" y="1371683"/>
                  </a:lnTo>
                  <a:lnTo>
                    <a:pt x="4836898" y="1331963"/>
                  </a:lnTo>
                  <a:lnTo>
                    <a:pt x="4815452" y="1292656"/>
                  </a:lnTo>
                  <a:lnTo>
                    <a:pt x="4793280" y="1253773"/>
                  </a:lnTo>
                  <a:lnTo>
                    <a:pt x="4770388" y="1215320"/>
                  </a:lnTo>
                  <a:lnTo>
                    <a:pt x="4746786" y="1177306"/>
                  </a:lnTo>
                  <a:lnTo>
                    <a:pt x="4722483" y="1139739"/>
                  </a:lnTo>
                  <a:lnTo>
                    <a:pt x="4697486" y="1102627"/>
                  </a:lnTo>
                  <a:lnTo>
                    <a:pt x="4671804" y="1065978"/>
                  </a:lnTo>
                  <a:lnTo>
                    <a:pt x="4645447" y="1029800"/>
                  </a:lnTo>
                  <a:lnTo>
                    <a:pt x="4618422" y="994102"/>
                  </a:lnTo>
                  <a:lnTo>
                    <a:pt x="4590738" y="958892"/>
                  </a:lnTo>
                  <a:lnTo>
                    <a:pt x="4562403" y="924177"/>
                  </a:lnTo>
                  <a:lnTo>
                    <a:pt x="4533427" y="889966"/>
                  </a:lnTo>
                  <a:lnTo>
                    <a:pt x="4503818" y="856268"/>
                  </a:lnTo>
                  <a:lnTo>
                    <a:pt x="4473584" y="823089"/>
                  </a:lnTo>
                  <a:lnTo>
                    <a:pt x="4442734" y="790439"/>
                  </a:lnTo>
                  <a:lnTo>
                    <a:pt x="4411276" y="758325"/>
                  </a:lnTo>
                  <a:lnTo>
                    <a:pt x="4379220" y="726756"/>
                  </a:lnTo>
                  <a:lnTo>
                    <a:pt x="4346573" y="695740"/>
                  </a:lnTo>
                  <a:lnTo>
                    <a:pt x="4313344" y="665285"/>
                  </a:lnTo>
                  <a:lnTo>
                    <a:pt x="4279542" y="635398"/>
                  </a:lnTo>
                  <a:lnTo>
                    <a:pt x="4245175" y="606089"/>
                  </a:lnTo>
                  <a:lnTo>
                    <a:pt x="4210253" y="577365"/>
                  </a:lnTo>
                  <a:lnTo>
                    <a:pt x="4174782" y="549235"/>
                  </a:lnTo>
                  <a:lnTo>
                    <a:pt x="4138773" y="521706"/>
                  </a:lnTo>
                  <a:lnTo>
                    <a:pt x="4102233" y="494786"/>
                  </a:lnTo>
                  <a:lnTo>
                    <a:pt x="4065172" y="468485"/>
                  </a:lnTo>
                  <a:lnTo>
                    <a:pt x="4027597" y="442810"/>
                  </a:lnTo>
                  <a:lnTo>
                    <a:pt x="3989518" y="417769"/>
                  </a:lnTo>
                  <a:lnTo>
                    <a:pt x="3950942" y="393370"/>
                  </a:lnTo>
                  <a:lnTo>
                    <a:pt x="3911879" y="369622"/>
                  </a:lnTo>
                  <a:lnTo>
                    <a:pt x="3872337" y="346532"/>
                  </a:lnTo>
                  <a:lnTo>
                    <a:pt x="3832324" y="324109"/>
                  </a:lnTo>
                  <a:lnTo>
                    <a:pt x="3791850" y="302361"/>
                  </a:lnTo>
                  <a:lnTo>
                    <a:pt x="3750922" y="281295"/>
                  </a:lnTo>
                  <a:lnTo>
                    <a:pt x="3709550" y="260921"/>
                  </a:lnTo>
                  <a:lnTo>
                    <a:pt x="3667741" y="241247"/>
                  </a:lnTo>
                  <a:lnTo>
                    <a:pt x="3625505" y="222279"/>
                  </a:lnTo>
                  <a:lnTo>
                    <a:pt x="3582850" y="204027"/>
                  </a:lnTo>
                  <a:lnTo>
                    <a:pt x="3539784" y="186499"/>
                  </a:lnTo>
                  <a:lnTo>
                    <a:pt x="3496317" y="169703"/>
                  </a:lnTo>
                  <a:lnTo>
                    <a:pt x="3452456" y="153647"/>
                  </a:lnTo>
                  <a:lnTo>
                    <a:pt x="3408211" y="138338"/>
                  </a:lnTo>
                  <a:lnTo>
                    <a:pt x="3363589" y="123787"/>
                  </a:lnTo>
                  <a:lnTo>
                    <a:pt x="3318600" y="109999"/>
                  </a:lnTo>
                  <a:lnTo>
                    <a:pt x="3273251" y="96984"/>
                  </a:lnTo>
                  <a:lnTo>
                    <a:pt x="3227552" y="84750"/>
                  </a:lnTo>
                  <a:lnTo>
                    <a:pt x="3181512" y="73304"/>
                  </a:lnTo>
                  <a:lnTo>
                    <a:pt x="3135138" y="62656"/>
                  </a:lnTo>
                  <a:lnTo>
                    <a:pt x="3088439" y="52812"/>
                  </a:lnTo>
                  <a:lnTo>
                    <a:pt x="3041424" y="43782"/>
                  </a:lnTo>
                  <a:lnTo>
                    <a:pt x="2994101" y="35573"/>
                  </a:lnTo>
                  <a:lnTo>
                    <a:pt x="2946480" y="28194"/>
                  </a:lnTo>
                  <a:lnTo>
                    <a:pt x="2898567" y="21652"/>
                  </a:lnTo>
                  <a:lnTo>
                    <a:pt x="2850373" y="15957"/>
                  </a:lnTo>
                  <a:lnTo>
                    <a:pt x="2801906" y="11115"/>
                  </a:lnTo>
                  <a:lnTo>
                    <a:pt x="2753174" y="7135"/>
                  </a:lnTo>
                  <a:lnTo>
                    <a:pt x="2704185" y="4025"/>
                  </a:lnTo>
                  <a:lnTo>
                    <a:pt x="2654949" y="1794"/>
                  </a:lnTo>
                  <a:lnTo>
                    <a:pt x="2605474" y="450"/>
                  </a:lnTo>
                  <a:lnTo>
                    <a:pt x="2555768" y="0"/>
                  </a:lnTo>
                  <a:close/>
                </a:path>
              </a:pathLst>
            </a:custGeom>
            <a:solidFill>
              <a:srgbClr val="A9D18E">
                <a:alpha val="2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9"/>
            <p:cNvSpPr/>
            <p:nvPr/>
          </p:nvSpPr>
          <p:spPr>
            <a:xfrm>
              <a:off x="3394174" y="1652455"/>
              <a:ext cx="5111750" cy="4856480"/>
            </a:xfrm>
            <a:custGeom>
              <a:rect b="b" l="l" r="r" t="t"/>
              <a:pathLst>
                <a:path extrusionOk="0" h="4856480" w="5111750">
                  <a:moveTo>
                    <a:pt x="2555768" y="0"/>
                  </a:moveTo>
                  <a:lnTo>
                    <a:pt x="2506062" y="450"/>
                  </a:lnTo>
                  <a:lnTo>
                    <a:pt x="2456587" y="1794"/>
                  </a:lnTo>
                  <a:lnTo>
                    <a:pt x="2407351" y="4025"/>
                  </a:lnTo>
                  <a:lnTo>
                    <a:pt x="2358362" y="7135"/>
                  </a:lnTo>
                  <a:lnTo>
                    <a:pt x="2309630" y="11115"/>
                  </a:lnTo>
                  <a:lnTo>
                    <a:pt x="2261163" y="15957"/>
                  </a:lnTo>
                  <a:lnTo>
                    <a:pt x="2212969" y="21652"/>
                  </a:lnTo>
                  <a:lnTo>
                    <a:pt x="2165057" y="28194"/>
                  </a:lnTo>
                  <a:lnTo>
                    <a:pt x="2117435" y="35573"/>
                  </a:lnTo>
                  <a:lnTo>
                    <a:pt x="2070112" y="43782"/>
                  </a:lnTo>
                  <a:lnTo>
                    <a:pt x="2023097" y="52812"/>
                  </a:lnTo>
                  <a:lnTo>
                    <a:pt x="1976398" y="62656"/>
                  </a:lnTo>
                  <a:lnTo>
                    <a:pt x="1930024" y="73304"/>
                  </a:lnTo>
                  <a:lnTo>
                    <a:pt x="1883984" y="84750"/>
                  </a:lnTo>
                  <a:lnTo>
                    <a:pt x="1838285" y="96984"/>
                  </a:lnTo>
                  <a:lnTo>
                    <a:pt x="1792937" y="109999"/>
                  </a:lnTo>
                  <a:lnTo>
                    <a:pt x="1747947" y="123787"/>
                  </a:lnTo>
                  <a:lnTo>
                    <a:pt x="1703325" y="138338"/>
                  </a:lnTo>
                  <a:lnTo>
                    <a:pt x="1659080" y="153647"/>
                  </a:lnTo>
                  <a:lnTo>
                    <a:pt x="1615219" y="169703"/>
                  </a:lnTo>
                  <a:lnTo>
                    <a:pt x="1571752" y="186499"/>
                  </a:lnTo>
                  <a:lnTo>
                    <a:pt x="1528686" y="204027"/>
                  </a:lnTo>
                  <a:lnTo>
                    <a:pt x="1486031" y="222279"/>
                  </a:lnTo>
                  <a:lnTo>
                    <a:pt x="1443795" y="241247"/>
                  </a:lnTo>
                  <a:lnTo>
                    <a:pt x="1401986" y="260921"/>
                  </a:lnTo>
                  <a:lnTo>
                    <a:pt x="1360614" y="281295"/>
                  </a:lnTo>
                  <a:lnTo>
                    <a:pt x="1319686" y="302361"/>
                  </a:lnTo>
                  <a:lnTo>
                    <a:pt x="1279212" y="324109"/>
                  </a:lnTo>
                  <a:lnTo>
                    <a:pt x="1239199" y="346532"/>
                  </a:lnTo>
                  <a:lnTo>
                    <a:pt x="1199657" y="369622"/>
                  </a:lnTo>
                  <a:lnTo>
                    <a:pt x="1160594" y="393370"/>
                  </a:lnTo>
                  <a:lnTo>
                    <a:pt x="1122018" y="417769"/>
                  </a:lnTo>
                  <a:lnTo>
                    <a:pt x="1083939" y="442810"/>
                  </a:lnTo>
                  <a:lnTo>
                    <a:pt x="1046364" y="468485"/>
                  </a:lnTo>
                  <a:lnTo>
                    <a:pt x="1009303" y="494786"/>
                  </a:lnTo>
                  <a:lnTo>
                    <a:pt x="972763" y="521706"/>
                  </a:lnTo>
                  <a:lnTo>
                    <a:pt x="936754" y="549235"/>
                  </a:lnTo>
                  <a:lnTo>
                    <a:pt x="901283" y="577365"/>
                  </a:lnTo>
                  <a:lnTo>
                    <a:pt x="866361" y="606089"/>
                  </a:lnTo>
                  <a:lnTo>
                    <a:pt x="831994" y="635398"/>
                  </a:lnTo>
                  <a:lnTo>
                    <a:pt x="798192" y="665285"/>
                  </a:lnTo>
                  <a:lnTo>
                    <a:pt x="764963" y="695740"/>
                  </a:lnTo>
                  <a:lnTo>
                    <a:pt x="732316" y="726756"/>
                  </a:lnTo>
                  <a:lnTo>
                    <a:pt x="700260" y="758325"/>
                  </a:lnTo>
                  <a:lnTo>
                    <a:pt x="668802" y="790439"/>
                  </a:lnTo>
                  <a:lnTo>
                    <a:pt x="637952" y="823089"/>
                  </a:lnTo>
                  <a:lnTo>
                    <a:pt x="607718" y="856268"/>
                  </a:lnTo>
                  <a:lnTo>
                    <a:pt x="578109" y="889966"/>
                  </a:lnTo>
                  <a:lnTo>
                    <a:pt x="549133" y="924177"/>
                  </a:lnTo>
                  <a:lnTo>
                    <a:pt x="520798" y="958892"/>
                  </a:lnTo>
                  <a:lnTo>
                    <a:pt x="493114" y="994102"/>
                  </a:lnTo>
                  <a:lnTo>
                    <a:pt x="466089" y="1029800"/>
                  </a:lnTo>
                  <a:lnTo>
                    <a:pt x="439732" y="1065978"/>
                  </a:lnTo>
                  <a:lnTo>
                    <a:pt x="414050" y="1102627"/>
                  </a:lnTo>
                  <a:lnTo>
                    <a:pt x="389053" y="1139739"/>
                  </a:lnTo>
                  <a:lnTo>
                    <a:pt x="364750" y="1177306"/>
                  </a:lnTo>
                  <a:lnTo>
                    <a:pt x="341148" y="1215320"/>
                  </a:lnTo>
                  <a:lnTo>
                    <a:pt x="318256" y="1253773"/>
                  </a:lnTo>
                  <a:lnTo>
                    <a:pt x="296084" y="1292656"/>
                  </a:lnTo>
                  <a:lnTo>
                    <a:pt x="274639" y="1331963"/>
                  </a:lnTo>
                  <a:lnTo>
                    <a:pt x="253929" y="1371683"/>
                  </a:lnTo>
                  <a:lnTo>
                    <a:pt x="233965" y="1411810"/>
                  </a:lnTo>
                  <a:lnTo>
                    <a:pt x="214753" y="1452334"/>
                  </a:lnTo>
                  <a:lnTo>
                    <a:pt x="196304" y="1493249"/>
                  </a:lnTo>
                  <a:lnTo>
                    <a:pt x="178625" y="1534545"/>
                  </a:lnTo>
                  <a:lnTo>
                    <a:pt x="161724" y="1576215"/>
                  </a:lnTo>
                  <a:lnTo>
                    <a:pt x="145611" y="1618251"/>
                  </a:lnTo>
                  <a:lnTo>
                    <a:pt x="130294" y="1660644"/>
                  </a:lnTo>
                  <a:lnTo>
                    <a:pt x="115782" y="1703386"/>
                  </a:lnTo>
                  <a:lnTo>
                    <a:pt x="102083" y="1746470"/>
                  </a:lnTo>
                  <a:lnTo>
                    <a:pt x="89205" y="1789886"/>
                  </a:lnTo>
                  <a:lnTo>
                    <a:pt x="77158" y="1833627"/>
                  </a:lnTo>
                  <a:lnTo>
                    <a:pt x="65950" y="1877685"/>
                  </a:lnTo>
                  <a:lnTo>
                    <a:pt x="55589" y="1922052"/>
                  </a:lnTo>
                  <a:lnTo>
                    <a:pt x="46084" y="1966718"/>
                  </a:lnTo>
                  <a:lnTo>
                    <a:pt x="37443" y="2011677"/>
                  </a:lnTo>
                  <a:lnTo>
                    <a:pt x="29676" y="2056921"/>
                  </a:lnTo>
                  <a:lnTo>
                    <a:pt x="22791" y="2102440"/>
                  </a:lnTo>
                  <a:lnTo>
                    <a:pt x="16795" y="2148227"/>
                  </a:lnTo>
                  <a:lnTo>
                    <a:pt x="11699" y="2194273"/>
                  </a:lnTo>
                  <a:lnTo>
                    <a:pt x="7510" y="2240572"/>
                  </a:lnTo>
                  <a:lnTo>
                    <a:pt x="4237" y="2287113"/>
                  </a:lnTo>
                  <a:lnTo>
                    <a:pt x="1889" y="2333890"/>
                  </a:lnTo>
                  <a:lnTo>
                    <a:pt x="473" y="2380894"/>
                  </a:lnTo>
                  <a:lnTo>
                    <a:pt x="0" y="2428118"/>
                  </a:lnTo>
                  <a:lnTo>
                    <a:pt x="473" y="2475341"/>
                  </a:lnTo>
                  <a:lnTo>
                    <a:pt x="1889" y="2522345"/>
                  </a:lnTo>
                  <a:lnTo>
                    <a:pt x="4237" y="2569122"/>
                  </a:lnTo>
                  <a:lnTo>
                    <a:pt x="7510" y="2615663"/>
                  </a:lnTo>
                  <a:lnTo>
                    <a:pt x="11699" y="2661961"/>
                  </a:lnTo>
                  <a:lnTo>
                    <a:pt x="16795" y="2708008"/>
                  </a:lnTo>
                  <a:lnTo>
                    <a:pt x="22791" y="2753795"/>
                  </a:lnTo>
                  <a:lnTo>
                    <a:pt x="29676" y="2799314"/>
                  </a:lnTo>
                  <a:lnTo>
                    <a:pt x="37443" y="2844557"/>
                  </a:lnTo>
                  <a:lnTo>
                    <a:pt x="46084" y="2889516"/>
                  </a:lnTo>
                  <a:lnTo>
                    <a:pt x="55589" y="2934183"/>
                  </a:lnTo>
                  <a:lnTo>
                    <a:pt x="65950" y="2978550"/>
                  </a:lnTo>
                  <a:lnTo>
                    <a:pt x="77158" y="3022607"/>
                  </a:lnTo>
                  <a:lnTo>
                    <a:pt x="89205" y="3066349"/>
                  </a:lnTo>
                  <a:lnTo>
                    <a:pt x="102083" y="3109765"/>
                  </a:lnTo>
                  <a:lnTo>
                    <a:pt x="115782" y="3152848"/>
                  </a:lnTo>
                  <a:lnTo>
                    <a:pt x="130294" y="3195591"/>
                  </a:lnTo>
                  <a:lnTo>
                    <a:pt x="145611" y="3237984"/>
                  </a:lnTo>
                  <a:lnTo>
                    <a:pt x="161724" y="3280019"/>
                  </a:lnTo>
                  <a:lnTo>
                    <a:pt x="178625" y="3321689"/>
                  </a:lnTo>
                  <a:lnTo>
                    <a:pt x="196304" y="3362986"/>
                  </a:lnTo>
                  <a:lnTo>
                    <a:pt x="214753" y="3403900"/>
                  </a:lnTo>
                  <a:lnTo>
                    <a:pt x="233965" y="3444425"/>
                  </a:lnTo>
                  <a:lnTo>
                    <a:pt x="253929" y="3484552"/>
                  </a:lnTo>
                  <a:lnTo>
                    <a:pt x="274639" y="3524272"/>
                  </a:lnTo>
                  <a:lnTo>
                    <a:pt x="296084" y="3563578"/>
                  </a:lnTo>
                  <a:lnTo>
                    <a:pt x="318256" y="3602462"/>
                  </a:lnTo>
                  <a:lnTo>
                    <a:pt x="341148" y="3640915"/>
                  </a:lnTo>
                  <a:lnTo>
                    <a:pt x="364750" y="3678929"/>
                  </a:lnTo>
                  <a:lnTo>
                    <a:pt x="389053" y="3716496"/>
                  </a:lnTo>
                  <a:lnTo>
                    <a:pt x="414050" y="3753608"/>
                  </a:lnTo>
                  <a:lnTo>
                    <a:pt x="439732" y="3790257"/>
                  </a:lnTo>
                  <a:lnTo>
                    <a:pt x="466089" y="3826434"/>
                  </a:lnTo>
                  <a:lnTo>
                    <a:pt x="493114" y="3862132"/>
                  </a:lnTo>
                  <a:lnTo>
                    <a:pt x="520798" y="3897343"/>
                  </a:lnTo>
                  <a:lnTo>
                    <a:pt x="549133" y="3932058"/>
                  </a:lnTo>
                  <a:lnTo>
                    <a:pt x="578109" y="3966268"/>
                  </a:lnTo>
                  <a:lnTo>
                    <a:pt x="607718" y="3999967"/>
                  </a:lnTo>
                  <a:lnTo>
                    <a:pt x="637952" y="4033145"/>
                  </a:lnTo>
                  <a:lnTo>
                    <a:pt x="668802" y="4065796"/>
                  </a:lnTo>
                  <a:lnTo>
                    <a:pt x="700260" y="4097909"/>
                  </a:lnTo>
                  <a:lnTo>
                    <a:pt x="732316" y="4129478"/>
                  </a:lnTo>
                  <a:lnTo>
                    <a:pt x="764963" y="4160495"/>
                  </a:lnTo>
                  <a:lnTo>
                    <a:pt x="798192" y="4190950"/>
                  </a:lnTo>
                  <a:lnTo>
                    <a:pt x="831994" y="4220837"/>
                  </a:lnTo>
                  <a:lnTo>
                    <a:pt x="866361" y="4250146"/>
                  </a:lnTo>
                  <a:lnTo>
                    <a:pt x="901283" y="4278870"/>
                  </a:lnTo>
                  <a:lnTo>
                    <a:pt x="936754" y="4307000"/>
                  </a:lnTo>
                  <a:lnTo>
                    <a:pt x="972763" y="4334529"/>
                  </a:lnTo>
                  <a:lnTo>
                    <a:pt x="1009303" y="4361448"/>
                  </a:lnTo>
                  <a:lnTo>
                    <a:pt x="1046364" y="4387750"/>
                  </a:lnTo>
                  <a:lnTo>
                    <a:pt x="1083939" y="4413425"/>
                  </a:lnTo>
                  <a:lnTo>
                    <a:pt x="1122018" y="4438466"/>
                  </a:lnTo>
                  <a:lnTo>
                    <a:pt x="1160594" y="4462865"/>
                  </a:lnTo>
                  <a:lnTo>
                    <a:pt x="1199657" y="4486613"/>
                  </a:lnTo>
                  <a:lnTo>
                    <a:pt x="1239199" y="4509703"/>
                  </a:lnTo>
                  <a:lnTo>
                    <a:pt x="1279212" y="4532126"/>
                  </a:lnTo>
                  <a:lnTo>
                    <a:pt x="1319686" y="4553874"/>
                  </a:lnTo>
                  <a:lnTo>
                    <a:pt x="1360614" y="4574940"/>
                  </a:lnTo>
                  <a:lnTo>
                    <a:pt x="1401986" y="4595314"/>
                  </a:lnTo>
                  <a:lnTo>
                    <a:pt x="1443795" y="4614989"/>
                  </a:lnTo>
                  <a:lnTo>
                    <a:pt x="1486031" y="4633956"/>
                  </a:lnTo>
                  <a:lnTo>
                    <a:pt x="1528686" y="4652208"/>
                  </a:lnTo>
                  <a:lnTo>
                    <a:pt x="1571752" y="4669736"/>
                  </a:lnTo>
                  <a:lnTo>
                    <a:pt x="1615219" y="4686532"/>
                  </a:lnTo>
                  <a:lnTo>
                    <a:pt x="1659080" y="4702589"/>
                  </a:lnTo>
                  <a:lnTo>
                    <a:pt x="1703325" y="4717897"/>
                  </a:lnTo>
                  <a:lnTo>
                    <a:pt x="1747947" y="4732449"/>
                  </a:lnTo>
                  <a:lnTo>
                    <a:pt x="1792937" y="4746236"/>
                  </a:lnTo>
                  <a:lnTo>
                    <a:pt x="1838285" y="4759251"/>
                  </a:lnTo>
                  <a:lnTo>
                    <a:pt x="1883984" y="4771486"/>
                  </a:lnTo>
                  <a:lnTo>
                    <a:pt x="1930024" y="4782931"/>
                  </a:lnTo>
                  <a:lnTo>
                    <a:pt x="1976398" y="4793580"/>
                  </a:lnTo>
                  <a:lnTo>
                    <a:pt x="2023097" y="4803423"/>
                  </a:lnTo>
                  <a:lnTo>
                    <a:pt x="2070112" y="4812453"/>
                  </a:lnTo>
                  <a:lnTo>
                    <a:pt x="2117435" y="4820662"/>
                  </a:lnTo>
                  <a:lnTo>
                    <a:pt x="2165057" y="4828041"/>
                  </a:lnTo>
                  <a:lnTo>
                    <a:pt x="2212969" y="4834583"/>
                  </a:lnTo>
                  <a:lnTo>
                    <a:pt x="2261163" y="4840279"/>
                  </a:lnTo>
                  <a:lnTo>
                    <a:pt x="2309630" y="4845121"/>
                  </a:lnTo>
                  <a:lnTo>
                    <a:pt x="2358362" y="4849100"/>
                  </a:lnTo>
                  <a:lnTo>
                    <a:pt x="2407351" y="4852210"/>
                  </a:lnTo>
                  <a:lnTo>
                    <a:pt x="2456587" y="4854441"/>
                  </a:lnTo>
                  <a:lnTo>
                    <a:pt x="2506062" y="4855786"/>
                  </a:lnTo>
                  <a:lnTo>
                    <a:pt x="2555768" y="4856236"/>
                  </a:lnTo>
                  <a:lnTo>
                    <a:pt x="2605474" y="4855786"/>
                  </a:lnTo>
                  <a:lnTo>
                    <a:pt x="2654949" y="4854441"/>
                  </a:lnTo>
                  <a:lnTo>
                    <a:pt x="2704185" y="4852210"/>
                  </a:lnTo>
                  <a:lnTo>
                    <a:pt x="2753173" y="4849100"/>
                  </a:lnTo>
                  <a:lnTo>
                    <a:pt x="2801905" y="4845121"/>
                  </a:lnTo>
                  <a:lnTo>
                    <a:pt x="2850373" y="4840279"/>
                  </a:lnTo>
                  <a:lnTo>
                    <a:pt x="2898567" y="4834583"/>
                  </a:lnTo>
                  <a:lnTo>
                    <a:pt x="2946479" y="4828041"/>
                  </a:lnTo>
                  <a:lnTo>
                    <a:pt x="2994101" y="4820662"/>
                  </a:lnTo>
                  <a:lnTo>
                    <a:pt x="3041423" y="4812453"/>
                  </a:lnTo>
                  <a:lnTo>
                    <a:pt x="3088438" y="4803423"/>
                  </a:lnTo>
                  <a:lnTo>
                    <a:pt x="3135137" y="4793580"/>
                  </a:lnTo>
                  <a:lnTo>
                    <a:pt x="3181511" y="4782931"/>
                  </a:lnTo>
                  <a:lnTo>
                    <a:pt x="3227552" y="4771486"/>
                  </a:lnTo>
                  <a:lnTo>
                    <a:pt x="3273251" y="4759251"/>
                  </a:lnTo>
                  <a:lnTo>
                    <a:pt x="3318599" y="4746236"/>
                  </a:lnTo>
                  <a:lnTo>
                    <a:pt x="3363588" y="4732449"/>
                  </a:lnTo>
                  <a:lnTo>
                    <a:pt x="3408210" y="4717897"/>
                  </a:lnTo>
                  <a:lnTo>
                    <a:pt x="3452456" y="4702589"/>
                  </a:lnTo>
                  <a:lnTo>
                    <a:pt x="3496316" y="4686532"/>
                  </a:lnTo>
                  <a:lnTo>
                    <a:pt x="3539784" y="4669736"/>
                  </a:lnTo>
                  <a:lnTo>
                    <a:pt x="3582850" y="4652208"/>
                  </a:lnTo>
                  <a:lnTo>
                    <a:pt x="3625505" y="4633956"/>
                  </a:lnTo>
                  <a:lnTo>
                    <a:pt x="3667741" y="4614989"/>
                  </a:lnTo>
                  <a:lnTo>
                    <a:pt x="3709549" y="4595314"/>
                  </a:lnTo>
                  <a:lnTo>
                    <a:pt x="3750922" y="4574940"/>
                  </a:lnTo>
                  <a:lnTo>
                    <a:pt x="3791850" y="4553874"/>
                  </a:lnTo>
                  <a:lnTo>
                    <a:pt x="3832324" y="4532126"/>
                  </a:lnTo>
                  <a:lnTo>
                    <a:pt x="3872337" y="4509703"/>
                  </a:lnTo>
                  <a:lnTo>
                    <a:pt x="3911879" y="4486613"/>
                  </a:lnTo>
                  <a:lnTo>
                    <a:pt x="3950942" y="4462865"/>
                  </a:lnTo>
                  <a:lnTo>
                    <a:pt x="3989517" y="4438466"/>
                  </a:lnTo>
                  <a:lnTo>
                    <a:pt x="4027597" y="4413425"/>
                  </a:lnTo>
                  <a:lnTo>
                    <a:pt x="4065172" y="4387750"/>
                  </a:lnTo>
                  <a:lnTo>
                    <a:pt x="4102233" y="4361448"/>
                  </a:lnTo>
                  <a:lnTo>
                    <a:pt x="4138773" y="4334529"/>
                  </a:lnTo>
                  <a:lnTo>
                    <a:pt x="4174782" y="4307000"/>
                  </a:lnTo>
                  <a:lnTo>
                    <a:pt x="4210252" y="4278870"/>
                  </a:lnTo>
                  <a:lnTo>
                    <a:pt x="4245175" y="4250146"/>
                  </a:lnTo>
                  <a:lnTo>
                    <a:pt x="4279542" y="4220837"/>
                  </a:lnTo>
                  <a:lnTo>
                    <a:pt x="4313344" y="4190950"/>
                  </a:lnTo>
                  <a:lnTo>
                    <a:pt x="4346572" y="4160495"/>
                  </a:lnTo>
                  <a:lnTo>
                    <a:pt x="4379219" y="4129478"/>
                  </a:lnTo>
                  <a:lnTo>
                    <a:pt x="4411276" y="4097909"/>
                  </a:lnTo>
                  <a:lnTo>
                    <a:pt x="4442733" y="4065796"/>
                  </a:lnTo>
                  <a:lnTo>
                    <a:pt x="4473583" y="4033145"/>
                  </a:lnTo>
                  <a:lnTo>
                    <a:pt x="4503817" y="3999967"/>
                  </a:lnTo>
                  <a:lnTo>
                    <a:pt x="4533427" y="3966268"/>
                  </a:lnTo>
                  <a:lnTo>
                    <a:pt x="4562403" y="3932058"/>
                  </a:lnTo>
                  <a:lnTo>
                    <a:pt x="4590737" y="3897343"/>
                  </a:lnTo>
                  <a:lnTo>
                    <a:pt x="4618421" y="3862132"/>
                  </a:lnTo>
                  <a:lnTo>
                    <a:pt x="4645446" y="3826434"/>
                  </a:lnTo>
                  <a:lnTo>
                    <a:pt x="4671804" y="3790257"/>
                  </a:lnTo>
                  <a:lnTo>
                    <a:pt x="4697485" y="3753608"/>
                  </a:lnTo>
                  <a:lnTo>
                    <a:pt x="4722482" y="3716496"/>
                  </a:lnTo>
                  <a:lnTo>
                    <a:pt x="4746786" y="3678929"/>
                  </a:lnTo>
                  <a:lnTo>
                    <a:pt x="4770388" y="3640915"/>
                  </a:lnTo>
                  <a:lnTo>
                    <a:pt x="4793279" y="3602462"/>
                  </a:lnTo>
                  <a:lnTo>
                    <a:pt x="4815452" y="3563578"/>
                  </a:lnTo>
                  <a:lnTo>
                    <a:pt x="4836897" y="3524272"/>
                  </a:lnTo>
                  <a:lnTo>
                    <a:pt x="4857606" y="3484552"/>
                  </a:lnTo>
                  <a:lnTo>
                    <a:pt x="4877571" y="3444425"/>
                  </a:lnTo>
                  <a:lnTo>
                    <a:pt x="4896782" y="3403900"/>
                  </a:lnTo>
                  <a:lnTo>
                    <a:pt x="4915232" y="3362986"/>
                  </a:lnTo>
                  <a:lnTo>
                    <a:pt x="4932911" y="3321689"/>
                  </a:lnTo>
                  <a:lnTo>
                    <a:pt x="4949811" y="3280019"/>
                  </a:lnTo>
                  <a:lnTo>
                    <a:pt x="4965924" y="3237984"/>
                  </a:lnTo>
                  <a:lnTo>
                    <a:pt x="4981241" y="3195591"/>
                  </a:lnTo>
                  <a:lnTo>
                    <a:pt x="4995754" y="3152848"/>
                  </a:lnTo>
                  <a:lnTo>
                    <a:pt x="5009453" y="3109765"/>
                  </a:lnTo>
                  <a:lnTo>
                    <a:pt x="5022330" y="3066349"/>
                  </a:lnTo>
                  <a:lnTo>
                    <a:pt x="5034378" y="3022607"/>
                  </a:lnTo>
                  <a:lnTo>
                    <a:pt x="5045586" y="2978550"/>
                  </a:lnTo>
                  <a:lnTo>
                    <a:pt x="5055947" y="2934183"/>
                  </a:lnTo>
                  <a:lnTo>
                    <a:pt x="5065452" y="2889516"/>
                  </a:lnTo>
                  <a:lnTo>
                    <a:pt x="5074092" y="2844557"/>
                  </a:lnTo>
                  <a:lnTo>
                    <a:pt x="5081859" y="2799314"/>
                  </a:lnTo>
                  <a:lnTo>
                    <a:pt x="5088745" y="2753795"/>
                  </a:lnTo>
                  <a:lnTo>
                    <a:pt x="5094740" y="2708008"/>
                  </a:lnTo>
                  <a:lnTo>
                    <a:pt x="5099837" y="2661961"/>
                  </a:lnTo>
                  <a:lnTo>
                    <a:pt x="5104026" y="2615663"/>
                  </a:lnTo>
                  <a:lnTo>
                    <a:pt x="5107299" y="2569122"/>
                  </a:lnTo>
                  <a:lnTo>
                    <a:pt x="5109647" y="2522345"/>
                  </a:lnTo>
                  <a:lnTo>
                    <a:pt x="5111062" y="2475341"/>
                  </a:lnTo>
                  <a:lnTo>
                    <a:pt x="5111536" y="2428118"/>
                  </a:lnTo>
                  <a:lnTo>
                    <a:pt x="5111062" y="2380894"/>
                  </a:lnTo>
                  <a:lnTo>
                    <a:pt x="5109647" y="2333890"/>
                  </a:lnTo>
                  <a:lnTo>
                    <a:pt x="5107299" y="2287113"/>
                  </a:lnTo>
                  <a:lnTo>
                    <a:pt x="5104026" y="2240572"/>
                  </a:lnTo>
                  <a:lnTo>
                    <a:pt x="5099837" y="2194273"/>
                  </a:lnTo>
                  <a:lnTo>
                    <a:pt x="5094740" y="2148227"/>
                  </a:lnTo>
                  <a:lnTo>
                    <a:pt x="5088745" y="2102440"/>
                  </a:lnTo>
                  <a:lnTo>
                    <a:pt x="5081859" y="2056921"/>
                  </a:lnTo>
                  <a:lnTo>
                    <a:pt x="5074092" y="2011677"/>
                  </a:lnTo>
                  <a:lnTo>
                    <a:pt x="5065452" y="1966718"/>
                  </a:lnTo>
                  <a:lnTo>
                    <a:pt x="5055947" y="1922052"/>
                  </a:lnTo>
                  <a:lnTo>
                    <a:pt x="5045586" y="1877685"/>
                  </a:lnTo>
                  <a:lnTo>
                    <a:pt x="5034378" y="1833627"/>
                  </a:lnTo>
                  <a:lnTo>
                    <a:pt x="5022330" y="1789886"/>
                  </a:lnTo>
                  <a:lnTo>
                    <a:pt x="5009453" y="1746470"/>
                  </a:lnTo>
                  <a:lnTo>
                    <a:pt x="4995754" y="1703386"/>
                  </a:lnTo>
                  <a:lnTo>
                    <a:pt x="4981241" y="1660644"/>
                  </a:lnTo>
                  <a:lnTo>
                    <a:pt x="4965924" y="1618251"/>
                  </a:lnTo>
                  <a:lnTo>
                    <a:pt x="4949811" y="1576215"/>
                  </a:lnTo>
                  <a:lnTo>
                    <a:pt x="4932911" y="1534545"/>
                  </a:lnTo>
                  <a:lnTo>
                    <a:pt x="4915232" y="1493249"/>
                  </a:lnTo>
                  <a:lnTo>
                    <a:pt x="4896782" y="1452334"/>
                  </a:lnTo>
                  <a:lnTo>
                    <a:pt x="4877571" y="1411810"/>
                  </a:lnTo>
                  <a:lnTo>
                    <a:pt x="4857606" y="1371683"/>
                  </a:lnTo>
                  <a:lnTo>
                    <a:pt x="4836897" y="1331963"/>
                  </a:lnTo>
                  <a:lnTo>
                    <a:pt x="4815452" y="1292656"/>
                  </a:lnTo>
                  <a:lnTo>
                    <a:pt x="4793279" y="1253773"/>
                  </a:lnTo>
                  <a:lnTo>
                    <a:pt x="4770388" y="1215320"/>
                  </a:lnTo>
                  <a:lnTo>
                    <a:pt x="4746786" y="1177306"/>
                  </a:lnTo>
                  <a:lnTo>
                    <a:pt x="4722482" y="1139739"/>
                  </a:lnTo>
                  <a:lnTo>
                    <a:pt x="4697485" y="1102627"/>
                  </a:lnTo>
                  <a:lnTo>
                    <a:pt x="4671804" y="1065978"/>
                  </a:lnTo>
                  <a:lnTo>
                    <a:pt x="4645446" y="1029800"/>
                  </a:lnTo>
                  <a:lnTo>
                    <a:pt x="4618421" y="994102"/>
                  </a:lnTo>
                  <a:lnTo>
                    <a:pt x="4590737" y="958892"/>
                  </a:lnTo>
                  <a:lnTo>
                    <a:pt x="4562403" y="924177"/>
                  </a:lnTo>
                  <a:lnTo>
                    <a:pt x="4533427" y="889966"/>
                  </a:lnTo>
                  <a:lnTo>
                    <a:pt x="4503817" y="856268"/>
                  </a:lnTo>
                  <a:lnTo>
                    <a:pt x="4473583" y="823089"/>
                  </a:lnTo>
                  <a:lnTo>
                    <a:pt x="4442733" y="790439"/>
                  </a:lnTo>
                  <a:lnTo>
                    <a:pt x="4411276" y="758325"/>
                  </a:lnTo>
                  <a:lnTo>
                    <a:pt x="4379219" y="726756"/>
                  </a:lnTo>
                  <a:lnTo>
                    <a:pt x="4346572" y="695740"/>
                  </a:lnTo>
                  <a:lnTo>
                    <a:pt x="4313344" y="665285"/>
                  </a:lnTo>
                  <a:lnTo>
                    <a:pt x="4279542" y="635398"/>
                  </a:lnTo>
                  <a:lnTo>
                    <a:pt x="4245175" y="606089"/>
                  </a:lnTo>
                  <a:lnTo>
                    <a:pt x="4210252" y="577365"/>
                  </a:lnTo>
                  <a:lnTo>
                    <a:pt x="4174782" y="549235"/>
                  </a:lnTo>
                  <a:lnTo>
                    <a:pt x="4138773" y="521706"/>
                  </a:lnTo>
                  <a:lnTo>
                    <a:pt x="4102233" y="494786"/>
                  </a:lnTo>
                  <a:lnTo>
                    <a:pt x="4065172" y="468485"/>
                  </a:lnTo>
                  <a:lnTo>
                    <a:pt x="4027597" y="442810"/>
                  </a:lnTo>
                  <a:lnTo>
                    <a:pt x="3989517" y="417769"/>
                  </a:lnTo>
                  <a:lnTo>
                    <a:pt x="3950942" y="393370"/>
                  </a:lnTo>
                  <a:lnTo>
                    <a:pt x="3911879" y="369622"/>
                  </a:lnTo>
                  <a:lnTo>
                    <a:pt x="3872337" y="346532"/>
                  </a:lnTo>
                  <a:lnTo>
                    <a:pt x="3832324" y="324109"/>
                  </a:lnTo>
                  <a:lnTo>
                    <a:pt x="3791850" y="302361"/>
                  </a:lnTo>
                  <a:lnTo>
                    <a:pt x="3750922" y="281295"/>
                  </a:lnTo>
                  <a:lnTo>
                    <a:pt x="3709549" y="260921"/>
                  </a:lnTo>
                  <a:lnTo>
                    <a:pt x="3667741" y="241247"/>
                  </a:lnTo>
                  <a:lnTo>
                    <a:pt x="3625505" y="222279"/>
                  </a:lnTo>
                  <a:lnTo>
                    <a:pt x="3582850" y="204027"/>
                  </a:lnTo>
                  <a:lnTo>
                    <a:pt x="3539784" y="186499"/>
                  </a:lnTo>
                  <a:lnTo>
                    <a:pt x="3496316" y="169703"/>
                  </a:lnTo>
                  <a:lnTo>
                    <a:pt x="3452456" y="153647"/>
                  </a:lnTo>
                  <a:lnTo>
                    <a:pt x="3408210" y="138338"/>
                  </a:lnTo>
                  <a:lnTo>
                    <a:pt x="3363588" y="123787"/>
                  </a:lnTo>
                  <a:lnTo>
                    <a:pt x="3318599" y="109999"/>
                  </a:lnTo>
                  <a:lnTo>
                    <a:pt x="3273251" y="96984"/>
                  </a:lnTo>
                  <a:lnTo>
                    <a:pt x="3227552" y="84750"/>
                  </a:lnTo>
                  <a:lnTo>
                    <a:pt x="3181511" y="73304"/>
                  </a:lnTo>
                  <a:lnTo>
                    <a:pt x="3135137" y="62656"/>
                  </a:lnTo>
                  <a:lnTo>
                    <a:pt x="3088438" y="52812"/>
                  </a:lnTo>
                  <a:lnTo>
                    <a:pt x="3041423" y="43782"/>
                  </a:lnTo>
                  <a:lnTo>
                    <a:pt x="2994101" y="35573"/>
                  </a:lnTo>
                  <a:lnTo>
                    <a:pt x="2946479" y="28194"/>
                  </a:lnTo>
                  <a:lnTo>
                    <a:pt x="2898567" y="21652"/>
                  </a:lnTo>
                  <a:lnTo>
                    <a:pt x="2850373" y="15957"/>
                  </a:lnTo>
                  <a:lnTo>
                    <a:pt x="2801905" y="11115"/>
                  </a:lnTo>
                  <a:lnTo>
                    <a:pt x="2753173" y="7135"/>
                  </a:lnTo>
                  <a:lnTo>
                    <a:pt x="2704185" y="4025"/>
                  </a:lnTo>
                  <a:lnTo>
                    <a:pt x="2654949" y="1794"/>
                  </a:lnTo>
                  <a:lnTo>
                    <a:pt x="2605474" y="450"/>
                  </a:lnTo>
                  <a:lnTo>
                    <a:pt x="2555768" y="0"/>
                  </a:lnTo>
                  <a:close/>
                </a:path>
              </a:pathLst>
            </a:custGeom>
            <a:solidFill>
              <a:srgbClr val="E6AF00">
                <a:alpha val="2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5" name="Google Shape;205;p9"/>
          <p:cNvSpPr txBox="1"/>
          <p:nvPr/>
        </p:nvSpPr>
        <p:spPr>
          <a:xfrm>
            <a:off x="3394174" y="3181840"/>
            <a:ext cx="2320925" cy="1629410"/>
          </a:xfrm>
          <a:prstGeom prst="rect">
            <a:avLst/>
          </a:prstGeom>
          <a:noFill/>
          <a:ln cap="flat" cmpd="sng" w="25400">
            <a:solidFill>
              <a:srgbClr val="E6AF00"/>
            </a:solidFill>
            <a:prstDash val="solid"/>
            <a:round/>
            <a:headEnd len="sm" w="sm" type="none"/>
            <a:tailEnd len="sm" w="sm" type="none"/>
          </a:ln>
        </p:spPr>
        <p:txBody>
          <a:bodyPr anchorCtr="0" anchor="t" bIns="0" lIns="0" spcFirstLastPara="1" rIns="0" wrap="square" tIns="109850">
            <a:spAutoFit/>
          </a:bodyPr>
          <a:lstStyle/>
          <a:p>
            <a:pPr indent="0" lvl="0" marL="569595" marR="0" rtl="0" algn="l">
              <a:lnSpc>
                <a:spcPct val="100000"/>
              </a:lnSpc>
              <a:spcBef>
                <a:spcPts val="0"/>
              </a:spcBef>
              <a:spcAft>
                <a:spcPts val="0"/>
              </a:spcAft>
              <a:buNone/>
            </a:pPr>
            <a:r>
              <a:rPr b="1" lang="en-US" sz="1800">
                <a:solidFill>
                  <a:schemeClr val="dk1"/>
                </a:solidFill>
                <a:latin typeface="Calibri"/>
                <a:ea typeface="Calibri"/>
                <a:cs typeface="Calibri"/>
                <a:sym typeface="Calibri"/>
              </a:rPr>
              <a:t>Power Query</a:t>
            </a:r>
            <a:endParaRPr sz="1800">
              <a:solidFill>
                <a:schemeClr val="dk1"/>
              </a:solidFill>
              <a:latin typeface="Calibri"/>
              <a:ea typeface="Calibri"/>
              <a:cs typeface="Calibri"/>
              <a:sym typeface="Calibri"/>
            </a:endParaRPr>
          </a:p>
          <a:p>
            <a:pPr indent="-354965" lvl="0" marL="988060" marR="566420" rtl="0" algn="l">
              <a:lnSpc>
                <a:spcPct val="198900"/>
              </a:lnSpc>
              <a:spcBef>
                <a:spcPts val="0"/>
              </a:spcBef>
              <a:spcAft>
                <a:spcPts val="0"/>
              </a:spcAft>
              <a:buNone/>
            </a:pPr>
            <a:r>
              <a:rPr b="1" lang="en-US" sz="1800">
                <a:solidFill>
                  <a:schemeClr val="dk1"/>
                </a:solidFill>
                <a:latin typeface="Calibri"/>
                <a:ea typeface="Calibri"/>
                <a:cs typeface="Calibri"/>
                <a:sym typeface="Calibri"/>
              </a:rPr>
              <a:t>Data Model  DAX</a:t>
            </a:r>
            <a:endParaRPr sz="1800">
              <a:solidFill>
                <a:schemeClr val="dk1"/>
              </a:solidFill>
              <a:latin typeface="Calibri"/>
              <a:ea typeface="Calibri"/>
              <a:cs typeface="Calibri"/>
              <a:sym typeface="Calibri"/>
            </a:endParaRPr>
          </a:p>
        </p:txBody>
      </p:sp>
      <p:sp>
        <p:nvSpPr>
          <p:cNvPr id="206" name="Google Shape;206;p9"/>
          <p:cNvSpPr txBox="1"/>
          <p:nvPr/>
        </p:nvSpPr>
        <p:spPr>
          <a:xfrm>
            <a:off x="1447486" y="3517900"/>
            <a:ext cx="95567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rgbClr val="44546A"/>
                </a:solidFill>
                <a:latin typeface="Calibri"/>
                <a:ea typeface="Calibri"/>
                <a:cs typeface="Calibri"/>
                <a:sym typeface="Calibri"/>
              </a:rPr>
              <a:t>PivotTables</a:t>
            </a:r>
            <a:endParaRPr sz="1600">
              <a:solidFill>
                <a:schemeClr val="dk1"/>
              </a:solidFill>
              <a:latin typeface="Calibri"/>
              <a:ea typeface="Calibri"/>
              <a:cs typeface="Calibri"/>
              <a:sym typeface="Calibri"/>
            </a:endParaRPr>
          </a:p>
        </p:txBody>
      </p:sp>
      <p:sp>
        <p:nvSpPr>
          <p:cNvPr id="207" name="Google Shape;207;p9"/>
          <p:cNvSpPr txBox="1"/>
          <p:nvPr/>
        </p:nvSpPr>
        <p:spPr>
          <a:xfrm>
            <a:off x="6004750" y="2484628"/>
            <a:ext cx="1042669"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rgbClr val="0F3D24"/>
                </a:solidFill>
                <a:latin typeface="Calibri"/>
                <a:ea typeface="Calibri"/>
                <a:cs typeface="Calibri"/>
                <a:sym typeface="Calibri"/>
              </a:rPr>
              <a:t>Report View</a:t>
            </a:r>
            <a:endParaRPr sz="1600">
              <a:solidFill>
                <a:schemeClr val="dk1"/>
              </a:solidFill>
              <a:latin typeface="Calibri"/>
              <a:ea typeface="Calibri"/>
              <a:cs typeface="Calibri"/>
              <a:sym typeface="Calibri"/>
            </a:endParaRPr>
          </a:p>
        </p:txBody>
      </p:sp>
      <p:sp>
        <p:nvSpPr>
          <p:cNvPr id="208" name="Google Shape;208;p9"/>
          <p:cNvSpPr txBox="1"/>
          <p:nvPr/>
        </p:nvSpPr>
        <p:spPr>
          <a:xfrm>
            <a:off x="2744302" y="1176020"/>
            <a:ext cx="77343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404040"/>
                </a:solidFill>
                <a:latin typeface="Calibri"/>
                <a:ea typeface="Calibri"/>
                <a:cs typeface="Calibri"/>
                <a:sym typeface="Calibri"/>
              </a:rPr>
              <a:t>EXCEL</a:t>
            </a:r>
            <a:endParaRPr sz="2400">
              <a:solidFill>
                <a:schemeClr val="dk1"/>
              </a:solidFill>
              <a:latin typeface="Calibri"/>
              <a:ea typeface="Calibri"/>
              <a:cs typeface="Calibri"/>
              <a:sym typeface="Calibri"/>
            </a:endParaRPr>
          </a:p>
        </p:txBody>
      </p:sp>
      <p:sp>
        <p:nvSpPr>
          <p:cNvPr id="209" name="Google Shape;209;p9"/>
          <p:cNvSpPr txBox="1"/>
          <p:nvPr/>
        </p:nvSpPr>
        <p:spPr>
          <a:xfrm>
            <a:off x="5338827" y="1176020"/>
            <a:ext cx="130810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404040"/>
                </a:solidFill>
                <a:latin typeface="Calibri"/>
                <a:ea typeface="Calibri"/>
                <a:cs typeface="Calibri"/>
                <a:sym typeface="Calibri"/>
              </a:rPr>
              <a:t>POWER BI</a:t>
            </a:r>
            <a:endParaRPr sz="2400">
              <a:solidFill>
                <a:schemeClr val="dk1"/>
              </a:solidFill>
              <a:latin typeface="Calibri"/>
              <a:ea typeface="Calibri"/>
              <a:cs typeface="Calibri"/>
              <a:sym typeface="Calibri"/>
            </a:endParaRPr>
          </a:p>
        </p:txBody>
      </p:sp>
      <p:sp>
        <p:nvSpPr>
          <p:cNvPr id="210" name="Google Shape;210;p9"/>
          <p:cNvSpPr txBox="1"/>
          <p:nvPr/>
        </p:nvSpPr>
        <p:spPr>
          <a:xfrm>
            <a:off x="1994569" y="2484628"/>
            <a:ext cx="113474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rgbClr val="44546A"/>
                </a:solidFill>
                <a:latin typeface="Calibri"/>
                <a:ea typeface="Calibri"/>
                <a:cs typeface="Calibri"/>
                <a:sym typeface="Calibri"/>
              </a:rPr>
              <a:t>Spreadsheets</a:t>
            </a:r>
            <a:endParaRPr sz="1600">
              <a:solidFill>
                <a:schemeClr val="dk1"/>
              </a:solidFill>
              <a:latin typeface="Calibri"/>
              <a:ea typeface="Calibri"/>
              <a:cs typeface="Calibri"/>
              <a:sym typeface="Calibri"/>
            </a:endParaRPr>
          </a:p>
        </p:txBody>
      </p:sp>
      <p:sp>
        <p:nvSpPr>
          <p:cNvPr id="211" name="Google Shape;211;p9"/>
          <p:cNvSpPr txBox="1"/>
          <p:nvPr/>
        </p:nvSpPr>
        <p:spPr>
          <a:xfrm>
            <a:off x="6484475" y="3517900"/>
            <a:ext cx="126873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rgbClr val="0F3D24"/>
                </a:solidFill>
                <a:latin typeface="Calibri"/>
                <a:ea typeface="Calibri"/>
                <a:cs typeface="Calibri"/>
                <a:sym typeface="Calibri"/>
              </a:rPr>
              <a:t>Custom Visuals</a:t>
            </a:r>
            <a:endParaRPr sz="1600">
              <a:solidFill>
                <a:schemeClr val="dk1"/>
              </a:solidFill>
              <a:latin typeface="Calibri"/>
              <a:ea typeface="Calibri"/>
              <a:cs typeface="Calibri"/>
              <a:sym typeface="Calibri"/>
            </a:endParaRPr>
          </a:p>
        </p:txBody>
      </p:sp>
      <p:sp>
        <p:nvSpPr>
          <p:cNvPr id="212" name="Google Shape;212;p9"/>
          <p:cNvSpPr txBox="1"/>
          <p:nvPr/>
        </p:nvSpPr>
        <p:spPr>
          <a:xfrm>
            <a:off x="5864642" y="5435091"/>
            <a:ext cx="139827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rgbClr val="0F3D24"/>
                </a:solidFill>
                <a:latin typeface="Calibri"/>
                <a:ea typeface="Calibri"/>
                <a:cs typeface="Calibri"/>
                <a:sym typeface="Calibri"/>
              </a:rPr>
              <a:t>Power BI Service</a:t>
            </a:r>
            <a:endParaRPr sz="1600">
              <a:solidFill>
                <a:schemeClr val="dk1"/>
              </a:solidFill>
              <a:latin typeface="Calibri"/>
              <a:ea typeface="Calibri"/>
              <a:cs typeface="Calibri"/>
              <a:sym typeface="Calibri"/>
            </a:endParaRPr>
          </a:p>
        </p:txBody>
      </p:sp>
      <p:sp>
        <p:nvSpPr>
          <p:cNvPr id="213" name="Google Shape;213;p9"/>
          <p:cNvSpPr txBox="1"/>
          <p:nvPr/>
        </p:nvSpPr>
        <p:spPr>
          <a:xfrm>
            <a:off x="8801784" y="2016252"/>
            <a:ext cx="2813050" cy="3225165"/>
          </a:xfrm>
          <a:prstGeom prst="rect">
            <a:avLst/>
          </a:prstGeom>
          <a:noFill/>
          <a:ln>
            <a:noFill/>
          </a:ln>
        </p:spPr>
        <p:txBody>
          <a:bodyPr anchorCtr="0" anchor="t" bIns="0" lIns="0" spcFirstLastPara="1" rIns="0" wrap="square" tIns="12700">
            <a:spAutoFit/>
          </a:bodyPr>
          <a:lstStyle/>
          <a:p>
            <a:pPr indent="0" lvl="0" marL="12700" marR="328295" rtl="0" algn="l">
              <a:lnSpc>
                <a:spcPct val="100000"/>
              </a:lnSpc>
              <a:spcBef>
                <a:spcPts val="0"/>
              </a:spcBef>
              <a:spcAft>
                <a:spcPts val="0"/>
              </a:spcAft>
              <a:buNone/>
            </a:pPr>
            <a:r>
              <a:rPr lang="en-US" sz="2000">
                <a:solidFill>
                  <a:schemeClr val="dk1"/>
                </a:solidFill>
                <a:latin typeface="Calibri"/>
                <a:ea typeface="Calibri"/>
                <a:cs typeface="Calibri"/>
                <a:sym typeface="Calibri"/>
              </a:rPr>
              <a:t>Excel and Power BI are  built on top of the </a:t>
            </a:r>
            <a:r>
              <a:rPr b="1" lang="en-US" sz="2000">
                <a:solidFill>
                  <a:schemeClr val="dk1"/>
                </a:solidFill>
                <a:latin typeface="Calibri"/>
                <a:ea typeface="Calibri"/>
                <a:cs typeface="Calibri"/>
                <a:sym typeface="Calibri"/>
              </a:rPr>
              <a:t>same  analytics engines</a:t>
            </a:r>
            <a:endParaRPr sz="2000">
              <a:solidFill>
                <a:schemeClr val="dk1"/>
              </a:solidFill>
              <a:latin typeface="Calibri"/>
              <a:ea typeface="Calibri"/>
              <a:cs typeface="Calibri"/>
              <a:sym typeface="Calibri"/>
            </a:endParaRPr>
          </a:p>
          <a:p>
            <a:pPr indent="-285749" lvl="0" marL="448944" marR="60960" rtl="0" algn="l">
              <a:lnSpc>
                <a:spcPct val="100299"/>
              </a:lnSpc>
              <a:spcBef>
                <a:spcPts val="1475"/>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Power BI takes the same  data transformation and  modeling capabilities and  adds </a:t>
            </a:r>
            <a:r>
              <a:rPr b="1" lang="en-US" sz="1600">
                <a:solidFill>
                  <a:schemeClr val="dk1"/>
                </a:solidFill>
                <a:latin typeface="Calibri"/>
                <a:ea typeface="Calibri"/>
                <a:cs typeface="Calibri"/>
                <a:sym typeface="Calibri"/>
              </a:rPr>
              <a:t>powerful visualization  and publishing tools</a:t>
            </a:r>
            <a:endParaRPr sz="1600">
              <a:solidFill>
                <a:schemeClr val="dk1"/>
              </a:solidFill>
              <a:latin typeface="Calibri"/>
              <a:ea typeface="Calibri"/>
              <a:cs typeface="Calibri"/>
              <a:sym typeface="Calibri"/>
            </a:endParaRPr>
          </a:p>
          <a:p>
            <a:pPr indent="-285749" lvl="0" marL="448944" marR="5080" rtl="0" algn="just">
              <a:lnSpc>
                <a:spcPct val="118750"/>
              </a:lnSpc>
              <a:spcBef>
                <a:spcPts val="1255"/>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Transitioning is easy; you can  import an </a:t>
            </a:r>
            <a:r>
              <a:rPr b="1" lang="en-US" sz="1600">
                <a:solidFill>
                  <a:schemeClr val="dk1"/>
                </a:solidFill>
                <a:latin typeface="Calibri"/>
                <a:ea typeface="Calibri"/>
                <a:cs typeface="Calibri"/>
                <a:sym typeface="Calibri"/>
              </a:rPr>
              <a:t>entire data model  </a:t>
            </a:r>
            <a:r>
              <a:rPr lang="en-US" sz="1600">
                <a:solidFill>
                  <a:schemeClr val="dk1"/>
                </a:solidFill>
                <a:latin typeface="Calibri"/>
                <a:ea typeface="Calibri"/>
                <a:cs typeface="Calibri"/>
                <a:sym typeface="Calibri"/>
              </a:rPr>
              <a:t>directly from Excel!</a:t>
            </a:r>
            <a:endParaRPr sz="1600">
              <a:solidFill>
                <a:schemeClr val="dk1"/>
              </a:solidFill>
              <a:latin typeface="Calibri"/>
              <a:ea typeface="Calibri"/>
              <a:cs typeface="Calibri"/>
              <a:sym typeface="Calibri"/>
            </a:endParaRPr>
          </a:p>
        </p:txBody>
      </p:sp>
      <p:sp>
        <p:nvSpPr>
          <p:cNvPr id="214" name="Google Shape;214;p9"/>
          <p:cNvSpPr txBox="1"/>
          <p:nvPr>
            <p:ph type="title"/>
          </p:nvPr>
        </p:nvSpPr>
        <p:spPr>
          <a:xfrm>
            <a:off x="4403248" y="242315"/>
            <a:ext cx="338518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solidFill>
                  <a:srgbClr val="262626"/>
                </a:solidFill>
              </a:rPr>
              <a:t>EXCEL VS. POWER BI</a:t>
            </a:r>
            <a:endParaRPr sz="3200"/>
          </a:p>
        </p:txBody>
      </p:sp>
      <p:pic>
        <p:nvPicPr>
          <p:cNvPr id="215" name="Google Shape;215;p9"/>
          <p:cNvPicPr preferRelativeResize="0"/>
          <p:nvPr/>
        </p:nvPicPr>
        <p:blipFill rotWithShape="1">
          <a:blip r:embed="rId3">
            <a:alphaModFix/>
          </a:blip>
          <a:srcRect b="0" l="0" r="0" t="0"/>
          <a:stretch/>
        </p:blipFill>
        <p:spPr>
          <a:xfrm>
            <a:off x="0" y="806332"/>
            <a:ext cx="12192000" cy="45720"/>
          </a:xfrm>
          <a:prstGeom prst="rect">
            <a:avLst/>
          </a:prstGeom>
          <a:noFill/>
          <a:ln>
            <a:noFill/>
          </a:ln>
        </p:spPr>
      </p:pic>
      <p:grpSp>
        <p:nvGrpSpPr>
          <p:cNvPr id="216" name="Google Shape;216;p9"/>
          <p:cNvGrpSpPr/>
          <p:nvPr/>
        </p:nvGrpSpPr>
        <p:grpSpPr>
          <a:xfrm>
            <a:off x="3355847" y="2173770"/>
            <a:ext cx="5321872" cy="2727412"/>
            <a:chOff x="3355847" y="2173770"/>
            <a:chExt cx="5321872" cy="2727412"/>
          </a:xfrm>
        </p:grpSpPr>
        <p:pic>
          <p:nvPicPr>
            <p:cNvPr id="217" name="Google Shape;217;p9"/>
            <p:cNvPicPr preferRelativeResize="0"/>
            <p:nvPr/>
          </p:nvPicPr>
          <p:blipFill rotWithShape="1">
            <a:blip r:embed="rId4">
              <a:alphaModFix/>
            </a:blip>
            <a:srcRect b="0" l="0" r="0" t="0"/>
            <a:stretch/>
          </p:blipFill>
          <p:spPr>
            <a:xfrm>
              <a:off x="3355847" y="3142487"/>
              <a:ext cx="2450592" cy="1758695"/>
            </a:xfrm>
            <a:prstGeom prst="rect">
              <a:avLst/>
            </a:prstGeom>
            <a:noFill/>
            <a:ln>
              <a:noFill/>
            </a:ln>
          </p:spPr>
        </p:pic>
        <p:sp>
          <p:nvSpPr>
            <p:cNvPr id="218" name="Google Shape;218;p9"/>
            <p:cNvSpPr/>
            <p:nvPr/>
          </p:nvSpPr>
          <p:spPr>
            <a:xfrm>
              <a:off x="5721794" y="2173770"/>
              <a:ext cx="2955925" cy="1253490"/>
            </a:xfrm>
            <a:custGeom>
              <a:rect b="b" l="l" r="r" t="t"/>
              <a:pathLst>
                <a:path extrusionOk="0" h="1253489" w="2955925">
                  <a:moveTo>
                    <a:pt x="297" y="1225369"/>
                  </a:moveTo>
                  <a:lnTo>
                    <a:pt x="0" y="1250767"/>
                  </a:lnTo>
                  <a:lnTo>
                    <a:pt x="181941" y="1252896"/>
                  </a:lnTo>
                  <a:lnTo>
                    <a:pt x="362854" y="1253001"/>
                  </a:lnTo>
                  <a:lnTo>
                    <a:pt x="452640" y="1251657"/>
                  </a:lnTo>
                  <a:lnTo>
                    <a:pt x="541736" y="1249043"/>
                  </a:lnTo>
                  <a:lnTo>
                    <a:pt x="630026" y="1244907"/>
                  </a:lnTo>
                  <a:lnTo>
                    <a:pt x="717374" y="1238989"/>
                  </a:lnTo>
                  <a:lnTo>
                    <a:pt x="803639" y="1231035"/>
                  </a:lnTo>
                  <a:lnTo>
                    <a:pt x="832128" y="1227602"/>
                  </a:lnTo>
                  <a:lnTo>
                    <a:pt x="362572" y="1227602"/>
                  </a:lnTo>
                  <a:lnTo>
                    <a:pt x="182028" y="1227496"/>
                  </a:lnTo>
                  <a:lnTo>
                    <a:pt x="297" y="1225369"/>
                  </a:lnTo>
                  <a:close/>
                </a:path>
                <a:path extrusionOk="0" h="1253489" w="2955925">
                  <a:moveTo>
                    <a:pt x="843258" y="1226261"/>
                  </a:moveTo>
                  <a:lnTo>
                    <a:pt x="451986" y="1226265"/>
                  </a:lnTo>
                  <a:lnTo>
                    <a:pt x="362661" y="1227600"/>
                  </a:lnTo>
                  <a:lnTo>
                    <a:pt x="832139" y="1227600"/>
                  </a:lnTo>
                  <a:lnTo>
                    <a:pt x="843258" y="1226261"/>
                  </a:lnTo>
                  <a:close/>
                </a:path>
                <a:path extrusionOk="0" h="1253489" w="2955925">
                  <a:moveTo>
                    <a:pt x="182060" y="1227496"/>
                  </a:moveTo>
                  <a:lnTo>
                    <a:pt x="184230" y="1227498"/>
                  </a:lnTo>
                  <a:lnTo>
                    <a:pt x="182060" y="1227496"/>
                  </a:lnTo>
                  <a:close/>
                </a:path>
                <a:path extrusionOk="0" h="1253489" w="2955925">
                  <a:moveTo>
                    <a:pt x="182059" y="1227496"/>
                  </a:moveTo>
                  <a:close/>
                </a:path>
                <a:path extrusionOk="0" h="1253489" w="2955925">
                  <a:moveTo>
                    <a:pt x="864865" y="1223657"/>
                  </a:moveTo>
                  <a:lnTo>
                    <a:pt x="540658" y="1223666"/>
                  </a:lnTo>
                  <a:lnTo>
                    <a:pt x="452061" y="1226262"/>
                  </a:lnTo>
                  <a:lnTo>
                    <a:pt x="843258" y="1226261"/>
                  </a:lnTo>
                  <a:lnTo>
                    <a:pt x="864865" y="1223657"/>
                  </a:lnTo>
                  <a:close/>
                </a:path>
                <a:path extrusionOk="0" h="1253489" w="2955925">
                  <a:moveTo>
                    <a:pt x="896839" y="1219540"/>
                  </a:moveTo>
                  <a:lnTo>
                    <a:pt x="628441" y="1219555"/>
                  </a:lnTo>
                  <a:lnTo>
                    <a:pt x="540793" y="1223660"/>
                  </a:lnTo>
                  <a:lnTo>
                    <a:pt x="864865" y="1223657"/>
                  </a:lnTo>
                  <a:lnTo>
                    <a:pt x="888685" y="1220787"/>
                  </a:lnTo>
                  <a:lnTo>
                    <a:pt x="896839" y="1219540"/>
                  </a:lnTo>
                  <a:close/>
                </a:path>
                <a:path extrusionOk="0" h="1253489" w="2955925">
                  <a:moveTo>
                    <a:pt x="935301" y="1213657"/>
                  </a:moveTo>
                  <a:lnTo>
                    <a:pt x="715401" y="1213666"/>
                  </a:lnTo>
                  <a:lnTo>
                    <a:pt x="628578" y="1219546"/>
                  </a:lnTo>
                  <a:lnTo>
                    <a:pt x="628705" y="1219540"/>
                  </a:lnTo>
                  <a:lnTo>
                    <a:pt x="896839" y="1219540"/>
                  </a:lnTo>
                  <a:lnTo>
                    <a:pt x="935301" y="1213657"/>
                  </a:lnTo>
                  <a:close/>
                </a:path>
                <a:path extrusionOk="0" h="1253489" w="2955925">
                  <a:moveTo>
                    <a:pt x="984110" y="1205758"/>
                  </a:moveTo>
                  <a:lnTo>
                    <a:pt x="801131" y="1205758"/>
                  </a:lnTo>
                  <a:lnTo>
                    <a:pt x="715379" y="1213666"/>
                  </a:lnTo>
                  <a:lnTo>
                    <a:pt x="935301" y="1213657"/>
                  </a:lnTo>
                  <a:lnTo>
                    <a:pt x="972369" y="1207988"/>
                  </a:lnTo>
                  <a:lnTo>
                    <a:pt x="984110" y="1205758"/>
                  </a:lnTo>
                  <a:close/>
                </a:path>
                <a:path extrusionOk="0" h="1253489" w="2955925">
                  <a:moveTo>
                    <a:pt x="1037623" y="1195594"/>
                  </a:moveTo>
                  <a:lnTo>
                    <a:pt x="885445" y="1195594"/>
                  </a:lnTo>
                  <a:lnTo>
                    <a:pt x="800974" y="1205772"/>
                  </a:lnTo>
                  <a:lnTo>
                    <a:pt x="801131" y="1205758"/>
                  </a:lnTo>
                  <a:lnTo>
                    <a:pt x="984110" y="1205758"/>
                  </a:lnTo>
                  <a:lnTo>
                    <a:pt x="1037623" y="1195594"/>
                  </a:lnTo>
                  <a:close/>
                </a:path>
                <a:path extrusionOk="0" h="1253489" w="2955925">
                  <a:moveTo>
                    <a:pt x="1095362" y="1182914"/>
                  </a:moveTo>
                  <a:lnTo>
                    <a:pt x="968303" y="1182914"/>
                  </a:lnTo>
                  <a:lnTo>
                    <a:pt x="885236" y="1195619"/>
                  </a:lnTo>
                  <a:lnTo>
                    <a:pt x="885445" y="1195594"/>
                  </a:lnTo>
                  <a:lnTo>
                    <a:pt x="1037623" y="1195594"/>
                  </a:lnTo>
                  <a:lnTo>
                    <a:pt x="1054553" y="1192378"/>
                  </a:lnTo>
                  <a:lnTo>
                    <a:pt x="1095362" y="1182914"/>
                  </a:lnTo>
                  <a:close/>
                </a:path>
                <a:path extrusionOk="0" h="1253489" w="2955925">
                  <a:moveTo>
                    <a:pt x="1157382" y="1167472"/>
                  </a:moveTo>
                  <a:lnTo>
                    <a:pt x="1049563" y="1167472"/>
                  </a:lnTo>
                  <a:lnTo>
                    <a:pt x="968089" y="1182947"/>
                  </a:lnTo>
                  <a:lnTo>
                    <a:pt x="968303" y="1182914"/>
                  </a:lnTo>
                  <a:lnTo>
                    <a:pt x="1095362" y="1182914"/>
                  </a:lnTo>
                  <a:lnTo>
                    <a:pt x="1135098" y="1173699"/>
                  </a:lnTo>
                  <a:lnTo>
                    <a:pt x="1157382" y="1167472"/>
                  </a:lnTo>
                  <a:close/>
                </a:path>
                <a:path extrusionOk="0" h="1253489" w="2955925">
                  <a:moveTo>
                    <a:pt x="1221875" y="1149021"/>
                  </a:moveTo>
                  <a:lnTo>
                    <a:pt x="1129083" y="1149021"/>
                  </a:lnTo>
                  <a:lnTo>
                    <a:pt x="1049317" y="1167519"/>
                  </a:lnTo>
                  <a:lnTo>
                    <a:pt x="1049563" y="1167472"/>
                  </a:lnTo>
                  <a:lnTo>
                    <a:pt x="1157382" y="1167472"/>
                  </a:lnTo>
                  <a:lnTo>
                    <a:pt x="1213859" y="1151691"/>
                  </a:lnTo>
                  <a:lnTo>
                    <a:pt x="1221875" y="1149021"/>
                  </a:lnTo>
                  <a:close/>
                </a:path>
                <a:path extrusionOk="0" h="1253489" w="2955925">
                  <a:moveTo>
                    <a:pt x="1287029" y="1127312"/>
                  </a:moveTo>
                  <a:lnTo>
                    <a:pt x="1206723" y="1127312"/>
                  </a:lnTo>
                  <a:lnTo>
                    <a:pt x="1206126" y="1127494"/>
                  </a:lnTo>
                  <a:lnTo>
                    <a:pt x="1128797" y="1149087"/>
                  </a:lnTo>
                  <a:lnTo>
                    <a:pt x="1129083" y="1149021"/>
                  </a:lnTo>
                  <a:lnTo>
                    <a:pt x="1221875" y="1149021"/>
                  </a:lnTo>
                  <a:lnTo>
                    <a:pt x="1287029" y="1127312"/>
                  </a:lnTo>
                  <a:close/>
                </a:path>
                <a:path extrusionOk="0" h="1253489" w="2955925">
                  <a:moveTo>
                    <a:pt x="1206402" y="1127402"/>
                  </a:moveTo>
                  <a:lnTo>
                    <a:pt x="1206073" y="1127494"/>
                  </a:lnTo>
                  <a:lnTo>
                    <a:pt x="1206402" y="1127402"/>
                  </a:lnTo>
                  <a:close/>
                </a:path>
                <a:path extrusionOk="0" h="1253489" w="2955925">
                  <a:moveTo>
                    <a:pt x="1351596" y="1102100"/>
                  </a:moveTo>
                  <a:lnTo>
                    <a:pt x="1282343" y="1102100"/>
                  </a:lnTo>
                  <a:lnTo>
                    <a:pt x="1281703" y="1102334"/>
                  </a:lnTo>
                  <a:lnTo>
                    <a:pt x="1206402" y="1127402"/>
                  </a:lnTo>
                  <a:lnTo>
                    <a:pt x="1206723" y="1127312"/>
                  </a:lnTo>
                  <a:lnTo>
                    <a:pt x="1287029" y="1127312"/>
                  </a:lnTo>
                  <a:lnTo>
                    <a:pt x="1290695" y="1126091"/>
                  </a:lnTo>
                  <a:lnTo>
                    <a:pt x="1351596" y="1102100"/>
                  </a:lnTo>
                  <a:close/>
                </a:path>
                <a:path extrusionOk="0" h="1253489" w="2955925">
                  <a:moveTo>
                    <a:pt x="1282039" y="1102202"/>
                  </a:moveTo>
                  <a:lnTo>
                    <a:pt x="1281641" y="1102334"/>
                  </a:lnTo>
                  <a:lnTo>
                    <a:pt x="1282039" y="1102202"/>
                  </a:lnTo>
                  <a:close/>
                </a:path>
                <a:path extrusionOk="0" h="1253489" w="2955925">
                  <a:moveTo>
                    <a:pt x="1415364" y="1073143"/>
                  </a:moveTo>
                  <a:lnTo>
                    <a:pt x="1355807" y="1073143"/>
                  </a:lnTo>
                  <a:lnTo>
                    <a:pt x="1355192" y="1073403"/>
                  </a:lnTo>
                  <a:lnTo>
                    <a:pt x="1282039" y="1102202"/>
                  </a:lnTo>
                  <a:lnTo>
                    <a:pt x="1282343" y="1102100"/>
                  </a:lnTo>
                  <a:lnTo>
                    <a:pt x="1351596" y="1102100"/>
                  </a:lnTo>
                  <a:lnTo>
                    <a:pt x="1365427" y="1096652"/>
                  </a:lnTo>
                  <a:lnTo>
                    <a:pt x="1402294" y="1079842"/>
                  </a:lnTo>
                  <a:lnTo>
                    <a:pt x="1415364" y="1073143"/>
                  </a:lnTo>
                  <a:close/>
                </a:path>
                <a:path extrusionOk="0" h="1253489" w="2955925">
                  <a:moveTo>
                    <a:pt x="1355486" y="1073270"/>
                  </a:moveTo>
                  <a:lnTo>
                    <a:pt x="1355146" y="1073403"/>
                  </a:lnTo>
                  <a:lnTo>
                    <a:pt x="1355486" y="1073270"/>
                  </a:lnTo>
                  <a:close/>
                </a:path>
                <a:path extrusionOk="0" h="1253489" w="2955925">
                  <a:moveTo>
                    <a:pt x="1446338" y="1056852"/>
                  </a:moveTo>
                  <a:lnTo>
                    <a:pt x="1391492" y="1056852"/>
                  </a:lnTo>
                  <a:lnTo>
                    <a:pt x="1390968" y="1057106"/>
                  </a:lnTo>
                  <a:lnTo>
                    <a:pt x="1355486" y="1073270"/>
                  </a:lnTo>
                  <a:lnTo>
                    <a:pt x="1355807" y="1073143"/>
                  </a:lnTo>
                  <a:lnTo>
                    <a:pt x="1415364" y="1073143"/>
                  </a:lnTo>
                  <a:lnTo>
                    <a:pt x="1438690" y="1061187"/>
                  </a:lnTo>
                  <a:lnTo>
                    <a:pt x="1446338" y="1056852"/>
                  </a:lnTo>
                  <a:close/>
                </a:path>
                <a:path extrusionOk="0" h="1253489" w="2955925">
                  <a:moveTo>
                    <a:pt x="1391241" y="1056966"/>
                  </a:moveTo>
                  <a:lnTo>
                    <a:pt x="1390934" y="1057106"/>
                  </a:lnTo>
                  <a:lnTo>
                    <a:pt x="1391241" y="1056966"/>
                  </a:lnTo>
                  <a:close/>
                </a:path>
                <a:path extrusionOk="0" h="1253489" w="2955925">
                  <a:moveTo>
                    <a:pt x="1478033" y="1038706"/>
                  </a:moveTo>
                  <a:lnTo>
                    <a:pt x="1426866" y="1038706"/>
                  </a:lnTo>
                  <a:lnTo>
                    <a:pt x="1391241" y="1056966"/>
                  </a:lnTo>
                  <a:lnTo>
                    <a:pt x="1391492" y="1056852"/>
                  </a:lnTo>
                  <a:lnTo>
                    <a:pt x="1446338" y="1056852"/>
                  </a:lnTo>
                  <a:lnTo>
                    <a:pt x="1474636" y="1040809"/>
                  </a:lnTo>
                  <a:lnTo>
                    <a:pt x="1478033" y="1038706"/>
                  </a:lnTo>
                  <a:close/>
                </a:path>
                <a:path extrusionOk="0" h="1253489" w="2955925">
                  <a:moveTo>
                    <a:pt x="1510135" y="1018833"/>
                  </a:moveTo>
                  <a:lnTo>
                    <a:pt x="1461895" y="1018833"/>
                  </a:lnTo>
                  <a:lnTo>
                    <a:pt x="1426625" y="1038830"/>
                  </a:lnTo>
                  <a:lnTo>
                    <a:pt x="1426866" y="1038706"/>
                  </a:lnTo>
                  <a:lnTo>
                    <a:pt x="1478033" y="1038706"/>
                  </a:lnTo>
                  <a:lnTo>
                    <a:pt x="1510135" y="1018833"/>
                  </a:lnTo>
                  <a:close/>
                </a:path>
                <a:path extrusionOk="0" h="1253489" w="2955925">
                  <a:moveTo>
                    <a:pt x="1542254" y="997351"/>
                  </a:moveTo>
                  <a:lnTo>
                    <a:pt x="1496579" y="997351"/>
                  </a:lnTo>
                  <a:lnTo>
                    <a:pt x="1461702" y="1018942"/>
                  </a:lnTo>
                  <a:lnTo>
                    <a:pt x="1461895" y="1018833"/>
                  </a:lnTo>
                  <a:lnTo>
                    <a:pt x="1510139" y="1018830"/>
                  </a:lnTo>
                  <a:lnTo>
                    <a:pt x="1542254" y="997351"/>
                  </a:lnTo>
                  <a:close/>
                </a:path>
                <a:path extrusionOk="0" h="1253489" w="2955925">
                  <a:moveTo>
                    <a:pt x="1574529" y="974378"/>
                  </a:moveTo>
                  <a:lnTo>
                    <a:pt x="1530915" y="974378"/>
                  </a:lnTo>
                  <a:lnTo>
                    <a:pt x="1496401" y="997461"/>
                  </a:lnTo>
                  <a:lnTo>
                    <a:pt x="1496579" y="997351"/>
                  </a:lnTo>
                  <a:lnTo>
                    <a:pt x="1542254" y="997351"/>
                  </a:lnTo>
                  <a:lnTo>
                    <a:pt x="1545205" y="995377"/>
                  </a:lnTo>
                  <a:lnTo>
                    <a:pt x="1574529" y="974378"/>
                  </a:lnTo>
                  <a:close/>
                </a:path>
                <a:path extrusionOk="0" h="1253489" w="2955925">
                  <a:moveTo>
                    <a:pt x="1606840" y="950031"/>
                  </a:moveTo>
                  <a:lnTo>
                    <a:pt x="1564902" y="950031"/>
                  </a:lnTo>
                  <a:lnTo>
                    <a:pt x="1530744" y="974492"/>
                  </a:lnTo>
                  <a:lnTo>
                    <a:pt x="1530915" y="974378"/>
                  </a:lnTo>
                  <a:lnTo>
                    <a:pt x="1574529" y="974378"/>
                  </a:lnTo>
                  <a:lnTo>
                    <a:pt x="1579840" y="970574"/>
                  </a:lnTo>
                  <a:lnTo>
                    <a:pt x="1606840" y="950031"/>
                  </a:lnTo>
                  <a:close/>
                </a:path>
                <a:path extrusionOk="0" h="1253489" w="2955925">
                  <a:moveTo>
                    <a:pt x="1639100" y="924429"/>
                  </a:moveTo>
                  <a:lnTo>
                    <a:pt x="1598540" y="924429"/>
                  </a:lnTo>
                  <a:lnTo>
                    <a:pt x="1564752" y="950138"/>
                  </a:lnTo>
                  <a:lnTo>
                    <a:pt x="1564902" y="950031"/>
                  </a:lnTo>
                  <a:lnTo>
                    <a:pt x="1606840" y="950031"/>
                  </a:lnTo>
                  <a:lnTo>
                    <a:pt x="1614053" y="944543"/>
                  </a:lnTo>
                  <a:lnTo>
                    <a:pt x="1639100" y="924429"/>
                  </a:lnTo>
                  <a:close/>
                </a:path>
                <a:path extrusionOk="0" h="1253489" w="2955925">
                  <a:moveTo>
                    <a:pt x="1670756" y="897694"/>
                  </a:moveTo>
                  <a:lnTo>
                    <a:pt x="1631826" y="897694"/>
                  </a:lnTo>
                  <a:lnTo>
                    <a:pt x="1598406" y="924530"/>
                  </a:lnTo>
                  <a:lnTo>
                    <a:pt x="1598540" y="924429"/>
                  </a:lnTo>
                  <a:lnTo>
                    <a:pt x="1639100" y="924429"/>
                  </a:lnTo>
                  <a:lnTo>
                    <a:pt x="1647898" y="917364"/>
                  </a:lnTo>
                  <a:lnTo>
                    <a:pt x="1670756" y="897694"/>
                  </a:lnTo>
                  <a:close/>
                </a:path>
                <a:path extrusionOk="0" h="1253489" w="2955925">
                  <a:moveTo>
                    <a:pt x="1734782" y="841216"/>
                  </a:moveTo>
                  <a:lnTo>
                    <a:pt x="1697446" y="841216"/>
                  </a:lnTo>
                  <a:lnTo>
                    <a:pt x="1631659" y="897829"/>
                  </a:lnTo>
                  <a:lnTo>
                    <a:pt x="1631826" y="897694"/>
                  </a:lnTo>
                  <a:lnTo>
                    <a:pt x="1670756" y="897694"/>
                  </a:lnTo>
                  <a:lnTo>
                    <a:pt x="1714193" y="860314"/>
                  </a:lnTo>
                  <a:lnTo>
                    <a:pt x="1734782" y="841216"/>
                  </a:lnTo>
                  <a:close/>
                </a:path>
                <a:path extrusionOk="0" h="1253489" w="2955925">
                  <a:moveTo>
                    <a:pt x="1797776" y="781753"/>
                  </a:moveTo>
                  <a:lnTo>
                    <a:pt x="1761536" y="781753"/>
                  </a:lnTo>
                  <a:lnTo>
                    <a:pt x="1697259" y="841377"/>
                  </a:lnTo>
                  <a:lnTo>
                    <a:pt x="1697446" y="841216"/>
                  </a:lnTo>
                  <a:lnTo>
                    <a:pt x="1734782" y="841216"/>
                  </a:lnTo>
                  <a:lnTo>
                    <a:pt x="1778943" y="800251"/>
                  </a:lnTo>
                  <a:lnTo>
                    <a:pt x="1797776" y="781753"/>
                  </a:lnTo>
                  <a:close/>
                </a:path>
                <a:path extrusionOk="0" h="1253489" w="2955925">
                  <a:moveTo>
                    <a:pt x="1859740" y="720171"/>
                  </a:moveTo>
                  <a:lnTo>
                    <a:pt x="1824227" y="720171"/>
                  </a:lnTo>
                  <a:lnTo>
                    <a:pt x="1761390" y="781889"/>
                  </a:lnTo>
                  <a:lnTo>
                    <a:pt x="1761536" y="781753"/>
                  </a:lnTo>
                  <a:lnTo>
                    <a:pt x="1797776" y="781753"/>
                  </a:lnTo>
                  <a:lnTo>
                    <a:pt x="1842119" y="738201"/>
                  </a:lnTo>
                  <a:lnTo>
                    <a:pt x="1859740" y="720171"/>
                  </a:lnTo>
                  <a:close/>
                </a:path>
                <a:path extrusionOk="0" h="1253489" w="2955925">
                  <a:moveTo>
                    <a:pt x="1920609" y="657440"/>
                  </a:moveTo>
                  <a:lnTo>
                    <a:pt x="1885530" y="657440"/>
                  </a:lnTo>
                  <a:lnTo>
                    <a:pt x="1824155" y="720242"/>
                  </a:lnTo>
                  <a:lnTo>
                    <a:pt x="1859740" y="720171"/>
                  </a:lnTo>
                  <a:lnTo>
                    <a:pt x="1903752" y="675135"/>
                  </a:lnTo>
                  <a:lnTo>
                    <a:pt x="1920609" y="657440"/>
                  </a:lnTo>
                  <a:close/>
                </a:path>
                <a:path extrusionOk="0" h="1253489" w="2955925">
                  <a:moveTo>
                    <a:pt x="1980366" y="594530"/>
                  </a:moveTo>
                  <a:lnTo>
                    <a:pt x="1945458" y="594530"/>
                  </a:lnTo>
                  <a:lnTo>
                    <a:pt x="1885462" y="657510"/>
                  </a:lnTo>
                  <a:lnTo>
                    <a:pt x="1920609" y="657440"/>
                  </a:lnTo>
                  <a:lnTo>
                    <a:pt x="1963872" y="612025"/>
                  </a:lnTo>
                  <a:lnTo>
                    <a:pt x="1980366" y="594530"/>
                  </a:lnTo>
                  <a:close/>
                </a:path>
                <a:path extrusionOk="0" h="1253489" w="2955925">
                  <a:moveTo>
                    <a:pt x="2878653" y="25489"/>
                  </a:moveTo>
                  <a:lnTo>
                    <a:pt x="2819910" y="32806"/>
                  </a:lnTo>
                  <a:lnTo>
                    <a:pt x="2749483" y="45350"/>
                  </a:lnTo>
                  <a:lnTo>
                    <a:pt x="2675844" y="63541"/>
                  </a:lnTo>
                  <a:lnTo>
                    <a:pt x="2637492" y="75342"/>
                  </a:lnTo>
                  <a:lnTo>
                    <a:pt x="2597961" y="89256"/>
                  </a:lnTo>
                  <a:lnTo>
                    <a:pt x="2557132" y="105511"/>
                  </a:lnTo>
                  <a:lnTo>
                    <a:pt x="2514881" y="124336"/>
                  </a:lnTo>
                  <a:lnTo>
                    <a:pt x="2471087" y="145958"/>
                  </a:lnTo>
                  <a:lnTo>
                    <a:pt x="2425621" y="170606"/>
                  </a:lnTo>
                  <a:lnTo>
                    <a:pt x="2378358" y="198507"/>
                  </a:lnTo>
                  <a:lnTo>
                    <a:pt x="2329131" y="229913"/>
                  </a:lnTo>
                  <a:lnTo>
                    <a:pt x="2277842" y="267122"/>
                  </a:lnTo>
                  <a:lnTo>
                    <a:pt x="2225476" y="310916"/>
                  </a:lnTo>
                  <a:lnTo>
                    <a:pt x="2171976" y="360297"/>
                  </a:lnTo>
                  <a:lnTo>
                    <a:pt x="2117250" y="414329"/>
                  </a:lnTo>
                  <a:lnTo>
                    <a:pt x="2061309" y="471990"/>
                  </a:lnTo>
                  <a:lnTo>
                    <a:pt x="1945412" y="594577"/>
                  </a:lnTo>
                  <a:lnTo>
                    <a:pt x="1980366" y="594530"/>
                  </a:lnTo>
                  <a:lnTo>
                    <a:pt x="2079592" y="489624"/>
                  </a:lnTo>
                  <a:lnTo>
                    <a:pt x="2135284" y="432217"/>
                  </a:lnTo>
                  <a:lnTo>
                    <a:pt x="2162562" y="404921"/>
                  </a:lnTo>
                  <a:lnTo>
                    <a:pt x="2189470" y="378715"/>
                  </a:lnTo>
                  <a:lnTo>
                    <a:pt x="2216008" y="353722"/>
                  </a:lnTo>
                  <a:lnTo>
                    <a:pt x="2242170" y="330065"/>
                  </a:lnTo>
                  <a:lnTo>
                    <a:pt x="2267953" y="307868"/>
                  </a:lnTo>
                  <a:lnTo>
                    <a:pt x="2293347" y="287252"/>
                  </a:lnTo>
                  <a:lnTo>
                    <a:pt x="2318345" y="268339"/>
                  </a:lnTo>
                  <a:lnTo>
                    <a:pt x="2343019" y="251192"/>
                  </a:lnTo>
                  <a:lnTo>
                    <a:pt x="2391473" y="220268"/>
                  </a:lnTo>
                  <a:lnTo>
                    <a:pt x="2437948" y="192825"/>
                  </a:lnTo>
                  <a:lnTo>
                    <a:pt x="2482569" y="168626"/>
                  </a:lnTo>
                  <a:lnTo>
                    <a:pt x="2525469" y="147435"/>
                  </a:lnTo>
                  <a:lnTo>
                    <a:pt x="2566791" y="129015"/>
                  </a:lnTo>
                  <a:lnTo>
                    <a:pt x="2606665" y="113130"/>
                  </a:lnTo>
                  <a:lnTo>
                    <a:pt x="2645235" y="99545"/>
                  </a:lnTo>
                  <a:lnTo>
                    <a:pt x="2682643" y="88024"/>
                  </a:lnTo>
                  <a:lnTo>
                    <a:pt x="2719026" y="78337"/>
                  </a:lnTo>
                  <a:lnTo>
                    <a:pt x="2754534" y="70250"/>
                  </a:lnTo>
                  <a:lnTo>
                    <a:pt x="2789640" y="63469"/>
                  </a:lnTo>
                  <a:lnTo>
                    <a:pt x="2823339" y="57983"/>
                  </a:lnTo>
                  <a:lnTo>
                    <a:pt x="2881328" y="50752"/>
                  </a:lnTo>
                  <a:lnTo>
                    <a:pt x="2878653" y="25489"/>
                  </a:lnTo>
                  <a:close/>
                </a:path>
                <a:path extrusionOk="0" h="1253489" w="2955925">
                  <a:moveTo>
                    <a:pt x="2939938" y="23948"/>
                  </a:moveTo>
                  <a:lnTo>
                    <a:pt x="2891025" y="23948"/>
                  </a:lnTo>
                  <a:lnTo>
                    <a:pt x="2894166" y="49152"/>
                  </a:lnTo>
                  <a:lnTo>
                    <a:pt x="2881328" y="50752"/>
                  </a:lnTo>
                  <a:lnTo>
                    <a:pt x="2883978" y="75775"/>
                  </a:lnTo>
                  <a:lnTo>
                    <a:pt x="2955743" y="29864"/>
                  </a:lnTo>
                  <a:lnTo>
                    <a:pt x="2939938" y="23948"/>
                  </a:lnTo>
                  <a:close/>
                </a:path>
                <a:path extrusionOk="0" h="1253489" w="2955925">
                  <a:moveTo>
                    <a:pt x="2891025" y="23948"/>
                  </a:moveTo>
                  <a:lnTo>
                    <a:pt x="2878653" y="25489"/>
                  </a:lnTo>
                  <a:lnTo>
                    <a:pt x="2881328" y="50752"/>
                  </a:lnTo>
                  <a:lnTo>
                    <a:pt x="2894166" y="49152"/>
                  </a:lnTo>
                  <a:lnTo>
                    <a:pt x="2891025" y="23948"/>
                  </a:lnTo>
                  <a:close/>
                </a:path>
                <a:path extrusionOk="0" h="1253489" w="2955925">
                  <a:moveTo>
                    <a:pt x="2875954" y="0"/>
                  </a:moveTo>
                  <a:lnTo>
                    <a:pt x="2878653" y="25489"/>
                  </a:lnTo>
                  <a:lnTo>
                    <a:pt x="2891025" y="23948"/>
                  </a:lnTo>
                  <a:lnTo>
                    <a:pt x="2939938" y="23948"/>
                  </a:lnTo>
                  <a:lnTo>
                    <a:pt x="2875954" y="0"/>
                  </a:lnTo>
                  <a:close/>
                </a:path>
              </a:pathLst>
            </a:custGeom>
            <a:solidFill>
              <a:srgbClr val="E6A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9" name="Google Shape;219;p9"/>
          <p:cNvSpPr txBox="1"/>
          <p:nvPr/>
        </p:nvSpPr>
        <p:spPr>
          <a:xfrm>
            <a:off x="1514668" y="4526788"/>
            <a:ext cx="102171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rgbClr val="44546A"/>
                </a:solidFill>
                <a:latin typeface="Calibri"/>
                <a:ea typeface="Calibri"/>
                <a:cs typeface="Calibri"/>
                <a:sym typeface="Calibri"/>
              </a:rPr>
              <a:t>A1 Notation</a:t>
            </a:r>
            <a:endParaRPr sz="1600">
              <a:solidFill>
                <a:schemeClr val="dk1"/>
              </a:solidFill>
              <a:latin typeface="Calibri"/>
              <a:ea typeface="Calibri"/>
              <a:cs typeface="Calibri"/>
              <a:sym typeface="Calibri"/>
            </a:endParaRPr>
          </a:p>
        </p:txBody>
      </p:sp>
      <p:sp>
        <p:nvSpPr>
          <p:cNvPr id="220" name="Google Shape;220;p9"/>
          <p:cNvSpPr txBox="1"/>
          <p:nvPr/>
        </p:nvSpPr>
        <p:spPr>
          <a:xfrm>
            <a:off x="6150300" y="4526788"/>
            <a:ext cx="1923414"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rgbClr val="0F3D24"/>
                </a:solidFill>
                <a:latin typeface="Calibri"/>
                <a:ea typeface="Calibri"/>
                <a:cs typeface="Calibri"/>
                <a:sym typeface="Calibri"/>
              </a:rPr>
              <a:t>Interactive Dashboards</a:t>
            </a:r>
            <a:endParaRPr sz="1600">
              <a:solidFill>
                <a:schemeClr val="dk1"/>
              </a:solidFill>
              <a:latin typeface="Calibri"/>
              <a:ea typeface="Calibri"/>
              <a:cs typeface="Calibri"/>
              <a:sym typeface="Calibri"/>
            </a:endParaRPr>
          </a:p>
        </p:txBody>
      </p:sp>
      <p:sp>
        <p:nvSpPr>
          <p:cNvPr id="221" name="Google Shape;221;p9"/>
          <p:cNvSpPr txBox="1"/>
          <p:nvPr/>
        </p:nvSpPr>
        <p:spPr>
          <a:xfrm>
            <a:off x="2031713" y="5435091"/>
            <a:ext cx="113411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rgbClr val="44546A"/>
                </a:solidFill>
                <a:latin typeface="Calibri"/>
                <a:ea typeface="Calibri"/>
                <a:cs typeface="Calibri"/>
                <a:sym typeface="Calibri"/>
              </a:rPr>
              <a:t>Cell Formulas</a:t>
            </a:r>
            <a:endParaRPr sz="1600">
              <a:solidFill>
                <a:schemeClr val="dk1"/>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98" name="Shape 2498"/>
        <p:cNvGrpSpPr/>
        <p:nvPr/>
      </p:nvGrpSpPr>
      <p:grpSpPr>
        <a:xfrm>
          <a:off x="0" y="0"/>
          <a:ext cx="0" cy="0"/>
          <a:chOff x="0" y="0"/>
          <a:chExt cx="0" cy="0"/>
        </a:xfrm>
      </p:grpSpPr>
      <p:sp>
        <p:nvSpPr>
          <p:cNvPr id="2499" name="Google Shape;2499;p90"/>
          <p:cNvSpPr txBox="1"/>
          <p:nvPr>
            <p:ph type="title"/>
          </p:nvPr>
        </p:nvSpPr>
        <p:spPr>
          <a:xfrm>
            <a:off x="4050029" y="242315"/>
            <a:ext cx="409194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SOLUTION</a:t>
            </a:r>
            <a:r>
              <a:rPr lang="en-US"/>
              <a:t>: FILTER FLOW</a:t>
            </a:r>
            <a:endParaRPr/>
          </a:p>
        </p:txBody>
      </p:sp>
      <p:pic>
        <p:nvPicPr>
          <p:cNvPr id="2500" name="Google Shape;2500;p90"/>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2501" name="Google Shape;2501;p90"/>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02" name="Google Shape;2502;p90"/>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03" name="Google Shape;2503;p90"/>
          <p:cNvSpPr txBox="1"/>
          <p:nvPr/>
        </p:nvSpPr>
        <p:spPr>
          <a:xfrm>
            <a:off x="6660183" y="1455420"/>
            <a:ext cx="4752340" cy="2992120"/>
          </a:xfrm>
          <a:prstGeom prst="rect">
            <a:avLst/>
          </a:prstGeom>
          <a:noFill/>
          <a:ln>
            <a:noFill/>
          </a:ln>
        </p:spPr>
        <p:txBody>
          <a:bodyPr anchorCtr="0" anchor="t" bIns="0" lIns="0" spcFirstLastPara="1" rIns="0" wrap="square" tIns="12700">
            <a:spAutoFit/>
          </a:bodyPr>
          <a:lstStyle/>
          <a:p>
            <a:pPr indent="0" lvl="0" marL="0" marR="99060" rtl="0" algn="ctr">
              <a:lnSpc>
                <a:spcPct val="100000"/>
              </a:lnSpc>
              <a:spcBef>
                <a:spcPts val="0"/>
              </a:spcBef>
              <a:spcAft>
                <a:spcPts val="0"/>
              </a:spcAft>
              <a:buClr>
                <a:srgbClr val="404040"/>
              </a:buClr>
              <a:buSzPts val="2000"/>
              <a:buFont typeface="Calibri"/>
              <a:buNone/>
            </a:pPr>
            <a:r>
              <a:rPr b="1" i="1" lang="en-US" sz="2000" u="none" cap="none" strike="noStrike">
                <a:solidFill>
                  <a:srgbClr val="404040"/>
                </a:solidFill>
                <a:latin typeface="Calibri"/>
                <a:ea typeface="Calibri"/>
                <a:cs typeface="Calibri"/>
                <a:sym typeface="Calibri"/>
              </a:rPr>
              <a:t>Solution Preview</a:t>
            </a:r>
            <a:endParaRPr b="0" i="0" sz="2000" u="none" cap="none" strike="noStrike">
              <a:solidFill>
                <a:srgbClr val="000000"/>
              </a:solidFill>
              <a:latin typeface="Calibri"/>
              <a:ea typeface="Calibri"/>
              <a:cs typeface="Calibri"/>
              <a:sym typeface="Calibri"/>
            </a:endParaRPr>
          </a:p>
          <a:p>
            <a:pPr indent="-457200" lvl="0" marL="469900" marR="5080" rtl="0" algn="l">
              <a:lnSpc>
                <a:spcPct val="100400"/>
              </a:lnSpc>
              <a:spcBef>
                <a:spcPts val="1295"/>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Larry must have changed the relationship  between </a:t>
            </a:r>
            <a:r>
              <a:rPr b="1" i="0" lang="en-US" sz="1800" u="none" cap="none" strike="noStrike">
                <a:solidFill>
                  <a:srgbClr val="000000"/>
                </a:solidFill>
                <a:latin typeface="Calibri"/>
                <a:ea typeface="Calibri"/>
                <a:cs typeface="Calibri"/>
                <a:sym typeface="Calibri"/>
              </a:rPr>
              <a:t>Returns Data </a:t>
            </a:r>
            <a:r>
              <a:rPr b="0" i="0" lang="en-US" sz="1800" u="none" cap="none" strike="noStrike">
                <a:solidFill>
                  <a:srgbClr val="000000"/>
                </a:solidFill>
                <a:latin typeface="Calibri"/>
                <a:ea typeface="Calibri"/>
                <a:cs typeface="Calibri"/>
                <a:sym typeface="Calibri"/>
              </a:rPr>
              <a:t>and </a:t>
            </a:r>
            <a:r>
              <a:rPr b="1" i="0" lang="en-US" sz="1800" u="none" cap="none" strike="noStrike">
                <a:solidFill>
                  <a:srgbClr val="000000"/>
                </a:solidFill>
                <a:latin typeface="Calibri"/>
                <a:ea typeface="Calibri"/>
                <a:cs typeface="Calibri"/>
                <a:sym typeface="Calibri"/>
              </a:rPr>
              <a:t>Product Lookup </a:t>
            </a:r>
            <a:r>
              <a:rPr b="0" i="0" lang="en-US" sz="1800" u="none" cap="none" strike="noStrike">
                <a:solidFill>
                  <a:srgbClr val="000000"/>
                </a:solidFill>
                <a:latin typeface="Calibri"/>
                <a:ea typeface="Calibri"/>
                <a:cs typeface="Calibri"/>
                <a:sym typeface="Calibri"/>
              </a:rPr>
              <a:t>to  </a:t>
            </a:r>
            <a:r>
              <a:rPr b="1" i="0" lang="en-US" sz="1800" u="none" cap="none" strike="noStrike">
                <a:solidFill>
                  <a:srgbClr val="000000"/>
                </a:solidFill>
                <a:latin typeface="Calibri"/>
                <a:ea typeface="Calibri"/>
                <a:cs typeface="Calibri"/>
                <a:sym typeface="Calibri"/>
              </a:rPr>
              <a:t>bi-directional</a:t>
            </a:r>
            <a:r>
              <a:rPr b="0" i="0" lang="en-US" sz="1800" u="none" cap="none" strike="noStrike">
                <a:solidFill>
                  <a:srgbClr val="000000"/>
                </a:solidFill>
                <a:latin typeface="Calibri"/>
                <a:ea typeface="Calibri"/>
                <a:cs typeface="Calibri"/>
                <a:sym typeface="Calibri"/>
              </a:rPr>
              <a:t>, and filtered his matrix using  product_id from the Returns table</a:t>
            </a:r>
            <a:endParaRPr b="0" i="0" sz="1800" u="none" cap="none" strike="noStrike">
              <a:solidFill>
                <a:srgbClr val="000000"/>
              </a:solidFill>
              <a:latin typeface="Calibri"/>
              <a:ea typeface="Calibri"/>
              <a:cs typeface="Calibri"/>
              <a:sym typeface="Calibri"/>
            </a:endParaRPr>
          </a:p>
          <a:p>
            <a:pPr indent="-457200" lvl="1" marL="927100" marR="0" rtl="0" algn="l">
              <a:lnSpc>
                <a:spcPct val="100000"/>
              </a:lnSpc>
              <a:spcBef>
                <a:spcPts val="1125"/>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Road bike (Road-650 Black, 44)</a:t>
            </a:r>
            <a:endParaRPr b="0" i="0" sz="1800" u="none" cap="none" strike="noStrike">
              <a:solidFill>
                <a:srgbClr val="000000"/>
              </a:solidFill>
              <a:latin typeface="Calibri"/>
              <a:ea typeface="Calibri"/>
              <a:cs typeface="Calibri"/>
              <a:sym typeface="Calibri"/>
            </a:endParaRPr>
          </a:p>
          <a:p>
            <a:pPr indent="-457200" lvl="1" marL="927100" marR="107950" rtl="0" algn="just">
              <a:lnSpc>
                <a:spcPct val="99400"/>
              </a:lnSpc>
              <a:spcBef>
                <a:spcPts val="1265"/>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Product 338 doesn’t exist in the Returns  table, so it was excluded when that filter  context passed to the Sales table</a:t>
            </a:r>
            <a:endParaRPr b="0" i="0" sz="1800" u="none" cap="none" strike="noStrike">
              <a:solidFill>
                <a:srgbClr val="000000"/>
              </a:solidFill>
              <a:latin typeface="Calibri"/>
              <a:ea typeface="Calibri"/>
              <a:cs typeface="Calibri"/>
              <a:sym typeface="Calibri"/>
            </a:endParaRPr>
          </a:p>
        </p:txBody>
      </p:sp>
      <p:grpSp>
        <p:nvGrpSpPr>
          <p:cNvPr id="2504" name="Google Shape;2504;p90"/>
          <p:cNvGrpSpPr/>
          <p:nvPr/>
        </p:nvGrpSpPr>
        <p:grpSpPr>
          <a:xfrm>
            <a:off x="11458577" y="171320"/>
            <a:ext cx="548640" cy="548640"/>
            <a:chOff x="11458577" y="171320"/>
            <a:chExt cx="548640" cy="548640"/>
          </a:xfrm>
        </p:grpSpPr>
        <p:sp>
          <p:nvSpPr>
            <p:cNvPr id="2505" name="Google Shape;2505;p90"/>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506" name="Google Shape;2506;p90"/>
            <p:cNvPicPr preferRelativeResize="0"/>
            <p:nvPr/>
          </p:nvPicPr>
          <p:blipFill rotWithShape="1">
            <a:blip r:embed="rId4">
              <a:alphaModFix/>
            </a:blip>
            <a:srcRect b="0" l="0" r="0" t="0"/>
            <a:stretch/>
          </p:blipFill>
          <p:spPr>
            <a:xfrm>
              <a:off x="11570207" y="274320"/>
              <a:ext cx="323088" cy="332231"/>
            </a:xfrm>
            <a:prstGeom prst="rect">
              <a:avLst/>
            </a:prstGeom>
            <a:noFill/>
            <a:ln>
              <a:noFill/>
            </a:ln>
          </p:spPr>
        </p:pic>
      </p:grpSp>
      <p:grpSp>
        <p:nvGrpSpPr>
          <p:cNvPr id="2507" name="Google Shape;2507;p90"/>
          <p:cNvGrpSpPr/>
          <p:nvPr/>
        </p:nvGrpSpPr>
        <p:grpSpPr>
          <a:xfrm>
            <a:off x="423672" y="1511807"/>
            <a:ext cx="5565648" cy="5148072"/>
            <a:chOff x="423672" y="1511807"/>
            <a:chExt cx="5565648" cy="5148072"/>
          </a:xfrm>
        </p:grpSpPr>
        <p:pic>
          <p:nvPicPr>
            <p:cNvPr id="2508" name="Google Shape;2508;p90"/>
            <p:cNvPicPr preferRelativeResize="0"/>
            <p:nvPr/>
          </p:nvPicPr>
          <p:blipFill rotWithShape="1">
            <a:blip r:embed="rId5">
              <a:alphaModFix/>
            </a:blip>
            <a:srcRect b="0" l="0" r="0" t="0"/>
            <a:stretch/>
          </p:blipFill>
          <p:spPr>
            <a:xfrm>
              <a:off x="423672" y="1511807"/>
              <a:ext cx="5565648" cy="5148072"/>
            </a:xfrm>
            <a:prstGeom prst="rect">
              <a:avLst/>
            </a:prstGeom>
            <a:noFill/>
            <a:ln>
              <a:noFill/>
            </a:ln>
          </p:spPr>
        </p:pic>
        <p:sp>
          <p:nvSpPr>
            <p:cNvPr id="2509" name="Google Shape;2509;p90"/>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510" name="Google Shape;2510;p90"/>
            <p:cNvPicPr preferRelativeResize="0"/>
            <p:nvPr/>
          </p:nvPicPr>
          <p:blipFill rotWithShape="1">
            <a:blip r:embed="rId6">
              <a:alphaModFix/>
            </a:blip>
            <a:srcRect b="0" l="0" r="0" t="0"/>
            <a:stretch/>
          </p:blipFill>
          <p:spPr>
            <a:xfrm>
              <a:off x="3913631" y="6141719"/>
              <a:ext cx="1822704" cy="350520"/>
            </a:xfrm>
            <a:prstGeom prst="rect">
              <a:avLst/>
            </a:prstGeom>
            <a:noFill/>
            <a:ln>
              <a:noFill/>
            </a:ln>
          </p:spPr>
        </p:pic>
        <p:pic>
          <p:nvPicPr>
            <p:cNvPr id="2511" name="Google Shape;2511;p90"/>
            <p:cNvPicPr preferRelativeResize="0"/>
            <p:nvPr/>
          </p:nvPicPr>
          <p:blipFill rotWithShape="1">
            <a:blip r:embed="rId7">
              <a:alphaModFix/>
            </a:blip>
            <a:srcRect b="0" l="0" r="0" t="0"/>
            <a:stretch/>
          </p:blipFill>
          <p:spPr>
            <a:xfrm>
              <a:off x="791246" y="1827126"/>
              <a:ext cx="904112" cy="1033272"/>
            </a:xfrm>
            <a:prstGeom prst="rect">
              <a:avLst/>
            </a:prstGeom>
            <a:noFill/>
            <a:ln>
              <a:noFill/>
            </a:ln>
          </p:spPr>
        </p:pic>
        <p:sp>
          <p:nvSpPr>
            <p:cNvPr id="2512" name="Google Shape;2512;p90"/>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13" name="Google Shape;2513;p90"/>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514" name="Google Shape;2514;p90"/>
            <p:cNvPicPr preferRelativeResize="0"/>
            <p:nvPr/>
          </p:nvPicPr>
          <p:blipFill rotWithShape="1">
            <a:blip r:embed="rId8">
              <a:alphaModFix/>
            </a:blip>
            <a:srcRect b="0" l="0" r="0" t="0"/>
            <a:stretch/>
          </p:blipFill>
          <p:spPr>
            <a:xfrm>
              <a:off x="1755647" y="1783080"/>
              <a:ext cx="658368" cy="530351"/>
            </a:xfrm>
            <a:prstGeom prst="rect">
              <a:avLst/>
            </a:prstGeom>
            <a:noFill/>
            <a:ln>
              <a:noFill/>
            </a:ln>
          </p:spPr>
        </p:pic>
      </p:grpSp>
      <p:sp>
        <p:nvSpPr>
          <p:cNvPr id="2515" name="Google Shape;2515;p90"/>
          <p:cNvSpPr txBox="1"/>
          <p:nvPr/>
        </p:nvSpPr>
        <p:spPr>
          <a:xfrm>
            <a:off x="6660183" y="4580635"/>
            <a:ext cx="19748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2.</a:t>
            </a:r>
            <a:endParaRPr b="0" i="0" sz="1800" u="none" cap="none" strike="noStrike">
              <a:solidFill>
                <a:srgbClr val="000000"/>
              </a:solidFill>
              <a:latin typeface="Calibri"/>
              <a:ea typeface="Calibri"/>
              <a:cs typeface="Calibri"/>
              <a:sym typeface="Calibri"/>
            </a:endParaRPr>
          </a:p>
        </p:txBody>
      </p:sp>
      <p:grpSp>
        <p:nvGrpSpPr>
          <p:cNvPr id="2516" name="Google Shape;2516;p90"/>
          <p:cNvGrpSpPr/>
          <p:nvPr/>
        </p:nvGrpSpPr>
        <p:grpSpPr>
          <a:xfrm>
            <a:off x="7077456" y="4614671"/>
            <a:ext cx="2353055" cy="1694688"/>
            <a:chOff x="7077456" y="4614671"/>
            <a:chExt cx="2353055" cy="1694688"/>
          </a:xfrm>
        </p:grpSpPr>
        <p:pic>
          <p:nvPicPr>
            <p:cNvPr id="2517" name="Google Shape;2517;p90"/>
            <p:cNvPicPr preferRelativeResize="0"/>
            <p:nvPr/>
          </p:nvPicPr>
          <p:blipFill rotWithShape="1">
            <a:blip r:embed="rId9">
              <a:alphaModFix/>
            </a:blip>
            <a:srcRect b="0" l="0" r="0" t="0"/>
            <a:stretch/>
          </p:blipFill>
          <p:spPr>
            <a:xfrm>
              <a:off x="7077456" y="4614671"/>
              <a:ext cx="2353055" cy="1694688"/>
            </a:xfrm>
            <a:prstGeom prst="rect">
              <a:avLst/>
            </a:prstGeom>
            <a:noFill/>
            <a:ln>
              <a:noFill/>
            </a:ln>
          </p:spPr>
        </p:pic>
        <p:pic>
          <p:nvPicPr>
            <p:cNvPr id="2518" name="Google Shape;2518;p90"/>
            <p:cNvPicPr preferRelativeResize="0"/>
            <p:nvPr/>
          </p:nvPicPr>
          <p:blipFill rotWithShape="1">
            <a:blip r:embed="rId10">
              <a:alphaModFix/>
            </a:blip>
            <a:srcRect b="0" l="0" r="0" t="0"/>
            <a:stretch/>
          </p:blipFill>
          <p:spPr>
            <a:xfrm>
              <a:off x="7103211" y="4640785"/>
              <a:ext cx="2249261" cy="1588763"/>
            </a:xfrm>
            <a:prstGeom prst="rect">
              <a:avLst/>
            </a:prstGeom>
            <a:noFill/>
            <a:ln>
              <a:noFill/>
            </a:ln>
          </p:spPr>
        </p:pic>
      </p:grpSp>
      <p:sp>
        <p:nvSpPr>
          <p:cNvPr id="2519" name="Google Shape;2519;p90"/>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Hey there, </a:t>
            </a:r>
            <a:r>
              <a:rPr b="0" i="0" lang="en-US" sz="1400" u="none" cap="none" strike="noStrike">
                <a:solidFill>
                  <a:srgbClr val="36394D"/>
                </a:solidFill>
                <a:latin typeface="Calibri"/>
                <a:ea typeface="Calibri"/>
                <a:cs typeface="Calibri"/>
                <a:sym typeface="Calibri"/>
              </a:rPr>
              <a:t>we’ve got another problem.</a:t>
            </a:r>
            <a:endParaRPr b="0" i="0" sz="1400" u="none" cap="none" strike="noStrike">
              <a:solidFill>
                <a:srgbClr val="000000"/>
              </a:solidFill>
              <a:latin typeface="Calibri"/>
              <a:ea typeface="Calibri"/>
              <a:cs typeface="Calibri"/>
              <a:sym typeface="Calibri"/>
            </a:endParaRPr>
          </a:p>
          <a:p>
            <a:pPr indent="0" lvl="0" marL="182245" marR="441325" rtl="0" algn="l">
              <a:lnSpc>
                <a:spcPct val="101400"/>
              </a:lnSpc>
              <a:spcBef>
                <a:spcPts val="117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Larry from Sales just sent me this screenshot. I think he must  have downloaded our Power BI model and messed with some  relationships, because I KNOW we had sales for product 338.</a:t>
            </a:r>
            <a:endParaRPr b="0" i="0" sz="1400" u="none" cap="none" strike="noStrike">
              <a:solidFill>
                <a:srgbClr val="000000"/>
              </a:solidFill>
              <a:latin typeface="Calibri"/>
              <a:ea typeface="Calibri"/>
              <a:cs typeface="Calibri"/>
              <a:sym typeface="Calibri"/>
            </a:endParaRPr>
          </a:p>
          <a:p>
            <a:pPr indent="0" lvl="0" marL="182245" marR="408940" rtl="0" algn="l">
              <a:lnSpc>
                <a:spcPct val="101400"/>
              </a:lnSpc>
              <a:spcBef>
                <a:spcPts val="1105"/>
              </a:spcBef>
              <a:spcAft>
                <a:spcPts val="0"/>
              </a:spcAft>
              <a:buClr>
                <a:srgbClr val="36394D"/>
              </a:buClr>
              <a:buSzPts val="1400"/>
              <a:buFont typeface="Calibri"/>
              <a:buNone/>
            </a:pPr>
            <a:r>
              <a:rPr b="0" i="0" lang="en-US" sz="1400" u="none" cap="none" strike="noStrike">
                <a:solidFill>
                  <a:srgbClr val="36394D"/>
                </a:solidFill>
                <a:latin typeface="Calibri"/>
                <a:ea typeface="Calibri"/>
                <a:cs typeface="Calibri"/>
                <a:sym typeface="Calibri"/>
              </a:rPr>
              <a:t>Can you help diagnose what’s going on, and prevent him from  doing this again?</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0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-Dana</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P.S. Kevin says hi</a:t>
            </a:r>
            <a:endParaRPr b="0" i="0" sz="1400" u="none" cap="none" strike="noStrike">
              <a:solidFill>
                <a:srgbClr val="000000"/>
              </a:solidFill>
              <a:latin typeface="Calibri"/>
              <a:ea typeface="Calibri"/>
              <a:cs typeface="Calibri"/>
              <a:sym typeface="Calibri"/>
            </a:endParaRPr>
          </a:p>
        </p:txBody>
      </p:sp>
      <p:pic>
        <p:nvPicPr>
          <p:cNvPr id="2520" name="Google Shape;2520;p90"/>
          <p:cNvPicPr preferRelativeResize="0"/>
          <p:nvPr/>
        </p:nvPicPr>
        <p:blipFill rotWithShape="1">
          <a:blip r:embed="rId11">
            <a:alphaModFix/>
          </a:blip>
          <a:srcRect b="0" l="0" r="0" t="0"/>
          <a:stretch/>
        </p:blipFill>
        <p:spPr>
          <a:xfrm>
            <a:off x="2139695" y="5404103"/>
            <a:ext cx="182880" cy="207263"/>
          </a:xfrm>
          <a:prstGeom prst="rect">
            <a:avLst/>
          </a:prstGeom>
          <a:noFill/>
          <a:ln>
            <a:noFill/>
          </a:ln>
        </p:spPr>
      </p:pic>
      <p:sp>
        <p:nvSpPr>
          <p:cNvPr id="2521" name="Google Shape;2521;p90"/>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Clr>
                <a:schemeClr val="dk1"/>
              </a:buClr>
              <a:buSzPts val="2550"/>
              <a:buFont typeface="Calibri"/>
              <a:buNone/>
            </a:pPr>
            <a:r>
              <a:t/>
            </a:r>
            <a:endParaRPr b="0" i="0" sz="2550" u="none" cap="none" strike="noStrike">
              <a:solidFill>
                <a:srgbClr val="000000"/>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Clr>
                <a:srgbClr val="404040"/>
              </a:buClr>
              <a:buSzPts val="1600"/>
              <a:buFont typeface="Calibri"/>
              <a:buNone/>
            </a:pPr>
            <a:r>
              <a:rPr b="1" i="0" lang="en-US" sz="1600" u="none" cap="none" strike="noStrike">
                <a:solidFill>
                  <a:srgbClr val="404040"/>
                </a:solidFill>
                <a:latin typeface="Calibri"/>
                <a:ea typeface="Calibri"/>
                <a:cs typeface="Calibri"/>
                <a:sym typeface="Calibri"/>
              </a:rPr>
              <a:t>NEW MESSAGE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1750"/>
              <a:buFont typeface="Calibri"/>
              <a:buNone/>
            </a:pPr>
            <a:r>
              <a:t/>
            </a:r>
            <a:endParaRPr b="0" i="0" sz="1750" u="none" cap="none" strike="noStrike">
              <a:solidFill>
                <a:srgbClr val="000000"/>
              </a:solidFill>
              <a:latin typeface="Calibri"/>
              <a:ea typeface="Calibri"/>
              <a:cs typeface="Calibri"/>
              <a:sym typeface="Calibri"/>
            </a:endParaRPr>
          </a:p>
          <a:p>
            <a:pPr indent="0" lvl="0" marL="167767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From: </a:t>
            </a:r>
            <a:r>
              <a:rPr b="1" i="0" lang="en-US" sz="1400" u="none" cap="none" strike="noStrike">
                <a:solidFill>
                  <a:srgbClr val="404040"/>
                </a:solidFill>
                <a:latin typeface="Calibri"/>
                <a:ea typeface="Calibri"/>
                <a:cs typeface="Calibri"/>
                <a:sym typeface="Calibri"/>
              </a:rPr>
              <a:t>Dana Modelle </a:t>
            </a:r>
            <a:r>
              <a:rPr b="0" i="1" lang="en-US" sz="1400" u="none" cap="none" strike="noStrike">
                <a:solidFill>
                  <a:srgbClr val="404040"/>
                </a:solidFill>
                <a:latin typeface="Calibri"/>
                <a:ea typeface="Calibri"/>
                <a:cs typeface="Calibri"/>
                <a:sym typeface="Calibri"/>
              </a:rPr>
              <a:t>(Analyst)</a:t>
            </a:r>
            <a:endParaRPr b="0" i="0" sz="1400" u="none" cap="none" strike="noStrike">
              <a:solidFill>
                <a:srgbClr val="000000"/>
              </a:solidFill>
              <a:latin typeface="Calibri"/>
              <a:ea typeface="Calibri"/>
              <a:cs typeface="Calibri"/>
              <a:sym typeface="Calibri"/>
            </a:endParaRPr>
          </a:p>
          <a:p>
            <a:pPr indent="0" lvl="0" marL="1677670" marR="0" rtl="0" algn="l">
              <a:lnSpc>
                <a:spcPct val="100000"/>
              </a:lnSpc>
              <a:spcBef>
                <a:spcPts val="6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Subject: </a:t>
            </a:r>
            <a:r>
              <a:rPr b="1" i="0" lang="en-US" sz="1400" u="none" cap="none" strike="noStrike">
                <a:solidFill>
                  <a:srgbClr val="404040"/>
                </a:solidFill>
                <a:latin typeface="Calibri"/>
                <a:ea typeface="Calibri"/>
                <a:cs typeface="Calibri"/>
                <a:sym typeface="Calibri"/>
              </a:rPr>
              <a:t>Larry’s gone rogue!</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25" name="Shape 2525"/>
        <p:cNvGrpSpPr/>
        <p:nvPr/>
      </p:nvGrpSpPr>
      <p:grpSpPr>
        <a:xfrm>
          <a:off x="0" y="0"/>
          <a:ext cx="0" cy="0"/>
          <a:chOff x="0" y="0"/>
          <a:chExt cx="0" cy="0"/>
        </a:xfrm>
      </p:grpSpPr>
      <p:grpSp>
        <p:nvGrpSpPr>
          <p:cNvPr id="2526" name="Google Shape;2526;p91"/>
          <p:cNvGrpSpPr/>
          <p:nvPr/>
        </p:nvGrpSpPr>
        <p:grpSpPr>
          <a:xfrm>
            <a:off x="722376" y="1261872"/>
            <a:ext cx="5187696" cy="3828288"/>
            <a:chOff x="722376" y="1261872"/>
            <a:chExt cx="5187696" cy="3828288"/>
          </a:xfrm>
        </p:grpSpPr>
        <p:pic>
          <p:nvPicPr>
            <p:cNvPr id="2527" name="Google Shape;2527;p91"/>
            <p:cNvPicPr preferRelativeResize="0"/>
            <p:nvPr/>
          </p:nvPicPr>
          <p:blipFill rotWithShape="1">
            <a:blip r:embed="rId3">
              <a:alphaModFix/>
            </a:blip>
            <a:srcRect b="0" l="0" r="0" t="0"/>
            <a:stretch/>
          </p:blipFill>
          <p:spPr>
            <a:xfrm>
              <a:off x="722376" y="1261872"/>
              <a:ext cx="5187696" cy="3828288"/>
            </a:xfrm>
            <a:prstGeom prst="rect">
              <a:avLst/>
            </a:prstGeom>
            <a:noFill/>
            <a:ln>
              <a:noFill/>
            </a:ln>
          </p:spPr>
        </p:pic>
        <p:pic>
          <p:nvPicPr>
            <p:cNvPr id="2528" name="Google Shape;2528;p91"/>
            <p:cNvPicPr preferRelativeResize="0"/>
            <p:nvPr/>
          </p:nvPicPr>
          <p:blipFill rotWithShape="1">
            <a:blip r:embed="rId4">
              <a:alphaModFix/>
            </a:blip>
            <a:srcRect b="0" l="0" r="0" t="0"/>
            <a:stretch/>
          </p:blipFill>
          <p:spPr>
            <a:xfrm>
              <a:off x="749212" y="1285900"/>
              <a:ext cx="5082371" cy="3726510"/>
            </a:xfrm>
            <a:prstGeom prst="rect">
              <a:avLst/>
            </a:prstGeom>
            <a:noFill/>
            <a:ln>
              <a:noFill/>
            </a:ln>
          </p:spPr>
        </p:pic>
      </p:grpSp>
      <p:grpSp>
        <p:nvGrpSpPr>
          <p:cNvPr id="2529" name="Google Shape;2529;p91"/>
          <p:cNvGrpSpPr/>
          <p:nvPr/>
        </p:nvGrpSpPr>
        <p:grpSpPr>
          <a:xfrm>
            <a:off x="6333744" y="1261872"/>
            <a:ext cx="5160263" cy="3846576"/>
            <a:chOff x="6333744" y="1261872"/>
            <a:chExt cx="5160263" cy="3846576"/>
          </a:xfrm>
        </p:grpSpPr>
        <p:pic>
          <p:nvPicPr>
            <p:cNvPr id="2530" name="Google Shape;2530;p91"/>
            <p:cNvPicPr preferRelativeResize="0"/>
            <p:nvPr/>
          </p:nvPicPr>
          <p:blipFill rotWithShape="1">
            <a:blip r:embed="rId5">
              <a:alphaModFix/>
            </a:blip>
            <a:srcRect b="0" l="0" r="0" t="0"/>
            <a:stretch/>
          </p:blipFill>
          <p:spPr>
            <a:xfrm>
              <a:off x="6333744" y="1261872"/>
              <a:ext cx="5160263" cy="3846576"/>
            </a:xfrm>
            <a:prstGeom prst="rect">
              <a:avLst/>
            </a:prstGeom>
            <a:noFill/>
            <a:ln>
              <a:noFill/>
            </a:ln>
          </p:spPr>
        </p:pic>
        <p:pic>
          <p:nvPicPr>
            <p:cNvPr id="2531" name="Google Shape;2531;p91"/>
            <p:cNvPicPr preferRelativeResize="0"/>
            <p:nvPr/>
          </p:nvPicPr>
          <p:blipFill rotWithShape="1">
            <a:blip r:embed="rId6">
              <a:alphaModFix/>
            </a:blip>
            <a:srcRect b="0" l="0" r="0" t="0"/>
            <a:stretch/>
          </p:blipFill>
          <p:spPr>
            <a:xfrm>
              <a:off x="6360417" y="1285901"/>
              <a:ext cx="5053269" cy="3741973"/>
            </a:xfrm>
            <a:prstGeom prst="rect">
              <a:avLst/>
            </a:prstGeom>
            <a:noFill/>
            <a:ln>
              <a:noFill/>
            </a:ln>
          </p:spPr>
        </p:pic>
        <p:pic>
          <p:nvPicPr>
            <p:cNvPr id="2532" name="Google Shape;2532;p91"/>
            <p:cNvPicPr preferRelativeResize="0"/>
            <p:nvPr/>
          </p:nvPicPr>
          <p:blipFill rotWithShape="1">
            <a:blip r:embed="rId7">
              <a:alphaModFix/>
            </a:blip>
            <a:srcRect b="0" l="0" r="0" t="0"/>
            <a:stretch/>
          </p:blipFill>
          <p:spPr>
            <a:xfrm>
              <a:off x="8025383" y="4590287"/>
              <a:ext cx="816864" cy="362712"/>
            </a:xfrm>
            <a:prstGeom prst="rect">
              <a:avLst/>
            </a:prstGeom>
            <a:noFill/>
            <a:ln>
              <a:noFill/>
            </a:ln>
          </p:spPr>
        </p:pic>
        <p:sp>
          <p:nvSpPr>
            <p:cNvPr id="2533" name="Google Shape;2533;p91"/>
            <p:cNvSpPr/>
            <p:nvPr/>
          </p:nvSpPr>
          <p:spPr>
            <a:xfrm>
              <a:off x="8062119" y="4629584"/>
              <a:ext cx="688340" cy="231775"/>
            </a:xfrm>
            <a:custGeom>
              <a:rect b="b" l="l" r="r" t="t"/>
              <a:pathLst>
                <a:path extrusionOk="0" h="231775" w="688340">
                  <a:moveTo>
                    <a:pt x="688179" y="0"/>
                  </a:moveTo>
                  <a:lnTo>
                    <a:pt x="0" y="0"/>
                  </a:lnTo>
                  <a:lnTo>
                    <a:pt x="0" y="231340"/>
                  </a:lnTo>
                  <a:lnTo>
                    <a:pt x="688179" y="231340"/>
                  </a:lnTo>
                  <a:lnTo>
                    <a:pt x="688179"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534" name="Google Shape;2534;p91"/>
          <p:cNvSpPr txBox="1"/>
          <p:nvPr>
            <p:ph type="title"/>
          </p:nvPr>
        </p:nvSpPr>
        <p:spPr>
          <a:xfrm>
            <a:off x="3912996" y="242315"/>
            <a:ext cx="436562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PRO TIP</a:t>
            </a:r>
            <a:r>
              <a:rPr lang="en-US"/>
              <a:t>: MODEL LAYOUTS</a:t>
            </a:r>
            <a:endParaRPr/>
          </a:p>
        </p:txBody>
      </p:sp>
      <p:pic>
        <p:nvPicPr>
          <p:cNvPr id="2535" name="Google Shape;2535;p91"/>
          <p:cNvPicPr preferRelativeResize="0"/>
          <p:nvPr/>
        </p:nvPicPr>
        <p:blipFill rotWithShape="1">
          <a:blip r:embed="rId8">
            <a:alphaModFix/>
          </a:blip>
          <a:srcRect b="0" l="0" r="0" t="0"/>
          <a:stretch/>
        </p:blipFill>
        <p:spPr>
          <a:xfrm>
            <a:off x="0" y="806332"/>
            <a:ext cx="12192000" cy="45720"/>
          </a:xfrm>
          <a:prstGeom prst="rect">
            <a:avLst/>
          </a:prstGeom>
          <a:noFill/>
          <a:ln>
            <a:noFill/>
          </a:ln>
        </p:spPr>
      </p:pic>
      <p:grpSp>
        <p:nvGrpSpPr>
          <p:cNvPr id="2536" name="Google Shape;2536;p91"/>
          <p:cNvGrpSpPr/>
          <p:nvPr/>
        </p:nvGrpSpPr>
        <p:grpSpPr>
          <a:xfrm>
            <a:off x="11458577" y="168692"/>
            <a:ext cx="548640" cy="548640"/>
            <a:chOff x="11458577" y="168692"/>
            <a:chExt cx="548640" cy="548640"/>
          </a:xfrm>
        </p:grpSpPr>
        <p:sp>
          <p:nvSpPr>
            <p:cNvPr id="2537" name="Google Shape;2537;p91"/>
            <p:cNvSpPr/>
            <p:nvPr/>
          </p:nvSpPr>
          <p:spPr>
            <a:xfrm>
              <a:off x="11458577" y="168692"/>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19"/>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39"/>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19"/>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538" name="Google Shape;2538;p91"/>
            <p:cNvPicPr preferRelativeResize="0"/>
            <p:nvPr/>
          </p:nvPicPr>
          <p:blipFill rotWithShape="1">
            <a:blip r:embed="rId9">
              <a:alphaModFix/>
            </a:blip>
            <a:srcRect b="0" l="0" r="0" t="0"/>
            <a:stretch/>
          </p:blipFill>
          <p:spPr>
            <a:xfrm>
              <a:off x="11579351" y="289560"/>
              <a:ext cx="307848" cy="307847"/>
            </a:xfrm>
            <a:prstGeom prst="rect">
              <a:avLst/>
            </a:prstGeom>
            <a:noFill/>
            <a:ln>
              <a:noFill/>
            </a:ln>
          </p:spPr>
        </p:pic>
      </p:grpSp>
      <p:sp>
        <p:nvSpPr>
          <p:cNvPr id="2539" name="Google Shape;2539;p91"/>
          <p:cNvSpPr txBox="1"/>
          <p:nvPr/>
        </p:nvSpPr>
        <p:spPr>
          <a:xfrm>
            <a:off x="926464" y="5332476"/>
            <a:ext cx="10146030" cy="969644"/>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Model layouts </a:t>
            </a:r>
            <a:r>
              <a:rPr b="0" i="0" lang="en-US" sz="2000" u="none" cap="none" strike="noStrike">
                <a:solidFill>
                  <a:srgbClr val="000000"/>
                </a:solidFill>
                <a:latin typeface="Calibri"/>
                <a:ea typeface="Calibri"/>
                <a:cs typeface="Calibri"/>
                <a:sym typeface="Calibri"/>
              </a:rPr>
              <a:t>allow you to create custom views to show specific portions of large, complex models</a:t>
            </a:r>
            <a:endParaRPr b="0" i="0" sz="2000" u="none" cap="none" strike="noStrike">
              <a:solidFill>
                <a:srgbClr val="000000"/>
              </a:solidFill>
              <a:latin typeface="Calibri"/>
              <a:ea typeface="Calibri"/>
              <a:cs typeface="Calibri"/>
              <a:sym typeface="Calibri"/>
            </a:endParaRPr>
          </a:p>
          <a:p>
            <a:pPr indent="-285750" lvl="0" marL="298450" marR="5080" rtl="0" algn="l">
              <a:lnSpc>
                <a:spcPct val="118750"/>
              </a:lnSpc>
              <a:spcBef>
                <a:spcPts val="1295"/>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Here we’ve created a </a:t>
            </a:r>
            <a:r>
              <a:rPr b="1" i="0" lang="en-US" sz="1600" u="none" cap="none" strike="noStrike">
                <a:solidFill>
                  <a:srgbClr val="000000"/>
                </a:solidFill>
                <a:latin typeface="Calibri"/>
                <a:ea typeface="Calibri"/>
                <a:cs typeface="Calibri"/>
                <a:sym typeface="Calibri"/>
              </a:rPr>
              <a:t>Sales View </a:t>
            </a:r>
            <a:r>
              <a:rPr b="0" i="0" lang="en-US" sz="1600" u="none" cap="none" strike="noStrike">
                <a:solidFill>
                  <a:srgbClr val="000000"/>
                </a:solidFill>
                <a:latin typeface="Calibri"/>
                <a:ea typeface="Calibri"/>
                <a:cs typeface="Calibri"/>
                <a:sym typeface="Calibri"/>
              </a:rPr>
              <a:t>displaying only tables related to sales, and a </a:t>
            </a:r>
            <a:r>
              <a:rPr b="1" i="0" lang="en-US" sz="1600" u="none" cap="none" strike="noStrike">
                <a:solidFill>
                  <a:srgbClr val="000000"/>
                </a:solidFill>
                <a:latin typeface="Calibri"/>
                <a:ea typeface="Calibri"/>
                <a:cs typeface="Calibri"/>
                <a:sym typeface="Calibri"/>
              </a:rPr>
              <a:t>Returns View </a:t>
            </a:r>
            <a:r>
              <a:rPr b="0" i="0" lang="en-US" sz="1600" u="none" cap="none" strike="noStrike">
                <a:solidFill>
                  <a:srgbClr val="000000"/>
                </a:solidFill>
                <a:latin typeface="Calibri"/>
                <a:ea typeface="Calibri"/>
                <a:cs typeface="Calibri"/>
                <a:sym typeface="Calibri"/>
              </a:rPr>
              <a:t>displaying only tables related  to returns </a:t>
            </a:r>
            <a:r>
              <a:rPr b="0" i="1" lang="en-US" sz="1600" u="none" cap="none" strike="noStrike">
                <a:solidFill>
                  <a:srgbClr val="000000"/>
                </a:solidFill>
                <a:latin typeface="Calibri"/>
                <a:ea typeface="Calibri"/>
                <a:cs typeface="Calibri"/>
                <a:sym typeface="Calibri"/>
              </a:rPr>
              <a:t>(</a:t>
            </a:r>
            <a:r>
              <a:rPr b="1" i="1" lang="en-US" sz="1600" u="none" cap="none" strike="noStrike">
                <a:solidFill>
                  <a:srgbClr val="000000"/>
                </a:solidFill>
                <a:latin typeface="Calibri"/>
                <a:ea typeface="Calibri"/>
                <a:cs typeface="Calibri"/>
                <a:sym typeface="Calibri"/>
              </a:rPr>
              <a:t>Note</a:t>
            </a:r>
            <a:r>
              <a:rPr b="0" i="1" lang="en-US" sz="1600" u="none" cap="none" strike="noStrike">
                <a:solidFill>
                  <a:srgbClr val="000000"/>
                </a:solidFill>
                <a:latin typeface="Calibri"/>
                <a:ea typeface="Calibri"/>
                <a:cs typeface="Calibri"/>
                <a:sym typeface="Calibri"/>
              </a:rPr>
              <a:t>: this doesn’t actually create duplicate tables)</a:t>
            </a:r>
            <a:endParaRPr b="0" i="0" sz="1600" u="none" cap="none" strike="noStrike">
              <a:solidFill>
                <a:srgbClr val="000000"/>
              </a:solidFill>
              <a:latin typeface="Calibri"/>
              <a:ea typeface="Calibri"/>
              <a:cs typeface="Calibri"/>
              <a:sym typeface="Calibri"/>
            </a:endParaRPr>
          </a:p>
        </p:txBody>
      </p:sp>
      <p:grpSp>
        <p:nvGrpSpPr>
          <p:cNvPr id="2540" name="Google Shape;2540;p91"/>
          <p:cNvGrpSpPr/>
          <p:nvPr/>
        </p:nvGrpSpPr>
        <p:grpSpPr>
          <a:xfrm>
            <a:off x="1776983" y="4590288"/>
            <a:ext cx="758951" cy="362712"/>
            <a:chOff x="1776983" y="4590288"/>
            <a:chExt cx="758951" cy="362712"/>
          </a:xfrm>
        </p:grpSpPr>
        <p:pic>
          <p:nvPicPr>
            <p:cNvPr id="2541" name="Google Shape;2541;p91"/>
            <p:cNvPicPr preferRelativeResize="0"/>
            <p:nvPr/>
          </p:nvPicPr>
          <p:blipFill rotWithShape="1">
            <a:blip r:embed="rId10">
              <a:alphaModFix/>
            </a:blip>
            <a:srcRect b="0" l="0" r="0" t="0"/>
            <a:stretch/>
          </p:blipFill>
          <p:spPr>
            <a:xfrm>
              <a:off x="1776983" y="4590288"/>
              <a:ext cx="758951" cy="362712"/>
            </a:xfrm>
            <a:prstGeom prst="rect">
              <a:avLst/>
            </a:prstGeom>
            <a:noFill/>
            <a:ln>
              <a:noFill/>
            </a:ln>
          </p:spPr>
        </p:pic>
        <p:sp>
          <p:nvSpPr>
            <p:cNvPr id="2542" name="Google Shape;2542;p91"/>
            <p:cNvSpPr/>
            <p:nvPr/>
          </p:nvSpPr>
          <p:spPr>
            <a:xfrm>
              <a:off x="1813720" y="4629584"/>
              <a:ext cx="631190" cy="231775"/>
            </a:xfrm>
            <a:custGeom>
              <a:rect b="b" l="l" r="r" t="t"/>
              <a:pathLst>
                <a:path extrusionOk="0" h="231775" w="631189">
                  <a:moveTo>
                    <a:pt x="631029" y="0"/>
                  </a:moveTo>
                  <a:lnTo>
                    <a:pt x="0" y="0"/>
                  </a:lnTo>
                  <a:lnTo>
                    <a:pt x="0" y="231340"/>
                  </a:lnTo>
                  <a:lnTo>
                    <a:pt x="631029" y="231340"/>
                  </a:lnTo>
                  <a:lnTo>
                    <a:pt x="631029"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46" name="Shape 2546"/>
        <p:cNvGrpSpPr/>
        <p:nvPr/>
      </p:nvGrpSpPr>
      <p:grpSpPr>
        <a:xfrm>
          <a:off x="0" y="0"/>
          <a:ext cx="0" cy="0"/>
          <a:chOff x="0" y="0"/>
          <a:chExt cx="0" cy="0"/>
        </a:xfrm>
      </p:grpSpPr>
      <p:grpSp>
        <p:nvGrpSpPr>
          <p:cNvPr id="2547" name="Google Shape;2547;p92"/>
          <p:cNvGrpSpPr/>
          <p:nvPr/>
        </p:nvGrpSpPr>
        <p:grpSpPr>
          <a:xfrm>
            <a:off x="524255" y="1385163"/>
            <a:ext cx="6381578" cy="4893716"/>
            <a:chOff x="524255" y="1385163"/>
            <a:chExt cx="6381578" cy="4893716"/>
          </a:xfrm>
        </p:grpSpPr>
        <p:pic>
          <p:nvPicPr>
            <p:cNvPr id="2548" name="Google Shape;2548;p92"/>
            <p:cNvPicPr preferRelativeResize="0"/>
            <p:nvPr/>
          </p:nvPicPr>
          <p:blipFill rotWithShape="1">
            <a:blip r:embed="rId3">
              <a:alphaModFix/>
            </a:blip>
            <a:srcRect b="0" l="0" r="0" t="0"/>
            <a:stretch/>
          </p:blipFill>
          <p:spPr>
            <a:xfrm>
              <a:off x="524255" y="2051303"/>
              <a:ext cx="6199632" cy="4227576"/>
            </a:xfrm>
            <a:prstGeom prst="rect">
              <a:avLst/>
            </a:prstGeom>
            <a:noFill/>
            <a:ln>
              <a:noFill/>
            </a:ln>
          </p:spPr>
        </p:pic>
        <p:pic>
          <p:nvPicPr>
            <p:cNvPr id="2549" name="Google Shape;2549;p92"/>
            <p:cNvPicPr preferRelativeResize="0"/>
            <p:nvPr/>
          </p:nvPicPr>
          <p:blipFill rotWithShape="1">
            <a:blip r:embed="rId4">
              <a:alphaModFix/>
            </a:blip>
            <a:srcRect b="0" l="0" r="0" t="0"/>
            <a:stretch/>
          </p:blipFill>
          <p:spPr>
            <a:xfrm>
              <a:off x="550952" y="2075191"/>
              <a:ext cx="6094899" cy="4123944"/>
            </a:xfrm>
            <a:prstGeom prst="rect">
              <a:avLst/>
            </a:prstGeom>
            <a:noFill/>
            <a:ln>
              <a:noFill/>
            </a:ln>
          </p:spPr>
        </p:pic>
        <p:pic>
          <p:nvPicPr>
            <p:cNvPr id="2550" name="Google Shape;2550;p92"/>
            <p:cNvPicPr preferRelativeResize="0"/>
            <p:nvPr/>
          </p:nvPicPr>
          <p:blipFill rotWithShape="1">
            <a:blip r:embed="rId5">
              <a:alphaModFix/>
            </a:blip>
            <a:srcRect b="0" l="0" r="0" t="0"/>
            <a:stretch/>
          </p:blipFill>
          <p:spPr>
            <a:xfrm>
              <a:off x="4946903" y="2816351"/>
              <a:ext cx="1088136" cy="3361944"/>
            </a:xfrm>
            <a:prstGeom prst="rect">
              <a:avLst/>
            </a:prstGeom>
            <a:noFill/>
            <a:ln>
              <a:noFill/>
            </a:ln>
          </p:spPr>
        </p:pic>
        <p:sp>
          <p:nvSpPr>
            <p:cNvPr id="2551" name="Google Shape;2551;p92"/>
            <p:cNvSpPr/>
            <p:nvPr/>
          </p:nvSpPr>
          <p:spPr>
            <a:xfrm>
              <a:off x="4984427" y="2854319"/>
              <a:ext cx="958215" cy="3232150"/>
            </a:xfrm>
            <a:custGeom>
              <a:rect b="b" l="l" r="r" t="t"/>
              <a:pathLst>
                <a:path extrusionOk="0" h="3232150" w="958214">
                  <a:moveTo>
                    <a:pt x="0" y="0"/>
                  </a:moveTo>
                  <a:lnTo>
                    <a:pt x="957944" y="0"/>
                  </a:lnTo>
                  <a:lnTo>
                    <a:pt x="957944" y="3231955"/>
                  </a:lnTo>
                  <a:lnTo>
                    <a:pt x="0" y="3231955"/>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52" name="Google Shape;2552;p92"/>
            <p:cNvSpPr/>
            <p:nvPr/>
          </p:nvSpPr>
          <p:spPr>
            <a:xfrm>
              <a:off x="5941903" y="2624185"/>
              <a:ext cx="963930" cy="703580"/>
            </a:xfrm>
            <a:custGeom>
              <a:rect b="b" l="l" r="r" t="t"/>
              <a:pathLst>
                <a:path extrusionOk="0" h="703579" w="963929">
                  <a:moveTo>
                    <a:pt x="230401" y="676234"/>
                  </a:moveTo>
                  <a:lnTo>
                    <a:pt x="47492" y="676247"/>
                  </a:lnTo>
                  <a:lnTo>
                    <a:pt x="0" y="677995"/>
                  </a:lnTo>
                  <a:lnTo>
                    <a:pt x="935" y="703378"/>
                  </a:lnTo>
                  <a:lnTo>
                    <a:pt x="48845" y="701611"/>
                  </a:lnTo>
                  <a:lnTo>
                    <a:pt x="96934" y="698784"/>
                  </a:lnTo>
                  <a:lnTo>
                    <a:pt x="145098" y="693825"/>
                  </a:lnTo>
                  <a:lnTo>
                    <a:pt x="193075" y="685675"/>
                  </a:lnTo>
                  <a:lnTo>
                    <a:pt x="230401" y="676234"/>
                  </a:lnTo>
                  <a:close/>
                </a:path>
                <a:path extrusionOk="0" h="703579" w="963929">
                  <a:moveTo>
                    <a:pt x="94877" y="673461"/>
                  </a:moveTo>
                  <a:lnTo>
                    <a:pt x="47604" y="676240"/>
                  </a:lnTo>
                  <a:lnTo>
                    <a:pt x="47771" y="676234"/>
                  </a:lnTo>
                  <a:lnTo>
                    <a:pt x="230401" y="676234"/>
                  </a:lnTo>
                  <a:lnTo>
                    <a:pt x="239998" y="673488"/>
                  </a:lnTo>
                  <a:lnTo>
                    <a:pt x="94609" y="673488"/>
                  </a:lnTo>
                  <a:lnTo>
                    <a:pt x="94877" y="673461"/>
                  </a:lnTo>
                  <a:close/>
                </a:path>
                <a:path extrusionOk="0" h="703579" w="963929">
                  <a:moveTo>
                    <a:pt x="240153" y="673444"/>
                  </a:moveTo>
                  <a:lnTo>
                    <a:pt x="95164" y="673444"/>
                  </a:lnTo>
                  <a:lnTo>
                    <a:pt x="94609" y="673488"/>
                  </a:lnTo>
                  <a:lnTo>
                    <a:pt x="239998" y="673488"/>
                  </a:lnTo>
                  <a:lnTo>
                    <a:pt x="240153" y="673444"/>
                  </a:lnTo>
                  <a:close/>
                </a:path>
                <a:path extrusionOk="0" h="703579" w="963929">
                  <a:moveTo>
                    <a:pt x="141676" y="668643"/>
                  </a:moveTo>
                  <a:lnTo>
                    <a:pt x="94877" y="673461"/>
                  </a:lnTo>
                  <a:lnTo>
                    <a:pt x="95164" y="673444"/>
                  </a:lnTo>
                  <a:lnTo>
                    <a:pt x="240153" y="673444"/>
                  </a:lnTo>
                  <a:lnTo>
                    <a:pt x="241147" y="673159"/>
                  </a:lnTo>
                  <a:lnTo>
                    <a:pt x="254075" y="668714"/>
                  </a:lnTo>
                  <a:lnTo>
                    <a:pt x="141257" y="668714"/>
                  </a:lnTo>
                  <a:lnTo>
                    <a:pt x="141676" y="668643"/>
                  </a:lnTo>
                  <a:close/>
                </a:path>
                <a:path extrusionOk="0" h="703579" w="963929">
                  <a:moveTo>
                    <a:pt x="142082" y="668601"/>
                  </a:moveTo>
                  <a:lnTo>
                    <a:pt x="141676" y="668643"/>
                  </a:lnTo>
                  <a:lnTo>
                    <a:pt x="141257" y="668714"/>
                  </a:lnTo>
                  <a:lnTo>
                    <a:pt x="142082" y="668601"/>
                  </a:lnTo>
                  <a:close/>
                </a:path>
                <a:path extrusionOk="0" h="703579" w="963929">
                  <a:moveTo>
                    <a:pt x="254403" y="668601"/>
                  </a:moveTo>
                  <a:lnTo>
                    <a:pt x="142082" y="668601"/>
                  </a:lnTo>
                  <a:lnTo>
                    <a:pt x="141257" y="668714"/>
                  </a:lnTo>
                  <a:lnTo>
                    <a:pt x="254075" y="668714"/>
                  </a:lnTo>
                  <a:lnTo>
                    <a:pt x="254403" y="668601"/>
                  </a:lnTo>
                  <a:close/>
                </a:path>
                <a:path extrusionOk="0" h="703579" w="963929">
                  <a:moveTo>
                    <a:pt x="188050" y="660765"/>
                  </a:moveTo>
                  <a:lnTo>
                    <a:pt x="141676" y="668643"/>
                  </a:lnTo>
                  <a:lnTo>
                    <a:pt x="142082" y="668601"/>
                  </a:lnTo>
                  <a:lnTo>
                    <a:pt x="254403" y="668601"/>
                  </a:lnTo>
                  <a:lnTo>
                    <a:pt x="265008" y="664955"/>
                  </a:lnTo>
                  <a:lnTo>
                    <a:pt x="275050" y="660858"/>
                  </a:lnTo>
                  <a:lnTo>
                    <a:pt x="187655" y="660858"/>
                  </a:lnTo>
                  <a:lnTo>
                    <a:pt x="188050" y="660765"/>
                  </a:lnTo>
                  <a:close/>
                </a:path>
                <a:path extrusionOk="0" h="703579" w="963929">
                  <a:moveTo>
                    <a:pt x="275436" y="660700"/>
                  </a:moveTo>
                  <a:lnTo>
                    <a:pt x="188431" y="660700"/>
                  </a:lnTo>
                  <a:lnTo>
                    <a:pt x="187655" y="660858"/>
                  </a:lnTo>
                  <a:lnTo>
                    <a:pt x="275050" y="660858"/>
                  </a:lnTo>
                  <a:lnTo>
                    <a:pt x="275436" y="660700"/>
                  </a:lnTo>
                  <a:close/>
                </a:path>
                <a:path extrusionOk="0" h="703579" w="963929">
                  <a:moveTo>
                    <a:pt x="288545" y="655353"/>
                  </a:moveTo>
                  <a:lnTo>
                    <a:pt x="211099" y="655353"/>
                  </a:lnTo>
                  <a:lnTo>
                    <a:pt x="210507" y="655507"/>
                  </a:lnTo>
                  <a:lnTo>
                    <a:pt x="188050" y="660765"/>
                  </a:lnTo>
                  <a:lnTo>
                    <a:pt x="188431" y="660700"/>
                  </a:lnTo>
                  <a:lnTo>
                    <a:pt x="275436" y="660700"/>
                  </a:lnTo>
                  <a:lnTo>
                    <a:pt x="288545" y="655353"/>
                  </a:lnTo>
                  <a:close/>
                </a:path>
                <a:path extrusionOk="0" h="703579" w="963929">
                  <a:moveTo>
                    <a:pt x="210818" y="655419"/>
                  </a:moveTo>
                  <a:lnTo>
                    <a:pt x="210439" y="655507"/>
                  </a:lnTo>
                  <a:lnTo>
                    <a:pt x="210818" y="655419"/>
                  </a:lnTo>
                  <a:close/>
                </a:path>
                <a:path extrusionOk="0" h="703579" w="963929">
                  <a:moveTo>
                    <a:pt x="302201" y="648830"/>
                  </a:moveTo>
                  <a:lnTo>
                    <a:pt x="233840" y="648830"/>
                  </a:lnTo>
                  <a:lnTo>
                    <a:pt x="233205" y="649030"/>
                  </a:lnTo>
                  <a:lnTo>
                    <a:pt x="210818" y="655419"/>
                  </a:lnTo>
                  <a:lnTo>
                    <a:pt x="211099" y="655353"/>
                  </a:lnTo>
                  <a:lnTo>
                    <a:pt x="288545" y="655353"/>
                  </a:lnTo>
                  <a:lnTo>
                    <a:pt x="288757" y="655266"/>
                  </a:lnTo>
                  <a:lnTo>
                    <a:pt x="302201" y="648830"/>
                  </a:lnTo>
                  <a:close/>
                </a:path>
                <a:path extrusionOk="0" h="703579" w="963929">
                  <a:moveTo>
                    <a:pt x="233533" y="648918"/>
                  </a:moveTo>
                  <a:lnTo>
                    <a:pt x="233138" y="649030"/>
                  </a:lnTo>
                  <a:lnTo>
                    <a:pt x="233533" y="648918"/>
                  </a:lnTo>
                  <a:close/>
                </a:path>
                <a:path extrusionOk="0" h="703579" w="963929">
                  <a:moveTo>
                    <a:pt x="317598" y="641051"/>
                  </a:moveTo>
                  <a:lnTo>
                    <a:pt x="256411" y="641051"/>
                  </a:lnTo>
                  <a:lnTo>
                    <a:pt x="255743" y="641303"/>
                  </a:lnTo>
                  <a:lnTo>
                    <a:pt x="233533" y="648918"/>
                  </a:lnTo>
                  <a:lnTo>
                    <a:pt x="233840" y="648830"/>
                  </a:lnTo>
                  <a:lnTo>
                    <a:pt x="302201" y="648830"/>
                  </a:lnTo>
                  <a:lnTo>
                    <a:pt x="312369" y="643962"/>
                  </a:lnTo>
                  <a:lnTo>
                    <a:pt x="317598" y="641051"/>
                  </a:lnTo>
                  <a:close/>
                </a:path>
                <a:path extrusionOk="0" h="703579" w="963929">
                  <a:moveTo>
                    <a:pt x="256083" y="641164"/>
                  </a:moveTo>
                  <a:lnTo>
                    <a:pt x="255680" y="641303"/>
                  </a:lnTo>
                  <a:lnTo>
                    <a:pt x="256083" y="641164"/>
                  </a:lnTo>
                  <a:close/>
                </a:path>
                <a:path extrusionOk="0" h="703579" w="963929">
                  <a:moveTo>
                    <a:pt x="334054" y="631891"/>
                  </a:moveTo>
                  <a:lnTo>
                    <a:pt x="278814" y="631891"/>
                  </a:lnTo>
                  <a:lnTo>
                    <a:pt x="278127" y="632195"/>
                  </a:lnTo>
                  <a:lnTo>
                    <a:pt x="256083" y="641164"/>
                  </a:lnTo>
                  <a:lnTo>
                    <a:pt x="256411" y="641051"/>
                  </a:lnTo>
                  <a:lnTo>
                    <a:pt x="317598" y="641051"/>
                  </a:lnTo>
                  <a:lnTo>
                    <a:pt x="334054" y="631891"/>
                  </a:lnTo>
                  <a:close/>
                </a:path>
                <a:path extrusionOk="0" h="703579" w="963929">
                  <a:moveTo>
                    <a:pt x="278473" y="632030"/>
                  </a:moveTo>
                  <a:lnTo>
                    <a:pt x="278067" y="632195"/>
                  </a:lnTo>
                  <a:lnTo>
                    <a:pt x="278473" y="632030"/>
                  </a:lnTo>
                  <a:close/>
                </a:path>
                <a:path extrusionOk="0" h="703579" w="963929">
                  <a:moveTo>
                    <a:pt x="350918" y="621220"/>
                  </a:moveTo>
                  <a:lnTo>
                    <a:pt x="301048" y="621220"/>
                  </a:lnTo>
                  <a:lnTo>
                    <a:pt x="300356" y="621578"/>
                  </a:lnTo>
                  <a:lnTo>
                    <a:pt x="278473" y="632030"/>
                  </a:lnTo>
                  <a:lnTo>
                    <a:pt x="278814" y="631891"/>
                  </a:lnTo>
                  <a:lnTo>
                    <a:pt x="334054" y="631891"/>
                  </a:lnTo>
                  <a:lnTo>
                    <a:pt x="335815" y="630910"/>
                  </a:lnTo>
                  <a:lnTo>
                    <a:pt x="350918" y="621220"/>
                  </a:lnTo>
                  <a:close/>
                </a:path>
                <a:path extrusionOk="0" h="703579" w="963929">
                  <a:moveTo>
                    <a:pt x="300699" y="621387"/>
                  </a:moveTo>
                  <a:lnTo>
                    <a:pt x="300300" y="621578"/>
                  </a:lnTo>
                  <a:lnTo>
                    <a:pt x="300699" y="621387"/>
                  </a:lnTo>
                  <a:close/>
                </a:path>
                <a:path extrusionOk="0" h="703579" w="963929">
                  <a:moveTo>
                    <a:pt x="368714" y="608910"/>
                  </a:moveTo>
                  <a:lnTo>
                    <a:pt x="323115" y="608910"/>
                  </a:lnTo>
                  <a:lnTo>
                    <a:pt x="322433" y="609319"/>
                  </a:lnTo>
                  <a:lnTo>
                    <a:pt x="300699" y="621387"/>
                  </a:lnTo>
                  <a:lnTo>
                    <a:pt x="301048" y="621220"/>
                  </a:lnTo>
                  <a:lnTo>
                    <a:pt x="350918" y="621220"/>
                  </a:lnTo>
                  <a:lnTo>
                    <a:pt x="359072" y="615989"/>
                  </a:lnTo>
                  <a:lnTo>
                    <a:pt x="368714" y="608910"/>
                  </a:lnTo>
                  <a:close/>
                </a:path>
                <a:path extrusionOk="0" h="703579" w="963929">
                  <a:moveTo>
                    <a:pt x="322778" y="609097"/>
                  </a:moveTo>
                  <a:lnTo>
                    <a:pt x="322381" y="609319"/>
                  </a:lnTo>
                  <a:lnTo>
                    <a:pt x="322778" y="609097"/>
                  </a:lnTo>
                  <a:close/>
                </a:path>
                <a:path extrusionOk="0" h="703579" w="963929">
                  <a:moveTo>
                    <a:pt x="387003" y="594827"/>
                  </a:moveTo>
                  <a:lnTo>
                    <a:pt x="345019" y="594827"/>
                  </a:lnTo>
                  <a:lnTo>
                    <a:pt x="344361" y="595279"/>
                  </a:lnTo>
                  <a:lnTo>
                    <a:pt x="322778" y="609097"/>
                  </a:lnTo>
                  <a:lnTo>
                    <a:pt x="323115" y="608910"/>
                  </a:lnTo>
                  <a:lnTo>
                    <a:pt x="368714" y="608910"/>
                  </a:lnTo>
                  <a:lnTo>
                    <a:pt x="382219" y="598995"/>
                  </a:lnTo>
                  <a:lnTo>
                    <a:pt x="387003" y="594827"/>
                  </a:lnTo>
                  <a:close/>
                </a:path>
                <a:path extrusionOk="0" h="703579" w="963929">
                  <a:moveTo>
                    <a:pt x="344685" y="595041"/>
                  </a:moveTo>
                  <a:lnTo>
                    <a:pt x="344315" y="595279"/>
                  </a:lnTo>
                  <a:lnTo>
                    <a:pt x="344685" y="595041"/>
                  </a:lnTo>
                  <a:close/>
                </a:path>
                <a:path extrusionOk="0" h="703579" w="963929">
                  <a:moveTo>
                    <a:pt x="405359" y="578834"/>
                  </a:moveTo>
                  <a:lnTo>
                    <a:pt x="366759" y="578834"/>
                  </a:lnTo>
                  <a:lnTo>
                    <a:pt x="365933" y="579495"/>
                  </a:lnTo>
                  <a:lnTo>
                    <a:pt x="344685" y="595041"/>
                  </a:lnTo>
                  <a:lnTo>
                    <a:pt x="345019" y="594827"/>
                  </a:lnTo>
                  <a:lnTo>
                    <a:pt x="387003" y="594827"/>
                  </a:lnTo>
                  <a:lnTo>
                    <a:pt x="405359" y="578834"/>
                  </a:lnTo>
                  <a:close/>
                </a:path>
                <a:path extrusionOk="0" h="703579" w="963929">
                  <a:moveTo>
                    <a:pt x="366339" y="579142"/>
                  </a:moveTo>
                  <a:lnTo>
                    <a:pt x="365858" y="579495"/>
                  </a:lnTo>
                  <a:lnTo>
                    <a:pt x="366339" y="579142"/>
                  </a:lnTo>
                  <a:close/>
                </a:path>
                <a:path extrusionOk="0" h="703579" w="963929">
                  <a:moveTo>
                    <a:pt x="366759" y="578834"/>
                  </a:moveTo>
                  <a:lnTo>
                    <a:pt x="366339" y="579142"/>
                  </a:lnTo>
                  <a:lnTo>
                    <a:pt x="365933" y="579495"/>
                  </a:lnTo>
                  <a:lnTo>
                    <a:pt x="366759" y="578834"/>
                  </a:lnTo>
                  <a:close/>
                </a:path>
                <a:path extrusionOk="0" h="703579" w="963929">
                  <a:moveTo>
                    <a:pt x="423571" y="560033"/>
                  </a:moveTo>
                  <a:lnTo>
                    <a:pt x="388272" y="560033"/>
                  </a:lnTo>
                  <a:lnTo>
                    <a:pt x="387492" y="560772"/>
                  </a:lnTo>
                  <a:lnTo>
                    <a:pt x="366339" y="579142"/>
                  </a:lnTo>
                  <a:lnTo>
                    <a:pt x="366759" y="578834"/>
                  </a:lnTo>
                  <a:lnTo>
                    <a:pt x="405362" y="578831"/>
                  </a:lnTo>
                  <a:lnTo>
                    <a:pt x="423571" y="560033"/>
                  </a:lnTo>
                  <a:close/>
                </a:path>
                <a:path extrusionOk="0" h="703579" w="963929">
                  <a:moveTo>
                    <a:pt x="387863" y="560389"/>
                  </a:moveTo>
                  <a:lnTo>
                    <a:pt x="387423" y="560772"/>
                  </a:lnTo>
                  <a:lnTo>
                    <a:pt x="387863" y="560389"/>
                  </a:lnTo>
                  <a:close/>
                </a:path>
                <a:path extrusionOk="0" h="703579" w="963929">
                  <a:moveTo>
                    <a:pt x="388272" y="560033"/>
                  </a:moveTo>
                  <a:lnTo>
                    <a:pt x="387863" y="560389"/>
                  </a:lnTo>
                  <a:lnTo>
                    <a:pt x="387492" y="560772"/>
                  </a:lnTo>
                  <a:lnTo>
                    <a:pt x="388272" y="560033"/>
                  </a:lnTo>
                  <a:close/>
                </a:path>
                <a:path extrusionOk="0" h="703579" w="963929">
                  <a:moveTo>
                    <a:pt x="443238" y="537663"/>
                  </a:moveTo>
                  <a:lnTo>
                    <a:pt x="409878" y="537663"/>
                  </a:lnTo>
                  <a:lnTo>
                    <a:pt x="409340" y="538255"/>
                  </a:lnTo>
                  <a:lnTo>
                    <a:pt x="387863" y="560389"/>
                  </a:lnTo>
                  <a:lnTo>
                    <a:pt x="388272" y="560033"/>
                  </a:lnTo>
                  <a:lnTo>
                    <a:pt x="423571" y="560033"/>
                  </a:lnTo>
                  <a:lnTo>
                    <a:pt x="428400" y="555048"/>
                  </a:lnTo>
                  <a:lnTo>
                    <a:pt x="443238" y="537663"/>
                  </a:lnTo>
                  <a:close/>
                </a:path>
                <a:path extrusionOk="0" h="703579" w="963929">
                  <a:moveTo>
                    <a:pt x="409598" y="537952"/>
                  </a:moveTo>
                  <a:lnTo>
                    <a:pt x="409305" y="538255"/>
                  </a:lnTo>
                  <a:lnTo>
                    <a:pt x="409598" y="537952"/>
                  </a:lnTo>
                  <a:close/>
                </a:path>
                <a:path extrusionOk="0" h="703579" w="963929">
                  <a:moveTo>
                    <a:pt x="463850" y="512020"/>
                  </a:moveTo>
                  <a:lnTo>
                    <a:pt x="431731" y="512020"/>
                  </a:lnTo>
                  <a:lnTo>
                    <a:pt x="431352" y="512484"/>
                  </a:lnTo>
                  <a:lnTo>
                    <a:pt x="409598" y="537952"/>
                  </a:lnTo>
                  <a:lnTo>
                    <a:pt x="409878" y="537663"/>
                  </a:lnTo>
                  <a:lnTo>
                    <a:pt x="443238" y="537663"/>
                  </a:lnTo>
                  <a:lnTo>
                    <a:pt x="451244" y="528281"/>
                  </a:lnTo>
                  <a:lnTo>
                    <a:pt x="463850" y="512020"/>
                  </a:lnTo>
                  <a:close/>
                </a:path>
                <a:path extrusionOk="0" h="703579" w="963929">
                  <a:moveTo>
                    <a:pt x="431523" y="512264"/>
                  </a:moveTo>
                  <a:lnTo>
                    <a:pt x="431335" y="512484"/>
                  </a:lnTo>
                  <a:lnTo>
                    <a:pt x="431523" y="512264"/>
                  </a:lnTo>
                  <a:close/>
                </a:path>
                <a:path extrusionOk="0" h="703579" w="963929">
                  <a:moveTo>
                    <a:pt x="485003" y="483645"/>
                  </a:moveTo>
                  <a:lnTo>
                    <a:pt x="453708" y="483645"/>
                  </a:lnTo>
                  <a:lnTo>
                    <a:pt x="431523" y="512264"/>
                  </a:lnTo>
                  <a:lnTo>
                    <a:pt x="431731" y="512020"/>
                  </a:lnTo>
                  <a:lnTo>
                    <a:pt x="463850" y="512020"/>
                  </a:lnTo>
                  <a:lnTo>
                    <a:pt x="473920" y="499029"/>
                  </a:lnTo>
                  <a:lnTo>
                    <a:pt x="485003" y="483645"/>
                  </a:lnTo>
                  <a:close/>
                </a:path>
                <a:path extrusionOk="0" h="703579" w="963929">
                  <a:moveTo>
                    <a:pt x="506460" y="453077"/>
                  </a:moveTo>
                  <a:lnTo>
                    <a:pt x="475719" y="453077"/>
                  </a:lnTo>
                  <a:lnTo>
                    <a:pt x="453572" y="483820"/>
                  </a:lnTo>
                  <a:lnTo>
                    <a:pt x="453708" y="483645"/>
                  </a:lnTo>
                  <a:lnTo>
                    <a:pt x="485003" y="483645"/>
                  </a:lnTo>
                  <a:lnTo>
                    <a:pt x="496423" y="467791"/>
                  </a:lnTo>
                  <a:lnTo>
                    <a:pt x="506460" y="453077"/>
                  </a:lnTo>
                  <a:close/>
                </a:path>
                <a:path extrusionOk="0" h="703579" w="963929">
                  <a:moveTo>
                    <a:pt x="527953" y="420857"/>
                  </a:moveTo>
                  <a:lnTo>
                    <a:pt x="497690" y="420857"/>
                  </a:lnTo>
                  <a:lnTo>
                    <a:pt x="475645" y="453179"/>
                  </a:lnTo>
                  <a:lnTo>
                    <a:pt x="506460" y="453077"/>
                  </a:lnTo>
                  <a:lnTo>
                    <a:pt x="518758" y="435047"/>
                  </a:lnTo>
                  <a:lnTo>
                    <a:pt x="527953" y="420857"/>
                  </a:lnTo>
                  <a:close/>
                </a:path>
                <a:path extrusionOk="0" h="703579" w="963929">
                  <a:moveTo>
                    <a:pt x="571387" y="353529"/>
                  </a:moveTo>
                  <a:lnTo>
                    <a:pt x="541319" y="353529"/>
                  </a:lnTo>
                  <a:lnTo>
                    <a:pt x="497630" y="420944"/>
                  </a:lnTo>
                  <a:lnTo>
                    <a:pt x="527953" y="420857"/>
                  </a:lnTo>
                  <a:lnTo>
                    <a:pt x="562669" y="367287"/>
                  </a:lnTo>
                  <a:lnTo>
                    <a:pt x="571387" y="353529"/>
                  </a:lnTo>
                  <a:close/>
                </a:path>
                <a:path extrusionOk="0" h="703579" w="963929">
                  <a:moveTo>
                    <a:pt x="886250" y="25632"/>
                  </a:moveTo>
                  <a:lnTo>
                    <a:pt x="843410" y="35516"/>
                  </a:lnTo>
                  <a:lnTo>
                    <a:pt x="794184" y="56615"/>
                  </a:lnTo>
                  <a:lnTo>
                    <a:pt x="759830" y="77765"/>
                  </a:lnTo>
                  <a:lnTo>
                    <a:pt x="723950" y="105737"/>
                  </a:lnTo>
                  <a:lnTo>
                    <a:pt x="685939" y="142793"/>
                  </a:lnTo>
                  <a:lnTo>
                    <a:pt x="646195" y="193151"/>
                  </a:lnTo>
                  <a:lnTo>
                    <a:pt x="605115" y="253413"/>
                  </a:lnTo>
                  <a:lnTo>
                    <a:pt x="584097" y="286017"/>
                  </a:lnTo>
                  <a:lnTo>
                    <a:pt x="541290" y="353574"/>
                  </a:lnTo>
                  <a:lnTo>
                    <a:pt x="571387" y="353529"/>
                  </a:lnTo>
                  <a:lnTo>
                    <a:pt x="605472" y="299739"/>
                  </a:lnTo>
                  <a:lnTo>
                    <a:pt x="626315" y="267406"/>
                  </a:lnTo>
                  <a:lnTo>
                    <a:pt x="646725" y="236724"/>
                  </a:lnTo>
                  <a:lnTo>
                    <a:pt x="666641" y="208236"/>
                  </a:lnTo>
                  <a:lnTo>
                    <a:pt x="685974" y="182493"/>
                  </a:lnTo>
                  <a:lnTo>
                    <a:pt x="686344" y="182001"/>
                  </a:lnTo>
                  <a:lnTo>
                    <a:pt x="704616" y="160059"/>
                  </a:lnTo>
                  <a:lnTo>
                    <a:pt x="705177" y="159385"/>
                  </a:lnTo>
                  <a:lnTo>
                    <a:pt x="722672" y="141211"/>
                  </a:lnTo>
                  <a:lnTo>
                    <a:pt x="723262" y="140596"/>
                  </a:lnTo>
                  <a:lnTo>
                    <a:pt x="740331" y="125171"/>
                  </a:lnTo>
                  <a:lnTo>
                    <a:pt x="740777" y="124767"/>
                  </a:lnTo>
                  <a:lnTo>
                    <a:pt x="757462" y="111086"/>
                  </a:lnTo>
                  <a:lnTo>
                    <a:pt x="757957" y="110680"/>
                  </a:lnTo>
                  <a:lnTo>
                    <a:pt x="774076" y="98819"/>
                  </a:lnTo>
                  <a:lnTo>
                    <a:pt x="774618" y="98419"/>
                  </a:lnTo>
                  <a:lnTo>
                    <a:pt x="790210" y="88229"/>
                  </a:lnTo>
                  <a:lnTo>
                    <a:pt x="790795" y="87845"/>
                  </a:lnTo>
                  <a:lnTo>
                    <a:pt x="805906" y="79174"/>
                  </a:lnTo>
                  <a:lnTo>
                    <a:pt x="806526" y="78817"/>
                  </a:lnTo>
                  <a:lnTo>
                    <a:pt x="821213" y="71513"/>
                  </a:lnTo>
                  <a:lnTo>
                    <a:pt x="821852" y="71194"/>
                  </a:lnTo>
                  <a:lnTo>
                    <a:pt x="836181" y="65110"/>
                  </a:lnTo>
                  <a:lnTo>
                    <a:pt x="836822" y="64837"/>
                  </a:lnTo>
                  <a:lnTo>
                    <a:pt x="850613" y="59918"/>
                  </a:lnTo>
                  <a:lnTo>
                    <a:pt x="850482" y="59918"/>
                  </a:lnTo>
                  <a:lnTo>
                    <a:pt x="851485" y="59606"/>
                  </a:lnTo>
                  <a:lnTo>
                    <a:pt x="851650" y="59606"/>
                  </a:lnTo>
                  <a:lnTo>
                    <a:pt x="879231" y="52228"/>
                  </a:lnTo>
                  <a:lnTo>
                    <a:pt x="878810" y="52228"/>
                  </a:lnTo>
                  <a:lnTo>
                    <a:pt x="880437" y="51906"/>
                  </a:lnTo>
                  <a:lnTo>
                    <a:pt x="881265" y="51906"/>
                  </a:lnTo>
                  <a:lnTo>
                    <a:pt x="888823" y="50912"/>
                  </a:lnTo>
                  <a:lnTo>
                    <a:pt x="886250" y="25632"/>
                  </a:lnTo>
                  <a:close/>
                </a:path>
                <a:path extrusionOk="0" h="703579" w="963929">
                  <a:moveTo>
                    <a:pt x="686146" y="182265"/>
                  </a:moveTo>
                  <a:lnTo>
                    <a:pt x="685956" y="182493"/>
                  </a:lnTo>
                  <a:lnTo>
                    <a:pt x="686146" y="182265"/>
                  </a:lnTo>
                  <a:close/>
                </a:path>
                <a:path extrusionOk="0" h="703579" w="963929">
                  <a:moveTo>
                    <a:pt x="686366" y="182001"/>
                  </a:moveTo>
                  <a:lnTo>
                    <a:pt x="686146" y="182265"/>
                  </a:lnTo>
                  <a:lnTo>
                    <a:pt x="686366" y="182001"/>
                  </a:lnTo>
                  <a:close/>
                </a:path>
                <a:path extrusionOk="0" h="703579" w="963929">
                  <a:moveTo>
                    <a:pt x="705177" y="159385"/>
                  </a:moveTo>
                  <a:lnTo>
                    <a:pt x="704574" y="160059"/>
                  </a:lnTo>
                  <a:lnTo>
                    <a:pt x="704890" y="159729"/>
                  </a:lnTo>
                  <a:lnTo>
                    <a:pt x="705177" y="159385"/>
                  </a:lnTo>
                  <a:close/>
                </a:path>
                <a:path extrusionOk="0" h="703579" w="963929">
                  <a:moveTo>
                    <a:pt x="704890" y="159729"/>
                  </a:moveTo>
                  <a:lnTo>
                    <a:pt x="704574" y="160059"/>
                  </a:lnTo>
                  <a:lnTo>
                    <a:pt x="704890" y="159729"/>
                  </a:lnTo>
                  <a:close/>
                </a:path>
                <a:path extrusionOk="0" h="703579" w="963929">
                  <a:moveTo>
                    <a:pt x="705221" y="159385"/>
                  </a:moveTo>
                  <a:lnTo>
                    <a:pt x="704890" y="159729"/>
                  </a:lnTo>
                  <a:lnTo>
                    <a:pt x="705221" y="159385"/>
                  </a:lnTo>
                  <a:close/>
                </a:path>
                <a:path extrusionOk="0" h="703579" w="963929">
                  <a:moveTo>
                    <a:pt x="723262" y="140596"/>
                  </a:moveTo>
                  <a:lnTo>
                    <a:pt x="722629" y="141211"/>
                  </a:lnTo>
                  <a:lnTo>
                    <a:pt x="722955" y="140916"/>
                  </a:lnTo>
                  <a:lnTo>
                    <a:pt x="723262" y="140596"/>
                  </a:lnTo>
                  <a:close/>
                </a:path>
                <a:path extrusionOk="0" h="703579" w="963929">
                  <a:moveTo>
                    <a:pt x="722955" y="140916"/>
                  </a:moveTo>
                  <a:lnTo>
                    <a:pt x="722629" y="141211"/>
                  </a:lnTo>
                  <a:lnTo>
                    <a:pt x="722955" y="140916"/>
                  </a:lnTo>
                  <a:close/>
                </a:path>
                <a:path extrusionOk="0" h="703579" w="963929">
                  <a:moveTo>
                    <a:pt x="723308" y="140596"/>
                  </a:moveTo>
                  <a:lnTo>
                    <a:pt x="722955" y="140916"/>
                  </a:lnTo>
                  <a:lnTo>
                    <a:pt x="723308" y="140596"/>
                  </a:lnTo>
                  <a:close/>
                </a:path>
                <a:path extrusionOk="0" h="703579" w="963929">
                  <a:moveTo>
                    <a:pt x="740552" y="124970"/>
                  </a:moveTo>
                  <a:lnTo>
                    <a:pt x="740308" y="125171"/>
                  </a:lnTo>
                  <a:lnTo>
                    <a:pt x="740552" y="124970"/>
                  </a:lnTo>
                  <a:close/>
                </a:path>
                <a:path extrusionOk="0" h="703579" w="963929">
                  <a:moveTo>
                    <a:pt x="740800" y="124767"/>
                  </a:moveTo>
                  <a:lnTo>
                    <a:pt x="740552" y="124970"/>
                  </a:lnTo>
                  <a:lnTo>
                    <a:pt x="740800" y="124767"/>
                  </a:lnTo>
                  <a:close/>
                </a:path>
                <a:path extrusionOk="0" h="703579" w="963929">
                  <a:moveTo>
                    <a:pt x="757710" y="110883"/>
                  </a:moveTo>
                  <a:lnTo>
                    <a:pt x="757434" y="111086"/>
                  </a:lnTo>
                  <a:lnTo>
                    <a:pt x="757710" y="110883"/>
                  </a:lnTo>
                  <a:close/>
                </a:path>
                <a:path extrusionOk="0" h="703579" w="963929">
                  <a:moveTo>
                    <a:pt x="757985" y="110680"/>
                  </a:moveTo>
                  <a:lnTo>
                    <a:pt x="757710" y="110883"/>
                  </a:lnTo>
                  <a:lnTo>
                    <a:pt x="757985" y="110680"/>
                  </a:lnTo>
                  <a:close/>
                </a:path>
                <a:path extrusionOk="0" h="703579" w="963929">
                  <a:moveTo>
                    <a:pt x="774336" y="98628"/>
                  </a:moveTo>
                  <a:lnTo>
                    <a:pt x="774043" y="98819"/>
                  </a:lnTo>
                  <a:lnTo>
                    <a:pt x="774336" y="98628"/>
                  </a:lnTo>
                  <a:close/>
                </a:path>
                <a:path extrusionOk="0" h="703579" w="963929">
                  <a:moveTo>
                    <a:pt x="774654" y="98419"/>
                  </a:moveTo>
                  <a:lnTo>
                    <a:pt x="774336" y="98628"/>
                  </a:lnTo>
                  <a:lnTo>
                    <a:pt x="774654" y="98419"/>
                  </a:lnTo>
                  <a:close/>
                </a:path>
                <a:path extrusionOk="0" h="703579" w="963929">
                  <a:moveTo>
                    <a:pt x="790494" y="88043"/>
                  </a:moveTo>
                  <a:lnTo>
                    <a:pt x="790171" y="88229"/>
                  </a:lnTo>
                  <a:lnTo>
                    <a:pt x="790494" y="88043"/>
                  </a:lnTo>
                  <a:close/>
                </a:path>
                <a:path extrusionOk="0" h="703579" w="963929">
                  <a:moveTo>
                    <a:pt x="790837" y="87845"/>
                  </a:moveTo>
                  <a:lnTo>
                    <a:pt x="790494" y="88043"/>
                  </a:lnTo>
                  <a:lnTo>
                    <a:pt x="790837" y="87845"/>
                  </a:lnTo>
                  <a:close/>
                </a:path>
                <a:path extrusionOk="0" h="703579" w="963929">
                  <a:moveTo>
                    <a:pt x="806185" y="79013"/>
                  </a:moveTo>
                  <a:lnTo>
                    <a:pt x="805863" y="79174"/>
                  </a:lnTo>
                  <a:lnTo>
                    <a:pt x="806185" y="79013"/>
                  </a:lnTo>
                  <a:close/>
                </a:path>
                <a:path extrusionOk="0" h="703579" w="963929">
                  <a:moveTo>
                    <a:pt x="806578" y="78817"/>
                  </a:moveTo>
                  <a:lnTo>
                    <a:pt x="806185" y="79013"/>
                  </a:lnTo>
                  <a:lnTo>
                    <a:pt x="806578" y="78817"/>
                  </a:lnTo>
                  <a:close/>
                </a:path>
                <a:path extrusionOk="0" h="703579" w="963929">
                  <a:moveTo>
                    <a:pt x="947051" y="24025"/>
                  </a:moveTo>
                  <a:lnTo>
                    <a:pt x="898479" y="24025"/>
                  </a:lnTo>
                  <a:lnTo>
                    <a:pt x="901788" y="49208"/>
                  </a:lnTo>
                  <a:lnTo>
                    <a:pt x="888823" y="50912"/>
                  </a:lnTo>
                  <a:lnTo>
                    <a:pt x="891358" y="75807"/>
                  </a:lnTo>
                  <a:lnTo>
                    <a:pt x="963307" y="30185"/>
                  </a:lnTo>
                  <a:lnTo>
                    <a:pt x="947051" y="24025"/>
                  </a:lnTo>
                  <a:close/>
                </a:path>
                <a:path extrusionOk="0" h="703579" w="963929">
                  <a:moveTo>
                    <a:pt x="821504" y="71368"/>
                  </a:moveTo>
                  <a:lnTo>
                    <a:pt x="821164" y="71513"/>
                  </a:lnTo>
                  <a:lnTo>
                    <a:pt x="821504" y="71368"/>
                  </a:lnTo>
                  <a:close/>
                </a:path>
                <a:path extrusionOk="0" h="703579" w="963929">
                  <a:moveTo>
                    <a:pt x="821911" y="71194"/>
                  </a:moveTo>
                  <a:lnTo>
                    <a:pt x="821504" y="71368"/>
                  </a:lnTo>
                  <a:lnTo>
                    <a:pt x="821911" y="71194"/>
                  </a:lnTo>
                  <a:close/>
                </a:path>
                <a:path extrusionOk="0" h="703579" w="963929">
                  <a:moveTo>
                    <a:pt x="836481" y="64982"/>
                  </a:moveTo>
                  <a:lnTo>
                    <a:pt x="836124" y="65110"/>
                  </a:lnTo>
                  <a:lnTo>
                    <a:pt x="836481" y="64982"/>
                  </a:lnTo>
                  <a:close/>
                </a:path>
                <a:path extrusionOk="0" h="703579" w="963929">
                  <a:moveTo>
                    <a:pt x="836886" y="64837"/>
                  </a:moveTo>
                  <a:lnTo>
                    <a:pt x="836481" y="64982"/>
                  </a:lnTo>
                  <a:lnTo>
                    <a:pt x="836886" y="64837"/>
                  </a:lnTo>
                  <a:close/>
                </a:path>
                <a:path extrusionOk="0" h="703579" w="963929">
                  <a:moveTo>
                    <a:pt x="851485" y="59606"/>
                  </a:moveTo>
                  <a:lnTo>
                    <a:pt x="850482" y="59918"/>
                  </a:lnTo>
                  <a:lnTo>
                    <a:pt x="851000" y="59779"/>
                  </a:lnTo>
                  <a:lnTo>
                    <a:pt x="851485" y="59606"/>
                  </a:lnTo>
                  <a:close/>
                </a:path>
                <a:path extrusionOk="0" h="703579" w="963929">
                  <a:moveTo>
                    <a:pt x="851000" y="59779"/>
                  </a:moveTo>
                  <a:lnTo>
                    <a:pt x="850482" y="59918"/>
                  </a:lnTo>
                  <a:lnTo>
                    <a:pt x="850613" y="59918"/>
                  </a:lnTo>
                  <a:lnTo>
                    <a:pt x="851000" y="59779"/>
                  </a:lnTo>
                  <a:close/>
                </a:path>
                <a:path extrusionOk="0" h="703579" w="963929">
                  <a:moveTo>
                    <a:pt x="851650" y="59606"/>
                  </a:moveTo>
                  <a:lnTo>
                    <a:pt x="851485" y="59606"/>
                  </a:lnTo>
                  <a:lnTo>
                    <a:pt x="851000" y="59779"/>
                  </a:lnTo>
                  <a:lnTo>
                    <a:pt x="851650" y="59606"/>
                  </a:lnTo>
                  <a:close/>
                </a:path>
                <a:path extrusionOk="0" h="703579" w="963929">
                  <a:moveTo>
                    <a:pt x="880437" y="51906"/>
                  </a:moveTo>
                  <a:lnTo>
                    <a:pt x="878810" y="52228"/>
                  </a:lnTo>
                  <a:lnTo>
                    <a:pt x="879638" y="52119"/>
                  </a:lnTo>
                  <a:lnTo>
                    <a:pt x="880437" y="51906"/>
                  </a:lnTo>
                  <a:close/>
                </a:path>
                <a:path extrusionOk="0" h="703579" w="963929">
                  <a:moveTo>
                    <a:pt x="879638" y="52119"/>
                  </a:moveTo>
                  <a:lnTo>
                    <a:pt x="878810" y="52228"/>
                  </a:lnTo>
                  <a:lnTo>
                    <a:pt x="879231" y="52228"/>
                  </a:lnTo>
                  <a:lnTo>
                    <a:pt x="879638" y="52119"/>
                  </a:lnTo>
                  <a:close/>
                </a:path>
                <a:path extrusionOk="0" h="703579" w="963929">
                  <a:moveTo>
                    <a:pt x="881265" y="51906"/>
                  </a:moveTo>
                  <a:lnTo>
                    <a:pt x="880437" y="51906"/>
                  </a:lnTo>
                  <a:lnTo>
                    <a:pt x="879638" y="52119"/>
                  </a:lnTo>
                  <a:lnTo>
                    <a:pt x="881265" y="51906"/>
                  </a:lnTo>
                  <a:close/>
                </a:path>
                <a:path extrusionOk="0" h="703579" w="963929">
                  <a:moveTo>
                    <a:pt x="898479" y="24025"/>
                  </a:moveTo>
                  <a:lnTo>
                    <a:pt x="886250" y="25632"/>
                  </a:lnTo>
                  <a:lnTo>
                    <a:pt x="888823" y="50912"/>
                  </a:lnTo>
                  <a:lnTo>
                    <a:pt x="901788" y="49208"/>
                  </a:lnTo>
                  <a:lnTo>
                    <a:pt x="898479" y="24025"/>
                  </a:lnTo>
                  <a:close/>
                </a:path>
                <a:path extrusionOk="0" h="703579" w="963929">
                  <a:moveTo>
                    <a:pt x="883640" y="0"/>
                  </a:moveTo>
                  <a:lnTo>
                    <a:pt x="886250" y="25632"/>
                  </a:lnTo>
                  <a:lnTo>
                    <a:pt x="898479" y="24025"/>
                  </a:lnTo>
                  <a:lnTo>
                    <a:pt x="947051" y="24025"/>
                  </a:lnTo>
                  <a:lnTo>
                    <a:pt x="883640"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553" name="Google Shape;2553;p92"/>
            <p:cNvPicPr preferRelativeResize="0"/>
            <p:nvPr/>
          </p:nvPicPr>
          <p:blipFill rotWithShape="1">
            <a:blip r:embed="rId6">
              <a:alphaModFix/>
            </a:blip>
            <a:srcRect b="0" l="0" r="0" t="0"/>
            <a:stretch/>
          </p:blipFill>
          <p:spPr>
            <a:xfrm>
              <a:off x="2313432" y="2346960"/>
              <a:ext cx="1840992" cy="813815"/>
            </a:xfrm>
            <a:prstGeom prst="rect">
              <a:avLst/>
            </a:prstGeom>
            <a:noFill/>
            <a:ln>
              <a:noFill/>
            </a:ln>
          </p:spPr>
        </p:pic>
        <p:sp>
          <p:nvSpPr>
            <p:cNvPr id="2554" name="Google Shape;2554;p92"/>
            <p:cNvSpPr/>
            <p:nvPr/>
          </p:nvSpPr>
          <p:spPr>
            <a:xfrm>
              <a:off x="2352803" y="2385658"/>
              <a:ext cx="1710689" cy="684530"/>
            </a:xfrm>
            <a:custGeom>
              <a:rect b="b" l="l" r="r" t="t"/>
              <a:pathLst>
                <a:path extrusionOk="0" h="684530" w="1710689">
                  <a:moveTo>
                    <a:pt x="0" y="0"/>
                  </a:moveTo>
                  <a:lnTo>
                    <a:pt x="1710617" y="0"/>
                  </a:lnTo>
                  <a:lnTo>
                    <a:pt x="1710617" y="684117"/>
                  </a:lnTo>
                  <a:lnTo>
                    <a:pt x="0" y="684117"/>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55" name="Google Shape;2555;p92"/>
            <p:cNvSpPr/>
            <p:nvPr/>
          </p:nvSpPr>
          <p:spPr>
            <a:xfrm>
              <a:off x="3591327" y="1385163"/>
              <a:ext cx="697865" cy="1005205"/>
            </a:xfrm>
            <a:custGeom>
              <a:rect b="b" l="l" r="r" t="t"/>
              <a:pathLst>
                <a:path extrusionOk="0" h="1005205" w="697864">
                  <a:moveTo>
                    <a:pt x="602517" y="25463"/>
                  </a:moveTo>
                  <a:lnTo>
                    <a:pt x="561859" y="30184"/>
                  </a:lnTo>
                  <a:lnTo>
                    <a:pt x="520583" y="42364"/>
                  </a:lnTo>
                  <a:lnTo>
                    <a:pt x="478679" y="64046"/>
                  </a:lnTo>
                  <a:lnTo>
                    <a:pt x="436305" y="97036"/>
                  </a:lnTo>
                  <a:lnTo>
                    <a:pt x="393381" y="143101"/>
                  </a:lnTo>
                  <a:lnTo>
                    <a:pt x="349699" y="203977"/>
                  </a:lnTo>
                  <a:lnTo>
                    <a:pt x="327545" y="240028"/>
                  </a:lnTo>
                  <a:lnTo>
                    <a:pt x="305177" y="279525"/>
                  </a:lnTo>
                  <a:lnTo>
                    <a:pt x="282596" y="322229"/>
                  </a:lnTo>
                  <a:lnTo>
                    <a:pt x="259811" y="367903"/>
                  </a:lnTo>
                  <a:lnTo>
                    <a:pt x="236830" y="416304"/>
                  </a:lnTo>
                  <a:lnTo>
                    <a:pt x="213671" y="467188"/>
                  </a:lnTo>
                  <a:lnTo>
                    <a:pt x="190346" y="520307"/>
                  </a:lnTo>
                  <a:lnTo>
                    <a:pt x="166875" y="575416"/>
                  </a:lnTo>
                  <a:lnTo>
                    <a:pt x="143273" y="632264"/>
                  </a:lnTo>
                  <a:lnTo>
                    <a:pt x="119561" y="690604"/>
                  </a:lnTo>
                  <a:lnTo>
                    <a:pt x="95752" y="750195"/>
                  </a:lnTo>
                  <a:lnTo>
                    <a:pt x="47948" y="872064"/>
                  </a:lnTo>
                  <a:lnTo>
                    <a:pt x="0" y="995908"/>
                  </a:lnTo>
                  <a:lnTo>
                    <a:pt x="23686" y="1005079"/>
                  </a:lnTo>
                  <a:lnTo>
                    <a:pt x="71605" y="881313"/>
                  </a:lnTo>
                  <a:lnTo>
                    <a:pt x="119354" y="759581"/>
                  </a:lnTo>
                  <a:lnTo>
                    <a:pt x="143106" y="700133"/>
                  </a:lnTo>
                  <a:lnTo>
                    <a:pt x="166787" y="641873"/>
                  </a:lnTo>
                  <a:lnTo>
                    <a:pt x="190267" y="585316"/>
                  </a:lnTo>
                  <a:lnTo>
                    <a:pt x="213633" y="530454"/>
                  </a:lnTo>
                  <a:lnTo>
                    <a:pt x="236825" y="477633"/>
                  </a:lnTo>
                  <a:lnTo>
                    <a:pt x="259822" y="427106"/>
                  </a:lnTo>
                  <a:lnTo>
                    <a:pt x="282597" y="379131"/>
                  </a:lnTo>
                  <a:lnTo>
                    <a:pt x="305124" y="333970"/>
                  </a:lnTo>
                  <a:lnTo>
                    <a:pt x="327375" y="291882"/>
                  </a:lnTo>
                  <a:lnTo>
                    <a:pt x="349314" y="253133"/>
                  </a:lnTo>
                  <a:lnTo>
                    <a:pt x="370898" y="217995"/>
                  </a:lnTo>
                  <a:lnTo>
                    <a:pt x="392081" y="186726"/>
                  </a:lnTo>
                  <a:lnTo>
                    <a:pt x="392470" y="186152"/>
                  </a:lnTo>
                  <a:lnTo>
                    <a:pt x="412850" y="159458"/>
                  </a:lnTo>
                  <a:lnTo>
                    <a:pt x="413332" y="158826"/>
                  </a:lnTo>
                  <a:lnTo>
                    <a:pt x="433213" y="135999"/>
                  </a:lnTo>
                  <a:lnTo>
                    <a:pt x="433793" y="135331"/>
                  </a:lnTo>
                  <a:lnTo>
                    <a:pt x="453177" y="116080"/>
                  </a:lnTo>
                  <a:lnTo>
                    <a:pt x="453866" y="115394"/>
                  </a:lnTo>
                  <a:lnTo>
                    <a:pt x="472762" y="99423"/>
                  </a:lnTo>
                  <a:lnTo>
                    <a:pt x="473558" y="98747"/>
                  </a:lnTo>
                  <a:lnTo>
                    <a:pt x="491991" y="85742"/>
                  </a:lnTo>
                  <a:lnTo>
                    <a:pt x="492885" y="85109"/>
                  </a:lnTo>
                  <a:lnTo>
                    <a:pt x="510914" y="74753"/>
                  </a:lnTo>
                  <a:lnTo>
                    <a:pt x="511877" y="74197"/>
                  </a:lnTo>
                  <a:lnTo>
                    <a:pt x="512015" y="74197"/>
                  </a:lnTo>
                  <a:lnTo>
                    <a:pt x="529589" y="66174"/>
                  </a:lnTo>
                  <a:lnTo>
                    <a:pt x="529446" y="66174"/>
                  </a:lnTo>
                  <a:lnTo>
                    <a:pt x="530576" y="65723"/>
                  </a:lnTo>
                  <a:lnTo>
                    <a:pt x="530752" y="65723"/>
                  </a:lnTo>
                  <a:lnTo>
                    <a:pt x="548087" y="59740"/>
                  </a:lnTo>
                  <a:lnTo>
                    <a:pt x="547919" y="59740"/>
                  </a:lnTo>
                  <a:lnTo>
                    <a:pt x="549047" y="59409"/>
                  </a:lnTo>
                  <a:lnTo>
                    <a:pt x="549275" y="59409"/>
                  </a:lnTo>
                  <a:lnTo>
                    <a:pt x="566483" y="55201"/>
                  </a:lnTo>
                  <a:lnTo>
                    <a:pt x="566290" y="55201"/>
                  </a:lnTo>
                  <a:lnTo>
                    <a:pt x="567361" y="54987"/>
                  </a:lnTo>
                  <a:lnTo>
                    <a:pt x="567674" y="54987"/>
                  </a:lnTo>
                  <a:lnTo>
                    <a:pt x="584870" y="52321"/>
                  </a:lnTo>
                  <a:lnTo>
                    <a:pt x="584625" y="52321"/>
                  </a:lnTo>
                  <a:lnTo>
                    <a:pt x="585591" y="52209"/>
                  </a:lnTo>
                  <a:lnTo>
                    <a:pt x="586071" y="52209"/>
                  </a:lnTo>
                  <a:lnTo>
                    <a:pt x="603138" y="50891"/>
                  </a:lnTo>
                  <a:lnTo>
                    <a:pt x="602472" y="50872"/>
                  </a:lnTo>
                  <a:lnTo>
                    <a:pt x="603807" y="50839"/>
                  </a:lnTo>
                  <a:lnTo>
                    <a:pt x="620605" y="50839"/>
                  </a:lnTo>
                  <a:lnTo>
                    <a:pt x="622778" y="26032"/>
                  </a:lnTo>
                  <a:lnTo>
                    <a:pt x="602517" y="25463"/>
                  </a:lnTo>
                  <a:close/>
                </a:path>
                <a:path extrusionOk="0" h="1005205" w="697864">
                  <a:moveTo>
                    <a:pt x="392280" y="186433"/>
                  </a:moveTo>
                  <a:lnTo>
                    <a:pt x="392056" y="186726"/>
                  </a:lnTo>
                  <a:lnTo>
                    <a:pt x="392280" y="186433"/>
                  </a:lnTo>
                  <a:close/>
                </a:path>
                <a:path extrusionOk="0" h="1005205" w="697864">
                  <a:moveTo>
                    <a:pt x="392494" y="186152"/>
                  </a:moveTo>
                  <a:lnTo>
                    <a:pt x="392280" y="186433"/>
                  </a:lnTo>
                  <a:lnTo>
                    <a:pt x="392494" y="186152"/>
                  </a:lnTo>
                  <a:close/>
                </a:path>
                <a:path extrusionOk="0" h="1005205" w="697864">
                  <a:moveTo>
                    <a:pt x="413332" y="158826"/>
                  </a:moveTo>
                  <a:lnTo>
                    <a:pt x="412817" y="159458"/>
                  </a:lnTo>
                  <a:lnTo>
                    <a:pt x="413088" y="159146"/>
                  </a:lnTo>
                  <a:lnTo>
                    <a:pt x="413332" y="158826"/>
                  </a:lnTo>
                  <a:close/>
                </a:path>
                <a:path extrusionOk="0" h="1005205" w="697864">
                  <a:moveTo>
                    <a:pt x="413088" y="159146"/>
                  </a:moveTo>
                  <a:lnTo>
                    <a:pt x="412817" y="159458"/>
                  </a:lnTo>
                  <a:lnTo>
                    <a:pt x="413088" y="159146"/>
                  </a:lnTo>
                  <a:close/>
                </a:path>
                <a:path extrusionOk="0" h="1005205" w="697864">
                  <a:moveTo>
                    <a:pt x="413367" y="158826"/>
                  </a:moveTo>
                  <a:lnTo>
                    <a:pt x="413088" y="159146"/>
                  </a:lnTo>
                  <a:lnTo>
                    <a:pt x="413367" y="158826"/>
                  </a:lnTo>
                  <a:close/>
                </a:path>
                <a:path extrusionOk="0" h="1005205" w="697864">
                  <a:moveTo>
                    <a:pt x="433793" y="135331"/>
                  </a:moveTo>
                  <a:lnTo>
                    <a:pt x="433169" y="135999"/>
                  </a:lnTo>
                  <a:lnTo>
                    <a:pt x="433496" y="135673"/>
                  </a:lnTo>
                  <a:lnTo>
                    <a:pt x="433793" y="135331"/>
                  </a:lnTo>
                  <a:close/>
                </a:path>
                <a:path extrusionOk="0" h="1005205" w="697864">
                  <a:moveTo>
                    <a:pt x="433496" y="135673"/>
                  </a:moveTo>
                  <a:lnTo>
                    <a:pt x="433169" y="135999"/>
                  </a:lnTo>
                  <a:lnTo>
                    <a:pt x="433496" y="135673"/>
                  </a:lnTo>
                  <a:close/>
                </a:path>
                <a:path extrusionOk="0" h="1005205" w="697864">
                  <a:moveTo>
                    <a:pt x="433840" y="135331"/>
                  </a:moveTo>
                  <a:lnTo>
                    <a:pt x="433496" y="135673"/>
                  </a:lnTo>
                  <a:lnTo>
                    <a:pt x="433840" y="135331"/>
                  </a:lnTo>
                  <a:close/>
                </a:path>
                <a:path extrusionOk="0" h="1005205" w="697864">
                  <a:moveTo>
                    <a:pt x="453866" y="115394"/>
                  </a:moveTo>
                  <a:lnTo>
                    <a:pt x="453120" y="116080"/>
                  </a:lnTo>
                  <a:lnTo>
                    <a:pt x="453502" y="115756"/>
                  </a:lnTo>
                  <a:lnTo>
                    <a:pt x="453866" y="115394"/>
                  </a:lnTo>
                  <a:close/>
                </a:path>
                <a:path extrusionOk="0" h="1005205" w="697864">
                  <a:moveTo>
                    <a:pt x="453502" y="115756"/>
                  </a:moveTo>
                  <a:lnTo>
                    <a:pt x="453120" y="116080"/>
                  </a:lnTo>
                  <a:lnTo>
                    <a:pt x="453502" y="115756"/>
                  </a:lnTo>
                  <a:close/>
                </a:path>
                <a:path extrusionOk="0" h="1005205" w="697864">
                  <a:moveTo>
                    <a:pt x="453929" y="115394"/>
                  </a:moveTo>
                  <a:lnTo>
                    <a:pt x="453502" y="115756"/>
                  </a:lnTo>
                  <a:lnTo>
                    <a:pt x="453929" y="115394"/>
                  </a:lnTo>
                  <a:close/>
                </a:path>
                <a:path extrusionOk="0" h="1005205" w="697864">
                  <a:moveTo>
                    <a:pt x="473558" y="98747"/>
                  </a:moveTo>
                  <a:lnTo>
                    <a:pt x="472687" y="99423"/>
                  </a:lnTo>
                  <a:lnTo>
                    <a:pt x="473141" y="99101"/>
                  </a:lnTo>
                  <a:lnTo>
                    <a:pt x="473558" y="98747"/>
                  </a:lnTo>
                  <a:close/>
                </a:path>
                <a:path extrusionOk="0" h="1005205" w="697864">
                  <a:moveTo>
                    <a:pt x="473141" y="99101"/>
                  </a:moveTo>
                  <a:lnTo>
                    <a:pt x="472687" y="99423"/>
                  </a:lnTo>
                  <a:lnTo>
                    <a:pt x="473141" y="99101"/>
                  </a:lnTo>
                  <a:close/>
                </a:path>
                <a:path extrusionOk="0" h="1005205" w="697864">
                  <a:moveTo>
                    <a:pt x="473641" y="98747"/>
                  </a:moveTo>
                  <a:lnTo>
                    <a:pt x="473141" y="99101"/>
                  </a:lnTo>
                  <a:lnTo>
                    <a:pt x="473641" y="98747"/>
                  </a:lnTo>
                  <a:close/>
                </a:path>
                <a:path extrusionOk="0" h="1005205" w="697864">
                  <a:moveTo>
                    <a:pt x="492885" y="85109"/>
                  </a:moveTo>
                  <a:lnTo>
                    <a:pt x="491897" y="85742"/>
                  </a:lnTo>
                  <a:lnTo>
                    <a:pt x="492405" y="85449"/>
                  </a:lnTo>
                  <a:lnTo>
                    <a:pt x="492885" y="85109"/>
                  </a:lnTo>
                  <a:close/>
                </a:path>
                <a:path extrusionOk="0" h="1005205" w="697864">
                  <a:moveTo>
                    <a:pt x="492405" y="85449"/>
                  </a:moveTo>
                  <a:lnTo>
                    <a:pt x="491897" y="85742"/>
                  </a:lnTo>
                  <a:lnTo>
                    <a:pt x="492405" y="85449"/>
                  </a:lnTo>
                  <a:close/>
                </a:path>
                <a:path extrusionOk="0" h="1005205" w="697864">
                  <a:moveTo>
                    <a:pt x="492994" y="85109"/>
                  </a:moveTo>
                  <a:lnTo>
                    <a:pt x="492405" y="85449"/>
                  </a:lnTo>
                  <a:lnTo>
                    <a:pt x="492994" y="85109"/>
                  </a:lnTo>
                  <a:close/>
                </a:path>
                <a:path extrusionOk="0" h="1005205" w="697864">
                  <a:moveTo>
                    <a:pt x="620558" y="51379"/>
                  </a:moveTo>
                  <a:lnTo>
                    <a:pt x="618409" y="75909"/>
                  </a:lnTo>
                  <a:lnTo>
                    <a:pt x="679536" y="51757"/>
                  </a:lnTo>
                  <a:lnTo>
                    <a:pt x="634028" y="51757"/>
                  </a:lnTo>
                  <a:lnTo>
                    <a:pt x="620558" y="51379"/>
                  </a:lnTo>
                  <a:close/>
                </a:path>
                <a:path extrusionOk="0" h="1005205" w="697864">
                  <a:moveTo>
                    <a:pt x="511877" y="74197"/>
                  </a:moveTo>
                  <a:lnTo>
                    <a:pt x="510796" y="74753"/>
                  </a:lnTo>
                  <a:lnTo>
                    <a:pt x="511359" y="74496"/>
                  </a:lnTo>
                  <a:lnTo>
                    <a:pt x="511877" y="74197"/>
                  </a:lnTo>
                  <a:close/>
                </a:path>
                <a:path extrusionOk="0" h="1005205" w="697864">
                  <a:moveTo>
                    <a:pt x="511359" y="74496"/>
                  </a:moveTo>
                  <a:lnTo>
                    <a:pt x="510796" y="74753"/>
                  </a:lnTo>
                  <a:lnTo>
                    <a:pt x="511359" y="74496"/>
                  </a:lnTo>
                  <a:close/>
                </a:path>
                <a:path extrusionOk="0" h="1005205" w="697864">
                  <a:moveTo>
                    <a:pt x="512015" y="74197"/>
                  </a:moveTo>
                  <a:lnTo>
                    <a:pt x="511877" y="74197"/>
                  </a:lnTo>
                  <a:lnTo>
                    <a:pt x="511359" y="74496"/>
                  </a:lnTo>
                  <a:lnTo>
                    <a:pt x="512015" y="74197"/>
                  </a:lnTo>
                  <a:close/>
                </a:path>
                <a:path extrusionOk="0" h="1005205" w="697864">
                  <a:moveTo>
                    <a:pt x="530576" y="65723"/>
                  </a:moveTo>
                  <a:lnTo>
                    <a:pt x="529446" y="66174"/>
                  </a:lnTo>
                  <a:lnTo>
                    <a:pt x="530031" y="65972"/>
                  </a:lnTo>
                  <a:lnTo>
                    <a:pt x="530576" y="65723"/>
                  </a:lnTo>
                  <a:close/>
                </a:path>
                <a:path extrusionOk="0" h="1005205" w="697864">
                  <a:moveTo>
                    <a:pt x="530031" y="65972"/>
                  </a:moveTo>
                  <a:lnTo>
                    <a:pt x="529446" y="66174"/>
                  </a:lnTo>
                  <a:lnTo>
                    <a:pt x="529589" y="66174"/>
                  </a:lnTo>
                  <a:lnTo>
                    <a:pt x="530031" y="65972"/>
                  </a:lnTo>
                  <a:close/>
                </a:path>
                <a:path extrusionOk="0" h="1005205" w="697864">
                  <a:moveTo>
                    <a:pt x="530752" y="65723"/>
                  </a:moveTo>
                  <a:lnTo>
                    <a:pt x="530576" y="65723"/>
                  </a:lnTo>
                  <a:lnTo>
                    <a:pt x="530031" y="65972"/>
                  </a:lnTo>
                  <a:lnTo>
                    <a:pt x="530752" y="65723"/>
                  </a:lnTo>
                  <a:close/>
                </a:path>
                <a:path extrusionOk="0" h="1005205" w="697864">
                  <a:moveTo>
                    <a:pt x="549047" y="59409"/>
                  </a:moveTo>
                  <a:lnTo>
                    <a:pt x="547919" y="59740"/>
                  </a:lnTo>
                  <a:lnTo>
                    <a:pt x="548493" y="59600"/>
                  </a:lnTo>
                  <a:lnTo>
                    <a:pt x="549047" y="59409"/>
                  </a:lnTo>
                  <a:close/>
                </a:path>
                <a:path extrusionOk="0" h="1005205" w="697864">
                  <a:moveTo>
                    <a:pt x="548493" y="59600"/>
                  </a:moveTo>
                  <a:lnTo>
                    <a:pt x="547919" y="59740"/>
                  </a:lnTo>
                  <a:lnTo>
                    <a:pt x="548087" y="59740"/>
                  </a:lnTo>
                  <a:lnTo>
                    <a:pt x="548493" y="59600"/>
                  </a:lnTo>
                  <a:close/>
                </a:path>
                <a:path extrusionOk="0" h="1005205" w="697864">
                  <a:moveTo>
                    <a:pt x="549275" y="59409"/>
                  </a:moveTo>
                  <a:lnTo>
                    <a:pt x="549047" y="59409"/>
                  </a:lnTo>
                  <a:lnTo>
                    <a:pt x="548493" y="59600"/>
                  </a:lnTo>
                  <a:lnTo>
                    <a:pt x="549275" y="59409"/>
                  </a:lnTo>
                  <a:close/>
                </a:path>
                <a:path extrusionOk="0" h="1005205" w="697864">
                  <a:moveTo>
                    <a:pt x="567361" y="54987"/>
                  </a:moveTo>
                  <a:lnTo>
                    <a:pt x="566290" y="55201"/>
                  </a:lnTo>
                  <a:lnTo>
                    <a:pt x="566817" y="55120"/>
                  </a:lnTo>
                  <a:lnTo>
                    <a:pt x="567361" y="54987"/>
                  </a:lnTo>
                  <a:close/>
                </a:path>
                <a:path extrusionOk="0" h="1005205" w="697864">
                  <a:moveTo>
                    <a:pt x="566817" y="55120"/>
                  </a:moveTo>
                  <a:lnTo>
                    <a:pt x="566290" y="55201"/>
                  </a:lnTo>
                  <a:lnTo>
                    <a:pt x="566483" y="55201"/>
                  </a:lnTo>
                  <a:lnTo>
                    <a:pt x="566817" y="55120"/>
                  </a:lnTo>
                  <a:close/>
                </a:path>
                <a:path extrusionOk="0" h="1005205" w="697864">
                  <a:moveTo>
                    <a:pt x="567674" y="54987"/>
                  </a:moveTo>
                  <a:lnTo>
                    <a:pt x="567361" y="54987"/>
                  </a:lnTo>
                  <a:lnTo>
                    <a:pt x="566817" y="55120"/>
                  </a:lnTo>
                  <a:lnTo>
                    <a:pt x="567674" y="54987"/>
                  </a:lnTo>
                  <a:close/>
                </a:path>
                <a:path extrusionOk="0" h="1005205" w="697864">
                  <a:moveTo>
                    <a:pt x="585591" y="52209"/>
                  </a:moveTo>
                  <a:lnTo>
                    <a:pt x="584625" y="52321"/>
                  </a:lnTo>
                  <a:lnTo>
                    <a:pt x="585114" y="52283"/>
                  </a:lnTo>
                  <a:lnTo>
                    <a:pt x="585591" y="52209"/>
                  </a:lnTo>
                  <a:close/>
                </a:path>
                <a:path extrusionOk="0" h="1005205" w="697864">
                  <a:moveTo>
                    <a:pt x="585114" y="52283"/>
                  </a:moveTo>
                  <a:lnTo>
                    <a:pt x="584625" y="52321"/>
                  </a:lnTo>
                  <a:lnTo>
                    <a:pt x="584870" y="52321"/>
                  </a:lnTo>
                  <a:lnTo>
                    <a:pt x="585114" y="52283"/>
                  </a:lnTo>
                  <a:close/>
                </a:path>
                <a:path extrusionOk="0" h="1005205" w="697864">
                  <a:moveTo>
                    <a:pt x="586071" y="52209"/>
                  </a:moveTo>
                  <a:lnTo>
                    <a:pt x="585591" y="52209"/>
                  </a:lnTo>
                  <a:lnTo>
                    <a:pt x="585114" y="52283"/>
                  </a:lnTo>
                  <a:lnTo>
                    <a:pt x="586071" y="52209"/>
                  </a:lnTo>
                  <a:close/>
                </a:path>
                <a:path extrusionOk="0" h="1005205" w="697864">
                  <a:moveTo>
                    <a:pt x="622778" y="26032"/>
                  </a:moveTo>
                  <a:lnTo>
                    <a:pt x="620558" y="51379"/>
                  </a:lnTo>
                  <a:lnTo>
                    <a:pt x="634028" y="51757"/>
                  </a:lnTo>
                  <a:lnTo>
                    <a:pt x="634742" y="26367"/>
                  </a:lnTo>
                  <a:lnTo>
                    <a:pt x="622778" y="26032"/>
                  </a:lnTo>
                  <a:close/>
                </a:path>
                <a:path extrusionOk="0" h="1005205" w="697864">
                  <a:moveTo>
                    <a:pt x="625058" y="0"/>
                  </a:moveTo>
                  <a:lnTo>
                    <a:pt x="622778" y="26032"/>
                  </a:lnTo>
                  <a:lnTo>
                    <a:pt x="634742" y="26367"/>
                  </a:lnTo>
                  <a:lnTo>
                    <a:pt x="634028" y="51757"/>
                  </a:lnTo>
                  <a:lnTo>
                    <a:pt x="679536" y="51757"/>
                  </a:lnTo>
                  <a:lnTo>
                    <a:pt x="697642" y="44603"/>
                  </a:lnTo>
                  <a:lnTo>
                    <a:pt x="625058" y="0"/>
                  </a:lnTo>
                  <a:close/>
                </a:path>
                <a:path extrusionOk="0" h="1005205" w="697864">
                  <a:moveTo>
                    <a:pt x="620605" y="50839"/>
                  </a:moveTo>
                  <a:lnTo>
                    <a:pt x="603807" y="50839"/>
                  </a:lnTo>
                  <a:lnTo>
                    <a:pt x="603138" y="50891"/>
                  </a:lnTo>
                  <a:lnTo>
                    <a:pt x="620558" y="51379"/>
                  </a:lnTo>
                  <a:lnTo>
                    <a:pt x="620605" y="50839"/>
                  </a:lnTo>
                  <a:close/>
                </a:path>
                <a:path extrusionOk="0" h="1005205" w="697864">
                  <a:moveTo>
                    <a:pt x="603807" y="50839"/>
                  </a:moveTo>
                  <a:lnTo>
                    <a:pt x="602472" y="50872"/>
                  </a:lnTo>
                  <a:lnTo>
                    <a:pt x="603138" y="50891"/>
                  </a:lnTo>
                  <a:lnTo>
                    <a:pt x="603807" y="50839"/>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556" name="Google Shape;2556;p92"/>
          <p:cNvSpPr txBox="1"/>
          <p:nvPr>
            <p:ph type="title"/>
          </p:nvPr>
        </p:nvSpPr>
        <p:spPr>
          <a:xfrm>
            <a:off x="3554221" y="242315"/>
            <a:ext cx="508317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FORMATS &amp; CATEGORIES</a:t>
            </a:r>
            <a:endParaRPr/>
          </a:p>
        </p:txBody>
      </p:sp>
      <p:pic>
        <p:nvPicPr>
          <p:cNvPr id="2557" name="Google Shape;2557;p92"/>
          <p:cNvPicPr preferRelativeResize="0"/>
          <p:nvPr/>
        </p:nvPicPr>
        <p:blipFill rotWithShape="1">
          <a:blip r:embed="rId7">
            <a:alphaModFix/>
          </a:blip>
          <a:srcRect b="0" l="0" r="0" t="0"/>
          <a:stretch/>
        </p:blipFill>
        <p:spPr>
          <a:xfrm>
            <a:off x="0" y="806332"/>
            <a:ext cx="12192000" cy="45720"/>
          </a:xfrm>
          <a:prstGeom prst="rect">
            <a:avLst/>
          </a:prstGeom>
          <a:noFill/>
          <a:ln>
            <a:noFill/>
          </a:ln>
        </p:spPr>
      </p:pic>
      <p:sp>
        <p:nvSpPr>
          <p:cNvPr id="2558" name="Google Shape;2558;p92"/>
          <p:cNvSpPr txBox="1"/>
          <p:nvPr/>
        </p:nvSpPr>
        <p:spPr>
          <a:xfrm>
            <a:off x="4397839" y="1254252"/>
            <a:ext cx="7103109" cy="2712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Customize </a:t>
            </a:r>
            <a:r>
              <a:rPr b="1" i="0" lang="en-US" sz="2000" u="none" cap="none" strike="noStrike">
                <a:solidFill>
                  <a:srgbClr val="000000"/>
                </a:solidFill>
                <a:latin typeface="Calibri"/>
                <a:ea typeface="Calibri"/>
                <a:cs typeface="Calibri"/>
                <a:sym typeface="Calibri"/>
              </a:rPr>
              <a:t>data formats </a:t>
            </a:r>
            <a:r>
              <a:rPr b="0" i="0" lang="en-US" sz="2000" u="none" cap="none" strike="noStrike">
                <a:solidFill>
                  <a:srgbClr val="000000"/>
                </a:solidFill>
                <a:latin typeface="Calibri"/>
                <a:ea typeface="Calibri"/>
                <a:cs typeface="Calibri"/>
                <a:sym typeface="Calibri"/>
              </a:rPr>
              <a:t>from the Column tools menu in the</a:t>
            </a:r>
            <a:endParaRPr b="0" i="0" sz="2000" u="none" cap="none" strike="noStrike">
              <a:solidFill>
                <a:srgbClr val="000000"/>
              </a:solidFill>
              <a:latin typeface="Calibri"/>
              <a:ea typeface="Calibri"/>
              <a:cs typeface="Calibri"/>
              <a:sym typeface="Calibri"/>
            </a:endParaRPr>
          </a:p>
          <a:p>
            <a:pPr indent="0" lvl="0" marL="1270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Data </a:t>
            </a:r>
            <a:r>
              <a:rPr b="0" i="0" lang="en-US" sz="2000" u="none" cap="none" strike="noStrike">
                <a:solidFill>
                  <a:srgbClr val="000000"/>
                </a:solidFill>
                <a:latin typeface="Calibri"/>
                <a:ea typeface="Calibri"/>
                <a:cs typeface="Calibri"/>
                <a:sym typeface="Calibri"/>
              </a:rPr>
              <a:t>view or the Properties pane in the </a:t>
            </a:r>
            <a:r>
              <a:rPr b="1" i="0" lang="en-US" sz="2000" u="none" cap="none" strike="noStrike">
                <a:solidFill>
                  <a:srgbClr val="000000"/>
                </a:solidFill>
                <a:latin typeface="Calibri"/>
                <a:ea typeface="Calibri"/>
                <a:cs typeface="Calibri"/>
                <a:sym typeface="Calibri"/>
              </a:rPr>
              <a:t>Model </a:t>
            </a:r>
            <a:r>
              <a:rPr b="0" i="0" lang="en-US" sz="2000" u="none" cap="none" strike="noStrike">
                <a:solidFill>
                  <a:srgbClr val="000000"/>
                </a:solidFill>
                <a:latin typeface="Calibri"/>
                <a:ea typeface="Calibri"/>
                <a:cs typeface="Calibri"/>
                <a:sym typeface="Calibri"/>
              </a:rPr>
              <a:t>view</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a:p>
            <a:pPr indent="0" lvl="0" marL="2658745" marR="26034" rtl="0" algn="l">
              <a:lnSpc>
                <a:spcPct val="100000"/>
              </a:lnSpc>
              <a:spcBef>
                <a:spcPts val="1725"/>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Assign </a:t>
            </a:r>
            <a:r>
              <a:rPr b="1" i="0" lang="en-US" sz="2000" u="none" cap="none" strike="noStrike">
                <a:solidFill>
                  <a:srgbClr val="000000"/>
                </a:solidFill>
                <a:latin typeface="Calibri"/>
                <a:ea typeface="Calibri"/>
                <a:cs typeface="Calibri"/>
                <a:sym typeface="Calibri"/>
              </a:rPr>
              <a:t>data categories </a:t>
            </a:r>
            <a:r>
              <a:rPr b="0" i="0" lang="en-US" sz="2000" u="none" cap="none" strike="noStrike">
                <a:solidFill>
                  <a:srgbClr val="000000"/>
                </a:solidFill>
                <a:latin typeface="Calibri"/>
                <a:ea typeface="Calibri"/>
                <a:cs typeface="Calibri"/>
                <a:sym typeface="Calibri"/>
              </a:rPr>
              <a:t>for geospatial fields,  URLs or barcodes</a:t>
            </a:r>
            <a:endParaRPr b="0" i="0" sz="2000" u="none" cap="none" strike="noStrike">
              <a:solidFill>
                <a:srgbClr val="000000"/>
              </a:solidFill>
              <a:latin typeface="Calibri"/>
              <a:ea typeface="Calibri"/>
              <a:cs typeface="Calibri"/>
              <a:sym typeface="Calibri"/>
            </a:endParaRPr>
          </a:p>
          <a:p>
            <a:pPr indent="-342900" lvl="0" marL="3458845" marR="5080" rtl="0" algn="l">
              <a:lnSpc>
                <a:spcPct val="118750"/>
              </a:lnSpc>
              <a:spcBef>
                <a:spcPts val="127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This is commonly used to help Power BI map  location-based fields like addresses,  countries, cities, coordinates, zip codes, etc.</a:t>
            </a:r>
            <a:endParaRPr b="0" i="0" sz="1600" u="none" cap="none" strike="noStrike">
              <a:solidFill>
                <a:srgbClr val="000000"/>
              </a:solidFill>
              <a:latin typeface="Calibri"/>
              <a:ea typeface="Calibri"/>
              <a:cs typeface="Calibri"/>
              <a:sym typeface="Calibri"/>
            </a:endParaRPr>
          </a:p>
        </p:txBody>
      </p:sp>
      <p:grpSp>
        <p:nvGrpSpPr>
          <p:cNvPr id="2559" name="Google Shape;2559;p92"/>
          <p:cNvGrpSpPr/>
          <p:nvPr/>
        </p:nvGrpSpPr>
        <p:grpSpPr>
          <a:xfrm>
            <a:off x="7566858" y="4110494"/>
            <a:ext cx="3808729" cy="2168385"/>
            <a:chOff x="7566858" y="4110494"/>
            <a:chExt cx="3808729" cy="2168385"/>
          </a:xfrm>
        </p:grpSpPr>
        <p:pic>
          <p:nvPicPr>
            <p:cNvPr id="2560" name="Google Shape;2560;p92"/>
            <p:cNvPicPr preferRelativeResize="0"/>
            <p:nvPr/>
          </p:nvPicPr>
          <p:blipFill rotWithShape="1">
            <a:blip r:embed="rId8">
              <a:alphaModFix/>
            </a:blip>
            <a:srcRect b="0" l="0" r="0" t="0"/>
            <a:stretch/>
          </p:blipFill>
          <p:spPr>
            <a:xfrm>
              <a:off x="7620000" y="4322063"/>
              <a:ext cx="3678936" cy="1956816"/>
            </a:xfrm>
            <a:prstGeom prst="rect">
              <a:avLst/>
            </a:prstGeom>
            <a:noFill/>
            <a:ln>
              <a:noFill/>
            </a:ln>
          </p:spPr>
        </p:pic>
        <p:pic>
          <p:nvPicPr>
            <p:cNvPr id="2561" name="Google Shape;2561;p92"/>
            <p:cNvPicPr preferRelativeResize="0"/>
            <p:nvPr/>
          </p:nvPicPr>
          <p:blipFill rotWithShape="1">
            <a:blip r:embed="rId9">
              <a:alphaModFix/>
            </a:blip>
            <a:srcRect b="0" l="0" r="0" t="0"/>
            <a:stretch/>
          </p:blipFill>
          <p:spPr>
            <a:xfrm>
              <a:off x="7644808" y="4347032"/>
              <a:ext cx="3576031" cy="1852103"/>
            </a:xfrm>
            <a:prstGeom prst="rect">
              <a:avLst/>
            </a:prstGeom>
            <a:noFill/>
            <a:ln>
              <a:noFill/>
            </a:ln>
          </p:spPr>
        </p:pic>
        <p:sp>
          <p:nvSpPr>
            <p:cNvPr id="2562" name="Google Shape;2562;p92"/>
            <p:cNvSpPr/>
            <p:nvPr/>
          </p:nvSpPr>
          <p:spPr>
            <a:xfrm>
              <a:off x="7566858" y="4110494"/>
              <a:ext cx="3808729" cy="184785"/>
            </a:xfrm>
            <a:custGeom>
              <a:rect b="b" l="l" r="r" t="t"/>
              <a:pathLst>
                <a:path extrusionOk="0" h="184785" w="3808729">
                  <a:moveTo>
                    <a:pt x="0" y="184665"/>
                  </a:moveTo>
                  <a:lnTo>
                    <a:pt x="10279" y="148725"/>
                  </a:lnTo>
                  <a:lnTo>
                    <a:pt x="38310" y="119376"/>
                  </a:lnTo>
                  <a:lnTo>
                    <a:pt x="79887" y="99588"/>
                  </a:lnTo>
                  <a:lnTo>
                    <a:pt x="130801" y="92332"/>
                  </a:lnTo>
                  <a:lnTo>
                    <a:pt x="1640554" y="92332"/>
                  </a:lnTo>
                  <a:lnTo>
                    <a:pt x="1691468" y="85076"/>
                  </a:lnTo>
                  <a:lnTo>
                    <a:pt x="1733045" y="65288"/>
                  </a:lnTo>
                  <a:lnTo>
                    <a:pt x="1761076" y="35939"/>
                  </a:lnTo>
                  <a:lnTo>
                    <a:pt x="1771356" y="0"/>
                  </a:lnTo>
                  <a:lnTo>
                    <a:pt x="1781635" y="35939"/>
                  </a:lnTo>
                  <a:lnTo>
                    <a:pt x="1809666" y="65288"/>
                  </a:lnTo>
                  <a:lnTo>
                    <a:pt x="1851243" y="85076"/>
                  </a:lnTo>
                  <a:lnTo>
                    <a:pt x="1902157" y="92332"/>
                  </a:lnTo>
                  <a:lnTo>
                    <a:pt x="3677912" y="92332"/>
                  </a:lnTo>
                  <a:lnTo>
                    <a:pt x="3728825" y="99588"/>
                  </a:lnTo>
                  <a:lnTo>
                    <a:pt x="3770402" y="119376"/>
                  </a:lnTo>
                  <a:lnTo>
                    <a:pt x="3798434" y="148725"/>
                  </a:lnTo>
                  <a:lnTo>
                    <a:pt x="3808713" y="184665"/>
                  </a:lnTo>
                </a:path>
              </a:pathLst>
            </a:custGeom>
            <a:noFill/>
            <a:ln cap="flat" cmpd="sng" w="1905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563" name="Google Shape;2563;p92"/>
          <p:cNvGrpSpPr/>
          <p:nvPr/>
        </p:nvGrpSpPr>
        <p:grpSpPr>
          <a:xfrm>
            <a:off x="11458577" y="171320"/>
            <a:ext cx="548640" cy="548640"/>
            <a:chOff x="11458577" y="171320"/>
            <a:chExt cx="548640" cy="548640"/>
          </a:xfrm>
        </p:grpSpPr>
        <p:sp>
          <p:nvSpPr>
            <p:cNvPr id="2564" name="Google Shape;2564;p92"/>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565" name="Google Shape;2565;p92"/>
            <p:cNvPicPr preferRelativeResize="0"/>
            <p:nvPr/>
          </p:nvPicPr>
          <p:blipFill rotWithShape="1">
            <a:blip r:embed="rId10">
              <a:alphaModFix/>
            </a:blip>
            <a:srcRect b="0" l="0" r="0" t="0"/>
            <a:stretch/>
          </p:blipFill>
          <p:spPr>
            <a:xfrm>
              <a:off x="11570207" y="274320"/>
              <a:ext cx="323088" cy="332231"/>
            </a:xfrm>
            <a:prstGeom prst="rect">
              <a:avLst/>
            </a:prstGeom>
            <a:noFill/>
            <a:ln>
              <a:noFill/>
            </a:ln>
          </p:spPr>
        </p:pic>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69" name="Shape 2569"/>
        <p:cNvGrpSpPr/>
        <p:nvPr/>
      </p:nvGrpSpPr>
      <p:grpSpPr>
        <a:xfrm>
          <a:off x="0" y="0"/>
          <a:ext cx="0" cy="0"/>
          <a:chOff x="0" y="0"/>
          <a:chExt cx="0" cy="0"/>
        </a:xfrm>
      </p:grpSpPr>
      <p:grpSp>
        <p:nvGrpSpPr>
          <p:cNvPr id="2570" name="Google Shape;2570;p93"/>
          <p:cNvGrpSpPr/>
          <p:nvPr/>
        </p:nvGrpSpPr>
        <p:grpSpPr>
          <a:xfrm>
            <a:off x="7760207" y="2724911"/>
            <a:ext cx="3300984" cy="2980944"/>
            <a:chOff x="7760207" y="2724911"/>
            <a:chExt cx="3300984" cy="2980944"/>
          </a:xfrm>
        </p:grpSpPr>
        <p:pic>
          <p:nvPicPr>
            <p:cNvPr id="2571" name="Google Shape;2571;p93"/>
            <p:cNvPicPr preferRelativeResize="0"/>
            <p:nvPr/>
          </p:nvPicPr>
          <p:blipFill rotWithShape="1">
            <a:blip r:embed="rId3">
              <a:alphaModFix/>
            </a:blip>
            <a:srcRect b="0" l="0" r="0" t="0"/>
            <a:stretch/>
          </p:blipFill>
          <p:spPr>
            <a:xfrm>
              <a:off x="7760207" y="2724911"/>
              <a:ext cx="3300984" cy="2980944"/>
            </a:xfrm>
            <a:prstGeom prst="rect">
              <a:avLst/>
            </a:prstGeom>
            <a:noFill/>
            <a:ln>
              <a:noFill/>
            </a:ln>
          </p:spPr>
        </p:pic>
        <p:pic>
          <p:nvPicPr>
            <p:cNvPr id="2572" name="Google Shape;2572;p93"/>
            <p:cNvPicPr preferRelativeResize="0"/>
            <p:nvPr/>
          </p:nvPicPr>
          <p:blipFill rotWithShape="1">
            <a:blip r:embed="rId4">
              <a:alphaModFix/>
            </a:blip>
            <a:srcRect b="0" l="0" r="0" t="0"/>
            <a:stretch/>
          </p:blipFill>
          <p:spPr>
            <a:xfrm>
              <a:off x="7786950" y="2748852"/>
              <a:ext cx="3196455" cy="2878362"/>
            </a:xfrm>
            <a:prstGeom prst="rect">
              <a:avLst/>
            </a:prstGeom>
            <a:noFill/>
            <a:ln>
              <a:noFill/>
            </a:ln>
          </p:spPr>
        </p:pic>
      </p:grpSp>
      <p:grpSp>
        <p:nvGrpSpPr>
          <p:cNvPr id="2573" name="Google Shape;2573;p93"/>
          <p:cNvGrpSpPr/>
          <p:nvPr/>
        </p:nvGrpSpPr>
        <p:grpSpPr>
          <a:xfrm>
            <a:off x="4468367" y="2724911"/>
            <a:ext cx="2407919" cy="2980944"/>
            <a:chOff x="4468367" y="2724911"/>
            <a:chExt cx="2407919" cy="2980944"/>
          </a:xfrm>
        </p:grpSpPr>
        <p:pic>
          <p:nvPicPr>
            <p:cNvPr id="2574" name="Google Shape;2574;p93"/>
            <p:cNvPicPr preferRelativeResize="0"/>
            <p:nvPr/>
          </p:nvPicPr>
          <p:blipFill rotWithShape="1">
            <a:blip r:embed="rId5">
              <a:alphaModFix/>
            </a:blip>
            <a:srcRect b="0" l="0" r="0" t="0"/>
            <a:stretch/>
          </p:blipFill>
          <p:spPr>
            <a:xfrm>
              <a:off x="4468367" y="2724911"/>
              <a:ext cx="2407919" cy="2980944"/>
            </a:xfrm>
            <a:prstGeom prst="rect">
              <a:avLst/>
            </a:prstGeom>
            <a:noFill/>
            <a:ln>
              <a:noFill/>
            </a:ln>
          </p:spPr>
        </p:pic>
        <p:pic>
          <p:nvPicPr>
            <p:cNvPr id="2575" name="Google Shape;2575;p93"/>
            <p:cNvPicPr preferRelativeResize="0"/>
            <p:nvPr/>
          </p:nvPicPr>
          <p:blipFill rotWithShape="1">
            <a:blip r:embed="rId6">
              <a:alphaModFix/>
            </a:blip>
            <a:srcRect b="0" l="0" r="0" t="0"/>
            <a:stretch/>
          </p:blipFill>
          <p:spPr>
            <a:xfrm>
              <a:off x="4493253" y="2748852"/>
              <a:ext cx="2303630" cy="2878361"/>
            </a:xfrm>
            <a:prstGeom prst="rect">
              <a:avLst/>
            </a:prstGeom>
            <a:noFill/>
            <a:ln>
              <a:noFill/>
            </a:ln>
          </p:spPr>
        </p:pic>
      </p:grpSp>
      <p:grpSp>
        <p:nvGrpSpPr>
          <p:cNvPr id="2576" name="Google Shape;2576;p93"/>
          <p:cNvGrpSpPr/>
          <p:nvPr/>
        </p:nvGrpSpPr>
        <p:grpSpPr>
          <a:xfrm>
            <a:off x="1246632" y="2724911"/>
            <a:ext cx="3316183" cy="2983992"/>
            <a:chOff x="1246632" y="2724911"/>
            <a:chExt cx="3316183" cy="2983992"/>
          </a:xfrm>
        </p:grpSpPr>
        <p:pic>
          <p:nvPicPr>
            <p:cNvPr id="2577" name="Google Shape;2577;p93"/>
            <p:cNvPicPr preferRelativeResize="0"/>
            <p:nvPr/>
          </p:nvPicPr>
          <p:blipFill rotWithShape="1">
            <a:blip r:embed="rId7">
              <a:alphaModFix/>
            </a:blip>
            <a:srcRect b="0" l="0" r="0" t="0"/>
            <a:stretch/>
          </p:blipFill>
          <p:spPr>
            <a:xfrm>
              <a:off x="1246632" y="2724911"/>
              <a:ext cx="2334768" cy="2983992"/>
            </a:xfrm>
            <a:prstGeom prst="rect">
              <a:avLst/>
            </a:prstGeom>
            <a:noFill/>
            <a:ln>
              <a:noFill/>
            </a:ln>
          </p:spPr>
        </p:pic>
        <p:pic>
          <p:nvPicPr>
            <p:cNvPr id="2578" name="Google Shape;2578;p93"/>
            <p:cNvPicPr preferRelativeResize="0"/>
            <p:nvPr/>
          </p:nvPicPr>
          <p:blipFill rotWithShape="1">
            <a:blip r:embed="rId8">
              <a:alphaModFix/>
            </a:blip>
            <a:srcRect b="0" l="0" r="0" t="0"/>
            <a:stretch/>
          </p:blipFill>
          <p:spPr>
            <a:xfrm>
              <a:off x="1273078" y="2751641"/>
              <a:ext cx="2230108" cy="2878363"/>
            </a:xfrm>
            <a:prstGeom prst="rect">
              <a:avLst/>
            </a:prstGeom>
            <a:noFill/>
            <a:ln>
              <a:noFill/>
            </a:ln>
          </p:spPr>
        </p:pic>
        <p:pic>
          <p:nvPicPr>
            <p:cNvPr id="2579" name="Google Shape;2579;p93"/>
            <p:cNvPicPr preferRelativeResize="0"/>
            <p:nvPr/>
          </p:nvPicPr>
          <p:blipFill rotWithShape="1">
            <a:blip r:embed="rId9">
              <a:alphaModFix/>
            </a:blip>
            <a:srcRect b="0" l="0" r="0" t="0"/>
            <a:stretch/>
          </p:blipFill>
          <p:spPr>
            <a:xfrm>
              <a:off x="2164080" y="3325368"/>
              <a:ext cx="1441704" cy="329184"/>
            </a:xfrm>
            <a:prstGeom prst="rect">
              <a:avLst/>
            </a:prstGeom>
            <a:noFill/>
            <a:ln>
              <a:noFill/>
            </a:ln>
          </p:spPr>
        </p:pic>
        <p:sp>
          <p:nvSpPr>
            <p:cNvPr id="2580" name="Google Shape;2580;p93"/>
            <p:cNvSpPr/>
            <p:nvPr/>
          </p:nvSpPr>
          <p:spPr>
            <a:xfrm>
              <a:off x="2201819" y="3364686"/>
              <a:ext cx="1311275" cy="199390"/>
            </a:xfrm>
            <a:custGeom>
              <a:rect b="b" l="l" r="r" t="t"/>
              <a:pathLst>
                <a:path extrusionOk="0" h="199389" w="1311275">
                  <a:moveTo>
                    <a:pt x="0" y="0"/>
                  </a:moveTo>
                  <a:lnTo>
                    <a:pt x="1310893" y="0"/>
                  </a:lnTo>
                  <a:lnTo>
                    <a:pt x="1310893" y="199129"/>
                  </a:lnTo>
                  <a:lnTo>
                    <a:pt x="0" y="199129"/>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81" name="Google Shape;2581;p93"/>
            <p:cNvSpPr/>
            <p:nvPr/>
          </p:nvSpPr>
          <p:spPr>
            <a:xfrm>
              <a:off x="3515700" y="3474532"/>
              <a:ext cx="1047115" cy="1503045"/>
            </a:xfrm>
            <a:custGeom>
              <a:rect b="b" l="l" r="r" t="t"/>
              <a:pathLst>
                <a:path extrusionOk="0" h="1503045" w="1047114">
                  <a:moveTo>
                    <a:pt x="969946" y="1476915"/>
                  </a:moveTo>
                  <a:lnTo>
                    <a:pt x="965375" y="1502657"/>
                  </a:lnTo>
                  <a:lnTo>
                    <a:pt x="1042859" y="1479712"/>
                  </a:lnTo>
                  <a:lnTo>
                    <a:pt x="981570" y="1479712"/>
                  </a:lnTo>
                  <a:lnTo>
                    <a:pt x="969946" y="1476915"/>
                  </a:lnTo>
                  <a:close/>
                </a:path>
                <a:path extrusionOk="0" h="1503045" w="1047114">
                  <a:moveTo>
                    <a:pt x="974396" y="1451860"/>
                  </a:moveTo>
                  <a:lnTo>
                    <a:pt x="969946" y="1476915"/>
                  </a:lnTo>
                  <a:lnTo>
                    <a:pt x="981570" y="1479712"/>
                  </a:lnTo>
                  <a:lnTo>
                    <a:pt x="987512" y="1455017"/>
                  </a:lnTo>
                  <a:lnTo>
                    <a:pt x="974396" y="1451860"/>
                  </a:lnTo>
                  <a:close/>
                </a:path>
                <a:path extrusionOk="0" h="1503045" w="1047114">
                  <a:moveTo>
                    <a:pt x="978698" y="1427631"/>
                  </a:moveTo>
                  <a:lnTo>
                    <a:pt x="974396" y="1451860"/>
                  </a:lnTo>
                  <a:lnTo>
                    <a:pt x="987512" y="1455017"/>
                  </a:lnTo>
                  <a:lnTo>
                    <a:pt x="981570" y="1479712"/>
                  </a:lnTo>
                  <a:lnTo>
                    <a:pt x="1042859" y="1479712"/>
                  </a:lnTo>
                  <a:lnTo>
                    <a:pt x="1047062" y="1478467"/>
                  </a:lnTo>
                  <a:lnTo>
                    <a:pt x="978698" y="1427631"/>
                  </a:lnTo>
                  <a:close/>
                </a:path>
                <a:path extrusionOk="0" h="1503045" w="1047114">
                  <a:moveTo>
                    <a:pt x="486355" y="673512"/>
                  </a:moveTo>
                  <a:lnTo>
                    <a:pt x="459177" y="673512"/>
                  </a:lnTo>
                  <a:lnTo>
                    <a:pt x="483149" y="736490"/>
                  </a:lnTo>
                  <a:lnTo>
                    <a:pt x="507161" y="800737"/>
                  </a:lnTo>
                  <a:lnTo>
                    <a:pt x="531197" y="865494"/>
                  </a:lnTo>
                  <a:lnTo>
                    <a:pt x="555205" y="929918"/>
                  </a:lnTo>
                  <a:lnTo>
                    <a:pt x="579114" y="993101"/>
                  </a:lnTo>
                  <a:lnTo>
                    <a:pt x="602869" y="1054187"/>
                  </a:lnTo>
                  <a:lnTo>
                    <a:pt x="626400" y="1112278"/>
                  </a:lnTo>
                  <a:lnTo>
                    <a:pt x="649697" y="1166613"/>
                  </a:lnTo>
                  <a:lnTo>
                    <a:pt x="672688" y="1216265"/>
                  </a:lnTo>
                  <a:lnTo>
                    <a:pt x="695361" y="1260434"/>
                  </a:lnTo>
                  <a:lnTo>
                    <a:pt x="717824" y="1298465"/>
                  </a:lnTo>
                  <a:lnTo>
                    <a:pt x="741038" y="1330906"/>
                  </a:lnTo>
                  <a:lnTo>
                    <a:pt x="792316" y="1384710"/>
                  </a:lnTo>
                  <a:lnTo>
                    <a:pt x="846758" y="1424898"/>
                  </a:lnTo>
                  <a:lnTo>
                    <a:pt x="900794" y="1453429"/>
                  </a:lnTo>
                  <a:lnTo>
                    <a:pt x="951191" y="1472402"/>
                  </a:lnTo>
                  <a:lnTo>
                    <a:pt x="969946" y="1476915"/>
                  </a:lnTo>
                  <a:lnTo>
                    <a:pt x="974396" y="1451860"/>
                  </a:lnTo>
                  <a:lnTo>
                    <a:pt x="959110" y="1448182"/>
                  </a:lnTo>
                  <a:lnTo>
                    <a:pt x="958867" y="1448182"/>
                  </a:lnTo>
                  <a:lnTo>
                    <a:pt x="957717" y="1447846"/>
                  </a:lnTo>
                  <a:lnTo>
                    <a:pt x="957890" y="1447846"/>
                  </a:lnTo>
                  <a:lnTo>
                    <a:pt x="935893" y="1440299"/>
                  </a:lnTo>
                  <a:lnTo>
                    <a:pt x="935153" y="1440045"/>
                  </a:lnTo>
                  <a:lnTo>
                    <a:pt x="911557" y="1430389"/>
                  </a:lnTo>
                  <a:lnTo>
                    <a:pt x="910763" y="1430065"/>
                  </a:lnTo>
                  <a:lnTo>
                    <a:pt x="886341" y="1418226"/>
                  </a:lnTo>
                  <a:lnTo>
                    <a:pt x="885498" y="1417819"/>
                  </a:lnTo>
                  <a:lnTo>
                    <a:pt x="860657" y="1403586"/>
                  </a:lnTo>
                  <a:lnTo>
                    <a:pt x="859777" y="1403083"/>
                  </a:lnTo>
                  <a:lnTo>
                    <a:pt x="834923" y="1386241"/>
                  </a:lnTo>
                  <a:lnTo>
                    <a:pt x="834017" y="1385629"/>
                  </a:lnTo>
                  <a:lnTo>
                    <a:pt x="809537" y="1365961"/>
                  </a:lnTo>
                  <a:lnTo>
                    <a:pt x="808629" y="1365233"/>
                  </a:lnTo>
                  <a:lnTo>
                    <a:pt x="784903" y="1342506"/>
                  </a:lnTo>
                  <a:lnTo>
                    <a:pt x="784020" y="1341663"/>
                  </a:lnTo>
                  <a:lnTo>
                    <a:pt x="761417" y="1315632"/>
                  </a:lnTo>
                  <a:lnTo>
                    <a:pt x="760590" y="1314682"/>
                  </a:lnTo>
                  <a:lnTo>
                    <a:pt x="739258" y="1284771"/>
                  </a:lnTo>
                  <a:lnTo>
                    <a:pt x="738736" y="1284041"/>
                  </a:lnTo>
                  <a:lnTo>
                    <a:pt x="728341" y="1267089"/>
                  </a:lnTo>
                  <a:lnTo>
                    <a:pt x="717552" y="1248063"/>
                  </a:lnTo>
                  <a:lnTo>
                    <a:pt x="695480" y="1205047"/>
                  </a:lnTo>
                  <a:lnTo>
                    <a:pt x="672873" y="1156213"/>
                  </a:lnTo>
                  <a:lnTo>
                    <a:pt x="649840" y="1102489"/>
                  </a:lnTo>
                  <a:lnTo>
                    <a:pt x="626445" y="1044733"/>
                  </a:lnTo>
                  <a:lnTo>
                    <a:pt x="602809" y="983950"/>
                  </a:lnTo>
                  <a:lnTo>
                    <a:pt x="578973" y="920959"/>
                  </a:lnTo>
                  <a:lnTo>
                    <a:pt x="555010" y="856655"/>
                  </a:lnTo>
                  <a:lnTo>
                    <a:pt x="530953" y="791845"/>
                  </a:lnTo>
                  <a:lnTo>
                    <a:pt x="506901" y="727491"/>
                  </a:lnTo>
                  <a:lnTo>
                    <a:pt x="486355" y="673512"/>
                  </a:lnTo>
                  <a:close/>
                </a:path>
                <a:path extrusionOk="0" h="1503045" w="1047114">
                  <a:moveTo>
                    <a:pt x="957717" y="1447846"/>
                  </a:moveTo>
                  <a:lnTo>
                    <a:pt x="958867" y="1448182"/>
                  </a:lnTo>
                  <a:lnTo>
                    <a:pt x="958298" y="1447986"/>
                  </a:lnTo>
                  <a:lnTo>
                    <a:pt x="957717" y="1447846"/>
                  </a:lnTo>
                  <a:close/>
                </a:path>
                <a:path extrusionOk="0" h="1503045" w="1047114">
                  <a:moveTo>
                    <a:pt x="958298" y="1447986"/>
                  </a:moveTo>
                  <a:lnTo>
                    <a:pt x="958867" y="1448182"/>
                  </a:lnTo>
                  <a:lnTo>
                    <a:pt x="959110" y="1448182"/>
                  </a:lnTo>
                  <a:lnTo>
                    <a:pt x="958298" y="1447986"/>
                  </a:lnTo>
                  <a:close/>
                </a:path>
                <a:path extrusionOk="0" h="1503045" w="1047114">
                  <a:moveTo>
                    <a:pt x="957890" y="1447846"/>
                  </a:moveTo>
                  <a:lnTo>
                    <a:pt x="957717" y="1447846"/>
                  </a:lnTo>
                  <a:lnTo>
                    <a:pt x="958298" y="1447986"/>
                  </a:lnTo>
                  <a:lnTo>
                    <a:pt x="957890" y="1447846"/>
                  </a:lnTo>
                  <a:close/>
                </a:path>
                <a:path extrusionOk="0" h="1503045" w="1047114">
                  <a:moveTo>
                    <a:pt x="935511" y="1440168"/>
                  </a:moveTo>
                  <a:lnTo>
                    <a:pt x="935832" y="1440299"/>
                  </a:lnTo>
                  <a:lnTo>
                    <a:pt x="935511" y="1440168"/>
                  </a:lnTo>
                  <a:close/>
                </a:path>
                <a:path extrusionOk="0" h="1503045" w="1047114">
                  <a:moveTo>
                    <a:pt x="935210" y="1440045"/>
                  </a:moveTo>
                  <a:lnTo>
                    <a:pt x="935511" y="1440168"/>
                  </a:lnTo>
                  <a:lnTo>
                    <a:pt x="935210" y="1440045"/>
                  </a:lnTo>
                  <a:close/>
                </a:path>
                <a:path extrusionOk="0" h="1503045" w="1047114">
                  <a:moveTo>
                    <a:pt x="911144" y="1430221"/>
                  </a:moveTo>
                  <a:lnTo>
                    <a:pt x="911492" y="1430389"/>
                  </a:lnTo>
                  <a:lnTo>
                    <a:pt x="911144" y="1430221"/>
                  </a:lnTo>
                  <a:close/>
                </a:path>
                <a:path extrusionOk="0" h="1503045" w="1047114">
                  <a:moveTo>
                    <a:pt x="910823" y="1430065"/>
                  </a:moveTo>
                  <a:lnTo>
                    <a:pt x="911144" y="1430221"/>
                  </a:lnTo>
                  <a:lnTo>
                    <a:pt x="910823" y="1430065"/>
                  </a:lnTo>
                  <a:close/>
                </a:path>
                <a:path extrusionOk="0" h="1503045" w="1047114">
                  <a:moveTo>
                    <a:pt x="885498" y="1417819"/>
                  </a:moveTo>
                  <a:lnTo>
                    <a:pt x="886272" y="1418226"/>
                  </a:lnTo>
                  <a:lnTo>
                    <a:pt x="885889" y="1418008"/>
                  </a:lnTo>
                  <a:lnTo>
                    <a:pt x="885498" y="1417819"/>
                  </a:lnTo>
                  <a:close/>
                </a:path>
                <a:path extrusionOk="0" h="1503045" w="1047114">
                  <a:moveTo>
                    <a:pt x="885889" y="1418008"/>
                  </a:moveTo>
                  <a:lnTo>
                    <a:pt x="886272" y="1418226"/>
                  </a:lnTo>
                  <a:lnTo>
                    <a:pt x="885889" y="1418008"/>
                  </a:lnTo>
                  <a:close/>
                </a:path>
                <a:path extrusionOk="0" h="1503045" w="1047114">
                  <a:moveTo>
                    <a:pt x="885558" y="1417819"/>
                  </a:moveTo>
                  <a:lnTo>
                    <a:pt x="885889" y="1418008"/>
                  </a:lnTo>
                  <a:lnTo>
                    <a:pt x="885558" y="1417819"/>
                  </a:lnTo>
                  <a:close/>
                </a:path>
                <a:path extrusionOk="0" h="1503045" w="1047114">
                  <a:moveTo>
                    <a:pt x="859777" y="1403083"/>
                  </a:moveTo>
                  <a:lnTo>
                    <a:pt x="860586" y="1403586"/>
                  </a:lnTo>
                  <a:lnTo>
                    <a:pt x="860197" y="1403323"/>
                  </a:lnTo>
                  <a:lnTo>
                    <a:pt x="859777" y="1403083"/>
                  </a:lnTo>
                  <a:close/>
                </a:path>
                <a:path extrusionOk="0" h="1503045" w="1047114">
                  <a:moveTo>
                    <a:pt x="860197" y="1403323"/>
                  </a:moveTo>
                  <a:lnTo>
                    <a:pt x="860586" y="1403586"/>
                  </a:lnTo>
                  <a:lnTo>
                    <a:pt x="860197" y="1403323"/>
                  </a:lnTo>
                  <a:close/>
                </a:path>
                <a:path extrusionOk="0" h="1503045" w="1047114">
                  <a:moveTo>
                    <a:pt x="859842" y="1403083"/>
                  </a:moveTo>
                  <a:lnTo>
                    <a:pt x="860197" y="1403323"/>
                  </a:lnTo>
                  <a:lnTo>
                    <a:pt x="859842" y="1403083"/>
                  </a:lnTo>
                  <a:close/>
                </a:path>
                <a:path extrusionOk="0" h="1503045" w="1047114">
                  <a:moveTo>
                    <a:pt x="834017" y="1385629"/>
                  </a:moveTo>
                  <a:lnTo>
                    <a:pt x="834847" y="1386241"/>
                  </a:lnTo>
                  <a:lnTo>
                    <a:pt x="834435" y="1385911"/>
                  </a:lnTo>
                  <a:lnTo>
                    <a:pt x="834017" y="1385629"/>
                  </a:lnTo>
                  <a:close/>
                </a:path>
                <a:path extrusionOk="0" h="1503045" w="1047114">
                  <a:moveTo>
                    <a:pt x="834435" y="1385911"/>
                  </a:moveTo>
                  <a:lnTo>
                    <a:pt x="834847" y="1386241"/>
                  </a:lnTo>
                  <a:lnTo>
                    <a:pt x="834435" y="1385911"/>
                  </a:lnTo>
                  <a:close/>
                </a:path>
                <a:path extrusionOk="0" h="1503045" w="1047114">
                  <a:moveTo>
                    <a:pt x="834083" y="1385629"/>
                  </a:moveTo>
                  <a:lnTo>
                    <a:pt x="834435" y="1385911"/>
                  </a:lnTo>
                  <a:lnTo>
                    <a:pt x="834083" y="1385629"/>
                  </a:lnTo>
                  <a:close/>
                </a:path>
                <a:path extrusionOk="0" h="1503045" w="1047114">
                  <a:moveTo>
                    <a:pt x="808629" y="1365233"/>
                  </a:moveTo>
                  <a:lnTo>
                    <a:pt x="809459" y="1365961"/>
                  </a:lnTo>
                  <a:lnTo>
                    <a:pt x="809055" y="1365575"/>
                  </a:lnTo>
                  <a:lnTo>
                    <a:pt x="808629" y="1365233"/>
                  </a:lnTo>
                  <a:close/>
                </a:path>
                <a:path extrusionOk="0" h="1503045" w="1047114">
                  <a:moveTo>
                    <a:pt x="809055" y="1365575"/>
                  </a:moveTo>
                  <a:lnTo>
                    <a:pt x="809459" y="1365961"/>
                  </a:lnTo>
                  <a:lnTo>
                    <a:pt x="809055" y="1365575"/>
                  </a:lnTo>
                  <a:close/>
                </a:path>
                <a:path extrusionOk="0" h="1503045" w="1047114">
                  <a:moveTo>
                    <a:pt x="808697" y="1365233"/>
                  </a:moveTo>
                  <a:lnTo>
                    <a:pt x="809055" y="1365575"/>
                  </a:lnTo>
                  <a:lnTo>
                    <a:pt x="808697" y="1365233"/>
                  </a:lnTo>
                  <a:close/>
                </a:path>
                <a:path extrusionOk="0" h="1503045" w="1047114">
                  <a:moveTo>
                    <a:pt x="784020" y="1341663"/>
                  </a:moveTo>
                  <a:lnTo>
                    <a:pt x="784825" y="1342506"/>
                  </a:lnTo>
                  <a:lnTo>
                    <a:pt x="784441" y="1342065"/>
                  </a:lnTo>
                  <a:lnTo>
                    <a:pt x="784020" y="1341663"/>
                  </a:lnTo>
                  <a:close/>
                </a:path>
                <a:path extrusionOk="0" h="1503045" w="1047114">
                  <a:moveTo>
                    <a:pt x="784441" y="1342065"/>
                  </a:moveTo>
                  <a:lnTo>
                    <a:pt x="784825" y="1342506"/>
                  </a:lnTo>
                  <a:lnTo>
                    <a:pt x="784441" y="1342065"/>
                  </a:lnTo>
                  <a:close/>
                </a:path>
                <a:path extrusionOk="0" h="1503045" w="1047114">
                  <a:moveTo>
                    <a:pt x="784091" y="1341663"/>
                  </a:moveTo>
                  <a:lnTo>
                    <a:pt x="784441" y="1342065"/>
                  </a:lnTo>
                  <a:lnTo>
                    <a:pt x="784091" y="1341663"/>
                  </a:lnTo>
                  <a:close/>
                </a:path>
                <a:path extrusionOk="0" h="1503045" w="1047114">
                  <a:moveTo>
                    <a:pt x="760590" y="1314682"/>
                  </a:moveTo>
                  <a:lnTo>
                    <a:pt x="761342" y="1315632"/>
                  </a:lnTo>
                  <a:lnTo>
                    <a:pt x="760994" y="1315146"/>
                  </a:lnTo>
                  <a:lnTo>
                    <a:pt x="760590" y="1314682"/>
                  </a:lnTo>
                  <a:close/>
                </a:path>
                <a:path extrusionOk="0" h="1503045" w="1047114">
                  <a:moveTo>
                    <a:pt x="760994" y="1315146"/>
                  </a:moveTo>
                  <a:lnTo>
                    <a:pt x="761342" y="1315632"/>
                  </a:lnTo>
                  <a:lnTo>
                    <a:pt x="760994" y="1315146"/>
                  </a:lnTo>
                  <a:close/>
                </a:path>
                <a:path extrusionOk="0" h="1503045" w="1047114">
                  <a:moveTo>
                    <a:pt x="760662" y="1314682"/>
                  </a:moveTo>
                  <a:lnTo>
                    <a:pt x="760994" y="1315146"/>
                  </a:lnTo>
                  <a:lnTo>
                    <a:pt x="760662" y="1314682"/>
                  </a:lnTo>
                  <a:close/>
                </a:path>
                <a:path extrusionOk="0" h="1503045" w="1047114">
                  <a:moveTo>
                    <a:pt x="738736" y="1284041"/>
                  </a:moveTo>
                  <a:lnTo>
                    <a:pt x="739222" y="1284771"/>
                  </a:lnTo>
                  <a:lnTo>
                    <a:pt x="738999" y="1284408"/>
                  </a:lnTo>
                  <a:lnTo>
                    <a:pt x="738736" y="1284041"/>
                  </a:lnTo>
                  <a:close/>
                </a:path>
                <a:path extrusionOk="0" h="1503045" w="1047114">
                  <a:moveTo>
                    <a:pt x="738999" y="1284408"/>
                  </a:moveTo>
                  <a:lnTo>
                    <a:pt x="739222" y="1284771"/>
                  </a:lnTo>
                  <a:lnTo>
                    <a:pt x="738999" y="1284408"/>
                  </a:lnTo>
                  <a:close/>
                </a:path>
                <a:path extrusionOk="0" h="1503045" w="1047114">
                  <a:moveTo>
                    <a:pt x="738772" y="1284041"/>
                  </a:moveTo>
                  <a:lnTo>
                    <a:pt x="738999" y="1284408"/>
                  </a:lnTo>
                  <a:lnTo>
                    <a:pt x="738772" y="1284041"/>
                  </a:lnTo>
                  <a:close/>
                </a:path>
                <a:path extrusionOk="0" h="1503045" w="1047114">
                  <a:moveTo>
                    <a:pt x="728446" y="1267275"/>
                  </a:moveTo>
                  <a:lnTo>
                    <a:pt x="728564" y="1267482"/>
                  </a:lnTo>
                  <a:lnTo>
                    <a:pt x="728446" y="1267275"/>
                  </a:lnTo>
                  <a:close/>
                </a:path>
                <a:path extrusionOk="0" h="1503045" w="1047114">
                  <a:moveTo>
                    <a:pt x="728341" y="1267089"/>
                  </a:moveTo>
                  <a:lnTo>
                    <a:pt x="728446" y="1267275"/>
                  </a:lnTo>
                  <a:lnTo>
                    <a:pt x="728341" y="1267089"/>
                  </a:lnTo>
                  <a:close/>
                </a:path>
                <a:path extrusionOk="0" h="1503045" w="1047114">
                  <a:moveTo>
                    <a:pt x="717640" y="1248229"/>
                  </a:moveTo>
                  <a:lnTo>
                    <a:pt x="717725" y="1248389"/>
                  </a:lnTo>
                  <a:lnTo>
                    <a:pt x="717640" y="1248229"/>
                  </a:lnTo>
                  <a:close/>
                </a:path>
                <a:path extrusionOk="0" h="1503045" w="1047114">
                  <a:moveTo>
                    <a:pt x="717552" y="1248063"/>
                  </a:moveTo>
                  <a:lnTo>
                    <a:pt x="717640" y="1248229"/>
                  </a:lnTo>
                  <a:lnTo>
                    <a:pt x="717552" y="1248063"/>
                  </a:lnTo>
                  <a:close/>
                </a:path>
                <a:path extrusionOk="0" h="1503045" w="1047114">
                  <a:moveTo>
                    <a:pt x="706660" y="1227478"/>
                  </a:moveTo>
                  <a:lnTo>
                    <a:pt x="706728" y="1227615"/>
                  </a:lnTo>
                  <a:lnTo>
                    <a:pt x="706660" y="1227478"/>
                  </a:lnTo>
                  <a:close/>
                </a:path>
                <a:path extrusionOk="0" h="1503045" w="1047114">
                  <a:moveTo>
                    <a:pt x="706591" y="1227340"/>
                  </a:moveTo>
                  <a:lnTo>
                    <a:pt x="706660" y="1227478"/>
                  </a:lnTo>
                  <a:lnTo>
                    <a:pt x="706591" y="1227340"/>
                  </a:lnTo>
                  <a:close/>
                </a:path>
                <a:path extrusionOk="0" h="1503045" w="1047114">
                  <a:moveTo>
                    <a:pt x="695535" y="1205163"/>
                  </a:moveTo>
                  <a:close/>
                </a:path>
                <a:path extrusionOk="0" h="1503045" w="1047114">
                  <a:moveTo>
                    <a:pt x="695480" y="1205047"/>
                  </a:moveTo>
                  <a:close/>
                </a:path>
                <a:path extrusionOk="0" h="1503045" w="1047114">
                  <a:moveTo>
                    <a:pt x="684283" y="1181403"/>
                  </a:moveTo>
                  <a:close/>
                </a:path>
                <a:path extrusionOk="0" h="1503045" w="1047114">
                  <a:moveTo>
                    <a:pt x="684236" y="1181299"/>
                  </a:moveTo>
                  <a:close/>
                </a:path>
                <a:path extrusionOk="0" h="1503045" w="1047114">
                  <a:moveTo>
                    <a:pt x="672915" y="1156311"/>
                  </a:moveTo>
                  <a:close/>
                </a:path>
                <a:path extrusionOk="0" h="1503045" w="1047114">
                  <a:moveTo>
                    <a:pt x="672873" y="1156213"/>
                  </a:moveTo>
                  <a:close/>
                </a:path>
                <a:path extrusionOk="0" h="1503045" w="1047114">
                  <a:moveTo>
                    <a:pt x="661426" y="1129959"/>
                  </a:moveTo>
                  <a:close/>
                </a:path>
                <a:path extrusionOk="0" h="1503045" w="1047114">
                  <a:moveTo>
                    <a:pt x="661404" y="1129906"/>
                  </a:moveTo>
                  <a:close/>
                </a:path>
                <a:path extrusionOk="0" h="1503045" w="1047114">
                  <a:moveTo>
                    <a:pt x="649874" y="1102574"/>
                  </a:moveTo>
                  <a:close/>
                </a:path>
                <a:path extrusionOk="0" h="1503045" w="1047114">
                  <a:moveTo>
                    <a:pt x="649840" y="1102489"/>
                  </a:moveTo>
                  <a:close/>
                </a:path>
                <a:path extrusionOk="0" h="1503045" w="1047114">
                  <a:moveTo>
                    <a:pt x="626489" y="1044847"/>
                  </a:moveTo>
                  <a:close/>
                </a:path>
                <a:path extrusionOk="0" h="1503045" w="1047114">
                  <a:moveTo>
                    <a:pt x="626445" y="1044733"/>
                  </a:moveTo>
                  <a:close/>
                </a:path>
                <a:path extrusionOk="0" h="1503045" w="1047114">
                  <a:moveTo>
                    <a:pt x="602809" y="983950"/>
                  </a:moveTo>
                  <a:close/>
                </a:path>
                <a:path extrusionOk="0" h="1503045" w="1047114">
                  <a:moveTo>
                    <a:pt x="578973" y="920959"/>
                  </a:moveTo>
                  <a:close/>
                </a:path>
                <a:path extrusionOk="0" h="1503045" w="1047114">
                  <a:moveTo>
                    <a:pt x="483121" y="736419"/>
                  </a:moveTo>
                  <a:close/>
                </a:path>
                <a:path extrusionOk="0" h="1503045" w="1047114">
                  <a:moveTo>
                    <a:pt x="459204" y="673585"/>
                  </a:moveTo>
                  <a:close/>
                </a:path>
                <a:path extrusionOk="0" h="1503045" w="1047114">
                  <a:moveTo>
                    <a:pt x="462667" y="612868"/>
                  </a:moveTo>
                  <a:lnTo>
                    <a:pt x="435381" y="612868"/>
                  </a:lnTo>
                  <a:lnTo>
                    <a:pt x="435453" y="613048"/>
                  </a:lnTo>
                  <a:lnTo>
                    <a:pt x="459204" y="673585"/>
                  </a:lnTo>
                  <a:lnTo>
                    <a:pt x="486355" y="673512"/>
                  </a:lnTo>
                  <a:lnTo>
                    <a:pt x="482893" y="664417"/>
                  </a:lnTo>
                  <a:lnTo>
                    <a:pt x="462667" y="612868"/>
                  </a:lnTo>
                  <a:close/>
                </a:path>
                <a:path extrusionOk="0" h="1503045" w="1047114">
                  <a:moveTo>
                    <a:pt x="435404" y="612927"/>
                  </a:moveTo>
                  <a:close/>
                </a:path>
                <a:path extrusionOk="0" h="1503045" w="1047114">
                  <a:moveTo>
                    <a:pt x="439253" y="555367"/>
                  </a:moveTo>
                  <a:lnTo>
                    <a:pt x="411800" y="555367"/>
                  </a:lnTo>
                  <a:lnTo>
                    <a:pt x="411876" y="555547"/>
                  </a:lnTo>
                  <a:lnTo>
                    <a:pt x="435404" y="612927"/>
                  </a:lnTo>
                  <a:lnTo>
                    <a:pt x="462667" y="612868"/>
                  </a:lnTo>
                  <a:lnTo>
                    <a:pt x="458991" y="603500"/>
                  </a:lnTo>
                  <a:lnTo>
                    <a:pt x="439253" y="555367"/>
                  </a:lnTo>
                  <a:close/>
                </a:path>
                <a:path extrusionOk="0" h="1503045" w="1047114">
                  <a:moveTo>
                    <a:pt x="411823" y="555423"/>
                  </a:moveTo>
                  <a:close/>
                </a:path>
                <a:path extrusionOk="0" h="1503045" w="1047114">
                  <a:moveTo>
                    <a:pt x="427769" y="528135"/>
                  </a:moveTo>
                  <a:lnTo>
                    <a:pt x="400138" y="528135"/>
                  </a:lnTo>
                  <a:lnTo>
                    <a:pt x="400203" y="528285"/>
                  </a:lnTo>
                  <a:lnTo>
                    <a:pt x="411823" y="555423"/>
                  </a:lnTo>
                  <a:lnTo>
                    <a:pt x="439253" y="555367"/>
                  </a:lnTo>
                  <a:lnTo>
                    <a:pt x="435264" y="545640"/>
                  </a:lnTo>
                  <a:lnTo>
                    <a:pt x="427769" y="528135"/>
                  </a:lnTo>
                  <a:close/>
                </a:path>
                <a:path extrusionOk="0" h="1503045" w="1047114">
                  <a:moveTo>
                    <a:pt x="400186" y="528246"/>
                  </a:moveTo>
                  <a:close/>
                </a:path>
                <a:path extrusionOk="0" h="1503045" w="1047114">
                  <a:moveTo>
                    <a:pt x="416322" y="501972"/>
                  </a:moveTo>
                  <a:lnTo>
                    <a:pt x="388537" y="501972"/>
                  </a:lnTo>
                  <a:lnTo>
                    <a:pt x="388616" y="502147"/>
                  </a:lnTo>
                  <a:lnTo>
                    <a:pt x="400186" y="528246"/>
                  </a:lnTo>
                  <a:lnTo>
                    <a:pt x="427769" y="528135"/>
                  </a:lnTo>
                  <a:lnTo>
                    <a:pt x="423457" y="518063"/>
                  </a:lnTo>
                  <a:lnTo>
                    <a:pt x="416322" y="501972"/>
                  </a:lnTo>
                  <a:close/>
                </a:path>
                <a:path extrusionOk="0" h="1503045" w="1047114">
                  <a:moveTo>
                    <a:pt x="388589" y="502091"/>
                  </a:moveTo>
                  <a:close/>
                </a:path>
                <a:path extrusionOk="0" h="1503045" w="1047114">
                  <a:moveTo>
                    <a:pt x="405004" y="477042"/>
                  </a:moveTo>
                  <a:lnTo>
                    <a:pt x="377027" y="477042"/>
                  </a:lnTo>
                  <a:lnTo>
                    <a:pt x="377125" y="477248"/>
                  </a:lnTo>
                  <a:lnTo>
                    <a:pt x="388589" y="502091"/>
                  </a:lnTo>
                  <a:lnTo>
                    <a:pt x="416322" y="501972"/>
                  </a:lnTo>
                  <a:lnTo>
                    <a:pt x="411718" y="491589"/>
                  </a:lnTo>
                  <a:lnTo>
                    <a:pt x="405004" y="477042"/>
                  </a:lnTo>
                  <a:close/>
                </a:path>
                <a:path extrusionOk="0" h="1503045" w="1047114">
                  <a:moveTo>
                    <a:pt x="377063" y="477119"/>
                  </a:moveTo>
                  <a:lnTo>
                    <a:pt x="377122" y="477248"/>
                  </a:lnTo>
                  <a:lnTo>
                    <a:pt x="377063" y="477119"/>
                  </a:lnTo>
                  <a:close/>
                </a:path>
                <a:path extrusionOk="0" h="1503045" w="1047114">
                  <a:moveTo>
                    <a:pt x="393836" y="453459"/>
                  </a:moveTo>
                  <a:lnTo>
                    <a:pt x="365621" y="453459"/>
                  </a:lnTo>
                  <a:lnTo>
                    <a:pt x="365743" y="453703"/>
                  </a:lnTo>
                  <a:lnTo>
                    <a:pt x="377063" y="477119"/>
                  </a:lnTo>
                  <a:lnTo>
                    <a:pt x="405004" y="477042"/>
                  </a:lnTo>
                  <a:lnTo>
                    <a:pt x="400042" y="466293"/>
                  </a:lnTo>
                  <a:lnTo>
                    <a:pt x="393836" y="453459"/>
                  </a:lnTo>
                  <a:close/>
                </a:path>
                <a:path extrusionOk="0" h="1503045" w="1047114">
                  <a:moveTo>
                    <a:pt x="365666" y="453553"/>
                  </a:moveTo>
                  <a:lnTo>
                    <a:pt x="365739" y="453703"/>
                  </a:lnTo>
                  <a:lnTo>
                    <a:pt x="365666" y="453553"/>
                  </a:lnTo>
                  <a:close/>
                </a:path>
                <a:path extrusionOk="0" h="1503045" w="1047114">
                  <a:moveTo>
                    <a:pt x="382847" y="431340"/>
                  </a:moveTo>
                  <a:lnTo>
                    <a:pt x="354332" y="431340"/>
                  </a:lnTo>
                  <a:lnTo>
                    <a:pt x="354484" y="431628"/>
                  </a:lnTo>
                  <a:lnTo>
                    <a:pt x="365666" y="453553"/>
                  </a:lnTo>
                  <a:lnTo>
                    <a:pt x="393836" y="453459"/>
                  </a:lnTo>
                  <a:lnTo>
                    <a:pt x="388429" y="442280"/>
                  </a:lnTo>
                  <a:lnTo>
                    <a:pt x="382847" y="431340"/>
                  </a:lnTo>
                  <a:close/>
                </a:path>
                <a:path extrusionOk="0" h="1503045" w="1047114">
                  <a:moveTo>
                    <a:pt x="354397" y="431467"/>
                  </a:moveTo>
                  <a:lnTo>
                    <a:pt x="354479" y="431628"/>
                  </a:lnTo>
                  <a:lnTo>
                    <a:pt x="354397" y="431467"/>
                  </a:lnTo>
                  <a:close/>
                </a:path>
                <a:path extrusionOk="0" h="1503045" w="1047114">
                  <a:moveTo>
                    <a:pt x="372078" y="410801"/>
                  </a:moveTo>
                  <a:lnTo>
                    <a:pt x="343174" y="410801"/>
                  </a:lnTo>
                  <a:lnTo>
                    <a:pt x="343352" y="411118"/>
                  </a:lnTo>
                  <a:lnTo>
                    <a:pt x="354397" y="431467"/>
                  </a:lnTo>
                  <a:lnTo>
                    <a:pt x="382847" y="431340"/>
                  </a:lnTo>
                  <a:lnTo>
                    <a:pt x="376883" y="419651"/>
                  </a:lnTo>
                  <a:lnTo>
                    <a:pt x="372078" y="410801"/>
                  </a:lnTo>
                  <a:close/>
                </a:path>
                <a:path extrusionOk="0" h="1503045" w="1047114">
                  <a:moveTo>
                    <a:pt x="343258" y="410956"/>
                  </a:moveTo>
                  <a:lnTo>
                    <a:pt x="343346" y="411118"/>
                  </a:lnTo>
                  <a:lnTo>
                    <a:pt x="343258" y="410956"/>
                  </a:lnTo>
                  <a:close/>
                </a:path>
                <a:path extrusionOk="0" h="1503045" w="1047114">
                  <a:moveTo>
                    <a:pt x="350289" y="372480"/>
                  </a:moveTo>
                  <a:lnTo>
                    <a:pt x="320918" y="372480"/>
                  </a:lnTo>
                  <a:lnTo>
                    <a:pt x="321108" y="372795"/>
                  </a:lnTo>
                  <a:lnTo>
                    <a:pt x="343258" y="410956"/>
                  </a:lnTo>
                  <a:lnTo>
                    <a:pt x="343174" y="410801"/>
                  </a:lnTo>
                  <a:lnTo>
                    <a:pt x="372078" y="410801"/>
                  </a:lnTo>
                  <a:lnTo>
                    <a:pt x="365409" y="398520"/>
                  </a:lnTo>
                  <a:lnTo>
                    <a:pt x="350289" y="372480"/>
                  </a:lnTo>
                  <a:close/>
                </a:path>
                <a:path extrusionOk="0" h="1503045" w="1047114">
                  <a:moveTo>
                    <a:pt x="321008" y="372634"/>
                  </a:moveTo>
                  <a:lnTo>
                    <a:pt x="321101" y="372795"/>
                  </a:lnTo>
                  <a:lnTo>
                    <a:pt x="321008" y="372634"/>
                  </a:lnTo>
                  <a:close/>
                </a:path>
                <a:path extrusionOk="0" h="1503045" w="1047114">
                  <a:moveTo>
                    <a:pt x="328711" y="336859"/>
                  </a:moveTo>
                  <a:lnTo>
                    <a:pt x="298825" y="336859"/>
                  </a:lnTo>
                  <a:lnTo>
                    <a:pt x="299032" y="337182"/>
                  </a:lnTo>
                  <a:lnTo>
                    <a:pt x="321008" y="372634"/>
                  </a:lnTo>
                  <a:lnTo>
                    <a:pt x="320918" y="372480"/>
                  </a:lnTo>
                  <a:lnTo>
                    <a:pt x="350289" y="372480"/>
                  </a:lnTo>
                  <a:lnTo>
                    <a:pt x="342792" y="359567"/>
                  </a:lnTo>
                  <a:lnTo>
                    <a:pt x="328711" y="336859"/>
                  </a:lnTo>
                  <a:close/>
                </a:path>
                <a:path extrusionOk="0" h="1503045" w="1047114">
                  <a:moveTo>
                    <a:pt x="298924" y="337018"/>
                  </a:moveTo>
                  <a:lnTo>
                    <a:pt x="299025" y="337182"/>
                  </a:lnTo>
                  <a:lnTo>
                    <a:pt x="298924" y="337018"/>
                  </a:lnTo>
                  <a:close/>
                </a:path>
                <a:path extrusionOk="0" h="1503045" w="1047114">
                  <a:moveTo>
                    <a:pt x="307362" y="303768"/>
                  </a:moveTo>
                  <a:lnTo>
                    <a:pt x="276893" y="303768"/>
                  </a:lnTo>
                  <a:lnTo>
                    <a:pt x="277115" y="304093"/>
                  </a:lnTo>
                  <a:lnTo>
                    <a:pt x="298924" y="337018"/>
                  </a:lnTo>
                  <a:lnTo>
                    <a:pt x="298825" y="336859"/>
                  </a:lnTo>
                  <a:lnTo>
                    <a:pt x="328711" y="336859"/>
                  </a:lnTo>
                  <a:lnTo>
                    <a:pt x="320311" y="323312"/>
                  </a:lnTo>
                  <a:lnTo>
                    <a:pt x="307362" y="303768"/>
                  </a:lnTo>
                  <a:close/>
                </a:path>
                <a:path extrusionOk="0" h="1503045" w="1047114">
                  <a:moveTo>
                    <a:pt x="277009" y="303944"/>
                  </a:moveTo>
                  <a:lnTo>
                    <a:pt x="277108" y="304093"/>
                  </a:lnTo>
                  <a:lnTo>
                    <a:pt x="277009" y="303944"/>
                  </a:lnTo>
                  <a:close/>
                </a:path>
                <a:path extrusionOk="0" h="1503045" w="1047114">
                  <a:moveTo>
                    <a:pt x="286233" y="273022"/>
                  </a:moveTo>
                  <a:lnTo>
                    <a:pt x="255107" y="273022"/>
                  </a:lnTo>
                  <a:lnTo>
                    <a:pt x="255346" y="273347"/>
                  </a:lnTo>
                  <a:lnTo>
                    <a:pt x="277009" y="303944"/>
                  </a:lnTo>
                  <a:lnTo>
                    <a:pt x="276893" y="303768"/>
                  </a:lnTo>
                  <a:lnTo>
                    <a:pt x="307362" y="303768"/>
                  </a:lnTo>
                  <a:lnTo>
                    <a:pt x="297957" y="289573"/>
                  </a:lnTo>
                  <a:lnTo>
                    <a:pt x="286233" y="273022"/>
                  </a:lnTo>
                  <a:close/>
                </a:path>
                <a:path extrusionOk="0" h="1503045" w="1047114">
                  <a:moveTo>
                    <a:pt x="255214" y="273173"/>
                  </a:moveTo>
                  <a:lnTo>
                    <a:pt x="255337" y="273347"/>
                  </a:lnTo>
                  <a:lnTo>
                    <a:pt x="255214" y="273173"/>
                  </a:lnTo>
                  <a:close/>
                </a:path>
                <a:path extrusionOk="0" h="1503045" w="1047114">
                  <a:moveTo>
                    <a:pt x="265316" y="244435"/>
                  </a:moveTo>
                  <a:lnTo>
                    <a:pt x="233459" y="244435"/>
                  </a:lnTo>
                  <a:lnTo>
                    <a:pt x="233709" y="244755"/>
                  </a:lnTo>
                  <a:lnTo>
                    <a:pt x="255214" y="273173"/>
                  </a:lnTo>
                  <a:lnTo>
                    <a:pt x="255107" y="273022"/>
                  </a:lnTo>
                  <a:lnTo>
                    <a:pt x="286233" y="273022"/>
                  </a:lnTo>
                  <a:lnTo>
                    <a:pt x="275718" y="258177"/>
                  </a:lnTo>
                  <a:lnTo>
                    <a:pt x="265316" y="244435"/>
                  </a:lnTo>
                  <a:close/>
                </a:path>
                <a:path extrusionOk="0" h="1503045" w="1047114">
                  <a:moveTo>
                    <a:pt x="233585" y="244602"/>
                  </a:moveTo>
                  <a:lnTo>
                    <a:pt x="233701" y="244755"/>
                  </a:lnTo>
                  <a:lnTo>
                    <a:pt x="233585" y="244602"/>
                  </a:lnTo>
                  <a:close/>
                </a:path>
                <a:path extrusionOk="0" h="1503045" w="1047114">
                  <a:moveTo>
                    <a:pt x="244598" y="217825"/>
                  </a:moveTo>
                  <a:lnTo>
                    <a:pt x="211935" y="217825"/>
                  </a:lnTo>
                  <a:lnTo>
                    <a:pt x="212194" y="218135"/>
                  </a:lnTo>
                  <a:lnTo>
                    <a:pt x="233585" y="244602"/>
                  </a:lnTo>
                  <a:lnTo>
                    <a:pt x="233459" y="244435"/>
                  </a:lnTo>
                  <a:lnTo>
                    <a:pt x="265316" y="244435"/>
                  </a:lnTo>
                  <a:lnTo>
                    <a:pt x="253588" y="228942"/>
                  </a:lnTo>
                  <a:lnTo>
                    <a:pt x="244598" y="217825"/>
                  </a:lnTo>
                  <a:close/>
                </a:path>
                <a:path extrusionOk="0" h="1503045" w="1047114">
                  <a:moveTo>
                    <a:pt x="212057" y="217977"/>
                  </a:moveTo>
                  <a:lnTo>
                    <a:pt x="212185" y="218135"/>
                  </a:lnTo>
                  <a:lnTo>
                    <a:pt x="212057" y="217977"/>
                  </a:lnTo>
                  <a:close/>
                </a:path>
                <a:path extrusionOk="0" h="1503045" w="1047114">
                  <a:moveTo>
                    <a:pt x="224061" y="193005"/>
                  </a:moveTo>
                  <a:lnTo>
                    <a:pt x="190520" y="193005"/>
                  </a:lnTo>
                  <a:lnTo>
                    <a:pt x="190781" y="193300"/>
                  </a:lnTo>
                  <a:lnTo>
                    <a:pt x="212057" y="217977"/>
                  </a:lnTo>
                  <a:lnTo>
                    <a:pt x="211935" y="217825"/>
                  </a:lnTo>
                  <a:lnTo>
                    <a:pt x="244598" y="217825"/>
                  </a:lnTo>
                  <a:lnTo>
                    <a:pt x="231559" y="201698"/>
                  </a:lnTo>
                  <a:lnTo>
                    <a:pt x="224061" y="193005"/>
                  </a:lnTo>
                  <a:close/>
                </a:path>
                <a:path extrusionOk="0" h="1503045" w="1047114">
                  <a:moveTo>
                    <a:pt x="190658" y="193165"/>
                  </a:moveTo>
                  <a:lnTo>
                    <a:pt x="190774" y="193300"/>
                  </a:lnTo>
                  <a:lnTo>
                    <a:pt x="190658" y="193165"/>
                  </a:lnTo>
                  <a:close/>
                </a:path>
                <a:path extrusionOk="0" h="1503045" w="1047114">
                  <a:moveTo>
                    <a:pt x="203681" y="169792"/>
                  </a:moveTo>
                  <a:lnTo>
                    <a:pt x="169200" y="169792"/>
                  </a:lnTo>
                  <a:lnTo>
                    <a:pt x="169459" y="170066"/>
                  </a:lnTo>
                  <a:lnTo>
                    <a:pt x="190658" y="193165"/>
                  </a:lnTo>
                  <a:lnTo>
                    <a:pt x="190520" y="193005"/>
                  </a:lnTo>
                  <a:lnTo>
                    <a:pt x="224061" y="193005"/>
                  </a:lnTo>
                  <a:lnTo>
                    <a:pt x="209626" y="176267"/>
                  </a:lnTo>
                  <a:lnTo>
                    <a:pt x="203681" y="169792"/>
                  </a:lnTo>
                  <a:close/>
                </a:path>
                <a:path extrusionOk="0" h="1503045" w="1047114">
                  <a:moveTo>
                    <a:pt x="169334" y="169938"/>
                  </a:moveTo>
                  <a:lnTo>
                    <a:pt x="169452" y="170066"/>
                  </a:lnTo>
                  <a:lnTo>
                    <a:pt x="169334" y="169938"/>
                  </a:lnTo>
                  <a:close/>
                </a:path>
                <a:path extrusionOk="0" h="1503045" w="1047114">
                  <a:moveTo>
                    <a:pt x="183421" y="147999"/>
                  </a:moveTo>
                  <a:lnTo>
                    <a:pt x="147958" y="147999"/>
                  </a:lnTo>
                  <a:lnTo>
                    <a:pt x="148209" y="148248"/>
                  </a:lnTo>
                  <a:lnTo>
                    <a:pt x="169334" y="169938"/>
                  </a:lnTo>
                  <a:lnTo>
                    <a:pt x="169200" y="169792"/>
                  </a:lnTo>
                  <a:lnTo>
                    <a:pt x="203681" y="169792"/>
                  </a:lnTo>
                  <a:lnTo>
                    <a:pt x="187783" y="152476"/>
                  </a:lnTo>
                  <a:lnTo>
                    <a:pt x="183421" y="147999"/>
                  </a:lnTo>
                  <a:close/>
                </a:path>
                <a:path extrusionOk="0" h="1503045" w="1047114">
                  <a:moveTo>
                    <a:pt x="148067" y="148110"/>
                  </a:moveTo>
                  <a:lnTo>
                    <a:pt x="148201" y="148248"/>
                  </a:lnTo>
                  <a:lnTo>
                    <a:pt x="148067" y="148110"/>
                  </a:lnTo>
                  <a:close/>
                </a:path>
                <a:path extrusionOk="0" h="1503045" w="1047114">
                  <a:moveTo>
                    <a:pt x="163242" y="127443"/>
                  </a:moveTo>
                  <a:lnTo>
                    <a:pt x="126779" y="127443"/>
                  </a:lnTo>
                  <a:lnTo>
                    <a:pt x="127114" y="127756"/>
                  </a:lnTo>
                  <a:lnTo>
                    <a:pt x="148067" y="148110"/>
                  </a:lnTo>
                  <a:lnTo>
                    <a:pt x="183421" y="147999"/>
                  </a:lnTo>
                  <a:lnTo>
                    <a:pt x="166028" y="130148"/>
                  </a:lnTo>
                  <a:lnTo>
                    <a:pt x="163242" y="127443"/>
                  </a:lnTo>
                  <a:close/>
                </a:path>
                <a:path extrusionOk="0" h="1503045" w="1047114">
                  <a:moveTo>
                    <a:pt x="126939" y="127599"/>
                  </a:moveTo>
                  <a:lnTo>
                    <a:pt x="127102" y="127756"/>
                  </a:lnTo>
                  <a:lnTo>
                    <a:pt x="126939" y="127599"/>
                  </a:lnTo>
                  <a:close/>
                </a:path>
                <a:path extrusionOk="0" h="1503045" w="1047114">
                  <a:moveTo>
                    <a:pt x="122323" y="89206"/>
                  </a:moveTo>
                  <a:lnTo>
                    <a:pt x="84427" y="89206"/>
                  </a:lnTo>
                  <a:lnTo>
                    <a:pt x="84777" y="89510"/>
                  </a:lnTo>
                  <a:lnTo>
                    <a:pt x="126939" y="127599"/>
                  </a:lnTo>
                  <a:lnTo>
                    <a:pt x="126779" y="127443"/>
                  </a:lnTo>
                  <a:lnTo>
                    <a:pt x="163242" y="127443"/>
                  </a:lnTo>
                  <a:lnTo>
                    <a:pt x="144307" y="109059"/>
                  </a:lnTo>
                  <a:lnTo>
                    <a:pt x="122323" y="89206"/>
                  </a:lnTo>
                  <a:close/>
                </a:path>
                <a:path extrusionOk="0" h="1503045" w="1047114">
                  <a:moveTo>
                    <a:pt x="84594" y="89357"/>
                  </a:moveTo>
                  <a:lnTo>
                    <a:pt x="84764" y="89510"/>
                  </a:lnTo>
                  <a:lnTo>
                    <a:pt x="84594" y="89357"/>
                  </a:lnTo>
                  <a:close/>
                </a:path>
                <a:path extrusionOk="0" h="1503045" w="1047114">
                  <a:moveTo>
                    <a:pt x="81777" y="53842"/>
                  </a:moveTo>
                  <a:lnTo>
                    <a:pt x="42254" y="53842"/>
                  </a:lnTo>
                  <a:lnTo>
                    <a:pt x="42443" y="53999"/>
                  </a:lnTo>
                  <a:lnTo>
                    <a:pt x="84594" y="89357"/>
                  </a:lnTo>
                  <a:lnTo>
                    <a:pt x="84427" y="89206"/>
                  </a:lnTo>
                  <a:lnTo>
                    <a:pt x="122323" y="89206"/>
                  </a:lnTo>
                  <a:lnTo>
                    <a:pt x="101278" y="70200"/>
                  </a:lnTo>
                  <a:lnTo>
                    <a:pt x="81777" y="53842"/>
                  </a:lnTo>
                  <a:close/>
                </a:path>
                <a:path extrusionOk="0" h="1503045" w="1047114">
                  <a:moveTo>
                    <a:pt x="42365" y="53936"/>
                  </a:moveTo>
                  <a:close/>
                </a:path>
                <a:path extrusionOk="0" h="1503045" w="1047114">
                  <a:moveTo>
                    <a:pt x="15944" y="0"/>
                  </a:moveTo>
                  <a:lnTo>
                    <a:pt x="0" y="19771"/>
                  </a:lnTo>
                  <a:lnTo>
                    <a:pt x="42365" y="53936"/>
                  </a:lnTo>
                  <a:lnTo>
                    <a:pt x="81777" y="53842"/>
                  </a:lnTo>
                  <a:lnTo>
                    <a:pt x="58483" y="34303"/>
                  </a:lnTo>
                  <a:lnTo>
                    <a:pt x="15944"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582" name="Google Shape;2582;p93"/>
          <p:cNvSpPr txBox="1"/>
          <p:nvPr/>
        </p:nvSpPr>
        <p:spPr>
          <a:xfrm>
            <a:off x="591947" y="1223771"/>
            <a:ext cx="10905490" cy="104266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Hierarchies </a:t>
            </a:r>
            <a:r>
              <a:rPr b="0" i="0" lang="en-US" sz="2000" u="none" cap="none" strike="noStrike">
                <a:solidFill>
                  <a:srgbClr val="000000"/>
                </a:solidFill>
                <a:latin typeface="Calibri"/>
                <a:ea typeface="Calibri"/>
                <a:cs typeface="Calibri"/>
                <a:sym typeface="Calibri"/>
              </a:rPr>
              <a:t>are groups of columns that reflect multiple levels of granularity</a:t>
            </a:r>
            <a:endParaRPr b="0" i="0" sz="2000" u="none" cap="none" strike="noStrike">
              <a:solidFill>
                <a:srgbClr val="000000"/>
              </a:solidFill>
              <a:latin typeface="Calibri"/>
              <a:ea typeface="Calibri"/>
              <a:cs typeface="Calibri"/>
              <a:sym typeface="Calibri"/>
            </a:endParaRPr>
          </a:p>
          <a:p>
            <a:pPr indent="-342900" lvl="0" marL="812800" marR="0" rtl="0" algn="l">
              <a:lnSpc>
                <a:spcPct val="100000"/>
              </a:lnSpc>
              <a:spcBef>
                <a:spcPts val="1190"/>
              </a:spcBef>
              <a:spcAft>
                <a:spcPts val="0"/>
              </a:spcAft>
              <a:buClr>
                <a:srgbClr val="262626"/>
              </a:buClr>
              <a:buSzPts val="1600"/>
              <a:buFont typeface="Arial"/>
              <a:buChar char="•"/>
            </a:pPr>
            <a:r>
              <a:rPr b="0" i="0" lang="en-US" sz="1600" u="none" cap="none" strike="noStrike">
                <a:solidFill>
                  <a:srgbClr val="262626"/>
                </a:solidFill>
                <a:latin typeface="Calibri"/>
                <a:ea typeface="Calibri"/>
                <a:cs typeface="Calibri"/>
                <a:sym typeface="Calibri"/>
              </a:rPr>
              <a:t>For example, a </a:t>
            </a:r>
            <a:r>
              <a:rPr b="1" i="0" lang="en-US" sz="1600" u="none" cap="none" strike="noStrike">
                <a:solidFill>
                  <a:srgbClr val="262626"/>
                </a:solidFill>
                <a:latin typeface="Calibri"/>
                <a:ea typeface="Calibri"/>
                <a:cs typeface="Calibri"/>
                <a:sym typeface="Calibri"/>
              </a:rPr>
              <a:t>Geography hierarchy </a:t>
            </a:r>
            <a:r>
              <a:rPr b="0" i="0" lang="en-US" sz="1600" u="none" cap="none" strike="noStrike">
                <a:solidFill>
                  <a:srgbClr val="262626"/>
                </a:solidFill>
                <a:latin typeface="Calibri"/>
                <a:ea typeface="Calibri"/>
                <a:cs typeface="Calibri"/>
                <a:sym typeface="Calibri"/>
              </a:rPr>
              <a:t>might include </a:t>
            </a:r>
            <a:r>
              <a:rPr b="1" i="0" lang="en-US" sz="1600" u="none" cap="none" strike="noStrike">
                <a:solidFill>
                  <a:srgbClr val="262626"/>
                </a:solidFill>
                <a:latin typeface="Calibri"/>
                <a:ea typeface="Calibri"/>
                <a:cs typeface="Calibri"/>
                <a:sym typeface="Calibri"/>
              </a:rPr>
              <a:t>Country</a:t>
            </a:r>
            <a:r>
              <a:rPr b="0" i="0" lang="en-US" sz="1600" u="none" cap="none" strike="noStrike">
                <a:solidFill>
                  <a:srgbClr val="262626"/>
                </a:solidFill>
                <a:latin typeface="Calibri"/>
                <a:ea typeface="Calibri"/>
                <a:cs typeface="Calibri"/>
                <a:sym typeface="Calibri"/>
              </a:rPr>
              <a:t>, </a:t>
            </a:r>
            <a:r>
              <a:rPr b="1" i="0" lang="en-US" sz="1600" u="none" cap="none" strike="noStrike">
                <a:solidFill>
                  <a:srgbClr val="262626"/>
                </a:solidFill>
                <a:latin typeface="Calibri"/>
                <a:ea typeface="Calibri"/>
                <a:cs typeface="Calibri"/>
                <a:sym typeface="Calibri"/>
              </a:rPr>
              <a:t>State </a:t>
            </a:r>
            <a:r>
              <a:rPr b="0" i="0" lang="en-US" sz="1600" u="none" cap="none" strike="noStrike">
                <a:solidFill>
                  <a:srgbClr val="262626"/>
                </a:solidFill>
                <a:latin typeface="Calibri"/>
                <a:ea typeface="Calibri"/>
                <a:cs typeface="Calibri"/>
                <a:sym typeface="Calibri"/>
              </a:rPr>
              <a:t>and </a:t>
            </a:r>
            <a:r>
              <a:rPr b="1" i="0" lang="en-US" sz="1600" u="none" cap="none" strike="noStrike">
                <a:solidFill>
                  <a:srgbClr val="262626"/>
                </a:solidFill>
                <a:latin typeface="Calibri"/>
                <a:ea typeface="Calibri"/>
                <a:cs typeface="Calibri"/>
                <a:sym typeface="Calibri"/>
              </a:rPr>
              <a:t>City </a:t>
            </a:r>
            <a:r>
              <a:rPr b="0" i="0" lang="en-US" sz="1600" u="none" cap="none" strike="noStrike">
                <a:solidFill>
                  <a:srgbClr val="262626"/>
                </a:solidFill>
                <a:latin typeface="Calibri"/>
                <a:ea typeface="Calibri"/>
                <a:cs typeface="Calibri"/>
                <a:sym typeface="Calibri"/>
              </a:rPr>
              <a:t>fields</a:t>
            </a:r>
            <a:endParaRPr b="0" i="0" sz="1600" u="none" cap="none" strike="noStrike">
              <a:solidFill>
                <a:srgbClr val="000000"/>
              </a:solidFill>
              <a:latin typeface="Calibri"/>
              <a:ea typeface="Calibri"/>
              <a:cs typeface="Calibri"/>
              <a:sym typeface="Calibri"/>
            </a:endParaRPr>
          </a:p>
          <a:p>
            <a:pPr indent="-342900" lvl="0" marL="812800" marR="0" rtl="0" algn="l">
              <a:lnSpc>
                <a:spcPct val="100000"/>
              </a:lnSpc>
              <a:spcBef>
                <a:spcPts val="575"/>
              </a:spcBef>
              <a:spcAft>
                <a:spcPts val="0"/>
              </a:spcAft>
              <a:buClr>
                <a:srgbClr val="262626"/>
              </a:buClr>
              <a:buSzPts val="1600"/>
              <a:buFont typeface="Arial"/>
              <a:buChar char="•"/>
            </a:pPr>
            <a:r>
              <a:rPr b="0" i="0" lang="en-US" sz="1600" u="none" cap="none" strike="noStrike">
                <a:solidFill>
                  <a:srgbClr val="262626"/>
                </a:solidFill>
                <a:latin typeface="Calibri"/>
                <a:ea typeface="Calibri"/>
                <a:cs typeface="Calibri"/>
                <a:sym typeface="Calibri"/>
              </a:rPr>
              <a:t>Hierarchies are treated as a </a:t>
            </a:r>
            <a:r>
              <a:rPr b="1" i="0" lang="en-US" sz="1600" u="none" cap="none" strike="noStrike">
                <a:solidFill>
                  <a:srgbClr val="262626"/>
                </a:solidFill>
                <a:latin typeface="Calibri"/>
                <a:ea typeface="Calibri"/>
                <a:cs typeface="Calibri"/>
                <a:sym typeface="Calibri"/>
              </a:rPr>
              <a:t>single item </a:t>
            </a:r>
            <a:r>
              <a:rPr b="0" i="0" lang="en-US" sz="1600" u="none" cap="none" strike="noStrike">
                <a:solidFill>
                  <a:srgbClr val="262626"/>
                </a:solidFill>
                <a:latin typeface="Calibri"/>
                <a:ea typeface="Calibri"/>
                <a:cs typeface="Calibri"/>
                <a:sym typeface="Calibri"/>
              </a:rPr>
              <a:t>in tables and reports, allowing users to “drill up” and “drill down” through each level</a:t>
            </a:r>
            <a:endParaRPr b="0" i="0" sz="1600" u="none" cap="none" strike="noStrike">
              <a:solidFill>
                <a:srgbClr val="000000"/>
              </a:solidFill>
              <a:latin typeface="Calibri"/>
              <a:ea typeface="Calibri"/>
              <a:cs typeface="Calibri"/>
              <a:sym typeface="Calibri"/>
            </a:endParaRPr>
          </a:p>
        </p:txBody>
      </p:sp>
      <p:sp>
        <p:nvSpPr>
          <p:cNvPr id="2583" name="Google Shape;2583;p93"/>
          <p:cNvSpPr txBox="1"/>
          <p:nvPr>
            <p:ph type="title"/>
          </p:nvPr>
        </p:nvSpPr>
        <p:spPr>
          <a:xfrm>
            <a:off x="4990909" y="242315"/>
            <a:ext cx="220980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HIERARCHIES</a:t>
            </a:r>
            <a:endParaRPr/>
          </a:p>
        </p:txBody>
      </p:sp>
      <p:pic>
        <p:nvPicPr>
          <p:cNvPr id="2584" name="Google Shape;2584;p93"/>
          <p:cNvPicPr preferRelativeResize="0"/>
          <p:nvPr/>
        </p:nvPicPr>
        <p:blipFill rotWithShape="1">
          <a:blip r:embed="rId10">
            <a:alphaModFix/>
          </a:blip>
          <a:srcRect b="0" l="0" r="0" t="0"/>
          <a:stretch/>
        </p:blipFill>
        <p:spPr>
          <a:xfrm>
            <a:off x="0" y="806332"/>
            <a:ext cx="12192000" cy="45720"/>
          </a:xfrm>
          <a:prstGeom prst="rect">
            <a:avLst/>
          </a:prstGeom>
          <a:noFill/>
          <a:ln>
            <a:noFill/>
          </a:ln>
        </p:spPr>
      </p:pic>
      <p:grpSp>
        <p:nvGrpSpPr>
          <p:cNvPr id="2585" name="Google Shape;2585;p93"/>
          <p:cNvGrpSpPr/>
          <p:nvPr/>
        </p:nvGrpSpPr>
        <p:grpSpPr>
          <a:xfrm>
            <a:off x="4632959" y="3176016"/>
            <a:ext cx="4824984" cy="2036063"/>
            <a:chOff x="4632959" y="3176016"/>
            <a:chExt cx="4824984" cy="2036063"/>
          </a:xfrm>
        </p:grpSpPr>
        <p:pic>
          <p:nvPicPr>
            <p:cNvPr id="2586" name="Google Shape;2586;p93"/>
            <p:cNvPicPr preferRelativeResize="0"/>
            <p:nvPr/>
          </p:nvPicPr>
          <p:blipFill rotWithShape="1">
            <a:blip r:embed="rId11">
              <a:alphaModFix/>
            </a:blip>
            <a:srcRect b="0" l="0" r="0" t="0"/>
            <a:stretch/>
          </p:blipFill>
          <p:spPr>
            <a:xfrm>
              <a:off x="4632959" y="4709160"/>
              <a:ext cx="2161032" cy="502919"/>
            </a:xfrm>
            <a:prstGeom prst="rect">
              <a:avLst/>
            </a:prstGeom>
            <a:noFill/>
            <a:ln>
              <a:noFill/>
            </a:ln>
          </p:spPr>
        </p:pic>
        <p:sp>
          <p:nvSpPr>
            <p:cNvPr id="2587" name="Google Shape;2587;p93"/>
            <p:cNvSpPr/>
            <p:nvPr/>
          </p:nvSpPr>
          <p:spPr>
            <a:xfrm>
              <a:off x="4669869" y="4747681"/>
              <a:ext cx="2030730" cy="371475"/>
            </a:xfrm>
            <a:custGeom>
              <a:rect b="b" l="l" r="r" t="t"/>
              <a:pathLst>
                <a:path extrusionOk="0" h="371475" w="2030729">
                  <a:moveTo>
                    <a:pt x="0" y="0"/>
                  </a:moveTo>
                  <a:lnTo>
                    <a:pt x="2030670" y="0"/>
                  </a:lnTo>
                  <a:lnTo>
                    <a:pt x="2030670" y="371297"/>
                  </a:lnTo>
                  <a:lnTo>
                    <a:pt x="0" y="371297"/>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588" name="Google Shape;2588;p93"/>
            <p:cNvPicPr preferRelativeResize="0"/>
            <p:nvPr/>
          </p:nvPicPr>
          <p:blipFill rotWithShape="1">
            <a:blip r:embed="rId12">
              <a:alphaModFix/>
            </a:blip>
            <a:srcRect b="0" l="0" r="0" t="0"/>
            <a:stretch/>
          </p:blipFill>
          <p:spPr>
            <a:xfrm>
              <a:off x="7802879" y="3176016"/>
              <a:ext cx="1655064" cy="353567"/>
            </a:xfrm>
            <a:prstGeom prst="rect">
              <a:avLst/>
            </a:prstGeom>
            <a:noFill/>
            <a:ln>
              <a:noFill/>
            </a:ln>
          </p:spPr>
        </p:pic>
        <p:sp>
          <p:nvSpPr>
            <p:cNvPr id="2589" name="Google Shape;2589;p93"/>
            <p:cNvSpPr/>
            <p:nvPr/>
          </p:nvSpPr>
          <p:spPr>
            <a:xfrm>
              <a:off x="7839567" y="3214602"/>
              <a:ext cx="1527810" cy="222250"/>
            </a:xfrm>
            <a:custGeom>
              <a:rect b="b" l="l" r="r" t="t"/>
              <a:pathLst>
                <a:path extrusionOk="0" h="222250" w="1527809">
                  <a:moveTo>
                    <a:pt x="0" y="0"/>
                  </a:moveTo>
                  <a:lnTo>
                    <a:pt x="1527810" y="0"/>
                  </a:lnTo>
                  <a:lnTo>
                    <a:pt x="1527810" y="222017"/>
                  </a:lnTo>
                  <a:lnTo>
                    <a:pt x="0" y="222017"/>
                  </a:lnTo>
                  <a:lnTo>
                    <a:pt x="0"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90" name="Google Shape;2590;p93"/>
            <p:cNvSpPr/>
            <p:nvPr/>
          </p:nvSpPr>
          <p:spPr>
            <a:xfrm>
              <a:off x="6699158" y="3328882"/>
              <a:ext cx="1067435" cy="1602105"/>
            </a:xfrm>
            <a:custGeom>
              <a:rect b="b" l="l" r="r" t="t"/>
              <a:pathLst>
                <a:path extrusionOk="0" h="1602104" w="1067434">
                  <a:moveTo>
                    <a:pt x="109998" y="1562680"/>
                  </a:moveTo>
                  <a:lnTo>
                    <a:pt x="42989" y="1562680"/>
                  </a:lnTo>
                  <a:lnTo>
                    <a:pt x="0" y="1577469"/>
                  </a:lnTo>
                  <a:lnTo>
                    <a:pt x="8263" y="1601487"/>
                  </a:lnTo>
                  <a:lnTo>
                    <a:pt x="51508" y="1586609"/>
                  </a:lnTo>
                  <a:lnTo>
                    <a:pt x="95257" y="1569439"/>
                  </a:lnTo>
                  <a:lnTo>
                    <a:pt x="109998" y="1562680"/>
                  </a:lnTo>
                  <a:close/>
                </a:path>
                <a:path extrusionOk="0" h="1602104" w="1067434">
                  <a:moveTo>
                    <a:pt x="142835" y="1545924"/>
                  </a:moveTo>
                  <a:lnTo>
                    <a:pt x="85647" y="1545924"/>
                  </a:lnTo>
                  <a:lnTo>
                    <a:pt x="84994" y="1546202"/>
                  </a:lnTo>
                  <a:lnTo>
                    <a:pt x="42717" y="1562774"/>
                  </a:lnTo>
                  <a:lnTo>
                    <a:pt x="42989" y="1562680"/>
                  </a:lnTo>
                  <a:lnTo>
                    <a:pt x="109998" y="1562680"/>
                  </a:lnTo>
                  <a:lnTo>
                    <a:pt x="117562" y="1559212"/>
                  </a:lnTo>
                  <a:lnTo>
                    <a:pt x="139955" y="1547618"/>
                  </a:lnTo>
                  <a:lnTo>
                    <a:pt x="142835" y="1545924"/>
                  </a:lnTo>
                  <a:close/>
                </a:path>
                <a:path extrusionOk="0" h="1602104" w="1067434">
                  <a:moveTo>
                    <a:pt x="85326" y="1546049"/>
                  </a:moveTo>
                  <a:lnTo>
                    <a:pt x="84938" y="1546202"/>
                  </a:lnTo>
                  <a:lnTo>
                    <a:pt x="85326" y="1546049"/>
                  </a:lnTo>
                  <a:close/>
                </a:path>
                <a:path extrusionOk="0" h="1602104" w="1067434">
                  <a:moveTo>
                    <a:pt x="159281" y="1536250"/>
                  </a:moveTo>
                  <a:lnTo>
                    <a:pt x="106700" y="1536250"/>
                  </a:lnTo>
                  <a:lnTo>
                    <a:pt x="106154" y="1536517"/>
                  </a:lnTo>
                  <a:lnTo>
                    <a:pt x="85326" y="1546049"/>
                  </a:lnTo>
                  <a:lnTo>
                    <a:pt x="85647" y="1545924"/>
                  </a:lnTo>
                  <a:lnTo>
                    <a:pt x="142835" y="1545924"/>
                  </a:lnTo>
                  <a:lnTo>
                    <a:pt x="159281" y="1536250"/>
                  </a:lnTo>
                  <a:close/>
                </a:path>
                <a:path extrusionOk="0" h="1602104" w="1067434">
                  <a:moveTo>
                    <a:pt x="106429" y="1536374"/>
                  </a:moveTo>
                  <a:lnTo>
                    <a:pt x="106118" y="1536517"/>
                  </a:lnTo>
                  <a:lnTo>
                    <a:pt x="106429" y="1536374"/>
                  </a:lnTo>
                  <a:close/>
                </a:path>
                <a:path extrusionOk="0" h="1602104" w="1067434">
                  <a:moveTo>
                    <a:pt x="176155" y="1525219"/>
                  </a:moveTo>
                  <a:lnTo>
                    <a:pt x="127971" y="1525219"/>
                  </a:lnTo>
                  <a:lnTo>
                    <a:pt x="127372" y="1525550"/>
                  </a:lnTo>
                  <a:lnTo>
                    <a:pt x="106429" y="1536374"/>
                  </a:lnTo>
                  <a:lnTo>
                    <a:pt x="106700" y="1536250"/>
                  </a:lnTo>
                  <a:lnTo>
                    <a:pt x="159281" y="1536250"/>
                  </a:lnTo>
                  <a:lnTo>
                    <a:pt x="162520" y="1534345"/>
                  </a:lnTo>
                  <a:lnTo>
                    <a:pt x="176155" y="1525219"/>
                  </a:lnTo>
                  <a:close/>
                </a:path>
                <a:path extrusionOk="0" h="1602104" w="1067434">
                  <a:moveTo>
                    <a:pt x="127671" y="1525374"/>
                  </a:moveTo>
                  <a:lnTo>
                    <a:pt x="127331" y="1525550"/>
                  </a:lnTo>
                  <a:lnTo>
                    <a:pt x="127671" y="1525374"/>
                  </a:lnTo>
                  <a:close/>
                </a:path>
                <a:path extrusionOk="0" h="1602104" w="1067434">
                  <a:moveTo>
                    <a:pt x="193788" y="1512638"/>
                  </a:moveTo>
                  <a:lnTo>
                    <a:pt x="149324" y="1512638"/>
                  </a:lnTo>
                  <a:lnTo>
                    <a:pt x="148699" y="1513031"/>
                  </a:lnTo>
                  <a:lnTo>
                    <a:pt x="127671" y="1525374"/>
                  </a:lnTo>
                  <a:lnTo>
                    <a:pt x="127971" y="1525219"/>
                  </a:lnTo>
                  <a:lnTo>
                    <a:pt x="176155" y="1525219"/>
                  </a:lnTo>
                  <a:lnTo>
                    <a:pt x="185253" y="1519129"/>
                  </a:lnTo>
                  <a:lnTo>
                    <a:pt x="193788" y="1512638"/>
                  </a:lnTo>
                  <a:close/>
                </a:path>
                <a:path extrusionOk="0" h="1602104" w="1067434">
                  <a:moveTo>
                    <a:pt x="149006" y="1512825"/>
                  </a:moveTo>
                  <a:lnTo>
                    <a:pt x="148656" y="1513031"/>
                  </a:lnTo>
                  <a:lnTo>
                    <a:pt x="149006" y="1512825"/>
                  </a:lnTo>
                  <a:close/>
                </a:path>
                <a:path extrusionOk="0" h="1602104" w="1067434">
                  <a:moveTo>
                    <a:pt x="212192" y="1498234"/>
                  </a:moveTo>
                  <a:lnTo>
                    <a:pt x="170807" y="1498234"/>
                  </a:lnTo>
                  <a:lnTo>
                    <a:pt x="170182" y="1498680"/>
                  </a:lnTo>
                  <a:lnTo>
                    <a:pt x="149006" y="1512825"/>
                  </a:lnTo>
                  <a:lnTo>
                    <a:pt x="149324" y="1512638"/>
                  </a:lnTo>
                  <a:lnTo>
                    <a:pt x="193788" y="1512638"/>
                  </a:lnTo>
                  <a:lnTo>
                    <a:pt x="208152" y="1501714"/>
                  </a:lnTo>
                  <a:lnTo>
                    <a:pt x="212192" y="1498234"/>
                  </a:lnTo>
                  <a:close/>
                </a:path>
                <a:path extrusionOk="0" h="1602104" w="1067434">
                  <a:moveTo>
                    <a:pt x="170484" y="1498450"/>
                  </a:moveTo>
                  <a:lnTo>
                    <a:pt x="170141" y="1498680"/>
                  </a:lnTo>
                  <a:lnTo>
                    <a:pt x="170484" y="1498450"/>
                  </a:lnTo>
                  <a:close/>
                </a:path>
                <a:path extrusionOk="0" h="1602104" w="1067434">
                  <a:moveTo>
                    <a:pt x="231336" y="1481730"/>
                  </a:moveTo>
                  <a:lnTo>
                    <a:pt x="192469" y="1481730"/>
                  </a:lnTo>
                  <a:lnTo>
                    <a:pt x="191869" y="1482218"/>
                  </a:lnTo>
                  <a:lnTo>
                    <a:pt x="170484" y="1498450"/>
                  </a:lnTo>
                  <a:lnTo>
                    <a:pt x="170807" y="1498234"/>
                  </a:lnTo>
                  <a:lnTo>
                    <a:pt x="212192" y="1498234"/>
                  </a:lnTo>
                  <a:lnTo>
                    <a:pt x="231336" y="1481730"/>
                  </a:lnTo>
                  <a:close/>
                </a:path>
                <a:path extrusionOk="0" h="1602104" w="1067434">
                  <a:moveTo>
                    <a:pt x="192174" y="1481955"/>
                  </a:moveTo>
                  <a:lnTo>
                    <a:pt x="191828" y="1482218"/>
                  </a:lnTo>
                  <a:lnTo>
                    <a:pt x="192174" y="1481955"/>
                  </a:lnTo>
                  <a:close/>
                </a:path>
                <a:path extrusionOk="0" h="1602104" w="1067434">
                  <a:moveTo>
                    <a:pt x="250775" y="1462845"/>
                  </a:moveTo>
                  <a:lnTo>
                    <a:pt x="214355" y="1462845"/>
                  </a:lnTo>
                  <a:lnTo>
                    <a:pt x="213795" y="1463358"/>
                  </a:lnTo>
                  <a:lnTo>
                    <a:pt x="192174" y="1481955"/>
                  </a:lnTo>
                  <a:lnTo>
                    <a:pt x="192469" y="1481730"/>
                  </a:lnTo>
                  <a:lnTo>
                    <a:pt x="231336" y="1481730"/>
                  </a:lnTo>
                  <a:lnTo>
                    <a:pt x="250775" y="1462845"/>
                  </a:lnTo>
                  <a:close/>
                </a:path>
                <a:path extrusionOk="0" h="1602104" w="1067434">
                  <a:moveTo>
                    <a:pt x="214073" y="1463088"/>
                  </a:moveTo>
                  <a:lnTo>
                    <a:pt x="213760" y="1463358"/>
                  </a:lnTo>
                  <a:lnTo>
                    <a:pt x="214073" y="1463088"/>
                  </a:lnTo>
                  <a:close/>
                </a:path>
                <a:path extrusionOk="0" h="1602104" w="1067434">
                  <a:moveTo>
                    <a:pt x="270946" y="1441296"/>
                  </a:moveTo>
                  <a:lnTo>
                    <a:pt x="236505" y="1441296"/>
                  </a:lnTo>
                  <a:lnTo>
                    <a:pt x="235996" y="1441819"/>
                  </a:lnTo>
                  <a:lnTo>
                    <a:pt x="214073" y="1463088"/>
                  </a:lnTo>
                  <a:lnTo>
                    <a:pt x="214355" y="1462845"/>
                  </a:lnTo>
                  <a:lnTo>
                    <a:pt x="250775" y="1462845"/>
                  </a:lnTo>
                  <a:lnTo>
                    <a:pt x="254467" y="1459259"/>
                  </a:lnTo>
                  <a:lnTo>
                    <a:pt x="270946" y="1441296"/>
                  </a:lnTo>
                  <a:close/>
                </a:path>
                <a:path extrusionOk="0" h="1602104" w="1067434">
                  <a:moveTo>
                    <a:pt x="236236" y="1441557"/>
                  </a:moveTo>
                  <a:lnTo>
                    <a:pt x="235967" y="1441819"/>
                  </a:lnTo>
                  <a:lnTo>
                    <a:pt x="236236" y="1441557"/>
                  </a:lnTo>
                  <a:close/>
                </a:path>
                <a:path extrusionOk="0" h="1602104" w="1067434">
                  <a:moveTo>
                    <a:pt x="291808" y="1416795"/>
                  </a:moveTo>
                  <a:lnTo>
                    <a:pt x="258952" y="1416795"/>
                  </a:lnTo>
                  <a:lnTo>
                    <a:pt x="258500" y="1417316"/>
                  </a:lnTo>
                  <a:lnTo>
                    <a:pt x="236236" y="1441557"/>
                  </a:lnTo>
                  <a:lnTo>
                    <a:pt x="236505" y="1441296"/>
                  </a:lnTo>
                  <a:lnTo>
                    <a:pt x="270946" y="1441296"/>
                  </a:lnTo>
                  <a:lnTo>
                    <a:pt x="277903" y="1433711"/>
                  </a:lnTo>
                  <a:lnTo>
                    <a:pt x="291808" y="1416795"/>
                  </a:lnTo>
                  <a:close/>
                </a:path>
                <a:path extrusionOk="0" h="1602104" w="1067434">
                  <a:moveTo>
                    <a:pt x="258721" y="1417048"/>
                  </a:moveTo>
                  <a:lnTo>
                    <a:pt x="258475" y="1417316"/>
                  </a:lnTo>
                  <a:lnTo>
                    <a:pt x="258721" y="1417048"/>
                  </a:lnTo>
                  <a:close/>
                </a:path>
                <a:path extrusionOk="0" h="1602104" w="1067434">
                  <a:moveTo>
                    <a:pt x="313310" y="1389063"/>
                  </a:moveTo>
                  <a:lnTo>
                    <a:pt x="281724" y="1389063"/>
                  </a:lnTo>
                  <a:lnTo>
                    <a:pt x="281329" y="1389569"/>
                  </a:lnTo>
                  <a:lnTo>
                    <a:pt x="258721" y="1417048"/>
                  </a:lnTo>
                  <a:lnTo>
                    <a:pt x="258952" y="1416795"/>
                  </a:lnTo>
                  <a:lnTo>
                    <a:pt x="291808" y="1416795"/>
                  </a:lnTo>
                  <a:lnTo>
                    <a:pt x="301550" y="1404943"/>
                  </a:lnTo>
                  <a:lnTo>
                    <a:pt x="313310" y="1389063"/>
                  </a:lnTo>
                  <a:close/>
                </a:path>
                <a:path extrusionOk="0" h="1602104" w="1067434">
                  <a:moveTo>
                    <a:pt x="281515" y="1389317"/>
                  </a:moveTo>
                  <a:lnTo>
                    <a:pt x="281308" y="1389569"/>
                  </a:lnTo>
                  <a:lnTo>
                    <a:pt x="281515" y="1389317"/>
                  </a:lnTo>
                  <a:close/>
                </a:path>
                <a:path extrusionOk="0" h="1602104" w="1067434">
                  <a:moveTo>
                    <a:pt x="335411" y="1357817"/>
                  </a:moveTo>
                  <a:lnTo>
                    <a:pt x="304843" y="1357817"/>
                  </a:lnTo>
                  <a:lnTo>
                    <a:pt x="304502" y="1358300"/>
                  </a:lnTo>
                  <a:lnTo>
                    <a:pt x="281515" y="1389317"/>
                  </a:lnTo>
                  <a:lnTo>
                    <a:pt x="281724" y="1389063"/>
                  </a:lnTo>
                  <a:lnTo>
                    <a:pt x="313310" y="1389063"/>
                  </a:lnTo>
                  <a:lnTo>
                    <a:pt x="325431" y="1372696"/>
                  </a:lnTo>
                  <a:lnTo>
                    <a:pt x="335411" y="1357817"/>
                  </a:lnTo>
                  <a:close/>
                </a:path>
                <a:path extrusionOk="0" h="1602104" w="1067434">
                  <a:moveTo>
                    <a:pt x="304666" y="1358056"/>
                  </a:moveTo>
                  <a:lnTo>
                    <a:pt x="304485" y="1358300"/>
                  </a:lnTo>
                  <a:lnTo>
                    <a:pt x="304666" y="1358056"/>
                  </a:lnTo>
                  <a:close/>
                </a:path>
                <a:path extrusionOk="0" h="1602104" w="1067434">
                  <a:moveTo>
                    <a:pt x="358079" y="1322779"/>
                  </a:moveTo>
                  <a:lnTo>
                    <a:pt x="328329" y="1322779"/>
                  </a:lnTo>
                  <a:lnTo>
                    <a:pt x="304666" y="1358056"/>
                  </a:lnTo>
                  <a:lnTo>
                    <a:pt x="304843" y="1357817"/>
                  </a:lnTo>
                  <a:lnTo>
                    <a:pt x="335411" y="1357817"/>
                  </a:lnTo>
                  <a:lnTo>
                    <a:pt x="349573" y="1336705"/>
                  </a:lnTo>
                  <a:lnTo>
                    <a:pt x="358079" y="1322779"/>
                  </a:lnTo>
                  <a:close/>
                </a:path>
                <a:path extrusionOk="0" h="1602104" w="1067434">
                  <a:moveTo>
                    <a:pt x="381309" y="1283677"/>
                  </a:moveTo>
                  <a:lnTo>
                    <a:pt x="352198" y="1283677"/>
                  </a:lnTo>
                  <a:lnTo>
                    <a:pt x="328191" y="1322985"/>
                  </a:lnTo>
                  <a:lnTo>
                    <a:pt x="328329" y="1322779"/>
                  </a:lnTo>
                  <a:lnTo>
                    <a:pt x="358079" y="1322779"/>
                  </a:lnTo>
                  <a:lnTo>
                    <a:pt x="373998" y="1296715"/>
                  </a:lnTo>
                  <a:lnTo>
                    <a:pt x="381309" y="1283677"/>
                  </a:lnTo>
                  <a:close/>
                </a:path>
                <a:path extrusionOk="0" h="1602104" w="1067434">
                  <a:moveTo>
                    <a:pt x="392896" y="1262167"/>
                  </a:moveTo>
                  <a:lnTo>
                    <a:pt x="364251" y="1262167"/>
                  </a:lnTo>
                  <a:lnTo>
                    <a:pt x="352074" y="1283880"/>
                  </a:lnTo>
                  <a:lnTo>
                    <a:pt x="352198" y="1283677"/>
                  </a:lnTo>
                  <a:lnTo>
                    <a:pt x="381309" y="1283677"/>
                  </a:lnTo>
                  <a:lnTo>
                    <a:pt x="386499" y="1274424"/>
                  </a:lnTo>
                  <a:lnTo>
                    <a:pt x="392896" y="1262167"/>
                  </a:lnTo>
                  <a:close/>
                </a:path>
                <a:path extrusionOk="0" h="1602104" w="1067434">
                  <a:moveTo>
                    <a:pt x="404889" y="1238509"/>
                  </a:moveTo>
                  <a:lnTo>
                    <a:pt x="376594" y="1238509"/>
                  </a:lnTo>
                  <a:lnTo>
                    <a:pt x="364155" y="1262337"/>
                  </a:lnTo>
                  <a:lnTo>
                    <a:pt x="364251" y="1262167"/>
                  </a:lnTo>
                  <a:lnTo>
                    <a:pt x="392896" y="1262167"/>
                  </a:lnTo>
                  <a:lnTo>
                    <a:pt x="399182" y="1250125"/>
                  </a:lnTo>
                  <a:lnTo>
                    <a:pt x="404889" y="1238509"/>
                  </a:lnTo>
                  <a:close/>
                </a:path>
                <a:path extrusionOk="0" h="1602104" w="1067434">
                  <a:moveTo>
                    <a:pt x="417219" y="1212856"/>
                  </a:moveTo>
                  <a:lnTo>
                    <a:pt x="389192" y="1212856"/>
                  </a:lnTo>
                  <a:lnTo>
                    <a:pt x="376510" y="1238670"/>
                  </a:lnTo>
                  <a:lnTo>
                    <a:pt x="376594" y="1238509"/>
                  </a:lnTo>
                  <a:lnTo>
                    <a:pt x="404889" y="1238509"/>
                  </a:lnTo>
                  <a:lnTo>
                    <a:pt x="412046" y="1223942"/>
                  </a:lnTo>
                  <a:lnTo>
                    <a:pt x="417219" y="1212856"/>
                  </a:lnTo>
                  <a:close/>
                </a:path>
                <a:path extrusionOk="0" h="1602104" w="1067434">
                  <a:moveTo>
                    <a:pt x="429834" y="1185362"/>
                  </a:moveTo>
                  <a:lnTo>
                    <a:pt x="402019" y="1185362"/>
                  </a:lnTo>
                  <a:lnTo>
                    <a:pt x="389153" y="1212935"/>
                  </a:lnTo>
                  <a:lnTo>
                    <a:pt x="417219" y="1212856"/>
                  </a:lnTo>
                  <a:lnTo>
                    <a:pt x="425081" y="1196005"/>
                  </a:lnTo>
                  <a:lnTo>
                    <a:pt x="429834" y="1185362"/>
                  </a:lnTo>
                  <a:close/>
                </a:path>
                <a:path extrusionOk="0" h="1602104" w="1067434">
                  <a:moveTo>
                    <a:pt x="442693" y="1156174"/>
                  </a:moveTo>
                  <a:lnTo>
                    <a:pt x="415047" y="1156174"/>
                  </a:lnTo>
                  <a:lnTo>
                    <a:pt x="401973" y="1185462"/>
                  </a:lnTo>
                  <a:lnTo>
                    <a:pt x="429834" y="1185362"/>
                  </a:lnTo>
                  <a:lnTo>
                    <a:pt x="438278" y="1166449"/>
                  </a:lnTo>
                  <a:lnTo>
                    <a:pt x="442693" y="1156174"/>
                  </a:lnTo>
                  <a:close/>
                </a:path>
                <a:path extrusionOk="0" h="1602104" w="1067434">
                  <a:moveTo>
                    <a:pt x="455762" y="1125444"/>
                  </a:moveTo>
                  <a:lnTo>
                    <a:pt x="428254" y="1125444"/>
                  </a:lnTo>
                  <a:lnTo>
                    <a:pt x="415013" y="1156250"/>
                  </a:lnTo>
                  <a:lnTo>
                    <a:pt x="442693" y="1156174"/>
                  </a:lnTo>
                  <a:lnTo>
                    <a:pt x="451619" y="1135405"/>
                  </a:lnTo>
                  <a:lnTo>
                    <a:pt x="455762" y="1125444"/>
                  </a:lnTo>
                  <a:close/>
                </a:path>
                <a:path extrusionOk="0" h="1602104" w="1067434">
                  <a:moveTo>
                    <a:pt x="469014" y="1093315"/>
                  </a:moveTo>
                  <a:lnTo>
                    <a:pt x="441617" y="1093315"/>
                  </a:lnTo>
                  <a:lnTo>
                    <a:pt x="428211" y="1125543"/>
                  </a:lnTo>
                  <a:lnTo>
                    <a:pt x="455762" y="1125444"/>
                  </a:lnTo>
                  <a:lnTo>
                    <a:pt x="465093" y="1103011"/>
                  </a:lnTo>
                  <a:lnTo>
                    <a:pt x="469014" y="1093315"/>
                  </a:lnTo>
                  <a:close/>
                </a:path>
                <a:path extrusionOk="0" h="1602104" w="1067434">
                  <a:moveTo>
                    <a:pt x="482384" y="1059931"/>
                  </a:moveTo>
                  <a:lnTo>
                    <a:pt x="455115" y="1059931"/>
                  </a:lnTo>
                  <a:lnTo>
                    <a:pt x="441580" y="1093402"/>
                  </a:lnTo>
                  <a:lnTo>
                    <a:pt x="469014" y="1093315"/>
                  </a:lnTo>
                  <a:lnTo>
                    <a:pt x="478692" y="1069383"/>
                  </a:lnTo>
                  <a:lnTo>
                    <a:pt x="482384" y="1059931"/>
                  </a:lnTo>
                  <a:close/>
                </a:path>
                <a:path extrusionOk="0" h="1602104" w="1067434">
                  <a:moveTo>
                    <a:pt x="509603" y="989935"/>
                  </a:moveTo>
                  <a:lnTo>
                    <a:pt x="482457" y="989935"/>
                  </a:lnTo>
                  <a:lnTo>
                    <a:pt x="455077" y="1060026"/>
                  </a:lnTo>
                  <a:lnTo>
                    <a:pt x="482384" y="1059931"/>
                  </a:lnTo>
                  <a:lnTo>
                    <a:pt x="506143" y="999107"/>
                  </a:lnTo>
                  <a:lnTo>
                    <a:pt x="509603" y="989935"/>
                  </a:lnTo>
                  <a:close/>
                </a:path>
                <a:path extrusionOk="0" h="1602104" w="1067434">
                  <a:moveTo>
                    <a:pt x="537157" y="916691"/>
                  </a:moveTo>
                  <a:lnTo>
                    <a:pt x="510087" y="916691"/>
                  </a:lnTo>
                  <a:lnTo>
                    <a:pt x="482411" y="990055"/>
                  </a:lnTo>
                  <a:lnTo>
                    <a:pt x="509603" y="989935"/>
                  </a:lnTo>
                  <a:lnTo>
                    <a:pt x="533869" y="925611"/>
                  </a:lnTo>
                  <a:lnTo>
                    <a:pt x="537157" y="916691"/>
                  </a:lnTo>
                  <a:close/>
                </a:path>
                <a:path extrusionOk="0" h="1602104" w="1067434">
                  <a:moveTo>
                    <a:pt x="564906" y="841279"/>
                  </a:moveTo>
                  <a:lnTo>
                    <a:pt x="537879" y="841279"/>
                  </a:lnTo>
                  <a:lnTo>
                    <a:pt x="510062" y="916758"/>
                  </a:lnTo>
                  <a:lnTo>
                    <a:pt x="537157" y="916691"/>
                  </a:lnTo>
                  <a:lnTo>
                    <a:pt x="561721" y="850037"/>
                  </a:lnTo>
                  <a:lnTo>
                    <a:pt x="564906" y="841279"/>
                  </a:lnTo>
                  <a:close/>
                </a:path>
                <a:path extrusionOk="0" h="1602104" w="1067434">
                  <a:moveTo>
                    <a:pt x="990181" y="25239"/>
                  </a:moveTo>
                  <a:lnTo>
                    <a:pt x="948703" y="42593"/>
                  </a:lnTo>
                  <a:lnTo>
                    <a:pt x="912450" y="66869"/>
                  </a:lnTo>
                  <a:lnTo>
                    <a:pt x="874748" y="101836"/>
                  </a:lnTo>
                  <a:lnTo>
                    <a:pt x="835351" y="149496"/>
                  </a:lnTo>
                  <a:lnTo>
                    <a:pt x="793678" y="212200"/>
                  </a:lnTo>
                  <a:lnTo>
                    <a:pt x="771761" y="250052"/>
                  </a:lnTo>
                  <a:lnTo>
                    <a:pt x="748819" y="294656"/>
                  </a:lnTo>
                  <a:lnTo>
                    <a:pt x="724837" y="347091"/>
                  </a:lnTo>
                  <a:lnTo>
                    <a:pt x="699919" y="406260"/>
                  </a:lnTo>
                  <a:lnTo>
                    <a:pt x="674182" y="471084"/>
                  </a:lnTo>
                  <a:lnTo>
                    <a:pt x="647746" y="540477"/>
                  </a:lnTo>
                  <a:lnTo>
                    <a:pt x="620765" y="613293"/>
                  </a:lnTo>
                  <a:lnTo>
                    <a:pt x="593357" y="688469"/>
                  </a:lnTo>
                  <a:lnTo>
                    <a:pt x="537860" y="841330"/>
                  </a:lnTo>
                  <a:lnTo>
                    <a:pt x="564906" y="841279"/>
                  </a:lnTo>
                  <a:lnTo>
                    <a:pt x="617237" y="697124"/>
                  </a:lnTo>
                  <a:lnTo>
                    <a:pt x="644618" y="622024"/>
                  </a:lnTo>
                  <a:lnTo>
                    <a:pt x="671522" y="549415"/>
                  </a:lnTo>
                  <a:lnTo>
                    <a:pt x="684793" y="514283"/>
                  </a:lnTo>
                  <a:lnTo>
                    <a:pt x="697844" y="480317"/>
                  </a:lnTo>
                  <a:lnTo>
                    <a:pt x="710733" y="447457"/>
                  </a:lnTo>
                  <a:lnTo>
                    <a:pt x="723463" y="415795"/>
                  </a:lnTo>
                  <a:lnTo>
                    <a:pt x="735866" y="385834"/>
                  </a:lnTo>
                  <a:lnTo>
                    <a:pt x="748070" y="357361"/>
                  </a:lnTo>
                  <a:lnTo>
                    <a:pt x="760000" y="330644"/>
                  </a:lnTo>
                  <a:lnTo>
                    <a:pt x="771634" y="305832"/>
                  </a:lnTo>
                  <a:lnTo>
                    <a:pt x="782938" y="283083"/>
                  </a:lnTo>
                  <a:lnTo>
                    <a:pt x="793942" y="262436"/>
                  </a:lnTo>
                  <a:lnTo>
                    <a:pt x="804726" y="243405"/>
                  </a:lnTo>
                  <a:lnTo>
                    <a:pt x="815243" y="225633"/>
                  </a:lnTo>
                  <a:lnTo>
                    <a:pt x="835807" y="193172"/>
                  </a:lnTo>
                  <a:lnTo>
                    <a:pt x="855599" y="164862"/>
                  </a:lnTo>
                  <a:lnTo>
                    <a:pt x="855972" y="164329"/>
                  </a:lnTo>
                  <a:lnTo>
                    <a:pt x="874665" y="140406"/>
                  </a:lnTo>
                  <a:lnTo>
                    <a:pt x="875116" y="139828"/>
                  </a:lnTo>
                  <a:lnTo>
                    <a:pt x="893038" y="119500"/>
                  </a:lnTo>
                  <a:lnTo>
                    <a:pt x="893578" y="118887"/>
                  </a:lnTo>
                  <a:lnTo>
                    <a:pt x="910761" y="101836"/>
                  </a:lnTo>
                  <a:lnTo>
                    <a:pt x="911396" y="101205"/>
                  </a:lnTo>
                  <a:lnTo>
                    <a:pt x="927885" y="87095"/>
                  </a:lnTo>
                  <a:lnTo>
                    <a:pt x="928613" y="86470"/>
                  </a:lnTo>
                  <a:lnTo>
                    <a:pt x="944474" y="74951"/>
                  </a:lnTo>
                  <a:lnTo>
                    <a:pt x="945278" y="74364"/>
                  </a:lnTo>
                  <a:lnTo>
                    <a:pt x="960606" y="65083"/>
                  </a:lnTo>
                  <a:lnTo>
                    <a:pt x="961457" y="64565"/>
                  </a:lnTo>
                  <a:lnTo>
                    <a:pt x="976380" y="57171"/>
                  </a:lnTo>
                  <a:lnTo>
                    <a:pt x="977230" y="56747"/>
                  </a:lnTo>
                  <a:lnTo>
                    <a:pt x="991265" y="51168"/>
                  </a:lnTo>
                  <a:lnTo>
                    <a:pt x="990883" y="51168"/>
                  </a:lnTo>
                  <a:lnTo>
                    <a:pt x="992698" y="50594"/>
                  </a:lnTo>
                  <a:lnTo>
                    <a:pt x="993322" y="50594"/>
                  </a:lnTo>
                  <a:lnTo>
                    <a:pt x="995280" y="50133"/>
                  </a:lnTo>
                  <a:lnTo>
                    <a:pt x="990181" y="25239"/>
                  </a:lnTo>
                  <a:close/>
                </a:path>
                <a:path extrusionOk="0" h="1602104" w="1067434">
                  <a:moveTo>
                    <a:pt x="835968" y="192918"/>
                  </a:moveTo>
                  <a:lnTo>
                    <a:pt x="835790" y="193172"/>
                  </a:lnTo>
                  <a:lnTo>
                    <a:pt x="835968" y="192918"/>
                  </a:lnTo>
                  <a:close/>
                </a:path>
                <a:path extrusionOk="0" h="1602104" w="1067434">
                  <a:moveTo>
                    <a:pt x="855776" y="164608"/>
                  </a:moveTo>
                  <a:lnTo>
                    <a:pt x="855578" y="164862"/>
                  </a:lnTo>
                  <a:lnTo>
                    <a:pt x="855776" y="164608"/>
                  </a:lnTo>
                  <a:close/>
                </a:path>
                <a:path extrusionOk="0" h="1602104" w="1067434">
                  <a:moveTo>
                    <a:pt x="855994" y="164329"/>
                  </a:moveTo>
                  <a:lnTo>
                    <a:pt x="855776" y="164608"/>
                  </a:lnTo>
                  <a:lnTo>
                    <a:pt x="855994" y="164329"/>
                  </a:lnTo>
                  <a:close/>
                </a:path>
                <a:path extrusionOk="0" h="1602104" w="1067434">
                  <a:moveTo>
                    <a:pt x="874892" y="140114"/>
                  </a:moveTo>
                  <a:lnTo>
                    <a:pt x="874636" y="140406"/>
                  </a:lnTo>
                  <a:lnTo>
                    <a:pt x="874892" y="140114"/>
                  </a:lnTo>
                  <a:close/>
                </a:path>
                <a:path extrusionOk="0" h="1602104" w="1067434">
                  <a:moveTo>
                    <a:pt x="875144" y="139828"/>
                  </a:moveTo>
                  <a:lnTo>
                    <a:pt x="874892" y="140114"/>
                  </a:lnTo>
                  <a:lnTo>
                    <a:pt x="875144" y="139828"/>
                  </a:lnTo>
                  <a:close/>
                </a:path>
                <a:path extrusionOk="0" h="1602104" w="1067434">
                  <a:moveTo>
                    <a:pt x="893578" y="118887"/>
                  </a:moveTo>
                  <a:lnTo>
                    <a:pt x="893000" y="119500"/>
                  </a:lnTo>
                  <a:lnTo>
                    <a:pt x="893304" y="119198"/>
                  </a:lnTo>
                  <a:lnTo>
                    <a:pt x="893578" y="118887"/>
                  </a:lnTo>
                  <a:close/>
                </a:path>
                <a:path extrusionOk="0" h="1602104" w="1067434">
                  <a:moveTo>
                    <a:pt x="893304" y="119198"/>
                  </a:moveTo>
                  <a:lnTo>
                    <a:pt x="893000" y="119500"/>
                  </a:lnTo>
                  <a:lnTo>
                    <a:pt x="893304" y="119198"/>
                  </a:lnTo>
                  <a:close/>
                </a:path>
                <a:path extrusionOk="0" h="1602104" w="1067434">
                  <a:moveTo>
                    <a:pt x="893617" y="118887"/>
                  </a:moveTo>
                  <a:lnTo>
                    <a:pt x="893304" y="119198"/>
                  </a:lnTo>
                  <a:lnTo>
                    <a:pt x="893617" y="118887"/>
                  </a:lnTo>
                  <a:close/>
                </a:path>
                <a:path extrusionOk="0" h="1602104" w="1067434">
                  <a:moveTo>
                    <a:pt x="911396" y="101205"/>
                  </a:moveTo>
                  <a:lnTo>
                    <a:pt x="910713" y="101836"/>
                  </a:lnTo>
                  <a:lnTo>
                    <a:pt x="911068" y="101531"/>
                  </a:lnTo>
                  <a:lnTo>
                    <a:pt x="911396" y="101205"/>
                  </a:lnTo>
                  <a:close/>
                </a:path>
                <a:path extrusionOk="0" h="1602104" w="1067434">
                  <a:moveTo>
                    <a:pt x="911068" y="101531"/>
                  </a:moveTo>
                  <a:lnTo>
                    <a:pt x="910713" y="101836"/>
                  </a:lnTo>
                  <a:lnTo>
                    <a:pt x="911068" y="101531"/>
                  </a:lnTo>
                  <a:close/>
                </a:path>
                <a:path extrusionOk="0" h="1602104" w="1067434">
                  <a:moveTo>
                    <a:pt x="911448" y="101205"/>
                  </a:moveTo>
                  <a:lnTo>
                    <a:pt x="911068" y="101531"/>
                  </a:lnTo>
                  <a:lnTo>
                    <a:pt x="911448" y="101205"/>
                  </a:lnTo>
                  <a:close/>
                </a:path>
                <a:path extrusionOk="0" h="1602104" w="1067434">
                  <a:moveTo>
                    <a:pt x="928613" y="86470"/>
                  </a:moveTo>
                  <a:lnTo>
                    <a:pt x="927825" y="87095"/>
                  </a:lnTo>
                  <a:lnTo>
                    <a:pt x="928229" y="86800"/>
                  </a:lnTo>
                  <a:lnTo>
                    <a:pt x="928613" y="86470"/>
                  </a:lnTo>
                  <a:close/>
                </a:path>
                <a:path extrusionOk="0" h="1602104" w="1067434">
                  <a:moveTo>
                    <a:pt x="928229" y="86800"/>
                  </a:moveTo>
                  <a:lnTo>
                    <a:pt x="927825" y="87095"/>
                  </a:lnTo>
                  <a:lnTo>
                    <a:pt x="928229" y="86800"/>
                  </a:lnTo>
                  <a:close/>
                </a:path>
                <a:path extrusionOk="0" h="1602104" w="1067434">
                  <a:moveTo>
                    <a:pt x="928681" y="86470"/>
                  </a:moveTo>
                  <a:lnTo>
                    <a:pt x="928229" y="86800"/>
                  </a:lnTo>
                  <a:lnTo>
                    <a:pt x="928681" y="86470"/>
                  </a:lnTo>
                  <a:close/>
                </a:path>
                <a:path extrusionOk="0" h="1602104" w="1067434">
                  <a:moveTo>
                    <a:pt x="945278" y="74364"/>
                  </a:moveTo>
                  <a:lnTo>
                    <a:pt x="944399" y="74951"/>
                  </a:lnTo>
                  <a:lnTo>
                    <a:pt x="944888" y="74649"/>
                  </a:lnTo>
                  <a:lnTo>
                    <a:pt x="945278" y="74364"/>
                  </a:lnTo>
                  <a:close/>
                </a:path>
                <a:path extrusionOk="0" h="1602104" w="1067434">
                  <a:moveTo>
                    <a:pt x="944850" y="74677"/>
                  </a:moveTo>
                  <a:lnTo>
                    <a:pt x="944399" y="74951"/>
                  </a:lnTo>
                  <a:lnTo>
                    <a:pt x="944850" y="74677"/>
                  </a:lnTo>
                  <a:close/>
                </a:path>
                <a:path extrusionOk="0" h="1602104" w="1067434">
                  <a:moveTo>
                    <a:pt x="945363" y="74364"/>
                  </a:moveTo>
                  <a:lnTo>
                    <a:pt x="944850" y="74677"/>
                  </a:lnTo>
                  <a:lnTo>
                    <a:pt x="945363" y="74364"/>
                  </a:lnTo>
                  <a:close/>
                </a:path>
                <a:path extrusionOk="0" h="1602104" w="1067434">
                  <a:moveTo>
                    <a:pt x="1066819" y="22414"/>
                  </a:moveTo>
                  <a:lnTo>
                    <a:pt x="1002188" y="22414"/>
                  </a:lnTo>
                  <a:lnTo>
                    <a:pt x="1008007" y="47138"/>
                  </a:lnTo>
                  <a:lnTo>
                    <a:pt x="995280" y="50133"/>
                  </a:lnTo>
                  <a:lnTo>
                    <a:pt x="1000302" y="74649"/>
                  </a:lnTo>
                  <a:lnTo>
                    <a:pt x="1066819" y="22414"/>
                  </a:lnTo>
                  <a:close/>
                </a:path>
                <a:path extrusionOk="0" h="1602104" w="1067434">
                  <a:moveTo>
                    <a:pt x="961457" y="64565"/>
                  </a:moveTo>
                  <a:lnTo>
                    <a:pt x="960521" y="65083"/>
                  </a:lnTo>
                  <a:lnTo>
                    <a:pt x="960991" y="64848"/>
                  </a:lnTo>
                  <a:lnTo>
                    <a:pt x="961457" y="64565"/>
                  </a:lnTo>
                  <a:close/>
                </a:path>
                <a:path extrusionOk="0" h="1602104" w="1067434">
                  <a:moveTo>
                    <a:pt x="960991" y="64848"/>
                  </a:moveTo>
                  <a:lnTo>
                    <a:pt x="960521" y="65083"/>
                  </a:lnTo>
                  <a:lnTo>
                    <a:pt x="960991" y="64848"/>
                  </a:lnTo>
                  <a:close/>
                </a:path>
                <a:path extrusionOk="0" h="1602104" w="1067434">
                  <a:moveTo>
                    <a:pt x="961559" y="64565"/>
                  </a:moveTo>
                  <a:lnTo>
                    <a:pt x="960991" y="64848"/>
                  </a:lnTo>
                  <a:lnTo>
                    <a:pt x="961559" y="64565"/>
                  </a:lnTo>
                  <a:close/>
                </a:path>
                <a:path extrusionOk="0" h="1602104" w="1067434">
                  <a:moveTo>
                    <a:pt x="977230" y="56747"/>
                  </a:moveTo>
                  <a:lnTo>
                    <a:pt x="976285" y="57171"/>
                  </a:lnTo>
                  <a:lnTo>
                    <a:pt x="976766" y="56978"/>
                  </a:lnTo>
                  <a:lnTo>
                    <a:pt x="977230" y="56747"/>
                  </a:lnTo>
                  <a:close/>
                </a:path>
                <a:path extrusionOk="0" h="1602104" w="1067434">
                  <a:moveTo>
                    <a:pt x="976766" y="56978"/>
                  </a:moveTo>
                  <a:lnTo>
                    <a:pt x="976285" y="57171"/>
                  </a:lnTo>
                  <a:lnTo>
                    <a:pt x="976766" y="56978"/>
                  </a:lnTo>
                  <a:close/>
                </a:path>
                <a:path extrusionOk="0" h="1602104" w="1067434">
                  <a:moveTo>
                    <a:pt x="977344" y="56747"/>
                  </a:moveTo>
                  <a:lnTo>
                    <a:pt x="976766" y="56978"/>
                  </a:lnTo>
                  <a:lnTo>
                    <a:pt x="977344" y="56747"/>
                  </a:lnTo>
                  <a:close/>
                </a:path>
                <a:path extrusionOk="0" h="1602104" w="1067434">
                  <a:moveTo>
                    <a:pt x="992698" y="50594"/>
                  </a:moveTo>
                  <a:lnTo>
                    <a:pt x="990883" y="51168"/>
                  </a:lnTo>
                  <a:lnTo>
                    <a:pt x="991809" y="50950"/>
                  </a:lnTo>
                  <a:lnTo>
                    <a:pt x="992698" y="50594"/>
                  </a:lnTo>
                  <a:close/>
                </a:path>
                <a:path extrusionOk="0" h="1602104" w="1067434">
                  <a:moveTo>
                    <a:pt x="991809" y="50950"/>
                  </a:moveTo>
                  <a:lnTo>
                    <a:pt x="990883" y="51168"/>
                  </a:lnTo>
                  <a:lnTo>
                    <a:pt x="991265" y="51168"/>
                  </a:lnTo>
                  <a:lnTo>
                    <a:pt x="991809" y="50950"/>
                  </a:lnTo>
                  <a:close/>
                </a:path>
                <a:path extrusionOk="0" h="1602104" w="1067434">
                  <a:moveTo>
                    <a:pt x="993322" y="50594"/>
                  </a:moveTo>
                  <a:lnTo>
                    <a:pt x="992698" y="50594"/>
                  </a:lnTo>
                  <a:lnTo>
                    <a:pt x="991809" y="50950"/>
                  </a:lnTo>
                  <a:lnTo>
                    <a:pt x="993322" y="50594"/>
                  </a:lnTo>
                  <a:close/>
                </a:path>
                <a:path extrusionOk="0" h="1602104" w="1067434">
                  <a:moveTo>
                    <a:pt x="1002188" y="22414"/>
                  </a:moveTo>
                  <a:lnTo>
                    <a:pt x="990181" y="25239"/>
                  </a:lnTo>
                  <a:lnTo>
                    <a:pt x="995280" y="50133"/>
                  </a:lnTo>
                  <a:lnTo>
                    <a:pt x="1008007" y="47138"/>
                  </a:lnTo>
                  <a:lnTo>
                    <a:pt x="1002188" y="22414"/>
                  </a:lnTo>
                  <a:close/>
                </a:path>
                <a:path extrusionOk="0" h="1602104" w="1067434">
                  <a:moveTo>
                    <a:pt x="985010" y="0"/>
                  </a:moveTo>
                  <a:lnTo>
                    <a:pt x="990181" y="25239"/>
                  </a:lnTo>
                  <a:lnTo>
                    <a:pt x="1002188" y="22414"/>
                  </a:lnTo>
                  <a:lnTo>
                    <a:pt x="1066819" y="22414"/>
                  </a:lnTo>
                  <a:lnTo>
                    <a:pt x="1067306" y="22031"/>
                  </a:lnTo>
                  <a:lnTo>
                    <a:pt x="985010" y="0"/>
                  </a:lnTo>
                  <a:close/>
                </a:path>
              </a:pathLst>
            </a:custGeom>
            <a:solidFill>
              <a:srgbClr val="E6A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591" name="Google Shape;2591;p93"/>
          <p:cNvSpPr txBox="1"/>
          <p:nvPr/>
        </p:nvSpPr>
        <p:spPr>
          <a:xfrm>
            <a:off x="1151969" y="5875020"/>
            <a:ext cx="2518410" cy="455295"/>
          </a:xfrm>
          <a:prstGeom prst="rect">
            <a:avLst/>
          </a:prstGeom>
          <a:noFill/>
          <a:ln>
            <a:noFill/>
          </a:ln>
        </p:spPr>
        <p:txBody>
          <a:bodyPr anchorCtr="0" anchor="t" bIns="0" lIns="0" spcFirstLastPara="1" rIns="0" wrap="square" tIns="9525">
            <a:spAutoFit/>
          </a:bodyPr>
          <a:lstStyle/>
          <a:p>
            <a:pPr indent="-239394" lvl="0" marL="251459" marR="5080" rtl="0" algn="l">
              <a:lnSpc>
                <a:spcPct val="101400"/>
              </a:lnSpc>
              <a:spcBef>
                <a:spcPts val="0"/>
              </a:spcBef>
              <a:spcAft>
                <a:spcPts val="0"/>
              </a:spcAft>
              <a:buClr>
                <a:srgbClr val="000000"/>
              </a:buClr>
              <a:buSzPts val="1400"/>
              <a:buFont typeface="Calibri"/>
              <a:buNone/>
            </a:pPr>
            <a:r>
              <a:rPr b="0" i="1" lang="en-US" sz="1400" u="none" cap="none" strike="noStrike">
                <a:solidFill>
                  <a:srgbClr val="000000"/>
                </a:solidFill>
                <a:latin typeface="Calibri"/>
                <a:ea typeface="Calibri"/>
                <a:cs typeface="Calibri"/>
                <a:sym typeface="Calibri"/>
              </a:rPr>
              <a:t>In the </a:t>
            </a:r>
            <a:r>
              <a:rPr b="1" i="1" lang="en-US" sz="1400" u="none" cap="none" strike="noStrike">
                <a:solidFill>
                  <a:srgbClr val="000000"/>
                </a:solidFill>
                <a:latin typeface="Calibri"/>
                <a:ea typeface="Calibri"/>
                <a:cs typeface="Calibri"/>
                <a:sym typeface="Calibri"/>
              </a:rPr>
              <a:t>Data </a:t>
            </a:r>
            <a:r>
              <a:rPr b="0" i="1" lang="en-US" sz="1400" u="none" cap="none" strike="noStrike">
                <a:solidFill>
                  <a:srgbClr val="000000"/>
                </a:solidFill>
                <a:latin typeface="Calibri"/>
                <a:ea typeface="Calibri"/>
                <a:cs typeface="Calibri"/>
                <a:sym typeface="Calibri"/>
              </a:rPr>
              <a:t>pane, right-click a field  and select </a:t>
            </a:r>
            <a:r>
              <a:rPr b="1" i="1" lang="en-US" sz="1400" u="none" cap="none" strike="noStrike">
                <a:solidFill>
                  <a:srgbClr val="000000"/>
                </a:solidFill>
                <a:latin typeface="Calibri"/>
                <a:ea typeface="Calibri"/>
                <a:cs typeface="Calibri"/>
                <a:sym typeface="Calibri"/>
              </a:rPr>
              <a:t>Create hierarchy</a:t>
            </a:r>
            <a:endParaRPr b="0" i="0" sz="1400" u="none" cap="none" strike="noStrike">
              <a:solidFill>
                <a:srgbClr val="000000"/>
              </a:solidFill>
              <a:latin typeface="Calibri"/>
              <a:ea typeface="Calibri"/>
              <a:cs typeface="Calibri"/>
              <a:sym typeface="Calibri"/>
            </a:endParaRPr>
          </a:p>
        </p:txBody>
      </p:sp>
      <p:sp>
        <p:nvSpPr>
          <p:cNvPr id="2592" name="Google Shape;2592;p93"/>
          <p:cNvSpPr txBox="1"/>
          <p:nvPr/>
        </p:nvSpPr>
        <p:spPr>
          <a:xfrm>
            <a:off x="4363543" y="5875020"/>
            <a:ext cx="2603500" cy="455295"/>
          </a:xfrm>
          <a:prstGeom prst="rect">
            <a:avLst/>
          </a:prstGeom>
          <a:noFill/>
          <a:ln>
            <a:noFill/>
          </a:ln>
        </p:spPr>
        <p:txBody>
          <a:bodyPr anchorCtr="0" anchor="t" bIns="0" lIns="0" spcFirstLastPara="1" rIns="0" wrap="square" tIns="9525">
            <a:spAutoFit/>
          </a:bodyPr>
          <a:lstStyle/>
          <a:p>
            <a:pPr indent="-8890" lvl="0" marL="20955" marR="5080" rtl="0" algn="l">
              <a:lnSpc>
                <a:spcPct val="101400"/>
              </a:lnSpc>
              <a:spcBef>
                <a:spcPts val="0"/>
              </a:spcBef>
              <a:spcAft>
                <a:spcPts val="0"/>
              </a:spcAft>
              <a:buClr>
                <a:srgbClr val="000000"/>
              </a:buClr>
              <a:buSzPts val="1400"/>
              <a:buFont typeface="Calibri"/>
              <a:buNone/>
            </a:pPr>
            <a:r>
              <a:rPr b="0" i="1" lang="en-US" sz="1400" u="none" cap="none" strike="noStrike">
                <a:solidFill>
                  <a:srgbClr val="000000"/>
                </a:solidFill>
                <a:latin typeface="Calibri"/>
                <a:ea typeface="Calibri"/>
                <a:cs typeface="Calibri"/>
                <a:sym typeface="Calibri"/>
              </a:rPr>
              <a:t>This hierarchy contains “Continent”,  and is named “</a:t>
            </a:r>
            <a:r>
              <a:rPr b="1" i="1" lang="en-US" sz="1400" u="none" cap="none" strike="noStrike">
                <a:solidFill>
                  <a:srgbClr val="000000"/>
                </a:solidFill>
                <a:latin typeface="Calibri"/>
                <a:ea typeface="Calibri"/>
                <a:cs typeface="Calibri"/>
                <a:sym typeface="Calibri"/>
              </a:rPr>
              <a:t>Territory Hierarchy</a:t>
            </a:r>
            <a:r>
              <a:rPr b="0" i="1"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
        <p:nvSpPr>
          <p:cNvPr id="2593" name="Google Shape;2593;p93"/>
          <p:cNvSpPr txBox="1"/>
          <p:nvPr/>
        </p:nvSpPr>
        <p:spPr>
          <a:xfrm>
            <a:off x="7853981" y="5875020"/>
            <a:ext cx="3056255" cy="455295"/>
          </a:xfrm>
          <a:prstGeom prst="rect">
            <a:avLst/>
          </a:prstGeom>
          <a:noFill/>
          <a:ln>
            <a:noFill/>
          </a:ln>
        </p:spPr>
        <p:txBody>
          <a:bodyPr anchorCtr="0" anchor="t" bIns="0" lIns="0" spcFirstLastPara="1" rIns="0" wrap="square" tIns="9525">
            <a:spAutoFit/>
          </a:bodyPr>
          <a:lstStyle/>
          <a:p>
            <a:pPr indent="110489" lvl="0" marL="12700" marR="5080" rtl="0" algn="l">
              <a:lnSpc>
                <a:spcPct val="101400"/>
              </a:lnSpc>
              <a:spcBef>
                <a:spcPts val="0"/>
              </a:spcBef>
              <a:spcAft>
                <a:spcPts val="0"/>
              </a:spcAft>
              <a:buClr>
                <a:srgbClr val="000000"/>
              </a:buClr>
              <a:buSzPts val="1400"/>
              <a:buFont typeface="Calibri"/>
              <a:buNone/>
            </a:pPr>
            <a:r>
              <a:rPr b="0" i="1" lang="en-US" sz="1400" u="none" cap="none" strike="noStrike">
                <a:solidFill>
                  <a:srgbClr val="000000"/>
                </a:solidFill>
                <a:latin typeface="Calibri"/>
                <a:ea typeface="Calibri"/>
                <a:cs typeface="Calibri"/>
                <a:sym typeface="Calibri"/>
              </a:rPr>
              <a:t>Right-click another field (like “Country”)  and select </a:t>
            </a:r>
            <a:r>
              <a:rPr b="1" i="1" lang="en-US" sz="1400" u="none" cap="none" strike="noStrike">
                <a:solidFill>
                  <a:srgbClr val="000000"/>
                </a:solidFill>
                <a:latin typeface="Calibri"/>
                <a:ea typeface="Calibri"/>
                <a:cs typeface="Calibri"/>
                <a:sym typeface="Calibri"/>
              </a:rPr>
              <a:t>Add to Hierarchy </a:t>
            </a:r>
            <a:r>
              <a:rPr b="0" i="1" lang="en-US" sz="1400" u="none" cap="none" strike="noStrike">
                <a:solidFill>
                  <a:srgbClr val="000000"/>
                </a:solidFill>
                <a:latin typeface="Calibri"/>
                <a:ea typeface="Calibri"/>
                <a:cs typeface="Calibri"/>
                <a:sym typeface="Calibri"/>
              </a:rPr>
              <a:t>(or drag it in!)</a:t>
            </a:r>
            <a:endParaRPr b="0" i="0" sz="1400" u="none" cap="none" strike="noStrike">
              <a:solidFill>
                <a:srgbClr val="000000"/>
              </a:solidFill>
              <a:latin typeface="Calibri"/>
              <a:ea typeface="Calibri"/>
              <a:cs typeface="Calibri"/>
              <a:sym typeface="Calibri"/>
            </a:endParaRPr>
          </a:p>
        </p:txBody>
      </p:sp>
      <p:grpSp>
        <p:nvGrpSpPr>
          <p:cNvPr id="2594" name="Google Shape;2594;p93"/>
          <p:cNvGrpSpPr/>
          <p:nvPr/>
        </p:nvGrpSpPr>
        <p:grpSpPr>
          <a:xfrm>
            <a:off x="11458577" y="171320"/>
            <a:ext cx="548640" cy="548640"/>
            <a:chOff x="11458577" y="171320"/>
            <a:chExt cx="548640" cy="548640"/>
          </a:xfrm>
        </p:grpSpPr>
        <p:sp>
          <p:nvSpPr>
            <p:cNvPr id="2595" name="Google Shape;2595;p93"/>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596" name="Google Shape;2596;p93"/>
            <p:cNvPicPr preferRelativeResize="0"/>
            <p:nvPr/>
          </p:nvPicPr>
          <p:blipFill rotWithShape="1">
            <a:blip r:embed="rId13">
              <a:alphaModFix/>
            </a:blip>
            <a:srcRect b="0" l="0" r="0" t="0"/>
            <a:stretch/>
          </p:blipFill>
          <p:spPr>
            <a:xfrm>
              <a:off x="11570207" y="274320"/>
              <a:ext cx="323088" cy="332231"/>
            </a:xfrm>
            <a:prstGeom prst="rect">
              <a:avLst/>
            </a:prstGeom>
            <a:noFill/>
            <a:ln>
              <a:noFill/>
            </a:ln>
          </p:spPr>
        </p:pic>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00" name="Shape 2600"/>
        <p:cNvGrpSpPr/>
        <p:nvPr/>
      </p:nvGrpSpPr>
      <p:grpSpPr>
        <a:xfrm>
          <a:off x="0" y="0"/>
          <a:ext cx="0" cy="0"/>
          <a:chOff x="0" y="0"/>
          <a:chExt cx="0" cy="0"/>
        </a:xfrm>
      </p:grpSpPr>
      <p:sp>
        <p:nvSpPr>
          <p:cNvPr id="2601" name="Google Shape;2601;p94"/>
          <p:cNvSpPr txBox="1"/>
          <p:nvPr>
            <p:ph type="title"/>
          </p:nvPr>
        </p:nvSpPr>
        <p:spPr>
          <a:xfrm>
            <a:off x="3745515" y="242315"/>
            <a:ext cx="470027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ASSIGNMENT</a:t>
            </a:r>
            <a:r>
              <a:rPr lang="en-US"/>
              <a:t>: HIERARCHIES</a:t>
            </a:r>
            <a:endParaRPr/>
          </a:p>
        </p:txBody>
      </p:sp>
      <p:pic>
        <p:nvPicPr>
          <p:cNvPr id="2602" name="Google Shape;2602;p94"/>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2603" name="Google Shape;2603;p94"/>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04" name="Google Shape;2604;p94"/>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05" name="Google Shape;2605;p94"/>
          <p:cNvSpPr txBox="1"/>
          <p:nvPr/>
        </p:nvSpPr>
        <p:spPr>
          <a:xfrm>
            <a:off x="6660183" y="1455420"/>
            <a:ext cx="4835525" cy="4617085"/>
          </a:xfrm>
          <a:prstGeom prst="rect">
            <a:avLst/>
          </a:prstGeom>
          <a:noFill/>
          <a:ln>
            <a:noFill/>
          </a:ln>
        </p:spPr>
        <p:txBody>
          <a:bodyPr anchorCtr="0" anchor="t" bIns="0" lIns="0" spcFirstLastPara="1" rIns="0" wrap="square" tIns="12700">
            <a:spAutoFit/>
          </a:bodyPr>
          <a:lstStyle/>
          <a:p>
            <a:pPr indent="0" lvl="0" marL="0" marR="182245" rtl="0" algn="ctr">
              <a:lnSpc>
                <a:spcPct val="100000"/>
              </a:lnSpc>
              <a:spcBef>
                <a:spcPts val="0"/>
              </a:spcBef>
              <a:spcAft>
                <a:spcPts val="0"/>
              </a:spcAft>
              <a:buClr>
                <a:srgbClr val="404040"/>
              </a:buClr>
              <a:buSzPts val="2000"/>
              <a:buFont typeface="Calibri"/>
              <a:buNone/>
            </a:pPr>
            <a:r>
              <a:rPr b="1" i="1" lang="en-US" sz="2000" u="none" cap="none" strike="noStrike">
                <a:solidFill>
                  <a:srgbClr val="404040"/>
                </a:solidFill>
                <a:latin typeface="Calibri"/>
                <a:ea typeface="Calibri"/>
                <a:cs typeface="Calibri"/>
                <a:sym typeface="Calibri"/>
              </a:rPr>
              <a:t>Key Objectives</a:t>
            </a:r>
            <a:endParaRPr b="0" i="0" sz="2000" u="none" cap="none" strike="noStrike">
              <a:solidFill>
                <a:srgbClr val="000000"/>
              </a:solidFill>
              <a:latin typeface="Calibri"/>
              <a:ea typeface="Calibri"/>
              <a:cs typeface="Calibri"/>
              <a:sym typeface="Calibri"/>
            </a:endParaRPr>
          </a:p>
          <a:p>
            <a:pPr indent="-457200" lvl="0" marL="469900" marR="239395" rtl="0" algn="l">
              <a:lnSpc>
                <a:spcPct val="116111"/>
              </a:lnSpc>
              <a:spcBef>
                <a:spcPts val="1430"/>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Create a new hierarchy based on the </a:t>
            </a:r>
            <a:r>
              <a:rPr b="1" i="0" lang="en-US" sz="1800" u="none" cap="none" strike="noStrike">
                <a:solidFill>
                  <a:srgbClr val="000000"/>
                </a:solidFill>
                <a:latin typeface="Calibri"/>
                <a:ea typeface="Calibri"/>
                <a:cs typeface="Calibri"/>
                <a:sym typeface="Calibri"/>
              </a:rPr>
              <a:t>Start of  Year </a:t>
            </a:r>
            <a:r>
              <a:rPr b="0" i="0" lang="en-US" sz="1800" u="none" cap="none" strike="noStrike">
                <a:solidFill>
                  <a:srgbClr val="000000"/>
                </a:solidFill>
                <a:latin typeface="Calibri"/>
                <a:ea typeface="Calibri"/>
                <a:cs typeface="Calibri"/>
                <a:sym typeface="Calibri"/>
              </a:rPr>
              <a:t>field, and name it “</a:t>
            </a:r>
            <a:r>
              <a:rPr b="1" i="0" lang="en-US" sz="1800" u="none" cap="none" strike="noStrike">
                <a:solidFill>
                  <a:srgbClr val="000000"/>
                </a:solidFill>
                <a:latin typeface="Calibri"/>
                <a:ea typeface="Calibri"/>
                <a:cs typeface="Calibri"/>
                <a:sym typeface="Calibri"/>
              </a:rPr>
              <a:t>Date Hierarchy”</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5"/>
              </a:spcBef>
              <a:spcAft>
                <a:spcPts val="0"/>
              </a:spcAft>
              <a:buClr>
                <a:schemeClr val="dk1"/>
              </a:buClr>
              <a:buSzPts val="1900"/>
              <a:buFont typeface="Calibri"/>
              <a:buNone/>
            </a:pPr>
            <a:r>
              <a:t/>
            </a:r>
            <a:endParaRPr b="0" i="0" sz="1900" u="none" cap="none" strike="noStrike">
              <a:solidFill>
                <a:srgbClr val="000000"/>
              </a:solidFill>
              <a:latin typeface="Calibri"/>
              <a:ea typeface="Calibri"/>
              <a:cs typeface="Calibri"/>
              <a:sym typeface="Calibri"/>
            </a:endParaRPr>
          </a:p>
          <a:p>
            <a:pPr indent="-457200" lvl="0" marL="469900" marR="70485" rtl="0" algn="l">
              <a:lnSpc>
                <a:spcPct val="116111"/>
              </a:lnSpc>
              <a:spcBef>
                <a:spcPts val="0"/>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Right-click or drag to add fields until your  hierarchy contains the following (in this order):</a:t>
            </a:r>
            <a:endParaRPr b="0" i="0" sz="1800" u="none" cap="none" strike="noStrike">
              <a:solidFill>
                <a:srgbClr val="000000"/>
              </a:solidFill>
              <a:latin typeface="Calibri"/>
              <a:ea typeface="Calibri"/>
              <a:cs typeface="Calibri"/>
              <a:sym typeface="Calibri"/>
            </a:endParaRPr>
          </a:p>
          <a:p>
            <a:pPr indent="-457200" lvl="1" marL="1384300" marR="0" rtl="0" algn="l">
              <a:lnSpc>
                <a:spcPct val="100000"/>
              </a:lnSpc>
              <a:spcBef>
                <a:spcPts val="1190"/>
              </a:spcBef>
              <a:spcAft>
                <a:spcPts val="0"/>
              </a:spcAft>
              <a:buClr>
                <a:srgbClr val="000000"/>
              </a:buClr>
              <a:buSzPts val="1800"/>
              <a:buFont typeface="Arial"/>
              <a:buChar char="•"/>
            </a:pPr>
            <a:r>
              <a:rPr b="1" i="0" lang="en-US" sz="1800" u="none" cap="none" strike="noStrike">
                <a:solidFill>
                  <a:srgbClr val="000000"/>
                </a:solidFill>
                <a:latin typeface="Calibri"/>
                <a:ea typeface="Calibri"/>
                <a:cs typeface="Calibri"/>
                <a:sym typeface="Calibri"/>
              </a:rPr>
              <a:t>Start of Year</a:t>
            </a:r>
            <a:endParaRPr b="0" i="0" sz="1800" u="none" cap="none" strike="noStrike">
              <a:solidFill>
                <a:srgbClr val="000000"/>
              </a:solidFill>
              <a:latin typeface="Calibri"/>
              <a:ea typeface="Calibri"/>
              <a:cs typeface="Calibri"/>
              <a:sym typeface="Calibri"/>
            </a:endParaRPr>
          </a:p>
          <a:p>
            <a:pPr indent="-457200" lvl="1" marL="1384300" marR="0" rtl="0" algn="l">
              <a:lnSpc>
                <a:spcPct val="100000"/>
              </a:lnSpc>
              <a:spcBef>
                <a:spcPts val="1125"/>
              </a:spcBef>
              <a:spcAft>
                <a:spcPts val="0"/>
              </a:spcAft>
              <a:buClr>
                <a:srgbClr val="000000"/>
              </a:buClr>
              <a:buSzPts val="1800"/>
              <a:buFont typeface="Arial"/>
              <a:buChar char="•"/>
            </a:pPr>
            <a:r>
              <a:rPr b="1" i="0" lang="en-US" sz="1800" u="none" cap="none" strike="noStrike">
                <a:solidFill>
                  <a:srgbClr val="000000"/>
                </a:solidFill>
                <a:latin typeface="Calibri"/>
                <a:ea typeface="Calibri"/>
                <a:cs typeface="Calibri"/>
                <a:sym typeface="Calibri"/>
              </a:rPr>
              <a:t>Start of Month</a:t>
            </a:r>
            <a:endParaRPr b="0" i="0" sz="1800" u="none" cap="none" strike="noStrike">
              <a:solidFill>
                <a:srgbClr val="000000"/>
              </a:solidFill>
              <a:latin typeface="Calibri"/>
              <a:ea typeface="Calibri"/>
              <a:cs typeface="Calibri"/>
              <a:sym typeface="Calibri"/>
            </a:endParaRPr>
          </a:p>
          <a:p>
            <a:pPr indent="-457200" lvl="1" marL="1384300" marR="0" rtl="0" algn="l">
              <a:lnSpc>
                <a:spcPct val="100000"/>
              </a:lnSpc>
              <a:spcBef>
                <a:spcPts val="1250"/>
              </a:spcBef>
              <a:spcAft>
                <a:spcPts val="0"/>
              </a:spcAft>
              <a:buClr>
                <a:srgbClr val="000000"/>
              </a:buClr>
              <a:buSzPts val="1800"/>
              <a:buFont typeface="Arial"/>
              <a:buChar char="•"/>
            </a:pPr>
            <a:r>
              <a:rPr b="1" i="0" lang="en-US" sz="1800" u="none" cap="none" strike="noStrike">
                <a:solidFill>
                  <a:srgbClr val="000000"/>
                </a:solidFill>
                <a:latin typeface="Calibri"/>
                <a:ea typeface="Calibri"/>
                <a:cs typeface="Calibri"/>
                <a:sym typeface="Calibri"/>
              </a:rPr>
              <a:t>Start of Week</a:t>
            </a:r>
            <a:endParaRPr b="0" i="0" sz="1800" u="none" cap="none" strike="noStrike">
              <a:solidFill>
                <a:srgbClr val="000000"/>
              </a:solidFill>
              <a:latin typeface="Calibri"/>
              <a:ea typeface="Calibri"/>
              <a:cs typeface="Calibri"/>
              <a:sym typeface="Calibri"/>
            </a:endParaRPr>
          </a:p>
          <a:p>
            <a:pPr indent="-457200" lvl="1" marL="1384300" marR="0" rtl="0" algn="l">
              <a:lnSpc>
                <a:spcPct val="100000"/>
              </a:lnSpc>
              <a:spcBef>
                <a:spcPts val="1245"/>
              </a:spcBef>
              <a:spcAft>
                <a:spcPts val="0"/>
              </a:spcAft>
              <a:buClr>
                <a:srgbClr val="000000"/>
              </a:buClr>
              <a:buSzPts val="1800"/>
              <a:buFont typeface="Arial"/>
              <a:buChar char="•"/>
            </a:pPr>
            <a:r>
              <a:rPr b="1" i="0" lang="en-US" sz="1800" u="none" cap="none" strike="noStrike">
                <a:solidFill>
                  <a:srgbClr val="000000"/>
                </a:solidFill>
                <a:latin typeface="Calibri"/>
                <a:ea typeface="Calibri"/>
                <a:cs typeface="Calibri"/>
                <a:sym typeface="Calibri"/>
              </a:rPr>
              <a:t>Date</a:t>
            </a:r>
            <a:endParaRPr b="0" i="0" sz="1800" u="none" cap="none" strike="noStrike">
              <a:solidFill>
                <a:srgbClr val="000000"/>
              </a:solidFill>
              <a:latin typeface="Calibri"/>
              <a:ea typeface="Calibri"/>
              <a:cs typeface="Calibri"/>
              <a:sym typeface="Calibri"/>
            </a:endParaRPr>
          </a:p>
          <a:p>
            <a:pPr indent="-457200" lvl="0" marL="469900" marR="5080" rtl="0" algn="l">
              <a:lnSpc>
                <a:spcPct val="99400"/>
              </a:lnSpc>
              <a:spcBef>
                <a:spcPts val="1745"/>
              </a:spcBef>
              <a:spcAft>
                <a:spcPts val="0"/>
              </a:spcAft>
              <a:buClr>
                <a:srgbClr val="000000"/>
              </a:buClr>
              <a:buSzPts val="1800"/>
              <a:buFont typeface="Calibri"/>
              <a:buAutoNum type="arabicPeriod"/>
            </a:pPr>
            <a:r>
              <a:rPr b="0" i="0" lang="en-US" sz="1800" u="none" cap="none" strike="noStrike">
                <a:solidFill>
                  <a:srgbClr val="000000"/>
                </a:solidFill>
                <a:latin typeface="Calibri"/>
                <a:ea typeface="Calibri"/>
                <a:cs typeface="Calibri"/>
                <a:sym typeface="Calibri"/>
              </a:rPr>
              <a:t>Add your new hierarchy to the matrix visual (on  rows) and practice drilling up and down  between each level of granularity</a:t>
            </a:r>
            <a:endParaRPr b="0" i="0" sz="1800" u="none" cap="none" strike="noStrike">
              <a:solidFill>
                <a:srgbClr val="000000"/>
              </a:solidFill>
              <a:latin typeface="Calibri"/>
              <a:ea typeface="Calibri"/>
              <a:cs typeface="Calibri"/>
              <a:sym typeface="Calibri"/>
            </a:endParaRPr>
          </a:p>
        </p:txBody>
      </p:sp>
      <p:grpSp>
        <p:nvGrpSpPr>
          <p:cNvPr id="2606" name="Google Shape;2606;p94"/>
          <p:cNvGrpSpPr/>
          <p:nvPr/>
        </p:nvGrpSpPr>
        <p:grpSpPr>
          <a:xfrm>
            <a:off x="11458577" y="171320"/>
            <a:ext cx="548640" cy="548640"/>
            <a:chOff x="11458577" y="171320"/>
            <a:chExt cx="548640" cy="548640"/>
          </a:xfrm>
        </p:grpSpPr>
        <p:sp>
          <p:nvSpPr>
            <p:cNvPr id="2607" name="Google Shape;2607;p94"/>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608" name="Google Shape;2608;p94"/>
            <p:cNvPicPr preferRelativeResize="0"/>
            <p:nvPr/>
          </p:nvPicPr>
          <p:blipFill rotWithShape="1">
            <a:blip r:embed="rId4">
              <a:alphaModFix/>
            </a:blip>
            <a:srcRect b="0" l="0" r="0" t="0"/>
            <a:stretch/>
          </p:blipFill>
          <p:spPr>
            <a:xfrm>
              <a:off x="11570207" y="274320"/>
              <a:ext cx="323088" cy="332231"/>
            </a:xfrm>
            <a:prstGeom prst="rect">
              <a:avLst/>
            </a:prstGeom>
            <a:noFill/>
            <a:ln>
              <a:noFill/>
            </a:ln>
          </p:spPr>
        </p:pic>
      </p:grpSp>
      <p:grpSp>
        <p:nvGrpSpPr>
          <p:cNvPr id="2609" name="Google Shape;2609;p94"/>
          <p:cNvGrpSpPr/>
          <p:nvPr/>
        </p:nvGrpSpPr>
        <p:grpSpPr>
          <a:xfrm>
            <a:off x="423672" y="1511807"/>
            <a:ext cx="5565648" cy="5148072"/>
            <a:chOff x="423672" y="1511807"/>
            <a:chExt cx="5565648" cy="5148072"/>
          </a:xfrm>
        </p:grpSpPr>
        <p:pic>
          <p:nvPicPr>
            <p:cNvPr id="2610" name="Google Shape;2610;p94"/>
            <p:cNvPicPr preferRelativeResize="0"/>
            <p:nvPr/>
          </p:nvPicPr>
          <p:blipFill rotWithShape="1">
            <a:blip r:embed="rId5">
              <a:alphaModFix/>
            </a:blip>
            <a:srcRect b="0" l="0" r="0" t="0"/>
            <a:stretch/>
          </p:blipFill>
          <p:spPr>
            <a:xfrm>
              <a:off x="423672" y="1511807"/>
              <a:ext cx="5565648" cy="5148072"/>
            </a:xfrm>
            <a:prstGeom prst="rect">
              <a:avLst/>
            </a:prstGeom>
            <a:noFill/>
            <a:ln>
              <a:noFill/>
            </a:ln>
          </p:spPr>
        </p:pic>
        <p:sp>
          <p:nvSpPr>
            <p:cNvPr id="2611" name="Google Shape;2611;p94"/>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612" name="Google Shape;2612;p94"/>
            <p:cNvPicPr preferRelativeResize="0"/>
            <p:nvPr/>
          </p:nvPicPr>
          <p:blipFill rotWithShape="1">
            <a:blip r:embed="rId6">
              <a:alphaModFix/>
            </a:blip>
            <a:srcRect b="0" l="0" r="0" t="0"/>
            <a:stretch/>
          </p:blipFill>
          <p:spPr>
            <a:xfrm>
              <a:off x="3913631" y="6141719"/>
              <a:ext cx="1822704" cy="350520"/>
            </a:xfrm>
            <a:prstGeom prst="rect">
              <a:avLst/>
            </a:prstGeom>
            <a:noFill/>
            <a:ln>
              <a:noFill/>
            </a:ln>
          </p:spPr>
        </p:pic>
      </p:grpSp>
      <p:sp>
        <p:nvSpPr>
          <p:cNvPr id="2613" name="Google Shape;2613;p94"/>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Good morning!</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0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Hoping you can help with a quick request.</a:t>
            </a:r>
            <a:endParaRPr b="0" i="0" sz="1400" u="none" cap="none" strike="noStrike">
              <a:solidFill>
                <a:srgbClr val="000000"/>
              </a:solidFill>
              <a:latin typeface="Calibri"/>
              <a:ea typeface="Calibri"/>
              <a:cs typeface="Calibri"/>
              <a:sym typeface="Calibri"/>
            </a:endParaRPr>
          </a:p>
          <a:p>
            <a:pPr indent="0" lvl="0" marL="182245" marR="304800" rtl="0" algn="l">
              <a:lnSpc>
                <a:spcPct val="98600"/>
              </a:lnSpc>
              <a:spcBef>
                <a:spcPts val="124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Since we’ll be doing a lot of time-series analysis, Ethan asked us  to add a date hierarchy to the model so that users can quickly  view trends at any level of granularity (year, month, day, etc.)</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Please get that added before our afternoon call. Thanks!</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0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-Dana</a:t>
            </a:r>
            <a:endParaRPr b="0" i="0" sz="1400" u="none" cap="none" strike="noStrike">
              <a:solidFill>
                <a:srgbClr val="000000"/>
              </a:solidFill>
              <a:latin typeface="Calibri"/>
              <a:ea typeface="Calibri"/>
              <a:cs typeface="Calibri"/>
              <a:sym typeface="Calibri"/>
            </a:endParaRPr>
          </a:p>
        </p:txBody>
      </p:sp>
      <p:grpSp>
        <p:nvGrpSpPr>
          <p:cNvPr id="2614" name="Google Shape;2614;p94"/>
          <p:cNvGrpSpPr/>
          <p:nvPr/>
        </p:nvGrpSpPr>
        <p:grpSpPr>
          <a:xfrm>
            <a:off x="791246" y="1783079"/>
            <a:ext cx="4914615" cy="1202960"/>
            <a:chOff x="791246" y="1783079"/>
            <a:chExt cx="4914615" cy="1202960"/>
          </a:xfrm>
        </p:grpSpPr>
        <p:pic>
          <p:nvPicPr>
            <p:cNvPr id="2615" name="Google Shape;2615;p94"/>
            <p:cNvPicPr preferRelativeResize="0"/>
            <p:nvPr/>
          </p:nvPicPr>
          <p:blipFill rotWithShape="1">
            <a:blip r:embed="rId7">
              <a:alphaModFix/>
            </a:blip>
            <a:srcRect b="0" l="0" r="0" t="0"/>
            <a:stretch/>
          </p:blipFill>
          <p:spPr>
            <a:xfrm>
              <a:off x="791246" y="1827126"/>
              <a:ext cx="904112" cy="1033272"/>
            </a:xfrm>
            <a:prstGeom prst="rect">
              <a:avLst/>
            </a:prstGeom>
            <a:noFill/>
            <a:ln>
              <a:noFill/>
            </a:ln>
          </p:spPr>
        </p:pic>
        <p:sp>
          <p:nvSpPr>
            <p:cNvPr id="2616" name="Google Shape;2616;p94"/>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17" name="Google Shape;2617;p94"/>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618" name="Google Shape;2618;p94"/>
            <p:cNvPicPr preferRelativeResize="0"/>
            <p:nvPr/>
          </p:nvPicPr>
          <p:blipFill rotWithShape="1">
            <a:blip r:embed="rId8">
              <a:alphaModFix/>
            </a:blip>
            <a:srcRect b="0" l="0" r="0" t="0"/>
            <a:stretch/>
          </p:blipFill>
          <p:spPr>
            <a:xfrm>
              <a:off x="1755647" y="1783079"/>
              <a:ext cx="658368" cy="530351"/>
            </a:xfrm>
            <a:prstGeom prst="rect">
              <a:avLst/>
            </a:prstGeom>
            <a:noFill/>
            <a:ln>
              <a:noFill/>
            </a:ln>
          </p:spPr>
        </p:pic>
      </p:grpSp>
      <p:sp>
        <p:nvSpPr>
          <p:cNvPr id="2619" name="Google Shape;2619;p94"/>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Clr>
                <a:schemeClr val="dk1"/>
              </a:buClr>
              <a:buSzPts val="2550"/>
              <a:buFont typeface="Calibri"/>
              <a:buNone/>
            </a:pPr>
            <a:r>
              <a:t/>
            </a:r>
            <a:endParaRPr b="0" i="0" sz="2550" u="none" cap="none" strike="noStrike">
              <a:solidFill>
                <a:srgbClr val="000000"/>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Clr>
                <a:srgbClr val="404040"/>
              </a:buClr>
              <a:buSzPts val="1600"/>
              <a:buFont typeface="Calibri"/>
              <a:buNone/>
            </a:pPr>
            <a:r>
              <a:rPr b="1" i="0" lang="en-US" sz="1600" u="none" cap="none" strike="noStrike">
                <a:solidFill>
                  <a:srgbClr val="404040"/>
                </a:solidFill>
                <a:latin typeface="Calibri"/>
                <a:ea typeface="Calibri"/>
                <a:cs typeface="Calibri"/>
                <a:sym typeface="Calibri"/>
              </a:rPr>
              <a:t>NEW MESSAGE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1750"/>
              <a:buFont typeface="Calibri"/>
              <a:buNone/>
            </a:pPr>
            <a:r>
              <a:t/>
            </a:r>
            <a:endParaRPr b="0" i="0" sz="1750" u="none" cap="none" strike="noStrike">
              <a:solidFill>
                <a:srgbClr val="000000"/>
              </a:solidFill>
              <a:latin typeface="Calibri"/>
              <a:ea typeface="Calibri"/>
              <a:cs typeface="Calibri"/>
              <a:sym typeface="Calibri"/>
            </a:endParaRPr>
          </a:p>
          <a:p>
            <a:pPr indent="0" lvl="0" marL="167767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From: </a:t>
            </a:r>
            <a:r>
              <a:rPr b="1" i="0" lang="en-US" sz="1400" u="none" cap="none" strike="noStrike">
                <a:solidFill>
                  <a:srgbClr val="404040"/>
                </a:solidFill>
                <a:latin typeface="Calibri"/>
                <a:ea typeface="Calibri"/>
                <a:cs typeface="Calibri"/>
                <a:sym typeface="Calibri"/>
              </a:rPr>
              <a:t>Dana Modelle </a:t>
            </a:r>
            <a:r>
              <a:rPr b="0" i="1" lang="en-US" sz="1400" u="none" cap="none" strike="noStrike">
                <a:solidFill>
                  <a:srgbClr val="404040"/>
                </a:solidFill>
                <a:latin typeface="Calibri"/>
                <a:ea typeface="Calibri"/>
                <a:cs typeface="Calibri"/>
                <a:sym typeface="Calibri"/>
              </a:rPr>
              <a:t>(Analyst)</a:t>
            </a:r>
            <a:endParaRPr b="0" i="0" sz="1400" u="none" cap="none" strike="noStrike">
              <a:solidFill>
                <a:srgbClr val="000000"/>
              </a:solidFill>
              <a:latin typeface="Calibri"/>
              <a:ea typeface="Calibri"/>
              <a:cs typeface="Calibri"/>
              <a:sym typeface="Calibri"/>
            </a:endParaRPr>
          </a:p>
          <a:p>
            <a:pPr indent="0" lvl="0" marL="1677670" marR="0" rtl="0" algn="l">
              <a:lnSpc>
                <a:spcPct val="100000"/>
              </a:lnSpc>
              <a:spcBef>
                <a:spcPts val="6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Subject: </a:t>
            </a:r>
            <a:r>
              <a:rPr b="1" i="0" lang="en-US" sz="1400" u="none" cap="none" strike="noStrike">
                <a:solidFill>
                  <a:srgbClr val="404040"/>
                </a:solidFill>
                <a:latin typeface="Calibri"/>
                <a:ea typeface="Calibri"/>
                <a:cs typeface="Calibri"/>
                <a:sym typeface="Calibri"/>
              </a:rPr>
              <a:t>Adding a date hierarchy</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23" name="Shape 2623"/>
        <p:cNvGrpSpPr/>
        <p:nvPr/>
      </p:nvGrpSpPr>
      <p:grpSpPr>
        <a:xfrm>
          <a:off x="0" y="0"/>
          <a:ext cx="0" cy="0"/>
          <a:chOff x="0" y="0"/>
          <a:chExt cx="0" cy="0"/>
        </a:xfrm>
      </p:grpSpPr>
      <p:sp>
        <p:nvSpPr>
          <p:cNvPr id="2624" name="Google Shape;2624;p95"/>
          <p:cNvSpPr txBox="1"/>
          <p:nvPr>
            <p:ph type="title"/>
          </p:nvPr>
        </p:nvSpPr>
        <p:spPr>
          <a:xfrm>
            <a:off x="4017168" y="242315"/>
            <a:ext cx="415734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SOLUTION</a:t>
            </a:r>
            <a:r>
              <a:rPr lang="en-US"/>
              <a:t>: HIERARCHIES</a:t>
            </a:r>
            <a:endParaRPr/>
          </a:p>
        </p:txBody>
      </p:sp>
      <p:pic>
        <p:nvPicPr>
          <p:cNvPr id="2625" name="Google Shape;2625;p95"/>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2626" name="Google Shape;2626;p95"/>
          <p:cNvSpPr txBox="1"/>
          <p:nvPr/>
        </p:nvSpPr>
        <p:spPr>
          <a:xfrm>
            <a:off x="8087518" y="1455420"/>
            <a:ext cx="1790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404040"/>
              </a:buClr>
              <a:buSzPts val="2000"/>
              <a:buFont typeface="Calibri"/>
              <a:buNone/>
            </a:pPr>
            <a:r>
              <a:rPr b="1" i="1" lang="en-US" sz="2000" u="none" cap="none" strike="noStrike">
                <a:solidFill>
                  <a:srgbClr val="404040"/>
                </a:solidFill>
                <a:latin typeface="Calibri"/>
                <a:ea typeface="Calibri"/>
                <a:cs typeface="Calibri"/>
                <a:sym typeface="Calibri"/>
              </a:rPr>
              <a:t>Solution Preview</a:t>
            </a:r>
            <a:endParaRPr b="0" i="0" sz="2000" u="none" cap="none" strike="noStrike">
              <a:solidFill>
                <a:srgbClr val="000000"/>
              </a:solidFill>
              <a:latin typeface="Calibri"/>
              <a:ea typeface="Calibri"/>
              <a:cs typeface="Calibri"/>
              <a:sym typeface="Calibri"/>
            </a:endParaRPr>
          </a:p>
        </p:txBody>
      </p:sp>
      <p:sp>
        <p:nvSpPr>
          <p:cNvPr id="2627" name="Google Shape;2627;p95"/>
          <p:cNvSpPr/>
          <p:nvPr/>
        </p:nvSpPr>
        <p:spPr>
          <a:xfrm>
            <a:off x="6611723"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28" name="Google Shape;2628;p95"/>
          <p:cNvSpPr/>
          <p:nvPr/>
        </p:nvSpPr>
        <p:spPr>
          <a:xfrm>
            <a:off x="10099219" y="1633655"/>
            <a:ext cx="1245870" cy="0"/>
          </a:xfrm>
          <a:custGeom>
            <a:rect b="b" l="l" r="r" t="t"/>
            <a:pathLst>
              <a:path extrusionOk="0" h="120000" w="1245870">
                <a:moveTo>
                  <a:pt x="1245869"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629" name="Google Shape;2629;p95"/>
          <p:cNvGrpSpPr/>
          <p:nvPr/>
        </p:nvGrpSpPr>
        <p:grpSpPr>
          <a:xfrm>
            <a:off x="11458577" y="171320"/>
            <a:ext cx="548640" cy="548640"/>
            <a:chOff x="11458577" y="171320"/>
            <a:chExt cx="548640" cy="548640"/>
          </a:xfrm>
        </p:grpSpPr>
        <p:sp>
          <p:nvSpPr>
            <p:cNvPr id="2630" name="Google Shape;2630;p95"/>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631" name="Google Shape;2631;p95"/>
            <p:cNvPicPr preferRelativeResize="0"/>
            <p:nvPr/>
          </p:nvPicPr>
          <p:blipFill rotWithShape="1">
            <a:blip r:embed="rId4">
              <a:alphaModFix/>
            </a:blip>
            <a:srcRect b="0" l="0" r="0" t="0"/>
            <a:stretch/>
          </p:blipFill>
          <p:spPr>
            <a:xfrm>
              <a:off x="11570207" y="274320"/>
              <a:ext cx="323088" cy="332231"/>
            </a:xfrm>
            <a:prstGeom prst="rect">
              <a:avLst/>
            </a:prstGeom>
            <a:noFill/>
            <a:ln>
              <a:noFill/>
            </a:ln>
          </p:spPr>
        </p:pic>
      </p:grpSp>
      <p:grpSp>
        <p:nvGrpSpPr>
          <p:cNvPr id="2632" name="Google Shape;2632;p95"/>
          <p:cNvGrpSpPr/>
          <p:nvPr/>
        </p:nvGrpSpPr>
        <p:grpSpPr>
          <a:xfrm>
            <a:off x="423672" y="1511807"/>
            <a:ext cx="5565648" cy="5148072"/>
            <a:chOff x="423672" y="1511807"/>
            <a:chExt cx="5565648" cy="5148072"/>
          </a:xfrm>
        </p:grpSpPr>
        <p:pic>
          <p:nvPicPr>
            <p:cNvPr id="2633" name="Google Shape;2633;p95"/>
            <p:cNvPicPr preferRelativeResize="0"/>
            <p:nvPr/>
          </p:nvPicPr>
          <p:blipFill rotWithShape="1">
            <a:blip r:embed="rId5">
              <a:alphaModFix/>
            </a:blip>
            <a:srcRect b="0" l="0" r="0" t="0"/>
            <a:stretch/>
          </p:blipFill>
          <p:spPr>
            <a:xfrm>
              <a:off x="423672" y="1511807"/>
              <a:ext cx="5565648" cy="5148072"/>
            </a:xfrm>
            <a:prstGeom prst="rect">
              <a:avLst/>
            </a:prstGeom>
            <a:noFill/>
            <a:ln>
              <a:noFill/>
            </a:ln>
          </p:spPr>
        </p:pic>
        <p:sp>
          <p:nvSpPr>
            <p:cNvPr id="2634" name="Google Shape;2634;p95"/>
            <p:cNvSpPr/>
            <p:nvPr/>
          </p:nvSpPr>
          <p:spPr>
            <a:xfrm>
              <a:off x="487680" y="1538337"/>
              <a:ext cx="5436870" cy="5019675"/>
            </a:xfrm>
            <a:custGeom>
              <a:rect b="b" l="l" r="r" t="t"/>
              <a:pathLst>
                <a:path extrusionOk="0" h="5019675" w="5436870">
                  <a:moveTo>
                    <a:pt x="5436870" y="0"/>
                  </a:moveTo>
                  <a:lnTo>
                    <a:pt x="0" y="0"/>
                  </a:lnTo>
                  <a:lnTo>
                    <a:pt x="0" y="5019674"/>
                  </a:lnTo>
                  <a:lnTo>
                    <a:pt x="5436870" y="5019674"/>
                  </a:lnTo>
                  <a:lnTo>
                    <a:pt x="54368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635" name="Google Shape;2635;p95"/>
            <p:cNvPicPr preferRelativeResize="0"/>
            <p:nvPr/>
          </p:nvPicPr>
          <p:blipFill rotWithShape="1">
            <a:blip r:embed="rId6">
              <a:alphaModFix/>
            </a:blip>
            <a:srcRect b="0" l="0" r="0" t="0"/>
            <a:stretch/>
          </p:blipFill>
          <p:spPr>
            <a:xfrm>
              <a:off x="3913631" y="6141719"/>
              <a:ext cx="1822704" cy="350520"/>
            </a:xfrm>
            <a:prstGeom prst="rect">
              <a:avLst/>
            </a:prstGeom>
            <a:noFill/>
            <a:ln>
              <a:noFill/>
            </a:ln>
          </p:spPr>
        </p:pic>
      </p:grpSp>
      <p:sp>
        <p:nvSpPr>
          <p:cNvPr id="2636" name="Google Shape;2636;p95"/>
          <p:cNvSpPr txBox="1"/>
          <p:nvPr/>
        </p:nvSpPr>
        <p:spPr>
          <a:xfrm>
            <a:off x="690673" y="3140657"/>
            <a:ext cx="5015230" cy="2790825"/>
          </a:xfrm>
          <a:prstGeom prst="rect">
            <a:avLst/>
          </a:prstGeom>
          <a:noFill/>
          <a:ln cap="flat" cmpd="sng" w="15875">
            <a:solidFill>
              <a:srgbClr val="E0E0E0"/>
            </a:solidFill>
            <a:prstDash val="solid"/>
            <a:round/>
            <a:headEnd len="sm" w="sm" type="none"/>
            <a:tailEnd len="sm" w="sm" type="none"/>
          </a:ln>
        </p:spPr>
        <p:txBody>
          <a:bodyPr anchorCtr="0" anchor="t" bIns="0" lIns="0" spcFirstLastPara="1" rIns="0" wrap="square" tIns="171450">
            <a:spAutoFit/>
          </a:bodyPr>
          <a:lstStyle/>
          <a:p>
            <a:pPr indent="0" lvl="0" marL="182245"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Good morning!</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0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Hoping you can help with a quick request.</a:t>
            </a:r>
            <a:endParaRPr b="0" i="0" sz="1400" u="none" cap="none" strike="noStrike">
              <a:solidFill>
                <a:srgbClr val="000000"/>
              </a:solidFill>
              <a:latin typeface="Calibri"/>
              <a:ea typeface="Calibri"/>
              <a:cs typeface="Calibri"/>
              <a:sym typeface="Calibri"/>
            </a:endParaRPr>
          </a:p>
          <a:p>
            <a:pPr indent="0" lvl="0" marL="182245" marR="304800" rtl="0" algn="l">
              <a:lnSpc>
                <a:spcPct val="98600"/>
              </a:lnSpc>
              <a:spcBef>
                <a:spcPts val="124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Since we’ll be doing a lot of time-series analysis, Ethan asked us  to add a date hierarchy to the model so that users can quickly  view trends at any level of granularity (year, month, day, etc.)</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Please get that added before our afternoon call. Thanks!</a:t>
            </a:r>
            <a:endParaRPr b="0" i="0" sz="1400" u="none" cap="none" strike="noStrike">
              <a:solidFill>
                <a:srgbClr val="000000"/>
              </a:solidFill>
              <a:latin typeface="Calibri"/>
              <a:ea typeface="Calibri"/>
              <a:cs typeface="Calibri"/>
              <a:sym typeface="Calibri"/>
            </a:endParaRPr>
          </a:p>
          <a:p>
            <a:pPr indent="0" lvl="0" marL="182245" marR="0" rtl="0" algn="l">
              <a:lnSpc>
                <a:spcPct val="100000"/>
              </a:lnSpc>
              <a:spcBef>
                <a:spcPts val="120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-Dana</a:t>
            </a:r>
            <a:endParaRPr b="0" i="0" sz="1400" u="none" cap="none" strike="noStrike">
              <a:solidFill>
                <a:srgbClr val="000000"/>
              </a:solidFill>
              <a:latin typeface="Calibri"/>
              <a:ea typeface="Calibri"/>
              <a:cs typeface="Calibri"/>
              <a:sym typeface="Calibri"/>
            </a:endParaRPr>
          </a:p>
        </p:txBody>
      </p:sp>
      <p:grpSp>
        <p:nvGrpSpPr>
          <p:cNvPr id="2637" name="Google Shape;2637;p95"/>
          <p:cNvGrpSpPr/>
          <p:nvPr/>
        </p:nvGrpSpPr>
        <p:grpSpPr>
          <a:xfrm>
            <a:off x="791246" y="1783079"/>
            <a:ext cx="4914615" cy="1202960"/>
            <a:chOff x="791246" y="1783079"/>
            <a:chExt cx="4914615" cy="1202960"/>
          </a:xfrm>
        </p:grpSpPr>
        <p:pic>
          <p:nvPicPr>
            <p:cNvPr id="2638" name="Google Shape;2638;p95"/>
            <p:cNvPicPr preferRelativeResize="0"/>
            <p:nvPr/>
          </p:nvPicPr>
          <p:blipFill rotWithShape="1">
            <a:blip r:embed="rId7">
              <a:alphaModFix/>
            </a:blip>
            <a:srcRect b="0" l="0" r="0" t="0"/>
            <a:stretch/>
          </p:blipFill>
          <p:spPr>
            <a:xfrm>
              <a:off x="791246" y="1827126"/>
              <a:ext cx="904112" cy="1033272"/>
            </a:xfrm>
            <a:prstGeom prst="rect">
              <a:avLst/>
            </a:prstGeom>
            <a:noFill/>
            <a:ln>
              <a:noFill/>
            </a:ln>
          </p:spPr>
        </p:pic>
        <p:sp>
          <p:nvSpPr>
            <p:cNvPr id="2639" name="Google Shape;2639;p95"/>
            <p:cNvSpPr/>
            <p:nvPr/>
          </p:nvSpPr>
          <p:spPr>
            <a:xfrm>
              <a:off x="2049532" y="270164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40" name="Google Shape;2640;p95"/>
            <p:cNvSpPr/>
            <p:nvPr/>
          </p:nvSpPr>
          <p:spPr>
            <a:xfrm>
              <a:off x="2049532" y="2986039"/>
              <a:ext cx="3656329" cy="0"/>
            </a:xfrm>
            <a:custGeom>
              <a:rect b="b" l="l" r="r" t="t"/>
              <a:pathLst>
                <a:path extrusionOk="0" h="120000" w="3656329">
                  <a:moveTo>
                    <a:pt x="0" y="0"/>
                  </a:moveTo>
                  <a:lnTo>
                    <a:pt x="3655943" y="0"/>
                  </a:lnTo>
                </a:path>
              </a:pathLst>
            </a:custGeom>
            <a:noFill/>
            <a:ln cap="flat" cmpd="sng" w="1587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641" name="Google Shape;2641;p95"/>
            <p:cNvPicPr preferRelativeResize="0"/>
            <p:nvPr/>
          </p:nvPicPr>
          <p:blipFill rotWithShape="1">
            <a:blip r:embed="rId8">
              <a:alphaModFix/>
            </a:blip>
            <a:srcRect b="0" l="0" r="0" t="0"/>
            <a:stretch/>
          </p:blipFill>
          <p:spPr>
            <a:xfrm>
              <a:off x="1755647" y="1783079"/>
              <a:ext cx="658368" cy="530351"/>
            </a:xfrm>
            <a:prstGeom prst="rect">
              <a:avLst/>
            </a:prstGeom>
            <a:noFill/>
            <a:ln>
              <a:noFill/>
            </a:ln>
          </p:spPr>
        </p:pic>
      </p:grpSp>
      <p:sp>
        <p:nvSpPr>
          <p:cNvPr id="2642" name="Google Shape;2642;p95"/>
          <p:cNvSpPr txBox="1"/>
          <p:nvPr/>
        </p:nvSpPr>
        <p:spPr>
          <a:xfrm>
            <a:off x="487680" y="1538337"/>
            <a:ext cx="5436870" cy="5019675"/>
          </a:xfrm>
          <a:prstGeom prst="rect">
            <a:avLst/>
          </a:prstGeom>
          <a:noFill/>
          <a:ln>
            <a:noFill/>
          </a:ln>
        </p:spPr>
        <p:txBody>
          <a:bodyPr anchorCtr="0" anchor="t" bIns="0" lIns="0" spcFirstLastPara="1" rIns="0" wrap="square" tIns="3800">
            <a:spAutoFit/>
          </a:bodyPr>
          <a:lstStyle/>
          <a:p>
            <a:pPr indent="0" lvl="0" marL="0" marR="0" rtl="0" algn="l">
              <a:lnSpc>
                <a:spcPct val="100000"/>
              </a:lnSpc>
              <a:spcBef>
                <a:spcPts val="0"/>
              </a:spcBef>
              <a:spcAft>
                <a:spcPts val="0"/>
              </a:spcAft>
              <a:buClr>
                <a:schemeClr val="dk1"/>
              </a:buClr>
              <a:buSzPts val="2550"/>
              <a:buFont typeface="Calibri"/>
              <a:buNone/>
            </a:pPr>
            <a:r>
              <a:t/>
            </a:r>
            <a:endParaRPr b="0" i="0" sz="2550" u="none" cap="none" strike="noStrike">
              <a:solidFill>
                <a:srgbClr val="000000"/>
              </a:solidFill>
              <a:latin typeface="Times New Roman"/>
              <a:ea typeface="Times New Roman"/>
              <a:cs typeface="Times New Roman"/>
              <a:sym typeface="Times New Roman"/>
            </a:endParaRPr>
          </a:p>
          <a:p>
            <a:pPr indent="0" lvl="0" marL="0" marR="161290" rtl="0" algn="ctr">
              <a:lnSpc>
                <a:spcPct val="100000"/>
              </a:lnSpc>
              <a:spcBef>
                <a:spcPts val="5"/>
              </a:spcBef>
              <a:spcAft>
                <a:spcPts val="0"/>
              </a:spcAft>
              <a:buClr>
                <a:srgbClr val="404040"/>
              </a:buClr>
              <a:buSzPts val="1600"/>
              <a:buFont typeface="Calibri"/>
              <a:buNone/>
            </a:pPr>
            <a:r>
              <a:rPr b="1" i="0" lang="en-US" sz="1600" u="none" cap="none" strike="noStrike">
                <a:solidFill>
                  <a:srgbClr val="404040"/>
                </a:solidFill>
                <a:latin typeface="Calibri"/>
                <a:ea typeface="Calibri"/>
                <a:cs typeface="Calibri"/>
                <a:sym typeface="Calibri"/>
              </a:rPr>
              <a:t>NEW MESSAGE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1750"/>
              <a:buFont typeface="Calibri"/>
              <a:buNone/>
            </a:pPr>
            <a:r>
              <a:t/>
            </a:r>
            <a:endParaRPr b="0" i="0" sz="1750" u="none" cap="none" strike="noStrike">
              <a:solidFill>
                <a:srgbClr val="000000"/>
              </a:solidFill>
              <a:latin typeface="Calibri"/>
              <a:ea typeface="Calibri"/>
              <a:cs typeface="Calibri"/>
              <a:sym typeface="Calibri"/>
            </a:endParaRPr>
          </a:p>
          <a:p>
            <a:pPr indent="0" lvl="0" marL="1677670" marR="0" rtl="0" algn="l">
              <a:lnSpc>
                <a:spcPct val="100000"/>
              </a:lnSpc>
              <a:spcBef>
                <a:spcPts val="0"/>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From: </a:t>
            </a:r>
            <a:r>
              <a:rPr b="1" i="0" lang="en-US" sz="1400" u="none" cap="none" strike="noStrike">
                <a:solidFill>
                  <a:srgbClr val="404040"/>
                </a:solidFill>
                <a:latin typeface="Calibri"/>
                <a:ea typeface="Calibri"/>
                <a:cs typeface="Calibri"/>
                <a:sym typeface="Calibri"/>
              </a:rPr>
              <a:t>Dana Modelle </a:t>
            </a:r>
            <a:r>
              <a:rPr b="0" i="1" lang="en-US" sz="1400" u="none" cap="none" strike="noStrike">
                <a:solidFill>
                  <a:srgbClr val="404040"/>
                </a:solidFill>
                <a:latin typeface="Calibri"/>
                <a:ea typeface="Calibri"/>
                <a:cs typeface="Calibri"/>
                <a:sym typeface="Calibri"/>
              </a:rPr>
              <a:t>(Analyst)</a:t>
            </a:r>
            <a:endParaRPr b="0" i="0" sz="1400" u="none" cap="none" strike="noStrike">
              <a:solidFill>
                <a:srgbClr val="000000"/>
              </a:solidFill>
              <a:latin typeface="Calibri"/>
              <a:ea typeface="Calibri"/>
              <a:cs typeface="Calibri"/>
              <a:sym typeface="Calibri"/>
            </a:endParaRPr>
          </a:p>
          <a:p>
            <a:pPr indent="0" lvl="0" marL="1677670" marR="0" rtl="0" algn="l">
              <a:lnSpc>
                <a:spcPct val="100000"/>
              </a:lnSpc>
              <a:spcBef>
                <a:spcPts val="625"/>
              </a:spcBef>
              <a:spcAft>
                <a:spcPts val="0"/>
              </a:spcAft>
              <a:buClr>
                <a:srgbClr val="404040"/>
              </a:buClr>
              <a:buSzPts val="1400"/>
              <a:buFont typeface="Calibri"/>
              <a:buNone/>
            </a:pPr>
            <a:r>
              <a:rPr b="0" i="0" lang="en-US" sz="1400" u="none" cap="none" strike="noStrike">
                <a:solidFill>
                  <a:srgbClr val="404040"/>
                </a:solidFill>
                <a:latin typeface="Calibri"/>
                <a:ea typeface="Calibri"/>
                <a:cs typeface="Calibri"/>
                <a:sym typeface="Calibri"/>
              </a:rPr>
              <a:t>Subject: </a:t>
            </a:r>
            <a:r>
              <a:rPr b="1" i="0" lang="en-US" sz="1400" u="none" cap="none" strike="noStrike">
                <a:solidFill>
                  <a:srgbClr val="404040"/>
                </a:solidFill>
                <a:latin typeface="Calibri"/>
                <a:ea typeface="Calibri"/>
                <a:cs typeface="Calibri"/>
                <a:sym typeface="Calibri"/>
              </a:rPr>
              <a:t>Adding a date hierarchy</a:t>
            </a:r>
            <a:endParaRPr b="0" i="0" sz="1400" u="none" cap="none" strike="noStrike">
              <a:solidFill>
                <a:srgbClr val="000000"/>
              </a:solidFill>
              <a:latin typeface="Calibri"/>
              <a:ea typeface="Calibri"/>
              <a:cs typeface="Calibri"/>
              <a:sym typeface="Calibri"/>
            </a:endParaRPr>
          </a:p>
        </p:txBody>
      </p:sp>
      <p:grpSp>
        <p:nvGrpSpPr>
          <p:cNvPr id="2643" name="Google Shape;2643;p95"/>
          <p:cNvGrpSpPr/>
          <p:nvPr/>
        </p:nvGrpSpPr>
        <p:grpSpPr>
          <a:xfrm>
            <a:off x="7232904" y="2097023"/>
            <a:ext cx="3617976" cy="3429000"/>
            <a:chOff x="7232904" y="2097023"/>
            <a:chExt cx="3617976" cy="3429000"/>
          </a:xfrm>
        </p:grpSpPr>
        <p:pic>
          <p:nvPicPr>
            <p:cNvPr id="2644" name="Google Shape;2644;p95"/>
            <p:cNvPicPr preferRelativeResize="0"/>
            <p:nvPr/>
          </p:nvPicPr>
          <p:blipFill rotWithShape="1">
            <a:blip r:embed="rId9">
              <a:alphaModFix/>
            </a:blip>
            <a:srcRect b="0" l="0" r="0" t="0"/>
            <a:stretch/>
          </p:blipFill>
          <p:spPr>
            <a:xfrm>
              <a:off x="7232904" y="2097023"/>
              <a:ext cx="3617976" cy="3429000"/>
            </a:xfrm>
            <a:prstGeom prst="rect">
              <a:avLst/>
            </a:prstGeom>
            <a:noFill/>
            <a:ln>
              <a:noFill/>
            </a:ln>
          </p:spPr>
        </p:pic>
        <p:pic>
          <p:nvPicPr>
            <p:cNvPr id="2645" name="Google Shape;2645;p95"/>
            <p:cNvPicPr preferRelativeResize="0"/>
            <p:nvPr/>
          </p:nvPicPr>
          <p:blipFill rotWithShape="1">
            <a:blip r:embed="rId10">
              <a:alphaModFix/>
            </a:blip>
            <a:srcRect b="0" l="0" r="0" t="0"/>
            <a:stretch/>
          </p:blipFill>
          <p:spPr>
            <a:xfrm>
              <a:off x="7258699" y="2121235"/>
              <a:ext cx="3514351" cy="3326477"/>
            </a:xfrm>
            <a:prstGeom prst="rect">
              <a:avLst/>
            </a:prstGeom>
            <a:noFill/>
            <a:ln>
              <a:noFill/>
            </a:ln>
          </p:spPr>
        </p:pic>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49" name="Shape 2649"/>
        <p:cNvGrpSpPr/>
        <p:nvPr/>
      </p:nvGrpSpPr>
      <p:grpSpPr>
        <a:xfrm>
          <a:off x="0" y="0"/>
          <a:ext cx="0" cy="0"/>
          <a:chOff x="0" y="0"/>
          <a:chExt cx="0" cy="0"/>
        </a:xfrm>
      </p:grpSpPr>
      <p:sp>
        <p:nvSpPr>
          <p:cNvPr id="2650" name="Google Shape;2650;p96"/>
          <p:cNvSpPr txBox="1"/>
          <p:nvPr>
            <p:ph type="title"/>
          </p:nvPr>
        </p:nvSpPr>
        <p:spPr>
          <a:xfrm>
            <a:off x="3610927" y="242315"/>
            <a:ext cx="497014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MODEL BEST PRACTICES</a:t>
            </a:r>
            <a:endParaRPr/>
          </a:p>
        </p:txBody>
      </p:sp>
      <p:pic>
        <p:nvPicPr>
          <p:cNvPr id="2651" name="Google Shape;2651;p96"/>
          <p:cNvPicPr preferRelativeResize="0"/>
          <p:nvPr/>
        </p:nvPicPr>
        <p:blipFill rotWithShape="1">
          <a:blip r:embed="rId3">
            <a:alphaModFix/>
          </a:blip>
          <a:srcRect b="0" l="0" r="0" t="0"/>
          <a:stretch/>
        </p:blipFill>
        <p:spPr>
          <a:xfrm>
            <a:off x="0" y="806332"/>
            <a:ext cx="12192000" cy="45720"/>
          </a:xfrm>
          <a:prstGeom prst="rect">
            <a:avLst/>
          </a:prstGeom>
          <a:noFill/>
          <a:ln>
            <a:noFill/>
          </a:ln>
        </p:spPr>
      </p:pic>
      <p:sp>
        <p:nvSpPr>
          <p:cNvPr id="2652" name="Google Shape;2652;p96"/>
          <p:cNvSpPr txBox="1"/>
          <p:nvPr/>
        </p:nvSpPr>
        <p:spPr>
          <a:xfrm>
            <a:off x="1572917" y="1327968"/>
            <a:ext cx="8510905" cy="4686300"/>
          </a:xfrm>
          <a:prstGeom prst="rect">
            <a:avLst/>
          </a:prstGeom>
          <a:noFill/>
          <a:ln>
            <a:noFill/>
          </a:ln>
        </p:spPr>
        <p:txBody>
          <a:bodyPr anchorCtr="0" anchor="t" bIns="0" lIns="0" spcFirstLastPara="1" rIns="0" wrap="square" tIns="96500">
            <a:spAutoFit/>
          </a:bodyPr>
          <a:lstStyle/>
          <a:p>
            <a:pPr indent="0" lvl="0" marL="12700" marR="0" rtl="0" algn="l">
              <a:lnSpc>
                <a:spcPct val="100000"/>
              </a:lnSpc>
              <a:spcBef>
                <a:spcPts val="0"/>
              </a:spcBef>
              <a:spcAft>
                <a:spcPts val="0"/>
              </a:spcAft>
              <a:buClr>
                <a:srgbClr val="0D0D0D"/>
              </a:buClr>
              <a:buSzPts val="2800"/>
              <a:buFont typeface="Calibri"/>
              <a:buNone/>
            </a:pPr>
            <a:r>
              <a:rPr b="0" i="0" lang="en-US" sz="2800" u="none" cap="none" strike="noStrike">
                <a:solidFill>
                  <a:srgbClr val="0D0D0D"/>
                </a:solidFill>
                <a:latin typeface="Calibri"/>
                <a:ea typeface="Calibri"/>
                <a:cs typeface="Calibri"/>
                <a:sym typeface="Calibri"/>
              </a:rPr>
              <a:t>Focus on building a normalized model from the start</a:t>
            </a:r>
            <a:endParaRPr b="0" i="0" sz="2800" u="none" cap="none" strike="noStrike">
              <a:solidFill>
                <a:srgbClr val="000000"/>
              </a:solidFill>
              <a:latin typeface="Calibri"/>
              <a:ea typeface="Calibri"/>
              <a:cs typeface="Calibri"/>
              <a:sym typeface="Calibri"/>
            </a:endParaRPr>
          </a:p>
          <a:p>
            <a:pPr indent="-343535" lvl="0" marL="560705" marR="0" rtl="0" algn="l">
              <a:lnSpc>
                <a:spcPct val="100000"/>
              </a:lnSpc>
              <a:spcBef>
                <a:spcPts val="420"/>
              </a:spcBef>
              <a:spcAft>
                <a:spcPts val="0"/>
              </a:spcAft>
              <a:buClr>
                <a:srgbClr val="262626"/>
              </a:buClr>
              <a:buSzPts val="1800"/>
              <a:buFont typeface="Arial"/>
              <a:buChar char="•"/>
            </a:pPr>
            <a:r>
              <a:rPr b="0" i="1" lang="en-US" sz="1800" u="none" cap="none" strike="noStrike">
                <a:solidFill>
                  <a:srgbClr val="262626"/>
                </a:solidFill>
                <a:latin typeface="Calibri"/>
                <a:ea typeface="Calibri"/>
                <a:cs typeface="Calibri"/>
                <a:sym typeface="Calibri"/>
              </a:rPr>
              <a:t>Leverage relationships and make sure that each table serves a clear, distinct purpose</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262626"/>
              </a:buClr>
              <a:buSzPts val="2200"/>
              <a:buFont typeface="Arial"/>
              <a:buNone/>
            </a:pPr>
            <a:r>
              <a:t/>
            </a:r>
            <a:endParaRPr b="0" i="0" sz="2200" u="none" cap="none" strike="noStrike">
              <a:solidFill>
                <a:srgbClr val="000000"/>
              </a:solidFill>
              <a:latin typeface="Calibri"/>
              <a:ea typeface="Calibri"/>
              <a:cs typeface="Calibri"/>
              <a:sym typeface="Calibri"/>
            </a:endParaRPr>
          </a:p>
          <a:p>
            <a:pPr indent="0" lvl="0" marL="44450" marR="0" rtl="0" algn="l">
              <a:lnSpc>
                <a:spcPct val="100000"/>
              </a:lnSpc>
              <a:spcBef>
                <a:spcPts val="1405"/>
              </a:spcBef>
              <a:spcAft>
                <a:spcPts val="0"/>
              </a:spcAft>
              <a:buClr>
                <a:srgbClr val="0D0D0D"/>
              </a:buClr>
              <a:buSzPts val="2800"/>
              <a:buFont typeface="Calibri"/>
              <a:buNone/>
            </a:pPr>
            <a:r>
              <a:rPr b="0" i="0" lang="en-US" sz="2800" u="none" cap="none" strike="noStrike">
                <a:solidFill>
                  <a:srgbClr val="0D0D0D"/>
                </a:solidFill>
                <a:latin typeface="Calibri"/>
                <a:ea typeface="Calibri"/>
                <a:cs typeface="Calibri"/>
                <a:sym typeface="Calibri"/>
              </a:rPr>
              <a:t>Organize dimension tables above data tables in your model</a:t>
            </a:r>
            <a:endParaRPr b="0" i="0" sz="2800" u="none" cap="none" strike="noStrike">
              <a:solidFill>
                <a:srgbClr val="000000"/>
              </a:solidFill>
              <a:latin typeface="Calibri"/>
              <a:ea typeface="Calibri"/>
              <a:cs typeface="Calibri"/>
              <a:sym typeface="Calibri"/>
            </a:endParaRPr>
          </a:p>
          <a:p>
            <a:pPr indent="-343535" lvl="0" marL="560705" marR="0" rtl="0" algn="l">
              <a:lnSpc>
                <a:spcPct val="100000"/>
              </a:lnSpc>
              <a:spcBef>
                <a:spcPts val="450"/>
              </a:spcBef>
              <a:spcAft>
                <a:spcPts val="0"/>
              </a:spcAft>
              <a:buClr>
                <a:srgbClr val="262626"/>
              </a:buClr>
              <a:buSzPts val="1800"/>
              <a:buFont typeface="Arial"/>
              <a:buChar char="•"/>
            </a:pPr>
            <a:r>
              <a:rPr b="0" i="1" lang="en-US" sz="1800" u="none" cap="none" strike="noStrike">
                <a:solidFill>
                  <a:srgbClr val="262626"/>
                </a:solidFill>
                <a:latin typeface="Calibri"/>
                <a:ea typeface="Calibri"/>
                <a:cs typeface="Calibri"/>
                <a:sym typeface="Calibri"/>
              </a:rPr>
              <a:t>This serves as a visual reminder that filters always flow “downstream”</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262626"/>
              </a:buClr>
              <a:buSzPts val="2200"/>
              <a:buFont typeface="Arial"/>
              <a:buNone/>
            </a:pPr>
            <a:r>
              <a:t/>
            </a:r>
            <a:endParaRPr b="0" i="0" sz="2200" u="none" cap="none" strike="noStrike">
              <a:solidFill>
                <a:srgbClr val="000000"/>
              </a:solidFill>
              <a:latin typeface="Calibri"/>
              <a:ea typeface="Calibri"/>
              <a:cs typeface="Calibri"/>
              <a:sym typeface="Calibri"/>
            </a:endParaRPr>
          </a:p>
          <a:p>
            <a:pPr indent="0" lvl="0" marL="44450" marR="0" rtl="0" algn="l">
              <a:lnSpc>
                <a:spcPct val="100000"/>
              </a:lnSpc>
              <a:spcBef>
                <a:spcPts val="1375"/>
              </a:spcBef>
              <a:spcAft>
                <a:spcPts val="0"/>
              </a:spcAft>
              <a:buClr>
                <a:srgbClr val="0D0D0D"/>
              </a:buClr>
              <a:buSzPts val="2800"/>
              <a:buFont typeface="Calibri"/>
              <a:buNone/>
            </a:pPr>
            <a:r>
              <a:rPr b="0" i="0" lang="en-US" sz="2800" u="none" cap="none" strike="noStrike">
                <a:solidFill>
                  <a:srgbClr val="0D0D0D"/>
                </a:solidFill>
                <a:latin typeface="Calibri"/>
                <a:ea typeface="Calibri"/>
                <a:cs typeface="Calibri"/>
                <a:sym typeface="Calibri"/>
              </a:rPr>
              <a:t>Avoid complex relationships unless absolutely necessary</a:t>
            </a:r>
            <a:endParaRPr b="0" i="0" sz="2800" u="none" cap="none" strike="noStrike">
              <a:solidFill>
                <a:srgbClr val="000000"/>
              </a:solidFill>
              <a:latin typeface="Calibri"/>
              <a:ea typeface="Calibri"/>
              <a:cs typeface="Calibri"/>
              <a:sym typeface="Calibri"/>
            </a:endParaRPr>
          </a:p>
          <a:p>
            <a:pPr indent="-343535" lvl="0" marL="560705" marR="0" rtl="0" algn="l">
              <a:lnSpc>
                <a:spcPct val="100000"/>
              </a:lnSpc>
              <a:spcBef>
                <a:spcPts val="450"/>
              </a:spcBef>
              <a:spcAft>
                <a:spcPts val="0"/>
              </a:spcAft>
              <a:buClr>
                <a:srgbClr val="262626"/>
              </a:buClr>
              <a:buSzPts val="1800"/>
              <a:buFont typeface="Arial"/>
              <a:buChar char="•"/>
            </a:pPr>
            <a:r>
              <a:rPr b="0" i="1" lang="en-US" sz="1800" u="none" cap="none" strike="noStrike">
                <a:solidFill>
                  <a:srgbClr val="262626"/>
                </a:solidFill>
                <a:latin typeface="Calibri"/>
                <a:ea typeface="Calibri"/>
                <a:cs typeface="Calibri"/>
                <a:sym typeface="Calibri"/>
              </a:rPr>
              <a:t>Aim to use 1-to-many table relationships and one-way filters whenever possible</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262626"/>
              </a:buClr>
              <a:buSzPts val="2200"/>
              <a:buFont typeface="Arial"/>
              <a:buNone/>
            </a:pPr>
            <a:r>
              <a:t/>
            </a:r>
            <a:endParaRPr b="0" i="0" sz="2200" u="none" cap="none" strike="noStrike">
              <a:solidFill>
                <a:srgbClr val="000000"/>
              </a:solidFill>
              <a:latin typeface="Calibri"/>
              <a:ea typeface="Calibri"/>
              <a:cs typeface="Calibri"/>
              <a:sym typeface="Calibri"/>
            </a:endParaRPr>
          </a:p>
          <a:p>
            <a:pPr indent="0" lvl="0" marL="44450" marR="0" rtl="0" algn="l">
              <a:lnSpc>
                <a:spcPct val="100000"/>
              </a:lnSpc>
              <a:spcBef>
                <a:spcPts val="1355"/>
              </a:spcBef>
              <a:spcAft>
                <a:spcPts val="0"/>
              </a:spcAft>
              <a:buClr>
                <a:srgbClr val="0D0D0D"/>
              </a:buClr>
              <a:buSzPts val="2800"/>
              <a:buFont typeface="Calibri"/>
              <a:buNone/>
            </a:pPr>
            <a:r>
              <a:rPr b="0" i="0" lang="en-US" sz="2800" u="none" cap="none" strike="noStrike">
                <a:solidFill>
                  <a:srgbClr val="0D0D0D"/>
                </a:solidFill>
                <a:latin typeface="Calibri"/>
                <a:ea typeface="Calibri"/>
                <a:cs typeface="Calibri"/>
                <a:sym typeface="Calibri"/>
              </a:rPr>
              <a:t>Hide fields from report view to prevent invalid filter context</a:t>
            </a:r>
            <a:endParaRPr b="0" i="0" sz="2800" u="none" cap="none" strike="noStrike">
              <a:solidFill>
                <a:srgbClr val="000000"/>
              </a:solidFill>
              <a:latin typeface="Calibri"/>
              <a:ea typeface="Calibri"/>
              <a:cs typeface="Calibri"/>
              <a:sym typeface="Calibri"/>
            </a:endParaRPr>
          </a:p>
          <a:p>
            <a:pPr indent="-343535" lvl="0" marL="560705" marR="0" rtl="0" algn="l">
              <a:lnSpc>
                <a:spcPct val="100000"/>
              </a:lnSpc>
              <a:spcBef>
                <a:spcPts val="445"/>
              </a:spcBef>
              <a:spcAft>
                <a:spcPts val="0"/>
              </a:spcAft>
              <a:buClr>
                <a:srgbClr val="262626"/>
              </a:buClr>
              <a:buSzPts val="1800"/>
              <a:buFont typeface="Arial"/>
              <a:buChar char="•"/>
            </a:pPr>
            <a:r>
              <a:rPr b="0" i="1" lang="en-US" sz="1800" u="none" cap="none" strike="noStrike">
                <a:solidFill>
                  <a:srgbClr val="262626"/>
                </a:solidFill>
                <a:latin typeface="Calibri"/>
                <a:ea typeface="Calibri"/>
                <a:cs typeface="Calibri"/>
                <a:sym typeface="Calibri"/>
              </a:rPr>
              <a:t>This forces report users to filter using primary keys from dimension tables</a:t>
            </a:r>
            <a:endParaRPr b="0" i="0" sz="1800" u="none" cap="none" strike="noStrike">
              <a:solidFill>
                <a:srgbClr val="000000"/>
              </a:solidFill>
              <a:latin typeface="Calibri"/>
              <a:ea typeface="Calibri"/>
              <a:cs typeface="Calibri"/>
              <a:sym typeface="Calibri"/>
            </a:endParaRPr>
          </a:p>
        </p:txBody>
      </p:sp>
      <p:pic>
        <p:nvPicPr>
          <p:cNvPr id="2653" name="Google Shape;2653;p96"/>
          <p:cNvPicPr preferRelativeResize="0"/>
          <p:nvPr/>
        </p:nvPicPr>
        <p:blipFill rotWithShape="1">
          <a:blip r:embed="rId4">
            <a:alphaModFix/>
          </a:blip>
          <a:srcRect b="0" l="0" r="0" t="0"/>
          <a:stretch/>
        </p:blipFill>
        <p:spPr>
          <a:xfrm>
            <a:off x="847344" y="1331975"/>
            <a:ext cx="582168" cy="566927"/>
          </a:xfrm>
          <a:prstGeom prst="rect">
            <a:avLst/>
          </a:prstGeom>
          <a:noFill/>
          <a:ln>
            <a:noFill/>
          </a:ln>
        </p:spPr>
      </p:pic>
      <p:pic>
        <p:nvPicPr>
          <p:cNvPr id="2654" name="Google Shape;2654;p96"/>
          <p:cNvPicPr preferRelativeResize="0"/>
          <p:nvPr/>
        </p:nvPicPr>
        <p:blipFill rotWithShape="1">
          <a:blip r:embed="rId5">
            <a:alphaModFix/>
          </a:blip>
          <a:srcRect b="0" l="0" r="0" t="0"/>
          <a:stretch/>
        </p:blipFill>
        <p:spPr>
          <a:xfrm>
            <a:off x="847344" y="2618232"/>
            <a:ext cx="582168" cy="569976"/>
          </a:xfrm>
          <a:prstGeom prst="rect">
            <a:avLst/>
          </a:prstGeom>
          <a:noFill/>
          <a:ln>
            <a:noFill/>
          </a:ln>
        </p:spPr>
      </p:pic>
      <p:pic>
        <p:nvPicPr>
          <p:cNvPr id="2655" name="Google Shape;2655;p96"/>
          <p:cNvPicPr preferRelativeResize="0"/>
          <p:nvPr/>
        </p:nvPicPr>
        <p:blipFill rotWithShape="1">
          <a:blip r:embed="rId6">
            <a:alphaModFix/>
          </a:blip>
          <a:srcRect b="0" l="0" r="0" t="0"/>
          <a:stretch/>
        </p:blipFill>
        <p:spPr>
          <a:xfrm>
            <a:off x="847344" y="5169407"/>
            <a:ext cx="582168" cy="566928"/>
          </a:xfrm>
          <a:prstGeom prst="rect">
            <a:avLst/>
          </a:prstGeom>
          <a:noFill/>
          <a:ln>
            <a:noFill/>
          </a:ln>
        </p:spPr>
      </p:pic>
      <p:pic>
        <p:nvPicPr>
          <p:cNvPr id="2656" name="Google Shape;2656;p96"/>
          <p:cNvPicPr preferRelativeResize="0"/>
          <p:nvPr/>
        </p:nvPicPr>
        <p:blipFill rotWithShape="1">
          <a:blip r:embed="rId7">
            <a:alphaModFix/>
          </a:blip>
          <a:srcRect b="0" l="0" r="0" t="0"/>
          <a:stretch/>
        </p:blipFill>
        <p:spPr>
          <a:xfrm>
            <a:off x="847344" y="3895344"/>
            <a:ext cx="582168" cy="569976"/>
          </a:xfrm>
          <a:prstGeom prst="rect">
            <a:avLst/>
          </a:prstGeom>
          <a:noFill/>
          <a:ln>
            <a:noFill/>
          </a:ln>
        </p:spPr>
      </p:pic>
      <p:grpSp>
        <p:nvGrpSpPr>
          <p:cNvPr id="2657" name="Google Shape;2657;p96"/>
          <p:cNvGrpSpPr/>
          <p:nvPr/>
        </p:nvGrpSpPr>
        <p:grpSpPr>
          <a:xfrm>
            <a:off x="11458577" y="171320"/>
            <a:ext cx="548640" cy="548640"/>
            <a:chOff x="11458577" y="171320"/>
            <a:chExt cx="548640" cy="548640"/>
          </a:xfrm>
        </p:grpSpPr>
        <p:sp>
          <p:nvSpPr>
            <p:cNvPr id="2658" name="Google Shape;2658;p96"/>
            <p:cNvSpPr/>
            <p:nvPr/>
          </p:nvSpPr>
          <p:spPr>
            <a:xfrm>
              <a:off x="11458577" y="171320"/>
              <a:ext cx="548640" cy="548640"/>
            </a:xfrm>
            <a:custGeom>
              <a:rect b="b" l="l" r="r" t="t"/>
              <a:pathLst>
                <a:path extrusionOk="0" h="548640" w="548640">
                  <a:moveTo>
                    <a:pt x="274320" y="0"/>
                  </a:moveTo>
                  <a:lnTo>
                    <a:pt x="225010" y="4419"/>
                  </a:lnTo>
                  <a:lnTo>
                    <a:pt x="178601" y="17162"/>
                  </a:lnTo>
                  <a:lnTo>
                    <a:pt x="135865" y="37452"/>
                  </a:lnTo>
                  <a:lnTo>
                    <a:pt x="97579" y="64516"/>
                  </a:lnTo>
                  <a:lnTo>
                    <a:pt x="64516" y="97579"/>
                  </a:lnTo>
                  <a:lnTo>
                    <a:pt x="37452" y="135865"/>
                  </a:lnTo>
                  <a:lnTo>
                    <a:pt x="17162" y="178601"/>
                  </a:lnTo>
                  <a:lnTo>
                    <a:pt x="4419" y="225010"/>
                  </a:lnTo>
                  <a:lnTo>
                    <a:pt x="0" y="274320"/>
                  </a:lnTo>
                  <a:lnTo>
                    <a:pt x="4419" y="323629"/>
                  </a:lnTo>
                  <a:lnTo>
                    <a:pt x="17162" y="370039"/>
                  </a:lnTo>
                  <a:lnTo>
                    <a:pt x="37452" y="412774"/>
                  </a:lnTo>
                  <a:lnTo>
                    <a:pt x="64516" y="451061"/>
                  </a:lnTo>
                  <a:lnTo>
                    <a:pt x="97579" y="484123"/>
                  </a:lnTo>
                  <a:lnTo>
                    <a:pt x="135865" y="511187"/>
                  </a:lnTo>
                  <a:lnTo>
                    <a:pt x="178601" y="531477"/>
                  </a:lnTo>
                  <a:lnTo>
                    <a:pt x="225010" y="544220"/>
                  </a:lnTo>
                  <a:lnTo>
                    <a:pt x="274320" y="548640"/>
                  </a:lnTo>
                  <a:lnTo>
                    <a:pt x="323629" y="544220"/>
                  </a:lnTo>
                  <a:lnTo>
                    <a:pt x="370039" y="531477"/>
                  </a:lnTo>
                  <a:lnTo>
                    <a:pt x="412774" y="511187"/>
                  </a:lnTo>
                  <a:lnTo>
                    <a:pt x="451061" y="484123"/>
                  </a:lnTo>
                  <a:lnTo>
                    <a:pt x="484123" y="451061"/>
                  </a:lnTo>
                  <a:lnTo>
                    <a:pt x="511187" y="412774"/>
                  </a:lnTo>
                  <a:lnTo>
                    <a:pt x="531477" y="370039"/>
                  </a:lnTo>
                  <a:lnTo>
                    <a:pt x="544220" y="323629"/>
                  </a:lnTo>
                  <a:lnTo>
                    <a:pt x="548640" y="274320"/>
                  </a:lnTo>
                  <a:lnTo>
                    <a:pt x="544220" y="225010"/>
                  </a:lnTo>
                  <a:lnTo>
                    <a:pt x="531477" y="178601"/>
                  </a:lnTo>
                  <a:lnTo>
                    <a:pt x="511187" y="135865"/>
                  </a:lnTo>
                  <a:lnTo>
                    <a:pt x="484123" y="97579"/>
                  </a:lnTo>
                  <a:lnTo>
                    <a:pt x="451061" y="64516"/>
                  </a:lnTo>
                  <a:lnTo>
                    <a:pt x="412774" y="37452"/>
                  </a:lnTo>
                  <a:lnTo>
                    <a:pt x="370039" y="17162"/>
                  </a:lnTo>
                  <a:lnTo>
                    <a:pt x="323629" y="4419"/>
                  </a:lnTo>
                  <a:lnTo>
                    <a:pt x="27432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659" name="Google Shape;2659;p96"/>
            <p:cNvPicPr preferRelativeResize="0"/>
            <p:nvPr/>
          </p:nvPicPr>
          <p:blipFill rotWithShape="1">
            <a:blip r:embed="rId8">
              <a:alphaModFix/>
            </a:blip>
            <a:srcRect b="0" l="0" r="0" t="0"/>
            <a:stretch/>
          </p:blipFill>
          <p:spPr>
            <a:xfrm>
              <a:off x="11570207" y="274320"/>
              <a:ext cx="323088" cy="332231"/>
            </a:xfrm>
            <a:prstGeom prst="rect">
              <a:avLst/>
            </a:prstGeom>
            <a:noFill/>
            <a:ln>
              <a:noFill/>
            </a:ln>
          </p:spPr>
        </p:pic>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63" name="Shape 2663"/>
        <p:cNvGrpSpPr/>
        <p:nvPr/>
      </p:nvGrpSpPr>
      <p:grpSpPr>
        <a:xfrm>
          <a:off x="0" y="0"/>
          <a:ext cx="0" cy="0"/>
          <a:chOff x="0" y="0"/>
          <a:chExt cx="0" cy="0"/>
        </a:xfrm>
      </p:grpSpPr>
      <p:grpSp>
        <p:nvGrpSpPr>
          <p:cNvPr id="2664" name="Google Shape;2664;p97"/>
          <p:cNvGrpSpPr/>
          <p:nvPr/>
        </p:nvGrpSpPr>
        <p:grpSpPr>
          <a:xfrm>
            <a:off x="0" y="2578124"/>
            <a:ext cx="12192000" cy="1327150"/>
            <a:chOff x="0" y="2578124"/>
            <a:chExt cx="12192000" cy="1327150"/>
          </a:xfrm>
        </p:grpSpPr>
        <p:pic>
          <p:nvPicPr>
            <p:cNvPr id="2665" name="Google Shape;2665;p97"/>
            <p:cNvPicPr preferRelativeResize="0"/>
            <p:nvPr/>
          </p:nvPicPr>
          <p:blipFill rotWithShape="1">
            <a:blip r:embed="rId3">
              <a:alphaModFix/>
            </a:blip>
            <a:srcRect b="0" l="0" r="0" t="0"/>
            <a:stretch/>
          </p:blipFill>
          <p:spPr>
            <a:xfrm>
              <a:off x="0" y="2578125"/>
              <a:ext cx="12190429" cy="1327123"/>
            </a:xfrm>
            <a:prstGeom prst="rect">
              <a:avLst/>
            </a:prstGeom>
            <a:noFill/>
            <a:ln>
              <a:noFill/>
            </a:ln>
          </p:spPr>
        </p:pic>
        <p:sp>
          <p:nvSpPr>
            <p:cNvPr id="2666" name="Google Shape;2666;p97"/>
            <p:cNvSpPr/>
            <p:nvPr/>
          </p:nvSpPr>
          <p:spPr>
            <a:xfrm>
              <a:off x="0" y="2578124"/>
              <a:ext cx="12192000" cy="1327150"/>
            </a:xfrm>
            <a:custGeom>
              <a:rect b="b" l="l" r="r" t="t"/>
              <a:pathLst>
                <a:path extrusionOk="0" h="1327150" w="12192000">
                  <a:moveTo>
                    <a:pt x="12192000" y="0"/>
                  </a:moveTo>
                  <a:lnTo>
                    <a:pt x="0" y="0"/>
                  </a:lnTo>
                  <a:lnTo>
                    <a:pt x="0" y="1327124"/>
                  </a:lnTo>
                  <a:lnTo>
                    <a:pt x="12192000" y="1327124"/>
                  </a:lnTo>
                  <a:lnTo>
                    <a:pt x="12192000" y="0"/>
                  </a:lnTo>
                  <a:close/>
                </a:path>
              </a:pathLst>
            </a:custGeom>
            <a:solidFill>
              <a:srgbClr val="000000">
                <a:alpha val="74509"/>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667" name="Google Shape;2667;p97"/>
          <p:cNvSpPr txBox="1"/>
          <p:nvPr>
            <p:ph type="title"/>
          </p:nvPr>
        </p:nvSpPr>
        <p:spPr>
          <a:xfrm>
            <a:off x="0" y="2657347"/>
            <a:ext cx="12192000" cy="1031240"/>
          </a:xfrm>
          <a:prstGeom prst="rect">
            <a:avLst/>
          </a:prstGeom>
          <a:noFill/>
          <a:ln>
            <a:noFill/>
          </a:ln>
        </p:spPr>
        <p:txBody>
          <a:bodyPr anchorCtr="0" anchor="t" bIns="0" lIns="0" spcFirstLastPara="1" rIns="0" wrap="square" tIns="12700">
            <a:spAutoFit/>
          </a:bodyPr>
          <a:lstStyle/>
          <a:p>
            <a:pPr indent="0" lvl="0" marL="841375" rtl="0" algn="l">
              <a:lnSpc>
                <a:spcPct val="100000"/>
              </a:lnSpc>
              <a:spcBef>
                <a:spcPts val="0"/>
              </a:spcBef>
              <a:spcAft>
                <a:spcPts val="0"/>
              </a:spcAft>
              <a:buNone/>
            </a:pPr>
            <a:r>
              <a:rPr lang="en-US" sz="6600">
                <a:solidFill>
                  <a:srgbClr val="F2D060"/>
                </a:solidFill>
              </a:rPr>
              <a:t>CALCULATED FIELDS WITH DAX</a:t>
            </a:r>
            <a:endParaRPr sz="6600"/>
          </a:p>
        </p:txBody>
      </p:sp>
      <p:sp>
        <p:nvSpPr>
          <p:cNvPr id="2668" name="Google Shape;2668;p97"/>
          <p:cNvSpPr/>
          <p:nvPr/>
        </p:nvSpPr>
        <p:spPr>
          <a:xfrm>
            <a:off x="0" y="2559354"/>
            <a:ext cx="12192000" cy="1381125"/>
          </a:xfrm>
          <a:custGeom>
            <a:rect b="b" l="l" r="r" t="t"/>
            <a:pathLst>
              <a:path extrusionOk="0" h="1381125" w="12192000">
                <a:moveTo>
                  <a:pt x="12192000" y="1335024"/>
                </a:moveTo>
                <a:lnTo>
                  <a:pt x="0" y="1335024"/>
                </a:lnTo>
                <a:lnTo>
                  <a:pt x="0" y="1380744"/>
                </a:lnTo>
                <a:lnTo>
                  <a:pt x="12192000" y="1380744"/>
                </a:lnTo>
                <a:lnTo>
                  <a:pt x="12192000" y="1335024"/>
                </a:lnTo>
                <a:close/>
              </a:path>
              <a:path extrusionOk="0" h="1381125" w="12192000">
                <a:moveTo>
                  <a:pt x="12192000" y="0"/>
                </a:moveTo>
                <a:lnTo>
                  <a:pt x="0" y="0"/>
                </a:lnTo>
                <a:lnTo>
                  <a:pt x="0" y="45720"/>
                </a:lnTo>
                <a:lnTo>
                  <a:pt x="12192000" y="45720"/>
                </a:lnTo>
                <a:lnTo>
                  <a:pt x="12192000" y="0"/>
                </a:lnTo>
                <a:close/>
              </a:path>
            </a:pathLst>
          </a:custGeom>
          <a:solidFill>
            <a:srgbClr val="F2D06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72" name="Shape 2672"/>
        <p:cNvGrpSpPr/>
        <p:nvPr/>
      </p:nvGrpSpPr>
      <p:grpSpPr>
        <a:xfrm>
          <a:off x="0" y="0"/>
          <a:ext cx="0" cy="0"/>
          <a:chOff x="0" y="0"/>
          <a:chExt cx="0" cy="0"/>
        </a:xfrm>
      </p:grpSpPr>
      <p:grpSp>
        <p:nvGrpSpPr>
          <p:cNvPr id="2673" name="Google Shape;2673;p98"/>
          <p:cNvGrpSpPr/>
          <p:nvPr/>
        </p:nvGrpSpPr>
        <p:grpSpPr>
          <a:xfrm>
            <a:off x="672063" y="1463838"/>
            <a:ext cx="1054100" cy="1054100"/>
            <a:chOff x="672063" y="1463838"/>
            <a:chExt cx="1054100" cy="1054100"/>
          </a:xfrm>
        </p:grpSpPr>
        <p:sp>
          <p:nvSpPr>
            <p:cNvPr id="2674" name="Google Shape;2674;p98"/>
            <p:cNvSpPr/>
            <p:nvPr/>
          </p:nvSpPr>
          <p:spPr>
            <a:xfrm>
              <a:off x="672063" y="1463838"/>
              <a:ext cx="1054100" cy="1054100"/>
            </a:xfrm>
            <a:custGeom>
              <a:rect b="b" l="l" r="r" t="t"/>
              <a:pathLst>
                <a:path extrusionOk="0" h="1054100" w="1054100">
                  <a:moveTo>
                    <a:pt x="526950" y="0"/>
                  </a:moveTo>
                  <a:lnTo>
                    <a:pt x="478986" y="2153"/>
                  </a:lnTo>
                  <a:lnTo>
                    <a:pt x="432230" y="8489"/>
                  </a:lnTo>
                  <a:lnTo>
                    <a:pt x="386865" y="18823"/>
                  </a:lnTo>
                  <a:lnTo>
                    <a:pt x="343080" y="32967"/>
                  </a:lnTo>
                  <a:lnTo>
                    <a:pt x="301058" y="50736"/>
                  </a:lnTo>
                  <a:lnTo>
                    <a:pt x="260988" y="71944"/>
                  </a:lnTo>
                  <a:lnTo>
                    <a:pt x="223054" y="96404"/>
                  </a:lnTo>
                  <a:lnTo>
                    <a:pt x="187442" y="123932"/>
                  </a:lnTo>
                  <a:lnTo>
                    <a:pt x="154340" y="154340"/>
                  </a:lnTo>
                  <a:lnTo>
                    <a:pt x="123932" y="187442"/>
                  </a:lnTo>
                  <a:lnTo>
                    <a:pt x="96404" y="223054"/>
                  </a:lnTo>
                  <a:lnTo>
                    <a:pt x="71944" y="260988"/>
                  </a:lnTo>
                  <a:lnTo>
                    <a:pt x="50736" y="301058"/>
                  </a:lnTo>
                  <a:lnTo>
                    <a:pt x="32967" y="343080"/>
                  </a:lnTo>
                  <a:lnTo>
                    <a:pt x="18823" y="386865"/>
                  </a:lnTo>
                  <a:lnTo>
                    <a:pt x="8489" y="432229"/>
                  </a:lnTo>
                  <a:lnTo>
                    <a:pt x="2153" y="478986"/>
                  </a:lnTo>
                  <a:lnTo>
                    <a:pt x="0" y="526949"/>
                  </a:lnTo>
                  <a:lnTo>
                    <a:pt x="2153" y="574912"/>
                  </a:lnTo>
                  <a:lnTo>
                    <a:pt x="8489" y="621669"/>
                  </a:lnTo>
                  <a:lnTo>
                    <a:pt x="18823" y="667034"/>
                  </a:lnTo>
                  <a:lnTo>
                    <a:pt x="32967" y="710819"/>
                  </a:lnTo>
                  <a:lnTo>
                    <a:pt x="50736" y="752841"/>
                  </a:lnTo>
                  <a:lnTo>
                    <a:pt x="71944" y="792911"/>
                  </a:lnTo>
                  <a:lnTo>
                    <a:pt x="96404" y="830845"/>
                  </a:lnTo>
                  <a:lnTo>
                    <a:pt x="123932" y="866457"/>
                  </a:lnTo>
                  <a:lnTo>
                    <a:pt x="154340" y="899560"/>
                  </a:lnTo>
                  <a:lnTo>
                    <a:pt x="187442" y="929968"/>
                  </a:lnTo>
                  <a:lnTo>
                    <a:pt x="223054" y="957495"/>
                  </a:lnTo>
                  <a:lnTo>
                    <a:pt x="260988" y="981956"/>
                  </a:lnTo>
                  <a:lnTo>
                    <a:pt x="301058" y="1003164"/>
                  </a:lnTo>
                  <a:lnTo>
                    <a:pt x="343080" y="1020933"/>
                  </a:lnTo>
                  <a:lnTo>
                    <a:pt x="386865" y="1035077"/>
                  </a:lnTo>
                  <a:lnTo>
                    <a:pt x="432230" y="1045410"/>
                  </a:lnTo>
                  <a:lnTo>
                    <a:pt x="478986" y="1051747"/>
                  </a:lnTo>
                  <a:lnTo>
                    <a:pt x="526950" y="1053900"/>
                  </a:lnTo>
                  <a:lnTo>
                    <a:pt x="574913" y="1051747"/>
                  </a:lnTo>
                  <a:lnTo>
                    <a:pt x="621669" y="1045410"/>
                  </a:lnTo>
                  <a:lnTo>
                    <a:pt x="667034" y="1035077"/>
                  </a:lnTo>
                  <a:lnTo>
                    <a:pt x="710819" y="1020933"/>
                  </a:lnTo>
                  <a:lnTo>
                    <a:pt x="752841" y="1003164"/>
                  </a:lnTo>
                  <a:lnTo>
                    <a:pt x="792911" y="981956"/>
                  </a:lnTo>
                  <a:lnTo>
                    <a:pt x="830845" y="957495"/>
                  </a:lnTo>
                  <a:lnTo>
                    <a:pt x="866457" y="929968"/>
                  </a:lnTo>
                  <a:lnTo>
                    <a:pt x="899560" y="899560"/>
                  </a:lnTo>
                  <a:lnTo>
                    <a:pt x="929968" y="866457"/>
                  </a:lnTo>
                  <a:lnTo>
                    <a:pt x="957495" y="830845"/>
                  </a:lnTo>
                  <a:lnTo>
                    <a:pt x="981956" y="792911"/>
                  </a:lnTo>
                  <a:lnTo>
                    <a:pt x="1003163" y="752841"/>
                  </a:lnTo>
                  <a:lnTo>
                    <a:pt x="1020932" y="710819"/>
                  </a:lnTo>
                  <a:lnTo>
                    <a:pt x="1035077" y="667034"/>
                  </a:lnTo>
                  <a:lnTo>
                    <a:pt x="1045410" y="621669"/>
                  </a:lnTo>
                  <a:lnTo>
                    <a:pt x="1051746" y="574912"/>
                  </a:lnTo>
                  <a:lnTo>
                    <a:pt x="1053900" y="526949"/>
                  </a:lnTo>
                  <a:lnTo>
                    <a:pt x="1051746" y="478986"/>
                  </a:lnTo>
                  <a:lnTo>
                    <a:pt x="1045410" y="432229"/>
                  </a:lnTo>
                  <a:lnTo>
                    <a:pt x="1035077" y="386865"/>
                  </a:lnTo>
                  <a:lnTo>
                    <a:pt x="1020932" y="343080"/>
                  </a:lnTo>
                  <a:lnTo>
                    <a:pt x="1003163" y="301058"/>
                  </a:lnTo>
                  <a:lnTo>
                    <a:pt x="981956" y="260988"/>
                  </a:lnTo>
                  <a:lnTo>
                    <a:pt x="957495" y="223054"/>
                  </a:lnTo>
                  <a:lnTo>
                    <a:pt x="929968" y="187442"/>
                  </a:lnTo>
                  <a:lnTo>
                    <a:pt x="899560" y="154340"/>
                  </a:lnTo>
                  <a:lnTo>
                    <a:pt x="866457" y="123932"/>
                  </a:lnTo>
                  <a:lnTo>
                    <a:pt x="830845" y="96404"/>
                  </a:lnTo>
                  <a:lnTo>
                    <a:pt x="792911" y="71944"/>
                  </a:lnTo>
                  <a:lnTo>
                    <a:pt x="752841" y="50736"/>
                  </a:lnTo>
                  <a:lnTo>
                    <a:pt x="710819" y="32967"/>
                  </a:lnTo>
                  <a:lnTo>
                    <a:pt x="667034" y="18823"/>
                  </a:lnTo>
                  <a:lnTo>
                    <a:pt x="621669" y="8489"/>
                  </a:lnTo>
                  <a:lnTo>
                    <a:pt x="574913" y="2153"/>
                  </a:lnTo>
                  <a:lnTo>
                    <a:pt x="526950"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75" name="Google Shape;2675;p98"/>
            <p:cNvSpPr/>
            <p:nvPr/>
          </p:nvSpPr>
          <p:spPr>
            <a:xfrm>
              <a:off x="1029854" y="1739247"/>
              <a:ext cx="334010" cy="483870"/>
            </a:xfrm>
            <a:custGeom>
              <a:rect b="b" l="l" r="r" t="t"/>
              <a:pathLst>
                <a:path extrusionOk="0" h="483869" w="334009">
                  <a:moveTo>
                    <a:pt x="333609" y="0"/>
                  </a:moveTo>
                  <a:lnTo>
                    <a:pt x="0" y="0"/>
                  </a:lnTo>
                  <a:lnTo>
                    <a:pt x="0" y="483292"/>
                  </a:lnTo>
                  <a:lnTo>
                    <a:pt x="333609" y="483292"/>
                  </a:lnTo>
                  <a:lnTo>
                    <a:pt x="33360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676" name="Google Shape;2676;p98"/>
            <p:cNvPicPr preferRelativeResize="0"/>
            <p:nvPr/>
          </p:nvPicPr>
          <p:blipFill rotWithShape="1">
            <a:blip r:embed="rId3">
              <a:alphaModFix/>
            </a:blip>
            <a:srcRect b="0" l="0" r="0" t="0"/>
            <a:stretch/>
          </p:blipFill>
          <p:spPr>
            <a:xfrm>
              <a:off x="838199" y="1639824"/>
              <a:ext cx="716280" cy="685800"/>
            </a:xfrm>
            <a:prstGeom prst="rect">
              <a:avLst/>
            </a:prstGeom>
            <a:noFill/>
            <a:ln>
              <a:noFill/>
            </a:ln>
          </p:spPr>
        </p:pic>
      </p:grpSp>
      <p:sp>
        <p:nvSpPr>
          <p:cNvPr id="2677" name="Google Shape;2677;p98"/>
          <p:cNvSpPr txBox="1"/>
          <p:nvPr/>
        </p:nvSpPr>
        <p:spPr>
          <a:xfrm>
            <a:off x="2007128" y="1662684"/>
            <a:ext cx="9038590"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262626"/>
              </a:buClr>
              <a:buSzPts val="2000"/>
              <a:buFont typeface="Calibri"/>
              <a:buNone/>
            </a:pPr>
            <a:r>
              <a:rPr b="0" i="0" lang="en-US" sz="2000" u="none" cap="none" strike="noStrike">
                <a:solidFill>
                  <a:srgbClr val="262626"/>
                </a:solidFill>
                <a:latin typeface="Calibri"/>
                <a:ea typeface="Calibri"/>
                <a:cs typeface="Calibri"/>
                <a:sym typeface="Calibri"/>
              </a:rPr>
              <a:t>In this section we’ll use </a:t>
            </a:r>
            <a:r>
              <a:rPr b="1" i="0" lang="en-US" sz="2000" u="none" cap="none" strike="noStrike">
                <a:solidFill>
                  <a:srgbClr val="262626"/>
                </a:solidFill>
                <a:latin typeface="Calibri"/>
                <a:ea typeface="Calibri"/>
                <a:cs typeface="Calibri"/>
                <a:sym typeface="Calibri"/>
              </a:rPr>
              <a:t>Data Analysis Expressions (DAX) </a:t>
            </a:r>
            <a:r>
              <a:rPr b="0" i="0" lang="en-US" sz="2000" u="none" cap="none" strike="noStrike">
                <a:solidFill>
                  <a:srgbClr val="262626"/>
                </a:solidFill>
                <a:latin typeface="Calibri"/>
                <a:ea typeface="Calibri"/>
                <a:cs typeface="Calibri"/>
                <a:sym typeface="Calibri"/>
              </a:rPr>
              <a:t>to add calculated columns &amp;  measures to our model, and introduce topics like row &amp; filter context, iterators and more</a:t>
            </a:r>
            <a:endParaRPr b="0" i="0" sz="2000" u="none" cap="none" strike="noStrike">
              <a:solidFill>
                <a:srgbClr val="000000"/>
              </a:solidFill>
              <a:latin typeface="Calibri"/>
              <a:ea typeface="Calibri"/>
              <a:cs typeface="Calibri"/>
              <a:sym typeface="Calibri"/>
            </a:endParaRPr>
          </a:p>
        </p:txBody>
      </p:sp>
      <p:sp>
        <p:nvSpPr>
          <p:cNvPr id="2678" name="Google Shape;2678;p98"/>
          <p:cNvSpPr txBox="1"/>
          <p:nvPr>
            <p:ph type="title"/>
          </p:nvPr>
        </p:nvSpPr>
        <p:spPr>
          <a:xfrm>
            <a:off x="3531805" y="242315"/>
            <a:ext cx="512699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CALCULATED FIELDS WITH DAX</a:t>
            </a:r>
            <a:endParaRPr/>
          </a:p>
        </p:txBody>
      </p:sp>
      <p:pic>
        <p:nvPicPr>
          <p:cNvPr id="2679" name="Google Shape;2679;p98"/>
          <p:cNvPicPr preferRelativeResize="0"/>
          <p:nvPr/>
        </p:nvPicPr>
        <p:blipFill rotWithShape="1">
          <a:blip r:embed="rId4">
            <a:alphaModFix/>
          </a:blip>
          <a:srcRect b="0" l="0" r="0" t="0"/>
          <a:stretch/>
        </p:blipFill>
        <p:spPr>
          <a:xfrm>
            <a:off x="0" y="806332"/>
            <a:ext cx="12192000" cy="45720"/>
          </a:xfrm>
          <a:prstGeom prst="rect">
            <a:avLst/>
          </a:prstGeom>
          <a:noFill/>
          <a:ln>
            <a:noFill/>
          </a:ln>
        </p:spPr>
      </p:pic>
      <p:sp>
        <p:nvSpPr>
          <p:cNvPr id="2680" name="Google Shape;2680;p98"/>
          <p:cNvSpPr/>
          <p:nvPr/>
        </p:nvSpPr>
        <p:spPr>
          <a:xfrm>
            <a:off x="6096000" y="2949804"/>
            <a:ext cx="0" cy="3374390"/>
          </a:xfrm>
          <a:custGeom>
            <a:rect b="b" l="l" r="r" t="t"/>
            <a:pathLst>
              <a:path extrusionOk="0" h="3374390" w="120000">
                <a:moveTo>
                  <a:pt x="0" y="0"/>
                </a:moveTo>
                <a:lnTo>
                  <a:pt x="0" y="3374060"/>
                </a:lnTo>
              </a:path>
            </a:pathLst>
          </a:custGeom>
          <a:noFill/>
          <a:ln cap="flat" cmpd="sng" w="9525">
            <a:solidFill>
              <a:srgbClr val="E7E6E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81" name="Google Shape;2681;p98"/>
          <p:cNvSpPr txBox="1"/>
          <p:nvPr/>
        </p:nvSpPr>
        <p:spPr>
          <a:xfrm>
            <a:off x="7754408" y="3081020"/>
            <a:ext cx="251206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3F3F3F"/>
              </a:buClr>
              <a:buSzPts val="1800"/>
              <a:buFont typeface="Calibri"/>
              <a:buNone/>
            </a:pPr>
            <a:r>
              <a:rPr b="1" i="0" lang="en-US" sz="1800" u="none" cap="none" strike="noStrike">
                <a:solidFill>
                  <a:srgbClr val="3F3F3F"/>
                </a:solidFill>
                <a:latin typeface="Calibri"/>
                <a:ea typeface="Calibri"/>
                <a:cs typeface="Calibri"/>
                <a:sym typeface="Calibri"/>
              </a:rPr>
              <a:t>GOALS FOR THIS SECTION:</a:t>
            </a:r>
            <a:endParaRPr b="0" i="0" sz="1800" u="none" cap="none" strike="noStrike">
              <a:solidFill>
                <a:srgbClr val="000000"/>
              </a:solidFill>
              <a:latin typeface="Calibri"/>
              <a:ea typeface="Calibri"/>
              <a:cs typeface="Calibri"/>
              <a:sym typeface="Calibri"/>
            </a:endParaRPr>
          </a:p>
        </p:txBody>
      </p:sp>
      <p:sp>
        <p:nvSpPr>
          <p:cNvPr id="2682" name="Google Shape;2682;p98"/>
          <p:cNvSpPr txBox="1"/>
          <p:nvPr/>
        </p:nvSpPr>
        <p:spPr>
          <a:xfrm>
            <a:off x="6620772" y="3592067"/>
            <a:ext cx="4745355" cy="452120"/>
          </a:xfrm>
          <a:prstGeom prst="rect">
            <a:avLst/>
          </a:prstGeom>
          <a:noFill/>
          <a:ln>
            <a:noFill/>
          </a:ln>
        </p:spPr>
        <p:txBody>
          <a:bodyPr anchorCtr="0" anchor="t" bIns="0" lIns="0" spcFirstLastPara="1" rIns="0" wrap="square" tIns="12700">
            <a:spAutoFit/>
          </a:bodyPr>
          <a:lstStyle/>
          <a:p>
            <a:pPr indent="-285750" lvl="0" marL="298450" marR="5080" rtl="0" algn="l">
              <a:lnSpc>
                <a:spcPct val="100000"/>
              </a:lnSpc>
              <a:spcBef>
                <a:spcPts val="0"/>
              </a:spcBef>
              <a:spcAft>
                <a:spcPts val="0"/>
              </a:spcAft>
              <a:buClr>
                <a:srgbClr val="595959"/>
              </a:buClr>
              <a:buSzPts val="1600"/>
              <a:buFont typeface="Arial"/>
              <a:buChar char="•"/>
            </a:pPr>
            <a:r>
              <a:rPr b="0" i="0" lang="en-US" sz="1400" u="none" cap="none" strike="noStrike">
                <a:solidFill>
                  <a:srgbClr val="404040"/>
                </a:solidFill>
                <a:latin typeface="Calibri"/>
                <a:ea typeface="Calibri"/>
                <a:cs typeface="Calibri"/>
                <a:sym typeface="Calibri"/>
              </a:rPr>
              <a:t>Introduce DAX fundamentals and learn when to use calculated  columns and measures</a:t>
            </a:r>
            <a:endParaRPr b="0" i="0" sz="1400" u="none" cap="none" strike="noStrike">
              <a:solidFill>
                <a:srgbClr val="000000"/>
              </a:solidFill>
              <a:latin typeface="Calibri"/>
              <a:ea typeface="Calibri"/>
              <a:cs typeface="Calibri"/>
              <a:sym typeface="Calibri"/>
            </a:endParaRPr>
          </a:p>
        </p:txBody>
      </p:sp>
      <p:sp>
        <p:nvSpPr>
          <p:cNvPr id="2683" name="Google Shape;2683;p98"/>
          <p:cNvSpPr txBox="1"/>
          <p:nvPr/>
        </p:nvSpPr>
        <p:spPr>
          <a:xfrm>
            <a:off x="6620772" y="4250435"/>
            <a:ext cx="4417060" cy="455295"/>
          </a:xfrm>
          <a:prstGeom prst="rect">
            <a:avLst/>
          </a:prstGeom>
          <a:noFill/>
          <a:ln>
            <a:noFill/>
          </a:ln>
        </p:spPr>
        <p:txBody>
          <a:bodyPr anchorCtr="0" anchor="t" bIns="0" lIns="0" spcFirstLastPara="1" rIns="0" wrap="square" tIns="9525">
            <a:spAutoFit/>
          </a:bodyPr>
          <a:lstStyle/>
          <a:p>
            <a:pPr indent="-285750" lvl="0" marL="298450" marR="5080" rtl="0" algn="l">
              <a:lnSpc>
                <a:spcPct val="101400"/>
              </a:lnSpc>
              <a:spcBef>
                <a:spcPts val="0"/>
              </a:spcBef>
              <a:spcAft>
                <a:spcPts val="0"/>
              </a:spcAft>
              <a:buClr>
                <a:srgbClr val="595959"/>
              </a:buClr>
              <a:buSzPts val="1600"/>
              <a:buFont typeface="Arial"/>
              <a:buChar char="•"/>
            </a:pPr>
            <a:r>
              <a:rPr b="0" i="0" lang="en-US" sz="1400" u="none" cap="none" strike="noStrike">
                <a:solidFill>
                  <a:srgbClr val="404040"/>
                </a:solidFill>
                <a:latin typeface="Calibri"/>
                <a:ea typeface="Calibri"/>
                <a:cs typeface="Calibri"/>
                <a:sym typeface="Calibri"/>
              </a:rPr>
              <a:t>Understand the difference between row context and filter  context, and how they impact DAX calculations</a:t>
            </a:r>
            <a:endParaRPr b="0" i="0" sz="1400" u="none" cap="none" strike="noStrike">
              <a:solidFill>
                <a:srgbClr val="000000"/>
              </a:solidFill>
              <a:latin typeface="Calibri"/>
              <a:ea typeface="Calibri"/>
              <a:cs typeface="Calibri"/>
              <a:sym typeface="Calibri"/>
            </a:endParaRPr>
          </a:p>
        </p:txBody>
      </p:sp>
      <p:sp>
        <p:nvSpPr>
          <p:cNvPr id="2684" name="Google Shape;2684;p98"/>
          <p:cNvSpPr txBox="1"/>
          <p:nvPr/>
        </p:nvSpPr>
        <p:spPr>
          <a:xfrm>
            <a:off x="6620772" y="4899660"/>
            <a:ext cx="4639310" cy="455295"/>
          </a:xfrm>
          <a:prstGeom prst="rect">
            <a:avLst/>
          </a:prstGeom>
          <a:noFill/>
          <a:ln>
            <a:noFill/>
          </a:ln>
        </p:spPr>
        <p:txBody>
          <a:bodyPr anchorCtr="0" anchor="t" bIns="0" lIns="0" spcFirstLastPara="1" rIns="0" wrap="square" tIns="9525">
            <a:spAutoFit/>
          </a:bodyPr>
          <a:lstStyle/>
          <a:p>
            <a:pPr indent="-285750" lvl="0" marL="298450" marR="5080" rtl="0" algn="l">
              <a:lnSpc>
                <a:spcPct val="101400"/>
              </a:lnSpc>
              <a:spcBef>
                <a:spcPts val="0"/>
              </a:spcBef>
              <a:spcAft>
                <a:spcPts val="0"/>
              </a:spcAft>
              <a:buClr>
                <a:srgbClr val="595959"/>
              </a:buClr>
              <a:buSzPts val="1600"/>
              <a:buFont typeface="Arial"/>
              <a:buChar char="•"/>
            </a:pPr>
            <a:r>
              <a:rPr b="0" i="0" lang="en-US" sz="1400" u="none" cap="none" strike="noStrike">
                <a:solidFill>
                  <a:srgbClr val="404040"/>
                </a:solidFill>
                <a:latin typeface="Calibri"/>
                <a:ea typeface="Calibri"/>
                <a:cs typeface="Calibri"/>
                <a:sym typeface="Calibri"/>
              </a:rPr>
              <a:t>Learn DAX formula syntax, basic operators and common  function categories </a:t>
            </a:r>
            <a:r>
              <a:rPr b="0" i="1" lang="en-US" sz="1400" u="none" cap="none" strike="noStrike">
                <a:solidFill>
                  <a:srgbClr val="404040"/>
                </a:solidFill>
                <a:latin typeface="Calibri"/>
                <a:ea typeface="Calibri"/>
                <a:cs typeface="Calibri"/>
                <a:sym typeface="Calibri"/>
              </a:rPr>
              <a:t>(math, logical, text, date/time, filter, etc.)</a:t>
            </a:r>
            <a:endParaRPr b="0" i="0" sz="1400" u="none" cap="none" strike="noStrike">
              <a:solidFill>
                <a:srgbClr val="000000"/>
              </a:solidFill>
              <a:latin typeface="Calibri"/>
              <a:ea typeface="Calibri"/>
              <a:cs typeface="Calibri"/>
              <a:sym typeface="Calibri"/>
            </a:endParaRPr>
          </a:p>
        </p:txBody>
      </p:sp>
      <p:sp>
        <p:nvSpPr>
          <p:cNvPr id="2685" name="Google Shape;2685;p98"/>
          <p:cNvSpPr txBox="1"/>
          <p:nvPr/>
        </p:nvSpPr>
        <p:spPr>
          <a:xfrm>
            <a:off x="6620772" y="5558028"/>
            <a:ext cx="4222750" cy="455295"/>
          </a:xfrm>
          <a:prstGeom prst="rect">
            <a:avLst/>
          </a:prstGeom>
          <a:noFill/>
          <a:ln>
            <a:noFill/>
          </a:ln>
        </p:spPr>
        <p:txBody>
          <a:bodyPr anchorCtr="0" anchor="t" bIns="0" lIns="0" spcFirstLastPara="1" rIns="0" wrap="square" tIns="9525">
            <a:spAutoFit/>
          </a:bodyPr>
          <a:lstStyle/>
          <a:p>
            <a:pPr indent="-285750" lvl="0" marL="298450" marR="5080" rtl="0" algn="l">
              <a:lnSpc>
                <a:spcPct val="101400"/>
              </a:lnSpc>
              <a:spcBef>
                <a:spcPts val="0"/>
              </a:spcBef>
              <a:spcAft>
                <a:spcPts val="0"/>
              </a:spcAft>
              <a:buClr>
                <a:srgbClr val="595959"/>
              </a:buClr>
              <a:buSzPts val="1600"/>
              <a:buFont typeface="Arial"/>
              <a:buChar char="•"/>
            </a:pPr>
            <a:r>
              <a:rPr b="0" i="0" lang="en-US" sz="1400" u="none" cap="none" strike="noStrike">
                <a:solidFill>
                  <a:srgbClr val="404040"/>
                </a:solidFill>
                <a:latin typeface="Calibri"/>
                <a:ea typeface="Calibri"/>
                <a:cs typeface="Calibri"/>
                <a:sym typeface="Calibri"/>
              </a:rPr>
              <a:t>Explore nested functions, and more complex topics like  iterators and time intelligence patterns</a:t>
            </a:r>
            <a:endParaRPr b="0" i="0" sz="1400" u="none" cap="none" strike="noStrike">
              <a:solidFill>
                <a:srgbClr val="000000"/>
              </a:solidFill>
              <a:latin typeface="Calibri"/>
              <a:ea typeface="Calibri"/>
              <a:cs typeface="Calibri"/>
              <a:sym typeface="Calibri"/>
            </a:endParaRPr>
          </a:p>
        </p:txBody>
      </p:sp>
      <p:pic>
        <p:nvPicPr>
          <p:cNvPr id="2686" name="Google Shape;2686;p98"/>
          <p:cNvPicPr preferRelativeResize="0"/>
          <p:nvPr/>
        </p:nvPicPr>
        <p:blipFill rotWithShape="1">
          <a:blip r:embed="rId5">
            <a:alphaModFix/>
          </a:blip>
          <a:srcRect b="0" l="0" r="0" t="0"/>
          <a:stretch/>
        </p:blipFill>
        <p:spPr>
          <a:xfrm>
            <a:off x="798576" y="4273296"/>
            <a:ext cx="2258568" cy="530351"/>
          </a:xfrm>
          <a:prstGeom prst="rect">
            <a:avLst/>
          </a:prstGeom>
          <a:noFill/>
          <a:ln>
            <a:noFill/>
          </a:ln>
        </p:spPr>
      </p:pic>
      <p:sp>
        <p:nvSpPr>
          <p:cNvPr id="2687" name="Google Shape;2687;p98"/>
          <p:cNvSpPr txBox="1"/>
          <p:nvPr/>
        </p:nvSpPr>
        <p:spPr>
          <a:xfrm>
            <a:off x="1045593" y="4389628"/>
            <a:ext cx="176657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Row &amp; Filter Context</a:t>
            </a:r>
            <a:endParaRPr b="0" i="0" sz="1600" u="none" cap="none" strike="noStrike">
              <a:solidFill>
                <a:srgbClr val="000000"/>
              </a:solidFill>
              <a:latin typeface="Calibri"/>
              <a:ea typeface="Calibri"/>
              <a:cs typeface="Calibri"/>
              <a:sym typeface="Calibri"/>
            </a:endParaRPr>
          </a:p>
        </p:txBody>
      </p:sp>
      <p:pic>
        <p:nvPicPr>
          <p:cNvPr id="2688" name="Google Shape;2688;p98"/>
          <p:cNvPicPr preferRelativeResize="0"/>
          <p:nvPr/>
        </p:nvPicPr>
        <p:blipFill rotWithShape="1">
          <a:blip r:embed="rId6">
            <a:alphaModFix/>
          </a:blip>
          <a:srcRect b="0" l="0" r="0" t="0"/>
          <a:stretch/>
        </p:blipFill>
        <p:spPr>
          <a:xfrm>
            <a:off x="3236976" y="4273296"/>
            <a:ext cx="2258568" cy="530351"/>
          </a:xfrm>
          <a:prstGeom prst="rect">
            <a:avLst/>
          </a:prstGeom>
          <a:noFill/>
          <a:ln>
            <a:noFill/>
          </a:ln>
        </p:spPr>
      </p:pic>
      <p:sp>
        <p:nvSpPr>
          <p:cNvPr id="2689" name="Google Shape;2689;p98"/>
          <p:cNvSpPr txBox="1"/>
          <p:nvPr/>
        </p:nvSpPr>
        <p:spPr>
          <a:xfrm>
            <a:off x="3871647" y="4389628"/>
            <a:ext cx="98933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DAX Syntax</a:t>
            </a:r>
            <a:endParaRPr b="0" i="0" sz="1600" u="none" cap="none" strike="noStrike">
              <a:solidFill>
                <a:srgbClr val="000000"/>
              </a:solidFill>
              <a:latin typeface="Calibri"/>
              <a:ea typeface="Calibri"/>
              <a:cs typeface="Calibri"/>
              <a:sym typeface="Calibri"/>
            </a:endParaRPr>
          </a:p>
        </p:txBody>
      </p:sp>
      <p:pic>
        <p:nvPicPr>
          <p:cNvPr id="2690" name="Google Shape;2690;p98"/>
          <p:cNvPicPr preferRelativeResize="0"/>
          <p:nvPr/>
        </p:nvPicPr>
        <p:blipFill rotWithShape="1">
          <a:blip r:embed="rId7">
            <a:alphaModFix/>
          </a:blip>
          <a:srcRect b="0" l="0" r="0" t="0"/>
          <a:stretch/>
        </p:blipFill>
        <p:spPr>
          <a:xfrm>
            <a:off x="798576" y="3605784"/>
            <a:ext cx="2258568" cy="530351"/>
          </a:xfrm>
          <a:prstGeom prst="rect">
            <a:avLst/>
          </a:prstGeom>
          <a:noFill/>
          <a:ln>
            <a:noFill/>
          </a:ln>
        </p:spPr>
      </p:pic>
      <p:pic>
        <p:nvPicPr>
          <p:cNvPr id="2691" name="Google Shape;2691;p98"/>
          <p:cNvPicPr preferRelativeResize="0"/>
          <p:nvPr/>
        </p:nvPicPr>
        <p:blipFill rotWithShape="1">
          <a:blip r:embed="rId8">
            <a:alphaModFix/>
          </a:blip>
          <a:srcRect b="0" l="0" r="0" t="0"/>
          <a:stretch/>
        </p:blipFill>
        <p:spPr>
          <a:xfrm>
            <a:off x="3236976" y="3605784"/>
            <a:ext cx="2258568" cy="530351"/>
          </a:xfrm>
          <a:prstGeom prst="rect">
            <a:avLst/>
          </a:prstGeom>
          <a:noFill/>
          <a:ln>
            <a:noFill/>
          </a:ln>
        </p:spPr>
      </p:pic>
      <p:sp>
        <p:nvSpPr>
          <p:cNvPr id="2692" name="Google Shape;2692;p98"/>
          <p:cNvSpPr txBox="1"/>
          <p:nvPr/>
        </p:nvSpPr>
        <p:spPr>
          <a:xfrm>
            <a:off x="1557721" y="3081020"/>
            <a:ext cx="3717290" cy="913765"/>
          </a:xfrm>
          <a:prstGeom prst="rect">
            <a:avLst/>
          </a:prstGeom>
          <a:noFill/>
          <a:ln>
            <a:noFill/>
          </a:ln>
        </p:spPr>
        <p:txBody>
          <a:bodyPr anchorCtr="0" anchor="t" bIns="0" lIns="0" spcFirstLastPara="1" rIns="0" wrap="square" tIns="12700">
            <a:spAutoFit/>
          </a:bodyPr>
          <a:lstStyle/>
          <a:p>
            <a:pPr indent="0" lvl="0" marL="470534" marR="0" rtl="0" algn="l">
              <a:lnSpc>
                <a:spcPct val="100000"/>
              </a:lnSpc>
              <a:spcBef>
                <a:spcPts val="0"/>
              </a:spcBef>
              <a:spcAft>
                <a:spcPts val="0"/>
              </a:spcAft>
              <a:buClr>
                <a:srgbClr val="3F3F3F"/>
              </a:buClr>
              <a:buSzPts val="1800"/>
              <a:buFont typeface="Calibri"/>
              <a:buNone/>
            </a:pPr>
            <a:r>
              <a:rPr b="1" i="0" lang="en-US" sz="1800" u="none" cap="none" strike="noStrike">
                <a:solidFill>
                  <a:srgbClr val="3F3F3F"/>
                </a:solidFill>
                <a:latin typeface="Calibri"/>
                <a:ea typeface="Calibri"/>
                <a:cs typeface="Calibri"/>
                <a:sym typeface="Calibri"/>
              </a:rPr>
              <a:t>TOPICS WE’LL COVER:</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40"/>
              </a:spcBef>
              <a:spcAft>
                <a:spcPts val="0"/>
              </a:spcAft>
              <a:buClr>
                <a:schemeClr val="dk1"/>
              </a:buClr>
              <a:buSzPts val="2350"/>
              <a:buFont typeface="Calibri"/>
              <a:buNone/>
            </a:pPr>
            <a:r>
              <a:t/>
            </a:r>
            <a:endParaRPr b="0" i="0" sz="2350" u="none" cap="none" strike="noStrike">
              <a:solidFill>
                <a:srgbClr val="000000"/>
              </a:solidFill>
              <a:latin typeface="Calibri"/>
              <a:ea typeface="Calibri"/>
              <a:cs typeface="Calibri"/>
              <a:sym typeface="Calibri"/>
            </a:endParaRPr>
          </a:p>
          <a:p>
            <a:pPr indent="0" lvl="0" marL="1270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DAX 101	Columns &amp; Measures</a:t>
            </a:r>
            <a:endParaRPr b="0" i="0" sz="1600" u="none" cap="none" strike="noStrike">
              <a:solidFill>
                <a:srgbClr val="000000"/>
              </a:solidFill>
              <a:latin typeface="Calibri"/>
              <a:ea typeface="Calibri"/>
              <a:cs typeface="Calibri"/>
              <a:sym typeface="Calibri"/>
            </a:endParaRPr>
          </a:p>
        </p:txBody>
      </p:sp>
      <p:pic>
        <p:nvPicPr>
          <p:cNvPr id="2693" name="Google Shape;2693;p98"/>
          <p:cNvPicPr preferRelativeResize="0"/>
          <p:nvPr/>
        </p:nvPicPr>
        <p:blipFill rotWithShape="1">
          <a:blip r:embed="rId9">
            <a:alphaModFix/>
          </a:blip>
          <a:srcRect b="0" l="0" r="0" t="0"/>
          <a:stretch/>
        </p:blipFill>
        <p:spPr>
          <a:xfrm>
            <a:off x="819911" y="4937759"/>
            <a:ext cx="2258568" cy="530351"/>
          </a:xfrm>
          <a:prstGeom prst="rect">
            <a:avLst/>
          </a:prstGeom>
          <a:noFill/>
          <a:ln>
            <a:noFill/>
          </a:ln>
        </p:spPr>
      </p:pic>
      <p:sp>
        <p:nvSpPr>
          <p:cNvPr id="2694" name="Google Shape;2694;p98"/>
          <p:cNvSpPr txBox="1"/>
          <p:nvPr/>
        </p:nvSpPr>
        <p:spPr>
          <a:xfrm>
            <a:off x="1121787" y="5054091"/>
            <a:ext cx="1656714"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Common Functions</a:t>
            </a:r>
            <a:endParaRPr b="0" i="0" sz="1600" u="none" cap="none" strike="noStrike">
              <a:solidFill>
                <a:srgbClr val="000000"/>
              </a:solidFill>
              <a:latin typeface="Calibri"/>
              <a:ea typeface="Calibri"/>
              <a:cs typeface="Calibri"/>
              <a:sym typeface="Calibri"/>
            </a:endParaRPr>
          </a:p>
        </p:txBody>
      </p:sp>
      <p:pic>
        <p:nvPicPr>
          <p:cNvPr id="2695" name="Google Shape;2695;p98"/>
          <p:cNvPicPr preferRelativeResize="0"/>
          <p:nvPr/>
        </p:nvPicPr>
        <p:blipFill rotWithShape="1">
          <a:blip r:embed="rId10">
            <a:alphaModFix/>
          </a:blip>
          <a:srcRect b="0" l="0" r="0" t="0"/>
          <a:stretch/>
        </p:blipFill>
        <p:spPr>
          <a:xfrm>
            <a:off x="3236976" y="4937759"/>
            <a:ext cx="2258568" cy="530351"/>
          </a:xfrm>
          <a:prstGeom prst="rect">
            <a:avLst/>
          </a:prstGeom>
          <a:noFill/>
          <a:ln>
            <a:noFill/>
          </a:ln>
        </p:spPr>
      </p:pic>
      <p:sp>
        <p:nvSpPr>
          <p:cNvPr id="2696" name="Google Shape;2696;p98"/>
          <p:cNvSpPr txBox="1"/>
          <p:nvPr/>
        </p:nvSpPr>
        <p:spPr>
          <a:xfrm>
            <a:off x="3969532" y="5054091"/>
            <a:ext cx="79502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Calculate</a:t>
            </a:r>
            <a:endParaRPr b="0" i="0" sz="1600" u="none" cap="none" strike="noStrike">
              <a:solidFill>
                <a:srgbClr val="000000"/>
              </a:solidFill>
              <a:latin typeface="Calibri"/>
              <a:ea typeface="Calibri"/>
              <a:cs typeface="Calibri"/>
              <a:sym typeface="Calibri"/>
            </a:endParaRPr>
          </a:p>
        </p:txBody>
      </p:sp>
      <p:pic>
        <p:nvPicPr>
          <p:cNvPr id="2697" name="Google Shape;2697;p98"/>
          <p:cNvPicPr preferRelativeResize="0"/>
          <p:nvPr/>
        </p:nvPicPr>
        <p:blipFill rotWithShape="1">
          <a:blip r:embed="rId11">
            <a:alphaModFix/>
          </a:blip>
          <a:srcRect b="0" l="0" r="0" t="0"/>
          <a:stretch/>
        </p:blipFill>
        <p:spPr>
          <a:xfrm>
            <a:off x="819911" y="5602223"/>
            <a:ext cx="2258568" cy="527304"/>
          </a:xfrm>
          <a:prstGeom prst="rect">
            <a:avLst/>
          </a:prstGeom>
          <a:noFill/>
          <a:ln>
            <a:noFill/>
          </a:ln>
        </p:spPr>
      </p:pic>
      <p:sp>
        <p:nvSpPr>
          <p:cNvPr id="2698" name="Google Shape;2698;p98"/>
          <p:cNvSpPr txBox="1"/>
          <p:nvPr/>
        </p:nvSpPr>
        <p:spPr>
          <a:xfrm>
            <a:off x="1577685" y="5718555"/>
            <a:ext cx="74422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Iterators</a:t>
            </a:r>
            <a:endParaRPr b="0" i="0" sz="1600" u="none" cap="none" strike="noStrike">
              <a:solidFill>
                <a:srgbClr val="000000"/>
              </a:solidFill>
              <a:latin typeface="Calibri"/>
              <a:ea typeface="Calibri"/>
              <a:cs typeface="Calibri"/>
              <a:sym typeface="Calibri"/>
            </a:endParaRPr>
          </a:p>
        </p:txBody>
      </p:sp>
      <p:pic>
        <p:nvPicPr>
          <p:cNvPr id="2699" name="Google Shape;2699;p98"/>
          <p:cNvPicPr preferRelativeResize="0"/>
          <p:nvPr/>
        </p:nvPicPr>
        <p:blipFill rotWithShape="1">
          <a:blip r:embed="rId12">
            <a:alphaModFix/>
          </a:blip>
          <a:srcRect b="0" l="0" r="0" t="0"/>
          <a:stretch/>
        </p:blipFill>
        <p:spPr>
          <a:xfrm>
            <a:off x="3236976" y="5602223"/>
            <a:ext cx="2258568" cy="527304"/>
          </a:xfrm>
          <a:prstGeom prst="rect">
            <a:avLst/>
          </a:prstGeom>
          <a:noFill/>
          <a:ln>
            <a:noFill/>
          </a:ln>
        </p:spPr>
      </p:pic>
      <p:sp>
        <p:nvSpPr>
          <p:cNvPr id="2700" name="Google Shape;2700;p98"/>
          <p:cNvSpPr txBox="1"/>
          <p:nvPr/>
        </p:nvSpPr>
        <p:spPr>
          <a:xfrm>
            <a:off x="3637236" y="5718555"/>
            <a:ext cx="145923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Time Intelligence</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04" name="Shape 2704"/>
        <p:cNvGrpSpPr/>
        <p:nvPr/>
      </p:nvGrpSpPr>
      <p:grpSpPr>
        <a:xfrm>
          <a:off x="0" y="0"/>
          <a:ext cx="0" cy="0"/>
          <a:chOff x="0" y="0"/>
          <a:chExt cx="0" cy="0"/>
        </a:xfrm>
      </p:grpSpPr>
      <p:grpSp>
        <p:nvGrpSpPr>
          <p:cNvPr id="2705" name="Google Shape;2705;p99"/>
          <p:cNvGrpSpPr/>
          <p:nvPr/>
        </p:nvGrpSpPr>
        <p:grpSpPr>
          <a:xfrm>
            <a:off x="7092695" y="4425695"/>
            <a:ext cx="2023872" cy="1338072"/>
            <a:chOff x="7092695" y="4425695"/>
            <a:chExt cx="2023872" cy="1338072"/>
          </a:xfrm>
        </p:grpSpPr>
        <p:pic>
          <p:nvPicPr>
            <p:cNvPr id="2706" name="Google Shape;2706;p99"/>
            <p:cNvPicPr preferRelativeResize="0"/>
            <p:nvPr/>
          </p:nvPicPr>
          <p:blipFill rotWithShape="1">
            <a:blip r:embed="rId3">
              <a:alphaModFix/>
            </a:blip>
            <a:srcRect b="0" l="0" r="0" t="0"/>
            <a:stretch/>
          </p:blipFill>
          <p:spPr>
            <a:xfrm>
              <a:off x="7092695" y="4425695"/>
              <a:ext cx="2023872" cy="1338072"/>
            </a:xfrm>
            <a:prstGeom prst="rect">
              <a:avLst/>
            </a:prstGeom>
            <a:noFill/>
            <a:ln>
              <a:noFill/>
            </a:ln>
          </p:spPr>
        </p:pic>
        <p:pic>
          <p:nvPicPr>
            <p:cNvPr id="2707" name="Google Shape;2707;p99"/>
            <p:cNvPicPr preferRelativeResize="0"/>
            <p:nvPr/>
          </p:nvPicPr>
          <p:blipFill rotWithShape="1">
            <a:blip r:embed="rId4">
              <a:alphaModFix/>
            </a:blip>
            <a:srcRect b="0" l="0" r="0" t="0"/>
            <a:stretch/>
          </p:blipFill>
          <p:spPr>
            <a:xfrm>
              <a:off x="7116867" y="4450191"/>
              <a:ext cx="1920939" cy="1234439"/>
            </a:xfrm>
            <a:prstGeom prst="rect">
              <a:avLst/>
            </a:prstGeom>
            <a:noFill/>
            <a:ln>
              <a:noFill/>
            </a:ln>
          </p:spPr>
        </p:pic>
      </p:grpSp>
      <p:grpSp>
        <p:nvGrpSpPr>
          <p:cNvPr id="2708" name="Google Shape;2708;p99"/>
          <p:cNvGrpSpPr/>
          <p:nvPr/>
        </p:nvGrpSpPr>
        <p:grpSpPr>
          <a:xfrm>
            <a:off x="1377696" y="4428744"/>
            <a:ext cx="4937760" cy="1926336"/>
            <a:chOff x="1377696" y="4428744"/>
            <a:chExt cx="4937760" cy="1926336"/>
          </a:xfrm>
        </p:grpSpPr>
        <p:pic>
          <p:nvPicPr>
            <p:cNvPr id="2709" name="Google Shape;2709;p99"/>
            <p:cNvPicPr preferRelativeResize="0"/>
            <p:nvPr/>
          </p:nvPicPr>
          <p:blipFill rotWithShape="1">
            <a:blip r:embed="rId5">
              <a:alphaModFix/>
            </a:blip>
            <a:srcRect b="0" l="0" r="0" t="0"/>
            <a:stretch/>
          </p:blipFill>
          <p:spPr>
            <a:xfrm>
              <a:off x="1377696" y="4428744"/>
              <a:ext cx="4937760" cy="1926336"/>
            </a:xfrm>
            <a:prstGeom prst="rect">
              <a:avLst/>
            </a:prstGeom>
            <a:noFill/>
            <a:ln>
              <a:noFill/>
            </a:ln>
          </p:spPr>
        </p:pic>
        <p:pic>
          <p:nvPicPr>
            <p:cNvPr id="2710" name="Google Shape;2710;p99"/>
            <p:cNvPicPr preferRelativeResize="0"/>
            <p:nvPr/>
          </p:nvPicPr>
          <p:blipFill rotWithShape="1">
            <a:blip r:embed="rId6">
              <a:alphaModFix/>
            </a:blip>
            <a:srcRect b="0" l="0" r="0" t="0"/>
            <a:stretch/>
          </p:blipFill>
          <p:spPr>
            <a:xfrm>
              <a:off x="1403181" y="4455607"/>
              <a:ext cx="4831622" cy="1819655"/>
            </a:xfrm>
            <a:prstGeom prst="rect">
              <a:avLst/>
            </a:prstGeom>
            <a:noFill/>
            <a:ln>
              <a:noFill/>
            </a:ln>
          </p:spPr>
        </p:pic>
      </p:grpSp>
      <p:grpSp>
        <p:nvGrpSpPr>
          <p:cNvPr id="2711" name="Google Shape;2711;p99"/>
          <p:cNvGrpSpPr/>
          <p:nvPr/>
        </p:nvGrpSpPr>
        <p:grpSpPr>
          <a:xfrm>
            <a:off x="7976616" y="5489447"/>
            <a:ext cx="3288791" cy="472440"/>
            <a:chOff x="7976616" y="5489447"/>
            <a:chExt cx="3288791" cy="472440"/>
          </a:xfrm>
        </p:grpSpPr>
        <p:pic>
          <p:nvPicPr>
            <p:cNvPr id="2712" name="Google Shape;2712;p99"/>
            <p:cNvPicPr preferRelativeResize="0"/>
            <p:nvPr/>
          </p:nvPicPr>
          <p:blipFill rotWithShape="1">
            <a:blip r:embed="rId7">
              <a:alphaModFix/>
            </a:blip>
            <a:srcRect b="0" l="0" r="0" t="0"/>
            <a:stretch/>
          </p:blipFill>
          <p:spPr>
            <a:xfrm>
              <a:off x="7976616" y="5489447"/>
              <a:ext cx="3288791" cy="472440"/>
            </a:xfrm>
            <a:prstGeom prst="rect">
              <a:avLst/>
            </a:prstGeom>
            <a:noFill/>
            <a:ln>
              <a:noFill/>
            </a:ln>
          </p:spPr>
        </p:pic>
        <p:pic>
          <p:nvPicPr>
            <p:cNvPr id="2713" name="Google Shape;2713;p99"/>
            <p:cNvPicPr preferRelativeResize="0"/>
            <p:nvPr/>
          </p:nvPicPr>
          <p:blipFill rotWithShape="1">
            <a:blip r:embed="rId8">
              <a:alphaModFix/>
            </a:blip>
            <a:srcRect b="0" l="0" r="0" t="0"/>
            <a:stretch/>
          </p:blipFill>
          <p:spPr>
            <a:xfrm>
              <a:off x="8001466" y="5516337"/>
              <a:ext cx="3183246" cy="367041"/>
            </a:xfrm>
            <a:prstGeom prst="rect">
              <a:avLst/>
            </a:prstGeom>
            <a:noFill/>
            <a:ln>
              <a:noFill/>
            </a:ln>
          </p:spPr>
        </p:pic>
      </p:grpSp>
      <p:grpSp>
        <p:nvGrpSpPr>
          <p:cNvPr id="2714" name="Google Shape;2714;p99"/>
          <p:cNvGrpSpPr/>
          <p:nvPr/>
        </p:nvGrpSpPr>
        <p:grpSpPr>
          <a:xfrm>
            <a:off x="7970519" y="6065519"/>
            <a:ext cx="2913887" cy="280416"/>
            <a:chOff x="7970519" y="6065519"/>
            <a:chExt cx="2913887" cy="280416"/>
          </a:xfrm>
        </p:grpSpPr>
        <p:pic>
          <p:nvPicPr>
            <p:cNvPr id="2715" name="Google Shape;2715;p99"/>
            <p:cNvPicPr preferRelativeResize="0"/>
            <p:nvPr/>
          </p:nvPicPr>
          <p:blipFill rotWithShape="1">
            <a:blip r:embed="rId9">
              <a:alphaModFix/>
            </a:blip>
            <a:srcRect b="0" l="0" r="0" t="0"/>
            <a:stretch/>
          </p:blipFill>
          <p:spPr>
            <a:xfrm>
              <a:off x="7970519" y="6065519"/>
              <a:ext cx="2913887" cy="280416"/>
            </a:xfrm>
            <a:prstGeom prst="rect">
              <a:avLst/>
            </a:prstGeom>
            <a:noFill/>
            <a:ln>
              <a:noFill/>
            </a:ln>
          </p:spPr>
        </p:pic>
        <p:pic>
          <p:nvPicPr>
            <p:cNvPr id="2716" name="Google Shape;2716;p99"/>
            <p:cNvPicPr preferRelativeResize="0"/>
            <p:nvPr/>
          </p:nvPicPr>
          <p:blipFill rotWithShape="1">
            <a:blip r:embed="rId10">
              <a:alphaModFix/>
            </a:blip>
            <a:srcRect b="0" l="0" r="0" t="0"/>
            <a:stretch/>
          </p:blipFill>
          <p:spPr>
            <a:xfrm>
              <a:off x="7996439" y="6090703"/>
              <a:ext cx="2807272" cy="175033"/>
            </a:xfrm>
            <a:prstGeom prst="rect">
              <a:avLst/>
            </a:prstGeom>
            <a:noFill/>
            <a:ln>
              <a:noFill/>
            </a:ln>
          </p:spPr>
        </p:pic>
      </p:grpSp>
      <p:grpSp>
        <p:nvGrpSpPr>
          <p:cNvPr id="2717" name="Google Shape;2717;p99"/>
          <p:cNvGrpSpPr/>
          <p:nvPr/>
        </p:nvGrpSpPr>
        <p:grpSpPr>
          <a:xfrm>
            <a:off x="7958328" y="5126735"/>
            <a:ext cx="3319272" cy="1231392"/>
            <a:chOff x="7958328" y="5126735"/>
            <a:chExt cx="3319272" cy="1231392"/>
          </a:xfrm>
        </p:grpSpPr>
        <p:pic>
          <p:nvPicPr>
            <p:cNvPr id="2718" name="Google Shape;2718;p99"/>
            <p:cNvPicPr preferRelativeResize="0"/>
            <p:nvPr/>
          </p:nvPicPr>
          <p:blipFill rotWithShape="1">
            <a:blip r:embed="rId11">
              <a:alphaModFix/>
            </a:blip>
            <a:srcRect b="0" l="0" r="0" t="0"/>
            <a:stretch/>
          </p:blipFill>
          <p:spPr>
            <a:xfrm>
              <a:off x="7970520" y="5148071"/>
              <a:ext cx="3072383" cy="307848"/>
            </a:xfrm>
            <a:prstGeom prst="rect">
              <a:avLst/>
            </a:prstGeom>
            <a:noFill/>
            <a:ln>
              <a:noFill/>
            </a:ln>
          </p:spPr>
        </p:pic>
        <p:pic>
          <p:nvPicPr>
            <p:cNvPr id="2719" name="Google Shape;2719;p99"/>
            <p:cNvPicPr preferRelativeResize="0"/>
            <p:nvPr/>
          </p:nvPicPr>
          <p:blipFill rotWithShape="1">
            <a:blip r:embed="rId12">
              <a:alphaModFix/>
            </a:blip>
            <a:srcRect b="0" l="0" r="0" t="0"/>
            <a:stretch/>
          </p:blipFill>
          <p:spPr>
            <a:xfrm>
              <a:off x="7996439" y="5173634"/>
              <a:ext cx="2968095" cy="203115"/>
            </a:xfrm>
            <a:prstGeom prst="rect">
              <a:avLst/>
            </a:prstGeom>
            <a:noFill/>
            <a:ln>
              <a:noFill/>
            </a:ln>
          </p:spPr>
        </p:pic>
        <p:pic>
          <p:nvPicPr>
            <p:cNvPr id="2720" name="Google Shape;2720;p99"/>
            <p:cNvPicPr preferRelativeResize="0"/>
            <p:nvPr/>
          </p:nvPicPr>
          <p:blipFill rotWithShape="1">
            <a:blip r:embed="rId13">
              <a:alphaModFix/>
            </a:blip>
            <a:srcRect b="0" l="0" r="0" t="0"/>
            <a:stretch/>
          </p:blipFill>
          <p:spPr>
            <a:xfrm>
              <a:off x="7958328" y="5126735"/>
              <a:ext cx="3096768" cy="341375"/>
            </a:xfrm>
            <a:prstGeom prst="rect">
              <a:avLst/>
            </a:prstGeom>
            <a:noFill/>
            <a:ln>
              <a:noFill/>
            </a:ln>
          </p:spPr>
        </p:pic>
        <p:sp>
          <p:nvSpPr>
            <p:cNvPr id="2721" name="Google Shape;2721;p99"/>
            <p:cNvSpPr/>
            <p:nvPr/>
          </p:nvSpPr>
          <p:spPr>
            <a:xfrm>
              <a:off x="7996438" y="5165488"/>
              <a:ext cx="2968625" cy="211454"/>
            </a:xfrm>
            <a:custGeom>
              <a:rect b="b" l="l" r="r" t="t"/>
              <a:pathLst>
                <a:path extrusionOk="0" h="211454" w="2968625">
                  <a:moveTo>
                    <a:pt x="2968098" y="0"/>
                  </a:moveTo>
                  <a:lnTo>
                    <a:pt x="0" y="0"/>
                  </a:lnTo>
                  <a:lnTo>
                    <a:pt x="0" y="211260"/>
                  </a:lnTo>
                  <a:lnTo>
                    <a:pt x="2968098" y="211260"/>
                  </a:lnTo>
                  <a:lnTo>
                    <a:pt x="2968098"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722" name="Google Shape;2722;p99"/>
            <p:cNvPicPr preferRelativeResize="0"/>
            <p:nvPr/>
          </p:nvPicPr>
          <p:blipFill rotWithShape="1">
            <a:blip r:embed="rId14">
              <a:alphaModFix/>
            </a:blip>
            <a:srcRect b="0" l="0" r="0" t="0"/>
            <a:stretch/>
          </p:blipFill>
          <p:spPr>
            <a:xfrm>
              <a:off x="7958328" y="5486399"/>
              <a:ext cx="3319272" cy="487680"/>
            </a:xfrm>
            <a:prstGeom prst="rect">
              <a:avLst/>
            </a:prstGeom>
            <a:noFill/>
            <a:ln>
              <a:noFill/>
            </a:ln>
          </p:spPr>
        </p:pic>
        <p:sp>
          <p:nvSpPr>
            <p:cNvPr id="2723" name="Google Shape;2723;p99"/>
            <p:cNvSpPr/>
            <p:nvPr/>
          </p:nvSpPr>
          <p:spPr>
            <a:xfrm>
              <a:off x="7996438" y="5523910"/>
              <a:ext cx="3188335" cy="360045"/>
            </a:xfrm>
            <a:custGeom>
              <a:rect b="b" l="l" r="r" t="t"/>
              <a:pathLst>
                <a:path extrusionOk="0" h="360045" w="3188334">
                  <a:moveTo>
                    <a:pt x="3188274" y="0"/>
                  </a:moveTo>
                  <a:lnTo>
                    <a:pt x="0" y="0"/>
                  </a:lnTo>
                  <a:lnTo>
                    <a:pt x="0" y="359467"/>
                  </a:lnTo>
                  <a:lnTo>
                    <a:pt x="3188274" y="359467"/>
                  </a:lnTo>
                  <a:lnTo>
                    <a:pt x="3188274"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724" name="Google Shape;2724;p99"/>
            <p:cNvPicPr preferRelativeResize="0"/>
            <p:nvPr/>
          </p:nvPicPr>
          <p:blipFill rotWithShape="1">
            <a:blip r:embed="rId15">
              <a:alphaModFix/>
            </a:blip>
            <a:srcRect b="0" l="0" r="0" t="0"/>
            <a:stretch/>
          </p:blipFill>
          <p:spPr>
            <a:xfrm>
              <a:off x="7958328" y="6007607"/>
              <a:ext cx="2938272" cy="350520"/>
            </a:xfrm>
            <a:prstGeom prst="rect">
              <a:avLst/>
            </a:prstGeom>
            <a:noFill/>
            <a:ln>
              <a:noFill/>
            </a:ln>
          </p:spPr>
        </p:pic>
        <p:sp>
          <p:nvSpPr>
            <p:cNvPr id="2725" name="Google Shape;2725;p99"/>
            <p:cNvSpPr/>
            <p:nvPr/>
          </p:nvSpPr>
          <p:spPr>
            <a:xfrm>
              <a:off x="7996438" y="6046684"/>
              <a:ext cx="2807335" cy="219075"/>
            </a:xfrm>
            <a:custGeom>
              <a:rect b="b" l="l" r="r" t="t"/>
              <a:pathLst>
                <a:path extrusionOk="0" h="219075" w="2807334">
                  <a:moveTo>
                    <a:pt x="2807274" y="0"/>
                  </a:moveTo>
                  <a:lnTo>
                    <a:pt x="0" y="0"/>
                  </a:lnTo>
                  <a:lnTo>
                    <a:pt x="0" y="219053"/>
                  </a:lnTo>
                  <a:lnTo>
                    <a:pt x="2807274" y="219053"/>
                  </a:lnTo>
                  <a:lnTo>
                    <a:pt x="2807274"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726" name="Google Shape;2726;p99"/>
          <p:cNvSpPr txBox="1"/>
          <p:nvPr/>
        </p:nvSpPr>
        <p:spPr>
          <a:xfrm>
            <a:off x="563372" y="1163828"/>
            <a:ext cx="10925175" cy="2612390"/>
          </a:xfrm>
          <a:prstGeom prst="rect">
            <a:avLst/>
          </a:prstGeom>
          <a:noFill/>
          <a:ln>
            <a:noFill/>
          </a:ln>
        </p:spPr>
        <p:txBody>
          <a:bodyPr anchorCtr="0" anchor="t" bIns="0" lIns="0" spcFirstLastPara="1" rIns="0" wrap="square" tIns="9525">
            <a:spAutoFit/>
          </a:bodyPr>
          <a:lstStyle/>
          <a:p>
            <a:pPr indent="0" lvl="0" marL="12700" marR="5080" rtl="0" algn="l">
              <a:lnSpc>
                <a:spcPct val="100800"/>
              </a:lnSpc>
              <a:spcBef>
                <a:spcPts val="0"/>
              </a:spcBef>
              <a:spcAft>
                <a:spcPts val="0"/>
              </a:spcAft>
              <a:buClr>
                <a:srgbClr val="000000"/>
              </a:buClr>
              <a:buSzPts val="2400"/>
              <a:buFont typeface="Calibri"/>
              <a:buNone/>
            </a:pPr>
            <a:r>
              <a:rPr b="1" i="0" lang="en-US" sz="2400" u="none" cap="none" strike="noStrike">
                <a:solidFill>
                  <a:srgbClr val="000000"/>
                </a:solidFill>
                <a:latin typeface="Calibri"/>
                <a:ea typeface="Calibri"/>
                <a:cs typeface="Calibri"/>
                <a:sym typeface="Calibri"/>
              </a:rPr>
              <a:t>Data Analysis Expressions </a:t>
            </a:r>
            <a:r>
              <a:rPr b="0" i="0" lang="en-US" sz="2400" u="none" cap="none" strike="noStrike">
                <a:solidFill>
                  <a:srgbClr val="000000"/>
                </a:solidFill>
                <a:latin typeface="Calibri"/>
                <a:ea typeface="Calibri"/>
                <a:cs typeface="Calibri"/>
                <a:sym typeface="Calibri"/>
              </a:rPr>
              <a:t>(commonly known as </a:t>
            </a:r>
            <a:r>
              <a:rPr b="1" i="0" lang="en-US" sz="2400" u="none" cap="none" strike="noStrike">
                <a:solidFill>
                  <a:srgbClr val="000000"/>
                </a:solidFill>
                <a:latin typeface="Calibri"/>
                <a:ea typeface="Calibri"/>
                <a:cs typeface="Calibri"/>
                <a:sym typeface="Calibri"/>
              </a:rPr>
              <a:t>DAX</a:t>
            </a:r>
            <a:r>
              <a:rPr b="0" i="0" lang="en-US" sz="2400" u="none" cap="none" strike="noStrike">
                <a:solidFill>
                  <a:srgbClr val="000000"/>
                </a:solidFill>
                <a:latin typeface="Calibri"/>
                <a:ea typeface="Calibri"/>
                <a:cs typeface="Calibri"/>
                <a:sym typeface="Calibri"/>
              </a:rPr>
              <a:t>) is the formula language that drives  the Power BI front-end. With DAX, you can:</a:t>
            </a:r>
            <a:endParaRPr b="0" i="0" sz="2400" u="none" cap="none" strike="noStrike">
              <a:solidFill>
                <a:srgbClr val="000000"/>
              </a:solidFill>
              <a:latin typeface="Calibri"/>
              <a:ea typeface="Calibri"/>
              <a:cs typeface="Calibri"/>
              <a:sym typeface="Calibri"/>
            </a:endParaRPr>
          </a:p>
          <a:p>
            <a:pPr indent="-457200" lvl="0" marL="927100" marR="392430" rtl="0" algn="l">
              <a:lnSpc>
                <a:spcPct val="102200"/>
              </a:lnSpc>
              <a:spcBef>
                <a:spcPts val="1155"/>
              </a:spcBef>
              <a:spcAft>
                <a:spcPts val="0"/>
              </a:spcAft>
              <a:buClr>
                <a:srgbClr val="262626"/>
              </a:buClr>
              <a:buSzPts val="1800"/>
              <a:buFont typeface="Arial"/>
              <a:buChar char="•"/>
            </a:pPr>
            <a:r>
              <a:rPr b="0" i="0" lang="en-US" sz="1800" u="none" cap="none" strike="noStrike">
                <a:solidFill>
                  <a:srgbClr val="262626"/>
                </a:solidFill>
                <a:latin typeface="Calibri"/>
                <a:ea typeface="Calibri"/>
                <a:cs typeface="Calibri"/>
                <a:sym typeface="Calibri"/>
              </a:rPr>
              <a:t>Go beyond the capabilities of traditional spreadsheet formulas, with powerful and flexible functions built  specifically to work with relational data models</a:t>
            </a:r>
            <a:endParaRPr b="0" i="0" sz="1800" u="none" cap="none" strike="noStrike">
              <a:solidFill>
                <a:srgbClr val="000000"/>
              </a:solidFill>
              <a:latin typeface="Calibri"/>
              <a:ea typeface="Calibri"/>
              <a:cs typeface="Calibri"/>
              <a:sym typeface="Calibri"/>
            </a:endParaRPr>
          </a:p>
          <a:p>
            <a:pPr indent="-457200" lvl="0" marL="927100" marR="0" rtl="0" algn="l">
              <a:lnSpc>
                <a:spcPct val="100000"/>
              </a:lnSpc>
              <a:spcBef>
                <a:spcPts val="645"/>
              </a:spcBef>
              <a:spcAft>
                <a:spcPts val="0"/>
              </a:spcAft>
              <a:buClr>
                <a:srgbClr val="262626"/>
              </a:buClr>
              <a:buSzPts val="1800"/>
              <a:buFont typeface="Arial"/>
              <a:buChar char="•"/>
            </a:pPr>
            <a:r>
              <a:rPr b="0" i="0" lang="en-US" sz="1800" u="none" cap="none" strike="noStrike">
                <a:solidFill>
                  <a:srgbClr val="262626"/>
                </a:solidFill>
                <a:latin typeface="Calibri"/>
                <a:ea typeface="Calibri"/>
                <a:cs typeface="Calibri"/>
                <a:sym typeface="Calibri"/>
              </a:rPr>
              <a:t>Add </a:t>
            </a:r>
            <a:r>
              <a:rPr b="1" i="0" lang="en-US" sz="1800" u="none" cap="none" strike="noStrike">
                <a:solidFill>
                  <a:srgbClr val="262626"/>
                </a:solidFill>
                <a:latin typeface="Calibri"/>
                <a:ea typeface="Calibri"/>
                <a:cs typeface="Calibri"/>
                <a:sym typeface="Calibri"/>
              </a:rPr>
              <a:t>calculated columns </a:t>
            </a:r>
            <a:r>
              <a:rPr b="0" i="1" lang="en-US" sz="1800" u="none" cap="none" strike="noStrike">
                <a:solidFill>
                  <a:srgbClr val="262626"/>
                </a:solidFill>
                <a:latin typeface="Calibri"/>
                <a:ea typeface="Calibri"/>
                <a:cs typeface="Calibri"/>
                <a:sym typeface="Calibri"/>
              </a:rPr>
              <a:t>(for filtering) </a:t>
            </a:r>
            <a:r>
              <a:rPr b="0" i="0" lang="en-US" sz="1800" u="none" cap="none" strike="noStrike">
                <a:solidFill>
                  <a:srgbClr val="262626"/>
                </a:solidFill>
                <a:latin typeface="Calibri"/>
                <a:ea typeface="Calibri"/>
                <a:cs typeface="Calibri"/>
                <a:sym typeface="Calibri"/>
              </a:rPr>
              <a:t>and </a:t>
            </a:r>
            <a:r>
              <a:rPr b="1" i="0" lang="en-US" sz="1800" u="none" cap="none" strike="noStrike">
                <a:solidFill>
                  <a:srgbClr val="262626"/>
                </a:solidFill>
                <a:latin typeface="Calibri"/>
                <a:ea typeface="Calibri"/>
                <a:cs typeface="Calibri"/>
                <a:sym typeface="Calibri"/>
              </a:rPr>
              <a:t>measures </a:t>
            </a:r>
            <a:r>
              <a:rPr b="0" i="1" lang="en-US" sz="1800" u="none" cap="none" strike="noStrike">
                <a:solidFill>
                  <a:srgbClr val="262626"/>
                </a:solidFill>
                <a:latin typeface="Calibri"/>
                <a:ea typeface="Calibri"/>
                <a:cs typeface="Calibri"/>
                <a:sym typeface="Calibri"/>
              </a:rPr>
              <a:t>(for aggregation) </a:t>
            </a:r>
            <a:r>
              <a:rPr b="0" i="0" lang="en-US" sz="1800" u="none" cap="none" strike="noStrike">
                <a:solidFill>
                  <a:srgbClr val="262626"/>
                </a:solidFill>
                <a:latin typeface="Calibri"/>
                <a:ea typeface="Calibri"/>
                <a:cs typeface="Calibri"/>
                <a:sym typeface="Calibri"/>
              </a:rPr>
              <a:t>to enhance data models</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25"/>
              </a:spcBef>
              <a:spcAft>
                <a:spcPts val="0"/>
              </a:spcAft>
              <a:buClr>
                <a:schemeClr val="dk1"/>
              </a:buClr>
              <a:buSzPts val="3100"/>
              <a:buFont typeface="Calibri"/>
              <a:buNone/>
            </a:pPr>
            <a:r>
              <a:t/>
            </a:r>
            <a:endParaRPr b="0" i="0" sz="3100" u="none" cap="none" strike="noStrike">
              <a:solidFill>
                <a:srgbClr val="000000"/>
              </a:solidFill>
              <a:latin typeface="Calibri"/>
              <a:ea typeface="Calibri"/>
              <a:cs typeface="Calibri"/>
              <a:sym typeface="Calibri"/>
            </a:endParaRPr>
          </a:p>
          <a:p>
            <a:pPr indent="0" lvl="0" marL="136525" marR="0" rtl="0" algn="ctr">
              <a:lnSpc>
                <a:spcPct val="100000"/>
              </a:lnSpc>
              <a:spcBef>
                <a:spcPts val="0"/>
              </a:spcBef>
              <a:spcAft>
                <a:spcPts val="0"/>
              </a:spcAft>
              <a:buClr>
                <a:srgbClr val="262626"/>
              </a:buClr>
              <a:buSzPts val="2000"/>
              <a:buFont typeface="Calibri"/>
              <a:buNone/>
            </a:pPr>
            <a:r>
              <a:rPr b="1" i="0" lang="en-US" sz="2000" u="none" cap="none" strike="noStrike">
                <a:solidFill>
                  <a:srgbClr val="262626"/>
                </a:solidFill>
                <a:latin typeface="Calibri"/>
                <a:ea typeface="Calibri"/>
                <a:cs typeface="Calibri"/>
                <a:sym typeface="Calibri"/>
              </a:rPr>
              <a:t>Two ways to use DAX</a:t>
            </a:r>
            <a:endParaRPr b="0" i="0" sz="2000" u="none" cap="none" strike="noStrike">
              <a:solidFill>
                <a:srgbClr val="000000"/>
              </a:solidFill>
              <a:latin typeface="Calibri"/>
              <a:ea typeface="Calibri"/>
              <a:cs typeface="Calibri"/>
              <a:sym typeface="Calibri"/>
            </a:endParaRPr>
          </a:p>
        </p:txBody>
      </p:sp>
      <p:sp>
        <p:nvSpPr>
          <p:cNvPr id="2727" name="Google Shape;2727;p99"/>
          <p:cNvSpPr txBox="1"/>
          <p:nvPr/>
        </p:nvSpPr>
        <p:spPr>
          <a:xfrm>
            <a:off x="2977139" y="4069588"/>
            <a:ext cx="168275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E6AF00"/>
              </a:buClr>
              <a:buSzPts val="1600"/>
              <a:buFont typeface="Calibri"/>
              <a:buNone/>
            </a:pPr>
            <a:r>
              <a:rPr b="1" i="0" lang="en-US" sz="1600" u="none" cap="none" strike="noStrike">
                <a:solidFill>
                  <a:srgbClr val="E6AF00"/>
                </a:solidFill>
                <a:latin typeface="Calibri"/>
                <a:ea typeface="Calibri"/>
                <a:cs typeface="Calibri"/>
                <a:sym typeface="Calibri"/>
              </a:rPr>
              <a:t>Calculated Columns</a:t>
            </a:r>
            <a:endParaRPr b="0" i="0" sz="1600" u="none" cap="none" strike="noStrike">
              <a:solidFill>
                <a:srgbClr val="000000"/>
              </a:solidFill>
              <a:latin typeface="Calibri"/>
              <a:ea typeface="Calibri"/>
              <a:cs typeface="Calibri"/>
              <a:sym typeface="Calibri"/>
            </a:endParaRPr>
          </a:p>
        </p:txBody>
      </p:sp>
      <p:sp>
        <p:nvSpPr>
          <p:cNvPr id="2728" name="Google Shape;2728;p99"/>
          <p:cNvSpPr txBox="1"/>
          <p:nvPr>
            <p:ph type="title"/>
          </p:nvPr>
        </p:nvSpPr>
        <p:spPr>
          <a:xfrm>
            <a:off x="5217979" y="239268"/>
            <a:ext cx="175260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MEET DAX</a:t>
            </a:r>
            <a:endParaRPr/>
          </a:p>
        </p:txBody>
      </p:sp>
      <p:pic>
        <p:nvPicPr>
          <p:cNvPr id="2729" name="Google Shape;2729;p99"/>
          <p:cNvPicPr preferRelativeResize="0"/>
          <p:nvPr/>
        </p:nvPicPr>
        <p:blipFill rotWithShape="1">
          <a:blip r:embed="rId16">
            <a:alphaModFix/>
          </a:blip>
          <a:srcRect b="0" l="0" r="0" t="0"/>
          <a:stretch/>
        </p:blipFill>
        <p:spPr>
          <a:xfrm>
            <a:off x="0" y="804051"/>
            <a:ext cx="12189676" cy="45720"/>
          </a:xfrm>
          <a:prstGeom prst="rect">
            <a:avLst/>
          </a:prstGeom>
          <a:noFill/>
          <a:ln>
            <a:noFill/>
          </a:ln>
        </p:spPr>
      </p:pic>
      <p:sp>
        <p:nvSpPr>
          <p:cNvPr id="2730" name="Google Shape;2730;p99"/>
          <p:cNvSpPr txBox="1"/>
          <p:nvPr/>
        </p:nvSpPr>
        <p:spPr>
          <a:xfrm>
            <a:off x="7928336" y="4069588"/>
            <a:ext cx="848994"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E6AF00"/>
              </a:buClr>
              <a:buSzPts val="1600"/>
              <a:buFont typeface="Calibri"/>
              <a:buNone/>
            </a:pPr>
            <a:r>
              <a:rPr b="1" i="0" lang="en-US" sz="1600" u="none" cap="none" strike="noStrike">
                <a:solidFill>
                  <a:srgbClr val="E6AF00"/>
                </a:solidFill>
                <a:latin typeface="Calibri"/>
                <a:ea typeface="Calibri"/>
                <a:cs typeface="Calibri"/>
                <a:sym typeface="Calibri"/>
              </a:rPr>
              <a:t>Measures</a:t>
            </a:r>
            <a:endParaRPr b="0" i="0" sz="1600" u="none" cap="none" strike="noStrike">
              <a:solidFill>
                <a:srgbClr val="000000"/>
              </a:solidFill>
              <a:latin typeface="Calibri"/>
              <a:ea typeface="Calibri"/>
              <a:cs typeface="Calibri"/>
              <a:sym typeface="Calibri"/>
            </a:endParaRPr>
          </a:p>
        </p:txBody>
      </p:sp>
      <p:grpSp>
        <p:nvGrpSpPr>
          <p:cNvPr id="2731" name="Google Shape;2731;p99"/>
          <p:cNvGrpSpPr/>
          <p:nvPr/>
        </p:nvGrpSpPr>
        <p:grpSpPr>
          <a:xfrm>
            <a:off x="5754623" y="4632959"/>
            <a:ext cx="573024" cy="1734312"/>
            <a:chOff x="5754623" y="4632959"/>
            <a:chExt cx="573024" cy="1734312"/>
          </a:xfrm>
        </p:grpSpPr>
        <p:pic>
          <p:nvPicPr>
            <p:cNvPr id="2732" name="Google Shape;2732;p99"/>
            <p:cNvPicPr preferRelativeResize="0"/>
            <p:nvPr/>
          </p:nvPicPr>
          <p:blipFill rotWithShape="1">
            <a:blip r:embed="rId17">
              <a:alphaModFix/>
            </a:blip>
            <a:srcRect b="0" l="0" r="0" t="0"/>
            <a:stretch/>
          </p:blipFill>
          <p:spPr>
            <a:xfrm>
              <a:off x="5754623" y="4632959"/>
              <a:ext cx="573024" cy="1734312"/>
            </a:xfrm>
            <a:prstGeom prst="rect">
              <a:avLst/>
            </a:prstGeom>
            <a:noFill/>
            <a:ln>
              <a:noFill/>
            </a:ln>
          </p:spPr>
        </p:pic>
        <p:sp>
          <p:nvSpPr>
            <p:cNvPr id="2733" name="Google Shape;2733;p99"/>
            <p:cNvSpPr/>
            <p:nvPr/>
          </p:nvSpPr>
          <p:spPr>
            <a:xfrm>
              <a:off x="5793494" y="4671513"/>
              <a:ext cx="441325" cy="1604010"/>
            </a:xfrm>
            <a:custGeom>
              <a:rect b="b" l="l" r="r" t="t"/>
              <a:pathLst>
                <a:path extrusionOk="0" h="1604010" w="441325">
                  <a:moveTo>
                    <a:pt x="441309" y="0"/>
                  </a:moveTo>
                  <a:lnTo>
                    <a:pt x="0" y="0"/>
                  </a:lnTo>
                  <a:lnTo>
                    <a:pt x="0" y="1603750"/>
                  </a:lnTo>
                  <a:lnTo>
                    <a:pt x="441309" y="1603750"/>
                  </a:lnTo>
                  <a:lnTo>
                    <a:pt x="441309"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734" name="Google Shape;2734;p99"/>
          <p:cNvGrpSpPr/>
          <p:nvPr/>
        </p:nvGrpSpPr>
        <p:grpSpPr>
          <a:xfrm>
            <a:off x="7266431" y="4709159"/>
            <a:ext cx="1075944" cy="341375"/>
            <a:chOff x="7266431" y="4709159"/>
            <a:chExt cx="1075944" cy="341375"/>
          </a:xfrm>
        </p:grpSpPr>
        <p:pic>
          <p:nvPicPr>
            <p:cNvPr id="2735" name="Google Shape;2735;p99"/>
            <p:cNvPicPr preferRelativeResize="0"/>
            <p:nvPr/>
          </p:nvPicPr>
          <p:blipFill rotWithShape="1">
            <a:blip r:embed="rId18">
              <a:alphaModFix/>
            </a:blip>
            <a:srcRect b="0" l="0" r="0" t="0"/>
            <a:stretch/>
          </p:blipFill>
          <p:spPr>
            <a:xfrm>
              <a:off x="7266431" y="4709159"/>
              <a:ext cx="1075944" cy="341375"/>
            </a:xfrm>
            <a:prstGeom prst="rect">
              <a:avLst/>
            </a:prstGeom>
            <a:noFill/>
            <a:ln>
              <a:noFill/>
            </a:ln>
          </p:spPr>
        </p:pic>
        <p:sp>
          <p:nvSpPr>
            <p:cNvPr id="2736" name="Google Shape;2736;p99"/>
            <p:cNvSpPr/>
            <p:nvPr/>
          </p:nvSpPr>
          <p:spPr>
            <a:xfrm>
              <a:off x="7304871" y="4746553"/>
              <a:ext cx="945515" cy="211454"/>
            </a:xfrm>
            <a:custGeom>
              <a:rect b="b" l="l" r="r" t="t"/>
              <a:pathLst>
                <a:path extrusionOk="0" h="211454" w="945515">
                  <a:moveTo>
                    <a:pt x="945262" y="0"/>
                  </a:moveTo>
                  <a:lnTo>
                    <a:pt x="0" y="0"/>
                  </a:lnTo>
                  <a:lnTo>
                    <a:pt x="0" y="211309"/>
                  </a:lnTo>
                  <a:lnTo>
                    <a:pt x="945262" y="211309"/>
                  </a:lnTo>
                  <a:lnTo>
                    <a:pt x="945262" y="0"/>
                  </a:lnTo>
                  <a:close/>
                </a:path>
              </a:pathLst>
            </a:custGeom>
            <a:noFill/>
            <a:ln cap="flat" cmpd="sng" w="25400">
              <a:solidFill>
                <a:srgbClr val="E6A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737" name="Google Shape;2737;p99"/>
          <p:cNvGrpSpPr/>
          <p:nvPr/>
        </p:nvGrpSpPr>
        <p:grpSpPr>
          <a:xfrm>
            <a:off x="11458578" y="174170"/>
            <a:ext cx="548640" cy="548640"/>
            <a:chOff x="11458578" y="174170"/>
            <a:chExt cx="548640" cy="548640"/>
          </a:xfrm>
        </p:grpSpPr>
        <p:sp>
          <p:nvSpPr>
            <p:cNvPr id="2738" name="Google Shape;2738;p99"/>
            <p:cNvSpPr/>
            <p:nvPr/>
          </p:nvSpPr>
          <p:spPr>
            <a:xfrm>
              <a:off x="11458578" y="174170"/>
              <a:ext cx="548640" cy="548640"/>
            </a:xfrm>
            <a:custGeom>
              <a:rect b="b" l="l" r="r" t="t"/>
              <a:pathLst>
                <a:path extrusionOk="0" h="548640" w="548640">
                  <a:moveTo>
                    <a:pt x="274318" y="0"/>
                  </a:moveTo>
                  <a:lnTo>
                    <a:pt x="225009" y="4419"/>
                  </a:lnTo>
                  <a:lnTo>
                    <a:pt x="178600" y="17162"/>
                  </a:lnTo>
                  <a:lnTo>
                    <a:pt x="135864" y="37452"/>
                  </a:lnTo>
                  <a:lnTo>
                    <a:pt x="97578" y="64516"/>
                  </a:lnTo>
                  <a:lnTo>
                    <a:pt x="64516" y="97578"/>
                  </a:lnTo>
                  <a:lnTo>
                    <a:pt x="37452" y="135864"/>
                  </a:lnTo>
                  <a:lnTo>
                    <a:pt x="17162" y="178600"/>
                  </a:lnTo>
                  <a:lnTo>
                    <a:pt x="4419" y="225009"/>
                  </a:lnTo>
                  <a:lnTo>
                    <a:pt x="0" y="274318"/>
                  </a:lnTo>
                  <a:lnTo>
                    <a:pt x="4419" y="323628"/>
                  </a:lnTo>
                  <a:lnTo>
                    <a:pt x="17162" y="370038"/>
                  </a:lnTo>
                  <a:lnTo>
                    <a:pt x="37452" y="412773"/>
                  </a:lnTo>
                  <a:lnTo>
                    <a:pt x="64516" y="451059"/>
                  </a:lnTo>
                  <a:lnTo>
                    <a:pt x="97578" y="484122"/>
                  </a:lnTo>
                  <a:lnTo>
                    <a:pt x="135864" y="511186"/>
                  </a:lnTo>
                  <a:lnTo>
                    <a:pt x="178600" y="531476"/>
                  </a:lnTo>
                  <a:lnTo>
                    <a:pt x="225009" y="544219"/>
                  </a:lnTo>
                  <a:lnTo>
                    <a:pt x="274318" y="548638"/>
                  </a:lnTo>
                  <a:lnTo>
                    <a:pt x="323627" y="544219"/>
                  </a:lnTo>
                  <a:lnTo>
                    <a:pt x="370037" y="531476"/>
                  </a:lnTo>
                  <a:lnTo>
                    <a:pt x="412772" y="511186"/>
                  </a:lnTo>
                  <a:lnTo>
                    <a:pt x="451058" y="484122"/>
                  </a:lnTo>
                  <a:lnTo>
                    <a:pt x="484121" y="451059"/>
                  </a:lnTo>
                  <a:lnTo>
                    <a:pt x="511184" y="412773"/>
                  </a:lnTo>
                  <a:lnTo>
                    <a:pt x="531475" y="370038"/>
                  </a:lnTo>
                  <a:lnTo>
                    <a:pt x="544217" y="323628"/>
                  </a:lnTo>
                  <a:lnTo>
                    <a:pt x="548637" y="274318"/>
                  </a:lnTo>
                  <a:lnTo>
                    <a:pt x="544217" y="225009"/>
                  </a:lnTo>
                  <a:lnTo>
                    <a:pt x="531475" y="178600"/>
                  </a:lnTo>
                  <a:lnTo>
                    <a:pt x="511184" y="135864"/>
                  </a:lnTo>
                  <a:lnTo>
                    <a:pt x="484121" y="97578"/>
                  </a:lnTo>
                  <a:lnTo>
                    <a:pt x="451058" y="64516"/>
                  </a:lnTo>
                  <a:lnTo>
                    <a:pt x="412772" y="37452"/>
                  </a:lnTo>
                  <a:lnTo>
                    <a:pt x="370037" y="17162"/>
                  </a:lnTo>
                  <a:lnTo>
                    <a:pt x="323627" y="4419"/>
                  </a:lnTo>
                  <a:lnTo>
                    <a:pt x="274318" y="0"/>
                  </a:lnTo>
                  <a:close/>
                </a:path>
              </a:pathLst>
            </a:custGeom>
            <a:solidFill>
              <a:srgbClr val="3F3F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39" name="Google Shape;2739;p99"/>
            <p:cNvSpPr/>
            <p:nvPr/>
          </p:nvSpPr>
          <p:spPr>
            <a:xfrm>
              <a:off x="11623591" y="299901"/>
              <a:ext cx="209550" cy="276860"/>
            </a:xfrm>
            <a:custGeom>
              <a:rect b="b" l="l" r="r" t="t"/>
              <a:pathLst>
                <a:path extrusionOk="0" h="276859" w="209550">
                  <a:moveTo>
                    <a:pt x="209034" y="0"/>
                  </a:moveTo>
                  <a:lnTo>
                    <a:pt x="0" y="0"/>
                  </a:lnTo>
                  <a:lnTo>
                    <a:pt x="0" y="276746"/>
                  </a:lnTo>
                  <a:lnTo>
                    <a:pt x="209034" y="276746"/>
                  </a:lnTo>
                  <a:lnTo>
                    <a:pt x="20903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740" name="Google Shape;2740;p99"/>
            <p:cNvPicPr preferRelativeResize="0"/>
            <p:nvPr/>
          </p:nvPicPr>
          <p:blipFill rotWithShape="1">
            <a:blip r:embed="rId19">
              <a:alphaModFix/>
            </a:blip>
            <a:srcRect b="0" l="0" r="0" t="0"/>
            <a:stretch/>
          </p:blipFill>
          <p:spPr>
            <a:xfrm>
              <a:off x="11536680" y="252984"/>
              <a:ext cx="387096" cy="387096"/>
            </a:xfrm>
            <a:prstGeom prst="rect">
              <a:avLst/>
            </a:prstGeom>
            <a:noFill/>
            <a:ln>
              <a:noFill/>
            </a:ln>
          </p:spPr>
        </p:pic>
      </p:grpSp>
      <p:sp>
        <p:nvSpPr>
          <p:cNvPr id="2741" name="Google Shape;2741;p99"/>
          <p:cNvSpPr/>
          <p:nvPr/>
        </p:nvSpPr>
        <p:spPr>
          <a:xfrm>
            <a:off x="7385732" y="3605326"/>
            <a:ext cx="1005205" cy="443865"/>
          </a:xfrm>
          <a:custGeom>
            <a:rect b="b" l="l" r="r" t="t"/>
            <a:pathLst>
              <a:path extrusionOk="0" h="443864" w="1005204">
                <a:moveTo>
                  <a:pt x="960563" y="367317"/>
                </a:moveTo>
                <a:lnTo>
                  <a:pt x="928813" y="367317"/>
                </a:lnTo>
                <a:lnTo>
                  <a:pt x="966913" y="443517"/>
                </a:lnTo>
                <a:lnTo>
                  <a:pt x="998663" y="380017"/>
                </a:lnTo>
                <a:lnTo>
                  <a:pt x="960563" y="380017"/>
                </a:lnTo>
                <a:lnTo>
                  <a:pt x="960563" y="367317"/>
                </a:lnTo>
                <a:close/>
              </a:path>
              <a:path extrusionOk="0" h="443864" w="1005204">
                <a:moveTo>
                  <a:pt x="960563" y="6349"/>
                </a:moveTo>
                <a:lnTo>
                  <a:pt x="960563" y="380017"/>
                </a:lnTo>
                <a:lnTo>
                  <a:pt x="973263" y="380017"/>
                </a:lnTo>
                <a:lnTo>
                  <a:pt x="973263" y="12699"/>
                </a:lnTo>
                <a:lnTo>
                  <a:pt x="966913" y="12699"/>
                </a:lnTo>
                <a:lnTo>
                  <a:pt x="960563" y="6349"/>
                </a:lnTo>
                <a:close/>
              </a:path>
              <a:path extrusionOk="0" h="443864" w="1005204">
                <a:moveTo>
                  <a:pt x="1005013" y="367317"/>
                </a:moveTo>
                <a:lnTo>
                  <a:pt x="973263" y="367317"/>
                </a:lnTo>
                <a:lnTo>
                  <a:pt x="973263" y="380017"/>
                </a:lnTo>
                <a:lnTo>
                  <a:pt x="998663" y="380017"/>
                </a:lnTo>
                <a:lnTo>
                  <a:pt x="1005013" y="367317"/>
                </a:lnTo>
                <a:close/>
              </a:path>
              <a:path extrusionOk="0" h="443864" w="1005204">
                <a:moveTo>
                  <a:pt x="973263" y="0"/>
                </a:moveTo>
                <a:lnTo>
                  <a:pt x="0" y="0"/>
                </a:lnTo>
                <a:lnTo>
                  <a:pt x="0" y="12699"/>
                </a:lnTo>
                <a:lnTo>
                  <a:pt x="960563" y="12699"/>
                </a:lnTo>
                <a:lnTo>
                  <a:pt x="960563" y="6349"/>
                </a:lnTo>
                <a:lnTo>
                  <a:pt x="973263" y="6349"/>
                </a:lnTo>
                <a:lnTo>
                  <a:pt x="973263" y="0"/>
                </a:lnTo>
                <a:close/>
              </a:path>
              <a:path extrusionOk="0" h="443864" w="1005204">
                <a:moveTo>
                  <a:pt x="973263" y="6349"/>
                </a:moveTo>
                <a:lnTo>
                  <a:pt x="960563" y="6349"/>
                </a:lnTo>
                <a:lnTo>
                  <a:pt x="966913" y="12699"/>
                </a:lnTo>
                <a:lnTo>
                  <a:pt x="973263" y="12699"/>
                </a:lnTo>
                <a:lnTo>
                  <a:pt x="973263" y="6349"/>
                </a:lnTo>
                <a:close/>
              </a:path>
            </a:pathLst>
          </a:custGeom>
          <a:solidFill>
            <a:srgbClr val="26262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42" name="Google Shape;2742;p99"/>
          <p:cNvSpPr/>
          <p:nvPr/>
        </p:nvSpPr>
        <p:spPr>
          <a:xfrm>
            <a:off x="3780891" y="3619315"/>
            <a:ext cx="1005205" cy="443865"/>
          </a:xfrm>
          <a:custGeom>
            <a:rect b="b" l="l" r="r" t="t"/>
            <a:pathLst>
              <a:path extrusionOk="0" h="443864" w="1005204">
                <a:moveTo>
                  <a:pt x="31750" y="367317"/>
                </a:moveTo>
                <a:lnTo>
                  <a:pt x="0" y="367317"/>
                </a:lnTo>
                <a:lnTo>
                  <a:pt x="38100" y="443517"/>
                </a:lnTo>
                <a:lnTo>
                  <a:pt x="69850" y="380017"/>
                </a:lnTo>
                <a:lnTo>
                  <a:pt x="31750" y="380017"/>
                </a:lnTo>
                <a:lnTo>
                  <a:pt x="31750" y="367317"/>
                </a:lnTo>
                <a:close/>
              </a:path>
              <a:path extrusionOk="0" h="443864" w="1005204">
                <a:moveTo>
                  <a:pt x="1005013" y="0"/>
                </a:moveTo>
                <a:lnTo>
                  <a:pt x="31750" y="0"/>
                </a:lnTo>
                <a:lnTo>
                  <a:pt x="31750" y="380017"/>
                </a:lnTo>
                <a:lnTo>
                  <a:pt x="44450" y="380017"/>
                </a:lnTo>
                <a:lnTo>
                  <a:pt x="44450" y="12700"/>
                </a:lnTo>
                <a:lnTo>
                  <a:pt x="38100" y="12700"/>
                </a:lnTo>
                <a:lnTo>
                  <a:pt x="44450" y="6350"/>
                </a:lnTo>
                <a:lnTo>
                  <a:pt x="1005013" y="6350"/>
                </a:lnTo>
                <a:lnTo>
                  <a:pt x="1005013" y="0"/>
                </a:lnTo>
                <a:close/>
              </a:path>
              <a:path extrusionOk="0" h="443864" w="1005204">
                <a:moveTo>
                  <a:pt x="76200" y="367317"/>
                </a:moveTo>
                <a:lnTo>
                  <a:pt x="44450" y="367317"/>
                </a:lnTo>
                <a:lnTo>
                  <a:pt x="44450" y="380017"/>
                </a:lnTo>
                <a:lnTo>
                  <a:pt x="69850" y="380017"/>
                </a:lnTo>
                <a:lnTo>
                  <a:pt x="76200" y="367317"/>
                </a:lnTo>
                <a:close/>
              </a:path>
              <a:path extrusionOk="0" h="443864" w="1005204">
                <a:moveTo>
                  <a:pt x="44450" y="6350"/>
                </a:moveTo>
                <a:lnTo>
                  <a:pt x="38100" y="12700"/>
                </a:lnTo>
                <a:lnTo>
                  <a:pt x="44450" y="12700"/>
                </a:lnTo>
                <a:lnTo>
                  <a:pt x="44450" y="6350"/>
                </a:lnTo>
                <a:close/>
              </a:path>
              <a:path extrusionOk="0" h="443864" w="1005204">
                <a:moveTo>
                  <a:pt x="1005013" y="6350"/>
                </a:moveTo>
                <a:lnTo>
                  <a:pt x="44450" y="6350"/>
                </a:lnTo>
                <a:lnTo>
                  <a:pt x="44450" y="12700"/>
                </a:lnTo>
                <a:lnTo>
                  <a:pt x="1005013" y="12700"/>
                </a:lnTo>
                <a:lnTo>
                  <a:pt x="1005013" y="6350"/>
                </a:lnTo>
                <a:close/>
              </a:path>
            </a:pathLst>
          </a:custGeom>
          <a:solidFill>
            <a:srgbClr val="26262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2023-06-02T18:36:53Z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2023-06-02T00:00:00Z</vt:filetime>
  </property>
</Properties>
</file>